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256" r:id="rId2"/>
    <p:sldId id="381" r:id="rId3"/>
    <p:sldId id="261" r:id="rId4"/>
    <p:sldId id="437" r:id="rId5"/>
    <p:sldId id="291" r:id="rId6"/>
    <p:sldId id="499" r:id="rId7"/>
    <p:sldId id="410" r:id="rId8"/>
    <p:sldId id="500" r:id="rId9"/>
    <p:sldId id="501" r:id="rId10"/>
    <p:sldId id="502" r:id="rId11"/>
    <p:sldId id="503" r:id="rId12"/>
    <p:sldId id="504" r:id="rId13"/>
    <p:sldId id="505" r:id="rId14"/>
    <p:sldId id="506" r:id="rId15"/>
    <p:sldId id="507" r:id="rId16"/>
    <p:sldId id="508" r:id="rId17"/>
    <p:sldId id="509" r:id="rId18"/>
    <p:sldId id="510" r:id="rId19"/>
    <p:sldId id="511" r:id="rId20"/>
    <p:sldId id="512" r:id="rId21"/>
    <p:sldId id="513" r:id="rId22"/>
    <p:sldId id="515" r:id="rId23"/>
    <p:sldId id="516" r:id="rId24"/>
    <p:sldId id="517" r:id="rId25"/>
    <p:sldId id="413" r:id="rId26"/>
    <p:sldId id="427" r:id="rId27"/>
    <p:sldId id="521" r:id="rId28"/>
    <p:sldId id="522" r:id="rId29"/>
    <p:sldId id="524" r:id="rId30"/>
    <p:sldId id="525" r:id="rId31"/>
    <p:sldId id="526" r:id="rId32"/>
    <p:sldId id="527" r:id="rId33"/>
    <p:sldId id="537" r:id="rId34"/>
    <p:sldId id="536" r:id="rId35"/>
    <p:sldId id="538" r:id="rId36"/>
    <p:sldId id="539" r:id="rId37"/>
    <p:sldId id="545" r:id="rId38"/>
    <p:sldId id="546" r:id="rId39"/>
    <p:sldId id="547" r:id="rId40"/>
    <p:sldId id="548" r:id="rId41"/>
    <p:sldId id="528" r:id="rId42"/>
    <p:sldId id="529" r:id="rId43"/>
    <p:sldId id="530" r:id="rId44"/>
    <p:sldId id="531" r:id="rId45"/>
    <p:sldId id="540" r:id="rId46"/>
    <p:sldId id="541" r:id="rId47"/>
    <p:sldId id="542" r:id="rId48"/>
    <p:sldId id="543" r:id="rId49"/>
    <p:sldId id="544" r:id="rId50"/>
    <p:sldId id="532" r:id="rId51"/>
    <p:sldId id="533" r:id="rId52"/>
    <p:sldId id="534" r:id="rId53"/>
    <p:sldId id="535" r:id="rId54"/>
    <p:sldId id="489" r:id="rId55"/>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B0BD61-3A41-4706-AF44-F11494DBEDB1}">
          <p14:sldIdLst>
            <p14:sldId id="256"/>
            <p14:sldId id="381"/>
            <p14:sldId id="261"/>
            <p14:sldId id="437"/>
            <p14:sldId id="291"/>
            <p14:sldId id="499"/>
            <p14:sldId id="410"/>
            <p14:sldId id="500"/>
            <p14:sldId id="501"/>
            <p14:sldId id="502"/>
            <p14:sldId id="503"/>
            <p14:sldId id="504"/>
            <p14:sldId id="505"/>
            <p14:sldId id="506"/>
            <p14:sldId id="507"/>
            <p14:sldId id="508"/>
            <p14:sldId id="509"/>
            <p14:sldId id="510"/>
            <p14:sldId id="511"/>
            <p14:sldId id="512"/>
            <p14:sldId id="513"/>
            <p14:sldId id="515"/>
            <p14:sldId id="516"/>
            <p14:sldId id="517"/>
            <p14:sldId id="413"/>
            <p14:sldId id="427"/>
            <p14:sldId id="521"/>
            <p14:sldId id="522"/>
            <p14:sldId id="524"/>
            <p14:sldId id="525"/>
            <p14:sldId id="526"/>
            <p14:sldId id="527"/>
            <p14:sldId id="537"/>
            <p14:sldId id="536"/>
            <p14:sldId id="538"/>
            <p14:sldId id="539"/>
            <p14:sldId id="545"/>
            <p14:sldId id="546"/>
            <p14:sldId id="547"/>
            <p14:sldId id="548"/>
            <p14:sldId id="528"/>
            <p14:sldId id="529"/>
            <p14:sldId id="530"/>
            <p14:sldId id="531"/>
            <p14:sldId id="540"/>
            <p14:sldId id="541"/>
            <p14:sldId id="542"/>
            <p14:sldId id="543"/>
            <p14:sldId id="544"/>
            <p14:sldId id="532"/>
            <p14:sldId id="533"/>
            <p14:sldId id="534"/>
            <p14:sldId id="535"/>
            <p14:sldId id="489"/>
          </p14:sldIdLst>
        </p14:section>
        <p14:section name="Untitled Section" id="{B122F650-1F5E-4D4D-B127-9E07EEAED1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7E2201-B835-4119-BA9C-D3E9DC03F821}" v="13" dt="2025-02-05T17:54:32.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8" d="100"/>
          <a:sy n="78" d="100"/>
        </p:scale>
        <p:origin x="1603"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dirty="0"/>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4DEB404B-3375-461A-A37A-04936DCC6120}" type="datetimeFigureOut">
              <a:rPr lang="en-GB" smtClean="0"/>
              <a:t>11/02/2026</a:t>
            </a:fld>
            <a:endParaRPr lang="en-GB" dirty="0"/>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53330317-C466-4A3B-BB04-E363A079C96C}" type="slidenum">
              <a:rPr lang="en-GB" smtClean="0"/>
              <a:t>‹#›</a:t>
            </a:fld>
            <a:endParaRPr lang="en-GB" dirty="0"/>
          </a:p>
        </p:txBody>
      </p:sp>
    </p:spTree>
    <p:extLst>
      <p:ext uri="{BB962C8B-B14F-4D97-AF65-F5344CB8AC3E}">
        <p14:creationId xmlns:p14="http://schemas.microsoft.com/office/powerpoint/2010/main" val="1723373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500063"/>
          </a:xfrm>
          <a:prstGeom prst="rect">
            <a:avLst/>
          </a:prstGeom>
        </p:spPr>
        <p:txBody>
          <a:bodyPr vert="horz" lIns="91440" tIns="45720" rIns="91440" bIns="45720" rtlCol="0"/>
          <a:lstStyle>
            <a:lvl1pPr algn="r">
              <a:defRPr sz="1200"/>
            </a:lvl1pPr>
          </a:lstStyle>
          <a:p>
            <a:fld id="{1FC21C75-A622-40AF-9221-1A1502C6A71F}" type="datetimeFigureOut">
              <a:rPr lang="en-GB" smtClean="0"/>
              <a:t>11/02/2026</a:t>
            </a:fld>
            <a:endParaRPr lang="en-GB" dirty="0"/>
          </a:p>
        </p:txBody>
      </p:sp>
      <p:sp>
        <p:nvSpPr>
          <p:cNvPr id="4" name="Slide Image Placeholder 3"/>
          <p:cNvSpPr>
            <a:spLocks noGrp="1" noRot="1" noChangeAspect="1"/>
          </p:cNvSpPr>
          <p:nvPr>
            <p:ph type="sldImg" idx="2"/>
          </p:nvPr>
        </p:nvSpPr>
        <p:spPr>
          <a:xfrm>
            <a:off x="941388" y="750888"/>
            <a:ext cx="5000625" cy="37496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751388"/>
            <a:ext cx="5505450" cy="45005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1188"/>
            <a:ext cx="2982913" cy="50006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501188"/>
            <a:ext cx="2982912" cy="500062"/>
          </a:xfrm>
          <a:prstGeom prst="rect">
            <a:avLst/>
          </a:prstGeom>
        </p:spPr>
        <p:txBody>
          <a:bodyPr vert="horz" lIns="91440" tIns="45720" rIns="91440" bIns="45720" rtlCol="0" anchor="b"/>
          <a:lstStyle>
            <a:lvl1pPr algn="r">
              <a:defRPr sz="1200"/>
            </a:lvl1pPr>
          </a:lstStyle>
          <a:p>
            <a:fld id="{C622EA66-E9A2-4F73-B778-3C216039EC78}" type="slidenum">
              <a:rPr lang="en-GB" smtClean="0"/>
              <a:t>‹#›</a:t>
            </a:fld>
            <a:endParaRPr lang="en-GB" dirty="0"/>
          </a:p>
        </p:txBody>
      </p:sp>
    </p:spTree>
    <p:extLst>
      <p:ext uri="{BB962C8B-B14F-4D97-AF65-F5344CB8AC3E}">
        <p14:creationId xmlns:p14="http://schemas.microsoft.com/office/powerpoint/2010/main" val="59678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22EA66-E9A2-4F73-B778-3C216039EC78}" type="slidenum">
              <a:rPr lang="en-GB" smtClean="0"/>
              <a:t>2</a:t>
            </a:fld>
            <a:endParaRPr lang="en-GB" dirty="0"/>
          </a:p>
        </p:txBody>
      </p:sp>
    </p:spTree>
    <p:extLst>
      <p:ext uri="{BB962C8B-B14F-4D97-AF65-F5344CB8AC3E}">
        <p14:creationId xmlns:p14="http://schemas.microsoft.com/office/powerpoint/2010/main" val="119499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25</a:t>
            </a:fld>
            <a:endParaRPr lang="en-GB" dirty="0"/>
          </a:p>
        </p:txBody>
      </p:sp>
    </p:spTree>
    <p:extLst>
      <p:ext uri="{BB962C8B-B14F-4D97-AF65-F5344CB8AC3E}">
        <p14:creationId xmlns:p14="http://schemas.microsoft.com/office/powerpoint/2010/main" val="90569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54</a:t>
            </a:fld>
            <a:endParaRPr lang="en-GB" dirty="0"/>
          </a:p>
        </p:txBody>
      </p:sp>
    </p:spTree>
    <p:extLst>
      <p:ext uri="{BB962C8B-B14F-4D97-AF65-F5344CB8AC3E}">
        <p14:creationId xmlns:p14="http://schemas.microsoft.com/office/powerpoint/2010/main" val="49142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05858B-FA7D-4827-ABCE-133EC152621A}" type="datetime1">
              <a:rPr lang="en-GB" smtClean="0"/>
              <a:t>11/02/2026</a:t>
            </a:fld>
            <a:endParaRPr lang="en-GB" dirty="0"/>
          </a:p>
        </p:txBody>
      </p:sp>
      <p:sp>
        <p:nvSpPr>
          <p:cNvPr id="5" name="Footer Placeholder 4"/>
          <p:cNvSpPr>
            <a:spLocks noGrp="1"/>
          </p:cNvSpPr>
          <p:nvPr>
            <p:ph type="ftr" sz="quarter" idx="11"/>
          </p:nvPr>
        </p:nvSpPr>
        <p:spPr/>
        <p:txBody>
          <a:bodyPr/>
          <a:lstStyle/>
          <a:p>
            <a:r>
              <a:rPr lang="en-GB"/>
              <a:t>HHSG Feb 2026</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171547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78332B-C6D8-4F94-99B6-34195D699434}" type="datetime1">
              <a:rPr lang="en-GB" smtClean="0"/>
              <a:t>11/02/2026</a:t>
            </a:fld>
            <a:endParaRPr lang="en-GB" dirty="0"/>
          </a:p>
        </p:txBody>
      </p:sp>
      <p:sp>
        <p:nvSpPr>
          <p:cNvPr id="5" name="Footer Placeholder 4"/>
          <p:cNvSpPr>
            <a:spLocks noGrp="1"/>
          </p:cNvSpPr>
          <p:nvPr>
            <p:ph type="ftr" sz="quarter" idx="11"/>
          </p:nvPr>
        </p:nvSpPr>
        <p:spPr/>
        <p:txBody>
          <a:bodyPr/>
          <a:lstStyle/>
          <a:p>
            <a:r>
              <a:rPr lang="en-GB"/>
              <a:t>HHSG Feb 2026</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22307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D37E87-4A08-49B7-8A8E-F73ED6093EAC}" type="datetime1">
              <a:rPr lang="en-GB" smtClean="0"/>
              <a:t>11/02/2026</a:t>
            </a:fld>
            <a:endParaRPr lang="en-GB" dirty="0"/>
          </a:p>
        </p:txBody>
      </p:sp>
      <p:sp>
        <p:nvSpPr>
          <p:cNvPr id="5" name="Footer Placeholder 4"/>
          <p:cNvSpPr>
            <a:spLocks noGrp="1"/>
          </p:cNvSpPr>
          <p:nvPr>
            <p:ph type="ftr" sz="quarter" idx="11"/>
          </p:nvPr>
        </p:nvSpPr>
        <p:spPr/>
        <p:txBody>
          <a:bodyPr/>
          <a:lstStyle/>
          <a:p>
            <a:r>
              <a:rPr lang="en-GB"/>
              <a:t>HHSG Feb 2026</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89429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43B163-1954-4267-9B25-45A8188BC864}" type="datetime1">
              <a:rPr lang="en-GB" smtClean="0"/>
              <a:t>11/02/2026</a:t>
            </a:fld>
            <a:endParaRPr lang="en-GB" dirty="0"/>
          </a:p>
        </p:txBody>
      </p:sp>
      <p:sp>
        <p:nvSpPr>
          <p:cNvPr id="5" name="Footer Placeholder 4"/>
          <p:cNvSpPr>
            <a:spLocks noGrp="1"/>
          </p:cNvSpPr>
          <p:nvPr>
            <p:ph type="ftr" sz="quarter" idx="11"/>
          </p:nvPr>
        </p:nvSpPr>
        <p:spPr/>
        <p:txBody>
          <a:bodyPr/>
          <a:lstStyle/>
          <a:p>
            <a:r>
              <a:rPr lang="en-GB"/>
              <a:t>HHSG Feb 2026</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05283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8BC38-6DC5-4AA2-B602-14A90E6C18C8}" type="datetime1">
              <a:rPr lang="en-GB" smtClean="0"/>
              <a:t>11/02/2026</a:t>
            </a:fld>
            <a:endParaRPr lang="en-GB" dirty="0"/>
          </a:p>
        </p:txBody>
      </p:sp>
      <p:sp>
        <p:nvSpPr>
          <p:cNvPr id="5" name="Footer Placeholder 4"/>
          <p:cNvSpPr>
            <a:spLocks noGrp="1"/>
          </p:cNvSpPr>
          <p:nvPr>
            <p:ph type="ftr" sz="quarter" idx="11"/>
          </p:nvPr>
        </p:nvSpPr>
        <p:spPr/>
        <p:txBody>
          <a:bodyPr/>
          <a:lstStyle/>
          <a:p>
            <a:r>
              <a:rPr lang="en-GB"/>
              <a:t>HHSG Feb 2026</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65077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95D059-953A-4110-A007-11EE7565E627}" type="datetime1">
              <a:rPr lang="en-GB" smtClean="0"/>
              <a:t>11/02/2026</a:t>
            </a:fld>
            <a:endParaRPr lang="en-GB" dirty="0"/>
          </a:p>
        </p:txBody>
      </p:sp>
      <p:sp>
        <p:nvSpPr>
          <p:cNvPr id="6" name="Footer Placeholder 5"/>
          <p:cNvSpPr>
            <a:spLocks noGrp="1"/>
          </p:cNvSpPr>
          <p:nvPr>
            <p:ph type="ftr" sz="quarter" idx="11"/>
          </p:nvPr>
        </p:nvSpPr>
        <p:spPr/>
        <p:txBody>
          <a:bodyPr/>
          <a:lstStyle/>
          <a:p>
            <a:r>
              <a:rPr lang="en-GB"/>
              <a:t>HHSG Feb 2026</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74440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DA2AAA-2BFE-4A59-9C75-3E57DED3BBDE}" type="datetime1">
              <a:rPr lang="en-GB" smtClean="0"/>
              <a:t>11/02/2026</a:t>
            </a:fld>
            <a:endParaRPr lang="en-GB" dirty="0"/>
          </a:p>
        </p:txBody>
      </p:sp>
      <p:sp>
        <p:nvSpPr>
          <p:cNvPr id="8" name="Footer Placeholder 7"/>
          <p:cNvSpPr>
            <a:spLocks noGrp="1"/>
          </p:cNvSpPr>
          <p:nvPr>
            <p:ph type="ftr" sz="quarter" idx="11"/>
          </p:nvPr>
        </p:nvSpPr>
        <p:spPr/>
        <p:txBody>
          <a:bodyPr/>
          <a:lstStyle/>
          <a:p>
            <a:r>
              <a:rPr lang="en-GB"/>
              <a:t>HHSG Feb 2026</a:t>
            </a:r>
            <a:endParaRPr lang="en-GB" dirty="0"/>
          </a:p>
        </p:txBody>
      </p:sp>
      <p:sp>
        <p:nvSpPr>
          <p:cNvPr id="9" name="Slide Number Placeholder 8"/>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52455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3E8D48-3AD4-4AD6-9BE9-8A35CF8931AB}" type="datetime1">
              <a:rPr lang="en-GB" smtClean="0"/>
              <a:t>11/02/2026</a:t>
            </a:fld>
            <a:endParaRPr lang="en-GB" dirty="0"/>
          </a:p>
        </p:txBody>
      </p:sp>
      <p:sp>
        <p:nvSpPr>
          <p:cNvPr id="4" name="Footer Placeholder 3"/>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157150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CDD6A-9810-47D9-918D-12D36460342C}" type="datetime1">
              <a:rPr lang="en-GB" smtClean="0"/>
              <a:t>11/02/2026</a:t>
            </a:fld>
            <a:endParaRPr lang="en-GB" dirty="0"/>
          </a:p>
        </p:txBody>
      </p:sp>
      <p:sp>
        <p:nvSpPr>
          <p:cNvPr id="3" name="Footer Placeholder 2"/>
          <p:cNvSpPr>
            <a:spLocks noGrp="1"/>
          </p:cNvSpPr>
          <p:nvPr>
            <p:ph type="ftr" sz="quarter" idx="11"/>
          </p:nvPr>
        </p:nvSpPr>
        <p:spPr/>
        <p:txBody>
          <a:bodyPr/>
          <a:lstStyle/>
          <a:p>
            <a:r>
              <a:rPr lang="en-GB"/>
              <a:t>HHSG Feb 2026</a:t>
            </a:r>
            <a:endParaRPr lang="en-GB" dirty="0"/>
          </a:p>
        </p:txBody>
      </p:sp>
      <p:sp>
        <p:nvSpPr>
          <p:cNvPr id="4" name="Slide Number Placeholder 3"/>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8930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8F32E3-9CF3-47BF-8C97-C9A64254FF99}" type="datetime1">
              <a:rPr lang="en-GB" smtClean="0"/>
              <a:t>11/02/2026</a:t>
            </a:fld>
            <a:endParaRPr lang="en-GB" dirty="0"/>
          </a:p>
        </p:txBody>
      </p:sp>
      <p:sp>
        <p:nvSpPr>
          <p:cNvPr id="6" name="Footer Placeholder 5"/>
          <p:cNvSpPr>
            <a:spLocks noGrp="1"/>
          </p:cNvSpPr>
          <p:nvPr>
            <p:ph type="ftr" sz="quarter" idx="11"/>
          </p:nvPr>
        </p:nvSpPr>
        <p:spPr/>
        <p:txBody>
          <a:bodyPr/>
          <a:lstStyle/>
          <a:p>
            <a:r>
              <a:rPr lang="en-GB"/>
              <a:t>HHSG Feb 2026</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43980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23373-28B5-4B48-ADB5-EBA34334BC24}" type="datetime1">
              <a:rPr lang="en-GB" smtClean="0"/>
              <a:t>11/02/2026</a:t>
            </a:fld>
            <a:endParaRPr lang="en-GB" dirty="0"/>
          </a:p>
        </p:txBody>
      </p:sp>
      <p:sp>
        <p:nvSpPr>
          <p:cNvPr id="6" name="Footer Placeholder 5"/>
          <p:cNvSpPr>
            <a:spLocks noGrp="1"/>
          </p:cNvSpPr>
          <p:nvPr>
            <p:ph type="ftr" sz="quarter" idx="11"/>
          </p:nvPr>
        </p:nvSpPr>
        <p:spPr/>
        <p:txBody>
          <a:bodyPr/>
          <a:lstStyle/>
          <a:p>
            <a:r>
              <a:rPr lang="en-GB"/>
              <a:t>HHSG Feb 2026</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362868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BD235-6185-4BEC-81EC-B8C1CD8FB8DD}" type="datetime1">
              <a:rPr lang="en-GB" smtClean="0"/>
              <a:t>11/02/2026</a:t>
            </a:fld>
            <a:endParaRPr lang="en-GB" dirty="0"/>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HHSG Feb 2026</a:t>
            </a:r>
            <a:endParaRPr lang="en-GB" dirty="0"/>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14556-BEDA-4D4B-9CF1-263B737BB541}" type="slidenum">
              <a:rPr lang="en-GB" smtClean="0"/>
              <a:t>‹#›</a:t>
            </a:fld>
            <a:endParaRPr lang="en-GB" dirty="0"/>
          </a:p>
        </p:txBody>
      </p:sp>
    </p:spTree>
    <p:extLst>
      <p:ext uri="{BB962C8B-B14F-4D97-AF65-F5344CB8AC3E}">
        <p14:creationId xmlns:p14="http://schemas.microsoft.com/office/powerpoint/2010/main" val="2333960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hse.gov.uk/statistic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gov.uk/government/consultations/introducing-a-minimum-learning-period-for-learner-drivers" TargetMode="External"/><Relationship Id="rId7" Type="http://schemas.openxmlformats.org/officeDocument/2006/relationships/image" Target="../media/image4.png"/><Relationship Id="rId2" Type="http://schemas.openxmlformats.org/officeDocument/2006/relationships/hyperlink" Target="https://www.gov.uk/government/consultations/proposed-changes-to-penalties-for-motoring-offences" TargetMode="External"/><Relationship Id="rId1" Type="http://schemas.openxmlformats.org/officeDocument/2006/relationships/slideLayout" Target="../slideLayouts/slideLayout2.xml"/><Relationship Id="rId6" Type="http://schemas.openxmlformats.org/officeDocument/2006/relationships/hyperlink" Target="https://www.gov.uk/government/consultations/mandating-vehicle-safety-technologies-in-gb-type-approval" TargetMode="External"/><Relationship Id="rId5" Type="http://schemas.openxmlformats.org/officeDocument/2006/relationships/hyperlink" Target="https://www.gov.uk/government/consultations/improving-moped-and-motorcycle-training-testing-and-licensing" TargetMode="External"/><Relationship Id="rId4" Type="http://schemas.openxmlformats.org/officeDocument/2006/relationships/hyperlink" Target="https://www.gov.uk/government/consultations/introducing-mandatory-eyesight-testing-for-older-driver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search?q=Lower+Drink-Drive+Limit+%28Proposed%29&amp;sca_esv=c71087e088e9fb30&amp;ei=UiaMaZXjHpqjhbIPp7SbiAo&amp;biw=1272&amp;bih=644&amp;oq=changes+to+driving+laws+2026&amp;gs_lp=Egxnd3Mtd2l6LXNlcnAiHGNoYW5nZXMgdG8gZHJpdmluZyBsYXdzIDIwMjYqAggAMgUQABiABDIGEAAYFhgeMgYQABgWGB4yCxAAGIAEGIYDGIoFMggQABiiBBiJBTIIEAAYogQYiQUyCBAAGIAEGKIEMgUQABjvBTIFEAAY7wVI5jVQpQtYpQtwAXgBkAEAmAFWoAFWqgEBMbgBAcgBAPgBAZgCAqACdsICChAAGLADGNYEGEeYAwCIBgGQBgiSBwMxLjGgB9oFsgcDMC4xuAdswgcFMi0xLjHIBxiACAA&amp;sclient=gws-wiz-serp&amp;mstk=AUtExfBW2frUX7ObFlWP5osCm3X9ixzcQZpjAOnElXuOBuiz9ULjHi6c8JjrH-22XISTMcW2QUkxtKWR-5_D6V5qSaxE6kJjKcI1Ad_nCpujHDu6X0qnfTPESHOXPNXcAlJ_Ifw&amp;csui=3&amp;ved=2ahUKEwjc7POt7NCSAxWOTkEAHcXLKdoQgK4QegQIBRAD" TargetMode="External"/><Relationship Id="rId7" Type="http://schemas.openxmlformats.org/officeDocument/2006/relationships/image" Target="../media/image8.jpeg"/><Relationship Id="rId2" Type="http://schemas.openxmlformats.org/officeDocument/2006/relationships/hyperlink" Target="https://www.google.com/search?q=Stricter+Driving+Test+Bookings&amp;sca_esv=c71087e088e9fb30&amp;ei=UiaMaZXjHpqjhbIPp7SbiAo&amp;biw=1272&amp;bih=644&amp;oq=changes+to+driving+laws+2026&amp;gs_lp=Egxnd3Mtd2l6LXNlcnAiHGNoYW5nZXMgdG8gZHJpdmluZyBsYXdzIDIwMjYqAggAMgUQABiABDIGEAAYFhgeMgYQABgWGB4yCxAAGIAEGIYDGIoFMggQABiiBBiJBTIIEAAYogQYiQUyCBAAGIAEGKIEMgUQABjvBTIFEAAY7wVI5jVQpQtYpQtwAXgBkAEAmAFWoAFWqgEBMbgBAcgBAPgBAZgCAqACdsICChAAGLADGNYEGEeYAwCIBgGQBgiSBwMxLjGgB9oFsgcDMC4xuAdswgcFMi0xLjHIBxiACAA&amp;sclient=gws-wiz-serp&amp;mstk=AUtExfBW2frUX7ObFlWP5osCm3X9ixzcQZpjAOnElXuOBuiz9ULjHi6c8JjrH-22XISTMcW2QUkxtKWR-5_D6V5qSaxE6kJjKcI1Ad_nCpujHDu6X0qnfTPESHOXPNXcAlJ_Ifw&amp;csui=3&amp;ved=2ahUKEwjc7POt7NCSAxWOTkEAHcXLKdoQgK4QegQIBRAB"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google.com/search?q=Vehicle+Tax+%26+Charges&amp;sca_esv=c71087e088e9fb30&amp;ei=UiaMaZXjHpqjhbIPp7SbiAo&amp;biw=1272&amp;bih=644&amp;oq=changes+to+driving+laws+2026&amp;gs_lp=Egxnd3Mtd2l6LXNlcnAiHGNoYW5nZXMgdG8gZHJpdmluZyBsYXdzIDIwMjYqAggAMgUQABiABDIGEAAYFhgeMgYQABgWGB4yCxAAGIAEGIYDGIoFMggQABiiBBiJBTIIEAAYogQYiQUyCBAAGIAEGKIEMgUQABjvBTIFEAAY7wVI5jVQpQtYpQtwAXgBkAEAmAFWoAFWqgEBMbgBAcgBAPgBAZgCAqACdsICChAAGLADGNYEGEeYAwCIBgGQBgiSBwMxLjGgB9oFsgcDMC4xuAdswgcFMi0xLjHIBxiACAA&amp;sclient=gws-wiz-serp&amp;mstk=AUtExfBW2frUX7ObFlWP5osCm3X9ixzcQZpjAOnElXuOBuiz9ULjHi6c8JjrH-22XISTMcW2QUkxtKWR-5_D6V5qSaxE6kJjKcI1Ad_nCpujHDu6X0qnfTPESHOXPNXcAlJ_Ifw&amp;csui=3&amp;ved=2ahUKEwjc7POt7NCSAxWOTkEAHcXLKdoQgK4QegQIBRAH" TargetMode="External"/><Relationship Id="rId4" Type="http://schemas.openxmlformats.org/officeDocument/2006/relationships/hyperlink" Target="https://www.google.com/search?q=Older+Driver+Checks&amp;sca_esv=c71087e088e9fb30&amp;ei=UiaMaZXjHpqjhbIPp7SbiAo&amp;biw=1272&amp;bih=644&amp;oq=changes+to+driving+laws+2026&amp;gs_lp=Egxnd3Mtd2l6LXNlcnAiHGNoYW5nZXMgdG8gZHJpdmluZyBsYXdzIDIwMjYqAggAMgUQABiABDIGEAAYFhgeMgYQABgWGB4yCxAAGIAEGIYDGIoFMggQABiiBBiJBTIIEAAYogQYiQUyCBAAGIAEGKIEMgUQABjvBTIFEAAY7wVI5jVQpQtYpQtwAXgBkAEAmAFWoAFWqgEBMbgBAcgBAPgBAZgCAqACdsICChAAGLADGNYEGEeYAwCIBgGQBgiSBwMxLjGgB9oFsgcDMC4xuAdswgcFMi0xLjHIBxiACAA&amp;sclient=gws-wiz-serp&amp;mstk=AUtExfBW2frUX7ObFlWP5osCm3X9ixzcQZpjAOnElXuOBuiz9ULjHi6c8JjrH-22XISTMcW2QUkxtKWR-5_D6V5qSaxE6kJjKcI1Ad_nCpujHDu6X0qnfTPESHOXPNXcAlJ_Ifw&amp;csui=3&amp;ved=2ahUKEwjc7POt7NCSAxWOTkEAHcXLKdoQgK4QegQIBRAF"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google.com/search?q=Fuel+Duty&amp;sca_esv=c71087e088e9fb30&amp;ei=UiaMaZXjHpqjhbIPp7SbiAo&amp;biw=1272&amp;bih=644&amp;oq=changes+to+driving+laws+2026&amp;gs_lp=Egxnd3Mtd2l6LXNlcnAiHGNoYW5nZXMgdG8gZHJpdmluZyBsYXdzIDIwMjYqAggAMgUQABiABDIGEAAYFhgeMgYQABgWGB4yCxAAGIAEGIYDGIoFMggQABiiBBiJBTIIEAAYogQYiQUyCBAAGIAEGKIEMgUQABjvBTIFEAAY7wVI5jVQpQtYpQtwAXgBkAEAmAFWoAFWqgEBMbgBAcgBAPgBAZgCAqACdsICChAAGLADGNYEGEeYAwCIBgGQBgiSBwMxLjGgB9oFsgcDMC4xuAdswgcFMi0xLjHIBxiACAA&amp;sclient=gws-wiz-serp&amp;mstk=AUtExfBW2frUX7ObFlWP5osCm3X9ixzcQZpjAOnElXuOBuiz9ULjHi6c8JjrH-22XISTMcW2QUkxtKWR-5_D6V5qSaxE6kJjKcI1Ad_nCpujHDu6X0qnfTPESHOXPNXcAlJ_Ifw&amp;csui=3&amp;ved=2ahUKEwjc7POt7NCSAxWOTkEAHcXLKdoQgK4QegQIBRAL" TargetMode="External"/><Relationship Id="rId7" Type="http://schemas.openxmlformats.org/officeDocument/2006/relationships/image" Target="../media/image4.png"/><Relationship Id="rId2" Type="http://schemas.openxmlformats.org/officeDocument/2006/relationships/hyperlink" Target="https://www.google.com/search?q=Self-Driving+Vehicles&amp;sca_esv=c71087e088e9fb30&amp;ei=UiaMaZXjHpqjhbIPp7SbiAo&amp;biw=1272&amp;bih=644&amp;oq=changes+to+driving+laws+2026&amp;gs_lp=Egxnd3Mtd2l6LXNlcnAiHGNoYW5nZXMgdG8gZHJpdmluZyBsYXdzIDIwMjYqAggAMgUQABiABDIGEAAYFhgeMgYQABgWGB4yCxAAGIAEGIYDGIoFMggQABiiBBiJBTIIEAAYogQYiQUyCBAAGIAEGKIEMgUQABjvBTIFEAAY7wVI5jVQpQtYpQtwAXgBkAEAmAFWoAFWqgEBMbgBAcgBAPgBAZgCAqACdsICChAAGLADGNYEGEeYAwCIBgGQBgiSBwMxLjGgB9oFsgcDMC4xuAdswgcFMi0xLjHIBxiACAA&amp;sclient=gws-wiz-serp&amp;mstk=AUtExfBW2frUX7ObFlWP5osCm3X9ixzcQZpjAOnElXuOBuiz9ULjHi6c8JjrH-22XISTMcW2QUkxtKWR-5_D6V5qSaxE6kJjKcI1Ad_nCpujHDu6X0qnfTPESHOXPNXcAlJ_Ifw&amp;csui=3&amp;ved=2ahUKEwjc7POt7NCSAxWOTkEAHcXLKdoQgK4QegQIBRAJ" TargetMode="External"/><Relationship Id="rId1" Type="http://schemas.openxmlformats.org/officeDocument/2006/relationships/slideLayout" Target="../slideLayouts/slideLayout2.xml"/><Relationship Id="rId6" Type="http://schemas.openxmlformats.org/officeDocument/2006/relationships/hyperlink" Target="https://www.google.com/search?q=Digital+Driving+Licences&amp;sca_esv=c71087e088e9fb30&amp;ei=UiaMaZXjHpqjhbIPp7SbiAo&amp;biw=1272&amp;bih=644&amp;oq=changes+to+driving+laws+2026&amp;gs_lp=Egxnd3Mtd2l6LXNlcnAiHGNoYW5nZXMgdG8gZHJpdmluZyBsYXdzIDIwMjYqAggAMgUQABiABDIGEAAYFhgeMgYQABgWGB4yCxAAGIAEGIYDGIoFMggQABiiBBiJBTIIEAAYogQYiQUyCBAAGIAEGKIEMgUQABjvBTIFEAAY7wVI5jVQpQtYpQtwAXgBkAEAmAFWoAFWqgEBMbgBAcgBAPgBAZgCAqACdsICChAAGLADGNYEGEeYAwCIBgGQBgiSBwMxLjGgB9oFsgcDMC4xuAdswgcFMi0xLjHIBxiACAA&amp;sclient=gws-wiz-serp&amp;mstk=AUtExfBW2frUX7ObFlWP5osCm3X9ixzcQZpjAOnElXuOBuiz9ULjHi6c8JjrH-22XISTMcW2QUkxtKWR-5_D6V5qSaxE6kJjKcI1Ad_nCpujHDu6X0qnfTPESHOXPNXcAlJ_Ifw&amp;csui=3&amp;ved=2ahUKEwjc7POt7NCSAxWOTkEAHcXLKdoQgK4QegQIBRAR" TargetMode="External"/><Relationship Id="rId5" Type="http://schemas.openxmlformats.org/officeDocument/2006/relationships/hyperlink" Target="https://www.google.com/search?q=Theory+Test+Updates&amp;sca_esv=c71087e088e9fb30&amp;ei=UiaMaZXjHpqjhbIPp7SbiAo&amp;biw=1272&amp;bih=644&amp;oq=changes+to+driving+laws+2026&amp;gs_lp=Egxnd3Mtd2l6LXNlcnAiHGNoYW5nZXMgdG8gZHJpdmluZyBsYXdzIDIwMjYqAggAMgUQABiABDIGEAAYFhgeMgYQABgWGB4yCxAAGIAEGIYDGIoFMggQABiiBBiJBTIIEAAYogQYiQUyCBAAGIAEGKIEMgUQABjvBTIFEAAY7wVI5jVQpQtYpQtwAXgBkAEAmAFWoAFWqgEBMbgBAcgBAPgBAZgCAqACdsICChAAGLADGNYEGEeYAwCIBgGQBgiSBwMxLjGgB9oFsgcDMC4xuAdswgcFMi0xLjHIBxiACAA&amp;sclient=gws-wiz-serp&amp;mstk=AUtExfBW2frUX7ObFlWP5osCm3X9ixzcQZpjAOnElXuOBuiz9ULjHi6c8JjrH-22XISTMcW2QUkxtKWR-5_D6V5qSaxE6kJjKcI1Ad_nCpujHDu6X0qnfTPESHOXPNXcAlJ_Ifw&amp;csui=3&amp;ved=2ahUKEwjc7POt7NCSAxWOTkEAHcXLKdoQgK4QegQIBRAP" TargetMode="External"/><Relationship Id="rId4" Type="http://schemas.openxmlformats.org/officeDocument/2006/relationships/hyperlink" Target="https://www.google.com/search?q=Seatbelt+Penalties&amp;sca_esv=c71087e088e9fb30&amp;ei=UiaMaZXjHpqjhbIPp7SbiAo&amp;biw=1272&amp;bih=644&amp;oq=changes+to+driving+laws+2026&amp;gs_lp=Egxnd3Mtd2l6LXNlcnAiHGNoYW5nZXMgdG8gZHJpdmluZyBsYXdzIDIwMjYqAggAMgUQABiABDIGEAAYFhgeMgYQABgWGB4yCxAAGIAEGIYDGIoFMggQABiiBBiJBTIIEAAYogQYiQUyCBAAGIAEGKIEMgUQABjvBTIFEAAY7wVI5jVQpQtYpQtwAXgBkAEAmAFWoAFWqgEBMbgBAcgBAPgBAZgCAqACdsICChAAGLADGNYEGEeYAwCIBgGQBgiSBwMxLjGgB9oFsgcDMC4xuAdswgcFMi0xLjHIBxiACAA&amp;sclient=gws-wiz-serp&amp;mstk=AUtExfBW2frUX7ObFlWP5osCm3X9ixzcQZpjAOnElXuOBuiz9ULjHi6c8JjrH-22XISTMcW2QUkxtKWR-5_D6V5qSaxE6kJjKcI1Ad_nCpujHDu6X0qnfTPESHOXPNXcAlJ_Ifw&amp;csui=3&amp;ved=2ahUKEwjc7POt7NCSAxWOTkEAHcXLKdoQgK4QegQIBRA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search?q=Agriculture,+Forestry+%26+Fishing&amp;sca_esv=f49c25a2fc6aefe9&amp;ei=2Fl8aaiUOsq7hbIPsdWSyAQ&amp;ved=2ahUKEwiR29q-3LKSAxXfaEEAHZ6fCo4QgK4QegQIAxAH&amp;oq=hse+statistics+2025+trends&amp;gs_lp=Egxnd3Mtd2l6LXNlcnAiGmhzZSBzdGF0aXN0aWNzIDIwMjUgdHJlbmRzMgUQIRigATIFECEYoAEyBRAhGKABMgUQIRigATIFECEYoAEyBRAhGJ8FMgUQIRifBUjDT1DsDFiRK3ABeAGQAQCYAWqgAcAEqgEDNS4yuAEMyAEA-AEBmAIIoAK_BcICChAAGLADGNYEGEfCAgYQABgWGB7CAgsQABiABBiGAxiKBcICBRAAGO8FwgIIEAAYogQYiQXCAgQQIRgVmAMAiAYBkAYIkgcDNi4yoAesHrIHAzUuMrgHswXCBwUyLTMuNcgHT4AIAA&amp;sclient=gws-wiz-serp" TargetMode="External"/><Relationship Id="rId7" Type="http://schemas.openxmlformats.org/officeDocument/2006/relationships/image" Target="../media/image3.jpeg"/><Relationship Id="rId2" Type="http://schemas.openxmlformats.org/officeDocument/2006/relationships/hyperlink" Target="https://www.google.com/search?q=Construction&amp;sca_esv=f49c25a2fc6aefe9&amp;ei=2Fl8aaiUOsq7hbIPsdWSyAQ&amp;ved=2ahUKEwiR29q-3LKSAxXfaEEAHZ6fCo4QgK4QegQIAxAF&amp;oq=hse+statistics+2025+trends&amp;gs_lp=Egxnd3Mtd2l6LXNlcnAiGmhzZSBzdGF0aXN0aWNzIDIwMjUgdHJlbmRzMgUQIRigATIFECEYoAEyBRAhGKABMgUQIRigATIFECEYoAEyBRAhGJ8FMgUQIRifBUjDT1DsDFiRK3ABeAGQAQCYAWqgAcAEqgEDNS4yuAEMyAEA-AEBmAIIoAK_BcICChAAGLADGNYEGEfCAgYQABgWGB7CAgsQABiABBiGAxiKBcICBRAAGO8FwgIIEAAYogQYiQXCAgQQIRgVmAMAiAYBkAYIkgcDNi4yoAesHrIHAzUuMrgHswXCBwUyLTMuNcgHT4AIAA&amp;sclient=gws-wiz-serp"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hyperlink" Target="https://www.google.com/search?q=Manufacturing&amp;sca_esv=f49c25a2fc6aefe9&amp;ei=2Fl8aaiUOsq7hbIPsdWSyAQ&amp;ved=2ahUKEwiR29q-3LKSAxXfaEEAHZ6fCo4QgK4QegQIAxAJ&amp;oq=hse+statistics+2025+trends&amp;gs_lp=Egxnd3Mtd2l6LXNlcnAiGmhzZSBzdGF0aXN0aWNzIDIwMjUgdHJlbmRzMgUQIRigATIFECEYoAEyBRAhGKABMgUQIRigATIFECEYoAEyBRAhGJ8FMgUQIRifBUjDT1DsDFiRK3ABeAGQAQCYAWqgAcAEqgEDNS4yuAEMyAEA-AEBmAIIoAK_BcICChAAGLADGNYEGEfCAgYQABgWGB7CAgsQABiABBiGAxiKBcICBRAAGO8FwgIIEAAYogQYiQXCAgQQIRgVmAMAiAYBkAYIkgcDNi4yoAesHrIHAzUuMrgHswXCBwUyLTMuNcgHT4AIAA&amp;sclient=gws-wiz-ser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v.uk/government/collections/nis-directive-and-nis-regulations-2018"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se.gov.uk/waste/index.htm"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se.gov.uk/statistics/assets/docs/hssh2425.pdf"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se.gov.uk/aboutus/the-annual-report-and-accounts.ht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Health and Safety Update 2026</a:t>
            </a:r>
          </a:p>
        </p:txBody>
      </p:sp>
      <p:sp>
        <p:nvSpPr>
          <p:cNvPr id="3" name="Subtitle 2"/>
          <p:cNvSpPr>
            <a:spLocks noGrp="1"/>
          </p:cNvSpPr>
          <p:nvPr>
            <p:ph type="subTitle" idx="1"/>
          </p:nvPr>
        </p:nvSpPr>
        <p:spPr>
          <a:xfrm>
            <a:off x="755576" y="3886200"/>
            <a:ext cx="7560840" cy="2567136"/>
          </a:xfrm>
        </p:spPr>
        <p:txBody>
          <a:bodyPr>
            <a:normAutofit fontScale="92500" lnSpcReduction="10000"/>
          </a:bodyPr>
          <a:lstStyle/>
          <a:p>
            <a:r>
              <a:rPr lang="en-GB" dirty="0"/>
              <a:t>Wednesday 18</a:t>
            </a:r>
            <a:r>
              <a:rPr lang="en-GB" baseline="30000" dirty="0"/>
              <a:t>th</a:t>
            </a:r>
            <a:r>
              <a:rPr lang="en-GB" dirty="0"/>
              <a:t> February 2026</a:t>
            </a:r>
          </a:p>
          <a:p>
            <a:r>
              <a:rPr lang="en-GB" dirty="0"/>
              <a:t>at </a:t>
            </a:r>
          </a:p>
          <a:p>
            <a:r>
              <a:rPr lang="en-US" i="1" dirty="0"/>
              <a:t>Leominster Golf Club</a:t>
            </a:r>
            <a:endParaRPr lang="en-GB" i="1" dirty="0"/>
          </a:p>
          <a:p>
            <a:r>
              <a:rPr lang="en-GB" i="1" dirty="0"/>
              <a:t>Presented by Herefordshire Health &amp; Safety Group</a:t>
            </a:r>
          </a:p>
          <a:p>
            <a:endParaRPr lang="en-GB" dirty="0"/>
          </a:p>
          <a:p>
            <a:endParaRPr lang="en-GB" dirty="0"/>
          </a:p>
          <a:p>
            <a:endParaRPr lang="en-GB" dirty="0"/>
          </a:p>
          <a:p>
            <a:endParaRPr lang="en-GB" dirty="0"/>
          </a:p>
          <a:p>
            <a:endParaRPr lang="en-GB" dirty="0"/>
          </a:p>
          <a:p>
            <a:endParaRPr lang="en-GB" dirty="0"/>
          </a:p>
        </p:txBody>
      </p:sp>
      <p:pic>
        <p:nvPicPr>
          <p:cNvPr id="1026" name="Picture 1" descr="Herefordshire_ar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790586"/>
            <a:ext cx="1368153"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57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10</a:t>
            </a:fld>
            <a:endParaRPr lang="en-GB" dirty="0"/>
          </a:p>
        </p:txBody>
      </p:sp>
      <p:sp>
        <p:nvSpPr>
          <p:cNvPr id="6" name="Content Placeholder 5"/>
          <p:cNvSpPr>
            <a:spLocks noGrp="1"/>
          </p:cNvSpPr>
          <p:nvPr>
            <p:ph idx="1"/>
          </p:nvPr>
        </p:nvSpPr>
        <p:spPr>
          <a:xfrm>
            <a:off x="457200" y="1600202"/>
            <a:ext cx="8229600" cy="4709118"/>
          </a:xfrm>
        </p:spPr>
        <p:txBody>
          <a:bodyPr>
            <a:normAutofit fontScale="92500" lnSpcReduction="10000"/>
          </a:bodyPr>
          <a:lstStyle/>
          <a:p>
            <a:pPr marL="0" indent="0">
              <a:buNone/>
            </a:pPr>
            <a:r>
              <a:rPr lang="en-US" sz="3100" dirty="0"/>
              <a:t>What the HSE did last year:-</a:t>
            </a:r>
          </a:p>
          <a:p>
            <a:r>
              <a:rPr lang="en-GB" sz="2800" dirty="0"/>
              <a:t>Inspection activity remained extensive, with over 13,200 inspections completed, including more than 7,000 inspections focused specifically on work-related health risks. </a:t>
            </a:r>
          </a:p>
          <a:p>
            <a:r>
              <a:rPr lang="en-GB" sz="2800" dirty="0"/>
              <a:t>This marks a significant shift towards addressing ill health, particularly mental health and stress, alongside more traditional safety hazards. </a:t>
            </a:r>
          </a:p>
          <a:p>
            <a:r>
              <a:rPr lang="en-GB" sz="2800" dirty="0"/>
              <a:t>For the first time, HSE delivered a campaign targeting violence and aggression in the workplace, recognising its link to work-related stress and psychological harm.</a:t>
            </a:r>
          </a:p>
          <a:p>
            <a:pPr marL="0" indent="0">
              <a:buNone/>
            </a:pP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4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11</a:t>
            </a:fld>
            <a:endParaRPr lang="en-GB" dirty="0"/>
          </a:p>
        </p:txBody>
      </p:sp>
      <p:sp>
        <p:nvSpPr>
          <p:cNvPr id="6" name="Content Placeholder 5"/>
          <p:cNvSpPr>
            <a:spLocks noGrp="1"/>
          </p:cNvSpPr>
          <p:nvPr>
            <p:ph idx="1"/>
          </p:nvPr>
        </p:nvSpPr>
        <p:spPr>
          <a:xfrm>
            <a:off x="457200" y="1600202"/>
            <a:ext cx="8229600" cy="4709118"/>
          </a:xfrm>
        </p:spPr>
        <p:txBody>
          <a:bodyPr>
            <a:normAutofit fontScale="92500" lnSpcReduction="10000"/>
          </a:bodyPr>
          <a:lstStyle/>
          <a:p>
            <a:pPr marL="0" indent="0">
              <a:buNone/>
            </a:pPr>
            <a:r>
              <a:rPr lang="en-US" sz="3100" dirty="0"/>
              <a:t>What the HSE did last year:-</a:t>
            </a:r>
          </a:p>
          <a:p>
            <a:r>
              <a:rPr lang="en-GB" sz="2800" dirty="0"/>
              <a:t>Major hazard regulation also featured prominently, with 81% of safety case assessments completed within statutory timescales. </a:t>
            </a:r>
          </a:p>
          <a:p>
            <a:r>
              <a:rPr lang="en-GB" sz="2800" dirty="0"/>
              <a:t>Intelligence-led interventions accounted for more than 2,700 inspections, including responses to public concerns. </a:t>
            </a:r>
          </a:p>
          <a:p>
            <a:r>
              <a:rPr lang="en-GB" sz="2800" dirty="0"/>
              <a:t>Asbestos management remained a priority, with over 600 inspections under the duty to manage asbestos and 713 inspections of licensed asbestos removal contractors, ensuring compliance with stringent controls.</a:t>
            </a:r>
          </a:p>
          <a:p>
            <a:pPr marL="0" indent="0">
              <a:buNone/>
            </a:pPr>
            <a:endParaRPr lang="en-GB" sz="2800" dirty="0"/>
          </a:p>
          <a:p>
            <a:pPr marL="0" indent="0">
              <a:buNone/>
            </a:pP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85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12</a:t>
            </a:fld>
            <a:endParaRPr lang="en-GB" dirty="0"/>
          </a:p>
        </p:txBody>
      </p:sp>
      <p:sp>
        <p:nvSpPr>
          <p:cNvPr id="6" name="Content Placeholder 5"/>
          <p:cNvSpPr>
            <a:spLocks noGrp="1"/>
          </p:cNvSpPr>
          <p:nvPr>
            <p:ph idx="1"/>
          </p:nvPr>
        </p:nvSpPr>
        <p:spPr>
          <a:xfrm>
            <a:off x="457200" y="1600202"/>
            <a:ext cx="8229600" cy="4709118"/>
          </a:xfrm>
        </p:spPr>
        <p:txBody>
          <a:bodyPr>
            <a:normAutofit fontScale="85000" lnSpcReduction="20000"/>
          </a:bodyPr>
          <a:lstStyle/>
          <a:p>
            <a:pPr marL="0" indent="0">
              <a:buNone/>
            </a:pPr>
            <a:r>
              <a:rPr lang="en-GB" sz="3800" dirty="0"/>
              <a:t>HSE focus for 2026</a:t>
            </a:r>
          </a:p>
          <a:p>
            <a:pPr marL="0" indent="0">
              <a:buNone/>
            </a:pPr>
            <a:endParaRPr lang="en-GB" sz="2800" dirty="0"/>
          </a:p>
          <a:p>
            <a:r>
              <a:rPr lang="en-GB" sz="2800" dirty="0"/>
              <a:t>HSE’s enforcement priorities for the coming year will build on the foundations from 2024/2025</a:t>
            </a:r>
          </a:p>
          <a:p>
            <a:r>
              <a:rPr lang="en-GB" sz="2800" dirty="0"/>
              <a:t>Employers can expect continued scrutiny of mental health risk management, musculoskeletal disorder prevention, and asbestos control.</a:t>
            </a:r>
            <a:r>
              <a:rPr lang="en-GB" sz="2800" b="1" dirty="0"/>
              <a:t> </a:t>
            </a:r>
            <a:endParaRPr lang="en-GB" sz="2800" dirty="0"/>
          </a:p>
          <a:p>
            <a:r>
              <a:rPr lang="en-GB" sz="2800" dirty="0"/>
              <a:t>As set out in its report, the HSE's strategic direction for 2026 builds on its long-term strategy, Protecting People and Places 2022–2032, and reflects lessons learned from 2024/2025.</a:t>
            </a:r>
          </a:p>
          <a:p>
            <a:r>
              <a:rPr lang="en-GB" sz="2800" dirty="0"/>
              <a:t>The regulator’s priorities are shaped by persistent challenges in workplace health, emerging technological risks, and the need for operational resilience</a:t>
            </a:r>
          </a:p>
          <a:p>
            <a:pPr marL="0" indent="0">
              <a:buNone/>
            </a:pP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6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13</a:t>
            </a:fld>
            <a:endParaRPr lang="en-GB" dirty="0"/>
          </a:p>
        </p:txBody>
      </p:sp>
      <p:sp>
        <p:nvSpPr>
          <p:cNvPr id="6" name="Content Placeholder 5"/>
          <p:cNvSpPr>
            <a:spLocks noGrp="1"/>
          </p:cNvSpPr>
          <p:nvPr>
            <p:ph idx="1"/>
          </p:nvPr>
        </p:nvSpPr>
        <p:spPr>
          <a:xfrm>
            <a:off x="457200" y="1600202"/>
            <a:ext cx="8229600" cy="4709118"/>
          </a:xfrm>
        </p:spPr>
        <p:txBody>
          <a:bodyPr>
            <a:normAutofit fontScale="77500" lnSpcReduction="20000"/>
          </a:bodyPr>
          <a:lstStyle/>
          <a:p>
            <a:pPr marL="0" indent="0">
              <a:buNone/>
            </a:pPr>
            <a:r>
              <a:rPr lang="en-GB" sz="3800" dirty="0"/>
              <a:t>HSE focus for 2026</a:t>
            </a:r>
          </a:p>
          <a:p>
            <a:pPr marL="0" indent="0">
              <a:buNone/>
            </a:pPr>
            <a:r>
              <a:rPr lang="en-GB" sz="2800" b="1" dirty="0"/>
              <a:t>Reducing work-related ill health:</a:t>
            </a:r>
            <a:endParaRPr lang="en-GB" sz="2800" dirty="0"/>
          </a:p>
          <a:p>
            <a:r>
              <a:rPr lang="en-GB" sz="2800" dirty="0"/>
              <a:t>Work-related ill health remains the most significant challenge. HSE will continue to expand its evidence base through a major research programme on work-related stress, with findings due in 2026 to inform future interventions. T</a:t>
            </a:r>
          </a:p>
          <a:p>
            <a:r>
              <a:rPr lang="en-GB" sz="2800" dirty="0"/>
              <a:t>The Working Minds campaign will be expanded, promoting practical steps for employers to prevent stress and improve mental wellbeing. </a:t>
            </a:r>
          </a:p>
          <a:p>
            <a:r>
              <a:rPr lang="en-GB" sz="2800" dirty="0"/>
              <a:t>Inspections will increasingly assess psychological health alongside physical risks, with proactive interventions targeting sectors such as healthcare, education, and construction. </a:t>
            </a:r>
          </a:p>
          <a:p>
            <a:r>
              <a:rPr lang="en-GB" sz="2800" dirty="0"/>
              <a:t>Musculoskeletal disorders will remain a priority, with HSE aiming to influence employers to adopt engineering controls rather than relying solely on administrative measures like task rotation.</a:t>
            </a:r>
          </a:p>
          <a:p>
            <a:pPr marL="0" indent="0">
              <a:buNone/>
            </a:pPr>
            <a:endParaRPr lang="en-GB" sz="2800" dirty="0"/>
          </a:p>
          <a:p>
            <a:pPr marL="0" indent="0">
              <a:buNone/>
            </a:pP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3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14</a:t>
            </a:fld>
            <a:endParaRPr lang="en-GB" dirty="0"/>
          </a:p>
        </p:txBody>
      </p:sp>
      <p:sp>
        <p:nvSpPr>
          <p:cNvPr id="6" name="Content Placeholder 5"/>
          <p:cNvSpPr>
            <a:spLocks noGrp="1"/>
          </p:cNvSpPr>
          <p:nvPr>
            <p:ph idx="1"/>
          </p:nvPr>
        </p:nvSpPr>
        <p:spPr>
          <a:xfrm>
            <a:off x="457200" y="1600202"/>
            <a:ext cx="8229600" cy="4709118"/>
          </a:xfrm>
        </p:spPr>
        <p:txBody>
          <a:bodyPr>
            <a:normAutofit fontScale="77500" lnSpcReduction="20000"/>
          </a:bodyPr>
          <a:lstStyle/>
          <a:p>
            <a:pPr marL="0" indent="0">
              <a:buNone/>
            </a:pPr>
            <a:r>
              <a:rPr lang="en-GB" sz="3800" dirty="0"/>
              <a:t>HSE focus for 2026</a:t>
            </a:r>
          </a:p>
          <a:p>
            <a:pPr marL="0" indent="0">
              <a:buNone/>
            </a:pPr>
            <a:r>
              <a:rPr lang="en-GB" sz="2800" b="1" dirty="0"/>
              <a:t>Strengthening building safety:</a:t>
            </a:r>
            <a:endParaRPr lang="en-GB" sz="2800" dirty="0"/>
          </a:p>
          <a:p>
            <a:r>
              <a:rPr lang="en-GB" sz="2800" dirty="0"/>
              <a:t>The Building Safety Regulator (BSR) will continue to deliver its statutory functions, including building assessment certification and oversight of mandatory occurrence reporting. </a:t>
            </a:r>
          </a:p>
          <a:p>
            <a:r>
              <a:rPr lang="en-GB" sz="2800" dirty="0"/>
              <a:t>In 2024/2025, HSE directed over 1,400 Principal Accountable Persons to submit safety cases and processed decisions on high-risk buildings. </a:t>
            </a:r>
          </a:p>
          <a:p>
            <a:r>
              <a:rPr lang="en-GB" sz="2800" dirty="0"/>
              <a:t>For 2026, the focus will be on consolidating these processes, improving industry competence, and maintaining strong engagement with residents. </a:t>
            </a:r>
          </a:p>
          <a:p>
            <a:r>
              <a:rPr lang="en-GB" sz="2800" dirty="0"/>
              <a:t>Although the government has announced plans to transfer BSR functions to a new agency, HSE’s immediate priority is to ensure continuity and uphold standards during the transition.</a:t>
            </a:r>
          </a:p>
          <a:p>
            <a:pPr marL="0" indent="0">
              <a:buNone/>
            </a:pPr>
            <a:endParaRPr lang="en-GB" sz="2800" dirty="0"/>
          </a:p>
          <a:p>
            <a:pPr marL="0" indent="0">
              <a:buNone/>
            </a:pP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808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15</a:t>
            </a:fld>
            <a:endParaRPr lang="en-GB" dirty="0"/>
          </a:p>
        </p:txBody>
      </p:sp>
      <p:sp>
        <p:nvSpPr>
          <p:cNvPr id="6" name="Content Placeholder 5"/>
          <p:cNvSpPr>
            <a:spLocks noGrp="1"/>
          </p:cNvSpPr>
          <p:nvPr>
            <p:ph idx="1"/>
          </p:nvPr>
        </p:nvSpPr>
        <p:spPr>
          <a:xfrm>
            <a:off x="457200" y="1600202"/>
            <a:ext cx="8229600" cy="4709118"/>
          </a:xfrm>
        </p:spPr>
        <p:txBody>
          <a:bodyPr>
            <a:normAutofit fontScale="92500" lnSpcReduction="10000"/>
          </a:bodyPr>
          <a:lstStyle/>
          <a:p>
            <a:pPr marL="0" indent="0">
              <a:buNone/>
            </a:pPr>
            <a:r>
              <a:rPr lang="en-GB" sz="3800" dirty="0"/>
              <a:t>HSE focus for 2026</a:t>
            </a:r>
          </a:p>
          <a:p>
            <a:pPr marL="0" indent="0">
              <a:buNone/>
            </a:pPr>
            <a:r>
              <a:rPr lang="en-GB" sz="2800" b="1" dirty="0"/>
              <a:t>Enabling safe innovation and net zero:</a:t>
            </a:r>
            <a:endParaRPr lang="en-GB" sz="2800" dirty="0"/>
          </a:p>
          <a:p>
            <a:r>
              <a:rPr lang="en-GB" sz="2800" dirty="0"/>
              <a:t>HSE will play a pivotal role in supporting the UK’s transition to net zero by enabling industry to innovate safely. </a:t>
            </a:r>
          </a:p>
          <a:p>
            <a:r>
              <a:rPr lang="en-GB" sz="2800" dirty="0"/>
              <a:t>This involves regulatory oversight of carbon capture and storage projects, hydrogen production and distribution, and other emerging technologies. </a:t>
            </a:r>
          </a:p>
          <a:p>
            <a:r>
              <a:rPr lang="en-GB" sz="2800" dirty="0"/>
              <a:t>Research programmes will inform policy development and legislative amendments, ensuring that safety standards keep pace with technological change.</a:t>
            </a:r>
          </a:p>
          <a:p>
            <a:pPr marL="0" indent="0">
              <a:buNone/>
            </a:pPr>
            <a:endParaRPr lang="en-GB" sz="2800" dirty="0"/>
          </a:p>
          <a:p>
            <a:pPr marL="0" indent="0">
              <a:buNone/>
            </a:pP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3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16</a:t>
            </a:fld>
            <a:endParaRPr lang="en-GB" dirty="0"/>
          </a:p>
        </p:txBody>
      </p:sp>
      <p:sp>
        <p:nvSpPr>
          <p:cNvPr id="6" name="Content Placeholder 5"/>
          <p:cNvSpPr>
            <a:spLocks noGrp="1"/>
          </p:cNvSpPr>
          <p:nvPr>
            <p:ph idx="1"/>
          </p:nvPr>
        </p:nvSpPr>
        <p:spPr>
          <a:xfrm>
            <a:off x="457200" y="1600202"/>
            <a:ext cx="8229600" cy="4709118"/>
          </a:xfrm>
        </p:spPr>
        <p:txBody>
          <a:bodyPr>
            <a:normAutofit fontScale="92500" lnSpcReduction="20000"/>
          </a:bodyPr>
          <a:lstStyle/>
          <a:p>
            <a:pPr marL="0" indent="0">
              <a:buNone/>
            </a:pPr>
            <a:r>
              <a:rPr lang="en-GB" sz="3800" dirty="0"/>
              <a:t>HSE focus for 2026</a:t>
            </a:r>
          </a:p>
          <a:p>
            <a:pPr marL="0" indent="0">
              <a:buNone/>
            </a:pPr>
            <a:r>
              <a:rPr lang="en-GB" sz="2800" b="1" dirty="0"/>
              <a:t>Operational resilience and capability:</a:t>
            </a:r>
            <a:endParaRPr lang="en-GB" sz="2800" dirty="0"/>
          </a:p>
          <a:p>
            <a:r>
              <a:rPr lang="en-GB" sz="2800" dirty="0"/>
              <a:t>Internally, HSE will invest in workforce planning, digital transformation, and training to strengthen regulatory capability. </a:t>
            </a:r>
          </a:p>
          <a:p>
            <a:r>
              <a:rPr lang="en-GB" sz="2800" dirty="0"/>
              <a:t>The rollout of a new inspection and enforcement service will improve efficiency and consistency, while enhancements to IT infrastructure and cybersecurity will support resilience. </a:t>
            </a:r>
          </a:p>
          <a:p>
            <a:r>
              <a:rPr lang="en-GB" sz="2800" dirty="0"/>
              <a:t>Diversity and inclusion initiatives will continue to underpin recruitment and retention strategies, ensuring HSE attracts and retains exceptional talent.</a:t>
            </a:r>
          </a:p>
          <a:p>
            <a:pPr marL="0" indent="0">
              <a:buNone/>
            </a:pP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6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17</a:t>
            </a:fld>
            <a:endParaRPr lang="en-GB" dirty="0"/>
          </a:p>
        </p:txBody>
      </p:sp>
      <p:sp>
        <p:nvSpPr>
          <p:cNvPr id="6" name="Content Placeholder 5"/>
          <p:cNvSpPr>
            <a:spLocks noGrp="1"/>
          </p:cNvSpPr>
          <p:nvPr>
            <p:ph idx="1"/>
          </p:nvPr>
        </p:nvSpPr>
        <p:spPr>
          <a:xfrm>
            <a:off x="467544" y="1575377"/>
            <a:ext cx="8229600" cy="4709118"/>
          </a:xfrm>
        </p:spPr>
        <p:txBody>
          <a:bodyPr>
            <a:normAutofit lnSpcReduction="10000"/>
          </a:bodyPr>
          <a:lstStyle/>
          <a:p>
            <a:pPr marL="0" indent="0">
              <a:buNone/>
            </a:pPr>
            <a:r>
              <a:rPr lang="en-GB" sz="3800" dirty="0"/>
              <a:t>HSE focus for 2026</a:t>
            </a:r>
          </a:p>
          <a:p>
            <a:pPr marL="0" indent="0">
              <a:buNone/>
            </a:pPr>
            <a:r>
              <a:rPr lang="en-GB" sz="2800" b="1" dirty="0"/>
              <a:t>Financial sustainability:</a:t>
            </a:r>
            <a:endParaRPr lang="en-GB" sz="2800" dirty="0"/>
          </a:p>
          <a:p>
            <a:r>
              <a:rPr lang="en-GB" sz="2800" dirty="0"/>
              <a:t>With operating expenditure exceeding £300 million and significant cost recovery challenges in areas such as COMAH and chemical regulation, HSE will focus on improving efficiency and aligning resources to strategic priorities. </a:t>
            </a:r>
          </a:p>
          <a:p>
            <a:r>
              <a:rPr lang="en-GB" sz="2800" dirty="0"/>
              <a:t>Medium-term financial planning and a revised fees strategy will be critical to sustaining regulatory performance within constrained budgets.</a:t>
            </a:r>
          </a:p>
          <a:p>
            <a:pPr marL="0" indent="0">
              <a:buNone/>
            </a:pPr>
            <a:endParaRPr lang="en-GB" sz="2800" dirty="0"/>
          </a:p>
          <a:p>
            <a:pPr marL="0" indent="0">
              <a:buNone/>
            </a:pP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85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18</a:t>
            </a:fld>
            <a:endParaRPr lang="en-GB" dirty="0"/>
          </a:p>
        </p:txBody>
      </p:sp>
      <p:sp>
        <p:nvSpPr>
          <p:cNvPr id="6" name="Content Placeholder 5"/>
          <p:cNvSpPr>
            <a:spLocks noGrp="1"/>
          </p:cNvSpPr>
          <p:nvPr>
            <p:ph idx="1"/>
          </p:nvPr>
        </p:nvSpPr>
        <p:spPr>
          <a:xfrm>
            <a:off x="467544" y="1340768"/>
            <a:ext cx="8229600" cy="4943727"/>
          </a:xfrm>
        </p:spPr>
        <p:txBody>
          <a:bodyPr>
            <a:normAutofit fontScale="70000" lnSpcReduction="20000"/>
          </a:bodyPr>
          <a:lstStyle/>
          <a:p>
            <a:pPr marL="0" indent="0">
              <a:buNone/>
            </a:pPr>
            <a:r>
              <a:rPr lang="en-GB" sz="3800" dirty="0"/>
              <a:t>HSE focus for 2026</a:t>
            </a:r>
          </a:p>
          <a:p>
            <a:pPr marL="0" indent="0">
              <a:buNone/>
            </a:pPr>
            <a:r>
              <a:rPr lang="en-GB" sz="3400" dirty="0"/>
              <a:t>Implications for employers</a:t>
            </a:r>
          </a:p>
          <a:p>
            <a:r>
              <a:rPr lang="en-GB" sz="2800" dirty="0"/>
              <a:t>HSE’s latest report signals a tougher regulatory environment and a clear expectation that employers take proactive steps to manage health and safety risks. </a:t>
            </a:r>
          </a:p>
          <a:p>
            <a:r>
              <a:rPr lang="en-GB" sz="2800" dirty="0"/>
              <a:t>With the addition of rising Fee For Intervention charges and significant fines, the financial and reputational stakes of employers are high. HSE has made it clear that businesses must move beyond reactive compliance, it expects demonstrable leadership, robust governance, and a culture of prevention.</a:t>
            </a:r>
          </a:p>
          <a:p>
            <a:r>
              <a:rPr lang="en-GB" sz="2800" dirty="0"/>
              <a:t>Mental health and stress are central to HSE’s strategy. Inspections will increasingly assess psychological health alongside physical risks, and employers who neglect stress risk assessments or fail to implement effective wellbeing measures may face enforcement action. </a:t>
            </a:r>
          </a:p>
          <a:p>
            <a:r>
              <a:rPr lang="en-GB" sz="2800" dirty="0"/>
              <a:t>Musculoskeletal disorders and asbestos management remain priorities, with HSE urging engineering controls and robust compliance with licensing and duty-to-manage obligations</a:t>
            </a:r>
          </a:p>
          <a:p>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44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19</a:t>
            </a:fld>
            <a:endParaRPr lang="en-GB" dirty="0"/>
          </a:p>
        </p:txBody>
      </p:sp>
      <p:sp>
        <p:nvSpPr>
          <p:cNvPr id="6" name="Content Placeholder 5"/>
          <p:cNvSpPr>
            <a:spLocks noGrp="1"/>
          </p:cNvSpPr>
          <p:nvPr>
            <p:ph idx="1"/>
          </p:nvPr>
        </p:nvSpPr>
        <p:spPr>
          <a:xfrm>
            <a:off x="467544" y="1340768"/>
            <a:ext cx="8229600" cy="4943727"/>
          </a:xfrm>
        </p:spPr>
        <p:txBody>
          <a:bodyPr>
            <a:normAutofit fontScale="85000" lnSpcReduction="20000"/>
          </a:bodyPr>
          <a:lstStyle/>
          <a:p>
            <a:pPr marL="0" indent="0">
              <a:buNone/>
            </a:pPr>
            <a:r>
              <a:rPr lang="en-GB" sz="3800" dirty="0"/>
              <a:t>What’s new in Health &amp; Safety 2026</a:t>
            </a:r>
            <a:endParaRPr lang="en-GB" sz="2800" dirty="0"/>
          </a:p>
          <a:p>
            <a:pPr marL="0" indent="0">
              <a:buNone/>
            </a:pPr>
            <a:r>
              <a:rPr lang="en-GB" sz="2800" b="1" dirty="0"/>
              <a:t>1. Key Regulatory and Legislative Changes</a:t>
            </a:r>
            <a:endParaRPr lang="en-GB" sz="2800" dirty="0"/>
          </a:p>
          <a:p>
            <a:pPr lvl="0"/>
            <a:r>
              <a:rPr lang="en-GB" sz="2800" b="1" dirty="0"/>
              <a:t>Martyn’s Law (Terrorism Protection of Premises Act):</a:t>
            </a:r>
            <a:r>
              <a:rPr lang="en-GB" sz="2800" dirty="0"/>
              <a:t> Staged implementation is occurring throughout 2026, requiring public venues and businesses to have robust security plans.</a:t>
            </a:r>
          </a:p>
          <a:p>
            <a:pPr lvl="0"/>
            <a:r>
              <a:rPr lang="en-GB" sz="2800" b="1" dirty="0"/>
              <a:t>Tightening Asbestos Management:</a:t>
            </a:r>
            <a:r>
              <a:rPr lang="en-GB" sz="2800" dirty="0"/>
              <a:t> The Health and Safety Executive (HSE) is proposing stronger, more frequent, and more detailed asbestos management surveys for commercial buildings.</a:t>
            </a:r>
          </a:p>
          <a:p>
            <a:pPr lvl="0"/>
            <a:r>
              <a:rPr lang="en-GB" sz="2800" b="1" dirty="0"/>
              <a:t>Focus on Agriculture:</a:t>
            </a:r>
            <a:r>
              <a:rPr lang="en-GB" sz="2800" dirty="0"/>
              <a:t> A major new push to reduce accidents in the agricultural sector, which has high incident rates.</a:t>
            </a:r>
          </a:p>
          <a:p>
            <a:pPr lvl="0"/>
            <a:r>
              <a:rPr lang="en-GB" sz="2800" b="1" dirty="0"/>
              <a:t>HSE Inspections (Bakeries):</a:t>
            </a:r>
            <a:r>
              <a:rPr lang="en-GB" sz="2800" dirty="0"/>
              <a:t> Starting January 2026, inspectors are targeting flour dust exposure in large bakeries to combat occupational asthma. </a:t>
            </a:r>
          </a:p>
          <a:p>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15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68761"/>
            <a:ext cx="6172200" cy="4857403"/>
          </a:xfrm>
        </p:spPr>
        <p:txBody>
          <a:bodyPr>
            <a:normAutofit/>
          </a:bodyPr>
          <a:lstStyle/>
          <a:p>
            <a:r>
              <a:rPr lang="en-US" sz="3600" b="1" i="1" dirty="0"/>
              <a:t>A Look Back at 2025</a:t>
            </a:r>
            <a:r>
              <a:rPr lang="en-GB" sz="3600" dirty="0"/>
              <a:t> </a:t>
            </a:r>
          </a:p>
          <a:p>
            <a:pPr marL="0" indent="0">
              <a:buNone/>
            </a:pPr>
            <a:endParaRPr lang="en-US" sz="3600" b="1" i="1"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2</a:t>
            </a:fld>
            <a:endParaRPr lang="en-GB" dirty="0"/>
          </a:p>
        </p:txBody>
      </p:sp>
      <p:pic>
        <p:nvPicPr>
          <p:cNvPr id="6" name="Picture 5">
            <a:extLst>
              <a:ext uri="{FF2B5EF4-FFF2-40B4-BE49-F238E27FC236}">
                <a16:creationId xmlns:a16="http://schemas.microsoft.com/office/drawing/2014/main" id="{CCA7DDF7-647B-480C-90DD-4B0AA46649EB}"/>
              </a:ext>
            </a:extLst>
          </p:cNvPr>
          <p:cNvPicPr>
            <a:picLocks noChangeAspect="1"/>
          </p:cNvPicPr>
          <p:nvPr/>
        </p:nvPicPr>
        <p:blipFill>
          <a:blip r:embed="rId3"/>
          <a:stretch>
            <a:fillRect/>
          </a:stretch>
        </p:blipFill>
        <p:spPr>
          <a:xfrm>
            <a:off x="1925708" y="2060685"/>
            <a:ext cx="5528745" cy="4180572"/>
          </a:xfrm>
          <a:prstGeom prst="rect">
            <a:avLst/>
          </a:prstGeom>
        </p:spPr>
      </p:pic>
      <p:sp>
        <p:nvSpPr>
          <p:cNvPr id="8" name="Title 1">
            <a:extLst>
              <a:ext uri="{FF2B5EF4-FFF2-40B4-BE49-F238E27FC236}">
                <a16:creationId xmlns:a16="http://schemas.microsoft.com/office/drawing/2014/main" id="{99827C73-E5DA-4624-A7FB-D4D8FDC4FC65}"/>
              </a:ext>
            </a:extLst>
          </p:cNvPr>
          <p:cNvSpPr txBox="1">
            <a:spLocks/>
          </p:cNvSpPr>
          <p:nvPr/>
        </p:nvSpPr>
        <p:spPr>
          <a:xfrm>
            <a:off x="628650" y="1844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prstClr val="black"/>
                </a:solidFill>
                <a:latin typeface="Calibri Light" panose="020F0302020204030204"/>
              </a:rPr>
              <a:t>H &amp; S Update 2026</a:t>
            </a:r>
            <a:endParaRPr lang="en-GB" dirty="0"/>
          </a:p>
        </p:txBody>
      </p:sp>
      <p:pic>
        <p:nvPicPr>
          <p:cNvPr id="9" name="Picture 1" descr="Herefordshire_arms.jpg">
            <a:extLst>
              <a:ext uri="{FF2B5EF4-FFF2-40B4-BE49-F238E27FC236}">
                <a16:creationId xmlns:a16="http://schemas.microsoft.com/office/drawing/2014/main" id="{8A229B5E-5C82-4935-A096-EEC5437635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33" y="305130"/>
            <a:ext cx="1026115"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88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20</a:t>
            </a:fld>
            <a:endParaRPr lang="en-GB" dirty="0"/>
          </a:p>
        </p:txBody>
      </p:sp>
      <p:sp>
        <p:nvSpPr>
          <p:cNvPr id="6" name="Content Placeholder 5"/>
          <p:cNvSpPr>
            <a:spLocks noGrp="1"/>
          </p:cNvSpPr>
          <p:nvPr>
            <p:ph idx="1"/>
          </p:nvPr>
        </p:nvSpPr>
        <p:spPr>
          <a:xfrm>
            <a:off x="467544" y="1340768"/>
            <a:ext cx="8229600" cy="4943727"/>
          </a:xfrm>
        </p:spPr>
        <p:txBody>
          <a:bodyPr>
            <a:normAutofit fontScale="85000" lnSpcReduction="10000"/>
          </a:bodyPr>
          <a:lstStyle/>
          <a:p>
            <a:pPr marL="0" indent="0">
              <a:buNone/>
            </a:pPr>
            <a:r>
              <a:rPr lang="en-GB" sz="3800" dirty="0"/>
              <a:t>What’s new in Health &amp; Safety 2026</a:t>
            </a:r>
            <a:endParaRPr lang="en-GB" sz="2800" dirty="0"/>
          </a:p>
          <a:p>
            <a:pPr marL="0" indent="0">
              <a:buNone/>
            </a:pPr>
            <a:r>
              <a:rPr lang="en-GB" sz="2800" b="1" dirty="0"/>
              <a:t>2. Emerging Trends in Technology (AI and Digital)</a:t>
            </a:r>
            <a:endParaRPr lang="en-GB" sz="2800" dirty="0"/>
          </a:p>
          <a:p>
            <a:pPr lvl="0"/>
            <a:r>
              <a:rPr lang="en-GB" sz="2800" b="1" dirty="0"/>
              <a:t>AI-Driven Risk Prediction:</a:t>
            </a:r>
            <a:r>
              <a:rPr lang="en-GB" sz="2800" dirty="0"/>
              <a:t> AI is transitioning from a novelty to a standard, with tools designed to analyze data and predict incidents before they happen.</a:t>
            </a:r>
          </a:p>
          <a:p>
            <a:pPr lvl="0"/>
            <a:r>
              <a:rPr lang="en-GB" sz="2800" b="1" dirty="0"/>
              <a:t>Wearable Tech &amp; </a:t>
            </a:r>
            <a:r>
              <a:rPr lang="en-GB" sz="2800" b="1" dirty="0" err="1"/>
              <a:t>IoT</a:t>
            </a:r>
            <a:r>
              <a:rPr lang="en-GB" sz="2800" b="1" dirty="0"/>
              <a:t> (Internet of Things):</a:t>
            </a:r>
            <a:r>
              <a:rPr lang="en-GB" sz="2800" dirty="0"/>
              <a:t> Increased usage of smart PPE and wearables to monitor worker fatigue, physical strain, and environmental conditions.</a:t>
            </a:r>
          </a:p>
          <a:p>
            <a:pPr lvl="0"/>
            <a:r>
              <a:rPr lang="en-GB" sz="2800" b="1" dirty="0"/>
              <a:t>VR/AR Training:</a:t>
            </a:r>
            <a:r>
              <a:rPr lang="en-GB" sz="2800" dirty="0"/>
              <a:t> Widespread adoption of virtual and augmented reality for immersive, high-risk safety training.</a:t>
            </a:r>
          </a:p>
          <a:p>
            <a:pPr lvl="0"/>
            <a:r>
              <a:rPr lang="en-GB" sz="2800" b="1" dirty="0"/>
              <a:t>Digital Compliance:</a:t>
            </a:r>
            <a:r>
              <a:rPr lang="en-GB" sz="2800" dirty="0"/>
              <a:t> Shift away from paper, with the HSE and insurers </a:t>
            </a:r>
            <a:r>
              <a:rPr lang="en-GB" sz="2800" dirty="0" err="1"/>
              <a:t>favoring</a:t>
            </a:r>
            <a:r>
              <a:rPr lang="en-GB" sz="2800" dirty="0"/>
              <a:t> digital, trackable, and real-time documentation systems. </a:t>
            </a:r>
          </a:p>
          <a:p>
            <a:pPr marL="0" indent="0">
              <a:buNone/>
            </a:pP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515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21</a:t>
            </a:fld>
            <a:endParaRPr lang="en-GB" dirty="0"/>
          </a:p>
        </p:txBody>
      </p:sp>
      <p:sp>
        <p:nvSpPr>
          <p:cNvPr id="6" name="Content Placeholder 5"/>
          <p:cNvSpPr>
            <a:spLocks noGrp="1"/>
          </p:cNvSpPr>
          <p:nvPr>
            <p:ph idx="1"/>
          </p:nvPr>
        </p:nvSpPr>
        <p:spPr>
          <a:xfrm>
            <a:off x="467544" y="1556796"/>
            <a:ext cx="8229600" cy="4727699"/>
          </a:xfrm>
        </p:spPr>
        <p:txBody>
          <a:bodyPr>
            <a:normAutofit fontScale="92500" lnSpcReduction="10000"/>
          </a:bodyPr>
          <a:lstStyle/>
          <a:p>
            <a:pPr marL="0" indent="0">
              <a:buNone/>
            </a:pPr>
            <a:r>
              <a:rPr lang="en-GB" sz="3800" dirty="0"/>
              <a:t>What’s new in Health &amp; Safety 2026</a:t>
            </a:r>
            <a:endParaRPr lang="en-GB" sz="2800" dirty="0"/>
          </a:p>
          <a:p>
            <a:pPr marL="0" indent="0">
              <a:buNone/>
            </a:pPr>
            <a:r>
              <a:rPr lang="en-GB" sz="2800" b="1" dirty="0"/>
              <a:t>3. Focus on Wellbeing and Mental Health</a:t>
            </a:r>
            <a:endParaRPr lang="en-GB" sz="2800" dirty="0"/>
          </a:p>
          <a:p>
            <a:pPr lvl="0"/>
            <a:r>
              <a:rPr lang="en-GB" sz="2800" b="1" dirty="0"/>
              <a:t>Psychosocial Risks as Core H&amp;S:</a:t>
            </a:r>
            <a:r>
              <a:rPr lang="en-GB" sz="2800" dirty="0"/>
              <a:t> Work-related stress, burnout, and workload are now treated with the same severity as physical hazards.</a:t>
            </a:r>
          </a:p>
          <a:p>
            <a:pPr lvl="0"/>
            <a:r>
              <a:rPr lang="en-GB" sz="2800" b="1" dirty="0"/>
              <a:t>Structured Interventions:</a:t>
            </a:r>
            <a:r>
              <a:rPr lang="en-GB" sz="2800" dirty="0"/>
              <a:t> Employers are expected to go beyond policies and provide actionable, structured mental health support.</a:t>
            </a:r>
          </a:p>
          <a:p>
            <a:pPr lvl="0"/>
            <a:r>
              <a:rPr lang="en-GB" sz="2800" b="1" dirty="0"/>
              <a:t>Proactive Stress Management:</a:t>
            </a:r>
            <a:r>
              <a:rPr lang="en-GB" sz="2800" dirty="0"/>
              <a:t> Focus has shifted from managing symptoms to preventing the root causes of workplace stress. </a:t>
            </a:r>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875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22</a:t>
            </a:fld>
            <a:endParaRPr lang="en-GB" dirty="0"/>
          </a:p>
        </p:txBody>
      </p:sp>
      <p:sp>
        <p:nvSpPr>
          <p:cNvPr id="6" name="Content Placeholder 5"/>
          <p:cNvSpPr>
            <a:spLocks noGrp="1"/>
          </p:cNvSpPr>
          <p:nvPr>
            <p:ph idx="1"/>
          </p:nvPr>
        </p:nvSpPr>
        <p:spPr>
          <a:xfrm>
            <a:off x="467544" y="1556796"/>
            <a:ext cx="8229600" cy="4727699"/>
          </a:xfrm>
        </p:spPr>
        <p:txBody>
          <a:bodyPr>
            <a:normAutofit/>
          </a:bodyPr>
          <a:lstStyle/>
          <a:p>
            <a:pPr marL="0" indent="0">
              <a:buNone/>
            </a:pPr>
            <a:r>
              <a:rPr lang="en-GB" sz="3800" dirty="0"/>
              <a:t>What’s new in Health &amp; Safety 2026</a:t>
            </a:r>
          </a:p>
          <a:p>
            <a:pPr marL="0" indent="0">
              <a:buNone/>
            </a:pPr>
            <a:r>
              <a:rPr lang="en-GB" sz="2800" b="1" dirty="0"/>
              <a:t>4. Environmental and Occupational Health</a:t>
            </a:r>
            <a:endParaRPr lang="en-GB" sz="2800" dirty="0"/>
          </a:p>
          <a:p>
            <a:pPr lvl="0"/>
            <a:r>
              <a:rPr lang="en-GB" sz="2800" b="1" dirty="0"/>
              <a:t>Climate Change Hazards:</a:t>
            </a:r>
            <a:r>
              <a:rPr lang="en-GB" sz="2800" dirty="0"/>
              <a:t> Heat stress management is becoming a regulated, critical issue, with potential for new legislation regarding maximum safe working temperatures.</a:t>
            </a:r>
          </a:p>
          <a:p>
            <a:pPr lvl="0"/>
            <a:r>
              <a:rPr lang="en-GB" sz="2800" b="1" dirty="0"/>
              <a:t>Respirable Dusts:</a:t>
            </a:r>
            <a:r>
              <a:rPr lang="en-GB" sz="2800" dirty="0"/>
              <a:t> Increased enforcement focus on occupational health, specifically regarding silica and asbestos. </a:t>
            </a:r>
          </a:p>
          <a:p>
            <a:pPr marL="0" indent="0">
              <a:buNone/>
            </a:pPr>
            <a:endParaRPr lang="en-GB" sz="28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028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23</a:t>
            </a:fld>
            <a:endParaRPr lang="en-GB" dirty="0"/>
          </a:p>
        </p:txBody>
      </p:sp>
      <p:sp>
        <p:nvSpPr>
          <p:cNvPr id="6" name="Content Placeholder 5"/>
          <p:cNvSpPr>
            <a:spLocks noGrp="1"/>
          </p:cNvSpPr>
          <p:nvPr>
            <p:ph idx="1"/>
          </p:nvPr>
        </p:nvSpPr>
        <p:spPr>
          <a:xfrm>
            <a:off x="467544" y="1556796"/>
            <a:ext cx="8229600" cy="4727699"/>
          </a:xfrm>
        </p:spPr>
        <p:txBody>
          <a:bodyPr>
            <a:normAutofit fontScale="92500"/>
          </a:bodyPr>
          <a:lstStyle/>
          <a:p>
            <a:pPr marL="0" indent="0">
              <a:buNone/>
            </a:pPr>
            <a:r>
              <a:rPr lang="en-GB" sz="3800" dirty="0"/>
              <a:t>What’s new in Health &amp; Safety 2026</a:t>
            </a:r>
          </a:p>
          <a:p>
            <a:pPr marL="0" indent="0">
              <a:buNone/>
            </a:pPr>
            <a:r>
              <a:rPr lang="en-GB" sz="2800" b="1" dirty="0"/>
              <a:t>5. Workforce and Cultural Shifts</a:t>
            </a:r>
            <a:endParaRPr lang="en-GB" sz="2800" dirty="0"/>
          </a:p>
          <a:p>
            <a:pPr lvl="0"/>
            <a:r>
              <a:rPr lang="en-GB" sz="2800" b="1" dirty="0"/>
              <a:t>Ageing Workforce:</a:t>
            </a:r>
            <a:r>
              <a:rPr lang="en-GB" sz="2800" dirty="0"/>
              <a:t> New focus on adapting tasks, workstations, and safety policies for an older workforce (50+), considering reduced physical capacity.</a:t>
            </a:r>
          </a:p>
          <a:p>
            <a:pPr lvl="0"/>
            <a:r>
              <a:rPr lang="en-GB" sz="2800" b="1" dirty="0"/>
              <a:t>Inclusivity in PPE:</a:t>
            </a:r>
            <a:r>
              <a:rPr lang="en-GB" sz="2800" dirty="0"/>
              <a:t> A drive toward providing properly fitted PPE for all, particularly women.</a:t>
            </a:r>
          </a:p>
          <a:p>
            <a:pPr lvl="0"/>
            <a:r>
              <a:rPr lang="en-GB" sz="2800" b="1" dirty="0"/>
              <a:t>Supply Chain Accountability:</a:t>
            </a:r>
            <a:r>
              <a:rPr lang="en-GB" sz="2800" dirty="0"/>
              <a:t> Stronger focus on "shared duty of care," where companies are held accountable for the safety of contractors and freelancers. </a:t>
            </a:r>
          </a:p>
          <a:p>
            <a:pPr marL="0" indent="0">
              <a:buNone/>
            </a:pPr>
            <a:endParaRPr lang="en-GB" sz="28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82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24</a:t>
            </a:fld>
            <a:endParaRPr lang="en-GB" dirty="0"/>
          </a:p>
        </p:txBody>
      </p:sp>
      <p:sp>
        <p:nvSpPr>
          <p:cNvPr id="6" name="Content Placeholder 5"/>
          <p:cNvSpPr>
            <a:spLocks noGrp="1"/>
          </p:cNvSpPr>
          <p:nvPr>
            <p:ph idx="1"/>
          </p:nvPr>
        </p:nvSpPr>
        <p:spPr>
          <a:xfrm>
            <a:off x="467544" y="1556796"/>
            <a:ext cx="8229600" cy="4727699"/>
          </a:xfrm>
        </p:spPr>
        <p:txBody>
          <a:bodyPr>
            <a:normAutofit/>
          </a:bodyPr>
          <a:lstStyle/>
          <a:p>
            <a:pPr marL="0" indent="0">
              <a:buNone/>
            </a:pPr>
            <a:r>
              <a:rPr lang="en-GB" sz="3800" dirty="0"/>
              <a:t>What’s new in Health &amp; Safety 2026</a:t>
            </a:r>
          </a:p>
          <a:p>
            <a:pPr marL="0" indent="0">
              <a:buNone/>
            </a:pPr>
            <a:r>
              <a:rPr lang="en-GB" sz="2800" b="1" dirty="0"/>
              <a:t>6. Safety-Critical Industries</a:t>
            </a:r>
            <a:endParaRPr lang="en-GB" sz="2800" dirty="0"/>
          </a:p>
          <a:p>
            <a:pPr lvl="0"/>
            <a:r>
              <a:rPr lang="en-GB" sz="2800" b="1" dirty="0"/>
              <a:t>Construction:</a:t>
            </a:r>
            <a:r>
              <a:rPr lang="en-GB" sz="2800" dirty="0"/>
              <a:t> Continued adoption of drones for inspections and AI for hazard forecasting.</a:t>
            </a:r>
          </a:p>
          <a:p>
            <a:pPr lvl="0"/>
            <a:r>
              <a:rPr lang="en-GB" sz="2800" b="1" dirty="0"/>
              <a:t>Manufacturing:</a:t>
            </a:r>
            <a:r>
              <a:rPr lang="en-GB" sz="2800" dirty="0"/>
              <a:t> Increased automation and </a:t>
            </a:r>
            <a:r>
              <a:rPr lang="en-GB" sz="2800" dirty="0" err="1"/>
              <a:t>IoT</a:t>
            </a:r>
            <a:r>
              <a:rPr lang="en-GB" sz="2800" dirty="0"/>
              <a:t> monitoring for real-time machine safety.</a:t>
            </a:r>
          </a:p>
          <a:p>
            <a:pPr lvl="0"/>
            <a:r>
              <a:rPr lang="en-GB" sz="2800" b="1" dirty="0"/>
              <a:t>Rail:</a:t>
            </a:r>
            <a:r>
              <a:rPr lang="en-GB" sz="2800" dirty="0"/>
              <a:t> Enhanced fatigue monitoring and stricter auditing. </a:t>
            </a:r>
          </a:p>
          <a:p>
            <a:pPr marL="0" indent="0">
              <a:buNone/>
            </a:pPr>
            <a:endParaRPr lang="en-GB" sz="28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25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25</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5" y="364527"/>
            <a:ext cx="792088" cy="688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yellow emoji with a finger on the face&#10;&#10;Description automatically generated">
            <a:extLst>
              <a:ext uri="{FF2B5EF4-FFF2-40B4-BE49-F238E27FC236}">
                <a16:creationId xmlns:a16="http://schemas.microsoft.com/office/drawing/2014/main" id="{0AB3D235-6F63-07C3-A4E1-84B14EF3AA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663" y="-2237096"/>
            <a:ext cx="11332192" cy="11332192"/>
          </a:xfrm>
          <a:prstGeom prst="rect">
            <a:avLst/>
          </a:prstGeom>
        </p:spPr>
      </p:pic>
      <p:sp>
        <p:nvSpPr>
          <p:cNvPr id="9" name="TextBox 8">
            <a:extLst>
              <a:ext uri="{FF2B5EF4-FFF2-40B4-BE49-F238E27FC236}">
                <a16:creationId xmlns:a16="http://schemas.microsoft.com/office/drawing/2014/main" id="{8F4CA538-EA0E-172B-690A-85B291DA9685}"/>
              </a:ext>
            </a:extLst>
          </p:cNvPr>
          <p:cNvSpPr txBox="1"/>
          <p:nvPr/>
        </p:nvSpPr>
        <p:spPr>
          <a:xfrm>
            <a:off x="0" y="1283952"/>
            <a:ext cx="10668000" cy="5632311"/>
          </a:xfrm>
          <a:prstGeom prst="rect">
            <a:avLst/>
          </a:prstGeom>
          <a:noFill/>
        </p:spPr>
        <p:txBody>
          <a:bodyPr wrap="square">
            <a:spAutoFit/>
          </a:bodyPr>
          <a:lstStyle/>
          <a:p>
            <a:r>
              <a:rPr lang="en-US" sz="2400" b="1" i="0" dirty="0">
                <a:effectLst/>
                <a:cs typeface="Calibri" panose="020F0502020204030204" pitchFamily="34" charset="0"/>
              </a:rPr>
              <a:t>What's new or pending?</a:t>
            </a:r>
          </a:p>
          <a:p>
            <a:r>
              <a:rPr lang="en-US" sz="2400" dirty="0">
                <a:cs typeface="Calibri" panose="020F0502020204030204" pitchFamily="34" charset="0"/>
              </a:rPr>
              <a:t>Employment Law</a:t>
            </a:r>
            <a:endParaRPr lang="en-US" sz="2400" i="0" dirty="0">
              <a:effectLst/>
              <a:cs typeface="Calibri" panose="020F0502020204030204" pitchFamily="34" charset="0"/>
            </a:endParaRPr>
          </a:p>
          <a:p>
            <a:r>
              <a:rPr lang="en-US" sz="2400" dirty="0"/>
              <a:t>Road Safety Strategy/Driving </a:t>
            </a:r>
          </a:p>
          <a:p>
            <a:r>
              <a:rPr lang="en-US" sz="2400" dirty="0"/>
              <a:t>ISO 14001:2026</a:t>
            </a:r>
          </a:p>
          <a:p>
            <a:r>
              <a:rPr lang="en-US" sz="2400" dirty="0"/>
              <a:t>ISO 9001:2026</a:t>
            </a:r>
            <a:endParaRPr lang="en-US" sz="2400" i="0" dirty="0">
              <a:effectLst/>
            </a:endParaRPr>
          </a:p>
          <a:p>
            <a:r>
              <a:rPr kumimoji="0" lang="en-US" altLang="en-US" sz="2400" i="0" u="none" strike="noStrike" cap="none" normalizeH="0" baseline="0" dirty="0">
                <a:ln>
                  <a:noFill/>
                </a:ln>
                <a:effectLst/>
              </a:rPr>
              <a:t>WEEE </a:t>
            </a:r>
            <a:r>
              <a:rPr kumimoji="0" lang="en-US" altLang="en-US" sz="2400" i="0" u="none" strike="noStrike" cap="none" normalizeH="0" baseline="0" dirty="0" err="1">
                <a:ln>
                  <a:noFill/>
                </a:ln>
                <a:effectLst/>
              </a:rPr>
              <a:t>Regs</a:t>
            </a:r>
            <a:r>
              <a:rPr kumimoji="0" lang="en-US" altLang="en-US" sz="2400" i="0" u="none" strike="noStrike" cap="none" normalizeH="0" baseline="0" dirty="0">
                <a:ln>
                  <a:noFill/>
                </a:ln>
                <a:effectLst/>
              </a:rPr>
              <a:t> 2025</a:t>
            </a:r>
          </a:p>
          <a:p>
            <a:r>
              <a:rPr lang="en-US" sz="2400" i="0" dirty="0">
                <a:effectLst/>
              </a:rPr>
              <a:t>Cyber Security &amp; Resilience</a:t>
            </a:r>
          </a:p>
          <a:p>
            <a:r>
              <a:rPr lang="en-US" sz="2400" i="0" dirty="0" err="1">
                <a:effectLst/>
              </a:rPr>
              <a:t>Awaab’s</a:t>
            </a:r>
            <a:r>
              <a:rPr lang="en-US" sz="2400" i="0" dirty="0">
                <a:effectLst/>
              </a:rPr>
              <a:t> Law</a:t>
            </a:r>
          </a:p>
          <a:p>
            <a:r>
              <a:rPr lang="es-ES" sz="2400" i="0" dirty="0" err="1">
                <a:effectLst/>
              </a:rPr>
              <a:t>Martyn’s</a:t>
            </a:r>
            <a:r>
              <a:rPr lang="es-ES" sz="2400" i="0" dirty="0">
                <a:effectLst/>
              </a:rPr>
              <a:t> </a:t>
            </a:r>
            <a:r>
              <a:rPr lang="es-ES" sz="2400" i="0" dirty="0" err="1">
                <a:effectLst/>
              </a:rPr>
              <a:t>Law</a:t>
            </a:r>
            <a:endParaRPr lang="es-ES" sz="2400" i="0" dirty="0">
              <a:effectLst/>
            </a:endParaRPr>
          </a:p>
          <a:p>
            <a:r>
              <a:rPr lang="en-US" sz="2400" i="0" dirty="0">
                <a:effectLst/>
              </a:rPr>
              <a:t>Fire Safety </a:t>
            </a:r>
            <a:r>
              <a:rPr lang="en-US" sz="2400" i="0" dirty="0" err="1">
                <a:effectLst/>
              </a:rPr>
              <a:t>Regs</a:t>
            </a:r>
            <a:r>
              <a:rPr lang="en-US" sz="2400" i="0" dirty="0">
                <a:effectLst/>
              </a:rPr>
              <a:t> 2022 Update</a:t>
            </a:r>
          </a:p>
          <a:p>
            <a:r>
              <a:rPr lang="en-US" sz="2400" i="0" dirty="0">
                <a:effectLst/>
              </a:rPr>
              <a:t>Metrology Act Compliance</a:t>
            </a:r>
          </a:p>
          <a:p>
            <a:r>
              <a:rPr lang="en-US" sz="2400" dirty="0"/>
              <a:t>Environmental Compliance Update </a:t>
            </a:r>
            <a:endParaRPr lang="en-US" sz="2400" i="0" dirty="0">
              <a:effectLst/>
            </a:endParaRPr>
          </a:p>
          <a:p>
            <a:r>
              <a:rPr lang="en-GB" sz="2400" dirty="0"/>
              <a:t>LOLER </a:t>
            </a:r>
            <a:r>
              <a:rPr lang="en-GB" sz="2400" dirty="0" err="1"/>
              <a:t>Regs</a:t>
            </a:r>
            <a:r>
              <a:rPr lang="en-GB" sz="2400" dirty="0"/>
              <a:t> Consultation</a:t>
            </a:r>
          </a:p>
          <a:p>
            <a:r>
              <a:rPr lang="en-GB" sz="2400" dirty="0"/>
              <a:t>Asbestos </a:t>
            </a:r>
            <a:r>
              <a:rPr lang="en-GB" sz="2400" dirty="0" err="1"/>
              <a:t>Regs</a:t>
            </a:r>
            <a:r>
              <a:rPr lang="en-GB" sz="2400" dirty="0"/>
              <a:t> Consultation</a:t>
            </a:r>
          </a:p>
          <a:p>
            <a:r>
              <a:rPr lang="en-GB" sz="2400" dirty="0"/>
              <a:t>HSE refreshed waste recycling guidance</a:t>
            </a:r>
          </a:p>
        </p:txBody>
      </p:sp>
    </p:spTree>
    <p:extLst>
      <p:ext uri="{BB962C8B-B14F-4D97-AF65-F5344CB8AC3E}">
        <p14:creationId xmlns:p14="http://schemas.microsoft.com/office/powerpoint/2010/main" val="721741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467544" y="1268792"/>
            <a:ext cx="8229600" cy="4968552"/>
          </a:xfrm>
        </p:spPr>
        <p:txBody>
          <a:bodyPr>
            <a:noAutofit/>
          </a:bodyPr>
          <a:lstStyle/>
          <a:p>
            <a:pPr marL="0" indent="0">
              <a:buNone/>
            </a:pPr>
            <a:endParaRPr lang="en-GB" sz="2000" dirty="0"/>
          </a:p>
          <a:p>
            <a:pPr marL="0" indent="0">
              <a:buNone/>
            </a:pPr>
            <a:r>
              <a:rPr lang="en-GB" sz="2800" b="1" dirty="0"/>
              <a:t>EMPLOYMENT LAW </a:t>
            </a:r>
          </a:p>
          <a:p>
            <a:r>
              <a:rPr lang="en-GB" sz="2400" dirty="0"/>
              <a:t>Described as the most significant single upgrade to employment rights in a generation, the UK Government has passed the much-anticipated Employment Rights Bill, which will bring substantial changes to UK employment law.</a:t>
            </a:r>
          </a:p>
          <a:p>
            <a:r>
              <a:rPr lang="en-GB" sz="2400" dirty="0"/>
              <a:t>The Bill is expected to receive Royal Assent and become the Employment Rights Act 2025 imminently.</a:t>
            </a:r>
          </a:p>
          <a:p>
            <a:r>
              <a:rPr lang="en-GB" sz="2400" dirty="0"/>
              <a:t>The reforms will be phased in gradually, with the main changes and expected timeline set out in following slides:-</a:t>
            </a:r>
            <a:br>
              <a:rPr lang="en-GB" sz="2000" dirty="0"/>
            </a:br>
            <a:r>
              <a:rPr lang="en-GB" sz="2000" dirty="0"/>
              <a:t> </a:t>
            </a:r>
            <a:endParaRPr lang="en-GB" sz="2000" b="1" dirty="0"/>
          </a:p>
          <a:p>
            <a:pPr marL="0" indent="0">
              <a:buNone/>
            </a:pPr>
            <a:r>
              <a:rPr lang="en-GB" sz="2000" b="1" dirty="0"/>
              <a:t> </a:t>
            </a:r>
            <a:br>
              <a:rPr lang="en-GB" sz="2000" b="1" dirty="0"/>
            </a:br>
            <a:endParaRPr lang="en-GB" sz="2000" dirty="0"/>
          </a:p>
        </p:txBody>
      </p:sp>
      <p:sp>
        <p:nvSpPr>
          <p:cNvPr id="4" name="Footer Placeholder 3"/>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26</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44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467544" y="1268792"/>
            <a:ext cx="8229600" cy="4968552"/>
          </a:xfrm>
        </p:spPr>
        <p:txBody>
          <a:bodyPr>
            <a:noAutofit/>
          </a:bodyPr>
          <a:lstStyle/>
          <a:p>
            <a:pPr marL="0" indent="0">
              <a:buNone/>
            </a:pPr>
            <a:r>
              <a:rPr lang="en-GB" sz="2800" b="1" dirty="0"/>
              <a:t>EMPLOYMENT LAW  (Cont’d)</a:t>
            </a:r>
          </a:p>
          <a:p>
            <a:pPr marL="0" indent="0">
              <a:buNone/>
            </a:pPr>
            <a:r>
              <a:rPr lang="en-GB" sz="1600" b="1" dirty="0"/>
              <a:t>December 2025</a:t>
            </a:r>
            <a:br>
              <a:rPr lang="en-GB" sz="1600" dirty="0"/>
            </a:br>
            <a:r>
              <a:rPr lang="en-GB" sz="1600" dirty="0"/>
              <a:t>The repeal of the Strikes (Minimum Service Levels) Act 2023 takes immediate effect, making it easier for employees to take industrial action.</a:t>
            </a:r>
            <a:br>
              <a:rPr lang="en-GB" sz="1600" dirty="0"/>
            </a:br>
            <a:r>
              <a:rPr lang="en-GB" sz="1600" b="1" dirty="0"/>
              <a:t> Early 2026</a:t>
            </a:r>
            <a:r>
              <a:rPr lang="en-GB" sz="1600" dirty="0"/>
              <a:t> There will be consultations on potential changes to regulations, including:  </a:t>
            </a:r>
          </a:p>
          <a:p>
            <a:r>
              <a:rPr lang="en-GB" sz="1600" dirty="0"/>
              <a:t>Guaranteed hours.</a:t>
            </a:r>
          </a:p>
          <a:p>
            <a:r>
              <a:rPr lang="en-GB" sz="1600" dirty="0"/>
              <a:t>The banning of the practice known as ’fire and rehire‘, in which employees are dismissed but offered immediate re-employment on new terms and conditions.</a:t>
            </a:r>
          </a:p>
          <a:p>
            <a:r>
              <a:rPr lang="en-GB" sz="1600" dirty="0"/>
              <a:t>The regulation of umbrella companies.</a:t>
            </a:r>
          </a:p>
          <a:p>
            <a:r>
              <a:rPr lang="en-GB" sz="1600" dirty="0"/>
              <a:t>Review periods for zero-hour contracts and a consensus on the definition of ’low hours‘</a:t>
            </a:r>
          </a:p>
          <a:p>
            <a:r>
              <a:rPr lang="en-GB" sz="1600" dirty="0"/>
              <a:t>Non-disclosure agreements. It seems that any agreement which attempts to stop a worker from making allegations or disclosures about harassment or discrimination will automatically become void.</a:t>
            </a:r>
          </a:p>
          <a:p>
            <a:r>
              <a:rPr lang="en-GB" sz="1600" dirty="0"/>
              <a:t>Protection against detriments for taking industrial action and blacklisting.</a:t>
            </a:r>
          </a:p>
          <a:p>
            <a:r>
              <a:rPr lang="en-GB" sz="1600" dirty="0"/>
              <a:t>Regulation of tips.</a:t>
            </a:r>
          </a:p>
          <a:p>
            <a:r>
              <a:rPr lang="en-GB" sz="1600" dirty="0"/>
              <a:t>Collective redundancy consultations.</a:t>
            </a:r>
          </a:p>
          <a:p>
            <a:r>
              <a:rPr lang="en-GB" sz="1600" dirty="0"/>
              <a:t>Flexible working. </a:t>
            </a:r>
          </a:p>
          <a:p>
            <a:pPr marL="0" indent="0">
              <a:buNone/>
            </a:pPr>
            <a:endParaRPr lang="en-GB" sz="2000" dirty="0"/>
          </a:p>
        </p:txBody>
      </p:sp>
      <p:sp>
        <p:nvSpPr>
          <p:cNvPr id="4" name="Footer Placeholder 3"/>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27</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933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467544" y="1268792"/>
            <a:ext cx="8229600" cy="4968552"/>
          </a:xfrm>
        </p:spPr>
        <p:txBody>
          <a:bodyPr>
            <a:noAutofit/>
          </a:bodyPr>
          <a:lstStyle/>
          <a:p>
            <a:pPr marL="0" indent="0">
              <a:buNone/>
            </a:pPr>
            <a:r>
              <a:rPr lang="en-GB" sz="2800" b="1" dirty="0"/>
              <a:t>EMPLOYMENT LAW  (Cont’d)</a:t>
            </a:r>
          </a:p>
          <a:p>
            <a:pPr marL="0" indent="0">
              <a:buNone/>
            </a:pPr>
            <a:r>
              <a:rPr lang="en-GB" sz="2400" b="1" dirty="0"/>
              <a:t>February 2026</a:t>
            </a:r>
            <a:endParaRPr lang="en-GB" sz="2400" dirty="0"/>
          </a:p>
          <a:p>
            <a:r>
              <a:rPr lang="en-GB" sz="2400" dirty="0"/>
              <a:t>Most of the Trade Union Act 2016 (regarding strikes) will be repealed, simplifying industrial action and ballot notices.</a:t>
            </a:r>
          </a:p>
          <a:p>
            <a:pPr marL="0" indent="0">
              <a:buNone/>
            </a:pPr>
            <a:endParaRPr lang="en-GB" sz="2400" b="1" dirty="0"/>
          </a:p>
          <a:p>
            <a:pPr marL="0" indent="0">
              <a:buNone/>
            </a:pPr>
            <a:r>
              <a:rPr lang="en-GB" sz="2400" b="1" dirty="0"/>
              <a:t>April 2026</a:t>
            </a:r>
            <a:endParaRPr lang="en-GB" sz="2400" dirty="0"/>
          </a:p>
          <a:p>
            <a:r>
              <a:rPr lang="en-GB" sz="2400" dirty="0"/>
              <a:t>The protective award will be doubled. A Protective Award is compensation which an Employment Tribunal can order an employer to pay when the employer fails to follow legal requirements for collective redundancy consultation. It is currently up to 90 days' pay and may increase to 180 days‘ pay.</a:t>
            </a:r>
            <a:br>
              <a:rPr lang="en-GB" sz="2400" dirty="0"/>
            </a:br>
            <a:r>
              <a:rPr lang="en-GB" sz="1800" dirty="0"/>
              <a:t> </a:t>
            </a:r>
            <a:r>
              <a:rPr lang="en-GB" sz="2800" dirty="0"/>
              <a:t> </a:t>
            </a:r>
            <a:br>
              <a:rPr lang="en-GB" sz="2800" dirty="0"/>
            </a:br>
            <a:endParaRPr lang="en-GB" sz="2800" b="1" dirty="0"/>
          </a:p>
          <a:p>
            <a:pPr marL="0" indent="0">
              <a:buNone/>
            </a:pPr>
            <a:endParaRPr lang="en-GB" sz="2000" dirty="0"/>
          </a:p>
        </p:txBody>
      </p:sp>
      <p:sp>
        <p:nvSpPr>
          <p:cNvPr id="4" name="Footer Placeholder 3"/>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28</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74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467544" y="1268792"/>
            <a:ext cx="8229600" cy="4968552"/>
          </a:xfrm>
        </p:spPr>
        <p:txBody>
          <a:bodyPr>
            <a:noAutofit/>
          </a:bodyPr>
          <a:lstStyle/>
          <a:p>
            <a:pPr marL="0" indent="0">
              <a:buNone/>
            </a:pPr>
            <a:r>
              <a:rPr lang="en-GB" sz="2800" b="1" dirty="0"/>
              <a:t>EMPLOYMENT LAW  (Cont’d)</a:t>
            </a:r>
          </a:p>
          <a:p>
            <a:pPr marL="0" indent="0">
              <a:buNone/>
            </a:pPr>
            <a:r>
              <a:rPr lang="en-GB" sz="2400" b="1" dirty="0"/>
              <a:t>April 2026</a:t>
            </a:r>
            <a:r>
              <a:rPr lang="en-GB" sz="1800" b="1" dirty="0"/>
              <a:t> </a:t>
            </a:r>
          </a:p>
          <a:p>
            <a:r>
              <a:rPr lang="en-GB" sz="1800" dirty="0"/>
              <a:t>Paternity</a:t>
            </a:r>
            <a:r>
              <a:rPr lang="en-GB" sz="1800" b="1" dirty="0"/>
              <a:t> </a:t>
            </a:r>
            <a:r>
              <a:rPr lang="en-GB" sz="1800" dirty="0"/>
              <a:t>and parental leave will be available from day one, rather than after a qualifying period. </a:t>
            </a:r>
          </a:p>
          <a:p>
            <a:r>
              <a:rPr lang="en-GB" sz="1800" dirty="0"/>
              <a:t>Statutory Sick Pay (SSP) reforms will take place, probably meaning that SSP is payable from day one of an absence, rather than after three waiting days.</a:t>
            </a:r>
          </a:p>
          <a:p>
            <a:r>
              <a:rPr lang="en-GB" sz="1800" dirty="0"/>
              <a:t> A government body, the Fair Work Agency, will be set up to enforce key employment rights.</a:t>
            </a:r>
          </a:p>
          <a:p>
            <a:r>
              <a:rPr lang="en-GB" sz="1800" dirty="0"/>
              <a:t>Trade Union recognition rules will change. Notably, the membership threshold for unions to secure statutory trade union recognition is likely to be reduced.</a:t>
            </a:r>
          </a:p>
          <a:p>
            <a:r>
              <a:rPr lang="en-GB" sz="1800" dirty="0"/>
              <a:t>Electronic balloting will be introduced, with guidance about how to do this in practice.</a:t>
            </a:r>
          </a:p>
          <a:p>
            <a:r>
              <a:rPr lang="en-GB" sz="1800" dirty="0"/>
              <a:t>Sexual harassment disclosures will count as whistleblowing.</a:t>
            </a:r>
            <a:br>
              <a:rPr lang="en-GB" sz="1800" dirty="0"/>
            </a:br>
            <a:r>
              <a:rPr lang="en-GB" sz="2800" dirty="0"/>
              <a:t> </a:t>
            </a:r>
            <a:br>
              <a:rPr lang="en-GB" sz="2800" dirty="0"/>
            </a:br>
            <a:endParaRPr lang="en-GB" sz="2800" b="1" dirty="0"/>
          </a:p>
          <a:p>
            <a:pPr marL="0" indent="0">
              <a:buNone/>
            </a:pPr>
            <a:endParaRPr lang="en-GB" sz="2000" dirty="0"/>
          </a:p>
        </p:txBody>
      </p:sp>
      <p:sp>
        <p:nvSpPr>
          <p:cNvPr id="4" name="Footer Placeholder 3"/>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29</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0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p:txBody>
          <a:bodyPr>
            <a:normAutofit fontScale="40000" lnSpcReduction="20000"/>
          </a:bodyPr>
          <a:lstStyle/>
          <a:p>
            <a:pPr marL="0" indent="0">
              <a:buNone/>
            </a:pPr>
            <a:r>
              <a:rPr lang="en-GB" sz="7000" b="1" dirty="0"/>
              <a:t>Key figures for Great Britain (2024/25)</a:t>
            </a:r>
          </a:p>
          <a:p>
            <a:endParaRPr lang="en-GB" sz="4500" b="1" dirty="0"/>
          </a:p>
          <a:p>
            <a:r>
              <a:rPr lang="en-GB" sz="5000" b="1" dirty="0"/>
              <a:t>1.9 million </a:t>
            </a:r>
            <a:r>
              <a:rPr lang="en-GB" sz="5000" dirty="0"/>
              <a:t>working people suffering from a work-related illness, of which:</a:t>
            </a:r>
          </a:p>
          <a:p>
            <a:r>
              <a:rPr lang="en-GB" sz="5000" dirty="0"/>
              <a:t>- </a:t>
            </a:r>
            <a:r>
              <a:rPr lang="en-GB" sz="5000" b="1" dirty="0"/>
              <a:t>964,000</a:t>
            </a:r>
            <a:r>
              <a:rPr lang="en-GB" sz="5000" dirty="0"/>
              <a:t> workers suffering work-related stress, depression or anxiety</a:t>
            </a:r>
          </a:p>
          <a:p>
            <a:r>
              <a:rPr lang="en-GB" sz="5000" dirty="0"/>
              <a:t>- </a:t>
            </a:r>
            <a:r>
              <a:rPr lang="en-GB" sz="5000" b="1" dirty="0"/>
              <a:t>511,000</a:t>
            </a:r>
            <a:r>
              <a:rPr lang="en-GB" sz="5000" dirty="0"/>
              <a:t> workers suffering from a work-related musculoskeletal disorder</a:t>
            </a:r>
          </a:p>
          <a:p>
            <a:r>
              <a:rPr lang="en-GB" sz="5000" b="1" dirty="0"/>
              <a:t>2,218</a:t>
            </a:r>
            <a:r>
              <a:rPr lang="en-GB" sz="5000" dirty="0"/>
              <a:t> mesothelioma deaths due to past asbestos exposures (2023)</a:t>
            </a:r>
          </a:p>
          <a:p>
            <a:r>
              <a:rPr lang="en-GB" sz="5000" b="1" dirty="0"/>
              <a:t>124</a:t>
            </a:r>
            <a:r>
              <a:rPr lang="en-GB" sz="5000" dirty="0"/>
              <a:t> workers killed in work-related accidents</a:t>
            </a:r>
          </a:p>
          <a:p>
            <a:r>
              <a:rPr lang="en-GB" sz="5000" b="1" dirty="0"/>
              <a:t>680,000</a:t>
            </a:r>
            <a:r>
              <a:rPr lang="en-GB" sz="5000" dirty="0"/>
              <a:t> working people sustained an injury at work according to the Labour Force Survey</a:t>
            </a:r>
          </a:p>
          <a:p>
            <a:r>
              <a:rPr lang="en-GB" sz="5000" b="1" dirty="0"/>
              <a:t>59,219</a:t>
            </a:r>
            <a:r>
              <a:rPr lang="en-GB" sz="5000" dirty="0"/>
              <a:t> injuries to employees reported under RIDDOR</a:t>
            </a:r>
          </a:p>
          <a:p>
            <a:r>
              <a:rPr lang="en-GB" sz="5000" b="1" dirty="0"/>
              <a:t>40.1</a:t>
            </a:r>
            <a:r>
              <a:rPr lang="en-GB" sz="5000" dirty="0"/>
              <a:t> million working days lost due to work-related illness and workplace injury</a:t>
            </a:r>
          </a:p>
          <a:p>
            <a:r>
              <a:rPr lang="en-GB" sz="5000" b="1" dirty="0"/>
              <a:t>£22.9 billion </a:t>
            </a:r>
            <a:r>
              <a:rPr lang="en-GB" sz="5000" dirty="0"/>
              <a:t>estimated cost of injuries and ill health from current working conditions (2023/24)</a:t>
            </a:r>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3</a:t>
            </a:fld>
            <a:endParaRPr lang="en-GB" dirty="0"/>
          </a:p>
        </p:txBody>
      </p:sp>
      <p:pic>
        <p:nvPicPr>
          <p:cNvPr id="1026" name="Picture 2" descr="Statistics Stock Photo Images. 354,024 Statistics royalty free images and  photography available to buy from thousands of stock photograp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
        <p:nvSpPr>
          <p:cNvPr id="8" name="TextBox 7">
            <a:extLst>
              <a:ext uri="{FF2B5EF4-FFF2-40B4-BE49-F238E27FC236}">
                <a16:creationId xmlns:a16="http://schemas.microsoft.com/office/drawing/2014/main" id="{56ECCAF1-D9D0-BACD-ED22-80458603D6FA}"/>
              </a:ext>
            </a:extLst>
          </p:cNvPr>
          <p:cNvSpPr txBox="1"/>
          <p:nvPr/>
        </p:nvSpPr>
        <p:spPr>
          <a:xfrm>
            <a:off x="838200" y="5871937"/>
            <a:ext cx="4572000" cy="646331"/>
          </a:xfrm>
          <a:prstGeom prst="rect">
            <a:avLst/>
          </a:prstGeom>
          <a:noFill/>
        </p:spPr>
        <p:txBody>
          <a:bodyPr wrap="square">
            <a:spAutoFit/>
          </a:bodyPr>
          <a:lstStyle/>
          <a:p>
            <a:r>
              <a:rPr lang="en-GB" dirty="0">
                <a:hlinkClick r:id="rId4"/>
              </a:rPr>
              <a:t>https://www.hse.gov.uk/statistics/</a:t>
            </a:r>
            <a:endParaRPr lang="en-GB" dirty="0"/>
          </a:p>
          <a:p>
            <a:endParaRPr lang="en-GB" dirty="0"/>
          </a:p>
        </p:txBody>
      </p:sp>
    </p:spTree>
    <p:extLst>
      <p:ext uri="{BB962C8B-B14F-4D97-AF65-F5344CB8AC3E}">
        <p14:creationId xmlns:p14="http://schemas.microsoft.com/office/powerpoint/2010/main" val="137569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467544" y="1268792"/>
            <a:ext cx="8229600" cy="4968552"/>
          </a:xfrm>
        </p:spPr>
        <p:txBody>
          <a:bodyPr>
            <a:noAutofit/>
          </a:bodyPr>
          <a:lstStyle/>
          <a:p>
            <a:pPr marL="0" indent="0">
              <a:buNone/>
            </a:pPr>
            <a:r>
              <a:rPr lang="en-GB" sz="2800" b="1" dirty="0"/>
              <a:t>EMPLOYMENT LAW  (Cont’d)</a:t>
            </a:r>
          </a:p>
          <a:p>
            <a:pPr marL="0" indent="0">
              <a:buNone/>
            </a:pPr>
            <a:r>
              <a:rPr lang="en-GB" sz="2400" b="1" dirty="0"/>
              <a:t>October 2026</a:t>
            </a:r>
            <a:endParaRPr lang="en-GB" sz="2800" dirty="0"/>
          </a:p>
          <a:p>
            <a:r>
              <a:rPr lang="en-GB" sz="2000" dirty="0"/>
              <a:t>There will probably be a ban on fire and rehire. </a:t>
            </a:r>
          </a:p>
          <a:p>
            <a:r>
              <a:rPr lang="en-GB" sz="2000" dirty="0"/>
              <a:t>Trade Unions‘ access to workplace rights will increase, meaning that unions will have the right to access workplaces physically, and to communicate with workers in person and digitally.</a:t>
            </a:r>
          </a:p>
          <a:p>
            <a:r>
              <a:rPr lang="en-GB" sz="2000" dirty="0"/>
              <a:t>’All reasonable steps‘ must be taken to prevent sexual harassment, not just ’reasonable steps‘ </a:t>
            </a:r>
          </a:p>
          <a:p>
            <a:r>
              <a:rPr lang="en-GB" sz="2000" dirty="0"/>
              <a:t>Liability for third party harassment will increase.</a:t>
            </a:r>
          </a:p>
          <a:p>
            <a:r>
              <a:rPr lang="en-GB" sz="2000" dirty="0"/>
              <a:t>Employment Tribunal time limits will increase.</a:t>
            </a:r>
          </a:p>
          <a:p>
            <a:r>
              <a:rPr lang="en-GB" sz="2000" dirty="0"/>
              <a:t>There will be enhanced protections for trade union activity. </a:t>
            </a:r>
          </a:p>
          <a:p>
            <a:r>
              <a:rPr lang="en-GB" sz="2000" dirty="0"/>
              <a:t>Tipping laws will be made more precise.</a:t>
            </a:r>
          </a:p>
          <a:p>
            <a:r>
              <a:rPr lang="en-GB" sz="2000" dirty="0"/>
              <a:t>There will be a duty for employers to inform workers of their right to join a trade union</a:t>
            </a:r>
            <a:br>
              <a:rPr lang="en-GB" sz="2000" dirty="0"/>
            </a:br>
            <a:endParaRPr lang="en-GB" sz="2000" b="1" dirty="0"/>
          </a:p>
          <a:p>
            <a:pPr marL="0" indent="0">
              <a:buNone/>
            </a:pPr>
            <a:endParaRPr lang="en-GB" sz="2000" dirty="0"/>
          </a:p>
        </p:txBody>
      </p:sp>
      <p:sp>
        <p:nvSpPr>
          <p:cNvPr id="4" name="Footer Placeholder 3"/>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30</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231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467544" y="1268792"/>
            <a:ext cx="8229600" cy="4968552"/>
          </a:xfrm>
        </p:spPr>
        <p:txBody>
          <a:bodyPr>
            <a:noAutofit/>
          </a:bodyPr>
          <a:lstStyle/>
          <a:p>
            <a:pPr marL="0" indent="0">
              <a:buNone/>
            </a:pPr>
            <a:r>
              <a:rPr lang="en-GB" sz="2800" b="1" dirty="0"/>
              <a:t>EMPLOYMENT LAW  (Cont’d)</a:t>
            </a:r>
          </a:p>
          <a:p>
            <a:pPr marL="0" indent="0">
              <a:buNone/>
            </a:pPr>
            <a:r>
              <a:rPr lang="en-GB" sz="2400" b="1" dirty="0"/>
              <a:t>2027</a:t>
            </a:r>
          </a:p>
          <a:p>
            <a:r>
              <a:rPr lang="en-GB" sz="2000" dirty="0"/>
              <a:t>Employees will be able to bring an unfair dismissal at 6 months' service (instead of the current 24 months).</a:t>
            </a:r>
          </a:p>
          <a:p>
            <a:r>
              <a:rPr lang="en-GB" sz="2000" dirty="0"/>
              <a:t>There may be a removal of the cap on unfair dismissal compensation. Currently, compensation is either 52 weeks‘ gross salary or a statutory cap (currently set at £118,223), whichever is lower. </a:t>
            </a:r>
          </a:p>
          <a:p>
            <a:r>
              <a:rPr lang="en-GB" sz="2000" dirty="0"/>
              <a:t>More redundancy situations will require collective consultation, potentially involving more employee representatives. </a:t>
            </a:r>
          </a:p>
          <a:p>
            <a:r>
              <a:rPr lang="en-GB" sz="2000" dirty="0"/>
              <a:t>Workers who regularly work more than the hours set out in their contracts will be entitled to guaranteed hours and shift scheduling.</a:t>
            </a:r>
          </a:p>
          <a:p>
            <a:r>
              <a:rPr lang="en-GB" sz="2000" dirty="0"/>
              <a:t>There will be flexible working request changes. Flexible working is likely to become the default by requiring employers to reasonably explain refusals for day-one requests, expanding employee consultation, and increasing the frequency of flexible working requests allowed.</a:t>
            </a:r>
            <a:br>
              <a:rPr lang="en-GB" sz="2000" dirty="0"/>
            </a:br>
            <a:r>
              <a:rPr lang="en-GB" sz="2000" dirty="0"/>
              <a:t> </a:t>
            </a:r>
            <a:br>
              <a:rPr lang="en-GB" sz="2000" dirty="0"/>
            </a:br>
            <a:br>
              <a:rPr lang="en-GB" sz="2000" dirty="0"/>
            </a:br>
            <a:r>
              <a:rPr lang="en-GB" sz="2000" dirty="0"/>
              <a:t> </a:t>
            </a:r>
            <a:br>
              <a:rPr lang="en-GB" sz="2000" dirty="0"/>
            </a:br>
            <a:br>
              <a:rPr lang="en-GB" sz="2000" dirty="0"/>
            </a:br>
            <a:endParaRPr lang="en-GB" sz="2000"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31</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36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pPr marL="0" indent="0">
              <a:buNone/>
            </a:pPr>
            <a:r>
              <a:rPr lang="en-GB" sz="2800" b="1" dirty="0"/>
              <a:t>EMPLOYMENT LAW  (Cont’d)</a:t>
            </a:r>
          </a:p>
          <a:p>
            <a:pPr marL="0" indent="0">
              <a:buNone/>
            </a:pPr>
            <a:r>
              <a:rPr lang="en-GB" sz="2000" b="1" dirty="0"/>
              <a:t>2027</a:t>
            </a:r>
            <a:r>
              <a:rPr lang="en-GB" sz="2000" dirty="0"/>
              <a:t> </a:t>
            </a:r>
          </a:p>
          <a:p>
            <a:r>
              <a:rPr lang="en-GB" sz="2000" dirty="0"/>
              <a:t>There will be mandatory gender pay gap and menopause action plans.</a:t>
            </a:r>
          </a:p>
          <a:p>
            <a:r>
              <a:rPr lang="en-GB" sz="2000" dirty="0"/>
              <a:t>Enhanced protection for those who return to work after maternity leave, will be introduced. </a:t>
            </a:r>
          </a:p>
          <a:p>
            <a:r>
              <a:rPr lang="en-GB" sz="2000" dirty="0"/>
              <a:t>There will be reforms to blacklisting and industrial relations framework.</a:t>
            </a:r>
          </a:p>
          <a:p>
            <a:r>
              <a:rPr lang="en-GB" sz="2000" dirty="0"/>
              <a:t>Regulation will increase of umbrella companies relating to liability for tax and preventing tax avoidance.</a:t>
            </a:r>
          </a:p>
          <a:p>
            <a:r>
              <a:rPr lang="en-GB" sz="2000" dirty="0"/>
              <a:t>All employees will receive at least one week of unpaid leave for the death of a relative or dependant, available from their first day of work.</a:t>
            </a:r>
          </a:p>
          <a:p>
            <a:r>
              <a:rPr lang="en-GB" sz="2000" dirty="0"/>
              <a:t>Employers will need to do more to prevent sexual harassment.</a:t>
            </a:r>
          </a:p>
          <a:p>
            <a:pPr marL="0" indent="0">
              <a:buNone/>
            </a:pPr>
            <a:r>
              <a:rPr lang="en-GB" sz="2000" b="1" dirty="0"/>
              <a:t>2027-2028</a:t>
            </a:r>
          </a:p>
          <a:p>
            <a:r>
              <a:rPr lang="en-GB" sz="2000" dirty="0"/>
              <a:t>There will be reforms on the gender pay gap and outsourcing</a:t>
            </a:r>
            <a:br>
              <a:rPr lang="en-GB" sz="2000" dirty="0"/>
            </a:br>
            <a:endParaRPr lang="en-GB" sz="2000"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32</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13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pPr marL="0" indent="0">
              <a:buNone/>
            </a:pPr>
            <a:r>
              <a:rPr lang="en-GB" sz="2800" b="1" dirty="0"/>
              <a:t>ROAD SAFETY STRATEGY</a:t>
            </a:r>
          </a:p>
          <a:p>
            <a:r>
              <a:rPr lang="en-GB" sz="2800" dirty="0"/>
              <a:t>This road safety strategy aims to reduce the number of people killed or seriously injured (KSI) on roads in Great Britain (GB). With an average of 4 lives lost daily in 2024, this strategy sets GB-wide targets to cut KSIs by 2035.</a:t>
            </a:r>
          </a:p>
          <a:p>
            <a:r>
              <a:rPr lang="en-GB" sz="2800" dirty="0"/>
              <a:t>It commits to review policy areas such as the safety of young and novice drivers, older drivers and motorcyclists, to shape smarter, evidence-led interventions.</a:t>
            </a:r>
          </a:p>
          <a:p>
            <a:pPr marL="0" indent="0">
              <a:buNone/>
            </a:pPr>
            <a:endParaRPr lang="en-GB" sz="2800" b="1"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33</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154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pPr marL="0" indent="0">
              <a:buNone/>
            </a:pPr>
            <a:r>
              <a:rPr lang="en-GB" sz="2800" b="1" dirty="0"/>
              <a:t>ROAD SAFETY STRATEGY</a:t>
            </a:r>
          </a:p>
          <a:p>
            <a:r>
              <a:rPr lang="en-GB" sz="2800" dirty="0"/>
              <a:t>The strategy sets out a range of policies to support this aim and to improve overall road safety. It focuses on 4 themes:</a:t>
            </a:r>
          </a:p>
          <a:p>
            <a:r>
              <a:rPr lang="en-GB" sz="2800" dirty="0"/>
              <a:t>supporting road users </a:t>
            </a:r>
          </a:p>
          <a:p>
            <a:r>
              <a:rPr lang="en-GB" sz="2800" dirty="0"/>
              <a:t>taking advantage of technology, innovation and data for safer vehicles and post-collision care</a:t>
            </a:r>
          </a:p>
          <a:p>
            <a:r>
              <a:rPr lang="en-GB" sz="2800" dirty="0"/>
              <a:t>ensuring infrastructure is safe </a:t>
            </a:r>
          </a:p>
          <a:p>
            <a:r>
              <a:rPr lang="en-GB" sz="2800" dirty="0"/>
              <a:t>robust enforcement to protect all road users</a:t>
            </a:r>
          </a:p>
          <a:p>
            <a:pPr marL="0" indent="0">
              <a:buNone/>
            </a:pPr>
            <a:endParaRPr lang="en-GB" sz="2800" b="1"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34</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282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pPr marL="0" indent="0">
              <a:buNone/>
            </a:pPr>
            <a:r>
              <a:rPr lang="en-GB" sz="2800" b="1" dirty="0"/>
              <a:t>ROAD SAFETY STRATEGY</a:t>
            </a:r>
          </a:p>
          <a:p>
            <a:r>
              <a:rPr lang="en-GB" sz="2800" dirty="0"/>
              <a:t>For each of these themes, policy areas, interventions and commitments are identified.</a:t>
            </a:r>
          </a:p>
          <a:p>
            <a:r>
              <a:rPr lang="en-GB" sz="2800" dirty="0"/>
              <a:t>The strategy also summarises the case for change, identifies road safety targets and outlines an approach to monitoring the progress made in meeting objectives.</a:t>
            </a:r>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35</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938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pPr marL="0" indent="0">
              <a:buNone/>
            </a:pPr>
            <a:r>
              <a:rPr lang="en-GB" sz="2800" b="1" dirty="0"/>
              <a:t>ROAD SAFETY STRATEGY</a:t>
            </a:r>
          </a:p>
          <a:p>
            <a:pPr marL="0" indent="0">
              <a:buNone/>
            </a:pPr>
            <a:r>
              <a:rPr lang="en-GB" sz="2400" dirty="0"/>
              <a:t>Alongside the strategy, 5 consultations were  launched on January 6</a:t>
            </a:r>
            <a:r>
              <a:rPr lang="en-GB" sz="2400" baseline="30000" dirty="0"/>
              <a:t>th</a:t>
            </a:r>
            <a:r>
              <a:rPr lang="en-GB" sz="2400" dirty="0"/>
              <a:t> 2026:</a:t>
            </a:r>
          </a:p>
          <a:p>
            <a:r>
              <a:rPr lang="en-GB" sz="2400" dirty="0">
                <a:hlinkClick r:id="rId2"/>
              </a:rPr>
              <a:t>motoring offences</a:t>
            </a:r>
            <a:endParaRPr lang="en-GB" sz="2400" dirty="0"/>
          </a:p>
          <a:p>
            <a:r>
              <a:rPr lang="en-GB" sz="2400" dirty="0">
                <a:hlinkClick r:id="rId3"/>
              </a:rPr>
              <a:t>introducing a minimum learning period for learner drivers (category B driving licence)</a:t>
            </a:r>
            <a:endParaRPr lang="en-GB" sz="2400" dirty="0"/>
          </a:p>
          <a:p>
            <a:r>
              <a:rPr lang="en-GB" sz="2400" dirty="0">
                <a:hlinkClick r:id="rId4"/>
              </a:rPr>
              <a:t>introducing mandatory eyesight testing for older drivers</a:t>
            </a:r>
            <a:r>
              <a:rPr lang="en-GB" sz="2400" dirty="0"/>
              <a:t> </a:t>
            </a:r>
          </a:p>
          <a:p>
            <a:r>
              <a:rPr lang="en-GB" sz="2400" dirty="0">
                <a:hlinkClick r:id="rId5"/>
              </a:rPr>
              <a:t>improving moped and motorcycle training, testing and licensing (categories AM, A1, A2 and A driving licence)</a:t>
            </a:r>
            <a:endParaRPr lang="en-GB" sz="2400" dirty="0"/>
          </a:p>
          <a:p>
            <a:r>
              <a:rPr lang="en-GB" sz="2400" dirty="0">
                <a:hlinkClick r:id="rId6"/>
              </a:rPr>
              <a:t>mandating vehicle safety technologies in GB type approval</a:t>
            </a:r>
            <a:endParaRPr lang="en-GB" sz="2400" dirty="0"/>
          </a:p>
          <a:p>
            <a:pPr marL="0" indent="0">
              <a:buNone/>
            </a:pPr>
            <a:endParaRPr lang="en-GB" sz="2800" b="1"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36</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7"/>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916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2F035-A820-993B-569C-CE65B92D8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91C63-019A-11A3-697A-1F7C620EDFE3}"/>
              </a:ext>
            </a:extLst>
          </p:cNvPr>
          <p:cNvSpPr>
            <a:spLocks noGrp="1"/>
          </p:cNvSpPr>
          <p:nvPr>
            <p:ph type="title"/>
          </p:nvPr>
        </p:nvSpPr>
        <p:spPr/>
        <p:txBody>
          <a:bodyPr/>
          <a:lstStyle/>
          <a:p>
            <a:r>
              <a:rPr lang="en-GB" dirty="0"/>
              <a:t>H &amp; S Update 2026</a:t>
            </a:r>
          </a:p>
        </p:txBody>
      </p:sp>
      <p:sp>
        <p:nvSpPr>
          <p:cNvPr id="3" name="Content Placeholder 2">
            <a:extLst>
              <a:ext uri="{FF2B5EF4-FFF2-40B4-BE49-F238E27FC236}">
                <a16:creationId xmlns:a16="http://schemas.microsoft.com/office/drawing/2014/main" id="{3E4B6757-7C17-CE1F-E01B-D699D049F963}"/>
              </a:ext>
            </a:extLst>
          </p:cNvPr>
          <p:cNvSpPr>
            <a:spLocks noGrp="1"/>
          </p:cNvSpPr>
          <p:nvPr>
            <p:ph idx="1"/>
          </p:nvPr>
        </p:nvSpPr>
        <p:spPr>
          <a:xfrm>
            <a:off x="302841" y="1268761"/>
            <a:ext cx="8229600" cy="4968552"/>
          </a:xfrm>
        </p:spPr>
        <p:txBody>
          <a:bodyPr>
            <a:noAutofit/>
          </a:bodyPr>
          <a:lstStyle/>
          <a:p>
            <a:pPr marL="0" indent="0">
              <a:buNone/>
            </a:pPr>
            <a:r>
              <a:rPr lang="en-GB" b="1" dirty="0"/>
              <a:t>Key 2026 Driving Law Changes:</a:t>
            </a:r>
            <a:endParaRPr lang="en-GB" dirty="0"/>
          </a:p>
          <a:p>
            <a:pPr lvl="0"/>
            <a:r>
              <a:rPr lang="en-GB" sz="2000" b="1" dirty="0">
                <a:hlinkClick r:id="rId2">
                  <a:extLst>
                    <a:ext uri="{A12FA001-AC4F-418D-AE19-62706E023703}">
                      <ahyp:hlinkClr xmlns:ahyp="http://schemas.microsoft.com/office/drawing/2018/hyperlinkcolor" val="tx"/>
                    </a:ext>
                  </a:extLst>
                </a:hlinkClick>
              </a:rPr>
              <a:t>Stricter Driving Test Bookings</a:t>
            </a:r>
            <a:r>
              <a:rPr lang="en-GB" sz="2000" b="1" dirty="0"/>
              <a:t> (From 31 March 2026):</a:t>
            </a:r>
            <a:r>
              <a:rPr lang="en-GB" sz="2000" dirty="0"/>
              <a:t> Only learners, not instructors, can book tests. Changes are limited to two per booking, and tests can only be moved to local, similar centres.</a:t>
            </a:r>
          </a:p>
          <a:p>
            <a:pPr lvl="0"/>
            <a:r>
              <a:rPr lang="en-GB" sz="2000" b="1" dirty="0">
                <a:hlinkClick r:id="rId3">
                  <a:extLst>
                    <a:ext uri="{A12FA001-AC4F-418D-AE19-62706E023703}">
                      <ahyp:hlinkClr xmlns:ahyp="http://schemas.microsoft.com/office/drawing/2018/hyperlinkcolor" val="tx"/>
                    </a:ext>
                  </a:extLst>
                </a:hlinkClick>
              </a:rPr>
              <a:t>Lower Drink-Drive Limit (Proposed)</a:t>
            </a:r>
            <a:r>
              <a:rPr lang="en-GB" sz="2000" b="1" dirty="0"/>
              <a:t>:</a:t>
            </a:r>
            <a:r>
              <a:rPr lang="en-GB" sz="2000" dirty="0"/>
              <a:t> England and Wales are expected to adopt a lower limit, potentially matching Scotland's 50mg/100ml of blood (down from 80mg) or 22mcg/100ml of breath.</a:t>
            </a:r>
          </a:p>
          <a:p>
            <a:pPr lvl="0"/>
            <a:r>
              <a:rPr lang="en-GB" sz="2000" b="1" dirty="0">
                <a:hlinkClick r:id="rId4">
                  <a:extLst>
                    <a:ext uri="{A12FA001-AC4F-418D-AE19-62706E023703}">
                      <ahyp:hlinkClr xmlns:ahyp="http://schemas.microsoft.com/office/drawing/2018/hyperlinkcolor" val="tx"/>
                    </a:ext>
                  </a:extLst>
                </a:hlinkClick>
              </a:rPr>
              <a:t>Older Driver Checks</a:t>
            </a:r>
            <a:r>
              <a:rPr lang="en-GB" sz="2000" b="1" dirty="0"/>
              <a:t>:</a:t>
            </a:r>
            <a:r>
              <a:rPr lang="en-GB" sz="2000" dirty="0"/>
              <a:t> Drivers aged 70+ may face compulsory eyesight tests every three years, replacing the current self-declaration system.</a:t>
            </a:r>
          </a:p>
          <a:p>
            <a:pPr lvl="0"/>
            <a:r>
              <a:rPr lang="en-GB" sz="2000" b="1" dirty="0">
                <a:hlinkClick r:id="rId5">
                  <a:extLst>
                    <a:ext uri="{A12FA001-AC4F-418D-AE19-62706E023703}">
                      <ahyp:hlinkClr xmlns:ahyp="http://schemas.microsoft.com/office/drawing/2018/hyperlinkcolor" val="tx"/>
                    </a:ext>
                  </a:extLst>
                </a:hlinkClick>
              </a:rPr>
              <a:t>Vehicle Tax &amp; Charges</a:t>
            </a:r>
            <a:r>
              <a:rPr lang="en-GB" sz="2000" b="1" dirty="0"/>
              <a:t>:</a:t>
            </a:r>
            <a:r>
              <a:rPr lang="en-GB" sz="2000" dirty="0"/>
              <a:t> Electric vehicles (EVs) will face higher vehicle excise duty (VED), and from 1 April 2026, the "expensive car" supplement threshold changes for zero-emission vehicles. Company car tax (Benefit in Kind - </a:t>
            </a:r>
            <a:r>
              <a:rPr lang="en-GB" sz="2000" dirty="0" err="1"/>
              <a:t>BiK</a:t>
            </a:r>
            <a:r>
              <a:rPr lang="en-GB" sz="2000" dirty="0"/>
              <a:t>) rates for electric vehicles increase to 4%.</a:t>
            </a:r>
          </a:p>
          <a:p>
            <a:pPr marL="0" indent="0">
              <a:buNone/>
            </a:pPr>
            <a:endParaRPr lang="en-GB" sz="2800" b="1" dirty="0"/>
          </a:p>
        </p:txBody>
      </p:sp>
      <p:sp>
        <p:nvSpPr>
          <p:cNvPr id="4" name="Footer Placeholder 3">
            <a:extLst>
              <a:ext uri="{FF2B5EF4-FFF2-40B4-BE49-F238E27FC236}">
                <a16:creationId xmlns:a16="http://schemas.microsoft.com/office/drawing/2014/main" id="{67F8CE6D-C85C-E31A-5518-9CCB8EBB5B2D}"/>
              </a:ext>
            </a:extLst>
          </p:cNvPr>
          <p:cNvSpPr>
            <a:spLocks noGrp="1"/>
          </p:cNvSpPr>
          <p:nvPr>
            <p:ph type="ftr" sz="quarter" idx="11"/>
          </p:nvPr>
        </p:nvSpPr>
        <p:spPr/>
        <p:txBody>
          <a:bodyPr/>
          <a:lstStyle/>
          <a:p>
            <a:r>
              <a:rPr lang="en-GB" dirty="0"/>
              <a:t>HHSG Feb 2026</a:t>
            </a:r>
          </a:p>
        </p:txBody>
      </p:sp>
      <p:sp>
        <p:nvSpPr>
          <p:cNvPr id="5" name="Slide Number Placeholder 4">
            <a:extLst>
              <a:ext uri="{FF2B5EF4-FFF2-40B4-BE49-F238E27FC236}">
                <a16:creationId xmlns:a16="http://schemas.microsoft.com/office/drawing/2014/main" id="{BEC01555-4BF7-934B-3E68-EC1DE31037C2}"/>
              </a:ext>
            </a:extLst>
          </p:cNvPr>
          <p:cNvSpPr>
            <a:spLocks noGrp="1"/>
          </p:cNvSpPr>
          <p:nvPr>
            <p:ph type="sldNum" sz="quarter" idx="12"/>
          </p:nvPr>
        </p:nvSpPr>
        <p:spPr/>
        <p:txBody>
          <a:bodyPr/>
          <a:lstStyle/>
          <a:p>
            <a:fld id="{B9414556-BEDA-4D4B-9CF1-263B737BB541}" type="slidenum">
              <a:rPr lang="en-GB" smtClean="0"/>
              <a:t>37</a:t>
            </a:fld>
            <a:endParaRPr lang="en-GB" dirty="0"/>
          </a:p>
        </p:txBody>
      </p:sp>
      <p:pic>
        <p:nvPicPr>
          <p:cNvPr id="6" name="Picture 5">
            <a:extLst>
              <a:ext uri="{FF2B5EF4-FFF2-40B4-BE49-F238E27FC236}">
                <a16:creationId xmlns:a16="http://schemas.microsoft.com/office/drawing/2014/main" id="{72ED7534-8467-3794-A573-85B59CB235C4}"/>
              </a:ext>
            </a:extLst>
          </p:cNvPr>
          <p:cNvPicPr>
            <a:picLocks noChangeAspect="1"/>
          </p:cNvPicPr>
          <p:nvPr/>
        </p:nvPicPr>
        <p:blipFill>
          <a:blip r:embed="rId6"/>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B7CF446F-8B09-06BC-B040-9CFF7713D1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35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3DBF2-092A-DA5E-4D63-002E36E73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AE399-6CCA-98C9-C269-0DACB350C770}"/>
              </a:ext>
            </a:extLst>
          </p:cNvPr>
          <p:cNvSpPr>
            <a:spLocks noGrp="1"/>
          </p:cNvSpPr>
          <p:nvPr>
            <p:ph type="title"/>
          </p:nvPr>
        </p:nvSpPr>
        <p:spPr/>
        <p:txBody>
          <a:bodyPr/>
          <a:lstStyle/>
          <a:p>
            <a:r>
              <a:rPr lang="en-GB" dirty="0"/>
              <a:t>H &amp; S Update 2026</a:t>
            </a:r>
          </a:p>
        </p:txBody>
      </p:sp>
      <p:sp>
        <p:nvSpPr>
          <p:cNvPr id="3" name="Content Placeholder 2">
            <a:extLst>
              <a:ext uri="{FF2B5EF4-FFF2-40B4-BE49-F238E27FC236}">
                <a16:creationId xmlns:a16="http://schemas.microsoft.com/office/drawing/2014/main" id="{D6C2BD7B-8517-4F22-6296-08C2FDC46264}"/>
              </a:ext>
            </a:extLst>
          </p:cNvPr>
          <p:cNvSpPr>
            <a:spLocks noGrp="1"/>
          </p:cNvSpPr>
          <p:nvPr>
            <p:ph idx="1"/>
          </p:nvPr>
        </p:nvSpPr>
        <p:spPr>
          <a:xfrm>
            <a:off x="302841" y="1268761"/>
            <a:ext cx="8229600" cy="4968552"/>
          </a:xfrm>
        </p:spPr>
        <p:txBody>
          <a:bodyPr>
            <a:noAutofit/>
          </a:bodyPr>
          <a:lstStyle/>
          <a:p>
            <a:pPr marL="0" indent="0">
              <a:buNone/>
            </a:pPr>
            <a:r>
              <a:rPr lang="en-GB" b="1" dirty="0"/>
              <a:t>Key 2026 Driving Law Changes:</a:t>
            </a:r>
            <a:endParaRPr lang="en-GB" dirty="0"/>
          </a:p>
          <a:p>
            <a:pPr lvl="0"/>
            <a:r>
              <a:rPr lang="en-GB" sz="2000" b="1" dirty="0">
                <a:hlinkClick r:id="rId2">
                  <a:extLst>
                    <a:ext uri="{A12FA001-AC4F-418D-AE19-62706E023703}">
                      <ahyp:hlinkClr xmlns:ahyp="http://schemas.microsoft.com/office/drawing/2018/hyperlinkcolor" val="tx"/>
                    </a:ext>
                  </a:extLst>
                </a:hlinkClick>
              </a:rPr>
              <a:t>Self-Driving Vehicles</a:t>
            </a:r>
            <a:r>
              <a:rPr lang="en-GB" sz="2000" b="1" dirty="0"/>
              <a:t>:</a:t>
            </a:r>
            <a:r>
              <a:rPr lang="en-GB" sz="2000" dirty="0"/>
              <a:t> 2026 is expected to see the introduction of regulated self-driving cars on UK roads.</a:t>
            </a:r>
          </a:p>
          <a:p>
            <a:pPr lvl="0"/>
            <a:r>
              <a:rPr lang="en-GB" sz="2000" b="1" dirty="0">
                <a:hlinkClick r:id="rId3">
                  <a:extLst>
                    <a:ext uri="{A12FA001-AC4F-418D-AE19-62706E023703}">
                      <ahyp:hlinkClr xmlns:ahyp="http://schemas.microsoft.com/office/drawing/2018/hyperlinkcolor" val="tx"/>
                    </a:ext>
                  </a:extLst>
                </a:hlinkClick>
              </a:rPr>
              <a:t>Fuel Duty</a:t>
            </a:r>
            <a:r>
              <a:rPr lang="en-GB" sz="2000" b="1" dirty="0"/>
              <a:t>:</a:t>
            </a:r>
            <a:r>
              <a:rPr lang="en-GB" sz="2000" dirty="0"/>
              <a:t> The 5p per litre fuel duty freeze is expected to end in September 2026, with potential increases.</a:t>
            </a:r>
          </a:p>
          <a:p>
            <a:pPr lvl="0"/>
            <a:r>
              <a:rPr lang="en-GB" sz="2000" b="1" dirty="0">
                <a:hlinkClick r:id="rId4">
                  <a:extLst>
                    <a:ext uri="{A12FA001-AC4F-418D-AE19-62706E023703}">
                      <ahyp:hlinkClr xmlns:ahyp="http://schemas.microsoft.com/office/drawing/2018/hyperlinkcolor" val="tx"/>
                    </a:ext>
                  </a:extLst>
                </a:hlinkClick>
              </a:rPr>
              <a:t>Seatbelt Penalties</a:t>
            </a:r>
            <a:r>
              <a:rPr lang="en-GB" sz="2000" b="1" dirty="0"/>
              <a:t>:</a:t>
            </a:r>
            <a:r>
              <a:rPr lang="en-GB" sz="2000" dirty="0"/>
              <a:t> New regulations may introduce penalty points for failing to wear a seatbelt, rather than just a fine.</a:t>
            </a:r>
          </a:p>
          <a:p>
            <a:pPr lvl="0"/>
            <a:r>
              <a:rPr lang="en-GB" sz="2000" b="1" dirty="0">
                <a:hlinkClick r:id="rId5">
                  <a:extLst>
                    <a:ext uri="{A12FA001-AC4F-418D-AE19-62706E023703}">
                      <ahyp:hlinkClr xmlns:ahyp="http://schemas.microsoft.com/office/drawing/2018/hyperlinkcolor" val="tx"/>
                    </a:ext>
                  </a:extLst>
                </a:hlinkClick>
              </a:rPr>
              <a:t>Theory Test Updates</a:t>
            </a:r>
            <a:r>
              <a:rPr lang="en-GB" sz="2000" b="1" dirty="0"/>
              <a:t>:</a:t>
            </a:r>
            <a:r>
              <a:rPr lang="en-GB" sz="2000" dirty="0"/>
              <a:t> Changes will include new questions on CPR and the use of Automated External Defibrillators (AEDs).</a:t>
            </a:r>
          </a:p>
          <a:p>
            <a:pPr lvl="0"/>
            <a:r>
              <a:rPr lang="en-GB" sz="2000" b="1" dirty="0">
                <a:hlinkClick r:id="rId6">
                  <a:extLst>
                    <a:ext uri="{A12FA001-AC4F-418D-AE19-62706E023703}">
                      <ahyp:hlinkClr xmlns:ahyp="http://schemas.microsoft.com/office/drawing/2018/hyperlinkcolor" val="tx"/>
                    </a:ext>
                  </a:extLst>
                </a:hlinkClick>
              </a:rPr>
              <a:t>Digital Driving Licences</a:t>
            </a:r>
            <a:r>
              <a:rPr lang="en-GB" sz="2000" b="1" dirty="0"/>
              <a:t>:</a:t>
            </a:r>
            <a:r>
              <a:rPr lang="en-GB" sz="2000" dirty="0"/>
              <a:t> Fully digital, smartphone-accessible licences are expected to become more widely available.</a:t>
            </a:r>
          </a:p>
          <a:p>
            <a:pPr lvl="0"/>
            <a:r>
              <a:rPr lang="en-GB" sz="2000" b="1" u="sng" dirty="0"/>
              <a:t>Vehicle Safety</a:t>
            </a:r>
            <a:r>
              <a:rPr lang="en-GB" sz="2000" b="1" dirty="0"/>
              <a:t>:</a:t>
            </a:r>
            <a:r>
              <a:rPr lang="en-GB" sz="2000" dirty="0"/>
              <a:t> New cars and vans must comply with strict Euro 7 emissions standards.</a:t>
            </a:r>
            <a:r>
              <a:rPr lang="en-GB" dirty="0"/>
              <a:t> </a:t>
            </a:r>
          </a:p>
          <a:p>
            <a:pPr marL="0" indent="0">
              <a:buNone/>
            </a:pPr>
            <a:endParaRPr lang="en-GB" sz="2800" b="1" dirty="0"/>
          </a:p>
        </p:txBody>
      </p:sp>
      <p:sp>
        <p:nvSpPr>
          <p:cNvPr id="4" name="Footer Placeholder 3">
            <a:extLst>
              <a:ext uri="{FF2B5EF4-FFF2-40B4-BE49-F238E27FC236}">
                <a16:creationId xmlns:a16="http://schemas.microsoft.com/office/drawing/2014/main" id="{5F27468A-0D85-230C-0E67-620E1ABD39AB}"/>
              </a:ext>
            </a:extLst>
          </p:cNvPr>
          <p:cNvSpPr>
            <a:spLocks noGrp="1"/>
          </p:cNvSpPr>
          <p:nvPr>
            <p:ph type="ftr" sz="quarter" idx="11"/>
          </p:nvPr>
        </p:nvSpPr>
        <p:spPr/>
        <p:txBody>
          <a:bodyPr/>
          <a:lstStyle/>
          <a:p>
            <a:r>
              <a:rPr lang="en-GB" dirty="0"/>
              <a:t>HHSG Feb 2026</a:t>
            </a:r>
          </a:p>
        </p:txBody>
      </p:sp>
      <p:sp>
        <p:nvSpPr>
          <p:cNvPr id="5" name="Slide Number Placeholder 4">
            <a:extLst>
              <a:ext uri="{FF2B5EF4-FFF2-40B4-BE49-F238E27FC236}">
                <a16:creationId xmlns:a16="http://schemas.microsoft.com/office/drawing/2014/main" id="{F2860740-76FB-7E10-F995-8B3E4E250E7D}"/>
              </a:ext>
            </a:extLst>
          </p:cNvPr>
          <p:cNvSpPr>
            <a:spLocks noGrp="1"/>
          </p:cNvSpPr>
          <p:nvPr>
            <p:ph type="sldNum" sz="quarter" idx="12"/>
          </p:nvPr>
        </p:nvSpPr>
        <p:spPr/>
        <p:txBody>
          <a:bodyPr/>
          <a:lstStyle/>
          <a:p>
            <a:fld id="{B9414556-BEDA-4D4B-9CF1-263B737BB541}" type="slidenum">
              <a:rPr lang="en-GB" smtClean="0"/>
              <a:t>38</a:t>
            </a:fld>
            <a:endParaRPr lang="en-GB" dirty="0"/>
          </a:p>
        </p:txBody>
      </p:sp>
      <p:pic>
        <p:nvPicPr>
          <p:cNvPr id="6" name="Picture 5">
            <a:extLst>
              <a:ext uri="{FF2B5EF4-FFF2-40B4-BE49-F238E27FC236}">
                <a16:creationId xmlns:a16="http://schemas.microsoft.com/office/drawing/2014/main" id="{C6AF8DDC-D90D-208E-080A-A030ECDD13DD}"/>
              </a:ext>
            </a:extLst>
          </p:cNvPr>
          <p:cNvPicPr>
            <a:picLocks noChangeAspect="1"/>
          </p:cNvPicPr>
          <p:nvPr/>
        </p:nvPicPr>
        <p:blipFill>
          <a:blip r:embed="rId7"/>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B62BCE1E-D966-6B29-F84F-5C04B92E49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759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B163-3B3E-9A64-A656-A135005AB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A3805-F5F5-65E2-79AF-A476FD74B9F9}"/>
              </a:ext>
            </a:extLst>
          </p:cNvPr>
          <p:cNvSpPr>
            <a:spLocks noGrp="1"/>
          </p:cNvSpPr>
          <p:nvPr>
            <p:ph type="title"/>
          </p:nvPr>
        </p:nvSpPr>
        <p:spPr/>
        <p:txBody>
          <a:bodyPr/>
          <a:lstStyle/>
          <a:p>
            <a:r>
              <a:rPr lang="en-GB" dirty="0"/>
              <a:t>H &amp; S Update 2026</a:t>
            </a:r>
          </a:p>
        </p:txBody>
      </p:sp>
      <p:sp>
        <p:nvSpPr>
          <p:cNvPr id="3" name="Content Placeholder 2">
            <a:extLst>
              <a:ext uri="{FF2B5EF4-FFF2-40B4-BE49-F238E27FC236}">
                <a16:creationId xmlns:a16="http://schemas.microsoft.com/office/drawing/2014/main" id="{2655C5D2-5EBB-B639-2AF3-E4FCFCA45235}"/>
              </a:ext>
            </a:extLst>
          </p:cNvPr>
          <p:cNvSpPr>
            <a:spLocks noGrp="1"/>
          </p:cNvSpPr>
          <p:nvPr>
            <p:ph idx="1"/>
          </p:nvPr>
        </p:nvSpPr>
        <p:spPr>
          <a:xfrm>
            <a:off x="302840" y="1268761"/>
            <a:ext cx="8383959" cy="4968552"/>
          </a:xfrm>
        </p:spPr>
        <p:txBody>
          <a:bodyPr>
            <a:noAutofit/>
          </a:bodyPr>
          <a:lstStyle/>
          <a:p>
            <a:pPr marL="0" indent="0">
              <a:buNone/>
            </a:pPr>
            <a:r>
              <a:rPr lang="en-GB" b="1" dirty="0"/>
              <a:t>Some Other Driving Law Changes:</a:t>
            </a:r>
            <a:endParaRPr lang="en-GB" dirty="0"/>
          </a:p>
          <a:p>
            <a:pPr marL="0" lvl="0" indent="0">
              <a:buNone/>
            </a:pPr>
            <a:endParaRPr lang="en-GB" sz="2000" b="1" dirty="0"/>
          </a:p>
          <a:p>
            <a:pPr marL="0" lvl="0" indent="0">
              <a:buNone/>
            </a:pPr>
            <a:r>
              <a:rPr lang="en-GB" sz="2000" b="1" u="sng" dirty="0"/>
              <a:t>Digital Driving licences</a:t>
            </a:r>
            <a:endParaRPr lang="en-GB" sz="2000" u="sng" dirty="0"/>
          </a:p>
          <a:p>
            <a:pPr lvl="0"/>
            <a:r>
              <a:rPr lang="en-GB" sz="2000" dirty="0"/>
              <a:t>As of 2025 new driving licences are going digital if you want - this will be the first of the digital documents going in a Gov.UK wallet. Licences on the phone!</a:t>
            </a:r>
          </a:p>
          <a:p>
            <a:pPr marL="0" lvl="0" indent="0">
              <a:buNone/>
            </a:pPr>
            <a:r>
              <a:rPr lang="en-GB" sz="2000" b="1" u="sng" dirty="0"/>
              <a:t>Vehicle Tax online</a:t>
            </a:r>
            <a:r>
              <a:rPr lang="en-GB" sz="2000" b="1" dirty="0"/>
              <a:t>:</a:t>
            </a:r>
            <a:endParaRPr lang="en-GB" sz="2000" dirty="0"/>
          </a:p>
          <a:p>
            <a:pPr lvl="0"/>
            <a:r>
              <a:rPr lang="en-GB" sz="2000" dirty="0"/>
              <a:t>No need to get paper reminders -  just sign up for email/text alerts instead </a:t>
            </a:r>
          </a:p>
          <a:p>
            <a:pPr marL="0" lvl="0" indent="0">
              <a:buNone/>
            </a:pPr>
            <a:r>
              <a:rPr lang="en-GB" sz="2000" b="1" u="sng" dirty="0"/>
              <a:t>Keeping DVLA details updated</a:t>
            </a:r>
            <a:endParaRPr lang="en-GB" sz="2000" u="sng" dirty="0"/>
          </a:p>
          <a:p>
            <a:pPr lvl="0"/>
            <a:r>
              <a:rPr lang="en-GB" sz="2000" dirty="0"/>
              <a:t>If you have changed name, moved house OR changed email and haven't disclosed it to the DVLA you could be fined! You can do it on-line or by post</a:t>
            </a:r>
          </a:p>
          <a:p>
            <a:pPr marL="0" indent="0">
              <a:buNone/>
            </a:pPr>
            <a:endParaRPr lang="en-GB" sz="2800" b="1" dirty="0"/>
          </a:p>
        </p:txBody>
      </p:sp>
      <p:sp>
        <p:nvSpPr>
          <p:cNvPr id="4" name="Footer Placeholder 3">
            <a:extLst>
              <a:ext uri="{FF2B5EF4-FFF2-40B4-BE49-F238E27FC236}">
                <a16:creationId xmlns:a16="http://schemas.microsoft.com/office/drawing/2014/main" id="{9F4A3D01-6B97-0F5E-8E8F-E71EA9948061}"/>
              </a:ext>
            </a:extLst>
          </p:cNvPr>
          <p:cNvSpPr>
            <a:spLocks noGrp="1"/>
          </p:cNvSpPr>
          <p:nvPr>
            <p:ph type="ftr" sz="quarter" idx="11"/>
          </p:nvPr>
        </p:nvSpPr>
        <p:spPr/>
        <p:txBody>
          <a:bodyPr/>
          <a:lstStyle/>
          <a:p>
            <a:r>
              <a:rPr lang="en-GB" dirty="0"/>
              <a:t>HHSG Feb 2026</a:t>
            </a:r>
          </a:p>
        </p:txBody>
      </p:sp>
      <p:sp>
        <p:nvSpPr>
          <p:cNvPr id="5" name="Slide Number Placeholder 4">
            <a:extLst>
              <a:ext uri="{FF2B5EF4-FFF2-40B4-BE49-F238E27FC236}">
                <a16:creationId xmlns:a16="http://schemas.microsoft.com/office/drawing/2014/main" id="{36E1D600-CA23-244B-2544-E87988C8D041}"/>
              </a:ext>
            </a:extLst>
          </p:cNvPr>
          <p:cNvSpPr>
            <a:spLocks noGrp="1"/>
          </p:cNvSpPr>
          <p:nvPr>
            <p:ph type="sldNum" sz="quarter" idx="12"/>
          </p:nvPr>
        </p:nvSpPr>
        <p:spPr/>
        <p:txBody>
          <a:bodyPr/>
          <a:lstStyle/>
          <a:p>
            <a:fld id="{B9414556-BEDA-4D4B-9CF1-263B737BB541}" type="slidenum">
              <a:rPr lang="en-GB" smtClean="0"/>
              <a:t>39</a:t>
            </a:fld>
            <a:endParaRPr lang="en-GB" dirty="0"/>
          </a:p>
        </p:txBody>
      </p:sp>
      <p:pic>
        <p:nvPicPr>
          <p:cNvPr id="6" name="Picture 5">
            <a:extLst>
              <a:ext uri="{FF2B5EF4-FFF2-40B4-BE49-F238E27FC236}">
                <a16:creationId xmlns:a16="http://schemas.microsoft.com/office/drawing/2014/main" id="{2AB30D98-072F-ECE5-4FD8-B64CCF3FE112}"/>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C49DB7F1-303D-D33C-6DC8-A38EB36B93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1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457200" y="1600202"/>
            <a:ext cx="8229600" cy="4781126"/>
          </a:xfrm>
        </p:spPr>
        <p:txBody>
          <a:bodyPr>
            <a:normAutofit fontScale="55000" lnSpcReduction="20000"/>
          </a:bodyPr>
          <a:lstStyle/>
          <a:p>
            <a:pPr marL="0" indent="0">
              <a:buNone/>
            </a:pPr>
            <a:r>
              <a:rPr lang="en-GB" sz="5100" b="1" dirty="0"/>
              <a:t>Trends in Key Figures</a:t>
            </a:r>
            <a:endParaRPr lang="en-GB" dirty="0"/>
          </a:p>
          <a:p>
            <a:r>
              <a:rPr lang="en-GB" b="1" dirty="0"/>
              <a:t>Mental Health Crisis:</a:t>
            </a:r>
            <a:r>
              <a:rPr lang="en-GB" dirty="0"/>
              <a:t> Work-related stress, depression, or anxiety remains the primary driver of illness, showing an upward trend and exceeding pre-pandemic levels.</a:t>
            </a:r>
          </a:p>
          <a:p>
            <a:r>
              <a:rPr lang="en-GB" b="1" dirty="0"/>
              <a:t>Ill Health Surge:</a:t>
            </a:r>
            <a:r>
              <a:rPr lang="en-GB" dirty="0"/>
              <a:t> Total work-related ill health cases rose significantly from 1.7 million in 2024 to 1.9 million in 2025.</a:t>
            </a:r>
          </a:p>
          <a:p>
            <a:r>
              <a:rPr lang="en-GB" b="1" dirty="0"/>
              <a:t>Fatalities:</a:t>
            </a:r>
            <a:r>
              <a:rPr lang="en-GB" dirty="0"/>
              <a:t> 124 workers were killed in work-related accidents, representing a 10.1% decrease in fatalities.</a:t>
            </a:r>
          </a:p>
          <a:p>
            <a:r>
              <a:rPr lang="en-GB" b="1" dirty="0"/>
              <a:t>High-Risk Sectors:</a:t>
            </a:r>
            <a:endParaRPr lang="en-GB" dirty="0"/>
          </a:p>
          <a:p>
            <a:pPr lvl="1"/>
            <a:r>
              <a:rPr lang="en-GB" b="1" dirty="0">
                <a:hlinkClick r:id="rId2"/>
              </a:rPr>
              <a:t>Construction</a:t>
            </a:r>
            <a:r>
              <a:rPr lang="en-GB" b="1" dirty="0"/>
              <a:t>:</a:t>
            </a:r>
            <a:r>
              <a:rPr lang="en-GB" dirty="0"/>
              <a:t> 35 fatalities, down from 51 in 2024.</a:t>
            </a:r>
          </a:p>
          <a:p>
            <a:pPr lvl="1"/>
            <a:r>
              <a:rPr lang="en-GB" b="1" dirty="0">
                <a:hlinkClick r:id="rId3"/>
              </a:rPr>
              <a:t>Agriculture, Forestry &amp; Fishing</a:t>
            </a:r>
            <a:r>
              <a:rPr lang="en-GB" b="1" dirty="0"/>
              <a:t>:</a:t>
            </a:r>
            <a:r>
              <a:rPr lang="en-GB" dirty="0"/>
              <a:t> 23 fatalities.</a:t>
            </a:r>
          </a:p>
          <a:p>
            <a:pPr lvl="1"/>
            <a:r>
              <a:rPr lang="en-GB" b="1" dirty="0">
                <a:hlinkClick r:id="rId4"/>
              </a:rPr>
              <a:t>Manufacturing</a:t>
            </a:r>
            <a:r>
              <a:rPr lang="en-GB" b="1" dirty="0"/>
              <a:t>:</a:t>
            </a:r>
            <a:r>
              <a:rPr lang="en-GB" dirty="0"/>
              <a:t> 11–15 fatalities.</a:t>
            </a:r>
          </a:p>
          <a:p>
            <a:r>
              <a:rPr lang="en-GB" b="1" dirty="0"/>
              <a:t>Musculoskeletal Disorders (MSDs):</a:t>
            </a:r>
            <a:r>
              <a:rPr lang="en-GB" dirty="0"/>
              <a:t> 511,000 workers are affected, </a:t>
            </a:r>
            <a:r>
              <a:rPr lang="en-GB" dirty="0" err="1"/>
              <a:t>leveling</a:t>
            </a:r>
            <a:r>
              <a:rPr lang="en-GB" dirty="0"/>
              <a:t> off to similar levels as pre-pandemic 2018/19.</a:t>
            </a:r>
          </a:p>
          <a:p>
            <a:r>
              <a:rPr lang="en-GB" b="1" dirty="0"/>
              <a:t>Economic Impact:</a:t>
            </a:r>
            <a:r>
              <a:rPr lang="en-GB" dirty="0"/>
              <a:t> The total annual cost of injuries and new cases of ill health is estimated at £22.9 billion, a 6% increase from the previous year.</a:t>
            </a:r>
          </a:p>
          <a:p>
            <a:r>
              <a:rPr lang="en-GB" b="1" dirty="0"/>
              <a:t>Lost Days:</a:t>
            </a:r>
            <a:r>
              <a:rPr lang="en-GB" dirty="0"/>
              <a:t> 40.1 million working days were lost due to illness and injury, indicating a severe impact on productivity.</a:t>
            </a:r>
          </a:p>
          <a:p>
            <a:pPr marL="0" indent="0">
              <a:buNone/>
            </a:pPr>
            <a:endParaRPr lang="en-GB" sz="5100" b="1" dirty="0"/>
          </a:p>
        </p:txBody>
      </p:sp>
      <p:sp>
        <p:nvSpPr>
          <p:cNvPr id="4" name="Footer Placeholder 3"/>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4</a:t>
            </a:fld>
            <a:endParaRPr lang="en-GB" dirty="0"/>
          </a:p>
        </p:txBody>
      </p:sp>
      <p:pic>
        <p:nvPicPr>
          <p:cNvPr id="6" name="Picture 5">
            <a:extLst>
              <a:ext uri="{FF2B5EF4-FFF2-40B4-BE49-F238E27FC236}">
                <a16:creationId xmlns:a16="http://schemas.microsoft.com/office/drawing/2014/main" id="{910B0BD5-AB2D-4B44-B3DF-C031645F3DE7}"/>
              </a:ext>
            </a:extLst>
          </p:cNvPr>
          <p:cNvPicPr>
            <a:picLocks noChangeAspect="1"/>
          </p:cNvPicPr>
          <p:nvPr/>
        </p:nvPicPr>
        <p:blipFill>
          <a:blip r:embed="rId5"/>
          <a:stretch>
            <a:fillRect/>
          </a:stretch>
        </p:blipFill>
        <p:spPr>
          <a:xfrm>
            <a:off x="7308305" y="188640"/>
            <a:ext cx="1296144" cy="1152128"/>
          </a:xfrm>
          <a:prstGeom prst="rect">
            <a:avLst/>
          </a:prstGeom>
        </p:spPr>
      </p:pic>
      <p:pic>
        <p:nvPicPr>
          <p:cNvPr id="7" name="Picture 1" descr="Herefordshire_arms.jpg">
            <a:extLst>
              <a:ext uri="{FF2B5EF4-FFF2-40B4-BE49-F238E27FC236}">
                <a16:creationId xmlns:a16="http://schemas.microsoft.com/office/drawing/2014/main" id="{8A229B5E-5C82-4935-A096-EEC5437635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33" y="305130"/>
            <a:ext cx="1026115" cy="1084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atistics Stock Photo Images. 354,024 Statistics royalty free images and  photography available to buy from thousands of stock photograph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55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84CE-0C16-A0E7-E6E4-22E1BA0D4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1C3F45-46AB-7775-CC3A-FCB4CD057954}"/>
              </a:ext>
            </a:extLst>
          </p:cNvPr>
          <p:cNvSpPr>
            <a:spLocks noGrp="1"/>
          </p:cNvSpPr>
          <p:nvPr>
            <p:ph type="title"/>
          </p:nvPr>
        </p:nvSpPr>
        <p:spPr/>
        <p:txBody>
          <a:bodyPr/>
          <a:lstStyle/>
          <a:p>
            <a:r>
              <a:rPr lang="en-GB" dirty="0"/>
              <a:t>H &amp; S Update 2026</a:t>
            </a:r>
          </a:p>
        </p:txBody>
      </p:sp>
      <p:sp>
        <p:nvSpPr>
          <p:cNvPr id="3" name="Content Placeholder 2">
            <a:extLst>
              <a:ext uri="{FF2B5EF4-FFF2-40B4-BE49-F238E27FC236}">
                <a16:creationId xmlns:a16="http://schemas.microsoft.com/office/drawing/2014/main" id="{1D1659F4-C930-6CB0-452F-A468BE5FC5DA}"/>
              </a:ext>
            </a:extLst>
          </p:cNvPr>
          <p:cNvSpPr>
            <a:spLocks noGrp="1"/>
          </p:cNvSpPr>
          <p:nvPr>
            <p:ph idx="1"/>
          </p:nvPr>
        </p:nvSpPr>
        <p:spPr>
          <a:xfrm>
            <a:off x="302840" y="1268761"/>
            <a:ext cx="8383959" cy="4968552"/>
          </a:xfrm>
        </p:spPr>
        <p:txBody>
          <a:bodyPr>
            <a:noAutofit/>
          </a:bodyPr>
          <a:lstStyle/>
          <a:p>
            <a:pPr marL="0" indent="0">
              <a:buNone/>
            </a:pPr>
            <a:r>
              <a:rPr lang="en-GB" b="1" dirty="0"/>
              <a:t>Some Other Driving Law Changes:</a:t>
            </a:r>
            <a:endParaRPr lang="en-GB" dirty="0"/>
          </a:p>
          <a:p>
            <a:pPr marL="0" lvl="0" indent="0">
              <a:buNone/>
            </a:pPr>
            <a:r>
              <a:rPr lang="en-GB" sz="2000" b="1" dirty="0"/>
              <a:t>Driving Licence changes:2026/2027</a:t>
            </a:r>
            <a:endParaRPr lang="en-GB" sz="2000" dirty="0"/>
          </a:p>
          <a:p>
            <a:r>
              <a:rPr lang="en-GB" sz="2000" dirty="0"/>
              <a:t>It is mandatory that over 70’s renew their licences every 3 years</a:t>
            </a:r>
          </a:p>
          <a:p>
            <a:r>
              <a:rPr lang="en-GB" sz="2000" dirty="0"/>
              <a:t>They will be able to renew their licences online, but there will be a questionnaire to complete on health.</a:t>
            </a:r>
            <a:endParaRPr lang="en-GB" dirty="0"/>
          </a:p>
          <a:p>
            <a:pPr lvl="0"/>
            <a:r>
              <a:rPr lang="en-GB" sz="2000" dirty="0"/>
              <a:t>Proposal that it be become mandatory that eyesight tests are included in the renewal. This will replace the self declaration system. </a:t>
            </a:r>
          </a:p>
          <a:p>
            <a:pPr lvl="0"/>
            <a:r>
              <a:rPr lang="en-GB" sz="2000" dirty="0"/>
              <a:t>From 7 Jan 2026 - Drivers who have certain eye conditions such as glaucoma will be required to have a formal test of their field of vision</a:t>
            </a:r>
          </a:p>
          <a:p>
            <a:pPr lvl="0"/>
            <a:endParaRPr lang="en-GB" sz="2000" dirty="0"/>
          </a:p>
          <a:p>
            <a:pPr marL="0" lvl="0" indent="0">
              <a:buNone/>
            </a:pPr>
            <a:r>
              <a:rPr lang="en-GB" sz="2000" dirty="0"/>
              <a:t>Most driving licence changes can now be done online – check DVLA and GOV.UK websites for details</a:t>
            </a:r>
          </a:p>
          <a:p>
            <a:pPr marL="0" indent="0">
              <a:buNone/>
            </a:pPr>
            <a:endParaRPr lang="en-GB" sz="2800" b="1" dirty="0"/>
          </a:p>
        </p:txBody>
      </p:sp>
      <p:sp>
        <p:nvSpPr>
          <p:cNvPr id="4" name="Footer Placeholder 3">
            <a:extLst>
              <a:ext uri="{FF2B5EF4-FFF2-40B4-BE49-F238E27FC236}">
                <a16:creationId xmlns:a16="http://schemas.microsoft.com/office/drawing/2014/main" id="{8445C695-918F-2CF2-1C0A-4005BC8A5B2F}"/>
              </a:ext>
            </a:extLst>
          </p:cNvPr>
          <p:cNvSpPr>
            <a:spLocks noGrp="1"/>
          </p:cNvSpPr>
          <p:nvPr>
            <p:ph type="ftr" sz="quarter" idx="11"/>
          </p:nvPr>
        </p:nvSpPr>
        <p:spPr/>
        <p:txBody>
          <a:bodyPr/>
          <a:lstStyle/>
          <a:p>
            <a:r>
              <a:rPr lang="en-GB" dirty="0"/>
              <a:t>HHSG Feb 2026</a:t>
            </a:r>
          </a:p>
        </p:txBody>
      </p:sp>
      <p:sp>
        <p:nvSpPr>
          <p:cNvPr id="5" name="Slide Number Placeholder 4">
            <a:extLst>
              <a:ext uri="{FF2B5EF4-FFF2-40B4-BE49-F238E27FC236}">
                <a16:creationId xmlns:a16="http://schemas.microsoft.com/office/drawing/2014/main" id="{EF1FE087-3771-CA77-5BEC-994C9EF4A11F}"/>
              </a:ext>
            </a:extLst>
          </p:cNvPr>
          <p:cNvSpPr>
            <a:spLocks noGrp="1"/>
          </p:cNvSpPr>
          <p:nvPr>
            <p:ph type="sldNum" sz="quarter" idx="12"/>
          </p:nvPr>
        </p:nvSpPr>
        <p:spPr/>
        <p:txBody>
          <a:bodyPr/>
          <a:lstStyle/>
          <a:p>
            <a:fld id="{B9414556-BEDA-4D4B-9CF1-263B737BB541}" type="slidenum">
              <a:rPr lang="en-GB" smtClean="0"/>
              <a:t>40</a:t>
            </a:fld>
            <a:endParaRPr lang="en-GB" dirty="0"/>
          </a:p>
        </p:txBody>
      </p:sp>
      <p:pic>
        <p:nvPicPr>
          <p:cNvPr id="6" name="Picture 5">
            <a:extLst>
              <a:ext uri="{FF2B5EF4-FFF2-40B4-BE49-F238E27FC236}">
                <a16:creationId xmlns:a16="http://schemas.microsoft.com/office/drawing/2014/main" id="{C1C8BE71-4024-10E2-CE83-99B44E44D2E5}"/>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a:extLst>
              <a:ext uri="{FF2B5EF4-FFF2-40B4-BE49-F238E27FC236}">
                <a16:creationId xmlns:a16="http://schemas.microsoft.com/office/drawing/2014/main" id="{C9C43F3F-2B65-BC11-DC0F-400B7258B2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58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pPr marL="0" indent="0">
              <a:buNone/>
            </a:pPr>
            <a:endParaRPr lang="en-GB" sz="2000" dirty="0"/>
          </a:p>
          <a:p>
            <a:pPr marL="0" indent="0">
              <a:buNone/>
            </a:pPr>
            <a:r>
              <a:rPr lang="en-GB" sz="2400" b="1" dirty="0"/>
              <a:t>ISO 14001 Environmental Management Systems</a:t>
            </a:r>
          </a:p>
          <a:p>
            <a:r>
              <a:rPr lang="en-GB" sz="2000" dirty="0"/>
              <a:t>ISO 14001 is undergoing changes with the upcoming ISO 14001:2026 revision, replacing the 2015 version, to enhance focus on climate action, biodiversity, resource use, and supply chain sustainability, strengthening requirements for context, life cycle thinking, and planned changes while clarifying terms like "external providers" and providing more flexibility in documented information. </a:t>
            </a:r>
          </a:p>
          <a:p>
            <a:r>
              <a:rPr lang="en-GB" sz="2000" dirty="0"/>
              <a:t>Key updates include a stronger emphasis on climate resilience, integrating emergency planning, and a new clause for managing system change</a:t>
            </a:r>
          </a:p>
          <a:p>
            <a:endParaRPr lang="en-GB" sz="2000"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41</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764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endParaRPr lang="en-GB" sz="2000" dirty="0"/>
          </a:p>
          <a:p>
            <a:pPr marL="0" indent="0">
              <a:buNone/>
            </a:pPr>
            <a:r>
              <a:rPr lang="en-GB" sz="2400" b="1" dirty="0"/>
              <a:t>ISO 9001 – International Standard for Quality Management Systems</a:t>
            </a:r>
          </a:p>
          <a:p>
            <a:endParaRPr lang="en-GB" sz="2000" dirty="0"/>
          </a:p>
          <a:p>
            <a:r>
              <a:rPr lang="en-GB" sz="2000" dirty="0"/>
              <a:t>ISO 9001 is being updated from the 2015 version, with the new ISO 9001:2026 standard anticipated for publication in late 2026 (around September/October), focusing on incorporating modern business needs like digital transformation, sustainability, quality culture, and enhanced leadership role, while building on the existing Annex SL structure and providing clearer guidance. </a:t>
            </a:r>
          </a:p>
          <a:p>
            <a:r>
              <a:rPr lang="en-GB" sz="2000" dirty="0"/>
              <a:t>Certified organizations will typically have a three-year transition period to adapt to the revised requirements, which emphasize a more holistic governance framework beyond mere compliance</a:t>
            </a:r>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42</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76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pPr marL="0" indent="0">
              <a:buNone/>
            </a:pPr>
            <a:endParaRPr lang="en-GB" sz="2000" dirty="0"/>
          </a:p>
          <a:p>
            <a:pPr marL="0" indent="0">
              <a:buNone/>
            </a:pPr>
            <a:r>
              <a:rPr lang="en-GB" sz="2400" b="1" dirty="0"/>
              <a:t>The Waste Electrical and Electronic Equipment </a:t>
            </a:r>
            <a:r>
              <a:rPr lang="en-GB" sz="2400" b="1" dirty="0" err="1"/>
              <a:t>Regs</a:t>
            </a:r>
            <a:endParaRPr lang="en-GB" sz="2400" b="1" dirty="0"/>
          </a:p>
          <a:p>
            <a:pPr marL="0" indent="0">
              <a:buNone/>
            </a:pPr>
            <a:endParaRPr lang="en-GB" sz="2000" dirty="0"/>
          </a:p>
          <a:p>
            <a:r>
              <a:rPr lang="en-GB" sz="2000" dirty="0"/>
              <a:t>The Waste Electrical and Electronic Equipment (Amendment, etc.) Regulations 2025 (SI 2025/910), came into force in August 2025</a:t>
            </a:r>
          </a:p>
          <a:p>
            <a:r>
              <a:rPr lang="en-GB" sz="2000" dirty="0"/>
              <a:t>They heavily amend the 2013 regulations to include online marketplaces (OMPs) as producers, require separate reporting for vapes (now a 15th category), and place strict compliance obligations on UK importers of goods from non-UK suppliers. </a:t>
            </a:r>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43</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96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endParaRPr lang="en-GB" sz="2000" dirty="0"/>
          </a:p>
          <a:p>
            <a:pPr marL="0" indent="0">
              <a:buNone/>
            </a:pPr>
            <a:r>
              <a:rPr lang="en-GB" sz="2400" b="1" dirty="0"/>
              <a:t>Cyber Security and Resilience</a:t>
            </a:r>
          </a:p>
          <a:p>
            <a:r>
              <a:rPr lang="en-GB" sz="2400" dirty="0"/>
              <a:t>The government introduced the Cyber Security and Resilience Bill to Parliament for its first reading on 12 November 2025.</a:t>
            </a:r>
          </a:p>
          <a:p>
            <a:r>
              <a:rPr lang="en-GB" sz="2400" dirty="0"/>
              <a:t>The Cyber Security and Resilience Bill will reform and add to the existing </a:t>
            </a:r>
            <a:r>
              <a:rPr lang="en-GB" sz="2400" dirty="0">
                <a:hlinkClick r:id="rId2"/>
              </a:rPr>
              <a:t>Network and Information Systems (NIS) Regulations 2018</a:t>
            </a:r>
            <a:r>
              <a:rPr lang="en-GB" sz="2400" dirty="0"/>
              <a:t>, to increase UK defences against cyber attacks, better protecting the services the public rely on to go about their normal lives.</a:t>
            </a:r>
          </a:p>
          <a:p>
            <a:r>
              <a:rPr lang="en-GB" sz="2400" dirty="0"/>
              <a:t>The Bill will deliver a fundamental step change in the UK’s national security – making essential and digital services more secure in the face of cyber criminals and state actors who want to disrupt our way of life. </a:t>
            </a:r>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44</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705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endParaRPr lang="en-GB" sz="2000" dirty="0"/>
          </a:p>
          <a:p>
            <a:pPr marL="0" indent="0">
              <a:buNone/>
            </a:pPr>
            <a:r>
              <a:rPr lang="en-GB" sz="2400" b="1" dirty="0"/>
              <a:t>Other Legislative/Compliance Changes</a:t>
            </a:r>
          </a:p>
          <a:p>
            <a:pPr marL="0" indent="0">
              <a:buNone/>
            </a:pPr>
            <a:r>
              <a:rPr lang="en-GB" sz="2000" b="1" dirty="0" err="1"/>
              <a:t>Awaab’s</a:t>
            </a:r>
            <a:r>
              <a:rPr lang="en-GB" sz="2000" b="1" dirty="0"/>
              <a:t> Law</a:t>
            </a:r>
            <a:r>
              <a:rPr lang="en-GB" sz="2000" dirty="0"/>
              <a:t>, in effect from October 27, 2025</a:t>
            </a:r>
          </a:p>
          <a:p>
            <a:r>
              <a:rPr lang="en-GB" sz="2000" dirty="0"/>
              <a:t>Named after two-year-old </a:t>
            </a:r>
            <a:r>
              <a:rPr lang="en-GB" sz="2000" dirty="0" err="1"/>
              <a:t>Awaab</a:t>
            </a:r>
            <a:r>
              <a:rPr lang="en-GB" sz="2000" dirty="0"/>
              <a:t> </a:t>
            </a:r>
            <a:r>
              <a:rPr lang="en-GB" sz="2000" dirty="0" err="1"/>
              <a:t>Ishak</a:t>
            </a:r>
            <a:r>
              <a:rPr lang="en-GB" sz="2000" dirty="0"/>
              <a:t>, who died in 2020 from prolonged </a:t>
            </a:r>
            <a:r>
              <a:rPr lang="en-GB" sz="2000" dirty="0" err="1"/>
              <a:t>mold</a:t>
            </a:r>
            <a:r>
              <a:rPr lang="en-GB" sz="2000" dirty="0"/>
              <a:t> exposure, the law aims to ensure homes are safe. </a:t>
            </a:r>
          </a:p>
          <a:p>
            <a:r>
              <a:rPr lang="en-GB" sz="2000" dirty="0"/>
              <a:t>Requires social landlords in England to investigate and fix damp, </a:t>
            </a:r>
            <a:r>
              <a:rPr lang="en-GB" sz="2000" dirty="0" err="1"/>
              <a:t>mold</a:t>
            </a:r>
            <a:r>
              <a:rPr lang="en-GB" sz="2000" dirty="0"/>
              <a:t>, and other emergency hazards within strict, legally binding timeframes. </a:t>
            </a:r>
          </a:p>
          <a:p>
            <a:r>
              <a:rPr lang="en-GB" sz="2000" dirty="0"/>
              <a:t>Landlords must investigate hazards within 10 working days, with emergencies requiring action within 24 hours. </a:t>
            </a:r>
          </a:p>
          <a:p>
            <a:pPr marL="0" indent="0">
              <a:buNone/>
            </a:pPr>
            <a:r>
              <a:rPr lang="en-GB" sz="2000" b="1" dirty="0"/>
              <a:t>Martyn’s Law</a:t>
            </a:r>
            <a:r>
              <a:rPr lang="en-GB" sz="2000" dirty="0"/>
              <a:t>, named in memory of Martyn </a:t>
            </a:r>
            <a:r>
              <a:rPr lang="en-GB" sz="2000" dirty="0" err="1"/>
              <a:t>Hett</a:t>
            </a:r>
            <a:r>
              <a:rPr lang="en-GB" sz="2000" dirty="0"/>
              <a:t>—one of the 22 victims of the 2017 Manchester Arena </a:t>
            </a:r>
          </a:p>
          <a:p>
            <a:r>
              <a:rPr lang="en-GB" sz="2000" dirty="0"/>
              <a:t>mandates that certain public venues and events implement proportionate security measures to better protect the public in the event of a terrorist attack</a:t>
            </a:r>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45</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02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endParaRPr lang="en-GB" sz="2000" dirty="0"/>
          </a:p>
          <a:p>
            <a:pPr marL="0" indent="0">
              <a:buNone/>
            </a:pPr>
            <a:r>
              <a:rPr lang="en-GB" sz="2400" b="1" dirty="0"/>
              <a:t>Other Legislative/Compliance Changes</a:t>
            </a:r>
          </a:p>
          <a:p>
            <a:pPr marL="0" indent="0" fontAlgn="base">
              <a:buNone/>
            </a:pPr>
            <a:endParaRPr lang="en-GB" sz="2000" b="1" dirty="0"/>
          </a:p>
          <a:p>
            <a:pPr marL="0" indent="0" fontAlgn="base">
              <a:buNone/>
            </a:pPr>
            <a:r>
              <a:rPr lang="en-GB" sz="2000" b="1" dirty="0"/>
              <a:t>The Fire Safety (Residential Evacuation Plans) (England) Regulations 2025 </a:t>
            </a:r>
            <a:r>
              <a:rPr lang="en-GB" sz="2000" dirty="0"/>
              <a:t>come into force 6</a:t>
            </a:r>
            <a:r>
              <a:rPr lang="en-GB" sz="2000" baseline="30000" dirty="0"/>
              <a:t>th</a:t>
            </a:r>
            <a:r>
              <a:rPr lang="en-GB" sz="2000" dirty="0"/>
              <a:t> April 2026. These new UK fire safety laws change how residential buildings are managed, especially for residents who cannot evacuate without assistance.</a:t>
            </a:r>
          </a:p>
          <a:p>
            <a:pPr marL="0" indent="0" fontAlgn="base">
              <a:buNone/>
            </a:pPr>
            <a:endParaRPr lang="en-GB" sz="2000" dirty="0"/>
          </a:p>
          <a:p>
            <a:pPr marL="0" indent="0" fontAlgn="base">
              <a:buNone/>
            </a:pPr>
            <a:r>
              <a:rPr lang="en-GB" sz="2000" dirty="0"/>
              <a:t>From April 2026, the Regulations apply in England to:</a:t>
            </a:r>
          </a:p>
          <a:p>
            <a:pPr fontAlgn="base"/>
            <a:r>
              <a:rPr lang="en-GB" sz="2000" dirty="0"/>
              <a:t>All residential buildings 18m+ in height (or 7+ storeys).</a:t>
            </a:r>
          </a:p>
          <a:p>
            <a:pPr fontAlgn="base"/>
            <a:r>
              <a:rPr lang="en-GB" sz="2000" dirty="0"/>
              <a:t>Residential buildings over 11m that operate a simultaneous evacuation strategy.</a:t>
            </a:r>
          </a:p>
          <a:p>
            <a:pPr marL="0" indent="0">
              <a:buNone/>
            </a:pPr>
            <a:endParaRPr lang="en-GB" sz="2000"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46</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62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endParaRPr lang="en-GB" sz="2000" dirty="0"/>
          </a:p>
          <a:p>
            <a:pPr marL="0" indent="0">
              <a:buNone/>
            </a:pPr>
            <a:r>
              <a:rPr lang="en-GB" sz="2400" b="1" dirty="0"/>
              <a:t>Other Legislative/Compliance Changes</a:t>
            </a:r>
          </a:p>
          <a:p>
            <a:pPr marL="0" indent="0" fontAlgn="base">
              <a:buNone/>
            </a:pPr>
            <a:r>
              <a:rPr lang="en-GB" sz="2000" b="1" dirty="0"/>
              <a:t>The Fire Safety (Residential Evacuation Plans) (England) Regulations 2025</a:t>
            </a:r>
          </a:p>
          <a:p>
            <a:pPr marL="0" indent="0" fontAlgn="base">
              <a:buNone/>
            </a:pPr>
            <a:r>
              <a:rPr lang="en-GB" sz="2000" b="1" dirty="0"/>
              <a:t>The 2025 regulations:</a:t>
            </a:r>
            <a:endParaRPr lang="en-GB" sz="2000" dirty="0"/>
          </a:p>
          <a:p>
            <a:pPr fontAlgn="base"/>
            <a:r>
              <a:rPr lang="en-GB" sz="2000" dirty="0"/>
              <a:t>Require Personal Emergency Evacuation Plans (PEEPs) for vulnerable residents.</a:t>
            </a:r>
          </a:p>
          <a:p>
            <a:pPr fontAlgn="base"/>
            <a:r>
              <a:rPr lang="en-GB" sz="2000" dirty="0"/>
              <a:t>Ensure resident information is shared securely with Fire and Rescue Services.</a:t>
            </a:r>
          </a:p>
          <a:p>
            <a:pPr fontAlgn="base"/>
            <a:r>
              <a:rPr lang="en-GB" sz="2000" dirty="0"/>
              <a:t>Mandate building-wide evacuation plans for higher-risk residential buildings.</a:t>
            </a:r>
          </a:p>
          <a:p>
            <a:pPr fontAlgn="base"/>
            <a:r>
              <a:rPr lang="en-GB" sz="2000" dirty="0"/>
              <a:t>The above points mark a shift from general fire risk assessments to person-centred evacuation planning.</a:t>
            </a:r>
          </a:p>
          <a:p>
            <a:pPr fontAlgn="base"/>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47</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15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endParaRPr lang="en-GB" sz="2000" dirty="0"/>
          </a:p>
          <a:p>
            <a:pPr marL="0" indent="0">
              <a:buNone/>
            </a:pPr>
            <a:r>
              <a:rPr lang="en-GB" sz="2400" b="1" dirty="0"/>
              <a:t>Other Legislative/Compliance Changes</a:t>
            </a:r>
          </a:p>
          <a:p>
            <a:pPr marL="0" indent="0" fontAlgn="base">
              <a:buNone/>
            </a:pPr>
            <a:r>
              <a:rPr lang="en-GB" sz="2000" b="1" dirty="0"/>
              <a:t>The Fire Safety (Residential Evacuation Plans) (England) Regulations 2025 What is a residential PEEP?</a:t>
            </a:r>
            <a:endParaRPr lang="en-GB" sz="2000" dirty="0"/>
          </a:p>
          <a:p>
            <a:pPr fontAlgn="base"/>
            <a:r>
              <a:rPr lang="en-GB" sz="2000" dirty="0"/>
              <a:t>A Residential Personal Emergency Evacuation Plan (PEEP) is for residents who cannot safely self-evacuate.</a:t>
            </a:r>
          </a:p>
          <a:p>
            <a:pPr marL="0" indent="0" fontAlgn="base">
              <a:buNone/>
            </a:pPr>
            <a:r>
              <a:rPr lang="en-GB" sz="2000" dirty="0"/>
              <a:t>The process includes:</a:t>
            </a:r>
          </a:p>
          <a:p>
            <a:pPr fontAlgn="base"/>
            <a:r>
              <a:rPr lang="en-GB" sz="2000" dirty="0"/>
              <a:t>The Responsible Person (landlord, housing provider, or building manager) identifies relevant residents.</a:t>
            </a:r>
          </a:p>
          <a:p>
            <a:pPr fontAlgn="base"/>
            <a:r>
              <a:rPr lang="en-GB" sz="2000" dirty="0"/>
              <a:t>Offering a person-centred fire risk assessment (PCFRA).</a:t>
            </a:r>
          </a:p>
          <a:p>
            <a:pPr fontAlgn="base"/>
            <a:r>
              <a:rPr lang="en-GB" sz="2000" dirty="0"/>
              <a:t>Recording an evacuation statement was agreed with the resident.</a:t>
            </a:r>
          </a:p>
          <a:p>
            <a:pPr fontAlgn="base"/>
            <a:r>
              <a:rPr lang="en-GB" sz="2000" dirty="0"/>
              <a:t>Sharing key details with the local Fire and Rescue Service, with resident consent.</a:t>
            </a:r>
          </a:p>
          <a:p>
            <a:pPr fontAlgn="base"/>
            <a:r>
              <a:rPr lang="en-GB" sz="2000" dirty="0"/>
              <a:t>Review plans annually or when circumstances change.</a:t>
            </a:r>
          </a:p>
          <a:p>
            <a:pPr marL="0" indent="0" fontAlgn="base">
              <a:buNone/>
            </a:pPr>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48</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44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endParaRPr lang="en-GB" sz="2000" dirty="0"/>
          </a:p>
          <a:p>
            <a:pPr marL="0" indent="0">
              <a:buNone/>
            </a:pPr>
            <a:r>
              <a:rPr lang="en-GB" sz="2400" b="1" dirty="0"/>
              <a:t>Other Legislative/Compliance Changes</a:t>
            </a:r>
          </a:p>
          <a:p>
            <a:pPr marL="0" indent="0" fontAlgn="base">
              <a:buNone/>
            </a:pPr>
            <a:r>
              <a:rPr lang="en-GB" sz="2000" b="1" dirty="0"/>
              <a:t>The Fire Safety (Residential Evacuation Plans) (England) Regulations 2025 Legal duties for Landlords, Housing Associations, and Property Managers</a:t>
            </a:r>
            <a:endParaRPr lang="en-GB" sz="2000" dirty="0"/>
          </a:p>
          <a:p>
            <a:pPr marL="0" indent="0" fontAlgn="base">
              <a:buNone/>
            </a:pPr>
            <a:r>
              <a:rPr lang="en-GB" sz="2000" dirty="0"/>
              <a:t>The Responsible Person (RP) must:</a:t>
            </a:r>
          </a:p>
          <a:p>
            <a:pPr fontAlgn="base"/>
            <a:r>
              <a:rPr lang="en-GB" sz="2000" dirty="0"/>
              <a:t>Identify residents needing evacuation support.</a:t>
            </a:r>
          </a:p>
          <a:p>
            <a:pPr fontAlgn="base"/>
            <a:r>
              <a:rPr lang="en-GB" sz="2000" dirty="0"/>
              <a:t>Offer person-centred fire risk assessments.</a:t>
            </a:r>
          </a:p>
          <a:p>
            <a:pPr fontAlgn="base"/>
            <a:r>
              <a:rPr lang="en-GB" sz="2000" dirty="0"/>
              <a:t>Record individual evacuation statements.</a:t>
            </a:r>
          </a:p>
          <a:p>
            <a:pPr fontAlgn="base"/>
            <a:r>
              <a:rPr lang="en-GB" sz="2000" dirty="0"/>
              <a:t>Share prescribed data with Fire and Rescue Services (with consent).</a:t>
            </a:r>
          </a:p>
          <a:p>
            <a:pPr fontAlgn="base"/>
            <a:r>
              <a:rPr lang="en-GB" sz="2000" dirty="0"/>
              <a:t>Review PEEPs every 12 months.</a:t>
            </a:r>
          </a:p>
          <a:p>
            <a:pPr fontAlgn="base"/>
            <a:r>
              <a:rPr lang="en-GB" sz="2000" dirty="0"/>
              <a:t>Maintain a building-wide evacuation plan.</a:t>
            </a:r>
          </a:p>
          <a:p>
            <a:pPr fontAlgn="base"/>
            <a:r>
              <a:rPr lang="en-GB" sz="2000" dirty="0"/>
              <a:t>For housing providers and property managers: this requires resident engagement, secure record-keeping, and closer Fire and Rescue Service collaboration.</a:t>
            </a:r>
          </a:p>
          <a:p>
            <a:pPr marL="0" indent="0">
              <a:buNone/>
            </a:pPr>
            <a:endParaRPr lang="en-GB" sz="2000"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49</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457200" y="1600202"/>
            <a:ext cx="8229600" cy="4781126"/>
          </a:xfrm>
        </p:spPr>
        <p:txBody>
          <a:bodyPr>
            <a:normAutofit fontScale="40000" lnSpcReduction="20000"/>
          </a:bodyPr>
          <a:lstStyle/>
          <a:p>
            <a:pPr marL="0" indent="0">
              <a:buNone/>
            </a:pPr>
            <a:r>
              <a:rPr lang="en-GB" sz="7000" b="1" dirty="0"/>
              <a:t>Work-related ill-health and disease 2024/5</a:t>
            </a:r>
          </a:p>
          <a:p>
            <a:pPr marL="0" indent="0">
              <a:buNone/>
            </a:pPr>
            <a:endParaRPr lang="en-GB" sz="5100" b="1" dirty="0"/>
          </a:p>
          <a:p>
            <a:r>
              <a:rPr lang="en-GB" sz="5400" b="1" dirty="0"/>
              <a:t>Total Work-Related Illness:</a:t>
            </a:r>
            <a:r>
              <a:rPr lang="en-GB" sz="5400" dirty="0"/>
              <a:t> 1.9 million workers  up from 1.7 million the previous period(self-reported, 2024/25).</a:t>
            </a:r>
          </a:p>
          <a:p>
            <a:r>
              <a:rPr lang="en-GB" sz="5400" b="1" dirty="0"/>
              <a:t>Mental Health:</a:t>
            </a:r>
            <a:r>
              <a:rPr lang="en-GB" sz="5400" dirty="0"/>
              <a:t> 964,000 cases of stress, depression, or anxiety (52% of total ill health).</a:t>
            </a:r>
          </a:p>
          <a:p>
            <a:r>
              <a:rPr lang="en-GB" sz="5400" b="1" dirty="0"/>
              <a:t>Musculoskeletal Disorders:</a:t>
            </a:r>
            <a:r>
              <a:rPr lang="en-GB" sz="5400" dirty="0"/>
              <a:t> 511,000 cases (27% of total ill health).</a:t>
            </a:r>
          </a:p>
          <a:p>
            <a:r>
              <a:rPr lang="en-GB" sz="5400" b="1" dirty="0"/>
              <a:t>New Cases:</a:t>
            </a:r>
            <a:r>
              <a:rPr lang="en-GB" sz="5400" dirty="0"/>
              <a:t> 730,000 workers reported a new case of ill health.</a:t>
            </a:r>
          </a:p>
          <a:p>
            <a:r>
              <a:rPr lang="en-GB" sz="5400" b="1" dirty="0"/>
              <a:t>Fatalities:</a:t>
            </a:r>
            <a:r>
              <a:rPr lang="en-GB" sz="5400" dirty="0"/>
              <a:t> 124 workers were killed in work-related accidents.</a:t>
            </a:r>
          </a:p>
          <a:p>
            <a:r>
              <a:rPr lang="en-GB" sz="5400" b="1" dirty="0"/>
              <a:t>Injuries:</a:t>
            </a:r>
            <a:r>
              <a:rPr lang="en-GB" sz="5400" dirty="0"/>
              <a:t> 680,000 workers sustained a non-fatal injury.</a:t>
            </a:r>
          </a:p>
          <a:p>
            <a:r>
              <a:rPr lang="en-GB" sz="5400" b="1" dirty="0"/>
              <a:t>Impact:</a:t>
            </a:r>
            <a:r>
              <a:rPr lang="en-GB" sz="5400" dirty="0"/>
              <a:t> 40.1 million working days were lost due to illness and injury. </a:t>
            </a:r>
          </a:p>
          <a:p>
            <a:pPr marL="0" indent="0">
              <a:buNone/>
            </a:pPr>
            <a:endParaRPr lang="en-GB" sz="5100" dirty="0"/>
          </a:p>
        </p:txBody>
      </p:sp>
      <p:sp>
        <p:nvSpPr>
          <p:cNvPr id="4" name="Footer Placeholder 3"/>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5</a:t>
            </a:fld>
            <a:endParaRPr lang="en-GB" dirty="0"/>
          </a:p>
        </p:txBody>
      </p:sp>
      <p:pic>
        <p:nvPicPr>
          <p:cNvPr id="6" name="Picture 5">
            <a:extLst>
              <a:ext uri="{FF2B5EF4-FFF2-40B4-BE49-F238E27FC236}">
                <a16:creationId xmlns:a16="http://schemas.microsoft.com/office/drawing/2014/main" id="{910B0BD5-AB2D-4B44-B3DF-C031645F3DE7}"/>
              </a:ext>
            </a:extLst>
          </p:cNvPr>
          <p:cNvPicPr>
            <a:picLocks noChangeAspect="1"/>
          </p:cNvPicPr>
          <p:nvPr/>
        </p:nvPicPr>
        <p:blipFill>
          <a:blip r:embed="rId2"/>
          <a:stretch>
            <a:fillRect/>
          </a:stretch>
        </p:blipFill>
        <p:spPr>
          <a:xfrm>
            <a:off x="7308305" y="188640"/>
            <a:ext cx="1296144" cy="1152128"/>
          </a:xfrm>
          <a:prstGeom prst="rect">
            <a:avLst/>
          </a:prstGeom>
        </p:spPr>
      </p:pic>
      <p:pic>
        <p:nvPicPr>
          <p:cNvPr id="7" name="Picture 1" descr="Herefordshire_arms.jpg">
            <a:extLst>
              <a:ext uri="{FF2B5EF4-FFF2-40B4-BE49-F238E27FC236}">
                <a16:creationId xmlns:a16="http://schemas.microsoft.com/office/drawing/2014/main" id="{8A229B5E-5C82-4935-A096-EEC5437635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33" y="305130"/>
            <a:ext cx="1026115" cy="1084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atistics Stock Photo Images. 354,024 Statistics royalty free images and  photography available to buy from thousands of stock photograp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61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endParaRPr lang="en-GB" sz="2000" dirty="0"/>
          </a:p>
          <a:p>
            <a:pPr marL="0" indent="0">
              <a:buNone/>
            </a:pPr>
            <a:r>
              <a:rPr lang="en-GB" sz="2400" b="1" dirty="0"/>
              <a:t>Other Legislative/Compliance Changes</a:t>
            </a:r>
          </a:p>
          <a:p>
            <a:pPr marL="0" indent="0">
              <a:buNone/>
            </a:pPr>
            <a:r>
              <a:rPr lang="en-GB" sz="2000" dirty="0"/>
              <a:t>● Metrology Act Compliance: Learn about the Metrology Act and its updates, ensuring your business adheres to measurement standards for accurate and reliable data in trade and industry.</a:t>
            </a:r>
          </a:p>
          <a:p>
            <a:pPr marL="0" indent="0">
              <a:buNone/>
            </a:pPr>
            <a:r>
              <a:rPr lang="en-GB" sz="2000" dirty="0"/>
              <a:t>● Environmental compliance update: New EU and UK rules on deforestation, Lithium-ion battery safety, hazardous chemicals, and sustainability disclosures. </a:t>
            </a:r>
          </a:p>
          <a:p>
            <a:pPr marL="0" indent="0">
              <a:buNone/>
            </a:pPr>
            <a:endParaRPr lang="en-GB" sz="2000"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50</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79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pPr marL="0" indent="0">
              <a:buNone/>
            </a:pPr>
            <a:endParaRPr lang="en-GB" sz="2000" dirty="0"/>
          </a:p>
          <a:p>
            <a:pPr marL="0" indent="0">
              <a:buNone/>
            </a:pPr>
            <a:r>
              <a:rPr lang="en-GB" sz="2400" b="1" dirty="0"/>
              <a:t>Consultations </a:t>
            </a:r>
          </a:p>
          <a:p>
            <a:pPr marL="0" indent="0">
              <a:buNone/>
            </a:pPr>
            <a:r>
              <a:rPr lang="en-GB" sz="2400" b="1" dirty="0"/>
              <a:t>LOLER </a:t>
            </a:r>
            <a:r>
              <a:rPr lang="en-GB" sz="2400" b="1" dirty="0" err="1"/>
              <a:t>Regs</a:t>
            </a:r>
            <a:r>
              <a:rPr lang="en-GB" sz="2400" b="1" dirty="0"/>
              <a:t> Consultation</a:t>
            </a:r>
          </a:p>
          <a:p>
            <a:pPr marL="0" indent="0">
              <a:buNone/>
            </a:pPr>
            <a:endParaRPr lang="en-GB" sz="2000" dirty="0"/>
          </a:p>
          <a:p>
            <a:r>
              <a:rPr lang="en-GB" sz="2000" dirty="0"/>
              <a:t>The consultation on the Lifting operations and Lifting Equipment </a:t>
            </a:r>
            <a:r>
              <a:rPr lang="en-GB" sz="2000" dirty="0" err="1"/>
              <a:t>Regs</a:t>
            </a:r>
            <a:r>
              <a:rPr lang="en-GB" sz="2000" dirty="0"/>
              <a:t> ended in November 2025</a:t>
            </a:r>
          </a:p>
          <a:p>
            <a:r>
              <a:rPr lang="en-GB" sz="2000" dirty="0"/>
              <a:t>The review will focus on simplifying and streamlining regulatory processes whilst maintaining safety standards </a:t>
            </a:r>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51</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79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pPr marL="0" indent="0">
              <a:buNone/>
            </a:pPr>
            <a:endParaRPr lang="en-GB" sz="2000" dirty="0"/>
          </a:p>
          <a:p>
            <a:pPr marL="0" indent="0">
              <a:buNone/>
            </a:pPr>
            <a:r>
              <a:rPr lang="en-GB" sz="2400" b="1" dirty="0"/>
              <a:t>Consultations (Cont’d) </a:t>
            </a:r>
          </a:p>
          <a:p>
            <a:pPr marL="0" indent="0">
              <a:buNone/>
            </a:pPr>
            <a:r>
              <a:rPr lang="en-GB" sz="2400" b="1" dirty="0"/>
              <a:t>Asbestos </a:t>
            </a:r>
            <a:r>
              <a:rPr lang="en-GB" sz="2400" b="1" dirty="0" err="1"/>
              <a:t>Regs</a:t>
            </a:r>
            <a:r>
              <a:rPr lang="en-GB" sz="2400" b="1" dirty="0"/>
              <a:t> Consultation – Commenced 9</a:t>
            </a:r>
            <a:r>
              <a:rPr lang="en-GB" sz="2400" b="1" baseline="30000" dirty="0"/>
              <a:t>th</a:t>
            </a:r>
            <a:r>
              <a:rPr lang="en-GB" sz="2400" b="1" dirty="0"/>
              <a:t> January 2026</a:t>
            </a:r>
          </a:p>
          <a:p>
            <a:pPr marL="0" indent="0">
              <a:buNone/>
            </a:pPr>
            <a:r>
              <a:rPr lang="en-GB" sz="2000" dirty="0"/>
              <a:t>The consultation aims to seek stakeholders’ views on 3 proposals:</a:t>
            </a:r>
          </a:p>
          <a:p>
            <a:r>
              <a:rPr lang="en-GB" sz="2000" dirty="0"/>
              <a:t>to ensure the independence and impartiality of roles in the four-stage clearance process to further minimise the risk of exposure from asbestos to workers and building users after the removal of asbestos</a:t>
            </a:r>
          </a:p>
          <a:p>
            <a:r>
              <a:rPr lang="en-GB" sz="2000" dirty="0"/>
              <a:t>to drive up the standard of asbestos surveys to ensure </a:t>
            </a:r>
            <a:r>
              <a:rPr lang="en-GB" sz="2000" dirty="0" err="1"/>
              <a:t>dutyholders</a:t>
            </a:r>
            <a:r>
              <a:rPr lang="en-GB" sz="2000" dirty="0"/>
              <a:t> have the information they need to safely manage asbestos risks</a:t>
            </a:r>
          </a:p>
          <a:p>
            <a:r>
              <a:rPr lang="en-GB" sz="2000" dirty="0"/>
              <a:t>to clarify the type of work that constitutes work with asbestos known as Notifiable Non-Licensed Work (NNLW)</a:t>
            </a:r>
          </a:p>
          <a:p>
            <a:pPr marL="0" indent="0">
              <a:buNone/>
            </a:pPr>
            <a:r>
              <a:rPr lang="en-GB" sz="2000" dirty="0"/>
              <a:t>The consultation is particularly relevant to </a:t>
            </a:r>
            <a:r>
              <a:rPr lang="en-GB" sz="2000" dirty="0" err="1"/>
              <a:t>dutyholders</a:t>
            </a:r>
            <a:r>
              <a:rPr lang="en-GB" sz="2000" dirty="0"/>
              <a:t>, asbestos analysts, asbestos removal contractors, asbestos surveyors, and associated professions including facilities management and construction.</a:t>
            </a:r>
          </a:p>
          <a:p>
            <a:pPr marL="0" indent="0">
              <a:buNone/>
            </a:pPr>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52</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82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302841" y="1268761"/>
            <a:ext cx="8229600" cy="4968552"/>
          </a:xfrm>
        </p:spPr>
        <p:txBody>
          <a:bodyPr>
            <a:noAutofit/>
          </a:bodyPr>
          <a:lstStyle/>
          <a:p>
            <a:pPr marL="0" indent="0">
              <a:buNone/>
            </a:pPr>
            <a:endParaRPr lang="en-GB" sz="2000" dirty="0"/>
          </a:p>
          <a:p>
            <a:pPr marL="0" indent="0">
              <a:buNone/>
            </a:pPr>
            <a:r>
              <a:rPr lang="en-GB" sz="2400" b="1" dirty="0"/>
              <a:t>Updated Waste &amp; Recycling Guidance</a:t>
            </a:r>
          </a:p>
          <a:p>
            <a:r>
              <a:rPr lang="en-GB" sz="2000" dirty="0"/>
              <a:t>The Health and Safety Executive (HSE) has refreshed its waste and recycling guidance in collaboration with the WISH Forum, updated to reflect industry changes and organized by key risks. </a:t>
            </a:r>
          </a:p>
          <a:p>
            <a:r>
              <a:rPr lang="en-GB" sz="2000" dirty="0"/>
              <a:t>Key updates focus on preventing ill health (</a:t>
            </a:r>
            <a:r>
              <a:rPr lang="en-GB" sz="2000" dirty="0" err="1"/>
              <a:t>bioaerosols</a:t>
            </a:r>
            <a:r>
              <a:rPr lang="en-GB" sz="2000" dirty="0"/>
              <a:t>, noise, asbestos), safe machinery operation, vehicle transport, and new, specific guidance on preventing people from accessing large waste bin</a:t>
            </a:r>
          </a:p>
          <a:p>
            <a:pPr marL="0" indent="0">
              <a:buNone/>
            </a:pPr>
            <a:endParaRPr lang="en-GB" sz="2000" u="sng" dirty="0">
              <a:hlinkClick r:id="rId2"/>
            </a:endParaRPr>
          </a:p>
          <a:p>
            <a:pPr marL="0" indent="0">
              <a:buNone/>
            </a:pPr>
            <a:r>
              <a:rPr lang="en-GB" sz="2000" u="sng">
                <a:hlinkClick r:id="rId2"/>
              </a:rPr>
              <a:t>Waste </a:t>
            </a:r>
            <a:r>
              <a:rPr lang="en-GB" sz="2000" u="sng" dirty="0">
                <a:hlinkClick r:id="rId2"/>
              </a:rPr>
              <a:t>management and recycling - HSE</a:t>
            </a:r>
            <a:endParaRPr lang="en-GB" sz="2000" dirty="0"/>
          </a:p>
        </p:txBody>
      </p:sp>
      <p:sp>
        <p:nvSpPr>
          <p:cNvPr id="4" name="Footer Placeholder 3"/>
          <p:cNvSpPr>
            <a:spLocks noGrp="1"/>
          </p:cNvSpPr>
          <p:nvPr>
            <p:ph type="ftr" sz="quarter" idx="11"/>
          </p:nvPr>
        </p:nvSpPr>
        <p:spPr/>
        <p:txBody>
          <a:bodyPr/>
          <a:lstStyle/>
          <a:p>
            <a:r>
              <a:rPr lang="en-GB" dirty="0"/>
              <a:t>HHSG Feb 2026</a:t>
            </a:r>
          </a:p>
        </p:txBody>
      </p:sp>
      <p:sp>
        <p:nvSpPr>
          <p:cNvPr id="5" name="Slide Number Placeholder 4"/>
          <p:cNvSpPr>
            <a:spLocks noGrp="1"/>
          </p:cNvSpPr>
          <p:nvPr>
            <p:ph type="sldNum" sz="quarter" idx="12"/>
          </p:nvPr>
        </p:nvSpPr>
        <p:spPr/>
        <p:txBody>
          <a:bodyPr/>
          <a:lstStyle/>
          <a:p>
            <a:fld id="{B9414556-BEDA-4D4B-9CF1-263B737BB541}" type="slidenum">
              <a:rPr lang="en-GB" smtClean="0"/>
              <a:t>53</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7" y="364533"/>
            <a:ext cx="936104" cy="7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40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2025</a:t>
            </a:r>
          </a:p>
        </p:txBody>
      </p:sp>
      <p:sp>
        <p:nvSpPr>
          <p:cNvPr id="4" name="Footer Placeholder 3"/>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54</a:t>
            </a:fld>
            <a:endParaRPr lang="en-GB" dirty="0"/>
          </a:p>
        </p:txBody>
      </p:sp>
      <p:pic>
        <p:nvPicPr>
          <p:cNvPr id="6" name="Picture 5">
            <a:extLst>
              <a:ext uri="{FF2B5EF4-FFF2-40B4-BE49-F238E27FC236}">
                <a16:creationId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pic>
        <p:nvPicPr>
          <p:cNvPr id="1026" name="Picture 2" descr="Free vector illustration of a weighing sc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30" y="364523"/>
            <a:ext cx="1008112" cy="904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197346"/>
            <a:ext cx="8064896" cy="5632311"/>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3" name="Rectangle 2"/>
          <p:cNvSpPr/>
          <p:nvPr/>
        </p:nvSpPr>
        <p:spPr>
          <a:xfrm>
            <a:off x="395536" y="1028343"/>
            <a:ext cx="7848872" cy="923330"/>
          </a:xfrm>
          <a:prstGeom prst="rect">
            <a:avLst/>
          </a:prstGeom>
        </p:spPr>
        <p:txBody>
          <a:bodyPr wrap="square">
            <a:spAutoFit/>
          </a:bodyPr>
          <a:lstStyle/>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a:p>
            <a:pPr lvl="0" eaLnBrk="0" fontAlgn="base" hangingPunct="0">
              <a:spcBef>
                <a:spcPct val="0"/>
              </a:spcBef>
              <a:spcAft>
                <a:spcPct val="0"/>
              </a:spcAft>
            </a:pPr>
            <a:endParaRPr lang="en-US" altLang="en-US" b="1" dirty="0">
              <a:solidFill>
                <a:srgbClr val="0B0C0C"/>
              </a:solidFill>
            </a:endParaRPr>
          </a:p>
        </p:txBody>
      </p:sp>
      <p:sp>
        <p:nvSpPr>
          <p:cNvPr id="8" name="Rectangle 7"/>
          <p:cNvSpPr/>
          <p:nvPr/>
        </p:nvSpPr>
        <p:spPr>
          <a:xfrm>
            <a:off x="755576" y="1763160"/>
            <a:ext cx="7200800" cy="1308050"/>
          </a:xfrm>
          <a:prstGeom prst="rect">
            <a:avLst/>
          </a:prstGeom>
        </p:spPr>
        <p:txBody>
          <a:bodyPr wrap="square">
            <a:spAutoFit/>
          </a:bodyPr>
          <a:lstStyle/>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a:p>
            <a:pPr fontAlgn="ctr">
              <a:spcAft>
                <a:spcPts val="1500"/>
              </a:spcAft>
            </a:pPr>
            <a:endParaRPr lang="en-US" b="1" dirty="0">
              <a:solidFill>
                <a:srgbClr val="001D35"/>
              </a:solidFill>
              <a:latin typeface="Calibri" panose="020F0502020204030204" pitchFamily="34" charset="0"/>
              <a:cs typeface="Calibri" panose="020F0502020204030204" pitchFamily="34" charset="0"/>
            </a:endParaRPr>
          </a:p>
        </p:txBody>
      </p:sp>
      <p:sp>
        <p:nvSpPr>
          <p:cNvPr id="9" name="Rectangle 8"/>
          <p:cNvSpPr/>
          <p:nvPr/>
        </p:nvSpPr>
        <p:spPr>
          <a:xfrm>
            <a:off x="611560" y="705178"/>
            <a:ext cx="8136904" cy="1887696"/>
          </a:xfrm>
          <a:prstGeom prst="rect">
            <a:avLst/>
          </a:prstGeom>
        </p:spPr>
        <p:txBody>
          <a:bodyPr wrap="square">
            <a:spAutoFit/>
          </a:bodyPr>
          <a:lstStyle/>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a:p>
            <a:pPr>
              <a:spcBef>
                <a:spcPts val="750"/>
              </a:spcBef>
            </a:pPr>
            <a:endParaRPr lang="en-US" b="1" dirty="0">
              <a:solidFill>
                <a:srgbClr val="001D35"/>
              </a:solidFill>
              <a:latin typeface="Calibri" panose="020F0502020204030204" pitchFamily="34" charset="0"/>
              <a:cs typeface="Calibri" panose="020F0502020204030204" pitchFamily="34" charset="0"/>
            </a:endParaRPr>
          </a:p>
        </p:txBody>
      </p:sp>
      <p:sp>
        <p:nvSpPr>
          <p:cNvPr id="12" name="Content Placeholder 11"/>
          <p:cNvSpPr>
            <a:spLocks noGrp="1"/>
          </p:cNvSpPr>
          <p:nvPr>
            <p:ph idx="1"/>
          </p:nvPr>
        </p:nvSpPr>
        <p:spPr/>
        <p:txBody>
          <a:bodyPr>
            <a:normAutofit/>
          </a:bodyPr>
          <a:lstStyle/>
          <a:p>
            <a:pPr marL="0" indent="0">
              <a:spcBef>
                <a:spcPts val="3000"/>
              </a:spcBef>
              <a:spcAft>
                <a:spcPts val="3600"/>
              </a:spcAft>
              <a:buNone/>
            </a:pPr>
            <a:endParaRPr lang="en-US" sz="2800" b="1" dirty="0"/>
          </a:p>
          <a:p>
            <a:pPr marL="0" indent="0">
              <a:spcBef>
                <a:spcPts val="3000"/>
              </a:spcBef>
              <a:spcAft>
                <a:spcPts val="3600"/>
              </a:spcAft>
              <a:buNone/>
            </a:pPr>
            <a:endParaRPr lang="en-US" sz="2800" b="1" dirty="0"/>
          </a:p>
          <a:p>
            <a:pPr marL="0" indent="0" fontAlgn="ctr">
              <a:spcAft>
                <a:spcPts val="1500"/>
              </a:spcAft>
              <a:buNone/>
            </a:pPr>
            <a:endParaRPr lang="en-US" sz="1800" dirty="0">
              <a:solidFill>
                <a:srgbClr val="FF0000"/>
              </a:solidFill>
            </a:endParaRPr>
          </a:p>
        </p:txBody>
      </p:sp>
      <p:sp>
        <p:nvSpPr>
          <p:cNvPr id="10" name="Rectangle 9"/>
          <p:cNvSpPr/>
          <p:nvPr/>
        </p:nvSpPr>
        <p:spPr>
          <a:xfrm>
            <a:off x="2286000" y="3105835"/>
            <a:ext cx="4572000" cy="1200329"/>
          </a:xfrm>
          <a:prstGeom prst="rect">
            <a:avLst/>
          </a:prstGeom>
        </p:spPr>
        <p:txBody>
          <a:bodyPr>
            <a:spAutoFit/>
          </a:bodyPr>
          <a:lstStyle/>
          <a:p>
            <a:pPr algn="ctr"/>
            <a:r>
              <a:rPr lang="en-US" sz="3600" b="1" dirty="0"/>
              <a:t>Thank you for listening</a:t>
            </a:r>
          </a:p>
          <a:p>
            <a:pPr algn="ctr"/>
            <a:r>
              <a:rPr lang="en-US" sz="3600" b="1" dirty="0"/>
              <a:t>Any questions?</a:t>
            </a:r>
            <a:endParaRPr lang="en-GB" sz="3600" b="1" dirty="0"/>
          </a:p>
        </p:txBody>
      </p:sp>
    </p:spTree>
    <p:extLst>
      <p:ext uri="{BB962C8B-B14F-4D97-AF65-F5344CB8AC3E}">
        <p14:creationId xmlns:p14="http://schemas.microsoft.com/office/powerpoint/2010/main" val="34402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 &amp; S Update 2026</a:t>
            </a:r>
          </a:p>
        </p:txBody>
      </p:sp>
      <p:sp>
        <p:nvSpPr>
          <p:cNvPr id="3" name="Content Placeholder 2"/>
          <p:cNvSpPr>
            <a:spLocks noGrp="1"/>
          </p:cNvSpPr>
          <p:nvPr>
            <p:ph idx="1"/>
          </p:nvPr>
        </p:nvSpPr>
        <p:spPr>
          <a:xfrm>
            <a:off x="457200" y="1600202"/>
            <a:ext cx="8229600" cy="4781126"/>
          </a:xfrm>
        </p:spPr>
        <p:txBody>
          <a:bodyPr>
            <a:normAutofit fontScale="55000" lnSpcReduction="20000"/>
          </a:bodyPr>
          <a:lstStyle/>
          <a:p>
            <a:pPr marL="0" indent="0">
              <a:buNone/>
            </a:pPr>
            <a:r>
              <a:rPr lang="en-GB" sz="5100" b="1" dirty="0"/>
              <a:t>Work-related ill-health and disease (Cont’d)</a:t>
            </a:r>
          </a:p>
          <a:p>
            <a:pPr marL="0" indent="0">
              <a:buNone/>
            </a:pPr>
            <a:r>
              <a:rPr lang="en-GB" sz="5100" b="1" dirty="0"/>
              <a:t>Industry Breakdown &amp; Trends</a:t>
            </a:r>
            <a:endParaRPr lang="en-GB" sz="5100" dirty="0"/>
          </a:p>
          <a:p>
            <a:r>
              <a:rPr lang="en-GB" sz="5100" b="1" dirty="0"/>
              <a:t>High-Risk Sectors:</a:t>
            </a:r>
            <a:r>
              <a:rPr lang="en-GB" sz="5100" dirty="0"/>
              <a:t> Rates of mental ill-health remain highest in public administration, human health/social work, and education.</a:t>
            </a:r>
          </a:p>
          <a:p>
            <a:r>
              <a:rPr lang="en-GB" sz="5100" b="1" dirty="0"/>
              <a:t>Trends:</a:t>
            </a:r>
            <a:r>
              <a:rPr lang="en-GB" sz="5100" dirty="0"/>
              <a:t> Total illness rates remain higher than pre-coronavirus (2018/19) levels, driven significantly by the rise in mental health conditions.</a:t>
            </a:r>
          </a:p>
          <a:p>
            <a:r>
              <a:rPr lang="en-GB" sz="5100" b="1" dirty="0"/>
              <a:t>Fatalities:</a:t>
            </a:r>
            <a:r>
              <a:rPr lang="en-GB" sz="5100" dirty="0"/>
              <a:t> 35 deaths occurred in construction, 23 in agriculture, and 15 in manufacturing</a:t>
            </a:r>
            <a:r>
              <a:rPr lang="en-GB" sz="5400" dirty="0"/>
              <a:t>. </a:t>
            </a:r>
          </a:p>
          <a:p>
            <a:pPr marL="0" indent="0">
              <a:buNone/>
            </a:pPr>
            <a:endParaRPr lang="en-GB" sz="3600" dirty="0">
              <a:hlinkClick r:id="rId2"/>
            </a:endParaRPr>
          </a:p>
          <a:p>
            <a:pPr marL="0" indent="0">
              <a:buNone/>
            </a:pPr>
            <a:r>
              <a:rPr lang="en-GB" sz="3600" dirty="0">
                <a:hlinkClick r:id="rId2"/>
              </a:rPr>
              <a:t>Health and safety statistics 2025</a:t>
            </a:r>
            <a:endParaRPr lang="en-GB" sz="5100" dirty="0"/>
          </a:p>
        </p:txBody>
      </p:sp>
      <p:sp>
        <p:nvSpPr>
          <p:cNvPr id="4" name="Footer Placeholder 3"/>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6</a:t>
            </a:fld>
            <a:endParaRPr lang="en-GB" dirty="0"/>
          </a:p>
        </p:txBody>
      </p:sp>
      <p:pic>
        <p:nvPicPr>
          <p:cNvPr id="6" name="Picture 5">
            <a:extLst>
              <a:ext uri="{FF2B5EF4-FFF2-40B4-BE49-F238E27FC236}">
                <a16:creationId xmlns:a16="http://schemas.microsoft.com/office/drawing/2014/main" id="{910B0BD5-AB2D-4B44-B3DF-C031645F3DE7}"/>
              </a:ext>
            </a:extLst>
          </p:cNvPr>
          <p:cNvPicPr>
            <a:picLocks noChangeAspect="1"/>
          </p:cNvPicPr>
          <p:nvPr/>
        </p:nvPicPr>
        <p:blipFill>
          <a:blip r:embed="rId3"/>
          <a:stretch>
            <a:fillRect/>
          </a:stretch>
        </p:blipFill>
        <p:spPr>
          <a:xfrm>
            <a:off x="7308305" y="188640"/>
            <a:ext cx="1296144" cy="1152128"/>
          </a:xfrm>
          <a:prstGeom prst="rect">
            <a:avLst/>
          </a:prstGeom>
        </p:spPr>
      </p:pic>
      <p:pic>
        <p:nvPicPr>
          <p:cNvPr id="7" name="Picture 1" descr="Herefordshire_arms.jpg">
            <a:extLst>
              <a:ext uri="{FF2B5EF4-FFF2-40B4-BE49-F238E27FC236}">
                <a16:creationId xmlns:a16="http://schemas.microsoft.com/office/drawing/2014/main" id="{8A229B5E-5C82-4935-A096-EEC5437635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33" y="305130"/>
            <a:ext cx="1026115" cy="1084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atistics Stock Photo Images. 354,024 Statistics royalty free images and  photography available to buy from thousands of stock photograph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7</a:t>
            </a:fld>
            <a:endParaRPr lang="en-GB" dirty="0"/>
          </a:p>
        </p:txBody>
      </p:sp>
      <p:sp>
        <p:nvSpPr>
          <p:cNvPr id="6" name="Content Placeholder 5"/>
          <p:cNvSpPr>
            <a:spLocks noGrp="1"/>
          </p:cNvSpPr>
          <p:nvPr>
            <p:ph idx="1"/>
          </p:nvPr>
        </p:nvSpPr>
        <p:spPr>
          <a:xfrm>
            <a:off x="457200" y="1600202"/>
            <a:ext cx="8229600" cy="4709118"/>
          </a:xfrm>
        </p:spPr>
        <p:txBody>
          <a:bodyPr>
            <a:normAutofit fontScale="70000" lnSpcReduction="20000"/>
          </a:bodyPr>
          <a:lstStyle/>
          <a:p>
            <a:pPr marL="0" indent="0">
              <a:buNone/>
            </a:pPr>
            <a:r>
              <a:rPr lang="en-GB" sz="3600" b="1" dirty="0"/>
              <a:t>Most Common types of RIDDOR Accidents 2024/5 were:</a:t>
            </a:r>
          </a:p>
          <a:p>
            <a:r>
              <a:rPr lang="en-GB" sz="3100" dirty="0"/>
              <a:t>slips, trips or falls on the same level, </a:t>
            </a:r>
            <a:r>
              <a:rPr lang="en-GB" sz="3100" b="1" dirty="0"/>
              <a:t>30%</a:t>
            </a:r>
            <a:r>
              <a:rPr lang="en-GB" sz="3100" dirty="0"/>
              <a:t>;</a:t>
            </a:r>
          </a:p>
          <a:p>
            <a:r>
              <a:rPr lang="en-GB" sz="3100" dirty="0"/>
              <a:t>handling, lifting or carrying, </a:t>
            </a:r>
            <a:r>
              <a:rPr lang="en-GB" sz="3100" b="1" dirty="0"/>
              <a:t>17%</a:t>
            </a:r>
            <a:r>
              <a:rPr lang="en-GB" sz="3100" dirty="0"/>
              <a:t>;</a:t>
            </a:r>
          </a:p>
          <a:p>
            <a:r>
              <a:rPr lang="en-GB" sz="3100" dirty="0"/>
              <a:t>struck by a moving object, </a:t>
            </a:r>
            <a:r>
              <a:rPr lang="en-GB" sz="3100" b="1" dirty="0"/>
              <a:t>10%</a:t>
            </a:r>
            <a:r>
              <a:rPr lang="en-GB" sz="3100" dirty="0"/>
              <a:t>;</a:t>
            </a:r>
          </a:p>
          <a:p>
            <a:r>
              <a:rPr lang="en-GB" sz="3100" dirty="0"/>
              <a:t>acts of violence, </a:t>
            </a:r>
            <a:r>
              <a:rPr lang="en-GB" sz="3100" b="1" dirty="0"/>
              <a:t>10%</a:t>
            </a:r>
            <a:r>
              <a:rPr lang="en-GB" sz="3100" dirty="0"/>
              <a:t>.</a:t>
            </a:r>
          </a:p>
          <a:p>
            <a:r>
              <a:rPr lang="en-GB" sz="3100" dirty="0"/>
              <a:t>falls from a height, </a:t>
            </a:r>
            <a:r>
              <a:rPr lang="en-GB" sz="3100" b="1" dirty="0"/>
              <a:t>8%</a:t>
            </a:r>
            <a:r>
              <a:rPr lang="en-GB" sz="3100" dirty="0"/>
              <a:t>.</a:t>
            </a:r>
          </a:p>
          <a:p>
            <a:pPr marL="0" indent="0">
              <a:buNone/>
            </a:pPr>
            <a:r>
              <a:rPr lang="en-GB" sz="3100" dirty="0"/>
              <a:t>The industries with the highest rates of self-reported workplace injuries were (highest first):</a:t>
            </a:r>
          </a:p>
          <a:p>
            <a:pPr>
              <a:buFont typeface="Wingdings" panose="05000000000000000000" pitchFamily="2" charset="2"/>
              <a:buChar char="Ø"/>
            </a:pPr>
            <a:r>
              <a:rPr lang="en-GB" sz="3100" dirty="0"/>
              <a:t>accommodation/food services;</a:t>
            </a:r>
          </a:p>
          <a:p>
            <a:pPr>
              <a:buFont typeface="Wingdings" panose="05000000000000000000" pitchFamily="2" charset="2"/>
              <a:buChar char="Ø"/>
            </a:pPr>
            <a:r>
              <a:rPr lang="en-GB" sz="3100" dirty="0"/>
              <a:t>construction;</a:t>
            </a:r>
          </a:p>
          <a:p>
            <a:pPr>
              <a:buFont typeface="Wingdings" panose="05000000000000000000" pitchFamily="2" charset="2"/>
              <a:buChar char="Ø"/>
            </a:pPr>
            <a:r>
              <a:rPr lang="en-GB" sz="3100" dirty="0"/>
              <a:t>transportation/storage; and</a:t>
            </a:r>
          </a:p>
          <a:p>
            <a:pPr>
              <a:buFont typeface="Wingdings" panose="05000000000000000000" pitchFamily="2" charset="2"/>
              <a:buChar char="Ø"/>
            </a:pPr>
            <a:r>
              <a:rPr lang="en-GB" sz="3100" dirty="0"/>
              <a:t>wholesale/retail trade; repair of motor vehicles.</a:t>
            </a:r>
          </a:p>
          <a:p>
            <a:pPr marL="0" indent="0">
              <a:buNone/>
            </a:pP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6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8</a:t>
            </a:fld>
            <a:endParaRPr lang="en-GB" dirty="0"/>
          </a:p>
        </p:txBody>
      </p:sp>
      <p:sp>
        <p:nvSpPr>
          <p:cNvPr id="6" name="Content Placeholder 5"/>
          <p:cNvSpPr>
            <a:spLocks noGrp="1"/>
          </p:cNvSpPr>
          <p:nvPr>
            <p:ph idx="1"/>
          </p:nvPr>
        </p:nvSpPr>
        <p:spPr>
          <a:xfrm>
            <a:off x="457200" y="1600202"/>
            <a:ext cx="8229600" cy="4709118"/>
          </a:xfrm>
        </p:spPr>
        <p:txBody>
          <a:bodyPr>
            <a:normAutofit fontScale="92500" lnSpcReduction="10000"/>
          </a:bodyPr>
          <a:lstStyle/>
          <a:p>
            <a:pPr marL="0" indent="0">
              <a:buNone/>
            </a:pPr>
            <a:r>
              <a:rPr lang="en-US" sz="3100" dirty="0"/>
              <a:t>What the HSE did last year:-</a:t>
            </a:r>
          </a:p>
          <a:p>
            <a:pPr marL="0" indent="0">
              <a:buNone/>
            </a:pPr>
            <a:r>
              <a:rPr lang="en-GB" sz="2800" dirty="0"/>
              <a:t>The </a:t>
            </a:r>
            <a:r>
              <a:rPr lang="en-GB" sz="2800" dirty="0">
                <a:hlinkClick r:id="rId3"/>
              </a:rPr>
              <a:t>HSE Annual Report and Accounts 2024/25</a:t>
            </a:r>
            <a:r>
              <a:rPr lang="en-GB" sz="2800" dirty="0"/>
              <a:t> sets out the HSE’s enforcement activity in 2024/2025, which demonstrates a continued commitment  to </a:t>
            </a:r>
          </a:p>
          <a:p>
            <a:r>
              <a:rPr lang="en-GB" sz="2800" dirty="0"/>
              <a:t>Robust regulatory intervention, with a clear focus on high-risk sectors and serious breaches of health and safety law with 246 criminal prosecutions, achieving a 96% conviction rate, and securing fines exceeding £33 million. </a:t>
            </a:r>
          </a:p>
          <a:p>
            <a:r>
              <a:rPr lang="en-GB" sz="2800" dirty="0"/>
              <a:t>While the number of criminal prosecutions is similar to last year's 248, the conviction rate has risen slightly this year by 4%. </a:t>
            </a:r>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23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 &amp; S Update 2026</a:t>
            </a:r>
            <a:endParaRPr lang="en-GB" dirty="0"/>
          </a:p>
        </p:txBody>
      </p:sp>
      <p:pic>
        <p:nvPicPr>
          <p:cNvPr id="4" name="Picture 3">
            <a:extLst>
              <a:ext uri="{FF2B5EF4-FFF2-40B4-BE49-F238E27FC236}">
                <a16:creationId xmlns:a16="http://schemas.microsoft.com/office/drawing/2014/main" id="{5E76CDFE-9C7D-4632-A099-E37072397EA8}"/>
              </a:ext>
            </a:extLst>
          </p:cNvPr>
          <p:cNvPicPr>
            <a:picLocks noChangeAspect="1"/>
          </p:cNvPicPr>
          <p:nvPr/>
        </p:nvPicPr>
        <p:blipFill>
          <a:blip r:embed="rId2"/>
          <a:stretch>
            <a:fillRect/>
          </a:stretch>
        </p:blipFill>
        <p:spPr>
          <a:xfrm>
            <a:off x="179517" y="35705"/>
            <a:ext cx="1024217" cy="1085182"/>
          </a:xfrm>
          <a:prstGeom prst="rect">
            <a:avLst/>
          </a:prstGeom>
        </p:spPr>
      </p:pic>
      <p:sp>
        <p:nvSpPr>
          <p:cNvPr id="3" name="Footer Placeholder 2"/>
          <p:cNvSpPr>
            <a:spLocks noGrp="1"/>
          </p:cNvSpPr>
          <p:nvPr>
            <p:ph type="ftr" sz="quarter" idx="11"/>
          </p:nvPr>
        </p:nvSpPr>
        <p:spPr/>
        <p:txBody>
          <a:bodyPr/>
          <a:lstStyle/>
          <a:p>
            <a:r>
              <a:rPr lang="en-GB"/>
              <a:t>HHSG Feb 2026</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9</a:t>
            </a:fld>
            <a:endParaRPr lang="en-GB" dirty="0"/>
          </a:p>
        </p:txBody>
      </p:sp>
      <p:sp>
        <p:nvSpPr>
          <p:cNvPr id="6" name="Content Placeholder 5"/>
          <p:cNvSpPr>
            <a:spLocks noGrp="1"/>
          </p:cNvSpPr>
          <p:nvPr>
            <p:ph idx="1"/>
          </p:nvPr>
        </p:nvSpPr>
        <p:spPr>
          <a:xfrm>
            <a:off x="457200" y="1600202"/>
            <a:ext cx="8229600" cy="4709118"/>
          </a:xfrm>
        </p:spPr>
        <p:txBody>
          <a:bodyPr>
            <a:normAutofit lnSpcReduction="10000"/>
          </a:bodyPr>
          <a:lstStyle/>
          <a:p>
            <a:pPr marL="0" indent="0">
              <a:buNone/>
            </a:pPr>
            <a:r>
              <a:rPr lang="en-US" sz="3100" dirty="0"/>
              <a:t>What the HSE did last year:-</a:t>
            </a:r>
          </a:p>
          <a:p>
            <a:r>
              <a:rPr lang="en-GB" sz="2800" dirty="0"/>
              <a:t>In addition to prosecutions, HSE issued more than 4,400 enforcement notices (less than the approximate 7,000 notices issued the previous year.) </a:t>
            </a:r>
          </a:p>
          <a:p>
            <a:r>
              <a:rPr lang="en-GB" sz="2800" dirty="0"/>
              <a:t>This year's 4,400 enforcement notices comprise of approximately 3,200 improvement notices and 1,200 prohibition notices</a:t>
            </a:r>
          </a:p>
          <a:p>
            <a:r>
              <a:rPr lang="en-GB" sz="2800" dirty="0"/>
              <a:t> These notices targeted activities that placed workers at risk of death or serious injury, underlining HSE’s zero-tolerance approach to unacceptable risk management.</a:t>
            </a:r>
          </a:p>
          <a:p>
            <a:endParaRPr lang="en-US" sz="3100" dirty="0"/>
          </a:p>
        </p:txBody>
      </p:sp>
      <p:pic>
        <p:nvPicPr>
          <p:cNvPr id="10"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5"/>
            <a:ext cx="1512168"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229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2055</TotalTime>
  <Words>5300</Words>
  <Application>Microsoft Office PowerPoint</Application>
  <PresentationFormat>On-screen Show (4:3)</PresentationFormat>
  <Paragraphs>541</Paragraphs>
  <Slides>54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Wingdings</vt:lpstr>
      <vt:lpstr>Office Theme</vt:lpstr>
      <vt:lpstr>Health and Safety Update 2026</vt:lpstr>
      <vt:lpstr>PowerPoint Presentation</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2025</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2026</vt:lpstr>
      <vt:lpstr>H &amp; S Update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Safety &amp; Environmental Update 2019</dc:title>
  <dc:creator>Mike</dc:creator>
  <cp:lastModifiedBy>Hereford Health and Safety Group</cp:lastModifiedBy>
  <cp:revision>194</cp:revision>
  <cp:lastPrinted>2019-02-04T15:52:34Z</cp:lastPrinted>
  <dcterms:created xsi:type="dcterms:W3CDTF">2019-01-17T09:50:21Z</dcterms:created>
  <dcterms:modified xsi:type="dcterms:W3CDTF">2026-02-11T07:29:28Z</dcterms:modified>
</cp:coreProperties>
</file>