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sldIdLst>
    <p:sldId id="4492" r:id="rId5"/>
    <p:sldId id="258" r:id="rId6"/>
    <p:sldId id="4600" r:id="rId7"/>
    <p:sldId id="4601" r:id="rId8"/>
    <p:sldId id="259" r:id="rId9"/>
    <p:sldId id="266" r:id="rId10"/>
    <p:sldId id="267" r:id="rId11"/>
    <p:sldId id="4608" r:id="rId12"/>
    <p:sldId id="4609" r:id="rId13"/>
    <p:sldId id="4610" r:id="rId14"/>
    <p:sldId id="268" r:id="rId15"/>
    <p:sldId id="4612" r:id="rId16"/>
    <p:sldId id="4621" r:id="rId17"/>
    <p:sldId id="4602" r:id="rId18"/>
    <p:sldId id="4604" r:id="rId19"/>
    <p:sldId id="4603" r:id="rId20"/>
    <p:sldId id="261" r:id="rId21"/>
    <p:sldId id="4605" r:id="rId22"/>
    <p:sldId id="4606" r:id="rId23"/>
    <p:sldId id="4613" r:id="rId24"/>
    <p:sldId id="4615" r:id="rId25"/>
    <p:sldId id="4625" r:id="rId26"/>
    <p:sldId id="4571" r:id="rId27"/>
    <p:sldId id="4623" r:id="rId28"/>
    <p:sldId id="4626" r:id="rId29"/>
    <p:sldId id="4622" r:id="rId30"/>
    <p:sldId id="4624" r:id="rId31"/>
    <p:sldId id="4627" r:id="rId32"/>
    <p:sldId id="4607" r:id="rId33"/>
    <p:sldId id="4593" r:id="rId34"/>
    <p:sldId id="4594" r:id="rId35"/>
    <p:sldId id="4618" r:id="rId36"/>
    <p:sldId id="4616" r:id="rId37"/>
    <p:sldId id="4617" r:id="rId38"/>
    <p:sldId id="4619" r:id="rId39"/>
    <p:sldId id="4595" r:id="rId40"/>
    <p:sldId id="4599" r:id="rId41"/>
    <p:sldId id="4596" r:id="rId42"/>
    <p:sldId id="4597" r:id="rId43"/>
    <p:sldId id="4598" r:id="rId44"/>
    <p:sldId id="4620" r:id="rId45"/>
    <p:sldId id="4586" r:id="rId46"/>
    <p:sldId id="4587" r:id="rId47"/>
    <p:sldId id="4588" r:id="rId48"/>
    <p:sldId id="257" r:id="rId49"/>
    <p:sldId id="4575" r:id="rId50"/>
    <p:sldId id="269" r:id="rId51"/>
    <p:sldId id="4576" r:id="rId52"/>
    <p:sldId id="4580" r:id="rId53"/>
    <p:sldId id="445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3C0B43-F05F-AFFF-0A3C-C002F4979827}" v="30" dt="2026-03-24T13:19:33.2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34"/>
    <p:restoredTop sz="69888"/>
  </p:normalViewPr>
  <p:slideViewPr>
    <p:cSldViewPr snapToGrid="0">
      <p:cViewPr varScale="1">
        <p:scale>
          <a:sx n="57" d="100"/>
          <a:sy n="57" d="100"/>
        </p:scale>
        <p:origin x="136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F3503-0C2F-3C4D-B5EC-4453069A27B9}"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D45889-02E9-6F43-BC1F-3AA1FA266FFA}" type="slidenum">
              <a:rPr lang="en-US" smtClean="0"/>
              <a:t>‹#›</a:t>
            </a:fld>
            <a:endParaRPr lang="en-US"/>
          </a:p>
        </p:txBody>
      </p:sp>
    </p:spTree>
    <p:extLst>
      <p:ext uri="{BB962C8B-B14F-4D97-AF65-F5344CB8AC3E}">
        <p14:creationId xmlns:p14="http://schemas.microsoft.com/office/powerpoint/2010/main" val="3794482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F28DD-614F-0502-F51E-EF87FF282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ADCB4-C492-2EDC-F080-2EA8BD554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AB252-B24C-DB44-9A92-CC1BC0C1E8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533DD0-4C7D-2E3A-5834-342C0788E758}"/>
              </a:ext>
            </a:extLst>
          </p:cNvPr>
          <p:cNvSpPr>
            <a:spLocks noGrp="1"/>
          </p:cNvSpPr>
          <p:nvPr>
            <p:ph type="sldNum" sz="quarter" idx="5"/>
          </p:nvPr>
        </p:nvSpPr>
        <p:spPr/>
        <p:txBody>
          <a:bodyPr/>
          <a:lstStyle/>
          <a:p>
            <a:fld id="{006BE02D-20C0-F840-AFAC-BEA99C74FDC2}" type="slidenum">
              <a:rPr lang="en-US" smtClean="0"/>
              <a:pPr/>
              <a:t>1</a:t>
            </a:fld>
            <a:endParaRPr lang="en-US"/>
          </a:p>
        </p:txBody>
      </p:sp>
    </p:spTree>
    <p:extLst>
      <p:ext uri="{BB962C8B-B14F-4D97-AF65-F5344CB8AC3E}">
        <p14:creationId xmlns:p14="http://schemas.microsoft.com/office/powerpoint/2010/main" val="605901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45889-02E9-6F43-BC1F-3AA1FA266FFA}" type="slidenum">
              <a:rPr lang="en-US" smtClean="0"/>
              <a:t>36</a:t>
            </a:fld>
            <a:endParaRPr lang="en-US"/>
          </a:p>
        </p:txBody>
      </p:sp>
    </p:spTree>
    <p:extLst>
      <p:ext uri="{BB962C8B-B14F-4D97-AF65-F5344CB8AC3E}">
        <p14:creationId xmlns:p14="http://schemas.microsoft.com/office/powerpoint/2010/main" val="1727541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45889-02E9-6F43-BC1F-3AA1FA266FFA}" type="slidenum">
              <a:rPr lang="en-US" smtClean="0"/>
              <a:t>37</a:t>
            </a:fld>
            <a:endParaRPr lang="en-US"/>
          </a:p>
        </p:txBody>
      </p:sp>
    </p:spTree>
    <p:extLst>
      <p:ext uri="{BB962C8B-B14F-4D97-AF65-F5344CB8AC3E}">
        <p14:creationId xmlns:p14="http://schemas.microsoft.com/office/powerpoint/2010/main" val="1388846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1D675-2658-7BF0-1728-D364BBA26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306E96-A6EF-5E49-0BDF-E5277AFBF9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57A8D-419F-62EF-3233-F28FE20A1950}"/>
              </a:ext>
            </a:extLst>
          </p:cNvPr>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lang="en-US" sz="1600"/>
          </a:p>
        </p:txBody>
      </p:sp>
      <p:sp>
        <p:nvSpPr>
          <p:cNvPr id="4" name="Slide Number Placeholder 3">
            <a:extLst>
              <a:ext uri="{FF2B5EF4-FFF2-40B4-BE49-F238E27FC236}">
                <a16:creationId xmlns:a16="http://schemas.microsoft.com/office/drawing/2014/main" id="{31CC1C8A-54BE-5F53-400A-945E14BDBA2A}"/>
              </a:ext>
            </a:extLst>
          </p:cNvPr>
          <p:cNvSpPr>
            <a:spLocks noGrp="1"/>
          </p:cNvSpPr>
          <p:nvPr>
            <p:ph type="sldNum" sz="quarter" idx="5"/>
          </p:nvPr>
        </p:nvSpPr>
        <p:spPr/>
        <p:txBody>
          <a:bodyPr/>
          <a:lstStyle/>
          <a:p>
            <a:fld id="{006BE02D-20C0-F840-AFAC-BEA99C74FDC2}" type="slidenum">
              <a:rPr lang="en-US" smtClean="0"/>
              <a:pPr/>
              <a:t>42</a:t>
            </a:fld>
            <a:endParaRPr lang="en-US"/>
          </a:p>
        </p:txBody>
      </p:sp>
    </p:spTree>
    <p:extLst>
      <p:ext uri="{BB962C8B-B14F-4D97-AF65-F5344CB8AC3E}">
        <p14:creationId xmlns:p14="http://schemas.microsoft.com/office/powerpoint/2010/main" val="3406907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09DE3-1571-6ED1-7822-03628206B9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0E3A3-61FB-3BA3-91E7-B28546755E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E1D67-3186-B083-A75B-7B3643055C61}"/>
              </a:ext>
            </a:extLst>
          </p:cNvPr>
          <p:cNvSpPr>
            <a:spLocks noGrp="1"/>
          </p:cNvSpPr>
          <p:nvPr>
            <p:ph type="body" idx="1"/>
          </p:nvPr>
        </p:nvSpPr>
        <p:spPr/>
        <p:txBody>
          <a:bodyPr/>
          <a:lstStyle/>
          <a:p>
            <a:endParaRPr lang="en-GB" sz="1600" dirty="0"/>
          </a:p>
        </p:txBody>
      </p:sp>
      <p:sp>
        <p:nvSpPr>
          <p:cNvPr id="4" name="Slide Number Placeholder 3">
            <a:extLst>
              <a:ext uri="{FF2B5EF4-FFF2-40B4-BE49-F238E27FC236}">
                <a16:creationId xmlns:a16="http://schemas.microsoft.com/office/drawing/2014/main" id="{B734863A-A2DD-6303-DB9B-EC44AEFEB536}"/>
              </a:ext>
            </a:extLst>
          </p:cNvPr>
          <p:cNvSpPr>
            <a:spLocks noGrp="1"/>
          </p:cNvSpPr>
          <p:nvPr>
            <p:ph type="sldNum" sz="quarter" idx="5"/>
          </p:nvPr>
        </p:nvSpPr>
        <p:spPr/>
        <p:txBody>
          <a:bodyPr/>
          <a:lstStyle/>
          <a:p>
            <a:fld id="{006BE02D-20C0-F840-AFAC-BEA99C74FDC2}" type="slidenum">
              <a:rPr lang="en-US" smtClean="0"/>
              <a:pPr/>
              <a:t>43</a:t>
            </a:fld>
            <a:endParaRPr lang="en-US"/>
          </a:p>
        </p:txBody>
      </p:sp>
    </p:spTree>
    <p:extLst>
      <p:ext uri="{BB962C8B-B14F-4D97-AF65-F5344CB8AC3E}">
        <p14:creationId xmlns:p14="http://schemas.microsoft.com/office/powerpoint/2010/main" val="3571255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A0167-D9D9-FBEF-D94D-69D766C52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2E1F5-CAD4-E27C-D182-F1165014A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733F65-C589-82FB-B51A-A4A64290CD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ED3C85-5B09-E3DB-C4D1-C3E7C2025A37}"/>
              </a:ext>
            </a:extLst>
          </p:cNvPr>
          <p:cNvSpPr>
            <a:spLocks noGrp="1"/>
          </p:cNvSpPr>
          <p:nvPr>
            <p:ph type="sldNum" sz="quarter" idx="5"/>
          </p:nvPr>
        </p:nvSpPr>
        <p:spPr/>
        <p:txBody>
          <a:bodyPr/>
          <a:lstStyle/>
          <a:p>
            <a:fld id="{006BE02D-20C0-F840-AFAC-BEA99C74FDC2}" type="slidenum">
              <a:rPr lang="en-US" smtClean="0"/>
              <a:pPr/>
              <a:t>44</a:t>
            </a:fld>
            <a:endParaRPr lang="en-US"/>
          </a:p>
        </p:txBody>
      </p:sp>
    </p:spTree>
    <p:extLst>
      <p:ext uri="{BB962C8B-B14F-4D97-AF65-F5344CB8AC3E}">
        <p14:creationId xmlns:p14="http://schemas.microsoft.com/office/powerpoint/2010/main" val="1386945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EC76D-83CB-D7EE-50DC-AB2EB51C34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72F31-0C4A-599F-62C4-314E95A5B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2088B-EAA9-703F-BA11-15A1BC0761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3F4D5A-0E7E-007B-6707-33F47ED9953D}"/>
              </a:ext>
            </a:extLst>
          </p:cNvPr>
          <p:cNvSpPr>
            <a:spLocks noGrp="1"/>
          </p:cNvSpPr>
          <p:nvPr>
            <p:ph type="sldNum" sz="quarter" idx="5"/>
          </p:nvPr>
        </p:nvSpPr>
        <p:spPr/>
        <p:txBody>
          <a:bodyPr/>
          <a:lstStyle/>
          <a:p>
            <a:fld id="{006BE02D-20C0-F840-AFAC-BEA99C74FDC2}" type="slidenum">
              <a:rPr lang="en-US" smtClean="0"/>
              <a:pPr/>
              <a:t>46</a:t>
            </a:fld>
            <a:endParaRPr lang="en-US"/>
          </a:p>
        </p:txBody>
      </p:sp>
    </p:spTree>
    <p:extLst>
      <p:ext uri="{BB962C8B-B14F-4D97-AF65-F5344CB8AC3E}">
        <p14:creationId xmlns:p14="http://schemas.microsoft.com/office/powerpoint/2010/main" val="1724251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0F405-EC35-061F-FC1E-8940E488AF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86A111-29EA-D19F-4BFA-E5788171BA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86CDD-1DF7-AE98-7485-175454CA31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DA0F54-3E0A-5AB2-FAF3-3DC1DA0B9772}"/>
              </a:ext>
            </a:extLst>
          </p:cNvPr>
          <p:cNvSpPr>
            <a:spLocks noGrp="1"/>
          </p:cNvSpPr>
          <p:nvPr>
            <p:ph type="sldNum" sz="quarter" idx="5"/>
          </p:nvPr>
        </p:nvSpPr>
        <p:spPr/>
        <p:txBody>
          <a:bodyPr/>
          <a:lstStyle/>
          <a:p>
            <a:fld id="{006BE02D-20C0-F840-AFAC-BEA99C74FDC2}" type="slidenum">
              <a:rPr lang="en-US" smtClean="0"/>
              <a:pPr/>
              <a:t>48</a:t>
            </a:fld>
            <a:endParaRPr lang="en-US"/>
          </a:p>
        </p:txBody>
      </p:sp>
    </p:spTree>
    <p:extLst>
      <p:ext uri="{BB962C8B-B14F-4D97-AF65-F5344CB8AC3E}">
        <p14:creationId xmlns:p14="http://schemas.microsoft.com/office/powerpoint/2010/main" val="363788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0FD09-242A-B102-C774-77D0B466EB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F6EE7-E8F9-9EE4-1931-BD5696542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43D17-B269-31C9-EFDC-23DE2E4BB4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EF1BAB-0C5B-3907-E706-EC29A7D4C28D}"/>
              </a:ext>
            </a:extLst>
          </p:cNvPr>
          <p:cNvSpPr>
            <a:spLocks noGrp="1"/>
          </p:cNvSpPr>
          <p:nvPr>
            <p:ph type="sldNum" sz="quarter" idx="5"/>
          </p:nvPr>
        </p:nvSpPr>
        <p:spPr/>
        <p:txBody>
          <a:bodyPr/>
          <a:lstStyle/>
          <a:p>
            <a:fld id="{C29CD93E-1D9E-7845-9AFB-1BE50799025F}" type="slidenum">
              <a:rPr lang="en-US" smtClean="0"/>
              <a:t>49</a:t>
            </a:fld>
            <a:endParaRPr lang="en-US"/>
          </a:p>
        </p:txBody>
      </p:sp>
    </p:spTree>
    <p:extLst>
      <p:ext uri="{BB962C8B-B14F-4D97-AF65-F5344CB8AC3E}">
        <p14:creationId xmlns:p14="http://schemas.microsoft.com/office/powerpoint/2010/main" val="2630456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fld id="{006BE02D-20C0-F840-AFAC-BEA99C74FDC2}" type="slidenum">
              <a:rPr lang="en-US" smtClean="0"/>
              <a:pPr/>
              <a:t>50</a:t>
            </a:fld>
            <a:endParaRPr lang="en-US"/>
          </a:p>
        </p:txBody>
      </p:sp>
    </p:spTree>
    <p:extLst>
      <p:ext uri="{BB962C8B-B14F-4D97-AF65-F5344CB8AC3E}">
        <p14:creationId xmlns:p14="http://schemas.microsoft.com/office/powerpoint/2010/main" val="1421684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key difference between ‘environmental’ and ‘occupational’. </a:t>
            </a:r>
          </a:p>
        </p:txBody>
      </p:sp>
      <p:sp>
        <p:nvSpPr>
          <p:cNvPr id="4" name="Slide Number Placeholder 3"/>
          <p:cNvSpPr>
            <a:spLocks noGrp="1"/>
          </p:cNvSpPr>
          <p:nvPr>
            <p:ph type="sldNum" sz="quarter" idx="5"/>
          </p:nvPr>
        </p:nvSpPr>
        <p:spPr/>
        <p:txBody>
          <a:bodyPr/>
          <a:lstStyle/>
          <a:p>
            <a:fld id="{76D45889-02E9-6F43-BC1F-3AA1FA266FFA}" type="slidenum">
              <a:rPr lang="en-US" smtClean="0"/>
              <a:t>2</a:t>
            </a:fld>
            <a:endParaRPr lang="en-US"/>
          </a:p>
        </p:txBody>
      </p:sp>
    </p:spTree>
    <p:extLst>
      <p:ext uri="{BB962C8B-B14F-4D97-AF65-F5344CB8AC3E}">
        <p14:creationId xmlns:p14="http://schemas.microsoft.com/office/powerpoint/2010/main" val="1999605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45889-02E9-6F43-BC1F-3AA1FA266FFA}" type="slidenum">
              <a:rPr lang="en-US" smtClean="0"/>
              <a:t>5</a:t>
            </a:fld>
            <a:endParaRPr lang="en-US"/>
          </a:p>
        </p:txBody>
      </p:sp>
    </p:spTree>
    <p:extLst>
      <p:ext uri="{BB962C8B-B14F-4D97-AF65-F5344CB8AC3E}">
        <p14:creationId xmlns:p14="http://schemas.microsoft.com/office/powerpoint/2010/main" val="1819473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40BF9-CFBA-7FEE-7F98-55E4D4689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438C1B-002B-B310-070C-DC21B0662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143553-28AC-ED37-1233-5771DBD55E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106495-BE30-A274-3E26-7A92C94D6562}"/>
              </a:ext>
            </a:extLst>
          </p:cNvPr>
          <p:cNvSpPr>
            <a:spLocks noGrp="1"/>
          </p:cNvSpPr>
          <p:nvPr>
            <p:ph type="sldNum" sz="quarter" idx="5"/>
          </p:nvPr>
        </p:nvSpPr>
        <p:spPr/>
        <p:txBody>
          <a:bodyPr/>
          <a:lstStyle/>
          <a:p>
            <a:fld id="{76D45889-02E9-6F43-BC1F-3AA1FA266FFA}" type="slidenum">
              <a:rPr lang="en-US" smtClean="0"/>
              <a:t>7</a:t>
            </a:fld>
            <a:endParaRPr lang="en-US"/>
          </a:p>
        </p:txBody>
      </p:sp>
    </p:spTree>
    <p:extLst>
      <p:ext uri="{BB962C8B-B14F-4D97-AF65-F5344CB8AC3E}">
        <p14:creationId xmlns:p14="http://schemas.microsoft.com/office/powerpoint/2010/main" val="920582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6F95D-B504-5D81-1956-8215E4F2A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4C39F-7927-F11D-4B67-E4AFACD18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E692B6-2102-F1A3-D595-69798385F3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C428F4-6653-442B-244A-9B5BF6E06572}"/>
              </a:ext>
            </a:extLst>
          </p:cNvPr>
          <p:cNvSpPr>
            <a:spLocks noGrp="1"/>
          </p:cNvSpPr>
          <p:nvPr>
            <p:ph type="sldNum" sz="quarter" idx="5"/>
          </p:nvPr>
        </p:nvSpPr>
        <p:spPr/>
        <p:txBody>
          <a:bodyPr/>
          <a:lstStyle/>
          <a:p>
            <a:fld id="{76D45889-02E9-6F43-BC1F-3AA1FA266FFA}" type="slidenum">
              <a:rPr lang="en-US" smtClean="0"/>
              <a:t>9</a:t>
            </a:fld>
            <a:endParaRPr lang="en-US"/>
          </a:p>
        </p:txBody>
      </p:sp>
    </p:spTree>
    <p:extLst>
      <p:ext uri="{BB962C8B-B14F-4D97-AF65-F5344CB8AC3E}">
        <p14:creationId xmlns:p14="http://schemas.microsoft.com/office/powerpoint/2010/main" val="3791266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45889-02E9-6F43-BC1F-3AA1FA266FFA}" type="slidenum">
              <a:rPr lang="en-US" smtClean="0"/>
              <a:t>18</a:t>
            </a:fld>
            <a:endParaRPr lang="en-US"/>
          </a:p>
        </p:txBody>
      </p:sp>
    </p:spTree>
    <p:extLst>
      <p:ext uri="{BB962C8B-B14F-4D97-AF65-F5344CB8AC3E}">
        <p14:creationId xmlns:p14="http://schemas.microsoft.com/office/powerpoint/2010/main" val="470901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9CD93E-1D9E-7845-9AFB-1BE50799025F}" type="slidenum">
              <a:rPr lang="en-US" smtClean="0"/>
              <a:t>23</a:t>
            </a:fld>
            <a:endParaRPr lang="en-US"/>
          </a:p>
        </p:txBody>
      </p:sp>
    </p:spTree>
    <p:extLst>
      <p:ext uri="{BB962C8B-B14F-4D97-AF65-F5344CB8AC3E}">
        <p14:creationId xmlns:p14="http://schemas.microsoft.com/office/powerpoint/2010/main" val="1408790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45889-02E9-6F43-BC1F-3AA1FA266FFA}" type="slidenum">
              <a:rPr lang="en-US" smtClean="0"/>
              <a:t>31</a:t>
            </a:fld>
            <a:endParaRPr lang="en-US"/>
          </a:p>
        </p:txBody>
      </p:sp>
    </p:spTree>
    <p:extLst>
      <p:ext uri="{BB962C8B-B14F-4D97-AF65-F5344CB8AC3E}">
        <p14:creationId xmlns:p14="http://schemas.microsoft.com/office/powerpoint/2010/main" val="3466884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BFD51-44EB-9905-0B36-B90CFF7F2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68AFF-A4EC-6955-5B9F-EE4242468E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11C07-8003-96C7-C648-D863889EB8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8A688D-BC2F-5EAE-631C-681FC2B4A8BC}"/>
              </a:ext>
            </a:extLst>
          </p:cNvPr>
          <p:cNvSpPr>
            <a:spLocks noGrp="1"/>
          </p:cNvSpPr>
          <p:nvPr>
            <p:ph type="sldNum" sz="quarter" idx="5"/>
          </p:nvPr>
        </p:nvSpPr>
        <p:spPr/>
        <p:txBody>
          <a:bodyPr/>
          <a:lstStyle/>
          <a:p>
            <a:fld id="{76D45889-02E9-6F43-BC1F-3AA1FA266FFA}" type="slidenum">
              <a:rPr lang="en-US" smtClean="0"/>
              <a:t>32</a:t>
            </a:fld>
            <a:endParaRPr lang="en-US"/>
          </a:p>
        </p:txBody>
      </p:sp>
    </p:spTree>
    <p:extLst>
      <p:ext uri="{BB962C8B-B14F-4D97-AF65-F5344CB8AC3E}">
        <p14:creationId xmlns:p14="http://schemas.microsoft.com/office/powerpoint/2010/main" val="2090279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DD447-AD58-B653-8754-B12B8613190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4CFAD78-4EC3-5248-2251-00F220B230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8C9AE90-0476-96D0-69E2-4EB09CFAB4FB}"/>
              </a:ext>
            </a:extLst>
          </p:cNvPr>
          <p:cNvSpPr>
            <a:spLocks noGrp="1"/>
          </p:cNvSpPr>
          <p:nvPr>
            <p:ph type="dt" sz="half" idx="10"/>
          </p:nvPr>
        </p:nvSpPr>
        <p:spPr/>
        <p:txBody>
          <a:bodyPr/>
          <a:lstStyle/>
          <a:p>
            <a:fld id="{C03E1F37-78FF-5349-8194-16F974AF1FF8}" type="datetimeFigureOut">
              <a:rPr lang="en-US" smtClean="0"/>
              <a:t>3/30/2026</a:t>
            </a:fld>
            <a:endParaRPr lang="en-US"/>
          </a:p>
        </p:txBody>
      </p:sp>
      <p:sp>
        <p:nvSpPr>
          <p:cNvPr id="5" name="Footer Placeholder 4">
            <a:extLst>
              <a:ext uri="{FF2B5EF4-FFF2-40B4-BE49-F238E27FC236}">
                <a16:creationId xmlns:a16="http://schemas.microsoft.com/office/drawing/2014/main" id="{D825A074-5361-FAED-5BAA-D20F2A7E17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D783D-4912-7916-D388-EB9D9419ACD4}"/>
              </a:ext>
            </a:extLst>
          </p:cNvPr>
          <p:cNvSpPr>
            <a:spLocks noGrp="1"/>
          </p:cNvSpPr>
          <p:nvPr>
            <p:ph type="sldNum" sz="quarter" idx="12"/>
          </p:nvPr>
        </p:nvSpPr>
        <p:spPr/>
        <p:txBody>
          <a:bodyPr/>
          <a:lstStyle/>
          <a:p>
            <a:fld id="{0C3AE12B-5F00-704E-8FB9-59831AE26A12}" type="slidenum">
              <a:rPr lang="en-US" smtClean="0"/>
              <a:t>‹#›</a:t>
            </a:fld>
            <a:endParaRPr lang="en-US"/>
          </a:p>
        </p:txBody>
      </p:sp>
    </p:spTree>
    <p:extLst>
      <p:ext uri="{BB962C8B-B14F-4D97-AF65-F5344CB8AC3E}">
        <p14:creationId xmlns:p14="http://schemas.microsoft.com/office/powerpoint/2010/main" val="3561752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1FF0E-F5D0-DEA7-55CC-35F35A04039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E10E4A-379D-DBFE-FE7D-EE3C1ECE9BB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FC25BF-50FF-4BBB-FA79-DEEAABFA20F2}"/>
              </a:ext>
            </a:extLst>
          </p:cNvPr>
          <p:cNvSpPr>
            <a:spLocks noGrp="1"/>
          </p:cNvSpPr>
          <p:nvPr>
            <p:ph type="dt" sz="half" idx="10"/>
          </p:nvPr>
        </p:nvSpPr>
        <p:spPr/>
        <p:txBody>
          <a:bodyPr/>
          <a:lstStyle/>
          <a:p>
            <a:fld id="{C03E1F37-78FF-5349-8194-16F974AF1FF8}" type="datetimeFigureOut">
              <a:rPr lang="en-US" smtClean="0"/>
              <a:t>3/30/2026</a:t>
            </a:fld>
            <a:endParaRPr lang="en-US"/>
          </a:p>
        </p:txBody>
      </p:sp>
      <p:sp>
        <p:nvSpPr>
          <p:cNvPr id="5" name="Footer Placeholder 4">
            <a:extLst>
              <a:ext uri="{FF2B5EF4-FFF2-40B4-BE49-F238E27FC236}">
                <a16:creationId xmlns:a16="http://schemas.microsoft.com/office/drawing/2014/main" id="{3500E4D9-44C0-26BF-1438-79483B022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BDE13-7CC3-ED15-3105-0DEBFA468F6E}"/>
              </a:ext>
            </a:extLst>
          </p:cNvPr>
          <p:cNvSpPr>
            <a:spLocks noGrp="1"/>
          </p:cNvSpPr>
          <p:nvPr>
            <p:ph type="sldNum" sz="quarter" idx="12"/>
          </p:nvPr>
        </p:nvSpPr>
        <p:spPr/>
        <p:txBody>
          <a:bodyPr/>
          <a:lstStyle/>
          <a:p>
            <a:fld id="{0C3AE12B-5F00-704E-8FB9-59831AE26A12}" type="slidenum">
              <a:rPr lang="en-US" smtClean="0"/>
              <a:t>‹#›</a:t>
            </a:fld>
            <a:endParaRPr lang="en-US"/>
          </a:p>
        </p:txBody>
      </p:sp>
    </p:spTree>
    <p:extLst>
      <p:ext uri="{BB962C8B-B14F-4D97-AF65-F5344CB8AC3E}">
        <p14:creationId xmlns:p14="http://schemas.microsoft.com/office/powerpoint/2010/main" val="3502982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2454C6-6CC3-8B99-61F6-1D10CFA253C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77B33F-D883-A156-C1BA-FDDD5B3ABBF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2924DA-4912-0E73-CCB9-F9D91AA19DC4}"/>
              </a:ext>
            </a:extLst>
          </p:cNvPr>
          <p:cNvSpPr>
            <a:spLocks noGrp="1"/>
          </p:cNvSpPr>
          <p:nvPr>
            <p:ph type="dt" sz="half" idx="10"/>
          </p:nvPr>
        </p:nvSpPr>
        <p:spPr/>
        <p:txBody>
          <a:bodyPr/>
          <a:lstStyle/>
          <a:p>
            <a:fld id="{C03E1F37-78FF-5349-8194-16F974AF1FF8}" type="datetimeFigureOut">
              <a:rPr lang="en-US" smtClean="0"/>
              <a:t>3/30/2026</a:t>
            </a:fld>
            <a:endParaRPr lang="en-US"/>
          </a:p>
        </p:txBody>
      </p:sp>
      <p:sp>
        <p:nvSpPr>
          <p:cNvPr id="5" name="Footer Placeholder 4">
            <a:extLst>
              <a:ext uri="{FF2B5EF4-FFF2-40B4-BE49-F238E27FC236}">
                <a16:creationId xmlns:a16="http://schemas.microsoft.com/office/drawing/2014/main" id="{D5714EB8-E04E-C158-A9ED-EAE53475E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6AEFF5-DC2B-3121-FE57-F72811B08F0F}"/>
              </a:ext>
            </a:extLst>
          </p:cNvPr>
          <p:cNvSpPr>
            <a:spLocks noGrp="1"/>
          </p:cNvSpPr>
          <p:nvPr>
            <p:ph type="sldNum" sz="quarter" idx="12"/>
          </p:nvPr>
        </p:nvSpPr>
        <p:spPr/>
        <p:txBody>
          <a:bodyPr/>
          <a:lstStyle/>
          <a:p>
            <a:fld id="{0C3AE12B-5F00-704E-8FB9-59831AE26A12}" type="slidenum">
              <a:rPr lang="en-US" smtClean="0"/>
              <a:t>‹#›</a:t>
            </a:fld>
            <a:endParaRPr lang="en-US"/>
          </a:p>
        </p:txBody>
      </p:sp>
    </p:spTree>
    <p:extLst>
      <p:ext uri="{BB962C8B-B14F-4D97-AF65-F5344CB8AC3E}">
        <p14:creationId xmlns:p14="http://schemas.microsoft.com/office/powerpoint/2010/main" val="1769930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138358" y="-130628"/>
            <a:ext cx="12468716" cy="7119256"/>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325977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649099" y="649224"/>
            <a:ext cx="10893804" cy="5559552"/>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4016129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AF8D21A-6CCE-CD43-8AE8-35782B027FA3}"/>
              </a:ext>
            </a:extLst>
          </p:cNvPr>
          <p:cNvSpPr>
            <a:spLocks noGrp="1"/>
          </p:cNvSpPr>
          <p:nvPr>
            <p:ph type="pic" sz="quarter" idx="16"/>
          </p:nvPr>
        </p:nvSpPr>
        <p:spPr>
          <a:xfrm>
            <a:off x="6307850" y="681895"/>
            <a:ext cx="5160510" cy="2663841"/>
          </a:xfrm>
          <a:prstGeom prst="rect">
            <a:avLst/>
          </a:prstGeom>
          <a:solidFill>
            <a:schemeClr val="bg1">
              <a:lumMod val="95000"/>
            </a:schemeClr>
          </a:solidFill>
        </p:spPr>
        <p:txBody>
          <a:bodyPr>
            <a:normAutofit/>
          </a:bodyPr>
          <a:lstStyle>
            <a:lvl1pPr>
              <a:defRPr sz="1051"/>
            </a:lvl1pPr>
          </a:lstStyle>
          <a:p>
            <a:endParaRPr lang="en-US"/>
          </a:p>
        </p:txBody>
      </p:sp>
      <p:sp>
        <p:nvSpPr>
          <p:cNvPr id="12" name="Picture Placeholder 8">
            <a:extLst>
              <a:ext uri="{FF2B5EF4-FFF2-40B4-BE49-F238E27FC236}">
                <a16:creationId xmlns:a16="http://schemas.microsoft.com/office/drawing/2014/main" id="{3AF8D21A-6CCE-CD43-8AE8-35782B027FA3}"/>
              </a:ext>
            </a:extLst>
          </p:cNvPr>
          <p:cNvSpPr>
            <a:spLocks noGrp="1"/>
          </p:cNvSpPr>
          <p:nvPr>
            <p:ph type="pic" sz="quarter" idx="17"/>
          </p:nvPr>
        </p:nvSpPr>
        <p:spPr>
          <a:xfrm>
            <a:off x="6307850" y="3512265"/>
            <a:ext cx="5160510" cy="2663841"/>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3430689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7_Slide">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AF8D21A-6CCE-CD43-8AE8-35782B027FA3}"/>
              </a:ext>
            </a:extLst>
          </p:cNvPr>
          <p:cNvSpPr>
            <a:spLocks noGrp="1"/>
          </p:cNvSpPr>
          <p:nvPr>
            <p:ph type="pic" sz="quarter" idx="22"/>
          </p:nvPr>
        </p:nvSpPr>
        <p:spPr>
          <a:xfrm>
            <a:off x="8082399" y="1250649"/>
            <a:ext cx="2451202" cy="4324897"/>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371319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648635" y="608568"/>
            <a:ext cx="3486849" cy="3029222"/>
          </a:xfrm>
          <a:prstGeom prst="rect">
            <a:avLst/>
          </a:prstGeom>
          <a:solidFill>
            <a:schemeClr val="bg1">
              <a:lumMod val="95000"/>
            </a:schemeClr>
          </a:solidFill>
        </p:spPr>
        <p:txBody>
          <a:bodyPr>
            <a:normAutofit/>
          </a:bodyPr>
          <a:lstStyle>
            <a:lvl1pPr>
              <a:defRPr sz="1051"/>
            </a:lvl1pPr>
          </a:lstStyle>
          <a:p>
            <a:endParaRPr lang="en-US"/>
          </a:p>
        </p:txBody>
      </p:sp>
      <p:sp>
        <p:nvSpPr>
          <p:cNvPr id="6" name="Picture Placeholder 8">
            <a:extLst>
              <a:ext uri="{FF2B5EF4-FFF2-40B4-BE49-F238E27FC236}">
                <a16:creationId xmlns:a16="http://schemas.microsoft.com/office/drawing/2014/main" id="{3AF8D21A-6CCE-CD43-8AE8-35782B027FA3}"/>
              </a:ext>
            </a:extLst>
          </p:cNvPr>
          <p:cNvSpPr>
            <a:spLocks noGrp="1"/>
          </p:cNvSpPr>
          <p:nvPr>
            <p:ph type="pic" sz="quarter" idx="15"/>
          </p:nvPr>
        </p:nvSpPr>
        <p:spPr>
          <a:xfrm>
            <a:off x="4352576" y="607045"/>
            <a:ext cx="3486849" cy="3030745"/>
          </a:xfrm>
          <a:prstGeom prst="rect">
            <a:avLst/>
          </a:prstGeom>
          <a:solidFill>
            <a:schemeClr val="bg1">
              <a:lumMod val="95000"/>
            </a:schemeClr>
          </a:solidFill>
        </p:spPr>
        <p:txBody>
          <a:bodyPr>
            <a:normAutofit/>
          </a:bodyPr>
          <a:lstStyle>
            <a:lvl1pPr>
              <a:defRPr sz="1051"/>
            </a:lvl1pPr>
          </a:lstStyle>
          <a:p>
            <a:endParaRPr lang="en-US"/>
          </a:p>
        </p:txBody>
      </p:sp>
      <p:sp>
        <p:nvSpPr>
          <p:cNvPr id="9" name="Picture Placeholder 8">
            <a:extLst>
              <a:ext uri="{FF2B5EF4-FFF2-40B4-BE49-F238E27FC236}">
                <a16:creationId xmlns:a16="http://schemas.microsoft.com/office/drawing/2014/main" id="{3AF8D21A-6CCE-CD43-8AE8-35782B027FA3}"/>
              </a:ext>
            </a:extLst>
          </p:cNvPr>
          <p:cNvSpPr>
            <a:spLocks noGrp="1"/>
          </p:cNvSpPr>
          <p:nvPr>
            <p:ph type="pic" sz="quarter" idx="16"/>
          </p:nvPr>
        </p:nvSpPr>
        <p:spPr>
          <a:xfrm>
            <a:off x="8056517" y="607044"/>
            <a:ext cx="3486849" cy="3030745"/>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3059732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57A8E-882D-C1A7-C336-F3E8637FDA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458E68-880A-803A-009A-9982C437883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BE9C33-B1A7-0A81-711A-3273D1BB90BD}"/>
              </a:ext>
            </a:extLst>
          </p:cNvPr>
          <p:cNvSpPr>
            <a:spLocks noGrp="1"/>
          </p:cNvSpPr>
          <p:nvPr>
            <p:ph type="dt" sz="half" idx="10"/>
          </p:nvPr>
        </p:nvSpPr>
        <p:spPr/>
        <p:txBody>
          <a:bodyPr/>
          <a:lstStyle/>
          <a:p>
            <a:fld id="{C03E1F37-78FF-5349-8194-16F974AF1FF8}" type="datetimeFigureOut">
              <a:rPr lang="en-US" smtClean="0"/>
              <a:t>3/30/2026</a:t>
            </a:fld>
            <a:endParaRPr lang="en-US"/>
          </a:p>
        </p:txBody>
      </p:sp>
      <p:sp>
        <p:nvSpPr>
          <p:cNvPr id="5" name="Footer Placeholder 4">
            <a:extLst>
              <a:ext uri="{FF2B5EF4-FFF2-40B4-BE49-F238E27FC236}">
                <a16:creationId xmlns:a16="http://schemas.microsoft.com/office/drawing/2014/main" id="{58A97361-5A7C-C714-CF84-6E1ADFC3C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003B98-C7E5-317C-398C-EA6FE6754986}"/>
              </a:ext>
            </a:extLst>
          </p:cNvPr>
          <p:cNvSpPr>
            <a:spLocks noGrp="1"/>
          </p:cNvSpPr>
          <p:nvPr>
            <p:ph type="sldNum" sz="quarter" idx="12"/>
          </p:nvPr>
        </p:nvSpPr>
        <p:spPr/>
        <p:txBody>
          <a:bodyPr/>
          <a:lstStyle/>
          <a:p>
            <a:fld id="{0C3AE12B-5F00-704E-8FB9-59831AE26A12}" type="slidenum">
              <a:rPr lang="en-US" smtClean="0"/>
              <a:t>‹#›</a:t>
            </a:fld>
            <a:endParaRPr lang="en-US"/>
          </a:p>
        </p:txBody>
      </p:sp>
    </p:spTree>
    <p:extLst>
      <p:ext uri="{BB962C8B-B14F-4D97-AF65-F5344CB8AC3E}">
        <p14:creationId xmlns:p14="http://schemas.microsoft.com/office/powerpoint/2010/main" val="3993902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47708-C8E0-7153-7526-0E924F62ACF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855E0AB-EA0F-86A3-5207-378D0841C8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3A8614-68D9-3CC3-C30C-2678EE4F6DA2}"/>
              </a:ext>
            </a:extLst>
          </p:cNvPr>
          <p:cNvSpPr>
            <a:spLocks noGrp="1"/>
          </p:cNvSpPr>
          <p:nvPr>
            <p:ph type="dt" sz="half" idx="10"/>
          </p:nvPr>
        </p:nvSpPr>
        <p:spPr/>
        <p:txBody>
          <a:bodyPr/>
          <a:lstStyle/>
          <a:p>
            <a:fld id="{C03E1F37-78FF-5349-8194-16F974AF1FF8}" type="datetimeFigureOut">
              <a:rPr lang="en-US" smtClean="0"/>
              <a:t>3/30/2026</a:t>
            </a:fld>
            <a:endParaRPr lang="en-US"/>
          </a:p>
        </p:txBody>
      </p:sp>
      <p:sp>
        <p:nvSpPr>
          <p:cNvPr id="5" name="Footer Placeholder 4">
            <a:extLst>
              <a:ext uri="{FF2B5EF4-FFF2-40B4-BE49-F238E27FC236}">
                <a16:creationId xmlns:a16="http://schemas.microsoft.com/office/drawing/2014/main" id="{2DC931C9-2619-95CD-2DCD-C10AC3AF2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CB953-77BA-A32A-E884-026AAF241C7F}"/>
              </a:ext>
            </a:extLst>
          </p:cNvPr>
          <p:cNvSpPr>
            <a:spLocks noGrp="1"/>
          </p:cNvSpPr>
          <p:nvPr>
            <p:ph type="sldNum" sz="quarter" idx="12"/>
          </p:nvPr>
        </p:nvSpPr>
        <p:spPr/>
        <p:txBody>
          <a:bodyPr/>
          <a:lstStyle/>
          <a:p>
            <a:fld id="{0C3AE12B-5F00-704E-8FB9-59831AE26A12}" type="slidenum">
              <a:rPr lang="en-US" smtClean="0"/>
              <a:t>‹#›</a:t>
            </a:fld>
            <a:endParaRPr lang="en-US"/>
          </a:p>
        </p:txBody>
      </p:sp>
    </p:spTree>
    <p:extLst>
      <p:ext uri="{BB962C8B-B14F-4D97-AF65-F5344CB8AC3E}">
        <p14:creationId xmlns:p14="http://schemas.microsoft.com/office/powerpoint/2010/main" val="1139621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6992-CB54-5483-576F-FA97436497C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CFCA5F1-91AB-ABFD-879F-0693ACE37D6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03839CD-48F6-E18B-C86B-D6AD3F607B2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3B4EF2D-710A-DDC4-78AC-8B8580002360}"/>
              </a:ext>
            </a:extLst>
          </p:cNvPr>
          <p:cNvSpPr>
            <a:spLocks noGrp="1"/>
          </p:cNvSpPr>
          <p:nvPr>
            <p:ph type="dt" sz="half" idx="10"/>
          </p:nvPr>
        </p:nvSpPr>
        <p:spPr/>
        <p:txBody>
          <a:bodyPr/>
          <a:lstStyle/>
          <a:p>
            <a:fld id="{C03E1F37-78FF-5349-8194-16F974AF1FF8}" type="datetimeFigureOut">
              <a:rPr lang="en-US" smtClean="0"/>
              <a:t>3/30/2026</a:t>
            </a:fld>
            <a:endParaRPr lang="en-US"/>
          </a:p>
        </p:txBody>
      </p:sp>
      <p:sp>
        <p:nvSpPr>
          <p:cNvPr id="6" name="Footer Placeholder 5">
            <a:extLst>
              <a:ext uri="{FF2B5EF4-FFF2-40B4-BE49-F238E27FC236}">
                <a16:creationId xmlns:a16="http://schemas.microsoft.com/office/drawing/2014/main" id="{E3D0D658-00BC-337C-4DFD-4C8C33EB29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EFD04-ABCB-71D6-44AD-E55D9C3CD394}"/>
              </a:ext>
            </a:extLst>
          </p:cNvPr>
          <p:cNvSpPr>
            <a:spLocks noGrp="1"/>
          </p:cNvSpPr>
          <p:nvPr>
            <p:ph type="sldNum" sz="quarter" idx="12"/>
          </p:nvPr>
        </p:nvSpPr>
        <p:spPr/>
        <p:txBody>
          <a:bodyPr/>
          <a:lstStyle/>
          <a:p>
            <a:fld id="{0C3AE12B-5F00-704E-8FB9-59831AE26A12}" type="slidenum">
              <a:rPr lang="en-US" smtClean="0"/>
              <a:t>‹#›</a:t>
            </a:fld>
            <a:endParaRPr lang="en-US"/>
          </a:p>
        </p:txBody>
      </p:sp>
    </p:spTree>
    <p:extLst>
      <p:ext uri="{BB962C8B-B14F-4D97-AF65-F5344CB8AC3E}">
        <p14:creationId xmlns:p14="http://schemas.microsoft.com/office/powerpoint/2010/main" val="1562347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8C95-4759-C344-24CF-77317CFCBDE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4ACEDDF-5B62-E820-0125-1A70153CB6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AC609A3-BE6D-0764-BB6E-5294BB23E47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74C26BF-5D7C-A584-B81A-6A4264E0B2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D7710A8-E34C-754C-3E7C-F346115533A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3565C86-8F41-7676-FB5E-E14593A8A38C}"/>
              </a:ext>
            </a:extLst>
          </p:cNvPr>
          <p:cNvSpPr>
            <a:spLocks noGrp="1"/>
          </p:cNvSpPr>
          <p:nvPr>
            <p:ph type="dt" sz="half" idx="10"/>
          </p:nvPr>
        </p:nvSpPr>
        <p:spPr/>
        <p:txBody>
          <a:bodyPr/>
          <a:lstStyle/>
          <a:p>
            <a:fld id="{C03E1F37-78FF-5349-8194-16F974AF1FF8}" type="datetimeFigureOut">
              <a:rPr lang="en-US" smtClean="0"/>
              <a:t>3/30/2026</a:t>
            </a:fld>
            <a:endParaRPr lang="en-US"/>
          </a:p>
        </p:txBody>
      </p:sp>
      <p:sp>
        <p:nvSpPr>
          <p:cNvPr id="8" name="Footer Placeholder 7">
            <a:extLst>
              <a:ext uri="{FF2B5EF4-FFF2-40B4-BE49-F238E27FC236}">
                <a16:creationId xmlns:a16="http://schemas.microsoft.com/office/drawing/2014/main" id="{DF996F69-0300-94E0-D52A-5A4C5BCE89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1D009B-FC90-F932-7BA6-F3EF155DFE94}"/>
              </a:ext>
            </a:extLst>
          </p:cNvPr>
          <p:cNvSpPr>
            <a:spLocks noGrp="1"/>
          </p:cNvSpPr>
          <p:nvPr>
            <p:ph type="sldNum" sz="quarter" idx="12"/>
          </p:nvPr>
        </p:nvSpPr>
        <p:spPr/>
        <p:txBody>
          <a:bodyPr/>
          <a:lstStyle/>
          <a:p>
            <a:fld id="{0C3AE12B-5F00-704E-8FB9-59831AE26A12}" type="slidenum">
              <a:rPr lang="en-US" smtClean="0"/>
              <a:t>‹#›</a:t>
            </a:fld>
            <a:endParaRPr lang="en-US"/>
          </a:p>
        </p:txBody>
      </p:sp>
    </p:spTree>
    <p:extLst>
      <p:ext uri="{BB962C8B-B14F-4D97-AF65-F5344CB8AC3E}">
        <p14:creationId xmlns:p14="http://schemas.microsoft.com/office/powerpoint/2010/main" val="55956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CEE0-5CD8-927C-9895-DACEB6B8AF9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64A6E62-18B6-B704-DEC8-D473D5683537}"/>
              </a:ext>
            </a:extLst>
          </p:cNvPr>
          <p:cNvSpPr>
            <a:spLocks noGrp="1"/>
          </p:cNvSpPr>
          <p:nvPr>
            <p:ph type="dt" sz="half" idx="10"/>
          </p:nvPr>
        </p:nvSpPr>
        <p:spPr/>
        <p:txBody>
          <a:bodyPr/>
          <a:lstStyle/>
          <a:p>
            <a:fld id="{C03E1F37-78FF-5349-8194-16F974AF1FF8}" type="datetimeFigureOut">
              <a:rPr lang="en-US" smtClean="0"/>
              <a:t>3/30/2026</a:t>
            </a:fld>
            <a:endParaRPr lang="en-US"/>
          </a:p>
        </p:txBody>
      </p:sp>
      <p:sp>
        <p:nvSpPr>
          <p:cNvPr id="4" name="Footer Placeholder 3">
            <a:extLst>
              <a:ext uri="{FF2B5EF4-FFF2-40B4-BE49-F238E27FC236}">
                <a16:creationId xmlns:a16="http://schemas.microsoft.com/office/drawing/2014/main" id="{9917BC79-304E-FC98-1A66-7B19C535E7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745651-92D7-A05B-912B-696FDC3DDB52}"/>
              </a:ext>
            </a:extLst>
          </p:cNvPr>
          <p:cNvSpPr>
            <a:spLocks noGrp="1"/>
          </p:cNvSpPr>
          <p:nvPr>
            <p:ph type="sldNum" sz="quarter" idx="12"/>
          </p:nvPr>
        </p:nvSpPr>
        <p:spPr/>
        <p:txBody>
          <a:bodyPr/>
          <a:lstStyle/>
          <a:p>
            <a:fld id="{0C3AE12B-5F00-704E-8FB9-59831AE26A12}" type="slidenum">
              <a:rPr lang="en-US" smtClean="0"/>
              <a:t>‹#›</a:t>
            </a:fld>
            <a:endParaRPr lang="en-US"/>
          </a:p>
        </p:txBody>
      </p:sp>
    </p:spTree>
    <p:extLst>
      <p:ext uri="{BB962C8B-B14F-4D97-AF65-F5344CB8AC3E}">
        <p14:creationId xmlns:p14="http://schemas.microsoft.com/office/powerpoint/2010/main" val="469837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8B396B-1578-A99B-FFAB-71A8FF02E45C}"/>
              </a:ext>
            </a:extLst>
          </p:cNvPr>
          <p:cNvSpPr>
            <a:spLocks noGrp="1"/>
          </p:cNvSpPr>
          <p:nvPr>
            <p:ph type="dt" sz="half" idx="10"/>
          </p:nvPr>
        </p:nvSpPr>
        <p:spPr/>
        <p:txBody>
          <a:bodyPr/>
          <a:lstStyle/>
          <a:p>
            <a:fld id="{C03E1F37-78FF-5349-8194-16F974AF1FF8}" type="datetimeFigureOut">
              <a:rPr lang="en-US" smtClean="0"/>
              <a:t>3/30/2026</a:t>
            </a:fld>
            <a:endParaRPr lang="en-US"/>
          </a:p>
        </p:txBody>
      </p:sp>
      <p:sp>
        <p:nvSpPr>
          <p:cNvPr id="3" name="Footer Placeholder 2">
            <a:extLst>
              <a:ext uri="{FF2B5EF4-FFF2-40B4-BE49-F238E27FC236}">
                <a16:creationId xmlns:a16="http://schemas.microsoft.com/office/drawing/2014/main" id="{78E8D50B-FDB7-4E83-E830-1EBA465A48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2AD154-CB81-8F03-48AF-F090AC1944E5}"/>
              </a:ext>
            </a:extLst>
          </p:cNvPr>
          <p:cNvSpPr>
            <a:spLocks noGrp="1"/>
          </p:cNvSpPr>
          <p:nvPr>
            <p:ph type="sldNum" sz="quarter" idx="12"/>
          </p:nvPr>
        </p:nvSpPr>
        <p:spPr/>
        <p:txBody>
          <a:bodyPr/>
          <a:lstStyle/>
          <a:p>
            <a:fld id="{0C3AE12B-5F00-704E-8FB9-59831AE26A12}" type="slidenum">
              <a:rPr lang="en-US" smtClean="0"/>
              <a:t>‹#›</a:t>
            </a:fld>
            <a:endParaRPr lang="en-US"/>
          </a:p>
        </p:txBody>
      </p:sp>
    </p:spTree>
    <p:extLst>
      <p:ext uri="{BB962C8B-B14F-4D97-AF65-F5344CB8AC3E}">
        <p14:creationId xmlns:p14="http://schemas.microsoft.com/office/powerpoint/2010/main" val="1775881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8CEB2-5489-01CD-935F-EFFF7E7E0B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A6814A7-7C2F-27CE-E89F-2D899A59BE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F74A9BB-D4F6-8E60-450B-DDFCA1D62C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7FCBCC-A106-F8D1-5DD0-7E84DB724D27}"/>
              </a:ext>
            </a:extLst>
          </p:cNvPr>
          <p:cNvSpPr>
            <a:spLocks noGrp="1"/>
          </p:cNvSpPr>
          <p:nvPr>
            <p:ph type="dt" sz="half" idx="10"/>
          </p:nvPr>
        </p:nvSpPr>
        <p:spPr/>
        <p:txBody>
          <a:bodyPr/>
          <a:lstStyle/>
          <a:p>
            <a:fld id="{C03E1F37-78FF-5349-8194-16F974AF1FF8}" type="datetimeFigureOut">
              <a:rPr lang="en-US" smtClean="0"/>
              <a:t>3/30/2026</a:t>
            </a:fld>
            <a:endParaRPr lang="en-US"/>
          </a:p>
        </p:txBody>
      </p:sp>
      <p:sp>
        <p:nvSpPr>
          <p:cNvPr id="6" name="Footer Placeholder 5">
            <a:extLst>
              <a:ext uri="{FF2B5EF4-FFF2-40B4-BE49-F238E27FC236}">
                <a16:creationId xmlns:a16="http://schemas.microsoft.com/office/drawing/2014/main" id="{241BED64-623A-206F-1863-A0626D40EE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B18FC6-8389-E98B-8915-4C6AB4472362}"/>
              </a:ext>
            </a:extLst>
          </p:cNvPr>
          <p:cNvSpPr>
            <a:spLocks noGrp="1"/>
          </p:cNvSpPr>
          <p:nvPr>
            <p:ph type="sldNum" sz="quarter" idx="12"/>
          </p:nvPr>
        </p:nvSpPr>
        <p:spPr/>
        <p:txBody>
          <a:bodyPr/>
          <a:lstStyle/>
          <a:p>
            <a:fld id="{0C3AE12B-5F00-704E-8FB9-59831AE26A12}" type="slidenum">
              <a:rPr lang="en-US" smtClean="0"/>
              <a:t>‹#›</a:t>
            </a:fld>
            <a:endParaRPr lang="en-US"/>
          </a:p>
        </p:txBody>
      </p:sp>
    </p:spTree>
    <p:extLst>
      <p:ext uri="{BB962C8B-B14F-4D97-AF65-F5344CB8AC3E}">
        <p14:creationId xmlns:p14="http://schemas.microsoft.com/office/powerpoint/2010/main" val="24066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B2FE-44D2-FE5D-B9D8-5D1DC32383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A7B44DF-8E0F-3A84-39FD-B9A5B81044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7E5513-0E0B-1FCD-D7F2-D05AA75CBA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FB5008-D397-340F-D339-3D39202AE9F6}"/>
              </a:ext>
            </a:extLst>
          </p:cNvPr>
          <p:cNvSpPr>
            <a:spLocks noGrp="1"/>
          </p:cNvSpPr>
          <p:nvPr>
            <p:ph type="dt" sz="half" idx="10"/>
          </p:nvPr>
        </p:nvSpPr>
        <p:spPr/>
        <p:txBody>
          <a:bodyPr/>
          <a:lstStyle/>
          <a:p>
            <a:fld id="{C03E1F37-78FF-5349-8194-16F974AF1FF8}" type="datetimeFigureOut">
              <a:rPr lang="en-US" smtClean="0"/>
              <a:t>3/30/2026</a:t>
            </a:fld>
            <a:endParaRPr lang="en-US"/>
          </a:p>
        </p:txBody>
      </p:sp>
      <p:sp>
        <p:nvSpPr>
          <p:cNvPr id="6" name="Footer Placeholder 5">
            <a:extLst>
              <a:ext uri="{FF2B5EF4-FFF2-40B4-BE49-F238E27FC236}">
                <a16:creationId xmlns:a16="http://schemas.microsoft.com/office/drawing/2014/main" id="{71BBE4AD-9636-EA31-CD19-4B5FD1B34E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7CCD5B-1D0E-B810-770B-63EDF226B912}"/>
              </a:ext>
            </a:extLst>
          </p:cNvPr>
          <p:cNvSpPr>
            <a:spLocks noGrp="1"/>
          </p:cNvSpPr>
          <p:nvPr>
            <p:ph type="sldNum" sz="quarter" idx="12"/>
          </p:nvPr>
        </p:nvSpPr>
        <p:spPr/>
        <p:txBody>
          <a:bodyPr/>
          <a:lstStyle/>
          <a:p>
            <a:fld id="{0C3AE12B-5F00-704E-8FB9-59831AE26A12}" type="slidenum">
              <a:rPr lang="en-US" smtClean="0"/>
              <a:t>‹#›</a:t>
            </a:fld>
            <a:endParaRPr lang="en-US"/>
          </a:p>
        </p:txBody>
      </p:sp>
    </p:spTree>
    <p:extLst>
      <p:ext uri="{BB962C8B-B14F-4D97-AF65-F5344CB8AC3E}">
        <p14:creationId xmlns:p14="http://schemas.microsoft.com/office/powerpoint/2010/main" val="101345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13CB94-5A97-3B9F-9BCD-BE3F000BB1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C61922A-EB31-92DC-F3AF-E1BC4B01E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C50A001-A132-DF98-2826-0EE87DDA23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3E1F37-78FF-5349-8194-16F974AF1FF8}" type="datetimeFigureOut">
              <a:rPr lang="en-US" smtClean="0"/>
              <a:t>3/30/2026</a:t>
            </a:fld>
            <a:endParaRPr lang="en-US"/>
          </a:p>
        </p:txBody>
      </p:sp>
      <p:sp>
        <p:nvSpPr>
          <p:cNvPr id="5" name="Footer Placeholder 4">
            <a:extLst>
              <a:ext uri="{FF2B5EF4-FFF2-40B4-BE49-F238E27FC236}">
                <a16:creationId xmlns:a16="http://schemas.microsoft.com/office/drawing/2014/main" id="{8A5B51C1-BA78-1EF5-82F9-366621F030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8DFDD32-CE40-8EE8-62B0-5F8B6FC554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3AE12B-5F00-704E-8FB9-59831AE26A12}" type="slidenum">
              <a:rPr lang="en-US" smtClean="0"/>
              <a:t>‹#›</a:t>
            </a:fld>
            <a:endParaRPr lang="en-US"/>
          </a:p>
        </p:txBody>
      </p:sp>
    </p:spTree>
    <p:extLst>
      <p:ext uri="{BB962C8B-B14F-4D97-AF65-F5344CB8AC3E}">
        <p14:creationId xmlns:p14="http://schemas.microsoft.com/office/powerpoint/2010/main" val="419627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png"/><Relationship Id="rId9"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4F5F1-A657-9A84-28E7-9B2410A5471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3A25AB5-ED16-ECA4-34D8-537F27BD6654}"/>
              </a:ext>
            </a:extLst>
          </p:cNvPr>
          <p:cNvPicPr>
            <a:picLocks noChangeAspect="1"/>
          </p:cNvPicPr>
          <p:nvPr/>
        </p:nvPicPr>
        <p:blipFill rotWithShape="1">
          <a:blip r:embed="rId3"/>
          <a:srcRect t="12459" b="12459"/>
          <a:stretch/>
        </p:blipFill>
        <p:spPr>
          <a:xfrm>
            <a:off x="1588" y="0"/>
            <a:ext cx="12194063" cy="6858000"/>
          </a:xfrm>
          <a:prstGeom prst="rect">
            <a:avLst/>
          </a:prstGeom>
        </p:spPr>
      </p:pic>
      <p:sp>
        <p:nvSpPr>
          <p:cNvPr id="13" name="Rectangle 12">
            <a:extLst>
              <a:ext uri="{FF2B5EF4-FFF2-40B4-BE49-F238E27FC236}">
                <a16:creationId xmlns:a16="http://schemas.microsoft.com/office/drawing/2014/main" id="{9975E7BE-A7A9-C495-FDE9-F7C584D3A423}"/>
              </a:ext>
            </a:extLst>
          </p:cNvPr>
          <p:cNvSpPr/>
          <p:nvPr/>
        </p:nvSpPr>
        <p:spPr>
          <a:xfrm>
            <a:off x="-22970" y="0"/>
            <a:ext cx="12214969" cy="6858000"/>
          </a:xfrm>
          <a:prstGeom prst="rect">
            <a:avLst/>
          </a:prstGeom>
          <a:solidFill>
            <a:srgbClr val="012345">
              <a:alpha val="74166"/>
            </a:srgbClr>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spc="-150">
              <a:solidFill>
                <a:schemeClr val="bg1"/>
              </a:solidFill>
              <a:latin typeface="Montserrat" charset="0"/>
              <a:ea typeface="Montserrat" charset="0"/>
              <a:cs typeface="Montserrat" charset="0"/>
            </a:endParaRPr>
          </a:p>
        </p:txBody>
      </p:sp>
      <p:pic>
        <p:nvPicPr>
          <p:cNvPr id="7" name="Picture 6">
            <a:extLst>
              <a:ext uri="{FF2B5EF4-FFF2-40B4-BE49-F238E27FC236}">
                <a16:creationId xmlns:a16="http://schemas.microsoft.com/office/drawing/2014/main" id="{DCEE2C83-37D2-0F3A-9C66-60F69EA311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342" y="1794884"/>
            <a:ext cx="6610537" cy="1323438"/>
          </a:xfrm>
          <a:prstGeom prst="rect">
            <a:avLst/>
          </a:prstGeom>
        </p:spPr>
      </p:pic>
      <p:sp>
        <p:nvSpPr>
          <p:cNvPr id="9" name="Rectangle 8">
            <a:extLst>
              <a:ext uri="{FF2B5EF4-FFF2-40B4-BE49-F238E27FC236}">
                <a16:creationId xmlns:a16="http://schemas.microsoft.com/office/drawing/2014/main" id="{3299F4D7-8BB3-6EF6-2A94-44A7DEBAA77F}"/>
              </a:ext>
            </a:extLst>
          </p:cNvPr>
          <p:cNvSpPr/>
          <p:nvPr/>
        </p:nvSpPr>
        <p:spPr>
          <a:xfrm>
            <a:off x="717550" y="3739678"/>
            <a:ext cx="10756899" cy="1877437"/>
          </a:xfrm>
          <a:prstGeom prst="rect">
            <a:avLst/>
          </a:prstGeom>
        </p:spPr>
        <p:txBody>
          <a:bodyPr wrap="square">
            <a:spAutoFit/>
          </a:bodyPr>
          <a:lstStyle/>
          <a:p>
            <a:pPr algn="ctr"/>
            <a:r>
              <a:rPr lang="en-US" sz="4000" b="1" spc="300" dirty="0">
                <a:solidFill>
                  <a:schemeClr val="bg1"/>
                </a:solidFill>
                <a:latin typeface="Montserrat" charset="0"/>
                <a:ea typeface="Montserrat" charset="0"/>
                <a:cs typeface="Montserrat" charset="0"/>
              </a:rPr>
              <a:t>ENVIRONMENTAL MONITORING</a:t>
            </a:r>
          </a:p>
          <a:p>
            <a:pPr algn="ctr"/>
            <a:r>
              <a:rPr lang="en-GB" sz="3200" dirty="0">
                <a:solidFill>
                  <a:schemeClr val="bg1">
                    <a:lumMod val="95000"/>
                  </a:schemeClr>
                </a:solidFill>
              </a:rPr>
              <a:t>What goes wrong, what works, how to stay compliant</a:t>
            </a:r>
          </a:p>
          <a:p>
            <a:pPr algn="ctr"/>
            <a:endParaRPr lang="en-US" sz="4000" b="1" spc="300" dirty="0">
              <a:solidFill>
                <a:schemeClr val="bg1"/>
              </a:solidFill>
              <a:latin typeface="Montserrat" charset="0"/>
              <a:ea typeface="Montserrat" charset="0"/>
              <a:cs typeface="Montserrat" charset="0"/>
            </a:endParaRPr>
          </a:p>
        </p:txBody>
      </p:sp>
      <p:sp>
        <p:nvSpPr>
          <p:cNvPr id="10" name="Rectangle 9">
            <a:extLst>
              <a:ext uri="{FF2B5EF4-FFF2-40B4-BE49-F238E27FC236}">
                <a16:creationId xmlns:a16="http://schemas.microsoft.com/office/drawing/2014/main" id="{5DC074F0-770F-55CF-901A-74B86CF93B83}"/>
              </a:ext>
            </a:extLst>
          </p:cNvPr>
          <p:cNvSpPr/>
          <p:nvPr/>
        </p:nvSpPr>
        <p:spPr>
          <a:xfrm>
            <a:off x="700931" y="5559870"/>
            <a:ext cx="10756898" cy="461665"/>
          </a:xfrm>
          <a:prstGeom prst="rect">
            <a:avLst/>
          </a:prstGeom>
          <a:solidFill>
            <a:srgbClr val="FFC000"/>
          </a:solidFill>
        </p:spPr>
        <p:txBody>
          <a:bodyPr wrap="square">
            <a:spAutoFit/>
          </a:bodyPr>
          <a:lstStyle/>
          <a:p>
            <a:pPr algn="ctr"/>
            <a:r>
              <a:rPr lang="en-US" sz="2400" b="1" spc="300" dirty="0">
                <a:solidFill>
                  <a:srgbClr val="002060"/>
                </a:solidFill>
                <a:latin typeface="Montserrat" charset="0"/>
                <a:ea typeface="Montserrat" charset="0"/>
                <a:cs typeface="Montserrat" charset="0"/>
              </a:rPr>
              <a:t>NOISE | VIBRATION | DUST </a:t>
            </a:r>
          </a:p>
        </p:txBody>
      </p:sp>
    </p:spTree>
    <p:extLst>
      <p:ext uri="{BB962C8B-B14F-4D97-AF65-F5344CB8AC3E}">
        <p14:creationId xmlns:p14="http://schemas.microsoft.com/office/powerpoint/2010/main" val="2594048972"/>
      </p:ext>
    </p:extLst>
  </p:cSld>
  <p:clrMapOvr>
    <a:masterClrMapping/>
  </p:clrMapOvr>
  <mc:AlternateContent xmlns:mc="http://schemas.openxmlformats.org/markup-compatibility/2006" xmlns:p14="http://schemas.microsoft.com/office/powerpoint/2010/main">
    <mc:Choice Requires="p14">
      <p:transition spd="slow" p14:dur="2000" advTm="42618"/>
    </mc:Choice>
    <mc:Fallback xmlns="">
      <p:transition spd="slow" advTm="4261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5978E-FAB4-A595-C677-5A8FF5C15F10}"/>
            </a:ext>
          </a:extLst>
        </p:cNvPr>
        <p:cNvGrpSpPr/>
        <p:nvPr/>
      </p:nvGrpSpPr>
      <p:grpSpPr>
        <a:xfrm>
          <a:off x="0" y="0"/>
          <a:ext cx="0" cy="0"/>
          <a:chOff x="0" y="0"/>
          <a:chExt cx="0" cy="0"/>
        </a:xfrm>
      </p:grpSpPr>
      <p:pic>
        <p:nvPicPr>
          <p:cNvPr id="11266" name="Picture 2" descr="What are PM2.5 and PM10? How They Affect You and Solutions - Devic Earth">
            <a:extLst>
              <a:ext uri="{FF2B5EF4-FFF2-40B4-BE49-F238E27FC236}">
                <a16:creationId xmlns:a16="http://schemas.microsoft.com/office/drawing/2014/main" id="{44DA17E9-421E-EB58-312D-18CD999421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69" b="4821"/>
          <a:stretch>
            <a:fillRect/>
          </a:stretch>
        </p:blipFill>
        <p:spPr bwMode="auto">
          <a:xfrm>
            <a:off x="3056199" y="643467"/>
            <a:ext cx="6079602" cy="557106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899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9E4BA-AF3E-0A1F-76F5-5BBEBB1B69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C0964C-45FF-CFD2-6699-5451142E0E65}"/>
              </a:ext>
            </a:extLst>
          </p:cNvPr>
          <p:cNvSpPr>
            <a:spLocks noGrp="1"/>
          </p:cNvSpPr>
          <p:nvPr>
            <p:ph type="title"/>
          </p:nvPr>
        </p:nvSpPr>
        <p:spPr/>
        <p:txBody>
          <a:bodyPr/>
          <a:lstStyle/>
          <a:p>
            <a:r>
              <a:rPr lang="en-US" dirty="0"/>
              <a:t>Dusty Activities</a:t>
            </a:r>
          </a:p>
        </p:txBody>
      </p:sp>
      <p:sp>
        <p:nvSpPr>
          <p:cNvPr id="3" name="Content Placeholder 2">
            <a:extLst>
              <a:ext uri="{FF2B5EF4-FFF2-40B4-BE49-F238E27FC236}">
                <a16:creationId xmlns:a16="http://schemas.microsoft.com/office/drawing/2014/main" id="{ECAA3668-445B-3A71-AA89-C0BAECF1B61C}"/>
              </a:ext>
            </a:extLst>
          </p:cNvPr>
          <p:cNvSpPr>
            <a:spLocks noGrp="1"/>
          </p:cNvSpPr>
          <p:nvPr>
            <p:ph idx="1"/>
          </p:nvPr>
        </p:nvSpPr>
        <p:spPr>
          <a:xfrm>
            <a:off x="838200" y="1825625"/>
            <a:ext cx="7316449" cy="3984332"/>
          </a:xfrm>
        </p:spPr>
        <p:txBody>
          <a:bodyPr>
            <a:normAutofit fontScale="92500" lnSpcReduction="20000"/>
          </a:bodyPr>
          <a:lstStyle/>
          <a:p>
            <a:pPr marL="0" indent="0">
              <a:buNone/>
            </a:pPr>
            <a:r>
              <a:rPr lang="en-GB" b="1" dirty="0"/>
              <a:t>On your sites, dust is created by:</a:t>
            </a:r>
          </a:p>
          <a:p>
            <a:r>
              <a:rPr lang="en-GB" dirty="0"/>
              <a:t>Cutting and grinding</a:t>
            </a:r>
          </a:p>
          <a:p>
            <a:r>
              <a:rPr lang="en-GB" dirty="0"/>
              <a:t>Breaking concrete</a:t>
            </a:r>
          </a:p>
          <a:p>
            <a:r>
              <a:rPr lang="en-GB" dirty="0"/>
              <a:t>Crushing</a:t>
            </a:r>
          </a:p>
          <a:p>
            <a:r>
              <a:rPr lang="en-GB" dirty="0"/>
              <a:t>Vehicle movement</a:t>
            </a:r>
          </a:p>
          <a:p>
            <a:r>
              <a:rPr lang="en-GB" dirty="0"/>
              <a:t>Wind picking up settled material</a:t>
            </a:r>
          </a:p>
          <a:p>
            <a:pPr marL="0" indent="0">
              <a:buNone/>
            </a:pPr>
            <a:endParaRPr lang="en-GB" dirty="0"/>
          </a:p>
          <a:p>
            <a:pPr marL="0" indent="0">
              <a:buNone/>
            </a:pPr>
            <a:r>
              <a:rPr lang="en-GB" dirty="0"/>
              <a:t>Dust can be </a:t>
            </a:r>
            <a:r>
              <a:rPr lang="en-GB" b="1" dirty="0"/>
              <a:t>re-generated hours after work stops</a:t>
            </a:r>
            <a:endParaRPr lang="en-GB" dirty="0"/>
          </a:p>
          <a:p>
            <a:pPr marL="0" indent="0">
              <a:buNone/>
            </a:pPr>
            <a:br>
              <a:rPr lang="en-GB" dirty="0"/>
            </a:br>
            <a:endParaRPr lang="en-GB" dirty="0"/>
          </a:p>
        </p:txBody>
      </p:sp>
      <p:pic>
        <p:nvPicPr>
          <p:cNvPr id="4" name="Picture 3">
            <a:extLst>
              <a:ext uri="{FF2B5EF4-FFF2-40B4-BE49-F238E27FC236}">
                <a16:creationId xmlns:a16="http://schemas.microsoft.com/office/drawing/2014/main" id="{EFB13CC9-F06B-92ED-0715-EB3F0CAD7692}"/>
              </a:ext>
            </a:extLst>
          </p:cNvPr>
          <p:cNvPicPr>
            <a:picLocks noChangeAspect="1"/>
          </p:cNvPicPr>
          <p:nvPr/>
        </p:nvPicPr>
        <p:blipFill>
          <a:blip r:embed="rId2"/>
          <a:stretch>
            <a:fillRect/>
          </a:stretch>
        </p:blipFill>
        <p:spPr>
          <a:xfrm>
            <a:off x="6624003" y="1690688"/>
            <a:ext cx="4000035" cy="2246933"/>
          </a:xfrm>
          <a:prstGeom prst="rect">
            <a:avLst/>
          </a:prstGeom>
        </p:spPr>
      </p:pic>
    </p:spTree>
    <p:extLst>
      <p:ext uri="{BB962C8B-B14F-4D97-AF65-F5344CB8AC3E}">
        <p14:creationId xmlns:p14="http://schemas.microsoft.com/office/powerpoint/2010/main" val="2419406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4B5E2-6E75-0E89-8104-84D3A0ADFB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1E8421-6560-7E56-C23E-DBBA4E2A251D}"/>
              </a:ext>
            </a:extLst>
          </p:cNvPr>
          <p:cNvSpPr>
            <a:spLocks noGrp="1"/>
          </p:cNvSpPr>
          <p:nvPr>
            <p:ph type="title"/>
          </p:nvPr>
        </p:nvSpPr>
        <p:spPr>
          <a:xfrm>
            <a:off x="838201" y="365125"/>
            <a:ext cx="3816095" cy="1938076"/>
          </a:xfrm>
        </p:spPr>
        <p:txBody>
          <a:bodyPr>
            <a:normAutofit/>
          </a:bodyPr>
          <a:lstStyle/>
          <a:p>
            <a:r>
              <a:rPr lang="en-US" dirty="0"/>
              <a:t>Dust Behavior</a:t>
            </a:r>
          </a:p>
        </p:txBody>
      </p:sp>
      <p:sp>
        <p:nvSpPr>
          <p:cNvPr id="3" name="Content Placeholder 2">
            <a:extLst>
              <a:ext uri="{FF2B5EF4-FFF2-40B4-BE49-F238E27FC236}">
                <a16:creationId xmlns:a16="http://schemas.microsoft.com/office/drawing/2014/main" id="{0EBABA95-F2FB-96F1-F6FF-B43F10010BF5}"/>
              </a:ext>
            </a:extLst>
          </p:cNvPr>
          <p:cNvSpPr>
            <a:spLocks noGrp="1"/>
          </p:cNvSpPr>
          <p:nvPr>
            <p:ph idx="1"/>
          </p:nvPr>
        </p:nvSpPr>
        <p:spPr>
          <a:xfrm>
            <a:off x="838201" y="2482589"/>
            <a:ext cx="3816096" cy="3694373"/>
          </a:xfrm>
        </p:spPr>
        <p:txBody>
          <a:bodyPr>
            <a:normAutofit/>
          </a:bodyPr>
          <a:lstStyle/>
          <a:p>
            <a:pPr marL="0" indent="0">
              <a:buNone/>
            </a:pPr>
            <a:r>
              <a:rPr lang="en-GB" sz="2000" b="1" dirty="0"/>
              <a:t>How dust behaves </a:t>
            </a:r>
          </a:p>
          <a:p>
            <a:r>
              <a:rPr lang="en-GB" sz="2000" dirty="0"/>
              <a:t>Moves with wind direction</a:t>
            </a:r>
          </a:p>
          <a:p>
            <a:r>
              <a:rPr lang="en-GB" sz="2000" dirty="0"/>
              <a:t>Builds up in certain areas</a:t>
            </a:r>
          </a:p>
          <a:p>
            <a:r>
              <a:rPr lang="en-GB" sz="2000" dirty="0"/>
              <a:t>Escapes site boundaries</a:t>
            </a:r>
          </a:p>
          <a:p>
            <a:r>
              <a:rPr lang="en-GB" sz="2000" dirty="0"/>
              <a:t>Settles and then becomes airborne again</a:t>
            </a:r>
          </a:p>
        </p:txBody>
      </p:sp>
      <p:pic>
        <p:nvPicPr>
          <p:cNvPr id="5" name="Picture 4">
            <a:extLst>
              <a:ext uri="{FF2B5EF4-FFF2-40B4-BE49-F238E27FC236}">
                <a16:creationId xmlns:a16="http://schemas.microsoft.com/office/drawing/2014/main" id="{07206119-3523-A817-FA0E-CA9E7E1B7B3A}"/>
              </a:ext>
            </a:extLst>
          </p:cNvPr>
          <p:cNvPicPr>
            <a:picLocks noChangeAspect="1"/>
          </p:cNvPicPr>
          <p:nvPr/>
        </p:nvPicPr>
        <p:blipFill>
          <a:blip r:embed="rId2"/>
          <a:srcRect r="-1" b="20480"/>
          <a:stretch>
            <a:fillRect/>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Picture 3">
            <a:extLst>
              <a:ext uri="{FF2B5EF4-FFF2-40B4-BE49-F238E27FC236}">
                <a16:creationId xmlns:a16="http://schemas.microsoft.com/office/drawing/2014/main" id="{8EFB1919-0F8A-8555-0422-24846A61079B}"/>
              </a:ext>
            </a:extLst>
          </p:cNvPr>
          <p:cNvPicPr>
            <a:picLocks noChangeAspect="1"/>
          </p:cNvPicPr>
          <p:nvPr/>
        </p:nvPicPr>
        <p:blipFill>
          <a:blip r:embed="rId3"/>
          <a:srcRect t="4219" b="23098"/>
          <a:stretch>
            <a:fillRect/>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890254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F13C7-7112-B865-34A8-A89543AE6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9B7F8A-F58C-0C6D-ACBA-B278D1D58792}"/>
              </a:ext>
            </a:extLst>
          </p:cNvPr>
          <p:cNvSpPr>
            <a:spLocks noGrp="1"/>
          </p:cNvSpPr>
          <p:nvPr>
            <p:ph type="title"/>
          </p:nvPr>
        </p:nvSpPr>
        <p:spPr/>
        <p:txBody>
          <a:bodyPr/>
          <a:lstStyle/>
          <a:p>
            <a:r>
              <a:rPr lang="en-GB" dirty="0"/>
              <a:t>Weather &amp; Night-Time Dust</a:t>
            </a:r>
            <a:endParaRPr lang="en-US" dirty="0"/>
          </a:p>
        </p:txBody>
      </p:sp>
      <p:sp>
        <p:nvSpPr>
          <p:cNvPr id="3" name="Content Placeholder 2">
            <a:extLst>
              <a:ext uri="{FF2B5EF4-FFF2-40B4-BE49-F238E27FC236}">
                <a16:creationId xmlns:a16="http://schemas.microsoft.com/office/drawing/2014/main" id="{6CF1C1C2-9037-D6E2-0E0C-0D9E7A259F91}"/>
              </a:ext>
            </a:extLst>
          </p:cNvPr>
          <p:cNvSpPr>
            <a:spLocks noGrp="1"/>
          </p:cNvSpPr>
          <p:nvPr>
            <p:ph idx="1"/>
          </p:nvPr>
        </p:nvSpPr>
        <p:spPr/>
        <p:txBody>
          <a:bodyPr/>
          <a:lstStyle/>
          <a:p>
            <a:pPr marL="0" indent="0">
              <a:buNone/>
            </a:pPr>
            <a:r>
              <a:rPr lang="en-GB" b="1" dirty="0"/>
              <a:t>Dust Doesn’t Stop When You Do</a:t>
            </a:r>
          </a:p>
          <a:p>
            <a:r>
              <a:rPr lang="en-GB" dirty="0"/>
              <a:t>Work may stop, but wind continues to move dust</a:t>
            </a:r>
          </a:p>
          <a:p>
            <a:r>
              <a:rPr lang="en-GB" dirty="0"/>
              <a:t>Settled dust becomes airborne again overnight</a:t>
            </a:r>
          </a:p>
          <a:p>
            <a:r>
              <a:rPr lang="en-GB" dirty="0"/>
              <a:t>Changing wind direction can carry dust off-site</a:t>
            </a:r>
          </a:p>
          <a:p>
            <a:r>
              <a:rPr lang="en-GB" dirty="0"/>
              <a:t>Night-time = no supervision, no response</a:t>
            </a:r>
          </a:p>
          <a:p>
            <a:endParaRPr lang="en-GB" dirty="0"/>
          </a:p>
          <a:p>
            <a:pPr marL="0" indent="0">
              <a:buNone/>
            </a:pPr>
            <a:r>
              <a:rPr lang="en-GB" dirty="0"/>
              <a:t>Complaints often occur outside working hours</a:t>
            </a:r>
          </a:p>
          <a:p>
            <a:pPr marL="0" indent="0">
              <a:buNone/>
            </a:pPr>
            <a:endParaRPr lang="en-US" dirty="0"/>
          </a:p>
        </p:txBody>
      </p:sp>
      <p:pic>
        <p:nvPicPr>
          <p:cNvPr id="3074" name="Picture 2" descr="Bright Lights Under Starry Night Sky ...">
            <a:extLst>
              <a:ext uri="{FF2B5EF4-FFF2-40B4-BE49-F238E27FC236}">
                <a16:creationId xmlns:a16="http://schemas.microsoft.com/office/drawing/2014/main" id="{1CE245B2-9624-D40E-5D9D-3245AC45A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5921" y="365125"/>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830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1BF593-57BE-BF98-EA8F-C9C1790093FC}"/>
              </a:ext>
            </a:extLst>
          </p:cNvPr>
          <p:cNvSpPr>
            <a:spLocks noGrp="1"/>
          </p:cNvSpPr>
          <p:nvPr>
            <p:ph type="title"/>
          </p:nvPr>
        </p:nvSpPr>
        <p:spPr>
          <a:xfrm>
            <a:off x="630936" y="639520"/>
            <a:ext cx="3429000" cy="1719072"/>
          </a:xfrm>
        </p:spPr>
        <p:txBody>
          <a:bodyPr anchor="b">
            <a:normAutofit fontScale="90000"/>
          </a:bodyPr>
          <a:lstStyle/>
          <a:p>
            <a:r>
              <a:rPr lang="en-US" sz="4600" dirty="0"/>
              <a:t>T</a:t>
            </a:r>
            <a:r>
              <a:rPr lang="en-GB" sz="4600" dirty="0"/>
              <a:t>he hierarchy control is well known for Occupational</a:t>
            </a:r>
            <a:endParaRPr lang="en-US" sz="4600" dirty="0"/>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68D470-984C-F1D3-B502-8DD4892F553D}"/>
              </a:ext>
            </a:extLst>
          </p:cNvPr>
          <p:cNvSpPr>
            <a:spLocks noGrp="1"/>
          </p:cNvSpPr>
          <p:nvPr>
            <p:ph idx="1"/>
          </p:nvPr>
        </p:nvSpPr>
        <p:spPr>
          <a:xfrm>
            <a:off x="630936" y="2807208"/>
            <a:ext cx="3429000" cy="3410712"/>
          </a:xfrm>
        </p:spPr>
        <p:txBody>
          <a:bodyPr anchor="t">
            <a:normAutofit/>
          </a:bodyPr>
          <a:lstStyle/>
          <a:p>
            <a:pPr marL="0" indent="0">
              <a:buNone/>
            </a:pPr>
            <a:r>
              <a:rPr lang="en-GB" sz="2200" dirty="0"/>
              <a:t>Occupational (HSE)</a:t>
            </a:r>
          </a:p>
          <a:p>
            <a:pPr marL="0" indent="0">
              <a:buNone/>
            </a:pPr>
            <a:r>
              <a:rPr lang="en-GB" sz="2200" dirty="0"/>
              <a:t>Strict hierarchy:</a:t>
            </a:r>
          </a:p>
          <a:p>
            <a:r>
              <a:rPr lang="en-GB" sz="2200" dirty="0"/>
              <a:t>Eliminate</a:t>
            </a:r>
          </a:p>
          <a:p>
            <a:r>
              <a:rPr lang="en-GB" sz="2200" dirty="0"/>
              <a:t>Substitute</a:t>
            </a:r>
          </a:p>
          <a:p>
            <a:r>
              <a:rPr lang="en-GB" sz="2200" dirty="0"/>
              <a:t>Engineer</a:t>
            </a:r>
          </a:p>
          <a:p>
            <a:r>
              <a:rPr lang="en-GB" sz="2200" dirty="0"/>
              <a:t>Admin</a:t>
            </a:r>
          </a:p>
          <a:p>
            <a:r>
              <a:rPr lang="en-GB" sz="2200" dirty="0"/>
              <a:t>PPE</a:t>
            </a:r>
          </a:p>
          <a:p>
            <a:pPr marL="0" indent="0">
              <a:buNone/>
            </a:pPr>
            <a:endParaRPr lang="en-US" sz="2200" dirty="0"/>
          </a:p>
        </p:txBody>
      </p:sp>
      <p:pic>
        <p:nvPicPr>
          <p:cNvPr id="4" name="Picture 3" descr="A diagram of a pyramid&#10;&#10;Description automatically generated with medium confidence">
            <a:extLst>
              <a:ext uri="{FF2B5EF4-FFF2-40B4-BE49-F238E27FC236}">
                <a16:creationId xmlns:a16="http://schemas.microsoft.com/office/drawing/2014/main" id="{352CA84F-2BD1-D4E9-D897-45F0A4C1311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455" b="99187" l="9896" r="89974">
                        <a14:foregroundMark x1="26302" y1="9146" x2="66667" y2="7724"/>
                        <a14:foregroundMark x1="66667" y1="7724" x2="67318" y2="7927"/>
                        <a14:foregroundMark x1="38151" y1="49797" x2="63542" y2="47561"/>
                        <a14:foregroundMark x1="63542" y1="47561" x2="63672" y2="47561"/>
                        <a14:foregroundMark x1="43880" y1="70528" x2="58854" y2="70935"/>
                        <a14:foregroundMark x1="48698" y1="88618" x2="52214" y2="85569"/>
                        <a14:foregroundMark x1="23307" y1="5488" x2="44401" y2="3659"/>
                        <a14:foregroundMark x1="44401" y1="3659" x2="66406" y2="4472"/>
                        <a14:foregroundMark x1="66406" y1="4472" x2="59635" y2="12398"/>
                        <a14:foregroundMark x1="59635" y1="12398" x2="35807" y2="11382"/>
                        <a14:foregroundMark x1="83464" y1="8333" x2="56380" y2="11179"/>
                        <a14:foregroundMark x1="65755" y1="47154" x2="42057" y2="44715"/>
                        <a14:foregroundMark x1="42057" y1="44715" x2="51693" y2="54675"/>
                        <a14:foregroundMark x1="51693" y1="54675" x2="62630" y2="52642"/>
                        <a14:foregroundMark x1="58594" y1="66463" x2="46615" y2="66667"/>
                        <a14:foregroundMark x1="46615" y1="66667" x2="53516" y2="71545"/>
                        <a14:foregroundMark x1="51302" y1="87805" x2="50911" y2="86382"/>
                        <a14:foregroundMark x1="51953" y1="84959" x2="56120" y2="85163"/>
                        <a14:foregroundMark x1="50000" y1="92683" x2="44922" y2="82114"/>
                        <a14:foregroundMark x1="44922" y1="82114" x2="51432" y2="92276"/>
                        <a14:foregroundMark x1="51432" y1="92276" x2="51563" y2="91463"/>
                        <a14:foregroundMark x1="52214" y1="86585" x2="50000" y2="99187"/>
                        <a14:foregroundMark x1="50000" y1="99187" x2="50000" y2="98984"/>
                        <a14:foregroundMark x1="58203" y1="71748" x2="47526" y2="73171"/>
                        <a14:foregroundMark x1="47526" y1="73171" x2="55990" y2="69106"/>
                        <a14:foregroundMark x1="55990" y1="69106" x2="56250" y2="69106"/>
                        <a14:foregroundMark x1="58333" y1="55488" x2="48568" y2="56911"/>
                        <a14:foregroundMark x1="48568" y1="56911" x2="39323" y2="54472"/>
                        <a14:foregroundMark x1="39323" y1="54472" x2="47396" y2="52642"/>
                        <a14:foregroundMark x1="36068" y1="46545" x2="49349" y2="43089"/>
                        <a14:foregroundMark x1="49349" y1="43089" x2="63542" y2="43293"/>
                        <a14:foregroundMark x1="67708" y1="43089" x2="61849" y2="56098"/>
                        <a14:foregroundMark x1="61849" y1="56098" x2="61458" y2="56301"/>
                        <a14:foregroundMark x1="32422" y1="43293" x2="38672" y2="53049"/>
                        <a14:foregroundMark x1="38672" y1="53049" x2="38932" y2="53252"/>
                        <a14:foregroundMark x1="20964" y1="4065" x2="30078" y2="11382"/>
                        <a14:foregroundMark x1="30078" y1="11382" x2="47917" y2="10366"/>
                        <a14:foregroundMark x1="47917" y1="10366" x2="47917" y2="10366"/>
                        <a14:foregroundMark x1="24740" y1="3862" x2="73568" y2="0"/>
                        <a14:foregroundMark x1="73568" y1="0" x2="80208" y2="7724"/>
                        <a14:foregroundMark x1="80208" y1="7724" x2="25781" y2="13618"/>
                        <a14:foregroundMark x1="25781" y1="13618" x2="19401" y2="5691"/>
                        <a14:foregroundMark x1="19401" y1="5691" x2="26563" y2="14634"/>
                        <a14:foregroundMark x1="26563" y1="14634" x2="38802" y2="15244"/>
                        <a14:foregroundMark x1="38802" y1="15244" x2="57682" y2="12398"/>
                        <a14:foregroundMark x1="57682" y1="12398" x2="67969" y2="12602"/>
                        <a14:foregroundMark x1="67969" y1="12602" x2="79688" y2="12398"/>
                        <a14:foregroundMark x1="79688" y1="12398" x2="70052" y2="3659"/>
                        <a14:foregroundMark x1="70052" y1="3659" x2="67188" y2="3455"/>
                      </a14:backgroundRemoval>
                    </a14:imgEffect>
                  </a14:imgLayer>
                </a14:imgProps>
              </a:ext>
              <a:ext uri="{28A0092B-C50C-407E-A947-70E740481C1C}">
                <a14:useLocalDpi xmlns:a14="http://schemas.microsoft.com/office/drawing/2010/main" val="0"/>
              </a:ext>
            </a:extLst>
          </a:blip>
          <a:stretch>
            <a:fillRect/>
          </a:stretch>
        </p:blipFill>
        <p:spPr>
          <a:xfrm>
            <a:off x="4654296" y="1219809"/>
            <a:ext cx="6903720" cy="4418381"/>
          </a:xfrm>
          <a:prstGeom prst="rect">
            <a:avLst/>
          </a:prstGeom>
        </p:spPr>
      </p:pic>
    </p:spTree>
    <p:extLst>
      <p:ext uri="{BB962C8B-B14F-4D97-AF65-F5344CB8AC3E}">
        <p14:creationId xmlns:p14="http://schemas.microsoft.com/office/powerpoint/2010/main" val="1228618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79110-906C-C62F-47A9-0B134CCB59EA}"/>
              </a:ext>
            </a:extLst>
          </p:cNvPr>
          <p:cNvSpPr>
            <a:spLocks noGrp="1"/>
          </p:cNvSpPr>
          <p:nvPr>
            <p:ph type="title"/>
          </p:nvPr>
        </p:nvSpPr>
        <p:spPr/>
        <p:txBody>
          <a:bodyPr/>
          <a:lstStyle/>
          <a:p>
            <a:r>
              <a:rPr lang="en-US" dirty="0"/>
              <a:t>Should we treat both the same?</a:t>
            </a:r>
          </a:p>
        </p:txBody>
      </p:sp>
      <p:sp>
        <p:nvSpPr>
          <p:cNvPr id="3" name="Content Placeholder 2">
            <a:extLst>
              <a:ext uri="{FF2B5EF4-FFF2-40B4-BE49-F238E27FC236}">
                <a16:creationId xmlns:a16="http://schemas.microsoft.com/office/drawing/2014/main" id="{D5FCA801-C595-366F-1A02-2F37C4E44DD9}"/>
              </a:ext>
            </a:extLst>
          </p:cNvPr>
          <p:cNvSpPr>
            <a:spLocks noGrp="1"/>
          </p:cNvSpPr>
          <p:nvPr>
            <p:ph idx="1"/>
          </p:nvPr>
        </p:nvSpPr>
        <p:spPr/>
        <p:txBody>
          <a:bodyPr/>
          <a:lstStyle/>
          <a:p>
            <a:pPr marL="0" indent="0">
              <a:buNone/>
            </a:pPr>
            <a:r>
              <a:rPr lang="en-GB" dirty="0"/>
              <a:t>“Environmental is what leaves your site.</a:t>
            </a:r>
            <a:br>
              <a:rPr lang="en-GB" dirty="0"/>
            </a:br>
            <a:r>
              <a:rPr lang="en-GB" dirty="0"/>
              <a:t>Occupational is what your workers breathe.</a:t>
            </a:r>
            <a:br>
              <a:rPr lang="en-GB" dirty="0"/>
            </a:br>
            <a:r>
              <a:rPr lang="en-GB" dirty="0"/>
              <a:t>You are responsible for both.”</a:t>
            </a:r>
            <a:endParaRPr lang="en-US" dirty="0"/>
          </a:p>
        </p:txBody>
      </p:sp>
    </p:spTree>
    <p:extLst>
      <p:ext uri="{BB962C8B-B14F-4D97-AF65-F5344CB8AC3E}">
        <p14:creationId xmlns:p14="http://schemas.microsoft.com/office/powerpoint/2010/main" val="1217019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4B62D-B55C-B88A-CEBE-993BD155F654}"/>
              </a:ext>
            </a:extLst>
          </p:cNvPr>
          <p:cNvSpPr>
            <a:spLocks noGrp="1"/>
          </p:cNvSpPr>
          <p:nvPr>
            <p:ph type="title"/>
          </p:nvPr>
        </p:nvSpPr>
        <p:spPr/>
        <p:txBody>
          <a:bodyPr/>
          <a:lstStyle/>
          <a:p>
            <a:r>
              <a:rPr lang="en-GB" dirty="0"/>
              <a:t>Environmental Hierarchy Control</a:t>
            </a:r>
            <a:endParaRPr lang="en-US" dirty="0"/>
          </a:p>
        </p:txBody>
      </p:sp>
      <p:graphicFrame>
        <p:nvGraphicFramePr>
          <p:cNvPr id="13" name="Table 12">
            <a:extLst>
              <a:ext uri="{FF2B5EF4-FFF2-40B4-BE49-F238E27FC236}">
                <a16:creationId xmlns:a16="http://schemas.microsoft.com/office/drawing/2014/main" id="{B2C3D278-D1BB-0D7F-64F1-33C254A4C11A}"/>
              </a:ext>
            </a:extLst>
          </p:cNvPr>
          <p:cNvGraphicFramePr>
            <a:graphicFrameLocks noGrp="1"/>
          </p:cNvGraphicFramePr>
          <p:nvPr>
            <p:extLst>
              <p:ext uri="{D42A27DB-BD31-4B8C-83A1-F6EECF244321}">
                <p14:modId xmlns:p14="http://schemas.microsoft.com/office/powerpoint/2010/main" val="3260534634"/>
              </p:ext>
            </p:extLst>
          </p:nvPr>
        </p:nvGraphicFramePr>
        <p:xfrm>
          <a:off x="838200" y="1844784"/>
          <a:ext cx="8151055" cy="3627546"/>
        </p:xfrm>
        <a:graphic>
          <a:graphicData uri="http://schemas.openxmlformats.org/drawingml/2006/table">
            <a:tbl>
              <a:tblPr firstRow="1" firstCol="1" bandRow="1"/>
              <a:tblGrid>
                <a:gridCol w="2101132">
                  <a:extLst>
                    <a:ext uri="{9D8B030D-6E8A-4147-A177-3AD203B41FA5}">
                      <a16:colId xmlns:a16="http://schemas.microsoft.com/office/drawing/2014/main" val="3614923697"/>
                    </a:ext>
                  </a:extLst>
                </a:gridCol>
                <a:gridCol w="6049923">
                  <a:extLst>
                    <a:ext uri="{9D8B030D-6E8A-4147-A177-3AD203B41FA5}">
                      <a16:colId xmlns:a16="http://schemas.microsoft.com/office/drawing/2014/main" val="3094329362"/>
                    </a:ext>
                  </a:extLst>
                </a:gridCol>
              </a:tblGrid>
              <a:tr h="703958">
                <a:tc>
                  <a:txBody>
                    <a:bodyPr/>
                    <a:lstStyle/>
                    <a:p>
                      <a:pPr>
                        <a:buNone/>
                      </a:pPr>
                      <a:r>
                        <a:rPr lang="en-GB" sz="1400" b="1" kern="100">
                          <a:solidFill>
                            <a:srgbClr val="000000"/>
                          </a:solidFill>
                          <a:effectLst/>
                          <a:latin typeface="Apple Color Emoji" pitchFamily="2" charset="0"/>
                          <a:ea typeface="Times New Roman" panose="02020603050405020304" pitchFamily="18" charset="0"/>
                          <a:cs typeface="Apple Color Emoji" pitchFamily="2" charset="0"/>
                        </a:rPr>
                        <a:t>🔵</a:t>
                      </a:r>
                      <a:r>
                        <a:rPr lang="en-GB" sz="1400" b="1" kern="100">
                          <a:solidFill>
                            <a:srgbClr val="000000"/>
                          </a:solidFill>
                          <a:effectLst/>
                          <a:latin typeface="Arial" panose="020B0604020202020204" pitchFamily="34" charset="0"/>
                          <a:ea typeface="Times New Roman" panose="02020603050405020304" pitchFamily="18" charset="0"/>
                        </a:rPr>
                        <a:t> Eliminate</a:t>
                      </a:r>
                      <a:endParaRPr lang="en-GB" sz="1200" kern="100">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C9EB"/>
                    </a:solidFill>
                  </a:tcPr>
                </a:tc>
                <a:tc>
                  <a:txBody>
                    <a:bodyPr/>
                    <a:lstStyle/>
                    <a:p>
                      <a:pPr>
                        <a:lnSpc>
                          <a:spcPct val="115000"/>
                        </a:lnSpc>
                        <a:spcAft>
                          <a:spcPts val="800"/>
                        </a:spcAft>
                        <a:buNone/>
                      </a:pPr>
                      <a:r>
                        <a:rPr lang="en-GB" sz="1400" b="1"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“Best but rarely done”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C9EB"/>
                    </a:solidFill>
                  </a:tcPr>
                </a:tc>
                <a:extLst>
                  <a:ext uri="{0D108BD9-81ED-4DB2-BD59-A6C34878D82A}">
                    <a16:rowId xmlns:a16="http://schemas.microsoft.com/office/drawing/2014/main" val="3321291418"/>
                  </a:ext>
                </a:extLst>
              </a:tr>
              <a:tr h="744241">
                <a:tc>
                  <a:txBody>
                    <a:bodyPr/>
                    <a:lstStyle/>
                    <a:p>
                      <a:pPr>
                        <a:buNone/>
                      </a:pPr>
                      <a:r>
                        <a:rPr lang="en-GB" sz="1400" b="1" kern="100">
                          <a:solidFill>
                            <a:srgbClr val="000000"/>
                          </a:solidFill>
                          <a:effectLst/>
                          <a:latin typeface="Apple Color Emoji" pitchFamily="2" charset="0"/>
                          <a:ea typeface="Times New Roman" panose="02020603050405020304" pitchFamily="18" charset="0"/>
                          <a:cs typeface="Apple Color Emoji" pitchFamily="2" charset="0"/>
                        </a:rPr>
                        <a:t>🟢</a:t>
                      </a:r>
                      <a:r>
                        <a:rPr lang="en-GB" sz="1400" b="1" kern="100">
                          <a:solidFill>
                            <a:srgbClr val="000000"/>
                          </a:solidFill>
                          <a:effectLst/>
                          <a:latin typeface="Arial" panose="020B0604020202020204" pitchFamily="34" charset="0"/>
                          <a:ea typeface="Times New Roman" panose="02020603050405020304" pitchFamily="18" charset="0"/>
                        </a:rPr>
                        <a:t> Reduce</a:t>
                      </a:r>
                      <a:endParaRPr lang="en-GB" sz="1200" kern="100">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E290"/>
                    </a:solidFill>
                  </a:tcPr>
                </a:tc>
                <a:tc>
                  <a:txBody>
                    <a:bodyPr/>
                    <a:lstStyle/>
                    <a:p>
                      <a:pPr>
                        <a:buNone/>
                      </a:pPr>
                      <a:r>
                        <a:rPr lang="en-GB" sz="1400" b="1" kern="100">
                          <a:solidFill>
                            <a:srgbClr val="000000"/>
                          </a:solidFill>
                          <a:effectLst/>
                          <a:latin typeface="Arial" panose="020B0604020202020204" pitchFamily="34" charset="0"/>
                          <a:ea typeface="Times New Roman" panose="02020603050405020304" pitchFamily="18" charset="0"/>
                        </a:rPr>
                        <a:t>“Planning stage decisions</a:t>
                      </a:r>
                      <a:endParaRPr lang="en-GB" sz="1200" kern="100">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E290"/>
                    </a:solidFill>
                  </a:tcPr>
                </a:tc>
                <a:extLst>
                  <a:ext uri="{0D108BD9-81ED-4DB2-BD59-A6C34878D82A}">
                    <a16:rowId xmlns:a16="http://schemas.microsoft.com/office/drawing/2014/main" val="3872198080"/>
                  </a:ext>
                </a:extLst>
              </a:tr>
              <a:tr h="734170">
                <a:tc>
                  <a:txBody>
                    <a:bodyPr/>
                    <a:lstStyle/>
                    <a:p>
                      <a:pPr>
                        <a:buNone/>
                      </a:pPr>
                      <a:r>
                        <a:rPr lang="en-GB" sz="1400" b="1" kern="100">
                          <a:solidFill>
                            <a:srgbClr val="000000"/>
                          </a:solidFill>
                          <a:effectLst/>
                          <a:latin typeface="Apple Color Emoji" pitchFamily="2" charset="0"/>
                          <a:ea typeface="Times New Roman" panose="02020603050405020304" pitchFamily="18" charset="0"/>
                          <a:cs typeface="Apple Color Emoji" pitchFamily="2" charset="0"/>
                        </a:rPr>
                        <a:t>🟡</a:t>
                      </a:r>
                      <a:r>
                        <a:rPr lang="en-GB" sz="1400" b="1" kern="100">
                          <a:solidFill>
                            <a:srgbClr val="000000"/>
                          </a:solidFill>
                          <a:effectLst/>
                          <a:latin typeface="Arial" panose="020B0604020202020204" pitchFamily="34" charset="0"/>
                          <a:ea typeface="Times New Roman" panose="02020603050405020304" pitchFamily="18" charset="0"/>
                        </a:rPr>
                        <a:t> Control</a:t>
                      </a:r>
                      <a:endParaRPr lang="en-GB" sz="1200" kern="100">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buNone/>
                      </a:pPr>
                      <a:r>
                        <a:rPr lang="en-GB" sz="1400" b="1" kern="100">
                          <a:solidFill>
                            <a:srgbClr val="000000"/>
                          </a:solidFill>
                          <a:effectLst/>
                          <a:latin typeface="Arial" panose="020B0604020202020204" pitchFamily="34" charset="0"/>
                          <a:ea typeface="Times New Roman" panose="02020603050405020304" pitchFamily="18" charset="0"/>
                        </a:rPr>
                        <a:t>“Where most of your effort should be”</a:t>
                      </a:r>
                      <a:endParaRPr lang="en-GB" sz="1200" kern="100">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34260449"/>
                  </a:ext>
                </a:extLst>
              </a:tr>
              <a:tr h="744241">
                <a:tc>
                  <a:txBody>
                    <a:bodyPr/>
                    <a:lstStyle/>
                    <a:p>
                      <a:pPr>
                        <a:buNone/>
                      </a:pPr>
                      <a:r>
                        <a:rPr lang="en-GB" sz="1400" b="1" kern="100">
                          <a:solidFill>
                            <a:srgbClr val="000000"/>
                          </a:solidFill>
                          <a:effectLst/>
                          <a:latin typeface="Apple Color Emoji" pitchFamily="2" charset="0"/>
                          <a:ea typeface="Times New Roman" panose="02020603050405020304" pitchFamily="18" charset="0"/>
                          <a:cs typeface="Apple Color Emoji" pitchFamily="2" charset="0"/>
                        </a:rPr>
                        <a:t>🟠</a:t>
                      </a:r>
                      <a:r>
                        <a:rPr lang="en-GB" sz="1400" b="1" kern="100">
                          <a:solidFill>
                            <a:srgbClr val="000000"/>
                          </a:solidFill>
                          <a:effectLst/>
                          <a:latin typeface="Arial" panose="020B0604020202020204" pitchFamily="34" charset="0"/>
                          <a:ea typeface="Times New Roman" panose="02020603050405020304" pitchFamily="18" charset="0"/>
                        </a:rPr>
                        <a:t> Contain</a:t>
                      </a:r>
                      <a:endParaRPr lang="en-GB" sz="1200" kern="100">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800"/>
                        </a:spcAft>
                        <a:buNone/>
                      </a:pPr>
                      <a:r>
                        <a:rPr lang="en-GB" sz="1400" b="1"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“Stops complaints”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370744379"/>
                  </a:ext>
                </a:extLst>
              </a:tr>
              <a:tr h="700936">
                <a:tc>
                  <a:txBody>
                    <a:bodyPr/>
                    <a:lstStyle/>
                    <a:p>
                      <a:pPr>
                        <a:lnSpc>
                          <a:spcPct val="115000"/>
                        </a:lnSpc>
                        <a:spcAft>
                          <a:spcPts val="800"/>
                        </a:spcAft>
                        <a:buNone/>
                      </a:pPr>
                      <a:r>
                        <a:rPr lang="en-GB" sz="1400" b="1" kern="100">
                          <a:solidFill>
                            <a:srgbClr val="000000"/>
                          </a:solidFill>
                          <a:effectLst/>
                          <a:latin typeface="Apple Color Emoji" pitchFamily="2" charset="0"/>
                          <a:ea typeface="Aptos" panose="020B0004020202020204" pitchFamily="34" charset="0"/>
                          <a:cs typeface="Apple Color Emoji" pitchFamily="2" charset="0"/>
                        </a:rPr>
                        <a:t>🔴</a:t>
                      </a:r>
                      <a:r>
                        <a:rPr lang="en-GB" sz="1400" b="1"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 Monitor</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D"/>
                    </a:solidFill>
                  </a:tcPr>
                </a:tc>
                <a:tc>
                  <a:txBody>
                    <a:bodyPr/>
                    <a:lstStyle/>
                    <a:p>
                      <a:pPr>
                        <a:buNone/>
                      </a:pPr>
                      <a:r>
                        <a:rPr lang="en-GB" sz="1400" b="1" kern="100" dirty="0">
                          <a:solidFill>
                            <a:srgbClr val="000000"/>
                          </a:solidFill>
                          <a:effectLst/>
                          <a:latin typeface="Arial" panose="020B0604020202020204" pitchFamily="34" charset="0"/>
                          <a:ea typeface="Times New Roman" panose="02020603050405020304" pitchFamily="18" charset="0"/>
                        </a:rPr>
                        <a:t>“Proves whether any of this actually worked”</a:t>
                      </a:r>
                      <a:endParaRPr lang="en-GB" sz="1200" kern="100" dirty="0">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D"/>
                    </a:solidFill>
                  </a:tcPr>
                </a:tc>
                <a:extLst>
                  <a:ext uri="{0D108BD9-81ED-4DB2-BD59-A6C34878D82A}">
                    <a16:rowId xmlns:a16="http://schemas.microsoft.com/office/drawing/2014/main" val="2003617166"/>
                  </a:ext>
                </a:extLst>
              </a:tr>
            </a:tbl>
          </a:graphicData>
        </a:graphic>
      </p:graphicFrame>
    </p:spTree>
    <p:extLst>
      <p:ext uri="{BB962C8B-B14F-4D97-AF65-F5344CB8AC3E}">
        <p14:creationId xmlns:p14="http://schemas.microsoft.com/office/powerpoint/2010/main" val="1270332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354F0-CCF3-976D-C75A-B62E92BEE6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0DF0CB-4DF5-4D6C-668F-FB24AB1F914D}"/>
              </a:ext>
            </a:extLst>
          </p:cNvPr>
          <p:cNvSpPr>
            <a:spLocks noGrp="1"/>
          </p:cNvSpPr>
          <p:nvPr>
            <p:ph type="title"/>
          </p:nvPr>
        </p:nvSpPr>
        <p:spPr/>
        <p:txBody>
          <a:bodyPr/>
          <a:lstStyle/>
          <a:p>
            <a:r>
              <a:rPr lang="en-US" dirty="0"/>
              <a:t>Controls – Being Compliant</a:t>
            </a:r>
          </a:p>
        </p:txBody>
      </p:sp>
      <p:sp>
        <p:nvSpPr>
          <p:cNvPr id="3" name="Content Placeholder 2">
            <a:extLst>
              <a:ext uri="{FF2B5EF4-FFF2-40B4-BE49-F238E27FC236}">
                <a16:creationId xmlns:a16="http://schemas.microsoft.com/office/drawing/2014/main" id="{389C6D2E-905E-AAE3-2D15-62930E5994C7}"/>
              </a:ext>
            </a:extLst>
          </p:cNvPr>
          <p:cNvSpPr>
            <a:spLocks noGrp="1"/>
          </p:cNvSpPr>
          <p:nvPr>
            <p:ph idx="1"/>
          </p:nvPr>
        </p:nvSpPr>
        <p:spPr>
          <a:xfrm>
            <a:off x="838200" y="1825625"/>
            <a:ext cx="4498298" cy="4351338"/>
          </a:xfrm>
        </p:spPr>
        <p:txBody>
          <a:bodyPr/>
          <a:lstStyle/>
          <a:p>
            <a:pPr marL="0" indent="0">
              <a:buNone/>
            </a:pPr>
            <a:r>
              <a:rPr lang="en-GB" b="1" dirty="0"/>
              <a:t>Good occupational, bad environmental</a:t>
            </a:r>
          </a:p>
          <a:p>
            <a:r>
              <a:rPr lang="en-US" dirty="0"/>
              <a:t>Workings wearing mask</a:t>
            </a:r>
          </a:p>
          <a:p>
            <a:r>
              <a:rPr lang="en-US" dirty="0"/>
              <a:t>Dust extraction in place</a:t>
            </a:r>
          </a:p>
          <a:p>
            <a:r>
              <a:rPr lang="en-US" dirty="0"/>
              <a:t>BUT dust blowing of site</a:t>
            </a:r>
          </a:p>
          <a:p>
            <a:pPr marL="0" indent="0">
              <a:buNone/>
            </a:pPr>
            <a:endParaRPr lang="en-US" dirty="0"/>
          </a:p>
          <a:p>
            <a:pPr marL="0" indent="0">
              <a:buNone/>
            </a:pPr>
            <a:r>
              <a:rPr lang="en-US" b="1" dirty="0"/>
              <a:t>Result: </a:t>
            </a:r>
          </a:p>
          <a:p>
            <a:pPr marL="0" indent="0">
              <a:buNone/>
            </a:pPr>
            <a:r>
              <a:rPr lang="en-US" dirty="0"/>
              <a:t>Complaints, enforcement</a:t>
            </a:r>
          </a:p>
        </p:txBody>
      </p:sp>
      <p:sp>
        <p:nvSpPr>
          <p:cNvPr id="5" name="TextBox 4">
            <a:extLst>
              <a:ext uri="{FF2B5EF4-FFF2-40B4-BE49-F238E27FC236}">
                <a16:creationId xmlns:a16="http://schemas.microsoft.com/office/drawing/2014/main" id="{5528425F-FCC5-682C-0FF1-2849D8267282}"/>
              </a:ext>
            </a:extLst>
          </p:cNvPr>
          <p:cNvSpPr txBox="1"/>
          <p:nvPr/>
        </p:nvSpPr>
        <p:spPr>
          <a:xfrm>
            <a:off x="8964118" y="2038662"/>
            <a:ext cx="184731" cy="369332"/>
          </a:xfrm>
          <a:prstGeom prst="rect">
            <a:avLst/>
          </a:prstGeom>
          <a:noFill/>
        </p:spPr>
        <p:txBody>
          <a:bodyPr wrap="none" rtlCol="0">
            <a:spAutoFit/>
          </a:bodyPr>
          <a:lstStyle/>
          <a:p>
            <a:endParaRPr lang="en-US" dirty="0"/>
          </a:p>
        </p:txBody>
      </p:sp>
      <p:sp>
        <p:nvSpPr>
          <p:cNvPr id="8" name="Content Placeholder 2">
            <a:extLst>
              <a:ext uri="{FF2B5EF4-FFF2-40B4-BE49-F238E27FC236}">
                <a16:creationId xmlns:a16="http://schemas.microsoft.com/office/drawing/2014/main" id="{9C58E397-07AE-4195-057C-D26F6B989960}"/>
              </a:ext>
            </a:extLst>
          </p:cNvPr>
          <p:cNvSpPr txBox="1">
            <a:spLocks/>
          </p:cNvSpPr>
          <p:nvPr/>
        </p:nvSpPr>
        <p:spPr>
          <a:xfrm>
            <a:off x="5336498" y="1747925"/>
            <a:ext cx="53711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Good environmental, bad occupational</a:t>
            </a:r>
          </a:p>
          <a:p>
            <a:r>
              <a:rPr lang="en-US" dirty="0"/>
              <a:t>Boundary dust levels low</a:t>
            </a:r>
          </a:p>
          <a:p>
            <a:r>
              <a:rPr lang="en-US" dirty="0"/>
              <a:t>BUT high exposure at source</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Result: </a:t>
            </a:r>
          </a:p>
          <a:p>
            <a:pPr marL="0" indent="0">
              <a:buFont typeface="Arial" panose="020B0604020202020204" pitchFamily="34" charset="0"/>
              <a:buNone/>
            </a:pPr>
            <a:r>
              <a:rPr lang="en-US" dirty="0"/>
              <a:t>Long term health risk, HSE issue</a:t>
            </a:r>
          </a:p>
        </p:txBody>
      </p:sp>
      <p:pic>
        <p:nvPicPr>
          <p:cNvPr id="4099" name="Picture 3" descr="Let us spray">
            <a:extLst>
              <a:ext uri="{FF2B5EF4-FFF2-40B4-BE49-F238E27FC236}">
                <a16:creationId xmlns:a16="http://schemas.microsoft.com/office/drawing/2014/main" id="{EA32CD11-6C2A-33FA-C194-D9C6898E3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8462" y="4715798"/>
            <a:ext cx="2858420" cy="214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628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A45A48-865A-A339-E69E-2F66DEB531AC}"/>
              </a:ext>
            </a:extLst>
          </p:cNvPr>
          <p:cNvSpPr>
            <a:spLocks noGrp="1"/>
          </p:cNvSpPr>
          <p:nvPr>
            <p:ph type="title"/>
          </p:nvPr>
        </p:nvSpPr>
        <p:spPr>
          <a:xfrm>
            <a:off x="630936" y="639520"/>
            <a:ext cx="3429000" cy="1719072"/>
          </a:xfrm>
        </p:spPr>
        <p:txBody>
          <a:bodyPr anchor="b">
            <a:normAutofit/>
          </a:bodyPr>
          <a:lstStyle/>
          <a:p>
            <a:r>
              <a:rPr lang="en-US" sz="3800" dirty="0"/>
              <a:t>Air Quality Management</a:t>
            </a:r>
          </a:p>
        </p:txBody>
      </p:sp>
      <p:sp>
        <p:nvSpPr>
          <p:cNvPr id="7178"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AB9A19-DAF8-7AF3-D705-8A24098BE8ED}"/>
              </a:ext>
            </a:extLst>
          </p:cNvPr>
          <p:cNvSpPr>
            <a:spLocks noGrp="1"/>
          </p:cNvSpPr>
          <p:nvPr>
            <p:ph idx="1"/>
          </p:nvPr>
        </p:nvSpPr>
        <p:spPr>
          <a:xfrm>
            <a:off x="630936" y="2807208"/>
            <a:ext cx="3429000" cy="3410712"/>
          </a:xfrm>
        </p:spPr>
        <p:txBody>
          <a:bodyPr anchor="t">
            <a:normAutofit/>
          </a:bodyPr>
          <a:lstStyle/>
          <a:p>
            <a:pPr marL="0" indent="0">
              <a:buNone/>
            </a:pPr>
            <a:r>
              <a:rPr lang="en-GB" sz="2200" b="1" dirty="0"/>
              <a:t>Eliminate / Avoid</a:t>
            </a:r>
          </a:p>
          <a:p>
            <a:r>
              <a:rPr lang="en-GB" sz="2200" dirty="0"/>
              <a:t>Can the activity be removed or resigned</a:t>
            </a:r>
          </a:p>
          <a:p>
            <a:pPr marL="0" indent="0">
              <a:buNone/>
            </a:pPr>
            <a:endParaRPr lang="en-GB" sz="2200" dirty="0"/>
          </a:p>
          <a:p>
            <a:pPr marL="0" indent="0">
              <a:buNone/>
            </a:pPr>
            <a:r>
              <a:rPr lang="en-GB" sz="2200" b="1" dirty="0"/>
              <a:t>Reduce at the source</a:t>
            </a:r>
          </a:p>
          <a:p>
            <a:r>
              <a:rPr lang="en-GB" sz="2200" dirty="0"/>
              <a:t>Low dust methods </a:t>
            </a:r>
          </a:p>
          <a:p>
            <a:r>
              <a:rPr lang="en-GB" sz="2200" dirty="0"/>
              <a:t>Pre-cut materials</a:t>
            </a:r>
          </a:p>
          <a:p>
            <a:r>
              <a:rPr lang="en-GB" sz="2200" dirty="0"/>
              <a:t>Reduce drop heights</a:t>
            </a:r>
          </a:p>
          <a:p>
            <a:pPr marL="0" indent="0">
              <a:buNone/>
            </a:pPr>
            <a:endParaRPr lang="en-US" sz="2200" dirty="0"/>
          </a:p>
        </p:txBody>
      </p:sp>
      <p:pic>
        <p:nvPicPr>
          <p:cNvPr id="7171" name="Picture 3" descr="Dust Suppression: Top 3 ways to control dust on site | Jaybro - Blog">
            <a:extLst>
              <a:ext uri="{FF2B5EF4-FFF2-40B4-BE49-F238E27FC236}">
                <a16:creationId xmlns:a16="http://schemas.microsoft.com/office/drawing/2014/main" id="{B85ACB15-0033-D4D5-0812-40AEB2398C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1124883"/>
            <a:ext cx="6903720" cy="460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829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B55604-4279-69A2-B786-68BE8D27AC07}"/>
            </a:ext>
          </a:extLst>
        </p:cNvPr>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1E3A5D66-416F-B752-AE31-79CE6F5E4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25E45-01C6-7F73-CB3B-1632CDA1BE7E}"/>
              </a:ext>
            </a:extLst>
          </p:cNvPr>
          <p:cNvSpPr>
            <a:spLocks noGrp="1"/>
          </p:cNvSpPr>
          <p:nvPr>
            <p:ph type="title"/>
          </p:nvPr>
        </p:nvSpPr>
        <p:spPr>
          <a:xfrm>
            <a:off x="630936" y="639520"/>
            <a:ext cx="3429000" cy="1719072"/>
          </a:xfrm>
        </p:spPr>
        <p:txBody>
          <a:bodyPr anchor="b">
            <a:normAutofit/>
          </a:bodyPr>
          <a:lstStyle/>
          <a:p>
            <a:r>
              <a:rPr lang="en-US" sz="3800" dirty="0"/>
              <a:t>Air Quality Management</a:t>
            </a:r>
          </a:p>
        </p:txBody>
      </p:sp>
      <p:sp>
        <p:nvSpPr>
          <p:cNvPr id="7178" name="sketch line">
            <a:extLst>
              <a:ext uri="{FF2B5EF4-FFF2-40B4-BE49-F238E27FC236}">
                <a16:creationId xmlns:a16="http://schemas.microsoft.com/office/drawing/2014/main" id="{ADE5E31A-C7FF-6A68-1735-13EBC3CE4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46E813-20BC-2CD5-BFD2-2BC61DAC86C7}"/>
              </a:ext>
            </a:extLst>
          </p:cNvPr>
          <p:cNvSpPr>
            <a:spLocks noGrp="1"/>
          </p:cNvSpPr>
          <p:nvPr>
            <p:ph idx="1"/>
          </p:nvPr>
        </p:nvSpPr>
        <p:spPr>
          <a:xfrm>
            <a:off x="630936" y="2807208"/>
            <a:ext cx="3429000" cy="3410712"/>
          </a:xfrm>
        </p:spPr>
        <p:txBody>
          <a:bodyPr anchor="t">
            <a:normAutofit fontScale="92500" lnSpcReduction="20000"/>
          </a:bodyPr>
          <a:lstStyle/>
          <a:p>
            <a:pPr marL="0" indent="0">
              <a:buNone/>
            </a:pPr>
            <a:r>
              <a:rPr lang="en-GB" sz="2200" b="1" dirty="0"/>
              <a:t>Control at source</a:t>
            </a:r>
          </a:p>
          <a:p>
            <a:r>
              <a:rPr lang="en-GB" sz="2200" dirty="0"/>
              <a:t>Water suppression</a:t>
            </a:r>
          </a:p>
          <a:p>
            <a:r>
              <a:rPr lang="en-GB" sz="2200" dirty="0"/>
              <a:t>Dust extraction</a:t>
            </a:r>
          </a:p>
          <a:p>
            <a:r>
              <a:rPr lang="en-GB" sz="2200" dirty="0"/>
              <a:t>Enclosed processes</a:t>
            </a:r>
          </a:p>
          <a:p>
            <a:pPr marL="0" indent="0">
              <a:buNone/>
            </a:pPr>
            <a:endParaRPr lang="en-GB" sz="2200" dirty="0"/>
          </a:p>
          <a:p>
            <a:pPr marL="0" indent="0">
              <a:buNone/>
            </a:pPr>
            <a:r>
              <a:rPr lang="en-GB" sz="2200" b="1" dirty="0"/>
              <a:t>Contain/ Prevent Escape</a:t>
            </a:r>
          </a:p>
          <a:p>
            <a:r>
              <a:rPr lang="en-GB" sz="2200" dirty="0"/>
              <a:t>Hoarding</a:t>
            </a:r>
          </a:p>
          <a:p>
            <a:r>
              <a:rPr lang="en-GB" sz="2200" dirty="0" err="1"/>
              <a:t>Sheetings</a:t>
            </a:r>
            <a:endParaRPr lang="en-GB" sz="2200" dirty="0"/>
          </a:p>
          <a:p>
            <a:r>
              <a:rPr lang="en-GB" sz="2200" dirty="0"/>
              <a:t>Covered skips</a:t>
            </a:r>
          </a:p>
          <a:p>
            <a:r>
              <a:rPr lang="en-GB" sz="2200" dirty="0"/>
              <a:t>Wheel washing</a:t>
            </a:r>
          </a:p>
          <a:p>
            <a:pPr marL="0" indent="0">
              <a:buNone/>
            </a:pPr>
            <a:endParaRPr lang="en-US" sz="2200" dirty="0"/>
          </a:p>
        </p:txBody>
      </p:sp>
      <p:pic>
        <p:nvPicPr>
          <p:cNvPr id="7171" name="Picture 3">
            <a:extLst>
              <a:ext uri="{FF2B5EF4-FFF2-40B4-BE49-F238E27FC236}">
                <a16:creationId xmlns:a16="http://schemas.microsoft.com/office/drawing/2014/main" id="{36516CCB-0782-09D1-AFA1-F52848A9D923}"/>
              </a:ext>
            </a:extLst>
          </p:cNvPr>
          <p:cNvPicPr>
            <a:picLocks noChangeAspect="1" noChangeArrowheads="1"/>
          </p:cNvPicPr>
          <p:nvPr/>
        </p:nvPicPr>
        <p:blipFill>
          <a:blip r:embed="rId2"/>
          <a:srcRect/>
          <a:stretch/>
        </p:blipFill>
        <p:spPr bwMode="auto">
          <a:xfrm>
            <a:off x="4654296" y="1127759"/>
            <a:ext cx="6903720" cy="460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115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81295-59C9-F254-FF67-D35356C26543}"/>
              </a:ext>
            </a:extLst>
          </p:cNvPr>
          <p:cNvSpPr>
            <a:spLocks noGrp="1"/>
          </p:cNvSpPr>
          <p:nvPr>
            <p:ph type="title"/>
          </p:nvPr>
        </p:nvSpPr>
        <p:spPr/>
        <p:txBody>
          <a:bodyPr/>
          <a:lstStyle/>
          <a:p>
            <a:r>
              <a:rPr lang="en-US"/>
              <a:t>Campbell Associates – Who are we? </a:t>
            </a:r>
            <a:endParaRPr lang="en-US" dirty="0"/>
          </a:p>
        </p:txBody>
      </p:sp>
      <p:sp>
        <p:nvSpPr>
          <p:cNvPr id="3" name="Content Placeholder 2">
            <a:extLst>
              <a:ext uri="{FF2B5EF4-FFF2-40B4-BE49-F238E27FC236}">
                <a16:creationId xmlns:a16="http://schemas.microsoft.com/office/drawing/2014/main" id="{4E726666-7EE5-C06E-4487-FA03AE7B5327}"/>
              </a:ext>
            </a:extLst>
          </p:cNvPr>
          <p:cNvSpPr>
            <a:spLocks noGrp="1"/>
          </p:cNvSpPr>
          <p:nvPr>
            <p:ph idx="1"/>
          </p:nvPr>
        </p:nvSpPr>
        <p:spPr>
          <a:xfrm>
            <a:off x="838200" y="1690687"/>
            <a:ext cx="10515600" cy="3913981"/>
          </a:xfrm>
        </p:spPr>
        <p:txBody>
          <a:bodyPr/>
          <a:lstStyle/>
          <a:p>
            <a:r>
              <a:rPr lang="en-US" dirty="0"/>
              <a:t>We are an equipment and monitoring supply of ‘environmental’ monitoring equipment. </a:t>
            </a:r>
          </a:p>
          <a:p>
            <a:endParaRPr lang="en-US" dirty="0"/>
          </a:p>
        </p:txBody>
      </p:sp>
      <p:pic>
        <p:nvPicPr>
          <p:cNvPr id="4" name="Picture 3" descr="A white box with black knobs and a black handle&#10;&#10;Description automatically generated">
            <a:extLst>
              <a:ext uri="{FF2B5EF4-FFF2-40B4-BE49-F238E27FC236}">
                <a16:creationId xmlns:a16="http://schemas.microsoft.com/office/drawing/2014/main" id="{8728F6D5-9243-7F58-74E2-2FDBCD54A1A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
                    </a14:imgEffect>
                  </a14:imgLayer>
                </a14:imgProps>
              </a:ext>
            </a:extLst>
          </a:blip>
          <a:srcRect t="25726"/>
          <a:stretch/>
        </p:blipFill>
        <p:spPr>
          <a:xfrm>
            <a:off x="5283844" y="2001718"/>
            <a:ext cx="4967555" cy="4919475"/>
          </a:xfrm>
          <a:prstGeom prst="rect">
            <a:avLst/>
          </a:prstGeom>
          <a:effectLst>
            <a:outerShdw blurRad="332757" sx="96471" sy="96471" algn="ctr" rotWithShape="0">
              <a:prstClr val="black">
                <a:alpha val="44000"/>
              </a:prstClr>
            </a:outerShdw>
          </a:effectLst>
        </p:spPr>
      </p:pic>
      <p:grpSp>
        <p:nvGrpSpPr>
          <p:cNvPr id="5" name="Group 4">
            <a:extLst>
              <a:ext uri="{FF2B5EF4-FFF2-40B4-BE49-F238E27FC236}">
                <a16:creationId xmlns:a16="http://schemas.microsoft.com/office/drawing/2014/main" id="{5380ABE2-1EC6-64EA-8F2C-3CF406A5C9B6}"/>
              </a:ext>
            </a:extLst>
          </p:cNvPr>
          <p:cNvGrpSpPr/>
          <p:nvPr/>
        </p:nvGrpSpPr>
        <p:grpSpPr>
          <a:xfrm>
            <a:off x="9517299" y="2514496"/>
            <a:ext cx="1468201" cy="1829008"/>
            <a:chOff x="700586" y="341194"/>
            <a:chExt cx="1264692" cy="1705970"/>
          </a:xfrm>
          <a:effectLst>
            <a:outerShdw blurRad="63500" sx="102000" sy="102000" algn="ctr" rotWithShape="0">
              <a:prstClr val="black">
                <a:alpha val="16000"/>
              </a:prstClr>
            </a:outerShdw>
          </a:effectLst>
        </p:grpSpPr>
        <p:sp>
          <p:nvSpPr>
            <p:cNvPr id="6" name="Rectangle 5">
              <a:extLst>
                <a:ext uri="{FF2B5EF4-FFF2-40B4-BE49-F238E27FC236}">
                  <a16:creationId xmlns:a16="http://schemas.microsoft.com/office/drawing/2014/main" id="{7308C2FF-EF76-7A48-F21E-86CBDCEE067F}"/>
                </a:ext>
              </a:extLst>
            </p:cNvPr>
            <p:cNvSpPr/>
            <p:nvPr/>
          </p:nvSpPr>
          <p:spPr>
            <a:xfrm>
              <a:off x="700586" y="341194"/>
              <a:ext cx="1264692" cy="170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extLst>
                <a:ext uri="{FF2B5EF4-FFF2-40B4-BE49-F238E27FC236}">
                  <a16:creationId xmlns:a16="http://schemas.microsoft.com/office/drawing/2014/main" id="{693A34E4-2CFE-DBE0-9D40-AD9C15B4F136}"/>
                </a:ext>
              </a:extLst>
            </p:cNvPr>
            <p:cNvSpPr/>
            <p:nvPr/>
          </p:nvSpPr>
          <p:spPr>
            <a:xfrm>
              <a:off x="743803" y="372944"/>
              <a:ext cx="1198728" cy="1626454"/>
            </a:xfrm>
            <a:prstGeom prst="rect">
              <a:avLst/>
            </a:prstGeom>
            <a:blipFill rotWithShape="1">
              <a:blip r:embed="rId5"/>
              <a:srcRect/>
              <a:stretch>
                <a:fillRect l="-31949" t="5021" r="-31671" b="3630"/>
              </a:stretch>
            </a:blipFill>
          </p:spPr>
          <p:style>
            <a:lnRef idx="0">
              <a:schemeClr val="accent1">
                <a:shade val="80000"/>
                <a:hueOff val="0"/>
                <a:satOff val="0"/>
                <a:lumOff val="0"/>
                <a:alphaOff val="0"/>
              </a:schemeClr>
            </a:lnRef>
            <a:fillRef idx="1">
              <a:scrgbClr r="0" g="0" b="0"/>
            </a:fillRef>
            <a:effectRef idx="2">
              <a:schemeClr val="accent1">
                <a:tint val="40000"/>
                <a:hueOff val="0"/>
                <a:satOff val="0"/>
                <a:lumOff val="0"/>
                <a:alphaOff val="0"/>
              </a:schemeClr>
            </a:effectRef>
            <a:fontRef idx="minor">
              <a:schemeClr val="lt1">
                <a:hueOff val="0"/>
                <a:satOff val="0"/>
                <a:lumOff val="0"/>
                <a:alphaOff val="0"/>
              </a:schemeClr>
            </a:fontRef>
          </p:style>
          <p:txBody>
            <a:bodyPr/>
            <a:lstStyle/>
            <a:p>
              <a:endParaRPr lang="en-GB" sz="900"/>
            </a:p>
          </p:txBody>
        </p:sp>
      </p:grpSp>
    </p:spTree>
    <p:extLst>
      <p:ext uri="{BB962C8B-B14F-4D97-AF65-F5344CB8AC3E}">
        <p14:creationId xmlns:p14="http://schemas.microsoft.com/office/powerpoint/2010/main" val="1788469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86837-8759-82AA-C6F2-A17F6BD360A5}"/>
              </a:ext>
            </a:extLst>
          </p:cNvPr>
          <p:cNvSpPr>
            <a:spLocks noGrp="1"/>
          </p:cNvSpPr>
          <p:nvPr>
            <p:ph type="title"/>
          </p:nvPr>
        </p:nvSpPr>
        <p:spPr/>
        <p:txBody>
          <a:bodyPr/>
          <a:lstStyle/>
          <a:p>
            <a:r>
              <a:rPr lang="en-GB" dirty="0"/>
              <a:t>Environmental Air Quality Controls</a:t>
            </a:r>
            <a:endParaRPr lang="en-US" dirty="0"/>
          </a:p>
        </p:txBody>
      </p:sp>
      <p:sp>
        <p:nvSpPr>
          <p:cNvPr id="3" name="Content Placeholder 2">
            <a:extLst>
              <a:ext uri="{FF2B5EF4-FFF2-40B4-BE49-F238E27FC236}">
                <a16:creationId xmlns:a16="http://schemas.microsoft.com/office/drawing/2014/main" id="{F00B9924-97E7-F9F4-A84A-19994F79F610}"/>
              </a:ext>
            </a:extLst>
          </p:cNvPr>
          <p:cNvSpPr>
            <a:spLocks noGrp="1"/>
          </p:cNvSpPr>
          <p:nvPr>
            <p:ph idx="1"/>
          </p:nvPr>
        </p:nvSpPr>
        <p:spPr>
          <a:xfrm>
            <a:off x="838200" y="1825625"/>
            <a:ext cx="4627880" cy="4351338"/>
          </a:xfrm>
        </p:spPr>
        <p:txBody>
          <a:bodyPr>
            <a:normAutofit lnSpcReduction="10000"/>
          </a:bodyPr>
          <a:lstStyle/>
          <a:p>
            <a:pPr marL="0" indent="0">
              <a:buNone/>
            </a:pPr>
            <a:r>
              <a:rPr lang="en-GB" b="1" dirty="0"/>
              <a:t>Control at source</a:t>
            </a:r>
            <a:endParaRPr lang="en-GB" dirty="0"/>
          </a:p>
          <a:p>
            <a:r>
              <a:rPr lang="en-GB" dirty="0"/>
              <a:t>Water suppression</a:t>
            </a:r>
          </a:p>
          <a:p>
            <a:r>
              <a:rPr lang="en-GB" dirty="0"/>
              <a:t>Dust extraction</a:t>
            </a:r>
          </a:p>
          <a:p>
            <a:r>
              <a:rPr lang="en-GB" dirty="0"/>
              <a:t>Low dust methods</a:t>
            </a:r>
          </a:p>
          <a:p>
            <a:endParaRPr lang="en-GB" dirty="0"/>
          </a:p>
          <a:p>
            <a:pPr marL="0" indent="0">
              <a:buNone/>
            </a:pPr>
            <a:r>
              <a:rPr lang="en-GB" b="1" dirty="0"/>
              <a:t>Containment</a:t>
            </a:r>
            <a:endParaRPr lang="en-GB" dirty="0"/>
          </a:p>
          <a:p>
            <a:r>
              <a:rPr lang="en-GB" dirty="0"/>
              <a:t>Hoarding and barriers</a:t>
            </a:r>
          </a:p>
          <a:p>
            <a:r>
              <a:rPr lang="en-GB" dirty="0"/>
              <a:t>Covered materials</a:t>
            </a:r>
          </a:p>
          <a:p>
            <a:r>
              <a:rPr lang="en-GB" dirty="0"/>
              <a:t>Wheel washing</a:t>
            </a:r>
          </a:p>
          <a:p>
            <a:pPr marL="0" indent="0">
              <a:buNone/>
            </a:pPr>
            <a:endParaRPr lang="en-US" dirty="0"/>
          </a:p>
        </p:txBody>
      </p:sp>
      <p:sp>
        <p:nvSpPr>
          <p:cNvPr id="5" name="TextBox 4">
            <a:extLst>
              <a:ext uri="{FF2B5EF4-FFF2-40B4-BE49-F238E27FC236}">
                <a16:creationId xmlns:a16="http://schemas.microsoft.com/office/drawing/2014/main" id="{6081251B-142D-88B0-E189-EE0D01370140}"/>
              </a:ext>
            </a:extLst>
          </p:cNvPr>
          <p:cNvSpPr txBox="1"/>
          <p:nvPr/>
        </p:nvSpPr>
        <p:spPr>
          <a:xfrm>
            <a:off x="5466080" y="1690688"/>
            <a:ext cx="5887720" cy="3539430"/>
          </a:xfrm>
          <a:prstGeom prst="rect">
            <a:avLst/>
          </a:prstGeom>
          <a:noFill/>
        </p:spPr>
        <p:txBody>
          <a:bodyPr wrap="square">
            <a:spAutoFit/>
          </a:bodyPr>
          <a:lstStyle/>
          <a:p>
            <a:pPr marL="0" indent="0">
              <a:buNone/>
            </a:pPr>
            <a:r>
              <a:rPr lang="en-GB" sz="2800" b="1" dirty="0"/>
              <a:t>Planning</a:t>
            </a:r>
            <a:endParaRPr lang="en-GB" sz="2800" dirty="0"/>
          </a:p>
          <a:p>
            <a:r>
              <a:rPr lang="en-GB" sz="2800" dirty="0"/>
              <a:t>Manage high-risk activities</a:t>
            </a:r>
          </a:p>
          <a:p>
            <a:r>
              <a:rPr lang="en-GB" sz="2800" dirty="0"/>
              <a:t>Consider weather conditions</a:t>
            </a:r>
          </a:p>
          <a:p>
            <a:endParaRPr lang="en-GB" sz="2800" dirty="0"/>
          </a:p>
          <a:p>
            <a:pPr marL="0" indent="0">
              <a:buNone/>
            </a:pPr>
            <a:r>
              <a:rPr lang="en-GB" sz="2800" b="1" dirty="0"/>
              <a:t>Monitoring (verification)</a:t>
            </a:r>
            <a:endParaRPr lang="en-GB" sz="2800" dirty="0"/>
          </a:p>
          <a:p>
            <a:r>
              <a:rPr lang="en-GB" sz="2800" dirty="0"/>
              <a:t>Real-time PM10 monitoring</a:t>
            </a:r>
          </a:p>
          <a:p>
            <a:r>
              <a:rPr lang="en-GB" sz="2800" dirty="0"/>
              <a:t>Boundary monitoring</a:t>
            </a:r>
          </a:p>
          <a:p>
            <a:r>
              <a:rPr lang="en-GB" sz="2800" dirty="0"/>
              <a:t>Used to prove control</a:t>
            </a:r>
          </a:p>
        </p:txBody>
      </p:sp>
    </p:spTree>
    <p:extLst>
      <p:ext uri="{BB962C8B-B14F-4D97-AF65-F5344CB8AC3E}">
        <p14:creationId xmlns:p14="http://schemas.microsoft.com/office/powerpoint/2010/main" val="329284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4173D-0CBB-2C63-D28E-2A2E4C1BD2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2C7131-57B7-A234-901E-D283F07A7425}"/>
              </a:ext>
            </a:extLst>
          </p:cNvPr>
          <p:cNvSpPr>
            <a:spLocks noGrp="1"/>
          </p:cNvSpPr>
          <p:nvPr>
            <p:ph type="title"/>
          </p:nvPr>
        </p:nvSpPr>
        <p:spPr/>
        <p:txBody>
          <a:bodyPr/>
          <a:lstStyle/>
          <a:p>
            <a:r>
              <a:rPr lang="en-GB" dirty="0"/>
              <a:t>Occupational Controls (Worker exposure)</a:t>
            </a:r>
            <a:endParaRPr lang="en-US" dirty="0"/>
          </a:p>
        </p:txBody>
      </p:sp>
      <p:sp>
        <p:nvSpPr>
          <p:cNvPr id="3" name="Content Placeholder 2">
            <a:extLst>
              <a:ext uri="{FF2B5EF4-FFF2-40B4-BE49-F238E27FC236}">
                <a16:creationId xmlns:a16="http://schemas.microsoft.com/office/drawing/2014/main" id="{6F63872C-D2B5-A4A5-7476-AFEFDCEA904E}"/>
              </a:ext>
            </a:extLst>
          </p:cNvPr>
          <p:cNvSpPr>
            <a:spLocks noGrp="1"/>
          </p:cNvSpPr>
          <p:nvPr>
            <p:ph idx="1"/>
          </p:nvPr>
        </p:nvSpPr>
        <p:spPr>
          <a:xfrm>
            <a:off x="838200" y="1825625"/>
            <a:ext cx="4627880" cy="4351338"/>
          </a:xfrm>
        </p:spPr>
        <p:txBody>
          <a:bodyPr>
            <a:normAutofit lnSpcReduction="10000"/>
          </a:bodyPr>
          <a:lstStyle/>
          <a:p>
            <a:pPr marL="0" indent="0">
              <a:buNone/>
            </a:pPr>
            <a:r>
              <a:rPr lang="en-GB" b="1" dirty="0"/>
              <a:t>Hierarchy of control</a:t>
            </a:r>
            <a:endParaRPr lang="en-GB" dirty="0"/>
          </a:p>
          <a:p>
            <a:r>
              <a:rPr lang="en-GB" dirty="0"/>
              <a:t>Eliminate</a:t>
            </a:r>
          </a:p>
          <a:p>
            <a:r>
              <a:rPr lang="en-GB" dirty="0"/>
              <a:t>Substitute</a:t>
            </a:r>
          </a:p>
          <a:p>
            <a:r>
              <a:rPr lang="en-GB" dirty="0"/>
              <a:t>Engineering controls</a:t>
            </a:r>
          </a:p>
          <a:p>
            <a:pPr marL="0" indent="0">
              <a:buNone/>
            </a:pPr>
            <a:endParaRPr lang="en-GB" b="1" dirty="0"/>
          </a:p>
          <a:p>
            <a:pPr marL="0" indent="0">
              <a:buNone/>
            </a:pPr>
            <a:r>
              <a:rPr lang="en-GB" b="1" dirty="0"/>
              <a:t>Engineering controls</a:t>
            </a:r>
            <a:endParaRPr lang="en-GB" dirty="0"/>
          </a:p>
          <a:p>
            <a:r>
              <a:rPr lang="en-GB" dirty="0"/>
              <a:t>Local exhaust ventilation</a:t>
            </a:r>
          </a:p>
          <a:p>
            <a:r>
              <a:rPr lang="en-GB" dirty="0"/>
              <a:t>On-tool extraction</a:t>
            </a:r>
          </a:p>
          <a:p>
            <a:r>
              <a:rPr lang="en-GB" dirty="0"/>
              <a:t>Wet cutting</a:t>
            </a:r>
          </a:p>
          <a:p>
            <a:pPr marL="0" indent="0">
              <a:buNone/>
            </a:pPr>
            <a:endParaRPr lang="en-US" dirty="0"/>
          </a:p>
        </p:txBody>
      </p:sp>
      <p:sp>
        <p:nvSpPr>
          <p:cNvPr id="5" name="TextBox 4">
            <a:extLst>
              <a:ext uri="{FF2B5EF4-FFF2-40B4-BE49-F238E27FC236}">
                <a16:creationId xmlns:a16="http://schemas.microsoft.com/office/drawing/2014/main" id="{B8A46CA8-B34E-DF6C-4C02-638AADD9B09E}"/>
              </a:ext>
            </a:extLst>
          </p:cNvPr>
          <p:cNvSpPr txBox="1"/>
          <p:nvPr/>
        </p:nvSpPr>
        <p:spPr>
          <a:xfrm>
            <a:off x="5466080" y="1690688"/>
            <a:ext cx="5887720" cy="3108543"/>
          </a:xfrm>
          <a:prstGeom prst="rect">
            <a:avLst/>
          </a:prstGeom>
          <a:noFill/>
        </p:spPr>
        <p:txBody>
          <a:bodyPr wrap="square">
            <a:spAutoFit/>
          </a:bodyPr>
          <a:lstStyle/>
          <a:p>
            <a:r>
              <a:rPr lang="en-GB" sz="2800" b="1" dirty="0"/>
              <a:t>Administrative controls</a:t>
            </a:r>
            <a:endParaRPr lang="en-GB" sz="2800" dirty="0"/>
          </a:p>
          <a:p>
            <a:r>
              <a:rPr lang="en-GB" sz="2800" dirty="0"/>
              <a:t>Training and procedures</a:t>
            </a:r>
          </a:p>
          <a:p>
            <a:r>
              <a:rPr lang="en-GB" sz="2800" dirty="0"/>
              <a:t>Task rotation</a:t>
            </a:r>
          </a:p>
          <a:p>
            <a:endParaRPr lang="en-GB" sz="2800" dirty="0"/>
          </a:p>
          <a:p>
            <a:r>
              <a:rPr lang="en-GB" sz="2800" b="1" dirty="0"/>
              <a:t>PPE (last line of defence)</a:t>
            </a:r>
            <a:endParaRPr lang="en-GB" sz="2800" dirty="0"/>
          </a:p>
          <a:p>
            <a:r>
              <a:rPr lang="en-GB" sz="2800" dirty="0"/>
              <a:t>RPE (face masks)</a:t>
            </a:r>
          </a:p>
          <a:p>
            <a:r>
              <a:rPr lang="en-GB" sz="2800" dirty="0"/>
              <a:t>Protective clothing</a:t>
            </a:r>
          </a:p>
        </p:txBody>
      </p:sp>
    </p:spTree>
    <p:extLst>
      <p:ext uri="{BB962C8B-B14F-4D97-AF65-F5344CB8AC3E}">
        <p14:creationId xmlns:p14="http://schemas.microsoft.com/office/powerpoint/2010/main" val="2960752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D3317-1F41-B56D-F766-FD0708BC1F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10A138-E87E-851C-0D4E-144C42E3FE61}"/>
              </a:ext>
            </a:extLst>
          </p:cNvPr>
          <p:cNvSpPr>
            <a:spLocks noGrp="1"/>
          </p:cNvSpPr>
          <p:nvPr>
            <p:ph type="title"/>
          </p:nvPr>
        </p:nvSpPr>
        <p:spPr/>
        <p:txBody>
          <a:bodyPr/>
          <a:lstStyle/>
          <a:p>
            <a:r>
              <a:rPr lang="en-US" dirty="0"/>
              <a:t>Dust Limits</a:t>
            </a:r>
          </a:p>
        </p:txBody>
      </p:sp>
      <p:sp>
        <p:nvSpPr>
          <p:cNvPr id="3" name="Content Placeholder 2">
            <a:extLst>
              <a:ext uri="{FF2B5EF4-FFF2-40B4-BE49-F238E27FC236}">
                <a16:creationId xmlns:a16="http://schemas.microsoft.com/office/drawing/2014/main" id="{8A2CDE55-25C1-FD75-0321-4A51F61F32B2}"/>
              </a:ext>
            </a:extLst>
          </p:cNvPr>
          <p:cNvSpPr>
            <a:spLocks noGrp="1"/>
          </p:cNvSpPr>
          <p:nvPr>
            <p:ph idx="1"/>
          </p:nvPr>
        </p:nvSpPr>
        <p:spPr>
          <a:xfrm>
            <a:off x="838200" y="1825625"/>
            <a:ext cx="7735784" cy="4195165"/>
          </a:xfrm>
        </p:spPr>
        <p:txBody>
          <a:bodyPr>
            <a:normAutofit/>
          </a:bodyPr>
          <a:lstStyle/>
          <a:p>
            <a:pPr marL="0" indent="0">
              <a:buNone/>
            </a:pPr>
            <a:r>
              <a:rPr lang="en-GB" dirty="0"/>
              <a:t>Some councils define </a:t>
            </a:r>
            <a:r>
              <a:rPr lang="en-GB" b="1" dirty="0"/>
              <a:t>trigger levels</a:t>
            </a:r>
            <a:r>
              <a:rPr lang="en-GB" dirty="0"/>
              <a:t> such as:</a:t>
            </a:r>
          </a:p>
          <a:p>
            <a:r>
              <a:rPr lang="en-GB" dirty="0"/>
              <a:t>PM10 (15 min average): 190 µg/m³</a:t>
            </a:r>
          </a:p>
          <a:p>
            <a:r>
              <a:rPr lang="en-GB" dirty="0"/>
              <a:t>PM10 (1 hour average): 250 </a:t>
            </a:r>
          </a:p>
          <a:p>
            <a:endParaRPr lang="en-GB" dirty="0"/>
          </a:p>
          <a:p>
            <a:pPr marL="0" indent="0">
              <a:buNone/>
            </a:pPr>
            <a:r>
              <a:rPr lang="en-GB" dirty="0"/>
              <a:t>From UK legislation:</a:t>
            </a:r>
          </a:p>
          <a:p>
            <a:r>
              <a:rPr lang="en-GB" dirty="0"/>
              <a:t>PM10 annual mean: 40 µg/m³</a:t>
            </a:r>
          </a:p>
          <a:p>
            <a:r>
              <a:rPr lang="en-GB" dirty="0"/>
              <a:t>PM10 daily mean: 50 µg/m³ (not to be exceeded &gt;35 times/year)</a:t>
            </a:r>
          </a:p>
        </p:txBody>
      </p:sp>
    </p:spTree>
    <p:extLst>
      <p:ext uri="{BB962C8B-B14F-4D97-AF65-F5344CB8AC3E}">
        <p14:creationId xmlns:p14="http://schemas.microsoft.com/office/powerpoint/2010/main" val="2339066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CDA270-C3C0-23EA-E736-F2D6BF160D88}"/>
              </a:ext>
            </a:extLst>
          </p:cNvPr>
          <p:cNvPicPr>
            <a:picLocks noChangeAspect="1"/>
          </p:cNvPicPr>
          <p:nvPr/>
        </p:nvPicPr>
        <p:blipFill rotWithShape="1">
          <a:blip r:embed="rId3"/>
          <a:srcRect l="40129" t="60278" r="34126" b="3704"/>
          <a:stretch/>
        </p:blipFill>
        <p:spPr>
          <a:xfrm>
            <a:off x="7416495" y="463347"/>
            <a:ext cx="4086347" cy="5931304"/>
          </a:xfrm>
          <a:prstGeom prst="rect">
            <a:avLst/>
          </a:prstGeom>
        </p:spPr>
      </p:pic>
      <p:pic>
        <p:nvPicPr>
          <p:cNvPr id="10" name="Picture 4" descr="ccscheme">
            <a:extLst>
              <a:ext uri="{FF2B5EF4-FFF2-40B4-BE49-F238E27FC236}">
                <a16:creationId xmlns:a16="http://schemas.microsoft.com/office/drawing/2014/main" id="{D6E39E40-1889-0A85-08B1-1314781D69E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2448" y="4940717"/>
            <a:ext cx="2092401" cy="11177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6A8780B-3950-6341-2D4E-72FA7A947556}"/>
              </a:ext>
            </a:extLst>
          </p:cNvPr>
          <p:cNvSpPr txBox="1"/>
          <p:nvPr/>
        </p:nvSpPr>
        <p:spPr>
          <a:xfrm>
            <a:off x="482448" y="578456"/>
            <a:ext cx="5520788" cy="1338828"/>
          </a:xfrm>
          <a:prstGeom prst="rect">
            <a:avLst/>
          </a:prstGeom>
          <a:noFill/>
        </p:spPr>
        <p:txBody>
          <a:bodyPr wrap="square" rtlCol="0">
            <a:spAutoFit/>
          </a:bodyPr>
          <a:lstStyle/>
          <a:p>
            <a:r>
              <a:rPr lang="en-US" sz="2700" b="1" spc="300" dirty="0">
                <a:latin typeface="Arial" panose="020B0604020202020204" pitchFamily="34" charset="0"/>
                <a:ea typeface="Montserrat" charset="0"/>
                <a:cs typeface="Arial" panose="020B0604020202020204" pitchFamily="34" charset="0"/>
              </a:rPr>
              <a:t>Does your site require environmental dust monitoring? </a:t>
            </a:r>
          </a:p>
        </p:txBody>
      </p:sp>
    </p:spTree>
    <p:extLst>
      <p:ext uri="{BB962C8B-B14F-4D97-AF65-F5344CB8AC3E}">
        <p14:creationId xmlns:p14="http://schemas.microsoft.com/office/powerpoint/2010/main" val="3116061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8455B-5DC4-62A0-7633-34DC692062CB}"/>
              </a:ext>
            </a:extLst>
          </p:cNvPr>
          <p:cNvSpPr>
            <a:spLocks noGrp="1"/>
          </p:cNvSpPr>
          <p:nvPr>
            <p:ph type="title"/>
          </p:nvPr>
        </p:nvSpPr>
        <p:spPr/>
        <p:txBody>
          <a:bodyPr/>
          <a:lstStyle/>
          <a:p>
            <a:r>
              <a:rPr lang="en-GB" dirty="0"/>
              <a:t>Codes of Practice (Borough Requirements)</a:t>
            </a:r>
            <a:endParaRPr lang="en-US" dirty="0"/>
          </a:p>
        </p:txBody>
      </p:sp>
      <p:sp>
        <p:nvSpPr>
          <p:cNvPr id="3" name="Content Placeholder 2">
            <a:extLst>
              <a:ext uri="{FF2B5EF4-FFF2-40B4-BE49-F238E27FC236}">
                <a16:creationId xmlns:a16="http://schemas.microsoft.com/office/drawing/2014/main" id="{4C3814E5-72CC-2CF3-3E37-B5F6F19841B6}"/>
              </a:ext>
            </a:extLst>
          </p:cNvPr>
          <p:cNvSpPr>
            <a:spLocks noGrp="1"/>
          </p:cNvSpPr>
          <p:nvPr>
            <p:ph idx="1"/>
          </p:nvPr>
        </p:nvSpPr>
        <p:spPr/>
        <p:txBody>
          <a:bodyPr>
            <a:normAutofit fontScale="92500" lnSpcReduction="20000"/>
          </a:bodyPr>
          <a:lstStyle/>
          <a:p>
            <a:r>
              <a:rPr lang="en-GB" dirty="0"/>
              <a:t>Many boroughs (e.g. London) have their own dust control requirements</a:t>
            </a:r>
          </a:p>
          <a:p>
            <a:r>
              <a:rPr lang="en-GB" dirty="0"/>
              <a:t>Often based on:</a:t>
            </a:r>
          </a:p>
          <a:p>
            <a:pPr lvl="1"/>
            <a:r>
              <a:rPr lang="en-GB" dirty="0"/>
              <a:t>IAQM guidance</a:t>
            </a:r>
          </a:p>
          <a:p>
            <a:pPr lvl="1"/>
            <a:r>
              <a:rPr lang="en-GB" dirty="0"/>
              <a:t>Local planning conditions</a:t>
            </a:r>
          </a:p>
          <a:p>
            <a:pPr lvl="1"/>
            <a:endParaRPr lang="en-GB" dirty="0"/>
          </a:p>
          <a:p>
            <a:pPr marL="0" indent="0">
              <a:buNone/>
            </a:pPr>
            <a:r>
              <a:rPr lang="en-GB" dirty="0"/>
              <a:t>You must know </a:t>
            </a:r>
            <a:r>
              <a:rPr lang="en-GB" b="1" dirty="0"/>
              <a:t>what applies to your site</a:t>
            </a:r>
          </a:p>
          <a:p>
            <a:pPr marL="0" indent="0">
              <a:buNone/>
            </a:pPr>
            <a:endParaRPr lang="en-GB" b="1" dirty="0"/>
          </a:p>
          <a:p>
            <a:pPr marL="0" indent="0">
              <a:buNone/>
            </a:pPr>
            <a:r>
              <a:rPr lang="en-GB" b="1" dirty="0"/>
              <a:t>PG11 (Process Guidance)</a:t>
            </a:r>
          </a:p>
          <a:p>
            <a:pPr marL="0" indent="0">
              <a:buNone/>
            </a:pPr>
            <a:r>
              <a:rPr lang="en-GB" dirty="0"/>
              <a:t>Applies to specific activities (e.g. crushing, screening)</a:t>
            </a:r>
          </a:p>
          <a:p>
            <a:pPr marL="0" indent="0">
              <a:buNone/>
            </a:pPr>
            <a:r>
              <a:rPr lang="en-GB" dirty="0"/>
              <a:t>Defines emission limits and control requirements</a:t>
            </a:r>
          </a:p>
          <a:p>
            <a:pPr marL="0" indent="0">
              <a:buNone/>
            </a:pPr>
            <a:r>
              <a:rPr lang="en-GB" dirty="0"/>
              <a:t>May require monitoring and permits</a:t>
            </a:r>
          </a:p>
          <a:p>
            <a:pPr marL="0" indent="0">
              <a:buNone/>
            </a:pPr>
            <a:endParaRPr lang="en-US" dirty="0"/>
          </a:p>
        </p:txBody>
      </p:sp>
    </p:spTree>
    <p:extLst>
      <p:ext uri="{BB962C8B-B14F-4D97-AF65-F5344CB8AC3E}">
        <p14:creationId xmlns:p14="http://schemas.microsoft.com/office/powerpoint/2010/main" val="3668867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AQM's updated construction dust guidance has been launched today (Thursday  24 Aug). It is a rewrite of previous guidance published in 2014, adopting  the lessons learnt from the application of the… |">
            <a:extLst>
              <a:ext uri="{FF2B5EF4-FFF2-40B4-BE49-F238E27FC236}">
                <a16:creationId xmlns:a16="http://schemas.microsoft.com/office/drawing/2014/main" id="{DCEEB4D7-FB84-ACA6-697F-46E0328CA1F9}"/>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t="1299" b="129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4" descr="A blue cover with white text&#10;&#10;AI-generated content may be incorrect.">
            <a:extLst>
              <a:ext uri="{FF2B5EF4-FFF2-40B4-BE49-F238E27FC236}">
                <a16:creationId xmlns:a16="http://schemas.microsoft.com/office/drawing/2014/main" id="{6EB7EE4E-8BC2-A8A5-CD39-223370DF1755}"/>
              </a:ext>
            </a:extLst>
          </p:cNvPr>
          <p:cNvPicPr>
            <a:picLocks noGrp="1" noChangeAspect="1"/>
          </p:cNvPicPr>
          <p:nvPr>
            <p:ph type="pic" sz="quarter" idx="15"/>
          </p:nvPr>
        </p:nvPicPr>
        <p:blipFill>
          <a:blip r:embed="rId3"/>
          <a:srcRect t="8882" b="8882"/>
          <a:stretch>
            <a:fillRect/>
          </a:stretch>
        </p:blipFill>
        <p:spPr>
          <a:prstGeom prst="rect">
            <a:avLst/>
          </a:prstGeom>
        </p:spPr>
      </p:pic>
      <p:pic>
        <p:nvPicPr>
          <p:cNvPr id="6" name="Picture Placeholder 1">
            <a:extLst>
              <a:ext uri="{FF2B5EF4-FFF2-40B4-BE49-F238E27FC236}">
                <a16:creationId xmlns:a16="http://schemas.microsoft.com/office/drawing/2014/main" id="{84B1F5F4-5F3E-969A-D9DD-B5DB07A224E0}"/>
              </a:ext>
            </a:extLst>
          </p:cNvPr>
          <p:cNvPicPr>
            <a:picLocks noGrp="1" noChangeAspect="1"/>
          </p:cNvPicPr>
          <p:nvPr>
            <p:ph type="pic" sz="quarter" idx="16"/>
          </p:nvPr>
        </p:nvPicPr>
        <p:blipFill>
          <a:blip r:embed="rId4"/>
          <a:srcRect t="19806" b="19806"/>
          <a:stretch>
            <a:fillRect/>
          </a:stretch>
        </p:blipFill>
        <p:spPr>
          <a:prstGeom prst="rect">
            <a:avLst/>
          </a:prstGeom>
        </p:spPr>
      </p:pic>
      <p:pic>
        <p:nvPicPr>
          <p:cNvPr id="7" name="Picture 2" descr="Westminster City Council – Homepage">
            <a:extLst>
              <a:ext uri="{FF2B5EF4-FFF2-40B4-BE49-F238E27FC236}">
                <a16:creationId xmlns:a16="http://schemas.microsoft.com/office/drawing/2014/main" id="{1FF6AEEF-C04C-E30D-D819-BE11BD0EA5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2477" y="3900430"/>
            <a:ext cx="1087045" cy="2745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F5155B2-62F2-2FB9-C233-4511D97BE8F0}"/>
              </a:ext>
            </a:extLst>
          </p:cNvPr>
          <p:cNvSpPr txBox="1"/>
          <p:nvPr/>
        </p:nvSpPr>
        <p:spPr>
          <a:xfrm>
            <a:off x="575210" y="4675443"/>
            <a:ext cx="8533163" cy="923330"/>
          </a:xfrm>
          <a:prstGeom prst="rect">
            <a:avLst/>
          </a:prstGeom>
          <a:noFill/>
        </p:spPr>
        <p:txBody>
          <a:bodyPr wrap="square" rtlCol="0">
            <a:spAutoFit/>
          </a:bodyPr>
          <a:lstStyle/>
          <a:p>
            <a:r>
              <a:rPr lang="en-US" sz="2700" b="1" spc="300" dirty="0">
                <a:latin typeface="Arial" panose="020B0604020202020204" pitchFamily="34" charset="0"/>
                <a:ea typeface="Montserrat" charset="0"/>
                <a:cs typeface="Arial" panose="020B0604020202020204" pitchFamily="34" charset="0"/>
              </a:rPr>
              <a:t>Is your site in compliance to legal standards or guidelines?</a:t>
            </a:r>
          </a:p>
        </p:txBody>
      </p:sp>
    </p:spTree>
    <p:extLst>
      <p:ext uri="{BB962C8B-B14F-4D97-AF65-F5344CB8AC3E}">
        <p14:creationId xmlns:p14="http://schemas.microsoft.com/office/powerpoint/2010/main" val="3897756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F0A4-9330-11B8-D53B-D614B69BDDC9}"/>
              </a:ext>
            </a:extLst>
          </p:cNvPr>
          <p:cNvSpPr>
            <a:spLocks noGrp="1"/>
          </p:cNvSpPr>
          <p:nvPr>
            <p:ph type="title"/>
          </p:nvPr>
        </p:nvSpPr>
        <p:spPr/>
        <p:txBody>
          <a:bodyPr/>
          <a:lstStyle/>
          <a:p>
            <a:r>
              <a:rPr lang="en-GB" dirty="0"/>
              <a:t>Section 61 – Why it matters</a:t>
            </a:r>
            <a:endParaRPr lang="en-US" dirty="0"/>
          </a:p>
        </p:txBody>
      </p:sp>
      <p:sp>
        <p:nvSpPr>
          <p:cNvPr id="4" name="Rectangle 1">
            <a:extLst>
              <a:ext uri="{FF2B5EF4-FFF2-40B4-BE49-F238E27FC236}">
                <a16:creationId xmlns:a16="http://schemas.microsoft.com/office/drawing/2014/main" id="{C6721920-1A51-0EA5-D14D-FCC53BF90C99}"/>
              </a:ext>
            </a:extLst>
          </p:cNvPr>
          <p:cNvSpPr>
            <a:spLocks noGrp="1" noChangeArrowheads="1"/>
          </p:cNvSpPr>
          <p:nvPr>
            <p:ph idx="1"/>
          </p:nvPr>
        </p:nvSpPr>
        <p:spPr bwMode="auto">
          <a:xfrm>
            <a:off x="838200" y="1690688"/>
            <a:ext cx="649408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US" altLang="en-US" sz="1800" i="0" u="none" strike="noStrike" cap="none" normalizeH="0" baseline="0" dirty="0">
                <a:ln>
                  <a:noFill/>
                </a:ln>
                <a:solidFill>
                  <a:schemeClr val="tx1"/>
                </a:solidFill>
                <a:effectLst/>
                <a:latin typeface="Arial" panose="020B0604020202020204" pitchFamily="34" charset="0"/>
              </a:rPr>
              <a:t>Provides agreed working methods with the local authority</a:t>
            </a:r>
          </a:p>
          <a:p>
            <a:pPr eaLnBrk="0" fontAlgn="base" hangingPunct="0">
              <a:lnSpc>
                <a:spcPct val="100000"/>
              </a:lnSpc>
              <a:spcBef>
                <a:spcPct val="0"/>
              </a:spcBef>
              <a:spcAft>
                <a:spcPct val="0"/>
              </a:spcAft>
            </a:pPr>
            <a:r>
              <a:rPr kumimoji="0" lang="en-US" altLang="en-US" sz="1800" i="0" u="none" strike="noStrike" cap="none" normalizeH="0" baseline="0" dirty="0">
                <a:ln>
                  <a:noFill/>
                </a:ln>
                <a:solidFill>
                  <a:schemeClr val="tx1"/>
                </a:solidFill>
                <a:effectLst/>
                <a:latin typeface="Arial" panose="020B0604020202020204" pitchFamily="34" charset="0"/>
              </a:rPr>
              <a:t>Demonstrates proactive control of noise, vibration, and dust</a:t>
            </a:r>
          </a:p>
          <a:p>
            <a:pPr eaLnBrk="0" fontAlgn="base" hangingPunct="0">
              <a:lnSpc>
                <a:spcPct val="100000"/>
              </a:lnSpc>
              <a:spcBef>
                <a:spcPct val="0"/>
              </a:spcBef>
              <a:spcAft>
                <a:spcPct val="0"/>
              </a:spcAft>
            </a:pPr>
            <a:r>
              <a:rPr kumimoji="0" lang="en-US" altLang="en-US" sz="1800" i="0" u="none" strike="noStrike" cap="none" normalizeH="0" baseline="0" dirty="0">
                <a:ln>
                  <a:noFill/>
                </a:ln>
                <a:solidFill>
                  <a:schemeClr val="tx1"/>
                </a:solidFill>
                <a:effectLst/>
                <a:latin typeface="Arial" panose="020B0604020202020204" pitchFamily="34" charset="0"/>
              </a:rPr>
              <a:t>Can protect against enforcement if followed correctly</a:t>
            </a:r>
          </a:p>
        </p:txBody>
      </p:sp>
    </p:spTree>
    <p:extLst>
      <p:ext uri="{BB962C8B-B14F-4D97-AF65-F5344CB8AC3E}">
        <p14:creationId xmlns:p14="http://schemas.microsoft.com/office/powerpoint/2010/main" val="336508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8EFD-A45D-7A7C-211E-907F4EE92AFE}"/>
              </a:ext>
            </a:extLst>
          </p:cNvPr>
          <p:cNvSpPr>
            <a:spLocks noGrp="1"/>
          </p:cNvSpPr>
          <p:nvPr>
            <p:ph type="title"/>
          </p:nvPr>
        </p:nvSpPr>
        <p:spPr/>
        <p:txBody>
          <a:bodyPr/>
          <a:lstStyle/>
          <a:p>
            <a:r>
              <a:rPr lang="en-GB" dirty="0"/>
              <a:t>Dust Management Plans</a:t>
            </a:r>
            <a:endParaRPr lang="en-US" dirty="0"/>
          </a:p>
        </p:txBody>
      </p:sp>
      <p:sp>
        <p:nvSpPr>
          <p:cNvPr id="3" name="Content Placeholder 2">
            <a:extLst>
              <a:ext uri="{FF2B5EF4-FFF2-40B4-BE49-F238E27FC236}">
                <a16:creationId xmlns:a16="http://schemas.microsoft.com/office/drawing/2014/main" id="{991A4414-1891-D707-541F-0F4B5BC210C1}"/>
              </a:ext>
            </a:extLst>
          </p:cNvPr>
          <p:cNvSpPr>
            <a:spLocks noGrp="1"/>
          </p:cNvSpPr>
          <p:nvPr>
            <p:ph idx="1"/>
          </p:nvPr>
        </p:nvSpPr>
        <p:spPr/>
        <p:txBody>
          <a:bodyPr>
            <a:normAutofit fontScale="92500" lnSpcReduction="20000"/>
          </a:bodyPr>
          <a:lstStyle/>
          <a:p>
            <a:pPr marL="0" indent="0">
              <a:buNone/>
            </a:pPr>
            <a:r>
              <a:rPr lang="en-GB" b="1" dirty="0"/>
              <a:t>Why use them:</a:t>
            </a:r>
            <a:endParaRPr lang="en-GB" dirty="0"/>
          </a:p>
          <a:p>
            <a:r>
              <a:rPr lang="en-GB" dirty="0"/>
              <a:t>Required by planning conditions</a:t>
            </a:r>
          </a:p>
          <a:p>
            <a:r>
              <a:rPr lang="en-GB" dirty="0"/>
              <a:t>Demonstrates control strategy</a:t>
            </a:r>
          </a:p>
          <a:p>
            <a:r>
              <a:rPr lang="en-GB" dirty="0"/>
              <a:t>Helps manage risk proactively</a:t>
            </a:r>
          </a:p>
          <a:p>
            <a:pPr marL="0" indent="0">
              <a:buNone/>
            </a:pPr>
            <a:endParaRPr lang="en-GB" b="1" dirty="0"/>
          </a:p>
          <a:p>
            <a:pPr marL="0" indent="0">
              <a:buNone/>
            </a:pPr>
            <a:r>
              <a:rPr lang="en-GB" b="1" dirty="0"/>
              <a:t>What they include:</a:t>
            </a:r>
            <a:endParaRPr lang="en-GB" dirty="0"/>
          </a:p>
          <a:p>
            <a:r>
              <a:rPr lang="en-GB" dirty="0"/>
              <a:t>Risk assessment</a:t>
            </a:r>
          </a:p>
          <a:p>
            <a:r>
              <a:rPr lang="en-GB" dirty="0"/>
              <a:t>Control measures</a:t>
            </a:r>
          </a:p>
          <a:p>
            <a:r>
              <a:rPr lang="en-GB" dirty="0"/>
              <a:t>Monitoring strategy</a:t>
            </a:r>
          </a:p>
          <a:p>
            <a:r>
              <a:rPr lang="en-GB" dirty="0"/>
              <a:t>Site layout considerations</a:t>
            </a:r>
          </a:p>
          <a:p>
            <a:endParaRPr lang="en-GB" dirty="0"/>
          </a:p>
          <a:p>
            <a:endParaRPr lang="en-US" dirty="0"/>
          </a:p>
        </p:txBody>
      </p:sp>
      <p:pic>
        <p:nvPicPr>
          <p:cNvPr id="4" name="Picture 3">
            <a:extLst>
              <a:ext uri="{FF2B5EF4-FFF2-40B4-BE49-F238E27FC236}">
                <a16:creationId xmlns:a16="http://schemas.microsoft.com/office/drawing/2014/main" id="{8789A9D7-DA3B-A017-9530-6CD8842C40BA}"/>
              </a:ext>
            </a:extLst>
          </p:cNvPr>
          <p:cNvPicPr>
            <a:picLocks noChangeAspect="1"/>
          </p:cNvPicPr>
          <p:nvPr/>
        </p:nvPicPr>
        <p:blipFill>
          <a:blip r:embed="rId2"/>
          <a:stretch>
            <a:fillRect/>
          </a:stretch>
        </p:blipFill>
        <p:spPr>
          <a:xfrm>
            <a:off x="7284524" y="353329"/>
            <a:ext cx="4338515" cy="6139546"/>
          </a:xfrm>
          <a:prstGeom prst="rect">
            <a:avLst/>
          </a:prstGeom>
        </p:spPr>
      </p:pic>
    </p:spTree>
    <p:extLst>
      <p:ext uri="{BB962C8B-B14F-4D97-AF65-F5344CB8AC3E}">
        <p14:creationId xmlns:p14="http://schemas.microsoft.com/office/powerpoint/2010/main" val="3236669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12E17-AE07-82B7-F721-28B1B212F0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378C0A-8832-CE64-611B-82E9D286E234}"/>
              </a:ext>
            </a:extLst>
          </p:cNvPr>
          <p:cNvSpPr>
            <a:spLocks noGrp="1"/>
          </p:cNvSpPr>
          <p:nvPr>
            <p:ph type="title"/>
          </p:nvPr>
        </p:nvSpPr>
        <p:spPr/>
        <p:txBody>
          <a:bodyPr/>
          <a:lstStyle/>
          <a:p>
            <a:r>
              <a:rPr lang="en-GB" dirty="0"/>
              <a:t>Environmental Hierarchy Control</a:t>
            </a:r>
            <a:endParaRPr lang="en-US" dirty="0"/>
          </a:p>
        </p:txBody>
      </p:sp>
      <p:graphicFrame>
        <p:nvGraphicFramePr>
          <p:cNvPr id="13" name="Table 12">
            <a:extLst>
              <a:ext uri="{FF2B5EF4-FFF2-40B4-BE49-F238E27FC236}">
                <a16:creationId xmlns:a16="http://schemas.microsoft.com/office/drawing/2014/main" id="{3B85E5B7-9318-A3D4-0D8A-07FC81985D92}"/>
              </a:ext>
            </a:extLst>
          </p:cNvPr>
          <p:cNvGraphicFramePr>
            <a:graphicFrameLocks noGrp="1"/>
          </p:cNvGraphicFramePr>
          <p:nvPr/>
        </p:nvGraphicFramePr>
        <p:xfrm>
          <a:off x="838200" y="1844784"/>
          <a:ext cx="8151055" cy="3627546"/>
        </p:xfrm>
        <a:graphic>
          <a:graphicData uri="http://schemas.openxmlformats.org/drawingml/2006/table">
            <a:tbl>
              <a:tblPr firstRow="1" firstCol="1" bandRow="1"/>
              <a:tblGrid>
                <a:gridCol w="2101132">
                  <a:extLst>
                    <a:ext uri="{9D8B030D-6E8A-4147-A177-3AD203B41FA5}">
                      <a16:colId xmlns:a16="http://schemas.microsoft.com/office/drawing/2014/main" val="3614923697"/>
                    </a:ext>
                  </a:extLst>
                </a:gridCol>
                <a:gridCol w="6049923">
                  <a:extLst>
                    <a:ext uri="{9D8B030D-6E8A-4147-A177-3AD203B41FA5}">
                      <a16:colId xmlns:a16="http://schemas.microsoft.com/office/drawing/2014/main" val="3094329362"/>
                    </a:ext>
                  </a:extLst>
                </a:gridCol>
              </a:tblGrid>
              <a:tr h="703958">
                <a:tc>
                  <a:txBody>
                    <a:bodyPr/>
                    <a:lstStyle/>
                    <a:p>
                      <a:pPr>
                        <a:buNone/>
                      </a:pPr>
                      <a:r>
                        <a:rPr lang="en-GB" sz="1400" b="1" kern="100">
                          <a:solidFill>
                            <a:srgbClr val="000000"/>
                          </a:solidFill>
                          <a:effectLst/>
                          <a:latin typeface="Apple Color Emoji" pitchFamily="2" charset="0"/>
                          <a:ea typeface="Times New Roman" panose="02020603050405020304" pitchFamily="18" charset="0"/>
                          <a:cs typeface="Apple Color Emoji" pitchFamily="2" charset="0"/>
                        </a:rPr>
                        <a:t>🔵</a:t>
                      </a:r>
                      <a:r>
                        <a:rPr lang="en-GB" sz="1400" b="1" kern="100">
                          <a:solidFill>
                            <a:srgbClr val="000000"/>
                          </a:solidFill>
                          <a:effectLst/>
                          <a:latin typeface="Arial" panose="020B0604020202020204" pitchFamily="34" charset="0"/>
                          <a:ea typeface="Times New Roman" panose="02020603050405020304" pitchFamily="18" charset="0"/>
                        </a:rPr>
                        <a:t> Eliminate</a:t>
                      </a:r>
                      <a:endParaRPr lang="en-GB" sz="1200" kern="100">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C9EB"/>
                    </a:solidFill>
                  </a:tcPr>
                </a:tc>
                <a:tc>
                  <a:txBody>
                    <a:bodyPr/>
                    <a:lstStyle/>
                    <a:p>
                      <a:pPr>
                        <a:lnSpc>
                          <a:spcPct val="115000"/>
                        </a:lnSpc>
                        <a:spcAft>
                          <a:spcPts val="800"/>
                        </a:spcAft>
                        <a:buNone/>
                      </a:pPr>
                      <a:r>
                        <a:rPr lang="en-GB" sz="1400" b="1"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“Best but rarely done”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C9EB"/>
                    </a:solidFill>
                  </a:tcPr>
                </a:tc>
                <a:extLst>
                  <a:ext uri="{0D108BD9-81ED-4DB2-BD59-A6C34878D82A}">
                    <a16:rowId xmlns:a16="http://schemas.microsoft.com/office/drawing/2014/main" val="3321291418"/>
                  </a:ext>
                </a:extLst>
              </a:tr>
              <a:tr h="744241">
                <a:tc>
                  <a:txBody>
                    <a:bodyPr/>
                    <a:lstStyle/>
                    <a:p>
                      <a:pPr>
                        <a:buNone/>
                      </a:pPr>
                      <a:r>
                        <a:rPr lang="en-GB" sz="1400" b="1" kern="100">
                          <a:solidFill>
                            <a:srgbClr val="000000"/>
                          </a:solidFill>
                          <a:effectLst/>
                          <a:latin typeface="Apple Color Emoji" pitchFamily="2" charset="0"/>
                          <a:ea typeface="Times New Roman" panose="02020603050405020304" pitchFamily="18" charset="0"/>
                          <a:cs typeface="Apple Color Emoji" pitchFamily="2" charset="0"/>
                        </a:rPr>
                        <a:t>🟢</a:t>
                      </a:r>
                      <a:r>
                        <a:rPr lang="en-GB" sz="1400" b="1" kern="100">
                          <a:solidFill>
                            <a:srgbClr val="000000"/>
                          </a:solidFill>
                          <a:effectLst/>
                          <a:latin typeface="Arial" panose="020B0604020202020204" pitchFamily="34" charset="0"/>
                          <a:ea typeface="Times New Roman" panose="02020603050405020304" pitchFamily="18" charset="0"/>
                        </a:rPr>
                        <a:t> Reduce</a:t>
                      </a:r>
                      <a:endParaRPr lang="en-GB" sz="1200" kern="100">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E290"/>
                    </a:solidFill>
                  </a:tcPr>
                </a:tc>
                <a:tc>
                  <a:txBody>
                    <a:bodyPr/>
                    <a:lstStyle/>
                    <a:p>
                      <a:pPr>
                        <a:buNone/>
                      </a:pPr>
                      <a:r>
                        <a:rPr lang="en-GB" sz="1400" b="1" kern="100">
                          <a:solidFill>
                            <a:srgbClr val="000000"/>
                          </a:solidFill>
                          <a:effectLst/>
                          <a:latin typeface="Arial" panose="020B0604020202020204" pitchFamily="34" charset="0"/>
                          <a:ea typeface="Times New Roman" panose="02020603050405020304" pitchFamily="18" charset="0"/>
                        </a:rPr>
                        <a:t>“Planning stage decisions</a:t>
                      </a:r>
                      <a:endParaRPr lang="en-GB" sz="1200" kern="100">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E290"/>
                    </a:solidFill>
                  </a:tcPr>
                </a:tc>
                <a:extLst>
                  <a:ext uri="{0D108BD9-81ED-4DB2-BD59-A6C34878D82A}">
                    <a16:rowId xmlns:a16="http://schemas.microsoft.com/office/drawing/2014/main" val="3872198080"/>
                  </a:ext>
                </a:extLst>
              </a:tr>
              <a:tr h="734170">
                <a:tc>
                  <a:txBody>
                    <a:bodyPr/>
                    <a:lstStyle/>
                    <a:p>
                      <a:pPr>
                        <a:buNone/>
                      </a:pPr>
                      <a:r>
                        <a:rPr lang="en-GB" sz="1400" b="1" kern="100">
                          <a:solidFill>
                            <a:srgbClr val="000000"/>
                          </a:solidFill>
                          <a:effectLst/>
                          <a:latin typeface="Apple Color Emoji" pitchFamily="2" charset="0"/>
                          <a:ea typeface="Times New Roman" panose="02020603050405020304" pitchFamily="18" charset="0"/>
                          <a:cs typeface="Apple Color Emoji" pitchFamily="2" charset="0"/>
                        </a:rPr>
                        <a:t>🟡</a:t>
                      </a:r>
                      <a:r>
                        <a:rPr lang="en-GB" sz="1400" b="1" kern="100">
                          <a:solidFill>
                            <a:srgbClr val="000000"/>
                          </a:solidFill>
                          <a:effectLst/>
                          <a:latin typeface="Arial" panose="020B0604020202020204" pitchFamily="34" charset="0"/>
                          <a:ea typeface="Times New Roman" panose="02020603050405020304" pitchFamily="18" charset="0"/>
                        </a:rPr>
                        <a:t> Control</a:t>
                      </a:r>
                      <a:endParaRPr lang="en-GB" sz="1200" kern="100">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buNone/>
                      </a:pPr>
                      <a:r>
                        <a:rPr lang="en-GB" sz="1400" b="1" kern="100">
                          <a:solidFill>
                            <a:srgbClr val="000000"/>
                          </a:solidFill>
                          <a:effectLst/>
                          <a:latin typeface="Arial" panose="020B0604020202020204" pitchFamily="34" charset="0"/>
                          <a:ea typeface="Times New Roman" panose="02020603050405020304" pitchFamily="18" charset="0"/>
                        </a:rPr>
                        <a:t>“Where most of your effort should be”</a:t>
                      </a:r>
                      <a:endParaRPr lang="en-GB" sz="1200" kern="100">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34260449"/>
                  </a:ext>
                </a:extLst>
              </a:tr>
              <a:tr h="744241">
                <a:tc>
                  <a:txBody>
                    <a:bodyPr/>
                    <a:lstStyle/>
                    <a:p>
                      <a:pPr>
                        <a:buNone/>
                      </a:pPr>
                      <a:r>
                        <a:rPr lang="en-GB" sz="1400" b="1" kern="100">
                          <a:solidFill>
                            <a:srgbClr val="000000"/>
                          </a:solidFill>
                          <a:effectLst/>
                          <a:latin typeface="Apple Color Emoji" pitchFamily="2" charset="0"/>
                          <a:ea typeface="Times New Roman" panose="02020603050405020304" pitchFamily="18" charset="0"/>
                          <a:cs typeface="Apple Color Emoji" pitchFamily="2" charset="0"/>
                        </a:rPr>
                        <a:t>🟠</a:t>
                      </a:r>
                      <a:r>
                        <a:rPr lang="en-GB" sz="1400" b="1" kern="100">
                          <a:solidFill>
                            <a:srgbClr val="000000"/>
                          </a:solidFill>
                          <a:effectLst/>
                          <a:latin typeface="Arial" panose="020B0604020202020204" pitchFamily="34" charset="0"/>
                          <a:ea typeface="Times New Roman" panose="02020603050405020304" pitchFamily="18" charset="0"/>
                        </a:rPr>
                        <a:t> Contain</a:t>
                      </a:r>
                      <a:endParaRPr lang="en-GB" sz="1200" kern="100">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800"/>
                        </a:spcAft>
                        <a:buNone/>
                      </a:pPr>
                      <a:r>
                        <a:rPr lang="en-GB" sz="1400" b="1"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“Stops complaints”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370744379"/>
                  </a:ext>
                </a:extLst>
              </a:tr>
              <a:tr h="700936">
                <a:tc>
                  <a:txBody>
                    <a:bodyPr/>
                    <a:lstStyle/>
                    <a:p>
                      <a:pPr>
                        <a:lnSpc>
                          <a:spcPct val="115000"/>
                        </a:lnSpc>
                        <a:spcAft>
                          <a:spcPts val="800"/>
                        </a:spcAft>
                        <a:buNone/>
                      </a:pPr>
                      <a:r>
                        <a:rPr lang="en-GB" sz="1400" b="1" kern="100">
                          <a:solidFill>
                            <a:srgbClr val="000000"/>
                          </a:solidFill>
                          <a:effectLst/>
                          <a:latin typeface="Apple Color Emoji" pitchFamily="2" charset="0"/>
                          <a:ea typeface="Aptos" panose="020B0004020202020204" pitchFamily="34" charset="0"/>
                          <a:cs typeface="Apple Color Emoji" pitchFamily="2" charset="0"/>
                        </a:rPr>
                        <a:t>🔴</a:t>
                      </a:r>
                      <a:r>
                        <a:rPr lang="en-GB" sz="1400" b="1"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 Monitor</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D"/>
                    </a:solidFill>
                  </a:tcPr>
                </a:tc>
                <a:tc>
                  <a:txBody>
                    <a:bodyPr/>
                    <a:lstStyle/>
                    <a:p>
                      <a:pPr>
                        <a:buNone/>
                      </a:pPr>
                      <a:r>
                        <a:rPr lang="en-GB" sz="1400" b="1" kern="100" dirty="0">
                          <a:solidFill>
                            <a:srgbClr val="000000"/>
                          </a:solidFill>
                          <a:effectLst/>
                          <a:latin typeface="Arial" panose="020B0604020202020204" pitchFamily="34" charset="0"/>
                          <a:ea typeface="Times New Roman" panose="02020603050405020304" pitchFamily="18" charset="0"/>
                        </a:rPr>
                        <a:t>“Proves whether any of this actually worked”</a:t>
                      </a:r>
                      <a:endParaRPr lang="en-GB" sz="1200" kern="100" dirty="0">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D"/>
                    </a:solidFill>
                  </a:tcPr>
                </a:tc>
                <a:extLst>
                  <a:ext uri="{0D108BD9-81ED-4DB2-BD59-A6C34878D82A}">
                    <a16:rowId xmlns:a16="http://schemas.microsoft.com/office/drawing/2014/main" val="2003617166"/>
                  </a:ext>
                </a:extLst>
              </a:tr>
            </a:tbl>
          </a:graphicData>
        </a:graphic>
      </p:graphicFrame>
    </p:spTree>
    <p:extLst>
      <p:ext uri="{BB962C8B-B14F-4D97-AF65-F5344CB8AC3E}">
        <p14:creationId xmlns:p14="http://schemas.microsoft.com/office/powerpoint/2010/main" val="3416438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a:extLst>
              <a:ext uri="{FF2B5EF4-FFF2-40B4-BE49-F238E27FC236}">
                <a16:creationId xmlns:a16="http://schemas.microsoft.com/office/drawing/2014/main" id="{972C909A-FE1F-6376-1EB3-CEE0A1862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84" r="-1" b="-1"/>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6393" name="Rectangle 1639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27AE2E-C684-555F-AF67-DB9342F02F0D}"/>
              </a:ext>
            </a:extLst>
          </p:cNvPr>
          <p:cNvSpPr>
            <a:spLocks noGrp="1"/>
          </p:cNvSpPr>
          <p:nvPr>
            <p:ph type="title"/>
          </p:nvPr>
        </p:nvSpPr>
        <p:spPr>
          <a:xfrm>
            <a:off x="838200" y="365125"/>
            <a:ext cx="3822189" cy="1899912"/>
          </a:xfrm>
        </p:spPr>
        <p:txBody>
          <a:bodyPr>
            <a:normAutofit/>
          </a:bodyPr>
          <a:lstStyle/>
          <a:p>
            <a:r>
              <a:rPr lang="en-GB" sz="4000"/>
              <a:t>Monitor &amp; Verify</a:t>
            </a:r>
            <a:endParaRPr lang="en-US" sz="4000"/>
          </a:p>
        </p:txBody>
      </p:sp>
      <p:sp>
        <p:nvSpPr>
          <p:cNvPr id="3" name="Content Placeholder 2">
            <a:extLst>
              <a:ext uri="{FF2B5EF4-FFF2-40B4-BE49-F238E27FC236}">
                <a16:creationId xmlns:a16="http://schemas.microsoft.com/office/drawing/2014/main" id="{A004483F-7338-9FF2-9418-957B36489BC4}"/>
              </a:ext>
            </a:extLst>
          </p:cNvPr>
          <p:cNvSpPr>
            <a:spLocks noGrp="1"/>
          </p:cNvSpPr>
          <p:nvPr>
            <p:ph idx="1"/>
          </p:nvPr>
        </p:nvSpPr>
        <p:spPr>
          <a:xfrm>
            <a:off x="838200" y="2434201"/>
            <a:ext cx="3822189" cy="3742762"/>
          </a:xfrm>
        </p:spPr>
        <p:txBody>
          <a:bodyPr>
            <a:normAutofit/>
          </a:bodyPr>
          <a:lstStyle/>
          <a:p>
            <a:r>
              <a:rPr lang="en-GB" sz="2000"/>
              <a:t>Real-time dust monitoring</a:t>
            </a:r>
          </a:p>
          <a:p>
            <a:r>
              <a:rPr lang="en-GB" sz="2000"/>
              <a:t>Boundary monitoring</a:t>
            </a:r>
          </a:p>
          <a:p>
            <a:r>
              <a:rPr lang="en-GB" sz="2000"/>
              <a:t>Alerts and response</a:t>
            </a:r>
          </a:p>
          <a:p>
            <a:endParaRPr lang="en-GB" sz="2000"/>
          </a:p>
          <a:p>
            <a:pPr marL="0" indent="0">
              <a:buNone/>
            </a:pPr>
            <a:r>
              <a:rPr lang="en-GB" sz="2000"/>
              <a:t>Environmental control is about stopping dust leaving the site.</a:t>
            </a:r>
            <a:br>
              <a:rPr lang="en-GB" sz="2000"/>
            </a:br>
            <a:r>
              <a:rPr lang="en-GB" sz="2000"/>
              <a:t>Monitoring proves whether you’ve achieved it.</a:t>
            </a:r>
            <a:endParaRPr lang="en-US" sz="2000"/>
          </a:p>
        </p:txBody>
      </p:sp>
    </p:spTree>
    <p:extLst>
      <p:ext uri="{BB962C8B-B14F-4D97-AF65-F5344CB8AC3E}">
        <p14:creationId xmlns:p14="http://schemas.microsoft.com/office/powerpoint/2010/main" val="975586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8D65C-51EB-AE92-78F8-DA1EDA65ADD6}"/>
              </a:ext>
            </a:extLst>
          </p:cNvPr>
          <p:cNvSpPr>
            <a:spLocks noGrp="1"/>
          </p:cNvSpPr>
          <p:nvPr>
            <p:ph type="title"/>
          </p:nvPr>
        </p:nvSpPr>
        <p:spPr/>
        <p:txBody>
          <a:bodyPr/>
          <a:lstStyle/>
          <a:p>
            <a:r>
              <a:rPr lang="en-GB" dirty="0"/>
              <a:t>Our Responsibility</a:t>
            </a:r>
            <a:endParaRPr lang="en-US" dirty="0"/>
          </a:p>
        </p:txBody>
      </p:sp>
      <p:sp>
        <p:nvSpPr>
          <p:cNvPr id="3" name="Content Placeholder 2">
            <a:extLst>
              <a:ext uri="{FF2B5EF4-FFF2-40B4-BE49-F238E27FC236}">
                <a16:creationId xmlns:a16="http://schemas.microsoft.com/office/drawing/2014/main" id="{26DAF40A-98FF-CC6D-016D-379C04BE660F}"/>
              </a:ext>
            </a:extLst>
          </p:cNvPr>
          <p:cNvSpPr>
            <a:spLocks noGrp="1"/>
          </p:cNvSpPr>
          <p:nvPr>
            <p:ph idx="1"/>
          </p:nvPr>
        </p:nvSpPr>
        <p:spPr/>
        <p:txBody>
          <a:bodyPr/>
          <a:lstStyle/>
          <a:p>
            <a:pPr>
              <a:defRPr sz="2000">
                <a:solidFill>
                  <a:srgbClr val="13294B"/>
                </a:solidFill>
              </a:defRPr>
            </a:pPr>
            <a:r>
              <a:rPr lang="en-GB" dirty="0"/>
              <a:t>We need to control environmental impact on site</a:t>
            </a:r>
          </a:p>
          <a:p>
            <a:pPr>
              <a:defRPr sz="2000">
                <a:solidFill>
                  <a:srgbClr val="13294B"/>
                </a:solidFill>
              </a:defRPr>
            </a:pPr>
            <a:r>
              <a:rPr lang="en-GB" dirty="0"/>
              <a:t>We need to protect workers and the public</a:t>
            </a:r>
          </a:p>
          <a:p>
            <a:pPr>
              <a:defRPr sz="2000">
                <a:solidFill>
                  <a:srgbClr val="13294B"/>
                </a:solidFill>
              </a:defRPr>
            </a:pPr>
            <a:r>
              <a:rPr lang="en-GB" dirty="0"/>
              <a:t>We need ensure compliance</a:t>
            </a:r>
          </a:p>
          <a:p>
            <a:pPr>
              <a:defRPr sz="2000">
                <a:solidFill>
                  <a:srgbClr val="13294B"/>
                </a:solidFill>
              </a:defRPr>
            </a:pPr>
            <a:r>
              <a:rPr lang="en-GB" dirty="0"/>
              <a:t>We must evidence your decisions</a:t>
            </a:r>
          </a:p>
          <a:p>
            <a:pPr>
              <a:defRPr sz="2000">
                <a:solidFill>
                  <a:srgbClr val="13294B"/>
                </a:solidFill>
              </a:defRPr>
            </a:pPr>
            <a:r>
              <a:rPr lang="en-GB" dirty="0"/>
              <a:t>We should or must collect measurement data to prove conformance or provide reliance</a:t>
            </a:r>
            <a:endParaRPr lang="en-US" dirty="0"/>
          </a:p>
        </p:txBody>
      </p:sp>
      <p:pic>
        <p:nvPicPr>
          <p:cNvPr id="26626" name="Picture 2" descr="Warning: Dust Inhalation Hazard Breathing May Be Dangerous ANSI Portrait -  Label">
            <a:extLst>
              <a:ext uri="{FF2B5EF4-FFF2-40B4-BE49-F238E27FC236}">
                <a16:creationId xmlns:a16="http://schemas.microsoft.com/office/drawing/2014/main" id="{C1F4DFAA-B5A6-4D74-A0E4-D2F53B84F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9700" y="1310640"/>
            <a:ext cx="23241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543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3A4DB-905B-A341-E1CA-D5B84AD1C882}"/>
              </a:ext>
            </a:extLst>
          </p:cNvPr>
          <p:cNvSpPr>
            <a:spLocks noGrp="1"/>
          </p:cNvSpPr>
          <p:nvPr>
            <p:ph type="title"/>
          </p:nvPr>
        </p:nvSpPr>
        <p:spPr/>
        <p:txBody>
          <a:bodyPr/>
          <a:lstStyle/>
          <a:p>
            <a:r>
              <a:rPr lang="en-US" dirty="0"/>
              <a:t>Choosing the correct monitor</a:t>
            </a:r>
          </a:p>
        </p:txBody>
      </p:sp>
      <p:sp>
        <p:nvSpPr>
          <p:cNvPr id="3" name="Content Placeholder 2">
            <a:extLst>
              <a:ext uri="{FF2B5EF4-FFF2-40B4-BE49-F238E27FC236}">
                <a16:creationId xmlns:a16="http://schemas.microsoft.com/office/drawing/2014/main" id="{ABF21BBB-F886-CD18-E30E-647259033119}"/>
              </a:ext>
            </a:extLst>
          </p:cNvPr>
          <p:cNvSpPr>
            <a:spLocks noGrp="1"/>
          </p:cNvSpPr>
          <p:nvPr>
            <p:ph idx="1"/>
          </p:nvPr>
        </p:nvSpPr>
        <p:spPr>
          <a:xfrm>
            <a:off x="838200" y="1825625"/>
            <a:ext cx="10515600" cy="2536513"/>
          </a:xfrm>
        </p:spPr>
        <p:txBody>
          <a:bodyPr/>
          <a:lstStyle/>
          <a:p>
            <a:pPr marL="0" indent="0">
              <a:buNone/>
            </a:pPr>
            <a:r>
              <a:rPr lang="en-GB" b="1" dirty="0"/>
              <a:t>UK certification scheme run by the Environment Agency</a:t>
            </a:r>
            <a:r>
              <a:rPr lang="en-GB" dirty="0"/>
              <a:t> </a:t>
            </a:r>
          </a:p>
          <a:p>
            <a:r>
              <a:rPr lang="en-GB" dirty="0"/>
              <a:t>Ensures monitors are accurate </a:t>
            </a:r>
          </a:p>
          <a:p>
            <a:r>
              <a:rPr lang="en-GB" dirty="0"/>
              <a:t>Repeatable</a:t>
            </a:r>
          </a:p>
          <a:p>
            <a:r>
              <a:rPr lang="en-GB" dirty="0"/>
              <a:t>Fit for purpose</a:t>
            </a:r>
          </a:p>
          <a:p>
            <a:pPr marL="0" indent="0">
              <a:buNone/>
            </a:pPr>
            <a:endParaRPr lang="en-US" dirty="0"/>
          </a:p>
        </p:txBody>
      </p:sp>
      <p:sp>
        <p:nvSpPr>
          <p:cNvPr id="5" name="TextBox 4">
            <a:extLst>
              <a:ext uri="{FF2B5EF4-FFF2-40B4-BE49-F238E27FC236}">
                <a16:creationId xmlns:a16="http://schemas.microsoft.com/office/drawing/2014/main" id="{D1FF5917-1DC0-E8A4-FA1F-3EC7CC0532A8}"/>
              </a:ext>
            </a:extLst>
          </p:cNvPr>
          <p:cNvSpPr txBox="1"/>
          <p:nvPr/>
        </p:nvSpPr>
        <p:spPr>
          <a:xfrm>
            <a:off x="838199" y="4127743"/>
            <a:ext cx="8740515" cy="1815882"/>
          </a:xfrm>
          <a:prstGeom prst="rect">
            <a:avLst/>
          </a:prstGeom>
          <a:noFill/>
        </p:spPr>
        <p:txBody>
          <a:bodyPr wrap="square">
            <a:spAutoFit/>
          </a:bodyPr>
          <a:lstStyle/>
          <a:p>
            <a:r>
              <a:rPr lang="en-GB" sz="2800" dirty="0"/>
              <a:t>What people THINK MCERTS means:</a:t>
            </a:r>
          </a:p>
          <a:p>
            <a:pPr marL="457200" indent="-457200">
              <a:buFont typeface="Arial" panose="020B0604020202020204" pitchFamily="34" charset="0"/>
              <a:buChar char="•"/>
            </a:pPr>
            <a:r>
              <a:rPr lang="en-US" sz="2800" dirty="0"/>
              <a:t>It’s approved so they can be used anywhere</a:t>
            </a:r>
          </a:p>
          <a:p>
            <a:pPr marL="457200" indent="-457200">
              <a:buFont typeface="Arial" panose="020B0604020202020204" pitchFamily="34" charset="0"/>
              <a:buChar char="•"/>
            </a:pPr>
            <a:r>
              <a:rPr lang="en-US" sz="2800" dirty="0"/>
              <a:t>We’re legally covered if we use it</a:t>
            </a:r>
          </a:p>
          <a:p>
            <a:pPr marL="457200" indent="-457200">
              <a:buFont typeface="Arial" panose="020B0604020202020204" pitchFamily="34" charset="0"/>
              <a:buChar char="•"/>
            </a:pPr>
            <a:r>
              <a:rPr lang="en-GB" sz="2800" dirty="0"/>
              <a:t>All MCERTS equipment is equal</a:t>
            </a:r>
            <a:endParaRPr lang="en-US" sz="2800" dirty="0"/>
          </a:p>
        </p:txBody>
      </p:sp>
      <p:grpSp>
        <p:nvGrpSpPr>
          <p:cNvPr id="10" name="Group 9">
            <a:extLst>
              <a:ext uri="{FF2B5EF4-FFF2-40B4-BE49-F238E27FC236}">
                <a16:creationId xmlns:a16="http://schemas.microsoft.com/office/drawing/2014/main" id="{53119DE6-4D07-EAB7-633B-88A03955B045}"/>
              </a:ext>
            </a:extLst>
          </p:cNvPr>
          <p:cNvGrpSpPr/>
          <p:nvPr/>
        </p:nvGrpSpPr>
        <p:grpSpPr>
          <a:xfrm>
            <a:off x="9578714" y="717248"/>
            <a:ext cx="1468201" cy="1829008"/>
            <a:chOff x="700586" y="341194"/>
            <a:chExt cx="1264692" cy="1705970"/>
          </a:xfrm>
          <a:effectLst>
            <a:outerShdw blurRad="63500" sx="102000" sy="102000" algn="ctr" rotWithShape="0">
              <a:prstClr val="black">
                <a:alpha val="16000"/>
              </a:prstClr>
            </a:outerShdw>
          </a:effectLst>
        </p:grpSpPr>
        <p:sp>
          <p:nvSpPr>
            <p:cNvPr id="11" name="Rectangle 10">
              <a:extLst>
                <a:ext uri="{FF2B5EF4-FFF2-40B4-BE49-F238E27FC236}">
                  <a16:creationId xmlns:a16="http://schemas.microsoft.com/office/drawing/2014/main" id="{15DFC467-F00F-6F83-C9C6-CAA165EBE66A}"/>
                </a:ext>
              </a:extLst>
            </p:cNvPr>
            <p:cNvSpPr/>
            <p:nvPr/>
          </p:nvSpPr>
          <p:spPr>
            <a:xfrm>
              <a:off x="700586" y="341194"/>
              <a:ext cx="1264692" cy="170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2" name="Rectangle 11">
              <a:extLst>
                <a:ext uri="{FF2B5EF4-FFF2-40B4-BE49-F238E27FC236}">
                  <a16:creationId xmlns:a16="http://schemas.microsoft.com/office/drawing/2014/main" id="{B7F4B468-9EAD-004E-8355-DFA9EF310F94}"/>
                </a:ext>
              </a:extLst>
            </p:cNvPr>
            <p:cNvSpPr/>
            <p:nvPr/>
          </p:nvSpPr>
          <p:spPr>
            <a:xfrm>
              <a:off x="743803" y="372944"/>
              <a:ext cx="1198728" cy="1626454"/>
            </a:xfrm>
            <a:prstGeom prst="rect">
              <a:avLst/>
            </a:prstGeom>
            <a:blipFill rotWithShape="1">
              <a:blip r:embed="rId2"/>
              <a:srcRect/>
              <a:stretch>
                <a:fillRect l="-31949" t="5021" r="-31671" b="3630"/>
              </a:stretch>
            </a:blipFill>
          </p:spPr>
          <p:style>
            <a:lnRef idx="0">
              <a:schemeClr val="accent1">
                <a:shade val="80000"/>
                <a:hueOff val="0"/>
                <a:satOff val="0"/>
                <a:lumOff val="0"/>
                <a:alphaOff val="0"/>
              </a:schemeClr>
            </a:lnRef>
            <a:fillRef idx="1">
              <a:scrgbClr r="0" g="0" b="0"/>
            </a:fillRef>
            <a:effectRef idx="2">
              <a:schemeClr val="accent1">
                <a:tint val="40000"/>
                <a:hueOff val="0"/>
                <a:satOff val="0"/>
                <a:lumOff val="0"/>
                <a:alphaOff val="0"/>
              </a:schemeClr>
            </a:effectRef>
            <a:fontRef idx="minor">
              <a:schemeClr val="lt1">
                <a:hueOff val="0"/>
                <a:satOff val="0"/>
                <a:lumOff val="0"/>
                <a:alphaOff val="0"/>
              </a:schemeClr>
            </a:fontRef>
          </p:style>
          <p:txBody>
            <a:bodyPr/>
            <a:lstStyle/>
            <a:p>
              <a:endParaRPr lang="en-GB" sz="900"/>
            </a:p>
          </p:txBody>
        </p:sp>
      </p:grpSp>
      <p:pic>
        <p:nvPicPr>
          <p:cNvPr id="1030" name="Picture 6" descr="Featured product image">
            <a:extLst>
              <a:ext uri="{FF2B5EF4-FFF2-40B4-BE49-F238E27FC236}">
                <a16:creationId xmlns:a16="http://schemas.microsoft.com/office/drawing/2014/main" id="{9F9553D1-34DE-71B9-48FD-061E9A6C3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687" y="1724728"/>
            <a:ext cx="3565232" cy="4643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219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205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descr="A white machine with a black handle&#10;&#10;AI-generated content may be incorrect.">
            <a:extLst>
              <a:ext uri="{FF2B5EF4-FFF2-40B4-BE49-F238E27FC236}">
                <a16:creationId xmlns:a16="http://schemas.microsoft.com/office/drawing/2014/main" id="{82629A71-D7E6-E39A-875C-F578B48E6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683" b="731"/>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8" name="Rectangle 205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805329-145D-9406-A116-237DAA6AFE57}"/>
              </a:ext>
            </a:extLst>
          </p:cNvPr>
          <p:cNvSpPr>
            <a:spLocks noGrp="1"/>
          </p:cNvSpPr>
          <p:nvPr>
            <p:ph type="title"/>
          </p:nvPr>
        </p:nvSpPr>
        <p:spPr>
          <a:xfrm>
            <a:off x="7531610" y="365125"/>
            <a:ext cx="3822189" cy="1899912"/>
          </a:xfrm>
        </p:spPr>
        <p:txBody>
          <a:bodyPr>
            <a:normAutofit/>
          </a:bodyPr>
          <a:lstStyle/>
          <a:p>
            <a:r>
              <a:rPr lang="en-GB" sz="4000"/>
              <a:t>Reality of MCERTS</a:t>
            </a:r>
            <a:endParaRPr lang="en-US" sz="4000"/>
          </a:p>
        </p:txBody>
      </p:sp>
      <p:sp>
        <p:nvSpPr>
          <p:cNvPr id="4" name="Rectangle 1">
            <a:extLst>
              <a:ext uri="{FF2B5EF4-FFF2-40B4-BE49-F238E27FC236}">
                <a16:creationId xmlns:a16="http://schemas.microsoft.com/office/drawing/2014/main" id="{34C0935D-EF56-CDD0-479B-07C813FE94CB}"/>
              </a:ext>
            </a:extLst>
          </p:cNvPr>
          <p:cNvSpPr>
            <a:spLocks noGrp="1" noChangeArrowheads="1"/>
          </p:cNvSpPr>
          <p:nvPr>
            <p:ph idx="1"/>
          </p:nvPr>
        </p:nvSpPr>
        <p:spPr bwMode="auto">
          <a:xfrm>
            <a:off x="7255240" y="2038662"/>
            <a:ext cx="4437088" cy="430217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ct val="0"/>
              </a:spcAft>
              <a:buClrTx/>
              <a:buSzTx/>
              <a:buNone/>
              <a:tabLst/>
            </a:pPr>
            <a:r>
              <a:rPr kumimoji="0" lang="en-US" altLang="en-US" sz="1800" i="0" u="none" strike="noStrike" cap="none" normalizeH="0" baseline="0" dirty="0">
                <a:ln>
                  <a:noFill/>
                </a:ln>
                <a:effectLst/>
                <a:latin typeface="Arial" panose="020B0604020202020204" pitchFamily="34" charset="0"/>
              </a:rPr>
              <a:t>It means the equipment met a test standard under specific conditions</a:t>
            </a:r>
          </a:p>
          <a:p>
            <a:pPr marL="0" marR="0" lvl="0" indent="0" defTabSz="914400" rtl="0" eaLnBrk="0" fontAlgn="base" latinLnBrk="0" hangingPunct="0">
              <a:spcBef>
                <a:spcPct val="0"/>
              </a:spcBef>
              <a:spcAft>
                <a:spcPct val="0"/>
              </a:spcAft>
              <a:buClrTx/>
              <a:buSzTx/>
              <a:buFontTx/>
              <a:buChar char="•"/>
              <a:tabLst/>
            </a:pPr>
            <a:endParaRPr kumimoji="0" lang="en-US" altLang="en-US" sz="1800" i="0" u="none" strike="noStrike" cap="none" normalizeH="0" baseline="0" dirty="0">
              <a:ln>
                <a:noFill/>
              </a:ln>
              <a:effectLst/>
              <a:latin typeface="Arial" panose="020B0604020202020204" pitchFamily="34" charset="0"/>
            </a:endParaRPr>
          </a:p>
          <a:p>
            <a:pPr marL="0" marR="0" lvl="0" indent="0" defTabSz="914400" rtl="0" eaLnBrk="0" fontAlgn="base" latinLnBrk="0" hangingPunct="0">
              <a:spcBef>
                <a:spcPct val="0"/>
              </a:spcBef>
              <a:spcAft>
                <a:spcPct val="0"/>
              </a:spcAft>
              <a:buClrTx/>
              <a:buSzTx/>
              <a:buNone/>
              <a:tabLst/>
            </a:pPr>
            <a:r>
              <a:rPr kumimoji="0" lang="en-US" altLang="en-US" sz="1800" i="0" u="none" strike="noStrike" cap="none" normalizeH="0" baseline="0" dirty="0">
                <a:ln>
                  <a:noFill/>
                </a:ln>
                <a:effectLst/>
                <a:latin typeface="Arial" panose="020B0604020202020204" pitchFamily="34" charset="0"/>
              </a:rPr>
              <a:t>It does NOT guarantee performance in your site conditions</a:t>
            </a:r>
          </a:p>
          <a:p>
            <a:pPr marL="0" marR="0" lvl="0" indent="0" defTabSz="914400" rtl="0" eaLnBrk="0" fontAlgn="base" latinLnBrk="0" hangingPunct="0">
              <a:spcBef>
                <a:spcPct val="0"/>
              </a:spcBef>
              <a:spcAft>
                <a:spcPct val="0"/>
              </a:spcAft>
              <a:buClrTx/>
              <a:buSzTx/>
              <a:buNone/>
              <a:tabLst/>
            </a:pPr>
            <a:endParaRPr kumimoji="0" lang="en-US" altLang="en-US" sz="1800" i="0" u="none" strike="noStrike" cap="none" normalizeH="0" baseline="0" dirty="0">
              <a:ln>
                <a:noFill/>
              </a:ln>
              <a:effectLst/>
              <a:latin typeface="Arial" panose="020B0604020202020204" pitchFamily="34" charset="0"/>
            </a:endParaRPr>
          </a:p>
          <a:p>
            <a:pPr marL="0" marR="0" lvl="0" indent="0" defTabSz="914400" rtl="0" eaLnBrk="0" fontAlgn="base" latinLnBrk="0" hangingPunct="0">
              <a:spcBef>
                <a:spcPct val="0"/>
              </a:spcBef>
              <a:spcAft>
                <a:spcPct val="0"/>
              </a:spcAft>
              <a:buClrTx/>
              <a:buSzTx/>
              <a:buNone/>
              <a:tabLst/>
            </a:pPr>
            <a:r>
              <a:rPr kumimoji="0" lang="en-US" altLang="en-US" sz="1800" i="0" u="none" strike="noStrike" cap="none" normalizeH="0" baseline="0" dirty="0">
                <a:ln>
                  <a:noFill/>
                </a:ln>
                <a:effectLst/>
                <a:latin typeface="Arial" panose="020B0604020202020204" pitchFamily="34" charset="0"/>
              </a:rPr>
              <a:t>It does NOT replace correct setup, positioning, or interpretation</a:t>
            </a:r>
          </a:p>
          <a:p>
            <a:pPr marL="0" indent="0">
              <a:buNone/>
            </a:pPr>
            <a:endParaRPr lang="en-US" sz="1800" b="1" dirty="0">
              <a:latin typeface="Arial" panose="020B0604020202020204" pitchFamily="34" charset="0"/>
            </a:endParaRPr>
          </a:p>
          <a:p>
            <a:pPr marL="0" indent="0">
              <a:buNone/>
            </a:pPr>
            <a:r>
              <a:rPr lang="en-GB" sz="1800" b="1" dirty="0"/>
              <a:t>They may struggle with:</a:t>
            </a:r>
          </a:p>
          <a:p>
            <a:r>
              <a:rPr lang="en-GB" sz="1800" dirty="0"/>
              <a:t>Moisture</a:t>
            </a:r>
          </a:p>
          <a:p>
            <a:r>
              <a:rPr lang="en-GB" sz="1800" dirty="0"/>
              <a:t>Particle composition</a:t>
            </a:r>
          </a:p>
          <a:p>
            <a:r>
              <a:rPr lang="en-GB" sz="1800" dirty="0"/>
              <a:t>Site variability</a:t>
            </a:r>
          </a:p>
        </p:txBody>
      </p:sp>
    </p:spTree>
    <p:extLst>
      <p:ext uri="{BB962C8B-B14F-4D97-AF65-F5344CB8AC3E}">
        <p14:creationId xmlns:p14="http://schemas.microsoft.com/office/powerpoint/2010/main" val="308397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3DE10A-7A8D-AA4D-9F27-92CD27381255}"/>
            </a:ext>
          </a:extLst>
        </p:cNvPr>
        <p:cNvGrpSpPr/>
        <p:nvPr/>
      </p:nvGrpSpPr>
      <p:grpSpPr>
        <a:xfrm>
          <a:off x="0" y="0"/>
          <a:ext cx="0" cy="0"/>
          <a:chOff x="0" y="0"/>
          <a:chExt cx="0" cy="0"/>
        </a:xfrm>
      </p:grpSpPr>
      <p:sp useBgFill="1">
        <p:nvSpPr>
          <p:cNvPr id="18441" name="Rectangle 1844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D9D4B6-69B4-8C77-5E55-823CF02B70A3}"/>
              </a:ext>
            </a:extLst>
          </p:cNvPr>
          <p:cNvSpPr>
            <a:spLocks noGrp="1"/>
          </p:cNvSpPr>
          <p:nvPr>
            <p:ph type="title"/>
          </p:nvPr>
        </p:nvSpPr>
        <p:spPr>
          <a:xfrm>
            <a:off x="7531610" y="365125"/>
            <a:ext cx="3822189" cy="1899912"/>
          </a:xfrm>
        </p:spPr>
        <p:txBody>
          <a:bodyPr>
            <a:normAutofit/>
          </a:bodyPr>
          <a:lstStyle/>
          <a:p>
            <a:r>
              <a:rPr lang="en-GB" sz="4000" dirty="0"/>
              <a:t>Choosing the correct sensor</a:t>
            </a:r>
            <a:endParaRPr lang="en-US" sz="4000" dirty="0"/>
          </a:p>
        </p:txBody>
      </p:sp>
      <p:pic>
        <p:nvPicPr>
          <p:cNvPr id="18436" name="Picture 4" descr="A close-up of a device&#10;&#10;AI-generated content may be incorrect.">
            <a:extLst>
              <a:ext uri="{FF2B5EF4-FFF2-40B4-BE49-F238E27FC236}">
                <a16:creationId xmlns:a16="http://schemas.microsoft.com/office/drawing/2014/main" id="{319E34A9-FAEF-6C1C-6288-AD7638505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46" r="16048" b="-2"/>
          <a:stretch>
            <a:fillRect/>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F856371E-13B8-0FD5-002B-C74ECFC74151}"/>
              </a:ext>
            </a:extLst>
          </p:cNvPr>
          <p:cNvSpPr>
            <a:spLocks noGrp="1" noChangeArrowheads="1"/>
          </p:cNvSpPr>
          <p:nvPr>
            <p:ph idx="1"/>
          </p:nvPr>
        </p:nvSpPr>
        <p:spPr bwMode="auto">
          <a:xfrm>
            <a:off x="7531610" y="1544320"/>
            <a:ext cx="4213086" cy="505836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fontScale="25000" lnSpcReduction="20000"/>
          </a:bodyPr>
          <a:lstStyle/>
          <a:p>
            <a:pPr marL="0" indent="0">
              <a:lnSpc>
                <a:spcPct val="120000"/>
              </a:lnSpc>
              <a:spcBef>
                <a:spcPts val="0"/>
              </a:spcBef>
              <a:buNone/>
            </a:pPr>
            <a:endParaRPr lang="en-GB" sz="2000" b="1" dirty="0"/>
          </a:p>
          <a:p>
            <a:pPr marL="0" indent="0">
              <a:lnSpc>
                <a:spcPct val="120000"/>
              </a:lnSpc>
              <a:spcBef>
                <a:spcPts val="0"/>
              </a:spcBef>
              <a:buNone/>
            </a:pPr>
            <a:endParaRPr lang="en-GB" sz="5600" b="1" dirty="0"/>
          </a:p>
          <a:p>
            <a:pPr marL="0" indent="0">
              <a:lnSpc>
                <a:spcPct val="120000"/>
              </a:lnSpc>
              <a:spcBef>
                <a:spcPts val="0"/>
              </a:spcBef>
              <a:buNone/>
            </a:pPr>
            <a:r>
              <a:rPr lang="en-GB" sz="5600" b="1" dirty="0"/>
              <a:t>Is this sensor suitable for my site conditions?</a:t>
            </a:r>
          </a:p>
          <a:p>
            <a:pPr>
              <a:lnSpc>
                <a:spcPct val="120000"/>
              </a:lnSpc>
              <a:spcBef>
                <a:spcPts val="0"/>
              </a:spcBef>
            </a:pPr>
            <a:r>
              <a:rPr lang="en-GB" sz="5600" dirty="0"/>
              <a:t>Was it tested in conditions similar to construction?</a:t>
            </a:r>
          </a:p>
          <a:p>
            <a:pPr>
              <a:lnSpc>
                <a:spcPct val="120000"/>
              </a:lnSpc>
              <a:spcBef>
                <a:spcPts val="0"/>
              </a:spcBef>
            </a:pPr>
            <a:r>
              <a:rPr lang="en-GB" sz="5600" dirty="0"/>
              <a:t>Can it handle high dust concentrations?</a:t>
            </a:r>
          </a:p>
          <a:p>
            <a:pPr marL="0" indent="0">
              <a:lnSpc>
                <a:spcPct val="120000"/>
              </a:lnSpc>
              <a:spcBef>
                <a:spcPts val="0"/>
              </a:spcBef>
              <a:buNone/>
            </a:pPr>
            <a:endParaRPr lang="en-GB" sz="5600" b="1" dirty="0"/>
          </a:p>
          <a:p>
            <a:pPr marL="0" indent="0">
              <a:lnSpc>
                <a:spcPct val="120000"/>
              </a:lnSpc>
              <a:spcBef>
                <a:spcPts val="0"/>
              </a:spcBef>
              <a:buNone/>
            </a:pPr>
            <a:r>
              <a:rPr lang="en-GB" sz="5600" b="1" dirty="0"/>
              <a:t>🌫️ How will high dust levels affect accuracy?</a:t>
            </a:r>
          </a:p>
          <a:p>
            <a:pPr>
              <a:lnSpc>
                <a:spcPct val="120000"/>
              </a:lnSpc>
              <a:spcBef>
                <a:spcPts val="0"/>
              </a:spcBef>
            </a:pPr>
            <a:r>
              <a:rPr lang="en-GB" sz="5600" dirty="0"/>
              <a:t>Will the sensor saturate or under-read?</a:t>
            </a:r>
          </a:p>
          <a:p>
            <a:pPr>
              <a:lnSpc>
                <a:spcPct val="120000"/>
              </a:lnSpc>
              <a:spcBef>
                <a:spcPts val="0"/>
              </a:spcBef>
            </a:pPr>
            <a:r>
              <a:rPr lang="en-GB" sz="5600" dirty="0"/>
              <a:t>Does performance change at peak events?</a:t>
            </a:r>
          </a:p>
          <a:p>
            <a:pPr marL="0" indent="0">
              <a:lnSpc>
                <a:spcPct val="120000"/>
              </a:lnSpc>
              <a:spcBef>
                <a:spcPts val="0"/>
              </a:spcBef>
              <a:buNone/>
            </a:pPr>
            <a:endParaRPr lang="en-GB" sz="5600" b="1" dirty="0"/>
          </a:p>
          <a:p>
            <a:pPr marL="0" indent="0">
              <a:lnSpc>
                <a:spcPct val="120000"/>
              </a:lnSpc>
              <a:spcBef>
                <a:spcPts val="0"/>
              </a:spcBef>
              <a:buNone/>
            </a:pPr>
            <a:r>
              <a:rPr lang="en-GB" sz="5600" b="1" dirty="0"/>
              <a:t>💧 What happens when water suppression is used?</a:t>
            </a:r>
          </a:p>
          <a:p>
            <a:pPr>
              <a:lnSpc>
                <a:spcPct val="120000"/>
              </a:lnSpc>
              <a:spcBef>
                <a:spcPts val="0"/>
              </a:spcBef>
            </a:pPr>
            <a:r>
              <a:rPr lang="en-GB" sz="5600" dirty="0"/>
              <a:t>Will moisture affect readings?</a:t>
            </a:r>
          </a:p>
          <a:p>
            <a:pPr>
              <a:lnSpc>
                <a:spcPct val="120000"/>
              </a:lnSpc>
              <a:spcBef>
                <a:spcPts val="0"/>
              </a:spcBef>
            </a:pPr>
            <a:r>
              <a:rPr lang="en-GB" sz="5600" dirty="0"/>
              <a:t>Does it have a heated inlet?</a:t>
            </a:r>
          </a:p>
          <a:p>
            <a:pPr>
              <a:lnSpc>
                <a:spcPct val="120000"/>
              </a:lnSpc>
              <a:spcBef>
                <a:spcPts val="0"/>
              </a:spcBef>
            </a:pPr>
            <a:r>
              <a:rPr lang="en-GB" sz="5600" dirty="0"/>
              <a:t>Can it distinguish water droplets from dust?</a:t>
            </a:r>
          </a:p>
          <a:p>
            <a:pPr>
              <a:lnSpc>
                <a:spcPct val="120000"/>
              </a:lnSpc>
              <a:spcBef>
                <a:spcPts val="0"/>
              </a:spcBef>
            </a:pPr>
            <a:endParaRPr lang="en-GB" sz="5600" dirty="0"/>
          </a:p>
          <a:p>
            <a:pPr marL="0" indent="0">
              <a:lnSpc>
                <a:spcPct val="120000"/>
              </a:lnSpc>
              <a:spcBef>
                <a:spcPts val="0"/>
              </a:spcBef>
              <a:buNone/>
            </a:pPr>
            <a:r>
              <a:rPr lang="en-GB" sz="5600" b="1" dirty="0"/>
              <a:t>📍 Where will the monitor be placed?</a:t>
            </a:r>
          </a:p>
          <a:p>
            <a:pPr>
              <a:lnSpc>
                <a:spcPct val="120000"/>
              </a:lnSpc>
              <a:spcBef>
                <a:spcPts val="0"/>
              </a:spcBef>
            </a:pPr>
            <a:r>
              <a:rPr lang="en-GB" sz="5600" dirty="0"/>
              <a:t>Is it measuring source or boundary?</a:t>
            </a:r>
          </a:p>
          <a:p>
            <a:pPr>
              <a:lnSpc>
                <a:spcPct val="120000"/>
              </a:lnSpc>
              <a:spcBef>
                <a:spcPts val="0"/>
              </a:spcBef>
            </a:pPr>
            <a:r>
              <a:rPr lang="en-GB" sz="5600" dirty="0"/>
              <a:t>Is it affected by:</a:t>
            </a:r>
          </a:p>
          <a:p>
            <a:pPr lvl="1">
              <a:lnSpc>
                <a:spcPct val="120000"/>
              </a:lnSpc>
              <a:spcBef>
                <a:spcPts val="0"/>
              </a:spcBef>
            </a:pPr>
            <a:r>
              <a:rPr lang="en-GB" sz="5600" dirty="0"/>
              <a:t>Wind</a:t>
            </a:r>
          </a:p>
          <a:p>
            <a:pPr lvl="1">
              <a:lnSpc>
                <a:spcPct val="120000"/>
              </a:lnSpc>
              <a:spcBef>
                <a:spcPts val="0"/>
              </a:spcBef>
            </a:pPr>
            <a:r>
              <a:rPr lang="en-GB" sz="5600" dirty="0"/>
              <a:t>Obstructions</a:t>
            </a:r>
          </a:p>
          <a:p>
            <a:pPr lvl="1">
              <a:lnSpc>
                <a:spcPct val="120000"/>
              </a:lnSpc>
              <a:spcBef>
                <a:spcPts val="0"/>
              </a:spcBef>
            </a:pPr>
            <a:r>
              <a:rPr lang="en-GB" sz="5600" dirty="0"/>
              <a:t>Site layout</a:t>
            </a:r>
          </a:p>
          <a:p>
            <a:pPr marL="0" indent="0">
              <a:spcBef>
                <a:spcPts val="0"/>
              </a:spcBef>
              <a:buNone/>
            </a:pPr>
            <a:endParaRPr lang="en-GB" sz="2000" dirty="0"/>
          </a:p>
        </p:txBody>
      </p:sp>
    </p:spTree>
    <p:extLst>
      <p:ext uri="{BB962C8B-B14F-4D97-AF65-F5344CB8AC3E}">
        <p14:creationId xmlns:p14="http://schemas.microsoft.com/office/powerpoint/2010/main" val="456124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57917-982A-5DEA-BEED-3A3C331E7C0A}"/>
              </a:ext>
            </a:extLst>
          </p:cNvPr>
          <p:cNvSpPr>
            <a:spLocks noGrp="1"/>
          </p:cNvSpPr>
          <p:nvPr>
            <p:ph type="title"/>
          </p:nvPr>
        </p:nvSpPr>
        <p:spPr/>
        <p:txBody>
          <a:bodyPr/>
          <a:lstStyle/>
          <a:p>
            <a:r>
              <a:rPr lang="en-GB" b="1" dirty="0"/>
              <a:t>IAQM Position on Air Quality Sensors</a:t>
            </a:r>
            <a:endParaRPr lang="en-US" dirty="0"/>
          </a:p>
        </p:txBody>
      </p:sp>
      <p:sp>
        <p:nvSpPr>
          <p:cNvPr id="3" name="Content Placeholder 2">
            <a:extLst>
              <a:ext uri="{FF2B5EF4-FFF2-40B4-BE49-F238E27FC236}">
                <a16:creationId xmlns:a16="http://schemas.microsoft.com/office/drawing/2014/main" id="{DCF26C55-9999-ED4A-B944-198A895D2D10}"/>
              </a:ext>
            </a:extLst>
          </p:cNvPr>
          <p:cNvSpPr>
            <a:spLocks noGrp="1"/>
          </p:cNvSpPr>
          <p:nvPr>
            <p:ph idx="1"/>
          </p:nvPr>
        </p:nvSpPr>
        <p:spPr>
          <a:xfrm>
            <a:off x="838200" y="1825625"/>
            <a:ext cx="6842760" cy="4667250"/>
          </a:xfrm>
        </p:spPr>
        <p:txBody>
          <a:bodyPr>
            <a:normAutofit fontScale="92500" lnSpcReduction="10000"/>
          </a:bodyPr>
          <a:lstStyle/>
          <a:p>
            <a:pPr marL="0" indent="0">
              <a:buNone/>
            </a:pPr>
            <a:r>
              <a:rPr lang="en-GB" i="1" dirty="0"/>
              <a:t>IAQM members have raised concerns about whether these systems are fit-for-purpose, and compatible with the aims of IAQM Guidance(</a:t>
            </a:r>
            <a:r>
              <a:rPr lang="en-GB" i="1" dirty="0" err="1"/>
              <a:t>i</a:t>
            </a:r>
            <a:r>
              <a:rPr lang="en-GB" i="1" dirty="0"/>
              <a:t>) and the Code of Practice(ii), when used to monitor PM10 concentrations around construction sites, particularly during elevated PM events. This position statement only relates to PM10. The recent MCERTS updates and this guidance do not currently apply to PM2.5 measurements. The indicative nature of LCS systems means they are not currently fit-for-purpose for reporting against air quality objectives, limit values or PM2.5 targets.</a:t>
            </a:r>
            <a:endParaRPr lang="en-US" i="1" dirty="0"/>
          </a:p>
        </p:txBody>
      </p:sp>
      <p:pic>
        <p:nvPicPr>
          <p:cNvPr id="4" name="Picture 3">
            <a:extLst>
              <a:ext uri="{FF2B5EF4-FFF2-40B4-BE49-F238E27FC236}">
                <a16:creationId xmlns:a16="http://schemas.microsoft.com/office/drawing/2014/main" id="{49F2090D-018E-A8EB-DF5E-80DABDC45ED5}"/>
              </a:ext>
            </a:extLst>
          </p:cNvPr>
          <p:cNvPicPr>
            <a:picLocks noChangeAspect="1"/>
          </p:cNvPicPr>
          <p:nvPr/>
        </p:nvPicPr>
        <p:blipFill>
          <a:blip r:embed="rId2"/>
          <a:stretch>
            <a:fillRect/>
          </a:stretch>
        </p:blipFill>
        <p:spPr>
          <a:xfrm>
            <a:off x="8746490" y="2445544"/>
            <a:ext cx="3111500" cy="3111500"/>
          </a:xfrm>
          <a:prstGeom prst="rect">
            <a:avLst/>
          </a:prstGeom>
        </p:spPr>
      </p:pic>
    </p:spTree>
    <p:extLst>
      <p:ext uri="{BB962C8B-B14F-4D97-AF65-F5344CB8AC3E}">
        <p14:creationId xmlns:p14="http://schemas.microsoft.com/office/powerpoint/2010/main" val="524482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6EA67-46E5-0C17-496D-14F174D0BE14}"/>
              </a:ext>
            </a:extLst>
          </p:cNvPr>
          <p:cNvSpPr>
            <a:spLocks noGrp="1"/>
          </p:cNvSpPr>
          <p:nvPr>
            <p:ph type="title"/>
          </p:nvPr>
        </p:nvSpPr>
        <p:spPr/>
        <p:txBody>
          <a:bodyPr/>
          <a:lstStyle/>
          <a:p>
            <a:r>
              <a:rPr lang="en-US" dirty="0"/>
              <a:t>Scan to Download Article</a:t>
            </a:r>
          </a:p>
        </p:txBody>
      </p:sp>
      <p:pic>
        <p:nvPicPr>
          <p:cNvPr id="4" name="Picture 3">
            <a:extLst>
              <a:ext uri="{FF2B5EF4-FFF2-40B4-BE49-F238E27FC236}">
                <a16:creationId xmlns:a16="http://schemas.microsoft.com/office/drawing/2014/main" id="{07515F86-9409-CC6A-14F1-F3294A3DF2B9}"/>
              </a:ext>
            </a:extLst>
          </p:cNvPr>
          <p:cNvPicPr>
            <a:picLocks noChangeAspect="1"/>
          </p:cNvPicPr>
          <p:nvPr/>
        </p:nvPicPr>
        <p:blipFill>
          <a:blip r:embed="rId2"/>
          <a:stretch>
            <a:fillRect/>
          </a:stretch>
        </p:blipFill>
        <p:spPr>
          <a:xfrm>
            <a:off x="7710170" y="2645410"/>
            <a:ext cx="3111500" cy="3111500"/>
          </a:xfrm>
          <a:prstGeom prst="rect">
            <a:avLst/>
          </a:prstGeom>
        </p:spPr>
      </p:pic>
      <p:pic>
        <p:nvPicPr>
          <p:cNvPr id="6" name="Picture 5" descr="A document with text on it&#10;&#10;AI-generated content may be incorrect.">
            <a:extLst>
              <a:ext uri="{FF2B5EF4-FFF2-40B4-BE49-F238E27FC236}">
                <a16:creationId xmlns:a16="http://schemas.microsoft.com/office/drawing/2014/main" id="{8E16D044-F976-D3BB-BBC1-D743C507D6DC}"/>
              </a:ext>
            </a:extLst>
          </p:cNvPr>
          <p:cNvPicPr>
            <a:picLocks noChangeAspect="1"/>
          </p:cNvPicPr>
          <p:nvPr/>
        </p:nvPicPr>
        <p:blipFill>
          <a:blip r:embed="rId3"/>
          <a:srcRect b="26718"/>
          <a:stretch>
            <a:fillRect/>
          </a:stretch>
        </p:blipFill>
        <p:spPr>
          <a:xfrm>
            <a:off x="1076707" y="2645410"/>
            <a:ext cx="6119367" cy="4212590"/>
          </a:xfrm>
          <a:prstGeom prst="rect">
            <a:avLst/>
          </a:prstGeom>
        </p:spPr>
      </p:pic>
    </p:spTree>
    <p:extLst>
      <p:ext uri="{BB962C8B-B14F-4D97-AF65-F5344CB8AC3E}">
        <p14:creationId xmlns:p14="http://schemas.microsoft.com/office/powerpoint/2010/main" val="146945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83CCC-F4EF-CD9F-C192-8CB48FF8E00C}"/>
              </a:ext>
            </a:extLst>
          </p:cNvPr>
          <p:cNvSpPr>
            <a:spLocks noGrp="1"/>
          </p:cNvSpPr>
          <p:nvPr>
            <p:ph type="title"/>
          </p:nvPr>
        </p:nvSpPr>
        <p:spPr>
          <a:xfrm>
            <a:off x="838200" y="365125"/>
            <a:ext cx="6868886" cy="1756092"/>
          </a:xfrm>
        </p:spPr>
        <p:txBody>
          <a:bodyPr>
            <a:normAutofit fontScale="90000"/>
          </a:bodyPr>
          <a:lstStyle/>
          <a:p>
            <a:r>
              <a:rPr lang="en-GB" b="1" dirty="0"/>
              <a:t>Monitor Placement - </a:t>
            </a:r>
            <a:br>
              <a:rPr lang="en-GB" b="1" dirty="0"/>
            </a:br>
            <a:r>
              <a:rPr lang="en-GB" b="1" dirty="0"/>
              <a:t>What Should Happen vs Reality</a:t>
            </a:r>
            <a:endParaRPr lang="en-GB" dirty="0"/>
          </a:p>
        </p:txBody>
      </p:sp>
      <p:pic>
        <p:nvPicPr>
          <p:cNvPr id="4" name="Content Placeholder 4">
            <a:extLst>
              <a:ext uri="{FF2B5EF4-FFF2-40B4-BE49-F238E27FC236}">
                <a16:creationId xmlns:a16="http://schemas.microsoft.com/office/drawing/2014/main" id="{CD748BB1-0303-7912-E2E2-28B0CAC24B86}"/>
              </a:ext>
            </a:extLst>
          </p:cNvPr>
          <p:cNvPicPr>
            <a:picLocks noGrp="1" noChangeAspect="1"/>
          </p:cNvPicPr>
          <p:nvPr>
            <p:ph idx="1"/>
          </p:nvPr>
        </p:nvPicPr>
        <p:blipFill>
          <a:blip r:embed="rId2"/>
          <a:stretch>
            <a:fillRect/>
          </a:stretch>
        </p:blipFill>
        <p:spPr>
          <a:xfrm>
            <a:off x="6568391" y="35560"/>
            <a:ext cx="5623609" cy="6822440"/>
          </a:xfrm>
          <a:prstGeom prst="rect">
            <a:avLst/>
          </a:prstGeom>
        </p:spPr>
      </p:pic>
      <p:sp>
        <p:nvSpPr>
          <p:cNvPr id="5" name="Title 1">
            <a:extLst>
              <a:ext uri="{FF2B5EF4-FFF2-40B4-BE49-F238E27FC236}">
                <a16:creationId xmlns:a16="http://schemas.microsoft.com/office/drawing/2014/main" id="{B55C8CC7-F570-DC7A-12FC-9D50A50C727F}"/>
              </a:ext>
            </a:extLst>
          </p:cNvPr>
          <p:cNvSpPr txBox="1">
            <a:spLocks/>
          </p:cNvSpPr>
          <p:nvPr/>
        </p:nvSpPr>
        <p:spPr>
          <a:xfrm>
            <a:off x="838200" y="2121217"/>
            <a:ext cx="5257800" cy="1325563"/>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GB" dirty="0"/>
              <a:t>Monitors installed in free-field conditions</a:t>
            </a:r>
          </a:p>
          <a:p>
            <a:pPr marL="571500" indent="-571500">
              <a:buFont typeface="Arial" panose="020B0604020202020204" pitchFamily="34" charset="0"/>
              <a:buChar char="•"/>
            </a:pPr>
            <a:r>
              <a:rPr lang="en-GB" dirty="0"/>
              <a:t>Clear, designated monitoring locations agreed in advance</a:t>
            </a:r>
          </a:p>
          <a:p>
            <a:pPr marL="571500" indent="-571500">
              <a:buFont typeface="Arial" panose="020B0604020202020204" pitchFamily="34" charset="0"/>
              <a:buChar char="•"/>
            </a:pPr>
            <a:r>
              <a:rPr lang="en-GB" dirty="0"/>
              <a:t>Safe and suitable mounting arrangements in place</a:t>
            </a:r>
          </a:p>
          <a:p>
            <a:pPr marL="571500" indent="-571500">
              <a:buFont typeface="Arial" panose="020B0604020202020204" pitchFamily="34" charset="0"/>
              <a:buChar char="•"/>
            </a:pPr>
            <a:r>
              <a:rPr lang="en-GB" dirty="0"/>
              <a:t>Power and access planned before installation</a:t>
            </a:r>
          </a:p>
          <a:p>
            <a:pPr marL="571500" indent="-571500">
              <a:buFont typeface="Arial" panose="020B0604020202020204" pitchFamily="34" charset="0"/>
              <a:buChar char="•"/>
            </a:pPr>
            <a:r>
              <a:rPr lang="en-GB" dirty="0"/>
              <a:t>Installation risk assessed and planned (no surprises)</a:t>
            </a:r>
          </a:p>
        </p:txBody>
      </p:sp>
      <p:sp>
        <p:nvSpPr>
          <p:cNvPr id="6" name="Title 1">
            <a:extLst>
              <a:ext uri="{FF2B5EF4-FFF2-40B4-BE49-F238E27FC236}">
                <a16:creationId xmlns:a16="http://schemas.microsoft.com/office/drawing/2014/main" id="{4F5AE88F-AE92-9577-6F51-AF8CFFED5BCF}"/>
              </a:ext>
            </a:extLst>
          </p:cNvPr>
          <p:cNvSpPr txBox="1">
            <a:spLocks/>
          </p:cNvSpPr>
          <p:nvPr/>
        </p:nvSpPr>
        <p:spPr>
          <a:xfrm>
            <a:off x="838200" y="4143057"/>
            <a:ext cx="5257800" cy="234981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What ACTUALLY happens on site</a:t>
            </a:r>
          </a:p>
          <a:p>
            <a:r>
              <a:rPr lang="en-GB" dirty="0"/>
              <a:t>“We’ll sort it when you get here”</a:t>
            </a:r>
          </a:p>
          <a:p>
            <a:endParaRPr lang="en-GB" dirty="0"/>
          </a:p>
          <a:p>
            <a:pPr marL="571500" indent="-571500">
              <a:buFont typeface="Arial" panose="020B0604020202020204" pitchFamily="34" charset="0"/>
              <a:buChar char="•"/>
            </a:pPr>
            <a:r>
              <a:rPr lang="en-GB" dirty="0"/>
              <a:t>No designated monitoring location</a:t>
            </a:r>
          </a:p>
          <a:p>
            <a:pPr marL="571500" indent="-571500">
              <a:buFont typeface="Arial" panose="020B0604020202020204" pitchFamily="34" charset="0"/>
              <a:buChar char="•"/>
            </a:pPr>
            <a:r>
              <a:rPr lang="en-GB" dirty="0"/>
              <a:t>No power available</a:t>
            </a:r>
          </a:p>
          <a:p>
            <a:pPr marL="571500" indent="-571500">
              <a:buFont typeface="Arial" panose="020B0604020202020204" pitchFamily="34" charset="0"/>
              <a:buChar char="•"/>
            </a:pPr>
            <a:r>
              <a:rPr lang="en-GB" dirty="0"/>
              <a:t>No proper mounting solution</a:t>
            </a:r>
          </a:p>
          <a:p>
            <a:pPr marL="571500" indent="-571500">
              <a:buFont typeface="Arial" panose="020B0604020202020204" pitchFamily="34" charset="0"/>
              <a:buChar char="•"/>
            </a:pPr>
            <a:r>
              <a:rPr lang="en-GB" dirty="0"/>
              <a:t>Last-minute decisions under pressure</a:t>
            </a:r>
          </a:p>
          <a:p>
            <a:endParaRPr lang="en-GB" dirty="0"/>
          </a:p>
        </p:txBody>
      </p:sp>
    </p:spTree>
    <p:extLst>
      <p:ext uri="{BB962C8B-B14F-4D97-AF65-F5344CB8AC3E}">
        <p14:creationId xmlns:p14="http://schemas.microsoft.com/office/powerpoint/2010/main" val="1723730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chine on a wooden fence&#10;&#10;AI-generated content may be incorrect.">
            <a:extLst>
              <a:ext uri="{FF2B5EF4-FFF2-40B4-BE49-F238E27FC236}">
                <a16:creationId xmlns:a16="http://schemas.microsoft.com/office/drawing/2014/main" id="{F2B08D15-80F8-2143-024B-78E11021314F}"/>
              </a:ext>
            </a:extLst>
          </p:cNvPr>
          <p:cNvPicPr>
            <a:picLocks noChangeAspect="1"/>
          </p:cNvPicPr>
          <p:nvPr/>
        </p:nvPicPr>
        <p:blipFill>
          <a:blip r:embed="rId3"/>
          <a:srcRect t="35281" b="11526"/>
          <a:stretch>
            <a:fillRect/>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4CE26F-F816-7E93-976F-59FA4E4D80D0}"/>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a:t>Monitoring Locations</a:t>
            </a:r>
          </a:p>
        </p:txBody>
      </p:sp>
      <p:sp>
        <p:nvSpPr>
          <p:cNvPr id="6" name="Title 1">
            <a:extLst>
              <a:ext uri="{FF2B5EF4-FFF2-40B4-BE49-F238E27FC236}">
                <a16:creationId xmlns:a16="http://schemas.microsoft.com/office/drawing/2014/main" id="{596D6B08-4462-8497-94AF-308E08B26C96}"/>
              </a:ext>
            </a:extLst>
          </p:cNvPr>
          <p:cNvSpPr txBox="1">
            <a:spLocks/>
          </p:cNvSpPr>
          <p:nvPr/>
        </p:nvSpPr>
        <p:spPr>
          <a:xfrm>
            <a:off x="7935403" y="4629234"/>
            <a:ext cx="3445766" cy="1485319"/>
          </a:xfrm>
          <a:prstGeom prst="rect">
            <a:avLst/>
          </a:prstGeom>
          <a:noFill/>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pPr>
            <a:r>
              <a:rPr lang="en-US" sz="2400">
                <a:latin typeface="+mn-lt"/>
                <a:ea typeface="+mn-ea"/>
                <a:cs typeface="+mn-cs"/>
              </a:rPr>
              <a:t>Position away from the hoarding at least 1 metre</a:t>
            </a:r>
          </a:p>
        </p:txBody>
      </p:sp>
    </p:spTree>
    <p:extLst>
      <p:ext uri="{BB962C8B-B14F-4D97-AF65-F5344CB8AC3E}">
        <p14:creationId xmlns:p14="http://schemas.microsoft.com/office/powerpoint/2010/main" val="100986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cars parked in a construction site&#10;&#10;AI-generated content may be incorrect.">
            <a:extLst>
              <a:ext uri="{FF2B5EF4-FFF2-40B4-BE49-F238E27FC236}">
                <a16:creationId xmlns:a16="http://schemas.microsoft.com/office/drawing/2014/main" id="{A73AED3F-0B54-2D41-3AD9-850A5BD3299E}"/>
              </a:ext>
            </a:extLst>
          </p:cNvPr>
          <p:cNvPicPr>
            <a:picLocks noChangeAspect="1"/>
          </p:cNvPicPr>
          <p:nvPr/>
        </p:nvPicPr>
        <p:blipFill>
          <a:blip r:embed="rId3"/>
          <a:srcRect t="5436"/>
          <a:stretch>
            <a:fillRect/>
          </a:stretch>
        </p:blipFill>
        <p:spPr>
          <a:xfrm>
            <a:off x="1" y="10"/>
            <a:ext cx="9669642" cy="6857990"/>
          </a:xfrm>
          <a:prstGeom prst="rect">
            <a:avLst/>
          </a:prstGeom>
        </p:spPr>
      </p:pic>
      <p:sp>
        <p:nvSpPr>
          <p:cNvPr id="21" name="Rectangle 2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2BEDA1F-F5F2-F8B6-163E-66D8B21F5169}"/>
              </a:ext>
            </a:extLst>
          </p:cNvPr>
          <p:cNvSpPr>
            <a:spLocks noGrp="1"/>
          </p:cNvSpPr>
          <p:nvPr>
            <p:ph type="title"/>
          </p:nvPr>
        </p:nvSpPr>
        <p:spPr>
          <a:xfrm>
            <a:off x="7089569" y="743446"/>
            <a:ext cx="4411551" cy="5311913"/>
          </a:xfrm>
          <a:noFill/>
        </p:spPr>
        <p:txBody>
          <a:bodyPr vert="horz" lIns="91440" tIns="45720" rIns="91440" bIns="45720" rtlCol="0" anchor="b">
            <a:normAutofit/>
          </a:bodyPr>
          <a:lstStyle/>
          <a:p>
            <a:r>
              <a:rPr lang="en-US" sz="2900" dirty="0"/>
              <a:t>Open sites </a:t>
            </a:r>
            <a:br>
              <a:rPr lang="en-US" sz="2900" dirty="0"/>
            </a:br>
            <a:r>
              <a:rPr lang="en-US" sz="2900" dirty="0"/>
              <a:t>Rubble</a:t>
            </a:r>
            <a:br>
              <a:rPr lang="en-US" sz="2900" dirty="0"/>
            </a:br>
            <a:r>
              <a:rPr lang="en-US" sz="2900" dirty="0"/>
              <a:t>Crushed hardcore</a:t>
            </a:r>
            <a:br>
              <a:rPr lang="en-US" sz="2900" dirty="0"/>
            </a:br>
            <a:r>
              <a:rPr lang="en-US" sz="2900" dirty="0"/>
              <a:t>Sand </a:t>
            </a:r>
            <a:br>
              <a:rPr lang="en-US" sz="2900" dirty="0"/>
            </a:br>
            <a:br>
              <a:rPr lang="en-US" sz="2900" dirty="0"/>
            </a:br>
            <a:r>
              <a:rPr lang="en-US" sz="2900" dirty="0"/>
              <a:t>All becomes </a:t>
            </a:r>
            <a:r>
              <a:rPr lang="en-US" sz="2900" dirty="0" err="1"/>
              <a:t>airbourne</a:t>
            </a:r>
            <a:r>
              <a:rPr lang="en-US" sz="2900" dirty="0"/>
              <a:t> </a:t>
            </a:r>
            <a:br>
              <a:rPr lang="en-US" sz="2900" dirty="0"/>
            </a:br>
            <a:r>
              <a:rPr lang="en-US" sz="2900" dirty="0"/>
              <a:t>when dry and windy</a:t>
            </a:r>
            <a:br>
              <a:rPr lang="en-US" sz="2900" dirty="0"/>
            </a:br>
            <a:br>
              <a:rPr lang="en-US" sz="2900" dirty="0"/>
            </a:br>
            <a:endParaRPr lang="en-US" sz="2900" dirty="0"/>
          </a:p>
        </p:txBody>
      </p:sp>
      <p:sp>
        <p:nvSpPr>
          <p:cNvPr id="7" name="TextBox 6">
            <a:extLst>
              <a:ext uri="{FF2B5EF4-FFF2-40B4-BE49-F238E27FC236}">
                <a16:creationId xmlns:a16="http://schemas.microsoft.com/office/drawing/2014/main" id="{1943998F-F37E-F45C-FE81-725872200526}"/>
              </a:ext>
            </a:extLst>
          </p:cNvPr>
          <p:cNvSpPr txBox="1"/>
          <p:nvPr/>
        </p:nvSpPr>
        <p:spPr>
          <a:xfrm>
            <a:off x="3046475" y="5870693"/>
            <a:ext cx="6096000" cy="369332"/>
          </a:xfrm>
          <a:prstGeom prst="rect">
            <a:avLst/>
          </a:prstGeom>
          <a:noFill/>
        </p:spPr>
        <p:txBody>
          <a:bodyPr wrap="square">
            <a:spAutoFit/>
          </a:bodyPr>
          <a:lstStyle/>
          <a:p>
            <a:r>
              <a:rPr lang="en-GB" dirty="0"/>
              <a:t>Your site might stop working at night — but the wind doesn’t.</a:t>
            </a:r>
            <a:endParaRPr lang="en-US" dirty="0"/>
          </a:p>
        </p:txBody>
      </p:sp>
    </p:spTree>
    <p:extLst>
      <p:ext uri="{BB962C8B-B14F-4D97-AF65-F5344CB8AC3E}">
        <p14:creationId xmlns:p14="http://schemas.microsoft.com/office/powerpoint/2010/main" val="201754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uilding with a building in the background&#10;&#10;AI-generated content may be incorrect.">
            <a:extLst>
              <a:ext uri="{FF2B5EF4-FFF2-40B4-BE49-F238E27FC236}">
                <a16:creationId xmlns:a16="http://schemas.microsoft.com/office/drawing/2014/main" id="{2F2D9217-06D4-0215-5AFB-EFE4395A8321}"/>
              </a:ext>
            </a:extLst>
          </p:cNvPr>
          <p:cNvPicPr>
            <a:picLocks noChangeAspect="1"/>
          </p:cNvPicPr>
          <p:nvPr/>
        </p:nvPicPr>
        <p:blipFill>
          <a:blip r:embed="rId2"/>
          <a:srcRect t="28287" b="18520"/>
          <a:stretch>
            <a:fillRect/>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11B1A0-09F1-B3A2-24C4-62E5A6B82DB2}"/>
              </a:ext>
            </a:extLst>
          </p:cNvPr>
          <p:cNvSpPr>
            <a:spLocks noGrp="1"/>
          </p:cNvSpPr>
          <p:nvPr>
            <p:ph type="title"/>
          </p:nvPr>
        </p:nvSpPr>
        <p:spPr>
          <a:xfrm>
            <a:off x="7531610" y="365125"/>
            <a:ext cx="3822189" cy="1899912"/>
          </a:xfrm>
        </p:spPr>
        <p:txBody>
          <a:bodyPr>
            <a:normAutofit fontScale="90000"/>
          </a:bodyPr>
          <a:lstStyle/>
          <a:p>
            <a:r>
              <a:rPr lang="en-US" sz="4000" dirty="0"/>
              <a:t>Sensible Positioning according to guidelines</a:t>
            </a:r>
          </a:p>
        </p:txBody>
      </p:sp>
    </p:spTree>
    <p:extLst>
      <p:ext uri="{BB962C8B-B14F-4D97-AF65-F5344CB8AC3E}">
        <p14:creationId xmlns:p14="http://schemas.microsoft.com/office/powerpoint/2010/main" val="1554533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0C4DF9-D72B-B8E5-7EDC-532BD1979418}"/>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sz="5200"/>
              <a:t>Monitors are reading high – there is no dust on site</a:t>
            </a:r>
          </a:p>
        </p:txBody>
      </p:sp>
      <p:pic>
        <p:nvPicPr>
          <p:cNvPr id="5" name="Picture 4" descr="A machine on the ground&#10;&#10;AI-generated content may be incorrect.">
            <a:extLst>
              <a:ext uri="{FF2B5EF4-FFF2-40B4-BE49-F238E27FC236}">
                <a16:creationId xmlns:a16="http://schemas.microsoft.com/office/drawing/2014/main" id="{59FBF649-1303-2285-9E4E-3A8277110036}"/>
              </a:ext>
            </a:extLst>
          </p:cNvPr>
          <p:cNvPicPr>
            <a:picLocks noChangeAspect="1"/>
          </p:cNvPicPr>
          <p:nvPr/>
        </p:nvPicPr>
        <p:blipFill>
          <a:blip r:embed="rId2"/>
          <a:srcRect r="2" b="26448"/>
          <a:stretch>
            <a:fillRect/>
          </a:stretch>
        </p:blipFill>
        <p:spPr>
          <a:xfrm>
            <a:off x="20" y="10"/>
            <a:ext cx="6992881" cy="6857990"/>
          </a:xfrm>
          <a:prstGeom prst="rect">
            <a:avLst/>
          </a:prstGeom>
        </p:spPr>
      </p:pic>
    </p:spTree>
    <p:extLst>
      <p:ext uri="{BB962C8B-B14F-4D97-AF65-F5344CB8AC3E}">
        <p14:creationId xmlns:p14="http://schemas.microsoft.com/office/powerpoint/2010/main" val="3807387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BA71F-CC04-133E-C241-5F980B7D1A79}"/>
              </a:ext>
            </a:extLst>
          </p:cNvPr>
          <p:cNvSpPr>
            <a:spLocks noGrp="1"/>
          </p:cNvSpPr>
          <p:nvPr>
            <p:ph type="title"/>
          </p:nvPr>
        </p:nvSpPr>
        <p:spPr/>
        <p:txBody>
          <a:bodyPr/>
          <a:lstStyle/>
          <a:p>
            <a:r>
              <a:rPr lang="en-GB" dirty="0"/>
              <a:t>Real Consequences</a:t>
            </a:r>
            <a:endParaRPr lang="en-US" dirty="0"/>
          </a:p>
        </p:txBody>
      </p:sp>
      <p:sp>
        <p:nvSpPr>
          <p:cNvPr id="3" name="Content Placeholder 2">
            <a:extLst>
              <a:ext uri="{FF2B5EF4-FFF2-40B4-BE49-F238E27FC236}">
                <a16:creationId xmlns:a16="http://schemas.microsoft.com/office/drawing/2014/main" id="{D617EA15-1876-AF98-E0AE-D8D98389FA70}"/>
              </a:ext>
            </a:extLst>
          </p:cNvPr>
          <p:cNvSpPr>
            <a:spLocks noGrp="1"/>
          </p:cNvSpPr>
          <p:nvPr>
            <p:ph idx="1"/>
          </p:nvPr>
        </p:nvSpPr>
        <p:spPr/>
        <p:txBody>
          <a:bodyPr/>
          <a:lstStyle/>
          <a:p>
            <a:pPr>
              <a:defRPr sz="2000">
                <a:solidFill>
                  <a:srgbClr val="13294B"/>
                </a:solidFill>
              </a:defRPr>
            </a:pPr>
            <a:r>
              <a:rPr lang="en-GB" dirty="0"/>
              <a:t>Complaints from neighbours</a:t>
            </a:r>
          </a:p>
          <a:p>
            <a:pPr>
              <a:defRPr sz="2000">
                <a:solidFill>
                  <a:srgbClr val="13294B"/>
                </a:solidFill>
              </a:defRPr>
            </a:pPr>
            <a:r>
              <a:rPr lang="en-GB" dirty="0"/>
              <a:t>EHO visits and enforcement</a:t>
            </a:r>
          </a:p>
          <a:p>
            <a:pPr>
              <a:defRPr sz="2000">
                <a:solidFill>
                  <a:srgbClr val="13294B"/>
                </a:solidFill>
              </a:defRPr>
            </a:pPr>
            <a:r>
              <a:rPr lang="en-GB" dirty="0"/>
              <a:t>Site shutdowns</a:t>
            </a:r>
          </a:p>
          <a:p>
            <a:pPr>
              <a:defRPr sz="2000">
                <a:solidFill>
                  <a:srgbClr val="13294B"/>
                </a:solidFill>
              </a:defRPr>
            </a:pPr>
            <a:r>
              <a:rPr lang="en-GB" dirty="0"/>
              <a:t>Legal claims and reputational damage</a:t>
            </a:r>
          </a:p>
        </p:txBody>
      </p:sp>
      <p:pic>
        <p:nvPicPr>
          <p:cNvPr id="27650" name="Picture 2" descr="Caution Dust hazard symbol and text ...">
            <a:extLst>
              <a:ext uri="{FF2B5EF4-FFF2-40B4-BE49-F238E27FC236}">
                <a16:creationId xmlns:a16="http://schemas.microsoft.com/office/drawing/2014/main" id="{DB9244D2-D4CF-B930-E7BA-8919BFBBC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170" y="1027906"/>
            <a:ext cx="32639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649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chine on the ground&#10;&#10;AI-generated content may be incorrect.">
            <a:extLst>
              <a:ext uri="{FF2B5EF4-FFF2-40B4-BE49-F238E27FC236}">
                <a16:creationId xmlns:a16="http://schemas.microsoft.com/office/drawing/2014/main" id="{2C8DA644-C6CC-A395-31AC-294DA6C34503}"/>
              </a:ext>
            </a:extLst>
          </p:cNvPr>
          <p:cNvPicPr>
            <a:picLocks noChangeAspect="1"/>
          </p:cNvPicPr>
          <p:nvPr/>
        </p:nvPicPr>
        <p:blipFill>
          <a:blip r:embed="rId2"/>
          <a:srcRect b="46808"/>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A2D65A-16DC-EE93-F934-92D414F7C634}"/>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4000"/>
              <a:t>One side of the microphone is covered in dust, the other is not</a:t>
            </a:r>
          </a:p>
        </p:txBody>
      </p:sp>
    </p:spTree>
    <p:extLst>
      <p:ext uri="{BB962C8B-B14F-4D97-AF65-F5344CB8AC3E}">
        <p14:creationId xmlns:p14="http://schemas.microsoft.com/office/powerpoint/2010/main" val="69428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7" name="Rectangle 1946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188CD-0609-8234-1F09-2B0B9DFBC7E1}"/>
              </a:ext>
            </a:extLst>
          </p:cNvPr>
          <p:cNvSpPr>
            <a:spLocks noGrp="1"/>
          </p:cNvSpPr>
          <p:nvPr>
            <p:ph type="title"/>
          </p:nvPr>
        </p:nvSpPr>
        <p:spPr>
          <a:xfrm>
            <a:off x="630936" y="639520"/>
            <a:ext cx="3429000" cy="1719072"/>
          </a:xfrm>
        </p:spPr>
        <p:txBody>
          <a:bodyPr anchor="b">
            <a:normAutofit/>
          </a:bodyPr>
          <a:lstStyle/>
          <a:p>
            <a:r>
              <a:rPr lang="en-GB" sz="5400" b="1"/>
              <a:t>The Result</a:t>
            </a:r>
            <a:endParaRPr lang="en-US" sz="5400"/>
          </a:p>
        </p:txBody>
      </p:sp>
      <p:sp>
        <p:nvSpPr>
          <p:cNvPr id="19468"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355E1E-225E-4C3B-ECED-560175666EFD}"/>
              </a:ext>
            </a:extLst>
          </p:cNvPr>
          <p:cNvSpPr>
            <a:spLocks noGrp="1"/>
          </p:cNvSpPr>
          <p:nvPr>
            <p:ph idx="1"/>
          </p:nvPr>
        </p:nvSpPr>
        <p:spPr>
          <a:xfrm>
            <a:off x="630936" y="2807208"/>
            <a:ext cx="3429000" cy="3410712"/>
          </a:xfrm>
        </p:spPr>
        <p:txBody>
          <a:bodyPr anchor="t">
            <a:normAutofit/>
          </a:bodyPr>
          <a:lstStyle/>
          <a:p>
            <a:r>
              <a:rPr lang="en-GB" sz="2000" dirty="0"/>
              <a:t>Monitors installed in </a:t>
            </a:r>
            <a:r>
              <a:rPr lang="en-GB" sz="2000" b="1" dirty="0"/>
              <a:t>poor locations</a:t>
            </a:r>
            <a:endParaRPr lang="en-GB" sz="2000" dirty="0"/>
          </a:p>
          <a:p>
            <a:r>
              <a:rPr lang="en-GB" sz="2000" dirty="0"/>
              <a:t>Data becomes </a:t>
            </a:r>
            <a:r>
              <a:rPr lang="en-GB" sz="2000" b="1" dirty="0"/>
              <a:t>unreliable or misleading</a:t>
            </a:r>
            <a:endParaRPr lang="en-GB" sz="2000" dirty="0"/>
          </a:p>
          <a:p>
            <a:r>
              <a:rPr lang="en-GB" sz="2000" dirty="0"/>
              <a:t>Increased </a:t>
            </a:r>
            <a:r>
              <a:rPr lang="en-GB" sz="2000" b="1" dirty="0"/>
              <a:t>health &amp; safety risks</a:t>
            </a:r>
            <a:r>
              <a:rPr lang="en-GB" sz="2000" dirty="0"/>
              <a:t> (working at height, unsafe installs)</a:t>
            </a:r>
          </a:p>
          <a:p>
            <a:r>
              <a:rPr lang="en-GB" sz="2000" dirty="0"/>
              <a:t>Time wasted and rework required</a:t>
            </a:r>
          </a:p>
          <a:p>
            <a:pPr marL="0" indent="0">
              <a:buNone/>
            </a:pPr>
            <a:endParaRPr lang="en-US" sz="2000" dirty="0"/>
          </a:p>
        </p:txBody>
      </p:sp>
      <p:pic>
        <p:nvPicPr>
          <p:cNvPr id="19458" name="Picture 2" descr="DustSens - Dust Monitor | Campbell ...">
            <a:extLst>
              <a:ext uri="{FF2B5EF4-FFF2-40B4-BE49-F238E27FC236}">
                <a16:creationId xmlns:a16="http://schemas.microsoft.com/office/drawing/2014/main" id="{EA045C44-A940-DC1C-CB3D-0D627B51989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285213"/>
            <a:ext cx="6903720" cy="4287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943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EC0F9-087B-9996-7E21-E7033199B9A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B86EAB6-6497-E3C2-6D8F-67A975591F87}"/>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0" y="-18218"/>
            <a:ext cx="12192000" cy="3447218"/>
          </a:xfrm>
          <a:prstGeom prst="rect">
            <a:avLst/>
          </a:prstGeom>
        </p:spPr>
      </p:pic>
      <p:grpSp>
        <p:nvGrpSpPr>
          <p:cNvPr id="16" name="Group 15">
            <a:extLst>
              <a:ext uri="{FF2B5EF4-FFF2-40B4-BE49-F238E27FC236}">
                <a16:creationId xmlns:a16="http://schemas.microsoft.com/office/drawing/2014/main" id="{228CDD85-CCB8-C5ED-4921-7BEDDAF8C257}"/>
              </a:ext>
            </a:extLst>
          </p:cNvPr>
          <p:cNvGrpSpPr/>
          <p:nvPr/>
        </p:nvGrpSpPr>
        <p:grpSpPr>
          <a:xfrm>
            <a:off x="828009" y="5663709"/>
            <a:ext cx="3370798" cy="737900"/>
            <a:chOff x="7861505" y="1407238"/>
            <a:chExt cx="6741596" cy="1475799"/>
          </a:xfrm>
        </p:grpSpPr>
        <p:sp>
          <p:nvSpPr>
            <p:cNvPr id="17" name="TextBox 16">
              <a:extLst>
                <a:ext uri="{FF2B5EF4-FFF2-40B4-BE49-F238E27FC236}">
                  <a16:creationId xmlns:a16="http://schemas.microsoft.com/office/drawing/2014/main" id="{4E4C9ACF-FDA3-5521-7212-1274DD9BE190}"/>
                </a:ext>
              </a:extLst>
            </p:cNvPr>
            <p:cNvSpPr txBox="1"/>
            <p:nvPr/>
          </p:nvSpPr>
          <p:spPr>
            <a:xfrm>
              <a:off x="7861505" y="1867376"/>
              <a:ext cx="6741596" cy="1015661"/>
            </a:xfrm>
            <a:prstGeom prst="rect">
              <a:avLst/>
            </a:prstGeom>
            <a:noFill/>
          </p:spPr>
          <p:txBody>
            <a:bodyPr wrap="square" rtlCol="0">
              <a:spAutoFit/>
            </a:bodyPr>
            <a:lstStyle/>
            <a:p>
              <a:r>
                <a:rPr lang="en-US" sz="2700" b="1" spc="300" dirty="0">
                  <a:solidFill>
                    <a:schemeClr val="bg1"/>
                  </a:solidFill>
                  <a:latin typeface="Montserrat" charset="0"/>
                  <a:ea typeface="Montserrat" charset="0"/>
                  <a:cs typeface="Montserrat" charset="0"/>
                </a:rPr>
                <a:t>NOISE &amp; DUST </a:t>
              </a:r>
            </a:p>
          </p:txBody>
        </p:sp>
        <p:sp>
          <p:nvSpPr>
            <p:cNvPr id="18" name="TextBox 17">
              <a:extLst>
                <a:ext uri="{FF2B5EF4-FFF2-40B4-BE49-F238E27FC236}">
                  <a16:creationId xmlns:a16="http://schemas.microsoft.com/office/drawing/2014/main" id="{6640FFA8-45DA-3E25-C778-2EC7E2F057CA}"/>
                </a:ext>
              </a:extLst>
            </p:cNvPr>
            <p:cNvSpPr txBox="1"/>
            <p:nvPr/>
          </p:nvSpPr>
          <p:spPr>
            <a:xfrm>
              <a:off x="7894163" y="1407238"/>
              <a:ext cx="4101122" cy="430888"/>
            </a:xfrm>
            <a:prstGeom prst="rect">
              <a:avLst/>
            </a:prstGeom>
            <a:noFill/>
          </p:spPr>
          <p:txBody>
            <a:bodyPr wrap="none" rtlCol="0">
              <a:spAutoFit/>
            </a:bodyPr>
            <a:lstStyle/>
            <a:p>
              <a:r>
                <a:rPr lang="en-US" sz="800" spc="600" dirty="0">
                  <a:solidFill>
                    <a:schemeClr val="bg1"/>
                  </a:solidFill>
                  <a:latin typeface="Montserrat" charset="0"/>
                  <a:ea typeface="Montserrat" charset="0"/>
                  <a:cs typeface="Montserrat" charset="0"/>
                </a:rPr>
                <a:t>PLUG AND PLAY</a:t>
              </a:r>
            </a:p>
          </p:txBody>
        </p:sp>
      </p:grpSp>
      <p:sp>
        <p:nvSpPr>
          <p:cNvPr id="19" name="Rectangle 18">
            <a:extLst>
              <a:ext uri="{FF2B5EF4-FFF2-40B4-BE49-F238E27FC236}">
                <a16:creationId xmlns:a16="http://schemas.microsoft.com/office/drawing/2014/main" id="{74834897-DA95-E91A-FDCE-63AA77AF14E2}"/>
              </a:ext>
            </a:extLst>
          </p:cNvPr>
          <p:cNvSpPr/>
          <p:nvPr/>
        </p:nvSpPr>
        <p:spPr>
          <a:xfrm>
            <a:off x="754810" y="455627"/>
            <a:ext cx="10209363" cy="307777"/>
          </a:xfrm>
          <a:prstGeom prst="rect">
            <a:avLst/>
          </a:prstGeom>
        </p:spPr>
        <p:txBody>
          <a:bodyPr wrap="square">
            <a:spAutoFit/>
          </a:bodyPr>
          <a:lstStyle/>
          <a:p>
            <a:r>
              <a:rPr lang="en-US" sz="1400" b="1" spc="300" dirty="0">
                <a:solidFill>
                  <a:schemeClr val="bg1"/>
                </a:solidFill>
                <a:latin typeface="Montserrat SemiBold" pitchFamily="2" charset="77"/>
                <a:ea typeface="Montserrat" charset="0"/>
                <a:cs typeface="Montserrat" charset="0"/>
              </a:rPr>
              <a:t>WE CREATE SOLUTIONS TO PROBLEMS </a:t>
            </a:r>
            <a:endParaRPr lang="en-US" sz="2200" b="1" spc="300" dirty="0">
              <a:solidFill>
                <a:schemeClr val="bg1"/>
              </a:solidFill>
              <a:latin typeface="Montserrat SemiBold" pitchFamily="2" charset="77"/>
              <a:ea typeface="Montserrat" charset="0"/>
              <a:cs typeface="Montserrat" charset="0"/>
            </a:endParaRPr>
          </a:p>
        </p:txBody>
      </p:sp>
      <p:pic>
        <p:nvPicPr>
          <p:cNvPr id="6" name="Picture 5">
            <a:extLst>
              <a:ext uri="{FF2B5EF4-FFF2-40B4-BE49-F238E27FC236}">
                <a16:creationId xmlns:a16="http://schemas.microsoft.com/office/drawing/2014/main" id="{92DEFFF9-B9BD-B990-61F7-FC1AED1DC25C}"/>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862016" y="1705391"/>
            <a:ext cx="5819324" cy="4364494"/>
          </a:xfrm>
          <a:prstGeom prst="rect">
            <a:avLst/>
          </a:prstGeom>
        </p:spPr>
      </p:pic>
      <p:pic>
        <p:nvPicPr>
          <p:cNvPr id="4" name="Picture 3">
            <a:extLst>
              <a:ext uri="{FF2B5EF4-FFF2-40B4-BE49-F238E27FC236}">
                <a16:creationId xmlns:a16="http://schemas.microsoft.com/office/drawing/2014/main" id="{AE4186E1-D597-64DD-EDFF-A3AEC91FD5F5}"/>
              </a:ext>
            </a:extLst>
          </p:cNvPr>
          <p:cNvPicPr>
            <a:picLocks noChangeAspect="1"/>
          </p:cNvPicPr>
          <p:nvPr/>
        </p:nvPicPr>
        <p:blipFill>
          <a:blip r:embed="rId5"/>
          <a:srcRect/>
          <a:stretch/>
        </p:blipFill>
        <p:spPr>
          <a:xfrm>
            <a:off x="7543355" y="830640"/>
            <a:ext cx="3659357" cy="5196720"/>
          </a:xfrm>
          <a:prstGeom prst="rect">
            <a:avLst/>
          </a:prstGeom>
        </p:spPr>
      </p:pic>
    </p:spTree>
    <p:extLst>
      <p:ext uri="{BB962C8B-B14F-4D97-AF65-F5344CB8AC3E}">
        <p14:creationId xmlns:p14="http://schemas.microsoft.com/office/powerpoint/2010/main" val="471677488"/>
      </p:ext>
    </p:extLst>
  </p:cSld>
  <p:clrMapOvr>
    <a:masterClrMapping/>
  </p:clrMapOvr>
  <mc:AlternateContent xmlns:mc="http://schemas.openxmlformats.org/markup-compatibility/2006" xmlns:p14="http://schemas.microsoft.com/office/powerpoint/2010/main">
    <mc:Choice Requires="p14">
      <p:transition spd="slow" p14:dur="2000" advTm="80151"/>
    </mc:Choice>
    <mc:Fallback xmlns="">
      <p:transition spd="slow" advTm="80151"/>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4AE82-9CEE-B2F7-52EC-904BC51AA458}"/>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7769AE6D-5657-825D-007B-B303E09D9908}"/>
              </a:ext>
            </a:extLst>
          </p:cNvPr>
          <p:cNvSpPr/>
          <p:nvPr/>
        </p:nvSpPr>
        <p:spPr>
          <a:xfrm>
            <a:off x="1588" y="1"/>
            <a:ext cx="12188825" cy="3429000"/>
          </a:xfrm>
          <a:prstGeom prst="rect">
            <a:avLst/>
          </a:prstGeom>
          <a:solidFill>
            <a:srgbClr val="01234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2" name="Picture 11" descr="iPhone6_mockup_front_white.png">
            <a:extLst>
              <a:ext uri="{FF2B5EF4-FFF2-40B4-BE49-F238E27FC236}">
                <a16:creationId xmlns:a16="http://schemas.microsoft.com/office/drawing/2014/main" id="{BC9CEEE7-DA86-CFC3-FBBD-D8BC9432615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3954" y="1837944"/>
            <a:ext cx="3072358" cy="4827078"/>
          </a:xfrm>
          <a:prstGeom prst="rect">
            <a:avLst/>
          </a:prstGeom>
        </p:spPr>
      </p:pic>
      <p:pic>
        <p:nvPicPr>
          <p:cNvPr id="2" name="Picture Placeholder 1">
            <a:extLst>
              <a:ext uri="{FF2B5EF4-FFF2-40B4-BE49-F238E27FC236}">
                <a16:creationId xmlns:a16="http://schemas.microsoft.com/office/drawing/2014/main" id="{2B070B91-A945-0436-F218-0C741ECA6C87}"/>
              </a:ext>
            </a:extLst>
          </p:cNvPr>
          <p:cNvPicPr>
            <a:picLocks noGrp="1" noChangeAspect="1"/>
          </p:cNvPicPr>
          <p:nvPr>
            <p:ph type="pic" sz="quarter" idx="22"/>
          </p:nvPr>
        </p:nvPicPr>
        <p:blipFill>
          <a:blip r:embed="rId4"/>
          <a:srcRect t="287" b="287"/>
          <a:stretch>
            <a:fillRect/>
          </a:stretch>
        </p:blipFill>
        <p:spPr>
          <a:xfrm>
            <a:off x="920051" y="2589090"/>
            <a:ext cx="1877202" cy="3312133"/>
          </a:xfrm>
          <a:prstGeom prst="rect">
            <a:avLst/>
          </a:prstGeom>
        </p:spPr>
      </p:pic>
      <p:sp>
        <p:nvSpPr>
          <p:cNvPr id="16" name="TextBox 15">
            <a:extLst>
              <a:ext uri="{FF2B5EF4-FFF2-40B4-BE49-F238E27FC236}">
                <a16:creationId xmlns:a16="http://schemas.microsoft.com/office/drawing/2014/main" id="{7DE39B7D-F56F-36B4-36E1-FDE91B17EF22}"/>
              </a:ext>
            </a:extLst>
          </p:cNvPr>
          <p:cNvSpPr txBox="1"/>
          <p:nvPr/>
        </p:nvSpPr>
        <p:spPr>
          <a:xfrm>
            <a:off x="780934" y="508264"/>
            <a:ext cx="4239122" cy="954107"/>
          </a:xfrm>
          <a:prstGeom prst="rect">
            <a:avLst/>
          </a:prstGeom>
          <a:noFill/>
        </p:spPr>
        <p:txBody>
          <a:bodyPr wrap="square" rtlCol="0">
            <a:spAutoFit/>
          </a:bodyPr>
          <a:lstStyle/>
          <a:p>
            <a:r>
              <a:rPr lang="en-US" sz="2800" b="1" spc="300">
                <a:solidFill>
                  <a:schemeClr val="bg1"/>
                </a:solidFill>
                <a:latin typeface="Montserrat" charset="0"/>
                <a:ea typeface="Montserrat" charset="0"/>
                <a:cs typeface="Montserrat" charset="0"/>
              </a:rPr>
              <a:t>ALERTING</a:t>
            </a:r>
          </a:p>
          <a:p>
            <a:r>
              <a:rPr lang="en-US" sz="2800" b="1" spc="300">
                <a:solidFill>
                  <a:schemeClr val="bg1"/>
                </a:solidFill>
                <a:latin typeface="Montserrat" charset="0"/>
                <a:ea typeface="Montserrat" charset="0"/>
                <a:cs typeface="Montserrat" charset="0"/>
              </a:rPr>
              <a:t>CLOUD SYSTEM</a:t>
            </a:r>
          </a:p>
        </p:txBody>
      </p:sp>
      <p:pic>
        <p:nvPicPr>
          <p:cNvPr id="4" name="Picture 3">
            <a:extLst>
              <a:ext uri="{FF2B5EF4-FFF2-40B4-BE49-F238E27FC236}">
                <a16:creationId xmlns:a16="http://schemas.microsoft.com/office/drawing/2014/main" id="{DD15C8FA-E7AB-BBFC-E02D-382D26E0C80A}"/>
              </a:ext>
            </a:extLst>
          </p:cNvPr>
          <p:cNvPicPr>
            <a:picLocks noChangeAspect="1"/>
          </p:cNvPicPr>
          <p:nvPr/>
        </p:nvPicPr>
        <p:blipFill rotWithShape="1">
          <a:blip r:embed="rId5"/>
          <a:srcRect l="4792" t="12636" r="23564" b="14423"/>
          <a:stretch/>
        </p:blipFill>
        <p:spPr>
          <a:xfrm>
            <a:off x="4796450" y="897130"/>
            <a:ext cx="7395550" cy="5859966"/>
          </a:xfrm>
          <a:prstGeom prst="rect">
            <a:avLst/>
          </a:prstGeom>
        </p:spPr>
      </p:pic>
      <p:pic>
        <p:nvPicPr>
          <p:cNvPr id="5" name="Picture Placeholder 4">
            <a:extLst>
              <a:ext uri="{FF2B5EF4-FFF2-40B4-BE49-F238E27FC236}">
                <a16:creationId xmlns:a16="http://schemas.microsoft.com/office/drawing/2014/main" id="{3534B45C-BECA-FCD3-423C-D3E68F894F05}"/>
              </a:ext>
            </a:extLst>
          </p:cNvPr>
          <p:cNvPicPr>
            <a:picLocks noChangeAspect="1"/>
          </p:cNvPicPr>
          <p:nvPr/>
        </p:nvPicPr>
        <p:blipFill rotWithShape="1">
          <a:blip r:embed="rId6"/>
          <a:srcRect l="18" r="9546"/>
          <a:stretch>
            <a:fillRect/>
          </a:stretch>
        </p:blipFill>
        <p:spPr>
          <a:xfrm>
            <a:off x="5976593" y="1366887"/>
            <a:ext cx="6196552" cy="4302966"/>
          </a:xfrm>
          <a:prstGeom prst="rect">
            <a:avLst/>
          </a:prstGeom>
          <a:solidFill>
            <a:schemeClr val="bg1">
              <a:lumMod val="95000"/>
            </a:schemeClr>
          </a:solidFill>
        </p:spPr>
      </p:pic>
      <p:sp>
        <p:nvSpPr>
          <p:cNvPr id="6" name="Rectangle 5">
            <a:extLst>
              <a:ext uri="{FF2B5EF4-FFF2-40B4-BE49-F238E27FC236}">
                <a16:creationId xmlns:a16="http://schemas.microsoft.com/office/drawing/2014/main" id="{735ACE2D-AB60-9A31-A22A-88B966B3641B}"/>
              </a:ext>
            </a:extLst>
          </p:cNvPr>
          <p:cNvSpPr/>
          <p:nvPr/>
        </p:nvSpPr>
        <p:spPr>
          <a:xfrm>
            <a:off x="8562445" y="3132837"/>
            <a:ext cx="885999" cy="468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pic>
        <p:nvPicPr>
          <p:cNvPr id="7" name="Picture 2" descr="ccscheme">
            <a:extLst>
              <a:ext uri="{FF2B5EF4-FFF2-40B4-BE49-F238E27FC236}">
                <a16:creationId xmlns:a16="http://schemas.microsoft.com/office/drawing/2014/main" id="{CEC7211F-21F0-21BC-F650-46A82863364C}"/>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042981" y="5463254"/>
            <a:ext cx="1636896" cy="8759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8FB3D3F-0745-AA96-A3DF-EC2499F2DE9C}"/>
              </a:ext>
            </a:extLst>
          </p:cNvPr>
          <p:cNvPicPr>
            <a:picLocks noChangeAspect="1"/>
          </p:cNvPicPr>
          <p:nvPr/>
        </p:nvPicPr>
        <p:blipFill>
          <a:blip r:embed="rId8"/>
          <a:srcRect/>
          <a:stretch/>
        </p:blipFill>
        <p:spPr>
          <a:xfrm>
            <a:off x="10214693" y="208380"/>
            <a:ext cx="1683021" cy="1683021"/>
          </a:xfrm>
          <a:prstGeom prst="rect">
            <a:avLst/>
          </a:prstGeom>
        </p:spPr>
      </p:pic>
    </p:spTree>
    <p:extLst>
      <p:ext uri="{BB962C8B-B14F-4D97-AF65-F5344CB8AC3E}">
        <p14:creationId xmlns:p14="http://schemas.microsoft.com/office/powerpoint/2010/main" val="1238762493"/>
      </p:ext>
    </p:extLst>
  </p:cSld>
  <p:clrMapOvr>
    <a:masterClrMapping/>
  </p:clrMapOvr>
  <mc:AlternateContent xmlns:mc="http://schemas.openxmlformats.org/markup-compatibility/2006" xmlns:p14="http://schemas.microsoft.com/office/powerpoint/2010/main">
    <mc:Choice Requires="p14">
      <p:transition spd="slow" p14:dur="2000" advTm="49119"/>
    </mc:Choice>
    <mc:Fallback xmlns="">
      <p:transition spd="slow" advTm="4911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ABAAC-88DC-24EC-13C7-B52128F4061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990738E-5D22-45F0-1B4A-7C604370AE0A}"/>
              </a:ext>
            </a:extLst>
          </p:cNvPr>
          <p:cNvPicPr>
            <a:picLocks noChangeAspect="1"/>
          </p:cNvPicPr>
          <p:nvPr/>
        </p:nvPicPr>
        <p:blipFill rotWithShape="1">
          <a:blip r:embed="rId3"/>
          <a:srcRect t="12506" b="12506"/>
          <a:stretch/>
        </p:blipFill>
        <p:spPr>
          <a:xfrm>
            <a:off x="1588" y="0"/>
            <a:ext cx="12194063" cy="6858000"/>
          </a:xfrm>
          <a:prstGeom prst="rect">
            <a:avLst/>
          </a:prstGeom>
        </p:spPr>
      </p:pic>
      <p:sp>
        <p:nvSpPr>
          <p:cNvPr id="13" name="Rectangle 12">
            <a:extLst>
              <a:ext uri="{FF2B5EF4-FFF2-40B4-BE49-F238E27FC236}">
                <a16:creationId xmlns:a16="http://schemas.microsoft.com/office/drawing/2014/main" id="{EEAC9420-DA50-CE46-6AF5-C94FC4805DF8}"/>
              </a:ext>
            </a:extLst>
          </p:cNvPr>
          <p:cNvSpPr/>
          <p:nvPr/>
        </p:nvSpPr>
        <p:spPr>
          <a:xfrm>
            <a:off x="1588" y="0"/>
            <a:ext cx="12190412" cy="6858000"/>
          </a:xfrm>
          <a:prstGeom prst="rect">
            <a:avLst/>
          </a:prstGeom>
          <a:solidFill>
            <a:srgbClr val="012345">
              <a:alpha val="93000"/>
            </a:srgbClr>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spc="-150">
              <a:solidFill>
                <a:schemeClr val="bg1"/>
              </a:solidFill>
              <a:latin typeface="Montserrat" charset="0"/>
              <a:ea typeface="Montserrat" charset="0"/>
              <a:cs typeface="Montserrat" charset="0"/>
            </a:endParaRPr>
          </a:p>
        </p:txBody>
      </p:sp>
      <p:pic>
        <p:nvPicPr>
          <p:cNvPr id="7" name="Picture 6">
            <a:extLst>
              <a:ext uri="{FF2B5EF4-FFF2-40B4-BE49-F238E27FC236}">
                <a16:creationId xmlns:a16="http://schemas.microsoft.com/office/drawing/2014/main" id="{0B65B3FA-1DAF-21A1-7717-D98EB2B17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97" y="293297"/>
            <a:ext cx="2447665" cy="490026"/>
          </a:xfrm>
          <a:prstGeom prst="rect">
            <a:avLst/>
          </a:prstGeom>
        </p:spPr>
      </p:pic>
      <p:sp>
        <p:nvSpPr>
          <p:cNvPr id="10" name="Rectangle: Rounded Corners 9">
            <a:extLst>
              <a:ext uri="{FF2B5EF4-FFF2-40B4-BE49-F238E27FC236}">
                <a16:creationId xmlns:a16="http://schemas.microsoft.com/office/drawing/2014/main" id="{37ABF702-A57A-3FC7-1D2B-84C01BB76D8B}"/>
              </a:ext>
            </a:extLst>
          </p:cNvPr>
          <p:cNvSpPr/>
          <p:nvPr/>
        </p:nvSpPr>
        <p:spPr>
          <a:xfrm>
            <a:off x="3816626" y="230503"/>
            <a:ext cx="4285753" cy="649188"/>
          </a:xfrm>
          <a:prstGeom prst="roundRect">
            <a:avLst>
              <a:gd name="adj" fmla="val 50000"/>
            </a:avLst>
          </a:prstGeom>
          <a:solidFill>
            <a:srgbClr val="FFC000"/>
          </a:solidFill>
        </p:spPr>
        <p:txBody>
          <a:bodyPr wrap="square">
            <a:spAutoFit/>
          </a:bodyPr>
          <a:lstStyle/>
          <a:p>
            <a:pPr algn="ctr"/>
            <a:r>
              <a:rPr lang="en-US" sz="2400" b="1" spc="300" dirty="0">
                <a:solidFill>
                  <a:srgbClr val="002060"/>
                </a:solidFill>
                <a:latin typeface="Montserrat" charset="0"/>
                <a:ea typeface="Montserrat" charset="0"/>
                <a:cs typeface="Montserrat" charset="0"/>
              </a:rPr>
              <a:t>SONITUS CLOUD</a:t>
            </a:r>
          </a:p>
        </p:txBody>
      </p:sp>
      <p:pic>
        <p:nvPicPr>
          <p:cNvPr id="2" name="Picture 1" descr="A graph with numbers and a line&#10;&#10;Description automatically generated with medium confidence">
            <a:extLst>
              <a:ext uri="{FF2B5EF4-FFF2-40B4-BE49-F238E27FC236}">
                <a16:creationId xmlns:a16="http://schemas.microsoft.com/office/drawing/2014/main" id="{7304129F-8A8D-45BA-B3EF-4AC451E0E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979" y="1074556"/>
            <a:ext cx="11290041" cy="4939391"/>
          </a:xfrm>
          <a:prstGeom prst="rect">
            <a:avLst/>
          </a:prstGeom>
        </p:spPr>
      </p:pic>
      <p:sp>
        <p:nvSpPr>
          <p:cNvPr id="4" name="Rectangle 3">
            <a:extLst>
              <a:ext uri="{FF2B5EF4-FFF2-40B4-BE49-F238E27FC236}">
                <a16:creationId xmlns:a16="http://schemas.microsoft.com/office/drawing/2014/main" id="{68DF9891-ADA7-FB89-7A22-065B00F2487E}"/>
              </a:ext>
            </a:extLst>
          </p:cNvPr>
          <p:cNvSpPr/>
          <p:nvPr/>
        </p:nvSpPr>
        <p:spPr>
          <a:xfrm>
            <a:off x="6921500" y="1955800"/>
            <a:ext cx="3619500" cy="393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104">
            <a:extLst>
              <a:ext uri="{FF2B5EF4-FFF2-40B4-BE49-F238E27FC236}">
                <a16:creationId xmlns:a16="http://schemas.microsoft.com/office/drawing/2014/main" id="{AC8AF0C0-C598-219C-6E3C-AC01547AC502}"/>
              </a:ext>
            </a:extLst>
          </p:cNvPr>
          <p:cNvGrpSpPr>
            <a:grpSpLocks noChangeAspect="1"/>
          </p:cNvGrpSpPr>
          <p:nvPr/>
        </p:nvGrpSpPr>
        <p:grpSpPr>
          <a:xfrm>
            <a:off x="9063239" y="3650871"/>
            <a:ext cx="1997387" cy="2958960"/>
            <a:chOff x="0" y="0"/>
            <a:chExt cx="6591305" cy="9765731"/>
          </a:xfrm>
        </p:grpSpPr>
        <p:grpSp>
          <p:nvGrpSpPr>
            <p:cNvPr id="5" name="Group 1102">
              <a:extLst>
                <a:ext uri="{FF2B5EF4-FFF2-40B4-BE49-F238E27FC236}">
                  <a16:creationId xmlns:a16="http://schemas.microsoft.com/office/drawing/2014/main" id="{45D99BE5-60FC-E135-AE1C-DE7D5F2540DE}"/>
                </a:ext>
              </a:extLst>
            </p:cNvPr>
            <p:cNvGrpSpPr/>
            <p:nvPr/>
          </p:nvGrpSpPr>
          <p:grpSpPr>
            <a:xfrm>
              <a:off x="0" y="0"/>
              <a:ext cx="6591305" cy="9765731"/>
              <a:chOff x="0" y="0"/>
              <a:chExt cx="6591304" cy="9765730"/>
            </a:xfrm>
          </p:grpSpPr>
          <p:pic>
            <p:nvPicPr>
              <p:cNvPr id="9" name="Mini-iPad-B&amp;W-Mockup.png">
                <a:extLst>
                  <a:ext uri="{FF2B5EF4-FFF2-40B4-BE49-F238E27FC236}">
                    <a16:creationId xmlns:a16="http://schemas.microsoft.com/office/drawing/2014/main" id="{5FB9A7DF-AB53-77CD-FCAB-6742D4EA4194}"/>
                  </a:ext>
                </a:extLst>
              </p:cNvPr>
              <p:cNvPicPr/>
              <p:nvPr/>
            </p:nvPicPr>
            <p:blipFill>
              <a:blip r:embed="rId6"/>
              <a:stretch>
                <a:fillRect/>
              </a:stretch>
            </p:blipFill>
            <p:spPr>
              <a:xfrm>
                <a:off x="0" y="0"/>
                <a:ext cx="6591304" cy="9765730"/>
              </a:xfrm>
              <a:prstGeom prst="rect">
                <a:avLst/>
              </a:prstGeom>
              <a:ln w="12700" cap="flat">
                <a:noFill/>
                <a:miter lim="400000"/>
              </a:ln>
              <a:effectLst/>
            </p:spPr>
          </p:pic>
          <p:sp>
            <p:nvSpPr>
              <p:cNvPr id="11" name="Shape 1101">
                <a:extLst>
                  <a:ext uri="{FF2B5EF4-FFF2-40B4-BE49-F238E27FC236}">
                    <a16:creationId xmlns:a16="http://schemas.microsoft.com/office/drawing/2014/main" id="{76ADB53B-D0B2-A12E-0C35-B74C4F321BFC}"/>
                  </a:ext>
                </a:extLst>
              </p:cNvPr>
              <p:cNvSpPr/>
              <p:nvPr/>
            </p:nvSpPr>
            <p:spPr>
              <a:xfrm>
                <a:off x="363079" y="954047"/>
                <a:ext cx="5879097" cy="7806214"/>
              </a:xfrm>
              <a:prstGeom prst="rect">
                <a:avLst/>
              </a:prstGeom>
              <a:solidFill>
                <a:srgbClr val="606060"/>
              </a:solidFill>
              <a:ln w="25400" cap="flat">
                <a:solidFill>
                  <a:srgbClr val="000000">
                    <a:alpha val="0"/>
                  </a:srgbClr>
                </a:solidFill>
                <a:prstDash val="solid"/>
                <a:miter lim="400000"/>
              </a:ln>
              <a:effectLst/>
            </p:spPr>
            <p:txBody>
              <a:bodyPr wrap="square" lIns="0" tIns="0" rIns="0" bIns="0" numCol="1" anchor="ctr">
                <a:noAutofit/>
              </a:bodyPr>
              <a:lstStyle/>
              <a:p>
                <a:pPr defTabSz="583966">
                  <a:defRPr sz="4000">
                    <a:solidFill>
                      <a:srgbClr val="FFFFFF"/>
                    </a:solidFill>
                    <a:effectLst>
                      <a:outerShdw blurRad="38100" dist="12700" dir="5400000" rotWithShape="0">
                        <a:srgbClr val="000000">
                          <a:alpha val="50000"/>
                        </a:srgbClr>
                      </a:outerShdw>
                    </a:effectLst>
                  </a:defRPr>
                </a:pPr>
                <a:endParaRPr sz="3998">
                  <a:latin typeface="Calibri Light"/>
                </a:endParaRPr>
              </a:p>
            </p:txBody>
          </p:sp>
        </p:grpSp>
        <p:pic>
          <p:nvPicPr>
            <p:cNvPr id="6" name="placeholder.png">
              <a:extLst>
                <a:ext uri="{FF2B5EF4-FFF2-40B4-BE49-F238E27FC236}">
                  <a16:creationId xmlns:a16="http://schemas.microsoft.com/office/drawing/2014/main" id="{1F3E96A9-1CAC-7350-2E9F-CE95B8D1D167}"/>
                </a:ext>
              </a:extLst>
            </p:cNvPr>
            <p:cNvPicPr/>
            <p:nvPr/>
          </p:nvPicPr>
          <p:blipFill>
            <a:blip r:embed="rId7"/>
            <a:srcRect l="29020" r="29020"/>
            <a:stretch>
              <a:fillRect/>
            </a:stretch>
          </p:blipFill>
          <p:spPr>
            <a:xfrm>
              <a:off x="337669" y="969500"/>
              <a:ext cx="5911543" cy="7924801"/>
            </a:xfrm>
            <a:prstGeom prst="rect">
              <a:avLst/>
            </a:prstGeom>
            <a:ln w="12700" cap="flat">
              <a:noFill/>
              <a:miter lim="400000"/>
            </a:ln>
            <a:effectLst/>
          </p:spPr>
        </p:pic>
      </p:grpSp>
      <p:pic>
        <p:nvPicPr>
          <p:cNvPr id="12" name="Picture Placeholder 4">
            <a:extLst>
              <a:ext uri="{FF2B5EF4-FFF2-40B4-BE49-F238E27FC236}">
                <a16:creationId xmlns:a16="http://schemas.microsoft.com/office/drawing/2014/main" id="{270B8C24-95C8-C5C3-64F0-5D62F9E2E1F6}"/>
              </a:ext>
            </a:extLst>
          </p:cNvPr>
          <p:cNvPicPr>
            <a:picLocks noChangeAspect="1"/>
          </p:cNvPicPr>
          <p:nvPr/>
        </p:nvPicPr>
        <p:blipFill rotWithShape="1">
          <a:blip r:embed="rId8"/>
          <a:srcRect l="7996" r="7996"/>
          <a:stretch/>
        </p:blipFill>
        <p:spPr>
          <a:xfrm>
            <a:off x="9135497" y="3920155"/>
            <a:ext cx="1872751" cy="2523638"/>
          </a:xfrm>
          <a:prstGeom prst="rect">
            <a:avLst/>
          </a:prstGeom>
        </p:spPr>
      </p:pic>
      <p:pic>
        <p:nvPicPr>
          <p:cNvPr id="15" name="Picture 14">
            <a:extLst>
              <a:ext uri="{FF2B5EF4-FFF2-40B4-BE49-F238E27FC236}">
                <a16:creationId xmlns:a16="http://schemas.microsoft.com/office/drawing/2014/main" id="{4CACAC58-7E6D-155E-0C17-5C5FF12CBAE7}"/>
              </a:ext>
            </a:extLst>
          </p:cNvPr>
          <p:cNvPicPr>
            <a:picLocks noChangeAspect="1"/>
          </p:cNvPicPr>
          <p:nvPr/>
        </p:nvPicPr>
        <p:blipFill>
          <a:blip r:embed="rId9"/>
          <a:srcRect/>
          <a:stretch/>
        </p:blipFill>
        <p:spPr>
          <a:xfrm>
            <a:off x="10214693" y="208380"/>
            <a:ext cx="1683021" cy="1683021"/>
          </a:xfrm>
          <a:prstGeom prst="rect">
            <a:avLst/>
          </a:prstGeom>
        </p:spPr>
      </p:pic>
    </p:spTree>
    <p:extLst>
      <p:ext uri="{BB962C8B-B14F-4D97-AF65-F5344CB8AC3E}">
        <p14:creationId xmlns:p14="http://schemas.microsoft.com/office/powerpoint/2010/main" val="3530221644"/>
      </p:ext>
    </p:extLst>
  </p:cSld>
  <p:clrMapOvr>
    <a:masterClrMapping/>
  </p:clrMapOvr>
  <mc:AlternateContent xmlns:mc="http://schemas.openxmlformats.org/markup-compatibility/2006" xmlns:p14="http://schemas.microsoft.com/office/powerpoint/2010/main">
    <mc:Choice Requires="p14">
      <p:transition spd="slow" p14:dur="2000" advTm="42618"/>
    </mc:Choice>
    <mc:Fallback xmlns="">
      <p:transition spd="slow" advTm="42618"/>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056E-136B-747A-B8FA-F7FC83B2E3AB}"/>
              </a:ext>
            </a:extLst>
          </p:cNvPr>
          <p:cNvSpPr>
            <a:spLocks noGrp="1"/>
          </p:cNvSpPr>
          <p:nvPr>
            <p:ph type="title"/>
          </p:nvPr>
        </p:nvSpPr>
        <p:spPr/>
        <p:txBody>
          <a:bodyPr/>
          <a:lstStyle/>
          <a:p>
            <a:r>
              <a:rPr lang="en-GB" dirty="0"/>
              <a:t>Environmental dust is NOT harmless</a:t>
            </a:r>
            <a:endParaRPr lang="en-US" dirty="0"/>
          </a:p>
        </p:txBody>
      </p:sp>
      <p:sp>
        <p:nvSpPr>
          <p:cNvPr id="3" name="Content Placeholder 2">
            <a:extLst>
              <a:ext uri="{FF2B5EF4-FFF2-40B4-BE49-F238E27FC236}">
                <a16:creationId xmlns:a16="http://schemas.microsoft.com/office/drawing/2014/main" id="{5C0DFDFB-3853-3EE5-7488-D5402D484489}"/>
              </a:ext>
            </a:extLst>
          </p:cNvPr>
          <p:cNvSpPr>
            <a:spLocks noGrp="1"/>
          </p:cNvSpPr>
          <p:nvPr>
            <p:ph idx="1"/>
          </p:nvPr>
        </p:nvSpPr>
        <p:spPr/>
        <p:txBody>
          <a:bodyPr>
            <a:normAutofit fontScale="92500" lnSpcReduction="10000"/>
          </a:bodyPr>
          <a:lstStyle/>
          <a:p>
            <a:r>
              <a:rPr lang="en-GB" dirty="0"/>
              <a:t>Can still contain </a:t>
            </a:r>
            <a:r>
              <a:rPr lang="en-GB" b="1" dirty="0"/>
              <a:t>silica and harmful materials</a:t>
            </a:r>
          </a:p>
          <a:p>
            <a:r>
              <a:rPr lang="en-GB" dirty="0"/>
              <a:t>Contributes to </a:t>
            </a:r>
            <a:r>
              <a:rPr lang="en-GB" b="1" dirty="0"/>
              <a:t>long-term health effects</a:t>
            </a:r>
          </a:p>
          <a:p>
            <a:r>
              <a:rPr lang="en-GB" b="1" dirty="0"/>
              <a:t>I</a:t>
            </a:r>
            <a:r>
              <a:rPr lang="en-GB" dirty="0"/>
              <a:t>ncreasing regulatory and public scrutiny</a:t>
            </a:r>
          </a:p>
          <a:p>
            <a:r>
              <a:rPr lang="en-GB" dirty="0"/>
              <a:t>Emerging legal direction (air pollution cases)</a:t>
            </a:r>
          </a:p>
          <a:p>
            <a:endParaRPr lang="en-GB" dirty="0"/>
          </a:p>
          <a:p>
            <a:pPr marL="0" indent="0">
              <a:buNone/>
            </a:pPr>
            <a:r>
              <a:rPr lang="en-GB" dirty="0"/>
              <a:t>Silica and asbestos will harm you if exposed. Environmental dust may not harm you immediately, but it will harm your project if not controlled.</a:t>
            </a:r>
          </a:p>
          <a:p>
            <a:pPr marL="0" indent="0">
              <a:buNone/>
            </a:pPr>
            <a:endParaRPr lang="en-GB" dirty="0"/>
          </a:p>
          <a:p>
            <a:pPr marL="0" indent="0">
              <a:buNone/>
            </a:pPr>
            <a:r>
              <a:rPr lang="en-GB" dirty="0"/>
              <a:t>Environmental PM (PM10/PM2.5) → </a:t>
            </a:r>
            <a:r>
              <a:rPr lang="en-GB" b="1" dirty="0"/>
              <a:t>increasing scrutiny</a:t>
            </a:r>
          </a:p>
          <a:p>
            <a:pPr marL="0" indent="0">
              <a:buNone/>
            </a:pPr>
            <a:r>
              <a:rPr lang="en-GB" dirty="0"/>
              <a:t>Air pollution already linked to death (coroner case)</a:t>
            </a:r>
          </a:p>
          <a:p>
            <a:pPr marL="0" indent="0">
              <a:buNone/>
            </a:pPr>
            <a:endParaRPr lang="en-US" dirty="0"/>
          </a:p>
        </p:txBody>
      </p:sp>
    </p:spTree>
    <p:extLst>
      <p:ext uri="{BB962C8B-B14F-4D97-AF65-F5344CB8AC3E}">
        <p14:creationId xmlns:p14="http://schemas.microsoft.com/office/powerpoint/2010/main" val="36580033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2EB15-FD53-C623-7F88-D6E0A0B2DB9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C9AD437-19F6-0C77-BDB4-3BF1A281F6F2}"/>
              </a:ext>
            </a:extLst>
          </p:cNvPr>
          <p:cNvPicPr>
            <a:picLocks noChangeAspect="1"/>
          </p:cNvPicPr>
          <p:nvPr/>
        </p:nvPicPr>
        <p:blipFill rotWithShape="1">
          <a:blip r:embed="rId3"/>
          <a:srcRect t="12459" b="12459"/>
          <a:stretch/>
        </p:blipFill>
        <p:spPr>
          <a:xfrm>
            <a:off x="1588" y="0"/>
            <a:ext cx="12194063" cy="6858000"/>
          </a:xfrm>
          <a:prstGeom prst="rect">
            <a:avLst/>
          </a:prstGeom>
        </p:spPr>
      </p:pic>
      <p:sp>
        <p:nvSpPr>
          <p:cNvPr id="13" name="Rectangle 12">
            <a:extLst>
              <a:ext uri="{FF2B5EF4-FFF2-40B4-BE49-F238E27FC236}">
                <a16:creationId xmlns:a16="http://schemas.microsoft.com/office/drawing/2014/main" id="{3C6A210B-4583-83D0-CBCB-504A50CD2FD5}"/>
              </a:ext>
            </a:extLst>
          </p:cNvPr>
          <p:cNvSpPr/>
          <p:nvPr/>
        </p:nvSpPr>
        <p:spPr>
          <a:xfrm>
            <a:off x="-22970" y="0"/>
            <a:ext cx="12214969" cy="6858000"/>
          </a:xfrm>
          <a:prstGeom prst="rect">
            <a:avLst/>
          </a:prstGeom>
          <a:solidFill>
            <a:srgbClr val="012345">
              <a:alpha val="74166"/>
            </a:srgbClr>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spc="-150">
              <a:solidFill>
                <a:schemeClr val="bg1"/>
              </a:solidFill>
              <a:latin typeface="Montserrat" charset="0"/>
              <a:ea typeface="Montserrat" charset="0"/>
              <a:cs typeface="Montserrat" charset="0"/>
            </a:endParaRPr>
          </a:p>
        </p:txBody>
      </p:sp>
      <p:pic>
        <p:nvPicPr>
          <p:cNvPr id="7" name="Picture 6">
            <a:extLst>
              <a:ext uri="{FF2B5EF4-FFF2-40B4-BE49-F238E27FC236}">
                <a16:creationId xmlns:a16="http://schemas.microsoft.com/office/drawing/2014/main" id="{03A63E4D-F877-1EE6-4239-FA72D5D76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22" y="373928"/>
            <a:ext cx="3376412" cy="675962"/>
          </a:xfrm>
          <a:prstGeom prst="rect">
            <a:avLst/>
          </a:prstGeom>
        </p:spPr>
      </p:pic>
      <p:sp>
        <p:nvSpPr>
          <p:cNvPr id="9" name="Rectangle 8">
            <a:extLst>
              <a:ext uri="{FF2B5EF4-FFF2-40B4-BE49-F238E27FC236}">
                <a16:creationId xmlns:a16="http://schemas.microsoft.com/office/drawing/2014/main" id="{15436791-44F6-E483-E42E-43EC726F01A5}"/>
              </a:ext>
            </a:extLst>
          </p:cNvPr>
          <p:cNvSpPr/>
          <p:nvPr/>
        </p:nvSpPr>
        <p:spPr>
          <a:xfrm>
            <a:off x="935512" y="2099781"/>
            <a:ext cx="9584063" cy="3170099"/>
          </a:xfrm>
          <a:prstGeom prst="rect">
            <a:avLst/>
          </a:prstGeom>
        </p:spPr>
        <p:txBody>
          <a:bodyPr wrap="square">
            <a:spAutoFit/>
          </a:bodyPr>
          <a:lstStyle/>
          <a:p>
            <a:r>
              <a:rPr lang="en-US" sz="4000" b="1" spc="300" dirty="0">
                <a:solidFill>
                  <a:schemeClr val="bg1"/>
                </a:solidFill>
                <a:latin typeface="Montserrat" charset="0"/>
                <a:ea typeface="Montserrat" charset="0"/>
                <a:cs typeface="Montserrat" charset="0"/>
              </a:rPr>
              <a:t>Respirable dust</a:t>
            </a:r>
          </a:p>
          <a:p>
            <a:endParaRPr lang="en-US" sz="4000" b="1" spc="300" dirty="0">
              <a:solidFill>
                <a:schemeClr val="bg1"/>
              </a:solidFill>
              <a:latin typeface="Montserrat" charset="0"/>
              <a:ea typeface="Montserrat" charset="0"/>
              <a:cs typeface="Montserrat" charset="0"/>
            </a:endParaRPr>
          </a:p>
          <a:p>
            <a:r>
              <a:rPr lang="en-US" sz="4000" b="1" spc="300" dirty="0">
                <a:solidFill>
                  <a:schemeClr val="bg1"/>
                </a:solidFill>
                <a:latin typeface="Montserrat" charset="0"/>
                <a:ea typeface="Montserrat" charset="0"/>
                <a:cs typeface="Montserrat" charset="0"/>
              </a:rPr>
              <a:t>Health implications of dust</a:t>
            </a:r>
          </a:p>
          <a:p>
            <a:r>
              <a:rPr lang="en-US" sz="4000" b="1" spc="300" dirty="0">
                <a:solidFill>
                  <a:schemeClr val="bg1"/>
                </a:solidFill>
                <a:latin typeface="Montserrat" charset="0"/>
                <a:ea typeface="Montserrat" charset="0"/>
                <a:cs typeface="Montserrat" charset="0"/>
              </a:rPr>
              <a:t>HSE’s Dust Kill’s campaign</a:t>
            </a:r>
          </a:p>
          <a:p>
            <a:r>
              <a:rPr lang="en-US" sz="4000" b="1" spc="300" dirty="0">
                <a:solidFill>
                  <a:schemeClr val="bg1"/>
                </a:solidFill>
                <a:latin typeface="Montserrat" charset="0"/>
                <a:ea typeface="Montserrat" charset="0"/>
                <a:cs typeface="Montserrat" charset="0"/>
              </a:rPr>
              <a:t>Hierarchy of controls</a:t>
            </a:r>
          </a:p>
        </p:txBody>
      </p:sp>
      <p:pic>
        <p:nvPicPr>
          <p:cNvPr id="3" name="Picture 2">
            <a:extLst>
              <a:ext uri="{FF2B5EF4-FFF2-40B4-BE49-F238E27FC236}">
                <a16:creationId xmlns:a16="http://schemas.microsoft.com/office/drawing/2014/main" id="{74D66F45-0893-EB86-92EC-663F9E037C9D}"/>
              </a:ext>
            </a:extLst>
          </p:cNvPr>
          <p:cNvPicPr>
            <a:picLocks noChangeAspect="1"/>
          </p:cNvPicPr>
          <p:nvPr/>
        </p:nvPicPr>
        <p:blipFill>
          <a:blip r:embed="rId5"/>
          <a:srcRect/>
          <a:stretch/>
        </p:blipFill>
        <p:spPr>
          <a:xfrm>
            <a:off x="10214693" y="208380"/>
            <a:ext cx="1683021" cy="1683021"/>
          </a:xfrm>
          <a:prstGeom prst="rect">
            <a:avLst/>
          </a:prstGeom>
        </p:spPr>
      </p:pic>
    </p:spTree>
    <p:extLst>
      <p:ext uri="{BB962C8B-B14F-4D97-AF65-F5344CB8AC3E}">
        <p14:creationId xmlns:p14="http://schemas.microsoft.com/office/powerpoint/2010/main" val="938781217"/>
      </p:ext>
    </p:extLst>
  </p:cSld>
  <p:clrMapOvr>
    <a:masterClrMapping/>
  </p:clrMapOvr>
  <mc:AlternateContent xmlns:mc="http://schemas.openxmlformats.org/markup-compatibility/2006" xmlns:p14="http://schemas.microsoft.com/office/powerpoint/2010/main">
    <mc:Choice Requires="p14">
      <p:transition spd="slow" p14:dur="2000" advTm="42618"/>
    </mc:Choice>
    <mc:Fallback xmlns="">
      <p:transition spd="slow" advTm="42618"/>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91C24-39E4-AAB3-8255-94D69BD6BB8D}"/>
              </a:ext>
            </a:extLst>
          </p:cNvPr>
          <p:cNvSpPr>
            <a:spLocks noGrp="1"/>
          </p:cNvSpPr>
          <p:nvPr>
            <p:ph type="title"/>
          </p:nvPr>
        </p:nvSpPr>
        <p:spPr/>
        <p:txBody>
          <a:bodyPr/>
          <a:lstStyle/>
          <a:p>
            <a:r>
              <a:rPr lang="en-US" dirty="0"/>
              <a:t>Occupational Lung Diseases Contributing to an Estimated Annual Current Deaths</a:t>
            </a:r>
          </a:p>
        </p:txBody>
      </p:sp>
      <p:pic>
        <p:nvPicPr>
          <p:cNvPr id="4" name="Content Placeholder 7" descr="A diagram of a disease&#10;&#10;Description automatically generated">
            <a:extLst>
              <a:ext uri="{FF2B5EF4-FFF2-40B4-BE49-F238E27FC236}">
                <a16:creationId xmlns:a16="http://schemas.microsoft.com/office/drawing/2014/main" id="{309FB359-504A-14BA-FEE7-04422A9A911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719" t="21087" r="7638" b="1057"/>
          <a:stretch>
            <a:fillRect/>
          </a:stretch>
        </p:blipFill>
        <p:spPr>
          <a:xfrm>
            <a:off x="838200" y="1686940"/>
            <a:ext cx="8935387" cy="4961666"/>
          </a:xfrm>
          <a:prstGeom prst="rect">
            <a:avLst/>
          </a:prstGeom>
        </p:spPr>
      </p:pic>
    </p:spTree>
    <p:extLst>
      <p:ext uri="{BB962C8B-B14F-4D97-AF65-F5344CB8AC3E}">
        <p14:creationId xmlns:p14="http://schemas.microsoft.com/office/powerpoint/2010/main" val="3898340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64BA8-C612-38FB-3E55-35A5B3B9821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7264B13-A61D-4318-6BBE-CD2A1EA707C1}"/>
              </a:ext>
            </a:extLst>
          </p:cNvPr>
          <p:cNvPicPr>
            <a:picLocks noChangeAspect="1"/>
          </p:cNvPicPr>
          <p:nvPr/>
        </p:nvPicPr>
        <p:blipFill rotWithShape="1">
          <a:blip r:embed="rId3"/>
          <a:srcRect t="12459" b="12459"/>
          <a:stretch/>
        </p:blipFill>
        <p:spPr>
          <a:xfrm>
            <a:off x="1588" y="0"/>
            <a:ext cx="12194063" cy="6858000"/>
          </a:xfrm>
          <a:prstGeom prst="rect">
            <a:avLst/>
          </a:prstGeom>
        </p:spPr>
      </p:pic>
      <p:sp>
        <p:nvSpPr>
          <p:cNvPr id="13" name="Rectangle 12">
            <a:extLst>
              <a:ext uri="{FF2B5EF4-FFF2-40B4-BE49-F238E27FC236}">
                <a16:creationId xmlns:a16="http://schemas.microsoft.com/office/drawing/2014/main" id="{664A0ADA-559C-CF45-79CB-991E9897357E}"/>
              </a:ext>
            </a:extLst>
          </p:cNvPr>
          <p:cNvSpPr/>
          <p:nvPr/>
        </p:nvSpPr>
        <p:spPr>
          <a:xfrm>
            <a:off x="-22970" y="0"/>
            <a:ext cx="12214969" cy="6858000"/>
          </a:xfrm>
          <a:prstGeom prst="rect">
            <a:avLst/>
          </a:prstGeom>
          <a:solidFill>
            <a:srgbClr val="012345">
              <a:alpha val="74166"/>
            </a:srgbClr>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spc="-150">
              <a:solidFill>
                <a:schemeClr val="bg1"/>
              </a:solidFill>
              <a:latin typeface="Montserrat" charset="0"/>
              <a:ea typeface="Montserrat" charset="0"/>
              <a:cs typeface="Montserrat" charset="0"/>
            </a:endParaRPr>
          </a:p>
        </p:txBody>
      </p:sp>
      <p:pic>
        <p:nvPicPr>
          <p:cNvPr id="7" name="Picture 6">
            <a:extLst>
              <a:ext uri="{FF2B5EF4-FFF2-40B4-BE49-F238E27FC236}">
                <a16:creationId xmlns:a16="http://schemas.microsoft.com/office/drawing/2014/main" id="{88554BFD-D49A-B42E-C4E0-A326BE2EC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252" y="301938"/>
            <a:ext cx="3376412" cy="675962"/>
          </a:xfrm>
          <a:prstGeom prst="rect">
            <a:avLst/>
          </a:prstGeom>
        </p:spPr>
      </p:pic>
      <p:sp>
        <p:nvSpPr>
          <p:cNvPr id="9" name="Rectangle 8">
            <a:extLst>
              <a:ext uri="{FF2B5EF4-FFF2-40B4-BE49-F238E27FC236}">
                <a16:creationId xmlns:a16="http://schemas.microsoft.com/office/drawing/2014/main" id="{EFE199D1-A364-9FCC-9230-0698B87C0D42}"/>
              </a:ext>
            </a:extLst>
          </p:cNvPr>
          <p:cNvSpPr/>
          <p:nvPr/>
        </p:nvSpPr>
        <p:spPr>
          <a:xfrm>
            <a:off x="4945711" y="1569765"/>
            <a:ext cx="6682058" cy="3600986"/>
          </a:xfrm>
          <a:prstGeom prst="rect">
            <a:avLst/>
          </a:prstGeom>
        </p:spPr>
        <p:txBody>
          <a:bodyPr wrap="square">
            <a:spAutoFit/>
          </a:bodyPr>
          <a:lstStyle/>
          <a:p>
            <a:r>
              <a:rPr lang="en-US" b="1" spc="300" dirty="0">
                <a:solidFill>
                  <a:schemeClr val="bg1"/>
                </a:solidFill>
                <a:latin typeface="Montserrat" pitchFamily="2" charset="77"/>
                <a:ea typeface="Montserrat" charset="0"/>
                <a:cs typeface="Arial" panose="020B0604020202020204" pitchFamily="34" charset="0"/>
              </a:rPr>
              <a:t>Occupational Lung Diseases contribute to 12,000 current deaths/yr in UK, compared to 123 work-related fatal injuries in 2021/22</a:t>
            </a:r>
          </a:p>
          <a:p>
            <a:endParaRPr lang="en-US" b="1" spc="300" dirty="0">
              <a:solidFill>
                <a:schemeClr val="bg1"/>
              </a:solidFill>
              <a:latin typeface="Montserrat" pitchFamily="2" charset="77"/>
              <a:ea typeface="Montserrat" charset="0"/>
              <a:cs typeface="Arial" panose="020B0604020202020204" pitchFamily="34" charset="0"/>
            </a:endParaRPr>
          </a:p>
          <a:p>
            <a:r>
              <a:rPr lang="en-GB" sz="2000" dirty="0">
                <a:solidFill>
                  <a:schemeClr val="bg1"/>
                </a:solidFill>
                <a:latin typeface="Montserrat" pitchFamily="2" charset="77"/>
              </a:rPr>
              <a:t>7,200 of these deaths are related to dusts/fumes/ chemicals other than asbestos </a:t>
            </a:r>
          </a:p>
          <a:p>
            <a:endParaRPr lang="en-GB" sz="2000" dirty="0">
              <a:solidFill>
                <a:schemeClr val="bg1"/>
              </a:solidFill>
              <a:latin typeface="Montserrat" pitchFamily="2" charset="77"/>
            </a:endParaRPr>
          </a:p>
          <a:p>
            <a:r>
              <a:rPr lang="en-GB" sz="2000" dirty="0">
                <a:solidFill>
                  <a:schemeClr val="bg1"/>
                </a:solidFill>
                <a:latin typeface="Montserrat" pitchFamily="2" charset="77"/>
              </a:rPr>
              <a:t>Major causes: respirable crystalline silica (RCS) from ‘fracturing’ crystalline silica in minerals and construction industries.</a:t>
            </a:r>
          </a:p>
          <a:p>
            <a:endParaRPr lang="en-GB" dirty="0">
              <a:solidFill>
                <a:schemeClr val="bg1"/>
              </a:solidFill>
              <a:latin typeface="Montserrat" pitchFamily="2" charset="77"/>
            </a:endParaRPr>
          </a:p>
        </p:txBody>
      </p:sp>
      <p:sp>
        <p:nvSpPr>
          <p:cNvPr id="10" name="Rectangle 9">
            <a:extLst>
              <a:ext uri="{FF2B5EF4-FFF2-40B4-BE49-F238E27FC236}">
                <a16:creationId xmlns:a16="http://schemas.microsoft.com/office/drawing/2014/main" id="{6CADC642-41FA-EB9F-1272-2AC17C3B8F05}"/>
              </a:ext>
            </a:extLst>
          </p:cNvPr>
          <p:cNvSpPr/>
          <p:nvPr/>
        </p:nvSpPr>
        <p:spPr>
          <a:xfrm>
            <a:off x="700931" y="5559870"/>
            <a:ext cx="2288759" cy="461665"/>
          </a:xfrm>
          <a:prstGeom prst="rect">
            <a:avLst/>
          </a:prstGeom>
          <a:solidFill>
            <a:srgbClr val="FFC000"/>
          </a:solidFill>
        </p:spPr>
        <p:txBody>
          <a:bodyPr wrap="square">
            <a:spAutoFit/>
          </a:bodyPr>
          <a:lstStyle/>
          <a:p>
            <a:pPr algn="ctr"/>
            <a:r>
              <a:rPr lang="en-US" sz="2400" b="1" spc="300" dirty="0">
                <a:solidFill>
                  <a:srgbClr val="002060"/>
                </a:solidFill>
                <a:latin typeface="Montserrat" charset="0"/>
                <a:ea typeface="Montserrat" charset="0"/>
                <a:cs typeface="Montserrat" charset="0"/>
              </a:rPr>
              <a:t>DUST</a:t>
            </a:r>
          </a:p>
        </p:txBody>
      </p:sp>
      <p:pic>
        <p:nvPicPr>
          <p:cNvPr id="2" name="Content Placeholder 3">
            <a:extLst>
              <a:ext uri="{FF2B5EF4-FFF2-40B4-BE49-F238E27FC236}">
                <a16:creationId xmlns:a16="http://schemas.microsoft.com/office/drawing/2014/main" id="{96ECE5C0-B328-08B4-B462-03441073A4E0}"/>
              </a:ext>
            </a:extLst>
          </p:cNvPr>
          <p:cNvPicPr>
            <a:picLocks noChangeAspect="1"/>
          </p:cNvPicPr>
          <p:nvPr/>
        </p:nvPicPr>
        <p:blipFill>
          <a:blip r:embed="rId5"/>
          <a:stretch>
            <a:fillRect/>
          </a:stretch>
        </p:blipFill>
        <p:spPr>
          <a:xfrm>
            <a:off x="626088" y="836465"/>
            <a:ext cx="3441290" cy="3030918"/>
          </a:xfrm>
          <a:prstGeom prst="rect">
            <a:avLst/>
          </a:prstGeom>
        </p:spPr>
      </p:pic>
    </p:spTree>
    <p:extLst>
      <p:ext uri="{BB962C8B-B14F-4D97-AF65-F5344CB8AC3E}">
        <p14:creationId xmlns:p14="http://schemas.microsoft.com/office/powerpoint/2010/main" val="2626269860"/>
      </p:ext>
    </p:extLst>
  </p:cSld>
  <p:clrMapOvr>
    <a:masterClrMapping/>
  </p:clrMapOvr>
  <mc:AlternateContent xmlns:mc="http://schemas.openxmlformats.org/markup-compatibility/2006" xmlns:p14="http://schemas.microsoft.com/office/powerpoint/2010/main">
    <mc:Choice Requires="p14">
      <p:transition spd="slow" p14:dur="2000" advTm="42618"/>
    </mc:Choice>
    <mc:Fallback xmlns="">
      <p:transition spd="slow" advTm="42618"/>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29370-E9B6-D599-2FE4-D362E8A6978E}"/>
            </a:ext>
          </a:extLst>
        </p:cNvPr>
        <p:cNvGrpSpPr/>
        <p:nvPr/>
      </p:nvGrpSpPr>
      <p:grpSpPr>
        <a:xfrm>
          <a:off x="0" y="0"/>
          <a:ext cx="0" cy="0"/>
          <a:chOff x="0" y="0"/>
          <a:chExt cx="0" cy="0"/>
        </a:xfrm>
      </p:grpSpPr>
      <p:pic>
        <p:nvPicPr>
          <p:cNvPr id="4" name="Picture Placeholder 3" descr="A close-up of a construction machine&#10;&#10;AI-generated content may be incorrect.">
            <a:extLst>
              <a:ext uri="{FF2B5EF4-FFF2-40B4-BE49-F238E27FC236}">
                <a16:creationId xmlns:a16="http://schemas.microsoft.com/office/drawing/2014/main" id="{1935ED56-ED5D-EE42-6B45-17597CA3C2FF}"/>
              </a:ext>
            </a:extLst>
          </p:cNvPr>
          <p:cNvPicPr>
            <a:picLocks noGrp="1" noChangeAspect="1"/>
          </p:cNvPicPr>
          <p:nvPr>
            <p:ph type="pic" sz="quarter" idx="14"/>
          </p:nvPr>
        </p:nvPicPr>
        <p:blipFill>
          <a:blip r:embed="rId3"/>
          <a:srcRect b="6306"/>
          <a:stretch>
            <a:fillRect/>
          </a:stretch>
        </p:blipFill>
        <p:spPr>
          <a:xfrm>
            <a:off x="457200" y="457200"/>
            <a:ext cx="11277600" cy="5943600"/>
          </a:xfrm>
          <a:prstGeom prst="rect">
            <a:avLst/>
          </a:prstGeom>
        </p:spPr>
      </p:pic>
      <p:sp>
        <p:nvSpPr>
          <p:cNvPr id="5" name="Rectangle 4">
            <a:extLst>
              <a:ext uri="{FF2B5EF4-FFF2-40B4-BE49-F238E27FC236}">
                <a16:creationId xmlns:a16="http://schemas.microsoft.com/office/drawing/2014/main" id="{AC1604CB-0B36-F011-2767-C78E4807A5DC}"/>
              </a:ext>
            </a:extLst>
          </p:cNvPr>
          <p:cNvSpPr/>
          <p:nvPr/>
        </p:nvSpPr>
        <p:spPr>
          <a:xfrm>
            <a:off x="5454594" y="1528855"/>
            <a:ext cx="5579501" cy="3724096"/>
          </a:xfrm>
          <a:prstGeom prst="rect">
            <a:avLst/>
          </a:prstGeom>
        </p:spPr>
        <p:txBody>
          <a:bodyPr wrap="square">
            <a:spAutoFit/>
          </a:bodyPr>
          <a:lstStyle/>
          <a:p>
            <a:pPr algn="r"/>
            <a:r>
              <a:rPr lang="en-US" sz="2800" b="1" spc="300" dirty="0">
                <a:solidFill>
                  <a:schemeClr val="bg1"/>
                </a:solidFill>
                <a:latin typeface="Montserrat" pitchFamily="2" charset="77"/>
                <a:ea typeface="Montserrat" charset="0"/>
                <a:cs typeface="Arial" panose="020B0604020202020204" pitchFamily="34" charset="0"/>
              </a:rPr>
              <a:t>RCS  was classified carcinogenic </a:t>
            </a:r>
          </a:p>
          <a:p>
            <a:pPr algn="r"/>
            <a:endParaRPr lang="en-US" sz="4000" b="1" spc="300" dirty="0">
              <a:solidFill>
                <a:schemeClr val="bg1"/>
              </a:solidFill>
              <a:latin typeface="Montserrat" pitchFamily="2" charset="77"/>
              <a:ea typeface="Montserrat" charset="0"/>
              <a:cs typeface="Arial" panose="020B0604020202020204" pitchFamily="34" charset="0"/>
            </a:endParaRPr>
          </a:p>
          <a:p>
            <a:pPr algn="r"/>
            <a:r>
              <a:rPr lang="en-GB" sz="2800" dirty="0">
                <a:solidFill>
                  <a:schemeClr val="bg1"/>
                </a:solidFill>
                <a:latin typeface="Montserrat" pitchFamily="2" charset="77"/>
              </a:rPr>
              <a:t>Low exposure limits for RCS</a:t>
            </a:r>
          </a:p>
          <a:p>
            <a:pPr algn="r"/>
            <a:r>
              <a:rPr lang="en-GB" sz="2800" dirty="0">
                <a:solidFill>
                  <a:schemeClr val="bg1"/>
                </a:solidFill>
                <a:latin typeface="Montserrat" pitchFamily="2" charset="77"/>
              </a:rPr>
              <a:t> </a:t>
            </a:r>
          </a:p>
          <a:p>
            <a:pPr algn="r"/>
            <a:r>
              <a:rPr lang="en-GB" sz="2800" dirty="0">
                <a:solidFill>
                  <a:schemeClr val="bg1"/>
                </a:solidFill>
                <a:latin typeface="Montserrat" pitchFamily="2" charset="77"/>
              </a:rPr>
              <a:t>UK limits (STEL  of 0.1 mg/m3 and 8 hr limit of 0.3mg/m3)</a:t>
            </a:r>
          </a:p>
          <a:p>
            <a:pPr lvl="2" algn="r"/>
            <a:endParaRPr lang="en-GB" sz="2800" dirty="0">
              <a:solidFill>
                <a:schemeClr val="bg1"/>
              </a:solidFill>
              <a:latin typeface="Montserrat" pitchFamily="2" charset="77"/>
            </a:endParaRPr>
          </a:p>
        </p:txBody>
      </p:sp>
      <p:pic>
        <p:nvPicPr>
          <p:cNvPr id="2" name="Content Placeholder 5" descr="A graph of a graph showing the amount of silicate&#10;&#10;Description automatically generated with medium confidence">
            <a:extLst>
              <a:ext uri="{FF2B5EF4-FFF2-40B4-BE49-F238E27FC236}">
                <a16:creationId xmlns:a16="http://schemas.microsoft.com/office/drawing/2014/main" id="{1CB51350-A819-25FD-BB37-0651CA5282F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299153" y="2249093"/>
            <a:ext cx="3841651" cy="2571386"/>
          </a:xfrm>
          <a:prstGeom prst="rect">
            <a:avLst/>
          </a:prstGeom>
        </p:spPr>
      </p:pic>
    </p:spTree>
    <p:extLst>
      <p:ext uri="{BB962C8B-B14F-4D97-AF65-F5344CB8AC3E}">
        <p14:creationId xmlns:p14="http://schemas.microsoft.com/office/powerpoint/2010/main" val="3110633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843D4-5B59-7209-D721-7B69CA0E3E63}"/>
              </a:ext>
            </a:extLst>
          </p:cNvPr>
          <p:cNvSpPr>
            <a:spLocks noGrp="1"/>
          </p:cNvSpPr>
          <p:nvPr>
            <p:ph type="title"/>
          </p:nvPr>
        </p:nvSpPr>
        <p:spPr/>
        <p:txBody>
          <a:bodyPr/>
          <a:lstStyle/>
          <a:p>
            <a:r>
              <a:rPr lang="en-US" dirty="0"/>
              <a:t>The difference between </a:t>
            </a:r>
          </a:p>
        </p:txBody>
      </p:sp>
      <p:sp>
        <p:nvSpPr>
          <p:cNvPr id="3" name="Content Placeholder 2">
            <a:extLst>
              <a:ext uri="{FF2B5EF4-FFF2-40B4-BE49-F238E27FC236}">
                <a16:creationId xmlns:a16="http://schemas.microsoft.com/office/drawing/2014/main" id="{572CC15D-F1AF-EF31-C8EE-DCD96C60DA11}"/>
              </a:ext>
            </a:extLst>
          </p:cNvPr>
          <p:cNvSpPr>
            <a:spLocks noGrp="1"/>
          </p:cNvSpPr>
          <p:nvPr>
            <p:ph idx="1"/>
          </p:nvPr>
        </p:nvSpPr>
        <p:spPr>
          <a:xfrm>
            <a:off x="838199" y="1825625"/>
            <a:ext cx="4958167" cy="4351338"/>
          </a:xfrm>
        </p:spPr>
        <p:txBody>
          <a:bodyPr>
            <a:normAutofit fontScale="77500" lnSpcReduction="20000"/>
          </a:bodyPr>
          <a:lstStyle/>
          <a:p>
            <a:pPr marL="0" indent="0">
              <a:buNone/>
            </a:pPr>
            <a:r>
              <a:rPr lang="en-US" sz="3500" b="1" dirty="0"/>
              <a:t>Environmental </a:t>
            </a:r>
          </a:p>
          <a:p>
            <a:pPr marL="0" indent="0">
              <a:buNone/>
            </a:pPr>
            <a:r>
              <a:rPr lang="en-US" sz="2400" dirty="0"/>
              <a:t>Impacts OUTSIDE the site</a:t>
            </a:r>
          </a:p>
          <a:p>
            <a:pPr marL="0" indent="0">
              <a:buNone/>
            </a:pPr>
            <a:r>
              <a:rPr lang="en-US" sz="2400" b="1" dirty="0"/>
              <a:t>Affects: </a:t>
            </a:r>
          </a:p>
          <a:p>
            <a:pPr marL="0" indent="0">
              <a:buNone/>
            </a:pPr>
            <a:r>
              <a:rPr lang="en-US" sz="2400" dirty="0"/>
              <a:t>Public</a:t>
            </a:r>
          </a:p>
          <a:p>
            <a:pPr marL="0" indent="0">
              <a:buNone/>
            </a:pPr>
            <a:r>
              <a:rPr lang="en-US" sz="2400" dirty="0" err="1"/>
              <a:t>Neighbours</a:t>
            </a:r>
            <a:endParaRPr lang="en-US" sz="2400" dirty="0"/>
          </a:p>
          <a:p>
            <a:pPr marL="0" indent="0">
              <a:buNone/>
            </a:pPr>
            <a:r>
              <a:rPr lang="en-US" sz="2400" dirty="0"/>
              <a:t>Commercial, Hospitals, Schools, Universities </a:t>
            </a:r>
          </a:p>
          <a:p>
            <a:pPr marL="0" indent="0">
              <a:buNone/>
            </a:pPr>
            <a:r>
              <a:rPr lang="en-US" sz="2400" b="1" dirty="0"/>
              <a:t>Driven by: </a:t>
            </a:r>
          </a:p>
          <a:p>
            <a:pPr marL="0" indent="0">
              <a:buNone/>
            </a:pPr>
            <a:r>
              <a:rPr lang="en-US" sz="2400" dirty="0"/>
              <a:t>Planning Conditions</a:t>
            </a:r>
          </a:p>
          <a:p>
            <a:pPr marL="0" indent="0">
              <a:buNone/>
            </a:pPr>
            <a:r>
              <a:rPr lang="en-US" sz="2400" dirty="0"/>
              <a:t>Local authorities</a:t>
            </a:r>
          </a:p>
          <a:p>
            <a:pPr marL="0" indent="0">
              <a:buNone/>
            </a:pPr>
            <a:r>
              <a:rPr lang="en-US" sz="2400" dirty="0"/>
              <a:t>Complaints</a:t>
            </a:r>
          </a:p>
          <a:p>
            <a:pPr marL="0" indent="0">
              <a:buNone/>
            </a:pPr>
            <a:r>
              <a:rPr lang="en-US" sz="2400" b="1" dirty="0"/>
              <a:t>Measured as: </a:t>
            </a:r>
          </a:p>
          <a:p>
            <a:pPr marL="0" indent="0">
              <a:buNone/>
            </a:pPr>
            <a:r>
              <a:rPr lang="en-US" sz="2400" dirty="0"/>
              <a:t>What leaves your site </a:t>
            </a:r>
          </a:p>
          <a:p>
            <a:endParaRPr lang="en-US" dirty="0"/>
          </a:p>
        </p:txBody>
      </p:sp>
      <p:sp>
        <p:nvSpPr>
          <p:cNvPr id="4" name="Content Placeholder 2">
            <a:extLst>
              <a:ext uri="{FF2B5EF4-FFF2-40B4-BE49-F238E27FC236}">
                <a16:creationId xmlns:a16="http://schemas.microsoft.com/office/drawing/2014/main" id="{722293D2-3865-8D46-DAE2-1AF53E4AE912}"/>
              </a:ext>
            </a:extLst>
          </p:cNvPr>
          <p:cNvSpPr txBox="1">
            <a:spLocks/>
          </p:cNvSpPr>
          <p:nvPr/>
        </p:nvSpPr>
        <p:spPr>
          <a:xfrm>
            <a:off x="5796366" y="1825625"/>
            <a:ext cx="5943430"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Occupational </a:t>
            </a:r>
          </a:p>
          <a:p>
            <a:pPr marL="0" indent="0">
              <a:buNone/>
            </a:pPr>
            <a:r>
              <a:rPr lang="en-US" sz="2000" dirty="0"/>
              <a:t>Impact inside the site</a:t>
            </a:r>
          </a:p>
          <a:p>
            <a:pPr marL="0" indent="0">
              <a:buNone/>
            </a:pPr>
            <a:r>
              <a:rPr lang="en-US" b="1" dirty="0"/>
              <a:t>Affects: </a:t>
            </a:r>
          </a:p>
          <a:p>
            <a:pPr marL="0" indent="0">
              <a:buNone/>
            </a:pPr>
            <a:r>
              <a:rPr lang="en-US" dirty="0"/>
              <a:t>Workers</a:t>
            </a:r>
          </a:p>
          <a:p>
            <a:pPr marL="0" indent="0">
              <a:buNone/>
            </a:pPr>
            <a:r>
              <a:rPr lang="en-US" dirty="0"/>
              <a:t>Contractors</a:t>
            </a:r>
          </a:p>
          <a:p>
            <a:pPr marL="0" indent="0">
              <a:buNone/>
            </a:pPr>
            <a:r>
              <a:rPr lang="en-US" dirty="0"/>
              <a:t>Operatives</a:t>
            </a:r>
          </a:p>
          <a:p>
            <a:pPr marL="0" indent="0">
              <a:buNone/>
            </a:pPr>
            <a:r>
              <a:rPr lang="en-US" b="1" dirty="0"/>
              <a:t>Driven by: </a:t>
            </a:r>
          </a:p>
          <a:p>
            <a:pPr marL="0" indent="0">
              <a:buNone/>
            </a:pPr>
            <a:r>
              <a:rPr lang="en-US" dirty="0"/>
              <a:t>HSE </a:t>
            </a:r>
          </a:p>
          <a:p>
            <a:pPr marL="0" indent="0">
              <a:buNone/>
            </a:pPr>
            <a:r>
              <a:rPr lang="en-US" dirty="0"/>
              <a:t>COSHH Regulations</a:t>
            </a:r>
          </a:p>
          <a:p>
            <a:pPr marL="0" indent="0">
              <a:buNone/>
            </a:pPr>
            <a:r>
              <a:rPr lang="en-US" dirty="0"/>
              <a:t>Complaints</a:t>
            </a:r>
          </a:p>
          <a:p>
            <a:pPr marL="0" indent="0">
              <a:buNone/>
            </a:pPr>
            <a:r>
              <a:rPr lang="en-US" b="1" dirty="0"/>
              <a:t>Measured as: </a:t>
            </a:r>
          </a:p>
          <a:p>
            <a:pPr marL="0" indent="0">
              <a:buNone/>
            </a:pPr>
            <a:r>
              <a:rPr lang="en-US" dirty="0"/>
              <a:t>What workers are exposed to</a:t>
            </a:r>
          </a:p>
        </p:txBody>
      </p:sp>
    </p:spTree>
    <p:extLst>
      <p:ext uri="{BB962C8B-B14F-4D97-AF65-F5344CB8AC3E}">
        <p14:creationId xmlns:p14="http://schemas.microsoft.com/office/powerpoint/2010/main" val="25737719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E8BA03-B507-288C-9072-E5D0D4B1467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1641"/>
          <a:stretch/>
        </p:blipFill>
        <p:spPr>
          <a:xfrm>
            <a:off x="650516" y="649224"/>
            <a:ext cx="10890968" cy="5550304"/>
          </a:xfrm>
          <a:prstGeom prst="rect">
            <a:avLst/>
          </a:prstGeom>
        </p:spPr>
      </p:pic>
      <p:sp>
        <p:nvSpPr>
          <p:cNvPr id="13" name="Rectangle 12">
            <a:extLst>
              <a:ext uri="{FF2B5EF4-FFF2-40B4-BE49-F238E27FC236}">
                <a16:creationId xmlns:a16="http://schemas.microsoft.com/office/drawing/2014/main" id="{D5A495C3-0FB4-F64C-9124-A9D15448DA5F}"/>
              </a:ext>
            </a:extLst>
          </p:cNvPr>
          <p:cNvSpPr/>
          <p:nvPr/>
        </p:nvSpPr>
        <p:spPr>
          <a:xfrm>
            <a:off x="650516" y="639975"/>
            <a:ext cx="10890967" cy="5559552"/>
          </a:xfrm>
          <a:prstGeom prst="rect">
            <a:avLst/>
          </a:prstGeom>
          <a:solidFill>
            <a:srgbClr val="1D3457">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8" name="TextBox 7">
            <a:extLst>
              <a:ext uri="{FF2B5EF4-FFF2-40B4-BE49-F238E27FC236}">
                <a16:creationId xmlns:a16="http://schemas.microsoft.com/office/drawing/2014/main" id="{950C83F0-7253-FB49-9F1C-98D642E71264}"/>
              </a:ext>
            </a:extLst>
          </p:cNvPr>
          <p:cNvSpPr txBox="1"/>
          <p:nvPr/>
        </p:nvSpPr>
        <p:spPr>
          <a:xfrm>
            <a:off x="1715136" y="5064562"/>
            <a:ext cx="8958169" cy="328423"/>
          </a:xfrm>
          <a:prstGeom prst="rect">
            <a:avLst/>
          </a:prstGeom>
          <a:noFill/>
        </p:spPr>
        <p:txBody>
          <a:bodyPr wrap="square" rtlCol="0">
            <a:spAutoFit/>
          </a:bodyPr>
          <a:lstStyle/>
          <a:p>
            <a:pPr>
              <a:lnSpc>
                <a:spcPts val="2040"/>
              </a:lnSpc>
            </a:pPr>
            <a:r>
              <a:rPr lang="en-GB" sz="1600" spc="150">
                <a:solidFill>
                  <a:schemeClr val="bg1"/>
                </a:solidFill>
                <a:latin typeface="Lato Light" panose="020F0502020204030203" pitchFamily="34" charset="0"/>
                <a:ea typeface="Lato Light" panose="020F0502020204030203" pitchFamily="34" charset="0"/>
                <a:cs typeface="Lato Light" panose="020F0502020204030203" pitchFamily="34" charset="0"/>
              </a:rPr>
              <a:t>At the forefront of delivering new &amp; exciting technologies </a:t>
            </a:r>
          </a:p>
        </p:txBody>
      </p:sp>
      <p:pic>
        <p:nvPicPr>
          <p:cNvPr id="7" name="Picture 6">
            <a:extLst>
              <a:ext uri="{FF2B5EF4-FFF2-40B4-BE49-F238E27FC236}">
                <a16:creationId xmlns:a16="http://schemas.microsoft.com/office/drawing/2014/main" id="{0B8859B4-1C82-439E-B051-4F90639F26F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15135" y="1155461"/>
            <a:ext cx="3305268" cy="661719"/>
          </a:xfrm>
          <a:prstGeom prst="rect">
            <a:avLst/>
          </a:prstGeom>
        </p:spPr>
      </p:pic>
      <p:sp>
        <p:nvSpPr>
          <p:cNvPr id="2" name="TextBox 1">
            <a:extLst>
              <a:ext uri="{FF2B5EF4-FFF2-40B4-BE49-F238E27FC236}">
                <a16:creationId xmlns:a16="http://schemas.microsoft.com/office/drawing/2014/main" id="{F056A619-1B56-E4D7-8C10-8FB2B88E34B7}"/>
              </a:ext>
            </a:extLst>
          </p:cNvPr>
          <p:cNvSpPr txBox="1"/>
          <p:nvPr/>
        </p:nvSpPr>
        <p:spPr>
          <a:xfrm>
            <a:off x="1752454" y="2224688"/>
            <a:ext cx="5773223" cy="2773003"/>
          </a:xfrm>
          <a:prstGeom prst="rect">
            <a:avLst/>
          </a:prstGeom>
          <a:noFill/>
        </p:spPr>
        <p:txBody>
          <a:bodyPr wrap="square" lIns="91440" tIns="45720" rIns="91440" bIns="45720" rtlCol="0" anchor="t">
            <a:spAutoFit/>
          </a:bodyPr>
          <a:lstStyle/>
          <a:p>
            <a:pPr>
              <a:lnSpc>
                <a:spcPct val="200000"/>
              </a:lnSpc>
            </a:pPr>
            <a:r>
              <a:rPr lang="en-GB" b="1" spc="150">
                <a:solidFill>
                  <a:srgbClr val="FFC000"/>
                </a:solidFill>
                <a:latin typeface="Montserrat"/>
                <a:ea typeface="Lato Light"/>
                <a:cs typeface="Lato Light"/>
              </a:rPr>
              <a:t>07300 237 882</a:t>
            </a:r>
            <a:endParaRPr lang="en-GB" b="1" spc="150" dirty="0">
              <a:solidFill>
                <a:srgbClr val="FFC000"/>
              </a:solidFill>
              <a:latin typeface="Montserrat" pitchFamily="2" charset="77"/>
              <a:ea typeface="Lato Light" panose="020F0502020204030203" pitchFamily="34" charset="0"/>
              <a:cs typeface="Lato Light" panose="020F0502020204030203" pitchFamily="34" charset="0"/>
            </a:endParaRPr>
          </a:p>
          <a:p>
            <a:pPr>
              <a:lnSpc>
                <a:spcPct val="200000"/>
              </a:lnSpc>
            </a:pPr>
            <a:r>
              <a:rPr lang="en-GB" b="1" spc="150">
                <a:solidFill>
                  <a:schemeClr val="bg1"/>
                </a:solidFill>
                <a:latin typeface="Montserrat"/>
                <a:ea typeface="Lato Light"/>
                <a:cs typeface="Lato Light"/>
              </a:rPr>
              <a:t>Harry Lamb</a:t>
            </a:r>
            <a:endParaRPr lang="en-GB"/>
          </a:p>
          <a:p>
            <a:pPr>
              <a:lnSpc>
                <a:spcPct val="200000"/>
              </a:lnSpc>
            </a:pPr>
            <a:r>
              <a:rPr lang="en-GB" b="1" spc="150" dirty="0">
                <a:solidFill>
                  <a:srgbClr val="FFC000"/>
                </a:solidFill>
                <a:latin typeface="Montserrat" pitchFamily="2" charset="77"/>
                <a:ea typeface="Lato Light" panose="020F0502020204030203" pitchFamily="34" charset="0"/>
                <a:cs typeface="Lato Light" panose="020F0502020204030203" pitchFamily="34" charset="0"/>
              </a:rPr>
              <a:t>Anthony@campbell-associates.co.uk</a:t>
            </a:r>
          </a:p>
          <a:p>
            <a:pPr>
              <a:lnSpc>
                <a:spcPct val="200000"/>
              </a:lnSpc>
            </a:pPr>
            <a:r>
              <a:rPr lang="en-GB" b="1" spc="150" dirty="0">
                <a:solidFill>
                  <a:schemeClr val="bg1"/>
                </a:solidFill>
                <a:latin typeface="Montserrat" pitchFamily="2" charset="77"/>
                <a:ea typeface="Lato Light" panose="020F0502020204030203" pitchFamily="34" charset="0"/>
                <a:cs typeface="Lato Light" panose="020F0502020204030203" pitchFamily="34" charset="0"/>
              </a:rPr>
              <a:t>Campbell Associates Limited</a:t>
            </a:r>
          </a:p>
          <a:p>
            <a:pPr>
              <a:lnSpc>
                <a:spcPct val="200000"/>
              </a:lnSpc>
            </a:pPr>
            <a:endParaRPr lang="en-GB" spc="15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3" name="Picture 2" descr="A screenshot of a phone&#10;&#10;AI-generated content may be incorrect.">
            <a:extLst>
              <a:ext uri="{FF2B5EF4-FFF2-40B4-BE49-F238E27FC236}">
                <a16:creationId xmlns:a16="http://schemas.microsoft.com/office/drawing/2014/main" id="{BD7C2B5B-E984-171C-46D6-D0333FF268AE}"/>
              </a:ext>
            </a:extLst>
          </p:cNvPr>
          <p:cNvPicPr>
            <a:picLocks noChangeAspect="1"/>
          </p:cNvPicPr>
          <p:nvPr/>
        </p:nvPicPr>
        <p:blipFill>
          <a:blip r:embed="rId5"/>
          <a:srcRect l="31979" t="68115" r="32686" b="5201"/>
          <a:stretch>
            <a:fillRect/>
          </a:stretch>
        </p:blipFill>
        <p:spPr>
          <a:xfrm>
            <a:off x="8616138" y="2151715"/>
            <a:ext cx="1954680" cy="2207747"/>
          </a:xfrm>
          <a:prstGeom prst="rect">
            <a:avLst/>
          </a:prstGeom>
        </p:spPr>
      </p:pic>
    </p:spTree>
    <p:extLst>
      <p:ext uri="{BB962C8B-B14F-4D97-AF65-F5344CB8AC3E}">
        <p14:creationId xmlns:p14="http://schemas.microsoft.com/office/powerpoint/2010/main" val="787959019"/>
      </p:ext>
    </p:extLst>
  </p:cSld>
  <p:clrMapOvr>
    <a:masterClrMapping/>
  </p:clrMapOvr>
  <mc:AlternateContent xmlns:mc="http://schemas.openxmlformats.org/markup-compatibility/2006" xmlns:p14="http://schemas.microsoft.com/office/powerpoint/2010/main">
    <mc:Choice Requires="p14">
      <p:transition spd="slow" p14:dur="2000" advTm="15451"/>
    </mc:Choice>
    <mc:Fallback xmlns="">
      <p:transition spd="slow" advTm="1545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2BBD-35FA-1FD5-7B0B-CC7E358B73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840CD2-17AC-0A22-19A6-A9D09421EEEE}"/>
              </a:ext>
            </a:extLst>
          </p:cNvPr>
          <p:cNvSpPr>
            <a:spLocks noGrp="1"/>
          </p:cNvSpPr>
          <p:nvPr>
            <p:ph type="title"/>
          </p:nvPr>
        </p:nvSpPr>
        <p:spPr/>
        <p:txBody>
          <a:bodyPr/>
          <a:lstStyle/>
          <a:p>
            <a:r>
              <a:rPr lang="en-US" dirty="0"/>
              <a:t>What is dust? </a:t>
            </a:r>
          </a:p>
        </p:txBody>
      </p:sp>
      <p:sp>
        <p:nvSpPr>
          <p:cNvPr id="3" name="Content Placeholder 2">
            <a:extLst>
              <a:ext uri="{FF2B5EF4-FFF2-40B4-BE49-F238E27FC236}">
                <a16:creationId xmlns:a16="http://schemas.microsoft.com/office/drawing/2014/main" id="{F15CF447-C981-4613-4839-4814DB674C1B}"/>
              </a:ext>
            </a:extLst>
          </p:cNvPr>
          <p:cNvSpPr>
            <a:spLocks noGrp="1"/>
          </p:cNvSpPr>
          <p:nvPr>
            <p:ph idx="1"/>
          </p:nvPr>
        </p:nvSpPr>
        <p:spPr>
          <a:xfrm>
            <a:off x="838200" y="1825625"/>
            <a:ext cx="4352778" cy="3495869"/>
          </a:xfrm>
        </p:spPr>
        <p:txBody>
          <a:bodyPr/>
          <a:lstStyle/>
          <a:p>
            <a:pPr marL="0" indent="0">
              <a:buNone/>
            </a:pPr>
            <a:r>
              <a:rPr lang="en-GB" dirty="0"/>
              <a:t>Dust is airborne solid particles generated by activities that can be transported through the air and inhaled or deposited.</a:t>
            </a:r>
            <a:endParaRPr lang="en-US" dirty="0"/>
          </a:p>
        </p:txBody>
      </p:sp>
      <p:pic>
        <p:nvPicPr>
          <p:cNvPr id="12290" name="Picture 2" descr="Particulate Matter (PM) Basics | US EPA">
            <a:extLst>
              <a:ext uri="{FF2B5EF4-FFF2-40B4-BE49-F238E27FC236}">
                <a16:creationId xmlns:a16="http://schemas.microsoft.com/office/drawing/2014/main" id="{9A4A8518-CC41-68F4-6F32-5C7DDE41B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656" y="1536503"/>
            <a:ext cx="5423401" cy="378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830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C886B-DE60-26D0-970A-FBC66807A8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8E04FD-25CE-A692-BB00-E1FA87F3A85F}"/>
              </a:ext>
            </a:extLst>
          </p:cNvPr>
          <p:cNvSpPr>
            <a:spLocks noGrp="1"/>
          </p:cNvSpPr>
          <p:nvPr>
            <p:ph type="title"/>
          </p:nvPr>
        </p:nvSpPr>
        <p:spPr/>
        <p:txBody>
          <a:bodyPr/>
          <a:lstStyle/>
          <a:p>
            <a:r>
              <a:rPr lang="en-US" dirty="0"/>
              <a:t>Dust Particles</a:t>
            </a:r>
          </a:p>
        </p:txBody>
      </p:sp>
      <p:sp>
        <p:nvSpPr>
          <p:cNvPr id="3" name="Content Placeholder 2">
            <a:extLst>
              <a:ext uri="{FF2B5EF4-FFF2-40B4-BE49-F238E27FC236}">
                <a16:creationId xmlns:a16="http://schemas.microsoft.com/office/drawing/2014/main" id="{497E3C5F-A3B5-2558-E22E-CFBAF6808169}"/>
              </a:ext>
            </a:extLst>
          </p:cNvPr>
          <p:cNvSpPr>
            <a:spLocks noGrp="1"/>
          </p:cNvSpPr>
          <p:nvPr>
            <p:ph idx="1"/>
          </p:nvPr>
        </p:nvSpPr>
        <p:spPr>
          <a:xfrm>
            <a:off x="838200" y="1558943"/>
            <a:ext cx="10515598" cy="1424100"/>
          </a:xfrm>
        </p:spPr>
        <p:txBody>
          <a:bodyPr>
            <a:normAutofit fontScale="55000" lnSpcReduction="20000"/>
          </a:bodyPr>
          <a:lstStyle/>
          <a:p>
            <a:pPr marL="0" indent="0">
              <a:buNone/>
            </a:pPr>
            <a:r>
              <a:rPr lang="en-GB" b="1" dirty="0"/>
              <a:t>The smaller the particle, the more dangerous and less visible it becomes</a:t>
            </a:r>
          </a:p>
          <a:p>
            <a:r>
              <a:rPr lang="en-GB" dirty="0"/>
              <a:t>Dust particles are classified by size because this determines:</a:t>
            </a:r>
          </a:p>
          <a:p>
            <a:r>
              <a:rPr lang="en-GB" dirty="0"/>
              <a:t>How they behave in air</a:t>
            </a:r>
          </a:p>
          <a:p>
            <a:r>
              <a:rPr lang="en-GB" dirty="0"/>
              <a:t>How far they travel</a:t>
            </a:r>
          </a:p>
          <a:p>
            <a:r>
              <a:rPr lang="en-GB" dirty="0"/>
              <a:t>Where they deposit in the body</a:t>
            </a:r>
          </a:p>
          <a:p>
            <a:pPr marL="0" indent="0">
              <a:buNone/>
            </a:pPr>
            <a:endParaRPr lang="en-US" dirty="0"/>
          </a:p>
        </p:txBody>
      </p:sp>
      <p:graphicFrame>
        <p:nvGraphicFramePr>
          <p:cNvPr id="5" name="Table 4">
            <a:extLst>
              <a:ext uri="{FF2B5EF4-FFF2-40B4-BE49-F238E27FC236}">
                <a16:creationId xmlns:a16="http://schemas.microsoft.com/office/drawing/2014/main" id="{0C032CF8-7617-E7DC-5407-BEA1CDF40DD7}"/>
              </a:ext>
            </a:extLst>
          </p:cNvPr>
          <p:cNvGraphicFramePr>
            <a:graphicFrameLocks noGrp="1"/>
          </p:cNvGraphicFramePr>
          <p:nvPr/>
        </p:nvGraphicFramePr>
        <p:xfrm>
          <a:off x="838200" y="3286125"/>
          <a:ext cx="10515599" cy="3448520"/>
        </p:xfrm>
        <a:graphic>
          <a:graphicData uri="http://schemas.openxmlformats.org/drawingml/2006/table">
            <a:tbl>
              <a:tblPr firstRow="1" bandRow="1">
                <a:tableStyleId>{5C22544A-7EE6-4342-B048-85BDC9FD1C3A}</a:tableStyleId>
              </a:tblPr>
              <a:tblGrid>
                <a:gridCol w="1766256">
                  <a:extLst>
                    <a:ext uri="{9D8B030D-6E8A-4147-A177-3AD203B41FA5}">
                      <a16:colId xmlns:a16="http://schemas.microsoft.com/office/drawing/2014/main" val="1475355037"/>
                    </a:ext>
                  </a:extLst>
                </a:gridCol>
                <a:gridCol w="3491543">
                  <a:extLst>
                    <a:ext uri="{9D8B030D-6E8A-4147-A177-3AD203B41FA5}">
                      <a16:colId xmlns:a16="http://schemas.microsoft.com/office/drawing/2014/main" val="2589981749"/>
                    </a:ext>
                  </a:extLst>
                </a:gridCol>
                <a:gridCol w="2628900">
                  <a:extLst>
                    <a:ext uri="{9D8B030D-6E8A-4147-A177-3AD203B41FA5}">
                      <a16:colId xmlns:a16="http://schemas.microsoft.com/office/drawing/2014/main" val="17084961"/>
                    </a:ext>
                  </a:extLst>
                </a:gridCol>
                <a:gridCol w="2628900">
                  <a:extLst>
                    <a:ext uri="{9D8B030D-6E8A-4147-A177-3AD203B41FA5}">
                      <a16:colId xmlns:a16="http://schemas.microsoft.com/office/drawing/2014/main" val="2252951123"/>
                    </a:ext>
                  </a:extLst>
                </a:gridCol>
              </a:tblGrid>
              <a:tr h="444100">
                <a:tc>
                  <a:txBody>
                    <a:bodyPr/>
                    <a:lstStyle/>
                    <a:p>
                      <a:r>
                        <a:rPr lang="en-US" dirty="0"/>
                        <a:t>Acronym</a:t>
                      </a:r>
                    </a:p>
                  </a:txBody>
                  <a:tcPr/>
                </a:tc>
                <a:tc>
                  <a:txBody>
                    <a:bodyPr/>
                    <a:lstStyle/>
                    <a:p>
                      <a:r>
                        <a:rPr lang="en-US" dirty="0"/>
                        <a:t>Description</a:t>
                      </a:r>
                    </a:p>
                  </a:txBody>
                  <a:tcPr/>
                </a:tc>
                <a:tc>
                  <a:txBody>
                    <a:bodyPr/>
                    <a:lstStyle/>
                    <a:p>
                      <a:r>
                        <a:rPr lang="en-US" dirty="0"/>
                        <a:t>Size (Range)</a:t>
                      </a:r>
                    </a:p>
                  </a:txBody>
                  <a:tcPr/>
                </a:tc>
                <a:tc>
                  <a:txBody>
                    <a:bodyPr/>
                    <a:lstStyle/>
                    <a:p>
                      <a:r>
                        <a:rPr lang="en-GB" dirty="0"/>
                        <a:t>Visibility</a:t>
                      </a:r>
                      <a:endParaRPr lang="en-US" dirty="0"/>
                    </a:p>
                  </a:txBody>
                  <a:tcPr/>
                </a:tc>
                <a:extLst>
                  <a:ext uri="{0D108BD9-81ED-4DB2-BD59-A6C34878D82A}">
                    <a16:rowId xmlns:a16="http://schemas.microsoft.com/office/drawing/2014/main" val="2208213554"/>
                  </a:ext>
                </a:extLst>
              </a:tr>
              <a:tr h="444100">
                <a:tc>
                  <a:txBody>
                    <a:bodyPr/>
                    <a:lstStyle/>
                    <a:p>
                      <a:r>
                        <a:rPr lang="en-US" dirty="0"/>
                        <a:t>TSP</a:t>
                      </a:r>
                    </a:p>
                  </a:txBody>
                  <a:tcPr/>
                </a:tc>
                <a:tc>
                  <a:txBody>
                    <a:bodyPr/>
                    <a:lstStyle/>
                    <a:p>
                      <a:r>
                        <a:rPr lang="en-US" dirty="0"/>
                        <a:t>Total Suspended Particles </a:t>
                      </a:r>
                    </a:p>
                  </a:txBody>
                  <a:tcPr/>
                </a:tc>
                <a:tc>
                  <a:txBody>
                    <a:bodyPr/>
                    <a:lstStyle/>
                    <a:p>
                      <a:pPr>
                        <a:buNone/>
                      </a:pPr>
                      <a:r>
                        <a:rPr lang="en-GB" dirty="0"/>
                        <a:t>~10–100 µm</a:t>
                      </a:r>
                    </a:p>
                  </a:txBody>
                  <a:tcPr anchor="ctr"/>
                </a:tc>
                <a:tc>
                  <a:txBody>
                    <a:bodyPr/>
                    <a:lstStyle/>
                    <a:p>
                      <a:r>
                        <a:rPr lang="en-GB" dirty="0"/>
                        <a:t>Often visible (dust clouds)</a:t>
                      </a:r>
                      <a:endParaRPr lang="en-US" dirty="0"/>
                    </a:p>
                  </a:txBody>
                  <a:tcPr/>
                </a:tc>
                <a:extLst>
                  <a:ext uri="{0D108BD9-81ED-4DB2-BD59-A6C34878D82A}">
                    <a16:rowId xmlns:a16="http://schemas.microsoft.com/office/drawing/2014/main" val="1528035296"/>
                  </a:ext>
                </a:extLst>
              </a:tr>
              <a:tr h="444100">
                <a:tc>
                  <a:txBody>
                    <a:bodyPr/>
                    <a:lstStyle/>
                    <a:p>
                      <a:r>
                        <a:rPr lang="en-US" dirty="0"/>
                        <a:t>PM10</a:t>
                      </a:r>
                    </a:p>
                  </a:txBody>
                  <a:tcPr/>
                </a:tc>
                <a:tc>
                  <a:txBody>
                    <a:bodyPr/>
                    <a:lstStyle/>
                    <a:p>
                      <a:r>
                        <a:rPr lang="en-US" dirty="0"/>
                        <a:t>I</a:t>
                      </a:r>
                      <a:r>
                        <a:rPr lang="en-GB" dirty="0" err="1"/>
                        <a:t>nhalable</a:t>
                      </a:r>
                      <a:r>
                        <a:rPr lang="en-GB" dirty="0"/>
                        <a:t> particles</a:t>
                      </a:r>
                      <a:endParaRPr lang="en-US" dirty="0"/>
                    </a:p>
                  </a:txBody>
                  <a:tcPr/>
                </a:tc>
                <a:tc>
                  <a:txBody>
                    <a:bodyPr/>
                    <a:lstStyle/>
                    <a:p>
                      <a:r>
                        <a:rPr lang="en-US" dirty="0"/>
                        <a:t>≤10 µm</a:t>
                      </a:r>
                    </a:p>
                  </a:txBody>
                  <a:tcPr/>
                </a:tc>
                <a:tc>
                  <a:txBody>
                    <a:bodyPr/>
                    <a:lstStyle/>
                    <a:p>
                      <a:r>
                        <a:rPr lang="en-GB" dirty="0"/>
                        <a:t>Not usually visible individually</a:t>
                      </a:r>
                      <a:endParaRPr lang="en-US" dirty="0"/>
                    </a:p>
                  </a:txBody>
                  <a:tcPr/>
                </a:tc>
                <a:extLst>
                  <a:ext uri="{0D108BD9-81ED-4DB2-BD59-A6C34878D82A}">
                    <a16:rowId xmlns:a16="http://schemas.microsoft.com/office/drawing/2014/main" val="3721436340"/>
                  </a:ext>
                </a:extLst>
              </a:tr>
              <a:tr h="507939">
                <a:tc>
                  <a:txBody>
                    <a:bodyPr/>
                    <a:lstStyle/>
                    <a:p>
                      <a:r>
                        <a:rPr lang="en-US" dirty="0"/>
                        <a:t>PM4</a:t>
                      </a:r>
                    </a:p>
                  </a:txBody>
                  <a:tcPr>
                    <a:solidFill>
                      <a:schemeClr val="accent2">
                        <a:lumMod val="40000"/>
                        <a:lumOff val="60000"/>
                      </a:schemeClr>
                    </a:solidFill>
                  </a:tcPr>
                </a:tc>
                <a:tc>
                  <a:txBody>
                    <a:bodyPr/>
                    <a:lstStyle/>
                    <a:p>
                      <a:r>
                        <a:rPr lang="en-US" dirty="0"/>
                        <a:t>R</a:t>
                      </a:r>
                      <a:r>
                        <a:rPr lang="en-GB" dirty="0" err="1"/>
                        <a:t>espirable</a:t>
                      </a:r>
                      <a:r>
                        <a:rPr lang="en-GB" dirty="0"/>
                        <a:t> particles (for occupational measurement) </a:t>
                      </a:r>
                      <a:endParaRPr lang="en-US" dirty="0"/>
                    </a:p>
                  </a:txBody>
                  <a:tcPr>
                    <a:solidFill>
                      <a:schemeClr val="accent2">
                        <a:lumMod val="40000"/>
                        <a:lumOff val="60000"/>
                      </a:schemeClr>
                    </a:solidFill>
                  </a:tcPr>
                </a:tc>
                <a:tc>
                  <a:txBody>
                    <a:bodyPr/>
                    <a:lstStyle/>
                    <a:p>
                      <a:r>
                        <a:rPr lang="en-US" dirty="0"/>
                        <a:t>≤4 µm </a:t>
                      </a:r>
                    </a:p>
                  </a:txBody>
                  <a:tcPr>
                    <a:solidFill>
                      <a:schemeClr val="accent2">
                        <a:lumMod val="40000"/>
                        <a:lumOff val="60000"/>
                      </a:schemeClr>
                    </a:solidFill>
                  </a:tcPr>
                </a:tc>
                <a:tc>
                  <a:txBody>
                    <a:bodyPr/>
                    <a:lstStyle/>
                    <a:p>
                      <a:r>
                        <a:rPr lang="en-GB" dirty="0"/>
                        <a:t>Detectable with instruments</a:t>
                      </a:r>
                      <a:endParaRPr lang="en-US" dirty="0"/>
                    </a:p>
                  </a:txBody>
                  <a:tcPr>
                    <a:solidFill>
                      <a:schemeClr val="accent2">
                        <a:lumMod val="40000"/>
                        <a:lumOff val="60000"/>
                      </a:schemeClr>
                    </a:solidFill>
                  </a:tcPr>
                </a:tc>
                <a:extLst>
                  <a:ext uri="{0D108BD9-81ED-4DB2-BD59-A6C34878D82A}">
                    <a16:rowId xmlns:a16="http://schemas.microsoft.com/office/drawing/2014/main" val="686010813"/>
                  </a:ext>
                </a:extLst>
              </a:tr>
              <a:tr h="444100">
                <a:tc>
                  <a:txBody>
                    <a:bodyPr/>
                    <a:lstStyle/>
                    <a:p>
                      <a:r>
                        <a:rPr lang="en-US" dirty="0"/>
                        <a:t>PM2.5</a:t>
                      </a:r>
                    </a:p>
                  </a:txBody>
                  <a:tcPr/>
                </a:tc>
                <a:tc>
                  <a:txBody>
                    <a:bodyPr/>
                    <a:lstStyle/>
                    <a:p>
                      <a:r>
                        <a:rPr lang="en-GB" dirty="0"/>
                        <a:t>Fine respirable particles</a:t>
                      </a:r>
                      <a:endParaRPr lang="en-US" dirty="0"/>
                    </a:p>
                  </a:txBody>
                  <a:tcPr/>
                </a:tc>
                <a:tc>
                  <a:txBody>
                    <a:bodyPr/>
                    <a:lstStyle/>
                    <a:p>
                      <a:r>
                        <a:rPr lang="en-US" dirty="0"/>
                        <a:t>≤2.5 µm</a:t>
                      </a:r>
                    </a:p>
                  </a:txBody>
                  <a:tcPr/>
                </a:tc>
                <a:tc>
                  <a:txBody>
                    <a:bodyPr/>
                    <a:lstStyle/>
                    <a:p>
                      <a:r>
                        <a:rPr lang="en-GB" dirty="0"/>
                        <a:t>Invisible, may appear as haze at high levels</a:t>
                      </a:r>
                      <a:endParaRPr lang="en-US" dirty="0"/>
                    </a:p>
                  </a:txBody>
                  <a:tcPr/>
                </a:tc>
                <a:extLst>
                  <a:ext uri="{0D108BD9-81ED-4DB2-BD59-A6C34878D82A}">
                    <a16:rowId xmlns:a16="http://schemas.microsoft.com/office/drawing/2014/main" val="1326493753"/>
                  </a:ext>
                </a:extLst>
              </a:tr>
              <a:tr h="444100">
                <a:tc>
                  <a:txBody>
                    <a:bodyPr/>
                    <a:lstStyle/>
                    <a:p>
                      <a:r>
                        <a:rPr lang="en-US" dirty="0"/>
                        <a:t>PM1</a:t>
                      </a:r>
                    </a:p>
                  </a:txBody>
                  <a:tcPr/>
                </a:tc>
                <a:tc>
                  <a:txBody>
                    <a:bodyPr/>
                    <a:lstStyle/>
                    <a:p>
                      <a:r>
                        <a:rPr lang="en-GB" dirty="0"/>
                        <a:t>Very fine particles</a:t>
                      </a:r>
                      <a:endParaRPr lang="en-US" dirty="0"/>
                    </a:p>
                  </a:txBody>
                  <a:tcPr/>
                </a:tc>
                <a:tc>
                  <a:txBody>
                    <a:bodyPr/>
                    <a:lstStyle/>
                    <a:p>
                      <a:r>
                        <a:rPr lang="en-US" dirty="0"/>
                        <a:t>≤1 µm</a:t>
                      </a:r>
                    </a:p>
                  </a:txBody>
                  <a:tcPr/>
                </a:tc>
                <a:tc>
                  <a:txBody>
                    <a:bodyPr/>
                    <a:lstStyle/>
                    <a:p>
                      <a:r>
                        <a:rPr lang="en-GB" dirty="0"/>
                        <a:t>Completely invisible</a:t>
                      </a:r>
                      <a:endParaRPr lang="en-US" dirty="0"/>
                    </a:p>
                  </a:txBody>
                  <a:tcPr/>
                </a:tc>
                <a:extLst>
                  <a:ext uri="{0D108BD9-81ED-4DB2-BD59-A6C34878D82A}">
                    <a16:rowId xmlns:a16="http://schemas.microsoft.com/office/drawing/2014/main" val="3548994509"/>
                  </a:ext>
                </a:extLst>
              </a:tr>
            </a:tbl>
          </a:graphicData>
        </a:graphic>
      </p:graphicFrame>
      <p:sp>
        <p:nvSpPr>
          <p:cNvPr id="6" name="Content Placeholder 2">
            <a:extLst>
              <a:ext uri="{FF2B5EF4-FFF2-40B4-BE49-F238E27FC236}">
                <a16:creationId xmlns:a16="http://schemas.microsoft.com/office/drawing/2014/main" id="{846940CA-84AD-5F46-5CE5-55D46ADF3246}"/>
              </a:ext>
            </a:extLst>
          </p:cNvPr>
          <p:cNvSpPr txBox="1">
            <a:spLocks/>
          </p:cNvSpPr>
          <p:nvPr/>
        </p:nvSpPr>
        <p:spPr>
          <a:xfrm>
            <a:off x="5307767" y="668207"/>
            <a:ext cx="5859905" cy="587654"/>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µm = micrometre (1/1000 of a millimetre)</a:t>
            </a:r>
            <a:endParaRPr lang="en-GB" dirty="0"/>
          </a:p>
        </p:txBody>
      </p:sp>
    </p:spTree>
    <p:extLst>
      <p:ext uri="{BB962C8B-B14F-4D97-AF65-F5344CB8AC3E}">
        <p14:creationId xmlns:p14="http://schemas.microsoft.com/office/powerpoint/2010/main" val="1023307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508C3-C836-FA02-7DF3-B17E060C0358}"/>
            </a:ext>
          </a:extLst>
        </p:cNvPr>
        <p:cNvGrpSpPr/>
        <p:nvPr/>
      </p:nvGrpSpPr>
      <p:grpSpPr>
        <a:xfrm>
          <a:off x="0" y="0"/>
          <a:ext cx="0" cy="0"/>
          <a:chOff x="0" y="0"/>
          <a:chExt cx="0" cy="0"/>
        </a:xfrm>
      </p:grpSpPr>
      <p:pic>
        <p:nvPicPr>
          <p:cNvPr id="9218" name="Picture 2" descr="Control Hire - Dust Particle Guide">
            <a:extLst>
              <a:ext uri="{FF2B5EF4-FFF2-40B4-BE49-F238E27FC236}">
                <a16:creationId xmlns:a16="http://schemas.microsoft.com/office/drawing/2014/main" id="{92DED32B-39CE-180E-E582-55E857DF19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753" b="10512"/>
          <a:stretch>
            <a:fillRect/>
          </a:stretch>
        </p:blipFill>
        <p:spPr bwMode="auto">
          <a:xfrm>
            <a:off x="704865" y="908171"/>
            <a:ext cx="10729155" cy="480386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18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22ED6-2098-4242-EAA9-8FC76AA32900}"/>
            </a:ext>
          </a:extLst>
        </p:cNvPr>
        <p:cNvGrpSpPr/>
        <p:nvPr/>
      </p:nvGrpSpPr>
      <p:grpSpPr>
        <a:xfrm>
          <a:off x="0" y="0"/>
          <a:ext cx="0" cy="0"/>
          <a:chOff x="0" y="0"/>
          <a:chExt cx="0" cy="0"/>
        </a:xfrm>
      </p:grpSpPr>
      <p:pic>
        <p:nvPicPr>
          <p:cNvPr id="10244" name="Picture 4" descr="What Dust Particles Are In Indoor Air?">
            <a:extLst>
              <a:ext uri="{FF2B5EF4-FFF2-40B4-BE49-F238E27FC236}">
                <a16:creationId xmlns:a16="http://schemas.microsoft.com/office/drawing/2014/main" id="{C1DF21D5-FAB4-A5D1-4BCE-5A29403EA6C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3942" y="643467"/>
            <a:ext cx="9904115" cy="557106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75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9a4ac03-6a4c-4ef5-9aa5-82de4a7ccb25">
      <Terms xmlns="http://schemas.microsoft.com/office/infopath/2007/PartnerControls"/>
    </lcf76f155ced4ddcb4097134ff3c332f>
    <TaxCatchAll xmlns="b0184914-542d-48ad-87a4-8e20e2cac04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F964EF62C7B84F9C2BDE38BB18D210" ma:contentTypeVersion="16" ma:contentTypeDescription="Create a new document." ma:contentTypeScope="" ma:versionID="c502b1bc48fd3c92bdf6aa9ad8bf71e9">
  <xsd:schema xmlns:xsd="http://www.w3.org/2001/XMLSchema" xmlns:xs="http://www.w3.org/2001/XMLSchema" xmlns:p="http://schemas.microsoft.com/office/2006/metadata/properties" xmlns:ns2="19a4ac03-6a4c-4ef5-9aa5-82de4a7ccb25" xmlns:ns3="b0184914-542d-48ad-87a4-8e20e2cac048" targetNamespace="http://schemas.microsoft.com/office/2006/metadata/properties" ma:root="true" ma:fieldsID="e877c25d6c9f407831b274ce7acb0894" ns2:_="" ns3:_="">
    <xsd:import namespace="19a4ac03-6a4c-4ef5-9aa5-82de4a7ccb25"/>
    <xsd:import namespace="b0184914-542d-48ad-87a4-8e20e2cac04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4ac03-6a4c-4ef5-9aa5-82de4a7cc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48d621c-8cfd-4af8-b58f-bde38b632d8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184914-542d-48ad-87a4-8e20e2cac04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ce68c63-3c7c-43bd-88ac-b8ec6f4c6c22}" ma:internalName="TaxCatchAll" ma:showField="CatchAllData" ma:web="b0184914-542d-48ad-87a4-8e20e2cac04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7DE94D-141D-4F66-BCF9-28FB394B48C1}">
  <ds:schemaRefs>
    <ds:schemaRef ds:uri="http://schemas.microsoft.com/office/2006/metadata/properties"/>
    <ds:schemaRef ds:uri="http://schemas.microsoft.com/office/infopath/2007/PartnerControls"/>
    <ds:schemaRef ds:uri="19a4ac03-6a4c-4ef5-9aa5-82de4a7ccb25"/>
    <ds:schemaRef ds:uri="b0184914-542d-48ad-87a4-8e20e2cac048"/>
  </ds:schemaRefs>
</ds:datastoreItem>
</file>

<file path=customXml/itemProps2.xml><?xml version="1.0" encoding="utf-8"?>
<ds:datastoreItem xmlns:ds="http://schemas.openxmlformats.org/officeDocument/2006/customXml" ds:itemID="{E0907EF7-DCA5-4AA9-AF9C-A23CA5079C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a4ac03-6a4c-4ef5-9aa5-82de4a7ccb25"/>
    <ds:schemaRef ds:uri="b0184914-542d-48ad-87a4-8e20e2cac0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5B42FE-B417-4207-B5DE-559BCE7439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556</TotalTime>
  <Words>1693</Words>
  <Application>Microsoft Office PowerPoint</Application>
  <PresentationFormat>Widescreen</PresentationFormat>
  <Paragraphs>368</Paragraphs>
  <Slides>50</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Apple Color Emoji</vt:lpstr>
      <vt:lpstr>Aptos</vt:lpstr>
      <vt:lpstr>Aptos Display</vt:lpstr>
      <vt:lpstr>Arial</vt:lpstr>
      <vt:lpstr>Calibri Light</vt:lpstr>
      <vt:lpstr>Lato Light</vt:lpstr>
      <vt:lpstr>Montserrat</vt:lpstr>
      <vt:lpstr>Montserrat SemiBold</vt:lpstr>
      <vt:lpstr>Office Theme</vt:lpstr>
      <vt:lpstr>PowerPoint Presentation</vt:lpstr>
      <vt:lpstr>Campbell Associates – Who are we? </vt:lpstr>
      <vt:lpstr>Our Responsibility</vt:lpstr>
      <vt:lpstr>Real Consequences</vt:lpstr>
      <vt:lpstr>The difference between </vt:lpstr>
      <vt:lpstr>What is dust? </vt:lpstr>
      <vt:lpstr>Dust Particles</vt:lpstr>
      <vt:lpstr>PowerPoint Presentation</vt:lpstr>
      <vt:lpstr>PowerPoint Presentation</vt:lpstr>
      <vt:lpstr>PowerPoint Presentation</vt:lpstr>
      <vt:lpstr>Dusty Activities</vt:lpstr>
      <vt:lpstr>Dust Behavior</vt:lpstr>
      <vt:lpstr>Weather &amp; Night-Time Dust</vt:lpstr>
      <vt:lpstr>The hierarchy control is well known for Occupational</vt:lpstr>
      <vt:lpstr>Should we treat both the same?</vt:lpstr>
      <vt:lpstr>Environmental Hierarchy Control</vt:lpstr>
      <vt:lpstr>Controls – Being Compliant</vt:lpstr>
      <vt:lpstr>Air Quality Management</vt:lpstr>
      <vt:lpstr>Air Quality Management</vt:lpstr>
      <vt:lpstr>Environmental Air Quality Controls</vt:lpstr>
      <vt:lpstr>Occupational Controls (Worker exposure)</vt:lpstr>
      <vt:lpstr>Dust Limits</vt:lpstr>
      <vt:lpstr>PowerPoint Presentation</vt:lpstr>
      <vt:lpstr>Codes of Practice (Borough Requirements)</vt:lpstr>
      <vt:lpstr>PowerPoint Presentation</vt:lpstr>
      <vt:lpstr>Section 61 – Why it matters</vt:lpstr>
      <vt:lpstr>Dust Management Plans</vt:lpstr>
      <vt:lpstr>Environmental Hierarchy Control</vt:lpstr>
      <vt:lpstr>Monitor &amp; Verify</vt:lpstr>
      <vt:lpstr>Choosing the correct monitor</vt:lpstr>
      <vt:lpstr>Reality of MCERTS</vt:lpstr>
      <vt:lpstr>Choosing the correct sensor</vt:lpstr>
      <vt:lpstr>IAQM Position on Air Quality Sensors</vt:lpstr>
      <vt:lpstr>Scan to Download Article</vt:lpstr>
      <vt:lpstr>Monitor Placement -  What Should Happen vs Reality</vt:lpstr>
      <vt:lpstr>Monitoring Locations</vt:lpstr>
      <vt:lpstr>Open sites  Rubble Crushed hardcore Sand   All becomes airbourne  when dry and windy  </vt:lpstr>
      <vt:lpstr>Sensible Positioning according to guidelines</vt:lpstr>
      <vt:lpstr>Monitors are reading high – there is no dust on site</vt:lpstr>
      <vt:lpstr>One side of the microphone is covered in dust, the other is not</vt:lpstr>
      <vt:lpstr>The Result</vt:lpstr>
      <vt:lpstr>PowerPoint Presentation</vt:lpstr>
      <vt:lpstr>PowerPoint Presentation</vt:lpstr>
      <vt:lpstr>PowerPoint Presentation</vt:lpstr>
      <vt:lpstr>Environmental dust is NOT harmless</vt:lpstr>
      <vt:lpstr>PowerPoint Presentation</vt:lpstr>
      <vt:lpstr>Occupational Lung Diseases Contributing to an Estimated Annual Current Deaths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Anthony Brown</dc:creator>
  <cp:lastModifiedBy>Hereford Health and Safety Group</cp:lastModifiedBy>
  <cp:revision>25</cp:revision>
  <dcterms:created xsi:type="dcterms:W3CDTF">2026-03-19T10:34:30Z</dcterms:created>
  <dcterms:modified xsi:type="dcterms:W3CDTF">2026-03-30T14:56:05Z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0x010100AEF964EF62C7B84F9C2BDE38BB18D210</vt:lpwstr>
  </property>
  <property fmtid="{D5CDD505-2E9C-101B-9397-08002B2CF9AE}" pid="3" name="MediaServiceImageTags">
    <vt:lpwstr/>
  </property>
</Properties>
</file>