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9" r:id="rId6"/>
    <p:sldId id="286" r:id="rId7"/>
    <p:sldId id="260" r:id="rId8"/>
    <p:sldId id="261" r:id="rId9"/>
    <p:sldId id="262" r:id="rId10"/>
    <p:sldId id="263" r:id="rId11"/>
    <p:sldId id="264" r:id="rId12"/>
    <p:sldId id="265" r:id="rId13"/>
    <p:sldId id="266" r:id="rId14"/>
    <p:sldId id="267" r:id="rId15"/>
    <p:sldId id="282" r:id="rId16"/>
    <p:sldId id="281" r:id="rId17"/>
    <p:sldId id="268" r:id="rId18"/>
    <p:sldId id="280" r:id="rId19"/>
    <p:sldId id="269" r:id="rId20"/>
    <p:sldId id="283" r:id="rId21"/>
    <p:sldId id="270" r:id="rId22"/>
    <p:sldId id="287" r:id="rId23"/>
    <p:sldId id="284" r:id="rId24"/>
    <p:sldId id="271" r:id="rId25"/>
    <p:sldId id="272" r:id="rId26"/>
    <p:sldId id="273" r:id="rId27"/>
    <p:sldId id="274" r:id="rId28"/>
    <p:sldId id="275" r:id="rId29"/>
    <p:sldId id="276" r:id="rId30"/>
    <p:sldId id="277" r:id="rId31"/>
    <p:sldId id="278" r:id="rId32"/>
    <p:sldId id="289" r:id="rId33"/>
    <p:sldId id="290" r:id="rId34"/>
    <p:sldId id="291" r:id="rId35"/>
    <p:sldId id="285" r:id="rId36"/>
    <p:sldId id="288" r:id="rId37"/>
    <p:sldId id="292" r:id="rId38"/>
    <p:sldId id="29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B53E2-7306-4408-A7B9-80990F96BFD8}" v="10" dt="2025-10-15T16:25:36.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720" y="6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Date Placeholder 10">
            <a:extLst>
              <a:ext uri="{FF2B5EF4-FFF2-40B4-BE49-F238E27FC236}">
                <a16:creationId xmlns:a16="http://schemas.microsoft.com/office/drawing/2014/main" id="{5E962FCA-0255-3DA7-93A5-B2A31AF5005D}"/>
              </a:ext>
            </a:extLst>
          </p:cNvPr>
          <p:cNvSpPr>
            <a:spLocks noGrp="1"/>
          </p:cNvSpPr>
          <p:nvPr>
            <p:ph type="dt" sz="half" idx="10"/>
          </p:nvPr>
        </p:nvSpPr>
        <p:spPr/>
        <p:txBody>
          <a:bodyPr/>
          <a:lstStyle/>
          <a:p>
            <a:fld id="{E9A88841-AA80-5947-ABC0-7A7C6F4E72D6}" type="datetimeFigureOut">
              <a:rPr lang="en-US" smtClean="0"/>
              <a:t>10/22/2025</a:t>
            </a:fld>
            <a:endParaRPr lang="en-US"/>
          </a:p>
        </p:txBody>
      </p:sp>
      <p:sp>
        <p:nvSpPr>
          <p:cNvPr id="12" name="Footer Placeholder 11">
            <a:extLst>
              <a:ext uri="{FF2B5EF4-FFF2-40B4-BE49-F238E27FC236}">
                <a16:creationId xmlns:a16="http://schemas.microsoft.com/office/drawing/2014/main" id="{388FC5B2-5044-BE8D-CB14-0EB8C057A2DB}"/>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212DF028-95F8-6C2B-7B5C-8EE16B62B130}"/>
              </a:ext>
            </a:extLst>
          </p:cNvPr>
          <p:cNvSpPr>
            <a:spLocks noGrp="1"/>
          </p:cNvSpPr>
          <p:nvPr>
            <p:ph type="sldNum" sz="quarter" idx="12"/>
          </p:nvPr>
        </p:nvSpPr>
        <p:spPr/>
        <p:txBody>
          <a:bodyPr/>
          <a:lstStyle/>
          <a:p>
            <a:fld id="{F14E2FB9-8552-F64F-9AF3-878D13116072}" type="slidenum">
              <a:rPr lang="en-US" smtClean="0"/>
              <a:t>‹#›</a:t>
            </a:fld>
            <a:endParaRPr lang="en-US"/>
          </a:p>
        </p:txBody>
      </p:sp>
      <p:sp>
        <p:nvSpPr>
          <p:cNvPr id="14" name="Freeform 12">
            <a:extLst>
              <a:ext uri="{FF2B5EF4-FFF2-40B4-BE49-F238E27FC236}">
                <a16:creationId xmlns:a16="http://schemas.microsoft.com/office/drawing/2014/main" id="{0C14C67F-BD6B-516D-692A-970409809191}"/>
              </a:ext>
            </a:extLst>
          </p:cNvPr>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1">
            <a:extLst>
              <a:ext uri="{FF2B5EF4-FFF2-40B4-BE49-F238E27FC236}">
                <a16:creationId xmlns:a16="http://schemas.microsoft.com/office/drawing/2014/main" id="{879011C4-D774-F33F-FE70-C719ADF0050D}"/>
              </a:ext>
            </a:extLst>
          </p:cNvPr>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ight Triangle 15">
            <a:extLst>
              <a:ext uri="{FF2B5EF4-FFF2-40B4-BE49-F238E27FC236}">
                <a16:creationId xmlns:a16="http://schemas.microsoft.com/office/drawing/2014/main" id="{67AA65BA-1CDB-C4C9-565A-CFBFC825AA05}"/>
              </a:ext>
            </a:extLst>
          </p:cNvPr>
          <p:cNvSpPr>
            <a:spLocks/>
          </p:cNvSpPr>
          <p:nvPr userDrawn="1"/>
        </p:nvSpPr>
        <p:spPr bwMode="auto">
          <a:xfrm>
            <a:off x="-9237" y="5777132"/>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7" name="Straight Connector 16">
            <a:extLst>
              <a:ext uri="{FF2B5EF4-FFF2-40B4-BE49-F238E27FC236}">
                <a16:creationId xmlns:a16="http://schemas.microsoft.com/office/drawing/2014/main" id="{80268C49-A796-E383-7A28-63453DE55199}"/>
              </a:ext>
            </a:extLst>
          </p:cNvPr>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8" name="Date Placeholder 9">
            <a:extLst>
              <a:ext uri="{FF2B5EF4-FFF2-40B4-BE49-F238E27FC236}">
                <a16:creationId xmlns:a16="http://schemas.microsoft.com/office/drawing/2014/main" id="{0E5B447F-71E6-D395-9DDE-94D51C73BF21}"/>
              </a:ext>
            </a:extLst>
          </p:cNvPr>
          <p:cNvSpPr txBox="1">
            <a:spLocks/>
          </p:cNvSpPr>
          <p:nvPr userDrawn="1"/>
        </p:nvSpPr>
        <p:spPr>
          <a:xfrm>
            <a:off x="6727032" y="6407944"/>
            <a:ext cx="1920240" cy="365760"/>
          </a:xfrm>
          <a:prstGeom prst="rect">
            <a:avLst/>
          </a:prstGeom>
        </p:spPr>
        <p:txBody>
          <a:bodyPr vert="horz" lIns="91440" tIns="45720" rIns="91440" bIns="45720" rtlCol="0" anchor="b"/>
          <a:lstStyle>
            <a:defPPr>
              <a:defRPr lang="en-US"/>
            </a:defPPr>
            <a:lvl1pPr marL="0" algn="l" defTabSz="457200" rtl="0" eaLnBrk="1" latinLnBrk="0" hangingPunct="1">
              <a:defRPr kumimoji="0"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22/10/2025</a:t>
            </a:r>
          </a:p>
        </p:txBody>
      </p:sp>
      <p:sp>
        <p:nvSpPr>
          <p:cNvPr id="19" name="Footer Placeholder 21">
            <a:extLst>
              <a:ext uri="{FF2B5EF4-FFF2-40B4-BE49-F238E27FC236}">
                <a16:creationId xmlns:a16="http://schemas.microsoft.com/office/drawing/2014/main" id="{9584F450-B5A1-ABED-F4D1-A9121352CC43}"/>
              </a:ext>
            </a:extLst>
          </p:cNvPr>
          <p:cNvSpPr txBox="1">
            <a:spLocks/>
          </p:cNvSpPr>
          <p:nvPr userDrawn="1"/>
        </p:nvSpPr>
        <p:spPr>
          <a:xfrm>
            <a:off x="4380072" y="6407944"/>
            <a:ext cx="2350681" cy="365125"/>
          </a:xfrm>
          <a:prstGeom prst="rect">
            <a:avLst/>
          </a:prstGeom>
        </p:spPr>
        <p:txBody>
          <a:bodyPr vert="horz" lIns="91440" tIns="45720" rIns="91440" bIns="45720" rtlCol="0" anchor="b"/>
          <a:lstStyle>
            <a:defPPr>
              <a:defRPr lang="en-US"/>
            </a:defPPr>
            <a:lvl1pPr marL="0" algn="r" defTabSz="457200" rtl="0" eaLnBrk="1" latinLnBrk="0" hangingPunct="1">
              <a:defRPr kumimoji="0"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Roger Bibbings</a:t>
            </a:r>
          </a:p>
        </p:txBody>
      </p:sp>
      <p:sp>
        <p:nvSpPr>
          <p:cNvPr id="20" name="Slide Number Placeholder 17">
            <a:extLst>
              <a:ext uri="{FF2B5EF4-FFF2-40B4-BE49-F238E27FC236}">
                <a16:creationId xmlns:a16="http://schemas.microsoft.com/office/drawing/2014/main" id="{C06B93B0-A504-4F6B-4516-B0CC0F8FA5A3}"/>
              </a:ext>
            </a:extLst>
          </p:cNvPr>
          <p:cNvSpPr txBox="1">
            <a:spLocks/>
          </p:cNvSpPr>
          <p:nvPr userDrawn="1"/>
        </p:nvSpPr>
        <p:spPr>
          <a:xfrm>
            <a:off x="8647272" y="6407944"/>
            <a:ext cx="365760" cy="365125"/>
          </a:xfrm>
          <a:prstGeom prst="rect">
            <a:avLst/>
          </a:prstGeom>
        </p:spPr>
        <p:txBody>
          <a:bodyPr vert="horz" lIns="91440" tIns="45720" rIns="91440" bIns="45720" rtlCol="0" anchor="b"/>
          <a:lstStyle>
            <a:defPPr>
              <a:defRPr lang="en-US"/>
            </a:defPPr>
            <a:lvl1pPr marL="0" algn="r" defTabSz="457200" rtl="0" eaLnBrk="1" latinLnBrk="0" hangingPunct="1">
              <a:defRPr kumimoji="0" sz="10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B84282-B40B-496A-AF1A-5466BA0AA459}" type="slidenum">
              <a:rPr lang="en-GB" smtClean="0"/>
              <a:pPr/>
              <a:t>‹#›</a:t>
            </a:fld>
            <a:endParaRPr lang="en-GB"/>
          </a:p>
        </p:txBody>
      </p:sp>
    </p:spTree>
    <p:extLst>
      <p:ext uri="{BB962C8B-B14F-4D97-AF65-F5344CB8AC3E}">
        <p14:creationId xmlns:p14="http://schemas.microsoft.com/office/powerpoint/2010/main" val="408289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9A88841-AA80-5947-ABC0-7A7C6F4E72D6}"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E2FB9-8552-F64F-9AF3-878D13116072}" type="slidenum">
              <a:rPr lang="en-US" smtClean="0"/>
              <a:t>‹#›</a:t>
            </a:fld>
            <a:endParaRPr lang="en-US"/>
          </a:p>
        </p:txBody>
      </p:sp>
    </p:spTree>
    <p:extLst>
      <p:ext uri="{BB962C8B-B14F-4D97-AF65-F5344CB8AC3E}">
        <p14:creationId xmlns:p14="http://schemas.microsoft.com/office/powerpoint/2010/main" val="356220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9A88841-AA80-5947-ABC0-7A7C6F4E72D6}"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E2FB9-8552-F64F-9AF3-878D13116072}" type="slidenum">
              <a:rPr lang="en-US" smtClean="0"/>
              <a:t>‹#›</a:t>
            </a:fld>
            <a:endParaRPr lang="en-US"/>
          </a:p>
        </p:txBody>
      </p:sp>
    </p:spTree>
    <p:extLst>
      <p:ext uri="{BB962C8B-B14F-4D97-AF65-F5344CB8AC3E}">
        <p14:creationId xmlns:p14="http://schemas.microsoft.com/office/powerpoint/2010/main" val="342192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9A88841-AA80-5947-ABC0-7A7C6F4E72D6}"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E2FB9-8552-F64F-9AF3-878D13116072}" type="slidenum">
              <a:rPr lang="en-US" smtClean="0"/>
              <a:t>‹#›</a:t>
            </a:fld>
            <a:endParaRPr lang="en-US"/>
          </a:p>
        </p:txBody>
      </p:sp>
    </p:spTree>
    <p:extLst>
      <p:ext uri="{BB962C8B-B14F-4D97-AF65-F5344CB8AC3E}">
        <p14:creationId xmlns:p14="http://schemas.microsoft.com/office/powerpoint/2010/main" val="325083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9A88841-AA80-5947-ABC0-7A7C6F4E72D6}"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E2FB9-8552-F64F-9AF3-878D13116072}" type="slidenum">
              <a:rPr lang="en-US" smtClean="0"/>
              <a:t>‹#›</a:t>
            </a:fld>
            <a:endParaRPr lang="en-US"/>
          </a:p>
        </p:txBody>
      </p:sp>
    </p:spTree>
    <p:extLst>
      <p:ext uri="{BB962C8B-B14F-4D97-AF65-F5344CB8AC3E}">
        <p14:creationId xmlns:p14="http://schemas.microsoft.com/office/powerpoint/2010/main" val="176213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9A88841-AA80-5947-ABC0-7A7C6F4E72D6}"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E2FB9-8552-F64F-9AF3-878D13116072}" type="slidenum">
              <a:rPr lang="en-US" smtClean="0"/>
              <a:t>‹#›</a:t>
            </a:fld>
            <a:endParaRPr lang="en-US"/>
          </a:p>
        </p:txBody>
      </p:sp>
    </p:spTree>
    <p:extLst>
      <p:ext uri="{BB962C8B-B14F-4D97-AF65-F5344CB8AC3E}">
        <p14:creationId xmlns:p14="http://schemas.microsoft.com/office/powerpoint/2010/main" val="164161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9A88841-AA80-5947-ABC0-7A7C6F4E72D6}"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E2FB9-8552-F64F-9AF3-878D13116072}" type="slidenum">
              <a:rPr lang="en-US" smtClean="0"/>
              <a:t>‹#›</a:t>
            </a:fld>
            <a:endParaRPr lang="en-US"/>
          </a:p>
        </p:txBody>
      </p:sp>
    </p:spTree>
    <p:extLst>
      <p:ext uri="{BB962C8B-B14F-4D97-AF65-F5344CB8AC3E}">
        <p14:creationId xmlns:p14="http://schemas.microsoft.com/office/powerpoint/2010/main" val="428013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9A88841-AA80-5947-ABC0-7A7C6F4E72D6}"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E2FB9-8552-F64F-9AF3-878D13116072}" type="slidenum">
              <a:rPr lang="en-US" smtClean="0"/>
              <a:t>‹#›</a:t>
            </a:fld>
            <a:endParaRPr lang="en-US"/>
          </a:p>
        </p:txBody>
      </p:sp>
    </p:spTree>
    <p:extLst>
      <p:ext uri="{BB962C8B-B14F-4D97-AF65-F5344CB8AC3E}">
        <p14:creationId xmlns:p14="http://schemas.microsoft.com/office/powerpoint/2010/main" val="237959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88841-AA80-5947-ABC0-7A7C6F4E72D6}"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E2FB9-8552-F64F-9AF3-878D13116072}" type="slidenum">
              <a:rPr lang="en-US" smtClean="0"/>
              <a:t>‹#›</a:t>
            </a:fld>
            <a:endParaRPr lang="en-US"/>
          </a:p>
        </p:txBody>
      </p:sp>
    </p:spTree>
    <p:extLst>
      <p:ext uri="{BB962C8B-B14F-4D97-AF65-F5344CB8AC3E}">
        <p14:creationId xmlns:p14="http://schemas.microsoft.com/office/powerpoint/2010/main" val="159356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9A88841-AA80-5947-ABC0-7A7C6F4E72D6}"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E2FB9-8552-F64F-9AF3-878D13116072}" type="slidenum">
              <a:rPr lang="en-US" smtClean="0"/>
              <a:t>‹#›</a:t>
            </a:fld>
            <a:endParaRPr lang="en-US"/>
          </a:p>
        </p:txBody>
      </p:sp>
    </p:spTree>
    <p:extLst>
      <p:ext uri="{BB962C8B-B14F-4D97-AF65-F5344CB8AC3E}">
        <p14:creationId xmlns:p14="http://schemas.microsoft.com/office/powerpoint/2010/main" val="136180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9A88841-AA80-5947-ABC0-7A7C6F4E72D6}"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E2FB9-8552-F64F-9AF3-878D13116072}" type="slidenum">
              <a:rPr lang="en-US" smtClean="0"/>
              <a:t>‹#›</a:t>
            </a:fld>
            <a:endParaRPr lang="en-US"/>
          </a:p>
        </p:txBody>
      </p:sp>
    </p:spTree>
    <p:extLst>
      <p:ext uri="{BB962C8B-B14F-4D97-AF65-F5344CB8AC3E}">
        <p14:creationId xmlns:p14="http://schemas.microsoft.com/office/powerpoint/2010/main" val="246860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88841-AA80-5947-ABC0-7A7C6F4E72D6}" type="datetimeFigureOut">
              <a:rPr lang="en-US" smtClean="0"/>
              <a:t>10/22/2025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E2FB9-8552-F64F-9AF3-878D13116072}" type="slidenum">
              <a:rPr lang="en-US" smtClean="0"/>
              <a:t>‹#›</a:t>
            </a:fld>
            <a:endParaRPr lang="en-US"/>
          </a:p>
        </p:txBody>
      </p:sp>
      <p:pic>
        <p:nvPicPr>
          <p:cNvPr id="8" name="Picture 7" descr="A coat of arms with lions and lions&#10;&#10;AI-generated content may be incorrect.">
            <a:extLst>
              <a:ext uri="{FF2B5EF4-FFF2-40B4-BE49-F238E27FC236}">
                <a16:creationId xmlns:a16="http://schemas.microsoft.com/office/drawing/2014/main" id="{9D9B5CCB-6B23-6317-75C6-ED6F749BAAFD}"/>
              </a:ext>
            </a:extLst>
          </p:cNvPr>
          <p:cNvPicPr>
            <a:picLocks noChangeAspect="1"/>
          </p:cNvPicPr>
          <p:nvPr userDrawn="1"/>
        </p:nvPicPr>
        <p:blipFill>
          <a:blip r:embed="rId13"/>
          <a:stretch>
            <a:fillRect/>
          </a:stretch>
        </p:blipFill>
        <p:spPr>
          <a:xfrm>
            <a:off x="7679561" y="44451"/>
            <a:ext cx="1413164" cy="1259378"/>
          </a:xfrm>
          <a:prstGeom prst="rect">
            <a:avLst/>
          </a:prstGeom>
        </p:spPr>
      </p:pic>
      <p:sp>
        <p:nvSpPr>
          <p:cNvPr id="9" name="Date Placeholder 9">
            <a:extLst>
              <a:ext uri="{FF2B5EF4-FFF2-40B4-BE49-F238E27FC236}">
                <a16:creationId xmlns:a16="http://schemas.microsoft.com/office/drawing/2014/main" id="{13B12274-DD38-E9F1-30C6-7D6BD39733CE}"/>
              </a:ext>
            </a:extLst>
          </p:cNvPr>
          <p:cNvSpPr txBox="1">
            <a:spLocks/>
          </p:cNvSpPr>
          <p:nvPr userDrawn="1"/>
        </p:nvSpPr>
        <p:spPr>
          <a:xfrm>
            <a:off x="6727032" y="6407944"/>
            <a:ext cx="1920240" cy="365760"/>
          </a:xfrm>
          <a:prstGeom prst="rect">
            <a:avLst/>
          </a:prstGeom>
        </p:spPr>
        <p:txBody>
          <a:bodyPr vert="horz" lIns="91440" tIns="45720" rIns="91440" bIns="45720" rtlCol="0" anchor="b"/>
          <a:lstStyle>
            <a:defPPr>
              <a:defRPr lang="en-US"/>
            </a:defPPr>
            <a:lvl1pPr marL="0" algn="l" defTabSz="457200" rtl="0" eaLnBrk="1" latinLnBrk="0" hangingPunct="1">
              <a:defRPr kumimoji="0"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22/10/2025</a:t>
            </a:r>
          </a:p>
        </p:txBody>
      </p:sp>
      <p:sp>
        <p:nvSpPr>
          <p:cNvPr id="10" name="Footer Placeholder 21">
            <a:extLst>
              <a:ext uri="{FF2B5EF4-FFF2-40B4-BE49-F238E27FC236}">
                <a16:creationId xmlns:a16="http://schemas.microsoft.com/office/drawing/2014/main" id="{4A6CE400-05E0-CFEA-B848-48E0E4ED1838}"/>
              </a:ext>
            </a:extLst>
          </p:cNvPr>
          <p:cNvSpPr txBox="1">
            <a:spLocks/>
          </p:cNvSpPr>
          <p:nvPr userDrawn="1"/>
        </p:nvSpPr>
        <p:spPr>
          <a:xfrm>
            <a:off x="4380072" y="6407944"/>
            <a:ext cx="2350681" cy="365125"/>
          </a:xfrm>
          <a:prstGeom prst="rect">
            <a:avLst/>
          </a:prstGeom>
        </p:spPr>
        <p:txBody>
          <a:bodyPr vert="horz" lIns="91440" tIns="45720" rIns="91440" bIns="45720" rtlCol="0" anchor="b"/>
          <a:lstStyle>
            <a:defPPr>
              <a:defRPr lang="en-US"/>
            </a:defPPr>
            <a:lvl1pPr marL="0" algn="r" defTabSz="457200" rtl="0" eaLnBrk="1" latinLnBrk="0" hangingPunct="1">
              <a:defRPr kumimoji="0"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Roger Bibbings</a:t>
            </a:r>
          </a:p>
        </p:txBody>
      </p:sp>
      <p:sp>
        <p:nvSpPr>
          <p:cNvPr id="11" name="Freeform 12">
            <a:extLst>
              <a:ext uri="{FF2B5EF4-FFF2-40B4-BE49-F238E27FC236}">
                <a16:creationId xmlns:a16="http://schemas.microsoft.com/office/drawing/2014/main" id="{646D3038-ED64-8828-4363-C6C72D86106D}"/>
              </a:ext>
            </a:extLst>
          </p:cNvPr>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a:extLst>
              <a:ext uri="{FF2B5EF4-FFF2-40B4-BE49-F238E27FC236}">
                <a16:creationId xmlns:a16="http://schemas.microsoft.com/office/drawing/2014/main" id="{96048C27-1C6D-6273-BB9C-94BEAE85A64F}"/>
              </a:ext>
            </a:extLst>
          </p:cNvPr>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Right Triangle 12">
            <a:extLst>
              <a:ext uri="{FF2B5EF4-FFF2-40B4-BE49-F238E27FC236}">
                <a16:creationId xmlns:a16="http://schemas.microsoft.com/office/drawing/2014/main" id="{49989FD9-87D2-C0C4-E0A2-A1B5085853B9}"/>
              </a:ext>
            </a:extLst>
          </p:cNvPr>
          <p:cNvSpPr>
            <a:spLocks/>
          </p:cNvSpPr>
          <p:nvPr userDrawn="1"/>
        </p:nvSpPr>
        <p:spPr bwMode="auto">
          <a:xfrm>
            <a:off x="-9237" y="5777132"/>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4" name="Straight Connector 13">
            <a:extLst>
              <a:ext uri="{FF2B5EF4-FFF2-40B4-BE49-F238E27FC236}">
                <a16:creationId xmlns:a16="http://schemas.microsoft.com/office/drawing/2014/main" id="{423EC7B7-2970-4EE0-DFF2-B0240AE3A3A6}"/>
              </a:ext>
            </a:extLst>
          </p:cNvPr>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84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4835"/>
            <a:ext cx="7772400" cy="2705615"/>
          </a:xfrm>
        </p:spPr>
        <p:txBody>
          <a:bodyPr/>
          <a:lstStyle/>
          <a:p>
            <a:r>
              <a:rPr lang="en-US" b="1" dirty="0"/>
              <a:t>What is good health and safety?</a:t>
            </a:r>
            <a:br>
              <a:rPr lang="en-US" b="1" dirty="0"/>
            </a:br>
            <a:br>
              <a:rPr lang="en-US" b="1" dirty="0"/>
            </a:br>
            <a:r>
              <a:rPr lang="en-US" sz="2800" b="1" dirty="0"/>
              <a:t>Some reflections after a lifetime in OS&amp;H</a:t>
            </a:r>
          </a:p>
        </p:txBody>
      </p:sp>
      <p:sp>
        <p:nvSpPr>
          <p:cNvPr id="3" name="Subtitle 2"/>
          <p:cNvSpPr>
            <a:spLocks noGrp="1"/>
          </p:cNvSpPr>
          <p:nvPr>
            <p:ph type="subTitle" idx="1"/>
          </p:nvPr>
        </p:nvSpPr>
        <p:spPr>
          <a:xfrm>
            <a:off x="1371600" y="4474176"/>
            <a:ext cx="6400800" cy="1164623"/>
          </a:xfrm>
        </p:spPr>
        <p:txBody>
          <a:bodyPr/>
          <a:lstStyle/>
          <a:p>
            <a:r>
              <a:rPr lang="en-US" b="1" dirty="0"/>
              <a:t>Roger Bibbings MBE BA CFIOSH (</a:t>
            </a:r>
            <a:r>
              <a:rPr lang="en-US" b="1" dirty="0" err="1"/>
              <a:t>rtd</a:t>
            </a:r>
            <a:r>
              <a:rPr lang="en-US" b="1" dirty="0"/>
              <a:t>)</a:t>
            </a:r>
          </a:p>
        </p:txBody>
      </p:sp>
    </p:spTree>
    <p:extLst>
      <p:ext uri="{BB962C8B-B14F-4D97-AF65-F5344CB8AC3E}">
        <p14:creationId xmlns:p14="http://schemas.microsoft.com/office/powerpoint/2010/main" val="208268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Accidents are rarely simple</a:t>
            </a:r>
            <a:br>
              <a:rPr lang="en-GB" dirty="0"/>
            </a:br>
            <a:endParaRPr lang="en-US" dirty="0"/>
          </a:p>
        </p:txBody>
      </p:sp>
      <p:pic>
        <p:nvPicPr>
          <p:cNvPr id="4" name="Picture 3"/>
          <p:cNvPicPr>
            <a:picLocks noChangeAspect="1"/>
          </p:cNvPicPr>
          <p:nvPr/>
        </p:nvPicPr>
        <p:blipFill>
          <a:blip r:embed="rId2"/>
          <a:stretch>
            <a:fillRect/>
          </a:stretch>
        </p:blipFill>
        <p:spPr>
          <a:xfrm>
            <a:off x="905434" y="1124744"/>
            <a:ext cx="7278747" cy="5401774"/>
          </a:xfrm>
          <a:prstGeom prst="rect">
            <a:avLst/>
          </a:prstGeom>
        </p:spPr>
      </p:pic>
    </p:spTree>
    <p:extLst>
      <p:ext uri="{BB962C8B-B14F-4D97-AF65-F5344CB8AC3E}">
        <p14:creationId xmlns:p14="http://schemas.microsoft.com/office/powerpoint/2010/main" val="212620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Swiss cheese</a:t>
            </a:r>
            <a:br>
              <a:rPr lang="en-GB" dirty="0"/>
            </a:br>
            <a:endParaRPr lang="en-US" dirty="0"/>
          </a:p>
        </p:txBody>
      </p:sp>
      <p:sp>
        <p:nvSpPr>
          <p:cNvPr id="3" name="Content Placeholder 2"/>
          <p:cNvSpPr>
            <a:spLocks noGrp="1"/>
          </p:cNvSpPr>
          <p:nvPr>
            <p:ph idx="1"/>
          </p:nvPr>
        </p:nvSpPr>
        <p:spPr>
          <a:xfrm>
            <a:off x="457200" y="1600201"/>
            <a:ext cx="2764733" cy="1198264"/>
          </a:xfrm>
        </p:spPr>
        <p:txBody>
          <a:bodyPr/>
          <a:lstStyle/>
          <a:p>
            <a:r>
              <a:rPr lang="en-US" dirty="0"/>
              <a:t>Rasmussen, </a:t>
            </a:r>
          </a:p>
          <a:p>
            <a:r>
              <a:rPr lang="en-US" dirty="0"/>
              <a:t>Reason et al</a:t>
            </a:r>
          </a:p>
        </p:txBody>
      </p:sp>
      <p:pic>
        <p:nvPicPr>
          <p:cNvPr id="5" name="Picture 4"/>
          <p:cNvPicPr>
            <a:picLocks noChangeAspect="1"/>
          </p:cNvPicPr>
          <p:nvPr/>
        </p:nvPicPr>
        <p:blipFill>
          <a:blip r:embed="rId2"/>
          <a:stretch>
            <a:fillRect/>
          </a:stretch>
        </p:blipFill>
        <p:spPr>
          <a:xfrm>
            <a:off x="3010273" y="2057695"/>
            <a:ext cx="5855923" cy="3174727"/>
          </a:xfrm>
          <a:prstGeom prst="rect">
            <a:avLst/>
          </a:prstGeom>
        </p:spPr>
      </p:pic>
    </p:spTree>
    <p:extLst>
      <p:ext uri="{BB962C8B-B14F-4D97-AF65-F5344CB8AC3E}">
        <p14:creationId xmlns:p14="http://schemas.microsoft.com/office/powerpoint/2010/main" val="381848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Human error? Types</a:t>
            </a:r>
            <a:br>
              <a:rPr lang="en-GB" dirty="0"/>
            </a:br>
            <a:endParaRPr lang="en-US" dirty="0"/>
          </a:p>
        </p:txBody>
      </p:sp>
      <p:sp>
        <p:nvSpPr>
          <p:cNvPr id="3" name="Content Placeholder 2"/>
          <p:cNvSpPr>
            <a:spLocks noGrp="1"/>
          </p:cNvSpPr>
          <p:nvPr>
            <p:ph idx="1"/>
          </p:nvPr>
        </p:nvSpPr>
        <p:spPr/>
        <p:txBody>
          <a:bodyPr/>
          <a:lstStyle/>
          <a:p>
            <a:r>
              <a:rPr lang="en-US" b="1" i="1" dirty="0"/>
              <a:t>“To say most accidents are caused by human error is about as useful as saying most falls are caused by gravity!”</a:t>
            </a:r>
            <a:r>
              <a:rPr lang="en-US" dirty="0"/>
              <a:t> Prof Richard Booth</a:t>
            </a:r>
          </a:p>
          <a:p>
            <a:r>
              <a:rPr lang="en-US" dirty="0"/>
              <a:t>Error types:</a:t>
            </a:r>
          </a:p>
          <a:p>
            <a:pPr lvl="1"/>
            <a:r>
              <a:rPr lang="en-US" dirty="0"/>
              <a:t>Slips and lapses</a:t>
            </a:r>
          </a:p>
          <a:p>
            <a:pPr lvl="1"/>
            <a:r>
              <a:rPr lang="en-US" dirty="0"/>
              <a:t>Mistakes (skill and/or rule based)</a:t>
            </a:r>
          </a:p>
          <a:p>
            <a:pPr lvl="1"/>
            <a:r>
              <a:rPr lang="en-US" dirty="0"/>
              <a:t>Violations (exceptional, situational and routine)</a:t>
            </a:r>
          </a:p>
          <a:p>
            <a:r>
              <a:rPr lang="en-US" dirty="0"/>
              <a:t>Error types combine!</a:t>
            </a:r>
          </a:p>
        </p:txBody>
      </p:sp>
    </p:spTree>
    <p:extLst>
      <p:ext uri="{BB962C8B-B14F-4D97-AF65-F5344CB8AC3E}">
        <p14:creationId xmlns:p14="http://schemas.microsoft.com/office/powerpoint/2010/main" val="355993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i="1" dirty="0"/>
            </a:br>
            <a:r>
              <a:rPr lang="en-GB" b="1" i="1" dirty="0"/>
              <a:t>Behavioural safety?</a:t>
            </a:r>
            <a:br>
              <a:rPr lang="en-GB" dirty="0"/>
            </a:br>
            <a:endParaRPr lang="en-US" dirty="0"/>
          </a:p>
        </p:txBody>
      </p:sp>
      <p:sp>
        <p:nvSpPr>
          <p:cNvPr id="4" name="Rectangle 3"/>
          <p:cNvSpPr/>
          <p:nvPr/>
        </p:nvSpPr>
        <p:spPr>
          <a:xfrm>
            <a:off x="940710" y="1669672"/>
            <a:ext cx="7361060" cy="4249049"/>
          </a:xfrm>
          <a:prstGeom prst="rect">
            <a:avLst/>
          </a:prstGeom>
        </p:spPr>
        <p:txBody>
          <a:bodyPr wrap="square">
            <a:spAutoFit/>
          </a:bodyPr>
          <a:lstStyle/>
          <a:p>
            <a:r>
              <a:rPr lang="en-US" sz="2400" dirty="0" err="1"/>
              <a:t>Behavioural</a:t>
            </a:r>
            <a:r>
              <a:rPr lang="en-US" sz="2400" dirty="0"/>
              <a:t> safety is a health and safety approach focused on understanding and modifying human </a:t>
            </a:r>
            <a:r>
              <a:rPr lang="en-US" sz="2400" dirty="0" err="1"/>
              <a:t>behaviour</a:t>
            </a:r>
            <a:r>
              <a:rPr lang="en-US" sz="2400" dirty="0"/>
              <a:t> to reduce accidents and promote safer work practices. It involves observing </a:t>
            </a:r>
            <a:r>
              <a:rPr lang="en-US" sz="2400" dirty="0" err="1"/>
              <a:t>behaviours</a:t>
            </a:r>
            <a:r>
              <a:rPr lang="en-US" sz="2400" dirty="0"/>
              <a:t>, providing feedback, and creating a positive safety culture where individuals take responsibility for their actions and safety, working alongside traditional safety measures like policies and technical controls. The goal is to proactively identify and change unsafe habits to prevent incidents before they occur, rather than just relying on rules and equipment. </a:t>
            </a:r>
          </a:p>
        </p:txBody>
      </p:sp>
    </p:spTree>
    <p:extLst>
      <p:ext uri="{BB962C8B-B14F-4D97-AF65-F5344CB8AC3E}">
        <p14:creationId xmlns:p14="http://schemas.microsoft.com/office/powerpoint/2010/main" val="138288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i="1" dirty="0"/>
            </a:br>
            <a:r>
              <a:rPr lang="en-GB" b="1" i="1" dirty="0"/>
              <a:t>Preventability?</a:t>
            </a:r>
            <a:br>
              <a:rPr lang="en-GB" dirty="0"/>
            </a:br>
            <a:endParaRPr lang="en-US" dirty="0"/>
          </a:p>
        </p:txBody>
      </p:sp>
      <p:sp>
        <p:nvSpPr>
          <p:cNvPr id="3" name="Content Placeholder 2"/>
          <p:cNvSpPr>
            <a:spLocks noGrp="1"/>
          </p:cNvSpPr>
          <p:nvPr>
            <p:ph idx="1"/>
          </p:nvPr>
        </p:nvSpPr>
        <p:spPr/>
        <p:txBody>
          <a:bodyPr>
            <a:normAutofit lnSpcReduction="10000"/>
          </a:bodyPr>
          <a:lstStyle/>
          <a:p>
            <a:r>
              <a:rPr lang="en-US" dirty="0"/>
              <a:t>Hazard foreseeable?</a:t>
            </a:r>
          </a:p>
          <a:p>
            <a:r>
              <a:rPr lang="en-US" dirty="0"/>
              <a:t>Risks assessable?</a:t>
            </a:r>
          </a:p>
          <a:p>
            <a:r>
              <a:rPr lang="en-US" dirty="0"/>
              <a:t>Primary control(s) available?</a:t>
            </a:r>
          </a:p>
          <a:p>
            <a:r>
              <a:rPr lang="en-US" dirty="0"/>
              <a:t>Barriers to implementation?</a:t>
            </a:r>
          </a:p>
          <a:p>
            <a:r>
              <a:rPr lang="en-US" dirty="0"/>
              <a:t>Secondary and tertiary measures available?</a:t>
            </a:r>
          </a:p>
          <a:p>
            <a:endParaRPr lang="en-US" dirty="0"/>
          </a:p>
          <a:p>
            <a:r>
              <a:rPr lang="en-US" dirty="0"/>
              <a:t>On a scale of 1 (easy to prevent) to 5 (hard to prevent? how many in category 5?) </a:t>
            </a:r>
          </a:p>
          <a:p>
            <a:endParaRPr lang="en-US" dirty="0"/>
          </a:p>
        </p:txBody>
      </p:sp>
    </p:spTree>
    <p:extLst>
      <p:ext uri="{BB962C8B-B14F-4D97-AF65-F5344CB8AC3E}">
        <p14:creationId xmlns:p14="http://schemas.microsoft.com/office/powerpoint/2010/main" val="1833273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Health and Safety Culture</a:t>
            </a:r>
            <a:r>
              <a:rPr lang="en-US" dirty="0"/>
              <a:t>?</a:t>
            </a:r>
          </a:p>
        </p:txBody>
      </p:sp>
      <p:sp>
        <p:nvSpPr>
          <p:cNvPr id="3" name="Content Placeholder 2"/>
          <p:cNvSpPr>
            <a:spLocks noGrp="1"/>
          </p:cNvSpPr>
          <p:nvPr>
            <p:ph idx="1"/>
          </p:nvPr>
        </p:nvSpPr>
        <p:spPr>
          <a:xfrm>
            <a:off x="457200" y="1600201"/>
            <a:ext cx="1824023" cy="1092440"/>
          </a:xfrm>
        </p:spPr>
        <p:txBody>
          <a:bodyPr/>
          <a:lstStyle/>
          <a:p>
            <a:r>
              <a:rPr lang="en-US" dirty="0"/>
              <a:t>HSE say.. </a:t>
            </a:r>
          </a:p>
        </p:txBody>
      </p:sp>
      <p:sp>
        <p:nvSpPr>
          <p:cNvPr id="4" name="Rectangle 3"/>
          <p:cNvSpPr/>
          <p:nvPr/>
        </p:nvSpPr>
        <p:spPr>
          <a:xfrm>
            <a:off x="2081322" y="1869563"/>
            <a:ext cx="5844164" cy="2677656"/>
          </a:xfrm>
          <a:prstGeom prst="rect">
            <a:avLst/>
          </a:prstGeom>
        </p:spPr>
        <p:txBody>
          <a:bodyPr wrap="square">
            <a:spAutoFit/>
          </a:bodyPr>
          <a:lstStyle/>
          <a:p>
            <a:r>
              <a:rPr lang="en-US" sz="2800" dirty="0"/>
              <a:t>“A Health and Safety Culture refers to the shared attitudes, values, and </a:t>
            </a:r>
            <a:r>
              <a:rPr lang="en-US" sz="2800" dirty="0" err="1"/>
              <a:t>behaviours</a:t>
            </a:r>
            <a:r>
              <a:rPr lang="en-US" sz="2800" dirty="0"/>
              <a:t> within an </a:t>
            </a:r>
            <a:r>
              <a:rPr lang="en-US" sz="2800" dirty="0" err="1"/>
              <a:t>organisation</a:t>
            </a:r>
            <a:r>
              <a:rPr lang="en-US" sz="2800" dirty="0"/>
              <a:t> that influence the commitment to, and the way health and safety management is performed.” </a:t>
            </a:r>
          </a:p>
        </p:txBody>
      </p:sp>
    </p:spTree>
    <p:extLst>
      <p:ext uri="{BB962C8B-B14F-4D97-AF65-F5344CB8AC3E}">
        <p14:creationId xmlns:p14="http://schemas.microsoft.com/office/powerpoint/2010/main" val="136331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H&amp;S management systems approach</a:t>
            </a:r>
          </a:p>
        </p:txBody>
      </p:sp>
      <p:sp>
        <p:nvSpPr>
          <p:cNvPr id="3" name="Content Placeholder 2"/>
          <p:cNvSpPr>
            <a:spLocks noGrp="1"/>
          </p:cNvSpPr>
          <p:nvPr>
            <p:ph idx="1"/>
          </p:nvPr>
        </p:nvSpPr>
        <p:spPr>
          <a:xfrm>
            <a:off x="457200" y="1611958"/>
            <a:ext cx="8229600" cy="4525963"/>
          </a:xfrm>
        </p:spPr>
        <p:txBody>
          <a:bodyPr>
            <a:normAutofit fontScale="85000" lnSpcReduction="20000"/>
          </a:bodyPr>
          <a:lstStyle/>
          <a:p>
            <a:r>
              <a:rPr lang="en-US" dirty="0"/>
              <a:t>Minimum ‘tick box’ compliance?</a:t>
            </a:r>
          </a:p>
          <a:p>
            <a:r>
              <a:rPr lang="en-US" dirty="0"/>
              <a:t>‘Fly, crash, fix, fly’?</a:t>
            </a:r>
          </a:p>
          <a:p>
            <a:pPr marL="0" indent="0">
              <a:buNone/>
            </a:pPr>
            <a:endParaRPr lang="en-US" dirty="0"/>
          </a:p>
          <a:p>
            <a:r>
              <a:rPr lang="en-US" dirty="0"/>
              <a:t>HSG 65 (</a:t>
            </a:r>
            <a:r>
              <a:rPr lang="en-US" dirty="0" err="1"/>
              <a:t>POPIMaR</a:t>
            </a:r>
            <a:r>
              <a:rPr lang="en-US" dirty="0"/>
              <a:t>)?</a:t>
            </a:r>
          </a:p>
          <a:p>
            <a:r>
              <a:rPr lang="en-US" dirty="0"/>
              <a:t>PDCA (‘Plan, Do, Check, Act’)?</a:t>
            </a:r>
          </a:p>
          <a:p>
            <a:pPr marL="0" indent="0">
              <a:buNone/>
            </a:pPr>
            <a:r>
              <a:rPr lang="en-US" dirty="0"/>
              <a:t>(From ‘</a:t>
            </a:r>
            <a:r>
              <a:rPr lang="en-US" i="1" dirty="0"/>
              <a:t>Successful</a:t>
            </a:r>
            <a:r>
              <a:rPr lang="en-US" dirty="0"/>
              <a:t> </a:t>
            </a:r>
            <a:r>
              <a:rPr lang="en-US" i="1" dirty="0"/>
              <a:t>Health and Safety Management</a:t>
            </a:r>
            <a:r>
              <a:rPr lang="en-US" dirty="0"/>
              <a:t>’ </a:t>
            </a:r>
            <a:r>
              <a:rPr lang="mr-IN" dirty="0"/>
              <a:t>–</a:t>
            </a:r>
            <a:r>
              <a:rPr lang="en-US" dirty="0"/>
              <a:t> HSE 1991 - to ‘</a:t>
            </a:r>
            <a:r>
              <a:rPr lang="en-US" i="1" dirty="0"/>
              <a:t>Managing </a:t>
            </a:r>
            <a:r>
              <a:rPr lang="en-US" b="1" i="1" dirty="0"/>
              <a:t>for </a:t>
            </a:r>
            <a:r>
              <a:rPr lang="en-US" i="1" dirty="0"/>
              <a:t>Health and Safety</a:t>
            </a:r>
            <a:r>
              <a:rPr lang="en-US" dirty="0"/>
              <a:t>’ 2013 to ISO 450001 - 2018)</a:t>
            </a:r>
          </a:p>
          <a:p>
            <a:pPr marL="0" indent="0">
              <a:buNone/>
            </a:pPr>
            <a:endParaRPr lang="en-US" dirty="0"/>
          </a:p>
          <a:p>
            <a:pPr marL="0" indent="0">
              <a:buNone/>
            </a:pPr>
            <a:r>
              <a:rPr lang="en-US" dirty="0"/>
              <a:t>Alignment with business management systems, standards and plans?</a:t>
            </a:r>
          </a:p>
          <a:p>
            <a:pPr marL="0" indent="0">
              <a:buNone/>
            </a:pPr>
            <a:endParaRPr lang="en-US" dirty="0"/>
          </a:p>
        </p:txBody>
      </p:sp>
    </p:spTree>
    <p:extLst>
      <p:ext uri="{BB962C8B-B14F-4D97-AF65-F5344CB8AC3E}">
        <p14:creationId xmlns:p14="http://schemas.microsoft.com/office/powerpoint/2010/main" val="35501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i="1" dirty="0"/>
            </a:br>
            <a:r>
              <a:rPr lang="en-GB" b="1" i="1" dirty="0"/>
              <a:t>Learning to learn from H&amp;S failures</a:t>
            </a:r>
            <a:br>
              <a:rPr lang="en-GB"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‘Windows on reality’</a:t>
            </a:r>
          </a:p>
          <a:p>
            <a:r>
              <a:rPr lang="en-US" dirty="0"/>
              <a:t>Agreeing </a:t>
            </a:r>
            <a:r>
              <a:rPr lang="en-US" dirty="0" err="1"/>
              <a:t>ToR</a:t>
            </a:r>
            <a:endParaRPr lang="en-US" dirty="0"/>
          </a:p>
          <a:p>
            <a:r>
              <a:rPr lang="en-US" dirty="0"/>
              <a:t>Evidence gathering</a:t>
            </a:r>
          </a:p>
          <a:p>
            <a:r>
              <a:rPr lang="en-US" dirty="0"/>
              <a:t>Events and conditional factors</a:t>
            </a:r>
          </a:p>
          <a:p>
            <a:r>
              <a:rPr lang="en-US" dirty="0"/>
              <a:t>Barriers (fears, biases, ‘stop rules’)</a:t>
            </a:r>
          </a:p>
          <a:p>
            <a:r>
              <a:rPr lang="en-US" dirty="0" err="1"/>
              <a:t>Hypothesising</a:t>
            </a:r>
            <a:endParaRPr lang="en-US" dirty="0"/>
          </a:p>
          <a:p>
            <a:r>
              <a:rPr lang="en-US" dirty="0"/>
              <a:t>Looking for further evidence</a:t>
            </a:r>
          </a:p>
          <a:p>
            <a:r>
              <a:rPr lang="en-US" dirty="0"/>
              <a:t>Reaching/testing conclusions</a:t>
            </a:r>
          </a:p>
          <a:p>
            <a:r>
              <a:rPr lang="en-US" dirty="0"/>
              <a:t>Reporting</a:t>
            </a:r>
          </a:p>
          <a:p>
            <a:r>
              <a:rPr lang="en-US" dirty="0"/>
              <a:t>Implementing change</a:t>
            </a:r>
          </a:p>
          <a:p>
            <a:endParaRPr lang="en-US" dirty="0"/>
          </a:p>
        </p:txBody>
      </p:sp>
    </p:spTree>
    <p:extLst>
      <p:ext uri="{BB962C8B-B14F-4D97-AF65-F5344CB8AC3E}">
        <p14:creationId xmlns:p14="http://schemas.microsoft.com/office/powerpoint/2010/main" val="1958644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Team based investigation</a:t>
            </a:r>
          </a:p>
        </p:txBody>
      </p:sp>
      <p:sp>
        <p:nvSpPr>
          <p:cNvPr id="3" name="Content Placeholder 2"/>
          <p:cNvSpPr>
            <a:spLocks noGrp="1"/>
          </p:cNvSpPr>
          <p:nvPr>
            <p:ph idx="1"/>
          </p:nvPr>
        </p:nvSpPr>
        <p:spPr/>
        <p:txBody>
          <a:bodyPr>
            <a:normAutofit lnSpcReduction="10000"/>
          </a:bodyPr>
          <a:lstStyle/>
          <a:p>
            <a:r>
              <a:rPr lang="en-US" dirty="0"/>
              <a:t>Senior manager led</a:t>
            </a:r>
          </a:p>
          <a:p>
            <a:r>
              <a:rPr lang="en-US" dirty="0"/>
              <a:t>Diverse skill/role membership</a:t>
            </a:r>
          </a:p>
          <a:p>
            <a:r>
              <a:rPr lang="en-US" dirty="0"/>
              <a:t>H&amp;S professional as ‘process doctor’</a:t>
            </a:r>
          </a:p>
          <a:p>
            <a:r>
              <a:rPr lang="en-US" dirty="0"/>
              <a:t>Confidentiality protocol </a:t>
            </a:r>
          </a:p>
          <a:p>
            <a:r>
              <a:rPr lang="en-US" dirty="0"/>
              <a:t>In-service H&amp;S learning</a:t>
            </a:r>
          </a:p>
          <a:p>
            <a:r>
              <a:rPr lang="en-US" dirty="0"/>
              <a:t>Team building and trust</a:t>
            </a:r>
          </a:p>
          <a:p>
            <a:r>
              <a:rPr lang="en-US" dirty="0"/>
              <a:t>Ambassadors for change</a:t>
            </a:r>
          </a:p>
          <a:p>
            <a:r>
              <a:rPr lang="en-US" dirty="0"/>
              <a:t>H&amp;S culture building</a:t>
            </a:r>
          </a:p>
          <a:p>
            <a:endParaRPr lang="en-US" dirty="0"/>
          </a:p>
        </p:txBody>
      </p:sp>
    </p:spTree>
    <p:extLst>
      <p:ext uri="{BB962C8B-B14F-4D97-AF65-F5344CB8AC3E}">
        <p14:creationId xmlns:p14="http://schemas.microsoft.com/office/powerpoint/2010/main" val="2767641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i="1" dirty="0"/>
            </a:br>
            <a:r>
              <a:rPr lang="en-GB" b="1" i="1" dirty="0"/>
              <a:t>Health protection </a:t>
            </a:r>
            <a:br>
              <a:rPr lang="en-GB" dirty="0"/>
            </a:br>
            <a:endParaRPr lang="en-US" dirty="0"/>
          </a:p>
        </p:txBody>
      </p:sp>
      <p:sp>
        <p:nvSpPr>
          <p:cNvPr id="3" name="Content Placeholder 2"/>
          <p:cNvSpPr>
            <a:spLocks noGrp="1"/>
          </p:cNvSpPr>
          <p:nvPr>
            <p:ph idx="1"/>
          </p:nvPr>
        </p:nvSpPr>
        <p:spPr>
          <a:xfrm>
            <a:off x="457200" y="1600200"/>
            <a:ext cx="4634396" cy="4525963"/>
          </a:xfrm>
        </p:spPr>
        <p:txBody>
          <a:bodyPr/>
          <a:lstStyle/>
          <a:p>
            <a:r>
              <a:rPr lang="en-US" i="1" dirty="0"/>
              <a:t>“Is the job fit for the worker? Is the worker fit for the job?” </a:t>
            </a:r>
          </a:p>
          <a:p>
            <a:r>
              <a:rPr lang="en-US" i="1" dirty="0"/>
              <a:t>“Until the employer has done everything, the worker can do nothing” </a:t>
            </a:r>
            <a:r>
              <a:rPr lang="en-US" dirty="0"/>
              <a:t>Sir Thomas </a:t>
            </a:r>
            <a:r>
              <a:rPr lang="en-US" dirty="0" err="1"/>
              <a:t>Legge</a:t>
            </a:r>
            <a:r>
              <a:rPr lang="en-US" dirty="0"/>
              <a:t> (</a:t>
            </a:r>
            <a:r>
              <a:rPr lang="en-US" sz="1600" dirty="0"/>
              <a:t>1863 </a:t>
            </a:r>
            <a:r>
              <a:rPr lang="mr-IN" sz="1600" dirty="0"/>
              <a:t>–</a:t>
            </a:r>
            <a:r>
              <a:rPr lang="en-US" sz="1600" dirty="0"/>
              <a:t> 1932</a:t>
            </a:r>
            <a:r>
              <a:rPr lang="en-US" dirty="0"/>
              <a:t>)</a:t>
            </a:r>
          </a:p>
        </p:txBody>
      </p:sp>
      <p:pic>
        <p:nvPicPr>
          <p:cNvPr id="4" name="Picture 3"/>
          <p:cNvPicPr>
            <a:picLocks noChangeAspect="1"/>
          </p:cNvPicPr>
          <p:nvPr/>
        </p:nvPicPr>
        <p:blipFill>
          <a:blip r:embed="rId2"/>
          <a:stretch>
            <a:fillRect/>
          </a:stretch>
        </p:blipFill>
        <p:spPr>
          <a:xfrm>
            <a:off x="5091596" y="1417638"/>
            <a:ext cx="3175000" cy="4495800"/>
          </a:xfrm>
          <a:prstGeom prst="rect">
            <a:avLst/>
          </a:prstGeom>
        </p:spPr>
      </p:pic>
    </p:spTree>
    <p:extLst>
      <p:ext uri="{BB962C8B-B14F-4D97-AF65-F5344CB8AC3E}">
        <p14:creationId xmlns:p14="http://schemas.microsoft.com/office/powerpoint/2010/main" val="56820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So what is (are) H&amp;S?</a:t>
            </a:r>
            <a:br>
              <a:rPr lang="en-US" sz="3600" b="1" dirty="0"/>
            </a:br>
            <a:r>
              <a:rPr lang="en-US" sz="2400" b="1" dirty="0"/>
              <a:t>Depends who you ask</a:t>
            </a:r>
          </a:p>
        </p:txBody>
      </p:sp>
      <p:sp>
        <p:nvSpPr>
          <p:cNvPr id="3" name="Content Placeholder 2"/>
          <p:cNvSpPr>
            <a:spLocks noGrp="1"/>
          </p:cNvSpPr>
          <p:nvPr>
            <p:ph idx="1"/>
          </p:nvPr>
        </p:nvSpPr>
        <p:spPr/>
        <p:txBody>
          <a:bodyPr>
            <a:normAutofit fontScale="85000" lnSpcReduction="20000"/>
          </a:bodyPr>
          <a:lstStyle/>
          <a:p>
            <a:r>
              <a:rPr lang="en-US" dirty="0"/>
              <a:t>Audrey </a:t>
            </a:r>
            <a:r>
              <a:rPr lang="en-US" dirty="0" err="1"/>
              <a:t>Pittom</a:t>
            </a:r>
            <a:r>
              <a:rPr lang="en-US" dirty="0"/>
              <a:t>: </a:t>
            </a:r>
            <a:r>
              <a:rPr lang="en-US" b="1" dirty="0"/>
              <a:t>First coined the term</a:t>
            </a:r>
          </a:p>
          <a:p>
            <a:r>
              <a:rPr lang="en-US" dirty="0"/>
              <a:t>David Cameron: </a:t>
            </a:r>
            <a:r>
              <a:rPr lang="en-US" b="1" dirty="0"/>
              <a:t>“..a burden on business”</a:t>
            </a:r>
          </a:p>
          <a:p>
            <a:r>
              <a:rPr lang="en-US" dirty="0"/>
              <a:t>Sir Frank Davies: </a:t>
            </a:r>
            <a:r>
              <a:rPr lang="en-US" b="1" dirty="0"/>
              <a:t>“If you think safety’s expensive, try having an accident!”</a:t>
            </a:r>
          </a:p>
          <a:p>
            <a:r>
              <a:rPr lang="en-US" dirty="0"/>
              <a:t>Severn Trent: </a:t>
            </a:r>
            <a:r>
              <a:rPr lang="en-US" b="1" dirty="0"/>
              <a:t>‘H&amp;S is no accident’</a:t>
            </a:r>
          </a:p>
          <a:p>
            <a:r>
              <a:rPr lang="en-US" dirty="0"/>
              <a:t>Lord Young: </a:t>
            </a:r>
            <a:r>
              <a:rPr lang="en-US" b="1" dirty="0"/>
              <a:t>“Common sense”</a:t>
            </a:r>
          </a:p>
          <a:p>
            <a:r>
              <a:rPr lang="en-US" dirty="0" err="1"/>
              <a:t>RoSPA</a:t>
            </a:r>
            <a:r>
              <a:rPr lang="en-US" dirty="0"/>
              <a:t>: </a:t>
            </a:r>
            <a:r>
              <a:rPr lang="en-US" b="1" dirty="0"/>
              <a:t>‘Accidents don</a:t>
            </a:r>
            <a:r>
              <a:rPr lang="mr-IN" b="1" dirty="0"/>
              <a:t>’</a:t>
            </a:r>
            <a:r>
              <a:rPr lang="en-US" b="1" dirty="0"/>
              <a:t>t have to happen’</a:t>
            </a:r>
          </a:p>
          <a:p>
            <a:r>
              <a:rPr lang="en-US" dirty="0"/>
              <a:t>Google: </a:t>
            </a:r>
            <a:r>
              <a:rPr lang="en-US" b="1" dirty="0"/>
              <a:t>“..</a:t>
            </a:r>
            <a:r>
              <a:rPr lang="en-GB" b="1" dirty="0"/>
              <a:t>the practices, policies, and regulations designed to protect the physical and mental well-being of individuals by preventing injuries and illnesses, especially in workplaces and public areas.”</a:t>
            </a:r>
          </a:p>
          <a:p>
            <a:endParaRPr lang="en-US" dirty="0"/>
          </a:p>
        </p:txBody>
      </p:sp>
    </p:spTree>
    <p:extLst>
      <p:ext uri="{BB962C8B-B14F-4D97-AF65-F5344CB8AC3E}">
        <p14:creationId xmlns:p14="http://schemas.microsoft.com/office/powerpoint/2010/main" val="156863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i="1" dirty="0"/>
            </a:br>
            <a:r>
              <a:rPr lang="en-US" b="1" i="1" dirty="0"/>
              <a:t>Health promotion</a:t>
            </a:r>
            <a:br>
              <a:rPr lang="en-US" b="1" i="1" dirty="0"/>
            </a:br>
            <a:endParaRPr lang="en-US" b="1" i="1" dirty="0"/>
          </a:p>
        </p:txBody>
      </p:sp>
      <p:sp>
        <p:nvSpPr>
          <p:cNvPr id="3" name="Content Placeholder 2"/>
          <p:cNvSpPr>
            <a:spLocks noGrp="1"/>
          </p:cNvSpPr>
          <p:nvPr>
            <p:ph idx="1"/>
          </p:nvPr>
        </p:nvSpPr>
        <p:spPr>
          <a:xfrm>
            <a:off x="457200" y="1600201"/>
            <a:ext cx="3446749" cy="951636"/>
          </a:xfrm>
        </p:spPr>
        <p:txBody>
          <a:bodyPr>
            <a:normAutofit/>
          </a:bodyPr>
          <a:lstStyle/>
          <a:p>
            <a:r>
              <a:rPr lang="en-US" dirty="0"/>
              <a:t>Dame Carol Black</a:t>
            </a:r>
          </a:p>
          <a:p>
            <a:pPr marL="0" indent="0">
              <a:buNone/>
            </a:pPr>
            <a:r>
              <a:rPr lang="en-US" sz="1700" dirty="0"/>
              <a:t>(1939 -)</a:t>
            </a:r>
          </a:p>
        </p:txBody>
      </p:sp>
      <p:sp>
        <p:nvSpPr>
          <p:cNvPr id="4" name="Rectangle 3"/>
          <p:cNvSpPr/>
          <p:nvPr/>
        </p:nvSpPr>
        <p:spPr>
          <a:xfrm>
            <a:off x="787846" y="2551837"/>
            <a:ext cx="3527664" cy="3170099"/>
          </a:xfrm>
          <a:prstGeom prst="rect">
            <a:avLst/>
          </a:prstGeom>
        </p:spPr>
        <p:txBody>
          <a:bodyPr wrap="square">
            <a:spAutoFit/>
          </a:bodyPr>
          <a:lstStyle/>
          <a:p>
            <a:r>
              <a:rPr lang="en-US" sz="2000" dirty="0"/>
              <a:t>"</a:t>
            </a:r>
            <a:r>
              <a:rPr lang="en-US" sz="2000" i="1" dirty="0"/>
              <a:t>There's very good research evidence that if you invest in the health and wellbeing of your workforce, they're more productive</a:t>
            </a:r>
            <a:r>
              <a:rPr lang="en-US" sz="2000" dirty="0"/>
              <a:t>". </a:t>
            </a:r>
          </a:p>
          <a:p>
            <a:endParaRPr lang="en-US" sz="2000" dirty="0"/>
          </a:p>
          <a:p>
            <a:r>
              <a:rPr lang="en-US" sz="2000" dirty="0"/>
              <a:t>“</a:t>
            </a:r>
            <a:r>
              <a:rPr lang="en-US" sz="2000" i="1" dirty="0"/>
              <a:t>The right work is good for health and well-being</a:t>
            </a:r>
            <a:r>
              <a:rPr lang="en-US" sz="2000" dirty="0"/>
              <a:t>”</a:t>
            </a:r>
          </a:p>
          <a:p>
            <a:r>
              <a:rPr lang="en-US" sz="2000" dirty="0"/>
              <a:t> </a:t>
            </a:r>
          </a:p>
          <a:p>
            <a:r>
              <a:rPr lang="en-US" sz="2000" dirty="0"/>
              <a:t>“</a:t>
            </a:r>
            <a:r>
              <a:rPr lang="en-US" sz="2000" i="1" dirty="0" err="1"/>
              <a:t>Worklessness</a:t>
            </a:r>
            <a:r>
              <a:rPr lang="en-US" sz="2000" i="1" dirty="0"/>
              <a:t> is harmful</a:t>
            </a:r>
            <a:r>
              <a:rPr lang="en-US" sz="2000" dirty="0"/>
              <a:t>".</a:t>
            </a:r>
          </a:p>
        </p:txBody>
      </p:sp>
      <p:pic>
        <p:nvPicPr>
          <p:cNvPr id="5" name="Picture 4"/>
          <p:cNvPicPr>
            <a:picLocks noChangeAspect="1"/>
          </p:cNvPicPr>
          <p:nvPr/>
        </p:nvPicPr>
        <p:blipFill>
          <a:blip r:embed="rId2"/>
          <a:stretch>
            <a:fillRect/>
          </a:stretch>
        </p:blipFill>
        <p:spPr>
          <a:xfrm>
            <a:off x="4647168" y="2010661"/>
            <a:ext cx="2919290" cy="3598025"/>
          </a:xfrm>
          <a:prstGeom prst="rect">
            <a:avLst/>
          </a:prstGeom>
        </p:spPr>
      </p:pic>
    </p:spTree>
    <p:extLst>
      <p:ext uri="{BB962C8B-B14F-4D97-AF65-F5344CB8AC3E}">
        <p14:creationId xmlns:p14="http://schemas.microsoft.com/office/powerpoint/2010/main" val="212218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i="1" dirty="0"/>
            </a:br>
            <a:r>
              <a:rPr lang="en-GB" b="1" i="1" dirty="0"/>
              <a:t>Risk and proportionality</a:t>
            </a:r>
            <a:br>
              <a:rPr lang="en-GB" dirty="0"/>
            </a:br>
            <a:endParaRPr lang="en-US" dirty="0"/>
          </a:p>
        </p:txBody>
      </p:sp>
      <p:sp>
        <p:nvSpPr>
          <p:cNvPr id="3" name="Content Placeholder 2"/>
          <p:cNvSpPr>
            <a:spLocks noGrp="1"/>
          </p:cNvSpPr>
          <p:nvPr>
            <p:ph idx="1"/>
          </p:nvPr>
        </p:nvSpPr>
        <p:spPr/>
        <p:txBody>
          <a:bodyPr/>
          <a:lstStyle/>
          <a:p>
            <a:r>
              <a:rPr lang="en-US" dirty="0"/>
              <a:t>Probability v. consequence</a:t>
            </a:r>
          </a:p>
          <a:p>
            <a:r>
              <a:rPr lang="en-US" dirty="0"/>
              <a:t>“</a:t>
            </a:r>
            <a:r>
              <a:rPr lang="en-US" i="1" dirty="0"/>
              <a:t>If it can happen it must not matter: but if it can matter it must not happen!</a:t>
            </a:r>
            <a:r>
              <a:rPr lang="en-US" dirty="0"/>
              <a:t>” - Edward A. Murphy Jnr. (</a:t>
            </a:r>
            <a:r>
              <a:rPr lang="en-US" sz="1400" dirty="0"/>
              <a:t>1918-1990</a:t>
            </a:r>
            <a:r>
              <a:rPr lang="en-US" dirty="0"/>
              <a:t>)</a:t>
            </a:r>
          </a:p>
          <a:p>
            <a:r>
              <a:rPr lang="en-US" dirty="0"/>
              <a:t>‘Goldilocks’ principle</a:t>
            </a:r>
          </a:p>
          <a:p>
            <a:r>
              <a:rPr lang="en-US" dirty="0"/>
              <a:t>‘Justification, </a:t>
            </a:r>
            <a:r>
              <a:rPr lang="en-US" dirty="0" err="1"/>
              <a:t>optimisation</a:t>
            </a:r>
            <a:r>
              <a:rPr lang="en-US" dirty="0"/>
              <a:t>, risk limits’  -(</a:t>
            </a:r>
            <a:r>
              <a:rPr lang="en-US" dirty="0" err="1"/>
              <a:t>Ionising</a:t>
            </a:r>
            <a:r>
              <a:rPr lang="en-US" dirty="0"/>
              <a:t> Radiations Regulations </a:t>
            </a:r>
            <a:r>
              <a:rPr lang="mr-IN" dirty="0"/>
              <a:t>–</a:t>
            </a:r>
            <a:r>
              <a:rPr lang="en-US" dirty="0"/>
              <a:t> 1961)</a:t>
            </a:r>
          </a:p>
        </p:txBody>
      </p:sp>
    </p:spTree>
    <p:extLst>
      <p:ext uri="{BB962C8B-B14F-4D97-AF65-F5344CB8AC3E}">
        <p14:creationId xmlns:p14="http://schemas.microsoft.com/office/powerpoint/2010/main" val="329844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hierarchy of controls</a:t>
            </a:r>
          </a:p>
        </p:txBody>
      </p:sp>
      <p:pic>
        <p:nvPicPr>
          <p:cNvPr id="4" name="Picture 3"/>
          <p:cNvPicPr>
            <a:picLocks noChangeAspect="1"/>
          </p:cNvPicPr>
          <p:nvPr/>
        </p:nvPicPr>
        <p:blipFill>
          <a:blip r:embed="rId2"/>
          <a:stretch>
            <a:fillRect/>
          </a:stretch>
        </p:blipFill>
        <p:spPr>
          <a:xfrm>
            <a:off x="905434" y="1570951"/>
            <a:ext cx="7175277" cy="4484548"/>
          </a:xfrm>
          <a:prstGeom prst="rect">
            <a:avLst/>
          </a:prstGeom>
        </p:spPr>
      </p:pic>
    </p:spTree>
    <p:extLst>
      <p:ext uri="{BB962C8B-B14F-4D97-AF65-F5344CB8AC3E}">
        <p14:creationId xmlns:p14="http://schemas.microsoft.com/office/powerpoint/2010/main" val="396611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Has H&amp;S ‘</a:t>
            </a:r>
            <a:r>
              <a:rPr lang="en-US" b="1" i="1" dirty="0" err="1"/>
              <a:t>gorn</a:t>
            </a:r>
            <a:r>
              <a:rPr lang="en-US" b="1" i="1" dirty="0"/>
              <a:t> mad’?</a:t>
            </a:r>
          </a:p>
        </p:txBody>
      </p:sp>
      <p:sp>
        <p:nvSpPr>
          <p:cNvPr id="3" name="Content Placeholder 2"/>
          <p:cNvSpPr>
            <a:spLocks noGrp="1"/>
          </p:cNvSpPr>
          <p:nvPr>
            <p:ph idx="1"/>
          </p:nvPr>
        </p:nvSpPr>
        <p:spPr/>
        <p:txBody>
          <a:bodyPr>
            <a:normAutofit lnSpcReduction="10000"/>
          </a:bodyPr>
          <a:lstStyle/>
          <a:p>
            <a:r>
              <a:rPr lang="en-US" dirty="0"/>
              <a:t>Jamie Lindsay ‘</a:t>
            </a:r>
            <a:r>
              <a:rPr lang="en-US" i="1" dirty="0"/>
              <a:t>Risk, Responsibility and Regulation: ‘Who’s risk is it anyway?</a:t>
            </a:r>
            <a:r>
              <a:rPr lang="en-US" dirty="0"/>
              <a:t>’ October 2006 </a:t>
            </a:r>
            <a:r>
              <a:rPr lang="mr-IN" dirty="0"/>
              <a:t>–</a:t>
            </a:r>
            <a:r>
              <a:rPr lang="en-US" dirty="0"/>
              <a:t> Tony Blair</a:t>
            </a:r>
          </a:p>
          <a:p>
            <a:r>
              <a:rPr lang="en-US" dirty="0"/>
              <a:t>Lord Young </a:t>
            </a:r>
            <a:r>
              <a:rPr lang="mr-IN" dirty="0"/>
              <a:t>–</a:t>
            </a:r>
            <a:r>
              <a:rPr lang="en-US" dirty="0"/>
              <a:t> ‘</a:t>
            </a:r>
            <a:r>
              <a:rPr lang="en-US" i="1" dirty="0"/>
              <a:t>Common sense, common safety’</a:t>
            </a:r>
            <a:r>
              <a:rPr lang="en-US" dirty="0"/>
              <a:t>) October 2010 - David Cameron</a:t>
            </a:r>
          </a:p>
          <a:p>
            <a:r>
              <a:rPr lang="en-US" dirty="0" err="1"/>
              <a:t>Ragnar</a:t>
            </a:r>
            <a:r>
              <a:rPr lang="en-US" dirty="0"/>
              <a:t> </a:t>
            </a:r>
            <a:r>
              <a:rPr lang="en-US" dirty="0" err="1"/>
              <a:t>Lofstedt</a:t>
            </a:r>
            <a:r>
              <a:rPr lang="en-US" dirty="0"/>
              <a:t> </a:t>
            </a:r>
            <a:r>
              <a:rPr lang="mr-IN" dirty="0"/>
              <a:t>–</a:t>
            </a:r>
            <a:r>
              <a:rPr lang="en-US" dirty="0"/>
              <a:t> </a:t>
            </a:r>
            <a:r>
              <a:rPr lang="en-US" i="1" dirty="0"/>
              <a:t>‘Reclaiming health and safety for all’</a:t>
            </a:r>
            <a:r>
              <a:rPr lang="en-US" dirty="0"/>
              <a:t>- November 2011 </a:t>
            </a:r>
            <a:r>
              <a:rPr lang="mr-IN" dirty="0"/>
              <a:t>–</a:t>
            </a:r>
            <a:r>
              <a:rPr lang="en-US" dirty="0"/>
              <a:t> Chris Grayling</a:t>
            </a:r>
          </a:p>
          <a:p>
            <a:r>
              <a:rPr lang="en-US" dirty="0"/>
              <a:t>Martin Temple </a:t>
            </a:r>
            <a:r>
              <a:rPr lang="mr-IN" dirty="0"/>
              <a:t>–</a:t>
            </a:r>
            <a:r>
              <a:rPr lang="en-US" dirty="0"/>
              <a:t> ‘</a:t>
            </a:r>
            <a:r>
              <a:rPr lang="en-US" i="1" dirty="0"/>
              <a:t>Review of health and safety</a:t>
            </a:r>
            <a:r>
              <a:rPr lang="mr-IN" i="1" dirty="0"/>
              <a:t>…</a:t>
            </a:r>
            <a:r>
              <a:rPr lang="en-GB" dirty="0"/>
              <a:t>’</a:t>
            </a:r>
            <a:r>
              <a:rPr lang="en-US" dirty="0"/>
              <a:t> - November 2014 </a:t>
            </a:r>
            <a:r>
              <a:rPr lang="mr-IN" dirty="0"/>
              <a:t>–</a:t>
            </a:r>
            <a:r>
              <a:rPr lang="en-US" dirty="0"/>
              <a:t> David Cameron</a:t>
            </a:r>
          </a:p>
          <a:p>
            <a:endParaRPr lang="en-US" dirty="0"/>
          </a:p>
          <a:p>
            <a:endParaRPr lang="en-US" dirty="0"/>
          </a:p>
        </p:txBody>
      </p:sp>
    </p:spTree>
    <p:extLst>
      <p:ext uri="{BB962C8B-B14F-4D97-AF65-F5344CB8AC3E}">
        <p14:creationId xmlns:p14="http://schemas.microsoft.com/office/powerpoint/2010/main" val="1744254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Measuring performance? </a:t>
            </a:r>
            <a:endParaRPr lang="en-US" dirty="0"/>
          </a:p>
        </p:txBody>
      </p:sp>
      <p:sp>
        <p:nvSpPr>
          <p:cNvPr id="3" name="Content Placeholder 2"/>
          <p:cNvSpPr>
            <a:spLocks noGrp="1"/>
          </p:cNvSpPr>
          <p:nvPr>
            <p:ph idx="1"/>
          </p:nvPr>
        </p:nvSpPr>
        <p:spPr>
          <a:xfrm>
            <a:off x="457200" y="1623716"/>
            <a:ext cx="8229600" cy="4525963"/>
          </a:xfrm>
        </p:spPr>
        <p:txBody>
          <a:bodyPr>
            <a:normAutofit lnSpcReduction="10000"/>
          </a:bodyPr>
          <a:lstStyle/>
          <a:p>
            <a:r>
              <a:rPr lang="en-US" i="1" dirty="0"/>
              <a:t>“What gets measured gets managed” </a:t>
            </a:r>
            <a:r>
              <a:rPr lang="en-US" dirty="0"/>
              <a:t>Peter </a:t>
            </a:r>
            <a:r>
              <a:rPr lang="en-US" dirty="0" err="1"/>
              <a:t>Drucker</a:t>
            </a:r>
            <a:endParaRPr lang="en-US" dirty="0"/>
          </a:p>
          <a:p>
            <a:r>
              <a:rPr lang="en-US" i="1" dirty="0"/>
              <a:t>“We tend to afford false significance to things which we can measure because what is truly significant often defies meaningful measurement” </a:t>
            </a:r>
            <a:r>
              <a:rPr lang="en-US" dirty="0"/>
              <a:t>Robert </a:t>
            </a:r>
            <a:r>
              <a:rPr lang="en-US" dirty="0" err="1"/>
              <a:t>MacNamara</a:t>
            </a:r>
            <a:endParaRPr lang="en-US" dirty="0"/>
          </a:p>
          <a:p>
            <a:r>
              <a:rPr lang="en-US" dirty="0"/>
              <a:t>“</a:t>
            </a:r>
            <a:r>
              <a:rPr lang="en-US" i="1" dirty="0"/>
              <a:t>Accident rates are an unreliable measure of failure</a:t>
            </a:r>
            <a:r>
              <a:rPr lang="en-US" dirty="0"/>
              <a:t>” </a:t>
            </a:r>
            <a:r>
              <a:rPr lang="en-US" dirty="0" err="1"/>
              <a:t>RoSPA</a:t>
            </a:r>
            <a:endParaRPr lang="en-US" dirty="0"/>
          </a:p>
          <a:p>
            <a:r>
              <a:rPr lang="en-GB" dirty="0"/>
              <a:t>‘</a:t>
            </a:r>
            <a:r>
              <a:rPr lang="en-GB" i="1" dirty="0"/>
              <a:t>Inputs/outputs/outcomes</a:t>
            </a:r>
            <a:r>
              <a:rPr lang="en-GB" dirty="0"/>
              <a:t>’ HSE guidance </a:t>
            </a:r>
          </a:p>
          <a:p>
            <a:endParaRPr lang="en-US" dirty="0"/>
          </a:p>
        </p:txBody>
      </p:sp>
    </p:spTree>
    <p:extLst>
      <p:ext uri="{BB962C8B-B14F-4D97-AF65-F5344CB8AC3E}">
        <p14:creationId xmlns:p14="http://schemas.microsoft.com/office/powerpoint/2010/main" val="155509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Three essentials for success</a:t>
            </a:r>
            <a:endParaRPr lang="en-US" dirty="0"/>
          </a:p>
        </p:txBody>
      </p:sp>
      <p:sp>
        <p:nvSpPr>
          <p:cNvPr id="3" name="Content Placeholder 2"/>
          <p:cNvSpPr>
            <a:spLocks noGrp="1"/>
          </p:cNvSpPr>
          <p:nvPr>
            <p:ph idx="1"/>
          </p:nvPr>
        </p:nvSpPr>
        <p:spPr/>
        <p:txBody>
          <a:bodyPr/>
          <a:lstStyle/>
          <a:p>
            <a:r>
              <a:rPr lang="en-US" dirty="0"/>
              <a:t>Leadership </a:t>
            </a:r>
          </a:p>
          <a:p>
            <a:pPr marL="0" indent="0">
              <a:buNone/>
            </a:pPr>
            <a:r>
              <a:rPr lang="en-US" dirty="0"/>
              <a:t>(‘Visible, felt leadership’)</a:t>
            </a:r>
          </a:p>
          <a:p>
            <a:r>
              <a:rPr lang="en-US" dirty="0"/>
              <a:t>Involvement </a:t>
            </a:r>
          </a:p>
          <a:p>
            <a:pPr marL="0" indent="0">
              <a:buNone/>
            </a:pPr>
            <a:r>
              <a:rPr lang="en-US" dirty="0"/>
              <a:t>(“</a:t>
            </a:r>
            <a:r>
              <a:rPr lang="en-US" i="1" dirty="0"/>
              <a:t>You can only do H&amp;S with people not to them</a:t>
            </a:r>
            <a:r>
              <a:rPr lang="en-US" dirty="0"/>
              <a:t>”)</a:t>
            </a:r>
          </a:p>
          <a:p>
            <a:r>
              <a:rPr lang="en-US" dirty="0"/>
              <a:t>Competence </a:t>
            </a:r>
          </a:p>
          <a:p>
            <a:pPr marL="0" indent="0">
              <a:buNone/>
            </a:pPr>
            <a:r>
              <a:rPr lang="en-US" dirty="0"/>
              <a:t>(Skills, experience and underpinning knowledge) </a:t>
            </a:r>
          </a:p>
        </p:txBody>
      </p:sp>
    </p:spTree>
    <p:extLst>
      <p:ext uri="{BB962C8B-B14F-4D97-AF65-F5344CB8AC3E}">
        <p14:creationId xmlns:p14="http://schemas.microsoft.com/office/powerpoint/2010/main" val="200198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Evidencing OS&amp;H excellence</a:t>
            </a:r>
            <a:endParaRPr lang="en-US" dirty="0"/>
          </a:p>
        </p:txBody>
      </p:sp>
      <p:sp>
        <p:nvSpPr>
          <p:cNvPr id="3" name="Content Placeholder 2"/>
          <p:cNvSpPr>
            <a:spLocks noGrp="1"/>
          </p:cNvSpPr>
          <p:nvPr>
            <p:ph idx="1"/>
          </p:nvPr>
        </p:nvSpPr>
        <p:spPr>
          <a:xfrm>
            <a:off x="457200" y="1600200"/>
            <a:ext cx="3799515" cy="4525963"/>
          </a:xfrm>
        </p:spPr>
        <p:txBody>
          <a:bodyPr/>
          <a:lstStyle/>
          <a:p>
            <a:r>
              <a:rPr lang="en-US" dirty="0"/>
              <a:t>Why?</a:t>
            </a:r>
          </a:p>
          <a:p>
            <a:r>
              <a:rPr lang="en-US" dirty="0"/>
              <a:t>How?</a:t>
            </a:r>
          </a:p>
          <a:p>
            <a:r>
              <a:rPr lang="en-US" dirty="0"/>
              <a:t>To whom?</a:t>
            </a:r>
          </a:p>
          <a:p>
            <a:r>
              <a:rPr lang="en-US" dirty="0"/>
              <a:t>Costs and benefits?</a:t>
            </a:r>
          </a:p>
        </p:txBody>
      </p:sp>
    </p:spTree>
    <p:extLst>
      <p:ext uri="{BB962C8B-B14F-4D97-AF65-F5344CB8AC3E}">
        <p14:creationId xmlns:p14="http://schemas.microsoft.com/office/powerpoint/2010/main" val="928101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Some options</a:t>
            </a:r>
          </a:p>
        </p:txBody>
      </p:sp>
      <p:sp>
        <p:nvSpPr>
          <p:cNvPr id="3" name="Content Placeholder 2"/>
          <p:cNvSpPr>
            <a:spLocks noGrp="1"/>
          </p:cNvSpPr>
          <p:nvPr>
            <p:ph idx="1"/>
          </p:nvPr>
        </p:nvSpPr>
        <p:spPr>
          <a:xfrm>
            <a:off x="457200" y="1600200"/>
            <a:ext cx="3752479" cy="4525963"/>
          </a:xfrm>
        </p:spPr>
        <p:txBody>
          <a:bodyPr/>
          <a:lstStyle/>
          <a:p>
            <a:r>
              <a:rPr lang="en-GB" b="1" i="1" dirty="0"/>
              <a:t>Awards (</a:t>
            </a:r>
            <a:r>
              <a:rPr lang="en-GB" b="1" i="1" dirty="0" err="1"/>
              <a:t>RoSPA</a:t>
            </a:r>
            <a:r>
              <a:rPr lang="en-GB" b="1" i="1" dirty="0"/>
              <a:t>, BSC, IOSH, trade associations, </a:t>
            </a:r>
          </a:p>
          <a:p>
            <a:r>
              <a:rPr lang="en-GB" b="1" i="1" dirty="0"/>
              <a:t>Certification (ISO etc.)</a:t>
            </a:r>
          </a:p>
          <a:p>
            <a:r>
              <a:rPr lang="en-GB" b="1" i="1" dirty="0"/>
              <a:t>Pre-</a:t>
            </a:r>
            <a:r>
              <a:rPr lang="en-GB" b="1" i="1" dirty="0" err="1"/>
              <a:t>qual</a:t>
            </a:r>
            <a:r>
              <a:rPr lang="en-GB" b="1" i="1" dirty="0"/>
              <a:t> schemes</a:t>
            </a:r>
          </a:p>
          <a:p>
            <a:pPr marL="0" indent="0">
              <a:buNone/>
            </a:pPr>
            <a:r>
              <a:rPr lang="en-GB" b="1" i="1" dirty="0"/>
              <a:t>- SSIP (CHAS, SMAS), CAS, PAS 91</a:t>
            </a:r>
            <a:r>
              <a:rPr lang="mr-IN" b="1" i="1" dirty="0"/>
              <a:t>…</a:t>
            </a:r>
            <a:endParaRPr lang="en-GB" dirty="0"/>
          </a:p>
          <a:p>
            <a:endParaRPr lang="en-US" dirty="0"/>
          </a:p>
        </p:txBody>
      </p:sp>
      <p:pic>
        <p:nvPicPr>
          <p:cNvPr id="4" name="Picture 3"/>
          <p:cNvPicPr>
            <a:picLocks noChangeAspect="1"/>
          </p:cNvPicPr>
          <p:nvPr/>
        </p:nvPicPr>
        <p:blipFill>
          <a:blip r:embed="rId2"/>
          <a:stretch>
            <a:fillRect/>
          </a:stretch>
        </p:blipFill>
        <p:spPr>
          <a:xfrm>
            <a:off x="4682019" y="1943100"/>
            <a:ext cx="2730500" cy="2971800"/>
          </a:xfrm>
          <a:prstGeom prst="rect">
            <a:avLst/>
          </a:prstGeom>
        </p:spPr>
      </p:pic>
    </p:spTree>
    <p:extLst>
      <p:ext uri="{BB962C8B-B14F-4D97-AF65-F5344CB8AC3E}">
        <p14:creationId xmlns:p14="http://schemas.microsoft.com/office/powerpoint/2010/main" val="179500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i="1" dirty="0"/>
            </a:br>
            <a:r>
              <a:rPr lang="en-GB" b="1" i="1" dirty="0" err="1"/>
              <a:t>RoSPA</a:t>
            </a:r>
            <a:r>
              <a:rPr lang="en-GB" b="1" i="1" dirty="0"/>
              <a:t> Achievement Awards</a:t>
            </a:r>
            <a:br>
              <a:rPr lang="en-GB"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Evidence supported answers to </a:t>
            </a:r>
            <a:r>
              <a:rPr lang="en-GB" dirty="0"/>
              <a:t>ten ‘key performance questions’ to demonstrate a robust health and safety management system:</a:t>
            </a:r>
          </a:p>
          <a:p>
            <a:pPr lvl="1"/>
            <a:r>
              <a:rPr lang="en-GB" dirty="0"/>
              <a:t>1) leadership commitment, 2) competent advice, 3) workforce involvement, 4) competency assurance, 5) risk assessment integration, 6) effective communications, 7) active monitoring, 8) incident investigation, 9) performance review, and 10) a significant learning point from the past year </a:t>
            </a:r>
          </a:p>
          <a:p>
            <a:r>
              <a:rPr lang="en-GB" dirty="0"/>
              <a:t>Assessment of leadership, resource provision, worker engagement, competency management, risk control, information flow, performance measurement, and continuous improvement</a:t>
            </a:r>
          </a:p>
          <a:p>
            <a:endParaRPr lang="en-US" dirty="0"/>
          </a:p>
        </p:txBody>
      </p:sp>
    </p:spTree>
    <p:extLst>
      <p:ext uri="{BB962C8B-B14F-4D97-AF65-F5344CB8AC3E}">
        <p14:creationId xmlns:p14="http://schemas.microsoft.com/office/powerpoint/2010/main" val="3112458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British Safety Council </a:t>
            </a:r>
            <a:endParaRPr lang="en-US" b="1" i="1" dirty="0"/>
          </a:p>
        </p:txBody>
      </p:sp>
      <p:sp>
        <p:nvSpPr>
          <p:cNvPr id="3" name="Content Placeholder 2"/>
          <p:cNvSpPr>
            <a:spLocks noGrp="1"/>
          </p:cNvSpPr>
          <p:nvPr>
            <p:ph idx="1"/>
          </p:nvPr>
        </p:nvSpPr>
        <p:spPr>
          <a:xfrm>
            <a:off x="457200" y="1588442"/>
            <a:ext cx="8229600" cy="4525963"/>
          </a:xfrm>
        </p:spPr>
        <p:txBody>
          <a:bodyPr>
            <a:normAutofit fontScale="85000" lnSpcReduction="10000"/>
          </a:bodyPr>
          <a:lstStyle/>
          <a:p>
            <a:r>
              <a:rPr lang="en-GB" dirty="0"/>
              <a:t>Five Star outcome in a relevant British Safety Council audit (Occupational Health and Safety, Environmental, or Integrated Health, Safety &amp; Environment). </a:t>
            </a:r>
          </a:p>
          <a:p>
            <a:r>
              <a:rPr lang="en-GB" dirty="0"/>
              <a:t>Following the audit, successful applicants for the Sword of Honour or Globe of Honour must demonstrate excellence through a separate, independently judged application that details their commitment to health, safety, and wellbeing through best practice, effective management systems, and a strong safety culture.</a:t>
            </a:r>
          </a:p>
          <a:p>
            <a:endParaRPr lang="en-US" dirty="0"/>
          </a:p>
        </p:txBody>
      </p:sp>
    </p:spTree>
    <p:extLst>
      <p:ext uri="{BB962C8B-B14F-4D97-AF65-F5344CB8AC3E}">
        <p14:creationId xmlns:p14="http://schemas.microsoft.com/office/powerpoint/2010/main" val="204404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more quotes..</a:t>
            </a:r>
          </a:p>
        </p:txBody>
      </p:sp>
      <p:sp>
        <p:nvSpPr>
          <p:cNvPr id="3" name="Content Placeholder 2"/>
          <p:cNvSpPr>
            <a:spLocks noGrp="1"/>
          </p:cNvSpPr>
          <p:nvPr>
            <p:ph idx="1"/>
          </p:nvPr>
        </p:nvSpPr>
        <p:spPr/>
        <p:txBody>
          <a:bodyPr>
            <a:normAutofit fontScale="92500"/>
          </a:bodyPr>
          <a:lstStyle/>
          <a:p>
            <a:r>
              <a:rPr lang="en-US" b="1" i="1" dirty="0"/>
              <a:t>“They spend a a lot of time here worrying about health safety’. I don’t know why. They never have any accidents” </a:t>
            </a:r>
            <a:r>
              <a:rPr lang="en-US" dirty="0"/>
              <a:t>- Young trainee manager</a:t>
            </a:r>
          </a:p>
          <a:p>
            <a:pPr fontAlgn="base"/>
            <a:r>
              <a:rPr lang="en-GB" b="1" i="1" dirty="0"/>
              <a:t>“Safety is not an intellectual exercise to keep us in work. It is a matter of life and death. It is the sum of our contributions to safety management that determines whether the people we work with live or die.”</a:t>
            </a:r>
            <a:r>
              <a:rPr lang="en-GB" i="1" dirty="0"/>
              <a:t> </a:t>
            </a:r>
            <a:r>
              <a:rPr lang="en-GB" dirty="0"/>
              <a:t>– Sir Brian Appleton, Technical Adviser to the Enquiry on Piper Alpha Accident</a:t>
            </a:r>
          </a:p>
          <a:p>
            <a:endParaRPr lang="en-GB" dirty="0"/>
          </a:p>
          <a:p>
            <a:pPr marL="0" indent="0">
              <a:buNone/>
            </a:pPr>
            <a:endParaRPr lang="en-US" dirty="0"/>
          </a:p>
        </p:txBody>
      </p:sp>
    </p:spTree>
    <p:extLst>
      <p:ext uri="{BB962C8B-B14F-4D97-AF65-F5344CB8AC3E}">
        <p14:creationId xmlns:p14="http://schemas.microsoft.com/office/powerpoint/2010/main" val="1737935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i="1" dirty="0"/>
            </a:br>
            <a:r>
              <a:rPr lang="en-GB" b="1" i="1" dirty="0"/>
              <a:t>Selling the benefits of good OS&amp;H</a:t>
            </a:r>
            <a:br>
              <a:rPr lang="en-GB" dirty="0"/>
            </a:br>
            <a:endParaRPr lang="en-US" dirty="0"/>
          </a:p>
        </p:txBody>
      </p:sp>
      <p:sp>
        <p:nvSpPr>
          <p:cNvPr id="3" name="Content Placeholder 2"/>
          <p:cNvSpPr>
            <a:spLocks noGrp="1"/>
          </p:cNvSpPr>
          <p:nvPr>
            <p:ph idx="1"/>
          </p:nvPr>
        </p:nvSpPr>
        <p:spPr>
          <a:xfrm>
            <a:off x="457200" y="1600200"/>
            <a:ext cx="4740225" cy="4525963"/>
          </a:xfrm>
        </p:spPr>
        <p:txBody>
          <a:bodyPr/>
          <a:lstStyle/>
          <a:p>
            <a:r>
              <a:rPr lang="en-US" dirty="0"/>
              <a:t>Protecting people</a:t>
            </a:r>
          </a:p>
          <a:p>
            <a:r>
              <a:rPr lang="en-US" dirty="0"/>
              <a:t>Loss avoidance</a:t>
            </a:r>
          </a:p>
          <a:p>
            <a:r>
              <a:rPr lang="en-US" dirty="0"/>
              <a:t>Morale</a:t>
            </a:r>
          </a:p>
          <a:p>
            <a:r>
              <a:rPr lang="en-US" dirty="0"/>
              <a:t>Reputation management</a:t>
            </a:r>
          </a:p>
          <a:p>
            <a:r>
              <a:rPr lang="en-US" dirty="0"/>
              <a:t>Commercial profile</a:t>
            </a:r>
          </a:p>
          <a:p>
            <a:r>
              <a:rPr lang="en-US" dirty="0"/>
              <a:t>Systems thinking</a:t>
            </a:r>
          </a:p>
          <a:p>
            <a:r>
              <a:rPr lang="en-US" dirty="0"/>
              <a:t>Team building</a:t>
            </a:r>
          </a:p>
        </p:txBody>
      </p:sp>
    </p:spTree>
    <p:extLst>
      <p:ext uri="{BB962C8B-B14F-4D97-AF65-F5344CB8AC3E}">
        <p14:creationId xmlns:p14="http://schemas.microsoft.com/office/powerpoint/2010/main" val="1979231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Moving forward</a:t>
            </a:r>
          </a:p>
        </p:txBody>
      </p:sp>
      <p:sp>
        <p:nvSpPr>
          <p:cNvPr id="3" name="Content Placeholder 2"/>
          <p:cNvSpPr>
            <a:spLocks noGrp="1"/>
          </p:cNvSpPr>
          <p:nvPr>
            <p:ph idx="1"/>
          </p:nvPr>
        </p:nvSpPr>
        <p:spPr>
          <a:xfrm>
            <a:off x="457200" y="1588442"/>
            <a:ext cx="4728467" cy="4525963"/>
          </a:xfrm>
        </p:spPr>
        <p:txBody>
          <a:bodyPr>
            <a:normAutofit fontScale="92500" lnSpcReduction="10000"/>
          </a:bodyPr>
          <a:lstStyle/>
          <a:p>
            <a:r>
              <a:rPr lang="en-US" dirty="0"/>
              <a:t>Where are you now?</a:t>
            </a:r>
          </a:p>
          <a:p>
            <a:r>
              <a:rPr lang="en-US" dirty="0"/>
              <a:t>Where do you want to be?</a:t>
            </a:r>
          </a:p>
          <a:p>
            <a:r>
              <a:rPr lang="en-US" dirty="0"/>
              <a:t>Just ‘lift and shift’; or</a:t>
            </a:r>
          </a:p>
          <a:p>
            <a:r>
              <a:rPr lang="en-US" dirty="0"/>
              <a:t>‘upshift!’</a:t>
            </a:r>
          </a:p>
          <a:p>
            <a:r>
              <a:rPr lang="en-US" dirty="0"/>
              <a:t>Priorities?</a:t>
            </a:r>
          </a:p>
          <a:p>
            <a:pPr lvl="1"/>
            <a:r>
              <a:rPr lang="en-US" dirty="0"/>
              <a:t>Fire?</a:t>
            </a:r>
          </a:p>
          <a:p>
            <a:pPr lvl="1"/>
            <a:r>
              <a:rPr lang="en-US" dirty="0"/>
              <a:t>MORR?</a:t>
            </a:r>
          </a:p>
          <a:p>
            <a:pPr lvl="1"/>
            <a:r>
              <a:rPr lang="en-US" dirty="0"/>
              <a:t>Mental health?</a:t>
            </a:r>
          </a:p>
          <a:p>
            <a:pPr lvl="1"/>
            <a:r>
              <a:rPr lang="en-US" dirty="0"/>
              <a:t>24/7 safety?</a:t>
            </a:r>
          </a:p>
          <a:p>
            <a:endParaRPr lang="en-US" dirty="0"/>
          </a:p>
          <a:p>
            <a:endParaRPr lang="en-US" dirty="0"/>
          </a:p>
        </p:txBody>
      </p:sp>
    </p:spTree>
    <p:extLst>
      <p:ext uri="{BB962C8B-B14F-4D97-AF65-F5344CB8AC3E}">
        <p14:creationId xmlns:p14="http://schemas.microsoft.com/office/powerpoint/2010/main" val="2094900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HSE priorities</a:t>
            </a:r>
          </a:p>
        </p:txBody>
      </p:sp>
      <p:sp>
        <p:nvSpPr>
          <p:cNvPr id="3" name="Content Placeholder 2"/>
          <p:cNvSpPr>
            <a:spLocks noGrp="1"/>
          </p:cNvSpPr>
          <p:nvPr>
            <p:ph idx="1"/>
          </p:nvPr>
        </p:nvSpPr>
        <p:spPr>
          <a:xfrm>
            <a:off x="457199" y="1166018"/>
            <a:ext cx="8578645" cy="4525963"/>
          </a:xfrm>
        </p:spPr>
        <p:txBody>
          <a:bodyPr>
            <a:noAutofit/>
          </a:bodyPr>
          <a:lstStyle/>
          <a:p>
            <a:pPr marL="0" indent="0">
              <a:buNone/>
            </a:pPr>
            <a:r>
              <a:rPr lang="en-GB" sz="2800" dirty="0"/>
              <a:t> Work-related stress, depression, and anxiety</a:t>
            </a:r>
          </a:p>
          <a:p>
            <a:pPr marL="0" indent="0">
              <a:buNone/>
            </a:pPr>
            <a:endParaRPr lang="en-GB" sz="2800" dirty="0"/>
          </a:p>
          <a:p>
            <a:r>
              <a:rPr lang="en-GB" sz="2800" dirty="0"/>
              <a:t>Asbestos exposure and risks from dust, including welding fumes, flour, and silica</a:t>
            </a:r>
          </a:p>
          <a:p>
            <a:endParaRPr lang="en-GB" sz="2800" dirty="0"/>
          </a:p>
          <a:p>
            <a:r>
              <a:rPr lang="en-GB" sz="2800" dirty="0"/>
              <a:t>Manual handling, ergonomic practices, and repetitive tasks in high-risk sectors</a:t>
            </a:r>
          </a:p>
          <a:p>
            <a:endParaRPr lang="en-GB" sz="2800" dirty="0"/>
          </a:p>
          <a:p>
            <a:r>
              <a:rPr lang="en-GB" sz="2800" dirty="0"/>
              <a:t>Noise control measures and use of hearing protection</a:t>
            </a:r>
          </a:p>
          <a:p>
            <a:endParaRPr lang="en-GB" sz="2800" dirty="0"/>
          </a:p>
          <a:p>
            <a:endParaRPr lang="en-US" sz="2800" dirty="0"/>
          </a:p>
        </p:txBody>
      </p:sp>
    </p:spTree>
    <p:extLst>
      <p:ext uri="{BB962C8B-B14F-4D97-AF65-F5344CB8AC3E}">
        <p14:creationId xmlns:p14="http://schemas.microsoft.com/office/powerpoint/2010/main" val="148855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HSE ‘watch’ trend</a:t>
            </a:r>
            <a:r>
              <a:rPr lang="en-US" dirty="0"/>
              <a:t>s</a:t>
            </a:r>
          </a:p>
        </p:txBody>
      </p:sp>
      <p:sp>
        <p:nvSpPr>
          <p:cNvPr id="3" name="Content Placeholder 2"/>
          <p:cNvSpPr>
            <a:spLocks noGrp="1"/>
          </p:cNvSpPr>
          <p:nvPr>
            <p:ph idx="1"/>
          </p:nvPr>
        </p:nvSpPr>
        <p:spPr>
          <a:xfrm>
            <a:off x="117987" y="1600200"/>
            <a:ext cx="8568813" cy="4525963"/>
          </a:xfrm>
        </p:spPr>
        <p:txBody>
          <a:bodyPr>
            <a:noAutofit/>
          </a:bodyPr>
          <a:lstStyle/>
          <a:p>
            <a:r>
              <a:rPr lang="en-GB" sz="3000" dirty="0"/>
              <a:t>AI for predictive analytics to identify hazards and risks before they cause incidents.</a:t>
            </a:r>
            <a:br>
              <a:rPr lang="en-GB" sz="3000" dirty="0"/>
            </a:br>
            <a:br>
              <a:rPr lang="en-GB" sz="3000" dirty="0"/>
            </a:br>
            <a:r>
              <a:rPr lang="en-GB" sz="3000" dirty="0"/>
              <a:t>Wearable technology: devices that monitor fatigue, heat stress, and lone-worker safety in real time  </a:t>
            </a:r>
          </a:p>
          <a:p>
            <a:endParaRPr lang="en-GB" sz="3000" dirty="0"/>
          </a:p>
          <a:p>
            <a:r>
              <a:rPr lang="en-GB" sz="3000" dirty="0"/>
              <a:t>Virtual and augmented reality (VR/AR): immersive technology for realistic and effective safety training simulations</a:t>
            </a:r>
          </a:p>
          <a:p>
            <a:pPr marL="0" indent="0">
              <a:buNone/>
            </a:pPr>
            <a:endParaRPr lang="en-GB" sz="3000" dirty="0"/>
          </a:p>
          <a:p>
            <a:endParaRPr lang="en-US" sz="3000" dirty="0"/>
          </a:p>
        </p:txBody>
      </p:sp>
    </p:spTree>
    <p:extLst>
      <p:ext uri="{BB962C8B-B14F-4D97-AF65-F5344CB8AC3E}">
        <p14:creationId xmlns:p14="http://schemas.microsoft.com/office/powerpoint/2010/main" val="3851494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C0134-3B0C-2647-BF6B-0949042EE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FEBFF-B870-6BF5-3999-D64613445243}"/>
              </a:ext>
            </a:extLst>
          </p:cNvPr>
          <p:cNvSpPr>
            <a:spLocks noGrp="1"/>
          </p:cNvSpPr>
          <p:nvPr>
            <p:ph type="title"/>
          </p:nvPr>
        </p:nvSpPr>
        <p:spPr/>
        <p:txBody>
          <a:bodyPr/>
          <a:lstStyle/>
          <a:p>
            <a:r>
              <a:rPr lang="en-US" b="1" i="1" dirty="0"/>
              <a:t>HSE ‘watch’ trend</a:t>
            </a:r>
            <a:r>
              <a:rPr lang="en-US" dirty="0"/>
              <a:t>s</a:t>
            </a:r>
          </a:p>
        </p:txBody>
      </p:sp>
      <p:sp>
        <p:nvSpPr>
          <p:cNvPr id="3" name="Content Placeholder 2">
            <a:extLst>
              <a:ext uri="{FF2B5EF4-FFF2-40B4-BE49-F238E27FC236}">
                <a16:creationId xmlns:a16="http://schemas.microsoft.com/office/drawing/2014/main" id="{B5166BB8-EDDB-8C1D-F0DA-0A4631B5882F}"/>
              </a:ext>
            </a:extLst>
          </p:cNvPr>
          <p:cNvSpPr>
            <a:spLocks noGrp="1"/>
          </p:cNvSpPr>
          <p:nvPr>
            <p:ph idx="1"/>
          </p:nvPr>
        </p:nvSpPr>
        <p:spPr>
          <a:xfrm>
            <a:off x="157316" y="1600200"/>
            <a:ext cx="8898194" cy="4525963"/>
          </a:xfrm>
        </p:spPr>
        <p:txBody>
          <a:bodyPr>
            <a:noAutofit/>
          </a:bodyPr>
          <a:lstStyle/>
          <a:p>
            <a:r>
              <a:rPr lang="en-GB" sz="3000" dirty="0"/>
              <a:t>Safety implications of new green technologies</a:t>
            </a:r>
          </a:p>
          <a:p>
            <a:r>
              <a:rPr lang="en-GB" sz="3000" dirty="0"/>
              <a:t>Holistic employee well-being</a:t>
            </a:r>
          </a:p>
          <a:p>
            <a:r>
              <a:rPr lang="en-GB" sz="3000" dirty="0"/>
              <a:t>Better alignment between health and safety and HR</a:t>
            </a:r>
          </a:p>
          <a:p>
            <a:r>
              <a:rPr lang="en-GB" sz="3000" dirty="0"/>
              <a:t>Addressing psychological safety and mental health proactively</a:t>
            </a:r>
          </a:p>
          <a:p>
            <a:r>
              <a:rPr lang="en-GB" sz="3000" dirty="0"/>
              <a:t>Changing expectations of younger generations (Gen Z)</a:t>
            </a:r>
          </a:p>
          <a:p>
            <a:r>
              <a:rPr lang="en-GB" sz="3000" dirty="0"/>
              <a:t>Remote and flexible working arrangements</a:t>
            </a:r>
          </a:p>
          <a:p>
            <a:endParaRPr lang="en-US" sz="3000" dirty="0"/>
          </a:p>
        </p:txBody>
      </p:sp>
    </p:spTree>
    <p:extLst>
      <p:ext uri="{BB962C8B-B14F-4D97-AF65-F5344CB8AC3E}">
        <p14:creationId xmlns:p14="http://schemas.microsoft.com/office/powerpoint/2010/main" val="1552893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Safety never stops..</a:t>
            </a:r>
          </a:p>
        </p:txBody>
      </p:sp>
      <p:pic>
        <p:nvPicPr>
          <p:cNvPr id="4" name="Picture 3"/>
          <p:cNvPicPr>
            <a:picLocks noChangeAspect="1"/>
          </p:cNvPicPr>
          <p:nvPr/>
        </p:nvPicPr>
        <p:blipFill>
          <a:blip r:embed="rId2"/>
          <a:stretch>
            <a:fillRect/>
          </a:stretch>
        </p:blipFill>
        <p:spPr>
          <a:xfrm>
            <a:off x="3073400" y="1651430"/>
            <a:ext cx="2984500" cy="4495800"/>
          </a:xfrm>
          <a:prstGeom prst="rect">
            <a:avLst/>
          </a:prstGeom>
        </p:spPr>
      </p:pic>
    </p:spTree>
    <p:extLst>
      <p:ext uri="{BB962C8B-B14F-4D97-AF65-F5344CB8AC3E}">
        <p14:creationId xmlns:p14="http://schemas.microsoft.com/office/powerpoint/2010/main" val="2223725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Study the history of OS&amp;H</a:t>
            </a:r>
          </a:p>
        </p:txBody>
      </p:sp>
      <p:sp>
        <p:nvSpPr>
          <p:cNvPr id="3" name="Content Placeholder 2"/>
          <p:cNvSpPr>
            <a:spLocks noGrp="1"/>
          </p:cNvSpPr>
          <p:nvPr>
            <p:ph idx="1"/>
          </p:nvPr>
        </p:nvSpPr>
        <p:spPr>
          <a:xfrm>
            <a:off x="117987" y="1417638"/>
            <a:ext cx="8888361" cy="4525963"/>
          </a:xfrm>
        </p:spPr>
        <p:txBody>
          <a:bodyPr>
            <a:noAutofit/>
          </a:bodyPr>
          <a:lstStyle/>
          <a:p>
            <a:pPr marL="0" indent="0">
              <a:buNone/>
            </a:pPr>
            <a:r>
              <a:rPr lang="en-US" sz="2800" b="1" dirty="0"/>
              <a:t>Useful reading</a:t>
            </a:r>
            <a:endParaRPr lang="en-GB" sz="2800" b="1" dirty="0"/>
          </a:p>
          <a:p>
            <a:pPr marL="0" indent="0">
              <a:buNone/>
            </a:pPr>
            <a:r>
              <a:rPr lang="en-US" sz="2800" dirty="0"/>
              <a:t>History of </a:t>
            </a:r>
            <a:r>
              <a:rPr lang="en-US" sz="2800" dirty="0" err="1"/>
              <a:t>OS&amp;H</a:t>
            </a:r>
            <a:r>
              <a:rPr lang="en-US" sz="2800" dirty="0"/>
              <a:t> website https://www.historyofosh.org.uk</a:t>
            </a:r>
            <a:endParaRPr lang="en-GB" sz="2800" dirty="0"/>
          </a:p>
          <a:p>
            <a:pPr marL="0" indent="0" fontAlgn="base">
              <a:buNone/>
            </a:pPr>
            <a:r>
              <a:rPr lang="en-GB" sz="2800" dirty="0"/>
              <a:t>See - ‘Two steps forward, one step back’ by David Eves:  A brief history of the origins, development and implementation of health and safety law in the United Kingdom, 1802–2014</a:t>
            </a:r>
          </a:p>
          <a:p>
            <a:pPr marL="0" indent="0" fontAlgn="base">
              <a:buNone/>
            </a:pPr>
            <a:r>
              <a:rPr lang="en-GB" sz="2800" dirty="0"/>
              <a:t>Also - 'Celebrating 50 years of the Health and Safety at Work Act 1974 - How Great Britain's approach to health and safety at work was transformed. David Ashton, David Eves, Kevin Myers, David Snowball</a:t>
            </a:r>
          </a:p>
          <a:p>
            <a:endParaRPr lang="en-US" sz="2800" dirty="0"/>
          </a:p>
        </p:txBody>
      </p:sp>
    </p:spTree>
    <p:extLst>
      <p:ext uri="{BB962C8B-B14F-4D97-AF65-F5344CB8AC3E}">
        <p14:creationId xmlns:p14="http://schemas.microsoft.com/office/powerpoint/2010/main" val="1646786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6C4DB-6F51-6EA7-9E4D-C879D6DEC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13385-7CA2-A7F9-58A8-951125518CBE}"/>
              </a:ext>
            </a:extLst>
          </p:cNvPr>
          <p:cNvSpPr>
            <a:spLocks noGrp="1"/>
          </p:cNvSpPr>
          <p:nvPr>
            <p:ph type="title"/>
          </p:nvPr>
        </p:nvSpPr>
        <p:spPr/>
        <p:txBody>
          <a:bodyPr/>
          <a:lstStyle/>
          <a:p>
            <a:r>
              <a:rPr lang="en-US" b="1" i="1" dirty="0"/>
              <a:t>Study the history of OS&amp;H</a:t>
            </a:r>
          </a:p>
        </p:txBody>
      </p:sp>
      <p:pic>
        <p:nvPicPr>
          <p:cNvPr id="5" name="Content Placeholder 4">
            <a:extLst>
              <a:ext uri="{FF2B5EF4-FFF2-40B4-BE49-F238E27FC236}">
                <a16:creationId xmlns:a16="http://schemas.microsoft.com/office/drawing/2014/main" id="{C9D0263A-1B74-C5C1-0D47-8CB43C29A25B}"/>
              </a:ext>
            </a:extLst>
          </p:cNvPr>
          <p:cNvPicPr>
            <a:picLocks noGrp="1" noChangeAspect="1"/>
          </p:cNvPicPr>
          <p:nvPr>
            <p:ph idx="1"/>
          </p:nvPr>
        </p:nvPicPr>
        <p:blipFill>
          <a:blip r:embed="rId2"/>
          <a:stretch>
            <a:fillRect/>
          </a:stretch>
        </p:blipFill>
        <p:spPr>
          <a:xfrm>
            <a:off x="693174" y="1417638"/>
            <a:ext cx="8047703" cy="4521676"/>
          </a:xfrm>
          <a:prstGeom prst="rect">
            <a:avLst/>
          </a:prstGeom>
        </p:spPr>
      </p:pic>
    </p:spTree>
    <p:extLst>
      <p:ext uri="{BB962C8B-B14F-4D97-AF65-F5344CB8AC3E}">
        <p14:creationId xmlns:p14="http://schemas.microsoft.com/office/powerpoint/2010/main" val="527783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46BE-03B6-DC86-2ADC-D6EF1133C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DD07-00ED-3C48-5DB3-A5F15C7BBB12}"/>
              </a:ext>
            </a:extLst>
          </p:cNvPr>
          <p:cNvSpPr>
            <a:spLocks noGrp="1"/>
          </p:cNvSpPr>
          <p:nvPr>
            <p:ph type="title"/>
          </p:nvPr>
        </p:nvSpPr>
        <p:spPr/>
        <p:txBody>
          <a:bodyPr/>
          <a:lstStyle/>
          <a:p>
            <a:r>
              <a:rPr lang="en-US" b="1" i="1" dirty="0"/>
              <a:t>Study the history of OS&amp;H</a:t>
            </a:r>
          </a:p>
        </p:txBody>
      </p:sp>
      <p:sp>
        <p:nvSpPr>
          <p:cNvPr id="3" name="Content Placeholder 2">
            <a:extLst>
              <a:ext uri="{FF2B5EF4-FFF2-40B4-BE49-F238E27FC236}">
                <a16:creationId xmlns:a16="http://schemas.microsoft.com/office/drawing/2014/main" id="{5298E479-0E59-BFEC-8ED0-CD7470D0ECC8}"/>
              </a:ext>
            </a:extLst>
          </p:cNvPr>
          <p:cNvSpPr>
            <a:spLocks noGrp="1"/>
          </p:cNvSpPr>
          <p:nvPr>
            <p:ph idx="1"/>
          </p:nvPr>
        </p:nvSpPr>
        <p:spPr>
          <a:xfrm>
            <a:off x="2900516" y="2296063"/>
            <a:ext cx="3342968" cy="1964659"/>
          </a:xfrm>
        </p:spPr>
        <p:txBody>
          <a:bodyPr>
            <a:noAutofit/>
          </a:bodyPr>
          <a:lstStyle/>
          <a:p>
            <a:pPr marL="0" indent="0" algn="ctr">
              <a:buNone/>
            </a:pPr>
            <a:r>
              <a:rPr lang="en-US" sz="3000" b="1" dirty="0"/>
              <a:t>Thank you </a:t>
            </a:r>
          </a:p>
          <a:p>
            <a:pPr marL="0" indent="0" algn="ctr">
              <a:buNone/>
            </a:pPr>
            <a:endParaRPr lang="en-US" sz="3000" b="1" dirty="0"/>
          </a:p>
          <a:p>
            <a:pPr marL="0" indent="0" algn="ctr">
              <a:buNone/>
            </a:pPr>
            <a:r>
              <a:rPr lang="en-US" sz="3000" b="1" dirty="0"/>
              <a:t>Any questions?</a:t>
            </a:r>
            <a:endParaRPr lang="en-US" sz="3000" dirty="0"/>
          </a:p>
        </p:txBody>
      </p:sp>
    </p:spTree>
    <p:extLst>
      <p:ext uri="{BB962C8B-B14F-4D97-AF65-F5344CB8AC3E}">
        <p14:creationId xmlns:p14="http://schemas.microsoft.com/office/powerpoint/2010/main" val="350103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Health and safety failur</a:t>
            </a:r>
            <a:r>
              <a:rPr lang="en-US" b="1" dirty="0"/>
              <a:t>es</a:t>
            </a:r>
          </a:p>
        </p:txBody>
      </p:sp>
      <p:sp>
        <p:nvSpPr>
          <p:cNvPr id="3" name="Content Placeholder 2"/>
          <p:cNvSpPr>
            <a:spLocks noGrp="1"/>
          </p:cNvSpPr>
          <p:nvPr>
            <p:ph idx="1"/>
          </p:nvPr>
        </p:nvSpPr>
        <p:spPr>
          <a:xfrm>
            <a:off x="457200" y="1600200"/>
            <a:ext cx="1988648" cy="4525963"/>
          </a:xfrm>
        </p:spPr>
        <p:txBody>
          <a:bodyPr/>
          <a:lstStyle/>
          <a:p>
            <a:r>
              <a:rPr lang="en-US" dirty="0"/>
              <a:t>The ‘Bird triangle’ </a:t>
            </a:r>
            <a:r>
              <a:rPr lang="en-US" sz="1600" dirty="0"/>
              <a:t>(Frank E, Bird Jnr. 1921 -2001) </a:t>
            </a:r>
          </a:p>
        </p:txBody>
      </p:sp>
      <p:pic>
        <p:nvPicPr>
          <p:cNvPr id="4" name="Picture 3"/>
          <p:cNvPicPr>
            <a:picLocks noChangeAspect="1"/>
          </p:cNvPicPr>
          <p:nvPr/>
        </p:nvPicPr>
        <p:blipFill>
          <a:blip r:embed="rId2"/>
          <a:stretch>
            <a:fillRect/>
          </a:stretch>
        </p:blipFill>
        <p:spPr>
          <a:xfrm>
            <a:off x="2269464" y="2209800"/>
            <a:ext cx="5079836" cy="2438400"/>
          </a:xfrm>
          <a:prstGeom prst="rect">
            <a:avLst/>
          </a:prstGeom>
        </p:spPr>
      </p:pic>
    </p:spTree>
    <p:extLst>
      <p:ext uri="{BB962C8B-B14F-4D97-AF65-F5344CB8AC3E}">
        <p14:creationId xmlns:p14="http://schemas.microsoft.com/office/powerpoint/2010/main" val="187909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Heinrich’s triangle</a:t>
            </a:r>
            <a:br>
              <a:rPr lang="en-US" b="1" dirty="0"/>
            </a:br>
            <a:r>
              <a:rPr lang="en-US" sz="1600" dirty="0"/>
              <a:t>(Herbert William Heinrich 1886 1962)</a:t>
            </a:r>
          </a:p>
        </p:txBody>
      </p:sp>
      <p:pic>
        <p:nvPicPr>
          <p:cNvPr id="8" name="Content Placeholder 7"/>
          <p:cNvPicPr>
            <a:picLocks noGrp="1" noChangeAspect="1"/>
          </p:cNvPicPr>
          <p:nvPr>
            <p:ph idx="1"/>
          </p:nvPr>
        </p:nvPicPr>
        <p:blipFill>
          <a:blip r:embed="rId2"/>
          <a:srcRect t="18434" b="18434"/>
          <a:stretch>
            <a:fillRect/>
          </a:stretch>
        </p:blipFill>
        <p:spPr>
          <a:xfrm>
            <a:off x="2326103" y="3115937"/>
            <a:ext cx="6332519" cy="2398683"/>
          </a:xfrm>
        </p:spPr>
      </p:pic>
    </p:spTree>
    <p:extLst>
      <p:ext uri="{BB962C8B-B14F-4D97-AF65-F5344CB8AC3E}">
        <p14:creationId xmlns:p14="http://schemas.microsoft.com/office/powerpoint/2010/main" val="45167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Useful.. but..</a:t>
            </a:r>
          </a:p>
        </p:txBody>
      </p:sp>
      <p:sp>
        <p:nvSpPr>
          <p:cNvPr id="3" name="Content Placeholder 2"/>
          <p:cNvSpPr>
            <a:spLocks noGrp="1"/>
          </p:cNvSpPr>
          <p:nvPr>
            <p:ph idx="1"/>
          </p:nvPr>
        </p:nvSpPr>
        <p:spPr>
          <a:xfrm>
            <a:off x="457200" y="1600200"/>
            <a:ext cx="4505048" cy="4525963"/>
          </a:xfrm>
        </p:spPr>
        <p:txBody>
          <a:bodyPr/>
          <a:lstStyle/>
          <a:p>
            <a:r>
              <a:rPr lang="en-US" dirty="0"/>
              <a:t>Does not address: </a:t>
            </a:r>
          </a:p>
          <a:p>
            <a:pPr lvl="1"/>
            <a:r>
              <a:rPr lang="en-US" dirty="0"/>
              <a:t>system/technology risks</a:t>
            </a:r>
          </a:p>
          <a:p>
            <a:pPr lvl="1"/>
            <a:r>
              <a:rPr lang="en-US" dirty="0"/>
              <a:t>‘latent pathogens’</a:t>
            </a:r>
          </a:p>
          <a:p>
            <a:pPr lvl="1"/>
            <a:r>
              <a:rPr lang="en-US" dirty="0"/>
              <a:t>major hazards </a:t>
            </a:r>
          </a:p>
          <a:p>
            <a:pPr lvl="1"/>
            <a:r>
              <a:rPr lang="en-US" dirty="0"/>
              <a:t>health risks</a:t>
            </a:r>
          </a:p>
          <a:p>
            <a:pPr lvl="1"/>
            <a:r>
              <a:rPr lang="en-US" dirty="0"/>
              <a:t>harmful exposures</a:t>
            </a:r>
          </a:p>
          <a:p>
            <a:pPr lvl="1"/>
            <a:r>
              <a:rPr lang="en-US" dirty="0"/>
              <a:t>health damage</a:t>
            </a:r>
          </a:p>
        </p:txBody>
      </p:sp>
      <p:pic>
        <p:nvPicPr>
          <p:cNvPr id="4" name="Picture 3"/>
          <p:cNvPicPr>
            <a:picLocks noChangeAspect="1"/>
          </p:cNvPicPr>
          <p:nvPr/>
        </p:nvPicPr>
        <p:blipFill>
          <a:blip r:embed="rId2"/>
          <a:stretch>
            <a:fillRect/>
          </a:stretch>
        </p:blipFill>
        <p:spPr>
          <a:xfrm>
            <a:off x="5173908" y="2006929"/>
            <a:ext cx="3045550" cy="2699310"/>
          </a:xfrm>
          <a:prstGeom prst="rect">
            <a:avLst/>
          </a:prstGeom>
        </p:spPr>
      </p:pic>
    </p:spTree>
    <p:extLst>
      <p:ext uri="{BB962C8B-B14F-4D97-AF65-F5344CB8AC3E}">
        <p14:creationId xmlns:p14="http://schemas.microsoft.com/office/powerpoint/2010/main" val="305930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Some major disasters</a:t>
            </a:r>
          </a:p>
        </p:txBody>
      </p:sp>
      <p:sp>
        <p:nvSpPr>
          <p:cNvPr id="3" name="Content Placeholder 2"/>
          <p:cNvSpPr>
            <a:spLocks noGrp="1"/>
          </p:cNvSpPr>
          <p:nvPr>
            <p:ph idx="1"/>
          </p:nvPr>
        </p:nvSpPr>
        <p:spPr>
          <a:xfrm>
            <a:off x="457200" y="1600200"/>
            <a:ext cx="3258606" cy="4525963"/>
          </a:xfrm>
        </p:spPr>
        <p:txBody>
          <a:bodyPr>
            <a:normAutofit fontScale="92500" lnSpcReduction="20000"/>
          </a:bodyPr>
          <a:lstStyle/>
          <a:p>
            <a:r>
              <a:rPr lang="en-US" dirty="0" err="1"/>
              <a:t>Flixborough</a:t>
            </a:r>
            <a:r>
              <a:rPr lang="en-US" dirty="0"/>
              <a:t> 1/6/74</a:t>
            </a:r>
          </a:p>
          <a:p>
            <a:r>
              <a:rPr lang="en-US" dirty="0"/>
              <a:t>Bhopal 3/12/84</a:t>
            </a:r>
          </a:p>
          <a:p>
            <a:r>
              <a:rPr lang="en-US" dirty="0"/>
              <a:t>Chernobyl 26/4/86</a:t>
            </a:r>
          </a:p>
          <a:p>
            <a:r>
              <a:rPr lang="en-US" dirty="0" err="1"/>
              <a:t>Zeebrugge</a:t>
            </a:r>
            <a:r>
              <a:rPr lang="en-US" dirty="0"/>
              <a:t> 6/3/87</a:t>
            </a:r>
          </a:p>
          <a:p>
            <a:r>
              <a:rPr lang="en-US" dirty="0"/>
              <a:t>Piper Alpha 8/7/88 </a:t>
            </a:r>
          </a:p>
          <a:p>
            <a:r>
              <a:rPr lang="en-US" dirty="0"/>
              <a:t>Grenfell 14/7/17</a:t>
            </a:r>
          </a:p>
        </p:txBody>
      </p:sp>
      <p:pic>
        <p:nvPicPr>
          <p:cNvPr id="4" name="Picture 3"/>
          <p:cNvPicPr>
            <a:picLocks noChangeAspect="1"/>
          </p:cNvPicPr>
          <p:nvPr/>
        </p:nvPicPr>
        <p:blipFill>
          <a:blip r:embed="rId2"/>
          <a:stretch>
            <a:fillRect/>
          </a:stretch>
        </p:blipFill>
        <p:spPr>
          <a:xfrm>
            <a:off x="4453399" y="1417638"/>
            <a:ext cx="3213391" cy="4693543"/>
          </a:xfrm>
          <a:prstGeom prst="rect">
            <a:avLst/>
          </a:prstGeom>
        </p:spPr>
      </p:pic>
    </p:spTree>
    <p:extLst>
      <p:ext uri="{BB962C8B-B14F-4D97-AF65-F5344CB8AC3E}">
        <p14:creationId xmlns:p14="http://schemas.microsoft.com/office/powerpoint/2010/main" val="343985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Failures of..</a:t>
            </a:r>
          </a:p>
        </p:txBody>
      </p:sp>
      <p:sp>
        <p:nvSpPr>
          <p:cNvPr id="3" name="Content Placeholder 2"/>
          <p:cNvSpPr>
            <a:spLocks noGrp="1"/>
          </p:cNvSpPr>
          <p:nvPr>
            <p:ph idx="1"/>
          </p:nvPr>
        </p:nvSpPr>
        <p:spPr>
          <a:xfrm>
            <a:off x="457200" y="1600200"/>
            <a:ext cx="3705444" cy="4525963"/>
          </a:xfrm>
        </p:spPr>
        <p:txBody>
          <a:bodyPr/>
          <a:lstStyle/>
          <a:p>
            <a:r>
              <a:rPr lang="en-US" dirty="0" err="1"/>
              <a:t>Behaviour</a:t>
            </a:r>
            <a:r>
              <a:rPr lang="en-US" dirty="0"/>
              <a:t>?</a:t>
            </a:r>
          </a:p>
          <a:p>
            <a:r>
              <a:rPr lang="en-US" dirty="0"/>
              <a:t>Control measures?</a:t>
            </a:r>
          </a:p>
          <a:p>
            <a:r>
              <a:rPr lang="en-US" dirty="0"/>
              <a:t>Systems?</a:t>
            </a:r>
          </a:p>
          <a:p>
            <a:r>
              <a:rPr lang="en-US" dirty="0"/>
              <a:t>Culture?</a:t>
            </a:r>
          </a:p>
          <a:p>
            <a:r>
              <a:rPr lang="en-US" dirty="0"/>
              <a:t>Regulation?</a:t>
            </a:r>
          </a:p>
          <a:p>
            <a:r>
              <a:rPr lang="en-US" dirty="0"/>
              <a:t>Enforcement?</a:t>
            </a:r>
          </a:p>
          <a:p>
            <a:r>
              <a:rPr lang="en-US" dirty="0"/>
              <a:t>OR LEADERSHIP?</a:t>
            </a:r>
          </a:p>
        </p:txBody>
      </p:sp>
      <p:pic>
        <p:nvPicPr>
          <p:cNvPr id="5" name="Picture 4"/>
          <p:cNvPicPr>
            <a:picLocks noChangeAspect="1"/>
          </p:cNvPicPr>
          <p:nvPr/>
        </p:nvPicPr>
        <p:blipFill>
          <a:blip r:embed="rId2"/>
          <a:stretch>
            <a:fillRect/>
          </a:stretch>
        </p:blipFill>
        <p:spPr>
          <a:xfrm>
            <a:off x="4162644" y="1600200"/>
            <a:ext cx="3408815" cy="3408815"/>
          </a:xfrm>
          <a:prstGeom prst="rect">
            <a:avLst/>
          </a:prstGeom>
        </p:spPr>
      </p:pic>
    </p:spTree>
    <p:extLst>
      <p:ext uri="{BB962C8B-B14F-4D97-AF65-F5344CB8AC3E}">
        <p14:creationId xmlns:p14="http://schemas.microsoft.com/office/powerpoint/2010/main" val="237000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i="1" dirty="0"/>
            </a:br>
            <a:r>
              <a:rPr lang="en-GB" b="1" i="1" dirty="0"/>
              <a:t>Thinking more deeply about accidents </a:t>
            </a:r>
            <a:br>
              <a:rPr lang="en-GB" dirty="0"/>
            </a:br>
            <a:endParaRPr lang="en-US" dirty="0"/>
          </a:p>
        </p:txBody>
      </p:sp>
      <p:sp>
        <p:nvSpPr>
          <p:cNvPr id="3" name="Content Placeholder 2"/>
          <p:cNvSpPr>
            <a:spLocks noGrp="1"/>
          </p:cNvSpPr>
          <p:nvPr>
            <p:ph idx="1"/>
          </p:nvPr>
        </p:nvSpPr>
        <p:spPr/>
        <p:txBody>
          <a:bodyPr>
            <a:normAutofit lnSpcReduction="10000"/>
          </a:bodyPr>
          <a:lstStyle/>
          <a:p>
            <a:r>
              <a:rPr lang="en-US" dirty="0"/>
              <a:t>Random?</a:t>
            </a:r>
          </a:p>
          <a:p>
            <a:r>
              <a:rPr lang="en-US" dirty="0"/>
              <a:t>Inevitable?</a:t>
            </a:r>
          </a:p>
          <a:p>
            <a:r>
              <a:rPr lang="en-US" dirty="0"/>
              <a:t>Cause or causes?</a:t>
            </a:r>
          </a:p>
          <a:p>
            <a:r>
              <a:rPr lang="en-US" dirty="0"/>
              <a:t>Events and conditional factors?</a:t>
            </a:r>
          </a:p>
          <a:p>
            <a:r>
              <a:rPr lang="en-US" dirty="0"/>
              <a:t>Necessary and sufficient?</a:t>
            </a:r>
          </a:p>
          <a:p>
            <a:r>
              <a:rPr lang="en-US" dirty="0"/>
              <a:t>Predictable?</a:t>
            </a:r>
          </a:p>
          <a:p>
            <a:r>
              <a:rPr lang="en-US" dirty="0"/>
              <a:t>Preventable?</a:t>
            </a:r>
          </a:p>
          <a:p>
            <a:r>
              <a:rPr lang="en-US" dirty="0"/>
              <a:t>“Accidents don’t have to happen!”</a:t>
            </a:r>
          </a:p>
          <a:p>
            <a:endParaRPr lang="en-US" dirty="0"/>
          </a:p>
        </p:txBody>
      </p:sp>
    </p:spTree>
    <p:extLst>
      <p:ext uri="{BB962C8B-B14F-4D97-AF65-F5344CB8AC3E}">
        <p14:creationId xmlns:p14="http://schemas.microsoft.com/office/powerpoint/2010/main" val="2766599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874</TotalTime>
  <Words>1646</Words>
  <Application>Microsoft Office PowerPoint</Application>
  <PresentationFormat>On-screen Show (4:3)</PresentationFormat>
  <Paragraphs>200</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What is good health and safety?  Some reflections after a lifetime in OS&amp;H</vt:lpstr>
      <vt:lpstr>So what is (are) H&amp;S? Depends who you ask</vt:lpstr>
      <vt:lpstr>Two more quotes..</vt:lpstr>
      <vt:lpstr>Health and safety failures</vt:lpstr>
      <vt:lpstr>Heinrich’s triangle (Herbert William Heinrich 1886 1962)</vt:lpstr>
      <vt:lpstr>Useful.. but..</vt:lpstr>
      <vt:lpstr>Some major disasters</vt:lpstr>
      <vt:lpstr>Failures of..</vt:lpstr>
      <vt:lpstr> Thinking more deeply about accidents  </vt:lpstr>
      <vt:lpstr>Accidents are rarely simple </vt:lpstr>
      <vt:lpstr>Swiss cheese </vt:lpstr>
      <vt:lpstr>Human error? Types </vt:lpstr>
      <vt:lpstr> Behavioural safety? </vt:lpstr>
      <vt:lpstr> Preventability? </vt:lpstr>
      <vt:lpstr>Health and Safety Culture?</vt:lpstr>
      <vt:lpstr>H&amp;S management systems approach</vt:lpstr>
      <vt:lpstr> Learning to learn from H&amp;S failures </vt:lpstr>
      <vt:lpstr>Team based investigation</vt:lpstr>
      <vt:lpstr> Health protection  </vt:lpstr>
      <vt:lpstr> Health promotion </vt:lpstr>
      <vt:lpstr> Risk and proportionality </vt:lpstr>
      <vt:lpstr>The hierarchy of controls</vt:lpstr>
      <vt:lpstr>Has H&amp;S ‘gorn mad’?</vt:lpstr>
      <vt:lpstr>Measuring performance? </vt:lpstr>
      <vt:lpstr>Three essentials for success</vt:lpstr>
      <vt:lpstr>Evidencing OS&amp;H excellence</vt:lpstr>
      <vt:lpstr>Some options</vt:lpstr>
      <vt:lpstr> RoSPA Achievement Awards </vt:lpstr>
      <vt:lpstr>British Safety Council </vt:lpstr>
      <vt:lpstr> Selling the benefits of good OS&amp;H </vt:lpstr>
      <vt:lpstr>Moving forward</vt:lpstr>
      <vt:lpstr>HSE priorities</vt:lpstr>
      <vt:lpstr>HSE ‘watch’ trends</vt:lpstr>
      <vt:lpstr>HSE ‘watch’ trends</vt:lpstr>
      <vt:lpstr>Safety never stops..</vt:lpstr>
      <vt:lpstr>Study the history of OS&amp;H</vt:lpstr>
      <vt:lpstr>Study the history of OS&amp;H</vt:lpstr>
      <vt:lpstr>Study the history of OS&amp;H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good health and safety? Exploring some fundamental challenges</dc:title>
  <dc:creator>Roger Bibbings</dc:creator>
  <cp:lastModifiedBy>Hereford Health and Safety Group</cp:lastModifiedBy>
  <cp:revision>39</cp:revision>
  <dcterms:created xsi:type="dcterms:W3CDTF">2025-10-06T15:00:57Z</dcterms:created>
  <dcterms:modified xsi:type="dcterms:W3CDTF">2025-10-22T14:20:14Z</dcterms:modified>
</cp:coreProperties>
</file>