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496" r:id="rId2"/>
    <p:sldId id="256" r:id="rId3"/>
    <p:sldId id="381" r:id="rId4"/>
    <p:sldId id="261" r:id="rId5"/>
    <p:sldId id="437" r:id="rId6"/>
    <p:sldId id="291" r:id="rId7"/>
    <p:sldId id="386" r:id="rId8"/>
    <p:sldId id="409" r:id="rId9"/>
    <p:sldId id="410" r:id="rId10"/>
    <p:sldId id="438" r:id="rId11"/>
    <p:sldId id="439" r:id="rId12"/>
    <p:sldId id="443" r:id="rId13"/>
    <p:sldId id="411" r:id="rId14"/>
    <p:sldId id="445" r:id="rId15"/>
    <p:sldId id="444" r:id="rId16"/>
    <p:sldId id="412" r:id="rId17"/>
    <p:sldId id="413" r:id="rId18"/>
    <p:sldId id="427" r:id="rId19"/>
    <p:sldId id="466" r:id="rId20"/>
    <p:sldId id="467" r:id="rId21"/>
    <p:sldId id="468" r:id="rId22"/>
    <p:sldId id="497" r:id="rId23"/>
    <p:sldId id="498" r:id="rId24"/>
    <p:sldId id="469" r:id="rId25"/>
    <p:sldId id="490" r:id="rId26"/>
    <p:sldId id="470" r:id="rId27"/>
    <p:sldId id="491" r:id="rId28"/>
    <p:sldId id="492" r:id="rId29"/>
    <p:sldId id="471" r:id="rId30"/>
    <p:sldId id="472" r:id="rId31"/>
    <p:sldId id="493" r:id="rId32"/>
    <p:sldId id="473" r:id="rId33"/>
    <p:sldId id="474" r:id="rId34"/>
    <p:sldId id="475" r:id="rId35"/>
    <p:sldId id="476" r:id="rId36"/>
    <p:sldId id="494" r:id="rId37"/>
    <p:sldId id="477" r:id="rId38"/>
    <p:sldId id="478" r:id="rId39"/>
    <p:sldId id="479" r:id="rId40"/>
    <p:sldId id="480" r:id="rId41"/>
    <p:sldId id="481" r:id="rId42"/>
    <p:sldId id="482" r:id="rId43"/>
    <p:sldId id="483" r:id="rId44"/>
    <p:sldId id="484" r:id="rId45"/>
    <p:sldId id="485" r:id="rId46"/>
    <p:sldId id="486" r:id="rId47"/>
    <p:sldId id="488" r:id="rId48"/>
    <p:sldId id="487" r:id="rId49"/>
    <p:sldId id="489" r:id="rId50"/>
    <p:sldId id="495" r:id="rId51"/>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B0BD61-3A41-4706-AF44-F11494DBEDB1}">
          <p14:sldIdLst>
            <p14:sldId id="496"/>
            <p14:sldId id="256"/>
            <p14:sldId id="381"/>
            <p14:sldId id="261"/>
            <p14:sldId id="437"/>
            <p14:sldId id="291"/>
            <p14:sldId id="386"/>
            <p14:sldId id="409"/>
            <p14:sldId id="410"/>
            <p14:sldId id="438"/>
            <p14:sldId id="439"/>
            <p14:sldId id="443"/>
            <p14:sldId id="411"/>
            <p14:sldId id="445"/>
            <p14:sldId id="444"/>
            <p14:sldId id="412"/>
            <p14:sldId id="413"/>
            <p14:sldId id="427"/>
            <p14:sldId id="466"/>
            <p14:sldId id="467"/>
            <p14:sldId id="468"/>
            <p14:sldId id="497"/>
            <p14:sldId id="498"/>
            <p14:sldId id="469"/>
            <p14:sldId id="490"/>
            <p14:sldId id="470"/>
            <p14:sldId id="491"/>
            <p14:sldId id="492"/>
            <p14:sldId id="471"/>
            <p14:sldId id="472"/>
            <p14:sldId id="493"/>
            <p14:sldId id="473"/>
            <p14:sldId id="474"/>
            <p14:sldId id="475"/>
            <p14:sldId id="476"/>
            <p14:sldId id="494"/>
            <p14:sldId id="477"/>
            <p14:sldId id="478"/>
            <p14:sldId id="479"/>
            <p14:sldId id="480"/>
            <p14:sldId id="481"/>
            <p14:sldId id="482"/>
            <p14:sldId id="483"/>
            <p14:sldId id="484"/>
            <p14:sldId id="485"/>
            <p14:sldId id="486"/>
            <p14:sldId id="488"/>
            <p14:sldId id="487"/>
            <p14:sldId id="489"/>
            <p14:sldId id="495"/>
          </p14:sldIdLst>
        </p14:section>
        <p14:section name="Untitled Section" id="{B122F650-1F5E-4D4D-B127-9E07EEAED1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E2201-B835-4119-BA9C-D3E9DC03F821}" v="13" dt="2025-02-05T17:54:32.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78" d="100"/>
          <a:sy n="78" d="100"/>
        </p:scale>
        <p:origin x="1603" y="62"/>
      </p:cViewPr>
      <p:guideLst>
        <p:guide orient="horz" pos="2160"/>
        <p:guide pos="2880"/>
      </p:guideLst>
    </p:cSldViewPr>
  </p:slideViewPr>
  <p:notesTextViewPr>
    <p:cViewPr>
      <p:scale>
        <a:sx n="1" d="1"/>
        <a:sy n="1" d="1"/>
      </p:scale>
      <p:origin x="0" y="0"/>
    </p:cViewPr>
  </p:notesTextViewPr>
  <p:sorterViewPr>
    <p:cViewPr>
      <p:scale>
        <a:sx n="100" d="100"/>
        <a:sy n="100" d="100"/>
      </p:scale>
      <p:origin x="0" y="8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vin Pettigrew" userId="ade70967-30af-4b93-b2e4-77a8becf1bd8" providerId="ADAL" clId="{DC7E2201-B835-4119-BA9C-D3E9DC03F821}"/>
    <pc:docChg chg="undo custSel addSld delSld modSld modSection">
      <pc:chgData name="Gavin Pettigrew" userId="ade70967-30af-4b93-b2e4-77a8becf1bd8" providerId="ADAL" clId="{DC7E2201-B835-4119-BA9C-D3E9DC03F821}" dt="2025-02-05T17:54:32" v="99" actId="167"/>
      <pc:docMkLst>
        <pc:docMk/>
      </pc:docMkLst>
      <pc:sldChg chg="addSp delSp modSp mod">
        <pc:chgData name="Gavin Pettigrew" userId="ade70967-30af-4b93-b2e4-77a8becf1bd8" providerId="ADAL" clId="{DC7E2201-B835-4119-BA9C-D3E9DC03F821}" dt="2025-02-05T17:41:54.697" v="4" actId="1076"/>
        <pc:sldMkLst>
          <pc:docMk/>
          <pc:sldMk cId="721741814" sldId="413"/>
        </pc:sldMkLst>
        <pc:spChg chg="add del mod">
          <ac:chgData name="Gavin Pettigrew" userId="ade70967-30af-4b93-b2e4-77a8becf1bd8" providerId="ADAL" clId="{DC7E2201-B835-4119-BA9C-D3E9DC03F821}" dt="2025-02-05T17:41:34.249" v="1" actId="478"/>
          <ac:spMkLst>
            <pc:docMk/>
            <pc:sldMk cId="721741814" sldId="413"/>
            <ac:spMk id="3" creationId="{97BE2643-1A1C-2E53-3ED8-3FBEF0919F82}"/>
          </ac:spMkLst>
        </pc:spChg>
        <pc:spChg chg="add mod">
          <ac:chgData name="Gavin Pettigrew" userId="ade70967-30af-4b93-b2e4-77a8becf1bd8" providerId="ADAL" clId="{DC7E2201-B835-4119-BA9C-D3E9DC03F821}" dt="2025-02-05T17:41:54.697" v="4" actId="1076"/>
          <ac:spMkLst>
            <pc:docMk/>
            <pc:sldMk cId="721741814" sldId="413"/>
            <ac:spMk id="9" creationId="{8F4CA538-EA0E-172B-690A-85B291DA9685}"/>
          </ac:spMkLst>
        </pc:spChg>
        <pc:picChg chg="add mod">
          <ac:chgData name="Gavin Pettigrew" userId="ade70967-30af-4b93-b2e4-77a8becf1bd8" providerId="ADAL" clId="{DC7E2201-B835-4119-BA9C-D3E9DC03F821}" dt="2025-02-05T17:41:43.636" v="2"/>
          <ac:picMkLst>
            <pc:docMk/>
            <pc:sldMk cId="721741814" sldId="413"/>
            <ac:picMk id="7" creationId="{0AB3D235-6F63-07C3-A4E1-84B14EF3AA38}"/>
          </ac:picMkLst>
        </pc:picChg>
        <pc:picChg chg="del">
          <ac:chgData name="Gavin Pettigrew" userId="ade70967-30af-4b93-b2e4-77a8becf1bd8" providerId="ADAL" clId="{DC7E2201-B835-4119-BA9C-D3E9DC03F821}" dt="2025-02-05T17:41:31.216" v="0" actId="478"/>
          <ac:picMkLst>
            <pc:docMk/>
            <pc:sldMk cId="721741814" sldId="413"/>
            <ac:picMk id="8" creationId="{00000000-0000-0000-0000-000000000000}"/>
          </ac:picMkLst>
        </pc:picChg>
      </pc:sldChg>
      <pc:sldChg chg="modSp mod">
        <pc:chgData name="Gavin Pettigrew" userId="ade70967-30af-4b93-b2e4-77a8becf1bd8" providerId="ADAL" clId="{DC7E2201-B835-4119-BA9C-D3E9DC03F821}" dt="2025-02-05T17:43:15.592" v="19" actId="14100"/>
        <pc:sldMkLst>
          <pc:docMk/>
          <pc:sldMk cId="1642516256" sldId="466"/>
        </pc:sldMkLst>
        <pc:spChg chg="mod">
          <ac:chgData name="Gavin Pettigrew" userId="ade70967-30af-4b93-b2e4-77a8becf1bd8" providerId="ADAL" clId="{DC7E2201-B835-4119-BA9C-D3E9DC03F821}" dt="2025-02-05T17:43:08.677" v="17" actId="6549"/>
          <ac:spMkLst>
            <pc:docMk/>
            <pc:sldMk cId="1642516256" sldId="466"/>
            <ac:spMk id="3" creationId="{00000000-0000-0000-0000-000000000000}"/>
          </ac:spMkLst>
        </pc:spChg>
        <pc:picChg chg="mod">
          <ac:chgData name="Gavin Pettigrew" userId="ade70967-30af-4b93-b2e4-77a8becf1bd8" providerId="ADAL" clId="{DC7E2201-B835-4119-BA9C-D3E9DC03F821}" dt="2025-02-05T17:43:15.592" v="19" actId="14100"/>
          <ac:picMkLst>
            <pc:docMk/>
            <pc:sldMk cId="1642516256" sldId="466"/>
            <ac:picMk id="8" creationId="{3711BF01-46F5-D485-5716-09DA1A304490}"/>
          </ac:picMkLst>
        </pc:picChg>
      </pc:sldChg>
      <pc:sldChg chg="addSp delSp modSp mod">
        <pc:chgData name="Gavin Pettigrew" userId="ade70967-30af-4b93-b2e4-77a8becf1bd8" providerId="ADAL" clId="{DC7E2201-B835-4119-BA9C-D3E9DC03F821}" dt="2025-02-05T17:44:55.977" v="31" actId="478"/>
        <pc:sldMkLst>
          <pc:docMk/>
          <pc:sldMk cId="4264369591" sldId="469"/>
        </pc:sldMkLst>
        <pc:spChg chg="mod">
          <ac:chgData name="Gavin Pettigrew" userId="ade70967-30af-4b93-b2e4-77a8becf1bd8" providerId="ADAL" clId="{DC7E2201-B835-4119-BA9C-D3E9DC03F821}" dt="2025-02-05T17:44:16.970" v="25" actId="255"/>
          <ac:spMkLst>
            <pc:docMk/>
            <pc:sldMk cId="4264369591" sldId="469"/>
            <ac:spMk id="7" creationId="{00000000-0000-0000-0000-000000000000}"/>
          </ac:spMkLst>
        </pc:spChg>
        <pc:spChg chg="add del mod">
          <ac:chgData name="Gavin Pettigrew" userId="ade70967-30af-4b93-b2e4-77a8becf1bd8" providerId="ADAL" clId="{DC7E2201-B835-4119-BA9C-D3E9DC03F821}" dt="2025-02-05T17:44:02.212" v="23" actId="478"/>
          <ac:spMkLst>
            <pc:docMk/>
            <pc:sldMk cId="4264369591" sldId="469"/>
            <ac:spMk id="8" creationId="{8B77EA54-9565-2052-BC2A-E4A8A1C1D663}"/>
          </ac:spMkLst>
        </pc:spChg>
        <pc:spChg chg="add del mod">
          <ac:chgData name="Gavin Pettigrew" userId="ade70967-30af-4b93-b2e4-77a8becf1bd8" providerId="ADAL" clId="{DC7E2201-B835-4119-BA9C-D3E9DC03F821}" dt="2025-02-05T17:44:55.977" v="31" actId="478"/>
          <ac:spMkLst>
            <pc:docMk/>
            <pc:sldMk cId="4264369591" sldId="469"/>
            <ac:spMk id="12" creationId="{03169A52-2615-0134-7D79-12E133600ADA}"/>
          </ac:spMkLst>
        </pc:spChg>
        <pc:picChg chg="del">
          <ac:chgData name="Gavin Pettigrew" userId="ade70967-30af-4b93-b2e4-77a8becf1bd8" providerId="ADAL" clId="{DC7E2201-B835-4119-BA9C-D3E9DC03F821}" dt="2025-02-05T17:43:52.949" v="21" actId="478"/>
          <ac:picMkLst>
            <pc:docMk/>
            <pc:sldMk cId="4264369591" sldId="469"/>
            <ac:picMk id="9" creationId="{F3EA718A-F406-241D-CF75-2B5B1F437F44}"/>
          </ac:picMkLst>
        </pc:picChg>
        <pc:picChg chg="add del mod">
          <ac:chgData name="Gavin Pettigrew" userId="ade70967-30af-4b93-b2e4-77a8becf1bd8" providerId="ADAL" clId="{DC7E2201-B835-4119-BA9C-D3E9DC03F821}" dt="2025-02-05T17:44:48.982" v="29" actId="478"/>
          <ac:picMkLst>
            <pc:docMk/>
            <pc:sldMk cId="4264369591" sldId="469"/>
            <ac:picMk id="10" creationId="{DB192FD2-E418-009C-1AB6-A052F5FF3087}"/>
          </ac:picMkLst>
        </pc:picChg>
      </pc:sldChg>
      <pc:sldChg chg="addSp delSp modSp mod">
        <pc:chgData name="Gavin Pettigrew" userId="ade70967-30af-4b93-b2e4-77a8becf1bd8" providerId="ADAL" clId="{DC7E2201-B835-4119-BA9C-D3E9DC03F821}" dt="2025-02-05T17:47:07.699" v="45" actId="6549"/>
        <pc:sldMkLst>
          <pc:docMk/>
          <pc:sldMk cId="2738256214" sldId="470"/>
        </pc:sldMkLst>
        <pc:spChg chg="add del mod">
          <ac:chgData name="Gavin Pettigrew" userId="ade70967-30af-4b93-b2e4-77a8becf1bd8" providerId="ADAL" clId="{DC7E2201-B835-4119-BA9C-D3E9DC03F821}" dt="2025-02-05T17:45:17.540" v="34" actId="478"/>
          <ac:spMkLst>
            <pc:docMk/>
            <pc:sldMk cId="2738256214" sldId="470"/>
            <ac:spMk id="3" creationId="{FC8B6A20-55A6-ABC0-43D4-4FD638D7AAB1}"/>
          </ac:spMkLst>
        </pc:spChg>
        <pc:graphicFrameChg chg="add del mod">
          <ac:chgData name="Gavin Pettigrew" userId="ade70967-30af-4b93-b2e4-77a8becf1bd8" providerId="ADAL" clId="{DC7E2201-B835-4119-BA9C-D3E9DC03F821}" dt="2025-02-05T17:45:51.538" v="37" actId="478"/>
          <ac:graphicFrameMkLst>
            <pc:docMk/>
            <pc:sldMk cId="2738256214" sldId="470"/>
            <ac:graphicFrameMk id="7" creationId="{AC0FD209-0D06-42FB-AFF3-A3BEE925666E}"/>
          </ac:graphicFrameMkLst>
        </pc:graphicFrameChg>
        <pc:graphicFrameChg chg="add mod modGraphic">
          <ac:chgData name="Gavin Pettigrew" userId="ade70967-30af-4b93-b2e4-77a8becf1bd8" providerId="ADAL" clId="{DC7E2201-B835-4119-BA9C-D3E9DC03F821}" dt="2025-02-05T17:47:07.699" v="45" actId="6549"/>
          <ac:graphicFrameMkLst>
            <pc:docMk/>
            <pc:sldMk cId="2738256214" sldId="470"/>
            <ac:graphicFrameMk id="8" creationId="{619A4254-BCDF-DEDB-9742-6915AB67E2D9}"/>
          </ac:graphicFrameMkLst>
        </pc:graphicFrameChg>
        <pc:picChg chg="del">
          <ac:chgData name="Gavin Pettigrew" userId="ade70967-30af-4b93-b2e4-77a8becf1bd8" providerId="ADAL" clId="{DC7E2201-B835-4119-BA9C-D3E9DC03F821}" dt="2025-02-05T17:45:14.448" v="33" actId="478"/>
          <ac:picMkLst>
            <pc:docMk/>
            <pc:sldMk cId="2738256214" sldId="470"/>
            <ac:picMk id="11" creationId="{00000000-0000-0000-0000-000000000000}"/>
          </ac:picMkLst>
        </pc:picChg>
      </pc:sldChg>
      <pc:sldChg chg="addSp delSp modSp mod">
        <pc:chgData name="Gavin Pettigrew" userId="ade70967-30af-4b93-b2e4-77a8becf1bd8" providerId="ADAL" clId="{DC7E2201-B835-4119-BA9C-D3E9DC03F821}" dt="2025-02-05T17:54:12.045" v="96" actId="14100"/>
        <pc:sldMkLst>
          <pc:docMk/>
          <pc:sldMk cId="2488518748" sldId="477"/>
        </pc:sldMkLst>
        <pc:picChg chg="add mod ord">
          <ac:chgData name="Gavin Pettigrew" userId="ade70967-30af-4b93-b2e4-77a8becf1bd8" providerId="ADAL" clId="{DC7E2201-B835-4119-BA9C-D3E9DC03F821}" dt="2025-02-05T17:54:12.045" v="96" actId="14100"/>
          <ac:picMkLst>
            <pc:docMk/>
            <pc:sldMk cId="2488518748" sldId="477"/>
            <ac:picMk id="10" creationId="{1E4DA284-E69E-9CF6-5447-5D300E97FCFC}"/>
          </ac:picMkLst>
        </pc:picChg>
        <pc:picChg chg="del mod">
          <ac:chgData name="Gavin Pettigrew" userId="ade70967-30af-4b93-b2e4-77a8becf1bd8" providerId="ADAL" clId="{DC7E2201-B835-4119-BA9C-D3E9DC03F821}" dt="2025-02-05T17:53:18.167" v="85" actId="478"/>
          <ac:picMkLst>
            <pc:docMk/>
            <pc:sldMk cId="2488518748" sldId="477"/>
            <ac:picMk id="17" creationId="{C9D387E0-7DDA-951E-C496-E5E0472F2B61}"/>
          </ac:picMkLst>
        </pc:picChg>
      </pc:sldChg>
      <pc:sldChg chg="addSp delSp modSp mod">
        <pc:chgData name="Gavin Pettigrew" userId="ade70967-30af-4b93-b2e4-77a8becf1bd8" providerId="ADAL" clId="{DC7E2201-B835-4119-BA9C-D3E9DC03F821}" dt="2025-02-05T17:54:16.452" v="97" actId="14100"/>
        <pc:sldMkLst>
          <pc:docMk/>
          <pc:sldMk cId="90609244" sldId="478"/>
        </pc:sldMkLst>
        <pc:picChg chg="add mod ord">
          <ac:chgData name="Gavin Pettigrew" userId="ade70967-30af-4b93-b2e4-77a8becf1bd8" providerId="ADAL" clId="{DC7E2201-B835-4119-BA9C-D3E9DC03F821}" dt="2025-02-05T17:54:16.452" v="97" actId="14100"/>
          <ac:picMkLst>
            <pc:docMk/>
            <pc:sldMk cId="90609244" sldId="478"/>
            <ac:picMk id="10" creationId="{8910454C-EBAA-3DDB-5023-98217C56D3BB}"/>
          </ac:picMkLst>
        </pc:picChg>
        <pc:picChg chg="del">
          <ac:chgData name="Gavin Pettigrew" userId="ade70967-30af-4b93-b2e4-77a8becf1bd8" providerId="ADAL" clId="{DC7E2201-B835-4119-BA9C-D3E9DC03F821}" dt="2025-02-05T17:53:52.463" v="91" actId="478"/>
          <ac:picMkLst>
            <pc:docMk/>
            <pc:sldMk cId="90609244" sldId="478"/>
            <ac:picMk id="17" creationId="{C9D387E0-7DDA-951E-C496-E5E0472F2B61}"/>
          </ac:picMkLst>
        </pc:picChg>
      </pc:sldChg>
      <pc:sldChg chg="modSp">
        <pc:chgData name="Gavin Pettigrew" userId="ade70967-30af-4b93-b2e4-77a8becf1bd8" providerId="ADAL" clId="{DC7E2201-B835-4119-BA9C-D3E9DC03F821}" dt="2025-02-05T17:54:32" v="99" actId="167"/>
        <pc:sldMkLst>
          <pc:docMk/>
          <pc:sldMk cId="2372495069" sldId="479"/>
        </pc:sldMkLst>
        <pc:picChg chg="mod">
          <ac:chgData name="Gavin Pettigrew" userId="ade70967-30af-4b93-b2e4-77a8becf1bd8" providerId="ADAL" clId="{DC7E2201-B835-4119-BA9C-D3E9DC03F821}" dt="2025-02-05T17:54:32" v="99" actId="167"/>
          <ac:picMkLst>
            <pc:docMk/>
            <pc:sldMk cId="2372495069" sldId="479"/>
            <ac:picMk id="16" creationId="{332110D2-30D2-B9A1-513A-4DDEA7B812E6}"/>
          </ac:picMkLst>
        </pc:picChg>
      </pc:sldChg>
      <pc:sldChg chg="add del">
        <pc:chgData name="Gavin Pettigrew" userId="ade70967-30af-4b93-b2e4-77a8becf1bd8" providerId="ADAL" clId="{DC7E2201-B835-4119-BA9C-D3E9DC03F821}" dt="2025-02-05T17:44:38.700" v="27" actId="47"/>
        <pc:sldMkLst>
          <pc:docMk/>
          <pc:sldMk cId="2855607059" sldId="490"/>
        </pc:sldMkLst>
      </pc:sldChg>
      <pc:sldChg chg="modSp add mod">
        <pc:chgData name="Gavin Pettigrew" userId="ade70967-30af-4b93-b2e4-77a8becf1bd8" providerId="ADAL" clId="{DC7E2201-B835-4119-BA9C-D3E9DC03F821}" dt="2025-02-05T17:45:01.924" v="32" actId="1076"/>
        <pc:sldMkLst>
          <pc:docMk/>
          <pc:sldMk cId="3535474606" sldId="490"/>
        </pc:sldMkLst>
        <pc:picChg chg="mod">
          <ac:chgData name="Gavin Pettigrew" userId="ade70967-30af-4b93-b2e4-77a8becf1bd8" providerId="ADAL" clId="{DC7E2201-B835-4119-BA9C-D3E9DC03F821}" dt="2025-02-05T17:45:01.924" v="32" actId="1076"/>
          <ac:picMkLst>
            <pc:docMk/>
            <pc:sldMk cId="3535474606" sldId="490"/>
            <ac:picMk id="10" creationId="{7332D50A-37DB-5637-0842-912EC62CC1A5}"/>
          </ac:picMkLst>
        </pc:picChg>
      </pc:sldChg>
      <pc:sldChg chg="add">
        <pc:chgData name="Gavin Pettigrew" userId="ade70967-30af-4b93-b2e4-77a8becf1bd8" providerId="ADAL" clId="{DC7E2201-B835-4119-BA9C-D3E9DC03F821}" dt="2025-02-05T17:46:58.333" v="44" actId="2890"/>
        <pc:sldMkLst>
          <pc:docMk/>
          <pc:sldMk cId="1610627746" sldId="491"/>
        </pc:sldMkLst>
      </pc:sldChg>
      <pc:sldChg chg="new del">
        <pc:chgData name="Gavin Pettigrew" userId="ade70967-30af-4b93-b2e4-77a8becf1bd8" providerId="ADAL" clId="{DC7E2201-B835-4119-BA9C-D3E9DC03F821}" dt="2025-02-05T17:47:25.994" v="47" actId="680"/>
        <pc:sldMkLst>
          <pc:docMk/>
          <pc:sldMk cId="1899662731" sldId="492"/>
        </pc:sldMkLst>
      </pc:sldChg>
      <pc:sldChg chg="addSp delSp modSp add mod">
        <pc:chgData name="Gavin Pettigrew" userId="ade70967-30af-4b93-b2e4-77a8becf1bd8" providerId="ADAL" clId="{DC7E2201-B835-4119-BA9C-D3E9DC03F821}" dt="2025-02-05T17:47:56.831" v="53" actId="255"/>
        <pc:sldMkLst>
          <pc:docMk/>
          <pc:sldMk cId="2185816179" sldId="492"/>
        </pc:sldMkLst>
        <pc:graphicFrameChg chg="add mod modGraphic">
          <ac:chgData name="Gavin Pettigrew" userId="ade70967-30af-4b93-b2e4-77a8becf1bd8" providerId="ADAL" clId="{DC7E2201-B835-4119-BA9C-D3E9DC03F821}" dt="2025-02-05T17:47:56.831" v="53" actId="255"/>
          <ac:graphicFrameMkLst>
            <pc:docMk/>
            <pc:sldMk cId="2185816179" sldId="492"/>
            <ac:graphicFrameMk id="3" creationId="{081EF7F0-DA36-41CB-D82F-C50479EF65C5}"/>
          </ac:graphicFrameMkLst>
        </pc:graphicFrameChg>
        <pc:graphicFrameChg chg="del">
          <ac:chgData name="Gavin Pettigrew" userId="ade70967-30af-4b93-b2e4-77a8becf1bd8" providerId="ADAL" clId="{DC7E2201-B835-4119-BA9C-D3E9DC03F821}" dt="2025-02-05T17:47:33.929" v="49" actId="478"/>
          <ac:graphicFrameMkLst>
            <pc:docMk/>
            <pc:sldMk cId="2185816179" sldId="492"/>
            <ac:graphicFrameMk id="8" creationId="{9EB2C2A9-EAB6-A4FC-1EF0-E97BF6FDFCA3}"/>
          </ac:graphicFrameMkLst>
        </pc:graphicFrameChg>
      </pc:sldChg>
      <pc:sldChg chg="addSp delSp modSp add mod">
        <pc:chgData name="Gavin Pettigrew" userId="ade70967-30af-4b93-b2e4-77a8becf1bd8" providerId="ADAL" clId="{DC7E2201-B835-4119-BA9C-D3E9DC03F821}" dt="2025-02-05T17:50:00.581" v="62" actId="6549"/>
        <pc:sldMkLst>
          <pc:docMk/>
          <pc:sldMk cId="1132809022" sldId="493"/>
        </pc:sldMkLst>
        <pc:spChg chg="del">
          <ac:chgData name="Gavin Pettigrew" userId="ade70967-30af-4b93-b2e4-77a8becf1bd8" providerId="ADAL" clId="{DC7E2201-B835-4119-BA9C-D3E9DC03F821}" dt="2025-02-05T17:48:55.565" v="55" actId="478"/>
          <ac:spMkLst>
            <pc:docMk/>
            <pc:sldMk cId="1132809022" sldId="493"/>
            <ac:spMk id="3" creationId="{2FE589A0-51B5-3CF7-C0A1-5C73ACA4EF41}"/>
          </ac:spMkLst>
        </pc:spChg>
        <pc:graphicFrameChg chg="add mod modGraphic">
          <ac:chgData name="Gavin Pettigrew" userId="ade70967-30af-4b93-b2e4-77a8becf1bd8" providerId="ADAL" clId="{DC7E2201-B835-4119-BA9C-D3E9DC03F821}" dt="2025-02-05T17:50:00.581" v="62" actId="6549"/>
          <ac:graphicFrameMkLst>
            <pc:docMk/>
            <pc:sldMk cId="1132809022" sldId="493"/>
            <ac:graphicFrameMk id="8" creationId="{4969F869-A89D-2FA1-4E00-08973437B6C6}"/>
          </ac:graphicFrameMkLst>
        </pc:graphicFrameChg>
      </pc:sldChg>
      <pc:sldChg chg="addSp delSp modSp add mod">
        <pc:chgData name="Gavin Pettigrew" userId="ade70967-30af-4b93-b2e4-77a8becf1bd8" providerId="ADAL" clId="{DC7E2201-B835-4119-BA9C-D3E9DC03F821}" dt="2025-02-05T17:53:04.512" v="83" actId="1076"/>
        <pc:sldMkLst>
          <pc:docMk/>
          <pc:sldMk cId="732270703" sldId="494"/>
        </pc:sldMkLst>
        <pc:spChg chg="del">
          <ac:chgData name="Gavin Pettigrew" userId="ade70967-30af-4b93-b2e4-77a8becf1bd8" providerId="ADAL" clId="{DC7E2201-B835-4119-BA9C-D3E9DC03F821}" dt="2025-02-05T17:53:00.648" v="82" actId="478"/>
          <ac:spMkLst>
            <pc:docMk/>
            <pc:sldMk cId="732270703" sldId="494"/>
            <ac:spMk id="3" creationId="{BBB0969F-60D8-DFA0-F678-F1327035063D}"/>
          </ac:spMkLst>
        </pc:spChg>
        <pc:spChg chg="del mod">
          <ac:chgData name="Gavin Pettigrew" userId="ade70967-30af-4b93-b2e4-77a8becf1bd8" providerId="ADAL" clId="{DC7E2201-B835-4119-BA9C-D3E9DC03F821}" dt="2025-02-05T17:52:55.176" v="80" actId="478"/>
          <ac:spMkLst>
            <pc:docMk/>
            <pc:sldMk cId="732270703" sldId="494"/>
            <ac:spMk id="10" creationId="{21E757DC-EF63-1AC8-06A2-A69171DCEBF8}"/>
          </ac:spMkLst>
        </pc:spChg>
        <pc:spChg chg="add mod">
          <ac:chgData name="Gavin Pettigrew" userId="ade70967-30af-4b93-b2e4-77a8becf1bd8" providerId="ADAL" clId="{DC7E2201-B835-4119-BA9C-D3E9DC03F821}" dt="2025-02-05T17:53:04.512" v="83" actId="1076"/>
          <ac:spMkLst>
            <pc:docMk/>
            <pc:sldMk cId="732270703" sldId="494"/>
            <ac:spMk id="12" creationId="{ADD15B8C-8EC0-08F0-DF5C-1F53AF332F99}"/>
          </ac:spMkLst>
        </pc:spChg>
        <pc:spChg chg="add del mod">
          <ac:chgData name="Gavin Pettigrew" userId="ade70967-30af-4b93-b2e4-77a8becf1bd8" providerId="ADAL" clId="{DC7E2201-B835-4119-BA9C-D3E9DC03F821}" dt="2025-02-05T17:52:57.183" v="81" actId="478"/>
          <ac:spMkLst>
            <pc:docMk/>
            <pc:sldMk cId="732270703" sldId="494"/>
            <ac:spMk id="15" creationId="{06E56311-7476-84EF-CECD-D029AD62A07C}"/>
          </ac:spMkLst>
        </pc:spChg>
      </pc:sldChg>
    </pc:docChg>
  </pc:docChgLst>
  <pc:docChgLst>
    <pc:chgData name="Gavin Pettigrew" userId="ade70967-30af-4b93-b2e4-77a8becf1bd8" providerId="ADAL" clId="{7ABC6810-41EF-4960-96BA-AA374F1BDE32}"/>
    <pc:docChg chg="custSel addSld modSld modSection">
      <pc:chgData name="Gavin Pettigrew" userId="ade70967-30af-4b93-b2e4-77a8becf1bd8" providerId="ADAL" clId="{7ABC6810-41EF-4960-96BA-AA374F1BDE32}" dt="2024-02-16T09:06:20.733" v="73" actId="20577"/>
      <pc:docMkLst>
        <pc:docMk/>
      </pc:docMkLst>
      <pc:sldChg chg="addSp modSp new mod">
        <pc:chgData name="Gavin Pettigrew" userId="ade70967-30af-4b93-b2e4-77a8becf1bd8" providerId="ADAL" clId="{7ABC6810-41EF-4960-96BA-AA374F1BDE32}" dt="2024-02-16T09:03:37.241" v="51" actId="20577"/>
        <pc:sldMkLst>
          <pc:docMk/>
          <pc:sldMk cId="379288320" sldId="468"/>
        </pc:sldMkLst>
      </pc:sldChg>
      <pc:sldChg chg="modSp add mod">
        <pc:chgData name="Gavin Pettigrew" userId="ade70967-30af-4b93-b2e4-77a8becf1bd8" providerId="ADAL" clId="{7ABC6810-41EF-4960-96BA-AA374F1BDE32}" dt="2024-02-16T09:06:20.733" v="73" actId="20577"/>
        <pc:sldMkLst>
          <pc:docMk/>
          <pc:sldMk cId="1586133248" sldId="469"/>
        </pc:sldMkLst>
      </pc:sldChg>
      <pc:sldChg chg="modSp add mod">
        <pc:chgData name="Gavin Pettigrew" userId="ade70967-30af-4b93-b2e4-77a8becf1bd8" providerId="ADAL" clId="{7ABC6810-41EF-4960-96BA-AA374F1BDE32}" dt="2024-02-16T09:04:33.023" v="61" actId="6549"/>
        <pc:sldMkLst>
          <pc:docMk/>
          <pc:sldMk cId="2888679944" sldId="470"/>
        </pc:sldMkLst>
      </pc:sldChg>
      <pc:sldChg chg="modSp add mod">
        <pc:chgData name="Gavin Pettigrew" userId="ade70967-30af-4b93-b2e4-77a8becf1bd8" providerId="ADAL" clId="{7ABC6810-41EF-4960-96BA-AA374F1BDE32}" dt="2024-02-16T09:04:51.616" v="63"/>
        <pc:sldMkLst>
          <pc:docMk/>
          <pc:sldMk cId="1749437907" sldId="471"/>
        </pc:sldMkLst>
      </pc:sldChg>
      <pc:sldChg chg="modSp add mod">
        <pc:chgData name="Gavin Pettigrew" userId="ade70967-30af-4b93-b2e4-77a8becf1bd8" providerId="ADAL" clId="{7ABC6810-41EF-4960-96BA-AA374F1BDE32}" dt="2024-02-16T09:06:11.839" v="71" actId="1076"/>
        <pc:sldMkLst>
          <pc:docMk/>
          <pc:sldMk cId="463492426" sldId="4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4DEB404B-3375-461A-A37A-04936DCC6120}" type="datetimeFigureOut">
              <a:rPr lang="en-GB" smtClean="0"/>
              <a:t>19/02/2025</a:t>
            </a:fld>
            <a:endParaRPr lang="en-GB" dirty="0"/>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53330317-C466-4A3B-BB04-E363A079C96C}" type="slidenum">
              <a:rPr lang="en-GB" smtClean="0"/>
              <a:t>‹#›</a:t>
            </a:fld>
            <a:endParaRPr lang="en-GB" dirty="0"/>
          </a:p>
        </p:txBody>
      </p:sp>
    </p:spTree>
    <p:extLst>
      <p:ext uri="{BB962C8B-B14F-4D97-AF65-F5344CB8AC3E}">
        <p14:creationId xmlns:p14="http://schemas.microsoft.com/office/powerpoint/2010/main" val="172337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1FC21C75-A622-40AF-9221-1A1502C6A71F}" type="datetimeFigureOut">
              <a:rPr lang="en-GB" smtClean="0"/>
              <a:t>19/02/2025</a:t>
            </a:fld>
            <a:endParaRPr lang="en-GB" dirty="0"/>
          </a:p>
        </p:txBody>
      </p:sp>
      <p:sp>
        <p:nvSpPr>
          <p:cNvPr id="4" name="Slide Image Placeholder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1440" tIns="45720" rIns="91440" bIns="45720" rtlCol="0" anchor="b"/>
          <a:lstStyle>
            <a:lvl1pPr algn="r">
              <a:defRPr sz="1200"/>
            </a:lvl1pPr>
          </a:lstStyle>
          <a:p>
            <a:fld id="{C622EA66-E9A2-4F73-B778-3C216039EC78}" type="slidenum">
              <a:rPr lang="en-GB" smtClean="0"/>
              <a:t>‹#›</a:t>
            </a:fld>
            <a:endParaRPr lang="en-GB" dirty="0"/>
          </a:p>
        </p:txBody>
      </p:sp>
    </p:spTree>
    <p:extLst>
      <p:ext uri="{BB962C8B-B14F-4D97-AF65-F5344CB8AC3E}">
        <p14:creationId xmlns:p14="http://schemas.microsoft.com/office/powerpoint/2010/main" val="59678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F365B-1956-0735-34CD-71C0ADC5F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F1975-60B3-1743-FB17-47415D18FCAE}"/>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7F3C6F79-3AAF-AE2D-D6FC-0C89DA4E5F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233BF8-450C-B05E-3C15-B596F2D6C316}"/>
              </a:ext>
            </a:extLst>
          </p:cNvPr>
          <p:cNvSpPr>
            <a:spLocks noGrp="1"/>
          </p:cNvSpPr>
          <p:nvPr>
            <p:ph type="sldNum" sz="quarter" idx="10"/>
          </p:nvPr>
        </p:nvSpPr>
        <p:spPr/>
        <p:txBody>
          <a:bodyPr/>
          <a:lstStyle/>
          <a:p>
            <a:fld id="{C622EA66-E9A2-4F73-B778-3C216039EC78}" type="slidenum">
              <a:rPr lang="en-GB" smtClean="0"/>
              <a:t>1</a:t>
            </a:fld>
            <a:endParaRPr lang="en-GB" dirty="0"/>
          </a:p>
        </p:txBody>
      </p:sp>
    </p:spTree>
    <p:extLst>
      <p:ext uri="{BB962C8B-B14F-4D97-AF65-F5344CB8AC3E}">
        <p14:creationId xmlns:p14="http://schemas.microsoft.com/office/powerpoint/2010/main" val="256302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30</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4149-328A-7006-1735-F8FEB2402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1BBF8-14B8-4A75-D450-C13F7D4ED82B}"/>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9C641815-E38A-54BA-3ABB-1E98B9A7AC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6F5EC1-50FC-8A8B-1B3F-E10831D287A1}"/>
              </a:ext>
            </a:extLst>
          </p:cNvPr>
          <p:cNvSpPr>
            <a:spLocks noGrp="1"/>
          </p:cNvSpPr>
          <p:nvPr>
            <p:ph type="sldNum" sz="quarter" idx="10"/>
          </p:nvPr>
        </p:nvSpPr>
        <p:spPr/>
        <p:txBody>
          <a:bodyPr/>
          <a:lstStyle/>
          <a:p>
            <a:fld id="{C622EA66-E9A2-4F73-B778-3C216039EC78}" type="slidenum">
              <a:rPr lang="en-GB" smtClean="0"/>
              <a:t>31</a:t>
            </a:fld>
            <a:endParaRPr lang="en-GB" dirty="0"/>
          </a:p>
        </p:txBody>
      </p:sp>
    </p:spTree>
    <p:extLst>
      <p:ext uri="{BB962C8B-B14F-4D97-AF65-F5344CB8AC3E}">
        <p14:creationId xmlns:p14="http://schemas.microsoft.com/office/powerpoint/2010/main" val="125424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32</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33</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34</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35</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399B-CC58-93F3-C5A9-2792D21ED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8D05F-9035-D33C-907A-E5BCBF9A5898}"/>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C5B20B14-E7A9-8C7D-9B08-4CD6B15732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46D95F-E395-3C3C-8D96-A60E2986D3C1}"/>
              </a:ext>
            </a:extLst>
          </p:cNvPr>
          <p:cNvSpPr>
            <a:spLocks noGrp="1"/>
          </p:cNvSpPr>
          <p:nvPr>
            <p:ph type="sldNum" sz="quarter" idx="10"/>
          </p:nvPr>
        </p:nvSpPr>
        <p:spPr/>
        <p:txBody>
          <a:bodyPr/>
          <a:lstStyle/>
          <a:p>
            <a:fld id="{C622EA66-E9A2-4F73-B778-3C216039EC78}" type="slidenum">
              <a:rPr lang="en-GB" smtClean="0"/>
              <a:t>36</a:t>
            </a:fld>
            <a:endParaRPr lang="en-GB" dirty="0"/>
          </a:p>
        </p:txBody>
      </p:sp>
    </p:spTree>
    <p:extLst>
      <p:ext uri="{BB962C8B-B14F-4D97-AF65-F5344CB8AC3E}">
        <p14:creationId xmlns:p14="http://schemas.microsoft.com/office/powerpoint/2010/main" val="47042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37</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38</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39</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3</a:t>
            </a:fld>
            <a:endParaRPr lang="en-GB" dirty="0"/>
          </a:p>
        </p:txBody>
      </p:sp>
    </p:spTree>
    <p:extLst>
      <p:ext uri="{BB962C8B-B14F-4D97-AF65-F5344CB8AC3E}">
        <p14:creationId xmlns:p14="http://schemas.microsoft.com/office/powerpoint/2010/main" val="119499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40</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41</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42</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43</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44</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45</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46</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47</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48</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49</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17</a:t>
            </a:fld>
            <a:endParaRPr lang="en-GB" dirty="0"/>
          </a:p>
        </p:txBody>
      </p:sp>
    </p:spTree>
    <p:extLst>
      <p:ext uri="{BB962C8B-B14F-4D97-AF65-F5344CB8AC3E}">
        <p14:creationId xmlns:p14="http://schemas.microsoft.com/office/powerpoint/2010/main" val="90569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77B3-97AA-A174-CE7C-EED7497D3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6D40F-298C-E75B-133E-B119BD179768}"/>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7A5A1C24-AC1E-EAAC-BD91-75A66CB4D42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5752CC-0621-9124-83F5-3790BD292D84}"/>
              </a:ext>
            </a:extLst>
          </p:cNvPr>
          <p:cNvSpPr>
            <a:spLocks noGrp="1"/>
          </p:cNvSpPr>
          <p:nvPr>
            <p:ph type="sldNum" sz="quarter" idx="10"/>
          </p:nvPr>
        </p:nvSpPr>
        <p:spPr/>
        <p:txBody>
          <a:bodyPr/>
          <a:lstStyle/>
          <a:p>
            <a:fld id="{C622EA66-E9A2-4F73-B778-3C216039EC78}" type="slidenum">
              <a:rPr lang="en-GB" smtClean="0"/>
              <a:t>50</a:t>
            </a:fld>
            <a:endParaRPr lang="en-GB" dirty="0"/>
          </a:p>
        </p:txBody>
      </p:sp>
    </p:spTree>
    <p:extLst>
      <p:ext uri="{BB962C8B-B14F-4D97-AF65-F5344CB8AC3E}">
        <p14:creationId xmlns:p14="http://schemas.microsoft.com/office/powerpoint/2010/main" val="334627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24</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D880-FAEC-2E27-F23A-84A93908A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192A6-792F-D2EA-3249-57C31E36FA06}"/>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299ED50F-B581-3C7D-C63E-4CA878C727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94ECCF-185E-640A-0057-C050CA616B53}"/>
              </a:ext>
            </a:extLst>
          </p:cNvPr>
          <p:cNvSpPr>
            <a:spLocks noGrp="1"/>
          </p:cNvSpPr>
          <p:nvPr>
            <p:ph type="sldNum" sz="quarter" idx="10"/>
          </p:nvPr>
        </p:nvSpPr>
        <p:spPr/>
        <p:txBody>
          <a:bodyPr/>
          <a:lstStyle/>
          <a:p>
            <a:fld id="{C622EA66-E9A2-4F73-B778-3C216039EC78}" type="slidenum">
              <a:rPr lang="en-GB" smtClean="0"/>
              <a:t>25</a:t>
            </a:fld>
            <a:endParaRPr lang="en-GB" dirty="0"/>
          </a:p>
        </p:txBody>
      </p:sp>
    </p:spTree>
    <p:extLst>
      <p:ext uri="{BB962C8B-B14F-4D97-AF65-F5344CB8AC3E}">
        <p14:creationId xmlns:p14="http://schemas.microsoft.com/office/powerpoint/2010/main" val="210760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26</a:t>
            </a:fld>
            <a:endParaRPr lang="en-GB" dirty="0"/>
          </a:p>
        </p:txBody>
      </p:sp>
    </p:spTree>
    <p:extLst>
      <p:ext uri="{BB962C8B-B14F-4D97-AF65-F5344CB8AC3E}">
        <p14:creationId xmlns:p14="http://schemas.microsoft.com/office/powerpoint/2010/main" val="49142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76A86-1945-B147-9AB1-41E7353BA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9248D-2205-7AAD-2DC1-61C5003DD179}"/>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D91A2B90-0270-5F9A-46CE-AC52A9BB00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E0E2AA-606B-E807-B7A1-388BEE3AE2A9}"/>
              </a:ext>
            </a:extLst>
          </p:cNvPr>
          <p:cNvSpPr>
            <a:spLocks noGrp="1"/>
          </p:cNvSpPr>
          <p:nvPr>
            <p:ph type="sldNum" sz="quarter" idx="10"/>
          </p:nvPr>
        </p:nvSpPr>
        <p:spPr/>
        <p:txBody>
          <a:bodyPr/>
          <a:lstStyle/>
          <a:p>
            <a:fld id="{C622EA66-E9A2-4F73-B778-3C216039EC78}" type="slidenum">
              <a:rPr lang="en-GB" smtClean="0"/>
              <a:t>27</a:t>
            </a:fld>
            <a:endParaRPr lang="en-GB" dirty="0"/>
          </a:p>
        </p:txBody>
      </p:sp>
    </p:spTree>
    <p:extLst>
      <p:ext uri="{BB962C8B-B14F-4D97-AF65-F5344CB8AC3E}">
        <p14:creationId xmlns:p14="http://schemas.microsoft.com/office/powerpoint/2010/main" val="161372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CFBF-6D24-657A-7A69-DDFDB7FD6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95C4F-CF93-6848-FA1B-DC570388A4EE}"/>
              </a:ext>
            </a:extLst>
          </p:cNvPr>
          <p:cNvSpPr>
            <a:spLocks noGrp="1" noRot="1" noChangeAspect="1"/>
          </p:cNvSpPr>
          <p:nvPr>
            <p:ph type="sldImg"/>
          </p:nvPr>
        </p:nvSpPr>
        <p:spPr>
          <a:xfrm>
            <a:off x="941388" y="750888"/>
            <a:ext cx="5000625" cy="3749675"/>
          </a:xfrm>
        </p:spPr>
      </p:sp>
      <p:sp>
        <p:nvSpPr>
          <p:cNvPr id="3" name="Notes Placeholder 2">
            <a:extLst>
              <a:ext uri="{FF2B5EF4-FFF2-40B4-BE49-F238E27FC236}">
                <a16:creationId xmlns:a16="http://schemas.microsoft.com/office/drawing/2014/main" id="{6930B076-839C-607E-34C3-63E89ABB11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B35AA7-CAD9-9D5E-9E6B-87752E43E5CA}"/>
              </a:ext>
            </a:extLst>
          </p:cNvPr>
          <p:cNvSpPr>
            <a:spLocks noGrp="1"/>
          </p:cNvSpPr>
          <p:nvPr>
            <p:ph type="sldNum" sz="quarter" idx="10"/>
          </p:nvPr>
        </p:nvSpPr>
        <p:spPr/>
        <p:txBody>
          <a:bodyPr/>
          <a:lstStyle/>
          <a:p>
            <a:fld id="{C622EA66-E9A2-4F73-B778-3C216039EC78}" type="slidenum">
              <a:rPr lang="en-GB" smtClean="0"/>
              <a:t>28</a:t>
            </a:fld>
            <a:endParaRPr lang="en-GB" dirty="0"/>
          </a:p>
        </p:txBody>
      </p:sp>
    </p:spTree>
    <p:extLst>
      <p:ext uri="{BB962C8B-B14F-4D97-AF65-F5344CB8AC3E}">
        <p14:creationId xmlns:p14="http://schemas.microsoft.com/office/powerpoint/2010/main" val="119315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29</a:t>
            </a:fld>
            <a:endParaRPr lang="en-GB" dirty="0"/>
          </a:p>
        </p:txBody>
      </p:sp>
    </p:spTree>
    <p:extLst>
      <p:ext uri="{BB962C8B-B14F-4D97-AF65-F5344CB8AC3E}">
        <p14:creationId xmlns:p14="http://schemas.microsoft.com/office/powerpoint/2010/main" val="49142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4679BE-6539-4E06-BD0D-3C69047F6193}" type="datetime1">
              <a:rPr lang="en-GB" smtClean="0"/>
              <a:t>19/02/2025</a:t>
            </a:fld>
            <a:endParaRPr lang="en-GB" dirty="0"/>
          </a:p>
        </p:txBody>
      </p:sp>
      <p:sp>
        <p:nvSpPr>
          <p:cNvPr id="5" name="Footer Placeholder 4"/>
          <p:cNvSpPr>
            <a:spLocks noGrp="1"/>
          </p:cNvSpPr>
          <p:nvPr>
            <p:ph type="ftr" sz="quarter" idx="11"/>
          </p:nvPr>
        </p:nvSpPr>
        <p:spPr/>
        <p:txBody>
          <a:bodyPr/>
          <a:lstStyle/>
          <a:p>
            <a:r>
              <a:rPr lang="en-GB"/>
              <a:t>HHSG Feb 2024</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71547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1A2187-10FF-4E87-83CB-8110E9B01ADA}" type="datetime1">
              <a:rPr lang="en-GB" smtClean="0"/>
              <a:t>19/02/2025</a:t>
            </a:fld>
            <a:endParaRPr lang="en-GB" dirty="0"/>
          </a:p>
        </p:txBody>
      </p:sp>
      <p:sp>
        <p:nvSpPr>
          <p:cNvPr id="5" name="Footer Placeholder 4"/>
          <p:cNvSpPr>
            <a:spLocks noGrp="1"/>
          </p:cNvSpPr>
          <p:nvPr>
            <p:ph type="ftr" sz="quarter" idx="11"/>
          </p:nvPr>
        </p:nvSpPr>
        <p:spPr/>
        <p:txBody>
          <a:bodyPr/>
          <a:lstStyle/>
          <a:p>
            <a:r>
              <a:rPr lang="en-GB"/>
              <a:t>HHSG Feb 2024</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2230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EDB03-5A9A-4215-84BD-9F7F85166AA1}" type="datetime1">
              <a:rPr lang="en-GB" smtClean="0"/>
              <a:t>19/02/2025</a:t>
            </a:fld>
            <a:endParaRPr lang="en-GB" dirty="0"/>
          </a:p>
        </p:txBody>
      </p:sp>
      <p:sp>
        <p:nvSpPr>
          <p:cNvPr id="5" name="Footer Placeholder 4"/>
          <p:cNvSpPr>
            <a:spLocks noGrp="1"/>
          </p:cNvSpPr>
          <p:nvPr>
            <p:ph type="ftr" sz="quarter" idx="11"/>
          </p:nvPr>
        </p:nvSpPr>
        <p:spPr/>
        <p:txBody>
          <a:bodyPr/>
          <a:lstStyle/>
          <a:p>
            <a:r>
              <a:rPr lang="en-GB"/>
              <a:t>HHSG Feb 2024</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89429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FBAE0B-D8D4-4331-A60F-8EC535FD3E8C}" type="datetime1">
              <a:rPr lang="en-GB" smtClean="0"/>
              <a:t>19/02/2025</a:t>
            </a:fld>
            <a:endParaRPr lang="en-GB" dirty="0"/>
          </a:p>
        </p:txBody>
      </p:sp>
      <p:sp>
        <p:nvSpPr>
          <p:cNvPr id="5" name="Footer Placeholder 4"/>
          <p:cNvSpPr>
            <a:spLocks noGrp="1"/>
          </p:cNvSpPr>
          <p:nvPr>
            <p:ph type="ftr" sz="quarter" idx="11"/>
          </p:nvPr>
        </p:nvSpPr>
        <p:spPr/>
        <p:txBody>
          <a:bodyPr/>
          <a:lstStyle/>
          <a:p>
            <a:r>
              <a:rPr lang="en-GB"/>
              <a:t>HHSG Feb 2024</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05283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4597-2C4C-4B14-B557-632DFFB3428A}" type="datetime1">
              <a:rPr lang="en-GB" smtClean="0"/>
              <a:t>19/02/2025</a:t>
            </a:fld>
            <a:endParaRPr lang="en-GB" dirty="0"/>
          </a:p>
        </p:txBody>
      </p:sp>
      <p:sp>
        <p:nvSpPr>
          <p:cNvPr id="5" name="Footer Placeholder 4"/>
          <p:cNvSpPr>
            <a:spLocks noGrp="1"/>
          </p:cNvSpPr>
          <p:nvPr>
            <p:ph type="ftr" sz="quarter" idx="11"/>
          </p:nvPr>
        </p:nvSpPr>
        <p:spPr/>
        <p:txBody>
          <a:bodyPr/>
          <a:lstStyle/>
          <a:p>
            <a:r>
              <a:rPr lang="en-GB"/>
              <a:t>HHSG Feb 2024</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6507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89A28BE-4E33-4C53-A608-6B2D3CC5DD95}" type="datetime1">
              <a:rPr lang="en-GB" smtClean="0"/>
              <a:t>19/02/2025</a:t>
            </a:fld>
            <a:endParaRPr lang="en-GB" dirty="0"/>
          </a:p>
        </p:txBody>
      </p:sp>
      <p:sp>
        <p:nvSpPr>
          <p:cNvPr id="6" name="Footer Placeholder 5"/>
          <p:cNvSpPr>
            <a:spLocks noGrp="1"/>
          </p:cNvSpPr>
          <p:nvPr>
            <p:ph type="ftr" sz="quarter" idx="11"/>
          </p:nvPr>
        </p:nvSpPr>
        <p:spPr/>
        <p:txBody>
          <a:bodyPr/>
          <a:lstStyle/>
          <a:p>
            <a:r>
              <a:rPr lang="en-GB"/>
              <a:t>HHSG Feb 2024</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74440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EC40449-380A-4144-AC2C-ACC28637DE85}" type="datetime1">
              <a:rPr lang="en-GB" smtClean="0"/>
              <a:t>19/02/2025</a:t>
            </a:fld>
            <a:endParaRPr lang="en-GB" dirty="0"/>
          </a:p>
        </p:txBody>
      </p:sp>
      <p:sp>
        <p:nvSpPr>
          <p:cNvPr id="8" name="Footer Placeholder 7"/>
          <p:cNvSpPr>
            <a:spLocks noGrp="1"/>
          </p:cNvSpPr>
          <p:nvPr>
            <p:ph type="ftr" sz="quarter" idx="11"/>
          </p:nvPr>
        </p:nvSpPr>
        <p:spPr/>
        <p:txBody>
          <a:bodyPr/>
          <a:lstStyle/>
          <a:p>
            <a:r>
              <a:rPr lang="en-GB"/>
              <a:t>HHSG Feb 2024</a:t>
            </a:r>
            <a:endParaRPr lang="en-GB" dirty="0"/>
          </a:p>
        </p:txBody>
      </p:sp>
      <p:sp>
        <p:nvSpPr>
          <p:cNvPr id="9" name="Slide Number Placeholder 8"/>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5245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BB193D-8D86-4849-B0B5-AF3CA12D4BF7}" type="datetime1">
              <a:rPr lang="en-GB" smtClean="0"/>
              <a:t>19/02/2025</a:t>
            </a:fld>
            <a:endParaRPr lang="en-GB" dirty="0"/>
          </a:p>
        </p:txBody>
      </p:sp>
      <p:sp>
        <p:nvSpPr>
          <p:cNvPr id="4" name="Footer Placeholder 3"/>
          <p:cNvSpPr>
            <a:spLocks noGrp="1"/>
          </p:cNvSpPr>
          <p:nvPr>
            <p:ph type="ftr" sz="quarter" idx="11"/>
          </p:nvPr>
        </p:nvSpPr>
        <p:spPr/>
        <p:txBody>
          <a:bodyPr/>
          <a:lstStyle/>
          <a:p>
            <a:r>
              <a:rPr lang="en-GB"/>
              <a:t>HHSG Feb 2024</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5715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5B0F5-267B-420A-911C-DEE14B53E647}" type="datetime1">
              <a:rPr lang="en-GB" smtClean="0"/>
              <a:t>19/02/2025</a:t>
            </a:fld>
            <a:endParaRPr lang="en-GB" dirty="0"/>
          </a:p>
        </p:txBody>
      </p:sp>
      <p:sp>
        <p:nvSpPr>
          <p:cNvPr id="3" name="Footer Placeholder 2"/>
          <p:cNvSpPr>
            <a:spLocks noGrp="1"/>
          </p:cNvSpPr>
          <p:nvPr>
            <p:ph type="ftr" sz="quarter" idx="11"/>
          </p:nvPr>
        </p:nvSpPr>
        <p:spPr/>
        <p:txBody>
          <a:bodyPr/>
          <a:lstStyle/>
          <a:p>
            <a:r>
              <a:rPr lang="en-GB"/>
              <a:t>HHSG Feb 2024</a:t>
            </a:r>
            <a:endParaRPr lang="en-GB" dirty="0"/>
          </a:p>
        </p:txBody>
      </p:sp>
      <p:sp>
        <p:nvSpPr>
          <p:cNvPr id="4" name="Slide Number Placeholder 3"/>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893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200EE-AC3D-4FC7-8201-346FF9761060}" type="datetime1">
              <a:rPr lang="en-GB" smtClean="0"/>
              <a:t>19/02/2025</a:t>
            </a:fld>
            <a:endParaRPr lang="en-GB" dirty="0"/>
          </a:p>
        </p:txBody>
      </p:sp>
      <p:sp>
        <p:nvSpPr>
          <p:cNvPr id="6" name="Footer Placeholder 5"/>
          <p:cNvSpPr>
            <a:spLocks noGrp="1"/>
          </p:cNvSpPr>
          <p:nvPr>
            <p:ph type="ftr" sz="quarter" idx="11"/>
          </p:nvPr>
        </p:nvSpPr>
        <p:spPr/>
        <p:txBody>
          <a:bodyPr/>
          <a:lstStyle/>
          <a:p>
            <a:r>
              <a:rPr lang="en-GB"/>
              <a:t>HHSG Feb 2024</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43980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14F23-C0B3-4FE7-A530-998ABDCD8D11}" type="datetime1">
              <a:rPr lang="en-GB" smtClean="0"/>
              <a:t>19/02/2025</a:t>
            </a:fld>
            <a:endParaRPr lang="en-GB" dirty="0"/>
          </a:p>
        </p:txBody>
      </p:sp>
      <p:sp>
        <p:nvSpPr>
          <p:cNvPr id="6" name="Footer Placeholder 5"/>
          <p:cNvSpPr>
            <a:spLocks noGrp="1"/>
          </p:cNvSpPr>
          <p:nvPr>
            <p:ph type="ftr" sz="quarter" idx="11"/>
          </p:nvPr>
        </p:nvSpPr>
        <p:spPr/>
        <p:txBody>
          <a:bodyPr/>
          <a:lstStyle/>
          <a:p>
            <a:r>
              <a:rPr lang="en-GB"/>
              <a:t>HHSG Feb 2024</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362868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C49B0-60DF-4264-9862-4198B0F6AAA2}" type="datetime1">
              <a:rPr lang="en-GB" smtClean="0"/>
              <a:t>19/02/2025</a:t>
            </a:fld>
            <a:endParaRPr lang="en-GB"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HHSG Feb 2024</a:t>
            </a:r>
            <a:endParaRPr lang="en-GB" dirty="0"/>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14556-BEDA-4D4B-9CF1-263B737BB541}" type="slidenum">
              <a:rPr lang="en-GB" smtClean="0"/>
              <a:t>‹#›</a:t>
            </a:fld>
            <a:endParaRPr lang="en-GB" dirty="0"/>
          </a:p>
        </p:txBody>
      </p:sp>
    </p:spTree>
    <p:extLst>
      <p:ext uri="{BB962C8B-B14F-4D97-AF65-F5344CB8AC3E}">
        <p14:creationId xmlns:p14="http://schemas.microsoft.com/office/powerpoint/2010/main" val="23339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se.gov.uk/home-working/index.ht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egislation.gov.uk/ukpga/2021/30/content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s://unece.org/transportdangerous-goods/adr-2017-files" TargetMode="External"/><Relationship Id="rId2" Type="http://schemas.openxmlformats.org/officeDocument/2006/relationships/hyperlink" Target="https://www.hse.gov.uk/cdg/manual/adrcarriage.ht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gov.uk/guidance/securing-loads-on-hgvs-and-goods-vehicles" TargetMode="External"/><Relationship Id="rId4" Type="http://schemas.openxmlformats.org/officeDocument/2006/relationships/hyperlink" Target="https://www.gov.uk/government/publications/categorisation-of-defec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hse.gov.uk/stress/risk-assessment.htm"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hyperlink" Target="https://www.hse.gov.uk/stress/risk-assessment.htm"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hse.gov.uk/pubns/priced/l74.pdf" TargetMode="External"/><Relationship Id="rId5" Type="http://schemas.openxmlformats.org/officeDocument/2006/relationships/image" Target="../media/image18.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ssets.publishing.service.gov.uk/media/6752f32a14973821ce2a6cc2/employment-rights-bill-overview.pdf" TargetMode="External"/><Relationship Id="rId5" Type="http://schemas.openxmlformats.org/officeDocument/2006/relationships/image" Target="../media/image20.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iso.org/ClimateAction/LondonDeclaration.html"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legislation.gov.uk/ukpga/2022/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hse.gov.uk/statistics/"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gov.uk/guidance/keeping-information-about-a-higher-risk-building-the-golden-thread#when-a-building-is-occupied-or-could-be-occupied-by-residents" TargetMode="External"/><Relationship Id="rId3" Type="http://schemas.openxmlformats.org/officeDocument/2006/relationships/image" Target="../media/image1.png"/><Relationship Id="rId7" Type="http://schemas.openxmlformats.org/officeDocument/2006/relationships/hyperlink" Target="https://www.gov.uk/guidance/keeping-information-about-a-higher-risk-building-the-golden-thread#during-design-and-construction-of-a-higher-risk-build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ov.uk/guidance/keeping-information-about-a-higher-risk-building-the-golden-thread#managing-and-storing-the-information" TargetMode="External"/><Relationship Id="rId5" Type="http://schemas.openxmlformats.org/officeDocument/2006/relationships/hyperlink" Target="https://www.gov.uk/guidance/keeping-information-about-a-higher-risk-building-the-golden-thread#why-you-must-keep-information-about-a-building" TargetMode="External"/><Relationship Id="rId10" Type="http://schemas.openxmlformats.org/officeDocument/2006/relationships/image" Target="../media/image25.jpeg"/><Relationship Id="rId4" Type="http://schemas.openxmlformats.org/officeDocument/2006/relationships/image" Target="../media/image2.jpeg"/><Relationship Id="rId9" Type="http://schemas.openxmlformats.org/officeDocument/2006/relationships/hyperlink" Target="https://www.gov.uk/guidance/keeping-information-about-a-higher-risk-building-the-golden-threa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ov.uk/guidance/simpler-recycling-workplace-recycling-in-england" TargetMode="External"/><Relationship Id="rId5" Type="http://schemas.openxmlformats.org/officeDocument/2006/relationships/hyperlink" Target="https://www.gov.uk/government/publications/simpler-recycling-in-england-policy-update/simpler-recycling-in-england-policy-update"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ov.uk/government/groups/circular-economy-taskforce" TargetMode="External"/><Relationship Id="rId5" Type="http://schemas.openxmlformats.org/officeDocument/2006/relationships/hyperlink" Target="https://www.gov.uk/government/news/dan-corry-appointed-to-lead-defra-regulation-review" TargetMode="Externa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hse.gov.uk/aboutus/the-hse-strategy.htm" TargetMode="Externa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5C612-041C-FB31-4029-6B2D959A4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DB8ED-A9F1-E40D-C7CC-DC5F39E5A605}"/>
              </a:ext>
            </a:extLst>
          </p:cNvPr>
          <p:cNvSpPr>
            <a:spLocks noGrp="1"/>
          </p:cNvSpPr>
          <p:nvPr>
            <p:ph type="title"/>
          </p:nvPr>
        </p:nvSpPr>
        <p:spPr/>
        <p:txBody>
          <a:bodyPr/>
          <a:lstStyle/>
          <a:p>
            <a:r>
              <a:rPr lang="en-GB" dirty="0"/>
              <a:t>2025</a:t>
            </a:r>
          </a:p>
        </p:txBody>
      </p:sp>
      <p:sp>
        <p:nvSpPr>
          <p:cNvPr id="4" name="Footer Placeholder 3">
            <a:extLst>
              <a:ext uri="{FF2B5EF4-FFF2-40B4-BE49-F238E27FC236}">
                <a16:creationId xmlns:a16="http://schemas.microsoft.com/office/drawing/2014/main" id="{8139436C-05FE-3619-78FB-F782F4719F0E}"/>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C5CEB305-F193-3C0B-3C60-B94B1D26A762}"/>
              </a:ext>
            </a:extLst>
          </p:cNvPr>
          <p:cNvSpPr>
            <a:spLocks noGrp="1"/>
          </p:cNvSpPr>
          <p:nvPr>
            <p:ph type="sldNum" sz="quarter" idx="12"/>
          </p:nvPr>
        </p:nvSpPr>
        <p:spPr/>
        <p:txBody>
          <a:bodyPr/>
          <a:lstStyle/>
          <a:p>
            <a:fld id="{B9414556-BEDA-4D4B-9CF1-263B737BB541}" type="slidenum">
              <a:rPr lang="en-GB" smtClean="0"/>
              <a:t>1</a:t>
            </a:fld>
            <a:endParaRPr lang="en-GB" dirty="0"/>
          </a:p>
        </p:txBody>
      </p:sp>
      <p:pic>
        <p:nvPicPr>
          <p:cNvPr id="6" name="Picture 5">
            <a:extLst>
              <a:ext uri="{FF2B5EF4-FFF2-40B4-BE49-F238E27FC236}">
                <a16:creationId xmlns:a16="http://schemas.microsoft.com/office/drawing/2014/main" id="{11E9E3A0-3A76-C9EA-B090-5B58BFB0404A}"/>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7DB4E694-EFD3-77D5-0B21-8B64F580E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9DC0CA6-0462-3DFF-ED88-2207A96AC9BA}"/>
              </a:ext>
            </a:extLst>
          </p:cNvPr>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a:extLst>
              <a:ext uri="{FF2B5EF4-FFF2-40B4-BE49-F238E27FC236}">
                <a16:creationId xmlns:a16="http://schemas.microsoft.com/office/drawing/2014/main" id="{7D12BEC8-83A3-AEB0-AB6E-BBDC815FEB89}"/>
              </a:ext>
            </a:extLst>
          </p:cNvPr>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a:extLst>
              <a:ext uri="{FF2B5EF4-FFF2-40B4-BE49-F238E27FC236}">
                <a16:creationId xmlns:a16="http://schemas.microsoft.com/office/drawing/2014/main" id="{FD9F83B9-B553-13C6-0ED2-8B78216681D6}"/>
              </a:ext>
            </a:extLst>
          </p:cNvPr>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4D5FB57-751C-8A39-787A-8F57D716BDE4}"/>
              </a:ext>
            </a:extLst>
          </p:cNvPr>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C75CF010-FE1F-0ACC-EA02-D8D6F27D60F1}"/>
              </a:ext>
            </a:extLst>
          </p:cNvPr>
          <p:cNvSpPr>
            <a:spLocks noGrp="1"/>
          </p:cNvSpPr>
          <p:nvPr>
            <p:ph idx="1"/>
          </p:nvPr>
        </p:nvSpPr>
        <p:spPr/>
        <p:txBody>
          <a:bodyPr>
            <a:normAutofit/>
          </a:bodyPr>
          <a:lstStyle/>
          <a:p>
            <a:pPr marL="0" indent="0">
              <a:spcBef>
                <a:spcPts val="3000"/>
              </a:spcBef>
              <a:spcAft>
                <a:spcPts val="3600"/>
              </a:spcAft>
              <a:buNone/>
            </a:pPr>
            <a:endParaRPr lang="en-US" sz="2800" b="1" dirty="0"/>
          </a:p>
          <a:p>
            <a:pPr marL="0" indent="0">
              <a:spcBef>
                <a:spcPts val="3000"/>
              </a:spcBef>
              <a:spcAft>
                <a:spcPts val="3600"/>
              </a:spcAft>
              <a:buNone/>
            </a:pPr>
            <a:endParaRPr lang="en-US" sz="2800" b="1" dirty="0"/>
          </a:p>
          <a:p>
            <a:pPr marL="0" indent="0" fontAlgn="ctr">
              <a:spcAft>
                <a:spcPts val="1500"/>
              </a:spcAft>
              <a:buNone/>
            </a:pPr>
            <a:endParaRPr lang="en-US" sz="1800" dirty="0">
              <a:solidFill>
                <a:srgbClr val="FF0000"/>
              </a:solidFill>
            </a:endParaRPr>
          </a:p>
        </p:txBody>
      </p:sp>
      <p:sp>
        <p:nvSpPr>
          <p:cNvPr id="13" name="TextBox 12">
            <a:extLst>
              <a:ext uri="{FF2B5EF4-FFF2-40B4-BE49-F238E27FC236}">
                <a16:creationId xmlns:a16="http://schemas.microsoft.com/office/drawing/2014/main" id="{58AAB9F5-FAC1-9301-43CF-33FAA75C6E7B}"/>
              </a:ext>
            </a:extLst>
          </p:cNvPr>
          <p:cNvSpPr txBox="1"/>
          <p:nvPr/>
        </p:nvSpPr>
        <p:spPr>
          <a:xfrm>
            <a:off x="-36512" y="1535535"/>
            <a:ext cx="9180512" cy="4524315"/>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ptos" panose="020B0004020202020204" pitchFamily="34" charset="0"/>
              </a:rPr>
              <a:t>Wed 26th March - Site visit to </a:t>
            </a:r>
            <a:r>
              <a:rPr lang="en-GB" sz="1800" dirty="0" err="1">
                <a:effectLst/>
                <a:latin typeface="Aptos" panose="020B0004020202020204" pitchFamily="34" charset="0"/>
                <a:ea typeface="Aptos" panose="020B0004020202020204" pitchFamily="34" charset="0"/>
                <a:cs typeface="Aptos" panose="020B0004020202020204" pitchFamily="34" charset="0"/>
              </a:rPr>
              <a:t>NMITE</a:t>
            </a:r>
            <a:r>
              <a:rPr lang="en-GB" sz="1800" dirty="0">
                <a:effectLst/>
                <a:latin typeface="Aptos" panose="020B0004020202020204" pitchFamily="34" charset="0"/>
                <a:ea typeface="Aptos" panose="020B0004020202020204" pitchFamily="34" charset="0"/>
                <a:cs typeface="Aptos" panose="020B0004020202020204" pitchFamily="34" charset="0"/>
              </a:rPr>
              <a:t>.  A tour round one of the UK’s cutting-edge education facilities that also provides students with real-world employer experience.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a:t>
            </a:r>
            <a:r>
              <a:rPr lang="en-GB" dirty="0">
                <a:latin typeface="Aptos" panose="020B0004020202020204" pitchFamily="34" charset="0"/>
                <a:ea typeface="Aptos" panose="020B0004020202020204" pitchFamily="34" charset="0"/>
                <a:cs typeface="Aptos" panose="020B0004020202020204" pitchFamily="34" charset="0"/>
              </a:rPr>
              <a:t>30</a:t>
            </a:r>
            <a:r>
              <a:rPr lang="en-GB" baseline="30000" dirty="0">
                <a:latin typeface="Aptos" panose="020B0004020202020204" pitchFamily="34" charset="0"/>
                <a:ea typeface="Aptos" panose="020B0004020202020204" pitchFamily="34" charset="0"/>
                <a:cs typeface="Aptos" panose="020B0004020202020204" pitchFamily="34" charset="0"/>
              </a:rPr>
              <a:t>th</a:t>
            </a:r>
            <a:r>
              <a:rPr lang="en-GB" dirty="0">
                <a:latin typeface="Aptos" panose="020B0004020202020204" pitchFamily="34" charset="0"/>
                <a:ea typeface="Aptos" panose="020B0004020202020204" pitchFamily="34" charset="0"/>
                <a:cs typeface="Aptos" panose="020B0004020202020204" pitchFamily="34" charset="0"/>
              </a:rPr>
              <a:t> </a:t>
            </a:r>
            <a:r>
              <a:rPr lang="en-GB" sz="1800" dirty="0">
                <a:effectLst/>
                <a:latin typeface="Aptos" panose="020B0004020202020204" pitchFamily="34" charset="0"/>
                <a:ea typeface="Aptos" panose="020B0004020202020204" pitchFamily="34" charset="0"/>
                <a:cs typeface="Aptos" panose="020B0004020202020204" pitchFamily="34" charset="0"/>
              </a:rPr>
              <a:t> April -  Fire Risk Assessment and implications of the new Building 2022 Regulations.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28th May - A second joint event with the Working Well Together Group that we had so much success with last year.  – Occupational Health: Your Legal Obligations.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24th September Environmental Update. There is a lot of Environmental legislation changes coming through in 2025/ 26.</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22nd October - How to Manage H &amp; S /Benefits of Good H &amp; S / How to ‘sell’ </a:t>
            </a:r>
            <a:r>
              <a:rPr lang="en-GB" sz="1800" dirty="0" err="1">
                <a:effectLst/>
                <a:latin typeface="Aptos" panose="020B0004020202020204" pitchFamily="34" charset="0"/>
                <a:ea typeface="Aptos" panose="020B0004020202020204" pitchFamily="34" charset="0"/>
                <a:cs typeface="Aptos" panose="020B0004020202020204" pitchFamily="34" charset="0"/>
              </a:rPr>
              <a:t>H&amp;S</a:t>
            </a:r>
            <a:r>
              <a:rPr lang="en-GB" sz="1800" dirty="0">
                <a:effectLst/>
                <a:latin typeface="Aptos" panose="020B0004020202020204" pitchFamily="34" charset="0"/>
                <a:ea typeface="Aptos" panose="020B0004020202020204" pitchFamily="34" charset="0"/>
                <a:cs typeface="Aptos" panose="020B0004020202020204" pitchFamily="34" charset="0"/>
              </a:rPr>
              <a:t>. A work in progress title but you get the gist.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26th November AI in H &amp; S. Using generative Artificial Intelligence (AI) as a tool for </a:t>
            </a:r>
            <a:r>
              <a:rPr lang="en-GB" sz="1800" dirty="0" err="1">
                <a:effectLst/>
                <a:latin typeface="Aptos" panose="020B0004020202020204" pitchFamily="34" charset="0"/>
                <a:ea typeface="Aptos" panose="020B0004020202020204" pitchFamily="34" charset="0"/>
                <a:cs typeface="Aptos" panose="020B0004020202020204" pitchFamily="34" charset="0"/>
              </a:rPr>
              <a:t>H&amp;S</a:t>
            </a:r>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213363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2025</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10</a:t>
            </a:fld>
            <a:endParaRPr lang="en-GB" dirty="0"/>
          </a:p>
        </p:txBody>
      </p:sp>
      <p:sp>
        <p:nvSpPr>
          <p:cNvPr id="6" name="Content Placeholder 5"/>
          <p:cNvSpPr>
            <a:spLocks noGrp="1"/>
          </p:cNvSpPr>
          <p:nvPr>
            <p:ph idx="1"/>
          </p:nvPr>
        </p:nvSpPr>
        <p:spPr>
          <a:xfrm>
            <a:off x="457200" y="1600202"/>
            <a:ext cx="8229600" cy="4709118"/>
          </a:xfrm>
        </p:spPr>
        <p:txBody>
          <a:bodyPr>
            <a:normAutofit fontScale="85000" lnSpcReduction="20000"/>
          </a:bodyPr>
          <a:lstStyle/>
          <a:p>
            <a:pPr marL="0" indent="0">
              <a:buNone/>
            </a:pPr>
            <a:r>
              <a:rPr lang="en-GB" sz="3300" b="1" dirty="0"/>
              <a:t>Workplace fatalities</a:t>
            </a:r>
            <a:endParaRPr lang="en-GB" sz="3300" dirty="0"/>
          </a:p>
          <a:p>
            <a:r>
              <a:rPr lang="en-GB" sz="2800" dirty="0"/>
              <a:t>In 2023/24 there were 138 workers tragically killed in work-related incidents. This is an increase of 3 from the previous year where 135 workers lost their lives in workplace incidents.</a:t>
            </a:r>
          </a:p>
          <a:p>
            <a:pPr marL="0" indent="0">
              <a:buNone/>
            </a:pPr>
            <a:r>
              <a:rPr lang="en-GB" sz="3300" b="1" dirty="0"/>
              <a:t>Working days lost and costs</a:t>
            </a:r>
            <a:endParaRPr lang="en-GB" sz="3300" dirty="0"/>
          </a:p>
          <a:p>
            <a:r>
              <a:rPr lang="en-GB" sz="2800" dirty="0"/>
              <a:t>There were a total of </a:t>
            </a:r>
            <a:r>
              <a:rPr lang="en-GB" sz="2800" b="1" dirty="0"/>
              <a:t>33.7</a:t>
            </a:r>
            <a:r>
              <a:rPr lang="en-GB" sz="2800" dirty="0"/>
              <a:t> million working days lost in 2023/24 due to work-related ill health and injury. This is a decrease from the </a:t>
            </a:r>
            <a:r>
              <a:rPr lang="en-GB" sz="2800" b="1" dirty="0"/>
              <a:t>35.2 </a:t>
            </a:r>
            <a:r>
              <a:rPr lang="en-GB" sz="2800" dirty="0"/>
              <a:t>million working days lost in 2022/23.</a:t>
            </a:r>
          </a:p>
          <a:p>
            <a:r>
              <a:rPr lang="en-GB" sz="2800" dirty="0"/>
              <a:t>The annual estimated costs for 2022/23 of workplace injury and new cases of work-related ill-health (there is a delay in these figures compared to other reporting data), are:</a:t>
            </a:r>
          </a:p>
          <a:p>
            <a:pPr>
              <a:buFont typeface="Wingdings" panose="05000000000000000000" pitchFamily="2" charset="2"/>
              <a:buChar char="Ø"/>
            </a:pPr>
            <a:r>
              <a:rPr lang="en-GB" sz="2800" b="1" dirty="0"/>
              <a:t>£14.5 </a:t>
            </a:r>
            <a:r>
              <a:rPr lang="en-GB" sz="2800" dirty="0"/>
              <a:t>billion for new cases of work-related ill-health; and</a:t>
            </a:r>
          </a:p>
          <a:p>
            <a:pPr>
              <a:buFont typeface="Wingdings" panose="05000000000000000000" pitchFamily="2" charset="2"/>
              <a:buChar char="Ø"/>
            </a:pPr>
            <a:r>
              <a:rPr lang="en-GB" sz="2800" b="1" dirty="0"/>
              <a:t>£7.1 </a:t>
            </a:r>
            <a:r>
              <a:rPr lang="en-GB" sz="2800" dirty="0"/>
              <a:t>billion for workplace injury.</a:t>
            </a:r>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1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518864" y="1276159"/>
            <a:ext cx="8229600" cy="4968552"/>
          </a:xfrm>
        </p:spPr>
        <p:txBody>
          <a:bodyPr>
            <a:normAutofit fontScale="47500" lnSpcReduction="20000"/>
          </a:bodyPr>
          <a:lstStyle/>
          <a:p>
            <a:pPr marL="0" indent="0">
              <a:buNone/>
            </a:pPr>
            <a:r>
              <a:rPr lang="en-GB" dirty="0"/>
              <a:t>We highlight five key areas where legislative and industry trends are set to shape health and safety in the coming year.</a:t>
            </a:r>
          </a:p>
          <a:p>
            <a:pPr marL="0" indent="0">
              <a:buNone/>
            </a:pPr>
            <a:r>
              <a:rPr lang="en-GB" b="1" dirty="0"/>
              <a:t>1. Construction and building safety</a:t>
            </a:r>
            <a:r>
              <a:rPr lang="en-GB" dirty="0"/>
              <a:t> -as one of the most hazardous industries, the construction sector will remain under scrutiny in 2025 as the government seeks to enhance safety measures. Several key developments are expected:</a:t>
            </a:r>
          </a:p>
          <a:p>
            <a:r>
              <a:rPr lang="en-GB" b="1" dirty="0"/>
              <a:t>Grenfell Inquiry recommendations</a:t>
            </a:r>
            <a:r>
              <a:rPr lang="en-GB" dirty="0"/>
              <a:t> - as the Grenfell Tower Inquiry progresses, its recommendations will likely drive significant regulatory changes, particularly in fire safety management for high-rise buildings. Building owners and managers must prepare for increased oversight and stricter standards.</a:t>
            </a:r>
          </a:p>
          <a:p>
            <a:r>
              <a:rPr lang="en-GB" b="1" dirty="0"/>
              <a:t>Unsafe cladding</a:t>
            </a:r>
            <a:r>
              <a:rPr lang="en-GB" dirty="0"/>
              <a:t> - ongoing efforts to address unsafe cladding remain a priority. Stricter timelines for remediation and potential penalties for non-compliance are expected, impacting building owners and construction firms alike. With updates to the Building Safety Act having already come into force in October 2023 and revisions to fire safety regulations on the horizon, organisations must ensure they are ready to meet these changes head-on.</a:t>
            </a:r>
          </a:p>
          <a:p>
            <a:r>
              <a:rPr lang="en-GB" b="1" dirty="0"/>
              <a:t>Offsite construction</a:t>
            </a:r>
            <a:r>
              <a:rPr lang="en-GB" dirty="0"/>
              <a:t> - the rise of modular and prefabricated buildings is quickly revolutionising the construction process. By manufacturing building components in controlled environments and assembling them onsite, offsite construction reduces exposure to risks such as working at height or in extreme weather. This approach not only enhances worker safety but also minimises site hazards like overcrowding, theft, and vandalism, while improving project efficiency and reducing environmental impact. While these methods can improve efficiency, they introduce unique safety considerations, such as site assembly risks and transport logistics, which may influence safety guidelines in the future.</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11</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1" y="307814"/>
            <a:ext cx="936104"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2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57200" y="1268760"/>
            <a:ext cx="8229600" cy="4968552"/>
          </a:xfrm>
        </p:spPr>
        <p:txBody>
          <a:bodyPr>
            <a:normAutofit fontScale="77500" lnSpcReduction="20000"/>
          </a:bodyPr>
          <a:lstStyle/>
          <a:p>
            <a:pPr marL="0" indent="0">
              <a:buNone/>
            </a:pPr>
            <a:r>
              <a:rPr lang="en-GB" sz="3600" b="1" dirty="0"/>
              <a:t>2. Home and flexible working</a:t>
            </a:r>
            <a:endParaRPr lang="en-GB" sz="3600" dirty="0"/>
          </a:p>
          <a:p>
            <a:r>
              <a:rPr lang="en-GB" dirty="0"/>
              <a:t>The concept of the workplace has shifted dramatically in recent years due to the COVID-19 pandemic and the increasing desire for more flexible working. As home and flexible working become standard, health and safety legislation continues to evolve each year to keep pace.</a:t>
            </a:r>
          </a:p>
          <a:p>
            <a:r>
              <a:rPr lang="en-GB" dirty="0"/>
              <a:t>Employers are increasingly responsible for assessing risks associated with remote work, including workstation ergonomics (DSE – Display Screen Equipment assessments), mental wellbeing, and even home electrical safety.</a:t>
            </a:r>
            <a:r>
              <a:rPr lang="en-GB" u="sng" baseline="30000" dirty="0">
                <a:hlinkClick r:id="rId2" tooltip="4"/>
              </a:rPr>
              <a:t>4</a:t>
            </a:r>
            <a:endParaRPr lang="en-GB" dirty="0"/>
          </a:p>
          <a:p>
            <a:r>
              <a:rPr lang="en-GB" dirty="0"/>
              <a:t>Anticipated potential updates to the Health and Safety at Work Act 1974 could clarify employer obligations in non-traditional work environments, emphasising the need for thorough risk assessments and tailored safety measures</a:t>
            </a:r>
            <a:endParaRPr lang="en-US" b="1" i="1" dirty="0"/>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12</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7" y="364533"/>
            <a:ext cx="720080" cy="54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3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57200" y="1268760"/>
            <a:ext cx="8229600" cy="4968552"/>
          </a:xfrm>
        </p:spPr>
        <p:txBody>
          <a:bodyPr>
            <a:normAutofit fontScale="77500" lnSpcReduction="20000"/>
          </a:bodyPr>
          <a:lstStyle/>
          <a:p>
            <a:pPr marL="0" indent="0">
              <a:buNone/>
            </a:pPr>
            <a:r>
              <a:rPr lang="en-GB" sz="3600" b="1" dirty="0"/>
              <a:t>3. Mental health</a:t>
            </a:r>
            <a:endParaRPr lang="en-GB" sz="3600" dirty="0"/>
          </a:p>
          <a:p>
            <a:r>
              <a:rPr lang="en-GB" dirty="0"/>
              <a:t>The growing recognition of mental health as a critical component of workplace safety is influencing legislative priorities, as we saw earlier in 2024 when the new Labour Government set out their plans to wake workplaces more secure to encourage people to thrive.</a:t>
            </a:r>
          </a:p>
          <a:p>
            <a:r>
              <a:rPr lang="en-GB" dirty="0"/>
              <a:t>In 2025, we may see employers held to higher standards for mental health support, with potential updates to the Equality Act to enforce parity between mental and physical health considerations.</a:t>
            </a:r>
          </a:p>
          <a:p>
            <a:r>
              <a:rPr lang="en-GB" dirty="0"/>
              <a:t>Proactive initiatives such as employee assistance programmes, training for line managers, and accessible counselling services will be increasingly vital for compliance and workforce wellbeing.</a:t>
            </a:r>
          </a:p>
          <a:p>
            <a:pPr marL="0" indent="0">
              <a:buNone/>
            </a:pPr>
            <a:endParaRPr lang="en-US" b="1" i="1" dirty="0"/>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13</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10110"/>
            <a:ext cx="792088" cy="63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9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69" y="208563"/>
            <a:ext cx="8229600" cy="1143000"/>
          </a:xfrm>
        </p:spPr>
        <p:txBody>
          <a:bodyPr/>
          <a:lstStyle/>
          <a:p>
            <a:r>
              <a:rPr lang="en-GB" dirty="0"/>
              <a:t>H &amp; S Update 2025</a:t>
            </a:r>
          </a:p>
        </p:txBody>
      </p:sp>
      <p:sp>
        <p:nvSpPr>
          <p:cNvPr id="3" name="Content Placeholder 2"/>
          <p:cNvSpPr>
            <a:spLocks noGrp="1"/>
          </p:cNvSpPr>
          <p:nvPr>
            <p:ph idx="1"/>
          </p:nvPr>
        </p:nvSpPr>
        <p:spPr>
          <a:xfrm>
            <a:off x="457200" y="1268760"/>
            <a:ext cx="8229600" cy="4968552"/>
          </a:xfrm>
        </p:spPr>
        <p:txBody>
          <a:bodyPr>
            <a:normAutofit fontScale="47500" lnSpcReduction="20000"/>
          </a:bodyPr>
          <a:lstStyle/>
          <a:p>
            <a:pPr marL="0" indent="0">
              <a:buNone/>
            </a:pPr>
            <a:r>
              <a:rPr lang="en-GB" sz="5900" b="1" dirty="0"/>
              <a:t>4. Technology</a:t>
            </a:r>
            <a:r>
              <a:rPr lang="en-GB" sz="5900" dirty="0"/>
              <a:t> </a:t>
            </a:r>
          </a:p>
          <a:p>
            <a:pPr marL="0" indent="0">
              <a:buNone/>
            </a:pPr>
            <a:r>
              <a:rPr lang="en-GB" dirty="0"/>
              <a:t>Technology continues to transform the health and safety landscape, with artificial intelligence (AI) and wearable tech leading the charge.</a:t>
            </a:r>
          </a:p>
          <a:p>
            <a:r>
              <a:rPr lang="en-GB" b="1" dirty="0"/>
              <a:t>AI and predictive analytics</a:t>
            </a:r>
            <a:r>
              <a:rPr lang="en-GB" dirty="0"/>
              <a:t> - AI is becoming a critical tool for identifying potential safety hazards before they escalate. By analysing workplace data, AI can predict risks like equipment failure or unsafe behaviours, allowing for timely interventions and by analysing data from sensors embedded in machinery, AI can identify patterns that indicate potential equipment failures before they occur.</a:t>
            </a:r>
          </a:p>
          <a:p>
            <a:r>
              <a:rPr lang="en-GB" b="1" dirty="0"/>
              <a:t>Fatigue detection systems</a:t>
            </a:r>
            <a:r>
              <a:rPr lang="en-GB" dirty="0"/>
              <a:t> - in high-risk industries like transportation and construction, fatigue monitoring technology is gaining traction, helping to prevent accidents by identifying early signs of fatigue in employees. Examples of this are seen in the transportation sector, where in-cab fatigue monitoring systems are increasingly used for drivers. These systems employ cameras and sensors to track eye closure rates, head movements, and facial expressions. If signs of fatigue are detected, the system triggers alerts, such as audible warnings or vibrations in the driver’s seat, to encourage immediate corrective actions like pulling over for rest.</a:t>
            </a:r>
          </a:p>
          <a:p>
            <a:r>
              <a:rPr lang="en-GB" b="1" dirty="0"/>
              <a:t>Wearable tech</a:t>
            </a:r>
            <a:r>
              <a:rPr lang="en-GB" dirty="0"/>
              <a:t> - devices such as smart helmets and health-monitoring wearables are empowering workers to monitor their safety in real time. Wearable devices can monitor physiological indicators associated with fatigue, such as heart rate variability, eye movement, and even body temperature. For example, new smart helmets can ‘detect and record impacts and falls, and automatically call for help if needed’. Such technologies are expected to become available in the UK in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30" y="364533"/>
            <a:ext cx="792088" cy="63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1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57200" y="1268760"/>
            <a:ext cx="8229600" cy="4968552"/>
          </a:xfrm>
        </p:spPr>
        <p:txBody>
          <a:bodyPr>
            <a:normAutofit fontScale="62500" lnSpcReduction="20000"/>
          </a:bodyPr>
          <a:lstStyle/>
          <a:p>
            <a:pPr marL="0" indent="0">
              <a:buNone/>
            </a:pPr>
            <a:r>
              <a:rPr lang="en-GB" sz="4000" b="1" dirty="0"/>
              <a:t>5. Corporate Social Responsibility (CSR) and environmental sustainability</a:t>
            </a:r>
            <a:endParaRPr lang="en-GB" sz="4000" dirty="0"/>
          </a:p>
          <a:p>
            <a:r>
              <a:rPr lang="en-GB" dirty="0"/>
              <a:t>The lines between corporate social responsibility (CSR), sustainability, and health and safety are becoming increasingly intertwined as we enter an increasingly climate-conscious era. Organisations are expected to take a more holistic approach, recognising that environmental and social initiatives directly impact workplace safety.</a:t>
            </a:r>
          </a:p>
          <a:p>
            <a:r>
              <a:rPr lang="en-GB" dirty="0"/>
              <a:t>For example, in the renewable energy sector, ensuring safe working conditions during the installation and maintenance of wind turbines or solar panels is paramount. Additionally, legislative efforts may focus on linking sustainability targets with employee wellbeing, further emphasising the interconnected nature of these priorities.</a:t>
            </a:r>
          </a:p>
          <a:p>
            <a:r>
              <a:rPr lang="en-GB" dirty="0"/>
              <a:t>These efforts can enhance compliance and foster safer, more responsible workplaces, with this natural shift highlighting how companies are recognising the advantages of looking beyond their core requirements.</a:t>
            </a:r>
          </a:p>
          <a:p>
            <a:pPr marL="0" indent="0">
              <a:buNone/>
            </a:pPr>
            <a:endParaRPr lang="en-US" b="1" i="1" dirty="0"/>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15</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64533"/>
            <a:ext cx="864096"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5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4523"/>
            <a:ext cx="8229600" cy="1143000"/>
          </a:xfrm>
        </p:spPr>
        <p:txBody>
          <a:bodyPr/>
          <a:lstStyle/>
          <a:p>
            <a:r>
              <a:rPr lang="en-GB" dirty="0"/>
              <a:t>H &amp; S Update 2025</a:t>
            </a:r>
          </a:p>
        </p:txBody>
      </p:sp>
      <p:sp>
        <p:nvSpPr>
          <p:cNvPr id="3" name="Content Placeholder 2"/>
          <p:cNvSpPr>
            <a:spLocks noGrp="1"/>
          </p:cNvSpPr>
          <p:nvPr>
            <p:ph idx="1"/>
          </p:nvPr>
        </p:nvSpPr>
        <p:spPr>
          <a:xfrm>
            <a:off x="457200" y="1268760"/>
            <a:ext cx="8229600" cy="4968552"/>
          </a:xfrm>
        </p:spPr>
        <p:txBody>
          <a:bodyPr>
            <a:normAutofit fontScale="85000" lnSpcReduction="10000"/>
          </a:bodyPr>
          <a:lstStyle/>
          <a:p>
            <a:pPr marL="0" indent="0">
              <a:buNone/>
            </a:pPr>
            <a:r>
              <a:rPr lang="en-GB" sz="3300" b="1" dirty="0"/>
              <a:t>Summary</a:t>
            </a:r>
            <a:endParaRPr lang="en-GB" sz="3300" dirty="0"/>
          </a:p>
          <a:p>
            <a:r>
              <a:rPr lang="en-GB" dirty="0"/>
              <a:t>The health and safety landscape in 2025 will be shaped by advancements in construction safety, flexible working, technology, mental health awareness, and sustainability. For organisations, staying ahead of the curb with any potential changes is not just about compliance—it’s about creating safer, healthier, and more productive workplaces.</a:t>
            </a:r>
          </a:p>
          <a:p>
            <a:r>
              <a:rPr lang="en-GB" dirty="0"/>
              <a:t>Everyone should act now to review their health and safety policies, assess their readiness for upcoming legislative changes, and seek guidance where necessary.</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16</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364533"/>
            <a:ext cx="792088" cy="63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8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17</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5" y="364527"/>
            <a:ext cx="792088" cy="688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ellow emoji with a finger on the face&#10;&#10;Description automatically generated">
            <a:extLst>
              <a:ext uri="{FF2B5EF4-FFF2-40B4-BE49-F238E27FC236}">
                <a16:creationId xmlns:a16="http://schemas.microsoft.com/office/drawing/2014/main" id="{0AB3D235-6F63-07C3-A4E1-84B14EF3A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663" y="-2237096"/>
            <a:ext cx="11332192" cy="11332192"/>
          </a:xfrm>
          <a:prstGeom prst="rect">
            <a:avLst/>
          </a:prstGeom>
        </p:spPr>
      </p:pic>
      <p:sp>
        <p:nvSpPr>
          <p:cNvPr id="9" name="TextBox 8">
            <a:extLst>
              <a:ext uri="{FF2B5EF4-FFF2-40B4-BE49-F238E27FC236}">
                <a16:creationId xmlns:a16="http://schemas.microsoft.com/office/drawing/2014/main" id="{8F4CA538-EA0E-172B-690A-85B291DA9685}"/>
              </a:ext>
            </a:extLst>
          </p:cNvPr>
          <p:cNvSpPr txBox="1"/>
          <p:nvPr/>
        </p:nvSpPr>
        <p:spPr>
          <a:xfrm>
            <a:off x="12406" y="1268761"/>
            <a:ext cx="10668000" cy="5693866"/>
          </a:xfrm>
          <a:prstGeom prst="rect">
            <a:avLst/>
          </a:prstGeom>
          <a:noFill/>
        </p:spPr>
        <p:txBody>
          <a:bodyPr wrap="square">
            <a:spAutoFit/>
          </a:bodyPr>
          <a:lstStyle/>
          <a:p>
            <a:r>
              <a:rPr lang="en-US" sz="2800" b="1" i="0" dirty="0">
                <a:effectLst/>
                <a:cs typeface="Calibri" panose="020F0502020204030204" pitchFamily="34" charset="0"/>
              </a:rPr>
              <a:t>What's new or pending?</a:t>
            </a:r>
          </a:p>
          <a:p>
            <a:endParaRPr lang="en-US" sz="2800" b="1" dirty="0">
              <a:cs typeface="Calibri" panose="020F0502020204030204" pitchFamily="34" charset="0"/>
            </a:endParaRPr>
          </a:p>
          <a:p>
            <a:r>
              <a:rPr lang="en-US" sz="2800" i="0" dirty="0">
                <a:effectLst/>
                <a:cs typeface="Calibri" panose="020F0502020204030204" pitchFamily="34" charset="0"/>
              </a:rPr>
              <a:t>Environment Act 2021 </a:t>
            </a:r>
          </a:p>
          <a:p>
            <a:r>
              <a:rPr lang="en-US" sz="2800" dirty="0"/>
              <a:t>ADR 2025 Regulations</a:t>
            </a:r>
          </a:p>
          <a:p>
            <a:r>
              <a:rPr lang="en-US" sz="2800" dirty="0" err="1"/>
              <a:t>DVSA’s</a:t>
            </a:r>
            <a:r>
              <a:rPr lang="en-US" sz="2800" dirty="0"/>
              <a:t> load security guidance has been updated</a:t>
            </a:r>
          </a:p>
          <a:p>
            <a:r>
              <a:rPr lang="en-US" sz="2800" i="0" dirty="0">
                <a:effectLst/>
              </a:rPr>
              <a:t>Stress Risk Assessment</a:t>
            </a:r>
          </a:p>
          <a:p>
            <a:r>
              <a:rPr kumimoji="0" lang="en-US" altLang="en-US" sz="2800" i="0" u="none" strike="noStrike" cap="none" normalizeH="0" baseline="0" dirty="0">
                <a:ln>
                  <a:noFill/>
                </a:ln>
                <a:effectLst/>
              </a:rPr>
              <a:t>Sexual harassment</a:t>
            </a:r>
          </a:p>
          <a:p>
            <a:r>
              <a:rPr lang="en-US" sz="2800" i="0" dirty="0">
                <a:effectLst/>
              </a:rPr>
              <a:t>First Aid at Work</a:t>
            </a:r>
          </a:p>
          <a:p>
            <a:r>
              <a:rPr lang="en-US" sz="2800" i="0" dirty="0">
                <a:effectLst/>
              </a:rPr>
              <a:t>Employment Rights Bill</a:t>
            </a:r>
          </a:p>
          <a:p>
            <a:r>
              <a:rPr lang="es-ES" sz="2800" i="0" dirty="0">
                <a:effectLst/>
              </a:rPr>
              <a:t>BS EN ISO 9001:2015+A1:2024 – TC</a:t>
            </a:r>
          </a:p>
          <a:p>
            <a:r>
              <a:rPr lang="en-US" sz="2800" i="0" dirty="0">
                <a:effectLst/>
              </a:rPr>
              <a:t>Simpler Recycling </a:t>
            </a:r>
          </a:p>
          <a:p>
            <a:r>
              <a:rPr lang="en-US" sz="2800" i="0" dirty="0">
                <a:effectLst/>
              </a:rPr>
              <a:t>Health and Safety Executive turns 50</a:t>
            </a:r>
          </a:p>
          <a:p>
            <a:endParaRPr lang="en-GB" sz="2800" dirty="0"/>
          </a:p>
        </p:txBody>
      </p:sp>
    </p:spTree>
    <p:extLst>
      <p:ext uri="{BB962C8B-B14F-4D97-AF65-F5344CB8AC3E}">
        <p14:creationId xmlns:p14="http://schemas.microsoft.com/office/powerpoint/2010/main" val="72174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57200" y="1268760"/>
            <a:ext cx="8229600" cy="4968552"/>
          </a:xfrm>
        </p:spPr>
        <p:txBody>
          <a:bodyPr>
            <a:normAutofit fontScale="62500" lnSpcReduction="20000"/>
          </a:bodyPr>
          <a:lstStyle/>
          <a:p>
            <a:pPr marL="0" indent="0" fontAlgn="ctr">
              <a:buNone/>
            </a:pPr>
            <a:r>
              <a:rPr lang="en-US" sz="3600" dirty="0">
                <a:solidFill>
                  <a:srgbClr val="001D35"/>
                </a:solidFill>
                <a:cs typeface="Calibri" panose="020F0502020204030204" pitchFamily="34" charset="0"/>
              </a:rPr>
              <a:t>The </a:t>
            </a:r>
            <a:r>
              <a:rPr lang="en-US" sz="3600" b="1" dirty="0">
                <a:solidFill>
                  <a:srgbClr val="0000CC"/>
                </a:solidFill>
                <a:cs typeface="Calibri" panose="020F0502020204030204" pitchFamily="34" charset="0"/>
              </a:rPr>
              <a:t>Environment Act 2021 </a:t>
            </a:r>
            <a:r>
              <a:rPr lang="en-US" sz="3600" dirty="0">
                <a:solidFill>
                  <a:srgbClr val="001D35"/>
                </a:solidFill>
                <a:cs typeface="Calibri" panose="020F0502020204030204" pitchFamily="34" charset="0"/>
              </a:rPr>
              <a:t>includes provisions that came into force in 2024, including: </a:t>
            </a:r>
          </a:p>
          <a:p>
            <a:pPr fontAlgn="ctr"/>
            <a:r>
              <a:rPr lang="en-US" sz="3600" b="1" dirty="0">
                <a:solidFill>
                  <a:srgbClr val="001D35"/>
                </a:solidFill>
                <a:cs typeface="Calibri" panose="020F0502020204030204" pitchFamily="34" charset="0"/>
              </a:rPr>
              <a:t>Biodiversity duty</a:t>
            </a:r>
            <a:r>
              <a:rPr lang="en-US" sz="3600" dirty="0">
                <a:solidFill>
                  <a:srgbClr val="001D35"/>
                </a:solidFill>
                <a:cs typeface="Calibri" panose="020F0502020204030204" pitchFamily="34" charset="0"/>
              </a:rPr>
              <a:t>: Public authorities in England must consider how to conserve and enhance biodiversity </a:t>
            </a:r>
          </a:p>
          <a:p>
            <a:pPr fontAlgn="ctr"/>
            <a:r>
              <a:rPr lang="en-US" sz="3600" b="1" dirty="0">
                <a:solidFill>
                  <a:srgbClr val="001D35"/>
                </a:solidFill>
                <a:cs typeface="Calibri" panose="020F0502020204030204" pitchFamily="34" charset="0"/>
              </a:rPr>
              <a:t>Biodiversity Net Gain (BNG)</a:t>
            </a:r>
            <a:r>
              <a:rPr lang="en-US" sz="3600" dirty="0">
                <a:solidFill>
                  <a:srgbClr val="001D35"/>
                </a:solidFill>
                <a:cs typeface="Calibri" panose="020F0502020204030204" pitchFamily="34" charset="0"/>
              </a:rPr>
              <a:t>: Developers in England must deliver a 10% BNG for most new developments </a:t>
            </a:r>
          </a:p>
          <a:p>
            <a:pPr fontAlgn="ctr"/>
            <a:r>
              <a:rPr lang="en-US" sz="3600" b="1" dirty="0">
                <a:solidFill>
                  <a:srgbClr val="001D35"/>
                </a:solidFill>
                <a:cs typeface="Calibri" panose="020F0502020204030204" pitchFamily="34" charset="0"/>
              </a:rPr>
              <a:t>Environmental recall of motor vehicles</a:t>
            </a:r>
            <a:r>
              <a:rPr lang="en-US" sz="3600" dirty="0">
                <a:solidFill>
                  <a:srgbClr val="001D35"/>
                </a:solidFill>
                <a:cs typeface="Calibri" panose="020F0502020204030204" pitchFamily="34" charset="0"/>
              </a:rPr>
              <a:t>: Sections 74 to 77 of the Act come into force on May 17, 2024 </a:t>
            </a:r>
          </a:p>
          <a:p>
            <a:pPr fontAlgn="ctr"/>
            <a:r>
              <a:rPr lang="en-US" sz="3600" b="1" dirty="0">
                <a:solidFill>
                  <a:srgbClr val="001D35"/>
                </a:solidFill>
                <a:cs typeface="Calibri" panose="020F0502020204030204" pitchFamily="34" charset="0"/>
              </a:rPr>
              <a:t>Reporting on storm overflows</a:t>
            </a:r>
            <a:r>
              <a:rPr lang="en-US" sz="3600" dirty="0">
                <a:solidFill>
                  <a:srgbClr val="001D35"/>
                </a:solidFill>
                <a:cs typeface="Calibri" panose="020F0502020204030204" pitchFamily="34" charset="0"/>
              </a:rPr>
              <a:t>: Section 81 of the Act comes into force on May 17, 2024 </a:t>
            </a:r>
          </a:p>
          <a:p>
            <a:pPr fontAlgn="ctr"/>
            <a:r>
              <a:rPr lang="en-US" sz="3600" b="1" dirty="0">
                <a:solidFill>
                  <a:srgbClr val="001D35"/>
                </a:solidFill>
                <a:cs typeface="Calibri" panose="020F0502020204030204" pitchFamily="34" charset="0"/>
              </a:rPr>
              <a:t>Drainage and sewerage management plans</a:t>
            </a:r>
            <a:r>
              <a:rPr lang="en-US" sz="3600" dirty="0">
                <a:solidFill>
                  <a:srgbClr val="001D35"/>
                </a:solidFill>
                <a:cs typeface="Calibri" panose="020F0502020204030204" pitchFamily="34" charset="0"/>
              </a:rPr>
              <a:t>: Section 79 of the Act comes into force on September 1, 2024 </a:t>
            </a:r>
          </a:p>
          <a:p>
            <a:r>
              <a:rPr lang="en-US" sz="3600" b="1" dirty="0">
                <a:solidFill>
                  <a:srgbClr val="001D35"/>
                </a:solidFill>
                <a:cs typeface="Calibri" panose="020F0502020204030204" pitchFamily="34" charset="0"/>
              </a:rPr>
              <a:t>Licenses</a:t>
            </a:r>
            <a:r>
              <a:rPr lang="en-US" sz="3600" dirty="0">
                <a:solidFill>
                  <a:srgbClr val="001D35"/>
                </a:solidFill>
                <a:cs typeface="Calibri" panose="020F0502020204030204" pitchFamily="34" charset="0"/>
              </a:rPr>
              <a:t>: Additional conditions may be imposed on licenses in England </a:t>
            </a:r>
          </a:p>
          <a:p>
            <a:pPr marL="0" indent="0">
              <a:buNone/>
            </a:pPr>
            <a:r>
              <a:rPr lang="en-US" sz="3600" dirty="0">
                <a:solidFill>
                  <a:srgbClr val="001D35"/>
                </a:solidFill>
                <a:cs typeface="Calibri" panose="020F0502020204030204" pitchFamily="34" charset="0"/>
                <a:hlinkClick r:id="rId2"/>
              </a:rPr>
              <a:t>https://www.legislation.gov.uk/ukpga/2021/30/contents</a:t>
            </a:r>
            <a:endParaRPr lang="en-US" sz="3600" dirty="0">
              <a:solidFill>
                <a:srgbClr val="001D35"/>
              </a:solidFill>
              <a:cs typeface="Calibri" panose="020F0502020204030204" pitchFamily="34" charset="0"/>
            </a:endParaRP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18</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4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0" y="1268761"/>
            <a:ext cx="9144000" cy="4968552"/>
          </a:xfrm>
        </p:spPr>
        <p:txBody>
          <a:bodyPr>
            <a:noAutofit/>
          </a:bodyPr>
          <a:lstStyle/>
          <a:p>
            <a:pPr marL="0" indent="0">
              <a:buNone/>
            </a:pPr>
            <a:r>
              <a:rPr lang="en-US" sz="2800" dirty="0"/>
              <a:t>The</a:t>
            </a:r>
            <a:r>
              <a:rPr lang="en-US" sz="2800" b="1" dirty="0"/>
              <a:t> </a:t>
            </a:r>
            <a:r>
              <a:rPr lang="en-US" sz="2800" b="1" dirty="0">
                <a:solidFill>
                  <a:srgbClr val="0000CC"/>
                </a:solidFill>
              </a:rPr>
              <a:t>ADR 2025 Regulations </a:t>
            </a:r>
            <a:r>
              <a:rPr lang="en-US" sz="2800" dirty="0"/>
              <a:t>are updates to the European Agreement concerning the International Carriage of Dangerous Goods by Road. </a:t>
            </a:r>
          </a:p>
          <a:p>
            <a:pPr marL="0" indent="0">
              <a:buNone/>
            </a:pPr>
            <a:r>
              <a:rPr lang="en-US" sz="2800" dirty="0"/>
              <a:t>The regulations came into effect on January 1, 2025.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r>
              <a:rPr lang="en-GB" sz="2800" dirty="0">
                <a:hlinkClick r:id="rId2"/>
              </a:rPr>
              <a:t>https://www.hse.gov.uk/cdg/manual/adrcarriage.htm</a:t>
            </a:r>
            <a:endParaRPr lang="en-US" sz="2800" dirty="0"/>
          </a:p>
          <a:p>
            <a:r>
              <a:rPr lang="en-GB" sz="2800" dirty="0">
                <a:hlinkClick r:id="rId3"/>
              </a:rPr>
              <a:t>https://unece.org/transportdangerous-goods/adr-2017-files</a:t>
            </a:r>
            <a:endParaRPr lang="en-GB" sz="2800" dirty="0"/>
          </a:p>
          <a:p>
            <a:pPr marL="0" indent="0">
              <a:buNone/>
            </a:pPr>
            <a:endParaRPr lang="en-US" sz="2800" dirty="0"/>
          </a:p>
          <a:p>
            <a:pPr marL="0" indent="0">
              <a:buNone/>
            </a:pPr>
            <a:endParaRPr lang="en-GB" b="1" dirty="0"/>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19</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11BF01-46F5-D485-5716-09DA1A304490}"/>
              </a:ext>
            </a:extLst>
          </p:cNvPr>
          <p:cNvPicPr>
            <a:picLocks noChangeAspect="1"/>
          </p:cNvPicPr>
          <p:nvPr/>
        </p:nvPicPr>
        <p:blipFill>
          <a:blip r:embed="rId6"/>
          <a:stretch>
            <a:fillRect/>
          </a:stretch>
        </p:blipFill>
        <p:spPr>
          <a:xfrm>
            <a:off x="2280138" y="3068960"/>
            <a:ext cx="2939933" cy="2114830"/>
          </a:xfrm>
          <a:prstGeom prst="rect">
            <a:avLst/>
          </a:prstGeom>
        </p:spPr>
      </p:pic>
    </p:spTree>
    <p:extLst>
      <p:ext uri="{BB962C8B-B14F-4D97-AF65-F5344CB8AC3E}">
        <p14:creationId xmlns:p14="http://schemas.microsoft.com/office/powerpoint/2010/main" val="164251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and Safety Update 2025</a:t>
            </a:r>
          </a:p>
        </p:txBody>
      </p:sp>
      <p:sp>
        <p:nvSpPr>
          <p:cNvPr id="3" name="Subtitle 2"/>
          <p:cNvSpPr>
            <a:spLocks noGrp="1"/>
          </p:cNvSpPr>
          <p:nvPr>
            <p:ph type="subTitle" idx="1"/>
          </p:nvPr>
        </p:nvSpPr>
        <p:spPr>
          <a:xfrm>
            <a:off x="755576" y="3886200"/>
            <a:ext cx="7560840" cy="2567136"/>
          </a:xfrm>
        </p:spPr>
        <p:txBody>
          <a:bodyPr>
            <a:normAutofit fontScale="92500" lnSpcReduction="10000"/>
          </a:bodyPr>
          <a:lstStyle/>
          <a:p>
            <a:r>
              <a:rPr lang="en-GB" dirty="0"/>
              <a:t>Wednesday 19</a:t>
            </a:r>
            <a:r>
              <a:rPr lang="en-GB" baseline="30000" dirty="0"/>
              <a:t>th</a:t>
            </a:r>
            <a:r>
              <a:rPr lang="en-GB" dirty="0"/>
              <a:t> February 2025</a:t>
            </a:r>
          </a:p>
          <a:p>
            <a:r>
              <a:rPr lang="en-GB" dirty="0"/>
              <a:t>at </a:t>
            </a:r>
          </a:p>
          <a:p>
            <a:r>
              <a:rPr lang="en-US" i="1" dirty="0"/>
              <a:t>Leominster Golf Club</a:t>
            </a:r>
            <a:endParaRPr lang="en-GB" i="1" dirty="0"/>
          </a:p>
          <a:p>
            <a:r>
              <a:rPr lang="en-GB" i="1" dirty="0"/>
              <a:t>Presented by Herefordshire Health &amp; Safety Group</a:t>
            </a:r>
          </a:p>
          <a:p>
            <a:endParaRPr lang="en-GB" dirty="0"/>
          </a:p>
          <a:p>
            <a:endParaRPr lang="en-GB" dirty="0"/>
          </a:p>
          <a:p>
            <a:endParaRPr lang="en-GB" dirty="0"/>
          </a:p>
          <a:p>
            <a:endParaRPr lang="en-GB" dirty="0"/>
          </a:p>
          <a:p>
            <a:endParaRPr lang="en-GB" dirty="0"/>
          </a:p>
          <a:p>
            <a:endParaRPr lang="en-GB" dirty="0"/>
          </a:p>
        </p:txBody>
      </p:sp>
      <p:pic>
        <p:nvPicPr>
          <p:cNvPr id="1026" name="Picture 1" descr="Herefordshire_a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790586"/>
            <a:ext cx="1368153"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5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67544" y="1268761"/>
            <a:ext cx="8229600" cy="4968552"/>
          </a:xfrm>
        </p:spPr>
        <p:txBody>
          <a:bodyPr>
            <a:noAutofit/>
          </a:bodyPr>
          <a:lstStyle/>
          <a:p>
            <a:pPr marL="0" indent="0">
              <a:buNone/>
            </a:pPr>
            <a:r>
              <a:rPr lang="en-US" sz="2800" b="1" dirty="0">
                <a:solidFill>
                  <a:srgbClr val="0000CC"/>
                </a:solidFill>
              </a:rPr>
              <a:t>ADR 2025 Regulations – Cont.</a:t>
            </a:r>
          </a:p>
          <a:p>
            <a:r>
              <a:rPr lang="en-US" sz="2400" b="1" dirty="0"/>
              <a:t>Documentation: </a:t>
            </a:r>
            <a:r>
              <a:rPr lang="en-US" sz="2400" dirty="0"/>
              <a:t>Drivers carrying dangerous goods must </a:t>
            </a:r>
          </a:p>
          <a:p>
            <a:pPr marL="0" indent="0">
              <a:buNone/>
            </a:pPr>
            <a:r>
              <a:rPr lang="en-US" sz="2400" dirty="0"/>
              <a:t>     carry documents in the driver's cab </a:t>
            </a:r>
          </a:p>
          <a:p>
            <a:r>
              <a:rPr lang="en-US" sz="2400" b="1" dirty="0"/>
              <a:t>Training: </a:t>
            </a:r>
            <a:r>
              <a:rPr lang="en-US" sz="2400" dirty="0"/>
              <a:t>Drivers carrying dangerous goods in limited </a:t>
            </a:r>
          </a:p>
          <a:p>
            <a:pPr marL="0" indent="0">
              <a:buNone/>
            </a:pPr>
            <a:r>
              <a:rPr lang="en-US" sz="2400" dirty="0"/>
              <a:t>     quantities must have a training certificate </a:t>
            </a:r>
          </a:p>
          <a:p>
            <a:r>
              <a:rPr lang="en-US" sz="2400" b="1" dirty="0"/>
              <a:t>UN numbers: </a:t>
            </a:r>
            <a:r>
              <a:rPr lang="en-US" sz="2400" dirty="0"/>
              <a:t>New UN numbers have been introduced for sodium-ion batteries and electric vehicles </a:t>
            </a:r>
          </a:p>
          <a:p>
            <a:r>
              <a:rPr lang="en-US" sz="2400" b="1" dirty="0"/>
              <a:t>Lithium batteries: </a:t>
            </a:r>
            <a:r>
              <a:rPr lang="en-US" sz="2400" dirty="0"/>
              <a:t>New requirements for the state of charge of lithium ion batteries </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20</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11BF01-46F5-D485-5716-09DA1A304490}"/>
              </a:ext>
            </a:extLst>
          </p:cNvPr>
          <p:cNvPicPr>
            <a:picLocks noChangeAspect="1"/>
          </p:cNvPicPr>
          <p:nvPr/>
        </p:nvPicPr>
        <p:blipFill>
          <a:blip r:embed="rId4"/>
          <a:stretch>
            <a:fillRect/>
          </a:stretch>
        </p:blipFill>
        <p:spPr>
          <a:xfrm>
            <a:off x="5580112" y="4653136"/>
            <a:ext cx="2952330" cy="1933910"/>
          </a:xfrm>
          <a:prstGeom prst="rect">
            <a:avLst/>
          </a:prstGeom>
        </p:spPr>
      </p:pic>
    </p:spTree>
    <p:extLst>
      <p:ext uri="{BB962C8B-B14F-4D97-AF65-F5344CB8AC3E}">
        <p14:creationId xmlns:p14="http://schemas.microsoft.com/office/powerpoint/2010/main" val="275680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67544" y="1268761"/>
            <a:ext cx="8229600" cy="4968552"/>
          </a:xfrm>
        </p:spPr>
        <p:txBody>
          <a:bodyPr>
            <a:noAutofit/>
          </a:bodyPr>
          <a:lstStyle/>
          <a:p>
            <a:pPr marL="0" indent="0">
              <a:buNone/>
            </a:pPr>
            <a:r>
              <a:rPr lang="en-US" sz="2800" b="1" dirty="0">
                <a:solidFill>
                  <a:srgbClr val="0000CC"/>
                </a:solidFill>
              </a:rPr>
              <a:t>ADR 2025 Regulations – Cont.</a:t>
            </a:r>
          </a:p>
          <a:p>
            <a:r>
              <a:rPr lang="en-US" sz="2000" b="1" dirty="0"/>
              <a:t>Asbestos waste: </a:t>
            </a:r>
            <a:r>
              <a:rPr lang="en-US" sz="2000" dirty="0"/>
              <a:t>New provisions for the transport of asbestos waste, including stricter safety and documentation standards </a:t>
            </a:r>
          </a:p>
          <a:p>
            <a:r>
              <a:rPr lang="en-US" sz="2000" b="1" dirty="0"/>
              <a:t>Sodium batteries: </a:t>
            </a:r>
            <a:r>
              <a:rPr lang="en-US" sz="2000" dirty="0"/>
              <a:t>New packing instructions for sodium ion batteries </a:t>
            </a:r>
          </a:p>
          <a:p>
            <a:r>
              <a:rPr lang="en-US" sz="2000" b="1" dirty="0"/>
              <a:t>Packaging: </a:t>
            </a:r>
            <a:r>
              <a:rPr lang="en-US" sz="2000" dirty="0"/>
              <a:t>New packing instructions for UN 3556, 3557, and 3558 </a:t>
            </a:r>
          </a:p>
          <a:p>
            <a:r>
              <a:rPr lang="en-US" sz="2000" b="1" dirty="0"/>
              <a:t>Marking: </a:t>
            </a:r>
            <a:r>
              <a:rPr lang="en-US" sz="2000" dirty="0"/>
              <a:t>New requirements for marking dangerous goods </a:t>
            </a:r>
          </a:p>
          <a:p>
            <a:r>
              <a:rPr lang="en-US" sz="2000" b="1" dirty="0"/>
              <a:t>Classification: </a:t>
            </a:r>
            <a:r>
              <a:rPr lang="en-US" sz="2000" dirty="0"/>
              <a:t>New requirements for classifying dangerous goods </a:t>
            </a:r>
          </a:p>
          <a:p>
            <a:pPr marL="0" indent="0">
              <a:buNone/>
            </a:pPr>
            <a:endParaRPr lang="en-US" sz="2800" b="1" dirty="0">
              <a:solidFill>
                <a:srgbClr val="0000CC"/>
              </a:solidFill>
            </a:endParaRP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21</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11BF01-46F5-D485-5716-09DA1A304490}"/>
              </a:ext>
            </a:extLst>
          </p:cNvPr>
          <p:cNvPicPr>
            <a:picLocks noChangeAspect="1"/>
          </p:cNvPicPr>
          <p:nvPr/>
        </p:nvPicPr>
        <p:blipFill>
          <a:blip r:embed="rId4"/>
          <a:stretch>
            <a:fillRect/>
          </a:stretch>
        </p:blipFill>
        <p:spPr>
          <a:xfrm>
            <a:off x="5364088" y="4221088"/>
            <a:ext cx="2952330" cy="1933910"/>
          </a:xfrm>
          <a:prstGeom prst="rect">
            <a:avLst/>
          </a:prstGeom>
        </p:spPr>
      </p:pic>
    </p:spTree>
    <p:extLst>
      <p:ext uri="{BB962C8B-B14F-4D97-AF65-F5344CB8AC3E}">
        <p14:creationId xmlns:p14="http://schemas.microsoft.com/office/powerpoint/2010/main" val="119412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F1964-3252-A160-4DCF-59A2BD5B3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A8B98-B978-346E-41DB-E4454BBE0CDC}"/>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96B3308C-35A6-C87C-0274-3CEBC66D733D}"/>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443F6AFB-951D-B02E-6C6A-7FDCC9A85C8A}"/>
              </a:ext>
            </a:extLst>
          </p:cNvPr>
          <p:cNvSpPr>
            <a:spLocks noGrp="1"/>
          </p:cNvSpPr>
          <p:nvPr>
            <p:ph type="sldNum" sz="quarter" idx="12"/>
          </p:nvPr>
        </p:nvSpPr>
        <p:spPr/>
        <p:txBody>
          <a:bodyPr/>
          <a:lstStyle/>
          <a:p>
            <a:fld id="{B9414556-BEDA-4D4B-9CF1-263B737BB541}" type="slidenum">
              <a:rPr lang="en-GB" smtClean="0"/>
              <a:t>22</a:t>
            </a:fld>
            <a:endParaRPr lang="en-GB" dirty="0"/>
          </a:p>
        </p:txBody>
      </p:sp>
      <p:pic>
        <p:nvPicPr>
          <p:cNvPr id="6" name="Picture 5">
            <a:extLst>
              <a:ext uri="{FF2B5EF4-FFF2-40B4-BE49-F238E27FC236}">
                <a16:creationId xmlns:a16="http://schemas.microsoft.com/office/drawing/2014/main" id="{B0B98221-C27C-B6B7-DF42-106C96E243D7}"/>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FBA33325-3016-3661-5C42-7F32797304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72D385-34A4-42F8-2AD5-38A68B77A7E2}"/>
              </a:ext>
            </a:extLst>
          </p:cNvPr>
          <p:cNvSpPr txBox="1"/>
          <p:nvPr/>
        </p:nvSpPr>
        <p:spPr>
          <a:xfrm>
            <a:off x="14883" y="1423145"/>
            <a:ext cx="8964488" cy="4801314"/>
          </a:xfrm>
          <a:prstGeom prst="rect">
            <a:avLst/>
          </a:prstGeom>
          <a:noFill/>
        </p:spPr>
        <p:txBody>
          <a:bodyPr wrap="square">
            <a:spAutoFit/>
          </a:bodyPr>
          <a:lstStyle/>
          <a:p>
            <a:r>
              <a:rPr lang="en-US" b="1" dirty="0" err="1"/>
              <a:t>DVSA’s</a:t>
            </a:r>
            <a:r>
              <a:rPr lang="en-US" b="1" dirty="0"/>
              <a:t> load security guidance has been updated</a:t>
            </a:r>
          </a:p>
          <a:p>
            <a:r>
              <a:rPr lang="en-US" dirty="0"/>
              <a:t>As an operator, you must know how to make sure the goods and other items they load are secured and unloaded safely from HGVs and goods vehicles.</a:t>
            </a:r>
          </a:p>
          <a:p>
            <a:r>
              <a:rPr lang="en-US" dirty="0"/>
              <a:t>The current guidance has been updated to add more detail and include further information on carrying out appropriate risk assessments on loads and making sure that, where needed, loads are sheeted correctly.</a:t>
            </a:r>
          </a:p>
          <a:p>
            <a:endParaRPr lang="en-US" dirty="0"/>
          </a:p>
          <a:p>
            <a:r>
              <a:rPr lang="en-US" dirty="0"/>
              <a:t>Changes to the guide:  </a:t>
            </a:r>
          </a:p>
          <a:p>
            <a:r>
              <a:rPr lang="en-US" dirty="0"/>
              <a:t>•	a new section on the importance of risk assessments to help manage the issues facing those involved in securing loads</a:t>
            </a:r>
          </a:p>
          <a:p>
            <a:r>
              <a:rPr lang="en-US" dirty="0"/>
              <a:t>•	clarification on covering loose loads and how a risk assessment can be used to inform this decision </a:t>
            </a:r>
          </a:p>
          <a:p>
            <a:r>
              <a:rPr lang="en-US" dirty="0"/>
              <a:t>•	changes to the introduction to clarify the standing and purpose of the guidance and how it can help the reader be compliant with UK regulations </a:t>
            </a:r>
          </a:p>
          <a:p>
            <a:r>
              <a:rPr lang="en-US" dirty="0"/>
              <a:t>•	some minor amendments following feedback from our stakeholders  </a:t>
            </a:r>
          </a:p>
          <a:p>
            <a:r>
              <a:rPr lang="en-US" dirty="0"/>
              <a:t>•	a new section on securing asbestos waste  </a:t>
            </a:r>
          </a:p>
          <a:p>
            <a:r>
              <a:rPr lang="en-US" dirty="0"/>
              <a:t>•	a section to cover securing precast concrete sections   </a:t>
            </a:r>
          </a:p>
        </p:txBody>
      </p:sp>
    </p:spTree>
    <p:extLst>
      <p:ext uri="{BB962C8B-B14F-4D97-AF65-F5344CB8AC3E}">
        <p14:creationId xmlns:p14="http://schemas.microsoft.com/office/powerpoint/2010/main" val="290704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4584-D9D2-9112-B31F-422A76F60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84742-B0BD-66F5-A824-24078E3F4416}"/>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7417B21D-795B-870B-3009-CF8BA29BE235}"/>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3F5FD349-8DE7-B778-4CA4-570D2038DDA6}"/>
              </a:ext>
            </a:extLst>
          </p:cNvPr>
          <p:cNvSpPr>
            <a:spLocks noGrp="1"/>
          </p:cNvSpPr>
          <p:nvPr>
            <p:ph type="sldNum" sz="quarter" idx="12"/>
          </p:nvPr>
        </p:nvSpPr>
        <p:spPr/>
        <p:txBody>
          <a:bodyPr/>
          <a:lstStyle/>
          <a:p>
            <a:fld id="{B9414556-BEDA-4D4B-9CF1-263B737BB541}" type="slidenum">
              <a:rPr lang="en-GB" smtClean="0"/>
              <a:t>23</a:t>
            </a:fld>
            <a:endParaRPr lang="en-GB" dirty="0"/>
          </a:p>
        </p:txBody>
      </p:sp>
      <p:pic>
        <p:nvPicPr>
          <p:cNvPr id="6" name="Picture 5">
            <a:extLst>
              <a:ext uri="{FF2B5EF4-FFF2-40B4-BE49-F238E27FC236}">
                <a16:creationId xmlns:a16="http://schemas.microsoft.com/office/drawing/2014/main" id="{9683BC1A-C62B-B217-EC25-DEA9392EDB64}"/>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DCEBCAB7-29B6-3EF4-8A62-9881CAC47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ECF73F-D78B-AEBF-5212-46CF8F58E60F}"/>
              </a:ext>
            </a:extLst>
          </p:cNvPr>
          <p:cNvSpPr txBox="1"/>
          <p:nvPr/>
        </p:nvSpPr>
        <p:spPr>
          <a:xfrm>
            <a:off x="14883" y="1423145"/>
            <a:ext cx="8964488" cy="3416320"/>
          </a:xfrm>
          <a:prstGeom prst="rect">
            <a:avLst/>
          </a:prstGeom>
          <a:noFill/>
        </p:spPr>
        <p:txBody>
          <a:bodyPr wrap="square">
            <a:spAutoFit/>
          </a:bodyPr>
          <a:lstStyle/>
          <a:p>
            <a:r>
              <a:rPr lang="en-US" b="1" dirty="0" err="1"/>
              <a:t>DVSA’s</a:t>
            </a:r>
            <a:r>
              <a:rPr lang="en-US" b="1" dirty="0"/>
              <a:t> load security guidance has been updated - </a:t>
            </a:r>
            <a:r>
              <a:rPr lang="en-US" b="1" dirty="0" err="1"/>
              <a:t>Cont</a:t>
            </a:r>
            <a:endParaRPr lang="en-US" b="1" dirty="0"/>
          </a:p>
          <a:p>
            <a:endParaRPr lang="en-US" dirty="0"/>
          </a:p>
          <a:p>
            <a:r>
              <a:rPr lang="en-US" dirty="0"/>
              <a:t>Please make sure you, your managers, transport managers and loading staff </a:t>
            </a:r>
            <a:r>
              <a:rPr lang="en-US" dirty="0" err="1"/>
              <a:t>familiarise</a:t>
            </a:r>
            <a:r>
              <a:rPr lang="en-US" dirty="0"/>
              <a:t> themselves with the new and updated information to make sure vehicles are loaded safely and appropriately. </a:t>
            </a:r>
          </a:p>
          <a:p>
            <a:endParaRPr lang="en-US" dirty="0"/>
          </a:p>
          <a:p>
            <a:r>
              <a:rPr lang="en-US" dirty="0"/>
              <a:t>The </a:t>
            </a:r>
            <a:r>
              <a:rPr lang="en-US" dirty="0" err="1"/>
              <a:t>Categorisation</a:t>
            </a:r>
            <a:r>
              <a:rPr lang="en-US" dirty="0"/>
              <a:t> of Defects has been updated to reflect these changes. </a:t>
            </a:r>
          </a:p>
          <a:p>
            <a:r>
              <a:rPr lang="en-US" dirty="0">
                <a:hlinkClick r:id="rId4"/>
              </a:rPr>
              <a:t>https://www.gov.uk/government/publications/categorisation-of-defects</a:t>
            </a:r>
            <a:endParaRPr lang="en-US" dirty="0"/>
          </a:p>
          <a:p>
            <a:r>
              <a:rPr lang="en-US" dirty="0"/>
              <a:t> </a:t>
            </a:r>
          </a:p>
          <a:p>
            <a:r>
              <a:rPr lang="en-US" dirty="0"/>
              <a:t>Find out more: Securing loads on HGVs and goods vehicles - Guidance - GOV.UK (www.gov.uk) </a:t>
            </a:r>
          </a:p>
          <a:p>
            <a:r>
              <a:rPr lang="en-US" dirty="0">
                <a:hlinkClick r:id="rId5"/>
              </a:rPr>
              <a:t>https://www.gov.uk/guidance/securing-loads-on-hgvs-and-goods-vehicles</a:t>
            </a:r>
            <a:endParaRPr lang="en-US" dirty="0"/>
          </a:p>
          <a:p>
            <a:r>
              <a:rPr lang="en-US" dirty="0"/>
              <a:t> </a:t>
            </a:r>
          </a:p>
        </p:txBody>
      </p:sp>
    </p:spTree>
    <p:extLst>
      <p:ext uri="{BB962C8B-B14F-4D97-AF65-F5344CB8AC3E}">
        <p14:creationId xmlns:p14="http://schemas.microsoft.com/office/powerpoint/2010/main" val="107031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24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7586" y="1905508"/>
            <a:ext cx="7272808" cy="2400657"/>
          </a:xfrm>
          <a:prstGeom prst="rect">
            <a:avLst/>
          </a:prstGeom>
        </p:spPr>
        <p:txBody>
          <a:bodyPr wrap="square">
            <a:spAutoFit/>
          </a:bodyPr>
          <a:lstStyle/>
          <a:p>
            <a:pPr>
              <a:spcAft>
                <a:spcPts val="1800"/>
              </a:spcAft>
            </a:pPr>
            <a:r>
              <a:rPr lang="en-US" sz="2000" b="1" dirty="0">
                <a:solidFill>
                  <a:srgbClr val="212B32"/>
                </a:solidFill>
                <a:cs typeface="Calibri" panose="020F0502020204030204" pitchFamily="34" charset="0"/>
              </a:rPr>
              <a:t>Stress risk assessment</a:t>
            </a:r>
          </a:p>
          <a:p>
            <a:pPr>
              <a:spcAft>
                <a:spcPts val="1800"/>
              </a:spcAft>
            </a:pPr>
            <a:r>
              <a:rPr lang="en-US" sz="2000" dirty="0">
                <a:solidFill>
                  <a:srgbClr val="212B32"/>
                </a:solidFill>
              </a:rPr>
              <a:t>Employers have a legal duty to protect workers from stress at work by doing a risk assessment and acting on it. You should assess the risk of stress, and its impact on mental and physical ill-health, in the same way as you assess other work-related health and safety risks.</a:t>
            </a:r>
          </a:p>
          <a:p>
            <a:pPr>
              <a:spcAft>
                <a:spcPts val="1800"/>
              </a:spcAft>
            </a:pPr>
            <a:r>
              <a:rPr lang="en-US" sz="2000" dirty="0">
                <a:solidFill>
                  <a:srgbClr val="212B32"/>
                </a:solidFill>
                <a:cs typeface="Calibri" panose="020F0502020204030204" pitchFamily="34" charset="0"/>
                <a:hlinkClick r:id="rId5"/>
              </a:rPr>
              <a:t>https://www.hse.gov.uk/stress/risk-assessment.htm</a:t>
            </a:r>
            <a:endParaRPr lang="en-US" sz="2000" dirty="0">
              <a:solidFill>
                <a:srgbClr val="212B32"/>
              </a:solidFill>
              <a:cs typeface="Calibri" panose="020F0502020204030204" pitchFamily="34" charset="0"/>
            </a:endParaRPr>
          </a:p>
        </p:txBody>
      </p:sp>
    </p:spTree>
    <p:extLst>
      <p:ext uri="{BB962C8B-B14F-4D97-AF65-F5344CB8AC3E}">
        <p14:creationId xmlns:p14="http://schemas.microsoft.com/office/powerpoint/2010/main" val="426436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54B2-C87F-B4B9-0D4D-CD96BBB55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137B4-C205-60E9-0FC2-7BE1FAE1FB50}"/>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15E3B9BD-D499-AF46-B3BA-125F377DF8F7}"/>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4634FFC3-3780-18F0-405F-7F86D5B25AE8}"/>
              </a:ext>
            </a:extLst>
          </p:cNvPr>
          <p:cNvSpPr>
            <a:spLocks noGrp="1"/>
          </p:cNvSpPr>
          <p:nvPr>
            <p:ph type="sldNum" sz="quarter" idx="12"/>
          </p:nvPr>
        </p:nvSpPr>
        <p:spPr/>
        <p:txBody>
          <a:bodyPr/>
          <a:lstStyle/>
          <a:p>
            <a:fld id="{B9414556-BEDA-4D4B-9CF1-263B737BB541}" type="slidenum">
              <a:rPr lang="en-GB" smtClean="0"/>
              <a:t>25</a:t>
            </a:fld>
            <a:endParaRPr lang="en-GB" dirty="0"/>
          </a:p>
        </p:txBody>
      </p:sp>
      <p:pic>
        <p:nvPicPr>
          <p:cNvPr id="6" name="Picture 5">
            <a:extLst>
              <a:ext uri="{FF2B5EF4-FFF2-40B4-BE49-F238E27FC236}">
                <a16:creationId xmlns:a16="http://schemas.microsoft.com/office/drawing/2014/main" id="{7715CADB-B026-63FB-A727-49A07F73496A}"/>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07E1D850-3322-874F-2E3D-7996F0C19A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89D5742-5C52-CA0C-AF10-8FC5B1B83202}"/>
              </a:ext>
            </a:extLst>
          </p:cNvPr>
          <p:cNvSpPr/>
          <p:nvPr/>
        </p:nvSpPr>
        <p:spPr>
          <a:xfrm>
            <a:off x="827586" y="1905508"/>
            <a:ext cx="7272808" cy="2400657"/>
          </a:xfrm>
          <a:prstGeom prst="rect">
            <a:avLst/>
          </a:prstGeom>
        </p:spPr>
        <p:txBody>
          <a:bodyPr wrap="square">
            <a:spAutoFit/>
          </a:bodyPr>
          <a:lstStyle/>
          <a:p>
            <a:pPr>
              <a:spcAft>
                <a:spcPts val="1800"/>
              </a:spcAft>
            </a:pPr>
            <a:r>
              <a:rPr lang="en-US" sz="2000" b="1" dirty="0">
                <a:solidFill>
                  <a:srgbClr val="212B32"/>
                </a:solidFill>
                <a:cs typeface="Calibri" panose="020F0502020204030204" pitchFamily="34" charset="0"/>
              </a:rPr>
              <a:t>Stress risk assessment</a:t>
            </a:r>
          </a:p>
          <a:p>
            <a:pPr>
              <a:spcAft>
                <a:spcPts val="1800"/>
              </a:spcAft>
            </a:pPr>
            <a:r>
              <a:rPr lang="en-US" sz="2000" dirty="0">
                <a:solidFill>
                  <a:srgbClr val="212B32"/>
                </a:solidFill>
              </a:rPr>
              <a:t>Employers have a legal duty to protect workers from stress at work by doing a risk assessment and acting on it. You should assess the risk of stress, and its impact on mental and physical ill-health, in the same way as you assess other work-related health and safety risks.</a:t>
            </a:r>
          </a:p>
          <a:p>
            <a:pPr>
              <a:spcAft>
                <a:spcPts val="1800"/>
              </a:spcAft>
            </a:pPr>
            <a:r>
              <a:rPr lang="en-US" sz="2000" dirty="0">
                <a:solidFill>
                  <a:srgbClr val="212B32"/>
                </a:solidFill>
                <a:cs typeface="Calibri" panose="020F0502020204030204" pitchFamily="34" charset="0"/>
                <a:hlinkClick r:id="rId5"/>
              </a:rPr>
              <a:t>https://www.hse.gov.uk/stress/risk-assessment.htm</a:t>
            </a:r>
            <a:endParaRPr lang="en-US" sz="2000" dirty="0">
              <a:solidFill>
                <a:srgbClr val="212B32"/>
              </a:solidFill>
              <a:cs typeface="Calibri" panose="020F0502020204030204" pitchFamily="34" charset="0"/>
            </a:endParaRPr>
          </a:p>
        </p:txBody>
      </p:sp>
      <p:pic>
        <p:nvPicPr>
          <p:cNvPr id="10" name="Content Placeholder 8" descr="A cartoon of a child looking at a crack in a wall&#10;&#10;Description automatically generated">
            <a:extLst>
              <a:ext uri="{FF2B5EF4-FFF2-40B4-BE49-F238E27FC236}">
                <a16:creationId xmlns:a16="http://schemas.microsoft.com/office/drawing/2014/main" id="{7332D50A-37DB-5637-0842-912EC62CC1A5}"/>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156176" y="4341352"/>
            <a:ext cx="2095500" cy="2095500"/>
          </a:xfrm>
          <a:prstGeom prst="rect">
            <a:avLst/>
          </a:prstGeom>
        </p:spPr>
      </p:pic>
    </p:spTree>
    <p:extLst>
      <p:ext uri="{BB962C8B-B14F-4D97-AF65-F5344CB8AC3E}">
        <p14:creationId xmlns:p14="http://schemas.microsoft.com/office/powerpoint/2010/main" val="353547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26</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619A4254-BCDF-DEDB-9742-6915AB67E2D9}"/>
              </a:ext>
            </a:extLst>
          </p:cNvPr>
          <p:cNvGraphicFramePr>
            <a:graphicFrameLocks noGrp="1"/>
          </p:cNvGraphicFramePr>
          <p:nvPr>
            <p:extLst>
              <p:ext uri="{D42A27DB-BD31-4B8C-83A1-F6EECF244321}">
                <p14:modId xmlns:p14="http://schemas.microsoft.com/office/powerpoint/2010/main" val="1317365434"/>
              </p:ext>
            </p:extLst>
          </p:nvPr>
        </p:nvGraphicFramePr>
        <p:xfrm>
          <a:off x="1301715" y="1287029"/>
          <a:ext cx="6582653" cy="1427607"/>
        </p:xfrm>
        <a:graphic>
          <a:graphicData uri="http://schemas.openxmlformats.org/drawingml/2006/table">
            <a:tbl>
              <a:tblPr firstRow="1" firstCol="1" lastRow="1" lastCol="1" bandRow="1" bandCol="1"/>
              <a:tblGrid>
                <a:gridCol w="6582653">
                  <a:extLst>
                    <a:ext uri="{9D8B030D-6E8A-4147-A177-3AD203B41FA5}">
                      <a16:colId xmlns:a16="http://schemas.microsoft.com/office/drawing/2014/main" val="2386016299"/>
                    </a:ext>
                  </a:extLst>
                </a:gridCol>
              </a:tblGrid>
              <a:tr h="465455">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67945">
                        <a:lnSpc>
                          <a:spcPts val="1035"/>
                        </a:lnSpc>
                      </a:pPr>
                      <a:r>
                        <a:rPr lang="en-GB" sz="2000" b="1" dirty="0">
                          <a:effectLst/>
                          <a:latin typeface="+mn-lt"/>
                          <a:ea typeface="Times New Roman" panose="02020603050405020304" pitchFamily="18" charset="0"/>
                          <a:cs typeface="Times New Roman" panose="02020603050405020304" pitchFamily="18" charset="0"/>
                        </a:rPr>
                        <a:t> </a:t>
                      </a:r>
                      <a:endParaRPr lang="en-GB" sz="2000" dirty="0">
                        <a:effectLst/>
                        <a:latin typeface="+mn-lt"/>
                        <a:ea typeface="Times New Roman" panose="02020603050405020304" pitchFamily="18" charset="0"/>
                        <a:cs typeface="Times New Roman" panose="02020603050405020304" pitchFamily="18" charset="0"/>
                      </a:endParaRPr>
                    </a:p>
                    <a:p>
                      <a:pPr marL="67945">
                        <a:lnSpc>
                          <a:spcPts val="1035"/>
                        </a:lnSpc>
                      </a:pPr>
                      <a:r>
                        <a:rPr lang="en-GB" sz="2000" b="1" dirty="0">
                          <a:effectLst/>
                          <a:latin typeface="+mn-lt"/>
                          <a:ea typeface="Times New Roman" panose="02020603050405020304" pitchFamily="18" charset="0"/>
                          <a:cs typeface="Times New Roman" panose="02020603050405020304" pitchFamily="18" charset="0"/>
                        </a:rPr>
                        <a:t>Task Description</a:t>
                      </a:r>
                      <a:endParaRPr lang="en-GB"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786043"/>
                  </a:ext>
                </a:extLst>
              </a:tr>
              <a:tr h="394335">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lnSpc>
                          <a:spcPct val="107000"/>
                        </a:lnSpc>
                        <a:spcBef>
                          <a:spcPts val="50"/>
                        </a:spcBef>
                      </a:pPr>
                      <a:r>
                        <a:rPr lang="en-GB" sz="2000" b="1" dirty="0">
                          <a:effectLst/>
                          <a:latin typeface="+mn-lt"/>
                          <a:ea typeface="Times New Roman" panose="02020603050405020304" pitchFamily="18" charset="0"/>
                          <a:cs typeface="Times New Roman" panose="02020603050405020304" pitchFamily="18" charset="0"/>
                        </a:rPr>
                        <a:t> </a:t>
                      </a:r>
                      <a:endParaRPr lang="en-GB" sz="2000" dirty="0">
                        <a:effectLst/>
                        <a:latin typeface="+mn-lt"/>
                        <a:ea typeface="Times New Roman" panose="02020603050405020304" pitchFamily="18" charset="0"/>
                        <a:cs typeface="Times New Roman" panose="02020603050405020304" pitchFamily="18" charset="0"/>
                      </a:endParaRPr>
                    </a:p>
                    <a:p>
                      <a:pPr algn="ctr">
                        <a:lnSpc>
                          <a:spcPct val="107000"/>
                        </a:lnSpc>
                        <a:spcBef>
                          <a:spcPts val="50"/>
                        </a:spcBef>
                      </a:pPr>
                      <a:r>
                        <a:rPr lang="en-GB" sz="2000" b="1" dirty="0">
                          <a:solidFill>
                            <a:srgbClr val="000000"/>
                          </a:solidFill>
                          <a:effectLst/>
                          <a:latin typeface="+mn-lt"/>
                          <a:ea typeface="Times New Roman" panose="02020603050405020304" pitchFamily="18" charset="0"/>
                          <a:cs typeface="Times New Roman" panose="02020603050405020304" pitchFamily="18" charset="0"/>
                        </a:rPr>
                        <a:t>Workplace Stressors</a:t>
                      </a:r>
                      <a:endParaRPr lang="en-GB"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390139013"/>
                  </a:ext>
                </a:extLst>
              </a:tr>
              <a:tr h="3683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605759"/>
                  </a:ext>
                </a:extLst>
              </a:tr>
            </a:tbl>
          </a:graphicData>
        </a:graphic>
      </p:graphicFrame>
    </p:spTree>
    <p:extLst>
      <p:ext uri="{BB962C8B-B14F-4D97-AF65-F5344CB8AC3E}">
        <p14:creationId xmlns:p14="http://schemas.microsoft.com/office/powerpoint/2010/main" val="273825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6DDB-4AED-9EC7-8BB9-942E15DD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DF1DE-A3F2-5326-8BE8-4AFB2980B381}"/>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448BEB08-8140-519A-4346-F62C0E9B6BA0}"/>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37F6747D-3E39-D596-1369-D296135D195D}"/>
              </a:ext>
            </a:extLst>
          </p:cNvPr>
          <p:cNvSpPr>
            <a:spLocks noGrp="1"/>
          </p:cNvSpPr>
          <p:nvPr>
            <p:ph type="sldNum" sz="quarter" idx="12"/>
          </p:nvPr>
        </p:nvSpPr>
        <p:spPr/>
        <p:txBody>
          <a:bodyPr/>
          <a:lstStyle/>
          <a:p>
            <a:fld id="{B9414556-BEDA-4D4B-9CF1-263B737BB541}" type="slidenum">
              <a:rPr lang="en-GB" smtClean="0"/>
              <a:t>27</a:t>
            </a:fld>
            <a:endParaRPr lang="en-GB" dirty="0"/>
          </a:p>
        </p:txBody>
      </p:sp>
      <p:pic>
        <p:nvPicPr>
          <p:cNvPr id="6" name="Picture 5">
            <a:extLst>
              <a:ext uri="{FF2B5EF4-FFF2-40B4-BE49-F238E27FC236}">
                <a16:creationId xmlns:a16="http://schemas.microsoft.com/office/drawing/2014/main" id="{42ACC7BB-74E9-CF64-711A-F887D533EC2F}"/>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B72DBD45-7A7F-42F3-41EE-449FD6A21F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96034173-FADF-624B-3475-00C637948D58}"/>
              </a:ext>
            </a:extLst>
          </p:cNvPr>
          <p:cNvGraphicFramePr>
            <a:graphicFrameLocks noGrp="1"/>
          </p:cNvGraphicFramePr>
          <p:nvPr/>
        </p:nvGraphicFramePr>
        <p:xfrm>
          <a:off x="1301715" y="1287029"/>
          <a:ext cx="6582653" cy="5341239"/>
        </p:xfrm>
        <a:graphic>
          <a:graphicData uri="http://schemas.openxmlformats.org/drawingml/2006/table">
            <a:tbl>
              <a:tblPr firstRow="1" firstCol="1" lastRow="1" lastCol="1" bandRow="1" bandCol="1"/>
              <a:tblGrid>
                <a:gridCol w="6582653">
                  <a:extLst>
                    <a:ext uri="{9D8B030D-6E8A-4147-A177-3AD203B41FA5}">
                      <a16:colId xmlns:a16="http://schemas.microsoft.com/office/drawing/2014/main" val="2386016299"/>
                    </a:ext>
                  </a:extLst>
                </a:gridCol>
              </a:tblGrid>
              <a:tr h="465455">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67945">
                        <a:lnSpc>
                          <a:spcPts val="1035"/>
                        </a:lnSpc>
                      </a:pPr>
                      <a:r>
                        <a:rPr lang="en-GB" sz="2000" b="1" dirty="0">
                          <a:effectLst/>
                          <a:latin typeface="+mn-lt"/>
                          <a:ea typeface="Times New Roman" panose="02020603050405020304" pitchFamily="18" charset="0"/>
                          <a:cs typeface="Times New Roman" panose="02020603050405020304" pitchFamily="18" charset="0"/>
                        </a:rPr>
                        <a:t> </a:t>
                      </a:r>
                      <a:endParaRPr lang="en-GB" sz="2000" dirty="0">
                        <a:effectLst/>
                        <a:latin typeface="+mn-lt"/>
                        <a:ea typeface="Times New Roman" panose="02020603050405020304" pitchFamily="18" charset="0"/>
                        <a:cs typeface="Times New Roman" panose="02020603050405020304" pitchFamily="18" charset="0"/>
                      </a:endParaRPr>
                    </a:p>
                    <a:p>
                      <a:pPr marL="67945">
                        <a:lnSpc>
                          <a:spcPts val="1035"/>
                        </a:lnSpc>
                      </a:pPr>
                      <a:r>
                        <a:rPr lang="en-GB" sz="2000" b="1" dirty="0">
                          <a:effectLst/>
                          <a:latin typeface="+mn-lt"/>
                          <a:ea typeface="Times New Roman" panose="02020603050405020304" pitchFamily="18" charset="0"/>
                          <a:cs typeface="Times New Roman" panose="02020603050405020304" pitchFamily="18" charset="0"/>
                        </a:rPr>
                        <a:t>Task Description</a:t>
                      </a:r>
                      <a:endParaRPr lang="en-GB"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786043"/>
                  </a:ext>
                </a:extLst>
              </a:tr>
              <a:tr h="394335">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a:lnSpc>
                          <a:spcPct val="107000"/>
                        </a:lnSpc>
                        <a:spcBef>
                          <a:spcPts val="50"/>
                        </a:spcBef>
                      </a:pPr>
                      <a:r>
                        <a:rPr lang="en-GB" sz="2000" b="1" dirty="0">
                          <a:effectLst/>
                          <a:latin typeface="+mn-lt"/>
                          <a:ea typeface="Times New Roman" panose="02020603050405020304" pitchFamily="18" charset="0"/>
                          <a:cs typeface="Times New Roman" panose="02020603050405020304" pitchFamily="18" charset="0"/>
                        </a:rPr>
                        <a:t> </a:t>
                      </a:r>
                      <a:endParaRPr lang="en-GB" sz="2000" dirty="0">
                        <a:effectLst/>
                        <a:latin typeface="+mn-lt"/>
                        <a:ea typeface="Times New Roman" panose="02020603050405020304" pitchFamily="18" charset="0"/>
                        <a:cs typeface="Times New Roman" panose="02020603050405020304" pitchFamily="18" charset="0"/>
                      </a:endParaRPr>
                    </a:p>
                    <a:p>
                      <a:pPr algn="ctr">
                        <a:lnSpc>
                          <a:spcPct val="107000"/>
                        </a:lnSpc>
                        <a:spcBef>
                          <a:spcPts val="50"/>
                        </a:spcBef>
                      </a:pPr>
                      <a:r>
                        <a:rPr lang="en-GB" sz="2000" b="1" dirty="0">
                          <a:solidFill>
                            <a:srgbClr val="000000"/>
                          </a:solidFill>
                          <a:effectLst/>
                          <a:latin typeface="+mn-lt"/>
                          <a:ea typeface="Times New Roman" panose="02020603050405020304" pitchFamily="18" charset="0"/>
                          <a:cs typeface="Times New Roman" panose="02020603050405020304" pitchFamily="18" charset="0"/>
                        </a:rPr>
                        <a:t>Workplace Stressors</a:t>
                      </a:r>
                      <a:endParaRPr lang="en-GB"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390139013"/>
                  </a:ext>
                </a:extLst>
              </a:tr>
              <a:tr h="3683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Demands of the job are unrealistic.</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No control over the way they do their work</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No support from management</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Bullying at work, or there is a toxic atmosphere.</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Lack of understanding the role and responsibility.</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Effects of Change.</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2000" dirty="0">
                          <a:effectLst/>
                          <a:latin typeface="+mn-lt"/>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605759"/>
                  </a:ext>
                </a:extLst>
              </a:tr>
            </a:tbl>
          </a:graphicData>
        </a:graphic>
      </p:graphicFrame>
    </p:spTree>
    <p:extLst>
      <p:ext uri="{BB962C8B-B14F-4D97-AF65-F5344CB8AC3E}">
        <p14:creationId xmlns:p14="http://schemas.microsoft.com/office/powerpoint/2010/main" val="161062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A23A6-67AF-77FC-7CFF-7EE2E92A1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CBCF6-DBB4-C6FB-1986-200C01DAFD91}"/>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73DEDB16-589D-1495-04EB-BA1DCBED463F}"/>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0BAB7E72-E252-495E-1456-F35C8DBC2E9B}"/>
              </a:ext>
            </a:extLst>
          </p:cNvPr>
          <p:cNvSpPr>
            <a:spLocks noGrp="1"/>
          </p:cNvSpPr>
          <p:nvPr>
            <p:ph type="sldNum" sz="quarter" idx="12"/>
          </p:nvPr>
        </p:nvSpPr>
        <p:spPr/>
        <p:txBody>
          <a:bodyPr/>
          <a:lstStyle/>
          <a:p>
            <a:fld id="{B9414556-BEDA-4D4B-9CF1-263B737BB541}" type="slidenum">
              <a:rPr lang="en-GB" smtClean="0"/>
              <a:t>28</a:t>
            </a:fld>
            <a:endParaRPr lang="en-GB" dirty="0"/>
          </a:p>
        </p:txBody>
      </p:sp>
      <p:pic>
        <p:nvPicPr>
          <p:cNvPr id="6" name="Picture 5">
            <a:extLst>
              <a:ext uri="{FF2B5EF4-FFF2-40B4-BE49-F238E27FC236}">
                <a16:creationId xmlns:a16="http://schemas.microsoft.com/office/drawing/2014/main" id="{22C5EDC6-713E-A9DD-9755-AAEC4FFB7EC5}"/>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AC1A3D53-6AEC-744B-403A-DB60F3D290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81EF7F0-DA36-41CB-D82F-C50479EF65C5}"/>
              </a:ext>
            </a:extLst>
          </p:cNvPr>
          <p:cNvGraphicFramePr>
            <a:graphicFrameLocks noGrp="1"/>
          </p:cNvGraphicFramePr>
          <p:nvPr>
            <p:extLst>
              <p:ext uri="{D42A27DB-BD31-4B8C-83A1-F6EECF244321}">
                <p14:modId xmlns:p14="http://schemas.microsoft.com/office/powerpoint/2010/main" val="2158881299"/>
              </p:ext>
            </p:extLst>
          </p:nvPr>
        </p:nvGraphicFramePr>
        <p:xfrm>
          <a:off x="1" y="1329992"/>
          <a:ext cx="9144001" cy="5366258"/>
        </p:xfrm>
        <a:graphic>
          <a:graphicData uri="http://schemas.openxmlformats.org/drawingml/2006/table">
            <a:tbl>
              <a:tblPr firstRow="1" firstCol="1" lastRow="1" lastCol="1" bandRow="1" bandCol="1"/>
              <a:tblGrid>
                <a:gridCol w="1793512">
                  <a:extLst>
                    <a:ext uri="{9D8B030D-6E8A-4147-A177-3AD203B41FA5}">
                      <a16:colId xmlns:a16="http://schemas.microsoft.com/office/drawing/2014/main" val="641017623"/>
                    </a:ext>
                  </a:extLst>
                </a:gridCol>
                <a:gridCol w="1165530">
                  <a:extLst>
                    <a:ext uri="{9D8B030D-6E8A-4147-A177-3AD203B41FA5}">
                      <a16:colId xmlns:a16="http://schemas.microsoft.com/office/drawing/2014/main" val="3741640949"/>
                    </a:ext>
                  </a:extLst>
                </a:gridCol>
                <a:gridCol w="2689003">
                  <a:extLst>
                    <a:ext uri="{9D8B030D-6E8A-4147-A177-3AD203B41FA5}">
                      <a16:colId xmlns:a16="http://schemas.microsoft.com/office/drawing/2014/main" val="1354246778"/>
                    </a:ext>
                  </a:extLst>
                </a:gridCol>
                <a:gridCol w="3495956">
                  <a:extLst>
                    <a:ext uri="{9D8B030D-6E8A-4147-A177-3AD203B41FA5}">
                      <a16:colId xmlns:a16="http://schemas.microsoft.com/office/drawing/2014/main" val="2854879675"/>
                    </a:ext>
                  </a:extLst>
                </a:gridCol>
              </a:tblGrid>
              <a:tr h="465455">
                <a:tc>
                  <a:txBody>
                    <a:bodyPr/>
                    <a:lstStyle/>
                    <a:p>
                      <a:pPr marL="67945">
                        <a:lnSpc>
                          <a:spcPts val="1035"/>
                        </a:lnSpc>
                      </a:pPr>
                      <a:r>
                        <a:rPr lang="en-GB" sz="1200" b="1" dirty="0">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p>
                      <a:pPr marL="67945">
                        <a:lnSpc>
                          <a:spcPts val="1035"/>
                        </a:lnSpc>
                      </a:pPr>
                      <a:r>
                        <a:rPr lang="en-GB" sz="1200" b="1" dirty="0">
                          <a:effectLst/>
                          <a:latin typeface="+mn-lt"/>
                          <a:ea typeface="Times New Roman" panose="02020603050405020304" pitchFamily="18" charset="0"/>
                          <a:cs typeface="Times New Roman" panose="02020603050405020304" pitchFamily="18" charset="0"/>
                        </a:rPr>
                        <a:t>Task Description</a:t>
                      </a:r>
                      <a:endParaRPr lang="en-GB"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68580" marR="247650">
                        <a:lnSpc>
                          <a:spcPts val="900"/>
                        </a:lnSpc>
                        <a:spcBef>
                          <a:spcPts val="580"/>
                        </a:spcBef>
                      </a:pPr>
                      <a:endParaRPr lang="en-GB" sz="1200" b="1" dirty="0">
                        <a:effectLst/>
                        <a:latin typeface="+mn-lt"/>
                        <a:ea typeface="Times New Roman" panose="02020603050405020304" pitchFamily="18" charset="0"/>
                        <a:cs typeface="Times New Roman" panose="02020603050405020304" pitchFamily="18" charset="0"/>
                      </a:endParaRPr>
                    </a:p>
                    <a:p>
                      <a:pPr marL="68580" marR="247650">
                        <a:lnSpc>
                          <a:spcPts val="900"/>
                        </a:lnSpc>
                        <a:spcBef>
                          <a:spcPts val="580"/>
                        </a:spcBef>
                      </a:pPr>
                      <a:r>
                        <a:rPr lang="en-GB" sz="1200" b="1" dirty="0">
                          <a:effectLst/>
                          <a:latin typeface="+mn-lt"/>
                          <a:ea typeface="Times New Roman" panose="02020603050405020304" pitchFamily="18" charset="0"/>
                          <a:cs typeface="Times New Roman" panose="02020603050405020304" pitchFamily="18" charset="0"/>
                        </a:rPr>
                        <a:t>General work activities which may expose the company’s employees to stress and mental heath</a:t>
                      </a:r>
                      <a:endParaRPr lang="en-GB"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2093670"/>
                  </a:ext>
                </a:extLst>
              </a:tr>
              <a:tr h="394335">
                <a:tc>
                  <a:txBody>
                    <a:bodyPr/>
                    <a:lstStyle/>
                    <a:p>
                      <a:pPr algn="ctr">
                        <a:lnSpc>
                          <a:spcPct val="107000"/>
                        </a:lnSpc>
                        <a:spcBef>
                          <a:spcPts val="50"/>
                        </a:spcBef>
                      </a:pPr>
                      <a:r>
                        <a:rPr lang="en-GB" sz="1200" b="1" dirty="0">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p>
                      <a:pPr algn="ctr">
                        <a:lnSpc>
                          <a:spcPct val="107000"/>
                        </a:lnSpc>
                        <a:spcBef>
                          <a:spcPts val="50"/>
                        </a:spcBef>
                      </a:pPr>
                      <a:r>
                        <a:rPr lang="en-GB" sz="1200" b="1" dirty="0">
                          <a:solidFill>
                            <a:srgbClr val="000000"/>
                          </a:solidFill>
                          <a:effectLst/>
                          <a:latin typeface="+mn-lt"/>
                          <a:ea typeface="Times New Roman" panose="02020603050405020304" pitchFamily="18" charset="0"/>
                          <a:cs typeface="Times New Roman" panose="02020603050405020304" pitchFamily="18" charset="0"/>
                        </a:rPr>
                        <a:t>Workplace Stressors</a:t>
                      </a:r>
                      <a:endParaRPr lang="en-GB"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07000"/>
                        </a:lnSpc>
                        <a:spcBef>
                          <a:spcPts val="50"/>
                        </a:spcBef>
                      </a:pPr>
                      <a:r>
                        <a:rPr lang="en-GB" sz="1200" b="1">
                          <a:effectLst/>
                          <a:latin typeface="+mn-lt"/>
                          <a:ea typeface="Times New Roman" panose="02020603050405020304" pitchFamily="18" charset="0"/>
                          <a:cs typeface="Times New Roman" panose="02020603050405020304" pitchFamily="18" charset="0"/>
                        </a:rPr>
                        <a:t> </a:t>
                      </a:r>
                      <a:endParaRPr lang="en-GB" sz="1200">
                        <a:effectLst/>
                        <a:latin typeface="+mn-lt"/>
                        <a:ea typeface="Times New Roman" panose="02020603050405020304" pitchFamily="18" charset="0"/>
                        <a:cs typeface="Times New Roman" panose="02020603050405020304" pitchFamily="18" charset="0"/>
                      </a:endParaRPr>
                    </a:p>
                    <a:p>
                      <a:pPr algn="ctr">
                        <a:lnSpc>
                          <a:spcPct val="107000"/>
                        </a:lnSpc>
                        <a:spcBef>
                          <a:spcPts val="50"/>
                        </a:spcBef>
                      </a:pPr>
                      <a:r>
                        <a:rPr lang="en-GB" sz="1200" b="1">
                          <a:solidFill>
                            <a:srgbClr val="000000"/>
                          </a:solidFill>
                          <a:effectLst/>
                          <a:latin typeface="+mn-lt"/>
                          <a:ea typeface="Times New Roman" panose="02020603050405020304" pitchFamily="18" charset="0"/>
                          <a:cs typeface="Times New Roman" panose="02020603050405020304" pitchFamily="18" charset="0"/>
                        </a:rPr>
                        <a:t>Consequences</a:t>
                      </a:r>
                      <a:endParaRPr lang="en-GB" sz="12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nSpc>
                          <a:spcPct val="107000"/>
                        </a:lnSpc>
                        <a:spcBef>
                          <a:spcPts val="50"/>
                        </a:spcBef>
                      </a:pPr>
                      <a:r>
                        <a:rPr lang="en-GB" sz="1200" b="1">
                          <a:effectLst/>
                          <a:latin typeface="+mn-lt"/>
                          <a:ea typeface="Times New Roman" panose="02020603050405020304" pitchFamily="18" charset="0"/>
                          <a:cs typeface="Times New Roman" panose="02020603050405020304" pitchFamily="18" charset="0"/>
                        </a:rPr>
                        <a:t> </a:t>
                      </a:r>
                      <a:endParaRPr lang="en-GB" sz="1200">
                        <a:effectLst/>
                        <a:latin typeface="+mn-lt"/>
                        <a:ea typeface="Times New Roman" panose="02020603050405020304" pitchFamily="18" charset="0"/>
                        <a:cs typeface="Times New Roman" panose="02020603050405020304" pitchFamily="18" charset="0"/>
                      </a:endParaRPr>
                    </a:p>
                    <a:p>
                      <a:pPr algn="ctr">
                        <a:lnSpc>
                          <a:spcPct val="107000"/>
                        </a:lnSpc>
                        <a:spcBef>
                          <a:spcPts val="50"/>
                        </a:spcBef>
                      </a:pPr>
                      <a:r>
                        <a:rPr lang="en-GB" sz="1200" b="1">
                          <a:solidFill>
                            <a:srgbClr val="000000"/>
                          </a:solidFill>
                          <a:effectLst/>
                          <a:latin typeface="+mn-lt"/>
                          <a:ea typeface="Times New Roman" panose="02020603050405020304" pitchFamily="18" charset="0"/>
                          <a:cs typeface="Times New Roman" panose="02020603050405020304" pitchFamily="18" charset="0"/>
                        </a:rPr>
                        <a:t>Support Measures</a:t>
                      </a:r>
                      <a:endParaRPr lang="en-GB" sz="12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184150" marR="179070" algn="ctr">
                        <a:lnSpc>
                          <a:spcPct val="107000"/>
                        </a:lnSpc>
                        <a:spcBef>
                          <a:spcPts val="175"/>
                        </a:spcBef>
                      </a:pPr>
                      <a:r>
                        <a:rPr lang="en-GB" sz="1200" b="1">
                          <a:effectLst/>
                          <a:latin typeface="+mn-lt"/>
                          <a:ea typeface="Times New Roman" panose="02020603050405020304" pitchFamily="18" charset="0"/>
                          <a:cs typeface="Times New Roman" panose="02020603050405020304" pitchFamily="18" charset="0"/>
                        </a:rPr>
                        <a:t> </a:t>
                      </a:r>
                      <a:endParaRPr lang="en-GB" sz="1200">
                        <a:effectLst/>
                        <a:latin typeface="+mn-lt"/>
                        <a:ea typeface="Times New Roman" panose="02020603050405020304" pitchFamily="18" charset="0"/>
                        <a:cs typeface="Times New Roman" panose="02020603050405020304" pitchFamily="18" charset="0"/>
                      </a:endParaRPr>
                    </a:p>
                    <a:p>
                      <a:pPr marL="184150" marR="179070" algn="ctr">
                        <a:lnSpc>
                          <a:spcPct val="107000"/>
                        </a:lnSpc>
                        <a:spcBef>
                          <a:spcPts val="175"/>
                        </a:spcBef>
                      </a:pPr>
                      <a:r>
                        <a:rPr lang="en-GB" sz="1200" b="1">
                          <a:solidFill>
                            <a:srgbClr val="000000"/>
                          </a:solidFill>
                          <a:effectLst/>
                          <a:latin typeface="+mn-lt"/>
                          <a:ea typeface="Times New Roman" panose="02020603050405020304" pitchFamily="18" charset="0"/>
                          <a:cs typeface="Times New Roman" panose="02020603050405020304" pitchFamily="18" charset="0"/>
                        </a:rPr>
                        <a:t>Actions</a:t>
                      </a:r>
                      <a:endParaRPr lang="en-GB" sz="12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4281253349"/>
                  </a:ext>
                </a:extLst>
              </a:tr>
              <a:tr h="36830">
                <a:tc>
                  <a:txBody>
                    <a:bodyPr/>
                    <a:lstStyle/>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Demands of the job are unrealistic.</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No control over the way they do their work</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No support from management</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Bullying at work, or there is a toxic atmosphere.</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Lack of understanding the role and responsibility.</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Effects of Change.</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7945">
                        <a:lnSpc>
                          <a:spcPct val="107000"/>
                        </a:lnSpc>
                      </a:pPr>
                      <a:r>
                        <a:rPr lang="en-GB" sz="1200" dirty="0">
                          <a:effectLst/>
                          <a:latin typeface="+mn-lt"/>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Reduced productivity and performance</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Increased absenteeism and employee turnover</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Deterioration of mental and physical health</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Strained workplace relationships and poor morale</a:t>
                      </a:r>
                    </a:p>
                    <a:p>
                      <a:pPr marR="50800">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8580" marR="50800">
                        <a:lnSpc>
                          <a:spcPct val="107000"/>
                        </a:lnSpc>
                      </a:pPr>
                      <a:r>
                        <a:rPr lang="en-GB" sz="1200" dirty="0">
                          <a:effectLst/>
                          <a:latin typeface="+mn-lt"/>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215" marR="121285">
                        <a:lnSpc>
                          <a:spcPct val="107000"/>
                        </a:lnSpc>
                      </a:pPr>
                      <a:r>
                        <a:rPr lang="en-GB" sz="1200" b="1" dirty="0">
                          <a:effectLst/>
                          <a:latin typeface="+mn-lt"/>
                          <a:ea typeface="Times New Roman" panose="02020603050405020304" pitchFamily="18" charset="0"/>
                          <a:cs typeface="Times New Roman" panose="02020603050405020304" pitchFamily="18" charset="0"/>
                        </a:rPr>
                        <a:t>Policies and procedures:</a:t>
                      </a:r>
                      <a:endParaRPr lang="en-GB" sz="1200" dirty="0">
                        <a:effectLst/>
                        <a:latin typeface="+mn-lt"/>
                        <a:ea typeface="Times New Roman" panose="02020603050405020304" pitchFamily="18" charset="0"/>
                        <a:cs typeface="Times New Roman" panose="02020603050405020304" pitchFamily="18" charset="0"/>
                      </a:endParaRPr>
                    </a:p>
                    <a:p>
                      <a:pPr marL="69215" marR="121285">
                        <a:lnSpc>
                          <a:spcPct val="107000"/>
                        </a:lnSpc>
                      </a:pPr>
                      <a:r>
                        <a:rPr lang="en-GB" sz="1200" dirty="0">
                          <a:effectLst/>
                          <a:latin typeface="+mn-lt"/>
                          <a:ea typeface="Times New Roman" panose="02020603050405020304" pitchFamily="18" charset="0"/>
                          <a:cs typeface="Times New Roman" panose="02020603050405020304" pitchFamily="18" charset="0"/>
                        </a:rPr>
                        <a:t>Review your current policies and procedures related to stress management, employee well-being and work-life balance.</a:t>
                      </a:r>
                    </a:p>
                    <a:p>
                      <a:pPr marL="69215" marR="12128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9215" marR="121285">
                        <a:lnSpc>
                          <a:spcPct val="107000"/>
                        </a:lnSpc>
                      </a:pPr>
                      <a:r>
                        <a:rPr lang="en-GB" sz="1200" b="1" dirty="0">
                          <a:effectLst/>
                          <a:latin typeface="+mn-lt"/>
                          <a:ea typeface="Times New Roman" panose="02020603050405020304" pitchFamily="18" charset="0"/>
                          <a:cs typeface="Times New Roman" panose="02020603050405020304" pitchFamily="18" charset="0"/>
                        </a:rPr>
                        <a:t>Training and support: </a:t>
                      </a:r>
                      <a:endParaRPr lang="en-GB" sz="1200" dirty="0">
                        <a:effectLst/>
                        <a:latin typeface="+mn-lt"/>
                        <a:ea typeface="Times New Roman" panose="02020603050405020304" pitchFamily="18" charset="0"/>
                        <a:cs typeface="Times New Roman" panose="02020603050405020304" pitchFamily="18" charset="0"/>
                      </a:endParaRPr>
                    </a:p>
                    <a:p>
                      <a:pPr marL="69215" marR="121285">
                        <a:lnSpc>
                          <a:spcPct val="107000"/>
                        </a:lnSpc>
                      </a:pPr>
                      <a:r>
                        <a:rPr lang="en-GB" sz="1200" dirty="0">
                          <a:effectLst/>
                          <a:latin typeface="+mn-lt"/>
                          <a:ea typeface="Times New Roman" panose="02020603050405020304" pitchFamily="18" charset="0"/>
                          <a:cs typeface="Times New Roman" panose="02020603050405020304" pitchFamily="18" charset="0"/>
                        </a:rPr>
                        <a:t>Assess the availability and effectiveness of stress management training, counselling, or other support services for employees.</a:t>
                      </a:r>
                    </a:p>
                    <a:p>
                      <a:pPr marL="69215" marR="12128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9215" marR="121285">
                        <a:lnSpc>
                          <a:spcPct val="107000"/>
                        </a:lnSpc>
                      </a:pPr>
                      <a:r>
                        <a:rPr lang="en-GB" sz="1200" b="1" dirty="0">
                          <a:effectLst/>
                          <a:latin typeface="+mn-lt"/>
                          <a:ea typeface="Times New Roman" panose="02020603050405020304" pitchFamily="18" charset="0"/>
                          <a:cs typeface="Times New Roman" panose="02020603050405020304" pitchFamily="18" charset="0"/>
                        </a:rPr>
                        <a:t>Communication and engagement:</a:t>
                      </a:r>
                      <a:r>
                        <a:rPr lang="en-GB" sz="1200" dirty="0">
                          <a:effectLst/>
                          <a:latin typeface="+mn-lt"/>
                          <a:ea typeface="Times New Roman" panose="02020603050405020304" pitchFamily="18" charset="0"/>
                          <a:cs typeface="Times New Roman" panose="02020603050405020304" pitchFamily="18" charset="0"/>
                        </a:rPr>
                        <a:t> Evaluate the level of open communication and employee engagement around stress-related issues.</a:t>
                      </a:r>
                    </a:p>
                    <a:p>
                      <a:pPr marL="69215" marR="121285">
                        <a:lnSpc>
                          <a:spcPct val="107000"/>
                        </a:lnSpc>
                      </a:pPr>
                      <a:r>
                        <a:rPr lang="en-GB" sz="1200" dirty="0">
                          <a:effectLst/>
                          <a:latin typeface="+mn-lt"/>
                          <a:ea typeface="Times New Roman" panose="02020603050405020304" pitchFamily="18" charset="0"/>
                          <a:cs typeface="Times New Roman" panose="02020603050405020304" pitchFamily="18" charset="0"/>
                        </a:rPr>
                        <a:t> </a:t>
                      </a:r>
                    </a:p>
                    <a:p>
                      <a:pPr marL="69215" marR="121285">
                        <a:lnSpc>
                          <a:spcPct val="107000"/>
                        </a:lnSpc>
                      </a:pPr>
                      <a:r>
                        <a:rPr lang="en-GB" sz="1200" b="1" dirty="0">
                          <a:effectLst/>
                          <a:latin typeface="+mn-lt"/>
                          <a:ea typeface="Times New Roman" panose="02020603050405020304" pitchFamily="18" charset="0"/>
                          <a:cs typeface="Times New Roman" panose="02020603050405020304" pitchFamily="18" charset="0"/>
                        </a:rPr>
                        <a:t>Monitoring and reporting</a:t>
                      </a:r>
                      <a:r>
                        <a:rPr lang="en-GB" sz="1200" dirty="0">
                          <a:effectLst/>
                          <a:latin typeface="+mn-lt"/>
                          <a:ea typeface="Times New Roman" panose="02020603050405020304" pitchFamily="18" charset="0"/>
                          <a:cs typeface="Times New Roman" panose="02020603050405020304" pitchFamily="18" charset="0"/>
                        </a:rPr>
                        <a:t>: </a:t>
                      </a:r>
                    </a:p>
                    <a:p>
                      <a:pPr marL="69215" marR="121285">
                        <a:lnSpc>
                          <a:spcPct val="107000"/>
                        </a:lnSpc>
                      </a:pPr>
                      <a:r>
                        <a:rPr lang="en-GB" sz="1200" dirty="0">
                          <a:effectLst/>
                          <a:latin typeface="+mn-lt"/>
                          <a:ea typeface="Times New Roman" panose="02020603050405020304" pitchFamily="18" charset="0"/>
                          <a:cs typeface="Times New Roman" panose="02020603050405020304" pitchFamily="18" charset="0"/>
                        </a:rPr>
                        <a:t>Examine the systems in place for monitoring and reporting stress-related incidents or concerns.</a:t>
                      </a:r>
                    </a:p>
                    <a:p>
                      <a:pPr marL="5080" algn="ctr">
                        <a:lnSpc>
                          <a:spcPct val="107000"/>
                        </a:lnSpc>
                      </a:pPr>
                      <a:r>
                        <a:rPr lang="en-GB" sz="1200" dirty="0">
                          <a:effectLst/>
                          <a:latin typeface="+mn-lt"/>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nSpc>
                          <a:spcPct val="107000"/>
                        </a:lnSpc>
                      </a:pPr>
                      <a:r>
                        <a:rPr lang="en-GB" sz="1200" dirty="0">
                          <a:solidFill>
                            <a:srgbClr val="000000"/>
                          </a:solidFill>
                          <a:effectLst/>
                          <a:latin typeface="+mn-lt"/>
                          <a:ea typeface="Times New Roman" panose="02020603050405020304" pitchFamily="18" charset="0"/>
                          <a:cs typeface="Times New Roman" panose="02020603050405020304" pitchFamily="18" charset="0"/>
                        </a:rPr>
                        <a:t>Implement stress management programmes, such as counselling, or mindfulness sessions</a:t>
                      </a:r>
                      <a:endParaRPr lang="en-GB" sz="1200" dirty="0">
                        <a:effectLst/>
                        <a:latin typeface="+mn-lt"/>
                        <a:ea typeface="Times New Roman" panose="02020603050405020304" pitchFamily="18" charset="0"/>
                        <a:cs typeface="Times New Roman" panose="02020603050405020304" pitchFamily="18" charset="0"/>
                      </a:endParaRPr>
                    </a:p>
                    <a:p>
                      <a:pPr marL="228600">
                        <a:lnSpc>
                          <a:spcPct val="107000"/>
                        </a:lnSpc>
                      </a:pPr>
                      <a:r>
                        <a:rPr lang="en-GB" sz="1200" dirty="0">
                          <a:solidFill>
                            <a:srgbClr val="000000"/>
                          </a:solidFill>
                          <a:effectLst/>
                          <a:latin typeface="+mn-lt"/>
                          <a:ea typeface="Times New Roman" panose="02020603050405020304" pitchFamily="18" charset="0"/>
                          <a:cs typeface="Times New Roman" panose="02020603050405020304" pitchFamily="18" charset="0"/>
                        </a:rPr>
                        <a:t>Review workloads, schedules, or work environments to reduce stress.</a:t>
                      </a:r>
                      <a:endParaRPr lang="en-GB" sz="1200" dirty="0">
                        <a:effectLst/>
                        <a:latin typeface="+mn-lt"/>
                        <a:ea typeface="Times New Roman" panose="02020603050405020304" pitchFamily="18" charset="0"/>
                        <a:cs typeface="Times New Roman" panose="02020603050405020304" pitchFamily="18" charset="0"/>
                      </a:endParaRPr>
                    </a:p>
                    <a:p>
                      <a:pPr marL="228600">
                        <a:lnSpc>
                          <a:spcPct val="107000"/>
                        </a:lnSpc>
                      </a:pPr>
                      <a:r>
                        <a:rPr lang="en-GB" sz="1200" dirty="0">
                          <a:solidFill>
                            <a:srgbClr val="000000"/>
                          </a:solidFill>
                          <a:effectLst/>
                          <a:latin typeface="+mn-lt"/>
                          <a:ea typeface="Times New Roman" panose="02020603050405020304" pitchFamily="18" charset="0"/>
                          <a:cs typeface="Times New Roman" panose="02020603050405020304" pitchFamily="18" charset="0"/>
                        </a:rPr>
                        <a:t>Provide stress management training for managers.</a:t>
                      </a:r>
                      <a:endParaRPr lang="en-GB" sz="1200" dirty="0">
                        <a:effectLst/>
                        <a:latin typeface="+mn-lt"/>
                        <a:ea typeface="Times New Roman" panose="02020603050405020304" pitchFamily="18" charset="0"/>
                        <a:cs typeface="Times New Roman" panose="02020603050405020304" pitchFamily="18" charset="0"/>
                      </a:endParaRPr>
                    </a:p>
                    <a:p>
                      <a:pPr marL="228600">
                        <a:lnSpc>
                          <a:spcPct val="107000"/>
                        </a:lnSpc>
                      </a:pPr>
                      <a:r>
                        <a:rPr lang="en-GB" sz="1200" dirty="0">
                          <a:solidFill>
                            <a:srgbClr val="000000"/>
                          </a:solidFill>
                          <a:effectLst/>
                          <a:latin typeface="+mn-lt"/>
                          <a:ea typeface="Times New Roman" panose="02020603050405020304" pitchFamily="18" charset="0"/>
                          <a:cs typeface="Times New Roman" panose="02020603050405020304" pitchFamily="18" charset="0"/>
                        </a:rPr>
                        <a:t>Provide training and resources to help employees develop coping strategies.</a:t>
                      </a:r>
                      <a:endParaRPr lang="en-GB" sz="1200" dirty="0">
                        <a:effectLst/>
                        <a:latin typeface="+mn-lt"/>
                        <a:ea typeface="Times New Roman" panose="02020603050405020304" pitchFamily="18" charset="0"/>
                        <a:cs typeface="Times New Roman" panose="02020603050405020304" pitchFamily="18" charset="0"/>
                      </a:endParaRPr>
                    </a:p>
                    <a:p>
                      <a:pPr marL="228600">
                        <a:lnSpc>
                          <a:spcPct val="107000"/>
                        </a:lnSpc>
                      </a:pPr>
                      <a:r>
                        <a:rPr lang="en-GB" sz="1200" dirty="0">
                          <a:solidFill>
                            <a:srgbClr val="000000"/>
                          </a:solidFill>
                          <a:effectLst/>
                          <a:latin typeface="+mn-lt"/>
                          <a:ea typeface="Times New Roman" panose="02020603050405020304" pitchFamily="18" charset="0"/>
                          <a:cs typeface="Times New Roman" panose="02020603050405020304" pitchFamily="18" charset="0"/>
                        </a:rPr>
                        <a:t>Support with training of Mental Health HR and Mental Health First Aiders.</a:t>
                      </a:r>
                      <a:endParaRPr lang="en-GB" sz="1200" dirty="0">
                        <a:effectLst/>
                        <a:latin typeface="+mn-lt"/>
                        <a:ea typeface="Times New Roman" panose="02020603050405020304" pitchFamily="18" charset="0"/>
                        <a:cs typeface="Times New Roman" panose="02020603050405020304" pitchFamily="18" charset="0"/>
                      </a:endParaRPr>
                    </a:p>
                    <a:p>
                      <a:pPr marL="228600">
                        <a:lnSpc>
                          <a:spcPct val="107000"/>
                        </a:lnSpc>
                      </a:pPr>
                      <a:r>
                        <a:rPr lang="en-GB" sz="1200" dirty="0">
                          <a:solidFill>
                            <a:srgbClr val="000000"/>
                          </a:solidFill>
                          <a:effectLst/>
                          <a:latin typeface="+mn-lt"/>
                          <a:ea typeface="Times New Roman" panose="02020603050405020304" pitchFamily="18" charset="0"/>
                          <a:cs typeface="Times New Roman" panose="02020603050405020304" pitchFamily="18" charset="0"/>
                        </a:rPr>
                        <a:t>Establish regular check-ins and feedback mechanisms to monitor progress.</a:t>
                      </a:r>
                      <a:endParaRPr lang="en-GB" sz="1200" dirty="0">
                        <a:effectLst/>
                        <a:latin typeface="+mn-lt"/>
                        <a:ea typeface="Times New Roman" panose="02020603050405020304" pitchFamily="18" charset="0"/>
                        <a:cs typeface="Times New Roman" panose="02020603050405020304" pitchFamily="18" charset="0"/>
                      </a:endParaRPr>
                    </a:p>
                    <a:p>
                      <a:pPr marL="5080" algn="ctr">
                        <a:lnSpc>
                          <a:spcPct val="107000"/>
                        </a:lnSpc>
                      </a:pPr>
                      <a:r>
                        <a:rPr lang="en-GB" sz="1200" dirty="0">
                          <a:effectLst/>
                          <a:latin typeface="+mn-lt"/>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969085"/>
                  </a:ext>
                </a:extLst>
              </a:tr>
            </a:tbl>
          </a:graphicData>
        </a:graphic>
      </p:graphicFrame>
    </p:spTree>
    <p:extLst>
      <p:ext uri="{BB962C8B-B14F-4D97-AF65-F5344CB8AC3E}">
        <p14:creationId xmlns:p14="http://schemas.microsoft.com/office/powerpoint/2010/main" val="218581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29</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xual harassment prevent icon. Office sexual abuse stop sign warning icon  Stock Vector | Adobe Stock">
            <a:extLst>
              <a:ext uri="{FF2B5EF4-FFF2-40B4-BE49-F238E27FC236}">
                <a16:creationId xmlns:a16="http://schemas.microsoft.com/office/drawing/2014/main" id="{80CC7094-B090-20FE-3A4F-5C2BBCB3A6B6}"/>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661248"/>
            <a:ext cx="1224136" cy="959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38609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r>
              <a:rPr lang="en-US" altLang="en-US" sz="2800" b="1" dirty="0">
                <a:solidFill>
                  <a:srgbClr val="0B0C0C"/>
                </a:solidFill>
              </a:rPr>
              <a:t>New protections from sexual harassment have come </a:t>
            </a:r>
          </a:p>
          <a:p>
            <a:pPr lvl="0" eaLnBrk="0" fontAlgn="base" hangingPunct="0">
              <a:spcBef>
                <a:spcPct val="0"/>
              </a:spcBef>
              <a:spcAft>
                <a:spcPct val="0"/>
              </a:spcAft>
            </a:pPr>
            <a:r>
              <a:rPr lang="en-US" altLang="en-US" sz="2800" b="1" dirty="0">
                <a:solidFill>
                  <a:srgbClr val="0B0C0C"/>
                </a:solidFill>
              </a:rPr>
              <a:t>into force</a:t>
            </a:r>
          </a:p>
          <a:p>
            <a:pPr lvl="0" eaLnBrk="0" fontAlgn="base" hangingPunct="0">
              <a:spcBef>
                <a:spcPct val="0"/>
              </a:spcBef>
              <a:spcAft>
                <a:spcPct val="0"/>
              </a:spcAft>
            </a:pPr>
            <a:r>
              <a:rPr lang="en-US" altLang="en-US" dirty="0">
                <a:solidFill>
                  <a:srgbClr val="0B0C0C"/>
                </a:solidFill>
              </a:rPr>
              <a:t>Employers now have a legal duty to take reasonable steps to prevent sexual harassment and create a safe working environment.</a:t>
            </a:r>
            <a:endParaRPr lang="en-US" altLang="en-US" dirty="0"/>
          </a:p>
          <a:p>
            <a:pPr lvl="0" eaLnBrk="0" fontAlgn="base" hangingPunct="0">
              <a:spcBef>
                <a:spcPct val="0"/>
              </a:spcBef>
              <a:spcAft>
                <a:spcPct val="0"/>
              </a:spcAft>
              <a:buFontTx/>
              <a:buChar char="•"/>
            </a:pPr>
            <a:r>
              <a:rPr lang="en-US" altLang="en-US" dirty="0">
                <a:solidFill>
                  <a:srgbClr val="0B0C0C"/>
                </a:solidFill>
              </a:rPr>
              <a:t>New duty under the Equality Act 2010 will require employers to take “reasonable steps” to prevent sexual harassment of their employees.</a:t>
            </a:r>
          </a:p>
          <a:p>
            <a:pPr lvl="0" eaLnBrk="0" fontAlgn="base" hangingPunct="0">
              <a:spcBef>
                <a:spcPct val="0"/>
              </a:spcBef>
              <a:spcAft>
                <a:spcPct val="0"/>
              </a:spcAft>
              <a:buFontTx/>
              <a:buChar char="•"/>
            </a:pPr>
            <a:r>
              <a:rPr lang="en-US" altLang="en-US" dirty="0">
                <a:solidFill>
                  <a:srgbClr val="0B0C0C"/>
                </a:solidFill>
              </a:rPr>
              <a:t>New guidance for employers on how they can protect their staff.</a:t>
            </a:r>
          </a:p>
          <a:p>
            <a:pPr lvl="0" eaLnBrk="0" fontAlgn="base" hangingPunct="0">
              <a:spcBef>
                <a:spcPct val="0"/>
              </a:spcBef>
              <a:spcAft>
                <a:spcPct val="0"/>
              </a:spcAft>
              <a:buFontTx/>
              <a:buChar char="•"/>
            </a:pPr>
            <a:r>
              <a:rPr lang="en-US" altLang="en-US" dirty="0">
                <a:solidFill>
                  <a:srgbClr val="0B0C0C"/>
                </a:solidFill>
              </a:rPr>
              <a:t>New measure comes into force as further legislation goes through Parliament to boost economic growth by  tackling poor productivity, insecure work and broken industrial relations.</a:t>
            </a:r>
          </a:p>
          <a:p>
            <a:pPr lvl="0" eaLnBrk="0" fontAlgn="base" hangingPunct="0">
              <a:spcBef>
                <a:spcPct val="0"/>
              </a:spcBef>
              <a:spcAft>
                <a:spcPct val="0"/>
              </a:spcAft>
            </a:pPr>
            <a:endParaRPr lang="en-US" altLang="en-US" dirty="0">
              <a:solidFill>
                <a:srgbClr val="0B0C0C"/>
              </a:solidFill>
            </a:endParaRPr>
          </a:p>
          <a:p>
            <a:pPr lvl="0" eaLnBrk="0" fontAlgn="base" hangingPunct="0">
              <a:spcBef>
                <a:spcPct val="0"/>
              </a:spcBef>
              <a:spcAft>
                <a:spcPct val="0"/>
              </a:spcAft>
            </a:pPr>
            <a:r>
              <a:rPr lang="en-US" altLang="en-US" dirty="0">
                <a:solidFill>
                  <a:srgbClr val="0B0C0C"/>
                </a:solidFill>
              </a:rPr>
              <a:t>From 26 October 2024, employees can expect their employers to take reasonable steps to protect them from sexual harassment as a new duty comes into force.</a:t>
            </a:r>
            <a:endParaRPr lang="en-US" altLang="en-US" dirty="0"/>
          </a:p>
        </p:txBody>
      </p:sp>
    </p:spTree>
    <p:extLst>
      <p:ext uri="{BB962C8B-B14F-4D97-AF65-F5344CB8AC3E}">
        <p14:creationId xmlns:p14="http://schemas.microsoft.com/office/powerpoint/2010/main" val="55700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68761"/>
            <a:ext cx="6172200" cy="4857403"/>
          </a:xfrm>
        </p:spPr>
        <p:txBody>
          <a:bodyPr>
            <a:normAutofit/>
          </a:bodyPr>
          <a:lstStyle/>
          <a:p>
            <a:r>
              <a:rPr lang="en-US" sz="3600" b="1" i="1" dirty="0"/>
              <a:t>A Look Back at 2024</a:t>
            </a:r>
            <a:r>
              <a:rPr lang="en-GB" sz="3600" dirty="0"/>
              <a:t> </a:t>
            </a:r>
          </a:p>
          <a:p>
            <a:pPr marL="0" indent="0">
              <a:buNone/>
            </a:pPr>
            <a:endParaRPr lang="en-US" sz="3600" b="1" i="1" dirty="0"/>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a:t>
            </a:fld>
            <a:endParaRPr lang="en-GB" dirty="0"/>
          </a:p>
        </p:txBody>
      </p:sp>
      <p:pic>
        <p:nvPicPr>
          <p:cNvPr id="6" name="Picture 5">
            <a:extLst>
              <a:ext uri="{FF2B5EF4-FFF2-40B4-BE49-F238E27FC236}">
                <a16:creationId xmlns:a16="http://schemas.microsoft.com/office/drawing/2014/main" id="{CCA7DDF7-647B-480C-90DD-4B0AA46649EB}"/>
              </a:ext>
            </a:extLst>
          </p:cNvPr>
          <p:cNvPicPr>
            <a:picLocks noChangeAspect="1"/>
          </p:cNvPicPr>
          <p:nvPr/>
        </p:nvPicPr>
        <p:blipFill>
          <a:blip r:embed="rId3"/>
          <a:stretch>
            <a:fillRect/>
          </a:stretch>
        </p:blipFill>
        <p:spPr>
          <a:xfrm>
            <a:off x="1925708" y="2060685"/>
            <a:ext cx="5528745" cy="4180572"/>
          </a:xfrm>
          <a:prstGeom prst="rect">
            <a:avLst/>
          </a:prstGeom>
        </p:spPr>
      </p:pic>
      <p:sp>
        <p:nvSpPr>
          <p:cNvPr id="8" name="Title 1">
            <a:extLst>
              <a:ext uri="{FF2B5EF4-FFF2-40B4-BE49-F238E27FC236}">
                <a16:creationId xmlns:a16="http://schemas.microsoft.com/office/drawing/2014/main" id="{99827C73-E5DA-4624-A7FB-D4D8FDC4FC65}"/>
              </a:ext>
            </a:extLst>
          </p:cNvPr>
          <p:cNvSpPr txBox="1">
            <a:spLocks/>
          </p:cNvSpPr>
          <p:nvPr/>
        </p:nvSpPr>
        <p:spPr>
          <a:xfrm>
            <a:off x="628650" y="1844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 &amp; S Update 2025</a:t>
            </a:r>
            <a:endParaRPr lang="en-GB" dirty="0"/>
          </a:p>
        </p:txBody>
      </p:sp>
      <p:pic>
        <p:nvPicPr>
          <p:cNvPr id="9"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8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30</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xual harassment prevent icon. Office sexual abuse stop sign warning icon  Stock Vector | Adobe Stock">
            <a:extLst>
              <a:ext uri="{FF2B5EF4-FFF2-40B4-BE49-F238E27FC236}">
                <a16:creationId xmlns:a16="http://schemas.microsoft.com/office/drawing/2014/main" id="{80CC7094-B090-20FE-3A4F-5C2BBCB3A6B6}"/>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661248"/>
            <a:ext cx="1224136" cy="959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4555093"/>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r>
              <a:rPr lang="en-US" altLang="en-US" sz="2800" b="1" dirty="0">
                <a:solidFill>
                  <a:srgbClr val="0B0C0C"/>
                </a:solidFill>
              </a:rPr>
              <a:t>New protections from sexual harassment come into force – Cont.</a:t>
            </a: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0B0C0C"/>
                </a:solidFill>
              </a:rPr>
              <a:t>Employers now have a duty to anticipate when sexual harassment may occur and take reasonable steps to prevent it. </a:t>
            </a: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0B0C0C"/>
                </a:solidFill>
              </a:rPr>
              <a:t>If sexual harassment has taken place, an employer should take action to stop it from happening again. </a:t>
            </a: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0B0C0C"/>
                </a:solidFill>
              </a:rPr>
              <a:t>This sends a clear signal to all employers that they must take reasonable preventative steps against sexual harassment, encourage cultural change where necessary, and reduce the likelihood of sexual harassment occurring.</a:t>
            </a:r>
          </a:p>
          <a:p>
            <a:pPr lvl="0" eaLnBrk="0" fontAlgn="base" hangingPunct="0">
              <a:spcBef>
                <a:spcPct val="0"/>
              </a:spcBef>
              <a:spcAft>
                <a:spcPct val="0"/>
              </a:spcAft>
            </a:pPr>
            <a:endParaRPr lang="en-US" altLang="en-US" dirty="0">
              <a:solidFill>
                <a:srgbClr val="0B0C0C"/>
              </a:solidFill>
            </a:endParaRPr>
          </a:p>
          <a:p>
            <a:pPr lvl="0" eaLnBrk="0" fontAlgn="base" hangingPunct="0">
              <a:spcBef>
                <a:spcPct val="0"/>
              </a:spcBef>
              <a:spcAft>
                <a:spcPct val="0"/>
              </a:spcAft>
            </a:pPr>
            <a:r>
              <a:rPr lang="en-US" altLang="en-US" dirty="0">
                <a:solidFill>
                  <a:srgbClr val="0B0C0C"/>
                </a:solidFill>
              </a:rPr>
              <a:t>https://www.gov.uk/government/news/new-protections-from-sexual-harassment-come-into-force</a:t>
            </a:r>
          </a:p>
        </p:txBody>
      </p:sp>
    </p:spTree>
    <p:extLst>
      <p:ext uri="{BB962C8B-B14F-4D97-AF65-F5344CB8AC3E}">
        <p14:creationId xmlns:p14="http://schemas.microsoft.com/office/powerpoint/2010/main" val="38145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35D3-648E-91B8-3345-0A3741E8E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2E182-F112-7D97-0411-EFF54C07223F}"/>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AA937969-B1D7-B8EC-24F8-F1CB364475F4}"/>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0322E486-1922-2A97-D0A8-A89D892A98AD}"/>
              </a:ext>
            </a:extLst>
          </p:cNvPr>
          <p:cNvSpPr>
            <a:spLocks noGrp="1"/>
          </p:cNvSpPr>
          <p:nvPr>
            <p:ph type="sldNum" sz="quarter" idx="12"/>
          </p:nvPr>
        </p:nvSpPr>
        <p:spPr/>
        <p:txBody>
          <a:bodyPr/>
          <a:lstStyle/>
          <a:p>
            <a:fld id="{B9414556-BEDA-4D4B-9CF1-263B737BB541}" type="slidenum">
              <a:rPr lang="en-GB" smtClean="0"/>
              <a:t>31</a:t>
            </a:fld>
            <a:endParaRPr lang="en-GB" dirty="0"/>
          </a:p>
        </p:txBody>
      </p:sp>
      <p:pic>
        <p:nvPicPr>
          <p:cNvPr id="6" name="Picture 5">
            <a:extLst>
              <a:ext uri="{FF2B5EF4-FFF2-40B4-BE49-F238E27FC236}">
                <a16:creationId xmlns:a16="http://schemas.microsoft.com/office/drawing/2014/main" id="{1EE894CE-A0E3-D0C3-12C8-7415B8E68615}"/>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FD5EF19E-FC9C-7838-E063-C5CFF3A3E3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xual harassment prevent icon. Office sexual abuse stop sign warning icon  Stock Vector | Adobe Stock">
            <a:extLst>
              <a:ext uri="{FF2B5EF4-FFF2-40B4-BE49-F238E27FC236}">
                <a16:creationId xmlns:a16="http://schemas.microsoft.com/office/drawing/2014/main" id="{CD8BE94C-7B7F-76D8-9F1B-C5F51E3AEB15}"/>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661248"/>
            <a:ext cx="1224136" cy="959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B3B4D9-5DB9-7559-39CB-DB0BF3DBEF3A}"/>
              </a:ext>
            </a:extLst>
          </p:cNvPr>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graphicFrame>
        <p:nvGraphicFramePr>
          <p:cNvPr id="8" name="Table 7">
            <a:extLst>
              <a:ext uri="{FF2B5EF4-FFF2-40B4-BE49-F238E27FC236}">
                <a16:creationId xmlns:a16="http://schemas.microsoft.com/office/drawing/2014/main" id="{4969F869-A89D-2FA1-4E00-08973437B6C6}"/>
              </a:ext>
            </a:extLst>
          </p:cNvPr>
          <p:cNvGraphicFramePr>
            <a:graphicFrameLocks noGrp="1"/>
          </p:cNvGraphicFramePr>
          <p:nvPr>
            <p:extLst>
              <p:ext uri="{D42A27DB-BD31-4B8C-83A1-F6EECF244321}">
                <p14:modId xmlns:p14="http://schemas.microsoft.com/office/powerpoint/2010/main" val="1357938960"/>
              </p:ext>
            </p:extLst>
          </p:nvPr>
        </p:nvGraphicFramePr>
        <p:xfrm>
          <a:off x="149769" y="1358646"/>
          <a:ext cx="8766593" cy="5393424"/>
        </p:xfrm>
        <a:graphic>
          <a:graphicData uri="http://schemas.openxmlformats.org/drawingml/2006/table">
            <a:tbl>
              <a:tblPr firstRow="1" firstCol="1" bandRow="1"/>
              <a:tblGrid>
                <a:gridCol w="8766593">
                  <a:extLst>
                    <a:ext uri="{9D8B030D-6E8A-4147-A177-3AD203B41FA5}">
                      <a16:colId xmlns:a16="http://schemas.microsoft.com/office/drawing/2014/main" val="329435591"/>
                    </a:ext>
                  </a:extLst>
                </a:gridCol>
              </a:tblGrid>
              <a:tr h="226630">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 Are we confident that staff know what constitutes sexual harassment?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249466307"/>
                  </a:ext>
                </a:extLst>
              </a:tr>
              <a:tr h="212208">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Can we evidence that staff have been given adequate training and reminders of expected behaviours?</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728938827"/>
                  </a:ext>
                </a:extLst>
              </a:tr>
              <a:tr h="231574">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Is there evidence of a culture of sexual harassment, including ‘banter’, jokes, etc.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973276363"/>
                  </a:ext>
                </a:extLst>
              </a:tr>
              <a:tr h="272780">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we have procedures in place such as staff surveys or supervisions where we can gauge workplace environment and identify issues at their infancy?</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452535434"/>
                  </a:ext>
                </a:extLst>
              </a:tr>
              <a:tr h="107505">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staff members ever work alone (i.e. without any other colleagues) – whether this is entirely alone or with learners/clients/customers/suppliers, etc?</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106789085"/>
                  </a:ext>
                </a:extLst>
              </a:tr>
              <a:tr h="154108">
                <a:tc>
                  <a:txBody>
                    <a:bodyPr/>
                    <a:lstStyle/>
                    <a:p>
                      <a:pPr marL="635">
                        <a:lnSpc>
                          <a:spcPct val="107000"/>
                        </a:lnSpc>
                        <a:spcAft>
                          <a:spcPts val="800"/>
                        </a:spcAft>
                      </a:pPr>
                      <a:r>
                        <a:rPr lang="en-GB" sz="1400" kern="100">
                          <a:solidFill>
                            <a:srgbClr val="000000"/>
                          </a:solidFill>
                          <a:effectLst/>
                          <a:latin typeface="Calibri" panose="020F0502020204030204" pitchFamily="34" charset="0"/>
                          <a:ea typeface="Calibri" panose="020F0502020204030204" pitchFamily="34" charset="0"/>
                        </a:rPr>
                        <a:t>Do staff members ever work alongside just one other colleague?</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863956070"/>
                  </a:ext>
                </a:extLst>
              </a:tr>
              <a:tr h="268659">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staff travel for work?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19006913"/>
                  </a:ext>
                </a:extLst>
              </a:tr>
              <a:tr h="386919">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Are staff given accommodation or do staff ever stay overnight together?</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270507683"/>
                  </a:ext>
                </a:extLst>
              </a:tr>
              <a:tr h="328407">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staff come into contact with third parties when travelling for work?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42669505"/>
                  </a:ext>
                </a:extLst>
              </a:tr>
              <a:tr h="364256">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staff attend social events together with or without alcohol being consumed?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615132208"/>
                  </a:ext>
                </a:extLst>
              </a:tr>
              <a:tr h="364256">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staff attend social events with third parties with or without alcohol being consumed?</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638326335"/>
                  </a:ext>
                </a:extLst>
              </a:tr>
              <a:tr h="285554">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Are there junior staff who may feel they have less power to raise issues about other staff or third parties?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3068733"/>
                  </a:ext>
                </a:extLst>
              </a:tr>
              <a:tr h="363844">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staff members know who they can report sexual harassment to?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91319986"/>
                  </a:ext>
                </a:extLst>
              </a:tr>
              <a:tr h="219213">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self-employed and contractors know the workplace rules in relation to sexual harassment?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528655832"/>
                  </a:ext>
                </a:extLst>
              </a:tr>
              <a:tr h="215916">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self-employed and contracts know who to report any concerns to whether about themselves or others?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01371483"/>
                  </a:ext>
                </a:extLst>
              </a:tr>
              <a:tr h="215916">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all third parties such as suppliers and learners know the workplace rules in relation to sexual harassment?</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686859772"/>
                  </a:ext>
                </a:extLst>
              </a:tr>
              <a:tr h="308217">
                <a:tc>
                  <a:txBody>
                    <a:bodyPr/>
                    <a:lstStyle/>
                    <a:p>
                      <a:pPr marL="635">
                        <a:lnSpc>
                          <a:spcPct val="107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Do all third parties such as suppliers and learners know who to report any concerns to whether about themselves or others? </a:t>
                      </a:r>
                    </a:p>
                  </a:txBody>
                  <a:tcPr marL="42854" marR="23487" marT="164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202937734"/>
                  </a:ext>
                </a:extLst>
              </a:tr>
            </a:tbl>
          </a:graphicData>
        </a:graphic>
      </p:graphicFrame>
    </p:spTree>
    <p:extLst>
      <p:ext uri="{BB962C8B-B14F-4D97-AF65-F5344CB8AC3E}">
        <p14:creationId xmlns:p14="http://schemas.microsoft.com/office/powerpoint/2010/main" val="113280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32</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3785652"/>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r>
              <a:rPr lang="en-US" sz="2800" b="1" dirty="0">
                <a:solidFill>
                  <a:srgbClr val="001D35"/>
                </a:solidFill>
                <a:latin typeface="Calibri" panose="020F0502020204030204" pitchFamily="34" charset="0"/>
                <a:cs typeface="Calibri" panose="020F0502020204030204" pitchFamily="34" charset="0"/>
              </a:rPr>
              <a:t>First Aid at Work : L74</a:t>
            </a:r>
            <a:endParaRPr lang="en-US" sz="2800" dirty="0">
              <a:solidFill>
                <a:srgbClr val="001D35"/>
              </a:solidFill>
              <a:latin typeface="Calibri" panose="020F0502020204030204" pitchFamily="34" charset="0"/>
              <a:cs typeface="Calibri" panose="020F0502020204030204" pitchFamily="34" charset="0"/>
            </a:endParaRPr>
          </a:p>
          <a:p>
            <a:pPr fontAlgn="ctr">
              <a:spcAft>
                <a:spcPts val="1500"/>
              </a:spcAft>
            </a:pPr>
            <a:r>
              <a:rPr lang="en-US" dirty="0">
                <a:solidFill>
                  <a:srgbClr val="001D35"/>
                </a:solidFill>
                <a:latin typeface="Calibri" panose="020F0502020204030204" pitchFamily="34" charset="0"/>
                <a:cs typeface="Calibri" panose="020F0502020204030204" pitchFamily="34" charset="0"/>
              </a:rPr>
              <a:t>The most significant change in "</a:t>
            </a:r>
            <a:r>
              <a:rPr lang="en-US" b="1" dirty="0">
                <a:solidFill>
                  <a:srgbClr val="001D35"/>
                </a:solidFill>
                <a:latin typeface="Calibri" panose="020F0502020204030204" pitchFamily="34" charset="0"/>
                <a:cs typeface="Calibri" panose="020F0502020204030204" pitchFamily="34" charset="0"/>
              </a:rPr>
              <a:t>First Aid at Work</a:t>
            </a:r>
            <a:r>
              <a:rPr lang="en-US" dirty="0">
                <a:solidFill>
                  <a:srgbClr val="001D35"/>
                </a:solidFill>
                <a:latin typeface="Calibri" panose="020F0502020204030204" pitchFamily="34" charset="0"/>
                <a:cs typeface="Calibri" panose="020F0502020204030204" pitchFamily="34" charset="0"/>
              </a:rPr>
              <a:t>" regulations is the increased emphasis on considering mental health alongside physical health when assessing first aid needs in the workplace, meaning employers must now incorporate mental health first aid training and support into their overall first aid strategy; this includes identifying and supporting employees experiencing mental health issues. </a:t>
            </a:r>
          </a:p>
        </p:txBody>
      </p:sp>
      <p:pic>
        <p:nvPicPr>
          <p:cNvPr id="12" name="Content Placeholder 11">
            <a:extLst>
              <a:ext uri="{FF2B5EF4-FFF2-40B4-BE49-F238E27FC236}">
                <a16:creationId xmlns:a16="http://schemas.microsoft.com/office/drawing/2014/main" id="{C2E4E231-2148-A8F2-5DC9-268A50061EF3}"/>
              </a:ext>
            </a:extLst>
          </p:cNvPr>
          <p:cNvPicPr>
            <a:picLocks noGrp="1" noChangeAspect="1"/>
          </p:cNvPicPr>
          <p:nvPr>
            <p:ph idx="1"/>
          </p:nvPr>
        </p:nvPicPr>
        <p:blipFill>
          <a:blip r:embed="rId5"/>
          <a:stretch>
            <a:fillRect/>
          </a:stretch>
        </p:blipFill>
        <p:spPr>
          <a:xfrm>
            <a:off x="526876" y="1641851"/>
            <a:ext cx="7429500" cy="1368152"/>
          </a:xfrm>
          <a:prstGeom prst="rect">
            <a:avLst/>
          </a:prstGeom>
        </p:spPr>
      </p:pic>
    </p:spTree>
    <p:extLst>
      <p:ext uri="{BB962C8B-B14F-4D97-AF65-F5344CB8AC3E}">
        <p14:creationId xmlns:p14="http://schemas.microsoft.com/office/powerpoint/2010/main" val="177732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33</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pic>
        <p:nvPicPr>
          <p:cNvPr id="12" name="Content Placeholder 11">
            <a:extLst>
              <a:ext uri="{FF2B5EF4-FFF2-40B4-BE49-F238E27FC236}">
                <a16:creationId xmlns:a16="http://schemas.microsoft.com/office/drawing/2014/main" id="{C2E4E231-2148-A8F2-5DC9-268A50061EF3}"/>
              </a:ext>
            </a:extLst>
          </p:cNvPr>
          <p:cNvPicPr>
            <a:picLocks noGrp="1" noChangeAspect="1"/>
          </p:cNvPicPr>
          <p:nvPr>
            <p:ph idx="1"/>
          </p:nvPr>
        </p:nvPicPr>
        <p:blipFill>
          <a:blip r:embed="rId5"/>
          <a:stretch>
            <a:fillRect/>
          </a:stretch>
        </p:blipFill>
        <p:spPr>
          <a:xfrm>
            <a:off x="526876" y="1641851"/>
            <a:ext cx="7429500" cy="1368152"/>
          </a:xfrm>
          <a:prstGeom prst="rect">
            <a:avLst/>
          </a:prstGeom>
        </p:spPr>
      </p:pic>
      <p:sp>
        <p:nvSpPr>
          <p:cNvPr id="9" name="Rectangle 8"/>
          <p:cNvSpPr/>
          <p:nvPr/>
        </p:nvSpPr>
        <p:spPr>
          <a:xfrm>
            <a:off x="611560" y="705178"/>
            <a:ext cx="8136904" cy="5652830"/>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r>
              <a:rPr lang="en-US" b="1" dirty="0">
                <a:solidFill>
                  <a:srgbClr val="001D35"/>
                </a:solidFill>
                <a:latin typeface="Calibri" panose="020F0502020204030204" pitchFamily="34" charset="0"/>
                <a:cs typeface="Calibri" panose="020F0502020204030204" pitchFamily="34" charset="0"/>
              </a:rPr>
              <a:t>First Aid at Work – main changes cont’d</a:t>
            </a:r>
          </a:p>
          <a:p>
            <a:pPr>
              <a:spcBef>
                <a:spcPts val="750"/>
              </a:spcBef>
              <a:buFont typeface="Arial" panose="020B0604020202020204" pitchFamily="34" charset="0"/>
              <a:buChar char="•"/>
            </a:pPr>
            <a:r>
              <a:rPr lang="en-US" b="1" dirty="0">
                <a:solidFill>
                  <a:srgbClr val="001D35"/>
                </a:solidFill>
                <a:latin typeface="Calibri" panose="020F0502020204030204" pitchFamily="34" charset="0"/>
                <a:cs typeface="Calibri" panose="020F0502020204030204" pitchFamily="34" charset="0"/>
              </a:rPr>
              <a:t>Mental health focus:</a:t>
            </a:r>
            <a:r>
              <a:rPr lang="en-US" dirty="0">
                <a:solidFill>
                  <a:srgbClr val="001D35"/>
                </a:solidFill>
                <a:latin typeface="Calibri" panose="020F0502020204030204" pitchFamily="34" charset="0"/>
                <a:cs typeface="Calibri" panose="020F0502020204030204" pitchFamily="34" charset="0"/>
              </a:rPr>
              <a:t> - Employers are required to assess and address both physical and mental health needs when determining first aid requirements. </a:t>
            </a:r>
          </a:p>
          <a:p>
            <a:pPr>
              <a:spcBef>
                <a:spcPts val="750"/>
              </a:spcBef>
              <a:buFont typeface="Arial" panose="020B0604020202020204" pitchFamily="34" charset="0"/>
              <a:buChar char="•"/>
            </a:pPr>
            <a:r>
              <a:rPr lang="en-US" b="1" dirty="0">
                <a:solidFill>
                  <a:srgbClr val="001D35"/>
                </a:solidFill>
                <a:latin typeface="Calibri" panose="020F0502020204030204" pitchFamily="34" charset="0"/>
                <a:cs typeface="Calibri" panose="020F0502020204030204" pitchFamily="34" charset="0"/>
              </a:rPr>
              <a:t>Terminology update:</a:t>
            </a:r>
            <a:r>
              <a:rPr lang="en-US" dirty="0">
                <a:solidFill>
                  <a:srgbClr val="001D35"/>
                </a:solidFill>
                <a:latin typeface="Calibri" panose="020F0502020204030204" pitchFamily="34" charset="0"/>
                <a:cs typeface="Calibri" panose="020F0502020204030204" pitchFamily="34" charset="0"/>
              </a:rPr>
              <a:t> - "Catastrophic bleeding" has been changed to "life-threatening bleeding" for better clarity. </a:t>
            </a:r>
          </a:p>
          <a:p>
            <a:pPr>
              <a:spcBef>
                <a:spcPts val="750"/>
              </a:spcBef>
              <a:buFont typeface="Arial" panose="020B0604020202020204" pitchFamily="34" charset="0"/>
              <a:buChar char="•"/>
            </a:pPr>
            <a:r>
              <a:rPr lang="en-US" b="1" dirty="0">
                <a:solidFill>
                  <a:srgbClr val="001D35"/>
                </a:solidFill>
                <a:latin typeface="Calibri" panose="020F0502020204030204" pitchFamily="34" charset="0"/>
                <a:cs typeface="Calibri" panose="020F0502020204030204" pitchFamily="34" charset="0"/>
              </a:rPr>
              <a:t>Simplified guidance:</a:t>
            </a:r>
            <a:r>
              <a:rPr lang="en-US" dirty="0">
                <a:solidFill>
                  <a:srgbClr val="001D35"/>
                </a:solidFill>
                <a:latin typeface="Calibri" panose="020F0502020204030204" pitchFamily="34" charset="0"/>
                <a:cs typeface="Calibri" panose="020F0502020204030204" pitchFamily="34" charset="0"/>
              </a:rPr>
              <a:t> - The HSE has updated its guidance to be more straightforward and easier to understand. </a:t>
            </a:r>
          </a:p>
          <a:p>
            <a:pPr>
              <a:spcBef>
                <a:spcPts val="750"/>
              </a:spcBef>
              <a:buFont typeface="Arial" panose="020B0604020202020204" pitchFamily="34" charset="0"/>
              <a:buChar char="•"/>
            </a:pPr>
            <a:r>
              <a:rPr lang="en-US" b="1" dirty="0">
                <a:solidFill>
                  <a:srgbClr val="001D35"/>
                </a:solidFill>
                <a:latin typeface="Calibri" panose="020F0502020204030204" pitchFamily="34" charset="0"/>
                <a:cs typeface="Calibri" panose="020F0502020204030204" pitchFamily="34" charset="0"/>
              </a:rPr>
              <a:t>Mental health First Aid Training: - </a:t>
            </a:r>
            <a:r>
              <a:rPr lang="en-US" dirty="0">
                <a:solidFill>
                  <a:srgbClr val="001D35"/>
                </a:solidFill>
                <a:latin typeface="Calibri" panose="020F0502020204030204" pitchFamily="34" charset="0"/>
                <a:cs typeface="Calibri" panose="020F0502020204030204" pitchFamily="34" charset="0"/>
              </a:rPr>
              <a:t>Employers are encouraged to provide mental health first aid training for designated first aiders</a:t>
            </a:r>
          </a:p>
          <a:p>
            <a:pPr fontAlgn="ctr">
              <a:spcBef>
                <a:spcPts val="750"/>
              </a:spcBef>
              <a:buFont typeface="Arial" panose="020B0604020202020204" pitchFamily="34" charset="0"/>
              <a:buChar char="•"/>
            </a:pPr>
            <a:r>
              <a:rPr lang="en-US" dirty="0">
                <a:solidFill>
                  <a:srgbClr val="001D35"/>
                </a:solidFill>
                <a:latin typeface="Calibri" panose="020F0502020204030204" pitchFamily="34" charset="0"/>
                <a:cs typeface="Calibri" panose="020F0502020204030204" pitchFamily="34" charset="0"/>
                <a:hlinkClick r:id="rId6"/>
              </a:rPr>
              <a:t>https://www.hse.gov.uk/pubns/priced/l74.pdf</a:t>
            </a:r>
            <a:endParaRPr lang="en-GB" dirty="0"/>
          </a:p>
        </p:txBody>
      </p:sp>
    </p:spTree>
    <p:extLst>
      <p:ext uri="{BB962C8B-B14F-4D97-AF65-F5344CB8AC3E}">
        <p14:creationId xmlns:p14="http://schemas.microsoft.com/office/powerpoint/2010/main" val="3395614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0" name="Content Placeholder 9"/>
          <p:cNvSpPr>
            <a:spLocks noGrp="1"/>
          </p:cNvSpPr>
          <p:nvPr>
            <p:ph idx="1"/>
          </p:nvPr>
        </p:nvSpPr>
        <p:spPr/>
        <p:txBody>
          <a:bodyPr>
            <a:normAutofit/>
          </a:bodyPr>
          <a:lstStyle/>
          <a:p>
            <a:pPr marL="0" indent="0" fontAlgn="ctr">
              <a:spcAft>
                <a:spcPts val="1500"/>
              </a:spcAft>
              <a:buNone/>
            </a:pPr>
            <a:r>
              <a:rPr lang="en-US" sz="3300" b="1" dirty="0">
                <a:solidFill>
                  <a:srgbClr val="001D35"/>
                </a:solidFill>
              </a:rPr>
              <a:t>Employment Rights Bill</a:t>
            </a:r>
            <a:r>
              <a:rPr lang="en-US" b="1" dirty="0">
                <a:solidFill>
                  <a:srgbClr val="001D35"/>
                </a:solidFill>
              </a:rPr>
              <a:t> </a:t>
            </a:r>
          </a:p>
          <a:p>
            <a:pPr marL="0" indent="0" fontAlgn="ctr">
              <a:spcAft>
                <a:spcPts val="1500"/>
              </a:spcAft>
              <a:buNone/>
            </a:pPr>
            <a:r>
              <a:rPr lang="en-US" sz="2100" dirty="0">
                <a:solidFill>
                  <a:srgbClr val="001D35"/>
                </a:solidFill>
              </a:rPr>
              <a:t>The </a:t>
            </a:r>
            <a:r>
              <a:rPr lang="en-US" sz="2100" b="1" dirty="0">
                <a:solidFill>
                  <a:srgbClr val="001D35"/>
                </a:solidFill>
              </a:rPr>
              <a:t>Employment Rights Bill </a:t>
            </a:r>
            <a:r>
              <a:rPr lang="en-US" sz="2100" dirty="0">
                <a:solidFill>
                  <a:srgbClr val="001D35"/>
                </a:solidFill>
              </a:rPr>
              <a:t>aims to significantly reform employment rights in the UK by introducing "day one rights" for workers</a:t>
            </a:r>
          </a:p>
          <a:p>
            <a:pPr marL="0" indent="0" fontAlgn="ctr">
              <a:spcAft>
                <a:spcPts val="1500"/>
              </a:spcAft>
              <a:buNone/>
            </a:pPr>
            <a:r>
              <a:rPr lang="en-US" sz="2100" dirty="0">
                <a:solidFill>
                  <a:srgbClr val="001D35"/>
                </a:solidFill>
              </a:rPr>
              <a:t>These include access to statutory sick pay from the first day of employment, banning exploitative zero-hour contracts by requiring guaranteed hours, ending "fire and rehire" practices, providing stronger protections for pregnant women, and updating trade union laws</a:t>
            </a:r>
          </a:p>
          <a:p>
            <a:pPr marL="0" indent="0" fontAlgn="ctr">
              <a:spcAft>
                <a:spcPts val="1500"/>
              </a:spcAft>
              <a:buNone/>
            </a:pPr>
            <a:r>
              <a:rPr lang="en-US" sz="2100" dirty="0">
                <a:solidFill>
                  <a:srgbClr val="001D35"/>
                </a:solidFill>
              </a:rPr>
              <a:t>The goal is the creation of a fairer workplace for employees; it also plans to establish a new "Fair Work Agency" to enforce these changes</a:t>
            </a:r>
            <a:endParaRPr lang="en-GB" sz="2100" dirty="0"/>
          </a:p>
        </p:txBody>
      </p:sp>
      <p:pic>
        <p:nvPicPr>
          <p:cNvPr id="13" name="Picture 4" descr="Government unveils significant reforms to employment rights - GOV.UK">
            <a:extLst>
              <a:ext uri="{FF2B5EF4-FFF2-40B4-BE49-F238E27FC236}">
                <a16:creationId xmlns:a16="http://schemas.microsoft.com/office/drawing/2014/main" id="{F679842A-237A-77AC-9964-1B6F8FA2D7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5589240"/>
            <a:ext cx="1748449"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59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35</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0" name="Content Placeholder 9"/>
          <p:cNvSpPr>
            <a:spLocks noGrp="1"/>
          </p:cNvSpPr>
          <p:nvPr>
            <p:ph idx="1"/>
          </p:nvPr>
        </p:nvSpPr>
        <p:spPr/>
        <p:txBody>
          <a:bodyPr>
            <a:normAutofit lnSpcReduction="10000"/>
          </a:bodyPr>
          <a:lstStyle/>
          <a:p>
            <a:pPr marL="0" indent="0">
              <a:spcBef>
                <a:spcPts val="1500"/>
              </a:spcBef>
              <a:spcAft>
                <a:spcPts val="750"/>
              </a:spcAft>
              <a:buNone/>
            </a:pPr>
            <a:r>
              <a:rPr lang="en-US" sz="3600" dirty="0">
                <a:solidFill>
                  <a:srgbClr val="001D35"/>
                </a:solidFill>
              </a:rPr>
              <a:t>Key points of the </a:t>
            </a:r>
            <a:r>
              <a:rPr lang="en-US" sz="3600" b="1" dirty="0">
                <a:solidFill>
                  <a:srgbClr val="001D35"/>
                </a:solidFill>
              </a:rPr>
              <a:t>Employment Rights Bill</a:t>
            </a:r>
            <a:r>
              <a:rPr lang="en-US" sz="3600" dirty="0">
                <a:solidFill>
                  <a:srgbClr val="001D35"/>
                </a:solidFill>
              </a:rPr>
              <a:t>:</a:t>
            </a:r>
          </a:p>
          <a:p>
            <a:pPr>
              <a:spcBef>
                <a:spcPts val="750"/>
              </a:spcBef>
              <a:spcAft>
                <a:spcPts val="600"/>
              </a:spcAft>
            </a:pPr>
            <a:r>
              <a:rPr lang="en-US" sz="2400" b="1" dirty="0">
                <a:solidFill>
                  <a:srgbClr val="001D35"/>
                </a:solidFill>
              </a:rPr>
              <a:t>Day one rights:</a:t>
            </a:r>
            <a:r>
              <a:rPr lang="en-US" sz="2400" dirty="0">
                <a:solidFill>
                  <a:srgbClr val="001D35"/>
                </a:solidFill>
              </a:rPr>
              <a:t> - Workers will receive several statutory rights from their first day of employment, including the ability to request flexible working arrangements. </a:t>
            </a:r>
          </a:p>
          <a:p>
            <a:pPr>
              <a:spcBef>
                <a:spcPts val="750"/>
              </a:spcBef>
              <a:spcAft>
                <a:spcPts val="600"/>
              </a:spcAft>
            </a:pPr>
            <a:r>
              <a:rPr lang="en-US" sz="2400" b="1" dirty="0">
                <a:solidFill>
                  <a:srgbClr val="001D35"/>
                </a:solidFill>
              </a:rPr>
              <a:t>Zero-hour contracts:</a:t>
            </a:r>
            <a:r>
              <a:rPr lang="en-US" sz="2400" dirty="0">
                <a:solidFill>
                  <a:srgbClr val="001D35"/>
                </a:solidFill>
              </a:rPr>
              <a:t> - The bill aims to restrict exploitative zero-hour contracts by requiring employers to offer guaranteed hours to workers who regularly work more than a certain amount. </a:t>
            </a:r>
          </a:p>
          <a:p>
            <a:pPr>
              <a:spcBef>
                <a:spcPts val="750"/>
              </a:spcBef>
              <a:spcAft>
                <a:spcPts val="600"/>
              </a:spcAft>
            </a:pPr>
            <a:r>
              <a:rPr lang="en-US" sz="2400" b="1" dirty="0">
                <a:solidFill>
                  <a:srgbClr val="001D35"/>
                </a:solidFill>
              </a:rPr>
              <a:t>"Fire and rehire":</a:t>
            </a:r>
            <a:r>
              <a:rPr lang="en-US" sz="2400" dirty="0">
                <a:solidFill>
                  <a:srgbClr val="001D35"/>
                </a:solidFill>
              </a:rPr>
              <a:t> - This practice, where employers threaten to fire employees unless they accept new, less favorable contract terms, will be prohibited. </a:t>
            </a:r>
          </a:p>
        </p:txBody>
      </p:sp>
      <p:pic>
        <p:nvPicPr>
          <p:cNvPr id="14" name="Picture 4" descr="Government unveils significant reforms to employment rights - GOV.UK">
            <a:extLst>
              <a:ext uri="{FF2B5EF4-FFF2-40B4-BE49-F238E27FC236}">
                <a16:creationId xmlns:a16="http://schemas.microsoft.com/office/drawing/2014/main" id="{F679842A-237A-77AC-9964-1B6F8FA2D7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7" y="5732423"/>
            <a:ext cx="1512168"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34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CCFA-B707-EDF2-07B9-5540E6BE2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78E2D-D2B8-30F4-9452-EF98DC4D0B74}"/>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71EECB4A-E151-BAAB-BCA1-FF21D13CB3B3}"/>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638EE662-3A8B-4B4B-0241-02CB10B109A0}"/>
              </a:ext>
            </a:extLst>
          </p:cNvPr>
          <p:cNvSpPr>
            <a:spLocks noGrp="1"/>
          </p:cNvSpPr>
          <p:nvPr>
            <p:ph type="sldNum" sz="quarter" idx="12"/>
          </p:nvPr>
        </p:nvSpPr>
        <p:spPr/>
        <p:txBody>
          <a:bodyPr/>
          <a:lstStyle/>
          <a:p>
            <a:fld id="{B9414556-BEDA-4D4B-9CF1-263B737BB541}" type="slidenum">
              <a:rPr lang="en-GB" smtClean="0"/>
              <a:t>36</a:t>
            </a:fld>
            <a:endParaRPr lang="en-GB" dirty="0"/>
          </a:p>
        </p:txBody>
      </p:sp>
      <p:pic>
        <p:nvPicPr>
          <p:cNvPr id="6" name="Picture 5">
            <a:extLst>
              <a:ext uri="{FF2B5EF4-FFF2-40B4-BE49-F238E27FC236}">
                <a16:creationId xmlns:a16="http://schemas.microsoft.com/office/drawing/2014/main" id="{8542064B-C43F-1DE6-5278-0F096A7096E3}"/>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7984DECE-E837-9036-2415-21B1A14074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2EE4619-4825-2841-019A-EF9401784F41}"/>
              </a:ext>
            </a:extLst>
          </p:cNvPr>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a:extLst>
              <a:ext uri="{FF2B5EF4-FFF2-40B4-BE49-F238E27FC236}">
                <a16:creationId xmlns:a16="http://schemas.microsoft.com/office/drawing/2014/main" id="{42E981B7-DBB5-24DE-4804-F8364CC9413D}"/>
              </a:ext>
            </a:extLst>
          </p:cNvPr>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2903CDC-CBBB-D784-E4E3-86208D296ECE}"/>
              </a:ext>
            </a:extLst>
          </p:cNvPr>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pic>
        <p:nvPicPr>
          <p:cNvPr id="14" name="Picture 4" descr="Government unveils significant reforms to employment rights - GOV.UK">
            <a:extLst>
              <a:ext uri="{FF2B5EF4-FFF2-40B4-BE49-F238E27FC236}">
                <a16:creationId xmlns:a16="http://schemas.microsoft.com/office/drawing/2014/main" id="{086C1E46-4699-7455-A812-C82192D98A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7" y="5732423"/>
            <a:ext cx="1512168" cy="10527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DD15B8C-8EC0-08F0-DF5C-1F53AF332F99}"/>
              </a:ext>
            </a:extLst>
          </p:cNvPr>
          <p:cNvSpPr txBox="1"/>
          <p:nvPr/>
        </p:nvSpPr>
        <p:spPr>
          <a:xfrm>
            <a:off x="0" y="1179996"/>
            <a:ext cx="9144000" cy="5632311"/>
          </a:xfrm>
          <a:prstGeom prst="rect">
            <a:avLst/>
          </a:prstGeom>
          <a:noFill/>
        </p:spPr>
        <p:txBody>
          <a:bodyPr wrap="square">
            <a:spAutoFit/>
          </a:bodyPr>
          <a:lstStyle/>
          <a:p>
            <a:pPr algn="l"/>
            <a:r>
              <a:rPr lang="en-US" sz="2400" b="0" i="0" dirty="0">
                <a:solidFill>
                  <a:srgbClr val="001D35"/>
                </a:solidFill>
                <a:effectLst/>
              </a:rPr>
              <a:t>Key points of the </a:t>
            </a:r>
            <a:r>
              <a:rPr lang="en-US" sz="2400" b="1" i="0" dirty="0">
                <a:solidFill>
                  <a:srgbClr val="001D35"/>
                </a:solidFill>
                <a:effectLst/>
              </a:rPr>
              <a:t>Employment Rights Bill</a:t>
            </a:r>
            <a:r>
              <a:rPr lang="en-US" sz="2400" b="0" i="0" dirty="0">
                <a:solidFill>
                  <a:srgbClr val="001D35"/>
                </a:solidFill>
                <a:effectLst/>
              </a:rPr>
              <a:t>: </a:t>
            </a:r>
            <a:r>
              <a:rPr lang="en-US" sz="2400" b="0" i="0" dirty="0" err="1">
                <a:solidFill>
                  <a:srgbClr val="001D35"/>
                </a:solidFill>
                <a:effectLst/>
              </a:rPr>
              <a:t>Cont</a:t>
            </a:r>
            <a:endParaRPr lang="en-US" sz="2400" b="0" i="0" dirty="0">
              <a:solidFill>
                <a:srgbClr val="001D35"/>
              </a:solidFill>
              <a:effectLst/>
            </a:endParaRPr>
          </a:p>
          <a:p>
            <a:pPr algn="l">
              <a:buFont typeface="Arial" panose="020B0604020202020204" pitchFamily="34" charset="0"/>
              <a:buChar char="•"/>
            </a:pPr>
            <a:r>
              <a:rPr lang="en-US" sz="2400" b="1" i="0" dirty="0">
                <a:solidFill>
                  <a:srgbClr val="001D35"/>
                </a:solidFill>
                <a:effectLst/>
              </a:rPr>
              <a:t>Maternity protection:</a:t>
            </a:r>
            <a:endParaRPr lang="en-US" sz="2400" b="0" i="0" dirty="0">
              <a:solidFill>
                <a:srgbClr val="001D35"/>
              </a:solidFill>
              <a:effectLst/>
            </a:endParaRPr>
          </a:p>
          <a:p>
            <a:pPr algn="l" fontAlgn="ctr">
              <a:buFont typeface="Arial" panose="020B0604020202020204" pitchFamily="34" charset="0"/>
              <a:buChar char="•"/>
            </a:pPr>
            <a:r>
              <a:rPr lang="en-US" sz="2400" b="0" i="0" dirty="0">
                <a:solidFill>
                  <a:srgbClr val="001D35"/>
                </a:solidFill>
                <a:effectLst/>
              </a:rPr>
              <a:t>Enhanced protection against dismissal for pregnant women and new mothers, extending beyond the maternity leave period. </a:t>
            </a:r>
          </a:p>
          <a:p>
            <a:pPr algn="l">
              <a:buFont typeface="Arial" panose="020B0604020202020204" pitchFamily="34" charset="0"/>
              <a:buChar char="•"/>
            </a:pPr>
            <a:r>
              <a:rPr lang="en-US" sz="2400" b="1" i="0" dirty="0">
                <a:solidFill>
                  <a:srgbClr val="001D35"/>
                </a:solidFill>
                <a:effectLst/>
              </a:rPr>
              <a:t>Sick pay:</a:t>
            </a:r>
            <a:endParaRPr lang="en-US" sz="2400" b="0" i="0" dirty="0">
              <a:solidFill>
                <a:srgbClr val="001D35"/>
              </a:solidFill>
              <a:effectLst/>
            </a:endParaRPr>
          </a:p>
          <a:p>
            <a:pPr algn="l" fontAlgn="ctr">
              <a:buFont typeface="Arial" panose="020B0604020202020204" pitchFamily="34" charset="0"/>
              <a:buChar char="•"/>
            </a:pPr>
            <a:r>
              <a:rPr lang="en-US" sz="2400" b="0" i="0" dirty="0">
                <a:solidFill>
                  <a:srgbClr val="001D35"/>
                </a:solidFill>
                <a:effectLst/>
              </a:rPr>
              <a:t>Statutory sick pay will be available from the first day of illness, removing the current waiting period. </a:t>
            </a:r>
          </a:p>
          <a:p>
            <a:pPr algn="l">
              <a:buFont typeface="Arial" panose="020B0604020202020204" pitchFamily="34" charset="0"/>
              <a:buChar char="•"/>
            </a:pPr>
            <a:r>
              <a:rPr lang="en-US" sz="2400" b="1" i="0" dirty="0">
                <a:solidFill>
                  <a:srgbClr val="001D35"/>
                </a:solidFill>
                <a:effectLst/>
              </a:rPr>
              <a:t>Trade union rights:</a:t>
            </a:r>
            <a:endParaRPr lang="en-US" sz="2400" b="0" i="0" dirty="0">
              <a:solidFill>
                <a:srgbClr val="001D35"/>
              </a:solidFill>
              <a:effectLst/>
            </a:endParaRPr>
          </a:p>
          <a:p>
            <a:pPr algn="l" fontAlgn="ctr">
              <a:buFont typeface="Arial" panose="020B0604020202020204" pitchFamily="34" charset="0"/>
              <a:buChar char="•"/>
            </a:pPr>
            <a:r>
              <a:rPr lang="en-US" sz="2400" b="0" i="0" dirty="0">
                <a:solidFill>
                  <a:srgbClr val="001D35"/>
                </a:solidFill>
                <a:effectLst/>
              </a:rPr>
              <a:t>Updates to trade union laws, including potential improvements to the process of organizing and voting on industrial action. </a:t>
            </a:r>
          </a:p>
          <a:p>
            <a:pPr algn="l">
              <a:buFont typeface="Arial" panose="020B0604020202020204" pitchFamily="34" charset="0"/>
              <a:buChar char="•"/>
            </a:pPr>
            <a:r>
              <a:rPr lang="en-US" sz="2400" b="1" i="0" dirty="0">
                <a:solidFill>
                  <a:srgbClr val="001D35"/>
                </a:solidFill>
                <a:effectLst/>
              </a:rPr>
              <a:t>Fair Work Agency:</a:t>
            </a:r>
            <a:endParaRPr lang="en-US" sz="2400" b="0" i="0" dirty="0">
              <a:solidFill>
                <a:srgbClr val="001D35"/>
              </a:solidFill>
              <a:effectLst/>
            </a:endParaRPr>
          </a:p>
          <a:p>
            <a:pPr algn="l">
              <a:buFont typeface="Arial" panose="020B0604020202020204" pitchFamily="34" charset="0"/>
              <a:buChar char="•"/>
            </a:pPr>
            <a:r>
              <a:rPr lang="en-US" sz="2400" b="0" i="0" dirty="0">
                <a:solidFill>
                  <a:srgbClr val="001D35"/>
                </a:solidFill>
                <a:effectLst/>
              </a:rPr>
              <a:t>A new agency will be established to enforce employment rights and standards.</a:t>
            </a:r>
          </a:p>
          <a:p>
            <a:pPr algn="l">
              <a:buFont typeface="Arial" panose="020B0604020202020204" pitchFamily="34" charset="0"/>
              <a:buChar char="•"/>
            </a:pPr>
            <a:r>
              <a:rPr lang="en-US" sz="2400" b="0" i="0" dirty="0">
                <a:solidFill>
                  <a:srgbClr val="001D35"/>
                </a:solidFill>
                <a:effectLst/>
                <a:hlinkClick r:id="rId6"/>
              </a:rPr>
              <a:t>https://assets.publishing.service.gov.uk/media/6752f32a</a:t>
            </a:r>
          </a:p>
          <a:p>
            <a:pPr algn="l"/>
            <a:r>
              <a:rPr lang="en-US" sz="2400" b="0" i="0" dirty="0">
                <a:solidFill>
                  <a:srgbClr val="001D35"/>
                </a:solidFill>
                <a:effectLst/>
                <a:hlinkClick r:id="rId6"/>
              </a:rPr>
              <a:t>14973821ce2a6cc2/employment-rights-bill-overview.pdf</a:t>
            </a:r>
            <a:endParaRPr lang="en-US" sz="2400" b="0" i="0" dirty="0">
              <a:solidFill>
                <a:srgbClr val="001D35"/>
              </a:solidFill>
              <a:effectLst/>
            </a:endParaRPr>
          </a:p>
        </p:txBody>
      </p:sp>
    </p:spTree>
    <p:extLst>
      <p:ext uri="{BB962C8B-B14F-4D97-AF65-F5344CB8AC3E}">
        <p14:creationId xmlns:p14="http://schemas.microsoft.com/office/powerpoint/2010/main" val="732270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4DA284-E69E-9CF6-5447-5D300E97FCFC}"/>
              </a:ext>
            </a:extLst>
          </p:cNvPr>
          <p:cNvPicPr>
            <a:picLocks noChangeAspect="1"/>
          </p:cNvPicPr>
          <p:nvPr/>
        </p:nvPicPr>
        <p:blipFill>
          <a:blip r:embed="rId3"/>
          <a:stretch>
            <a:fillRect/>
          </a:stretch>
        </p:blipFill>
        <p:spPr>
          <a:xfrm>
            <a:off x="7472260" y="5013176"/>
            <a:ext cx="1464580" cy="1695273"/>
          </a:xfrm>
          <a:prstGeom prst="rect">
            <a:avLst/>
          </a:prstGeom>
        </p:spPr>
      </p:pic>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37</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fontScale="77500" lnSpcReduction="20000"/>
          </a:bodyPr>
          <a:lstStyle/>
          <a:p>
            <a:pPr marL="0" indent="0">
              <a:lnSpc>
                <a:spcPts val="4221"/>
              </a:lnSpc>
              <a:buNone/>
            </a:pPr>
            <a:r>
              <a:rPr lang="es-ES" sz="4000" b="1" dirty="0"/>
              <a:t>BS EN ISO 9001:2015+A1:2024 – TC</a:t>
            </a:r>
          </a:p>
          <a:p>
            <a:pPr>
              <a:lnSpc>
                <a:spcPts val="4221"/>
              </a:lnSpc>
            </a:pPr>
            <a:r>
              <a:rPr lang="en-US" sz="2600" dirty="0">
                <a:solidFill>
                  <a:srgbClr val="142128"/>
                </a:solidFill>
              </a:rPr>
              <a:t>In support of the ISO </a:t>
            </a:r>
            <a:r>
              <a:rPr lang="en-US" sz="2600" dirty="0">
                <a:solidFill>
                  <a:srgbClr val="2E71A8"/>
                </a:solidFill>
                <a:hlinkClick r:id="rId6"/>
              </a:rPr>
              <a:t>London Declaration</a:t>
            </a:r>
            <a:r>
              <a:rPr lang="en-US" sz="2600" dirty="0">
                <a:solidFill>
                  <a:srgbClr val="142128"/>
                </a:solidFill>
              </a:rPr>
              <a:t> on Climate Change, ISO passed a resolution last year that has resulted in two new statements of text being added to a number of existing management systems standards (MSS), and will be included in all new standards under development/revision.</a:t>
            </a:r>
          </a:p>
          <a:p>
            <a:pPr>
              <a:lnSpc>
                <a:spcPts val="4221"/>
              </a:lnSpc>
            </a:pPr>
            <a:r>
              <a:rPr lang="en-US" sz="2600" dirty="0">
                <a:solidFill>
                  <a:srgbClr val="142128"/>
                </a:solidFill>
              </a:rPr>
              <a:t>This is to address the need to consider the effect of Climate Change on the ability to achieve the intended results of the management system.</a:t>
            </a:r>
            <a:endParaRPr lang="es-ES" sz="2600" dirty="0">
              <a:solidFill>
                <a:srgbClr val="FF0000"/>
              </a:solidFill>
            </a:endParaRPr>
          </a:p>
        </p:txBody>
      </p:sp>
    </p:spTree>
    <p:extLst>
      <p:ext uri="{BB962C8B-B14F-4D97-AF65-F5344CB8AC3E}">
        <p14:creationId xmlns:p14="http://schemas.microsoft.com/office/powerpoint/2010/main" val="2488518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10454C-EBAA-3DDB-5023-98217C56D3BB}"/>
              </a:ext>
            </a:extLst>
          </p:cNvPr>
          <p:cNvPicPr>
            <a:picLocks noChangeAspect="1"/>
          </p:cNvPicPr>
          <p:nvPr/>
        </p:nvPicPr>
        <p:blipFill>
          <a:blip r:embed="rId3"/>
          <a:stretch>
            <a:fillRect/>
          </a:stretch>
        </p:blipFill>
        <p:spPr>
          <a:xfrm>
            <a:off x="3779912" y="2403356"/>
            <a:ext cx="2673660" cy="3094800"/>
          </a:xfrm>
          <a:prstGeom prst="rect">
            <a:avLst/>
          </a:prstGeom>
        </p:spPr>
      </p:pic>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38</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fontScale="70000" lnSpcReduction="20000"/>
          </a:bodyPr>
          <a:lstStyle/>
          <a:p>
            <a:pPr>
              <a:lnSpc>
                <a:spcPts val="4221"/>
              </a:lnSpc>
            </a:pPr>
            <a:r>
              <a:rPr lang="es-ES" sz="2400" b="1" dirty="0"/>
              <a:t>BS EN ISO 9001:2015+A1:2024 – TC</a:t>
            </a:r>
          </a:p>
          <a:p>
            <a:endParaRPr lang="en-GB" sz="2400" b="1" dirty="0">
              <a:solidFill>
                <a:srgbClr val="142128"/>
              </a:solidFill>
            </a:endParaRPr>
          </a:p>
          <a:p>
            <a:r>
              <a:rPr lang="en-GB" sz="2400" dirty="0">
                <a:solidFill>
                  <a:srgbClr val="142128"/>
                </a:solidFill>
              </a:rPr>
              <a:t>BS EN ISO 29001:2020   </a:t>
            </a:r>
          </a:p>
          <a:p>
            <a:r>
              <a:rPr lang="en-GB" sz="2400" dirty="0">
                <a:solidFill>
                  <a:srgbClr val="142128"/>
                </a:solidFill>
              </a:rPr>
              <a:t>BS EN ISO 41001:2018   </a:t>
            </a:r>
          </a:p>
          <a:p>
            <a:r>
              <a:rPr lang="en-GB" sz="2400" dirty="0">
                <a:solidFill>
                  <a:srgbClr val="142128"/>
                </a:solidFill>
              </a:rPr>
              <a:t>BS EN ISO 22301:2019   </a:t>
            </a:r>
          </a:p>
          <a:p>
            <a:r>
              <a:rPr lang="en-GB" sz="2400" dirty="0">
                <a:solidFill>
                  <a:srgbClr val="142128"/>
                </a:solidFill>
              </a:rPr>
              <a:t>BS EN ISO 19443:2022   </a:t>
            </a:r>
          </a:p>
          <a:p>
            <a:r>
              <a:rPr lang="en-GB" sz="2400" dirty="0">
                <a:solidFill>
                  <a:srgbClr val="142128"/>
                </a:solidFill>
              </a:rPr>
              <a:t>BS EN ISO 37101:2022   </a:t>
            </a:r>
          </a:p>
          <a:p>
            <a:r>
              <a:rPr lang="en-GB" sz="2400" dirty="0">
                <a:solidFill>
                  <a:srgbClr val="142128"/>
                </a:solidFill>
              </a:rPr>
              <a:t>BS EN ISO 22000:2018   </a:t>
            </a:r>
          </a:p>
          <a:p>
            <a:r>
              <a:rPr lang="en-GB" sz="2400" dirty="0">
                <a:solidFill>
                  <a:srgbClr val="142128"/>
                </a:solidFill>
              </a:rPr>
              <a:t>BS EN ISO 34101-1:2020   </a:t>
            </a:r>
          </a:p>
          <a:p>
            <a:r>
              <a:rPr lang="en-GB" sz="2400" dirty="0">
                <a:solidFill>
                  <a:srgbClr val="142128"/>
                </a:solidFill>
              </a:rPr>
              <a:t>BS EN ISO 15378:2017   </a:t>
            </a:r>
          </a:p>
          <a:p>
            <a:r>
              <a:rPr lang="en-GB" sz="2400" dirty="0">
                <a:solidFill>
                  <a:srgbClr val="142128"/>
                </a:solidFill>
              </a:rPr>
              <a:t>BS EN ISO 9001:2015   Quality </a:t>
            </a:r>
          </a:p>
          <a:p>
            <a:r>
              <a:rPr lang="en-GB" sz="2400" dirty="0">
                <a:solidFill>
                  <a:srgbClr val="142128"/>
                </a:solidFill>
              </a:rPr>
              <a:t>BS EN ISO 14001:2015   Environment </a:t>
            </a:r>
          </a:p>
          <a:p>
            <a:r>
              <a:rPr lang="en-GB" sz="2400" dirty="0">
                <a:solidFill>
                  <a:srgbClr val="142128"/>
                </a:solidFill>
              </a:rPr>
              <a:t>BS EN ISO 45001:2023 Health &amp; Safety </a:t>
            </a:r>
          </a:p>
          <a:p>
            <a:r>
              <a:rPr lang="en-GB" sz="2400" dirty="0">
                <a:solidFill>
                  <a:srgbClr val="142128"/>
                </a:solidFill>
              </a:rPr>
              <a:t>BS EN ISO/IEC 27001:2023</a:t>
            </a:r>
          </a:p>
          <a:p>
            <a:r>
              <a:rPr lang="en-GB" sz="2400" dirty="0">
                <a:solidFill>
                  <a:srgbClr val="142128"/>
                </a:solidFill>
              </a:rPr>
              <a:t>BS EN ISO 50001:2018</a:t>
            </a:r>
          </a:p>
        </p:txBody>
      </p:sp>
      <p:pic>
        <p:nvPicPr>
          <p:cNvPr id="13" name="Picture 12" descr="A close-up of a label&#10;&#10;Description automatically generated">
            <a:extLst>
              <a:ext uri="{FF2B5EF4-FFF2-40B4-BE49-F238E27FC236}">
                <a16:creationId xmlns:a16="http://schemas.microsoft.com/office/drawing/2014/main" id="{BC53A3A9-556C-00BC-B09F-C96ABC3A63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5" y="2417185"/>
            <a:ext cx="1080121" cy="1011816"/>
          </a:xfrm>
          <a:prstGeom prst="rect">
            <a:avLst/>
          </a:prstGeom>
        </p:spPr>
      </p:pic>
      <p:pic>
        <p:nvPicPr>
          <p:cNvPr id="14" name="Picture 13" descr="A close-up of a sign&#10;&#10;Description automatically generated">
            <a:extLst>
              <a:ext uri="{FF2B5EF4-FFF2-40B4-BE49-F238E27FC236}">
                <a16:creationId xmlns:a16="http://schemas.microsoft.com/office/drawing/2014/main" id="{8CBB5349-9004-B19A-5338-450E6DAB06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6841" y="3429000"/>
            <a:ext cx="1152128" cy="936103"/>
          </a:xfrm>
          <a:prstGeom prst="rect">
            <a:avLst/>
          </a:prstGeom>
        </p:spPr>
      </p:pic>
      <p:pic>
        <p:nvPicPr>
          <p:cNvPr id="15" name="Picture 14" descr="A close-up of a sign&#10;&#10;Description automatically generated">
            <a:extLst>
              <a:ext uri="{FF2B5EF4-FFF2-40B4-BE49-F238E27FC236}">
                <a16:creationId xmlns:a16="http://schemas.microsoft.com/office/drawing/2014/main" id="{B618529A-6816-C26D-F301-93A62F7D18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6841" y="4365103"/>
            <a:ext cx="1152128" cy="936105"/>
          </a:xfrm>
          <a:prstGeom prst="rect">
            <a:avLst/>
          </a:prstGeom>
        </p:spPr>
      </p:pic>
    </p:spTree>
    <p:extLst>
      <p:ext uri="{BB962C8B-B14F-4D97-AF65-F5344CB8AC3E}">
        <p14:creationId xmlns:p14="http://schemas.microsoft.com/office/powerpoint/2010/main" val="90609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Pin page">
            <a:extLst>
              <a:ext uri="{FF2B5EF4-FFF2-40B4-BE49-F238E27FC236}">
                <a16:creationId xmlns:a16="http://schemas.microsoft.com/office/drawing/2014/main" id="{332110D2-30D2-B9A1-513A-4DDEA7B812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05962"/>
            <a:ext cx="1679410" cy="2306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39</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fontScale="70000" lnSpcReduction="20000"/>
          </a:bodyPr>
          <a:lstStyle/>
          <a:p>
            <a:pPr marL="0" lvl="0" indent="0" eaLnBrk="0" fontAlgn="base" hangingPunct="0">
              <a:spcBef>
                <a:spcPct val="0"/>
              </a:spcBef>
              <a:spcAft>
                <a:spcPct val="0"/>
              </a:spcAft>
              <a:buNone/>
            </a:pPr>
            <a:r>
              <a:rPr lang="en-US" altLang="en-US" sz="2400" dirty="0">
                <a:solidFill>
                  <a:srgbClr val="001D35"/>
                </a:solidFill>
              </a:rPr>
              <a:t>The </a:t>
            </a:r>
            <a:r>
              <a:rPr lang="en-US" altLang="en-US" sz="2400" b="1" dirty="0">
                <a:solidFill>
                  <a:srgbClr val="001D35"/>
                </a:solidFill>
              </a:rPr>
              <a:t>Building Safety Act 2022 </a:t>
            </a:r>
            <a:r>
              <a:rPr lang="en-US" altLang="en-US" sz="2400" dirty="0">
                <a:solidFill>
                  <a:srgbClr val="001D35"/>
                </a:solidFill>
              </a:rPr>
              <a:t>is a law that aims to improve the safety of buildings in England. It was introduced in response to the Grenfell Tower disaster in 2017. The act came into force on April 1, 2023. </a:t>
            </a:r>
          </a:p>
          <a:p>
            <a:pPr marL="0" lvl="0" indent="0" eaLnBrk="0" fontAlgn="base" hangingPunct="0">
              <a:spcBef>
                <a:spcPct val="0"/>
              </a:spcBef>
              <a:spcAft>
                <a:spcPct val="0"/>
              </a:spcAft>
              <a:buNone/>
            </a:pPr>
            <a:r>
              <a:rPr lang="en-US" altLang="en-US" sz="2400" dirty="0">
                <a:solidFill>
                  <a:srgbClr val="001D35"/>
                </a:solidFill>
              </a:rPr>
              <a:t>What does the act do?</a:t>
            </a:r>
            <a:endParaRPr lang="en-US" altLang="en-US" sz="2400" dirty="0"/>
          </a:p>
          <a:p>
            <a:pPr marL="0" lvl="0" indent="0" eaLnBrk="0" fontAlgn="base" hangingPunct="0">
              <a:spcBef>
                <a:spcPct val="0"/>
              </a:spcBef>
              <a:spcAft>
                <a:spcPct val="0"/>
              </a:spcAft>
              <a:buFontTx/>
              <a:buChar char="•"/>
            </a:pPr>
            <a:r>
              <a:rPr lang="en-US" altLang="en-US" sz="2400" b="1" dirty="0">
                <a:solidFill>
                  <a:srgbClr val="001D35"/>
                </a:solidFill>
              </a:rPr>
              <a:t>Creates a regulatory framework</a:t>
            </a:r>
            <a:endParaRPr lang="en-US" altLang="en-US" sz="2400" dirty="0">
              <a:solidFill>
                <a:srgbClr val="001D35"/>
              </a:solidFill>
            </a:endParaRPr>
          </a:p>
          <a:p>
            <a:pPr marL="0" lvl="0" indent="0" eaLnBrk="0" fontAlgn="base" hangingPunct="0">
              <a:spcBef>
                <a:spcPct val="0"/>
              </a:spcBef>
              <a:spcAft>
                <a:spcPct val="0"/>
              </a:spcAft>
              <a:buNone/>
            </a:pPr>
            <a:r>
              <a:rPr lang="en-US" altLang="en-US" sz="2400" dirty="0">
                <a:solidFill>
                  <a:srgbClr val="001D35"/>
                </a:solidFill>
              </a:rPr>
              <a:t>The act establishes the Building Safety Regulator (BSR) to oversee the construction industry. </a:t>
            </a:r>
          </a:p>
          <a:p>
            <a:pPr marL="0" lvl="0" indent="0" eaLnBrk="0" fontAlgn="base" hangingPunct="0">
              <a:spcBef>
                <a:spcPct val="0"/>
              </a:spcBef>
              <a:spcAft>
                <a:spcPct val="0"/>
              </a:spcAft>
              <a:buFontTx/>
              <a:buChar char="•"/>
            </a:pPr>
            <a:r>
              <a:rPr lang="en-US" altLang="en-US" sz="2400" b="1" dirty="0">
                <a:solidFill>
                  <a:srgbClr val="001D35"/>
                </a:solidFill>
              </a:rPr>
              <a:t>Clarifies responsibilities</a:t>
            </a:r>
            <a:endParaRPr lang="en-US" altLang="en-US" sz="2400" dirty="0">
              <a:solidFill>
                <a:srgbClr val="001D35"/>
              </a:solidFill>
            </a:endParaRPr>
          </a:p>
          <a:p>
            <a:pPr marL="0" lvl="0" indent="0" eaLnBrk="0" fontAlgn="base" hangingPunct="0">
              <a:spcBef>
                <a:spcPct val="0"/>
              </a:spcBef>
              <a:spcAft>
                <a:spcPct val="0"/>
              </a:spcAft>
              <a:buNone/>
            </a:pPr>
            <a:r>
              <a:rPr lang="en-US" altLang="en-US" sz="2400" dirty="0">
                <a:solidFill>
                  <a:srgbClr val="001D35"/>
                </a:solidFill>
              </a:rPr>
              <a:t>The act defines who is responsible for building safety at every stage of a building's life. </a:t>
            </a:r>
          </a:p>
          <a:p>
            <a:pPr marL="0" lvl="0" indent="0" eaLnBrk="0" fontAlgn="base" hangingPunct="0">
              <a:spcBef>
                <a:spcPct val="0"/>
              </a:spcBef>
              <a:spcAft>
                <a:spcPct val="0"/>
              </a:spcAft>
              <a:buFontTx/>
              <a:buChar char="•"/>
            </a:pPr>
            <a:r>
              <a:rPr lang="en-US" altLang="en-US" sz="2400" b="1" dirty="0">
                <a:solidFill>
                  <a:srgbClr val="001D35"/>
                </a:solidFill>
              </a:rPr>
              <a:t>Introduces new requirements</a:t>
            </a:r>
            <a:endParaRPr lang="en-US" altLang="en-US" sz="2400" dirty="0">
              <a:solidFill>
                <a:srgbClr val="001D35"/>
              </a:solidFill>
            </a:endParaRPr>
          </a:p>
          <a:p>
            <a:pPr marL="0" lvl="0" indent="0" eaLnBrk="0" fontAlgn="base" hangingPunct="0">
              <a:spcBef>
                <a:spcPct val="0"/>
              </a:spcBef>
              <a:spcAft>
                <a:spcPct val="0"/>
              </a:spcAft>
              <a:buNone/>
            </a:pPr>
            <a:r>
              <a:rPr lang="en-US" altLang="en-US" sz="2400" dirty="0">
                <a:solidFill>
                  <a:srgbClr val="001D35"/>
                </a:solidFill>
              </a:rPr>
              <a:t>The act sets out new requirements for the design, construction, and management of buildings. </a:t>
            </a:r>
          </a:p>
          <a:p>
            <a:pPr marL="0" lvl="0" indent="0" eaLnBrk="0" fontAlgn="base" hangingPunct="0">
              <a:spcBef>
                <a:spcPct val="0"/>
              </a:spcBef>
              <a:spcAft>
                <a:spcPct val="0"/>
              </a:spcAft>
              <a:buFontTx/>
              <a:buChar char="•"/>
            </a:pPr>
            <a:r>
              <a:rPr lang="en-US" altLang="en-US" sz="2400" b="1" dirty="0">
                <a:solidFill>
                  <a:srgbClr val="001D35"/>
                </a:solidFill>
              </a:rPr>
              <a:t>Strengthens enforcement powers</a:t>
            </a:r>
            <a:endParaRPr lang="en-US" altLang="en-US" sz="2400" dirty="0">
              <a:solidFill>
                <a:srgbClr val="001D35"/>
              </a:solidFill>
            </a:endParaRPr>
          </a:p>
          <a:p>
            <a:pPr marL="0" lvl="0" indent="0" eaLnBrk="0" fontAlgn="base" hangingPunct="0">
              <a:spcBef>
                <a:spcPct val="0"/>
              </a:spcBef>
              <a:spcAft>
                <a:spcPct val="0"/>
              </a:spcAft>
              <a:buNone/>
            </a:pPr>
            <a:r>
              <a:rPr lang="en-US" altLang="en-US" sz="2400" dirty="0">
                <a:solidFill>
                  <a:srgbClr val="001D35"/>
                </a:solidFill>
              </a:rPr>
              <a:t>The act gives building control authorities more power to enforce building regulations. </a:t>
            </a:r>
          </a:p>
          <a:p>
            <a:pPr marL="0" lvl="0" indent="0" eaLnBrk="0" fontAlgn="base" hangingPunct="0">
              <a:spcBef>
                <a:spcPct val="0"/>
              </a:spcBef>
              <a:spcAft>
                <a:spcPct val="0"/>
              </a:spcAft>
              <a:buFontTx/>
              <a:buChar char="•"/>
            </a:pPr>
            <a:r>
              <a:rPr lang="en-US" altLang="en-US" sz="2400" b="1" dirty="0">
                <a:solidFill>
                  <a:srgbClr val="001D35"/>
                </a:solidFill>
              </a:rPr>
              <a:t>Introduces a developer tax</a:t>
            </a:r>
            <a:endParaRPr lang="en-US" altLang="en-US" sz="2400" dirty="0">
              <a:solidFill>
                <a:srgbClr val="001D35"/>
              </a:solidFill>
            </a:endParaRPr>
          </a:p>
          <a:p>
            <a:pPr marL="0" lvl="0" indent="0" eaLnBrk="0" fontAlgn="base" hangingPunct="0">
              <a:spcBef>
                <a:spcPct val="0"/>
              </a:spcBef>
              <a:spcAft>
                <a:spcPct val="0"/>
              </a:spcAft>
              <a:buNone/>
            </a:pPr>
            <a:r>
              <a:rPr lang="en-US" altLang="en-US" sz="2400" dirty="0">
                <a:solidFill>
                  <a:srgbClr val="001D35"/>
                </a:solidFill>
              </a:rPr>
              <a:t>The act introduces a tax on developers to help pay for the cost of fixing defects in buildings. </a:t>
            </a:r>
          </a:p>
          <a:p>
            <a:pPr marL="0" lvl="0" indent="0">
              <a:buNone/>
            </a:pPr>
            <a:r>
              <a:rPr lang="en-US" altLang="en-US" sz="2400" dirty="0">
                <a:solidFill>
                  <a:srgbClr val="001D35"/>
                </a:solidFill>
                <a:hlinkClick r:id="rId6"/>
              </a:rPr>
              <a:t>https://www.legislation.gov.uk/ukpga/2022/3</a:t>
            </a:r>
            <a:endParaRPr lang="en-GB" sz="2400" dirty="0">
              <a:solidFill>
                <a:srgbClr val="142128"/>
              </a:solidFill>
            </a:endParaRPr>
          </a:p>
        </p:txBody>
      </p:sp>
    </p:spTree>
    <p:extLst>
      <p:ext uri="{BB962C8B-B14F-4D97-AF65-F5344CB8AC3E}">
        <p14:creationId xmlns:p14="http://schemas.microsoft.com/office/powerpoint/2010/main" val="237249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p:txBody>
          <a:bodyPr>
            <a:normAutofit fontScale="62500" lnSpcReduction="20000"/>
          </a:bodyPr>
          <a:lstStyle/>
          <a:p>
            <a:pPr marL="0" indent="0">
              <a:buNone/>
            </a:pPr>
            <a:r>
              <a:rPr lang="en-GB" sz="4500" b="1" dirty="0"/>
              <a:t>Key figures for Great Britain (2023/24)</a:t>
            </a:r>
          </a:p>
          <a:p>
            <a:r>
              <a:rPr lang="en-GB" b="1" dirty="0"/>
              <a:t>1.7 million</a:t>
            </a:r>
            <a:r>
              <a:rPr lang="en-GB" dirty="0"/>
              <a:t> working people suffering from a work-related illness, of which</a:t>
            </a:r>
          </a:p>
          <a:p>
            <a:pPr lvl="1"/>
            <a:r>
              <a:rPr lang="en-GB" b="1" dirty="0"/>
              <a:t>776,000</a:t>
            </a:r>
            <a:r>
              <a:rPr lang="en-GB" dirty="0"/>
              <a:t> workers suffering work-related stress, depression or anxiety</a:t>
            </a:r>
          </a:p>
          <a:p>
            <a:pPr lvl="1"/>
            <a:r>
              <a:rPr lang="en-GB" b="1" dirty="0"/>
              <a:t>543,000</a:t>
            </a:r>
            <a:r>
              <a:rPr lang="en-GB" dirty="0"/>
              <a:t> workers suffering from a work-related musculoskeletal disorder</a:t>
            </a:r>
          </a:p>
          <a:p>
            <a:r>
              <a:rPr lang="en-GB" b="1" dirty="0"/>
              <a:t>2,257</a:t>
            </a:r>
            <a:r>
              <a:rPr lang="en-GB" dirty="0"/>
              <a:t> mesothelioma deaths due to past asbestos exposures (2022)</a:t>
            </a:r>
          </a:p>
          <a:p>
            <a:r>
              <a:rPr lang="en-GB" b="1" dirty="0"/>
              <a:t>138</a:t>
            </a:r>
            <a:r>
              <a:rPr lang="en-GB" dirty="0"/>
              <a:t> workers killed in work-related accidents</a:t>
            </a:r>
          </a:p>
          <a:p>
            <a:r>
              <a:rPr lang="en-GB" b="1" dirty="0"/>
              <a:t>604,000</a:t>
            </a:r>
            <a:r>
              <a:rPr lang="en-GB" dirty="0"/>
              <a:t> working people sustained an injury at work according to the Labour Force Survey</a:t>
            </a:r>
          </a:p>
          <a:p>
            <a:r>
              <a:rPr lang="en-GB" b="1" dirty="0"/>
              <a:t>61,663</a:t>
            </a:r>
            <a:r>
              <a:rPr lang="en-GB" dirty="0"/>
              <a:t> injuries to employees reported under RIDDOR</a:t>
            </a:r>
          </a:p>
          <a:p>
            <a:r>
              <a:rPr lang="en-GB" b="1" dirty="0"/>
              <a:t>33.7 million</a:t>
            </a:r>
            <a:r>
              <a:rPr lang="en-GB" dirty="0"/>
              <a:t> working days lost due to work-related illness and workplace injury</a:t>
            </a:r>
          </a:p>
          <a:p>
            <a:r>
              <a:rPr lang="en-GB" b="1" dirty="0"/>
              <a:t>£21.6 billion</a:t>
            </a:r>
            <a:r>
              <a:rPr lang="en-GB" dirty="0"/>
              <a:t> estimated cost of injuries and ill health from current working conditions (2022/23)</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a:t>
            </a:fld>
            <a:endParaRPr lang="en-GB" dirty="0"/>
          </a:p>
        </p:txBody>
      </p:sp>
      <p:pic>
        <p:nvPicPr>
          <p:cNvPr id="1026" name="Picture 2" descr="Statistics Stock Photo Images. 354,024 Statistics royalty free images and  photography available to buy from thousands of stock photograp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
        <p:nvSpPr>
          <p:cNvPr id="8" name="TextBox 7">
            <a:extLst>
              <a:ext uri="{FF2B5EF4-FFF2-40B4-BE49-F238E27FC236}">
                <a16:creationId xmlns:a16="http://schemas.microsoft.com/office/drawing/2014/main" id="{56ECCAF1-D9D0-BACD-ED22-80458603D6FA}"/>
              </a:ext>
            </a:extLst>
          </p:cNvPr>
          <p:cNvSpPr txBox="1"/>
          <p:nvPr/>
        </p:nvSpPr>
        <p:spPr>
          <a:xfrm>
            <a:off x="838200" y="5871937"/>
            <a:ext cx="4572000" cy="646331"/>
          </a:xfrm>
          <a:prstGeom prst="rect">
            <a:avLst/>
          </a:prstGeom>
          <a:noFill/>
        </p:spPr>
        <p:txBody>
          <a:bodyPr wrap="square">
            <a:spAutoFit/>
          </a:bodyPr>
          <a:lstStyle/>
          <a:p>
            <a:r>
              <a:rPr lang="en-GB" dirty="0">
                <a:hlinkClick r:id="rId4"/>
              </a:rPr>
              <a:t>https://www.hse.gov.uk/statistics/</a:t>
            </a:r>
            <a:endParaRPr lang="en-GB" dirty="0"/>
          </a:p>
          <a:p>
            <a:endParaRPr lang="en-GB" dirty="0"/>
          </a:p>
        </p:txBody>
      </p:sp>
    </p:spTree>
    <p:extLst>
      <p:ext uri="{BB962C8B-B14F-4D97-AF65-F5344CB8AC3E}">
        <p14:creationId xmlns:p14="http://schemas.microsoft.com/office/powerpoint/2010/main" val="137569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40</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fontScale="70000" lnSpcReduction="20000"/>
          </a:bodyPr>
          <a:lstStyle/>
          <a:p>
            <a:pPr marL="0" indent="0">
              <a:buNone/>
            </a:pPr>
            <a:r>
              <a:rPr lang="en-US" sz="3600" b="1" dirty="0">
                <a:solidFill>
                  <a:srgbClr val="0B0C0C"/>
                </a:solidFill>
              </a:rPr>
              <a:t>Keeping information about a higher-risk building: the golden thread</a:t>
            </a:r>
          </a:p>
          <a:p>
            <a:r>
              <a:rPr lang="en-US" sz="2400" dirty="0">
                <a:solidFill>
                  <a:srgbClr val="001D35"/>
                </a:solidFill>
              </a:rPr>
              <a:t>The Health and Safety Executive (HSE) defines a high-rise building as a residential building that is at least 18 meters tall or has at least seven stories. The HSE also includes care homes and hospitals that meet the same height threshold. </a:t>
            </a:r>
          </a:p>
          <a:p>
            <a:pPr>
              <a:lnSpc>
                <a:spcPct val="107000"/>
              </a:lnSpc>
            </a:pPr>
            <a:r>
              <a:rPr lang="en-GB" sz="2400" kern="100" dirty="0">
                <a:ea typeface="Aptos" panose="020B0004020202020204" pitchFamily="34" charset="0"/>
                <a:cs typeface="Times New Roman" panose="02020603050405020304" pitchFamily="18" charset="0"/>
              </a:rPr>
              <a:t>The information clients, principal designers, principal contractors and accountable persons need to keep.</a:t>
            </a:r>
          </a:p>
          <a:p>
            <a:pPr>
              <a:lnSpc>
                <a:spcPct val="107000"/>
              </a:lnSpc>
            </a:pPr>
            <a:r>
              <a:rPr lang="en-GB" sz="2400" kern="100" dirty="0">
                <a:ea typeface="Aptos" panose="020B0004020202020204" pitchFamily="34" charset="0"/>
                <a:cs typeface="Times New Roman" panose="02020603050405020304" pitchFamily="18" charset="0"/>
              </a:rPr>
              <a:t>Contents</a:t>
            </a:r>
          </a:p>
          <a:p>
            <a:pPr lvl="0">
              <a:lnSpc>
                <a:spcPct val="107000"/>
              </a:lnSpc>
              <a:buFont typeface="+mj-lt"/>
              <a:buAutoNum type="arabicPeriod"/>
              <a:tabLst>
                <a:tab pos="457200" algn="l"/>
              </a:tabLst>
            </a:pPr>
            <a:r>
              <a:rPr lang="en-GB" sz="2400" u="sng" kern="100" dirty="0">
                <a:solidFill>
                  <a:srgbClr val="467886"/>
                </a:solidFill>
                <a:ea typeface="Aptos" panose="020B0004020202020204" pitchFamily="34" charset="0"/>
                <a:cs typeface="Times New Roman" panose="02020603050405020304" pitchFamily="18" charset="0"/>
                <a:hlinkClick r:id="rId5"/>
              </a:rPr>
              <a:t>Why you must keep information about a building</a:t>
            </a:r>
            <a:endParaRPr lang="en-GB" sz="2400" kern="100" dirty="0">
              <a:ea typeface="Aptos" panose="020B0004020202020204" pitchFamily="34" charset="0"/>
              <a:cs typeface="Times New Roman" panose="02020603050405020304" pitchFamily="18" charset="0"/>
            </a:endParaRPr>
          </a:p>
          <a:p>
            <a:pPr lvl="0">
              <a:lnSpc>
                <a:spcPct val="107000"/>
              </a:lnSpc>
              <a:buFont typeface="+mj-lt"/>
              <a:buAutoNum type="arabicPeriod"/>
              <a:tabLst>
                <a:tab pos="457200" algn="l"/>
              </a:tabLst>
            </a:pPr>
            <a:r>
              <a:rPr lang="en-GB" sz="2400" u="sng" kern="100" dirty="0">
                <a:solidFill>
                  <a:srgbClr val="467886"/>
                </a:solidFill>
                <a:ea typeface="Aptos" panose="020B0004020202020204" pitchFamily="34" charset="0"/>
                <a:cs typeface="Times New Roman" panose="02020603050405020304" pitchFamily="18" charset="0"/>
                <a:hlinkClick r:id="rId6"/>
              </a:rPr>
              <a:t>Managing and storing the information</a:t>
            </a:r>
            <a:endParaRPr lang="en-GB" sz="2400" kern="100" dirty="0">
              <a:ea typeface="Aptos" panose="020B0004020202020204" pitchFamily="34" charset="0"/>
              <a:cs typeface="Times New Roman" panose="02020603050405020304" pitchFamily="18" charset="0"/>
            </a:endParaRPr>
          </a:p>
          <a:p>
            <a:pPr lvl="0">
              <a:lnSpc>
                <a:spcPct val="107000"/>
              </a:lnSpc>
              <a:buFont typeface="+mj-lt"/>
              <a:buAutoNum type="arabicPeriod"/>
              <a:tabLst>
                <a:tab pos="457200" algn="l"/>
              </a:tabLst>
            </a:pPr>
            <a:r>
              <a:rPr lang="en-GB" sz="2400" u="sng" kern="100" dirty="0">
                <a:solidFill>
                  <a:srgbClr val="467886"/>
                </a:solidFill>
                <a:ea typeface="Aptos" panose="020B0004020202020204" pitchFamily="34" charset="0"/>
                <a:cs typeface="Times New Roman" panose="02020603050405020304" pitchFamily="18" charset="0"/>
                <a:hlinkClick r:id="rId7"/>
              </a:rPr>
              <a:t>During design and construction of a higher-risk building</a:t>
            </a:r>
            <a:endParaRPr lang="en-GB" sz="2400" kern="100" dirty="0">
              <a:ea typeface="Aptos" panose="020B0004020202020204" pitchFamily="34" charset="0"/>
              <a:cs typeface="Times New Roman" panose="02020603050405020304" pitchFamily="18" charset="0"/>
            </a:endParaRPr>
          </a:p>
          <a:p>
            <a:pPr lvl="0">
              <a:lnSpc>
                <a:spcPct val="107000"/>
              </a:lnSpc>
              <a:buFont typeface="+mj-lt"/>
              <a:buAutoNum type="arabicPeriod"/>
              <a:tabLst>
                <a:tab pos="457200" algn="l"/>
              </a:tabLst>
            </a:pPr>
            <a:r>
              <a:rPr lang="en-GB" sz="2400" u="sng" kern="100" dirty="0">
                <a:solidFill>
                  <a:srgbClr val="467886"/>
                </a:solidFill>
                <a:ea typeface="Aptos" panose="020B0004020202020204" pitchFamily="34" charset="0"/>
                <a:cs typeface="Times New Roman" panose="02020603050405020304" pitchFamily="18" charset="0"/>
                <a:hlinkClick r:id="rId8"/>
              </a:rPr>
              <a:t>When a building is occupied or could be occupied by residents</a:t>
            </a:r>
            <a:endParaRPr lang="en-GB" sz="2400" u="sng" kern="100" dirty="0">
              <a:solidFill>
                <a:srgbClr val="467886"/>
              </a:solidFill>
              <a:ea typeface="Aptos" panose="020B0004020202020204" pitchFamily="34" charset="0"/>
              <a:cs typeface="Times New Roman" panose="02020603050405020304" pitchFamily="18" charset="0"/>
            </a:endParaRPr>
          </a:p>
          <a:p>
            <a:pPr lvl="0">
              <a:lnSpc>
                <a:spcPct val="107000"/>
              </a:lnSpc>
              <a:tabLst>
                <a:tab pos="457200" algn="l"/>
              </a:tabLst>
            </a:pPr>
            <a:endParaRPr lang="en-GB" sz="2400" u="sng" kern="100" dirty="0">
              <a:solidFill>
                <a:srgbClr val="467886"/>
              </a:solidFill>
              <a:ea typeface="Aptos" panose="020B0004020202020204" pitchFamily="34" charset="0"/>
              <a:cs typeface="Times New Roman" panose="02020603050405020304" pitchFamily="18" charset="0"/>
            </a:endParaRPr>
          </a:p>
          <a:p>
            <a:pPr marL="0" indent="0">
              <a:lnSpc>
                <a:spcPct val="107000"/>
              </a:lnSpc>
              <a:buNone/>
              <a:tabLst>
                <a:tab pos="457200" algn="l"/>
              </a:tabLst>
            </a:pPr>
            <a:r>
              <a:rPr lang="en-GB" sz="2400" dirty="0">
                <a:hlinkClick r:id="rId9"/>
              </a:rPr>
              <a:t>https://www.gov.uk/guidance/keeping-information-about-a-higher-risk-building-the-golden-thread</a:t>
            </a:r>
            <a:endParaRPr lang="en-US" sz="2400" b="1" dirty="0">
              <a:solidFill>
                <a:srgbClr val="0B0C0C"/>
              </a:solidFill>
            </a:endParaRPr>
          </a:p>
        </p:txBody>
      </p:sp>
      <p:pic>
        <p:nvPicPr>
          <p:cNvPr id="16" name="Picture 2" descr="Pin page">
            <a:extLst>
              <a:ext uri="{FF2B5EF4-FFF2-40B4-BE49-F238E27FC236}">
                <a16:creationId xmlns:a16="http://schemas.microsoft.com/office/drawing/2014/main" id="{332110D2-30D2-B9A1-513A-4DDEA7B812E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3637" y="3356992"/>
            <a:ext cx="1080120" cy="148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9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41</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a:bodyPr>
          <a:lstStyle/>
          <a:p>
            <a:pPr marL="0" indent="0">
              <a:spcBef>
                <a:spcPts val="1125"/>
              </a:spcBef>
              <a:buNone/>
            </a:pPr>
            <a:r>
              <a:rPr lang="en-US" sz="3000" b="1" dirty="0"/>
              <a:t>Simpler Recycling in England: policy update </a:t>
            </a:r>
            <a:r>
              <a:rPr lang="en-US" sz="3000" dirty="0"/>
              <a:t>Published 29 November 2024</a:t>
            </a:r>
          </a:p>
          <a:p>
            <a:pPr marL="0" indent="0">
              <a:buNone/>
            </a:pPr>
            <a:r>
              <a:rPr lang="en-US" sz="1900" b="1" dirty="0">
                <a:solidFill>
                  <a:srgbClr val="0B0C0C"/>
                </a:solidFill>
              </a:rPr>
              <a:t>Ministerial foreword</a:t>
            </a:r>
          </a:p>
          <a:p>
            <a:pPr>
              <a:spcBef>
                <a:spcPts val="1500"/>
              </a:spcBef>
              <a:spcAft>
                <a:spcPts val="1500"/>
              </a:spcAft>
              <a:buFont typeface="Wingdings" panose="05000000000000000000" pitchFamily="2" charset="2"/>
              <a:buChar char="§"/>
            </a:pPr>
            <a:r>
              <a:rPr lang="en-US" sz="1800" dirty="0">
                <a:solidFill>
                  <a:srgbClr val="0B0C0C"/>
                </a:solidFill>
              </a:rPr>
              <a:t>For too long, households in England have been presented with a muddled and confusing patchwork of approaches to bin collections. This policy statement sets out the government’s approach to delivering Simpler Recycling in England, subject to spending review outcomes.</a:t>
            </a:r>
          </a:p>
          <a:p>
            <a:pPr>
              <a:spcBef>
                <a:spcPts val="1500"/>
              </a:spcBef>
              <a:spcAft>
                <a:spcPts val="1500"/>
              </a:spcAft>
              <a:buFont typeface="Wingdings" panose="05000000000000000000" pitchFamily="2" charset="2"/>
              <a:buChar char="§"/>
            </a:pPr>
            <a:r>
              <a:rPr lang="en-US" sz="1800" dirty="0">
                <a:solidFill>
                  <a:srgbClr val="0B0C0C"/>
                </a:solidFill>
              </a:rPr>
              <a:t>This government inherited legislation that could have required households to have up to 7 bins, placing an unnecessary burden on people and businesses. We are simplifying the rules to make recycling easier for people in England, while stimulating growth and </a:t>
            </a:r>
            <a:r>
              <a:rPr lang="en-US" sz="1800" dirty="0" err="1">
                <a:solidFill>
                  <a:srgbClr val="0B0C0C"/>
                </a:solidFill>
              </a:rPr>
              <a:t>maximising</a:t>
            </a:r>
            <a:r>
              <a:rPr lang="en-US" sz="1800" dirty="0">
                <a:solidFill>
                  <a:srgbClr val="0B0C0C"/>
                </a:solidFill>
              </a:rPr>
              <a:t> environmental benefits.</a:t>
            </a:r>
            <a:endParaRPr lang="en-US" sz="1800" dirty="0">
              <a:solidFill>
                <a:srgbClr val="FF0000"/>
              </a:solidFill>
            </a:endParaRPr>
          </a:p>
        </p:txBody>
      </p:sp>
    </p:spTree>
    <p:extLst>
      <p:ext uri="{BB962C8B-B14F-4D97-AF65-F5344CB8AC3E}">
        <p14:creationId xmlns:p14="http://schemas.microsoft.com/office/powerpoint/2010/main" val="2476303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42</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lnSpcReduction="10000"/>
          </a:bodyPr>
          <a:lstStyle/>
          <a:p>
            <a:pPr marL="0" indent="0">
              <a:spcBef>
                <a:spcPts val="1125"/>
              </a:spcBef>
              <a:buNone/>
            </a:pPr>
            <a:r>
              <a:rPr lang="en-US" sz="2800" b="1" dirty="0"/>
              <a:t>Simpler Recycling in England: policy update Cont.</a:t>
            </a:r>
          </a:p>
          <a:p>
            <a:pPr>
              <a:spcBef>
                <a:spcPts val="1500"/>
              </a:spcBef>
              <a:spcAft>
                <a:spcPts val="1500"/>
              </a:spcAft>
            </a:pPr>
            <a:r>
              <a:rPr lang="en-US" sz="1800" dirty="0">
                <a:solidFill>
                  <a:srgbClr val="0B0C0C"/>
                </a:solidFill>
              </a:rPr>
              <a:t>Simpler Recycling will enable consistent, more streamlined collections from all households, businesses and relevant non-domestic premises (such as schools and hospitals).</a:t>
            </a:r>
          </a:p>
          <a:p>
            <a:pPr>
              <a:spcBef>
                <a:spcPts val="1500"/>
              </a:spcBef>
              <a:spcAft>
                <a:spcPts val="1500"/>
              </a:spcAft>
            </a:pPr>
            <a:r>
              <a:rPr lang="en-US" sz="1800" dirty="0">
                <a:solidFill>
                  <a:srgbClr val="0B0C0C"/>
                </a:solidFill>
              </a:rPr>
              <a:t>Local authorities and other waste collectors will be able to co-collect some waste streams by default meaning that they will no longer need to collect 7 separate streams.</a:t>
            </a:r>
          </a:p>
          <a:p>
            <a:pPr>
              <a:spcBef>
                <a:spcPts val="1500"/>
              </a:spcBef>
              <a:spcAft>
                <a:spcPts val="1500"/>
              </a:spcAft>
            </a:pPr>
            <a:r>
              <a:rPr lang="en-US" sz="1800" dirty="0">
                <a:solidFill>
                  <a:srgbClr val="0B0C0C"/>
                </a:solidFill>
              </a:rPr>
              <a:t>These common-sense changes will not lead to the proliferation of bins but will ensure the same set of materials are collected everywhere in England.</a:t>
            </a:r>
          </a:p>
          <a:p>
            <a:r>
              <a:rPr lang="en-US" sz="1800" dirty="0">
                <a:solidFill>
                  <a:srgbClr val="FF0000"/>
                </a:solidFill>
                <a:hlinkClick r:id="rId5"/>
              </a:rPr>
              <a:t>https://www.gov.uk/government/publications/simpler-recycling-in-england-policy-update/simpler-recycling-in-england-policy-update</a:t>
            </a:r>
            <a:endParaRPr lang="en-US" sz="1800" dirty="0">
              <a:solidFill>
                <a:srgbClr val="FF0000"/>
              </a:solidFill>
            </a:endParaRPr>
          </a:p>
          <a:p>
            <a:r>
              <a:rPr lang="en-US" sz="1800" dirty="0">
                <a:solidFill>
                  <a:srgbClr val="FF0000"/>
                </a:solidFill>
                <a:hlinkClick r:id="rId6"/>
              </a:rPr>
              <a:t>https://www.gov.uk/guidance/simpler-recycling-workplace-recycling-in-england</a:t>
            </a:r>
            <a:endParaRPr lang="en-US" sz="1800" dirty="0">
              <a:solidFill>
                <a:srgbClr val="FF0000"/>
              </a:solidFill>
            </a:endParaRPr>
          </a:p>
        </p:txBody>
      </p:sp>
    </p:spTree>
    <p:extLst>
      <p:ext uri="{BB962C8B-B14F-4D97-AF65-F5344CB8AC3E}">
        <p14:creationId xmlns:p14="http://schemas.microsoft.com/office/powerpoint/2010/main" val="1727453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43</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a:bodyPr>
          <a:lstStyle/>
          <a:p>
            <a:pPr marL="0" indent="0" fontAlgn="ctr">
              <a:buNone/>
            </a:pPr>
            <a:r>
              <a:rPr lang="en-US" sz="1800" dirty="0">
                <a:solidFill>
                  <a:srgbClr val="001D35"/>
                </a:solidFill>
              </a:rPr>
              <a:t>The </a:t>
            </a:r>
            <a:r>
              <a:rPr lang="en-US" sz="1800" b="1" dirty="0">
                <a:solidFill>
                  <a:srgbClr val="001D35"/>
                </a:solidFill>
              </a:rPr>
              <a:t>Simpler Recycling legislation </a:t>
            </a:r>
            <a:r>
              <a:rPr lang="en-US" sz="1800" dirty="0">
                <a:solidFill>
                  <a:srgbClr val="001D35"/>
                </a:solidFill>
              </a:rPr>
              <a:t>is a UK government reform that aims to standardize waste collection across England. The legislation's main goal is to reduce the amount of waste that ends up in landfills. </a:t>
            </a:r>
          </a:p>
          <a:p>
            <a:pPr marL="0" indent="0">
              <a:buNone/>
            </a:pPr>
            <a:r>
              <a:rPr lang="en-US" sz="2400" b="1" dirty="0">
                <a:solidFill>
                  <a:srgbClr val="001D35"/>
                </a:solidFill>
              </a:rPr>
              <a:t>What does the legislation include?</a:t>
            </a:r>
          </a:p>
          <a:p>
            <a:pPr fontAlgn="ctr"/>
            <a:r>
              <a:rPr lang="en-US" sz="1800" b="1" dirty="0">
                <a:solidFill>
                  <a:srgbClr val="001D35"/>
                </a:solidFill>
              </a:rPr>
              <a:t>Standardized waste collection</a:t>
            </a:r>
            <a:r>
              <a:rPr lang="en-US" sz="1800" dirty="0">
                <a:solidFill>
                  <a:srgbClr val="001D35"/>
                </a:solidFill>
              </a:rPr>
              <a:t>: All local authorities in England must collect the same recyclable waste streams. </a:t>
            </a:r>
          </a:p>
          <a:p>
            <a:pPr fontAlgn="ctr"/>
            <a:r>
              <a:rPr lang="en-US" sz="1800" b="1" dirty="0">
                <a:solidFill>
                  <a:srgbClr val="001D35"/>
                </a:solidFill>
              </a:rPr>
              <a:t>Separate food waste collection</a:t>
            </a:r>
            <a:r>
              <a:rPr lang="en-US" sz="1800" dirty="0">
                <a:solidFill>
                  <a:srgbClr val="001D35"/>
                </a:solidFill>
              </a:rPr>
              <a:t>: All local authorities must collect food waste separately. </a:t>
            </a:r>
          </a:p>
          <a:p>
            <a:pPr fontAlgn="ctr"/>
            <a:r>
              <a:rPr lang="en-US" sz="1800" b="1" dirty="0">
                <a:solidFill>
                  <a:srgbClr val="001D35"/>
                </a:solidFill>
              </a:rPr>
              <a:t>Separate recyclable waste streams</a:t>
            </a:r>
            <a:r>
              <a:rPr lang="en-US" sz="1800" dirty="0">
                <a:solidFill>
                  <a:srgbClr val="001D35"/>
                </a:solidFill>
              </a:rPr>
              <a:t>: Businesses and other non-domestic premises must separate recyclable waste streams from general waste. </a:t>
            </a:r>
          </a:p>
          <a:p>
            <a:pPr fontAlgn="ctr"/>
            <a:r>
              <a:rPr lang="en-US" sz="1800" b="1" dirty="0">
                <a:solidFill>
                  <a:srgbClr val="001D35"/>
                </a:solidFill>
              </a:rPr>
              <a:t>Dry recyclable waste streams</a:t>
            </a:r>
            <a:r>
              <a:rPr lang="en-US" sz="1800" dirty="0">
                <a:solidFill>
                  <a:srgbClr val="001D35"/>
                </a:solidFill>
              </a:rPr>
              <a:t>: Dry recyclable waste streams, such as plastic and metal, and glass and metal, must be collected together. </a:t>
            </a:r>
          </a:p>
          <a:p>
            <a:pPr fontAlgn="ctr"/>
            <a:r>
              <a:rPr lang="en-US" sz="1800" b="1" dirty="0">
                <a:solidFill>
                  <a:srgbClr val="001D35"/>
                </a:solidFill>
              </a:rPr>
              <a:t>Paper and card collection</a:t>
            </a:r>
            <a:r>
              <a:rPr lang="en-US" sz="1800" dirty="0">
                <a:solidFill>
                  <a:srgbClr val="001D35"/>
                </a:solidFill>
              </a:rPr>
              <a:t>: Paper and card must be collected separately to reduce cross-contamination.</a:t>
            </a:r>
            <a:endParaRPr lang="en-US" sz="1800" dirty="0">
              <a:solidFill>
                <a:srgbClr val="FF0000"/>
              </a:solidFill>
            </a:endParaRPr>
          </a:p>
        </p:txBody>
      </p:sp>
    </p:spTree>
    <p:extLst>
      <p:ext uri="{BB962C8B-B14F-4D97-AF65-F5344CB8AC3E}">
        <p14:creationId xmlns:p14="http://schemas.microsoft.com/office/powerpoint/2010/main" val="381019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a:bodyPr>
          <a:lstStyle/>
          <a:p>
            <a:pPr marL="0" indent="0" fontAlgn="ctr">
              <a:spcAft>
                <a:spcPts val="1500"/>
              </a:spcAft>
              <a:buNone/>
            </a:pPr>
            <a:r>
              <a:rPr lang="en-US" sz="2800" dirty="0">
                <a:solidFill>
                  <a:srgbClr val="001D35"/>
                </a:solidFill>
              </a:rPr>
              <a:t>The </a:t>
            </a:r>
            <a:r>
              <a:rPr lang="en-US" sz="2800" b="1" dirty="0">
                <a:solidFill>
                  <a:srgbClr val="001D35"/>
                </a:solidFill>
              </a:rPr>
              <a:t>Simpler Recycling </a:t>
            </a:r>
            <a:r>
              <a:rPr lang="en-US" sz="2800" dirty="0">
                <a:solidFill>
                  <a:srgbClr val="001D35"/>
                </a:solidFill>
              </a:rPr>
              <a:t>legislation </a:t>
            </a:r>
          </a:p>
          <a:p>
            <a:pPr marL="0" indent="0" fontAlgn="ctr">
              <a:spcAft>
                <a:spcPts val="1500"/>
              </a:spcAft>
              <a:buNone/>
            </a:pPr>
            <a:r>
              <a:rPr lang="en-US" sz="1800" dirty="0">
                <a:solidFill>
                  <a:srgbClr val="001D35"/>
                </a:solidFill>
              </a:rPr>
              <a:t>What are the benefits?</a:t>
            </a:r>
          </a:p>
          <a:p>
            <a:pPr fontAlgn="ctr">
              <a:spcBef>
                <a:spcPts val="750"/>
              </a:spcBef>
              <a:spcAft>
                <a:spcPts val="600"/>
              </a:spcAft>
            </a:pPr>
            <a:r>
              <a:rPr lang="en-US" sz="1800" dirty="0">
                <a:solidFill>
                  <a:srgbClr val="001D35"/>
                </a:solidFill>
              </a:rPr>
              <a:t>The legislation aims to improve recycling rates. </a:t>
            </a:r>
          </a:p>
          <a:p>
            <a:pPr fontAlgn="ctr">
              <a:spcBef>
                <a:spcPts val="750"/>
              </a:spcBef>
              <a:spcAft>
                <a:spcPts val="600"/>
              </a:spcAft>
            </a:pPr>
            <a:r>
              <a:rPr lang="en-US" sz="1800" dirty="0">
                <a:solidFill>
                  <a:srgbClr val="001D35"/>
                </a:solidFill>
              </a:rPr>
              <a:t>It aims to eliminate the "postcode lottery" of recycling practices, where different councils have different rules. </a:t>
            </a:r>
          </a:p>
          <a:p>
            <a:pPr fontAlgn="ctr">
              <a:spcBef>
                <a:spcPts val="750"/>
              </a:spcBef>
              <a:spcAft>
                <a:spcPts val="1500"/>
              </a:spcAft>
            </a:pPr>
            <a:r>
              <a:rPr lang="en-US" sz="1800" dirty="0">
                <a:solidFill>
                  <a:srgbClr val="001D35"/>
                </a:solidFill>
              </a:rPr>
              <a:t>It aims to save valuable resources from going to waste. </a:t>
            </a:r>
          </a:p>
          <a:p>
            <a:pPr fontAlgn="ctr">
              <a:spcBef>
                <a:spcPts val="1500"/>
              </a:spcBef>
              <a:spcAft>
                <a:spcPts val="750"/>
              </a:spcAft>
            </a:pPr>
            <a:r>
              <a:rPr lang="en-US" sz="1800" dirty="0">
                <a:solidFill>
                  <a:srgbClr val="001D35"/>
                </a:solidFill>
              </a:rPr>
              <a:t>When does the legislation come into effect? </a:t>
            </a:r>
          </a:p>
          <a:p>
            <a:pPr>
              <a:spcBef>
                <a:spcPts val="750"/>
              </a:spcBef>
              <a:spcAft>
                <a:spcPts val="1500"/>
              </a:spcAft>
            </a:pPr>
            <a:r>
              <a:rPr lang="en-US" sz="1800" dirty="0">
                <a:solidFill>
                  <a:srgbClr val="001D35"/>
                </a:solidFill>
              </a:rPr>
              <a:t>The legislation comes into effect on March 31, 2025</a:t>
            </a:r>
            <a:endParaRPr lang="en-US" sz="1800" dirty="0">
              <a:solidFill>
                <a:srgbClr val="FF0000"/>
              </a:solidFill>
            </a:endParaRPr>
          </a:p>
        </p:txBody>
      </p:sp>
    </p:spTree>
    <p:extLst>
      <p:ext uri="{BB962C8B-B14F-4D97-AF65-F5344CB8AC3E}">
        <p14:creationId xmlns:p14="http://schemas.microsoft.com/office/powerpoint/2010/main" val="942451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45</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a:bodyPr>
          <a:lstStyle/>
          <a:p>
            <a:pPr marL="0" indent="0">
              <a:buNone/>
            </a:pPr>
            <a:r>
              <a:rPr lang="en-GB" sz="2800" b="1" dirty="0"/>
              <a:t>Digital Waste Tracking</a:t>
            </a:r>
          </a:p>
          <a:p>
            <a:r>
              <a:rPr lang="en-GB" sz="1800" dirty="0">
                <a:ea typeface="Aptos" panose="020B0004020202020204" pitchFamily="34" charset="0"/>
                <a:cs typeface="Aptos" panose="020B0004020202020204" pitchFamily="34" charset="0"/>
              </a:rPr>
              <a:t>The Digital Waste Tracking policy was set by the previous Conservative </a:t>
            </a:r>
          </a:p>
          <a:p>
            <a:r>
              <a:rPr lang="en-GB" sz="1800" dirty="0">
                <a:ea typeface="Aptos" panose="020B0004020202020204" pitchFamily="34" charset="0"/>
                <a:cs typeface="Aptos" panose="020B0004020202020204" pitchFamily="34" charset="0"/>
              </a:rPr>
              <a:t>government to come into effect in April 2025. </a:t>
            </a:r>
          </a:p>
          <a:p>
            <a:r>
              <a:rPr lang="en-GB" sz="1800" dirty="0">
                <a:ea typeface="Aptos" panose="020B0004020202020204" pitchFamily="34" charset="0"/>
                <a:cs typeface="Aptos" panose="020B0004020202020204" pitchFamily="34" charset="0"/>
              </a:rPr>
              <a:t>No official Government announcement has been made but at this stage on its implementation.</a:t>
            </a:r>
          </a:p>
          <a:p>
            <a:endParaRPr lang="en-GB" sz="1800" dirty="0">
              <a:ea typeface="Aptos" panose="020B0004020202020204" pitchFamily="34" charset="0"/>
              <a:cs typeface="Aptos" panose="020B0004020202020204" pitchFamily="34" charset="0"/>
            </a:endParaRPr>
          </a:p>
          <a:p>
            <a:r>
              <a:rPr lang="en-GB" sz="1800" dirty="0">
                <a:ea typeface="Aptos" panose="020B0004020202020204" pitchFamily="34" charset="0"/>
                <a:cs typeface="Aptos" panose="020B0004020202020204" pitchFamily="34" charset="0"/>
              </a:rPr>
              <a:t>There are two reviews ongoing: The Dan Corry review and the Circular Economy Taskforce.</a:t>
            </a:r>
          </a:p>
          <a:p>
            <a:r>
              <a:rPr lang="en-GB" sz="1800" u="sng" dirty="0">
                <a:solidFill>
                  <a:srgbClr val="467886"/>
                </a:solidFill>
                <a:ea typeface="Aptos" panose="020B0004020202020204" pitchFamily="34" charset="0"/>
                <a:cs typeface="Aptos" panose="020B0004020202020204" pitchFamily="34" charset="0"/>
                <a:hlinkClick r:id="rId5"/>
              </a:rPr>
              <a:t>https://www.gov.uk/government/news/dan-corry-appointed-to-lead-defra-regulation-review</a:t>
            </a:r>
            <a:endParaRPr lang="en-GB" sz="1800" dirty="0">
              <a:ea typeface="Aptos" panose="020B0004020202020204" pitchFamily="34" charset="0"/>
              <a:cs typeface="Aptos" panose="020B0004020202020204" pitchFamily="34" charset="0"/>
            </a:endParaRPr>
          </a:p>
          <a:p>
            <a:r>
              <a:rPr lang="en-GB" sz="1800" u="sng" dirty="0">
                <a:solidFill>
                  <a:srgbClr val="467886"/>
                </a:solidFill>
                <a:ea typeface="Aptos" panose="020B0004020202020204" pitchFamily="34" charset="0"/>
                <a:cs typeface="Aptos" panose="020B0004020202020204" pitchFamily="34" charset="0"/>
                <a:hlinkClick r:id="rId6"/>
              </a:rPr>
              <a:t>https://www.gov.uk/government/groups/circular-economy-taskforce</a:t>
            </a:r>
            <a:endParaRPr lang="en-GB" sz="1800" dirty="0">
              <a:ea typeface="Aptos" panose="020B0004020202020204" pitchFamily="34" charset="0"/>
              <a:cs typeface="Aptos" panose="020B0004020202020204" pitchFamily="34" charset="0"/>
            </a:endParaRPr>
          </a:p>
          <a:p>
            <a:pPr marL="0" indent="0" fontAlgn="ctr">
              <a:spcAft>
                <a:spcPts val="1500"/>
              </a:spcAft>
              <a:buNone/>
            </a:pPr>
            <a:endParaRPr lang="en-US" sz="1800" dirty="0">
              <a:solidFill>
                <a:srgbClr val="FF0000"/>
              </a:solidFill>
            </a:endParaRPr>
          </a:p>
        </p:txBody>
      </p:sp>
    </p:spTree>
    <p:extLst>
      <p:ext uri="{BB962C8B-B14F-4D97-AF65-F5344CB8AC3E}">
        <p14:creationId xmlns:p14="http://schemas.microsoft.com/office/powerpoint/2010/main" val="4054453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46</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lnSpcReduction="10000"/>
          </a:bodyPr>
          <a:lstStyle/>
          <a:p>
            <a:pPr marL="0" indent="0">
              <a:spcBef>
                <a:spcPts val="3000"/>
              </a:spcBef>
              <a:spcAft>
                <a:spcPts val="3600"/>
              </a:spcAft>
              <a:buNone/>
            </a:pPr>
            <a:r>
              <a:rPr lang="en-US" sz="2800" b="1" dirty="0"/>
              <a:t>Health and Safety Executive turns 50</a:t>
            </a:r>
          </a:p>
          <a:p>
            <a:pPr marL="0" indent="0">
              <a:spcAft>
                <a:spcPts val="1800"/>
              </a:spcAft>
              <a:buNone/>
            </a:pPr>
            <a:r>
              <a:rPr lang="en-US" sz="1800" b="1" dirty="0">
                <a:solidFill>
                  <a:srgbClr val="212B32"/>
                </a:solidFill>
              </a:rPr>
              <a:t>Message from Sarah </a:t>
            </a:r>
            <a:r>
              <a:rPr lang="en-US" sz="1800" b="1" dirty="0" err="1">
                <a:solidFill>
                  <a:srgbClr val="212B32"/>
                </a:solidFill>
              </a:rPr>
              <a:t>Albon</a:t>
            </a:r>
            <a:r>
              <a:rPr lang="en-US" sz="1800" b="1" dirty="0">
                <a:solidFill>
                  <a:srgbClr val="212B32"/>
                </a:solidFill>
              </a:rPr>
              <a:t>, Chief Executive</a:t>
            </a:r>
          </a:p>
          <a:p>
            <a:pPr>
              <a:spcAft>
                <a:spcPts val="1800"/>
              </a:spcAft>
            </a:pPr>
            <a:r>
              <a:rPr lang="en-US" sz="1800" dirty="0">
                <a:solidFill>
                  <a:srgbClr val="212B32"/>
                </a:solidFill>
              </a:rPr>
              <a:t>This is no ordinary new years’ message. Because on 1 January,50 years ago, the regulator I am proud to lead was formed.</a:t>
            </a:r>
          </a:p>
          <a:p>
            <a:pPr>
              <a:spcAft>
                <a:spcPts val="1800"/>
              </a:spcAft>
            </a:pPr>
            <a:r>
              <a:rPr lang="en-US" sz="1800" dirty="0">
                <a:solidFill>
                  <a:srgbClr val="212B32"/>
                </a:solidFill>
              </a:rPr>
              <a:t>We’re proud of our successes over the last 50 years but the fact remains that any work-related death is a tragedy, and there are still far too many workers suffering ill-health brought about by work activity.</a:t>
            </a:r>
          </a:p>
          <a:p>
            <a:pPr>
              <a:spcAft>
                <a:spcPts val="1800"/>
              </a:spcAft>
            </a:pPr>
            <a:r>
              <a:rPr lang="en-US" sz="1800" dirty="0">
                <a:solidFill>
                  <a:srgbClr val="212B32"/>
                </a:solidFill>
              </a:rPr>
              <a:t>In 2022, we launched </a:t>
            </a:r>
            <a:r>
              <a:rPr lang="en-US" sz="1800" dirty="0">
                <a:solidFill>
                  <a:srgbClr val="981E32"/>
                </a:solidFill>
                <a:hlinkClick r:id="rId5"/>
              </a:rPr>
              <a:t>Protecting people and places, HSE strategy 2022 to 2032</a:t>
            </a:r>
            <a:r>
              <a:rPr lang="en-US" sz="1800" dirty="0">
                <a:solidFill>
                  <a:srgbClr val="212B32"/>
                </a:solidFill>
              </a:rPr>
              <a:t>, our 10 year strategy to build on HSE’s strong foundations and address our current and future challenges.</a:t>
            </a:r>
          </a:p>
          <a:p>
            <a:pPr marL="0" indent="0" fontAlgn="ctr">
              <a:spcAft>
                <a:spcPts val="1500"/>
              </a:spcAft>
              <a:buNone/>
            </a:pPr>
            <a:endParaRPr lang="en-US" sz="1800" dirty="0">
              <a:solidFill>
                <a:srgbClr val="FF0000"/>
              </a:solidFill>
            </a:endParaRPr>
          </a:p>
        </p:txBody>
      </p:sp>
      <p:pic>
        <p:nvPicPr>
          <p:cNvPr id="13" name="Picture 2" descr="HSE turns 50!">
            <a:extLst>
              <a:ext uri="{FF2B5EF4-FFF2-40B4-BE49-F238E27FC236}">
                <a16:creationId xmlns:a16="http://schemas.microsoft.com/office/drawing/2014/main" id="{C6D39E34-6883-B464-1830-415E3208CE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5517232"/>
            <a:ext cx="1152128"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93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47</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a:xfrm>
            <a:off x="457200" y="1556792"/>
            <a:ext cx="8229600" cy="4569377"/>
          </a:xfrm>
        </p:spPr>
        <p:txBody>
          <a:bodyPr>
            <a:normAutofit/>
          </a:bodyPr>
          <a:lstStyle/>
          <a:p>
            <a:pPr marL="0" indent="0">
              <a:spcBef>
                <a:spcPts val="3000"/>
              </a:spcBef>
              <a:spcAft>
                <a:spcPts val="3600"/>
              </a:spcAft>
              <a:buNone/>
            </a:pPr>
            <a:r>
              <a:rPr lang="en-US" sz="2800" b="1" dirty="0"/>
              <a:t>Health and Safety Executive turns 50 Cont’d                           </a:t>
            </a:r>
            <a:r>
              <a:rPr lang="en-US" sz="3000" b="1" i="1" dirty="0">
                <a:solidFill>
                  <a:srgbClr val="212B32"/>
                </a:solidFill>
              </a:rPr>
              <a:t>Changing as the world changes</a:t>
            </a:r>
          </a:p>
          <a:p>
            <a:r>
              <a:rPr lang="en-US" sz="1800" dirty="0">
                <a:solidFill>
                  <a:srgbClr val="212B32"/>
                </a:solidFill>
              </a:rPr>
              <a:t>So today, HSE’s role goes beyond worker protection to include public safety assurance on a range of issues. </a:t>
            </a:r>
          </a:p>
          <a:p>
            <a:r>
              <a:rPr lang="en-US" sz="1800" dirty="0">
                <a:solidFill>
                  <a:srgbClr val="212B32"/>
                </a:solidFill>
              </a:rPr>
              <a:t>Recent years have added new responsibilities, such as becoming the appointed Building Safety Regulator and playing an extended role in chemical regulation, post Brexit.</a:t>
            </a:r>
          </a:p>
          <a:p>
            <a:r>
              <a:rPr lang="en-US" sz="1800" dirty="0">
                <a:solidFill>
                  <a:srgbClr val="212B32"/>
                </a:solidFill>
              </a:rPr>
              <a:t>New technologies in the workplace, including the introduction of artificial intelligence, the growth of the gig economy and government’s net zero targets, all introduce new challenges, but HSE is well placed to meet these.</a:t>
            </a:r>
          </a:p>
          <a:p>
            <a:pPr marL="0" indent="0" fontAlgn="ctr">
              <a:spcAft>
                <a:spcPts val="1500"/>
              </a:spcAft>
              <a:buNone/>
            </a:pPr>
            <a:endParaRPr lang="en-US" sz="1800" dirty="0">
              <a:solidFill>
                <a:srgbClr val="FF0000"/>
              </a:solidFill>
            </a:endParaRPr>
          </a:p>
        </p:txBody>
      </p:sp>
      <p:pic>
        <p:nvPicPr>
          <p:cNvPr id="13" name="Picture 2" descr="HSE turns 50!">
            <a:extLst>
              <a:ext uri="{FF2B5EF4-FFF2-40B4-BE49-F238E27FC236}">
                <a16:creationId xmlns:a16="http://schemas.microsoft.com/office/drawing/2014/main" id="{C6D39E34-6883-B464-1830-415E3208C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5661248"/>
            <a:ext cx="1008112"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63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48</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lnSpcReduction="10000"/>
          </a:bodyPr>
          <a:lstStyle/>
          <a:p>
            <a:pPr marL="0" indent="0">
              <a:spcBef>
                <a:spcPts val="3000"/>
              </a:spcBef>
              <a:spcAft>
                <a:spcPts val="3600"/>
              </a:spcAft>
              <a:buNone/>
            </a:pPr>
            <a:r>
              <a:rPr lang="en-US" sz="2800" b="1" dirty="0"/>
              <a:t>Health and Safety Executive turns 50 Cont’d</a:t>
            </a:r>
          </a:p>
          <a:p>
            <a:pPr marL="0" indent="0">
              <a:buNone/>
            </a:pPr>
            <a:r>
              <a:rPr lang="en-US" sz="2800" b="1" i="1" dirty="0">
                <a:solidFill>
                  <a:srgbClr val="212B32"/>
                </a:solidFill>
              </a:rPr>
              <a:t>Our Founding principles as relevant as ever</a:t>
            </a:r>
          </a:p>
          <a:p>
            <a:r>
              <a:rPr lang="en-US" sz="2800" i="1" dirty="0">
                <a:solidFill>
                  <a:srgbClr val="212B32"/>
                </a:solidFill>
              </a:rPr>
              <a:t>It is hard to foresee what the world of work will look like in the next 50 years but as ever, our fundamental principle will continue to be to make sure that those who create risk, take responsibility for controlling risk, and those who fail to do so will be held to account.</a:t>
            </a:r>
          </a:p>
          <a:p>
            <a:pPr marL="0" indent="0">
              <a:buNone/>
            </a:pPr>
            <a:r>
              <a:rPr lang="en-US" sz="2800" b="1" dirty="0">
                <a:solidFill>
                  <a:srgbClr val="212B32"/>
                </a:solidFill>
              </a:rPr>
              <a:t>    Sarah </a:t>
            </a:r>
            <a:r>
              <a:rPr lang="en-US" sz="2800" b="1" dirty="0" err="1">
                <a:solidFill>
                  <a:srgbClr val="212B32"/>
                </a:solidFill>
              </a:rPr>
              <a:t>Albon</a:t>
            </a:r>
            <a:r>
              <a:rPr lang="en-US" sz="2800" b="1" dirty="0">
                <a:solidFill>
                  <a:srgbClr val="212B32"/>
                </a:solidFill>
              </a:rPr>
              <a:t> Chief Executive</a:t>
            </a:r>
            <a:endParaRPr lang="en-US" sz="2800" dirty="0">
              <a:solidFill>
                <a:srgbClr val="212B32"/>
              </a:solidFill>
            </a:endParaRPr>
          </a:p>
          <a:p>
            <a:pPr marL="0" indent="0">
              <a:spcBef>
                <a:spcPts val="3000"/>
              </a:spcBef>
              <a:spcAft>
                <a:spcPts val="3600"/>
              </a:spcAft>
              <a:buNone/>
            </a:pPr>
            <a:endParaRPr lang="en-US" sz="2800" b="1" dirty="0"/>
          </a:p>
          <a:p>
            <a:pPr marL="0" indent="0">
              <a:spcBef>
                <a:spcPts val="3000"/>
              </a:spcBef>
              <a:spcAft>
                <a:spcPts val="3600"/>
              </a:spcAft>
              <a:buNone/>
            </a:pPr>
            <a:endParaRPr lang="en-US" sz="2800" b="1" dirty="0"/>
          </a:p>
          <a:p>
            <a:pPr marL="0" indent="0" fontAlgn="ctr">
              <a:spcAft>
                <a:spcPts val="1500"/>
              </a:spcAft>
              <a:buNone/>
            </a:pPr>
            <a:endParaRPr lang="en-US" sz="1800" dirty="0">
              <a:solidFill>
                <a:srgbClr val="FF0000"/>
              </a:solidFill>
            </a:endParaRPr>
          </a:p>
        </p:txBody>
      </p:sp>
      <p:pic>
        <p:nvPicPr>
          <p:cNvPr id="13" name="Picture 2" descr="HSE turns 50!">
            <a:extLst>
              <a:ext uri="{FF2B5EF4-FFF2-40B4-BE49-F238E27FC236}">
                <a16:creationId xmlns:a16="http://schemas.microsoft.com/office/drawing/2014/main" id="{C6D39E34-6883-B464-1830-415E3208C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5085184"/>
            <a:ext cx="144016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97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49</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a:bodyPr>
          <a:lstStyle/>
          <a:p>
            <a:pPr marL="0" indent="0">
              <a:spcBef>
                <a:spcPts val="3000"/>
              </a:spcBef>
              <a:spcAft>
                <a:spcPts val="3600"/>
              </a:spcAft>
              <a:buNone/>
            </a:pPr>
            <a:endParaRPr lang="en-US" sz="2800" b="1" dirty="0"/>
          </a:p>
          <a:p>
            <a:pPr marL="0" indent="0">
              <a:spcBef>
                <a:spcPts val="3000"/>
              </a:spcBef>
              <a:spcAft>
                <a:spcPts val="3600"/>
              </a:spcAft>
              <a:buNone/>
            </a:pPr>
            <a:endParaRPr lang="en-US" sz="2800" b="1" dirty="0"/>
          </a:p>
          <a:p>
            <a:pPr marL="0" indent="0" fontAlgn="ctr">
              <a:spcAft>
                <a:spcPts val="1500"/>
              </a:spcAft>
              <a:buNone/>
            </a:pPr>
            <a:endParaRPr lang="en-US" sz="1800" dirty="0">
              <a:solidFill>
                <a:srgbClr val="FF0000"/>
              </a:solidFill>
            </a:endParaRPr>
          </a:p>
        </p:txBody>
      </p:sp>
      <p:sp>
        <p:nvSpPr>
          <p:cNvPr id="10" name="Rectangle 9"/>
          <p:cNvSpPr/>
          <p:nvPr/>
        </p:nvSpPr>
        <p:spPr>
          <a:xfrm>
            <a:off x="2286000" y="3105835"/>
            <a:ext cx="4572000" cy="1200329"/>
          </a:xfrm>
          <a:prstGeom prst="rect">
            <a:avLst/>
          </a:prstGeom>
        </p:spPr>
        <p:txBody>
          <a:bodyPr>
            <a:spAutoFit/>
          </a:bodyPr>
          <a:lstStyle/>
          <a:p>
            <a:pPr algn="ctr"/>
            <a:r>
              <a:rPr lang="en-US" sz="3600" b="1" dirty="0"/>
              <a:t>Thank you for listening</a:t>
            </a:r>
          </a:p>
          <a:p>
            <a:pPr algn="ctr"/>
            <a:r>
              <a:rPr lang="en-US" sz="3600" b="1" dirty="0"/>
              <a:t>Any questions?</a:t>
            </a:r>
            <a:endParaRPr lang="en-GB" sz="3600" b="1" dirty="0"/>
          </a:p>
        </p:txBody>
      </p:sp>
    </p:spTree>
    <p:extLst>
      <p:ext uri="{BB962C8B-B14F-4D97-AF65-F5344CB8AC3E}">
        <p14:creationId xmlns:p14="http://schemas.microsoft.com/office/powerpoint/2010/main" val="34402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57200" y="1600202"/>
            <a:ext cx="8229600" cy="4781126"/>
          </a:xfrm>
        </p:spPr>
        <p:txBody>
          <a:bodyPr>
            <a:normAutofit fontScale="55000" lnSpcReduction="20000"/>
          </a:bodyPr>
          <a:lstStyle/>
          <a:p>
            <a:pPr marL="0" indent="0">
              <a:buNone/>
            </a:pPr>
            <a:r>
              <a:rPr lang="en-GB" sz="5100" b="1" dirty="0"/>
              <a:t>Trends in Key Figures</a:t>
            </a:r>
          </a:p>
          <a:p>
            <a:pPr marL="0" indent="0">
              <a:buNone/>
            </a:pPr>
            <a:r>
              <a:rPr lang="en-GB" dirty="0"/>
              <a:t>The HSE reported an increase in work related mental health concerns in the years leading up to the COVID-19 pandemic and the figures for 2023/24 are higher than in those pre-pandemic years. </a:t>
            </a:r>
          </a:p>
          <a:p>
            <a:r>
              <a:rPr lang="en-GB" dirty="0"/>
              <a:t>Whilst it is encouraging that the 2023/24 period saw some decrease in the overall number of people struggling with work-related mental health and stress, with approximately 100,000 fewer work-related illnesses reported than in 2022/23. </a:t>
            </a:r>
          </a:p>
          <a:p>
            <a:r>
              <a:rPr lang="en-GB" dirty="0"/>
              <a:t>The HSE’s spotlight will continue to shine on employee mental health, and how employers are ensuring health, as well as safety, in the workplace.</a:t>
            </a:r>
          </a:p>
          <a:p>
            <a:r>
              <a:rPr lang="en-GB" dirty="0"/>
              <a:t>More broadly, projections of a decline in the annual number of mesothelioma deaths during the 2020s have been realised, with a steady decline shown within the last decade. This trend is expected to continue to 2040. A reduction has likewise been seen in the rates of both fatal and non-fatal injuries to employees, also reflected in the number of more serious RIDDOR reported injuries.</a:t>
            </a:r>
          </a:p>
          <a:p>
            <a:r>
              <a:rPr lang="en-GB" dirty="0"/>
              <a:t>Overall, the 2023/24 statistics seem optimistic, with lower rates in many of the predominant areas of work-related ill health and injury.</a:t>
            </a:r>
          </a:p>
          <a:p>
            <a:endParaRPr lang="en-GB" dirty="0"/>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5</a:t>
            </a:fld>
            <a:endParaRPr lang="en-GB" dirty="0"/>
          </a:p>
        </p:txBody>
      </p:sp>
      <p:pic>
        <p:nvPicPr>
          <p:cNvPr id="6" name="Picture 5">
            <a:extLst>
              <a:ext uri="{FF2B5EF4-FFF2-40B4-BE49-F238E27FC236}">
                <a16:creationId xmlns:a16="http://schemas.microsoft.com/office/drawing/2014/main" id="{910B0BD5-AB2D-4B44-B3DF-C031645F3DE7}"/>
              </a:ext>
            </a:extLst>
          </p:cNvPr>
          <p:cNvPicPr>
            <a:picLocks noChangeAspect="1"/>
          </p:cNvPicPr>
          <p:nvPr/>
        </p:nvPicPr>
        <p:blipFill>
          <a:blip r:embed="rId2"/>
          <a:stretch>
            <a:fillRect/>
          </a:stretch>
        </p:blipFill>
        <p:spPr>
          <a:xfrm>
            <a:off x="7308305" y="188640"/>
            <a:ext cx="1296144" cy="1152128"/>
          </a:xfrm>
          <a:prstGeom prst="rect">
            <a:avLst/>
          </a:prstGeom>
        </p:spPr>
      </p:pic>
      <p:pic>
        <p:nvPicPr>
          <p:cNvPr id="7"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atistics Stock Photo Images. 354,024 Statistics royalty free images and  photography available to buy from thousands of stock photograp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55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8353-8336-4211-A6AC-2F88E096D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87104-D248-84FD-F20A-D5E2B7BEE2AA}"/>
              </a:ext>
            </a:extLst>
          </p:cNvPr>
          <p:cNvSpPr>
            <a:spLocks noGrp="1"/>
          </p:cNvSpPr>
          <p:nvPr>
            <p:ph type="title"/>
          </p:nvPr>
        </p:nvSpPr>
        <p:spPr/>
        <p:txBody>
          <a:bodyPr/>
          <a:lstStyle/>
          <a:p>
            <a:r>
              <a:rPr lang="en-GB" dirty="0"/>
              <a:t>H &amp; S Update 2025</a:t>
            </a:r>
          </a:p>
        </p:txBody>
      </p:sp>
      <p:sp>
        <p:nvSpPr>
          <p:cNvPr id="4" name="Footer Placeholder 3">
            <a:extLst>
              <a:ext uri="{FF2B5EF4-FFF2-40B4-BE49-F238E27FC236}">
                <a16:creationId xmlns:a16="http://schemas.microsoft.com/office/drawing/2014/main" id="{677ECEC1-A936-B534-8A17-795156E0E437}"/>
              </a:ext>
            </a:extLst>
          </p:cNvPr>
          <p:cNvSpPr>
            <a:spLocks noGrp="1"/>
          </p:cNvSpPr>
          <p:nvPr>
            <p:ph type="ftr" sz="quarter" idx="11"/>
          </p:nvPr>
        </p:nvSpPr>
        <p:spPr/>
        <p:txBody>
          <a:bodyPr/>
          <a:lstStyle/>
          <a:p>
            <a:r>
              <a:rPr lang="en-GB" dirty="0"/>
              <a:t>HHSG Feb 2025</a:t>
            </a:r>
          </a:p>
        </p:txBody>
      </p:sp>
      <p:sp>
        <p:nvSpPr>
          <p:cNvPr id="5" name="Slide Number Placeholder 4">
            <a:extLst>
              <a:ext uri="{FF2B5EF4-FFF2-40B4-BE49-F238E27FC236}">
                <a16:creationId xmlns:a16="http://schemas.microsoft.com/office/drawing/2014/main" id="{5A103C50-DF41-78EC-BCDB-77BDEBE1E517}"/>
              </a:ext>
            </a:extLst>
          </p:cNvPr>
          <p:cNvSpPr>
            <a:spLocks noGrp="1"/>
          </p:cNvSpPr>
          <p:nvPr>
            <p:ph type="sldNum" sz="quarter" idx="12"/>
          </p:nvPr>
        </p:nvSpPr>
        <p:spPr/>
        <p:txBody>
          <a:bodyPr/>
          <a:lstStyle/>
          <a:p>
            <a:fld id="{B9414556-BEDA-4D4B-9CF1-263B737BB541}" type="slidenum">
              <a:rPr lang="en-GB" smtClean="0"/>
              <a:t>50</a:t>
            </a:fld>
            <a:endParaRPr lang="en-GB" dirty="0"/>
          </a:p>
        </p:txBody>
      </p:sp>
      <p:pic>
        <p:nvPicPr>
          <p:cNvPr id="6" name="Picture 5">
            <a:extLst>
              <a:ext uri="{FF2B5EF4-FFF2-40B4-BE49-F238E27FC236}">
                <a16:creationId xmlns:a16="http://schemas.microsoft.com/office/drawing/2014/main" id="{73258DFF-67E8-43F9-C3E8-DAAE5A2B8DF0}"/>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BEADF6EB-2F48-BF94-589A-0FFBAC8CE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FAEA321-13D9-735E-FA88-414ADB520BF7}"/>
              </a:ext>
            </a:extLst>
          </p:cNvPr>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a:extLst>
              <a:ext uri="{FF2B5EF4-FFF2-40B4-BE49-F238E27FC236}">
                <a16:creationId xmlns:a16="http://schemas.microsoft.com/office/drawing/2014/main" id="{16E73E9D-734B-6E7B-D46E-1EA198BC51CC}"/>
              </a:ext>
            </a:extLst>
          </p:cNvPr>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a:extLst>
              <a:ext uri="{FF2B5EF4-FFF2-40B4-BE49-F238E27FC236}">
                <a16:creationId xmlns:a16="http://schemas.microsoft.com/office/drawing/2014/main" id="{B8F1DB31-0DCA-EDA2-E875-93E019CD15B6}"/>
              </a:ext>
            </a:extLst>
          </p:cNvPr>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0FAD80B-4D60-1A61-20C2-9DD82B608093}"/>
              </a:ext>
            </a:extLst>
          </p:cNvPr>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423FE8D0-7F36-DE6A-259C-4227152D0F95}"/>
              </a:ext>
            </a:extLst>
          </p:cNvPr>
          <p:cNvSpPr>
            <a:spLocks noGrp="1"/>
          </p:cNvSpPr>
          <p:nvPr>
            <p:ph idx="1"/>
          </p:nvPr>
        </p:nvSpPr>
        <p:spPr/>
        <p:txBody>
          <a:bodyPr>
            <a:normAutofit/>
          </a:bodyPr>
          <a:lstStyle/>
          <a:p>
            <a:pPr marL="0" indent="0">
              <a:spcBef>
                <a:spcPts val="3000"/>
              </a:spcBef>
              <a:spcAft>
                <a:spcPts val="3600"/>
              </a:spcAft>
              <a:buNone/>
            </a:pPr>
            <a:endParaRPr lang="en-US" sz="2800" b="1" dirty="0"/>
          </a:p>
          <a:p>
            <a:pPr marL="0" indent="0">
              <a:spcBef>
                <a:spcPts val="3000"/>
              </a:spcBef>
              <a:spcAft>
                <a:spcPts val="3600"/>
              </a:spcAft>
              <a:buNone/>
            </a:pPr>
            <a:endParaRPr lang="en-US" sz="2800" b="1" dirty="0"/>
          </a:p>
          <a:p>
            <a:pPr marL="0" indent="0" fontAlgn="ctr">
              <a:spcAft>
                <a:spcPts val="1500"/>
              </a:spcAft>
              <a:buNone/>
            </a:pPr>
            <a:endParaRPr lang="en-US" sz="1800" dirty="0">
              <a:solidFill>
                <a:srgbClr val="FF0000"/>
              </a:solidFill>
            </a:endParaRPr>
          </a:p>
        </p:txBody>
      </p:sp>
      <p:sp>
        <p:nvSpPr>
          <p:cNvPr id="13" name="TextBox 12">
            <a:extLst>
              <a:ext uri="{FF2B5EF4-FFF2-40B4-BE49-F238E27FC236}">
                <a16:creationId xmlns:a16="http://schemas.microsoft.com/office/drawing/2014/main" id="{CCF17997-15AE-15D8-CC13-BAE90BAE621F}"/>
              </a:ext>
            </a:extLst>
          </p:cNvPr>
          <p:cNvSpPr txBox="1"/>
          <p:nvPr/>
        </p:nvSpPr>
        <p:spPr>
          <a:xfrm>
            <a:off x="-36512" y="1535535"/>
            <a:ext cx="9180512" cy="4524315"/>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ptos" panose="020B0004020202020204" pitchFamily="34" charset="0"/>
              </a:rPr>
              <a:t>Wed 26th March - Site visit to </a:t>
            </a:r>
            <a:r>
              <a:rPr lang="en-GB" sz="1800" dirty="0" err="1">
                <a:effectLst/>
                <a:latin typeface="Aptos" panose="020B0004020202020204" pitchFamily="34" charset="0"/>
                <a:ea typeface="Aptos" panose="020B0004020202020204" pitchFamily="34" charset="0"/>
                <a:cs typeface="Aptos" panose="020B0004020202020204" pitchFamily="34" charset="0"/>
              </a:rPr>
              <a:t>NMITE</a:t>
            </a:r>
            <a:r>
              <a:rPr lang="en-GB" sz="1800" dirty="0">
                <a:effectLst/>
                <a:latin typeface="Aptos" panose="020B0004020202020204" pitchFamily="34" charset="0"/>
                <a:ea typeface="Aptos" panose="020B0004020202020204" pitchFamily="34" charset="0"/>
                <a:cs typeface="Aptos" panose="020B0004020202020204" pitchFamily="34" charset="0"/>
              </a:rPr>
              <a:t>.  A tour round one of the UK’s cutting-edge education facilities that also provides students with real-world employer experience.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a:t>
            </a:r>
            <a:r>
              <a:rPr lang="en-GB" dirty="0">
                <a:latin typeface="Aptos" panose="020B0004020202020204" pitchFamily="34" charset="0"/>
                <a:ea typeface="Aptos" panose="020B0004020202020204" pitchFamily="34" charset="0"/>
                <a:cs typeface="Aptos" panose="020B0004020202020204" pitchFamily="34" charset="0"/>
              </a:rPr>
              <a:t>30</a:t>
            </a:r>
            <a:r>
              <a:rPr lang="en-GB" baseline="30000" dirty="0">
                <a:latin typeface="Aptos" panose="020B0004020202020204" pitchFamily="34" charset="0"/>
                <a:ea typeface="Aptos" panose="020B0004020202020204" pitchFamily="34" charset="0"/>
                <a:cs typeface="Aptos" panose="020B0004020202020204" pitchFamily="34" charset="0"/>
              </a:rPr>
              <a:t>th</a:t>
            </a:r>
            <a:r>
              <a:rPr lang="en-GB" dirty="0">
                <a:latin typeface="Aptos" panose="020B0004020202020204" pitchFamily="34" charset="0"/>
                <a:ea typeface="Aptos" panose="020B0004020202020204" pitchFamily="34" charset="0"/>
                <a:cs typeface="Aptos" panose="020B0004020202020204" pitchFamily="34" charset="0"/>
              </a:rPr>
              <a:t> </a:t>
            </a:r>
            <a:r>
              <a:rPr lang="en-GB" sz="1800" dirty="0">
                <a:effectLst/>
                <a:latin typeface="Aptos" panose="020B0004020202020204" pitchFamily="34" charset="0"/>
                <a:ea typeface="Aptos" panose="020B0004020202020204" pitchFamily="34" charset="0"/>
                <a:cs typeface="Aptos" panose="020B0004020202020204" pitchFamily="34" charset="0"/>
              </a:rPr>
              <a:t>April -  Fire Risk Assessment and implications of the new Building 2022 Regulations.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28th May - A second joint event with the Working Well Together Group that we had so much success with last year.  – Occupational Health: Your Legal Obligations.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24th September Environmental Update. There is a lot of Environmental legislation changes coming through in 2025/ 26.</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22nd October - How to Manage H &amp; S /Benefits of Good H &amp; S / How to ‘sell’ </a:t>
            </a:r>
            <a:r>
              <a:rPr lang="en-GB" sz="1800" dirty="0" err="1">
                <a:effectLst/>
                <a:latin typeface="Aptos" panose="020B0004020202020204" pitchFamily="34" charset="0"/>
                <a:ea typeface="Aptos" panose="020B0004020202020204" pitchFamily="34" charset="0"/>
                <a:cs typeface="Aptos" panose="020B0004020202020204" pitchFamily="34" charset="0"/>
              </a:rPr>
              <a:t>H&amp;S</a:t>
            </a:r>
            <a:r>
              <a:rPr lang="en-GB" sz="1800" dirty="0">
                <a:effectLst/>
                <a:latin typeface="Aptos" panose="020B0004020202020204" pitchFamily="34" charset="0"/>
                <a:ea typeface="Aptos" panose="020B0004020202020204" pitchFamily="34" charset="0"/>
                <a:cs typeface="Aptos" panose="020B0004020202020204" pitchFamily="34" charset="0"/>
              </a:rPr>
              <a:t>. A work in progress title but you get the gist.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Wed 26th November AI in H &amp; S. Using generative Artificial Intelligence (AI) as a tool for </a:t>
            </a:r>
            <a:r>
              <a:rPr lang="en-GB" sz="1800" dirty="0" err="1">
                <a:effectLst/>
                <a:latin typeface="Aptos" panose="020B0004020202020204" pitchFamily="34" charset="0"/>
                <a:ea typeface="Aptos" panose="020B0004020202020204" pitchFamily="34" charset="0"/>
                <a:cs typeface="Aptos" panose="020B0004020202020204" pitchFamily="34" charset="0"/>
              </a:rPr>
              <a:t>H&amp;S</a:t>
            </a:r>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195399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3" name="Content Placeholder 2"/>
          <p:cNvSpPr>
            <a:spLocks noGrp="1"/>
          </p:cNvSpPr>
          <p:nvPr>
            <p:ph idx="1"/>
          </p:nvPr>
        </p:nvSpPr>
        <p:spPr>
          <a:xfrm>
            <a:off x="457200" y="1600202"/>
            <a:ext cx="8229600" cy="4781126"/>
          </a:xfrm>
        </p:spPr>
        <p:txBody>
          <a:bodyPr>
            <a:normAutofit fontScale="55000" lnSpcReduction="20000"/>
          </a:bodyPr>
          <a:lstStyle/>
          <a:p>
            <a:pPr marL="0" indent="0">
              <a:buNone/>
            </a:pPr>
            <a:r>
              <a:rPr lang="en-GB" sz="5100" b="1" dirty="0"/>
              <a:t>Work-related ill-health and disease</a:t>
            </a:r>
            <a:endParaRPr lang="en-GB" sz="5100" dirty="0"/>
          </a:p>
          <a:p>
            <a:r>
              <a:rPr lang="en-GB" b="1" dirty="0"/>
              <a:t>1.7 million workers </a:t>
            </a:r>
            <a:r>
              <a:rPr lang="en-GB" dirty="0"/>
              <a:t>were reported to be suffering from work-related ill-health in 2023/24 (this is down from </a:t>
            </a:r>
            <a:r>
              <a:rPr lang="en-GB" b="1" dirty="0"/>
              <a:t>1.8 million </a:t>
            </a:r>
            <a:r>
              <a:rPr lang="en-GB" dirty="0"/>
              <a:t>the previous year). </a:t>
            </a:r>
            <a:r>
              <a:rPr lang="en-GB" b="1" dirty="0"/>
              <a:t>609,000</a:t>
            </a:r>
            <a:r>
              <a:rPr lang="en-GB" dirty="0"/>
              <a:t> of these were new cases of work-related ill-health, with the rest long-standing cases.</a:t>
            </a:r>
          </a:p>
          <a:p>
            <a:r>
              <a:rPr lang="en-GB" dirty="0"/>
              <a:t>Of these cases, </a:t>
            </a:r>
            <a:r>
              <a:rPr lang="en-GB" b="1" dirty="0"/>
              <a:t>46% (776,000) </a:t>
            </a:r>
            <a:r>
              <a:rPr lang="en-GB" dirty="0"/>
              <a:t>were attributed to stress, depression or anxiety:</a:t>
            </a:r>
          </a:p>
          <a:p>
            <a:r>
              <a:rPr lang="en-GB" dirty="0"/>
              <a:t>this is a slight decrease on the previous year when there were </a:t>
            </a:r>
            <a:r>
              <a:rPr lang="en-GB" b="1" dirty="0"/>
              <a:t>875,000</a:t>
            </a:r>
            <a:r>
              <a:rPr lang="en-GB" dirty="0"/>
              <a:t> cases;</a:t>
            </a:r>
          </a:p>
          <a:p>
            <a:r>
              <a:rPr lang="en-GB" b="1" dirty="0"/>
              <a:t>300,000</a:t>
            </a:r>
            <a:r>
              <a:rPr lang="en-GB" dirty="0"/>
              <a:t> of these were new cases reported in 2023/24;</a:t>
            </a:r>
          </a:p>
          <a:p>
            <a:r>
              <a:rPr lang="en-GB" b="1" dirty="0"/>
              <a:t>16.4 million working days </a:t>
            </a:r>
            <a:r>
              <a:rPr lang="en-GB" dirty="0"/>
              <a:t>were lost due to work-related stress, depression or anxiety - down from </a:t>
            </a:r>
            <a:r>
              <a:rPr lang="en-GB" b="1" dirty="0"/>
              <a:t>17.1 million working days </a:t>
            </a:r>
            <a:r>
              <a:rPr lang="en-GB" dirty="0"/>
              <a:t>the previous year.</a:t>
            </a:r>
          </a:p>
          <a:p>
            <a:r>
              <a:rPr lang="en-GB" dirty="0"/>
              <a:t>The industries with higher-than-average rates of work-related stress, depression or anxiety were (highest first):</a:t>
            </a:r>
          </a:p>
          <a:p>
            <a:pPr>
              <a:buFont typeface="Wingdings" panose="05000000000000000000" pitchFamily="2" charset="2"/>
              <a:buChar char="Ø"/>
            </a:pPr>
            <a:r>
              <a:rPr lang="en-GB" dirty="0"/>
              <a:t>public admin/defence;</a:t>
            </a:r>
          </a:p>
          <a:p>
            <a:pPr>
              <a:buFont typeface="Wingdings" panose="05000000000000000000" pitchFamily="2" charset="2"/>
              <a:buChar char="Ø"/>
            </a:pPr>
            <a:r>
              <a:rPr lang="en-GB" dirty="0"/>
              <a:t>human health/social work;</a:t>
            </a:r>
          </a:p>
          <a:p>
            <a:pPr>
              <a:buFont typeface="Wingdings" panose="05000000000000000000" pitchFamily="2" charset="2"/>
              <a:buChar char="Ø"/>
            </a:pPr>
            <a:r>
              <a:rPr lang="en-GB" dirty="0"/>
              <a:t>education.</a:t>
            </a:r>
          </a:p>
        </p:txBody>
      </p:sp>
      <p:sp>
        <p:nvSpPr>
          <p:cNvPr id="4" name="Footer Placeholder 3"/>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6</a:t>
            </a:fld>
            <a:endParaRPr lang="en-GB" dirty="0"/>
          </a:p>
        </p:txBody>
      </p:sp>
      <p:pic>
        <p:nvPicPr>
          <p:cNvPr id="6" name="Picture 5">
            <a:extLst>
              <a:ext uri="{FF2B5EF4-FFF2-40B4-BE49-F238E27FC236}">
                <a16:creationId xmlns:a16="http://schemas.microsoft.com/office/drawing/2014/main" id="{910B0BD5-AB2D-4B44-B3DF-C031645F3DE7}"/>
              </a:ext>
            </a:extLst>
          </p:cNvPr>
          <p:cNvPicPr>
            <a:picLocks noChangeAspect="1"/>
          </p:cNvPicPr>
          <p:nvPr/>
        </p:nvPicPr>
        <p:blipFill>
          <a:blip r:embed="rId2"/>
          <a:stretch>
            <a:fillRect/>
          </a:stretch>
        </p:blipFill>
        <p:spPr>
          <a:xfrm>
            <a:off x="7308305" y="188640"/>
            <a:ext cx="1296144" cy="1152128"/>
          </a:xfrm>
          <a:prstGeom prst="rect">
            <a:avLst/>
          </a:prstGeom>
        </p:spPr>
      </p:pic>
      <p:pic>
        <p:nvPicPr>
          <p:cNvPr id="7"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atistics Stock Photo Images. 354,024 Statistics royalty free images and  photography available to buy from thousands of stock photograp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6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2025</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7</a:t>
            </a:fld>
            <a:endParaRPr lang="en-GB" dirty="0"/>
          </a:p>
        </p:txBody>
      </p:sp>
      <p:sp>
        <p:nvSpPr>
          <p:cNvPr id="6" name="Content Placeholder 5"/>
          <p:cNvSpPr>
            <a:spLocks noGrp="1"/>
          </p:cNvSpPr>
          <p:nvPr>
            <p:ph idx="1"/>
          </p:nvPr>
        </p:nvSpPr>
        <p:spPr/>
        <p:txBody>
          <a:bodyPr>
            <a:normAutofit fontScale="55000" lnSpcReduction="20000"/>
          </a:bodyPr>
          <a:lstStyle/>
          <a:p>
            <a:pPr marL="0" indent="0">
              <a:buNone/>
            </a:pPr>
            <a:r>
              <a:rPr lang="en-GB" sz="5100" b="1" dirty="0"/>
              <a:t>Work-related ill-health and disease (Cont’d)</a:t>
            </a:r>
          </a:p>
          <a:p>
            <a:r>
              <a:rPr lang="en-GB" b="1" dirty="0"/>
              <a:t>32% of cases (543,000) </a:t>
            </a:r>
            <a:r>
              <a:rPr lang="en-GB" dirty="0"/>
              <a:t>were due to musculoskeletal disorders an increase on last years total cases when </a:t>
            </a:r>
            <a:r>
              <a:rPr lang="en-GB" b="1" dirty="0"/>
              <a:t>473,000 cases </a:t>
            </a:r>
            <a:r>
              <a:rPr lang="en-GB" dirty="0"/>
              <a:t>were reported;</a:t>
            </a:r>
          </a:p>
          <a:p>
            <a:r>
              <a:rPr lang="en-GB" b="1" dirty="0"/>
              <a:t>168,000</a:t>
            </a:r>
            <a:r>
              <a:rPr lang="en-GB" dirty="0"/>
              <a:t> of these were new cases reported in the 2023/24 period;</a:t>
            </a:r>
          </a:p>
          <a:p>
            <a:r>
              <a:rPr lang="en-GB" b="1" dirty="0"/>
              <a:t>7.8 million working days </a:t>
            </a:r>
            <a:r>
              <a:rPr lang="en-GB" dirty="0"/>
              <a:t>were lost due to musculoskeletal disorders - an increase of from the 2022/23 period when </a:t>
            </a:r>
            <a:r>
              <a:rPr lang="en-GB" b="1" dirty="0"/>
              <a:t>6.6 million working days </a:t>
            </a:r>
            <a:r>
              <a:rPr lang="en-GB" dirty="0"/>
              <a:t>were lost.</a:t>
            </a:r>
          </a:p>
          <a:p>
            <a:r>
              <a:rPr lang="en-GB" dirty="0"/>
              <a:t>The industries with higher-than-average rates of musculoskeletal disorders were (highest first):</a:t>
            </a:r>
          </a:p>
          <a:p>
            <a:pPr>
              <a:buFont typeface="Wingdings" panose="05000000000000000000" pitchFamily="2" charset="2"/>
              <a:buChar char="Ø"/>
            </a:pPr>
            <a:r>
              <a:rPr lang="en-GB" dirty="0"/>
              <a:t>admin and support service activities;</a:t>
            </a:r>
          </a:p>
          <a:p>
            <a:pPr>
              <a:buFont typeface="Wingdings" panose="05000000000000000000" pitchFamily="2" charset="2"/>
              <a:buChar char="Ø"/>
            </a:pPr>
            <a:r>
              <a:rPr lang="en-GB" dirty="0"/>
              <a:t>construction; and</a:t>
            </a:r>
          </a:p>
          <a:p>
            <a:pPr>
              <a:buFont typeface="Wingdings" panose="05000000000000000000" pitchFamily="2" charset="2"/>
              <a:buChar char="Ø"/>
            </a:pPr>
            <a:r>
              <a:rPr lang="en-GB" dirty="0"/>
              <a:t>transportation and storage.</a:t>
            </a:r>
          </a:p>
          <a:p>
            <a:r>
              <a:rPr lang="en-GB" dirty="0"/>
              <a:t>Work-related musculoskeletal disorders by body area affected were:</a:t>
            </a:r>
          </a:p>
          <a:p>
            <a:r>
              <a:rPr lang="en-GB" b="1" dirty="0"/>
              <a:t>43% (232,000) back;</a:t>
            </a:r>
          </a:p>
          <a:p>
            <a:r>
              <a:rPr lang="en-GB" b="1" dirty="0"/>
              <a:t>37% (203,000) upper limbs or neck;</a:t>
            </a:r>
          </a:p>
          <a:p>
            <a:r>
              <a:rPr lang="en-GB" b="1" dirty="0"/>
              <a:t>20% (108,000) lower limbs.</a:t>
            </a:r>
          </a:p>
          <a:p>
            <a:r>
              <a:rPr lang="en-GB" dirty="0"/>
              <a:t>21% of cases of work-related ill health (354,000) were attributed to other illnesses.</a:t>
            </a:r>
          </a:p>
          <a:p>
            <a:pPr marL="0" indent="0">
              <a:buNone/>
            </a:pPr>
            <a:endParaRPr lang="en-US"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8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2025</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8</a:t>
            </a:fld>
            <a:endParaRPr lang="en-GB" dirty="0"/>
          </a:p>
        </p:txBody>
      </p:sp>
      <p:sp>
        <p:nvSpPr>
          <p:cNvPr id="6" name="Content Placeholder 5"/>
          <p:cNvSpPr>
            <a:spLocks noGrp="1"/>
          </p:cNvSpPr>
          <p:nvPr>
            <p:ph idx="1"/>
          </p:nvPr>
        </p:nvSpPr>
        <p:spPr>
          <a:xfrm>
            <a:off x="457200" y="1600202"/>
            <a:ext cx="8229600" cy="4781126"/>
          </a:xfrm>
        </p:spPr>
        <p:txBody>
          <a:bodyPr>
            <a:normAutofit lnSpcReduction="10000"/>
          </a:bodyPr>
          <a:lstStyle/>
          <a:p>
            <a:pPr marL="0" indent="0">
              <a:buNone/>
            </a:pPr>
            <a:r>
              <a:rPr lang="en-GB" sz="2800" b="1" dirty="0"/>
              <a:t>Workplace injury</a:t>
            </a:r>
            <a:endParaRPr lang="en-GB" sz="2800" dirty="0"/>
          </a:p>
          <a:p>
            <a:r>
              <a:rPr lang="en-GB" sz="2400" dirty="0"/>
              <a:t>A total of </a:t>
            </a:r>
            <a:r>
              <a:rPr lang="en-GB" sz="2400" b="1" dirty="0"/>
              <a:t>4.1 million </a:t>
            </a:r>
            <a:r>
              <a:rPr lang="en-GB" sz="2400" dirty="0"/>
              <a:t>working days were lost due to workplace injury in 2023/24. This is an increase from </a:t>
            </a:r>
            <a:r>
              <a:rPr lang="en-GB" sz="2400" b="1" dirty="0"/>
              <a:t>3.7 million </a:t>
            </a:r>
            <a:r>
              <a:rPr lang="en-GB" sz="2400" dirty="0"/>
              <a:t>working days lost due to workplace injury in 2022/23.</a:t>
            </a:r>
          </a:p>
          <a:p>
            <a:r>
              <a:rPr lang="en-GB" sz="2400" b="1" dirty="0"/>
              <a:t>604,000 workers </a:t>
            </a:r>
            <a:r>
              <a:rPr lang="en-GB" sz="2400" dirty="0"/>
              <a:t>sustained a workplace injury in that period (an increase from </a:t>
            </a:r>
            <a:r>
              <a:rPr lang="en-GB" sz="2400" b="1" dirty="0"/>
              <a:t>561,000</a:t>
            </a:r>
            <a:r>
              <a:rPr lang="en-GB" sz="2400" dirty="0"/>
              <a:t> in the 2022/23 period).</a:t>
            </a:r>
          </a:p>
          <a:p>
            <a:r>
              <a:rPr lang="en-GB" sz="2400" b="1" dirty="0"/>
              <a:t>79%</a:t>
            </a:r>
            <a:r>
              <a:rPr lang="en-GB" sz="2400" dirty="0"/>
              <a:t> of these injuries (476,000) were injuries with an up to seven-day workplace absence. </a:t>
            </a:r>
            <a:r>
              <a:rPr lang="en-GB" sz="2400" b="1" dirty="0"/>
              <a:t>21%</a:t>
            </a:r>
            <a:r>
              <a:rPr lang="en-GB" sz="2400" dirty="0"/>
              <a:t> of reported injuries </a:t>
            </a:r>
            <a:r>
              <a:rPr lang="en-GB" sz="2400" b="1" dirty="0"/>
              <a:t>(127,000) </a:t>
            </a:r>
            <a:r>
              <a:rPr lang="en-GB" sz="2400" dirty="0"/>
              <a:t>resulted in over seven days of absence. </a:t>
            </a:r>
          </a:p>
          <a:p>
            <a:r>
              <a:rPr lang="en-GB" sz="2400" dirty="0"/>
              <a:t>There were </a:t>
            </a:r>
            <a:r>
              <a:rPr lang="en-GB" sz="2400" b="1" dirty="0"/>
              <a:t>61,663</a:t>
            </a:r>
            <a:r>
              <a:rPr lang="en-GB" sz="2400" dirty="0"/>
              <a:t> RIDDOR reportable non-fatal work-related injuries to employees in 2023/24, an increase from </a:t>
            </a:r>
            <a:r>
              <a:rPr lang="en-GB" sz="2400" b="1" dirty="0"/>
              <a:t>60,645</a:t>
            </a:r>
            <a:r>
              <a:rPr lang="en-GB" sz="2400" dirty="0"/>
              <a:t> reported in the 2022/23 period.</a:t>
            </a:r>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2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2025</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2025</a:t>
            </a:r>
          </a:p>
        </p:txBody>
      </p:sp>
      <p:sp>
        <p:nvSpPr>
          <p:cNvPr id="5" name="Slide Number Placeholder 4"/>
          <p:cNvSpPr>
            <a:spLocks noGrp="1"/>
          </p:cNvSpPr>
          <p:nvPr>
            <p:ph type="sldNum" sz="quarter" idx="12"/>
          </p:nvPr>
        </p:nvSpPr>
        <p:spPr/>
        <p:txBody>
          <a:bodyPr/>
          <a:lstStyle/>
          <a:p>
            <a:fld id="{B9414556-BEDA-4D4B-9CF1-263B737BB541}" type="slidenum">
              <a:rPr lang="en-GB" smtClean="0"/>
              <a:t>9</a:t>
            </a:fld>
            <a:endParaRPr lang="en-GB" dirty="0"/>
          </a:p>
        </p:txBody>
      </p:sp>
      <p:sp>
        <p:nvSpPr>
          <p:cNvPr id="6" name="Content Placeholder 5"/>
          <p:cNvSpPr>
            <a:spLocks noGrp="1"/>
          </p:cNvSpPr>
          <p:nvPr>
            <p:ph idx="1"/>
          </p:nvPr>
        </p:nvSpPr>
        <p:spPr>
          <a:xfrm>
            <a:off x="457200" y="1600202"/>
            <a:ext cx="8229600" cy="4709118"/>
          </a:xfrm>
        </p:spPr>
        <p:txBody>
          <a:bodyPr>
            <a:normAutofit fontScale="77500" lnSpcReduction="20000"/>
          </a:bodyPr>
          <a:lstStyle/>
          <a:p>
            <a:pPr marL="0" indent="0">
              <a:buNone/>
            </a:pPr>
            <a:r>
              <a:rPr lang="en-GB" sz="3600" b="1" dirty="0"/>
              <a:t>Most Common types of RIDDOR Accidents were:</a:t>
            </a:r>
          </a:p>
          <a:p>
            <a:r>
              <a:rPr lang="en-GB" sz="3100" dirty="0"/>
              <a:t>slips, trips or falls on the same level, </a:t>
            </a:r>
            <a:r>
              <a:rPr lang="en-GB" sz="3100" b="1" dirty="0"/>
              <a:t>31%</a:t>
            </a:r>
            <a:r>
              <a:rPr lang="en-GB" sz="3100" dirty="0"/>
              <a:t>;</a:t>
            </a:r>
          </a:p>
          <a:p>
            <a:r>
              <a:rPr lang="en-GB" sz="3100" dirty="0"/>
              <a:t>handling, lifting or carrying, </a:t>
            </a:r>
            <a:r>
              <a:rPr lang="en-GB" sz="3100" b="1" dirty="0"/>
              <a:t>17%</a:t>
            </a:r>
            <a:r>
              <a:rPr lang="en-GB" sz="3100" dirty="0"/>
              <a:t>;</a:t>
            </a:r>
          </a:p>
          <a:p>
            <a:r>
              <a:rPr lang="en-GB" sz="3100" dirty="0"/>
              <a:t>struck by a moving object, </a:t>
            </a:r>
            <a:r>
              <a:rPr lang="en-GB" sz="3100" b="1" dirty="0"/>
              <a:t>10%</a:t>
            </a:r>
            <a:r>
              <a:rPr lang="en-GB" sz="3100" dirty="0"/>
              <a:t>;</a:t>
            </a:r>
          </a:p>
          <a:p>
            <a:r>
              <a:rPr lang="en-GB" sz="3100" dirty="0"/>
              <a:t>acts of violence, </a:t>
            </a:r>
            <a:r>
              <a:rPr lang="en-GB" sz="3100" b="1" dirty="0"/>
              <a:t>9%</a:t>
            </a:r>
            <a:r>
              <a:rPr lang="en-GB" sz="3100" dirty="0"/>
              <a:t>.</a:t>
            </a:r>
          </a:p>
          <a:p>
            <a:r>
              <a:rPr lang="en-GB" sz="3100" dirty="0"/>
              <a:t>falls from a height, </a:t>
            </a:r>
            <a:r>
              <a:rPr lang="en-GB" sz="3100" b="1" dirty="0"/>
              <a:t>8%</a:t>
            </a:r>
            <a:r>
              <a:rPr lang="en-GB" sz="3100" dirty="0"/>
              <a:t>.</a:t>
            </a:r>
          </a:p>
          <a:p>
            <a:pPr marL="0" indent="0">
              <a:buNone/>
            </a:pPr>
            <a:r>
              <a:rPr lang="en-GB" sz="3100" dirty="0"/>
              <a:t>The industries with the highest rates of self-reported workplace injuries were (highest first):</a:t>
            </a:r>
          </a:p>
          <a:p>
            <a:pPr>
              <a:buFont typeface="Wingdings" panose="05000000000000000000" pitchFamily="2" charset="2"/>
              <a:buChar char="Ø"/>
            </a:pPr>
            <a:r>
              <a:rPr lang="en-GB" sz="3100" dirty="0"/>
              <a:t>accommodation/food services;</a:t>
            </a:r>
          </a:p>
          <a:p>
            <a:pPr>
              <a:buFont typeface="Wingdings" panose="05000000000000000000" pitchFamily="2" charset="2"/>
              <a:buChar char="Ø"/>
            </a:pPr>
            <a:r>
              <a:rPr lang="en-GB" sz="3100" dirty="0"/>
              <a:t>construction;</a:t>
            </a:r>
          </a:p>
          <a:p>
            <a:pPr>
              <a:buFont typeface="Wingdings" panose="05000000000000000000" pitchFamily="2" charset="2"/>
              <a:buChar char="Ø"/>
            </a:pPr>
            <a:r>
              <a:rPr lang="en-GB" sz="3100" dirty="0"/>
              <a:t>transportation/storage; and</a:t>
            </a:r>
          </a:p>
          <a:p>
            <a:pPr>
              <a:buFont typeface="Wingdings" panose="05000000000000000000" pitchFamily="2" charset="2"/>
              <a:buChar char="Ø"/>
            </a:pPr>
            <a:r>
              <a:rPr lang="en-GB" sz="3100" dirty="0"/>
              <a:t>wholesale/retail trade; repair of motor vehicles.</a:t>
            </a:r>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6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6036</Words>
  <Application>Microsoft Office PowerPoint</Application>
  <PresentationFormat>On-screen Show (4:3)</PresentationFormat>
  <Paragraphs>1096</Paragraphs>
  <Slides>50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Aptos</vt:lpstr>
      <vt:lpstr>Arial</vt:lpstr>
      <vt:lpstr>Calibri</vt:lpstr>
      <vt:lpstr>Calibri Light</vt:lpstr>
      <vt:lpstr>Wingdings</vt:lpstr>
      <vt:lpstr>Office Theme</vt:lpstr>
      <vt:lpstr>2025</vt:lpstr>
      <vt:lpstr>Health and Safety Update 2025</vt:lpstr>
      <vt:lpstr>PowerPoint Presentation</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lpstr>H &amp; S Update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&amp; Environmental Update 2019</dc:title>
  <dc:creator>Mike</dc:creator>
  <cp:lastModifiedBy>Hereford Health and Safety Group</cp:lastModifiedBy>
  <cp:revision>165</cp:revision>
  <cp:lastPrinted>2019-02-04T15:52:34Z</cp:lastPrinted>
  <dcterms:created xsi:type="dcterms:W3CDTF">2019-01-17T09:50:21Z</dcterms:created>
  <dcterms:modified xsi:type="dcterms:W3CDTF">2025-02-19T10:42:50Z</dcterms:modified>
</cp:coreProperties>
</file>