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1" r:id="rId7"/>
    <p:sldId id="259" r:id="rId8"/>
    <p:sldId id="273" r:id="rId9"/>
    <p:sldId id="260" r:id="rId10"/>
    <p:sldId id="269" r:id="rId11"/>
    <p:sldId id="270" r:id="rId12"/>
    <p:sldId id="271" r:id="rId13"/>
    <p:sldId id="272" r:id="rId14"/>
    <p:sldId id="268" r:id="rId15"/>
    <p:sldId id="264" r:id="rId16"/>
    <p:sldId id="265" r:id="rId17"/>
    <p:sldId id="266" r:id="rId18"/>
    <p:sldId id="278" r:id="rId19"/>
    <p:sldId id="279" r:id="rId20"/>
    <p:sldId id="267" r:id="rId21"/>
    <p:sldId id="274" r:id="rId22"/>
    <p:sldId id="277"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C5121-B181-4DC1-886F-9811950D5995}" v="2" dt="2025-04-29T23:03:11.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78" d="100"/>
          <a:sy n="78" d="100"/>
        </p:scale>
        <p:origin x="69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kins, David" userId="90c96eee-befb-43cc-a448-89df8b6d4381" providerId="ADAL" clId="{CADC5121-B181-4DC1-886F-9811950D5995}"/>
    <pc:docChg chg="custSel addSld modSld">
      <pc:chgData name="Jenkins, David" userId="90c96eee-befb-43cc-a448-89df8b6d4381" providerId="ADAL" clId="{CADC5121-B181-4DC1-886F-9811950D5995}" dt="2025-04-29T23:16:11.015" v="1520" actId="20577"/>
      <pc:docMkLst>
        <pc:docMk/>
      </pc:docMkLst>
      <pc:sldChg chg="addSp modSp mod">
        <pc:chgData name="Jenkins, David" userId="90c96eee-befb-43cc-a448-89df8b6d4381" providerId="ADAL" clId="{CADC5121-B181-4DC1-886F-9811950D5995}" dt="2025-04-29T22:52:04.840" v="30" actId="21"/>
        <pc:sldMkLst>
          <pc:docMk/>
          <pc:sldMk cId="1222871257" sldId="266"/>
        </pc:sldMkLst>
        <pc:spChg chg="add mod">
          <ac:chgData name="Jenkins, David" userId="90c96eee-befb-43cc-a448-89df8b6d4381" providerId="ADAL" clId="{CADC5121-B181-4DC1-886F-9811950D5995}" dt="2025-04-29T22:52:04.840" v="30" actId="21"/>
          <ac:spMkLst>
            <pc:docMk/>
            <pc:sldMk cId="1222871257" sldId="266"/>
            <ac:spMk id="2" creationId="{1289744E-14D7-5CEC-5031-D49D1981EBF3}"/>
          </ac:spMkLst>
        </pc:spChg>
      </pc:sldChg>
      <pc:sldChg chg="addSp modSp mod">
        <pc:chgData name="Jenkins, David" userId="90c96eee-befb-43cc-a448-89df8b6d4381" providerId="ADAL" clId="{CADC5121-B181-4DC1-886F-9811950D5995}" dt="2025-04-29T23:16:11.015" v="1520" actId="20577"/>
        <pc:sldMkLst>
          <pc:docMk/>
          <pc:sldMk cId="2706599307" sldId="275"/>
        </pc:sldMkLst>
        <pc:spChg chg="add mod">
          <ac:chgData name="Jenkins, David" userId="90c96eee-befb-43cc-a448-89df8b6d4381" providerId="ADAL" clId="{CADC5121-B181-4DC1-886F-9811950D5995}" dt="2025-04-29T23:16:11.015" v="1520" actId="20577"/>
          <ac:spMkLst>
            <pc:docMk/>
            <pc:sldMk cId="2706599307" sldId="275"/>
            <ac:spMk id="3" creationId="{C5BCB63F-AB7E-6781-0D99-BE8182844D84}"/>
          </ac:spMkLst>
        </pc:spChg>
      </pc:sldChg>
      <pc:sldChg chg="modSp add mod">
        <pc:chgData name="Jenkins, David" userId="90c96eee-befb-43cc-a448-89df8b6d4381" providerId="ADAL" clId="{CADC5121-B181-4DC1-886F-9811950D5995}" dt="2025-04-29T22:53:19.403" v="61" actId="20577"/>
        <pc:sldMkLst>
          <pc:docMk/>
          <pc:sldMk cId="1030049500" sldId="278"/>
        </pc:sldMkLst>
        <pc:spChg chg="mod">
          <ac:chgData name="Jenkins, David" userId="90c96eee-befb-43cc-a448-89df8b6d4381" providerId="ADAL" clId="{CADC5121-B181-4DC1-886F-9811950D5995}" dt="2025-04-29T22:53:19.403" v="61" actId="20577"/>
          <ac:spMkLst>
            <pc:docMk/>
            <pc:sldMk cId="1030049500" sldId="278"/>
            <ac:spMk id="2" creationId="{EAAFE1AC-3283-39DE-160B-3AD6347BD9D2}"/>
          </ac:spMkLst>
        </pc:spChg>
      </pc:sldChg>
      <pc:sldChg chg="modSp add mod">
        <pc:chgData name="Jenkins, David" userId="90c96eee-befb-43cc-a448-89df8b6d4381" providerId="ADAL" clId="{CADC5121-B181-4DC1-886F-9811950D5995}" dt="2025-04-29T23:02:30.051" v="674" actId="20577"/>
        <pc:sldMkLst>
          <pc:docMk/>
          <pc:sldMk cId="4174015846" sldId="279"/>
        </pc:sldMkLst>
        <pc:spChg chg="mod">
          <ac:chgData name="Jenkins, David" userId="90c96eee-befb-43cc-a448-89df8b6d4381" providerId="ADAL" clId="{CADC5121-B181-4DC1-886F-9811950D5995}" dt="2025-04-29T23:02:30.051" v="674" actId="20577"/>
          <ac:spMkLst>
            <pc:docMk/>
            <pc:sldMk cId="4174015846" sldId="279"/>
            <ac:spMk id="2" creationId="{6D021958-2698-BD7C-AA73-A1415ACA4E6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5FBA-8FF6-EEEB-B4E3-5BA408E06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AB5421-9937-F85E-F784-C08C5916F6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AC46B91-751E-9914-CF8B-6ADFD20B24DF}"/>
              </a:ext>
            </a:extLst>
          </p:cNvPr>
          <p:cNvSpPr>
            <a:spLocks noGrp="1"/>
          </p:cNvSpPr>
          <p:nvPr>
            <p:ph type="dt" sz="half" idx="10"/>
          </p:nvPr>
        </p:nvSpPr>
        <p:spPr/>
        <p:txBody>
          <a:bodyPr/>
          <a:lstStyle/>
          <a:p>
            <a:fld id="{B89739BB-5062-4F55-A8B7-830EF7F45AD2}" type="datetimeFigureOut">
              <a:rPr lang="en-GB" smtClean="0"/>
              <a:t>29/04/2025</a:t>
            </a:fld>
            <a:endParaRPr lang="en-GB"/>
          </a:p>
        </p:txBody>
      </p:sp>
      <p:sp>
        <p:nvSpPr>
          <p:cNvPr id="5" name="Footer Placeholder 4">
            <a:extLst>
              <a:ext uri="{FF2B5EF4-FFF2-40B4-BE49-F238E27FC236}">
                <a16:creationId xmlns:a16="http://schemas.microsoft.com/office/drawing/2014/main" id="{7F5B0DE5-A733-20A8-CCDB-37C3E8C36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030497-CDD8-0721-9E77-F612A2FA81CB}"/>
              </a:ext>
            </a:extLst>
          </p:cNvPr>
          <p:cNvSpPr>
            <a:spLocks noGrp="1"/>
          </p:cNvSpPr>
          <p:nvPr>
            <p:ph type="sldNum" sz="quarter" idx="12"/>
          </p:nvPr>
        </p:nvSpPr>
        <p:spPr/>
        <p:txBody>
          <a:bodyPr/>
          <a:lstStyle/>
          <a:p>
            <a:fld id="{A684E1D9-148C-49B7-BF56-EB4DEBAF1B8C}" type="slidenum">
              <a:rPr lang="en-GB" smtClean="0"/>
              <a:t>‹#›</a:t>
            </a:fld>
            <a:endParaRPr lang="en-GB"/>
          </a:p>
        </p:txBody>
      </p:sp>
    </p:spTree>
    <p:extLst>
      <p:ext uri="{BB962C8B-B14F-4D97-AF65-F5344CB8AC3E}">
        <p14:creationId xmlns:p14="http://schemas.microsoft.com/office/powerpoint/2010/main" val="273530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3F1F-12EF-E3EA-7459-1C21579D13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B3C337-77D6-AAD3-F988-A22DCEA5C8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95D7A0-5851-7770-168C-64D74483B7B8}"/>
              </a:ext>
            </a:extLst>
          </p:cNvPr>
          <p:cNvSpPr>
            <a:spLocks noGrp="1"/>
          </p:cNvSpPr>
          <p:nvPr>
            <p:ph type="dt" sz="half" idx="10"/>
          </p:nvPr>
        </p:nvSpPr>
        <p:spPr/>
        <p:txBody>
          <a:bodyPr/>
          <a:lstStyle/>
          <a:p>
            <a:fld id="{B89739BB-5062-4F55-A8B7-830EF7F45AD2}" type="datetimeFigureOut">
              <a:rPr lang="en-GB" smtClean="0"/>
              <a:t>29/04/2025</a:t>
            </a:fld>
            <a:endParaRPr lang="en-GB"/>
          </a:p>
        </p:txBody>
      </p:sp>
      <p:sp>
        <p:nvSpPr>
          <p:cNvPr id="5" name="Footer Placeholder 4">
            <a:extLst>
              <a:ext uri="{FF2B5EF4-FFF2-40B4-BE49-F238E27FC236}">
                <a16:creationId xmlns:a16="http://schemas.microsoft.com/office/drawing/2014/main" id="{EF15B3D3-C21B-4039-3BED-0D1E28C843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D82C3-11A5-6711-3F7B-A9F6AAA547DB}"/>
              </a:ext>
            </a:extLst>
          </p:cNvPr>
          <p:cNvSpPr>
            <a:spLocks noGrp="1"/>
          </p:cNvSpPr>
          <p:nvPr>
            <p:ph type="sldNum" sz="quarter" idx="12"/>
          </p:nvPr>
        </p:nvSpPr>
        <p:spPr/>
        <p:txBody>
          <a:bodyPr/>
          <a:lstStyle/>
          <a:p>
            <a:fld id="{A684E1D9-148C-49B7-BF56-EB4DEBAF1B8C}" type="slidenum">
              <a:rPr lang="en-GB" smtClean="0"/>
              <a:t>‹#›</a:t>
            </a:fld>
            <a:endParaRPr lang="en-GB"/>
          </a:p>
        </p:txBody>
      </p:sp>
    </p:spTree>
    <p:extLst>
      <p:ext uri="{BB962C8B-B14F-4D97-AF65-F5344CB8AC3E}">
        <p14:creationId xmlns:p14="http://schemas.microsoft.com/office/powerpoint/2010/main" val="339834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D2724-E947-B2E2-E3C7-C6DFB8F5E7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7ED29B-1455-28D2-F302-7739F9A3DD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0EB02A-B38B-F51C-7133-489A150D7162}"/>
              </a:ext>
            </a:extLst>
          </p:cNvPr>
          <p:cNvSpPr>
            <a:spLocks noGrp="1"/>
          </p:cNvSpPr>
          <p:nvPr>
            <p:ph type="dt" sz="half" idx="10"/>
          </p:nvPr>
        </p:nvSpPr>
        <p:spPr/>
        <p:txBody>
          <a:bodyPr/>
          <a:lstStyle/>
          <a:p>
            <a:fld id="{B89739BB-5062-4F55-A8B7-830EF7F45AD2}" type="datetimeFigureOut">
              <a:rPr lang="en-GB" smtClean="0"/>
              <a:t>29/04/2025</a:t>
            </a:fld>
            <a:endParaRPr lang="en-GB"/>
          </a:p>
        </p:txBody>
      </p:sp>
      <p:sp>
        <p:nvSpPr>
          <p:cNvPr id="5" name="Footer Placeholder 4">
            <a:extLst>
              <a:ext uri="{FF2B5EF4-FFF2-40B4-BE49-F238E27FC236}">
                <a16:creationId xmlns:a16="http://schemas.microsoft.com/office/drawing/2014/main" id="{D1700632-31A2-45CA-27CE-E4BAB9AD2C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60650F-EC93-2753-C1F1-63A35E66EBAD}"/>
              </a:ext>
            </a:extLst>
          </p:cNvPr>
          <p:cNvSpPr>
            <a:spLocks noGrp="1"/>
          </p:cNvSpPr>
          <p:nvPr>
            <p:ph type="sldNum" sz="quarter" idx="12"/>
          </p:nvPr>
        </p:nvSpPr>
        <p:spPr/>
        <p:txBody>
          <a:bodyPr/>
          <a:lstStyle/>
          <a:p>
            <a:fld id="{A684E1D9-148C-49B7-BF56-EB4DEBAF1B8C}" type="slidenum">
              <a:rPr lang="en-GB" smtClean="0"/>
              <a:t>‹#›</a:t>
            </a:fld>
            <a:endParaRPr lang="en-GB"/>
          </a:p>
        </p:txBody>
      </p:sp>
    </p:spTree>
    <p:extLst>
      <p:ext uri="{BB962C8B-B14F-4D97-AF65-F5344CB8AC3E}">
        <p14:creationId xmlns:p14="http://schemas.microsoft.com/office/powerpoint/2010/main" val="382838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F6AA-4217-B097-7124-DAC759B5B9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C661F4-1AA6-9853-7B7D-FBF13DED45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EB2698-6D8A-F906-6BC1-C2F5816E1A72}"/>
              </a:ext>
            </a:extLst>
          </p:cNvPr>
          <p:cNvSpPr>
            <a:spLocks noGrp="1"/>
          </p:cNvSpPr>
          <p:nvPr>
            <p:ph type="dt" sz="half" idx="10"/>
          </p:nvPr>
        </p:nvSpPr>
        <p:spPr/>
        <p:txBody>
          <a:bodyPr/>
          <a:lstStyle/>
          <a:p>
            <a:fld id="{B89739BB-5062-4F55-A8B7-830EF7F45AD2}" type="datetimeFigureOut">
              <a:rPr lang="en-GB" smtClean="0"/>
              <a:t>29/04/2025</a:t>
            </a:fld>
            <a:endParaRPr lang="en-GB"/>
          </a:p>
        </p:txBody>
      </p:sp>
      <p:sp>
        <p:nvSpPr>
          <p:cNvPr id="5" name="Footer Placeholder 4">
            <a:extLst>
              <a:ext uri="{FF2B5EF4-FFF2-40B4-BE49-F238E27FC236}">
                <a16:creationId xmlns:a16="http://schemas.microsoft.com/office/drawing/2014/main" id="{43325D24-6AC5-91E0-5360-40CF892610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B6058D-9166-02ED-F150-A8B75CBCD90B}"/>
              </a:ext>
            </a:extLst>
          </p:cNvPr>
          <p:cNvSpPr>
            <a:spLocks noGrp="1"/>
          </p:cNvSpPr>
          <p:nvPr>
            <p:ph type="sldNum" sz="quarter" idx="12"/>
          </p:nvPr>
        </p:nvSpPr>
        <p:spPr/>
        <p:txBody>
          <a:bodyPr/>
          <a:lstStyle/>
          <a:p>
            <a:fld id="{A684E1D9-148C-49B7-BF56-EB4DEBAF1B8C}" type="slidenum">
              <a:rPr lang="en-GB" smtClean="0"/>
              <a:t>‹#›</a:t>
            </a:fld>
            <a:endParaRPr lang="en-GB"/>
          </a:p>
        </p:txBody>
      </p:sp>
    </p:spTree>
    <p:extLst>
      <p:ext uri="{BB962C8B-B14F-4D97-AF65-F5344CB8AC3E}">
        <p14:creationId xmlns:p14="http://schemas.microsoft.com/office/powerpoint/2010/main" val="113811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9DDE-D61C-5733-EDDF-DC9DDAD26E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88C554-F265-E4AD-0D64-8C68B89261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09C001-6ABE-14E3-84C3-C1D638322B4B}"/>
              </a:ext>
            </a:extLst>
          </p:cNvPr>
          <p:cNvSpPr>
            <a:spLocks noGrp="1"/>
          </p:cNvSpPr>
          <p:nvPr>
            <p:ph type="dt" sz="half" idx="10"/>
          </p:nvPr>
        </p:nvSpPr>
        <p:spPr/>
        <p:txBody>
          <a:bodyPr/>
          <a:lstStyle/>
          <a:p>
            <a:fld id="{B89739BB-5062-4F55-A8B7-830EF7F45AD2}" type="datetimeFigureOut">
              <a:rPr lang="en-GB" smtClean="0"/>
              <a:t>29/04/2025</a:t>
            </a:fld>
            <a:endParaRPr lang="en-GB"/>
          </a:p>
        </p:txBody>
      </p:sp>
      <p:sp>
        <p:nvSpPr>
          <p:cNvPr id="5" name="Footer Placeholder 4">
            <a:extLst>
              <a:ext uri="{FF2B5EF4-FFF2-40B4-BE49-F238E27FC236}">
                <a16:creationId xmlns:a16="http://schemas.microsoft.com/office/drawing/2014/main" id="{9D4A3CB5-E995-4A6D-1883-FDE105CC60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0ED235-979D-F69E-F71D-DFE43EE7CB51}"/>
              </a:ext>
            </a:extLst>
          </p:cNvPr>
          <p:cNvSpPr>
            <a:spLocks noGrp="1"/>
          </p:cNvSpPr>
          <p:nvPr>
            <p:ph type="sldNum" sz="quarter" idx="12"/>
          </p:nvPr>
        </p:nvSpPr>
        <p:spPr/>
        <p:txBody>
          <a:bodyPr/>
          <a:lstStyle/>
          <a:p>
            <a:fld id="{A684E1D9-148C-49B7-BF56-EB4DEBAF1B8C}" type="slidenum">
              <a:rPr lang="en-GB" smtClean="0"/>
              <a:t>‹#›</a:t>
            </a:fld>
            <a:endParaRPr lang="en-GB"/>
          </a:p>
        </p:txBody>
      </p:sp>
    </p:spTree>
    <p:extLst>
      <p:ext uri="{BB962C8B-B14F-4D97-AF65-F5344CB8AC3E}">
        <p14:creationId xmlns:p14="http://schemas.microsoft.com/office/powerpoint/2010/main" val="131801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0319-318A-3718-D42A-C8BCB95CA4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91DBE2-156B-4638-A997-5F28536F91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7D88A5-6A4A-36E1-D7E7-43592E25ED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925F74-1A25-C72F-6B84-5505ADFB88CE}"/>
              </a:ext>
            </a:extLst>
          </p:cNvPr>
          <p:cNvSpPr>
            <a:spLocks noGrp="1"/>
          </p:cNvSpPr>
          <p:nvPr>
            <p:ph type="dt" sz="half" idx="10"/>
          </p:nvPr>
        </p:nvSpPr>
        <p:spPr/>
        <p:txBody>
          <a:bodyPr/>
          <a:lstStyle/>
          <a:p>
            <a:fld id="{B89739BB-5062-4F55-A8B7-830EF7F45AD2}" type="datetimeFigureOut">
              <a:rPr lang="en-GB" smtClean="0"/>
              <a:t>29/04/2025</a:t>
            </a:fld>
            <a:endParaRPr lang="en-GB"/>
          </a:p>
        </p:txBody>
      </p:sp>
      <p:sp>
        <p:nvSpPr>
          <p:cNvPr id="6" name="Footer Placeholder 5">
            <a:extLst>
              <a:ext uri="{FF2B5EF4-FFF2-40B4-BE49-F238E27FC236}">
                <a16:creationId xmlns:a16="http://schemas.microsoft.com/office/drawing/2014/main" id="{36AED3BA-BD79-9FDD-E0B7-7F0A70DD8E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D5826B-6AD3-7CD9-F873-10731A1C8FB1}"/>
              </a:ext>
            </a:extLst>
          </p:cNvPr>
          <p:cNvSpPr>
            <a:spLocks noGrp="1"/>
          </p:cNvSpPr>
          <p:nvPr>
            <p:ph type="sldNum" sz="quarter" idx="12"/>
          </p:nvPr>
        </p:nvSpPr>
        <p:spPr/>
        <p:txBody>
          <a:bodyPr/>
          <a:lstStyle/>
          <a:p>
            <a:fld id="{A684E1D9-148C-49B7-BF56-EB4DEBAF1B8C}" type="slidenum">
              <a:rPr lang="en-GB" smtClean="0"/>
              <a:t>‹#›</a:t>
            </a:fld>
            <a:endParaRPr lang="en-GB"/>
          </a:p>
        </p:txBody>
      </p:sp>
    </p:spTree>
    <p:extLst>
      <p:ext uri="{BB962C8B-B14F-4D97-AF65-F5344CB8AC3E}">
        <p14:creationId xmlns:p14="http://schemas.microsoft.com/office/powerpoint/2010/main" val="112534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EA36-104E-E427-8453-03D8C1E84B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C2B0B8-F5DD-8C5A-FBD1-2F5405A4AB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80D653-D108-5279-42F3-76473A50EE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98F81E-1181-3A9F-B31C-3A35F50026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032F05-1111-FD28-BEDE-12EBA60AEC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6F3BEE-CE4E-2E83-E87C-E7BF4C779011}"/>
              </a:ext>
            </a:extLst>
          </p:cNvPr>
          <p:cNvSpPr>
            <a:spLocks noGrp="1"/>
          </p:cNvSpPr>
          <p:nvPr>
            <p:ph type="dt" sz="half" idx="10"/>
          </p:nvPr>
        </p:nvSpPr>
        <p:spPr/>
        <p:txBody>
          <a:bodyPr/>
          <a:lstStyle/>
          <a:p>
            <a:fld id="{B89739BB-5062-4F55-A8B7-830EF7F45AD2}" type="datetimeFigureOut">
              <a:rPr lang="en-GB" smtClean="0"/>
              <a:t>29/04/2025</a:t>
            </a:fld>
            <a:endParaRPr lang="en-GB"/>
          </a:p>
        </p:txBody>
      </p:sp>
      <p:sp>
        <p:nvSpPr>
          <p:cNvPr id="8" name="Footer Placeholder 7">
            <a:extLst>
              <a:ext uri="{FF2B5EF4-FFF2-40B4-BE49-F238E27FC236}">
                <a16:creationId xmlns:a16="http://schemas.microsoft.com/office/drawing/2014/main" id="{9BBDFE84-E161-CB2D-79AA-336CDBC4C0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04C015-A649-7FB7-81F6-4B7E021CB095}"/>
              </a:ext>
            </a:extLst>
          </p:cNvPr>
          <p:cNvSpPr>
            <a:spLocks noGrp="1"/>
          </p:cNvSpPr>
          <p:nvPr>
            <p:ph type="sldNum" sz="quarter" idx="12"/>
          </p:nvPr>
        </p:nvSpPr>
        <p:spPr/>
        <p:txBody>
          <a:bodyPr/>
          <a:lstStyle/>
          <a:p>
            <a:fld id="{A684E1D9-148C-49B7-BF56-EB4DEBAF1B8C}" type="slidenum">
              <a:rPr lang="en-GB" smtClean="0"/>
              <a:t>‹#›</a:t>
            </a:fld>
            <a:endParaRPr lang="en-GB"/>
          </a:p>
        </p:txBody>
      </p:sp>
    </p:spTree>
    <p:extLst>
      <p:ext uri="{BB962C8B-B14F-4D97-AF65-F5344CB8AC3E}">
        <p14:creationId xmlns:p14="http://schemas.microsoft.com/office/powerpoint/2010/main" val="266487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EB36-4746-27F9-598E-1303AF8CCC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761DA7-F26A-4B55-340D-A25456019212}"/>
              </a:ext>
            </a:extLst>
          </p:cNvPr>
          <p:cNvSpPr>
            <a:spLocks noGrp="1"/>
          </p:cNvSpPr>
          <p:nvPr>
            <p:ph type="dt" sz="half" idx="10"/>
          </p:nvPr>
        </p:nvSpPr>
        <p:spPr/>
        <p:txBody>
          <a:bodyPr/>
          <a:lstStyle/>
          <a:p>
            <a:fld id="{B89739BB-5062-4F55-A8B7-830EF7F45AD2}" type="datetimeFigureOut">
              <a:rPr lang="en-GB" smtClean="0"/>
              <a:t>29/04/2025</a:t>
            </a:fld>
            <a:endParaRPr lang="en-GB"/>
          </a:p>
        </p:txBody>
      </p:sp>
      <p:sp>
        <p:nvSpPr>
          <p:cNvPr id="4" name="Footer Placeholder 3">
            <a:extLst>
              <a:ext uri="{FF2B5EF4-FFF2-40B4-BE49-F238E27FC236}">
                <a16:creationId xmlns:a16="http://schemas.microsoft.com/office/drawing/2014/main" id="{E3F03975-823B-3D01-5045-4544211686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C0F4AD-2267-CFB4-BB6E-B1BB88228DE9}"/>
              </a:ext>
            </a:extLst>
          </p:cNvPr>
          <p:cNvSpPr>
            <a:spLocks noGrp="1"/>
          </p:cNvSpPr>
          <p:nvPr>
            <p:ph type="sldNum" sz="quarter" idx="12"/>
          </p:nvPr>
        </p:nvSpPr>
        <p:spPr/>
        <p:txBody>
          <a:bodyPr/>
          <a:lstStyle/>
          <a:p>
            <a:fld id="{A684E1D9-148C-49B7-BF56-EB4DEBAF1B8C}" type="slidenum">
              <a:rPr lang="en-GB" smtClean="0"/>
              <a:t>‹#›</a:t>
            </a:fld>
            <a:endParaRPr lang="en-GB"/>
          </a:p>
        </p:txBody>
      </p:sp>
    </p:spTree>
    <p:extLst>
      <p:ext uri="{BB962C8B-B14F-4D97-AF65-F5344CB8AC3E}">
        <p14:creationId xmlns:p14="http://schemas.microsoft.com/office/powerpoint/2010/main" val="330479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468497-E937-47F0-E192-3C1FE6E7F122}"/>
              </a:ext>
            </a:extLst>
          </p:cNvPr>
          <p:cNvSpPr>
            <a:spLocks noGrp="1"/>
          </p:cNvSpPr>
          <p:nvPr>
            <p:ph type="dt" sz="half" idx="10"/>
          </p:nvPr>
        </p:nvSpPr>
        <p:spPr/>
        <p:txBody>
          <a:bodyPr/>
          <a:lstStyle/>
          <a:p>
            <a:fld id="{B89739BB-5062-4F55-A8B7-830EF7F45AD2}" type="datetimeFigureOut">
              <a:rPr lang="en-GB" smtClean="0"/>
              <a:t>29/04/2025</a:t>
            </a:fld>
            <a:endParaRPr lang="en-GB"/>
          </a:p>
        </p:txBody>
      </p:sp>
      <p:sp>
        <p:nvSpPr>
          <p:cNvPr id="3" name="Footer Placeholder 2">
            <a:extLst>
              <a:ext uri="{FF2B5EF4-FFF2-40B4-BE49-F238E27FC236}">
                <a16:creationId xmlns:a16="http://schemas.microsoft.com/office/drawing/2014/main" id="{D4982642-F59B-289B-B437-9244C8F500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2DDC18-3208-9340-5AFC-E2AC85EBF8BF}"/>
              </a:ext>
            </a:extLst>
          </p:cNvPr>
          <p:cNvSpPr>
            <a:spLocks noGrp="1"/>
          </p:cNvSpPr>
          <p:nvPr>
            <p:ph type="sldNum" sz="quarter" idx="12"/>
          </p:nvPr>
        </p:nvSpPr>
        <p:spPr/>
        <p:txBody>
          <a:bodyPr/>
          <a:lstStyle/>
          <a:p>
            <a:fld id="{A684E1D9-148C-49B7-BF56-EB4DEBAF1B8C}" type="slidenum">
              <a:rPr lang="en-GB" smtClean="0"/>
              <a:t>‹#›</a:t>
            </a:fld>
            <a:endParaRPr lang="en-GB"/>
          </a:p>
        </p:txBody>
      </p:sp>
    </p:spTree>
    <p:extLst>
      <p:ext uri="{BB962C8B-B14F-4D97-AF65-F5344CB8AC3E}">
        <p14:creationId xmlns:p14="http://schemas.microsoft.com/office/powerpoint/2010/main" val="418963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D081-499F-FC6A-8A26-C6754AE0CF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52E99A-0C4D-1B38-6FFB-BDCBB09E60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3F34CB-3EF3-79F9-7260-E7EA49304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0FC2E9-F813-4C71-7F05-B568F7E6E3DE}"/>
              </a:ext>
            </a:extLst>
          </p:cNvPr>
          <p:cNvSpPr>
            <a:spLocks noGrp="1"/>
          </p:cNvSpPr>
          <p:nvPr>
            <p:ph type="dt" sz="half" idx="10"/>
          </p:nvPr>
        </p:nvSpPr>
        <p:spPr/>
        <p:txBody>
          <a:bodyPr/>
          <a:lstStyle/>
          <a:p>
            <a:fld id="{B89739BB-5062-4F55-A8B7-830EF7F45AD2}" type="datetimeFigureOut">
              <a:rPr lang="en-GB" smtClean="0"/>
              <a:t>29/04/2025</a:t>
            </a:fld>
            <a:endParaRPr lang="en-GB"/>
          </a:p>
        </p:txBody>
      </p:sp>
      <p:sp>
        <p:nvSpPr>
          <p:cNvPr id="6" name="Footer Placeholder 5">
            <a:extLst>
              <a:ext uri="{FF2B5EF4-FFF2-40B4-BE49-F238E27FC236}">
                <a16:creationId xmlns:a16="http://schemas.microsoft.com/office/drawing/2014/main" id="{46B9F8C6-63D3-2DBA-E19D-0045FA2312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5EA416-1DF3-28AC-80F1-60DC75CD6486}"/>
              </a:ext>
            </a:extLst>
          </p:cNvPr>
          <p:cNvSpPr>
            <a:spLocks noGrp="1"/>
          </p:cNvSpPr>
          <p:nvPr>
            <p:ph type="sldNum" sz="quarter" idx="12"/>
          </p:nvPr>
        </p:nvSpPr>
        <p:spPr/>
        <p:txBody>
          <a:bodyPr/>
          <a:lstStyle/>
          <a:p>
            <a:fld id="{A684E1D9-148C-49B7-BF56-EB4DEBAF1B8C}" type="slidenum">
              <a:rPr lang="en-GB" smtClean="0"/>
              <a:t>‹#›</a:t>
            </a:fld>
            <a:endParaRPr lang="en-GB"/>
          </a:p>
        </p:txBody>
      </p:sp>
    </p:spTree>
    <p:extLst>
      <p:ext uri="{BB962C8B-B14F-4D97-AF65-F5344CB8AC3E}">
        <p14:creationId xmlns:p14="http://schemas.microsoft.com/office/powerpoint/2010/main" val="304877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55CB-2245-1D36-5966-7FB7C1B49A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525B51-21C7-6D65-A43C-297DD396B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A4C4946-48C1-3475-9F12-B09F98DB3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BCD1E-57A4-6FA5-C8DB-B012390EDD3A}"/>
              </a:ext>
            </a:extLst>
          </p:cNvPr>
          <p:cNvSpPr>
            <a:spLocks noGrp="1"/>
          </p:cNvSpPr>
          <p:nvPr>
            <p:ph type="dt" sz="half" idx="10"/>
          </p:nvPr>
        </p:nvSpPr>
        <p:spPr/>
        <p:txBody>
          <a:bodyPr/>
          <a:lstStyle/>
          <a:p>
            <a:fld id="{B89739BB-5062-4F55-A8B7-830EF7F45AD2}" type="datetimeFigureOut">
              <a:rPr lang="en-GB" smtClean="0"/>
              <a:t>29/04/2025</a:t>
            </a:fld>
            <a:endParaRPr lang="en-GB"/>
          </a:p>
        </p:txBody>
      </p:sp>
      <p:sp>
        <p:nvSpPr>
          <p:cNvPr id="6" name="Footer Placeholder 5">
            <a:extLst>
              <a:ext uri="{FF2B5EF4-FFF2-40B4-BE49-F238E27FC236}">
                <a16:creationId xmlns:a16="http://schemas.microsoft.com/office/drawing/2014/main" id="{BEE992F8-800E-3167-98AD-DE50136739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F6EABC-3C1A-1BAF-6E67-CCE14897582D}"/>
              </a:ext>
            </a:extLst>
          </p:cNvPr>
          <p:cNvSpPr>
            <a:spLocks noGrp="1"/>
          </p:cNvSpPr>
          <p:nvPr>
            <p:ph type="sldNum" sz="quarter" idx="12"/>
          </p:nvPr>
        </p:nvSpPr>
        <p:spPr/>
        <p:txBody>
          <a:bodyPr/>
          <a:lstStyle/>
          <a:p>
            <a:fld id="{A684E1D9-148C-49B7-BF56-EB4DEBAF1B8C}" type="slidenum">
              <a:rPr lang="en-GB" smtClean="0"/>
              <a:t>‹#›</a:t>
            </a:fld>
            <a:endParaRPr lang="en-GB"/>
          </a:p>
        </p:txBody>
      </p:sp>
    </p:spTree>
    <p:extLst>
      <p:ext uri="{BB962C8B-B14F-4D97-AF65-F5344CB8AC3E}">
        <p14:creationId xmlns:p14="http://schemas.microsoft.com/office/powerpoint/2010/main" val="17021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DCBE66-3DD6-D95D-100A-66E8C6CDA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750B8C-BC54-8617-07D3-F1D0A98E86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64415D-3E52-F7B7-5888-7A7B31175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739BB-5062-4F55-A8B7-830EF7F45AD2}" type="datetimeFigureOut">
              <a:rPr lang="en-GB" smtClean="0"/>
              <a:t>29/04/2025</a:t>
            </a:fld>
            <a:endParaRPr lang="en-GB"/>
          </a:p>
        </p:txBody>
      </p:sp>
      <p:sp>
        <p:nvSpPr>
          <p:cNvPr id="5" name="Footer Placeholder 4">
            <a:extLst>
              <a:ext uri="{FF2B5EF4-FFF2-40B4-BE49-F238E27FC236}">
                <a16:creationId xmlns:a16="http://schemas.microsoft.com/office/drawing/2014/main" id="{008A5355-EE3E-7BCE-C930-B9897719B5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5EB8D8-5B62-B37D-99A8-57EDF8E31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4E1D9-148C-49B7-BF56-EB4DEBAF1B8C}" type="slidenum">
              <a:rPr lang="en-GB" smtClean="0"/>
              <a:t>‹#›</a:t>
            </a:fld>
            <a:endParaRPr lang="en-GB"/>
          </a:p>
        </p:txBody>
      </p:sp>
    </p:spTree>
    <p:extLst>
      <p:ext uri="{BB962C8B-B14F-4D97-AF65-F5344CB8AC3E}">
        <p14:creationId xmlns:p14="http://schemas.microsoft.com/office/powerpoint/2010/main" val="2034745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fire-safety-approved-document-b"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fdscontracting.co.uk/news/what-are-the-new-changes-to-bs-9991/"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fdscontracting.co.uk/news/recent-updates-to-approved-document-b/"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workplace-fire-safety-your-responsibilities/fire-risk-assessment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399674-2AE2-1C84-5BD2-5B07DD833DDE}"/>
              </a:ext>
            </a:extLst>
          </p:cNvPr>
          <p:cNvPicPr>
            <a:picLocks noChangeAspect="1"/>
          </p:cNvPicPr>
          <p:nvPr/>
        </p:nvPicPr>
        <p:blipFill>
          <a:blip r:embed="rId2"/>
          <a:stretch>
            <a:fillRect/>
          </a:stretch>
        </p:blipFill>
        <p:spPr>
          <a:xfrm>
            <a:off x="0" y="-25876"/>
            <a:ext cx="12192000" cy="6883876"/>
          </a:xfrm>
          <a:prstGeom prst="rect">
            <a:avLst/>
          </a:prstGeom>
        </p:spPr>
      </p:pic>
      <p:sp>
        <p:nvSpPr>
          <p:cNvPr id="7" name="TextBox 6">
            <a:extLst>
              <a:ext uri="{FF2B5EF4-FFF2-40B4-BE49-F238E27FC236}">
                <a16:creationId xmlns:a16="http://schemas.microsoft.com/office/drawing/2014/main" id="{E596F955-345F-E83A-18DF-BD33869C5E3A}"/>
              </a:ext>
            </a:extLst>
          </p:cNvPr>
          <p:cNvSpPr txBox="1"/>
          <p:nvPr/>
        </p:nvSpPr>
        <p:spPr>
          <a:xfrm>
            <a:off x="2443655" y="378372"/>
            <a:ext cx="8229600" cy="1015663"/>
          </a:xfrm>
          <a:prstGeom prst="rect">
            <a:avLst/>
          </a:prstGeom>
          <a:noFill/>
        </p:spPr>
        <p:txBody>
          <a:bodyPr wrap="square">
            <a:spAutoFit/>
          </a:bodyPr>
          <a:lstStyle/>
          <a:p>
            <a:r>
              <a:rPr lang="en-GB" sz="6000" dirty="0"/>
              <a:t> Fire Risk Assessments</a:t>
            </a:r>
          </a:p>
        </p:txBody>
      </p:sp>
      <p:sp>
        <p:nvSpPr>
          <p:cNvPr id="10" name="TextBox 9">
            <a:extLst>
              <a:ext uri="{FF2B5EF4-FFF2-40B4-BE49-F238E27FC236}">
                <a16:creationId xmlns:a16="http://schemas.microsoft.com/office/drawing/2014/main" id="{EA6440EF-986B-87F8-BEFD-1030B317A55A}"/>
              </a:ext>
            </a:extLst>
          </p:cNvPr>
          <p:cNvSpPr txBox="1"/>
          <p:nvPr/>
        </p:nvSpPr>
        <p:spPr>
          <a:xfrm>
            <a:off x="10294882" y="4698124"/>
            <a:ext cx="1198179" cy="1015663"/>
          </a:xfrm>
          <a:prstGeom prst="rect">
            <a:avLst/>
          </a:prstGeom>
          <a:noFill/>
        </p:spPr>
        <p:txBody>
          <a:bodyPr wrap="square" rtlCol="0">
            <a:spAutoFit/>
          </a:bodyPr>
          <a:lstStyle/>
          <a:p>
            <a:pPr algn="ctr"/>
            <a:r>
              <a:rPr lang="en-GB" sz="2000" b="1" dirty="0"/>
              <a:t>           David Jenkins</a:t>
            </a:r>
          </a:p>
        </p:txBody>
      </p:sp>
      <p:pic>
        <p:nvPicPr>
          <p:cNvPr id="12" name="Picture 11">
            <a:extLst>
              <a:ext uri="{FF2B5EF4-FFF2-40B4-BE49-F238E27FC236}">
                <a16:creationId xmlns:a16="http://schemas.microsoft.com/office/drawing/2014/main" id="{32286B47-9B81-22E1-E56B-4FCB23DD0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84" y="1338856"/>
            <a:ext cx="7147033" cy="5360275"/>
          </a:xfrm>
          <a:prstGeom prst="rect">
            <a:avLst/>
          </a:prstGeom>
        </p:spPr>
      </p:pic>
    </p:spTree>
    <p:extLst>
      <p:ext uri="{BB962C8B-B14F-4D97-AF65-F5344CB8AC3E}">
        <p14:creationId xmlns:p14="http://schemas.microsoft.com/office/powerpoint/2010/main" val="3984204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32565-72B9-BDBF-B23A-1FB83FB52C2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5BDD9EC-BB68-B4EB-5A2A-5BF3C3FB5956}"/>
              </a:ext>
            </a:extLst>
          </p:cNvPr>
          <p:cNvPicPr>
            <a:picLocks noChangeAspect="1"/>
          </p:cNvPicPr>
          <p:nvPr/>
        </p:nvPicPr>
        <p:blipFill>
          <a:blip r:embed="rId2"/>
          <a:stretch>
            <a:fillRect/>
          </a:stretch>
        </p:blipFill>
        <p:spPr>
          <a:xfrm>
            <a:off x="0" y="-25876"/>
            <a:ext cx="12192000" cy="6883876"/>
          </a:xfrm>
          <a:prstGeom prst="rect">
            <a:avLst/>
          </a:prstGeom>
        </p:spPr>
      </p:pic>
      <p:sp>
        <p:nvSpPr>
          <p:cNvPr id="2" name="TextBox 1">
            <a:extLst>
              <a:ext uri="{FF2B5EF4-FFF2-40B4-BE49-F238E27FC236}">
                <a16:creationId xmlns:a16="http://schemas.microsoft.com/office/drawing/2014/main" id="{C0777EE4-CA0F-1F4B-112F-10196F6563E2}"/>
              </a:ext>
            </a:extLst>
          </p:cNvPr>
          <p:cNvSpPr txBox="1"/>
          <p:nvPr/>
        </p:nvSpPr>
        <p:spPr>
          <a:xfrm>
            <a:off x="304801" y="204952"/>
            <a:ext cx="8334702" cy="523220"/>
          </a:xfrm>
          <a:prstGeom prst="rect">
            <a:avLst/>
          </a:prstGeom>
          <a:noFill/>
        </p:spPr>
        <p:txBody>
          <a:bodyPr wrap="square" rtlCol="0">
            <a:spAutoFit/>
          </a:bodyPr>
          <a:lstStyle/>
          <a:p>
            <a:r>
              <a:rPr lang="en-GB" sz="2800" b="1" dirty="0"/>
              <a:t>Step 2 – Identify person exposed to risk</a:t>
            </a:r>
          </a:p>
        </p:txBody>
      </p:sp>
      <p:sp>
        <p:nvSpPr>
          <p:cNvPr id="3" name="TextBox 2">
            <a:extLst>
              <a:ext uri="{FF2B5EF4-FFF2-40B4-BE49-F238E27FC236}">
                <a16:creationId xmlns:a16="http://schemas.microsoft.com/office/drawing/2014/main" id="{00237B4A-4E9C-B651-B589-4D813C24F108}"/>
              </a:ext>
            </a:extLst>
          </p:cNvPr>
          <p:cNvSpPr txBox="1"/>
          <p:nvPr/>
        </p:nvSpPr>
        <p:spPr>
          <a:xfrm>
            <a:off x="173421" y="1011951"/>
            <a:ext cx="11303876" cy="5324535"/>
          </a:xfrm>
          <a:prstGeom prst="rect">
            <a:avLst/>
          </a:prstGeom>
          <a:noFill/>
        </p:spPr>
        <p:txBody>
          <a:bodyPr wrap="square" rtlCol="0">
            <a:spAutoFit/>
          </a:bodyPr>
          <a:lstStyle/>
          <a:p>
            <a:pPr algn="l">
              <a:spcAft>
                <a:spcPts val="1200"/>
              </a:spcAft>
              <a:buNone/>
            </a:pPr>
            <a:r>
              <a:rPr lang="en-GB" sz="2000" b="0" i="0" dirty="0">
                <a:effectLst/>
              </a:rPr>
              <a:t>When deciding who might be harmed all occupants should be considered with particular focus given to those that are more likely to be at increased risk of harm in the event of a building fire. In a workplace setting this could be:</a:t>
            </a:r>
          </a:p>
          <a:p>
            <a:pPr algn="l">
              <a:spcAft>
                <a:spcPts val="600"/>
              </a:spcAft>
              <a:buFont typeface="Arial" panose="020B0604020202020204" pitchFamily="34" charset="0"/>
              <a:buChar char="•"/>
            </a:pPr>
            <a:r>
              <a:rPr lang="en-GB" sz="2000" b="0" i="0" dirty="0">
                <a:effectLst/>
              </a:rPr>
              <a:t> Visitors who are less familiar with the layout of the premises and likewise contractors for the same reason, but also due to the potential high fire risk nature of their work activities (hot works);</a:t>
            </a:r>
          </a:p>
          <a:p>
            <a:pPr algn="l">
              <a:spcAft>
                <a:spcPts val="600"/>
              </a:spcAft>
              <a:buFont typeface="Arial" panose="020B0604020202020204" pitchFamily="34" charset="0"/>
              <a:buChar char="•"/>
            </a:pPr>
            <a:r>
              <a:rPr lang="en-GB" sz="2000" b="0" i="0" dirty="0">
                <a:effectLst/>
              </a:rPr>
              <a:t> Lone workers in making sure others are aware of their presence in the workplace and they know of the need to evacuate in a building fire;</a:t>
            </a:r>
          </a:p>
          <a:p>
            <a:pPr algn="l">
              <a:spcAft>
                <a:spcPts val="600"/>
              </a:spcAft>
              <a:buFont typeface="Arial" panose="020B0604020202020204" pitchFamily="34" charset="0"/>
              <a:buChar char="•"/>
            </a:pPr>
            <a:r>
              <a:rPr lang="en-GB" sz="2000" b="0" i="0" dirty="0">
                <a:effectLst/>
              </a:rPr>
              <a:t> Young persons who’s perception of fire risk maybe very different; and</a:t>
            </a:r>
          </a:p>
          <a:p>
            <a:pPr algn="l">
              <a:spcAft>
                <a:spcPts val="600"/>
              </a:spcAft>
              <a:buFont typeface="Arial" panose="020B0604020202020204" pitchFamily="34" charset="0"/>
              <a:buChar char="•"/>
            </a:pPr>
            <a:r>
              <a:rPr lang="en-GB" sz="2000" b="0" i="0" dirty="0">
                <a:effectLst/>
              </a:rPr>
              <a:t> Those with disabilities that may affect their ability to evacuate a property.  </a:t>
            </a:r>
          </a:p>
          <a:p>
            <a:pPr algn="l">
              <a:spcAft>
                <a:spcPts val="1200"/>
              </a:spcAft>
              <a:buNone/>
            </a:pPr>
            <a:r>
              <a:rPr lang="en-GB" sz="2000" b="0" i="0" dirty="0">
                <a:effectLst/>
              </a:rPr>
              <a:t>When applying the next hierarchy of risk control there are some ‘engineering controls’ that can be implemented to assist occupants in safely evacuating, for example:</a:t>
            </a:r>
          </a:p>
          <a:p>
            <a:pPr algn="l">
              <a:spcAft>
                <a:spcPts val="1200"/>
              </a:spcAft>
            </a:pPr>
            <a:r>
              <a:rPr lang="en-GB" sz="2000" b="1" i="0" dirty="0">
                <a:effectLst/>
              </a:rPr>
              <a:t>Engineering controls</a:t>
            </a:r>
            <a:r>
              <a:rPr lang="en-GB" sz="2000" b="0" i="0" dirty="0">
                <a:effectLst/>
              </a:rPr>
              <a:t> – providing engineering solution to reduce the risk or eliminate the chance of human error, such as the installation of magnetic self-closure devices on fire doors that automatically activate and close the fire doors upon the fire alarm activation. Closed fire doors will help to reduce the spread of smoke and flames in a building fire giving occupants more time to escape. </a:t>
            </a:r>
          </a:p>
        </p:txBody>
      </p:sp>
    </p:spTree>
    <p:extLst>
      <p:ext uri="{BB962C8B-B14F-4D97-AF65-F5344CB8AC3E}">
        <p14:creationId xmlns:p14="http://schemas.microsoft.com/office/powerpoint/2010/main" val="211413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0EA08-C4E9-901D-53BD-82AE6BCCF1C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90E2F5D-DFA5-D746-0D69-DD6BB03BBCC8}"/>
              </a:ext>
            </a:extLst>
          </p:cNvPr>
          <p:cNvPicPr>
            <a:picLocks noChangeAspect="1"/>
          </p:cNvPicPr>
          <p:nvPr/>
        </p:nvPicPr>
        <p:blipFill>
          <a:blip r:embed="rId2"/>
          <a:stretch>
            <a:fillRect/>
          </a:stretch>
        </p:blipFill>
        <p:spPr>
          <a:xfrm>
            <a:off x="0" y="-25876"/>
            <a:ext cx="12192000" cy="6883876"/>
          </a:xfrm>
          <a:prstGeom prst="rect">
            <a:avLst/>
          </a:prstGeom>
        </p:spPr>
      </p:pic>
      <p:sp>
        <p:nvSpPr>
          <p:cNvPr id="2" name="TextBox 1">
            <a:extLst>
              <a:ext uri="{FF2B5EF4-FFF2-40B4-BE49-F238E27FC236}">
                <a16:creationId xmlns:a16="http://schemas.microsoft.com/office/drawing/2014/main" id="{1F28DD7B-B10A-A87E-F2E3-AD1D345BEB47}"/>
              </a:ext>
            </a:extLst>
          </p:cNvPr>
          <p:cNvSpPr txBox="1"/>
          <p:nvPr/>
        </p:nvSpPr>
        <p:spPr>
          <a:xfrm>
            <a:off x="189186" y="227187"/>
            <a:ext cx="7646277" cy="584775"/>
          </a:xfrm>
          <a:prstGeom prst="rect">
            <a:avLst/>
          </a:prstGeom>
          <a:noFill/>
        </p:spPr>
        <p:txBody>
          <a:bodyPr wrap="square" rtlCol="0">
            <a:spAutoFit/>
          </a:bodyPr>
          <a:lstStyle/>
          <a:p>
            <a:r>
              <a:rPr lang="en-GB" sz="3200" b="1" dirty="0"/>
              <a:t>Step 3 – Evaluating the risk </a:t>
            </a:r>
          </a:p>
        </p:txBody>
      </p:sp>
      <p:sp>
        <p:nvSpPr>
          <p:cNvPr id="3" name="TextBox 2">
            <a:extLst>
              <a:ext uri="{FF2B5EF4-FFF2-40B4-BE49-F238E27FC236}">
                <a16:creationId xmlns:a16="http://schemas.microsoft.com/office/drawing/2014/main" id="{62F97F69-C009-1F4D-583F-ED15C91494A5}"/>
              </a:ext>
            </a:extLst>
          </p:cNvPr>
          <p:cNvSpPr txBox="1"/>
          <p:nvPr/>
        </p:nvSpPr>
        <p:spPr>
          <a:xfrm>
            <a:off x="94594" y="1065025"/>
            <a:ext cx="8450317" cy="5416868"/>
          </a:xfrm>
          <a:prstGeom prst="rect">
            <a:avLst/>
          </a:prstGeom>
          <a:noFill/>
        </p:spPr>
        <p:txBody>
          <a:bodyPr wrap="square" rtlCol="0">
            <a:spAutoFit/>
          </a:bodyPr>
          <a:lstStyle/>
          <a:p>
            <a:pPr algn="l">
              <a:spcAft>
                <a:spcPts val="1200"/>
              </a:spcAft>
              <a:buNone/>
            </a:pPr>
            <a:r>
              <a:rPr lang="en-GB" sz="2400" b="0" i="0" dirty="0">
                <a:effectLst/>
              </a:rPr>
              <a:t>As documented in HM Government ‘Fire safety risk assessment for offices and shops’ evaluation is required on ‘the risk of a fire occurring, the risk to people from fire, detection and warning, firefighting, escape routes, lighting, signs and notices and maintenance’. Arguably the most involved step with sufficient knowledge and experience essential to competently evaluate and decide whether action is required to remove the hazard, if practicable, or to use an ‘administrative control’ to reduce and  manage the risks more effectively.</a:t>
            </a:r>
          </a:p>
          <a:p>
            <a:pPr algn="l">
              <a:spcAft>
                <a:spcPts val="1200"/>
              </a:spcAft>
              <a:buNone/>
            </a:pPr>
            <a:r>
              <a:rPr lang="en-GB" sz="2400" b="1" i="0" dirty="0">
                <a:effectLst/>
              </a:rPr>
              <a:t>4. Administrative controls</a:t>
            </a:r>
            <a:r>
              <a:rPr lang="en-GB" sz="2400" b="0" i="0" dirty="0">
                <a:effectLst/>
              </a:rPr>
              <a:t> – by educating to reduce the risk helps make people be more aware of fire hazards. One such example is to train staff to check electrical equipment for any signs of damage before use. This will help to reduce the chance of an electrical malfunction igniting a fire. </a:t>
            </a:r>
            <a:r>
              <a:rPr lang="en-GB" sz="2400" b="0" i="0" dirty="0">
                <a:solidFill>
                  <a:srgbClr val="5D5D5D"/>
                </a:solidFill>
                <a:effectLst/>
              </a:rPr>
              <a:t> </a:t>
            </a:r>
            <a:endParaRPr lang="en-GB" sz="2400" b="0" i="0" dirty="0">
              <a:solidFill>
                <a:srgbClr val="1D2228"/>
              </a:solidFill>
              <a:effectLst/>
            </a:endParaRPr>
          </a:p>
        </p:txBody>
      </p:sp>
      <p:pic>
        <p:nvPicPr>
          <p:cNvPr id="9218" name="Picture 2" descr="How to Write a Risk Assessment">
            <a:extLst>
              <a:ext uri="{FF2B5EF4-FFF2-40B4-BE49-F238E27FC236}">
                <a16:creationId xmlns:a16="http://schemas.microsoft.com/office/drawing/2014/main" id="{1E0E2814-E69E-71D4-79BC-EB2971812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4911" y="-25876"/>
            <a:ext cx="3647090" cy="255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03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7D2F3-22BD-9921-0AB0-8B371AF40CE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B5893AC-405C-4B26-62C4-504479B47C16}"/>
              </a:ext>
            </a:extLst>
          </p:cNvPr>
          <p:cNvPicPr>
            <a:picLocks noChangeAspect="1"/>
          </p:cNvPicPr>
          <p:nvPr/>
        </p:nvPicPr>
        <p:blipFill>
          <a:blip r:embed="rId2"/>
          <a:stretch>
            <a:fillRect/>
          </a:stretch>
        </p:blipFill>
        <p:spPr>
          <a:xfrm>
            <a:off x="0" y="-25876"/>
            <a:ext cx="12192000" cy="6883876"/>
          </a:xfrm>
          <a:prstGeom prst="rect">
            <a:avLst/>
          </a:prstGeom>
        </p:spPr>
      </p:pic>
      <p:sp>
        <p:nvSpPr>
          <p:cNvPr id="2" name="TextBox 1">
            <a:extLst>
              <a:ext uri="{FF2B5EF4-FFF2-40B4-BE49-F238E27FC236}">
                <a16:creationId xmlns:a16="http://schemas.microsoft.com/office/drawing/2014/main" id="{E872FBA6-513A-AF6B-0B66-4142CD72718A}"/>
              </a:ext>
            </a:extLst>
          </p:cNvPr>
          <p:cNvSpPr txBox="1"/>
          <p:nvPr/>
        </p:nvSpPr>
        <p:spPr>
          <a:xfrm>
            <a:off x="504497" y="488731"/>
            <a:ext cx="7015655" cy="461665"/>
          </a:xfrm>
          <a:prstGeom prst="rect">
            <a:avLst/>
          </a:prstGeom>
          <a:noFill/>
        </p:spPr>
        <p:txBody>
          <a:bodyPr wrap="square" rtlCol="0">
            <a:spAutoFit/>
          </a:bodyPr>
          <a:lstStyle/>
          <a:p>
            <a:r>
              <a:rPr lang="en-GB" sz="2400" b="1" dirty="0">
                <a:latin typeface="Calibri" panose="020F0502020204030204" pitchFamily="34" charset="0"/>
                <a:cs typeface="Calibri" panose="020F0502020204030204" pitchFamily="34" charset="0"/>
              </a:rPr>
              <a:t>Step 4 -</a:t>
            </a:r>
            <a:r>
              <a:rPr lang="en-GB" sz="2400" b="1" i="0" dirty="0">
                <a:solidFill>
                  <a:srgbClr val="08362C"/>
                </a:solidFill>
                <a:effectLst/>
                <a:latin typeface="Calibri" panose="020F0502020204030204" pitchFamily="34" charset="0"/>
                <a:cs typeface="Calibri" panose="020F0502020204030204" pitchFamily="34" charset="0"/>
              </a:rPr>
              <a:t> Record the findings and actions taken</a:t>
            </a:r>
            <a:endParaRPr lang="en-GB"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B40A9BB-F8F3-AE7E-7E6F-52C63BECBA64}"/>
              </a:ext>
            </a:extLst>
          </p:cNvPr>
          <p:cNvSpPr txBox="1"/>
          <p:nvPr/>
        </p:nvSpPr>
        <p:spPr>
          <a:xfrm>
            <a:off x="220717" y="1087821"/>
            <a:ext cx="11382704" cy="2985433"/>
          </a:xfrm>
          <a:prstGeom prst="rect">
            <a:avLst/>
          </a:prstGeom>
          <a:noFill/>
        </p:spPr>
        <p:txBody>
          <a:bodyPr wrap="square" rtlCol="0">
            <a:spAutoFit/>
          </a:bodyPr>
          <a:lstStyle/>
          <a:p>
            <a:pPr algn="l">
              <a:spcAft>
                <a:spcPts val="1200"/>
              </a:spcAft>
            </a:pPr>
            <a:r>
              <a:rPr lang="en-GB" sz="2400" i="0" dirty="0">
                <a:effectLst/>
                <a:latin typeface="Calibri" panose="020F0502020204030204" pitchFamily="34" charset="0"/>
                <a:cs typeface="Calibri" panose="020F0502020204030204" pitchFamily="34" charset="0"/>
              </a:rPr>
              <a:t>If your organisation employs five or more people, your premises are licensed, or an alterations notice requiring you to do so, you must record the significant findings of your Fire Risk Assessment according to The Regulator Reform (Fire Safety) Order 2005. </a:t>
            </a:r>
          </a:p>
          <a:p>
            <a:pPr algn="l">
              <a:spcAft>
                <a:spcPts val="1200"/>
              </a:spcAft>
            </a:pPr>
            <a:r>
              <a:rPr lang="en-GB" sz="2400" i="0" dirty="0">
                <a:effectLst/>
                <a:latin typeface="Calibri" panose="020F0502020204030204" pitchFamily="34" charset="0"/>
                <a:cs typeface="Calibri" panose="020F0502020204030204" pitchFamily="34" charset="0"/>
              </a:rPr>
              <a:t>Equally as important you must also formulate an action plan to further reduce the risk of fire and actively manage it. </a:t>
            </a:r>
          </a:p>
          <a:p>
            <a:pPr algn="l">
              <a:spcAft>
                <a:spcPts val="1200"/>
              </a:spcAft>
            </a:pPr>
            <a:r>
              <a:rPr lang="en-GB" sz="2400" i="0" dirty="0">
                <a:effectLst/>
                <a:latin typeface="Calibri" panose="020F0502020204030204" pitchFamily="34" charset="0"/>
                <a:cs typeface="Calibri" panose="020F0502020204030204" pitchFamily="34" charset="0"/>
              </a:rPr>
              <a:t>An electronic copy of your report that can be managed via an online portal is the most effective and reliable method.  </a:t>
            </a:r>
          </a:p>
        </p:txBody>
      </p:sp>
      <p:pic>
        <p:nvPicPr>
          <p:cNvPr id="10242" name="Picture 2" descr="Are you aware of your business risks?">
            <a:extLst>
              <a:ext uri="{FF2B5EF4-FFF2-40B4-BE49-F238E27FC236}">
                <a16:creationId xmlns:a16="http://schemas.microsoft.com/office/drawing/2014/main" id="{16873F93-80C9-DA1C-BB33-717096F80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433" y="3724603"/>
            <a:ext cx="5570483" cy="3133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479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47FC1-9979-FF30-906D-E0A26DF082A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515F240-2D54-FD2F-89D1-9793F831908D}"/>
              </a:ext>
            </a:extLst>
          </p:cNvPr>
          <p:cNvPicPr>
            <a:picLocks noChangeAspect="1"/>
          </p:cNvPicPr>
          <p:nvPr/>
        </p:nvPicPr>
        <p:blipFill>
          <a:blip r:embed="rId2"/>
          <a:stretch>
            <a:fillRect/>
          </a:stretch>
        </p:blipFill>
        <p:spPr>
          <a:xfrm>
            <a:off x="0" y="-25876"/>
            <a:ext cx="12192000" cy="6883876"/>
          </a:xfrm>
          <a:prstGeom prst="rect">
            <a:avLst/>
          </a:prstGeom>
        </p:spPr>
      </p:pic>
      <p:sp>
        <p:nvSpPr>
          <p:cNvPr id="3" name="TextBox 2">
            <a:extLst>
              <a:ext uri="{FF2B5EF4-FFF2-40B4-BE49-F238E27FC236}">
                <a16:creationId xmlns:a16="http://schemas.microsoft.com/office/drawing/2014/main" id="{7CCB36AA-E972-30D0-B504-F05DB9DE6FC8}"/>
              </a:ext>
            </a:extLst>
          </p:cNvPr>
          <p:cNvSpPr txBox="1"/>
          <p:nvPr/>
        </p:nvSpPr>
        <p:spPr>
          <a:xfrm>
            <a:off x="141891" y="410540"/>
            <a:ext cx="11430000" cy="6370975"/>
          </a:xfrm>
          <a:prstGeom prst="rect">
            <a:avLst/>
          </a:prstGeom>
          <a:noFill/>
        </p:spPr>
        <p:txBody>
          <a:bodyPr wrap="square" rtlCol="0">
            <a:spAutoFit/>
          </a:bodyPr>
          <a:lstStyle/>
          <a:p>
            <a:pPr algn="l">
              <a:spcAft>
                <a:spcPts val="600"/>
              </a:spcAft>
              <a:buNone/>
            </a:pPr>
            <a:r>
              <a:rPr lang="en-GB" sz="2400" b="1" i="0" dirty="0">
                <a:solidFill>
                  <a:srgbClr val="08362C"/>
                </a:solidFill>
                <a:effectLst/>
                <a:latin typeface="Calibri" panose="020F0502020204030204" pitchFamily="34" charset="0"/>
                <a:cs typeface="Calibri" panose="020F0502020204030204" pitchFamily="34" charset="0"/>
              </a:rPr>
              <a:t>Step 5: Review the assessment</a:t>
            </a:r>
            <a:endParaRPr lang="en-GB" sz="2400" b="0" i="0" dirty="0">
              <a:solidFill>
                <a:srgbClr val="1D2228"/>
              </a:solidFill>
              <a:effectLst/>
              <a:latin typeface="Calibri" panose="020F0502020204030204" pitchFamily="34" charset="0"/>
              <a:cs typeface="Calibri" panose="020F0502020204030204" pitchFamily="34" charset="0"/>
            </a:endParaRPr>
          </a:p>
          <a:p>
            <a:pPr algn="l">
              <a:spcAft>
                <a:spcPts val="1200"/>
              </a:spcAft>
              <a:buNone/>
            </a:pPr>
            <a:r>
              <a:rPr lang="en-GB" sz="1800" b="0" i="0" dirty="0">
                <a:effectLst/>
                <a:latin typeface="Calibri" panose="020F0502020204030204" pitchFamily="34" charset="0"/>
                <a:cs typeface="Calibri" panose="020F0502020204030204" pitchFamily="34" charset="0"/>
              </a:rPr>
              <a:t>There is no set frequency on regular intervals to review a Fire Risk Assessment.  The risk assessor should provide guidance on this based on their observations and conclusions. It is also important to remember a risk assessment is a snapshot in time that can easily change. There are several trigger points that would warrant the need for a review, including when:</a:t>
            </a:r>
          </a:p>
          <a:p>
            <a:pPr algn="l">
              <a:spcAft>
                <a:spcPts val="600"/>
              </a:spcAft>
              <a:buFont typeface="Arial" panose="020B0604020202020204" pitchFamily="34" charset="0"/>
              <a:buChar char="•"/>
            </a:pPr>
            <a:r>
              <a:rPr lang="en-GB" sz="2000" b="0" i="0" dirty="0">
                <a:effectLst/>
                <a:latin typeface="Calibri" panose="020F0502020204030204" pitchFamily="34" charset="0"/>
                <a:cs typeface="Calibri" panose="020F0502020204030204" pitchFamily="34" charset="0"/>
              </a:rPr>
              <a:t> Any fires or near misses have occurred;</a:t>
            </a:r>
          </a:p>
          <a:p>
            <a:pPr algn="l">
              <a:spcAft>
                <a:spcPts val="600"/>
              </a:spcAft>
              <a:buFont typeface="Arial" panose="020B0604020202020204" pitchFamily="34" charset="0"/>
              <a:buChar char="•"/>
            </a:pPr>
            <a:r>
              <a:rPr lang="en-GB" sz="2000" b="0" i="0" dirty="0">
                <a:effectLst/>
                <a:latin typeface="Calibri" panose="020F0502020204030204" pitchFamily="34" charset="0"/>
                <a:cs typeface="Calibri" panose="020F0502020204030204" pitchFamily="34" charset="0"/>
              </a:rPr>
              <a:t> There has been a visit by the Fire and Rescue Authority where an enforcement/prohibition/improvement notice has been issued;</a:t>
            </a:r>
          </a:p>
          <a:p>
            <a:pPr algn="l">
              <a:spcAft>
                <a:spcPts val="600"/>
              </a:spcAft>
              <a:buFont typeface="Arial" panose="020B0604020202020204" pitchFamily="34" charset="0"/>
              <a:buChar char="•"/>
            </a:pPr>
            <a:r>
              <a:rPr lang="en-GB" sz="2000" b="0" i="0" dirty="0">
                <a:effectLst/>
                <a:latin typeface="Calibri" panose="020F0502020204030204" pitchFamily="34" charset="0"/>
                <a:cs typeface="Calibri" panose="020F0502020204030204" pitchFamily="34" charset="0"/>
              </a:rPr>
              <a:t> Any significant alterations have been made to the building, such as structural changes or new installations;</a:t>
            </a:r>
          </a:p>
          <a:p>
            <a:pPr algn="l">
              <a:spcAft>
                <a:spcPts val="600"/>
              </a:spcAft>
              <a:buFont typeface="Arial" panose="020B0604020202020204" pitchFamily="34" charset="0"/>
              <a:buChar char="•"/>
            </a:pPr>
            <a:r>
              <a:rPr lang="en-GB" sz="2000" b="0" i="0" dirty="0">
                <a:effectLst/>
                <a:latin typeface="Calibri" panose="020F0502020204030204" pitchFamily="34" charset="0"/>
                <a:cs typeface="Calibri" panose="020F0502020204030204" pitchFamily="34" charset="0"/>
              </a:rPr>
              <a:t> Any significant changes in the use (or work activity) have been made to the building;</a:t>
            </a:r>
          </a:p>
          <a:p>
            <a:pPr algn="l">
              <a:spcAft>
                <a:spcPts val="600"/>
              </a:spcAft>
              <a:buFont typeface="Arial" panose="020B0604020202020204" pitchFamily="34" charset="0"/>
              <a:buChar char="•"/>
            </a:pPr>
            <a:r>
              <a:rPr lang="en-GB" sz="2000" b="0" i="0" dirty="0">
                <a:effectLst/>
                <a:latin typeface="Calibri" panose="020F0502020204030204" pitchFamily="34" charset="0"/>
                <a:cs typeface="Calibri" panose="020F0502020204030204" pitchFamily="34" charset="0"/>
              </a:rPr>
              <a:t> Any significant changes in the occupation of the building have been made, such as introducing a children’s nursery for office staff;</a:t>
            </a:r>
          </a:p>
          <a:p>
            <a:pPr algn="l">
              <a:spcAft>
                <a:spcPts val="600"/>
              </a:spcAft>
              <a:buFont typeface="Arial" panose="020B0604020202020204" pitchFamily="34" charset="0"/>
              <a:buChar char="•"/>
            </a:pPr>
            <a:r>
              <a:rPr lang="en-GB" sz="2000" b="0" i="0" dirty="0">
                <a:effectLst/>
                <a:latin typeface="Calibri" panose="020F0502020204030204" pitchFamily="34" charset="0"/>
                <a:cs typeface="Calibri" panose="020F0502020204030204" pitchFamily="34" charset="0"/>
              </a:rPr>
              <a:t> There have been findings from a fire evacuation drill that identify the need for a change; and</a:t>
            </a:r>
          </a:p>
          <a:p>
            <a:pPr algn="l">
              <a:spcAft>
                <a:spcPts val="600"/>
              </a:spcAft>
              <a:buFont typeface="Arial" panose="020B0604020202020204" pitchFamily="34" charset="0"/>
              <a:buChar char="•"/>
            </a:pPr>
            <a:r>
              <a:rPr lang="en-GB" sz="2000" b="0" i="0" dirty="0">
                <a:effectLst/>
                <a:latin typeface="Calibri" panose="020F0502020204030204" pitchFamily="34" charset="0"/>
                <a:cs typeface="Calibri" panose="020F0502020204030204" pitchFamily="34" charset="0"/>
              </a:rPr>
              <a:t> There have been changes made to the Responsible Persons.</a:t>
            </a:r>
          </a:p>
          <a:p>
            <a:pPr algn="l">
              <a:spcAft>
                <a:spcPts val="1200"/>
              </a:spcAft>
              <a:buNone/>
            </a:pPr>
            <a:r>
              <a:rPr lang="en-GB" sz="1800" b="0" i="0" dirty="0">
                <a:effectLst/>
                <a:latin typeface="Calibri" panose="020F0502020204030204" pitchFamily="34" charset="0"/>
                <a:cs typeface="Calibri" panose="020F0502020204030204" pitchFamily="34" charset="0"/>
              </a:rPr>
              <a:t>Using the five-step risk assessment process and applying the hierarchy of risk control will evidence that it is not possible to remove all fire hazards, but it is essential to formulate an action plan for improvements, to help reduce the risk of fire in your workplace to ‘as low as reasonably practicable’ (ALARP).</a:t>
            </a:r>
          </a:p>
          <a:p>
            <a:pPr algn="l"/>
            <a:r>
              <a:rPr lang="en-GB" sz="1800" b="0" i="0" dirty="0">
                <a:solidFill>
                  <a:srgbClr val="1D2228"/>
                </a:solidFill>
                <a:effectLst/>
                <a:latin typeface="Aptos" panose="020B0004020202020204" pitchFamily="34" charset="0"/>
              </a:rPr>
              <a:t> </a:t>
            </a:r>
          </a:p>
        </p:txBody>
      </p:sp>
    </p:spTree>
    <p:extLst>
      <p:ext uri="{BB962C8B-B14F-4D97-AF65-F5344CB8AC3E}">
        <p14:creationId xmlns:p14="http://schemas.microsoft.com/office/powerpoint/2010/main" val="3321167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EB17E-1FD0-1842-BCA5-42F0D110A32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4384C20-6DB0-D64B-7F3A-6FD4E5930082}"/>
              </a:ext>
            </a:extLst>
          </p:cNvPr>
          <p:cNvPicPr>
            <a:picLocks noChangeAspect="1"/>
          </p:cNvPicPr>
          <p:nvPr/>
        </p:nvPicPr>
        <p:blipFill>
          <a:blip r:embed="rId2"/>
          <a:stretch>
            <a:fillRect/>
          </a:stretch>
        </p:blipFill>
        <p:spPr>
          <a:xfrm>
            <a:off x="0" y="-25876"/>
            <a:ext cx="12192000" cy="6883876"/>
          </a:xfrm>
          <a:prstGeom prst="rect">
            <a:avLst/>
          </a:prstGeom>
        </p:spPr>
      </p:pic>
      <p:sp>
        <p:nvSpPr>
          <p:cNvPr id="4" name="TextBox 3">
            <a:extLst>
              <a:ext uri="{FF2B5EF4-FFF2-40B4-BE49-F238E27FC236}">
                <a16:creationId xmlns:a16="http://schemas.microsoft.com/office/drawing/2014/main" id="{E3E520D6-E038-EF1F-D311-2DB35945729C}"/>
              </a:ext>
            </a:extLst>
          </p:cNvPr>
          <p:cNvSpPr txBox="1"/>
          <p:nvPr/>
        </p:nvSpPr>
        <p:spPr>
          <a:xfrm>
            <a:off x="157655" y="394138"/>
            <a:ext cx="8954814" cy="6091411"/>
          </a:xfrm>
          <a:prstGeom prst="rect">
            <a:avLst/>
          </a:prstGeom>
          <a:noFill/>
        </p:spPr>
        <p:txBody>
          <a:bodyPr wrap="square">
            <a:spAutoFit/>
          </a:bodyPr>
          <a:lstStyle/>
          <a:p>
            <a:pPr algn="l">
              <a:lnSpc>
                <a:spcPts val="1950"/>
              </a:lnSpc>
              <a:spcBef>
                <a:spcPts val="1500"/>
              </a:spcBef>
              <a:spcAft>
                <a:spcPts val="750"/>
              </a:spcAft>
              <a:buNone/>
            </a:pPr>
            <a:r>
              <a:rPr lang="en-GB" sz="3200" b="1" i="0" dirty="0">
                <a:solidFill>
                  <a:srgbClr val="001D35"/>
                </a:solidFill>
                <a:effectLst/>
              </a:rPr>
              <a:t>Passive Fire Protection</a:t>
            </a:r>
            <a:r>
              <a:rPr lang="en-GB" sz="3200" b="1" i="0" dirty="0">
                <a:solidFill>
                  <a:srgbClr val="001D35"/>
                </a:solidFill>
                <a:effectLst/>
                <a:latin typeface="Google Sans"/>
              </a:rPr>
              <a:t>:</a:t>
            </a:r>
          </a:p>
          <a:p>
            <a:pPr algn="l">
              <a:lnSpc>
                <a:spcPts val="1650"/>
              </a:lnSpc>
              <a:spcBef>
                <a:spcPts val="750"/>
              </a:spcBef>
              <a:spcAft>
                <a:spcPts val="600"/>
              </a:spcAft>
              <a:buFont typeface="Arial" panose="020B0604020202020204" pitchFamily="34" charset="0"/>
              <a:buChar char="•"/>
            </a:pPr>
            <a:r>
              <a:rPr lang="en-GB" sz="2400" b="1" i="0" dirty="0">
                <a:solidFill>
                  <a:srgbClr val="001D35"/>
                </a:solidFill>
                <a:effectLst/>
              </a:rPr>
              <a:t>Compartmentalisation</a:t>
            </a:r>
          </a:p>
          <a:p>
            <a:pPr algn="l" fontAlgn="ctr">
              <a:spcBef>
                <a:spcPts val="750"/>
              </a:spcBef>
              <a:spcAft>
                <a:spcPts val="600"/>
              </a:spcAft>
              <a:buFont typeface="Arial" panose="020B0604020202020204" pitchFamily="34" charset="0"/>
              <a:buChar char="•"/>
            </a:pPr>
            <a:r>
              <a:rPr lang="en-GB" sz="2400" b="0" i="0" dirty="0">
                <a:solidFill>
                  <a:srgbClr val="545D7E"/>
                </a:solidFill>
                <a:effectLst/>
              </a:rPr>
              <a:t> </a:t>
            </a:r>
            <a:r>
              <a:rPr lang="en-GB" sz="2400" b="0" i="0" dirty="0">
                <a:effectLst/>
              </a:rPr>
              <a:t>Passive fire protection divides a building into compartments to isolate fires, preventing them from spreading to other areas. </a:t>
            </a:r>
          </a:p>
          <a:p>
            <a:pPr algn="l">
              <a:spcBef>
                <a:spcPts val="750"/>
              </a:spcBef>
              <a:spcAft>
                <a:spcPts val="600"/>
              </a:spcAft>
              <a:buFont typeface="Arial" panose="020B0604020202020204" pitchFamily="34" charset="0"/>
              <a:buChar char="•"/>
            </a:pPr>
            <a:r>
              <a:rPr lang="en-GB" sz="2400" b="1" i="0" dirty="0">
                <a:effectLst/>
              </a:rPr>
              <a:t>Fire-rated materials</a:t>
            </a:r>
            <a:endParaRPr lang="en-GB" sz="2400" b="0" i="0" dirty="0">
              <a:effectLst/>
            </a:endParaRPr>
          </a:p>
          <a:p>
            <a:pPr algn="l" fontAlgn="ctr">
              <a:spcBef>
                <a:spcPts val="750"/>
              </a:spcBef>
              <a:spcAft>
                <a:spcPts val="600"/>
              </a:spcAft>
              <a:buFont typeface="Arial" panose="020B0604020202020204" pitchFamily="34" charset="0"/>
              <a:buChar char="•"/>
            </a:pPr>
            <a:r>
              <a:rPr lang="en-GB" sz="2400" b="0" i="0" dirty="0">
                <a:effectLst/>
              </a:rPr>
              <a:t>Buildings utilise fire-rated materials like walls, floors, and doors to resist the spread of fire and smoke. </a:t>
            </a:r>
          </a:p>
          <a:p>
            <a:pPr algn="l">
              <a:spcBef>
                <a:spcPts val="750"/>
              </a:spcBef>
              <a:spcAft>
                <a:spcPts val="600"/>
              </a:spcAft>
              <a:buFont typeface="Arial" panose="020B0604020202020204" pitchFamily="34" charset="0"/>
              <a:buChar char="•"/>
            </a:pPr>
            <a:r>
              <a:rPr lang="en-GB" sz="2400" b="1" i="0" dirty="0">
                <a:effectLst/>
              </a:rPr>
              <a:t>Penetration seals – fire stopping</a:t>
            </a:r>
            <a:endParaRPr lang="en-GB" sz="2400" b="0" i="0" dirty="0">
              <a:effectLst/>
            </a:endParaRPr>
          </a:p>
          <a:p>
            <a:pPr algn="l" fontAlgn="ctr">
              <a:spcBef>
                <a:spcPts val="750"/>
              </a:spcBef>
              <a:spcAft>
                <a:spcPts val="600"/>
              </a:spcAft>
              <a:buFont typeface="Arial" panose="020B0604020202020204" pitchFamily="34" charset="0"/>
              <a:buChar char="•"/>
            </a:pPr>
            <a:r>
              <a:rPr lang="en-GB" sz="2400" b="0" i="0" dirty="0">
                <a:effectLst/>
              </a:rPr>
              <a:t>These seals prevent fire from traveling through penetrations in walls and floors, like pipes or cables, maintaining compartmentation. </a:t>
            </a:r>
          </a:p>
          <a:p>
            <a:pPr algn="l">
              <a:spcBef>
                <a:spcPts val="750"/>
              </a:spcBef>
              <a:spcAft>
                <a:spcPts val="600"/>
              </a:spcAft>
              <a:buFont typeface="Arial" panose="020B0604020202020204" pitchFamily="34" charset="0"/>
              <a:buChar char="•"/>
            </a:pPr>
            <a:r>
              <a:rPr lang="en-GB" sz="2400" b="1" i="0" dirty="0">
                <a:effectLst/>
              </a:rPr>
              <a:t>Intumescent coatings</a:t>
            </a:r>
            <a:endParaRPr lang="en-GB" sz="2400" b="0" i="0" dirty="0">
              <a:effectLst/>
            </a:endParaRPr>
          </a:p>
          <a:p>
            <a:pPr algn="l">
              <a:spcBef>
                <a:spcPts val="750"/>
              </a:spcBef>
              <a:spcAft>
                <a:spcPts val="600"/>
              </a:spcAft>
              <a:buFont typeface="Arial" panose="020B0604020202020204" pitchFamily="34" charset="0"/>
              <a:buChar char="•"/>
            </a:pPr>
            <a:r>
              <a:rPr lang="en-GB" sz="2400" b="0" i="0" dirty="0">
                <a:effectLst/>
              </a:rPr>
              <a:t>These coatings protect structural steel from heat exposure, providing fire resistance</a:t>
            </a:r>
            <a:r>
              <a:rPr lang="en-GB" sz="2400" b="0" i="0" dirty="0">
                <a:solidFill>
                  <a:srgbClr val="545D7E"/>
                </a:solidFill>
                <a:effectLst/>
              </a:rPr>
              <a:t>.</a:t>
            </a:r>
            <a:r>
              <a:rPr lang="en-GB" b="0" i="0" dirty="0">
                <a:solidFill>
                  <a:srgbClr val="545D7E"/>
                </a:solidFill>
                <a:effectLst/>
                <a:latin typeface="Google Sans"/>
              </a:rPr>
              <a:t> </a:t>
            </a:r>
          </a:p>
        </p:txBody>
      </p:sp>
      <p:pic>
        <p:nvPicPr>
          <p:cNvPr id="7" name="Picture 6">
            <a:extLst>
              <a:ext uri="{FF2B5EF4-FFF2-40B4-BE49-F238E27FC236}">
                <a16:creationId xmlns:a16="http://schemas.microsoft.com/office/drawing/2014/main" id="{03ADC203-0D3B-2A6B-183B-93BAD1D47AF0}"/>
              </a:ext>
            </a:extLst>
          </p:cNvPr>
          <p:cNvPicPr>
            <a:picLocks noChangeAspect="1"/>
          </p:cNvPicPr>
          <p:nvPr/>
        </p:nvPicPr>
        <p:blipFill>
          <a:blip r:embed="rId3"/>
          <a:stretch>
            <a:fillRect/>
          </a:stretch>
        </p:blipFill>
        <p:spPr>
          <a:xfrm>
            <a:off x="8781393" y="-25876"/>
            <a:ext cx="3410607" cy="4913186"/>
          </a:xfrm>
          <a:prstGeom prst="rect">
            <a:avLst/>
          </a:prstGeom>
        </p:spPr>
      </p:pic>
    </p:spTree>
    <p:extLst>
      <p:ext uri="{BB962C8B-B14F-4D97-AF65-F5344CB8AC3E}">
        <p14:creationId xmlns:p14="http://schemas.microsoft.com/office/powerpoint/2010/main" val="811070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0CF5B-CD6B-8F39-0671-6E70763780A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5CE2148-261A-019C-B0D9-C0202200342F}"/>
              </a:ext>
            </a:extLst>
          </p:cNvPr>
          <p:cNvPicPr>
            <a:picLocks noChangeAspect="1"/>
          </p:cNvPicPr>
          <p:nvPr/>
        </p:nvPicPr>
        <p:blipFill>
          <a:blip r:embed="rId2"/>
          <a:stretch>
            <a:fillRect/>
          </a:stretch>
        </p:blipFill>
        <p:spPr>
          <a:xfrm>
            <a:off x="0" y="-25876"/>
            <a:ext cx="12192000" cy="6883876"/>
          </a:xfrm>
          <a:prstGeom prst="rect">
            <a:avLst/>
          </a:prstGeom>
        </p:spPr>
      </p:pic>
      <p:sp>
        <p:nvSpPr>
          <p:cNvPr id="2" name="TextBox 1">
            <a:extLst>
              <a:ext uri="{FF2B5EF4-FFF2-40B4-BE49-F238E27FC236}">
                <a16:creationId xmlns:a16="http://schemas.microsoft.com/office/drawing/2014/main" id="{E0153AA9-E48F-828F-BC4E-DB65D0A72AE5}"/>
              </a:ext>
            </a:extLst>
          </p:cNvPr>
          <p:cNvSpPr txBox="1"/>
          <p:nvPr/>
        </p:nvSpPr>
        <p:spPr>
          <a:xfrm>
            <a:off x="141890" y="126125"/>
            <a:ext cx="9585435" cy="6358151"/>
          </a:xfrm>
          <a:prstGeom prst="rect">
            <a:avLst/>
          </a:prstGeom>
          <a:noFill/>
        </p:spPr>
        <p:txBody>
          <a:bodyPr wrap="square" rtlCol="0">
            <a:spAutoFit/>
          </a:bodyPr>
          <a:lstStyle/>
          <a:p>
            <a:pPr algn="l">
              <a:lnSpc>
                <a:spcPts val="1950"/>
              </a:lnSpc>
              <a:spcBef>
                <a:spcPts val="1500"/>
              </a:spcBef>
              <a:spcAft>
                <a:spcPts val="750"/>
              </a:spcAft>
              <a:buNone/>
            </a:pPr>
            <a:r>
              <a:rPr lang="en-GB" sz="3200" b="1" i="0" dirty="0">
                <a:effectLst/>
                <a:latin typeface="Google Sans"/>
              </a:rPr>
              <a:t>Active Fire Protection:</a:t>
            </a:r>
          </a:p>
          <a:p>
            <a:pPr algn="l">
              <a:spcBef>
                <a:spcPts val="750"/>
              </a:spcBef>
              <a:spcAft>
                <a:spcPts val="600"/>
              </a:spcAft>
              <a:buFont typeface="Arial" panose="020B0604020202020204" pitchFamily="34" charset="0"/>
              <a:buChar char="•"/>
            </a:pPr>
            <a:r>
              <a:rPr lang="en-GB" b="1" i="0" dirty="0">
                <a:solidFill>
                  <a:srgbClr val="001D35"/>
                </a:solidFill>
                <a:effectLst/>
                <a:latin typeface="Google Sans"/>
              </a:rPr>
              <a:t> </a:t>
            </a:r>
            <a:r>
              <a:rPr lang="en-GB" sz="2400" b="1" i="0" dirty="0">
                <a:effectLst/>
              </a:rPr>
              <a:t>Detection Systems:</a:t>
            </a:r>
            <a:endParaRPr lang="en-GB" sz="2400" b="0" i="0" dirty="0">
              <a:effectLst/>
            </a:endParaRPr>
          </a:p>
          <a:p>
            <a:pPr algn="l" fontAlgn="ctr">
              <a:spcBef>
                <a:spcPts val="750"/>
              </a:spcBef>
              <a:spcAft>
                <a:spcPts val="600"/>
              </a:spcAft>
            </a:pPr>
            <a:r>
              <a:rPr lang="en-GB" sz="2400" b="0" i="0" dirty="0">
                <a:effectLst/>
              </a:rPr>
              <a:t>Fire alarm systems and smoke/heat detectors are crucial for early fire detection, alerting occupants and emergency services. </a:t>
            </a:r>
          </a:p>
          <a:p>
            <a:pPr algn="l">
              <a:spcBef>
                <a:spcPts val="750"/>
              </a:spcBef>
              <a:spcAft>
                <a:spcPts val="600"/>
              </a:spcAft>
              <a:buFont typeface="Arial" panose="020B0604020202020204" pitchFamily="34" charset="0"/>
              <a:buChar char="•"/>
            </a:pPr>
            <a:r>
              <a:rPr lang="en-GB" sz="2400" b="1" i="0" dirty="0">
                <a:effectLst/>
              </a:rPr>
              <a:t> Fire Suppression Systems:</a:t>
            </a:r>
            <a:endParaRPr lang="en-GB" sz="2400" b="0" i="0" dirty="0">
              <a:effectLst/>
            </a:endParaRPr>
          </a:p>
          <a:p>
            <a:pPr algn="l" fontAlgn="ctr">
              <a:spcBef>
                <a:spcPts val="750"/>
              </a:spcBef>
              <a:spcAft>
                <a:spcPts val="600"/>
              </a:spcAft>
            </a:pPr>
            <a:r>
              <a:rPr lang="en-GB" sz="2400" b="0" i="0" dirty="0">
                <a:effectLst/>
              </a:rPr>
              <a:t>Sprinkler systems and fire extinguishers help extinguish fires or prevent them from growing. </a:t>
            </a:r>
          </a:p>
          <a:p>
            <a:pPr algn="l">
              <a:spcBef>
                <a:spcPts val="750"/>
              </a:spcBef>
              <a:spcAft>
                <a:spcPts val="600"/>
              </a:spcAft>
              <a:buFont typeface="Arial" panose="020B0604020202020204" pitchFamily="34" charset="0"/>
              <a:buChar char="•"/>
            </a:pPr>
            <a:r>
              <a:rPr lang="en-GB" sz="2400" b="1" i="0" dirty="0">
                <a:effectLst/>
              </a:rPr>
              <a:t> Alarm Systems:</a:t>
            </a:r>
            <a:endParaRPr lang="en-GB" sz="2400" b="0" i="0" dirty="0">
              <a:effectLst/>
            </a:endParaRPr>
          </a:p>
          <a:p>
            <a:pPr algn="l" fontAlgn="ctr">
              <a:spcBef>
                <a:spcPts val="750"/>
              </a:spcBef>
              <a:spcAft>
                <a:spcPts val="600"/>
              </a:spcAft>
            </a:pPr>
            <a:r>
              <a:rPr lang="en-GB" sz="2400" b="0" i="0" dirty="0">
                <a:effectLst/>
              </a:rPr>
              <a:t>These systems alert occupants to evacuate and communicate the fire's location. </a:t>
            </a:r>
          </a:p>
          <a:p>
            <a:pPr algn="l">
              <a:spcBef>
                <a:spcPts val="750"/>
              </a:spcBef>
              <a:spcAft>
                <a:spcPts val="1500"/>
              </a:spcAft>
              <a:buFont typeface="Arial" panose="020B0604020202020204" pitchFamily="34" charset="0"/>
              <a:buChar char="•"/>
            </a:pPr>
            <a:r>
              <a:rPr lang="en-GB" sz="2400" b="1" i="0" dirty="0">
                <a:effectLst/>
              </a:rPr>
              <a:t> Escape Routes:</a:t>
            </a:r>
            <a:endParaRPr lang="en-GB" sz="2400" b="0" i="0" dirty="0">
              <a:effectLst/>
            </a:endParaRPr>
          </a:p>
          <a:p>
            <a:pPr algn="l">
              <a:spcBef>
                <a:spcPts val="750"/>
              </a:spcBef>
              <a:spcAft>
                <a:spcPts val="1500"/>
              </a:spcAft>
            </a:pPr>
            <a:r>
              <a:rPr lang="en-GB" sz="2400" b="0" i="0" dirty="0">
                <a:effectLst/>
              </a:rPr>
              <a:t>Ensuring clear and safe evacuation routes is a vital part of active fire protection, allowing people to safely leave the building. </a:t>
            </a:r>
          </a:p>
        </p:txBody>
      </p:sp>
      <p:pic>
        <p:nvPicPr>
          <p:cNvPr id="5124" name="Picture 4" descr="Common Fire Alarm Faults and How to ...">
            <a:extLst>
              <a:ext uri="{FF2B5EF4-FFF2-40B4-BE49-F238E27FC236}">
                <a16:creationId xmlns:a16="http://schemas.microsoft.com/office/drawing/2014/main" id="{9437700E-AD3A-5500-212E-FDB021B66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054" y="0"/>
            <a:ext cx="3342946" cy="220440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o your emergency escape routes double up as extra storage? - Armour Risk  Consulting">
            <a:extLst>
              <a:ext uri="{FF2B5EF4-FFF2-40B4-BE49-F238E27FC236}">
                <a16:creationId xmlns:a16="http://schemas.microsoft.com/office/drawing/2014/main" id="{413773D2-23BE-B38A-F871-9DE5B41BC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3302" y="2230282"/>
            <a:ext cx="2978698" cy="465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469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D8467-67DD-D620-AAB7-8D3BD3AC2A2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D0C5C41-2577-9D66-348C-B056211B6660}"/>
              </a:ext>
            </a:extLst>
          </p:cNvPr>
          <p:cNvPicPr>
            <a:picLocks noChangeAspect="1"/>
          </p:cNvPicPr>
          <p:nvPr/>
        </p:nvPicPr>
        <p:blipFill>
          <a:blip r:embed="rId2"/>
          <a:stretch>
            <a:fillRect/>
          </a:stretch>
        </p:blipFill>
        <p:spPr>
          <a:xfrm>
            <a:off x="0" y="-25876"/>
            <a:ext cx="12192000" cy="6883876"/>
          </a:xfrm>
          <a:prstGeom prst="rect">
            <a:avLst/>
          </a:prstGeom>
        </p:spPr>
      </p:pic>
      <p:pic>
        <p:nvPicPr>
          <p:cNvPr id="3" name="Picture 2">
            <a:extLst>
              <a:ext uri="{FF2B5EF4-FFF2-40B4-BE49-F238E27FC236}">
                <a16:creationId xmlns:a16="http://schemas.microsoft.com/office/drawing/2014/main" id="{21893828-6458-7094-FAC7-966BF2870827}"/>
              </a:ext>
            </a:extLst>
          </p:cNvPr>
          <p:cNvPicPr>
            <a:picLocks noChangeAspect="1"/>
          </p:cNvPicPr>
          <p:nvPr/>
        </p:nvPicPr>
        <p:blipFill>
          <a:blip r:embed="rId3"/>
          <a:stretch>
            <a:fillRect/>
          </a:stretch>
        </p:blipFill>
        <p:spPr>
          <a:xfrm>
            <a:off x="232820" y="1075734"/>
            <a:ext cx="11733208" cy="5385542"/>
          </a:xfrm>
          <a:prstGeom prst="rect">
            <a:avLst/>
          </a:prstGeom>
        </p:spPr>
      </p:pic>
      <p:sp>
        <p:nvSpPr>
          <p:cNvPr id="6" name="TextBox 5">
            <a:extLst>
              <a:ext uri="{FF2B5EF4-FFF2-40B4-BE49-F238E27FC236}">
                <a16:creationId xmlns:a16="http://schemas.microsoft.com/office/drawing/2014/main" id="{B9159062-F3D5-92F2-8C29-1192E97ECE9F}"/>
              </a:ext>
            </a:extLst>
          </p:cNvPr>
          <p:cNvSpPr txBox="1"/>
          <p:nvPr/>
        </p:nvSpPr>
        <p:spPr>
          <a:xfrm>
            <a:off x="283779" y="268014"/>
            <a:ext cx="6022428" cy="584775"/>
          </a:xfrm>
          <a:prstGeom prst="rect">
            <a:avLst/>
          </a:prstGeom>
          <a:noFill/>
        </p:spPr>
        <p:txBody>
          <a:bodyPr wrap="square" rtlCol="0">
            <a:spAutoFit/>
          </a:bodyPr>
          <a:lstStyle/>
          <a:p>
            <a:r>
              <a:rPr lang="en-GB" sz="3200" b="1" dirty="0"/>
              <a:t>Commercial Fire Alarm Categories</a:t>
            </a:r>
          </a:p>
        </p:txBody>
      </p:sp>
    </p:spTree>
    <p:extLst>
      <p:ext uri="{BB962C8B-B14F-4D97-AF65-F5344CB8AC3E}">
        <p14:creationId xmlns:p14="http://schemas.microsoft.com/office/powerpoint/2010/main" val="147036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EC5CE-AB29-F387-FA1D-8B26DBB612A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D9C3353-3B9E-DE80-69AC-232C1A15347B}"/>
              </a:ext>
            </a:extLst>
          </p:cNvPr>
          <p:cNvPicPr>
            <a:picLocks noChangeAspect="1"/>
          </p:cNvPicPr>
          <p:nvPr/>
        </p:nvPicPr>
        <p:blipFill>
          <a:blip r:embed="rId2"/>
          <a:stretch>
            <a:fillRect/>
          </a:stretch>
        </p:blipFill>
        <p:spPr>
          <a:xfrm>
            <a:off x="0" y="-25876"/>
            <a:ext cx="12192000" cy="6883876"/>
          </a:xfrm>
          <a:prstGeom prst="rect">
            <a:avLst/>
          </a:prstGeom>
        </p:spPr>
      </p:pic>
      <p:sp>
        <p:nvSpPr>
          <p:cNvPr id="4" name="TextBox 3">
            <a:extLst>
              <a:ext uri="{FF2B5EF4-FFF2-40B4-BE49-F238E27FC236}">
                <a16:creationId xmlns:a16="http://schemas.microsoft.com/office/drawing/2014/main" id="{AE86A757-7697-2C2B-C2B5-3E17A4E8BED6}"/>
              </a:ext>
            </a:extLst>
          </p:cNvPr>
          <p:cNvSpPr txBox="1"/>
          <p:nvPr/>
        </p:nvSpPr>
        <p:spPr>
          <a:xfrm>
            <a:off x="378373" y="346842"/>
            <a:ext cx="6747641" cy="646331"/>
          </a:xfrm>
          <a:prstGeom prst="rect">
            <a:avLst/>
          </a:prstGeom>
          <a:noFill/>
        </p:spPr>
        <p:txBody>
          <a:bodyPr wrap="square" rtlCol="0">
            <a:spAutoFit/>
          </a:bodyPr>
          <a:lstStyle/>
          <a:p>
            <a:r>
              <a:rPr lang="en-GB" sz="3600" b="1" dirty="0"/>
              <a:t>‘Suitable &amp; Sufficient’ &amp; Layout</a:t>
            </a:r>
          </a:p>
        </p:txBody>
      </p:sp>
      <p:sp>
        <p:nvSpPr>
          <p:cNvPr id="2" name="TextBox 1">
            <a:extLst>
              <a:ext uri="{FF2B5EF4-FFF2-40B4-BE49-F238E27FC236}">
                <a16:creationId xmlns:a16="http://schemas.microsoft.com/office/drawing/2014/main" id="{1289744E-14D7-5CEC-5031-D49D1981EBF3}"/>
              </a:ext>
            </a:extLst>
          </p:cNvPr>
          <p:cNvSpPr txBox="1"/>
          <p:nvPr/>
        </p:nvSpPr>
        <p:spPr>
          <a:xfrm>
            <a:off x="255640" y="993173"/>
            <a:ext cx="11375922" cy="5355312"/>
          </a:xfrm>
          <a:prstGeom prst="rect">
            <a:avLst/>
          </a:prstGeom>
          <a:noFill/>
        </p:spPr>
        <p:txBody>
          <a:bodyPr wrap="square" rtlCol="0">
            <a:spAutoFit/>
          </a:bodyPr>
          <a:lstStyle/>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The front page to show an outside photograph of the building being risk assessed</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Significant findings should be identified at the beginning of the FRA, in the form of a table which is colour coded green/amber/red matrix, colour coded with an appropriate risk rating (Likelihood v Severity numbering system), which is referenced to the photograph(s) in the FRA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This would also be cross referenced with the more detailed explanation in the main body of the report – Fire Risk Assessment in Full (Sections A to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The name and address of the person responsible for fire safety at the premises and overall for the company</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Ensure the correct fire alarm system is identified for the building</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Identify your compartmentation lines if possible, in regard to routes of escape, riser shafts, electrical cupboards/comms rooms and kitchens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Try and include at least 10% of your accommodation within the FRA, if possible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State any records of relevant fire safety information being used to inform the current FRA including previous FRA’s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The name and address of any person(s) assisting the fire risk assessor undertaking the assessment (site manager/personnel etc.)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 Details of the risk-based guidance being used for the assessment (as stated - PAS 79-1or PAS-79-2 and relevant Home Office Guidance being used – sleeping accommodation etc?</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The names and addresses or any other persons/companies who have fire risk management duties or responsibilities in relation to the premises</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222871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7F2E0-A37C-98C8-043F-C2D3335A2C6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0826066-8FCD-EEAF-7668-42E76D27B3AB}"/>
              </a:ext>
            </a:extLst>
          </p:cNvPr>
          <p:cNvPicPr>
            <a:picLocks noChangeAspect="1"/>
          </p:cNvPicPr>
          <p:nvPr/>
        </p:nvPicPr>
        <p:blipFill>
          <a:blip r:embed="rId2"/>
          <a:stretch>
            <a:fillRect/>
          </a:stretch>
        </p:blipFill>
        <p:spPr>
          <a:xfrm>
            <a:off x="0" y="-25876"/>
            <a:ext cx="12192000" cy="6883876"/>
          </a:xfrm>
          <a:prstGeom prst="rect">
            <a:avLst/>
          </a:prstGeom>
        </p:spPr>
      </p:pic>
      <p:sp>
        <p:nvSpPr>
          <p:cNvPr id="4" name="TextBox 3">
            <a:extLst>
              <a:ext uri="{FF2B5EF4-FFF2-40B4-BE49-F238E27FC236}">
                <a16:creationId xmlns:a16="http://schemas.microsoft.com/office/drawing/2014/main" id="{D8A22604-7C6C-A9CF-8689-8A75A9F9AB2E}"/>
              </a:ext>
            </a:extLst>
          </p:cNvPr>
          <p:cNvSpPr txBox="1"/>
          <p:nvPr/>
        </p:nvSpPr>
        <p:spPr>
          <a:xfrm>
            <a:off x="378373" y="346842"/>
            <a:ext cx="6747641" cy="646331"/>
          </a:xfrm>
          <a:prstGeom prst="rect">
            <a:avLst/>
          </a:prstGeom>
          <a:noFill/>
        </p:spPr>
        <p:txBody>
          <a:bodyPr wrap="square" rtlCol="0">
            <a:spAutoFit/>
          </a:bodyPr>
          <a:lstStyle/>
          <a:p>
            <a:r>
              <a:rPr lang="en-GB" sz="3600" b="1" dirty="0"/>
              <a:t>‘Suitable &amp; Sufficient’ &amp; Layout</a:t>
            </a:r>
          </a:p>
        </p:txBody>
      </p:sp>
      <p:sp>
        <p:nvSpPr>
          <p:cNvPr id="2" name="TextBox 1">
            <a:extLst>
              <a:ext uri="{FF2B5EF4-FFF2-40B4-BE49-F238E27FC236}">
                <a16:creationId xmlns:a16="http://schemas.microsoft.com/office/drawing/2014/main" id="{EAAFE1AC-3283-39DE-160B-3AD6347BD9D2}"/>
              </a:ext>
            </a:extLst>
          </p:cNvPr>
          <p:cNvSpPr txBox="1"/>
          <p:nvPr/>
        </p:nvSpPr>
        <p:spPr>
          <a:xfrm>
            <a:off x="255640" y="993173"/>
            <a:ext cx="11375922" cy="3693319"/>
          </a:xfrm>
          <a:prstGeom prst="rect">
            <a:avLst/>
          </a:prstGeom>
          <a:noFill/>
        </p:spPr>
        <p:txBody>
          <a:bodyPr wrap="square" rtlCol="0">
            <a:spAutoFit/>
          </a:bodyPr>
          <a:lstStyle/>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Include details of Co-operation, Co-ordination and Communication between different building occupants on site.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How the relevant fire information raised by the FRA is being passed to any building tenants</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Undertake an inspection of any external cladding (visual only) and comment upon the cladding and position in the building in regard to fire escapes in the event of a fire</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The number of photographs need to be kept to a minimum as large amounts can potentially be confusing and they need to be referenced to the relevant actions raised</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Consider the amount of red items being identified in your FRAs, for example, what can be done to mitigate those risks, additional controls, for example, additional staff training/fire drills etc, this should warrant consideration for reducing the risk to amber</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GB" sz="1800" dirty="0">
                <a:effectLst/>
                <a:latin typeface="Aptos" panose="020B0004020202020204" pitchFamily="34" charset="0"/>
                <a:ea typeface="Times New Roman" panose="02020603050405020304" pitchFamily="18" charset="0"/>
                <a:cs typeface="Aptos" panose="020B0004020202020204" pitchFamily="34" charset="0"/>
              </a:rPr>
              <a:t>Ensure you have a policy in place for e-bikes/e-scooters &amp; electric vehicle charging – charging and storage, as this risk is increasing year on year!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1030049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09611-3F2E-27C8-F112-7BD9F040FEA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C4F38A-E6F9-BA56-1F6A-CE62A3530E90}"/>
              </a:ext>
            </a:extLst>
          </p:cNvPr>
          <p:cNvPicPr>
            <a:picLocks noChangeAspect="1"/>
          </p:cNvPicPr>
          <p:nvPr/>
        </p:nvPicPr>
        <p:blipFill>
          <a:blip r:embed="rId2"/>
          <a:stretch>
            <a:fillRect/>
          </a:stretch>
        </p:blipFill>
        <p:spPr>
          <a:xfrm>
            <a:off x="0" y="-25876"/>
            <a:ext cx="12192000" cy="6883876"/>
          </a:xfrm>
          <a:prstGeom prst="rect">
            <a:avLst/>
          </a:prstGeom>
        </p:spPr>
      </p:pic>
      <p:sp>
        <p:nvSpPr>
          <p:cNvPr id="4" name="TextBox 3">
            <a:extLst>
              <a:ext uri="{FF2B5EF4-FFF2-40B4-BE49-F238E27FC236}">
                <a16:creationId xmlns:a16="http://schemas.microsoft.com/office/drawing/2014/main" id="{33EB9347-B630-FB19-347C-507181B4866D}"/>
              </a:ext>
            </a:extLst>
          </p:cNvPr>
          <p:cNvSpPr txBox="1"/>
          <p:nvPr/>
        </p:nvSpPr>
        <p:spPr>
          <a:xfrm>
            <a:off x="378373" y="346842"/>
            <a:ext cx="6747641" cy="646331"/>
          </a:xfrm>
          <a:prstGeom prst="rect">
            <a:avLst/>
          </a:prstGeom>
          <a:noFill/>
        </p:spPr>
        <p:txBody>
          <a:bodyPr wrap="square" rtlCol="0">
            <a:spAutoFit/>
          </a:bodyPr>
          <a:lstStyle/>
          <a:p>
            <a:r>
              <a:rPr lang="en-GB" sz="3600" b="1" dirty="0"/>
              <a:t>‘Suitable &amp; Sufficient’ &amp; Layout</a:t>
            </a:r>
          </a:p>
        </p:txBody>
      </p:sp>
      <p:sp>
        <p:nvSpPr>
          <p:cNvPr id="2" name="TextBox 1">
            <a:extLst>
              <a:ext uri="{FF2B5EF4-FFF2-40B4-BE49-F238E27FC236}">
                <a16:creationId xmlns:a16="http://schemas.microsoft.com/office/drawing/2014/main" id="{6D021958-2698-BD7C-AA73-A1415ACA4E6C}"/>
              </a:ext>
            </a:extLst>
          </p:cNvPr>
          <p:cNvSpPr txBox="1"/>
          <p:nvPr/>
        </p:nvSpPr>
        <p:spPr>
          <a:xfrm>
            <a:off x="255640" y="993173"/>
            <a:ext cx="11375922" cy="6494085"/>
          </a:xfrm>
          <a:prstGeom prst="rect">
            <a:avLst/>
          </a:prstGeom>
          <a:noFill/>
        </p:spPr>
        <p:txBody>
          <a:bodyPr wrap="square" rtlCol="0">
            <a:spAutoFit/>
          </a:bodyPr>
          <a:lstStyle/>
          <a:p>
            <a:pPr lvl="0"/>
            <a:r>
              <a:rPr lang="en-GB" sz="2000" b="1" dirty="0">
                <a:effectLst/>
                <a:latin typeface="Aptos" panose="020B0004020202020204" pitchFamily="34" charset="0"/>
                <a:ea typeface="Aptos" panose="020B0004020202020204" pitchFamily="34" charset="0"/>
                <a:cs typeface="Aptos" panose="020B0004020202020204" pitchFamily="34" charset="0"/>
              </a:rPr>
              <a:t>Contents</a:t>
            </a:r>
          </a:p>
          <a:p>
            <a:pPr marL="285750" lvl="0" indent="-285750">
              <a:buFont typeface="Arial" panose="020B0604020202020204" pitchFamily="34" charset="0"/>
              <a:buChar char="•"/>
            </a:pPr>
            <a:r>
              <a:rPr lang="en-GB" dirty="0">
                <a:latin typeface="Aptos" panose="020B0004020202020204" pitchFamily="34" charset="0"/>
                <a:ea typeface="Aptos" panose="020B0004020202020204" pitchFamily="34" charset="0"/>
                <a:cs typeface="Aptos" panose="020B0004020202020204" pitchFamily="34" charset="0"/>
              </a:rPr>
              <a:t>Electrical sources of ignition</a:t>
            </a:r>
          </a:p>
          <a:p>
            <a:pPr marL="285750" lvl="0" indent="-285750">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Aptos" panose="020B0004020202020204" pitchFamily="34" charset="0"/>
              </a:rPr>
              <a:t>Portable heaters</a:t>
            </a:r>
          </a:p>
          <a:p>
            <a:pPr marL="285750" lvl="0" indent="-285750">
              <a:buFont typeface="Arial" panose="020B0604020202020204" pitchFamily="34" charset="0"/>
              <a:buChar char="•"/>
            </a:pPr>
            <a:r>
              <a:rPr lang="en-GB" dirty="0">
                <a:latin typeface="Aptos" panose="020B0004020202020204" pitchFamily="34" charset="0"/>
                <a:ea typeface="Aptos" panose="020B0004020202020204" pitchFamily="34" charset="0"/>
                <a:cs typeface="Aptos" panose="020B0004020202020204" pitchFamily="34" charset="0"/>
              </a:rPr>
              <a:t>Management of arson</a:t>
            </a:r>
          </a:p>
          <a:p>
            <a:pPr marL="285750" lvl="0" indent="-285750">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Aptos" panose="020B0004020202020204" pitchFamily="34" charset="0"/>
              </a:rPr>
              <a:t>Cooking &amp; catering</a:t>
            </a:r>
          </a:p>
          <a:p>
            <a:pPr marL="285750" lvl="0" indent="-285750">
              <a:buFont typeface="Arial" panose="020B0604020202020204" pitchFamily="34" charset="0"/>
              <a:buChar char="•"/>
            </a:pPr>
            <a:r>
              <a:rPr lang="en-GB" dirty="0">
                <a:latin typeface="Aptos" panose="020B0004020202020204" pitchFamily="34" charset="0"/>
                <a:ea typeface="Aptos" panose="020B0004020202020204" pitchFamily="34" charset="0"/>
                <a:cs typeface="Aptos" panose="020B0004020202020204" pitchFamily="34" charset="0"/>
              </a:rPr>
              <a:t>Building fixed lightning protection</a:t>
            </a:r>
          </a:p>
          <a:p>
            <a:pPr marL="285750" lvl="0" indent="-285750">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Aptos" panose="020B0004020202020204" pitchFamily="34" charset="0"/>
              </a:rPr>
              <a:t>Combustible storage</a:t>
            </a:r>
          </a:p>
          <a:p>
            <a:pPr marL="285750" lvl="0" indent="-285750">
              <a:buFont typeface="Arial" panose="020B0604020202020204" pitchFamily="34" charset="0"/>
              <a:buChar char="•"/>
            </a:pPr>
            <a:r>
              <a:rPr lang="en-GB" dirty="0">
                <a:latin typeface="Aptos" panose="020B0004020202020204" pitchFamily="34" charset="0"/>
                <a:ea typeface="Aptos" panose="020B0004020202020204" pitchFamily="34" charset="0"/>
                <a:cs typeface="Aptos" panose="020B0004020202020204" pitchFamily="34" charset="0"/>
              </a:rPr>
              <a:t>Waste management/general housekeeping</a:t>
            </a:r>
          </a:p>
          <a:p>
            <a:pPr marL="285750" lvl="0" indent="-285750">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Aptos" panose="020B0004020202020204" pitchFamily="34" charset="0"/>
              </a:rPr>
              <a:t>Control of external contractors – Hor Works Permits</a:t>
            </a:r>
          </a:p>
          <a:p>
            <a:pPr marL="285750" lvl="0" indent="-285750">
              <a:buFont typeface="Arial" panose="020B0604020202020204" pitchFamily="34" charset="0"/>
              <a:buChar char="•"/>
            </a:pPr>
            <a:r>
              <a:rPr lang="en-GB" dirty="0">
                <a:latin typeface="Aptos" panose="020B0004020202020204" pitchFamily="34" charset="0"/>
                <a:ea typeface="Aptos" panose="020B0004020202020204" pitchFamily="34" charset="0"/>
                <a:cs typeface="Aptos" panose="020B0004020202020204" pitchFamily="34" charset="0"/>
              </a:rPr>
              <a:t>Dangerous/flammable substances</a:t>
            </a:r>
          </a:p>
          <a:p>
            <a:pPr marL="285750" lvl="0" indent="-285750">
              <a:buFont typeface="Arial" panose="020B0604020202020204" pitchFamily="34" charset="0"/>
              <a:buChar char="•"/>
            </a:pPr>
            <a:r>
              <a:rPr lang="en-GB" dirty="0">
                <a:latin typeface="Aptos" panose="020B0004020202020204" pitchFamily="34" charset="0"/>
                <a:ea typeface="Aptos" panose="020B0004020202020204" pitchFamily="34" charset="0"/>
                <a:cs typeface="Aptos" panose="020B0004020202020204" pitchFamily="34" charset="0"/>
              </a:rPr>
              <a:t>Potential spontaneous combustion</a:t>
            </a:r>
          </a:p>
          <a:p>
            <a:pPr marL="285750" lvl="0" indent="-285750">
              <a:buFont typeface="Arial" panose="020B0604020202020204" pitchFamily="34" charset="0"/>
              <a:buChar char="•"/>
            </a:pPr>
            <a:r>
              <a:rPr lang="en-GB" dirty="0">
                <a:latin typeface="Aptos" panose="020B0004020202020204" pitchFamily="34" charset="0"/>
                <a:ea typeface="Aptos" panose="020B0004020202020204" pitchFamily="34" charset="0"/>
                <a:cs typeface="Aptos" panose="020B0004020202020204" pitchFamily="34" charset="0"/>
              </a:rPr>
              <a:t>Means of escape</a:t>
            </a:r>
          </a:p>
          <a:p>
            <a:pPr marL="285750" lvl="0" indent="-285750">
              <a:buFont typeface="Arial" panose="020B0604020202020204" pitchFamily="34" charset="0"/>
              <a:buChar char="•"/>
            </a:pPr>
            <a:r>
              <a:rPr lang="en-GB" dirty="0">
                <a:latin typeface="Aptos" panose="020B0004020202020204" pitchFamily="34" charset="0"/>
                <a:ea typeface="Aptos" panose="020B0004020202020204" pitchFamily="34" charset="0"/>
                <a:cs typeface="Aptos" panose="020B0004020202020204" pitchFamily="34" charset="0"/>
              </a:rPr>
              <a:t>Compartmentation and building separation</a:t>
            </a:r>
          </a:p>
          <a:p>
            <a:pPr marL="285750" lvl="0" indent="-285750">
              <a:buFont typeface="Arial" panose="020B0604020202020204" pitchFamily="34" charset="0"/>
              <a:buChar char="•"/>
            </a:pPr>
            <a:r>
              <a:rPr lang="en-GB" dirty="0">
                <a:latin typeface="Aptos" panose="020B0004020202020204" pitchFamily="34" charset="0"/>
                <a:ea typeface="Aptos" panose="020B0004020202020204" pitchFamily="34" charset="0"/>
                <a:cs typeface="Aptos" panose="020B0004020202020204" pitchFamily="34" charset="0"/>
              </a:rPr>
              <a:t>Fire detection and warning arrangements </a:t>
            </a:r>
          </a:p>
          <a:p>
            <a:pPr marL="285750" lvl="0" indent="-285750">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Aptos" panose="020B0004020202020204" pitchFamily="34" charset="0"/>
              </a:rPr>
              <a:t>Emergency escape lighting</a:t>
            </a:r>
          </a:p>
          <a:p>
            <a:pPr marL="285750" lvl="0" indent="-285750">
              <a:buFont typeface="Arial" panose="020B0604020202020204" pitchFamily="34" charset="0"/>
              <a:buChar char="•"/>
            </a:pPr>
            <a:r>
              <a:rPr lang="en-GB" dirty="0">
                <a:latin typeface="Aptos" panose="020B0004020202020204" pitchFamily="34" charset="0"/>
                <a:ea typeface="Aptos" panose="020B0004020202020204" pitchFamily="34" charset="0"/>
                <a:cs typeface="Aptos" panose="020B0004020202020204" pitchFamily="34" charset="0"/>
              </a:rPr>
              <a:t>Fire safety signs &amp; notices</a:t>
            </a:r>
          </a:p>
          <a:p>
            <a:pPr marL="285750" lvl="0" indent="-285750">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Aptos" panose="020B0004020202020204" pitchFamily="34" charset="0"/>
              </a:rPr>
              <a:t>Fire fighting equipment</a:t>
            </a:r>
          </a:p>
          <a:p>
            <a:pPr marL="285750" lvl="0" indent="-285750">
              <a:buFont typeface="Arial" panose="020B0604020202020204" pitchFamily="34" charset="0"/>
              <a:buChar char="•"/>
            </a:pPr>
            <a:r>
              <a:rPr lang="en-GB" dirty="0">
                <a:latin typeface="Aptos" panose="020B0004020202020204" pitchFamily="34" charset="0"/>
                <a:ea typeface="Aptos" panose="020B0004020202020204" pitchFamily="34" charset="0"/>
                <a:cs typeface="Aptos" panose="020B0004020202020204" pitchFamily="34" charset="0"/>
              </a:rPr>
              <a:t>Fire Safety Procedure and arrangements</a:t>
            </a:r>
          </a:p>
          <a:p>
            <a:pPr marL="285750" lvl="0" indent="-285750">
              <a:buFont typeface="Arial" panose="020B0604020202020204" pitchFamily="34" charset="0"/>
              <a:buChar char="•"/>
            </a:pPr>
            <a:r>
              <a:rPr lang="en-GB" dirty="0">
                <a:latin typeface="Aptos" panose="020B0004020202020204" pitchFamily="34" charset="0"/>
                <a:ea typeface="Aptos" panose="020B0004020202020204" pitchFamily="34" charset="0"/>
                <a:cs typeface="Aptos" panose="020B0004020202020204" pitchFamily="34" charset="0"/>
              </a:rPr>
              <a:t>Fire safety training</a:t>
            </a:r>
          </a:p>
          <a:p>
            <a:pPr marL="285750" lvl="0" indent="-285750">
              <a:buFont typeface="Arial" panose="020B0604020202020204" pitchFamily="34" charset="0"/>
              <a:buChar char="•"/>
            </a:pPr>
            <a:r>
              <a:rPr lang="en-GB" dirty="0">
                <a:latin typeface="Aptos" panose="020B0004020202020204" pitchFamily="34" charset="0"/>
                <a:ea typeface="Aptos" panose="020B0004020202020204" pitchFamily="34" charset="0"/>
                <a:cs typeface="Aptos" panose="020B0004020202020204" pitchFamily="34" charset="0"/>
              </a:rPr>
              <a:t>Fire safety testing and maintenance/record keeping </a:t>
            </a:r>
          </a:p>
          <a:p>
            <a:pPr marL="285750" lvl="0" indent="-285750">
              <a:buFont typeface="Arial" panose="020B0604020202020204" pitchFamily="34" charset="0"/>
              <a:buChar char="•"/>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285750" lvl="0" indent="-285750">
              <a:buFont typeface="Arial" panose="020B0604020202020204" pitchFamily="34" charset="0"/>
              <a:buChar char="•"/>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17401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D20B4-5B51-F33B-0993-C42852E4E92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E14953E-D626-6D54-F935-B23F1518F81B}"/>
              </a:ext>
            </a:extLst>
          </p:cNvPr>
          <p:cNvPicPr>
            <a:picLocks noChangeAspect="1"/>
          </p:cNvPicPr>
          <p:nvPr/>
        </p:nvPicPr>
        <p:blipFill>
          <a:blip r:embed="rId2"/>
          <a:stretch>
            <a:fillRect/>
          </a:stretch>
        </p:blipFill>
        <p:spPr>
          <a:xfrm>
            <a:off x="0" y="-25876"/>
            <a:ext cx="12192000" cy="6883876"/>
          </a:xfrm>
          <a:prstGeom prst="rect">
            <a:avLst/>
          </a:prstGeom>
        </p:spPr>
      </p:pic>
      <p:sp>
        <p:nvSpPr>
          <p:cNvPr id="2" name="TextBox 1">
            <a:extLst>
              <a:ext uri="{FF2B5EF4-FFF2-40B4-BE49-F238E27FC236}">
                <a16:creationId xmlns:a16="http://schemas.microsoft.com/office/drawing/2014/main" id="{DD242A86-A9C5-B47B-4759-688167851A50}"/>
              </a:ext>
            </a:extLst>
          </p:cNvPr>
          <p:cNvSpPr txBox="1"/>
          <p:nvPr/>
        </p:nvSpPr>
        <p:spPr>
          <a:xfrm>
            <a:off x="599090" y="110360"/>
            <a:ext cx="5344510" cy="769441"/>
          </a:xfrm>
          <a:prstGeom prst="rect">
            <a:avLst/>
          </a:prstGeom>
          <a:noFill/>
        </p:spPr>
        <p:txBody>
          <a:bodyPr wrap="square" rtlCol="0">
            <a:spAutoFit/>
          </a:bodyPr>
          <a:lstStyle/>
          <a:p>
            <a:r>
              <a:rPr lang="en-GB" sz="4400" b="1" dirty="0"/>
              <a:t>Contents</a:t>
            </a:r>
          </a:p>
        </p:txBody>
      </p:sp>
      <p:sp>
        <p:nvSpPr>
          <p:cNvPr id="3" name="AutoShape 2">
            <a:extLst>
              <a:ext uri="{FF2B5EF4-FFF2-40B4-BE49-F238E27FC236}">
                <a16:creationId xmlns:a16="http://schemas.microsoft.com/office/drawing/2014/main" id="{5EB52FA4-11E3-AA2B-7CB0-4D5376228A6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40C0AF6F-5F9D-9C1A-09C6-5FBACAA14D24}"/>
              </a:ext>
            </a:extLst>
          </p:cNvPr>
          <p:cNvPicPr>
            <a:picLocks noChangeAspect="1"/>
          </p:cNvPicPr>
          <p:nvPr/>
        </p:nvPicPr>
        <p:blipFill>
          <a:blip r:embed="rId3"/>
          <a:stretch>
            <a:fillRect/>
          </a:stretch>
        </p:blipFill>
        <p:spPr>
          <a:xfrm>
            <a:off x="7882759" y="2127029"/>
            <a:ext cx="4309241" cy="4730972"/>
          </a:xfrm>
          <a:prstGeom prst="rect">
            <a:avLst/>
          </a:prstGeom>
        </p:spPr>
      </p:pic>
      <p:sp>
        <p:nvSpPr>
          <p:cNvPr id="9" name="TextBox 8">
            <a:extLst>
              <a:ext uri="{FF2B5EF4-FFF2-40B4-BE49-F238E27FC236}">
                <a16:creationId xmlns:a16="http://schemas.microsoft.com/office/drawing/2014/main" id="{8F73C942-8394-1B90-0AFF-0AE2D4A9761C}"/>
              </a:ext>
            </a:extLst>
          </p:cNvPr>
          <p:cNvSpPr txBox="1"/>
          <p:nvPr/>
        </p:nvSpPr>
        <p:spPr>
          <a:xfrm>
            <a:off x="378373" y="1016037"/>
            <a:ext cx="6605752" cy="5878532"/>
          </a:xfrm>
          <a:prstGeom prst="rect">
            <a:avLst/>
          </a:prstGeom>
          <a:noFill/>
        </p:spPr>
        <p:txBody>
          <a:bodyPr wrap="square" rtlCol="0">
            <a:spAutoFit/>
          </a:bodyPr>
          <a:lstStyle/>
          <a:p>
            <a:pPr marL="285750" indent="-285750">
              <a:buFont typeface="Arial" panose="020B0604020202020204" pitchFamily="34" charset="0"/>
              <a:buChar char="•"/>
            </a:pPr>
            <a:r>
              <a:rPr lang="en-GB" sz="2800" dirty="0"/>
              <a:t>Aim of an FRA</a:t>
            </a:r>
          </a:p>
          <a:p>
            <a:pPr marL="285750" indent="-285750">
              <a:buFont typeface="Arial" panose="020B0604020202020204" pitchFamily="34" charset="0"/>
              <a:buChar char="•"/>
            </a:pPr>
            <a:r>
              <a:rPr lang="en-GB" sz="2800" dirty="0"/>
              <a:t>Guidance Documents</a:t>
            </a:r>
          </a:p>
          <a:p>
            <a:pPr marL="285750" indent="-285750">
              <a:buFont typeface="Arial" panose="020B0604020202020204" pitchFamily="34" charset="0"/>
              <a:buChar char="•"/>
            </a:pPr>
            <a:r>
              <a:rPr lang="en-GB" sz="2800" dirty="0"/>
              <a:t>Identifying Fire Hazards</a:t>
            </a:r>
          </a:p>
          <a:p>
            <a:pPr marL="285750" indent="-285750">
              <a:buFont typeface="Arial" panose="020B0604020202020204" pitchFamily="34" charset="0"/>
              <a:buChar char="•"/>
            </a:pPr>
            <a:r>
              <a:rPr lang="en-GB" sz="2800" dirty="0"/>
              <a:t>Identifying People at Risk</a:t>
            </a:r>
          </a:p>
          <a:p>
            <a:pPr marL="285750" indent="-285750">
              <a:buFont typeface="Arial" panose="020B0604020202020204" pitchFamily="34" charset="0"/>
              <a:buChar char="•"/>
            </a:pPr>
            <a:r>
              <a:rPr lang="en-GB" sz="2800" dirty="0"/>
              <a:t>Evaluating &amp; Acting on Risks</a:t>
            </a:r>
          </a:p>
          <a:p>
            <a:pPr marL="285750" indent="-285750">
              <a:buFont typeface="Arial" panose="020B0604020202020204" pitchFamily="34" charset="0"/>
              <a:buChar char="•"/>
            </a:pPr>
            <a:r>
              <a:rPr lang="en-GB" sz="2800" dirty="0"/>
              <a:t>Recording Findings</a:t>
            </a:r>
          </a:p>
          <a:p>
            <a:pPr marL="285750" indent="-285750">
              <a:buFont typeface="Arial" panose="020B0604020202020204" pitchFamily="34" charset="0"/>
              <a:buChar char="•"/>
            </a:pPr>
            <a:r>
              <a:rPr lang="en-GB" sz="2800" dirty="0"/>
              <a:t>Reviewing the Assessment</a:t>
            </a:r>
          </a:p>
          <a:p>
            <a:pPr marL="285750" indent="-285750">
              <a:buFont typeface="Arial" panose="020B0604020202020204" pitchFamily="34" charset="0"/>
              <a:buChar char="•"/>
            </a:pPr>
            <a:r>
              <a:rPr lang="en-GB" sz="2800" dirty="0"/>
              <a:t>Passive &amp; Active Fire Protection</a:t>
            </a:r>
          </a:p>
          <a:p>
            <a:pPr marL="285750" indent="-285750">
              <a:buFont typeface="Arial" panose="020B0604020202020204" pitchFamily="34" charset="0"/>
              <a:buChar char="•"/>
            </a:pPr>
            <a:r>
              <a:rPr lang="en-GB" sz="2800" dirty="0"/>
              <a:t>Advice on Layout </a:t>
            </a:r>
          </a:p>
          <a:p>
            <a:pPr marL="285750" indent="-285750">
              <a:buFont typeface="Arial" panose="020B0604020202020204" pitchFamily="34" charset="0"/>
              <a:buChar char="•"/>
            </a:pPr>
            <a:r>
              <a:rPr lang="en-GB" sz="2800" dirty="0"/>
              <a:t>‘Suitable &amp; Sufficient’</a:t>
            </a:r>
          </a:p>
          <a:p>
            <a:pPr marL="285750" indent="-285750">
              <a:buFont typeface="Arial" panose="020B0604020202020204" pitchFamily="34" charset="0"/>
              <a:buChar char="•"/>
            </a:pPr>
            <a:r>
              <a:rPr lang="en-GB" sz="2800" dirty="0"/>
              <a:t>Training &amp; Competency! </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11729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54BA9-2AC3-33DA-D59C-CBF991F31BF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E932FEB-DA57-BE98-F756-10A76639C9E9}"/>
              </a:ext>
            </a:extLst>
          </p:cNvPr>
          <p:cNvPicPr>
            <a:picLocks noChangeAspect="1"/>
          </p:cNvPicPr>
          <p:nvPr/>
        </p:nvPicPr>
        <p:blipFill>
          <a:blip r:embed="rId2"/>
          <a:stretch>
            <a:fillRect/>
          </a:stretch>
        </p:blipFill>
        <p:spPr>
          <a:xfrm>
            <a:off x="0" y="-25876"/>
            <a:ext cx="12192000" cy="6883876"/>
          </a:xfrm>
          <a:prstGeom prst="rect">
            <a:avLst/>
          </a:prstGeom>
        </p:spPr>
      </p:pic>
      <p:sp>
        <p:nvSpPr>
          <p:cNvPr id="2" name="TextBox 1">
            <a:extLst>
              <a:ext uri="{FF2B5EF4-FFF2-40B4-BE49-F238E27FC236}">
                <a16:creationId xmlns:a16="http://schemas.microsoft.com/office/drawing/2014/main" id="{28F88CE2-631D-A88B-52F3-849649F17A17}"/>
              </a:ext>
            </a:extLst>
          </p:cNvPr>
          <p:cNvSpPr txBox="1"/>
          <p:nvPr/>
        </p:nvSpPr>
        <p:spPr>
          <a:xfrm>
            <a:off x="331076" y="378372"/>
            <a:ext cx="6921062" cy="523220"/>
          </a:xfrm>
          <a:prstGeom prst="rect">
            <a:avLst/>
          </a:prstGeom>
          <a:noFill/>
        </p:spPr>
        <p:txBody>
          <a:bodyPr wrap="square" rtlCol="0">
            <a:spAutoFit/>
          </a:bodyPr>
          <a:lstStyle/>
          <a:p>
            <a:r>
              <a:rPr lang="en-GB" sz="2800" b="1" dirty="0"/>
              <a:t>Competency</a:t>
            </a:r>
          </a:p>
        </p:txBody>
      </p:sp>
      <p:sp>
        <p:nvSpPr>
          <p:cNvPr id="3" name="TextBox 2">
            <a:extLst>
              <a:ext uri="{FF2B5EF4-FFF2-40B4-BE49-F238E27FC236}">
                <a16:creationId xmlns:a16="http://schemas.microsoft.com/office/drawing/2014/main" id="{4F95A5D4-FB41-5A46-569D-02EF66F1FDAF}"/>
              </a:ext>
            </a:extLst>
          </p:cNvPr>
          <p:cNvSpPr txBox="1"/>
          <p:nvPr/>
        </p:nvSpPr>
        <p:spPr>
          <a:xfrm>
            <a:off x="220717" y="1087821"/>
            <a:ext cx="9774621" cy="523220"/>
          </a:xfrm>
          <a:prstGeom prst="rect">
            <a:avLst/>
          </a:prstGeom>
          <a:noFill/>
        </p:spPr>
        <p:txBody>
          <a:bodyPr wrap="square" rtlCol="0">
            <a:spAutoFit/>
          </a:bodyPr>
          <a:lstStyle/>
          <a:p>
            <a:r>
              <a:rPr lang="en-GB" sz="2800" dirty="0"/>
              <a:t>‘You wouldn’t believe it, its like the Wild West out there’</a:t>
            </a:r>
          </a:p>
        </p:txBody>
      </p:sp>
      <p:sp>
        <p:nvSpPr>
          <p:cNvPr id="4" name="TextBox 3">
            <a:extLst>
              <a:ext uri="{FF2B5EF4-FFF2-40B4-BE49-F238E27FC236}">
                <a16:creationId xmlns:a16="http://schemas.microsoft.com/office/drawing/2014/main" id="{64DC158A-4128-8356-E1F8-E2A8606922DD}"/>
              </a:ext>
            </a:extLst>
          </p:cNvPr>
          <p:cNvSpPr txBox="1"/>
          <p:nvPr/>
        </p:nvSpPr>
        <p:spPr>
          <a:xfrm>
            <a:off x="220717" y="1797270"/>
            <a:ext cx="11161987" cy="523220"/>
          </a:xfrm>
          <a:prstGeom prst="rect">
            <a:avLst/>
          </a:prstGeom>
          <a:noFill/>
        </p:spPr>
        <p:txBody>
          <a:bodyPr wrap="square" rtlCol="0">
            <a:spAutoFit/>
          </a:bodyPr>
          <a:lstStyle/>
          <a:p>
            <a:r>
              <a:rPr lang="en-GB" sz="2800" b="1" dirty="0"/>
              <a:t>Competency</a:t>
            </a:r>
            <a:r>
              <a:rPr lang="en-GB" sz="2800" dirty="0"/>
              <a:t> – Shadowing an experienced practitioner &amp; practice </a:t>
            </a:r>
          </a:p>
        </p:txBody>
      </p:sp>
      <p:sp>
        <p:nvSpPr>
          <p:cNvPr id="6" name="TextBox 5">
            <a:extLst>
              <a:ext uri="{FF2B5EF4-FFF2-40B4-BE49-F238E27FC236}">
                <a16:creationId xmlns:a16="http://schemas.microsoft.com/office/drawing/2014/main" id="{BB5F2CCF-CF50-AE0F-C8AE-EA804B7404C6}"/>
              </a:ext>
            </a:extLst>
          </p:cNvPr>
          <p:cNvSpPr txBox="1"/>
          <p:nvPr/>
        </p:nvSpPr>
        <p:spPr>
          <a:xfrm>
            <a:off x="252249" y="2506719"/>
            <a:ext cx="9475076" cy="523220"/>
          </a:xfrm>
          <a:prstGeom prst="rect">
            <a:avLst/>
          </a:prstGeom>
          <a:noFill/>
        </p:spPr>
        <p:txBody>
          <a:bodyPr wrap="square" rtlCol="0">
            <a:spAutoFit/>
          </a:bodyPr>
          <a:lstStyle/>
          <a:p>
            <a:r>
              <a:rPr lang="en-GB" sz="2800" b="1" dirty="0"/>
              <a:t>FRA Review </a:t>
            </a:r>
            <a:r>
              <a:rPr lang="en-GB" sz="2800" dirty="0"/>
              <a:t>– Positive feedback &amp; support</a:t>
            </a:r>
          </a:p>
        </p:txBody>
      </p:sp>
      <p:sp>
        <p:nvSpPr>
          <p:cNvPr id="7" name="TextBox 6">
            <a:extLst>
              <a:ext uri="{FF2B5EF4-FFF2-40B4-BE49-F238E27FC236}">
                <a16:creationId xmlns:a16="http://schemas.microsoft.com/office/drawing/2014/main" id="{3DEE774C-F930-A901-E133-2707F32A2630}"/>
              </a:ext>
            </a:extLst>
          </p:cNvPr>
          <p:cNvSpPr txBox="1"/>
          <p:nvPr/>
        </p:nvSpPr>
        <p:spPr>
          <a:xfrm>
            <a:off x="236483" y="3216168"/>
            <a:ext cx="11619186" cy="523220"/>
          </a:xfrm>
          <a:prstGeom prst="rect">
            <a:avLst/>
          </a:prstGeom>
          <a:noFill/>
        </p:spPr>
        <p:txBody>
          <a:bodyPr wrap="square" rtlCol="0">
            <a:spAutoFit/>
          </a:bodyPr>
          <a:lstStyle/>
          <a:p>
            <a:r>
              <a:rPr lang="en-GB" sz="2800" b="1" dirty="0"/>
              <a:t>Qualifications – </a:t>
            </a:r>
            <a:r>
              <a:rPr lang="en-GB" sz="2800" dirty="0"/>
              <a:t>NEBOSH Fire Level 3, ABBE FRA Level 4, </a:t>
            </a:r>
            <a:r>
              <a:rPr lang="en-GB" sz="2800" dirty="0" err="1"/>
              <a:t>ProQual</a:t>
            </a:r>
            <a:r>
              <a:rPr lang="en-GB" sz="2800" dirty="0"/>
              <a:t> Fire Level 5!    </a:t>
            </a:r>
          </a:p>
        </p:txBody>
      </p:sp>
      <p:sp>
        <p:nvSpPr>
          <p:cNvPr id="8" name="TextBox 7">
            <a:extLst>
              <a:ext uri="{FF2B5EF4-FFF2-40B4-BE49-F238E27FC236}">
                <a16:creationId xmlns:a16="http://schemas.microsoft.com/office/drawing/2014/main" id="{84EF97F5-1CA2-51AF-4FD7-D81458979BF2}"/>
              </a:ext>
            </a:extLst>
          </p:cNvPr>
          <p:cNvSpPr txBox="1"/>
          <p:nvPr/>
        </p:nvSpPr>
        <p:spPr>
          <a:xfrm>
            <a:off x="2617076" y="3739388"/>
            <a:ext cx="8954814" cy="523220"/>
          </a:xfrm>
          <a:prstGeom prst="rect">
            <a:avLst/>
          </a:prstGeom>
          <a:noFill/>
        </p:spPr>
        <p:txBody>
          <a:bodyPr wrap="square" rtlCol="0">
            <a:spAutoFit/>
          </a:bodyPr>
          <a:lstStyle/>
          <a:p>
            <a:r>
              <a:rPr lang="en-GB" sz="2800" dirty="0"/>
              <a:t>FPA - Fire Door Inspection Course</a:t>
            </a:r>
          </a:p>
        </p:txBody>
      </p:sp>
    </p:spTree>
    <p:extLst>
      <p:ext uri="{BB962C8B-B14F-4D97-AF65-F5344CB8AC3E}">
        <p14:creationId xmlns:p14="http://schemas.microsoft.com/office/powerpoint/2010/main" val="2438950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0D695-4A85-0A52-F677-BB3756F0E0C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0EC4F32-AD7F-5F9A-BDE2-DA91C1FD069A}"/>
              </a:ext>
            </a:extLst>
          </p:cNvPr>
          <p:cNvPicPr>
            <a:picLocks noChangeAspect="1"/>
          </p:cNvPicPr>
          <p:nvPr/>
        </p:nvPicPr>
        <p:blipFill>
          <a:blip r:embed="rId2"/>
          <a:stretch>
            <a:fillRect/>
          </a:stretch>
        </p:blipFill>
        <p:spPr>
          <a:xfrm>
            <a:off x="0" y="-25876"/>
            <a:ext cx="12192000" cy="6883876"/>
          </a:xfrm>
          <a:prstGeom prst="rect">
            <a:avLst/>
          </a:prstGeom>
        </p:spPr>
      </p:pic>
      <p:sp>
        <p:nvSpPr>
          <p:cNvPr id="7" name="TextBox 6">
            <a:extLst>
              <a:ext uri="{FF2B5EF4-FFF2-40B4-BE49-F238E27FC236}">
                <a16:creationId xmlns:a16="http://schemas.microsoft.com/office/drawing/2014/main" id="{1AFA9F61-5C2A-B01A-EBAE-3A7DCE71BC39}"/>
              </a:ext>
            </a:extLst>
          </p:cNvPr>
          <p:cNvSpPr txBox="1"/>
          <p:nvPr/>
        </p:nvSpPr>
        <p:spPr>
          <a:xfrm>
            <a:off x="0" y="126124"/>
            <a:ext cx="7535918" cy="523220"/>
          </a:xfrm>
          <a:prstGeom prst="rect">
            <a:avLst/>
          </a:prstGeom>
          <a:noFill/>
        </p:spPr>
        <p:txBody>
          <a:bodyPr wrap="square" rtlCol="0">
            <a:spAutoFit/>
          </a:bodyPr>
          <a:lstStyle/>
          <a:p>
            <a:r>
              <a:rPr lang="en-GB" sz="2800" b="1" dirty="0"/>
              <a:t>When is a Fire Door Not A Fire Door </a:t>
            </a:r>
          </a:p>
        </p:txBody>
      </p:sp>
      <p:sp>
        <p:nvSpPr>
          <p:cNvPr id="8" name="TextBox 7">
            <a:extLst>
              <a:ext uri="{FF2B5EF4-FFF2-40B4-BE49-F238E27FC236}">
                <a16:creationId xmlns:a16="http://schemas.microsoft.com/office/drawing/2014/main" id="{D0B7A05F-57D5-0E77-065B-BBEAF4BC5855}"/>
              </a:ext>
            </a:extLst>
          </p:cNvPr>
          <p:cNvSpPr txBox="1"/>
          <p:nvPr/>
        </p:nvSpPr>
        <p:spPr>
          <a:xfrm>
            <a:off x="0" y="3788665"/>
            <a:ext cx="11666483" cy="1200329"/>
          </a:xfrm>
          <a:prstGeom prst="rect">
            <a:avLst/>
          </a:prstGeom>
          <a:noFill/>
        </p:spPr>
        <p:txBody>
          <a:bodyPr wrap="square" rtlCol="0">
            <a:spAutoFit/>
          </a:bodyPr>
          <a:lstStyle/>
          <a:p>
            <a:r>
              <a:rPr lang="en-GB" sz="2400" b="1" i="0" dirty="0">
                <a:solidFill>
                  <a:srgbClr val="474747"/>
                </a:solidFill>
                <a:effectLst/>
              </a:rPr>
              <a:t>A 'notional' fire door</a:t>
            </a:r>
            <a:r>
              <a:rPr lang="en-GB" sz="2400" b="0" i="0" dirty="0">
                <a:solidFill>
                  <a:srgbClr val="474747"/>
                </a:solidFill>
                <a:effectLst/>
              </a:rPr>
              <a:t>, according to advice by the Gov, is </a:t>
            </a:r>
            <a:r>
              <a:rPr lang="en-GB" sz="2400" b="0" i="0" dirty="0">
                <a:solidFill>
                  <a:srgbClr val="040C28"/>
                </a:solidFill>
                <a:effectLst/>
              </a:rPr>
              <a:t>a fire door that satisfied the standard applicable to fire-resisting doors at the time of the building's construction</a:t>
            </a:r>
            <a:r>
              <a:rPr lang="en-GB" sz="2400" b="0" i="0" dirty="0">
                <a:solidFill>
                  <a:srgbClr val="474747"/>
                </a:solidFill>
                <a:effectLst/>
              </a:rPr>
              <a:t>. This type of door may not have been fitted with intumescent strips and smoke seals.</a:t>
            </a:r>
            <a:endParaRPr lang="en-GB" sz="2400" dirty="0"/>
          </a:p>
        </p:txBody>
      </p:sp>
      <p:sp>
        <p:nvSpPr>
          <p:cNvPr id="9" name="TextBox 8">
            <a:extLst>
              <a:ext uri="{FF2B5EF4-FFF2-40B4-BE49-F238E27FC236}">
                <a16:creationId xmlns:a16="http://schemas.microsoft.com/office/drawing/2014/main" id="{C65460DC-5F6C-CBE7-B678-C7AE6BFAF818}"/>
              </a:ext>
            </a:extLst>
          </p:cNvPr>
          <p:cNvSpPr txBox="1"/>
          <p:nvPr/>
        </p:nvSpPr>
        <p:spPr>
          <a:xfrm>
            <a:off x="-1" y="2882385"/>
            <a:ext cx="11193516" cy="830997"/>
          </a:xfrm>
          <a:prstGeom prst="rect">
            <a:avLst/>
          </a:prstGeom>
          <a:noFill/>
        </p:spPr>
        <p:txBody>
          <a:bodyPr wrap="square" rtlCol="0">
            <a:spAutoFit/>
          </a:bodyPr>
          <a:lstStyle/>
          <a:p>
            <a:r>
              <a:rPr lang="en-GB" sz="2400" b="1" i="0" dirty="0">
                <a:solidFill>
                  <a:srgbClr val="464B54"/>
                </a:solidFill>
                <a:effectLst/>
              </a:rPr>
              <a:t>A ‘nominal’ fire door </a:t>
            </a:r>
            <a:r>
              <a:rPr lang="en-GB" sz="2400" b="0" i="0" dirty="0">
                <a:solidFill>
                  <a:srgbClr val="464B54"/>
                </a:solidFill>
                <a:effectLst/>
              </a:rPr>
              <a:t>is a timber-based fire door that, in the opinion of the fire door inspector, can provide fire resistance performance for a specified period of time.</a:t>
            </a:r>
            <a:endParaRPr lang="en-GB" sz="2400" dirty="0"/>
          </a:p>
        </p:txBody>
      </p:sp>
      <p:sp>
        <p:nvSpPr>
          <p:cNvPr id="10" name="TextBox 9">
            <a:extLst>
              <a:ext uri="{FF2B5EF4-FFF2-40B4-BE49-F238E27FC236}">
                <a16:creationId xmlns:a16="http://schemas.microsoft.com/office/drawing/2014/main" id="{F6511A2B-7B39-FB8B-CE39-26AD76E8B981}"/>
              </a:ext>
            </a:extLst>
          </p:cNvPr>
          <p:cNvSpPr txBox="1"/>
          <p:nvPr/>
        </p:nvSpPr>
        <p:spPr>
          <a:xfrm>
            <a:off x="1" y="5139560"/>
            <a:ext cx="11477296" cy="830997"/>
          </a:xfrm>
          <a:prstGeom prst="rect">
            <a:avLst/>
          </a:prstGeom>
          <a:noFill/>
        </p:spPr>
        <p:txBody>
          <a:bodyPr wrap="square" rtlCol="0">
            <a:spAutoFit/>
          </a:bodyPr>
          <a:lstStyle/>
          <a:p>
            <a:r>
              <a:rPr lang="en-GB" sz="2400" b="0" i="0" dirty="0">
                <a:solidFill>
                  <a:srgbClr val="464B54"/>
                </a:solidFill>
                <a:effectLst/>
              </a:rPr>
              <a:t>An </a:t>
            </a:r>
            <a:r>
              <a:rPr lang="en-GB" sz="2400" b="1" i="0" dirty="0">
                <a:solidFill>
                  <a:srgbClr val="464B54"/>
                </a:solidFill>
                <a:effectLst/>
              </a:rPr>
              <a:t>‘upgraded’ fire door </a:t>
            </a:r>
            <a:r>
              <a:rPr lang="en-GB" sz="2400" b="0" i="0" dirty="0">
                <a:solidFill>
                  <a:srgbClr val="464B54"/>
                </a:solidFill>
                <a:effectLst/>
              </a:rPr>
              <a:t>is a notional door that has been upgraded by fitting, for example, intumescent strips, smoke seals and a protected letter box.</a:t>
            </a:r>
            <a:endParaRPr lang="en-GB" sz="2400" dirty="0"/>
          </a:p>
        </p:txBody>
      </p:sp>
      <p:sp>
        <p:nvSpPr>
          <p:cNvPr id="13" name="TextBox 12">
            <a:extLst>
              <a:ext uri="{FF2B5EF4-FFF2-40B4-BE49-F238E27FC236}">
                <a16:creationId xmlns:a16="http://schemas.microsoft.com/office/drawing/2014/main" id="{8FA0AF99-7E6C-C8C2-84B3-75AEA299FA17}"/>
              </a:ext>
            </a:extLst>
          </p:cNvPr>
          <p:cNvSpPr txBox="1"/>
          <p:nvPr/>
        </p:nvSpPr>
        <p:spPr>
          <a:xfrm>
            <a:off x="84084" y="1919659"/>
            <a:ext cx="11976537" cy="830997"/>
          </a:xfrm>
          <a:prstGeom prst="rect">
            <a:avLst/>
          </a:prstGeom>
          <a:noFill/>
        </p:spPr>
        <p:txBody>
          <a:bodyPr wrap="square" rtlCol="0">
            <a:spAutoFit/>
          </a:bodyPr>
          <a:lstStyle/>
          <a:p>
            <a:r>
              <a:rPr lang="en-GB" sz="2400" b="1" i="0" dirty="0">
                <a:solidFill>
                  <a:srgbClr val="000000"/>
                </a:solidFill>
                <a:effectLst/>
                <a:latin typeface="Lato" panose="020F0502020204030203" pitchFamily="34" charset="0"/>
              </a:rPr>
              <a:t>Components – </a:t>
            </a:r>
            <a:r>
              <a:rPr lang="en-GB" sz="2400" i="0" dirty="0">
                <a:solidFill>
                  <a:srgbClr val="000000"/>
                </a:solidFill>
                <a:effectLst/>
                <a:latin typeface="Lato" panose="020F0502020204030203" pitchFamily="34" charset="0"/>
              </a:rPr>
              <a:t>Door leaf</a:t>
            </a:r>
            <a:r>
              <a:rPr lang="en-GB" sz="2400" b="1" i="0" dirty="0">
                <a:solidFill>
                  <a:srgbClr val="000000"/>
                </a:solidFill>
                <a:effectLst/>
                <a:latin typeface="Lato" panose="020F0502020204030203" pitchFamily="34" charset="0"/>
              </a:rPr>
              <a:t>, i</a:t>
            </a:r>
            <a:r>
              <a:rPr lang="en-GB" sz="2400" i="0" dirty="0">
                <a:solidFill>
                  <a:srgbClr val="000000"/>
                </a:solidFill>
                <a:effectLst/>
                <a:latin typeface="Lato" panose="020F0502020204030203" pitchFamily="34" charset="0"/>
              </a:rPr>
              <a:t>ntumescent strips/cold smoke seals, threshold seal, hinges, self closing devices,  ironmongery , glazed vision panel and air transfer grille</a:t>
            </a:r>
            <a:endParaRPr lang="en-GB" sz="2400" dirty="0"/>
          </a:p>
        </p:txBody>
      </p:sp>
      <p:sp>
        <p:nvSpPr>
          <p:cNvPr id="15" name="TextBox 14">
            <a:extLst>
              <a:ext uri="{FF2B5EF4-FFF2-40B4-BE49-F238E27FC236}">
                <a16:creationId xmlns:a16="http://schemas.microsoft.com/office/drawing/2014/main" id="{DE1DFD79-3BF0-9B19-87EC-AE8C9FF84DAB}"/>
              </a:ext>
            </a:extLst>
          </p:cNvPr>
          <p:cNvSpPr txBox="1"/>
          <p:nvPr/>
        </p:nvSpPr>
        <p:spPr>
          <a:xfrm>
            <a:off x="42042" y="649344"/>
            <a:ext cx="11976537" cy="1200329"/>
          </a:xfrm>
          <a:prstGeom prst="rect">
            <a:avLst/>
          </a:prstGeom>
          <a:noFill/>
        </p:spPr>
        <p:txBody>
          <a:bodyPr wrap="square" rtlCol="0">
            <a:spAutoFit/>
          </a:bodyPr>
          <a:lstStyle/>
          <a:p>
            <a:r>
              <a:rPr lang="en-GB" sz="2400" b="1" i="0" dirty="0">
                <a:solidFill>
                  <a:srgbClr val="182D3D"/>
                </a:solidFill>
                <a:effectLst/>
              </a:rPr>
              <a:t>Fire Door Set </a:t>
            </a:r>
            <a:r>
              <a:rPr lang="en-GB" sz="2400" b="0" i="0" dirty="0">
                <a:solidFill>
                  <a:srgbClr val="182D3D"/>
                </a:solidFill>
                <a:effectLst/>
              </a:rPr>
              <a:t>- Fully tested, certificated and holds a fire rating of FD30, FD60 or in some cases FD120, to give a fire door its full integrity it needs the correct fire-rated ironmongery, seals and signage</a:t>
            </a:r>
            <a:endParaRPr lang="en-GB" sz="2400" dirty="0"/>
          </a:p>
        </p:txBody>
      </p:sp>
    </p:spTree>
    <p:extLst>
      <p:ext uri="{BB962C8B-B14F-4D97-AF65-F5344CB8AC3E}">
        <p14:creationId xmlns:p14="http://schemas.microsoft.com/office/powerpoint/2010/main" val="592587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1BE4C-61C4-AB8C-E0D0-8418DDE059D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E978450-4CA7-7CE6-9C58-A3A6C1A494DD}"/>
              </a:ext>
            </a:extLst>
          </p:cNvPr>
          <p:cNvPicPr>
            <a:picLocks noChangeAspect="1"/>
          </p:cNvPicPr>
          <p:nvPr/>
        </p:nvPicPr>
        <p:blipFill>
          <a:blip r:embed="rId2"/>
          <a:stretch>
            <a:fillRect/>
          </a:stretch>
        </p:blipFill>
        <p:spPr>
          <a:xfrm>
            <a:off x="0" y="-25876"/>
            <a:ext cx="12192000" cy="6883876"/>
          </a:xfrm>
          <a:prstGeom prst="rect">
            <a:avLst/>
          </a:prstGeom>
        </p:spPr>
      </p:pic>
      <p:sp>
        <p:nvSpPr>
          <p:cNvPr id="3" name="TextBox 2">
            <a:extLst>
              <a:ext uri="{FF2B5EF4-FFF2-40B4-BE49-F238E27FC236}">
                <a16:creationId xmlns:a16="http://schemas.microsoft.com/office/drawing/2014/main" id="{CBC39C6F-746D-50A9-BD15-1899F8D3E2DF}"/>
              </a:ext>
            </a:extLst>
          </p:cNvPr>
          <p:cNvSpPr txBox="1"/>
          <p:nvPr/>
        </p:nvSpPr>
        <p:spPr>
          <a:xfrm>
            <a:off x="-1" y="220717"/>
            <a:ext cx="12375931" cy="2062103"/>
          </a:xfrm>
          <a:prstGeom prst="rect">
            <a:avLst/>
          </a:prstGeom>
          <a:noFill/>
        </p:spPr>
        <p:txBody>
          <a:bodyPr wrap="square">
            <a:spAutoFit/>
          </a:bodyPr>
          <a:lstStyle/>
          <a:p>
            <a:r>
              <a:rPr lang="en-GB" sz="3200" b="1" i="0" dirty="0">
                <a:effectLst/>
              </a:rPr>
              <a:t>DSEAR (Dangerous Substances and Explosive Atmospheres Regulations)</a:t>
            </a:r>
          </a:p>
          <a:p>
            <a:r>
              <a:rPr lang="en-GB" sz="2400" b="0" i="0" dirty="0">
                <a:solidFill>
                  <a:srgbClr val="001D35"/>
                </a:solidFill>
                <a:effectLst/>
              </a:rPr>
              <a:t>An assessment is required in the UK whenever there is work being carried out by an employer or self-employed person, and a dangerous substance is present or liable to be present at the workplace. This assessment is crucial for workplaces where dangerous substances are stored, handled, or used, or where processes may generate explosive atmospheres. </a:t>
            </a:r>
            <a:endParaRPr lang="en-GB" sz="2400" dirty="0"/>
          </a:p>
        </p:txBody>
      </p:sp>
      <p:sp>
        <p:nvSpPr>
          <p:cNvPr id="6" name="Rectangle 1">
            <a:extLst>
              <a:ext uri="{FF2B5EF4-FFF2-40B4-BE49-F238E27FC236}">
                <a16:creationId xmlns:a16="http://schemas.microsoft.com/office/drawing/2014/main" id="{095202D2-3550-7A06-A218-4EEB9F0EB8EF}"/>
              </a:ext>
            </a:extLst>
          </p:cNvPr>
          <p:cNvSpPr>
            <a:spLocks noChangeArrowheads="1"/>
          </p:cNvSpPr>
          <p:nvPr/>
        </p:nvSpPr>
        <p:spPr bwMode="auto">
          <a:xfrm>
            <a:off x="126124" y="2282820"/>
            <a:ext cx="12065876" cy="47089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872" rIns="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1D35"/>
                </a:solidFill>
                <a:effectLst/>
                <a:latin typeface="+mn-lt"/>
              </a:rPr>
              <a:t> Key scenarios requiring a DSEAR assessment:</a:t>
            </a:r>
            <a:endParaRPr kumimoji="0" lang="en-US" altLang="en-US" sz="2000" b="1"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001D35"/>
                </a:solidFill>
                <a:effectLst/>
                <a:latin typeface="+mn-lt"/>
              </a:rPr>
              <a:t> Presence of Dangerous Substances:</a:t>
            </a:r>
            <a:endParaRPr kumimoji="0" lang="en-US" altLang="en-US" sz="2000" b="0" i="0" u="none" strike="noStrike" cap="none" normalizeH="0" baseline="0" dirty="0">
              <a:ln>
                <a:noFill/>
              </a:ln>
              <a:solidFill>
                <a:srgbClr val="001D35"/>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45D7E"/>
                </a:solidFill>
                <a:effectLst/>
                <a:latin typeface="+mn-lt"/>
              </a:rPr>
              <a:t>If dangerous substances like flammable liquids, gases, or dusts are present, used, or stored in the workplace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001D35"/>
                </a:solidFill>
                <a:effectLst/>
                <a:latin typeface="+mn-lt"/>
              </a:rPr>
              <a:t> Potential for Explosive Atmospheres:</a:t>
            </a:r>
            <a:endParaRPr kumimoji="0" lang="en-US" altLang="en-US" sz="2000" b="0" i="0" u="none" strike="noStrike" cap="none" normalizeH="0" baseline="0" dirty="0">
              <a:ln>
                <a:noFill/>
              </a:ln>
              <a:solidFill>
                <a:srgbClr val="001D35"/>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45D7E"/>
                </a:solidFill>
                <a:effectLst/>
                <a:latin typeface="+mn-lt"/>
              </a:rPr>
              <a:t>If there's a risk of an explosive atmosphere forming, for example, due to flammable substances, dusts, or certain processes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001D35"/>
                </a:solidFill>
                <a:effectLst/>
                <a:latin typeface="+mn-lt"/>
              </a:rPr>
              <a:t> Work with Flammable Materials:</a:t>
            </a:r>
            <a:endParaRPr kumimoji="0" lang="en-US" altLang="en-US" sz="2000" b="0" i="0" u="none" strike="noStrike" cap="none" normalizeH="0" baseline="0" dirty="0">
              <a:ln>
                <a:noFill/>
              </a:ln>
              <a:solidFill>
                <a:srgbClr val="001D35"/>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45D7E"/>
                </a:solidFill>
                <a:effectLst/>
                <a:latin typeface="+mn-lt"/>
              </a:rPr>
              <a:t>Activities involving flammable materials like welding, soldering, or the use of flammable liquids or gases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001D35"/>
                </a:solidFill>
                <a:effectLst/>
                <a:latin typeface="+mn-lt"/>
              </a:rPr>
              <a:t> Handling and Storage of Dangerous Substances:</a:t>
            </a:r>
            <a:endParaRPr kumimoji="0" lang="en-US" altLang="en-US" sz="2000" b="0" i="0" u="none" strike="noStrike" cap="none" normalizeH="0" baseline="0" dirty="0">
              <a:ln>
                <a:noFill/>
              </a:ln>
              <a:solidFill>
                <a:srgbClr val="001D35"/>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45D7E"/>
                </a:solidFill>
                <a:effectLst/>
                <a:latin typeface="+mn-lt"/>
              </a:rPr>
              <a:t>Workplaces that handle, store, or use dangerous substances, including petrol, chemicals, and dust wastage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001D35"/>
                </a:solidFill>
                <a:effectLst/>
                <a:latin typeface="+mn-lt"/>
              </a:rPr>
              <a:t> Industries with Flammable Processes:</a:t>
            </a:r>
            <a:endParaRPr kumimoji="0" lang="en-US" altLang="en-US" sz="2000" b="0" i="0" u="none" strike="noStrike" cap="none" normalizeH="0" baseline="0" dirty="0">
              <a:ln>
                <a:noFill/>
              </a:ln>
              <a:solidFill>
                <a:srgbClr val="001D35"/>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545D7E"/>
                </a:solidFill>
                <a:effectLst/>
                <a:latin typeface="+mn-lt"/>
              </a:rPr>
              <a:t>Industries like petrochemical sites and those dealing with the manufacturing, processing, and storage of chemicals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1D35"/>
                </a:solidFill>
                <a:effectLst/>
                <a:latin typeface="+mn-lt"/>
              </a:rPr>
              <a:t>In essence, a DSEAR assessment is required whenever there is a risk of fire, explosion, or damage to metal from a dangerous substance in the workplace. </a:t>
            </a:r>
            <a:endParaRPr kumimoji="0" lang="en-US" altLang="en-US" sz="2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16485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26099-EC3D-D7D7-A31E-4BC5CA755BF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B24EE38-F396-A6EC-F787-689AB3245D56}"/>
              </a:ext>
            </a:extLst>
          </p:cNvPr>
          <p:cNvPicPr>
            <a:picLocks noChangeAspect="1"/>
          </p:cNvPicPr>
          <p:nvPr/>
        </p:nvPicPr>
        <p:blipFill>
          <a:blip r:embed="rId2"/>
          <a:stretch>
            <a:fillRect/>
          </a:stretch>
        </p:blipFill>
        <p:spPr>
          <a:xfrm>
            <a:off x="0" y="-25876"/>
            <a:ext cx="12192000" cy="6883876"/>
          </a:xfrm>
          <a:prstGeom prst="rect">
            <a:avLst/>
          </a:prstGeom>
        </p:spPr>
      </p:pic>
      <p:sp>
        <p:nvSpPr>
          <p:cNvPr id="2" name="TextBox 1">
            <a:extLst>
              <a:ext uri="{FF2B5EF4-FFF2-40B4-BE49-F238E27FC236}">
                <a16:creationId xmlns:a16="http://schemas.microsoft.com/office/drawing/2014/main" id="{2450F51E-060A-266D-DB66-FBF919ABACBC}"/>
              </a:ext>
            </a:extLst>
          </p:cNvPr>
          <p:cNvSpPr txBox="1"/>
          <p:nvPr/>
        </p:nvSpPr>
        <p:spPr>
          <a:xfrm>
            <a:off x="488731" y="457200"/>
            <a:ext cx="5486400" cy="584775"/>
          </a:xfrm>
          <a:prstGeom prst="rect">
            <a:avLst/>
          </a:prstGeom>
          <a:noFill/>
        </p:spPr>
        <p:txBody>
          <a:bodyPr wrap="square" rtlCol="0">
            <a:spAutoFit/>
          </a:bodyPr>
          <a:lstStyle/>
          <a:p>
            <a:r>
              <a:rPr lang="en-GB" sz="3200" b="1" dirty="0"/>
              <a:t>Summary </a:t>
            </a:r>
          </a:p>
        </p:txBody>
      </p:sp>
      <p:sp>
        <p:nvSpPr>
          <p:cNvPr id="3" name="TextBox 2">
            <a:extLst>
              <a:ext uri="{FF2B5EF4-FFF2-40B4-BE49-F238E27FC236}">
                <a16:creationId xmlns:a16="http://schemas.microsoft.com/office/drawing/2014/main" id="{C5BCB63F-AB7E-6781-0D99-BE8182844D84}"/>
              </a:ext>
            </a:extLst>
          </p:cNvPr>
          <p:cNvSpPr txBox="1"/>
          <p:nvPr/>
        </p:nvSpPr>
        <p:spPr>
          <a:xfrm>
            <a:off x="639097" y="1238865"/>
            <a:ext cx="7806813" cy="3970318"/>
          </a:xfrm>
          <a:prstGeom prst="rect">
            <a:avLst/>
          </a:prstGeom>
          <a:noFill/>
        </p:spPr>
        <p:txBody>
          <a:bodyPr wrap="square" rtlCol="0">
            <a:spAutoFit/>
          </a:bodyPr>
          <a:lstStyle/>
          <a:p>
            <a:pPr marL="285750" indent="-285750">
              <a:buFont typeface="Arial" panose="020B0604020202020204" pitchFamily="34" charset="0"/>
              <a:buChar char="•"/>
            </a:pPr>
            <a:r>
              <a:rPr lang="en-GB" dirty="0"/>
              <a:t>Be prepared before visiting any site visit – Obtain and read the previous FRA, obtain the maintenance and training records – Do you ask for this information beforehand?</a:t>
            </a:r>
          </a:p>
          <a:p>
            <a:pPr marL="285750" indent="-285750">
              <a:buFont typeface="Arial" panose="020B0604020202020204" pitchFamily="34" charset="0"/>
              <a:buChar char="•"/>
            </a:pPr>
            <a:r>
              <a:rPr lang="en-GB" dirty="0"/>
              <a:t>If possible, ensure someone escorts/is at hand, who knows the building and has all the ‘keys’, record rooms you can’t access </a:t>
            </a:r>
          </a:p>
          <a:p>
            <a:pPr marL="285750" indent="-285750">
              <a:buFont typeface="Arial" panose="020B0604020202020204" pitchFamily="34" charset="0"/>
              <a:buChar char="•"/>
            </a:pPr>
            <a:r>
              <a:rPr lang="en-GB" dirty="0"/>
              <a:t>Talk to staff regarding fire arrangements</a:t>
            </a:r>
          </a:p>
          <a:p>
            <a:pPr marL="285750" indent="-285750">
              <a:buFont typeface="Arial" panose="020B0604020202020204" pitchFamily="34" charset="0"/>
              <a:buChar char="•"/>
            </a:pPr>
            <a:r>
              <a:rPr lang="en-GB" dirty="0"/>
              <a:t>How do you record any serious high-risk issues? Do you have a docket system</a:t>
            </a:r>
          </a:p>
          <a:p>
            <a:pPr marL="285750" indent="-285750">
              <a:buFont typeface="Arial" panose="020B0604020202020204" pitchFamily="34" charset="0"/>
              <a:buChar char="•"/>
            </a:pPr>
            <a:r>
              <a:rPr lang="en-GB" b="1" dirty="0"/>
              <a:t>Tools</a:t>
            </a:r>
            <a:r>
              <a:rPr lang="en-GB" dirty="0"/>
              <a:t> - Torch, ladders, tape measure, distance metre, access keys for hatches, digital camera etc</a:t>
            </a:r>
          </a:p>
          <a:p>
            <a:pPr marL="285750" indent="-285750">
              <a:buFont typeface="Arial" panose="020B0604020202020204" pitchFamily="34" charset="0"/>
              <a:buChar char="•"/>
            </a:pPr>
            <a:r>
              <a:rPr lang="en-GB" dirty="0"/>
              <a:t>Be careful accessing fixed ladders and climbing on rooves</a:t>
            </a:r>
          </a:p>
          <a:p>
            <a:pPr marL="285750" indent="-285750">
              <a:buFont typeface="Arial" panose="020B0604020202020204" pitchFamily="34" charset="0"/>
              <a:buChar char="•"/>
            </a:pPr>
            <a:r>
              <a:rPr lang="en-GB" dirty="0"/>
              <a:t>Ask others to open fire escape doors! </a:t>
            </a:r>
          </a:p>
          <a:p>
            <a:pPr marL="285750" indent="-285750">
              <a:buFont typeface="Arial" panose="020B0604020202020204" pitchFamily="34" charset="0"/>
              <a:buChar char="•"/>
            </a:pPr>
            <a:r>
              <a:rPr lang="en-GB" dirty="0"/>
              <a:t>Only undertake an FRA on a building </a:t>
            </a:r>
            <a:r>
              <a:rPr lang="en-GB"/>
              <a:t>your confident &amp; ‘</a:t>
            </a:r>
            <a:r>
              <a:rPr lang="en-GB" dirty="0"/>
              <a:t>competent’ to inspect </a:t>
            </a:r>
          </a:p>
          <a:p>
            <a:pPr marL="285750" indent="-285750">
              <a:buFont typeface="Arial" panose="020B0604020202020204" pitchFamily="34" charset="0"/>
              <a:buChar char="•"/>
            </a:pPr>
            <a:r>
              <a:rPr lang="en-GB" dirty="0"/>
              <a:t>Write up the FRA as soon as possible after the inspection as you forget! </a:t>
            </a:r>
          </a:p>
          <a:p>
            <a:pPr marL="285750" indent="-285750">
              <a:buFont typeface="Arial" panose="020B0604020202020204" pitchFamily="34" charset="0"/>
              <a:buChar char="•"/>
            </a:pPr>
            <a:r>
              <a:rPr lang="en-GB" dirty="0"/>
              <a:t>If in doubt, ask for advice</a:t>
            </a:r>
          </a:p>
        </p:txBody>
      </p:sp>
    </p:spTree>
    <p:extLst>
      <p:ext uri="{BB962C8B-B14F-4D97-AF65-F5344CB8AC3E}">
        <p14:creationId xmlns:p14="http://schemas.microsoft.com/office/powerpoint/2010/main" val="2706599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E8F46-C2DD-9782-F5F4-7177102D653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0D2AED2-AC7E-D42C-D5E4-E99719DF6355}"/>
              </a:ext>
            </a:extLst>
          </p:cNvPr>
          <p:cNvPicPr>
            <a:picLocks noChangeAspect="1"/>
          </p:cNvPicPr>
          <p:nvPr/>
        </p:nvPicPr>
        <p:blipFill>
          <a:blip r:embed="rId2"/>
          <a:stretch>
            <a:fillRect/>
          </a:stretch>
        </p:blipFill>
        <p:spPr>
          <a:xfrm>
            <a:off x="-1504" y="39413"/>
            <a:ext cx="12192000" cy="6883876"/>
          </a:xfrm>
          <a:prstGeom prst="rect">
            <a:avLst/>
          </a:prstGeom>
        </p:spPr>
      </p:pic>
      <p:sp>
        <p:nvSpPr>
          <p:cNvPr id="2" name="TextBox 1">
            <a:extLst>
              <a:ext uri="{FF2B5EF4-FFF2-40B4-BE49-F238E27FC236}">
                <a16:creationId xmlns:a16="http://schemas.microsoft.com/office/drawing/2014/main" id="{BE0490FD-D79A-B5B7-7833-61DD3399E187}"/>
              </a:ext>
            </a:extLst>
          </p:cNvPr>
          <p:cNvSpPr txBox="1"/>
          <p:nvPr/>
        </p:nvSpPr>
        <p:spPr>
          <a:xfrm>
            <a:off x="268014" y="252248"/>
            <a:ext cx="5707117" cy="584775"/>
          </a:xfrm>
          <a:prstGeom prst="rect">
            <a:avLst/>
          </a:prstGeom>
          <a:noFill/>
        </p:spPr>
        <p:txBody>
          <a:bodyPr wrap="square" rtlCol="0">
            <a:spAutoFit/>
          </a:bodyPr>
          <a:lstStyle/>
          <a:p>
            <a:r>
              <a:rPr lang="en-GB" sz="3200" b="1" dirty="0"/>
              <a:t>Books </a:t>
            </a:r>
          </a:p>
        </p:txBody>
      </p:sp>
      <p:pic>
        <p:nvPicPr>
          <p:cNvPr id="8194" name="Picture 2" descr="The Last Disco: The story of the Stardust tragedy : Murray, Sean, Bohan,  Christine, Ryan, Nicky: Amazon.co.uk: Books">
            <a:extLst>
              <a:ext uri="{FF2B5EF4-FFF2-40B4-BE49-F238E27FC236}">
                <a16:creationId xmlns:a16="http://schemas.microsoft.com/office/drawing/2014/main" id="{CFC295C6-F406-968C-ED41-3341AD194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2001"/>
            <a:ext cx="3370380" cy="515399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ow We Let Grenfell Happen ...">
            <a:extLst>
              <a:ext uri="{FF2B5EF4-FFF2-40B4-BE49-F238E27FC236}">
                <a16:creationId xmlns:a16="http://schemas.microsoft.com/office/drawing/2014/main" id="{65BE7B02-9469-4D0B-5959-592B774AAD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1448" y="2083827"/>
            <a:ext cx="3097223" cy="477417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Killer Show: Amazon.co.uk: Barylick, John: 9781611682656: Books">
            <a:extLst>
              <a:ext uri="{FF2B5EF4-FFF2-40B4-BE49-F238E27FC236}">
                <a16:creationId xmlns:a16="http://schemas.microsoft.com/office/drawing/2014/main" id="{A3637D16-EA2B-6BEB-362F-1B97CA56B2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1622" y="1704003"/>
            <a:ext cx="3437191" cy="5153997"/>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Fifty-Six: The Story of the Bradford ...">
            <a:extLst>
              <a:ext uri="{FF2B5EF4-FFF2-40B4-BE49-F238E27FC236}">
                <a16:creationId xmlns:a16="http://schemas.microsoft.com/office/drawing/2014/main" id="{0E09FECE-FF42-3568-5831-3323F8F420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6082" y="-41229"/>
            <a:ext cx="3370380" cy="519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16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91FBA-BFF3-61BC-6FAA-540F71DCD39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9258086-FC08-FD7D-E0E7-31A4727FC8E0}"/>
              </a:ext>
            </a:extLst>
          </p:cNvPr>
          <p:cNvPicPr>
            <a:picLocks noChangeAspect="1"/>
          </p:cNvPicPr>
          <p:nvPr/>
        </p:nvPicPr>
        <p:blipFill>
          <a:blip r:embed="rId2"/>
          <a:stretch>
            <a:fillRect/>
          </a:stretch>
        </p:blipFill>
        <p:spPr>
          <a:xfrm>
            <a:off x="0" y="-25876"/>
            <a:ext cx="12192000" cy="6883876"/>
          </a:xfrm>
          <a:prstGeom prst="rect">
            <a:avLst/>
          </a:prstGeom>
        </p:spPr>
      </p:pic>
      <p:sp>
        <p:nvSpPr>
          <p:cNvPr id="3" name="TextBox 2">
            <a:extLst>
              <a:ext uri="{FF2B5EF4-FFF2-40B4-BE49-F238E27FC236}">
                <a16:creationId xmlns:a16="http://schemas.microsoft.com/office/drawing/2014/main" id="{2B7E8F37-2D06-F44E-8B77-AD44EB072C59}"/>
              </a:ext>
            </a:extLst>
          </p:cNvPr>
          <p:cNvSpPr txBox="1"/>
          <p:nvPr/>
        </p:nvSpPr>
        <p:spPr>
          <a:xfrm>
            <a:off x="409903" y="95860"/>
            <a:ext cx="9727325" cy="584775"/>
          </a:xfrm>
          <a:prstGeom prst="rect">
            <a:avLst/>
          </a:prstGeom>
          <a:noFill/>
        </p:spPr>
        <p:txBody>
          <a:bodyPr wrap="square" rtlCol="0">
            <a:spAutoFit/>
          </a:bodyPr>
          <a:lstStyle/>
          <a:p>
            <a:r>
              <a:rPr lang="en-GB" sz="3200" b="1" dirty="0"/>
              <a:t>          The Regulatory Reform Fire Safety Order 2005</a:t>
            </a:r>
          </a:p>
        </p:txBody>
      </p:sp>
      <p:sp>
        <p:nvSpPr>
          <p:cNvPr id="4" name="TextBox 3">
            <a:extLst>
              <a:ext uri="{FF2B5EF4-FFF2-40B4-BE49-F238E27FC236}">
                <a16:creationId xmlns:a16="http://schemas.microsoft.com/office/drawing/2014/main" id="{EED0763E-67A4-CC54-6278-442646D1597D}"/>
              </a:ext>
            </a:extLst>
          </p:cNvPr>
          <p:cNvSpPr txBox="1"/>
          <p:nvPr/>
        </p:nvSpPr>
        <p:spPr>
          <a:xfrm>
            <a:off x="914400" y="1324303"/>
            <a:ext cx="8584028" cy="1938992"/>
          </a:xfrm>
          <a:prstGeom prst="rect">
            <a:avLst/>
          </a:prstGeom>
          <a:noFill/>
        </p:spPr>
        <p:txBody>
          <a:bodyPr wrap="square" rtlCol="0">
            <a:spAutoFit/>
          </a:bodyPr>
          <a:lstStyle/>
          <a:p>
            <a:endParaRPr lang="en-GB" sz="2400" b="1" dirty="0"/>
          </a:p>
          <a:p>
            <a:r>
              <a:rPr lang="en-GB" sz="2400" b="1" dirty="0"/>
              <a:t>Guidance Documents - PAS 79-1 </a:t>
            </a:r>
            <a:r>
              <a:rPr lang="en-GB" sz="2400" dirty="0"/>
              <a:t>– Fire Risk Assessment Part 1: 2020 - Premises Other Than Housing Code of Practice</a:t>
            </a:r>
          </a:p>
          <a:p>
            <a:r>
              <a:rPr lang="en-GB" sz="2400" b="1" dirty="0"/>
              <a:t>PAS 79-2 </a:t>
            </a:r>
            <a:r>
              <a:rPr lang="en-GB" sz="2400" dirty="0"/>
              <a:t>- Fire Risk Assessment Part 2 : 2020 - Housing Code of Practice </a:t>
            </a:r>
          </a:p>
        </p:txBody>
      </p:sp>
      <p:pic>
        <p:nvPicPr>
          <p:cNvPr id="7" name="Picture 6">
            <a:extLst>
              <a:ext uri="{FF2B5EF4-FFF2-40B4-BE49-F238E27FC236}">
                <a16:creationId xmlns:a16="http://schemas.microsoft.com/office/drawing/2014/main" id="{3AA4A3D4-2150-BC31-25BB-54471D32A4CD}"/>
              </a:ext>
            </a:extLst>
          </p:cNvPr>
          <p:cNvPicPr>
            <a:picLocks noChangeAspect="1"/>
          </p:cNvPicPr>
          <p:nvPr/>
        </p:nvPicPr>
        <p:blipFill>
          <a:blip r:embed="rId3"/>
          <a:stretch>
            <a:fillRect/>
          </a:stretch>
        </p:blipFill>
        <p:spPr>
          <a:xfrm>
            <a:off x="2475186" y="2935317"/>
            <a:ext cx="7023242" cy="3826823"/>
          </a:xfrm>
          <a:prstGeom prst="rect">
            <a:avLst/>
          </a:prstGeom>
        </p:spPr>
      </p:pic>
      <p:sp>
        <p:nvSpPr>
          <p:cNvPr id="8" name="TextBox 7">
            <a:extLst>
              <a:ext uri="{FF2B5EF4-FFF2-40B4-BE49-F238E27FC236}">
                <a16:creationId xmlns:a16="http://schemas.microsoft.com/office/drawing/2014/main" id="{14255A1F-6C40-ABAA-AB18-98F545B8CF96}"/>
              </a:ext>
            </a:extLst>
          </p:cNvPr>
          <p:cNvSpPr txBox="1"/>
          <p:nvPr/>
        </p:nvSpPr>
        <p:spPr>
          <a:xfrm>
            <a:off x="409903" y="680635"/>
            <a:ext cx="10547131" cy="830997"/>
          </a:xfrm>
          <a:prstGeom prst="rect">
            <a:avLst/>
          </a:prstGeom>
          <a:noFill/>
        </p:spPr>
        <p:txBody>
          <a:bodyPr wrap="square" rtlCol="0">
            <a:spAutoFit/>
          </a:bodyPr>
          <a:lstStyle/>
          <a:p>
            <a:r>
              <a:rPr lang="en-GB" sz="2400" b="1" dirty="0"/>
              <a:t>Aim</a:t>
            </a:r>
            <a:r>
              <a:rPr lang="en-GB" sz="2400" dirty="0"/>
              <a:t> – To identify significant fire issues in the workplace and work activities  that could cause harm to people and property </a:t>
            </a:r>
          </a:p>
        </p:txBody>
      </p:sp>
    </p:spTree>
    <p:extLst>
      <p:ext uri="{BB962C8B-B14F-4D97-AF65-F5344CB8AC3E}">
        <p14:creationId xmlns:p14="http://schemas.microsoft.com/office/powerpoint/2010/main" val="3493713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F4007-63BD-84FF-2059-7E0D68804E2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A907A95-80B2-39D9-EA2F-C5C04CEC3F29}"/>
              </a:ext>
            </a:extLst>
          </p:cNvPr>
          <p:cNvPicPr>
            <a:picLocks noChangeAspect="1"/>
          </p:cNvPicPr>
          <p:nvPr/>
        </p:nvPicPr>
        <p:blipFill>
          <a:blip r:embed="rId2"/>
          <a:stretch>
            <a:fillRect/>
          </a:stretch>
        </p:blipFill>
        <p:spPr>
          <a:xfrm>
            <a:off x="0" y="-25876"/>
            <a:ext cx="12192000" cy="6883876"/>
          </a:xfrm>
          <a:prstGeom prst="rect">
            <a:avLst/>
          </a:prstGeom>
        </p:spPr>
      </p:pic>
      <p:sp>
        <p:nvSpPr>
          <p:cNvPr id="3" name="TextBox 2">
            <a:extLst>
              <a:ext uri="{FF2B5EF4-FFF2-40B4-BE49-F238E27FC236}">
                <a16:creationId xmlns:a16="http://schemas.microsoft.com/office/drawing/2014/main" id="{D77AA51C-AA9D-85C4-1FC6-4E81FB16A5F2}"/>
              </a:ext>
            </a:extLst>
          </p:cNvPr>
          <p:cNvSpPr txBox="1"/>
          <p:nvPr/>
        </p:nvSpPr>
        <p:spPr>
          <a:xfrm>
            <a:off x="220717" y="0"/>
            <a:ext cx="9758855" cy="584775"/>
          </a:xfrm>
          <a:prstGeom prst="rect">
            <a:avLst/>
          </a:prstGeom>
          <a:noFill/>
        </p:spPr>
        <p:txBody>
          <a:bodyPr wrap="square" rtlCol="0">
            <a:spAutoFit/>
          </a:bodyPr>
          <a:lstStyle/>
          <a:p>
            <a:r>
              <a:rPr lang="en-GB" sz="3200" b="1" dirty="0"/>
              <a:t>Approved Document B </a:t>
            </a:r>
          </a:p>
        </p:txBody>
      </p:sp>
      <p:sp>
        <p:nvSpPr>
          <p:cNvPr id="4" name="TextBox 3">
            <a:extLst>
              <a:ext uri="{FF2B5EF4-FFF2-40B4-BE49-F238E27FC236}">
                <a16:creationId xmlns:a16="http://schemas.microsoft.com/office/drawing/2014/main" id="{5461D451-17E4-5A8B-11D6-5E0E658EE585}"/>
              </a:ext>
            </a:extLst>
          </p:cNvPr>
          <p:cNvSpPr txBox="1"/>
          <p:nvPr/>
        </p:nvSpPr>
        <p:spPr>
          <a:xfrm>
            <a:off x="409903" y="610651"/>
            <a:ext cx="8024650" cy="461665"/>
          </a:xfrm>
          <a:prstGeom prst="rect">
            <a:avLst/>
          </a:prstGeom>
          <a:noFill/>
        </p:spPr>
        <p:txBody>
          <a:bodyPr wrap="square" rtlCol="0">
            <a:spAutoFit/>
          </a:bodyPr>
          <a:lstStyle/>
          <a:p>
            <a:r>
              <a:rPr lang="en-GB" sz="2400" dirty="0">
                <a:hlinkClick r:id="rId3"/>
              </a:rPr>
              <a:t>Fire safety: Approved Document B - GOV.UK</a:t>
            </a:r>
            <a:endParaRPr lang="en-GB" sz="2400" dirty="0"/>
          </a:p>
        </p:txBody>
      </p:sp>
      <p:sp>
        <p:nvSpPr>
          <p:cNvPr id="2" name="TextBox 1">
            <a:extLst>
              <a:ext uri="{FF2B5EF4-FFF2-40B4-BE49-F238E27FC236}">
                <a16:creationId xmlns:a16="http://schemas.microsoft.com/office/drawing/2014/main" id="{74A06099-FFD7-5D7E-A91E-AA0A1A07D225}"/>
              </a:ext>
            </a:extLst>
          </p:cNvPr>
          <p:cNvSpPr txBox="1"/>
          <p:nvPr/>
        </p:nvSpPr>
        <p:spPr>
          <a:xfrm>
            <a:off x="220716" y="3946994"/>
            <a:ext cx="11319642" cy="1938992"/>
          </a:xfrm>
          <a:prstGeom prst="rect">
            <a:avLst/>
          </a:prstGeom>
          <a:noFill/>
        </p:spPr>
        <p:txBody>
          <a:bodyPr wrap="square" rtlCol="0">
            <a:spAutoFit/>
          </a:bodyPr>
          <a:lstStyle/>
          <a:p>
            <a:r>
              <a:rPr lang="en-GB" sz="2400" b="1" i="0" dirty="0">
                <a:solidFill>
                  <a:srgbClr val="001D35"/>
                </a:solidFill>
                <a:effectLst/>
                <a:latin typeface="Google Sans"/>
              </a:rPr>
              <a:t>Approved Document B </a:t>
            </a:r>
            <a:r>
              <a:rPr lang="en-GB" sz="2400" b="0" i="0" dirty="0">
                <a:solidFill>
                  <a:srgbClr val="001D35"/>
                </a:solidFill>
                <a:effectLst/>
                <a:latin typeface="Google Sans"/>
              </a:rPr>
              <a:t>is the practical guidance document for meeting fire safety requirements within the Building Regulations in England. It provides detailed guidance on how to comply with Part B of the regulations, which covers fire safety within and around buildings. The document is crucial for ensuring buildings are safe for occupants and firefighters in the event of a fire.</a:t>
            </a:r>
            <a:endParaRPr lang="en-GB" sz="2400" dirty="0"/>
          </a:p>
        </p:txBody>
      </p:sp>
      <p:sp>
        <p:nvSpPr>
          <p:cNvPr id="9" name="TextBox 8">
            <a:extLst>
              <a:ext uri="{FF2B5EF4-FFF2-40B4-BE49-F238E27FC236}">
                <a16:creationId xmlns:a16="http://schemas.microsoft.com/office/drawing/2014/main" id="{503EFFB9-EFFB-6ED4-CF16-CF422DD16097}"/>
              </a:ext>
            </a:extLst>
          </p:cNvPr>
          <p:cNvSpPr txBox="1"/>
          <p:nvPr/>
        </p:nvSpPr>
        <p:spPr>
          <a:xfrm>
            <a:off x="220717" y="1258168"/>
            <a:ext cx="11319642" cy="1077218"/>
          </a:xfrm>
          <a:prstGeom prst="rect">
            <a:avLst/>
          </a:prstGeom>
          <a:noFill/>
        </p:spPr>
        <p:txBody>
          <a:bodyPr wrap="square" rtlCol="0">
            <a:spAutoFit/>
          </a:bodyPr>
          <a:lstStyle/>
          <a:p>
            <a:r>
              <a:rPr lang="en-GB" sz="3200" dirty="0"/>
              <a:t>- Approved Document B (fire safety) volume 1: Dwellings 2019 edition incorporating 2020, 2022 &amp; 2025 amendments </a:t>
            </a:r>
          </a:p>
        </p:txBody>
      </p:sp>
      <p:sp>
        <p:nvSpPr>
          <p:cNvPr id="10" name="TextBox 9">
            <a:extLst>
              <a:ext uri="{FF2B5EF4-FFF2-40B4-BE49-F238E27FC236}">
                <a16:creationId xmlns:a16="http://schemas.microsoft.com/office/drawing/2014/main" id="{A1D1A426-FC30-80AE-0707-890DE0461B07}"/>
              </a:ext>
            </a:extLst>
          </p:cNvPr>
          <p:cNvSpPr txBox="1"/>
          <p:nvPr/>
        </p:nvSpPr>
        <p:spPr>
          <a:xfrm>
            <a:off x="220718" y="2356360"/>
            <a:ext cx="10326414" cy="1569660"/>
          </a:xfrm>
          <a:prstGeom prst="rect">
            <a:avLst/>
          </a:prstGeom>
          <a:noFill/>
        </p:spPr>
        <p:txBody>
          <a:bodyPr wrap="square" rtlCol="0">
            <a:spAutoFit/>
          </a:bodyPr>
          <a:lstStyle/>
          <a:p>
            <a:r>
              <a:rPr lang="en-GB" sz="3200" dirty="0"/>
              <a:t>- Approved Document B (fire safety) volume 2: Buildings Other Than Dwellings 2019 edition incorporating 2020, 2022 &amp; 2025 amendments </a:t>
            </a:r>
          </a:p>
        </p:txBody>
      </p:sp>
    </p:spTree>
    <p:extLst>
      <p:ext uri="{BB962C8B-B14F-4D97-AF65-F5344CB8AC3E}">
        <p14:creationId xmlns:p14="http://schemas.microsoft.com/office/powerpoint/2010/main" val="254821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D271E-6D45-8059-BDF1-B7A5E6FA075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9FBD7DC-5E5B-B7C9-6968-78339C4D44B1}"/>
              </a:ext>
            </a:extLst>
          </p:cNvPr>
          <p:cNvPicPr>
            <a:picLocks noChangeAspect="1"/>
          </p:cNvPicPr>
          <p:nvPr/>
        </p:nvPicPr>
        <p:blipFill>
          <a:blip r:embed="rId2"/>
          <a:stretch>
            <a:fillRect/>
          </a:stretch>
        </p:blipFill>
        <p:spPr>
          <a:xfrm>
            <a:off x="0" y="-25876"/>
            <a:ext cx="12192000" cy="6883876"/>
          </a:xfrm>
          <a:prstGeom prst="rect">
            <a:avLst/>
          </a:prstGeom>
        </p:spPr>
      </p:pic>
      <p:sp>
        <p:nvSpPr>
          <p:cNvPr id="3" name="TextBox 2">
            <a:extLst>
              <a:ext uri="{FF2B5EF4-FFF2-40B4-BE49-F238E27FC236}">
                <a16:creationId xmlns:a16="http://schemas.microsoft.com/office/drawing/2014/main" id="{B9227B6D-D698-560A-5595-8958493304A5}"/>
              </a:ext>
            </a:extLst>
          </p:cNvPr>
          <p:cNvSpPr txBox="1"/>
          <p:nvPr/>
        </p:nvSpPr>
        <p:spPr>
          <a:xfrm>
            <a:off x="220717" y="0"/>
            <a:ext cx="9758855" cy="646331"/>
          </a:xfrm>
          <a:prstGeom prst="rect">
            <a:avLst/>
          </a:prstGeom>
          <a:noFill/>
        </p:spPr>
        <p:txBody>
          <a:bodyPr wrap="square" rtlCol="0">
            <a:spAutoFit/>
          </a:bodyPr>
          <a:lstStyle/>
          <a:p>
            <a:r>
              <a:rPr lang="en-GB" sz="3600" b="1" dirty="0"/>
              <a:t>BS 9999: 2017 </a:t>
            </a:r>
          </a:p>
        </p:txBody>
      </p:sp>
      <p:sp>
        <p:nvSpPr>
          <p:cNvPr id="9" name="TextBox 8">
            <a:extLst>
              <a:ext uri="{FF2B5EF4-FFF2-40B4-BE49-F238E27FC236}">
                <a16:creationId xmlns:a16="http://schemas.microsoft.com/office/drawing/2014/main" id="{4933B916-2689-3D24-6B74-08D558AD7B03}"/>
              </a:ext>
            </a:extLst>
          </p:cNvPr>
          <p:cNvSpPr txBox="1"/>
          <p:nvPr/>
        </p:nvSpPr>
        <p:spPr>
          <a:xfrm>
            <a:off x="220717" y="835572"/>
            <a:ext cx="11319642" cy="5632311"/>
          </a:xfrm>
          <a:prstGeom prst="rect">
            <a:avLst/>
          </a:prstGeom>
          <a:noFill/>
        </p:spPr>
        <p:txBody>
          <a:bodyPr wrap="square" rtlCol="0">
            <a:spAutoFit/>
          </a:bodyPr>
          <a:lstStyle/>
          <a:p>
            <a:pPr algn="l">
              <a:buNone/>
            </a:pPr>
            <a:r>
              <a:rPr lang="en-GB" sz="2400" b="1" i="0" dirty="0">
                <a:solidFill>
                  <a:srgbClr val="1E2832"/>
                </a:solidFill>
                <a:effectLst/>
              </a:rPr>
              <a:t>BS 9999 - </a:t>
            </a:r>
            <a:r>
              <a:rPr lang="en-GB" sz="2400" i="0" dirty="0">
                <a:solidFill>
                  <a:srgbClr val="1E2832"/>
                </a:solidFill>
                <a:effectLst/>
              </a:rPr>
              <a:t>Fire safety in the design, management, and use of buildings – Code of practice is a British Standard that provides recommendations for fire safety in building design, management, and use.</a:t>
            </a:r>
          </a:p>
          <a:p>
            <a:pPr algn="l">
              <a:buNone/>
            </a:pPr>
            <a:endParaRPr lang="en-GB" sz="2400" b="0" i="0" dirty="0">
              <a:solidFill>
                <a:srgbClr val="1E2832"/>
              </a:solidFill>
              <a:effectLst/>
            </a:endParaRPr>
          </a:p>
          <a:p>
            <a:pPr algn="l">
              <a:buNone/>
            </a:pPr>
            <a:r>
              <a:rPr lang="en-GB" sz="2400" b="0" i="0" dirty="0">
                <a:solidFill>
                  <a:srgbClr val="1E2832"/>
                </a:solidFill>
                <a:effectLst/>
              </a:rPr>
              <a:t>It complements </a:t>
            </a:r>
            <a:r>
              <a:rPr lang="en-GB" sz="2400" b="0" i="0" u="none" strike="noStrike" dirty="0">
                <a:solidFill>
                  <a:srgbClr val="0081CC"/>
                </a:solidFill>
                <a:effectLst/>
                <a:hlinkClick r:id="rId3"/>
              </a:rPr>
              <a:t>BS 9991:2015</a:t>
            </a:r>
            <a:r>
              <a:rPr lang="en-GB" sz="2400" b="0" i="0" dirty="0">
                <a:solidFill>
                  <a:srgbClr val="1E2832"/>
                </a:solidFill>
                <a:effectLst/>
              </a:rPr>
              <a:t> which pertains to fire safety in the design, management, and use of residential buildings, functioning as a code of practice to meet the functional requirements of the Building Regulations.</a:t>
            </a:r>
          </a:p>
          <a:p>
            <a:pPr algn="l"/>
            <a:endParaRPr lang="en-GB" sz="2400" b="0" i="0" dirty="0">
              <a:solidFill>
                <a:srgbClr val="1E2832"/>
              </a:solidFill>
              <a:effectLst/>
            </a:endParaRPr>
          </a:p>
          <a:p>
            <a:pPr algn="l"/>
            <a:r>
              <a:rPr lang="en-GB" sz="2400" b="0" i="0" dirty="0">
                <a:solidFill>
                  <a:srgbClr val="1E2832"/>
                </a:solidFill>
                <a:effectLst/>
              </a:rPr>
              <a:t>It elaborates on how a more adaptable design approach can achieve adherence to fire safety legislation. BS 9999 offers </a:t>
            </a:r>
            <a:r>
              <a:rPr lang="en-GB" sz="2400" b="1" i="0" dirty="0">
                <a:solidFill>
                  <a:srgbClr val="1E2832"/>
                </a:solidFill>
                <a:effectLst/>
              </a:rPr>
              <a:t>more flexibility and detailed advice </a:t>
            </a:r>
            <a:r>
              <a:rPr lang="en-GB" sz="2400" b="0" i="0" dirty="0">
                <a:solidFill>
                  <a:srgbClr val="1E2832"/>
                </a:solidFill>
                <a:effectLst/>
              </a:rPr>
              <a:t>than the prescriptive approach of </a:t>
            </a:r>
            <a:r>
              <a:rPr lang="en-GB" sz="2400" b="0" i="0" u="none" strike="noStrike" dirty="0">
                <a:solidFill>
                  <a:srgbClr val="0081CC"/>
                </a:solidFill>
                <a:effectLst/>
                <a:hlinkClick r:id="rId4"/>
              </a:rPr>
              <a:t>Approved Document B</a:t>
            </a:r>
            <a:r>
              <a:rPr lang="en-GB" sz="2400" b="0" i="0" dirty="0">
                <a:solidFill>
                  <a:srgbClr val="1E2832"/>
                </a:solidFill>
                <a:effectLst/>
              </a:rPr>
              <a:t>, allowing for innovative solutions and tailored fire safety strategies. A</a:t>
            </a:r>
            <a:r>
              <a:rPr lang="en-GB" sz="2400" b="0" i="0" dirty="0">
                <a:solidFill>
                  <a:srgbClr val="040C28"/>
                </a:solidFill>
                <a:effectLst/>
              </a:rPr>
              <a:t>dopts a holistic approach to fire safety, permitting compensatory measures to address factors like travel distances or escape door widths</a:t>
            </a:r>
            <a:r>
              <a:rPr lang="en-GB" sz="2400" b="0" i="0" dirty="0">
                <a:solidFill>
                  <a:srgbClr val="474747"/>
                </a:solidFill>
                <a:effectLst/>
              </a:rPr>
              <a:t>. This standard adopts a risk-based framework that considers diverse human factors and incorporates principles of inclusive design.</a:t>
            </a:r>
            <a:endParaRPr lang="en-GB" sz="2400" dirty="0"/>
          </a:p>
        </p:txBody>
      </p:sp>
    </p:spTree>
    <p:extLst>
      <p:ext uri="{BB962C8B-B14F-4D97-AF65-F5344CB8AC3E}">
        <p14:creationId xmlns:p14="http://schemas.microsoft.com/office/powerpoint/2010/main" val="106846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E1B11-618A-4AD8-51D5-43FD418FF52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AFD8503-6C45-81F3-A180-ECD9168D317E}"/>
              </a:ext>
            </a:extLst>
          </p:cNvPr>
          <p:cNvPicPr>
            <a:picLocks noChangeAspect="1"/>
          </p:cNvPicPr>
          <p:nvPr/>
        </p:nvPicPr>
        <p:blipFill>
          <a:blip r:embed="rId2"/>
          <a:stretch>
            <a:fillRect/>
          </a:stretch>
        </p:blipFill>
        <p:spPr>
          <a:xfrm>
            <a:off x="0" y="-25876"/>
            <a:ext cx="12192000" cy="6883876"/>
          </a:xfrm>
          <a:prstGeom prst="rect">
            <a:avLst/>
          </a:prstGeom>
        </p:spPr>
      </p:pic>
      <p:sp>
        <p:nvSpPr>
          <p:cNvPr id="2" name="TextBox 1">
            <a:extLst>
              <a:ext uri="{FF2B5EF4-FFF2-40B4-BE49-F238E27FC236}">
                <a16:creationId xmlns:a16="http://schemas.microsoft.com/office/drawing/2014/main" id="{D692A1FA-7F87-7645-C761-8C22A0A5C1CD}"/>
              </a:ext>
            </a:extLst>
          </p:cNvPr>
          <p:cNvSpPr txBox="1"/>
          <p:nvPr/>
        </p:nvSpPr>
        <p:spPr>
          <a:xfrm>
            <a:off x="0" y="1"/>
            <a:ext cx="7031421" cy="769441"/>
          </a:xfrm>
          <a:prstGeom prst="rect">
            <a:avLst/>
          </a:prstGeom>
          <a:noFill/>
        </p:spPr>
        <p:txBody>
          <a:bodyPr wrap="square" rtlCol="0">
            <a:spAutoFit/>
          </a:bodyPr>
          <a:lstStyle/>
          <a:p>
            <a:r>
              <a:rPr lang="en-GB" sz="4400" dirty="0"/>
              <a:t>Home Office Guidance </a:t>
            </a:r>
          </a:p>
        </p:txBody>
      </p:sp>
      <p:sp>
        <p:nvSpPr>
          <p:cNvPr id="3" name="TextBox 2">
            <a:extLst>
              <a:ext uri="{FF2B5EF4-FFF2-40B4-BE49-F238E27FC236}">
                <a16:creationId xmlns:a16="http://schemas.microsoft.com/office/drawing/2014/main" id="{1220532F-BA40-BF3F-7D06-5B6E48A104B7}"/>
              </a:ext>
            </a:extLst>
          </p:cNvPr>
          <p:cNvSpPr txBox="1"/>
          <p:nvPr/>
        </p:nvSpPr>
        <p:spPr>
          <a:xfrm>
            <a:off x="0" y="769442"/>
            <a:ext cx="11429999" cy="646331"/>
          </a:xfrm>
          <a:prstGeom prst="rect">
            <a:avLst/>
          </a:prstGeom>
          <a:noFill/>
        </p:spPr>
        <p:txBody>
          <a:bodyPr wrap="square" rtlCol="0">
            <a:spAutoFit/>
          </a:bodyPr>
          <a:lstStyle/>
          <a:p>
            <a:r>
              <a:rPr lang="en-GB" sz="3600" dirty="0">
                <a:hlinkClick r:id="rId3"/>
              </a:rPr>
              <a:t>Fire safety in the workplace: Fire risk assessments - GOV.UK</a:t>
            </a:r>
            <a:endParaRPr lang="en-GB" sz="3600" dirty="0"/>
          </a:p>
        </p:txBody>
      </p:sp>
      <p:pic>
        <p:nvPicPr>
          <p:cNvPr id="6" name="Picture 5">
            <a:extLst>
              <a:ext uri="{FF2B5EF4-FFF2-40B4-BE49-F238E27FC236}">
                <a16:creationId xmlns:a16="http://schemas.microsoft.com/office/drawing/2014/main" id="{6E21CE30-245C-C1B9-6B0B-BA41386A1DEF}"/>
              </a:ext>
            </a:extLst>
          </p:cNvPr>
          <p:cNvPicPr>
            <a:picLocks noChangeAspect="1"/>
          </p:cNvPicPr>
          <p:nvPr/>
        </p:nvPicPr>
        <p:blipFill>
          <a:blip r:embed="rId4"/>
          <a:stretch>
            <a:fillRect/>
          </a:stretch>
        </p:blipFill>
        <p:spPr>
          <a:xfrm>
            <a:off x="18141" y="1538883"/>
            <a:ext cx="5752038" cy="5111054"/>
          </a:xfrm>
          <a:prstGeom prst="rect">
            <a:avLst/>
          </a:prstGeom>
        </p:spPr>
      </p:pic>
      <p:pic>
        <p:nvPicPr>
          <p:cNvPr id="8" name="Picture 7">
            <a:extLst>
              <a:ext uri="{FF2B5EF4-FFF2-40B4-BE49-F238E27FC236}">
                <a16:creationId xmlns:a16="http://schemas.microsoft.com/office/drawing/2014/main" id="{BA846072-4635-D6F8-F372-6429258CBC58}"/>
              </a:ext>
            </a:extLst>
          </p:cNvPr>
          <p:cNvPicPr>
            <a:picLocks noChangeAspect="1"/>
          </p:cNvPicPr>
          <p:nvPr/>
        </p:nvPicPr>
        <p:blipFill>
          <a:blip r:embed="rId5"/>
          <a:stretch>
            <a:fillRect/>
          </a:stretch>
        </p:blipFill>
        <p:spPr>
          <a:xfrm>
            <a:off x="5904085" y="1564760"/>
            <a:ext cx="6154009" cy="1409897"/>
          </a:xfrm>
          <a:prstGeom prst="rect">
            <a:avLst/>
          </a:prstGeom>
        </p:spPr>
      </p:pic>
      <p:pic>
        <p:nvPicPr>
          <p:cNvPr id="3074" name="Picture 2" descr="Fire Safety Risk Assessment In The Workplace">
            <a:extLst>
              <a:ext uri="{FF2B5EF4-FFF2-40B4-BE49-F238E27FC236}">
                <a16:creationId xmlns:a16="http://schemas.microsoft.com/office/drawing/2014/main" id="{BA3DE3D7-7890-5365-8B47-5152A5047D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0936" y="3123644"/>
            <a:ext cx="5220306" cy="348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0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A59EE-A3A6-FF72-5699-56E2727BE25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AE2D632-66F2-FB8B-3A29-B02821B81A98}"/>
              </a:ext>
            </a:extLst>
          </p:cNvPr>
          <p:cNvPicPr>
            <a:picLocks noChangeAspect="1"/>
          </p:cNvPicPr>
          <p:nvPr/>
        </p:nvPicPr>
        <p:blipFill>
          <a:blip r:embed="rId2"/>
          <a:stretch>
            <a:fillRect/>
          </a:stretch>
        </p:blipFill>
        <p:spPr>
          <a:xfrm>
            <a:off x="-509542" y="-313575"/>
            <a:ext cx="12701542" cy="7171575"/>
          </a:xfrm>
          <a:prstGeom prst="rect">
            <a:avLst/>
          </a:prstGeom>
        </p:spPr>
      </p:pic>
      <p:sp>
        <p:nvSpPr>
          <p:cNvPr id="2" name="TextBox 1">
            <a:extLst>
              <a:ext uri="{FF2B5EF4-FFF2-40B4-BE49-F238E27FC236}">
                <a16:creationId xmlns:a16="http://schemas.microsoft.com/office/drawing/2014/main" id="{FFEA1A39-2D69-16A6-0CB3-95B1BE130DCF}"/>
              </a:ext>
            </a:extLst>
          </p:cNvPr>
          <p:cNvSpPr txBox="1"/>
          <p:nvPr/>
        </p:nvSpPr>
        <p:spPr>
          <a:xfrm>
            <a:off x="204952" y="898634"/>
            <a:ext cx="8671035" cy="5598969"/>
          </a:xfrm>
          <a:prstGeom prst="rect">
            <a:avLst/>
          </a:prstGeom>
          <a:noFill/>
        </p:spPr>
        <p:txBody>
          <a:bodyPr wrap="square" rtlCol="0">
            <a:spAutoFit/>
          </a:bodyPr>
          <a:lstStyle/>
          <a:p>
            <a:pPr algn="l">
              <a:spcAft>
                <a:spcPts val="1500"/>
              </a:spcAft>
              <a:buNone/>
            </a:pPr>
            <a:r>
              <a:rPr lang="en-GB" sz="2800" b="1" i="0" dirty="0">
                <a:solidFill>
                  <a:srgbClr val="0B0C0C"/>
                </a:solidFill>
                <a:effectLst/>
              </a:rPr>
              <a:t>Consider:</a:t>
            </a:r>
          </a:p>
          <a:p>
            <a:pPr algn="l">
              <a:spcAft>
                <a:spcPts val="750"/>
              </a:spcAft>
              <a:buFont typeface="Arial" panose="020B0604020202020204" pitchFamily="34" charset="0"/>
              <a:buChar char="•"/>
            </a:pPr>
            <a:r>
              <a:rPr lang="en-GB" sz="2400" b="0" i="0" dirty="0">
                <a:solidFill>
                  <a:srgbClr val="0B0C0C"/>
                </a:solidFill>
                <a:effectLst/>
              </a:rPr>
              <a:t> emergency routes and exits</a:t>
            </a:r>
          </a:p>
          <a:p>
            <a:pPr algn="l">
              <a:spcAft>
                <a:spcPts val="750"/>
              </a:spcAft>
              <a:buFont typeface="Arial" panose="020B0604020202020204" pitchFamily="34" charset="0"/>
              <a:buChar char="•"/>
            </a:pPr>
            <a:r>
              <a:rPr lang="en-GB" sz="2400" b="0" i="0" dirty="0">
                <a:solidFill>
                  <a:srgbClr val="0B0C0C"/>
                </a:solidFill>
                <a:effectLst/>
              </a:rPr>
              <a:t> fire detection and warning systems</a:t>
            </a:r>
          </a:p>
          <a:p>
            <a:pPr algn="l">
              <a:spcAft>
                <a:spcPts val="750"/>
              </a:spcAft>
              <a:buFont typeface="Arial" panose="020B0604020202020204" pitchFamily="34" charset="0"/>
              <a:buChar char="•"/>
            </a:pPr>
            <a:r>
              <a:rPr lang="en-GB" sz="2400" b="0" i="0" dirty="0">
                <a:solidFill>
                  <a:srgbClr val="0B0C0C"/>
                </a:solidFill>
                <a:effectLst/>
              </a:rPr>
              <a:t> fire fighting equipment</a:t>
            </a:r>
          </a:p>
          <a:p>
            <a:pPr algn="l">
              <a:spcAft>
                <a:spcPts val="750"/>
              </a:spcAft>
              <a:buFont typeface="Arial" panose="020B0604020202020204" pitchFamily="34" charset="0"/>
              <a:buChar char="•"/>
            </a:pPr>
            <a:r>
              <a:rPr lang="en-GB" sz="2400" b="0" i="0" dirty="0">
                <a:solidFill>
                  <a:srgbClr val="0B0C0C"/>
                </a:solidFill>
                <a:effectLst/>
              </a:rPr>
              <a:t> the removal or safe storage of dangerous substances</a:t>
            </a:r>
          </a:p>
          <a:p>
            <a:pPr algn="l">
              <a:spcAft>
                <a:spcPts val="750"/>
              </a:spcAft>
              <a:buFont typeface="Arial" panose="020B0604020202020204" pitchFamily="34" charset="0"/>
              <a:buChar char="•"/>
            </a:pPr>
            <a:r>
              <a:rPr lang="en-GB" sz="2400" b="0" i="0" dirty="0">
                <a:solidFill>
                  <a:srgbClr val="0B0C0C"/>
                </a:solidFill>
                <a:effectLst/>
              </a:rPr>
              <a:t> an emergency fire evacuation plan</a:t>
            </a:r>
          </a:p>
          <a:p>
            <a:pPr algn="l">
              <a:spcAft>
                <a:spcPts val="750"/>
              </a:spcAft>
              <a:buFont typeface="Arial" panose="020B0604020202020204" pitchFamily="34" charset="0"/>
              <a:buChar char="•"/>
            </a:pPr>
            <a:r>
              <a:rPr lang="en-GB" sz="2400" b="0" i="0" dirty="0">
                <a:solidFill>
                  <a:srgbClr val="0B0C0C"/>
                </a:solidFill>
                <a:effectLst/>
              </a:rPr>
              <a:t> the needs of vulnerable people, for example the elderly, young children or those with disabilities</a:t>
            </a:r>
          </a:p>
          <a:p>
            <a:pPr algn="l">
              <a:spcAft>
                <a:spcPts val="750"/>
              </a:spcAft>
              <a:buFont typeface="Arial" panose="020B0604020202020204" pitchFamily="34" charset="0"/>
              <a:buChar char="•"/>
            </a:pPr>
            <a:r>
              <a:rPr lang="en-GB" sz="2400" b="0" i="0" dirty="0">
                <a:solidFill>
                  <a:srgbClr val="0B0C0C"/>
                </a:solidFill>
                <a:effectLst/>
              </a:rPr>
              <a:t> providing information to employees and other people on the premises</a:t>
            </a:r>
          </a:p>
          <a:p>
            <a:pPr algn="l">
              <a:spcAft>
                <a:spcPts val="750"/>
              </a:spcAft>
              <a:buFont typeface="Arial" panose="020B0604020202020204" pitchFamily="34" charset="0"/>
              <a:buChar char="•"/>
            </a:pPr>
            <a:r>
              <a:rPr lang="en-GB" sz="2400" b="0" i="0" dirty="0">
                <a:solidFill>
                  <a:srgbClr val="0B0C0C"/>
                </a:solidFill>
                <a:effectLst/>
              </a:rPr>
              <a:t> staff fire safety training &amp; fire drills</a:t>
            </a:r>
          </a:p>
          <a:p>
            <a:pPr algn="l">
              <a:spcAft>
                <a:spcPts val="750"/>
              </a:spcAft>
              <a:buFont typeface="Arial" panose="020B0604020202020204" pitchFamily="34" charset="0"/>
              <a:buChar char="•"/>
            </a:pPr>
            <a:r>
              <a:rPr lang="en-GB" sz="2400" dirty="0">
                <a:solidFill>
                  <a:srgbClr val="0B0C0C"/>
                </a:solidFill>
              </a:rPr>
              <a:t> co-operation, co-ordination and communication</a:t>
            </a:r>
            <a:endParaRPr lang="en-GB" sz="2400" b="0" i="0" dirty="0">
              <a:solidFill>
                <a:srgbClr val="0B0C0C"/>
              </a:solidFill>
              <a:effectLst/>
            </a:endParaRPr>
          </a:p>
        </p:txBody>
      </p:sp>
      <p:sp>
        <p:nvSpPr>
          <p:cNvPr id="3" name="TextBox 2">
            <a:extLst>
              <a:ext uri="{FF2B5EF4-FFF2-40B4-BE49-F238E27FC236}">
                <a16:creationId xmlns:a16="http://schemas.microsoft.com/office/drawing/2014/main" id="{70BC9CB8-033B-9DCD-12FE-A7F242A698FC}"/>
              </a:ext>
            </a:extLst>
          </p:cNvPr>
          <p:cNvSpPr txBox="1"/>
          <p:nvPr/>
        </p:nvSpPr>
        <p:spPr>
          <a:xfrm>
            <a:off x="520262" y="252248"/>
            <a:ext cx="8671035" cy="523220"/>
          </a:xfrm>
          <a:prstGeom prst="rect">
            <a:avLst/>
          </a:prstGeom>
          <a:noFill/>
        </p:spPr>
        <p:txBody>
          <a:bodyPr wrap="square" rtlCol="0">
            <a:spAutoFit/>
          </a:bodyPr>
          <a:lstStyle/>
          <a:p>
            <a:r>
              <a:rPr lang="en-GB" sz="2800" b="1" dirty="0"/>
              <a:t>Home Office Guidance – Fire Risk Assessments  </a:t>
            </a:r>
          </a:p>
        </p:txBody>
      </p:sp>
      <p:pic>
        <p:nvPicPr>
          <p:cNvPr id="4098" name="Picture 2" descr="8 Office Fire Safety Tips | Fire Safety | PARRS">
            <a:extLst>
              <a:ext uri="{FF2B5EF4-FFF2-40B4-BE49-F238E27FC236}">
                <a16:creationId xmlns:a16="http://schemas.microsoft.com/office/drawing/2014/main" id="{7677C481-F30E-1CAB-9EC3-3042E39A7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928" y="-313575"/>
            <a:ext cx="4186072" cy="418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7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4532F-38C5-642E-3D69-DFD404D511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BB54D8-67CD-BF5D-A4C0-6985092228AB}"/>
              </a:ext>
            </a:extLst>
          </p:cNvPr>
          <p:cNvPicPr>
            <a:picLocks noChangeAspect="1"/>
          </p:cNvPicPr>
          <p:nvPr/>
        </p:nvPicPr>
        <p:blipFill>
          <a:blip r:embed="rId2"/>
          <a:stretch>
            <a:fillRect/>
          </a:stretch>
        </p:blipFill>
        <p:spPr>
          <a:xfrm>
            <a:off x="31531" y="-25876"/>
            <a:ext cx="12192000" cy="6883876"/>
          </a:xfrm>
          <a:prstGeom prst="rect">
            <a:avLst/>
          </a:prstGeom>
        </p:spPr>
      </p:pic>
      <p:sp>
        <p:nvSpPr>
          <p:cNvPr id="2" name="TextBox 1">
            <a:extLst>
              <a:ext uri="{FF2B5EF4-FFF2-40B4-BE49-F238E27FC236}">
                <a16:creationId xmlns:a16="http://schemas.microsoft.com/office/drawing/2014/main" id="{5F43583B-4E59-186E-EC4D-D38811D6BB74}"/>
              </a:ext>
            </a:extLst>
          </p:cNvPr>
          <p:cNvSpPr txBox="1"/>
          <p:nvPr/>
        </p:nvSpPr>
        <p:spPr>
          <a:xfrm>
            <a:off x="409903" y="488731"/>
            <a:ext cx="5849007" cy="523220"/>
          </a:xfrm>
          <a:prstGeom prst="rect">
            <a:avLst/>
          </a:prstGeom>
          <a:noFill/>
        </p:spPr>
        <p:txBody>
          <a:bodyPr wrap="square" rtlCol="0">
            <a:spAutoFit/>
          </a:bodyPr>
          <a:lstStyle/>
          <a:p>
            <a:r>
              <a:rPr lang="en-GB" sz="2800" b="1" dirty="0"/>
              <a:t>Hierarchy of Controls </a:t>
            </a:r>
          </a:p>
        </p:txBody>
      </p:sp>
      <p:pic>
        <p:nvPicPr>
          <p:cNvPr id="4" name="Picture 3">
            <a:extLst>
              <a:ext uri="{FF2B5EF4-FFF2-40B4-BE49-F238E27FC236}">
                <a16:creationId xmlns:a16="http://schemas.microsoft.com/office/drawing/2014/main" id="{58790466-16FF-9B74-6E72-BFB74F3523C7}"/>
              </a:ext>
            </a:extLst>
          </p:cNvPr>
          <p:cNvPicPr>
            <a:picLocks noChangeAspect="1"/>
          </p:cNvPicPr>
          <p:nvPr/>
        </p:nvPicPr>
        <p:blipFill>
          <a:blip r:embed="rId3"/>
          <a:stretch>
            <a:fillRect/>
          </a:stretch>
        </p:blipFill>
        <p:spPr>
          <a:xfrm>
            <a:off x="4102147" y="352497"/>
            <a:ext cx="8089853" cy="4562524"/>
          </a:xfrm>
          <a:prstGeom prst="rect">
            <a:avLst/>
          </a:prstGeom>
        </p:spPr>
      </p:pic>
      <p:sp>
        <p:nvSpPr>
          <p:cNvPr id="7" name="TextBox 6">
            <a:extLst>
              <a:ext uri="{FF2B5EF4-FFF2-40B4-BE49-F238E27FC236}">
                <a16:creationId xmlns:a16="http://schemas.microsoft.com/office/drawing/2014/main" id="{B1CE223A-11A8-9EE1-4339-F830A2CAA130}"/>
              </a:ext>
            </a:extLst>
          </p:cNvPr>
          <p:cNvSpPr txBox="1"/>
          <p:nvPr/>
        </p:nvSpPr>
        <p:spPr>
          <a:xfrm>
            <a:off x="173421" y="1571297"/>
            <a:ext cx="3825765" cy="3988675"/>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F2432626-5A56-49A0-6047-016A4527CE88}"/>
              </a:ext>
            </a:extLst>
          </p:cNvPr>
          <p:cNvSpPr txBox="1"/>
          <p:nvPr/>
        </p:nvSpPr>
        <p:spPr>
          <a:xfrm>
            <a:off x="173421" y="1355834"/>
            <a:ext cx="3689131" cy="4893647"/>
          </a:xfrm>
          <a:prstGeom prst="rect">
            <a:avLst/>
          </a:prstGeom>
          <a:noFill/>
        </p:spPr>
        <p:txBody>
          <a:bodyPr wrap="square" rtlCol="0">
            <a:spAutoFit/>
          </a:bodyPr>
          <a:lstStyle/>
          <a:p>
            <a:r>
              <a:rPr lang="en-GB" sz="2400" b="0" i="0" dirty="0">
                <a:effectLst/>
              </a:rPr>
              <a:t>The hierarch of Controls helps to prioritise fire safety actions from the most critical to the least. </a:t>
            </a:r>
          </a:p>
          <a:p>
            <a:endParaRPr lang="en-GB" sz="2400" dirty="0"/>
          </a:p>
          <a:p>
            <a:r>
              <a:rPr lang="en-GB" sz="2400" b="0" i="0" dirty="0">
                <a:effectLst/>
              </a:rPr>
              <a:t>In addition, they rank fire safety risks from the most to the least severe. By following the Hierarchy of Controls, fire safety management can effectively and safely control fire hazards.</a:t>
            </a:r>
            <a:endParaRPr lang="en-GB" sz="2400" dirty="0"/>
          </a:p>
        </p:txBody>
      </p:sp>
    </p:spTree>
    <p:extLst>
      <p:ext uri="{BB962C8B-B14F-4D97-AF65-F5344CB8AC3E}">
        <p14:creationId xmlns:p14="http://schemas.microsoft.com/office/powerpoint/2010/main" val="245977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9DCD6-6973-5680-4D8A-BEAE5D741F6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DDCA2A9-265A-B019-96C8-65F9BAB46222}"/>
              </a:ext>
            </a:extLst>
          </p:cNvPr>
          <p:cNvPicPr>
            <a:picLocks noChangeAspect="1"/>
          </p:cNvPicPr>
          <p:nvPr/>
        </p:nvPicPr>
        <p:blipFill>
          <a:blip r:embed="rId2"/>
          <a:stretch>
            <a:fillRect/>
          </a:stretch>
        </p:blipFill>
        <p:spPr>
          <a:xfrm>
            <a:off x="0" y="-25876"/>
            <a:ext cx="12192000" cy="6883876"/>
          </a:xfrm>
          <a:prstGeom prst="rect">
            <a:avLst/>
          </a:prstGeom>
        </p:spPr>
      </p:pic>
      <p:sp>
        <p:nvSpPr>
          <p:cNvPr id="8" name="TextBox 7">
            <a:extLst>
              <a:ext uri="{FF2B5EF4-FFF2-40B4-BE49-F238E27FC236}">
                <a16:creationId xmlns:a16="http://schemas.microsoft.com/office/drawing/2014/main" id="{C6BD1794-3BA7-8943-9B07-65881EFFC2DA}"/>
              </a:ext>
            </a:extLst>
          </p:cNvPr>
          <p:cNvSpPr txBox="1"/>
          <p:nvPr/>
        </p:nvSpPr>
        <p:spPr>
          <a:xfrm>
            <a:off x="1576551" y="256713"/>
            <a:ext cx="9238593" cy="584775"/>
          </a:xfrm>
          <a:prstGeom prst="rect">
            <a:avLst/>
          </a:prstGeom>
          <a:noFill/>
        </p:spPr>
        <p:txBody>
          <a:bodyPr wrap="square" rtlCol="0">
            <a:spAutoFit/>
          </a:bodyPr>
          <a:lstStyle/>
          <a:p>
            <a:r>
              <a:rPr lang="en-GB" sz="3200" b="1" dirty="0"/>
              <a:t>Step 1 –Identify the Hazards </a:t>
            </a:r>
          </a:p>
        </p:txBody>
      </p:sp>
      <p:sp>
        <p:nvSpPr>
          <p:cNvPr id="9" name="TextBox 8">
            <a:extLst>
              <a:ext uri="{FF2B5EF4-FFF2-40B4-BE49-F238E27FC236}">
                <a16:creationId xmlns:a16="http://schemas.microsoft.com/office/drawing/2014/main" id="{88EBFA2B-9A91-4A1B-E990-F3BABBA07E12}"/>
              </a:ext>
            </a:extLst>
          </p:cNvPr>
          <p:cNvSpPr txBox="1"/>
          <p:nvPr/>
        </p:nvSpPr>
        <p:spPr>
          <a:xfrm>
            <a:off x="236483" y="1008994"/>
            <a:ext cx="10878207" cy="461665"/>
          </a:xfrm>
          <a:prstGeom prst="rect">
            <a:avLst/>
          </a:prstGeom>
          <a:noFill/>
        </p:spPr>
        <p:txBody>
          <a:bodyPr wrap="square" rtlCol="0">
            <a:spAutoFit/>
          </a:bodyPr>
          <a:lstStyle/>
          <a:p>
            <a:r>
              <a:rPr lang="en-GB" sz="2400" b="1" dirty="0"/>
              <a:t>The Fire Triangle </a:t>
            </a:r>
            <a:r>
              <a:rPr lang="en-GB" sz="2400" dirty="0"/>
              <a:t>– Sources of Ignition, Fuel &amp; Oxygen </a:t>
            </a:r>
          </a:p>
        </p:txBody>
      </p:sp>
      <p:pic>
        <p:nvPicPr>
          <p:cNvPr id="6146" name="Picture 2" descr="Fire Triangle vs Fire Tetrahedron: What ...">
            <a:extLst>
              <a:ext uri="{FF2B5EF4-FFF2-40B4-BE49-F238E27FC236}">
                <a16:creationId xmlns:a16="http://schemas.microsoft.com/office/drawing/2014/main" id="{2EBA76FC-EF05-6769-7F2B-455D44270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193" y="-51864"/>
            <a:ext cx="5230807" cy="34808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E10B1F9-9ADA-110E-06A6-6D0AD2A07742}"/>
              </a:ext>
            </a:extLst>
          </p:cNvPr>
          <p:cNvSpPr txBox="1"/>
          <p:nvPr/>
        </p:nvSpPr>
        <p:spPr>
          <a:xfrm>
            <a:off x="236483" y="1797269"/>
            <a:ext cx="6542689" cy="1015663"/>
          </a:xfrm>
          <a:prstGeom prst="rect">
            <a:avLst/>
          </a:prstGeom>
          <a:noFill/>
        </p:spPr>
        <p:txBody>
          <a:bodyPr wrap="square" rtlCol="0">
            <a:spAutoFit/>
          </a:bodyPr>
          <a:lstStyle/>
          <a:p>
            <a:r>
              <a:rPr lang="en-GB" sz="2000" dirty="0"/>
              <a:t>Identify the sources of ignition, fuel &amp; oxygen in the workplace  and use the hierarchy of risk control to manage the hazards </a:t>
            </a:r>
          </a:p>
        </p:txBody>
      </p:sp>
      <p:sp>
        <p:nvSpPr>
          <p:cNvPr id="11" name="TextBox 10">
            <a:extLst>
              <a:ext uri="{FF2B5EF4-FFF2-40B4-BE49-F238E27FC236}">
                <a16:creationId xmlns:a16="http://schemas.microsoft.com/office/drawing/2014/main" id="{91E506F0-ABF7-5B38-692E-8CAC281072F5}"/>
              </a:ext>
            </a:extLst>
          </p:cNvPr>
          <p:cNvSpPr txBox="1"/>
          <p:nvPr/>
        </p:nvSpPr>
        <p:spPr>
          <a:xfrm>
            <a:off x="425669" y="3626069"/>
            <a:ext cx="10878207" cy="461665"/>
          </a:xfrm>
          <a:prstGeom prst="rect">
            <a:avLst/>
          </a:prstGeom>
          <a:noFill/>
        </p:spPr>
        <p:txBody>
          <a:bodyPr wrap="square" rtlCol="0">
            <a:spAutoFit/>
          </a:bodyPr>
          <a:lstStyle/>
          <a:p>
            <a:r>
              <a:rPr lang="en-GB" sz="2400" b="1" dirty="0"/>
              <a:t>Elimination </a:t>
            </a:r>
            <a:r>
              <a:rPr lang="en-GB" sz="2400" dirty="0"/>
              <a:t>– The Smoke-free (Premises and Enforcement) Regulations – 1</a:t>
            </a:r>
            <a:r>
              <a:rPr lang="en-GB" sz="2400" baseline="30000" dirty="0"/>
              <a:t>st</a:t>
            </a:r>
            <a:r>
              <a:rPr lang="en-GB" sz="2400" dirty="0"/>
              <a:t> July 2007 </a:t>
            </a:r>
          </a:p>
        </p:txBody>
      </p:sp>
      <p:sp>
        <p:nvSpPr>
          <p:cNvPr id="12" name="TextBox 11">
            <a:extLst>
              <a:ext uri="{FF2B5EF4-FFF2-40B4-BE49-F238E27FC236}">
                <a16:creationId xmlns:a16="http://schemas.microsoft.com/office/drawing/2014/main" id="{9DCB4E75-4A20-53CB-FA5F-3A2AE0E4BE08}"/>
              </a:ext>
            </a:extLst>
          </p:cNvPr>
          <p:cNvSpPr txBox="1"/>
          <p:nvPr/>
        </p:nvSpPr>
        <p:spPr>
          <a:xfrm>
            <a:off x="425669" y="4414345"/>
            <a:ext cx="10689021" cy="1200329"/>
          </a:xfrm>
          <a:prstGeom prst="rect">
            <a:avLst/>
          </a:prstGeom>
          <a:noFill/>
        </p:spPr>
        <p:txBody>
          <a:bodyPr wrap="square" rtlCol="0">
            <a:spAutoFit/>
          </a:bodyPr>
          <a:lstStyle/>
          <a:p>
            <a:r>
              <a:rPr lang="en-GB" sz="2400" b="1" dirty="0"/>
              <a:t>Substitution – </a:t>
            </a:r>
            <a:r>
              <a:rPr lang="en-GB" sz="2400" dirty="0"/>
              <a:t>Replacing an identified risk with an alternative that poses less of a fire risk, for example, replacing an identified flammable cleaning product with an alternative that poses less of a risk </a:t>
            </a:r>
          </a:p>
        </p:txBody>
      </p:sp>
    </p:spTree>
    <p:extLst>
      <p:ext uri="{BB962C8B-B14F-4D97-AF65-F5344CB8AC3E}">
        <p14:creationId xmlns:p14="http://schemas.microsoft.com/office/powerpoint/2010/main" val="3074085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5002</TotalTime>
  <Words>2750</Words>
  <Application>Microsoft Office PowerPoint</Application>
  <PresentationFormat>Widescreen</PresentationFormat>
  <Paragraphs>178</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Arial</vt:lpstr>
      <vt:lpstr>Calibri</vt:lpstr>
      <vt:lpstr>Calibri Light</vt:lpstr>
      <vt:lpstr>Google Sans</vt:lpstr>
      <vt:lpstr>Lato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Jenkins</dc:creator>
  <cp:lastModifiedBy>Jenkins, David</cp:lastModifiedBy>
  <cp:revision>24</cp:revision>
  <dcterms:created xsi:type="dcterms:W3CDTF">2025-04-25T10:43:08Z</dcterms:created>
  <dcterms:modified xsi:type="dcterms:W3CDTF">2025-04-29T23:16:14Z</dcterms:modified>
</cp:coreProperties>
</file>