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Oswald Bold" charset="1" panose="00000800000000000000"/>
      <p:regular r:id="rId28"/>
    </p:embeddedFont>
    <p:embeddedFont>
      <p:font typeface="Montserrat Classic Bold" charset="1" panose="00000800000000000000"/>
      <p:regular r:id="rId29"/>
    </p:embeddedFont>
    <p:embeddedFont>
      <p:font typeface="Oswald" charset="1" panose="00000500000000000000"/>
      <p:regular r:id="rId30"/>
    </p:embeddedFont>
    <p:embeddedFont>
      <p:font typeface="DM Sans" charset="1" panose="00000000000000000000"/>
      <p:regular r:id="rId31"/>
    </p:embeddedFont>
    <p:embeddedFont>
      <p:font typeface="DM Sans Bold Italics" charset="1" panose="00000000000000000000"/>
      <p:regular r:id="rId32"/>
    </p:embeddedFont>
    <p:embeddedFont>
      <p:font typeface="DM Sans Bold" charset="1" panose="00000000000000000000"/>
      <p:regular r:id="rId33"/>
    </p:embeddedFont>
    <p:embeddedFont>
      <p:font typeface="Open Sauce Bold" charset="1" panose="00000800000000000000"/>
      <p:regular r:id="rId34"/>
    </p:embeddedFont>
    <p:embeddedFont>
      <p:font typeface="Open Sauce" charset="1" panose="0000050000000000000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notesMasters/notesMaster1.xml" Type="http://schemas.openxmlformats.org/officeDocument/2006/relationships/notesMaster"/><Relationship Id="rId37" Target="theme/theme2.xml" Type="http://schemas.openxmlformats.org/officeDocument/2006/relationships/theme"/><Relationship Id="rId38" Target="notesSlides/notesSlide1.xml" Type="http://schemas.openxmlformats.org/officeDocument/2006/relationships/notesSlide"/><Relationship Id="rId39" Target="notesSlides/notesSlide2.xml" Type="http://schemas.openxmlformats.org/officeDocument/2006/relationships/notesSlide"/><Relationship Id="rId4" Target="theme/theme1.xml" Type="http://schemas.openxmlformats.org/officeDocument/2006/relationships/theme"/><Relationship Id="rId40" Target="notesSlides/notesSlide3.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fire-rated site cabins are designed to meet the requirements of the Joint Code of Practice for Fire Prevention on Construction Sites. Fireflex is available with 30 minutes fire-rating or a minimum of 60 minutes (from inside to out), offering protection to building occupants and adjacent properties. Opening windows are fitted with active fire curtain barriers, which automatically deploy when temperatures reach 135 degrees Fahrenheit or 57 degrees Celsius</a:t>
            </a:r>
          </a:p>
          <a:p>
            <a:r>
              <a:rPr lang="en-US"/>
              <a:t/>
            </a:r>
          </a:p>
          <a:p>
            <a:r>
              <a:rPr lang="en-US"/>
              <a:t>JCoP Version 10.1</a:t>
            </a:r>
          </a:p>
          <a:p>
            <a:r>
              <a:rPr lang="en-US"/>
              <a:t>The 10th edition of the code was published in August 2022 and replaced the long-established</a:t>
            </a:r>
          </a:p>
          <a:p>
            <a:r>
              <a:rPr lang="en-US"/>
              <a:t>9th edition.</a:t>
            </a:r>
          </a:p>
          <a:p>
            <a:r>
              <a:rPr lang="en-US"/>
              <a:t>However, the 10th edition has now been withdrawn and replaced with the JCoP 10.1 edition.</a:t>
            </a:r>
          </a:p>
          <a:p>
            <a:r>
              <a:rPr lang="en-US"/>
              <a:t>All new construction projects covered by the guidance must now refer to the 10.1 edition.</a:t>
            </a:r>
          </a:p>
          <a:p>
            <a:r>
              <a:rPr lang="en-US"/>
              <a:t>JCoP and HSG168</a:t>
            </a:r>
          </a:p>
          <a:p>
            <a:r>
              <a:rPr lang="en-US"/>
              <a:t>Some references within JCoP 10.1 are also made to the Health &amp; Safety Guidance - Fire Safety</a:t>
            </a:r>
          </a:p>
          <a:p>
            <a:r>
              <a:rPr lang="en-US"/>
              <a:t>in Construction (HSG168).</a:t>
            </a:r>
          </a:p>
          <a:p>
            <a:r>
              <a:rPr lang="en-US"/>
              <a:t>HSG 168 and JCoP requires that where the temporary building/site accommodation is vertically</a:t>
            </a:r>
          </a:p>
          <a:p>
            <a:r>
              <a:rPr lang="en-US"/>
              <a:t>stacked, the lower roof/floor assembly must achieve 30 minutes fire resistance for loadbearing,</a:t>
            </a:r>
          </a:p>
          <a:p>
            <a:r>
              <a:rPr lang="en-US"/>
              <a:t>integrity and insulation (REI).</a:t>
            </a:r>
          </a:p>
          <a:p>
            <a:r>
              <a:rPr lang="en-US"/>
              <a:t>This applies for all temporary buildings/site accommodation, even when located at more than</a:t>
            </a:r>
          </a:p>
          <a:p>
            <a:r>
              <a:rPr lang="en-US"/>
              <a:t>6m from a permanent structure / building under construction/refurbishment.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Selecting Insufficient Welfare, can impact the sites productivity. </a:t>
            </a:r>
          </a:p>
          <a:p>
            <a:r>
              <a:rPr lang="en-US"/>
              <a:t/>
            </a:r>
          </a:p>
          <a:p>
            <a:r>
              <a:rPr lang="en-US"/>
              <a:t>Reducing the number or toilets on site will lead to more breakdowns with over use. </a:t>
            </a:r>
          </a:p>
          <a:p>
            <a:r>
              <a:rPr lang="en-US"/>
              <a:t/>
            </a:r>
          </a:p>
          <a:p>
            <a:r>
              <a:rPr lang="en-US"/>
              <a:t>How many hours are wased in working hours with people being unproductive with insufficent space to have a break. </a:t>
            </a:r>
          </a:p>
          <a:p>
            <a:r>
              <a:rPr lang="en-US"/>
              <a:t/>
            </a:r>
          </a:p>
          <a:p>
            <a:r>
              <a:rPr lang="en-US"/>
              <a:t>Paying for better standards of equipment, can provide a reducion in fuel costs, savign energy which impacts the qualty of welfare and improves morale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Selecting Insufficient Welfare, can impact the sites productivity. </a:t>
            </a:r>
          </a:p>
          <a:p>
            <a:r>
              <a:rPr lang="en-US"/>
              <a:t/>
            </a:r>
          </a:p>
          <a:p>
            <a:r>
              <a:rPr lang="en-US"/>
              <a:t>Reducing the number or toilets on site will lead to more breakdowns with over use. </a:t>
            </a:r>
          </a:p>
          <a:p>
            <a:r>
              <a:rPr lang="en-US"/>
              <a:t/>
            </a:r>
          </a:p>
          <a:p>
            <a:r>
              <a:rPr lang="en-US"/>
              <a:t>How many hours are wased in working hours with people being unproductive with insufficent space to have a break. </a:t>
            </a:r>
          </a:p>
          <a:p>
            <a:r>
              <a:rPr lang="en-US"/>
              <a:t/>
            </a:r>
          </a:p>
          <a:p>
            <a:r>
              <a:rPr lang="en-US"/>
              <a:t>Paying for better standards of equipment, can provide a reducion in fuel costs, savign energy which impacts the qualty of welfare and improves morale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39.png" Type="http://schemas.openxmlformats.org/officeDocument/2006/relationships/image"/><Relationship Id="rId6" Target="../media/image40.png" Type="http://schemas.openxmlformats.org/officeDocument/2006/relationships/image"/><Relationship Id="rId7" Target="../media/image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41.png" Type="http://schemas.openxmlformats.org/officeDocument/2006/relationships/image"/><Relationship Id="rId6" Target="../media/image42.png" Type="http://schemas.openxmlformats.org/officeDocument/2006/relationships/image"/><Relationship Id="rId7" Target="../media/image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4.png" Type="http://schemas.openxmlformats.org/officeDocument/2006/relationships/image"/><Relationship Id="rId6" Target="../media/image43.png" Type="http://schemas.openxmlformats.org/officeDocument/2006/relationships/image"/><Relationship Id="rId7" Target="../media/image4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45.png" Type="http://schemas.openxmlformats.org/officeDocument/2006/relationships/image"/><Relationship Id="rId6" Target="../media/image46.png" Type="http://schemas.openxmlformats.org/officeDocument/2006/relationships/image"/><Relationship Id="rId7" Target="../media/image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47.png" Type="http://schemas.openxmlformats.org/officeDocument/2006/relationships/image"/><Relationship Id="rId6" Target="../media/image4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49.png" Type="http://schemas.openxmlformats.org/officeDocument/2006/relationships/image"/><Relationship Id="rId6" Target="../media/image50.png" Type="http://schemas.openxmlformats.org/officeDocument/2006/relationships/image"/><Relationship Id="rId7" Target="../media/image5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5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5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7.png" Type="http://schemas.openxmlformats.org/officeDocument/2006/relationships/image"/><Relationship Id="rId4" Target="../media/image8.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7.png" Type="http://schemas.openxmlformats.org/officeDocument/2006/relationships/image"/><Relationship Id="rId4" Target="../media/image8.svg" Type="http://schemas.openxmlformats.org/officeDocument/2006/relationships/image"/><Relationship Id="rId5" Target="../media/image54.png" Type="http://schemas.openxmlformats.org/officeDocument/2006/relationships/image"/><Relationship Id="rId6" Target="../media/image55.png" Type="http://schemas.openxmlformats.org/officeDocument/2006/relationships/image"/><Relationship Id="rId7" Target="../media/image56.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9.png" Type="http://schemas.openxmlformats.org/officeDocument/2006/relationships/image"/><Relationship Id="rId6" Target="../media/image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2.png" Type="http://schemas.openxmlformats.org/officeDocument/2006/relationships/image"/><Relationship Id="rId8" Target="../media/image3.svg" Type="http://schemas.openxmlformats.org/officeDocument/2006/relationships/image"/><Relationship Id="rId9" Target="../media/image1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svg" Type="http://schemas.openxmlformats.org/officeDocument/2006/relationships/image"/><Relationship Id="rId11" Target="../media/image26.png" Type="http://schemas.openxmlformats.org/officeDocument/2006/relationships/image"/><Relationship Id="rId12" Target="../media/image27.svg" Type="http://schemas.openxmlformats.org/officeDocument/2006/relationships/image"/><Relationship Id="rId13" Target="../media/image2.png" Type="http://schemas.openxmlformats.org/officeDocument/2006/relationships/image"/><Relationship Id="rId14" Target="../media/image3.svg" Type="http://schemas.openxmlformats.org/officeDocument/2006/relationships/image"/><Relationship Id="rId2" Target="../media/image1.pn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 Id="rId7" Target="../media/image22.png" Type="http://schemas.openxmlformats.org/officeDocument/2006/relationships/image"/><Relationship Id="rId8" Target="../media/image23.svg" Type="http://schemas.openxmlformats.org/officeDocument/2006/relationships/image"/><Relationship Id="rId9" Target="../media/image2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3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sp>
        <p:nvSpPr>
          <p:cNvPr name="Freeform 3" id="3"/>
          <p:cNvSpPr/>
          <p:nvPr/>
        </p:nvSpPr>
        <p:spPr>
          <a:xfrm flipH="false" flipV="false" rot="7659121">
            <a:off x="15091031" y="5585714"/>
            <a:ext cx="7629294" cy="7828566"/>
          </a:xfrm>
          <a:custGeom>
            <a:avLst/>
            <a:gdLst/>
            <a:ahLst/>
            <a:cxnLst/>
            <a:rect r="r" b="b" t="t" l="l"/>
            <a:pathLst>
              <a:path h="7828566" w="7629294">
                <a:moveTo>
                  <a:pt x="0" y="0"/>
                </a:moveTo>
                <a:lnTo>
                  <a:pt x="7629294" y="0"/>
                </a:lnTo>
                <a:lnTo>
                  <a:pt x="7629294" y="7828566"/>
                </a:lnTo>
                <a:lnTo>
                  <a:pt x="0" y="78285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258071" y="-4629150"/>
            <a:ext cx="9022634" cy="9258300"/>
          </a:xfrm>
          <a:custGeom>
            <a:avLst/>
            <a:gdLst/>
            <a:ahLst/>
            <a:cxnLst/>
            <a:rect r="r" b="b" t="t" l="l"/>
            <a:pathLst>
              <a:path h="9258300" w="9022634">
                <a:moveTo>
                  <a:pt x="0" y="0"/>
                </a:moveTo>
                <a:lnTo>
                  <a:pt x="9022634" y="0"/>
                </a:lnTo>
                <a:lnTo>
                  <a:pt x="9022634" y="9258300"/>
                </a:lnTo>
                <a:lnTo>
                  <a:pt x="0" y="92583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4236347" y="3202251"/>
            <a:ext cx="9815307" cy="4208864"/>
            <a:chOff x="0" y="0"/>
            <a:chExt cx="1895495" cy="812800"/>
          </a:xfrm>
        </p:grpSpPr>
        <p:sp>
          <p:nvSpPr>
            <p:cNvPr name="Freeform 6" id="6"/>
            <p:cNvSpPr/>
            <p:nvPr/>
          </p:nvSpPr>
          <p:spPr>
            <a:xfrm flipH="false" flipV="false" rot="0">
              <a:off x="0" y="0"/>
              <a:ext cx="1895495" cy="812800"/>
            </a:xfrm>
            <a:custGeom>
              <a:avLst/>
              <a:gdLst/>
              <a:ahLst/>
              <a:cxnLst/>
              <a:rect r="r" b="b" t="t" l="l"/>
              <a:pathLst>
                <a:path h="812800" w="1895495">
                  <a:moveTo>
                    <a:pt x="0" y="0"/>
                  </a:moveTo>
                  <a:lnTo>
                    <a:pt x="1895495" y="0"/>
                  </a:lnTo>
                  <a:lnTo>
                    <a:pt x="1895495" y="812800"/>
                  </a:lnTo>
                  <a:lnTo>
                    <a:pt x="0" y="812800"/>
                  </a:lnTo>
                  <a:close/>
                </a:path>
              </a:pathLst>
            </a:custGeom>
            <a:solidFill>
              <a:srgbClr val="000000">
                <a:alpha val="0"/>
              </a:srgbClr>
            </a:solidFill>
            <a:ln w="38100" cap="sq">
              <a:solidFill>
                <a:srgbClr val="004AAD"/>
              </a:solidFill>
              <a:prstDash val="solid"/>
              <a:miter/>
            </a:ln>
          </p:spPr>
        </p:sp>
        <p:sp>
          <p:nvSpPr>
            <p:cNvPr name="TextBox 7" id="7"/>
            <p:cNvSpPr txBox="true"/>
            <p:nvPr/>
          </p:nvSpPr>
          <p:spPr>
            <a:xfrm>
              <a:off x="0" y="-19050"/>
              <a:ext cx="1895495" cy="831850"/>
            </a:xfrm>
            <a:prstGeom prst="rect">
              <a:avLst/>
            </a:prstGeom>
          </p:spPr>
          <p:txBody>
            <a:bodyPr anchor="ctr" rtlCol="false" tIns="50800" lIns="50800" bIns="50800" rIns="50800"/>
            <a:lstStyle/>
            <a:p>
              <a:pPr algn="ctr">
                <a:lnSpc>
                  <a:spcPts val="2859"/>
                </a:lnSpc>
              </a:pPr>
            </a:p>
          </p:txBody>
        </p:sp>
      </p:grpSp>
      <p:sp>
        <p:nvSpPr>
          <p:cNvPr name="TextBox 8" id="8"/>
          <p:cNvSpPr txBox="true"/>
          <p:nvPr/>
        </p:nvSpPr>
        <p:spPr>
          <a:xfrm rot="0">
            <a:off x="4236347" y="4348786"/>
            <a:ext cx="9815307" cy="2766619"/>
          </a:xfrm>
          <a:prstGeom prst="rect">
            <a:avLst/>
          </a:prstGeom>
        </p:spPr>
        <p:txBody>
          <a:bodyPr anchor="t" rtlCol="false" tIns="0" lIns="0" bIns="0" rIns="0">
            <a:spAutoFit/>
          </a:bodyPr>
          <a:lstStyle/>
          <a:p>
            <a:pPr algn="ctr">
              <a:lnSpc>
                <a:spcPts val="22684"/>
              </a:lnSpc>
            </a:pPr>
            <a:r>
              <a:rPr lang="en-US" b="true" sz="16437" spc="1610">
                <a:solidFill>
                  <a:srgbClr val="004AAD"/>
                </a:solidFill>
                <a:latin typeface="Oswald Bold"/>
                <a:ea typeface="Oswald Bold"/>
                <a:cs typeface="Oswald Bold"/>
                <a:sym typeface="Oswald Bold"/>
              </a:rPr>
              <a:t>WELFARE</a:t>
            </a:r>
          </a:p>
        </p:txBody>
      </p:sp>
      <p:sp>
        <p:nvSpPr>
          <p:cNvPr name="TextBox 9" id="9"/>
          <p:cNvSpPr txBox="true"/>
          <p:nvPr/>
        </p:nvSpPr>
        <p:spPr>
          <a:xfrm rot="0">
            <a:off x="4236347" y="3438109"/>
            <a:ext cx="9815307" cy="1181547"/>
          </a:xfrm>
          <a:prstGeom prst="rect">
            <a:avLst/>
          </a:prstGeom>
        </p:spPr>
        <p:txBody>
          <a:bodyPr anchor="t" rtlCol="false" tIns="0" lIns="0" bIns="0" rIns="0">
            <a:spAutoFit/>
          </a:bodyPr>
          <a:lstStyle/>
          <a:p>
            <a:pPr algn="ctr">
              <a:lnSpc>
                <a:spcPts val="9748"/>
              </a:lnSpc>
            </a:pPr>
            <a:r>
              <a:rPr lang="en-US" b="true" sz="7063" spc="692">
                <a:solidFill>
                  <a:srgbClr val="004AAD"/>
                </a:solidFill>
                <a:latin typeface="Oswald Bold"/>
                <a:ea typeface="Oswald Bold"/>
                <a:cs typeface="Oswald Bold"/>
                <a:sym typeface="Oswald Bold"/>
              </a:rPr>
              <a:t>EVOLUTION OF </a:t>
            </a:r>
          </a:p>
        </p:txBody>
      </p:sp>
      <p:sp>
        <p:nvSpPr>
          <p:cNvPr name="TextBox 10" id="10"/>
          <p:cNvSpPr txBox="true"/>
          <p:nvPr/>
        </p:nvSpPr>
        <p:spPr>
          <a:xfrm rot="0">
            <a:off x="6926747" y="7607419"/>
            <a:ext cx="4434506" cy="444176"/>
          </a:xfrm>
          <a:prstGeom prst="rect">
            <a:avLst/>
          </a:prstGeom>
        </p:spPr>
        <p:txBody>
          <a:bodyPr anchor="t" rtlCol="false" tIns="0" lIns="0" bIns="0" rIns="0">
            <a:spAutoFit/>
          </a:bodyPr>
          <a:lstStyle/>
          <a:p>
            <a:pPr algn="ctr">
              <a:lnSpc>
                <a:spcPts val="3661"/>
              </a:lnSpc>
            </a:pPr>
            <a:r>
              <a:rPr lang="en-US" b="true" sz="2653" spc="140">
                <a:solidFill>
                  <a:srgbClr val="004AAD"/>
                </a:solidFill>
                <a:latin typeface="Montserrat Classic Bold"/>
                <a:ea typeface="Montserrat Classic Bold"/>
                <a:cs typeface="Montserrat Classic Bold"/>
                <a:sym typeface="Montserrat Classic Bold"/>
              </a:rPr>
              <a:t>WWW.PALHIRE.COM</a:t>
            </a:r>
          </a:p>
        </p:txBody>
      </p:sp>
      <p:sp>
        <p:nvSpPr>
          <p:cNvPr name="Freeform 11" id="11"/>
          <p:cNvSpPr/>
          <p:nvPr/>
        </p:nvSpPr>
        <p:spPr>
          <a:xfrm flipH="false" flipV="false" rot="0">
            <a:off x="6404827" y="1028700"/>
            <a:ext cx="5478345" cy="1441670"/>
          </a:xfrm>
          <a:custGeom>
            <a:avLst/>
            <a:gdLst/>
            <a:ahLst/>
            <a:cxnLst/>
            <a:rect r="r" b="b" t="t" l="l"/>
            <a:pathLst>
              <a:path h="1441670" w="5478345">
                <a:moveTo>
                  <a:pt x="0" y="0"/>
                </a:moveTo>
                <a:lnTo>
                  <a:pt x="5478346" y="0"/>
                </a:lnTo>
                <a:lnTo>
                  <a:pt x="5478346" y="1441670"/>
                </a:lnTo>
                <a:lnTo>
                  <a:pt x="0" y="1441670"/>
                </a:lnTo>
                <a:lnTo>
                  <a:pt x="0" y="0"/>
                </a:lnTo>
                <a:close/>
              </a:path>
            </a:pathLst>
          </a:custGeom>
          <a:blipFill>
            <a:blip r:embed="rId5"/>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sp>
        <p:nvSpPr>
          <p:cNvPr name="Freeform 3" id="3"/>
          <p:cNvSpPr/>
          <p:nvPr/>
        </p:nvSpPr>
        <p:spPr>
          <a:xfrm flipH="false" flipV="false" rot="3407869">
            <a:off x="12052165" y="1118883"/>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3407869">
            <a:off x="-4696947" y="10150458"/>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152162" y="1909840"/>
            <a:ext cx="5529901" cy="7419985"/>
          </a:xfrm>
          <a:custGeom>
            <a:avLst/>
            <a:gdLst/>
            <a:ahLst/>
            <a:cxnLst/>
            <a:rect r="r" b="b" t="t" l="l"/>
            <a:pathLst>
              <a:path h="7419985" w="5529901">
                <a:moveTo>
                  <a:pt x="0" y="0"/>
                </a:moveTo>
                <a:lnTo>
                  <a:pt x="5529901" y="0"/>
                </a:lnTo>
                <a:lnTo>
                  <a:pt x="5529901" y="7419985"/>
                </a:lnTo>
                <a:lnTo>
                  <a:pt x="0" y="7419985"/>
                </a:lnTo>
                <a:lnTo>
                  <a:pt x="0" y="0"/>
                </a:lnTo>
                <a:close/>
              </a:path>
            </a:pathLst>
          </a:custGeom>
          <a:blipFill>
            <a:blip r:embed="rId5"/>
            <a:stretch>
              <a:fillRect l="0" t="0" r="0" b="0"/>
            </a:stretch>
          </a:blipFill>
        </p:spPr>
      </p:sp>
      <p:sp>
        <p:nvSpPr>
          <p:cNvPr name="Freeform 6" id="6"/>
          <p:cNvSpPr/>
          <p:nvPr/>
        </p:nvSpPr>
        <p:spPr>
          <a:xfrm flipH="false" flipV="false" rot="0">
            <a:off x="6682063" y="1909840"/>
            <a:ext cx="10577237" cy="7419985"/>
          </a:xfrm>
          <a:custGeom>
            <a:avLst/>
            <a:gdLst/>
            <a:ahLst/>
            <a:cxnLst/>
            <a:rect r="r" b="b" t="t" l="l"/>
            <a:pathLst>
              <a:path h="7419985" w="10577237">
                <a:moveTo>
                  <a:pt x="0" y="0"/>
                </a:moveTo>
                <a:lnTo>
                  <a:pt x="10577237" y="0"/>
                </a:lnTo>
                <a:lnTo>
                  <a:pt x="10577237" y="7419985"/>
                </a:lnTo>
                <a:lnTo>
                  <a:pt x="0" y="7419985"/>
                </a:lnTo>
                <a:lnTo>
                  <a:pt x="0" y="0"/>
                </a:lnTo>
                <a:close/>
              </a:path>
            </a:pathLst>
          </a:custGeom>
          <a:blipFill>
            <a:blip r:embed="rId6"/>
            <a:stretch>
              <a:fillRect l="0" t="0" r="0" b="0"/>
            </a:stretch>
          </a:blipFill>
        </p:spPr>
      </p:sp>
      <p:sp>
        <p:nvSpPr>
          <p:cNvPr name="TextBox 7" id="7"/>
          <p:cNvSpPr txBox="true"/>
          <p:nvPr/>
        </p:nvSpPr>
        <p:spPr>
          <a:xfrm rot="0">
            <a:off x="1155803" y="962025"/>
            <a:ext cx="9034038" cy="546191"/>
          </a:xfrm>
          <a:prstGeom prst="rect">
            <a:avLst/>
          </a:prstGeom>
        </p:spPr>
        <p:txBody>
          <a:bodyPr anchor="t" rtlCol="false" tIns="0" lIns="0" bIns="0" rIns="0">
            <a:spAutoFit/>
          </a:bodyPr>
          <a:lstStyle/>
          <a:p>
            <a:pPr algn="l">
              <a:lnSpc>
                <a:spcPts val="4402"/>
              </a:lnSpc>
            </a:pPr>
            <a:r>
              <a:rPr lang="en-US" b="true" sz="3190" spc="312">
                <a:solidFill>
                  <a:srgbClr val="004AAD"/>
                </a:solidFill>
                <a:latin typeface="DM Sans Bold"/>
                <a:ea typeface="DM Sans Bold"/>
                <a:cs typeface="DM Sans Bold"/>
                <a:sym typeface="DM Sans Bold"/>
              </a:rPr>
              <a:t>6 Person Mobile Welfare Unit</a:t>
            </a:r>
          </a:p>
        </p:txBody>
      </p:sp>
      <p:sp>
        <p:nvSpPr>
          <p:cNvPr name="Freeform 8" id="8"/>
          <p:cNvSpPr/>
          <p:nvPr/>
        </p:nvSpPr>
        <p:spPr>
          <a:xfrm flipH="false" flipV="false" rot="0">
            <a:off x="14533200" y="1028700"/>
            <a:ext cx="2726100" cy="717395"/>
          </a:xfrm>
          <a:custGeom>
            <a:avLst/>
            <a:gdLst/>
            <a:ahLst/>
            <a:cxnLst/>
            <a:rect r="r" b="b" t="t" l="l"/>
            <a:pathLst>
              <a:path h="717395" w="2726100">
                <a:moveTo>
                  <a:pt x="0" y="0"/>
                </a:moveTo>
                <a:lnTo>
                  <a:pt x="2726100" y="0"/>
                </a:lnTo>
                <a:lnTo>
                  <a:pt x="2726100" y="717395"/>
                </a:lnTo>
                <a:lnTo>
                  <a:pt x="0" y="717395"/>
                </a:lnTo>
                <a:lnTo>
                  <a:pt x="0" y="0"/>
                </a:lnTo>
                <a:close/>
              </a:path>
            </a:pathLst>
          </a:custGeom>
          <a:blipFill>
            <a:blip r:embed="rId7"/>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sp>
        <p:nvSpPr>
          <p:cNvPr name="Freeform 3" id="3"/>
          <p:cNvSpPr/>
          <p:nvPr/>
        </p:nvSpPr>
        <p:spPr>
          <a:xfrm flipH="false" flipV="false" rot="3407869">
            <a:off x="12052165" y="1118883"/>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3407869">
            <a:off x="-4696947" y="10150458"/>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152162" y="1909840"/>
            <a:ext cx="5529901" cy="7419985"/>
          </a:xfrm>
          <a:custGeom>
            <a:avLst/>
            <a:gdLst/>
            <a:ahLst/>
            <a:cxnLst/>
            <a:rect r="r" b="b" t="t" l="l"/>
            <a:pathLst>
              <a:path h="7419985" w="5529901">
                <a:moveTo>
                  <a:pt x="0" y="0"/>
                </a:moveTo>
                <a:lnTo>
                  <a:pt x="5529901" y="0"/>
                </a:lnTo>
                <a:lnTo>
                  <a:pt x="5529901" y="7419985"/>
                </a:lnTo>
                <a:lnTo>
                  <a:pt x="0" y="7419985"/>
                </a:lnTo>
                <a:lnTo>
                  <a:pt x="0" y="0"/>
                </a:lnTo>
                <a:close/>
              </a:path>
            </a:pathLst>
          </a:custGeom>
          <a:blipFill>
            <a:blip r:embed="rId5"/>
            <a:stretch>
              <a:fillRect l="0" t="0" r="0" b="0"/>
            </a:stretch>
          </a:blipFill>
        </p:spPr>
      </p:sp>
      <p:sp>
        <p:nvSpPr>
          <p:cNvPr name="Freeform 6" id="6"/>
          <p:cNvSpPr/>
          <p:nvPr/>
        </p:nvSpPr>
        <p:spPr>
          <a:xfrm flipH="false" flipV="false" rot="0">
            <a:off x="6682063" y="1909840"/>
            <a:ext cx="10577237" cy="7419985"/>
          </a:xfrm>
          <a:custGeom>
            <a:avLst/>
            <a:gdLst/>
            <a:ahLst/>
            <a:cxnLst/>
            <a:rect r="r" b="b" t="t" l="l"/>
            <a:pathLst>
              <a:path h="7419985" w="10577237">
                <a:moveTo>
                  <a:pt x="0" y="0"/>
                </a:moveTo>
                <a:lnTo>
                  <a:pt x="10577237" y="0"/>
                </a:lnTo>
                <a:lnTo>
                  <a:pt x="10577237" y="7419985"/>
                </a:lnTo>
                <a:lnTo>
                  <a:pt x="0" y="7419985"/>
                </a:lnTo>
                <a:lnTo>
                  <a:pt x="0" y="0"/>
                </a:lnTo>
                <a:close/>
              </a:path>
            </a:pathLst>
          </a:custGeom>
          <a:blipFill>
            <a:blip r:embed="rId6"/>
            <a:stretch>
              <a:fillRect l="0" t="0" r="0" b="0"/>
            </a:stretch>
          </a:blipFill>
        </p:spPr>
      </p:sp>
      <p:sp>
        <p:nvSpPr>
          <p:cNvPr name="TextBox 7" id="7"/>
          <p:cNvSpPr txBox="true"/>
          <p:nvPr/>
        </p:nvSpPr>
        <p:spPr>
          <a:xfrm rot="0">
            <a:off x="1155803" y="962025"/>
            <a:ext cx="9034038" cy="546191"/>
          </a:xfrm>
          <a:prstGeom prst="rect">
            <a:avLst/>
          </a:prstGeom>
        </p:spPr>
        <p:txBody>
          <a:bodyPr anchor="t" rtlCol="false" tIns="0" lIns="0" bIns="0" rIns="0">
            <a:spAutoFit/>
          </a:bodyPr>
          <a:lstStyle/>
          <a:p>
            <a:pPr algn="l">
              <a:lnSpc>
                <a:spcPts val="4402"/>
              </a:lnSpc>
            </a:pPr>
            <a:r>
              <a:rPr lang="en-US" b="true" sz="3190" spc="312">
                <a:solidFill>
                  <a:srgbClr val="004AAD"/>
                </a:solidFill>
                <a:latin typeface="DM Sans Bold"/>
                <a:ea typeface="DM Sans Bold"/>
                <a:cs typeface="DM Sans Bold"/>
                <a:sym typeface="DM Sans Bold"/>
              </a:rPr>
              <a:t>6 Person Mobile Welfare Unit</a:t>
            </a:r>
          </a:p>
        </p:txBody>
      </p:sp>
      <p:sp>
        <p:nvSpPr>
          <p:cNvPr name="Freeform 8" id="8"/>
          <p:cNvSpPr/>
          <p:nvPr/>
        </p:nvSpPr>
        <p:spPr>
          <a:xfrm flipH="false" flipV="false" rot="0">
            <a:off x="14533200" y="1028700"/>
            <a:ext cx="2726100" cy="717395"/>
          </a:xfrm>
          <a:custGeom>
            <a:avLst/>
            <a:gdLst/>
            <a:ahLst/>
            <a:cxnLst/>
            <a:rect r="r" b="b" t="t" l="l"/>
            <a:pathLst>
              <a:path h="717395" w="2726100">
                <a:moveTo>
                  <a:pt x="0" y="0"/>
                </a:moveTo>
                <a:lnTo>
                  <a:pt x="2726100" y="0"/>
                </a:lnTo>
                <a:lnTo>
                  <a:pt x="2726100" y="717395"/>
                </a:lnTo>
                <a:lnTo>
                  <a:pt x="0" y="717395"/>
                </a:lnTo>
                <a:lnTo>
                  <a:pt x="0" y="0"/>
                </a:lnTo>
                <a:close/>
              </a:path>
            </a:pathLst>
          </a:custGeom>
          <a:blipFill>
            <a:blip r:embed="rId7"/>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sp>
        <p:nvSpPr>
          <p:cNvPr name="Freeform 3" id="3"/>
          <p:cNvSpPr/>
          <p:nvPr/>
        </p:nvSpPr>
        <p:spPr>
          <a:xfrm flipH="false" flipV="false" rot="3407869">
            <a:off x="12052165" y="1118883"/>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3407869">
            <a:off x="-4696947" y="10150458"/>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7449397" y="1988271"/>
            <a:ext cx="9809903" cy="7163607"/>
          </a:xfrm>
          <a:custGeom>
            <a:avLst/>
            <a:gdLst/>
            <a:ahLst/>
            <a:cxnLst/>
            <a:rect r="r" b="b" t="t" l="l"/>
            <a:pathLst>
              <a:path h="7163607" w="9809903">
                <a:moveTo>
                  <a:pt x="0" y="0"/>
                </a:moveTo>
                <a:lnTo>
                  <a:pt x="9809903" y="0"/>
                </a:lnTo>
                <a:lnTo>
                  <a:pt x="9809903" y="7163607"/>
                </a:lnTo>
                <a:lnTo>
                  <a:pt x="0" y="7163607"/>
                </a:lnTo>
                <a:lnTo>
                  <a:pt x="0" y="0"/>
                </a:lnTo>
                <a:close/>
              </a:path>
            </a:pathLst>
          </a:custGeom>
          <a:blipFill>
            <a:blip r:embed="rId5"/>
            <a:stretch>
              <a:fillRect l="0" t="0" r="0" b="0"/>
            </a:stretch>
          </a:blipFill>
        </p:spPr>
      </p:sp>
      <p:sp>
        <p:nvSpPr>
          <p:cNvPr name="Freeform 6" id="6"/>
          <p:cNvSpPr/>
          <p:nvPr/>
        </p:nvSpPr>
        <p:spPr>
          <a:xfrm flipH="false" flipV="false" rot="0">
            <a:off x="2158216" y="1988271"/>
            <a:ext cx="5291181" cy="7163607"/>
          </a:xfrm>
          <a:custGeom>
            <a:avLst/>
            <a:gdLst/>
            <a:ahLst/>
            <a:cxnLst/>
            <a:rect r="r" b="b" t="t" l="l"/>
            <a:pathLst>
              <a:path h="7163607" w="5291181">
                <a:moveTo>
                  <a:pt x="0" y="0"/>
                </a:moveTo>
                <a:lnTo>
                  <a:pt x="5291181" y="0"/>
                </a:lnTo>
                <a:lnTo>
                  <a:pt x="5291181" y="7163607"/>
                </a:lnTo>
                <a:lnTo>
                  <a:pt x="0" y="7163607"/>
                </a:lnTo>
                <a:lnTo>
                  <a:pt x="0" y="0"/>
                </a:lnTo>
                <a:close/>
              </a:path>
            </a:pathLst>
          </a:custGeom>
          <a:blipFill>
            <a:blip r:embed="rId6"/>
            <a:stretch>
              <a:fillRect l="0" t="0" r="0" b="0"/>
            </a:stretch>
          </a:blipFill>
        </p:spPr>
      </p:sp>
      <p:sp>
        <p:nvSpPr>
          <p:cNvPr name="TextBox 7" id="7"/>
          <p:cNvSpPr txBox="true"/>
          <p:nvPr/>
        </p:nvSpPr>
        <p:spPr>
          <a:xfrm rot="0">
            <a:off x="1155803" y="962025"/>
            <a:ext cx="9034038" cy="546191"/>
          </a:xfrm>
          <a:prstGeom prst="rect">
            <a:avLst/>
          </a:prstGeom>
        </p:spPr>
        <p:txBody>
          <a:bodyPr anchor="t" rtlCol="false" tIns="0" lIns="0" bIns="0" rIns="0">
            <a:spAutoFit/>
          </a:bodyPr>
          <a:lstStyle/>
          <a:p>
            <a:pPr algn="l">
              <a:lnSpc>
                <a:spcPts val="4402"/>
              </a:lnSpc>
            </a:pPr>
            <a:r>
              <a:rPr lang="en-US" b="true" sz="3190" spc="312">
                <a:solidFill>
                  <a:srgbClr val="004AAD"/>
                </a:solidFill>
                <a:latin typeface="DM Sans Bold"/>
                <a:ea typeface="DM Sans Bold"/>
                <a:cs typeface="DM Sans Bold"/>
                <a:sym typeface="DM Sans Bold"/>
              </a:rPr>
              <a:t>10 Person Mobile Welfare Unit</a:t>
            </a:r>
          </a:p>
        </p:txBody>
      </p:sp>
      <p:sp>
        <p:nvSpPr>
          <p:cNvPr name="Freeform 8" id="8"/>
          <p:cNvSpPr/>
          <p:nvPr/>
        </p:nvSpPr>
        <p:spPr>
          <a:xfrm flipH="false" flipV="false" rot="0">
            <a:off x="14533200" y="1028700"/>
            <a:ext cx="2726100" cy="717395"/>
          </a:xfrm>
          <a:custGeom>
            <a:avLst/>
            <a:gdLst/>
            <a:ahLst/>
            <a:cxnLst/>
            <a:rect r="r" b="b" t="t" l="l"/>
            <a:pathLst>
              <a:path h="717395" w="2726100">
                <a:moveTo>
                  <a:pt x="0" y="0"/>
                </a:moveTo>
                <a:lnTo>
                  <a:pt x="2726100" y="0"/>
                </a:lnTo>
                <a:lnTo>
                  <a:pt x="2726100" y="717395"/>
                </a:lnTo>
                <a:lnTo>
                  <a:pt x="0" y="717395"/>
                </a:lnTo>
                <a:lnTo>
                  <a:pt x="0" y="0"/>
                </a:lnTo>
                <a:close/>
              </a:path>
            </a:pathLst>
          </a:custGeom>
          <a:blipFill>
            <a:blip r:embed="rId7"/>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sp>
        <p:nvSpPr>
          <p:cNvPr name="Freeform 3" id="3"/>
          <p:cNvSpPr/>
          <p:nvPr/>
        </p:nvSpPr>
        <p:spPr>
          <a:xfrm flipH="false" flipV="false" rot="3407869">
            <a:off x="12052165" y="1118883"/>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3407869">
            <a:off x="-4696947" y="10150458"/>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332000" y="1858450"/>
            <a:ext cx="5499642" cy="7399850"/>
          </a:xfrm>
          <a:custGeom>
            <a:avLst/>
            <a:gdLst/>
            <a:ahLst/>
            <a:cxnLst/>
            <a:rect r="r" b="b" t="t" l="l"/>
            <a:pathLst>
              <a:path h="7399850" w="5499642">
                <a:moveTo>
                  <a:pt x="0" y="0"/>
                </a:moveTo>
                <a:lnTo>
                  <a:pt x="5499642" y="0"/>
                </a:lnTo>
                <a:lnTo>
                  <a:pt x="5499642" y="7399850"/>
                </a:lnTo>
                <a:lnTo>
                  <a:pt x="0" y="7399850"/>
                </a:lnTo>
                <a:lnTo>
                  <a:pt x="0" y="0"/>
                </a:lnTo>
                <a:close/>
              </a:path>
            </a:pathLst>
          </a:custGeom>
          <a:blipFill>
            <a:blip r:embed="rId5"/>
            <a:stretch>
              <a:fillRect l="0" t="0" r="0" b="0"/>
            </a:stretch>
          </a:blipFill>
        </p:spPr>
      </p:sp>
      <p:sp>
        <p:nvSpPr>
          <p:cNvPr name="Freeform 6" id="6"/>
          <p:cNvSpPr/>
          <p:nvPr/>
        </p:nvSpPr>
        <p:spPr>
          <a:xfrm flipH="false" flipV="false" rot="0">
            <a:off x="6831642" y="1858450"/>
            <a:ext cx="10756899" cy="7399850"/>
          </a:xfrm>
          <a:custGeom>
            <a:avLst/>
            <a:gdLst/>
            <a:ahLst/>
            <a:cxnLst/>
            <a:rect r="r" b="b" t="t" l="l"/>
            <a:pathLst>
              <a:path h="7399850" w="10756899">
                <a:moveTo>
                  <a:pt x="0" y="0"/>
                </a:moveTo>
                <a:lnTo>
                  <a:pt x="10756899" y="0"/>
                </a:lnTo>
                <a:lnTo>
                  <a:pt x="10756899" y="7399850"/>
                </a:lnTo>
                <a:lnTo>
                  <a:pt x="0" y="7399850"/>
                </a:lnTo>
                <a:lnTo>
                  <a:pt x="0" y="0"/>
                </a:lnTo>
                <a:close/>
              </a:path>
            </a:pathLst>
          </a:custGeom>
          <a:blipFill>
            <a:blip r:embed="rId6"/>
            <a:stretch>
              <a:fillRect l="0" t="0" r="0" b="0"/>
            </a:stretch>
          </a:blipFill>
        </p:spPr>
      </p:sp>
      <p:sp>
        <p:nvSpPr>
          <p:cNvPr name="Freeform 7" id="7"/>
          <p:cNvSpPr/>
          <p:nvPr/>
        </p:nvSpPr>
        <p:spPr>
          <a:xfrm flipH="false" flipV="false" rot="0">
            <a:off x="14862440" y="1028700"/>
            <a:ext cx="2726100" cy="717395"/>
          </a:xfrm>
          <a:custGeom>
            <a:avLst/>
            <a:gdLst/>
            <a:ahLst/>
            <a:cxnLst/>
            <a:rect r="r" b="b" t="t" l="l"/>
            <a:pathLst>
              <a:path h="717395" w="2726100">
                <a:moveTo>
                  <a:pt x="0" y="0"/>
                </a:moveTo>
                <a:lnTo>
                  <a:pt x="2726101" y="0"/>
                </a:lnTo>
                <a:lnTo>
                  <a:pt x="2726101" y="717395"/>
                </a:lnTo>
                <a:lnTo>
                  <a:pt x="0" y="717395"/>
                </a:lnTo>
                <a:lnTo>
                  <a:pt x="0" y="0"/>
                </a:lnTo>
                <a:close/>
              </a:path>
            </a:pathLst>
          </a:custGeom>
          <a:blipFill>
            <a:blip r:embed="rId7"/>
            <a:stretch>
              <a:fillRect l="0" t="0" r="0" b="0"/>
            </a:stretch>
          </a:blipFill>
        </p:spPr>
      </p:sp>
      <p:sp>
        <p:nvSpPr>
          <p:cNvPr name="TextBox 8" id="8"/>
          <p:cNvSpPr txBox="true"/>
          <p:nvPr/>
        </p:nvSpPr>
        <p:spPr>
          <a:xfrm rot="0">
            <a:off x="1155803" y="962025"/>
            <a:ext cx="9034038" cy="546191"/>
          </a:xfrm>
          <a:prstGeom prst="rect">
            <a:avLst/>
          </a:prstGeom>
        </p:spPr>
        <p:txBody>
          <a:bodyPr anchor="t" rtlCol="false" tIns="0" lIns="0" bIns="0" rIns="0">
            <a:spAutoFit/>
          </a:bodyPr>
          <a:lstStyle/>
          <a:p>
            <a:pPr algn="l">
              <a:lnSpc>
                <a:spcPts val="4402"/>
              </a:lnSpc>
            </a:pPr>
            <a:r>
              <a:rPr lang="en-US" b="true" sz="3190" spc="312">
                <a:solidFill>
                  <a:srgbClr val="004AAD"/>
                </a:solidFill>
                <a:latin typeface="DM Sans Bold"/>
                <a:ea typeface="DM Sans Bold"/>
                <a:cs typeface="DM Sans Bold"/>
                <a:sym typeface="DM Sans Bold"/>
              </a:rPr>
              <a:t>12 Person Mobile Welfare Unit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sp>
        <p:nvSpPr>
          <p:cNvPr name="Freeform 3" id="3"/>
          <p:cNvSpPr/>
          <p:nvPr/>
        </p:nvSpPr>
        <p:spPr>
          <a:xfrm flipH="false" flipV="false" rot="3407869">
            <a:off x="12052165" y="1118883"/>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3407869">
            <a:off x="-4696947" y="10150458"/>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4862440" y="1028700"/>
            <a:ext cx="2726100" cy="717395"/>
          </a:xfrm>
          <a:custGeom>
            <a:avLst/>
            <a:gdLst/>
            <a:ahLst/>
            <a:cxnLst/>
            <a:rect r="r" b="b" t="t" l="l"/>
            <a:pathLst>
              <a:path h="717395" w="2726100">
                <a:moveTo>
                  <a:pt x="0" y="0"/>
                </a:moveTo>
                <a:lnTo>
                  <a:pt x="2726101" y="0"/>
                </a:lnTo>
                <a:lnTo>
                  <a:pt x="2726101" y="717395"/>
                </a:lnTo>
                <a:lnTo>
                  <a:pt x="0" y="717395"/>
                </a:lnTo>
                <a:lnTo>
                  <a:pt x="0" y="0"/>
                </a:lnTo>
                <a:close/>
              </a:path>
            </a:pathLst>
          </a:custGeom>
          <a:blipFill>
            <a:blip r:embed="rId5"/>
            <a:stretch>
              <a:fillRect l="0" t="0" r="0" b="0"/>
            </a:stretch>
          </a:blipFill>
        </p:spPr>
      </p:sp>
      <p:sp>
        <p:nvSpPr>
          <p:cNvPr name="Freeform 6" id="6"/>
          <p:cNvSpPr/>
          <p:nvPr/>
        </p:nvSpPr>
        <p:spPr>
          <a:xfrm flipH="false" flipV="false" rot="0">
            <a:off x="5666005" y="2025295"/>
            <a:ext cx="11922535" cy="7233005"/>
          </a:xfrm>
          <a:custGeom>
            <a:avLst/>
            <a:gdLst/>
            <a:ahLst/>
            <a:cxnLst/>
            <a:rect r="r" b="b" t="t" l="l"/>
            <a:pathLst>
              <a:path h="7233005" w="11922535">
                <a:moveTo>
                  <a:pt x="0" y="0"/>
                </a:moveTo>
                <a:lnTo>
                  <a:pt x="11922536" y="0"/>
                </a:lnTo>
                <a:lnTo>
                  <a:pt x="11922536" y="7233005"/>
                </a:lnTo>
                <a:lnTo>
                  <a:pt x="0" y="7233005"/>
                </a:lnTo>
                <a:lnTo>
                  <a:pt x="0" y="0"/>
                </a:lnTo>
                <a:close/>
              </a:path>
            </a:pathLst>
          </a:custGeom>
          <a:blipFill>
            <a:blip r:embed="rId6"/>
            <a:stretch>
              <a:fillRect l="0" t="0" r="0" b="0"/>
            </a:stretch>
          </a:blipFill>
        </p:spPr>
      </p:sp>
      <p:sp>
        <p:nvSpPr>
          <p:cNvPr name="Freeform 7" id="7"/>
          <p:cNvSpPr/>
          <p:nvPr/>
        </p:nvSpPr>
        <p:spPr>
          <a:xfrm flipH="false" flipV="false" rot="0">
            <a:off x="332070" y="2025295"/>
            <a:ext cx="5340752" cy="7233005"/>
          </a:xfrm>
          <a:custGeom>
            <a:avLst/>
            <a:gdLst/>
            <a:ahLst/>
            <a:cxnLst/>
            <a:rect r="r" b="b" t="t" l="l"/>
            <a:pathLst>
              <a:path h="7233005" w="5340752">
                <a:moveTo>
                  <a:pt x="0" y="0"/>
                </a:moveTo>
                <a:lnTo>
                  <a:pt x="5340752" y="0"/>
                </a:lnTo>
                <a:lnTo>
                  <a:pt x="5340752" y="7233005"/>
                </a:lnTo>
                <a:lnTo>
                  <a:pt x="0" y="7233005"/>
                </a:lnTo>
                <a:lnTo>
                  <a:pt x="0" y="0"/>
                </a:lnTo>
                <a:close/>
              </a:path>
            </a:pathLst>
          </a:custGeom>
          <a:blipFill>
            <a:blip r:embed="rId7"/>
            <a:stretch>
              <a:fillRect l="0" t="0" r="0" b="0"/>
            </a:stretch>
          </a:blipFill>
        </p:spPr>
      </p:sp>
      <p:sp>
        <p:nvSpPr>
          <p:cNvPr name="TextBox 8" id="8"/>
          <p:cNvSpPr txBox="true"/>
          <p:nvPr/>
        </p:nvSpPr>
        <p:spPr>
          <a:xfrm rot="0">
            <a:off x="1155803" y="962025"/>
            <a:ext cx="9034038" cy="546191"/>
          </a:xfrm>
          <a:prstGeom prst="rect">
            <a:avLst/>
          </a:prstGeom>
        </p:spPr>
        <p:txBody>
          <a:bodyPr anchor="t" rtlCol="false" tIns="0" lIns="0" bIns="0" rIns="0">
            <a:spAutoFit/>
          </a:bodyPr>
          <a:lstStyle/>
          <a:p>
            <a:pPr algn="l">
              <a:lnSpc>
                <a:spcPts val="4402"/>
              </a:lnSpc>
            </a:pPr>
            <a:r>
              <a:rPr lang="en-US" b="true" sz="3190" spc="312">
                <a:solidFill>
                  <a:srgbClr val="004AAD"/>
                </a:solidFill>
                <a:latin typeface="DM Sans Bold"/>
                <a:ea typeface="DM Sans Bold"/>
                <a:cs typeface="DM Sans Bold"/>
                <a:sym typeface="DM Sans Bold"/>
              </a:rPr>
              <a:t>16 Person Mobile Welfare Unit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sp>
        <p:nvSpPr>
          <p:cNvPr name="Freeform 3" id="3"/>
          <p:cNvSpPr/>
          <p:nvPr/>
        </p:nvSpPr>
        <p:spPr>
          <a:xfrm flipH="false" flipV="false" rot="3407869">
            <a:off x="12052165" y="1118883"/>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3407869">
            <a:off x="-4696947" y="10150458"/>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330715" y="1893174"/>
            <a:ext cx="4980084" cy="3385533"/>
          </a:xfrm>
          <a:custGeom>
            <a:avLst/>
            <a:gdLst/>
            <a:ahLst/>
            <a:cxnLst/>
            <a:rect r="r" b="b" t="t" l="l"/>
            <a:pathLst>
              <a:path h="3385533" w="4980084">
                <a:moveTo>
                  <a:pt x="0" y="0"/>
                </a:moveTo>
                <a:lnTo>
                  <a:pt x="4980083" y="0"/>
                </a:lnTo>
                <a:lnTo>
                  <a:pt x="4980083" y="3385533"/>
                </a:lnTo>
                <a:lnTo>
                  <a:pt x="0" y="3385533"/>
                </a:lnTo>
                <a:lnTo>
                  <a:pt x="0" y="0"/>
                </a:lnTo>
                <a:close/>
              </a:path>
            </a:pathLst>
          </a:custGeom>
          <a:blipFill>
            <a:blip r:embed="rId5"/>
            <a:stretch>
              <a:fillRect l="0" t="0" r="0" b="0"/>
            </a:stretch>
          </a:blipFill>
        </p:spPr>
      </p:sp>
      <p:sp>
        <p:nvSpPr>
          <p:cNvPr name="Freeform 6" id="6"/>
          <p:cNvSpPr/>
          <p:nvPr/>
        </p:nvSpPr>
        <p:spPr>
          <a:xfrm flipH="false" flipV="false" rot="0">
            <a:off x="1330715" y="6300840"/>
            <a:ext cx="6756900" cy="3385533"/>
          </a:xfrm>
          <a:custGeom>
            <a:avLst/>
            <a:gdLst/>
            <a:ahLst/>
            <a:cxnLst/>
            <a:rect r="r" b="b" t="t" l="l"/>
            <a:pathLst>
              <a:path h="3385533" w="6756900">
                <a:moveTo>
                  <a:pt x="0" y="0"/>
                </a:moveTo>
                <a:lnTo>
                  <a:pt x="6756899" y="0"/>
                </a:lnTo>
                <a:lnTo>
                  <a:pt x="6756899" y="3385532"/>
                </a:lnTo>
                <a:lnTo>
                  <a:pt x="0" y="3385532"/>
                </a:lnTo>
                <a:lnTo>
                  <a:pt x="0" y="0"/>
                </a:lnTo>
                <a:close/>
              </a:path>
            </a:pathLst>
          </a:custGeom>
          <a:blipFill>
            <a:blip r:embed="rId6"/>
            <a:stretch>
              <a:fillRect l="0" t="0" r="0" b="0"/>
            </a:stretch>
          </a:blipFill>
        </p:spPr>
      </p:sp>
      <p:sp>
        <p:nvSpPr>
          <p:cNvPr name="Freeform 7" id="7"/>
          <p:cNvSpPr/>
          <p:nvPr/>
        </p:nvSpPr>
        <p:spPr>
          <a:xfrm flipH="false" flipV="false" rot="0">
            <a:off x="14451430" y="549184"/>
            <a:ext cx="3290641" cy="865958"/>
          </a:xfrm>
          <a:custGeom>
            <a:avLst/>
            <a:gdLst/>
            <a:ahLst/>
            <a:cxnLst/>
            <a:rect r="r" b="b" t="t" l="l"/>
            <a:pathLst>
              <a:path h="865958" w="3290641">
                <a:moveTo>
                  <a:pt x="0" y="0"/>
                </a:moveTo>
                <a:lnTo>
                  <a:pt x="3290641" y="0"/>
                </a:lnTo>
                <a:lnTo>
                  <a:pt x="3290641" y="865958"/>
                </a:lnTo>
                <a:lnTo>
                  <a:pt x="0" y="865958"/>
                </a:lnTo>
                <a:lnTo>
                  <a:pt x="0" y="0"/>
                </a:lnTo>
                <a:close/>
              </a:path>
            </a:pathLst>
          </a:custGeom>
          <a:blipFill>
            <a:blip r:embed="rId7"/>
            <a:stretch>
              <a:fillRect l="0" t="0" r="0" b="0"/>
            </a:stretch>
          </a:blipFill>
        </p:spPr>
      </p:sp>
      <p:sp>
        <p:nvSpPr>
          <p:cNvPr name="TextBox 8" id="8"/>
          <p:cNvSpPr txBox="true"/>
          <p:nvPr/>
        </p:nvSpPr>
        <p:spPr>
          <a:xfrm rot="0">
            <a:off x="531283" y="482509"/>
            <a:ext cx="9034038" cy="596483"/>
          </a:xfrm>
          <a:prstGeom prst="rect">
            <a:avLst/>
          </a:prstGeom>
        </p:spPr>
        <p:txBody>
          <a:bodyPr anchor="t" rtlCol="false" tIns="0" lIns="0" bIns="0" rIns="0">
            <a:spAutoFit/>
          </a:bodyPr>
          <a:lstStyle/>
          <a:p>
            <a:pPr algn="l">
              <a:lnSpc>
                <a:spcPts val="4816"/>
              </a:lnSpc>
            </a:pPr>
            <a:r>
              <a:rPr lang="en-US" b="true" sz="3490" spc="342">
                <a:solidFill>
                  <a:srgbClr val="004AAD"/>
                </a:solidFill>
                <a:latin typeface="DM Sans Bold"/>
                <a:ea typeface="DM Sans Bold"/>
                <a:cs typeface="DM Sans Bold"/>
                <a:sym typeface="DM Sans Bold"/>
              </a:rPr>
              <a:t>Welfarevans &amp; Solar Welfarevans</a:t>
            </a:r>
          </a:p>
        </p:txBody>
      </p:sp>
      <p:sp>
        <p:nvSpPr>
          <p:cNvPr name="TextBox 9" id="9"/>
          <p:cNvSpPr txBox="true"/>
          <p:nvPr/>
        </p:nvSpPr>
        <p:spPr>
          <a:xfrm rot="0">
            <a:off x="7797388" y="1826499"/>
            <a:ext cx="7108438" cy="4089382"/>
          </a:xfrm>
          <a:prstGeom prst="rect">
            <a:avLst/>
          </a:prstGeom>
        </p:spPr>
        <p:txBody>
          <a:bodyPr anchor="t" rtlCol="false" tIns="0" lIns="0" bIns="0" rIns="0">
            <a:spAutoFit/>
          </a:bodyPr>
          <a:lstStyle/>
          <a:p>
            <a:pPr algn="l">
              <a:lnSpc>
                <a:spcPts val="4402"/>
              </a:lnSpc>
            </a:pPr>
            <a:r>
              <a:rPr lang="en-US" sz="3190" spc="312" b="true">
                <a:solidFill>
                  <a:srgbClr val="004AAD"/>
                </a:solidFill>
                <a:latin typeface="DM Sans Bold"/>
                <a:ea typeface="DM Sans Bold"/>
                <a:cs typeface="DM Sans Bold"/>
                <a:sym typeface="DM Sans Bold"/>
              </a:rPr>
              <a:t>Key Features</a:t>
            </a:r>
          </a:p>
          <a:p>
            <a:pPr algn="l" marL="474978" indent="-237489" lvl="1">
              <a:lnSpc>
                <a:spcPts val="3035"/>
              </a:lnSpc>
              <a:buFont typeface="Arial"/>
              <a:buChar char="•"/>
            </a:pPr>
            <a:r>
              <a:rPr lang="en-US" b="true" sz="2199" spc="215">
                <a:solidFill>
                  <a:srgbClr val="004AAD"/>
                </a:solidFill>
                <a:latin typeface="DM Sans Bold"/>
                <a:ea typeface="DM Sans Bold"/>
                <a:cs typeface="DM Sans Bold"/>
                <a:sym typeface="DM Sans Bold"/>
              </a:rPr>
              <a:t>Fresh Flush Toilet and Wash Basin</a:t>
            </a:r>
          </a:p>
          <a:p>
            <a:pPr algn="l" marL="474978" indent="-237489" lvl="1">
              <a:lnSpc>
                <a:spcPts val="3035"/>
              </a:lnSpc>
              <a:buFont typeface="Arial"/>
              <a:buChar char="•"/>
            </a:pPr>
            <a:r>
              <a:rPr lang="en-US" b="true" sz="2199" spc="215">
                <a:solidFill>
                  <a:srgbClr val="004AAD"/>
                </a:solidFill>
                <a:latin typeface="DM Sans Bold"/>
                <a:ea typeface="DM Sans Bold"/>
                <a:cs typeface="DM Sans Bold"/>
                <a:sym typeface="DM Sans Bold"/>
              </a:rPr>
              <a:t>Minimum 7 x Crash tested M1 Seats</a:t>
            </a:r>
          </a:p>
          <a:p>
            <a:pPr algn="l" marL="474978" indent="-237489" lvl="1">
              <a:lnSpc>
                <a:spcPts val="3035"/>
              </a:lnSpc>
              <a:buFont typeface="Arial"/>
              <a:buChar char="•"/>
            </a:pPr>
            <a:r>
              <a:rPr lang="en-US" b="true" sz="2199" spc="215">
                <a:solidFill>
                  <a:srgbClr val="004AAD"/>
                </a:solidFill>
                <a:latin typeface="DM Sans Bold"/>
                <a:ea typeface="DM Sans Bold"/>
                <a:cs typeface="DM Sans Bold"/>
                <a:sym typeface="DM Sans Bold"/>
              </a:rPr>
              <a:t>Unisex toilets</a:t>
            </a:r>
          </a:p>
          <a:p>
            <a:pPr algn="l" marL="474978" indent="-237489" lvl="1">
              <a:lnSpc>
                <a:spcPts val="3035"/>
              </a:lnSpc>
              <a:buFont typeface="Arial"/>
              <a:buChar char="•"/>
            </a:pPr>
            <a:r>
              <a:rPr lang="en-US" b="true" sz="2199" spc="215">
                <a:solidFill>
                  <a:srgbClr val="004AAD"/>
                </a:solidFill>
                <a:latin typeface="DM Sans Bold"/>
                <a:ea typeface="DM Sans Bold"/>
                <a:cs typeface="DM Sans Bold"/>
                <a:sym typeface="DM Sans Bold"/>
              </a:rPr>
              <a:t>Microwave</a:t>
            </a:r>
          </a:p>
          <a:p>
            <a:pPr algn="l" marL="474978" indent="-237489" lvl="1">
              <a:lnSpc>
                <a:spcPts val="3035"/>
              </a:lnSpc>
              <a:buFont typeface="Arial"/>
              <a:buChar char="•"/>
            </a:pPr>
            <a:r>
              <a:rPr lang="en-US" b="true" sz="2199" spc="215">
                <a:solidFill>
                  <a:srgbClr val="004AAD"/>
                </a:solidFill>
                <a:latin typeface="DM Sans Bold"/>
                <a:ea typeface="DM Sans Bold"/>
                <a:cs typeface="DM Sans Bold"/>
                <a:sym typeface="DM Sans Bold"/>
              </a:rPr>
              <a:t>Hot water</a:t>
            </a:r>
          </a:p>
          <a:p>
            <a:pPr algn="l" marL="474978" indent="-237489" lvl="1">
              <a:lnSpc>
                <a:spcPts val="3035"/>
              </a:lnSpc>
              <a:buFont typeface="Arial"/>
              <a:buChar char="•"/>
            </a:pPr>
            <a:r>
              <a:rPr lang="en-US" b="true" sz="2199" spc="215">
                <a:solidFill>
                  <a:srgbClr val="004AAD"/>
                </a:solidFill>
                <a:latin typeface="DM Sans Bold"/>
                <a:ea typeface="DM Sans Bold"/>
                <a:cs typeface="DM Sans Bold"/>
                <a:sym typeface="DM Sans Bold"/>
              </a:rPr>
              <a:t>Central Heating</a:t>
            </a:r>
          </a:p>
          <a:p>
            <a:pPr algn="l" marL="474978" indent="-237489" lvl="1">
              <a:lnSpc>
                <a:spcPts val="3035"/>
              </a:lnSpc>
              <a:buFont typeface="Arial"/>
              <a:buChar char="•"/>
            </a:pPr>
            <a:r>
              <a:rPr lang="en-US" b="true" sz="2199" spc="215">
                <a:solidFill>
                  <a:srgbClr val="004AAD"/>
                </a:solidFill>
                <a:latin typeface="DM Sans Bold"/>
                <a:ea typeface="DM Sans Bold"/>
                <a:cs typeface="DM Sans Bold"/>
                <a:sym typeface="DM Sans Bold"/>
              </a:rPr>
              <a:t>Hot &amp; Cold handwash</a:t>
            </a:r>
          </a:p>
          <a:p>
            <a:pPr algn="l" marL="474978" indent="-237489" lvl="1">
              <a:lnSpc>
                <a:spcPts val="3035"/>
              </a:lnSpc>
              <a:buFont typeface="Arial"/>
              <a:buChar char="•"/>
            </a:pPr>
            <a:r>
              <a:rPr lang="en-US" b="true" sz="2199" spc="215">
                <a:solidFill>
                  <a:srgbClr val="004AAD"/>
                </a:solidFill>
                <a:latin typeface="DM Sans Bold"/>
                <a:ea typeface="DM Sans Bold"/>
                <a:cs typeface="DM Sans Bold"/>
                <a:sym typeface="DM Sans Bold"/>
              </a:rPr>
              <a:t>Split Batteries</a:t>
            </a:r>
          </a:p>
          <a:p>
            <a:pPr algn="l" marL="474978" indent="-237489" lvl="1">
              <a:lnSpc>
                <a:spcPts val="3035"/>
              </a:lnSpc>
              <a:buFont typeface="Arial"/>
              <a:buChar char="•"/>
            </a:pPr>
            <a:r>
              <a:rPr lang="en-US" b="true" sz="2199" spc="215">
                <a:solidFill>
                  <a:srgbClr val="004AAD"/>
                </a:solidFill>
                <a:latin typeface="DM Sans Bold"/>
                <a:ea typeface="DM Sans Bold"/>
                <a:cs typeface="DM Sans Bold"/>
                <a:sym typeface="DM Sans Bold"/>
              </a:rPr>
              <a:t>Wet Clohes storage and Drying room</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sp>
        <p:nvSpPr>
          <p:cNvPr name="Freeform 3" id="3"/>
          <p:cNvSpPr/>
          <p:nvPr/>
        </p:nvSpPr>
        <p:spPr>
          <a:xfrm flipH="false" flipV="false" rot="3407869">
            <a:off x="-4696947" y="10150458"/>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31283" y="549184"/>
            <a:ext cx="8260562" cy="5479506"/>
          </a:xfrm>
          <a:custGeom>
            <a:avLst/>
            <a:gdLst/>
            <a:ahLst/>
            <a:cxnLst/>
            <a:rect r="r" b="b" t="t" l="l"/>
            <a:pathLst>
              <a:path h="5479506" w="8260562">
                <a:moveTo>
                  <a:pt x="0" y="0"/>
                </a:moveTo>
                <a:lnTo>
                  <a:pt x="8260562" y="0"/>
                </a:lnTo>
                <a:lnTo>
                  <a:pt x="8260562" y="5479506"/>
                </a:lnTo>
                <a:lnTo>
                  <a:pt x="0" y="5479506"/>
                </a:lnTo>
                <a:lnTo>
                  <a:pt x="0" y="0"/>
                </a:lnTo>
                <a:close/>
              </a:path>
            </a:pathLst>
          </a:custGeom>
          <a:blipFill>
            <a:blip r:embed="rId5"/>
            <a:stretch>
              <a:fillRect l="0" t="0" r="0" b="0"/>
            </a:stretch>
          </a:blipFill>
        </p:spPr>
      </p:sp>
      <p:sp>
        <p:nvSpPr>
          <p:cNvPr name="Freeform 5" id="5"/>
          <p:cNvSpPr/>
          <p:nvPr/>
        </p:nvSpPr>
        <p:spPr>
          <a:xfrm flipH="false" flipV="false" rot="0">
            <a:off x="2963339" y="6396093"/>
            <a:ext cx="5828506" cy="2671399"/>
          </a:xfrm>
          <a:custGeom>
            <a:avLst/>
            <a:gdLst/>
            <a:ahLst/>
            <a:cxnLst/>
            <a:rect r="r" b="b" t="t" l="l"/>
            <a:pathLst>
              <a:path h="2671399" w="5828506">
                <a:moveTo>
                  <a:pt x="0" y="0"/>
                </a:moveTo>
                <a:lnTo>
                  <a:pt x="5828506" y="0"/>
                </a:lnTo>
                <a:lnTo>
                  <a:pt x="5828506" y="2671398"/>
                </a:lnTo>
                <a:lnTo>
                  <a:pt x="0" y="2671398"/>
                </a:lnTo>
                <a:lnTo>
                  <a:pt x="0" y="0"/>
                </a:lnTo>
                <a:close/>
              </a:path>
            </a:pathLst>
          </a:custGeom>
          <a:blipFill>
            <a:blip r:embed="rId6"/>
            <a:stretch>
              <a:fillRect l="0" t="0" r="0" b="0"/>
            </a:stretch>
          </a:blipFill>
        </p:spPr>
      </p:sp>
      <p:sp>
        <p:nvSpPr>
          <p:cNvPr name="TextBox 6" id="6"/>
          <p:cNvSpPr txBox="true"/>
          <p:nvPr/>
        </p:nvSpPr>
        <p:spPr>
          <a:xfrm rot="0">
            <a:off x="531283" y="482509"/>
            <a:ext cx="9034038" cy="596483"/>
          </a:xfrm>
          <a:prstGeom prst="rect">
            <a:avLst/>
          </a:prstGeom>
        </p:spPr>
        <p:txBody>
          <a:bodyPr anchor="t" rtlCol="false" tIns="0" lIns="0" bIns="0" rIns="0">
            <a:spAutoFit/>
          </a:bodyPr>
          <a:lstStyle/>
          <a:p>
            <a:pPr algn="l">
              <a:lnSpc>
                <a:spcPts val="4816"/>
              </a:lnSpc>
            </a:pPr>
            <a:r>
              <a:rPr lang="en-US" b="true" sz="3490" spc="342">
                <a:solidFill>
                  <a:srgbClr val="004AAD"/>
                </a:solidFill>
                <a:latin typeface="DM Sans Bold"/>
                <a:ea typeface="DM Sans Bold"/>
                <a:cs typeface="DM Sans Bold"/>
                <a:sym typeface="DM Sans Bold"/>
              </a:rPr>
              <a:t>Static Welfare -Ecostatic 24/28</a:t>
            </a:r>
          </a:p>
        </p:txBody>
      </p:sp>
      <p:sp>
        <p:nvSpPr>
          <p:cNvPr name="TextBox 7" id="7"/>
          <p:cNvSpPr txBox="true"/>
          <p:nvPr/>
        </p:nvSpPr>
        <p:spPr>
          <a:xfrm rot="0">
            <a:off x="9565322" y="795038"/>
            <a:ext cx="8409186" cy="6056596"/>
          </a:xfrm>
          <a:prstGeom prst="rect">
            <a:avLst/>
          </a:prstGeom>
        </p:spPr>
        <p:txBody>
          <a:bodyPr anchor="t" rtlCol="false" tIns="0" lIns="0" bIns="0" rIns="0">
            <a:spAutoFit/>
          </a:bodyPr>
          <a:lstStyle/>
          <a:p>
            <a:pPr algn="ctr">
              <a:lnSpc>
                <a:spcPts val="2661"/>
              </a:lnSpc>
              <a:spcBef>
                <a:spcPct val="0"/>
              </a:spcBef>
            </a:pPr>
            <a:r>
              <a:rPr lang="en-US" b="true" sz="2047">
                <a:solidFill>
                  <a:srgbClr val="004AAD"/>
                </a:solidFill>
                <a:latin typeface="Open Sauce Bold"/>
                <a:ea typeface="Open Sauce Bold"/>
                <a:cs typeface="Open Sauce Bold"/>
                <a:sym typeface="Open Sauce Bold"/>
              </a:rPr>
              <a:t>Facilities</a:t>
            </a:r>
          </a:p>
          <a:p>
            <a:pPr algn="ctr">
              <a:lnSpc>
                <a:spcPts val="2661"/>
              </a:lnSpc>
              <a:spcBef>
                <a:spcPct val="0"/>
              </a:spcBef>
            </a:pPr>
            <a:r>
              <a:rPr lang="en-US" sz="2047">
                <a:solidFill>
                  <a:srgbClr val="004AAD"/>
                </a:solidFill>
                <a:latin typeface="Open Sauce"/>
                <a:ea typeface="Open Sauce"/>
                <a:cs typeface="Open Sauce"/>
                <a:sym typeface="Open Sauce"/>
              </a:rPr>
              <a:t>Easy to use canteen facilities; 2x kettles OR 2x microwaves</a:t>
            </a:r>
          </a:p>
          <a:p>
            <a:pPr algn="ctr">
              <a:lnSpc>
                <a:spcPts val="2661"/>
              </a:lnSpc>
              <a:spcBef>
                <a:spcPct val="0"/>
              </a:spcBef>
            </a:pPr>
            <a:r>
              <a:rPr lang="en-US" sz="2047">
                <a:solidFill>
                  <a:srgbClr val="004AAD"/>
                </a:solidFill>
                <a:latin typeface="Open Sauce"/>
                <a:ea typeface="Open Sauce"/>
                <a:cs typeface="Open Sauce"/>
                <a:sym typeface="Open Sauce"/>
              </a:rPr>
              <a:t>Built-in refrigerator</a:t>
            </a:r>
          </a:p>
          <a:p>
            <a:pPr algn="ctr">
              <a:lnSpc>
                <a:spcPts val="2661"/>
              </a:lnSpc>
              <a:spcBef>
                <a:spcPct val="0"/>
              </a:spcBef>
            </a:pPr>
            <a:r>
              <a:rPr lang="en-US" sz="2047">
                <a:solidFill>
                  <a:srgbClr val="004AAD"/>
                </a:solidFill>
                <a:latin typeface="Open Sauce"/>
                <a:ea typeface="Open Sauce"/>
                <a:cs typeface="Open Sauce"/>
                <a:sym typeface="Open Sauce"/>
              </a:rPr>
              <a:t>Comfortable spacious seating area</a:t>
            </a:r>
          </a:p>
          <a:p>
            <a:pPr algn="ctr">
              <a:lnSpc>
                <a:spcPts val="2661"/>
              </a:lnSpc>
              <a:spcBef>
                <a:spcPct val="0"/>
              </a:spcBef>
            </a:pPr>
            <a:r>
              <a:rPr lang="en-US" sz="2047">
                <a:solidFill>
                  <a:srgbClr val="004AAD"/>
                </a:solidFill>
                <a:latin typeface="Open Sauce"/>
                <a:ea typeface="Open Sauce"/>
                <a:cs typeface="Open Sauce"/>
                <a:sym typeface="Open Sauce"/>
              </a:rPr>
              <a:t>Separate office area</a:t>
            </a:r>
          </a:p>
          <a:p>
            <a:pPr algn="ctr">
              <a:lnSpc>
                <a:spcPts val="2661"/>
              </a:lnSpc>
              <a:spcBef>
                <a:spcPct val="0"/>
              </a:spcBef>
            </a:pPr>
            <a:r>
              <a:rPr lang="en-US" sz="2047">
                <a:solidFill>
                  <a:srgbClr val="004AAD"/>
                </a:solidFill>
                <a:latin typeface="Open Sauce"/>
                <a:ea typeface="Open Sauce"/>
                <a:cs typeface="Open Sauce"/>
                <a:sym typeface="Open Sauce"/>
              </a:rPr>
              <a:t>Easy-to-use cabin controls</a:t>
            </a:r>
          </a:p>
          <a:p>
            <a:pPr algn="ctr">
              <a:lnSpc>
                <a:spcPts val="2661"/>
              </a:lnSpc>
              <a:spcBef>
                <a:spcPct val="0"/>
              </a:spcBef>
            </a:pPr>
            <a:r>
              <a:rPr lang="en-US" sz="2047">
                <a:solidFill>
                  <a:srgbClr val="004AAD"/>
                </a:solidFill>
                <a:latin typeface="Open Sauce"/>
                <a:ea typeface="Open Sauce"/>
                <a:cs typeface="Open Sauce"/>
                <a:sym typeface="Open Sauce"/>
              </a:rPr>
              <a:t>USB device charging points</a:t>
            </a:r>
          </a:p>
          <a:p>
            <a:pPr algn="ctr">
              <a:lnSpc>
                <a:spcPts val="2661"/>
              </a:lnSpc>
              <a:spcBef>
                <a:spcPct val="0"/>
              </a:spcBef>
            </a:pPr>
            <a:r>
              <a:rPr lang="en-US" sz="2047">
                <a:solidFill>
                  <a:srgbClr val="004AAD"/>
                </a:solidFill>
                <a:latin typeface="Open Sauce"/>
                <a:ea typeface="Open Sauce"/>
                <a:cs typeface="Open Sauce"/>
                <a:sym typeface="Open Sauce"/>
              </a:rPr>
              <a:t>Warm water washing facilities</a:t>
            </a:r>
          </a:p>
          <a:p>
            <a:pPr algn="ctr">
              <a:lnSpc>
                <a:spcPts val="2661"/>
              </a:lnSpc>
              <a:spcBef>
                <a:spcPct val="0"/>
              </a:spcBef>
            </a:pPr>
            <a:r>
              <a:rPr lang="en-US" sz="2047">
                <a:solidFill>
                  <a:srgbClr val="004AAD"/>
                </a:solidFill>
                <a:latin typeface="Open Sauce"/>
                <a:ea typeface="Open Sauce"/>
                <a:cs typeface="Open Sauce"/>
                <a:sym typeface="Open Sauce"/>
              </a:rPr>
              <a:t>Recirculating toilet</a:t>
            </a:r>
          </a:p>
          <a:p>
            <a:pPr algn="ctr">
              <a:lnSpc>
                <a:spcPts val="2661"/>
              </a:lnSpc>
              <a:spcBef>
                <a:spcPct val="0"/>
              </a:spcBef>
            </a:pPr>
            <a:r>
              <a:rPr lang="en-US" sz="2047">
                <a:solidFill>
                  <a:srgbClr val="004AAD"/>
                </a:solidFill>
                <a:latin typeface="Open Sauce"/>
                <a:ea typeface="Open Sauce"/>
                <a:cs typeface="Open Sauce"/>
                <a:sym typeface="Open Sauce"/>
              </a:rPr>
              <a:t>Forearm wash basin</a:t>
            </a:r>
          </a:p>
          <a:p>
            <a:pPr algn="ctr">
              <a:lnSpc>
                <a:spcPts val="2661"/>
              </a:lnSpc>
              <a:spcBef>
                <a:spcPct val="0"/>
              </a:spcBef>
            </a:pPr>
            <a:r>
              <a:rPr lang="en-US" sz="2047">
                <a:solidFill>
                  <a:srgbClr val="004AAD"/>
                </a:solidFill>
                <a:latin typeface="Open Sauce"/>
                <a:ea typeface="Open Sauce"/>
                <a:cs typeface="Open Sauce"/>
                <a:sym typeface="Open Sauce"/>
              </a:rPr>
              <a:t>All interior and exterior surfaces are tough, durable and wipe-clean</a:t>
            </a:r>
          </a:p>
          <a:p>
            <a:pPr algn="ctr">
              <a:lnSpc>
                <a:spcPts val="2661"/>
              </a:lnSpc>
              <a:spcBef>
                <a:spcPct val="0"/>
              </a:spcBef>
            </a:pPr>
            <a:r>
              <a:rPr lang="en-US" sz="2047">
                <a:solidFill>
                  <a:srgbClr val="004AAD"/>
                </a:solidFill>
                <a:latin typeface="Open Sauce"/>
                <a:ea typeface="Open Sauce"/>
                <a:cs typeface="Open Sauce"/>
                <a:sym typeface="Open Sauce"/>
              </a:rPr>
              <a:t>Spacious drying room with hanging clothes facility</a:t>
            </a:r>
          </a:p>
          <a:p>
            <a:pPr algn="ctr">
              <a:lnSpc>
                <a:spcPts val="2661"/>
              </a:lnSpc>
              <a:spcBef>
                <a:spcPct val="0"/>
              </a:spcBef>
            </a:pPr>
          </a:p>
          <a:p>
            <a:pPr algn="ctr">
              <a:lnSpc>
                <a:spcPts val="2661"/>
              </a:lnSpc>
              <a:spcBef>
                <a:spcPct val="0"/>
              </a:spcBef>
            </a:pPr>
            <a:r>
              <a:rPr lang="en-US" b="true" sz="2047">
                <a:solidFill>
                  <a:srgbClr val="004AAD"/>
                </a:solidFill>
                <a:latin typeface="Open Sauce Bold"/>
                <a:ea typeface="Open Sauce Bold"/>
                <a:cs typeface="Open Sauce Bold"/>
                <a:sym typeface="Open Sauce Bold"/>
              </a:rPr>
              <a:t>Security / Safety</a:t>
            </a:r>
          </a:p>
          <a:p>
            <a:pPr algn="ctr">
              <a:lnSpc>
                <a:spcPts val="2661"/>
              </a:lnSpc>
              <a:spcBef>
                <a:spcPct val="0"/>
              </a:spcBef>
            </a:pPr>
            <a:r>
              <a:rPr lang="en-US" sz="2047">
                <a:solidFill>
                  <a:srgbClr val="004AAD"/>
                </a:solidFill>
                <a:latin typeface="Open Sauce"/>
                <a:ea typeface="Open Sauce"/>
                <a:cs typeface="Open Sauce"/>
                <a:sym typeface="Open Sauce"/>
              </a:rPr>
              <a:t>Dual heavy-duty locking system per door</a:t>
            </a:r>
          </a:p>
          <a:p>
            <a:pPr algn="ctr">
              <a:lnSpc>
                <a:spcPts val="2661"/>
              </a:lnSpc>
              <a:spcBef>
                <a:spcPct val="0"/>
              </a:spcBef>
            </a:pPr>
            <a:r>
              <a:rPr lang="en-US" sz="2047">
                <a:solidFill>
                  <a:srgbClr val="004AAD"/>
                </a:solidFill>
                <a:latin typeface="Open Sauce"/>
                <a:ea typeface="Open Sauce"/>
                <a:cs typeface="Open Sauce"/>
                <a:sym typeface="Open Sauce"/>
              </a:rPr>
              <a:t>Robust galvanised exterior with high impact resistance</a:t>
            </a:r>
          </a:p>
          <a:p>
            <a:pPr algn="ctr">
              <a:lnSpc>
                <a:spcPts val="2661"/>
              </a:lnSpc>
              <a:spcBef>
                <a:spcPct val="0"/>
              </a:spcBef>
            </a:pPr>
            <a:r>
              <a:rPr lang="en-US" sz="2047">
                <a:solidFill>
                  <a:srgbClr val="004AAD"/>
                </a:solidFill>
                <a:latin typeface="Open Sauce"/>
                <a:ea typeface="Open Sauce"/>
                <a:cs typeface="Open Sauce"/>
                <a:sym typeface="Open Sauce"/>
              </a:rPr>
              <a:t>Carbon monoxide detectors</a:t>
            </a:r>
          </a:p>
          <a:p>
            <a:pPr algn="ctr">
              <a:lnSpc>
                <a:spcPts val="2661"/>
              </a:lnSpc>
              <a:spcBef>
                <a:spcPct val="0"/>
              </a:spcBef>
            </a:pPr>
          </a:p>
        </p:txBody>
      </p:sp>
      <p:sp>
        <p:nvSpPr>
          <p:cNvPr name="TextBox 8" id="8"/>
          <p:cNvSpPr txBox="true"/>
          <p:nvPr/>
        </p:nvSpPr>
        <p:spPr>
          <a:xfrm rot="0">
            <a:off x="9565322" y="7003793"/>
            <a:ext cx="8596947" cy="2917825"/>
          </a:xfrm>
          <a:prstGeom prst="rect">
            <a:avLst/>
          </a:prstGeom>
        </p:spPr>
        <p:txBody>
          <a:bodyPr anchor="t" rtlCol="false" tIns="0" lIns="0" bIns="0" rIns="0">
            <a:spAutoFit/>
          </a:bodyPr>
          <a:lstStyle/>
          <a:p>
            <a:pPr algn="ctr">
              <a:lnSpc>
                <a:spcPts val="2600"/>
              </a:lnSpc>
              <a:spcBef>
                <a:spcPct val="0"/>
              </a:spcBef>
            </a:pPr>
            <a:r>
              <a:rPr lang="en-US" b="true" sz="2000">
                <a:solidFill>
                  <a:srgbClr val="004AAD"/>
                </a:solidFill>
                <a:latin typeface="Open Sauce Bold"/>
                <a:ea typeface="Open Sauce Bold"/>
                <a:cs typeface="Open Sauce Bold"/>
                <a:sym typeface="Open Sauce Bold"/>
              </a:rPr>
              <a:t>Sustainability</a:t>
            </a:r>
          </a:p>
          <a:p>
            <a:pPr algn="ctr">
              <a:lnSpc>
                <a:spcPts val="2600"/>
              </a:lnSpc>
              <a:spcBef>
                <a:spcPct val="0"/>
              </a:spcBef>
            </a:pPr>
            <a:r>
              <a:rPr lang="en-US" sz="2000">
                <a:solidFill>
                  <a:srgbClr val="004AAD"/>
                </a:solidFill>
                <a:latin typeface="Open Sauce"/>
                <a:ea typeface="Open Sauce"/>
                <a:cs typeface="Open Sauce"/>
                <a:sym typeface="Open Sauce"/>
              </a:rPr>
              <a:t>Fully-insulated wall and roof system with no cold bridging</a:t>
            </a:r>
          </a:p>
          <a:p>
            <a:pPr algn="ctr">
              <a:lnSpc>
                <a:spcPts val="2600"/>
              </a:lnSpc>
              <a:spcBef>
                <a:spcPct val="0"/>
              </a:spcBef>
            </a:pPr>
            <a:r>
              <a:rPr lang="en-US" sz="2000">
                <a:solidFill>
                  <a:srgbClr val="004AAD"/>
                </a:solidFill>
                <a:latin typeface="Open Sauce"/>
                <a:ea typeface="Open Sauce"/>
                <a:cs typeface="Open Sauce"/>
                <a:sym typeface="Open Sauce"/>
              </a:rPr>
              <a:t>Low noise pollution</a:t>
            </a:r>
          </a:p>
          <a:p>
            <a:pPr algn="ctr">
              <a:lnSpc>
                <a:spcPts val="2600"/>
              </a:lnSpc>
              <a:spcBef>
                <a:spcPct val="0"/>
              </a:spcBef>
            </a:pPr>
            <a:r>
              <a:rPr lang="en-US" sz="2000">
                <a:solidFill>
                  <a:srgbClr val="004AAD"/>
                </a:solidFill>
                <a:latin typeface="Open Sauce"/>
                <a:ea typeface="Open Sauce"/>
                <a:cs typeface="Open Sauce"/>
                <a:sym typeface="Open Sauce"/>
              </a:rPr>
              <a:t>Low fuel consumption</a:t>
            </a:r>
          </a:p>
          <a:p>
            <a:pPr algn="ctr">
              <a:lnSpc>
                <a:spcPts val="2600"/>
              </a:lnSpc>
              <a:spcBef>
                <a:spcPct val="0"/>
              </a:spcBef>
            </a:pPr>
            <a:r>
              <a:rPr lang="en-US" sz="2000">
                <a:solidFill>
                  <a:srgbClr val="004AAD"/>
                </a:solidFill>
                <a:latin typeface="Open Sauce"/>
                <a:ea typeface="Open Sauce"/>
                <a:cs typeface="Open Sauce"/>
                <a:sym typeface="Open Sauce"/>
              </a:rPr>
              <a:t>Low CO2 emissions</a:t>
            </a:r>
          </a:p>
          <a:p>
            <a:pPr algn="ctr">
              <a:lnSpc>
                <a:spcPts val="2600"/>
              </a:lnSpc>
              <a:spcBef>
                <a:spcPct val="0"/>
              </a:spcBef>
            </a:pPr>
            <a:r>
              <a:rPr lang="en-US" sz="2000">
                <a:solidFill>
                  <a:srgbClr val="004AAD"/>
                </a:solidFill>
                <a:latin typeface="Open Sauce"/>
                <a:ea typeface="Open Sauce"/>
                <a:cs typeface="Open Sauce"/>
                <a:sym typeface="Open Sauce"/>
              </a:rPr>
              <a:t>Timer heating controls</a:t>
            </a:r>
          </a:p>
          <a:p>
            <a:pPr algn="ctr">
              <a:lnSpc>
                <a:spcPts val="2600"/>
              </a:lnSpc>
              <a:spcBef>
                <a:spcPct val="0"/>
              </a:spcBef>
            </a:pPr>
            <a:r>
              <a:rPr lang="en-US" sz="2000">
                <a:solidFill>
                  <a:srgbClr val="004AAD"/>
                </a:solidFill>
                <a:latin typeface="Open Sauce"/>
                <a:ea typeface="Open Sauce"/>
                <a:cs typeface="Open Sauce"/>
                <a:sym typeface="Open Sauce"/>
              </a:rPr>
              <a:t>Automatic generator stop/start technology for economical fuel usage</a:t>
            </a:r>
          </a:p>
          <a:p>
            <a:pPr algn="ctr">
              <a:lnSpc>
                <a:spcPts val="2600"/>
              </a:lnSpc>
              <a:spcBef>
                <a:spcPct val="0"/>
              </a:spcBef>
            </a:pPr>
            <a:r>
              <a:rPr lang="en-US" sz="2000">
                <a:solidFill>
                  <a:srgbClr val="004AAD"/>
                </a:solidFill>
                <a:latin typeface="Open Sauce"/>
                <a:ea typeface="Open Sauce"/>
                <a:cs typeface="Open Sauce"/>
                <a:sym typeface="Open Sauce"/>
              </a:rPr>
              <a:t>LED lighting without the generator operating</a:t>
            </a:r>
          </a:p>
          <a:p>
            <a:pPr algn="ctr">
              <a:lnSpc>
                <a:spcPts val="2600"/>
              </a:lnSpc>
              <a:spcBef>
                <a:spcPct val="0"/>
              </a:spcBef>
            </a:pPr>
            <a:r>
              <a:rPr lang="en-US" sz="2000">
                <a:solidFill>
                  <a:srgbClr val="004AAD"/>
                </a:solidFill>
                <a:latin typeface="Open Sauce"/>
                <a:ea typeface="Open Sauce"/>
                <a:cs typeface="Open Sauce"/>
                <a:sym typeface="Open Sauce"/>
              </a:rPr>
              <a:t>Heating usage without the generator operating</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sp>
        <p:nvSpPr>
          <p:cNvPr name="Freeform 3" id="3"/>
          <p:cNvSpPr/>
          <p:nvPr/>
        </p:nvSpPr>
        <p:spPr>
          <a:xfrm flipH="false" flipV="false" rot="3407869">
            <a:off x="-4696947" y="10150458"/>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47808" y="1575272"/>
            <a:ext cx="5786736" cy="3865754"/>
          </a:xfrm>
          <a:custGeom>
            <a:avLst/>
            <a:gdLst/>
            <a:ahLst/>
            <a:cxnLst/>
            <a:rect r="r" b="b" t="t" l="l"/>
            <a:pathLst>
              <a:path h="3865754" w="5786736">
                <a:moveTo>
                  <a:pt x="0" y="0"/>
                </a:moveTo>
                <a:lnTo>
                  <a:pt x="5786736" y="0"/>
                </a:lnTo>
                <a:lnTo>
                  <a:pt x="5786736" y="3865754"/>
                </a:lnTo>
                <a:lnTo>
                  <a:pt x="0" y="3865754"/>
                </a:lnTo>
                <a:lnTo>
                  <a:pt x="0" y="0"/>
                </a:lnTo>
                <a:close/>
              </a:path>
            </a:pathLst>
          </a:custGeom>
          <a:blipFill>
            <a:blip r:embed="rId5"/>
            <a:stretch>
              <a:fillRect l="0" t="0" r="0" b="0"/>
            </a:stretch>
          </a:blipFill>
        </p:spPr>
      </p:sp>
      <p:sp>
        <p:nvSpPr>
          <p:cNvPr name="Freeform 5" id="5"/>
          <p:cNvSpPr/>
          <p:nvPr/>
        </p:nvSpPr>
        <p:spPr>
          <a:xfrm flipH="false" flipV="false" rot="5400000">
            <a:off x="5514812" y="2609480"/>
            <a:ext cx="6143812" cy="4075395"/>
          </a:xfrm>
          <a:custGeom>
            <a:avLst/>
            <a:gdLst/>
            <a:ahLst/>
            <a:cxnLst/>
            <a:rect r="r" b="b" t="t" l="l"/>
            <a:pathLst>
              <a:path h="4075395" w="6143812">
                <a:moveTo>
                  <a:pt x="0" y="0"/>
                </a:moveTo>
                <a:lnTo>
                  <a:pt x="6143812" y="0"/>
                </a:lnTo>
                <a:lnTo>
                  <a:pt x="6143812" y="4075396"/>
                </a:lnTo>
                <a:lnTo>
                  <a:pt x="0" y="4075396"/>
                </a:lnTo>
                <a:lnTo>
                  <a:pt x="0" y="0"/>
                </a:lnTo>
                <a:close/>
              </a:path>
            </a:pathLst>
          </a:custGeom>
          <a:blipFill>
            <a:blip r:embed="rId6"/>
            <a:stretch>
              <a:fillRect l="0" t="0" r="0" b="0"/>
            </a:stretch>
          </a:blipFill>
        </p:spPr>
      </p:sp>
      <p:sp>
        <p:nvSpPr>
          <p:cNvPr name="Freeform 6" id="6"/>
          <p:cNvSpPr/>
          <p:nvPr/>
        </p:nvSpPr>
        <p:spPr>
          <a:xfrm flipH="false" flipV="false" rot="0">
            <a:off x="647808" y="5362291"/>
            <a:ext cx="5959433" cy="2356793"/>
          </a:xfrm>
          <a:custGeom>
            <a:avLst/>
            <a:gdLst/>
            <a:ahLst/>
            <a:cxnLst/>
            <a:rect r="r" b="b" t="t" l="l"/>
            <a:pathLst>
              <a:path h="2356793" w="5959433">
                <a:moveTo>
                  <a:pt x="0" y="0"/>
                </a:moveTo>
                <a:lnTo>
                  <a:pt x="5959433" y="0"/>
                </a:lnTo>
                <a:lnTo>
                  <a:pt x="5959433" y="2356793"/>
                </a:lnTo>
                <a:lnTo>
                  <a:pt x="0" y="2356793"/>
                </a:lnTo>
                <a:lnTo>
                  <a:pt x="0" y="0"/>
                </a:lnTo>
                <a:close/>
              </a:path>
            </a:pathLst>
          </a:custGeom>
          <a:blipFill>
            <a:blip r:embed="rId7"/>
            <a:stretch>
              <a:fillRect l="0" t="0" r="0" b="0"/>
            </a:stretch>
          </a:blipFill>
        </p:spPr>
      </p:sp>
      <p:sp>
        <p:nvSpPr>
          <p:cNvPr name="TextBox 7" id="7"/>
          <p:cNvSpPr txBox="true"/>
          <p:nvPr/>
        </p:nvSpPr>
        <p:spPr>
          <a:xfrm rot="0">
            <a:off x="1028700" y="971550"/>
            <a:ext cx="4610362" cy="603722"/>
          </a:xfrm>
          <a:prstGeom prst="rect">
            <a:avLst/>
          </a:prstGeom>
        </p:spPr>
        <p:txBody>
          <a:bodyPr anchor="t" rtlCol="false" tIns="0" lIns="0" bIns="0" rIns="0">
            <a:spAutoFit/>
          </a:bodyPr>
          <a:lstStyle/>
          <a:p>
            <a:pPr algn="l">
              <a:lnSpc>
                <a:spcPts val="4954"/>
              </a:lnSpc>
            </a:pPr>
            <a:r>
              <a:rPr lang="en-US" b="true" sz="3590" spc="351">
                <a:solidFill>
                  <a:srgbClr val="004AAD"/>
                </a:solidFill>
                <a:latin typeface="DM Sans Bold"/>
                <a:ea typeface="DM Sans Bold"/>
                <a:cs typeface="DM Sans Bold"/>
                <a:sym typeface="DM Sans Bold"/>
              </a:rPr>
              <a:t>Solar Toilet POD</a:t>
            </a:r>
          </a:p>
        </p:txBody>
      </p:sp>
      <p:sp>
        <p:nvSpPr>
          <p:cNvPr name="TextBox 8" id="8"/>
          <p:cNvSpPr txBox="true"/>
          <p:nvPr/>
        </p:nvSpPr>
        <p:spPr>
          <a:xfrm rot="0">
            <a:off x="10536193" y="161290"/>
            <a:ext cx="6967538" cy="10125710"/>
          </a:xfrm>
          <a:prstGeom prst="rect">
            <a:avLst/>
          </a:prstGeom>
        </p:spPr>
        <p:txBody>
          <a:bodyPr anchor="t" rtlCol="false" tIns="0" lIns="0" bIns="0" rIns="0">
            <a:spAutoFit/>
          </a:bodyPr>
          <a:lstStyle/>
          <a:p>
            <a:pPr algn="ctr">
              <a:lnSpc>
                <a:spcPts val="2859"/>
              </a:lnSpc>
              <a:spcBef>
                <a:spcPct val="0"/>
              </a:spcBef>
            </a:pPr>
            <a:r>
              <a:rPr lang="en-US" b="true" sz="2199">
                <a:solidFill>
                  <a:srgbClr val="004AAD"/>
                </a:solidFill>
                <a:latin typeface="Open Sauce Bold"/>
                <a:ea typeface="Open Sauce Bold"/>
                <a:cs typeface="Open Sauce Bold"/>
                <a:sym typeface="Open Sauce Bold"/>
              </a:rPr>
              <a:t>Sustainability</a:t>
            </a:r>
          </a:p>
          <a:p>
            <a:pPr algn="ctr">
              <a:lnSpc>
                <a:spcPts val="2859"/>
              </a:lnSpc>
              <a:spcBef>
                <a:spcPct val="0"/>
              </a:spcBef>
            </a:pPr>
            <a:r>
              <a:rPr lang="en-US" sz="2199">
                <a:solidFill>
                  <a:srgbClr val="004AAD"/>
                </a:solidFill>
                <a:latin typeface="Open Sauce"/>
                <a:ea typeface="Open Sauce"/>
                <a:cs typeface="Open Sauce"/>
                <a:sym typeface="Open Sauce"/>
              </a:rPr>
              <a:t>Solar hybrid technology for sustainable free energy</a:t>
            </a:r>
          </a:p>
          <a:p>
            <a:pPr algn="ctr">
              <a:lnSpc>
                <a:spcPts val="2859"/>
              </a:lnSpc>
              <a:spcBef>
                <a:spcPct val="0"/>
              </a:spcBef>
            </a:pPr>
            <a:r>
              <a:rPr lang="en-US" sz="2199">
                <a:solidFill>
                  <a:srgbClr val="004AAD"/>
                </a:solidFill>
                <a:latin typeface="Open Sauce"/>
                <a:ea typeface="Open Sauce"/>
                <a:cs typeface="Open Sauce"/>
                <a:sym typeface="Open Sauce"/>
              </a:rPr>
              <a:t>Efficient water LPG boiler</a:t>
            </a:r>
          </a:p>
          <a:p>
            <a:pPr algn="ctr">
              <a:lnSpc>
                <a:spcPts val="2859"/>
              </a:lnSpc>
              <a:spcBef>
                <a:spcPct val="0"/>
              </a:spcBef>
            </a:pPr>
            <a:r>
              <a:rPr lang="en-US" sz="2199">
                <a:solidFill>
                  <a:srgbClr val="004AAD"/>
                </a:solidFill>
                <a:latin typeface="Open Sauce"/>
                <a:ea typeface="Open Sauce"/>
                <a:cs typeface="Open Sauce"/>
                <a:sym typeface="Open Sauce"/>
              </a:rPr>
              <a:t>Lower fuel consumption</a:t>
            </a:r>
          </a:p>
          <a:p>
            <a:pPr algn="ctr">
              <a:lnSpc>
                <a:spcPts val="2859"/>
              </a:lnSpc>
              <a:spcBef>
                <a:spcPct val="0"/>
              </a:spcBef>
            </a:pPr>
            <a:r>
              <a:rPr lang="en-US" sz="2199">
                <a:solidFill>
                  <a:srgbClr val="004AAD"/>
                </a:solidFill>
                <a:latin typeface="Open Sauce"/>
                <a:ea typeface="Open Sauce"/>
                <a:cs typeface="Open Sauce"/>
                <a:sym typeface="Open Sauce"/>
              </a:rPr>
              <a:t>Low CO2 emissions</a:t>
            </a:r>
          </a:p>
          <a:p>
            <a:pPr algn="ctr">
              <a:lnSpc>
                <a:spcPts val="2859"/>
              </a:lnSpc>
              <a:spcBef>
                <a:spcPct val="0"/>
              </a:spcBef>
            </a:pPr>
          </a:p>
          <a:p>
            <a:pPr algn="ctr">
              <a:lnSpc>
                <a:spcPts val="2859"/>
              </a:lnSpc>
              <a:spcBef>
                <a:spcPct val="0"/>
              </a:spcBef>
            </a:pPr>
            <a:r>
              <a:rPr lang="en-US" b="true" sz="2199">
                <a:solidFill>
                  <a:srgbClr val="004AAD"/>
                </a:solidFill>
                <a:latin typeface="Open Sauce Bold"/>
                <a:ea typeface="Open Sauce Bold"/>
                <a:cs typeface="Open Sauce Bold"/>
                <a:sym typeface="Open Sauce Bold"/>
              </a:rPr>
              <a:t>Cubicle</a:t>
            </a:r>
          </a:p>
          <a:p>
            <a:pPr algn="ctr">
              <a:lnSpc>
                <a:spcPts val="2859"/>
              </a:lnSpc>
              <a:spcBef>
                <a:spcPct val="0"/>
              </a:spcBef>
            </a:pPr>
            <a:r>
              <a:rPr lang="en-US" sz="2199">
                <a:solidFill>
                  <a:srgbClr val="004AAD"/>
                </a:solidFill>
                <a:latin typeface="Open Sauce"/>
                <a:ea typeface="Open Sauce"/>
                <a:cs typeface="Open Sauce"/>
                <a:sym typeface="Open Sauce"/>
              </a:rPr>
              <a:t>Fresh-flush toilet</a:t>
            </a:r>
          </a:p>
          <a:p>
            <a:pPr algn="ctr">
              <a:lnSpc>
                <a:spcPts val="2859"/>
              </a:lnSpc>
              <a:spcBef>
                <a:spcPct val="0"/>
              </a:spcBef>
            </a:pPr>
            <a:r>
              <a:rPr lang="en-US" sz="2199">
                <a:solidFill>
                  <a:srgbClr val="004AAD"/>
                </a:solidFill>
                <a:latin typeface="Open Sauce"/>
                <a:ea typeface="Open Sauce"/>
                <a:cs typeface="Open Sauce"/>
                <a:sym typeface="Open Sauce"/>
              </a:rPr>
              <a:t>Mirror</a:t>
            </a:r>
          </a:p>
          <a:p>
            <a:pPr algn="ctr">
              <a:lnSpc>
                <a:spcPts val="2859"/>
              </a:lnSpc>
              <a:spcBef>
                <a:spcPct val="0"/>
              </a:spcBef>
            </a:pPr>
            <a:r>
              <a:rPr lang="en-US" sz="2199">
                <a:solidFill>
                  <a:srgbClr val="004AAD"/>
                </a:solidFill>
                <a:latin typeface="Open Sauce"/>
                <a:ea typeface="Open Sauce"/>
                <a:cs typeface="Open Sauce"/>
                <a:sym typeface="Open Sauce"/>
              </a:rPr>
              <a:t>LED downlight</a:t>
            </a:r>
          </a:p>
          <a:p>
            <a:pPr algn="ctr">
              <a:lnSpc>
                <a:spcPts val="2859"/>
              </a:lnSpc>
              <a:spcBef>
                <a:spcPct val="0"/>
              </a:spcBef>
            </a:pPr>
            <a:r>
              <a:rPr lang="en-US" sz="2199">
                <a:solidFill>
                  <a:srgbClr val="004AAD"/>
                </a:solidFill>
                <a:latin typeface="Open Sauce"/>
                <a:ea typeface="Open Sauce"/>
                <a:cs typeface="Open Sauce"/>
                <a:sym typeface="Open Sauce"/>
              </a:rPr>
              <a:t>Ventilation</a:t>
            </a:r>
          </a:p>
          <a:p>
            <a:pPr algn="ctr">
              <a:lnSpc>
                <a:spcPts val="2859"/>
              </a:lnSpc>
              <a:spcBef>
                <a:spcPct val="0"/>
              </a:spcBef>
            </a:pPr>
            <a:r>
              <a:rPr lang="en-US" sz="2199">
                <a:solidFill>
                  <a:srgbClr val="004AAD"/>
                </a:solidFill>
                <a:latin typeface="Open Sauce"/>
                <a:ea typeface="Open Sauce"/>
                <a:cs typeface="Open Sauce"/>
                <a:sym typeface="Open Sauce"/>
              </a:rPr>
              <a:t>Coat hooks</a:t>
            </a:r>
          </a:p>
          <a:p>
            <a:pPr algn="ctr">
              <a:lnSpc>
                <a:spcPts val="2859"/>
              </a:lnSpc>
              <a:spcBef>
                <a:spcPct val="0"/>
              </a:spcBef>
            </a:pPr>
          </a:p>
          <a:p>
            <a:pPr algn="ctr">
              <a:lnSpc>
                <a:spcPts val="2859"/>
              </a:lnSpc>
              <a:spcBef>
                <a:spcPct val="0"/>
              </a:spcBef>
            </a:pPr>
            <a:r>
              <a:rPr lang="en-US" b="true" sz="2199">
                <a:solidFill>
                  <a:srgbClr val="004AAD"/>
                </a:solidFill>
                <a:latin typeface="Open Sauce Bold"/>
                <a:ea typeface="Open Sauce Bold"/>
                <a:cs typeface="Open Sauce Bold"/>
                <a:sym typeface="Open Sauce Bold"/>
              </a:rPr>
              <a:t>Security</a:t>
            </a:r>
          </a:p>
          <a:p>
            <a:pPr algn="ctr">
              <a:lnSpc>
                <a:spcPts val="2859"/>
              </a:lnSpc>
              <a:spcBef>
                <a:spcPct val="0"/>
              </a:spcBef>
            </a:pPr>
            <a:r>
              <a:rPr lang="en-US" sz="2199">
                <a:solidFill>
                  <a:srgbClr val="004AAD"/>
                </a:solidFill>
                <a:latin typeface="Open Sauce"/>
                <a:ea typeface="Open Sauce"/>
                <a:cs typeface="Open Sauce"/>
                <a:sym typeface="Open Sauce"/>
              </a:rPr>
              <a:t>Dual heavy-duty locking system per door</a:t>
            </a:r>
          </a:p>
          <a:p>
            <a:pPr algn="ctr">
              <a:lnSpc>
                <a:spcPts val="2859"/>
              </a:lnSpc>
              <a:spcBef>
                <a:spcPct val="0"/>
              </a:spcBef>
            </a:pPr>
            <a:r>
              <a:rPr lang="en-US" sz="2199">
                <a:solidFill>
                  <a:srgbClr val="004AAD"/>
                </a:solidFill>
                <a:latin typeface="Open Sauce"/>
                <a:ea typeface="Open Sauce"/>
                <a:cs typeface="Open Sauce"/>
                <a:sym typeface="Open Sauce"/>
              </a:rPr>
              <a:t>Solid steel exterior with high impact resistance</a:t>
            </a:r>
          </a:p>
          <a:p>
            <a:pPr algn="ctr">
              <a:lnSpc>
                <a:spcPts val="2859"/>
              </a:lnSpc>
              <a:spcBef>
                <a:spcPct val="0"/>
              </a:spcBef>
            </a:pPr>
          </a:p>
          <a:p>
            <a:pPr algn="ctr">
              <a:lnSpc>
                <a:spcPts val="2859"/>
              </a:lnSpc>
              <a:spcBef>
                <a:spcPct val="0"/>
              </a:spcBef>
            </a:pPr>
            <a:r>
              <a:rPr lang="en-US" b="true" sz="2199">
                <a:solidFill>
                  <a:srgbClr val="004AAD"/>
                </a:solidFill>
                <a:latin typeface="Open Sauce Bold"/>
                <a:ea typeface="Open Sauce Bold"/>
                <a:cs typeface="Open Sauce Bold"/>
                <a:sym typeface="Open Sauce Bold"/>
              </a:rPr>
              <a:t>Facilities</a:t>
            </a:r>
          </a:p>
          <a:p>
            <a:pPr algn="ctr">
              <a:lnSpc>
                <a:spcPts val="2859"/>
              </a:lnSpc>
              <a:spcBef>
                <a:spcPct val="0"/>
              </a:spcBef>
            </a:pPr>
            <a:r>
              <a:rPr lang="en-US" sz="2199">
                <a:solidFill>
                  <a:srgbClr val="004AAD"/>
                </a:solidFill>
                <a:latin typeface="Open Sauce"/>
                <a:ea typeface="Open Sauce"/>
                <a:cs typeface="Open Sauce"/>
                <a:sym typeface="Open Sauce"/>
              </a:rPr>
              <a:t>1+1 =</a:t>
            </a:r>
          </a:p>
          <a:p>
            <a:pPr algn="ctr">
              <a:lnSpc>
                <a:spcPts val="2859"/>
              </a:lnSpc>
              <a:spcBef>
                <a:spcPct val="0"/>
              </a:spcBef>
            </a:pPr>
            <a:r>
              <a:rPr lang="en-US" sz="2199">
                <a:solidFill>
                  <a:srgbClr val="004AAD"/>
                </a:solidFill>
                <a:latin typeface="Open Sauce"/>
                <a:ea typeface="Open Sauce"/>
                <a:cs typeface="Open Sauce"/>
                <a:sym typeface="Open Sauce"/>
              </a:rPr>
              <a:t>450 litre water tank </a:t>
            </a:r>
          </a:p>
          <a:p>
            <a:pPr algn="ctr">
              <a:lnSpc>
                <a:spcPts val="2859"/>
              </a:lnSpc>
              <a:spcBef>
                <a:spcPct val="0"/>
              </a:spcBef>
            </a:pPr>
            <a:r>
              <a:rPr lang="en-US" sz="2199">
                <a:solidFill>
                  <a:srgbClr val="004AAD"/>
                </a:solidFill>
                <a:latin typeface="Open Sauce"/>
                <a:ea typeface="Open Sauce"/>
                <a:cs typeface="Open Sauce"/>
                <a:sym typeface="Open Sauce"/>
              </a:rPr>
              <a:t> 950 litre waste tank</a:t>
            </a:r>
          </a:p>
          <a:p>
            <a:pPr algn="ctr">
              <a:lnSpc>
                <a:spcPts val="2859"/>
              </a:lnSpc>
              <a:spcBef>
                <a:spcPct val="0"/>
              </a:spcBef>
            </a:pPr>
            <a:r>
              <a:rPr lang="en-US" sz="2199">
                <a:solidFill>
                  <a:srgbClr val="004AAD"/>
                </a:solidFill>
                <a:latin typeface="Open Sauce"/>
                <a:ea typeface="Open Sauce"/>
                <a:cs typeface="Open Sauce"/>
                <a:sym typeface="Open Sauce"/>
              </a:rPr>
              <a:t>Single =</a:t>
            </a:r>
          </a:p>
          <a:p>
            <a:pPr algn="ctr">
              <a:lnSpc>
                <a:spcPts val="2859"/>
              </a:lnSpc>
              <a:spcBef>
                <a:spcPct val="0"/>
              </a:spcBef>
            </a:pPr>
            <a:r>
              <a:rPr lang="en-US" sz="2199">
                <a:solidFill>
                  <a:srgbClr val="004AAD"/>
                </a:solidFill>
                <a:latin typeface="Open Sauce"/>
                <a:ea typeface="Open Sauce"/>
                <a:cs typeface="Open Sauce"/>
                <a:sym typeface="Open Sauce"/>
              </a:rPr>
              <a:t>210 litre water tank</a:t>
            </a:r>
          </a:p>
          <a:p>
            <a:pPr algn="ctr">
              <a:lnSpc>
                <a:spcPts val="2859"/>
              </a:lnSpc>
              <a:spcBef>
                <a:spcPct val="0"/>
              </a:spcBef>
            </a:pPr>
            <a:r>
              <a:rPr lang="en-US" sz="2199">
                <a:solidFill>
                  <a:srgbClr val="004AAD"/>
                </a:solidFill>
                <a:latin typeface="Open Sauce"/>
                <a:ea typeface="Open Sauce"/>
                <a:cs typeface="Open Sauce"/>
                <a:sym typeface="Open Sauce"/>
              </a:rPr>
              <a:t> 520 litre waste tank</a:t>
            </a:r>
          </a:p>
          <a:p>
            <a:pPr algn="ctr">
              <a:lnSpc>
                <a:spcPts val="2859"/>
              </a:lnSpc>
              <a:spcBef>
                <a:spcPct val="0"/>
              </a:spcBef>
            </a:pPr>
          </a:p>
          <a:p>
            <a:pPr algn="ctr">
              <a:lnSpc>
                <a:spcPts val="2859"/>
              </a:lnSpc>
              <a:spcBef>
                <a:spcPct val="0"/>
              </a:spcBef>
            </a:pPr>
            <a:r>
              <a:rPr lang="en-US" sz="2199">
                <a:solidFill>
                  <a:srgbClr val="004AAD"/>
                </a:solidFill>
                <a:latin typeface="Open Sauce"/>
                <a:ea typeface="Open Sauce"/>
                <a:cs typeface="Open Sauce"/>
                <a:sym typeface="Open Sauce"/>
              </a:rPr>
              <a:t>External waste tank access</a:t>
            </a:r>
          </a:p>
          <a:p>
            <a:pPr algn="ctr">
              <a:lnSpc>
                <a:spcPts val="2859"/>
              </a:lnSpc>
              <a:spcBef>
                <a:spcPct val="0"/>
              </a:spcBef>
            </a:pPr>
            <a:r>
              <a:rPr lang="en-US" sz="2199">
                <a:solidFill>
                  <a:srgbClr val="004AAD"/>
                </a:solidFill>
                <a:latin typeface="Open Sauce"/>
                <a:ea typeface="Open Sauce"/>
                <a:cs typeface="Open Sauce"/>
                <a:sym typeface="Open Sauce"/>
              </a:rPr>
              <a:t>Gas boiler</a:t>
            </a:r>
          </a:p>
          <a:p>
            <a:pPr algn="ctr">
              <a:lnSpc>
                <a:spcPts val="2859"/>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3"/>
            <a:stretch>
              <a:fillRect l="0" t="-38888" r="0" b="-38888"/>
            </a:stretch>
          </a:blipFill>
        </p:spPr>
      </p:sp>
      <p:sp>
        <p:nvSpPr>
          <p:cNvPr name="Freeform 3" id="3"/>
          <p:cNvSpPr/>
          <p:nvPr/>
        </p:nvSpPr>
        <p:spPr>
          <a:xfrm flipH="false" flipV="false" rot="3407869">
            <a:off x="-4696947" y="10150458"/>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28700" y="2394966"/>
            <a:ext cx="5175370" cy="6210443"/>
          </a:xfrm>
          <a:custGeom>
            <a:avLst/>
            <a:gdLst/>
            <a:ahLst/>
            <a:cxnLst/>
            <a:rect r="r" b="b" t="t" l="l"/>
            <a:pathLst>
              <a:path h="6210443" w="5175370">
                <a:moveTo>
                  <a:pt x="0" y="0"/>
                </a:moveTo>
                <a:lnTo>
                  <a:pt x="5175370" y="0"/>
                </a:lnTo>
                <a:lnTo>
                  <a:pt x="5175370" y="6210443"/>
                </a:lnTo>
                <a:lnTo>
                  <a:pt x="0" y="6210443"/>
                </a:lnTo>
                <a:lnTo>
                  <a:pt x="0" y="0"/>
                </a:lnTo>
                <a:close/>
              </a:path>
            </a:pathLst>
          </a:custGeom>
          <a:blipFill>
            <a:blip r:embed="rId6"/>
            <a:stretch>
              <a:fillRect l="0" t="0" r="0" b="0"/>
            </a:stretch>
          </a:blipFill>
        </p:spPr>
      </p:sp>
      <p:sp>
        <p:nvSpPr>
          <p:cNvPr name="TextBox 5" id="5"/>
          <p:cNvSpPr txBox="true"/>
          <p:nvPr/>
        </p:nvSpPr>
        <p:spPr>
          <a:xfrm rot="0">
            <a:off x="1028700" y="971550"/>
            <a:ext cx="9219859" cy="1232372"/>
          </a:xfrm>
          <a:prstGeom prst="rect">
            <a:avLst/>
          </a:prstGeom>
        </p:spPr>
        <p:txBody>
          <a:bodyPr anchor="t" rtlCol="false" tIns="0" lIns="0" bIns="0" rIns="0">
            <a:spAutoFit/>
          </a:bodyPr>
          <a:lstStyle/>
          <a:p>
            <a:pPr algn="l">
              <a:lnSpc>
                <a:spcPts val="4954"/>
              </a:lnSpc>
            </a:pPr>
            <a:r>
              <a:rPr lang="en-US" b="true" sz="3590" spc="351">
                <a:solidFill>
                  <a:srgbClr val="004AAD"/>
                </a:solidFill>
                <a:latin typeface="DM Sans Bold"/>
                <a:ea typeface="DM Sans Bold"/>
                <a:cs typeface="DM Sans Bold"/>
                <a:sym typeface="DM Sans Bold"/>
              </a:rPr>
              <a:t>Portable Buildings - Fire Rated JCoP 10.1 </a:t>
            </a:r>
          </a:p>
        </p:txBody>
      </p:sp>
      <p:sp>
        <p:nvSpPr>
          <p:cNvPr name="TextBox 6" id="6"/>
          <p:cNvSpPr txBox="true"/>
          <p:nvPr/>
        </p:nvSpPr>
        <p:spPr>
          <a:xfrm rot="0">
            <a:off x="8039441" y="2337816"/>
            <a:ext cx="9219859" cy="6875363"/>
          </a:xfrm>
          <a:prstGeom prst="rect">
            <a:avLst/>
          </a:prstGeom>
        </p:spPr>
        <p:txBody>
          <a:bodyPr anchor="t" rtlCol="false" tIns="0" lIns="0" bIns="0" rIns="0">
            <a:spAutoFit/>
          </a:bodyPr>
          <a:lstStyle/>
          <a:p>
            <a:pPr algn="l" marL="645644" indent="-322822" lvl="1">
              <a:lnSpc>
                <a:spcPts val="4126"/>
              </a:lnSpc>
              <a:buFont typeface="Arial"/>
              <a:buChar char="•"/>
            </a:pPr>
            <a:r>
              <a:rPr lang="en-US" sz="2990" spc="293">
                <a:solidFill>
                  <a:srgbClr val="004AAD"/>
                </a:solidFill>
                <a:latin typeface="DM Sans"/>
                <a:ea typeface="DM Sans"/>
                <a:cs typeface="DM Sans"/>
                <a:sym typeface="DM Sans"/>
              </a:rPr>
              <a:t>Fireflex is available with 30 minutes fire-rating or a minimum of 60 minutes (from inside to out), </a:t>
            </a:r>
          </a:p>
          <a:p>
            <a:pPr algn="l">
              <a:lnSpc>
                <a:spcPts val="4126"/>
              </a:lnSpc>
            </a:pPr>
          </a:p>
          <a:p>
            <a:pPr algn="l" marL="645644" indent="-322822" lvl="1">
              <a:lnSpc>
                <a:spcPts val="4126"/>
              </a:lnSpc>
              <a:buFont typeface="Arial"/>
              <a:buChar char="•"/>
            </a:pPr>
            <a:r>
              <a:rPr lang="en-US" sz="2990" spc="293">
                <a:solidFill>
                  <a:srgbClr val="004AAD"/>
                </a:solidFill>
                <a:latin typeface="DM Sans"/>
                <a:ea typeface="DM Sans"/>
                <a:cs typeface="DM Sans"/>
                <a:sym typeface="DM Sans"/>
              </a:rPr>
              <a:t>Fire curtain barriers, which automatically deploy when temperatures reach 135 degrees Fahrenheit or 57 degrees Celsius</a:t>
            </a:r>
          </a:p>
          <a:p>
            <a:pPr algn="l" marL="645644" indent="-322822" lvl="1">
              <a:lnSpc>
                <a:spcPts val="4126"/>
              </a:lnSpc>
              <a:buFont typeface="Arial"/>
              <a:buChar char="•"/>
            </a:pPr>
            <a:r>
              <a:rPr lang="en-US" sz="2990" spc="293">
                <a:solidFill>
                  <a:srgbClr val="004AAD"/>
                </a:solidFill>
                <a:latin typeface="DM Sans"/>
                <a:ea typeface="DM Sans"/>
                <a:cs typeface="DM Sans"/>
                <a:sym typeface="DM Sans"/>
              </a:rPr>
              <a:t>Fire Safety Equipment Available</a:t>
            </a:r>
          </a:p>
          <a:p>
            <a:pPr algn="l" marL="645644" indent="-322822" lvl="1">
              <a:lnSpc>
                <a:spcPts val="4126"/>
              </a:lnSpc>
              <a:buFont typeface="Arial"/>
              <a:buChar char="•"/>
            </a:pPr>
            <a:r>
              <a:rPr lang="en-US" sz="2990" spc="293">
                <a:solidFill>
                  <a:srgbClr val="004AAD"/>
                </a:solidFill>
                <a:latin typeface="DM Sans"/>
                <a:ea typeface="DM Sans"/>
                <a:cs typeface="DM Sans"/>
                <a:sym typeface="DM Sans"/>
              </a:rPr>
              <a:t>First Aid &amp; Defribillators</a:t>
            </a:r>
          </a:p>
          <a:p>
            <a:pPr algn="l" marL="645644" indent="-322822" lvl="1">
              <a:lnSpc>
                <a:spcPts val="4126"/>
              </a:lnSpc>
              <a:buFont typeface="Arial"/>
              <a:buChar char="•"/>
            </a:pPr>
            <a:r>
              <a:rPr lang="en-US" sz="2990" spc="293">
                <a:solidFill>
                  <a:srgbClr val="004AAD"/>
                </a:solidFill>
                <a:latin typeface="DM Sans"/>
                <a:ea typeface="DM Sans"/>
                <a:cs typeface="DM Sans"/>
                <a:sym typeface="DM Sans"/>
              </a:rPr>
              <a:t>Further Guide of needs can be provided </a:t>
            </a:r>
          </a:p>
          <a:p>
            <a:pPr algn="l">
              <a:lnSpc>
                <a:spcPts val="4126"/>
              </a:lnSpc>
            </a:pPr>
          </a:p>
          <a:p>
            <a:pPr algn="l">
              <a:lnSpc>
                <a:spcPts val="4126"/>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4AAD"/>
        </a:solidFill>
      </p:bgPr>
    </p:bg>
    <p:spTree>
      <p:nvGrpSpPr>
        <p:cNvPr id="1" name=""/>
        <p:cNvGrpSpPr/>
        <p:nvPr/>
      </p:nvGrpSpPr>
      <p:grpSpPr>
        <a:xfrm>
          <a:off x="0" y="0"/>
          <a:ext cx="0" cy="0"/>
          <a:chOff x="0" y="0"/>
          <a:chExt cx="0" cy="0"/>
        </a:xfrm>
      </p:grpSpPr>
      <p:grpSp>
        <p:nvGrpSpPr>
          <p:cNvPr name="Group 2" id="2"/>
          <p:cNvGrpSpPr/>
          <p:nvPr/>
        </p:nvGrpSpPr>
        <p:grpSpPr>
          <a:xfrm rot="0">
            <a:off x="-2770706" y="-3368517"/>
            <a:ext cx="4959890" cy="495989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4F5"/>
            </a:solidFill>
          </p:spPr>
        </p:sp>
        <p:sp>
          <p:nvSpPr>
            <p:cNvPr name="TextBox 4" id="4"/>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5" id="5"/>
          <p:cNvGrpSpPr/>
          <p:nvPr/>
        </p:nvGrpSpPr>
        <p:grpSpPr>
          <a:xfrm rot="0">
            <a:off x="9144000" y="1278539"/>
            <a:ext cx="13188954" cy="1318895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4F5"/>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8" id="8"/>
          <p:cNvSpPr/>
          <p:nvPr/>
        </p:nvSpPr>
        <p:spPr>
          <a:xfrm flipH="false" flipV="false" rot="0">
            <a:off x="-6639105" y="-5979128"/>
            <a:ext cx="12110389" cy="12426705"/>
          </a:xfrm>
          <a:custGeom>
            <a:avLst/>
            <a:gdLst/>
            <a:ahLst/>
            <a:cxnLst/>
            <a:rect r="r" b="b" t="t" l="l"/>
            <a:pathLst>
              <a:path h="12426705" w="12110389">
                <a:moveTo>
                  <a:pt x="0" y="0"/>
                </a:moveTo>
                <a:lnTo>
                  <a:pt x="12110389" y="0"/>
                </a:lnTo>
                <a:lnTo>
                  <a:pt x="12110389" y="12426706"/>
                </a:lnTo>
                <a:lnTo>
                  <a:pt x="0" y="124267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3986589">
            <a:off x="5084777" y="6259532"/>
            <a:ext cx="9894000" cy="10152425"/>
          </a:xfrm>
          <a:custGeom>
            <a:avLst/>
            <a:gdLst/>
            <a:ahLst/>
            <a:cxnLst/>
            <a:rect r="r" b="b" t="t" l="l"/>
            <a:pathLst>
              <a:path h="10152425" w="9894000">
                <a:moveTo>
                  <a:pt x="0" y="0"/>
                </a:moveTo>
                <a:lnTo>
                  <a:pt x="9894000" y="0"/>
                </a:lnTo>
                <a:lnTo>
                  <a:pt x="9894000" y="10152425"/>
                </a:lnTo>
                <a:lnTo>
                  <a:pt x="0" y="101524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0" id="10"/>
          <p:cNvSpPr txBox="true"/>
          <p:nvPr/>
        </p:nvSpPr>
        <p:spPr>
          <a:xfrm rot="0">
            <a:off x="2720102" y="3376069"/>
            <a:ext cx="7942168" cy="1396186"/>
          </a:xfrm>
          <a:prstGeom prst="rect">
            <a:avLst/>
          </a:prstGeom>
        </p:spPr>
        <p:txBody>
          <a:bodyPr anchor="t" rtlCol="false" tIns="0" lIns="0" bIns="0" rIns="0">
            <a:spAutoFit/>
          </a:bodyPr>
          <a:lstStyle/>
          <a:p>
            <a:pPr algn="l">
              <a:lnSpc>
                <a:spcPts val="11349"/>
              </a:lnSpc>
            </a:pPr>
            <a:r>
              <a:rPr lang="en-US" b="true" sz="8224" spc="806">
                <a:solidFill>
                  <a:srgbClr val="FFFFFF"/>
                </a:solidFill>
                <a:latin typeface="Oswald Bold"/>
                <a:ea typeface="Oswald Bold"/>
                <a:cs typeface="Oswald Bold"/>
                <a:sym typeface="Oswald Bold"/>
              </a:rPr>
              <a:t>STATISTICS</a:t>
            </a:r>
          </a:p>
        </p:txBody>
      </p:sp>
      <p:sp>
        <p:nvSpPr>
          <p:cNvPr name="TextBox 11" id="11"/>
          <p:cNvSpPr txBox="true"/>
          <p:nvPr/>
        </p:nvSpPr>
        <p:spPr>
          <a:xfrm rot="0">
            <a:off x="2720102" y="5095875"/>
            <a:ext cx="5741759" cy="1496748"/>
          </a:xfrm>
          <a:prstGeom prst="rect">
            <a:avLst/>
          </a:prstGeom>
        </p:spPr>
        <p:txBody>
          <a:bodyPr anchor="t" rtlCol="false" tIns="0" lIns="0" bIns="0" rIns="0">
            <a:spAutoFit/>
          </a:bodyPr>
          <a:lstStyle/>
          <a:p>
            <a:pPr algn="l">
              <a:lnSpc>
                <a:spcPts val="3992"/>
              </a:lnSpc>
            </a:pPr>
            <a:r>
              <a:rPr lang="en-US" sz="2893" spc="283">
                <a:solidFill>
                  <a:srgbClr val="F5FFF5"/>
                </a:solidFill>
                <a:latin typeface="DM Sans"/>
                <a:ea typeface="DM Sans"/>
                <a:cs typeface="DM Sans"/>
                <a:sym typeface="DM Sans"/>
              </a:rPr>
              <a:t>Upto 90% of issues reported on site could have been prevented.</a:t>
            </a:r>
          </a:p>
        </p:txBody>
      </p:sp>
      <p:sp>
        <p:nvSpPr>
          <p:cNvPr name="TextBox 12" id="12"/>
          <p:cNvSpPr txBox="true"/>
          <p:nvPr/>
        </p:nvSpPr>
        <p:spPr>
          <a:xfrm rot="0">
            <a:off x="10349972" y="3530304"/>
            <a:ext cx="7202160" cy="3275399"/>
          </a:xfrm>
          <a:prstGeom prst="rect">
            <a:avLst/>
          </a:prstGeom>
        </p:spPr>
        <p:txBody>
          <a:bodyPr anchor="t" rtlCol="false" tIns="0" lIns="0" bIns="0" rIns="0">
            <a:spAutoFit/>
          </a:bodyPr>
          <a:lstStyle/>
          <a:p>
            <a:pPr algn="ctr" marL="0" indent="0" lvl="0">
              <a:lnSpc>
                <a:spcPts val="26787"/>
              </a:lnSpc>
              <a:spcBef>
                <a:spcPct val="0"/>
              </a:spcBef>
            </a:pPr>
            <a:r>
              <a:rPr lang="en-US" b="true" sz="19411">
                <a:solidFill>
                  <a:srgbClr val="004AAD"/>
                </a:solidFill>
                <a:latin typeface="Oswald Bold"/>
                <a:ea typeface="Oswald Bold"/>
                <a:cs typeface="Oswald Bold"/>
                <a:sym typeface="Oswald Bold"/>
              </a:rPr>
              <a:t>90%</a:t>
            </a:r>
          </a:p>
        </p:txBody>
      </p:sp>
      <p:pic>
        <p:nvPicPr>
          <p:cNvPr name="Picture 13" id="13"/>
          <p:cNvPicPr>
            <a:picLocks noChangeAspect="true"/>
          </p:cNvPicPr>
          <p:nvPr/>
        </p:nvPicPr>
        <p:blipFill>
          <a:blip r:embed="rId4"/>
          <a:stretch>
            <a:fillRect/>
          </a:stretch>
        </p:blipFill>
        <p:spPr>
          <a:xfrm rot="0">
            <a:off x="10697830" y="6408403"/>
            <a:ext cx="6506443" cy="2006816"/>
          </a:xfrm>
          <a:prstGeom prst="rect">
            <a:avLst/>
          </a:prstGeom>
        </p:spPr>
      </p:pic>
      <p:sp>
        <p:nvSpPr>
          <p:cNvPr name="Freeform 14" id="14"/>
          <p:cNvSpPr/>
          <p:nvPr/>
        </p:nvSpPr>
        <p:spPr>
          <a:xfrm flipH="false" flipV="false" rot="-3986589">
            <a:off x="5237177" y="6411932"/>
            <a:ext cx="9894000" cy="10152425"/>
          </a:xfrm>
          <a:custGeom>
            <a:avLst/>
            <a:gdLst/>
            <a:ahLst/>
            <a:cxnLst/>
            <a:rect r="r" b="b" t="t" l="l"/>
            <a:pathLst>
              <a:path h="10152425" w="9894000">
                <a:moveTo>
                  <a:pt x="0" y="0"/>
                </a:moveTo>
                <a:lnTo>
                  <a:pt x="9894000" y="0"/>
                </a:lnTo>
                <a:lnTo>
                  <a:pt x="9894000" y="10152425"/>
                </a:lnTo>
                <a:lnTo>
                  <a:pt x="0" y="101524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2F4F5"/>
        </a:solidFill>
      </p:bgPr>
    </p:bg>
    <p:spTree>
      <p:nvGrpSpPr>
        <p:cNvPr id="1" name=""/>
        <p:cNvGrpSpPr/>
        <p:nvPr/>
      </p:nvGrpSpPr>
      <p:grpSpPr>
        <a:xfrm>
          <a:off x="0" y="0"/>
          <a:ext cx="0" cy="0"/>
          <a:chOff x="0" y="0"/>
          <a:chExt cx="0" cy="0"/>
        </a:xfrm>
      </p:grpSpPr>
      <p:sp>
        <p:nvSpPr>
          <p:cNvPr name="Freeform 2" id="2"/>
          <p:cNvSpPr/>
          <p:nvPr/>
        </p:nvSpPr>
        <p:spPr>
          <a:xfrm flipH="false" flipV="false" rot="7659121">
            <a:off x="-4012602" y="5585714"/>
            <a:ext cx="7629294" cy="7828566"/>
          </a:xfrm>
          <a:custGeom>
            <a:avLst/>
            <a:gdLst/>
            <a:ahLst/>
            <a:cxnLst/>
            <a:rect r="r" b="b" t="t" l="l"/>
            <a:pathLst>
              <a:path h="7828566" w="7629294">
                <a:moveTo>
                  <a:pt x="0" y="0"/>
                </a:moveTo>
                <a:lnTo>
                  <a:pt x="7629294" y="0"/>
                </a:lnTo>
                <a:lnTo>
                  <a:pt x="7629294" y="7828566"/>
                </a:lnTo>
                <a:lnTo>
                  <a:pt x="0" y="78285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5019320" y="3826948"/>
            <a:ext cx="1168852" cy="4821142"/>
            <a:chOff x="0" y="0"/>
            <a:chExt cx="307846" cy="1269766"/>
          </a:xfrm>
        </p:grpSpPr>
        <p:sp>
          <p:nvSpPr>
            <p:cNvPr name="Freeform 4" id="4"/>
            <p:cNvSpPr/>
            <p:nvPr/>
          </p:nvSpPr>
          <p:spPr>
            <a:xfrm flipH="false" flipV="false" rot="0">
              <a:off x="0" y="0"/>
              <a:ext cx="307846" cy="1269766"/>
            </a:xfrm>
            <a:custGeom>
              <a:avLst/>
              <a:gdLst/>
              <a:ahLst/>
              <a:cxnLst/>
              <a:rect r="r" b="b" t="t" l="l"/>
              <a:pathLst>
                <a:path h="1269766" w="307846">
                  <a:moveTo>
                    <a:pt x="0" y="0"/>
                  </a:moveTo>
                  <a:lnTo>
                    <a:pt x="307846" y="0"/>
                  </a:lnTo>
                  <a:lnTo>
                    <a:pt x="307846" y="1269766"/>
                  </a:lnTo>
                  <a:lnTo>
                    <a:pt x="0" y="1269766"/>
                  </a:lnTo>
                  <a:close/>
                </a:path>
              </a:pathLst>
            </a:custGeom>
            <a:solidFill>
              <a:srgbClr val="004AAD"/>
            </a:solidFill>
          </p:spPr>
        </p:sp>
        <p:sp>
          <p:nvSpPr>
            <p:cNvPr name="TextBox 5" id="5"/>
            <p:cNvSpPr txBox="true"/>
            <p:nvPr/>
          </p:nvSpPr>
          <p:spPr>
            <a:xfrm>
              <a:off x="0" y="-19050"/>
              <a:ext cx="307846" cy="1288816"/>
            </a:xfrm>
            <a:prstGeom prst="rect">
              <a:avLst/>
            </a:prstGeom>
          </p:spPr>
          <p:txBody>
            <a:bodyPr anchor="ctr" rtlCol="false" tIns="50800" lIns="50800" bIns="50800" rIns="50800"/>
            <a:lstStyle/>
            <a:p>
              <a:pPr algn="ctr">
                <a:lnSpc>
                  <a:spcPts val="2859"/>
                </a:lnSpc>
              </a:pPr>
            </a:p>
          </p:txBody>
        </p:sp>
      </p:grpSp>
      <p:sp>
        <p:nvSpPr>
          <p:cNvPr name="TextBox 6" id="6"/>
          <p:cNvSpPr txBox="true"/>
          <p:nvPr/>
        </p:nvSpPr>
        <p:spPr>
          <a:xfrm rot="0">
            <a:off x="4980992" y="1141769"/>
            <a:ext cx="7416941" cy="670961"/>
          </a:xfrm>
          <a:prstGeom prst="rect">
            <a:avLst/>
          </a:prstGeom>
        </p:spPr>
        <p:txBody>
          <a:bodyPr anchor="t" rtlCol="false" tIns="0" lIns="0" bIns="0" rIns="0">
            <a:spAutoFit/>
          </a:bodyPr>
          <a:lstStyle/>
          <a:p>
            <a:pPr algn="l">
              <a:lnSpc>
                <a:spcPts val="5495"/>
              </a:lnSpc>
            </a:pPr>
            <a:r>
              <a:rPr lang="en-US" sz="3982" spc="390">
                <a:solidFill>
                  <a:srgbClr val="004AAD"/>
                </a:solidFill>
                <a:latin typeface="Oswald"/>
                <a:ea typeface="Oswald"/>
                <a:cs typeface="Oswald"/>
                <a:sym typeface="Oswald"/>
              </a:rPr>
              <a:t>OVERVEIW</a:t>
            </a:r>
          </a:p>
        </p:txBody>
      </p:sp>
      <p:sp>
        <p:nvSpPr>
          <p:cNvPr name="Freeform 7" id="7"/>
          <p:cNvSpPr/>
          <p:nvPr/>
        </p:nvSpPr>
        <p:spPr>
          <a:xfrm flipH="false" flipV="false" rot="2016048">
            <a:off x="12243487" y="-1005305"/>
            <a:ext cx="10749463" cy="2687366"/>
          </a:xfrm>
          <a:custGeom>
            <a:avLst/>
            <a:gdLst/>
            <a:ahLst/>
            <a:cxnLst/>
            <a:rect r="r" b="b" t="t" l="l"/>
            <a:pathLst>
              <a:path h="2687366" w="10749463">
                <a:moveTo>
                  <a:pt x="0" y="0"/>
                </a:moveTo>
                <a:lnTo>
                  <a:pt x="10749463" y="0"/>
                </a:lnTo>
                <a:lnTo>
                  <a:pt x="10749463" y="2687365"/>
                </a:lnTo>
                <a:lnTo>
                  <a:pt x="0" y="26873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5250954" y="3880619"/>
            <a:ext cx="937219" cy="657225"/>
          </a:xfrm>
          <a:prstGeom prst="rect">
            <a:avLst/>
          </a:prstGeom>
        </p:spPr>
        <p:txBody>
          <a:bodyPr anchor="t" rtlCol="false" tIns="0" lIns="0" bIns="0" rIns="0">
            <a:spAutoFit/>
          </a:bodyPr>
          <a:lstStyle/>
          <a:p>
            <a:pPr algn="ctr">
              <a:lnSpc>
                <a:spcPts val="5126"/>
              </a:lnSpc>
            </a:pPr>
            <a:r>
              <a:rPr lang="en-US" b="true" sz="4271" i="true">
                <a:solidFill>
                  <a:srgbClr val="FFFFFF"/>
                </a:solidFill>
                <a:latin typeface="Oswald Bold"/>
                <a:ea typeface="Oswald Bold"/>
                <a:cs typeface="Oswald Bold"/>
                <a:sym typeface="Oswald Bold"/>
              </a:rPr>
              <a:t>01</a:t>
            </a:r>
          </a:p>
        </p:txBody>
      </p:sp>
      <p:sp>
        <p:nvSpPr>
          <p:cNvPr name="TextBox 9" id="9"/>
          <p:cNvSpPr txBox="true"/>
          <p:nvPr/>
        </p:nvSpPr>
        <p:spPr>
          <a:xfrm rot="0">
            <a:off x="5250954" y="5133975"/>
            <a:ext cx="937219" cy="657225"/>
          </a:xfrm>
          <a:prstGeom prst="rect">
            <a:avLst/>
          </a:prstGeom>
        </p:spPr>
        <p:txBody>
          <a:bodyPr anchor="t" rtlCol="false" tIns="0" lIns="0" bIns="0" rIns="0">
            <a:spAutoFit/>
          </a:bodyPr>
          <a:lstStyle/>
          <a:p>
            <a:pPr algn="ctr">
              <a:lnSpc>
                <a:spcPts val="5126"/>
              </a:lnSpc>
            </a:pPr>
            <a:r>
              <a:rPr lang="en-US" b="true" sz="4271" i="true">
                <a:solidFill>
                  <a:srgbClr val="FFFFFF"/>
                </a:solidFill>
                <a:latin typeface="Oswald Bold"/>
                <a:ea typeface="Oswald Bold"/>
                <a:cs typeface="Oswald Bold"/>
                <a:sym typeface="Oswald Bold"/>
              </a:rPr>
              <a:t>02</a:t>
            </a:r>
          </a:p>
        </p:txBody>
      </p:sp>
      <p:sp>
        <p:nvSpPr>
          <p:cNvPr name="TextBox 10" id="10"/>
          <p:cNvSpPr txBox="true"/>
          <p:nvPr/>
        </p:nvSpPr>
        <p:spPr>
          <a:xfrm rot="0">
            <a:off x="5250954" y="7338880"/>
            <a:ext cx="937219" cy="657225"/>
          </a:xfrm>
          <a:prstGeom prst="rect">
            <a:avLst/>
          </a:prstGeom>
        </p:spPr>
        <p:txBody>
          <a:bodyPr anchor="t" rtlCol="false" tIns="0" lIns="0" bIns="0" rIns="0">
            <a:spAutoFit/>
          </a:bodyPr>
          <a:lstStyle/>
          <a:p>
            <a:pPr algn="ctr">
              <a:lnSpc>
                <a:spcPts val="5126"/>
              </a:lnSpc>
            </a:pPr>
            <a:r>
              <a:rPr lang="en-US" b="true" sz="4271" i="true">
                <a:solidFill>
                  <a:srgbClr val="FFFFFF"/>
                </a:solidFill>
                <a:latin typeface="Oswald Bold"/>
                <a:ea typeface="Oswald Bold"/>
                <a:cs typeface="Oswald Bold"/>
                <a:sym typeface="Oswald Bold"/>
              </a:rPr>
              <a:t>03</a:t>
            </a:r>
          </a:p>
        </p:txBody>
      </p:sp>
      <p:sp>
        <p:nvSpPr>
          <p:cNvPr name="TextBox 11" id="11"/>
          <p:cNvSpPr txBox="true"/>
          <p:nvPr/>
        </p:nvSpPr>
        <p:spPr>
          <a:xfrm rot="0">
            <a:off x="6607430" y="4090444"/>
            <a:ext cx="10651870" cy="856698"/>
          </a:xfrm>
          <a:prstGeom prst="rect">
            <a:avLst/>
          </a:prstGeom>
        </p:spPr>
        <p:txBody>
          <a:bodyPr anchor="t" rtlCol="false" tIns="0" lIns="0" bIns="0" rIns="0">
            <a:spAutoFit/>
          </a:bodyPr>
          <a:lstStyle/>
          <a:p>
            <a:pPr algn="l">
              <a:lnSpc>
                <a:spcPts val="3483"/>
              </a:lnSpc>
            </a:pPr>
            <a:r>
              <a:rPr lang="en-US" sz="2524" spc="247">
                <a:solidFill>
                  <a:srgbClr val="004AAD"/>
                </a:solidFill>
                <a:latin typeface="DM Sans"/>
                <a:ea typeface="DM Sans"/>
                <a:cs typeface="DM Sans"/>
                <a:sym typeface="DM Sans"/>
              </a:rPr>
              <a:t>HIGHLIGHT THE SIGNIFICANCE OF PROVIDING THE MOST SUITABLE WELFARE FACILITIES ON SITE</a:t>
            </a:r>
          </a:p>
        </p:txBody>
      </p:sp>
      <p:sp>
        <p:nvSpPr>
          <p:cNvPr name="TextBox 12" id="12"/>
          <p:cNvSpPr txBox="true"/>
          <p:nvPr/>
        </p:nvSpPr>
        <p:spPr>
          <a:xfrm rot="0">
            <a:off x="6607430" y="5351970"/>
            <a:ext cx="8656694" cy="1732998"/>
          </a:xfrm>
          <a:prstGeom prst="rect">
            <a:avLst/>
          </a:prstGeom>
        </p:spPr>
        <p:txBody>
          <a:bodyPr anchor="t" rtlCol="false" tIns="0" lIns="0" bIns="0" rIns="0">
            <a:spAutoFit/>
          </a:bodyPr>
          <a:lstStyle/>
          <a:p>
            <a:pPr algn="l" marL="0" indent="0" lvl="0">
              <a:lnSpc>
                <a:spcPts val="3483"/>
              </a:lnSpc>
              <a:spcBef>
                <a:spcPct val="0"/>
              </a:spcBef>
            </a:pPr>
            <a:r>
              <a:rPr lang="en-US" sz="2524" spc="247">
                <a:solidFill>
                  <a:srgbClr val="004AAD"/>
                </a:solidFill>
                <a:latin typeface="DM Sans"/>
                <a:ea typeface="DM Sans"/>
                <a:cs typeface="DM Sans"/>
                <a:sym typeface="DM Sans"/>
              </a:rPr>
              <a:t>HELP BUILD UNDERSTANDING ON HOW CHOOSING THE CORRECT SOLUTIONS CAN IMPROVE PRODUCTIVITY  AND PREVENT ISSUES ON SITE</a:t>
            </a:r>
          </a:p>
        </p:txBody>
      </p:sp>
      <p:sp>
        <p:nvSpPr>
          <p:cNvPr name="TextBox 13" id="13"/>
          <p:cNvSpPr txBox="true"/>
          <p:nvPr/>
        </p:nvSpPr>
        <p:spPr>
          <a:xfrm rot="0">
            <a:off x="6607430" y="7548706"/>
            <a:ext cx="6076629" cy="856698"/>
          </a:xfrm>
          <a:prstGeom prst="rect">
            <a:avLst/>
          </a:prstGeom>
        </p:spPr>
        <p:txBody>
          <a:bodyPr anchor="t" rtlCol="false" tIns="0" lIns="0" bIns="0" rIns="0">
            <a:spAutoFit/>
          </a:bodyPr>
          <a:lstStyle/>
          <a:p>
            <a:pPr algn="l" marL="0" indent="0" lvl="0">
              <a:lnSpc>
                <a:spcPts val="3483"/>
              </a:lnSpc>
              <a:spcBef>
                <a:spcPct val="0"/>
              </a:spcBef>
            </a:pPr>
            <a:r>
              <a:rPr lang="en-US" sz="2524" spc="247">
                <a:solidFill>
                  <a:srgbClr val="004AAD"/>
                </a:solidFill>
                <a:latin typeface="DM Sans"/>
                <a:ea typeface="DM Sans"/>
                <a:cs typeface="DM Sans"/>
                <a:sym typeface="DM Sans"/>
              </a:rPr>
              <a:t>HELP YOU UNDERSTAND THE OPTIONS AVAILABLE TO YOU</a:t>
            </a:r>
          </a:p>
        </p:txBody>
      </p:sp>
      <p:sp>
        <p:nvSpPr>
          <p:cNvPr name="TextBox 14" id="14"/>
          <p:cNvSpPr txBox="true"/>
          <p:nvPr/>
        </p:nvSpPr>
        <p:spPr>
          <a:xfrm rot="0">
            <a:off x="4980992" y="2157764"/>
            <a:ext cx="13263737" cy="1276525"/>
          </a:xfrm>
          <a:prstGeom prst="rect">
            <a:avLst/>
          </a:prstGeom>
        </p:spPr>
        <p:txBody>
          <a:bodyPr anchor="t" rtlCol="false" tIns="0" lIns="0" bIns="0" rIns="0">
            <a:spAutoFit/>
          </a:bodyPr>
          <a:lstStyle/>
          <a:p>
            <a:pPr algn="l">
              <a:lnSpc>
                <a:spcPts val="3439"/>
              </a:lnSpc>
            </a:pPr>
            <a:r>
              <a:rPr lang="en-US" b="true" sz="2492" spc="244">
                <a:solidFill>
                  <a:srgbClr val="004AAD"/>
                </a:solidFill>
                <a:latin typeface="Oswald Bold"/>
                <a:ea typeface="Oswald Bold"/>
                <a:cs typeface="Oswald Bold"/>
                <a:sym typeface="Oswald Bold"/>
              </a:rPr>
              <a:t>PAL HIRE’S OBJECTIVE IS ALWAYS TO FIND THE RIGHT SOLUTION, WE UNDERSTAND EACH SITE IS DIFFERENT, BECAUSE EACH JOB IS DIFFERENT - HOWEVER OUR STANDARDS SHOULD NOT CHANGE.</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4AAD"/>
        </a:solidFill>
      </p:bgPr>
    </p:bg>
    <p:spTree>
      <p:nvGrpSpPr>
        <p:cNvPr id="1" name=""/>
        <p:cNvGrpSpPr/>
        <p:nvPr/>
      </p:nvGrpSpPr>
      <p:grpSpPr>
        <a:xfrm>
          <a:off x="0" y="0"/>
          <a:ext cx="0" cy="0"/>
          <a:chOff x="0" y="0"/>
          <a:chExt cx="0" cy="0"/>
        </a:xfrm>
      </p:grpSpPr>
      <p:grpSp>
        <p:nvGrpSpPr>
          <p:cNvPr name="Group 2" id="2"/>
          <p:cNvGrpSpPr/>
          <p:nvPr/>
        </p:nvGrpSpPr>
        <p:grpSpPr>
          <a:xfrm rot="0">
            <a:off x="-2770706" y="-3368517"/>
            <a:ext cx="4959890" cy="495989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4F5"/>
            </a:solidFill>
          </p:spPr>
        </p:sp>
        <p:sp>
          <p:nvSpPr>
            <p:cNvPr name="TextBox 4" id="4"/>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5" id="5"/>
          <p:cNvSpPr/>
          <p:nvPr/>
        </p:nvSpPr>
        <p:spPr>
          <a:xfrm flipH="false" flipV="false" rot="0">
            <a:off x="-6639105" y="-5979128"/>
            <a:ext cx="12110389" cy="12426705"/>
          </a:xfrm>
          <a:custGeom>
            <a:avLst/>
            <a:gdLst/>
            <a:ahLst/>
            <a:cxnLst/>
            <a:rect r="r" b="b" t="t" l="l"/>
            <a:pathLst>
              <a:path h="12426705" w="12110389">
                <a:moveTo>
                  <a:pt x="0" y="0"/>
                </a:moveTo>
                <a:lnTo>
                  <a:pt x="12110389" y="0"/>
                </a:lnTo>
                <a:lnTo>
                  <a:pt x="12110389" y="12426706"/>
                </a:lnTo>
                <a:lnTo>
                  <a:pt x="0" y="124267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3986589">
            <a:off x="5084777" y="6259532"/>
            <a:ext cx="9894000" cy="10152425"/>
          </a:xfrm>
          <a:custGeom>
            <a:avLst/>
            <a:gdLst/>
            <a:ahLst/>
            <a:cxnLst/>
            <a:rect r="r" b="b" t="t" l="l"/>
            <a:pathLst>
              <a:path h="10152425" w="9894000">
                <a:moveTo>
                  <a:pt x="0" y="0"/>
                </a:moveTo>
                <a:lnTo>
                  <a:pt x="9894000" y="0"/>
                </a:lnTo>
                <a:lnTo>
                  <a:pt x="9894000" y="10152425"/>
                </a:lnTo>
                <a:lnTo>
                  <a:pt x="0" y="101524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4338914" y="1839570"/>
            <a:ext cx="10356667" cy="1396186"/>
          </a:xfrm>
          <a:prstGeom prst="rect">
            <a:avLst/>
          </a:prstGeom>
        </p:spPr>
        <p:txBody>
          <a:bodyPr anchor="t" rtlCol="false" tIns="0" lIns="0" bIns="0" rIns="0">
            <a:spAutoFit/>
          </a:bodyPr>
          <a:lstStyle/>
          <a:p>
            <a:pPr algn="l">
              <a:lnSpc>
                <a:spcPts val="11349"/>
              </a:lnSpc>
            </a:pPr>
            <a:r>
              <a:rPr lang="en-US" b="true" sz="8224" spc="806">
                <a:solidFill>
                  <a:srgbClr val="FFFFFF"/>
                </a:solidFill>
                <a:latin typeface="Oswald Bold"/>
                <a:ea typeface="Oswald Bold"/>
                <a:cs typeface="Oswald Bold"/>
                <a:sym typeface="Oswald Bold"/>
              </a:rPr>
              <a:t>WORKING TOGETHER</a:t>
            </a:r>
          </a:p>
        </p:txBody>
      </p:sp>
      <p:sp>
        <p:nvSpPr>
          <p:cNvPr name="TextBox 8" id="8"/>
          <p:cNvSpPr txBox="true"/>
          <p:nvPr/>
        </p:nvSpPr>
        <p:spPr>
          <a:xfrm rot="0">
            <a:off x="4338914" y="3637227"/>
            <a:ext cx="9802507" cy="603654"/>
          </a:xfrm>
          <a:prstGeom prst="rect">
            <a:avLst/>
          </a:prstGeom>
        </p:spPr>
        <p:txBody>
          <a:bodyPr anchor="t" rtlCol="false" tIns="0" lIns="0" bIns="0" rIns="0">
            <a:spAutoFit/>
          </a:bodyPr>
          <a:lstStyle/>
          <a:p>
            <a:pPr algn="l">
              <a:lnSpc>
                <a:spcPts val="4958"/>
              </a:lnSpc>
            </a:pPr>
            <a:r>
              <a:rPr lang="en-US" sz="3593" spc="352">
                <a:solidFill>
                  <a:srgbClr val="F5FFF5"/>
                </a:solidFill>
                <a:latin typeface="DM Sans"/>
                <a:ea typeface="DM Sans"/>
                <a:cs typeface="DM Sans"/>
                <a:sym typeface="DM Sans"/>
              </a:rPr>
              <a:t>To reduce project costs on site</a:t>
            </a:r>
          </a:p>
        </p:txBody>
      </p:sp>
      <p:sp>
        <p:nvSpPr>
          <p:cNvPr name="Freeform 9" id="9"/>
          <p:cNvSpPr/>
          <p:nvPr/>
        </p:nvSpPr>
        <p:spPr>
          <a:xfrm flipH="false" flipV="false" rot="-3986589">
            <a:off x="5237177" y="6411932"/>
            <a:ext cx="9894000" cy="10152425"/>
          </a:xfrm>
          <a:custGeom>
            <a:avLst/>
            <a:gdLst/>
            <a:ahLst/>
            <a:cxnLst/>
            <a:rect r="r" b="b" t="t" l="l"/>
            <a:pathLst>
              <a:path h="10152425" w="9894000">
                <a:moveTo>
                  <a:pt x="0" y="0"/>
                </a:moveTo>
                <a:lnTo>
                  <a:pt x="9894000" y="0"/>
                </a:lnTo>
                <a:lnTo>
                  <a:pt x="9894000" y="10152425"/>
                </a:lnTo>
                <a:lnTo>
                  <a:pt x="0" y="101524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04AAD"/>
        </a:solidFill>
      </p:bgPr>
    </p:bg>
    <p:spTree>
      <p:nvGrpSpPr>
        <p:cNvPr id="1" name=""/>
        <p:cNvGrpSpPr/>
        <p:nvPr/>
      </p:nvGrpSpPr>
      <p:grpSpPr>
        <a:xfrm>
          <a:off x="0" y="0"/>
          <a:ext cx="0" cy="0"/>
          <a:chOff x="0" y="0"/>
          <a:chExt cx="0" cy="0"/>
        </a:xfrm>
      </p:grpSpPr>
      <p:grpSp>
        <p:nvGrpSpPr>
          <p:cNvPr name="Group 2" id="2"/>
          <p:cNvGrpSpPr/>
          <p:nvPr/>
        </p:nvGrpSpPr>
        <p:grpSpPr>
          <a:xfrm rot="0">
            <a:off x="-2770706" y="-3368517"/>
            <a:ext cx="4959890" cy="495989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4F5"/>
            </a:solidFill>
          </p:spPr>
        </p:sp>
        <p:sp>
          <p:nvSpPr>
            <p:cNvPr name="TextBox 4" id="4"/>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5" id="5"/>
          <p:cNvSpPr/>
          <p:nvPr/>
        </p:nvSpPr>
        <p:spPr>
          <a:xfrm flipH="false" flipV="false" rot="0">
            <a:off x="-6611667" y="-6213353"/>
            <a:ext cx="12110389" cy="12426705"/>
          </a:xfrm>
          <a:custGeom>
            <a:avLst/>
            <a:gdLst/>
            <a:ahLst/>
            <a:cxnLst/>
            <a:rect r="r" b="b" t="t" l="l"/>
            <a:pathLst>
              <a:path h="12426705" w="12110389">
                <a:moveTo>
                  <a:pt x="0" y="0"/>
                </a:moveTo>
                <a:lnTo>
                  <a:pt x="12110389" y="0"/>
                </a:lnTo>
                <a:lnTo>
                  <a:pt x="12110389" y="12426706"/>
                </a:lnTo>
                <a:lnTo>
                  <a:pt x="0" y="124267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4338914" y="1839570"/>
            <a:ext cx="13594291" cy="1396186"/>
          </a:xfrm>
          <a:prstGeom prst="rect">
            <a:avLst/>
          </a:prstGeom>
        </p:spPr>
        <p:txBody>
          <a:bodyPr anchor="t" rtlCol="false" tIns="0" lIns="0" bIns="0" rIns="0">
            <a:spAutoFit/>
          </a:bodyPr>
          <a:lstStyle/>
          <a:p>
            <a:pPr algn="l">
              <a:lnSpc>
                <a:spcPts val="11349"/>
              </a:lnSpc>
            </a:pPr>
            <a:r>
              <a:rPr lang="en-US" b="true" sz="8224" spc="806">
                <a:solidFill>
                  <a:srgbClr val="FFFFFF"/>
                </a:solidFill>
                <a:latin typeface="Oswald Bold"/>
                <a:ea typeface="Oswald Bold"/>
                <a:cs typeface="Oswald Bold"/>
                <a:sym typeface="Oswald Bold"/>
              </a:rPr>
              <a:t>ADDITONAL SITE SERVICES</a:t>
            </a:r>
          </a:p>
        </p:txBody>
      </p:sp>
      <p:sp>
        <p:nvSpPr>
          <p:cNvPr name="TextBox 7" id="7"/>
          <p:cNvSpPr txBox="true"/>
          <p:nvPr/>
        </p:nvSpPr>
        <p:spPr>
          <a:xfrm rot="0">
            <a:off x="4338914" y="3637227"/>
            <a:ext cx="9802507" cy="603654"/>
          </a:xfrm>
          <a:prstGeom prst="rect">
            <a:avLst/>
          </a:prstGeom>
        </p:spPr>
        <p:txBody>
          <a:bodyPr anchor="t" rtlCol="false" tIns="0" lIns="0" bIns="0" rIns="0">
            <a:spAutoFit/>
          </a:bodyPr>
          <a:lstStyle/>
          <a:p>
            <a:pPr algn="l">
              <a:lnSpc>
                <a:spcPts val="4958"/>
              </a:lnSpc>
            </a:pPr>
            <a:r>
              <a:rPr lang="en-US" sz="3593" spc="352">
                <a:solidFill>
                  <a:srgbClr val="F5FFF5"/>
                </a:solidFill>
                <a:latin typeface="DM Sans"/>
                <a:ea typeface="DM Sans"/>
                <a:cs typeface="DM Sans"/>
                <a:sym typeface="DM Sans"/>
              </a:rPr>
              <a:t>Improves site productivity</a:t>
            </a:r>
          </a:p>
        </p:txBody>
      </p:sp>
      <p:sp>
        <p:nvSpPr>
          <p:cNvPr name="Freeform 8" id="8"/>
          <p:cNvSpPr/>
          <p:nvPr/>
        </p:nvSpPr>
        <p:spPr>
          <a:xfrm flipH="false" flipV="false" rot="0">
            <a:off x="1028700" y="5559078"/>
            <a:ext cx="5335216" cy="3699222"/>
          </a:xfrm>
          <a:custGeom>
            <a:avLst/>
            <a:gdLst/>
            <a:ahLst/>
            <a:cxnLst/>
            <a:rect r="r" b="b" t="t" l="l"/>
            <a:pathLst>
              <a:path h="3699222" w="5335216">
                <a:moveTo>
                  <a:pt x="0" y="0"/>
                </a:moveTo>
                <a:lnTo>
                  <a:pt x="5335216" y="0"/>
                </a:lnTo>
                <a:lnTo>
                  <a:pt x="5335216" y="3699222"/>
                </a:lnTo>
                <a:lnTo>
                  <a:pt x="0" y="3699222"/>
                </a:lnTo>
                <a:lnTo>
                  <a:pt x="0" y="0"/>
                </a:lnTo>
                <a:close/>
              </a:path>
            </a:pathLst>
          </a:custGeom>
          <a:blipFill>
            <a:blip r:embed="rId5"/>
            <a:stretch>
              <a:fillRect l="0" t="0" r="0" b="0"/>
            </a:stretch>
          </a:blipFill>
        </p:spPr>
      </p:sp>
      <p:sp>
        <p:nvSpPr>
          <p:cNvPr name="Freeform 9" id="9"/>
          <p:cNvSpPr/>
          <p:nvPr/>
        </p:nvSpPr>
        <p:spPr>
          <a:xfrm flipH="false" flipV="false" rot="0">
            <a:off x="6951598" y="5559078"/>
            <a:ext cx="5237836" cy="3699222"/>
          </a:xfrm>
          <a:custGeom>
            <a:avLst/>
            <a:gdLst/>
            <a:ahLst/>
            <a:cxnLst/>
            <a:rect r="r" b="b" t="t" l="l"/>
            <a:pathLst>
              <a:path h="3699222" w="5237836">
                <a:moveTo>
                  <a:pt x="0" y="0"/>
                </a:moveTo>
                <a:lnTo>
                  <a:pt x="5237836" y="0"/>
                </a:lnTo>
                <a:lnTo>
                  <a:pt x="5237836" y="3699222"/>
                </a:lnTo>
                <a:lnTo>
                  <a:pt x="0" y="3699222"/>
                </a:lnTo>
                <a:lnTo>
                  <a:pt x="0" y="0"/>
                </a:lnTo>
                <a:close/>
              </a:path>
            </a:pathLst>
          </a:custGeom>
          <a:blipFill>
            <a:blip r:embed="rId6"/>
            <a:stretch>
              <a:fillRect l="0" t="0" r="0" b="0"/>
            </a:stretch>
          </a:blipFill>
        </p:spPr>
      </p:sp>
      <p:sp>
        <p:nvSpPr>
          <p:cNvPr name="Freeform 10" id="10"/>
          <p:cNvSpPr/>
          <p:nvPr/>
        </p:nvSpPr>
        <p:spPr>
          <a:xfrm flipH="false" flipV="false" rot="0">
            <a:off x="12739167" y="5559078"/>
            <a:ext cx="5194038" cy="3699222"/>
          </a:xfrm>
          <a:custGeom>
            <a:avLst/>
            <a:gdLst/>
            <a:ahLst/>
            <a:cxnLst/>
            <a:rect r="r" b="b" t="t" l="l"/>
            <a:pathLst>
              <a:path h="3699222" w="5194038">
                <a:moveTo>
                  <a:pt x="0" y="0"/>
                </a:moveTo>
                <a:lnTo>
                  <a:pt x="5194038" y="0"/>
                </a:lnTo>
                <a:lnTo>
                  <a:pt x="5194038" y="3699222"/>
                </a:lnTo>
                <a:lnTo>
                  <a:pt x="0" y="3699222"/>
                </a:lnTo>
                <a:lnTo>
                  <a:pt x="0" y="0"/>
                </a:lnTo>
                <a:close/>
              </a:path>
            </a:pathLst>
          </a:custGeom>
          <a:blipFill>
            <a:blip r:embed="rId7"/>
            <a:stretch>
              <a:fillRect l="0" t="0" r="-6830" b="0"/>
            </a:stretch>
          </a:blipFill>
        </p:spPr>
      </p:sp>
      <p:sp>
        <p:nvSpPr>
          <p:cNvPr name="TextBox 11" id="11"/>
          <p:cNvSpPr txBox="true"/>
          <p:nvPr/>
        </p:nvSpPr>
        <p:spPr>
          <a:xfrm rot="0">
            <a:off x="1799543" y="4813064"/>
            <a:ext cx="4267235" cy="603722"/>
          </a:xfrm>
          <a:prstGeom prst="rect">
            <a:avLst/>
          </a:prstGeom>
        </p:spPr>
        <p:txBody>
          <a:bodyPr anchor="t" rtlCol="false" tIns="0" lIns="0" bIns="0" rIns="0">
            <a:spAutoFit/>
          </a:bodyPr>
          <a:lstStyle/>
          <a:p>
            <a:pPr algn="l">
              <a:lnSpc>
                <a:spcPts val="4954"/>
              </a:lnSpc>
            </a:pPr>
            <a:r>
              <a:rPr lang="en-US" b="true" sz="3590" spc="351">
                <a:solidFill>
                  <a:srgbClr val="FFFFFF"/>
                </a:solidFill>
                <a:latin typeface="DM Sans Bold"/>
                <a:ea typeface="DM Sans Bold"/>
                <a:cs typeface="DM Sans Bold"/>
                <a:sym typeface="DM Sans Bold"/>
              </a:rPr>
              <a:t>Water Delivery </a:t>
            </a:r>
          </a:p>
        </p:txBody>
      </p:sp>
      <p:sp>
        <p:nvSpPr>
          <p:cNvPr name="TextBox 12" id="12"/>
          <p:cNvSpPr txBox="true"/>
          <p:nvPr/>
        </p:nvSpPr>
        <p:spPr>
          <a:xfrm rot="0">
            <a:off x="8124249" y="4813064"/>
            <a:ext cx="3486586" cy="603722"/>
          </a:xfrm>
          <a:prstGeom prst="rect">
            <a:avLst/>
          </a:prstGeom>
        </p:spPr>
        <p:txBody>
          <a:bodyPr anchor="t" rtlCol="false" tIns="0" lIns="0" bIns="0" rIns="0">
            <a:spAutoFit/>
          </a:bodyPr>
          <a:lstStyle/>
          <a:p>
            <a:pPr algn="l">
              <a:lnSpc>
                <a:spcPts val="4954"/>
              </a:lnSpc>
            </a:pPr>
            <a:r>
              <a:rPr lang="en-US" b="true" sz="3590" spc="351">
                <a:solidFill>
                  <a:srgbClr val="FFFBFB"/>
                </a:solidFill>
                <a:latin typeface="DM Sans Bold"/>
                <a:ea typeface="DM Sans Bold"/>
                <a:cs typeface="DM Sans Bold"/>
                <a:sym typeface="DM Sans Bold"/>
              </a:rPr>
              <a:t>Fuel Delivery</a:t>
            </a:r>
          </a:p>
        </p:txBody>
      </p:sp>
      <p:sp>
        <p:nvSpPr>
          <p:cNvPr name="TextBox 13" id="13"/>
          <p:cNvSpPr txBox="true"/>
          <p:nvPr/>
        </p:nvSpPr>
        <p:spPr>
          <a:xfrm rot="0">
            <a:off x="13067472" y="4813064"/>
            <a:ext cx="4865732" cy="603722"/>
          </a:xfrm>
          <a:prstGeom prst="rect">
            <a:avLst/>
          </a:prstGeom>
        </p:spPr>
        <p:txBody>
          <a:bodyPr anchor="t" rtlCol="false" tIns="0" lIns="0" bIns="0" rIns="0">
            <a:spAutoFit/>
          </a:bodyPr>
          <a:lstStyle/>
          <a:p>
            <a:pPr algn="l">
              <a:lnSpc>
                <a:spcPts val="4954"/>
              </a:lnSpc>
            </a:pPr>
            <a:r>
              <a:rPr lang="en-US" b="true" sz="3590" spc="351">
                <a:solidFill>
                  <a:srgbClr val="FFFBFB"/>
                </a:solidFill>
                <a:latin typeface="DM Sans Bold"/>
                <a:ea typeface="DM Sans Bold"/>
                <a:cs typeface="DM Sans Bold"/>
                <a:sym typeface="DM Sans Bold"/>
              </a:rPr>
              <a:t>Effluent Removal</a:t>
            </a:r>
          </a:p>
        </p:txBody>
      </p:sp>
    </p:spTree>
  </p:cSld>
  <p:clrMapOvr>
    <a:masterClrMapping/>
  </p:clrMapOvr>
</p:sld>
</file>

<file path=ppt/slides/slide22.xml><?xml version="1.0" encoding="utf-8"?>
<p:sld xmlns:p="http://schemas.openxmlformats.org/presentationml/2006/main" xmlns:a="http://schemas.openxmlformats.org/drawingml/2006/main">
  <p:cSld>
    <p:bg>
      <p:bgPr>
        <a:solidFill>
          <a:srgbClr val="F2F4F5"/>
        </a:solidFill>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0" y="0"/>
            <a:ext cx="18288000" cy="3086100"/>
            <a:chOff x="0" y="0"/>
            <a:chExt cx="4816593" cy="812800"/>
          </a:xfrm>
        </p:grpSpPr>
        <p:sp>
          <p:nvSpPr>
            <p:cNvPr name="Freeform 4" id="4"/>
            <p:cNvSpPr/>
            <p:nvPr/>
          </p:nvSpPr>
          <p:spPr>
            <a:xfrm flipH="false" flipV="false" rot="0">
              <a:off x="0" y="0"/>
              <a:ext cx="4816592" cy="812800"/>
            </a:xfrm>
            <a:custGeom>
              <a:avLst/>
              <a:gdLst/>
              <a:ahLst/>
              <a:cxnLst/>
              <a:rect r="r" b="b" t="t" l="l"/>
              <a:pathLst>
                <a:path h="812800" w="4816592">
                  <a:moveTo>
                    <a:pt x="0" y="0"/>
                  </a:moveTo>
                  <a:lnTo>
                    <a:pt x="4816592" y="0"/>
                  </a:lnTo>
                  <a:lnTo>
                    <a:pt x="4816592" y="812800"/>
                  </a:lnTo>
                  <a:lnTo>
                    <a:pt x="0" y="812800"/>
                  </a:lnTo>
                  <a:close/>
                </a:path>
              </a:pathLst>
            </a:custGeom>
            <a:solidFill>
              <a:srgbClr val="004AAD"/>
            </a:solidFill>
          </p:spPr>
        </p:sp>
        <p:sp>
          <p:nvSpPr>
            <p:cNvPr name="TextBox 5" id="5"/>
            <p:cNvSpPr txBox="true"/>
            <p:nvPr/>
          </p:nvSpPr>
          <p:spPr>
            <a:xfrm>
              <a:off x="0" y="-19050"/>
              <a:ext cx="4816593" cy="831850"/>
            </a:xfrm>
            <a:prstGeom prst="rect">
              <a:avLst/>
            </a:prstGeom>
          </p:spPr>
          <p:txBody>
            <a:bodyPr anchor="ctr" rtlCol="false" tIns="50800" lIns="50800" bIns="50800" rIns="50800"/>
            <a:lstStyle/>
            <a:p>
              <a:pPr algn="ctr">
                <a:lnSpc>
                  <a:spcPts val="2859"/>
                </a:lnSpc>
              </a:pPr>
            </a:p>
          </p:txBody>
        </p:sp>
      </p:grpSp>
      <p:sp>
        <p:nvSpPr>
          <p:cNvPr name="Freeform 6" id="6"/>
          <p:cNvSpPr/>
          <p:nvPr/>
        </p:nvSpPr>
        <p:spPr>
          <a:xfrm flipH="false" flipV="false" rot="0">
            <a:off x="13451022" y="-4729397"/>
            <a:ext cx="7616557" cy="7815497"/>
          </a:xfrm>
          <a:custGeom>
            <a:avLst/>
            <a:gdLst/>
            <a:ahLst/>
            <a:cxnLst/>
            <a:rect r="r" b="b" t="t" l="l"/>
            <a:pathLst>
              <a:path h="7815497" w="7616557">
                <a:moveTo>
                  <a:pt x="0" y="0"/>
                </a:moveTo>
                <a:lnTo>
                  <a:pt x="7616556" y="0"/>
                </a:lnTo>
                <a:lnTo>
                  <a:pt x="7616556" y="7815497"/>
                </a:lnTo>
                <a:lnTo>
                  <a:pt x="0" y="78154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2851369" y="-3442596"/>
            <a:ext cx="6709932" cy="6885191"/>
          </a:xfrm>
          <a:custGeom>
            <a:avLst/>
            <a:gdLst/>
            <a:ahLst/>
            <a:cxnLst/>
            <a:rect r="r" b="b" t="t" l="l"/>
            <a:pathLst>
              <a:path h="6885191" w="6709932">
                <a:moveTo>
                  <a:pt x="0" y="0"/>
                </a:moveTo>
                <a:lnTo>
                  <a:pt x="6709932" y="0"/>
                </a:lnTo>
                <a:lnTo>
                  <a:pt x="6709932" y="6885192"/>
                </a:lnTo>
                <a:lnTo>
                  <a:pt x="0" y="68851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1499063" y="3333956"/>
            <a:ext cx="5141509" cy="3025428"/>
            <a:chOff x="0" y="0"/>
            <a:chExt cx="1354142" cy="796820"/>
          </a:xfrm>
        </p:grpSpPr>
        <p:sp>
          <p:nvSpPr>
            <p:cNvPr name="Freeform 9" id="9"/>
            <p:cNvSpPr/>
            <p:nvPr/>
          </p:nvSpPr>
          <p:spPr>
            <a:xfrm flipH="false" flipV="false" rot="0">
              <a:off x="0" y="0"/>
              <a:ext cx="1354142" cy="796820"/>
            </a:xfrm>
            <a:custGeom>
              <a:avLst/>
              <a:gdLst/>
              <a:ahLst/>
              <a:cxnLst/>
              <a:rect r="r" b="b" t="t" l="l"/>
              <a:pathLst>
                <a:path h="796820" w="1354142">
                  <a:moveTo>
                    <a:pt x="0" y="0"/>
                  </a:moveTo>
                  <a:lnTo>
                    <a:pt x="1354142" y="0"/>
                  </a:lnTo>
                  <a:lnTo>
                    <a:pt x="1354142" y="796820"/>
                  </a:lnTo>
                  <a:lnTo>
                    <a:pt x="0" y="796820"/>
                  </a:lnTo>
                  <a:close/>
                </a:path>
              </a:pathLst>
            </a:custGeom>
            <a:solidFill>
              <a:srgbClr val="004AAD"/>
            </a:solidFill>
          </p:spPr>
        </p:sp>
        <p:sp>
          <p:nvSpPr>
            <p:cNvPr name="TextBox 10" id="10"/>
            <p:cNvSpPr txBox="true"/>
            <p:nvPr/>
          </p:nvSpPr>
          <p:spPr>
            <a:xfrm>
              <a:off x="0" y="-57150"/>
              <a:ext cx="1354142" cy="853970"/>
            </a:xfrm>
            <a:prstGeom prst="rect">
              <a:avLst/>
            </a:prstGeom>
          </p:spPr>
          <p:txBody>
            <a:bodyPr anchor="ctr" rtlCol="false" tIns="50800" lIns="50800" bIns="50800" rIns="50800"/>
            <a:lstStyle/>
            <a:p>
              <a:pPr algn="ctr" marL="0" indent="0" lvl="0">
                <a:lnSpc>
                  <a:spcPts val="4252"/>
                </a:lnSpc>
                <a:spcBef>
                  <a:spcPct val="0"/>
                </a:spcBef>
              </a:pPr>
              <a:r>
                <a:rPr lang="en-US" b="true" sz="3081" i="true" spc="30">
                  <a:solidFill>
                    <a:srgbClr val="FFFFFF"/>
                  </a:solidFill>
                  <a:latin typeface="DM Sans Bold Italics"/>
                  <a:ea typeface="DM Sans Bold Italics"/>
                  <a:cs typeface="DM Sans Bold Italics"/>
                  <a:sym typeface="DM Sans Bold Italics"/>
                </a:rPr>
                <a:t>Company Based in Sheffield in 2023 found to provide inadequite welfare facilities fined £3500</a:t>
              </a:r>
            </a:p>
          </p:txBody>
        </p:sp>
      </p:grpSp>
      <p:grpSp>
        <p:nvGrpSpPr>
          <p:cNvPr name="Group 11" id="11"/>
          <p:cNvGrpSpPr/>
          <p:nvPr/>
        </p:nvGrpSpPr>
        <p:grpSpPr>
          <a:xfrm rot="0">
            <a:off x="1499063" y="6450197"/>
            <a:ext cx="10566680" cy="3430842"/>
            <a:chOff x="0" y="0"/>
            <a:chExt cx="2040598" cy="662551"/>
          </a:xfrm>
        </p:grpSpPr>
        <p:sp>
          <p:nvSpPr>
            <p:cNvPr name="Freeform 12" id="12"/>
            <p:cNvSpPr/>
            <p:nvPr/>
          </p:nvSpPr>
          <p:spPr>
            <a:xfrm flipH="false" flipV="false" rot="0">
              <a:off x="0" y="0"/>
              <a:ext cx="2040598" cy="662551"/>
            </a:xfrm>
            <a:custGeom>
              <a:avLst/>
              <a:gdLst/>
              <a:ahLst/>
              <a:cxnLst/>
              <a:rect r="r" b="b" t="t" l="l"/>
              <a:pathLst>
                <a:path h="662551" w="2040598">
                  <a:moveTo>
                    <a:pt x="0" y="0"/>
                  </a:moveTo>
                  <a:lnTo>
                    <a:pt x="2040598" y="0"/>
                  </a:lnTo>
                  <a:lnTo>
                    <a:pt x="2040598" y="662551"/>
                  </a:lnTo>
                  <a:lnTo>
                    <a:pt x="0" y="662551"/>
                  </a:lnTo>
                  <a:close/>
                </a:path>
              </a:pathLst>
            </a:custGeom>
            <a:solidFill>
              <a:srgbClr val="000000">
                <a:alpha val="0"/>
              </a:srgbClr>
            </a:solidFill>
            <a:ln w="38100" cap="sq">
              <a:solidFill>
                <a:srgbClr val="004AAD"/>
              </a:solidFill>
              <a:prstDash val="solid"/>
              <a:miter/>
            </a:ln>
          </p:spPr>
        </p:sp>
        <p:sp>
          <p:nvSpPr>
            <p:cNvPr name="TextBox 13" id="13"/>
            <p:cNvSpPr txBox="true"/>
            <p:nvPr/>
          </p:nvSpPr>
          <p:spPr>
            <a:xfrm>
              <a:off x="0" y="-19050"/>
              <a:ext cx="2040598" cy="681601"/>
            </a:xfrm>
            <a:prstGeom prst="rect">
              <a:avLst/>
            </a:prstGeom>
          </p:spPr>
          <p:txBody>
            <a:bodyPr anchor="ctr" rtlCol="false" tIns="50800" lIns="50800" bIns="50800" rIns="50800"/>
            <a:lstStyle/>
            <a:p>
              <a:pPr algn="ctr">
                <a:lnSpc>
                  <a:spcPts val="2859"/>
                </a:lnSpc>
              </a:pPr>
            </a:p>
          </p:txBody>
        </p:sp>
      </p:grpSp>
      <p:sp>
        <p:nvSpPr>
          <p:cNvPr name="Freeform 14" id="14"/>
          <p:cNvSpPr/>
          <p:nvPr/>
        </p:nvSpPr>
        <p:spPr>
          <a:xfrm flipH="false" flipV="false" rot="0">
            <a:off x="7002522" y="3333956"/>
            <a:ext cx="5063221" cy="2868385"/>
          </a:xfrm>
          <a:custGeom>
            <a:avLst/>
            <a:gdLst/>
            <a:ahLst/>
            <a:cxnLst/>
            <a:rect r="r" b="b" t="t" l="l"/>
            <a:pathLst>
              <a:path h="2868385" w="5063221">
                <a:moveTo>
                  <a:pt x="0" y="0"/>
                </a:moveTo>
                <a:lnTo>
                  <a:pt x="5063221" y="0"/>
                </a:lnTo>
                <a:lnTo>
                  <a:pt x="5063221" y="2868385"/>
                </a:lnTo>
                <a:lnTo>
                  <a:pt x="0" y="2868385"/>
                </a:lnTo>
                <a:lnTo>
                  <a:pt x="0" y="0"/>
                </a:lnTo>
                <a:close/>
              </a:path>
            </a:pathLst>
          </a:custGeom>
          <a:blipFill>
            <a:blip r:embed="rId5"/>
            <a:stretch>
              <a:fillRect l="0" t="0" r="0" b="0"/>
            </a:stretch>
          </a:blipFill>
        </p:spPr>
      </p:sp>
      <p:sp>
        <p:nvSpPr>
          <p:cNvPr name="Freeform 15" id="15"/>
          <p:cNvSpPr/>
          <p:nvPr/>
        </p:nvSpPr>
        <p:spPr>
          <a:xfrm flipH="false" flipV="false" rot="0">
            <a:off x="12431526" y="3333956"/>
            <a:ext cx="4342023" cy="6547083"/>
          </a:xfrm>
          <a:custGeom>
            <a:avLst/>
            <a:gdLst/>
            <a:ahLst/>
            <a:cxnLst/>
            <a:rect r="r" b="b" t="t" l="l"/>
            <a:pathLst>
              <a:path h="6547083" w="4342023">
                <a:moveTo>
                  <a:pt x="0" y="0"/>
                </a:moveTo>
                <a:lnTo>
                  <a:pt x="4342023" y="0"/>
                </a:lnTo>
                <a:lnTo>
                  <a:pt x="4342023" y="6547083"/>
                </a:lnTo>
                <a:lnTo>
                  <a:pt x="0" y="6547083"/>
                </a:lnTo>
                <a:lnTo>
                  <a:pt x="0" y="0"/>
                </a:lnTo>
                <a:close/>
              </a:path>
            </a:pathLst>
          </a:custGeom>
          <a:blipFill>
            <a:blip r:embed="rId6"/>
            <a:stretch>
              <a:fillRect l="-6544" t="0" r="-6544" b="0"/>
            </a:stretch>
          </a:blipFill>
        </p:spPr>
      </p:sp>
      <p:sp>
        <p:nvSpPr>
          <p:cNvPr name="TextBox 16" id="16"/>
          <p:cNvSpPr txBox="true"/>
          <p:nvPr/>
        </p:nvSpPr>
        <p:spPr>
          <a:xfrm rot="0">
            <a:off x="2926990" y="895350"/>
            <a:ext cx="12434021" cy="1349947"/>
          </a:xfrm>
          <a:prstGeom prst="rect">
            <a:avLst/>
          </a:prstGeom>
        </p:spPr>
        <p:txBody>
          <a:bodyPr anchor="t" rtlCol="false" tIns="0" lIns="0" bIns="0" rIns="0">
            <a:spAutoFit/>
          </a:bodyPr>
          <a:lstStyle/>
          <a:p>
            <a:pPr algn="ctr">
              <a:lnSpc>
                <a:spcPts val="11082"/>
              </a:lnSpc>
            </a:pPr>
            <a:r>
              <a:rPr lang="en-US" b="true" sz="8030" spc="786">
                <a:solidFill>
                  <a:srgbClr val="FFFFFF"/>
                </a:solidFill>
                <a:latin typeface="Oswald Bold"/>
                <a:ea typeface="Oswald Bold"/>
                <a:cs typeface="Oswald Bold"/>
                <a:sym typeface="Oswald Bold"/>
              </a:rPr>
              <a:t>GUILTY</a:t>
            </a:r>
          </a:p>
        </p:txBody>
      </p:sp>
      <p:sp>
        <p:nvSpPr>
          <p:cNvPr name="TextBox 17" id="17"/>
          <p:cNvSpPr txBox="true"/>
          <p:nvPr/>
        </p:nvSpPr>
        <p:spPr>
          <a:xfrm rot="0">
            <a:off x="1633161" y="6699495"/>
            <a:ext cx="8900334" cy="3039665"/>
          </a:xfrm>
          <a:prstGeom prst="rect">
            <a:avLst/>
          </a:prstGeom>
        </p:spPr>
        <p:txBody>
          <a:bodyPr anchor="t" rtlCol="false" tIns="0" lIns="0" bIns="0" rIns="0">
            <a:spAutoFit/>
          </a:bodyPr>
          <a:lstStyle/>
          <a:p>
            <a:pPr algn="l" marL="578895" indent="-289447" lvl="1">
              <a:lnSpc>
                <a:spcPts val="3700"/>
              </a:lnSpc>
              <a:buFont typeface="Arial"/>
              <a:buChar char="•"/>
            </a:pPr>
            <a:r>
              <a:rPr lang="en-US" sz="2681" spc="262">
                <a:solidFill>
                  <a:srgbClr val="004AAD"/>
                </a:solidFill>
                <a:latin typeface="DM Sans"/>
                <a:ea typeface="DM Sans"/>
                <a:cs typeface="DM Sans"/>
                <a:sym typeface="DM Sans"/>
              </a:rPr>
              <a:t>Failed to provide basic requirements</a:t>
            </a:r>
          </a:p>
          <a:p>
            <a:pPr algn="l" marL="578895" indent="-289447" lvl="1">
              <a:lnSpc>
                <a:spcPts val="3700"/>
              </a:lnSpc>
              <a:buFont typeface="Arial"/>
              <a:buChar char="•"/>
            </a:pPr>
            <a:r>
              <a:rPr lang="en-US" sz="2681" spc="262">
                <a:solidFill>
                  <a:srgbClr val="004AAD"/>
                </a:solidFill>
                <a:latin typeface="DM Sans"/>
                <a:ea typeface="DM Sans"/>
                <a:cs typeface="DM Sans"/>
                <a:sym typeface="DM Sans"/>
              </a:rPr>
              <a:t>Wash facilities for its workers</a:t>
            </a:r>
          </a:p>
          <a:p>
            <a:pPr algn="l" marL="578895" indent="-289447" lvl="1">
              <a:lnSpc>
                <a:spcPts val="3700"/>
              </a:lnSpc>
              <a:buFont typeface="Arial"/>
              <a:buChar char="•"/>
            </a:pPr>
            <a:r>
              <a:rPr lang="en-US" sz="2681" spc="262">
                <a:solidFill>
                  <a:srgbClr val="004AAD"/>
                </a:solidFill>
                <a:latin typeface="DM Sans"/>
                <a:ea typeface="DM Sans"/>
                <a:cs typeface="DM Sans"/>
                <a:sym typeface="DM Sans"/>
              </a:rPr>
              <a:t>Failure to provide appropriate sanitation conveniences </a:t>
            </a:r>
          </a:p>
          <a:p>
            <a:pPr algn="l" marL="578895" indent="-289447" lvl="1">
              <a:lnSpc>
                <a:spcPts val="3700"/>
              </a:lnSpc>
              <a:buFont typeface="Arial"/>
              <a:buChar char="•"/>
            </a:pPr>
            <a:r>
              <a:rPr lang="en-US" sz="2681" spc="262">
                <a:solidFill>
                  <a:srgbClr val="004AAD"/>
                </a:solidFill>
                <a:latin typeface="DM Sans"/>
                <a:ea typeface="DM Sans"/>
                <a:cs typeface="DM Sans"/>
                <a:sym typeface="DM Sans"/>
              </a:rPr>
              <a:t>No hot or clean water</a:t>
            </a:r>
          </a:p>
          <a:p>
            <a:pPr algn="l">
              <a:lnSpc>
                <a:spcPts val="5356"/>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13662994" y="337474"/>
            <a:ext cx="4296549" cy="9570246"/>
            <a:chOff x="0" y="0"/>
            <a:chExt cx="1131601" cy="2520559"/>
          </a:xfrm>
        </p:grpSpPr>
        <p:sp>
          <p:nvSpPr>
            <p:cNvPr name="Freeform 4" id="4"/>
            <p:cNvSpPr/>
            <p:nvPr/>
          </p:nvSpPr>
          <p:spPr>
            <a:xfrm flipH="false" flipV="false" rot="0">
              <a:off x="0" y="0"/>
              <a:ext cx="1131601" cy="2520559"/>
            </a:xfrm>
            <a:custGeom>
              <a:avLst/>
              <a:gdLst/>
              <a:ahLst/>
              <a:cxnLst/>
              <a:rect r="r" b="b" t="t" l="l"/>
              <a:pathLst>
                <a:path h="2520559" w="1131601">
                  <a:moveTo>
                    <a:pt x="0" y="0"/>
                  </a:moveTo>
                  <a:lnTo>
                    <a:pt x="1131601" y="0"/>
                  </a:lnTo>
                  <a:lnTo>
                    <a:pt x="1131601" y="2520559"/>
                  </a:lnTo>
                  <a:lnTo>
                    <a:pt x="0" y="2520559"/>
                  </a:lnTo>
                  <a:close/>
                </a:path>
              </a:pathLst>
            </a:custGeom>
            <a:solidFill>
              <a:srgbClr val="CCCCCC"/>
            </a:solidFill>
          </p:spPr>
        </p:sp>
        <p:sp>
          <p:nvSpPr>
            <p:cNvPr name="TextBox 5" id="5"/>
            <p:cNvSpPr txBox="true"/>
            <p:nvPr/>
          </p:nvSpPr>
          <p:spPr>
            <a:xfrm>
              <a:off x="0" y="-19050"/>
              <a:ext cx="1131601" cy="2539609"/>
            </a:xfrm>
            <a:prstGeom prst="rect">
              <a:avLst/>
            </a:prstGeom>
          </p:spPr>
          <p:txBody>
            <a:bodyPr anchor="ctr" rtlCol="false" tIns="50800" lIns="50800" bIns="50800" rIns="50800"/>
            <a:lstStyle/>
            <a:p>
              <a:pPr algn="ctr">
                <a:lnSpc>
                  <a:spcPts val="2859"/>
                </a:lnSpc>
              </a:pPr>
            </a:p>
          </p:txBody>
        </p:sp>
      </p:grpSp>
      <p:sp>
        <p:nvSpPr>
          <p:cNvPr name="Freeform 6" id="6"/>
          <p:cNvSpPr/>
          <p:nvPr/>
        </p:nvSpPr>
        <p:spPr>
          <a:xfrm flipH="false" flipV="false" rot="0">
            <a:off x="2374606" y="2879017"/>
            <a:ext cx="1156649" cy="1173721"/>
          </a:xfrm>
          <a:custGeom>
            <a:avLst/>
            <a:gdLst/>
            <a:ahLst/>
            <a:cxnLst/>
            <a:rect r="r" b="b" t="t" l="l"/>
            <a:pathLst>
              <a:path h="1173721" w="1156649">
                <a:moveTo>
                  <a:pt x="0" y="0"/>
                </a:moveTo>
                <a:lnTo>
                  <a:pt x="1156648" y="0"/>
                </a:lnTo>
                <a:lnTo>
                  <a:pt x="1156648" y="1173720"/>
                </a:lnTo>
                <a:lnTo>
                  <a:pt x="0" y="11737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2371799" y="6162574"/>
            <a:ext cx="1159455" cy="1178744"/>
          </a:xfrm>
          <a:custGeom>
            <a:avLst/>
            <a:gdLst/>
            <a:ahLst/>
            <a:cxnLst/>
            <a:rect r="r" b="b" t="t" l="l"/>
            <a:pathLst>
              <a:path h="1178744" w="1159455">
                <a:moveTo>
                  <a:pt x="0" y="0"/>
                </a:moveTo>
                <a:lnTo>
                  <a:pt x="1159455" y="0"/>
                </a:lnTo>
                <a:lnTo>
                  <a:pt x="1159455" y="1178744"/>
                </a:lnTo>
                <a:lnTo>
                  <a:pt x="0" y="11787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3908899" y="6086374"/>
            <a:ext cx="7132181" cy="3016139"/>
          </a:xfrm>
          <a:prstGeom prst="rect">
            <a:avLst/>
          </a:prstGeom>
        </p:spPr>
        <p:txBody>
          <a:bodyPr anchor="t" rtlCol="false" tIns="0" lIns="0" bIns="0" rIns="0">
            <a:spAutoFit/>
          </a:bodyPr>
          <a:lstStyle/>
          <a:p>
            <a:pPr algn="l">
              <a:lnSpc>
                <a:spcPts val="5534"/>
              </a:lnSpc>
            </a:pPr>
            <a:r>
              <a:rPr lang="en-US" sz="4010" spc="393" b="true">
                <a:solidFill>
                  <a:srgbClr val="004AAD"/>
                </a:solidFill>
                <a:latin typeface="DM Sans Bold"/>
                <a:ea typeface="DM Sans Bold"/>
                <a:cs typeface="DM Sans Bold"/>
                <a:sym typeface="DM Sans Bold"/>
              </a:rPr>
              <a:t>Employee Welfare</a:t>
            </a:r>
          </a:p>
          <a:p>
            <a:pPr algn="l" marL="563588" indent="-281794" lvl="1">
              <a:lnSpc>
                <a:spcPts val="3602"/>
              </a:lnSpc>
              <a:buFont typeface="Arial"/>
              <a:buChar char="•"/>
            </a:pPr>
            <a:r>
              <a:rPr lang="en-US" sz="2610" spc="255">
                <a:solidFill>
                  <a:srgbClr val="004AAD"/>
                </a:solidFill>
                <a:latin typeface="DM Sans"/>
                <a:ea typeface="DM Sans"/>
                <a:cs typeface="DM Sans"/>
                <a:sym typeface="DM Sans"/>
              </a:rPr>
              <a:t>Promotes Hygiene, Comfort &amp; Health</a:t>
            </a:r>
          </a:p>
          <a:p>
            <a:pPr algn="l" marL="563588" indent="-281794" lvl="1">
              <a:lnSpc>
                <a:spcPts val="3602"/>
              </a:lnSpc>
              <a:buFont typeface="Arial"/>
              <a:buChar char="•"/>
            </a:pPr>
            <a:r>
              <a:rPr lang="en-US" sz="2610" spc="255">
                <a:solidFill>
                  <a:srgbClr val="004AAD"/>
                </a:solidFill>
                <a:latin typeface="DM Sans"/>
                <a:ea typeface="DM Sans"/>
                <a:cs typeface="DM Sans"/>
                <a:sym typeface="DM Sans"/>
              </a:rPr>
              <a:t>Improves employee Morale and Productivity</a:t>
            </a:r>
          </a:p>
          <a:p>
            <a:pPr algn="l" marL="563588" indent="-281794" lvl="1">
              <a:lnSpc>
                <a:spcPts val="3602"/>
              </a:lnSpc>
              <a:buFont typeface="Arial"/>
              <a:buChar char="•"/>
            </a:pPr>
            <a:r>
              <a:rPr lang="en-US" sz="2610" spc="255">
                <a:solidFill>
                  <a:srgbClr val="004AAD"/>
                </a:solidFill>
                <a:latin typeface="DM Sans"/>
                <a:ea typeface="DM Sans"/>
                <a:cs typeface="DM Sans"/>
                <a:sym typeface="DM Sans"/>
              </a:rPr>
              <a:t>Reduce disruption on site.</a:t>
            </a:r>
          </a:p>
        </p:txBody>
      </p:sp>
      <p:sp>
        <p:nvSpPr>
          <p:cNvPr name="Freeform 9" id="9"/>
          <p:cNvSpPr/>
          <p:nvPr/>
        </p:nvSpPr>
        <p:spPr>
          <a:xfrm flipH="false" flipV="false" rot="0">
            <a:off x="-2779578" y="7341318"/>
            <a:ext cx="7616557" cy="7815497"/>
          </a:xfrm>
          <a:custGeom>
            <a:avLst/>
            <a:gdLst/>
            <a:ahLst/>
            <a:cxnLst/>
            <a:rect r="r" b="b" t="t" l="l"/>
            <a:pathLst>
              <a:path h="7815497" w="7616557">
                <a:moveTo>
                  <a:pt x="0" y="0"/>
                </a:moveTo>
                <a:lnTo>
                  <a:pt x="7616556" y="0"/>
                </a:lnTo>
                <a:lnTo>
                  <a:pt x="7616556" y="7815497"/>
                </a:lnTo>
                <a:lnTo>
                  <a:pt x="0" y="781549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0594860" y="1015446"/>
            <a:ext cx="7364683" cy="4900862"/>
          </a:xfrm>
          <a:custGeom>
            <a:avLst/>
            <a:gdLst/>
            <a:ahLst/>
            <a:cxnLst/>
            <a:rect r="r" b="b" t="t" l="l"/>
            <a:pathLst>
              <a:path h="4900862" w="7364683">
                <a:moveTo>
                  <a:pt x="0" y="0"/>
                </a:moveTo>
                <a:lnTo>
                  <a:pt x="7364683" y="0"/>
                </a:lnTo>
                <a:lnTo>
                  <a:pt x="7364683" y="4900862"/>
                </a:lnTo>
                <a:lnTo>
                  <a:pt x="0" y="4900862"/>
                </a:lnTo>
                <a:lnTo>
                  <a:pt x="0" y="0"/>
                </a:lnTo>
                <a:close/>
              </a:path>
            </a:pathLst>
          </a:custGeom>
          <a:blipFill>
            <a:blip r:embed="rId9"/>
            <a:stretch>
              <a:fillRect l="0" t="0" r="0" b="0"/>
            </a:stretch>
          </a:blipFill>
        </p:spPr>
      </p:sp>
      <p:sp>
        <p:nvSpPr>
          <p:cNvPr name="TextBox 11" id="11"/>
          <p:cNvSpPr txBox="true"/>
          <p:nvPr/>
        </p:nvSpPr>
        <p:spPr>
          <a:xfrm rot="0">
            <a:off x="2142191" y="216947"/>
            <a:ext cx="7770307" cy="2357269"/>
          </a:xfrm>
          <a:prstGeom prst="rect">
            <a:avLst/>
          </a:prstGeom>
        </p:spPr>
        <p:txBody>
          <a:bodyPr anchor="t" rtlCol="false" tIns="0" lIns="0" bIns="0" rIns="0">
            <a:spAutoFit/>
          </a:bodyPr>
          <a:lstStyle/>
          <a:p>
            <a:pPr algn="l">
              <a:lnSpc>
                <a:spcPts val="9497"/>
              </a:lnSpc>
            </a:pPr>
            <a:r>
              <a:rPr lang="en-US" b="true" sz="6882" spc="674">
                <a:solidFill>
                  <a:srgbClr val="004AAD"/>
                </a:solidFill>
                <a:latin typeface="Oswald Bold"/>
                <a:ea typeface="Oswald Bold"/>
                <a:cs typeface="Oswald Bold"/>
                <a:sym typeface="Oswald Bold"/>
              </a:rPr>
              <a:t>WHY CHOOSE QUALITY WELFARE</a:t>
            </a:r>
          </a:p>
        </p:txBody>
      </p:sp>
      <p:sp>
        <p:nvSpPr>
          <p:cNvPr name="TextBox 12" id="12"/>
          <p:cNvSpPr txBox="true"/>
          <p:nvPr/>
        </p:nvSpPr>
        <p:spPr>
          <a:xfrm rot="0">
            <a:off x="3908899" y="2802817"/>
            <a:ext cx="7132181" cy="2557987"/>
          </a:xfrm>
          <a:prstGeom prst="rect">
            <a:avLst/>
          </a:prstGeom>
        </p:spPr>
        <p:txBody>
          <a:bodyPr anchor="t" rtlCol="false" tIns="0" lIns="0" bIns="0" rIns="0">
            <a:spAutoFit/>
          </a:bodyPr>
          <a:lstStyle/>
          <a:p>
            <a:pPr algn="l">
              <a:lnSpc>
                <a:spcPts val="5534"/>
              </a:lnSpc>
            </a:pPr>
            <a:r>
              <a:rPr lang="en-US" sz="4010" spc="393" b="true">
                <a:solidFill>
                  <a:srgbClr val="004AAD"/>
                </a:solidFill>
                <a:latin typeface="DM Sans Bold"/>
                <a:ea typeface="DM Sans Bold"/>
                <a:cs typeface="DM Sans Bold"/>
                <a:sym typeface="DM Sans Bold"/>
              </a:rPr>
              <a:t>Legal &amp; Compliance</a:t>
            </a:r>
          </a:p>
          <a:p>
            <a:pPr algn="l" marL="563588" indent="-281794" lvl="1">
              <a:lnSpc>
                <a:spcPts val="3602"/>
              </a:lnSpc>
              <a:buFont typeface="Arial"/>
              <a:buChar char="•"/>
            </a:pPr>
            <a:r>
              <a:rPr lang="en-US" sz="2610" spc="255">
                <a:solidFill>
                  <a:srgbClr val="004AAD"/>
                </a:solidFill>
                <a:latin typeface="DM Sans"/>
                <a:ea typeface="DM Sans"/>
                <a:cs typeface="DM Sans"/>
                <a:sym typeface="DM Sans"/>
              </a:rPr>
              <a:t>Complies with legislation</a:t>
            </a:r>
          </a:p>
          <a:p>
            <a:pPr algn="l" marL="563588" indent="-281794" lvl="1">
              <a:lnSpc>
                <a:spcPts val="3602"/>
              </a:lnSpc>
              <a:buFont typeface="Arial"/>
              <a:buChar char="•"/>
            </a:pPr>
            <a:r>
              <a:rPr lang="en-US" sz="2610" spc="255">
                <a:solidFill>
                  <a:srgbClr val="004AAD"/>
                </a:solidFill>
                <a:latin typeface="DM Sans"/>
                <a:ea typeface="DM Sans"/>
                <a:cs typeface="DM Sans"/>
                <a:sym typeface="DM Sans"/>
              </a:rPr>
              <a:t>Prevents unwanted attention</a:t>
            </a:r>
          </a:p>
          <a:p>
            <a:pPr algn="l" marL="563588" indent="-281794" lvl="1">
              <a:lnSpc>
                <a:spcPts val="3602"/>
              </a:lnSpc>
              <a:buFont typeface="Arial"/>
              <a:buChar char="•"/>
            </a:pPr>
            <a:r>
              <a:rPr lang="en-US" sz="2610" spc="255">
                <a:solidFill>
                  <a:srgbClr val="004AAD"/>
                </a:solidFill>
                <a:latin typeface="DM Sans"/>
                <a:ea typeface="DM Sans"/>
                <a:cs typeface="DM Sans"/>
                <a:sym typeface="DM Sans"/>
              </a:rPr>
              <a:t>Prevent fines and enforcment actions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2F4F5"/>
        </a:solidFill>
      </p:bgPr>
    </p:bg>
    <p:spTree>
      <p:nvGrpSpPr>
        <p:cNvPr id="1" name=""/>
        <p:cNvGrpSpPr/>
        <p:nvPr/>
      </p:nvGrpSpPr>
      <p:grpSpPr>
        <a:xfrm>
          <a:off x="0" y="0"/>
          <a:ext cx="0" cy="0"/>
          <a:chOff x="0" y="0"/>
          <a:chExt cx="0" cy="0"/>
        </a:xfrm>
      </p:grpSpPr>
      <p:sp>
        <p:nvSpPr>
          <p:cNvPr name="Freeform 2" id="2"/>
          <p:cNvSpPr/>
          <p:nvPr/>
        </p:nvSpPr>
        <p:spPr>
          <a:xfrm flipH="false" flipV="false" rot="7659121">
            <a:off x="-4012602" y="5585714"/>
            <a:ext cx="7629294" cy="7828566"/>
          </a:xfrm>
          <a:custGeom>
            <a:avLst/>
            <a:gdLst/>
            <a:ahLst/>
            <a:cxnLst/>
            <a:rect r="r" b="b" t="t" l="l"/>
            <a:pathLst>
              <a:path h="7828566" w="7629294">
                <a:moveTo>
                  <a:pt x="0" y="0"/>
                </a:moveTo>
                <a:lnTo>
                  <a:pt x="7629294" y="0"/>
                </a:lnTo>
                <a:lnTo>
                  <a:pt x="7629294" y="7828566"/>
                </a:lnTo>
                <a:lnTo>
                  <a:pt x="0" y="78285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5019320" y="2901697"/>
            <a:ext cx="1168852" cy="4821142"/>
            <a:chOff x="0" y="0"/>
            <a:chExt cx="307846" cy="1269766"/>
          </a:xfrm>
        </p:grpSpPr>
        <p:sp>
          <p:nvSpPr>
            <p:cNvPr name="Freeform 4" id="4"/>
            <p:cNvSpPr/>
            <p:nvPr/>
          </p:nvSpPr>
          <p:spPr>
            <a:xfrm flipH="false" flipV="false" rot="0">
              <a:off x="0" y="0"/>
              <a:ext cx="307846" cy="1269766"/>
            </a:xfrm>
            <a:custGeom>
              <a:avLst/>
              <a:gdLst/>
              <a:ahLst/>
              <a:cxnLst/>
              <a:rect r="r" b="b" t="t" l="l"/>
              <a:pathLst>
                <a:path h="1269766" w="307846">
                  <a:moveTo>
                    <a:pt x="0" y="0"/>
                  </a:moveTo>
                  <a:lnTo>
                    <a:pt x="307846" y="0"/>
                  </a:lnTo>
                  <a:lnTo>
                    <a:pt x="307846" y="1269766"/>
                  </a:lnTo>
                  <a:lnTo>
                    <a:pt x="0" y="1269766"/>
                  </a:lnTo>
                  <a:close/>
                </a:path>
              </a:pathLst>
            </a:custGeom>
            <a:solidFill>
              <a:srgbClr val="004AAD"/>
            </a:solidFill>
          </p:spPr>
        </p:sp>
        <p:sp>
          <p:nvSpPr>
            <p:cNvPr name="TextBox 5" id="5"/>
            <p:cNvSpPr txBox="true"/>
            <p:nvPr/>
          </p:nvSpPr>
          <p:spPr>
            <a:xfrm>
              <a:off x="0" y="-19050"/>
              <a:ext cx="307846" cy="1288816"/>
            </a:xfrm>
            <a:prstGeom prst="rect">
              <a:avLst/>
            </a:prstGeom>
          </p:spPr>
          <p:txBody>
            <a:bodyPr anchor="ctr" rtlCol="false" tIns="50800" lIns="50800" bIns="50800" rIns="50800"/>
            <a:lstStyle/>
            <a:p>
              <a:pPr algn="ctr">
                <a:lnSpc>
                  <a:spcPts val="2859"/>
                </a:lnSpc>
              </a:pPr>
            </a:p>
          </p:txBody>
        </p:sp>
      </p:grpSp>
      <p:sp>
        <p:nvSpPr>
          <p:cNvPr name="TextBox 6" id="6"/>
          <p:cNvSpPr txBox="true"/>
          <p:nvPr/>
        </p:nvSpPr>
        <p:spPr>
          <a:xfrm rot="0">
            <a:off x="4980992" y="1151294"/>
            <a:ext cx="7416941" cy="1806341"/>
          </a:xfrm>
          <a:prstGeom prst="rect">
            <a:avLst/>
          </a:prstGeom>
        </p:spPr>
        <p:txBody>
          <a:bodyPr anchor="t" rtlCol="false" tIns="0" lIns="0" bIns="0" rIns="0">
            <a:spAutoFit/>
          </a:bodyPr>
          <a:lstStyle/>
          <a:p>
            <a:pPr algn="ctr">
              <a:lnSpc>
                <a:spcPts val="4805"/>
              </a:lnSpc>
            </a:pPr>
            <a:r>
              <a:rPr lang="en-US" b="true" sz="3482" spc="341">
                <a:solidFill>
                  <a:srgbClr val="004AAD"/>
                </a:solidFill>
                <a:latin typeface="Oswald Bold"/>
                <a:ea typeface="Oswald Bold"/>
                <a:cs typeface="Oswald Bold"/>
                <a:sym typeface="Oswald Bold"/>
              </a:rPr>
              <a:t>WORKPLACE (HEALTH, SAFETY AND WELFARE) REGULATIONS 1992</a:t>
            </a:r>
          </a:p>
        </p:txBody>
      </p:sp>
      <p:sp>
        <p:nvSpPr>
          <p:cNvPr name="Freeform 7" id="7"/>
          <p:cNvSpPr/>
          <p:nvPr/>
        </p:nvSpPr>
        <p:spPr>
          <a:xfrm flipH="false" flipV="false" rot="2016048">
            <a:off x="12243487" y="-1005305"/>
            <a:ext cx="10749463" cy="2687366"/>
          </a:xfrm>
          <a:custGeom>
            <a:avLst/>
            <a:gdLst/>
            <a:ahLst/>
            <a:cxnLst/>
            <a:rect r="r" b="b" t="t" l="l"/>
            <a:pathLst>
              <a:path h="2687366" w="10749463">
                <a:moveTo>
                  <a:pt x="0" y="0"/>
                </a:moveTo>
                <a:lnTo>
                  <a:pt x="10749463" y="0"/>
                </a:lnTo>
                <a:lnTo>
                  <a:pt x="10749463" y="2687365"/>
                </a:lnTo>
                <a:lnTo>
                  <a:pt x="0" y="26873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5231353" y="3225185"/>
            <a:ext cx="937219" cy="657225"/>
          </a:xfrm>
          <a:prstGeom prst="rect">
            <a:avLst/>
          </a:prstGeom>
        </p:spPr>
        <p:txBody>
          <a:bodyPr anchor="t" rtlCol="false" tIns="0" lIns="0" bIns="0" rIns="0">
            <a:spAutoFit/>
          </a:bodyPr>
          <a:lstStyle/>
          <a:p>
            <a:pPr algn="ctr">
              <a:lnSpc>
                <a:spcPts val="5126"/>
              </a:lnSpc>
            </a:pPr>
            <a:r>
              <a:rPr lang="en-US" b="true" sz="4271" i="true">
                <a:solidFill>
                  <a:srgbClr val="FFFFFF"/>
                </a:solidFill>
                <a:latin typeface="Oswald Bold"/>
                <a:ea typeface="Oswald Bold"/>
                <a:cs typeface="Oswald Bold"/>
                <a:sym typeface="Oswald Bold"/>
              </a:rPr>
              <a:t>01</a:t>
            </a:r>
          </a:p>
        </p:txBody>
      </p:sp>
      <p:sp>
        <p:nvSpPr>
          <p:cNvPr name="TextBox 9" id="9"/>
          <p:cNvSpPr txBox="true"/>
          <p:nvPr/>
        </p:nvSpPr>
        <p:spPr>
          <a:xfrm rot="0">
            <a:off x="5231353" y="4022304"/>
            <a:ext cx="937219" cy="657225"/>
          </a:xfrm>
          <a:prstGeom prst="rect">
            <a:avLst/>
          </a:prstGeom>
        </p:spPr>
        <p:txBody>
          <a:bodyPr anchor="t" rtlCol="false" tIns="0" lIns="0" bIns="0" rIns="0">
            <a:spAutoFit/>
          </a:bodyPr>
          <a:lstStyle/>
          <a:p>
            <a:pPr algn="ctr">
              <a:lnSpc>
                <a:spcPts val="5126"/>
              </a:lnSpc>
            </a:pPr>
            <a:r>
              <a:rPr lang="en-US" b="true" sz="4271" i="true">
                <a:solidFill>
                  <a:srgbClr val="FFFFFF"/>
                </a:solidFill>
                <a:latin typeface="Oswald Bold"/>
                <a:ea typeface="Oswald Bold"/>
                <a:cs typeface="Oswald Bold"/>
                <a:sym typeface="Oswald Bold"/>
              </a:rPr>
              <a:t>02</a:t>
            </a:r>
          </a:p>
        </p:txBody>
      </p:sp>
      <p:sp>
        <p:nvSpPr>
          <p:cNvPr name="TextBox 10" id="10"/>
          <p:cNvSpPr txBox="true"/>
          <p:nvPr/>
        </p:nvSpPr>
        <p:spPr>
          <a:xfrm rot="0">
            <a:off x="5231353" y="4903461"/>
            <a:ext cx="937219" cy="657225"/>
          </a:xfrm>
          <a:prstGeom prst="rect">
            <a:avLst/>
          </a:prstGeom>
        </p:spPr>
        <p:txBody>
          <a:bodyPr anchor="t" rtlCol="false" tIns="0" lIns="0" bIns="0" rIns="0">
            <a:spAutoFit/>
          </a:bodyPr>
          <a:lstStyle/>
          <a:p>
            <a:pPr algn="ctr">
              <a:lnSpc>
                <a:spcPts val="5126"/>
              </a:lnSpc>
            </a:pPr>
            <a:r>
              <a:rPr lang="en-US" b="true" sz="4271" i="true">
                <a:solidFill>
                  <a:srgbClr val="FFFFFF"/>
                </a:solidFill>
                <a:latin typeface="Oswald Bold"/>
                <a:ea typeface="Oswald Bold"/>
                <a:cs typeface="Oswald Bold"/>
                <a:sym typeface="Oswald Bold"/>
              </a:rPr>
              <a:t>03</a:t>
            </a:r>
          </a:p>
        </p:txBody>
      </p:sp>
      <p:sp>
        <p:nvSpPr>
          <p:cNvPr name="TextBox 11" id="11"/>
          <p:cNvSpPr txBox="true"/>
          <p:nvPr/>
        </p:nvSpPr>
        <p:spPr>
          <a:xfrm rot="0">
            <a:off x="5231353" y="5700580"/>
            <a:ext cx="937219" cy="657225"/>
          </a:xfrm>
          <a:prstGeom prst="rect">
            <a:avLst/>
          </a:prstGeom>
        </p:spPr>
        <p:txBody>
          <a:bodyPr anchor="t" rtlCol="false" tIns="0" lIns="0" bIns="0" rIns="0">
            <a:spAutoFit/>
          </a:bodyPr>
          <a:lstStyle/>
          <a:p>
            <a:pPr algn="ctr">
              <a:lnSpc>
                <a:spcPts val="5126"/>
              </a:lnSpc>
            </a:pPr>
            <a:r>
              <a:rPr lang="en-US" b="true" sz="4271" i="true">
                <a:solidFill>
                  <a:srgbClr val="FFFFFF"/>
                </a:solidFill>
                <a:latin typeface="Oswald Bold"/>
                <a:ea typeface="Oswald Bold"/>
                <a:cs typeface="Oswald Bold"/>
                <a:sym typeface="Oswald Bold"/>
              </a:rPr>
              <a:t>04</a:t>
            </a:r>
          </a:p>
        </p:txBody>
      </p:sp>
      <p:sp>
        <p:nvSpPr>
          <p:cNvPr name="TextBox 12" id="12"/>
          <p:cNvSpPr txBox="true"/>
          <p:nvPr/>
        </p:nvSpPr>
        <p:spPr>
          <a:xfrm rot="0">
            <a:off x="5250954" y="6492957"/>
            <a:ext cx="937219" cy="657225"/>
          </a:xfrm>
          <a:prstGeom prst="rect">
            <a:avLst/>
          </a:prstGeom>
        </p:spPr>
        <p:txBody>
          <a:bodyPr anchor="t" rtlCol="false" tIns="0" lIns="0" bIns="0" rIns="0">
            <a:spAutoFit/>
          </a:bodyPr>
          <a:lstStyle/>
          <a:p>
            <a:pPr algn="ctr">
              <a:lnSpc>
                <a:spcPts val="5126"/>
              </a:lnSpc>
            </a:pPr>
            <a:r>
              <a:rPr lang="en-US" b="true" sz="4271" i="true">
                <a:solidFill>
                  <a:srgbClr val="FFFFFF"/>
                </a:solidFill>
                <a:latin typeface="Oswald Bold"/>
                <a:ea typeface="Oswald Bold"/>
                <a:cs typeface="Oswald Bold"/>
                <a:sym typeface="Oswald Bold"/>
              </a:rPr>
              <a:t>05</a:t>
            </a:r>
          </a:p>
        </p:txBody>
      </p:sp>
      <p:sp>
        <p:nvSpPr>
          <p:cNvPr name="TextBox 13" id="13"/>
          <p:cNvSpPr txBox="true"/>
          <p:nvPr/>
        </p:nvSpPr>
        <p:spPr>
          <a:xfrm rot="0">
            <a:off x="6607430" y="3333137"/>
            <a:ext cx="5790503" cy="418548"/>
          </a:xfrm>
          <a:prstGeom prst="rect">
            <a:avLst/>
          </a:prstGeom>
        </p:spPr>
        <p:txBody>
          <a:bodyPr anchor="t" rtlCol="false" tIns="0" lIns="0" bIns="0" rIns="0">
            <a:spAutoFit/>
          </a:bodyPr>
          <a:lstStyle/>
          <a:p>
            <a:pPr algn="l">
              <a:lnSpc>
                <a:spcPts val="3483"/>
              </a:lnSpc>
            </a:pPr>
            <a:r>
              <a:rPr lang="en-US" sz="2524" spc="247">
                <a:solidFill>
                  <a:srgbClr val="004AAD"/>
                </a:solidFill>
                <a:latin typeface="DM Sans"/>
                <a:ea typeface="DM Sans"/>
                <a:cs typeface="DM Sans"/>
                <a:sym typeface="DM Sans"/>
              </a:rPr>
              <a:t>DRINKING WATER</a:t>
            </a:r>
          </a:p>
        </p:txBody>
      </p:sp>
      <p:sp>
        <p:nvSpPr>
          <p:cNvPr name="TextBox 14" id="14"/>
          <p:cNvSpPr txBox="true"/>
          <p:nvPr/>
        </p:nvSpPr>
        <p:spPr>
          <a:xfrm rot="0">
            <a:off x="6607430" y="4127355"/>
            <a:ext cx="6076629" cy="856698"/>
          </a:xfrm>
          <a:prstGeom prst="rect">
            <a:avLst/>
          </a:prstGeom>
        </p:spPr>
        <p:txBody>
          <a:bodyPr anchor="t" rtlCol="false" tIns="0" lIns="0" bIns="0" rIns="0">
            <a:spAutoFit/>
          </a:bodyPr>
          <a:lstStyle/>
          <a:p>
            <a:pPr algn="l">
              <a:lnSpc>
                <a:spcPts val="3483"/>
              </a:lnSpc>
            </a:pPr>
            <a:r>
              <a:rPr lang="en-US" sz="2524" spc="247">
                <a:solidFill>
                  <a:srgbClr val="004AAD"/>
                </a:solidFill>
                <a:latin typeface="DM Sans"/>
                <a:ea typeface="DM Sans"/>
                <a:cs typeface="DM Sans"/>
                <a:sym typeface="DM Sans"/>
              </a:rPr>
              <a:t>TOILET FACILITIES (LADIES &amp; GENTS)</a:t>
            </a:r>
          </a:p>
        </p:txBody>
      </p:sp>
      <p:sp>
        <p:nvSpPr>
          <p:cNvPr name="TextBox 15" id="15"/>
          <p:cNvSpPr txBox="true"/>
          <p:nvPr/>
        </p:nvSpPr>
        <p:spPr>
          <a:xfrm rot="0">
            <a:off x="6607430" y="5047445"/>
            <a:ext cx="5790503" cy="418548"/>
          </a:xfrm>
          <a:prstGeom prst="rect">
            <a:avLst/>
          </a:prstGeom>
        </p:spPr>
        <p:txBody>
          <a:bodyPr anchor="t" rtlCol="false" tIns="0" lIns="0" bIns="0" rIns="0">
            <a:spAutoFit/>
          </a:bodyPr>
          <a:lstStyle/>
          <a:p>
            <a:pPr algn="l" marL="0" indent="0" lvl="0">
              <a:lnSpc>
                <a:spcPts val="3483"/>
              </a:lnSpc>
              <a:spcBef>
                <a:spcPct val="0"/>
              </a:spcBef>
            </a:pPr>
            <a:r>
              <a:rPr lang="en-US" sz="2524" spc="247">
                <a:solidFill>
                  <a:srgbClr val="004AAD"/>
                </a:solidFill>
                <a:latin typeface="DM Sans"/>
                <a:ea typeface="DM Sans"/>
                <a:cs typeface="DM Sans"/>
                <a:sym typeface="DM Sans"/>
              </a:rPr>
              <a:t>CHANGING FACILITIES</a:t>
            </a:r>
          </a:p>
        </p:txBody>
      </p:sp>
      <p:sp>
        <p:nvSpPr>
          <p:cNvPr name="TextBox 16" id="16"/>
          <p:cNvSpPr txBox="true"/>
          <p:nvPr/>
        </p:nvSpPr>
        <p:spPr>
          <a:xfrm rot="0">
            <a:off x="6607430" y="5841663"/>
            <a:ext cx="6076629" cy="418548"/>
          </a:xfrm>
          <a:prstGeom prst="rect">
            <a:avLst/>
          </a:prstGeom>
        </p:spPr>
        <p:txBody>
          <a:bodyPr anchor="t" rtlCol="false" tIns="0" lIns="0" bIns="0" rIns="0">
            <a:spAutoFit/>
          </a:bodyPr>
          <a:lstStyle/>
          <a:p>
            <a:pPr algn="l" marL="0" indent="0" lvl="0">
              <a:lnSpc>
                <a:spcPts val="3483"/>
              </a:lnSpc>
              <a:spcBef>
                <a:spcPct val="0"/>
              </a:spcBef>
            </a:pPr>
            <a:r>
              <a:rPr lang="en-US" sz="2524" spc="247">
                <a:solidFill>
                  <a:srgbClr val="004AAD"/>
                </a:solidFill>
                <a:latin typeface="DM Sans"/>
                <a:ea typeface="DM Sans"/>
                <a:cs typeface="DM Sans"/>
                <a:sym typeface="DM Sans"/>
              </a:rPr>
              <a:t>REST AREAS</a:t>
            </a:r>
          </a:p>
        </p:txBody>
      </p:sp>
      <p:sp>
        <p:nvSpPr>
          <p:cNvPr name="TextBox 17" id="17"/>
          <p:cNvSpPr txBox="true"/>
          <p:nvPr/>
        </p:nvSpPr>
        <p:spPr>
          <a:xfrm rot="0">
            <a:off x="6607430" y="6642507"/>
            <a:ext cx="6076629" cy="418548"/>
          </a:xfrm>
          <a:prstGeom prst="rect">
            <a:avLst/>
          </a:prstGeom>
        </p:spPr>
        <p:txBody>
          <a:bodyPr anchor="t" rtlCol="false" tIns="0" lIns="0" bIns="0" rIns="0">
            <a:spAutoFit/>
          </a:bodyPr>
          <a:lstStyle/>
          <a:p>
            <a:pPr algn="l" marL="0" indent="0" lvl="0">
              <a:lnSpc>
                <a:spcPts val="3483"/>
              </a:lnSpc>
              <a:spcBef>
                <a:spcPct val="0"/>
              </a:spcBef>
            </a:pPr>
            <a:r>
              <a:rPr lang="en-US" sz="2524" spc="247">
                <a:solidFill>
                  <a:srgbClr val="004AAD"/>
                </a:solidFill>
                <a:latin typeface="DM Sans"/>
                <a:ea typeface="DM Sans"/>
                <a:cs typeface="DM Sans"/>
                <a:sym typeface="DM Sans"/>
              </a:rPr>
              <a:t>CLEANING FACILITIES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sp>
        <p:nvSpPr>
          <p:cNvPr name="Freeform 3" id="3"/>
          <p:cNvSpPr/>
          <p:nvPr/>
        </p:nvSpPr>
        <p:spPr>
          <a:xfrm flipH="false" flipV="false" rot="0">
            <a:off x="5307472" y="6672678"/>
            <a:ext cx="7673056" cy="7673056"/>
          </a:xfrm>
          <a:custGeom>
            <a:avLst/>
            <a:gdLst/>
            <a:ahLst/>
            <a:cxnLst/>
            <a:rect r="r" b="b" t="t" l="l"/>
            <a:pathLst>
              <a:path h="7673056" w="7673056">
                <a:moveTo>
                  <a:pt x="0" y="0"/>
                </a:moveTo>
                <a:lnTo>
                  <a:pt x="7673056" y="0"/>
                </a:lnTo>
                <a:lnTo>
                  <a:pt x="7673056" y="7673056"/>
                </a:lnTo>
                <a:lnTo>
                  <a:pt x="0" y="76730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8024816" y="5501099"/>
            <a:ext cx="2238367" cy="2238367"/>
          </a:xfrm>
          <a:custGeom>
            <a:avLst/>
            <a:gdLst/>
            <a:ahLst/>
            <a:cxnLst/>
            <a:rect r="r" b="b" t="t" l="l"/>
            <a:pathLst>
              <a:path h="2238367" w="2238367">
                <a:moveTo>
                  <a:pt x="0" y="0"/>
                </a:moveTo>
                <a:lnTo>
                  <a:pt x="2238368" y="0"/>
                </a:lnTo>
                <a:lnTo>
                  <a:pt x="2238368" y="2238367"/>
                </a:lnTo>
                <a:lnTo>
                  <a:pt x="0" y="22383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8663659" y="6071953"/>
            <a:ext cx="960682" cy="1052540"/>
          </a:xfrm>
          <a:custGeom>
            <a:avLst/>
            <a:gdLst/>
            <a:ahLst/>
            <a:cxnLst/>
            <a:rect r="r" b="b" t="t" l="l"/>
            <a:pathLst>
              <a:path h="1052540" w="960682">
                <a:moveTo>
                  <a:pt x="0" y="0"/>
                </a:moveTo>
                <a:lnTo>
                  <a:pt x="960682" y="0"/>
                </a:lnTo>
                <a:lnTo>
                  <a:pt x="960682" y="1052541"/>
                </a:lnTo>
                <a:lnTo>
                  <a:pt x="0" y="105254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1539534" y="7377531"/>
            <a:ext cx="2238367" cy="2238367"/>
          </a:xfrm>
          <a:custGeom>
            <a:avLst/>
            <a:gdLst/>
            <a:ahLst/>
            <a:cxnLst/>
            <a:rect r="r" b="b" t="t" l="l"/>
            <a:pathLst>
              <a:path h="2238367" w="2238367">
                <a:moveTo>
                  <a:pt x="0" y="0"/>
                </a:moveTo>
                <a:lnTo>
                  <a:pt x="2238367" y="0"/>
                </a:lnTo>
                <a:lnTo>
                  <a:pt x="2238367" y="2238368"/>
                </a:lnTo>
                <a:lnTo>
                  <a:pt x="0" y="223836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4510099" y="7377531"/>
            <a:ext cx="2238367" cy="2238367"/>
          </a:xfrm>
          <a:custGeom>
            <a:avLst/>
            <a:gdLst/>
            <a:ahLst/>
            <a:cxnLst/>
            <a:rect r="r" b="b" t="t" l="l"/>
            <a:pathLst>
              <a:path h="2238367" w="2238367">
                <a:moveTo>
                  <a:pt x="0" y="0"/>
                </a:moveTo>
                <a:lnTo>
                  <a:pt x="2238367" y="0"/>
                </a:lnTo>
                <a:lnTo>
                  <a:pt x="2238367" y="2238368"/>
                </a:lnTo>
                <a:lnTo>
                  <a:pt x="0" y="223836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4994936" y="7891202"/>
            <a:ext cx="1268693" cy="1211025"/>
          </a:xfrm>
          <a:custGeom>
            <a:avLst/>
            <a:gdLst/>
            <a:ahLst/>
            <a:cxnLst/>
            <a:rect r="r" b="b" t="t" l="l"/>
            <a:pathLst>
              <a:path h="1211025" w="1268693">
                <a:moveTo>
                  <a:pt x="0" y="0"/>
                </a:moveTo>
                <a:lnTo>
                  <a:pt x="1268693" y="0"/>
                </a:lnTo>
                <a:lnTo>
                  <a:pt x="1268693" y="1211025"/>
                </a:lnTo>
                <a:lnTo>
                  <a:pt x="0" y="121102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2106315" y="7936159"/>
            <a:ext cx="1104804" cy="1121111"/>
          </a:xfrm>
          <a:custGeom>
            <a:avLst/>
            <a:gdLst/>
            <a:ahLst/>
            <a:cxnLst/>
            <a:rect r="r" b="b" t="t" l="l"/>
            <a:pathLst>
              <a:path h="1121111" w="1104804">
                <a:moveTo>
                  <a:pt x="0" y="0"/>
                </a:moveTo>
                <a:lnTo>
                  <a:pt x="1104805" y="0"/>
                </a:lnTo>
                <a:lnTo>
                  <a:pt x="1104805" y="1121111"/>
                </a:lnTo>
                <a:lnTo>
                  <a:pt x="0" y="112111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0" id="10"/>
          <p:cNvGrpSpPr/>
          <p:nvPr/>
        </p:nvGrpSpPr>
        <p:grpSpPr>
          <a:xfrm rot="0">
            <a:off x="656781" y="3052000"/>
            <a:ext cx="4730415" cy="795920"/>
            <a:chOff x="0" y="0"/>
            <a:chExt cx="1245871" cy="209625"/>
          </a:xfrm>
        </p:grpSpPr>
        <p:sp>
          <p:nvSpPr>
            <p:cNvPr name="Freeform 11" id="11"/>
            <p:cNvSpPr/>
            <p:nvPr/>
          </p:nvSpPr>
          <p:spPr>
            <a:xfrm flipH="false" flipV="false" rot="0">
              <a:off x="0" y="0"/>
              <a:ext cx="1245871" cy="209625"/>
            </a:xfrm>
            <a:custGeom>
              <a:avLst/>
              <a:gdLst/>
              <a:ahLst/>
              <a:cxnLst/>
              <a:rect r="r" b="b" t="t" l="l"/>
              <a:pathLst>
                <a:path h="209625" w="1245871">
                  <a:moveTo>
                    <a:pt x="0" y="0"/>
                  </a:moveTo>
                  <a:lnTo>
                    <a:pt x="1245871" y="0"/>
                  </a:lnTo>
                  <a:lnTo>
                    <a:pt x="1245871" y="209625"/>
                  </a:lnTo>
                  <a:lnTo>
                    <a:pt x="0" y="209625"/>
                  </a:lnTo>
                  <a:close/>
                </a:path>
              </a:pathLst>
            </a:custGeom>
            <a:solidFill>
              <a:srgbClr val="004AAD"/>
            </a:solidFill>
          </p:spPr>
        </p:sp>
        <p:sp>
          <p:nvSpPr>
            <p:cNvPr name="TextBox 12" id="12"/>
            <p:cNvSpPr txBox="true"/>
            <p:nvPr/>
          </p:nvSpPr>
          <p:spPr>
            <a:xfrm>
              <a:off x="0" y="-57150"/>
              <a:ext cx="1245871" cy="266775"/>
            </a:xfrm>
            <a:prstGeom prst="rect">
              <a:avLst/>
            </a:prstGeom>
          </p:spPr>
          <p:txBody>
            <a:bodyPr anchor="ctr" rtlCol="false" tIns="50800" lIns="50800" bIns="50800" rIns="50800"/>
            <a:lstStyle/>
            <a:p>
              <a:pPr algn="ctr" marL="0" indent="0" lvl="0">
                <a:lnSpc>
                  <a:spcPts val="4114"/>
                </a:lnSpc>
                <a:spcBef>
                  <a:spcPct val="0"/>
                </a:spcBef>
              </a:pPr>
              <a:r>
                <a:rPr lang="en-US" b="true" sz="2981" spc="29">
                  <a:solidFill>
                    <a:srgbClr val="FFFFFF"/>
                  </a:solidFill>
                  <a:latin typeface="DM Sans Bold"/>
                  <a:ea typeface="DM Sans Bold"/>
                  <a:cs typeface="DM Sans Bold"/>
                  <a:sym typeface="DM Sans Bold"/>
                </a:rPr>
                <a:t>Site Size and Layout</a:t>
              </a:r>
            </a:p>
          </p:txBody>
        </p:sp>
      </p:grpSp>
      <p:sp>
        <p:nvSpPr>
          <p:cNvPr name="TextBox 13" id="13"/>
          <p:cNvSpPr txBox="true"/>
          <p:nvPr/>
        </p:nvSpPr>
        <p:spPr>
          <a:xfrm rot="0">
            <a:off x="2887170" y="1277407"/>
            <a:ext cx="11552977" cy="1166783"/>
          </a:xfrm>
          <a:prstGeom prst="rect">
            <a:avLst/>
          </a:prstGeom>
        </p:spPr>
        <p:txBody>
          <a:bodyPr anchor="t" rtlCol="false" tIns="0" lIns="0" bIns="0" rIns="0">
            <a:spAutoFit/>
          </a:bodyPr>
          <a:lstStyle/>
          <a:p>
            <a:pPr algn="ctr">
              <a:lnSpc>
                <a:spcPts val="9587"/>
              </a:lnSpc>
            </a:pPr>
            <a:r>
              <a:rPr lang="en-US" b="true" sz="6947" spc="368">
                <a:solidFill>
                  <a:srgbClr val="004AAD"/>
                </a:solidFill>
                <a:latin typeface="Oswald Bold"/>
                <a:ea typeface="Oswald Bold"/>
                <a:cs typeface="Oswald Bold"/>
                <a:sym typeface="Oswald Bold"/>
              </a:rPr>
              <a:t>UNDERSTAND YOUR SITES</a:t>
            </a:r>
          </a:p>
        </p:txBody>
      </p:sp>
      <p:sp>
        <p:nvSpPr>
          <p:cNvPr name="TextBox 14" id="14"/>
          <p:cNvSpPr txBox="true"/>
          <p:nvPr/>
        </p:nvSpPr>
        <p:spPr>
          <a:xfrm rot="0">
            <a:off x="1149195" y="4035716"/>
            <a:ext cx="3360904" cy="1742837"/>
          </a:xfrm>
          <a:prstGeom prst="rect">
            <a:avLst/>
          </a:prstGeom>
        </p:spPr>
        <p:txBody>
          <a:bodyPr anchor="t" rtlCol="false" tIns="0" lIns="0" bIns="0" rIns="0">
            <a:spAutoFit/>
          </a:bodyPr>
          <a:lstStyle/>
          <a:p>
            <a:pPr algn="ctr" marL="0" indent="0" lvl="0">
              <a:lnSpc>
                <a:spcPts val="3464"/>
              </a:lnSpc>
              <a:spcBef>
                <a:spcPct val="0"/>
              </a:spcBef>
            </a:pPr>
            <a:r>
              <a:rPr lang="en-US" sz="2510" spc="246">
                <a:solidFill>
                  <a:srgbClr val="004AAD"/>
                </a:solidFill>
                <a:latin typeface="DM Sans"/>
                <a:ea typeface="DM Sans"/>
                <a:cs typeface="DM Sans"/>
                <a:sym typeface="DM Sans"/>
              </a:rPr>
              <a:t>Assess the available space, provide supplier with plans.</a:t>
            </a:r>
          </a:p>
        </p:txBody>
      </p:sp>
      <p:grpSp>
        <p:nvGrpSpPr>
          <p:cNvPr name="Group 15" id="15"/>
          <p:cNvGrpSpPr/>
          <p:nvPr/>
        </p:nvGrpSpPr>
        <p:grpSpPr>
          <a:xfrm rot="0">
            <a:off x="6920721" y="2970769"/>
            <a:ext cx="4887510" cy="877151"/>
            <a:chOff x="0" y="0"/>
            <a:chExt cx="1287245" cy="231019"/>
          </a:xfrm>
        </p:grpSpPr>
        <p:sp>
          <p:nvSpPr>
            <p:cNvPr name="Freeform 16" id="16"/>
            <p:cNvSpPr/>
            <p:nvPr/>
          </p:nvSpPr>
          <p:spPr>
            <a:xfrm flipH="false" flipV="false" rot="0">
              <a:off x="0" y="0"/>
              <a:ext cx="1287245" cy="231019"/>
            </a:xfrm>
            <a:custGeom>
              <a:avLst/>
              <a:gdLst/>
              <a:ahLst/>
              <a:cxnLst/>
              <a:rect r="r" b="b" t="t" l="l"/>
              <a:pathLst>
                <a:path h="231019" w="1287245">
                  <a:moveTo>
                    <a:pt x="0" y="0"/>
                  </a:moveTo>
                  <a:lnTo>
                    <a:pt x="1287245" y="0"/>
                  </a:lnTo>
                  <a:lnTo>
                    <a:pt x="1287245" y="231019"/>
                  </a:lnTo>
                  <a:lnTo>
                    <a:pt x="0" y="231019"/>
                  </a:lnTo>
                  <a:close/>
                </a:path>
              </a:pathLst>
            </a:custGeom>
            <a:solidFill>
              <a:srgbClr val="004AAD"/>
            </a:solidFill>
          </p:spPr>
        </p:sp>
        <p:sp>
          <p:nvSpPr>
            <p:cNvPr name="TextBox 17" id="17"/>
            <p:cNvSpPr txBox="true"/>
            <p:nvPr/>
          </p:nvSpPr>
          <p:spPr>
            <a:xfrm>
              <a:off x="0" y="-57150"/>
              <a:ext cx="1287245" cy="288169"/>
            </a:xfrm>
            <a:prstGeom prst="rect">
              <a:avLst/>
            </a:prstGeom>
          </p:spPr>
          <p:txBody>
            <a:bodyPr anchor="ctr" rtlCol="false" tIns="50800" lIns="50800" bIns="50800" rIns="50800"/>
            <a:lstStyle/>
            <a:p>
              <a:pPr algn="ctr" marL="0" indent="0" lvl="0">
                <a:lnSpc>
                  <a:spcPts val="4114"/>
                </a:lnSpc>
                <a:spcBef>
                  <a:spcPct val="0"/>
                </a:spcBef>
              </a:pPr>
              <a:r>
                <a:rPr lang="en-US" b="true" sz="2981" spc="29">
                  <a:solidFill>
                    <a:srgbClr val="FFFFFF"/>
                  </a:solidFill>
                  <a:latin typeface="DM Sans Bold"/>
                  <a:ea typeface="DM Sans Bold"/>
                  <a:cs typeface="DM Sans Bold"/>
                  <a:sym typeface="DM Sans Bold"/>
                </a:rPr>
                <a:t>Number of People</a:t>
              </a:r>
            </a:p>
          </p:txBody>
        </p:sp>
      </p:grpSp>
      <p:sp>
        <p:nvSpPr>
          <p:cNvPr name="TextBox 18" id="18"/>
          <p:cNvSpPr txBox="true"/>
          <p:nvPr/>
        </p:nvSpPr>
        <p:spPr>
          <a:xfrm rot="0">
            <a:off x="6138875" y="4033011"/>
            <a:ext cx="6254887" cy="1304687"/>
          </a:xfrm>
          <a:prstGeom prst="rect">
            <a:avLst/>
          </a:prstGeom>
        </p:spPr>
        <p:txBody>
          <a:bodyPr anchor="t" rtlCol="false" tIns="0" lIns="0" bIns="0" rIns="0">
            <a:spAutoFit/>
          </a:bodyPr>
          <a:lstStyle/>
          <a:p>
            <a:pPr algn="ctr" marL="0" indent="0" lvl="0">
              <a:lnSpc>
                <a:spcPts val="3464"/>
              </a:lnSpc>
              <a:spcBef>
                <a:spcPct val="0"/>
              </a:spcBef>
            </a:pPr>
            <a:r>
              <a:rPr lang="en-US" sz="2510" spc="246">
                <a:solidFill>
                  <a:srgbClr val="004AAD"/>
                </a:solidFill>
                <a:latin typeface="DM Sans"/>
                <a:ea typeface="DM Sans"/>
                <a:cs typeface="DM Sans"/>
                <a:sym typeface="DM Sans"/>
              </a:rPr>
              <a:t>How many workers will be on site at anyone point, are there any spikes during the project.</a:t>
            </a:r>
          </a:p>
        </p:txBody>
      </p:sp>
      <p:grpSp>
        <p:nvGrpSpPr>
          <p:cNvPr name="Group 19" id="19"/>
          <p:cNvGrpSpPr/>
          <p:nvPr/>
        </p:nvGrpSpPr>
        <p:grpSpPr>
          <a:xfrm rot="0">
            <a:off x="13340758" y="2970769"/>
            <a:ext cx="3474003" cy="874446"/>
            <a:chOff x="0" y="0"/>
            <a:chExt cx="914964" cy="230307"/>
          </a:xfrm>
        </p:grpSpPr>
        <p:sp>
          <p:nvSpPr>
            <p:cNvPr name="Freeform 20" id="20"/>
            <p:cNvSpPr/>
            <p:nvPr/>
          </p:nvSpPr>
          <p:spPr>
            <a:xfrm flipH="false" flipV="false" rot="0">
              <a:off x="0" y="0"/>
              <a:ext cx="914964" cy="230307"/>
            </a:xfrm>
            <a:custGeom>
              <a:avLst/>
              <a:gdLst/>
              <a:ahLst/>
              <a:cxnLst/>
              <a:rect r="r" b="b" t="t" l="l"/>
              <a:pathLst>
                <a:path h="230307" w="914964">
                  <a:moveTo>
                    <a:pt x="0" y="0"/>
                  </a:moveTo>
                  <a:lnTo>
                    <a:pt x="914964" y="0"/>
                  </a:lnTo>
                  <a:lnTo>
                    <a:pt x="914964" y="230307"/>
                  </a:lnTo>
                  <a:lnTo>
                    <a:pt x="0" y="230307"/>
                  </a:lnTo>
                  <a:close/>
                </a:path>
              </a:pathLst>
            </a:custGeom>
            <a:solidFill>
              <a:srgbClr val="004AAD"/>
            </a:solidFill>
          </p:spPr>
        </p:sp>
        <p:sp>
          <p:nvSpPr>
            <p:cNvPr name="TextBox 21" id="21"/>
            <p:cNvSpPr txBox="true"/>
            <p:nvPr/>
          </p:nvSpPr>
          <p:spPr>
            <a:xfrm>
              <a:off x="0" y="-57150"/>
              <a:ext cx="914964" cy="287457"/>
            </a:xfrm>
            <a:prstGeom prst="rect">
              <a:avLst/>
            </a:prstGeom>
          </p:spPr>
          <p:txBody>
            <a:bodyPr anchor="ctr" rtlCol="false" tIns="50800" lIns="50800" bIns="50800" rIns="50800"/>
            <a:lstStyle/>
            <a:p>
              <a:pPr algn="ctr" marL="0" indent="0" lvl="0">
                <a:lnSpc>
                  <a:spcPts val="4114"/>
                </a:lnSpc>
                <a:spcBef>
                  <a:spcPct val="0"/>
                </a:spcBef>
              </a:pPr>
              <a:r>
                <a:rPr lang="en-US" b="true" sz="2981" spc="29">
                  <a:solidFill>
                    <a:srgbClr val="FFFFFF"/>
                  </a:solidFill>
                  <a:latin typeface="DM Sans Bold"/>
                  <a:ea typeface="DM Sans Bold"/>
                  <a:cs typeface="DM Sans Bold"/>
                  <a:sym typeface="DM Sans Bold"/>
                </a:rPr>
                <a:t>Working Hours</a:t>
              </a:r>
            </a:p>
          </p:txBody>
        </p:sp>
      </p:grpSp>
      <p:sp>
        <p:nvSpPr>
          <p:cNvPr name="TextBox 22" id="22"/>
          <p:cNvSpPr txBox="true"/>
          <p:nvPr/>
        </p:nvSpPr>
        <p:spPr>
          <a:xfrm rot="0">
            <a:off x="13340758" y="4035716"/>
            <a:ext cx="3360904" cy="1304687"/>
          </a:xfrm>
          <a:prstGeom prst="rect">
            <a:avLst/>
          </a:prstGeom>
        </p:spPr>
        <p:txBody>
          <a:bodyPr anchor="t" rtlCol="false" tIns="0" lIns="0" bIns="0" rIns="0">
            <a:spAutoFit/>
          </a:bodyPr>
          <a:lstStyle/>
          <a:p>
            <a:pPr algn="ctr" marL="0" indent="0" lvl="0">
              <a:lnSpc>
                <a:spcPts val="3464"/>
              </a:lnSpc>
              <a:spcBef>
                <a:spcPct val="0"/>
              </a:spcBef>
            </a:pPr>
            <a:r>
              <a:rPr lang="en-US" sz="2510" spc="246">
                <a:solidFill>
                  <a:srgbClr val="004AAD"/>
                </a:solidFill>
                <a:latin typeface="DM Sans"/>
                <a:ea typeface="DM Sans"/>
                <a:cs typeface="DM Sans"/>
                <a:sym typeface="DM Sans"/>
              </a:rPr>
              <a:t>What are the working hours of the site.</a:t>
            </a:r>
          </a:p>
        </p:txBody>
      </p:sp>
      <p:sp>
        <p:nvSpPr>
          <p:cNvPr name="Freeform 23" id="23"/>
          <p:cNvSpPr/>
          <p:nvPr/>
        </p:nvSpPr>
        <p:spPr>
          <a:xfrm flipH="false" flipV="false" rot="0">
            <a:off x="14479722" y="-4833750"/>
            <a:ext cx="7616557" cy="7815497"/>
          </a:xfrm>
          <a:custGeom>
            <a:avLst/>
            <a:gdLst/>
            <a:ahLst/>
            <a:cxnLst/>
            <a:rect r="r" b="b" t="t" l="l"/>
            <a:pathLst>
              <a:path h="7815497" w="7616557">
                <a:moveTo>
                  <a:pt x="0" y="0"/>
                </a:moveTo>
                <a:lnTo>
                  <a:pt x="7616556" y="0"/>
                </a:lnTo>
                <a:lnTo>
                  <a:pt x="7616556" y="7815497"/>
                </a:lnTo>
                <a:lnTo>
                  <a:pt x="0" y="781549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4" id="24"/>
          <p:cNvSpPr/>
          <p:nvPr/>
        </p:nvSpPr>
        <p:spPr>
          <a:xfrm flipH="false" flipV="false" rot="-4176364">
            <a:off x="-4105129" y="6530238"/>
            <a:ext cx="7616557" cy="7815497"/>
          </a:xfrm>
          <a:custGeom>
            <a:avLst/>
            <a:gdLst/>
            <a:ahLst/>
            <a:cxnLst/>
            <a:rect r="r" b="b" t="t" l="l"/>
            <a:pathLst>
              <a:path h="7815497" w="7616557">
                <a:moveTo>
                  <a:pt x="0" y="0"/>
                </a:moveTo>
                <a:lnTo>
                  <a:pt x="7616556" y="0"/>
                </a:lnTo>
                <a:lnTo>
                  <a:pt x="7616556" y="7815496"/>
                </a:lnTo>
                <a:lnTo>
                  <a:pt x="0" y="781549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4AAD"/>
        </a:solidFill>
      </p:bgPr>
    </p:bg>
    <p:spTree>
      <p:nvGrpSpPr>
        <p:cNvPr id="1" name=""/>
        <p:cNvGrpSpPr/>
        <p:nvPr/>
      </p:nvGrpSpPr>
      <p:grpSpPr>
        <a:xfrm>
          <a:off x="0" y="0"/>
          <a:ext cx="0" cy="0"/>
          <a:chOff x="0" y="0"/>
          <a:chExt cx="0" cy="0"/>
        </a:xfrm>
      </p:grpSpPr>
      <p:sp>
        <p:nvSpPr>
          <p:cNvPr name="Freeform 2" id="2"/>
          <p:cNvSpPr/>
          <p:nvPr/>
        </p:nvSpPr>
        <p:spPr>
          <a:xfrm flipH="false" flipV="false" rot="0">
            <a:off x="-8169367" y="-10264537"/>
            <a:ext cx="15841853" cy="16255633"/>
          </a:xfrm>
          <a:custGeom>
            <a:avLst/>
            <a:gdLst/>
            <a:ahLst/>
            <a:cxnLst/>
            <a:rect r="r" b="b" t="t" l="l"/>
            <a:pathLst>
              <a:path h="16255633" w="15841853">
                <a:moveTo>
                  <a:pt x="0" y="0"/>
                </a:moveTo>
                <a:lnTo>
                  <a:pt x="15841853" y="0"/>
                </a:lnTo>
                <a:lnTo>
                  <a:pt x="15841853" y="16255632"/>
                </a:lnTo>
                <a:lnTo>
                  <a:pt x="0" y="162556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720102" y="3030981"/>
            <a:ext cx="13230861" cy="1702517"/>
          </a:xfrm>
          <a:prstGeom prst="rect">
            <a:avLst/>
          </a:prstGeom>
        </p:spPr>
        <p:txBody>
          <a:bodyPr anchor="t" rtlCol="false" tIns="0" lIns="0" bIns="0" rIns="0">
            <a:spAutoFit/>
          </a:bodyPr>
          <a:lstStyle/>
          <a:p>
            <a:pPr algn="l">
              <a:lnSpc>
                <a:spcPts val="13948"/>
              </a:lnSpc>
            </a:pPr>
            <a:r>
              <a:rPr lang="en-US" b="true" sz="10107" spc="990">
                <a:solidFill>
                  <a:srgbClr val="FFFFFF"/>
                </a:solidFill>
                <a:latin typeface="Oswald Bold"/>
                <a:ea typeface="Oswald Bold"/>
                <a:cs typeface="Oswald Bold"/>
                <a:sym typeface="Oswald Bold"/>
              </a:rPr>
              <a:t>PRODUCT SELECTION </a:t>
            </a:r>
          </a:p>
        </p:txBody>
      </p:sp>
      <p:sp>
        <p:nvSpPr>
          <p:cNvPr name="Freeform 4" id="4"/>
          <p:cNvSpPr/>
          <p:nvPr/>
        </p:nvSpPr>
        <p:spPr>
          <a:xfrm flipH="false" flipV="false" rot="0">
            <a:off x="13447294" y="-3843198"/>
            <a:ext cx="15841853" cy="16255633"/>
          </a:xfrm>
          <a:custGeom>
            <a:avLst/>
            <a:gdLst/>
            <a:ahLst/>
            <a:cxnLst/>
            <a:rect r="r" b="b" t="t" l="l"/>
            <a:pathLst>
              <a:path h="16255633" w="15841853">
                <a:moveTo>
                  <a:pt x="0" y="0"/>
                </a:moveTo>
                <a:lnTo>
                  <a:pt x="15841853" y="0"/>
                </a:lnTo>
                <a:lnTo>
                  <a:pt x="15841853" y="16255632"/>
                </a:lnTo>
                <a:lnTo>
                  <a:pt x="0" y="162556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2720102" y="4905847"/>
            <a:ext cx="10951206" cy="993169"/>
          </a:xfrm>
          <a:prstGeom prst="rect">
            <a:avLst/>
          </a:prstGeom>
        </p:spPr>
        <p:txBody>
          <a:bodyPr anchor="t" rtlCol="false" tIns="0" lIns="0" bIns="0" rIns="0">
            <a:spAutoFit/>
          </a:bodyPr>
          <a:lstStyle/>
          <a:p>
            <a:pPr algn="l">
              <a:lnSpc>
                <a:spcPts val="3999"/>
              </a:lnSpc>
            </a:pPr>
            <a:r>
              <a:rPr lang="en-US" sz="2898" spc="284">
                <a:solidFill>
                  <a:srgbClr val="F5FFF5"/>
                </a:solidFill>
                <a:latin typeface="DM Sans"/>
                <a:ea typeface="DM Sans"/>
                <a:cs typeface="DM Sans"/>
                <a:sym typeface="DM Sans"/>
              </a:rPr>
              <a:t>Picking the right solution or level of service will improve the efficiency of your sites.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sp>
        <p:nvSpPr>
          <p:cNvPr name="Freeform 3" id="3"/>
          <p:cNvSpPr/>
          <p:nvPr/>
        </p:nvSpPr>
        <p:spPr>
          <a:xfrm flipH="false" flipV="false" rot="0">
            <a:off x="2779206" y="1920649"/>
            <a:ext cx="2027545" cy="3080525"/>
          </a:xfrm>
          <a:custGeom>
            <a:avLst/>
            <a:gdLst/>
            <a:ahLst/>
            <a:cxnLst/>
            <a:rect r="r" b="b" t="t" l="l"/>
            <a:pathLst>
              <a:path h="3080525" w="2027545">
                <a:moveTo>
                  <a:pt x="0" y="0"/>
                </a:moveTo>
                <a:lnTo>
                  <a:pt x="2027545" y="0"/>
                </a:lnTo>
                <a:lnTo>
                  <a:pt x="2027545" y="3080525"/>
                </a:lnTo>
                <a:lnTo>
                  <a:pt x="0" y="30805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2035253">
            <a:off x="15331117" y="4817487"/>
            <a:ext cx="7835077" cy="10939025"/>
          </a:xfrm>
          <a:custGeom>
            <a:avLst/>
            <a:gdLst/>
            <a:ahLst/>
            <a:cxnLst/>
            <a:rect r="r" b="b" t="t" l="l"/>
            <a:pathLst>
              <a:path h="10939025" w="7835077">
                <a:moveTo>
                  <a:pt x="0" y="0"/>
                </a:moveTo>
                <a:lnTo>
                  <a:pt x="7835077" y="0"/>
                </a:lnTo>
                <a:lnTo>
                  <a:pt x="7835077" y="10939026"/>
                </a:lnTo>
                <a:lnTo>
                  <a:pt x="0" y="109390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5" id="5"/>
          <p:cNvSpPr/>
          <p:nvPr/>
        </p:nvSpPr>
        <p:spPr>
          <a:xfrm flipV="true">
            <a:off x="4043519" y="5489835"/>
            <a:ext cx="9234414" cy="1282"/>
          </a:xfrm>
          <a:prstGeom prst="line">
            <a:avLst/>
          </a:prstGeom>
          <a:ln cap="flat" w="38100">
            <a:solidFill>
              <a:srgbClr val="004AAD"/>
            </a:solidFill>
            <a:prstDash val="solid"/>
            <a:headEnd type="none" len="sm" w="sm"/>
            <a:tailEnd type="none" len="sm" w="sm"/>
          </a:ln>
        </p:spPr>
      </p:sp>
      <p:grpSp>
        <p:nvGrpSpPr>
          <p:cNvPr name="Group 6" id="6"/>
          <p:cNvGrpSpPr/>
          <p:nvPr/>
        </p:nvGrpSpPr>
        <p:grpSpPr>
          <a:xfrm rot="0">
            <a:off x="3542437" y="5240576"/>
            <a:ext cx="501082" cy="501082"/>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sp>
        <p:sp>
          <p:nvSpPr>
            <p:cNvPr name="TextBox 8" id="8"/>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TextBox 9" id="9"/>
          <p:cNvSpPr txBox="true"/>
          <p:nvPr/>
        </p:nvSpPr>
        <p:spPr>
          <a:xfrm rot="0">
            <a:off x="2190716" y="6537441"/>
            <a:ext cx="3204526" cy="2220830"/>
          </a:xfrm>
          <a:prstGeom prst="rect">
            <a:avLst/>
          </a:prstGeom>
        </p:spPr>
        <p:txBody>
          <a:bodyPr anchor="t" rtlCol="false" tIns="0" lIns="0" bIns="0" rIns="0">
            <a:spAutoFit/>
          </a:bodyPr>
          <a:lstStyle/>
          <a:p>
            <a:pPr algn="ctr">
              <a:lnSpc>
                <a:spcPts val="2545"/>
              </a:lnSpc>
            </a:pPr>
            <a:r>
              <a:rPr lang="en-US" sz="1844" spc="180">
                <a:solidFill>
                  <a:srgbClr val="010101"/>
                </a:solidFill>
                <a:latin typeface="DM Sans"/>
                <a:ea typeface="DM Sans"/>
                <a:cs typeface="DM Sans"/>
                <a:sym typeface="DM Sans"/>
              </a:rPr>
              <a:t>Mobile units that ensure you meet all obligation in one unit. Compact and mobile allowing flexibility on your site while maintaining welfare standards</a:t>
            </a:r>
          </a:p>
        </p:txBody>
      </p:sp>
      <p:sp>
        <p:nvSpPr>
          <p:cNvPr name="TextBox 10" id="10"/>
          <p:cNvSpPr txBox="true"/>
          <p:nvPr/>
        </p:nvSpPr>
        <p:spPr>
          <a:xfrm rot="0">
            <a:off x="2779206" y="2339199"/>
            <a:ext cx="2027545" cy="1121713"/>
          </a:xfrm>
          <a:prstGeom prst="rect">
            <a:avLst/>
          </a:prstGeom>
        </p:spPr>
        <p:txBody>
          <a:bodyPr anchor="t" rtlCol="false" tIns="0" lIns="0" bIns="0" rIns="0">
            <a:spAutoFit/>
          </a:bodyPr>
          <a:lstStyle/>
          <a:p>
            <a:pPr algn="ctr">
              <a:lnSpc>
                <a:spcPts val="9141"/>
              </a:lnSpc>
            </a:pPr>
            <a:r>
              <a:rPr lang="en-US" b="true" sz="6624" spc="649">
                <a:solidFill>
                  <a:srgbClr val="FFFBFB"/>
                </a:solidFill>
                <a:latin typeface="DM Sans Bold"/>
                <a:ea typeface="DM Sans Bold"/>
                <a:cs typeface="DM Sans Bold"/>
                <a:sym typeface="DM Sans Bold"/>
              </a:rPr>
              <a:t>01</a:t>
            </a:r>
          </a:p>
        </p:txBody>
      </p:sp>
      <p:sp>
        <p:nvSpPr>
          <p:cNvPr name="TextBox 11" id="11"/>
          <p:cNvSpPr txBox="true"/>
          <p:nvPr/>
        </p:nvSpPr>
        <p:spPr>
          <a:xfrm rot="0">
            <a:off x="2059451" y="5941547"/>
            <a:ext cx="3467055" cy="484899"/>
          </a:xfrm>
          <a:prstGeom prst="rect">
            <a:avLst/>
          </a:prstGeom>
        </p:spPr>
        <p:txBody>
          <a:bodyPr anchor="t" rtlCol="false" tIns="0" lIns="0" bIns="0" rIns="0">
            <a:spAutoFit/>
          </a:bodyPr>
          <a:lstStyle/>
          <a:p>
            <a:pPr algn="ctr">
              <a:lnSpc>
                <a:spcPts val="4073"/>
              </a:lnSpc>
            </a:pPr>
            <a:r>
              <a:rPr lang="en-US" b="true" sz="2951" spc="289">
                <a:solidFill>
                  <a:srgbClr val="004AAD"/>
                </a:solidFill>
                <a:latin typeface="DM Sans Bold"/>
                <a:ea typeface="DM Sans Bold"/>
                <a:cs typeface="DM Sans Bold"/>
                <a:sym typeface="DM Sans Bold"/>
              </a:rPr>
              <a:t>MOBILE</a:t>
            </a:r>
          </a:p>
        </p:txBody>
      </p:sp>
      <p:sp>
        <p:nvSpPr>
          <p:cNvPr name="Freeform 12" id="12"/>
          <p:cNvSpPr/>
          <p:nvPr/>
        </p:nvSpPr>
        <p:spPr>
          <a:xfrm flipH="false" flipV="false" rot="0">
            <a:off x="7480786" y="1920649"/>
            <a:ext cx="2027545" cy="3080525"/>
          </a:xfrm>
          <a:custGeom>
            <a:avLst/>
            <a:gdLst/>
            <a:ahLst/>
            <a:cxnLst/>
            <a:rect r="r" b="b" t="t" l="l"/>
            <a:pathLst>
              <a:path h="3080525" w="2027545">
                <a:moveTo>
                  <a:pt x="0" y="0"/>
                </a:moveTo>
                <a:lnTo>
                  <a:pt x="2027545" y="0"/>
                </a:lnTo>
                <a:lnTo>
                  <a:pt x="2027545" y="3080525"/>
                </a:lnTo>
                <a:lnTo>
                  <a:pt x="0" y="30805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3" id="13"/>
          <p:cNvGrpSpPr/>
          <p:nvPr/>
        </p:nvGrpSpPr>
        <p:grpSpPr>
          <a:xfrm rot="0">
            <a:off x="8244018" y="5239260"/>
            <a:ext cx="501082" cy="501082"/>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sp>
        <p:sp>
          <p:nvSpPr>
            <p:cNvPr name="TextBox 15" id="15"/>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TextBox 16" id="16"/>
          <p:cNvSpPr txBox="true"/>
          <p:nvPr/>
        </p:nvSpPr>
        <p:spPr>
          <a:xfrm rot="0">
            <a:off x="7480786" y="2440464"/>
            <a:ext cx="2027545" cy="1121713"/>
          </a:xfrm>
          <a:prstGeom prst="rect">
            <a:avLst/>
          </a:prstGeom>
        </p:spPr>
        <p:txBody>
          <a:bodyPr anchor="t" rtlCol="false" tIns="0" lIns="0" bIns="0" rIns="0">
            <a:spAutoFit/>
          </a:bodyPr>
          <a:lstStyle/>
          <a:p>
            <a:pPr algn="ctr">
              <a:lnSpc>
                <a:spcPts val="9141"/>
              </a:lnSpc>
            </a:pPr>
            <a:r>
              <a:rPr lang="en-US" b="true" sz="6624" spc="649">
                <a:solidFill>
                  <a:srgbClr val="FFFBFB"/>
                </a:solidFill>
                <a:latin typeface="DM Sans Bold"/>
                <a:ea typeface="DM Sans Bold"/>
                <a:cs typeface="DM Sans Bold"/>
                <a:sym typeface="DM Sans Bold"/>
              </a:rPr>
              <a:t>02</a:t>
            </a:r>
          </a:p>
        </p:txBody>
      </p:sp>
      <p:sp>
        <p:nvSpPr>
          <p:cNvPr name="Freeform 17" id="17"/>
          <p:cNvSpPr/>
          <p:nvPr/>
        </p:nvSpPr>
        <p:spPr>
          <a:xfrm flipH="false" flipV="false" rot="0">
            <a:off x="12514702" y="1920649"/>
            <a:ext cx="2027545" cy="3080525"/>
          </a:xfrm>
          <a:custGeom>
            <a:avLst/>
            <a:gdLst/>
            <a:ahLst/>
            <a:cxnLst/>
            <a:rect r="r" b="b" t="t" l="l"/>
            <a:pathLst>
              <a:path h="3080525" w="2027545">
                <a:moveTo>
                  <a:pt x="0" y="0"/>
                </a:moveTo>
                <a:lnTo>
                  <a:pt x="2027545" y="0"/>
                </a:lnTo>
                <a:lnTo>
                  <a:pt x="2027545" y="3080525"/>
                </a:lnTo>
                <a:lnTo>
                  <a:pt x="0" y="30805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8" id="18"/>
          <p:cNvGrpSpPr/>
          <p:nvPr/>
        </p:nvGrpSpPr>
        <p:grpSpPr>
          <a:xfrm rot="0">
            <a:off x="13277933" y="5239260"/>
            <a:ext cx="501082" cy="501082"/>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sp>
        <p:sp>
          <p:nvSpPr>
            <p:cNvPr name="TextBox 20" id="20"/>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TextBox 21" id="21"/>
          <p:cNvSpPr txBox="true"/>
          <p:nvPr/>
        </p:nvSpPr>
        <p:spPr>
          <a:xfrm rot="0">
            <a:off x="12514702" y="2440464"/>
            <a:ext cx="2027545" cy="1121713"/>
          </a:xfrm>
          <a:prstGeom prst="rect">
            <a:avLst/>
          </a:prstGeom>
        </p:spPr>
        <p:txBody>
          <a:bodyPr anchor="t" rtlCol="false" tIns="0" lIns="0" bIns="0" rIns="0">
            <a:spAutoFit/>
          </a:bodyPr>
          <a:lstStyle/>
          <a:p>
            <a:pPr algn="ctr">
              <a:lnSpc>
                <a:spcPts val="9141"/>
              </a:lnSpc>
            </a:pPr>
            <a:r>
              <a:rPr lang="en-US" b="true" sz="6624" spc="649">
                <a:solidFill>
                  <a:srgbClr val="FFFBFB"/>
                </a:solidFill>
                <a:latin typeface="DM Sans Bold"/>
                <a:ea typeface="DM Sans Bold"/>
                <a:cs typeface="DM Sans Bold"/>
                <a:sym typeface="DM Sans Bold"/>
              </a:rPr>
              <a:t>03</a:t>
            </a:r>
          </a:p>
        </p:txBody>
      </p:sp>
      <p:sp>
        <p:nvSpPr>
          <p:cNvPr name="TextBox 22" id="22"/>
          <p:cNvSpPr txBox="true"/>
          <p:nvPr/>
        </p:nvSpPr>
        <p:spPr>
          <a:xfrm rot="0">
            <a:off x="7013162" y="6397872"/>
            <a:ext cx="3204526" cy="3129662"/>
          </a:xfrm>
          <a:prstGeom prst="rect">
            <a:avLst/>
          </a:prstGeom>
        </p:spPr>
        <p:txBody>
          <a:bodyPr anchor="t" rtlCol="false" tIns="0" lIns="0" bIns="0" rIns="0">
            <a:spAutoFit/>
          </a:bodyPr>
          <a:lstStyle/>
          <a:p>
            <a:pPr algn="ctr">
              <a:lnSpc>
                <a:spcPts val="2545"/>
              </a:lnSpc>
            </a:pPr>
            <a:r>
              <a:rPr lang="en-US" sz="1844" spc="180">
                <a:solidFill>
                  <a:srgbClr val="010101"/>
                </a:solidFill>
                <a:latin typeface="DM Sans"/>
                <a:ea typeface="DM Sans"/>
                <a:cs typeface="DM Sans"/>
                <a:sym typeface="DM Sans"/>
              </a:rPr>
              <a:t>Static Welfare units require more space but on long term projects can offer a cost effective solution. Multiple unit or all in one units available depending on the size of site and space available.</a:t>
            </a:r>
          </a:p>
        </p:txBody>
      </p:sp>
      <p:sp>
        <p:nvSpPr>
          <p:cNvPr name="TextBox 23" id="23"/>
          <p:cNvSpPr txBox="true"/>
          <p:nvPr/>
        </p:nvSpPr>
        <p:spPr>
          <a:xfrm rot="0">
            <a:off x="7281278" y="5891679"/>
            <a:ext cx="2709833" cy="484899"/>
          </a:xfrm>
          <a:prstGeom prst="rect">
            <a:avLst/>
          </a:prstGeom>
        </p:spPr>
        <p:txBody>
          <a:bodyPr anchor="t" rtlCol="false" tIns="0" lIns="0" bIns="0" rIns="0">
            <a:spAutoFit/>
          </a:bodyPr>
          <a:lstStyle/>
          <a:p>
            <a:pPr algn="ctr">
              <a:lnSpc>
                <a:spcPts val="4073"/>
              </a:lnSpc>
            </a:pPr>
            <a:r>
              <a:rPr lang="en-US" b="true" sz="2951" spc="289">
                <a:solidFill>
                  <a:srgbClr val="004AAD"/>
                </a:solidFill>
                <a:latin typeface="DM Sans Bold"/>
                <a:ea typeface="DM Sans Bold"/>
                <a:cs typeface="DM Sans Bold"/>
                <a:sym typeface="DM Sans Bold"/>
              </a:rPr>
              <a:t>STATIC</a:t>
            </a:r>
          </a:p>
        </p:txBody>
      </p:sp>
      <p:sp>
        <p:nvSpPr>
          <p:cNvPr name="TextBox 24" id="24"/>
          <p:cNvSpPr txBox="true"/>
          <p:nvPr/>
        </p:nvSpPr>
        <p:spPr>
          <a:xfrm rot="0">
            <a:off x="11835609" y="6396691"/>
            <a:ext cx="3204526" cy="2501012"/>
          </a:xfrm>
          <a:prstGeom prst="rect">
            <a:avLst/>
          </a:prstGeom>
        </p:spPr>
        <p:txBody>
          <a:bodyPr anchor="t" rtlCol="false" tIns="0" lIns="0" bIns="0" rIns="0">
            <a:spAutoFit/>
          </a:bodyPr>
          <a:lstStyle/>
          <a:p>
            <a:pPr algn="ctr">
              <a:lnSpc>
                <a:spcPts val="2545"/>
              </a:lnSpc>
            </a:pPr>
            <a:r>
              <a:rPr lang="en-US" sz="1844" spc="180">
                <a:solidFill>
                  <a:srgbClr val="010101"/>
                </a:solidFill>
                <a:latin typeface="DM Sans"/>
                <a:ea typeface="DM Sans"/>
                <a:cs typeface="DM Sans"/>
                <a:sym typeface="DM Sans"/>
              </a:rPr>
              <a:t>Offering a scalable solution to welfare modular units can be installed in tight and inaccessable sites. Flexible units to create welfare facilities to meet specific needs.</a:t>
            </a:r>
            <a:r>
              <a:rPr lang="en-US" sz="1844" spc="180">
                <a:solidFill>
                  <a:srgbClr val="0097B2"/>
                </a:solidFill>
                <a:latin typeface="DM Sans"/>
                <a:ea typeface="DM Sans"/>
                <a:cs typeface="DM Sans"/>
                <a:sym typeface="DM Sans"/>
              </a:rPr>
              <a:t> .</a:t>
            </a:r>
          </a:p>
        </p:txBody>
      </p:sp>
      <p:sp>
        <p:nvSpPr>
          <p:cNvPr name="TextBox 25" id="25"/>
          <p:cNvSpPr txBox="true"/>
          <p:nvPr/>
        </p:nvSpPr>
        <p:spPr>
          <a:xfrm rot="0">
            <a:off x="12082955" y="5940366"/>
            <a:ext cx="2709833" cy="484899"/>
          </a:xfrm>
          <a:prstGeom prst="rect">
            <a:avLst/>
          </a:prstGeom>
        </p:spPr>
        <p:txBody>
          <a:bodyPr anchor="t" rtlCol="false" tIns="0" lIns="0" bIns="0" rIns="0">
            <a:spAutoFit/>
          </a:bodyPr>
          <a:lstStyle/>
          <a:p>
            <a:pPr algn="ctr">
              <a:lnSpc>
                <a:spcPts val="4073"/>
              </a:lnSpc>
            </a:pPr>
            <a:r>
              <a:rPr lang="en-US" b="true" sz="2951" spc="289">
                <a:solidFill>
                  <a:srgbClr val="004AAD"/>
                </a:solidFill>
                <a:latin typeface="DM Sans Bold"/>
                <a:ea typeface="DM Sans Bold"/>
                <a:cs typeface="DM Sans Bold"/>
                <a:sym typeface="DM Sans Bold"/>
              </a:rPr>
              <a:t>MODULE</a:t>
            </a:r>
          </a:p>
        </p:txBody>
      </p:sp>
      <p:sp>
        <p:nvSpPr>
          <p:cNvPr name="Freeform 26" id="26"/>
          <p:cNvSpPr/>
          <p:nvPr/>
        </p:nvSpPr>
        <p:spPr>
          <a:xfrm flipH="false" flipV="false" rot="-10799999">
            <a:off x="-2729621" y="-7074240"/>
            <a:ext cx="7835077" cy="10939025"/>
          </a:xfrm>
          <a:custGeom>
            <a:avLst/>
            <a:gdLst/>
            <a:ahLst/>
            <a:cxnLst/>
            <a:rect r="r" b="b" t="t" l="l"/>
            <a:pathLst>
              <a:path h="10939025" w="7835077">
                <a:moveTo>
                  <a:pt x="0" y="0"/>
                </a:moveTo>
                <a:lnTo>
                  <a:pt x="7835076" y="0"/>
                </a:lnTo>
                <a:lnTo>
                  <a:pt x="7835076" y="10939026"/>
                </a:lnTo>
                <a:lnTo>
                  <a:pt x="0" y="109390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sp>
        <p:nvSpPr>
          <p:cNvPr name="Freeform 3" id="3"/>
          <p:cNvSpPr/>
          <p:nvPr/>
        </p:nvSpPr>
        <p:spPr>
          <a:xfrm flipH="false" flipV="false" rot="3407869">
            <a:off x="12052165" y="1118883"/>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3407869">
            <a:off x="-4696947" y="10150458"/>
            <a:ext cx="12471670" cy="5351480"/>
          </a:xfrm>
          <a:custGeom>
            <a:avLst/>
            <a:gdLst/>
            <a:ahLst/>
            <a:cxnLst/>
            <a:rect r="r" b="b" t="t" l="l"/>
            <a:pathLst>
              <a:path h="5351480" w="12471670">
                <a:moveTo>
                  <a:pt x="0" y="0"/>
                </a:moveTo>
                <a:lnTo>
                  <a:pt x="12471670" y="0"/>
                </a:lnTo>
                <a:lnTo>
                  <a:pt x="12471670" y="5351480"/>
                </a:lnTo>
                <a:lnTo>
                  <a:pt x="0" y="5351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2191002" y="1162050"/>
            <a:ext cx="7241638" cy="1303627"/>
          </a:xfrm>
          <a:prstGeom prst="rect">
            <a:avLst/>
          </a:prstGeom>
        </p:spPr>
        <p:txBody>
          <a:bodyPr anchor="t" rtlCol="false" tIns="0" lIns="0" bIns="0" rIns="0">
            <a:spAutoFit/>
          </a:bodyPr>
          <a:lstStyle/>
          <a:p>
            <a:pPr algn="l" marL="0" indent="0" lvl="0">
              <a:lnSpc>
                <a:spcPts val="9903"/>
              </a:lnSpc>
            </a:pPr>
            <a:r>
              <a:rPr lang="en-US" b="true" sz="9431" spc="924">
                <a:solidFill>
                  <a:srgbClr val="004AAD"/>
                </a:solidFill>
                <a:latin typeface="Oswald Bold"/>
                <a:ea typeface="Oswald Bold"/>
                <a:cs typeface="Oswald Bold"/>
                <a:sym typeface="Oswald Bold"/>
              </a:rPr>
              <a:t>MOBILE</a:t>
            </a:r>
          </a:p>
        </p:txBody>
      </p:sp>
      <p:sp>
        <p:nvSpPr>
          <p:cNvPr name="Freeform 6" id="6"/>
          <p:cNvSpPr/>
          <p:nvPr/>
        </p:nvSpPr>
        <p:spPr>
          <a:xfrm flipH="false" flipV="false" rot="0">
            <a:off x="4410667" y="3364312"/>
            <a:ext cx="10428040" cy="6743086"/>
          </a:xfrm>
          <a:custGeom>
            <a:avLst/>
            <a:gdLst/>
            <a:ahLst/>
            <a:cxnLst/>
            <a:rect r="r" b="b" t="t" l="l"/>
            <a:pathLst>
              <a:path h="6743086" w="10428040">
                <a:moveTo>
                  <a:pt x="0" y="0"/>
                </a:moveTo>
                <a:lnTo>
                  <a:pt x="10428040" y="0"/>
                </a:lnTo>
                <a:lnTo>
                  <a:pt x="10428040" y="6743086"/>
                </a:lnTo>
                <a:lnTo>
                  <a:pt x="0" y="6743086"/>
                </a:lnTo>
                <a:lnTo>
                  <a:pt x="0" y="0"/>
                </a:lnTo>
                <a:close/>
              </a:path>
            </a:pathLst>
          </a:custGeom>
          <a:blipFill>
            <a:blip r:embed="rId5"/>
            <a:stretch>
              <a:fillRect l="-25490" t="-19378" r="-30828" b="-41784"/>
            </a:stretch>
          </a:blipFill>
        </p:spPr>
      </p:sp>
      <p:sp>
        <p:nvSpPr>
          <p:cNvPr name="TextBox 7" id="7"/>
          <p:cNvSpPr txBox="true"/>
          <p:nvPr/>
        </p:nvSpPr>
        <p:spPr>
          <a:xfrm rot="0">
            <a:off x="2191002" y="2427577"/>
            <a:ext cx="6162866" cy="385789"/>
          </a:xfrm>
          <a:prstGeom prst="rect">
            <a:avLst/>
          </a:prstGeom>
        </p:spPr>
        <p:txBody>
          <a:bodyPr anchor="t" rtlCol="false" tIns="0" lIns="0" bIns="0" rIns="0">
            <a:spAutoFit/>
          </a:bodyPr>
          <a:lstStyle/>
          <a:p>
            <a:pPr algn="l">
              <a:lnSpc>
                <a:spcPts val="3160"/>
              </a:lnSpc>
            </a:pPr>
            <a:r>
              <a:rPr lang="en-US" sz="2290" spc="224">
                <a:solidFill>
                  <a:srgbClr val="004AAD"/>
                </a:solidFill>
                <a:latin typeface="DM Sans"/>
                <a:ea typeface="DM Sans"/>
                <a:cs typeface="DM Sans"/>
                <a:sym typeface="DM Sans"/>
              </a:rPr>
              <a:t>Available for 6, 10, 12 or 16 people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DAGPyypi2Fw</dc:identifier>
  <dcterms:modified xsi:type="dcterms:W3CDTF">2011-08-01T06:04:30Z</dcterms:modified>
  <cp:revision>1</cp:revision>
  <dc:title>Grey minimalist business project presentation </dc:title>
</cp:coreProperties>
</file>