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sldIdLst>
    <p:sldId id="256" r:id="rId5"/>
    <p:sldId id="356" r:id="rId6"/>
    <p:sldId id="276" r:id="rId7"/>
    <p:sldId id="357" r:id="rId8"/>
    <p:sldId id="297" r:id="rId9"/>
    <p:sldId id="358" r:id="rId10"/>
    <p:sldId id="359" r:id="rId11"/>
    <p:sldId id="302" r:id="rId12"/>
    <p:sldId id="360" r:id="rId13"/>
    <p:sldId id="264" r:id="rId14"/>
    <p:sldId id="361" r:id="rId15"/>
    <p:sldId id="362" r:id="rId16"/>
    <p:sldId id="258" r:id="rId17"/>
    <p:sldId id="275" r:id="rId18"/>
    <p:sldId id="301" r:id="rId19"/>
    <p:sldId id="259" r:id="rId20"/>
    <p:sldId id="260" r:id="rId21"/>
    <p:sldId id="321" r:id="rId22"/>
    <p:sldId id="274" r:id="rId23"/>
    <p:sldId id="267" r:id="rId24"/>
    <p:sldId id="268" r:id="rId25"/>
    <p:sldId id="273" r:id="rId26"/>
    <p:sldId id="269" r:id="rId27"/>
    <p:sldId id="270" r:id="rId28"/>
    <p:sldId id="271" r:id="rId29"/>
    <p:sldId id="279" r:id="rId30"/>
    <p:sldId id="280" r:id="rId31"/>
    <p:sldId id="282" r:id="rId32"/>
    <p:sldId id="283" r:id="rId33"/>
    <p:sldId id="284" r:id="rId34"/>
    <p:sldId id="363" r:id="rId35"/>
    <p:sldId id="365" r:id="rId36"/>
    <p:sldId id="364" r:id="rId37"/>
    <p:sldId id="366" r:id="rId38"/>
    <p:sldId id="32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63269D-D21D-44BF-B3DC-8A8832A029DA}" v="1" dt="2024-06-25T12:34:56.2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6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vin Pettigrew" userId="ade70967-30af-4b93-b2e4-77a8becf1bd8" providerId="ADAL" clId="{DB63269D-D21D-44BF-B3DC-8A8832A029DA}"/>
    <pc:docChg chg="undo custSel addSld delSld modSld sldOrd">
      <pc:chgData name="Gavin Pettigrew" userId="ade70967-30af-4b93-b2e4-77a8becf1bd8" providerId="ADAL" clId="{DB63269D-D21D-44BF-B3DC-8A8832A029DA}" dt="2024-06-25T13:15:18.459" v="228" actId="20577"/>
      <pc:docMkLst>
        <pc:docMk/>
      </pc:docMkLst>
      <pc:sldChg chg="modSp mod">
        <pc:chgData name="Gavin Pettigrew" userId="ade70967-30af-4b93-b2e4-77a8becf1bd8" providerId="ADAL" clId="{DB63269D-D21D-44BF-B3DC-8A8832A029DA}" dt="2024-06-25T13:15:18.459" v="228" actId="20577"/>
        <pc:sldMkLst>
          <pc:docMk/>
          <pc:sldMk cId="3563318605" sldId="363"/>
        </pc:sldMkLst>
        <pc:spChg chg="mod">
          <ac:chgData name="Gavin Pettigrew" userId="ade70967-30af-4b93-b2e4-77a8becf1bd8" providerId="ADAL" clId="{DB63269D-D21D-44BF-B3DC-8A8832A029DA}" dt="2024-06-25T13:15:18.459" v="228" actId="20577"/>
          <ac:spMkLst>
            <pc:docMk/>
            <pc:sldMk cId="3563318605" sldId="363"/>
            <ac:spMk id="5" creationId="{DD94BA96-074B-308D-C16A-0BE6EB209CDD}"/>
          </ac:spMkLst>
        </pc:spChg>
      </pc:sldChg>
      <pc:sldChg chg="modSp add mod">
        <pc:chgData name="Gavin Pettigrew" userId="ade70967-30af-4b93-b2e4-77a8becf1bd8" providerId="ADAL" clId="{DB63269D-D21D-44BF-B3DC-8A8832A029DA}" dt="2024-06-25T12:41:46.652" v="224" actId="6549"/>
        <pc:sldMkLst>
          <pc:docMk/>
          <pc:sldMk cId="2106382635" sldId="364"/>
        </pc:sldMkLst>
        <pc:spChg chg="mod">
          <ac:chgData name="Gavin Pettigrew" userId="ade70967-30af-4b93-b2e4-77a8becf1bd8" providerId="ADAL" clId="{DB63269D-D21D-44BF-B3DC-8A8832A029DA}" dt="2024-06-25T12:41:46.652" v="224" actId="6549"/>
          <ac:spMkLst>
            <pc:docMk/>
            <pc:sldMk cId="2106382635" sldId="364"/>
            <ac:spMk id="5" creationId="{DD94BA96-074B-308D-C16A-0BE6EB209CDD}"/>
          </ac:spMkLst>
        </pc:spChg>
      </pc:sldChg>
      <pc:sldChg chg="new del">
        <pc:chgData name="Gavin Pettigrew" userId="ade70967-30af-4b93-b2e4-77a8becf1bd8" providerId="ADAL" clId="{DB63269D-D21D-44BF-B3DC-8A8832A029DA}" dt="2024-06-25T12:31:30.007" v="1" actId="680"/>
        <pc:sldMkLst>
          <pc:docMk/>
          <pc:sldMk cId="2759474600" sldId="364"/>
        </pc:sldMkLst>
      </pc:sldChg>
      <pc:sldChg chg="modSp add mod ord">
        <pc:chgData name="Gavin Pettigrew" userId="ade70967-30af-4b93-b2e4-77a8becf1bd8" providerId="ADAL" clId="{DB63269D-D21D-44BF-B3DC-8A8832A029DA}" dt="2024-06-25T12:41:38.613" v="221" actId="6549"/>
        <pc:sldMkLst>
          <pc:docMk/>
          <pc:sldMk cId="2325155668" sldId="365"/>
        </pc:sldMkLst>
        <pc:spChg chg="mod">
          <ac:chgData name="Gavin Pettigrew" userId="ade70967-30af-4b93-b2e4-77a8becf1bd8" providerId="ADAL" clId="{DB63269D-D21D-44BF-B3DC-8A8832A029DA}" dt="2024-06-25T12:41:38.613" v="221" actId="6549"/>
          <ac:spMkLst>
            <pc:docMk/>
            <pc:sldMk cId="2325155668" sldId="365"/>
            <ac:spMk id="5" creationId="{DD94BA96-074B-308D-C16A-0BE6EB209CDD}"/>
          </ac:spMkLst>
        </pc:spChg>
      </pc:sldChg>
      <pc:sldChg chg="modSp add mod">
        <pc:chgData name="Gavin Pettigrew" userId="ade70967-30af-4b93-b2e4-77a8becf1bd8" providerId="ADAL" clId="{DB63269D-D21D-44BF-B3DC-8A8832A029DA}" dt="2024-06-25T12:41:51.963" v="227" actId="6549"/>
        <pc:sldMkLst>
          <pc:docMk/>
          <pc:sldMk cId="3079139147" sldId="366"/>
        </pc:sldMkLst>
        <pc:spChg chg="mod">
          <ac:chgData name="Gavin Pettigrew" userId="ade70967-30af-4b93-b2e4-77a8becf1bd8" providerId="ADAL" clId="{DB63269D-D21D-44BF-B3DC-8A8832A029DA}" dt="2024-06-25T12:41:51.963" v="227" actId="6549"/>
          <ac:spMkLst>
            <pc:docMk/>
            <pc:sldMk cId="3079139147" sldId="366"/>
            <ac:spMk id="5" creationId="{DD94BA96-074B-308D-C16A-0BE6EB209CDD}"/>
          </ac:spMkLst>
        </pc:spChg>
      </pc:sldChg>
    </pc:docChg>
  </pc:docChgLst>
  <pc:docChgLst>
    <pc:chgData name="Les Coultas" userId="fd2cc5c1-f839-4379-a5ba-70c9ea662ceb" providerId="ADAL" clId="{82136747-7585-4FB8-A1B2-28D71EBB3BC0}"/>
    <pc:docChg chg="modSld">
      <pc:chgData name="Les Coultas" userId="fd2cc5c1-f839-4379-a5ba-70c9ea662ceb" providerId="ADAL" clId="{82136747-7585-4FB8-A1B2-28D71EBB3BC0}" dt="2023-05-16T08:51:50.370" v="20" actId="20577"/>
      <pc:docMkLst>
        <pc:docMk/>
      </pc:docMkLst>
      <pc:sldChg chg="addSp modSp mod">
        <pc:chgData name="Les Coultas" userId="fd2cc5c1-f839-4379-a5ba-70c9ea662ceb" providerId="ADAL" clId="{82136747-7585-4FB8-A1B2-28D71EBB3BC0}" dt="2023-05-16T08:51:50.370" v="20" actId="20577"/>
        <pc:sldMkLst>
          <pc:docMk/>
          <pc:sldMk cId="1104184530" sldId="324"/>
        </pc:sldMkLst>
        <pc:spChg chg="add mod">
          <ac:chgData name="Les Coultas" userId="fd2cc5c1-f839-4379-a5ba-70c9ea662ceb" providerId="ADAL" clId="{82136747-7585-4FB8-A1B2-28D71EBB3BC0}" dt="2023-05-16T08:51:50.370" v="20" actId="20577"/>
          <ac:spMkLst>
            <pc:docMk/>
            <pc:sldMk cId="1104184530" sldId="324"/>
            <ac:spMk id="2" creationId="{CC805AC4-F148-794D-5289-A3ECA9D93E0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497DBD-44C0-440A-8ADA-B6EE5CA4DAB3}" type="datetimeFigureOut">
              <a:rPr lang="en-GB" smtClean="0"/>
              <a:t>25/06/2024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69C953-8538-404C-909B-027BA106376F}" type="slidenum">
              <a:rPr lang="en-GB" smtClean="0"/>
              <a:t>‹#›</a:t>
            </a:fld>
            <a:endParaRPr lang="en-GB"/>
          </a:p>
        </p:txBody>
      </p:sp>
    </p:spTree>
    <p:extLst>
      <p:ext uri="{BB962C8B-B14F-4D97-AF65-F5344CB8AC3E}">
        <p14:creationId xmlns:p14="http://schemas.microsoft.com/office/powerpoint/2010/main" val="2771568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B2F2-5186-3298-BB43-A58F62287F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081F54-6891-5BA1-68D0-C7689DD4ED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E62A7B9-1BAF-6B65-03D5-4B66216DE81A}"/>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5" name="Footer Placeholder 4">
            <a:extLst>
              <a:ext uri="{FF2B5EF4-FFF2-40B4-BE49-F238E27FC236}">
                <a16:creationId xmlns:a16="http://schemas.microsoft.com/office/drawing/2014/main" id="{FBE5183D-3A0F-2728-1312-66D0E461AE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E54024-8D54-FF67-918F-783179810751}"/>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279652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AE9A1-8D06-643A-A3F8-D070B4087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0BB88F-A6DB-F58B-2722-3784B6764E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068D49-D934-8FAC-8FFC-F5C2A4CE08F3}"/>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5" name="Footer Placeholder 4">
            <a:extLst>
              <a:ext uri="{FF2B5EF4-FFF2-40B4-BE49-F238E27FC236}">
                <a16:creationId xmlns:a16="http://schemas.microsoft.com/office/drawing/2014/main" id="{53FAF094-FF82-17A5-2A67-A2445BDE75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BF0E4A-768F-F5C9-6224-047B1EED1FE8}"/>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12695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2ECEAA-2BFF-43E9-4565-CBF34C214B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525DFD-7D9A-86F8-DBE4-CEA770C8B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EEDC73-EA74-A0E8-57E0-F2DB639597B0}"/>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5" name="Footer Placeholder 4">
            <a:extLst>
              <a:ext uri="{FF2B5EF4-FFF2-40B4-BE49-F238E27FC236}">
                <a16:creationId xmlns:a16="http://schemas.microsoft.com/office/drawing/2014/main" id="{B42BBC65-413A-D041-5F94-3AB2F7E396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6B857C-A8EA-EEC5-3570-7382E808B8D1}"/>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2343275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B39FA-2D59-1506-6DE9-583FC066AF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F814F9-E7E3-A805-BC10-D5F8398B90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5B422E-FBAD-FE16-12B1-CC6F994DBF6B}"/>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5" name="Footer Placeholder 4">
            <a:extLst>
              <a:ext uri="{FF2B5EF4-FFF2-40B4-BE49-F238E27FC236}">
                <a16:creationId xmlns:a16="http://schemas.microsoft.com/office/drawing/2014/main" id="{21A6267D-93B0-C906-1F84-7D2B59F2F4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3246C9-AD68-C022-97D4-85B532962A45}"/>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317704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8452E-179C-F657-61C6-E8CB6DC681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388E830-4E6D-77F4-4967-77D2F357A7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109AF1-3E8C-8290-E948-99AD69FCEA78}"/>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5" name="Footer Placeholder 4">
            <a:extLst>
              <a:ext uri="{FF2B5EF4-FFF2-40B4-BE49-F238E27FC236}">
                <a16:creationId xmlns:a16="http://schemas.microsoft.com/office/drawing/2014/main" id="{B5198878-D203-9623-225E-CC79B2EEF5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F69596-C159-EF71-CA1B-F7E53C002372}"/>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3767470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DC039-F014-E48A-CC1B-61C2244A5A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0B8369-B17D-B61D-447C-D62D84E74A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08DFFF-F9E7-AB4D-9403-2E5BFF35CD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0377493-922D-5B6A-6C65-F203CD7413A4}"/>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6" name="Footer Placeholder 5">
            <a:extLst>
              <a:ext uri="{FF2B5EF4-FFF2-40B4-BE49-F238E27FC236}">
                <a16:creationId xmlns:a16="http://schemas.microsoft.com/office/drawing/2014/main" id="{78C7465C-A455-EC0B-4EAC-025C504588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0DBE7C-9AAE-363B-F740-34867F37466E}"/>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26116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B3EB9-3148-CA4D-1C90-5C594E352A7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E941F22-9E76-95A2-453A-F3530639B1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AE505A-8AA1-ACE2-87E8-F40113ED52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1FB97-0DD8-13EE-88A0-214DFA7E53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B68D6F-8C4F-A19D-832C-5315D3C332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AD386FE-3EFA-4B00-703D-8679B1B872AB}"/>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8" name="Footer Placeholder 7">
            <a:extLst>
              <a:ext uri="{FF2B5EF4-FFF2-40B4-BE49-F238E27FC236}">
                <a16:creationId xmlns:a16="http://schemas.microsoft.com/office/drawing/2014/main" id="{AEE2C574-3AF8-F94D-0187-E046C1292F7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105FF77-17D2-E81F-6E35-50E884EC4A32}"/>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2101730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9E7CA-A5C4-9339-9A4F-77CAF0C0D7D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EE8A6B-AF0A-8664-0BF2-CAA0ABB8489E}"/>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4" name="Footer Placeholder 3">
            <a:extLst>
              <a:ext uri="{FF2B5EF4-FFF2-40B4-BE49-F238E27FC236}">
                <a16:creationId xmlns:a16="http://schemas.microsoft.com/office/drawing/2014/main" id="{2FBD3A94-2290-9BEF-E779-0D7F7F08F4E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65765EA-2BC4-AA4C-38AC-4A690232A7AC}"/>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2863007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ADE3B-6672-D946-7D83-7B1F9DF2D268}"/>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3" name="Footer Placeholder 2">
            <a:extLst>
              <a:ext uri="{FF2B5EF4-FFF2-40B4-BE49-F238E27FC236}">
                <a16:creationId xmlns:a16="http://schemas.microsoft.com/office/drawing/2014/main" id="{528EF744-3025-4415-3DFC-47916D348A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6F9FDE7-539A-8AB6-4CD3-935998395F0F}"/>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3721241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B53B2-B13D-DF94-89F4-7AC62F851B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D672E6F-A2E0-7047-7D87-C8227A31EC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644791E-3C10-A4BC-6493-AAE7D60FDE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7585D-E6CA-4DEC-0910-AC903E18A424}"/>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6" name="Footer Placeholder 5">
            <a:extLst>
              <a:ext uri="{FF2B5EF4-FFF2-40B4-BE49-F238E27FC236}">
                <a16:creationId xmlns:a16="http://schemas.microsoft.com/office/drawing/2014/main" id="{C289151B-6A68-835C-DAC9-3463953D1E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026425-801F-57F3-4F02-7D714710CAFA}"/>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88989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FFDAE-F17C-F5B5-4065-622059A6A5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AA2EBD-F248-23DB-CC3A-17B671CFC8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08E4E17-4392-9AE6-25D0-051BA59325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2AF790-E758-AE79-DA1D-E448B44BD9E6}"/>
              </a:ext>
            </a:extLst>
          </p:cNvPr>
          <p:cNvSpPr>
            <a:spLocks noGrp="1"/>
          </p:cNvSpPr>
          <p:nvPr>
            <p:ph type="dt" sz="half" idx="10"/>
          </p:nvPr>
        </p:nvSpPr>
        <p:spPr/>
        <p:txBody>
          <a:bodyPr/>
          <a:lstStyle/>
          <a:p>
            <a:fld id="{8B1CDBDE-D949-47B6-B8E4-7178D73AAECC}" type="datetimeFigureOut">
              <a:rPr lang="en-GB" smtClean="0"/>
              <a:t>25/06/2024</a:t>
            </a:fld>
            <a:endParaRPr lang="en-GB"/>
          </a:p>
        </p:txBody>
      </p:sp>
      <p:sp>
        <p:nvSpPr>
          <p:cNvPr id="6" name="Footer Placeholder 5">
            <a:extLst>
              <a:ext uri="{FF2B5EF4-FFF2-40B4-BE49-F238E27FC236}">
                <a16:creationId xmlns:a16="http://schemas.microsoft.com/office/drawing/2014/main" id="{27C72F99-05F9-4AF5-3879-03B303B26B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600D51-CBB8-9B2C-099C-8C27EFE333DA}"/>
              </a:ext>
            </a:extLst>
          </p:cNvPr>
          <p:cNvSpPr>
            <a:spLocks noGrp="1"/>
          </p:cNvSpPr>
          <p:nvPr>
            <p:ph type="sldNum" sz="quarter" idx="12"/>
          </p:nvPr>
        </p:nvSpPr>
        <p:spPr/>
        <p:txBody>
          <a:bodyPr/>
          <a:lstStyle/>
          <a:p>
            <a:fld id="{6EE31364-E7BB-442D-A2AF-6DEC944E5D46}" type="slidenum">
              <a:rPr lang="en-GB" smtClean="0"/>
              <a:t>‹#›</a:t>
            </a:fld>
            <a:endParaRPr lang="en-GB"/>
          </a:p>
        </p:txBody>
      </p:sp>
    </p:spTree>
    <p:extLst>
      <p:ext uri="{BB962C8B-B14F-4D97-AF65-F5344CB8AC3E}">
        <p14:creationId xmlns:p14="http://schemas.microsoft.com/office/powerpoint/2010/main" val="792348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9E88E8-0661-33A1-1644-0C0223FF86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7680AB-6189-91B5-855E-22ADBF17C0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AB4E1E-2413-06CD-5DC0-26EBD50924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1CDBDE-D949-47B6-B8E4-7178D73AAECC}" type="datetimeFigureOut">
              <a:rPr lang="en-GB" smtClean="0"/>
              <a:t>25/06/2024</a:t>
            </a:fld>
            <a:endParaRPr lang="en-GB"/>
          </a:p>
        </p:txBody>
      </p:sp>
      <p:sp>
        <p:nvSpPr>
          <p:cNvPr id="5" name="Footer Placeholder 4">
            <a:extLst>
              <a:ext uri="{FF2B5EF4-FFF2-40B4-BE49-F238E27FC236}">
                <a16:creationId xmlns:a16="http://schemas.microsoft.com/office/drawing/2014/main" id="{149B7843-1027-A527-F1FF-468C61EAA2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2A649E-EFC1-407C-5F7E-4B3AE95FB9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31364-E7BB-442D-A2AF-6DEC944E5D46}" type="slidenum">
              <a:rPr lang="en-GB" smtClean="0"/>
              <a:t>‹#›</a:t>
            </a:fld>
            <a:endParaRPr lang="en-GB"/>
          </a:p>
        </p:txBody>
      </p:sp>
    </p:spTree>
    <p:extLst>
      <p:ext uri="{BB962C8B-B14F-4D97-AF65-F5344CB8AC3E}">
        <p14:creationId xmlns:p14="http://schemas.microsoft.com/office/powerpoint/2010/main" val="12142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egislation.gov.uk/ukpga/1974/37/section/9"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earnq.co.uk/courses/health-and-safety/mental-health-workplace"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egislation.gov.uk/ukpga/1974/37/section/9"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earnq.co.uk/blog/downloadable-resources/free-risk-assessment-templat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67D6-684E-8E78-4CD7-D9C3119FF33C}"/>
              </a:ext>
            </a:extLst>
          </p:cNvPr>
          <p:cNvSpPr>
            <a:spLocks noGrp="1"/>
          </p:cNvSpPr>
          <p:nvPr>
            <p:ph type="ctrTitle"/>
          </p:nvPr>
        </p:nvSpPr>
        <p:spPr>
          <a:xfrm>
            <a:off x="0" y="3743304"/>
            <a:ext cx="10414000" cy="2387600"/>
          </a:xfrm>
        </p:spPr>
        <p:txBody>
          <a:bodyPr>
            <a:noAutofit/>
          </a:bodyPr>
          <a:lstStyle/>
          <a:p>
            <a:br>
              <a:rPr lang="en-GB" sz="8800" b="1" dirty="0"/>
            </a:br>
            <a:br>
              <a:rPr lang="en-GB" sz="8800" b="1" dirty="0"/>
            </a:br>
            <a:br>
              <a:rPr lang="en-GB" sz="8800" b="1" dirty="0"/>
            </a:br>
            <a:br>
              <a:rPr lang="en-GB" sz="8800" b="1" dirty="0"/>
            </a:br>
            <a:br>
              <a:rPr lang="en-GB" sz="8800" b="1" dirty="0"/>
            </a:br>
            <a:br>
              <a:rPr lang="en-GB" sz="8800" b="1" dirty="0"/>
            </a:br>
            <a:endParaRPr lang="en-GB" sz="8800" b="1" dirty="0"/>
          </a:p>
        </p:txBody>
      </p:sp>
      <p:pic>
        <p:nvPicPr>
          <p:cNvPr id="3" name="Picture 2">
            <a:extLst>
              <a:ext uri="{FF2B5EF4-FFF2-40B4-BE49-F238E27FC236}">
                <a16:creationId xmlns:a16="http://schemas.microsoft.com/office/drawing/2014/main" id="{038EFA11-9C7E-2C20-63AE-CE15E8AE4CB2}"/>
              </a:ext>
            </a:extLst>
          </p:cNvPr>
          <p:cNvPicPr>
            <a:picLocks noChangeAspect="1"/>
          </p:cNvPicPr>
          <p:nvPr/>
        </p:nvPicPr>
        <p:blipFill>
          <a:blip r:embed="rId3"/>
          <a:stretch>
            <a:fillRect/>
          </a:stretch>
        </p:blipFill>
        <p:spPr>
          <a:xfrm>
            <a:off x="4943289" y="224297"/>
            <a:ext cx="2058040" cy="1635407"/>
          </a:xfrm>
          <a:prstGeom prst="rect">
            <a:avLst/>
          </a:prstGeom>
        </p:spPr>
      </p:pic>
      <p:sp>
        <p:nvSpPr>
          <p:cNvPr id="5" name="TextBox 4">
            <a:extLst>
              <a:ext uri="{FF2B5EF4-FFF2-40B4-BE49-F238E27FC236}">
                <a16:creationId xmlns:a16="http://schemas.microsoft.com/office/drawing/2014/main" id="{CAFD2549-8E18-E10A-1B67-CB4B3648D3A1}"/>
              </a:ext>
            </a:extLst>
          </p:cNvPr>
          <p:cNvSpPr txBox="1"/>
          <p:nvPr/>
        </p:nvSpPr>
        <p:spPr>
          <a:xfrm>
            <a:off x="965200" y="1881258"/>
            <a:ext cx="10109200" cy="1323439"/>
          </a:xfrm>
          <a:prstGeom prst="rect">
            <a:avLst/>
          </a:prstGeom>
          <a:noFill/>
        </p:spPr>
        <p:txBody>
          <a:bodyPr wrap="square">
            <a:spAutoFit/>
          </a:bodyPr>
          <a:lstStyle/>
          <a:p>
            <a:pPr algn="ctr"/>
            <a:endParaRPr lang="en-GB" sz="4000" b="1" dirty="0"/>
          </a:p>
          <a:p>
            <a:pPr algn="ctr"/>
            <a:r>
              <a:rPr lang="en-GB" sz="4000" b="1" dirty="0"/>
              <a:t>HEALTH &amp; SAFETY MYTH BUSTERS</a:t>
            </a:r>
            <a:endParaRPr lang="en-GB" sz="4000" dirty="0"/>
          </a:p>
        </p:txBody>
      </p:sp>
      <p:sp>
        <p:nvSpPr>
          <p:cNvPr id="9" name="TextBox 8">
            <a:extLst>
              <a:ext uri="{FF2B5EF4-FFF2-40B4-BE49-F238E27FC236}">
                <a16:creationId xmlns:a16="http://schemas.microsoft.com/office/drawing/2014/main" id="{CDBFB1DE-FB35-6EE7-579A-F92D20051C6A}"/>
              </a:ext>
            </a:extLst>
          </p:cNvPr>
          <p:cNvSpPr txBox="1"/>
          <p:nvPr/>
        </p:nvSpPr>
        <p:spPr>
          <a:xfrm>
            <a:off x="139700" y="4007246"/>
            <a:ext cx="12052300" cy="2123658"/>
          </a:xfrm>
          <a:prstGeom prst="rect">
            <a:avLst/>
          </a:prstGeom>
          <a:noFill/>
        </p:spPr>
        <p:txBody>
          <a:bodyPr wrap="square">
            <a:spAutoFit/>
          </a:bodyPr>
          <a:lstStyle/>
          <a:p>
            <a:pPr algn="ctr"/>
            <a:r>
              <a:rPr lang="en-GB" sz="4400" dirty="0"/>
              <a:t>Wednesday 26</a:t>
            </a:r>
            <a:r>
              <a:rPr lang="en-GB" sz="4400" baseline="30000" dirty="0"/>
              <a:t>th</a:t>
            </a:r>
            <a:r>
              <a:rPr lang="en-GB" sz="4400" dirty="0"/>
              <a:t> June 2024 at </a:t>
            </a:r>
          </a:p>
          <a:p>
            <a:pPr algn="ctr"/>
            <a:r>
              <a:rPr lang="en-US" sz="4400" i="1" dirty="0"/>
              <a:t>Leominster Golf Club</a:t>
            </a:r>
            <a:endParaRPr lang="en-GB" sz="4400" i="1" dirty="0"/>
          </a:p>
          <a:p>
            <a:pPr algn="ctr"/>
            <a:r>
              <a:rPr lang="en-GB" sz="4400" i="1" dirty="0"/>
              <a:t>Presented by Herefordshire Health &amp; Safety Group</a:t>
            </a:r>
          </a:p>
        </p:txBody>
      </p:sp>
    </p:spTree>
    <p:custDataLst>
      <p:tags r:id="rId1"/>
    </p:custDataLst>
    <p:extLst>
      <p:ext uri="{BB962C8B-B14F-4D97-AF65-F5344CB8AC3E}">
        <p14:creationId xmlns:p14="http://schemas.microsoft.com/office/powerpoint/2010/main" val="3417131910"/>
      </p:ext>
    </p:extLst>
  </p:cSld>
  <p:clrMapOvr>
    <a:masterClrMapping/>
  </p:clrMapOvr>
  <mc:AlternateContent xmlns:mc="http://schemas.openxmlformats.org/markup-compatibility/2006" xmlns:p14="http://schemas.microsoft.com/office/powerpoint/2010/main">
    <mc:Choice Requires="p14">
      <p:transition spd="slow" p14:dur="2000" advTm="9049"/>
    </mc:Choice>
    <mc:Fallback xmlns="">
      <p:transition spd="slow" advTm="904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C36FB5-6175-C9FA-DF17-DEC15D868518}"/>
              </a:ext>
            </a:extLst>
          </p:cNvPr>
          <p:cNvSpPr txBox="1"/>
          <p:nvPr/>
        </p:nvSpPr>
        <p:spPr>
          <a:xfrm>
            <a:off x="723900" y="169615"/>
            <a:ext cx="11163300" cy="461665"/>
          </a:xfrm>
          <a:prstGeom prst="rect">
            <a:avLst/>
          </a:prstGeom>
          <a:noFill/>
        </p:spPr>
        <p:txBody>
          <a:bodyPr wrap="square">
            <a:spAutoFit/>
          </a:bodyPr>
          <a:lstStyle/>
          <a:p>
            <a:pPr algn="l"/>
            <a:endParaRPr lang="en-GB" sz="1200" b="0" i="0" u="none" strike="noStrike" baseline="0" dirty="0">
              <a:solidFill>
                <a:srgbClr val="000000"/>
              </a:solidFill>
              <a:latin typeface="HelveticaNeue Condensed"/>
            </a:endParaRPr>
          </a:p>
          <a:p>
            <a:r>
              <a:rPr lang="en-GB" sz="1200" b="0" i="0" u="none" strike="noStrike" baseline="0" dirty="0">
                <a:solidFill>
                  <a:srgbClr val="000000"/>
                </a:solidFill>
                <a:latin typeface="HelveticaNeue Condensed"/>
              </a:rPr>
              <a:t> </a:t>
            </a:r>
            <a:endParaRPr lang="en-GB" sz="4400" dirty="0"/>
          </a:p>
        </p:txBody>
      </p:sp>
      <p:pic>
        <p:nvPicPr>
          <p:cNvPr id="2" name="Picture 1">
            <a:extLst>
              <a:ext uri="{FF2B5EF4-FFF2-40B4-BE49-F238E27FC236}">
                <a16:creationId xmlns:a16="http://schemas.microsoft.com/office/drawing/2014/main" id="{06877664-A108-B34F-B09C-D5D788B3298B}"/>
              </a:ext>
            </a:extLst>
          </p:cNvPr>
          <p:cNvPicPr>
            <a:picLocks noChangeAspect="1"/>
          </p:cNvPicPr>
          <p:nvPr/>
        </p:nvPicPr>
        <p:blipFill>
          <a:blip r:embed="rId2"/>
          <a:stretch>
            <a:fillRect/>
          </a:stretch>
        </p:blipFill>
        <p:spPr>
          <a:xfrm>
            <a:off x="193526" y="169615"/>
            <a:ext cx="1487553" cy="1572904"/>
          </a:xfrm>
          <a:prstGeom prst="rect">
            <a:avLst/>
          </a:prstGeom>
        </p:spPr>
      </p:pic>
      <p:sp>
        <p:nvSpPr>
          <p:cNvPr id="6" name="TextBox 5">
            <a:extLst>
              <a:ext uri="{FF2B5EF4-FFF2-40B4-BE49-F238E27FC236}">
                <a16:creationId xmlns:a16="http://schemas.microsoft.com/office/drawing/2014/main" id="{B49C19B5-CE80-EA43-A988-FAC7191C5485}"/>
              </a:ext>
            </a:extLst>
          </p:cNvPr>
          <p:cNvSpPr txBox="1"/>
          <p:nvPr/>
        </p:nvSpPr>
        <p:spPr>
          <a:xfrm>
            <a:off x="193526" y="2435136"/>
            <a:ext cx="11804948" cy="3662541"/>
          </a:xfrm>
          <a:prstGeom prst="rect">
            <a:avLst/>
          </a:prstGeom>
          <a:noFill/>
        </p:spPr>
        <p:txBody>
          <a:bodyPr wrap="square">
            <a:spAutoFit/>
          </a:bodyPr>
          <a:lstStyle/>
          <a:p>
            <a:r>
              <a:rPr lang="en-GB" sz="3200" b="1" dirty="0"/>
              <a:t>Myth 3: Health and Safety Training is Time-Wasting (</a:t>
            </a:r>
            <a:r>
              <a:rPr lang="en-GB" sz="3200" b="1" dirty="0" err="1"/>
              <a:t>i</a:t>
            </a:r>
            <a:r>
              <a:rPr lang="en-GB" sz="3200" b="1" dirty="0"/>
              <a:t>)</a:t>
            </a:r>
          </a:p>
          <a:p>
            <a:pPr marL="571500" indent="-571500">
              <a:buFont typeface="Arial" panose="020B0604020202020204" pitchFamily="34" charset="0"/>
              <a:buChar char="•"/>
            </a:pPr>
            <a:r>
              <a:rPr lang="en-GB" sz="3200" dirty="0"/>
              <a:t>Some people consider training sessions to be tedious and unnecessary, believing that they waste valuable working hours and reduce productivity. </a:t>
            </a:r>
          </a:p>
          <a:p>
            <a:pPr marL="571500" indent="-571500">
              <a:buFont typeface="Arial" panose="020B0604020202020204" pitchFamily="34" charset="0"/>
              <a:buChar char="•"/>
            </a:pPr>
            <a:r>
              <a:rPr lang="en-GB" sz="3200" dirty="0"/>
              <a:t>This myth, however, is far from true. In reality, health and safety training is critical to protecting employees’ health and preventing workplace accidents</a:t>
            </a:r>
            <a:r>
              <a:rPr lang="en-GB" sz="4000" dirty="0"/>
              <a:t>. </a:t>
            </a: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972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C36FB5-6175-C9FA-DF17-DEC15D868518}"/>
              </a:ext>
            </a:extLst>
          </p:cNvPr>
          <p:cNvSpPr txBox="1"/>
          <p:nvPr/>
        </p:nvSpPr>
        <p:spPr>
          <a:xfrm>
            <a:off x="723900" y="169615"/>
            <a:ext cx="11163300" cy="461665"/>
          </a:xfrm>
          <a:prstGeom prst="rect">
            <a:avLst/>
          </a:prstGeom>
          <a:noFill/>
        </p:spPr>
        <p:txBody>
          <a:bodyPr wrap="square">
            <a:spAutoFit/>
          </a:bodyPr>
          <a:lstStyle/>
          <a:p>
            <a:pPr algn="l"/>
            <a:endParaRPr lang="en-GB" sz="1200" b="0" i="0" u="none" strike="noStrike" baseline="0" dirty="0">
              <a:solidFill>
                <a:srgbClr val="000000"/>
              </a:solidFill>
              <a:latin typeface="HelveticaNeue Condensed"/>
            </a:endParaRPr>
          </a:p>
          <a:p>
            <a:r>
              <a:rPr lang="en-GB" sz="1200" b="0" i="0" u="none" strike="noStrike" baseline="0" dirty="0">
                <a:solidFill>
                  <a:srgbClr val="000000"/>
                </a:solidFill>
                <a:latin typeface="HelveticaNeue Condensed"/>
              </a:rPr>
              <a:t> </a:t>
            </a:r>
            <a:endParaRPr lang="en-GB" sz="4400" dirty="0"/>
          </a:p>
        </p:txBody>
      </p:sp>
      <p:pic>
        <p:nvPicPr>
          <p:cNvPr id="2" name="Picture 1">
            <a:extLst>
              <a:ext uri="{FF2B5EF4-FFF2-40B4-BE49-F238E27FC236}">
                <a16:creationId xmlns:a16="http://schemas.microsoft.com/office/drawing/2014/main" id="{06877664-A108-B34F-B09C-D5D788B3298B}"/>
              </a:ext>
            </a:extLst>
          </p:cNvPr>
          <p:cNvPicPr>
            <a:picLocks noChangeAspect="1"/>
          </p:cNvPicPr>
          <p:nvPr/>
        </p:nvPicPr>
        <p:blipFill>
          <a:blip r:embed="rId2"/>
          <a:stretch>
            <a:fillRect/>
          </a:stretch>
        </p:blipFill>
        <p:spPr>
          <a:xfrm>
            <a:off x="193526" y="169615"/>
            <a:ext cx="1487553" cy="1572904"/>
          </a:xfrm>
          <a:prstGeom prst="rect">
            <a:avLst/>
          </a:prstGeom>
        </p:spPr>
      </p:pic>
      <p:sp>
        <p:nvSpPr>
          <p:cNvPr id="6" name="TextBox 5">
            <a:extLst>
              <a:ext uri="{FF2B5EF4-FFF2-40B4-BE49-F238E27FC236}">
                <a16:creationId xmlns:a16="http://schemas.microsoft.com/office/drawing/2014/main" id="{B49C19B5-CE80-EA43-A988-FAC7191C5485}"/>
              </a:ext>
            </a:extLst>
          </p:cNvPr>
          <p:cNvSpPr txBox="1"/>
          <p:nvPr/>
        </p:nvSpPr>
        <p:spPr>
          <a:xfrm>
            <a:off x="193526" y="2435136"/>
            <a:ext cx="11804948" cy="3046988"/>
          </a:xfrm>
          <a:prstGeom prst="rect">
            <a:avLst/>
          </a:prstGeom>
          <a:noFill/>
        </p:spPr>
        <p:txBody>
          <a:bodyPr wrap="square">
            <a:spAutoFit/>
          </a:bodyPr>
          <a:lstStyle/>
          <a:p>
            <a:r>
              <a:rPr lang="en-GB" sz="3200" b="1" dirty="0"/>
              <a:t>Myth 3: Health and Safety Training is Time-Wasting (ii)</a:t>
            </a:r>
          </a:p>
          <a:p>
            <a:pPr marL="571500" indent="-571500">
              <a:buFont typeface="Arial" panose="020B0604020202020204" pitchFamily="34" charset="0"/>
              <a:buChar char="•"/>
            </a:pPr>
            <a:r>
              <a:rPr lang="en-GB" sz="3200" dirty="0"/>
              <a:t>Employees who have received proper training are better able to identify and address potential hazards, resulting in a safer and more efficient work environment.</a:t>
            </a:r>
          </a:p>
          <a:p>
            <a:pPr marL="571500" indent="-571500">
              <a:buFont typeface="Arial" panose="020B0604020202020204" pitchFamily="34" charset="0"/>
              <a:buChar char="•"/>
            </a:pPr>
            <a:r>
              <a:rPr lang="en-GB" sz="3200" dirty="0"/>
              <a:t>Contrary to popular belief, investing time in comprehensive health and safety training reaps numerous benefits</a:t>
            </a:r>
            <a:r>
              <a:rPr lang="en-GB" sz="3200" b="1" i="0" dirty="0">
                <a:effectLst/>
                <a:latin typeface="Arial" panose="020B0604020202020204" pitchFamily="34" charset="0"/>
                <a:cs typeface="Arial" panose="020B0604020202020204" pitchFamily="34" charset="0"/>
              </a:rPr>
              <a:t>.</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2423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C36FB5-6175-C9FA-DF17-DEC15D868518}"/>
              </a:ext>
            </a:extLst>
          </p:cNvPr>
          <p:cNvSpPr txBox="1"/>
          <p:nvPr/>
        </p:nvSpPr>
        <p:spPr>
          <a:xfrm>
            <a:off x="723900" y="169615"/>
            <a:ext cx="11163300" cy="461665"/>
          </a:xfrm>
          <a:prstGeom prst="rect">
            <a:avLst/>
          </a:prstGeom>
          <a:noFill/>
        </p:spPr>
        <p:txBody>
          <a:bodyPr wrap="square">
            <a:spAutoFit/>
          </a:bodyPr>
          <a:lstStyle/>
          <a:p>
            <a:pPr algn="l"/>
            <a:endParaRPr lang="en-GB" sz="1200" b="0" i="0" u="none" strike="noStrike" baseline="0" dirty="0">
              <a:solidFill>
                <a:srgbClr val="000000"/>
              </a:solidFill>
              <a:latin typeface="HelveticaNeue Condensed"/>
            </a:endParaRPr>
          </a:p>
          <a:p>
            <a:r>
              <a:rPr lang="en-GB" sz="1200" b="0" i="0" u="none" strike="noStrike" baseline="0" dirty="0">
                <a:solidFill>
                  <a:srgbClr val="000000"/>
                </a:solidFill>
                <a:latin typeface="HelveticaNeue Condensed"/>
              </a:rPr>
              <a:t> </a:t>
            </a:r>
            <a:endParaRPr lang="en-GB" sz="4400" dirty="0"/>
          </a:p>
        </p:txBody>
      </p:sp>
      <p:pic>
        <p:nvPicPr>
          <p:cNvPr id="2" name="Picture 1">
            <a:extLst>
              <a:ext uri="{FF2B5EF4-FFF2-40B4-BE49-F238E27FC236}">
                <a16:creationId xmlns:a16="http://schemas.microsoft.com/office/drawing/2014/main" id="{06877664-A108-B34F-B09C-D5D788B3298B}"/>
              </a:ext>
            </a:extLst>
          </p:cNvPr>
          <p:cNvPicPr>
            <a:picLocks noChangeAspect="1"/>
          </p:cNvPicPr>
          <p:nvPr/>
        </p:nvPicPr>
        <p:blipFill>
          <a:blip r:embed="rId2"/>
          <a:stretch>
            <a:fillRect/>
          </a:stretch>
        </p:blipFill>
        <p:spPr>
          <a:xfrm>
            <a:off x="193526" y="169615"/>
            <a:ext cx="1487553" cy="1572904"/>
          </a:xfrm>
          <a:prstGeom prst="rect">
            <a:avLst/>
          </a:prstGeom>
        </p:spPr>
      </p:pic>
      <p:sp>
        <p:nvSpPr>
          <p:cNvPr id="6" name="TextBox 5">
            <a:extLst>
              <a:ext uri="{FF2B5EF4-FFF2-40B4-BE49-F238E27FC236}">
                <a16:creationId xmlns:a16="http://schemas.microsoft.com/office/drawing/2014/main" id="{B49C19B5-CE80-EA43-A988-FAC7191C5485}"/>
              </a:ext>
            </a:extLst>
          </p:cNvPr>
          <p:cNvSpPr txBox="1"/>
          <p:nvPr/>
        </p:nvSpPr>
        <p:spPr>
          <a:xfrm>
            <a:off x="193526" y="2435136"/>
            <a:ext cx="11804948" cy="3539430"/>
          </a:xfrm>
          <a:prstGeom prst="rect">
            <a:avLst/>
          </a:prstGeom>
          <a:noFill/>
        </p:spPr>
        <p:txBody>
          <a:bodyPr wrap="square">
            <a:spAutoFit/>
          </a:bodyPr>
          <a:lstStyle/>
          <a:p>
            <a:r>
              <a:rPr lang="en-GB" sz="3200" b="1" dirty="0"/>
              <a:t>Myth 3: Health and Safety Training is Time-Wasting (iii)</a:t>
            </a:r>
          </a:p>
          <a:p>
            <a:pPr marL="457200" indent="-457200">
              <a:buFont typeface="Arial" panose="020B0604020202020204" pitchFamily="34" charset="0"/>
              <a:buChar char="•"/>
            </a:pPr>
            <a:r>
              <a:rPr lang="en-GB" sz="3200" dirty="0"/>
              <a:t>Employees who have received proper training are more aware of potential hazards, which reduces the likelihood of accidents and injuries. </a:t>
            </a:r>
          </a:p>
          <a:p>
            <a:pPr marL="457200" indent="-457200">
              <a:buFont typeface="Arial" panose="020B0604020202020204" pitchFamily="34" charset="0"/>
              <a:buChar char="•"/>
            </a:pPr>
            <a:r>
              <a:rPr lang="en-GB" sz="3200" dirty="0"/>
              <a:t>Furthermore, such training fosters a safety-oriented culture, which leads to higher employee morale and overall productivity.</a:t>
            </a:r>
          </a:p>
          <a:p>
            <a:pPr marL="571500" indent="-571500">
              <a:buFont typeface="Arial" panose="020B0604020202020204" pitchFamily="34" charset="0"/>
              <a:buChar char="•"/>
            </a:pP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493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89BAAA8-8A78-FB30-D749-36EF6B02179A}"/>
              </a:ext>
            </a:extLst>
          </p:cNvPr>
          <p:cNvPicPr>
            <a:picLocks noChangeAspect="1"/>
          </p:cNvPicPr>
          <p:nvPr/>
        </p:nvPicPr>
        <p:blipFill>
          <a:blip r:embed="rId2"/>
          <a:stretch>
            <a:fillRect/>
          </a:stretch>
        </p:blipFill>
        <p:spPr>
          <a:xfrm>
            <a:off x="132523" y="0"/>
            <a:ext cx="1487553" cy="1572904"/>
          </a:xfrm>
          <a:prstGeom prst="rect">
            <a:avLst/>
          </a:prstGeom>
        </p:spPr>
      </p:pic>
      <p:sp>
        <p:nvSpPr>
          <p:cNvPr id="2" name="Rectangle 1"/>
          <p:cNvSpPr/>
          <p:nvPr/>
        </p:nvSpPr>
        <p:spPr>
          <a:xfrm>
            <a:off x="649705" y="1582341"/>
            <a:ext cx="10852484" cy="6524863"/>
          </a:xfrm>
          <a:prstGeom prst="rect">
            <a:avLst/>
          </a:prstGeom>
        </p:spPr>
        <p:txBody>
          <a:bodyPr wrap="square">
            <a:spAutoFit/>
          </a:bodyPr>
          <a:lstStyle/>
          <a:p>
            <a:r>
              <a:rPr lang="en-GB" sz="3200" b="1" dirty="0"/>
              <a:t>Myth 4: Health and Safety are Solely the Employer’s Responsibility (</a:t>
            </a:r>
            <a:r>
              <a:rPr lang="en-GB" sz="3200" b="1" dirty="0" err="1"/>
              <a:t>i</a:t>
            </a:r>
            <a:r>
              <a:rPr lang="en-GB" sz="3200" b="1" dirty="0"/>
              <a:t>)</a:t>
            </a:r>
          </a:p>
          <a:p>
            <a:endParaRPr lang="en-GB" sz="3200" dirty="0"/>
          </a:p>
          <a:p>
            <a:pPr marL="457200" indent="-457200">
              <a:buFont typeface="Arial" panose="020B0604020202020204" pitchFamily="34" charset="0"/>
              <a:buChar char="•"/>
            </a:pPr>
            <a:r>
              <a:rPr lang="en-GB" sz="3200" dirty="0"/>
              <a:t>Employers have a legal obligation to provide a safe working environment and necessary training</a:t>
            </a:r>
          </a:p>
          <a:p>
            <a:pPr marL="457200" indent="-457200">
              <a:buFont typeface="Arial" panose="020B0604020202020204" pitchFamily="34" charset="0"/>
              <a:buChar char="•"/>
            </a:pPr>
            <a:r>
              <a:rPr lang="en-GB" sz="3200" dirty="0"/>
              <a:t>But employees must also actively participate in following safety protocols, wearing protective equipment, and reporting potential hazards.</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277632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159D33-E763-3F62-0326-2B615BCA17AE}"/>
              </a:ext>
            </a:extLst>
          </p:cNvPr>
          <p:cNvSpPr txBox="1"/>
          <p:nvPr/>
        </p:nvSpPr>
        <p:spPr>
          <a:xfrm>
            <a:off x="374650" y="1671865"/>
            <a:ext cx="10862845" cy="4462760"/>
          </a:xfrm>
          <a:prstGeom prst="rect">
            <a:avLst/>
          </a:prstGeom>
          <a:noFill/>
        </p:spPr>
        <p:txBody>
          <a:bodyPr wrap="square">
            <a:spAutoFit/>
          </a:bodyPr>
          <a:lstStyle/>
          <a:p>
            <a:endParaRPr lang="en-GB" sz="2800" u="sng" dirty="0"/>
          </a:p>
          <a:p>
            <a:r>
              <a:rPr lang="en-GB" sz="3200" b="1" dirty="0"/>
              <a:t>Myth 4: Health and Safety are Solely the Employer’s Responsibility (ii)</a:t>
            </a:r>
          </a:p>
          <a:p>
            <a:endParaRPr lang="en-GB" sz="3200" dirty="0"/>
          </a:p>
          <a:p>
            <a:pPr marL="457200" indent="-457200">
              <a:buFont typeface="Arial" panose="020B0604020202020204" pitchFamily="34" charset="0"/>
              <a:buChar char="•"/>
            </a:pPr>
            <a:r>
              <a:rPr lang="en-GB" sz="3200" dirty="0"/>
              <a:t>Workplace health and safety are </a:t>
            </a:r>
            <a:r>
              <a:rPr lang="en-GB" sz="3200" b="1" dirty="0"/>
              <a:t>joint responsibilities</a:t>
            </a:r>
            <a:r>
              <a:rPr lang="en-GB" sz="3200" dirty="0"/>
              <a:t> that are shared by employers and employees. </a:t>
            </a:r>
          </a:p>
          <a:p>
            <a:pPr marL="457200" indent="-457200">
              <a:buFont typeface="Arial" panose="020B0604020202020204" pitchFamily="34" charset="0"/>
              <a:buChar char="•"/>
            </a:pPr>
            <a:r>
              <a:rPr lang="en-GB" sz="3200" dirty="0"/>
              <a:t>While employers must provide a safe working environment, employees must also actively participate in following safety protocols and reporting hazards</a:t>
            </a:r>
            <a:r>
              <a:rPr lang="en-GB" sz="2800" dirty="0"/>
              <a:t>.</a:t>
            </a:r>
          </a:p>
        </p:txBody>
      </p:sp>
      <p:pic>
        <p:nvPicPr>
          <p:cNvPr id="4" name="Picture 3">
            <a:extLst>
              <a:ext uri="{FF2B5EF4-FFF2-40B4-BE49-F238E27FC236}">
                <a16:creationId xmlns:a16="http://schemas.microsoft.com/office/drawing/2014/main" id="{47F2AAFB-B85F-4796-4690-5222AAA766BB}"/>
              </a:ext>
            </a:extLst>
          </p:cNvPr>
          <p:cNvPicPr>
            <a:picLocks noChangeAspect="1"/>
          </p:cNvPicPr>
          <p:nvPr/>
        </p:nvPicPr>
        <p:blipFill>
          <a:blip r:embed="rId2"/>
          <a:stretch>
            <a:fillRect/>
          </a:stretch>
        </p:blipFill>
        <p:spPr>
          <a:xfrm>
            <a:off x="208723" y="98961"/>
            <a:ext cx="1487553" cy="1572904"/>
          </a:xfrm>
          <a:prstGeom prst="rect">
            <a:avLst/>
          </a:prstGeom>
        </p:spPr>
      </p:pic>
    </p:spTree>
    <p:extLst>
      <p:ext uri="{BB962C8B-B14F-4D97-AF65-F5344CB8AC3E}">
        <p14:creationId xmlns:p14="http://schemas.microsoft.com/office/powerpoint/2010/main" val="1231144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45EA1F-0CE2-9943-262B-6D8C85EB2D0C}"/>
              </a:ext>
            </a:extLst>
          </p:cNvPr>
          <p:cNvSpPr txBox="1"/>
          <p:nvPr/>
        </p:nvSpPr>
        <p:spPr>
          <a:xfrm>
            <a:off x="697832" y="1722014"/>
            <a:ext cx="10780294" cy="5016758"/>
          </a:xfrm>
          <a:prstGeom prst="rect">
            <a:avLst/>
          </a:prstGeom>
          <a:noFill/>
        </p:spPr>
        <p:txBody>
          <a:bodyPr wrap="square">
            <a:spAutoFit/>
          </a:bodyPr>
          <a:lstStyle/>
          <a:p>
            <a:endParaRPr lang="en-GB" sz="3200" dirty="0"/>
          </a:p>
          <a:p>
            <a:r>
              <a:rPr lang="en-GB" sz="3200" b="1" dirty="0"/>
              <a:t>Myth 4: Health and Safety are Solely the Employer’s Responsibility (iii)</a:t>
            </a:r>
          </a:p>
          <a:p>
            <a:endParaRPr lang="en-GB" sz="3200" dirty="0"/>
          </a:p>
          <a:p>
            <a:pPr marL="457200" indent="-457200">
              <a:buFont typeface="Arial" panose="020B0604020202020204" pitchFamily="34" charset="0"/>
              <a:buChar char="•"/>
            </a:pPr>
            <a:r>
              <a:rPr lang="en-GB" sz="3200" dirty="0"/>
              <a:t>It is critical to foster a culture of safety and accountability in which everyone understands their role in ensuring a safe workplace, from top management to frontline workers. </a:t>
            </a:r>
          </a:p>
          <a:p>
            <a:pPr marL="457200" indent="-457200">
              <a:buFont typeface="Arial" panose="020B0604020202020204" pitchFamily="34" charset="0"/>
              <a:buChar char="•"/>
            </a:pPr>
            <a:r>
              <a:rPr lang="en-GB" sz="3200" dirty="0"/>
              <a:t>Organisations can effectively debunk this myth and create a safer and healthier work environment for all by encouraging open communication and collaboration.</a:t>
            </a:r>
          </a:p>
        </p:txBody>
      </p:sp>
      <p:pic>
        <p:nvPicPr>
          <p:cNvPr id="2" name="Picture 1">
            <a:extLst>
              <a:ext uri="{FF2B5EF4-FFF2-40B4-BE49-F238E27FC236}">
                <a16:creationId xmlns:a16="http://schemas.microsoft.com/office/drawing/2014/main" id="{D73B4746-614C-1994-95DE-27A14C074916}"/>
              </a:ext>
            </a:extLst>
          </p:cNvPr>
          <p:cNvPicPr>
            <a:picLocks noChangeAspect="1"/>
          </p:cNvPicPr>
          <p:nvPr/>
        </p:nvPicPr>
        <p:blipFill>
          <a:blip r:embed="rId2"/>
          <a:stretch>
            <a:fillRect/>
          </a:stretch>
        </p:blipFill>
        <p:spPr>
          <a:xfrm>
            <a:off x="175595" y="-77135"/>
            <a:ext cx="1487553" cy="1572904"/>
          </a:xfrm>
          <a:prstGeom prst="rect">
            <a:avLst/>
          </a:prstGeom>
        </p:spPr>
      </p:pic>
    </p:spTree>
    <p:extLst>
      <p:ext uri="{BB962C8B-B14F-4D97-AF65-F5344CB8AC3E}">
        <p14:creationId xmlns:p14="http://schemas.microsoft.com/office/powerpoint/2010/main" val="26075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D2658F-0036-6A0D-D393-98F3C84A210A}"/>
              </a:ext>
            </a:extLst>
          </p:cNvPr>
          <p:cNvSpPr txBox="1"/>
          <p:nvPr/>
        </p:nvSpPr>
        <p:spPr>
          <a:xfrm>
            <a:off x="529390" y="336884"/>
            <a:ext cx="11213432" cy="5386090"/>
          </a:xfrm>
          <a:prstGeom prst="rect">
            <a:avLst/>
          </a:prstGeom>
          <a:noFill/>
        </p:spPr>
        <p:txBody>
          <a:bodyPr wrap="square" rtlCol="0">
            <a:spAutoFit/>
          </a:bodyPr>
          <a:lstStyle/>
          <a:p>
            <a:endParaRPr lang="en-GB" sz="4400" dirty="0"/>
          </a:p>
          <a:p>
            <a:endParaRPr lang="en-GB" sz="4400" dirty="0"/>
          </a:p>
          <a:p>
            <a:r>
              <a:rPr lang="en-GB" sz="3200" b="1" dirty="0"/>
              <a:t>Myth 5: Health and Safety Measures are Expensive and Inconvenient (</a:t>
            </a:r>
            <a:r>
              <a:rPr lang="en-GB" sz="3200" b="1" dirty="0" err="1"/>
              <a:t>i</a:t>
            </a:r>
            <a:r>
              <a:rPr lang="en-GB" sz="3200" b="1" dirty="0"/>
              <a:t>)</a:t>
            </a:r>
            <a:endParaRPr lang="en-GB" sz="3200" dirty="0"/>
          </a:p>
          <a:p>
            <a:pPr marL="457200" indent="-457200">
              <a:buFont typeface="Arial" panose="020B0604020202020204" pitchFamily="34" charset="0"/>
              <a:buChar char="•"/>
            </a:pPr>
            <a:r>
              <a:rPr lang="en-GB" sz="3200" dirty="0"/>
              <a:t>This, however, is not entirely correct. While some safety initiatives may necessitate initial outlays, the long-term benefits far outweigh the costs.</a:t>
            </a:r>
          </a:p>
          <a:p>
            <a:pPr marL="457200" indent="-457200">
              <a:buFont typeface="Arial" panose="020B0604020202020204" pitchFamily="34" charset="0"/>
              <a:buChar char="•"/>
            </a:pPr>
            <a:r>
              <a:rPr lang="en-GB" sz="3200" dirty="0"/>
              <a:t> Businesses that prioritise health and safety can reduce accidents, injuries, and associated costs, resulting in increased productivity, employee morale, and legal compliance.</a:t>
            </a:r>
          </a:p>
        </p:txBody>
      </p:sp>
      <p:pic>
        <p:nvPicPr>
          <p:cNvPr id="3" name="Picture 2">
            <a:extLst>
              <a:ext uri="{FF2B5EF4-FFF2-40B4-BE49-F238E27FC236}">
                <a16:creationId xmlns:a16="http://schemas.microsoft.com/office/drawing/2014/main" id="{7DF8EB95-9BDD-94B7-D0A0-902485577BEC}"/>
              </a:ext>
            </a:extLst>
          </p:cNvPr>
          <p:cNvPicPr>
            <a:picLocks noChangeAspect="1"/>
          </p:cNvPicPr>
          <p:nvPr/>
        </p:nvPicPr>
        <p:blipFill>
          <a:blip r:embed="rId2"/>
          <a:stretch>
            <a:fillRect/>
          </a:stretch>
        </p:blipFill>
        <p:spPr>
          <a:xfrm>
            <a:off x="138047" y="0"/>
            <a:ext cx="1487553" cy="1572904"/>
          </a:xfrm>
          <a:prstGeom prst="rect">
            <a:avLst/>
          </a:prstGeom>
        </p:spPr>
      </p:pic>
    </p:spTree>
    <p:extLst>
      <p:ext uri="{BB962C8B-B14F-4D97-AF65-F5344CB8AC3E}">
        <p14:creationId xmlns:p14="http://schemas.microsoft.com/office/powerpoint/2010/main" val="75099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F2A35F-4EE5-ACC8-E446-475FB6C83E29}"/>
              </a:ext>
            </a:extLst>
          </p:cNvPr>
          <p:cNvSpPr txBox="1"/>
          <p:nvPr/>
        </p:nvSpPr>
        <p:spPr>
          <a:xfrm>
            <a:off x="196850" y="154087"/>
            <a:ext cx="11798300" cy="769441"/>
          </a:xfrm>
          <a:prstGeom prst="rect">
            <a:avLst/>
          </a:prstGeom>
          <a:noFill/>
        </p:spPr>
        <p:txBody>
          <a:bodyPr wrap="square">
            <a:spAutoFit/>
          </a:bodyPr>
          <a:lstStyle/>
          <a:p>
            <a:pPr algn="ctr"/>
            <a:r>
              <a:rPr lang="en-GB" sz="4400" b="1" i="0" strike="noStrike" baseline="0" dirty="0">
                <a:solidFill>
                  <a:srgbClr val="000000"/>
                </a:solidFill>
                <a:latin typeface="Helvetica 55 Roman"/>
              </a:rPr>
              <a:t>      </a:t>
            </a:r>
            <a:endParaRPr lang="en-GB" sz="4400" b="0" i="0" u="none" strike="noStrike" baseline="0" dirty="0">
              <a:solidFill>
                <a:srgbClr val="000000"/>
              </a:solidFill>
              <a:latin typeface="Helvetica 45 Light"/>
            </a:endParaRPr>
          </a:p>
        </p:txBody>
      </p:sp>
      <p:pic>
        <p:nvPicPr>
          <p:cNvPr id="2" name="Picture 1">
            <a:extLst>
              <a:ext uri="{FF2B5EF4-FFF2-40B4-BE49-F238E27FC236}">
                <a16:creationId xmlns:a16="http://schemas.microsoft.com/office/drawing/2014/main" id="{C130364E-E744-2E13-13A8-CE21A0882B23}"/>
              </a:ext>
            </a:extLst>
          </p:cNvPr>
          <p:cNvPicPr>
            <a:picLocks noChangeAspect="1"/>
          </p:cNvPicPr>
          <p:nvPr/>
        </p:nvPicPr>
        <p:blipFill>
          <a:blip r:embed="rId2"/>
          <a:stretch>
            <a:fillRect/>
          </a:stretch>
        </p:blipFill>
        <p:spPr>
          <a:xfrm>
            <a:off x="234951" y="0"/>
            <a:ext cx="1060450" cy="1121295"/>
          </a:xfrm>
          <a:prstGeom prst="rect">
            <a:avLst/>
          </a:prstGeom>
        </p:spPr>
      </p:pic>
      <p:sp>
        <p:nvSpPr>
          <p:cNvPr id="6" name="Rectangle 5"/>
          <p:cNvSpPr/>
          <p:nvPr/>
        </p:nvSpPr>
        <p:spPr>
          <a:xfrm>
            <a:off x="885492" y="1305342"/>
            <a:ext cx="10039182" cy="5509200"/>
          </a:xfrm>
          <a:prstGeom prst="rect">
            <a:avLst/>
          </a:prstGeom>
        </p:spPr>
        <p:txBody>
          <a:bodyPr wrap="square">
            <a:spAutoFit/>
          </a:bodyPr>
          <a:lstStyle/>
          <a:p>
            <a:r>
              <a:rPr lang="en-GB" sz="3200" b="1" dirty="0"/>
              <a:t>Myth 5: Health and Safety Measures are Expensive and Inconvenient (ii)</a:t>
            </a:r>
          </a:p>
          <a:p>
            <a:pPr marL="457200" indent="-457200">
              <a:buFont typeface="Arial" panose="020B0604020202020204" pitchFamily="34" charset="0"/>
              <a:buChar char="•"/>
            </a:pPr>
            <a:r>
              <a:rPr lang="en-GB" sz="3200" dirty="0"/>
              <a:t>Furthermore, fostering a safety-conscious culture can foster a positive work environment, improve the organization’s reputation, and attract potential clients and customers.</a:t>
            </a:r>
          </a:p>
          <a:p>
            <a:pPr marL="457200" indent="-457200">
              <a:buFont typeface="Arial" panose="020B0604020202020204" pitchFamily="34" charset="0"/>
              <a:buChar char="•"/>
            </a:pPr>
            <a:r>
              <a:rPr lang="en-GB" sz="3200" dirty="0"/>
              <a:t>Investing in health and safety has long-term benefits such as lower accident-related costs, increased productivity, and higher employee morale. Businesses can view safety as an investment rather than a cost because it protects both workers and the bottom line.</a:t>
            </a:r>
          </a:p>
        </p:txBody>
      </p:sp>
    </p:spTree>
    <p:extLst>
      <p:ext uri="{BB962C8B-B14F-4D97-AF65-F5344CB8AC3E}">
        <p14:creationId xmlns:p14="http://schemas.microsoft.com/office/powerpoint/2010/main" val="226467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6309DD5-CEFC-2413-89C8-AAB14E47CBFF}"/>
              </a:ext>
            </a:extLst>
          </p:cNvPr>
          <p:cNvPicPr>
            <a:picLocks noChangeAspect="1"/>
          </p:cNvPicPr>
          <p:nvPr/>
        </p:nvPicPr>
        <p:blipFill>
          <a:blip r:embed="rId2"/>
          <a:stretch>
            <a:fillRect/>
          </a:stretch>
        </p:blipFill>
        <p:spPr>
          <a:xfrm>
            <a:off x="234951" y="0"/>
            <a:ext cx="1060450" cy="1121295"/>
          </a:xfrm>
          <a:prstGeom prst="rect">
            <a:avLst/>
          </a:prstGeom>
        </p:spPr>
      </p:pic>
      <p:sp>
        <p:nvSpPr>
          <p:cNvPr id="6" name="TextBox 5">
            <a:extLst>
              <a:ext uri="{FF2B5EF4-FFF2-40B4-BE49-F238E27FC236}">
                <a16:creationId xmlns:a16="http://schemas.microsoft.com/office/drawing/2014/main" id="{F4103775-A767-1F47-7889-73F50B311547}"/>
              </a:ext>
            </a:extLst>
          </p:cNvPr>
          <p:cNvSpPr txBox="1"/>
          <p:nvPr/>
        </p:nvSpPr>
        <p:spPr>
          <a:xfrm>
            <a:off x="503582" y="1858762"/>
            <a:ext cx="10919791" cy="3662541"/>
          </a:xfrm>
          <a:prstGeom prst="rect">
            <a:avLst/>
          </a:prstGeom>
          <a:noFill/>
        </p:spPr>
        <p:txBody>
          <a:bodyPr wrap="square">
            <a:spAutoFit/>
          </a:bodyPr>
          <a:lstStyle/>
          <a:p>
            <a:r>
              <a:rPr lang="en-GB" sz="3200" b="1" dirty="0"/>
              <a:t>Myth 5: Health and Safety Measures are Expensive and Inconvenient (iii)</a:t>
            </a:r>
            <a:endParaRPr lang="en-GB" sz="3200" dirty="0"/>
          </a:p>
          <a:p>
            <a:pPr marL="457200" indent="-457200">
              <a:buFont typeface="Arial" panose="020B0604020202020204" pitchFamily="34" charset="0"/>
              <a:buChar char="•"/>
            </a:pPr>
            <a:r>
              <a:rPr lang="en-GB" sz="3200" dirty="0"/>
              <a:t>Affordable health and safety solutions are available for small businesses with limited resources. </a:t>
            </a:r>
          </a:p>
          <a:p>
            <a:pPr marL="457200" indent="-457200">
              <a:buFont typeface="Arial" panose="020B0604020202020204" pitchFamily="34" charset="0"/>
              <a:buChar char="•"/>
            </a:pPr>
            <a:r>
              <a:rPr lang="en-GB" sz="3200" dirty="0"/>
              <a:t>Many low-cost measures, such as proper training, risk assessments, and ergonomic improvements, can significantly improve workplace safety without cost</a:t>
            </a:r>
            <a:r>
              <a:rPr lang="en-GB" sz="4000" dirty="0"/>
              <a:t>.</a:t>
            </a:r>
          </a:p>
        </p:txBody>
      </p:sp>
    </p:spTree>
    <p:extLst>
      <p:ext uri="{BB962C8B-B14F-4D97-AF65-F5344CB8AC3E}">
        <p14:creationId xmlns:p14="http://schemas.microsoft.com/office/powerpoint/2010/main" val="353618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5BAE604-6E88-5E37-EA01-EF4697157D96}"/>
              </a:ext>
            </a:extLst>
          </p:cNvPr>
          <p:cNvPicPr>
            <a:picLocks noChangeAspect="1"/>
          </p:cNvPicPr>
          <p:nvPr/>
        </p:nvPicPr>
        <p:blipFill>
          <a:blip r:embed="rId2"/>
          <a:stretch>
            <a:fillRect/>
          </a:stretch>
        </p:blipFill>
        <p:spPr>
          <a:xfrm>
            <a:off x="219609" y="97817"/>
            <a:ext cx="1487553" cy="1572904"/>
          </a:xfrm>
          <a:prstGeom prst="rect">
            <a:avLst/>
          </a:prstGeom>
        </p:spPr>
      </p:pic>
      <p:sp>
        <p:nvSpPr>
          <p:cNvPr id="3" name="Rectangle 2"/>
          <p:cNvSpPr/>
          <p:nvPr/>
        </p:nvSpPr>
        <p:spPr>
          <a:xfrm>
            <a:off x="219610" y="1016292"/>
            <a:ext cx="11715716" cy="5509200"/>
          </a:xfrm>
          <a:prstGeom prst="rect">
            <a:avLst/>
          </a:prstGeom>
        </p:spPr>
        <p:txBody>
          <a:bodyPr wrap="square">
            <a:spAutoFit/>
          </a:bodyPr>
          <a:lstStyle/>
          <a:p>
            <a:endParaRPr lang="en-GB" sz="3200" dirty="0"/>
          </a:p>
          <a:p>
            <a:endParaRPr lang="en-GB" sz="3200" dirty="0"/>
          </a:p>
          <a:p>
            <a:r>
              <a:rPr lang="en-GB" sz="3200" b="1" dirty="0"/>
              <a:t>Myth 6: Ergonomic Issues are Insignificant (</a:t>
            </a:r>
            <a:r>
              <a:rPr lang="en-GB" sz="3200" b="1" dirty="0" err="1"/>
              <a:t>i</a:t>
            </a:r>
            <a:r>
              <a:rPr lang="en-GB" sz="3200" b="1" dirty="0"/>
              <a:t>)</a:t>
            </a:r>
          </a:p>
          <a:p>
            <a:pPr marL="457200" indent="-457200">
              <a:buFont typeface="Arial" panose="020B0604020202020204" pitchFamily="34" charset="0"/>
              <a:buChar char="•"/>
            </a:pPr>
            <a:r>
              <a:rPr lang="en-GB" sz="3200" dirty="0"/>
              <a:t>This perpetuates the myth that ergonomic concerns in the workplace are insignificant enough to merit attention. </a:t>
            </a:r>
          </a:p>
          <a:p>
            <a:pPr marL="457200" indent="-457200">
              <a:buFont typeface="Arial" panose="020B0604020202020204" pitchFamily="34" charset="0"/>
              <a:buChar char="•"/>
            </a:pPr>
            <a:r>
              <a:rPr lang="en-GB" sz="3200" dirty="0"/>
              <a:t>This myth, however, minimises the importance of addressing ergonomic issues, which can lead to a variety of health issues such as musculoskeletal disorders, repetitive strain injuries, and decreased productivity.</a:t>
            </a:r>
          </a:p>
          <a:p>
            <a:pPr marL="457200" indent="-457200">
              <a:buFont typeface="Arial" panose="020B0604020202020204" pitchFamily="34" charset="0"/>
              <a:buChar char="•"/>
            </a:pPr>
            <a:r>
              <a:rPr lang="en-GB" sz="3200" dirty="0"/>
              <a:t>Prioritising ergonomics is critical for ensuring employee well-being and increasing overall workplace efficiency.</a:t>
            </a:r>
          </a:p>
        </p:txBody>
      </p:sp>
    </p:spTree>
    <p:extLst>
      <p:ext uri="{BB962C8B-B14F-4D97-AF65-F5344CB8AC3E}">
        <p14:creationId xmlns:p14="http://schemas.microsoft.com/office/powerpoint/2010/main" val="2114844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139C51-314F-0D88-D07C-DA1B7E115215}"/>
              </a:ext>
            </a:extLst>
          </p:cNvPr>
          <p:cNvSpPr txBox="1"/>
          <p:nvPr/>
        </p:nvSpPr>
        <p:spPr>
          <a:xfrm>
            <a:off x="348145" y="1281406"/>
            <a:ext cx="12052300" cy="4462760"/>
          </a:xfrm>
          <a:prstGeom prst="rect">
            <a:avLst/>
          </a:prstGeom>
          <a:noFill/>
        </p:spPr>
        <p:txBody>
          <a:bodyPr wrap="square">
            <a:spAutoFit/>
          </a:bodyPr>
          <a:lstStyle/>
          <a:p>
            <a:endParaRPr lang="en-GB" sz="2800" dirty="0"/>
          </a:p>
          <a:p>
            <a:r>
              <a:rPr lang="en-GB" sz="3200" dirty="0"/>
              <a:t>Let’s start with this</a:t>
            </a:r>
          </a:p>
          <a:p>
            <a:r>
              <a:rPr lang="en-GB" sz="3200" dirty="0"/>
              <a:t>What is Section 9 of the Health and Safety at Work Act?</a:t>
            </a:r>
          </a:p>
          <a:p>
            <a:r>
              <a:rPr lang="en-GB" sz="3200" u="sng" dirty="0">
                <a:hlinkClick r:id="rId2"/>
              </a:rPr>
              <a:t>Section 9 of the Health and Safety at Work Act</a:t>
            </a:r>
            <a:r>
              <a:rPr lang="en-GB" sz="3200" dirty="0"/>
              <a:t> </a:t>
            </a:r>
          </a:p>
          <a:p>
            <a:pPr marL="457200" indent="-457200">
              <a:buFont typeface="Arial" panose="020B0604020202020204" pitchFamily="34" charset="0"/>
              <a:buChar char="•"/>
            </a:pPr>
            <a:r>
              <a:rPr lang="en-GB" sz="3200" dirty="0"/>
              <a:t>Imposes a specific duty on all employers in the United Kingdom. The legislation’s main aim is to protect all employees and others who may be affected by their work activities. </a:t>
            </a:r>
          </a:p>
          <a:p>
            <a:pPr marL="457200" indent="-457200">
              <a:buFont typeface="Arial" panose="020B0604020202020204" pitchFamily="34" charset="0"/>
              <a:buChar char="•"/>
            </a:pPr>
            <a:r>
              <a:rPr lang="en-GB" sz="3200" dirty="0"/>
              <a:t>Employers must provide and maintain a safe working environment, as well as adequate training and protective equipment</a:t>
            </a:r>
            <a:r>
              <a:rPr lang="en-GB" sz="2800" dirty="0"/>
              <a:t>. </a:t>
            </a:r>
          </a:p>
        </p:txBody>
      </p:sp>
      <p:pic>
        <p:nvPicPr>
          <p:cNvPr id="2" name="Picture 1">
            <a:extLst>
              <a:ext uri="{FF2B5EF4-FFF2-40B4-BE49-F238E27FC236}">
                <a16:creationId xmlns:a16="http://schemas.microsoft.com/office/drawing/2014/main" id="{98706263-DFC6-CD39-51C6-69CB020AF596}"/>
              </a:ext>
            </a:extLst>
          </p:cNvPr>
          <p:cNvPicPr>
            <a:picLocks noChangeAspect="1"/>
          </p:cNvPicPr>
          <p:nvPr/>
        </p:nvPicPr>
        <p:blipFill>
          <a:blip r:embed="rId3"/>
          <a:stretch>
            <a:fillRect/>
          </a:stretch>
        </p:blipFill>
        <p:spPr>
          <a:xfrm>
            <a:off x="139700" y="0"/>
            <a:ext cx="1487553" cy="1572904"/>
          </a:xfrm>
          <a:prstGeom prst="rect">
            <a:avLst/>
          </a:prstGeom>
        </p:spPr>
      </p:pic>
    </p:spTree>
    <p:extLst>
      <p:ext uri="{BB962C8B-B14F-4D97-AF65-F5344CB8AC3E}">
        <p14:creationId xmlns:p14="http://schemas.microsoft.com/office/powerpoint/2010/main" val="887809304"/>
      </p:ext>
    </p:extLst>
  </p:cSld>
  <p:clrMapOvr>
    <a:masterClrMapping/>
  </p:clrMapOvr>
  <mc:AlternateContent xmlns:mc="http://schemas.openxmlformats.org/markup-compatibility/2006" xmlns:p14="http://schemas.microsoft.com/office/powerpoint/2010/main">
    <mc:Choice Requires="p14">
      <p:transition spd="slow" p14:dur="2000" advTm="10507"/>
    </mc:Choice>
    <mc:Fallback xmlns="">
      <p:transition spd="slow" advTm="1050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9BE43D-1A74-0B65-0DCB-DEE47477C490}"/>
              </a:ext>
            </a:extLst>
          </p:cNvPr>
          <p:cNvSpPr txBox="1"/>
          <p:nvPr/>
        </p:nvSpPr>
        <p:spPr>
          <a:xfrm>
            <a:off x="487491" y="1127872"/>
            <a:ext cx="11495962" cy="4524315"/>
          </a:xfrm>
          <a:prstGeom prst="rect">
            <a:avLst/>
          </a:prstGeom>
          <a:noFill/>
        </p:spPr>
        <p:txBody>
          <a:bodyPr wrap="square">
            <a:spAutoFit/>
          </a:bodyPr>
          <a:lstStyle/>
          <a:p>
            <a:r>
              <a:rPr lang="en-GB" sz="3200" b="1" dirty="0"/>
              <a:t>Myth 6: Ergonomic Issues are Insignificant (ii)</a:t>
            </a:r>
          </a:p>
          <a:p>
            <a:endParaRPr lang="en-GB" sz="3200" dirty="0"/>
          </a:p>
          <a:p>
            <a:pPr marL="457200" indent="-457200">
              <a:buFont typeface="Arial" panose="020B0604020202020204" pitchFamily="34" charset="0"/>
              <a:buChar char="•"/>
            </a:pPr>
            <a:r>
              <a:rPr lang="en-GB" sz="3200" dirty="0"/>
              <a:t>Contrary to popular belief, ergonomic issues can have a significant impact on a person’s health and well-being. Poor ergonomics can cause musculoskeletal disorders, repetitive strain injuries, and decreased productivity.</a:t>
            </a:r>
          </a:p>
          <a:p>
            <a:pPr marL="457200" indent="-457200">
              <a:buFont typeface="Arial" panose="020B0604020202020204" pitchFamily="34" charset="0"/>
              <a:buChar char="•"/>
            </a:pPr>
            <a:r>
              <a:rPr lang="en-GB" sz="3200" dirty="0"/>
              <a:t>Employees who experience discomfort as a result of poor ergonomic setups may develop chronic pain and experience lower job satisfaction.</a:t>
            </a:r>
          </a:p>
        </p:txBody>
      </p:sp>
      <p:pic>
        <p:nvPicPr>
          <p:cNvPr id="2" name="Picture 1">
            <a:extLst>
              <a:ext uri="{FF2B5EF4-FFF2-40B4-BE49-F238E27FC236}">
                <a16:creationId xmlns:a16="http://schemas.microsoft.com/office/drawing/2014/main" id="{1552E31E-8EAC-1E83-C1F6-4C573179449A}"/>
              </a:ext>
            </a:extLst>
          </p:cNvPr>
          <p:cNvPicPr>
            <a:picLocks noChangeAspect="1"/>
          </p:cNvPicPr>
          <p:nvPr/>
        </p:nvPicPr>
        <p:blipFill>
          <a:blip r:embed="rId2"/>
          <a:stretch>
            <a:fillRect/>
          </a:stretch>
        </p:blipFill>
        <p:spPr>
          <a:xfrm>
            <a:off x="219609" y="97817"/>
            <a:ext cx="1012291" cy="1070373"/>
          </a:xfrm>
          <a:prstGeom prst="rect">
            <a:avLst/>
          </a:prstGeom>
        </p:spPr>
      </p:pic>
    </p:spTree>
    <p:extLst>
      <p:ext uri="{BB962C8B-B14F-4D97-AF65-F5344CB8AC3E}">
        <p14:creationId xmlns:p14="http://schemas.microsoft.com/office/powerpoint/2010/main" val="132237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960A253-1D00-222B-89B9-1292E176A132}"/>
              </a:ext>
            </a:extLst>
          </p:cNvPr>
          <p:cNvSpPr txBox="1"/>
          <p:nvPr/>
        </p:nvSpPr>
        <p:spPr>
          <a:xfrm>
            <a:off x="219610" y="929309"/>
            <a:ext cx="11557000" cy="4524315"/>
          </a:xfrm>
          <a:prstGeom prst="rect">
            <a:avLst/>
          </a:prstGeom>
          <a:noFill/>
        </p:spPr>
        <p:txBody>
          <a:bodyPr wrap="square">
            <a:spAutoFit/>
          </a:bodyPr>
          <a:lstStyle/>
          <a:p>
            <a:r>
              <a:rPr lang="en-GB" sz="3200" b="1" dirty="0"/>
              <a:t>Myth 6: Ergonomic Issues are Insignificant (iii)</a:t>
            </a:r>
          </a:p>
          <a:p>
            <a:pPr marL="457200" indent="-457200">
              <a:buFont typeface="Arial" panose="020B0604020202020204" pitchFamily="34" charset="0"/>
              <a:buChar char="•"/>
            </a:pPr>
            <a:r>
              <a:rPr lang="en-GB" sz="3200" dirty="0"/>
              <a:t>Businesses should prioritise ergonomic best practises to dispel this myth and promote a healthier work environment. </a:t>
            </a:r>
          </a:p>
          <a:p>
            <a:pPr marL="457200" indent="-457200">
              <a:buFont typeface="Arial" panose="020B0604020202020204" pitchFamily="34" charset="0"/>
              <a:buChar char="•"/>
            </a:pPr>
            <a:r>
              <a:rPr lang="en-GB" sz="3200" dirty="0"/>
              <a:t>Adjustable workstations, ergonomic chairs, and education on proper posture and positioning can all help reduce the risk of ergonomic issues. </a:t>
            </a:r>
          </a:p>
          <a:p>
            <a:pPr marL="457200" indent="-457200">
              <a:buFont typeface="Arial" panose="020B0604020202020204" pitchFamily="34" charset="0"/>
              <a:buChar char="•"/>
            </a:pPr>
            <a:r>
              <a:rPr lang="en-GB" sz="3200" dirty="0"/>
              <a:t>Investing in ergonomic assessments and adjustments shows a dedication to employee well-being and promotes a more comfortable and productive workplace.</a:t>
            </a:r>
          </a:p>
        </p:txBody>
      </p:sp>
      <p:pic>
        <p:nvPicPr>
          <p:cNvPr id="2" name="Picture 1">
            <a:extLst>
              <a:ext uri="{FF2B5EF4-FFF2-40B4-BE49-F238E27FC236}">
                <a16:creationId xmlns:a16="http://schemas.microsoft.com/office/drawing/2014/main" id="{724D5F33-FDD0-F980-9655-ACB3625B4C16}"/>
              </a:ext>
            </a:extLst>
          </p:cNvPr>
          <p:cNvPicPr>
            <a:picLocks noChangeAspect="1"/>
          </p:cNvPicPr>
          <p:nvPr/>
        </p:nvPicPr>
        <p:blipFill>
          <a:blip r:embed="rId2"/>
          <a:stretch>
            <a:fillRect/>
          </a:stretch>
        </p:blipFill>
        <p:spPr>
          <a:xfrm>
            <a:off x="219610" y="97817"/>
            <a:ext cx="907062" cy="959106"/>
          </a:xfrm>
          <a:prstGeom prst="rect">
            <a:avLst/>
          </a:prstGeom>
        </p:spPr>
      </p:pic>
    </p:spTree>
    <p:extLst>
      <p:ext uri="{BB962C8B-B14F-4D97-AF65-F5344CB8AC3E}">
        <p14:creationId xmlns:p14="http://schemas.microsoft.com/office/powerpoint/2010/main" val="1301875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BAA386-3573-0D9C-0ADB-C3F1C06EA541}"/>
              </a:ext>
            </a:extLst>
          </p:cNvPr>
          <p:cNvSpPr txBox="1"/>
          <p:nvPr/>
        </p:nvSpPr>
        <p:spPr>
          <a:xfrm>
            <a:off x="219609" y="1041023"/>
            <a:ext cx="11972392" cy="5016758"/>
          </a:xfrm>
          <a:prstGeom prst="rect">
            <a:avLst/>
          </a:prstGeom>
          <a:noFill/>
        </p:spPr>
        <p:txBody>
          <a:bodyPr wrap="square">
            <a:spAutoFit/>
          </a:bodyPr>
          <a:lstStyle/>
          <a:p>
            <a:endParaRPr lang="en-GB" sz="3200" b="1" dirty="0"/>
          </a:p>
          <a:p>
            <a:r>
              <a:rPr lang="en-GB" sz="3200" b="1" dirty="0"/>
              <a:t>Myth 7: Health and Safety Only Focus on Physical Health (</a:t>
            </a:r>
            <a:r>
              <a:rPr lang="en-GB" sz="3200" b="1" dirty="0" err="1"/>
              <a:t>i</a:t>
            </a:r>
            <a:r>
              <a:rPr lang="en-GB" sz="3200" b="1" dirty="0"/>
              <a:t>)</a:t>
            </a:r>
          </a:p>
          <a:p>
            <a:endParaRPr lang="en-GB" sz="3200" b="1" dirty="0"/>
          </a:p>
          <a:p>
            <a:pPr marL="457200" indent="-457200">
              <a:buFont typeface="Arial" panose="020B0604020202020204" pitchFamily="34" charset="0"/>
              <a:buChar char="•"/>
            </a:pPr>
            <a:r>
              <a:rPr lang="en-GB" sz="3200" dirty="0"/>
              <a:t>This misconception holds that health and safety in the United Kingdom are solely concerned with physical well-being, ignoring mental and emotional aspects. </a:t>
            </a:r>
          </a:p>
          <a:p>
            <a:pPr marL="457200" indent="-457200">
              <a:buFont typeface="Arial" panose="020B0604020202020204" pitchFamily="34" charset="0"/>
              <a:buChar char="•"/>
            </a:pPr>
            <a:r>
              <a:rPr lang="en-GB" sz="3200" dirty="0"/>
              <a:t>In reality, modern health and Safety practises take a comprehensive approach, emphasising the importance of both physical and mental health in the workplace.</a:t>
            </a:r>
          </a:p>
          <a:p>
            <a:endParaRPr lang="en-GB" sz="3200" dirty="0"/>
          </a:p>
        </p:txBody>
      </p:sp>
      <p:pic>
        <p:nvPicPr>
          <p:cNvPr id="2" name="Picture 1">
            <a:extLst>
              <a:ext uri="{FF2B5EF4-FFF2-40B4-BE49-F238E27FC236}">
                <a16:creationId xmlns:a16="http://schemas.microsoft.com/office/drawing/2014/main" id="{768D7CD9-BD37-40CF-660B-E8124E107088}"/>
              </a:ext>
            </a:extLst>
          </p:cNvPr>
          <p:cNvPicPr>
            <a:picLocks noChangeAspect="1"/>
          </p:cNvPicPr>
          <p:nvPr/>
        </p:nvPicPr>
        <p:blipFill>
          <a:blip r:embed="rId2"/>
          <a:stretch>
            <a:fillRect/>
          </a:stretch>
        </p:blipFill>
        <p:spPr>
          <a:xfrm>
            <a:off x="219609" y="97817"/>
            <a:ext cx="874405" cy="924576"/>
          </a:xfrm>
          <a:prstGeom prst="rect">
            <a:avLst/>
          </a:prstGeom>
        </p:spPr>
      </p:pic>
    </p:spTree>
    <p:extLst>
      <p:ext uri="{BB962C8B-B14F-4D97-AF65-F5344CB8AC3E}">
        <p14:creationId xmlns:p14="http://schemas.microsoft.com/office/powerpoint/2010/main" val="1525858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08B9DD-C440-2FBD-F617-706399C12CB3}"/>
              </a:ext>
            </a:extLst>
          </p:cNvPr>
          <p:cNvSpPr txBox="1"/>
          <p:nvPr/>
        </p:nvSpPr>
        <p:spPr>
          <a:xfrm>
            <a:off x="279400" y="1196514"/>
            <a:ext cx="11912600" cy="4524315"/>
          </a:xfrm>
          <a:prstGeom prst="rect">
            <a:avLst/>
          </a:prstGeom>
          <a:noFill/>
        </p:spPr>
        <p:txBody>
          <a:bodyPr wrap="square">
            <a:spAutoFit/>
          </a:bodyPr>
          <a:lstStyle/>
          <a:p>
            <a:r>
              <a:rPr lang="en-GB" sz="3200" b="1" dirty="0"/>
              <a:t>Myth 7: Health and Safety Only Focus on Physical Health (ii)</a:t>
            </a:r>
            <a:endParaRPr lang="en-GB" sz="3200" dirty="0"/>
          </a:p>
          <a:p>
            <a:pPr marL="457200" indent="-457200">
              <a:buFont typeface="Arial" panose="020B0604020202020204" pitchFamily="34" charset="0"/>
              <a:buChar char="•"/>
            </a:pPr>
            <a:r>
              <a:rPr lang="en-GB" sz="3200" dirty="0"/>
              <a:t>The importance of </a:t>
            </a:r>
            <a:r>
              <a:rPr lang="en-GB" sz="3200" u="sng" dirty="0">
                <a:hlinkClick r:id="rId2"/>
              </a:rPr>
              <a:t>mental health</a:t>
            </a:r>
            <a:r>
              <a:rPr lang="en-GB" sz="3200" dirty="0"/>
              <a:t> has been recognised in UK health and safety standards. </a:t>
            </a:r>
          </a:p>
          <a:p>
            <a:pPr marL="457200" indent="-457200">
              <a:buFont typeface="Arial" panose="020B0604020202020204" pitchFamily="34" charset="0"/>
              <a:buChar char="•"/>
            </a:pPr>
            <a:r>
              <a:rPr lang="en-GB" sz="3200" dirty="0"/>
              <a:t>Employers are increasingly emphasising the importance of addressing stress, anxiety, and other psychological challenges that employees may face on the job.</a:t>
            </a:r>
          </a:p>
          <a:p>
            <a:pPr marL="457200" indent="-457200">
              <a:buFont typeface="Arial" panose="020B0604020202020204" pitchFamily="34" charset="0"/>
              <a:buChar char="•"/>
            </a:pPr>
            <a:r>
              <a:rPr lang="en-GB" sz="3200" dirty="0"/>
              <a:t>A comprehensive approach to health and safety must include proper support systems, counselling services, and promoting work-life balance.</a:t>
            </a:r>
          </a:p>
        </p:txBody>
      </p:sp>
      <p:pic>
        <p:nvPicPr>
          <p:cNvPr id="2" name="Picture 1">
            <a:extLst>
              <a:ext uri="{FF2B5EF4-FFF2-40B4-BE49-F238E27FC236}">
                <a16:creationId xmlns:a16="http://schemas.microsoft.com/office/drawing/2014/main" id="{2FB4B28F-8C77-F2F8-4B24-3096E620C0C9}"/>
              </a:ext>
            </a:extLst>
          </p:cNvPr>
          <p:cNvPicPr>
            <a:picLocks noChangeAspect="1"/>
          </p:cNvPicPr>
          <p:nvPr/>
        </p:nvPicPr>
        <p:blipFill>
          <a:blip r:embed="rId3"/>
          <a:stretch>
            <a:fillRect/>
          </a:stretch>
        </p:blipFill>
        <p:spPr>
          <a:xfrm>
            <a:off x="219609" y="97817"/>
            <a:ext cx="972377" cy="1028169"/>
          </a:xfrm>
          <a:prstGeom prst="rect">
            <a:avLst/>
          </a:prstGeom>
        </p:spPr>
      </p:pic>
    </p:spTree>
    <p:extLst>
      <p:ext uri="{BB962C8B-B14F-4D97-AF65-F5344CB8AC3E}">
        <p14:creationId xmlns:p14="http://schemas.microsoft.com/office/powerpoint/2010/main" val="367706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18AD1C-F3D4-1466-1D55-09BB51EB730C}"/>
              </a:ext>
            </a:extLst>
          </p:cNvPr>
          <p:cNvSpPr txBox="1"/>
          <p:nvPr/>
        </p:nvSpPr>
        <p:spPr>
          <a:xfrm>
            <a:off x="342121" y="1670721"/>
            <a:ext cx="12052300" cy="5201424"/>
          </a:xfrm>
          <a:prstGeom prst="rect">
            <a:avLst/>
          </a:prstGeom>
          <a:noFill/>
        </p:spPr>
        <p:txBody>
          <a:bodyPr wrap="square">
            <a:spAutoFit/>
          </a:bodyPr>
          <a:lstStyle/>
          <a:p>
            <a:endParaRPr lang="en-GB" sz="3200" dirty="0"/>
          </a:p>
          <a:p>
            <a:r>
              <a:rPr lang="en-GB" sz="3200" b="1" dirty="0"/>
              <a:t>Myth 7: Health and Safety Only Focus on Physical Health (iii)</a:t>
            </a:r>
            <a:endParaRPr lang="en-GB" sz="3200" dirty="0"/>
          </a:p>
          <a:p>
            <a:endParaRPr lang="en-GB" sz="3200" dirty="0"/>
          </a:p>
          <a:p>
            <a:pPr marL="457200" indent="-457200">
              <a:buFont typeface="Arial" panose="020B0604020202020204" pitchFamily="34" charset="0"/>
              <a:buChar char="•"/>
            </a:pPr>
            <a:r>
              <a:rPr lang="en-GB" sz="3200" dirty="0"/>
              <a:t>A holistic health and safety approach in the workplace is created by emphasising both physical and mental well-being. </a:t>
            </a:r>
          </a:p>
          <a:p>
            <a:pPr marL="457200" indent="-457200">
              <a:buFont typeface="Arial" panose="020B0604020202020204" pitchFamily="34" charset="0"/>
              <a:buChar char="•"/>
            </a:pPr>
            <a:r>
              <a:rPr lang="en-GB" sz="3200" dirty="0"/>
              <a:t>Businesses can improve employee morale, productivity, and overall job satisfaction by creating an environment that promotes mental health alongside physical safety, resulting in a healthier and more successful workforce</a:t>
            </a:r>
            <a:endParaRPr lang="en-GB" sz="3200" dirty="0">
              <a:solidFill>
                <a:srgbClr val="000000"/>
              </a:solidFill>
              <a:latin typeface="Helvetica 45 Light"/>
            </a:endParaRPr>
          </a:p>
          <a:p>
            <a:endParaRPr lang="en-GB" sz="4400" b="0" i="0" u="none" strike="noStrike" baseline="0" dirty="0">
              <a:solidFill>
                <a:srgbClr val="000000"/>
              </a:solidFill>
              <a:latin typeface="Helvetica 45 Light"/>
            </a:endParaRPr>
          </a:p>
        </p:txBody>
      </p:sp>
      <p:pic>
        <p:nvPicPr>
          <p:cNvPr id="2" name="Picture 1">
            <a:extLst>
              <a:ext uri="{FF2B5EF4-FFF2-40B4-BE49-F238E27FC236}">
                <a16:creationId xmlns:a16="http://schemas.microsoft.com/office/drawing/2014/main" id="{BA1E14B7-7162-2BC4-3CD9-20FF51F602BA}"/>
              </a:ext>
            </a:extLst>
          </p:cNvPr>
          <p:cNvPicPr>
            <a:picLocks noChangeAspect="1"/>
          </p:cNvPicPr>
          <p:nvPr/>
        </p:nvPicPr>
        <p:blipFill>
          <a:blip r:embed="rId2"/>
          <a:stretch>
            <a:fillRect/>
          </a:stretch>
        </p:blipFill>
        <p:spPr>
          <a:xfrm>
            <a:off x="219609" y="97817"/>
            <a:ext cx="1487553" cy="1572904"/>
          </a:xfrm>
          <a:prstGeom prst="rect">
            <a:avLst/>
          </a:prstGeom>
        </p:spPr>
      </p:pic>
    </p:spTree>
    <p:extLst>
      <p:ext uri="{BB962C8B-B14F-4D97-AF65-F5344CB8AC3E}">
        <p14:creationId xmlns:p14="http://schemas.microsoft.com/office/powerpoint/2010/main" val="252307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EBB535-30CC-609E-5EB2-175FE000EB75}"/>
              </a:ext>
            </a:extLst>
          </p:cNvPr>
          <p:cNvSpPr txBox="1"/>
          <p:nvPr/>
        </p:nvSpPr>
        <p:spPr>
          <a:xfrm>
            <a:off x="419100" y="1440321"/>
            <a:ext cx="11772900" cy="7171194"/>
          </a:xfrm>
          <a:prstGeom prst="rect">
            <a:avLst/>
          </a:prstGeom>
          <a:noFill/>
        </p:spPr>
        <p:txBody>
          <a:bodyPr wrap="square">
            <a:spAutoFit/>
          </a:bodyPr>
          <a:lstStyle/>
          <a:p>
            <a:endParaRPr lang="en-GB" sz="3200" dirty="0"/>
          </a:p>
          <a:p>
            <a:r>
              <a:rPr lang="en-GB" sz="3200" b="1" dirty="0"/>
              <a:t>Myth 8: Health and Safety Regulations Stifle Productivity (</a:t>
            </a:r>
            <a:r>
              <a:rPr lang="en-GB" sz="3200" b="1" dirty="0" err="1"/>
              <a:t>i</a:t>
            </a:r>
            <a:r>
              <a:rPr lang="en-GB" sz="3200" b="1" dirty="0"/>
              <a:t>)</a:t>
            </a:r>
          </a:p>
          <a:p>
            <a:pPr marL="457200" indent="-457200">
              <a:buFont typeface="Arial" panose="020B0604020202020204" pitchFamily="34" charset="0"/>
              <a:buChar char="•"/>
            </a:pPr>
            <a:r>
              <a:rPr lang="en-GB" sz="3200" dirty="0"/>
              <a:t>According to the myth, following health and safety regulations in the UK reduces productivity and imposes unnecessary restrictions on businesses. </a:t>
            </a:r>
          </a:p>
          <a:p>
            <a:pPr marL="457200" indent="-457200">
              <a:buFont typeface="Arial" panose="020B0604020202020204" pitchFamily="34" charset="0"/>
              <a:buChar char="•"/>
            </a:pPr>
            <a:r>
              <a:rPr lang="en-GB" sz="3200" dirty="0"/>
              <a:t>This belief, however, is unfounded. In reality, health and safety regulations are intended to keep workers safe by protecting them from harm, ensuring their well-being, and fostering a safe working environment.</a:t>
            </a:r>
          </a:p>
          <a:p>
            <a:pPr algn="ctr"/>
            <a:r>
              <a:rPr lang="en-GB" sz="4000" dirty="0"/>
              <a:t> </a:t>
            </a:r>
          </a:p>
          <a:p>
            <a:endParaRPr lang="en-GB" sz="4400" dirty="0"/>
          </a:p>
          <a:p>
            <a:endParaRPr lang="en-GB" sz="4400" dirty="0"/>
          </a:p>
          <a:p>
            <a:endParaRPr lang="en-GB" sz="4400" dirty="0"/>
          </a:p>
        </p:txBody>
      </p:sp>
      <p:pic>
        <p:nvPicPr>
          <p:cNvPr id="2" name="Picture 1">
            <a:extLst>
              <a:ext uri="{FF2B5EF4-FFF2-40B4-BE49-F238E27FC236}">
                <a16:creationId xmlns:a16="http://schemas.microsoft.com/office/drawing/2014/main" id="{F99A7439-B2C5-20CA-0F04-C2DE8661885C}"/>
              </a:ext>
            </a:extLst>
          </p:cNvPr>
          <p:cNvPicPr>
            <a:picLocks noChangeAspect="1"/>
          </p:cNvPicPr>
          <p:nvPr/>
        </p:nvPicPr>
        <p:blipFill>
          <a:blip r:embed="rId2"/>
          <a:stretch>
            <a:fillRect/>
          </a:stretch>
        </p:blipFill>
        <p:spPr>
          <a:xfrm>
            <a:off x="219609" y="97817"/>
            <a:ext cx="1487553" cy="1572904"/>
          </a:xfrm>
          <a:prstGeom prst="rect">
            <a:avLst/>
          </a:prstGeom>
        </p:spPr>
      </p:pic>
    </p:spTree>
    <p:extLst>
      <p:ext uri="{BB962C8B-B14F-4D97-AF65-F5344CB8AC3E}">
        <p14:creationId xmlns:p14="http://schemas.microsoft.com/office/powerpoint/2010/main" val="332760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D39465-C8EF-09AD-F925-2872874A486D}"/>
              </a:ext>
            </a:extLst>
          </p:cNvPr>
          <p:cNvSpPr txBox="1"/>
          <p:nvPr/>
        </p:nvSpPr>
        <p:spPr>
          <a:xfrm>
            <a:off x="625642" y="156677"/>
            <a:ext cx="11141242" cy="5509200"/>
          </a:xfrm>
          <a:prstGeom prst="rect">
            <a:avLst/>
          </a:prstGeom>
          <a:noFill/>
        </p:spPr>
        <p:txBody>
          <a:bodyPr wrap="square">
            <a:spAutoFit/>
          </a:bodyPr>
          <a:lstStyle/>
          <a:p>
            <a:endParaRPr lang="en-GB" sz="3200" dirty="0"/>
          </a:p>
          <a:p>
            <a:endParaRPr lang="en-GB" sz="3200" dirty="0"/>
          </a:p>
          <a:p>
            <a:endParaRPr lang="en-GB" sz="3200" dirty="0"/>
          </a:p>
          <a:p>
            <a:r>
              <a:rPr lang="en-GB" sz="3200" b="1" dirty="0"/>
              <a:t>Myth 8: Health and Safety Regulations Stifle Productivity (ii)</a:t>
            </a:r>
          </a:p>
          <a:p>
            <a:endParaRPr lang="en-GB" sz="3200" dirty="0"/>
          </a:p>
          <a:p>
            <a:pPr marL="457200" indent="-457200">
              <a:buFont typeface="Arial" panose="020B0604020202020204" pitchFamily="34" charset="0"/>
              <a:buChar char="•"/>
            </a:pPr>
            <a:r>
              <a:rPr lang="en-GB" sz="3200" dirty="0"/>
              <a:t>Contrary to popular belief, a well-executed health and safety programme can actually increase productivity. </a:t>
            </a:r>
          </a:p>
          <a:p>
            <a:pPr marL="457200" indent="-457200">
              <a:buFont typeface="Arial" panose="020B0604020202020204" pitchFamily="34" charset="0"/>
              <a:buChar char="•"/>
            </a:pPr>
            <a:r>
              <a:rPr lang="en-GB" sz="3200" dirty="0"/>
              <a:t>Businesses can create a safer environment without sacrificing productivity by implementing smart strategies such as integrating safety protocols into work processes and investing in appropriate training and equipment.</a:t>
            </a:r>
          </a:p>
        </p:txBody>
      </p:sp>
      <p:pic>
        <p:nvPicPr>
          <p:cNvPr id="2" name="Picture 1">
            <a:extLst>
              <a:ext uri="{FF2B5EF4-FFF2-40B4-BE49-F238E27FC236}">
                <a16:creationId xmlns:a16="http://schemas.microsoft.com/office/drawing/2014/main" id="{27633053-BC4F-C173-F971-5F22AFF76919}"/>
              </a:ext>
            </a:extLst>
          </p:cNvPr>
          <p:cNvPicPr>
            <a:picLocks noChangeAspect="1"/>
          </p:cNvPicPr>
          <p:nvPr/>
        </p:nvPicPr>
        <p:blipFill>
          <a:blip r:embed="rId2"/>
          <a:stretch>
            <a:fillRect/>
          </a:stretch>
        </p:blipFill>
        <p:spPr>
          <a:xfrm>
            <a:off x="304800" y="0"/>
            <a:ext cx="1003911" cy="1061512"/>
          </a:xfrm>
          <a:prstGeom prst="rect">
            <a:avLst/>
          </a:prstGeom>
        </p:spPr>
      </p:pic>
    </p:spTree>
    <p:extLst>
      <p:ext uri="{BB962C8B-B14F-4D97-AF65-F5344CB8AC3E}">
        <p14:creationId xmlns:p14="http://schemas.microsoft.com/office/powerpoint/2010/main" val="3618290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p:cTn id="2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92D7BDD-7F03-37E2-D439-44C995C8F1C5}"/>
              </a:ext>
            </a:extLst>
          </p:cNvPr>
          <p:cNvPicPr>
            <a:picLocks noChangeAspect="1"/>
          </p:cNvPicPr>
          <p:nvPr/>
        </p:nvPicPr>
        <p:blipFill>
          <a:blip r:embed="rId2"/>
          <a:stretch>
            <a:fillRect/>
          </a:stretch>
        </p:blipFill>
        <p:spPr>
          <a:xfrm>
            <a:off x="219609" y="97817"/>
            <a:ext cx="1487553" cy="1572904"/>
          </a:xfrm>
          <a:prstGeom prst="rect">
            <a:avLst/>
          </a:prstGeom>
        </p:spPr>
      </p:pic>
      <p:sp>
        <p:nvSpPr>
          <p:cNvPr id="4" name="Rectangle 3"/>
          <p:cNvSpPr/>
          <p:nvPr/>
        </p:nvSpPr>
        <p:spPr>
          <a:xfrm>
            <a:off x="601579" y="474345"/>
            <a:ext cx="10924674" cy="5909310"/>
          </a:xfrm>
          <a:prstGeom prst="rect">
            <a:avLst/>
          </a:prstGeom>
        </p:spPr>
        <p:txBody>
          <a:bodyPr wrap="square">
            <a:spAutoFit/>
          </a:bodyPr>
          <a:lstStyle/>
          <a:p>
            <a:endParaRPr lang="en-GB" dirty="0"/>
          </a:p>
          <a:p>
            <a:endParaRPr lang="en-GB" dirty="0"/>
          </a:p>
          <a:p>
            <a:endParaRPr lang="en-GB" dirty="0"/>
          </a:p>
          <a:p>
            <a:endParaRPr lang="en-GB" dirty="0"/>
          </a:p>
          <a:p>
            <a:endParaRPr lang="en-GB" dirty="0"/>
          </a:p>
          <a:p>
            <a:r>
              <a:rPr lang="en-GB" sz="3200" b="1" dirty="0"/>
              <a:t>Myth 9: Health and Safety is a One-Time Effort (</a:t>
            </a:r>
            <a:r>
              <a:rPr lang="en-GB" sz="3200" b="1" dirty="0" err="1"/>
              <a:t>i</a:t>
            </a:r>
            <a:r>
              <a:rPr lang="en-GB" sz="3200" b="1" dirty="0"/>
              <a:t>)</a:t>
            </a:r>
          </a:p>
          <a:p>
            <a:pPr marL="457200" indent="-457200">
              <a:buFont typeface="Arial" panose="020B0604020202020204" pitchFamily="34" charset="0"/>
              <a:buChar char="•"/>
            </a:pPr>
            <a:r>
              <a:rPr lang="en-GB" sz="3200" dirty="0"/>
              <a:t>The misconception that health and safety is a one-time effort implies that once safety measures are implemented, no further action is required. </a:t>
            </a:r>
          </a:p>
          <a:p>
            <a:pPr marL="457200" indent="-457200">
              <a:buFont typeface="Arial" panose="020B0604020202020204" pitchFamily="34" charset="0"/>
              <a:buChar char="•"/>
            </a:pPr>
            <a:r>
              <a:rPr lang="en-GB" sz="3200" dirty="0"/>
              <a:t>In reality, workplace health and safety in the UK require ongoing attention and improvement. Adhering to safety regulations requires a continuous commitment that includes regular risk assessments, training updates, and adapting to changing hazards.</a:t>
            </a:r>
          </a:p>
        </p:txBody>
      </p:sp>
    </p:spTree>
    <p:extLst>
      <p:ext uri="{BB962C8B-B14F-4D97-AF65-F5344CB8AC3E}">
        <p14:creationId xmlns:p14="http://schemas.microsoft.com/office/powerpoint/2010/main" val="3792982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82E839-457F-B165-97B7-F8E7887A3FBF}"/>
              </a:ext>
            </a:extLst>
          </p:cNvPr>
          <p:cNvSpPr txBox="1"/>
          <p:nvPr/>
        </p:nvSpPr>
        <p:spPr>
          <a:xfrm>
            <a:off x="190500" y="0"/>
            <a:ext cx="11811000" cy="6494085"/>
          </a:xfrm>
          <a:prstGeom prst="rect">
            <a:avLst/>
          </a:prstGeom>
          <a:noFill/>
        </p:spPr>
        <p:txBody>
          <a:bodyPr wrap="square">
            <a:spAutoFit/>
          </a:bodyPr>
          <a:lstStyle/>
          <a:p>
            <a:endParaRPr lang="en-GB" sz="3200" dirty="0"/>
          </a:p>
          <a:p>
            <a:endParaRPr lang="en-GB" sz="3200" b="1" dirty="0"/>
          </a:p>
          <a:p>
            <a:r>
              <a:rPr lang="en-GB" sz="3200" b="1" dirty="0"/>
              <a:t>Myth 9: Health and Safety is a One-Time Effort (ii)</a:t>
            </a:r>
          </a:p>
          <a:p>
            <a:pPr marL="457200" indent="-457200">
              <a:buFont typeface="Arial" panose="020B0604020202020204" pitchFamily="34" charset="0"/>
              <a:buChar char="•"/>
            </a:pPr>
            <a:r>
              <a:rPr lang="en-GB" sz="3200" dirty="0"/>
              <a:t>Workplace environments, hazards, and regulations change over time, necessitating ongoing monitoring and adaptation. Consistent and regular health and safety initiatives are required to keep the workplace safe.</a:t>
            </a:r>
          </a:p>
          <a:p>
            <a:pPr marL="457200" indent="-457200">
              <a:buFont typeface="Arial" panose="020B0604020202020204" pitchFamily="34" charset="0"/>
              <a:buChar char="•"/>
            </a:pPr>
            <a:r>
              <a:rPr lang="en-GB" sz="3200" dirty="0"/>
              <a:t>Continuous improvement practises enable businesses to stay ahead of potential risks and improve safety protocols. Encouraging employees to take an active role in identifying and addressing safety concerns fosters a safety-conscious culture, which leads to improved overall workplace well-being and a reduction in accidents and injuries.</a:t>
            </a:r>
          </a:p>
        </p:txBody>
      </p:sp>
      <p:pic>
        <p:nvPicPr>
          <p:cNvPr id="4" name="Picture 3">
            <a:extLst>
              <a:ext uri="{FF2B5EF4-FFF2-40B4-BE49-F238E27FC236}">
                <a16:creationId xmlns:a16="http://schemas.microsoft.com/office/drawing/2014/main" id="{84FFA5DC-84B1-B732-0A62-3F857B5FFF25}"/>
              </a:ext>
            </a:extLst>
          </p:cNvPr>
          <p:cNvPicPr>
            <a:picLocks noChangeAspect="1"/>
          </p:cNvPicPr>
          <p:nvPr/>
        </p:nvPicPr>
        <p:blipFill>
          <a:blip r:embed="rId2"/>
          <a:stretch>
            <a:fillRect/>
          </a:stretch>
        </p:blipFill>
        <p:spPr>
          <a:xfrm>
            <a:off x="481263" y="97817"/>
            <a:ext cx="1006290" cy="960962"/>
          </a:xfrm>
          <a:prstGeom prst="rect">
            <a:avLst/>
          </a:prstGeom>
        </p:spPr>
      </p:pic>
    </p:spTree>
    <p:extLst>
      <p:ext uri="{BB962C8B-B14F-4D97-AF65-F5344CB8AC3E}">
        <p14:creationId xmlns:p14="http://schemas.microsoft.com/office/powerpoint/2010/main" val="335074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4427820-809C-EC8D-4F8D-8F95CC827804}"/>
              </a:ext>
            </a:extLst>
          </p:cNvPr>
          <p:cNvPicPr>
            <a:picLocks noChangeAspect="1"/>
          </p:cNvPicPr>
          <p:nvPr/>
        </p:nvPicPr>
        <p:blipFill>
          <a:blip r:embed="rId2"/>
          <a:stretch>
            <a:fillRect/>
          </a:stretch>
        </p:blipFill>
        <p:spPr>
          <a:xfrm>
            <a:off x="0" y="0"/>
            <a:ext cx="1070348" cy="1131761"/>
          </a:xfrm>
          <a:prstGeom prst="rect">
            <a:avLst/>
          </a:prstGeom>
        </p:spPr>
      </p:pic>
      <p:pic>
        <p:nvPicPr>
          <p:cNvPr id="4" name="Picture 3">
            <a:extLst>
              <a:ext uri="{FF2B5EF4-FFF2-40B4-BE49-F238E27FC236}">
                <a16:creationId xmlns:a16="http://schemas.microsoft.com/office/drawing/2014/main" id="{84427820-809C-EC8D-4F8D-8F95CC827804}"/>
              </a:ext>
            </a:extLst>
          </p:cNvPr>
          <p:cNvPicPr>
            <a:picLocks noChangeAspect="1"/>
          </p:cNvPicPr>
          <p:nvPr/>
        </p:nvPicPr>
        <p:blipFill>
          <a:blip r:embed="rId2"/>
          <a:stretch>
            <a:fillRect/>
          </a:stretch>
        </p:blipFill>
        <p:spPr>
          <a:xfrm>
            <a:off x="152400" y="152400"/>
            <a:ext cx="1070348" cy="1131761"/>
          </a:xfrm>
          <a:prstGeom prst="rect">
            <a:avLst/>
          </a:prstGeom>
        </p:spPr>
      </p:pic>
      <p:sp>
        <p:nvSpPr>
          <p:cNvPr id="5" name="Rectangle 4"/>
          <p:cNvSpPr/>
          <p:nvPr/>
        </p:nvSpPr>
        <p:spPr>
          <a:xfrm>
            <a:off x="535173" y="889844"/>
            <a:ext cx="11376089" cy="5570756"/>
          </a:xfrm>
          <a:prstGeom prst="rect">
            <a:avLst/>
          </a:prstGeom>
        </p:spPr>
        <p:txBody>
          <a:bodyPr wrap="square">
            <a:spAutoFit/>
          </a:bodyPr>
          <a:lstStyle/>
          <a:p>
            <a:endParaRPr lang="en-GB" dirty="0"/>
          </a:p>
          <a:p>
            <a:endParaRPr lang="en-GB" dirty="0"/>
          </a:p>
          <a:p>
            <a:r>
              <a:rPr lang="en-GB" sz="3200" b="1" dirty="0"/>
              <a:t>Myth 10: My Workplace is Too Small for Health and Safety Concerns (</a:t>
            </a:r>
            <a:r>
              <a:rPr lang="en-GB" sz="3200" b="1" dirty="0" err="1"/>
              <a:t>i</a:t>
            </a:r>
            <a:r>
              <a:rPr lang="en-GB" sz="3200" b="1" dirty="0"/>
              <a:t>)</a:t>
            </a:r>
          </a:p>
          <a:p>
            <a:pPr marL="457200" indent="-457200">
              <a:buFont typeface="Arial" panose="020B0604020202020204" pitchFamily="34" charset="0"/>
              <a:buChar char="•"/>
            </a:pPr>
            <a:r>
              <a:rPr lang="en-GB" sz="3200" dirty="0"/>
              <a:t>While some may believe that health and safety measures only apply to larger organisations, the truth is that every workplace, regardless of size, is responsible for its employees’ well-being.</a:t>
            </a:r>
          </a:p>
          <a:p>
            <a:pPr marL="457200" indent="-457200">
              <a:buFont typeface="Arial" panose="020B0604020202020204" pitchFamily="34" charset="0"/>
              <a:buChar char="•"/>
            </a:pPr>
            <a:r>
              <a:rPr lang="en-GB" sz="3200" dirty="0"/>
              <a:t>Employers must take appropriate measures to identify and address potential hazards, provide necessary training, and create a safe working environment for their employees under UK health and safety regulations, which apply to all workplaces, including small ones.</a:t>
            </a:r>
          </a:p>
        </p:txBody>
      </p:sp>
    </p:spTree>
    <p:extLst>
      <p:ext uri="{BB962C8B-B14F-4D97-AF65-F5344CB8AC3E}">
        <p14:creationId xmlns:p14="http://schemas.microsoft.com/office/powerpoint/2010/main" val="3002473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139C51-314F-0D88-D07C-DA1B7E115215}"/>
              </a:ext>
            </a:extLst>
          </p:cNvPr>
          <p:cNvSpPr txBox="1"/>
          <p:nvPr/>
        </p:nvSpPr>
        <p:spPr>
          <a:xfrm>
            <a:off x="348145" y="1281406"/>
            <a:ext cx="12052300" cy="3970318"/>
          </a:xfrm>
          <a:prstGeom prst="rect">
            <a:avLst/>
          </a:prstGeom>
          <a:noFill/>
        </p:spPr>
        <p:txBody>
          <a:bodyPr wrap="square">
            <a:spAutoFit/>
          </a:bodyPr>
          <a:lstStyle/>
          <a:p>
            <a:endParaRPr lang="en-GB" sz="2800" dirty="0"/>
          </a:p>
          <a:p>
            <a:r>
              <a:rPr lang="en-GB" sz="3200" u="sng" dirty="0">
                <a:hlinkClick r:id="rId2"/>
              </a:rPr>
              <a:t>Section 9 of the Health and Safety at Work Act</a:t>
            </a:r>
            <a:r>
              <a:rPr lang="en-GB" sz="3200" dirty="0"/>
              <a:t> </a:t>
            </a:r>
          </a:p>
          <a:p>
            <a:endParaRPr lang="en-GB" sz="3200" dirty="0"/>
          </a:p>
          <a:p>
            <a:pPr marL="457200" indent="-457200">
              <a:buFont typeface="Arial" panose="020B0604020202020204" pitchFamily="34" charset="0"/>
              <a:buChar char="•"/>
            </a:pPr>
            <a:r>
              <a:rPr lang="en-GB" sz="3200" dirty="0"/>
              <a:t>Employers must also take appropriate steps to control workplace risks and ensure their employees’ health, safety, and well-being.</a:t>
            </a:r>
          </a:p>
          <a:p>
            <a:pPr marL="457200" indent="-457200">
              <a:buFont typeface="Arial" panose="020B0604020202020204" pitchFamily="34" charset="0"/>
              <a:buChar char="•"/>
            </a:pPr>
            <a:r>
              <a:rPr lang="en-GB" sz="3200" dirty="0"/>
              <a:t>Failure to comply with Section 9 can result in legal ramifications, making it a critical component of the UK’s overall health and safety framework.</a:t>
            </a:r>
          </a:p>
        </p:txBody>
      </p:sp>
      <p:pic>
        <p:nvPicPr>
          <p:cNvPr id="2" name="Picture 1">
            <a:extLst>
              <a:ext uri="{FF2B5EF4-FFF2-40B4-BE49-F238E27FC236}">
                <a16:creationId xmlns:a16="http://schemas.microsoft.com/office/drawing/2014/main" id="{98706263-DFC6-CD39-51C6-69CB020AF596}"/>
              </a:ext>
            </a:extLst>
          </p:cNvPr>
          <p:cNvPicPr>
            <a:picLocks noChangeAspect="1"/>
          </p:cNvPicPr>
          <p:nvPr/>
        </p:nvPicPr>
        <p:blipFill>
          <a:blip r:embed="rId3"/>
          <a:stretch>
            <a:fillRect/>
          </a:stretch>
        </p:blipFill>
        <p:spPr>
          <a:xfrm>
            <a:off x="139700" y="0"/>
            <a:ext cx="1487553" cy="1572904"/>
          </a:xfrm>
          <a:prstGeom prst="rect">
            <a:avLst/>
          </a:prstGeom>
        </p:spPr>
      </p:pic>
    </p:spTree>
    <p:extLst>
      <p:ext uri="{BB962C8B-B14F-4D97-AF65-F5344CB8AC3E}">
        <p14:creationId xmlns:p14="http://schemas.microsoft.com/office/powerpoint/2010/main" val="1035083769"/>
      </p:ext>
    </p:extLst>
  </p:cSld>
  <p:clrMapOvr>
    <a:masterClrMapping/>
  </p:clrMapOvr>
  <mc:AlternateContent xmlns:mc="http://schemas.openxmlformats.org/markup-compatibility/2006" xmlns:p14="http://schemas.microsoft.com/office/powerpoint/2010/main">
    <mc:Choice Requires="p14">
      <p:transition spd="slow" p14:dur="2000" advTm="10507"/>
    </mc:Choice>
    <mc:Fallback xmlns="">
      <p:transition spd="slow" advTm="10507"/>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94BA96-074B-308D-C16A-0BE6EB209CDD}"/>
              </a:ext>
            </a:extLst>
          </p:cNvPr>
          <p:cNvSpPr txBox="1"/>
          <p:nvPr/>
        </p:nvSpPr>
        <p:spPr>
          <a:xfrm>
            <a:off x="754784" y="1315472"/>
            <a:ext cx="11036163" cy="5016758"/>
          </a:xfrm>
          <a:prstGeom prst="rect">
            <a:avLst/>
          </a:prstGeom>
          <a:noFill/>
        </p:spPr>
        <p:txBody>
          <a:bodyPr wrap="square">
            <a:spAutoFit/>
          </a:bodyPr>
          <a:lstStyle/>
          <a:p>
            <a:endParaRPr lang="en-GB" sz="3200" dirty="0"/>
          </a:p>
          <a:p>
            <a:r>
              <a:rPr lang="en-GB" sz="3200" b="1" dirty="0"/>
              <a:t>Myth 10: My Workplace is Too Small for Health and Safety Concerns (ii)</a:t>
            </a:r>
          </a:p>
          <a:p>
            <a:endParaRPr lang="en-GB" sz="3200" dirty="0"/>
          </a:p>
          <a:p>
            <a:pPr marL="457200" indent="-457200">
              <a:buFont typeface="Arial" panose="020B0604020202020204" pitchFamily="34" charset="0"/>
              <a:buChar char="•"/>
            </a:pPr>
            <a:r>
              <a:rPr lang="en-GB" sz="3200" dirty="0"/>
              <a:t>Prioritising health and safety is critical, regardless of a company’s size. </a:t>
            </a:r>
          </a:p>
          <a:p>
            <a:pPr marL="457200" indent="-457200">
              <a:buFont typeface="Arial" panose="020B0604020202020204" pitchFamily="34" charset="0"/>
              <a:buChar char="•"/>
            </a:pPr>
            <a:r>
              <a:rPr lang="en-GB" sz="3200" dirty="0"/>
              <a:t>Even small workplaces can have hazards that can cause accidents or health problems for employees. </a:t>
            </a:r>
          </a:p>
          <a:p>
            <a:pPr marL="457200" indent="-457200">
              <a:buFont typeface="Arial" panose="020B0604020202020204" pitchFamily="34" charset="0"/>
              <a:buChar char="•"/>
            </a:pPr>
            <a:r>
              <a:rPr lang="en-GB" sz="3200" dirty="0"/>
              <a:t>Neglecting health and safety precautions can result in legal liability and harm to a company’s reputation.</a:t>
            </a:r>
          </a:p>
        </p:txBody>
      </p:sp>
      <p:pic>
        <p:nvPicPr>
          <p:cNvPr id="2" name="Picture 1">
            <a:extLst>
              <a:ext uri="{FF2B5EF4-FFF2-40B4-BE49-F238E27FC236}">
                <a16:creationId xmlns:a16="http://schemas.microsoft.com/office/drawing/2014/main" id="{A7D64E05-630E-4C60-CD27-5BDA1D919305}"/>
              </a:ext>
            </a:extLst>
          </p:cNvPr>
          <p:cNvPicPr>
            <a:picLocks noChangeAspect="1"/>
          </p:cNvPicPr>
          <p:nvPr/>
        </p:nvPicPr>
        <p:blipFill>
          <a:blip r:embed="rId2"/>
          <a:stretch>
            <a:fillRect/>
          </a:stretch>
        </p:blipFill>
        <p:spPr>
          <a:xfrm>
            <a:off x="219610" y="97817"/>
            <a:ext cx="1070348" cy="1131761"/>
          </a:xfrm>
          <a:prstGeom prst="rect">
            <a:avLst/>
          </a:prstGeom>
        </p:spPr>
      </p:pic>
    </p:spTree>
    <p:extLst>
      <p:ext uri="{BB962C8B-B14F-4D97-AF65-F5344CB8AC3E}">
        <p14:creationId xmlns:p14="http://schemas.microsoft.com/office/powerpoint/2010/main" val="2510625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 calcmode="lin" valueType="num">
                                      <p:cBhvr>
                                        <p:cTn id="15"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p:cTn id="23"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p:cTn id="31"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34"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94BA96-074B-308D-C16A-0BE6EB209CDD}"/>
              </a:ext>
            </a:extLst>
          </p:cNvPr>
          <p:cNvSpPr txBox="1"/>
          <p:nvPr/>
        </p:nvSpPr>
        <p:spPr>
          <a:xfrm>
            <a:off x="177800" y="1315472"/>
            <a:ext cx="11861800" cy="4647426"/>
          </a:xfrm>
          <a:prstGeom prst="rect">
            <a:avLst/>
          </a:prstGeom>
          <a:noFill/>
        </p:spPr>
        <p:txBody>
          <a:bodyPr wrap="square">
            <a:spAutoFit/>
          </a:bodyPr>
          <a:lstStyle/>
          <a:p>
            <a:r>
              <a:rPr lang="en-GB" sz="4000" b="1" i="1" dirty="0"/>
              <a:t>Some other ‘Health &amp; Safety Myths’</a:t>
            </a:r>
          </a:p>
          <a:p>
            <a:r>
              <a:rPr lang="en-GB" sz="3200" b="1" i="1" dirty="0"/>
              <a:t>“You cannot stock plasters in a work first aid kit”</a:t>
            </a:r>
            <a:endParaRPr lang="en-GB" sz="3200" dirty="0"/>
          </a:p>
          <a:p>
            <a:r>
              <a:rPr lang="en-GB" sz="3200" b="1" i="1" dirty="0"/>
              <a:t>“Opening office windows is unsafe”</a:t>
            </a:r>
            <a:endParaRPr lang="en-GB" sz="3200" dirty="0"/>
          </a:p>
          <a:p>
            <a:r>
              <a:rPr lang="en-GB" sz="3200" b="1" i="1" dirty="0"/>
              <a:t>“Employees are not allowed to use their own </a:t>
            </a:r>
            <a:r>
              <a:rPr lang="en-GB" sz="3200" b="1" i="1" dirty="0" err="1"/>
              <a:t>handwash</a:t>
            </a:r>
            <a:r>
              <a:rPr lang="en-GB" sz="3200" b="1" i="1" dirty="0"/>
              <a:t> or cleaning products”</a:t>
            </a:r>
          </a:p>
          <a:p>
            <a:r>
              <a:rPr lang="en-GB" sz="3200" b="1" i="1" dirty="0"/>
              <a:t>“You can’t wear headphones in the workplace”</a:t>
            </a:r>
            <a:endParaRPr lang="en-GB" sz="3200" dirty="0"/>
          </a:p>
          <a:p>
            <a:r>
              <a:rPr lang="en-GB" sz="3200" b="1" i="1" dirty="0"/>
              <a:t>“Workers can’t even use a stepladder without proper training”</a:t>
            </a:r>
            <a:endParaRPr lang="en-GB" sz="3200" dirty="0"/>
          </a:p>
          <a:p>
            <a:r>
              <a:rPr lang="en-GB" sz="3200" b="1" dirty="0"/>
              <a:t>“</a:t>
            </a:r>
            <a:r>
              <a:rPr lang="en-GB" sz="3200" b="1" i="1" dirty="0"/>
              <a:t>PAT testing is a legal requirement” – no its not, but your insurance company may insist</a:t>
            </a:r>
            <a:r>
              <a:rPr lang="en-GB" sz="3200" b="1" dirty="0"/>
              <a:t>.</a:t>
            </a:r>
            <a:endParaRPr lang="en-GB" sz="3200" dirty="0"/>
          </a:p>
        </p:txBody>
      </p:sp>
      <p:pic>
        <p:nvPicPr>
          <p:cNvPr id="2" name="Picture 1">
            <a:extLst>
              <a:ext uri="{FF2B5EF4-FFF2-40B4-BE49-F238E27FC236}">
                <a16:creationId xmlns:a16="http://schemas.microsoft.com/office/drawing/2014/main" id="{A7D64E05-630E-4C60-CD27-5BDA1D919305}"/>
              </a:ext>
            </a:extLst>
          </p:cNvPr>
          <p:cNvPicPr>
            <a:picLocks noChangeAspect="1"/>
          </p:cNvPicPr>
          <p:nvPr/>
        </p:nvPicPr>
        <p:blipFill>
          <a:blip r:embed="rId2"/>
          <a:stretch>
            <a:fillRect/>
          </a:stretch>
        </p:blipFill>
        <p:spPr>
          <a:xfrm>
            <a:off x="219610" y="97817"/>
            <a:ext cx="1070348" cy="1131761"/>
          </a:xfrm>
          <a:prstGeom prst="rect">
            <a:avLst/>
          </a:prstGeom>
        </p:spPr>
      </p:pic>
    </p:spTree>
    <p:extLst>
      <p:ext uri="{BB962C8B-B14F-4D97-AF65-F5344CB8AC3E}">
        <p14:creationId xmlns:p14="http://schemas.microsoft.com/office/powerpoint/2010/main" val="3563318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94BA96-074B-308D-C16A-0BE6EB209CDD}"/>
              </a:ext>
            </a:extLst>
          </p:cNvPr>
          <p:cNvSpPr txBox="1"/>
          <p:nvPr/>
        </p:nvSpPr>
        <p:spPr>
          <a:xfrm>
            <a:off x="110590" y="248672"/>
            <a:ext cx="11861800" cy="6370975"/>
          </a:xfrm>
          <a:prstGeom prst="rect">
            <a:avLst/>
          </a:prstGeom>
          <a:noFill/>
        </p:spPr>
        <p:txBody>
          <a:bodyPr wrap="square">
            <a:spAutoFit/>
          </a:bodyPr>
          <a:lstStyle/>
          <a:p>
            <a:r>
              <a:rPr lang="en-GB" sz="2400" b="1" i="1" dirty="0"/>
              <a:t>                 More ‘Health &amp; Safety Myths’ – HSE Quotes</a:t>
            </a:r>
          </a:p>
          <a:p>
            <a:endParaRPr lang="en-US" sz="2400" dirty="0"/>
          </a:p>
          <a:p>
            <a:endParaRPr lang="en-US" sz="2400" dirty="0"/>
          </a:p>
          <a:p>
            <a:r>
              <a:rPr lang="en-US" sz="2400" dirty="0"/>
              <a:t>1) Children being banned from playing with </a:t>
            </a:r>
            <a:r>
              <a:rPr lang="en-US" sz="2400" dirty="0" err="1"/>
              <a:t>conkers</a:t>
            </a:r>
            <a:r>
              <a:rPr lang="en-US" sz="2400" dirty="0"/>
              <a:t> unless they are wearing safety goggles. </a:t>
            </a:r>
          </a:p>
          <a:p>
            <a:r>
              <a:rPr lang="en-US" sz="2400" dirty="0"/>
              <a:t>What the HSE says:  </a:t>
            </a:r>
          </a:p>
          <a:p>
            <a:r>
              <a:rPr lang="en-US" sz="2400" dirty="0"/>
              <a:t>"This is one of the oldest chestnuts around, a truly classic myth. Realistically the risk from playing </a:t>
            </a:r>
            <a:r>
              <a:rPr lang="en-US" sz="2400" dirty="0" err="1"/>
              <a:t>conkers</a:t>
            </a:r>
            <a:r>
              <a:rPr lang="en-US" sz="2400" dirty="0"/>
              <a:t> is incredibly low and just not worth bothering about. If kids deliberately hit each other over the head with </a:t>
            </a:r>
            <a:r>
              <a:rPr lang="en-US" sz="2400" dirty="0" err="1"/>
              <a:t>conkers</a:t>
            </a:r>
            <a:r>
              <a:rPr lang="en-US" sz="2400" dirty="0"/>
              <a:t>, that's a discipline issue, not health and safety."</a:t>
            </a:r>
          </a:p>
          <a:p>
            <a:endParaRPr lang="en-US" sz="2400" dirty="0"/>
          </a:p>
          <a:p>
            <a:r>
              <a:rPr lang="en-US" sz="2400" dirty="0"/>
              <a:t>2) Hanging baskets being banned in case people bump their heads on them.</a:t>
            </a:r>
          </a:p>
          <a:p>
            <a:r>
              <a:rPr lang="en-US" sz="2400" dirty="0"/>
              <a:t>What the HSE says:  </a:t>
            </a:r>
          </a:p>
          <a:p>
            <a:r>
              <a:rPr lang="en-US" sz="2400" dirty="0"/>
              <a:t>"Back in 2004 a town did briefly take down its hanging baskets over fears that old lamp posts would collapse. This was an overly-cautious reaction to a low risk. However, after quick checks the hanging baskets were replaced and have been on lamp posts in the town every year since. Despite this, the story continues to be repeated and the danger is someone will believe it is a genuine requirement and follow suit."</a:t>
            </a:r>
          </a:p>
          <a:p>
            <a:endParaRPr lang="en-GB" sz="2400" dirty="0"/>
          </a:p>
        </p:txBody>
      </p:sp>
      <p:pic>
        <p:nvPicPr>
          <p:cNvPr id="2" name="Picture 1">
            <a:extLst>
              <a:ext uri="{FF2B5EF4-FFF2-40B4-BE49-F238E27FC236}">
                <a16:creationId xmlns:a16="http://schemas.microsoft.com/office/drawing/2014/main" id="{A7D64E05-630E-4C60-CD27-5BDA1D919305}"/>
              </a:ext>
            </a:extLst>
          </p:cNvPr>
          <p:cNvPicPr>
            <a:picLocks noChangeAspect="1"/>
          </p:cNvPicPr>
          <p:nvPr/>
        </p:nvPicPr>
        <p:blipFill>
          <a:blip r:embed="rId2"/>
          <a:stretch>
            <a:fillRect/>
          </a:stretch>
        </p:blipFill>
        <p:spPr>
          <a:xfrm>
            <a:off x="219610" y="97817"/>
            <a:ext cx="1070348" cy="1131761"/>
          </a:xfrm>
          <a:prstGeom prst="rect">
            <a:avLst/>
          </a:prstGeom>
        </p:spPr>
      </p:pic>
    </p:spTree>
    <p:extLst>
      <p:ext uri="{BB962C8B-B14F-4D97-AF65-F5344CB8AC3E}">
        <p14:creationId xmlns:p14="http://schemas.microsoft.com/office/powerpoint/2010/main" val="2325155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94BA96-074B-308D-C16A-0BE6EB209CDD}"/>
              </a:ext>
            </a:extLst>
          </p:cNvPr>
          <p:cNvSpPr txBox="1"/>
          <p:nvPr/>
        </p:nvSpPr>
        <p:spPr>
          <a:xfrm>
            <a:off x="110590" y="248672"/>
            <a:ext cx="11861800" cy="6740307"/>
          </a:xfrm>
          <a:prstGeom prst="rect">
            <a:avLst/>
          </a:prstGeom>
          <a:noFill/>
        </p:spPr>
        <p:txBody>
          <a:bodyPr wrap="square">
            <a:spAutoFit/>
          </a:bodyPr>
          <a:lstStyle/>
          <a:p>
            <a:r>
              <a:rPr lang="en-GB" sz="2400" b="1" i="1" dirty="0"/>
              <a:t>                 More ‘Health &amp; Safety Myths’ – HSE Quotes</a:t>
            </a:r>
          </a:p>
          <a:p>
            <a:endParaRPr lang="en-US" sz="2400" dirty="0"/>
          </a:p>
          <a:p>
            <a:endParaRPr lang="en-US" sz="2400" dirty="0"/>
          </a:p>
          <a:p>
            <a:r>
              <a:rPr lang="en-US" sz="2400" dirty="0"/>
              <a:t>3) Flip flops banned from all workplaces.</a:t>
            </a:r>
          </a:p>
          <a:p>
            <a:r>
              <a:rPr lang="en-US" sz="2400" dirty="0"/>
              <a:t>What the HSE says:  "During the summer, many of us think about wearing sandals or flip-flops to work to help us stay cool. Despite recent reports to the contrary, health and safety law doesn't ban them.</a:t>
            </a:r>
          </a:p>
          <a:p>
            <a:r>
              <a:rPr lang="en-US" sz="2400" dirty="0"/>
              <a:t>However, slips, trips and falls do account for about 30% of all workplace accidents, and what you wear on your feet can make a difference. So, if you work somewhere where the floor can't be kept dry or clean then wearing shoes that fit well and have a good grip would be a better choice than flip-flops."</a:t>
            </a:r>
          </a:p>
          <a:p>
            <a:endParaRPr lang="en-US" sz="2400" dirty="0"/>
          </a:p>
          <a:p>
            <a:r>
              <a:rPr lang="en-US" sz="2400" dirty="0"/>
              <a:t>4) Trapeze artists requiring hard hats.</a:t>
            </a:r>
          </a:p>
          <a:p>
            <a:r>
              <a:rPr lang="en-US" sz="2400" dirty="0"/>
              <a:t>What the HSE says:  "Despite being widely reported at the time and regularly repeated since, this story is utter nonsense. There never were any such regulations.</a:t>
            </a:r>
          </a:p>
          <a:p>
            <a:r>
              <a:rPr lang="en-US" sz="2400" dirty="0"/>
              <a:t>Hard hats do an excellent job of protecting building workers from falling debris - but they have no place on a trapeze."</a:t>
            </a:r>
          </a:p>
          <a:p>
            <a:endParaRPr lang="en-GB" sz="2400" dirty="0"/>
          </a:p>
        </p:txBody>
      </p:sp>
      <p:pic>
        <p:nvPicPr>
          <p:cNvPr id="2" name="Picture 1">
            <a:extLst>
              <a:ext uri="{FF2B5EF4-FFF2-40B4-BE49-F238E27FC236}">
                <a16:creationId xmlns:a16="http://schemas.microsoft.com/office/drawing/2014/main" id="{A7D64E05-630E-4C60-CD27-5BDA1D919305}"/>
              </a:ext>
            </a:extLst>
          </p:cNvPr>
          <p:cNvPicPr>
            <a:picLocks noChangeAspect="1"/>
          </p:cNvPicPr>
          <p:nvPr/>
        </p:nvPicPr>
        <p:blipFill>
          <a:blip r:embed="rId2"/>
          <a:stretch>
            <a:fillRect/>
          </a:stretch>
        </p:blipFill>
        <p:spPr>
          <a:xfrm>
            <a:off x="219610" y="97817"/>
            <a:ext cx="1070348" cy="1131761"/>
          </a:xfrm>
          <a:prstGeom prst="rect">
            <a:avLst/>
          </a:prstGeom>
        </p:spPr>
      </p:pic>
    </p:spTree>
    <p:extLst>
      <p:ext uri="{BB962C8B-B14F-4D97-AF65-F5344CB8AC3E}">
        <p14:creationId xmlns:p14="http://schemas.microsoft.com/office/powerpoint/2010/main" val="2106382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94BA96-074B-308D-C16A-0BE6EB209CDD}"/>
              </a:ext>
            </a:extLst>
          </p:cNvPr>
          <p:cNvSpPr txBox="1"/>
          <p:nvPr/>
        </p:nvSpPr>
        <p:spPr>
          <a:xfrm>
            <a:off x="110590" y="248672"/>
            <a:ext cx="11861800" cy="4893647"/>
          </a:xfrm>
          <a:prstGeom prst="rect">
            <a:avLst/>
          </a:prstGeom>
          <a:noFill/>
        </p:spPr>
        <p:txBody>
          <a:bodyPr wrap="square">
            <a:spAutoFit/>
          </a:bodyPr>
          <a:lstStyle/>
          <a:p>
            <a:r>
              <a:rPr lang="en-GB" sz="2400" b="1" i="1" dirty="0"/>
              <a:t>                 More ‘Health &amp; Safety Myths’ – HSE Quotes</a:t>
            </a:r>
          </a:p>
          <a:p>
            <a:endParaRPr lang="en-GB" sz="2400" b="1" i="1" dirty="0"/>
          </a:p>
          <a:p>
            <a:endParaRPr lang="en-US" sz="2400" dirty="0"/>
          </a:p>
          <a:p>
            <a:r>
              <a:rPr lang="en-US" sz="2400"/>
              <a:t>5</a:t>
            </a:r>
            <a:r>
              <a:rPr lang="en-US" sz="2400" dirty="0"/>
              <a:t>) Office workers being banned from putting up Halloween and Christmas decorations. </a:t>
            </a:r>
          </a:p>
          <a:p>
            <a:r>
              <a:rPr lang="en-US" sz="2400" dirty="0"/>
              <a:t>What the HSE says:  </a:t>
            </a:r>
          </a:p>
          <a:p>
            <a:r>
              <a:rPr lang="en-US" sz="2400" dirty="0"/>
              <a:t>"Bah Humbug! Each year we hear of companies banning their workers from putting up Christmas decorations in their offices for 'health and safety' reasons, or requiring the work to be done by a 'qualified' person.</a:t>
            </a:r>
          </a:p>
          <a:p>
            <a:r>
              <a:rPr lang="en-US" sz="2400" dirty="0"/>
              <a:t>Most </a:t>
            </a:r>
            <a:r>
              <a:rPr lang="en-US" sz="2400" dirty="0" err="1"/>
              <a:t>organisations</a:t>
            </a:r>
            <a:r>
              <a:rPr lang="en-US" sz="2400" dirty="0"/>
              <a:t> including HSE and local councils manage to put up their decorations, celebrating the spirit of Christmas without a fuss. They just sensibly provide their staff with suitable step ladders to put up decorations rather than expecting staff to balance on wheelie chairs."</a:t>
            </a:r>
          </a:p>
          <a:p>
            <a:endParaRPr lang="en-GB" sz="2400" dirty="0"/>
          </a:p>
        </p:txBody>
      </p:sp>
      <p:pic>
        <p:nvPicPr>
          <p:cNvPr id="2" name="Picture 1">
            <a:extLst>
              <a:ext uri="{FF2B5EF4-FFF2-40B4-BE49-F238E27FC236}">
                <a16:creationId xmlns:a16="http://schemas.microsoft.com/office/drawing/2014/main" id="{A7D64E05-630E-4C60-CD27-5BDA1D919305}"/>
              </a:ext>
            </a:extLst>
          </p:cNvPr>
          <p:cNvPicPr>
            <a:picLocks noChangeAspect="1"/>
          </p:cNvPicPr>
          <p:nvPr/>
        </p:nvPicPr>
        <p:blipFill>
          <a:blip r:embed="rId2"/>
          <a:stretch>
            <a:fillRect/>
          </a:stretch>
        </p:blipFill>
        <p:spPr>
          <a:xfrm>
            <a:off x="219610" y="97817"/>
            <a:ext cx="1070348" cy="1131761"/>
          </a:xfrm>
          <a:prstGeom prst="rect">
            <a:avLst/>
          </a:prstGeom>
        </p:spPr>
      </p:pic>
    </p:spTree>
    <p:extLst>
      <p:ext uri="{BB962C8B-B14F-4D97-AF65-F5344CB8AC3E}">
        <p14:creationId xmlns:p14="http://schemas.microsoft.com/office/powerpoint/2010/main" val="3079139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597EA-A2B8-8E9F-58DC-F3AC08FDC208}"/>
              </a:ext>
            </a:extLst>
          </p:cNvPr>
          <p:cNvSpPr txBox="1"/>
          <p:nvPr/>
        </p:nvSpPr>
        <p:spPr>
          <a:xfrm>
            <a:off x="916295" y="2028445"/>
            <a:ext cx="10679357" cy="1938992"/>
          </a:xfrm>
          <a:prstGeom prst="rect">
            <a:avLst/>
          </a:prstGeom>
          <a:noFill/>
        </p:spPr>
        <p:txBody>
          <a:bodyPr wrap="square">
            <a:spAutoFit/>
          </a:bodyPr>
          <a:lstStyle/>
          <a:p>
            <a:pPr algn="ctr"/>
            <a:r>
              <a:rPr lang="en-GB" sz="12000" b="1" dirty="0"/>
              <a:t>Any Questions?</a:t>
            </a:r>
          </a:p>
        </p:txBody>
      </p:sp>
      <p:pic>
        <p:nvPicPr>
          <p:cNvPr id="4" name="Picture 3">
            <a:extLst>
              <a:ext uri="{FF2B5EF4-FFF2-40B4-BE49-F238E27FC236}">
                <a16:creationId xmlns:a16="http://schemas.microsoft.com/office/drawing/2014/main" id="{0016B3EF-6B18-3A27-89B7-4262C9FEAC29}"/>
              </a:ext>
            </a:extLst>
          </p:cNvPr>
          <p:cNvPicPr>
            <a:picLocks noChangeAspect="1"/>
          </p:cNvPicPr>
          <p:nvPr/>
        </p:nvPicPr>
        <p:blipFill>
          <a:blip r:embed="rId2"/>
          <a:stretch>
            <a:fillRect/>
          </a:stretch>
        </p:blipFill>
        <p:spPr>
          <a:xfrm>
            <a:off x="306695" y="143677"/>
            <a:ext cx="1487553" cy="1572904"/>
          </a:xfrm>
          <a:prstGeom prst="rect">
            <a:avLst/>
          </a:prstGeom>
        </p:spPr>
      </p:pic>
      <p:sp>
        <p:nvSpPr>
          <p:cNvPr id="2" name="TextBox 1">
            <a:extLst>
              <a:ext uri="{FF2B5EF4-FFF2-40B4-BE49-F238E27FC236}">
                <a16:creationId xmlns:a16="http://schemas.microsoft.com/office/drawing/2014/main" id="{CC805AC4-F148-794D-5289-A3ECA9D93E05}"/>
              </a:ext>
            </a:extLst>
          </p:cNvPr>
          <p:cNvSpPr txBox="1"/>
          <p:nvPr/>
        </p:nvSpPr>
        <p:spPr>
          <a:xfrm>
            <a:off x="215900" y="6426200"/>
            <a:ext cx="3200400" cy="369332"/>
          </a:xfrm>
          <a:prstGeom prst="rect">
            <a:avLst/>
          </a:prstGeom>
          <a:noFill/>
        </p:spPr>
        <p:txBody>
          <a:bodyPr wrap="square" rtlCol="0">
            <a:spAutoFit/>
          </a:bodyPr>
          <a:lstStyle/>
          <a:p>
            <a:r>
              <a:rPr lang="en-GB" dirty="0"/>
              <a:t>Revision 4. 16/05/23</a:t>
            </a:r>
          </a:p>
        </p:txBody>
      </p:sp>
    </p:spTree>
    <p:extLst>
      <p:ext uri="{BB962C8B-B14F-4D97-AF65-F5344CB8AC3E}">
        <p14:creationId xmlns:p14="http://schemas.microsoft.com/office/powerpoint/2010/main" val="110418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FAA836-FE16-22F1-02B4-45312C09CDB6}"/>
              </a:ext>
            </a:extLst>
          </p:cNvPr>
          <p:cNvSpPr txBox="1"/>
          <p:nvPr/>
        </p:nvSpPr>
        <p:spPr>
          <a:xfrm>
            <a:off x="821082" y="1816100"/>
            <a:ext cx="11502887" cy="4524315"/>
          </a:xfrm>
          <a:prstGeom prst="rect">
            <a:avLst/>
          </a:prstGeom>
          <a:noFill/>
        </p:spPr>
        <p:txBody>
          <a:bodyPr wrap="square">
            <a:spAutoFit/>
          </a:bodyPr>
          <a:lstStyle/>
          <a:p>
            <a:r>
              <a:rPr lang="en-GB" sz="3200" b="1" dirty="0"/>
              <a:t>Myth 1: Health and Safety is Just Red Tape (</a:t>
            </a:r>
            <a:r>
              <a:rPr lang="en-GB" sz="3200" b="1" dirty="0" err="1"/>
              <a:t>i</a:t>
            </a:r>
            <a:r>
              <a:rPr lang="en-GB" sz="3200" b="1" dirty="0"/>
              <a:t>)</a:t>
            </a:r>
          </a:p>
          <a:p>
            <a:pPr marL="457200" indent="-457200">
              <a:buFont typeface="Arial" panose="020B0604020202020204" pitchFamily="34" charset="0"/>
              <a:buChar char="•"/>
            </a:pPr>
            <a:r>
              <a:rPr lang="en-GB" sz="3200" dirty="0"/>
              <a:t>One common misconception about UK health and safety is that it is simply burdensome red tape, viewed as unnecessary bureaucracy that impedes business. </a:t>
            </a:r>
          </a:p>
          <a:p>
            <a:pPr marL="457200" indent="-457200">
              <a:buFont typeface="Arial" panose="020B0604020202020204" pitchFamily="34" charset="0"/>
              <a:buChar char="•"/>
            </a:pPr>
            <a:r>
              <a:rPr lang="en-GB" sz="3200" dirty="0"/>
              <a:t>This misunderstanding frequently leads to the belief that health and safety measures are excessive and expensive, impeding efficiency and productivity. </a:t>
            </a:r>
          </a:p>
          <a:p>
            <a:pPr marL="457200" indent="-457200">
              <a:buFont typeface="Arial" panose="020B0604020202020204" pitchFamily="34" charset="0"/>
              <a:buChar char="•"/>
            </a:pPr>
            <a:r>
              <a:rPr lang="en-GB" sz="3200" dirty="0"/>
              <a:t>However, health and safety regulations are in place to protect workers and create safe working conditions.</a:t>
            </a:r>
          </a:p>
        </p:txBody>
      </p:sp>
      <p:pic>
        <p:nvPicPr>
          <p:cNvPr id="2" name="Picture 1">
            <a:extLst>
              <a:ext uri="{FF2B5EF4-FFF2-40B4-BE49-F238E27FC236}">
                <a16:creationId xmlns:a16="http://schemas.microsoft.com/office/drawing/2014/main" id="{B3F4EF6C-F3DB-860A-E691-7893C40CB506}"/>
              </a:ext>
            </a:extLst>
          </p:cNvPr>
          <p:cNvPicPr>
            <a:picLocks noChangeAspect="1"/>
          </p:cNvPicPr>
          <p:nvPr/>
        </p:nvPicPr>
        <p:blipFill>
          <a:blip r:embed="rId2"/>
          <a:stretch>
            <a:fillRect/>
          </a:stretch>
        </p:blipFill>
        <p:spPr>
          <a:xfrm>
            <a:off x="381000" y="162020"/>
            <a:ext cx="1487553" cy="1572904"/>
          </a:xfrm>
          <a:prstGeom prst="rect">
            <a:avLst/>
          </a:prstGeom>
        </p:spPr>
      </p:pic>
    </p:spTree>
    <p:extLst>
      <p:ext uri="{BB962C8B-B14F-4D97-AF65-F5344CB8AC3E}">
        <p14:creationId xmlns:p14="http://schemas.microsoft.com/office/powerpoint/2010/main" val="218011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FAA836-FE16-22F1-02B4-45312C09CDB6}"/>
              </a:ext>
            </a:extLst>
          </p:cNvPr>
          <p:cNvSpPr txBox="1"/>
          <p:nvPr/>
        </p:nvSpPr>
        <p:spPr>
          <a:xfrm>
            <a:off x="821082" y="1816100"/>
            <a:ext cx="11502887" cy="3046988"/>
          </a:xfrm>
          <a:prstGeom prst="rect">
            <a:avLst/>
          </a:prstGeom>
          <a:noFill/>
        </p:spPr>
        <p:txBody>
          <a:bodyPr wrap="square">
            <a:spAutoFit/>
          </a:bodyPr>
          <a:lstStyle/>
          <a:p>
            <a:endParaRPr lang="en-GB" sz="3200" b="1" dirty="0"/>
          </a:p>
          <a:p>
            <a:r>
              <a:rPr lang="en-GB" sz="3200" b="1" dirty="0"/>
              <a:t>Myth 1: Health and Safety is Just Red Tape (ii)</a:t>
            </a:r>
          </a:p>
          <a:p>
            <a:pPr marL="457200" indent="-457200">
              <a:buFont typeface="Arial" panose="020B0604020202020204" pitchFamily="34" charset="0"/>
              <a:buChar char="•"/>
            </a:pPr>
            <a:r>
              <a:rPr lang="en-GB" sz="3200" dirty="0"/>
              <a:t>In reality, health and safety regulations are critical to protecting employees’ health and reducing workplace accidents. </a:t>
            </a:r>
          </a:p>
          <a:p>
            <a:pPr marL="457200" indent="-457200">
              <a:buFont typeface="Arial" panose="020B0604020202020204" pitchFamily="34" charset="0"/>
              <a:buChar char="•"/>
            </a:pPr>
            <a:r>
              <a:rPr lang="en-GB" sz="3200" dirty="0"/>
              <a:t>They are intended to identify and mitigate risks in order to provide a safe working environment for all.</a:t>
            </a:r>
          </a:p>
        </p:txBody>
      </p:sp>
      <p:pic>
        <p:nvPicPr>
          <p:cNvPr id="2" name="Picture 1">
            <a:extLst>
              <a:ext uri="{FF2B5EF4-FFF2-40B4-BE49-F238E27FC236}">
                <a16:creationId xmlns:a16="http://schemas.microsoft.com/office/drawing/2014/main" id="{B3F4EF6C-F3DB-860A-E691-7893C40CB506}"/>
              </a:ext>
            </a:extLst>
          </p:cNvPr>
          <p:cNvPicPr>
            <a:picLocks noChangeAspect="1"/>
          </p:cNvPicPr>
          <p:nvPr/>
        </p:nvPicPr>
        <p:blipFill>
          <a:blip r:embed="rId2"/>
          <a:stretch>
            <a:fillRect/>
          </a:stretch>
        </p:blipFill>
        <p:spPr>
          <a:xfrm>
            <a:off x="381000" y="162020"/>
            <a:ext cx="1487553" cy="1572904"/>
          </a:xfrm>
          <a:prstGeom prst="rect">
            <a:avLst/>
          </a:prstGeom>
        </p:spPr>
      </p:pic>
    </p:spTree>
    <p:extLst>
      <p:ext uri="{BB962C8B-B14F-4D97-AF65-F5344CB8AC3E}">
        <p14:creationId xmlns:p14="http://schemas.microsoft.com/office/powerpoint/2010/main" val="25103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FAA836-FE16-22F1-02B4-45312C09CDB6}"/>
              </a:ext>
            </a:extLst>
          </p:cNvPr>
          <p:cNvSpPr txBox="1"/>
          <p:nvPr/>
        </p:nvSpPr>
        <p:spPr>
          <a:xfrm>
            <a:off x="821082" y="1816100"/>
            <a:ext cx="11502887" cy="5016758"/>
          </a:xfrm>
          <a:prstGeom prst="rect">
            <a:avLst/>
          </a:prstGeom>
          <a:noFill/>
        </p:spPr>
        <p:txBody>
          <a:bodyPr wrap="square">
            <a:spAutoFit/>
          </a:bodyPr>
          <a:lstStyle/>
          <a:p>
            <a:r>
              <a:rPr lang="en-GB" sz="3200" b="1" dirty="0"/>
              <a:t>Myth 1: Health and Safety is Just Red Tape (iii)</a:t>
            </a:r>
          </a:p>
          <a:p>
            <a:r>
              <a:rPr lang="en-GB" sz="3200" dirty="0"/>
              <a:t>Benefits of Complying with Regulations</a:t>
            </a:r>
          </a:p>
          <a:p>
            <a:pPr marL="457200" indent="-457200">
              <a:buFont typeface="Arial" panose="020B0604020202020204" pitchFamily="34" charset="0"/>
              <a:buChar char="•"/>
            </a:pPr>
            <a:r>
              <a:rPr lang="en-GB" sz="3200" dirty="0"/>
              <a:t>Compliance with health and safety regulations not only protects employees but also improves overall workplace efficiency and productivity. </a:t>
            </a:r>
          </a:p>
          <a:p>
            <a:pPr marL="457200" indent="-457200">
              <a:buFont typeface="Arial" panose="020B0604020202020204" pitchFamily="34" charset="0"/>
              <a:buChar char="•"/>
            </a:pPr>
            <a:r>
              <a:rPr lang="en-GB" sz="3200" dirty="0"/>
              <a:t>Businesses can reduce absenteeism, boost employee morale, and avoid potential legal liabilities by fostering a safety culture, making compliance a critical aspect of responsible and successful business management.</a:t>
            </a:r>
          </a:p>
          <a:p>
            <a:pPr algn="l" fontAlgn="base"/>
            <a:endParaRPr lang="en-US" sz="3200" dirty="0">
              <a:solidFill>
                <a:srgbClr val="111111"/>
              </a:solidFill>
              <a:latin typeface="Arial" panose="020B0604020202020204" pitchFamily="34" charset="0"/>
            </a:endParaRPr>
          </a:p>
        </p:txBody>
      </p:sp>
      <p:pic>
        <p:nvPicPr>
          <p:cNvPr id="2" name="Picture 1">
            <a:extLst>
              <a:ext uri="{FF2B5EF4-FFF2-40B4-BE49-F238E27FC236}">
                <a16:creationId xmlns:a16="http://schemas.microsoft.com/office/drawing/2014/main" id="{B3F4EF6C-F3DB-860A-E691-7893C40CB506}"/>
              </a:ext>
            </a:extLst>
          </p:cNvPr>
          <p:cNvPicPr>
            <a:picLocks noChangeAspect="1"/>
          </p:cNvPicPr>
          <p:nvPr/>
        </p:nvPicPr>
        <p:blipFill>
          <a:blip r:embed="rId2"/>
          <a:stretch>
            <a:fillRect/>
          </a:stretch>
        </p:blipFill>
        <p:spPr>
          <a:xfrm>
            <a:off x="381000" y="162020"/>
            <a:ext cx="1487553" cy="1572904"/>
          </a:xfrm>
          <a:prstGeom prst="rect">
            <a:avLst/>
          </a:prstGeom>
        </p:spPr>
      </p:pic>
    </p:spTree>
    <p:extLst>
      <p:ext uri="{BB962C8B-B14F-4D97-AF65-F5344CB8AC3E}">
        <p14:creationId xmlns:p14="http://schemas.microsoft.com/office/powerpoint/2010/main" val="3147908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01B3AE-73E8-72AE-EBB4-7F50EE6733E5}"/>
              </a:ext>
            </a:extLst>
          </p:cNvPr>
          <p:cNvSpPr txBox="1"/>
          <p:nvPr/>
        </p:nvSpPr>
        <p:spPr>
          <a:xfrm>
            <a:off x="442844" y="2240398"/>
            <a:ext cx="11899900" cy="4524315"/>
          </a:xfrm>
          <a:prstGeom prst="rect">
            <a:avLst/>
          </a:prstGeom>
          <a:noFill/>
        </p:spPr>
        <p:txBody>
          <a:bodyPr wrap="square">
            <a:spAutoFit/>
          </a:bodyPr>
          <a:lstStyle/>
          <a:p>
            <a:r>
              <a:rPr lang="en-GB" sz="3600" b="1" dirty="0"/>
              <a:t>Myth 2: Accidents Only Happen in High-Risk Industries(</a:t>
            </a:r>
            <a:r>
              <a:rPr lang="en-GB" sz="3600" b="1" dirty="0" err="1"/>
              <a:t>i</a:t>
            </a:r>
            <a:r>
              <a:rPr lang="en-GB" sz="3600" b="1" dirty="0"/>
              <a:t>)</a:t>
            </a:r>
          </a:p>
          <a:p>
            <a:pPr marL="571500" indent="-571500">
              <a:buFont typeface="Arial" panose="020B0604020202020204" pitchFamily="34" charset="0"/>
              <a:buChar char="•"/>
            </a:pPr>
            <a:r>
              <a:rPr lang="en-GB" sz="3600" dirty="0"/>
              <a:t>Accidents only happen in high-risk industries, according to a common health and safety myth. </a:t>
            </a:r>
          </a:p>
          <a:p>
            <a:pPr marL="571500" indent="-571500">
              <a:buFont typeface="Arial" panose="020B0604020202020204" pitchFamily="34" charset="0"/>
              <a:buChar char="•"/>
            </a:pPr>
            <a:r>
              <a:rPr lang="en-GB" sz="3600" dirty="0"/>
              <a:t>This myth leads some employers and employees to believe that workplaces in low-risk industries are immune to potential hazards, resulting in complacency and a lack of vigilance in maintaining safety protocols.</a:t>
            </a:r>
          </a:p>
          <a:p>
            <a:pPr algn="l" fontAlgn="base"/>
            <a:endParaRPr lang="en-US" sz="3600" b="0" i="0" dirty="0">
              <a:solidFill>
                <a:srgbClr val="111111"/>
              </a:solidFill>
              <a:effectLst/>
              <a:latin typeface="Arial" panose="020B0604020202020204" pitchFamily="34" charset="0"/>
            </a:endParaRPr>
          </a:p>
        </p:txBody>
      </p:sp>
      <p:pic>
        <p:nvPicPr>
          <p:cNvPr id="4" name="Picture 3">
            <a:extLst>
              <a:ext uri="{FF2B5EF4-FFF2-40B4-BE49-F238E27FC236}">
                <a16:creationId xmlns:a16="http://schemas.microsoft.com/office/drawing/2014/main" id="{B2648869-4AFA-0FD8-8360-F8AA501DC103}"/>
              </a:ext>
            </a:extLst>
          </p:cNvPr>
          <p:cNvPicPr>
            <a:picLocks noChangeAspect="1"/>
          </p:cNvPicPr>
          <p:nvPr/>
        </p:nvPicPr>
        <p:blipFill>
          <a:blip r:embed="rId2"/>
          <a:stretch>
            <a:fillRect/>
          </a:stretch>
        </p:blipFill>
        <p:spPr>
          <a:xfrm>
            <a:off x="342980" y="182377"/>
            <a:ext cx="1487553" cy="1572904"/>
          </a:xfrm>
          <a:prstGeom prst="rect">
            <a:avLst/>
          </a:prstGeom>
        </p:spPr>
      </p:pic>
    </p:spTree>
    <p:extLst>
      <p:ext uri="{BB962C8B-B14F-4D97-AF65-F5344CB8AC3E}">
        <p14:creationId xmlns:p14="http://schemas.microsoft.com/office/powerpoint/2010/main" val="279027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01B3AE-73E8-72AE-EBB4-7F50EE6733E5}"/>
              </a:ext>
            </a:extLst>
          </p:cNvPr>
          <p:cNvSpPr txBox="1"/>
          <p:nvPr/>
        </p:nvSpPr>
        <p:spPr>
          <a:xfrm>
            <a:off x="442844" y="2240398"/>
            <a:ext cx="11899900" cy="3600986"/>
          </a:xfrm>
          <a:prstGeom prst="rect">
            <a:avLst/>
          </a:prstGeom>
          <a:noFill/>
        </p:spPr>
        <p:txBody>
          <a:bodyPr wrap="square">
            <a:spAutoFit/>
          </a:bodyPr>
          <a:lstStyle/>
          <a:p>
            <a:r>
              <a:rPr lang="en-GB" sz="3200" b="1" dirty="0"/>
              <a:t>Myth 2: Accidents Only Happen in High-Risk Industries (ii)</a:t>
            </a:r>
          </a:p>
          <a:p>
            <a:pPr marL="571500" indent="-571500">
              <a:buFont typeface="Arial" panose="020B0604020202020204" pitchFamily="34" charset="0"/>
              <a:buChar char="•"/>
            </a:pPr>
            <a:endParaRPr lang="en-GB" sz="3200" dirty="0"/>
          </a:p>
          <a:p>
            <a:pPr marL="571500" indent="-571500">
              <a:buFont typeface="Arial" panose="020B0604020202020204" pitchFamily="34" charset="0"/>
              <a:buChar char="•"/>
            </a:pPr>
            <a:r>
              <a:rPr lang="en-GB" sz="3200" dirty="0"/>
              <a:t>Regardless of industry, each workplace has its own set of potential hazards. </a:t>
            </a:r>
          </a:p>
          <a:p>
            <a:pPr marL="571500" indent="-571500">
              <a:buFont typeface="Arial" panose="020B0604020202020204" pitchFamily="34" charset="0"/>
              <a:buChar char="•"/>
            </a:pPr>
            <a:r>
              <a:rPr lang="en-GB" sz="3200" dirty="0"/>
              <a:t>Understanding </a:t>
            </a:r>
            <a:r>
              <a:rPr lang="en-GB" sz="3200" u="sng" dirty="0"/>
              <a:t>and recognising these risks</a:t>
            </a:r>
            <a:r>
              <a:rPr lang="en-GB" sz="3200" dirty="0"/>
              <a:t> is critical to preventing accidents and injuries in everything from offices to retail stores, construction sites to manufacturing plants</a:t>
            </a:r>
            <a:r>
              <a:rPr lang="en-GB" sz="3600" dirty="0"/>
              <a:t>.</a:t>
            </a:r>
          </a:p>
        </p:txBody>
      </p:sp>
      <p:pic>
        <p:nvPicPr>
          <p:cNvPr id="4" name="Picture 3">
            <a:extLst>
              <a:ext uri="{FF2B5EF4-FFF2-40B4-BE49-F238E27FC236}">
                <a16:creationId xmlns:a16="http://schemas.microsoft.com/office/drawing/2014/main" id="{B2648869-4AFA-0FD8-8360-F8AA501DC103}"/>
              </a:ext>
            </a:extLst>
          </p:cNvPr>
          <p:cNvPicPr>
            <a:picLocks noChangeAspect="1"/>
          </p:cNvPicPr>
          <p:nvPr/>
        </p:nvPicPr>
        <p:blipFill>
          <a:blip r:embed="rId2"/>
          <a:stretch>
            <a:fillRect/>
          </a:stretch>
        </p:blipFill>
        <p:spPr>
          <a:xfrm>
            <a:off x="342980" y="182377"/>
            <a:ext cx="1487553" cy="1572904"/>
          </a:xfrm>
          <a:prstGeom prst="rect">
            <a:avLst/>
          </a:prstGeom>
        </p:spPr>
      </p:pic>
    </p:spTree>
    <p:extLst>
      <p:ext uri="{BB962C8B-B14F-4D97-AF65-F5344CB8AC3E}">
        <p14:creationId xmlns:p14="http://schemas.microsoft.com/office/powerpoint/2010/main" val="705918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01B3AE-73E8-72AE-EBB4-7F50EE6733E5}"/>
              </a:ext>
            </a:extLst>
          </p:cNvPr>
          <p:cNvSpPr txBox="1"/>
          <p:nvPr/>
        </p:nvSpPr>
        <p:spPr>
          <a:xfrm>
            <a:off x="442844" y="2240398"/>
            <a:ext cx="11899900" cy="4031873"/>
          </a:xfrm>
          <a:prstGeom prst="rect">
            <a:avLst/>
          </a:prstGeom>
          <a:noFill/>
        </p:spPr>
        <p:txBody>
          <a:bodyPr wrap="square">
            <a:spAutoFit/>
          </a:bodyPr>
          <a:lstStyle/>
          <a:p>
            <a:r>
              <a:rPr lang="en-GB" sz="3200" b="1" dirty="0"/>
              <a:t>Myth 2: Accidents Only Happen in High-Risk Industries  (iii)</a:t>
            </a:r>
          </a:p>
          <a:p>
            <a:endParaRPr lang="en-GB" sz="3200" b="1" u="sng" dirty="0">
              <a:hlinkClick r:id="rId2"/>
            </a:endParaRPr>
          </a:p>
          <a:p>
            <a:pPr marL="571500" indent="-571500">
              <a:buFont typeface="Arial" panose="020B0604020202020204" pitchFamily="34" charset="0"/>
              <a:buChar char="•"/>
            </a:pPr>
            <a:r>
              <a:rPr lang="en-GB" sz="3200" u="sng" dirty="0">
                <a:hlinkClick r:id="rId2"/>
              </a:rPr>
              <a:t>Regular risk assessments</a:t>
            </a:r>
            <a:r>
              <a:rPr lang="en-GB" sz="3200" dirty="0"/>
              <a:t> are essential in all workplaces to identify potential hazards and implement appropriate mitigation strategies. </a:t>
            </a:r>
          </a:p>
          <a:p>
            <a:pPr marL="571500" indent="-571500">
              <a:buFont typeface="Arial" panose="020B0604020202020204" pitchFamily="34" charset="0"/>
              <a:buChar char="•"/>
            </a:pPr>
            <a:r>
              <a:rPr lang="en-GB" sz="3200" dirty="0"/>
              <a:t>This proactive approach helps to protect employees’ well-being and ensure compliance with UK health and safety regulations, regardless of the industry’s perceived risk level.</a:t>
            </a:r>
          </a:p>
          <a:p>
            <a:pPr marL="571500" indent="-571500" algn="l" fontAlgn="base">
              <a:buFont typeface="Arial" panose="020B0604020202020204" pitchFamily="34" charset="0"/>
              <a:buChar char="•"/>
            </a:pPr>
            <a:endParaRPr lang="en-US" sz="3200" b="0" i="0" dirty="0">
              <a:solidFill>
                <a:srgbClr val="111111"/>
              </a:solidFill>
              <a:effectLst/>
              <a:latin typeface="Arial" panose="020B0604020202020204" pitchFamily="34" charset="0"/>
            </a:endParaRPr>
          </a:p>
        </p:txBody>
      </p:sp>
      <p:pic>
        <p:nvPicPr>
          <p:cNvPr id="4" name="Picture 3">
            <a:extLst>
              <a:ext uri="{FF2B5EF4-FFF2-40B4-BE49-F238E27FC236}">
                <a16:creationId xmlns:a16="http://schemas.microsoft.com/office/drawing/2014/main" id="{B2648869-4AFA-0FD8-8360-F8AA501DC103}"/>
              </a:ext>
            </a:extLst>
          </p:cNvPr>
          <p:cNvPicPr>
            <a:picLocks noChangeAspect="1"/>
          </p:cNvPicPr>
          <p:nvPr/>
        </p:nvPicPr>
        <p:blipFill>
          <a:blip r:embed="rId3"/>
          <a:stretch>
            <a:fillRect/>
          </a:stretch>
        </p:blipFill>
        <p:spPr>
          <a:xfrm>
            <a:off x="342980" y="182377"/>
            <a:ext cx="1487553" cy="1572904"/>
          </a:xfrm>
          <a:prstGeom prst="rect">
            <a:avLst/>
          </a:prstGeom>
        </p:spPr>
      </p:pic>
    </p:spTree>
    <p:extLst>
      <p:ext uri="{BB962C8B-B14F-4D97-AF65-F5344CB8AC3E}">
        <p14:creationId xmlns:p14="http://schemas.microsoft.com/office/powerpoint/2010/main" val="39845939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52c255d-0884-4b96-8d5e-68b6636cc57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7CF161F7D22F240A9C2464E4286F571" ma:contentTypeVersion="6" ma:contentTypeDescription="Create a new document." ma:contentTypeScope="" ma:versionID="41472992d591c024df1c0260e1880059">
  <xsd:schema xmlns:xsd="http://www.w3.org/2001/XMLSchema" xmlns:xs="http://www.w3.org/2001/XMLSchema" xmlns:p="http://schemas.microsoft.com/office/2006/metadata/properties" xmlns:ns3="c52c255d-0884-4b96-8d5e-68b6636cc57b" xmlns:ns4="726abdb5-459f-4994-a1f2-fd1b915601f8" targetNamespace="http://schemas.microsoft.com/office/2006/metadata/properties" ma:root="true" ma:fieldsID="d3f6659cd0164e8be89a8b7545231c6c" ns3:_="" ns4:_="">
    <xsd:import namespace="c52c255d-0884-4b96-8d5e-68b6636cc57b"/>
    <xsd:import namespace="726abdb5-459f-4994-a1f2-fd1b915601f8"/>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2c255d-0884-4b96-8d5e-68b6636cc5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6abdb5-459f-4994-a1f2-fd1b915601f8"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A941E8-6E17-4D11-B5D5-52950394E46F}">
  <ds:schemaRefs>
    <ds:schemaRef ds:uri="c52c255d-0884-4b96-8d5e-68b6636cc57b"/>
    <ds:schemaRef ds:uri="http://purl.org/dc/terms/"/>
    <ds:schemaRef ds:uri="http://schemas.openxmlformats.org/package/2006/metadata/core-properties"/>
    <ds:schemaRef ds:uri="726abdb5-459f-4994-a1f2-fd1b915601f8"/>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AF24A4C-405B-4D02-B7AA-2E18C9004E82}">
  <ds:schemaRefs>
    <ds:schemaRef ds:uri="http://schemas.microsoft.com/sharepoint/v3/contenttype/forms"/>
  </ds:schemaRefs>
</ds:datastoreItem>
</file>

<file path=customXml/itemProps3.xml><?xml version="1.0" encoding="utf-8"?>
<ds:datastoreItem xmlns:ds="http://schemas.openxmlformats.org/officeDocument/2006/customXml" ds:itemID="{84267272-1261-4C69-A746-A4299E7EEE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2c255d-0884-4b96-8d5e-68b6636cc57b"/>
    <ds:schemaRef ds:uri="726abdb5-459f-4994-a1f2-fd1b915601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3293</TotalTime>
  <Words>2522</Words>
  <Application>Microsoft Office PowerPoint</Application>
  <PresentationFormat>Widescreen</PresentationFormat>
  <Paragraphs>189</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Calibri Light</vt:lpstr>
      <vt:lpstr>Helvetica 45 Light</vt:lpstr>
      <vt:lpstr>Helvetica 55 Roman</vt:lpstr>
      <vt:lpstr>HelveticaNeue Condensed</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PUWER &amp; LOLER Regs</dc:title>
  <dc:creator>Les Coultas</dc:creator>
  <cp:lastModifiedBy>Gavin Pettigrew</cp:lastModifiedBy>
  <cp:revision>164</cp:revision>
  <dcterms:created xsi:type="dcterms:W3CDTF">2023-03-07T13:18:10Z</dcterms:created>
  <dcterms:modified xsi:type="dcterms:W3CDTF">2024-06-25T13:15:27Z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0x01010047CF161F7D22F240A9C2464E4286F571</vt:lpwstr>
  </property>
</Properties>
</file>