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5143500" cx="9144000"/>
  <p:notesSz cx="6858000" cy="9144000"/>
  <p:embeddedFontLst>
    <p:embeddedFont>
      <p:font typeface="Montserrat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Montserrat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ontserrat-italic.fntdata"/><Relationship Id="rId30" Type="http://schemas.openxmlformats.org/officeDocument/2006/relationships/font" Target="fonts/Montserrat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32" Type="http://schemas.openxmlformats.org/officeDocument/2006/relationships/font" Target="fonts/Montserrat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efaceb2a97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efaceb2a97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f8d509184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f8d509184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efaceb2a97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efaceb2a97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faceb2a97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efaceb2a97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efaceb2a97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efaceb2a97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efaceb2a97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efaceb2a97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faceb2a97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efaceb2a97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efaceb2a97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efaceb2a97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efaceb2a97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efaceb2a97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18ae3a478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18ae3a478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729e23798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729e23798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efaceb2a97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efaceb2a97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fb8ae78fc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fb8ae78f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139935369c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139935369c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efaceb2a97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efaceb2a97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e7324cae0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e7324cae0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efaceb2a97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efaceb2a97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efaceb2a97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efaceb2a97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faceb2a97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efaceb2a97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faceb2a97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efaceb2a97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efaceb2a97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efaceb2a97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f12d702dca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f12d702dca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efaceb2a97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efaceb2a97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Slide">
  <p:cSld name="8_Title Slid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51414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13"/>
          <p:cNvPicPr preferRelativeResize="0"/>
          <p:nvPr/>
        </p:nvPicPr>
        <p:blipFill rotWithShape="1">
          <a:blip r:embed="rId2">
            <a:alphaModFix/>
          </a:blip>
          <a:srcRect b="9742" l="12353" r="652" t="20565"/>
          <a:stretch/>
        </p:blipFill>
        <p:spPr>
          <a:xfrm>
            <a:off x="0" y="2353"/>
            <a:ext cx="9144000" cy="514114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/>
          <p:nvPr>
            <p:ph type="ctrTitle"/>
          </p:nvPr>
        </p:nvSpPr>
        <p:spPr>
          <a:xfrm>
            <a:off x="5255895" y="2356234"/>
            <a:ext cx="35016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1" i="0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462" y="4757932"/>
            <a:ext cx="297459" cy="206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628650" y="902727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55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■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2" type="body"/>
          </p:nvPr>
        </p:nvSpPr>
        <p:spPr>
          <a:xfrm>
            <a:off x="4629150" y="902727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55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■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2" name="Google Shape;62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14"/>
          <p:cNvSpPr/>
          <p:nvPr/>
        </p:nvSpPr>
        <p:spPr>
          <a:xfrm>
            <a:off x="0" y="0"/>
            <a:ext cx="9144000" cy="6201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2">
            <a:alphaModFix/>
          </a:blip>
          <a:srcRect b="10815" l="-50765" r="49999" t="44064"/>
          <a:stretch/>
        </p:blipFill>
        <p:spPr>
          <a:xfrm>
            <a:off x="7178537" y="2354"/>
            <a:ext cx="1965464" cy="61764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>
            <p:ph type="title"/>
          </p:nvPr>
        </p:nvSpPr>
        <p:spPr>
          <a:xfrm>
            <a:off x="628650" y="1"/>
            <a:ext cx="7886700" cy="6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i="0" sz="210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jpg"/><Relationship Id="rId10" Type="http://schemas.openxmlformats.org/officeDocument/2006/relationships/image" Target="../media/image27.jpg"/><Relationship Id="rId13" Type="http://schemas.openxmlformats.org/officeDocument/2006/relationships/image" Target="../media/image28.jpg"/><Relationship Id="rId12" Type="http://schemas.openxmlformats.org/officeDocument/2006/relationships/image" Target="../media/image37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jpg"/><Relationship Id="rId4" Type="http://schemas.openxmlformats.org/officeDocument/2006/relationships/image" Target="../media/image33.jpg"/><Relationship Id="rId9" Type="http://schemas.openxmlformats.org/officeDocument/2006/relationships/image" Target="../media/image11.jpg"/><Relationship Id="rId14" Type="http://schemas.openxmlformats.org/officeDocument/2006/relationships/image" Target="../media/image10.jpg"/><Relationship Id="rId5" Type="http://schemas.openxmlformats.org/officeDocument/2006/relationships/image" Target="../media/image23.jpg"/><Relationship Id="rId6" Type="http://schemas.openxmlformats.org/officeDocument/2006/relationships/image" Target="../media/image13.jpg"/><Relationship Id="rId7" Type="http://schemas.openxmlformats.org/officeDocument/2006/relationships/image" Target="../media/image7.jpg"/><Relationship Id="rId8" Type="http://schemas.openxmlformats.org/officeDocument/2006/relationships/image" Target="../media/image40.jp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25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Relationship Id="rId5" Type="http://schemas.openxmlformats.org/officeDocument/2006/relationships/image" Target="../media/image15.png"/><Relationship Id="rId6" Type="http://schemas.openxmlformats.org/officeDocument/2006/relationships/image" Target="../media/image18.png"/><Relationship Id="rId7" Type="http://schemas.openxmlformats.org/officeDocument/2006/relationships/image" Target="../media/image17.png"/><Relationship Id="rId8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drive.google.com/file/d/115HslaLJgAk-tATDIbC08v4d5aNv92YQ/view" TargetMode="External"/><Relationship Id="rId4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rive.google.com/file/d/17TJg7pRPLAySM_as6fD1wtWjpnHXxSAY/view" TargetMode="External"/><Relationship Id="rId4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Relationship Id="rId4" Type="http://schemas.openxmlformats.org/officeDocument/2006/relationships/image" Target="../media/image3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Relationship Id="rId5" Type="http://schemas.openxmlformats.org/officeDocument/2006/relationships/image" Target="../media/image29.jpg"/><Relationship Id="rId6" Type="http://schemas.openxmlformats.org/officeDocument/2006/relationships/image" Target="../media/image39.jpg"/><Relationship Id="rId7" Type="http://schemas.openxmlformats.org/officeDocument/2006/relationships/image" Target="../media/image30.jpg"/><Relationship Id="rId8" Type="http://schemas.openxmlformats.org/officeDocument/2006/relationships/image" Target="../media/image3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9.jpg"/><Relationship Id="rId5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/>
        </p:nvSpPr>
        <p:spPr>
          <a:xfrm>
            <a:off x="2279850" y="2202300"/>
            <a:ext cx="473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#ANDYSMANCLUB</a:t>
            </a:r>
            <a:endParaRPr b="1"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" name="Google Shape;7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3" name="Google Shape;73;p15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jon.steele@andysmanclub.co.uk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2100" y="30600"/>
            <a:ext cx="2086502" cy="139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/>
          <p:cNvPicPr preferRelativeResize="0"/>
          <p:nvPr/>
        </p:nvPicPr>
        <p:blipFill rotWithShape="1">
          <a:blip r:embed="rId4">
            <a:alphaModFix/>
          </a:blip>
          <a:srcRect b="13247" l="0" r="0" t="0"/>
          <a:stretch/>
        </p:blipFill>
        <p:spPr>
          <a:xfrm>
            <a:off x="1799725" y="3475776"/>
            <a:ext cx="1409948" cy="163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4"/>
          <p:cNvSpPr txBox="1"/>
          <p:nvPr>
            <p:ph idx="12" type="sldNum"/>
          </p:nvPr>
        </p:nvSpPr>
        <p:spPr>
          <a:xfrm>
            <a:off x="8515033" y="466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2" name="Google Shape;142;p24"/>
          <p:cNvPicPr preferRelativeResize="0"/>
          <p:nvPr/>
        </p:nvPicPr>
        <p:blipFill rotWithShape="1">
          <a:blip r:embed="rId5">
            <a:alphaModFix/>
          </a:blip>
          <a:srcRect b="0" l="32803" r="32803" t="27901"/>
          <a:stretch/>
        </p:blipFill>
        <p:spPr>
          <a:xfrm>
            <a:off x="2351525" y="30600"/>
            <a:ext cx="1334976" cy="2098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86495" y="30600"/>
            <a:ext cx="1435606" cy="210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08600" y="1151324"/>
            <a:ext cx="1855125" cy="287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59001" y="3226782"/>
            <a:ext cx="3904727" cy="187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 rotWithShape="1">
          <a:blip r:embed="rId9">
            <a:alphaModFix/>
          </a:blip>
          <a:srcRect b="4279" l="8710" r="9576" t="8392"/>
          <a:stretch/>
        </p:blipFill>
        <p:spPr>
          <a:xfrm>
            <a:off x="4956117" y="1421250"/>
            <a:ext cx="2252481" cy="180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68125" y="2049925"/>
            <a:ext cx="2290863" cy="306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14124" y="30600"/>
            <a:ext cx="2049599" cy="11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276" y="3960005"/>
            <a:ext cx="2049599" cy="11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/>
          <p:cNvPicPr preferRelativeResize="0"/>
          <p:nvPr/>
        </p:nvPicPr>
        <p:blipFill rotWithShape="1">
          <a:blip r:embed="rId13">
            <a:alphaModFix/>
          </a:blip>
          <a:srcRect b="0" l="0" r="0" t="2865"/>
          <a:stretch/>
        </p:blipFill>
        <p:spPr>
          <a:xfrm>
            <a:off x="80275" y="30602"/>
            <a:ext cx="2290875" cy="3474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0275" y="2129575"/>
            <a:ext cx="2819430" cy="183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/>
          <p:nvPr/>
        </p:nvSpPr>
        <p:spPr>
          <a:xfrm>
            <a:off x="3742800" y="98600"/>
            <a:ext cx="1658400" cy="16560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5"/>
          <p:cNvSpPr/>
          <p:nvPr/>
        </p:nvSpPr>
        <p:spPr>
          <a:xfrm>
            <a:off x="5549400" y="98600"/>
            <a:ext cx="1658400" cy="16560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5"/>
          <p:cNvSpPr/>
          <p:nvPr/>
        </p:nvSpPr>
        <p:spPr>
          <a:xfrm>
            <a:off x="7351550" y="98600"/>
            <a:ext cx="1658400" cy="16560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5"/>
          <p:cNvSpPr/>
          <p:nvPr/>
        </p:nvSpPr>
        <p:spPr>
          <a:xfrm>
            <a:off x="6837075" y="2521950"/>
            <a:ext cx="1861500" cy="18600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5"/>
          <p:cNvSpPr/>
          <p:nvPr/>
        </p:nvSpPr>
        <p:spPr>
          <a:xfrm>
            <a:off x="2842500" y="1888825"/>
            <a:ext cx="3459000" cy="31170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5"/>
          <p:cNvSpPr/>
          <p:nvPr/>
        </p:nvSpPr>
        <p:spPr>
          <a:xfrm>
            <a:off x="1930075" y="98600"/>
            <a:ext cx="1658400" cy="16560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5"/>
          <p:cNvSpPr/>
          <p:nvPr/>
        </p:nvSpPr>
        <p:spPr>
          <a:xfrm>
            <a:off x="382475" y="2521950"/>
            <a:ext cx="1884600" cy="18600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5"/>
          <p:cNvPicPr preferRelativeResize="0"/>
          <p:nvPr/>
        </p:nvPicPr>
        <p:blipFill rotWithShape="1">
          <a:blip r:embed="rId3">
            <a:alphaModFix/>
          </a:blip>
          <a:srcRect b="28525" l="0" r="0" t="0"/>
          <a:stretch/>
        </p:blipFill>
        <p:spPr>
          <a:xfrm>
            <a:off x="2931113" y="1985925"/>
            <a:ext cx="3281775" cy="293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/>
          <p:nvPr/>
        </p:nvSpPr>
        <p:spPr>
          <a:xfrm>
            <a:off x="94150" y="98600"/>
            <a:ext cx="1658400" cy="16560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25"/>
          <p:cNvPicPr preferRelativeResize="0"/>
          <p:nvPr/>
        </p:nvPicPr>
        <p:blipFill rotWithShape="1">
          <a:blip r:embed="rId4">
            <a:alphaModFix/>
          </a:blip>
          <a:srcRect b="21420" l="7514" r="13139" t="0"/>
          <a:stretch/>
        </p:blipFill>
        <p:spPr>
          <a:xfrm>
            <a:off x="450425" y="2581950"/>
            <a:ext cx="1748700" cy="17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 rotWithShape="1">
          <a:blip r:embed="rId5">
            <a:alphaModFix/>
          </a:blip>
          <a:srcRect b="17331" l="-1030" r="-1030" t="6151"/>
          <a:stretch/>
        </p:blipFill>
        <p:spPr>
          <a:xfrm>
            <a:off x="6909525" y="2597838"/>
            <a:ext cx="1716600" cy="17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 rotWithShape="1">
          <a:blip r:embed="rId6">
            <a:alphaModFix/>
          </a:blip>
          <a:srcRect b="0" l="0" r="0" t="9966"/>
          <a:stretch/>
        </p:blipFill>
        <p:spPr>
          <a:xfrm>
            <a:off x="3797188" y="158600"/>
            <a:ext cx="1543500" cy="15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 rotWithShape="1">
          <a:blip r:embed="rId7">
            <a:alphaModFix/>
          </a:blip>
          <a:srcRect b="17191" l="0" r="0" t="8064"/>
          <a:stretch/>
        </p:blipFill>
        <p:spPr>
          <a:xfrm>
            <a:off x="5606850" y="158600"/>
            <a:ext cx="1543500" cy="15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 rotWithShape="1">
          <a:blip r:embed="rId8">
            <a:alphaModFix/>
          </a:blip>
          <a:srcRect b="18239" l="0" r="0" t="15434"/>
          <a:stretch/>
        </p:blipFill>
        <p:spPr>
          <a:xfrm>
            <a:off x="7409000" y="158600"/>
            <a:ext cx="1543501" cy="15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 rotWithShape="1">
          <a:blip r:embed="rId9">
            <a:alphaModFix/>
          </a:blip>
          <a:srcRect b="23931" l="0" r="0" t="0"/>
          <a:stretch/>
        </p:blipFill>
        <p:spPr>
          <a:xfrm>
            <a:off x="2002063" y="158600"/>
            <a:ext cx="1514425" cy="15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1612" y="154850"/>
            <a:ext cx="1543500" cy="15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78" name="Google Shape;178;p26" title="ANDYSMANCLUB - 5 Years On 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171" y="274596"/>
            <a:ext cx="8167658" cy="4594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/>
          <p:nvPr/>
        </p:nvSpPr>
        <p:spPr>
          <a:xfrm>
            <a:off x="905400" y="955050"/>
            <a:ext cx="7333200" cy="3233400"/>
          </a:xfrm>
          <a:prstGeom prst="wedgeEllipseCallout">
            <a:avLst>
              <a:gd fmla="val -29564" name="adj1"/>
              <a:gd fmla="val 73774" name="adj2"/>
            </a:avLst>
          </a:prstGeom>
          <a:solidFill>
            <a:srgbClr val="000000"/>
          </a:solidFill>
          <a:ln cap="flat" cmpd="sng" w="1524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7"/>
          <p:cNvSpPr txBox="1"/>
          <p:nvPr/>
        </p:nvSpPr>
        <p:spPr>
          <a:xfrm>
            <a:off x="1888500" y="1371150"/>
            <a:ext cx="5367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200+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COMMUNITY GROUPS 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ACROSS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ENGLAND, SCOTLAND &amp; WALES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" name="Google Shape;185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/>
          <p:nvPr/>
        </p:nvSpPr>
        <p:spPr>
          <a:xfrm>
            <a:off x="905400" y="955050"/>
            <a:ext cx="7333200" cy="3233400"/>
          </a:xfrm>
          <a:prstGeom prst="wedgeEllipseCallout">
            <a:avLst>
              <a:gd fmla="val -29564" name="adj1"/>
              <a:gd fmla="val 73774" name="adj2"/>
            </a:avLst>
          </a:prstGeom>
          <a:solidFill>
            <a:srgbClr val="000000"/>
          </a:solidFill>
          <a:ln cap="flat" cmpd="sng" w="1524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8"/>
          <p:cNvSpPr txBox="1"/>
          <p:nvPr/>
        </p:nvSpPr>
        <p:spPr>
          <a:xfrm>
            <a:off x="1888500" y="1371150"/>
            <a:ext cx="5367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OPEN TO ANY </a:t>
            </a: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MAN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OVER </a:t>
            </a:r>
            <a:r>
              <a:rPr b="1"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18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WANTING TO </a:t>
            </a:r>
            <a:r>
              <a:rPr b="1"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TALK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OTHER </a:t>
            </a:r>
            <a:r>
              <a:rPr b="1"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LIKE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MINDED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MEN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/>
          <p:nvPr/>
        </p:nvSpPr>
        <p:spPr>
          <a:xfrm>
            <a:off x="905400" y="955050"/>
            <a:ext cx="7333200" cy="3233400"/>
          </a:xfrm>
          <a:prstGeom prst="wedgeEllipseCallout">
            <a:avLst>
              <a:gd fmla="val -29564" name="adj1"/>
              <a:gd fmla="val 73774" name="adj2"/>
            </a:avLst>
          </a:prstGeom>
          <a:solidFill>
            <a:srgbClr val="000000"/>
          </a:solidFill>
          <a:ln cap="flat" cmpd="sng" w="1524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9"/>
          <p:cNvSpPr txBox="1"/>
          <p:nvPr/>
        </p:nvSpPr>
        <p:spPr>
          <a:xfrm>
            <a:off x="1888500" y="1648200"/>
            <a:ext cx="5367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EVERY </a:t>
            </a: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MONDAY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7PM</a:t>
            </a:r>
            <a:endParaRPr b="1" sz="3600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(EXCEPT BANK HOLIDAYS)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/>
          <p:nvPr/>
        </p:nvSpPr>
        <p:spPr>
          <a:xfrm>
            <a:off x="905400" y="955050"/>
            <a:ext cx="7333200" cy="3233400"/>
          </a:xfrm>
          <a:prstGeom prst="wedgeEllipseCallout">
            <a:avLst>
              <a:gd fmla="val -29564" name="adj1"/>
              <a:gd fmla="val 73774" name="adj2"/>
            </a:avLst>
          </a:prstGeom>
          <a:solidFill>
            <a:srgbClr val="000000"/>
          </a:solidFill>
          <a:ln cap="flat" cmpd="sng" w="1524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0"/>
          <p:cNvSpPr txBox="1"/>
          <p:nvPr/>
        </p:nvSpPr>
        <p:spPr>
          <a:xfrm>
            <a:off x="1888500" y="1371150"/>
            <a:ext cx="5367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BOOKINGS,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CHARGES,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REFERRAL NECESSARY.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" name="Google Shape;20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/>
          <p:nvPr/>
        </p:nvSpPr>
        <p:spPr>
          <a:xfrm>
            <a:off x="905400" y="955050"/>
            <a:ext cx="7333200" cy="3233400"/>
          </a:xfrm>
          <a:prstGeom prst="wedgeEllipseCallout">
            <a:avLst>
              <a:gd fmla="val -29564" name="adj1"/>
              <a:gd fmla="val 73774" name="adj2"/>
            </a:avLst>
          </a:prstGeom>
          <a:solidFill>
            <a:srgbClr val="000000"/>
          </a:solidFill>
          <a:ln cap="flat" cmpd="sng" w="1524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1"/>
          <p:cNvSpPr txBox="1"/>
          <p:nvPr/>
        </p:nvSpPr>
        <p:spPr>
          <a:xfrm>
            <a:off x="1888500" y="1648200"/>
            <a:ext cx="5367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OVER </a:t>
            </a: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4900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MEN USE OUR GROUPS </a:t>
            </a:r>
            <a:r>
              <a:rPr b="1"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EVERY WEEK!</a:t>
            </a:r>
            <a:endParaRPr b="1"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/>
          <p:nvPr/>
        </p:nvSpPr>
        <p:spPr>
          <a:xfrm>
            <a:off x="504875" y="1883250"/>
            <a:ext cx="4699800" cy="27432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0" name="Google Shape;220;p32"/>
          <p:cNvSpPr txBox="1"/>
          <p:nvPr/>
        </p:nvSpPr>
        <p:spPr>
          <a:xfrm>
            <a:off x="5498200" y="865075"/>
            <a:ext cx="3047100" cy="32016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We are also running sessions weekly online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Around </a:t>
            </a:r>
            <a:r>
              <a:rPr b="1" lang="en-GB" sz="15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100 men</a:t>
            </a:r>
            <a:r>
              <a:rPr lang="en-GB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attending on a weekly basis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Also </a:t>
            </a: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available</a:t>
            </a: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to those living too far away from physical meets</a:t>
            </a:r>
            <a:endParaRPr b="1"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 details on how to join email </a:t>
            </a:r>
            <a:r>
              <a:rPr b="1" lang="en-GB" sz="16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info@andysmanclub.co.uk</a:t>
            </a:r>
            <a:endParaRPr b="1" sz="1600" u="sng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1" name="Google Shape;221;p32"/>
          <p:cNvPicPr preferRelativeResize="0"/>
          <p:nvPr/>
        </p:nvPicPr>
        <p:blipFill rotWithShape="1">
          <a:blip r:embed="rId3">
            <a:alphaModFix/>
          </a:blip>
          <a:srcRect b="27061" l="12939" r="5113" t="14325"/>
          <a:stretch/>
        </p:blipFill>
        <p:spPr>
          <a:xfrm>
            <a:off x="628675" y="2060712"/>
            <a:ext cx="4452200" cy="238827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2"/>
          <p:cNvSpPr txBox="1"/>
          <p:nvPr/>
        </p:nvSpPr>
        <p:spPr>
          <a:xfrm>
            <a:off x="504875" y="162950"/>
            <a:ext cx="4699800" cy="17700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ONLINE GROUPS AVAILABLE</a:t>
            </a:r>
            <a:endParaRPr b="1" sz="2400" u="sng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 u="sng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 u="sng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8" name="Google Shape;228;p33"/>
          <p:cNvSpPr/>
          <p:nvPr/>
        </p:nvSpPr>
        <p:spPr>
          <a:xfrm>
            <a:off x="905400" y="955050"/>
            <a:ext cx="7333200" cy="3233400"/>
          </a:xfrm>
          <a:prstGeom prst="wedgeEllipseCallout">
            <a:avLst>
              <a:gd fmla="val -29564" name="adj1"/>
              <a:gd fmla="val 73774" name="adj2"/>
            </a:avLst>
          </a:prstGeom>
          <a:solidFill>
            <a:srgbClr val="000000"/>
          </a:solidFill>
          <a:ln cap="flat" cmpd="sng" w="1524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3"/>
          <p:cNvSpPr txBox="1"/>
          <p:nvPr/>
        </p:nvSpPr>
        <p:spPr>
          <a:xfrm>
            <a:off x="2128750" y="1587925"/>
            <a:ext cx="498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" name="Google Shape;230;p33"/>
          <p:cNvSpPr txBox="1"/>
          <p:nvPr/>
        </p:nvSpPr>
        <p:spPr>
          <a:xfrm>
            <a:off x="1758600" y="1925250"/>
            <a:ext cx="5626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TO </a:t>
            </a: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EXPECT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AT AMC?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9" name="Google Shape;79;p16" title="Presentation Video 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3901" y="79550"/>
            <a:ext cx="483869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6" name="Google Shape;236;p34"/>
          <p:cNvSpPr/>
          <p:nvPr/>
        </p:nvSpPr>
        <p:spPr>
          <a:xfrm>
            <a:off x="905400" y="955050"/>
            <a:ext cx="7333200" cy="3233400"/>
          </a:xfrm>
          <a:prstGeom prst="wedgeEllipseCallout">
            <a:avLst>
              <a:gd fmla="val -29564" name="adj1"/>
              <a:gd fmla="val 73774" name="adj2"/>
            </a:avLst>
          </a:prstGeom>
          <a:solidFill>
            <a:srgbClr val="000000"/>
          </a:solidFill>
          <a:ln cap="flat" cmpd="sng" w="1524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4"/>
          <p:cNvSpPr txBox="1"/>
          <p:nvPr/>
        </p:nvSpPr>
        <p:spPr>
          <a:xfrm>
            <a:off x="1888500" y="1925250"/>
            <a:ext cx="5367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 AM 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#THATONEMAN</a:t>
            </a:r>
            <a:endParaRPr b="1" sz="3600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5"/>
          <p:cNvSpPr/>
          <p:nvPr/>
        </p:nvSpPr>
        <p:spPr>
          <a:xfrm>
            <a:off x="4714100" y="280700"/>
            <a:ext cx="4160400" cy="24291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35"/>
          <p:cNvPicPr preferRelativeResize="0"/>
          <p:nvPr/>
        </p:nvPicPr>
        <p:blipFill rotWithShape="1">
          <a:blip r:embed="rId3">
            <a:alphaModFix/>
          </a:blip>
          <a:srcRect b="13532" l="0" r="0" t="0"/>
          <a:stretch/>
        </p:blipFill>
        <p:spPr>
          <a:xfrm>
            <a:off x="4772750" y="330700"/>
            <a:ext cx="4043100" cy="232910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5"/>
          <p:cNvSpPr/>
          <p:nvPr/>
        </p:nvSpPr>
        <p:spPr>
          <a:xfrm>
            <a:off x="293575" y="280700"/>
            <a:ext cx="4160400" cy="24291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6" name="Google Shape;246;p35"/>
          <p:cNvPicPr preferRelativeResize="0"/>
          <p:nvPr/>
        </p:nvPicPr>
        <p:blipFill rotWithShape="1">
          <a:blip r:embed="rId4">
            <a:alphaModFix/>
          </a:blip>
          <a:srcRect b="5220" l="0" r="0" t="8349"/>
          <a:stretch/>
        </p:blipFill>
        <p:spPr>
          <a:xfrm>
            <a:off x="352225" y="330700"/>
            <a:ext cx="4043100" cy="23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5"/>
          <p:cNvSpPr txBox="1"/>
          <p:nvPr/>
        </p:nvSpPr>
        <p:spPr>
          <a:xfrm>
            <a:off x="745500" y="3307950"/>
            <a:ext cx="7653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b="1" lang="en-GB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BEST AWARD</a:t>
            </a:r>
            <a:r>
              <a:rPr lang="en-GB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</a:t>
            </a:r>
            <a:r>
              <a:rPr lang="en-GB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AND ALWAYS WILL BE, WHEN </a:t>
            </a:r>
            <a:r>
              <a:rPr b="1" lang="en-GB" sz="22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#THATONEMAN</a:t>
            </a:r>
            <a:r>
              <a:rPr lang="en-GB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WALKS THROUGH THAT DOOR!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53" name="Google Shape;253;p36"/>
          <p:cNvPicPr preferRelativeResize="0"/>
          <p:nvPr/>
        </p:nvPicPr>
        <p:blipFill rotWithShape="1">
          <a:blip r:embed="rId3">
            <a:alphaModFix/>
          </a:blip>
          <a:srcRect b="0" l="0" r="1516" t="13494"/>
          <a:stretch/>
        </p:blipFill>
        <p:spPr>
          <a:xfrm>
            <a:off x="1903600" y="0"/>
            <a:ext cx="3004573" cy="3518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196350"/>
            <a:ext cx="3929544" cy="294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6"/>
          <p:cNvPicPr preferRelativeResize="0"/>
          <p:nvPr/>
        </p:nvPicPr>
        <p:blipFill rotWithShape="1">
          <a:blip r:embed="rId5">
            <a:alphaModFix/>
          </a:blip>
          <a:srcRect b="27188" l="0" r="-1905" t="27420"/>
          <a:stretch/>
        </p:blipFill>
        <p:spPr>
          <a:xfrm>
            <a:off x="0" y="0"/>
            <a:ext cx="2772324" cy="219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6"/>
          <p:cNvPicPr preferRelativeResize="0"/>
          <p:nvPr/>
        </p:nvPicPr>
        <p:blipFill rotWithShape="1">
          <a:blip r:embed="rId6">
            <a:alphaModFix/>
          </a:blip>
          <a:srcRect b="49461" l="0" r="0" t="0"/>
          <a:stretch/>
        </p:blipFill>
        <p:spPr>
          <a:xfrm>
            <a:off x="4502875" y="0"/>
            <a:ext cx="3259476" cy="2196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6"/>
          <p:cNvPicPr preferRelativeResize="0"/>
          <p:nvPr/>
        </p:nvPicPr>
        <p:blipFill rotWithShape="1">
          <a:blip r:embed="rId7">
            <a:alphaModFix/>
          </a:blip>
          <a:srcRect b="16242" l="18039" r="0" t="21335"/>
          <a:stretch/>
        </p:blipFill>
        <p:spPr>
          <a:xfrm>
            <a:off x="3929550" y="2196350"/>
            <a:ext cx="3163776" cy="2947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6"/>
          <p:cNvPicPr preferRelativeResize="0"/>
          <p:nvPr/>
        </p:nvPicPr>
        <p:blipFill rotWithShape="1">
          <a:blip r:embed="rId8">
            <a:alphaModFix/>
          </a:blip>
          <a:srcRect b="2591" l="0" r="15045" t="0"/>
          <a:stretch/>
        </p:blipFill>
        <p:spPr>
          <a:xfrm>
            <a:off x="5282475" y="2196350"/>
            <a:ext cx="3861526" cy="294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6"/>
          <p:cNvPicPr preferRelativeResize="0"/>
          <p:nvPr/>
        </p:nvPicPr>
        <p:blipFill rotWithShape="1">
          <a:blip r:embed="rId9">
            <a:alphaModFix/>
          </a:blip>
          <a:srcRect b="0" l="15504" r="0" t="22136"/>
          <a:stretch/>
        </p:blipFill>
        <p:spPr>
          <a:xfrm>
            <a:off x="7356409" y="0"/>
            <a:ext cx="1787591" cy="219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65" name="Google Shape;26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6900" y="137263"/>
            <a:ext cx="6691501" cy="486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/>
          <p:nvPr/>
        </p:nvSpPr>
        <p:spPr>
          <a:xfrm>
            <a:off x="905400" y="955050"/>
            <a:ext cx="7333200" cy="3233400"/>
          </a:xfrm>
          <a:prstGeom prst="wedgeEllipseCallout">
            <a:avLst>
              <a:gd fmla="val -29564" name="adj1"/>
              <a:gd fmla="val 73774" name="adj2"/>
            </a:avLst>
          </a:prstGeom>
          <a:solidFill>
            <a:srgbClr val="000000"/>
          </a:solidFill>
          <a:ln cap="flat" cmpd="sng" w="1524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7"/>
          <p:cNvSpPr txBox="1"/>
          <p:nvPr/>
        </p:nvSpPr>
        <p:spPr>
          <a:xfrm>
            <a:off x="1888500" y="1648200"/>
            <a:ext cx="5367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OVER </a:t>
            </a: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4900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MEN TAKE THEIR OWN LIVES </a:t>
            </a: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EVERY YEAR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8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/>
          <p:nvPr/>
        </p:nvSpPr>
        <p:spPr>
          <a:xfrm>
            <a:off x="905400" y="955050"/>
            <a:ext cx="7333200" cy="3233400"/>
          </a:xfrm>
          <a:prstGeom prst="wedgeEllipseCallout">
            <a:avLst>
              <a:gd fmla="val -29564" name="adj1"/>
              <a:gd fmla="val 73774" name="adj2"/>
            </a:avLst>
          </a:prstGeom>
          <a:solidFill>
            <a:srgbClr val="000000"/>
          </a:solidFill>
          <a:ln cap="flat" cmpd="sng" w="1524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8"/>
          <p:cNvSpPr txBox="1"/>
          <p:nvPr/>
        </p:nvSpPr>
        <p:spPr>
          <a:xfrm>
            <a:off x="1888500" y="1371150"/>
            <a:ext cx="5367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THAT’S </a:t>
            </a: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MEN EVERY DAY…</a:t>
            </a:r>
            <a:b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ONE MAN EVERY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2 HOURS</a:t>
            </a:r>
            <a:endParaRPr b="1" sz="3600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/>
          <p:nvPr/>
        </p:nvSpPr>
        <p:spPr>
          <a:xfrm>
            <a:off x="905400" y="955050"/>
            <a:ext cx="7333200" cy="3233400"/>
          </a:xfrm>
          <a:prstGeom prst="wedgeEllipseCallout">
            <a:avLst>
              <a:gd fmla="val -29564" name="adj1"/>
              <a:gd fmla="val 73774" name="adj2"/>
            </a:avLst>
          </a:prstGeom>
          <a:solidFill>
            <a:srgbClr val="000000"/>
          </a:solidFill>
          <a:ln cap="flat" cmpd="sng" w="1524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9"/>
          <p:cNvSpPr txBox="1"/>
          <p:nvPr/>
        </p:nvSpPr>
        <p:spPr>
          <a:xfrm>
            <a:off x="1888500" y="1648200"/>
            <a:ext cx="5367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SUICIDE IS </a:t>
            </a: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BIGGEST KILLER OF MEN </a:t>
            </a: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UNDER 54</a:t>
            </a:r>
            <a:endParaRPr b="1" sz="3600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/>
          <p:nvPr/>
        </p:nvSpPr>
        <p:spPr>
          <a:xfrm>
            <a:off x="4590638" y="591600"/>
            <a:ext cx="3954900" cy="39603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0"/>
          <p:cNvSpPr txBox="1"/>
          <p:nvPr/>
        </p:nvSpPr>
        <p:spPr>
          <a:xfrm>
            <a:off x="803000" y="501450"/>
            <a:ext cx="3047100" cy="41406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Following Andrews suicide, Luke decided to start a </a:t>
            </a:r>
            <a:r>
              <a:rPr b="1"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coffee club</a:t>
            </a: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for men to be able come and talk to other like minded men before emotions got out of control.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35560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35560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35560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 30th June 2016 the first </a:t>
            </a:r>
            <a:r>
              <a:rPr b="1"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ANDYSMANCLUB</a:t>
            </a: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post was put on facebook.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34290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35560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Due to the response, the very first group was held on 4th July 2016.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35560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35560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35560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 men</a:t>
            </a: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attended and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35560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35560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ANDYSMANCLUB</a:t>
            </a: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was born.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8" name="Google Shape;108;p20"/>
          <p:cNvPicPr preferRelativeResize="0"/>
          <p:nvPr/>
        </p:nvPicPr>
        <p:blipFill rotWithShape="1">
          <a:blip r:embed="rId3">
            <a:alphaModFix/>
          </a:blip>
          <a:srcRect b="6742" l="3375" r="3366" t="0"/>
          <a:stretch/>
        </p:blipFill>
        <p:spPr>
          <a:xfrm>
            <a:off x="4754664" y="758314"/>
            <a:ext cx="3626875" cy="362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/>
        </p:nvSpPr>
        <p:spPr>
          <a:xfrm>
            <a:off x="686250" y="401400"/>
            <a:ext cx="3047100" cy="43407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 weeks after that first session Luke came up with the </a:t>
            </a:r>
            <a:r>
              <a:rPr b="1" lang="en-GB" sz="15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#ITSOKAYTOTALK</a:t>
            </a: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campaign.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It has been recognised as the </a:t>
            </a:r>
            <a:r>
              <a:rPr b="1"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biggest</a:t>
            </a: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mental health campaign on the</a:t>
            </a:r>
            <a:r>
              <a:rPr b="1"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planet</a:t>
            </a: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with over </a:t>
            </a:r>
            <a:r>
              <a:rPr b="1" lang="en-GB" sz="15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100 million</a:t>
            </a: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taking part.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Including Hollywood stars, and professional sports persons</a:t>
            </a: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Here’s just a few of the photos we have.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7825" y="804250"/>
            <a:ext cx="3548676" cy="3548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/>
          <p:nvPr/>
        </p:nvSpPr>
        <p:spPr>
          <a:xfrm>
            <a:off x="4490400" y="596100"/>
            <a:ext cx="3954900" cy="39603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/>
          <p:nvPr/>
        </p:nvSpPr>
        <p:spPr>
          <a:xfrm>
            <a:off x="955050" y="389400"/>
            <a:ext cx="7233900" cy="43647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613" y="546800"/>
            <a:ext cx="6912774" cy="404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/>
          <p:nvPr/>
        </p:nvSpPr>
        <p:spPr>
          <a:xfrm>
            <a:off x="3027300" y="591600"/>
            <a:ext cx="3089400" cy="39603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3"/>
          <p:cNvSpPr/>
          <p:nvPr/>
        </p:nvSpPr>
        <p:spPr>
          <a:xfrm>
            <a:off x="116200" y="591600"/>
            <a:ext cx="2673000" cy="39603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1" name="Google Shape;131;p23"/>
          <p:cNvPicPr preferRelativeResize="0"/>
          <p:nvPr/>
        </p:nvPicPr>
        <p:blipFill rotWithShape="1">
          <a:blip r:embed="rId3">
            <a:alphaModFix/>
          </a:blip>
          <a:srcRect b="0" l="0" r="0" t="9049"/>
          <a:stretch/>
        </p:blipFill>
        <p:spPr>
          <a:xfrm>
            <a:off x="275325" y="755913"/>
            <a:ext cx="2333200" cy="363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0137" y="755925"/>
            <a:ext cx="2723733" cy="363164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3"/>
          <p:cNvSpPr/>
          <p:nvPr/>
        </p:nvSpPr>
        <p:spPr>
          <a:xfrm>
            <a:off x="6371138" y="591600"/>
            <a:ext cx="2673000" cy="39603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3"/>
          <p:cNvPicPr preferRelativeResize="0"/>
          <p:nvPr/>
        </p:nvPicPr>
        <p:blipFill rotWithShape="1">
          <a:blip r:embed="rId5">
            <a:alphaModFix/>
          </a:blip>
          <a:srcRect b="0" l="22655" r="18298" t="13547"/>
          <a:stretch/>
        </p:blipFill>
        <p:spPr>
          <a:xfrm>
            <a:off x="6554613" y="755925"/>
            <a:ext cx="2306084" cy="363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