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256" r:id="rId2"/>
    <p:sldId id="381" r:id="rId3"/>
    <p:sldId id="261" r:id="rId4"/>
    <p:sldId id="437" r:id="rId5"/>
    <p:sldId id="291" r:id="rId6"/>
    <p:sldId id="386" r:id="rId7"/>
    <p:sldId id="409" r:id="rId8"/>
    <p:sldId id="410" r:id="rId9"/>
    <p:sldId id="438" r:id="rId10"/>
    <p:sldId id="408" r:id="rId11"/>
    <p:sldId id="440" r:id="rId12"/>
    <p:sldId id="441" r:id="rId13"/>
    <p:sldId id="442" r:id="rId14"/>
    <p:sldId id="439" r:id="rId15"/>
    <p:sldId id="443" r:id="rId16"/>
    <p:sldId id="411" r:id="rId17"/>
    <p:sldId id="445" r:id="rId18"/>
    <p:sldId id="444" r:id="rId19"/>
    <p:sldId id="412" r:id="rId20"/>
    <p:sldId id="416" r:id="rId21"/>
    <p:sldId id="427" r:id="rId22"/>
    <p:sldId id="413" r:id="rId23"/>
    <p:sldId id="417" r:id="rId24"/>
    <p:sldId id="446" r:id="rId25"/>
    <p:sldId id="447" r:id="rId26"/>
    <p:sldId id="449" r:id="rId27"/>
    <p:sldId id="448" r:id="rId28"/>
    <p:sldId id="450" r:id="rId29"/>
    <p:sldId id="452" r:id="rId30"/>
    <p:sldId id="453" r:id="rId31"/>
    <p:sldId id="454" r:id="rId32"/>
    <p:sldId id="455" r:id="rId33"/>
    <p:sldId id="456" r:id="rId34"/>
    <p:sldId id="473" r:id="rId35"/>
    <p:sldId id="468" r:id="rId36"/>
    <p:sldId id="469" r:id="rId37"/>
    <p:sldId id="470" r:id="rId38"/>
    <p:sldId id="471" r:id="rId39"/>
    <p:sldId id="472" r:id="rId40"/>
    <p:sldId id="457" r:id="rId41"/>
    <p:sldId id="458" r:id="rId42"/>
    <p:sldId id="459" r:id="rId43"/>
    <p:sldId id="460" r:id="rId44"/>
    <p:sldId id="461" r:id="rId45"/>
    <p:sldId id="462" r:id="rId46"/>
    <p:sldId id="463" r:id="rId47"/>
    <p:sldId id="465" r:id="rId48"/>
    <p:sldId id="464" r:id="rId49"/>
    <p:sldId id="466" r:id="rId50"/>
    <p:sldId id="467" r:id="rId51"/>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B0BD61-3A41-4706-AF44-F11494DBEDB1}">
          <p14:sldIdLst>
            <p14:sldId id="256"/>
            <p14:sldId id="381"/>
            <p14:sldId id="261"/>
            <p14:sldId id="437"/>
            <p14:sldId id="291"/>
            <p14:sldId id="386"/>
            <p14:sldId id="409"/>
            <p14:sldId id="410"/>
            <p14:sldId id="438"/>
            <p14:sldId id="408"/>
            <p14:sldId id="440"/>
            <p14:sldId id="441"/>
            <p14:sldId id="442"/>
            <p14:sldId id="439"/>
            <p14:sldId id="443"/>
            <p14:sldId id="411"/>
            <p14:sldId id="445"/>
            <p14:sldId id="444"/>
            <p14:sldId id="412"/>
            <p14:sldId id="416"/>
            <p14:sldId id="427"/>
            <p14:sldId id="413"/>
            <p14:sldId id="417"/>
            <p14:sldId id="446"/>
            <p14:sldId id="447"/>
            <p14:sldId id="449"/>
            <p14:sldId id="448"/>
            <p14:sldId id="450"/>
            <p14:sldId id="452"/>
            <p14:sldId id="453"/>
            <p14:sldId id="454"/>
            <p14:sldId id="455"/>
            <p14:sldId id="456"/>
            <p14:sldId id="473"/>
            <p14:sldId id="468"/>
            <p14:sldId id="469"/>
            <p14:sldId id="470"/>
            <p14:sldId id="471"/>
            <p14:sldId id="472"/>
            <p14:sldId id="457"/>
            <p14:sldId id="458"/>
            <p14:sldId id="459"/>
            <p14:sldId id="460"/>
            <p14:sldId id="461"/>
            <p14:sldId id="462"/>
            <p14:sldId id="463"/>
            <p14:sldId id="465"/>
            <p14:sldId id="464"/>
            <p14:sldId id="466"/>
            <p14:sldId id="467"/>
          </p14:sldIdLst>
        </p14:section>
        <p14:section name="Untitled Section" id="{B122F650-1F5E-4D4D-B127-9E07EEAED10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BC6810-41EF-4960-96BA-AA374F1BDE32}" v="2" dt="2024-02-16T09:03:37.2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110" d="100"/>
          <a:sy n="110" d="100"/>
        </p:scale>
        <p:origin x="-72" y="1788"/>
      </p:cViewPr>
      <p:guideLst>
        <p:guide orient="horz" pos="2160"/>
        <p:guide pos="2880"/>
      </p:guideLst>
    </p:cSldViewPr>
  </p:slideViewPr>
  <p:notesTextViewPr>
    <p:cViewPr>
      <p:scale>
        <a:sx n="1" d="1"/>
        <a:sy n="1" d="1"/>
      </p:scale>
      <p:origin x="0" y="0"/>
    </p:cViewPr>
  </p:notesTextViewPr>
  <p:sorterViewPr>
    <p:cViewPr>
      <p:scale>
        <a:sx n="100" d="100"/>
        <a:sy n="100" d="100"/>
      </p:scale>
      <p:origin x="0" y="89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vin Pettigrew" userId="ade70967-30af-4b93-b2e4-77a8becf1bd8" providerId="ADAL" clId="{7ABC6810-41EF-4960-96BA-AA374F1BDE32}"/>
    <pc:docChg chg="custSel addSld modSld modSection">
      <pc:chgData name="Gavin Pettigrew" userId="ade70967-30af-4b93-b2e4-77a8becf1bd8" providerId="ADAL" clId="{7ABC6810-41EF-4960-96BA-AA374F1BDE32}" dt="2024-02-16T09:06:20.733" v="73" actId="20577"/>
      <pc:docMkLst>
        <pc:docMk/>
      </pc:docMkLst>
      <pc:sldChg chg="addSp modSp new mod">
        <pc:chgData name="Gavin Pettigrew" userId="ade70967-30af-4b93-b2e4-77a8becf1bd8" providerId="ADAL" clId="{7ABC6810-41EF-4960-96BA-AA374F1BDE32}" dt="2024-02-16T09:03:37.241" v="51" actId="20577"/>
        <pc:sldMkLst>
          <pc:docMk/>
          <pc:sldMk cId="379288320" sldId="468"/>
        </pc:sldMkLst>
        <pc:spChg chg="add mod">
          <ac:chgData name="Gavin Pettigrew" userId="ade70967-30af-4b93-b2e4-77a8becf1bd8" providerId="ADAL" clId="{7ABC6810-41EF-4960-96BA-AA374F1BDE32}" dt="2024-02-16T09:01:37.083" v="1"/>
          <ac:spMkLst>
            <pc:docMk/>
            <pc:sldMk cId="379288320" sldId="468"/>
            <ac:spMk id="4" creationId="{E60C4DA1-17CF-C2F8-5E01-4F5EF4DD6BCD}"/>
          </ac:spMkLst>
        </pc:spChg>
        <pc:spChg chg="add mod">
          <ac:chgData name="Gavin Pettigrew" userId="ade70967-30af-4b93-b2e4-77a8becf1bd8" providerId="ADAL" clId="{7ABC6810-41EF-4960-96BA-AA374F1BDE32}" dt="2024-02-16T09:02:32.388" v="42" actId="5793"/>
          <ac:spMkLst>
            <pc:docMk/>
            <pc:sldMk cId="379288320" sldId="468"/>
            <ac:spMk id="5" creationId="{F1F9715D-6DE2-5461-02F6-05CD3C53B960}"/>
          </ac:spMkLst>
        </pc:spChg>
        <pc:spChg chg="add mod">
          <ac:chgData name="Gavin Pettigrew" userId="ade70967-30af-4b93-b2e4-77a8becf1bd8" providerId="ADAL" clId="{7ABC6810-41EF-4960-96BA-AA374F1BDE32}" dt="2024-02-16T09:01:37.083" v="1"/>
          <ac:spMkLst>
            <pc:docMk/>
            <pc:sldMk cId="379288320" sldId="468"/>
            <ac:spMk id="6" creationId="{0E68A3BF-3931-1E93-A4FB-9A36F601157B}"/>
          </ac:spMkLst>
        </pc:spChg>
        <pc:spChg chg="add mod">
          <ac:chgData name="Gavin Pettigrew" userId="ade70967-30af-4b93-b2e4-77a8becf1bd8" providerId="ADAL" clId="{7ABC6810-41EF-4960-96BA-AA374F1BDE32}" dt="2024-02-16T09:01:37.083" v="1"/>
          <ac:spMkLst>
            <pc:docMk/>
            <pc:sldMk cId="379288320" sldId="468"/>
            <ac:spMk id="7" creationId="{6D01D6E7-968C-A93A-7EFA-2A047FBEB7E7}"/>
          </ac:spMkLst>
        </pc:spChg>
        <pc:spChg chg="add mod">
          <ac:chgData name="Gavin Pettigrew" userId="ade70967-30af-4b93-b2e4-77a8becf1bd8" providerId="ADAL" clId="{7ABC6810-41EF-4960-96BA-AA374F1BDE32}" dt="2024-02-16T09:03:37.241" v="51" actId="20577"/>
          <ac:spMkLst>
            <pc:docMk/>
            <pc:sldMk cId="379288320" sldId="468"/>
            <ac:spMk id="11" creationId="{0859F00F-104A-CF35-C81C-9861FE534A6C}"/>
          </ac:spMkLst>
        </pc:spChg>
        <pc:picChg chg="add mod">
          <ac:chgData name="Gavin Pettigrew" userId="ade70967-30af-4b93-b2e4-77a8becf1bd8" providerId="ADAL" clId="{7ABC6810-41EF-4960-96BA-AA374F1BDE32}" dt="2024-02-16T09:01:37.083" v="1"/>
          <ac:picMkLst>
            <pc:docMk/>
            <pc:sldMk cId="379288320" sldId="468"/>
            <ac:picMk id="8" creationId="{D1DBD211-0154-2F1F-C845-1E051CEB2BD0}"/>
          </ac:picMkLst>
        </pc:picChg>
        <pc:picChg chg="add mod">
          <ac:chgData name="Gavin Pettigrew" userId="ade70967-30af-4b93-b2e4-77a8becf1bd8" providerId="ADAL" clId="{7ABC6810-41EF-4960-96BA-AA374F1BDE32}" dt="2024-02-16T09:01:37.083" v="1"/>
          <ac:picMkLst>
            <pc:docMk/>
            <pc:sldMk cId="379288320" sldId="468"/>
            <ac:picMk id="9" creationId="{80CCF3BC-1D21-844B-3237-E972FFF13BAF}"/>
          </ac:picMkLst>
        </pc:picChg>
      </pc:sldChg>
      <pc:sldChg chg="modSp add mod">
        <pc:chgData name="Gavin Pettigrew" userId="ade70967-30af-4b93-b2e4-77a8becf1bd8" providerId="ADAL" clId="{7ABC6810-41EF-4960-96BA-AA374F1BDE32}" dt="2024-02-16T09:06:20.733" v="73" actId="20577"/>
        <pc:sldMkLst>
          <pc:docMk/>
          <pc:sldMk cId="1586133248" sldId="469"/>
        </pc:sldMkLst>
        <pc:spChg chg="mod">
          <ac:chgData name="Gavin Pettigrew" userId="ade70967-30af-4b93-b2e4-77a8becf1bd8" providerId="ADAL" clId="{7ABC6810-41EF-4960-96BA-AA374F1BDE32}" dt="2024-02-16T09:06:20.733" v="73" actId="20577"/>
          <ac:spMkLst>
            <pc:docMk/>
            <pc:sldMk cId="1586133248" sldId="469"/>
            <ac:spMk id="11" creationId="{0859F00F-104A-CF35-C81C-9861FE534A6C}"/>
          </ac:spMkLst>
        </pc:spChg>
      </pc:sldChg>
      <pc:sldChg chg="modSp add mod">
        <pc:chgData name="Gavin Pettigrew" userId="ade70967-30af-4b93-b2e4-77a8becf1bd8" providerId="ADAL" clId="{7ABC6810-41EF-4960-96BA-AA374F1BDE32}" dt="2024-02-16T09:04:33.023" v="61" actId="6549"/>
        <pc:sldMkLst>
          <pc:docMk/>
          <pc:sldMk cId="2888679944" sldId="470"/>
        </pc:sldMkLst>
        <pc:spChg chg="mod">
          <ac:chgData name="Gavin Pettigrew" userId="ade70967-30af-4b93-b2e4-77a8becf1bd8" providerId="ADAL" clId="{7ABC6810-41EF-4960-96BA-AA374F1BDE32}" dt="2024-02-16T09:04:33.023" v="61" actId="6549"/>
          <ac:spMkLst>
            <pc:docMk/>
            <pc:sldMk cId="2888679944" sldId="470"/>
            <ac:spMk id="11" creationId="{0859F00F-104A-CF35-C81C-9861FE534A6C}"/>
          </ac:spMkLst>
        </pc:spChg>
      </pc:sldChg>
      <pc:sldChg chg="modSp add mod">
        <pc:chgData name="Gavin Pettigrew" userId="ade70967-30af-4b93-b2e4-77a8becf1bd8" providerId="ADAL" clId="{7ABC6810-41EF-4960-96BA-AA374F1BDE32}" dt="2024-02-16T09:04:51.616" v="63"/>
        <pc:sldMkLst>
          <pc:docMk/>
          <pc:sldMk cId="1749437907" sldId="471"/>
        </pc:sldMkLst>
        <pc:spChg chg="mod">
          <ac:chgData name="Gavin Pettigrew" userId="ade70967-30af-4b93-b2e4-77a8becf1bd8" providerId="ADAL" clId="{7ABC6810-41EF-4960-96BA-AA374F1BDE32}" dt="2024-02-16T09:04:51.616" v="63"/>
          <ac:spMkLst>
            <pc:docMk/>
            <pc:sldMk cId="1749437907" sldId="471"/>
            <ac:spMk id="11" creationId="{0859F00F-104A-CF35-C81C-9861FE534A6C}"/>
          </ac:spMkLst>
        </pc:spChg>
      </pc:sldChg>
      <pc:sldChg chg="modSp add mod">
        <pc:chgData name="Gavin Pettigrew" userId="ade70967-30af-4b93-b2e4-77a8becf1bd8" providerId="ADAL" clId="{7ABC6810-41EF-4960-96BA-AA374F1BDE32}" dt="2024-02-16T09:06:11.839" v="71" actId="1076"/>
        <pc:sldMkLst>
          <pc:docMk/>
          <pc:sldMk cId="463492426" sldId="472"/>
        </pc:sldMkLst>
        <pc:spChg chg="mod">
          <ac:chgData name="Gavin Pettigrew" userId="ade70967-30af-4b93-b2e4-77a8becf1bd8" providerId="ADAL" clId="{7ABC6810-41EF-4960-96BA-AA374F1BDE32}" dt="2024-02-16T09:05:40.986" v="69" actId="6549"/>
          <ac:spMkLst>
            <pc:docMk/>
            <pc:sldMk cId="463492426" sldId="472"/>
            <ac:spMk id="5" creationId="{F1F9715D-6DE2-5461-02F6-05CD3C53B960}"/>
          </ac:spMkLst>
        </pc:spChg>
        <pc:spChg chg="mod">
          <ac:chgData name="Gavin Pettigrew" userId="ade70967-30af-4b93-b2e4-77a8becf1bd8" providerId="ADAL" clId="{7ABC6810-41EF-4960-96BA-AA374F1BDE32}" dt="2024-02-16T09:06:11.839" v="71" actId="1076"/>
          <ac:spMkLst>
            <pc:docMk/>
            <pc:sldMk cId="463492426" sldId="472"/>
            <ac:spMk id="11" creationId="{0859F00F-104A-CF35-C81C-9861FE534A6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dirty="0"/>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4DEB404B-3375-461A-A37A-04936DCC6120}" type="datetimeFigureOut">
              <a:rPr lang="en-GB" smtClean="0"/>
              <a:t>20/02/2024</a:t>
            </a:fld>
            <a:endParaRPr lang="en-GB" dirty="0"/>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53330317-C466-4A3B-BB04-E363A079C96C}" type="slidenum">
              <a:rPr lang="en-GB" smtClean="0"/>
              <a:t>‹#›</a:t>
            </a:fld>
            <a:endParaRPr lang="en-GB" dirty="0"/>
          </a:p>
        </p:txBody>
      </p:sp>
    </p:spTree>
    <p:extLst>
      <p:ext uri="{BB962C8B-B14F-4D97-AF65-F5344CB8AC3E}">
        <p14:creationId xmlns:p14="http://schemas.microsoft.com/office/powerpoint/2010/main" val="1723373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97313" y="0"/>
            <a:ext cx="2982912" cy="500063"/>
          </a:xfrm>
          <a:prstGeom prst="rect">
            <a:avLst/>
          </a:prstGeom>
        </p:spPr>
        <p:txBody>
          <a:bodyPr vert="horz" lIns="91440" tIns="45720" rIns="91440" bIns="45720" rtlCol="0"/>
          <a:lstStyle>
            <a:lvl1pPr algn="r">
              <a:defRPr sz="1200"/>
            </a:lvl1pPr>
          </a:lstStyle>
          <a:p>
            <a:fld id="{1FC21C75-A622-40AF-9221-1A1502C6A71F}" type="datetimeFigureOut">
              <a:rPr lang="en-GB" smtClean="0"/>
              <a:t>20/02/2024</a:t>
            </a:fld>
            <a:endParaRPr lang="en-GB" dirty="0"/>
          </a:p>
        </p:txBody>
      </p:sp>
      <p:sp>
        <p:nvSpPr>
          <p:cNvPr id="4" name="Slide Image Placeholder 3"/>
          <p:cNvSpPr>
            <a:spLocks noGrp="1" noRot="1" noChangeAspect="1"/>
          </p:cNvSpPr>
          <p:nvPr>
            <p:ph type="sldImg" idx="2"/>
          </p:nvPr>
        </p:nvSpPr>
        <p:spPr>
          <a:xfrm>
            <a:off x="941388" y="750888"/>
            <a:ext cx="5000625" cy="37496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751388"/>
            <a:ext cx="5505450" cy="45005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1188"/>
            <a:ext cx="2982913" cy="50006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7313" y="9501188"/>
            <a:ext cx="2982912" cy="500062"/>
          </a:xfrm>
          <a:prstGeom prst="rect">
            <a:avLst/>
          </a:prstGeom>
        </p:spPr>
        <p:txBody>
          <a:bodyPr vert="horz" lIns="91440" tIns="45720" rIns="91440" bIns="45720" rtlCol="0" anchor="b"/>
          <a:lstStyle>
            <a:lvl1pPr algn="r">
              <a:defRPr sz="1200"/>
            </a:lvl1pPr>
          </a:lstStyle>
          <a:p>
            <a:fld id="{C622EA66-E9A2-4F73-B778-3C216039EC78}" type="slidenum">
              <a:rPr lang="en-GB" smtClean="0"/>
              <a:t>‹#›</a:t>
            </a:fld>
            <a:endParaRPr lang="en-GB" dirty="0"/>
          </a:p>
        </p:txBody>
      </p:sp>
    </p:spTree>
    <p:extLst>
      <p:ext uri="{BB962C8B-B14F-4D97-AF65-F5344CB8AC3E}">
        <p14:creationId xmlns:p14="http://schemas.microsoft.com/office/powerpoint/2010/main" val="59678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5000625" cy="37496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22EA66-E9A2-4F73-B778-3C216039EC78}" type="slidenum">
              <a:rPr lang="en-GB" smtClean="0"/>
              <a:t>2</a:t>
            </a:fld>
            <a:endParaRPr lang="en-GB" dirty="0"/>
          </a:p>
        </p:txBody>
      </p:sp>
    </p:spTree>
    <p:extLst>
      <p:ext uri="{BB962C8B-B14F-4D97-AF65-F5344CB8AC3E}">
        <p14:creationId xmlns:p14="http://schemas.microsoft.com/office/powerpoint/2010/main" val="11949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4679BE-6539-4E06-BD0D-3C69047F6193}" type="datetime1">
              <a:rPr lang="en-GB" smtClean="0"/>
              <a:t>20/02/2024</a:t>
            </a:fld>
            <a:endParaRPr lang="en-GB" dirty="0"/>
          </a:p>
        </p:txBody>
      </p:sp>
      <p:sp>
        <p:nvSpPr>
          <p:cNvPr id="5" name="Footer Placeholder 4"/>
          <p:cNvSpPr>
            <a:spLocks noGrp="1"/>
          </p:cNvSpPr>
          <p:nvPr>
            <p:ph type="ftr" sz="quarter" idx="11"/>
          </p:nvPr>
        </p:nvSpPr>
        <p:spPr/>
        <p:txBody>
          <a:bodyPr/>
          <a:lstStyle/>
          <a:p>
            <a:r>
              <a:rPr lang="en-GB"/>
              <a:t>HHSG Feb 2024</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171547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1A2187-10FF-4E87-83CB-8110E9B01ADA}" type="datetime1">
              <a:rPr lang="en-GB" smtClean="0"/>
              <a:t>20/02/2024</a:t>
            </a:fld>
            <a:endParaRPr lang="en-GB" dirty="0"/>
          </a:p>
        </p:txBody>
      </p:sp>
      <p:sp>
        <p:nvSpPr>
          <p:cNvPr id="5" name="Footer Placeholder 4"/>
          <p:cNvSpPr>
            <a:spLocks noGrp="1"/>
          </p:cNvSpPr>
          <p:nvPr>
            <p:ph type="ftr" sz="quarter" idx="11"/>
          </p:nvPr>
        </p:nvSpPr>
        <p:spPr/>
        <p:txBody>
          <a:bodyPr/>
          <a:lstStyle/>
          <a:p>
            <a:r>
              <a:rPr lang="en-GB"/>
              <a:t>HHSG Feb 2024</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22307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DEDB03-5A9A-4215-84BD-9F7F85166AA1}" type="datetime1">
              <a:rPr lang="en-GB" smtClean="0"/>
              <a:t>20/02/2024</a:t>
            </a:fld>
            <a:endParaRPr lang="en-GB" dirty="0"/>
          </a:p>
        </p:txBody>
      </p:sp>
      <p:sp>
        <p:nvSpPr>
          <p:cNvPr id="5" name="Footer Placeholder 4"/>
          <p:cNvSpPr>
            <a:spLocks noGrp="1"/>
          </p:cNvSpPr>
          <p:nvPr>
            <p:ph type="ftr" sz="quarter" idx="11"/>
          </p:nvPr>
        </p:nvSpPr>
        <p:spPr/>
        <p:txBody>
          <a:bodyPr/>
          <a:lstStyle/>
          <a:p>
            <a:r>
              <a:rPr lang="en-GB"/>
              <a:t>HHSG Feb 2024</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89429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FBAE0B-D8D4-4331-A60F-8EC535FD3E8C}" type="datetime1">
              <a:rPr lang="en-GB" smtClean="0"/>
              <a:t>20/02/2024</a:t>
            </a:fld>
            <a:endParaRPr lang="en-GB" dirty="0"/>
          </a:p>
        </p:txBody>
      </p:sp>
      <p:sp>
        <p:nvSpPr>
          <p:cNvPr id="5" name="Footer Placeholder 4"/>
          <p:cNvSpPr>
            <a:spLocks noGrp="1"/>
          </p:cNvSpPr>
          <p:nvPr>
            <p:ph type="ftr" sz="quarter" idx="11"/>
          </p:nvPr>
        </p:nvSpPr>
        <p:spPr/>
        <p:txBody>
          <a:bodyPr/>
          <a:lstStyle/>
          <a:p>
            <a:r>
              <a:rPr lang="en-GB"/>
              <a:t>HHSG Feb 2024</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05283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1A4597-2C4C-4B14-B557-632DFFB3428A}" type="datetime1">
              <a:rPr lang="en-GB" smtClean="0"/>
              <a:t>20/02/2024</a:t>
            </a:fld>
            <a:endParaRPr lang="en-GB" dirty="0"/>
          </a:p>
        </p:txBody>
      </p:sp>
      <p:sp>
        <p:nvSpPr>
          <p:cNvPr id="5" name="Footer Placeholder 4"/>
          <p:cNvSpPr>
            <a:spLocks noGrp="1"/>
          </p:cNvSpPr>
          <p:nvPr>
            <p:ph type="ftr" sz="quarter" idx="11"/>
          </p:nvPr>
        </p:nvSpPr>
        <p:spPr/>
        <p:txBody>
          <a:bodyPr/>
          <a:lstStyle/>
          <a:p>
            <a:r>
              <a:rPr lang="en-GB"/>
              <a:t>HHSG Feb 2024</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65077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89A28BE-4E33-4C53-A608-6B2D3CC5DD95}" type="datetime1">
              <a:rPr lang="en-GB" smtClean="0"/>
              <a:t>20/02/2024</a:t>
            </a:fld>
            <a:endParaRPr lang="en-GB" dirty="0"/>
          </a:p>
        </p:txBody>
      </p:sp>
      <p:sp>
        <p:nvSpPr>
          <p:cNvPr id="6" name="Footer Placeholder 5"/>
          <p:cNvSpPr>
            <a:spLocks noGrp="1"/>
          </p:cNvSpPr>
          <p:nvPr>
            <p:ph type="ftr" sz="quarter" idx="11"/>
          </p:nvPr>
        </p:nvSpPr>
        <p:spPr/>
        <p:txBody>
          <a:bodyPr/>
          <a:lstStyle/>
          <a:p>
            <a:r>
              <a:rPr lang="en-GB"/>
              <a:t>HHSG Feb 2024</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74440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C40449-380A-4144-AC2C-ACC28637DE85}" type="datetime1">
              <a:rPr lang="en-GB" smtClean="0"/>
              <a:t>20/02/2024</a:t>
            </a:fld>
            <a:endParaRPr lang="en-GB" dirty="0"/>
          </a:p>
        </p:txBody>
      </p:sp>
      <p:sp>
        <p:nvSpPr>
          <p:cNvPr id="8" name="Footer Placeholder 7"/>
          <p:cNvSpPr>
            <a:spLocks noGrp="1"/>
          </p:cNvSpPr>
          <p:nvPr>
            <p:ph type="ftr" sz="quarter" idx="11"/>
          </p:nvPr>
        </p:nvSpPr>
        <p:spPr/>
        <p:txBody>
          <a:bodyPr/>
          <a:lstStyle/>
          <a:p>
            <a:r>
              <a:rPr lang="en-GB"/>
              <a:t>HHSG Feb 2024</a:t>
            </a:r>
            <a:endParaRPr lang="en-GB" dirty="0"/>
          </a:p>
        </p:txBody>
      </p:sp>
      <p:sp>
        <p:nvSpPr>
          <p:cNvPr id="9" name="Slide Number Placeholder 8"/>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52455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BB193D-8D86-4849-B0B5-AF3CA12D4BF7}" type="datetime1">
              <a:rPr lang="en-GB" smtClean="0"/>
              <a:t>20/02/2024</a:t>
            </a:fld>
            <a:endParaRPr lang="en-GB"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157150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5B0F5-267B-420A-911C-DEE14B53E647}" type="datetime1">
              <a:rPr lang="en-GB" smtClean="0"/>
              <a:t>20/02/2024</a:t>
            </a:fld>
            <a:endParaRPr lang="en-GB" dirty="0"/>
          </a:p>
        </p:txBody>
      </p:sp>
      <p:sp>
        <p:nvSpPr>
          <p:cNvPr id="3" name="Footer Placeholder 2"/>
          <p:cNvSpPr>
            <a:spLocks noGrp="1"/>
          </p:cNvSpPr>
          <p:nvPr>
            <p:ph type="ftr" sz="quarter" idx="11"/>
          </p:nvPr>
        </p:nvSpPr>
        <p:spPr/>
        <p:txBody>
          <a:bodyPr/>
          <a:lstStyle/>
          <a:p>
            <a:r>
              <a:rPr lang="en-GB"/>
              <a:t>HHSG Feb 2024</a:t>
            </a:r>
            <a:endParaRPr lang="en-GB" dirty="0"/>
          </a:p>
        </p:txBody>
      </p:sp>
      <p:sp>
        <p:nvSpPr>
          <p:cNvPr id="4" name="Slide Number Placeholder 3"/>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8930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200EE-AC3D-4FC7-8201-346FF9761060}" type="datetime1">
              <a:rPr lang="en-GB" smtClean="0"/>
              <a:t>20/02/2024</a:t>
            </a:fld>
            <a:endParaRPr lang="en-GB" dirty="0"/>
          </a:p>
        </p:txBody>
      </p:sp>
      <p:sp>
        <p:nvSpPr>
          <p:cNvPr id="6" name="Footer Placeholder 5"/>
          <p:cNvSpPr>
            <a:spLocks noGrp="1"/>
          </p:cNvSpPr>
          <p:nvPr>
            <p:ph type="ftr" sz="quarter" idx="11"/>
          </p:nvPr>
        </p:nvSpPr>
        <p:spPr/>
        <p:txBody>
          <a:bodyPr/>
          <a:lstStyle/>
          <a:p>
            <a:r>
              <a:rPr lang="en-GB"/>
              <a:t>HHSG Feb 2024</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43980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14F23-C0B3-4FE7-A530-998ABDCD8D11}" type="datetime1">
              <a:rPr lang="en-GB" smtClean="0"/>
              <a:t>20/02/2024</a:t>
            </a:fld>
            <a:endParaRPr lang="en-GB" dirty="0"/>
          </a:p>
        </p:txBody>
      </p:sp>
      <p:sp>
        <p:nvSpPr>
          <p:cNvPr id="6" name="Footer Placeholder 5"/>
          <p:cNvSpPr>
            <a:spLocks noGrp="1"/>
          </p:cNvSpPr>
          <p:nvPr>
            <p:ph type="ftr" sz="quarter" idx="11"/>
          </p:nvPr>
        </p:nvSpPr>
        <p:spPr/>
        <p:txBody>
          <a:bodyPr/>
          <a:lstStyle/>
          <a:p>
            <a:r>
              <a:rPr lang="en-GB"/>
              <a:t>HHSG Feb 2024</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362868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C49B0-60DF-4264-9862-4198B0F6AAA2}" type="datetime1">
              <a:rPr lang="en-GB" smtClean="0"/>
              <a:t>20/02/2024</a:t>
            </a:fld>
            <a:endParaRPr lang="en-GB"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HHSG Feb 2024</a:t>
            </a:r>
            <a:endParaRPr lang="en-GB"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14556-BEDA-4D4B-9CF1-263B737BB541}" type="slidenum">
              <a:rPr lang="en-GB" smtClean="0"/>
              <a:t>‹#›</a:t>
            </a:fld>
            <a:endParaRPr lang="en-GB" dirty="0"/>
          </a:p>
        </p:txBody>
      </p:sp>
    </p:spTree>
    <p:extLst>
      <p:ext uri="{BB962C8B-B14F-4D97-AF65-F5344CB8AC3E}">
        <p14:creationId xmlns:p14="http://schemas.microsoft.com/office/powerpoint/2010/main" val="233396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hse.gov.uk/statistics/"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www.gov.uk/government/news/new-fire-safety-guidance-comes-into-force-on-1-october-2023"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www.hse.gov.uk/asbestos/index.htm"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Health and Safety Update 2024</a:t>
            </a:r>
          </a:p>
        </p:txBody>
      </p:sp>
      <p:sp>
        <p:nvSpPr>
          <p:cNvPr id="3" name="Subtitle 2"/>
          <p:cNvSpPr>
            <a:spLocks noGrp="1"/>
          </p:cNvSpPr>
          <p:nvPr>
            <p:ph type="subTitle" idx="1"/>
          </p:nvPr>
        </p:nvSpPr>
        <p:spPr>
          <a:xfrm>
            <a:off x="755576" y="3886200"/>
            <a:ext cx="7560840" cy="2567136"/>
          </a:xfrm>
        </p:spPr>
        <p:txBody>
          <a:bodyPr>
            <a:normAutofit fontScale="92500" lnSpcReduction="10000"/>
          </a:bodyPr>
          <a:lstStyle/>
          <a:p>
            <a:r>
              <a:rPr lang="en-GB" dirty="0"/>
              <a:t>Wednesday 28</a:t>
            </a:r>
            <a:r>
              <a:rPr lang="en-GB" baseline="30000" dirty="0"/>
              <a:t>th</a:t>
            </a:r>
            <a:r>
              <a:rPr lang="en-GB" dirty="0"/>
              <a:t> February 2024</a:t>
            </a:r>
          </a:p>
          <a:p>
            <a:r>
              <a:rPr lang="en-GB" dirty="0"/>
              <a:t>at </a:t>
            </a:r>
          </a:p>
          <a:p>
            <a:r>
              <a:rPr lang="en-US" i="1" dirty="0"/>
              <a:t>Leominster Golf Club</a:t>
            </a:r>
            <a:endParaRPr lang="en-GB" i="1" dirty="0"/>
          </a:p>
          <a:p>
            <a:r>
              <a:rPr lang="en-GB" i="1" dirty="0"/>
              <a:t>Presented by Herefordshire Health &amp; Safety Group</a:t>
            </a:r>
          </a:p>
          <a:p>
            <a:endParaRPr lang="en-GB" dirty="0"/>
          </a:p>
          <a:p>
            <a:endParaRPr lang="en-GB" dirty="0"/>
          </a:p>
          <a:p>
            <a:endParaRPr lang="en-GB" dirty="0"/>
          </a:p>
          <a:p>
            <a:endParaRPr lang="en-GB" dirty="0"/>
          </a:p>
          <a:p>
            <a:endParaRPr lang="en-GB" dirty="0"/>
          </a:p>
          <a:p>
            <a:endParaRPr lang="en-GB" dirty="0"/>
          </a:p>
        </p:txBody>
      </p:sp>
      <p:pic>
        <p:nvPicPr>
          <p:cNvPr id="1026"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790576"/>
            <a:ext cx="136815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957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55000" lnSpcReduction="20000"/>
          </a:bodyPr>
          <a:lstStyle/>
          <a:p>
            <a:pPr marL="0" indent="0">
              <a:buNone/>
            </a:pPr>
            <a:endParaRPr lang="en-US" b="1" i="1" dirty="0"/>
          </a:p>
          <a:p>
            <a:pPr marL="0" indent="0">
              <a:buNone/>
            </a:pPr>
            <a:r>
              <a:rPr lang="en-GB" b="1" dirty="0"/>
              <a:t>Executive Summary of the HSE Report: Kind of accident statistics in Great Britain, 2023</a:t>
            </a:r>
            <a:endParaRPr lang="en-GB" dirty="0"/>
          </a:p>
          <a:p>
            <a:pPr marL="0" indent="0">
              <a:buNone/>
            </a:pPr>
            <a:r>
              <a:rPr lang="en-GB" b="1" dirty="0"/>
              <a:t>1. 135 Workers Killed in Work-Related Accidents</a:t>
            </a:r>
            <a:endParaRPr lang="en-GB" dirty="0"/>
          </a:p>
          <a:p>
            <a:r>
              <a:rPr lang="en-GB" dirty="0"/>
              <a:t>The HSE report reveals that in the year 2022/23, a total of 135 workers were killed due to work-related accidents. This figure includes both employees and self-employed individuals. The source of this information is RIDDOR (Reporting of Injuries, Diseases and Dangerous Occurrences Regulations) 2022/23 (Page 5).</a:t>
            </a:r>
          </a:p>
          <a:p>
            <a:pPr marL="0" indent="0">
              <a:buNone/>
            </a:pPr>
            <a:r>
              <a:rPr lang="en-GB" b="1" dirty="0"/>
              <a:t>2. Estimated 561,000 Workers Sustained Non-Fatal Injuries</a:t>
            </a:r>
            <a:endParaRPr lang="en-GB" dirty="0"/>
          </a:p>
          <a:p>
            <a:r>
              <a:rPr lang="en-GB" dirty="0"/>
              <a:t>According to self-reports from the Labour Force Survey (LFS), an estimated 561,000 workers sustained non-fatal injuries in the year 2022/23. These injuries range from minor to serious, with the serious ones requiring reporting by employers under RIDDOR (Page 5).</a:t>
            </a:r>
          </a:p>
          <a:p>
            <a:pPr marL="0" indent="0">
              <a:buNone/>
            </a:pPr>
            <a:r>
              <a:rPr lang="en-GB" b="1" dirty="0"/>
              <a:t>3. 60,645 Reported Incidents to Employees</a:t>
            </a:r>
            <a:endParaRPr lang="en-GB" dirty="0"/>
          </a:p>
          <a:p>
            <a:r>
              <a:rPr lang="en-GB" dirty="0"/>
              <a:t>In the same year, there were 60,645 reported incidents to employees that resulted in more than seven days absence from work or were specified on a pre-defined list of injuries. However, it is believed that non-fatal injuries to employees are significantly underreported by employers, with current levels of reporting estimated at around half (Page 5).</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10</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621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Autofit/>
          </a:bodyPr>
          <a:lstStyle/>
          <a:p>
            <a:pPr marL="0" indent="0">
              <a:buNone/>
            </a:pPr>
            <a:endParaRPr lang="en-US" sz="1800" b="1" i="1" dirty="0"/>
          </a:p>
          <a:p>
            <a:pPr marL="0" indent="0">
              <a:buNone/>
            </a:pPr>
            <a:r>
              <a:rPr lang="en-GB" sz="1800" b="1" dirty="0"/>
              <a:t>Executive Summary of the HSE Report: Kind of accident statistics in Great Britain, 2023</a:t>
            </a:r>
            <a:endParaRPr lang="en-GB" sz="1800" dirty="0"/>
          </a:p>
          <a:p>
            <a:pPr marL="0" indent="0">
              <a:buNone/>
            </a:pPr>
            <a:r>
              <a:rPr lang="en-GB" sz="1800" b="1" dirty="0"/>
              <a:t>4. Three Accident Kinds Account for 60% of Fatal Injuries</a:t>
            </a:r>
            <a:endParaRPr lang="en-GB" sz="1800" dirty="0"/>
          </a:p>
          <a:p>
            <a:r>
              <a:rPr lang="en-GB" sz="1800" dirty="0"/>
              <a:t>Falls from a height, being struck by a moving vehicle, and being struck by a moving, including flying/falling, object accounted for 60% of the fatal injuries to workers over the last five years (Page 6).</a:t>
            </a:r>
          </a:p>
          <a:p>
            <a:pPr marL="0" indent="0">
              <a:buNone/>
            </a:pPr>
            <a:r>
              <a:rPr lang="en-GB" sz="1800" b="1" dirty="0"/>
              <a:t>5. 27% of All Fatal Injuries Are Due to Falls from a Height</a:t>
            </a:r>
            <a:endParaRPr lang="en-GB" sz="1800" dirty="0"/>
          </a:p>
          <a:p>
            <a:r>
              <a:rPr lang="en-GB" sz="1800" dirty="0"/>
              <a:t>Falls from a height accounted for 27% of all fatal injuries, with an average of 35 fatalities per year. 54% of all fatalities caused by falls from a height were in the construction sector, averaging 19 per year (Page 7).</a:t>
            </a:r>
          </a:p>
          <a:p>
            <a:pPr marL="0" indent="0">
              <a:buNone/>
            </a:pPr>
            <a:r>
              <a:rPr lang="en-GB" sz="1800" b="1" dirty="0"/>
              <a:t>6. 18% of All Fatal Injuries Are Due to Being Struck by a Moving Vehicle</a:t>
            </a:r>
            <a:endParaRPr lang="en-GB" sz="1800" dirty="0"/>
          </a:p>
          <a:p>
            <a:r>
              <a:rPr lang="en-GB" sz="1800" dirty="0"/>
              <a:t>Being struck by a moving vehicle accounted for 18% of all fatal injuries, with an average of 25 fatalities per year. 30% of all these fatalities were in the agriculture, forestry, and fishing sector, averaging 7 per year. A further 21% of deaths were in the transportation and storage sector, averaging 5 per year (Page 7).</a:t>
            </a:r>
          </a:p>
          <a:p>
            <a:pPr marL="0" indent="0">
              <a:buNone/>
            </a:pPr>
            <a:endParaRPr lang="en-GB" sz="1800"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11</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892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7500" lnSpcReduction="20000"/>
          </a:bodyPr>
          <a:lstStyle/>
          <a:p>
            <a:pPr marL="0" indent="0">
              <a:buNone/>
            </a:pPr>
            <a:endParaRPr lang="en-US" b="1" i="1" dirty="0"/>
          </a:p>
          <a:p>
            <a:pPr marL="0" indent="0">
              <a:buNone/>
            </a:pPr>
            <a:r>
              <a:rPr lang="en-GB" sz="2300" b="1" dirty="0"/>
              <a:t>Executive Summary of the HSE Report: Kind of accident statistics in Great Britain, 2023</a:t>
            </a:r>
          </a:p>
          <a:p>
            <a:pPr marL="0" indent="0">
              <a:buNone/>
            </a:pPr>
            <a:r>
              <a:rPr lang="en-GB" sz="2300" b="1" dirty="0"/>
              <a:t>7. Two Accident Kinds Account for Half of All Non-Fatal Injuries</a:t>
            </a:r>
            <a:endParaRPr lang="en-GB" sz="2300" dirty="0"/>
          </a:p>
          <a:p>
            <a:r>
              <a:rPr lang="en-GB" sz="2300" dirty="0"/>
              <a:t>Slips, trips or falls on the same level and injuries sustained while handling, lifting or carrying accounted for around half of all employer-reported non-fatal injuries to employees in 2022/23 (Page 8).</a:t>
            </a:r>
          </a:p>
          <a:p>
            <a:pPr marL="0" indent="0">
              <a:buNone/>
            </a:pPr>
            <a:r>
              <a:rPr lang="en-GB" sz="2300" b="1" dirty="0"/>
              <a:t>8. Acts of Violence Account for 8% of Reported Non-Fatal Injuries</a:t>
            </a:r>
            <a:endParaRPr lang="en-GB" sz="2300" dirty="0"/>
          </a:p>
          <a:p>
            <a:r>
              <a:rPr lang="en-GB" sz="2300" dirty="0"/>
              <a:t>While acts of violence accounted for 8% of reported non-fatal injuries overall, in human health and social work activities, public administration and defence; compulsory social security and education, it was the second most common accident kind, accounting for between 17% (education) and 26% (human health and social work activities) of the non-fatal injuries in these industry sectors (Page 9).</a:t>
            </a:r>
          </a:p>
          <a:p>
            <a:pPr marL="0" indent="0">
              <a:buNone/>
            </a:pPr>
            <a:r>
              <a:rPr lang="en-GB" sz="2300" b="1" dirty="0"/>
              <a:t>9. Fractures Account for Around 90% of All Reported Specified Injuries</a:t>
            </a:r>
            <a:endParaRPr lang="en-GB" sz="2300" dirty="0"/>
          </a:p>
          <a:p>
            <a:r>
              <a:rPr lang="en-GB" sz="2300" dirty="0"/>
              <a:t>Fracture (other than to fingers, thumbs, or toes) is the biggest specified injury category, accounting for around 90% of all reported specified injuries in 2022/23 (Page 9).</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12</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409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a:bodyPr>
          <a:lstStyle/>
          <a:p>
            <a:pPr marL="0" indent="0">
              <a:buNone/>
            </a:pPr>
            <a:endParaRPr lang="en-US" b="1" i="1" dirty="0"/>
          </a:p>
          <a:p>
            <a:pPr marL="0" indent="0">
              <a:buNone/>
            </a:pPr>
            <a:r>
              <a:rPr lang="en-GB" sz="1800" b="1" dirty="0"/>
              <a:t>Executive Summary of the HSE Report: Kind of accident statistics in Great Britain, 2023</a:t>
            </a:r>
          </a:p>
          <a:p>
            <a:pPr marL="0" indent="0">
              <a:buNone/>
            </a:pPr>
            <a:r>
              <a:rPr lang="en-GB" sz="1800" b="1" dirty="0"/>
              <a:t>10. Slips, Trips or Falls on Same Level Account for 46% of All Specified Injuries</a:t>
            </a:r>
            <a:endParaRPr lang="en-GB" sz="1800" dirty="0"/>
          </a:p>
          <a:p>
            <a:r>
              <a:rPr lang="en-GB" sz="1800" dirty="0"/>
              <a:t>Slips, trips or falls on the same level accounted for a larger percentage of specified injuries than over-7-day injuries in 2022/23: 46% of all specified injuries compared with 26% of over-7-day injuries (Page 10).</a:t>
            </a:r>
          </a:p>
          <a:p>
            <a:pPr marL="0" indent="0">
              <a:buNone/>
            </a:pPr>
            <a:r>
              <a:rPr lang="en-GB" sz="1800" b="1" dirty="0"/>
              <a:t>Conclusion</a:t>
            </a:r>
            <a:endParaRPr lang="en-GB" sz="1800" dirty="0"/>
          </a:p>
          <a:p>
            <a:r>
              <a:rPr lang="en-GB" sz="1800" dirty="0"/>
              <a:t>This summary provides a snapshot of the key findings from the HSE report on accident statistics in Great Britain for the year 2022/23.</a:t>
            </a:r>
          </a:p>
          <a:p>
            <a:r>
              <a:rPr lang="en-GB" sz="1800" dirty="0"/>
              <a:t>The report highlights the most common types of accidents that result in fatal and non-fatal injuries to workers. </a:t>
            </a:r>
          </a:p>
          <a:p>
            <a:r>
              <a:rPr lang="en-GB" sz="1800" dirty="0"/>
              <a:t>It is clear that more needs to be done in terms of safety measures and regulations to reduce these numbers in the future.</a:t>
            </a:r>
          </a:p>
          <a:p>
            <a:pPr marL="0" indent="0">
              <a:buNone/>
            </a:pPr>
            <a:endParaRPr lang="en-GB" sz="1800" dirty="0"/>
          </a:p>
          <a:p>
            <a:pPr marL="0" indent="0">
              <a:buNone/>
            </a:pPr>
            <a:endParaRPr lang="en-GB"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13</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4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85000" lnSpcReduction="20000"/>
          </a:bodyPr>
          <a:lstStyle/>
          <a:p>
            <a:pPr marL="0" indent="0">
              <a:buNone/>
            </a:pPr>
            <a:endParaRPr lang="en-US" b="1" i="1" dirty="0"/>
          </a:p>
          <a:p>
            <a:pPr marL="0" indent="0">
              <a:buNone/>
            </a:pPr>
            <a:r>
              <a:rPr lang="en-GB" sz="3100" b="1" dirty="0"/>
              <a:t>HSE Enforcement during 2022/23</a:t>
            </a:r>
          </a:p>
          <a:p>
            <a:r>
              <a:rPr lang="en-GB" sz="3100" dirty="0"/>
              <a:t>HSE published it enforcement statistics in its 2022/23 annual report. 86% of investigations into fatal incidents were completed within 12 months of receiving primacy against a target of 80%. </a:t>
            </a:r>
          </a:p>
          <a:p>
            <a:r>
              <a:rPr lang="en-GB" sz="3100" dirty="0"/>
              <a:t>95% of investigations into non-fatal incidents were completed with 12 months against a target of 90%. HSE completed over 16,800 inspections, including 2,348 inspections of construction sites under a planned campaign. </a:t>
            </a:r>
          </a:p>
          <a:p>
            <a:r>
              <a:rPr lang="en-GB" sz="3100" dirty="0"/>
              <a:t>It issued over 8,000 enforcement notices and recouped investigatory costs of over £14 million in accordance with its 'Fee for Intervention' scheme.</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14</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127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0000" lnSpcReduction="20000"/>
          </a:bodyPr>
          <a:lstStyle/>
          <a:p>
            <a:pPr marL="0" indent="0">
              <a:buNone/>
            </a:pPr>
            <a:endParaRPr lang="en-US" b="1" i="1" dirty="0"/>
          </a:p>
          <a:p>
            <a:pPr marL="0" indent="0">
              <a:buNone/>
            </a:pPr>
            <a:r>
              <a:rPr lang="en-GB" b="1" dirty="0"/>
              <a:t>HSE Enforcement during 2022/23</a:t>
            </a:r>
          </a:p>
          <a:p>
            <a:r>
              <a:rPr lang="en-GB" dirty="0"/>
              <a:t>HSE completed 216 prosecutions of cases of health and safety breaches, compared to 290 cases in 2021/22, with a 94% conviction rate. </a:t>
            </a:r>
          </a:p>
          <a:p>
            <a:r>
              <a:rPr lang="en-GB" dirty="0"/>
              <a:t>There has been an overall downward trend in the number of prosecutions since 2016. This is likely due to the introduction of a sentencing guideline for health and safety prosecutions that came into force in February 2016, which has led to prosecutions taking longer. </a:t>
            </a:r>
          </a:p>
          <a:p>
            <a:r>
              <a:rPr lang="en-GB" dirty="0"/>
              <a:t>HSE has stated that it remains committed to prosecuting where there is sufficient evidence to provide a realistic prospect of conviction and it is in the public interest to do so, and HSE continues to review the factors which impinge on its prosecution work.</a:t>
            </a:r>
          </a:p>
          <a:p>
            <a:pPr marL="0" indent="0">
              <a:buNone/>
            </a:pPr>
            <a:r>
              <a:rPr lang="en-US" dirty="0"/>
              <a:t> </a:t>
            </a:r>
            <a:endParaRPr lang="en-GB"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15</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03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a:bodyPr>
          <a:lstStyle/>
          <a:p>
            <a:pPr marL="0" indent="0">
              <a:buNone/>
            </a:pPr>
            <a:r>
              <a:rPr lang="en-GB" b="1" dirty="0"/>
              <a:t>Health &amp; Safety at Work Act 1974</a:t>
            </a:r>
          </a:p>
          <a:p>
            <a:pPr marL="0" indent="0">
              <a:buNone/>
            </a:pPr>
            <a:r>
              <a:rPr lang="en-GB" sz="2400" dirty="0"/>
              <a:t>2024 marks the 50th anniversary of the introduction of the Health &amp; Safety at Work Act 1974 (HSWA 1974), which remains the umbrella legislation that underpins all legal health &amp; safety requirements for both employers and employees in the UK.</a:t>
            </a:r>
          </a:p>
          <a:p>
            <a:pPr marL="0" indent="0">
              <a:buNone/>
            </a:pPr>
            <a:r>
              <a:rPr lang="en-GB" sz="2400" b="1" dirty="0"/>
              <a:t>A lasting impact</a:t>
            </a:r>
            <a:endParaRPr lang="en-GB" sz="2400" dirty="0"/>
          </a:p>
          <a:p>
            <a:r>
              <a:rPr lang="en-GB" sz="2400" dirty="0"/>
              <a:t>Whilst we still hear negativity from some corners regarding health &amp; safety - with many quoting that ‘health &amp; safety has gone mad’ and that we are living in a ‘nanny state’ - there is no doubting the impact that the introduction of the HSWA has had on improving the health, safety and welfare of UK workers.</a:t>
            </a:r>
          </a:p>
          <a:p>
            <a:pPr marL="0" indent="0">
              <a:buNone/>
            </a:pPr>
            <a:endParaRPr lang="en-US" b="1" i="1"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16</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792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73" y="205966"/>
            <a:ext cx="8229600" cy="1143000"/>
          </a:xfrm>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62500" lnSpcReduction="20000"/>
          </a:bodyPr>
          <a:lstStyle/>
          <a:p>
            <a:pPr marL="0" indent="0">
              <a:buNone/>
            </a:pPr>
            <a:endParaRPr lang="en-GB" dirty="0"/>
          </a:p>
          <a:p>
            <a:pPr marL="0" indent="0">
              <a:buNone/>
            </a:pPr>
            <a:r>
              <a:rPr lang="en-GB" sz="3800" b="1" dirty="0"/>
              <a:t>Health &amp; Safety at Work Act 1974 (cont’d)Changing landscapes</a:t>
            </a:r>
            <a:endParaRPr lang="en-GB" sz="3800" dirty="0"/>
          </a:p>
          <a:p>
            <a:r>
              <a:rPr lang="en-GB" dirty="0"/>
              <a:t>The last 50 years has seen drastic changes to industry in the UK, with the dominance of manufacturing and other ‘heavy’ industries waning in the face of the technological boom. Construction remains buoyant in the UK with around 2.79 million workers, but despite the significant developments in the industry, it still accounted for the most workplace fatalities last year.</a:t>
            </a:r>
          </a:p>
          <a:p>
            <a:r>
              <a:rPr lang="en-GB" dirty="0"/>
              <a:t>New developments in technology are also creating exciting new industries, however the likelihood is that the hazards that present themselves in these new work environments have never been seen before, meaning that those within the health &amp; safety industry must be agile and ready to adapt to these unprecedented threats. </a:t>
            </a:r>
          </a:p>
          <a:p>
            <a:r>
              <a:rPr lang="en-GB" dirty="0"/>
              <a:t>Of course, health &amp; safety professionals and business leaders also had to navigate the significant challenges presented by a global pandemic - an event that will stay in the forefront of our minds for many years to come - and the drastic changes in working practices and protocols that needed to be made as a result.</a:t>
            </a:r>
          </a:p>
          <a:p>
            <a:pPr marL="0" indent="0">
              <a:buNone/>
            </a:pPr>
            <a:endParaRPr lang="en-US" b="1" i="1"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17</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315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7500" lnSpcReduction="20000"/>
          </a:bodyPr>
          <a:lstStyle/>
          <a:p>
            <a:pPr marL="0" indent="0">
              <a:buNone/>
            </a:pPr>
            <a:endParaRPr lang="en-US" b="1" i="1" dirty="0"/>
          </a:p>
          <a:p>
            <a:pPr marL="0" indent="0">
              <a:buNone/>
            </a:pPr>
            <a:r>
              <a:rPr lang="en-US" sz="4100" b="1" i="1" dirty="0"/>
              <a:t>What to expect in 2024</a:t>
            </a:r>
          </a:p>
          <a:p>
            <a:pPr marL="0" indent="0">
              <a:buNone/>
            </a:pPr>
            <a:r>
              <a:rPr lang="en-GB" b="1" dirty="0"/>
              <a:t>Predictions for 2024</a:t>
            </a:r>
            <a:endParaRPr lang="en-GB" dirty="0"/>
          </a:p>
          <a:p>
            <a:r>
              <a:rPr lang="en-GB" dirty="0"/>
              <a:t>One key realisation from the pandemic was the importance of preparing for the unexpected – being proactive rather than reactive when it comes to safeguarding the future of your business. The hazards that we can see are rarely the ones that cause the most damage, it’s the unexpected ones that come completely out of the blue.</a:t>
            </a:r>
          </a:p>
          <a:p>
            <a:r>
              <a:rPr lang="en-GB" dirty="0"/>
              <a:t>Whilst it is of course very difficult to predict with absolute certainty what the future holds for health &amp; safety, below  are 5 predictions for key health &amp; safety trends to look out for in 2024 and beyond:</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18</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64523"/>
            <a:ext cx="1296144" cy="126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954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64523"/>
            <a:ext cx="8229600" cy="1143000"/>
          </a:xfrm>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a:bodyPr>
          <a:lstStyle/>
          <a:p>
            <a:pPr marL="0" indent="0">
              <a:buNone/>
            </a:pPr>
            <a:endParaRPr lang="en-GB" b="1" dirty="0"/>
          </a:p>
          <a:p>
            <a:pPr marL="0" indent="0">
              <a:buNone/>
            </a:pPr>
            <a:r>
              <a:rPr lang="en-GB" b="1" dirty="0"/>
              <a:t>1. Increase in enforcement action for occupational health breaches</a:t>
            </a:r>
            <a:endParaRPr lang="en-GB" dirty="0"/>
          </a:p>
          <a:p>
            <a:r>
              <a:rPr lang="en-GB" dirty="0"/>
              <a:t>Stats from the Health and Safety Executive (HSE) support the notion that employee health has historically taken a backseat role when compared to safety – accidents are on the decline while instances of workplace ill health are becoming more common.</a:t>
            </a:r>
          </a:p>
          <a:p>
            <a:pPr marL="0" indent="0" fontAlgn="base">
              <a:buNone/>
            </a:pPr>
            <a:endParaRPr lang="en-US" b="1"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19</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364523"/>
            <a:ext cx="792088" cy="632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48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268761"/>
            <a:ext cx="6172200" cy="4857403"/>
          </a:xfrm>
        </p:spPr>
        <p:txBody>
          <a:bodyPr>
            <a:normAutofit/>
          </a:bodyPr>
          <a:lstStyle/>
          <a:p>
            <a:r>
              <a:rPr lang="en-US" sz="3600" b="1" i="1" dirty="0"/>
              <a:t>A Look Back at 2023</a:t>
            </a:r>
            <a:r>
              <a:rPr lang="en-GB" sz="3600" dirty="0"/>
              <a:t> </a:t>
            </a:r>
          </a:p>
          <a:p>
            <a:pPr marL="0" indent="0">
              <a:buNone/>
            </a:pPr>
            <a:endParaRPr lang="en-US" sz="3600" b="1" i="1"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a:t>
            </a:fld>
            <a:endParaRPr lang="en-GB" dirty="0"/>
          </a:p>
        </p:txBody>
      </p:sp>
      <p:pic>
        <p:nvPicPr>
          <p:cNvPr id="6" name="Picture 5">
            <a:extLst>
              <a:ext uri="{FF2B5EF4-FFF2-40B4-BE49-F238E27FC236}">
                <a16:creationId xmlns:a16="http://schemas.microsoft.com/office/drawing/2014/main" xmlns="" id="{CCA7DDF7-647B-480C-90DD-4B0AA46649EB}"/>
              </a:ext>
            </a:extLst>
          </p:cNvPr>
          <p:cNvPicPr>
            <a:picLocks noChangeAspect="1"/>
          </p:cNvPicPr>
          <p:nvPr/>
        </p:nvPicPr>
        <p:blipFill>
          <a:blip r:embed="rId3"/>
          <a:stretch>
            <a:fillRect/>
          </a:stretch>
        </p:blipFill>
        <p:spPr>
          <a:xfrm>
            <a:off x="1925706" y="2060685"/>
            <a:ext cx="5528745" cy="4180572"/>
          </a:xfrm>
          <a:prstGeom prst="rect">
            <a:avLst/>
          </a:prstGeom>
        </p:spPr>
      </p:pic>
      <p:sp>
        <p:nvSpPr>
          <p:cNvPr id="8" name="Title 1">
            <a:extLst>
              <a:ext uri="{FF2B5EF4-FFF2-40B4-BE49-F238E27FC236}">
                <a16:creationId xmlns:a16="http://schemas.microsoft.com/office/drawing/2014/main" xmlns="" id="{99827C73-E5DA-4624-A7FB-D4D8FDC4FC65}"/>
              </a:ext>
            </a:extLst>
          </p:cNvPr>
          <p:cNvSpPr txBox="1">
            <a:spLocks/>
          </p:cNvSpPr>
          <p:nvPr/>
        </p:nvSpPr>
        <p:spPr>
          <a:xfrm>
            <a:off x="628650" y="184471"/>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prstClr val="black"/>
                </a:solidFill>
                <a:latin typeface="Calibri Light" panose="020F0302020204030204"/>
              </a:rPr>
              <a:t>H &amp; S Update 2024</a:t>
            </a:r>
            <a:endParaRPr lang="en-GB" dirty="0"/>
          </a:p>
        </p:txBody>
      </p:sp>
      <p:pic>
        <p:nvPicPr>
          <p:cNvPr id="9" name="Picture 1" descr="Herefordshire_arms.jpg">
            <a:extLst>
              <a:ext uri="{FF2B5EF4-FFF2-40B4-BE49-F238E27FC236}">
                <a16:creationId xmlns:a16="http://schemas.microsoft.com/office/drawing/2014/main" xmlns="" id="{8A229B5E-5C82-4935-A096-EEC5437635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305120"/>
            <a:ext cx="1026115"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188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85000" lnSpcReduction="20000"/>
          </a:bodyPr>
          <a:lstStyle/>
          <a:p>
            <a:pPr marL="0" indent="0">
              <a:buNone/>
            </a:pPr>
            <a:r>
              <a:rPr lang="en-GB" b="1" dirty="0"/>
              <a:t>2. More focus on managing mental health in the workplace</a:t>
            </a:r>
            <a:endParaRPr lang="en-GB" dirty="0"/>
          </a:p>
          <a:p>
            <a:r>
              <a:rPr lang="en-GB" dirty="0"/>
              <a:t>Mental health is such a large part of employee health as a whole. </a:t>
            </a:r>
          </a:p>
          <a:p>
            <a:r>
              <a:rPr lang="en-GB" dirty="0"/>
              <a:t>Unlike hazards such as fumes and dust inhalation, it affects workplaces of all shapes, sizes and types, so the role that all business owners have in creating an open, supportive work environment has never been so important. </a:t>
            </a:r>
          </a:p>
          <a:p>
            <a:r>
              <a:rPr lang="en-GB" dirty="0"/>
              <a:t>We should expect more focus on mental health in 2024, as the health and safety industry tries to further accommodate for this often silent and widespread threat to employees.</a:t>
            </a:r>
          </a:p>
          <a:p>
            <a:pPr marL="0" indent="0" fontAlgn="base">
              <a:buNone/>
            </a:pPr>
            <a:endParaRPr lang="en-US" b="1" dirty="0"/>
          </a:p>
        </p:txBody>
      </p:sp>
      <p:sp>
        <p:nvSpPr>
          <p:cNvPr id="4" name="Footer Placeholder 3"/>
          <p:cNvSpPr>
            <a:spLocks noGrp="1"/>
          </p:cNvSpPr>
          <p:nvPr>
            <p:ph type="ftr" sz="quarter" idx="11"/>
          </p:nvPr>
        </p:nvSpPr>
        <p:spPr/>
        <p:txBody>
          <a:bodyPr/>
          <a:lstStyle/>
          <a:p>
            <a:r>
              <a:rPr lang="en-GB" dirty="0"/>
              <a:t>HHSG Feb 2024</a:t>
            </a:r>
          </a:p>
        </p:txBody>
      </p:sp>
      <p:sp>
        <p:nvSpPr>
          <p:cNvPr id="5" name="Slide Number Placeholder 4"/>
          <p:cNvSpPr>
            <a:spLocks noGrp="1"/>
          </p:cNvSpPr>
          <p:nvPr>
            <p:ph type="sldNum" sz="quarter" idx="12"/>
          </p:nvPr>
        </p:nvSpPr>
        <p:spPr/>
        <p:txBody>
          <a:bodyPr/>
          <a:lstStyle/>
          <a:p>
            <a:fld id="{B9414556-BEDA-4D4B-9CF1-263B737BB541}" type="slidenum">
              <a:rPr lang="en-GB" smtClean="0"/>
              <a:t>20</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364523"/>
            <a:ext cx="936104" cy="760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743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7500" lnSpcReduction="20000"/>
          </a:bodyPr>
          <a:lstStyle/>
          <a:p>
            <a:pPr fontAlgn="base"/>
            <a:endParaRPr lang="en-US" b="1" dirty="0"/>
          </a:p>
          <a:p>
            <a:pPr marL="0" indent="0">
              <a:buNone/>
            </a:pPr>
            <a:r>
              <a:rPr lang="en-GB" sz="3600" b="1" dirty="0"/>
              <a:t>3. Adapting to hybrid working</a:t>
            </a:r>
            <a:endParaRPr lang="en-GB" sz="3600" dirty="0"/>
          </a:p>
          <a:p>
            <a:r>
              <a:rPr lang="en-GB" sz="3600" dirty="0"/>
              <a:t>While hybrid working has been a part of life since 2020, what was seen as a more temporary fix has now made its way into the mainstream of working life. </a:t>
            </a:r>
          </a:p>
          <a:p>
            <a:r>
              <a:rPr lang="en-GB" sz="3600" dirty="0"/>
              <a:t>People appreciate the more favourable work-life balance that homeworking affords, and employers will likely need to extend their health and safety considerations to include a more long-term focus on hazards that arise when people are working outside of the four walls of the office.</a:t>
            </a:r>
          </a:p>
          <a:p>
            <a:pPr marL="0" indent="0" fontAlgn="base">
              <a:buNone/>
            </a:pPr>
            <a:endParaRPr lang="en-US" sz="3500"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21</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364523"/>
            <a:ext cx="936104" cy="760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944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0000" lnSpcReduction="20000"/>
          </a:bodyPr>
          <a:lstStyle/>
          <a:p>
            <a:pPr marL="0" indent="0">
              <a:buNone/>
            </a:pPr>
            <a:endParaRPr lang="en-GB" b="1" dirty="0"/>
          </a:p>
          <a:p>
            <a:pPr marL="0" indent="0">
              <a:buNone/>
            </a:pPr>
            <a:r>
              <a:rPr lang="en-GB" b="1" dirty="0"/>
              <a:t>4. Adapting to new fire regulations for high-rise residential buildings</a:t>
            </a:r>
            <a:endParaRPr lang="en-GB" dirty="0"/>
          </a:p>
          <a:p>
            <a:r>
              <a:rPr lang="en-GB" dirty="0"/>
              <a:t>Since the Grenfell Tower disaster in 2017, regulations have been introduced to prevent such a tragedy from happening again. The main aims of these measures, that business owners in buildings protected by this new legislation may need to adapt to, include:</a:t>
            </a:r>
          </a:p>
          <a:p>
            <a:pPr lvl="0"/>
            <a:r>
              <a:rPr lang="en-GB" dirty="0"/>
              <a:t>Improved cooperation between Responsible Persons (RPs) and building owners</a:t>
            </a:r>
          </a:p>
          <a:p>
            <a:pPr lvl="0"/>
            <a:r>
              <a:rPr lang="en-GB" dirty="0"/>
              <a:t>More stringent management of fire safety information and record-keeping</a:t>
            </a:r>
          </a:p>
          <a:p>
            <a:pPr lvl="0"/>
            <a:r>
              <a:rPr lang="en-GB" dirty="0"/>
              <a:t>Greater ease in the enforcement of fire safety regulations by authorities</a:t>
            </a:r>
          </a:p>
          <a:p>
            <a:pPr lvl="0"/>
            <a:r>
              <a:rPr lang="en-GB" dirty="0"/>
              <a:t>Comprehensive access to fire safety information, so residents can feel safer</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22</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936104"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741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85000" lnSpcReduction="20000"/>
          </a:bodyPr>
          <a:lstStyle/>
          <a:p>
            <a:pPr fontAlgn="base"/>
            <a:endParaRPr lang="en-US" dirty="0"/>
          </a:p>
          <a:p>
            <a:pPr marL="0" indent="0">
              <a:buNone/>
            </a:pPr>
            <a:r>
              <a:rPr lang="en-GB" b="1" dirty="0"/>
              <a:t>5. Manual handling and musculoskeletal disorders</a:t>
            </a:r>
            <a:endParaRPr lang="en-GB" dirty="0"/>
          </a:p>
          <a:p>
            <a:r>
              <a:rPr lang="en-GB" dirty="0"/>
              <a:t>More relevant to the construction industry, this is a current health &amp; safety ‘hot topic’ that is expected to develop as we move into 2024. </a:t>
            </a:r>
          </a:p>
          <a:p>
            <a:r>
              <a:rPr lang="en-GB" dirty="0"/>
              <a:t>As an employer, it is vital to protect your workers from the dangers of improper manual handling, not only to prevent short-term injuries but more serious, longer-term musculoskeletal issues. </a:t>
            </a:r>
          </a:p>
          <a:p>
            <a:r>
              <a:rPr lang="en-GB" dirty="0"/>
              <a:t>Business owners could therefore expect the focus on this area to maintain or even increase into next year, as the HSE looks to reduce the risks of hazardous manual handling.</a:t>
            </a:r>
          </a:p>
          <a:p>
            <a:pPr marL="0" indent="0" fontAlgn="base">
              <a:buNone/>
            </a:pPr>
            <a:endParaRPr lang="en-US"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23</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560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0000" lnSpcReduction="20000"/>
          </a:bodyPr>
          <a:lstStyle/>
          <a:p>
            <a:pPr fontAlgn="base"/>
            <a:endParaRPr lang="en-US" dirty="0"/>
          </a:p>
          <a:p>
            <a:pPr marL="0" indent="0">
              <a:buNone/>
            </a:pPr>
            <a:r>
              <a:rPr lang="en-GB" b="1" dirty="0"/>
              <a:t>Other HSE Initiatives for 2024 – ASBESTOS : YOUR DUTY launched Monday 15</a:t>
            </a:r>
            <a:r>
              <a:rPr lang="en-GB" b="1" baseline="30000" dirty="0"/>
              <a:t>th</a:t>
            </a:r>
            <a:r>
              <a:rPr lang="en-GB" b="1" dirty="0"/>
              <a:t> January 2024</a:t>
            </a:r>
          </a:p>
          <a:p>
            <a:r>
              <a:rPr lang="en-GB" dirty="0"/>
              <a:t> Asbestos: Your Duty  aims to improve understanding of what the legal duty to manage asbestos involves.</a:t>
            </a:r>
          </a:p>
          <a:p>
            <a:r>
              <a:rPr lang="en-GB" dirty="0"/>
              <a:t>Buildings that people use in their daily lives, such as workplaces, schools and hospitals are the focus of a new campaign to keep people safe from asbestos.</a:t>
            </a:r>
          </a:p>
          <a:p>
            <a:r>
              <a:rPr lang="en-GB" dirty="0"/>
              <a:t>The Health and Safety Executive (HSE) wants anyone with responsibilities for buildings to do everything they must do to comply with the law and prevent exposure to this dangerous substance, which was widely used in post-war construction before it was completely banned in 1999.</a:t>
            </a:r>
          </a:p>
          <a:p>
            <a:r>
              <a:rPr lang="en-GB" dirty="0"/>
              <a:t>The legal duty to manage asbestos covers a wide range of buildings such as museums, schools, hospitals, and places of worship, as well as workplaces like offices and factories.</a:t>
            </a:r>
          </a:p>
          <a:p>
            <a:pPr marL="0" indent="0">
              <a:buNone/>
            </a:pPr>
            <a:endParaRPr lang="en-US"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24</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742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62500" lnSpcReduction="20000"/>
          </a:bodyPr>
          <a:lstStyle/>
          <a:p>
            <a:pPr fontAlgn="base"/>
            <a:endParaRPr lang="en-US" dirty="0"/>
          </a:p>
          <a:p>
            <a:pPr marL="0" indent="0">
              <a:buNone/>
            </a:pPr>
            <a:r>
              <a:rPr lang="en-GB" sz="3800" b="1" dirty="0" smtClean="0"/>
              <a:t>ASBESTOS </a:t>
            </a:r>
            <a:r>
              <a:rPr lang="en-GB" sz="3800" b="1" dirty="0"/>
              <a:t>: YOUR DUTY launched Monday 15</a:t>
            </a:r>
            <a:r>
              <a:rPr lang="en-GB" sz="3800" b="1" baseline="30000" dirty="0"/>
              <a:t>th</a:t>
            </a:r>
            <a:r>
              <a:rPr lang="en-GB" sz="3800" b="1" dirty="0"/>
              <a:t> January </a:t>
            </a:r>
            <a:r>
              <a:rPr lang="en-GB" sz="3800" b="1" dirty="0" smtClean="0"/>
              <a:t>2024 (2)</a:t>
            </a:r>
            <a:endParaRPr lang="en-GB" sz="3800" b="1" dirty="0"/>
          </a:p>
          <a:p>
            <a:r>
              <a:rPr lang="en-GB" dirty="0"/>
              <a:t>Businesses and organisations responsible for premises built before the turn of the century, and especially those between 1950 and 1980 when the use of asbestos in construction was at its peak, must carry out the necessary checks and understand their legal responsibilities.</a:t>
            </a:r>
          </a:p>
          <a:p>
            <a:r>
              <a:rPr lang="en-GB" dirty="0"/>
              <a:t>People who visit or work in these buildings will not be exposed if asbestos is properly contained. But it can become dangerous when disturbed or damaged.</a:t>
            </a:r>
          </a:p>
          <a:p>
            <a:r>
              <a:rPr lang="en-GB" dirty="0"/>
              <a:t>Updated information, new templates (including an asbestos management plan template), and explanatory videos can be found on HSE’s Website to help anyone who is unsure of their legal duties – or just need to refresh themselves – on what they need to do.</a:t>
            </a:r>
          </a:p>
          <a:p>
            <a:r>
              <a:rPr lang="en-GB" dirty="0"/>
              <a:t>HSE will check how asbestos is managed when visiting a range of buildings – like schools and hospitals – requiring those responsible for managing asbestos risks to ensure they have the right arrangements in place.</a:t>
            </a:r>
          </a:p>
          <a:p>
            <a:pPr marL="0" indent="0">
              <a:buNone/>
            </a:pPr>
            <a:endParaRPr lang="en-US"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25</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511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55000" lnSpcReduction="20000"/>
          </a:bodyPr>
          <a:lstStyle/>
          <a:p>
            <a:pPr marL="0" indent="0">
              <a:buNone/>
            </a:pPr>
            <a:endParaRPr lang="en-GB" b="1" dirty="0"/>
          </a:p>
          <a:p>
            <a:pPr marL="0" indent="0">
              <a:buNone/>
            </a:pPr>
            <a:r>
              <a:rPr lang="en-GB" sz="4400" b="1" dirty="0"/>
              <a:t>HSE Activity January 2024 </a:t>
            </a:r>
          </a:p>
          <a:p>
            <a:pPr marL="0" indent="0">
              <a:buNone/>
            </a:pPr>
            <a:r>
              <a:rPr lang="en-GB" b="1" dirty="0"/>
              <a:t>Over 2.8m in fines and 4 workplace fatalities</a:t>
            </a:r>
            <a:endParaRPr lang="en-GB" dirty="0"/>
          </a:p>
          <a:p>
            <a:r>
              <a:rPr lang="en-GB" dirty="0"/>
              <a:t>The HSE issued over £2.8m in fines in January and reported 4 workplace fatalities. The highest fine of over £2.1m was issued to a recycling company after a worker was killed by a loading shovel. The HSE found that there was no suitable traffic management system which meant pedestrians were at risk from being hit by moving vehicles.</a:t>
            </a:r>
          </a:p>
          <a:p>
            <a:r>
              <a:rPr lang="en-GB" dirty="0"/>
              <a:t>Another case also involved a worker being fatally hit by a moving vehicle whilst working in a bus depot. The bus company and the cleaning company involved were fined £32k and £1k respectively. The HSE concluded that there was a failure to implement safety procedures to segregate pedestrians and vehicles and an inability to control the risk.</a:t>
            </a:r>
          </a:p>
          <a:p>
            <a:r>
              <a:rPr lang="en-GB" dirty="0"/>
              <a:t>The HSE distributed 2 prison sentences (suspended) and 1 community order in January. One was to a scaffolding company after an employee hit a live 11kV powerline when erecting a temporary roof scaffold. He fell 5 meters to the ground, breaking his leg and suffered life-changing electrical burns to his hands. The HSE found that a suitable risk assessment had not been carried out. The company was fined £50k with the director receiving an 18-week prison sentence, suspended for 12 months with 200 hours unpaid work and 20 hours rehabilitation.</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26</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416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70000" lnSpcReduction="20000"/>
          </a:bodyPr>
          <a:lstStyle/>
          <a:p>
            <a:pPr marL="0" indent="0">
              <a:buNone/>
            </a:pPr>
            <a:endParaRPr lang="en-GB" b="1" dirty="0"/>
          </a:p>
          <a:p>
            <a:pPr marL="0" indent="0">
              <a:buNone/>
            </a:pPr>
            <a:r>
              <a:rPr lang="en-GB" sz="3400" b="1" dirty="0"/>
              <a:t>HSE Activity January 2024 (Cont’d) </a:t>
            </a:r>
          </a:p>
          <a:p>
            <a:r>
              <a:rPr lang="en-GB" dirty="0"/>
              <a:t>Another suspended prison sentence was issued to a garden landscaper after his worker was killed whilst using a circular saw. The saw was fitted with an incompatible blade and the guard had been removed. Further, the item being sawn was not properly secured whilst being cut. The HSE found that the employer had failed to ensure work equipment was only used as intended and in conditions that were suitable. The employer received a 6-month prison sentence, suspended for 2 years with an order to complete 200 hours of unpaid work.</a:t>
            </a:r>
          </a:p>
          <a:p>
            <a:pPr marL="0" indent="0">
              <a:buNone/>
            </a:pPr>
            <a:r>
              <a:rPr lang="en-GB" dirty="0"/>
              <a:t>Following these events, employers should ask themselves:</a:t>
            </a:r>
          </a:p>
          <a:p>
            <a:r>
              <a:rPr lang="en-GB" dirty="0"/>
              <a:t>Are all your risk assessments routinely reviewed?</a:t>
            </a:r>
          </a:p>
          <a:p>
            <a:r>
              <a:rPr lang="en-GB" dirty="0"/>
              <a:t>Are they still suitable?</a:t>
            </a:r>
          </a:p>
          <a:p>
            <a:r>
              <a:rPr lang="en-GB" dirty="0"/>
              <a:t>Are your employees up to date with all their training needs?</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27</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135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268760"/>
            <a:ext cx="8229600" cy="4968552"/>
          </a:xfrm>
        </p:spPr>
        <p:txBody>
          <a:bodyPr>
            <a:normAutofit fontScale="47500" lnSpcReduction="20000"/>
          </a:bodyPr>
          <a:lstStyle/>
          <a:p>
            <a:pPr marL="0" indent="0">
              <a:buNone/>
            </a:pPr>
            <a:endParaRPr lang="en-GB" cap="all" dirty="0"/>
          </a:p>
          <a:p>
            <a:pPr marL="0" indent="0">
              <a:buNone/>
            </a:pPr>
            <a:r>
              <a:rPr lang="en-GB" sz="5900" b="1" cap="all" dirty="0"/>
              <a:t>IOSH thoughts On TRENDS FOR 2024 (1)</a:t>
            </a:r>
          </a:p>
          <a:p>
            <a:pPr marL="0" indent="0">
              <a:buNone/>
            </a:pPr>
            <a:endParaRPr lang="en-GB" cap="all" dirty="0"/>
          </a:p>
          <a:p>
            <a:pPr marL="0" indent="0">
              <a:buNone/>
            </a:pPr>
            <a:r>
              <a:rPr lang="en-GB" sz="3800" cap="all" dirty="0"/>
              <a:t>1. BUILDING NEW RELATIONSHIPS WITH THE REGULATOR</a:t>
            </a:r>
          </a:p>
          <a:p>
            <a:r>
              <a:rPr lang="en-GB" sz="3800" dirty="0"/>
              <a:t>Nearly six years after Grenfell, the Building Safety Act is set to bring a significant shake-up to health and safety in facilities. Despite the delay in implementing the second staircase rule for buildings above 18 metres, various parts of the Act have already come into force. The Building Safety Regulator (BSR) has become the authority for all high-rise buildings, and a Mandatory Occurrence Reporting System is now required for each higher-risk building so the BSR can capture relevant risks. </a:t>
            </a:r>
            <a:br>
              <a:rPr lang="en-GB" sz="3800" dirty="0"/>
            </a:br>
            <a:r>
              <a:rPr lang="en-GB" sz="3800" dirty="0"/>
              <a:t> </a:t>
            </a:r>
            <a:br>
              <a:rPr lang="en-GB" sz="3800" dirty="0"/>
            </a:br>
            <a:r>
              <a:rPr lang="en-GB" sz="3800" dirty="0"/>
              <a:t>The BSR has released its enforcement policy statement detailing how it will deal with breaches, including through verbal warnings and even recommending prosecutions when there has been a severe breach. Over the next three years, the BSR will have assessed up to half of higher-risk buildings. For any building or facilities manager, particularly those in higher-risk buildings, constructing a good relationship with the Building Safety Regulator is strategically essential</a:t>
            </a:r>
            <a:r>
              <a:rPr lang="en-GB" dirty="0"/>
              <a:t>. </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28</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203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97045"/>
            <a:ext cx="8229600" cy="4968552"/>
          </a:xfrm>
        </p:spPr>
        <p:txBody>
          <a:bodyPr>
            <a:normAutofit fontScale="70000" lnSpcReduction="20000"/>
          </a:bodyPr>
          <a:lstStyle/>
          <a:p>
            <a:pPr marL="0" indent="0">
              <a:buNone/>
            </a:pPr>
            <a:endParaRPr lang="en-GB" cap="all" dirty="0"/>
          </a:p>
          <a:p>
            <a:pPr marL="0" indent="0">
              <a:buNone/>
            </a:pPr>
            <a:r>
              <a:rPr lang="en-GB" sz="4000" b="1" cap="all" dirty="0"/>
              <a:t>IOSH thoughts On TRENDS FOR 2024 (2)</a:t>
            </a:r>
          </a:p>
          <a:p>
            <a:pPr marL="0" indent="0">
              <a:buNone/>
            </a:pPr>
            <a:endParaRPr lang="en-GB" cap="all" dirty="0"/>
          </a:p>
          <a:p>
            <a:pPr marL="0" indent="0">
              <a:buNone/>
            </a:pPr>
            <a:r>
              <a:rPr lang="en-GB" cap="all" dirty="0"/>
              <a:t>2. THE RAAC CRISIS CRUMBLES ON</a:t>
            </a:r>
          </a:p>
          <a:p>
            <a:r>
              <a:rPr lang="en-GB" dirty="0"/>
              <a:t>Similar to asbestos, Reinforced Autoclaved Aerated Concrete (RAAC) could be present in an unknown number of buildings. The Health and Safety Executive (HSE) said RAAC is 'beyond its lifespan' and may 'collapse with little or no notice'.</a:t>
            </a:r>
            <a:br>
              <a:rPr lang="en-GB" dirty="0"/>
            </a:br>
            <a:r>
              <a:rPr lang="en-GB" dirty="0"/>
              <a:t> </a:t>
            </a:r>
            <a:br>
              <a:rPr lang="en-GB" dirty="0"/>
            </a:br>
            <a:r>
              <a:rPr lang="en-GB" dirty="0"/>
              <a:t>If you have identified a risk or RAAC, a building surveyor or structural engineer should be engaged to examine the situation. Conduct a risk assessment if RAAC is suspected in the building and contact the HSE and local authorities as soon as possible. If RAAC is found, it may need to be reinforced, removed and replace</a:t>
            </a: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29</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98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p:txBody>
          <a:bodyPr>
            <a:normAutofit fontScale="62500" lnSpcReduction="20000"/>
          </a:bodyPr>
          <a:lstStyle/>
          <a:p>
            <a:pPr marL="0" indent="0">
              <a:buNone/>
            </a:pPr>
            <a:r>
              <a:rPr lang="en-US" sz="3800" b="1" i="1" dirty="0"/>
              <a:t>Key figures for Great Britain (2022/23)</a:t>
            </a:r>
          </a:p>
          <a:p>
            <a:pPr lvl="0"/>
            <a:r>
              <a:rPr lang="en-GB" b="1" dirty="0"/>
              <a:t>1.8 million</a:t>
            </a:r>
            <a:r>
              <a:rPr lang="en-GB" dirty="0"/>
              <a:t> working people suffering from a work-related illness, of which</a:t>
            </a:r>
            <a:endParaRPr lang="en-GB" sz="2400" dirty="0"/>
          </a:p>
          <a:p>
            <a:pPr lvl="1"/>
            <a:r>
              <a:rPr lang="en-GB" b="1" dirty="0"/>
              <a:t>875,000</a:t>
            </a:r>
            <a:r>
              <a:rPr lang="en-GB" dirty="0"/>
              <a:t> workers suffering work-related stress, depression or anxiety</a:t>
            </a:r>
            <a:endParaRPr lang="en-GB" sz="2000" dirty="0"/>
          </a:p>
          <a:p>
            <a:pPr lvl="1"/>
            <a:r>
              <a:rPr lang="en-GB" b="1" dirty="0"/>
              <a:t>473,000</a:t>
            </a:r>
            <a:r>
              <a:rPr lang="en-GB" dirty="0"/>
              <a:t> workers suffering from a work-related musculoskeletal disorder</a:t>
            </a:r>
            <a:endParaRPr lang="en-GB" sz="2000" dirty="0"/>
          </a:p>
          <a:p>
            <a:pPr lvl="0"/>
            <a:r>
              <a:rPr lang="en-GB" b="1" dirty="0"/>
              <a:t>2,268</a:t>
            </a:r>
            <a:r>
              <a:rPr lang="en-GB" dirty="0"/>
              <a:t> mesothelioma deaths due to past asbestos exposures (2021)</a:t>
            </a:r>
            <a:endParaRPr lang="en-GB" sz="2400" dirty="0"/>
          </a:p>
          <a:p>
            <a:pPr lvl="0"/>
            <a:r>
              <a:rPr lang="en-GB" b="1" dirty="0"/>
              <a:t>135</a:t>
            </a:r>
            <a:r>
              <a:rPr lang="en-GB" dirty="0"/>
              <a:t> workers killed in work-related accidents</a:t>
            </a:r>
            <a:endParaRPr lang="en-GB" sz="2400" dirty="0"/>
          </a:p>
          <a:p>
            <a:pPr lvl="0"/>
            <a:r>
              <a:rPr lang="en-GB" b="1" dirty="0"/>
              <a:t>561,000</a:t>
            </a:r>
            <a:r>
              <a:rPr lang="en-GB" dirty="0"/>
              <a:t> working people sustained an injury at work according to the Labour Force Survey</a:t>
            </a:r>
            <a:endParaRPr lang="en-GB" sz="2400" dirty="0"/>
          </a:p>
          <a:p>
            <a:pPr lvl="0"/>
            <a:r>
              <a:rPr lang="en-GB" b="1" dirty="0"/>
              <a:t>60,645</a:t>
            </a:r>
            <a:r>
              <a:rPr lang="en-GB" dirty="0"/>
              <a:t> injuries to employees reported under RIDDOR</a:t>
            </a:r>
            <a:endParaRPr lang="en-GB" sz="2400" dirty="0"/>
          </a:p>
          <a:p>
            <a:pPr lvl="0"/>
            <a:r>
              <a:rPr lang="en-GB" b="1" dirty="0"/>
              <a:t>35.2 million</a:t>
            </a:r>
            <a:r>
              <a:rPr lang="en-GB" dirty="0"/>
              <a:t> working days lost due to work-related illness and workplace injury</a:t>
            </a:r>
            <a:endParaRPr lang="en-GB" sz="2400" dirty="0"/>
          </a:p>
          <a:p>
            <a:pPr lvl="0"/>
            <a:r>
              <a:rPr lang="en-GB" b="1" dirty="0"/>
              <a:t>£20.7 billion</a:t>
            </a:r>
            <a:r>
              <a:rPr lang="en-GB" dirty="0"/>
              <a:t> estimated cost of injuries and ill health from current working conditions (2021/22)</a:t>
            </a:r>
            <a:endParaRPr lang="en-GB" sz="2400" dirty="0"/>
          </a:p>
          <a:p>
            <a:pPr fontAlgn="base"/>
            <a:endParaRPr lang="en-US"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a:t>
            </a:fld>
            <a:endParaRPr lang="en-GB" dirty="0"/>
          </a:p>
        </p:txBody>
      </p:sp>
      <p:pic>
        <p:nvPicPr>
          <p:cNvPr id="1026" name="Picture 2" descr="Statistics Stock Photo Images. 354,024 Statistics royalty free images and  photography available to buy from thousands of stock photograph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xmlns="" id="{A3C206B7-414D-408F-935F-2EF230750168}"/>
              </a:ext>
            </a:extLst>
          </p:cNvPr>
          <p:cNvPicPr>
            <a:picLocks noChangeAspect="1"/>
          </p:cNvPicPr>
          <p:nvPr/>
        </p:nvPicPr>
        <p:blipFill>
          <a:blip r:embed="rId3"/>
          <a:stretch>
            <a:fillRect/>
          </a:stretch>
        </p:blipFill>
        <p:spPr>
          <a:xfrm>
            <a:off x="179512" y="183579"/>
            <a:ext cx="1152128" cy="1085182"/>
          </a:xfrm>
          <a:prstGeom prst="rect">
            <a:avLst/>
          </a:prstGeom>
        </p:spPr>
      </p:pic>
      <p:sp>
        <p:nvSpPr>
          <p:cNvPr id="8" name="TextBox 7">
            <a:extLst>
              <a:ext uri="{FF2B5EF4-FFF2-40B4-BE49-F238E27FC236}">
                <a16:creationId xmlns:a16="http://schemas.microsoft.com/office/drawing/2014/main" xmlns="" id="{56ECCAF1-D9D0-BACD-ED22-80458603D6FA}"/>
              </a:ext>
            </a:extLst>
          </p:cNvPr>
          <p:cNvSpPr txBox="1"/>
          <p:nvPr/>
        </p:nvSpPr>
        <p:spPr>
          <a:xfrm>
            <a:off x="838200" y="5871927"/>
            <a:ext cx="4572000" cy="646331"/>
          </a:xfrm>
          <a:prstGeom prst="rect">
            <a:avLst/>
          </a:prstGeom>
          <a:noFill/>
        </p:spPr>
        <p:txBody>
          <a:bodyPr wrap="square">
            <a:spAutoFit/>
          </a:bodyPr>
          <a:lstStyle/>
          <a:p>
            <a:r>
              <a:rPr lang="en-GB" dirty="0">
                <a:hlinkClick r:id="rId4"/>
              </a:rPr>
              <a:t>https://www.hse.gov.uk/statistics/</a:t>
            </a:r>
            <a:endParaRPr lang="en-GB" dirty="0"/>
          </a:p>
          <a:p>
            <a:endParaRPr lang="en-GB" dirty="0"/>
          </a:p>
        </p:txBody>
      </p:sp>
    </p:spTree>
    <p:extLst>
      <p:ext uri="{BB962C8B-B14F-4D97-AF65-F5344CB8AC3E}">
        <p14:creationId xmlns:p14="http://schemas.microsoft.com/office/powerpoint/2010/main" val="137569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97045"/>
            <a:ext cx="8229600" cy="4968552"/>
          </a:xfrm>
        </p:spPr>
        <p:txBody>
          <a:bodyPr>
            <a:normAutofit fontScale="55000" lnSpcReduction="20000"/>
          </a:bodyPr>
          <a:lstStyle/>
          <a:p>
            <a:pPr marL="0" indent="0">
              <a:buNone/>
            </a:pPr>
            <a:endParaRPr lang="en-GB" cap="all" dirty="0"/>
          </a:p>
          <a:p>
            <a:pPr marL="0" indent="0">
              <a:buNone/>
            </a:pPr>
            <a:r>
              <a:rPr lang="en-GB" sz="5100" b="1" cap="all" dirty="0"/>
              <a:t>IOSH thoughts On TRENDS FOR 2024 (3)</a:t>
            </a:r>
          </a:p>
          <a:p>
            <a:pPr marL="0" indent="0">
              <a:buNone/>
            </a:pPr>
            <a:r>
              <a:rPr lang="en-GB" cap="all" dirty="0"/>
              <a:t>3. WILL AN UNDERFUNDED HSE IMPACT HEALTH AND SAFETY?</a:t>
            </a:r>
          </a:p>
          <a:p>
            <a:r>
              <a:rPr lang="en-GB" dirty="0"/>
              <a:t>More employers are likely to go unpunished after a workplace fatality, given the drop in funding and understaffing at the HSE. The Prospect Union has found the number of ‘mandatory investigations’ which are supposed to take place after a fatality or severe injury which were abandoned or did not take place, now stands at a staggering 389 in the last year, up from just two mandatory investigations that were dropped less than five years ago.</a:t>
            </a:r>
            <a:br>
              <a:rPr lang="en-GB" dirty="0"/>
            </a:br>
            <a:r>
              <a:rPr lang="en-GB" dirty="0"/>
              <a:t> </a:t>
            </a:r>
            <a:br>
              <a:rPr lang="en-GB" dirty="0"/>
            </a:br>
            <a:r>
              <a:rPr lang="en-GB" dirty="0"/>
              <a:t>HSE’s funding is currently 43% below what it was in 2010. Less than twenty years ago, the HSE had 4,200 staff, which has fallen to half, around 2,400 in 2022.</a:t>
            </a:r>
            <a:br>
              <a:rPr lang="en-GB" dirty="0"/>
            </a:br>
            <a:r>
              <a:rPr lang="en-GB" dirty="0"/>
              <a:t> </a:t>
            </a:r>
            <a:br>
              <a:rPr lang="en-GB" dirty="0"/>
            </a:br>
            <a:r>
              <a:rPr lang="en-GB" dirty="0"/>
              <a:t>In the previous year, around half of the 800 incidents which triggered a mandatory investigation were dropped because all reasonable precautions had already been taken. In contrast, half were dropped due to insufficient resources.</a:t>
            </a:r>
            <a:br>
              <a:rPr lang="en-GB" dirty="0"/>
            </a:br>
            <a:r>
              <a:rPr lang="en-GB" dirty="0"/>
              <a:t> </a:t>
            </a:r>
            <a:br>
              <a:rPr lang="en-GB" dirty="0"/>
            </a:br>
            <a:r>
              <a:rPr lang="en-GB" dirty="0"/>
              <a:t>This lack of resources to investigate deaths at work causes real pain for families already suffering from the tragic loss of a loved one.</a:t>
            </a:r>
            <a:br>
              <a:rPr lang="en-GB" dirty="0"/>
            </a:b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30</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865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97045"/>
            <a:ext cx="8229600" cy="4968552"/>
          </a:xfrm>
        </p:spPr>
        <p:txBody>
          <a:bodyPr>
            <a:normAutofit fontScale="32500" lnSpcReduction="20000"/>
          </a:bodyPr>
          <a:lstStyle/>
          <a:p>
            <a:pPr marL="0" indent="0">
              <a:buNone/>
            </a:pPr>
            <a:endParaRPr lang="en-GB" cap="all" dirty="0"/>
          </a:p>
          <a:p>
            <a:pPr marL="0" indent="0">
              <a:buNone/>
            </a:pPr>
            <a:r>
              <a:rPr lang="en-GB" sz="8600" b="1" cap="all" dirty="0"/>
              <a:t>IOSH thoughts On TRENDS FOR 2024 (4)</a:t>
            </a:r>
          </a:p>
          <a:p>
            <a:pPr marL="0" indent="0">
              <a:buNone/>
            </a:pPr>
            <a:endParaRPr lang="en-GB" cap="all" dirty="0"/>
          </a:p>
          <a:p>
            <a:pPr marL="0" indent="0">
              <a:buNone/>
            </a:pPr>
            <a:r>
              <a:rPr lang="en-GB" sz="5500" cap="all" dirty="0"/>
              <a:t>4. PSYCHOLOGICAL SAFETY IS IN VOGUE</a:t>
            </a:r>
          </a:p>
          <a:p>
            <a:r>
              <a:rPr lang="en-GB" sz="5500" dirty="0"/>
              <a:t>Psychological safety means that employees feel they won’t be punished or humiliated for speaking up and being honest with their ideas, questions, concerns and mistakes. In a workplace that supports psychological safety, people should not feel embarrassed, rejected, or punished for sharing their ideas, asking for feedback, or taking calculated risks. Where employees feel free to ask bold questions and share concerns, workplaces are better for it. </a:t>
            </a:r>
            <a:br>
              <a:rPr lang="en-GB" sz="5500" dirty="0"/>
            </a:br>
            <a:r>
              <a:rPr lang="en-GB" sz="5500" dirty="0"/>
              <a:t> </a:t>
            </a:r>
            <a:br>
              <a:rPr lang="en-GB" sz="5500" dirty="0"/>
            </a:br>
            <a:r>
              <a:rPr lang="en-GB" sz="5500" dirty="0"/>
              <a:t>It can be significantly more challenging for people from certain groups often discriminated against in the workplace to speak up, so without a solid commitment to making that a reality, a state of psychological safety will not exist. </a:t>
            </a:r>
            <a:br>
              <a:rPr lang="en-GB" sz="5500" dirty="0"/>
            </a:br>
            <a:r>
              <a:rPr lang="en-GB" sz="5500" dirty="0"/>
              <a:t> </a:t>
            </a:r>
            <a:br>
              <a:rPr lang="en-GB" sz="5500" dirty="0"/>
            </a:br>
            <a:r>
              <a:rPr lang="en-GB" sz="5500" dirty="0"/>
              <a:t>When psychological safety at work is low, and people are uncomfortable raising concerns, initiatives that aren’t working will often move forward anyway. The organisation will be less equipped to prevent failure, and talent may disengage. When employees aren’t fully committed to shared organisational success, ideas aren’t stress-tested, solutions aren’t vetted, and the enterprise has lost an opportunity to leverage the contributions of all its talent.</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31</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840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sz="2800" b="1" cap="all" dirty="0"/>
              <a:t>IOSH thoughts On TRENDS FOR 2024 (5)</a:t>
            </a:r>
          </a:p>
          <a:p>
            <a:pPr marL="0" indent="0">
              <a:buNone/>
            </a:pPr>
            <a:r>
              <a:rPr lang="en-GB" sz="2000" cap="all" dirty="0"/>
              <a:t>5. OCCUPATIONAL HEALTH SUPPORT IS NOT JUST A 'NICE TO HAVE'</a:t>
            </a:r>
          </a:p>
          <a:p>
            <a:r>
              <a:rPr lang="en-GB" sz="1800" dirty="0"/>
              <a:t>Although there’s no legal requirement for a general occupational health assessment, employers have a legal duty to protect their workers’ health, safety and welfare, provide a safe working environment, and manage any risks to health and safety. However, an occupational health service isn’t legally required unless an employee works under certain hazardous conditions. </a:t>
            </a:r>
            <a:br>
              <a:rPr lang="en-GB" sz="1800" dirty="0"/>
            </a:br>
            <a:r>
              <a:rPr lang="en-GB" sz="1800" dirty="0"/>
              <a:t> </a:t>
            </a:r>
            <a:br>
              <a:rPr lang="en-GB" sz="1800" dirty="0"/>
            </a:br>
            <a:r>
              <a:rPr lang="en-GB" sz="1800" dirty="0"/>
              <a:t>However, the importance of occupational health professionals in supporting employees is paramount. Occupational health professionals can conduct a risk assessment to find any potential hazards and recommend some controls. They can also provide health surveillance if the person is at risk of ill health because of the job. There’s also support for employees with health conditions, making reasonable adjustments, undertaking education and training, and identifying early interventions to prevent problems from worsening.</a:t>
            </a:r>
          </a:p>
          <a:p>
            <a:pPr marL="0" indent="0">
              <a:buNone/>
            </a:pPr>
            <a:endParaRPr lang="en-GB" sz="1800" cap="all" dirty="0"/>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32</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825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endParaRPr lang="en-GB" cap="all" dirty="0"/>
          </a:p>
          <a:p>
            <a:pPr marL="0" indent="0">
              <a:buNone/>
            </a:pPr>
            <a:r>
              <a:rPr lang="en-GB" cap="all" dirty="0"/>
              <a:t>HSE Consultation DOCUMENTS</a:t>
            </a:r>
          </a:p>
          <a:p>
            <a:r>
              <a:rPr lang="en-GB" sz="2000" dirty="0"/>
              <a:t>There are a lot of draft recommendations regarding the inclusion of substances in Annex 14 of UK REACH</a:t>
            </a:r>
          </a:p>
          <a:p>
            <a:r>
              <a:rPr lang="en-GB" sz="2000" dirty="0"/>
              <a:t>Periodically, the Agency is required to recommend priority substances to be included on the authorisation list (Annex 14) of UK REACH. Before submitting this recommendation, the Agency is required to make it publicly available on its website, inviting all interested parties to comment. the Agency will update its recommendation, taking account of any comments received during this period</a:t>
            </a:r>
          </a:p>
          <a:p>
            <a:r>
              <a:rPr lang="en-GB" sz="2000" dirty="0"/>
              <a:t>All substances under consideration can be found on the HSE website.</a:t>
            </a:r>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33</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194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endParaRPr lang="en-GB" cap="all" dirty="0"/>
          </a:p>
          <a:p>
            <a:pPr marL="0" indent="0">
              <a:buNone/>
            </a:pPr>
            <a:r>
              <a:rPr lang="en-GB" cap="all" dirty="0" smtClean="0"/>
              <a:t>Time for a Break..</a:t>
            </a:r>
          </a:p>
          <a:p>
            <a:pPr marL="0" indent="0">
              <a:buNone/>
            </a:pPr>
            <a:endParaRPr lang="en-GB" cap="all" dirty="0"/>
          </a:p>
          <a:p>
            <a:pPr marL="0" indent="0">
              <a:buNone/>
            </a:pPr>
            <a:r>
              <a:rPr lang="en-GB" cap="all" dirty="0" smtClean="0"/>
              <a:t>HAVE A DRINK AND A CHAT – WE’LL RESUME IN 20 MINUTES…</a:t>
            </a: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34</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23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F052162-3E62-A96B-C270-E621F214D521}"/>
              </a:ext>
            </a:extLst>
          </p:cNvPr>
          <p:cNvSpPr>
            <a:spLocks noGrp="1"/>
          </p:cNvSpPr>
          <p:nvPr>
            <p:ph type="ftr" sz="quarter" idx="11"/>
          </p:nvPr>
        </p:nvSpPr>
        <p:spPr/>
        <p:txBody>
          <a:bodyPr/>
          <a:lstStyle/>
          <a:p>
            <a:r>
              <a:rPr lang="en-GB"/>
              <a:t>HHSG Feb 2024</a:t>
            </a:r>
            <a:endParaRPr lang="en-GB" dirty="0"/>
          </a:p>
        </p:txBody>
      </p:sp>
      <p:sp>
        <p:nvSpPr>
          <p:cNvPr id="3" name="Slide Number Placeholder 2">
            <a:extLst>
              <a:ext uri="{FF2B5EF4-FFF2-40B4-BE49-F238E27FC236}">
                <a16:creationId xmlns:a16="http://schemas.microsoft.com/office/drawing/2014/main" xmlns="" id="{FDFDEE4C-EDA3-E52D-4BED-6A1DE8541ED7}"/>
              </a:ext>
            </a:extLst>
          </p:cNvPr>
          <p:cNvSpPr>
            <a:spLocks noGrp="1"/>
          </p:cNvSpPr>
          <p:nvPr>
            <p:ph type="sldNum" sz="quarter" idx="12"/>
          </p:nvPr>
        </p:nvSpPr>
        <p:spPr/>
        <p:txBody>
          <a:bodyPr/>
          <a:lstStyle/>
          <a:p>
            <a:fld id="{B9414556-BEDA-4D4B-9CF1-263B737BB541}" type="slidenum">
              <a:rPr lang="en-GB" smtClean="0"/>
              <a:t>35</a:t>
            </a:fld>
            <a:endParaRPr lang="en-GB" dirty="0"/>
          </a:p>
        </p:txBody>
      </p:sp>
      <p:sp>
        <p:nvSpPr>
          <p:cNvPr id="4" name="Title 1">
            <a:extLst>
              <a:ext uri="{FF2B5EF4-FFF2-40B4-BE49-F238E27FC236}">
                <a16:creationId xmlns:a16="http://schemas.microsoft.com/office/drawing/2014/main" xmlns="" id="{E60C4DA1-17CF-C2F8-5E01-4F5EF4DD6BCD}"/>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H &amp; S Update 2024</a:t>
            </a:r>
          </a:p>
        </p:txBody>
      </p:sp>
      <p:sp>
        <p:nvSpPr>
          <p:cNvPr id="5" name="Content Placeholder 2">
            <a:extLst>
              <a:ext uri="{FF2B5EF4-FFF2-40B4-BE49-F238E27FC236}">
                <a16:creationId xmlns:a16="http://schemas.microsoft.com/office/drawing/2014/main" xmlns="" id="{F1F9715D-6DE2-5461-02F6-05CD3C53B960}"/>
              </a:ext>
            </a:extLst>
          </p:cNvPr>
          <p:cNvSpPr txBox="1">
            <a:spLocks/>
          </p:cNvSpPr>
          <p:nvPr/>
        </p:nvSpPr>
        <p:spPr>
          <a:xfrm>
            <a:off x="467544" y="1268761"/>
            <a:ext cx="8229600" cy="49685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cap="all" dirty="0"/>
          </a:p>
          <a:p>
            <a:pPr marL="0" indent="0">
              <a:buFont typeface="Arial" panose="020B0604020202020204" pitchFamily="34" charset="0"/>
              <a:buNone/>
            </a:pPr>
            <a:r>
              <a:rPr lang="en-GB" cap="all" dirty="0"/>
              <a:t>Specific CHANGES </a:t>
            </a:r>
          </a:p>
          <a:p>
            <a:pPr marL="0" indent="0">
              <a:buNone/>
            </a:pPr>
            <a:endParaRPr lang="en-GB" sz="2000" dirty="0"/>
          </a:p>
        </p:txBody>
      </p:sp>
      <p:sp>
        <p:nvSpPr>
          <p:cNvPr id="6" name="Footer Placeholder 3">
            <a:extLst>
              <a:ext uri="{FF2B5EF4-FFF2-40B4-BE49-F238E27FC236}">
                <a16:creationId xmlns:a16="http://schemas.microsoft.com/office/drawing/2014/main" xmlns="" id="{0E68A3BF-3931-1E93-A4FB-9A36F601157B}"/>
              </a:ext>
            </a:extLst>
          </p:cNvPr>
          <p:cNvSpPr txBox="1">
            <a:spLocks/>
          </p:cNvSpPr>
          <p:nvPr/>
        </p:nvSpPr>
        <p:spPr>
          <a:xfrm>
            <a:off x="3124200" y="635635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HHSG Feb 2024</a:t>
            </a:r>
            <a:endParaRPr lang="en-GB" dirty="0"/>
          </a:p>
        </p:txBody>
      </p:sp>
      <p:sp>
        <p:nvSpPr>
          <p:cNvPr id="7" name="Slide Number Placeholder 4">
            <a:extLst>
              <a:ext uri="{FF2B5EF4-FFF2-40B4-BE49-F238E27FC236}">
                <a16:creationId xmlns:a16="http://schemas.microsoft.com/office/drawing/2014/main" xmlns="" id="{6D01D6E7-968C-A93A-7EFA-2A047FBEB7E7}"/>
              </a:ext>
            </a:extLst>
          </p:cNvPr>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414556-BEDA-4D4B-9CF1-263B737BB541}" type="slidenum">
              <a:rPr lang="en-GB" smtClean="0"/>
              <a:pPr/>
              <a:t>35</a:t>
            </a:fld>
            <a:endParaRPr lang="en-GB" dirty="0"/>
          </a:p>
        </p:txBody>
      </p:sp>
      <p:pic>
        <p:nvPicPr>
          <p:cNvPr id="8" name="Picture 7">
            <a:extLst>
              <a:ext uri="{FF2B5EF4-FFF2-40B4-BE49-F238E27FC236}">
                <a16:creationId xmlns:a16="http://schemas.microsoft.com/office/drawing/2014/main" xmlns="" id="{D1DBD211-0154-2F1F-C845-1E051CEB2BD0}"/>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9" name="Picture 2" descr="Free vector illustration of a weighing scale">
            <a:extLst>
              <a:ext uri="{FF2B5EF4-FFF2-40B4-BE49-F238E27FC236}">
                <a16:creationId xmlns:a16="http://schemas.microsoft.com/office/drawing/2014/main" xmlns="" id="{80CCF3BC-1D21-844B-3237-E972FFF13B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0859F00F-104A-CF35-C81C-9861FE534A6C}"/>
              </a:ext>
            </a:extLst>
          </p:cNvPr>
          <p:cNvSpPr txBox="1"/>
          <p:nvPr/>
        </p:nvSpPr>
        <p:spPr>
          <a:xfrm>
            <a:off x="467544" y="2525894"/>
            <a:ext cx="8208912" cy="2862322"/>
          </a:xfrm>
          <a:prstGeom prst="rect">
            <a:avLst/>
          </a:prstGeom>
          <a:noFill/>
        </p:spPr>
        <p:txBody>
          <a:bodyPr wrap="square">
            <a:spAutoFit/>
          </a:bodyPr>
          <a:lstStyle/>
          <a:p>
            <a:r>
              <a:rPr lang="en-US" dirty="0"/>
              <a:t>Building Safety Act 2023 amends the Fire Order Safety Order 2003</a:t>
            </a:r>
          </a:p>
          <a:p>
            <a:r>
              <a:rPr lang="en-US" dirty="0"/>
              <a:t>Section 156 of the Building Safety Act 2022 (</a:t>
            </a:r>
            <a:r>
              <a:rPr lang="en-US" dirty="0" err="1"/>
              <a:t>BSA</a:t>
            </a:r>
            <a:r>
              <a:rPr lang="en-US" dirty="0"/>
              <a:t>) makes a number of amendments to the Regulatory Reform (Fire Safety) Order 2005 (</a:t>
            </a:r>
            <a:r>
              <a:rPr lang="en-US" dirty="0" err="1"/>
              <a:t>FSO</a:t>
            </a:r>
            <a:r>
              <a:rPr lang="en-US" dirty="0"/>
              <a:t>) to improve fire safety in all buildings regulated by the </a:t>
            </a:r>
            <a:r>
              <a:rPr lang="en-US" dirty="0" err="1"/>
              <a:t>FSO</a:t>
            </a:r>
            <a:r>
              <a:rPr lang="en-US" dirty="0"/>
              <a:t>. These improvements form Phase 3 of the Home Office’s fire safety reform </a:t>
            </a:r>
            <a:r>
              <a:rPr lang="en-US" dirty="0" err="1"/>
              <a:t>programme</a:t>
            </a:r>
            <a:r>
              <a:rPr lang="en-US" dirty="0"/>
              <a:t>, building on Phase 1 (the Fire Safety Act 2021) and Phase 2 (the Fire Safety (England) Regulations 2022).</a:t>
            </a:r>
          </a:p>
          <a:p>
            <a:r>
              <a:rPr lang="en-US" dirty="0">
                <a:hlinkClick r:id="rId4"/>
              </a:rPr>
              <a:t>https://www.gov.uk/government/news/new-fire-safety-guidance-comes-into-force-on-1-october-2023</a:t>
            </a:r>
            <a:endParaRPr lang="en-US" dirty="0"/>
          </a:p>
          <a:p>
            <a:endParaRPr lang="en-US" dirty="0"/>
          </a:p>
          <a:p>
            <a:endParaRPr lang="en-US" dirty="0"/>
          </a:p>
        </p:txBody>
      </p:sp>
    </p:spTree>
    <p:extLst>
      <p:ext uri="{BB962C8B-B14F-4D97-AF65-F5344CB8AC3E}">
        <p14:creationId xmlns:p14="http://schemas.microsoft.com/office/powerpoint/2010/main" val="379288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F052162-3E62-A96B-C270-E621F214D521}"/>
              </a:ext>
            </a:extLst>
          </p:cNvPr>
          <p:cNvSpPr>
            <a:spLocks noGrp="1"/>
          </p:cNvSpPr>
          <p:nvPr>
            <p:ph type="ftr" sz="quarter" idx="11"/>
          </p:nvPr>
        </p:nvSpPr>
        <p:spPr/>
        <p:txBody>
          <a:bodyPr/>
          <a:lstStyle/>
          <a:p>
            <a:r>
              <a:rPr lang="en-GB"/>
              <a:t>HHSG Feb 2024</a:t>
            </a:r>
            <a:endParaRPr lang="en-GB" dirty="0"/>
          </a:p>
        </p:txBody>
      </p:sp>
      <p:sp>
        <p:nvSpPr>
          <p:cNvPr id="3" name="Slide Number Placeholder 2">
            <a:extLst>
              <a:ext uri="{FF2B5EF4-FFF2-40B4-BE49-F238E27FC236}">
                <a16:creationId xmlns:a16="http://schemas.microsoft.com/office/drawing/2014/main" xmlns="" id="{FDFDEE4C-EDA3-E52D-4BED-6A1DE8541ED7}"/>
              </a:ext>
            </a:extLst>
          </p:cNvPr>
          <p:cNvSpPr>
            <a:spLocks noGrp="1"/>
          </p:cNvSpPr>
          <p:nvPr>
            <p:ph type="sldNum" sz="quarter" idx="12"/>
          </p:nvPr>
        </p:nvSpPr>
        <p:spPr/>
        <p:txBody>
          <a:bodyPr/>
          <a:lstStyle/>
          <a:p>
            <a:fld id="{B9414556-BEDA-4D4B-9CF1-263B737BB541}" type="slidenum">
              <a:rPr lang="en-GB" smtClean="0"/>
              <a:t>36</a:t>
            </a:fld>
            <a:endParaRPr lang="en-GB" dirty="0"/>
          </a:p>
        </p:txBody>
      </p:sp>
      <p:sp>
        <p:nvSpPr>
          <p:cNvPr id="4" name="Title 1">
            <a:extLst>
              <a:ext uri="{FF2B5EF4-FFF2-40B4-BE49-F238E27FC236}">
                <a16:creationId xmlns:a16="http://schemas.microsoft.com/office/drawing/2014/main" xmlns="" id="{E60C4DA1-17CF-C2F8-5E01-4F5EF4DD6BCD}"/>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H &amp; S Update 2024</a:t>
            </a:r>
          </a:p>
        </p:txBody>
      </p:sp>
      <p:sp>
        <p:nvSpPr>
          <p:cNvPr id="5" name="Content Placeholder 2">
            <a:extLst>
              <a:ext uri="{FF2B5EF4-FFF2-40B4-BE49-F238E27FC236}">
                <a16:creationId xmlns:a16="http://schemas.microsoft.com/office/drawing/2014/main" xmlns="" id="{F1F9715D-6DE2-5461-02F6-05CD3C53B960}"/>
              </a:ext>
            </a:extLst>
          </p:cNvPr>
          <p:cNvSpPr txBox="1">
            <a:spLocks/>
          </p:cNvSpPr>
          <p:nvPr/>
        </p:nvSpPr>
        <p:spPr>
          <a:xfrm>
            <a:off x="467544" y="1268761"/>
            <a:ext cx="8229600" cy="49685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cap="all" dirty="0"/>
          </a:p>
          <a:p>
            <a:pPr marL="0" indent="0">
              <a:buFont typeface="Arial" panose="020B0604020202020204" pitchFamily="34" charset="0"/>
              <a:buNone/>
            </a:pPr>
            <a:r>
              <a:rPr lang="en-GB" cap="all" dirty="0"/>
              <a:t>Specific CHANGES </a:t>
            </a:r>
          </a:p>
          <a:p>
            <a:pPr marL="0" indent="0">
              <a:buNone/>
            </a:pPr>
            <a:endParaRPr lang="en-GB" sz="2000" dirty="0"/>
          </a:p>
        </p:txBody>
      </p:sp>
      <p:sp>
        <p:nvSpPr>
          <p:cNvPr id="6" name="Footer Placeholder 3">
            <a:extLst>
              <a:ext uri="{FF2B5EF4-FFF2-40B4-BE49-F238E27FC236}">
                <a16:creationId xmlns:a16="http://schemas.microsoft.com/office/drawing/2014/main" xmlns="" id="{0E68A3BF-3931-1E93-A4FB-9A36F601157B}"/>
              </a:ext>
            </a:extLst>
          </p:cNvPr>
          <p:cNvSpPr txBox="1">
            <a:spLocks/>
          </p:cNvSpPr>
          <p:nvPr/>
        </p:nvSpPr>
        <p:spPr>
          <a:xfrm>
            <a:off x="3124200" y="635635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HHSG Feb 2024</a:t>
            </a:r>
            <a:endParaRPr lang="en-GB" dirty="0"/>
          </a:p>
        </p:txBody>
      </p:sp>
      <p:sp>
        <p:nvSpPr>
          <p:cNvPr id="7" name="Slide Number Placeholder 4">
            <a:extLst>
              <a:ext uri="{FF2B5EF4-FFF2-40B4-BE49-F238E27FC236}">
                <a16:creationId xmlns:a16="http://schemas.microsoft.com/office/drawing/2014/main" xmlns="" id="{6D01D6E7-968C-A93A-7EFA-2A047FBEB7E7}"/>
              </a:ext>
            </a:extLst>
          </p:cNvPr>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414556-BEDA-4D4B-9CF1-263B737BB541}" type="slidenum">
              <a:rPr lang="en-GB" smtClean="0"/>
              <a:pPr/>
              <a:t>36</a:t>
            </a:fld>
            <a:endParaRPr lang="en-GB" dirty="0"/>
          </a:p>
        </p:txBody>
      </p:sp>
      <p:pic>
        <p:nvPicPr>
          <p:cNvPr id="8" name="Picture 7">
            <a:extLst>
              <a:ext uri="{FF2B5EF4-FFF2-40B4-BE49-F238E27FC236}">
                <a16:creationId xmlns:a16="http://schemas.microsoft.com/office/drawing/2014/main" xmlns="" id="{D1DBD211-0154-2F1F-C845-1E051CEB2BD0}"/>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9" name="Picture 2" descr="Free vector illustration of a weighing scale">
            <a:extLst>
              <a:ext uri="{FF2B5EF4-FFF2-40B4-BE49-F238E27FC236}">
                <a16:creationId xmlns:a16="http://schemas.microsoft.com/office/drawing/2014/main" xmlns="" id="{80CCF3BC-1D21-844B-3237-E972FFF13B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0859F00F-104A-CF35-C81C-9861FE534A6C}"/>
              </a:ext>
            </a:extLst>
          </p:cNvPr>
          <p:cNvSpPr txBox="1"/>
          <p:nvPr/>
        </p:nvSpPr>
        <p:spPr>
          <a:xfrm>
            <a:off x="323528" y="2411761"/>
            <a:ext cx="8208912" cy="3416320"/>
          </a:xfrm>
          <a:prstGeom prst="rect">
            <a:avLst/>
          </a:prstGeom>
          <a:noFill/>
        </p:spPr>
        <p:txBody>
          <a:bodyPr wrap="square">
            <a:spAutoFit/>
          </a:bodyPr>
          <a:lstStyle/>
          <a:p>
            <a:r>
              <a:rPr lang="en-US" dirty="0"/>
              <a:t>DVLA updated guidance for drivers with eye conditions, which results in a £1,000 fine and three points on your license</a:t>
            </a:r>
          </a:p>
          <a:p>
            <a:r>
              <a:rPr lang="en-US" dirty="0"/>
              <a:t>https://www.gov.uk/eye-conditions-and-driving</a:t>
            </a:r>
          </a:p>
          <a:p>
            <a:endParaRPr lang="en-US" dirty="0"/>
          </a:p>
          <a:p>
            <a:endParaRPr lang="en-US" dirty="0"/>
          </a:p>
          <a:p>
            <a:endParaRPr lang="en-US" dirty="0"/>
          </a:p>
          <a:p>
            <a:r>
              <a:rPr lang="en-US" dirty="0"/>
              <a:t>Polyurethane adhesives and sealant products 23rd August 2023</a:t>
            </a:r>
          </a:p>
          <a:p>
            <a:r>
              <a:rPr lang="en-US" dirty="0"/>
              <a:t>Mandatory training is required for all professional and industrial employees that use or handle polyurethane adhesives and sealant products with a total monomeric diisocyanate concentration of &gt; 0.1%.</a:t>
            </a:r>
          </a:p>
          <a:p>
            <a:r>
              <a:rPr lang="en-US" dirty="0"/>
              <a:t>https://www.safeusediisocyanates.eu/</a:t>
            </a:r>
          </a:p>
          <a:p>
            <a:endParaRPr lang="en-US" dirty="0"/>
          </a:p>
        </p:txBody>
      </p:sp>
    </p:spTree>
    <p:extLst>
      <p:ext uri="{BB962C8B-B14F-4D97-AF65-F5344CB8AC3E}">
        <p14:creationId xmlns:p14="http://schemas.microsoft.com/office/powerpoint/2010/main" val="15861332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F052162-3E62-A96B-C270-E621F214D521}"/>
              </a:ext>
            </a:extLst>
          </p:cNvPr>
          <p:cNvSpPr>
            <a:spLocks noGrp="1"/>
          </p:cNvSpPr>
          <p:nvPr>
            <p:ph type="ftr" sz="quarter" idx="11"/>
          </p:nvPr>
        </p:nvSpPr>
        <p:spPr/>
        <p:txBody>
          <a:bodyPr/>
          <a:lstStyle/>
          <a:p>
            <a:r>
              <a:rPr lang="en-GB"/>
              <a:t>HHSG Feb 2024</a:t>
            </a:r>
            <a:endParaRPr lang="en-GB" dirty="0"/>
          </a:p>
        </p:txBody>
      </p:sp>
      <p:sp>
        <p:nvSpPr>
          <p:cNvPr id="3" name="Slide Number Placeholder 2">
            <a:extLst>
              <a:ext uri="{FF2B5EF4-FFF2-40B4-BE49-F238E27FC236}">
                <a16:creationId xmlns:a16="http://schemas.microsoft.com/office/drawing/2014/main" xmlns="" id="{FDFDEE4C-EDA3-E52D-4BED-6A1DE8541ED7}"/>
              </a:ext>
            </a:extLst>
          </p:cNvPr>
          <p:cNvSpPr>
            <a:spLocks noGrp="1"/>
          </p:cNvSpPr>
          <p:nvPr>
            <p:ph type="sldNum" sz="quarter" idx="12"/>
          </p:nvPr>
        </p:nvSpPr>
        <p:spPr/>
        <p:txBody>
          <a:bodyPr/>
          <a:lstStyle/>
          <a:p>
            <a:fld id="{B9414556-BEDA-4D4B-9CF1-263B737BB541}" type="slidenum">
              <a:rPr lang="en-GB" smtClean="0"/>
              <a:t>37</a:t>
            </a:fld>
            <a:endParaRPr lang="en-GB" dirty="0"/>
          </a:p>
        </p:txBody>
      </p:sp>
      <p:sp>
        <p:nvSpPr>
          <p:cNvPr id="4" name="Title 1">
            <a:extLst>
              <a:ext uri="{FF2B5EF4-FFF2-40B4-BE49-F238E27FC236}">
                <a16:creationId xmlns:a16="http://schemas.microsoft.com/office/drawing/2014/main" xmlns="" id="{E60C4DA1-17CF-C2F8-5E01-4F5EF4DD6BCD}"/>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H &amp; S Update 2024</a:t>
            </a:r>
          </a:p>
        </p:txBody>
      </p:sp>
      <p:sp>
        <p:nvSpPr>
          <p:cNvPr id="5" name="Content Placeholder 2">
            <a:extLst>
              <a:ext uri="{FF2B5EF4-FFF2-40B4-BE49-F238E27FC236}">
                <a16:creationId xmlns:a16="http://schemas.microsoft.com/office/drawing/2014/main" xmlns="" id="{F1F9715D-6DE2-5461-02F6-05CD3C53B960}"/>
              </a:ext>
            </a:extLst>
          </p:cNvPr>
          <p:cNvSpPr txBox="1">
            <a:spLocks/>
          </p:cNvSpPr>
          <p:nvPr/>
        </p:nvSpPr>
        <p:spPr>
          <a:xfrm>
            <a:off x="467544" y="1268761"/>
            <a:ext cx="8229600" cy="49685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cap="all" dirty="0"/>
          </a:p>
          <a:p>
            <a:pPr marL="0" indent="0">
              <a:buFont typeface="Arial" panose="020B0604020202020204" pitchFamily="34" charset="0"/>
              <a:buNone/>
            </a:pPr>
            <a:r>
              <a:rPr lang="en-GB" cap="all" dirty="0"/>
              <a:t>Specific CHANGES </a:t>
            </a:r>
          </a:p>
          <a:p>
            <a:pPr marL="0" indent="0">
              <a:buNone/>
            </a:pPr>
            <a:endParaRPr lang="en-GB" sz="2000" dirty="0"/>
          </a:p>
        </p:txBody>
      </p:sp>
      <p:sp>
        <p:nvSpPr>
          <p:cNvPr id="6" name="Footer Placeholder 3">
            <a:extLst>
              <a:ext uri="{FF2B5EF4-FFF2-40B4-BE49-F238E27FC236}">
                <a16:creationId xmlns:a16="http://schemas.microsoft.com/office/drawing/2014/main" xmlns="" id="{0E68A3BF-3931-1E93-A4FB-9A36F601157B}"/>
              </a:ext>
            </a:extLst>
          </p:cNvPr>
          <p:cNvSpPr txBox="1">
            <a:spLocks/>
          </p:cNvSpPr>
          <p:nvPr/>
        </p:nvSpPr>
        <p:spPr>
          <a:xfrm>
            <a:off x="3124200" y="635635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HHSG Feb 2024</a:t>
            </a:r>
            <a:endParaRPr lang="en-GB" dirty="0"/>
          </a:p>
        </p:txBody>
      </p:sp>
      <p:sp>
        <p:nvSpPr>
          <p:cNvPr id="7" name="Slide Number Placeholder 4">
            <a:extLst>
              <a:ext uri="{FF2B5EF4-FFF2-40B4-BE49-F238E27FC236}">
                <a16:creationId xmlns:a16="http://schemas.microsoft.com/office/drawing/2014/main" xmlns="" id="{6D01D6E7-968C-A93A-7EFA-2A047FBEB7E7}"/>
              </a:ext>
            </a:extLst>
          </p:cNvPr>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414556-BEDA-4D4B-9CF1-263B737BB541}" type="slidenum">
              <a:rPr lang="en-GB" smtClean="0"/>
              <a:pPr/>
              <a:t>37</a:t>
            </a:fld>
            <a:endParaRPr lang="en-GB" dirty="0"/>
          </a:p>
        </p:txBody>
      </p:sp>
      <p:pic>
        <p:nvPicPr>
          <p:cNvPr id="8" name="Picture 7">
            <a:extLst>
              <a:ext uri="{FF2B5EF4-FFF2-40B4-BE49-F238E27FC236}">
                <a16:creationId xmlns:a16="http://schemas.microsoft.com/office/drawing/2014/main" xmlns="" id="{D1DBD211-0154-2F1F-C845-1E051CEB2BD0}"/>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9" name="Picture 2" descr="Free vector illustration of a weighing scale">
            <a:extLst>
              <a:ext uri="{FF2B5EF4-FFF2-40B4-BE49-F238E27FC236}">
                <a16:creationId xmlns:a16="http://schemas.microsoft.com/office/drawing/2014/main" xmlns="" id="{80CCF3BC-1D21-844B-3237-E972FFF13B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0859F00F-104A-CF35-C81C-9861FE534A6C}"/>
              </a:ext>
            </a:extLst>
          </p:cNvPr>
          <p:cNvSpPr txBox="1"/>
          <p:nvPr/>
        </p:nvSpPr>
        <p:spPr>
          <a:xfrm>
            <a:off x="476779" y="2396601"/>
            <a:ext cx="8208912" cy="2585323"/>
          </a:xfrm>
          <a:prstGeom prst="rect">
            <a:avLst/>
          </a:prstGeom>
          <a:noFill/>
        </p:spPr>
        <p:txBody>
          <a:bodyPr wrap="square">
            <a:spAutoFit/>
          </a:bodyPr>
          <a:lstStyle/>
          <a:p>
            <a:r>
              <a:rPr lang="en-US" dirty="0"/>
              <a:t>HSE has refreshed its guidance on asbestos to help you protect yourself and your workers.</a:t>
            </a:r>
          </a:p>
          <a:p>
            <a:r>
              <a:rPr lang="en-US" dirty="0"/>
              <a:t>Refreshed Asbestos Guidance Dec 23</a:t>
            </a:r>
          </a:p>
          <a:p>
            <a:r>
              <a:rPr lang="en-US" dirty="0"/>
              <a:t>HSE's website has been updated to:  </a:t>
            </a:r>
          </a:p>
          <a:p>
            <a:r>
              <a:rPr lang="en-US" dirty="0"/>
              <a:t>•              Simplify the navigation to help you easily find information.</a:t>
            </a:r>
          </a:p>
          <a:p>
            <a:r>
              <a:rPr lang="en-US" dirty="0"/>
              <a:t>•              Remove outdated content and replaced with contemporary, refreshed guidance.</a:t>
            </a:r>
          </a:p>
          <a:p>
            <a:r>
              <a:rPr lang="en-US" dirty="0"/>
              <a:t>The updated webpages include the following improvements:</a:t>
            </a:r>
          </a:p>
          <a:p>
            <a:r>
              <a:rPr lang="en-GB" sz="1800" u="sng" dirty="0">
                <a:solidFill>
                  <a:srgbClr val="000000"/>
                </a:solidFill>
                <a:effectLst/>
                <a:latin typeface="Calibri" panose="020F0502020204030204" pitchFamily="34" charset="0"/>
                <a:ea typeface="Calibri" panose="020F0502020204030204" pitchFamily="34" charset="0"/>
                <a:hlinkClick r:id="rId4"/>
              </a:rPr>
              <a:t>https://www.hse.gov.uk/asbestos/index.htm</a:t>
            </a:r>
            <a:endParaRPr lang="en-US" dirty="0"/>
          </a:p>
        </p:txBody>
      </p:sp>
    </p:spTree>
    <p:extLst>
      <p:ext uri="{BB962C8B-B14F-4D97-AF65-F5344CB8AC3E}">
        <p14:creationId xmlns:p14="http://schemas.microsoft.com/office/powerpoint/2010/main" val="2888679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F052162-3E62-A96B-C270-E621F214D521}"/>
              </a:ext>
            </a:extLst>
          </p:cNvPr>
          <p:cNvSpPr>
            <a:spLocks noGrp="1"/>
          </p:cNvSpPr>
          <p:nvPr>
            <p:ph type="ftr" sz="quarter" idx="11"/>
          </p:nvPr>
        </p:nvSpPr>
        <p:spPr/>
        <p:txBody>
          <a:bodyPr/>
          <a:lstStyle/>
          <a:p>
            <a:r>
              <a:rPr lang="en-GB"/>
              <a:t>HHSG Feb 2024</a:t>
            </a:r>
            <a:endParaRPr lang="en-GB" dirty="0"/>
          </a:p>
        </p:txBody>
      </p:sp>
      <p:sp>
        <p:nvSpPr>
          <p:cNvPr id="3" name="Slide Number Placeholder 2">
            <a:extLst>
              <a:ext uri="{FF2B5EF4-FFF2-40B4-BE49-F238E27FC236}">
                <a16:creationId xmlns:a16="http://schemas.microsoft.com/office/drawing/2014/main" xmlns="" id="{FDFDEE4C-EDA3-E52D-4BED-6A1DE8541ED7}"/>
              </a:ext>
            </a:extLst>
          </p:cNvPr>
          <p:cNvSpPr>
            <a:spLocks noGrp="1"/>
          </p:cNvSpPr>
          <p:nvPr>
            <p:ph type="sldNum" sz="quarter" idx="12"/>
          </p:nvPr>
        </p:nvSpPr>
        <p:spPr/>
        <p:txBody>
          <a:bodyPr/>
          <a:lstStyle/>
          <a:p>
            <a:fld id="{B9414556-BEDA-4D4B-9CF1-263B737BB541}" type="slidenum">
              <a:rPr lang="en-GB" smtClean="0"/>
              <a:t>38</a:t>
            </a:fld>
            <a:endParaRPr lang="en-GB" dirty="0"/>
          </a:p>
        </p:txBody>
      </p:sp>
      <p:sp>
        <p:nvSpPr>
          <p:cNvPr id="4" name="Title 1">
            <a:extLst>
              <a:ext uri="{FF2B5EF4-FFF2-40B4-BE49-F238E27FC236}">
                <a16:creationId xmlns:a16="http://schemas.microsoft.com/office/drawing/2014/main" xmlns="" id="{E60C4DA1-17CF-C2F8-5E01-4F5EF4DD6BCD}"/>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H &amp; S Update 2024</a:t>
            </a:r>
          </a:p>
        </p:txBody>
      </p:sp>
      <p:sp>
        <p:nvSpPr>
          <p:cNvPr id="5" name="Content Placeholder 2">
            <a:extLst>
              <a:ext uri="{FF2B5EF4-FFF2-40B4-BE49-F238E27FC236}">
                <a16:creationId xmlns:a16="http://schemas.microsoft.com/office/drawing/2014/main" xmlns="" id="{F1F9715D-6DE2-5461-02F6-05CD3C53B960}"/>
              </a:ext>
            </a:extLst>
          </p:cNvPr>
          <p:cNvSpPr txBox="1">
            <a:spLocks/>
          </p:cNvSpPr>
          <p:nvPr/>
        </p:nvSpPr>
        <p:spPr>
          <a:xfrm>
            <a:off x="467544" y="1268761"/>
            <a:ext cx="8229600" cy="49685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cap="all" dirty="0"/>
          </a:p>
          <a:p>
            <a:pPr marL="0" indent="0">
              <a:buFont typeface="Arial" panose="020B0604020202020204" pitchFamily="34" charset="0"/>
              <a:buNone/>
            </a:pPr>
            <a:r>
              <a:rPr lang="en-GB" cap="all" dirty="0"/>
              <a:t>Specific CHANGES </a:t>
            </a:r>
          </a:p>
          <a:p>
            <a:pPr marL="0" indent="0">
              <a:buNone/>
            </a:pPr>
            <a:endParaRPr lang="en-GB" sz="2000" dirty="0"/>
          </a:p>
        </p:txBody>
      </p:sp>
      <p:sp>
        <p:nvSpPr>
          <p:cNvPr id="6" name="Footer Placeholder 3">
            <a:extLst>
              <a:ext uri="{FF2B5EF4-FFF2-40B4-BE49-F238E27FC236}">
                <a16:creationId xmlns:a16="http://schemas.microsoft.com/office/drawing/2014/main" xmlns="" id="{0E68A3BF-3931-1E93-A4FB-9A36F601157B}"/>
              </a:ext>
            </a:extLst>
          </p:cNvPr>
          <p:cNvSpPr txBox="1">
            <a:spLocks/>
          </p:cNvSpPr>
          <p:nvPr/>
        </p:nvSpPr>
        <p:spPr>
          <a:xfrm>
            <a:off x="3124200" y="635635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HHSG Feb 2024</a:t>
            </a:r>
            <a:endParaRPr lang="en-GB" dirty="0"/>
          </a:p>
        </p:txBody>
      </p:sp>
      <p:sp>
        <p:nvSpPr>
          <p:cNvPr id="7" name="Slide Number Placeholder 4">
            <a:extLst>
              <a:ext uri="{FF2B5EF4-FFF2-40B4-BE49-F238E27FC236}">
                <a16:creationId xmlns:a16="http://schemas.microsoft.com/office/drawing/2014/main" xmlns="" id="{6D01D6E7-968C-A93A-7EFA-2A047FBEB7E7}"/>
              </a:ext>
            </a:extLst>
          </p:cNvPr>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414556-BEDA-4D4B-9CF1-263B737BB541}" type="slidenum">
              <a:rPr lang="en-GB" smtClean="0"/>
              <a:pPr/>
              <a:t>38</a:t>
            </a:fld>
            <a:endParaRPr lang="en-GB" dirty="0"/>
          </a:p>
        </p:txBody>
      </p:sp>
      <p:pic>
        <p:nvPicPr>
          <p:cNvPr id="8" name="Picture 7">
            <a:extLst>
              <a:ext uri="{FF2B5EF4-FFF2-40B4-BE49-F238E27FC236}">
                <a16:creationId xmlns:a16="http://schemas.microsoft.com/office/drawing/2014/main" xmlns="" id="{D1DBD211-0154-2F1F-C845-1E051CEB2BD0}"/>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9" name="Picture 2" descr="Free vector illustration of a weighing scale">
            <a:extLst>
              <a:ext uri="{FF2B5EF4-FFF2-40B4-BE49-F238E27FC236}">
                <a16:creationId xmlns:a16="http://schemas.microsoft.com/office/drawing/2014/main" xmlns="" id="{80CCF3BC-1D21-844B-3237-E972FFF13B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0859F00F-104A-CF35-C81C-9861FE534A6C}"/>
              </a:ext>
            </a:extLst>
          </p:cNvPr>
          <p:cNvSpPr txBox="1"/>
          <p:nvPr/>
        </p:nvSpPr>
        <p:spPr>
          <a:xfrm>
            <a:off x="476779" y="2396601"/>
            <a:ext cx="8208912" cy="3416320"/>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First aid at work: Guidance on regulations</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This guidance is for employers. It sets out what you need to do to address first-aid provision in the workplace.</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Publication: 2013 (as amended 2018 and 2024)</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third edition has been further updated with minor amendments in 2024 to:</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emphasise employers’ responsibilities to take account of employees’ mental health in their first-aid needs assessment</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change the term ‘catastrophic bleeding’ to ‘life-threatening bleeding’ with more guidance on what employers should do if they identify this as a risk in their workplace</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simplify guidance on how to decide what first aid to provide</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49437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F052162-3E62-A96B-C270-E621F214D521}"/>
              </a:ext>
            </a:extLst>
          </p:cNvPr>
          <p:cNvSpPr>
            <a:spLocks noGrp="1"/>
          </p:cNvSpPr>
          <p:nvPr>
            <p:ph type="ftr" sz="quarter" idx="11"/>
          </p:nvPr>
        </p:nvSpPr>
        <p:spPr/>
        <p:txBody>
          <a:bodyPr/>
          <a:lstStyle/>
          <a:p>
            <a:r>
              <a:rPr lang="en-GB"/>
              <a:t>HHSG Feb 2024</a:t>
            </a:r>
            <a:endParaRPr lang="en-GB" dirty="0"/>
          </a:p>
        </p:txBody>
      </p:sp>
      <p:sp>
        <p:nvSpPr>
          <p:cNvPr id="3" name="Slide Number Placeholder 2">
            <a:extLst>
              <a:ext uri="{FF2B5EF4-FFF2-40B4-BE49-F238E27FC236}">
                <a16:creationId xmlns:a16="http://schemas.microsoft.com/office/drawing/2014/main" xmlns="" id="{FDFDEE4C-EDA3-E52D-4BED-6A1DE8541ED7}"/>
              </a:ext>
            </a:extLst>
          </p:cNvPr>
          <p:cNvSpPr>
            <a:spLocks noGrp="1"/>
          </p:cNvSpPr>
          <p:nvPr>
            <p:ph type="sldNum" sz="quarter" idx="12"/>
          </p:nvPr>
        </p:nvSpPr>
        <p:spPr/>
        <p:txBody>
          <a:bodyPr/>
          <a:lstStyle/>
          <a:p>
            <a:fld id="{B9414556-BEDA-4D4B-9CF1-263B737BB541}" type="slidenum">
              <a:rPr lang="en-GB" smtClean="0"/>
              <a:t>39</a:t>
            </a:fld>
            <a:endParaRPr lang="en-GB" dirty="0"/>
          </a:p>
        </p:txBody>
      </p:sp>
      <p:sp>
        <p:nvSpPr>
          <p:cNvPr id="4" name="Title 1">
            <a:extLst>
              <a:ext uri="{FF2B5EF4-FFF2-40B4-BE49-F238E27FC236}">
                <a16:creationId xmlns:a16="http://schemas.microsoft.com/office/drawing/2014/main" xmlns="" id="{E60C4DA1-17CF-C2F8-5E01-4F5EF4DD6BCD}"/>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H &amp; S Update 2024</a:t>
            </a:r>
          </a:p>
        </p:txBody>
      </p:sp>
      <p:sp>
        <p:nvSpPr>
          <p:cNvPr id="5" name="Content Placeholder 2">
            <a:extLst>
              <a:ext uri="{FF2B5EF4-FFF2-40B4-BE49-F238E27FC236}">
                <a16:creationId xmlns:a16="http://schemas.microsoft.com/office/drawing/2014/main" xmlns="" id="{F1F9715D-6DE2-5461-02F6-05CD3C53B960}"/>
              </a:ext>
            </a:extLst>
          </p:cNvPr>
          <p:cNvSpPr txBox="1">
            <a:spLocks/>
          </p:cNvSpPr>
          <p:nvPr/>
        </p:nvSpPr>
        <p:spPr>
          <a:xfrm>
            <a:off x="467544" y="1268761"/>
            <a:ext cx="8229600" cy="49685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cap="all" dirty="0"/>
              <a:t>Specific CHANGES </a:t>
            </a:r>
          </a:p>
          <a:p>
            <a:pPr marL="0" indent="0">
              <a:buNone/>
            </a:pPr>
            <a:endParaRPr lang="en-GB" sz="2000" dirty="0"/>
          </a:p>
        </p:txBody>
      </p:sp>
      <p:sp>
        <p:nvSpPr>
          <p:cNvPr id="6" name="Footer Placeholder 3">
            <a:extLst>
              <a:ext uri="{FF2B5EF4-FFF2-40B4-BE49-F238E27FC236}">
                <a16:creationId xmlns:a16="http://schemas.microsoft.com/office/drawing/2014/main" xmlns="" id="{0E68A3BF-3931-1E93-A4FB-9A36F601157B}"/>
              </a:ext>
            </a:extLst>
          </p:cNvPr>
          <p:cNvSpPr txBox="1">
            <a:spLocks/>
          </p:cNvSpPr>
          <p:nvPr/>
        </p:nvSpPr>
        <p:spPr>
          <a:xfrm>
            <a:off x="3124200" y="635635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HHSG Feb 2024</a:t>
            </a:r>
            <a:endParaRPr lang="en-GB" dirty="0"/>
          </a:p>
        </p:txBody>
      </p:sp>
      <p:sp>
        <p:nvSpPr>
          <p:cNvPr id="7" name="Slide Number Placeholder 4">
            <a:extLst>
              <a:ext uri="{FF2B5EF4-FFF2-40B4-BE49-F238E27FC236}">
                <a16:creationId xmlns:a16="http://schemas.microsoft.com/office/drawing/2014/main" xmlns="" id="{6D01D6E7-968C-A93A-7EFA-2A047FBEB7E7}"/>
              </a:ext>
            </a:extLst>
          </p:cNvPr>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414556-BEDA-4D4B-9CF1-263B737BB541}" type="slidenum">
              <a:rPr lang="en-GB" smtClean="0"/>
              <a:pPr/>
              <a:t>39</a:t>
            </a:fld>
            <a:endParaRPr lang="en-GB" dirty="0"/>
          </a:p>
        </p:txBody>
      </p:sp>
      <p:pic>
        <p:nvPicPr>
          <p:cNvPr id="8" name="Picture 7">
            <a:extLst>
              <a:ext uri="{FF2B5EF4-FFF2-40B4-BE49-F238E27FC236}">
                <a16:creationId xmlns:a16="http://schemas.microsoft.com/office/drawing/2014/main" xmlns="" id="{D1DBD211-0154-2F1F-C845-1E051CEB2BD0}"/>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9" name="Picture 2" descr="Free vector illustration of a weighing scale">
            <a:extLst>
              <a:ext uri="{FF2B5EF4-FFF2-40B4-BE49-F238E27FC236}">
                <a16:creationId xmlns:a16="http://schemas.microsoft.com/office/drawing/2014/main" xmlns="" id="{80CCF3BC-1D21-844B-3237-E972FFF13B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0859F00F-104A-CF35-C81C-9861FE534A6C}"/>
              </a:ext>
            </a:extLst>
          </p:cNvPr>
          <p:cNvSpPr txBox="1"/>
          <p:nvPr/>
        </p:nvSpPr>
        <p:spPr>
          <a:xfrm>
            <a:off x="457200" y="1747255"/>
            <a:ext cx="8208912" cy="4801314"/>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UK tax; double-cab pickups</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HMRC will no longer follow the VAT rules that class any pickup with a payload greater than one tonne as a van.</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“From 1 July 2024 most if not all double-cab pickups will be classified as cars when calculating the benefit charge This is because typically these vehicles are equally suited to convey passengers and goods and have no predominant suitability.”</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Vans and commercial vehicles are much cheaper for employees than company cars, with pickup drivers previously paying a flat rate of £60 per month if they were in the 20 per cent tax bracket, or £120 per month if they earned more and paid 40 per cent tax.</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Those drivers still in a lease can apply the old rules until they trade in, after which the new rules apply. Alternatively, if you’ve just ordered a new pickup (even if it isn’t delivered until after 1 July), you’ll also get away with paying the lower rate – at least, until the vehicle is disposed of, the lease expires, or 5 April 2028 – whichever’s first.</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Anything ordered after 30 June 2024 will be subject to the new rules.</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6349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600202"/>
            <a:ext cx="8229600" cy="4781126"/>
          </a:xfrm>
        </p:spPr>
        <p:txBody>
          <a:bodyPr>
            <a:normAutofit fontScale="62500" lnSpcReduction="20000"/>
          </a:bodyPr>
          <a:lstStyle/>
          <a:p>
            <a:pPr marL="0" indent="0">
              <a:buNone/>
            </a:pPr>
            <a:r>
              <a:rPr lang="en-US" sz="3800" b="1" i="1" dirty="0"/>
              <a:t>HIGHLIGHTS FROM THE 2023 REPORT</a:t>
            </a:r>
          </a:p>
          <a:p>
            <a:pPr marL="0" indent="0">
              <a:buNone/>
            </a:pPr>
            <a:r>
              <a:rPr lang="en-US" b="1" dirty="0"/>
              <a:t>1. Stress, depression and anxiety are the leading types of work-related illness</a:t>
            </a:r>
          </a:p>
          <a:p>
            <a:r>
              <a:rPr lang="en-GB" dirty="0"/>
              <a:t>The figures continue to reveal a worrying trend with cases of stress, depression and anxiety making up around half the estimated number of workers in Great Britain suffering from a work-related illness. Whilst there is a decrease in the reported figures from 914,000 (2021/22) to 875,000 (2022/23), the current rate is higher than the 2018/19 pre-coronavirus pandemic level.</a:t>
            </a:r>
          </a:p>
          <a:p>
            <a:r>
              <a:rPr lang="en-GB" dirty="0"/>
              <a:t>In November 2021, HSE launched its ’Working Minds’ campaign to address the lack of knowledge in the workplace concerning work-related stress with five key partner organisations who were experienced in dealing with mental health such as MIND. </a:t>
            </a:r>
          </a:p>
          <a:p>
            <a:r>
              <a:rPr lang="en-GB" dirty="0"/>
              <a:t>Over the past year, HSE have expanded this network to 20 organisations, including the Advisory, Conciliation and Arbitration Service (ACAS) and the Institute of Occupational Safety and Health (IOSH). </a:t>
            </a:r>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GB" dirty="0"/>
              <a:t>HHSG Feb 2024</a:t>
            </a:r>
          </a:p>
        </p:txBody>
      </p:sp>
      <p:sp>
        <p:nvSpPr>
          <p:cNvPr id="5" name="Slide Number Placeholder 4"/>
          <p:cNvSpPr>
            <a:spLocks noGrp="1"/>
          </p:cNvSpPr>
          <p:nvPr>
            <p:ph type="sldNum" sz="quarter" idx="12"/>
          </p:nvPr>
        </p:nvSpPr>
        <p:spPr/>
        <p:txBody>
          <a:bodyPr/>
          <a:lstStyle/>
          <a:p>
            <a:fld id="{B9414556-BEDA-4D4B-9CF1-263B737BB541}" type="slidenum">
              <a:rPr lang="en-GB" smtClean="0"/>
              <a:t>4</a:t>
            </a:fld>
            <a:endParaRPr lang="en-GB" dirty="0"/>
          </a:p>
        </p:txBody>
      </p:sp>
      <p:pic>
        <p:nvPicPr>
          <p:cNvPr id="6" name="Picture 5">
            <a:extLst>
              <a:ext uri="{FF2B5EF4-FFF2-40B4-BE49-F238E27FC236}">
                <a16:creationId xmlns:a16="http://schemas.microsoft.com/office/drawing/2014/main" xmlns="" id="{910B0BD5-AB2D-4B44-B3DF-C031645F3DE7}"/>
              </a:ext>
            </a:extLst>
          </p:cNvPr>
          <p:cNvPicPr>
            <a:picLocks noChangeAspect="1"/>
          </p:cNvPicPr>
          <p:nvPr/>
        </p:nvPicPr>
        <p:blipFill>
          <a:blip r:embed="rId2"/>
          <a:stretch>
            <a:fillRect/>
          </a:stretch>
        </p:blipFill>
        <p:spPr>
          <a:xfrm>
            <a:off x="7308305" y="188640"/>
            <a:ext cx="1296144" cy="1152128"/>
          </a:xfrm>
          <a:prstGeom prst="rect">
            <a:avLst/>
          </a:prstGeom>
        </p:spPr>
      </p:pic>
      <p:pic>
        <p:nvPicPr>
          <p:cNvPr id="7" name="Picture 1" descr="Herefordshire_arms.jpg">
            <a:extLst>
              <a:ext uri="{FF2B5EF4-FFF2-40B4-BE49-F238E27FC236}">
                <a16:creationId xmlns:a16="http://schemas.microsoft.com/office/drawing/2014/main" xmlns="" id="{8A229B5E-5C82-4935-A096-EEC5437635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305120"/>
            <a:ext cx="1026115" cy="10842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tatistics Stock Photo Images. 354,024 Statistics royalty free images and  photography available to buy from thousands of stock photograph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455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endParaRPr lang="en-GB" dirty="0"/>
          </a:p>
          <a:p>
            <a:pPr marL="0" indent="0">
              <a:buNone/>
            </a:pPr>
            <a:r>
              <a:rPr lang="en-GB" sz="3600" b="1" dirty="0"/>
              <a:t>Some Employment Law Stuff</a:t>
            </a:r>
          </a:p>
          <a:p>
            <a:r>
              <a:rPr lang="en-GB" sz="2400" dirty="0"/>
              <a:t>This year has seen a raft of employment related Bills complete their passage through Parliament, bringing change across a variety of areas including flexible working, protection from redundancy and sexual harassment. </a:t>
            </a:r>
          </a:p>
          <a:p>
            <a:r>
              <a:rPr lang="en-GB" sz="2400" dirty="0"/>
              <a:t>The Government has also recently published new Regulations to amend some of the rules on TUPE and – more significantly – on holiday entitlement and pay. </a:t>
            </a:r>
          </a:p>
          <a:p>
            <a:pPr marL="0" indent="0">
              <a:buNone/>
            </a:pPr>
            <a:r>
              <a:rPr lang="en-GB" sz="2400" dirty="0"/>
              <a:t>  </a:t>
            </a:r>
            <a:r>
              <a:rPr lang="en-GB" dirty="0"/>
              <a:t>  </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40</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37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New employment legislation</a:t>
            </a:r>
            <a:endParaRPr lang="en-GB" dirty="0"/>
          </a:p>
          <a:p>
            <a:pPr marL="0" indent="0">
              <a:buNone/>
            </a:pPr>
            <a:r>
              <a:rPr lang="en-GB" sz="2000" dirty="0"/>
              <a:t>Various employment related Bills have received Royal Assent during 2023. Most of the following laws are expected to come into force in 2024:</a:t>
            </a:r>
          </a:p>
          <a:p>
            <a:pPr lvl="0"/>
            <a:r>
              <a:rPr lang="en-GB" sz="2000" dirty="0"/>
              <a:t>The </a:t>
            </a:r>
            <a:r>
              <a:rPr lang="en-GB" sz="2000" b="1" dirty="0"/>
              <a:t>Flexible Working Act 2023</a:t>
            </a:r>
            <a:r>
              <a:rPr lang="en-GB" sz="2000" dirty="0"/>
              <a:t> (and related Regulations) will change the statutory flexible working regime in various ways, including making the right to request flexible working a “day one right”. The Regulations are due to come into force on 6 April 2024, meaning that the requirement to have 26 weeks of continuous employment will not apply to applications for flexible working made on or after that date. </a:t>
            </a:r>
          </a:p>
          <a:p>
            <a:r>
              <a:rPr lang="en-GB" sz="2000" dirty="0"/>
              <a:t>The </a:t>
            </a:r>
            <a:r>
              <a:rPr lang="en-GB" sz="2000" b="1" dirty="0"/>
              <a:t>Protection from Redundancy (Pregnancy and Family Leave) Act 2023</a:t>
            </a:r>
            <a:r>
              <a:rPr lang="en-GB" sz="2000" dirty="0"/>
              <a:t> will extend the redundancy protections that currently apply to employees on maternity, adoption and shared parental leave to employees who are pregnant or who have recently returned to work from such leave. Again, these changes are expected to take effect from 6 April 2024.</a:t>
            </a:r>
            <a:br>
              <a:rPr lang="en-GB" sz="2000" dirty="0"/>
            </a:br>
            <a:r>
              <a:rPr lang="en-GB" sz="2000" dirty="0"/>
              <a:t>  </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41</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4617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New employment legislation (Cont’d)</a:t>
            </a:r>
            <a:endParaRPr lang="en-GB" dirty="0"/>
          </a:p>
          <a:p>
            <a:pPr lvl="0"/>
            <a:r>
              <a:rPr lang="en-GB" sz="2000" dirty="0"/>
              <a:t>The </a:t>
            </a:r>
            <a:r>
              <a:rPr lang="en-GB" sz="2000" b="1" dirty="0"/>
              <a:t>Carer’s Leave Act 2023</a:t>
            </a:r>
            <a:r>
              <a:rPr lang="en-GB" sz="2000" dirty="0"/>
              <a:t> will give employees who have a dependant with a long-term care need a statutory right to one week’s unpaid care leave per year. This right will come into force from 6 April 2024.</a:t>
            </a:r>
            <a:br>
              <a:rPr lang="en-GB" sz="2000" dirty="0"/>
            </a:br>
            <a:endParaRPr lang="en-GB" sz="2000" dirty="0"/>
          </a:p>
          <a:p>
            <a:pPr lvl="0"/>
            <a:r>
              <a:rPr lang="en-GB" sz="2000" dirty="0"/>
              <a:t>The </a:t>
            </a:r>
            <a:r>
              <a:rPr lang="en-GB" sz="2000" b="1" dirty="0"/>
              <a:t>Workers (Predictable Terms and Conditions) Act 2023</a:t>
            </a:r>
            <a:r>
              <a:rPr lang="en-GB" sz="2000" dirty="0"/>
              <a:t> will introduce a statutory right for eligible workers to request a more predictable working pattern (expected in September 2024).</a:t>
            </a:r>
            <a:br>
              <a:rPr lang="en-GB" sz="2000" dirty="0"/>
            </a:br>
            <a:endParaRPr lang="en-GB" sz="2000" dirty="0"/>
          </a:p>
          <a:p>
            <a:r>
              <a:rPr lang="en-GB" sz="2000" dirty="0"/>
              <a:t>The </a:t>
            </a:r>
            <a:r>
              <a:rPr lang="en-GB" sz="2000" b="1" dirty="0"/>
              <a:t>Worker Protection (Amendment of Equality Act 2010) Act 2023</a:t>
            </a:r>
            <a:r>
              <a:rPr lang="en-GB" sz="2000" dirty="0"/>
              <a:t> will introduce a new duty on employers to take reasonable steps to prevent sexual harassment at work (due to come into force from October 2024).</a:t>
            </a:r>
            <a:br>
              <a:rPr lang="en-GB" sz="2000" dirty="0"/>
            </a:br>
            <a:endParaRPr lang="en-GB" sz="2000" dirty="0"/>
          </a:p>
          <a:p>
            <a:pPr marL="0" indent="0">
              <a:buNone/>
            </a:pPr>
            <a:r>
              <a:rPr lang="en-GB" sz="2000" dirty="0"/>
              <a:t>  </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42</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951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New employment legislation (Cont’d)</a:t>
            </a:r>
            <a:endParaRPr lang="en-GB" dirty="0"/>
          </a:p>
          <a:p>
            <a:pPr marL="0" indent="0">
              <a:buNone/>
            </a:pPr>
            <a:r>
              <a:rPr lang="en-GB" sz="2000" dirty="0"/>
              <a:t>  </a:t>
            </a:r>
          </a:p>
          <a:p>
            <a:r>
              <a:rPr lang="en-GB" sz="2400" dirty="0"/>
              <a:t>The </a:t>
            </a:r>
            <a:r>
              <a:rPr lang="en-GB" sz="2400" b="1" dirty="0"/>
              <a:t>Neonatal Care (Leave and Pay) Act 2023</a:t>
            </a:r>
            <a:r>
              <a:rPr lang="en-GB" sz="2400" dirty="0"/>
              <a:t> will allow eligible employed parents whose </a:t>
            </a:r>
            <a:r>
              <a:rPr lang="en-GB" sz="2400" dirty="0" err="1"/>
              <a:t>newborn</a:t>
            </a:r>
            <a:r>
              <a:rPr lang="en-GB" sz="2400" dirty="0"/>
              <a:t> baby is admitted to neonatal care to take up to 12 weeks of paid leave.  </a:t>
            </a:r>
          </a:p>
          <a:p>
            <a:r>
              <a:rPr lang="en-GB" sz="2400" dirty="0"/>
              <a:t>The exact timeframe for implementation of this legislation is not yet known, but the new leave and pay entitlements are not expected to come into force until April 2025 (to coincide with the start of a new tax year and give employers, payroll providers and HMRC time to prepare).</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43</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4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Newly Published Regulations</a:t>
            </a:r>
            <a:endParaRPr lang="en-GB" dirty="0"/>
          </a:p>
          <a:p>
            <a:r>
              <a:rPr lang="en-GB" sz="2000" b="1" dirty="0"/>
              <a:t>Holiday entitlement and pay:</a:t>
            </a:r>
            <a:r>
              <a:rPr lang="en-GB" sz="2000" dirty="0"/>
              <a:t> The Government will clarify the record-keeping requirements under the Working Time Regulations 1998 (WTR), and restate certain principles relating to the elements of pay that must be included in ‘normal remuneration’ for holiday pay purposes, and workers’ rights to carry-over holiday. These provisions will come into force from 1 January 2024. </a:t>
            </a:r>
          </a:p>
          <a:p>
            <a:r>
              <a:rPr lang="en-GB" sz="2000" dirty="0"/>
              <a:t>The Government will also introduce a new annual leave accrual method of 12.07% of hours worked for irregular hours and part-year workers, and allow employers to pay these workers ‘rolled up’ holiday pay provided certain conditions are met. This new regime will be applicable in respect of holiday years beginning on or after 1 April 2024. For employers whose holiday year follows the calendar year, this means that the new provisions will apply from 1 January 2025.  </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44</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64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Newly Published Regulations (Cont’d)</a:t>
            </a:r>
            <a:endParaRPr lang="en-GB" dirty="0"/>
          </a:p>
          <a:p>
            <a:r>
              <a:rPr lang="en-GB" sz="2400" b="1" dirty="0"/>
              <a:t>TUPE:</a:t>
            </a:r>
            <a:r>
              <a:rPr lang="en-GB" sz="2400" dirty="0"/>
              <a:t> The TUPE Regulations will be amended to allow direct consultation with employees (rather than the current requirement for representatives to be elected if appropriate representatives are not in place already) in situations where either: the business has fewer than 50 employees; or the proposed transfer involves fewer than 10 employees. </a:t>
            </a:r>
          </a:p>
          <a:p>
            <a:r>
              <a:rPr lang="en-GB" sz="2400" dirty="0"/>
              <a:t>This change will apply for TUPE transfers taking place on or after 1 July 2024.</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45</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6097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Increased statutory pay rates </a:t>
            </a:r>
            <a:endParaRPr lang="en-GB" dirty="0"/>
          </a:p>
          <a:p>
            <a:r>
              <a:rPr lang="en-GB" sz="2400" dirty="0"/>
              <a:t>The various rates of the national minimum wage will increase from 1 April 2024, as follows:</a:t>
            </a:r>
          </a:p>
          <a:p>
            <a:pPr lvl="0"/>
            <a:r>
              <a:rPr lang="en-GB" sz="2400" dirty="0"/>
              <a:t>The National Living Wage (NLW) currently applies to workers aged 23 and over, but from April will be extended to include 21 and 22 year olds. It will increase from £10.42 to £11.44 per hour.</a:t>
            </a:r>
          </a:p>
          <a:p>
            <a:pPr lvl="0"/>
            <a:r>
              <a:rPr lang="en-GB" sz="2400" dirty="0"/>
              <a:t>The rate for workers aged 18 to 20 will increase to £8.60 per hour. </a:t>
            </a:r>
          </a:p>
          <a:p>
            <a:pPr lvl="0"/>
            <a:r>
              <a:rPr lang="en-GB" sz="2400" dirty="0"/>
              <a:t>The rate for young workers aged 16 to 17 will increase to £6.40 per hour.</a:t>
            </a:r>
          </a:p>
          <a:p>
            <a:pPr lvl="0"/>
            <a:r>
              <a:rPr lang="en-GB" sz="2400" dirty="0"/>
              <a:t>The apprentice rate will increase to £6.40 per hour.</a:t>
            </a:r>
          </a:p>
          <a:p>
            <a:pPr marL="0" indent="0">
              <a:buNone/>
            </a:pPr>
            <a:endParaRPr lang="en-GB"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46</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468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Likely developments in 2024</a:t>
            </a:r>
            <a:endParaRPr lang="en-GB" dirty="0"/>
          </a:p>
          <a:p>
            <a:pPr lvl="0"/>
            <a:r>
              <a:rPr lang="en-GB" sz="2400" b="1" dirty="0"/>
              <a:t>Revocation of some retained EU law:</a:t>
            </a:r>
            <a:r>
              <a:rPr lang="en-GB" sz="2400" dirty="0"/>
              <a:t> The “Brexit Freedoms Bill” received Royal Assent in June, becoming the Retained EU Law (Revocation and Reform) Act 2023. </a:t>
            </a:r>
          </a:p>
          <a:p>
            <a:pPr lvl="0"/>
            <a:r>
              <a:rPr lang="en-GB" sz="2400" dirty="0"/>
              <a:t>This legislation was anticipated to have a huge impact on employment law in the UK, as the original intention was that the Act would automatically “sunset” all EU derived laws on 31 December 2023, except for those that the Government had decided expressly to retain. </a:t>
            </a:r>
            <a:endParaRPr lang="en-GB" sz="2400"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47</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2067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endParaRPr lang="en-GB" b="1" dirty="0"/>
          </a:p>
          <a:p>
            <a:pPr marL="0" indent="0">
              <a:buNone/>
            </a:pPr>
            <a:r>
              <a:rPr lang="en-GB" b="1" dirty="0"/>
              <a:t>Likely developments in 2024</a:t>
            </a:r>
            <a:endParaRPr lang="en-GB" dirty="0"/>
          </a:p>
          <a:p>
            <a:pPr marL="0" lvl="0" indent="0">
              <a:buNone/>
            </a:pPr>
            <a:r>
              <a:rPr lang="en-GB" sz="2400" b="1" dirty="0"/>
              <a:t>Revocation of some retained EU law:</a:t>
            </a:r>
            <a:r>
              <a:rPr lang="en-GB" sz="2400" dirty="0"/>
              <a:t> (Cont’d)</a:t>
            </a:r>
          </a:p>
          <a:p>
            <a:pPr lvl="0"/>
            <a:r>
              <a:rPr lang="en-GB" sz="2400" dirty="0"/>
              <a:t>While the controversial “sunset” clause was removed during the parliamentary process, the Act does still have the potential to have a significant impact going forwards. </a:t>
            </a:r>
          </a:p>
          <a:p>
            <a:pPr lvl="0"/>
            <a:r>
              <a:rPr lang="en-GB" sz="2400" dirty="0"/>
              <a:t>For instance, with effect from 31 December 2023, the Act ends the principle of supremacy of EU law and removes all directly effective EU rights. </a:t>
            </a:r>
            <a:endParaRPr lang="en-GB" sz="2400"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48</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3769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endParaRPr lang="en-GB" b="1" dirty="0"/>
          </a:p>
          <a:p>
            <a:pPr marL="0" indent="0">
              <a:buNone/>
            </a:pPr>
            <a:r>
              <a:rPr lang="en-GB" b="1" dirty="0"/>
              <a:t>Likely developments in 2024</a:t>
            </a:r>
            <a:endParaRPr lang="en-GB" dirty="0"/>
          </a:p>
          <a:p>
            <a:pPr marL="0" lvl="0" indent="0">
              <a:buNone/>
            </a:pPr>
            <a:r>
              <a:rPr lang="en-GB" sz="2400" b="1" dirty="0"/>
              <a:t>Revocation of some retained EU law:</a:t>
            </a:r>
            <a:r>
              <a:rPr lang="en-GB" sz="2400" dirty="0"/>
              <a:t> (Cont’d)</a:t>
            </a:r>
          </a:p>
          <a:p>
            <a:r>
              <a:rPr lang="en-GB" sz="2400" dirty="0"/>
              <a:t>In addition, the Act gives government ministers new powers to reform EU derived laws, and introduces a new reference process enabling a lower court – such as an employment tribunal – which is bound by EU case law to refer a point to the Court of Appeal or Supreme Court (which are not so bound) so they can decide if it should be overruled. </a:t>
            </a:r>
          </a:p>
          <a:p>
            <a:pPr marL="0" indent="0">
              <a:buNone/>
            </a:pPr>
            <a:endParaRPr lang="en-GB" sz="2400" cap="all"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49</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51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57200" y="1600202"/>
            <a:ext cx="8229600" cy="4781126"/>
          </a:xfrm>
        </p:spPr>
        <p:txBody>
          <a:bodyPr>
            <a:normAutofit fontScale="55000" lnSpcReduction="20000"/>
          </a:bodyPr>
          <a:lstStyle/>
          <a:p>
            <a:pPr marL="0" indent="0">
              <a:buNone/>
            </a:pPr>
            <a:r>
              <a:rPr lang="en-US" sz="4400" b="1" i="1" dirty="0"/>
              <a:t>HIGHLIGHTS FROM THE 2023 REPORT</a:t>
            </a:r>
          </a:p>
          <a:p>
            <a:pPr marL="0" indent="0">
              <a:buNone/>
            </a:pPr>
            <a:r>
              <a:rPr lang="en-US" b="1" dirty="0"/>
              <a:t>1. Stress, depression and anxiety are the leading types of work-related illness (cont’d)</a:t>
            </a:r>
          </a:p>
          <a:p>
            <a:r>
              <a:rPr lang="en-GB" dirty="0"/>
              <a:t>HSE have developed a network of more than 1,000 Working Minds champions, who have been tasked with providing employers with information about their duty to control and prevent the risks that cause work-related stress. </a:t>
            </a:r>
          </a:p>
          <a:p>
            <a:r>
              <a:rPr lang="en-GB" dirty="0"/>
              <a:t>In addition to hosting webinars and speaking at events and conferences, HSE have more than 3,700 subscribers who receive monthly updates and information packs, which help spot the signs that can cause work-related stress. The HSE state in their annual 2022/23 report (published July 2023) that their campaign is having an impact, as 61% of respondents to a survey said that they had talked about work-related stress because of the campaign.</a:t>
            </a:r>
          </a:p>
          <a:p>
            <a:r>
              <a:rPr lang="en-GB" dirty="0"/>
              <a:t>Whilst the figures have decreased over the last year, it will be interesting to see over the coming years whether there will be any change in the overall increasing trend of cases of stress, depression and anxiety in the workplace. Reducing work-related ill health, with a specific focus on mental health and stress, is also one of the HSE’s five strategic objectives as set out in its 2023/2024 Business Plan.</a:t>
            </a:r>
          </a:p>
          <a:p>
            <a:endParaRPr lang="en-GB" dirty="0"/>
          </a:p>
        </p:txBody>
      </p:sp>
      <p:sp>
        <p:nvSpPr>
          <p:cNvPr id="4" name="Footer Placeholder 3"/>
          <p:cNvSpPr>
            <a:spLocks noGrp="1"/>
          </p:cNvSpPr>
          <p:nvPr>
            <p:ph type="ftr" sz="quarter" idx="11"/>
          </p:nvPr>
        </p:nvSpPr>
        <p:spPr/>
        <p:txBody>
          <a:bodyPr/>
          <a:lstStyle/>
          <a:p>
            <a:r>
              <a:rPr lang="en-GB" dirty="0"/>
              <a:t>HHSG Feb 2024</a:t>
            </a:r>
          </a:p>
        </p:txBody>
      </p:sp>
      <p:sp>
        <p:nvSpPr>
          <p:cNvPr id="5" name="Slide Number Placeholder 4"/>
          <p:cNvSpPr>
            <a:spLocks noGrp="1"/>
          </p:cNvSpPr>
          <p:nvPr>
            <p:ph type="sldNum" sz="quarter" idx="12"/>
          </p:nvPr>
        </p:nvSpPr>
        <p:spPr/>
        <p:txBody>
          <a:bodyPr/>
          <a:lstStyle/>
          <a:p>
            <a:fld id="{B9414556-BEDA-4D4B-9CF1-263B737BB541}" type="slidenum">
              <a:rPr lang="en-GB" smtClean="0"/>
              <a:t>5</a:t>
            </a:fld>
            <a:endParaRPr lang="en-GB" dirty="0"/>
          </a:p>
        </p:txBody>
      </p:sp>
      <p:pic>
        <p:nvPicPr>
          <p:cNvPr id="6" name="Picture 5">
            <a:extLst>
              <a:ext uri="{FF2B5EF4-FFF2-40B4-BE49-F238E27FC236}">
                <a16:creationId xmlns:a16="http://schemas.microsoft.com/office/drawing/2014/main" xmlns="" id="{910B0BD5-AB2D-4B44-B3DF-C031645F3DE7}"/>
              </a:ext>
            </a:extLst>
          </p:cNvPr>
          <p:cNvPicPr>
            <a:picLocks noChangeAspect="1"/>
          </p:cNvPicPr>
          <p:nvPr/>
        </p:nvPicPr>
        <p:blipFill>
          <a:blip r:embed="rId2"/>
          <a:stretch>
            <a:fillRect/>
          </a:stretch>
        </p:blipFill>
        <p:spPr>
          <a:xfrm>
            <a:off x="7308305" y="188640"/>
            <a:ext cx="1296144" cy="1152128"/>
          </a:xfrm>
          <a:prstGeom prst="rect">
            <a:avLst/>
          </a:prstGeom>
        </p:spPr>
      </p:pic>
      <p:pic>
        <p:nvPicPr>
          <p:cNvPr id="7" name="Picture 1" descr="Herefordshire_arms.jpg">
            <a:extLst>
              <a:ext uri="{FF2B5EF4-FFF2-40B4-BE49-F238E27FC236}">
                <a16:creationId xmlns:a16="http://schemas.microsoft.com/office/drawing/2014/main" xmlns="" id="{8A229B5E-5C82-4935-A096-EEC5437635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305120"/>
            <a:ext cx="1026115" cy="10842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tatistics Stock Photo Images. 354,024 Statistics royalty free images and  photography available to buy from thousands of stock photograph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061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 &amp; S Update 2024</a:t>
            </a:r>
          </a:p>
        </p:txBody>
      </p:sp>
      <p:sp>
        <p:nvSpPr>
          <p:cNvPr id="3" name="Content Placeholder 2"/>
          <p:cNvSpPr>
            <a:spLocks noGrp="1"/>
          </p:cNvSpPr>
          <p:nvPr>
            <p:ph idx="1"/>
          </p:nvPr>
        </p:nvSpPr>
        <p:spPr>
          <a:xfrm>
            <a:off x="467544" y="1268761"/>
            <a:ext cx="8229600" cy="4968552"/>
          </a:xfrm>
        </p:spPr>
        <p:txBody>
          <a:bodyPr>
            <a:noAutofit/>
          </a:bodyPr>
          <a:lstStyle/>
          <a:p>
            <a:pPr marL="0" indent="0">
              <a:buNone/>
            </a:pPr>
            <a:r>
              <a:rPr lang="en-GB" b="1" dirty="0"/>
              <a:t>Likely developments in 2024</a:t>
            </a:r>
            <a:endParaRPr lang="en-GB" dirty="0"/>
          </a:p>
          <a:p>
            <a:r>
              <a:rPr lang="en-GB" sz="2400" b="1" dirty="0"/>
              <a:t>Statutory Code of Practice on “fire and rehire”:</a:t>
            </a:r>
            <a:r>
              <a:rPr lang="en-GB" sz="2400" dirty="0"/>
              <a:t> The Government’s consultation on a draft Code of Practice on dismissal and re-engagement practices closed in April 2023 However no timeline has been given for the consideration of consultation responses or publication of the final Code.</a:t>
            </a:r>
            <a:br>
              <a:rPr lang="en-GB" sz="2400" dirty="0"/>
            </a:br>
            <a:endParaRPr lang="en-GB" sz="2400" dirty="0"/>
          </a:p>
          <a:p>
            <a:r>
              <a:rPr lang="en-GB" sz="2400" b="1" dirty="0"/>
              <a:t>Non-compete clauses:</a:t>
            </a:r>
            <a:r>
              <a:rPr lang="en-GB" sz="2400" dirty="0"/>
              <a:t> The Government has confirmed its intention to limit the length of non-compete clauses in employment contracts to three months and will introduce legislation when parliamentary time allows.</a:t>
            </a:r>
          </a:p>
          <a:p>
            <a:pPr marL="0" indent="0">
              <a:buNone/>
            </a:pPr>
            <a:endParaRPr lang="en-GB" sz="2400" dirty="0"/>
          </a:p>
        </p:txBody>
      </p:sp>
      <p:sp>
        <p:nvSpPr>
          <p:cNvPr id="4" name="Footer Placeholder 3"/>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50</a:t>
            </a:fld>
            <a:endParaRPr lang="en-GB" dirty="0"/>
          </a:p>
        </p:txBody>
      </p:sp>
      <p:pic>
        <p:nvPicPr>
          <p:cNvPr id="6" name="Picture 5">
            <a:extLst>
              <a:ext uri="{FF2B5EF4-FFF2-40B4-BE49-F238E27FC236}">
                <a16:creationId xmlns:a16="http://schemas.microsoft.com/office/drawing/2014/main" xmlns="" id="{A3C206B7-414D-408F-935F-2EF230750168}"/>
              </a:ext>
            </a:extLst>
          </p:cNvPr>
          <p:cNvPicPr>
            <a:picLocks noChangeAspect="1"/>
          </p:cNvPicPr>
          <p:nvPr/>
        </p:nvPicPr>
        <p:blipFill>
          <a:blip r:embed="rId2"/>
          <a:stretch>
            <a:fillRect/>
          </a:stretch>
        </p:blipFill>
        <p:spPr>
          <a:xfrm>
            <a:off x="179512" y="183579"/>
            <a:ext cx="1152128" cy="1085182"/>
          </a:xfrm>
          <a:prstGeom prst="rect">
            <a:avLst/>
          </a:prstGeom>
        </p:spPr>
      </p:pic>
      <p:pic>
        <p:nvPicPr>
          <p:cNvPr id="1026" name="Picture 2" descr="Free vector illustration of a weighing sc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364523"/>
            <a:ext cx="1008112" cy="90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807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C4C8B-EE6C-4FF1-B5F7-C282FB8ACD78}"/>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H &amp; S Update 2024</a:t>
            </a:r>
            <a:endParaRPr lang="en-GB" dirty="0"/>
          </a:p>
        </p:txBody>
      </p:sp>
      <p:pic>
        <p:nvPicPr>
          <p:cNvPr id="4" name="Picture 3">
            <a:extLst>
              <a:ext uri="{FF2B5EF4-FFF2-40B4-BE49-F238E27FC236}">
                <a16:creationId xmlns:a16="http://schemas.microsoft.com/office/drawing/2014/main" xmlns="" id="{5E76CDFE-9C7D-4632-A099-E37072397EA8}"/>
              </a:ext>
            </a:extLst>
          </p:cNvPr>
          <p:cNvPicPr>
            <a:picLocks noChangeAspect="1"/>
          </p:cNvPicPr>
          <p:nvPr/>
        </p:nvPicPr>
        <p:blipFill>
          <a:blip r:embed="rId2"/>
          <a:stretch>
            <a:fillRect/>
          </a:stretch>
        </p:blipFill>
        <p:spPr>
          <a:xfrm>
            <a:off x="179512" y="35705"/>
            <a:ext cx="1024217" cy="1085182"/>
          </a:xfrm>
          <a:prstGeom prst="rect">
            <a:avLst/>
          </a:prstGeom>
        </p:spPr>
      </p:pic>
      <p:sp>
        <p:nvSpPr>
          <p:cNvPr id="3" name="Footer Placeholder 2"/>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6</a:t>
            </a:fld>
            <a:endParaRPr lang="en-GB" dirty="0"/>
          </a:p>
        </p:txBody>
      </p:sp>
      <p:sp>
        <p:nvSpPr>
          <p:cNvPr id="6" name="Content Placeholder 5"/>
          <p:cNvSpPr>
            <a:spLocks noGrp="1"/>
          </p:cNvSpPr>
          <p:nvPr>
            <p:ph idx="1"/>
          </p:nvPr>
        </p:nvSpPr>
        <p:spPr/>
        <p:txBody>
          <a:bodyPr>
            <a:normAutofit fontScale="62500" lnSpcReduction="20000"/>
          </a:bodyPr>
          <a:lstStyle/>
          <a:p>
            <a:pPr marL="0" indent="0">
              <a:buNone/>
            </a:pPr>
            <a:r>
              <a:rPr lang="en-US" sz="3800" b="1" i="1" dirty="0"/>
              <a:t>HIGHLIGHTS (Cont’d</a:t>
            </a:r>
            <a:r>
              <a:rPr lang="en-US" sz="3800" b="1" dirty="0"/>
              <a:t>)</a:t>
            </a:r>
          </a:p>
          <a:p>
            <a:pPr marL="0" indent="0">
              <a:buNone/>
            </a:pPr>
            <a:r>
              <a:rPr lang="en-US" b="1" dirty="0"/>
              <a:t>2.  Work-related musculoskeletal disorders</a:t>
            </a:r>
          </a:p>
          <a:p>
            <a:r>
              <a:rPr lang="en-US" dirty="0"/>
              <a:t>Musculoskeletal disorders make up the second-largest portion of work-related ill health, with 473,000 workers suffering from these in 2022/2023. </a:t>
            </a:r>
          </a:p>
          <a:p>
            <a:r>
              <a:rPr lang="en-US" dirty="0"/>
              <a:t>An estimated 6.6 million working days were lost due to work-related musculoskeletal disorders in 2022/23.</a:t>
            </a:r>
          </a:p>
          <a:p>
            <a:pPr marL="0" indent="0">
              <a:buNone/>
            </a:pPr>
            <a:r>
              <a:rPr lang="en-US" b="1" dirty="0"/>
              <a:t>3.  Injuries sustained at work in 2021/22</a:t>
            </a:r>
          </a:p>
          <a:p>
            <a:r>
              <a:rPr lang="en-US" dirty="0"/>
              <a:t>There were 561,000 workers who sustained a non-fatal injury at work in 2022/23. Tragically, there were 135 workers killed in work-related accidents in the 12-month period too.</a:t>
            </a:r>
          </a:p>
          <a:p>
            <a:endParaRPr lang="en-US" dirty="0"/>
          </a:p>
          <a:p>
            <a:pPr marL="0" indent="0">
              <a:buNone/>
            </a:pPr>
            <a:r>
              <a:rPr lang="en-US" dirty="0"/>
              <a:t>An estimated 35.2 million working days were lost due to work- related illness or injury at an estimated cost of £20.7 billion (based on 2021/22)</a:t>
            </a:r>
          </a:p>
        </p:txBody>
      </p:sp>
      <p:pic>
        <p:nvPicPr>
          <p:cNvPr id="10" name="Picture 2" descr="Statistics Stock Photo Images. 354,024 Statistics royalty free images and  photography available to buy from thousands of stock photograph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98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C4C8B-EE6C-4FF1-B5F7-C282FB8ACD78}"/>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H &amp; S Update 2024</a:t>
            </a:r>
            <a:endParaRPr lang="en-GB" dirty="0"/>
          </a:p>
        </p:txBody>
      </p:sp>
      <p:pic>
        <p:nvPicPr>
          <p:cNvPr id="4" name="Picture 3">
            <a:extLst>
              <a:ext uri="{FF2B5EF4-FFF2-40B4-BE49-F238E27FC236}">
                <a16:creationId xmlns:a16="http://schemas.microsoft.com/office/drawing/2014/main" xmlns="" id="{5E76CDFE-9C7D-4632-A099-E37072397EA8}"/>
              </a:ext>
            </a:extLst>
          </p:cNvPr>
          <p:cNvPicPr>
            <a:picLocks noChangeAspect="1"/>
          </p:cNvPicPr>
          <p:nvPr/>
        </p:nvPicPr>
        <p:blipFill>
          <a:blip r:embed="rId2"/>
          <a:stretch>
            <a:fillRect/>
          </a:stretch>
        </p:blipFill>
        <p:spPr>
          <a:xfrm>
            <a:off x="179512" y="35705"/>
            <a:ext cx="1024217" cy="1085182"/>
          </a:xfrm>
          <a:prstGeom prst="rect">
            <a:avLst/>
          </a:prstGeom>
        </p:spPr>
      </p:pic>
      <p:sp>
        <p:nvSpPr>
          <p:cNvPr id="3" name="Footer Placeholder 2"/>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7</a:t>
            </a:fld>
            <a:endParaRPr lang="en-GB" dirty="0"/>
          </a:p>
        </p:txBody>
      </p:sp>
      <p:sp>
        <p:nvSpPr>
          <p:cNvPr id="6" name="Content Placeholder 5"/>
          <p:cNvSpPr>
            <a:spLocks noGrp="1"/>
          </p:cNvSpPr>
          <p:nvPr>
            <p:ph idx="1"/>
          </p:nvPr>
        </p:nvSpPr>
        <p:spPr>
          <a:xfrm>
            <a:off x="457200" y="1600202"/>
            <a:ext cx="8229600" cy="4781126"/>
          </a:xfrm>
        </p:spPr>
        <p:txBody>
          <a:bodyPr>
            <a:normAutofit/>
          </a:bodyPr>
          <a:lstStyle/>
          <a:p>
            <a:pPr marL="0" indent="0">
              <a:buNone/>
            </a:pPr>
            <a:r>
              <a:rPr lang="en-US" sz="2600" b="1" i="1" dirty="0"/>
              <a:t>HIGHLIGHTS (Cont’d)</a:t>
            </a:r>
          </a:p>
          <a:p>
            <a:pPr marL="0" indent="0">
              <a:buNone/>
            </a:pPr>
            <a:r>
              <a:rPr lang="en-US" sz="2400" b="1" dirty="0"/>
              <a:t>4. Ill health from workplace exposure</a:t>
            </a:r>
          </a:p>
          <a:p>
            <a:r>
              <a:rPr lang="en-US" sz="2400" dirty="0"/>
              <a:t>There are an estimated 13,000 deaths each year linked to past exposure at work, primarily to chemicals, dust or asbestos. Of these, 12,000 deaths are due to occupational lung disease.</a:t>
            </a:r>
          </a:p>
          <a:p>
            <a:r>
              <a:rPr lang="en-US" sz="2400" dirty="0"/>
              <a:t>There are a total of 1.8 million workers suffering from work-related ill health new or long standing in 2022/23</a:t>
            </a:r>
          </a:p>
          <a:p>
            <a:r>
              <a:rPr lang="en-US" sz="2400" dirty="0"/>
              <a:t>672,000 workers are suffering from a new case of work-related illness </a:t>
            </a:r>
          </a:p>
        </p:txBody>
      </p:sp>
      <p:pic>
        <p:nvPicPr>
          <p:cNvPr id="10" name="Picture 2" descr="Statistics Stock Photo Images. 354,024 Statistics royalty free images and  photography available to buy from thousands of stock photograph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52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C4C8B-EE6C-4FF1-B5F7-C282FB8ACD78}"/>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H &amp; S Update 2024</a:t>
            </a:r>
            <a:endParaRPr lang="en-GB" dirty="0"/>
          </a:p>
        </p:txBody>
      </p:sp>
      <p:pic>
        <p:nvPicPr>
          <p:cNvPr id="4" name="Picture 3">
            <a:extLst>
              <a:ext uri="{FF2B5EF4-FFF2-40B4-BE49-F238E27FC236}">
                <a16:creationId xmlns:a16="http://schemas.microsoft.com/office/drawing/2014/main" xmlns="" id="{5E76CDFE-9C7D-4632-A099-E37072397EA8}"/>
              </a:ext>
            </a:extLst>
          </p:cNvPr>
          <p:cNvPicPr>
            <a:picLocks noChangeAspect="1"/>
          </p:cNvPicPr>
          <p:nvPr/>
        </p:nvPicPr>
        <p:blipFill>
          <a:blip r:embed="rId2"/>
          <a:stretch>
            <a:fillRect/>
          </a:stretch>
        </p:blipFill>
        <p:spPr>
          <a:xfrm>
            <a:off x="179512" y="35705"/>
            <a:ext cx="1024217" cy="1085182"/>
          </a:xfrm>
          <a:prstGeom prst="rect">
            <a:avLst/>
          </a:prstGeom>
        </p:spPr>
      </p:pic>
      <p:sp>
        <p:nvSpPr>
          <p:cNvPr id="3" name="Footer Placeholder 2"/>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8</a:t>
            </a:fld>
            <a:endParaRPr lang="en-GB" dirty="0"/>
          </a:p>
        </p:txBody>
      </p:sp>
      <p:sp>
        <p:nvSpPr>
          <p:cNvPr id="6" name="Content Placeholder 5"/>
          <p:cNvSpPr>
            <a:spLocks noGrp="1"/>
          </p:cNvSpPr>
          <p:nvPr>
            <p:ph idx="1"/>
          </p:nvPr>
        </p:nvSpPr>
        <p:spPr>
          <a:xfrm>
            <a:off x="457200" y="1600202"/>
            <a:ext cx="8229600" cy="4709118"/>
          </a:xfrm>
        </p:spPr>
        <p:txBody>
          <a:bodyPr>
            <a:normAutofit fontScale="70000" lnSpcReduction="20000"/>
          </a:bodyPr>
          <a:lstStyle/>
          <a:p>
            <a:pPr marL="0" indent="0">
              <a:buNone/>
            </a:pPr>
            <a:r>
              <a:rPr lang="en-US" sz="3400" b="1" i="1" dirty="0"/>
              <a:t>HIGHLIGHTS (Cont’d)</a:t>
            </a:r>
          </a:p>
          <a:p>
            <a:pPr marL="0" indent="0">
              <a:buNone/>
            </a:pPr>
            <a:r>
              <a:rPr lang="en-US" b="1" dirty="0"/>
              <a:t>5.  The cost of workplace-related ill-health</a:t>
            </a:r>
          </a:p>
          <a:p>
            <a:r>
              <a:rPr lang="en-US" dirty="0"/>
              <a:t>Work-related injury and new cases of ill health cost Britain an estimated £20.7 billion in 2021/22. Of this, £7.6 billion was due to workplace injury and £13.1 billion was due to work-related ill health, excluding long latency illnesses such as cancer.</a:t>
            </a:r>
          </a:p>
          <a:p>
            <a:pPr marL="0" indent="0">
              <a:buNone/>
            </a:pPr>
            <a:r>
              <a:rPr lang="en-US" b="1" dirty="0"/>
              <a:t>6.  Top three industries with workplace injury in 2022/2023</a:t>
            </a:r>
          </a:p>
          <a:p>
            <a:r>
              <a:rPr lang="en-US" dirty="0"/>
              <a:t>Agriculture, forestry and fishing</a:t>
            </a:r>
          </a:p>
          <a:p>
            <a:r>
              <a:rPr lang="en-US" dirty="0"/>
              <a:t>Construction</a:t>
            </a:r>
          </a:p>
          <a:p>
            <a:r>
              <a:rPr lang="en-US" dirty="0"/>
              <a:t>Accommodation/food service activities</a:t>
            </a:r>
          </a:p>
          <a:p>
            <a:pPr marL="0" indent="0">
              <a:buNone/>
            </a:pPr>
            <a:r>
              <a:rPr lang="en-US" b="1" dirty="0"/>
              <a:t>7.  Top three industries with work-related ill health in 2022/2023</a:t>
            </a:r>
          </a:p>
          <a:p>
            <a:r>
              <a:rPr lang="en-US" dirty="0"/>
              <a:t>Human health/social work</a:t>
            </a:r>
          </a:p>
          <a:p>
            <a:r>
              <a:rPr lang="en-US" dirty="0"/>
              <a:t>Public administration/</a:t>
            </a:r>
            <a:r>
              <a:rPr lang="en-US" dirty="0" err="1"/>
              <a:t>defence</a:t>
            </a:r>
            <a:endParaRPr lang="en-US" dirty="0"/>
          </a:p>
          <a:p>
            <a:r>
              <a:rPr lang="en-US" dirty="0"/>
              <a:t>Education</a:t>
            </a:r>
          </a:p>
        </p:txBody>
      </p:sp>
      <p:pic>
        <p:nvPicPr>
          <p:cNvPr id="10" name="Picture 2" descr="Statistics Stock Photo Images. 354,024 Statistics royalty free images and  photography available to buy from thousands of stock photograph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269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C4C8B-EE6C-4FF1-B5F7-C282FB8ACD78}"/>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t>H &amp; S Update 2024</a:t>
            </a:r>
            <a:endParaRPr lang="en-GB" dirty="0"/>
          </a:p>
        </p:txBody>
      </p:sp>
      <p:pic>
        <p:nvPicPr>
          <p:cNvPr id="4" name="Picture 3">
            <a:extLst>
              <a:ext uri="{FF2B5EF4-FFF2-40B4-BE49-F238E27FC236}">
                <a16:creationId xmlns:a16="http://schemas.microsoft.com/office/drawing/2014/main" xmlns="" id="{5E76CDFE-9C7D-4632-A099-E37072397EA8}"/>
              </a:ext>
            </a:extLst>
          </p:cNvPr>
          <p:cNvPicPr>
            <a:picLocks noChangeAspect="1"/>
          </p:cNvPicPr>
          <p:nvPr/>
        </p:nvPicPr>
        <p:blipFill>
          <a:blip r:embed="rId2"/>
          <a:stretch>
            <a:fillRect/>
          </a:stretch>
        </p:blipFill>
        <p:spPr>
          <a:xfrm>
            <a:off x="179512" y="35705"/>
            <a:ext cx="1024217" cy="1085182"/>
          </a:xfrm>
          <a:prstGeom prst="rect">
            <a:avLst/>
          </a:prstGeom>
        </p:spPr>
      </p:pic>
      <p:sp>
        <p:nvSpPr>
          <p:cNvPr id="3" name="Footer Placeholder 2"/>
          <p:cNvSpPr>
            <a:spLocks noGrp="1"/>
          </p:cNvSpPr>
          <p:nvPr>
            <p:ph type="ftr" sz="quarter" idx="11"/>
          </p:nvPr>
        </p:nvSpPr>
        <p:spPr/>
        <p:txBody>
          <a:bodyPr/>
          <a:lstStyle/>
          <a:p>
            <a:r>
              <a:rPr lang="en-GB"/>
              <a:t>HHSG Feb 2024</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9</a:t>
            </a:fld>
            <a:endParaRPr lang="en-GB" dirty="0"/>
          </a:p>
        </p:txBody>
      </p:sp>
      <p:sp>
        <p:nvSpPr>
          <p:cNvPr id="6" name="Content Placeholder 5"/>
          <p:cNvSpPr>
            <a:spLocks noGrp="1"/>
          </p:cNvSpPr>
          <p:nvPr>
            <p:ph idx="1"/>
          </p:nvPr>
        </p:nvSpPr>
        <p:spPr>
          <a:xfrm>
            <a:off x="457200" y="1600202"/>
            <a:ext cx="8229600" cy="4709118"/>
          </a:xfrm>
        </p:spPr>
        <p:txBody>
          <a:bodyPr>
            <a:normAutofit/>
          </a:bodyPr>
          <a:lstStyle/>
          <a:p>
            <a:pPr marL="0" indent="0">
              <a:buNone/>
            </a:pPr>
            <a:r>
              <a:rPr lang="en-US" sz="2600" b="1" i="1" dirty="0"/>
              <a:t>Comparisons</a:t>
            </a:r>
            <a:r>
              <a:rPr lang="en-US" b="1" i="1" dirty="0"/>
              <a:t> </a:t>
            </a:r>
          </a:p>
          <a:p>
            <a:r>
              <a:rPr lang="en-GB" sz="2600" dirty="0"/>
              <a:t>Industries with statistically significantly higher rates of work-related ill health compared to the average rate across all industries were human health and social work, public administration and defence, and education. </a:t>
            </a:r>
          </a:p>
          <a:p>
            <a:r>
              <a:rPr lang="en-GB" sz="2600" dirty="0"/>
              <a:t>Agriculture, forestry and fishing, construction, accommodation and food service activities and wholesale and retail trade (including motor vehicle repair) had statistically significantly higher workplace non-fatal injury rates compared to the average rate across all industries</a:t>
            </a:r>
            <a:endParaRPr lang="en-US" sz="2600" dirty="0"/>
          </a:p>
        </p:txBody>
      </p:sp>
      <p:pic>
        <p:nvPicPr>
          <p:cNvPr id="10" name="Picture 2" descr="Statistics Stock Photo Images. 354,024 Statistics royalty free images and  photography available to buy from thousands of stock photograph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88641"/>
            <a:ext cx="1512168"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414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4544</Words>
  <Application>Microsoft Office PowerPoint</Application>
  <PresentationFormat>On-screen Show (4:3)</PresentationFormat>
  <Paragraphs>441</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Health and Safety Update 2024</vt:lpstr>
      <vt:lpstr>PowerPoint Presentation</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PowerPoint Presentation</vt:lpstr>
      <vt:lpstr>PowerPoint Presentation</vt:lpstr>
      <vt:lpstr>PowerPoint Presentation</vt:lpstr>
      <vt:lpstr>PowerPoint Presentation</vt:lpstr>
      <vt:lpstr>PowerPoint Presentation</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lpstr>H &amp; S Update 2024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Safety &amp; Environmental Update 2019</dc:title>
  <dc:creator>Mike</dc:creator>
  <cp:lastModifiedBy>Adrian</cp:lastModifiedBy>
  <cp:revision>140</cp:revision>
  <cp:lastPrinted>2019-02-04T15:52:34Z</cp:lastPrinted>
  <dcterms:created xsi:type="dcterms:W3CDTF">2019-01-17T09:50:21Z</dcterms:created>
  <dcterms:modified xsi:type="dcterms:W3CDTF">2024-02-20T09:38:49Z</dcterms:modified>
</cp:coreProperties>
</file>