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256" r:id="rId2"/>
    <p:sldId id="257" r:id="rId3"/>
    <p:sldId id="331" r:id="rId4"/>
    <p:sldId id="298" r:id="rId5"/>
    <p:sldId id="282" r:id="rId6"/>
    <p:sldId id="299" r:id="rId7"/>
    <p:sldId id="277" r:id="rId8"/>
    <p:sldId id="284" r:id="rId9"/>
    <p:sldId id="285" r:id="rId10"/>
    <p:sldId id="332" r:id="rId11"/>
    <p:sldId id="283" r:id="rId12"/>
    <p:sldId id="300" r:id="rId13"/>
    <p:sldId id="297" r:id="rId14"/>
    <p:sldId id="301" r:id="rId15"/>
    <p:sldId id="296" r:id="rId16"/>
    <p:sldId id="294" r:id="rId17"/>
    <p:sldId id="302" r:id="rId18"/>
    <p:sldId id="286" r:id="rId19"/>
    <p:sldId id="304" r:id="rId20"/>
    <p:sldId id="289" r:id="rId21"/>
    <p:sldId id="305" r:id="rId22"/>
    <p:sldId id="295" r:id="rId23"/>
    <p:sldId id="303" r:id="rId24"/>
    <p:sldId id="317" r:id="rId25"/>
    <p:sldId id="288" r:id="rId26"/>
    <p:sldId id="330" r:id="rId27"/>
    <p:sldId id="293" r:id="rId28"/>
    <p:sldId id="290" r:id="rId29"/>
    <p:sldId id="291" r:id="rId30"/>
    <p:sldId id="292" r:id="rId31"/>
    <p:sldId id="312" r:id="rId32"/>
    <p:sldId id="278" r:id="rId33"/>
    <p:sldId id="306" r:id="rId34"/>
    <p:sldId id="307" r:id="rId35"/>
    <p:sldId id="308" r:id="rId36"/>
    <p:sldId id="311" r:id="rId37"/>
    <p:sldId id="309" r:id="rId38"/>
    <p:sldId id="310" r:id="rId39"/>
    <p:sldId id="313" r:id="rId40"/>
    <p:sldId id="314" r:id="rId41"/>
    <p:sldId id="316" r:id="rId42"/>
    <p:sldId id="319" r:id="rId43"/>
    <p:sldId id="320" r:id="rId44"/>
    <p:sldId id="321" r:id="rId45"/>
    <p:sldId id="322" r:id="rId46"/>
    <p:sldId id="323" r:id="rId47"/>
    <p:sldId id="324" r:id="rId48"/>
    <p:sldId id="326" r:id="rId49"/>
    <p:sldId id="328" r:id="rId50"/>
    <p:sldId id="329" r:id="rId51"/>
    <p:sldId id="279" r:id="rId52"/>
    <p:sldId id="281" r:id="rId53"/>
    <p:sldId id="280" r:id="rId54"/>
    <p:sldId id="276"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1C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2518" autoAdjust="0"/>
  </p:normalViewPr>
  <p:slideViewPr>
    <p:cSldViewPr snapToGrid="0">
      <p:cViewPr varScale="1">
        <p:scale>
          <a:sx n="56" d="100"/>
          <a:sy n="56" d="100"/>
        </p:scale>
        <p:origin x="1075"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C6D8E1-9E5A-4349-BBC7-55D7FFEDB9B5}" type="datetimeFigureOut">
              <a:rPr lang="en-GB" smtClean="0"/>
              <a:t>20/03/2024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4EADA2-5E4C-405D-90F8-A35A5BECE0A5}" type="slidenum">
              <a:rPr lang="en-GB" smtClean="0"/>
              <a:t>‹#›</a:t>
            </a:fld>
            <a:endParaRPr lang="en-GB"/>
          </a:p>
        </p:txBody>
      </p:sp>
    </p:spTree>
    <p:extLst>
      <p:ext uri="{BB962C8B-B14F-4D97-AF65-F5344CB8AC3E}">
        <p14:creationId xmlns:p14="http://schemas.microsoft.com/office/powerpoint/2010/main" val="1789162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gov.uk/guidance/understanding-biodiversity-net-gain#measuring-biodiversity-"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ww.gov.uk/guidance/biodiversity-net-gain"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4EADA2-5E4C-405D-90F8-A35A5BECE0A5}" type="slidenum">
              <a:rPr lang="en-GB" smtClean="0"/>
              <a:t>1</a:t>
            </a:fld>
            <a:endParaRPr lang="en-GB"/>
          </a:p>
        </p:txBody>
      </p:sp>
    </p:spTree>
    <p:extLst>
      <p:ext uri="{BB962C8B-B14F-4D97-AF65-F5344CB8AC3E}">
        <p14:creationId xmlns:p14="http://schemas.microsoft.com/office/powerpoint/2010/main" val="21087379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94EADA2-5E4C-405D-90F8-A35A5BECE0A5}" type="slidenum">
              <a:rPr lang="en-GB" smtClean="0"/>
              <a:t>10</a:t>
            </a:fld>
            <a:endParaRPr lang="en-GB"/>
          </a:p>
        </p:txBody>
      </p:sp>
    </p:spTree>
    <p:extLst>
      <p:ext uri="{BB962C8B-B14F-4D97-AF65-F5344CB8AC3E}">
        <p14:creationId xmlns:p14="http://schemas.microsoft.com/office/powerpoint/2010/main" val="31366856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94EADA2-5E4C-405D-90F8-A35A5BECE0A5}" type="slidenum">
              <a:rPr lang="en-GB" smtClean="0"/>
              <a:t>11</a:t>
            </a:fld>
            <a:endParaRPr lang="en-GB"/>
          </a:p>
        </p:txBody>
      </p:sp>
    </p:spTree>
    <p:extLst>
      <p:ext uri="{BB962C8B-B14F-4D97-AF65-F5344CB8AC3E}">
        <p14:creationId xmlns:p14="http://schemas.microsoft.com/office/powerpoint/2010/main" val="25810803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94EADA2-5E4C-405D-90F8-A35A5BECE0A5}" type="slidenum">
              <a:rPr lang="en-GB" smtClean="0"/>
              <a:t>12</a:t>
            </a:fld>
            <a:endParaRPr lang="en-GB"/>
          </a:p>
        </p:txBody>
      </p:sp>
    </p:spTree>
    <p:extLst>
      <p:ext uri="{BB962C8B-B14F-4D97-AF65-F5344CB8AC3E}">
        <p14:creationId xmlns:p14="http://schemas.microsoft.com/office/powerpoint/2010/main" val="23024336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94EADA2-5E4C-405D-90F8-A35A5BECE0A5}" type="slidenum">
              <a:rPr lang="en-GB" smtClean="0"/>
              <a:t>13</a:t>
            </a:fld>
            <a:endParaRPr lang="en-GB"/>
          </a:p>
        </p:txBody>
      </p:sp>
    </p:spTree>
    <p:extLst>
      <p:ext uri="{BB962C8B-B14F-4D97-AF65-F5344CB8AC3E}">
        <p14:creationId xmlns:p14="http://schemas.microsoft.com/office/powerpoint/2010/main" val="6521814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94EADA2-5E4C-405D-90F8-A35A5BECE0A5}" type="slidenum">
              <a:rPr lang="en-GB" smtClean="0"/>
              <a:t>14</a:t>
            </a:fld>
            <a:endParaRPr lang="en-GB"/>
          </a:p>
        </p:txBody>
      </p:sp>
    </p:spTree>
    <p:extLst>
      <p:ext uri="{BB962C8B-B14F-4D97-AF65-F5344CB8AC3E}">
        <p14:creationId xmlns:p14="http://schemas.microsoft.com/office/powerpoint/2010/main" val="22182653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1" i="0" dirty="0">
                <a:solidFill>
                  <a:srgbClr val="0B0C0C"/>
                </a:solidFill>
                <a:effectLst/>
                <a:latin typeface="GDS Transport"/>
              </a:rPr>
              <a:t>Developments below the threshold</a:t>
            </a:r>
          </a:p>
          <a:p>
            <a:pPr algn="l"/>
            <a:r>
              <a:rPr lang="en-GB" b="0" i="0" dirty="0">
                <a:solidFill>
                  <a:srgbClr val="0B0C0C"/>
                </a:solidFill>
                <a:effectLst/>
                <a:latin typeface="GDS Transport"/>
              </a:rPr>
              <a:t>A development that does not impact a priority habitat and impacts less than:   </a:t>
            </a:r>
          </a:p>
          <a:p>
            <a:pPr algn="l">
              <a:buFont typeface="Arial" panose="020B0604020202020204" pitchFamily="34" charset="0"/>
              <a:buChar char="•"/>
            </a:pPr>
            <a:r>
              <a:rPr lang="en-GB" b="0" i="0" dirty="0">
                <a:solidFill>
                  <a:srgbClr val="0B0C0C"/>
                </a:solidFill>
                <a:effectLst/>
                <a:latin typeface="GDS Transport"/>
              </a:rPr>
              <a:t>25 square metres (5m by 5m) of on-site habitat   </a:t>
            </a:r>
          </a:p>
          <a:p>
            <a:pPr algn="l">
              <a:buFont typeface="Arial" panose="020B0604020202020204" pitchFamily="34" charset="0"/>
              <a:buChar char="•"/>
            </a:pPr>
            <a:r>
              <a:rPr lang="en-GB" b="0" i="0" dirty="0">
                <a:solidFill>
                  <a:srgbClr val="0B0C0C"/>
                </a:solidFill>
                <a:effectLst/>
                <a:latin typeface="GDS Transport"/>
              </a:rPr>
              <a:t>5 metres of on-site linear habitats such as hedgerows</a:t>
            </a:r>
          </a:p>
          <a:p>
            <a:pPr algn="l"/>
            <a:r>
              <a:rPr lang="en-GB" b="0" i="0" dirty="0">
                <a:solidFill>
                  <a:srgbClr val="0B0C0C"/>
                </a:solidFill>
                <a:effectLst/>
                <a:latin typeface="GDS Transport"/>
              </a:rPr>
              <a:t>A development ‘impacts’ a habitat if it </a:t>
            </a:r>
            <a:r>
              <a:rPr lang="en-GB" b="0" i="0" dirty="0">
                <a:solidFill>
                  <a:srgbClr val="1D70B8"/>
                </a:solidFill>
                <a:effectLst/>
                <a:latin typeface="GDS Transport"/>
                <a:hlinkClick r:id="rId3"/>
              </a:rPr>
              <a:t>decreases the biodiversity value</a:t>
            </a:r>
            <a:r>
              <a:rPr lang="en-GB" b="0" i="0" dirty="0">
                <a:solidFill>
                  <a:srgbClr val="0B0C0C"/>
                </a:solidFill>
                <a:effectLst/>
                <a:latin typeface="GDS Transport"/>
              </a:rPr>
              <a:t>.   </a:t>
            </a:r>
          </a:p>
          <a:p>
            <a:pPr algn="l"/>
            <a:r>
              <a:rPr lang="en-GB" b="0" i="0" dirty="0">
                <a:solidFill>
                  <a:srgbClr val="1D70B8"/>
                </a:solidFill>
                <a:effectLst/>
                <a:latin typeface="GDS Transport"/>
                <a:hlinkClick r:id="rId4"/>
              </a:rPr>
              <a:t>Find out more about this exemption</a:t>
            </a:r>
            <a:r>
              <a:rPr lang="en-GB" b="0" i="0" dirty="0">
                <a:solidFill>
                  <a:srgbClr val="0B0C0C"/>
                </a:solidFill>
                <a:effectLst/>
                <a:latin typeface="GDS Transport"/>
              </a:rPr>
              <a:t>.</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00000"/>
                </a:solidFill>
                <a:effectLst/>
                <a:latin typeface="museo"/>
              </a:rPr>
              <a:t>15,000 hectares of woodlands, heath, grasslands, and wetlands and absorb 650,000 tonnes of carbon each year if the government meets its housing targets</a:t>
            </a:r>
          </a:p>
          <a:p>
            <a:endParaRPr lang="en-GB" dirty="0"/>
          </a:p>
        </p:txBody>
      </p:sp>
      <p:sp>
        <p:nvSpPr>
          <p:cNvPr id="4" name="Slide Number Placeholder 3"/>
          <p:cNvSpPr>
            <a:spLocks noGrp="1"/>
          </p:cNvSpPr>
          <p:nvPr>
            <p:ph type="sldNum" sz="quarter" idx="5"/>
          </p:nvPr>
        </p:nvSpPr>
        <p:spPr/>
        <p:txBody>
          <a:bodyPr/>
          <a:lstStyle/>
          <a:p>
            <a:fld id="{094EADA2-5E4C-405D-90F8-A35A5BECE0A5}" type="slidenum">
              <a:rPr lang="en-GB" smtClean="0"/>
              <a:t>15</a:t>
            </a:fld>
            <a:endParaRPr lang="en-GB"/>
          </a:p>
        </p:txBody>
      </p:sp>
    </p:spTree>
    <p:extLst>
      <p:ext uri="{BB962C8B-B14F-4D97-AF65-F5344CB8AC3E}">
        <p14:creationId xmlns:p14="http://schemas.microsoft.com/office/powerpoint/2010/main" val="17634131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0B0C0C"/>
                </a:solidFill>
                <a:effectLst/>
                <a:latin typeface="GDS Transport"/>
              </a:rPr>
              <a:t>Amber items of waste wood are from buildings built between 1950 and 2006 and are:</a:t>
            </a:r>
          </a:p>
          <a:p>
            <a:pPr algn="l">
              <a:buFont typeface="Arial" panose="020B0604020202020204" pitchFamily="34" charset="0"/>
              <a:buChar char="•"/>
            </a:pPr>
            <a:r>
              <a:rPr lang="en-GB" b="0" i="0" dirty="0">
                <a:solidFill>
                  <a:srgbClr val="0B0C0C"/>
                </a:solidFill>
                <a:effectLst/>
                <a:latin typeface="GDS Transport"/>
              </a:rPr>
              <a:t>roof timbers</a:t>
            </a:r>
          </a:p>
          <a:p>
            <a:pPr algn="l">
              <a:buFont typeface="Arial" panose="020B0604020202020204" pitchFamily="34" charset="0"/>
              <a:buChar char="•"/>
            </a:pPr>
            <a:r>
              <a:rPr lang="en-GB" b="0" i="0" dirty="0">
                <a:solidFill>
                  <a:srgbClr val="0B0C0C"/>
                </a:solidFill>
                <a:effectLst/>
                <a:latin typeface="GDS Transport"/>
              </a:rPr>
              <a:t>tiling and cladding battens</a:t>
            </a:r>
          </a:p>
          <a:p>
            <a:pPr algn="l">
              <a:buFont typeface="Arial" panose="020B0604020202020204" pitchFamily="34" charset="0"/>
              <a:buChar char="•"/>
            </a:pPr>
            <a:r>
              <a:rPr lang="en-GB" b="0" i="0" dirty="0">
                <a:solidFill>
                  <a:srgbClr val="0B0C0C"/>
                </a:solidFill>
                <a:effectLst/>
                <a:latin typeface="GDS Transport"/>
              </a:rPr>
              <a:t>timber frames and joists</a:t>
            </a:r>
          </a:p>
          <a:p>
            <a:pPr algn="l">
              <a:buFont typeface="Arial" panose="020B0604020202020204" pitchFamily="34" charset="0"/>
              <a:buChar char="•"/>
            </a:pPr>
            <a:endParaRPr lang="en-GB" b="0" i="0" dirty="0">
              <a:solidFill>
                <a:srgbClr val="0B0C0C"/>
              </a:solidFill>
              <a:effectLst/>
              <a:latin typeface="GDS Transport"/>
            </a:endParaRPr>
          </a:p>
          <a:p>
            <a:pPr algn="l"/>
            <a:r>
              <a:rPr lang="en-GB" b="0" i="0" dirty="0">
                <a:solidFill>
                  <a:srgbClr val="0B0C0C"/>
                </a:solidFill>
                <a:effectLst/>
                <a:latin typeface="GDS Transport"/>
              </a:rPr>
              <a:t>Amber items of waste wood are also from buildings built between 1950 and 1995 and are:</a:t>
            </a:r>
          </a:p>
          <a:p>
            <a:pPr algn="l">
              <a:buFont typeface="Arial" panose="020B0604020202020204" pitchFamily="34" charset="0"/>
              <a:buChar char="•"/>
            </a:pPr>
            <a:r>
              <a:rPr lang="en-GB" b="0" i="0" dirty="0">
                <a:solidFill>
                  <a:srgbClr val="0B0C0C"/>
                </a:solidFill>
                <a:effectLst/>
                <a:latin typeface="GDS Transport"/>
              </a:rPr>
              <a:t>barge boards, </a:t>
            </a:r>
            <a:r>
              <a:rPr lang="en-GB" b="0" i="0" dirty="0" err="1">
                <a:solidFill>
                  <a:srgbClr val="0B0C0C"/>
                </a:solidFill>
                <a:effectLst/>
                <a:latin typeface="GDS Transport"/>
              </a:rPr>
              <a:t>fascias</a:t>
            </a:r>
            <a:r>
              <a:rPr lang="en-GB" b="0" i="0" dirty="0">
                <a:solidFill>
                  <a:srgbClr val="0B0C0C"/>
                </a:solidFill>
                <a:effectLst/>
                <a:latin typeface="GDS Transport"/>
              </a:rPr>
              <a:t> and soffits</a:t>
            </a:r>
          </a:p>
          <a:p>
            <a:pPr algn="l">
              <a:buFont typeface="Arial" panose="020B0604020202020204" pitchFamily="34" charset="0"/>
              <a:buChar char="•"/>
            </a:pPr>
            <a:r>
              <a:rPr lang="en-GB" b="0" i="0" dirty="0">
                <a:solidFill>
                  <a:srgbClr val="0B0C0C"/>
                </a:solidFill>
                <a:effectLst/>
                <a:latin typeface="GDS Transport"/>
              </a:rPr>
              <a:t>external timber cladding</a:t>
            </a:r>
          </a:p>
          <a:p>
            <a:pPr algn="l">
              <a:buFont typeface="Arial" panose="020B0604020202020204" pitchFamily="34" charset="0"/>
              <a:buChar char="•"/>
            </a:pPr>
            <a:r>
              <a:rPr lang="en-GB" b="0" i="0" dirty="0">
                <a:solidFill>
                  <a:srgbClr val="0B0C0C"/>
                </a:solidFill>
                <a:effectLst/>
                <a:latin typeface="GDS Transport"/>
              </a:rPr>
              <a:t>external doors</a:t>
            </a:r>
          </a:p>
          <a:p>
            <a:pPr algn="l">
              <a:buFont typeface="Arial" panose="020B0604020202020204" pitchFamily="34" charset="0"/>
              <a:buChar char="•"/>
            </a:pPr>
            <a:r>
              <a:rPr lang="en-GB" b="0" i="0" dirty="0">
                <a:solidFill>
                  <a:srgbClr val="0B0C0C"/>
                </a:solidFill>
                <a:effectLst/>
                <a:latin typeface="GDS Transport"/>
              </a:rPr>
              <a:t>external windows</a:t>
            </a:r>
          </a:p>
          <a:p>
            <a:endParaRPr lang="en-GB" dirty="0"/>
          </a:p>
        </p:txBody>
      </p:sp>
      <p:sp>
        <p:nvSpPr>
          <p:cNvPr id="4" name="Slide Number Placeholder 3"/>
          <p:cNvSpPr>
            <a:spLocks noGrp="1"/>
          </p:cNvSpPr>
          <p:nvPr>
            <p:ph type="sldNum" sz="quarter" idx="5"/>
          </p:nvPr>
        </p:nvSpPr>
        <p:spPr/>
        <p:txBody>
          <a:bodyPr/>
          <a:lstStyle/>
          <a:p>
            <a:fld id="{094EADA2-5E4C-405D-90F8-A35A5BECE0A5}" type="slidenum">
              <a:rPr lang="en-GB" smtClean="0"/>
              <a:t>16</a:t>
            </a:fld>
            <a:endParaRPr lang="en-GB"/>
          </a:p>
        </p:txBody>
      </p:sp>
    </p:spTree>
    <p:extLst>
      <p:ext uri="{BB962C8B-B14F-4D97-AF65-F5344CB8AC3E}">
        <p14:creationId xmlns:p14="http://schemas.microsoft.com/office/powerpoint/2010/main" val="13420550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94EADA2-5E4C-405D-90F8-A35A5BECE0A5}" type="slidenum">
              <a:rPr lang="en-GB" smtClean="0"/>
              <a:t>17</a:t>
            </a:fld>
            <a:endParaRPr lang="en-GB"/>
          </a:p>
        </p:txBody>
      </p:sp>
    </p:spTree>
    <p:extLst>
      <p:ext uri="{BB962C8B-B14F-4D97-AF65-F5344CB8AC3E}">
        <p14:creationId xmlns:p14="http://schemas.microsoft.com/office/powerpoint/2010/main" val="10093444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Currently 13.9 microgrammes per cubic metre in urban areas, </a:t>
            </a:r>
          </a:p>
          <a:p>
            <a:r>
              <a:rPr lang="en-GB" dirty="0"/>
              <a:t>17 at the roadside</a:t>
            </a:r>
          </a:p>
          <a:p>
            <a:endParaRPr lang="en-GB" dirty="0"/>
          </a:p>
          <a:p>
            <a:r>
              <a:rPr lang="en-GB" dirty="0"/>
              <a:t>AQS Regs cover heavy metals like nickel, lead, cadmium and arsenic, organic compounds, oxides of nitrogen and sulphur, and PM10</a:t>
            </a:r>
          </a:p>
        </p:txBody>
      </p:sp>
      <p:sp>
        <p:nvSpPr>
          <p:cNvPr id="4" name="Slide Number Placeholder 3"/>
          <p:cNvSpPr>
            <a:spLocks noGrp="1"/>
          </p:cNvSpPr>
          <p:nvPr>
            <p:ph type="sldNum" sz="quarter" idx="5"/>
          </p:nvPr>
        </p:nvSpPr>
        <p:spPr/>
        <p:txBody>
          <a:bodyPr/>
          <a:lstStyle/>
          <a:p>
            <a:fld id="{094EADA2-5E4C-405D-90F8-A35A5BECE0A5}" type="slidenum">
              <a:rPr lang="en-GB" smtClean="0"/>
              <a:t>18</a:t>
            </a:fld>
            <a:endParaRPr lang="en-GB"/>
          </a:p>
        </p:txBody>
      </p:sp>
    </p:spTree>
    <p:extLst>
      <p:ext uri="{BB962C8B-B14F-4D97-AF65-F5344CB8AC3E}">
        <p14:creationId xmlns:p14="http://schemas.microsoft.com/office/powerpoint/2010/main" val="31401909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94EADA2-5E4C-405D-90F8-A35A5BECE0A5}" type="slidenum">
              <a:rPr lang="en-GB" smtClean="0"/>
              <a:t>19</a:t>
            </a:fld>
            <a:endParaRPr lang="en-GB"/>
          </a:p>
        </p:txBody>
      </p:sp>
    </p:spTree>
    <p:extLst>
      <p:ext uri="{BB962C8B-B14F-4D97-AF65-F5344CB8AC3E}">
        <p14:creationId xmlns:p14="http://schemas.microsoft.com/office/powerpoint/2010/main" val="2691090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94EADA2-5E4C-405D-90F8-A35A5BECE0A5}" type="slidenum">
              <a:rPr lang="en-GB" smtClean="0"/>
              <a:t>2</a:t>
            </a:fld>
            <a:endParaRPr lang="en-GB"/>
          </a:p>
        </p:txBody>
      </p:sp>
    </p:spTree>
    <p:extLst>
      <p:ext uri="{BB962C8B-B14F-4D97-AF65-F5344CB8AC3E}">
        <p14:creationId xmlns:p14="http://schemas.microsoft.com/office/powerpoint/2010/main" val="23319145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94EADA2-5E4C-405D-90F8-A35A5BECE0A5}" type="slidenum">
              <a:rPr lang="en-GB" smtClean="0"/>
              <a:t>20</a:t>
            </a:fld>
            <a:endParaRPr lang="en-GB"/>
          </a:p>
        </p:txBody>
      </p:sp>
    </p:spTree>
    <p:extLst>
      <p:ext uri="{BB962C8B-B14F-4D97-AF65-F5344CB8AC3E}">
        <p14:creationId xmlns:p14="http://schemas.microsoft.com/office/powerpoint/2010/main" val="17984626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94EADA2-5E4C-405D-90F8-A35A5BECE0A5}" type="slidenum">
              <a:rPr lang="en-GB" smtClean="0"/>
              <a:t>21</a:t>
            </a:fld>
            <a:endParaRPr lang="en-GB"/>
          </a:p>
        </p:txBody>
      </p:sp>
    </p:spTree>
    <p:extLst>
      <p:ext uri="{BB962C8B-B14F-4D97-AF65-F5344CB8AC3E}">
        <p14:creationId xmlns:p14="http://schemas.microsoft.com/office/powerpoint/2010/main" val="27033665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0B0C0C"/>
                </a:solidFill>
                <a:effectLst/>
                <a:latin typeface="GDS Transport"/>
              </a:rPr>
              <a:t>For the qualification date for the third compliance period of ESOS (31 December 2022) a large undertaking is any UK company that either:</a:t>
            </a:r>
          </a:p>
          <a:p>
            <a:pPr algn="l">
              <a:buFont typeface="Arial" panose="020B0604020202020204" pitchFamily="34" charset="0"/>
              <a:buChar char="•"/>
            </a:pPr>
            <a:r>
              <a:rPr lang="en-GB" b="0" i="0" dirty="0">
                <a:solidFill>
                  <a:srgbClr val="0B0C0C"/>
                </a:solidFill>
                <a:effectLst/>
                <a:latin typeface="GDS Transport"/>
              </a:rPr>
              <a:t>employs 250 or more people, or</a:t>
            </a:r>
          </a:p>
          <a:p>
            <a:pPr algn="l">
              <a:buFont typeface="Arial" panose="020B0604020202020204" pitchFamily="34" charset="0"/>
              <a:buChar char="•"/>
            </a:pPr>
            <a:r>
              <a:rPr lang="en-GB" b="0" i="0" dirty="0">
                <a:solidFill>
                  <a:srgbClr val="0B0C0C"/>
                </a:solidFill>
                <a:effectLst/>
                <a:latin typeface="GDS Transport"/>
              </a:rPr>
              <a:t>has an annual turnover in excess of £44 million, and an annual balance sheet total in excess of £38 million</a:t>
            </a:r>
          </a:p>
          <a:p>
            <a:endParaRPr lang="en-GB" b="0" i="0" dirty="0">
              <a:solidFill>
                <a:srgbClr val="0B0C0C"/>
              </a:solidFill>
              <a:effectLst/>
              <a:latin typeface="GDS Transport"/>
            </a:endParaRPr>
          </a:p>
          <a:p>
            <a:endParaRPr lang="en-GB" b="0" i="0" dirty="0">
              <a:solidFill>
                <a:srgbClr val="0B0C0C"/>
              </a:solidFill>
              <a:effectLst/>
              <a:latin typeface="GDS Transport"/>
            </a:endParaRPr>
          </a:p>
          <a:p>
            <a:r>
              <a:rPr lang="en-GB" b="0" i="0" dirty="0">
                <a:solidFill>
                  <a:srgbClr val="0B0C0C"/>
                </a:solidFill>
                <a:effectLst/>
                <a:latin typeface="GDS Transport"/>
              </a:rPr>
              <a:t>large UK undertakings and their corporate groups. It mainly affects businesses but can also apply to not-for-profit bodies and any other non-public sector undertakings that are large enough to meet the qualification criteria</a:t>
            </a:r>
          </a:p>
          <a:p>
            <a:endParaRPr lang="en-GB" b="0" i="0" dirty="0">
              <a:solidFill>
                <a:srgbClr val="0B0C0C"/>
              </a:solidFill>
              <a:effectLst/>
              <a:latin typeface="GDS Transport"/>
            </a:endParaRPr>
          </a:p>
          <a:p>
            <a:endParaRPr lang="en-GB" dirty="0"/>
          </a:p>
        </p:txBody>
      </p:sp>
      <p:sp>
        <p:nvSpPr>
          <p:cNvPr id="4" name="Slide Number Placeholder 3"/>
          <p:cNvSpPr>
            <a:spLocks noGrp="1"/>
          </p:cNvSpPr>
          <p:nvPr>
            <p:ph type="sldNum" sz="quarter" idx="5"/>
          </p:nvPr>
        </p:nvSpPr>
        <p:spPr/>
        <p:txBody>
          <a:bodyPr/>
          <a:lstStyle/>
          <a:p>
            <a:fld id="{094EADA2-5E4C-405D-90F8-A35A5BECE0A5}" type="slidenum">
              <a:rPr lang="en-GB" smtClean="0"/>
              <a:t>22</a:t>
            </a:fld>
            <a:endParaRPr lang="en-GB"/>
          </a:p>
        </p:txBody>
      </p:sp>
    </p:spTree>
    <p:extLst>
      <p:ext uri="{BB962C8B-B14F-4D97-AF65-F5344CB8AC3E}">
        <p14:creationId xmlns:p14="http://schemas.microsoft.com/office/powerpoint/2010/main" val="28342820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0B0C0C"/>
                </a:solidFill>
                <a:effectLst/>
                <a:latin typeface="GDS Transport"/>
              </a:rPr>
              <a:t>Some medical exemptions for plates, straws, cotton buds</a:t>
            </a:r>
          </a:p>
          <a:p>
            <a:endParaRPr lang="en-GB" b="0" i="0" dirty="0">
              <a:solidFill>
                <a:srgbClr val="0B0C0C"/>
              </a:solidFill>
              <a:effectLst/>
              <a:latin typeface="GDS Transport"/>
            </a:endParaRPr>
          </a:p>
          <a:p>
            <a:endParaRPr lang="en-GB" dirty="0"/>
          </a:p>
        </p:txBody>
      </p:sp>
      <p:sp>
        <p:nvSpPr>
          <p:cNvPr id="4" name="Slide Number Placeholder 3"/>
          <p:cNvSpPr>
            <a:spLocks noGrp="1"/>
          </p:cNvSpPr>
          <p:nvPr>
            <p:ph type="sldNum" sz="quarter" idx="5"/>
          </p:nvPr>
        </p:nvSpPr>
        <p:spPr/>
        <p:txBody>
          <a:bodyPr/>
          <a:lstStyle/>
          <a:p>
            <a:fld id="{094EADA2-5E4C-405D-90F8-A35A5BECE0A5}" type="slidenum">
              <a:rPr lang="en-GB" smtClean="0"/>
              <a:t>23</a:t>
            </a:fld>
            <a:endParaRPr lang="en-GB"/>
          </a:p>
        </p:txBody>
      </p:sp>
    </p:spTree>
    <p:extLst>
      <p:ext uri="{BB962C8B-B14F-4D97-AF65-F5344CB8AC3E}">
        <p14:creationId xmlns:p14="http://schemas.microsoft.com/office/powerpoint/2010/main" val="42020307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94EADA2-5E4C-405D-90F8-A35A5BECE0A5}" type="slidenum">
              <a:rPr lang="en-GB" smtClean="0"/>
              <a:t>24</a:t>
            </a:fld>
            <a:endParaRPr lang="en-GB"/>
          </a:p>
        </p:txBody>
      </p:sp>
    </p:spTree>
    <p:extLst>
      <p:ext uri="{BB962C8B-B14F-4D97-AF65-F5344CB8AC3E}">
        <p14:creationId xmlns:p14="http://schemas.microsoft.com/office/powerpoint/2010/main" val="23941036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Data collection will commence from earlier. UK exporters to the EU may already start to be asked questions about the embedded carbon within their products</a:t>
            </a:r>
          </a:p>
        </p:txBody>
      </p:sp>
      <p:sp>
        <p:nvSpPr>
          <p:cNvPr id="4" name="Slide Number Placeholder 3"/>
          <p:cNvSpPr>
            <a:spLocks noGrp="1"/>
          </p:cNvSpPr>
          <p:nvPr>
            <p:ph type="sldNum" sz="quarter" idx="5"/>
          </p:nvPr>
        </p:nvSpPr>
        <p:spPr/>
        <p:txBody>
          <a:bodyPr/>
          <a:lstStyle/>
          <a:p>
            <a:fld id="{094EADA2-5E4C-405D-90F8-A35A5BECE0A5}" type="slidenum">
              <a:rPr lang="en-GB" smtClean="0"/>
              <a:t>25</a:t>
            </a:fld>
            <a:endParaRPr lang="en-GB"/>
          </a:p>
        </p:txBody>
      </p:sp>
    </p:spTree>
    <p:extLst>
      <p:ext uri="{BB962C8B-B14F-4D97-AF65-F5344CB8AC3E}">
        <p14:creationId xmlns:p14="http://schemas.microsoft.com/office/powerpoint/2010/main" val="23522026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Maritime sector also being included</a:t>
            </a:r>
          </a:p>
        </p:txBody>
      </p:sp>
      <p:sp>
        <p:nvSpPr>
          <p:cNvPr id="4" name="Slide Number Placeholder 3"/>
          <p:cNvSpPr>
            <a:spLocks noGrp="1"/>
          </p:cNvSpPr>
          <p:nvPr>
            <p:ph type="sldNum" sz="quarter" idx="5"/>
          </p:nvPr>
        </p:nvSpPr>
        <p:spPr/>
        <p:txBody>
          <a:bodyPr/>
          <a:lstStyle/>
          <a:p>
            <a:fld id="{094EADA2-5E4C-405D-90F8-A35A5BECE0A5}" type="slidenum">
              <a:rPr lang="en-GB" smtClean="0"/>
              <a:t>26</a:t>
            </a:fld>
            <a:endParaRPr lang="en-GB"/>
          </a:p>
        </p:txBody>
      </p:sp>
    </p:spTree>
    <p:extLst>
      <p:ext uri="{BB962C8B-B14F-4D97-AF65-F5344CB8AC3E}">
        <p14:creationId xmlns:p14="http://schemas.microsoft.com/office/powerpoint/2010/main" val="29752018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MCCPS</a:t>
            </a:r>
          </a:p>
          <a:p>
            <a:r>
              <a:rPr lang="en-GB" dirty="0"/>
              <a:t>adhesives, sealants, </a:t>
            </a:r>
          </a:p>
          <a:p>
            <a:r>
              <a:rPr lang="en-GB" dirty="0"/>
              <a:t>paints and coatings; </a:t>
            </a:r>
          </a:p>
          <a:p>
            <a:r>
              <a:rPr lang="en-GB" dirty="0"/>
              <a:t>a flame retardant in PVC and rubber compounds, </a:t>
            </a:r>
          </a:p>
          <a:p>
            <a:r>
              <a:rPr lang="en-GB" dirty="0"/>
              <a:t>an extreme pressure lubricant and anti-adhesive for metal working fluids</a:t>
            </a:r>
          </a:p>
          <a:p>
            <a:r>
              <a:rPr lang="en-GB" dirty="0"/>
              <a:t>a waterproofing agent for paints, coatings and textiles; and </a:t>
            </a:r>
          </a:p>
          <a:p>
            <a:r>
              <a:rPr lang="en-GB" dirty="0"/>
              <a:t>a carrier solvent for colour formers in paper manufacture.</a:t>
            </a:r>
          </a:p>
          <a:p>
            <a:endParaRPr lang="en-GB" dirty="0"/>
          </a:p>
          <a:p>
            <a:r>
              <a:rPr lang="en-GB" b="1" dirty="0"/>
              <a:t>LC-PFCAs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bg1"/>
                </a:solidFill>
              </a:rPr>
              <a:t>surfactant applications, polymer manufacture, coatings, textile impregnators, carpet protectors, firefighting foams)</a:t>
            </a:r>
          </a:p>
          <a:p>
            <a:endParaRPr lang="en-GB" b="1" dirty="0"/>
          </a:p>
        </p:txBody>
      </p:sp>
      <p:sp>
        <p:nvSpPr>
          <p:cNvPr id="4" name="Slide Number Placeholder 3"/>
          <p:cNvSpPr>
            <a:spLocks noGrp="1"/>
          </p:cNvSpPr>
          <p:nvPr>
            <p:ph type="sldNum" sz="quarter" idx="5"/>
          </p:nvPr>
        </p:nvSpPr>
        <p:spPr/>
        <p:txBody>
          <a:bodyPr/>
          <a:lstStyle/>
          <a:p>
            <a:fld id="{094EADA2-5E4C-405D-90F8-A35A5BECE0A5}" type="slidenum">
              <a:rPr lang="en-GB" smtClean="0"/>
              <a:t>27</a:t>
            </a:fld>
            <a:endParaRPr lang="en-GB"/>
          </a:p>
        </p:txBody>
      </p:sp>
    </p:spTree>
    <p:extLst>
      <p:ext uri="{BB962C8B-B14F-4D97-AF65-F5344CB8AC3E}">
        <p14:creationId xmlns:p14="http://schemas.microsoft.com/office/powerpoint/2010/main" val="29585318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94EADA2-5E4C-405D-90F8-A35A5BECE0A5}" type="slidenum">
              <a:rPr lang="en-GB" smtClean="0"/>
              <a:t>28</a:t>
            </a:fld>
            <a:endParaRPr lang="en-GB"/>
          </a:p>
        </p:txBody>
      </p:sp>
    </p:spTree>
    <p:extLst>
      <p:ext uri="{BB962C8B-B14F-4D97-AF65-F5344CB8AC3E}">
        <p14:creationId xmlns:p14="http://schemas.microsoft.com/office/powerpoint/2010/main" val="4243153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Pesticides, dioxins &amp; furans, complex organic compounds containing halogens</a:t>
            </a:r>
          </a:p>
        </p:txBody>
      </p:sp>
      <p:sp>
        <p:nvSpPr>
          <p:cNvPr id="4" name="Slide Number Placeholder 3"/>
          <p:cNvSpPr>
            <a:spLocks noGrp="1"/>
          </p:cNvSpPr>
          <p:nvPr>
            <p:ph type="sldNum" sz="quarter" idx="5"/>
          </p:nvPr>
        </p:nvSpPr>
        <p:spPr/>
        <p:txBody>
          <a:bodyPr/>
          <a:lstStyle/>
          <a:p>
            <a:fld id="{094EADA2-5E4C-405D-90F8-A35A5BECE0A5}" type="slidenum">
              <a:rPr lang="en-GB" smtClean="0"/>
              <a:t>29</a:t>
            </a:fld>
            <a:endParaRPr lang="en-GB"/>
          </a:p>
        </p:txBody>
      </p:sp>
    </p:spTree>
    <p:extLst>
      <p:ext uri="{BB962C8B-B14F-4D97-AF65-F5344CB8AC3E}">
        <p14:creationId xmlns:p14="http://schemas.microsoft.com/office/powerpoint/2010/main" val="595933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Growing population</a:t>
            </a:r>
            <a:endParaRPr lang="en-GB" b="0" dirty="0"/>
          </a:p>
          <a:p>
            <a:r>
              <a:rPr lang="en-GB" b="0" dirty="0"/>
              <a:t>Global increase from 4 billion in 1974 to 8 billion in 2024. Expected to level off around 10 billion in 2050s</a:t>
            </a:r>
          </a:p>
          <a:p>
            <a:r>
              <a:rPr lang="en-GB" b="0" dirty="0"/>
              <a:t>Increasing demand and competition for resources</a:t>
            </a:r>
          </a:p>
          <a:p>
            <a:r>
              <a:rPr lang="en-GB" b="0" dirty="0"/>
              <a:t>Increasing use of fossil fuels to power the Asian economies which are becoming wealthier and have increasing environmental footprints</a:t>
            </a:r>
          </a:p>
          <a:p>
            <a:endParaRPr lang="en-GB" b="0" dirty="0"/>
          </a:p>
          <a:p>
            <a:r>
              <a:rPr lang="en-GB" b="1" dirty="0"/>
              <a:t>Deforestation</a:t>
            </a:r>
            <a:endParaRPr lang="en-GB" b="0" dirty="0"/>
          </a:p>
          <a:p>
            <a:r>
              <a:rPr lang="en-GB" b="0" dirty="0"/>
              <a:t>Trees are effective at </a:t>
            </a:r>
            <a:r>
              <a:rPr lang="en-GB" b="0" dirty="0" err="1"/>
              <a:t>sequesting</a:t>
            </a:r>
            <a:r>
              <a:rPr lang="en-GB" b="0" dirty="0"/>
              <a:t> carbon dioxide from the atmosphere</a:t>
            </a:r>
          </a:p>
          <a:p>
            <a:r>
              <a:rPr lang="en-GB" b="0" dirty="0"/>
              <a:t>Land clearance for agriculture and increasing urbanisation</a:t>
            </a:r>
          </a:p>
          <a:p>
            <a:r>
              <a:rPr lang="en-GB" b="0" dirty="0"/>
              <a:t>12% decrease in tree cover between 2001-2022, releasing estimated 195 gigatonnes of CO2 into the atmosphere.</a:t>
            </a:r>
          </a:p>
          <a:p>
            <a:endParaRPr lang="en-GB" b="1" dirty="0"/>
          </a:p>
          <a:p>
            <a:r>
              <a:rPr lang="en-GB" b="1" dirty="0"/>
              <a:t>Biodiversity loss</a:t>
            </a:r>
            <a:endParaRPr lang="en-GB" b="0" dirty="0"/>
          </a:p>
          <a:p>
            <a:r>
              <a:rPr lang="en-GB" b="0" dirty="0"/>
              <a:t>UK - 68% decrease in animal populations since 1970. Loss of habitats. Nutrient loading in watercourses disrupting natural food chains. Pesticides.</a:t>
            </a:r>
          </a:p>
          <a:p>
            <a:r>
              <a:rPr lang="en-GB" b="0" dirty="0"/>
              <a:t>1 million animal and plant species threatened with extinction</a:t>
            </a:r>
          </a:p>
          <a:p>
            <a:r>
              <a:rPr lang="en-GB" b="0" dirty="0"/>
              <a:t>UK worst in G7 for biodiversity</a:t>
            </a:r>
          </a:p>
          <a:p>
            <a:endParaRPr lang="en-GB" b="0" dirty="0"/>
          </a:p>
          <a:p>
            <a:r>
              <a:rPr lang="en-GB" b="1" dirty="0"/>
              <a:t>Climate change</a:t>
            </a:r>
            <a:endParaRPr lang="en-GB" b="0" dirty="0"/>
          </a:p>
          <a:p>
            <a:r>
              <a:rPr lang="en-GB" b="0" dirty="0"/>
              <a:t>Atmospheric carbon dioxide has increased by 50% since the Industrial Revolution and global temperature averages are rising, leading to habitat loss, more frequent extreme weather events, and increased global migration. Risk of leaving safe space if we do not keep these to 1.5 degrees, but there is increasing evidence we will fail to achieve this. UK committed to reducing emissions by 68% by 2030 compared to 1990 levels, and to delivering Net Zero carbon emissions by 2050.</a:t>
            </a:r>
            <a:endParaRPr lang="en-GB" b="1" dirty="0"/>
          </a:p>
        </p:txBody>
      </p:sp>
      <p:sp>
        <p:nvSpPr>
          <p:cNvPr id="4" name="Slide Number Placeholder 3"/>
          <p:cNvSpPr>
            <a:spLocks noGrp="1"/>
          </p:cNvSpPr>
          <p:nvPr>
            <p:ph type="sldNum" sz="quarter" idx="5"/>
          </p:nvPr>
        </p:nvSpPr>
        <p:spPr/>
        <p:txBody>
          <a:bodyPr/>
          <a:lstStyle/>
          <a:p>
            <a:fld id="{094EADA2-5E4C-405D-90F8-A35A5BECE0A5}" type="slidenum">
              <a:rPr lang="en-GB" smtClean="0"/>
              <a:t>3</a:t>
            </a:fld>
            <a:endParaRPr lang="en-GB"/>
          </a:p>
        </p:txBody>
      </p:sp>
    </p:spTree>
    <p:extLst>
      <p:ext uri="{BB962C8B-B14F-4D97-AF65-F5344CB8AC3E}">
        <p14:creationId xmlns:p14="http://schemas.microsoft.com/office/powerpoint/2010/main" val="22908560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94EADA2-5E4C-405D-90F8-A35A5BECE0A5}" type="slidenum">
              <a:rPr lang="en-GB" smtClean="0"/>
              <a:t>30</a:t>
            </a:fld>
            <a:endParaRPr lang="en-GB"/>
          </a:p>
        </p:txBody>
      </p:sp>
    </p:spTree>
    <p:extLst>
      <p:ext uri="{BB962C8B-B14F-4D97-AF65-F5344CB8AC3E}">
        <p14:creationId xmlns:p14="http://schemas.microsoft.com/office/powerpoint/2010/main" val="1833540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94EADA2-5E4C-405D-90F8-A35A5BECE0A5}" type="slidenum">
              <a:rPr lang="en-GB" smtClean="0"/>
              <a:t>31</a:t>
            </a:fld>
            <a:endParaRPr lang="en-GB"/>
          </a:p>
        </p:txBody>
      </p:sp>
    </p:spTree>
    <p:extLst>
      <p:ext uri="{BB962C8B-B14F-4D97-AF65-F5344CB8AC3E}">
        <p14:creationId xmlns:p14="http://schemas.microsoft.com/office/powerpoint/2010/main" val="26238517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94EADA2-5E4C-405D-90F8-A35A5BECE0A5}" type="slidenum">
              <a:rPr lang="en-GB" smtClean="0"/>
              <a:t>32</a:t>
            </a:fld>
            <a:endParaRPr lang="en-GB"/>
          </a:p>
        </p:txBody>
      </p:sp>
    </p:spTree>
    <p:extLst>
      <p:ext uri="{BB962C8B-B14F-4D97-AF65-F5344CB8AC3E}">
        <p14:creationId xmlns:p14="http://schemas.microsoft.com/office/powerpoint/2010/main" val="26927861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94EADA2-5E4C-405D-90F8-A35A5BECE0A5}" type="slidenum">
              <a:rPr lang="en-GB" smtClean="0"/>
              <a:t>33</a:t>
            </a:fld>
            <a:endParaRPr lang="en-GB"/>
          </a:p>
        </p:txBody>
      </p:sp>
    </p:spTree>
    <p:extLst>
      <p:ext uri="{BB962C8B-B14F-4D97-AF65-F5344CB8AC3E}">
        <p14:creationId xmlns:p14="http://schemas.microsoft.com/office/powerpoint/2010/main" val="4772604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94EADA2-5E4C-405D-90F8-A35A5BECE0A5}" type="slidenum">
              <a:rPr lang="en-GB" smtClean="0"/>
              <a:t>34</a:t>
            </a:fld>
            <a:endParaRPr lang="en-GB"/>
          </a:p>
        </p:txBody>
      </p:sp>
    </p:spTree>
    <p:extLst>
      <p:ext uri="{BB962C8B-B14F-4D97-AF65-F5344CB8AC3E}">
        <p14:creationId xmlns:p14="http://schemas.microsoft.com/office/powerpoint/2010/main" val="21592069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94EADA2-5E4C-405D-90F8-A35A5BECE0A5}" type="slidenum">
              <a:rPr lang="en-GB" smtClean="0"/>
              <a:t>35</a:t>
            </a:fld>
            <a:endParaRPr lang="en-GB"/>
          </a:p>
        </p:txBody>
      </p:sp>
    </p:spTree>
    <p:extLst>
      <p:ext uri="{BB962C8B-B14F-4D97-AF65-F5344CB8AC3E}">
        <p14:creationId xmlns:p14="http://schemas.microsoft.com/office/powerpoint/2010/main" val="41397415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94EADA2-5E4C-405D-90F8-A35A5BECE0A5}" type="slidenum">
              <a:rPr lang="en-GB" smtClean="0"/>
              <a:t>36</a:t>
            </a:fld>
            <a:endParaRPr lang="en-GB"/>
          </a:p>
        </p:txBody>
      </p:sp>
    </p:spTree>
    <p:extLst>
      <p:ext uri="{BB962C8B-B14F-4D97-AF65-F5344CB8AC3E}">
        <p14:creationId xmlns:p14="http://schemas.microsoft.com/office/powerpoint/2010/main" val="4038624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94EADA2-5E4C-405D-90F8-A35A5BECE0A5}" type="slidenum">
              <a:rPr lang="en-GB" smtClean="0"/>
              <a:t>37</a:t>
            </a:fld>
            <a:endParaRPr lang="en-GB"/>
          </a:p>
        </p:txBody>
      </p:sp>
    </p:spTree>
    <p:extLst>
      <p:ext uri="{BB962C8B-B14F-4D97-AF65-F5344CB8AC3E}">
        <p14:creationId xmlns:p14="http://schemas.microsoft.com/office/powerpoint/2010/main" val="25304425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94EADA2-5E4C-405D-90F8-A35A5BECE0A5}" type="slidenum">
              <a:rPr lang="en-GB" smtClean="0"/>
              <a:t>38</a:t>
            </a:fld>
            <a:endParaRPr lang="en-GB"/>
          </a:p>
        </p:txBody>
      </p:sp>
    </p:spTree>
    <p:extLst>
      <p:ext uri="{BB962C8B-B14F-4D97-AF65-F5344CB8AC3E}">
        <p14:creationId xmlns:p14="http://schemas.microsoft.com/office/powerpoint/2010/main" val="39724124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94EADA2-5E4C-405D-90F8-A35A5BECE0A5}" type="slidenum">
              <a:rPr lang="en-GB" smtClean="0"/>
              <a:t>39</a:t>
            </a:fld>
            <a:endParaRPr lang="en-GB"/>
          </a:p>
        </p:txBody>
      </p:sp>
    </p:spTree>
    <p:extLst>
      <p:ext uri="{BB962C8B-B14F-4D97-AF65-F5344CB8AC3E}">
        <p14:creationId xmlns:p14="http://schemas.microsoft.com/office/powerpoint/2010/main" val="157847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Stockholm Research Centre Planetary Boundaries model</a:t>
            </a:r>
          </a:p>
          <a:p>
            <a:endParaRPr lang="en-GB" dirty="0"/>
          </a:p>
          <a:p>
            <a:r>
              <a:rPr lang="en-GB" dirty="0"/>
              <a:t>First in 2009</a:t>
            </a:r>
          </a:p>
        </p:txBody>
      </p:sp>
      <p:sp>
        <p:nvSpPr>
          <p:cNvPr id="4" name="Slide Number Placeholder 3"/>
          <p:cNvSpPr>
            <a:spLocks noGrp="1"/>
          </p:cNvSpPr>
          <p:nvPr>
            <p:ph type="sldNum" sz="quarter" idx="5"/>
          </p:nvPr>
        </p:nvSpPr>
        <p:spPr/>
        <p:txBody>
          <a:bodyPr/>
          <a:lstStyle/>
          <a:p>
            <a:fld id="{094EADA2-5E4C-405D-90F8-A35A5BECE0A5}" type="slidenum">
              <a:rPr lang="en-GB" smtClean="0"/>
              <a:t>4</a:t>
            </a:fld>
            <a:endParaRPr lang="en-GB"/>
          </a:p>
        </p:txBody>
      </p:sp>
    </p:spTree>
    <p:extLst>
      <p:ext uri="{BB962C8B-B14F-4D97-AF65-F5344CB8AC3E}">
        <p14:creationId xmlns:p14="http://schemas.microsoft.com/office/powerpoint/2010/main" val="5071916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94EADA2-5E4C-405D-90F8-A35A5BECE0A5}" type="slidenum">
              <a:rPr lang="en-GB" smtClean="0"/>
              <a:t>40</a:t>
            </a:fld>
            <a:endParaRPr lang="en-GB"/>
          </a:p>
        </p:txBody>
      </p:sp>
    </p:spTree>
    <p:extLst>
      <p:ext uri="{BB962C8B-B14F-4D97-AF65-F5344CB8AC3E}">
        <p14:creationId xmlns:p14="http://schemas.microsoft.com/office/powerpoint/2010/main" val="11531168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94EADA2-5E4C-405D-90F8-A35A5BECE0A5}" type="slidenum">
              <a:rPr lang="en-GB" smtClean="0"/>
              <a:t>41</a:t>
            </a:fld>
            <a:endParaRPr lang="en-GB"/>
          </a:p>
        </p:txBody>
      </p:sp>
    </p:spTree>
    <p:extLst>
      <p:ext uri="{BB962C8B-B14F-4D97-AF65-F5344CB8AC3E}">
        <p14:creationId xmlns:p14="http://schemas.microsoft.com/office/powerpoint/2010/main" val="25011956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94EADA2-5E4C-405D-90F8-A35A5BECE0A5}" type="slidenum">
              <a:rPr lang="en-GB" smtClean="0"/>
              <a:t>42</a:t>
            </a:fld>
            <a:endParaRPr lang="en-GB"/>
          </a:p>
        </p:txBody>
      </p:sp>
    </p:spTree>
    <p:extLst>
      <p:ext uri="{BB962C8B-B14F-4D97-AF65-F5344CB8AC3E}">
        <p14:creationId xmlns:p14="http://schemas.microsoft.com/office/powerpoint/2010/main" val="16463954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94EADA2-5E4C-405D-90F8-A35A5BECE0A5}" type="slidenum">
              <a:rPr lang="en-GB" smtClean="0"/>
              <a:t>43</a:t>
            </a:fld>
            <a:endParaRPr lang="en-GB"/>
          </a:p>
        </p:txBody>
      </p:sp>
    </p:spTree>
    <p:extLst>
      <p:ext uri="{BB962C8B-B14F-4D97-AF65-F5344CB8AC3E}">
        <p14:creationId xmlns:p14="http://schemas.microsoft.com/office/powerpoint/2010/main" val="33254297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94EADA2-5E4C-405D-90F8-A35A5BECE0A5}" type="slidenum">
              <a:rPr lang="en-GB" smtClean="0"/>
              <a:t>44</a:t>
            </a:fld>
            <a:endParaRPr lang="en-GB"/>
          </a:p>
        </p:txBody>
      </p:sp>
    </p:spTree>
    <p:extLst>
      <p:ext uri="{BB962C8B-B14F-4D97-AF65-F5344CB8AC3E}">
        <p14:creationId xmlns:p14="http://schemas.microsoft.com/office/powerpoint/2010/main" val="372283338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94EADA2-5E4C-405D-90F8-A35A5BECE0A5}" type="slidenum">
              <a:rPr lang="en-GB" smtClean="0"/>
              <a:t>45</a:t>
            </a:fld>
            <a:endParaRPr lang="en-GB"/>
          </a:p>
        </p:txBody>
      </p:sp>
    </p:spTree>
    <p:extLst>
      <p:ext uri="{BB962C8B-B14F-4D97-AF65-F5344CB8AC3E}">
        <p14:creationId xmlns:p14="http://schemas.microsoft.com/office/powerpoint/2010/main" val="123956725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94EADA2-5E4C-405D-90F8-A35A5BECE0A5}" type="slidenum">
              <a:rPr lang="en-GB" smtClean="0"/>
              <a:t>46</a:t>
            </a:fld>
            <a:endParaRPr lang="en-GB"/>
          </a:p>
        </p:txBody>
      </p:sp>
    </p:spTree>
    <p:extLst>
      <p:ext uri="{BB962C8B-B14F-4D97-AF65-F5344CB8AC3E}">
        <p14:creationId xmlns:p14="http://schemas.microsoft.com/office/powerpoint/2010/main" val="373641020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94EADA2-5E4C-405D-90F8-A35A5BECE0A5}" type="slidenum">
              <a:rPr lang="en-GB" smtClean="0"/>
              <a:t>47</a:t>
            </a:fld>
            <a:endParaRPr lang="en-GB"/>
          </a:p>
        </p:txBody>
      </p:sp>
    </p:spTree>
    <p:extLst>
      <p:ext uri="{BB962C8B-B14F-4D97-AF65-F5344CB8AC3E}">
        <p14:creationId xmlns:p14="http://schemas.microsoft.com/office/powerpoint/2010/main" val="385383461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94EADA2-5E4C-405D-90F8-A35A5BECE0A5}" type="slidenum">
              <a:rPr lang="en-GB" smtClean="0"/>
              <a:t>48</a:t>
            </a:fld>
            <a:endParaRPr lang="en-GB"/>
          </a:p>
        </p:txBody>
      </p:sp>
    </p:spTree>
    <p:extLst>
      <p:ext uri="{BB962C8B-B14F-4D97-AF65-F5344CB8AC3E}">
        <p14:creationId xmlns:p14="http://schemas.microsoft.com/office/powerpoint/2010/main" val="345832666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94EADA2-5E4C-405D-90F8-A35A5BECE0A5}" type="slidenum">
              <a:rPr lang="en-GB" smtClean="0"/>
              <a:t>49</a:t>
            </a:fld>
            <a:endParaRPr lang="en-GB"/>
          </a:p>
        </p:txBody>
      </p:sp>
    </p:spTree>
    <p:extLst>
      <p:ext uri="{BB962C8B-B14F-4D97-AF65-F5344CB8AC3E}">
        <p14:creationId xmlns:p14="http://schemas.microsoft.com/office/powerpoint/2010/main" val="1747210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94EADA2-5E4C-405D-90F8-A35A5BECE0A5}" type="slidenum">
              <a:rPr lang="en-GB" smtClean="0"/>
              <a:t>5</a:t>
            </a:fld>
            <a:endParaRPr lang="en-GB"/>
          </a:p>
        </p:txBody>
      </p:sp>
    </p:spTree>
    <p:extLst>
      <p:ext uri="{BB962C8B-B14F-4D97-AF65-F5344CB8AC3E}">
        <p14:creationId xmlns:p14="http://schemas.microsoft.com/office/powerpoint/2010/main" val="359486698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94EADA2-5E4C-405D-90F8-A35A5BECE0A5}" type="slidenum">
              <a:rPr lang="en-GB" smtClean="0"/>
              <a:t>50</a:t>
            </a:fld>
            <a:endParaRPr lang="en-GB"/>
          </a:p>
        </p:txBody>
      </p:sp>
    </p:spTree>
    <p:extLst>
      <p:ext uri="{BB962C8B-B14F-4D97-AF65-F5344CB8AC3E}">
        <p14:creationId xmlns:p14="http://schemas.microsoft.com/office/powerpoint/2010/main" val="280160615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People should be able to recycle in the same way at work as at home, regardless of where they live</a:t>
            </a:r>
          </a:p>
          <a:p>
            <a:endParaRPr lang="en-GB" dirty="0"/>
          </a:p>
          <a:p>
            <a:r>
              <a:rPr lang="en-GB" dirty="0"/>
              <a:t>Dry recyclables can be collected together</a:t>
            </a:r>
          </a:p>
        </p:txBody>
      </p:sp>
      <p:sp>
        <p:nvSpPr>
          <p:cNvPr id="4" name="Slide Number Placeholder 3"/>
          <p:cNvSpPr>
            <a:spLocks noGrp="1"/>
          </p:cNvSpPr>
          <p:nvPr>
            <p:ph type="sldNum" sz="quarter" idx="5"/>
          </p:nvPr>
        </p:nvSpPr>
        <p:spPr/>
        <p:txBody>
          <a:bodyPr/>
          <a:lstStyle/>
          <a:p>
            <a:fld id="{094EADA2-5E4C-405D-90F8-A35A5BECE0A5}" type="slidenum">
              <a:rPr lang="en-GB" smtClean="0"/>
              <a:t>51</a:t>
            </a:fld>
            <a:endParaRPr lang="en-GB"/>
          </a:p>
        </p:txBody>
      </p:sp>
    </p:spTree>
    <p:extLst>
      <p:ext uri="{BB962C8B-B14F-4D97-AF65-F5344CB8AC3E}">
        <p14:creationId xmlns:p14="http://schemas.microsoft.com/office/powerpoint/2010/main" val="72861538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94EADA2-5E4C-405D-90F8-A35A5BECE0A5}" type="slidenum">
              <a:rPr lang="en-GB" smtClean="0"/>
              <a:t>52</a:t>
            </a:fld>
            <a:endParaRPr lang="en-GB"/>
          </a:p>
        </p:txBody>
      </p:sp>
    </p:spTree>
    <p:extLst>
      <p:ext uri="{BB962C8B-B14F-4D97-AF65-F5344CB8AC3E}">
        <p14:creationId xmlns:p14="http://schemas.microsoft.com/office/powerpoint/2010/main" val="203278767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94EADA2-5E4C-405D-90F8-A35A5BECE0A5}" type="slidenum">
              <a:rPr lang="en-GB" smtClean="0"/>
              <a:t>53</a:t>
            </a:fld>
            <a:endParaRPr lang="en-GB"/>
          </a:p>
        </p:txBody>
      </p:sp>
    </p:spTree>
    <p:extLst>
      <p:ext uri="{BB962C8B-B14F-4D97-AF65-F5344CB8AC3E}">
        <p14:creationId xmlns:p14="http://schemas.microsoft.com/office/powerpoint/2010/main" val="9046762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94EADA2-5E4C-405D-90F8-A35A5BECE0A5}" type="slidenum">
              <a:rPr lang="en-GB" smtClean="0"/>
              <a:t>54</a:t>
            </a:fld>
            <a:endParaRPr lang="en-GB"/>
          </a:p>
        </p:txBody>
      </p:sp>
    </p:spTree>
    <p:extLst>
      <p:ext uri="{BB962C8B-B14F-4D97-AF65-F5344CB8AC3E}">
        <p14:creationId xmlns:p14="http://schemas.microsoft.com/office/powerpoint/2010/main" val="3564497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94EADA2-5E4C-405D-90F8-A35A5BECE0A5}" type="slidenum">
              <a:rPr lang="en-GB" smtClean="0"/>
              <a:t>6</a:t>
            </a:fld>
            <a:endParaRPr lang="en-GB"/>
          </a:p>
        </p:txBody>
      </p:sp>
    </p:spTree>
    <p:extLst>
      <p:ext uri="{BB962C8B-B14F-4D97-AF65-F5344CB8AC3E}">
        <p14:creationId xmlns:p14="http://schemas.microsoft.com/office/powerpoint/2010/main" val="2239148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94EADA2-5E4C-405D-90F8-A35A5BECE0A5}" type="slidenum">
              <a:rPr lang="en-GB" smtClean="0"/>
              <a:t>7</a:t>
            </a:fld>
            <a:endParaRPr lang="en-GB"/>
          </a:p>
        </p:txBody>
      </p:sp>
    </p:spTree>
    <p:extLst>
      <p:ext uri="{BB962C8B-B14F-4D97-AF65-F5344CB8AC3E}">
        <p14:creationId xmlns:p14="http://schemas.microsoft.com/office/powerpoint/2010/main" val="2032662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94EADA2-5E4C-405D-90F8-A35A5BECE0A5}" type="slidenum">
              <a:rPr lang="en-GB" smtClean="0"/>
              <a:t>8</a:t>
            </a:fld>
            <a:endParaRPr lang="en-GB"/>
          </a:p>
        </p:txBody>
      </p:sp>
    </p:spTree>
    <p:extLst>
      <p:ext uri="{BB962C8B-B14F-4D97-AF65-F5344CB8AC3E}">
        <p14:creationId xmlns:p14="http://schemas.microsoft.com/office/powerpoint/2010/main" val="17756836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94EADA2-5E4C-405D-90F8-A35A5BECE0A5}" type="slidenum">
              <a:rPr lang="en-GB" smtClean="0"/>
              <a:t>9</a:t>
            </a:fld>
            <a:endParaRPr lang="en-GB"/>
          </a:p>
        </p:txBody>
      </p:sp>
    </p:spTree>
    <p:extLst>
      <p:ext uri="{BB962C8B-B14F-4D97-AF65-F5344CB8AC3E}">
        <p14:creationId xmlns:p14="http://schemas.microsoft.com/office/powerpoint/2010/main" val="36612957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8B49B-76B9-9BF7-9D87-9ABB0AB16B90}"/>
              </a:ext>
            </a:extLst>
          </p:cNvPr>
          <p:cNvSpPr>
            <a:spLocks noGrp="1"/>
          </p:cNvSpPr>
          <p:nvPr>
            <p:ph type="ctrTitle" hasCustomPrompt="1"/>
          </p:nvPr>
        </p:nvSpPr>
        <p:spPr>
          <a:xfrm>
            <a:off x="1524000" y="1122363"/>
            <a:ext cx="9144000" cy="2387600"/>
          </a:xfrm>
        </p:spPr>
        <p:txBody>
          <a:bodyPr anchor="b"/>
          <a:lstStyle>
            <a:lvl1pPr algn="ctr">
              <a:defRPr sz="6000" baseline="0">
                <a:solidFill>
                  <a:schemeClr val="bg1"/>
                </a:solidFill>
              </a:defRPr>
            </a:lvl1pPr>
          </a:lstStyle>
          <a:p>
            <a:r>
              <a:rPr lang="en-US" dirty="0"/>
              <a:t>Text here</a:t>
            </a:r>
            <a:endParaRPr lang="en-GB" dirty="0"/>
          </a:p>
        </p:txBody>
      </p:sp>
      <p:sp>
        <p:nvSpPr>
          <p:cNvPr id="3" name="Subtitle 2">
            <a:extLst>
              <a:ext uri="{FF2B5EF4-FFF2-40B4-BE49-F238E27FC236}">
                <a16:creationId xmlns:a16="http://schemas.microsoft.com/office/drawing/2014/main" id="{8C0A88AF-4B26-25EA-4E7A-8135620840BA}"/>
              </a:ext>
            </a:extLst>
          </p:cNvPr>
          <p:cNvSpPr>
            <a:spLocks noGrp="1"/>
          </p:cNvSpPr>
          <p:nvPr>
            <p:ph type="subTitle" idx="1" hasCustomPrompt="1"/>
          </p:nvPr>
        </p:nvSpPr>
        <p:spPr>
          <a:xfrm>
            <a:off x="1524000" y="3602038"/>
            <a:ext cx="9144000" cy="1655762"/>
          </a:xfrm>
        </p:spPr>
        <p:txBody>
          <a:bodyPr>
            <a:normAutofit/>
          </a:bodyPr>
          <a:lstStyle>
            <a:lvl1pPr marL="0" indent="0" algn="ctr">
              <a:buNone/>
              <a:defRPr sz="40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here</a:t>
            </a:r>
            <a:endParaRPr lang="en-GB" dirty="0"/>
          </a:p>
        </p:txBody>
      </p:sp>
      <p:sp>
        <p:nvSpPr>
          <p:cNvPr id="4" name="Date Placeholder 3">
            <a:extLst>
              <a:ext uri="{FF2B5EF4-FFF2-40B4-BE49-F238E27FC236}">
                <a16:creationId xmlns:a16="http://schemas.microsoft.com/office/drawing/2014/main" id="{AF99C461-EE5B-8EE0-09D2-72A87DE5626D}"/>
              </a:ext>
            </a:extLst>
          </p:cNvPr>
          <p:cNvSpPr>
            <a:spLocks noGrp="1"/>
          </p:cNvSpPr>
          <p:nvPr>
            <p:ph type="dt" sz="half" idx="10"/>
          </p:nvPr>
        </p:nvSpPr>
        <p:spPr/>
        <p:txBody>
          <a:bodyPr/>
          <a:lstStyle/>
          <a:p>
            <a:fld id="{A6A637D6-69E9-4A44-B380-79727A2BD90D}" type="datetimeFigureOut">
              <a:rPr lang="en-GB" smtClean="0"/>
              <a:t>20/03/2024</a:t>
            </a:fld>
            <a:endParaRPr lang="en-GB" dirty="0"/>
          </a:p>
        </p:txBody>
      </p:sp>
      <p:pic>
        <p:nvPicPr>
          <p:cNvPr id="12" name="Picture 11" descr="A picture containing graphical user interface&#10;&#10;Description automatically generated">
            <a:extLst>
              <a:ext uri="{FF2B5EF4-FFF2-40B4-BE49-F238E27FC236}">
                <a16:creationId xmlns:a16="http://schemas.microsoft.com/office/drawing/2014/main" id="{BBDB3C82-CF21-A144-F835-B7D08DA41D5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1"/>
            <a:ext cx="2387600" cy="2387600"/>
          </a:xfrm>
          <a:prstGeom prst="rect">
            <a:avLst/>
          </a:prstGeom>
        </p:spPr>
      </p:pic>
    </p:spTree>
    <p:extLst>
      <p:ext uri="{BB962C8B-B14F-4D97-AF65-F5344CB8AC3E}">
        <p14:creationId xmlns:p14="http://schemas.microsoft.com/office/powerpoint/2010/main" val="621077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281C0-61B9-75CB-55E5-77B1E877E7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5CC44D6-AD02-F9C9-AEC4-50CDCAA0F8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CCDB0BBA-42B9-CADB-7950-C4F38E01DA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EFD8FB-CDB8-04A7-5F68-B1C460B581FF}"/>
              </a:ext>
            </a:extLst>
          </p:cNvPr>
          <p:cNvSpPr>
            <a:spLocks noGrp="1"/>
          </p:cNvSpPr>
          <p:nvPr>
            <p:ph type="dt" sz="half" idx="10"/>
          </p:nvPr>
        </p:nvSpPr>
        <p:spPr/>
        <p:txBody>
          <a:bodyPr/>
          <a:lstStyle/>
          <a:p>
            <a:fld id="{A6A637D6-69E9-4A44-B380-79727A2BD90D}" type="datetimeFigureOut">
              <a:rPr lang="en-GB" smtClean="0"/>
              <a:t>20/03/2024</a:t>
            </a:fld>
            <a:endParaRPr lang="en-GB"/>
          </a:p>
        </p:txBody>
      </p:sp>
      <p:sp>
        <p:nvSpPr>
          <p:cNvPr id="6" name="Footer Placeholder 5">
            <a:extLst>
              <a:ext uri="{FF2B5EF4-FFF2-40B4-BE49-F238E27FC236}">
                <a16:creationId xmlns:a16="http://schemas.microsoft.com/office/drawing/2014/main" id="{E0CA6844-C05D-2258-305B-AD53B82B063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EFCE4D7-1BA2-100F-631D-4D4F29F8F95B}"/>
              </a:ext>
            </a:extLst>
          </p:cNvPr>
          <p:cNvSpPr>
            <a:spLocks noGrp="1"/>
          </p:cNvSpPr>
          <p:nvPr>
            <p:ph type="sldNum" sz="quarter" idx="12"/>
          </p:nvPr>
        </p:nvSpPr>
        <p:spPr/>
        <p:txBody>
          <a:bodyPr/>
          <a:lstStyle/>
          <a:p>
            <a:fld id="{4B84A9CE-A419-4965-BE10-824AE5AF21AB}" type="slidenum">
              <a:rPr lang="en-GB" smtClean="0"/>
              <a:t>‹#›</a:t>
            </a:fld>
            <a:endParaRPr lang="en-GB"/>
          </a:p>
        </p:txBody>
      </p:sp>
    </p:spTree>
    <p:extLst>
      <p:ext uri="{BB962C8B-B14F-4D97-AF65-F5344CB8AC3E}">
        <p14:creationId xmlns:p14="http://schemas.microsoft.com/office/powerpoint/2010/main" val="1287914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133E9-B6C3-768F-6E33-9E0975A7D88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B3A1357-89FC-0D36-758C-6FD891FD3A9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C6538CD-2D9F-E566-1747-3CE533E95A64}"/>
              </a:ext>
            </a:extLst>
          </p:cNvPr>
          <p:cNvSpPr>
            <a:spLocks noGrp="1"/>
          </p:cNvSpPr>
          <p:nvPr>
            <p:ph type="dt" sz="half" idx="10"/>
          </p:nvPr>
        </p:nvSpPr>
        <p:spPr/>
        <p:txBody>
          <a:bodyPr/>
          <a:lstStyle/>
          <a:p>
            <a:fld id="{A6A637D6-69E9-4A44-B380-79727A2BD90D}" type="datetimeFigureOut">
              <a:rPr lang="en-GB" smtClean="0"/>
              <a:t>20/03/2024</a:t>
            </a:fld>
            <a:endParaRPr lang="en-GB"/>
          </a:p>
        </p:txBody>
      </p:sp>
      <p:sp>
        <p:nvSpPr>
          <p:cNvPr id="5" name="Footer Placeholder 4">
            <a:extLst>
              <a:ext uri="{FF2B5EF4-FFF2-40B4-BE49-F238E27FC236}">
                <a16:creationId xmlns:a16="http://schemas.microsoft.com/office/drawing/2014/main" id="{F457EE9A-4CBF-56BF-A554-AB6D4C8873E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A02C935-8FB9-E69A-6272-0147F003E749}"/>
              </a:ext>
            </a:extLst>
          </p:cNvPr>
          <p:cNvSpPr>
            <a:spLocks noGrp="1"/>
          </p:cNvSpPr>
          <p:nvPr>
            <p:ph type="sldNum" sz="quarter" idx="12"/>
          </p:nvPr>
        </p:nvSpPr>
        <p:spPr/>
        <p:txBody>
          <a:bodyPr/>
          <a:lstStyle/>
          <a:p>
            <a:fld id="{4B84A9CE-A419-4965-BE10-824AE5AF21AB}" type="slidenum">
              <a:rPr lang="en-GB" smtClean="0"/>
              <a:t>‹#›</a:t>
            </a:fld>
            <a:endParaRPr lang="en-GB"/>
          </a:p>
        </p:txBody>
      </p:sp>
    </p:spTree>
    <p:extLst>
      <p:ext uri="{BB962C8B-B14F-4D97-AF65-F5344CB8AC3E}">
        <p14:creationId xmlns:p14="http://schemas.microsoft.com/office/powerpoint/2010/main" val="5988147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7ADA54-0119-4382-928E-CD20543B809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2BD0070-DCE2-620A-FC22-3A8A2AAACB4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CAF6D5D-C624-AF46-B71C-410D2559F8C2}"/>
              </a:ext>
            </a:extLst>
          </p:cNvPr>
          <p:cNvSpPr>
            <a:spLocks noGrp="1"/>
          </p:cNvSpPr>
          <p:nvPr>
            <p:ph type="dt" sz="half" idx="10"/>
          </p:nvPr>
        </p:nvSpPr>
        <p:spPr/>
        <p:txBody>
          <a:bodyPr/>
          <a:lstStyle/>
          <a:p>
            <a:fld id="{A6A637D6-69E9-4A44-B380-79727A2BD90D}" type="datetimeFigureOut">
              <a:rPr lang="en-GB" smtClean="0"/>
              <a:t>20/03/2024</a:t>
            </a:fld>
            <a:endParaRPr lang="en-GB"/>
          </a:p>
        </p:txBody>
      </p:sp>
      <p:sp>
        <p:nvSpPr>
          <p:cNvPr id="5" name="Footer Placeholder 4">
            <a:extLst>
              <a:ext uri="{FF2B5EF4-FFF2-40B4-BE49-F238E27FC236}">
                <a16:creationId xmlns:a16="http://schemas.microsoft.com/office/drawing/2014/main" id="{F17B80DB-652C-47DA-4450-FAE609E256D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0B89A4A-0E0C-F130-E20C-7E417693ECE8}"/>
              </a:ext>
            </a:extLst>
          </p:cNvPr>
          <p:cNvSpPr>
            <a:spLocks noGrp="1"/>
          </p:cNvSpPr>
          <p:nvPr>
            <p:ph type="sldNum" sz="quarter" idx="12"/>
          </p:nvPr>
        </p:nvSpPr>
        <p:spPr/>
        <p:txBody>
          <a:bodyPr/>
          <a:lstStyle/>
          <a:p>
            <a:fld id="{4B84A9CE-A419-4965-BE10-824AE5AF21AB}" type="slidenum">
              <a:rPr lang="en-GB" smtClean="0"/>
              <a:t>‹#›</a:t>
            </a:fld>
            <a:endParaRPr lang="en-GB"/>
          </a:p>
        </p:txBody>
      </p:sp>
    </p:spTree>
    <p:extLst>
      <p:ext uri="{BB962C8B-B14F-4D97-AF65-F5344CB8AC3E}">
        <p14:creationId xmlns:p14="http://schemas.microsoft.com/office/powerpoint/2010/main" val="3419515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8B49B-76B9-9BF7-9D87-9ABB0AB16B90}"/>
              </a:ext>
            </a:extLst>
          </p:cNvPr>
          <p:cNvSpPr>
            <a:spLocks noGrp="1"/>
          </p:cNvSpPr>
          <p:nvPr>
            <p:ph type="ctrTitle" hasCustomPrompt="1"/>
          </p:nvPr>
        </p:nvSpPr>
        <p:spPr>
          <a:xfrm>
            <a:off x="1524000" y="1122363"/>
            <a:ext cx="9144000" cy="2387600"/>
          </a:xfrm>
        </p:spPr>
        <p:txBody>
          <a:bodyPr anchor="b"/>
          <a:lstStyle>
            <a:lvl1pPr algn="ctr">
              <a:defRPr sz="6000" baseline="0">
                <a:solidFill>
                  <a:schemeClr val="bg1"/>
                </a:solidFill>
              </a:defRPr>
            </a:lvl1pPr>
          </a:lstStyle>
          <a:p>
            <a:r>
              <a:rPr lang="en-US" dirty="0"/>
              <a:t>Text here</a:t>
            </a:r>
            <a:endParaRPr lang="en-GB" dirty="0"/>
          </a:p>
        </p:txBody>
      </p:sp>
      <p:sp>
        <p:nvSpPr>
          <p:cNvPr id="3" name="Subtitle 2">
            <a:extLst>
              <a:ext uri="{FF2B5EF4-FFF2-40B4-BE49-F238E27FC236}">
                <a16:creationId xmlns:a16="http://schemas.microsoft.com/office/drawing/2014/main" id="{8C0A88AF-4B26-25EA-4E7A-8135620840BA}"/>
              </a:ext>
            </a:extLst>
          </p:cNvPr>
          <p:cNvSpPr>
            <a:spLocks noGrp="1"/>
          </p:cNvSpPr>
          <p:nvPr>
            <p:ph type="subTitle" idx="1" hasCustomPrompt="1"/>
          </p:nvPr>
        </p:nvSpPr>
        <p:spPr>
          <a:xfrm>
            <a:off x="1524000" y="3602038"/>
            <a:ext cx="9144000" cy="1655762"/>
          </a:xfrm>
        </p:spPr>
        <p:txBody>
          <a:bodyPr>
            <a:normAutofit/>
          </a:bodyPr>
          <a:lstStyle>
            <a:lvl1pPr marL="0" indent="0" algn="ctr">
              <a:buNone/>
              <a:defRPr sz="40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here</a:t>
            </a:r>
            <a:endParaRPr lang="en-GB" dirty="0"/>
          </a:p>
        </p:txBody>
      </p:sp>
      <p:sp>
        <p:nvSpPr>
          <p:cNvPr id="4" name="Date Placeholder 3">
            <a:extLst>
              <a:ext uri="{FF2B5EF4-FFF2-40B4-BE49-F238E27FC236}">
                <a16:creationId xmlns:a16="http://schemas.microsoft.com/office/drawing/2014/main" id="{AF99C461-EE5B-8EE0-09D2-72A87DE5626D}"/>
              </a:ext>
            </a:extLst>
          </p:cNvPr>
          <p:cNvSpPr>
            <a:spLocks noGrp="1"/>
          </p:cNvSpPr>
          <p:nvPr>
            <p:ph type="dt" sz="half" idx="10"/>
          </p:nvPr>
        </p:nvSpPr>
        <p:spPr/>
        <p:txBody>
          <a:bodyPr/>
          <a:lstStyle/>
          <a:p>
            <a:fld id="{A6A637D6-69E9-4A44-B380-79727A2BD90D}" type="datetimeFigureOut">
              <a:rPr lang="en-GB" smtClean="0"/>
              <a:t>20/03/2024</a:t>
            </a:fld>
            <a:endParaRPr lang="en-GB" dirty="0"/>
          </a:p>
        </p:txBody>
      </p:sp>
      <p:pic>
        <p:nvPicPr>
          <p:cNvPr id="12" name="Picture 11" descr="A picture containing graphical user interface&#10;&#10;Description automatically generated">
            <a:extLst>
              <a:ext uri="{FF2B5EF4-FFF2-40B4-BE49-F238E27FC236}">
                <a16:creationId xmlns:a16="http://schemas.microsoft.com/office/drawing/2014/main" id="{BBDB3C82-CF21-A144-F835-B7D08DA41D5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1"/>
            <a:ext cx="2387600" cy="2387600"/>
          </a:xfrm>
          <a:prstGeom prst="rect">
            <a:avLst/>
          </a:prstGeom>
        </p:spPr>
      </p:pic>
    </p:spTree>
    <p:extLst>
      <p:ext uri="{BB962C8B-B14F-4D97-AF65-F5344CB8AC3E}">
        <p14:creationId xmlns:p14="http://schemas.microsoft.com/office/powerpoint/2010/main" val="3355419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BD469-20EB-EBF8-236D-5CCFCD43700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1CA1B0A-3D87-FAC1-0079-062317E3EB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501C15B-BBE0-32C7-C440-075A0F27E105}"/>
              </a:ext>
            </a:extLst>
          </p:cNvPr>
          <p:cNvSpPr>
            <a:spLocks noGrp="1"/>
          </p:cNvSpPr>
          <p:nvPr>
            <p:ph type="dt" sz="half" idx="10"/>
          </p:nvPr>
        </p:nvSpPr>
        <p:spPr/>
        <p:txBody>
          <a:bodyPr/>
          <a:lstStyle/>
          <a:p>
            <a:fld id="{A6A637D6-69E9-4A44-B380-79727A2BD90D}" type="datetimeFigureOut">
              <a:rPr lang="en-GB" smtClean="0"/>
              <a:t>20/03/2024</a:t>
            </a:fld>
            <a:endParaRPr lang="en-GB"/>
          </a:p>
        </p:txBody>
      </p:sp>
      <p:sp>
        <p:nvSpPr>
          <p:cNvPr id="5" name="Footer Placeholder 4">
            <a:extLst>
              <a:ext uri="{FF2B5EF4-FFF2-40B4-BE49-F238E27FC236}">
                <a16:creationId xmlns:a16="http://schemas.microsoft.com/office/drawing/2014/main" id="{A221BDFC-78D5-ED84-E6A2-4CB190B95B1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7175DE-6DB0-D7EE-9D9A-DF3393668D84}"/>
              </a:ext>
            </a:extLst>
          </p:cNvPr>
          <p:cNvSpPr>
            <a:spLocks noGrp="1"/>
          </p:cNvSpPr>
          <p:nvPr>
            <p:ph type="sldNum" sz="quarter" idx="12"/>
          </p:nvPr>
        </p:nvSpPr>
        <p:spPr/>
        <p:txBody>
          <a:bodyPr/>
          <a:lstStyle/>
          <a:p>
            <a:fld id="{4B84A9CE-A419-4965-BE10-824AE5AF21AB}" type="slidenum">
              <a:rPr lang="en-GB" smtClean="0"/>
              <a:t>‹#›</a:t>
            </a:fld>
            <a:endParaRPr lang="en-GB"/>
          </a:p>
        </p:txBody>
      </p:sp>
    </p:spTree>
    <p:extLst>
      <p:ext uri="{BB962C8B-B14F-4D97-AF65-F5344CB8AC3E}">
        <p14:creationId xmlns:p14="http://schemas.microsoft.com/office/powerpoint/2010/main" val="2665062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E568E-8019-565F-0AB4-22B759CA0D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B61BF4C-D96B-0CF2-53DC-8C8D97F1AA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D727BA-8D1C-4945-F752-3F244378F426}"/>
              </a:ext>
            </a:extLst>
          </p:cNvPr>
          <p:cNvSpPr>
            <a:spLocks noGrp="1"/>
          </p:cNvSpPr>
          <p:nvPr>
            <p:ph type="dt" sz="half" idx="10"/>
          </p:nvPr>
        </p:nvSpPr>
        <p:spPr/>
        <p:txBody>
          <a:bodyPr/>
          <a:lstStyle/>
          <a:p>
            <a:fld id="{A6A637D6-69E9-4A44-B380-79727A2BD90D}" type="datetimeFigureOut">
              <a:rPr lang="en-GB" smtClean="0"/>
              <a:t>20/03/2024</a:t>
            </a:fld>
            <a:endParaRPr lang="en-GB"/>
          </a:p>
        </p:txBody>
      </p:sp>
      <p:sp>
        <p:nvSpPr>
          <p:cNvPr id="5" name="Footer Placeholder 4">
            <a:extLst>
              <a:ext uri="{FF2B5EF4-FFF2-40B4-BE49-F238E27FC236}">
                <a16:creationId xmlns:a16="http://schemas.microsoft.com/office/drawing/2014/main" id="{C927625F-8975-EB20-2334-076A0CC1C3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CECAAF6-61C7-0183-1143-B700B7DA3A26}"/>
              </a:ext>
            </a:extLst>
          </p:cNvPr>
          <p:cNvSpPr>
            <a:spLocks noGrp="1"/>
          </p:cNvSpPr>
          <p:nvPr>
            <p:ph type="sldNum" sz="quarter" idx="12"/>
          </p:nvPr>
        </p:nvSpPr>
        <p:spPr/>
        <p:txBody>
          <a:bodyPr/>
          <a:lstStyle/>
          <a:p>
            <a:fld id="{4B84A9CE-A419-4965-BE10-824AE5AF21AB}" type="slidenum">
              <a:rPr lang="en-GB" smtClean="0"/>
              <a:t>‹#›</a:t>
            </a:fld>
            <a:endParaRPr lang="en-GB"/>
          </a:p>
        </p:txBody>
      </p:sp>
    </p:spTree>
    <p:extLst>
      <p:ext uri="{BB962C8B-B14F-4D97-AF65-F5344CB8AC3E}">
        <p14:creationId xmlns:p14="http://schemas.microsoft.com/office/powerpoint/2010/main" val="1980897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DF804-6045-BE45-CD6B-7611943F759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F42D232-5506-EA8C-6CF1-C9ECCD2B189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78A573C-C3C4-4CB3-C506-B5FFC9419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A98D735-76BF-6BE8-9BAD-37607878AC98}"/>
              </a:ext>
            </a:extLst>
          </p:cNvPr>
          <p:cNvSpPr>
            <a:spLocks noGrp="1"/>
          </p:cNvSpPr>
          <p:nvPr>
            <p:ph type="dt" sz="half" idx="10"/>
          </p:nvPr>
        </p:nvSpPr>
        <p:spPr/>
        <p:txBody>
          <a:bodyPr/>
          <a:lstStyle/>
          <a:p>
            <a:fld id="{A6A637D6-69E9-4A44-B380-79727A2BD90D}" type="datetimeFigureOut">
              <a:rPr lang="en-GB" smtClean="0"/>
              <a:t>20/03/2024</a:t>
            </a:fld>
            <a:endParaRPr lang="en-GB"/>
          </a:p>
        </p:txBody>
      </p:sp>
      <p:sp>
        <p:nvSpPr>
          <p:cNvPr id="6" name="Footer Placeholder 5">
            <a:extLst>
              <a:ext uri="{FF2B5EF4-FFF2-40B4-BE49-F238E27FC236}">
                <a16:creationId xmlns:a16="http://schemas.microsoft.com/office/drawing/2014/main" id="{1E2A71EF-A734-111B-3D94-3C7A392FB25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8385E91-6834-41FB-5363-ED216962796D}"/>
              </a:ext>
            </a:extLst>
          </p:cNvPr>
          <p:cNvSpPr>
            <a:spLocks noGrp="1"/>
          </p:cNvSpPr>
          <p:nvPr>
            <p:ph type="sldNum" sz="quarter" idx="12"/>
          </p:nvPr>
        </p:nvSpPr>
        <p:spPr/>
        <p:txBody>
          <a:bodyPr/>
          <a:lstStyle/>
          <a:p>
            <a:fld id="{4B84A9CE-A419-4965-BE10-824AE5AF21AB}" type="slidenum">
              <a:rPr lang="en-GB" smtClean="0"/>
              <a:t>‹#›</a:t>
            </a:fld>
            <a:endParaRPr lang="en-GB"/>
          </a:p>
        </p:txBody>
      </p:sp>
    </p:spTree>
    <p:extLst>
      <p:ext uri="{BB962C8B-B14F-4D97-AF65-F5344CB8AC3E}">
        <p14:creationId xmlns:p14="http://schemas.microsoft.com/office/powerpoint/2010/main" val="3184667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ABDE4-4180-2084-1C03-EA7DEAD42AE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5BFD7C1-FBF2-C895-9A5A-55551FF2B6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355852-1053-8F3D-F82E-7533267D1F6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E530987-0058-62C7-B8AD-A7DCC3E2F8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77CFDE-47D0-A39A-313A-589FBB4CE70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34A5AEC-14C2-A611-AB94-0401094C9148}"/>
              </a:ext>
            </a:extLst>
          </p:cNvPr>
          <p:cNvSpPr>
            <a:spLocks noGrp="1"/>
          </p:cNvSpPr>
          <p:nvPr>
            <p:ph type="dt" sz="half" idx="10"/>
          </p:nvPr>
        </p:nvSpPr>
        <p:spPr/>
        <p:txBody>
          <a:bodyPr/>
          <a:lstStyle/>
          <a:p>
            <a:fld id="{A6A637D6-69E9-4A44-B380-79727A2BD90D}" type="datetimeFigureOut">
              <a:rPr lang="en-GB" smtClean="0"/>
              <a:t>20/03/2024</a:t>
            </a:fld>
            <a:endParaRPr lang="en-GB"/>
          </a:p>
        </p:txBody>
      </p:sp>
      <p:sp>
        <p:nvSpPr>
          <p:cNvPr id="8" name="Footer Placeholder 7">
            <a:extLst>
              <a:ext uri="{FF2B5EF4-FFF2-40B4-BE49-F238E27FC236}">
                <a16:creationId xmlns:a16="http://schemas.microsoft.com/office/drawing/2014/main" id="{E96B5AE0-D56D-9253-1309-2D6E5E8AAFF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75B8F5E-5481-B60A-156C-2F20635B7738}"/>
              </a:ext>
            </a:extLst>
          </p:cNvPr>
          <p:cNvSpPr>
            <a:spLocks noGrp="1"/>
          </p:cNvSpPr>
          <p:nvPr>
            <p:ph type="sldNum" sz="quarter" idx="12"/>
          </p:nvPr>
        </p:nvSpPr>
        <p:spPr/>
        <p:txBody>
          <a:bodyPr/>
          <a:lstStyle/>
          <a:p>
            <a:fld id="{4B84A9CE-A419-4965-BE10-824AE5AF21AB}" type="slidenum">
              <a:rPr lang="en-GB" smtClean="0"/>
              <a:t>‹#›</a:t>
            </a:fld>
            <a:endParaRPr lang="en-GB"/>
          </a:p>
        </p:txBody>
      </p:sp>
    </p:spTree>
    <p:extLst>
      <p:ext uri="{BB962C8B-B14F-4D97-AF65-F5344CB8AC3E}">
        <p14:creationId xmlns:p14="http://schemas.microsoft.com/office/powerpoint/2010/main" val="627547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B606-823C-C32E-1428-339D46A4DA9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51EDDC7-034E-1435-EFC8-9295E92C572F}"/>
              </a:ext>
            </a:extLst>
          </p:cNvPr>
          <p:cNvSpPr>
            <a:spLocks noGrp="1"/>
          </p:cNvSpPr>
          <p:nvPr>
            <p:ph type="dt" sz="half" idx="10"/>
          </p:nvPr>
        </p:nvSpPr>
        <p:spPr/>
        <p:txBody>
          <a:bodyPr/>
          <a:lstStyle/>
          <a:p>
            <a:fld id="{A6A637D6-69E9-4A44-B380-79727A2BD90D}" type="datetimeFigureOut">
              <a:rPr lang="en-GB" smtClean="0"/>
              <a:t>20/03/2024</a:t>
            </a:fld>
            <a:endParaRPr lang="en-GB"/>
          </a:p>
        </p:txBody>
      </p:sp>
      <p:sp>
        <p:nvSpPr>
          <p:cNvPr id="4" name="Footer Placeholder 3">
            <a:extLst>
              <a:ext uri="{FF2B5EF4-FFF2-40B4-BE49-F238E27FC236}">
                <a16:creationId xmlns:a16="http://schemas.microsoft.com/office/drawing/2014/main" id="{96EC2B78-FFBF-DE31-71D4-6DE467C5218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B32CA62-64A6-4C4D-5E76-9525A3E1ADDC}"/>
              </a:ext>
            </a:extLst>
          </p:cNvPr>
          <p:cNvSpPr>
            <a:spLocks noGrp="1"/>
          </p:cNvSpPr>
          <p:nvPr>
            <p:ph type="sldNum" sz="quarter" idx="12"/>
          </p:nvPr>
        </p:nvSpPr>
        <p:spPr/>
        <p:txBody>
          <a:bodyPr/>
          <a:lstStyle/>
          <a:p>
            <a:fld id="{4B84A9CE-A419-4965-BE10-824AE5AF21AB}" type="slidenum">
              <a:rPr lang="en-GB" smtClean="0"/>
              <a:t>‹#›</a:t>
            </a:fld>
            <a:endParaRPr lang="en-GB"/>
          </a:p>
        </p:txBody>
      </p:sp>
    </p:spTree>
    <p:extLst>
      <p:ext uri="{BB962C8B-B14F-4D97-AF65-F5344CB8AC3E}">
        <p14:creationId xmlns:p14="http://schemas.microsoft.com/office/powerpoint/2010/main" val="2449377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91EB08-129C-554A-7D93-D1857B56E2C3}"/>
              </a:ext>
            </a:extLst>
          </p:cNvPr>
          <p:cNvSpPr>
            <a:spLocks noGrp="1"/>
          </p:cNvSpPr>
          <p:nvPr>
            <p:ph type="dt" sz="half" idx="10"/>
          </p:nvPr>
        </p:nvSpPr>
        <p:spPr/>
        <p:txBody>
          <a:bodyPr/>
          <a:lstStyle/>
          <a:p>
            <a:fld id="{A6A637D6-69E9-4A44-B380-79727A2BD90D}" type="datetimeFigureOut">
              <a:rPr lang="en-GB" smtClean="0"/>
              <a:t>20/03/2024</a:t>
            </a:fld>
            <a:endParaRPr lang="en-GB"/>
          </a:p>
        </p:txBody>
      </p:sp>
      <p:sp>
        <p:nvSpPr>
          <p:cNvPr id="3" name="Footer Placeholder 2">
            <a:extLst>
              <a:ext uri="{FF2B5EF4-FFF2-40B4-BE49-F238E27FC236}">
                <a16:creationId xmlns:a16="http://schemas.microsoft.com/office/drawing/2014/main" id="{146DAD20-6443-B88F-E904-AFCEA9A0CC3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79B6CA1-3BA8-A9BD-6283-EC00DEF379E4}"/>
              </a:ext>
            </a:extLst>
          </p:cNvPr>
          <p:cNvSpPr>
            <a:spLocks noGrp="1"/>
          </p:cNvSpPr>
          <p:nvPr>
            <p:ph type="sldNum" sz="quarter" idx="12"/>
          </p:nvPr>
        </p:nvSpPr>
        <p:spPr/>
        <p:txBody>
          <a:bodyPr/>
          <a:lstStyle/>
          <a:p>
            <a:fld id="{4B84A9CE-A419-4965-BE10-824AE5AF21AB}" type="slidenum">
              <a:rPr lang="en-GB" smtClean="0"/>
              <a:t>‹#›</a:t>
            </a:fld>
            <a:endParaRPr lang="en-GB"/>
          </a:p>
        </p:txBody>
      </p:sp>
    </p:spTree>
    <p:extLst>
      <p:ext uri="{BB962C8B-B14F-4D97-AF65-F5344CB8AC3E}">
        <p14:creationId xmlns:p14="http://schemas.microsoft.com/office/powerpoint/2010/main" val="1849822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5D22D-2BFE-F9AE-5E68-893AD6E000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8BC5E69-FF30-8789-C435-83CE51D38A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6CE63C0-8032-84F0-826B-FCDCCBD7E9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2498DE-189D-42CE-3AFA-F49E18FFE6C6}"/>
              </a:ext>
            </a:extLst>
          </p:cNvPr>
          <p:cNvSpPr>
            <a:spLocks noGrp="1"/>
          </p:cNvSpPr>
          <p:nvPr>
            <p:ph type="dt" sz="half" idx="10"/>
          </p:nvPr>
        </p:nvSpPr>
        <p:spPr/>
        <p:txBody>
          <a:bodyPr/>
          <a:lstStyle/>
          <a:p>
            <a:fld id="{A6A637D6-69E9-4A44-B380-79727A2BD90D}" type="datetimeFigureOut">
              <a:rPr lang="en-GB" smtClean="0"/>
              <a:t>20/03/2024</a:t>
            </a:fld>
            <a:endParaRPr lang="en-GB"/>
          </a:p>
        </p:txBody>
      </p:sp>
      <p:sp>
        <p:nvSpPr>
          <p:cNvPr id="6" name="Footer Placeholder 5">
            <a:extLst>
              <a:ext uri="{FF2B5EF4-FFF2-40B4-BE49-F238E27FC236}">
                <a16:creationId xmlns:a16="http://schemas.microsoft.com/office/drawing/2014/main" id="{C9D32E66-1A20-A3CE-424C-CB5B5B0C5A5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B296FF1-9F1C-4146-980A-2BDF6208E1F4}"/>
              </a:ext>
            </a:extLst>
          </p:cNvPr>
          <p:cNvSpPr>
            <a:spLocks noGrp="1"/>
          </p:cNvSpPr>
          <p:nvPr>
            <p:ph type="sldNum" sz="quarter" idx="12"/>
          </p:nvPr>
        </p:nvSpPr>
        <p:spPr/>
        <p:txBody>
          <a:bodyPr/>
          <a:lstStyle/>
          <a:p>
            <a:fld id="{4B84A9CE-A419-4965-BE10-824AE5AF21AB}" type="slidenum">
              <a:rPr lang="en-GB" smtClean="0"/>
              <a:t>‹#›</a:t>
            </a:fld>
            <a:endParaRPr lang="en-GB"/>
          </a:p>
        </p:txBody>
      </p:sp>
    </p:spTree>
    <p:extLst>
      <p:ext uri="{BB962C8B-B14F-4D97-AF65-F5344CB8AC3E}">
        <p14:creationId xmlns:p14="http://schemas.microsoft.com/office/powerpoint/2010/main" val="3018906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1000">
              <a:srgbClr val="1C1C1C"/>
            </a:gs>
            <a:gs pos="46000">
              <a:schemeClr val="tx1">
                <a:lumMod val="65000"/>
                <a:lumOff val="35000"/>
              </a:schemeClr>
            </a:gs>
            <a:gs pos="29000">
              <a:schemeClr val="bg1">
                <a:lumMod val="75000"/>
              </a:schemeClr>
            </a:gs>
            <a:gs pos="9000">
              <a:schemeClr val="bg1"/>
            </a:gs>
          </a:gsLst>
          <a:lin ang="135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07A760-BA72-0697-A390-2773509FA9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The whys and wherefores of UK waste regulations</a:t>
            </a:r>
            <a:endParaRPr lang="en-GB" dirty="0"/>
          </a:p>
        </p:txBody>
      </p:sp>
      <p:sp>
        <p:nvSpPr>
          <p:cNvPr id="3" name="Text Placeholder 2">
            <a:extLst>
              <a:ext uri="{FF2B5EF4-FFF2-40B4-BE49-F238E27FC236}">
                <a16:creationId xmlns:a16="http://schemas.microsoft.com/office/drawing/2014/main" id="{6C6CDE28-53E7-17F2-2902-765DBF496A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2B771B19-90C2-FD96-93B0-2076C6F4FF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A637D6-69E9-4A44-B380-79727A2BD90D}" type="datetimeFigureOut">
              <a:rPr lang="en-GB" smtClean="0"/>
              <a:t>20/03/2024</a:t>
            </a:fld>
            <a:endParaRPr lang="en-GB"/>
          </a:p>
        </p:txBody>
      </p:sp>
      <p:sp>
        <p:nvSpPr>
          <p:cNvPr id="5" name="Footer Placeholder 4">
            <a:extLst>
              <a:ext uri="{FF2B5EF4-FFF2-40B4-BE49-F238E27FC236}">
                <a16:creationId xmlns:a16="http://schemas.microsoft.com/office/drawing/2014/main" id="{E8F9A21D-9FBF-93E8-5333-B2175D4985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C3A5F20-C5A4-F005-29A1-B6F4F2A2C7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84A9CE-A419-4965-BE10-824AE5AF21AB}" type="slidenum">
              <a:rPr lang="en-GB" smtClean="0"/>
              <a:t>‹#›</a:t>
            </a:fld>
            <a:endParaRPr lang="en-GB"/>
          </a:p>
        </p:txBody>
      </p:sp>
    </p:spTree>
    <p:extLst>
      <p:ext uri="{BB962C8B-B14F-4D97-AF65-F5344CB8AC3E}">
        <p14:creationId xmlns:p14="http://schemas.microsoft.com/office/powerpoint/2010/main" val="2518148959"/>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www.gov.uk/government/publications/food-and-drink-waste-hierarchy-deal-with-surplus-and-waste/food-and-drink-waste-hierarchy-deal-with-surplus-and-waste"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B235-B14D-C5DD-5A7B-8218ECDB55BD}"/>
              </a:ext>
            </a:extLst>
          </p:cNvPr>
          <p:cNvSpPr>
            <a:spLocks noGrp="1"/>
          </p:cNvSpPr>
          <p:nvPr>
            <p:ph type="ctrTitle"/>
          </p:nvPr>
        </p:nvSpPr>
        <p:spPr/>
        <p:txBody>
          <a:bodyPr/>
          <a:lstStyle/>
          <a:p>
            <a:r>
              <a:rPr lang="en-US" dirty="0"/>
              <a:t>Environmental update</a:t>
            </a:r>
            <a:endParaRPr lang="en-GB" dirty="0"/>
          </a:p>
        </p:txBody>
      </p:sp>
      <p:sp>
        <p:nvSpPr>
          <p:cNvPr id="3" name="Subtitle 2">
            <a:extLst>
              <a:ext uri="{FF2B5EF4-FFF2-40B4-BE49-F238E27FC236}">
                <a16:creationId xmlns:a16="http://schemas.microsoft.com/office/drawing/2014/main" id="{A1603372-E355-97C7-3225-A98AD8582578}"/>
              </a:ext>
            </a:extLst>
          </p:cNvPr>
          <p:cNvSpPr>
            <a:spLocks noGrp="1"/>
          </p:cNvSpPr>
          <p:nvPr>
            <p:ph type="subTitle" idx="1"/>
          </p:nvPr>
        </p:nvSpPr>
        <p:spPr/>
        <p:txBody>
          <a:bodyPr/>
          <a:lstStyle/>
          <a:p>
            <a:r>
              <a:rPr lang="en-US" dirty="0"/>
              <a:t>Herefordshire H&amp;S Group</a:t>
            </a:r>
            <a:endParaRPr lang="en-GB" dirty="0"/>
          </a:p>
        </p:txBody>
      </p:sp>
      <p:sp>
        <p:nvSpPr>
          <p:cNvPr id="4" name="Subtitle 2">
            <a:extLst>
              <a:ext uri="{FF2B5EF4-FFF2-40B4-BE49-F238E27FC236}">
                <a16:creationId xmlns:a16="http://schemas.microsoft.com/office/drawing/2014/main" id="{DFAAA94C-4EED-8778-6D46-C67D1C210AB2}"/>
              </a:ext>
            </a:extLst>
          </p:cNvPr>
          <p:cNvSpPr txBox="1">
            <a:spLocks/>
          </p:cNvSpPr>
          <p:nvPr/>
        </p:nvSpPr>
        <p:spPr>
          <a:xfrm>
            <a:off x="342900" y="5583237"/>
            <a:ext cx="9144000" cy="901700"/>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4000" b="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t>Craig Wood MIEMA CEnv</a:t>
            </a:r>
          </a:p>
          <a:p>
            <a:pPr algn="l"/>
            <a:r>
              <a:rPr lang="en-US" dirty="0"/>
              <a:t>20 March 2024</a:t>
            </a:r>
            <a:endParaRPr lang="en-GB" dirty="0"/>
          </a:p>
        </p:txBody>
      </p:sp>
    </p:spTree>
    <p:extLst>
      <p:ext uri="{BB962C8B-B14F-4D97-AF65-F5344CB8AC3E}">
        <p14:creationId xmlns:p14="http://schemas.microsoft.com/office/powerpoint/2010/main" val="32058225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34616-9C11-302A-812D-8E71C4CA95C7}"/>
              </a:ext>
            </a:extLst>
          </p:cNvPr>
          <p:cNvSpPr>
            <a:spLocks noGrp="1"/>
          </p:cNvSpPr>
          <p:nvPr>
            <p:ph type="title"/>
          </p:nvPr>
        </p:nvSpPr>
        <p:spPr/>
        <p:txBody>
          <a:bodyPr>
            <a:normAutofit/>
          </a:bodyPr>
          <a:lstStyle/>
          <a:p>
            <a:r>
              <a:rPr lang="en-US" sz="3600" dirty="0"/>
              <a:t>Environmental Improvement Plan (EIP 23) </a:t>
            </a:r>
            <a:br>
              <a:rPr lang="en-US" sz="3600" dirty="0"/>
            </a:br>
            <a:r>
              <a:rPr lang="en-US" sz="3600" dirty="0"/>
              <a:t>(England only)</a:t>
            </a:r>
          </a:p>
        </p:txBody>
      </p:sp>
      <p:sp>
        <p:nvSpPr>
          <p:cNvPr id="3" name="Content Placeholder 2">
            <a:extLst>
              <a:ext uri="{FF2B5EF4-FFF2-40B4-BE49-F238E27FC236}">
                <a16:creationId xmlns:a16="http://schemas.microsoft.com/office/drawing/2014/main" id="{FBC09284-2E9F-6B4F-5000-2F6BC911A84E}"/>
              </a:ext>
            </a:extLst>
          </p:cNvPr>
          <p:cNvSpPr>
            <a:spLocks noGrp="1"/>
          </p:cNvSpPr>
          <p:nvPr>
            <p:ph idx="1"/>
          </p:nvPr>
        </p:nvSpPr>
        <p:spPr/>
        <p:txBody>
          <a:bodyPr/>
          <a:lstStyle/>
          <a:p>
            <a:pPr marL="0" indent="0">
              <a:buNone/>
            </a:pPr>
            <a:r>
              <a:rPr lang="en-US" u="sng" dirty="0">
                <a:solidFill>
                  <a:schemeClr val="bg1"/>
                </a:solidFill>
              </a:rPr>
              <a:t>Waste</a:t>
            </a:r>
          </a:p>
          <a:p>
            <a:r>
              <a:rPr lang="en-US" dirty="0">
                <a:solidFill>
                  <a:schemeClr val="bg1"/>
                </a:solidFill>
              </a:rPr>
              <a:t>Eliminate avoidable waste by 2050</a:t>
            </a:r>
          </a:p>
          <a:p>
            <a:r>
              <a:rPr lang="en-US" dirty="0">
                <a:solidFill>
                  <a:schemeClr val="bg1"/>
                </a:solidFill>
              </a:rPr>
              <a:t>Explore banning biodegradable waste from landfill by 2028</a:t>
            </a:r>
          </a:p>
          <a:p>
            <a:r>
              <a:rPr lang="en-US" dirty="0">
                <a:solidFill>
                  <a:schemeClr val="bg1"/>
                </a:solidFill>
              </a:rPr>
              <a:t>Eliminate avoidable plastic waste by 2042</a:t>
            </a:r>
          </a:p>
          <a:p>
            <a:r>
              <a:rPr lang="en-US" dirty="0">
                <a:solidFill>
                  <a:schemeClr val="bg1"/>
                </a:solidFill>
              </a:rPr>
              <a:t>Halve residual (black bag) waste per person by 2042</a:t>
            </a:r>
          </a:p>
        </p:txBody>
      </p:sp>
    </p:spTree>
    <p:extLst>
      <p:ext uri="{BB962C8B-B14F-4D97-AF65-F5344CB8AC3E}">
        <p14:creationId xmlns:p14="http://schemas.microsoft.com/office/powerpoint/2010/main" val="2792841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34616-9C11-302A-812D-8E71C4CA95C7}"/>
              </a:ext>
            </a:extLst>
          </p:cNvPr>
          <p:cNvSpPr>
            <a:spLocks noGrp="1"/>
          </p:cNvSpPr>
          <p:nvPr>
            <p:ph type="title"/>
          </p:nvPr>
        </p:nvSpPr>
        <p:spPr/>
        <p:txBody>
          <a:bodyPr>
            <a:normAutofit/>
          </a:bodyPr>
          <a:lstStyle/>
          <a:p>
            <a:r>
              <a:rPr lang="en-US" sz="3600" dirty="0"/>
              <a:t>Extended Producer Responsibility (Packaging)</a:t>
            </a:r>
            <a:endParaRPr lang="en-GB" sz="3600" dirty="0"/>
          </a:p>
        </p:txBody>
      </p:sp>
      <p:sp>
        <p:nvSpPr>
          <p:cNvPr id="3" name="Content Placeholder 2">
            <a:extLst>
              <a:ext uri="{FF2B5EF4-FFF2-40B4-BE49-F238E27FC236}">
                <a16:creationId xmlns:a16="http://schemas.microsoft.com/office/drawing/2014/main" id="{FBC09284-2E9F-6B4F-5000-2F6BC911A84E}"/>
              </a:ext>
            </a:extLst>
          </p:cNvPr>
          <p:cNvSpPr>
            <a:spLocks noGrp="1"/>
          </p:cNvSpPr>
          <p:nvPr>
            <p:ph idx="1"/>
          </p:nvPr>
        </p:nvSpPr>
        <p:spPr/>
        <p:txBody>
          <a:bodyPr>
            <a:normAutofit fontScale="92500" lnSpcReduction="10000"/>
          </a:bodyPr>
          <a:lstStyle/>
          <a:p>
            <a:r>
              <a:rPr lang="en-GB" dirty="0">
                <a:solidFill>
                  <a:schemeClr val="bg1"/>
                </a:solidFill>
              </a:rPr>
              <a:t>Introduced 1 January 2023</a:t>
            </a:r>
          </a:p>
          <a:p>
            <a:r>
              <a:rPr lang="en-GB" dirty="0">
                <a:solidFill>
                  <a:schemeClr val="bg1"/>
                </a:solidFill>
              </a:rPr>
              <a:t>Six-monthly EPR reporting will replace annual packaging waste returns for businesses</a:t>
            </a:r>
          </a:p>
          <a:p>
            <a:r>
              <a:rPr lang="en-GB" dirty="0">
                <a:solidFill>
                  <a:schemeClr val="bg1"/>
                </a:solidFill>
              </a:rPr>
              <a:t>Large packaging producers: &gt;£2m T/O &amp; 50 </a:t>
            </a:r>
            <a:r>
              <a:rPr lang="en-GB" dirty="0" err="1">
                <a:solidFill>
                  <a:schemeClr val="bg1"/>
                </a:solidFill>
              </a:rPr>
              <a:t>tpa</a:t>
            </a:r>
            <a:r>
              <a:rPr lang="en-GB" dirty="0">
                <a:solidFill>
                  <a:schemeClr val="bg1"/>
                </a:solidFill>
              </a:rPr>
              <a:t> packaging</a:t>
            </a:r>
          </a:p>
          <a:p>
            <a:r>
              <a:rPr lang="en-GB" dirty="0">
                <a:solidFill>
                  <a:schemeClr val="bg1"/>
                </a:solidFill>
              </a:rPr>
              <a:t>Small packaging producers: &gt;£1m T/O &amp; 25 </a:t>
            </a:r>
            <a:r>
              <a:rPr lang="en-GB" dirty="0" err="1">
                <a:solidFill>
                  <a:schemeClr val="bg1"/>
                </a:solidFill>
              </a:rPr>
              <a:t>tpa</a:t>
            </a:r>
            <a:r>
              <a:rPr lang="en-GB" dirty="0">
                <a:solidFill>
                  <a:schemeClr val="bg1"/>
                </a:solidFill>
              </a:rPr>
              <a:t> packaging</a:t>
            </a:r>
          </a:p>
          <a:p>
            <a:r>
              <a:rPr lang="en-GB" dirty="0">
                <a:solidFill>
                  <a:schemeClr val="bg1"/>
                </a:solidFill>
              </a:rPr>
              <a:t>Parallel reporting in 2023</a:t>
            </a:r>
          </a:p>
          <a:p>
            <a:r>
              <a:rPr lang="en-GB" dirty="0">
                <a:solidFill>
                  <a:schemeClr val="bg1"/>
                </a:solidFill>
              </a:rPr>
              <a:t>New EPR fees to be introduced from 2025 for household packaging waste producers</a:t>
            </a:r>
          </a:p>
          <a:p>
            <a:r>
              <a:rPr lang="en-GB" dirty="0">
                <a:solidFill>
                  <a:schemeClr val="bg1"/>
                </a:solidFill>
              </a:rPr>
              <a:t>“Brand owners” to pick up 100% of fee obligation</a:t>
            </a:r>
          </a:p>
          <a:p>
            <a:r>
              <a:rPr lang="en-GB" dirty="0">
                <a:solidFill>
                  <a:schemeClr val="bg1"/>
                </a:solidFill>
              </a:rPr>
              <a:t>Now to include online marketplaces</a:t>
            </a:r>
          </a:p>
          <a:p>
            <a:endParaRPr lang="en-GB" dirty="0">
              <a:solidFill>
                <a:schemeClr val="bg1"/>
              </a:solidFill>
            </a:endParaRPr>
          </a:p>
        </p:txBody>
      </p:sp>
    </p:spTree>
    <p:extLst>
      <p:ext uri="{BB962C8B-B14F-4D97-AF65-F5344CB8AC3E}">
        <p14:creationId xmlns:p14="http://schemas.microsoft.com/office/powerpoint/2010/main" val="2431348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34616-9C11-302A-812D-8E71C4CA95C7}"/>
              </a:ext>
            </a:extLst>
          </p:cNvPr>
          <p:cNvSpPr>
            <a:spLocks noGrp="1"/>
          </p:cNvSpPr>
          <p:nvPr>
            <p:ph type="title"/>
          </p:nvPr>
        </p:nvSpPr>
        <p:spPr/>
        <p:txBody>
          <a:bodyPr>
            <a:normAutofit/>
          </a:bodyPr>
          <a:lstStyle/>
          <a:p>
            <a:r>
              <a:rPr lang="en-US" sz="3600" dirty="0"/>
              <a:t>Extended Producer Responsibility (Packaging)</a:t>
            </a:r>
            <a:endParaRPr lang="en-GB" sz="3600" dirty="0"/>
          </a:p>
        </p:txBody>
      </p:sp>
      <p:sp>
        <p:nvSpPr>
          <p:cNvPr id="3" name="Content Placeholder 2">
            <a:extLst>
              <a:ext uri="{FF2B5EF4-FFF2-40B4-BE49-F238E27FC236}">
                <a16:creationId xmlns:a16="http://schemas.microsoft.com/office/drawing/2014/main" id="{FBC09284-2E9F-6B4F-5000-2F6BC911A84E}"/>
              </a:ext>
            </a:extLst>
          </p:cNvPr>
          <p:cNvSpPr>
            <a:spLocks noGrp="1"/>
          </p:cNvSpPr>
          <p:nvPr>
            <p:ph idx="1"/>
          </p:nvPr>
        </p:nvSpPr>
        <p:spPr/>
        <p:txBody>
          <a:bodyPr>
            <a:normAutofit/>
          </a:bodyPr>
          <a:lstStyle/>
          <a:p>
            <a:r>
              <a:rPr lang="en-GB" dirty="0">
                <a:solidFill>
                  <a:schemeClr val="bg1"/>
                </a:solidFill>
              </a:rPr>
              <a:t>Government to recover “full net cost” of packaging waste from industry from 2025</a:t>
            </a:r>
          </a:p>
          <a:p>
            <a:r>
              <a:rPr lang="en-GB" dirty="0">
                <a:solidFill>
                  <a:schemeClr val="bg1"/>
                </a:solidFill>
              </a:rPr>
              <a:t>PRNs and PERNs are not recovering sufficient revenue to fund the recycling and </a:t>
            </a:r>
            <a:br>
              <a:rPr lang="en-GB" dirty="0">
                <a:solidFill>
                  <a:schemeClr val="bg1"/>
                </a:solidFill>
              </a:rPr>
            </a:br>
            <a:r>
              <a:rPr lang="en-GB" dirty="0">
                <a:solidFill>
                  <a:schemeClr val="bg1"/>
                </a:solidFill>
              </a:rPr>
              <a:t>collection of </a:t>
            </a:r>
            <a:br>
              <a:rPr lang="en-GB" dirty="0">
                <a:solidFill>
                  <a:schemeClr val="bg1"/>
                </a:solidFill>
              </a:rPr>
            </a:br>
            <a:r>
              <a:rPr lang="en-GB" dirty="0">
                <a:solidFill>
                  <a:schemeClr val="bg1"/>
                </a:solidFill>
              </a:rPr>
              <a:t>packaging waste</a:t>
            </a:r>
          </a:p>
          <a:p>
            <a:r>
              <a:rPr lang="en-GB" dirty="0">
                <a:solidFill>
                  <a:schemeClr val="bg1"/>
                </a:solidFill>
              </a:rPr>
              <a:t>PRNs raised:</a:t>
            </a:r>
          </a:p>
          <a:p>
            <a:pPr lvl="1"/>
            <a:r>
              <a:rPr lang="en-GB" dirty="0">
                <a:solidFill>
                  <a:schemeClr val="bg1"/>
                </a:solidFill>
              </a:rPr>
              <a:t>2022: £489m</a:t>
            </a:r>
          </a:p>
          <a:p>
            <a:pPr lvl="1"/>
            <a:r>
              <a:rPr lang="en-GB" dirty="0">
                <a:solidFill>
                  <a:schemeClr val="bg1"/>
                </a:solidFill>
              </a:rPr>
              <a:t>2021: £139m</a:t>
            </a:r>
          </a:p>
        </p:txBody>
      </p:sp>
      <p:pic>
        <p:nvPicPr>
          <p:cNvPr id="5" name="Picture 4">
            <a:extLst>
              <a:ext uri="{FF2B5EF4-FFF2-40B4-BE49-F238E27FC236}">
                <a16:creationId xmlns:a16="http://schemas.microsoft.com/office/drawing/2014/main" id="{D42C1202-0879-1309-DC1E-34C1FA05AD25}"/>
              </a:ext>
            </a:extLst>
          </p:cNvPr>
          <p:cNvPicPr>
            <a:picLocks noChangeAspect="1"/>
          </p:cNvPicPr>
          <p:nvPr/>
        </p:nvPicPr>
        <p:blipFill>
          <a:blip r:embed="rId3"/>
          <a:stretch>
            <a:fillRect/>
          </a:stretch>
        </p:blipFill>
        <p:spPr>
          <a:xfrm>
            <a:off x="4395537" y="3393361"/>
            <a:ext cx="7651334" cy="3306131"/>
          </a:xfrm>
          <a:prstGeom prst="rect">
            <a:avLst/>
          </a:prstGeom>
        </p:spPr>
      </p:pic>
    </p:spTree>
    <p:extLst>
      <p:ext uri="{BB962C8B-B14F-4D97-AF65-F5344CB8AC3E}">
        <p14:creationId xmlns:p14="http://schemas.microsoft.com/office/powerpoint/2010/main" val="2301328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34616-9C11-302A-812D-8E71C4CA95C7}"/>
              </a:ext>
            </a:extLst>
          </p:cNvPr>
          <p:cNvSpPr>
            <a:spLocks noGrp="1"/>
          </p:cNvSpPr>
          <p:nvPr>
            <p:ph type="title"/>
          </p:nvPr>
        </p:nvSpPr>
        <p:spPr/>
        <p:txBody>
          <a:bodyPr>
            <a:normAutofit/>
          </a:bodyPr>
          <a:lstStyle/>
          <a:p>
            <a:r>
              <a:rPr lang="en-US" sz="3600" dirty="0"/>
              <a:t>Plastic Packaging Tax</a:t>
            </a:r>
            <a:endParaRPr lang="en-GB" sz="3600" dirty="0"/>
          </a:p>
        </p:txBody>
      </p:sp>
      <p:sp>
        <p:nvSpPr>
          <p:cNvPr id="3" name="Content Placeholder 2">
            <a:extLst>
              <a:ext uri="{FF2B5EF4-FFF2-40B4-BE49-F238E27FC236}">
                <a16:creationId xmlns:a16="http://schemas.microsoft.com/office/drawing/2014/main" id="{FBC09284-2E9F-6B4F-5000-2F6BC911A84E}"/>
              </a:ext>
            </a:extLst>
          </p:cNvPr>
          <p:cNvSpPr>
            <a:spLocks noGrp="1"/>
          </p:cNvSpPr>
          <p:nvPr>
            <p:ph idx="1"/>
          </p:nvPr>
        </p:nvSpPr>
        <p:spPr/>
        <p:txBody>
          <a:bodyPr/>
          <a:lstStyle/>
          <a:p>
            <a:r>
              <a:rPr lang="en-GB" dirty="0">
                <a:solidFill>
                  <a:schemeClr val="bg1"/>
                </a:solidFill>
              </a:rPr>
              <a:t>Increased from £200 to £210.82 on </a:t>
            </a:r>
            <a:br>
              <a:rPr lang="en-GB" dirty="0">
                <a:solidFill>
                  <a:schemeClr val="bg1"/>
                </a:solidFill>
              </a:rPr>
            </a:br>
            <a:r>
              <a:rPr lang="en-GB" dirty="0">
                <a:solidFill>
                  <a:schemeClr val="bg1"/>
                </a:solidFill>
              </a:rPr>
              <a:t>1 April 2023</a:t>
            </a:r>
          </a:p>
          <a:p>
            <a:r>
              <a:rPr lang="en-GB" dirty="0">
                <a:solidFill>
                  <a:schemeClr val="bg1"/>
                </a:solidFill>
              </a:rPr>
              <a:t>Increasing to £217.85 per tonne on </a:t>
            </a:r>
            <a:br>
              <a:rPr lang="en-GB" dirty="0">
                <a:solidFill>
                  <a:schemeClr val="bg1"/>
                </a:solidFill>
              </a:rPr>
            </a:br>
            <a:r>
              <a:rPr lang="en-GB" dirty="0">
                <a:solidFill>
                  <a:schemeClr val="bg1"/>
                </a:solidFill>
              </a:rPr>
              <a:t>1 April 2024 (CPI increase)</a:t>
            </a:r>
          </a:p>
          <a:p>
            <a:endParaRPr lang="en-GB" dirty="0">
              <a:solidFill>
                <a:schemeClr val="bg1"/>
              </a:solidFill>
            </a:endParaRPr>
          </a:p>
          <a:p>
            <a:r>
              <a:rPr lang="en-GB" dirty="0">
                <a:solidFill>
                  <a:schemeClr val="bg1"/>
                </a:solidFill>
              </a:rPr>
              <a:t>Payable by businesses who manufacture or import &gt;10 tonnes of plastic packaging with less than 30% recycled content </a:t>
            </a:r>
            <a:br>
              <a:rPr lang="en-GB" dirty="0">
                <a:solidFill>
                  <a:schemeClr val="bg1"/>
                </a:solidFill>
              </a:rPr>
            </a:br>
            <a:r>
              <a:rPr lang="en-GB" dirty="0">
                <a:solidFill>
                  <a:schemeClr val="bg1"/>
                </a:solidFill>
              </a:rPr>
              <a:t>into the UK.</a:t>
            </a:r>
          </a:p>
        </p:txBody>
      </p:sp>
      <p:pic>
        <p:nvPicPr>
          <p:cNvPr id="15362" name="Picture 2" descr="United Kingdom introduces plastic packaging tax - Plastic Soup Foundation">
            <a:extLst>
              <a:ext uri="{FF2B5EF4-FFF2-40B4-BE49-F238E27FC236}">
                <a16:creationId xmlns:a16="http://schemas.microsoft.com/office/drawing/2014/main" id="{9A769A85-CD44-C713-FAF9-CBADDC6950E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26607" y="95534"/>
            <a:ext cx="4545406" cy="3029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3254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34616-9C11-302A-812D-8E71C4CA95C7}"/>
              </a:ext>
            </a:extLst>
          </p:cNvPr>
          <p:cNvSpPr>
            <a:spLocks noGrp="1"/>
          </p:cNvSpPr>
          <p:nvPr>
            <p:ph type="title"/>
          </p:nvPr>
        </p:nvSpPr>
        <p:spPr/>
        <p:txBody>
          <a:bodyPr>
            <a:normAutofit/>
          </a:bodyPr>
          <a:lstStyle/>
          <a:p>
            <a:r>
              <a:rPr lang="en-US" sz="3600" dirty="0" err="1"/>
              <a:t>SuDs</a:t>
            </a:r>
            <a:r>
              <a:rPr lang="en-US" sz="3600" dirty="0"/>
              <a:t> for all new </a:t>
            </a:r>
            <a:br>
              <a:rPr lang="en-US" sz="3600" dirty="0"/>
            </a:br>
            <a:r>
              <a:rPr lang="en-US" sz="3600" dirty="0"/>
              <a:t>developments in England</a:t>
            </a:r>
            <a:endParaRPr lang="en-GB" sz="3600" dirty="0"/>
          </a:p>
        </p:txBody>
      </p:sp>
      <p:sp>
        <p:nvSpPr>
          <p:cNvPr id="3" name="Content Placeholder 2">
            <a:extLst>
              <a:ext uri="{FF2B5EF4-FFF2-40B4-BE49-F238E27FC236}">
                <a16:creationId xmlns:a16="http://schemas.microsoft.com/office/drawing/2014/main" id="{FBC09284-2E9F-6B4F-5000-2F6BC911A84E}"/>
              </a:ext>
            </a:extLst>
          </p:cNvPr>
          <p:cNvSpPr>
            <a:spLocks noGrp="1"/>
          </p:cNvSpPr>
          <p:nvPr>
            <p:ph idx="1"/>
          </p:nvPr>
        </p:nvSpPr>
        <p:spPr/>
        <p:txBody>
          <a:bodyPr>
            <a:normAutofit lnSpcReduction="10000"/>
          </a:bodyPr>
          <a:lstStyle/>
          <a:p>
            <a:r>
              <a:rPr lang="en-GB" dirty="0">
                <a:solidFill>
                  <a:schemeClr val="bg1"/>
                </a:solidFill>
              </a:rPr>
              <a:t>Sustainable urban drainage </a:t>
            </a:r>
            <a:br>
              <a:rPr lang="en-GB" dirty="0">
                <a:solidFill>
                  <a:schemeClr val="bg1"/>
                </a:solidFill>
              </a:rPr>
            </a:br>
            <a:r>
              <a:rPr lang="en-GB" dirty="0">
                <a:solidFill>
                  <a:schemeClr val="bg1"/>
                </a:solidFill>
              </a:rPr>
              <a:t>systems</a:t>
            </a:r>
          </a:p>
          <a:p>
            <a:r>
              <a:rPr lang="en-GB" dirty="0">
                <a:solidFill>
                  <a:schemeClr val="bg1"/>
                </a:solidFill>
              </a:rPr>
              <a:t>Reduces risk of surface water </a:t>
            </a:r>
            <a:br>
              <a:rPr lang="en-GB" dirty="0">
                <a:solidFill>
                  <a:schemeClr val="bg1"/>
                </a:solidFill>
              </a:rPr>
            </a:br>
            <a:r>
              <a:rPr lang="en-GB" dirty="0">
                <a:solidFill>
                  <a:schemeClr val="bg1"/>
                </a:solidFill>
              </a:rPr>
              <a:t>flooding and pollution resulting from new developments</a:t>
            </a:r>
          </a:p>
          <a:p>
            <a:r>
              <a:rPr lang="en-GB" dirty="0">
                <a:solidFill>
                  <a:schemeClr val="bg1"/>
                </a:solidFill>
              </a:rPr>
              <a:t>Councils must approve new </a:t>
            </a:r>
            <a:r>
              <a:rPr lang="en-GB" dirty="0" err="1">
                <a:solidFill>
                  <a:schemeClr val="bg1"/>
                </a:solidFill>
              </a:rPr>
              <a:t>SuDs</a:t>
            </a:r>
            <a:r>
              <a:rPr lang="en-GB" dirty="0">
                <a:solidFill>
                  <a:schemeClr val="bg1"/>
                </a:solidFill>
              </a:rPr>
              <a:t> prior to commencement against new national standards</a:t>
            </a:r>
          </a:p>
          <a:p>
            <a:r>
              <a:rPr lang="en-GB" dirty="0">
                <a:solidFill>
                  <a:schemeClr val="bg1"/>
                </a:solidFill>
              </a:rPr>
              <a:t>Can require developers to lodge a “non-performance bond” to cover costs if the system fails to meet the requirements</a:t>
            </a:r>
          </a:p>
          <a:p>
            <a:r>
              <a:rPr lang="en-GB" dirty="0">
                <a:solidFill>
                  <a:schemeClr val="bg1"/>
                </a:solidFill>
              </a:rPr>
              <a:t>Single-property and road developments are exempt</a:t>
            </a:r>
          </a:p>
          <a:p>
            <a:r>
              <a:rPr lang="en-GB" dirty="0">
                <a:solidFill>
                  <a:schemeClr val="bg1"/>
                </a:solidFill>
              </a:rPr>
              <a:t>Commenced start of 2024</a:t>
            </a:r>
          </a:p>
        </p:txBody>
      </p:sp>
      <p:pic>
        <p:nvPicPr>
          <p:cNvPr id="14338" name="Picture 2" descr="SuDS - British Geological Survey">
            <a:extLst>
              <a:ext uri="{FF2B5EF4-FFF2-40B4-BE49-F238E27FC236}">
                <a16:creationId xmlns:a16="http://schemas.microsoft.com/office/drawing/2014/main" id="{72CEBDCA-D7DF-4E24-F540-957F1FAD22C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928308" y="134986"/>
            <a:ext cx="5140862" cy="2662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82248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34616-9C11-302A-812D-8E71C4CA95C7}"/>
              </a:ext>
            </a:extLst>
          </p:cNvPr>
          <p:cNvSpPr>
            <a:spLocks noGrp="1"/>
          </p:cNvSpPr>
          <p:nvPr>
            <p:ph type="title"/>
          </p:nvPr>
        </p:nvSpPr>
        <p:spPr/>
        <p:txBody>
          <a:bodyPr>
            <a:normAutofit/>
          </a:bodyPr>
          <a:lstStyle/>
          <a:p>
            <a:r>
              <a:rPr lang="en-US" sz="3600" dirty="0"/>
              <a:t>Biodiversity Net Gain (BNG)</a:t>
            </a:r>
          </a:p>
        </p:txBody>
      </p:sp>
      <p:sp>
        <p:nvSpPr>
          <p:cNvPr id="3" name="Content Placeholder 2">
            <a:extLst>
              <a:ext uri="{FF2B5EF4-FFF2-40B4-BE49-F238E27FC236}">
                <a16:creationId xmlns:a16="http://schemas.microsoft.com/office/drawing/2014/main" id="{FBC09284-2E9F-6B4F-5000-2F6BC911A84E}"/>
              </a:ext>
            </a:extLst>
          </p:cNvPr>
          <p:cNvSpPr>
            <a:spLocks noGrp="1"/>
          </p:cNvSpPr>
          <p:nvPr>
            <p:ph idx="1"/>
          </p:nvPr>
        </p:nvSpPr>
        <p:spPr>
          <a:xfrm>
            <a:off x="838200" y="1825624"/>
            <a:ext cx="10515600" cy="4872847"/>
          </a:xfrm>
        </p:spPr>
        <p:txBody>
          <a:bodyPr>
            <a:normAutofit/>
          </a:bodyPr>
          <a:lstStyle/>
          <a:p>
            <a:r>
              <a:rPr lang="en-GB" dirty="0">
                <a:solidFill>
                  <a:schemeClr val="bg1"/>
                </a:solidFill>
              </a:rPr>
              <a:t>Mandatory from 12 February 2024 </a:t>
            </a:r>
            <a:br>
              <a:rPr lang="en-GB" dirty="0">
                <a:solidFill>
                  <a:schemeClr val="bg1"/>
                </a:solidFill>
              </a:rPr>
            </a:br>
            <a:r>
              <a:rPr lang="en-GB" dirty="0">
                <a:solidFill>
                  <a:schemeClr val="bg1"/>
                </a:solidFill>
              </a:rPr>
              <a:t>through the Town &amp; Country Planning </a:t>
            </a:r>
            <a:br>
              <a:rPr lang="en-GB" dirty="0">
                <a:solidFill>
                  <a:schemeClr val="bg1"/>
                </a:solidFill>
              </a:rPr>
            </a:br>
            <a:r>
              <a:rPr lang="en-GB" dirty="0">
                <a:solidFill>
                  <a:schemeClr val="bg1"/>
                </a:solidFill>
              </a:rPr>
              <a:t>Act 1990 </a:t>
            </a:r>
          </a:p>
          <a:p>
            <a:r>
              <a:rPr lang="en-GB" dirty="0">
                <a:solidFill>
                  <a:schemeClr val="bg1"/>
                </a:solidFill>
              </a:rPr>
              <a:t>All developers must deliver a BNG of </a:t>
            </a:r>
            <a:br>
              <a:rPr lang="en-GB" dirty="0">
                <a:solidFill>
                  <a:schemeClr val="bg1"/>
                </a:solidFill>
              </a:rPr>
            </a:br>
            <a:r>
              <a:rPr lang="en-GB" dirty="0">
                <a:solidFill>
                  <a:schemeClr val="bg1"/>
                </a:solidFill>
              </a:rPr>
              <a:t>10% through their development</a:t>
            </a:r>
          </a:p>
          <a:p>
            <a:r>
              <a:rPr lang="en-GB" dirty="0">
                <a:solidFill>
                  <a:schemeClr val="bg1"/>
                </a:solidFill>
              </a:rPr>
              <a:t>Biodiversity value is measured in standardised biodiversity units. Consult an ecologist to determine the score at your development site</a:t>
            </a:r>
          </a:p>
          <a:p>
            <a:r>
              <a:rPr lang="en-GB" dirty="0">
                <a:solidFill>
                  <a:schemeClr val="bg1"/>
                </a:solidFill>
              </a:rPr>
              <a:t>Exemptions for small developments, householders.</a:t>
            </a:r>
          </a:p>
          <a:p>
            <a:r>
              <a:rPr lang="en-GB" dirty="0">
                <a:solidFill>
                  <a:schemeClr val="bg1"/>
                </a:solidFill>
              </a:rPr>
              <a:t>Opportunities for land managers to “sell”</a:t>
            </a:r>
            <a:br>
              <a:rPr lang="en-GB" dirty="0">
                <a:solidFill>
                  <a:schemeClr val="bg1"/>
                </a:solidFill>
              </a:rPr>
            </a:br>
            <a:r>
              <a:rPr lang="en-GB" dirty="0">
                <a:solidFill>
                  <a:schemeClr val="bg1"/>
                </a:solidFill>
              </a:rPr>
              <a:t>habitat benefits</a:t>
            </a:r>
          </a:p>
        </p:txBody>
      </p:sp>
      <p:pic>
        <p:nvPicPr>
          <p:cNvPr id="13314" name="Picture 2">
            <a:extLst>
              <a:ext uri="{FF2B5EF4-FFF2-40B4-BE49-F238E27FC236}">
                <a16:creationId xmlns:a16="http://schemas.microsoft.com/office/drawing/2014/main" id="{044C76F0-388F-B09C-F3E6-3B9D0863C0E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p:blipFill>
        <p:spPr bwMode="auto">
          <a:xfrm>
            <a:off x="7588155" y="159528"/>
            <a:ext cx="4433391" cy="3332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56582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34616-9C11-302A-812D-8E71C4CA95C7}"/>
              </a:ext>
            </a:extLst>
          </p:cNvPr>
          <p:cNvSpPr>
            <a:spLocks noGrp="1"/>
          </p:cNvSpPr>
          <p:nvPr>
            <p:ph type="title"/>
          </p:nvPr>
        </p:nvSpPr>
        <p:spPr/>
        <p:txBody>
          <a:bodyPr>
            <a:normAutofit/>
          </a:bodyPr>
          <a:lstStyle/>
          <a:p>
            <a:r>
              <a:rPr lang="en-US" sz="3600" dirty="0"/>
              <a:t>RPS 250 (hazardous waste </a:t>
            </a:r>
            <a:br>
              <a:rPr lang="en-US" sz="3600" dirty="0"/>
            </a:br>
            <a:r>
              <a:rPr lang="en-US" sz="3600" dirty="0"/>
              <a:t>wood) withdrawn</a:t>
            </a:r>
          </a:p>
        </p:txBody>
      </p:sp>
      <p:sp>
        <p:nvSpPr>
          <p:cNvPr id="3" name="Content Placeholder 2">
            <a:extLst>
              <a:ext uri="{FF2B5EF4-FFF2-40B4-BE49-F238E27FC236}">
                <a16:creationId xmlns:a16="http://schemas.microsoft.com/office/drawing/2014/main" id="{FBC09284-2E9F-6B4F-5000-2F6BC911A84E}"/>
              </a:ext>
            </a:extLst>
          </p:cNvPr>
          <p:cNvSpPr>
            <a:spLocks noGrp="1"/>
          </p:cNvSpPr>
          <p:nvPr>
            <p:ph idx="1"/>
          </p:nvPr>
        </p:nvSpPr>
        <p:spPr/>
        <p:txBody>
          <a:bodyPr/>
          <a:lstStyle/>
          <a:p>
            <a:r>
              <a:rPr lang="en-GB" dirty="0">
                <a:solidFill>
                  <a:schemeClr val="bg1"/>
                </a:solidFill>
              </a:rPr>
              <a:t>Waste wood, particularly from </a:t>
            </a:r>
            <a:br>
              <a:rPr lang="en-GB" dirty="0">
                <a:solidFill>
                  <a:schemeClr val="bg1"/>
                </a:solidFill>
              </a:rPr>
            </a:br>
            <a:r>
              <a:rPr lang="en-GB" dirty="0">
                <a:solidFill>
                  <a:schemeClr val="bg1"/>
                </a:solidFill>
              </a:rPr>
              <a:t>construction &amp; demolition </a:t>
            </a:r>
            <a:br>
              <a:rPr lang="en-GB" dirty="0">
                <a:solidFill>
                  <a:schemeClr val="bg1"/>
                </a:solidFill>
              </a:rPr>
            </a:br>
            <a:r>
              <a:rPr lang="en-GB" dirty="0">
                <a:solidFill>
                  <a:schemeClr val="bg1"/>
                </a:solidFill>
              </a:rPr>
              <a:t>involving pre-2007 buildings, can </a:t>
            </a:r>
            <a:br>
              <a:rPr lang="en-GB" dirty="0">
                <a:solidFill>
                  <a:schemeClr val="bg1"/>
                </a:solidFill>
              </a:rPr>
            </a:br>
            <a:r>
              <a:rPr lang="en-GB" dirty="0">
                <a:solidFill>
                  <a:schemeClr val="bg1"/>
                </a:solidFill>
              </a:rPr>
              <a:t>be hazardous waste. RPS 250 allowed this to be managed alongside non-</a:t>
            </a:r>
            <a:r>
              <a:rPr lang="en-GB" dirty="0" err="1">
                <a:solidFill>
                  <a:schemeClr val="bg1"/>
                </a:solidFill>
              </a:rPr>
              <a:t>haz</a:t>
            </a:r>
            <a:r>
              <a:rPr lang="en-GB" dirty="0">
                <a:solidFill>
                  <a:schemeClr val="bg1"/>
                </a:solidFill>
              </a:rPr>
              <a:t> wood</a:t>
            </a:r>
          </a:p>
          <a:p>
            <a:r>
              <a:rPr lang="en-GB" dirty="0">
                <a:solidFill>
                  <a:schemeClr val="bg1"/>
                </a:solidFill>
              </a:rPr>
              <a:t>RPS 250 withdrawn 1 September 2023</a:t>
            </a:r>
          </a:p>
          <a:p>
            <a:r>
              <a:rPr lang="en-GB" dirty="0">
                <a:solidFill>
                  <a:schemeClr val="bg1"/>
                </a:solidFill>
              </a:rPr>
              <a:t>“Amber” items of wood must be classified as hazardous waste unless testing shows it to be non-hazardous</a:t>
            </a:r>
          </a:p>
          <a:p>
            <a:r>
              <a:rPr lang="en-GB" dirty="0">
                <a:solidFill>
                  <a:schemeClr val="bg1"/>
                </a:solidFill>
              </a:rPr>
              <a:t>WRA Wood Classification toolkit includes </a:t>
            </a:r>
            <a:br>
              <a:rPr lang="en-GB" dirty="0">
                <a:solidFill>
                  <a:schemeClr val="bg1"/>
                </a:solidFill>
              </a:rPr>
            </a:br>
            <a:r>
              <a:rPr lang="en-GB" dirty="0">
                <a:solidFill>
                  <a:schemeClr val="bg1"/>
                </a:solidFill>
              </a:rPr>
              <a:t>quick guides for affected businesses</a:t>
            </a:r>
          </a:p>
          <a:p>
            <a:endParaRPr lang="en-GB" dirty="0">
              <a:solidFill>
                <a:schemeClr val="bg1"/>
              </a:solidFill>
            </a:endParaRPr>
          </a:p>
          <a:p>
            <a:endParaRPr lang="en-GB" dirty="0">
              <a:solidFill>
                <a:schemeClr val="bg1"/>
              </a:solidFill>
            </a:endParaRPr>
          </a:p>
        </p:txBody>
      </p:sp>
      <p:pic>
        <p:nvPicPr>
          <p:cNvPr id="12290" name="Picture 2" descr="Workpackage 4 Inventory, deconstruction and quality of recovered wood -  InFutUReWood">
            <a:extLst>
              <a:ext uri="{FF2B5EF4-FFF2-40B4-BE49-F238E27FC236}">
                <a16:creationId xmlns:a16="http://schemas.microsoft.com/office/drawing/2014/main" id="{04143D07-71F8-F299-517A-0304EACE65D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915820" y="131892"/>
            <a:ext cx="5166997" cy="2899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19504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34616-9C11-302A-812D-8E71C4CA95C7}"/>
              </a:ext>
            </a:extLst>
          </p:cNvPr>
          <p:cNvSpPr>
            <a:spLocks noGrp="1"/>
          </p:cNvSpPr>
          <p:nvPr>
            <p:ph type="title"/>
          </p:nvPr>
        </p:nvSpPr>
        <p:spPr/>
        <p:txBody>
          <a:bodyPr>
            <a:normAutofit fontScale="90000"/>
          </a:bodyPr>
          <a:lstStyle/>
          <a:p>
            <a:r>
              <a:rPr lang="en-US" sz="3600" dirty="0"/>
              <a:t>Civil sanctions for </a:t>
            </a:r>
            <a:br>
              <a:rPr lang="en-US" sz="3600" dirty="0"/>
            </a:br>
            <a:r>
              <a:rPr lang="en-US" sz="3600" dirty="0"/>
              <a:t>environmental permitting </a:t>
            </a:r>
            <a:br>
              <a:rPr lang="en-US" sz="3600" dirty="0"/>
            </a:br>
            <a:r>
              <a:rPr lang="en-US" sz="3600" dirty="0"/>
              <a:t>offences (England)</a:t>
            </a:r>
          </a:p>
        </p:txBody>
      </p:sp>
      <p:sp>
        <p:nvSpPr>
          <p:cNvPr id="3" name="Content Placeholder 2">
            <a:extLst>
              <a:ext uri="{FF2B5EF4-FFF2-40B4-BE49-F238E27FC236}">
                <a16:creationId xmlns:a16="http://schemas.microsoft.com/office/drawing/2014/main" id="{FBC09284-2E9F-6B4F-5000-2F6BC911A84E}"/>
              </a:ext>
            </a:extLst>
          </p:cNvPr>
          <p:cNvSpPr>
            <a:spLocks noGrp="1"/>
          </p:cNvSpPr>
          <p:nvPr>
            <p:ph idx="1"/>
          </p:nvPr>
        </p:nvSpPr>
        <p:spPr/>
        <p:txBody>
          <a:bodyPr/>
          <a:lstStyle/>
          <a:p>
            <a:r>
              <a:rPr lang="en-GB" dirty="0">
                <a:solidFill>
                  <a:schemeClr val="bg1"/>
                </a:solidFill>
              </a:rPr>
              <a:t>Regulators no longer need to take </a:t>
            </a:r>
            <a:br>
              <a:rPr lang="en-GB" dirty="0">
                <a:solidFill>
                  <a:schemeClr val="bg1"/>
                </a:solidFill>
              </a:rPr>
            </a:br>
            <a:r>
              <a:rPr lang="en-GB" dirty="0">
                <a:solidFill>
                  <a:schemeClr val="bg1"/>
                </a:solidFill>
              </a:rPr>
              <a:t>prosecutions to court</a:t>
            </a:r>
          </a:p>
          <a:p>
            <a:r>
              <a:rPr lang="en-GB" dirty="0">
                <a:solidFill>
                  <a:schemeClr val="bg1"/>
                </a:solidFill>
              </a:rPr>
              <a:t>Able to issue unlimited monetary </a:t>
            </a:r>
            <a:br>
              <a:rPr lang="en-GB" dirty="0">
                <a:solidFill>
                  <a:schemeClr val="bg1"/>
                </a:solidFill>
              </a:rPr>
            </a:br>
            <a:r>
              <a:rPr lang="en-GB" dirty="0">
                <a:solidFill>
                  <a:schemeClr val="bg1"/>
                </a:solidFill>
              </a:rPr>
              <a:t>penalties for EPR offences from 1 December 2023</a:t>
            </a:r>
          </a:p>
          <a:p>
            <a:r>
              <a:rPr lang="en-GB" dirty="0">
                <a:solidFill>
                  <a:schemeClr val="bg1"/>
                </a:solidFill>
              </a:rPr>
              <a:t>Previous £250,000 cap for VMPs has been removed</a:t>
            </a:r>
          </a:p>
          <a:p>
            <a:r>
              <a:rPr lang="en-GB" dirty="0">
                <a:solidFill>
                  <a:schemeClr val="bg1"/>
                </a:solidFill>
              </a:rPr>
              <a:t>Most serious cases will continue to be prosecuted</a:t>
            </a:r>
          </a:p>
          <a:p>
            <a:r>
              <a:rPr lang="en-GB" dirty="0">
                <a:solidFill>
                  <a:schemeClr val="bg1"/>
                </a:solidFill>
              </a:rPr>
              <a:t>Covers water pollutions and breaches of industrial and</a:t>
            </a:r>
            <a:br>
              <a:rPr lang="en-GB" dirty="0">
                <a:solidFill>
                  <a:schemeClr val="bg1"/>
                </a:solidFill>
              </a:rPr>
            </a:br>
            <a:r>
              <a:rPr lang="en-GB" dirty="0">
                <a:solidFill>
                  <a:schemeClr val="bg1"/>
                </a:solidFill>
              </a:rPr>
              <a:t>waste permits etc.</a:t>
            </a:r>
          </a:p>
          <a:p>
            <a:endParaRPr lang="en-GB" dirty="0">
              <a:solidFill>
                <a:schemeClr val="bg1"/>
              </a:solidFill>
            </a:endParaRPr>
          </a:p>
          <a:p>
            <a:endParaRPr lang="en-GB" dirty="0">
              <a:solidFill>
                <a:schemeClr val="bg1"/>
              </a:solidFill>
            </a:endParaRPr>
          </a:p>
        </p:txBody>
      </p:sp>
      <p:pic>
        <p:nvPicPr>
          <p:cNvPr id="11268" name="Picture 4" descr="Environment Agency demands 'circularity' from suppliers | MRW">
            <a:extLst>
              <a:ext uri="{FF2B5EF4-FFF2-40B4-BE49-F238E27FC236}">
                <a16:creationId xmlns:a16="http://schemas.microsoft.com/office/drawing/2014/main" id="{68E25AD3-56EB-1E33-0724-E47BFA61012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51677" y="75986"/>
            <a:ext cx="4542714" cy="3028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30962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34616-9C11-302A-812D-8E71C4CA95C7}"/>
              </a:ext>
            </a:extLst>
          </p:cNvPr>
          <p:cNvSpPr>
            <a:spLocks noGrp="1"/>
          </p:cNvSpPr>
          <p:nvPr>
            <p:ph type="title"/>
          </p:nvPr>
        </p:nvSpPr>
        <p:spPr/>
        <p:txBody>
          <a:bodyPr>
            <a:normAutofit/>
          </a:bodyPr>
          <a:lstStyle/>
          <a:p>
            <a:r>
              <a:rPr lang="en-US" sz="3600" dirty="0"/>
              <a:t>New air quality regulations </a:t>
            </a:r>
            <a:br>
              <a:rPr lang="en-US" sz="3600" dirty="0"/>
            </a:br>
            <a:r>
              <a:rPr lang="en-US" sz="3600" dirty="0"/>
              <a:t>(England)</a:t>
            </a:r>
          </a:p>
        </p:txBody>
      </p:sp>
      <p:sp>
        <p:nvSpPr>
          <p:cNvPr id="3" name="Content Placeholder 2">
            <a:extLst>
              <a:ext uri="{FF2B5EF4-FFF2-40B4-BE49-F238E27FC236}">
                <a16:creationId xmlns:a16="http://schemas.microsoft.com/office/drawing/2014/main" id="{FBC09284-2E9F-6B4F-5000-2F6BC911A84E}"/>
              </a:ext>
            </a:extLst>
          </p:cNvPr>
          <p:cNvSpPr>
            <a:spLocks noGrp="1"/>
          </p:cNvSpPr>
          <p:nvPr>
            <p:ph idx="1"/>
          </p:nvPr>
        </p:nvSpPr>
        <p:spPr>
          <a:xfrm>
            <a:off x="838200" y="1825625"/>
            <a:ext cx="10515600" cy="4667250"/>
          </a:xfrm>
        </p:spPr>
        <p:txBody>
          <a:bodyPr>
            <a:normAutofit/>
          </a:bodyPr>
          <a:lstStyle/>
          <a:p>
            <a:pPr marL="0" indent="0">
              <a:buNone/>
            </a:pPr>
            <a:r>
              <a:rPr lang="en-GB" dirty="0">
                <a:solidFill>
                  <a:schemeClr val="bg1"/>
                </a:solidFill>
              </a:rPr>
              <a:t>The Environmental Targets (Fine </a:t>
            </a:r>
            <a:br>
              <a:rPr lang="en-GB" dirty="0">
                <a:solidFill>
                  <a:schemeClr val="bg1"/>
                </a:solidFill>
              </a:rPr>
            </a:br>
            <a:r>
              <a:rPr lang="en-GB" dirty="0">
                <a:solidFill>
                  <a:schemeClr val="bg1"/>
                </a:solidFill>
              </a:rPr>
              <a:t>Particulate Matter) (England) Regulations </a:t>
            </a:r>
            <a:br>
              <a:rPr lang="en-GB" dirty="0">
                <a:solidFill>
                  <a:schemeClr val="bg1"/>
                </a:solidFill>
              </a:rPr>
            </a:br>
            <a:r>
              <a:rPr lang="en-GB" dirty="0">
                <a:solidFill>
                  <a:schemeClr val="bg1"/>
                </a:solidFill>
              </a:rPr>
              <a:t>2023</a:t>
            </a:r>
          </a:p>
          <a:p>
            <a:r>
              <a:rPr lang="en-US" dirty="0">
                <a:solidFill>
                  <a:schemeClr val="bg1"/>
                </a:solidFill>
              </a:rPr>
              <a:t>Fine particulate matter (PM</a:t>
            </a:r>
            <a:r>
              <a:rPr lang="en-US" baseline="-25000" dirty="0">
                <a:solidFill>
                  <a:schemeClr val="bg1"/>
                </a:solidFill>
              </a:rPr>
              <a:t>2.5</a:t>
            </a:r>
            <a:r>
              <a:rPr lang="en-US" dirty="0">
                <a:solidFill>
                  <a:schemeClr val="bg1"/>
                </a:solidFill>
              </a:rPr>
              <a:t>) to be </a:t>
            </a:r>
            <a:br>
              <a:rPr lang="en-US" dirty="0">
                <a:solidFill>
                  <a:schemeClr val="bg1"/>
                </a:solidFill>
              </a:rPr>
            </a:br>
            <a:r>
              <a:rPr lang="en-US" dirty="0">
                <a:solidFill>
                  <a:schemeClr val="bg1"/>
                </a:solidFill>
              </a:rPr>
              <a:t>below 10 </a:t>
            </a:r>
            <a:r>
              <a:rPr lang="el-GR" dirty="0">
                <a:solidFill>
                  <a:schemeClr val="bg1"/>
                </a:solidFill>
                <a:latin typeface="Arial" panose="020B0604020202020204" pitchFamily="34" charset="0"/>
                <a:cs typeface="Arial" panose="020B0604020202020204" pitchFamily="34" charset="0"/>
              </a:rPr>
              <a:t>μ</a:t>
            </a:r>
            <a:r>
              <a:rPr lang="en-US" dirty="0">
                <a:solidFill>
                  <a:schemeClr val="bg1"/>
                </a:solidFill>
              </a:rPr>
              <a:t>g/m</a:t>
            </a:r>
            <a:r>
              <a:rPr lang="en-US" baseline="30000" dirty="0">
                <a:solidFill>
                  <a:schemeClr val="bg1"/>
                </a:solidFill>
              </a:rPr>
              <a:t>3 </a:t>
            </a:r>
            <a:r>
              <a:rPr lang="en-US" dirty="0">
                <a:solidFill>
                  <a:schemeClr val="bg1"/>
                </a:solidFill>
              </a:rPr>
              <a:t>by 2040 (current target 25 </a:t>
            </a:r>
            <a:r>
              <a:rPr lang="el-GR" dirty="0">
                <a:solidFill>
                  <a:schemeClr val="bg1"/>
                </a:solidFill>
                <a:latin typeface="Arial" panose="020B0604020202020204" pitchFamily="34" charset="0"/>
                <a:cs typeface="Arial" panose="020B0604020202020204" pitchFamily="34" charset="0"/>
              </a:rPr>
              <a:t>μ</a:t>
            </a:r>
            <a:r>
              <a:rPr lang="en-US" dirty="0">
                <a:solidFill>
                  <a:schemeClr val="bg1"/>
                </a:solidFill>
              </a:rPr>
              <a:t>g/m</a:t>
            </a:r>
            <a:r>
              <a:rPr lang="en-US" baseline="30000" dirty="0">
                <a:solidFill>
                  <a:schemeClr val="bg1"/>
                </a:solidFill>
              </a:rPr>
              <a:t>3</a:t>
            </a:r>
            <a:r>
              <a:rPr lang="en-US" dirty="0">
                <a:solidFill>
                  <a:schemeClr val="bg1"/>
                </a:solidFill>
              </a:rPr>
              <a:t>) </a:t>
            </a:r>
          </a:p>
          <a:p>
            <a:r>
              <a:rPr lang="en-GB" dirty="0">
                <a:solidFill>
                  <a:schemeClr val="bg1"/>
                </a:solidFill>
              </a:rPr>
              <a:t>Population exposure to </a:t>
            </a:r>
            <a:r>
              <a:rPr lang="en-US" dirty="0">
                <a:solidFill>
                  <a:schemeClr val="bg1"/>
                </a:solidFill>
              </a:rPr>
              <a:t>PM</a:t>
            </a:r>
            <a:r>
              <a:rPr lang="en-US" baseline="-25000" dirty="0">
                <a:solidFill>
                  <a:schemeClr val="bg1"/>
                </a:solidFill>
              </a:rPr>
              <a:t>2.5</a:t>
            </a:r>
            <a:r>
              <a:rPr lang="en-US" dirty="0">
                <a:solidFill>
                  <a:schemeClr val="bg1"/>
                </a:solidFill>
              </a:rPr>
              <a:t> to </a:t>
            </a:r>
            <a:r>
              <a:rPr lang="en-GB" dirty="0">
                <a:solidFill>
                  <a:schemeClr val="bg1"/>
                </a:solidFill>
              </a:rPr>
              <a:t>be reduced by 35% </a:t>
            </a:r>
            <a:r>
              <a:rPr lang="en-US" dirty="0">
                <a:solidFill>
                  <a:schemeClr val="bg1"/>
                </a:solidFill>
              </a:rPr>
              <a:t>by 2040 </a:t>
            </a:r>
            <a:r>
              <a:rPr lang="en-GB" dirty="0">
                <a:solidFill>
                  <a:schemeClr val="bg1"/>
                </a:solidFill>
              </a:rPr>
              <a:t>compared to 2018 levels</a:t>
            </a:r>
          </a:p>
          <a:p>
            <a:endParaRPr lang="en-GB" dirty="0">
              <a:solidFill>
                <a:schemeClr val="bg1"/>
              </a:solidFill>
            </a:endParaRPr>
          </a:p>
          <a:p>
            <a:r>
              <a:rPr lang="en-GB" dirty="0">
                <a:solidFill>
                  <a:schemeClr val="bg1"/>
                </a:solidFill>
              </a:rPr>
              <a:t>Legally binding targets to reduce human health impacts</a:t>
            </a:r>
          </a:p>
          <a:p>
            <a:r>
              <a:rPr lang="en-GB" dirty="0">
                <a:solidFill>
                  <a:schemeClr val="bg1"/>
                </a:solidFill>
              </a:rPr>
              <a:t>Adds to existing Air Quality Standards Regs 2010</a:t>
            </a:r>
            <a:endParaRPr lang="en-US" dirty="0">
              <a:solidFill>
                <a:schemeClr val="bg1"/>
              </a:solidFill>
            </a:endParaRPr>
          </a:p>
        </p:txBody>
      </p:sp>
      <p:pic>
        <p:nvPicPr>
          <p:cNvPr id="10242" name="Picture 2" descr="Inhalable Particulate Matter and Health (PM2.5 and PM10) | California Air  Resources Board">
            <a:extLst>
              <a:ext uri="{FF2B5EF4-FFF2-40B4-BE49-F238E27FC236}">
                <a16:creationId xmlns:a16="http://schemas.microsoft.com/office/drawing/2014/main" id="{6F57F8B5-6A7B-CB1C-5816-91272B9661D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783771" y="174163"/>
            <a:ext cx="4223983" cy="3167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8467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34616-9C11-302A-812D-8E71C4CA95C7}"/>
              </a:ext>
            </a:extLst>
          </p:cNvPr>
          <p:cNvSpPr>
            <a:spLocks noGrp="1"/>
          </p:cNvSpPr>
          <p:nvPr>
            <p:ph type="title"/>
          </p:nvPr>
        </p:nvSpPr>
        <p:spPr/>
        <p:txBody>
          <a:bodyPr>
            <a:normAutofit/>
          </a:bodyPr>
          <a:lstStyle/>
          <a:p>
            <a:r>
              <a:rPr lang="en-US" sz="3600" dirty="0"/>
              <a:t>Consignor-only requirements under </a:t>
            </a:r>
            <a:br>
              <a:rPr lang="en-US" sz="3600" dirty="0"/>
            </a:br>
            <a:r>
              <a:rPr lang="en-US" sz="3600" dirty="0"/>
              <a:t>ADR</a:t>
            </a:r>
          </a:p>
        </p:txBody>
      </p:sp>
      <p:sp>
        <p:nvSpPr>
          <p:cNvPr id="3" name="Content Placeholder 2">
            <a:extLst>
              <a:ext uri="{FF2B5EF4-FFF2-40B4-BE49-F238E27FC236}">
                <a16:creationId xmlns:a16="http://schemas.microsoft.com/office/drawing/2014/main" id="{FBC09284-2E9F-6B4F-5000-2F6BC911A84E}"/>
              </a:ext>
            </a:extLst>
          </p:cNvPr>
          <p:cNvSpPr>
            <a:spLocks noGrp="1"/>
          </p:cNvSpPr>
          <p:nvPr>
            <p:ph idx="1"/>
          </p:nvPr>
        </p:nvSpPr>
        <p:spPr/>
        <p:txBody>
          <a:bodyPr/>
          <a:lstStyle/>
          <a:p>
            <a:r>
              <a:rPr lang="en-US" dirty="0">
                <a:solidFill>
                  <a:schemeClr val="bg1"/>
                </a:solidFill>
              </a:rPr>
              <a:t>Under ADR, a </a:t>
            </a:r>
            <a:r>
              <a:rPr lang="en-US" i="1" dirty="0">
                <a:solidFill>
                  <a:schemeClr val="bg1"/>
                </a:solidFill>
              </a:rPr>
              <a:t>consignor </a:t>
            </a:r>
            <a:r>
              <a:rPr lang="en-US" dirty="0">
                <a:solidFill>
                  <a:schemeClr val="bg1"/>
                </a:solidFill>
              </a:rPr>
              <a:t>is any enterprise which </a:t>
            </a:r>
            <a:br>
              <a:rPr lang="en-US" dirty="0">
                <a:solidFill>
                  <a:schemeClr val="bg1"/>
                </a:solidFill>
              </a:rPr>
            </a:br>
            <a:r>
              <a:rPr lang="en-US" dirty="0">
                <a:solidFill>
                  <a:schemeClr val="bg1"/>
                </a:solidFill>
              </a:rPr>
              <a:t>consigns DGs either on its own behalf, or for a </a:t>
            </a:r>
            <a:br>
              <a:rPr lang="en-US" dirty="0">
                <a:solidFill>
                  <a:schemeClr val="bg1"/>
                </a:solidFill>
              </a:rPr>
            </a:br>
            <a:r>
              <a:rPr lang="en-US" dirty="0">
                <a:solidFill>
                  <a:schemeClr val="bg1"/>
                </a:solidFill>
              </a:rPr>
              <a:t>third party. </a:t>
            </a:r>
          </a:p>
          <a:p>
            <a:r>
              <a:rPr lang="en-US" dirty="0">
                <a:solidFill>
                  <a:schemeClr val="bg1"/>
                </a:solidFill>
              </a:rPr>
              <a:t>From 1 January 2023 consignor-only </a:t>
            </a:r>
            <a:br>
              <a:rPr lang="en-US" dirty="0">
                <a:solidFill>
                  <a:schemeClr val="bg1"/>
                </a:solidFill>
              </a:rPr>
            </a:br>
            <a:r>
              <a:rPr lang="en-US" dirty="0">
                <a:solidFill>
                  <a:schemeClr val="bg1"/>
                </a:solidFill>
              </a:rPr>
              <a:t>companies have been required to employ a </a:t>
            </a:r>
            <a:br>
              <a:rPr lang="en-US" dirty="0">
                <a:solidFill>
                  <a:schemeClr val="bg1"/>
                </a:solidFill>
              </a:rPr>
            </a:br>
            <a:r>
              <a:rPr lang="en-US" dirty="0">
                <a:solidFill>
                  <a:schemeClr val="bg1"/>
                </a:solidFill>
              </a:rPr>
              <a:t>qualified Dangerous Goods Safety Adviser.</a:t>
            </a:r>
          </a:p>
          <a:p>
            <a:r>
              <a:rPr lang="en-US" dirty="0">
                <a:solidFill>
                  <a:schemeClr val="bg1"/>
                </a:solidFill>
              </a:rPr>
              <a:t>Undertakings carrying, packing, loading, filling or</a:t>
            </a:r>
            <a:br>
              <a:rPr lang="en-US" dirty="0">
                <a:solidFill>
                  <a:schemeClr val="bg1"/>
                </a:solidFill>
              </a:rPr>
            </a:br>
            <a:r>
              <a:rPr lang="en-US" dirty="0">
                <a:solidFill>
                  <a:schemeClr val="bg1"/>
                </a:solidFill>
              </a:rPr>
              <a:t>unloading DGs continue to need a DGSA, unless exempt</a:t>
            </a:r>
          </a:p>
        </p:txBody>
      </p:sp>
      <p:pic>
        <p:nvPicPr>
          <p:cNvPr id="9218" name="Picture 2" descr="ADR and load security - Dangerous Goods in Motion">
            <a:extLst>
              <a:ext uri="{FF2B5EF4-FFF2-40B4-BE49-F238E27FC236}">
                <a16:creationId xmlns:a16="http://schemas.microsoft.com/office/drawing/2014/main" id="{1904C77D-44FD-AF76-9935-20E86C2F712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925636" y="195760"/>
            <a:ext cx="3048000" cy="3600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2139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34616-9C11-302A-812D-8E71C4CA95C7}"/>
              </a:ext>
            </a:extLst>
          </p:cNvPr>
          <p:cNvSpPr>
            <a:spLocks noGrp="1"/>
          </p:cNvSpPr>
          <p:nvPr>
            <p:ph type="title"/>
          </p:nvPr>
        </p:nvSpPr>
        <p:spPr/>
        <p:txBody>
          <a:bodyPr>
            <a:normAutofit/>
          </a:bodyPr>
          <a:lstStyle/>
          <a:p>
            <a:r>
              <a:rPr lang="en-US" sz="3600" dirty="0"/>
              <a:t>Environmental update</a:t>
            </a:r>
            <a:endParaRPr lang="en-GB" sz="3600" dirty="0"/>
          </a:p>
        </p:txBody>
      </p:sp>
      <p:sp>
        <p:nvSpPr>
          <p:cNvPr id="3" name="Content Placeholder 2">
            <a:extLst>
              <a:ext uri="{FF2B5EF4-FFF2-40B4-BE49-F238E27FC236}">
                <a16:creationId xmlns:a16="http://schemas.microsoft.com/office/drawing/2014/main" id="{FBC09284-2E9F-6B4F-5000-2F6BC911A84E}"/>
              </a:ext>
            </a:extLst>
          </p:cNvPr>
          <p:cNvSpPr>
            <a:spLocks noGrp="1"/>
          </p:cNvSpPr>
          <p:nvPr>
            <p:ph idx="1"/>
          </p:nvPr>
        </p:nvSpPr>
        <p:spPr/>
        <p:txBody>
          <a:bodyPr>
            <a:normAutofit/>
          </a:bodyPr>
          <a:lstStyle/>
          <a:p>
            <a:r>
              <a:rPr lang="en-GB" dirty="0">
                <a:solidFill>
                  <a:schemeClr val="bg1"/>
                </a:solidFill>
              </a:rPr>
              <a:t>Global megatrends and the Environmental Improvement Plan</a:t>
            </a:r>
          </a:p>
          <a:p>
            <a:r>
              <a:rPr lang="en-GB" dirty="0">
                <a:solidFill>
                  <a:schemeClr val="bg1"/>
                </a:solidFill>
              </a:rPr>
              <a:t>2023 regulatory changes</a:t>
            </a:r>
          </a:p>
          <a:p>
            <a:r>
              <a:rPr lang="en-GB" dirty="0">
                <a:solidFill>
                  <a:schemeClr val="bg1"/>
                </a:solidFill>
              </a:rPr>
              <a:t>MCPs and Specified Generators</a:t>
            </a:r>
          </a:p>
          <a:p>
            <a:r>
              <a:rPr lang="en-GB" dirty="0">
                <a:solidFill>
                  <a:schemeClr val="bg1"/>
                </a:solidFill>
              </a:rPr>
              <a:t>Horizon scanning: UK CBAM</a:t>
            </a:r>
          </a:p>
          <a:p>
            <a:r>
              <a:rPr lang="en-GB" dirty="0">
                <a:solidFill>
                  <a:schemeClr val="bg1"/>
                </a:solidFill>
              </a:rPr>
              <a:t>Horizon scanning: UK ETS (Energy from Waste)</a:t>
            </a:r>
          </a:p>
          <a:p>
            <a:r>
              <a:rPr lang="en-GB" dirty="0">
                <a:solidFill>
                  <a:schemeClr val="bg1"/>
                </a:solidFill>
              </a:rPr>
              <a:t>Horizon scanning: Persistent Organic Pollutants &amp; PFAS</a:t>
            </a:r>
          </a:p>
          <a:p>
            <a:r>
              <a:rPr lang="en-GB" dirty="0">
                <a:solidFill>
                  <a:schemeClr val="bg1"/>
                </a:solidFill>
              </a:rPr>
              <a:t>Upcoming changes to waste regulations</a:t>
            </a:r>
          </a:p>
        </p:txBody>
      </p:sp>
    </p:spTree>
    <p:extLst>
      <p:ext uri="{BB962C8B-B14F-4D97-AF65-F5344CB8AC3E}">
        <p14:creationId xmlns:p14="http://schemas.microsoft.com/office/powerpoint/2010/main" val="24207788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34616-9C11-302A-812D-8E71C4CA95C7}"/>
              </a:ext>
            </a:extLst>
          </p:cNvPr>
          <p:cNvSpPr>
            <a:spLocks noGrp="1"/>
          </p:cNvSpPr>
          <p:nvPr>
            <p:ph type="title"/>
          </p:nvPr>
        </p:nvSpPr>
        <p:spPr/>
        <p:txBody>
          <a:bodyPr>
            <a:normAutofit/>
          </a:bodyPr>
          <a:lstStyle/>
          <a:p>
            <a:r>
              <a:rPr lang="en-US" sz="3600" dirty="0"/>
              <a:t>Food &amp; drink waste hierarchy</a:t>
            </a:r>
            <a:endParaRPr lang="en-GB" sz="3600" dirty="0"/>
          </a:p>
        </p:txBody>
      </p:sp>
      <p:sp>
        <p:nvSpPr>
          <p:cNvPr id="3" name="Content Placeholder 2">
            <a:extLst>
              <a:ext uri="{FF2B5EF4-FFF2-40B4-BE49-F238E27FC236}">
                <a16:creationId xmlns:a16="http://schemas.microsoft.com/office/drawing/2014/main" id="{FBC09284-2E9F-6B4F-5000-2F6BC911A84E}"/>
              </a:ext>
            </a:extLst>
          </p:cNvPr>
          <p:cNvSpPr>
            <a:spLocks noGrp="1"/>
          </p:cNvSpPr>
          <p:nvPr>
            <p:ph idx="1"/>
          </p:nvPr>
        </p:nvSpPr>
        <p:spPr/>
        <p:txBody>
          <a:bodyPr>
            <a:normAutofit lnSpcReduction="10000"/>
          </a:bodyPr>
          <a:lstStyle/>
          <a:p>
            <a:r>
              <a:rPr lang="en-GB" dirty="0">
                <a:solidFill>
                  <a:schemeClr val="bg1"/>
                </a:solidFill>
                <a:hlinkClick r:id="rId3">
                  <a:extLst>
                    <a:ext uri="{A12FA001-AC4F-418D-AE19-62706E023703}">
                      <ahyp:hlinkClr xmlns:ahyp="http://schemas.microsoft.com/office/drawing/2018/hyperlinkcolor" val="tx"/>
                    </a:ext>
                  </a:extLst>
                </a:hlinkClick>
              </a:rPr>
              <a:t>New statutory guidance</a:t>
            </a:r>
            <a:endParaRPr lang="en-GB" dirty="0">
              <a:solidFill>
                <a:schemeClr val="bg1"/>
              </a:solidFill>
            </a:endParaRPr>
          </a:p>
          <a:p>
            <a:r>
              <a:rPr lang="en-GB" dirty="0">
                <a:solidFill>
                  <a:schemeClr val="bg1"/>
                </a:solidFill>
              </a:rPr>
              <a:t>Applies to any organisation which </a:t>
            </a:r>
            <a:br>
              <a:rPr lang="en-GB" dirty="0">
                <a:solidFill>
                  <a:schemeClr val="bg1"/>
                </a:solidFill>
              </a:rPr>
            </a:br>
            <a:r>
              <a:rPr lang="en-GB" dirty="0">
                <a:solidFill>
                  <a:schemeClr val="bg1"/>
                </a:solidFill>
              </a:rPr>
              <a:t>produces, handles, treats, or disposes of </a:t>
            </a:r>
            <a:br>
              <a:rPr lang="en-GB" dirty="0">
                <a:solidFill>
                  <a:schemeClr val="bg1"/>
                </a:solidFill>
              </a:rPr>
            </a:br>
            <a:r>
              <a:rPr lang="en-GB" dirty="0">
                <a:solidFill>
                  <a:schemeClr val="bg1"/>
                </a:solidFill>
              </a:rPr>
              <a:t>surplus or waste food and drink, including:</a:t>
            </a:r>
          </a:p>
          <a:p>
            <a:pPr lvl="1"/>
            <a:r>
              <a:rPr lang="en-GB" dirty="0">
                <a:solidFill>
                  <a:schemeClr val="bg1"/>
                </a:solidFill>
              </a:rPr>
              <a:t>farmers and producers</a:t>
            </a:r>
          </a:p>
          <a:p>
            <a:pPr lvl="1"/>
            <a:r>
              <a:rPr lang="en-GB" dirty="0">
                <a:solidFill>
                  <a:schemeClr val="bg1"/>
                </a:solidFill>
              </a:rPr>
              <a:t>manufacturers</a:t>
            </a:r>
          </a:p>
          <a:p>
            <a:pPr lvl="1"/>
            <a:r>
              <a:rPr lang="en-GB" dirty="0">
                <a:solidFill>
                  <a:schemeClr val="bg1"/>
                </a:solidFill>
              </a:rPr>
              <a:t>retailers</a:t>
            </a:r>
          </a:p>
          <a:p>
            <a:pPr lvl="1"/>
            <a:r>
              <a:rPr lang="en-GB" dirty="0">
                <a:solidFill>
                  <a:schemeClr val="bg1"/>
                </a:solidFill>
              </a:rPr>
              <a:t>hospitality and food service providers</a:t>
            </a:r>
          </a:p>
          <a:p>
            <a:pPr lvl="1"/>
            <a:r>
              <a:rPr lang="en-GB" dirty="0">
                <a:solidFill>
                  <a:schemeClr val="bg1"/>
                </a:solidFill>
              </a:rPr>
              <a:t>local authorities</a:t>
            </a:r>
          </a:p>
          <a:p>
            <a:r>
              <a:rPr lang="en-GB" dirty="0">
                <a:solidFill>
                  <a:schemeClr val="bg1"/>
                </a:solidFill>
              </a:rPr>
              <a:t>Anaerobic digestion is preferable management option if you </a:t>
            </a:r>
            <a:br>
              <a:rPr lang="en-GB" dirty="0">
                <a:solidFill>
                  <a:schemeClr val="bg1"/>
                </a:solidFill>
              </a:rPr>
            </a:br>
            <a:r>
              <a:rPr lang="en-GB" dirty="0">
                <a:solidFill>
                  <a:schemeClr val="bg1"/>
                </a:solidFill>
              </a:rPr>
              <a:t>can’t reduce or reuse through a redistribution scheme</a:t>
            </a:r>
          </a:p>
        </p:txBody>
      </p:sp>
      <p:pic>
        <p:nvPicPr>
          <p:cNvPr id="7170" name="Picture 2" descr="The Impact of Food Waste in the Retail Sector | Senoptica.com">
            <a:extLst>
              <a:ext uri="{FF2B5EF4-FFF2-40B4-BE49-F238E27FC236}">
                <a16:creationId xmlns:a16="http://schemas.microsoft.com/office/drawing/2014/main" id="{4A00EDE5-D120-F1F0-557B-3AA9FD38BC0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433481" y="161214"/>
            <a:ext cx="4572000" cy="257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45184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34616-9C11-302A-812D-8E71C4CA95C7}"/>
              </a:ext>
            </a:extLst>
          </p:cNvPr>
          <p:cNvSpPr>
            <a:spLocks noGrp="1"/>
          </p:cNvSpPr>
          <p:nvPr>
            <p:ph type="title"/>
          </p:nvPr>
        </p:nvSpPr>
        <p:spPr/>
        <p:txBody>
          <a:bodyPr>
            <a:normAutofit/>
          </a:bodyPr>
          <a:lstStyle/>
          <a:p>
            <a:r>
              <a:rPr lang="en-US" sz="3600" dirty="0"/>
              <a:t>Climate change adaptation in </a:t>
            </a:r>
            <a:br>
              <a:rPr lang="en-US" sz="3600" dirty="0"/>
            </a:br>
            <a:r>
              <a:rPr lang="en-US" sz="3600" dirty="0"/>
              <a:t>management systems</a:t>
            </a:r>
          </a:p>
        </p:txBody>
      </p:sp>
      <p:sp>
        <p:nvSpPr>
          <p:cNvPr id="3" name="Content Placeholder 2">
            <a:extLst>
              <a:ext uri="{FF2B5EF4-FFF2-40B4-BE49-F238E27FC236}">
                <a16:creationId xmlns:a16="http://schemas.microsoft.com/office/drawing/2014/main" id="{FBC09284-2E9F-6B4F-5000-2F6BC911A84E}"/>
              </a:ext>
            </a:extLst>
          </p:cNvPr>
          <p:cNvSpPr>
            <a:spLocks noGrp="1"/>
          </p:cNvSpPr>
          <p:nvPr>
            <p:ph idx="1"/>
          </p:nvPr>
        </p:nvSpPr>
        <p:spPr>
          <a:xfrm>
            <a:off x="838200" y="1825625"/>
            <a:ext cx="10515600" cy="4667250"/>
          </a:xfrm>
        </p:spPr>
        <p:txBody>
          <a:bodyPr>
            <a:normAutofit fontScale="92500" lnSpcReduction="10000"/>
          </a:bodyPr>
          <a:lstStyle/>
          <a:p>
            <a:r>
              <a:rPr lang="en-GB" dirty="0">
                <a:solidFill>
                  <a:schemeClr val="bg1"/>
                </a:solidFill>
              </a:rPr>
              <a:t>Holders of environmental permits are </a:t>
            </a:r>
            <a:br>
              <a:rPr lang="en-GB" dirty="0">
                <a:solidFill>
                  <a:schemeClr val="bg1"/>
                </a:solidFill>
              </a:rPr>
            </a:br>
            <a:r>
              <a:rPr lang="en-GB" dirty="0">
                <a:solidFill>
                  <a:schemeClr val="bg1"/>
                </a:solidFill>
              </a:rPr>
              <a:t>required to integrate climate change </a:t>
            </a:r>
            <a:br>
              <a:rPr lang="en-GB" dirty="0">
                <a:solidFill>
                  <a:schemeClr val="bg1"/>
                </a:solidFill>
              </a:rPr>
            </a:br>
            <a:r>
              <a:rPr lang="en-GB" dirty="0">
                <a:solidFill>
                  <a:schemeClr val="bg1"/>
                </a:solidFill>
              </a:rPr>
              <a:t>adaptation risks into their business </a:t>
            </a:r>
            <a:br>
              <a:rPr lang="en-GB" dirty="0">
                <a:solidFill>
                  <a:schemeClr val="bg1"/>
                </a:solidFill>
              </a:rPr>
            </a:br>
            <a:r>
              <a:rPr lang="en-GB" dirty="0">
                <a:solidFill>
                  <a:schemeClr val="bg1"/>
                </a:solidFill>
              </a:rPr>
              <a:t>management systems by April 2024</a:t>
            </a:r>
          </a:p>
          <a:p>
            <a:pPr lvl="1"/>
            <a:r>
              <a:rPr lang="en-GB" dirty="0">
                <a:solidFill>
                  <a:schemeClr val="bg1"/>
                </a:solidFill>
              </a:rPr>
              <a:t>extreme rainfall, leading to more frequent and severe floods</a:t>
            </a:r>
          </a:p>
          <a:p>
            <a:pPr lvl="1"/>
            <a:r>
              <a:rPr lang="en-GB" dirty="0">
                <a:solidFill>
                  <a:schemeClr val="bg1"/>
                </a:solidFill>
              </a:rPr>
              <a:t>heat waves</a:t>
            </a:r>
          </a:p>
          <a:p>
            <a:pPr lvl="1"/>
            <a:r>
              <a:rPr lang="en-GB" dirty="0">
                <a:solidFill>
                  <a:schemeClr val="bg1"/>
                </a:solidFill>
              </a:rPr>
              <a:t>drought</a:t>
            </a:r>
          </a:p>
          <a:p>
            <a:pPr lvl="1"/>
            <a:r>
              <a:rPr lang="en-GB" dirty="0">
                <a:solidFill>
                  <a:schemeClr val="bg1"/>
                </a:solidFill>
              </a:rPr>
              <a:t>rise in sea levels and tidal surges</a:t>
            </a:r>
          </a:p>
          <a:p>
            <a:pPr lvl="1"/>
            <a:r>
              <a:rPr lang="en-GB" dirty="0">
                <a:solidFill>
                  <a:schemeClr val="bg1"/>
                </a:solidFill>
              </a:rPr>
              <a:t>storms</a:t>
            </a:r>
          </a:p>
          <a:p>
            <a:pPr lvl="1"/>
            <a:r>
              <a:rPr lang="en-GB" dirty="0">
                <a:solidFill>
                  <a:schemeClr val="bg1"/>
                </a:solidFill>
              </a:rPr>
              <a:t>wildfires</a:t>
            </a:r>
          </a:p>
          <a:p>
            <a:r>
              <a:rPr lang="en-GB" dirty="0">
                <a:solidFill>
                  <a:schemeClr val="bg1"/>
                </a:solidFill>
              </a:rPr>
              <a:t>International standards ISO14090:2019 and ISO14091:2021 published to assist any company to manage</a:t>
            </a:r>
            <a:br>
              <a:rPr lang="en-GB" dirty="0">
                <a:solidFill>
                  <a:schemeClr val="bg1"/>
                </a:solidFill>
              </a:rPr>
            </a:br>
            <a:r>
              <a:rPr lang="en-GB" dirty="0">
                <a:solidFill>
                  <a:schemeClr val="bg1"/>
                </a:solidFill>
              </a:rPr>
              <a:t>climate adaptation risks </a:t>
            </a:r>
          </a:p>
        </p:txBody>
      </p:sp>
      <p:pic>
        <p:nvPicPr>
          <p:cNvPr id="8194" name="Picture 2" descr="Labour accuses Sunak of being 'asleep at the wheel' over flood warnings | UK  weather | The Guardian">
            <a:extLst>
              <a:ext uri="{FF2B5EF4-FFF2-40B4-BE49-F238E27FC236}">
                <a16:creationId xmlns:a16="http://schemas.microsoft.com/office/drawing/2014/main" id="{4291A40C-41CE-43CC-BFCE-43048DB970B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770765" y="123896"/>
            <a:ext cx="4238625" cy="2543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7660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34616-9C11-302A-812D-8E71C4CA95C7}"/>
              </a:ext>
            </a:extLst>
          </p:cNvPr>
          <p:cNvSpPr>
            <a:spLocks noGrp="1"/>
          </p:cNvSpPr>
          <p:nvPr>
            <p:ph type="title"/>
          </p:nvPr>
        </p:nvSpPr>
        <p:spPr/>
        <p:txBody>
          <a:bodyPr>
            <a:normAutofit/>
          </a:bodyPr>
          <a:lstStyle/>
          <a:p>
            <a:r>
              <a:rPr lang="en-US" sz="3600" dirty="0"/>
              <a:t>ESOS Phase 3</a:t>
            </a:r>
          </a:p>
        </p:txBody>
      </p:sp>
      <p:sp>
        <p:nvSpPr>
          <p:cNvPr id="3" name="Content Placeholder 2">
            <a:extLst>
              <a:ext uri="{FF2B5EF4-FFF2-40B4-BE49-F238E27FC236}">
                <a16:creationId xmlns:a16="http://schemas.microsoft.com/office/drawing/2014/main" id="{FBC09284-2E9F-6B4F-5000-2F6BC911A84E}"/>
              </a:ext>
            </a:extLst>
          </p:cNvPr>
          <p:cNvSpPr>
            <a:spLocks noGrp="1"/>
          </p:cNvSpPr>
          <p:nvPr>
            <p:ph idx="1"/>
          </p:nvPr>
        </p:nvSpPr>
        <p:spPr/>
        <p:txBody>
          <a:bodyPr>
            <a:normAutofit/>
          </a:bodyPr>
          <a:lstStyle/>
          <a:p>
            <a:r>
              <a:rPr lang="en-GB" dirty="0">
                <a:solidFill>
                  <a:schemeClr val="bg1"/>
                </a:solidFill>
              </a:rPr>
              <a:t>Revised reporting and notification requirements under the Energy Savings Opportunities Scheme</a:t>
            </a:r>
          </a:p>
          <a:p>
            <a:r>
              <a:rPr lang="en-GB" dirty="0">
                <a:solidFill>
                  <a:schemeClr val="bg1"/>
                </a:solidFill>
              </a:rPr>
              <a:t>Deadline for notification delayed until 5 June 2024</a:t>
            </a:r>
          </a:p>
          <a:p>
            <a:r>
              <a:rPr lang="en-GB" dirty="0">
                <a:solidFill>
                  <a:schemeClr val="bg1"/>
                </a:solidFill>
              </a:rPr>
              <a:t>ESOS action plans must be produced that record:</a:t>
            </a:r>
          </a:p>
          <a:p>
            <a:pPr lvl="1"/>
            <a:r>
              <a:rPr lang="en-GB" dirty="0">
                <a:solidFill>
                  <a:schemeClr val="bg1"/>
                </a:solidFill>
              </a:rPr>
              <a:t>Measures to improve energy performance over the next phase period</a:t>
            </a:r>
          </a:p>
          <a:p>
            <a:pPr lvl="1"/>
            <a:r>
              <a:rPr lang="en-GB" dirty="0">
                <a:solidFill>
                  <a:schemeClr val="bg1"/>
                </a:solidFill>
              </a:rPr>
              <a:t>Timescales for the measures</a:t>
            </a:r>
          </a:p>
          <a:p>
            <a:pPr lvl="1"/>
            <a:r>
              <a:rPr lang="en-GB" dirty="0">
                <a:solidFill>
                  <a:schemeClr val="bg1"/>
                </a:solidFill>
              </a:rPr>
              <a:t>Estimates of total energy savings for each measure</a:t>
            </a:r>
          </a:p>
          <a:p>
            <a:r>
              <a:rPr lang="en-GB" dirty="0">
                <a:solidFill>
                  <a:schemeClr val="bg1"/>
                </a:solidFill>
              </a:rPr>
              <a:t>Action plans to be notified to the EA </a:t>
            </a:r>
            <a:br>
              <a:rPr lang="en-GB" dirty="0">
                <a:solidFill>
                  <a:schemeClr val="bg1"/>
                </a:solidFill>
              </a:rPr>
            </a:br>
            <a:r>
              <a:rPr lang="en-GB" dirty="0">
                <a:solidFill>
                  <a:schemeClr val="bg1"/>
                </a:solidFill>
              </a:rPr>
              <a:t>by 5 December 2024</a:t>
            </a:r>
          </a:p>
        </p:txBody>
      </p:sp>
    </p:spTree>
    <p:extLst>
      <p:ext uri="{BB962C8B-B14F-4D97-AF65-F5344CB8AC3E}">
        <p14:creationId xmlns:p14="http://schemas.microsoft.com/office/powerpoint/2010/main" val="16415350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34616-9C11-302A-812D-8E71C4CA95C7}"/>
              </a:ext>
            </a:extLst>
          </p:cNvPr>
          <p:cNvSpPr>
            <a:spLocks noGrp="1"/>
          </p:cNvSpPr>
          <p:nvPr>
            <p:ph type="title"/>
          </p:nvPr>
        </p:nvSpPr>
        <p:spPr/>
        <p:txBody>
          <a:bodyPr>
            <a:normAutofit/>
          </a:bodyPr>
          <a:lstStyle/>
          <a:p>
            <a:r>
              <a:rPr lang="en-US" sz="3600" dirty="0"/>
              <a:t>Single use plastics</a:t>
            </a:r>
          </a:p>
        </p:txBody>
      </p:sp>
      <p:sp>
        <p:nvSpPr>
          <p:cNvPr id="3" name="Content Placeholder 2">
            <a:extLst>
              <a:ext uri="{FF2B5EF4-FFF2-40B4-BE49-F238E27FC236}">
                <a16:creationId xmlns:a16="http://schemas.microsoft.com/office/drawing/2014/main" id="{FBC09284-2E9F-6B4F-5000-2F6BC911A84E}"/>
              </a:ext>
            </a:extLst>
          </p:cNvPr>
          <p:cNvSpPr>
            <a:spLocks noGrp="1"/>
          </p:cNvSpPr>
          <p:nvPr>
            <p:ph idx="1"/>
          </p:nvPr>
        </p:nvSpPr>
        <p:spPr>
          <a:xfrm>
            <a:off x="838200" y="1475874"/>
            <a:ext cx="10515600" cy="5261810"/>
          </a:xfrm>
        </p:spPr>
        <p:txBody>
          <a:bodyPr>
            <a:normAutofit fontScale="92500" lnSpcReduction="10000"/>
          </a:bodyPr>
          <a:lstStyle/>
          <a:p>
            <a:pPr marL="0" indent="0">
              <a:buNone/>
            </a:pPr>
            <a:r>
              <a:rPr lang="en-GB" sz="2400" dirty="0">
                <a:solidFill>
                  <a:schemeClr val="bg1"/>
                </a:solidFill>
              </a:rPr>
              <a:t>Online and over-the-counter sales and supply of the </a:t>
            </a:r>
            <a:br>
              <a:rPr lang="en-GB" sz="2400" dirty="0">
                <a:solidFill>
                  <a:schemeClr val="bg1"/>
                </a:solidFill>
              </a:rPr>
            </a:br>
            <a:r>
              <a:rPr lang="en-GB" sz="2400" dirty="0">
                <a:solidFill>
                  <a:schemeClr val="bg1"/>
                </a:solidFill>
              </a:rPr>
              <a:t>following single-use plastic items are banned since </a:t>
            </a:r>
            <a:br>
              <a:rPr lang="en-GB" sz="2400" dirty="0">
                <a:solidFill>
                  <a:schemeClr val="bg1"/>
                </a:solidFill>
              </a:rPr>
            </a:br>
            <a:r>
              <a:rPr lang="en-GB" sz="2400" dirty="0">
                <a:solidFill>
                  <a:schemeClr val="bg1"/>
                </a:solidFill>
              </a:rPr>
              <a:t>October 2023: </a:t>
            </a:r>
          </a:p>
          <a:p>
            <a:r>
              <a:rPr lang="en-GB" sz="2400" dirty="0">
                <a:solidFill>
                  <a:schemeClr val="bg1"/>
                </a:solidFill>
              </a:rPr>
              <a:t>polystyrene food and drink containers </a:t>
            </a:r>
          </a:p>
          <a:p>
            <a:r>
              <a:rPr lang="en-GB" sz="2400" dirty="0">
                <a:solidFill>
                  <a:schemeClr val="bg1"/>
                </a:solidFill>
              </a:rPr>
              <a:t>drinks stirrers </a:t>
            </a:r>
          </a:p>
          <a:p>
            <a:r>
              <a:rPr lang="en-GB" sz="2400" dirty="0">
                <a:solidFill>
                  <a:schemeClr val="bg1"/>
                </a:solidFill>
              </a:rPr>
              <a:t>balloon sticks  </a:t>
            </a:r>
          </a:p>
          <a:p>
            <a:r>
              <a:rPr lang="en-GB" sz="2400" dirty="0">
                <a:solidFill>
                  <a:schemeClr val="bg1"/>
                </a:solidFill>
              </a:rPr>
              <a:t>cutlery </a:t>
            </a:r>
          </a:p>
          <a:p>
            <a:pPr marL="0" indent="0">
              <a:buNone/>
            </a:pPr>
            <a:r>
              <a:rPr lang="en-GB" sz="2400" dirty="0">
                <a:solidFill>
                  <a:schemeClr val="bg1"/>
                </a:solidFill>
              </a:rPr>
              <a:t>Online and over-the-counter sales and supply of the following single-use plastic items have restrictions: </a:t>
            </a:r>
          </a:p>
          <a:p>
            <a:r>
              <a:rPr lang="en-GB" sz="2400" dirty="0">
                <a:solidFill>
                  <a:schemeClr val="bg1"/>
                </a:solidFill>
              </a:rPr>
              <a:t>plates, bowls and trays  </a:t>
            </a:r>
          </a:p>
          <a:p>
            <a:r>
              <a:rPr lang="en-GB" sz="2400" dirty="0">
                <a:solidFill>
                  <a:schemeClr val="bg1"/>
                </a:solidFill>
              </a:rPr>
              <a:t>straws  </a:t>
            </a:r>
          </a:p>
          <a:p>
            <a:r>
              <a:rPr lang="en-GB" sz="2400" dirty="0">
                <a:solidFill>
                  <a:schemeClr val="bg1"/>
                </a:solidFill>
              </a:rPr>
              <a:t>cotton buds  </a:t>
            </a:r>
          </a:p>
          <a:p>
            <a:pPr marL="0" indent="0">
              <a:buNone/>
            </a:pPr>
            <a:r>
              <a:rPr lang="en-GB" sz="2400" dirty="0">
                <a:solidFill>
                  <a:schemeClr val="bg1"/>
                </a:solidFill>
              </a:rPr>
              <a:t>This includes all types of single-use plastic, including biodegradable, compostable and recycled plastic items wholly or </a:t>
            </a:r>
            <a:br>
              <a:rPr lang="en-GB" sz="2400" dirty="0">
                <a:solidFill>
                  <a:schemeClr val="bg1"/>
                </a:solidFill>
              </a:rPr>
            </a:br>
            <a:r>
              <a:rPr lang="en-GB" sz="2400" dirty="0">
                <a:solidFill>
                  <a:schemeClr val="bg1"/>
                </a:solidFill>
              </a:rPr>
              <a:t>partly made from plastic, including coating or lining </a:t>
            </a:r>
          </a:p>
        </p:txBody>
      </p:sp>
      <p:pic>
        <p:nvPicPr>
          <p:cNvPr id="6146" name="Picture 2" descr="Your Cotton Swabs Are Polluting the Ocean and Ruining This Seahorse's Home">
            <a:extLst>
              <a:ext uri="{FF2B5EF4-FFF2-40B4-BE49-F238E27FC236}">
                <a16:creationId xmlns:a16="http://schemas.microsoft.com/office/drawing/2014/main" id="{11F2007D-4315-B402-CF95-CB1D308F50A6}"/>
              </a:ext>
            </a:extLst>
          </p:cNvPr>
          <p:cNvPicPr>
            <a:picLocks noChangeAspect="1" noChangeArrowheads="1"/>
          </p:cNvPicPr>
          <p:nvPr/>
        </p:nvPicPr>
        <p:blipFill>
          <a:blip r:embed="rId3" cstate="hqprint">
            <a:extLst>
              <a:ext uri="{28A0092B-C50C-407E-A947-70E740481C1C}">
                <a14:useLocalDpi xmlns:a14="http://schemas.microsoft.com/office/drawing/2010/main"/>
              </a:ext>
            </a:extLst>
          </a:blip>
          <a:srcRect/>
          <a:stretch>
            <a:fillRect/>
          </a:stretch>
        </p:blipFill>
        <p:spPr bwMode="auto">
          <a:xfrm>
            <a:off x="8733430" y="194481"/>
            <a:ext cx="3234519" cy="3234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179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34616-9C11-302A-812D-8E71C4CA95C7}"/>
              </a:ext>
            </a:extLst>
          </p:cNvPr>
          <p:cNvSpPr>
            <a:spLocks noGrp="1"/>
          </p:cNvSpPr>
          <p:nvPr>
            <p:ph type="title"/>
          </p:nvPr>
        </p:nvSpPr>
        <p:spPr/>
        <p:txBody>
          <a:bodyPr>
            <a:normAutofit/>
          </a:bodyPr>
          <a:lstStyle/>
          <a:p>
            <a:r>
              <a:rPr lang="en-US" sz="3600" dirty="0"/>
              <a:t>MCPs and Specified Generators</a:t>
            </a:r>
          </a:p>
        </p:txBody>
      </p:sp>
      <p:sp>
        <p:nvSpPr>
          <p:cNvPr id="3" name="Content Placeholder 2">
            <a:extLst>
              <a:ext uri="{FF2B5EF4-FFF2-40B4-BE49-F238E27FC236}">
                <a16:creationId xmlns:a16="http://schemas.microsoft.com/office/drawing/2014/main" id="{FBC09284-2E9F-6B4F-5000-2F6BC911A84E}"/>
              </a:ext>
            </a:extLst>
          </p:cNvPr>
          <p:cNvSpPr>
            <a:spLocks noGrp="1"/>
          </p:cNvSpPr>
          <p:nvPr>
            <p:ph idx="1"/>
          </p:nvPr>
        </p:nvSpPr>
        <p:spPr/>
        <p:txBody>
          <a:bodyPr>
            <a:normAutofit lnSpcReduction="10000"/>
          </a:bodyPr>
          <a:lstStyle/>
          <a:p>
            <a:r>
              <a:rPr lang="en-US" dirty="0">
                <a:solidFill>
                  <a:schemeClr val="bg1"/>
                </a:solidFill>
              </a:rPr>
              <a:t>Boilers, furnaces or generators with </a:t>
            </a:r>
            <a:br>
              <a:rPr lang="en-US" dirty="0">
                <a:solidFill>
                  <a:schemeClr val="bg1"/>
                </a:solidFill>
              </a:rPr>
            </a:br>
            <a:r>
              <a:rPr lang="en-US" dirty="0">
                <a:solidFill>
                  <a:schemeClr val="bg1"/>
                </a:solidFill>
              </a:rPr>
              <a:t>capacity 1-50MW thermal input</a:t>
            </a:r>
          </a:p>
          <a:p>
            <a:r>
              <a:rPr lang="en-US" dirty="0">
                <a:solidFill>
                  <a:schemeClr val="bg1"/>
                </a:solidFill>
              </a:rPr>
              <a:t>Permitting controls introduced 2017</a:t>
            </a:r>
          </a:p>
          <a:p>
            <a:r>
              <a:rPr lang="en-US" dirty="0">
                <a:solidFill>
                  <a:schemeClr val="bg1"/>
                </a:solidFill>
              </a:rPr>
              <a:t>Pre-2018 MCPs (5-50MW) needed permits </a:t>
            </a:r>
            <a:br>
              <a:rPr lang="en-US" dirty="0">
                <a:solidFill>
                  <a:schemeClr val="bg1"/>
                </a:solidFill>
              </a:rPr>
            </a:br>
            <a:r>
              <a:rPr lang="en-US" dirty="0">
                <a:solidFill>
                  <a:schemeClr val="bg1"/>
                </a:solidFill>
              </a:rPr>
              <a:t>in place by January 2024, and compliance </a:t>
            </a:r>
            <a:br>
              <a:rPr lang="en-US" dirty="0">
                <a:solidFill>
                  <a:schemeClr val="bg1"/>
                </a:solidFill>
              </a:rPr>
            </a:br>
            <a:r>
              <a:rPr lang="en-US" dirty="0">
                <a:solidFill>
                  <a:schemeClr val="bg1"/>
                </a:solidFill>
              </a:rPr>
              <a:t>with the permit by 1 January 2025</a:t>
            </a:r>
          </a:p>
          <a:p>
            <a:r>
              <a:rPr lang="en-US" dirty="0">
                <a:solidFill>
                  <a:schemeClr val="bg1"/>
                </a:solidFill>
              </a:rPr>
              <a:t>1-5 MW MCPs must be permitted by 2029 and complied with by 2030</a:t>
            </a:r>
          </a:p>
          <a:p>
            <a:r>
              <a:rPr lang="en-US" dirty="0">
                <a:solidFill>
                  <a:schemeClr val="bg1"/>
                </a:solidFill>
              </a:rPr>
              <a:t>Specified generators &gt;5MWh must have permits</a:t>
            </a:r>
            <a:br>
              <a:rPr lang="en-US" dirty="0">
                <a:solidFill>
                  <a:schemeClr val="bg1"/>
                </a:solidFill>
              </a:rPr>
            </a:br>
            <a:r>
              <a:rPr lang="en-US" dirty="0">
                <a:solidFill>
                  <a:schemeClr val="bg1"/>
                </a:solidFill>
              </a:rPr>
              <a:t>and comply by 1 January 2025</a:t>
            </a:r>
          </a:p>
          <a:p>
            <a:endParaRPr lang="en-US" dirty="0">
              <a:solidFill>
                <a:schemeClr val="bg1"/>
              </a:solidFill>
            </a:endParaRPr>
          </a:p>
          <a:p>
            <a:pPr marL="0" indent="0">
              <a:buNone/>
            </a:pPr>
            <a:endParaRPr lang="en-US" dirty="0">
              <a:solidFill>
                <a:schemeClr val="bg1"/>
              </a:solidFill>
            </a:endParaRPr>
          </a:p>
          <a:p>
            <a:pPr marL="0" indent="0">
              <a:buNone/>
            </a:pPr>
            <a:endParaRPr lang="en-US" dirty="0">
              <a:solidFill>
                <a:schemeClr val="bg1"/>
              </a:solidFill>
            </a:endParaRPr>
          </a:p>
        </p:txBody>
      </p:sp>
      <p:pic>
        <p:nvPicPr>
          <p:cNvPr id="1026" name="Picture 2" descr="SDMO Generator Diesel 6000 E Silence AVR">
            <a:extLst>
              <a:ext uri="{FF2B5EF4-FFF2-40B4-BE49-F238E27FC236}">
                <a16:creationId xmlns:a16="http://schemas.microsoft.com/office/drawing/2014/main" id="{0D3A7905-775C-DFC9-91B4-F40BAE093E9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276230" y="204716"/>
            <a:ext cx="3582537" cy="3582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20897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34616-9C11-302A-812D-8E71C4CA95C7}"/>
              </a:ext>
            </a:extLst>
          </p:cNvPr>
          <p:cNvSpPr>
            <a:spLocks noGrp="1"/>
          </p:cNvSpPr>
          <p:nvPr>
            <p:ph type="title"/>
          </p:nvPr>
        </p:nvSpPr>
        <p:spPr>
          <a:xfrm>
            <a:off x="838200" y="365125"/>
            <a:ext cx="10934700" cy="1325563"/>
          </a:xfrm>
        </p:spPr>
        <p:txBody>
          <a:bodyPr>
            <a:normAutofit/>
          </a:bodyPr>
          <a:lstStyle/>
          <a:p>
            <a:r>
              <a:rPr lang="en-US" sz="3600" dirty="0"/>
              <a:t>UK CBAM: Carbon Border Adjustment Mechanism</a:t>
            </a:r>
          </a:p>
        </p:txBody>
      </p:sp>
      <p:sp>
        <p:nvSpPr>
          <p:cNvPr id="3" name="Content Placeholder 2">
            <a:extLst>
              <a:ext uri="{FF2B5EF4-FFF2-40B4-BE49-F238E27FC236}">
                <a16:creationId xmlns:a16="http://schemas.microsoft.com/office/drawing/2014/main" id="{FBC09284-2E9F-6B4F-5000-2F6BC911A84E}"/>
              </a:ext>
            </a:extLst>
          </p:cNvPr>
          <p:cNvSpPr>
            <a:spLocks noGrp="1"/>
          </p:cNvSpPr>
          <p:nvPr>
            <p:ph idx="1"/>
          </p:nvPr>
        </p:nvSpPr>
        <p:spPr/>
        <p:txBody>
          <a:bodyPr>
            <a:normAutofit lnSpcReduction="10000"/>
          </a:bodyPr>
          <a:lstStyle/>
          <a:p>
            <a:r>
              <a:rPr lang="en-US" dirty="0">
                <a:solidFill>
                  <a:schemeClr val="bg1"/>
                </a:solidFill>
              </a:rPr>
              <a:t>Aims to protect UK manufacturers from cheap, imported, high-carbon products from outside the EU.</a:t>
            </a:r>
          </a:p>
          <a:p>
            <a:endParaRPr lang="en-US" dirty="0">
              <a:solidFill>
                <a:schemeClr val="bg1"/>
              </a:solidFill>
            </a:endParaRPr>
          </a:p>
          <a:p>
            <a:r>
              <a:rPr lang="en-US" dirty="0">
                <a:solidFill>
                  <a:schemeClr val="bg1"/>
                </a:solidFill>
              </a:rPr>
              <a:t>Will be implemented by 2027. EU CBAM in force from 2026.</a:t>
            </a:r>
          </a:p>
          <a:p>
            <a:endParaRPr lang="en-US" dirty="0">
              <a:solidFill>
                <a:schemeClr val="bg1"/>
              </a:solidFill>
            </a:endParaRPr>
          </a:p>
          <a:p>
            <a:r>
              <a:rPr lang="en-US" dirty="0">
                <a:solidFill>
                  <a:schemeClr val="bg1"/>
                </a:solidFill>
              </a:rPr>
              <a:t>Initially to apply to </a:t>
            </a:r>
            <a:r>
              <a:rPr lang="en-US" dirty="0" err="1">
                <a:solidFill>
                  <a:schemeClr val="bg1"/>
                </a:solidFill>
              </a:rPr>
              <a:t>aluminium</a:t>
            </a:r>
            <a:r>
              <a:rPr lang="en-US" dirty="0">
                <a:solidFill>
                  <a:schemeClr val="bg1"/>
                </a:solidFill>
              </a:rPr>
              <a:t>, cement, ceramics, </a:t>
            </a:r>
            <a:r>
              <a:rPr lang="en-US" dirty="0" err="1">
                <a:solidFill>
                  <a:schemeClr val="bg1"/>
                </a:solidFill>
              </a:rPr>
              <a:t>fertiliser</a:t>
            </a:r>
            <a:r>
              <a:rPr lang="en-US" dirty="0">
                <a:solidFill>
                  <a:schemeClr val="bg1"/>
                </a:solidFill>
              </a:rPr>
              <a:t>, glass, hydrogen, iron and steel products.</a:t>
            </a:r>
          </a:p>
          <a:p>
            <a:endParaRPr lang="en-US" dirty="0">
              <a:solidFill>
                <a:schemeClr val="bg1"/>
              </a:solidFill>
            </a:endParaRPr>
          </a:p>
          <a:p>
            <a:r>
              <a:rPr lang="en-US" dirty="0">
                <a:solidFill>
                  <a:schemeClr val="bg1"/>
                </a:solidFill>
              </a:rPr>
              <a:t>Charges a UK manufacturer would incur associated </a:t>
            </a:r>
            <a:br>
              <a:rPr lang="en-US" dirty="0">
                <a:solidFill>
                  <a:schemeClr val="bg1"/>
                </a:solidFill>
              </a:rPr>
            </a:br>
            <a:r>
              <a:rPr lang="en-US" dirty="0">
                <a:solidFill>
                  <a:schemeClr val="bg1"/>
                </a:solidFill>
              </a:rPr>
              <a:t>with UK ETS are to be applied to imported products</a:t>
            </a:r>
          </a:p>
          <a:p>
            <a:pPr marL="0" indent="0">
              <a:buNone/>
            </a:pPr>
            <a:endParaRPr lang="en-US" dirty="0">
              <a:solidFill>
                <a:schemeClr val="bg1"/>
              </a:solidFill>
            </a:endParaRPr>
          </a:p>
        </p:txBody>
      </p:sp>
    </p:spTree>
    <p:extLst>
      <p:ext uri="{BB962C8B-B14F-4D97-AF65-F5344CB8AC3E}">
        <p14:creationId xmlns:p14="http://schemas.microsoft.com/office/powerpoint/2010/main" val="19867305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34616-9C11-302A-812D-8E71C4CA95C7}"/>
              </a:ext>
            </a:extLst>
          </p:cNvPr>
          <p:cNvSpPr>
            <a:spLocks noGrp="1"/>
          </p:cNvSpPr>
          <p:nvPr>
            <p:ph type="title"/>
          </p:nvPr>
        </p:nvSpPr>
        <p:spPr/>
        <p:txBody>
          <a:bodyPr>
            <a:normAutofit/>
          </a:bodyPr>
          <a:lstStyle/>
          <a:p>
            <a:r>
              <a:rPr lang="en-US" sz="3600" dirty="0"/>
              <a:t>UK ETS (Energy from Waste)</a:t>
            </a:r>
          </a:p>
        </p:txBody>
      </p:sp>
      <p:sp>
        <p:nvSpPr>
          <p:cNvPr id="3" name="Content Placeholder 2">
            <a:extLst>
              <a:ext uri="{FF2B5EF4-FFF2-40B4-BE49-F238E27FC236}">
                <a16:creationId xmlns:a16="http://schemas.microsoft.com/office/drawing/2014/main" id="{FBC09284-2E9F-6B4F-5000-2F6BC911A84E}"/>
              </a:ext>
            </a:extLst>
          </p:cNvPr>
          <p:cNvSpPr>
            <a:spLocks noGrp="1"/>
          </p:cNvSpPr>
          <p:nvPr>
            <p:ph idx="1"/>
          </p:nvPr>
        </p:nvSpPr>
        <p:spPr/>
        <p:txBody>
          <a:bodyPr>
            <a:normAutofit fontScale="92500" lnSpcReduction="10000"/>
          </a:bodyPr>
          <a:lstStyle/>
          <a:p>
            <a:pPr marL="0" indent="0">
              <a:buNone/>
            </a:pPr>
            <a:r>
              <a:rPr lang="en-US" dirty="0">
                <a:solidFill>
                  <a:schemeClr val="bg1"/>
                </a:solidFill>
              </a:rPr>
              <a:t>Large CO</a:t>
            </a:r>
            <a:r>
              <a:rPr lang="en-US" baseline="-25000" dirty="0">
                <a:solidFill>
                  <a:schemeClr val="bg1"/>
                </a:solidFill>
              </a:rPr>
              <a:t>2</a:t>
            </a:r>
            <a:r>
              <a:rPr lang="en-US" dirty="0">
                <a:solidFill>
                  <a:schemeClr val="bg1"/>
                </a:solidFill>
              </a:rPr>
              <a:t> emitters in many sectors </a:t>
            </a:r>
            <a:br>
              <a:rPr lang="en-US" dirty="0">
                <a:solidFill>
                  <a:schemeClr val="bg1"/>
                </a:solidFill>
              </a:rPr>
            </a:br>
            <a:r>
              <a:rPr lang="en-US" dirty="0">
                <a:solidFill>
                  <a:schemeClr val="bg1"/>
                </a:solidFill>
              </a:rPr>
              <a:t>are required to participate in the </a:t>
            </a:r>
            <a:br>
              <a:rPr lang="en-US" dirty="0">
                <a:solidFill>
                  <a:schemeClr val="bg1"/>
                </a:solidFill>
              </a:rPr>
            </a:br>
            <a:r>
              <a:rPr lang="en-US" dirty="0">
                <a:solidFill>
                  <a:schemeClr val="bg1"/>
                </a:solidFill>
              </a:rPr>
              <a:t>Emissions Trading Scheme</a:t>
            </a:r>
          </a:p>
          <a:p>
            <a:r>
              <a:rPr lang="en-US" dirty="0">
                <a:solidFill>
                  <a:schemeClr val="bg1"/>
                </a:solidFill>
              </a:rPr>
              <a:t>EfW / incineration plants to enter </a:t>
            </a:r>
            <a:br>
              <a:rPr lang="en-US" dirty="0">
                <a:solidFill>
                  <a:schemeClr val="bg1"/>
                </a:solidFill>
              </a:rPr>
            </a:br>
            <a:r>
              <a:rPr lang="en-US" dirty="0">
                <a:solidFill>
                  <a:schemeClr val="bg1"/>
                </a:solidFill>
              </a:rPr>
              <a:t>the scheme in 2028</a:t>
            </a:r>
          </a:p>
          <a:p>
            <a:r>
              <a:rPr lang="en-US" dirty="0">
                <a:solidFill>
                  <a:schemeClr val="bg1"/>
                </a:solidFill>
              </a:rPr>
              <a:t>Estimated cost to incineration sector </a:t>
            </a:r>
            <a:r>
              <a:rPr lang="en-US" i="1" dirty="0">
                <a:solidFill>
                  <a:schemeClr val="bg1"/>
                </a:solidFill>
              </a:rPr>
              <a:t>ca.</a:t>
            </a:r>
            <a:r>
              <a:rPr lang="en-US" dirty="0">
                <a:solidFill>
                  <a:schemeClr val="bg1"/>
                </a:solidFill>
              </a:rPr>
              <a:t> £800m per year</a:t>
            </a:r>
          </a:p>
          <a:p>
            <a:r>
              <a:rPr lang="en-US" dirty="0">
                <a:solidFill>
                  <a:schemeClr val="bg1"/>
                </a:solidFill>
              </a:rPr>
              <a:t>Residual waste to EfW will become more expensive</a:t>
            </a:r>
          </a:p>
          <a:p>
            <a:r>
              <a:rPr lang="en-US" dirty="0">
                <a:solidFill>
                  <a:schemeClr val="bg1"/>
                </a:solidFill>
              </a:rPr>
              <a:t>Seek to move your waste to recycling operations (up the waste hierarchy)</a:t>
            </a:r>
          </a:p>
          <a:p>
            <a:r>
              <a:rPr lang="en-US" dirty="0">
                <a:solidFill>
                  <a:schemeClr val="bg1"/>
                </a:solidFill>
              </a:rPr>
              <a:t>Technical details not yet available, e.g. POPs waste, clinical waste must be incinerated by law</a:t>
            </a:r>
          </a:p>
        </p:txBody>
      </p:sp>
      <p:pic>
        <p:nvPicPr>
          <p:cNvPr id="5122" name="Picture 2" descr="Why energy-from-waste plants are less harmful than firework displays">
            <a:extLst>
              <a:ext uri="{FF2B5EF4-FFF2-40B4-BE49-F238E27FC236}">
                <a16:creationId xmlns:a16="http://schemas.microsoft.com/office/drawing/2014/main" id="{AC1F0DA0-349D-919D-0918-F8492C875CD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19430" y="171545"/>
            <a:ext cx="4974677" cy="3308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5384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34616-9C11-302A-812D-8E71C4CA95C7}"/>
              </a:ext>
            </a:extLst>
          </p:cNvPr>
          <p:cNvSpPr>
            <a:spLocks noGrp="1"/>
          </p:cNvSpPr>
          <p:nvPr>
            <p:ph type="title"/>
          </p:nvPr>
        </p:nvSpPr>
        <p:spPr/>
        <p:txBody>
          <a:bodyPr>
            <a:normAutofit/>
          </a:bodyPr>
          <a:lstStyle/>
          <a:p>
            <a:r>
              <a:rPr lang="en-US" sz="3600" dirty="0"/>
              <a:t>Persistent Organic Pollutants</a:t>
            </a:r>
          </a:p>
        </p:txBody>
      </p:sp>
      <p:sp>
        <p:nvSpPr>
          <p:cNvPr id="3" name="Content Placeholder 2">
            <a:extLst>
              <a:ext uri="{FF2B5EF4-FFF2-40B4-BE49-F238E27FC236}">
                <a16:creationId xmlns:a16="http://schemas.microsoft.com/office/drawing/2014/main" id="{FBC09284-2E9F-6B4F-5000-2F6BC911A84E}"/>
              </a:ext>
            </a:extLst>
          </p:cNvPr>
          <p:cNvSpPr>
            <a:spLocks noGrp="1"/>
          </p:cNvSpPr>
          <p:nvPr>
            <p:ph idx="1"/>
          </p:nvPr>
        </p:nvSpPr>
        <p:spPr>
          <a:xfrm>
            <a:off x="823784" y="1825625"/>
            <a:ext cx="10515600" cy="4351338"/>
          </a:xfrm>
        </p:spPr>
        <p:txBody>
          <a:bodyPr>
            <a:normAutofit/>
          </a:bodyPr>
          <a:lstStyle/>
          <a:p>
            <a:r>
              <a:rPr lang="en-GB" dirty="0">
                <a:solidFill>
                  <a:schemeClr val="bg1"/>
                </a:solidFill>
              </a:rPr>
              <a:t>Stockholm Convention on Persistent Organic Pollutants</a:t>
            </a:r>
          </a:p>
          <a:p>
            <a:r>
              <a:rPr lang="en-GB" dirty="0">
                <a:solidFill>
                  <a:schemeClr val="bg1"/>
                </a:solidFill>
              </a:rPr>
              <a:t>Three substances currently listed for proposed restriction:</a:t>
            </a:r>
          </a:p>
          <a:p>
            <a:pPr lvl="1"/>
            <a:r>
              <a:rPr lang="en-GB" dirty="0">
                <a:solidFill>
                  <a:schemeClr val="bg1"/>
                </a:solidFill>
              </a:rPr>
              <a:t>Medium-chain chlorinated paraffins</a:t>
            </a:r>
          </a:p>
          <a:p>
            <a:pPr lvl="1"/>
            <a:r>
              <a:rPr lang="en-GB" dirty="0">
                <a:solidFill>
                  <a:schemeClr val="bg1"/>
                </a:solidFill>
              </a:rPr>
              <a:t>LC-PFCAs (long-chain </a:t>
            </a:r>
            <a:r>
              <a:rPr lang="en-GB" dirty="0" err="1">
                <a:solidFill>
                  <a:schemeClr val="bg1"/>
                </a:solidFill>
              </a:rPr>
              <a:t>perfluorocarboxylic</a:t>
            </a:r>
            <a:r>
              <a:rPr lang="en-GB" dirty="0">
                <a:solidFill>
                  <a:schemeClr val="bg1"/>
                </a:solidFill>
              </a:rPr>
              <a:t> acids)</a:t>
            </a:r>
          </a:p>
          <a:p>
            <a:pPr lvl="1"/>
            <a:r>
              <a:rPr lang="en-GB" dirty="0">
                <a:solidFill>
                  <a:schemeClr val="bg1"/>
                </a:solidFill>
              </a:rPr>
              <a:t>Chlorpyrifos (organo-phosphate fertiliser)</a:t>
            </a:r>
          </a:p>
          <a:p>
            <a:endParaRPr lang="en-GB" dirty="0">
              <a:solidFill>
                <a:schemeClr val="bg1"/>
              </a:solidFill>
            </a:endParaRPr>
          </a:p>
          <a:p>
            <a:pPr marL="0" indent="0">
              <a:buNone/>
            </a:pPr>
            <a:endParaRPr lang="en-US" dirty="0">
              <a:solidFill>
                <a:schemeClr val="bg1"/>
              </a:solidFill>
            </a:endParaRPr>
          </a:p>
        </p:txBody>
      </p:sp>
    </p:spTree>
    <p:extLst>
      <p:ext uri="{BB962C8B-B14F-4D97-AF65-F5344CB8AC3E}">
        <p14:creationId xmlns:p14="http://schemas.microsoft.com/office/powerpoint/2010/main" val="41046870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34616-9C11-302A-812D-8E71C4CA95C7}"/>
              </a:ext>
            </a:extLst>
          </p:cNvPr>
          <p:cNvSpPr>
            <a:spLocks noGrp="1"/>
          </p:cNvSpPr>
          <p:nvPr>
            <p:ph type="title"/>
          </p:nvPr>
        </p:nvSpPr>
        <p:spPr/>
        <p:txBody>
          <a:bodyPr>
            <a:normAutofit/>
          </a:bodyPr>
          <a:lstStyle/>
          <a:p>
            <a:r>
              <a:rPr lang="en-US" sz="3600" dirty="0"/>
              <a:t>Persistent Organic Pollutants</a:t>
            </a:r>
          </a:p>
        </p:txBody>
      </p:sp>
      <p:sp>
        <p:nvSpPr>
          <p:cNvPr id="3" name="Content Placeholder 2">
            <a:extLst>
              <a:ext uri="{FF2B5EF4-FFF2-40B4-BE49-F238E27FC236}">
                <a16:creationId xmlns:a16="http://schemas.microsoft.com/office/drawing/2014/main" id="{FBC09284-2E9F-6B4F-5000-2F6BC911A84E}"/>
              </a:ext>
            </a:extLst>
          </p:cNvPr>
          <p:cNvSpPr>
            <a:spLocks noGrp="1"/>
          </p:cNvSpPr>
          <p:nvPr>
            <p:ph idx="1"/>
          </p:nvPr>
        </p:nvSpPr>
        <p:spPr/>
        <p:txBody>
          <a:bodyPr>
            <a:normAutofit/>
          </a:bodyPr>
          <a:lstStyle/>
          <a:p>
            <a:pPr marL="0" indent="0">
              <a:buNone/>
            </a:pPr>
            <a:r>
              <a:rPr lang="en-US" dirty="0">
                <a:solidFill>
                  <a:schemeClr val="bg1"/>
                </a:solidFill>
              </a:rPr>
              <a:t>PCBs: Banned since 1987. </a:t>
            </a:r>
          </a:p>
          <a:p>
            <a:pPr marL="0" indent="0">
              <a:buNone/>
            </a:pPr>
            <a:r>
              <a:rPr lang="en-GB" dirty="0">
                <a:solidFill>
                  <a:schemeClr val="bg1"/>
                </a:solidFill>
              </a:rPr>
              <a:t>You can continue to hold a transformer </a:t>
            </a:r>
            <a:br>
              <a:rPr lang="en-GB" dirty="0">
                <a:solidFill>
                  <a:schemeClr val="bg1"/>
                </a:solidFill>
              </a:rPr>
            </a:br>
            <a:r>
              <a:rPr lang="en-GB" dirty="0">
                <a:solidFill>
                  <a:schemeClr val="bg1"/>
                </a:solidFill>
              </a:rPr>
              <a:t>until 31 December 2025 if you can </a:t>
            </a:r>
            <a:br>
              <a:rPr lang="en-GB" dirty="0">
                <a:solidFill>
                  <a:schemeClr val="bg1"/>
                </a:solidFill>
              </a:rPr>
            </a:br>
            <a:r>
              <a:rPr lang="en-GB" dirty="0">
                <a:solidFill>
                  <a:schemeClr val="bg1"/>
                </a:solidFill>
              </a:rPr>
              <a:t>reasonably assume two things about its fluid.</a:t>
            </a:r>
          </a:p>
          <a:p>
            <a:r>
              <a:rPr lang="en-GB" dirty="0">
                <a:solidFill>
                  <a:schemeClr val="bg1"/>
                </a:solidFill>
              </a:rPr>
              <a:t>It contains 0.005% - 0.05% by weight of PCBs.</a:t>
            </a:r>
          </a:p>
          <a:p>
            <a:r>
              <a:rPr lang="en-GB" dirty="0">
                <a:solidFill>
                  <a:schemeClr val="bg1"/>
                </a:solidFill>
              </a:rPr>
              <a:t>There is a total volume of more than 0.05dm</a:t>
            </a:r>
            <a:r>
              <a:rPr lang="en-GB" baseline="30000" dirty="0">
                <a:solidFill>
                  <a:schemeClr val="bg1"/>
                </a:solidFill>
              </a:rPr>
              <a:t>3</a:t>
            </a:r>
            <a:r>
              <a:rPr lang="en-GB" dirty="0">
                <a:solidFill>
                  <a:schemeClr val="bg1"/>
                </a:solidFill>
              </a:rPr>
              <a:t> (0.05 litres).</a:t>
            </a:r>
          </a:p>
          <a:p>
            <a:pPr marL="0" indent="0">
              <a:buNone/>
            </a:pPr>
            <a:r>
              <a:rPr lang="en-GB" dirty="0">
                <a:solidFill>
                  <a:schemeClr val="bg1"/>
                </a:solidFill>
              </a:rPr>
              <a:t>After 31 December 2025 you can no longer use the transformers. You must decontaminate and dispose of them as soon as possible.</a:t>
            </a:r>
            <a:endParaRPr lang="en-US" dirty="0">
              <a:solidFill>
                <a:schemeClr val="bg1"/>
              </a:solidFill>
            </a:endParaRPr>
          </a:p>
        </p:txBody>
      </p:sp>
      <p:pic>
        <p:nvPicPr>
          <p:cNvPr id="4098" name="Picture 2" descr="How do electricity transformers work? - Explain that Stuff">
            <a:extLst>
              <a:ext uri="{FF2B5EF4-FFF2-40B4-BE49-F238E27FC236}">
                <a16:creationId xmlns:a16="http://schemas.microsoft.com/office/drawing/2014/main" id="{EAA77E24-F813-BFC3-BFCD-F912BC7AD56E}"/>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6100" r="12706"/>
          <a:stretch/>
        </p:blipFill>
        <p:spPr bwMode="auto">
          <a:xfrm>
            <a:off x="7450529" y="337654"/>
            <a:ext cx="4395728" cy="2842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26399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34616-9C11-302A-812D-8E71C4CA95C7}"/>
              </a:ext>
            </a:extLst>
          </p:cNvPr>
          <p:cNvSpPr>
            <a:spLocks noGrp="1"/>
          </p:cNvSpPr>
          <p:nvPr>
            <p:ph type="title"/>
          </p:nvPr>
        </p:nvSpPr>
        <p:spPr/>
        <p:txBody>
          <a:bodyPr>
            <a:normAutofit/>
          </a:bodyPr>
          <a:lstStyle/>
          <a:p>
            <a:r>
              <a:rPr lang="en-US" sz="3600" dirty="0"/>
              <a:t>Persistent Organic Pollutants</a:t>
            </a:r>
          </a:p>
        </p:txBody>
      </p:sp>
      <p:sp>
        <p:nvSpPr>
          <p:cNvPr id="3" name="Content Placeholder 2">
            <a:extLst>
              <a:ext uri="{FF2B5EF4-FFF2-40B4-BE49-F238E27FC236}">
                <a16:creationId xmlns:a16="http://schemas.microsoft.com/office/drawing/2014/main" id="{FBC09284-2E9F-6B4F-5000-2F6BC911A84E}"/>
              </a:ext>
            </a:extLst>
          </p:cNvPr>
          <p:cNvSpPr>
            <a:spLocks noGrp="1"/>
          </p:cNvSpPr>
          <p:nvPr>
            <p:ph idx="1"/>
          </p:nvPr>
        </p:nvSpPr>
        <p:spPr>
          <a:xfrm>
            <a:off x="838200" y="1918328"/>
            <a:ext cx="10515600" cy="4351338"/>
          </a:xfrm>
        </p:spPr>
        <p:txBody>
          <a:bodyPr>
            <a:normAutofit/>
          </a:bodyPr>
          <a:lstStyle/>
          <a:p>
            <a:pPr marL="0" indent="0">
              <a:buNone/>
            </a:pPr>
            <a:r>
              <a:rPr lang="en-US" dirty="0">
                <a:solidFill>
                  <a:schemeClr val="bg1"/>
                </a:solidFill>
              </a:rPr>
              <a:t>POPS waste cannot be recycled</a:t>
            </a:r>
          </a:p>
          <a:p>
            <a:r>
              <a:rPr lang="en-US" dirty="0">
                <a:solidFill>
                  <a:schemeClr val="bg1"/>
                </a:solidFill>
              </a:rPr>
              <a:t>Small mixed WEEE</a:t>
            </a:r>
          </a:p>
          <a:p>
            <a:r>
              <a:rPr lang="en-US" dirty="0">
                <a:solidFill>
                  <a:schemeClr val="bg1"/>
                </a:solidFill>
              </a:rPr>
              <a:t>Upholstered domestic seating</a:t>
            </a:r>
          </a:p>
          <a:p>
            <a:r>
              <a:rPr lang="en-US" dirty="0">
                <a:solidFill>
                  <a:schemeClr val="bg1"/>
                </a:solidFill>
              </a:rPr>
              <a:t>Must be segregated from waste stream and sent for high-temperature incineration</a:t>
            </a:r>
          </a:p>
          <a:p>
            <a:r>
              <a:rPr lang="en-US" dirty="0">
                <a:solidFill>
                  <a:schemeClr val="bg1"/>
                </a:solidFill>
              </a:rPr>
              <a:t>See Environment Agency guidance on “POPS waste” </a:t>
            </a:r>
            <a:br>
              <a:rPr lang="en-US" dirty="0">
                <a:solidFill>
                  <a:schemeClr val="bg1"/>
                </a:solidFill>
              </a:rPr>
            </a:br>
            <a:r>
              <a:rPr lang="en-US" dirty="0">
                <a:solidFill>
                  <a:schemeClr val="bg1"/>
                </a:solidFill>
              </a:rPr>
              <a:t>and RPS 265</a:t>
            </a:r>
          </a:p>
        </p:txBody>
      </p:sp>
      <p:pic>
        <p:nvPicPr>
          <p:cNvPr id="3074" name="Picture 2" descr="Change in UK disposal guidelines: WEEE POPs | News | Bywaters">
            <a:extLst>
              <a:ext uri="{FF2B5EF4-FFF2-40B4-BE49-F238E27FC236}">
                <a16:creationId xmlns:a16="http://schemas.microsoft.com/office/drawing/2014/main" id="{B6504E76-0306-BD71-8F4F-0C27FDC6D914}"/>
              </a:ext>
            </a:extLst>
          </p:cNvPr>
          <p:cNvPicPr>
            <a:picLocks noChangeAspect="1" noChangeArrowheads="1"/>
          </p:cNvPicPr>
          <p:nvPr/>
        </p:nvPicPr>
        <p:blipFill>
          <a:blip r:embed="rId3" cstate="hqprint">
            <a:extLst>
              <a:ext uri="{28A0092B-C50C-407E-A947-70E740481C1C}">
                <a14:useLocalDpi xmlns:a14="http://schemas.microsoft.com/office/drawing/2010/main"/>
              </a:ext>
            </a:extLst>
          </a:blip>
          <a:srcRect/>
          <a:stretch>
            <a:fillRect/>
          </a:stretch>
        </p:blipFill>
        <p:spPr bwMode="auto">
          <a:xfrm>
            <a:off x="7053050" y="137485"/>
            <a:ext cx="4862015" cy="3241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7768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34616-9C11-302A-812D-8E71C4CA95C7}"/>
              </a:ext>
            </a:extLst>
          </p:cNvPr>
          <p:cNvSpPr>
            <a:spLocks noGrp="1"/>
          </p:cNvSpPr>
          <p:nvPr>
            <p:ph type="title"/>
          </p:nvPr>
        </p:nvSpPr>
        <p:spPr/>
        <p:txBody>
          <a:bodyPr>
            <a:normAutofit/>
          </a:bodyPr>
          <a:lstStyle/>
          <a:p>
            <a:r>
              <a:rPr lang="en-US" sz="3600" dirty="0"/>
              <a:t>Global megatrends</a:t>
            </a:r>
            <a:endParaRPr lang="en-GB" sz="3600" dirty="0"/>
          </a:p>
        </p:txBody>
      </p:sp>
      <p:sp>
        <p:nvSpPr>
          <p:cNvPr id="5" name="Content Placeholder 4">
            <a:extLst>
              <a:ext uri="{FF2B5EF4-FFF2-40B4-BE49-F238E27FC236}">
                <a16:creationId xmlns:a16="http://schemas.microsoft.com/office/drawing/2014/main" id="{D45E9B80-C0A2-CCDF-5344-CB941ED040DA}"/>
              </a:ext>
            </a:extLst>
          </p:cNvPr>
          <p:cNvSpPr>
            <a:spLocks noGrp="1"/>
          </p:cNvSpPr>
          <p:nvPr>
            <p:ph idx="1"/>
          </p:nvPr>
        </p:nvSpPr>
        <p:spPr/>
        <p:txBody>
          <a:bodyPr/>
          <a:lstStyle/>
          <a:p>
            <a:endParaRPr lang="en-GB" dirty="0"/>
          </a:p>
        </p:txBody>
      </p:sp>
      <p:sp>
        <p:nvSpPr>
          <p:cNvPr id="6" name="Content Placeholder 2">
            <a:extLst>
              <a:ext uri="{FF2B5EF4-FFF2-40B4-BE49-F238E27FC236}">
                <a16:creationId xmlns:a16="http://schemas.microsoft.com/office/drawing/2014/main" id="{694CEFF3-A73D-DA4F-2141-E425379E1068}"/>
              </a:ext>
            </a:extLst>
          </p:cNvPr>
          <p:cNvSpPr txBox="1">
            <a:spLocks/>
          </p:cNvSpPr>
          <p:nvPr/>
        </p:nvSpPr>
        <p:spPr>
          <a:xfrm>
            <a:off x="8382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Growing population</a:t>
            </a:r>
          </a:p>
          <a:p>
            <a:pPr lvl="1"/>
            <a:r>
              <a:rPr lang="en-GB" dirty="0">
                <a:solidFill>
                  <a:schemeClr val="bg1"/>
                </a:solidFill>
              </a:rPr>
              <a:t>Increasing consumer demand</a:t>
            </a:r>
          </a:p>
          <a:p>
            <a:pPr lvl="1"/>
            <a:r>
              <a:rPr lang="en-GB" dirty="0">
                <a:solidFill>
                  <a:schemeClr val="bg1"/>
                </a:solidFill>
              </a:rPr>
              <a:t>Increased water use</a:t>
            </a:r>
          </a:p>
          <a:p>
            <a:pPr lvl="1"/>
            <a:r>
              <a:rPr lang="en-GB" dirty="0">
                <a:solidFill>
                  <a:schemeClr val="bg1"/>
                </a:solidFill>
              </a:rPr>
              <a:t>Increased fossil fuel emissions</a:t>
            </a:r>
          </a:p>
          <a:p>
            <a:r>
              <a:rPr lang="en-GB" dirty="0">
                <a:solidFill>
                  <a:schemeClr val="bg1"/>
                </a:solidFill>
              </a:rPr>
              <a:t>Deforestation</a:t>
            </a:r>
          </a:p>
          <a:p>
            <a:r>
              <a:rPr lang="en-GB" dirty="0">
                <a:solidFill>
                  <a:schemeClr val="bg1"/>
                </a:solidFill>
              </a:rPr>
              <a:t>Biodiversity loss</a:t>
            </a:r>
          </a:p>
          <a:p>
            <a:r>
              <a:rPr lang="en-GB" dirty="0">
                <a:solidFill>
                  <a:schemeClr val="bg1"/>
                </a:solidFill>
              </a:rPr>
              <a:t>Climate change</a:t>
            </a:r>
          </a:p>
          <a:p>
            <a:r>
              <a:rPr lang="en-GB" dirty="0">
                <a:solidFill>
                  <a:schemeClr val="bg1"/>
                </a:solidFill>
              </a:rPr>
              <a:t>UK regs based on global </a:t>
            </a:r>
            <a:br>
              <a:rPr lang="en-GB" dirty="0">
                <a:solidFill>
                  <a:schemeClr val="bg1"/>
                </a:solidFill>
              </a:rPr>
            </a:br>
            <a:r>
              <a:rPr lang="en-GB" dirty="0">
                <a:solidFill>
                  <a:schemeClr val="bg1"/>
                </a:solidFill>
              </a:rPr>
              <a:t>agreements and local actions</a:t>
            </a:r>
          </a:p>
          <a:p>
            <a:endParaRPr lang="en-GB" dirty="0">
              <a:solidFill>
                <a:schemeClr val="bg1"/>
              </a:solidFill>
            </a:endParaRPr>
          </a:p>
        </p:txBody>
      </p:sp>
      <p:pic>
        <p:nvPicPr>
          <p:cNvPr id="4" name="Picture 3">
            <a:extLst>
              <a:ext uri="{FF2B5EF4-FFF2-40B4-BE49-F238E27FC236}">
                <a16:creationId xmlns:a16="http://schemas.microsoft.com/office/drawing/2014/main" id="{EE105129-7E38-4D73-2C42-C761CCB1D93A}"/>
              </a:ext>
            </a:extLst>
          </p:cNvPr>
          <p:cNvPicPr>
            <a:picLocks noChangeAspect="1"/>
          </p:cNvPicPr>
          <p:nvPr/>
        </p:nvPicPr>
        <p:blipFill>
          <a:blip r:embed="rId3"/>
          <a:stretch>
            <a:fillRect/>
          </a:stretch>
        </p:blipFill>
        <p:spPr>
          <a:xfrm>
            <a:off x="5977718" y="3354916"/>
            <a:ext cx="5737105" cy="3271281"/>
          </a:xfrm>
          <a:prstGeom prst="rect">
            <a:avLst/>
          </a:prstGeom>
        </p:spPr>
      </p:pic>
    </p:spTree>
    <p:extLst>
      <p:ext uri="{BB962C8B-B14F-4D97-AF65-F5344CB8AC3E}">
        <p14:creationId xmlns:p14="http://schemas.microsoft.com/office/powerpoint/2010/main" val="3303588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34616-9C11-302A-812D-8E71C4CA95C7}"/>
              </a:ext>
            </a:extLst>
          </p:cNvPr>
          <p:cNvSpPr>
            <a:spLocks noGrp="1"/>
          </p:cNvSpPr>
          <p:nvPr>
            <p:ph type="title"/>
          </p:nvPr>
        </p:nvSpPr>
        <p:spPr/>
        <p:txBody>
          <a:bodyPr>
            <a:normAutofit/>
          </a:bodyPr>
          <a:lstStyle/>
          <a:p>
            <a:r>
              <a:rPr lang="en-US" sz="3600" dirty="0"/>
              <a:t>PFAS – Perfluoroalkyl </a:t>
            </a:r>
            <a:br>
              <a:rPr lang="en-US" sz="3600" dirty="0"/>
            </a:br>
            <a:r>
              <a:rPr lang="en-US" sz="3600" dirty="0"/>
              <a:t>substances</a:t>
            </a:r>
          </a:p>
        </p:txBody>
      </p:sp>
      <p:sp>
        <p:nvSpPr>
          <p:cNvPr id="3" name="Content Placeholder 2">
            <a:extLst>
              <a:ext uri="{FF2B5EF4-FFF2-40B4-BE49-F238E27FC236}">
                <a16:creationId xmlns:a16="http://schemas.microsoft.com/office/drawing/2014/main" id="{FBC09284-2E9F-6B4F-5000-2F6BC911A84E}"/>
              </a:ext>
            </a:extLst>
          </p:cNvPr>
          <p:cNvSpPr>
            <a:spLocks noGrp="1"/>
          </p:cNvSpPr>
          <p:nvPr>
            <p:ph idx="1"/>
          </p:nvPr>
        </p:nvSpPr>
        <p:spPr>
          <a:xfrm>
            <a:off x="838200" y="2141537"/>
            <a:ext cx="10898875" cy="4351338"/>
          </a:xfrm>
        </p:spPr>
        <p:txBody>
          <a:bodyPr>
            <a:normAutofit lnSpcReduction="10000"/>
          </a:bodyPr>
          <a:lstStyle/>
          <a:p>
            <a:r>
              <a:rPr lang="en-US" dirty="0">
                <a:solidFill>
                  <a:schemeClr val="bg1"/>
                </a:solidFill>
              </a:rPr>
              <a:t>“Forever chemicals”</a:t>
            </a:r>
          </a:p>
          <a:p>
            <a:r>
              <a:rPr lang="en-US" dirty="0" err="1">
                <a:solidFill>
                  <a:schemeClr val="bg1"/>
                </a:solidFill>
              </a:rPr>
              <a:t>Bioaccumulative</a:t>
            </a:r>
            <a:endParaRPr lang="en-US" dirty="0">
              <a:solidFill>
                <a:schemeClr val="bg1"/>
              </a:solidFill>
            </a:endParaRPr>
          </a:p>
          <a:p>
            <a:r>
              <a:rPr lang="en-US" dirty="0">
                <a:solidFill>
                  <a:schemeClr val="bg1"/>
                </a:solidFill>
              </a:rPr>
              <a:t>Linked to numerous health </a:t>
            </a:r>
            <a:br>
              <a:rPr lang="en-US" dirty="0">
                <a:solidFill>
                  <a:schemeClr val="bg1"/>
                </a:solidFill>
              </a:rPr>
            </a:br>
            <a:r>
              <a:rPr lang="en-US" dirty="0">
                <a:solidFill>
                  <a:schemeClr val="bg1"/>
                </a:solidFill>
              </a:rPr>
              <a:t>impacts; cancers, fertility, thyroid problems, obesity, liver/immune diseases</a:t>
            </a:r>
          </a:p>
          <a:p>
            <a:r>
              <a:rPr lang="en-US" dirty="0">
                <a:solidFill>
                  <a:schemeClr val="bg1"/>
                </a:solidFill>
              </a:rPr>
              <a:t>Increasing legal scrutiny on their use globally</a:t>
            </a:r>
          </a:p>
          <a:p>
            <a:r>
              <a:rPr lang="en-US" dirty="0">
                <a:solidFill>
                  <a:schemeClr val="bg1"/>
                </a:solidFill>
              </a:rPr>
              <a:t>EU proposal to ban all PFAS through REACH Regulation</a:t>
            </a:r>
          </a:p>
          <a:p>
            <a:r>
              <a:rPr lang="en-US" dirty="0">
                <a:solidFill>
                  <a:schemeClr val="bg1"/>
                </a:solidFill>
              </a:rPr>
              <a:t>Used in a wide range of manufacturing applications and consumer products</a:t>
            </a:r>
          </a:p>
          <a:p>
            <a:r>
              <a:rPr lang="en-US" dirty="0">
                <a:solidFill>
                  <a:schemeClr val="bg1"/>
                </a:solidFill>
              </a:rPr>
              <a:t>Understand where they are in your supply chain</a:t>
            </a:r>
          </a:p>
          <a:p>
            <a:pPr marL="0" indent="0">
              <a:buNone/>
            </a:pPr>
            <a:endParaRPr lang="en-US" dirty="0">
              <a:solidFill>
                <a:schemeClr val="bg1"/>
              </a:solidFill>
            </a:endParaRPr>
          </a:p>
          <a:p>
            <a:pPr marL="0" indent="0">
              <a:buNone/>
            </a:pPr>
            <a:endParaRPr lang="en-US" dirty="0">
              <a:solidFill>
                <a:schemeClr val="bg1"/>
              </a:solidFill>
            </a:endParaRPr>
          </a:p>
        </p:txBody>
      </p:sp>
      <p:pic>
        <p:nvPicPr>
          <p:cNvPr id="2050" name="Picture 2" descr="PFAS in BioCane Products">
            <a:extLst>
              <a:ext uri="{FF2B5EF4-FFF2-40B4-BE49-F238E27FC236}">
                <a16:creationId xmlns:a16="http://schemas.microsoft.com/office/drawing/2014/main" id="{9F8AD6C7-5656-FE1B-7C41-F07961FCFB5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786919" y="192076"/>
            <a:ext cx="5115138" cy="3132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923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34616-9C11-302A-812D-8E71C4CA95C7}"/>
              </a:ext>
            </a:extLst>
          </p:cNvPr>
          <p:cNvSpPr>
            <a:spLocks noGrp="1"/>
          </p:cNvSpPr>
          <p:nvPr>
            <p:ph type="title"/>
          </p:nvPr>
        </p:nvSpPr>
        <p:spPr>
          <a:xfrm>
            <a:off x="838200" y="2766218"/>
            <a:ext cx="10515600" cy="1325563"/>
          </a:xfrm>
        </p:spPr>
        <p:txBody>
          <a:bodyPr>
            <a:normAutofit/>
          </a:bodyPr>
          <a:lstStyle/>
          <a:p>
            <a:pPr algn="ctr"/>
            <a:r>
              <a:rPr lang="en-GB" sz="6600" dirty="0"/>
              <a:t>Break</a:t>
            </a:r>
          </a:p>
        </p:txBody>
      </p:sp>
    </p:spTree>
    <p:extLst>
      <p:ext uri="{BB962C8B-B14F-4D97-AF65-F5344CB8AC3E}">
        <p14:creationId xmlns:p14="http://schemas.microsoft.com/office/powerpoint/2010/main" val="22841100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34616-9C11-302A-812D-8E71C4CA95C7}"/>
              </a:ext>
            </a:extLst>
          </p:cNvPr>
          <p:cNvSpPr>
            <a:spLocks noGrp="1"/>
          </p:cNvSpPr>
          <p:nvPr>
            <p:ph type="title"/>
          </p:nvPr>
        </p:nvSpPr>
        <p:spPr/>
        <p:txBody>
          <a:bodyPr>
            <a:normAutofit/>
          </a:bodyPr>
          <a:lstStyle/>
          <a:p>
            <a:r>
              <a:rPr lang="en-GB" sz="3600" dirty="0"/>
              <a:t>Upcoming changes to waste regulations</a:t>
            </a:r>
          </a:p>
        </p:txBody>
      </p:sp>
      <p:sp>
        <p:nvSpPr>
          <p:cNvPr id="3" name="Content Placeholder 2">
            <a:extLst>
              <a:ext uri="{FF2B5EF4-FFF2-40B4-BE49-F238E27FC236}">
                <a16:creationId xmlns:a16="http://schemas.microsoft.com/office/drawing/2014/main" id="{FBC09284-2E9F-6B4F-5000-2F6BC911A84E}"/>
              </a:ext>
            </a:extLst>
          </p:cNvPr>
          <p:cNvSpPr>
            <a:spLocks noGrp="1"/>
          </p:cNvSpPr>
          <p:nvPr>
            <p:ph idx="1"/>
          </p:nvPr>
        </p:nvSpPr>
        <p:spPr/>
        <p:txBody>
          <a:bodyPr/>
          <a:lstStyle/>
          <a:p>
            <a:r>
              <a:rPr lang="en-GB" dirty="0">
                <a:solidFill>
                  <a:schemeClr val="bg1"/>
                </a:solidFill>
              </a:rPr>
              <a:t>All currently planned for late 2024/2025</a:t>
            </a:r>
          </a:p>
          <a:p>
            <a:endParaRPr lang="en-GB" dirty="0">
              <a:solidFill>
                <a:schemeClr val="bg1"/>
              </a:solidFill>
            </a:endParaRPr>
          </a:p>
          <a:p>
            <a:r>
              <a:rPr lang="en-GB" dirty="0">
                <a:solidFill>
                  <a:schemeClr val="bg1"/>
                </a:solidFill>
              </a:rPr>
              <a:t>1. New waste carrier, broker and dealer system</a:t>
            </a:r>
          </a:p>
          <a:p>
            <a:r>
              <a:rPr lang="en-GB" dirty="0">
                <a:solidFill>
                  <a:schemeClr val="bg1"/>
                </a:solidFill>
              </a:rPr>
              <a:t>2. Mandatory digital waste tracking</a:t>
            </a:r>
          </a:p>
          <a:p>
            <a:r>
              <a:rPr lang="en-GB" dirty="0">
                <a:solidFill>
                  <a:schemeClr val="bg1"/>
                </a:solidFill>
              </a:rPr>
              <a:t>3. Waste Exemption Review</a:t>
            </a:r>
          </a:p>
          <a:p>
            <a:r>
              <a:rPr lang="en-GB" dirty="0">
                <a:solidFill>
                  <a:schemeClr val="bg1"/>
                </a:solidFill>
              </a:rPr>
              <a:t>4. ‘Simpler Recycling’</a:t>
            </a:r>
          </a:p>
        </p:txBody>
      </p:sp>
    </p:spTree>
    <p:extLst>
      <p:ext uri="{BB962C8B-B14F-4D97-AF65-F5344CB8AC3E}">
        <p14:creationId xmlns:p14="http://schemas.microsoft.com/office/powerpoint/2010/main" val="938393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34616-9C11-302A-812D-8E71C4CA95C7}"/>
              </a:ext>
            </a:extLst>
          </p:cNvPr>
          <p:cNvSpPr>
            <a:spLocks noGrp="1"/>
          </p:cNvSpPr>
          <p:nvPr>
            <p:ph type="title"/>
          </p:nvPr>
        </p:nvSpPr>
        <p:spPr/>
        <p:txBody>
          <a:bodyPr>
            <a:normAutofit/>
          </a:bodyPr>
          <a:lstStyle/>
          <a:p>
            <a:r>
              <a:rPr lang="en-GB" sz="3600" dirty="0"/>
              <a:t>1. New carrier, broker and dealer system</a:t>
            </a:r>
          </a:p>
        </p:txBody>
      </p:sp>
      <p:sp>
        <p:nvSpPr>
          <p:cNvPr id="3" name="Content Placeholder 2">
            <a:extLst>
              <a:ext uri="{FF2B5EF4-FFF2-40B4-BE49-F238E27FC236}">
                <a16:creationId xmlns:a16="http://schemas.microsoft.com/office/drawing/2014/main" id="{FBC09284-2E9F-6B4F-5000-2F6BC911A84E}"/>
              </a:ext>
            </a:extLst>
          </p:cNvPr>
          <p:cNvSpPr>
            <a:spLocks noGrp="1"/>
          </p:cNvSpPr>
          <p:nvPr>
            <p:ph idx="1"/>
          </p:nvPr>
        </p:nvSpPr>
        <p:spPr/>
        <p:txBody>
          <a:bodyPr>
            <a:normAutofit/>
          </a:bodyPr>
          <a:lstStyle/>
          <a:p>
            <a:r>
              <a:rPr lang="en-GB" dirty="0">
                <a:solidFill>
                  <a:schemeClr val="bg1"/>
                </a:solidFill>
              </a:rPr>
              <a:t>Current system: Upper &amp; Lower Tier Registrations</a:t>
            </a:r>
          </a:p>
          <a:p>
            <a:r>
              <a:rPr lang="en-GB" dirty="0">
                <a:solidFill>
                  <a:schemeClr val="bg1"/>
                </a:solidFill>
              </a:rPr>
              <a:t>Businesses carrying waste for commercial purposes hold upper tier registrations</a:t>
            </a:r>
          </a:p>
          <a:p>
            <a:r>
              <a:rPr lang="en-GB" dirty="0">
                <a:solidFill>
                  <a:schemeClr val="bg1"/>
                </a:solidFill>
              </a:rPr>
              <a:t>Charities, healthcare organisations and businesses carrying their own waste hold lower tier registrations</a:t>
            </a:r>
          </a:p>
          <a:p>
            <a:r>
              <a:rPr lang="en-GB" dirty="0">
                <a:solidFill>
                  <a:schemeClr val="bg1"/>
                </a:solidFill>
              </a:rPr>
              <a:t>No technical competence requirements</a:t>
            </a:r>
          </a:p>
          <a:p>
            <a:r>
              <a:rPr lang="en-GB" dirty="0">
                <a:solidFill>
                  <a:schemeClr val="bg1"/>
                </a:solidFill>
              </a:rPr>
              <a:t>Anyone registered can carry any kind of waste</a:t>
            </a:r>
          </a:p>
          <a:p>
            <a:r>
              <a:rPr lang="en-GB" dirty="0">
                <a:solidFill>
                  <a:schemeClr val="bg1"/>
                </a:solidFill>
              </a:rPr>
              <a:t>Registration costs £154 (UT) or is free (LT)</a:t>
            </a:r>
          </a:p>
        </p:txBody>
      </p:sp>
    </p:spTree>
    <p:extLst>
      <p:ext uri="{BB962C8B-B14F-4D97-AF65-F5344CB8AC3E}">
        <p14:creationId xmlns:p14="http://schemas.microsoft.com/office/powerpoint/2010/main" val="2989728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34616-9C11-302A-812D-8E71C4CA95C7}"/>
              </a:ext>
            </a:extLst>
          </p:cNvPr>
          <p:cNvSpPr>
            <a:spLocks noGrp="1"/>
          </p:cNvSpPr>
          <p:nvPr>
            <p:ph type="title"/>
          </p:nvPr>
        </p:nvSpPr>
        <p:spPr/>
        <p:txBody>
          <a:bodyPr>
            <a:normAutofit/>
          </a:bodyPr>
          <a:lstStyle/>
          <a:p>
            <a:r>
              <a:rPr lang="en-GB" sz="3600" dirty="0"/>
              <a:t>New carrier, broker and dealer system</a:t>
            </a:r>
          </a:p>
        </p:txBody>
      </p:sp>
      <p:sp>
        <p:nvSpPr>
          <p:cNvPr id="3" name="Content Placeholder 2">
            <a:extLst>
              <a:ext uri="{FF2B5EF4-FFF2-40B4-BE49-F238E27FC236}">
                <a16:creationId xmlns:a16="http://schemas.microsoft.com/office/drawing/2014/main" id="{FBC09284-2E9F-6B4F-5000-2F6BC911A84E}"/>
              </a:ext>
            </a:extLst>
          </p:cNvPr>
          <p:cNvSpPr>
            <a:spLocks noGrp="1"/>
          </p:cNvSpPr>
          <p:nvPr>
            <p:ph idx="1"/>
          </p:nvPr>
        </p:nvSpPr>
        <p:spPr/>
        <p:txBody>
          <a:bodyPr>
            <a:normAutofit fontScale="92500" lnSpcReduction="10000"/>
          </a:bodyPr>
          <a:lstStyle/>
          <a:p>
            <a:pPr marL="0" indent="0">
              <a:buNone/>
            </a:pPr>
            <a:r>
              <a:rPr lang="en-GB" b="1" dirty="0">
                <a:solidFill>
                  <a:schemeClr val="bg1"/>
                </a:solidFill>
              </a:rPr>
              <a:t>Transporters</a:t>
            </a:r>
          </a:p>
          <a:p>
            <a:pPr marL="0" indent="0">
              <a:buNone/>
            </a:pPr>
            <a:r>
              <a:rPr lang="en-GB" dirty="0">
                <a:solidFill>
                  <a:schemeClr val="bg1"/>
                </a:solidFill>
              </a:rPr>
              <a:t>Those instructed by a controller to move waste between locations without input on the end destination and classification </a:t>
            </a:r>
            <a:br>
              <a:rPr lang="en-GB" dirty="0">
                <a:solidFill>
                  <a:schemeClr val="bg1"/>
                </a:solidFill>
              </a:rPr>
            </a:br>
            <a:r>
              <a:rPr lang="en-GB" dirty="0">
                <a:solidFill>
                  <a:schemeClr val="bg1"/>
                </a:solidFill>
              </a:rPr>
              <a:t>(e.g. hauliers, contractors, delivery drivers)</a:t>
            </a:r>
          </a:p>
          <a:p>
            <a:pPr marL="0" indent="0">
              <a:buNone/>
            </a:pPr>
            <a:endParaRPr lang="en-GB" dirty="0">
              <a:solidFill>
                <a:schemeClr val="bg1"/>
              </a:solidFill>
            </a:endParaRPr>
          </a:p>
          <a:p>
            <a:pPr marL="0" indent="0">
              <a:buNone/>
            </a:pPr>
            <a:r>
              <a:rPr lang="en-GB" b="1" dirty="0">
                <a:solidFill>
                  <a:schemeClr val="bg1"/>
                </a:solidFill>
              </a:rPr>
              <a:t>Controllers </a:t>
            </a:r>
          </a:p>
          <a:p>
            <a:pPr marL="0" indent="0">
              <a:buNone/>
            </a:pPr>
            <a:r>
              <a:rPr lang="en-GB" dirty="0">
                <a:solidFill>
                  <a:schemeClr val="bg1"/>
                </a:solidFill>
              </a:rPr>
              <a:t>Those who organise waste collection, or its classification, transportation, end destination, or arrange the recovery </a:t>
            </a:r>
            <a:br>
              <a:rPr lang="en-GB" dirty="0">
                <a:solidFill>
                  <a:schemeClr val="bg1"/>
                </a:solidFill>
              </a:rPr>
            </a:br>
            <a:r>
              <a:rPr lang="en-GB" dirty="0">
                <a:solidFill>
                  <a:schemeClr val="bg1"/>
                </a:solidFill>
              </a:rPr>
              <a:t>or disposal of waste on behalf of others, and those who </a:t>
            </a:r>
            <a:br>
              <a:rPr lang="en-GB" dirty="0">
                <a:solidFill>
                  <a:schemeClr val="bg1"/>
                </a:solidFill>
              </a:rPr>
            </a:br>
            <a:r>
              <a:rPr lang="en-GB" dirty="0">
                <a:solidFill>
                  <a:schemeClr val="bg1"/>
                </a:solidFill>
              </a:rPr>
              <a:t>buy or sell waste.</a:t>
            </a:r>
          </a:p>
          <a:p>
            <a:pPr marL="0" indent="0">
              <a:buNone/>
            </a:pPr>
            <a:r>
              <a:rPr lang="en-GB" dirty="0">
                <a:solidFill>
                  <a:schemeClr val="bg1"/>
                </a:solidFill>
              </a:rPr>
              <a:t>(e.g. brokers, dealers, consultants, waste sites)</a:t>
            </a:r>
          </a:p>
        </p:txBody>
      </p:sp>
    </p:spTree>
    <p:extLst>
      <p:ext uri="{BB962C8B-B14F-4D97-AF65-F5344CB8AC3E}">
        <p14:creationId xmlns:p14="http://schemas.microsoft.com/office/powerpoint/2010/main" val="1887360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34616-9C11-302A-812D-8E71C4CA95C7}"/>
              </a:ext>
            </a:extLst>
          </p:cNvPr>
          <p:cNvSpPr>
            <a:spLocks noGrp="1"/>
          </p:cNvSpPr>
          <p:nvPr>
            <p:ph type="title"/>
          </p:nvPr>
        </p:nvSpPr>
        <p:spPr/>
        <p:txBody>
          <a:bodyPr>
            <a:normAutofit/>
          </a:bodyPr>
          <a:lstStyle/>
          <a:p>
            <a:r>
              <a:rPr lang="en-GB" sz="3600" dirty="0"/>
              <a:t>New carrier, broker and dealer system</a:t>
            </a:r>
          </a:p>
        </p:txBody>
      </p:sp>
      <p:sp>
        <p:nvSpPr>
          <p:cNvPr id="3" name="Content Placeholder 2">
            <a:extLst>
              <a:ext uri="{FF2B5EF4-FFF2-40B4-BE49-F238E27FC236}">
                <a16:creationId xmlns:a16="http://schemas.microsoft.com/office/drawing/2014/main" id="{FBC09284-2E9F-6B4F-5000-2F6BC911A84E}"/>
              </a:ext>
            </a:extLst>
          </p:cNvPr>
          <p:cNvSpPr>
            <a:spLocks noGrp="1"/>
          </p:cNvSpPr>
          <p:nvPr>
            <p:ph idx="1"/>
          </p:nvPr>
        </p:nvSpPr>
        <p:spPr/>
        <p:txBody>
          <a:bodyPr>
            <a:normAutofit/>
          </a:bodyPr>
          <a:lstStyle/>
          <a:p>
            <a:pPr marL="0" indent="0">
              <a:buNone/>
            </a:pPr>
            <a:r>
              <a:rPr lang="en-GB" b="1" dirty="0">
                <a:solidFill>
                  <a:schemeClr val="bg1"/>
                </a:solidFill>
              </a:rPr>
              <a:t>Controller-transporters: </a:t>
            </a:r>
          </a:p>
          <a:p>
            <a:pPr marL="0" indent="0">
              <a:buNone/>
            </a:pPr>
            <a:r>
              <a:rPr lang="en-GB" dirty="0">
                <a:solidFill>
                  <a:schemeClr val="bg1"/>
                </a:solidFill>
              </a:rPr>
              <a:t>Those who organise waste collection, or its classification, transportation, end destination or arrange the recovery or disposal of waste on behalf of others, those who buy or sell waste and also collect and transport it </a:t>
            </a:r>
          </a:p>
          <a:p>
            <a:r>
              <a:rPr lang="en-GB" dirty="0">
                <a:solidFill>
                  <a:schemeClr val="bg1"/>
                </a:solidFill>
              </a:rPr>
              <a:t>Waste sites with their own transporter</a:t>
            </a:r>
          </a:p>
          <a:p>
            <a:r>
              <a:rPr lang="en-GB" dirty="0">
                <a:solidFill>
                  <a:schemeClr val="bg1"/>
                </a:solidFill>
              </a:rPr>
              <a:t>Skip companies</a:t>
            </a:r>
          </a:p>
          <a:p>
            <a:r>
              <a:rPr lang="en-GB" dirty="0">
                <a:solidFill>
                  <a:schemeClr val="bg1"/>
                </a:solidFill>
              </a:rPr>
              <a:t>Waste collection companies</a:t>
            </a:r>
          </a:p>
        </p:txBody>
      </p:sp>
    </p:spTree>
    <p:extLst>
      <p:ext uri="{BB962C8B-B14F-4D97-AF65-F5344CB8AC3E}">
        <p14:creationId xmlns:p14="http://schemas.microsoft.com/office/powerpoint/2010/main" val="32486244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34616-9C11-302A-812D-8E71C4CA95C7}"/>
              </a:ext>
            </a:extLst>
          </p:cNvPr>
          <p:cNvSpPr>
            <a:spLocks noGrp="1"/>
          </p:cNvSpPr>
          <p:nvPr>
            <p:ph type="title"/>
          </p:nvPr>
        </p:nvSpPr>
        <p:spPr/>
        <p:txBody>
          <a:bodyPr>
            <a:normAutofit/>
          </a:bodyPr>
          <a:lstStyle/>
          <a:p>
            <a:r>
              <a:rPr lang="en-GB" sz="3600" dirty="0"/>
              <a:t>New carrier, broker and dealer system</a:t>
            </a:r>
          </a:p>
        </p:txBody>
      </p:sp>
      <p:sp>
        <p:nvSpPr>
          <p:cNvPr id="10" name="Content Placeholder 2">
            <a:extLst>
              <a:ext uri="{FF2B5EF4-FFF2-40B4-BE49-F238E27FC236}">
                <a16:creationId xmlns:a16="http://schemas.microsoft.com/office/drawing/2014/main" id="{8EFB673C-30E1-4E8D-5A2C-D741829990CC}"/>
              </a:ext>
            </a:extLst>
          </p:cNvPr>
          <p:cNvSpPr txBox="1">
            <a:spLocks noGrp="1"/>
          </p:cNvSpPr>
          <p:nvPr>
            <p:ph idx="1"/>
          </p:nvPr>
        </p:nvSpPr>
        <p:spPr>
          <a:xfrm>
            <a:off x="838200" y="1690687"/>
            <a:ext cx="10515600" cy="51673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England only</a:t>
            </a:r>
          </a:p>
          <a:p>
            <a:r>
              <a:rPr lang="en-GB" dirty="0">
                <a:solidFill>
                  <a:schemeClr val="bg1"/>
                </a:solidFill>
              </a:rPr>
              <a:t>Amendments to be made to the Environmental Permitting Regulations to include waste transporters and controllers</a:t>
            </a:r>
          </a:p>
          <a:p>
            <a:r>
              <a:rPr lang="en-GB" dirty="0">
                <a:solidFill>
                  <a:schemeClr val="bg1"/>
                </a:solidFill>
              </a:rPr>
              <a:t>Upper-tier registrants required to apply for permit at the end of their 3-year registration</a:t>
            </a:r>
          </a:p>
          <a:p>
            <a:r>
              <a:rPr lang="en-GB" dirty="0">
                <a:solidFill>
                  <a:schemeClr val="bg1"/>
                </a:solidFill>
              </a:rPr>
              <a:t>Lower-tier registrants will have 12 months to apply for a new exemption or permit</a:t>
            </a:r>
          </a:p>
          <a:p>
            <a:r>
              <a:rPr lang="en-GB" dirty="0">
                <a:solidFill>
                  <a:schemeClr val="bg1"/>
                </a:solidFill>
              </a:rPr>
              <a:t>Permit charges will increase above the current </a:t>
            </a:r>
            <a:br>
              <a:rPr lang="en-GB" dirty="0">
                <a:solidFill>
                  <a:schemeClr val="bg1"/>
                </a:solidFill>
              </a:rPr>
            </a:br>
            <a:r>
              <a:rPr lang="en-GB" dirty="0">
                <a:solidFill>
                  <a:schemeClr val="bg1"/>
                </a:solidFill>
              </a:rPr>
              <a:t>registration level</a:t>
            </a:r>
          </a:p>
          <a:p>
            <a:r>
              <a:rPr lang="en-GB" dirty="0">
                <a:solidFill>
                  <a:schemeClr val="bg1"/>
                </a:solidFill>
              </a:rPr>
              <a:t>Waste exporters to be brought into </a:t>
            </a:r>
            <a:br>
              <a:rPr lang="en-GB" dirty="0">
                <a:solidFill>
                  <a:schemeClr val="bg1"/>
                </a:solidFill>
              </a:rPr>
            </a:br>
            <a:r>
              <a:rPr lang="en-GB" dirty="0">
                <a:solidFill>
                  <a:schemeClr val="bg1"/>
                </a:solidFill>
              </a:rPr>
              <a:t>permitting in the future</a:t>
            </a:r>
          </a:p>
          <a:p>
            <a:endParaRPr lang="en-GB" dirty="0">
              <a:solidFill>
                <a:schemeClr val="bg1"/>
              </a:solidFill>
            </a:endParaRPr>
          </a:p>
          <a:p>
            <a:pPr marL="0" indent="0">
              <a:buFont typeface="Arial" panose="020B0604020202020204" pitchFamily="34" charset="0"/>
              <a:buNone/>
            </a:pPr>
            <a:endParaRPr lang="en-GB" dirty="0">
              <a:solidFill>
                <a:schemeClr val="bg1"/>
              </a:solidFill>
            </a:endParaRPr>
          </a:p>
        </p:txBody>
      </p:sp>
    </p:spTree>
    <p:extLst>
      <p:ext uri="{BB962C8B-B14F-4D97-AF65-F5344CB8AC3E}">
        <p14:creationId xmlns:p14="http://schemas.microsoft.com/office/powerpoint/2010/main" val="3480678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34616-9C11-302A-812D-8E71C4CA95C7}"/>
              </a:ext>
            </a:extLst>
          </p:cNvPr>
          <p:cNvSpPr>
            <a:spLocks noGrp="1"/>
          </p:cNvSpPr>
          <p:nvPr>
            <p:ph type="title"/>
          </p:nvPr>
        </p:nvSpPr>
        <p:spPr/>
        <p:txBody>
          <a:bodyPr>
            <a:normAutofit/>
          </a:bodyPr>
          <a:lstStyle/>
          <a:p>
            <a:r>
              <a:rPr lang="en-GB" sz="3600" dirty="0"/>
              <a:t>New carrier, broker and dealer system</a:t>
            </a:r>
          </a:p>
        </p:txBody>
      </p:sp>
      <p:graphicFrame>
        <p:nvGraphicFramePr>
          <p:cNvPr id="4" name="Content Placeholder 3">
            <a:extLst>
              <a:ext uri="{FF2B5EF4-FFF2-40B4-BE49-F238E27FC236}">
                <a16:creationId xmlns:a16="http://schemas.microsoft.com/office/drawing/2014/main" id="{14A75918-CEB1-D2A3-7386-5A618D1F10B4}"/>
              </a:ext>
            </a:extLst>
          </p:cNvPr>
          <p:cNvGraphicFramePr>
            <a:graphicFrameLocks noGrp="1"/>
          </p:cNvGraphicFramePr>
          <p:nvPr>
            <p:ph idx="1"/>
            <p:extLst>
              <p:ext uri="{D42A27DB-BD31-4B8C-83A1-F6EECF244321}">
                <p14:modId xmlns:p14="http://schemas.microsoft.com/office/powerpoint/2010/main" val="2615048486"/>
              </p:ext>
            </p:extLst>
          </p:nvPr>
        </p:nvGraphicFramePr>
        <p:xfrm>
          <a:off x="838200" y="1690688"/>
          <a:ext cx="10744199" cy="4028440"/>
        </p:xfrm>
        <a:graphic>
          <a:graphicData uri="http://schemas.openxmlformats.org/drawingml/2006/table">
            <a:tbl>
              <a:tblPr firstRow="1" bandRow="1">
                <a:tableStyleId>{5C22544A-7EE6-4342-B048-85BDC9FD1C3A}</a:tableStyleId>
              </a:tblPr>
              <a:tblGrid>
                <a:gridCol w="2991045">
                  <a:extLst>
                    <a:ext uri="{9D8B030D-6E8A-4147-A177-3AD203B41FA5}">
                      <a16:colId xmlns:a16="http://schemas.microsoft.com/office/drawing/2014/main" val="3639116023"/>
                    </a:ext>
                  </a:extLst>
                </a:gridCol>
                <a:gridCol w="3876577">
                  <a:extLst>
                    <a:ext uri="{9D8B030D-6E8A-4147-A177-3AD203B41FA5}">
                      <a16:colId xmlns:a16="http://schemas.microsoft.com/office/drawing/2014/main" val="897041351"/>
                    </a:ext>
                  </a:extLst>
                </a:gridCol>
                <a:gridCol w="3876577">
                  <a:extLst>
                    <a:ext uri="{9D8B030D-6E8A-4147-A177-3AD203B41FA5}">
                      <a16:colId xmlns:a16="http://schemas.microsoft.com/office/drawing/2014/main" val="2621885003"/>
                    </a:ext>
                  </a:extLst>
                </a:gridCol>
              </a:tblGrid>
              <a:tr h="370840">
                <a:tc>
                  <a:txBody>
                    <a:bodyPr/>
                    <a:lstStyle/>
                    <a:p>
                      <a:r>
                        <a:rPr lang="en-GB" dirty="0"/>
                        <a:t>Standard rules permit</a:t>
                      </a:r>
                    </a:p>
                  </a:txBody>
                  <a:tcPr/>
                </a:tc>
                <a:tc>
                  <a:txBody>
                    <a:bodyPr/>
                    <a:lstStyle/>
                    <a:p>
                      <a:r>
                        <a:rPr lang="en-GB" dirty="0"/>
                        <a:t>Registered exemptions</a:t>
                      </a:r>
                    </a:p>
                  </a:txBody>
                  <a:tcPr/>
                </a:tc>
                <a:tc>
                  <a:txBody>
                    <a:bodyPr/>
                    <a:lstStyle/>
                    <a:p>
                      <a:r>
                        <a:rPr lang="en-GB" dirty="0"/>
                        <a:t>Non-registered exemptions</a:t>
                      </a:r>
                    </a:p>
                  </a:txBody>
                  <a:tcPr/>
                </a:tc>
                <a:extLst>
                  <a:ext uri="{0D108BD9-81ED-4DB2-BD59-A6C34878D82A}">
                    <a16:rowId xmlns:a16="http://schemas.microsoft.com/office/drawing/2014/main" val="2783507070"/>
                  </a:ext>
                </a:extLst>
              </a:tr>
              <a:tr h="370840">
                <a:tc>
                  <a:txBody>
                    <a:bodyPr/>
                    <a:lstStyle/>
                    <a:p>
                      <a:r>
                        <a:rPr lang="en-GB" dirty="0"/>
                        <a:t>Waste controller only</a:t>
                      </a:r>
                    </a:p>
                  </a:txBody>
                  <a:tcPr/>
                </a:tc>
                <a:tc>
                  <a:txBody>
                    <a:bodyPr/>
                    <a:lstStyle/>
                    <a:p>
                      <a:r>
                        <a:rPr lang="en-GB" dirty="0"/>
                        <a:t>Transporting animal by-products</a:t>
                      </a:r>
                    </a:p>
                  </a:txBody>
                  <a:tcPr/>
                </a:tc>
                <a:tc>
                  <a:txBody>
                    <a:bodyPr/>
                    <a:lstStyle/>
                    <a:p>
                      <a:r>
                        <a:rPr lang="en-GB" dirty="0"/>
                        <a:t>Householder taking waste to HWRC</a:t>
                      </a:r>
                    </a:p>
                  </a:txBody>
                  <a:tcPr/>
                </a:tc>
                <a:extLst>
                  <a:ext uri="{0D108BD9-81ED-4DB2-BD59-A6C34878D82A}">
                    <a16:rowId xmlns:a16="http://schemas.microsoft.com/office/drawing/2014/main" val="827187802"/>
                  </a:ext>
                </a:extLst>
              </a:tr>
              <a:tr h="370840">
                <a:tc>
                  <a:txBody>
                    <a:bodyPr/>
                    <a:lstStyle/>
                    <a:p>
                      <a:r>
                        <a:rPr lang="en-GB" dirty="0"/>
                        <a:t>Waste transporter only</a:t>
                      </a:r>
                    </a:p>
                  </a:txBody>
                  <a:tcPr/>
                </a:tc>
                <a:tc>
                  <a:txBody>
                    <a:bodyPr/>
                    <a:lstStyle/>
                    <a:p>
                      <a:r>
                        <a:rPr lang="en-GB" dirty="0"/>
                        <a:t>Non-chargeable collection services not for commercial profit (charities/voluntary groups)</a:t>
                      </a:r>
                    </a:p>
                  </a:txBody>
                  <a:tcPr/>
                </a:tc>
                <a:tc>
                  <a:txBody>
                    <a:bodyPr/>
                    <a:lstStyle/>
                    <a:p>
                      <a:r>
                        <a:rPr lang="en-GB" dirty="0"/>
                        <a:t>Waste at place of production with minimal sorting to be collected by another company</a:t>
                      </a:r>
                    </a:p>
                  </a:txBody>
                  <a:tcPr/>
                </a:tc>
                <a:extLst>
                  <a:ext uri="{0D108BD9-81ED-4DB2-BD59-A6C34878D82A}">
                    <a16:rowId xmlns:a16="http://schemas.microsoft.com/office/drawing/2014/main" val="3363525623"/>
                  </a:ext>
                </a:extLst>
              </a:tr>
              <a:tr h="370840">
                <a:tc>
                  <a:txBody>
                    <a:bodyPr/>
                    <a:lstStyle/>
                    <a:p>
                      <a:r>
                        <a:rPr lang="en-GB" dirty="0"/>
                        <a:t>Waste controller-transporter</a:t>
                      </a:r>
                    </a:p>
                  </a:txBody>
                  <a:tcPr/>
                </a:tc>
                <a:tc>
                  <a:txBody>
                    <a:bodyPr/>
                    <a:lstStyle/>
                    <a:p>
                      <a:r>
                        <a:rPr lang="en-GB" dirty="0"/>
                        <a:t>Tradesperson or business transporting their own waste produced in course of that business (non-C&amp;D, </a:t>
                      </a:r>
                      <a:r>
                        <a:rPr lang="en-GB" dirty="0" err="1"/>
                        <a:t>haz</a:t>
                      </a:r>
                      <a:r>
                        <a:rPr lang="en-GB" dirty="0"/>
                        <a:t> waste below a certain weight)</a:t>
                      </a:r>
                    </a:p>
                  </a:txBody>
                  <a:tcPr/>
                </a:tc>
                <a:tc>
                  <a:txBody>
                    <a:bodyPr/>
                    <a:lstStyle/>
                    <a:p>
                      <a:r>
                        <a:rPr lang="en-GB" dirty="0"/>
                        <a:t>Local authority waste collections</a:t>
                      </a:r>
                    </a:p>
                  </a:txBody>
                  <a:tcPr/>
                </a:tc>
                <a:extLst>
                  <a:ext uri="{0D108BD9-81ED-4DB2-BD59-A6C34878D82A}">
                    <a16:rowId xmlns:a16="http://schemas.microsoft.com/office/drawing/2014/main" val="2939992987"/>
                  </a:ext>
                </a:extLst>
              </a:tr>
              <a:tr h="370840">
                <a:tc>
                  <a:txBody>
                    <a:bodyPr/>
                    <a:lstStyle/>
                    <a:p>
                      <a:endParaRPr lang="en-GB" dirty="0"/>
                    </a:p>
                  </a:txBody>
                  <a:tcPr/>
                </a:tc>
                <a:tc>
                  <a:txBody>
                    <a:bodyPr/>
                    <a:lstStyle/>
                    <a:p>
                      <a:r>
                        <a:rPr lang="en-GB" dirty="0"/>
                        <a:t>Transporting mines or quarries waste</a:t>
                      </a:r>
                    </a:p>
                  </a:txBody>
                  <a:tcPr/>
                </a:tc>
                <a:tc>
                  <a:txBody>
                    <a:bodyPr/>
                    <a:lstStyle/>
                    <a:p>
                      <a:endParaRPr lang="en-GB" dirty="0"/>
                    </a:p>
                  </a:txBody>
                  <a:tcPr/>
                </a:tc>
                <a:extLst>
                  <a:ext uri="{0D108BD9-81ED-4DB2-BD59-A6C34878D82A}">
                    <a16:rowId xmlns:a16="http://schemas.microsoft.com/office/drawing/2014/main" val="2670281426"/>
                  </a:ext>
                </a:extLst>
              </a:tr>
            </a:tbl>
          </a:graphicData>
        </a:graphic>
      </p:graphicFrame>
    </p:spTree>
    <p:extLst>
      <p:ext uri="{BB962C8B-B14F-4D97-AF65-F5344CB8AC3E}">
        <p14:creationId xmlns:p14="http://schemas.microsoft.com/office/powerpoint/2010/main" val="30760598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34616-9C11-302A-812D-8E71C4CA95C7}"/>
              </a:ext>
            </a:extLst>
          </p:cNvPr>
          <p:cNvSpPr>
            <a:spLocks noGrp="1"/>
          </p:cNvSpPr>
          <p:nvPr>
            <p:ph type="title"/>
          </p:nvPr>
        </p:nvSpPr>
        <p:spPr/>
        <p:txBody>
          <a:bodyPr>
            <a:normAutofit/>
          </a:bodyPr>
          <a:lstStyle/>
          <a:p>
            <a:r>
              <a:rPr lang="en-GB" sz="3600" dirty="0"/>
              <a:t>New carrier, broker and dealer system</a:t>
            </a:r>
          </a:p>
        </p:txBody>
      </p:sp>
      <p:sp>
        <p:nvSpPr>
          <p:cNvPr id="3" name="Content Placeholder 2">
            <a:extLst>
              <a:ext uri="{FF2B5EF4-FFF2-40B4-BE49-F238E27FC236}">
                <a16:creationId xmlns:a16="http://schemas.microsoft.com/office/drawing/2014/main" id="{FBC09284-2E9F-6B4F-5000-2F6BC911A84E}"/>
              </a:ext>
            </a:extLst>
          </p:cNvPr>
          <p:cNvSpPr>
            <a:spLocks noGrp="1"/>
          </p:cNvSpPr>
          <p:nvPr>
            <p:ph idx="1"/>
          </p:nvPr>
        </p:nvSpPr>
        <p:spPr/>
        <p:txBody>
          <a:bodyPr>
            <a:normAutofit/>
          </a:bodyPr>
          <a:lstStyle/>
          <a:p>
            <a:r>
              <a:rPr lang="en-GB" dirty="0">
                <a:solidFill>
                  <a:schemeClr val="bg1"/>
                </a:solidFill>
              </a:rPr>
              <a:t>Waste producers will not need do anything to hand their waste to a controller or controller-transporter</a:t>
            </a:r>
          </a:p>
          <a:p>
            <a:r>
              <a:rPr lang="en-GB" dirty="0">
                <a:solidFill>
                  <a:schemeClr val="bg1"/>
                </a:solidFill>
              </a:rPr>
              <a:t>Producers handing waste to a ‘waste transporter only’ will need to be permitted as a controller.</a:t>
            </a:r>
          </a:p>
          <a:p>
            <a:r>
              <a:rPr lang="en-GB" dirty="0">
                <a:solidFill>
                  <a:schemeClr val="bg1"/>
                </a:solidFill>
              </a:rPr>
              <a:t>Mandatory technical competence requirements for permit holders; competent persons must be employed by the company. 12-month transitional period.</a:t>
            </a:r>
          </a:p>
          <a:p>
            <a:endParaRPr lang="en-GB" dirty="0">
              <a:solidFill>
                <a:schemeClr val="bg1"/>
              </a:solidFill>
            </a:endParaRPr>
          </a:p>
        </p:txBody>
      </p:sp>
    </p:spTree>
    <p:extLst>
      <p:ext uri="{BB962C8B-B14F-4D97-AF65-F5344CB8AC3E}">
        <p14:creationId xmlns:p14="http://schemas.microsoft.com/office/powerpoint/2010/main" val="2671414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34616-9C11-302A-812D-8E71C4CA95C7}"/>
              </a:ext>
            </a:extLst>
          </p:cNvPr>
          <p:cNvSpPr>
            <a:spLocks noGrp="1"/>
          </p:cNvSpPr>
          <p:nvPr>
            <p:ph type="title"/>
          </p:nvPr>
        </p:nvSpPr>
        <p:spPr/>
        <p:txBody>
          <a:bodyPr>
            <a:normAutofit/>
          </a:bodyPr>
          <a:lstStyle/>
          <a:p>
            <a:r>
              <a:rPr lang="en-GB" sz="3600" dirty="0"/>
              <a:t>2. Mandatory digital waste tracking</a:t>
            </a:r>
          </a:p>
        </p:txBody>
      </p:sp>
      <p:sp>
        <p:nvSpPr>
          <p:cNvPr id="3" name="Content Placeholder 2">
            <a:extLst>
              <a:ext uri="{FF2B5EF4-FFF2-40B4-BE49-F238E27FC236}">
                <a16:creationId xmlns:a16="http://schemas.microsoft.com/office/drawing/2014/main" id="{FBC09284-2E9F-6B4F-5000-2F6BC911A84E}"/>
              </a:ext>
            </a:extLst>
          </p:cNvPr>
          <p:cNvSpPr>
            <a:spLocks noGrp="1"/>
          </p:cNvSpPr>
          <p:nvPr>
            <p:ph idx="1"/>
          </p:nvPr>
        </p:nvSpPr>
        <p:spPr/>
        <p:txBody>
          <a:bodyPr>
            <a:normAutofit/>
          </a:bodyPr>
          <a:lstStyle/>
          <a:p>
            <a:r>
              <a:rPr lang="en-GB" dirty="0">
                <a:solidFill>
                  <a:schemeClr val="bg1"/>
                </a:solidFill>
              </a:rPr>
              <a:t>UK-wide initiative</a:t>
            </a:r>
          </a:p>
          <a:p>
            <a:r>
              <a:rPr lang="en-GB" dirty="0">
                <a:solidFill>
                  <a:schemeClr val="bg1"/>
                </a:solidFill>
              </a:rPr>
              <a:t>Target start date for new legislation April 2025</a:t>
            </a:r>
          </a:p>
          <a:p>
            <a:r>
              <a:rPr lang="en-GB" dirty="0">
                <a:solidFill>
                  <a:schemeClr val="bg1"/>
                </a:solidFill>
              </a:rPr>
              <a:t>Voluntary use from 2024</a:t>
            </a:r>
          </a:p>
          <a:p>
            <a:r>
              <a:rPr lang="en-GB" dirty="0">
                <a:solidFill>
                  <a:schemeClr val="bg1"/>
                </a:solidFill>
              </a:rPr>
              <a:t>All types of controlled waste to be included</a:t>
            </a:r>
          </a:p>
          <a:p>
            <a:r>
              <a:rPr lang="en-GB" dirty="0">
                <a:solidFill>
                  <a:schemeClr val="bg1"/>
                </a:solidFill>
              </a:rPr>
              <a:t>Will replace waste transfer notes and hazardous waste consignment notes</a:t>
            </a:r>
          </a:p>
          <a:p>
            <a:r>
              <a:rPr lang="en-GB" dirty="0">
                <a:solidFill>
                  <a:schemeClr val="bg1"/>
                </a:solidFill>
              </a:rPr>
              <a:t>Household waste collected from domestic premises will require a digital record (except council collections)</a:t>
            </a:r>
          </a:p>
          <a:p>
            <a:endParaRPr lang="en-GB" dirty="0">
              <a:solidFill>
                <a:schemeClr val="bg1"/>
              </a:solidFill>
            </a:endParaRPr>
          </a:p>
          <a:p>
            <a:endParaRPr lang="en-GB" dirty="0">
              <a:solidFill>
                <a:schemeClr val="bg1"/>
              </a:solidFill>
            </a:endParaRPr>
          </a:p>
          <a:p>
            <a:endParaRPr lang="en-GB" dirty="0">
              <a:solidFill>
                <a:schemeClr val="bg1"/>
              </a:solidFill>
            </a:endParaRPr>
          </a:p>
        </p:txBody>
      </p:sp>
    </p:spTree>
    <p:extLst>
      <p:ext uri="{BB962C8B-B14F-4D97-AF65-F5344CB8AC3E}">
        <p14:creationId xmlns:p14="http://schemas.microsoft.com/office/powerpoint/2010/main" val="316379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34616-9C11-302A-812D-8E71C4CA95C7}"/>
              </a:ext>
            </a:extLst>
          </p:cNvPr>
          <p:cNvSpPr>
            <a:spLocks noGrp="1"/>
          </p:cNvSpPr>
          <p:nvPr>
            <p:ph type="title"/>
          </p:nvPr>
        </p:nvSpPr>
        <p:spPr/>
        <p:txBody>
          <a:bodyPr>
            <a:normAutofit/>
          </a:bodyPr>
          <a:lstStyle/>
          <a:p>
            <a:r>
              <a:rPr lang="en-US" sz="3600" dirty="0"/>
              <a:t>Planetary limits</a:t>
            </a:r>
            <a:endParaRPr lang="en-GB" sz="3600" dirty="0"/>
          </a:p>
        </p:txBody>
      </p:sp>
      <p:pic>
        <p:nvPicPr>
          <p:cNvPr id="3074" name="Picture 2">
            <a:extLst>
              <a:ext uri="{FF2B5EF4-FFF2-40B4-BE49-F238E27FC236}">
                <a16:creationId xmlns:a16="http://schemas.microsoft.com/office/drawing/2014/main" id="{B20F23B7-7DA2-E08B-AF02-9E7FF8DCA3F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29187" y="0"/>
            <a:ext cx="7262813"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694CEFF3-A73D-DA4F-2141-E425379E1068}"/>
              </a:ext>
            </a:extLst>
          </p:cNvPr>
          <p:cNvSpPr txBox="1">
            <a:spLocks/>
          </p:cNvSpPr>
          <p:nvPr/>
        </p:nvSpPr>
        <p:spPr>
          <a:xfrm>
            <a:off x="990600" y="1978025"/>
            <a:ext cx="375786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6 of 9 indicators of planetary stability have been crossed in 2023</a:t>
            </a:r>
          </a:p>
          <a:p>
            <a:r>
              <a:rPr lang="en-GB" dirty="0">
                <a:solidFill>
                  <a:schemeClr val="bg1"/>
                </a:solidFill>
              </a:rPr>
              <a:t>Global actions necessary to return the environment to a sustainable condition</a:t>
            </a:r>
          </a:p>
          <a:p>
            <a:endParaRPr lang="en-GB" dirty="0">
              <a:solidFill>
                <a:schemeClr val="bg1"/>
              </a:solidFill>
            </a:endParaRPr>
          </a:p>
        </p:txBody>
      </p:sp>
    </p:spTree>
    <p:extLst>
      <p:ext uri="{BB962C8B-B14F-4D97-AF65-F5344CB8AC3E}">
        <p14:creationId xmlns:p14="http://schemas.microsoft.com/office/powerpoint/2010/main" val="15307686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34616-9C11-302A-812D-8E71C4CA95C7}"/>
              </a:ext>
            </a:extLst>
          </p:cNvPr>
          <p:cNvSpPr>
            <a:spLocks noGrp="1"/>
          </p:cNvSpPr>
          <p:nvPr>
            <p:ph type="title"/>
          </p:nvPr>
        </p:nvSpPr>
        <p:spPr/>
        <p:txBody>
          <a:bodyPr>
            <a:normAutofit/>
          </a:bodyPr>
          <a:lstStyle/>
          <a:p>
            <a:r>
              <a:rPr lang="en-GB" sz="3600" dirty="0"/>
              <a:t>Mandatory digital waste tracking</a:t>
            </a:r>
          </a:p>
        </p:txBody>
      </p:sp>
      <p:sp>
        <p:nvSpPr>
          <p:cNvPr id="3" name="Content Placeholder 2">
            <a:extLst>
              <a:ext uri="{FF2B5EF4-FFF2-40B4-BE49-F238E27FC236}">
                <a16:creationId xmlns:a16="http://schemas.microsoft.com/office/drawing/2014/main" id="{FBC09284-2E9F-6B4F-5000-2F6BC911A84E}"/>
              </a:ext>
            </a:extLst>
          </p:cNvPr>
          <p:cNvSpPr>
            <a:spLocks noGrp="1"/>
          </p:cNvSpPr>
          <p:nvPr>
            <p:ph idx="1"/>
          </p:nvPr>
        </p:nvSpPr>
        <p:spPr/>
        <p:txBody>
          <a:bodyPr>
            <a:normAutofit/>
          </a:bodyPr>
          <a:lstStyle/>
          <a:p>
            <a:r>
              <a:rPr lang="en-GB" dirty="0">
                <a:solidFill>
                  <a:schemeClr val="bg1"/>
                </a:solidFill>
              </a:rPr>
              <a:t>Required for:</a:t>
            </a:r>
          </a:p>
          <a:p>
            <a:pPr lvl="1"/>
            <a:r>
              <a:rPr lang="en-GB" dirty="0">
                <a:solidFill>
                  <a:schemeClr val="bg1"/>
                </a:solidFill>
              </a:rPr>
              <a:t>waste passing to a different organisation or person</a:t>
            </a:r>
          </a:p>
          <a:p>
            <a:pPr lvl="1"/>
            <a:r>
              <a:rPr lang="en-GB" dirty="0">
                <a:solidFill>
                  <a:schemeClr val="bg1"/>
                </a:solidFill>
              </a:rPr>
              <a:t>waste moving between sites operated by the same organisation</a:t>
            </a:r>
          </a:p>
          <a:p>
            <a:pPr lvl="1"/>
            <a:r>
              <a:rPr lang="en-GB" dirty="0">
                <a:solidFill>
                  <a:schemeClr val="bg1"/>
                </a:solidFill>
              </a:rPr>
              <a:t>waste passing from the control of one organisation to another organisation within the same site</a:t>
            </a:r>
          </a:p>
          <a:p>
            <a:pPr lvl="1"/>
            <a:r>
              <a:rPr lang="en-GB" dirty="0">
                <a:solidFill>
                  <a:schemeClr val="bg1"/>
                </a:solidFill>
              </a:rPr>
              <a:t>waste moving between authorisations operated by the same entity on the same site</a:t>
            </a:r>
          </a:p>
          <a:p>
            <a:pPr lvl="1"/>
            <a:endParaRPr lang="en-GB" dirty="0">
              <a:solidFill>
                <a:schemeClr val="bg1"/>
              </a:solidFill>
            </a:endParaRPr>
          </a:p>
          <a:p>
            <a:r>
              <a:rPr lang="en-GB" dirty="0">
                <a:solidFill>
                  <a:schemeClr val="bg1"/>
                </a:solidFill>
              </a:rPr>
              <a:t>Exemptions not yet confirmed</a:t>
            </a:r>
          </a:p>
          <a:p>
            <a:endParaRPr lang="en-GB" dirty="0">
              <a:solidFill>
                <a:schemeClr val="bg1"/>
              </a:solidFill>
            </a:endParaRPr>
          </a:p>
          <a:p>
            <a:endParaRPr lang="en-GB" dirty="0">
              <a:solidFill>
                <a:schemeClr val="bg1"/>
              </a:solidFill>
            </a:endParaRPr>
          </a:p>
        </p:txBody>
      </p:sp>
    </p:spTree>
    <p:extLst>
      <p:ext uri="{BB962C8B-B14F-4D97-AF65-F5344CB8AC3E}">
        <p14:creationId xmlns:p14="http://schemas.microsoft.com/office/powerpoint/2010/main" val="18170548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34616-9C11-302A-812D-8E71C4CA95C7}"/>
              </a:ext>
            </a:extLst>
          </p:cNvPr>
          <p:cNvSpPr>
            <a:spLocks noGrp="1"/>
          </p:cNvSpPr>
          <p:nvPr>
            <p:ph type="title"/>
          </p:nvPr>
        </p:nvSpPr>
        <p:spPr/>
        <p:txBody>
          <a:bodyPr>
            <a:normAutofit/>
          </a:bodyPr>
          <a:lstStyle/>
          <a:p>
            <a:r>
              <a:rPr lang="en-GB" sz="3600" dirty="0"/>
              <a:t>Mandatory digital waste tracking</a:t>
            </a:r>
          </a:p>
        </p:txBody>
      </p:sp>
      <p:sp>
        <p:nvSpPr>
          <p:cNvPr id="3" name="Content Placeholder 2">
            <a:extLst>
              <a:ext uri="{FF2B5EF4-FFF2-40B4-BE49-F238E27FC236}">
                <a16:creationId xmlns:a16="http://schemas.microsoft.com/office/drawing/2014/main" id="{FBC09284-2E9F-6B4F-5000-2F6BC911A84E}"/>
              </a:ext>
            </a:extLst>
          </p:cNvPr>
          <p:cNvSpPr>
            <a:spLocks noGrp="1"/>
          </p:cNvSpPr>
          <p:nvPr>
            <p:ph idx="1"/>
          </p:nvPr>
        </p:nvSpPr>
        <p:spPr/>
        <p:txBody>
          <a:bodyPr>
            <a:normAutofit/>
          </a:bodyPr>
          <a:lstStyle/>
          <a:p>
            <a:r>
              <a:rPr lang="en-GB" dirty="0">
                <a:solidFill>
                  <a:schemeClr val="bg1"/>
                </a:solidFill>
              </a:rPr>
              <a:t>Likely that ADR information will be removed from the hazardous waste transfer entries, meaning a separate ADR transport document will be required for DGs</a:t>
            </a:r>
          </a:p>
          <a:p>
            <a:r>
              <a:rPr lang="en-GB" dirty="0">
                <a:solidFill>
                  <a:schemeClr val="bg1"/>
                </a:solidFill>
              </a:rPr>
              <a:t>Transitioning over 3 years to the real time entry of data</a:t>
            </a:r>
          </a:p>
          <a:p>
            <a:r>
              <a:rPr lang="en-GB" dirty="0">
                <a:solidFill>
                  <a:schemeClr val="bg1"/>
                </a:solidFill>
              </a:rPr>
              <a:t>Initially, records of collection and receipt to be entered within 2 working days</a:t>
            </a:r>
          </a:p>
          <a:p>
            <a:r>
              <a:rPr lang="en-GB" dirty="0">
                <a:solidFill>
                  <a:schemeClr val="bg1"/>
                </a:solidFill>
              </a:rPr>
              <a:t>Government open digital software. </a:t>
            </a:r>
            <a:br>
              <a:rPr lang="en-GB" dirty="0">
                <a:solidFill>
                  <a:schemeClr val="bg1"/>
                </a:solidFill>
              </a:rPr>
            </a:br>
            <a:r>
              <a:rPr lang="en-GB" dirty="0">
                <a:solidFill>
                  <a:schemeClr val="bg1"/>
                </a:solidFill>
              </a:rPr>
              <a:t>Annual user fee likely (£20).</a:t>
            </a:r>
          </a:p>
          <a:p>
            <a:r>
              <a:rPr lang="en-GB" dirty="0">
                <a:solidFill>
                  <a:schemeClr val="bg1"/>
                </a:solidFill>
              </a:rPr>
              <a:t>Season tickets should be available, but not confirmed</a:t>
            </a:r>
          </a:p>
          <a:p>
            <a:endParaRPr lang="en-GB" dirty="0">
              <a:solidFill>
                <a:schemeClr val="bg1"/>
              </a:solidFill>
            </a:endParaRPr>
          </a:p>
          <a:p>
            <a:endParaRPr lang="en-GB" dirty="0">
              <a:solidFill>
                <a:schemeClr val="bg1"/>
              </a:solidFill>
            </a:endParaRPr>
          </a:p>
          <a:p>
            <a:endParaRPr lang="en-GB" dirty="0">
              <a:solidFill>
                <a:schemeClr val="bg1"/>
              </a:solidFill>
            </a:endParaRPr>
          </a:p>
        </p:txBody>
      </p:sp>
    </p:spTree>
    <p:extLst>
      <p:ext uri="{BB962C8B-B14F-4D97-AF65-F5344CB8AC3E}">
        <p14:creationId xmlns:p14="http://schemas.microsoft.com/office/powerpoint/2010/main" val="5425347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34616-9C11-302A-812D-8E71C4CA95C7}"/>
              </a:ext>
            </a:extLst>
          </p:cNvPr>
          <p:cNvSpPr>
            <a:spLocks noGrp="1"/>
          </p:cNvSpPr>
          <p:nvPr>
            <p:ph type="title"/>
          </p:nvPr>
        </p:nvSpPr>
        <p:spPr/>
        <p:txBody>
          <a:bodyPr>
            <a:normAutofit/>
          </a:bodyPr>
          <a:lstStyle/>
          <a:p>
            <a:r>
              <a:rPr lang="en-GB" sz="3600" dirty="0"/>
              <a:t>3. Waste Exemption Review (England &amp; Wales)</a:t>
            </a:r>
          </a:p>
        </p:txBody>
      </p:sp>
      <p:sp>
        <p:nvSpPr>
          <p:cNvPr id="3" name="Content Placeholder 2">
            <a:extLst>
              <a:ext uri="{FF2B5EF4-FFF2-40B4-BE49-F238E27FC236}">
                <a16:creationId xmlns:a16="http://schemas.microsoft.com/office/drawing/2014/main" id="{FBC09284-2E9F-6B4F-5000-2F6BC911A84E}"/>
              </a:ext>
            </a:extLst>
          </p:cNvPr>
          <p:cNvSpPr>
            <a:spLocks noGrp="1"/>
          </p:cNvSpPr>
          <p:nvPr>
            <p:ph idx="1"/>
          </p:nvPr>
        </p:nvSpPr>
        <p:spPr/>
        <p:txBody>
          <a:bodyPr>
            <a:normAutofit/>
          </a:bodyPr>
          <a:lstStyle/>
          <a:p>
            <a:r>
              <a:rPr lang="en-GB" dirty="0">
                <a:solidFill>
                  <a:schemeClr val="bg1"/>
                </a:solidFill>
              </a:rPr>
              <a:t>Exempt waste operations – “low risk” waste activities that do not require an environmental permit</a:t>
            </a:r>
          </a:p>
          <a:p>
            <a:r>
              <a:rPr lang="en-GB" dirty="0">
                <a:solidFill>
                  <a:schemeClr val="bg1"/>
                </a:solidFill>
              </a:rPr>
              <a:t>Not routinely inspected by EA or NRW officers</a:t>
            </a:r>
          </a:p>
          <a:p>
            <a:r>
              <a:rPr lang="en-GB" dirty="0">
                <a:solidFill>
                  <a:schemeClr val="bg1"/>
                </a:solidFill>
              </a:rPr>
              <a:t>Problems with associated waste crime, fires and pollution</a:t>
            </a:r>
          </a:p>
          <a:p>
            <a:r>
              <a:rPr lang="en-GB" dirty="0">
                <a:solidFill>
                  <a:schemeClr val="bg1"/>
                </a:solidFill>
              </a:rPr>
              <a:t>Changes to exemption thresholds from Autumn 2024</a:t>
            </a:r>
          </a:p>
          <a:p>
            <a:r>
              <a:rPr lang="en-GB" dirty="0">
                <a:solidFill>
                  <a:schemeClr val="bg1"/>
                </a:solidFill>
              </a:rPr>
              <a:t>Some exemptions to be removed altogether</a:t>
            </a:r>
          </a:p>
          <a:p>
            <a:r>
              <a:rPr lang="en-GB" dirty="0">
                <a:solidFill>
                  <a:schemeClr val="bg1"/>
                </a:solidFill>
              </a:rPr>
              <a:t>Operators will have to apply for environmental permits</a:t>
            </a:r>
            <a:br>
              <a:rPr lang="en-GB" dirty="0">
                <a:solidFill>
                  <a:schemeClr val="bg1"/>
                </a:solidFill>
              </a:rPr>
            </a:br>
            <a:r>
              <a:rPr lang="en-GB" dirty="0">
                <a:solidFill>
                  <a:schemeClr val="bg1"/>
                </a:solidFill>
              </a:rPr>
              <a:t>or change their on-site practices</a:t>
            </a:r>
          </a:p>
          <a:p>
            <a:r>
              <a:rPr lang="en-GB" dirty="0">
                <a:solidFill>
                  <a:schemeClr val="bg1"/>
                </a:solidFill>
              </a:rPr>
              <a:t>Waste producers need to review their Duty of Care</a:t>
            </a:r>
          </a:p>
          <a:p>
            <a:endParaRPr lang="en-GB" dirty="0">
              <a:solidFill>
                <a:schemeClr val="bg1"/>
              </a:solidFill>
            </a:endParaRPr>
          </a:p>
          <a:p>
            <a:endParaRPr lang="en-GB" dirty="0">
              <a:solidFill>
                <a:schemeClr val="bg1"/>
              </a:solidFill>
            </a:endParaRPr>
          </a:p>
          <a:p>
            <a:endParaRPr lang="en-GB" dirty="0">
              <a:solidFill>
                <a:schemeClr val="bg1"/>
              </a:solidFill>
            </a:endParaRPr>
          </a:p>
        </p:txBody>
      </p:sp>
    </p:spTree>
    <p:extLst>
      <p:ext uri="{BB962C8B-B14F-4D97-AF65-F5344CB8AC3E}">
        <p14:creationId xmlns:p14="http://schemas.microsoft.com/office/powerpoint/2010/main" val="2029008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34616-9C11-302A-812D-8E71C4CA95C7}"/>
              </a:ext>
            </a:extLst>
          </p:cNvPr>
          <p:cNvSpPr>
            <a:spLocks noGrp="1"/>
          </p:cNvSpPr>
          <p:nvPr>
            <p:ph type="title"/>
          </p:nvPr>
        </p:nvSpPr>
        <p:spPr/>
        <p:txBody>
          <a:bodyPr>
            <a:normAutofit/>
          </a:bodyPr>
          <a:lstStyle/>
          <a:p>
            <a:r>
              <a:rPr lang="en-GB" sz="3600" dirty="0"/>
              <a:t>Waste Exemption Review (England &amp; Wales)</a:t>
            </a:r>
          </a:p>
        </p:txBody>
      </p:sp>
      <p:sp>
        <p:nvSpPr>
          <p:cNvPr id="3" name="Content Placeholder 2">
            <a:extLst>
              <a:ext uri="{FF2B5EF4-FFF2-40B4-BE49-F238E27FC236}">
                <a16:creationId xmlns:a16="http://schemas.microsoft.com/office/drawing/2014/main" id="{FBC09284-2E9F-6B4F-5000-2F6BC911A84E}"/>
              </a:ext>
            </a:extLst>
          </p:cNvPr>
          <p:cNvSpPr>
            <a:spLocks noGrp="1"/>
          </p:cNvSpPr>
          <p:nvPr>
            <p:ph idx="1"/>
          </p:nvPr>
        </p:nvSpPr>
        <p:spPr/>
        <p:txBody>
          <a:bodyPr>
            <a:normAutofit/>
          </a:bodyPr>
          <a:lstStyle/>
          <a:p>
            <a:pPr marL="0" indent="0">
              <a:buNone/>
            </a:pPr>
            <a:r>
              <a:rPr lang="en-GB" u="sng" dirty="0">
                <a:solidFill>
                  <a:schemeClr val="bg1"/>
                </a:solidFill>
              </a:rPr>
              <a:t>Exemptions being removed (3-month transitional period)</a:t>
            </a:r>
          </a:p>
          <a:p>
            <a:pPr marL="0" indent="0">
              <a:buNone/>
            </a:pPr>
            <a:r>
              <a:rPr lang="en-GB" b="1" dirty="0">
                <a:solidFill>
                  <a:schemeClr val="bg1"/>
                </a:solidFill>
              </a:rPr>
              <a:t>U16</a:t>
            </a:r>
            <a:r>
              <a:rPr lang="en-GB" dirty="0">
                <a:solidFill>
                  <a:schemeClr val="bg1"/>
                </a:solidFill>
              </a:rPr>
              <a:t> – Use of depolluted ELVs for parts</a:t>
            </a:r>
            <a:br>
              <a:rPr lang="en-GB" dirty="0">
                <a:solidFill>
                  <a:schemeClr val="bg1"/>
                </a:solidFill>
              </a:rPr>
            </a:br>
            <a:r>
              <a:rPr lang="en-GB" i="1" dirty="0">
                <a:solidFill>
                  <a:schemeClr val="bg1"/>
                </a:solidFill>
              </a:rPr>
              <a:t>Using depolluted ELVs for parts – 2 cars or 5m</a:t>
            </a:r>
            <a:r>
              <a:rPr lang="en-GB" i="1" baseline="30000" dirty="0">
                <a:solidFill>
                  <a:schemeClr val="bg1"/>
                </a:solidFill>
              </a:rPr>
              <a:t>3</a:t>
            </a:r>
            <a:r>
              <a:rPr lang="en-GB" i="1" dirty="0">
                <a:solidFill>
                  <a:schemeClr val="bg1"/>
                </a:solidFill>
              </a:rPr>
              <a:t> of parts</a:t>
            </a:r>
            <a:br>
              <a:rPr lang="en-GB" i="1" dirty="0">
                <a:solidFill>
                  <a:schemeClr val="bg1"/>
                </a:solidFill>
              </a:rPr>
            </a:br>
            <a:br>
              <a:rPr lang="en-GB" dirty="0">
                <a:solidFill>
                  <a:schemeClr val="bg1"/>
                </a:solidFill>
              </a:rPr>
            </a:br>
            <a:r>
              <a:rPr lang="en-GB" b="1" dirty="0">
                <a:solidFill>
                  <a:schemeClr val="bg1"/>
                </a:solidFill>
              </a:rPr>
              <a:t>T8</a:t>
            </a:r>
            <a:r>
              <a:rPr lang="en-GB" dirty="0">
                <a:solidFill>
                  <a:schemeClr val="bg1"/>
                </a:solidFill>
              </a:rPr>
              <a:t> – Mechanically treating end-of-life tyres</a:t>
            </a:r>
            <a:br>
              <a:rPr lang="en-GB" dirty="0">
                <a:solidFill>
                  <a:schemeClr val="bg1"/>
                </a:solidFill>
              </a:rPr>
            </a:br>
            <a:r>
              <a:rPr lang="en-GB" i="1" dirty="0">
                <a:solidFill>
                  <a:schemeClr val="bg1"/>
                </a:solidFill>
              </a:rPr>
              <a:t>Baling/processing up to 60T/40T of truck/car tyres</a:t>
            </a:r>
            <a:br>
              <a:rPr lang="en-GB" dirty="0">
                <a:solidFill>
                  <a:schemeClr val="bg1"/>
                </a:solidFill>
              </a:rPr>
            </a:br>
            <a:br>
              <a:rPr lang="en-GB" dirty="0">
                <a:solidFill>
                  <a:schemeClr val="bg1"/>
                </a:solidFill>
              </a:rPr>
            </a:br>
            <a:r>
              <a:rPr lang="en-GB" b="1" dirty="0">
                <a:solidFill>
                  <a:schemeClr val="bg1"/>
                </a:solidFill>
              </a:rPr>
              <a:t>T9</a:t>
            </a:r>
            <a:r>
              <a:rPr lang="en-GB" dirty="0">
                <a:solidFill>
                  <a:schemeClr val="bg1"/>
                </a:solidFill>
              </a:rPr>
              <a:t> – Recovering scrap metal</a:t>
            </a:r>
            <a:br>
              <a:rPr lang="en-GB" dirty="0">
                <a:solidFill>
                  <a:schemeClr val="bg1"/>
                </a:solidFill>
              </a:rPr>
            </a:br>
            <a:r>
              <a:rPr lang="en-GB" i="1" dirty="0">
                <a:solidFill>
                  <a:schemeClr val="bg1"/>
                </a:solidFill>
              </a:rPr>
              <a:t>Processing up to 1000T of scrap metal at any one time</a:t>
            </a:r>
            <a:endParaRPr lang="en-GB" dirty="0">
              <a:solidFill>
                <a:schemeClr val="bg1"/>
              </a:solidFill>
            </a:endParaRPr>
          </a:p>
          <a:p>
            <a:endParaRPr lang="en-GB" dirty="0">
              <a:solidFill>
                <a:schemeClr val="bg1"/>
              </a:solidFill>
            </a:endParaRPr>
          </a:p>
          <a:p>
            <a:endParaRPr lang="en-GB" dirty="0">
              <a:solidFill>
                <a:schemeClr val="bg1"/>
              </a:solidFill>
            </a:endParaRPr>
          </a:p>
          <a:p>
            <a:endParaRPr lang="en-GB" dirty="0">
              <a:solidFill>
                <a:schemeClr val="bg1"/>
              </a:solidFill>
            </a:endParaRPr>
          </a:p>
        </p:txBody>
      </p:sp>
    </p:spTree>
    <p:extLst>
      <p:ext uri="{BB962C8B-B14F-4D97-AF65-F5344CB8AC3E}">
        <p14:creationId xmlns:p14="http://schemas.microsoft.com/office/powerpoint/2010/main" val="37486812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34616-9C11-302A-812D-8E71C4CA95C7}"/>
              </a:ext>
            </a:extLst>
          </p:cNvPr>
          <p:cNvSpPr>
            <a:spLocks noGrp="1"/>
          </p:cNvSpPr>
          <p:nvPr>
            <p:ph type="title"/>
          </p:nvPr>
        </p:nvSpPr>
        <p:spPr/>
        <p:txBody>
          <a:bodyPr>
            <a:normAutofit/>
          </a:bodyPr>
          <a:lstStyle/>
          <a:p>
            <a:r>
              <a:rPr lang="en-GB" sz="3600" dirty="0"/>
              <a:t>Waste Exemption Review (England &amp; Wales)</a:t>
            </a:r>
          </a:p>
        </p:txBody>
      </p:sp>
      <p:sp>
        <p:nvSpPr>
          <p:cNvPr id="3" name="Content Placeholder 2">
            <a:extLst>
              <a:ext uri="{FF2B5EF4-FFF2-40B4-BE49-F238E27FC236}">
                <a16:creationId xmlns:a16="http://schemas.microsoft.com/office/drawing/2014/main" id="{FBC09284-2E9F-6B4F-5000-2F6BC911A84E}"/>
              </a:ext>
            </a:extLst>
          </p:cNvPr>
          <p:cNvSpPr>
            <a:spLocks noGrp="1"/>
          </p:cNvSpPr>
          <p:nvPr>
            <p:ph idx="1"/>
          </p:nvPr>
        </p:nvSpPr>
        <p:spPr/>
        <p:txBody>
          <a:bodyPr>
            <a:normAutofit/>
          </a:bodyPr>
          <a:lstStyle/>
          <a:p>
            <a:pPr marL="0" indent="0">
              <a:buNone/>
            </a:pPr>
            <a:r>
              <a:rPr lang="en-GB" u="sng" dirty="0">
                <a:solidFill>
                  <a:schemeClr val="bg1"/>
                </a:solidFill>
              </a:rPr>
              <a:t>Exemptions being revised (6-month transitional period)</a:t>
            </a:r>
          </a:p>
          <a:p>
            <a:pPr marL="0" indent="0">
              <a:buNone/>
            </a:pPr>
            <a:r>
              <a:rPr lang="en-GB" b="1" dirty="0">
                <a:solidFill>
                  <a:schemeClr val="bg1"/>
                </a:solidFill>
              </a:rPr>
              <a:t>T4</a:t>
            </a:r>
            <a:r>
              <a:rPr lang="en-GB" dirty="0">
                <a:solidFill>
                  <a:schemeClr val="bg1"/>
                </a:solidFill>
              </a:rPr>
              <a:t> – Preparatory treatments, such as, baling, sorting, shredding</a:t>
            </a:r>
          </a:p>
          <a:p>
            <a:pPr marL="0" indent="0">
              <a:buNone/>
            </a:pPr>
            <a:r>
              <a:rPr lang="en-GB" i="1" dirty="0">
                <a:solidFill>
                  <a:schemeClr val="bg1"/>
                </a:solidFill>
              </a:rPr>
              <a:t>e.g. sorting and baling recyclables</a:t>
            </a:r>
          </a:p>
          <a:p>
            <a:r>
              <a:rPr lang="en-GB" i="1" dirty="0">
                <a:solidFill>
                  <a:schemeClr val="bg1"/>
                </a:solidFill>
              </a:rPr>
              <a:t>reduced storage limits</a:t>
            </a:r>
          </a:p>
          <a:p>
            <a:r>
              <a:rPr lang="en-GB" i="1" dirty="0">
                <a:solidFill>
                  <a:schemeClr val="bg1"/>
                </a:solidFill>
              </a:rPr>
              <a:t>new requirement for all waste to be indoors</a:t>
            </a:r>
          </a:p>
          <a:p>
            <a:r>
              <a:rPr lang="en-GB" i="1" dirty="0">
                <a:solidFill>
                  <a:schemeClr val="bg1"/>
                </a:solidFill>
              </a:rPr>
              <a:t>annual waste limit reduced from 806,000T to 5,000T</a:t>
            </a:r>
          </a:p>
          <a:p>
            <a:r>
              <a:rPr lang="en-GB" i="1" dirty="0">
                <a:solidFill>
                  <a:schemeClr val="bg1"/>
                </a:solidFill>
              </a:rPr>
              <a:t>reduced number of acceptable wastes</a:t>
            </a:r>
          </a:p>
          <a:p>
            <a:endParaRPr lang="en-GB" dirty="0">
              <a:solidFill>
                <a:schemeClr val="bg1"/>
              </a:solidFill>
            </a:endParaRPr>
          </a:p>
          <a:p>
            <a:endParaRPr lang="en-GB" dirty="0">
              <a:solidFill>
                <a:schemeClr val="bg1"/>
              </a:solidFill>
            </a:endParaRPr>
          </a:p>
        </p:txBody>
      </p:sp>
    </p:spTree>
    <p:extLst>
      <p:ext uri="{BB962C8B-B14F-4D97-AF65-F5344CB8AC3E}">
        <p14:creationId xmlns:p14="http://schemas.microsoft.com/office/powerpoint/2010/main" val="1793709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34616-9C11-302A-812D-8E71C4CA95C7}"/>
              </a:ext>
            </a:extLst>
          </p:cNvPr>
          <p:cNvSpPr>
            <a:spLocks noGrp="1"/>
          </p:cNvSpPr>
          <p:nvPr>
            <p:ph type="title"/>
          </p:nvPr>
        </p:nvSpPr>
        <p:spPr/>
        <p:txBody>
          <a:bodyPr>
            <a:normAutofit/>
          </a:bodyPr>
          <a:lstStyle/>
          <a:p>
            <a:r>
              <a:rPr lang="en-GB" sz="3600" dirty="0"/>
              <a:t>Waste Exemption Review (England &amp; Wales)</a:t>
            </a:r>
          </a:p>
        </p:txBody>
      </p:sp>
      <p:sp>
        <p:nvSpPr>
          <p:cNvPr id="3" name="Content Placeholder 2">
            <a:extLst>
              <a:ext uri="{FF2B5EF4-FFF2-40B4-BE49-F238E27FC236}">
                <a16:creationId xmlns:a16="http://schemas.microsoft.com/office/drawing/2014/main" id="{FBC09284-2E9F-6B4F-5000-2F6BC911A84E}"/>
              </a:ext>
            </a:extLst>
          </p:cNvPr>
          <p:cNvSpPr>
            <a:spLocks noGrp="1"/>
          </p:cNvSpPr>
          <p:nvPr>
            <p:ph idx="1"/>
          </p:nvPr>
        </p:nvSpPr>
        <p:spPr/>
        <p:txBody>
          <a:bodyPr>
            <a:normAutofit/>
          </a:bodyPr>
          <a:lstStyle/>
          <a:p>
            <a:pPr marL="0" indent="0">
              <a:buNone/>
            </a:pPr>
            <a:r>
              <a:rPr lang="en-GB" u="sng" dirty="0">
                <a:solidFill>
                  <a:schemeClr val="bg1"/>
                </a:solidFill>
              </a:rPr>
              <a:t>Exemptions being revised (6-month transitional period)</a:t>
            </a:r>
          </a:p>
          <a:p>
            <a:pPr marL="0" indent="0">
              <a:buNone/>
            </a:pPr>
            <a:r>
              <a:rPr lang="en-GB" b="1" dirty="0">
                <a:solidFill>
                  <a:schemeClr val="bg1"/>
                </a:solidFill>
              </a:rPr>
              <a:t>T6</a:t>
            </a:r>
            <a:r>
              <a:rPr lang="en-GB" dirty="0">
                <a:solidFill>
                  <a:schemeClr val="bg1"/>
                </a:solidFill>
              </a:rPr>
              <a:t> – Treating waste wood and waste plant matter by chipping, shredding, cutting or pulverising</a:t>
            </a:r>
          </a:p>
          <a:p>
            <a:pPr marL="0" indent="0">
              <a:buNone/>
            </a:pPr>
            <a:endParaRPr lang="en-GB" dirty="0">
              <a:solidFill>
                <a:schemeClr val="bg1"/>
              </a:solidFill>
            </a:endParaRPr>
          </a:p>
          <a:p>
            <a:r>
              <a:rPr lang="en-GB" i="1" dirty="0">
                <a:solidFill>
                  <a:schemeClr val="bg1"/>
                </a:solidFill>
              </a:rPr>
              <a:t>No longer available for wood from wood processing/furniture industry or treated wood</a:t>
            </a:r>
          </a:p>
          <a:p>
            <a:r>
              <a:rPr lang="en-GB" i="1" dirty="0">
                <a:solidFill>
                  <a:schemeClr val="bg1"/>
                </a:solidFill>
              </a:rPr>
              <a:t>Permitted tonnage reduced from 26,000 to</a:t>
            </a:r>
            <a:br>
              <a:rPr lang="en-GB" i="1" dirty="0">
                <a:solidFill>
                  <a:schemeClr val="bg1"/>
                </a:solidFill>
              </a:rPr>
            </a:br>
            <a:r>
              <a:rPr lang="en-GB" i="1" dirty="0">
                <a:solidFill>
                  <a:schemeClr val="bg1"/>
                </a:solidFill>
              </a:rPr>
              <a:t>5,000 T per year</a:t>
            </a:r>
          </a:p>
          <a:p>
            <a:endParaRPr lang="en-GB" dirty="0">
              <a:solidFill>
                <a:schemeClr val="bg1"/>
              </a:solidFill>
            </a:endParaRPr>
          </a:p>
          <a:p>
            <a:endParaRPr lang="en-GB" dirty="0">
              <a:solidFill>
                <a:schemeClr val="bg1"/>
              </a:solidFill>
            </a:endParaRPr>
          </a:p>
          <a:p>
            <a:endParaRPr lang="en-GB" dirty="0">
              <a:solidFill>
                <a:schemeClr val="bg1"/>
              </a:solidFill>
            </a:endParaRPr>
          </a:p>
        </p:txBody>
      </p:sp>
    </p:spTree>
    <p:extLst>
      <p:ext uri="{BB962C8B-B14F-4D97-AF65-F5344CB8AC3E}">
        <p14:creationId xmlns:p14="http://schemas.microsoft.com/office/powerpoint/2010/main" val="3467962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34616-9C11-302A-812D-8E71C4CA95C7}"/>
              </a:ext>
            </a:extLst>
          </p:cNvPr>
          <p:cNvSpPr>
            <a:spLocks noGrp="1"/>
          </p:cNvSpPr>
          <p:nvPr>
            <p:ph type="title"/>
          </p:nvPr>
        </p:nvSpPr>
        <p:spPr/>
        <p:txBody>
          <a:bodyPr>
            <a:normAutofit/>
          </a:bodyPr>
          <a:lstStyle/>
          <a:p>
            <a:r>
              <a:rPr lang="en-GB" sz="3600" dirty="0"/>
              <a:t>Waste Exemption Review (England &amp; Wales)</a:t>
            </a:r>
          </a:p>
        </p:txBody>
      </p:sp>
      <p:sp>
        <p:nvSpPr>
          <p:cNvPr id="3" name="Content Placeholder 2">
            <a:extLst>
              <a:ext uri="{FF2B5EF4-FFF2-40B4-BE49-F238E27FC236}">
                <a16:creationId xmlns:a16="http://schemas.microsoft.com/office/drawing/2014/main" id="{FBC09284-2E9F-6B4F-5000-2F6BC911A84E}"/>
              </a:ext>
            </a:extLst>
          </p:cNvPr>
          <p:cNvSpPr>
            <a:spLocks noGrp="1"/>
          </p:cNvSpPr>
          <p:nvPr>
            <p:ph idx="1"/>
          </p:nvPr>
        </p:nvSpPr>
        <p:spPr/>
        <p:txBody>
          <a:bodyPr>
            <a:normAutofit/>
          </a:bodyPr>
          <a:lstStyle/>
          <a:p>
            <a:pPr marL="0" indent="0">
              <a:buNone/>
            </a:pPr>
            <a:r>
              <a:rPr lang="en-GB" u="sng" dirty="0">
                <a:solidFill>
                  <a:schemeClr val="bg1"/>
                </a:solidFill>
              </a:rPr>
              <a:t>Exemptions being revised (6-month transitional period)</a:t>
            </a:r>
          </a:p>
          <a:p>
            <a:pPr marL="0" indent="0">
              <a:buNone/>
            </a:pPr>
            <a:r>
              <a:rPr lang="en-GB" b="1" dirty="0">
                <a:solidFill>
                  <a:schemeClr val="bg1"/>
                </a:solidFill>
              </a:rPr>
              <a:t>T12 </a:t>
            </a:r>
            <a:r>
              <a:rPr lang="en-GB" dirty="0">
                <a:solidFill>
                  <a:schemeClr val="bg1"/>
                </a:solidFill>
              </a:rPr>
              <a:t>– Manually treating waste</a:t>
            </a:r>
          </a:p>
          <a:p>
            <a:pPr marL="0" indent="0">
              <a:buNone/>
            </a:pPr>
            <a:r>
              <a:rPr lang="en-GB" i="1" dirty="0">
                <a:solidFill>
                  <a:schemeClr val="bg1"/>
                </a:solidFill>
              </a:rPr>
              <a:t>Sorting, refurbishing, dismantling was for recovery, e.g. bicycles, homewares, clothing, telegraph poles</a:t>
            </a:r>
          </a:p>
          <a:p>
            <a:r>
              <a:rPr lang="en-GB" i="1" dirty="0">
                <a:solidFill>
                  <a:schemeClr val="bg1"/>
                </a:solidFill>
              </a:rPr>
              <a:t>New limit of 500T per year (was unlimited)</a:t>
            </a:r>
          </a:p>
          <a:p>
            <a:r>
              <a:rPr lang="en-GB" i="1" dirty="0">
                <a:solidFill>
                  <a:schemeClr val="bg1"/>
                </a:solidFill>
              </a:rPr>
              <a:t>New storage requirements (e.g. must be indoors)</a:t>
            </a:r>
          </a:p>
          <a:p>
            <a:endParaRPr lang="en-GB" dirty="0">
              <a:solidFill>
                <a:schemeClr val="bg1"/>
              </a:solidFill>
            </a:endParaRPr>
          </a:p>
        </p:txBody>
      </p:sp>
    </p:spTree>
    <p:extLst>
      <p:ext uri="{BB962C8B-B14F-4D97-AF65-F5344CB8AC3E}">
        <p14:creationId xmlns:p14="http://schemas.microsoft.com/office/powerpoint/2010/main" val="2783261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34616-9C11-302A-812D-8E71C4CA95C7}"/>
              </a:ext>
            </a:extLst>
          </p:cNvPr>
          <p:cNvSpPr>
            <a:spLocks noGrp="1"/>
          </p:cNvSpPr>
          <p:nvPr>
            <p:ph type="title"/>
          </p:nvPr>
        </p:nvSpPr>
        <p:spPr/>
        <p:txBody>
          <a:bodyPr>
            <a:normAutofit/>
          </a:bodyPr>
          <a:lstStyle/>
          <a:p>
            <a:r>
              <a:rPr lang="en-GB" sz="3600" dirty="0"/>
              <a:t>Waste Exemption Review (England &amp; Wales)</a:t>
            </a:r>
          </a:p>
        </p:txBody>
      </p:sp>
      <p:sp>
        <p:nvSpPr>
          <p:cNvPr id="3" name="Content Placeholder 2">
            <a:extLst>
              <a:ext uri="{FF2B5EF4-FFF2-40B4-BE49-F238E27FC236}">
                <a16:creationId xmlns:a16="http://schemas.microsoft.com/office/drawing/2014/main" id="{FBC09284-2E9F-6B4F-5000-2F6BC911A84E}"/>
              </a:ext>
            </a:extLst>
          </p:cNvPr>
          <p:cNvSpPr>
            <a:spLocks noGrp="1"/>
          </p:cNvSpPr>
          <p:nvPr>
            <p:ph idx="1"/>
          </p:nvPr>
        </p:nvSpPr>
        <p:spPr/>
        <p:txBody>
          <a:bodyPr>
            <a:normAutofit/>
          </a:bodyPr>
          <a:lstStyle/>
          <a:p>
            <a:pPr marL="0" indent="0">
              <a:buNone/>
            </a:pPr>
            <a:r>
              <a:rPr lang="en-GB" u="sng" dirty="0">
                <a:solidFill>
                  <a:schemeClr val="bg1"/>
                </a:solidFill>
              </a:rPr>
              <a:t>Exemptions being revised (6-month transitional period)</a:t>
            </a:r>
          </a:p>
          <a:p>
            <a:pPr marL="0" indent="0">
              <a:buNone/>
            </a:pPr>
            <a:r>
              <a:rPr lang="en-GB" b="1" dirty="0">
                <a:solidFill>
                  <a:schemeClr val="bg1"/>
                </a:solidFill>
              </a:rPr>
              <a:t>D7 </a:t>
            </a:r>
            <a:r>
              <a:rPr lang="en-GB" dirty="0">
                <a:solidFill>
                  <a:schemeClr val="bg1"/>
                </a:solidFill>
              </a:rPr>
              <a:t>– Burning waste in the open</a:t>
            </a:r>
          </a:p>
          <a:p>
            <a:pPr marL="0" indent="0">
              <a:buNone/>
            </a:pPr>
            <a:r>
              <a:rPr lang="en-GB" i="1" dirty="0">
                <a:solidFill>
                  <a:schemeClr val="bg1"/>
                </a:solidFill>
              </a:rPr>
              <a:t>Burning up to 10T  per day of plant or clean waste wood in the open at the place of production</a:t>
            </a:r>
          </a:p>
          <a:p>
            <a:r>
              <a:rPr lang="en-GB" i="1" dirty="0">
                <a:solidFill>
                  <a:schemeClr val="bg1"/>
                </a:solidFill>
              </a:rPr>
              <a:t>Only vegetation from land clearance and maintenance allowed going forward</a:t>
            </a:r>
          </a:p>
          <a:p>
            <a:r>
              <a:rPr lang="en-GB" i="1" dirty="0">
                <a:solidFill>
                  <a:schemeClr val="bg1"/>
                </a:solidFill>
              </a:rPr>
              <a:t>New pile size limits and change to 20m</a:t>
            </a:r>
            <a:r>
              <a:rPr lang="en-GB" i="1" baseline="30000" dirty="0">
                <a:solidFill>
                  <a:schemeClr val="bg1"/>
                </a:solidFill>
              </a:rPr>
              <a:t>3</a:t>
            </a:r>
            <a:r>
              <a:rPr lang="en-GB" i="1" dirty="0">
                <a:solidFill>
                  <a:schemeClr val="bg1"/>
                </a:solidFill>
              </a:rPr>
              <a:t> limit </a:t>
            </a:r>
            <a:br>
              <a:rPr lang="en-GB" i="1" dirty="0">
                <a:solidFill>
                  <a:schemeClr val="bg1"/>
                </a:solidFill>
              </a:rPr>
            </a:br>
            <a:r>
              <a:rPr lang="en-GB" i="1" dirty="0">
                <a:solidFill>
                  <a:schemeClr val="bg1"/>
                </a:solidFill>
              </a:rPr>
              <a:t>instead of 10T</a:t>
            </a:r>
          </a:p>
          <a:p>
            <a:endParaRPr lang="en-GB" dirty="0">
              <a:solidFill>
                <a:schemeClr val="bg1"/>
              </a:solidFill>
            </a:endParaRPr>
          </a:p>
        </p:txBody>
      </p:sp>
    </p:spTree>
    <p:extLst>
      <p:ext uri="{BB962C8B-B14F-4D97-AF65-F5344CB8AC3E}">
        <p14:creationId xmlns:p14="http://schemas.microsoft.com/office/powerpoint/2010/main" val="1051768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34616-9C11-302A-812D-8E71C4CA95C7}"/>
              </a:ext>
            </a:extLst>
          </p:cNvPr>
          <p:cNvSpPr>
            <a:spLocks noGrp="1"/>
          </p:cNvSpPr>
          <p:nvPr>
            <p:ph type="title"/>
          </p:nvPr>
        </p:nvSpPr>
        <p:spPr/>
        <p:txBody>
          <a:bodyPr>
            <a:normAutofit/>
          </a:bodyPr>
          <a:lstStyle/>
          <a:p>
            <a:r>
              <a:rPr lang="en-GB" sz="3600" dirty="0"/>
              <a:t>Waste Exemption Review (England &amp; Wales)</a:t>
            </a:r>
          </a:p>
        </p:txBody>
      </p:sp>
      <p:sp>
        <p:nvSpPr>
          <p:cNvPr id="3" name="Content Placeholder 2">
            <a:extLst>
              <a:ext uri="{FF2B5EF4-FFF2-40B4-BE49-F238E27FC236}">
                <a16:creationId xmlns:a16="http://schemas.microsoft.com/office/drawing/2014/main" id="{FBC09284-2E9F-6B4F-5000-2F6BC911A84E}"/>
              </a:ext>
            </a:extLst>
          </p:cNvPr>
          <p:cNvSpPr>
            <a:spLocks noGrp="1"/>
          </p:cNvSpPr>
          <p:nvPr>
            <p:ph idx="1"/>
          </p:nvPr>
        </p:nvSpPr>
        <p:spPr/>
        <p:txBody>
          <a:bodyPr>
            <a:normAutofit/>
          </a:bodyPr>
          <a:lstStyle/>
          <a:p>
            <a:pPr marL="0" indent="0">
              <a:buNone/>
            </a:pPr>
            <a:r>
              <a:rPr lang="en-GB" u="sng" dirty="0">
                <a:solidFill>
                  <a:schemeClr val="bg1"/>
                </a:solidFill>
              </a:rPr>
              <a:t>Exemptions being revised (12-month transitional period)</a:t>
            </a:r>
          </a:p>
          <a:p>
            <a:pPr marL="0" indent="0">
              <a:buNone/>
            </a:pPr>
            <a:r>
              <a:rPr lang="en-GB" b="1" dirty="0">
                <a:solidFill>
                  <a:schemeClr val="bg1"/>
                </a:solidFill>
              </a:rPr>
              <a:t>U1 </a:t>
            </a:r>
            <a:r>
              <a:rPr lang="en-GB" dirty="0">
                <a:solidFill>
                  <a:schemeClr val="bg1"/>
                </a:solidFill>
              </a:rPr>
              <a:t>– Use of waste in construction</a:t>
            </a:r>
          </a:p>
          <a:p>
            <a:pPr marL="0" indent="0">
              <a:buNone/>
            </a:pPr>
            <a:r>
              <a:rPr lang="en-GB" i="1" dirty="0">
                <a:solidFill>
                  <a:schemeClr val="bg1"/>
                </a:solidFill>
              </a:rPr>
              <a:t>Using construction waste, road </a:t>
            </a:r>
            <a:r>
              <a:rPr lang="en-GB" i="1" dirty="0" err="1">
                <a:solidFill>
                  <a:schemeClr val="bg1"/>
                </a:solidFill>
              </a:rPr>
              <a:t>planings</a:t>
            </a:r>
            <a:r>
              <a:rPr lang="en-GB" i="1" dirty="0">
                <a:solidFill>
                  <a:schemeClr val="bg1"/>
                </a:solidFill>
              </a:rPr>
              <a:t>, woodchip or soils for roadways, landscaping etc.</a:t>
            </a:r>
          </a:p>
          <a:p>
            <a:r>
              <a:rPr lang="en-GB" i="1" dirty="0">
                <a:solidFill>
                  <a:schemeClr val="bg1"/>
                </a:solidFill>
              </a:rPr>
              <a:t>Much stricter tonnage limits and defined uses</a:t>
            </a:r>
          </a:p>
          <a:p>
            <a:r>
              <a:rPr lang="en-GB" i="1" dirty="0">
                <a:solidFill>
                  <a:schemeClr val="bg1"/>
                </a:solidFill>
              </a:rPr>
              <a:t>No more than 500m</a:t>
            </a:r>
            <a:r>
              <a:rPr lang="en-GB" i="1" baseline="30000" dirty="0">
                <a:solidFill>
                  <a:schemeClr val="bg1"/>
                </a:solidFill>
              </a:rPr>
              <a:t>3</a:t>
            </a:r>
            <a:r>
              <a:rPr lang="en-GB" i="1" dirty="0">
                <a:solidFill>
                  <a:schemeClr val="bg1"/>
                </a:solidFill>
              </a:rPr>
              <a:t> stored, was previously 1,000-50,000 T</a:t>
            </a:r>
          </a:p>
          <a:p>
            <a:r>
              <a:rPr lang="en-GB" i="1" dirty="0">
                <a:solidFill>
                  <a:schemeClr val="bg1"/>
                </a:solidFill>
              </a:rPr>
              <a:t>Can’t be near water sources</a:t>
            </a:r>
          </a:p>
          <a:p>
            <a:r>
              <a:rPr lang="en-GB" i="1" dirty="0">
                <a:solidFill>
                  <a:schemeClr val="bg1"/>
                </a:solidFill>
              </a:rPr>
              <a:t>Many wastes require </a:t>
            </a:r>
            <a:r>
              <a:rPr lang="en-GB" i="1" dirty="0" err="1">
                <a:solidFill>
                  <a:schemeClr val="bg1"/>
                </a:solidFill>
              </a:rPr>
              <a:t>haz</a:t>
            </a:r>
            <a:r>
              <a:rPr lang="en-GB" i="1" dirty="0">
                <a:solidFill>
                  <a:schemeClr val="bg1"/>
                </a:solidFill>
              </a:rPr>
              <a:t> waste assessment first</a:t>
            </a:r>
          </a:p>
          <a:p>
            <a:endParaRPr lang="en-GB" dirty="0">
              <a:solidFill>
                <a:schemeClr val="bg1"/>
              </a:solidFill>
            </a:endParaRPr>
          </a:p>
        </p:txBody>
      </p:sp>
    </p:spTree>
    <p:extLst>
      <p:ext uri="{BB962C8B-B14F-4D97-AF65-F5344CB8AC3E}">
        <p14:creationId xmlns:p14="http://schemas.microsoft.com/office/powerpoint/2010/main" val="2380793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34616-9C11-302A-812D-8E71C4CA95C7}"/>
              </a:ext>
            </a:extLst>
          </p:cNvPr>
          <p:cNvSpPr>
            <a:spLocks noGrp="1"/>
          </p:cNvSpPr>
          <p:nvPr>
            <p:ph type="title"/>
          </p:nvPr>
        </p:nvSpPr>
        <p:spPr/>
        <p:txBody>
          <a:bodyPr>
            <a:normAutofit/>
          </a:bodyPr>
          <a:lstStyle/>
          <a:p>
            <a:r>
              <a:rPr lang="en-GB" sz="3600" dirty="0"/>
              <a:t>Waste Exemption Review (England &amp; Wales)</a:t>
            </a:r>
          </a:p>
        </p:txBody>
      </p:sp>
      <p:sp>
        <p:nvSpPr>
          <p:cNvPr id="3" name="Content Placeholder 2">
            <a:extLst>
              <a:ext uri="{FF2B5EF4-FFF2-40B4-BE49-F238E27FC236}">
                <a16:creationId xmlns:a16="http://schemas.microsoft.com/office/drawing/2014/main" id="{FBC09284-2E9F-6B4F-5000-2F6BC911A84E}"/>
              </a:ext>
            </a:extLst>
          </p:cNvPr>
          <p:cNvSpPr>
            <a:spLocks noGrp="1"/>
          </p:cNvSpPr>
          <p:nvPr>
            <p:ph idx="1"/>
          </p:nvPr>
        </p:nvSpPr>
        <p:spPr/>
        <p:txBody>
          <a:bodyPr>
            <a:normAutofit/>
          </a:bodyPr>
          <a:lstStyle/>
          <a:p>
            <a:pPr marL="0" indent="0">
              <a:buNone/>
            </a:pPr>
            <a:r>
              <a:rPr lang="en-GB" u="sng" dirty="0">
                <a:solidFill>
                  <a:schemeClr val="bg1"/>
                </a:solidFill>
              </a:rPr>
              <a:t>Exemptions being revised (12-month transitional period)</a:t>
            </a:r>
          </a:p>
          <a:p>
            <a:pPr marL="0" indent="0">
              <a:buNone/>
            </a:pPr>
            <a:r>
              <a:rPr lang="en-GB" b="1" dirty="0">
                <a:solidFill>
                  <a:schemeClr val="bg1"/>
                </a:solidFill>
              </a:rPr>
              <a:t>S1 </a:t>
            </a:r>
            <a:r>
              <a:rPr lang="en-GB" dirty="0">
                <a:solidFill>
                  <a:schemeClr val="bg1"/>
                </a:solidFill>
              </a:rPr>
              <a:t>– Storing waste in secure containers</a:t>
            </a:r>
          </a:p>
          <a:p>
            <a:pPr marL="0" indent="0">
              <a:buNone/>
            </a:pPr>
            <a:r>
              <a:rPr lang="en-GB" i="1" dirty="0">
                <a:solidFill>
                  <a:schemeClr val="bg1"/>
                </a:solidFill>
              </a:rPr>
              <a:t>Store segregated waste in containers</a:t>
            </a:r>
          </a:p>
          <a:p>
            <a:r>
              <a:rPr lang="en-GB" i="1" dirty="0">
                <a:solidFill>
                  <a:schemeClr val="bg1"/>
                </a:solidFill>
              </a:rPr>
              <a:t>Limit reduced from 80m</a:t>
            </a:r>
            <a:r>
              <a:rPr lang="en-GB" i="1" baseline="30000" dirty="0">
                <a:solidFill>
                  <a:schemeClr val="bg1"/>
                </a:solidFill>
              </a:rPr>
              <a:t>3</a:t>
            </a:r>
            <a:r>
              <a:rPr lang="en-GB" i="1" dirty="0">
                <a:solidFill>
                  <a:schemeClr val="bg1"/>
                </a:solidFill>
              </a:rPr>
              <a:t> in 20 containers to 15m</a:t>
            </a:r>
            <a:r>
              <a:rPr lang="en-GB" i="1" baseline="30000" dirty="0">
                <a:solidFill>
                  <a:schemeClr val="bg1"/>
                </a:solidFill>
              </a:rPr>
              <a:t>3</a:t>
            </a:r>
          </a:p>
          <a:p>
            <a:r>
              <a:rPr lang="en-GB" i="1" dirty="0">
                <a:solidFill>
                  <a:schemeClr val="bg1"/>
                </a:solidFill>
              </a:rPr>
              <a:t>New infrastructure requirements for liquids/waste oils</a:t>
            </a:r>
          </a:p>
          <a:p>
            <a:r>
              <a:rPr lang="en-GB" i="1" dirty="0">
                <a:solidFill>
                  <a:schemeClr val="bg1"/>
                </a:solidFill>
              </a:rPr>
              <a:t>New or lower annual storage limits</a:t>
            </a:r>
            <a:endParaRPr lang="en-GB" dirty="0">
              <a:solidFill>
                <a:schemeClr val="bg1"/>
              </a:solidFill>
            </a:endParaRPr>
          </a:p>
        </p:txBody>
      </p:sp>
    </p:spTree>
    <p:extLst>
      <p:ext uri="{BB962C8B-B14F-4D97-AF65-F5344CB8AC3E}">
        <p14:creationId xmlns:p14="http://schemas.microsoft.com/office/powerpoint/2010/main" val="3379353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34616-9C11-302A-812D-8E71C4CA95C7}"/>
              </a:ext>
            </a:extLst>
          </p:cNvPr>
          <p:cNvSpPr>
            <a:spLocks noGrp="1"/>
          </p:cNvSpPr>
          <p:nvPr>
            <p:ph type="title"/>
          </p:nvPr>
        </p:nvSpPr>
        <p:spPr/>
        <p:txBody>
          <a:bodyPr>
            <a:normAutofit/>
          </a:bodyPr>
          <a:lstStyle/>
          <a:p>
            <a:r>
              <a:rPr lang="en-US" sz="3600" dirty="0"/>
              <a:t>2023 changes (1)</a:t>
            </a:r>
            <a:endParaRPr lang="en-GB" sz="3600" dirty="0"/>
          </a:p>
        </p:txBody>
      </p:sp>
      <p:sp>
        <p:nvSpPr>
          <p:cNvPr id="3" name="Content Placeholder 2">
            <a:extLst>
              <a:ext uri="{FF2B5EF4-FFF2-40B4-BE49-F238E27FC236}">
                <a16:creationId xmlns:a16="http://schemas.microsoft.com/office/drawing/2014/main" id="{FBC09284-2E9F-6B4F-5000-2F6BC911A84E}"/>
              </a:ext>
            </a:extLst>
          </p:cNvPr>
          <p:cNvSpPr>
            <a:spLocks noGrp="1"/>
          </p:cNvSpPr>
          <p:nvPr>
            <p:ph idx="1"/>
          </p:nvPr>
        </p:nvSpPr>
        <p:spPr/>
        <p:txBody>
          <a:bodyPr>
            <a:normAutofit/>
          </a:bodyPr>
          <a:lstStyle/>
          <a:p>
            <a:r>
              <a:rPr lang="en-GB" dirty="0">
                <a:solidFill>
                  <a:schemeClr val="bg1"/>
                </a:solidFill>
              </a:rPr>
              <a:t>Environmental Improvement Plan (EIP 23) published</a:t>
            </a:r>
          </a:p>
          <a:p>
            <a:r>
              <a:rPr lang="en-GB" dirty="0">
                <a:solidFill>
                  <a:schemeClr val="bg1"/>
                </a:solidFill>
              </a:rPr>
              <a:t>Extended Producer Responsibility (EPR) for packaging</a:t>
            </a:r>
          </a:p>
          <a:p>
            <a:r>
              <a:rPr lang="en-GB" dirty="0">
                <a:solidFill>
                  <a:schemeClr val="bg1"/>
                </a:solidFill>
              </a:rPr>
              <a:t>Plastic Packaging Tax (PPT)</a:t>
            </a:r>
          </a:p>
          <a:p>
            <a:r>
              <a:rPr lang="en-GB" dirty="0" err="1">
                <a:solidFill>
                  <a:schemeClr val="bg1"/>
                </a:solidFill>
              </a:rPr>
              <a:t>SuDs</a:t>
            </a:r>
            <a:r>
              <a:rPr lang="en-GB" dirty="0">
                <a:solidFill>
                  <a:schemeClr val="bg1"/>
                </a:solidFill>
              </a:rPr>
              <a:t> for all new developments in England</a:t>
            </a:r>
          </a:p>
          <a:p>
            <a:r>
              <a:rPr lang="en-GB" dirty="0">
                <a:solidFill>
                  <a:schemeClr val="bg1"/>
                </a:solidFill>
              </a:rPr>
              <a:t>Biodiversity Net Gain (BNG)</a:t>
            </a:r>
          </a:p>
          <a:p>
            <a:r>
              <a:rPr lang="en-GB" dirty="0">
                <a:solidFill>
                  <a:schemeClr val="bg1"/>
                </a:solidFill>
              </a:rPr>
              <a:t>RPS 250 (waste wood) withdrawn</a:t>
            </a:r>
          </a:p>
          <a:p>
            <a:endParaRPr lang="en-GB" dirty="0">
              <a:solidFill>
                <a:schemeClr val="bg1"/>
              </a:solidFill>
            </a:endParaRPr>
          </a:p>
        </p:txBody>
      </p:sp>
    </p:spTree>
    <p:extLst>
      <p:ext uri="{BB962C8B-B14F-4D97-AF65-F5344CB8AC3E}">
        <p14:creationId xmlns:p14="http://schemas.microsoft.com/office/powerpoint/2010/main" val="35704613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34616-9C11-302A-812D-8E71C4CA95C7}"/>
              </a:ext>
            </a:extLst>
          </p:cNvPr>
          <p:cNvSpPr>
            <a:spLocks noGrp="1"/>
          </p:cNvSpPr>
          <p:nvPr>
            <p:ph type="title"/>
          </p:nvPr>
        </p:nvSpPr>
        <p:spPr/>
        <p:txBody>
          <a:bodyPr>
            <a:normAutofit/>
          </a:bodyPr>
          <a:lstStyle/>
          <a:p>
            <a:r>
              <a:rPr lang="en-GB" sz="3600" dirty="0"/>
              <a:t>Waste Exemption Review (England &amp; Wales)</a:t>
            </a:r>
          </a:p>
        </p:txBody>
      </p:sp>
      <p:sp>
        <p:nvSpPr>
          <p:cNvPr id="3" name="Content Placeholder 2">
            <a:extLst>
              <a:ext uri="{FF2B5EF4-FFF2-40B4-BE49-F238E27FC236}">
                <a16:creationId xmlns:a16="http://schemas.microsoft.com/office/drawing/2014/main" id="{FBC09284-2E9F-6B4F-5000-2F6BC911A84E}"/>
              </a:ext>
            </a:extLst>
          </p:cNvPr>
          <p:cNvSpPr>
            <a:spLocks noGrp="1"/>
          </p:cNvSpPr>
          <p:nvPr>
            <p:ph idx="1"/>
          </p:nvPr>
        </p:nvSpPr>
        <p:spPr/>
        <p:txBody>
          <a:bodyPr>
            <a:normAutofit/>
          </a:bodyPr>
          <a:lstStyle/>
          <a:p>
            <a:pPr marL="0" indent="0">
              <a:buNone/>
            </a:pPr>
            <a:r>
              <a:rPr lang="en-GB" u="sng" dirty="0">
                <a:solidFill>
                  <a:schemeClr val="bg1"/>
                </a:solidFill>
              </a:rPr>
              <a:t>Exemptions being revised (12-month transitional period)</a:t>
            </a:r>
          </a:p>
          <a:p>
            <a:pPr marL="0" indent="0">
              <a:buNone/>
            </a:pPr>
            <a:r>
              <a:rPr lang="en-GB" b="1" dirty="0">
                <a:solidFill>
                  <a:schemeClr val="bg1"/>
                </a:solidFill>
              </a:rPr>
              <a:t>S2 </a:t>
            </a:r>
            <a:r>
              <a:rPr lang="en-GB" dirty="0">
                <a:solidFill>
                  <a:schemeClr val="bg1"/>
                </a:solidFill>
              </a:rPr>
              <a:t>– Storing waste in a secure place</a:t>
            </a:r>
          </a:p>
          <a:p>
            <a:pPr marL="0" indent="0">
              <a:buNone/>
            </a:pPr>
            <a:r>
              <a:rPr lang="en-GB" i="1" dirty="0">
                <a:solidFill>
                  <a:schemeClr val="bg1"/>
                </a:solidFill>
              </a:rPr>
              <a:t>Storing segregated waste pending recovery elsewhere</a:t>
            </a:r>
          </a:p>
          <a:p>
            <a:r>
              <a:rPr lang="en-GB" i="1" dirty="0">
                <a:solidFill>
                  <a:schemeClr val="bg1"/>
                </a:solidFill>
              </a:rPr>
              <a:t>Limit reduced from 8,000m</a:t>
            </a:r>
            <a:r>
              <a:rPr lang="en-GB" i="1" baseline="30000" dirty="0">
                <a:solidFill>
                  <a:schemeClr val="bg1"/>
                </a:solidFill>
              </a:rPr>
              <a:t>3</a:t>
            </a:r>
            <a:r>
              <a:rPr lang="en-GB" i="1" dirty="0">
                <a:solidFill>
                  <a:schemeClr val="bg1"/>
                </a:solidFill>
              </a:rPr>
              <a:t> in 20 containers to 500m</a:t>
            </a:r>
            <a:r>
              <a:rPr lang="en-GB" i="1" baseline="30000" dirty="0">
                <a:solidFill>
                  <a:schemeClr val="bg1"/>
                </a:solidFill>
              </a:rPr>
              <a:t>3</a:t>
            </a:r>
          </a:p>
          <a:p>
            <a:r>
              <a:rPr lang="en-GB" i="1" dirty="0">
                <a:solidFill>
                  <a:schemeClr val="bg1"/>
                </a:solidFill>
              </a:rPr>
              <a:t>New infrastructure requirements</a:t>
            </a:r>
          </a:p>
          <a:p>
            <a:r>
              <a:rPr lang="en-GB" i="1" dirty="0">
                <a:solidFill>
                  <a:schemeClr val="bg1"/>
                </a:solidFill>
              </a:rPr>
              <a:t>New or significantly lower annual storage limits</a:t>
            </a:r>
          </a:p>
          <a:p>
            <a:r>
              <a:rPr lang="en-GB" i="1" dirty="0">
                <a:solidFill>
                  <a:schemeClr val="bg1"/>
                </a:solidFill>
              </a:rPr>
              <a:t>Changes to acceptable wastes</a:t>
            </a:r>
            <a:endParaRPr lang="en-GB" dirty="0">
              <a:solidFill>
                <a:schemeClr val="bg1"/>
              </a:solidFill>
            </a:endParaRPr>
          </a:p>
        </p:txBody>
      </p:sp>
    </p:spTree>
    <p:extLst>
      <p:ext uri="{BB962C8B-B14F-4D97-AF65-F5344CB8AC3E}">
        <p14:creationId xmlns:p14="http://schemas.microsoft.com/office/powerpoint/2010/main" val="159906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34616-9C11-302A-812D-8E71C4CA95C7}"/>
              </a:ext>
            </a:extLst>
          </p:cNvPr>
          <p:cNvSpPr>
            <a:spLocks noGrp="1"/>
          </p:cNvSpPr>
          <p:nvPr>
            <p:ph type="title"/>
          </p:nvPr>
        </p:nvSpPr>
        <p:spPr/>
        <p:txBody>
          <a:bodyPr>
            <a:normAutofit/>
          </a:bodyPr>
          <a:lstStyle/>
          <a:p>
            <a:r>
              <a:rPr lang="en-GB" sz="3600" dirty="0"/>
              <a:t>4. “Simpler Recycling” (England only)</a:t>
            </a:r>
          </a:p>
        </p:txBody>
      </p:sp>
      <p:sp>
        <p:nvSpPr>
          <p:cNvPr id="3" name="Content Placeholder 2">
            <a:extLst>
              <a:ext uri="{FF2B5EF4-FFF2-40B4-BE49-F238E27FC236}">
                <a16:creationId xmlns:a16="http://schemas.microsoft.com/office/drawing/2014/main" id="{FBC09284-2E9F-6B4F-5000-2F6BC911A84E}"/>
              </a:ext>
            </a:extLst>
          </p:cNvPr>
          <p:cNvSpPr>
            <a:spLocks noGrp="1"/>
          </p:cNvSpPr>
          <p:nvPr>
            <p:ph idx="1"/>
          </p:nvPr>
        </p:nvSpPr>
        <p:spPr>
          <a:xfrm>
            <a:off x="838200" y="1825625"/>
            <a:ext cx="11086070" cy="4351338"/>
          </a:xfrm>
        </p:spPr>
        <p:txBody>
          <a:bodyPr>
            <a:normAutofit lnSpcReduction="10000"/>
          </a:bodyPr>
          <a:lstStyle/>
          <a:p>
            <a:r>
              <a:rPr lang="en-GB" dirty="0">
                <a:solidFill>
                  <a:schemeClr val="bg1"/>
                </a:solidFill>
              </a:rPr>
              <a:t>New requirements from central government on local authorities and business</a:t>
            </a:r>
          </a:p>
          <a:p>
            <a:r>
              <a:rPr lang="en-GB" dirty="0">
                <a:solidFill>
                  <a:schemeClr val="bg1"/>
                </a:solidFill>
              </a:rPr>
              <a:t>Aims to increase stagnating recycling rates</a:t>
            </a:r>
          </a:p>
          <a:p>
            <a:r>
              <a:rPr lang="en-GB" dirty="0">
                <a:solidFill>
                  <a:schemeClr val="bg1"/>
                </a:solidFill>
              </a:rPr>
              <a:t>All councils/businesses will be required to collect six recyclable waste streams:</a:t>
            </a:r>
          </a:p>
          <a:p>
            <a:pPr lvl="1"/>
            <a:r>
              <a:rPr lang="en-GB" dirty="0">
                <a:solidFill>
                  <a:schemeClr val="bg1"/>
                </a:solidFill>
              </a:rPr>
              <a:t>glass</a:t>
            </a:r>
          </a:p>
          <a:p>
            <a:pPr lvl="1"/>
            <a:r>
              <a:rPr lang="en-GB" dirty="0">
                <a:solidFill>
                  <a:schemeClr val="bg1"/>
                </a:solidFill>
              </a:rPr>
              <a:t>metal</a:t>
            </a:r>
          </a:p>
          <a:p>
            <a:pPr lvl="1"/>
            <a:r>
              <a:rPr lang="en-GB" dirty="0">
                <a:solidFill>
                  <a:schemeClr val="bg1"/>
                </a:solidFill>
              </a:rPr>
              <a:t>plastic</a:t>
            </a:r>
          </a:p>
          <a:p>
            <a:pPr lvl="1"/>
            <a:r>
              <a:rPr lang="en-GB" dirty="0">
                <a:solidFill>
                  <a:schemeClr val="bg1"/>
                </a:solidFill>
              </a:rPr>
              <a:t>paper and card</a:t>
            </a:r>
          </a:p>
          <a:p>
            <a:pPr lvl="1"/>
            <a:r>
              <a:rPr lang="en-GB" dirty="0">
                <a:solidFill>
                  <a:schemeClr val="bg1"/>
                </a:solidFill>
              </a:rPr>
              <a:t>food waste and</a:t>
            </a:r>
          </a:p>
          <a:p>
            <a:pPr lvl="1"/>
            <a:r>
              <a:rPr lang="en-GB" dirty="0">
                <a:solidFill>
                  <a:schemeClr val="bg1"/>
                </a:solidFill>
              </a:rPr>
              <a:t>garden waste (businesses exempt). </a:t>
            </a:r>
          </a:p>
          <a:p>
            <a:endParaRPr lang="en-GB" dirty="0">
              <a:solidFill>
                <a:schemeClr val="bg1"/>
              </a:solidFill>
            </a:endParaRPr>
          </a:p>
        </p:txBody>
      </p:sp>
      <p:sp>
        <p:nvSpPr>
          <p:cNvPr id="4" name="Rectangle 3">
            <a:extLst>
              <a:ext uri="{FF2B5EF4-FFF2-40B4-BE49-F238E27FC236}">
                <a16:creationId xmlns:a16="http://schemas.microsoft.com/office/drawing/2014/main" id="{D84995CB-5B97-2442-9B08-E1C55EB92A99}"/>
              </a:ext>
            </a:extLst>
          </p:cNvPr>
          <p:cNvSpPr/>
          <p:nvPr/>
        </p:nvSpPr>
        <p:spPr>
          <a:xfrm>
            <a:off x="1099751" y="3821372"/>
            <a:ext cx="2940908" cy="1435935"/>
          </a:xfrm>
          <a:prstGeom prst="rect">
            <a:avLst/>
          </a:prstGeom>
          <a:no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5772A272-7F26-B9E5-2ABD-DE0710FC537B}"/>
              </a:ext>
            </a:extLst>
          </p:cNvPr>
          <p:cNvSpPr/>
          <p:nvPr/>
        </p:nvSpPr>
        <p:spPr>
          <a:xfrm>
            <a:off x="1099750" y="5257308"/>
            <a:ext cx="5505765" cy="778476"/>
          </a:xfrm>
          <a:prstGeom prst="rect">
            <a:avLst/>
          </a:prstGeom>
          <a:no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386" name="Picture 2" descr="More than 50,000 homes now using new recycling bins | NELC">
            <a:extLst>
              <a:ext uri="{FF2B5EF4-FFF2-40B4-BE49-F238E27FC236}">
                <a16:creationId xmlns:a16="http://schemas.microsoft.com/office/drawing/2014/main" id="{3C619FED-CBE6-2D5C-81CD-1A7A9E22A167}"/>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13532" t="11841" r="6468" b="10648"/>
          <a:stretch/>
        </p:blipFill>
        <p:spPr bwMode="auto">
          <a:xfrm>
            <a:off x="7765576" y="3648056"/>
            <a:ext cx="4043368" cy="2938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818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34616-9C11-302A-812D-8E71C4CA95C7}"/>
              </a:ext>
            </a:extLst>
          </p:cNvPr>
          <p:cNvSpPr>
            <a:spLocks noGrp="1"/>
          </p:cNvSpPr>
          <p:nvPr>
            <p:ph type="title"/>
          </p:nvPr>
        </p:nvSpPr>
        <p:spPr/>
        <p:txBody>
          <a:bodyPr>
            <a:normAutofit/>
          </a:bodyPr>
          <a:lstStyle/>
          <a:p>
            <a:r>
              <a:rPr lang="en-GB" sz="3600" dirty="0"/>
              <a:t>“Simpler Recycling”</a:t>
            </a:r>
          </a:p>
        </p:txBody>
      </p:sp>
      <p:sp>
        <p:nvSpPr>
          <p:cNvPr id="3" name="Content Placeholder 2">
            <a:extLst>
              <a:ext uri="{FF2B5EF4-FFF2-40B4-BE49-F238E27FC236}">
                <a16:creationId xmlns:a16="http://schemas.microsoft.com/office/drawing/2014/main" id="{FBC09284-2E9F-6B4F-5000-2F6BC911A84E}"/>
              </a:ext>
            </a:extLst>
          </p:cNvPr>
          <p:cNvSpPr>
            <a:spLocks noGrp="1"/>
          </p:cNvSpPr>
          <p:nvPr>
            <p:ph idx="1"/>
          </p:nvPr>
        </p:nvSpPr>
        <p:spPr>
          <a:xfrm>
            <a:off x="838200" y="1825625"/>
            <a:ext cx="11086070" cy="4351338"/>
          </a:xfrm>
        </p:spPr>
        <p:txBody>
          <a:bodyPr>
            <a:normAutofit/>
          </a:bodyPr>
          <a:lstStyle/>
          <a:p>
            <a:r>
              <a:rPr lang="en-GB" dirty="0">
                <a:solidFill>
                  <a:schemeClr val="bg1"/>
                </a:solidFill>
              </a:rPr>
              <a:t>All businesses &gt; 10 FTEs by 31 March 2025 (excl. garden)</a:t>
            </a:r>
          </a:p>
          <a:p>
            <a:r>
              <a:rPr lang="en-GB" dirty="0">
                <a:solidFill>
                  <a:schemeClr val="bg1"/>
                </a:solidFill>
              </a:rPr>
              <a:t>All businesses and households by 31 March 2026</a:t>
            </a:r>
          </a:p>
          <a:p>
            <a:r>
              <a:rPr lang="en-GB" dirty="0">
                <a:solidFill>
                  <a:schemeClr val="bg1"/>
                </a:solidFill>
              </a:rPr>
              <a:t>Plastic film to be recycled by 31 March 2027</a:t>
            </a:r>
          </a:p>
          <a:p>
            <a:r>
              <a:rPr lang="en-GB" dirty="0">
                <a:solidFill>
                  <a:schemeClr val="bg1"/>
                </a:solidFill>
              </a:rPr>
              <a:t>Household residual waste collections not less than fortnightly</a:t>
            </a:r>
          </a:p>
          <a:p>
            <a:endParaRPr lang="en-GB" dirty="0">
              <a:solidFill>
                <a:schemeClr val="bg1"/>
              </a:solidFill>
            </a:endParaRPr>
          </a:p>
        </p:txBody>
      </p:sp>
    </p:spTree>
    <p:extLst>
      <p:ext uri="{BB962C8B-B14F-4D97-AF65-F5344CB8AC3E}">
        <p14:creationId xmlns:p14="http://schemas.microsoft.com/office/powerpoint/2010/main" val="20145782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B5A9415F-9B86-6459-61A8-ED5CA5EA5FAF}"/>
              </a:ext>
            </a:extLst>
          </p:cNvPr>
          <p:cNvSpPr>
            <a:spLocks noGrp="1"/>
          </p:cNvSpPr>
          <p:nvPr>
            <p:ph idx="1"/>
          </p:nvPr>
        </p:nvSpPr>
        <p:spPr/>
        <p:txBody>
          <a:bodyPr/>
          <a:lstStyle/>
          <a:p>
            <a:endParaRPr lang="en-GB"/>
          </a:p>
        </p:txBody>
      </p:sp>
      <p:pic>
        <p:nvPicPr>
          <p:cNvPr id="1026" name="Picture 2">
            <a:extLst>
              <a:ext uri="{FF2B5EF4-FFF2-40B4-BE49-F238E27FC236}">
                <a16:creationId xmlns:a16="http://schemas.microsoft.com/office/drawing/2014/main" id="{1A3FF5FA-23AA-C43D-648D-E9EA5053C2C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7974" y="212338"/>
            <a:ext cx="11156052" cy="6433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68769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34616-9C11-302A-812D-8E71C4CA95C7}"/>
              </a:ext>
            </a:extLst>
          </p:cNvPr>
          <p:cNvSpPr>
            <a:spLocks noGrp="1"/>
          </p:cNvSpPr>
          <p:nvPr>
            <p:ph type="title"/>
          </p:nvPr>
        </p:nvSpPr>
        <p:spPr/>
        <p:txBody>
          <a:bodyPr>
            <a:normAutofit/>
          </a:bodyPr>
          <a:lstStyle/>
          <a:p>
            <a:r>
              <a:rPr lang="en-US" sz="3600" dirty="0"/>
              <a:t>Questions?</a:t>
            </a:r>
          </a:p>
        </p:txBody>
      </p:sp>
    </p:spTree>
    <p:extLst>
      <p:ext uri="{BB962C8B-B14F-4D97-AF65-F5344CB8AC3E}">
        <p14:creationId xmlns:p14="http://schemas.microsoft.com/office/powerpoint/2010/main" val="1828306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34616-9C11-302A-812D-8E71C4CA95C7}"/>
              </a:ext>
            </a:extLst>
          </p:cNvPr>
          <p:cNvSpPr>
            <a:spLocks noGrp="1"/>
          </p:cNvSpPr>
          <p:nvPr>
            <p:ph type="title"/>
          </p:nvPr>
        </p:nvSpPr>
        <p:spPr/>
        <p:txBody>
          <a:bodyPr>
            <a:normAutofit/>
          </a:bodyPr>
          <a:lstStyle/>
          <a:p>
            <a:r>
              <a:rPr lang="en-US" sz="3600" dirty="0"/>
              <a:t>2023 changes (2)</a:t>
            </a:r>
            <a:endParaRPr lang="en-GB" sz="3600" dirty="0"/>
          </a:p>
        </p:txBody>
      </p:sp>
      <p:sp>
        <p:nvSpPr>
          <p:cNvPr id="3" name="Content Placeholder 2">
            <a:extLst>
              <a:ext uri="{FF2B5EF4-FFF2-40B4-BE49-F238E27FC236}">
                <a16:creationId xmlns:a16="http://schemas.microsoft.com/office/drawing/2014/main" id="{FBC09284-2E9F-6B4F-5000-2F6BC911A84E}"/>
              </a:ext>
            </a:extLst>
          </p:cNvPr>
          <p:cNvSpPr>
            <a:spLocks noGrp="1"/>
          </p:cNvSpPr>
          <p:nvPr>
            <p:ph idx="1"/>
          </p:nvPr>
        </p:nvSpPr>
        <p:spPr/>
        <p:txBody>
          <a:bodyPr>
            <a:normAutofit/>
          </a:bodyPr>
          <a:lstStyle/>
          <a:p>
            <a:r>
              <a:rPr lang="en-GB" dirty="0">
                <a:solidFill>
                  <a:schemeClr val="bg1"/>
                </a:solidFill>
              </a:rPr>
              <a:t>Civil sanctions for environmental permitting offences </a:t>
            </a:r>
          </a:p>
          <a:p>
            <a:r>
              <a:rPr lang="en-GB" dirty="0">
                <a:solidFill>
                  <a:schemeClr val="bg1"/>
                </a:solidFill>
              </a:rPr>
              <a:t>New air quality regulations</a:t>
            </a:r>
          </a:p>
          <a:p>
            <a:r>
              <a:rPr lang="en-GB" dirty="0">
                <a:solidFill>
                  <a:schemeClr val="bg1"/>
                </a:solidFill>
              </a:rPr>
              <a:t>Consignor-only organisations and ADR</a:t>
            </a:r>
          </a:p>
          <a:p>
            <a:r>
              <a:rPr lang="en-GB" dirty="0">
                <a:solidFill>
                  <a:schemeClr val="bg1"/>
                </a:solidFill>
              </a:rPr>
              <a:t>Food and drink waste hierarchy: new statutory guidance</a:t>
            </a:r>
          </a:p>
          <a:p>
            <a:r>
              <a:rPr lang="en-GB" dirty="0">
                <a:solidFill>
                  <a:schemeClr val="bg1"/>
                </a:solidFill>
              </a:rPr>
              <a:t>Climate change adaptation in management systems</a:t>
            </a:r>
          </a:p>
          <a:p>
            <a:r>
              <a:rPr lang="en-GB" dirty="0">
                <a:solidFill>
                  <a:schemeClr val="bg1"/>
                </a:solidFill>
              </a:rPr>
              <a:t>ESOS Phase 3</a:t>
            </a:r>
          </a:p>
          <a:p>
            <a:r>
              <a:rPr lang="en-GB" dirty="0">
                <a:solidFill>
                  <a:schemeClr val="bg1"/>
                </a:solidFill>
              </a:rPr>
              <a:t>Single use plastics</a:t>
            </a:r>
          </a:p>
        </p:txBody>
      </p:sp>
    </p:spTree>
    <p:extLst>
      <p:ext uri="{BB962C8B-B14F-4D97-AF65-F5344CB8AC3E}">
        <p14:creationId xmlns:p14="http://schemas.microsoft.com/office/powerpoint/2010/main" val="136075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34616-9C11-302A-812D-8E71C4CA95C7}"/>
              </a:ext>
            </a:extLst>
          </p:cNvPr>
          <p:cNvSpPr>
            <a:spLocks noGrp="1"/>
          </p:cNvSpPr>
          <p:nvPr>
            <p:ph type="title"/>
          </p:nvPr>
        </p:nvSpPr>
        <p:spPr/>
        <p:txBody>
          <a:bodyPr>
            <a:normAutofit/>
          </a:bodyPr>
          <a:lstStyle/>
          <a:p>
            <a:r>
              <a:rPr lang="en-US" sz="3600" dirty="0"/>
              <a:t>Environmental Improvement Plan (EIP 23) </a:t>
            </a:r>
            <a:br>
              <a:rPr lang="en-US" sz="3600" dirty="0"/>
            </a:br>
            <a:r>
              <a:rPr lang="en-US" sz="3600" dirty="0"/>
              <a:t>(England only)</a:t>
            </a:r>
          </a:p>
        </p:txBody>
      </p:sp>
      <p:sp>
        <p:nvSpPr>
          <p:cNvPr id="3" name="Content Placeholder 2">
            <a:extLst>
              <a:ext uri="{FF2B5EF4-FFF2-40B4-BE49-F238E27FC236}">
                <a16:creationId xmlns:a16="http://schemas.microsoft.com/office/drawing/2014/main" id="{FBC09284-2E9F-6B4F-5000-2F6BC911A84E}"/>
              </a:ext>
            </a:extLst>
          </p:cNvPr>
          <p:cNvSpPr>
            <a:spLocks noGrp="1"/>
          </p:cNvSpPr>
          <p:nvPr>
            <p:ph idx="1"/>
          </p:nvPr>
        </p:nvSpPr>
        <p:spPr/>
        <p:txBody>
          <a:bodyPr/>
          <a:lstStyle/>
          <a:p>
            <a:pPr marL="0" indent="0">
              <a:buNone/>
            </a:pPr>
            <a:r>
              <a:rPr lang="en-US" u="sng" dirty="0">
                <a:solidFill>
                  <a:schemeClr val="bg1"/>
                </a:solidFill>
              </a:rPr>
              <a:t>Nature</a:t>
            </a:r>
          </a:p>
          <a:p>
            <a:r>
              <a:rPr lang="en-US" dirty="0">
                <a:solidFill>
                  <a:schemeClr val="bg1"/>
                </a:solidFill>
              </a:rPr>
              <a:t>Create/restore &gt;500,000 ha of new wildlife habitats by 2042</a:t>
            </a:r>
          </a:p>
          <a:p>
            <a:r>
              <a:rPr lang="en-US" dirty="0">
                <a:solidFill>
                  <a:schemeClr val="bg1"/>
                </a:solidFill>
              </a:rPr>
              <a:t>Species Survival Fund to protect rare species prior to 2030</a:t>
            </a:r>
          </a:p>
          <a:p>
            <a:r>
              <a:rPr lang="en-US" dirty="0">
                <a:solidFill>
                  <a:schemeClr val="bg1"/>
                </a:solidFill>
              </a:rPr>
              <a:t>Schemes to incentivize 65-80% of landowners/farmers to adopt nature friendly farming practices on 10-15% of their land by 2030</a:t>
            </a:r>
          </a:p>
          <a:p>
            <a:r>
              <a:rPr lang="en-US" dirty="0">
                <a:solidFill>
                  <a:schemeClr val="bg1"/>
                </a:solidFill>
              </a:rPr>
              <a:t>Support farmers to create/restore 30,000 miles of hedgerow by 2037, 45,000 miles by 2050</a:t>
            </a:r>
          </a:p>
        </p:txBody>
      </p:sp>
    </p:spTree>
    <p:extLst>
      <p:ext uri="{BB962C8B-B14F-4D97-AF65-F5344CB8AC3E}">
        <p14:creationId xmlns:p14="http://schemas.microsoft.com/office/powerpoint/2010/main" val="2417191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34616-9C11-302A-812D-8E71C4CA95C7}"/>
              </a:ext>
            </a:extLst>
          </p:cNvPr>
          <p:cNvSpPr>
            <a:spLocks noGrp="1"/>
          </p:cNvSpPr>
          <p:nvPr>
            <p:ph type="title"/>
          </p:nvPr>
        </p:nvSpPr>
        <p:spPr/>
        <p:txBody>
          <a:bodyPr>
            <a:normAutofit/>
          </a:bodyPr>
          <a:lstStyle/>
          <a:p>
            <a:r>
              <a:rPr lang="en-US" sz="3600" dirty="0"/>
              <a:t>Environmental Improvement Plan (EIP 23) </a:t>
            </a:r>
            <a:br>
              <a:rPr lang="en-US" sz="3600" dirty="0"/>
            </a:br>
            <a:r>
              <a:rPr lang="en-US" sz="3600" dirty="0"/>
              <a:t>(England only)</a:t>
            </a:r>
          </a:p>
        </p:txBody>
      </p:sp>
      <p:sp>
        <p:nvSpPr>
          <p:cNvPr id="3" name="Content Placeholder 2">
            <a:extLst>
              <a:ext uri="{FF2B5EF4-FFF2-40B4-BE49-F238E27FC236}">
                <a16:creationId xmlns:a16="http://schemas.microsoft.com/office/drawing/2014/main" id="{FBC09284-2E9F-6B4F-5000-2F6BC911A84E}"/>
              </a:ext>
            </a:extLst>
          </p:cNvPr>
          <p:cNvSpPr>
            <a:spLocks noGrp="1"/>
          </p:cNvSpPr>
          <p:nvPr>
            <p:ph idx="1"/>
          </p:nvPr>
        </p:nvSpPr>
        <p:spPr/>
        <p:txBody>
          <a:bodyPr/>
          <a:lstStyle/>
          <a:p>
            <a:pPr marL="0" indent="0">
              <a:buNone/>
            </a:pPr>
            <a:r>
              <a:rPr lang="en-US" u="sng" dirty="0">
                <a:solidFill>
                  <a:schemeClr val="bg1"/>
                </a:solidFill>
              </a:rPr>
              <a:t>Water</a:t>
            </a:r>
          </a:p>
          <a:p>
            <a:r>
              <a:rPr lang="en-US" dirty="0">
                <a:solidFill>
                  <a:schemeClr val="bg1"/>
                </a:solidFill>
              </a:rPr>
              <a:t>Tackle water supply leaks and roadmap to improve household water efficiency</a:t>
            </a:r>
          </a:p>
          <a:p>
            <a:r>
              <a:rPr lang="en-US" dirty="0">
                <a:solidFill>
                  <a:schemeClr val="bg1"/>
                </a:solidFill>
              </a:rPr>
              <a:t>Restore 400 miles of river through Landscape Recovery Projects</a:t>
            </a:r>
          </a:p>
          <a:p>
            <a:r>
              <a:rPr lang="en-US" dirty="0">
                <a:solidFill>
                  <a:schemeClr val="bg1"/>
                </a:solidFill>
              </a:rPr>
              <a:t>Establish 3,000 ha of new woodland along rivers</a:t>
            </a:r>
          </a:p>
          <a:p>
            <a:r>
              <a:rPr lang="en-US" dirty="0">
                <a:solidFill>
                  <a:schemeClr val="bg1"/>
                </a:solidFill>
              </a:rPr>
              <a:t>Reform of regulatory framework for catchment protection</a:t>
            </a:r>
          </a:p>
        </p:txBody>
      </p:sp>
    </p:spTree>
    <p:extLst>
      <p:ext uri="{BB962C8B-B14F-4D97-AF65-F5344CB8AC3E}">
        <p14:creationId xmlns:p14="http://schemas.microsoft.com/office/powerpoint/2010/main" val="594620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34616-9C11-302A-812D-8E71C4CA95C7}"/>
              </a:ext>
            </a:extLst>
          </p:cNvPr>
          <p:cNvSpPr>
            <a:spLocks noGrp="1"/>
          </p:cNvSpPr>
          <p:nvPr>
            <p:ph type="title"/>
          </p:nvPr>
        </p:nvSpPr>
        <p:spPr/>
        <p:txBody>
          <a:bodyPr>
            <a:normAutofit/>
          </a:bodyPr>
          <a:lstStyle/>
          <a:p>
            <a:r>
              <a:rPr lang="en-US" sz="3600" dirty="0"/>
              <a:t>Environmental Improvement Plan (EIP 23) </a:t>
            </a:r>
            <a:br>
              <a:rPr lang="en-US" sz="3600" dirty="0"/>
            </a:br>
            <a:r>
              <a:rPr lang="en-US" sz="3600" dirty="0"/>
              <a:t>(England only)</a:t>
            </a:r>
          </a:p>
        </p:txBody>
      </p:sp>
      <p:sp>
        <p:nvSpPr>
          <p:cNvPr id="3" name="Content Placeholder 2">
            <a:extLst>
              <a:ext uri="{FF2B5EF4-FFF2-40B4-BE49-F238E27FC236}">
                <a16:creationId xmlns:a16="http://schemas.microsoft.com/office/drawing/2014/main" id="{FBC09284-2E9F-6B4F-5000-2F6BC911A84E}"/>
              </a:ext>
            </a:extLst>
          </p:cNvPr>
          <p:cNvSpPr>
            <a:spLocks noGrp="1"/>
          </p:cNvSpPr>
          <p:nvPr>
            <p:ph idx="1"/>
          </p:nvPr>
        </p:nvSpPr>
        <p:spPr/>
        <p:txBody>
          <a:bodyPr/>
          <a:lstStyle/>
          <a:p>
            <a:pPr marL="0" indent="0">
              <a:buNone/>
            </a:pPr>
            <a:r>
              <a:rPr lang="en-US" u="sng" dirty="0">
                <a:solidFill>
                  <a:schemeClr val="bg1"/>
                </a:solidFill>
              </a:rPr>
              <a:t>Air</a:t>
            </a:r>
          </a:p>
          <a:p>
            <a:r>
              <a:rPr lang="en-US" dirty="0">
                <a:solidFill>
                  <a:schemeClr val="bg1"/>
                </a:solidFill>
              </a:rPr>
              <a:t>Challenge councils to improve air quality via existing powers</a:t>
            </a:r>
          </a:p>
          <a:p>
            <a:r>
              <a:rPr lang="en-US" dirty="0">
                <a:solidFill>
                  <a:schemeClr val="bg1"/>
                </a:solidFill>
              </a:rPr>
              <a:t>Reduce ammonia emissions by incentivising farmers</a:t>
            </a:r>
          </a:p>
          <a:p>
            <a:r>
              <a:rPr lang="en-US" dirty="0">
                <a:solidFill>
                  <a:schemeClr val="bg1"/>
                </a:solidFill>
              </a:rPr>
              <a:t>Considering extending environmental permitting to dairy and intensive beef farms</a:t>
            </a:r>
          </a:p>
        </p:txBody>
      </p:sp>
    </p:spTree>
    <p:extLst>
      <p:ext uri="{BB962C8B-B14F-4D97-AF65-F5344CB8AC3E}">
        <p14:creationId xmlns:p14="http://schemas.microsoft.com/office/powerpoint/2010/main" val="15006475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itle page">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672282C-DE0D-49A2-AAE4-2E122B67B439}" vid="{97A06A9B-FD38-4FCA-8472-609E0579D6B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0</TotalTime>
  <Words>3798</Words>
  <Application>Microsoft Office PowerPoint</Application>
  <PresentationFormat>Widescreen</PresentationFormat>
  <Paragraphs>476</Paragraphs>
  <Slides>54</Slides>
  <Notes>54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54</vt:i4>
      </vt:variant>
    </vt:vector>
  </HeadingPairs>
  <TitlesOfParts>
    <vt:vector size="61" baseType="lpstr">
      <vt:lpstr>Arial</vt:lpstr>
      <vt:lpstr>Avenir Next LT Pro</vt:lpstr>
      <vt:lpstr>Avenir Next LT Pro Demi</vt:lpstr>
      <vt:lpstr>Calibri</vt:lpstr>
      <vt:lpstr>GDS Transport</vt:lpstr>
      <vt:lpstr>museo</vt:lpstr>
      <vt:lpstr>Office Theme</vt:lpstr>
      <vt:lpstr>Environmental update</vt:lpstr>
      <vt:lpstr>Environmental update</vt:lpstr>
      <vt:lpstr>Global megatrends</vt:lpstr>
      <vt:lpstr>Planetary limits</vt:lpstr>
      <vt:lpstr>2023 changes (1)</vt:lpstr>
      <vt:lpstr>2023 changes (2)</vt:lpstr>
      <vt:lpstr>Environmental Improvement Plan (EIP 23)  (England only)</vt:lpstr>
      <vt:lpstr>Environmental Improvement Plan (EIP 23)  (England only)</vt:lpstr>
      <vt:lpstr>Environmental Improvement Plan (EIP 23)  (England only)</vt:lpstr>
      <vt:lpstr>Environmental Improvement Plan (EIP 23)  (England only)</vt:lpstr>
      <vt:lpstr>Extended Producer Responsibility (Packaging)</vt:lpstr>
      <vt:lpstr>Extended Producer Responsibility (Packaging)</vt:lpstr>
      <vt:lpstr>Plastic Packaging Tax</vt:lpstr>
      <vt:lpstr>SuDs for all new  developments in England</vt:lpstr>
      <vt:lpstr>Biodiversity Net Gain (BNG)</vt:lpstr>
      <vt:lpstr>RPS 250 (hazardous waste  wood) withdrawn</vt:lpstr>
      <vt:lpstr>Civil sanctions for  environmental permitting  offences (England)</vt:lpstr>
      <vt:lpstr>New air quality regulations  (England)</vt:lpstr>
      <vt:lpstr>Consignor-only requirements under  ADR</vt:lpstr>
      <vt:lpstr>Food &amp; drink waste hierarchy</vt:lpstr>
      <vt:lpstr>Climate change adaptation in  management systems</vt:lpstr>
      <vt:lpstr>ESOS Phase 3</vt:lpstr>
      <vt:lpstr>Single use plastics</vt:lpstr>
      <vt:lpstr>MCPs and Specified Generators</vt:lpstr>
      <vt:lpstr>UK CBAM: Carbon Border Adjustment Mechanism</vt:lpstr>
      <vt:lpstr>UK ETS (Energy from Waste)</vt:lpstr>
      <vt:lpstr>Persistent Organic Pollutants</vt:lpstr>
      <vt:lpstr>Persistent Organic Pollutants</vt:lpstr>
      <vt:lpstr>Persistent Organic Pollutants</vt:lpstr>
      <vt:lpstr>PFAS – Perfluoroalkyl  substances</vt:lpstr>
      <vt:lpstr>Break</vt:lpstr>
      <vt:lpstr>Upcoming changes to waste regulations</vt:lpstr>
      <vt:lpstr>1. New carrier, broker and dealer system</vt:lpstr>
      <vt:lpstr>New carrier, broker and dealer system</vt:lpstr>
      <vt:lpstr>New carrier, broker and dealer system</vt:lpstr>
      <vt:lpstr>New carrier, broker and dealer system</vt:lpstr>
      <vt:lpstr>New carrier, broker and dealer system</vt:lpstr>
      <vt:lpstr>New carrier, broker and dealer system</vt:lpstr>
      <vt:lpstr>2. Mandatory digital waste tracking</vt:lpstr>
      <vt:lpstr>Mandatory digital waste tracking</vt:lpstr>
      <vt:lpstr>Mandatory digital waste tracking</vt:lpstr>
      <vt:lpstr>3. Waste Exemption Review (England &amp; Wales)</vt:lpstr>
      <vt:lpstr>Waste Exemption Review (England &amp; Wales)</vt:lpstr>
      <vt:lpstr>Waste Exemption Review (England &amp; Wales)</vt:lpstr>
      <vt:lpstr>Waste Exemption Review (England &amp; Wales)</vt:lpstr>
      <vt:lpstr>Waste Exemption Review (England &amp; Wales)</vt:lpstr>
      <vt:lpstr>Waste Exemption Review (England &amp; Wales)</vt:lpstr>
      <vt:lpstr>Waste Exemption Review (England &amp; Wales)</vt:lpstr>
      <vt:lpstr>Waste Exemption Review (England &amp; Wales)</vt:lpstr>
      <vt:lpstr>Waste Exemption Review (England &amp; Wales)</vt:lpstr>
      <vt:lpstr>4. “Simpler Recycling” (England only)</vt:lpstr>
      <vt:lpstr>“Simpler Recycling”</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UK waste regulations</dc:title>
  <dc:creator>Craig Wood</dc:creator>
  <cp:lastModifiedBy>Craig Wood</cp:lastModifiedBy>
  <cp:revision>7</cp:revision>
  <dcterms:created xsi:type="dcterms:W3CDTF">2023-01-04T13:27:20Z</dcterms:created>
  <dcterms:modified xsi:type="dcterms:W3CDTF">2024-03-20T07:21:31Z</dcterms:modified>
</cp:coreProperties>
</file>