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21"/>
  </p:notesMasterIdLst>
  <p:handoutMasterIdLst>
    <p:handoutMasterId r:id="rId22"/>
  </p:handoutMasterIdLst>
  <p:sldIdLst>
    <p:sldId id="2054" r:id="rId5"/>
    <p:sldId id="2087" r:id="rId6"/>
    <p:sldId id="270" r:id="rId7"/>
    <p:sldId id="2088" r:id="rId8"/>
    <p:sldId id="2075" r:id="rId9"/>
    <p:sldId id="2065" r:id="rId10"/>
    <p:sldId id="2090" r:id="rId11"/>
    <p:sldId id="2092" r:id="rId12"/>
    <p:sldId id="2067" r:id="rId13"/>
    <p:sldId id="2071" r:id="rId14"/>
    <p:sldId id="2089" r:id="rId15"/>
    <p:sldId id="2069" r:id="rId16"/>
    <p:sldId id="2080" r:id="rId17"/>
    <p:sldId id="2084" r:id="rId18"/>
    <p:sldId id="2094" r:id="rId19"/>
    <p:sldId id="2095" r:id="rId2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WFH guide" id="{A0252C9D-1D6B-42F9-BA63-F39DC4D8B635}">
          <p14:sldIdLst>
            <p14:sldId id="2054"/>
            <p14:sldId id="2087"/>
            <p14:sldId id="270"/>
            <p14:sldId id="2088"/>
            <p14:sldId id="2075"/>
            <p14:sldId id="2065"/>
            <p14:sldId id="2090"/>
            <p14:sldId id="2092"/>
            <p14:sldId id="2067"/>
            <p14:sldId id="2071"/>
            <p14:sldId id="2089"/>
            <p14:sldId id="2069"/>
            <p14:sldId id="2080"/>
            <p14:sldId id="2084"/>
            <p14:sldId id="2094"/>
            <p14:sldId id="209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C4DA09-A143-8FFA-254E-10C8880A7B10}" name="Saku Uchikawa" initials="SU" userId="Anonymous_Saku Uchikawa" providerId="None"/>
  <p188:author id="{30D53D12-B458-154E-1872-9BA653565FDC}" name="Nicole Partridge" initials="NP" userId="S::nicopart@microsoft.com::24201d2c-1f72-4db8-9ac4-329314f15805" providerId="AD"/>
  <p188:author id="{A2A98C1D-21EE-E56B-7424-C665A313D431}" name="Blythe Price" initials="BP" userId="S::blprice@microsoft.com::757478c8-2a64-411e-86d4-52237b9a09dc" providerId="AD"/>
  <p188:author id="{80EDC023-F12A-8EAB-0A34-A02AF93435AE}" name="Kayla Locke" initials="KL" userId="S::kakrau@microsoft.com::68549f40-e4ce-4784-83f3-acebd0b20c83" providerId="AD"/>
  <p188:author id="{2EFD172E-C533-0181-99D3-961D485BFB69}" name="Monica Lueder" initials="ML" userId="S-1-5-21-2127521184-1604012920-1887927527-2598260" providerId="AD"/>
  <p188:author id="{43EC412E-6707-705B-B387-2331F202CB06}" name="Rachel Russell" initials="RR" userId="S::rachelru@microsoft.com::4a4a5355-ac01-47a3-856a-147a8ccdba52" providerId="AD"/>
  <p188:author id="{80929F39-6CE1-6D5D-8884-965C9C44502E}" name="Kady Dundas" initials="KD" userId="S::kadyd@microsoft.com::2a54bade-b882-4d3f-91f5-3c80e67b46f6" providerId="AD"/>
  <p188:author id="{A4248F60-2859-C44B-ACC7-67051D68E2D4}" name="Irada Sadykhova" initials="IS" userId="S::iradas@microsoft.com::053ca6d3-e3c2-4643-a98c-d19b82c09fae" providerId="AD"/>
  <p188:author id="{2EF5D263-567C-8F7B-79E6-16F62EF08A41}" name="Sarah Lundy" initials="SL" userId="S::sarlun@microsoft.com::fe3771d5-f225-4755-81a7-59f838a83505" providerId="AD"/>
  <p188:author id="{B3D18764-E50E-DF36-9CE8-061B19BE6AF6}" name="Mary Feil-Jacobs" initials="MFJ" userId="Anonymous_Mary Feil-Jacobs" providerId="None"/>
  <p188:author id="{4A76606D-D642-537A-9E80-4C07ED7BD028}" name="Tina Hsu (M365 STUDIO)" initials="TH(S" userId="S::tihs@microsoft.com::7a27a4db-9010-4de2-b47c-b0df2630d14d" providerId="AD"/>
  <p188:author id="{F0F8E686-D7D0-849A-C650-137165DE5FBF}" name="Anne Michels" initials="AM" userId="S::anmich@microsoft.com::4c6cbe9a-1dc3-4a2d-a6b2-5aac6578526c" providerId="AD"/>
  <p188:author id="{3FD8A58F-C4DB-72A6-944B-5AF0B1CBE581}" name="Erin Raynaud" initials="ER" userId="S::erinh@microsoft.com::b42bb0ca-6030-4e04-b117-ca1326c40139" providerId="AD"/>
  <p188:author id="{3DD080A5-B799-A87E-01DF-03FA05AA0718}" name="Karen Kesler" initials="KK" userId="S::kark@microsoft.com::25d237b4-62e1-4a77-8729-27929744c410" providerId="AD"/>
  <p188:author id="{1A1B0DAC-973C-8C8E-C536-00C54A256FAA}" name="Diana McCarty" initials="DM" userId="S::dianamc@microsoft.com::1084fc9c-eb15-4702-a95f-a055d2d4b89b" providerId="AD"/>
  <p188:author id="{A28647CC-249B-F875-6639-09A93030D64C}" name="Veronika Kiseleva" initials="VK" userId="S::vekisele@microsoft.com::0ee6bc72-a60f-416a-9f84-cc3b8da6d98f" providerId="AD"/>
  <p188:author id="{D9DF1FCF-B5EB-CCC0-23C0-2EA6A94F8BDC}" name="Chris Shaffer" initials="CS" userId="S::chrissh@microsoft.com::34801a3d-5e41-4357-8ab5-cf04e358093b" providerId="AD"/>
  <p188:author id="{722329CF-5D95-3C88-3CFF-398883936E60}" name="Eva Etchells" initials="EE" userId="S::evae@microsoft.com::16b5a13c-f898-47d6-87c7-ad5c7f8cc8c5" providerId="AD"/>
  <p188:author id="{AFBB33D0-6FC1-C1F1-2619-16F6A63B2E9A}" name="Jessica Rafuse (CELA)" initials="JR(" userId="S::jrafuse@microsoft.com::4c8c7be5-5d03-45d1-97ac-39db4156b391" providerId="AD"/>
  <p188:author id="{02AC47E8-3276-75EC-6A88-D8CD79916074}" name="Becky Andrews (CELA)" initials="BA(" userId="S::bandrews@microsoft.com::c72eaf32-4ce1-480c-b620-2e175d764bdc" providerId="AD"/>
  <p188:author id="{903D06F5-1E01-5A4A-2E05-DDFB59BD23BB}" name="Mary Feil-Jacobs" initials="MF" userId="S-1-5-21-2127521184-1604012920-1887927527-65006" providerId="AD"/>
  <p188:author id="{0B8A32FE-F1CE-98DE-B0BD-3BDEA804FD72}" name="Tracy Tran" initials="TT" userId="S::tracyt@microsoft.com::7b485f56-8fe8-4efc-a1b3-85e720327ac5" providerId="AD"/>
  <p188:author id="{043827FF-F377-47C9-AFB8-30FE09D74013}" name="Julie Krause" initials="JK" userId="S::jkrause@microsoft.com::24179005-1b21-4ac8-b62c-10edcac7c9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50E6FF"/>
    <a:srgbClr val="243A5E"/>
    <a:srgbClr val="47C4DF"/>
    <a:srgbClr val="FFFFFF"/>
    <a:srgbClr val="000000"/>
    <a:srgbClr val="B9B9B9"/>
    <a:srgbClr val="313030"/>
    <a:srgbClr val="0078D4"/>
    <a:srgbClr val="0A66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68" y="11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10/23/2023 2:25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10/23/2023 2:23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a:latin typeface="Segoe UI" panose="020B0502040204020203" pitchFamily="34" charset="0"/>
              </a:rPr>
              <a:t>Throughout this deck, you can use the blue bar to surface links and tips specific to your organization.</a:t>
            </a:r>
            <a:br>
              <a:rPr lang="en-US" sz="882">
                <a:latin typeface="Segoe UI" panose="020B0502040204020203" pitchFamily="34" charset="0"/>
              </a:rPr>
            </a:br>
            <a:br>
              <a:rPr lang="en-US" sz="882">
                <a:latin typeface="Segoe UI" panose="020B0502040204020203" pitchFamily="34" charset="0"/>
              </a:rPr>
            </a:br>
            <a:r>
              <a:rPr lang="en-US"/>
              <a:t>Additional information that can be added to this page:</a:t>
            </a:r>
          </a:p>
          <a:p>
            <a:r>
              <a:rPr lang="en-US"/>
              <a:t>- </a:t>
            </a:r>
            <a:r>
              <a:rPr lang="en-US" sz="882">
                <a:latin typeface="Segoe UI" panose="020B0502040204020203" pitchFamily="34" charset="0"/>
              </a:rPr>
              <a:t>Internal policy or guidance on equipment during COVID-19</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10/23/2023 2:23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23086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information that can be added to this page:</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How to get technical help and/ or open a support ticket</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How to set up VPN and remote access</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How to access internal resources from home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10/23/2023 2:23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05730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82" b="0" i="0" u="none" strike="noStrike" kern="120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10/23/2023 2:23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189510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10/23/2023 2:23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48179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10/23/2023 2:23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67795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10/23/2023 2:23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744537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information that can be added to this page:</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How access wellness resources and benefits offered by your company</a:t>
            </a:r>
          </a:p>
          <a:p>
            <a:endParaRPr lang="en-US" sz="882" b="0" i="0" u="none" strike="noStrike" kern="120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10/23/2023 2:23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515589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information that can be added to this page:</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Learning resources for managers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10/23/2023 2:23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071172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man standing in front of a computer&#10;&#10;">
            <a:extLst>
              <a:ext uri="{FF2B5EF4-FFF2-40B4-BE49-F238E27FC236}">
                <a16:creationId xmlns:a16="http://schemas.microsoft.com/office/drawing/2014/main" id="{156C247A-D430-4639-B14C-6272C6DBE7D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A man standing in front of a computer&#10;&#10;">
            <a:extLst>
              <a:ext uri="{FF2B5EF4-FFF2-40B4-BE49-F238E27FC236}">
                <a16:creationId xmlns:a16="http://schemas.microsoft.com/office/drawing/2014/main" id="{DB049787-37A0-4FBC-AA3E-D261F9F952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4BAF429-C1E2-D92B-9275-F7A42960EAB9}"/>
              </a:ext>
            </a:extLst>
          </p:cNvPr>
          <p:cNvSpPr>
            <a:spLocks noGrp="1"/>
          </p:cNvSpPr>
          <p:nvPr>
            <p:ph type="dt" sz="half" idx="10"/>
          </p:nvPr>
        </p:nvSpPr>
        <p:spPr/>
        <p:txBody>
          <a:bodyPr/>
          <a:lstStyle>
            <a:lvl1pPr>
              <a:defRPr/>
            </a:lvl1pPr>
          </a:lstStyle>
          <a:p>
            <a:pPr>
              <a:defRPr/>
            </a:pPr>
            <a:fld id="{80561ABF-36C6-4083-8567-120B2F86DD9D}" type="datetimeFigureOut">
              <a:rPr lang="en-US"/>
              <a:pPr>
                <a:defRPr/>
              </a:pPr>
              <a:t>10/23/2023</a:t>
            </a:fld>
            <a:endParaRPr lang="en-US"/>
          </a:p>
        </p:txBody>
      </p:sp>
      <p:sp>
        <p:nvSpPr>
          <p:cNvPr id="5" name="Footer Placeholder 2">
            <a:extLst>
              <a:ext uri="{FF2B5EF4-FFF2-40B4-BE49-F238E27FC236}">
                <a16:creationId xmlns:a16="http://schemas.microsoft.com/office/drawing/2014/main" id="{8353873C-911A-216A-0405-A998E8CEE4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490777D3-D5CB-05D5-57BC-02AFDDE5092E}"/>
              </a:ext>
            </a:extLst>
          </p:cNvPr>
          <p:cNvSpPr>
            <a:spLocks noGrp="1"/>
          </p:cNvSpPr>
          <p:nvPr>
            <p:ph type="sldNum" sz="quarter" idx="12"/>
          </p:nvPr>
        </p:nvSpPr>
        <p:spPr/>
        <p:txBody>
          <a:bodyPr/>
          <a:lstStyle>
            <a:lvl1pPr>
              <a:defRPr/>
            </a:lvl1pPr>
          </a:lstStyle>
          <a:p>
            <a:fld id="{E418D216-DBE6-4788-89EF-5C2C3E45D925}" type="slidenum">
              <a:rPr lang="en-US" altLang="en-US"/>
              <a:pPr/>
              <a:t>‹#›</a:t>
            </a:fld>
            <a:endParaRPr lang="en-US" altLang="en-US"/>
          </a:p>
        </p:txBody>
      </p:sp>
    </p:spTree>
    <p:extLst>
      <p:ext uri="{BB962C8B-B14F-4D97-AF65-F5344CB8AC3E}">
        <p14:creationId xmlns:p14="http://schemas.microsoft.com/office/powerpoint/2010/main" val="2320585439"/>
      </p:ext>
    </p:extLst>
  </p:cSld>
  <p:clrMapOvr>
    <a:masterClrMapping/>
  </p:clrMapOvr>
  <p:transition>
    <p:fade/>
  </p:transition>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cstate="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911" r:id="rId8"/>
    <p:sldLayoutId id="2147484639" r:id="rId9"/>
    <p:sldLayoutId id="2147484603"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 id="2147484954"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support.office.com/en-us/article/join-a-meeting-in-teams-1613bb53-f3fa-431e-85a9-d6a91e3468c9"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support.office.com/en-us/article/Record-a-meeting-in-Teams-34dfbe7f-b07d-4a27-b4c6-de62f1348c24" TargetMode="External"/><Relationship Id="rId5" Type="http://schemas.openxmlformats.org/officeDocument/2006/relationships/image" Target="../media/image31.png"/><Relationship Id="rId4" Type="http://schemas.openxmlformats.org/officeDocument/2006/relationships/image" Target="../media/image30.tiff"/></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hyperlink" Target="https://support.office.com/en-us/article/Set-your-status-message-in-Teams-22e02023-3840-40c7-b701-6676821aeab3" TargetMode="External"/><Relationship Id="rId3" Type="http://schemas.openxmlformats.org/officeDocument/2006/relationships/image" Target="../media/image33.png"/><Relationship Id="rId7" Type="http://schemas.openxmlformats.org/officeDocument/2006/relationships/hyperlink" Target="https://support.office.com/en-us/article/manage-notifications-in-teams-1cc31834-5fe5-412b-8edb-43fecc78413d"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support.office.com/en-us/article/Record-a-meeting-in-Teams-34dfbe7f-b07d-4a27-b4c6-de62f1348c24" TargetMode="External"/><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hyperlink" Target="https://support.microsoft.com/en-us/help/4026996/windows-10-turn-focus-assist-on-or-of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WAV"/><Relationship Id="rId7" Type="http://schemas.openxmlformats.org/officeDocument/2006/relationships/image" Target="../media/image14.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hyperlink" Target="https://go.microsoft.com/fwlink/p/?linkid=2121307" TargetMode="External"/><Relationship Id="rId3" Type="http://schemas.openxmlformats.org/officeDocument/2006/relationships/image" Target="../media/image23.jpeg"/><Relationship Id="rId7" Type="http://schemas.openxmlformats.org/officeDocument/2006/relationships/hyperlink" Target="https://support.office.com/en-us/article/video-welcome-to-microsoft-teams-b98d533f-118e-4bae-bf44-3df2470c2b12"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support.office.com/en-us/article/chat-and-share-files-in-teams-d7978db0-33b5-4ad3-93ac-ef0bd3c2a670"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support.office.com/en-us/article/video-produce-a-live-event-34c89e79-ffd4-4a6a-baf6-77055e0709cb"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support.office.com/en-us/article/use-whiteboard-in-microsoft-teams-7a6e7218-e9dc-4ccc-89aa-b1a0bb9c31ee?ui=en-US&amp;rs=en-US&amp;ad=US" TargetMode="Externa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146E-519D-41BB-8B2C-3AA3F2BFEC45}"/>
              </a:ext>
            </a:extLst>
          </p:cNvPr>
          <p:cNvSpPr>
            <a:spLocks noGrp="1"/>
          </p:cNvSpPr>
          <p:nvPr>
            <p:ph type="title"/>
          </p:nvPr>
        </p:nvSpPr>
        <p:spPr>
          <a:xfrm>
            <a:off x="584200" y="900308"/>
            <a:ext cx="10388600" cy="1846659"/>
          </a:xfrm>
        </p:spPr>
        <p:txBody>
          <a:bodyPr/>
          <a:lstStyle/>
          <a:p>
            <a:r>
              <a:rPr lang="en-US" sz="6000" dirty="0"/>
              <a:t>Guide to working from home</a:t>
            </a:r>
          </a:p>
        </p:txBody>
      </p:sp>
      <p:sp>
        <p:nvSpPr>
          <p:cNvPr id="3" name="Text Placeholder 2">
            <a:extLst>
              <a:ext uri="{FF2B5EF4-FFF2-40B4-BE49-F238E27FC236}">
                <a16:creationId xmlns:a16="http://schemas.microsoft.com/office/drawing/2014/main" id="{A4267804-753D-44B2-9C8E-FF58C677C285}"/>
              </a:ext>
            </a:extLst>
          </p:cNvPr>
          <p:cNvSpPr>
            <a:spLocks noGrp="1"/>
          </p:cNvSpPr>
          <p:nvPr>
            <p:ph type="body" sz="quarter" idx="12"/>
          </p:nvPr>
        </p:nvSpPr>
        <p:spPr>
          <a:xfrm>
            <a:off x="584200" y="3705922"/>
            <a:ext cx="10578171" cy="615553"/>
          </a:xfrm>
        </p:spPr>
        <p:txBody>
          <a:bodyPr/>
          <a:lstStyle/>
          <a:p>
            <a:r>
              <a:rPr lang="en-US" sz="4000" dirty="0"/>
              <a:t>General guidance, tips, and resources</a:t>
            </a:r>
          </a:p>
        </p:txBody>
      </p:sp>
    </p:spTree>
    <p:extLst>
      <p:ext uri="{BB962C8B-B14F-4D97-AF65-F5344CB8AC3E}">
        <p14:creationId xmlns:p14="http://schemas.microsoft.com/office/powerpoint/2010/main" val="27254131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C33E-2BA5-45F9-8A0C-5E6EA74F4973}"/>
              </a:ext>
            </a:extLst>
          </p:cNvPr>
          <p:cNvSpPr>
            <a:spLocks noGrp="1"/>
          </p:cNvSpPr>
          <p:nvPr>
            <p:ph type="title"/>
          </p:nvPr>
        </p:nvSpPr>
        <p:spPr/>
        <p:txBody>
          <a:bodyPr/>
          <a:lstStyle/>
          <a:p>
            <a:r>
              <a:rPr lang="en-US"/>
              <a:t>Lead inclusive online meetings</a:t>
            </a:r>
          </a:p>
        </p:txBody>
      </p:sp>
      <p:sp>
        <p:nvSpPr>
          <p:cNvPr id="33" name="TextBox 32">
            <a:extLst>
              <a:ext uri="{FF2B5EF4-FFF2-40B4-BE49-F238E27FC236}">
                <a16:creationId xmlns:a16="http://schemas.microsoft.com/office/drawing/2014/main" id="{CCAB2CA8-B3A9-4F67-AB7C-8FB87065993A}"/>
              </a:ext>
            </a:extLst>
          </p:cNvPr>
          <p:cNvSpPr txBox="1"/>
          <p:nvPr/>
        </p:nvSpPr>
        <p:spPr>
          <a:xfrm>
            <a:off x="588263" y="1122383"/>
            <a:ext cx="10751750" cy="615553"/>
          </a:xfrm>
          <a:prstGeom prst="rect">
            <a:avLst/>
          </a:prstGeom>
          <a:noFill/>
        </p:spPr>
        <p:txBody>
          <a:bodyPr wrap="square" lIns="0" tIns="0" rIns="0" bIns="0" rtlCol="0" anchor="ctr" anchorCtr="0">
            <a:spAutoFit/>
          </a:bodyPr>
          <a:lstStyle/>
          <a:p>
            <a:pPr lvl="0">
              <a:defRPr/>
            </a:pPr>
            <a:r>
              <a:rPr lang="en-US" sz="2000"/>
              <a:t>As you move your meetings online, take these steps to make them productive and welcoming for everyone.</a:t>
            </a:r>
          </a:p>
        </p:txBody>
      </p:sp>
      <p:pic>
        <p:nvPicPr>
          <p:cNvPr id="27" name="Picture 26" descr="Screen shot of a woman on a Teams call">
            <a:extLst>
              <a:ext uri="{FF2B5EF4-FFF2-40B4-BE49-F238E27FC236}">
                <a16:creationId xmlns:a16="http://schemas.microsoft.com/office/drawing/2014/main" id="{45D3C8DB-5DE7-4D69-B43A-D488B5B75E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262" y="1818766"/>
            <a:ext cx="3168196" cy="1868738"/>
          </a:xfrm>
          <a:prstGeom prst="rect">
            <a:avLst/>
          </a:prstGeom>
        </p:spPr>
      </p:pic>
      <p:sp>
        <p:nvSpPr>
          <p:cNvPr id="32" name="Content Placeholder 3">
            <a:extLst>
              <a:ext uri="{FF2B5EF4-FFF2-40B4-BE49-F238E27FC236}">
                <a16:creationId xmlns:a16="http://schemas.microsoft.com/office/drawing/2014/main" id="{B70535E7-DE31-4E13-835C-053FB2FFD561}"/>
              </a:ext>
            </a:extLst>
          </p:cNvPr>
          <p:cNvSpPr txBox="1">
            <a:spLocks/>
          </p:cNvSpPr>
          <p:nvPr/>
        </p:nvSpPr>
        <p:spPr>
          <a:xfrm>
            <a:off x="588261" y="3858740"/>
            <a:ext cx="3544391"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Be present and respectful</a:t>
            </a:r>
          </a:p>
          <a:p>
            <a:pPr marL="0" indent="0">
              <a:lnSpc>
                <a:spcPct val="90000"/>
              </a:lnSpc>
              <a:spcBef>
                <a:spcPts val="0"/>
              </a:spcBef>
              <a:spcAft>
                <a:spcPts val="300"/>
              </a:spcAft>
              <a:buNone/>
            </a:pPr>
            <a:r>
              <a:rPr lang="en-US" sz="1400">
                <a:cs typeface="Segoe UI"/>
              </a:rPr>
              <a:t>Limit multitasking during meetings. Turning on your video can show that you are paying attention and allow you to focus on the person or people on your call. Blur your background to reduce distractions.</a:t>
            </a:r>
          </a:p>
        </p:txBody>
      </p:sp>
      <p:grpSp>
        <p:nvGrpSpPr>
          <p:cNvPr id="10" name="Group 9" descr="Teams icons with microphone on mute">
            <a:extLst>
              <a:ext uri="{FF2B5EF4-FFF2-40B4-BE49-F238E27FC236}">
                <a16:creationId xmlns:a16="http://schemas.microsoft.com/office/drawing/2014/main" id="{23DD38B2-D90F-904C-B32D-0C74765AC143}"/>
              </a:ext>
            </a:extLst>
          </p:cNvPr>
          <p:cNvGrpSpPr/>
          <p:nvPr/>
        </p:nvGrpSpPr>
        <p:grpSpPr>
          <a:xfrm>
            <a:off x="4458790" y="1818766"/>
            <a:ext cx="3168196" cy="1833798"/>
            <a:chOff x="3485547" y="1805984"/>
            <a:chExt cx="2529439" cy="1429024"/>
          </a:xfrm>
        </p:grpSpPr>
        <p:pic>
          <p:nvPicPr>
            <p:cNvPr id="36" name="Picture 35">
              <a:extLst>
                <a:ext uri="{FF2B5EF4-FFF2-40B4-BE49-F238E27FC236}">
                  <a16:creationId xmlns:a16="http://schemas.microsoft.com/office/drawing/2014/main" id="{2DFBE617-8DCC-5B4C-B590-640A3B4593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85547" y="1805984"/>
              <a:ext cx="2529439" cy="1429024"/>
            </a:xfrm>
            <a:prstGeom prst="rect">
              <a:avLst/>
            </a:prstGeom>
          </p:spPr>
        </p:pic>
        <p:sp>
          <p:nvSpPr>
            <p:cNvPr id="37" name="Rectangle 36">
              <a:extLst>
                <a:ext uri="{FF2B5EF4-FFF2-40B4-BE49-F238E27FC236}">
                  <a16:creationId xmlns:a16="http://schemas.microsoft.com/office/drawing/2014/main" id="{B453B31F-4D12-614A-93BC-C4830076B055}"/>
                </a:ext>
              </a:extLst>
            </p:cNvPr>
            <p:cNvSpPr/>
            <p:nvPr/>
          </p:nvSpPr>
          <p:spPr bwMode="auto">
            <a:xfrm>
              <a:off x="3937299" y="2316558"/>
              <a:ext cx="385974" cy="345960"/>
            </a:xfrm>
            <a:prstGeom prst="rect">
              <a:avLst/>
            </a:prstGeom>
            <a:noFill/>
            <a:ln>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1" name="Text Placeholder 24">
            <a:extLst>
              <a:ext uri="{FF2B5EF4-FFF2-40B4-BE49-F238E27FC236}">
                <a16:creationId xmlns:a16="http://schemas.microsoft.com/office/drawing/2014/main" id="{E12775A0-787C-4FCF-87C7-BD49AA7177C1}"/>
              </a:ext>
            </a:extLst>
          </p:cNvPr>
          <p:cNvSpPr txBox="1">
            <a:spLocks/>
          </p:cNvSpPr>
          <p:nvPr/>
        </p:nvSpPr>
        <p:spPr>
          <a:xfrm>
            <a:off x="4458791" y="3858740"/>
            <a:ext cx="3544390"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Pause for others to speak</a:t>
            </a:r>
          </a:p>
          <a:p>
            <a:pPr marL="0" indent="0">
              <a:lnSpc>
                <a:spcPct val="90000"/>
              </a:lnSpc>
              <a:spcBef>
                <a:spcPts val="0"/>
              </a:spcBef>
              <a:spcAft>
                <a:spcPts val="300"/>
              </a:spcAft>
              <a:buNone/>
            </a:pPr>
            <a:r>
              <a:rPr lang="en-US" sz="1400">
                <a:cs typeface="Segoe UI"/>
              </a:rPr>
              <a:t>It can be hard to find space to speak</a:t>
            </a:r>
            <a:br>
              <a:rPr lang="en-US" sz="1400">
                <a:cs typeface="Segoe UI"/>
              </a:rPr>
            </a:br>
            <a:r>
              <a:rPr lang="en-US" sz="1400">
                <a:cs typeface="Segoe UI"/>
              </a:rPr>
              <a:t>in a meeting, and even harder when everyone is virtual. Make sure there’s time and opportunity for all voices</a:t>
            </a:r>
            <a:br>
              <a:rPr lang="en-US" sz="1400">
                <a:cs typeface="Segoe UI"/>
              </a:rPr>
            </a:br>
            <a:r>
              <a:rPr lang="en-US" sz="1400">
                <a:cs typeface="Segoe UI"/>
              </a:rPr>
              <a:t>to be heard.</a:t>
            </a:r>
          </a:p>
        </p:txBody>
      </p:sp>
      <p:pic>
        <p:nvPicPr>
          <p:cNvPr id="8" name="Picture 8" descr="A person wearing glasses and looking at the camera with a chat window open on the side&#10;">
            <a:extLst>
              <a:ext uri="{FF2B5EF4-FFF2-40B4-BE49-F238E27FC236}">
                <a16:creationId xmlns:a16="http://schemas.microsoft.com/office/drawing/2014/main" id="{DF0EB3BC-37BB-4E93-8DB5-7DE2A38519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6175" y="1818766"/>
            <a:ext cx="2923145" cy="1889632"/>
          </a:xfrm>
          <a:prstGeom prst="rect">
            <a:avLst/>
          </a:prstGeom>
        </p:spPr>
      </p:pic>
      <p:sp>
        <p:nvSpPr>
          <p:cNvPr id="30" name="Text Placeholder 25">
            <a:extLst>
              <a:ext uri="{FF2B5EF4-FFF2-40B4-BE49-F238E27FC236}">
                <a16:creationId xmlns:a16="http://schemas.microsoft.com/office/drawing/2014/main" id="{83A95958-BA32-43AE-854F-E13AB079EE14}"/>
              </a:ext>
            </a:extLst>
          </p:cNvPr>
          <p:cNvSpPr txBox="1">
            <a:spLocks/>
          </p:cNvSpPr>
          <p:nvPr/>
        </p:nvSpPr>
        <p:spPr>
          <a:xfrm>
            <a:off x="8246175" y="3858740"/>
            <a:ext cx="3357564" cy="103566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Monitor meeting chat</a:t>
            </a:r>
          </a:p>
          <a:p>
            <a:pPr marL="0" indent="0">
              <a:lnSpc>
                <a:spcPct val="90000"/>
              </a:lnSpc>
              <a:spcBef>
                <a:spcPts val="0"/>
              </a:spcBef>
              <a:spcAft>
                <a:spcPts val="300"/>
              </a:spcAft>
              <a:buNone/>
            </a:pPr>
            <a:r>
              <a:rPr lang="en-US" sz="1400">
                <a:cs typeface="Segoe UI"/>
              </a:rPr>
              <a:t>People may not feel comfortable breaking into the conversation or may be having technical difficulties. Check the Teams meeting chat often for comments.</a:t>
            </a:r>
          </a:p>
        </p:txBody>
      </p:sp>
      <p:sp>
        <p:nvSpPr>
          <p:cNvPr id="49" name="Rectangle 48">
            <a:extLst>
              <a:ext uri="{FF2B5EF4-FFF2-40B4-BE49-F238E27FC236}">
                <a16:creationId xmlns:a16="http://schemas.microsoft.com/office/drawing/2014/main" id="{276328AA-262B-4A09-B5A1-D1E63DCDCC5C}"/>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50" name="Group 49" descr="Light bulb icon">
            <a:extLst>
              <a:ext uri="{FF2B5EF4-FFF2-40B4-BE49-F238E27FC236}">
                <a16:creationId xmlns:a16="http://schemas.microsoft.com/office/drawing/2014/main" id="{7ADAB258-0A8E-4D16-8E71-2A3A64EB4547}"/>
              </a:ext>
            </a:extLst>
          </p:cNvPr>
          <p:cNvGrpSpPr/>
          <p:nvPr/>
        </p:nvGrpSpPr>
        <p:grpSpPr>
          <a:xfrm>
            <a:off x="272953" y="6047501"/>
            <a:ext cx="559996" cy="594838"/>
            <a:chOff x="1241431" y="2640042"/>
            <a:chExt cx="357190" cy="379417"/>
          </a:xfrm>
        </p:grpSpPr>
        <p:sp>
          <p:nvSpPr>
            <p:cNvPr id="51" name="Freeform 81">
              <a:extLst>
                <a:ext uri="{FF2B5EF4-FFF2-40B4-BE49-F238E27FC236}">
                  <a16:creationId xmlns:a16="http://schemas.microsoft.com/office/drawing/2014/main" id="{08282F77-790C-4AD2-840D-881675DD18BF}"/>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2">
              <a:extLst>
                <a:ext uri="{FF2B5EF4-FFF2-40B4-BE49-F238E27FC236}">
                  <a16:creationId xmlns:a16="http://schemas.microsoft.com/office/drawing/2014/main" id="{BD8C9A07-956A-42CF-A2F4-3A7E00EACB2E}"/>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83">
              <a:extLst>
                <a:ext uri="{FF2B5EF4-FFF2-40B4-BE49-F238E27FC236}">
                  <a16:creationId xmlns:a16="http://schemas.microsoft.com/office/drawing/2014/main" id="{9CCC4C34-D878-449E-9C11-CBC3FA84FD43}"/>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84">
              <a:extLst>
                <a:ext uri="{FF2B5EF4-FFF2-40B4-BE49-F238E27FC236}">
                  <a16:creationId xmlns:a16="http://schemas.microsoft.com/office/drawing/2014/main" id="{1060688D-95C6-4227-8A59-4CC533CD2FA1}"/>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85">
              <a:extLst>
                <a:ext uri="{FF2B5EF4-FFF2-40B4-BE49-F238E27FC236}">
                  <a16:creationId xmlns:a16="http://schemas.microsoft.com/office/drawing/2014/main" id="{B5F66191-2986-4A16-8D6C-D00EE9A6D317}"/>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86">
              <a:extLst>
                <a:ext uri="{FF2B5EF4-FFF2-40B4-BE49-F238E27FC236}">
                  <a16:creationId xmlns:a16="http://schemas.microsoft.com/office/drawing/2014/main" id="{5D37DBDC-945F-4EEA-B8F1-EF057654427C}"/>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4" name="Rectangle 43">
            <a:hlinkClick r:id="rId6"/>
            <a:extLst>
              <a:ext uri="{FF2B5EF4-FFF2-40B4-BE49-F238E27FC236}">
                <a16:creationId xmlns:a16="http://schemas.microsoft.com/office/drawing/2014/main" id="{D16738A6-941D-47C9-A3D3-694ED1A09B6A}"/>
              </a:ext>
            </a:extLst>
          </p:cNvPr>
          <p:cNvSpPr/>
          <p:nvPr/>
        </p:nvSpPr>
        <p:spPr>
          <a:xfrm>
            <a:off x="882988" y="6178721"/>
            <a:ext cx="10275007" cy="332399"/>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200">
                <a:cs typeface="Segoe UI"/>
              </a:rPr>
              <a:t>Make sure all meetings have a </a:t>
            </a:r>
            <a:r>
              <a:rPr lang="en-US" sz="1200">
                <a:solidFill>
                  <a:schemeClr val="accent1"/>
                </a:solidFill>
                <a:latin typeface="+mj-lt"/>
                <a:cs typeface="Segoe UI"/>
                <a:hlinkClick r:id="rId7">
                  <a:extLst>
                    <a:ext uri="{A12FA001-AC4F-418D-AE19-62706E023703}">
                      <ahyp:hlinkClr xmlns:ahyp="http://schemas.microsoft.com/office/drawing/2018/hyperlinkcolor" val="tx"/>
                    </a:ext>
                  </a:extLst>
                </a:hlinkClick>
              </a:rPr>
              <a:t>virtual “join” option</a:t>
            </a:r>
            <a:r>
              <a:rPr lang="en-US" sz="1200">
                <a:solidFill>
                  <a:schemeClr val="accent1"/>
                </a:solidFill>
                <a:latin typeface="+mj-lt"/>
                <a:cs typeface="Segoe UI"/>
              </a:rPr>
              <a:t> </a:t>
            </a:r>
            <a:r>
              <a:rPr lang="en-US" sz="1200">
                <a:cs typeface="Segoe UI"/>
              </a:rPr>
              <a:t>to create an online conference room.</a:t>
            </a:r>
          </a:p>
          <a:p>
            <a:pPr marL="398145" defTabSz="932472" fontAlgn="base">
              <a:lnSpc>
                <a:spcPct val="90000"/>
              </a:lnSpc>
              <a:spcBef>
                <a:spcPct val="0"/>
              </a:spcBef>
              <a:spcAft>
                <a:spcPct val="0"/>
              </a:spcAft>
            </a:pPr>
            <a:r>
              <a:rPr lang="en-US" sz="1200">
                <a:solidFill>
                  <a:schemeClr val="accent1"/>
                </a:solidFill>
                <a:latin typeface="+mj-lt"/>
                <a:cs typeface="Segoe UI"/>
                <a:hlinkClick r:id="rId6">
                  <a:extLst>
                    <a:ext uri="{A12FA001-AC4F-418D-AE19-62706E023703}">
                      <ahyp:hlinkClr xmlns:ahyp="http://schemas.microsoft.com/office/drawing/2018/hyperlinkcolor" val="tx"/>
                    </a:ext>
                  </a:extLst>
                </a:hlinkClick>
              </a:rPr>
              <a:t>Record meetings in Teams</a:t>
            </a:r>
            <a:r>
              <a:rPr lang="en-US" sz="1200">
                <a:solidFill>
                  <a:schemeClr val="accent1"/>
                </a:solidFill>
                <a:latin typeface="+mj-lt"/>
                <a:cs typeface="Segoe UI"/>
              </a:rPr>
              <a:t> </a:t>
            </a:r>
            <a:r>
              <a:rPr lang="en-US" sz="1200">
                <a:cs typeface="Segoe UI"/>
              </a:rPr>
              <a:t>and share the recording link in chat so people can catch up later.</a:t>
            </a:r>
          </a:p>
        </p:txBody>
      </p:sp>
    </p:spTree>
    <p:extLst>
      <p:ext uri="{BB962C8B-B14F-4D97-AF65-F5344CB8AC3E}">
        <p14:creationId xmlns:p14="http://schemas.microsoft.com/office/powerpoint/2010/main" val="384783511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A565-EA4B-478C-BF89-8ABA46045C8B}"/>
              </a:ext>
            </a:extLst>
          </p:cNvPr>
          <p:cNvSpPr>
            <a:spLocks noGrp="1"/>
          </p:cNvSpPr>
          <p:nvPr>
            <p:ph type="title"/>
          </p:nvPr>
        </p:nvSpPr>
        <p:spPr>
          <a:xfrm>
            <a:off x="588263" y="5436128"/>
            <a:ext cx="11018520" cy="553998"/>
          </a:xfrm>
        </p:spPr>
        <p:txBody>
          <a:bodyPr/>
          <a:lstStyle/>
          <a:p>
            <a:r>
              <a:rPr lang="en-US"/>
              <a:t>Manage your time and well-being</a:t>
            </a:r>
          </a:p>
        </p:txBody>
      </p:sp>
      <p:pic>
        <p:nvPicPr>
          <p:cNvPr id="5" name="Picture Placeholder 4" descr="A person sitting with a laptop on her lap showing her calendar items for the week">
            <a:extLst>
              <a:ext uri="{FF2B5EF4-FFF2-40B4-BE49-F238E27FC236}">
                <a16:creationId xmlns:a16="http://schemas.microsoft.com/office/drawing/2014/main" id="{2294C4D2-3917-4D56-ADCD-1978A64DDF16}"/>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12192000" cy="4572000"/>
          </a:xfrm>
        </p:spPr>
      </p:pic>
    </p:spTree>
    <p:extLst>
      <p:ext uri="{BB962C8B-B14F-4D97-AF65-F5344CB8AC3E}">
        <p14:creationId xmlns:p14="http://schemas.microsoft.com/office/powerpoint/2010/main" val="256822033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E3D9-C04B-42CD-8E01-B47F47B78FEF}"/>
              </a:ext>
            </a:extLst>
          </p:cNvPr>
          <p:cNvSpPr>
            <a:spLocks noGrp="1"/>
          </p:cNvSpPr>
          <p:nvPr>
            <p:ph type="title"/>
          </p:nvPr>
        </p:nvSpPr>
        <p:spPr/>
        <p:txBody>
          <a:bodyPr/>
          <a:lstStyle/>
          <a:p>
            <a:r>
              <a:rPr lang="en-US"/>
              <a:t>Share your schedule and signal availability</a:t>
            </a:r>
          </a:p>
        </p:txBody>
      </p:sp>
      <p:sp>
        <p:nvSpPr>
          <p:cNvPr id="34" name="TextBox 33">
            <a:extLst>
              <a:ext uri="{FF2B5EF4-FFF2-40B4-BE49-F238E27FC236}">
                <a16:creationId xmlns:a16="http://schemas.microsoft.com/office/drawing/2014/main" id="{9F537088-391C-4586-9546-988DCA42D4E3}"/>
              </a:ext>
            </a:extLst>
          </p:cNvPr>
          <p:cNvSpPr txBox="1"/>
          <p:nvPr/>
        </p:nvSpPr>
        <p:spPr>
          <a:xfrm>
            <a:off x="588263" y="1153161"/>
            <a:ext cx="10751750" cy="553998"/>
          </a:xfrm>
          <a:prstGeom prst="rect">
            <a:avLst/>
          </a:prstGeom>
          <a:noFill/>
        </p:spPr>
        <p:txBody>
          <a:bodyPr wrap="square" lIns="0" tIns="0" rIns="0" bIns="0" rtlCol="0" anchor="ctr" anchorCtr="0">
            <a:spAutoFit/>
          </a:bodyPr>
          <a:lstStyle/>
          <a:p>
            <a:pPr lvl="0">
              <a:defRPr/>
            </a:pPr>
            <a:r>
              <a:rPr lang="en-US" sz="1800"/>
              <a:t>Setting healthy boundaries, managing interruptions, and being clear about when you are available is an important part of managing your time when working from home. </a:t>
            </a:r>
          </a:p>
        </p:txBody>
      </p:sp>
      <p:pic>
        <p:nvPicPr>
          <p:cNvPr id="5" name="Picture 4" descr="Screen shot of person's availability online">
            <a:extLst>
              <a:ext uri="{FF2B5EF4-FFF2-40B4-BE49-F238E27FC236}">
                <a16:creationId xmlns:a16="http://schemas.microsoft.com/office/drawing/2014/main" id="{C42739A7-C917-4451-A8EE-290F7A3791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60" t="3780" r="4746"/>
          <a:stretch/>
        </p:blipFill>
        <p:spPr>
          <a:xfrm>
            <a:off x="588261" y="1818765"/>
            <a:ext cx="3384293" cy="1907473"/>
          </a:xfrm>
          <a:prstGeom prst="rect">
            <a:avLst/>
          </a:prstGeom>
          <a:ln>
            <a:solidFill>
              <a:schemeClr val="accent6">
                <a:lumMod val="20000"/>
                <a:lumOff val="80000"/>
              </a:schemeClr>
            </a:solidFill>
          </a:ln>
        </p:spPr>
      </p:pic>
      <p:sp>
        <p:nvSpPr>
          <p:cNvPr id="33" name="Content Placeholder 3">
            <a:extLst>
              <a:ext uri="{FF2B5EF4-FFF2-40B4-BE49-F238E27FC236}">
                <a16:creationId xmlns:a16="http://schemas.microsoft.com/office/drawing/2014/main" id="{F8968BB2-93DE-4BF9-9FBB-376C235DA6E7}"/>
              </a:ext>
            </a:extLst>
          </p:cNvPr>
          <p:cNvSpPr txBox="1">
            <a:spLocks/>
          </p:cNvSpPr>
          <p:nvPr/>
        </p:nvSpPr>
        <p:spPr>
          <a:xfrm>
            <a:off x="588262" y="3858740"/>
            <a:ext cx="3627535"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Set expectations for availability</a:t>
            </a:r>
          </a:p>
          <a:p>
            <a:pPr marL="0" indent="0">
              <a:lnSpc>
                <a:spcPct val="90000"/>
              </a:lnSpc>
              <a:spcBef>
                <a:spcPts val="0"/>
              </a:spcBef>
              <a:spcAft>
                <a:spcPts val="300"/>
              </a:spcAft>
              <a:buNone/>
            </a:pPr>
            <a:r>
              <a:rPr lang="en-US" sz="1400">
                <a:cs typeface="Segoe UI"/>
              </a:rPr>
              <a:t>Your daily schedule or even the hours that you work may change while working from home. Set expectations with your team (and those you live with) around your availability during the day. </a:t>
            </a:r>
          </a:p>
        </p:txBody>
      </p:sp>
      <p:pic>
        <p:nvPicPr>
          <p:cNvPr id="6" name="Picture 5" descr="Screen shot of notifications in Teams">
            <a:extLst>
              <a:ext uri="{FF2B5EF4-FFF2-40B4-BE49-F238E27FC236}">
                <a16:creationId xmlns:a16="http://schemas.microsoft.com/office/drawing/2014/main" id="{4631E8A0-A660-430C-AD21-C53D66B794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67" r="4596"/>
          <a:stretch/>
        </p:blipFill>
        <p:spPr>
          <a:xfrm>
            <a:off x="4458790" y="1818766"/>
            <a:ext cx="3378698" cy="1911026"/>
          </a:xfrm>
          <a:prstGeom prst="rect">
            <a:avLst/>
          </a:prstGeom>
          <a:ln>
            <a:solidFill>
              <a:schemeClr val="accent6">
                <a:lumMod val="20000"/>
                <a:lumOff val="80000"/>
              </a:schemeClr>
            </a:solidFill>
          </a:ln>
        </p:spPr>
      </p:pic>
      <p:sp>
        <p:nvSpPr>
          <p:cNvPr id="47" name="Text Placeholder 24">
            <a:extLst>
              <a:ext uri="{FF2B5EF4-FFF2-40B4-BE49-F238E27FC236}">
                <a16:creationId xmlns:a16="http://schemas.microsoft.com/office/drawing/2014/main" id="{4F6A3818-9A7E-4398-B668-6E865C173606}"/>
              </a:ext>
            </a:extLst>
          </p:cNvPr>
          <p:cNvSpPr txBox="1">
            <a:spLocks/>
          </p:cNvSpPr>
          <p:nvPr/>
        </p:nvSpPr>
        <p:spPr>
          <a:xfrm>
            <a:off x="4458790" y="3858740"/>
            <a:ext cx="3145777"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See what is important</a:t>
            </a:r>
          </a:p>
          <a:p>
            <a:pPr marL="0" indent="0">
              <a:lnSpc>
                <a:spcPct val="90000"/>
              </a:lnSpc>
              <a:spcBef>
                <a:spcPts val="0"/>
              </a:spcBef>
              <a:spcAft>
                <a:spcPts val="300"/>
              </a:spcAft>
              <a:buNone/>
            </a:pPr>
            <a:r>
              <a:rPr lang="en-US" sz="1400">
                <a:cs typeface="Segoe UI"/>
              </a:rPr>
              <a:t>With everybody working from home, you might see an increase in messages. Use the settings available in Teams and Outlook to customize notifications and prioritize conversations. </a:t>
            </a:r>
          </a:p>
        </p:txBody>
      </p:sp>
      <p:pic>
        <p:nvPicPr>
          <p:cNvPr id="7" name="Picture 6" descr="A man working at home petting his dog">
            <a:extLst>
              <a:ext uri="{FF2B5EF4-FFF2-40B4-BE49-F238E27FC236}">
                <a16:creationId xmlns:a16="http://schemas.microsoft.com/office/drawing/2014/main" id="{9BFC61AF-5024-4AE9-8ED7-0F8A0A42FE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529"/>
          <a:stretch/>
        </p:blipFill>
        <p:spPr>
          <a:xfrm>
            <a:off x="8246175" y="1818766"/>
            <a:ext cx="3340504" cy="1924090"/>
          </a:xfrm>
          <a:prstGeom prst="rect">
            <a:avLst/>
          </a:prstGeom>
        </p:spPr>
      </p:pic>
      <p:sp>
        <p:nvSpPr>
          <p:cNvPr id="32" name="Text Placeholder 25">
            <a:extLst>
              <a:ext uri="{FF2B5EF4-FFF2-40B4-BE49-F238E27FC236}">
                <a16:creationId xmlns:a16="http://schemas.microsoft.com/office/drawing/2014/main" id="{E0CA965A-9B31-478C-8105-076F93A77B84}"/>
              </a:ext>
            </a:extLst>
          </p:cNvPr>
          <p:cNvSpPr txBox="1">
            <a:spLocks/>
          </p:cNvSpPr>
          <p:nvPr/>
        </p:nvSpPr>
        <p:spPr>
          <a:xfrm>
            <a:off x="8246175" y="3858740"/>
            <a:ext cx="3627534" cy="14234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Set boundaries</a:t>
            </a:r>
          </a:p>
          <a:p>
            <a:pPr marL="0" indent="0">
              <a:lnSpc>
                <a:spcPct val="90000"/>
              </a:lnSpc>
              <a:spcBef>
                <a:spcPts val="0"/>
              </a:spcBef>
              <a:spcAft>
                <a:spcPts val="300"/>
              </a:spcAft>
              <a:buNone/>
            </a:pPr>
            <a:r>
              <a:rPr lang="en-US" sz="1400">
                <a:cs typeface="Segoe UI"/>
              </a:rPr>
              <a:t>It can be a challenge to switch ‘off’ from work when you don’t leave the office—or switch ‘on’ your workday when you don’t leave the house. If needed, set clear intentions about work time and home time to avoid burnout</a:t>
            </a:r>
            <a:br>
              <a:rPr lang="en-US" sz="1400">
                <a:cs typeface="Segoe UI"/>
              </a:rPr>
            </a:br>
            <a:r>
              <a:rPr lang="en-US" sz="1400">
                <a:cs typeface="Segoe UI"/>
              </a:rPr>
              <a:t>or being ‘always on’.</a:t>
            </a:r>
          </a:p>
        </p:txBody>
      </p:sp>
      <p:sp>
        <p:nvSpPr>
          <p:cNvPr id="49" name="Rectangle 48">
            <a:extLst>
              <a:ext uri="{FF2B5EF4-FFF2-40B4-BE49-F238E27FC236}">
                <a16:creationId xmlns:a16="http://schemas.microsoft.com/office/drawing/2014/main" id="{9F9FB427-6EB1-455B-B289-ABBC9120F308}"/>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50" name="Group 49" descr="Light bulb icon">
            <a:extLst>
              <a:ext uri="{FF2B5EF4-FFF2-40B4-BE49-F238E27FC236}">
                <a16:creationId xmlns:a16="http://schemas.microsoft.com/office/drawing/2014/main" id="{5D98F2FE-81FE-4BB0-B72E-AEEA492BF1B0}"/>
              </a:ext>
            </a:extLst>
          </p:cNvPr>
          <p:cNvGrpSpPr/>
          <p:nvPr/>
        </p:nvGrpSpPr>
        <p:grpSpPr>
          <a:xfrm>
            <a:off x="272953" y="6047501"/>
            <a:ext cx="559996" cy="594838"/>
            <a:chOff x="1241431" y="2640042"/>
            <a:chExt cx="357190" cy="379417"/>
          </a:xfrm>
        </p:grpSpPr>
        <p:sp>
          <p:nvSpPr>
            <p:cNvPr id="51" name="Freeform 81">
              <a:extLst>
                <a:ext uri="{FF2B5EF4-FFF2-40B4-BE49-F238E27FC236}">
                  <a16:creationId xmlns:a16="http://schemas.microsoft.com/office/drawing/2014/main" id="{274E7C0E-8576-401A-BA78-F85F2F1388B7}"/>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2">
              <a:extLst>
                <a:ext uri="{FF2B5EF4-FFF2-40B4-BE49-F238E27FC236}">
                  <a16:creationId xmlns:a16="http://schemas.microsoft.com/office/drawing/2014/main" id="{C58CD01C-B8B6-4AEE-A227-99416CF9256C}"/>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83">
              <a:extLst>
                <a:ext uri="{FF2B5EF4-FFF2-40B4-BE49-F238E27FC236}">
                  <a16:creationId xmlns:a16="http://schemas.microsoft.com/office/drawing/2014/main" id="{CA197F4F-6FDB-47B2-A129-509F5EEDE4A5}"/>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84">
              <a:extLst>
                <a:ext uri="{FF2B5EF4-FFF2-40B4-BE49-F238E27FC236}">
                  <a16:creationId xmlns:a16="http://schemas.microsoft.com/office/drawing/2014/main" id="{1341DBE2-D531-4F76-8679-57AC4DC15A7F}"/>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85">
              <a:extLst>
                <a:ext uri="{FF2B5EF4-FFF2-40B4-BE49-F238E27FC236}">
                  <a16:creationId xmlns:a16="http://schemas.microsoft.com/office/drawing/2014/main" id="{96FBB839-83BB-4B42-8044-EE86E7F5D19E}"/>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86">
              <a:extLst>
                <a:ext uri="{FF2B5EF4-FFF2-40B4-BE49-F238E27FC236}">
                  <a16:creationId xmlns:a16="http://schemas.microsoft.com/office/drawing/2014/main" id="{7454712D-2003-43A7-99A5-6297B75CE24F}"/>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3" name="Rectangle 42">
            <a:hlinkClick r:id="rId6"/>
            <a:extLst>
              <a:ext uri="{FF2B5EF4-FFF2-40B4-BE49-F238E27FC236}">
                <a16:creationId xmlns:a16="http://schemas.microsoft.com/office/drawing/2014/main" id="{0AA8880B-2794-43F2-AC33-D3FFA296B7A7}"/>
              </a:ext>
            </a:extLst>
          </p:cNvPr>
          <p:cNvSpPr/>
          <p:nvPr/>
        </p:nvSpPr>
        <p:spPr>
          <a:xfrm>
            <a:off x="882988" y="6095621"/>
            <a:ext cx="10275007" cy="498598"/>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200">
                <a:latin typeface="+mj-lt"/>
                <a:cs typeface="Segoe UI"/>
                <a:hlinkClick r:id="rId7"/>
              </a:rPr>
              <a:t>Manage notifications</a:t>
            </a:r>
            <a:r>
              <a:rPr lang="en-US" sz="1200">
                <a:latin typeface="+mj-lt"/>
                <a:cs typeface="Segoe UI"/>
              </a:rPr>
              <a:t> </a:t>
            </a:r>
            <a:r>
              <a:rPr lang="en-US" sz="1200">
                <a:cs typeface="Segoe UI"/>
              </a:rPr>
              <a:t>for Teams activities, channels, and on mobile.</a:t>
            </a:r>
          </a:p>
          <a:p>
            <a:pPr marL="398145" defTabSz="932472" fontAlgn="base">
              <a:lnSpc>
                <a:spcPct val="90000"/>
              </a:lnSpc>
              <a:spcBef>
                <a:spcPct val="0"/>
              </a:spcBef>
              <a:spcAft>
                <a:spcPct val="0"/>
              </a:spcAft>
            </a:pPr>
            <a:r>
              <a:rPr lang="en-US" sz="1200">
                <a:latin typeface="+mj-lt"/>
                <a:cs typeface="Segoe UI"/>
                <a:hlinkClick r:id="rId8"/>
              </a:rPr>
              <a:t>Set a status message</a:t>
            </a:r>
            <a:r>
              <a:rPr lang="en-US" sz="1200">
                <a:latin typeface="+mj-lt"/>
                <a:cs typeface="Segoe UI"/>
              </a:rPr>
              <a:t> </a:t>
            </a:r>
            <a:r>
              <a:rPr lang="en-US" sz="1200">
                <a:cs typeface="Segoe UI"/>
              </a:rPr>
              <a:t>in Teams and update your calendar to indicate if you are free or busy.</a:t>
            </a:r>
          </a:p>
          <a:p>
            <a:pPr marL="398145" defTabSz="932472" fontAlgn="base">
              <a:lnSpc>
                <a:spcPct val="90000"/>
              </a:lnSpc>
              <a:spcBef>
                <a:spcPct val="0"/>
              </a:spcBef>
              <a:spcAft>
                <a:spcPct val="0"/>
              </a:spcAft>
            </a:pPr>
            <a:r>
              <a:rPr lang="en-US" sz="1200">
                <a:cs typeface="Segoe UI"/>
              </a:rPr>
              <a:t>Set quiet hours in Teams mobile to limit notifications to your work hours and turn </a:t>
            </a:r>
            <a:r>
              <a:rPr lang="en-US" sz="1200">
                <a:latin typeface="+mj-lt"/>
                <a:cs typeface="Segoe UI"/>
                <a:hlinkClick r:id="rId9"/>
              </a:rPr>
              <a:t>Focus Assist</a:t>
            </a:r>
            <a:r>
              <a:rPr lang="en-US" sz="1200">
                <a:latin typeface="+mj-lt"/>
                <a:cs typeface="Segoe UI"/>
              </a:rPr>
              <a:t> </a:t>
            </a:r>
            <a:r>
              <a:rPr lang="en-US" sz="1200">
                <a:cs typeface="Segoe UI"/>
              </a:rPr>
              <a:t>on in Windows 10.</a:t>
            </a:r>
          </a:p>
        </p:txBody>
      </p:sp>
    </p:spTree>
    <p:extLst>
      <p:ext uri="{BB962C8B-B14F-4D97-AF65-F5344CB8AC3E}">
        <p14:creationId xmlns:p14="http://schemas.microsoft.com/office/powerpoint/2010/main" val="7250168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a:xfrm>
            <a:off x="585216" y="457200"/>
            <a:ext cx="11018520" cy="553998"/>
          </a:xfrm>
        </p:spPr>
        <p:txBody>
          <a:bodyPr/>
          <a:lstStyle/>
          <a:p>
            <a:r>
              <a:rPr lang="en-US"/>
              <a:t>Take care and be mindful</a:t>
            </a:r>
          </a:p>
        </p:txBody>
      </p:sp>
      <p:sp>
        <p:nvSpPr>
          <p:cNvPr id="49" name="TextBox 48">
            <a:extLst>
              <a:ext uri="{FF2B5EF4-FFF2-40B4-BE49-F238E27FC236}">
                <a16:creationId xmlns:a16="http://schemas.microsoft.com/office/drawing/2014/main" id="{3CC52905-4ADD-41D8-8340-F3E3CA78B894}"/>
              </a:ext>
            </a:extLst>
          </p:cNvPr>
          <p:cNvSpPr txBox="1"/>
          <p:nvPr/>
        </p:nvSpPr>
        <p:spPr>
          <a:xfrm>
            <a:off x="588263" y="1153161"/>
            <a:ext cx="10751750" cy="553998"/>
          </a:xfrm>
          <a:prstGeom prst="rect">
            <a:avLst/>
          </a:prstGeom>
          <a:noFill/>
        </p:spPr>
        <p:txBody>
          <a:bodyPr wrap="square" lIns="0" tIns="0" rIns="0" bIns="0" rtlCol="0" anchor="ctr" anchorCtr="0">
            <a:spAutoFit/>
          </a:bodyPr>
          <a:lstStyle/>
          <a:p>
            <a:pPr lvl="0">
              <a:defRPr/>
            </a:pPr>
            <a:r>
              <a:rPr lang="en-US" sz="1800"/>
              <a:t>In challenging circumstances, we need to remember to take a step back and focus on our health,</a:t>
            </a:r>
            <a:br>
              <a:rPr lang="en-US" sz="1800"/>
            </a:br>
            <a:r>
              <a:rPr lang="en-US" sz="1800"/>
              <a:t>wellness, and mindset.</a:t>
            </a:r>
          </a:p>
        </p:txBody>
      </p:sp>
      <p:pic>
        <p:nvPicPr>
          <p:cNvPr id="5" name="Picture 4" descr="A person walking their dog">
            <a:extLst>
              <a:ext uri="{FF2B5EF4-FFF2-40B4-BE49-F238E27FC236}">
                <a16:creationId xmlns:a16="http://schemas.microsoft.com/office/drawing/2014/main" id="{118C07D0-F657-4CA1-B3C4-98E7853091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261" y="1818765"/>
            <a:ext cx="3418934" cy="1952901"/>
          </a:xfrm>
          <a:prstGeom prst="rect">
            <a:avLst/>
          </a:prstGeom>
        </p:spPr>
      </p:pic>
      <p:sp>
        <p:nvSpPr>
          <p:cNvPr id="48" name="Content Placeholder 3">
            <a:extLst>
              <a:ext uri="{FF2B5EF4-FFF2-40B4-BE49-F238E27FC236}">
                <a16:creationId xmlns:a16="http://schemas.microsoft.com/office/drawing/2014/main" id="{2147D283-C7E8-4E52-8029-74DF65B92C12}"/>
              </a:ext>
            </a:extLst>
          </p:cNvPr>
          <p:cNvSpPr txBox="1">
            <a:spLocks/>
          </p:cNvSpPr>
          <p:nvPr/>
        </p:nvSpPr>
        <p:spPr>
          <a:xfrm>
            <a:off x="588262" y="3858740"/>
            <a:ext cx="3418933" cy="14234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Don’t forget to take breaks</a:t>
            </a:r>
          </a:p>
          <a:p>
            <a:pPr marL="0" indent="0">
              <a:lnSpc>
                <a:spcPct val="90000"/>
              </a:lnSpc>
              <a:spcBef>
                <a:spcPts val="0"/>
              </a:spcBef>
              <a:spcAft>
                <a:spcPts val="300"/>
              </a:spcAft>
              <a:buNone/>
            </a:pPr>
            <a:r>
              <a:rPr lang="en-US" sz="1400">
                <a:cs typeface="Segoe UI"/>
              </a:rPr>
              <a:t>It can be difficult to remember to take breaks. Use your calendar to turn meals and breaks into appointments so you get regular reminders. Block time on your calendar for exercise and fresh air—or just time to step away from your workspace. </a:t>
            </a:r>
          </a:p>
        </p:txBody>
      </p:sp>
      <p:pic>
        <p:nvPicPr>
          <p:cNvPr id="19" name="Picture 18" descr="a stack of rocks on the beach">
            <a:extLst>
              <a:ext uri="{FF2B5EF4-FFF2-40B4-BE49-F238E27FC236}">
                <a16:creationId xmlns:a16="http://schemas.microsoft.com/office/drawing/2014/main" id="{8C92E104-2623-4A14-9FC8-33331DEBCE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8789" y="1818765"/>
            <a:ext cx="3418935" cy="1914250"/>
          </a:xfrm>
          <a:prstGeom prst="rect">
            <a:avLst/>
          </a:prstGeom>
        </p:spPr>
      </p:pic>
      <p:sp>
        <p:nvSpPr>
          <p:cNvPr id="59" name="Text Placeholder 24">
            <a:extLst>
              <a:ext uri="{FF2B5EF4-FFF2-40B4-BE49-F238E27FC236}">
                <a16:creationId xmlns:a16="http://schemas.microsoft.com/office/drawing/2014/main" id="{FFA5C9DB-3D6F-4A28-98CB-D0EEFCE3AFA2}"/>
              </a:ext>
            </a:extLst>
          </p:cNvPr>
          <p:cNvSpPr txBox="1">
            <a:spLocks/>
          </p:cNvSpPr>
          <p:nvPr/>
        </p:nvSpPr>
        <p:spPr>
          <a:xfrm>
            <a:off x="4458790" y="3858740"/>
            <a:ext cx="3608764" cy="14234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Work-life harmony</a:t>
            </a:r>
          </a:p>
          <a:p>
            <a:pPr marL="0" indent="0">
              <a:lnSpc>
                <a:spcPct val="90000"/>
              </a:lnSpc>
              <a:spcBef>
                <a:spcPts val="0"/>
              </a:spcBef>
              <a:spcAft>
                <a:spcPts val="300"/>
              </a:spcAft>
              <a:buNone/>
            </a:pPr>
            <a:r>
              <a:rPr lang="en-US" sz="1400">
                <a:cs typeface="Segoe UI"/>
              </a:rPr>
              <a:t>We recognize that while working from home you may need to occasionally redirect your time and energy to your loved ones. Continue to access available support options, caregiver benefits, and leave, as needed, to find the balance you need. </a:t>
            </a:r>
          </a:p>
        </p:txBody>
      </p:sp>
      <p:pic>
        <p:nvPicPr>
          <p:cNvPr id="3" name="Picture 2" descr="A woman sitting in a comfortable chair reading a newspaper">
            <a:extLst>
              <a:ext uri="{FF2B5EF4-FFF2-40B4-BE49-F238E27FC236}">
                <a16:creationId xmlns:a16="http://schemas.microsoft.com/office/drawing/2014/main" id="{35E0E01D-355F-49BF-8623-2609A92A70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46174" y="1818765"/>
            <a:ext cx="3418935" cy="1904977"/>
          </a:xfrm>
          <a:prstGeom prst="rect">
            <a:avLst/>
          </a:prstGeom>
        </p:spPr>
      </p:pic>
      <p:sp>
        <p:nvSpPr>
          <p:cNvPr id="47" name="Text Placeholder 25">
            <a:extLst>
              <a:ext uri="{FF2B5EF4-FFF2-40B4-BE49-F238E27FC236}">
                <a16:creationId xmlns:a16="http://schemas.microsoft.com/office/drawing/2014/main" id="{8264ABFF-BC01-40D4-9CAB-7F6FD708EEBC}"/>
              </a:ext>
            </a:extLst>
          </p:cNvPr>
          <p:cNvSpPr txBox="1">
            <a:spLocks/>
          </p:cNvSpPr>
          <p:nvPr/>
        </p:nvSpPr>
        <p:spPr>
          <a:xfrm>
            <a:off x="8246175" y="3858740"/>
            <a:ext cx="3357563" cy="14234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dirty="0">
                <a:solidFill>
                  <a:schemeClr val="accent1"/>
                </a:solidFill>
                <a:latin typeface="+mj-lt"/>
                <a:cs typeface="Segoe UI"/>
              </a:rPr>
              <a:t>Check-in with team and others)</a:t>
            </a:r>
          </a:p>
          <a:p>
            <a:pPr marL="0" indent="0">
              <a:lnSpc>
                <a:spcPct val="90000"/>
              </a:lnSpc>
              <a:spcBef>
                <a:spcPts val="0"/>
              </a:spcBef>
              <a:spcAft>
                <a:spcPts val="300"/>
              </a:spcAft>
              <a:buNone/>
            </a:pPr>
            <a:r>
              <a:rPr lang="en-US" sz="1400" dirty="0">
                <a:cs typeface="Segoe UI"/>
              </a:rPr>
              <a:t>It’s important to look after yourself and be mindful of how you are feeling. Anxiety, loneliness, and other feelings are perfectly normal, and there are resources to help you take care. Be sure to check in on others within your team. </a:t>
            </a:r>
          </a:p>
        </p:txBody>
      </p:sp>
      <p:sp>
        <p:nvSpPr>
          <p:cNvPr id="60" name="Rectangle 59">
            <a:extLst>
              <a:ext uri="{FF2B5EF4-FFF2-40B4-BE49-F238E27FC236}">
                <a16:creationId xmlns:a16="http://schemas.microsoft.com/office/drawing/2014/main" id="{61AD540E-3DB7-441B-912A-8D2BD576910C}"/>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61" name="Group 60" descr="Light bulb icon">
            <a:extLst>
              <a:ext uri="{FF2B5EF4-FFF2-40B4-BE49-F238E27FC236}">
                <a16:creationId xmlns:a16="http://schemas.microsoft.com/office/drawing/2014/main" id="{E17602C6-7D4E-4EB8-8AA1-17F44E1BAA07}"/>
              </a:ext>
            </a:extLst>
          </p:cNvPr>
          <p:cNvGrpSpPr/>
          <p:nvPr/>
        </p:nvGrpSpPr>
        <p:grpSpPr>
          <a:xfrm>
            <a:off x="272953" y="6047501"/>
            <a:ext cx="559996" cy="594838"/>
            <a:chOff x="1241431" y="2640042"/>
            <a:chExt cx="357190" cy="379417"/>
          </a:xfrm>
        </p:grpSpPr>
        <p:sp>
          <p:nvSpPr>
            <p:cNvPr id="62" name="Freeform 81">
              <a:extLst>
                <a:ext uri="{FF2B5EF4-FFF2-40B4-BE49-F238E27FC236}">
                  <a16:creationId xmlns:a16="http://schemas.microsoft.com/office/drawing/2014/main" id="{DF736347-3C17-4357-9EAF-7348BB0218F4}"/>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82">
              <a:extLst>
                <a:ext uri="{FF2B5EF4-FFF2-40B4-BE49-F238E27FC236}">
                  <a16:creationId xmlns:a16="http://schemas.microsoft.com/office/drawing/2014/main" id="{B3764414-F87D-470E-947C-DDBC605DD7AC}"/>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3">
              <a:extLst>
                <a:ext uri="{FF2B5EF4-FFF2-40B4-BE49-F238E27FC236}">
                  <a16:creationId xmlns:a16="http://schemas.microsoft.com/office/drawing/2014/main" id="{C1C316A7-D330-4EBB-968A-3344CD56AFE3}"/>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4">
              <a:extLst>
                <a:ext uri="{FF2B5EF4-FFF2-40B4-BE49-F238E27FC236}">
                  <a16:creationId xmlns:a16="http://schemas.microsoft.com/office/drawing/2014/main" id="{1A43D838-78FB-4F93-ABDF-0CC7FBE8F2B8}"/>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85">
              <a:extLst>
                <a:ext uri="{FF2B5EF4-FFF2-40B4-BE49-F238E27FC236}">
                  <a16:creationId xmlns:a16="http://schemas.microsoft.com/office/drawing/2014/main" id="{AEF4A37F-AD13-4646-A476-0D1F38977B95}"/>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86">
              <a:extLst>
                <a:ext uri="{FF2B5EF4-FFF2-40B4-BE49-F238E27FC236}">
                  <a16:creationId xmlns:a16="http://schemas.microsoft.com/office/drawing/2014/main" id="{CDAC5473-05F7-4152-9FFA-72A9E4AEB811}"/>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413583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desk having a video conversation with another person">
            <a:extLst>
              <a:ext uri="{FF2B5EF4-FFF2-40B4-BE49-F238E27FC236}">
                <a16:creationId xmlns:a16="http://schemas.microsoft.com/office/drawing/2014/main" id="{38A477DC-9344-485A-A392-93AE80CBBA15}"/>
              </a:ext>
            </a:extLst>
          </p:cNvPr>
          <p:cNvPicPr>
            <a:picLocks noChangeAspect="1"/>
          </p:cNvPicPr>
          <p:nvPr/>
        </p:nvPicPr>
        <p:blipFill rotWithShape="1">
          <a:blip r:embed="rId3"/>
          <a:srcRect b="1799"/>
          <a:stretch/>
        </p:blipFill>
        <p:spPr>
          <a:xfrm>
            <a:off x="8252047" y="1813536"/>
            <a:ext cx="3420690" cy="1902650"/>
          </a:xfrm>
          <a:prstGeom prst="rect">
            <a:avLst/>
          </a:prstGeom>
        </p:spPr>
      </p:pic>
      <p:pic>
        <p:nvPicPr>
          <p:cNvPr id="6" name="Picture 5" descr="A person sitting at a table using a computer talking with four people on a video call">
            <a:extLst>
              <a:ext uri="{FF2B5EF4-FFF2-40B4-BE49-F238E27FC236}">
                <a16:creationId xmlns:a16="http://schemas.microsoft.com/office/drawing/2014/main" id="{EE406D92-733B-4638-9B93-14E80C8D6C3C}"/>
              </a:ext>
            </a:extLst>
          </p:cNvPr>
          <p:cNvPicPr>
            <a:picLocks noChangeAspect="1"/>
          </p:cNvPicPr>
          <p:nvPr/>
        </p:nvPicPr>
        <p:blipFill>
          <a:blip r:embed="rId4"/>
          <a:stretch>
            <a:fillRect/>
          </a:stretch>
        </p:blipFill>
        <p:spPr>
          <a:xfrm>
            <a:off x="4464661" y="1813536"/>
            <a:ext cx="3361913" cy="1904208"/>
          </a:xfrm>
          <a:prstGeom prst="rect">
            <a:avLst/>
          </a:prstGeom>
        </p:spPr>
      </p:pic>
      <p:pic>
        <p:nvPicPr>
          <p:cNvPr id="3" name="Picture 2" descr="A person standing in front of a large screen on a video call with four other people">
            <a:extLst>
              <a:ext uri="{FF2B5EF4-FFF2-40B4-BE49-F238E27FC236}">
                <a16:creationId xmlns:a16="http://schemas.microsoft.com/office/drawing/2014/main" id="{39CD6CED-0816-4A5A-8ECF-F2CF5B536BD6}"/>
              </a:ext>
            </a:extLst>
          </p:cNvPr>
          <p:cNvPicPr>
            <a:picLocks noChangeAspect="1"/>
          </p:cNvPicPr>
          <p:nvPr/>
        </p:nvPicPr>
        <p:blipFill>
          <a:blip r:embed="rId5"/>
          <a:stretch>
            <a:fillRect/>
          </a:stretch>
        </p:blipFill>
        <p:spPr>
          <a:xfrm>
            <a:off x="583912" y="1813536"/>
            <a:ext cx="3367785" cy="1904903"/>
          </a:xfrm>
          <a:prstGeom prst="rect">
            <a:avLst/>
          </a:prstGeom>
        </p:spPr>
      </p:pic>
      <p:sp>
        <p:nvSpPr>
          <p:cNvPr id="5" name="Title 4">
            <a:extLst>
              <a:ext uri="{FF2B5EF4-FFF2-40B4-BE49-F238E27FC236}">
                <a16:creationId xmlns:a16="http://schemas.microsoft.com/office/drawing/2014/main" id="{966D544F-C8A6-4C5A-9FA9-285B98BD1EF2}"/>
              </a:ext>
            </a:extLst>
          </p:cNvPr>
          <p:cNvSpPr>
            <a:spLocks noGrp="1"/>
          </p:cNvSpPr>
          <p:nvPr>
            <p:ph type="title"/>
          </p:nvPr>
        </p:nvSpPr>
        <p:spPr/>
        <p:txBody>
          <a:bodyPr/>
          <a:lstStyle/>
          <a:p>
            <a:r>
              <a:rPr lang="en-US">
                <a:solidFill>
                  <a:schemeClr val="tx1"/>
                </a:solidFill>
              </a:rPr>
              <a:t>Role of the manager</a:t>
            </a:r>
          </a:p>
        </p:txBody>
      </p:sp>
      <p:sp>
        <p:nvSpPr>
          <p:cNvPr id="27" name="TextBox 26">
            <a:extLst>
              <a:ext uri="{FF2B5EF4-FFF2-40B4-BE49-F238E27FC236}">
                <a16:creationId xmlns:a16="http://schemas.microsoft.com/office/drawing/2014/main" id="{34D7F8E6-374C-4EA8-A702-1519E4DEE31F}"/>
              </a:ext>
            </a:extLst>
          </p:cNvPr>
          <p:cNvSpPr txBox="1"/>
          <p:nvPr/>
        </p:nvSpPr>
        <p:spPr>
          <a:xfrm>
            <a:off x="588262" y="1012591"/>
            <a:ext cx="10751750" cy="615553"/>
          </a:xfrm>
          <a:prstGeom prst="rect">
            <a:avLst/>
          </a:prstGeom>
          <a:noFill/>
        </p:spPr>
        <p:txBody>
          <a:bodyPr wrap="square" lIns="0" tIns="0" rIns="0" bIns="0" rtlCol="0" anchor="ctr" anchorCtr="0">
            <a:spAutoFit/>
          </a:bodyPr>
          <a:lstStyle/>
          <a:p>
            <a:pPr lvl="0">
              <a:defRPr/>
            </a:pPr>
            <a:r>
              <a:rPr lang="en-US" sz="2000"/>
              <a:t>Managers play a key role in the success of their teams, especially during times of uncertainty and change.</a:t>
            </a:r>
          </a:p>
        </p:txBody>
      </p:sp>
      <p:sp>
        <p:nvSpPr>
          <p:cNvPr id="26" name="Content Placeholder 3">
            <a:extLst>
              <a:ext uri="{FF2B5EF4-FFF2-40B4-BE49-F238E27FC236}">
                <a16:creationId xmlns:a16="http://schemas.microsoft.com/office/drawing/2014/main" id="{19D72E59-39DE-46D1-85CF-F279BFC31220}"/>
              </a:ext>
            </a:extLst>
          </p:cNvPr>
          <p:cNvSpPr txBox="1">
            <a:spLocks/>
          </p:cNvSpPr>
          <p:nvPr/>
        </p:nvSpPr>
        <p:spPr>
          <a:xfrm>
            <a:off x="588262" y="3858740"/>
            <a:ext cx="3418933" cy="14234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dirty="0">
                <a:solidFill>
                  <a:schemeClr val="accent1"/>
                </a:solidFill>
                <a:latin typeface="+mj-lt"/>
                <a:cs typeface="Segoe UI"/>
              </a:rPr>
              <a:t>Lead by example</a:t>
            </a:r>
          </a:p>
          <a:p>
            <a:pPr marL="0" indent="0">
              <a:lnSpc>
                <a:spcPct val="90000"/>
              </a:lnSpc>
              <a:spcBef>
                <a:spcPts val="0"/>
              </a:spcBef>
              <a:spcAft>
                <a:spcPts val="300"/>
              </a:spcAft>
              <a:buNone/>
            </a:pPr>
            <a:r>
              <a:rPr lang="en-US" sz="1400" dirty="0">
                <a:cs typeface="Segoe UI"/>
              </a:rPr>
              <a:t>Model the work from home use on good habits. Be a positive example of the guidance, and make sure to reinforce inclusion. Check in with your team, ask for perspectives, and identify any areas for improvement. </a:t>
            </a:r>
          </a:p>
        </p:txBody>
      </p:sp>
      <p:sp>
        <p:nvSpPr>
          <p:cNvPr id="44" name="Text Placeholder 24">
            <a:extLst>
              <a:ext uri="{FF2B5EF4-FFF2-40B4-BE49-F238E27FC236}">
                <a16:creationId xmlns:a16="http://schemas.microsoft.com/office/drawing/2014/main" id="{02D6FB00-3FC5-4E9F-9C81-F6F39260009B}"/>
              </a:ext>
            </a:extLst>
          </p:cNvPr>
          <p:cNvSpPr txBox="1">
            <a:spLocks/>
          </p:cNvSpPr>
          <p:nvPr/>
        </p:nvSpPr>
        <p:spPr>
          <a:xfrm>
            <a:off x="4458789" y="3858740"/>
            <a:ext cx="3726018" cy="161736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Support in new ways</a:t>
            </a:r>
          </a:p>
          <a:p>
            <a:pPr marL="0" indent="0">
              <a:lnSpc>
                <a:spcPct val="90000"/>
              </a:lnSpc>
              <a:spcBef>
                <a:spcPts val="0"/>
              </a:spcBef>
              <a:spcAft>
                <a:spcPts val="300"/>
              </a:spcAft>
              <a:buNone/>
            </a:pPr>
            <a:r>
              <a:rPr lang="en-US" sz="1400">
                <a:cs typeface="Segoe UI"/>
              </a:rPr>
              <a:t>Help each person create their best and most productive work from home environment. Understand any business continuity concerns of your team and support their efforts at working in new ways. Be curious and ask questions that empower employees to find their own solutions.</a:t>
            </a:r>
          </a:p>
        </p:txBody>
      </p:sp>
      <p:sp>
        <p:nvSpPr>
          <p:cNvPr id="25" name="Text Placeholder 25">
            <a:extLst>
              <a:ext uri="{FF2B5EF4-FFF2-40B4-BE49-F238E27FC236}">
                <a16:creationId xmlns:a16="http://schemas.microsoft.com/office/drawing/2014/main" id="{DB806376-FB32-4D5E-9263-D0B40745A47E}"/>
              </a:ext>
            </a:extLst>
          </p:cNvPr>
          <p:cNvSpPr txBox="1">
            <a:spLocks/>
          </p:cNvSpPr>
          <p:nvPr/>
        </p:nvSpPr>
        <p:spPr>
          <a:xfrm>
            <a:off x="8246175" y="3858740"/>
            <a:ext cx="3418934" cy="146193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dirty="0">
                <a:solidFill>
                  <a:schemeClr val="accent1"/>
                </a:solidFill>
                <a:latin typeface="+mj-lt"/>
                <a:cs typeface="Segoe UI"/>
              </a:rPr>
              <a:t>Frequent check-ins</a:t>
            </a:r>
          </a:p>
          <a:p>
            <a:pPr marL="0" indent="0">
              <a:lnSpc>
                <a:spcPct val="90000"/>
              </a:lnSpc>
              <a:spcBef>
                <a:spcPts val="0"/>
              </a:spcBef>
              <a:spcAft>
                <a:spcPts val="300"/>
              </a:spcAft>
              <a:buNone/>
            </a:pPr>
            <a:r>
              <a:rPr lang="en-US" sz="1400" dirty="0">
                <a:cs typeface="Segoe UI"/>
              </a:rPr>
              <a:t>These are unusual times with unanticipated challenges and may require more frequent check-ins. </a:t>
            </a:r>
          </a:p>
          <a:p>
            <a:pPr marL="0" indent="0">
              <a:lnSpc>
                <a:spcPct val="90000"/>
              </a:lnSpc>
              <a:spcBef>
                <a:spcPts val="0"/>
              </a:spcBef>
              <a:spcAft>
                <a:spcPts val="300"/>
              </a:spcAft>
              <a:buNone/>
            </a:pPr>
            <a:r>
              <a:rPr lang="en-US" sz="1400" dirty="0">
                <a:cs typeface="Segoe UI"/>
              </a:rPr>
              <a:t>Be sure to manage expectations, offer support, and take time to understand the unique needs of every team member.</a:t>
            </a:r>
          </a:p>
        </p:txBody>
      </p:sp>
      <p:sp>
        <p:nvSpPr>
          <p:cNvPr id="45" name="Rectangle 44">
            <a:extLst>
              <a:ext uri="{FF2B5EF4-FFF2-40B4-BE49-F238E27FC236}">
                <a16:creationId xmlns:a16="http://schemas.microsoft.com/office/drawing/2014/main" id="{1DAA98C3-B130-4A89-935A-6E42EF507523}"/>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46" name="Group 45" descr="Light bulb icon">
            <a:extLst>
              <a:ext uri="{FF2B5EF4-FFF2-40B4-BE49-F238E27FC236}">
                <a16:creationId xmlns:a16="http://schemas.microsoft.com/office/drawing/2014/main" id="{8E11395D-6489-4306-AA4F-E1C4F904A406}"/>
              </a:ext>
            </a:extLst>
          </p:cNvPr>
          <p:cNvGrpSpPr/>
          <p:nvPr/>
        </p:nvGrpSpPr>
        <p:grpSpPr>
          <a:xfrm>
            <a:off x="272953" y="6047501"/>
            <a:ext cx="559996" cy="594838"/>
            <a:chOff x="1241431" y="2640042"/>
            <a:chExt cx="357190" cy="379417"/>
          </a:xfrm>
        </p:grpSpPr>
        <p:sp>
          <p:nvSpPr>
            <p:cNvPr id="47" name="Freeform 81">
              <a:extLst>
                <a:ext uri="{FF2B5EF4-FFF2-40B4-BE49-F238E27FC236}">
                  <a16:creationId xmlns:a16="http://schemas.microsoft.com/office/drawing/2014/main" id="{46F2A5DD-1ADD-4935-953B-BE6BFA85ECB8}"/>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2">
              <a:extLst>
                <a:ext uri="{FF2B5EF4-FFF2-40B4-BE49-F238E27FC236}">
                  <a16:creationId xmlns:a16="http://schemas.microsoft.com/office/drawing/2014/main" id="{674911F8-37D7-4CB4-9460-9BEB1C809289}"/>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83">
              <a:extLst>
                <a:ext uri="{FF2B5EF4-FFF2-40B4-BE49-F238E27FC236}">
                  <a16:creationId xmlns:a16="http://schemas.microsoft.com/office/drawing/2014/main" id="{03EA3AFE-E912-4F99-AA96-2E09F4B285A8}"/>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84">
              <a:extLst>
                <a:ext uri="{FF2B5EF4-FFF2-40B4-BE49-F238E27FC236}">
                  <a16:creationId xmlns:a16="http://schemas.microsoft.com/office/drawing/2014/main" id="{AEAA6D71-FC86-4A26-8F10-004C576CCEFA}"/>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5">
              <a:extLst>
                <a:ext uri="{FF2B5EF4-FFF2-40B4-BE49-F238E27FC236}">
                  <a16:creationId xmlns:a16="http://schemas.microsoft.com/office/drawing/2014/main" id="{FDA7FC57-E620-4A67-A499-0D5C2C75A784}"/>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6">
              <a:extLst>
                <a:ext uri="{FF2B5EF4-FFF2-40B4-BE49-F238E27FC236}">
                  <a16:creationId xmlns:a16="http://schemas.microsoft.com/office/drawing/2014/main" id="{65F62C00-880A-4810-8382-399DA51FC566}"/>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141059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918F-D31D-44B2-C0BC-B3A1122AF479}"/>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E801EE4-E27D-F9A4-CF01-AED7748C72CA}"/>
              </a:ext>
            </a:extLst>
          </p:cNvPr>
          <p:cNvPicPr>
            <a:picLocks noChangeAspect="1"/>
          </p:cNvPicPr>
          <p:nvPr/>
        </p:nvPicPr>
        <p:blipFill>
          <a:blip r:embed="rId2"/>
          <a:stretch>
            <a:fillRect/>
          </a:stretch>
        </p:blipFill>
        <p:spPr>
          <a:xfrm>
            <a:off x="0" y="0"/>
            <a:ext cx="12192000" cy="6886065"/>
          </a:xfrm>
          <a:prstGeom prst="rect">
            <a:avLst/>
          </a:prstGeom>
        </p:spPr>
      </p:pic>
    </p:spTree>
    <p:extLst>
      <p:ext uri="{BB962C8B-B14F-4D97-AF65-F5344CB8AC3E}">
        <p14:creationId xmlns:p14="http://schemas.microsoft.com/office/powerpoint/2010/main" val="4467058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8D3C-1DC6-0C4E-C02A-138DAD3B4F02}"/>
              </a:ext>
            </a:extLst>
          </p:cNvPr>
          <p:cNvSpPr>
            <a:spLocks noGrp="1"/>
          </p:cNvSpPr>
          <p:nvPr>
            <p:ph type="title"/>
          </p:nvPr>
        </p:nvSpPr>
        <p:spPr/>
        <p:txBody>
          <a:bodyPr/>
          <a:lstStyle/>
          <a:p>
            <a:endParaRPr lang="en-GB"/>
          </a:p>
        </p:txBody>
      </p:sp>
      <p:sp>
        <p:nvSpPr>
          <p:cNvPr id="3" name="Picture Placeholder 2">
            <a:extLst>
              <a:ext uri="{FF2B5EF4-FFF2-40B4-BE49-F238E27FC236}">
                <a16:creationId xmlns:a16="http://schemas.microsoft.com/office/drawing/2014/main" id="{1A427BC4-DB8D-37AC-731C-E30BDC34FF72}"/>
              </a:ext>
            </a:extLst>
          </p:cNvPr>
          <p:cNvSpPr>
            <a:spLocks noGrp="1"/>
          </p:cNvSpPr>
          <p:nvPr>
            <p:ph type="pic" sz="quarter" idx="11"/>
          </p:nvPr>
        </p:nvSpPr>
        <p:spPr>
          <a:xfrm>
            <a:off x="-1" y="-1588"/>
            <a:ext cx="11961341" cy="6859588"/>
          </a:xfrm>
        </p:spPr>
        <p:txBody>
          <a:bodyPr/>
          <a:lstStyle/>
          <a:p>
            <a:endParaRPr lang="en-GB"/>
          </a:p>
        </p:txBody>
      </p:sp>
      <p:sp>
        <p:nvSpPr>
          <p:cNvPr id="4" name="TextBox 3">
            <a:extLst>
              <a:ext uri="{FF2B5EF4-FFF2-40B4-BE49-F238E27FC236}">
                <a16:creationId xmlns:a16="http://schemas.microsoft.com/office/drawing/2014/main" id="{B3AB0F30-BFA9-D3DC-FA82-A5B8A504E58D}"/>
              </a:ext>
            </a:extLst>
          </p:cNvPr>
          <p:cNvSpPr txBox="1"/>
          <p:nvPr/>
        </p:nvSpPr>
        <p:spPr>
          <a:xfrm>
            <a:off x="3052118" y="1496145"/>
            <a:ext cx="5857102" cy="4154984"/>
          </a:xfrm>
          <a:prstGeom prst="rect">
            <a:avLst/>
          </a:prstGeom>
          <a:solidFill>
            <a:schemeClr val="tx2">
              <a:lumMod val="40000"/>
              <a:lumOff val="60000"/>
            </a:schemeClr>
          </a:solidFill>
        </p:spPr>
        <p:txBody>
          <a:bodyPr wrap="square" lIns="0" tIns="0" rIns="0" bIns="0" rtlCol="0">
            <a:spAutoFit/>
          </a:bodyPr>
          <a:lstStyle/>
          <a:p>
            <a:pPr algn="ctr"/>
            <a:endParaRPr lang="en-GB" sz="7200" dirty="0"/>
          </a:p>
          <a:p>
            <a:pPr algn="ctr"/>
            <a:r>
              <a:rPr lang="en-GB" sz="6600" dirty="0"/>
              <a:t>Questions?</a:t>
            </a:r>
          </a:p>
          <a:p>
            <a:pPr algn="ctr"/>
            <a:endParaRPr lang="en-GB" sz="6600" dirty="0"/>
          </a:p>
          <a:p>
            <a:pPr algn="ctr"/>
            <a:endParaRPr lang="en-GB" sz="6600" dirty="0"/>
          </a:p>
        </p:txBody>
      </p:sp>
    </p:spTree>
    <p:extLst>
      <p:ext uri="{BB962C8B-B14F-4D97-AF65-F5344CB8AC3E}">
        <p14:creationId xmlns:p14="http://schemas.microsoft.com/office/powerpoint/2010/main" val="33559996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D035-0162-4D66-8F38-4F717FD77A1B}"/>
              </a:ext>
            </a:extLst>
          </p:cNvPr>
          <p:cNvSpPr>
            <a:spLocks noGrp="1"/>
          </p:cNvSpPr>
          <p:nvPr>
            <p:ph type="title"/>
          </p:nvPr>
        </p:nvSpPr>
        <p:spPr/>
        <p:txBody>
          <a:bodyPr/>
          <a:lstStyle/>
          <a:p>
            <a:r>
              <a:rPr lang="en-US"/>
              <a:t>Guide to working from home</a:t>
            </a:r>
          </a:p>
        </p:txBody>
      </p:sp>
      <p:pic>
        <p:nvPicPr>
          <p:cNvPr id="5" name="Picture 4" descr="Man sitting at a table working on his laptop.&#10;">
            <a:extLst>
              <a:ext uri="{FF2B5EF4-FFF2-40B4-BE49-F238E27FC236}">
                <a16:creationId xmlns:a16="http://schemas.microsoft.com/office/drawing/2014/main" id="{C3AE93B8-7215-4571-8A21-7487F79F49C3}"/>
              </a:ext>
            </a:extLst>
          </p:cNvPr>
          <p:cNvPicPr>
            <a:picLocks noChangeAspect="1"/>
          </p:cNvPicPr>
          <p:nvPr/>
        </p:nvPicPr>
        <p:blipFill>
          <a:blip r:embed="rId2"/>
          <a:stretch>
            <a:fillRect/>
          </a:stretch>
        </p:blipFill>
        <p:spPr>
          <a:xfrm>
            <a:off x="581026" y="1746628"/>
            <a:ext cx="3192462" cy="3192462"/>
          </a:xfrm>
          <a:prstGeom prst="rect">
            <a:avLst/>
          </a:prstGeom>
        </p:spPr>
      </p:pic>
      <p:sp>
        <p:nvSpPr>
          <p:cNvPr id="3" name="Text Placeholder 2">
            <a:extLst>
              <a:ext uri="{FF2B5EF4-FFF2-40B4-BE49-F238E27FC236}">
                <a16:creationId xmlns:a16="http://schemas.microsoft.com/office/drawing/2014/main" id="{F74F3FBC-F9A3-4A0B-9384-068CD9E7FB8E}"/>
              </a:ext>
            </a:extLst>
          </p:cNvPr>
          <p:cNvSpPr>
            <a:spLocks noGrp="1"/>
          </p:cNvSpPr>
          <p:nvPr>
            <p:ph type="body" sz="quarter" idx="4294967295"/>
          </p:nvPr>
        </p:nvSpPr>
        <p:spPr>
          <a:xfrm>
            <a:off x="1143100" y="5235304"/>
            <a:ext cx="2074662" cy="553998"/>
          </a:xfrm>
        </p:spPr>
        <p:txBody>
          <a:bodyPr/>
          <a:lstStyle/>
          <a:p>
            <a:pPr marL="0" indent="0" algn="ctr">
              <a:lnSpc>
                <a:spcPct val="90000"/>
              </a:lnSpc>
              <a:spcBef>
                <a:spcPts val="0"/>
              </a:spcBef>
              <a:buNone/>
            </a:pPr>
            <a:r>
              <a:rPr lang="en-US" sz="2000">
                <a:latin typeface="+mj-lt"/>
                <a:cs typeface="Segoe UI"/>
              </a:rPr>
              <a:t>Set up</a:t>
            </a:r>
            <a:br>
              <a:rPr lang="en-US" sz="2000">
                <a:latin typeface="+mj-lt"/>
                <a:cs typeface="Segoe UI"/>
              </a:rPr>
            </a:br>
            <a:r>
              <a:rPr lang="en-US" sz="2000">
                <a:latin typeface="+mj-lt"/>
                <a:cs typeface="Segoe UI"/>
              </a:rPr>
              <a:t>your workspace</a:t>
            </a:r>
          </a:p>
        </p:txBody>
      </p:sp>
      <p:pic>
        <p:nvPicPr>
          <p:cNvPr id="13" name="Picture Placeholder 13" descr="A person sitting at a desk with a computer on a table">
            <a:extLst>
              <a:ext uri="{FF2B5EF4-FFF2-40B4-BE49-F238E27FC236}">
                <a16:creationId xmlns:a16="http://schemas.microsoft.com/office/drawing/2014/main" id="{B48396B4-7122-6945-B20D-9A86D99580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ltGray">
          <a:xfrm>
            <a:off x="4501803" y="1747520"/>
            <a:ext cx="3191570" cy="3191570"/>
          </a:xfrm>
          <a:prstGeom prst="rect">
            <a:avLst/>
          </a:prstGeom>
          <a:blipFill>
            <a:blip r:embed="rId4"/>
            <a:stretch>
              <a:fillRect/>
            </a:stretch>
          </a:blipFill>
        </p:spPr>
      </p:pic>
      <p:sp>
        <p:nvSpPr>
          <p:cNvPr id="7" name="Text Placeholder 6">
            <a:extLst>
              <a:ext uri="{FF2B5EF4-FFF2-40B4-BE49-F238E27FC236}">
                <a16:creationId xmlns:a16="http://schemas.microsoft.com/office/drawing/2014/main" id="{6AC103EE-5193-42B8-A0E7-67AB3AF64D7B}"/>
              </a:ext>
            </a:extLst>
          </p:cNvPr>
          <p:cNvSpPr>
            <a:spLocks noGrp="1"/>
          </p:cNvSpPr>
          <p:nvPr>
            <p:ph type="body" sz="quarter" idx="4294967295"/>
          </p:nvPr>
        </p:nvSpPr>
        <p:spPr>
          <a:xfrm>
            <a:off x="5015697" y="5235304"/>
            <a:ext cx="2160608" cy="553998"/>
          </a:xfrm>
        </p:spPr>
        <p:txBody>
          <a:bodyPr/>
          <a:lstStyle/>
          <a:p>
            <a:pPr marL="0" indent="0" algn="ctr">
              <a:lnSpc>
                <a:spcPct val="90000"/>
              </a:lnSpc>
              <a:spcBef>
                <a:spcPts val="0"/>
              </a:spcBef>
              <a:buNone/>
            </a:pPr>
            <a:r>
              <a:rPr lang="en-US" sz="2000">
                <a:latin typeface="+mj-lt"/>
                <a:cs typeface="Segoe UI"/>
              </a:rPr>
              <a:t>Stay connected</a:t>
            </a:r>
            <a:br>
              <a:rPr lang="en-US" sz="2000">
                <a:latin typeface="+mj-lt"/>
                <a:cs typeface="Segoe UI"/>
              </a:rPr>
            </a:br>
            <a:r>
              <a:rPr lang="en-US" sz="2000">
                <a:latin typeface="+mj-lt"/>
                <a:cs typeface="Segoe UI"/>
              </a:rPr>
              <a:t>to each other</a:t>
            </a:r>
          </a:p>
        </p:txBody>
      </p:sp>
      <p:pic>
        <p:nvPicPr>
          <p:cNvPr id="12" name="Picture Placeholder 11" descr="A person sitting with a laptop on their lap">
            <a:extLst>
              <a:ext uri="{FF2B5EF4-FFF2-40B4-BE49-F238E27FC236}">
                <a16:creationId xmlns:a16="http://schemas.microsoft.com/office/drawing/2014/main" id="{30D3EA19-6E8C-4BB6-9FD1-176CFDE27FAF}"/>
              </a:ext>
            </a:extLst>
          </p:cNvPr>
          <p:cNvPicPr>
            <a:picLocks noGrp="1" noChangeAspect="1"/>
          </p:cNvPicPr>
          <p:nvPr>
            <p:ph type="pic" sz="quarter" idx="4294967295"/>
          </p:nvPr>
        </p:nvPicPr>
        <p:blipFill rotWithShape="1">
          <a:blip r:embed="rId5" cstate="print">
            <a:extLst>
              <a:ext uri="{28A0092B-C50C-407E-A947-70E740481C1C}">
                <a14:useLocalDpi xmlns:a14="http://schemas.microsoft.com/office/drawing/2010/main"/>
              </a:ext>
            </a:extLst>
          </a:blip>
          <a:srcRect/>
          <a:stretch/>
        </p:blipFill>
        <p:spPr>
          <a:xfrm>
            <a:off x="8418513" y="1747074"/>
            <a:ext cx="3190875" cy="3192462"/>
          </a:xfrm>
        </p:spPr>
      </p:pic>
      <p:sp>
        <p:nvSpPr>
          <p:cNvPr id="11" name="Text Placeholder 6">
            <a:extLst>
              <a:ext uri="{FF2B5EF4-FFF2-40B4-BE49-F238E27FC236}">
                <a16:creationId xmlns:a16="http://schemas.microsoft.com/office/drawing/2014/main" id="{651C9202-4CB0-4903-885D-6C6F4FDBC5EC}"/>
              </a:ext>
            </a:extLst>
          </p:cNvPr>
          <p:cNvSpPr txBox="1">
            <a:spLocks/>
          </p:cNvSpPr>
          <p:nvPr/>
        </p:nvSpPr>
        <p:spPr>
          <a:xfrm>
            <a:off x="8720287" y="5235304"/>
            <a:ext cx="2587326"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pPr>
            <a:r>
              <a:rPr lang="en-US" sz="2000">
                <a:cs typeface="Segoe UI"/>
              </a:rPr>
              <a:t>Manage your time</a:t>
            </a:r>
            <a:br>
              <a:rPr lang="en-US" sz="2000">
                <a:cs typeface="Segoe UI"/>
              </a:rPr>
            </a:br>
            <a:r>
              <a:rPr lang="en-US" sz="2000">
                <a:cs typeface="Segoe UI"/>
              </a:rPr>
              <a:t>and well-being</a:t>
            </a:r>
          </a:p>
        </p:txBody>
      </p:sp>
    </p:spTree>
    <p:extLst>
      <p:ext uri="{BB962C8B-B14F-4D97-AF65-F5344CB8AC3E}">
        <p14:creationId xmlns:p14="http://schemas.microsoft.com/office/powerpoint/2010/main" val="9892399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a:extLst>
              <a:ext uri="{FF2B5EF4-FFF2-40B4-BE49-F238E27FC236}">
                <a16:creationId xmlns:a16="http://schemas.microsoft.com/office/drawing/2014/main" id="{A1D4C052-1507-255A-CF66-0AA892E1AB85}"/>
              </a:ext>
            </a:extLst>
          </p:cNvPr>
          <p:cNvSpPr txBox="1">
            <a:spLocks noChangeArrowheads="1"/>
          </p:cNvSpPr>
          <p:nvPr/>
        </p:nvSpPr>
        <p:spPr bwMode="auto">
          <a:xfrm>
            <a:off x="1524000" y="-9525"/>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GB" altLang="en-US" sz="2800" b="1" dirty="0">
                <a:solidFill>
                  <a:schemeClr val="accent6">
                    <a:lumMod val="75000"/>
                  </a:schemeClr>
                </a:solidFill>
                <a:latin typeface="Arial" charset="0"/>
              </a:rPr>
              <a:t>Simple steps to prevent back pain, upper limb disorders, etc</a:t>
            </a:r>
            <a:r>
              <a:rPr lang="en-GB" altLang="en-US" sz="3200" b="1" dirty="0">
                <a:solidFill>
                  <a:schemeClr val="accent6">
                    <a:lumMod val="75000"/>
                  </a:schemeClr>
                </a:solidFill>
                <a:latin typeface="Arial" charset="0"/>
              </a:rPr>
              <a:t>.</a:t>
            </a:r>
          </a:p>
        </p:txBody>
      </p:sp>
      <p:sp>
        <p:nvSpPr>
          <p:cNvPr id="5" name="Text Placeholder 2">
            <a:extLst>
              <a:ext uri="{FF2B5EF4-FFF2-40B4-BE49-F238E27FC236}">
                <a16:creationId xmlns:a16="http://schemas.microsoft.com/office/drawing/2014/main" id="{AA713173-4AD4-5B7F-E71F-DFC01A1837AD}"/>
              </a:ext>
            </a:extLst>
          </p:cNvPr>
          <p:cNvSpPr txBox="1">
            <a:spLocks/>
          </p:cNvSpPr>
          <p:nvPr/>
        </p:nvSpPr>
        <p:spPr>
          <a:xfrm>
            <a:off x="1922464" y="1052513"/>
            <a:ext cx="8347075" cy="2144712"/>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defRPr/>
            </a:pPr>
            <a:r>
              <a:rPr lang="en-GB" sz="1600" b="1" dirty="0">
                <a:solidFill>
                  <a:srgbClr val="002060"/>
                </a:solidFill>
                <a:latin typeface="Arial" pitchFamily="34" charset="0"/>
                <a:cs typeface="Arial" pitchFamily="34" charset="0"/>
              </a:rPr>
              <a:t>Human bodies have evolved to move almost constantly and many modern health problems are directly related to </a:t>
            </a:r>
            <a:r>
              <a:rPr lang="en-GB" sz="1600" b="1" i="1" dirty="0">
                <a:solidFill>
                  <a:srgbClr val="FF0000"/>
                </a:solidFill>
                <a:latin typeface="Arial" pitchFamily="34" charset="0"/>
                <a:cs typeface="Arial" pitchFamily="34" charset="0"/>
              </a:rPr>
              <a:t>static posture</a:t>
            </a:r>
            <a:r>
              <a:rPr lang="en-GB" sz="1600" b="1" dirty="0">
                <a:solidFill>
                  <a:srgbClr val="002060"/>
                </a:solidFill>
                <a:latin typeface="Arial" pitchFamily="34" charset="0"/>
                <a:cs typeface="Arial" pitchFamily="34" charset="0"/>
              </a:rPr>
              <a:t> and </a:t>
            </a:r>
            <a:r>
              <a:rPr lang="en-GB" sz="1600" b="1" i="1" dirty="0">
                <a:solidFill>
                  <a:srgbClr val="FF0000"/>
                </a:solidFill>
                <a:latin typeface="Arial" pitchFamily="34" charset="0"/>
                <a:cs typeface="Arial" pitchFamily="34" charset="0"/>
              </a:rPr>
              <a:t>sedentary</a:t>
            </a:r>
            <a:r>
              <a:rPr lang="en-GB" sz="1600" b="1" dirty="0">
                <a:solidFill>
                  <a:srgbClr val="002060"/>
                </a:solidFill>
                <a:latin typeface="Arial" pitchFamily="34" charset="0"/>
                <a:cs typeface="Arial" pitchFamily="34" charset="0"/>
              </a:rPr>
              <a:t> lifestyles.</a:t>
            </a:r>
          </a:p>
          <a:p>
            <a:pPr algn="just">
              <a:defRPr/>
            </a:pPr>
            <a:endParaRPr lang="en-GB" sz="1600" b="1" dirty="0">
              <a:solidFill>
                <a:srgbClr val="002060"/>
              </a:solidFill>
              <a:latin typeface="Arial" pitchFamily="34" charset="0"/>
              <a:cs typeface="Arial" pitchFamily="34" charset="0"/>
            </a:endParaRPr>
          </a:p>
          <a:p>
            <a:pPr algn="just">
              <a:defRPr/>
            </a:pPr>
            <a:r>
              <a:rPr lang="en-GB" sz="1600" b="1" dirty="0">
                <a:solidFill>
                  <a:srgbClr val="002060"/>
                </a:solidFill>
                <a:latin typeface="Arial" pitchFamily="34" charset="0"/>
                <a:cs typeface="Arial" pitchFamily="34" charset="0"/>
              </a:rPr>
              <a:t>Regular activity is good for your physical health:</a:t>
            </a:r>
          </a:p>
          <a:p>
            <a:pPr marL="285750" indent="-285750" algn="just">
              <a:buFont typeface="Arial" pitchFamily="34" charset="0"/>
              <a:buChar char="•"/>
              <a:defRPr/>
            </a:pPr>
            <a:r>
              <a:rPr lang="en-GB" sz="1600" b="1" dirty="0">
                <a:solidFill>
                  <a:srgbClr val="002060"/>
                </a:solidFill>
                <a:latin typeface="Arial" pitchFamily="34" charset="0"/>
                <a:cs typeface="Arial" pitchFamily="34" charset="0"/>
              </a:rPr>
              <a:t>It gets blood and oxygen to your brain to help concentration and performance</a:t>
            </a:r>
          </a:p>
          <a:p>
            <a:pPr marL="285750" indent="-285750" algn="just">
              <a:buFont typeface="Arial" pitchFamily="34" charset="0"/>
              <a:buChar char="•"/>
              <a:defRPr/>
            </a:pPr>
            <a:r>
              <a:rPr lang="en-GB" sz="1600" b="1" dirty="0">
                <a:solidFill>
                  <a:srgbClr val="002060"/>
                </a:solidFill>
                <a:latin typeface="Arial" pitchFamily="34" charset="0"/>
                <a:cs typeface="Arial" pitchFamily="34" charset="0"/>
              </a:rPr>
              <a:t>It helps prevent back pain, headaches, sore shoulders, painful wrists, and so on</a:t>
            </a:r>
          </a:p>
          <a:p>
            <a:pPr marL="285750" indent="-285750">
              <a:buFont typeface="Arial" pitchFamily="34" charset="0"/>
              <a:buChar char="•"/>
              <a:defRPr/>
            </a:pPr>
            <a:endParaRPr lang="en-GB" sz="1600" b="1" dirty="0">
              <a:solidFill>
                <a:sysClr val="window" lastClr="FFFFFF">
                  <a:lumMod val="50000"/>
                </a:sysClr>
              </a:solidFill>
              <a:latin typeface="Arial" pitchFamily="34" charset="0"/>
              <a:cs typeface="Arial" pitchFamily="34" charset="0"/>
            </a:endParaRPr>
          </a:p>
        </p:txBody>
      </p:sp>
      <p:sp>
        <p:nvSpPr>
          <p:cNvPr id="16388" name="TextBox 5">
            <a:extLst>
              <a:ext uri="{FF2B5EF4-FFF2-40B4-BE49-F238E27FC236}">
                <a16:creationId xmlns:a16="http://schemas.microsoft.com/office/drawing/2014/main" id="{0F7B7607-B2C7-0044-4BA4-72E04B43FAE7}"/>
              </a:ext>
            </a:extLst>
          </p:cNvPr>
          <p:cNvSpPr txBox="1">
            <a:spLocks noChangeArrowheads="1"/>
          </p:cNvSpPr>
          <p:nvPr/>
        </p:nvSpPr>
        <p:spPr bwMode="auto">
          <a:xfrm>
            <a:off x="1922463" y="4868863"/>
            <a:ext cx="8077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65000"/>
              <a:buFont typeface="Wingdings 2" panose="05020102010507070707" pitchFamily="18" charset="2"/>
              <a:buChar char=""/>
              <a:defRPr sz="2800">
                <a:solidFill>
                  <a:schemeClr val="tx1"/>
                </a:solidFill>
                <a:latin typeface="Book Antiqua" panose="02040602050305030304" pitchFamily="18" charset="0"/>
              </a:defRPr>
            </a:lvl1pPr>
            <a:lvl2pPr marL="742950" indent="-285750" eaLnBrk="0" hangingPunct="0">
              <a:spcBef>
                <a:spcPct val="20000"/>
              </a:spcBef>
              <a:buClr>
                <a:schemeClr val="tx1"/>
              </a:buClr>
              <a:buSzPct val="80000"/>
              <a:buFont typeface="Wingdings 2" panose="05020102010507070707" pitchFamily="18" charset="2"/>
              <a:buChar char=""/>
              <a:defRPr sz="2400">
                <a:solidFill>
                  <a:schemeClr val="tx1"/>
                </a:solidFill>
                <a:latin typeface="Book Antiqua" panose="02040602050305030304" pitchFamily="18" charset="0"/>
              </a:defRPr>
            </a:lvl2pPr>
            <a:lvl3pPr marL="1143000" indent="-228600" eaLnBrk="0" hangingPunct="0">
              <a:spcBef>
                <a:spcPct val="20000"/>
              </a:spcBef>
              <a:buClr>
                <a:schemeClr val="tx1"/>
              </a:buClr>
              <a:buSzPct val="95000"/>
              <a:buFont typeface="Wingdings" panose="05000000000000000000" pitchFamily="2" charset="2"/>
              <a:buChar char=""/>
              <a:defRPr sz="2200">
                <a:solidFill>
                  <a:schemeClr val="tx1"/>
                </a:solidFill>
                <a:latin typeface="Book Antiqua" panose="02040602050305030304" pitchFamily="18" charset="0"/>
              </a:defRPr>
            </a:lvl3pPr>
            <a:lvl4pPr marL="1600200" indent="-228600" eaLnBrk="0" hangingPunct="0">
              <a:spcBef>
                <a:spcPct val="20000"/>
              </a:spcBef>
              <a:buClr>
                <a:schemeClr val="tx1"/>
              </a:buClr>
              <a:buSzPct val="100000"/>
              <a:buFont typeface="Wingdings 3" panose="05040102010807070707" pitchFamily="18" charset="2"/>
              <a:buChar char=""/>
              <a:defRPr sz="2000">
                <a:solidFill>
                  <a:schemeClr val="tx1"/>
                </a:solidFill>
                <a:latin typeface="Book Antiqua" panose="02040602050305030304" pitchFamily="18" charset="0"/>
              </a:defRPr>
            </a:lvl4pPr>
            <a:lvl5pPr marL="2057400" indent="-228600" eaLnBrk="0" hangingPunct="0">
              <a:spcBef>
                <a:spcPct val="20000"/>
              </a:spcBef>
              <a:buClr>
                <a:schemeClr val="tx1"/>
              </a:buClr>
              <a:buFont typeface="Wingdings 2" panose="05020102010507070707" pitchFamily="18" charset="2"/>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Book Antiqua" panose="02040602050305030304" pitchFamily="18" charset="0"/>
              </a:defRPr>
            </a:lvl9pPr>
          </a:lstStyle>
          <a:p>
            <a:pPr eaLnBrk="1" hangingPunct="1">
              <a:spcBef>
                <a:spcPct val="0"/>
              </a:spcBef>
              <a:buClrTx/>
              <a:buSzTx/>
              <a:buFontTx/>
              <a:buNone/>
            </a:pPr>
            <a:r>
              <a:rPr lang="en-GB" altLang="en-US" sz="1600" b="1">
                <a:solidFill>
                  <a:srgbClr val="002060"/>
                </a:solidFill>
                <a:latin typeface="Arial" panose="020B0604020202020204" pitchFamily="34" charset="0"/>
              </a:rPr>
              <a:t>There is no maximum time you are permitted to use DSE but the longer you work without a change of activity or position the more likely you are to develop health problems.</a:t>
            </a:r>
          </a:p>
        </p:txBody>
      </p:sp>
      <p:pic>
        <p:nvPicPr>
          <p:cNvPr id="16389" name="Picture 2">
            <a:extLst>
              <a:ext uri="{FF2B5EF4-FFF2-40B4-BE49-F238E27FC236}">
                <a16:creationId xmlns:a16="http://schemas.microsoft.com/office/drawing/2014/main" id="{C956865C-BDBE-DAC3-701A-461AE5456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1" y="3040063"/>
            <a:ext cx="21812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3">
            <a:extLst>
              <a:ext uri="{FF2B5EF4-FFF2-40B4-BE49-F238E27FC236}">
                <a16:creationId xmlns:a16="http://schemas.microsoft.com/office/drawing/2014/main" id="{0ED2370B-0533-C117-D898-B508FF8241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1" y="3040064"/>
            <a:ext cx="16859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a:extLst>
              <a:ext uri="{FF2B5EF4-FFF2-40B4-BE49-F238E27FC236}">
                <a16:creationId xmlns:a16="http://schemas.microsoft.com/office/drawing/2014/main" id="{6B4995BA-FF32-B156-B39B-0AB49CF737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1763" y="3059113"/>
            <a:ext cx="152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64B8617.wav">
            <a:hlinkClick r:id="" action="ppaction://media"/>
            <a:extLst>
              <a:ext uri="{FF2B5EF4-FFF2-40B4-BE49-F238E27FC236}">
                <a16:creationId xmlns:a16="http://schemas.microsoft.com/office/drawing/2014/main" id="{EE1CE6C6-2998-0187-1C14-9B7BECA5B482}"/>
              </a:ext>
            </a:extLst>
          </p:cNvPr>
          <p:cNvPicPr>
            <a:picLocks noChangeAspect="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 objId="2"/>
        <p14:stopEvt time="32336"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D7E3-0291-4F91-B553-F50F5E4DCCF0}"/>
              </a:ext>
            </a:extLst>
          </p:cNvPr>
          <p:cNvSpPr>
            <a:spLocks noGrp="1"/>
          </p:cNvSpPr>
          <p:nvPr>
            <p:ph type="title"/>
          </p:nvPr>
        </p:nvSpPr>
        <p:spPr>
          <a:xfrm>
            <a:off x="588263" y="5436128"/>
            <a:ext cx="11018520" cy="553998"/>
          </a:xfrm>
        </p:spPr>
        <p:txBody>
          <a:bodyPr/>
          <a:lstStyle/>
          <a:p>
            <a:r>
              <a:rPr lang="en-US"/>
              <a:t>Set up your (physical and virtual) workspace</a:t>
            </a:r>
          </a:p>
        </p:txBody>
      </p:sp>
      <p:pic>
        <p:nvPicPr>
          <p:cNvPr id="6" name="Picture 5" descr="Man sitting at a table working on his laptop. Another person in the background holding a child.">
            <a:extLst>
              <a:ext uri="{FF2B5EF4-FFF2-40B4-BE49-F238E27FC236}">
                <a16:creationId xmlns:a16="http://schemas.microsoft.com/office/drawing/2014/main" id="{DFF277CB-0FC4-4CDD-BAF8-3DE6F9BF9E5F}"/>
              </a:ext>
            </a:extLst>
          </p:cNvPr>
          <p:cNvPicPr>
            <a:picLocks noChangeAspect="1"/>
          </p:cNvPicPr>
          <p:nvPr/>
        </p:nvPicPr>
        <p:blipFill>
          <a:blip r:embed="rId2"/>
          <a:stretch>
            <a:fillRect/>
          </a:stretch>
        </p:blipFill>
        <p:spPr>
          <a:xfrm>
            <a:off x="0" y="0"/>
            <a:ext cx="12192000" cy="4571608"/>
          </a:xfrm>
          <a:prstGeom prst="rect">
            <a:avLst/>
          </a:prstGeom>
        </p:spPr>
      </p:pic>
    </p:spTree>
    <p:extLst>
      <p:ext uri="{BB962C8B-B14F-4D97-AF65-F5344CB8AC3E}">
        <p14:creationId xmlns:p14="http://schemas.microsoft.com/office/powerpoint/2010/main" val="261122275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D544F-C8A6-4C5A-9FA9-285B98BD1EF2}"/>
              </a:ext>
            </a:extLst>
          </p:cNvPr>
          <p:cNvSpPr>
            <a:spLocks noGrp="1"/>
          </p:cNvSpPr>
          <p:nvPr>
            <p:ph type="title"/>
          </p:nvPr>
        </p:nvSpPr>
        <p:spPr/>
        <p:txBody>
          <a:bodyPr/>
          <a:lstStyle/>
          <a:p>
            <a:r>
              <a:rPr lang="en-US">
                <a:solidFill>
                  <a:schemeClr val="tx1"/>
                </a:solidFill>
              </a:rPr>
              <a:t>Set up your physical workspace</a:t>
            </a:r>
          </a:p>
        </p:txBody>
      </p:sp>
      <p:sp>
        <p:nvSpPr>
          <p:cNvPr id="2" name="TextBox 1">
            <a:extLst>
              <a:ext uri="{FF2B5EF4-FFF2-40B4-BE49-F238E27FC236}">
                <a16:creationId xmlns:a16="http://schemas.microsoft.com/office/drawing/2014/main" id="{0974483A-F0CD-46BD-8B10-CA8CC58B89C3}"/>
              </a:ext>
            </a:extLst>
          </p:cNvPr>
          <p:cNvSpPr txBox="1"/>
          <p:nvPr/>
        </p:nvSpPr>
        <p:spPr>
          <a:xfrm>
            <a:off x="588263" y="1276271"/>
            <a:ext cx="11018520" cy="307777"/>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000">
                <a:latin typeface="Segoe UI"/>
              </a:rPr>
              <a:t>Take the time to set up a workspace that is safe, comfortable, and where you can work effectively. </a:t>
            </a:r>
            <a:endParaRPr kumimoji="0" lang="en-US" sz="2000" b="0" i="0" u="none" strike="noStrike" kern="1200" cap="none" spc="0" normalizeH="0" baseline="0" noProof="0">
              <a:ln>
                <a:noFill/>
              </a:ln>
              <a:effectLst/>
              <a:uLnTx/>
              <a:uFillTx/>
              <a:latin typeface="Segoe UI"/>
            </a:endParaRPr>
          </a:p>
        </p:txBody>
      </p:sp>
      <p:pic>
        <p:nvPicPr>
          <p:cNvPr id="19" name="Picture 18" descr="Home office with computer on desk">
            <a:extLst>
              <a:ext uri="{FF2B5EF4-FFF2-40B4-BE49-F238E27FC236}">
                <a16:creationId xmlns:a16="http://schemas.microsoft.com/office/drawing/2014/main" id="{71673D89-7209-4A8E-B162-2C8D501584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263" y="1818766"/>
            <a:ext cx="3150738" cy="1805256"/>
          </a:xfrm>
          <a:prstGeom prst="rect">
            <a:avLst/>
          </a:prstGeom>
        </p:spPr>
      </p:pic>
      <p:sp>
        <p:nvSpPr>
          <p:cNvPr id="4" name="Content Placeholder 3">
            <a:extLst>
              <a:ext uri="{FF2B5EF4-FFF2-40B4-BE49-F238E27FC236}">
                <a16:creationId xmlns:a16="http://schemas.microsoft.com/office/drawing/2014/main" id="{62416E6F-BC37-4B97-9449-CFA8664FFE24}"/>
              </a:ext>
            </a:extLst>
          </p:cNvPr>
          <p:cNvSpPr>
            <a:spLocks noGrp="1"/>
          </p:cNvSpPr>
          <p:nvPr>
            <p:ph type="body" sz="quarter" idx="4294967295"/>
          </p:nvPr>
        </p:nvSpPr>
        <p:spPr>
          <a:xfrm>
            <a:off x="588261" y="3858740"/>
            <a:ext cx="3601774" cy="1035668"/>
          </a:xfrm>
          <a:prstGeom prst="rect">
            <a:avLst/>
          </a:prstGeom>
        </p:spPr>
        <p:txBody>
          <a:bodyPr vert="horz" wrap="square" lIns="0" tIns="0" rIns="0" bIns="0" rtlCol="0" anchor="t">
            <a:spAutoFit/>
          </a:bodyPr>
          <a:lstStyle/>
          <a:p>
            <a:pPr marL="0" indent="0" algn="l">
              <a:lnSpc>
                <a:spcPct val="90000"/>
              </a:lnSpc>
              <a:spcBef>
                <a:spcPts val="0"/>
              </a:spcBef>
              <a:spcAft>
                <a:spcPts val="300"/>
              </a:spcAft>
              <a:buNone/>
            </a:pPr>
            <a:r>
              <a:rPr lang="en-US" sz="1600">
                <a:solidFill>
                  <a:schemeClr val="accent1"/>
                </a:solidFill>
                <a:latin typeface="+mj-lt"/>
                <a:cs typeface="Segoe UI"/>
              </a:rPr>
              <a:t>A safe and secure space</a:t>
            </a:r>
          </a:p>
          <a:p>
            <a:pPr marL="0" indent="0" algn="l">
              <a:lnSpc>
                <a:spcPct val="90000"/>
              </a:lnSpc>
              <a:spcBef>
                <a:spcPts val="0"/>
              </a:spcBef>
              <a:spcAft>
                <a:spcPts val="300"/>
              </a:spcAft>
              <a:buNone/>
            </a:pPr>
            <a:r>
              <a:rPr lang="en-US" sz="1400">
                <a:cs typeface="Segoe UI"/>
              </a:rPr>
              <a:t>Find a safe space to work—good ventilation, proper lighting, good ergonomics, and comfortable furniture are just a few things</a:t>
            </a:r>
            <a:br>
              <a:rPr lang="en-US" sz="1400">
                <a:cs typeface="Segoe UI"/>
              </a:rPr>
            </a:br>
            <a:r>
              <a:rPr lang="en-US" sz="1400">
                <a:cs typeface="Segoe UI"/>
              </a:rPr>
              <a:t>to consider.</a:t>
            </a:r>
          </a:p>
        </p:txBody>
      </p:sp>
      <p:pic>
        <p:nvPicPr>
          <p:cNvPr id="3" name="Picture 2" descr="Woman sitting at computer">
            <a:extLst>
              <a:ext uri="{FF2B5EF4-FFF2-40B4-BE49-F238E27FC236}">
                <a16:creationId xmlns:a16="http://schemas.microsoft.com/office/drawing/2014/main" id="{DFCFBBA3-36D8-4BD7-A932-4C4BA500E29E}"/>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4458791" y="1818766"/>
            <a:ext cx="3067594" cy="1805256"/>
          </a:xfrm>
          <a:prstGeom prst="rect">
            <a:avLst/>
          </a:prstGeom>
        </p:spPr>
      </p:pic>
      <p:sp>
        <p:nvSpPr>
          <p:cNvPr id="25" name="Text Placeholder 24">
            <a:extLst>
              <a:ext uri="{FF2B5EF4-FFF2-40B4-BE49-F238E27FC236}">
                <a16:creationId xmlns:a16="http://schemas.microsoft.com/office/drawing/2014/main" id="{DFE1D94B-DCAF-4A82-B37B-AA96F5D2F2B1}"/>
              </a:ext>
            </a:extLst>
          </p:cNvPr>
          <p:cNvSpPr>
            <a:spLocks noGrp="1"/>
          </p:cNvSpPr>
          <p:nvPr>
            <p:ph type="body" sz="quarter" idx="4294967295"/>
          </p:nvPr>
        </p:nvSpPr>
        <p:spPr>
          <a:xfrm>
            <a:off x="4458791" y="3858740"/>
            <a:ext cx="3601774" cy="1229567"/>
          </a:xfrm>
          <a:prstGeom prst="rect">
            <a:avLst/>
          </a:prstGeom>
        </p:spPr>
        <p:txBody>
          <a:bodyPr/>
          <a:lstStyle/>
          <a:p>
            <a:pPr marL="0" indent="0">
              <a:lnSpc>
                <a:spcPct val="90000"/>
              </a:lnSpc>
              <a:spcBef>
                <a:spcPts val="0"/>
              </a:spcBef>
              <a:spcAft>
                <a:spcPts val="300"/>
              </a:spcAft>
              <a:buNone/>
            </a:pPr>
            <a:r>
              <a:rPr lang="en-US" sz="1600">
                <a:solidFill>
                  <a:schemeClr val="accent1"/>
                </a:solidFill>
                <a:latin typeface="+mj-lt"/>
                <a:cs typeface="Segoe UI"/>
              </a:rPr>
              <a:t>Minimize distraction and disruption</a:t>
            </a:r>
          </a:p>
          <a:p>
            <a:pPr marL="0" indent="0" algn="l">
              <a:lnSpc>
                <a:spcPct val="90000"/>
              </a:lnSpc>
              <a:spcBef>
                <a:spcPts val="0"/>
              </a:spcBef>
              <a:spcAft>
                <a:spcPts val="300"/>
              </a:spcAft>
              <a:buNone/>
            </a:pPr>
            <a:r>
              <a:rPr lang="en-US" sz="1400">
                <a:cs typeface="Segoe UI"/>
              </a:rPr>
              <a:t>If possible, aim for a space with minimal distractions (noise or clutter) and disruptions. We realize this can be challenging with others home as well during this time. </a:t>
            </a:r>
          </a:p>
        </p:txBody>
      </p:sp>
      <p:pic>
        <p:nvPicPr>
          <p:cNvPr id="6" name="Picture 5" descr="Home office with bookshelves">
            <a:extLst>
              <a:ext uri="{FF2B5EF4-FFF2-40B4-BE49-F238E27FC236}">
                <a16:creationId xmlns:a16="http://schemas.microsoft.com/office/drawing/2014/main" id="{4824AC4F-969D-4937-AB59-7516BE43E7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46175" y="1818766"/>
            <a:ext cx="3150738" cy="1805256"/>
          </a:xfrm>
          <a:prstGeom prst="rect">
            <a:avLst/>
          </a:prstGeom>
        </p:spPr>
      </p:pic>
      <p:sp>
        <p:nvSpPr>
          <p:cNvPr id="26" name="Text Placeholder 25">
            <a:extLst>
              <a:ext uri="{FF2B5EF4-FFF2-40B4-BE49-F238E27FC236}">
                <a16:creationId xmlns:a16="http://schemas.microsoft.com/office/drawing/2014/main" id="{AAE2501A-9F5B-4363-85B3-371AB178B033}"/>
              </a:ext>
            </a:extLst>
          </p:cNvPr>
          <p:cNvSpPr>
            <a:spLocks noGrp="1"/>
          </p:cNvSpPr>
          <p:nvPr>
            <p:ph type="body" sz="quarter" idx="4294967295"/>
          </p:nvPr>
        </p:nvSpPr>
        <p:spPr>
          <a:xfrm>
            <a:off x="8246175" y="3858740"/>
            <a:ext cx="3357562" cy="1035668"/>
          </a:xfrm>
          <a:prstGeom prst="rect">
            <a:avLst/>
          </a:prstGeom>
        </p:spPr>
        <p:txBody>
          <a:bodyPr/>
          <a:lstStyle/>
          <a:p>
            <a:pPr marL="0" indent="0">
              <a:lnSpc>
                <a:spcPct val="90000"/>
              </a:lnSpc>
              <a:spcBef>
                <a:spcPts val="0"/>
              </a:spcBef>
              <a:spcAft>
                <a:spcPts val="300"/>
              </a:spcAft>
              <a:buNone/>
            </a:pPr>
            <a:r>
              <a:rPr lang="en-US" sz="1600">
                <a:solidFill>
                  <a:schemeClr val="accent1"/>
                </a:solidFill>
                <a:latin typeface="+mj-lt"/>
                <a:cs typeface="Segoe UI"/>
              </a:rPr>
              <a:t>A place for equipment and materials</a:t>
            </a:r>
          </a:p>
          <a:p>
            <a:pPr marL="0" indent="0" algn="l">
              <a:lnSpc>
                <a:spcPct val="90000"/>
              </a:lnSpc>
              <a:spcBef>
                <a:spcPts val="0"/>
              </a:spcBef>
              <a:spcAft>
                <a:spcPts val="300"/>
              </a:spcAft>
              <a:buNone/>
            </a:pPr>
            <a:r>
              <a:rPr lang="en-US" sz="1400">
                <a:cs typeface="Segoe UI"/>
              </a:rPr>
              <a:t>Identify a ‘work base’ where your equipment and materials can remain undisturbed, even if you shift locations during the day.</a:t>
            </a:r>
          </a:p>
        </p:txBody>
      </p:sp>
      <p:sp>
        <p:nvSpPr>
          <p:cNvPr id="30" name="Rectangle 29">
            <a:extLst>
              <a:ext uri="{FF2B5EF4-FFF2-40B4-BE49-F238E27FC236}">
                <a16:creationId xmlns:a16="http://schemas.microsoft.com/office/drawing/2014/main" id="{4BA5A1D6-7167-4546-99F9-8EFEA0EE1073}"/>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31" name="Group 30" descr="Light bulb icon">
            <a:extLst>
              <a:ext uri="{FF2B5EF4-FFF2-40B4-BE49-F238E27FC236}">
                <a16:creationId xmlns:a16="http://schemas.microsoft.com/office/drawing/2014/main" id="{3F1981B1-9B8C-456B-883E-4E6A8C7E8E1E}"/>
              </a:ext>
            </a:extLst>
          </p:cNvPr>
          <p:cNvGrpSpPr/>
          <p:nvPr/>
        </p:nvGrpSpPr>
        <p:grpSpPr>
          <a:xfrm>
            <a:off x="272953" y="6047501"/>
            <a:ext cx="559996" cy="594838"/>
            <a:chOff x="1241431" y="2640042"/>
            <a:chExt cx="357190" cy="379417"/>
          </a:xfrm>
        </p:grpSpPr>
        <p:sp>
          <p:nvSpPr>
            <p:cNvPr id="32" name="Freeform 81">
              <a:extLst>
                <a:ext uri="{FF2B5EF4-FFF2-40B4-BE49-F238E27FC236}">
                  <a16:creationId xmlns:a16="http://schemas.microsoft.com/office/drawing/2014/main" id="{FF237D7F-FF54-409D-AA08-01214FF4218F}"/>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2">
              <a:extLst>
                <a:ext uri="{FF2B5EF4-FFF2-40B4-BE49-F238E27FC236}">
                  <a16:creationId xmlns:a16="http://schemas.microsoft.com/office/drawing/2014/main" id="{7678D420-015C-43EC-BE55-A2AFA38DB59E}"/>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83">
              <a:extLst>
                <a:ext uri="{FF2B5EF4-FFF2-40B4-BE49-F238E27FC236}">
                  <a16:creationId xmlns:a16="http://schemas.microsoft.com/office/drawing/2014/main" id="{AC9BAE49-663F-4AEA-956E-0F0C1A357B24}"/>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84">
              <a:extLst>
                <a:ext uri="{FF2B5EF4-FFF2-40B4-BE49-F238E27FC236}">
                  <a16:creationId xmlns:a16="http://schemas.microsoft.com/office/drawing/2014/main" id="{7FC0D658-51EA-47DB-9DD3-BD4FBDE47978}"/>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5">
              <a:extLst>
                <a:ext uri="{FF2B5EF4-FFF2-40B4-BE49-F238E27FC236}">
                  <a16:creationId xmlns:a16="http://schemas.microsoft.com/office/drawing/2014/main" id="{ADEF9791-EB20-4BF2-A7BA-F3BD93DEFE46}"/>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6">
              <a:extLst>
                <a:ext uri="{FF2B5EF4-FFF2-40B4-BE49-F238E27FC236}">
                  <a16:creationId xmlns:a16="http://schemas.microsoft.com/office/drawing/2014/main" id="{03EF7C31-2354-4C66-AF4C-A3360ED68535}"/>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8524320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D544F-C8A6-4C5A-9FA9-285B98BD1EF2}"/>
              </a:ext>
            </a:extLst>
          </p:cNvPr>
          <p:cNvSpPr>
            <a:spLocks noGrp="1"/>
          </p:cNvSpPr>
          <p:nvPr>
            <p:ph type="title"/>
          </p:nvPr>
        </p:nvSpPr>
        <p:spPr>
          <a:xfrm>
            <a:off x="586740" y="181925"/>
            <a:ext cx="11018520" cy="1107996"/>
          </a:xfrm>
        </p:spPr>
        <p:txBody>
          <a:bodyPr/>
          <a:lstStyle/>
          <a:p>
            <a:r>
              <a:rPr lang="en-US" dirty="0">
                <a:solidFill>
                  <a:schemeClr val="tx1"/>
                </a:solidFill>
              </a:rPr>
              <a:t>Set up your virtual workspace (Including the right equipment)</a:t>
            </a:r>
          </a:p>
        </p:txBody>
      </p:sp>
      <p:sp>
        <p:nvSpPr>
          <p:cNvPr id="29" name="TextBox 28">
            <a:extLst>
              <a:ext uri="{FF2B5EF4-FFF2-40B4-BE49-F238E27FC236}">
                <a16:creationId xmlns:a16="http://schemas.microsoft.com/office/drawing/2014/main" id="{F65F2897-93A1-454E-A751-B28A74479F7E}"/>
              </a:ext>
            </a:extLst>
          </p:cNvPr>
          <p:cNvSpPr txBox="1"/>
          <p:nvPr/>
        </p:nvSpPr>
        <p:spPr>
          <a:xfrm>
            <a:off x="588263" y="1276271"/>
            <a:ext cx="11018520" cy="307777"/>
          </a:xfrm>
          <a:prstGeom prst="rect">
            <a:avLst/>
          </a:prstGeom>
          <a:noFill/>
        </p:spPr>
        <p:txBody>
          <a:bodyPr wrap="square" lIns="0" tIns="0" rIns="0" bIns="0" rtlCol="0" anchor="ctr" anchorCtr="0">
            <a:spAutoFit/>
          </a:bodyPr>
          <a:lstStyle/>
          <a:p>
            <a:pPr lvl="0">
              <a:defRPr/>
            </a:pPr>
            <a:r>
              <a:rPr lang="en-US" sz="2000"/>
              <a:t>Continue to collaborate and be productive from wherever you might be working.</a:t>
            </a:r>
          </a:p>
        </p:txBody>
      </p:sp>
      <p:grpSp>
        <p:nvGrpSpPr>
          <p:cNvPr id="19" name="Group 18" descr="wifi connection ">
            <a:extLst>
              <a:ext uri="{FF2B5EF4-FFF2-40B4-BE49-F238E27FC236}">
                <a16:creationId xmlns:a16="http://schemas.microsoft.com/office/drawing/2014/main" id="{93689BC1-14DF-4087-A951-4420382FA146}"/>
              </a:ext>
            </a:extLst>
          </p:cNvPr>
          <p:cNvGrpSpPr/>
          <p:nvPr/>
        </p:nvGrpSpPr>
        <p:grpSpPr>
          <a:xfrm>
            <a:off x="588262" y="1818766"/>
            <a:ext cx="3150737" cy="1805256"/>
            <a:chOff x="588262" y="1849122"/>
            <a:chExt cx="3150737" cy="1805256"/>
          </a:xfrm>
        </p:grpSpPr>
        <p:sp>
          <p:nvSpPr>
            <p:cNvPr id="26" name="Rectangle 25">
              <a:extLst>
                <a:ext uri="{FF2B5EF4-FFF2-40B4-BE49-F238E27FC236}">
                  <a16:creationId xmlns:a16="http://schemas.microsoft.com/office/drawing/2014/main" id="{71667894-C5AE-4903-9DD2-AE97A01D7023}"/>
                </a:ext>
              </a:extLst>
            </p:cNvPr>
            <p:cNvSpPr/>
            <p:nvPr/>
          </p:nvSpPr>
          <p:spPr bwMode="auto">
            <a:xfrm>
              <a:off x="588262" y="1849122"/>
              <a:ext cx="3150737" cy="180525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nvGrpSpPr>
            <p:cNvPr id="7" name="Graphic 26" descr="Wireless">
              <a:extLst>
                <a:ext uri="{FF2B5EF4-FFF2-40B4-BE49-F238E27FC236}">
                  <a16:creationId xmlns:a16="http://schemas.microsoft.com/office/drawing/2014/main" id="{3D521C46-B1AA-4C59-AAD6-F83CC5000236}"/>
                </a:ext>
              </a:extLst>
            </p:cNvPr>
            <p:cNvGrpSpPr/>
            <p:nvPr/>
          </p:nvGrpSpPr>
          <p:grpSpPr>
            <a:xfrm>
              <a:off x="2233666" y="2267808"/>
              <a:ext cx="967884" cy="967885"/>
              <a:chOff x="2233666" y="2038144"/>
              <a:chExt cx="967884" cy="967885"/>
            </a:xfrm>
            <a:solidFill>
              <a:schemeClr val="bg1"/>
            </a:solidFill>
          </p:grpSpPr>
          <p:sp>
            <p:nvSpPr>
              <p:cNvPr id="8" name="Freeform: Shape 7">
                <a:extLst>
                  <a:ext uri="{FF2B5EF4-FFF2-40B4-BE49-F238E27FC236}">
                    <a16:creationId xmlns:a16="http://schemas.microsoft.com/office/drawing/2014/main" id="{54B395F1-BBA7-49D0-9CFE-11C04AA552C4}"/>
                  </a:ext>
                </a:extLst>
              </p:cNvPr>
              <p:cNvSpPr/>
              <p:nvPr/>
            </p:nvSpPr>
            <p:spPr>
              <a:xfrm>
                <a:off x="2708029" y="2515028"/>
                <a:ext cx="319603" cy="319603"/>
              </a:xfrm>
              <a:custGeom>
                <a:avLst/>
                <a:gdLst>
                  <a:gd name="connsiteX0" fmla="*/ 60493 w 319603"/>
                  <a:gd name="connsiteY0" fmla="*/ 319604 h 319603"/>
                  <a:gd name="connsiteX1" fmla="*/ 0 w 319603"/>
                  <a:gd name="connsiteY1" fmla="*/ 319604 h 319603"/>
                  <a:gd name="connsiteX2" fmla="*/ 319603 w 319603"/>
                  <a:gd name="connsiteY2" fmla="*/ 0 h 319603"/>
                  <a:gd name="connsiteX3" fmla="*/ 319603 w 319603"/>
                  <a:gd name="connsiteY3" fmla="*/ 60493 h 319603"/>
                  <a:gd name="connsiteX4" fmla="*/ 60493 w 319603"/>
                  <a:gd name="connsiteY4" fmla="*/ 319604 h 31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603" h="319603">
                    <a:moveTo>
                      <a:pt x="60493" y="319604"/>
                    </a:moveTo>
                    <a:lnTo>
                      <a:pt x="0" y="319604"/>
                    </a:lnTo>
                    <a:cubicBezTo>
                      <a:pt x="222" y="143183"/>
                      <a:pt x="143183" y="222"/>
                      <a:pt x="319603" y="0"/>
                    </a:cubicBezTo>
                    <a:lnTo>
                      <a:pt x="319603" y="60493"/>
                    </a:lnTo>
                    <a:cubicBezTo>
                      <a:pt x="176569" y="60659"/>
                      <a:pt x="60659" y="176569"/>
                      <a:pt x="60493" y="319604"/>
                    </a:cubicBezTo>
                    <a:close/>
                  </a:path>
                </a:pathLst>
              </a:custGeom>
              <a:grpFill/>
              <a:ln w="1002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5A820A1-D92B-4493-9DDC-AD63C1E16FD0}"/>
                  </a:ext>
                </a:extLst>
              </p:cNvPr>
              <p:cNvSpPr/>
              <p:nvPr/>
            </p:nvSpPr>
            <p:spPr>
              <a:xfrm>
                <a:off x="2550244" y="2357646"/>
                <a:ext cx="477388" cy="476985"/>
              </a:xfrm>
              <a:custGeom>
                <a:avLst/>
                <a:gdLst>
                  <a:gd name="connsiteX0" fmla="*/ 60493 w 477388"/>
                  <a:gd name="connsiteY0" fmla="*/ 476986 h 476985"/>
                  <a:gd name="connsiteX1" fmla="*/ 0 w 477388"/>
                  <a:gd name="connsiteY1" fmla="*/ 476986 h 476985"/>
                  <a:gd name="connsiteX2" fmla="*/ 477389 w 477388"/>
                  <a:gd name="connsiteY2" fmla="*/ 0 h 476985"/>
                  <a:gd name="connsiteX3" fmla="*/ 477389 w 477388"/>
                  <a:gd name="connsiteY3" fmla="*/ 60493 h 476985"/>
                  <a:gd name="connsiteX4" fmla="*/ 60493 w 477388"/>
                  <a:gd name="connsiteY4" fmla="*/ 476986 h 47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388" h="476985">
                    <a:moveTo>
                      <a:pt x="60493" y="476986"/>
                    </a:moveTo>
                    <a:lnTo>
                      <a:pt x="0" y="476986"/>
                    </a:lnTo>
                    <a:cubicBezTo>
                      <a:pt x="500" y="213604"/>
                      <a:pt x="214006" y="277"/>
                      <a:pt x="477389" y="0"/>
                    </a:cubicBezTo>
                    <a:lnTo>
                      <a:pt x="477389" y="60493"/>
                    </a:lnTo>
                    <a:cubicBezTo>
                      <a:pt x="247415" y="60770"/>
                      <a:pt x="60993" y="247013"/>
                      <a:pt x="60493" y="476986"/>
                    </a:cubicBezTo>
                    <a:close/>
                  </a:path>
                </a:pathLst>
              </a:custGeom>
              <a:grpFill/>
              <a:ln w="1002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629A4F0-EBA7-4FE1-BBC8-8EA29AA823CD}"/>
                  </a:ext>
                </a:extLst>
              </p:cNvPr>
              <p:cNvSpPr/>
              <p:nvPr/>
            </p:nvSpPr>
            <p:spPr>
              <a:xfrm>
                <a:off x="2392459" y="2199458"/>
                <a:ext cx="635173" cy="635174"/>
              </a:xfrm>
              <a:custGeom>
                <a:avLst/>
                <a:gdLst>
                  <a:gd name="connsiteX0" fmla="*/ 60493 w 635173"/>
                  <a:gd name="connsiteY0" fmla="*/ 635175 h 635174"/>
                  <a:gd name="connsiteX1" fmla="*/ 0 w 635173"/>
                  <a:gd name="connsiteY1" fmla="*/ 635175 h 635174"/>
                  <a:gd name="connsiteX2" fmla="*/ 635174 w 635173"/>
                  <a:gd name="connsiteY2" fmla="*/ 0 h 635174"/>
                  <a:gd name="connsiteX3" fmla="*/ 635174 w 635173"/>
                  <a:gd name="connsiteY3" fmla="*/ 60493 h 635174"/>
                  <a:gd name="connsiteX4" fmla="*/ 60493 w 635173"/>
                  <a:gd name="connsiteY4" fmla="*/ 635175 h 6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173" h="635174">
                    <a:moveTo>
                      <a:pt x="60493" y="635175"/>
                    </a:moveTo>
                    <a:lnTo>
                      <a:pt x="0" y="635175"/>
                    </a:lnTo>
                    <a:cubicBezTo>
                      <a:pt x="389" y="284539"/>
                      <a:pt x="284539" y="389"/>
                      <a:pt x="635174" y="0"/>
                    </a:cubicBezTo>
                    <a:lnTo>
                      <a:pt x="635174" y="60493"/>
                    </a:lnTo>
                    <a:cubicBezTo>
                      <a:pt x="317925" y="60827"/>
                      <a:pt x="60826" y="317925"/>
                      <a:pt x="60493" y="635175"/>
                    </a:cubicBezTo>
                    <a:close/>
                  </a:path>
                </a:pathLst>
              </a:custGeom>
              <a:grpFill/>
              <a:ln w="1002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CD324BF-69D2-48BC-AC8A-1EADA21DC96E}"/>
                  </a:ext>
                </a:extLst>
              </p:cNvPr>
              <p:cNvSpPr/>
              <p:nvPr/>
            </p:nvSpPr>
            <p:spPr>
              <a:xfrm>
                <a:off x="2869747" y="2677149"/>
                <a:ext cx="157886" cy="157886"/>
              </a:xfrm>
              <a:custGeom>
                <a:avLst/>
                <a:gdLst>
                  <a:gd name="connsiteX0" fmla="*/ 157886 w 157886"/>
                  <a:gd name="connsiteY0" fmla="*/ 78943 h 157886"/>
                  <a:gd name="connsiteX1" fmla="*/ 78943 w 157886"/>
                  <a:gd name="connsiteY1" fmla="*/ 157886 h 157886"/>
                  <a:gd name="connsiteX2" fmla="*/ 0 w 157886"/>
                  <a:gd name="connsiteY2" fmla="*/ 78943 h 157886"/>
                  <a:gd name="connsiteX3" fmla="*/ 78943 w 157886"/>
                  <a:gd name="connsiteY3" fmla="*/ 0 h 157886"/>
                  <a:gd name="connsiteX4" fmla="*/ 157886 w 157886"/>
                  <a:gd name="connsiteY4" fmla="*/ 78943 h 15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86" h="157886">
                    <a:moveTo>
                      <a:pt x="157886" y="78943"/>
                    </a:moveTo>
                    <a:cubicBezTo>
                      <a:pt x="157886" y="122542"/>
                      <a:pt x="122542" y="157886"/>
                      <a:pt x="78943" y="157886"/>
                    </a:cubicBezTo>
                    <a:cubicBezTo>
                      <a:pt x="35344" y="157886"/>
                      <a:pt x="0" y="122542"/>
                      <a:pt x="0" y="78943"/>
                    </a:cubicBezTo>
                    <a:cubicBezTo>
                      <a:pt x="0" y="35344"/>
                      <a:pt x="35344" y="0"/>
                      <a:pt x="78943" y="0"/>
                    </a:cubicBezTo>
                    <a:cubicBezTo>
                      <a:pt x="122542" y="0"/>
                      <a:pt x="157886" y="35344"/>
                      <a:pt x="157886" y="78943"/>
                    </a:cubicBezTo>
                    <a:close/>
                  </a:path>
                </a:pathLst>
              </a:custGeom>
              <a:grpFill/>
              <a:ln w="10021" cap="flat">
                <a:noFill/>
                <a:prstDash val="solid"/>
                <a:miter/>
              </a:ln>
            </p:spPr>
            <p:txBody>
              <a:bodyPr rtlCol="0" anchor="ctr"/>
              <a:lstStyle/>
              <a:p>
                <a:endParaRPr lang="en-US"/>
              </a:p>
            </p:txBody>
          </p:sp>
        </p:grpSp>
        <p:grpSp>
          <p:nvGrpSpPr>
            <p:cNvPr id="13" name="Graphic 27" descr="Cloud Computing">
              <a:extLst>
                <a:ext uri="{FF2B5EF4-FFF2-40B4-BE49-F238E27FC236}">
                  <a16:creationId xmlns:a16="http://schemas.microsoft.com/office/drawing/2014/main" id="{ED6AEEAA-8D56-4E96-951F-2C20CFF5F78F}"/>
                </a:ext>
              </a:extLst>
            </p:cNvPr>
            <p:cNvGrpSpPr/>
            <p:nvPr/>
          </p:nvGrpSpPr>
          <p:grpSpPr>
            <a:xfrm>
              <a:off x="1138645" y="2267808"/>
              <a:ext cx="967884" cy="967885"/>
              <a:chOff x="1138645" y="2038144"/>
              <a:chExt cx="967884" cy="967885"/>
            </a:xfrm>
            <a:solidFill>
              <a:schemeClr val="bg1"/>
            </a:solidFill>
          </p:grpSpPr>
          <p:sp>
            <p:nvSpPr>
              <p:cNvPr id="14" name="Freeform: Shape 13">
                <a:extLst>
                  <a:ext uri="{FF2B5EF4-FFF2-40B4-BE49-F238E27FC236}">
                    <a16:creationId xmlns:a16="http://schemas.microsoft.com/office/drawing/2014/main" id="{132D1901-3767-4BFA-8B7F-D5CEEA5934CF}"/>
                  </a:ext>
                </a:extLst>
              </p:cNvPr>
              <p:cNvSpPr/>
              <p:nvPr/>
            </p:nvSpPr>
            <p:spPr>
              <a:xfrm>
                <a:off x="1511683" y="2101661"/>
                <a:ext cx="525278" cy="339767"/>
              </a:xfrm>
              <a:custGeom>
                <a:avLst/>
                <a:gdLst>
                  <a:gd name="connsiteX0" fmla="*/ 447646 w 525278"/>
                  <a:gd name="connsiteY0" fmla="*/ 132076 h 339767"/>
                  <a:gd name="connsiteX1" fmla="*/ 347833 w 525278"/>
                  <a:gd name="connsiteY1" fmla="*/ 48394 h 339767"/>
                  <a:gd name="connsiteX2" fmla="*/ 331702 w 525278"/>
                  <a:gd name="connsiteY2" fmla="*/ 49402 h 339767"/>
                  <a:gd name="connsiteX3" fmla="*/ 227856 w 525278"/>
                  <a:gd name="connsiteY3" fmla="*/ 0 h 339767"/>
                  <a:gd name="connsiteX4" fmla="*/ 98805 w 525278"/>
                  <a:gd name="connsiteY4" fmla="*/ 97797 h 339767"/>
                  <a:gd name="connsiteX5" fmla="*/ 0 w 525278"/>
                  <a:gd name="connsiteY5" fmla="*/ 217774 h 339767"/>
                  <a:gd name="connsiteX6" fmla="*/ 120986 w 525278"/>
                  <a:gd name="connsiteY6" fmla="*/ 339768 h 339767"/>
                  <a:gd name="connsiteX7" fmla="*/ 120986 w 525278"/>
                  <a:gd name="connsiteY7" fmla="*/ 339768 h 339767"/>
                  <a:gd name="connsiteX8" fmla="*/ 423449 w 525278"/>
                  <a:gd name="connsiteY8" fmla="*/ 339768 h 339767"/>
                  <a:gd name="connsiteX9" fmla="*/ 525279 w 525278"/>
                  <a:gd name="connsiteY9" fmla="*/ 233906 h 339767"/>
                  <a:gd name="connsiteX10" fmla="*/ 447646 w 525278"/>
                  <a:gd name="connsiteY10" fmla="*/ 132076 h 339767"/>
                  <a:gd name="connsiteX11" fmla="*/ 417400 w 525278"/>
                  <a:gd name="connsiteY11" fmla="*/ 279275 h 339767"/>
                  <a:gd name="connsiteX12" fmla="*/ 118969 w 525278"/>
                  <a:gd name="connsiteY12" fmla="*/ 279275 h 339767"/>
                  <a:gd name="connsiteX13" fmla="*/ 65534 w 525278"/>
                  <a:gd name="connsiteY13" fmla="*/ 243988 h 339767"/>
                  <a:gd name="connsiteX14" fmla="*/ 72591 w 525278"/>
                  <a:gd name="connsiteY14" fmla="*/ 179462 h 339767"/>
                  <a:gd name="connsiteX15" fmla="*/ 121994 w 525278"/>
                  <a:gd name="connsiteY15" fmla="*/ 154257 h 339767"/>
                  <a:gd name="connsiteX16" fmla="*/ 132076 w 525278"/>
                  <a:gd name="connsiteY16" fmla="*/ 155265 h 339767"/>
                  <a:gd name="connsiteX17" fmla="*/ 150224 w 525278"/>
                  <a:gd name="connsiteY17" fmla="*/ 158290 h 339767"/>
                  <a:gd name="connsiteX18" fmla="*/ 150224 w 525278"/>
                  <a:gd name="connsiteY18" fmla="*/ 138125 h 339767"/>
                  <a:gd name="connsiteX19" fmla="*/ 209708 w 525278"/>
                  <a:gd name="connsiteY19" fmla="*/ 62509 h 339767"/>
                  <a:gd name="connsiteX20" fmla="*/ 227856 w 525278"/>
                  <a:gd name="connsiteY20" fmla="*/ 60493 h 339767"/>
                  <a:gd name="connsiteX21" fmla="*/ 227856 w 525278"/>
                  <a:gd name="connsiteY21" fmla="*/ 60493 h 339767"/>
                  <a:gd name="connsiteX22" fmla="*/ 227856 w 525278"/>
                  <a:gd name="connsiteY22" fmla="*/ 60493 h 339767"/>
                  <a:gd name="connsiteX23" fmla="*/ 227856 w 525278"/>
                  <a:gd name="connsiteY23" fmla="*/ 60493 h 339767"/>
                  <a:gd name="connsiteX24" fmla="*/ 296415 w 525278"/>
                  <a:gd name="connsiteY24" fmla="*/ 102838 h 339767"/>
                  <a:gd name="connsiteX25" fmla="*/ 302464 w 525278"/>
                  <a:gd name="connsiteY25" fmla="*/ 114936 h 339767"/>
                  <a:gd name="connsiteX26" fmla="*/ 315571 w 525278"/>
                  <a:gd name="connsiteY26" fmla="*/ 109895 h 339767"/>
                  <a:gd name="connsiteX27" fmla="*/ 335735 w 525278"/>
                  <a:gd name="connsiteY27" fmla="*/ 106871 h 339767"/>
                  <a:gd name="connsiteX28" fmla="*/ 372030 w 525278"/>
                  <a:gd name="connsiteY28" fmla="*/ 117961 h 339767"/>
                  <a:gd name="connsiteX29" fmla="*/ 398244 w 525278"/>
                  <a:gd name="connsiteY29" fmla="*/ 169380 h 339767"/>
                  <a:gd name="connsiteX30" fmla="*/ 398244 w 525278"/>
                  <a:gd name="connsiteY30" fmla="*/ 185511 h 339767"/>
                  <a:gd name="connsiteX31" fmla="*/ 418408 w 525278"/>
                  <a:gd name="connsiteY31" fmla="*/ 185511 h 339767"/>
                  <a:gd name="connsiteX32" fmla="*/ 465794 w 525278"/>
                  <a:gd name="connsiteY32" fmla="*/ 232897 h 339767"/>
                  <a:gd name="connsiteX33" fmla="*/ 417400 w 525278"/>
                  <a:gd name="connsiteY33" fmla="*/ 279275 h 33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5278" h="339767">
                    <a:moveTo>
                      <a:pt x="447646" y="132076"/>
                    </a:moveTo>
                    <a:cubicBezTo>
                      <a:pt x="439581" y="84690"/>
                      <a:pt x="397236" y="48394"/>
                      <a:pt x="347833" y="48394"/>
                    </a:cubicBezTo>
                    <a:cubicBezTo>
                      <a:pt x="342792" y="48394"/>
                      <a:pt x="336743" y="49402"/>
                      <a:pt x="331702" y="49402"/>
                    </a:cubicBezTo>
                    <a:cubicBezTo>
                      <a:pt x="307505" y="19156"/>
                      <a:pt x="270201" y="0"/>
                      <a:pt x="227856" y="0"/>
                    </a:cubicBezTo>
                    <a:cubicBezTo>
                      <a:pt x="166355" y="0"/>
                      <a:pt x="114936" y="41337"/>
                      <a:pt x="98805" y="97797"/>
                    </a:cubicBezTo>
                    <a:cubicBezTo>
                      <a:pt x="42345" y="108887"/>
                      <a:pt x="0" y="158290"/>
                      <a:pt x="0" y="217774"/>
                    </a:cubicBezTo>
                    <a:cubicBezTo>
                      <a:pt x="0" y="285324"/>
                      <a:pt x="54443" y="339768"/>
                      <a:pt x="120986" y="339768"/>
                    </a:cubicBezTo>
                    <a:lnTo>
                      <a:pt x="120986" y="339768"/>
                    </a:lnTo>
                    <a:cubicBezTo>
                      <a:pt x="120986" y="339768"/>
                      <a:pt x="419416" y="339768"/>
                      <a:pt x="423449" y="339768"/>
                    </a:cubicBezTo>
                    <a:cubicBezTo>
                      <a:pt x="481926" y="339768"/>
                      <a:pt x="525279" y="292382"/>
                      <a:pt x="525279" y="233906"/>
                    </a:cubicBezTo>
                    <a:cubicBezTo>
                      <a:pt x="525279" y="185511"/>
                      <a:pt x="492008" y="145183"/>
                      <a:pt x="447646" y="132076"/>
                    </a:cubicBezTo>
                    <a:close/>
                    <a:moveTo>
                      <a:pt x="417400" y="279275"/>
                    </a:moveTo>
                    <a:lnTo>
                      <a:pt x="118969" y="279275"/>
                    </a:lnTo>
                    <a:cubicBezTo>
                      <a:pt x="95780" y="277259"/>
                      <a:pt x="75616" y="264152"/>
                      <a:pt x="65534" y="243988"/>
                    </a:cubicBezTo>
                    <a:cubicBezTo>
                      <a:pt x="56460" y="222815"/>
                      <a:pt x="58476" y="198618"/>
                      <a:pt x="72591" y="179462"/>
                    </a:cubicBezTo>
                    <a:cubicBezTo>
                      <a:pt x="84690" y="163331"/>
                      <a:pt x="102838" y="154257"/>
                      <a:pt x="121994" y="154257"/>
                    </a:cubicBezTo>
                    <a:cubicBezTo>
                      <a:pt x="125018" y="154257"/>
                      <a:pt x="129051" y="154257"/>
                      <a:pt x="132076" y="155265"/>
                    </a:cubicBezTo>
                    <a:lnTo>
                      <a:pt x="150224" y="158290"/>
                    </a:lnTo>
                    <a:lnTo>
                      <a:pt x="150224" y="138125"/>
                    </a:lnTo>
                    <a:cubicBezTo>
                      <a:pt x="150224" y="101830"/>
                      <a:pt x="174421" y="70575"/>
                      <a:pt x="209708" y="62509"/>
                    </a:cubicBezTo>
                    <a:cubicBezTo>
                      <a:pt x="215757" y="61501"/>
                      <a:pt x="221807" y="60493"/>
                      <a:pt x="227856" y="60493"/>
                    </a:cubicBezTo>
                    <a:cubicBezTo>
                      <a:pt x="227856" y="60493"/>
                      <a:pt x="227856" y="60493"/>
                      <a:pt x="227856" y="60493"/>
                    </a:cubicBezTo>
                    <a:lnTo>
                      <a:pt x="227856" y="60493"/>
                    </a:lnTo>
                    <a:cubicBezTo>
                      <a:pt x="227856" y="60493"/>
                      <a:pt x="227856" y="60493"/>
                      <a:pt x="227856" y="60493"/>
                    </a:cubicBezTo>
                    <a:cubicBezTo>
                      <a:pt x="257094" y="60493"/>
                      <a:pt x="283308" y="76624"/>
                      <a:pt x="296415" y="102838"/>
                    </a:cubicBezTo>
                    <a:lnTo>
                      <a:pt x="302464" y="114936"/>
                    </a:lnTo>
                    <a:lnTo>
                      <a:pt x="315571" y="109895"/>
                    </a:lnTo>
                    <a:cubicBezTo>
                      <a:pt x="321620" y="107879"/>
                      <a:pt x="328677" y="106871"/>
                      <a:pt x="335735" y="106871"/>
                    </a:cubicBezTo>
                    <a:cubicBezTo>
                      <a:pt x="348842" y="106871"/>
                      <a:pt x="360940" y="110903"/>
                      <a:pt x="372030" y="117961"/>
                    </a:cubicBezTo>
                    <a:cubicBezTo>
                      <a:pt x="388162" y="130060"/>
                      <a:pt x="398244" y="149216"/>
                      <a:pt x="398244" y="169380"/>
                    </a:cubicBezTo>
                    <a:lnTo>
                      <a:pt x="398244" y="185511"/>
                    </a:lnTo>
                    <a:lnTo>
                      <a:pt x="418408" y="185511"/>
                    </a:lnTo>
                    <a:cubicBezTo>
                      <a:pt x="444622" y="185511"/>
                      <a:pt x="465794" y="206684"/>
                      <a:pt x="465794" y="232897"/>
                    </a:cubicBezTo>
                    <a:cubicBezTo>
                      <a:pt x="464786" y="258103"/>
                      <a:pt x="443614" y="279275"/>
                      <a:pt x="417400" y="279275"/>
                    </a:cubicBezTo>
                    <a:close/>
                  </a:path>
                </a:pathLst>
              </a:custGeom>
              <a:grpFill/>
              <a:ln w="1002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938D4F0-D983-49FF-AFD3-21A1EB2BA650}"/>
                  </a:ext>
                </a:extLst>
              </p:cNvPr>
              <p:cNvSpPr/>
              <p:nvPr/>
            </p:nvSpPr>
            <p:spPr>
              <a:xfrm>
                <a:off x="1209219" y="2481757"/>
                <a:ext cx="483942" cy="453696"/>
              </a:xfrm>
              <a:custGeom>
                <a:avLst/>
                <a:gdLst>
                  <a:gd name="connsiteX0" fmla="*/ 451679 w 483942"/>
                  <a:gd name="connsiteY0" fmla="*/ 0 h 453696"/>
                  <a:gd name="connsiteX1" fmla="*/ 32263 w 483942"/>
                  <a:gd name="connsiteY1" fmla="*/ 0 h 453696"/>
                  <a:gd name="connsiteX2" fmla="*/ 0 w 483942"/>
                  <a:gd name="connsiteY2" fmla="*/ 32263 h 453696"/>
                  <a:gd name="connsiteX3" fmla="*/ 0 w 483942"/>
                  <a:gd name="connsiteY3" fmla="*/ 320612 h 453696"/>
                  <a:gd name="connsiteX4" fmla="*/ 32263 w 483942"/>
                  <a:gd name="connsiteY4" fmla="*/ 352875 h 453696"/>
                  <a:gd name="connsiteX5" fmla="*/ 32263 w 483942"/>
                  <a:gd name="connsiteY5" fmla="*/ 352875 h 453696"/>
                  <a:gd name="connsiteX6" fmla="*/ 191560 w 483942"/>
                  <a:gd name="connsiteY6" fmla="*/ 352875 h 453696"/>
                  <a:gd name="connsiteX7" fmla="*/ 191560 w 483942"/>
                  <a:gd name="connsiteY7" fmla="*/ 393203 h 453696"/>
                  <a:gd name="connsiteX8" fmla="*/ 120986 w 483942"/>
                  <a:gd name="connsiteY8" fmla="*/ 393203 h 453696"/>
                  <a:gd name="connsiteX9" fmla="*/ 120986 w 483942"/>
                  <a:gd name="connsiteY9" fmla="*/ 453696 h 453696"/>
                  <a:gd name="connsiteX10" fmla="*/ 362957 w 483942"/>
                  <a:gd name="connsiteY10" fmla="*/ 453696 h 453696"/>
                  <a:gd name="connsiteX11" fmla="*/ 362957 w 483942"/>
                  <a:gd name="connsiteY11" fmla="*/ 393203 h 453696"/>
                  <a:gd name="connsiteX12" fmla="*/ 292382 w 483942"/>
                  <a:gd name="connsiteY12" fmla="*/ 393203 h 453696"/>
                  <a:gd name="connsiteX13" fmla="*/ 292382 w 483942"/>
                  <a:gd name="connsiteY13" fmla="*/ 352875 h 453696"/>
                  <a:gd name="connsiteX14" fmla="*/ 451679 w 483942"/>
                  <a:gd name="connsiteY14" fmla="*/ 352875 h 453696"/>
                  <a:gd name="connsiteX15" fmla="*/ 483942 w 483942"/>
                  <a:gd name="connsiteY15" fmla="*/ 320612 h 453696"/>
                  <a:gd name="connsiteX16" fmla="*/ 483942 w 483942"/>
                  <a:gd name="connsiteY16" fmla="*/ 320612 h 453696"/>
                  <a:gd name="connsiteX17" fmla="*/ 483942 w 483942"/>
                  <a:gd name="connsiteY17" fmla="*/ 32263 h 453696"/>
                  <a:gd name="connsiteX18" fmla="*/ 451679 w 483942"/>
                  <a:gd name="connsiteY18" fmla="*/ 0 h 453696"/>
                  <a:gd name="connsiteX19" fmla="*/ 423449 w 483942"/>
                  <a:gd name="connsiteY19" fmla="*/ 292382 h 453696"/>
                  <a:gd name="connsiteX20" fmla="*/ 60493 w 483942"/>
                  <a:gd name="connsiteY20" fmla="*/ 292382 h 453696"/>
                  <a:gd name="connsiteX21" fmla="*/ 60493 w 483942"/>
                  <a:gd name="connsiteY21" fmla="*/ 60493 h 453696"/>
                  <a:gd name="connsiteX22" fmla="*/ 423449 w 483942"/>
                  <a:gd name="connsiteY22" fmla="*/ 60493 h 453696"/>
                  <a:gd name="connsiteX23" fmla="*/ 423449 w 483942"/>
                  <a:gd name="connsiteY23" fmla="*/ 292382 h 45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942" h="453696">
                    <a:moveTo>
                      <a:pt x="451679" y="0"/>
                    </a:moveTo>
                    <a:lnTo>
                      <a:pt x="32263" y="0"/>
                    </a:lnTo>
                    <a:cubicBezTo>
                      <a:pt x="14115" y="0"/>
                      <a:pt x="0" y="14115"/>
                      <a:pt x="0" y="32263"/>
                    </a:cubicBezTo>
                    <a:lnTo>
                      <a:pt x="0" y="320612"/>
                    </a:lnTo>
                    <a:cubicBezTo>
                      <a:pt x="0" y="338760"/>
                      <a:pt x="14115" y="352875"/>
                      <a:pt x="32263" y="352875"/>
                    </a:cubicBezTo>
                    <a:cubicBezTo>
                      <a:pt x="32263" y="352875"/>
                      <a:pt x="32263" y="352875"/>
                      <a:pt x="32263" y="352875"/>
                    </a:cubicBezTo>
                    <a:lnTo>
                      <a:pt x="191560" y="352875"/>
                    </a:lnTo>
                    <a:lnTo>
                      <a:pt x="191560" y="393203"/>
                    </a:lnTo>
                    <a:lnTo>
                      <a:pt x="120986" y="393203"/>
                    </a:lnTo>
                    <a:lnTo>
                      <a:pt x="120986" y="453696"/>
                    </a:lnTo>
                    <a:lnTo>
                      <a:pt x="362957" y="453696"/>
                    </a:lnTo>
                    <a:lnTo>
                      <a:pt x="362957" y="393203"/>
                    </a:lnTo>
                    <a:lnTo>
                      <a:pt x="292382" y="393203"/>
                    </a:lnTo>
                    <a:lnTo>
                      <a:pt x="292382" y="352875"/>
                    </a:lnTo>
                    <a:lnTo>
                      <a:pt x="451679" y="352875"/>
                    </a:lnTo>
                    <a:cubicBezTo>
                      <a:pt x="469827" y="352875"/>
                      <a:pt x="483942" y="338760"/>
                      <a:pt x="483942" y="320612"/>
                    </a:cubicBezTo>
                    <a:lnTo>
                      <a:pt x="483942" y="320612"/>
                    </a:lnTo>
                    <a:lnTo>
                      <a:pt x="483942" y="32263"/>
                    </a:lnTo>
                    <a:cubicBezTo>
                      <a:pt x="483942" y="14115"/>
                      <a:pt x="469827" y="0"/>
                      <a:pt x="451679" y="0"/>
                    </a:cubicBezTo>
                    <a:close/>
                    <a:moveTo>
                      <a:pt x="423449" y="292382"/>
                    </a:moveTo>
                    <a:lnTo>
                      <a:pt x="60493" y="292382"/>
                    </a:lnTo>
                    <a:lnTo>
                      <a:pt x="60493" y="60493"/>
                    </a:lnTo>
                    <a:lnTo>
                      <a:pt x="423449" y="60493"/>
                    </a:lnTo>
                    <a:lnTo>
                      <a:pt x="423449" y="292382"/>
                    </a:lnTo>
                    <a:close/>
                  </a:path>
                </a:pathLst>
              </a:custGeom>
              <a:grpFill/>
              <a:ln w="1002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0F450A-8E3C-4BB5-8C10-DC0B33C97778}"/>
                  </a:ext>
                </a:extLst>
              </p:cNvPr>
              <p:cNvSpPr/>
              <p:nvPr/>
            </p:nvSpPr>
            <p:spPr>
              <a:xfrm>
                <a:off x="1740547" y="2481757"/>
                <a:ext cx="177689" cy="223823"/>
              </a:xfrm>
              <a:custGeom>
                <a:avLst/>
                <a:gdLst>
                  <a:gd name="connsiteX0" fmla="*/ 101829 w 177689"/>
                  <a:gd name="connsiteY0" fmla="*/ 0 h 223823"/>
                  <a:gd name="connsiteX1" fmla="*/ 116953 w 177689"/>
                  <a:gd name="connsiteY1" fmla="*/ 46378 h 223823"/>
                  <a:gd name="connsiteX2" fmla="*/ 73600 w 177689"/>
                  <a:gd name="connsiteY2" fmla="*/ 117961 h 223823"/>
                  <a:gd name="connsiteX3" fmla="*/ 73600 w 177689"/>
                  <a:gd name="connsiteY3" fmla="*/ 76624 h 223823"/>
                  <a:gd name="connsiteX4" fmla="*/ 0 w 177689"/>
                  <a:gd name="connsiteY4" fmla="*/ 151232 h 223823"/>
                  <a:gd name="connsiteX5" fmla="*/ 73600 w 177689"/>
                  <a:gd name="connsiteY5" fmla="*/ 223823 h 223823"/>
                  <a:gd name="connsiteX6" fmla="*/ 73600 w 177689"/>
                  <a:gd name="connsiteY6" fmla="*/ 182487 h 223823"/>
                  <a:gd name="connsiteX7" fmla="*/ 172404 w 177689"/>
                  <a:gd name="connsiteY7" fmla="*/ 9074 h 223823"/>
                  <a:gd name="connsiteX8" fmla="*/ 169380 w 177689"/>
                  <a:gd name="connsiteY8" fmla="*/ 0 h 223823"/>
                  <a:gd name="connsiteX9" fmla="*/ 101829 w 177689"/>
                  <a:gd name="connsiteY9" fmla="*/ 0 h 22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689" h="223823">
                    <a:moveTo>
                      <a:pt x="101829" y="0"/>
                    </a:moveTo>
                    <a:cubicBezTo>
                      <a:pt x="111912" y="13107"/>
                      <a:pt x="116953" y="30246"/>
                      <a:pt x="116953" y="46378"/>
                    </a:cubicBezTo>
                    <a:cubicBezTo>
                      <a:pt x="116953" y="76624"/>
                      <a:pt x="99813" y="103846"/>
                      <a:pt x="73600" y="117961"/>
                    </a:cubicBezTo>
                    <a:lnTo>
                      <a:pt x="73600" y="76624"/>
                    </a:lnTo>
                    <a:lnTo>
                      <a:pt x="0" y="151232"/>
                    </a:lnTo>
                    <a:lnTo>
                      <a:pt x="73600" y="223823"/>
                    </a:lnTo>
                    <a:lnTo>
                      <a:pt x="73600" y="182487"/>
                    </a:lnTo>
                    <a:cubicBezTo>
                      <a:pt x="149215" y="162322"/>
                      <a:pt x="193577" y="84690"/>
                      <a:pt x="172404" y="9074"/>
                    </a:cubicBezTo>
                    <a:cubicBezTo>
                      <a:pt x="171396" y="6049"/>
                      <a:pt x="170388" y="3025"/>
                      <a:pt x="169380" y="0"/>
                    </a:cubicBezTo>
                    <a:lnTo>
                      <a:pt x="101829" y="0"/>
                    </a:lnTo>
                    <a:close/>
                  </a:path>
                </a:pathLst>
              </a:custGeom>
              <a:grpFill/>
              <a:ln w="1002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5C47418-C643-49F2-994A-3911F5DF2145}"/>
                  </a:ext>
                </a:extLst>
              </p:cNvPr>
              <p:cNvSpPr/>
              <p:nvPr/>
            </p:nvSpPr>
            <p:spPr>
              <a:xfrm>
                <a:off x="1293666" y="2217606"/>
                <a:ext cx="177689" cy="223823"/>
              </a:xfrm>
              <a:custGeom>
                <a:avLst/>
                <a:gdLst>
                  <a:gd name="connsiteX0" fmla="*/ 75860 w 177689"/>
                  <a:gd name="connsiteY0" fmla="*/ 223823 h 223823"/>
                  <a:gd name="connsiteX1" fmla="*/ 60736 w 177689"/>
                  <a:gd name="connsiteY1" fmla="*/ 177446 h 223823"/>
                  <a:gd name="connsiteX2" fmla="*/ 104090 w 177689"/>
                  <a:gd name="connsiteY2" fmla="*/ 105862 h 223823"/>
                  <a:gd name="connsiteX3" fmla="*/ 104090 w 177689"/>
                  <a:gd name="connsiteY3" fmla="*/ 147199 h 223823"/>
                  <a:gd name="connsiteX4" fmla="*/ 177689 w 177689"/>
                  <a:gd name="connsiteY4" fmla="*/ 72591 h 223823"/>
                  <a:gd name="connsiteX5" fmla="*/ 104090 w 177689"/>
                  <a:gd name="connsiteY5" fmla="*/ 0 h 223823"/>
                  <a:gd name="connsiteX6" fmla="*/ 104090 w 177689"/>
                  <a:gd name="connsiteY6" fmla="*/ 41337 h 223823"/>
                  <a:gd name="connsiteX7" fmla="*/ 5285 w 177689"/>
                  <a:gd name="connsiteY7" fmla="*/ 214749 h 223823"/>
                  <a:gd name="connsiteX8" fmla="*/ 8309 w 177689"/>
                  <a:gd name="connsiteY8" fmla="*/ 223823 h 223823"/>
                  <a:gd name="connsiteX9" fmla="*/ 75860 w 177689"/>
                  <a:gd name="connsiteY9" fmla="*/ 223823 h 22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689" h="223823">
                    <a:moveTo>
                      <a:pt x="75860" y="223823"/>
                    </a:moveTo>
                    <a:cubicBezTo>
                      <a:pt x="67794" y="213741"/>
                      <a:pt x="60736" y="193577"/>
                      <a:pt x="60736" y="177446"/>
                    </a:cubicBezTo>
                    <a:cubicBezTo>
                      <a:pt x="60736" y="147199"/>
                      <a:pt x="77876" y="119977"/>
                      <a:pt x="104090" y="105862"/>
                    </a:cubicBezTo>
                    <a:lnTo>
                      <a:pt x="104090" y="147199"/>
                    </a:lnTo>
                    <a:lnTo>
                      <a:pt x="177689" y="72591"/>
                    </a:lnTo>
                    <a:lnTo>
                      <a:pt x="104090" y="0"/>
                    </a:lnTo>
                    <a:lnTo>
                      <a:pt x="104090" y="41337"/>
                    </a:lnTo>
                    <a:cubicBezTo>
                      <a:pt x="28474" y="61501"/>
                      <a:pt x="-15888" y="139133"/>
                      <a:pt x="5285" y="214749"/>
                    </a:cubicBezTo>
                    <a:cubicBezTo>
                      <a:pt x="6293" y="217774"/>
                      <a:pt x="7301" y="220799"/>
                      <a:pt x="8309" y="223823"/>
                    </a:cubicBezTo>
                    <a:lnTo>
                      <a:pt x="75860" y="223823"/>
                    </a:lnTo>
                    <a:close/>
                  </a:path>
                </a:pathLst>
              </a:custGeom>
              <a:grpFill/>
              <a:ln w="10021" cap="flat">
                <a:noFill/>
                <a:prstDash val="solid"/>
                <a:miter/>
              </a:ln>
            </p:spPr>
            <p:txBody>
              <a:bodyPr rtlCol="0" anchor="ctr"/>
              <a:lstStyle/>
              <a:p>
                <a:endParaRPr lang="en-US"/>
              </a:p>
            </p:txBody>
          </p:sp>
        </p:grpSp>
      </p:grpSp>
      <p:sp>
        <p:nvSpPr>
          <p:cNvPr id="25" name="Content Placeholder 3">
            <a:extLst>
              <a:ext uri="{FF2B5EF4-FFF2-40B4-BE49-F238E27FC236}">
                <a16:creationId xmlns:a16="http://schemas.microsoft.com/office/drawing/2014/main" id="{4F4606B8-5AAF-463B-A803-D07EE5BA3BDB}"/>
              </a:ext>
            </a:extLst>
          </p:cNvPr>
          <p:cNvSpPr txBox="1">
            <a:spLocks/>
          </p:cNvSpPr>
          <p:nvPr/>
        </p:nvSpPr>
        <p:spPr>
          <a:xfrm>
            <a:off x="588261" y="3858740"/>
            <a:ext cx="3440707"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Use your best connection</a:t>
            </a:r>
          </a:p>
          <a:p>
            <a:pPr marL="0" indent="0">
              <a:lnSpc>
                <a:spcPct val="90000"/>
              </a:lnSpc>
              <a:spcBef>
                <a:spcPts val="0"/>
              </a:spcBef>
              <a:spcAft>
                <a:spcPts val="300"/>
              </a:spcAft>
              <a:buNone/>
            </a:pPr>
            <a:r>
              <a:rPr lang="en-US" sz="1400">
                <a:cs typeface="Segoe UI"/>
              </a:rPr>
              <a:t>A wired network connection is best,</a:t>
            </a:r>
            <a:br>
              <a:rPr lang="en-US" sz="1400">
                <a:cs typeface="Segoe UI"/>
              </a:rPr>
            </a:br>
            <a:r>
              <a:rPr lang="en-US" sz="1400">
                <a:cs typeface="Segoe UI"/>
              </a:rPr>
              <a:t>if possible. When using a wireless connection, consider your distance from the router and obstacles in between that can affect your connection quality.</a:t>
            </a:r>
          </a:p>
        </p:txBody>
      </p:sp>
      <p:pic>
        <p:nvPicPr>
          <p:cNvPr id="17" name="Picture 16" descr="A screenshot of secure connection icons">
            <a:extLst>
              <a:ext uri="{FF2B5EF4-FFF2-40B4-BE49-F238E27FC236}">
                <a16:creationId xmlns:a16="http://schemas.microsoft.com/office/drawing/2014/main" id="{6F659BDD-D90A-4C75-B286-CD73CC874BD9}"/>
              </a:ext>
            </a:extLst>
          </p:cNvPr>
          <p:cNvPicPr>
            <a:picLocks noChangeAspect="1"/>
          </p:cNvPicPr>
          <p:nvPr/>
        </p:nvPicPr>
        <p:blipFill>
          <a:blip r:embed="rId3"/>
          <a:stretch>
            <a:fillRect/>
          </a:stretch>
        </p:blipFill>
        <p:spPr>
          <a:xfrm>
            <a:off x="4458789" y="1818766"/>
            <a:ext cx="3052252" cy="1800492"/>
          </a:xfrm>
          <a:prstGeom prst="rect">
            <a:avLst/>
          </a:prstGeom>
        </p:spPr>
      </p:pic>
      <p:sp>
        <p:nvSpPr>
          <p:cNvPr id="24" name="Text Placeholder 24">
            <a:extLst>
              <a:ext uri="{FF2B5EF4-FFF2-40B4-BE49-F238E27FC236}">
                <a16:creationId xmlns:a16="http://schemas.microsoft.com/office/drawing/2014/main" id="{F95DA687-3D44-4B81-A8E0-273DF9F24C8D}"/>
              </a:ext>
            </a:extLst>
          </p:cNvPr>
          <p:cNvSpPr txBox="1">
            <a:spLocks/>
          </p:cNvSpPr>
          <p:nvPr/>
        </p:nvSpPr>
        <p:spPr>
          <a:xfrm>
            <a:off x="4458791" y="3858740"/>
            <a:ext cx="3357562"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Think secure, be secure</a:t>
            </a:r>
          </a:p>
          <a:p>
            <a:pPr marL="0" indent="0">
              <a:lnSpc>
                <a:spcPct val="90000"/>
              </a:lnSpc>
              <a:spcBef>
                <a:spcPts val="0"/>
              </a:spcBef>
              <a:spcAft>
                <a:spcPts val="300"/>
              </a:spcAft>
              <a:buNone/>
            </a:pPr>
            <a:r>
              <a:rPr lang="en-US" sz="1400">
                <a:cs typeface="Segoe UI"/>
              </a:rPr>
              <a:t>You can use many apps and sites with a standard internet connection. To securely access internal resources and work with confidential data, you might need to connect via VPN or remote desktop.</a:t>
            </a:r>
          </a:p>
        </p:txBody>
      </p:sp>
      <p:pic>
        <p:nvPicPr>
          <p:cNvPr id="46" name="Picture 45" descr="Woman looking at mobile phone">
            <a:extLst>
              <a:ext uri="{FF2B5EF4-FFF2-40B4-BE49-F238E27FC236}">
                <a16:creationId xmlns:a16="http://schemas.microsoft.com/office/drawing/2014/main" id="{B7FF4981-287A-4832-9F1B-BF8559CB5DF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31" r="3356"/>
          <a:stretch/>
        </p:blipFill>
        <p:spPr>
          <a:xfrm>
            <a:off x="8246176" y="1818766"/>
            <a:ext cx="3093838" cy="1800492"/>
          </a:xfrm>
          <a:prstGeom prst="rect">
            <a:avLst/>
          </a:prstGeom>
        </p:spPr>
      </p:pic>
      <p:sp>
        <p:nvSpPr>
          <p:cNvPr id="21" name="Text Placeholder 25">
            <a:extLst>
              <a:ext uri="{FF2B5EF4-FFF2-40B4-BE49-F238E27FC236}">
                <a16:creationId xmlns:a16="http://schemas.microsoft.com/office/drawing/2014/main" id="{38863BE7-C8A3-461B-AC37-FF67E2EC4752}"/>
              </a:ext>
            </a:extLst>
          </p:cNvPr>
          <p:cNvSpPr txBox="1">
            <a:spLocks/>
          </p:cNvSpPr>
          <p:nvPr/>
        </p:nvSpPr>
        <p:spPr>
          <a:xfrm>
            <a:off x="8246175" y="3858740"/>
            <a:ext cx="3357562" cy="103566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Mobile when you need it</a:t>
            </a:r>
          </a:p>
          <a:p>
            <a:pPr marL="0" indent="0">
              <a:lnSpc>
                <a:spcPct val="90000"/>
              </a:lnSpc>
              <a:spcBef>
                <a:spcPts val="0"/>
              </a:spcBef>
              <a:spcAft>
                <a:spcPts val="300"/>
              </a:spcAft>
              <a:buNone/>
            </a:pPr>
            <a:r>
              <a:rPr lang="en-US" sz="1400">
                <a:cs typeface="Segoe UI"/>
              </a:rPr>
              <a:t>Installing the apps you need on your phone is a great alternative when your local internet is experiencing high usage that affects your connectivity.</a:t>
            </a:r>
          </a:p>
        </p:txBody>
      </p:sp>
      <p:sp>
        <p:nvSpPr>
          <p:cNvPr id="68" name="Rectangle 67">
            <a:extLst>
              <a:ext uri="{FF2B5EF4-FFF2-40B4-BE49-F238E27FC236}">
                <a16:creationId xmlns:a16="http://schemas.microsoft.com/office/drawing/2014/main" id="{C8497AC5-B745-436D-A89C-CD412D96C9B6}"/>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69" name="Group 68" descr="Light bulb icon">
            <a:extLst>
              <a:ext uri="{FF2B5EF4-FFF2-40B4-BE49-F238E27FC236}">
                <a16:creationId xmlns:a16="http://schemas.microsoft.com/office/drawing/2014/main" id="{64B1A992-80ED-4F6A-BB44-CB329712BB52}"/>
              </a:ext>
            </a:extLst>
          </p:cNvPr>
          <p:cNvGrpSpPr/>
          <p:nvPr/>
        </p:nvGrpSpPr>
        <p:grpSpPr>
          <a:xfrm>
            <a:off x="272953" y="6047501"/>
            <a:ext cx="559996" cy="594838"/>
            <a:chOff x="1241431" y="2640042"/>
            <a:chExt cx="357190" cy="379417"/>
          </a:xfrm>
        </p:grpSpPr>
        <p:sp>
          <p:nvSpPr>
            <p:cNvPr id="70" name="Freeform 81">
              <a:extLst>
                <a:ext uri="{FF2B5EF4-FFF2-40B4-BE49-F238E27FC236}">
                  <a16:creationId xmlns:a16="http://schemas.microsoft.com/office/drawing/2014/main" id="{205AFC20-F76E-437C-9B18-3A72FBF797AB}"/>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2">
              <a:extLst>
                <a:ext uri="{FF2B5EF4-FFF2-40B4-BE49-F238E27FC236}">
                  <a16:creationId xmlns:a16="http://schemas.microsoft.com/office/drawing/2014/main" id="{0C013ECB-A076-4126-8142-2F82FA2A81A2}"/>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83">
              <a:extLst>
                <a:ext uri="{FF2B5EF4-FFF2-40B4-BE49-F238E27FC236}">
                  <a16:creationId xmlns:a16="http://schemas.microsoft.com/office/drawing/2014/main" id="{1FD1DF8C-5D00-49DD-BB06-B5AD33EC060F}"/>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84">
              <a:extLst>
                <a:ext uri="{FF2B5EF4-FFF2-40B4-BE49-F238E27FC236}">
                  <a16:creationId xmlns:a16="http://schemas.microsoft.com/office/drawing/2014/main" id="{11F0D665-F0B2-4BA8-A136-7899D0917C4D}"/>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85">
              <a:extLst>
                <a:ext uri="{FF2B5EF4-FFF2-40B4-BE49-F238E27FC236}">
                  <a16:creationId xmlns:a16="http://schemas.microsoft.com/office/drawing/2014/main" id="{BE4B745D-CFA0-4EC6-9E08-E5DBAEFC40AA}"/>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86">
              <a:extLst>
                <a:ext uri="{FF2B5EF4-FFF2-40B4-BE49-F238E27FC236}">
                  <a16:creationId xmlns:a16="http://schemas.microsoft.com/office/drawing/2014/main" id="{530A8978-F5CE-4C44-B47A-072E58ED3A1F}"/>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60965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5C11C-EDA8-4EC7-96D6-1CFE0802F6D8}"/>
              </a:ext>
            </a:extLst>
          </p:cNvPr>
          <p:cNvSpPr>
            <a:spLocks noGrp="1"/>
          </p:cNvSpPr>
          <p:nvPr>
            <p:ph type="title"/>
          </p:nvPr>
        </p:nvSpPr>
        <p:spPr>
          <a:xfrm>
            <a:off x="588263" y="5436128"/>
            <a:ext cx="11018520" cy="553998"/>
          </a:xfrm>
        </p:spPr>
        <p:txBody>
          <a:bodyPr/>
          <a:lstStyle/>
          <a:p>
            <a:r>
              <a:rPr lang="en-US"/>
              <a:t>Stay connected to each other</a:t>
            </a:r>
          </a:p>
        </p:txBody>
      </p:sp>
      <p:pic>
        <p:nvPicPr>
          <p:cNvPr id="7" name="Picture 6" descr="A woman sitting at a desk with a computer on a table">
            <a:extLst>
              <a:ext uri="{FF2B5EF4-FFF2-40B4-BE49-F238E27FC236}">
                <a16:creationId xmlns:a16="http://schemas.microsoft.com/office/drawing/2014/main" id="{93386387-4F85-474B-A23C-CDC58A5CE9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4572000"/>
          </a:xfrm>
          <a:prstGeom prst="rect">
            <a:avLst/>
          </a:prstGeom>
        </p:spPr>
      </p:pic>
    </p:spTree>
    <p:extLst>
      <p:ext uri="{BB962C8B-B14F-4D97-AF65-F5344CB8AC3E}">
        <p14:creationId xmlns:p14="http://schemas.microsoft.com/office/powerpoint/2010/main" val="26953138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Communicate</a:t>
            </a:r>
          </a:p>
        </p:txBody>
      </p:sp>
      <p:sp>
        <p:nvSpPr>
          <p:cNvPr id="28" name="TextBox 27">
            <a:extLst>
              <a:ext uri="{FF2B5EF4-FFF2-40B4-BE49-F238E27FC236}">
                <a16:creationId xmlns:a16="http://schemas.microsoft.com/office/drawing/2014/main" id="{851CC4CE-9BA6-4AEC-AB2C-EA7095E32B8F}"/>
              </a:ext>
            </a:extLst>
          </p:cNvPr>
          <p:cNvSpPr txBox="1"/>
          <p:nvPr/>
        </p:nvSpPr>
        <p:spPr>
          <a:xfrm>
            <a:off x="588263" y="1276271"/>
            <a:ext cx="9073897" cy="307777"/>
          </a:xfrm>
          <a:prstGeom prst="rect">
            <a:avLst/>
          </a:prstGeom>
          <a:noFill/>
        </p:spPr>
        <p:txBody>
          <a:bodyPr wrap="square" lIns="0" tIns="0" rIns="0" bIns="0" rtlCol="0" anchor="ctr" anchorCtr="0">
            <a:spAutoFit/>
          </a:bodyPr>
          <a:lstStyle/>
          <a:p>
            <a:pPr lvl="0">
              <a:defRPr/>
            </a:pPr>
            <a:r>
              <a:rPr lang="en-US" sz="2000"/>
              <a:t>There are many ways to stay connected while working from home. </a:t>
            </a:r>
          </a:p>
        </p:txBody>
      </p:sp>
      <p:pic>
        <p:nvPicPr>
          <p:cNvPr id="4" name="Picture 3" descr="A man holding a mobile phone&#10;">
            <a:extLst>
              <a:ext uri="{FF2B5EF4-FFF2-40B4-BE49-F238E27FC236}">
                <a16:creationId xmlns:a16="http://schemas.microsoft.com/office/drawing/2014/main" id="{1AD1FB91-949F-494F-B09A-6A62886ECC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262" y="1818766"/>
            <a:ext cx="3052251" cy="1820105"/>
          </a:xfrm>
          <a:prstGeom prst="rect">
            <a:avLst/>
          </a:prstGeom>
        </p:spPr>
      </p:pic>
      <p:sp>
        <p:nvSpPr>
          <p:cNvPr id="27" name="Content Placeholder 3">
            <a:extLst>
              <a:ext uri="{FF2B5EF4-FFF2-40B4-BE49-F238E27FC236}">
                <a16:creationId xmlns:a16="http://schemas.microsoft.com/office/drawing/2014/main" id="{45FBA94A-76D9-4A9B-8C58-8500EC4D5CA9}"/>
              </a:ext>
            </a:extLst>
          </p:cNvPr>
          <p:cNvSpPr txBox="1">
            <a:spLocks/>
          </p:cNvSpPr>
          <p:nvPr/>
        </p:nvSpPr>
        <p:spPr>
          <a:xfrm>
            <a:off x="588262" y="3858740"/>
            <a:ext cx="3440708"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Communicate often</a:t>
            </a:r>
          </a:p>
          <a:p>
            <a:pPr marL="0" indent="0">
              <a:lnSpc>
                <a:spcPct val="90000"/>
              </a:lnSpc>
              <a:spcBef>
                <a:spcPts val="0"/>
              </a:spcBef>
              <a:spcAft>
                <a:spcPts val="300"/>
              </a:spcAft>
              <a:buNone/>
            </a:pPr>
            <a:r>
              <a:rPr lang="en-US" sz="1400">
                <a:cs typeface="Segoe UI"/>
              </a:rPr>
              <a:t>Make it a habit to connect frequently with your colleagues and stakeholders. Open a Teams channel for ongoing conversations or start a shared document to share progress updates.</a:t>
            </a:r>
          </a:p>
        </p:txBody>
      </p:sp>
      <p:pic>
        <p:nvPicPr>
          <p:cNvPr id="20" name="Content Placeholder 4" descr="Picture of two ducks with the text I'm so excited">
            <a:extLst>
              <a:ext uri="{FF2B5EF4-FFF2-40B4-BE49-F238E27FC236}">
                <a16:creationId xmlns:a16="http://schemas.microsoft.com/office/drawing/2014/main" id="{F07FF8EE-68F5-4836-9676-CF96E6937E1D}"/>
              </a:ext>
            </a:extLst>
          </p:cNvPr>
          <p:cNvPicPr>
            <a:picLocks noChangeAspect="1"/>
          </p:cNvPicPr>
          <p:nvPr/>
        </p:nvPicPr>
        <p:blipFill rotWithShape="1">
          <a:blip r:embed="rId4">
            <a:extLst>
              <a:ext uri="{28A0092B-C50C-407E-A947-70E740481C1C}">
                <a14:useLocalDpi xmlns:a14="http://schemas.microsoft.com/office/drawing/2010/main" val="0"/>
              </a:ext>
            </a:extLst>
          </a:blip>
          <a:srcRect l="35823" t="45799" r="35471" b="23729"/>
          <a:stretch/>
        </p:blipFill>
        <p:spPr>
          <a:xfrm>
            <a:off x="4458790" y="1818766"/>
            <a:ext cx="3052251" cy="1822396"/>
          </a:xfrm>
          <a:prstGeom prst="rect">
            <a:avLst/>
          </a:prstGeom>
          <a:ln>
            <a:solidFill>
              <a:schemeClr val="bg2">
                <a:lumMod val="90000"/>
              </a:schemeClr>
            </a:solidFill>
          </a:ln>
        </p:spPr>
      </p:pic>
      <p:sp>
        <p:nvSpPr>
          <p:cNvPr id="25" name="Text Placeholder 24">
            <a:extLst>
              <a:ext uri="{FF2B5EF4-FFF2-40B4-BE49-F238E27FC236}">
                <a16:creationId xmlns:a16="http://schemas.microsoft.com/office/drawing/2014/main" id="{994AB5A9-CCE8-42FE-8254-551E5B2BBFA2}"/>
              </a:ext>
            </a:extLst>
          </p:cNvPr>
          <p:cNvSpPr txBox="1">
            <a:spLocks/>
          </p:cNvSpPr>
          <p:nvPr/>
        </p:nvSpPr>
        <p:spPr>
          <a:xfrm>
            <a:off x="4458791" y="3858740"/>
            <a:ext cx="3284672" cy="84176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Make space for fun</a:t>
            </a:r>
          </a:p>
          <a:p>
            <a:pPr marL="0" indent="0">
              <a:lnSpc>
                <a:spcPct val="90000"/>
              </a:lnSpc>
              <a:spcBef>
                <a:spcPts val="0"/>
              </a:spcBef>
              <a:spcAft>
                <a:spcPts val="300"/>
              </a:spcAft>
              <a:buNone/>
            </a:pPr>
            <a:r>
              <a:rPr lang="en-US" sz="1400">
                <a:cs typeface="Segoe UI"/>
              </a:rPr>
              <a:t>Use a Teams channel dedicated to fun—share news, pictures, and stories. Try a GIF, sticker or emoji to express yourself.</a:t>
            </a:r>
          </a:p>
        </p:txBody>
      </p:sp>
      <p:pic>
        <p:nvPicPr>
          <p:cNvPr id="5" name="Picture 4" descr="Man working on a laptop">
            <a:extLst>
              <a:ext uri="{FF2B5EF4-FFF2-40B4-BE49-F238E27FC236}">
                <a16:creationId xmlns:a16="http://schemas.microsoft.com/office/drawing/2014/main" id="{94844198-ADA0-4A2F-BA97-C2207F3BF19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589"/>
          <a:stretch/>
        </p:blipFill>
        <p:spPr>
          <a:xfrm>
            <a:off x="8246176" y="1849121"/>
            <a:ext cx="3093837" cy="1802875"/>
          </a:xfrm>
          <a:prstGeom prst="rect">
            <a:avLst/>
          </a:prstGeom>
        </p:spPr>
      </p:pic>
      <p:sp>
        <p:nvSpPr>
          <p:cNvPr id="24" name="Text Placeholder 25">
            <a:extLst>
              <a:ext uri="{FF2B5EF4-FFF2-40B4-BE49-F238E27FC236}">
                <a16:creationId xmlns:a16="http://schemas.microsoft.com/office/drawing/2014/main" id="{8B2B4384-890F-40E2-AEB9-B1BE525B5DA6}"/>
              </a:ext>
            </a:extLst>
          </p:cNvPr>
          <p:cNvSpPr txBox="1">
            <a:spLocks/>
          </p:cNvSpPr>
          <p:nvPr/>
        </p:nvSpPr>
        <p:spPr>
          <a:xfrm>
            <a:off x="8246175" y="3858740"/>
            <a:ext cx="3178038"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Virtual ‘water cooler’</a:t>
            </a:r>
          </a:p>
          <a:p>
            <a:pPr marL="0" indent="0">
              <a:lnSpc>
                <a:spcPct val="90000"/>
              </a:lnSpc>
              <a:spcBef>
                <a:spcPts val="0"/>
              </a:spcBef>
              <a:spcAft>
                <a:spcPts val="300"/>
              </a:spcAft>
              <a:buNone/>
            </a:pPr>
            <a:r>
              <a:rPr lang="en-US" sz="1400">
                <a:cs typeface="Segoe UI"/>
              </a:rPr>
              <a:t>Make up for missing hallway talk or connecting in the kitchenette or café</a:t>
            </a:r>
            <a:br>
              <a:rPr lang="en-US" sz="1400">
                <a:cs typeface="Segoe UI"/>
              </a:rPr>
            </a:br>
            <a:r>
              <a:rPr lang="en-US" sz="1400">
                <a:cs typeface="Segoe UI"/>
              </a:rPr>
              <a:t>by using chat messages or calling. Set yourself a reminder to check in with people regularly.</a:t>
            </a:r>
          </a:p>
        </p:txBody>
      </p:sp>
      <p:sp>
        <p:nvSpPr>
          <p:cNvPr id="66" name="Rectangle 65">
            <a:extLst>
              <a:ext uri="{FF2B5EF4-FFF2-40B4-BE49-F238E27FC236}">
                <a16:creationId xmlns:a16="http://schemas.microsoft.com/office/drawing/2014/main" id="{0E60C429-3CA7-46C7-8EFD-3E532FC6BFB5}"/>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67" name="Group 66" descr="Light bulb icon">
            <a:extLst>
              <a:ext uri="{FF2B5EF4-FFF2-40B4-BE49-F238E27FC236}">
                <a16:creationId xmlns:a16="http://schemas.microsoft.com/office/drawing/2014/main" id="{24E1BE06-8519-43DA-ADE0-0B53371F40A0}"/>
              </a:ext>
            </a:extLst>
          </p:cNvPr>
          <p:cNvGrpSpPr/>
          <p:nvPr/>
        </p:nvGrpSpPr>
        <p:grpSpPr>
          <a:xfrm>
            <a:off x="272953" y="6047501"/>
            <a:ext cx="559996" cy="594838"/>
            <a:chOff x="1241431" y="2640042"/>
            <a:chExt cx="357190" cy="379417"/>
          </a:xfrm>
        </p:grpSpPr>
        <p:sp>
          <p:nvSpPr>
            <p:cNvPr id="68" name="Freeform 81">
              <a:extLst>
                <a:ext uri="{FF2B5EF4-FFF2-40B4-BE49-F238E27FC236}">
                  <a16:creationId xmlns:a16="http://schemas.microsoft.com/office/drawing/2014/main" id="{001FA76E-AC54-4F5F-8924-C3A8E57698E1}"/>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82">
              <a:extLst>
                <a:ext uri="{FF2B5EF4-FFF2-40B4-BE49-F238E27FC236}">
                  <a16:creationId xmlns:a16="http://schemas.microsoft.com/office/drawing/2014/main" id="{C7B00989-EAA5-42D0-B7E1-96C31EC242BB}"/>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3">
              <a:extLst>
                <a:ext uri="{FF2B5EF4-FFF2-40B4-BE49-F238E27FC236}">
                  <a16:creationId xmlns:a16="http://schemas.microsoft.com/office/drawing/2014/main" id="{1D009053-10E8-46D8-9568-FE01954C25F8}"/>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4">
              <a:extLst>
                <a:ext uri="{FF2B5EF4-FFF2-40B4-BE49-F238E27FC236}">
                  <a16:creationId xmlns:a16="http://schemas.microsoft.com/office/drawing/2014/main" id="{3A7D21FC-21EC-40D9-90A8-65646122CAED}"/>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85">
              <a:extLst>
                <a:ext uri="{FF2B5EF4-FFF2-40B4-BE49-F238E27FC236}">
                  <a16:creationId xmlns:a16="http://schemas.microsoft.com/office/drawing/2014/main" id="{D5477A80-E6D2-4002-9994-AFD76348F396}"/>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86">
              <a:extLst>
                <a:ext uri="{FF2B5EF4-FFF2-40B4-BE49-F238E27FC236}">
                  <a16:creationId xmlns:a16="http://schemas.microsoft.com/office/drawing/2014/main" id="{84286673-3E2C-4F67-8E5E-411A09F04350}"/>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1" name="Rectangle 60">
            <a:extLst>
              <a:ext uri="{FF2B5EF4-FFF2-40B4-BE49-F238E27FC236}">
                <a16:creationId xmlns:a16="http://schemas.microsoft.com/office/drawing/2014/main" id="{E163A03A-84BC-4D02-98F5-91E6A5A1A7F7}"/>
              </a:ext>
            </a:extLst>
          </p:cNvPr>
          <p:cNvSpPr/>
          <p:nvPr/>
        </p:nvSpPr>
        <p:spPr>
          <a:xfrm>
            <a:off x="882988" y="6151022"/>
            <a:ext cx="10275007" cy="387798"/>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400">
                <a:solidFill>
                  <a:schemeClr val="accent1"/>
                </a:solidFill>
                <a:latin typeface="+mj-lt"/>
                <a:cs typeface="Segoe UI"/>
                <a:hlinkClick r:id="rId6">
                  <a:extLst>
                    <a:ext uri="{A12FA001-AC4F-418D-AE19-62706E023703}">
                      <ahyp:hlinkClr xmlns:ahyp="http://schemas.microsoft.com/office/drawing/2018/hyperlinkcolor" val="tx"/>
                    </a:ext>
                  </a:extLst>
                </a:hlinkClick>
              </a:rPr>
              <a:t>Channel conversations in Teams</a:t>
            </a:r>
            <a:r>
              <a:rPr lang="en-US" sz="1400">
                <a:solidFill>
                  <a:schemeClr val="accent1"/>
                </a:solidFill>
                <a:latin typeface="+mj-lt"/>
                <a:cs typeface="Segoe UI"/>
              </a:rPr>
              <a:t> </a:t>
            </a:r>
            <a:r>
              <a:rPr lang="en-US" sz="1400">
                <a:cs typeface="Segoe UI"/>
              </a:rPr>
              <a:t>are a great way to keep the whole team in the know.</a:t>
            </a:r>
          </a:p>
          <a:p>
            <a:pPr marL="398145" defTabSz="932472" fontAlgn="base">
              <a:lnSpc>
                <a:spcPct val="90000"/>
              </a:lnSpc>
              <a:spcBef>
                <a:spcPct val="0"/>
              </a:spcBef>
              <a:spcAft>
                <a:spcPct val="0"/>
              </a:spcAft>
            </a:pPr>
            <a:r>
              <a:rPr lang="en-US" sz="1400">
                <a:cs typeface="Segoe UI"/>
              </a:rPr>
              <a:t>Watch the </a:t>
            </a:r>
            <a:r>
              <a:rPr lang="en-US" sz="1400">
                <a:solidFill>
                  <a:schemeClr val="accent1"/>
                </a:solidFill>
                <a:latin typeface="+mj-lt"/>
                <a:cs typeface="Segoe UI"/>
                <a:hlinkClick r:id="rId7">
                  <a:extLst>
                    <a:ext uri="{A12FA001-AC4F-418D-AE19-62706E023703}">
                      <ahyp:hlinkClr xmlns:ahyp="http://schemas.microsoft.com/office/drawing/2018/hyperlinkcolor" val="tx"/>
                    </a:ext>
                  </a:extLst>
                </a:hlinkClick>
              </a:rPr>
              <a:t>Quick Start Videos</a:t>
            </a:r>
            <a:r>
              <a:rPr lang="en-US" sz="1400">
                <a:solidFill>
                  <a:schemeClr val="accent1"/>
                </a:solidFill>
                <a:latin typeface="+mj-lt"/>
                <a:cs typeface="Segoe UI"/>
              </a:rPr>
              <a:t> </a:t>
            </a:r>
            <a:r>
              <a:rPr lang="en-US" sz="1400">
                <a:cs typeface="Segoe UI"/>
              </a:rPr>
              <a:t>for a walk-through of Teams and use the </a:t>
            </a:r>
            <a:r>
              <a:rPr lang="en-US" sz="1400">
                <a:solidFill>
                  <a:schemeClr val="accent1"/>
                </a:solidFill>
                <a:latin typeface="+mj-lt"/>
                <a:cs typeface="Segoe UI"/>
                <a:hlinkClick r:id="rId8">
                  <a:extLst>
                    <a:ext uri="{A12FA001-AC4F-418D-AE19-62706E023703}">
                      <ahyp:hlinkClr xmlns:ahyp="http://schemas.microsoft.com/office/drawing/2018/hyperlinkcolor" val="tx"/>
                    </a:ext>
                  </a:extLst>
                </a:hlinkClick>
              </a:rPr>
              <a:t>Quick Start Guide</a:t>
            </a:r>
            <a:r>
              <a:rPr lang="en-US" sz="1400">
                <a:solidFill>
                  <a:schemeClr val="accent1"/>
                </a:solidFill>
                <a:latin typeface="+mj-lt"/>
                <a:cs typeface="Segoe UI"/>
              </a:rPr>
              <a:t> </a:t>
            </a:r>
            <a:r>
              <a:rPr lang="en-US" sz="1400">
                <a:cs typeface="Segoe UI"/>
              </a:rPr>
              <a:t>to learn the Teams basics.</a:t>
            </a:r>
          </a:p>
        </p:txBody>
      </p:sp>
    </p:spTree>
    <p:extLst>
      <p:ext uri="{BB962C8B-B14F-4D97-AF65-F5344CB8AC3E}">
        <p14:creationId xmlns:p14="http://schemas.microsoft.com/office/powerpoint/2010/main" val="17491270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Collaborate</a:t>
            </a:r>
          </a:p>
        </p:txBody>
      </p:sp>
      <p:sp>
        <p:nvSpPr>
          <p:cNvPr id="29" name="TextBox 28">
            <a:extLst>
              <a:ext uri="{FF2B5EF4-FFF2-40B4-BE49-F238E27FC236}">
                <a16:creationId xmlns:a16="http://schemas.microsoft.com/office/drawing/2014/main" id="{988879E0-D204-4E65-BE4F-1A03F4EB10E1}"/>
              </a:ext>
            </a:extLst>
          </p:cNvPr>
          <p:cNvSpPr txBox="1"/>
          <p:nvPr/>
        </p:nvSpPr>
        <p:spPr>
          <a:xfrm>
            <a:off x="588263" y="1276271"/>
            <a:ext cx="10751750" cy="307777"/>
          </a:xfrm>
          <a:prstGeom prst="rect">
            <a:avLst/>
          </a:prstGeom>
          <a:noFill/>
        </p:spPr>
        <p:txBody>
          <a:bodyPr wrap="square" lIns="0" tIns="0" rIns="0" bIns="0" rtlCol="0" anchor="ctr" anchorCtr="0">
            <a:spAutoFit/>
          </a:bodyPr>
          <a:lstStyle/>
          <a:p>
            <a:pPr lvl="0">
              <a:defRPr/>
            </a:pPr>
            <a:r>
              <a:rPr lang="en-US" sz="2000"/>
              <a:t>Don’t miss a beat by using technology to connect and collaborate regardless of location.</a:t>
            </a:r>
          </a:p>
        </p:txBody>
      </p:sp>
      <p:pic>
        <p:nvPicPr>
          <p:cNvPr id="4" name="Picture 3" descr="A screen shot of a document">
            <a:extLst>
              <a:ext uri="{FF2B5EF4-FFF2-40B4-BE49-F238E27FC236}">
                <a16:creationId xmlns:a16="http://schemas.microsoft.com/office/drawing/2014/main" id="{12C76422-A2D8-8F4B-864A-DD949AAE57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262" y="1818766"/>
            <a:ext cx="3052251" cy="1820105"/>
          </a:xfrm>
          <a:prstGeom prst="rect">
            <a:avLst/>
          </a:prstGeom>
          <a:ln>
            <a:noFill/>
          </a:ln>
        </p:spPr>
      </p:pic>
      <p:sp>
        <p:nvSpPr>
          <p:cNvPr id="28" name="Content Placeholder 3">
            <a:extLst>
              <a:ext uri="{FF2B5EF4-FFF2-40B4-BE49-F238E27FC236}">
                <a16:creationId xmlns:a16="http://schemas.microsoft.com/office/drawing/2014/main" id="{BD2FE6D4-87B0-4DF3-8278-CA129FF40DC0}"/>
              </a:ext>
            </a:extLst>
          </p:cNvPr>
          <p:cNvSpPr txBox="1">
            <a:spLocks/>
          </p:cNvSpPr>
          <p:nvPr/>
        </p:nvSpPr>
        <p:spPr>
          <a:xfrm>
            <a:off x="723375" y="3881192"/>
            <a:ext cx="3358706" cy="14234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dirty="0">
                <a:solidFill>
                  <a:schemeClr val="accent1"/>
                </a:solidFill>
                <a:latin typeface="+mj-lt"/>
                <a:cs typeface="Segoe UI"/>
              </a:rPr>
              <a:t>Real time</a:t>
            </a:r>
          </a:p>
          <a:p>
            <a:pPr marL="0" indent="0">
              <a:lnSpc>
                <a:spcPct val="90000"/>
              </a:lnSpc>
              <a:spcBef>
                <a:spcPts val="0"/>
              </a:spcBef>
              <a:spcAft>
                <a:spcPts val="300"/>
              </a:spcAft>
              <a:buNone/>
            </a:pPr>
            <a:r>
              <a:rPr lang="en-US" sz="1400" dirty="0">
                <a:cs typeface="Segoe UI"/>
              </a:rPr>
              <a:t>Share the content your audience/team needs to see with screen sharing, and work to edit in real time with coauthoring in Teams. If you need to brainstorm, use Whiteboard in Teams as a digital canvas for your ideas to come to life. </a:t>
            </a:r>
          </a:p>
        </p:txBody>
      </p:sp>
      <p:pic>
        <p:nvPicPr>
          <p:cNvPr id="3" name="Picture 2" descr="Screen shot of Microsoft Teams">
            <a:extLst>
              <a:ext uri="{FF2B5EF4-FFF2-40B4-BE49-F238E27FC236}">
                <a16:creationId xmlns:a16="http://schemas.microsoft.com/office/drawing/2014/main" id="{BA9588EF-FEA0-4E8E-90D8-D17A6834EF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8790" y="1818766"/>
            <a:ext cx="3052251" cy="1820105"/>
          </a:xfrm>
          <a:prstGeom prst="rect">
            <a:avLst/>
          </a:prstGeom>
        </p:spPr>
      </p:pic>
      <p:sp>
        <p:nvSpPr>
          <p:cNvPr id="27" name="Text Placeholder 24">
            <a:extLst>
              <a:ext uri="{FF2B5EF4-FFF2-40B4-BE49-F238E27FC236}">
                <a16:creationId xmlns:a16="http://schemas.microsoft.com/office/drawing/2014/main" id="{7EE15ED5-691E-4A80-B660-3B0245BC26B9}"/>
              </a:ext>
            </a:extLst>
          </p:cNvPr>
          <p:cNvSpPr txBox="1">
            <a:spLocks/>
          </p:cNvSpPr>
          <p:nvPr/>
        </p:nvSpPr>
        <p:spPr>
          <a:xfrm>
            <a:off x="4458791" y="3858740"/>
            <a:ext cx="3544390"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Switch to digital events </a:t>
            </a:r>
          </a:p>
          <a:p>
            <a:pPr marL="0" indent="0">
              <a:lnSpc>
                <a:spcPct val="90000"/>
              </a:lnSpc>
              <a:spcBef>
                <a:spcPts val="0"/>
              </a:spcBef>
              <a:spcAft>
                <a:spcPts val="300"/>
              </a:spcAft>
              <a:buNone/>
            </a:pPr>
            <a:r>
              <a:rPr lang="en-US" sz="1400">
                <a:cs typeface="Segoe UI"/>
              </a:rPr>
              <a:t>Keep your events on the books with Teams live events that allow you to broadcast video and meeting content to large online audiences. This can be used for anything from a team all-hands to external forums. </a:t>
            </a:r>
          </a:p>
        </p:txBody>
      </p:sp>
      <p:pic>
        <p:nvPicPr>
          <p:cNvPr id="5" name="Picture 5" descr="A screen shot of a video call of 4 people&#10;">
            <a:extLst>
              <a:ext uri="{FF2B5EF4-FFF2-40B4-BE49-F238E27FC236}">
                <a16:creationId xmlns:a16="http://schemas.microsoft.com/office/drawing/2014/main" id="{04482669-3E6E-465F-BE33-12F169B6C95C}"/>
              </a:ext>
            </a:extLst>
          </p:cNvPr>
          <p:cNvPicPr>
            <a:picLocks noChangeAspect="1"/>
          </p:cNvPicPr>
          <p:nvPr/>
        </p:nvPicPr>
        <p:blipFill>
          <a:blip r:embed="rId5"/>
          <a:stretch>
            <a:fillRect/>
          </a:stretch>
        </p:blipFill>
        <p:spPr>
          <a:xfrm>
            <a:off x="8246176" y="1818766"/>
            <a:ext cx="2659568" cy="1844818"/>
          </a:xfrm>
          <a:prstGeom prst="rect">
            <a:avLst/>
          </a:prstGeom>
        </p:spPr>
      </p:pic>
      <p:sp>
        <p:nvSpPr>
          <p:cNvPr id="25" name="Text Placeholder 25">
            <a:extLst>
              <a:ext uri="{FF2B5EF4-FFF2-40B4-BE49-F238E27FC236}">
                <a16:creationId xmlns:a16="http://schemas.microsoft.com/office/drawing/2014/main" id="{B502887F-1638-4580-84F4-FE7296D289C6}"/>
              </a:ext>
            </a:extLst>
          </p:cNvPr>
          <p:cNvSpPr txBox="1">
            <a:spLocks/>
          </p:cNvSpPr>
          <p:nvPr/>
        </p:nvSpPr>
        <p:spPr>
          <a:xfrm>
            <a:off x="8246175" y="3858740"/>
            <a:ext cx="3093838"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Virtual ‘huddle’</a:t>
            </a:r>
          </a:p>
          <a:p>
            <a:pPr marL="0" indent="0">
              <a:lnSpc>
                <a:spcPct val="90000"/>
              </a:lnSpc>
              <a:spcBef>
                <a:spcPts val="0"/>
              </a:spcBef>
              <a:spcAft>
                <a:spcPts val="300"/>
              </a:spcAft>
              <a:buNone/>
            </a:pPr>
            <a:r>
              <a:rPr lang="en-US" sz="1400">
                <a:cs typeface="Segoe UI"/>
              </a:rPr>
              <a:t>Quick meetings are effective at getting everyone on the same page quickly. Schedule a quick call with your collaborators to get the same impact of a quick in-person connection.</a:t>
            </a:r>
          </a:p>
        </p:txBody>
      </p:sp>
      <p:sp>
        <p:nvSpPr>
          <p:cNvPr id="51" name="Rectangle 50">
            <a:extLst>
              <a:ext uri="{FF2B5EF4-FFF2-40B4-BE49-F238E27FC236}">
                <a16:creationId xmlns:a16="http://schemas.microsoft.com/office/drawing/2014/main" id="{D06297B6-9548-47F4-BA19-5504524A2CCC}"/>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52" name="Group 51" descr="Light bulb icon">
            <a:extLst>
              <a:ext uri="{FF2B5EF4-FFF2-40B4-BE49-F238E27FC236}">
                <a16:creationId xmlns:a16="http://schemas.microsoft.com/office/drawing/2014/main" id="{DC8A81A1-BE6B-4209-A09A-EEB6DB569130}"/>
              </a:ext>
            </a:extLst>
          </p:cNvPr>
          <p:cNvGrpSpPr/>
          <p:nvPr/>
        </p:nvGrpSpPr>
        <p:grpSpPr>
          <a:xfrm>
            <a:off x="272953" y="6047501"/>
            <a:ext cx="559996" cy="594838"/>
            <a:chOff x="1241431" y="2640042"/>
            <a:chExt cx="357190" cy="379417"/>
          </a:xfrm>
        </p:grpSpPr>
        <p:sp>
          <p:nvSpPr>
            <p:cNvPr id="53" name="Freeform 81">
              <a:extLst>
                <a:ext uri="{FF2B5EF4-FFF2-40B4-BE49-F238E27FC236}">
                  <a16:creationId xmlns:a16="http://schemas.microsoft.com/office/drawing/2014/main" id="{BB3230F3-B2C8-4A4E-9106-9B76B218FDCE}"/>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82">
              <a:extLst>
                <a:ext uri="{FF2B5EF4-FFF2-40B4-BE49-F238E27FC236}">
                  <a16:creationId xmlns:a16="http://schemas.microsoft.com/office/drawing/2014/main" id="{EF3056E8-3B61-445A-8D8D-8F47794626B3}"/>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83">
              <a:extLst>
                <a:ext uri="{FF2B5EF4-FFF2-40B4-BE49-F238E27FC236}">
                  <a16:creationId xmlns:a16="http://schemas.microsoft.com/office/drawing/2014/main" id="{5E4DBBF8-2B77-4828-9FB1-036FF840D63C}"/>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84">
              <a:extLst>
                <a:ext uri="{FF2B5EF4-FFF2-40B4-BE49-F238E27FC236}">
                  <a16:creationId xmlns:a16="http://schemas.microsoft.com/office/drawing/2014/main" id="{B20E1A91-0F37-4F97-8530-1542D798704E}"/>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85">
              <a:extLst>
                <a:ext uri="{FF2B5EF4-FFF2-40B4-BE49-F238E27FC236}">
                  <a16:creationId xmlns:a16="http://schemas.microsoft.com/office/drawing/2014/main" id="{C8E393C2-DA58-4BC3-B716-6C4E070FBBC2}"/>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6">
              <a:extLst>
                <a:ext uri="{FF2B5EF4-FFF2-40B4-BE49-F238E27FC236}">
                  <a16:creationId xmlns:a16="http://schemas.microsoft.com/office/drawing/2014/main" id="{E4BE2071-6B24-4DC7-BF66-97DDD9E9B532}"/>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5" name="Rectangle 44">
            <a:extLst>
              <a:ext uri="{FF2B5EF4-FFF2-40B4-BE49-F238E27FC236}">
                <a16:creationId xmlns:a16="http://schemas.microsoft.com/office/drawing/2014/main" id="{4B13F20B-66F8-411B-83D4-FA439AA2D57D}"/>
              </a:ext>
            </a:extLst>
          </p:cNvPr>
          <p:cNvSpPr/>
          <p:nvPr/>
        </p:nvSpPr>
        <p:spPr>
          <a:xfrm>
            <a:off x="882988" y="6178721"/>
            <a:ext cx="10275007" cy="332399"/>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200">
                <a:cs typeface="Segoe UI"/>
              </a:rPr>
              <a:t>Use the </a:t>
            </a:r>
            <a:r>
              <a:rPr lang="en-US" sz="1200">
                <a:latin typeface="+mj-lt"/>
                <a:cs typeface="Segoe UI"/>
                <a:hlinkClick r:id="rId6"/>
              </a:rPr>
              <a:t>Microsoft Whiteboard app in Teams</a:t>
            </a:r>
            <a:r>
              <a:rPr lang="en-US" sz="1200">
                <a:latin typeface="+mj-lt"/>
                <a:cs typeface="Segoe UI"/>
              </a:rPr>
              <a:t>.</a:t>
            </a:r>
            <a:br>
              <a:rPr lang="en-US" sz="1200">
                <a:cs typeface="Segoe UI"/>
              </a:rPr>
            </a:br>
            <a:r>
              <a:rPr lang="en-US" sz="1200">
                <a:cs typeface="Segoe UI"/>
              </a:rPr>
              <a:t>Watch a </a:t>
            </a:r>
            <a:r>
              <a:rPr lang="en-US" sz="1200">
                <a:latin typeface="+mj-lt"/>
                <a:cs typeface="Segoe UI"/>
                <a:hlinkClick r:id="rId7"/>
              </a:rPr>
              <a:t>training</a:t>
            </a:r>
            <a:r>
              <a:rPr lang="en-US" sz="1200">
                <a:latin typeface="+mj-lt"/>
                <a:cs typeface="Segoe UI"/>
              </a:rPr>
              <a:t> </a:t>
            </a:r>
            <a:r>
              <a:rPr lang="en-US" sz="1200">
                <a:cs typeface="Segoe UI"/>
              </a:rPr>
              <a:t>on how to produce a Teams live event.</a:t>
            </a:r>
          </a:p>
        </p:txBody>
      </p:sp>
    </p:spTree>
    <p:extLst>
      <p:ext uri="{BB962C8B-B14F-4D97-AF65-F5344CB8AC3E}">
        <p14:creationId xmlns:p14="http://schemas.microsoft.com/office/powerpoint/2010/main" val="429244035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1920d67-463f-4203-b9ce-ea488167a4d6">
      <UserInfo>
        <DisplayName>Jessica Rafuse (CELA)</DisplayName>
        <AccountId>26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02B6040AA7BF40A6AD8A048039E87C" ma:contentTypeVersion="6" ma:contentTypeDescription="Create a new document." ma:contentTypeScope="" ma:versionID="c06f08029079c983a086d65cbad279af">
  <xsd:schema xmlns:xsd="http://www.w3.org/2001/XMLSchema" xmlns:xs="http://www.w3.org/2001/XMLSchema" xmlns:p="http://schemas.microsoft.com/office/2006/metadata/properties" xmlns:ns2="cd2f68dd-1c57-4366-ade2-93cd12b53c78" xmlns:ns3="21920d67-463f-4203-b9ce-ea488167a4d6" targetNamespace="http://schemas.microsoft.com/office/2006/metadata/properties" ma:root="true" ma:fieldsID="60e4ea0e19248e950ae44cd61b48fecb" ns2:_="" ns3:_="">
    <xsd:import namespace="cd2f68dd-1c57-4366-ade2-93cd12b53c78"/>
    <xsd:import namespace="21920d67-463f-4203-b9ce-ea488167a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f68dd-1c57-4366-ade2-93cd12b53c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920d67-463f-4203-b9ce-ea488167a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purl.org/dc/elements/1.1/"/>
    <ds:schemaRef ds:uri="21920d67-463f-4203-b9ce-ea488167a4d6"/>
    <ds:schemaRef ds:uri="http://purl.org/dc/dcmitype/"/>
    <ds:schemaRef ds:uri="http://www.w3.org/XML/1998/namespace"/>
    <ds:schemaRef ds:uri="http://purl.org/dc/terms/"/>
    <ds:schemaRef ds:uri="http://schemas.openxmlformats.org/package/2006/metadata/core-properties"/>
    <ds:schemaRef ds:uri="http://schemas.microsoft.com/office/infopath/2007/PartnerControls"/>
    <ds:schemaRef ds:uri="cd2f68dd-1c57-4366-ade2-93cd12b53c78"/>
    <ds:schemaRef ds:uri="http://schemas.microsoft.com/office/2006/metadata/propertie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854AD201-F4EE-40ED-9A56-D7B12D5CEC4F}">
  <ds:schemaRefs>
    <ds:schemaRef ds:uri="21920d67-463f-4203-b9ce-ea488167a4d6"/>
    <ds:schemaRef ds:uri="cd2f68dd-1c57-4366-ade2-93cd12b53c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117</TotalTime>
  <Words>1806</Words>
  <Application>Microsoft Office PowerPoint</Application>
  <PresentationFormat>Widescreen</PresentationFormat>
  <Paragraphs>125</Paragraphs>
  <Slides>16</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Consolas</vt:lpstr>
      <vt:lpstr>Segoe UI</vt:lpstr>
      <vt:lpstr>Segoe UI Semibold</vt:lpstr>
      <vt:lpstr>Wingdings</vt:lpstr>
      <vt:lpstr>White Template</vt:lpstr>
      <vt:lpstr>Guide to working from home</vt:lpstr>
      <vt:lpstr>Guide to working from home</vt:lpstr>
      <vt:lpstr>PowerPoint Presentation</vt:lpstr>
      <vt:lpstr>Set up your (physical and virtual) workspace</vt:lpstr>
      <vt:lpstr>Set up your physical workspace</vt:lpstr>
      <vt:lpstr>Set up your virtual workspace (Including the right equipment)</vt:lpstr>
      <vt:lpstr>Stay connected to each other</vt:lpstr>
      <vt:lpstr>Communicate</vt:lpstr>
      <vt:lpstr>Collaborate</vt:lpstr>
      <vt:lpstr>Lead inclusive online meetings</vt:lpstr>
      <vt:lpstr>Manage your time and well-being</vt:lpstr>
      <vt:lpstr>Share your schedule and signal availability</vt:lpstr>
      <vt:lpstr>Take care and be mindful</vt:lpstr>
      <vt:lpstr>Role of the manager</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to working from home</dc:title>
  <dc:subject/>
  <dc:creator>Rachel Russell</dc:creator>
  <cp:keywords/>
  <dc:description/>
  <cp:lastModifiedBy>phil chandler</cp:lastModifiedBy>
  <cp:revision>9</cp:revision>
  <dcterms:created xsi:type="dcterms:W3CDTF">2020-03-10T23:32:30Z</dcterms:created>
  <dcterms:modified xsi:type="dcterms:W3CDTF">2023-10-23T15:13:24Z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0x0101000502B6040AA7BF40A6AD8A048039E87C</vt:lpwstr>
  </property>
  <property fmtid="{D5CDD505-2E9C-101B-9397-08002B2CF9AE}" pid="3" name="MSIP_Label_f42aa342-8706-4288-bd11-ebb85995028c_Enabled">
    <vt:lpwstr>True</vt:lpwstr>
  </property>
  <property fmtid="{D5CDD505-2E9C-101B-9397-08002B2CF9AE}" pid="4" name="MSIP_Label_f42aa342-8706-4288-bd11-ebb85995028c_SetDate">
    <vt:lpwstr>2020-03-12T23:50:19.5687560Z</vt:lpwstr>
  </property>
  <property fmtid="{D5CDD505-2E9C-101B-9397-08002B2CF9AE}" pid="5" name="Sensitivity">
    <vt:lpwstr>General</vt:lpwstr>
  </property>
  <property fmtid="{D5CDD505-2E9C-101B-9397-08002B2CF9AE}" pid="6" name="MSIP_Label_f42aa342-8706-4288-bd11-ebb85995028c_Application">
    <vt:lpwstr>Microsoft Azure Information Protection</vt:lpwstr>
  </property>
  <property fmtid="{D5CDD505-2E9C-101B-9397-08002B2CF9AE}" pid="7" name="MSIP_Label_f42aa342-8706-4288-bd11-ebb85995028c_ActionId">
    <vt:lpwstr>53eed672-c689-4eed-9145-c77904fed31d</vt:lpwstr>
  </property>
  <property fmtid="{D5CDD505-2E9C-101B-9397-08002B2CF9AE}" pid="8" name="MSIP_Label_f42aa342-8706-4288-bd11-ebb85995028c_Name">
    <vt:lpwstr>General</vt:lpwstr>
  </property>
  <property fmtid="{D5CDD505-2E9C-101B-9397-08002B2CF9AE}" pid="9" name="MSIP_Label_f42aa342-8706-4288-bd11-ebb85995028c_SiteId">
    <vt:lpwstr>72f988bf-86f1-41af-91ab-2d7cd011db47</vt:lpwstr>
  </property>
  <property fmtid="{D5CDD505-2E9C-101B-9397-08002B2CF9AE}" pid="10" name="MSIP_Label_f42aa342-8706-4288-bd11-ebb85995028c_Owner">
    <vt:lpwstr>rachelru@microsoft.com</vt:lpwstr>
  </property>
  <property fmtid="{D5CDD505-2E9C-101B-9397-08002B2CF9AE}" pid="11" name="MSIP_Label_f42aa342-8706-4288-bd11-ebb85995028c_Extended_MSFT_Method">
    <vt:lpwstr>Automatic</vt:lpwstr>
  </property>
</Properties>
</file>