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notesMasterIdLst>
    <p:notesMasterId r:id="rId57"/>
  </p:notesMasterIdLst>
  <p:sldIdLst>
    <p:sldId id="269" r:id="rId2"/>
    <p:sldId id="274" r:id="rId3"/>
    <p:sldId id="275" r:id="rId4"/>
    <p:sldId id="276" r:id="rId5"/>
    <p:sldId id="277" r:id="rId6"/>
    <p:sldId id="278" r:id="rId7"/>
    <p:sldId id="337" r:id="rId8"/>
    <p:sldId id="279" r:id="rId9"/>
    <p:sldId id="282" r:id="rId10"/>
    <p:sldId id="284" r:id="rId11"/>
    <p:sldId id="286" r:id="rId12"/>
    <p:sldId id="287" r:id="rId13"/>
    <p:sldId id="289" r:id="rId14"/>
    <p:sldId id="290" r:id="rId15"/>
    <p:sldId id="291" r:id="rId16"/>
    <p:sldId id="292" r:id="rId17"/>
    <p:sldId id="293" r:id="rId18"/>
    <p:sldId id="295" r:id="rId19"/>
    <p:sldId id="296" r:id="rId20"/>
    <p:sldId id="297" r:id="rId21"/>
    <p:sldId id="298" r:id="rId22"/>
    <p:sldId id="299" r:id="rId23"/>
    <p:sldId id="300" r:id="rId24"/>
    <p:sldId id="288" r:id="rId25"/>
    <p:sldId id="302" r:id="rId26"/>
    <p:sldId id="303" r:id="rId27"/>
    <p:sldId id="304"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36" r:id="rId47"/>
    <p:sldId id="338" r:id="rId48"/>
    <p:sldId id="328" r:id="rId49"/>
    <p:sldId id="329" r:id="rId50"/>
    <p:sldId id="330" r:id="rId51"/>
    <p:sldId id="331" r:id="rId52"/>
    <p:sldId id="332" r:id="rId53"/>
    <p:sldId id="333" r:id="rId54"/>
    <p:sldId id="334" r:id="rId55"/>
    <p:sldId id="335"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62"/>
    <a:srgbClr val="009639"/>
    <a:srgbClr val="3A5D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38" autoAdjust="0"/>
  </p:normalViewPr>
  <p:slideViewPr>
    <p:cSldViewPr>
      <p:cViewPr varScale="1">
        <p:scale>
          <a:sx n="117" d="100"/>
          <a:sy n="117" d="100"/>
        </p:scale>
        <p:origin x="1434" y="84"/>
      </p:cViewPr>
      <p:guideLst>
        <p:guide orient="horz" pos="2160"/>
        <p:guide pos="2880"/>
      </p:guideLst>
    </p:cSldViewPr>
  </p:slideViewPr>
  <p:outlineViewPr>
    <p:cViewPr>
      <p:scale>
        <a:sx n="33" d="100"/>
        <a:sy n="33" d="100"/>
      </p:scale>
      <p:origin x="0" y="1821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E801561-B59A-479F-BC25-4BABC9BBBA82}" type="datetimeFigureOut">
              <a:rPr lang="en-GB"/>
              <a:pPr>
                <a:defRPr/>
              </a:pPr>
              <a:t>23/10/2023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569DE4C-FA1A-4C9E-91CF-ED95A34A5A27}" type="slidenum">
              <a:rPr lang="en-GB"/>
              <a:pPr>
                <a:defRPr/>
              </a:pPr>
              <a:t>‹#›</a:t>
            </a:fld>
            <a:endParaRPr lang="en-GB"/>
          </a:p>
        </p:txBody>
      </p:sp>
    </p:spTree>
    <p:extLst>
      <p:ext uri="{BB962C8B-B14F-4D97-AF65-F5344CB8AC3E}">
        <p14:creationId xmlns:p14="http://schemas.microsoft.com/office/powerpoint/2010/main" val="16789174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69DE4C-FA1A-4C9E-91CF-ED95A34A5A27}" type="slidenum">
              <a:rPr lang="en-GB" smtClean="0"/>
              <a:pPr>
                <a:defRPr/>
              </a:pPr>
              <a:t>40</a:t>
            </a:fld>
            <a:endParaRPr lang="en-GB"/>
          </a:p>
        </p:txBody>
      </p:sp>
    </p:spTree>
    <p:extLst>
      <p:ext uri="{BB962C8B-B14F-4D97-AF65-F5344CB8AC3E}">
        <p14:creationId xmlns:p14="http://schemas.microsoft.com/office/powerpoint/2010/main" val="2845168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Rectangle 5"/>
          <p:cNvSpPr/>
          <p:nvPr/>
        </p:nvSpPr>
        <p:spPr>
          <a:xfrm>
            <a:off x="1588" y="5661025"/>
            <a:ext cx="9178925" cy="1296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7" name="Straight Connector 6"/>
          <p:cNvCxnSpPr/>
          <p:nvPr/>
        </p:nvCxnSpPr>
        <p:spPr>
          <a:xfrm>
            <a:off x="0" y="5535613"/>
            <a:ext cx="8307388" cy="0"/>
          </a:xfrm>
          <a:prstGeom prst="line">
            <a:avLst/>
          </a:prstGeom>
          <a:ln w="28575">
            <a:solidFill>
              <a:srgbClr val="001E62"/>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8091488" y="4797425"/>
            <a:ext cx="1304925" cy="1890713"/>
          </a:xfrm>
          <a:prstGeom prst="rect">
            <a:avLst/>
          </a:prstGeom>
          <a:noFill/>
          <a:ln w="9525">
            <a:noFill/>
            <a:miter lim="800000"/>
            <a:headEnd/>
            <a:tailEnd/>
          </a:ln>
        </p:spPr>
      </p:pic>
      <p:grpSp>
        <p:nvGrpSpPr>
          <p:cNvPr id="9" name="Group 4"/>
          <p:cNvGrpSpPr>
            <a:grpSpLocks noChangeAspect="1"/>
          </p:cNvGrpSpPr>
          <p:nvPr/>
        </p:nvGrpSpPr>
        <p:grpSpPr bwMode="auto">
          <a:xfrm>
            <a:off x="323850" y="333375"/>
            <a:ext cx="4329113" cy="1223963"/>
            <a:chOff x="204" y="210"/>
            <a:chExt cx="1542" cy="436"/>
          </a:xfrm>
        </p:grpSpPr>
        <p:sp>
          <p:nvSpPr>
            <p:cNvPr id="10" name="AutoShape 3"/>
            <p:cNvSpPr>
              <a:spLocks noChangeAspect="1" noChangeArrowheads="1" noTextEdit="1"/>
            </p:cNvSpPr>
            <p:nvPr userDrawn="1"/>
          </p:nvSpPr>
          <p:spPr bwMode="auto">
            <a:xfrm>
              <a:off x="204" y="210"/>
              <a:ext cx="1542" cy="436"/>
            </a:xfrm>
            <a:prstGeom prst="rect">
              <a:avLst/>
            </a:prstGeom>
            <a:noFill/>
            <a:ln w="9525">
              <a:noFill/>
              <a:miter lim="800000"/>
              <a:headEnd/>
              <a:tailEnd/>
            </a:ln>
          </p:spPr>
          <p:txBody>
            <a:bodyPr/>
            <a:lstStyle/>
            <a:p>
              <a:endParaRPr lang="en-GB"/>
            </a:p>
          </p:txBody>
        </p:sp>
        <p:sp>
          <p:nvSpPr>
            <p:cNvPr id="11" name="Freeform 5"/>
            <p:cNvSpPr>
              <a:spLocks/>
            </p:cNvSpPr>
            <p:nvPr userDrawn="1"/>
          </p:nvSpPr>
          <p:spPr bwMode="auto">
            <a:xfrm>
              <a:off x="211" y="219"/>
              <a:ext cx="852" cy="286"/>
            </a:xfrm>
            <a:custGeom>
              <a:avLst/>
              <a:gdLst>
                <a:gd name="T0" fmla="*/ 1198 w 1247"/>
                <a:gd name="T1" fmla="*/ 0 h 420"/>
                <a:gd name="T2" fmla="*/ 48 w 1247"/>
                <a:gd name="T3" fmla="*/ 0 h 420"/>
                <a:gd name="T4" fmla="*/ 0 w 1247"/>
                <a:gd name="T5" fmla="*/ 47 h 420"/>
                <a:gd name="T6" fmla="*/ 0 w 1247"/>
                <a:gd name="T7" fmla="*/ 373 h 420"/>
                <a:gd name="T8" fmla="*/ 48 w 1247"/>
                <a:gd name="T9" fmla="*/ 420 h 420"/>
                <a:gd name="T10" fmla="*/ 98 w 1247"/>
                <a:gd name="T11" fmla="*/ 420 h 420"/>
                <a:gd name="T12" fmla="*/ 172 w 1247"/>
                <a:gd name="T13" fmla="*/ 420 h 420"/>
                <a:gd name="T14" fmla="*/ 1198 w 1247"/>
                <a:gd name="T15" fmla="*/ 420 h 420"/>
                <a:gd name="T16" fmla="*/ 1247 w 1247"/>
                <a:gd name="T17" fmla="*/ 373 h 420"/>
                <a:gd name="T18" fmla="*/ 1247 w 1247"/>
                <a:gd name="T19" fmla="*/ 47 h 420"/>
                <a:gd name="T20" fmla="*/ 1198 w 1247"/>
                <a:gd name="T21" fmla="*/ 0 h 4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7" h="420">
                  <a:moveTo>
                    <a:pt x="1198" y="0"/>
                  </a:moveTo>
                  <a:cubicBezTo>
                    <a:pt x="48" y="0"/>
                    <a:pt x="48" y="0"/>
                    <a:pt x="48" y="0"/>
                  </a:cubicBezTo>
                  <a:cubicBezTo>
                    <a:pt x="22" y="0"/>
                    <a:pt x="0" y="21"/>
                    <a:pt x="0" y="47"/>
                  </a:cubicBezTo>
                  <a:cubicBezTo>
                    <a:pt x="0" y="373"/>
                    <a:pt x="0" y="373"/>
                    <a:pt x="0" y="373"/>
                  </a:cubicBezTo>
                  <a:cubicBezTo>
                    <a:pt x="0" y="399"/>
                    <a:pt x="22" y="420"/>
                    <a:pt x="48" y="420"/>
                  </a:cubicBezTo>
                  <a:cubicBezTo>
                    <a:pt x="98" y="420"/>
                    <a:pt x="98" y="420"/>
                    <a:pt x="98" y="420"/>
                  </a:cubicBezTo>
                  <a:cubicBezTo>
                    <a:pt x="172" y="420"/>
                    <a:pt x="172" y="420"/>
                    <a:pt x="172" y="420"/>
                  </a:cubicBezTo>
                  <a:cubicBezTo>
                    <a:pt x="1198" y="420"/>
                    <a:pt x="1198" y="420"/>
                    <a:pt x="1198" y="420"/>
                  </a:cubicBezTo>
                  <a:cubicBezTo>
                    <a:pt x="1225" y="420"/>
                    <a:pt x="1247" y="399"/>
                    <a:pt x="1247" y="373"/>
                  </a:cubicBezTo>
                  <a:cubicBezTo>
                    <a:pt x="1247" y="47"/>
                    <a:pt x="1247" y="47"/>
                    <a:pt x="1247" y="47"/>
                  </a:cubicBezTo>
                  <a:cubicBezTo>
                    <a:pt x="1247" y="21"/>
                    <a:pt x="1225" y="0"/>
                    <a:pt x="1198" y="0"/>
                  </a:cubicBezTo>
                </a:path>
              </a:pathLst>
            </a:custGeom>
            <a:solidFill>
              <a:srgbClr val="A5A5A4"/>
            </a:solidFill>
            <a:ln w="9525">
              <a:noFill/>
              <a:round/>
              <a:headEnd/>
              <a:tailEnd/>
            </a:ln>
          </p:spPr>
          <p:txBody>
            <a:bodyPr/>
            <a:lstStyle/>
            <a:p>
              <a:endParaRPr lang="en-GB"/>
            </a:p>
          </p:txBody>
        </p:sp>
        <p:sp>
          <p:nvSpPr>
            <p:cNvPr id="12" name="Freeform 6"/>
            <p:cNvSpPr>
              <a:spLocks/>
            </p:cNvSpPr>
            <p:nvPr userDrawn="1"/>
          </p:nvSpPr>
          <p:spPr bwMode="auto">
            <a:xfrm>
              <a:off x="203" y="211"/>
              <a:ext cx="852" cy="286"/>
            </a:xfrm>
            <a:custGeom>
              <a:avLst/>
              <a:gdLst>
                <a:gd name="T0" fmla="*/ 1198 w 1247"/>
                <a:gd name="T1" fmla="*/ 0 h 420"/>
                <a:gd name="T2" fmla="*/ 49 w 1247"/>
                <a:gd name="T3" fmla="*/ 0 h 420"/>
                <a:gd name="T4" fmla="*/ 0 w 1247"/>
                <a:gd name="T5" fmla="*/ 47 h 420"/>
                <a:gd name="T6" fmla="*/ 0 w 1247"/>
                <a:gd name="T7" fmla="*/ 373 h 420"/>
                <a:gd name="T8" fmla="*/ 49 w 1247"/>
                <a:gd name="T9" fmla="*/ 420 h 420"/>
                <a:gd name="T10" fmla="*/ 98 w 1247"/>
                <a:gd name="T11" fmla="*/ 420 h 420"/>
                <a:gd name="T12" fmla="*/ 172 w 1247"/>
                <a:gd name="T13" fmla="*/ 420 h 420"/>
                <a:gd name="T14" fmla="*/ 1198 w 1247"/>
                <a:gd name="T15" fmla="*/ 420 h 420"/>
                <a:gd name="T16" fmla="*/ 1247 w 1247"/>
                <a:gd name="T17" fmla="*/ 373 h 420"/>
                <a:gd name="T18" fmla="*/ 1247 w 1247"/>
                <a:gd name="T19" fmla="*/ 47 h 420"/>
                <a:gd name="T20" fmla="*/ 1198 w 1247"/>
                <a:gd name="T21" fmla="*/ 0 h 4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7" h="420">
                  <a:moveTo>
                    <a:pt x="1198" y="0"/>
                  </a:moveTo>
                  <a:cubicBezTo>
                    <a:pt x="49" y="0"/>
                    <a:pt x="49" y="0"/>
                    <a:pt x="49" y="0"/>
                  </a:cubicBezTo>
                  <a:cubicBezTo>
                    <a:pt x="22" y="0"/>
                    <a:pt x="0" y="21"/>
                    <a:pt x="0" y="47"/>
                  </a:cubicBezTo>
                  <a:cubicBezTo>
                    <a:pt x="0" y="373"/>
                    <a:pt x="0" y="373"/>
                    <a:pt x="0" y="373"/>
                  </a:cubicBezTo>
                  <a:cubicBezTo>
                    <a:pt x="0" y="399"/>
                    <a:pt x="22" y="420"/>
                    <a:pt x="49" y="420"/>
                  </a:cubicBezTo>
                  <a:cubicBezTo>
                    <a:pt x="98" y="420"/>
                    <a:pt x="98" y="420"/>
                    <a:pt x="98" y="420"/>
                  </a:cubicBezTo>
                  <a:cubicBezTo>
                    <a:pt x="172" y="420"/>
                    <a:pt x="172" y="420"/>
                    <a:pt x="172" y="420"/>
                  </a:cubicBezTo>
                  <a:cubicBezTo>
                    <a:pt x="1198" y="420"/>
                    <a:pt x="1198" y="420"/>
                    <a:pt x="1198" y="420"/>
                  </a:cubicBezTo>
                  <a:cubicBezTo>
                    <a:pt x="1225" y="420"/>
                    <a:pt x="1247" y="399"/>
                    <a:pt x="1247" y="373"/>
                  </a:cubicBezTo>
                  <a:cubicBezTo>
                    <a:pt x="1247" y="47"/>
                    <a:pt x="1247" y="47"/>
                    <a:pt x="1247" y="47"/>
                  </a:cubicBezTo>
                  <a:cubicBezTo>
                    <a:pt x="1247" y="21"/>
                    <a:pt x="1225" y="0"/>
                    <a:pt x="1198" y="0"/>
                  </a:cubicBezTo>
                  <a:close/>
                </a:path>
              </a:pathLst>
            </a:custGeom>
            <a:solidFill>
              <a:srgbClr val="F5F5F5"/>
            </a:solidFill>
            <a:ln w="9525">
              <a:noFill/>
              <a:round/>
              <a:headEnd/>
              <a:tailEnd/>
            </a:ln>
          </p:spPr>
          <p:txBody>
            <a:bodyPr/>
            <a:lstStyle/>
            <a:p>
              <a:endParaRPr lang="en-GB"/>
            </a:p>
          </p:txBody>
        </p:sp>
        <p:sp>
          <p:nvSpPr>
            <p:cNvPr id="13" name="Freeform 7"/>
            <p:cNvSpPr>
              <a:spLocks noEditPoints="1"/>
            </p:cNvSpPr>
            <p:nvPr userDrawn="1"/>
          </p:nvSpPr>
          <p:spPr bwMode="auto">
            <a:xfrm>
              <a:off x="721" y="271"/>
              <a:ext cx="138" cy="166"/>
            </a:xfrm>
            <a:custGeom>
              <a:avLst/>
              <a:gdLst>
                <a:gd name="T0" fmla="*/ 0 w 203"/>
                <a:gd name="T1" fmla="*/ 0 h 244"/>
                <a:gd name="T2" fmla="*/ 89 w 203"/>
                <a:gd name="T3" fmla="*/ 0 h 244"/>
                <a:gd name="T4" fmla="*/ 137 w 203"/>
                <a:gd name="T5" fmla="*/ 5 h 244"/>
                <a:gd name="T6" fmla="*/ 173 w 203"/>
                <a:gd name="T7" fmla="*/ 21 h 244"/>
                <a:gd name="T8" fmla="*/ 196 w 203"/>
                <a:gd name="T9" fmla="*/ 46 h 244"/>
                <a:gd name="T10" fmla="*/ 203 w 203"/>
                <a:gd name="T11" fmla="*/ 80 h 244"/>
                <a:gd name="T12" fmla="*/ 194 w 203"/>
                <a:gd name="T13" fmla="*/ 114 h 244"/>
                <a:gd name="T14" fmla="*/ 171 w 203"/>
                <a:gd name="T15" fmla="*/ 139 h 244"/>
                <a:gd name="T16" fmla="*/ 135 w 203"/>
                <a:gd name="T17" fmla="*/ 155 h 244"/>
                <a:gd name="T18" fmla="*/ 92 w 203"/>
                <a:gd name="T19" fmla="*/ 160 h 244"/>
                <a:gd name="T20" fmla="*/ 77 w 203"/>
                <a:gd name="T21" fmla="*/ 160 h 244"/>
                <a:gd name="T22" fmla="*/ 77 w 203"/>
                <a:gd name="T23" fmla="*/ 244 h 244"/>
                <a:gd name="T24" fmla="*/ 0 w 203"/>
                <a:gd name="T25" fmla="*/ 244 h 244"/>
                <a:gd name="T26" fmla="*/ 0 w 203"/>
                <a:gd name="T27" fmla="*/ 0 h 244"/>
                <a:gd name="T28" fmla="*/ 92 w 203"/>
                <a:gd name="T29" fmla="*/ 111 h 244"/>
                <a:gd name="T30" fmla="*/ 121 w 203"/>
                <a:gd name="T31" fmla="*/ 103 h 244"/>
                <a:gd name="T32" fmla="*/ 132 w 203"/>
                <a:gd name="T33" fmla="*/ 80 h 244"/>
                <a:gd name="T34" fmla="*/ 129 w 203"/>
                <a:gd name="T35" fmla="*/ 67 h 244"/>
                <a:gd name="T36" fmla="*/ 120 w 203"/>
                <a:gd name="T37" fmla="*/ 58 h 244"/>
                <a:gd name="T38" fmla="*/ 108 w 203"/>
                <a:gd name="T39" fmla="*/ 53 h 244"/>
                <a:gd name="T40" fmla="*/ 92 w 203"/>
                <a:gd name="T41" fmla="*/ 51 h 244"/>
                <a:gd name="T42" fmla="*/ 77 w 203"/>
                <a:gd name="T43" fmla="*/ 51 h 244"/>
                <a:gd name="T44" fmla="*/ 77 w 203"/>
                <a:gd name="T45" fmla="*/ 110 h 244"/>
                <a:gd name="T46" fmla="*/ 83 w 203"/>
                <a:gd name="T47" fmla="*/ 111 h 244"/>
                <a:gd name="T48" fmla="*/ 92 w 203"/>
                <a:gd name="T49" fmla="*/ 111 h 2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3" h="244">
                  <a:moveTo>
                    <a:pt x="0" y="0"/>
                  </a:moveTo>
                  <a:cubicBezTo>
                    <a:pt x="89" y="0"/>
                    <a:pt x="89" y="0"/>
                    <a:pt x="89" y="0"/>
                  </a:cubicBezTo>
                  <a:cubicBezTo>
                    <a:pt x="107" y="0"/>
                    <a:pt x="123" y="1"/>
                    <a:pt x="137" y="5"/>
                  </a:cubicBezTo>
                  <a:cubicBezTo>
                    <a:pt x="152" y="9"/>
                    <a:pt x="164" y="14"/>
                    <a:pt x="173" y="21"/>
                  </a:cubicBezTo>
                  <a:cubicBezTo>
                    <a:pt x="183" y="28"/>
                    <a:pt x="190" y="36"/>
                    <a:pt x="196" y="46"/>
                  </a:cubicBezTo>
                  <a:cubicBezTo>
                    <a:pt x="201" y="56"/>
                    <a:pt x="203" y="68"/>
                    <a:pt x="203" y="80"/>
                  </a:cubicBezTo>
                  <a:cubicBezTo>
                    <a:pt x="203" y="93"/>
                    <a:pt x="200" y="104"/>
                    <a:pt x="194" y="114"/>
                  </a:cubicBezTo>
                  <a:cubicBezTo>
                    <a:pt x="189" y="124"/>
                    <a:pt x="181" y="132"/>
                    <a:pt x="171" y="139"/>
                  </a:cubicBezTo>
                  <a:cubicBezTo>
                    <a:pt x="161" y="146"/>
                    <a:pt x="149" y="151"/>
                    <a:pt x="135" y="155"/>
                  </a:cubicBezTo>
                  <a:cubicBezTo>
                    <a:pt x="122" y="159"/>
                    <a:pt x="107" y="160"/>
                    <a:pt x="92" y="160"/>
                  </a:cubicBezTo>
                  <a:cubicBezTo>
                    <a:pt x="77" y="160"/>
                    <a:pt x="77" y="160"/>
                    <a:pt x="77" y="160"/>
                  </a:cubicBezTo>
                  <a:cubicBezTo>
                    <a:pt x="77" y="244"/>
                    <a:pt x="77" y="244"/>
                    <a:pt x="77" y="244"/>
                  </a:cubicBezTo>
                  <a:cubicBezTo>
                    <a:pt x="0" y="244"/>
                    <a:pt x="0" y="244"/>
                    <a:pt x="0" y="244"/>
                  </a:cubicBezTo>
                  <a:lnTo>
                    <a:pt x="0" y="0"/>
                  </a:lnTo>
                  <a:close/>
                  <a:moveTo>
                    <a:pt x="92" y="111"/>
                  </a:moveTo>
                  <a:cubicBezTo>
                    <a:pt x="105" y="111"/>
                    <a:pt x="114" y="108"/>
                    <a:pt x="121" y="103"/>
                  </a:cubicBezTo>
                  <a:cubicBezTo>
                    <a:pt x="128" y="98"/>
                    <a:pt x="132" y="91"/>
                    <a:pt x="132" y="80"/>
                  </a:cubicBezTo>
                  <a:cubicBezTo>
                    <a:pt x="132" y="75"/>
                    <a:pt x="131" y="71"/>
                    <a:pt x="129" y="67"/>
                  </a:cubicBezTo>
                  <a:cubicBezTo>
                    <a:pt x="127" y="64"/>
                    <a:pt x="124" y="61"/>
                    <a:pt x="120" y="58"/>
                  </a:cubicBezTo>
                  <a:cubicBezTo>
                    <a:pt x="117" y="56"/>
                    <a:pt x="113" y="54"/>
                    <a:pt x="108" y="53"/>
                  </a:cubicBezTo>
                  <a:cubicBezTo>
                    <a:pt x="103" y="51"/>
                    <a:pt x="98" y="51"/>
                    <a:pt x="92" y="51"/>
                  </a:cubicBezTo>
                  <a:cubicBezTo>
                    <a:pt x="77" y="51"/>
                    <a:pt x="77" y="51"/>
                    <a:pt x="77" y="51"/>
                  </a:cubicBezTo>
                  <a:cubicBezTo>
                    <a:pt x="77" y="110"/>
                    <a:pt x="77" y="110"/>
                    <a:pt x="77" y="110"/>
                  </a:cubicBezTo>
                  <a:cubicBezTo>
                    <a:pt x="79" y="111"/>
                    <a:pt x="81" y="111"/>
                    <a:pt x="83" y="111"/>
                  </a:cubicBezTo>
                  <a:cubicBezTo>
                    <a:pt x="86" y="111"/>
                    <a:pt x="89" y="111"/>
                    <a:pt x="92" y="111"/>
                  </a:cubicBezTo>
                  <a:close/>
                </a:path>
              </a:pathLst>
            </a:custGeom>
            <a:solidFill>
              <a:srgbClr val="001E62"/>
            </a:solidFill>
            <a:ln w="9525">
              <a:noFill/>
              <a:round/>
              <a:headEnd/>
              <a:tailEnd/>
            </a:ln>
          </p:spPr>
          <p:txBody>
            <a:bodyPr/>
            <a:lstStyle/>
            <a:p>
              <a:endParaRPr lang="en-GB"/>
            </a:p>
          </p:txBody>
        </p:sp>
        <p:sp>
          <p:nvSpPr>
            <p:cNvPr id="14" name="Freeform 8"/>
            <p:cNvSpPr>
              <a:spLocks/>
            </p:cNvSpPr>
            <p:nvPr userDrawn="1"/>
          </p:nvSpPr>
          <p:spPr bwMode="auto">
            <a:xfrm>
              <a:off x="573" y="265"/>
              <a:ext cx="136" cy="174"/>
            </a:xfrm>
            <a:custGeom>
              <a:avLst/>
              <a:gdLst>
                <a:gd name="T0" fmla="*/ 175 w 199"/>
                <a:gd name="T1" fmla="*/ 119 h 255"/>
                <a:gd name="T2" fmla="*/ 103 w 199"/>
                <a:gd name="T3" fmla="*/ 88 h 255"/>
                <a:gd name="T4" fmla="*/ 84 w 199"/>
                <a:gd name="T5" fmla="*/ 71 h 255"/>
                <a:gd name="T6" fmla="*/ 127 w 199"/>
                <a:gd name="T7" fmla="*/ 61 h 255"/>
                <a:gd name="T8" fmla="*/ 129 w 199"/>
                <a:gd name="T9" fmla="*/ 61 h 255"/>
                <a:gd name="T10" fmla="*/ 144 w 199"/>
                <a:gd name="T11" fmla="*/ 65 h 255"/>
                <a:gd name="T12" fmla="*/ 171 w 199"/>
                <a:gd name="T13" fmla="*/ 72 h 255"/>
                <a:gd name="T14" fmla="*/ 190 w 199"/>
                <a:gd name="T15" fmla="*/ 18 h 255"/>
                <a:gd name="T16" fmla="*/ 106 w 199"/>
                <a:gd name="T17" fmla="*/ 0 h 255"/>
                <a:gd name="T18" fmla="*/ 11 w 199"/>
                <a:gd name="T19" fmla="*/ 79 h 255"/>
                <a:gd name="T20" fmla="*/ 15 w 199"/>
                <a:gd name="T21" fmla="*/ 104 h 255"/>
                <a:gd name="T22" fmla="*/ 27 w 199"/>
                <a:gd name="T23" fmla="*/ 125 h 255"/>
                <a:gd name="T24" fmla="*/ 46 w 199"/>
                <a:gd name="T25" fmla="*/ 141 h 255"/>
                <a:gd name="T26" fmla="*/ 69 w 199"/>
                <a:gd name="T27" fmla="*/ 151 h 255"/>
                <a:gd name="T28" fmla="*/ 88 w 199"/>
                <a:gd name="T29" fmla="*/ 157 h 255"/>
                <a:gd name="T30" fmla="*/ 107 w 199"/>
                <a:gd name="T31" fmla="*/ 163 h 255"/>
                <a:gd name="T32" fmla="*/ 121 w 199"/>
                <a:gd name="T33" fmla="*/ 170 h 255"/>
                <a:gd name="T34" fmla="*/ 127 w 199"/>
                <a:gd name="T35" fmla="*/ 181 h 255"/>
                <a:gd name="T36" fmla="*/ 124 w 199"/>
                <a:gd name="T37" fmla="*/ 189 h 255"/>
                <a:gd name="T38" fmla="*/ 117 w 199"/>
                <a:gd name="T39" fmla="*/ 193 h 255"/>
                <a:gd name="T40" fmla="*/ 108 w 199"/>
                <a:gd name="T41" fmla="*/ 195 h 255"/>
                <a:gd name="T42" fmla="*/ 93 w 199"/>
                <a:gd name="T43" fmla="*/ 195 h 255"/>
                <a:gd name="T44" fmla="*/ 63 w 199"/>
                <a:gd name="T45" fmla="*/ 190 h 255"/>
                <a:gd name="T46" fmla="*/ 49 w 199"/>
                <a:gd name="T47" fmla="*/ 186 h 255"/>
                <a:gd name="T48" fmla="*/ 39 w 199"/>
                <a:gd name="T49" fmla="*/ 183 h 255"/>
                <a:gd name="T50" fmla="*/ 29 w 199"/>
                <a:gd name="T51" fmla="*/ 179 h 255"/>
                <a:gd name="T52" fmla="*/ 29 w 199"/>
                <a:gd name="T53" fmla="*/ 181 h 255"/>
                <a:gd name="T54" fmla="*/ 28 w 199"/>
                <a:gd name="T55" fmla="*/ 184 h 255"/>
                <a:gd name="T56" fmla="*/ 27 w 199"/>
                <a:gd name="T57" fmla="*/ 186 h 255"/>
                <a:gd name="T58" fmla="*/ 27 w 199"/>
                <a:gd name="T59" fmla="*/ 189 h 255"/>
                <a:gd name="T60" fmla="*/ 26 w 199"/>
                <a:gd name="T61" fmla="*/ 191 h 255"/>
                <a:gd name="T62" fmla="*/ 25 w 199"/>
                <a:gd name="T63" fmla="*/ 194 h 255"/>
                <a:gd name="T64" fmla="*/ 24 w 199"/>
                <a:gd name="T65" fmla="*/ 196 h 255"/>
                <a:gd name="T66" fmla="*/ 23 w 199"/>
                <a:gd name="T67" fmla="*/ 199 h 255"/>
                <a:gd name="T68" fmla="*/ 21 w 199"/>
                <a:gd name="T69" fmla="*/ 201 h 255"/>
                <a:gd name="T70" fmla="*/ 20 w 199"/>
                <a:gd name="T71" fmla="*/ 204 h 255"/>
                <a:gd name="T72" fmla="*/ 19 w 199"/>
                <a:gd name="T73" fmla="*/ 206 h 255"/>
                <a:gd name="T74" fmla="*/ 18 w 199"/>
                <a:gd name="T75" fmla="*/ 209 h 255"/>
                <a:gd name="T76" fmla="*/ 16 w 199"/>
                <a:gd name="T77" fmla="*/ 211 h 255"/>
                <a:gd name="T78" fmla="*/ 15 w 199"/>
                <a:gd name="T79" fmla="*/ 213 h 255"/>
                <a:gd name="T80" fmla="*/ 13 w 199"/>
                <a:gd name="T81" fmla="*/ 216 h 255"/>
                <a:gd name="T82" fmla="*/ 12 w 199"/>
                <a:gd name="T83" fmla="*/ 218 h 255"/>
                <a:gd name="T84" fmla="*/ 10 w 199"/>
                <a:gd name="T85" fmla="*/ 220 h 255"/>
                <a:gd name="T86" fmla="*/ 8 w 199"/>
                <a:gd name="T87" fmla="*/ 222 h 255"/>
                <a:gd name="T88" fmla="*/ 6 w 199"/>
                <a:gd name="T89" fmla="*/ 224 h 255"/>
                <a:gd name="T90" fmla="*/ 5 w 199"/>
                <a:gd name="T91" fmla="*/ 226 h 255"/>
                <a:gd name="T92" fmla="*/ 3 w 199"/>
                <a:gd name="T93" fmla="*/ 229 h 255"/>
                <a:gd name="T94" fmla="*/ 1 w 199"/>
                <a:gd name="T95" fmla="*/ 230 h 255"/>
                <a:gd name="T96" fmla="*/ 0 w 199"/>
                <a:gd name="T97" fmla="*/ 232 h 255"/>
                <a:gd name="T98" fmla="*/ 31 w 199"/>
                <a:gd name="T99" fmla="*/ 245 h 255"/>
                <a:gd name="T100" fmla="*/ 33 w 199"/>
                <a:gd name="T101" fmla="*/ 245 h 255"/>
                <a:gd name="T102" fmla="*/ 36 w 199"/>
                <a:gd name="T103" fmla="*/ 246 h 255"/>
                <a:gd name="T104" fmla="*/ 64 w 199"/>
                <a:gd name="T105" fmla="*/ 252 h 255"/>
                <a:gd name="T106" fmla="*/ 95 w 199"/>
                <a:gd name="T107" fmla="*/ 255 h 255"/>
                <a:gd name="T108" fmla="*/ 98 w 199"/>
                <a:gd name="T109" fmla="*/ 255 h 255"/>
                <a:gd name="T110" fmla="*/ 102 w 199"/>
                <a:gd name="T111" fmla="*/ 255 h 255"/>
                <a:gd name="T112" fmla="*/ 142 w 199"/>
                <a:gd name="T113" fmla="*/ 250 h 255"/>
                <a:gd name="T114" fmla="*/ 173 w 199"/>
                <a:gd name="T115" fmla="*/ 234 h 255"/>
                <a:gd name="T116" fmla="*/ 192 w 199"/>
                <a:gd name="T117" fmla="*/ 208 h 255"/>
                <a:gd name="T118" fmla="*/ 199 w 199"/>
                <a:gd name="T119" fmla="*/ 170 h 255"/>
                <a:gd name="T120" fmla="*/ 175 w 199"/>
                <a:gd name="T121" fmla="*/ 119 h 2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9" h="255">
                  <a:moveTo>
                    <a:pt x="175" y="119"/>
                  </a:moveTo>
                  <a:cubicBezTo>
                    <a:pt x="159" y="105"/>
                    <a:pt x="135" y="95"/>
                    <a:pt x="103" y="88"/>
                  </a:cubicBezTo>
                  <a:cubicBezTo>
                    <a:pt x="96" y="85"/>
                    <a:pt x="84" y="80"/>
                    <a:pt x="84" y="71"/>
                  </a:cubicBezTo>
                  <a:cubicBezTo>
                    <a:pt x="83" y="51"/>
                    <a:pt x="116" y="58"/>
                    <a:pt x="127" y="61"/>
                  </a:cubicBezTo>
                  <a:cubicBezTo>
                    <a:pt x="128" y="61"/>
                    <a:pt x="128" y="61"/>
                    <a:pt x="129" y="61"/>
                  </a:cubicBezTo>
                  <a:cubicBezTo>
                    <a:pt x="133" y="62"/>
                    <a:pt x="138" y="63"/>
                    <a:pt x="144" y="65"/>
                  </a:cubicBezTo>
                  <a:cubicBezTo>
                    <a:pt x="151" y="66"/>
                    <a:pt x="160" y="69"/>
                    <a:pt x="171" y="72"/>
                  </a:cubicBezTo>
                  <a:cubicBezTo>
                    <a:pt x="190" y="18"/>
                    <a:pt x="190" y="18"/>
                    <a:pt x="190" y="18"/>
                  </a:cubicBezTo>
                  <a:cubicBezTo>
                    <a:pt x="164" y="6"/>
                    <a:pt x="136" y="0"/>
                    <a:pt x="106" y="0"/>
                  </a:cubicBezTo>
                  <a:cubicBezTo>
                    <a:pt x="43" y="0"/>
                    <a:pt x="11" y="26"/>
                    <a:pt x="11" y="79"/>
                  </a:cubicBezTo>
                  <a:cubicBezTo>
                    <a:pt x="11" y="88"/>
                    <a:pt x="13" y="97"/>
                    <a:pt x="15" y="104"/>
                  </a:cubicBezTo>
                  <a:cubicBezTo>
                    <a:pt x="18" y="112"/>
                    <a:pt x="22" y="119"/>
                    <a:pt x="27" y="125"/>
                  </a:cubicBezTo>
                  <a:cubicBezTo>
                    <a:pt x="33" y="131"/>
                    <a:pt x="39" y="136"/>
                    <a:pt x="46" y="141"/>
                  </a:cubicBezTo>
                  <a:cubicBezTo>
                    <a:pt x="53" y="145"/>
                    <a:pt x="60" y="149"/>
                    <a:pt x="69" y="151"/>
                  </a:cubicBezTo>
                  <a:cubicBezTo>
                    <a:pt x="75" y="153"/>
                    <a:pt x="81" y="155"/>
                    <a:pt x="88" y="157"/>
                  </a:cubicBezTo>
                  <a:cubicBezTo>
                    <a:pt x="95" y="159"/>
                    <a:pt x="101" y="161"/>
                    <a:pt x="107" y="163"/>
                  </a:cubicBezTo>
                  <a:cubicBezTo>
                    <a:pt x="112" y="165"/>
                    <a:pt x="117" y="168"/>
                    <a:pt x="121" y="170"/>
                  </a:cubicBezTo>
                  <a:cubicBezTo>
                    <a:pt x="125" y="173"/>
                    <a:pt x="127" y="177"/>
                    <a:pt x="127" y="181"/>
                  </a:cubicBezTo>
                  <a:cubicBezTo>
                    <a:pt x="127" y="184"/>
                    <a:pt x="126" y="187"/>
                    <a:pt x="124" y="189"/>
                  </a:cubicBezTo>
                  <a:cubicBezTo>
                    <a:pt x="122" y="191"/>
                    <a:pt x="120" y="192"/>
                    <a:pt x="117" y="193"/>
                  </a:cubicBezTo>
                  <a:cubicBezTo>
                    <a:pt x="115" y="194"/>
                    <a:pt x="111" y="195"/>
                    <a:pt x="108" y="195"/>
                  </a:cubicBezTo>
                  <a:cubicBezTo>
                    <a:pt x="103" y="195"/>
                    <a:pt x="98" y="196"/>
                    <a:pt x="93" y="195"/>
                  </a:cubicBezTo>
                  <a:cubicBezTo>
                    <a:pt x="83" y="195"/>
                    <a:pt x="73" y="192"/>
                    <a:pt x="63" y="190"/>
                  </a:cubicBezTo>
                  <a:cubicBezTo>
                    <a:pt x="58" y="189"/>
                    <a:pt x="53" y="188"/>
                    <a:pt x="49" y="186"/>
                  </a:cubicBezTo>
                  <a:cubicBezTo>
                    <a:pt x="46" y="185"/>
                    <a:pt x="42" y="184"/>
                    <a:pt x="39" y="183"/>
                  </a:cubicBezTo>
                  <a:cubicBezTo>
                    <a:pt x="38" y="182"/>
                    <a:pt x="33" y="180"/>
                    <a:pt x="29" y="179"/>
                  </a:cubicBezTo>
                  <a:cubicBezTo>
                    <a:pt x="29" y="180"/>
                    <a:pt x="29" y="180"/>
                    <a:pt x="29" y="181"/>
                  </a:cubicBezTo>
                  <a:cubicBezTo>
                    <a:pt x="29" y="182"/>
                    <a:pt x="28" y="183"/>
                    <a:pt x="28" y="184"/>
                  </a:cubicBezTo>
                  <a:cubicBezTo>
                    <a:pt x="28" y="185"/>
                    <a:pt x="28" y="185"/>
                    <a:pt x="27" y="186"/>
                  </a:cubicBezTo>
                  <a:cubicBezTo>
                    <a:pt x="27" y="187"/>
                    <a:pt x="27" y="188"/>
                    <a:pt x="27" y="189"/>
                  </a:cubicBezTo>
                  <a:cubicBezTo>
                    <a:pt x="26" y="190"/>
                    <a:pt x="26" y="191"/>
                    <a:pt x="26" y="191"/>
                  </a:cubicBezTo>
                  <a:cubicBezTo>
                    <a:pt x="25" y="192"/>
                    <a:pt x="25" y="193"/>
                    <a:pt x="25" y="194"/>
                  </a:cubicBezTo>
                  <a:cubicBezTo>
                    <a:pt x="24" y="195"/>
                    <a:pt x="24" y="196"/>
                    <a:pt x="24" y="196"/>
                  </a:cubicBezTo>
                  <a:cubicBezTo>
                    <a:pt x="23" y="197"/>
                    <a:pt x="23" y="198"/>
                    <a:pt x="23" y="199"/>
                  </a:cubicBezTo>
                  <a:cubicBezTo>
                    <a:pt x="22" y="200"/>
                    <a:pt x="22" y="201"/>
                    <a:pt x="21" y="201"/>
                  </a:cubicBezTo>
                  <a:cubicBezTo>
                    <a:pt x="21" y="202"/>
                    <a:pt x="21" y="203"/>
                    <a:pt x="20" y="204"/>
                  </a:cubicBezTo>
                  <a:cubicBezTo>
                    <a:pt x="20" y="205"/>
                    <a:pt x="19" y="205"/>
                    <a:pt x="19" y="206"/>
                  </a:cubicBezTo>
                  <a:cubicBezTo>
                    <a:pt x="18" y="207"/>
                    <a:pt x="18" y="208"/>
                    <a:pt x="18" y="209"/>
                  </a:cubicBezTo>
                  <a:cubicBezTo>
                    <a:pt x="17" y="209"/>
                    <a:pt x="17" y="210"/>
                    <a:pt x="16" y="211"/>
                  </a:cubicBezTo>
                  <a:cubicBezTo>
                    <a:pt x="16" y="212"/>
                    <a:pt x="15" y="212"/>
                    <a:pt x="15" y="213"/>
                  </a:cubicBezTo>
                  <a:cubicBezTo>
                    <a:pt x="14" y="214"/>
                    <a:pt x="14" y="215"/>
                    <a:pt x="13" y="216"/>
                  </a:cubicBezTo>
                  <a:cubicBezTo>
                    <a:pt x="13" y="216"/>
                    <a:pt x="12" y="217"/>
                    <a:pt x="12" y="218"/>
                  </a:cubicBezTo>
                  <a:cubicBezTo>
                    <a:pt x="11" y="219"/>
                    <a:pt x="11" y="219"/>
                    <a:pt x="10" y="220"/>
                  </a:cubicBezTo>
                  <a:cubicBezTo>
                    <a:pt x="9" y="221"/>
                    <a:pt x="9" y="221"/>
                    <a:pt x="8" y="222"/>
                  </a:cubicBezTo>
                  <a:cubicBezTo>
                    <a:pt x="8" y="223"/>
                    <a:pt x="7" y="224"/>
                    <a:pt x="6" y="224"/>
                  </a:cubicBezTo>
                  <a:cubicBezTo>
                    <a:pt x="6" y="225"/>
                    <a:pt x="5" y="226"/>
                    <a:pt x="5" y="226"/>
                  </a:cubicBezTo>
                  <a:cubicBezTo>
                    <a:pt x="4" y="227"/>
                    <a:pt x="3" y="228"/>
                    <a:pt x="3" y="229"/>
                  </a:cubicBezTo>
                  <a:cubicBezTo>
                    <a:pt x="2" y="229"/>
                    <a:pt x="2" y="230"/>
                    <a:pt x="1" y="230"/>
                  </a:cubicBezTo>
                  <a:cubicBezTo>
                    <a:pt x="0" y="232"/>
                    <a:pt x="0" y="232"/>
                    <a:pt x="0" y="232"/>
                  </a:cubicBezTo>
                  <a:cubicBezTo>
                    <a:pt x="10" y="237"/>
                    <a:pt x="20" y="241"/>
                    <a:pt x="31" y="245"/>
                  </a:cubicBezTo>
                  <a:cubicBezTo>
                    <a:pt x="32" y="245"/>
                    <a:pt x="33" y="245"/>
                    <a:pt x="33" y="245"/>
                  </a:cubicBezTo>
                  <a:cubicBezTo>
                    <a:pt x="34" y="246"/>
                    <a:pt x="35" y="246"/>
                    <a:pt x="36" y="246"/>
                  </a:cubicBezTo>
                  <a:cubicBezTo>
                    <a:pt x="45" y="249"/>
                    <a:pt x="55" y="251"/>
                    <a:pt x="64" y="252"/>
                  </a:cubicBezTo>
                  <a:cubicBezTo>
                    <a:pt x="74" y="254"/>
                    <a:pt x="85" y="255"/>
                    <a:pt x="95" y="255"/>
                  </a:cubicBezTo>
                  <a:cubicBezTo>
                    <a:pt x="96" y="255"/>
                    <a:pt x="97" y="255"/>
                    <a:pt x="98" y="255"/>
                  </a:cubicBezTo>
                  <a:cubicBezTo>
                    <a:pt x="99" y="255"/>
                    <a:pt x="101" y="255"/>
                    <a:pt x="102" y="255"/>
                  </a:cubicBezTo>
                  <a:cubicBezTo>
                    <a:pt x="117" y="255"/>
                    <a:pt x="130" y="253"/>
                    <a:pt x="142" y="250"/>
                  </a:cubicBezTo>
                  <a:cubicBezTo>
                    <a:pt x="154" y="247"/>
                    <a:pt x="165" y="241"/>
                    <a:pt x="173" y="234"/>
                  </a:cubicBezTo>
                  <a:cubicBezTo>
                    <a:pt x="181" y="227"/>
                    <a:pt x="188" y="218"/>
                    <a:pt x="192" y="208"/>
                  </a:cubicBezTo>
                  <a:cubicBezTo>
                    <a:pt x="197" y="197"/>
                    <a:pt x="199" y="184"/>
                    <a:pt x="199" y="170"/>
                  </a:cubicBezTo>
                  <a:cubicBezTo>
                    <a:pt x="199" y="150"/>
                    <a:pt x="191" y="133"/>
                    <a:pt x="175" y="119"/>
                  </a:cubicBezTo>
                  <a:close/>
                </a:path>
              </a:pathLst>
            </a:custGeom>
            <a:solidFill>
              <a:srgbClr val="001E62"/>
            </a:solidFill>
            <a:ln w="9525">
              <a:noFill/>
              <a:round/>
              <a:headEnd/>
              <a:tailEnd/>
            </a:ln>
          </p:spPr>
          <p:txBody>
            <a:bodyPr/>
            <a:lstStyle/>
            <a:p>
              <a:endParaRPr lang="en-GB"/>
            </a:p>
          </p:txBody>
        </p:sp>
        <p:sp>
          <p:nvSpPr>
            <p:cNvPr id="15" name="Freeform 9"/>
            <p:cNvSpPr>
              <a:spLocks noEditPoints="1"/>
            </p:cNvSpPr>
            <p:nvPr userDrawn="1"/>
          </p:nvSpPr>
          <p:spPr bwMode="auto">
            <a:xfrm>
              <a:off x="252" y="270"/>
              <a:ext cx="163" cy="171"/>
            </a:xfrm>
            <a:custGeom>
              <a:avLst/>
              <a:gdLst>
                <a:gd name="T0" fmla="*/ 235 w 238"/>
                <a:gd name="T1" fmla="*/ 230 h 250"/>
                <a:gd name="T2" fmla="*/ 231 w 238"/>
                <a:gd name="T3" fmla="*/ 227 h 250"/>
                <a:gd name="T4" fmla="*/ 227 w 238"/>
                <a:gd name="T5" fmla="*/ 223 h 250"/>
                <a:gd name="T6" fmla="*/ 224 w 238"/>
                <a:gd name="T7" fmla="*/ 219 h 250"/>
                <a:gd name="T8" fmla="*/ 221 w 238"/>
                <a:gd name="T9" fmla="*/ 215 h 250"/>
                <a:gd name="T10" fmla="*/ 218 w 238"/>
                <a:gd name="T11" fmla="*/ 211 h 250"/>
                <a:gd name="T12" fmla="*/ 216 w 238"/>
                <a:gd name="T13" fmla="*/ 209 h 250"/>
                <a:gd name="T14" fmla="*/ 214 w 238"/>
                <a:gd name="T15" fmla="*/ 205 h 250"/>
                <a:gd name="T16" fmla="*/ 211 w 238"/>
                <a:gd name="T17" fmla="*/ 200 h 250"/>
                <a:gd name="T18" fmla="*/ 209 w 238"/>
                <a:gd name="T19" fmla="*/ 196 h 250"/>
                <a:gd name="T20" fmla="*/ 207 w 238"/>
                <a:gd name="T21" fmla="*/ 191 h 250"/>
                <a:gd name="T22" fmla="*/ 206 w 238"/>
                <a:gd name="T23" fmla="*/ 188 h 250"/>
                <a:gd name="T24" fmla="*/ 205 w 238"/>
                <a:gd name="T25" fmla="*/ 187 h 250"/>
                <a:gd name="T26" fmla="*/ 190 w 238"/>
                <a:gd name="T27" fmla="*/ 186 h 250"/>
                <a:gd name="T28" fmla="*/ 173 w 238"/>
                <a:gd name="T29" fmla="*/ 175 h 250"/>
                <a:gd name="T30" fmla="*/ 166 w 238"/>
                <a:gd name="T31" fmla="*/ 156 h 250"/>
                <a:gd name="T32" fmla="*/ 164 w 238"/>
                <a:gd name="T33" fmla="*/ 148 h 250"/>
                <a:gd name="T34" fmla="*/ 183 w 238"/>
                <a:gd name="T35" fmla="*/ 128 h 250"/>
                <a:gd name="T36" fmla="*/ 207 w 238"/>
                <a:gd name="T37" fmla="*/ 95 h 250"/>
                <a:gd name="T38" fmla="*/ 202 w 238"/>
                <a:gd name="T39" fmla="*/ 42 h 250"/>
                <a:gd name="T40" fmla="*/ 148 w 238"/>
                <a:gd name="T41" fmla="*/ 5 h 250"/>
                <a:gd name="T42" fmla="*/ 0 w 238"/>
                <a:gd name="T43" fmla="*/ 0 h 250"/>
                <a:gd name="T44" fmla="*/ 77 w 238"/>
                <a:gd name="T45" fmla="*/ 245 h 250"/>
                <a:gd name="T46" fmla="*/ 94 w 238"/>
                <a:gd name="T47" fmla="*/ 152 h 250"/>
                <a:gd name="T48" fmla="*/ 119 w 238"/>
                <a:gd name="T49" fmla="*/ 223 h 250"/>
                <a:gd name="T50" fmla="*/ 209 w 238"/>
                <a:gd name="T51" fmla="*/ 247 h 250"/>
                <a:gd name="T52" fmla="*/ 238 w 238"/>
                <a:gd name="T53" fmla="*/ 232 h 250"/>
                <a:gd name="T54" fmla="*/ 136 w 238"/>
                <a:gd name="T55" fmla="*/ 88 h 250"/>
                <a:gd name="T56" fmla="*/ 116 w 238"/>
                <a:gd name="T57" fmla="*/ 100 h 250"/>
                <a:gd name="T58" fmla="*/ 91 w 238"/>
                <a:gd name="T59" fmla="*/ 102 h 250"/>
                <a:gd name="T60" fmla="*/ 77 w 238"/>
                <a:gd name="T61" fmla="*/ 53 h 250"/>
                <a:gd name="T62" fmla="*/ 116 w 238"/>
                <a:gd name="T63" fmla="*/ 54 h 250"/>
                <a:gd name="T64" fmla="*/ 136 w 238"/>
                <a:gd name="T65" fmla="*/ 65 h 250"/>
                <a:gd name="T66" fmla="*/ 136 w 238"/>
                <a:gd name="T67" fmla="*/ 88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8" h="250">
                  <a:moveTo>
                    <a:pt x="236" y="232"/>
                  </a:moveTo>
                  <a:cubicBezTo>
                    <a:pt x="236" y="231"/>
                    <a:pt x="235" y="231"/>
                    <a:pt x="235" y="230"/>
                  </a:cubicBezTo>
                  <a:cubicBezTo>
                    <a:pt x="234" y="229"/>
                    <a:pt x="233" y="229"/>
                    <a:pt x="233" y="228"/>
                  </a:cubicBezTo>
                  <a:cubicBezTo>
                    <a:pt x="232" y="228"/>
                    <a:pt x="231" y="227"/>
                    <a:pt x="231" y="227"/>
                  </a:cubicBezTo>
                  <a:cubicBezTo>
                    <a:pt x="230" y="226"/>
                    <a:pt x="230" y="225"/>
                    <a:pt x="229" y="225"/>
                  </a:cubicBezTo>
                  <a:cubicBezTo>
                    <a:pt x="228" y="224"/>
                    <a:pt x="228" y="223"/>
                    <a:pt x="227" y="223"/>
                  </a:cubicBezTo>
                  <a:cubicBezTo>
                    <a:pt x="227" y="222"/>
                    <a:pt x="226" y="221"/>
                    <a:pt x="225" y="221"/>
                  </a:cubicBezTo>
                  <a:cubicBezTo>
                    <a:pt x="225" y="220"/>
                    <a:pt x="224" y="220"/>
                    <a:pt x="224" y="219"/>
                  </a:cubicBezTo>
                  <a:cubicBezTo>
                    <a:pt x="223" y="218"/>
                    <a:pt x="223" y="218"/>
                    <a:pt x="222" y="217"/>
                  </a:cubicBezTo>
                  <a:cubicBezTo>
                    <a:pt x="222" y="216"/>
                    <a:pt x="221" y="216"/>
                    <a:pt x="221" y="215"/>
                  </a:cubicBezTo>
                  <a:cubicBezTo>
                    <a:pt x="220" y="214"/>
                    <a:pt x="220" y="214"/>
                    <a:pt x="219" y="213"/>
                  </a:cubicBezTo>
                  <a:cubicBezTo>
                    <a:pt x="219" y="212"/>
                    <a:pt x="218" y="212"/>
                    <a:pt x="218" y="211"/>
                  </a:cubicBezTo>
                  <a:cubicBezTo>
                    <a:pt x="217" y="210"/>
                    <a:pt x="217" y="210"/>
                    <a:pt x="217" y="210"/>
                  </a:cubicBezTo>
                  <a:cubicBezTo>
                    <a:pt x="217" y="210"/>
                    <a:pt x="217" y="209"/>
                    <a:pt x="216" y="209"/>
                  </a:cubicBezTo>
                  <a:cubicBezTo>
                    <a:pt x="216" y="208"/>
                    <a:pt x="215" y="207"/>
                    <a:pt x="215" y="207"/>
                  </a:cubicBezTo>
                  <a:cubicBezTo>
                    <a:pt x="214" y="206"/>
                    <a:pt x="214" y="205"/>
                    <a:pt x="214" y="205"/>
                  </a:cubicBezTo>
                  <a:cubicBezTo>
                    <a:pt x="213" y="204"/>
                    <a:pt x="213" y="203"/>
                    <a:pt x="212" y="202"/>
                  </a:cubicBezTo>
                  <a:cubicBezTo>
                    <a:pt x="212" y="202"/>
                    <a:pt x="212" y="201"/>
                    <a:pt x="211" y="200"/>
                  </a:cubicBezTo>
                  <a:cubicBezTo>
                    <a:pt x="211" y="199"/>
                    <a:pt x="210" y="199"/>
                    <a:pt x="210" y="198"/>
                  </a:cubicBezTo>
                  <a:cubicBezTo>
                    <a:pt x="210" y="197"/>
                    <a:pt x="209" y="196"/>
                    <a:pt x="209" y="196"/>
                  </a:cubicBezTo>
                  <a:cubicBezTo>
                    <a:pt x="209" y="195"/>
                    <a:pt x="208" y="194"/>
                    <a:pt x="208" y="193"/>
                  </a:cubicBezTo>
                  <a:cubicBezTo>
                    <a:pt x="208" y="193"/>
                    <a:pt x="207" y="192"/>
                    <a:pt x="207" y="191"/>
                  </a:cubicBezTo>
                  <a:cubicBezTo>
                    <a:pt x="207" y="190"/>
                    <a:pt x="206" y="189"/>
                    <a:pt x="206" y="189"/>
                  </a:cubicBezTo>
                  <a:cubicBezTo>
                    <a:pt x="206" y="188"/>
                    <a:pt x="206" y="188"/>
                    <a:pt x="206" y="188"/>
                  </a:cubicBezTo>
                  <a:cubicBezTo>
                    <a:pt x="205" y="187"/>
                    <a:pt x="205" y="187"/>
                    <a:pt x="205" y="187"/>
                  </a:cubicBezTo>
                  <a:cubicBezTo>
                    <a:pt x="205" y="187"/>
                    <a:pt x="205" y="187"/>
                    <a:pt x="205" y="187"/>
                  </a:cubicBezTo>
                  <a:cubicBezTo>
                    <a:pt x="205" y="186"/>
                    <a:pt x="205" y="186"/>
                    <a:pt x="205" y="186"/>
                  </a:cubicBezTo>
                  <a:cubicBezTo>
                    <a:pt x="203" y="186"/>
                    <a:pt x="192" y="187"/>
                    <a:pt x="190" y="186"/>
                  </a:cubicBezTo>
                  <a:cubicBezTo>
                    <a:pt x="186" y="185"/>
                    <a:pt x="183" y="184"/>
                    <a:pt x="180" y="182"/>
                  </a:cubicBezTo>
                  <a:cubicBezTo>
                    <a:pt x="177" y="180"/>
                    <a:pt x="175" y="178"/>
                    <a:pt x="173" y="175"/>
                  </a:cubicBezTo>
                  <a:cubicBezTo>
                    <a:pt x="171" y="172"/>
                    <a:pt x="170" y="168"/>
                    <a:pt x="168" y="164"/>
                  </a:cubicBezTo>
                  <a:cubicBezTo>
                    <a:pt x="166" y="156"/>
                    <a:pt x="166" y="156"/>
                    <a:pt x="166" y="156"/>
                  </a:cubicBezTo>
                  <a:cubicBezTo>
                    <a:pt x="166" y="155"/>
                    <a:pt x="166" y="154"/>
                    <a:pt x="165" y="153"/>
                  </a:cubicBezTo>
                  <a:cubicBezTo>
                    <a:pt x="165" y="151"/>
                    <a:pt x="165" y="150"/>
                    <a:pt x="164" y="148"/>
                  </a:cubicBezTo>
                  <a:cubicBezTo>
                    <a:pt x="163" y="139"/>
                    <a:pt x="163" y="139"/>
                    <a:pt x="163" y="139"/>
                  </a:cubicBezTo>
                  <a:cubicBezTo>
                    <a:pt x="170" y="136"/>
                    <a:pt x="177" y="132"/>
                    <a:pt x="183" y="128"/>
                  </a:cubicBezTo>
                  <a:cubicBezTo>
                    <a:pt x="188" y="124"/>
                    <a:pt x="193" y="119"/>
                    <a:pt x="197" y="114"/>
                  </a:cubicBezTo>
                  <a:cubicBezTo>
                    <a:pt x="202" y="108"/>
                    <a:pt x="205" y="102"/>
                    <a:pt x="207" y="95"/>
                  </a:cubicBezTo>
                  <a:cubicBezTo>
                    <a:pt x="209" y="89"/>
                    <a:pt x="210" y="81"/>
                    <a:pt x="210" y="72"/>
                  </a:cubicBezTo>
                  <a:cubicBezTo>
                    <a:pt x="210" y="61"/>
                    <a:pt x="207" y="51"/>
                    <a:pt x="202" y="42"/>
                  </a:cubicBezTo>
                  <a:cubicBezTo>
                    <a:pt x="197" y="33"/>
                    <a:pt x="190" y="25"/>
                    <a:pt x="180" y="19"/>
                  </a:cubicBezTo>
                  <a:cubicBezTo>
                    <a:pt x="171" y="13"/>
                    <a:pt x="160" y="8"/>
                    <a:pt x="148" y="5"/>
                  </a:cubicBezTo>
                  <a:cubicBezTo>
                    <a:pt x="136" y="2"/>
                    <a:pt x="122" y="0"/>
                    <a:pt x="108" y="0"/>
                  </a:cubicBezTo>
                  <a:cubicBezTo>
                    <a:pt x="0" y="0"/>
                    <a:pt x="0" y="0"/>
                    <a:pt x="0" y="0"/>
                  </a:cubicBezTo>
                  <a:cubicBezTo>
                    <a:pt x="0" y="245"/>
                    <a:pt x="0" y="245"/>
                    <a:pt x="0" y="245"/>
                  </a:cubicBezTo>
                  <a:cubicBezTo>
                    <a:pt x="77" y="245"/>
                    <a:pt x="77" y="245"/>
                    <a:pt x="77" y="245"/>
                  </a:cubicBezTo>
                  <a:cubicBezTo>
                    <a:pt x="77" y="152"/>
                    <a:pt x="77" y="152"/>
                    <a:pt x="77" y="152"/>
                  </a:cubicBezTo>
                  <a:cubicBezTo>
                    <a:pt x="94" y="152"/>
                    <a:pt x="94" y="152"/>
                    <a:pt x="94" y="152"/>
                  </a:cubicBezTo>
                  <a:cubicBezTo>
                    <a:pt x="104" y="192"/>
                    <a:pt x="104" y="192"/>
                    <a:pt x="104" y="192"/>
                  </a:cubicBezTo>
                  <a:cubicBezTo>
                    <a:pt x="107" y="204"/>
                    <a:pt x="112" y="214"/>
                    <a:pt x="119" y="223"/>
                  </a:cubicBezTo>
                  <a:cubicBezTo>
                    <a:pt x="133" y="241"/>
                    <a:pt x="155" y="250"/>
                    <a:pt x="185" y="250"/>
                  </a:cubicBezTo>
                  <a:cubicBezTo>
                    <a:pt x="193" y="250"/>
                    <a:pt x="201" y="249"/>
                    <a:pt x="209" y="247"/>
                  </a:cubicBezTo>
                  <a:cubicBezTo>
                    <a:pt x="218" y="244"/>
                    <a:pt x="226" y="239"/>
                    <a:pt x="235" y="234"/>
                  </a:cubicBezTo>
                  <a:cubicBezTo>
                    <a:pt x="235" y="234"/>
                    <a:pt x="237" y="233"/>
                    <a:pt x="238" y="232"/>
                  </a:cubicBezTo>
                  <a:lnTo>
                    <a:pt x="236" y="232"/>
                  </a:lnTo>
                  <a:close/>
                  <a:moveTo>
                    <a:pt x="136" y="88"/>
                  </a:moveTo>
                  <a:cubicBezTo>
                    <a:pt x="134" y="91"/>
                    <a:pt x="131" y="94"/>
                    <a:pt x="127" y="96"/>
                  </a:cubicBezTo>
                  <a:cubicBezTo>
                    <a:pt x="124" y="98"/>
                    <a:pt x="120" y="99"/>
                    <a:pt x="116" y="100"/>
                  </a:cubicBezTo>
                  <a:cubicBezTo>
                    <a:pt x="111" y="101"/>
                    <a:pt x="107" y="101"/>
                    <a:pt x="102" y="102"/>
                  </a:cubicBezTo>
                  <a:cubicBezTo>
                    <a:pt x="91" y="102"/>
                    <a:pt x="91" y="102"/>
                    <a:pt x="91" y="102"/>
                  </a:cubicBezTo>
                  <a:cubicBezTo>
                    <a:pt x="77" y="102"/>
                    <a:pt x="77" y="102"/>
                    <a:pt x="77" y="102"/>
                  </a:cubicBezTo>
                  <a:cubicBezTo>
                    <a:pt x="77" y="53"/>
                    <a:pt x="77" y="53"/>
                    <a:pt x="77" y="53"/>
                  </a:cubicBezTo>
                  <a:cubicBezTo>
                    <a:pt x="102" y="53"/>
                    <a:pt x="102" y="53"/>
                    <a:pt x="102" y="53"/>
                  </a:cubicBezTo>
                  <a:cubicBezTo>
                    <a:pt x="107" y="53"/>
                    <a:pt x="112" y="54"/>
                    <a:pt x="116" y="54"/>
                  </a:cubicBezTo>
                  <a:cubicBezTo>
                    <a:pt x="121" y="55"/>
                    <a:pt x="125" y="56"/>
                    <a:pt x="128" y="58"/>
                  </a:cubicBezTo>
                  <a:cubicBezTo>
                    <a:pt x="131" y="59"/>
                    <a:pt x="134" y="62"/>
                    <a:pt x="136" y="65"/>
                  </a:cubicBezTo>
                  <a:cubicBezTo>
                    <a:pt x="138" y="68"/>
                    <a:pt x="139" y="71"/>
                    <a:pt x="139" y="76"/>
                  </a:cubicBezTo>
                  <a:cubicBezTo>
                    <a:pt x="139" y="81"/>
                    <a:pt x="138" y="85"/>
                    <a:pt x="136" y="88"/>
                  </a:cubicBezTo>
                  <a:close/>
                </a:path>
              </a:pathLst>
            </a:custGeom>
            <a:solidFill>
              <a:srgbClr val="001E62"/>
            </a:solidFill>
            <a:ln w="9525">
              <a:noFill/>
              <a:round/>
              <a:headEnd/>
              <a:tailEnd/>
            </a:ln>
          </p:spPr>
          <p:txBody>
            <a:bodyPr/>
            <a:lstStyle/>
            <a:p>
              <a:endParaRPr lang="en-GB"/>
            </a:p>
          </p:txBody>
        </p:sp>
        <p:sp>
          <p:nvSpPr>
            <p:cNvPr id="16" name="Freeform 10"/>
            <p:cNvSpPr>
              <a:spLocks/>
            </p:cNvSpPr>
            <p:nvPr userDrawn="1"/>
          </p:nvSpPr>
          <p:spPr bwMode="auto">
            <a:xfrm>
              <a:off x="316" y="448"/>
              <a:ext cx="1430" cy="197"/>
            </a:xfrm>
            <a:custGeom>
              <a:avLst/>
              <a:gdLst>
                <a:gd name="T0" fmla="*/ 44 w 2095"/>
                <a:gd name="T1" fmla="*/ 71 h 289"/>
                <a:gd name="T2" fmla="*/ 143 w 2095"/>
                <a:gd name="T3" fmla="*/ 72 h 289"/>
                <a:gd name="T4" fmla="*/ 205 w 2095"/>
                <a:gd name="T5" fmla="*/ 0 h 289"/>
                <a:gd name="T6" fmla="*/ 220 w 2095"/>
                <a:gd name="T7" fmla="*/ 71 h 289"/>
                <a:gd name="T8" fmla="*/ 2051 w 2095"/>
                <a:gd name="T9" fmla="*/ 71 h 289"/>
                <a:gd name="T10" fmla="*/ 2095 w 2095"/>
                <a:gd name="T11" fmla="*/ 115 h 289"/>
                <a:gd name="T12" fmla="*/ 2095 w 2095"/>
                <a:gd name="T13" fmla="*/ 245 h 289"/>
                <a:gd name="T14" fmla="*/ 2051 w 2095"/>
                <a:gd name="T15" fmla="*/ 289 h 289"/>
                <a:gd name="T16" fmla="*/ 44 w 2095"/>
                <a:gd name="T17" fmla="*/ 289 h 289"/>
                <a:gd name="T18" fmla="*/ 0 w 2095"/>
                <a:gd name="T19" fmla="*/ 245 h 289"/>
                <a:gd name="T20" fmla="*/ 0 w 2095"/>
                <a:gd name="T21" fmla="*/ 115 h 289"/>
                <a:gd name="T22" fmla="*/ 44 w 2095"/>
                <a:gd name="T23" fmla="*/ 71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95" h="289">
                  <a:moveTo>
                    <a:pt x="44" y="71"/>
                  </a:moveTo>
                  <a:cubicBezTo>
                    <a:pt x="143" y="72"/>
                    <a:pt x="143" y="72"/>
                    <a:pt x="143" y="72"/>
                  </a:cubicBezTo>
                  <a:cubicBezTo>
                    <a:pt x="205" y="0"/>
                    <a:pt x="205" y="0"/>
                    <a:pt x="205" y="0"/>
                  </a:cubicBezTo>
                  <a:cubicBezTo>
                    <a:pt x="220" y="71"/>
                    <a:pt x="220" y="71"/>
                    <a:pt x="220" y="71"/>
                  </a:cubicBezTo>
                  <a:cubicBezTo>
                    <a:pt x="2051" y="71"/>
                    <a:pt x="2051" y="71"/>
                    <a:pt x="2051" y="71"/>
                  </a:cubicBezTo>
                  <a:cubicBezTo>
                    <a:pt x="2075" y="71"/>
                    <a:pt x="2095" y="91"/>
                    <a:pt x="2095" y="115"/>
                  </a:cubicBezTo>
                  <a:cubicBezTo>
                    <a:pt x="2095" y="245"/>
                    <a:pt x="2095" y="245"/>
                    <a:pt x="2095" y="245"/>
                  </a:cubicBezTo>
                  <a:cubicBezTo>
                    <a:pt x="2095" y="269"/>
                    <a:pt x="2075" y="289"/>
                    <a:pt x="2051" y="289"/>
                  </a:cubicBezTo>
                  <a:cubicBezTo>
                    <a:pt x="44" y="289"/>
                    <a:pt x="44" y="289"/>
                    <a:pt x="44" y="289"/>
                  </a:cubicBezTo>
                  <a:cubicBezTo>
                    <a:pt x="20" y="289"/>
                    <a:pt x="0" y="269"/>
                    <a:pt x="0" y="245"/>
                  </a:cubicBezTo>
                  <a:cubicBezTo>
                    <a:pt x="0" y="115"/>
                    <a:pt x="0" y="115"/>
                    <a:pt x="0" y="115"/>
                  </a:cubicBezTo>
                  <a:cubicBezTo>
                    <a:pt x="0" y="91"/>
                    <a:pt x="20" y="71"/>
                    <a:pt x="44" y="71"/>
                  </a:cubicBezTo>
                  <a:close/>
                </a:path>
              </a:pathLst>
            </a:custGeom>
            <a:solidFill>
              <a:srgbClr val="001E62"/>
            </a:solidFill>
            <a:ln w="9525">
              <a:noFill/>
              <a:round/>
              <a:headEnd/>
              <a:tailEnd/>
            </a:ln>
          </p:spPr>
          <p:txBody>
            <a:bodyPr/>
            <a:lstStyle/>
            <a:p>
              <a:endParaRPr lang="en-GB"/>
            </a:p>
          </p:txBody>
        </p:sp>
        <p:sp>
          <p:nvSpPr>
            <p:cNvPr id="17" name="Freeform 11"/>
            <p:cNvSpPr>
              <a:spLocks noEditPoints="1"/>
            </p:cNvSpPr>
            <p:nvPr userDrawn="1"/>
          </p:nvSpPr>
          <p:spPr bwMode="auto">
            <a:xfrm>
              <a:off x="839" y="271"/>
              <a:ext cx="169" cy="166"/>
            </a:xfrm>
            <a:custGeom>
              <a:avLst/>
              <a:gdLst>
                <a:gd name="T0" fmla="*/ 47 w 169"/>
                <a:gd name="T1" fmla="*/ 0 h 166"/>
                <a:gd name="T2" fmla="*/ 121 w 169"/>
                <a:gd name="T3" fmla="*/ 0 h 166"/>
                <a:gd name="T4" fmla="*/ 169 w 169"/>
                <a:gd name="T5" fmla="*/ 166 h 166"/>
                <a:gd name="T6" fmla="*/ 112 w 169"/>
                <a:gd name="T7" fmla="*/ 166 h 166"/>
                <a:gd name="T8" fmla="*/ 106 w 169"/>
                <a:gd name="T9" fmla="*/ 134 h 166"/>
                <a:gd name="T10" fmla="*/ 62 w 169"/>
                <a:gd name="T11" fmla="*/ 134 h 166"/>
                <a:gd name="T12" fmla="*/ 55 w 169"/>
                <a:gd name="T13" fmla="*/ 166 h 166"/>
                <a:gd name="T14" fmla="*/ 0 w 169"/>
                <a:gd name="T15" fmla="*/ 166 h 166"/>
                <a:gd name="T16" fmla="*/ 47 w 169"/>
                <a:gd name="T17" fmla="*/ 0 h 166"/>
                <a:gd name="T18" fmla="*/ 99 w 169"/>
                <a:gd name="T19" fmla="*/ 104 h 166"/>
                <a:gd name="T20" fmla="*/ 84 w 169"/>
                <a:gd name="T21" fmla="*/ 32 h 166"/>
                <a:gd name="T22" fmla="*/ 67 w 169"/>
                <a:gd name="T23" fmla="*/ 104 h 166"/>
                <a:gd name="T24" fmla="*/ 99 w 169"/>
                <a:gd name="T25" fmla="*/ 104 h 1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 h="166">
                  <a:moveTo>
                    <a:pt x="47" y="0"/>
                  </a:moveTo>
                  <a:lnTo>
                    <a:pt x="121" y="0"/>
                  </a:lnTo>
                  <a:lnTo>
                    <a:pt x="169" y="166"/>
                  </a:lnTo>
                  <a:lnTo>
                    <a:pt x="112" y="166"/>
                  </a:lnTo>
                  <a:lnTo>
                    <a:pt x="106" y="134"/>
                  </a:lnTo>
                  <a:lnTo>
                    <a:pt x="62" y="134"/>
                  </a:lnTo>
                  <a:lnTo>
                    <a:pt x="55" y="166"/>
                  </a:lnTo>
                  <a:lnTo>
                    <a:pt x="0" y="166"/>
                  </a:lnTo>
                  <a:lnTo>
                    <a:pt x="47" y="0"/>
                  </a:lnTo>
                  <a:close/>
                  <a:moveTo>
                    <a:pt x="99" y="104"/>
                  </a:moveTo>
                  <a:lnTo>
                    <a:pt x="84" y="32"/>
                  </a:lnTo>
                  <a:lnTo>
                    <a:pt x="67" y="104"/>
                  </a:lnTo>
                  <a:lnTo>
                    <a:pt x="99" y="104"/>
                  </a:lnTo>
                  <a:close/>
                </a:path>
              </a:pathLst>
            </a:custGeom>
            <a:solidFill>
              <a:srgbClr val="001E62"/>
            </a:solidFill>
            <a:ln w="9525">
              <a:noFill/>
              <a:round/>
              <a:headEnd/>
              <a:tailEnd/>
            </a:ln>
          </p:spPr>
          <p:txBody>
            <a:bodyPr/>
            <a:lstStyle/>
            <a:p>
              <a:endParaRPr lang="en-GB"/>
            </a:p>
          </p:txBody>
        </p:sp>
        <p:sp>
          <p:nvSpPr>
            <p:cNvPr id="18" name="Freeform 12"/>
            <p:cNvSpPr>
              <a:spLocks noEditPoints="1"/>
            </p:cNvSpPr>
            <p:nvPr userDrawn="1"/>
          </p:nvSpPr>
          <p:spPr bwMode="auto">
            <a:xfrm>
              <a:off x="363" y="548"/>
              <a:ext cx="45" cy="52"/>
            </a:xfrm>
            <a:custGeom>
              <a:avLst/>
              <a:gdLst>
                <a:gd name="T0" fmla="*/ 66 w 66"/>
                <a:gd name="T1" fmla="*/ 74 h 77"/>
                <a:gd name="T2" fmla="*/ 58 w 66"/>
                <a:gd name="T3" fmla="*/ 77 h 77"/>
                <a:gd name="T4" fmla="*/ 47 w 66"/>
                <a:gd name="T5" fmla="*/ 68 h 77"/>
                <a:gd name="T6" fmla="*/ 26 w 66"/>
                <a:gd name="T7" fmla="*/ 77 h 77"/>
                <a:gd name="T8" fmla="*/ 0 w 66"/>
                <a:gd name="T9" fmla="*/ 53 h 77"/>
                <a:gd name="T10" fmla="*/ 30 w 66"/>
                <a:gd name="T11" fmla="*/ 28 h 77"/>
                <a:gd name="T12" fmla="*/ 46 w 66"/>
                <a:gd name="T13" fmla="*/ 30 h 77"/>
                <a:gd name="T14" fmla="*/ 46 w 66"/>
                <a:gd name="T15" fmla="*/ 26 h 77"/>
                <a:gd name="T16" fmla="*/ 42 w 66"/>
                <a:gd name="T17" fmla="*/ 13 h 77"/>
                <a:gd name="T18" fmla="*/ 28 w 66"/>
                <a:gd name="T19" fmla="*/ 8 h 77"/>
                <a:gd name="T20" fmla="*/ 7 w 66"/>
                <a:gd name="T21" fmla="*/ 13 h 77"/>
                <a:gd name="T22" fmla="*/ 7 w 66"/>
                <a:gd name="T23" fmla="*/ 4 h 77"/>
                <a:gd name="T24" fmla="*/ 29 w 66"/>
                <a:gd name="T25" fmla="*/ 0 h 77"/>
                <a:gd name="T26" fmla="*/ 52 w 66"/>
                <a:gd name="T27" fmla="*/ 8 h 77"/>
                <a:gd name="T28" fmla="*/ 58 w 66"/>
                <a:gd name="T29" fmla="*/ 25 h 77"/>
                <a:gd name="T30" fmla="*/ 58 w 66"/>
                <a:gd name="T31" fmla="*/ 62 h 77"/>
                <a:gd name="T32" fmla="*/ 62 w 66"/>
                <a:gd name="T33" fmla="*/ 68 h 77"/>
                <a:gd name="T34" fmla="*/ 66 w 66"/>
                <a:gd name="T35" fmla="*/ 67 h 77"/>
                <a:gd name="T36" fmla="*/ 66 w 66"/>
                <a:gd name="T37" fmla="*/ 74 h 77"/>
                <a:gd name="T38" fmla="*/ 46 w 66"/>
                <a:gd name="T39" fmla="*/ 38 h 77"/>
                <a:gd name="T40" fmla="*/ 31 w 66"/>
                <a:gd name="T41" fmla="*/ 36 h 77"/>
                <a:gd name="T42" fmla="*/ 12 w 66"/>
                <a:gd name="T43" fmla="*/ 52 h 77"/>
                <a:gd name="T44" fmla="*/ 28 w 66"/>
                <a:gd name="T45" fmla="*/ 69 h 77"/>
                <a:gd name="T46" fmla="*/ 42 w 66"/>
                <a:gd name="T47" fmla="*/ 63 h 77"/>
                <a:gd name="T48" fmla="*/ 46 w 66"/>
                <a:gd name="T49" fmla="*/ 49 h 77"/>
                <a:gd name="T50" fmla="*/ 46 w 66"/>
                <a:gd name="T51" fmla="*/ 38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77">
                  <a:moveTo>
                    <a:pt x="66" y="74"/>
                  </a:moveTo>
                  <a:cubicBezTo>
                    <a:pt x="64" y="76"/>
                    <a:pt x="61" y="77"/>
                    <a:pt x="58" y="77"/>
                  </a:cubicBezTo>
                  <a:cubicBezTo>
                    <a:pt x="51" y="77"/>
                    <a:pt x="47" y="74"/>
                    <a:pt x="47" y="68"/>
                  </a:cubicBezTo>
                  <a:cubicBezTo>
                    <a:pt x="43" y="74"/>
                    <a:pt x="35" y="77"/>
                    <a:pt x="26" y="77"/>
                  </a:cubicBezTo>
                  <a:cubicBezTo>
                    <a:pt x="11" y="77"/>
                    <a:pt x="0" y="69"/>
                    <a:pt x="0" y="53"/>
                  </a:cubicBezTo>
                  <a:cubicBezTo>
                    <a:pt x="0" y="38"/>
                    <a:pt x="10" y="28"/>
                    <a:pt x="30" y="28"/>
                  </a:cubicBezTo>
                  <a:cubicBezTo>
                    <a:pt x="36" y="28"/>
                    <a:pt x="42" y="29"/>
                    <a:pt x="46" y="30"/>
                  </a:cubicBezTo>
                  <a:cubicBezTo>
                    <a:pt x="46" y="26"/>
                    <a:pt x="46" y="26"/>
                    <a:pt x="46" y="26"/>
                  </a:cubicBezTo>
                  <a:cubicBezTo>
                    <a:pt x="46" y="20"/>
                    <a:pt x="45" y="16"/>
                    <a:pt x="42" y="13"/>
                  </a:cubicBezTo>
                  <a:cubicBezTo>
                    <a:pt x="40" y="10"/>
                    <a:pt x="35" y="8"/>
                    <a:pt x="28" y="8"/>
                  </a:cubicBezTo>
                  <a:cubicBezTo>
                    <a:pt x="20" y="8"/>
                    <a:pt x="13" y="10"/>
                    <a:pt x="7" y="13"/>
                  </a:cubicBezTo>
                  <a:cubicBezTo>
                    <a:pt x="7" y="4"/>
                    <a:pt x="7" y="4"/>
                    <a:pt x="7" y="4"/>
                  </a:cubicBezTo>
                  <a:cubicBezTo>
                    <a:pt x="12" y="2"/>
                    <a:pt x="20" y="0"/>
                    <a:pt x="29" y="0"/>
                  </a:cubicBezTo>
                  <a:cubicBezTo>
                    <a:pt x="39" y="0"/>
                    <a:pt x="47" y="2"/>
                    <a:pt x="52" y="8"/>
                  </a:cubicBezTo>
                  <a:cubicBezTo>
                    <a:pt x="56" y="12"/>
                    <a:pt x="58" y="17"/>
                    <a:pt x="58" y="25"/>
                  </a:cubicBezTo>
                  <a:cubicBezTo>
                    <a:pt x="58" y="62"/>
                    <a:pt x="58" y="62"/>
                    <a:pt x="58" y="62"/>
                  </a:cubicBezTo>
                  <a:cubicBezTo>
                    <a:pt x="58" y="66"/>
                    <a:pt x="58" y="68"/>
                    <a:pt x="62" y="68"/>
                  </a:cubicBezTo>
                  <a:cubicBezTo>
                    <a:pt x="63" y="68"/>
                    <a:pt x="65" y="68"/>
                    <a:pt x="66" y="67"/>
                  </a:cubicBezTo>
                  <a:lnTo>
                    <a:pt x="66" y="74"/>
                  </a:lnTo>
                  <a:close/>
                  <a:moveTo>
                    <a:pt x="46" y="38"/>
                  </a:moveTo>
                  <a:cubicBezTo>
                    <a:pt x="43" y="37"/>
                    <a:pt x="37" y="36"/>
                    <a:pt x="31" y="36"/>
                  </a:cubicBezTo>
                  <a:cubicBezTo>
                    <a:pt x="17" y="36"/>
                    <a:pt x="12" y="43"/>
                    <a:pt x="12" y="52"/>
                  </a:cubicBezTo>
                  <a:cubicBezTo>
                    <a:pt x="12" y="63"/>
                    <a:pt x="19" y="69"/>
                    <a:pt x="28" y="69"/>
                  </a:cubicBezTo>
                  <a:cubicBezTo>
                    <a:pt x="34" y="69"/>
                    <a:pt x="39" y="67"/>
                    <a:pt x="42" y="63"/>
                  </a:cubicBezTo>
                  <a:cubicBezTo>
                    <a:pt x="45" y="60"/>
                    <a:pt x="46" y="55"/>
                    <a:pt x="46" y="49"/>
                  </a:cubicBezTo>
                  <a:lnTo>
                    <a:pt x="46" y="38"/>
                  </a:lnTo>
                  <a:close/>
                </a:path>
              </a:pathLst>
            </a:custGeom>
            <a:solidFill>
              <a:srgbClr val="FFFFFF"/>
            </a:solidFill>
            <a:ln w="9525">
              <a:noFill/>
              <a:round/>
              <a:headEnd/>
              <a:tailEnd/>
            </a:ln>
          </p:spPr>
          <p:txBody>
            <a:bodyPr/>
            <a:lstStyle/>
            <a:p>
              <a:endParaRPr lang="en-GB"/>
            </a:p>
          </p:txBody>
        </p:sp>
        <p:sp>
          <p:nvSpPr>
            <p:cNvPr id="19" name="Freeform 13"/>
            <p:cNvSpPr>
              <a:spLocks/>
            </p:cNvSpPr>
            <p:nvPr userDrawn="1"/>
          </p:nvSpPr>
          <p:spPr bwMode="auto">
            <a:xfrm>
              <a:off x="414" y="548"/>
              <a:ext cx="41" cy="52"/>
            </a:xfrm>
            <a:custGeom>
              <a:avLst/>
              <a:gdLst>
                <a:gd name="T0" fmla="*/ 48 w 59"/>
                <a:gd name="T1" fmla="*/ 22 h 77"/>
                <a:gd name="T2" fmla="*/ 33 w 59"/>
                <a:gd name="T3" fmla="*/ 8 h 77"/>
                <a:gd name="T4" fmla="*/ 12 w 59"/>
                <a:gd name="T5" fmla="*/ 38 h 77"/>
                <a:gd name="T6" fmla="*/ 36 w 59"/>
                <a:gd name="T7" fmla="*/ 68 h 77"/>
                <a:gd name="T8" fmla="*/ 56 w 59"/>
                <a:gd name="T9" fmla="*/ 62 h 77"/>
                <a:gd name="T10" fmla="*/ 56 w 59"/>
                <a:gd name="T11" fmla="*/ 71 h 77"/>
                <a:gd name="T12" fmla="*/ 34 w 59"/>
                <a:gd name="T13" fmla="*/ 77 h 77"/>
                <a:gd name="T14" fmla="*/ 0 w 59"/>
                <a:gd name="T15" fmla="*/ 39 h 77"/>
                <a:gd name="T16" fmla="*/ 33 w 59"/>
                <a:gd name="T17" fmla="*/ 0 h 77"/>
                <a:gd name="T18" fmla="*/ 53 w 59"/>
                <a:gd name="T19" fmla="*/ 8 h 77"/>
                <a:gd name="T20" fmla="*/ 59 w 59"/>
                <a:gd name="T21" fmla="*/ 20 h 77"/>
                <a:gd name="T22" fmla="*/ 48 w 59"/>
                <a:gd name="T23" fmla="*/ 22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77">
                  <a:moveTo>
                    <a:pt x="48" y="22"/>
                  </a:moveTo>
                  <a:cubicBezTo>
                    <a:pt x="46" y="14"/>
                    <a:pt x="42" y="8"/>
                    <a:pt x="33" y="8"/>
                  </a:cubicBezTo>
                  <a:cubicBezTo>
                    <a:pt x="19" y="8"/>
                    <a:pt x="12" y="20"/>
                    <a:pt x="12" y="38"/>
                  </a:cubicBezTo>
                  <a:cubicBezTo>
                    <a:pt x="12" y="57"/>
                    <a:pt x="19" y="68"/>
                    <a:pt x="36" y="68"/>
                  </a:cubicBezTo>
                  <a:cubicBezTo>
                    <a:pt x="43" y="68"/>
                    <a:pt x="50" y="66"/>
                    <a:pt x="56" y="62"/>
                  </a:cubicBezTo>
                  <a:cubicBezTo>
                    <a:pt x="56" y="71"/>
                    <a:pt x="56" y="71"/>
                    <a:pt x="56" y="71"/>
                  </a:cubicBezTo>
                  <a:cubicBezTo>
                    <a:pt x="51" y="75"/>
                    <a:pt x="42" y="77"/>
                    <a:pt x="34" y="77"/>
                  </a:cubicBezTo>
                  <a:cubicBezTo>
                    <a:pt x="12" y="77"/>
                    <a:pt x="0" y="63"/>
                    <a:pt x="0" y="39"/>
                  </a:cubicBezTo>
                  <a:cubicBezTo>
                    <a:pt x="0" y="15"/>
                    <a:pt x="13" y="0"/>
                    <a:pt x="33" y="0"/>
                  </a:cubicBezTo>
                  <a:cubicBezTo>
                    <a:pt x="41" y="0"/>
                    <a:pt x="48" y="3"/>
                    <a:pt x="53" y="8"/>
                  </a:cubicBezTo>
                  <a:cubicBezTo>
                    <a:pt x="56" y="11"/>
                    <a:pt x="58" y="15"/>
                    <a:pt x="59" y="20"/>
                  </a:cubicBezTo>
                  <a:lnTo>
                    <a:pt x="48" y="22"/>
                  </a:lnTo>
                  <a:close/>
                </a:path>
              </a:pathLst>
            </a:custGeom>
            <a:solidFill>
              <a:srgbClr val="FFFFFF"/>
            </a:solidFill>
            <a:ln w="9525">
              <a:noFill/>
              <a:round/>
              <a:headEnd/>
              <a:tailEnd/>
            </a:ln>
          </p:spPr>
          <p:txBody>
            <a:bodyPr/>
            <a:lstStyle/>
            <a:p>
              <a:endParaRPr lang="en-GB"/>
            </a:p>
          </p:txBody>
        </p:sp>
        <p:sp>
          <p:nvSpPr>
            <p:cNvPr id="20" name="Freeform 14"/>
            <p:cNvSpPr>
              <a:spLocks/>
            </p:cNvSpPr>
            <p:nvPr userDrawn="1"/>
          </p:nvSpPr>
          <p:spPr bwMode="auto">
            <a:xfrm>
              <a:off x="461" y="548"/>
              <a:ext cx="41" cy="52"/>
            </a:xfrm>
            <a:custGeom>
              <a:avLst/>
              <a:gdLst>
                <a:gd name="T0" fmla="*/ 49 w 59"/>
                <a:gd name="T1" fmla="*/ 22 h 77"/>
                <a:gd name="T2" fmla="*/ 33 w 59"/>
                <a:gd name="T3" fmla="*/ 8 h 77"/>
                <a:gd name="T4" fmla="*/ 12 w 59"/>
                <a:gd name="T5" fmla="*/ 38 h 77"/>
                <a:gd name="T6" fmla="*/ 36 w 59"/>
                <a:gd name="T7" fmla="*/ 68 h 77"/>
                <a:gd name="T8" fmla="*/ 56 w 59"/>
                <a:gd name="T9" fmla="*/ 62 h 77"/>
                <a:gd name="T10" fmla="*/ 56 w 59"/>
                <a:gd name="T11" fmla="*/ 71 h 77"/>
                <a:gd name="T12" fmla="*/ 34 w 59"/>
                <a:gd name="T13" fmla="*/ 77 h 77"/>
                <a:gd name="T14" fmla="*/ 0 w 59"/>
                <a:gd name="T15" fmla="*/ 39 h 77"/>
                <a:gd name="T16" fmla="*/ 33 w 59"/>
                <a:gd name="T17" fmla="*/ 0 h 77"/>
                <a:gd name="T18" fmla="*/ 53 w 59"/>
                <a:gd name="T19" fmla="*/ 8 h 77"/>
                <a:gd name="T20" fmla="*/ 59 w 59"/>
                <a:gd name="T21" fmla="*/ 20 h 77"/>
                <a:gd name="T22" fmla="*/ 49 w 59"/>
                <a:gd name="T23" fmla="*/ 22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77">
                  <a:moveTo>
                    <a:pt x="49" y="22"/>
                  </a:moveTo>
                  <a:cubicBezTo>
                    <a:pt x="46" y="14"/>
                    <a:pt x="42" y="8"/>
                    <a:pt x="33" y="8"/>
                  </a:cubicBezTo>
                  <a:cubicBezTo>
                    <a:pt x="20" y="8"/>
                    <a:pt x="12" y="20"/>
                    <a:pt x="12" y="38"/>
                  </a:cubicBezTo>
                  <a:cubicBezTo>
                    <a:pt x="12" y="57"/>
                    <a:pt x="19" y="68"/>
                    <a:pt x="36" y="68"/>
                  </a:cubicBezTo>
                  <a:cubicBezTo>
                    <a:pt x="43" y="68"/>
                    <a:pt x="51" y="66"/>
                    <a:pt x="56" y="62"/>
                  </a:cubicBezTo>
                  <a:cubicBezTo>
                    <a:pt x="56" y="71"/>
                    <a:pt x="56" y="71"/>
                    <a:pt x="56" y="71"/>
                  </a:cubicBezTo>
                  <a:cubicBezTo>
                    <a:pt x="51" y="75"/>
                    <a:pt x="42" y="77"/>
                    <a:pt x="34" y="77"/>
                  </a:cubicBezTo>
                  <a:cubicBezTo>
                    <a:pt x="12" y="77"/>
                    <a:pt x="0" y="63"/>
                    <a:pt x="0" y="39"/>
                  </a:cubicBezTo>
                  <a:cubicBezTo>
                    <a:pt x="0" y="15"/>
                    <a:pt x="13" y="0"/>
                    <a:pt x="33" y="0"/>
                  </a:cubicBezTo>
                  <a:cubicBezTo>
                    <a:pt x="42" y="0"/>
                    <a:pt x="49" y="3"/>
                    <a:pt x="53" y="8"/>
                  </a:cubicBezTo>
                  <a:cubicBezTo>
                    <a:pt x="56" y="11"/>
                    <a:pt x="58" y="15"/>
                    <a:pt x="59" y="20"/>
                  </a:cubicBezTo>
                  <a:lnTo>
                    <a:pt x="49" y="22"/>
                  </a:lnTo>
                  <a:close/>
                </a:path>
              </a:pathLst>
            </a:custGeom>
            <a:solidFill>
              <a:srgbClr val="FFFFFF"/>
            </a:solidFill>
            <a:ln w="9525">
              <a:noFill/>
              <a:round/>
              <a:headEnd/>
              <a:tailEnd/>
            </a:ln>
          </p:spPr>
          <p:txBody>
            <a:bodyPr/>
            <a:lstStyle/>
            <a:p>
              <a:endParaRPr lang="en-GB"/>
            </a:p>
          </p:txBody>
        </p:sp>
        <p:sp>
          <p:nvSpPr>
            <p:cNvPr id="21" name="Freeform 15"/>
            <p:cNvSpPr>
              <a:spLocks noEditPoints="1"/>
            </p:cNvSpPr>
            <p:nvPr userDrawn="1"/>
          </p:nvSpPr>
          <p:spPr bwMode="auto">
            <a:xfrm>
              <a:off x="508" y="529"/>
              <a:ext cx="20" cy="71"/>
            </a:xfrm>
            <a:custGeom>
              <a:avLst/>
              <a:gdLst>
                <a:gd name="T0" fmla="*/ 28 w 29"/>
                <a:gd name="T1" fmla="*/ 101 h 104"/>
                <a:gd name="T2" fmla="*/ 20 w 29"/>
                <a:gd name="T3" fmla="*/ 104 h 104"/>
                <a:gd name="T4" fmla="*/ 11 w 29"/>
                <a:gd name="T5" fmla="*/ 100 h 104"/>
                <a:gd name="T6" fmla="*/ 9 w 29"/>
                <a:gd name="T7" fmla="*/ 91 h 104"/>
                <a:gd name="T8" fmla="*/ 9 w 29"/>
                <a:gd name="T9" fmla="*/ 37 h 104"/>
                <a:gd name="T10" fmla="*/ 0 w 29"/>
                <a:gd name="T11" fmla="*/ 37 h 104"/>
                <a:gd name="T12" fmla="*/ 0 w 29"/>
                <a:gd name="T13" fmla="*/ 28 h 104"/>
                <a:gd name="T14" fmla="*/ 20 w 29"/>
                <a:gd name="T15" fmla="*/ 28 h 104"/>
                <a:gd name="T16" fmla="*/ 20 w 29"/>
                <a:gd name="T17" fmla="*/ 89 h 104"/>
                <a:gd name="T18" fmla="*/ 24 w 29"/>
                <a:gd name="T19" fmla="*/ 95 h 104"/>
                <a:gd name="T20" fmla="*/ 29 w 29"/>
                <a:gd name="T21" fmla="*/ 94 h 104"/>
                <a:gd name="T22" fmla="*/ 28 w 29"/>
                <a:gd name="T23" fmla="*/ 101 h 104"/>
                <a:gd name="T24" fmla="*/ 13 w 29"/>
                <a:gd name="T25" fmla="*/ 15 h 104"/>
                <a:gd name="T26" fmla="*/ 6 w 29"/>
                <a:gd name="T27" fmla="*/ 7 h 104"/>
                <a:gd name="T28" fmla="*/ 13 w 29"/>
                <a:gd name="T29" fmla="*/ 0 h 104"/>
                <a:gd name="T30" fmla="*/ 21 w 29"/>
                <a:gd name="T31" fmla="*/ 7 h 104"/>
                <a:gd name="T32" fmla="*/ 13 w 29"/>
                <a:gd name="T33" fmla="*/ 15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104">
                  <a:moveTo>
                    <a:pt x="28" y="101"/>
                  </a:moveTo>
                  <a:cubicBezTo>
                    <a:pt x="27" y="103"/>
                    <a:pt x="23" y="104"/>
                    <a:pt x="20" y="104"/>
                  </a:cubicBezTo>
                  <a:cubicBezTo>
                    <a:pt x="16" y="104"/>
                    <a:pt x="13" y="102"/>
                    <a:pt x="11" y="100"/>
                  </a:cubicBezTo>
                  <a:cubicBezTo>
                    <a:pt x="9" y="98"/>
                    <a:pt x="9" y="95"/>
                    <a:pt x="9" y="91"/>
                  </a:cubicBezTo>
                  <a:cubicBezTo>
                    <a:pt x="9" y="37"/>
                    <a:pt x="9" y="37"/>
                    <a:pt x="9" y="37"/>
                  </a:cubicBezTo>
                  <a:cubicBezTo>
                    <a:pt x="0" y="37"/>
                    <a:pt x="0" y="37"/>
                    <a:pt x="0" y="37"/>
                  </a:cubicBezTo>
                  <a:cubicBezTo>
                    <a:pt x="0" y="28"/>
                    <a:pt x="0" y="28"/>
                    <a:pt x="0" y="28"/>
                  </a:cubicBezTo>
                  <a:cubicBezTo>
                    <a:pt x="20" y="28"/>
                    <a:pt x="20" y="28"/>
                    <a:pt x="20" y="28"/>
                  </a:cubicBezTo>
                  <a:cubicBezTo>
                    <a:pt x="20" y="89"/>
                    <a:pt x="20" y="89"/>
                    <a:pt x="20" y="89"/>
                  </a:cubicBezTo>
                  <a:cubicBezTo>
                    <a:pt x="20" y="94"/>
                    <a:pt x="21" y="95"/>
                    <a:pt x="24" y="95"/>
                  </a:cubicBezTo>
                  <a:cubicBezTo>
                    <a:pt x="26" y="95"/>
                    <a:pt x="28" y="94"/>
                    <a:pt x="29" y="94"/>
                  </a:cubicBezTo>
                  <a:lnTo>
                    <a:pt x="28" y="101"/>
                  </a:lnTo>
                  <a:close/>
                  <a:moveTo>
                    <a:pt x="13" y="15"/>
                  </a:moveTo>
                  <a:cubicBezTo>
                    <a:pt x="9" y="15"/>
                    <a:pt x="6" y="11"/>
                    <a:pt x="6" y="7"/>
                  </a:cubicBezTo>
                  <a:cubicBezTo>
                    <a:pt x="6" y="3"/>
                    <a:pt x="9" y="0"/>
                    <a:pt x="13" y="0"/>
                  </a:cubicBezTo>
                  <a:cubicBezTo>
                    <a:pt x="18" y="0"/>
                    <a:pt x="21" y="3"/>
                    <a:pt x="21" y="7"/>
                  </a:cubicBezTo>
                  <a:cubicBezTo>
                    <a:pt x="21" y="11"/>
                    <a:pt x="18" y="15"/>
                    <a:pt x="13" y="15"/>
                  </a:cubicBezTo>
                  <a:close/>
                </a:path>
              </a:pathLst>
            </a:custGeom>
            <a:solidFill>
              <a:srgbClr val="FFFFFF"/>
            </a:solidFill>
            <a:ln w="9525">
              <a:noFill/>
              <a:round/>
              <a:headEnd/>
              <a:tailEnd/>
            </a:ln>
          </p:spPr>
          <p:txBody>
            <a:bodyPr/>
            <a:lstStyle/>
            <a:p>
              <a:endParaRPr lang="en-GB"/>
            </a:p>
          </p:txBody>
        </p:sp>
        <p:sp>
          <p:nvSpPr>
            <p:cNvPr id="22" name="Freeform 16"/>
            <p:cNvSpPr>
              <a:spLocks noEditPoints="1"/>
            </p:cNvSpPr>
            <p:nvPr userDrawn="1"/>
          </p:nvSpPr>
          <p:spPr bwMode="auto">
            <a:xfrm>
              <a:off x="536" y="528"/>
              <a:ext cx="48" cy="72"/>
            </a:xfrm>
            <a:custGeom>
              <a:avLst/>
              <a:gdLst>
                <a:gd name="T0" fmla="*/ 71 w 71"/>
                <a:gd name="T1" fmla="*/ 103 h 106"/>
                <a:gd name="T2" fmla="*/ 63 w 71"/>
                <a:gd name="T3" fmla="*/ 106 h 106"/>
                <a:gd name="T4" fmla="*/ 52 w 71"/>
                <a:gd name="T5" fmla="*/ 97 h 106"/>
                <a:gd name="T6" fmla="*/ 31 w 71"/>
                <a:gd name="T7" fmla="*/ 106 h 106"/>
                <a:gd name="T8" fmla="*/ 0 w 71"/>
                <a:gd name="T9" fmla="*/ 71 h 106"/>
                <a:gd name="T10" fmla="*/ 11 w 71"/>
                <a:gd name="T11" fmla="*/ 39 h 106"/>
                <a:gd name="T12" fmla="*/ 38 w 71"/>
                <a:gd name="T13" fmla="*/ 29 h 106"/>
                <a:gd name="T14" fmla="*/ 51 w 71"/>
                <a:gd name="T15" fmla="*/ 31 h 106"/>
                <a:gd name="T16" fmla="*/ 51 w 71"/>
                <a:gd name="T17" fmla="*/ 8 h 106"/>
                <a:gd name="T18" fmla="*/ 42 w 71"/>
                <a:gd name="T19" fmla="*/ 8 h 106"/>
                <a:gd name="T20" fmla="*/ 42 w 71"/>
                <a:gd name="T21" fmla="*/ 0 h 106"/>
                <a:gd name="T22" fmla="*/ 63 w 71"/>
                <a:gd name="T23" fmla="*/ 0 h 106"/>
                <a:gd name="T24" fmla="*/ 63 w 71"/>
                <a:gd name="T25" fmla="*/ 91 h 106"/>
                <a:gd name="T26" fmla="*/ 67 w 71"/>
                <a:gd name="T27" fmla="*/ 97 h 106"/>
                <a:gd name="T28" fmla="*/ 71 w 71"/>
                <a:gd name="T29" fmla="*/ 96 h 106"/>
                <a:gd name="T30" fmla="*/ 71 w 71"/>
                <a:gd name="T31" fmla="*/ 103 h 106"/>
                <a:gd name="T32" fmla="*/ 51 w 71"/>
                <a:gd name="T33" fmla="*/ 40 h 106"/>
                <a:gd name="T34" fmla="*/ 39 w 71"/>
                <a:gd name="T35" fmla="*/ 37 h 106"/>
                <a:gd name="T36" fmla="*/ 12 w 71"/>
                <a:gd name="T37" fmla="*/ 70 h 106"/>
                <a:gd name="T38" fmla="*/ 32 w 71"/>
                <a:gd name="T39" fmla="*/ 98 h 106"/>
                <a:gd name="T40" fmla="*/ 48 w 71"/>
                <a:gd name="T41" fmla="*/ 88 h 106"/>
                <a:gd name="T42" fmla="*/ 51 w 71"/>
                <a:gd name="T43" fmla="*/ 74 h 106"/>
                <a:gd name="T44" fmla="*/ 51 w 71"/>
                <a:gd name="T45" fmla="*/ 40 h 1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106">
                  <a:moveTo>
                    <a:pt x="71" y="103"/>
                  </a:moveTo>
                  <a:cubicBezTo>
                    <a:pt x="69" y="105"/>
                    <a:pt x="66" y="106"/>
                    <a:pt x="63" y="106"/>
                  </a:cubicBezTo>
                  <a:cubicBezTo>
                    <a:pt x="57" y="106"/>
                    <a:pt x="53" y="103"/>
                    <a:pt x="52" y="97"/>
                  </a:cubicBezTo>
                  <a:cubicBezTo>
                    <a:pt x="48" y="103"/>
                    <a:pt x="41" y="106"/>
                    <a:pt x="31" y="106"/>
                  </a:cubicBezTo>
                  <a:cubicBezTo>
                    <a:pt x="10" y="106"/>
                    <a:pt x="0" y="91"/>
                    <a:pt x="0" y="71"/>
                  </a:cubicBezTo>
                  <a:cubicBezTo>
                    <a:pt x="0" y="58"/>
                    <a:pt x="4" y="47"/>
                    <a:pt x="11" y="39"/>
                  </a:cubicBezTo>
                  <a:cubicBezTo>
                    <a:pt x="17" y="33"/>
                    <a:pt x="26" y="29"/>
                    <a:pt x="38" y="29"/>
                  </a:cubicBezTo>
                  <a:cubicBezTo>
                    <a:pt x="43" y="29"/>
                    <a:pt x="47" y="30"/>
                    <a:pt x="51" y="31"/>
                  </a:cubicBezTo>
                  <a:cubicBezTo>
                    <a:pt x="51" y="8"/>
                    <a:pt x="51" y="8"/>
                    <a:pt x="51" y="8"/>
                  </a:cubicBezTo>
                  <a:cubicBezTo>
                    <a:pt x="42" y="8"/>
                    <a:pt x="42" y="8"/>
                    <a:pt x="42" y="8"/>
                  </a:cubicBezTo>
                  <a:cubicBezTo>
                    <a:pt x="42" y="0"/>
                    <a:pt x="42" y="0"/>
                    <a:pt x="42" y="0"/>
                  </a:cubicBezTo>
                  <a:cubicBezTo>
                    <a:pt x="63" y="0"/>
                    <a:pt x="63" y="0"/>
                    <a:pt x="63" y="0"/>
                  </a:cubicBezTo>
                  <a:cubicBezTo>
                    <a:pt x="63" y="91"/>
                    <a:pt x="63" y="91"/>
                    <a:pt x="63" y="91"/>
                  </a:cubicBezTo>
                  <a:cubicBezTo>
                    <a:pt x="63" y="96"/>
                    <a:pt x="64" y="97"/>
                    <a:pt x="67" y="97"/>
                  </a:cubicBezTo>
                  <a:cubicBezTo>
                    <a:pt x="68" y="97"/>
                    <a:pt x="70" y="96"/>
                    <a:pt x="71" y="96"/>
                  </a:cubicBezTo>
                  <a:lnTo>
                    <a:pt x="71" y="103"/>
                  </a:lnTo>
                  <a:close/>
                  <a:moveTo>
                    <a:pt x="51" y="40"/>
                  </a:moveTo>
                  <a:cubicBezTo>
                    <a:pt x="48" y="38"/>
                    <a:pt x="43" y="37"/>
                    <a:pt x="39" y="37"/>
                  </a:cubicBezTo>
                  <a:cubicBezTo>
                    <a:pt x="22" y="37"/>
                    <a:pt x="12" y="48"/>
                    <a:pt x="12" y="70"/>
                  </a:cubicBezTo>
                  <a:cubicBezTo>
                    <a:pt x="12" y="86"/>
                    <a:pt x="18" y="98"/>
                    <a:pt x="32" y="98"/>
                  </a:cubicBezTo>
                  <a:cubicBezTo>
                    <a:pt x="40" y="98"/>
                    <a:pt x="46" y="94"/>
                    <a:pt x="48" y="88"/>
                  </a:cubicBezTo>
                  <a:cubicBezTo>
                    <a:pt x="50" y="84"/>
                    <a:pt x="51" y="80"/>
                    <a:pt x="51" y="74"/>
                  </a:cubicBezTo>
                  <a:lnTo>
                    <a:pt x="51" y="40"/>
                  </a:lnTo>
                  <a:close/>
                </a:path>
              </a:pathLst>
            </a:custGeom>
            <a:solidFill>
              <a:srgbClr val="FFFFFF"/>
            </a:solidFill>
            <a:ln w="9525">
              <a:noFill/>
              <a:round/>
              <a:headEnd/>
              <a:tailEnd/>
            </a:ln>
          </p:spPr>
          <p:txBody>
            <a:bodyPr/>
            <a:lstStyle/>
            <a:p>
              <a:endParaRPr lang="en-GB"/>
            </a:p>
          </p:txBody>
        </p:sp>
        <p:sp>
          <p:nvSpPr>
            <p:cNvPr id="23" name="Freeform 17"/>
            <p:cNvSpPr>
              <a:spLocks noEditPoints="1"/>
            </p:cNvSpPr>
            <p:nvPr userDrawn="1"/>
          </p:nvSpPr>
          <p:spPr bwMode="auto">
            <a:xfrm>
              <a:off x="591" y="548"/>
              <a:ext cx="42" cy="52"/>
            </a:xfrm>
            <a:custGeom>
              <a:avLst/>
              <a:gdLst>
                <a:gd name="T0" fmla="*/ 54 w 62"/>
                <a:gd name="T1" fmla="*/ 43 h 77"/>
                <a:gd name="T2" fmla="*/ 12 w 62"/>
                <a:gd name="T3" fmla="*/ 43 h 77"/>
                <a:gd name="T4" fmla="*/ 36 w 62"/>
                <a:gd name="T5" fmla="*/ 68 h 77"/>
                <a:gd name="T6" fmla="*/ 59 w 62"/>
                <a:gd name="T7" fmla="*/ 61 h 77"/>
                <a:gd name="T8" fmla="*/ 58 w 62"/>
                <a:gd name="T9" fmla="*/ 71 h 77"/>
                <a:gd name="T10" fmla="*/ 34 w 62"/>
                <a:gd name="T11" fmla="*/ 77 h 77"/>
                <a:gd name="T12" fmla="*/ 0 w 62"/>
                <a:gd name="T13" fmla="*/ 39 h 77"/>
                <a:gd name="T14" fmla="*/ 32 w 62"/>
                <a:gd name="T15" fmla="*/ 0 h 77"/>
                <a:gd name="T16" fmla="*/ 62 w 62"/>
                <a:gd name="T17" fmla="*/ 35 h 77"/>
                <a:gd name="T18" fmla="*/ 54 w 62"/>
                <a:gd name="T19" fmla="*/ 43 h 77"/>
                <a:gd name="T20" fmla="*/ 32 w 62"/>
                <a:gd name="T21" fmla="*/ 8 h 77"/>
                <a:gd name="T22" fmla="*/ 12 w 62"/>
                <a:gd name="T23" fmla="*/ 35 h 77"/>
                <a:gd name="T24" fmla="*/ 49 w 62"/>
                <a:gd name="T25" fmla="*/ 35 h 77"/>
                <a:gd name="T26" fmla="*/ 50 w 62"/>
                <a:gd name="T27" fmla="*/ 33 h 77"/>
                <a:gd name="T28" fmla="*/ 32 w 62"/>
                <a:gd name="T29" fmla="*/ 8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77">
                  <a:moveTo>
                    <a:pt x="54" y="43"/>
                  </a:moveTo>
                  <a:cubicBezTo>
                    <a:pt x="12" y="43"/>
                    <a:pt x="12" y="43"/>
                    <a:pt x="12" y="43"/>
                  </a:cubicBezTo>
                  <a:cubicBezTo>
                    <a:pt x="13" y="59"/>
                    <a:pt x="21" y="68"/>
                    <a:pt x="36" y="68"/>
                  </a:cubicBezTo>
                  <a:cubicBezTo>
                    <a:pt x="44" y="68"/>
                    <a:pt x="53" y="65"/>
                    <a:pt x="59" y="61"/>
                  </a:cubicBezTo>
                  <a:cubicBezTo>
                    <a:pt x="58" y="71"/>
                    <a:pt x="58" y="71"/>
                    <a:pt x="58" y="71"/>
                  </a:cubicBezTo>
                  <a:cubicBezTo>
                    <a:pt x="53" y="75"/>
                    <a:pt x="43" y="77"/>
                    <a:pt x="34" y="77"/>
                  </a:cubicBezTo>
                  <a:cubicBezTo>
                    <a:pt x="11" y="77"/>
                    <a:pt x="0" y="62"/>
                    <a:pt x="0" y="39"/>
                  </a:cubicBezTo>
                  <a:cubicBezTo>
                    <a:pt x="0" y="14"/>
                    <a:pt x="13" y="0"/>
                    <a:pt x="32" y="0"/>
                  </a:cubicBezTo>
                  <a:cubicBezTo>
                    <a:pt x="50" y="0"/>
                    <a:pt x="62" y="13"/>
                    <a:pt x="62" y="35"/>
                  </a:cubicBezTo>
                  <a:cubicBezTo>
                    <a:pt x="62" y="40"/>
                    <a:pt x="60" y="43"/>
                    <a:pt x="54" y="43"/>
                  </a:cubicBezTo>
                  <a:close/>
                  <a:moveTo>
                    <a:pt x="32" y="8"/>
                  </a:moveTo>
                  <a:cubicBezTo>
                    <a:pt x="20" y="8"/>
                    <a:pt x="13" y="17"/>
                    <a:pt x="12" y="35"/>
                  </a:cubicBezTo>
                  <a:cubicBezTo>
                    <a:pt x="49" y="35"/>
                    <a:pt x="49" y="35"/>
                    <a:pt x="49" y="35"/>
                  </a:cubicBezTo>
                  <a:cubicBezTo>
                    <a:pt x="50" y="35"/>
                    <a:pt x="50" y="34"/>
                    <a:pt x="50" y="33"/>
                  </a:cubicBezTo>
                  <a:cubicBezTo>
                    <a:pt x="50" y="19"/>
                    <a:pt x="44" y="8"/>
                    <a:pt x="32" y="8"/>
                  </a:cubicBezTo>
                  <a:close/>
                </a:path>
              </a:pathLst>
            </a:custGeom>
            <a:solidFill>
              <a:srgbClr val="FFFFFF"/>
            </a:solidFill>
            <a:ln w="9525">
              <a:noFill/>
              <a:round/>
              <a:headEnd/>
              <a:tailEnd/>
            </a:ln>
          </p:spPr>
          <p:txBody>
            <a:bodyPr/>
            <a:lstStyle/>
            <a:p>
              <a:endParaRPr lang="en-GB"/>
            </a:p>
          </p:txBody>
        </p:sp>
        <p:sp>
          <p:nvSpPr>
            <p:cNvPr id="24" name="Freeform 18"/>
            <p:cNvSpPr>
              <a:spLocks/>
            </p:cNvSpPr>
            <p:nvPr userDrawn="1"/>
          </p:nvSpPr>
          <p:spPr bwMode="auto">
            <a:xfrm>
              <a:off x="640" y="548"/>
              <a:ext cx="47" cy="52"/>
            </a:xfrm>
            <a:custGeom>
              <a:avLst/>
              <a:gdLst>
                <a:gd name="T0" fmla="*/ 68 w 68"/>
                <a:gd name="T1" fmla="*/ 76 h 76"/>
                <a:gd name="T2" fmla="*/ 56 w 68"/>
                <a:gd name="T3" fmla="*/ 76 h 76"/>
                <a:gd name="T4" fmla="*/ 56 w 68"/>
                <a:gd name="T5" fmla="*/ 29 h 76"/>
                <a:gd name="T6" fmla="*/ 52 w 68"/>
                <a:gd name="T7" fmla="*/ 14 h 76"/>
                <a:gd name="T8" fmla="*/ 40 w 68"/>
                <a:gd name="T9" fmla="*/ 9 h 76"/>
                <a:gd name="T10" fmla="*/ 25 w 68"/>
                <a:gd name="T11" fmla="*/ 15 h 76"/>
                <a:gd name="T12" fmla="*/ 20 w 68"/>
                <a:gd name="T13" fmla="*/ 33 h 76"/>
                <a:gd name="T14" fmla="*/ 20 w 68"/>
                <a:gd name="T15" fmla="*/ 76 h 76"/>
                <a:gd name="T16" fmla="*/ 9 w 68"/>
                <a:gd name="T17" fmla="*/ 76 h 76"/>
                <a:gd name="T18" fmla="*/ 9 w 68"/>
                <a:gd name="T19" fmla="*/ 10 h 76"/>
                <a:gd name="T20" fmla="*/ 0 w 68"/>
                <a:gd name="T21" fmla="*/ 10 h 76"/>
                <a:gd name="T22" fmla="*/ 0 w 68"/>
                <a:gd name="T23" fmla="*/ 1 h 76"/>
                <a:gd name="T24" fmla="*/ 16 w 68"/>
                <a:gd name="T25" fmla="*/ 1 h 76"/>
                <a:gd name="T26" fmla="*/ 18 w 68"/>
                <a:gd name="T27" fmla="*/ 10 h 76"/>
                <a:gd name="T28" fmla="*/ 42 w 68"/>
                <a:gd name="T29" fmla="*/ 0 h 76"/>
                <a:gd name="T30" fmla="*/ 62 w 68"/>
                <a:gd name="T31" fmla="*/ 8 h 76"/>
                <a:gd name="T32" fmla="*/ 68 w 68"/>
                <a:gd name="T33" fmla="*/ 28 h 76"/>
                <a:gd name="T34" fmla="*/ 68 w 68"/>
                <a:gd name="T35" fmla="*/ 76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8" h="76">
                  <a:moveTo>
                    <a:pt x="68" y="76"/>
                  </a:moveTo>
                  <a:cubicBezTo>
                    <a:pt x="56" y="76"/>
                    <a:pt x="56" y="76"/>
                    <a:pt x="56" y="76"/>
                  </a:cubicBezTo>
                  <a:cubicBezTo>
                    <a:pt x="56" y="29"/>
                    <a:pt x="56" y="29"/>
                    <a:pt x="56" y="29"/>
                  </a:cubicBezTo>
                  <a:cubicBezTo>
                    <a:pt x="56" y="22"/>
                    <a:pt x="56" y="18"/>
                    <a:pt x="52" y="14"/>
                  </a:cubicBezTo>
                  <a:cubicBezTo>
                    <a:pt x="50" y="11"/>
                    <a:pt x="45" y="9"/>
                    <a:pt x="40" y="9"/>
                  </a:cubicBezTo>
                  <a:cubicBezTo>
                    <a:pt x="33" y="9"/>
                    <a:pt x="28" y="11"/>
                    <a:pt x="25" y="15"/>
                  </a:cubicBezTo>
                  <a:cubicBezTo>
                    <a:pt x="21" y="19"/>
                    <a:pt x="20" y="24"/>
                    <a:pt x="20" y="33"/>
                  </a:cubicBezTo>
                  <a:cubicBezTo>
                    <a:pt x="20" y="76"/>
                    <a:pt x="20" y="76"/>
                    <a:pt x="20" y="76"/>
                  </a:cubicBezTo>
                  <a:cubicBezTo>
                    <a:pt x="9" y="76"/>
                    <a:pt x="9" y="76"/>
                    <a:pt x="9" y="76"/>
                  </a:cubicBezTo>
                  <a:cubicBezTo>
                    <a:pt x="9" y="10"/>
                    <a:pt x="9" y="10"/>
                    <a:pt x="9" y="10"/>
                  </a:cubicBezTo>
                  <a:cubicBezTo>
                    <a:pt x="0" y="10"/>
                    <a:pt x="0" y="10"/>
                    <a:pt x="0" y="10"/>
                  </a:cubicBezTo>
                  <a:cubicBezTo>
                    <a:pt x="0" y="1"/>
                    <a:pt x="0" y="1"/>
                    <a:pt x="0" y="1"/>
                  </a:cubicBezTo>
                  <a:cubicBezTo>
                    <a:pt x="16" y="1"/>
                    <a:pt x="16" y="1"/>
                    <a:pt x="16" y="1"/>
                  </a:cubicBezTo>
                  <a:cubicBezTo>
                    <a:pt x="18" y="10"/>
                    <a:pt x="18" y="10"/>
                    <a:pt x="18" y="10"/>
                  </a:cubicBezTo>
                  <a:cubicBezTo>
                    <a:pt x="23" y="4"/>
                    <a:pt x="31" y="0"/>
                    <a:pt x="42" y="0"/>
                  </a:cubicBezTo>
                  <a:cubicBezTo>
                    <a:pt x="50" y="0"/>
                    <a:pt x="58" y="3"/>
                    <a:pt x="62" y="8"/>
                  </a:cubicBezTo>
                  <a:cubicBezTo>
                    <a:pt x="67" y="13"/>
                    <a:pt x="68" y="20"/>
                    <a:pt x="68" y="28"/>
                  </a:cubicBezTo>
                  <a:lnTo>
                    <a:pt x="68" y="76"/>
                  </a:lnTo>
                  <a:close/>
                </a:path>
              </a:pathLst>
            </a:custGeom>
            <a:solidFill>
              <a:srgbClr val="FFFFFF"/>
            </a:solidFill>
            <a:ln w="9525">
              <a:noFill/>
              <a:round/>
              <a:headEnd/>
              <a:tailEnd/>
            </a:ln>
          </p:spPr>
          <p:txBody>
            <a:bodyPr/>
            <a:lstStyle/>
            <a:p>
              <a:endParaRPr lang="en-GB"/>
            </a:p>
          </p:txBody>
        </p:sp>
        <p:sp>
          <p:nvSpPr>
            <p:cNvPr id="25" name="Freeform 19"/>
            <p:cNvSpPr>
              <a:spLocks/>
            </p:cNvSpPr>
            <p:nvPr userDrawn="1"/>
          </p:nvSpPr>
          <p:spPr bwMode="auto">
            <a:xfrm>
              <a:off x="696" y="533"/>
              <a:ext cx="30" cy="67"/>
            </a:xfrm>
            <a:custGeom>
              <a:avLst/>
              <a:gdLst>
                <a:gd name="T0" fmla="*/ 44 w 44"/>
                <a:gd name="T1" fmla="*/ 96 h 99"/>
                <a:gd name="T2" fmla="*/ 30 w 44"/>
                <a:gd name="T3" fmla="*/ 99 h 99"/>
                <a:gd name="T4" fmla="*/ 15 w 44"/>
                <a:gd name="T5" fmla="*/ 93 h 99"/>
                <a:gd name="T6" fmla="*/ 11 w 44"/>
                <a:gd name="T7" fmla="*/ 77 h 99"/>
                <a:gd name="T8" fmla="*/ 11 w 44"/>
                <a:gd name="T9" fmla="*/ 32 h 99"/>
                <a:gd name="T10" fmla="*/ 0 w 44"/>
                <a:gd name="T11" fmla="*/ 32 h 99"/>
                <a:gd name="T12" fmla="*/ 0 w 44"/>
                <a:gd name="T13" fmla="*/ 23 h 99"/>
                <a:gd name="T14" fmla="*/ 11 w 44"/>
                <a:gd name="T15" fmla="*/ 23 h 99"/>
                <a:gd name="T16" fmla="*/ 11 w 44"/>
                <a:gd name="T17" fmla="*/ 4 h 99"/>
                <a:gd name="T18" fmla="*/ 23 w 44"/>
                <a:gd name="T19" fmla="*/ 0 h 99"/>
                <a:gd name="T20" fmla="*/ 23 w 44"/>
                <a:gd name="T21" fmla="*/ 23 h 99"/>
                <a:gd name="T22" fmla="*/ 41 w 44"/>
                <a:gd name="T23" fmla="*/ 23 h 99"/>
                <a:gd name="T24" fmla="*/ 41 w 44"/>
                <a:gd name="T25" fmla="*/ 32 h 99"/>
                <a:gd name="T26" fmla="*/ 23 w 44"/>
                <a:gd name="T27" fmla="*/ 32 h 99"/>
                <a:gd name="T28" fmla="*/ 23 w 44"/>
                <a:gd name="T29" fmla="*/ 77 h 99"/>
                <a:gd name="T30" fmla="*/ 25 w 44"/>
                <a:gd name="T31" fmla="*/ 87 h 99"/>
                <a:gd name="T32" fmla="*/ 33 w 44"/>
                <a:gd name="T33" fmla="*/ 90 h 99"/>
                <a:gd name="T34" fmla="*/ 44 w 44"/>
                <a:gd name="T35" fmla="*/ 87 h 99"/>
                <a:gd name="T36" fmla="*/ 44 w 44"/>
                <a:gd name="T37" fmla="*/ 96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99">
                  <a:moveTo>
                    <a:pt x="44" y="96"/>
                  </a:moveTo>
                  <a:cubicBezTo>
                    <a:pt x="41" y="98"/>
                    <a:pt x="35" y="99"/>
                    <a:pt x="30" y="99"/>
                  </a:cubicBezTo>
                  <a:cubicBezTo>
                    <a:pt x="23" y="99"/>
                    <a:pt x="18" y="97"/>
                    <a:pt x="15" y="93"/>
                  </a:cubicBezTo>
                  <a:cubicBezTo>
                    <a:pt x="12" y="90"/>
                    <a:pt x="11" y="85"/>
                    <a:pt x="11" y="77"/>
                  </a:cubicBezTo>
                  <a:cubicBezTo>
                    <a:pt x="11" y="32"/>
                    <a:pt x="11" y="32"/>
                    <a:pt x="11" y="32"/>
                  </a:cubicBezTo>
                  <a:cubicBezTo>
                    <a:pt x="0" y="32"/>
                    <a:pt x="0" y="32"/>
                    <a:pt x="0" y="32"/>
                  </a:cubicBezTo>
                  <a:cubicBezTo>
                    <a:pt x="0" y="23"/>
                    <a:pt x="0" y="23"/>
                    <a:pt x="0" y="23"/>
                  </a:cubicBezTo>
                  <a:cubicBezTo>
                    <a:pt x="11" y="23"/>
                    <a:pt x="11" y="23"/>
                    <a:pt x="11" y="23"/>
                  </a:cubicBezTo>
                  <a:cubicBezTo>
                    <a:pt x="11" y="4"/>
                    <a:pt x="11" y="4"/>
                    <a:pt x="11" y="4"/>
                  </a:cubicBezTo>
                  <a:cubicBezTo>
                    <a:pt x="23" y="0"/>
                    <a:pt x="23" y="0"/>
                    <a:pt x="23" y="0"/>
                  </a:cubicBezTo>
                  <a:cubicBezTo>
                    <a:pt x="23" y="23"/>
                    <a:pt x="23" y="23"/>
                    <a:pt x="23" y="23"/>
                  </a:cubicBezTo>
                  <a:cubicBezTo>
                    <a:pt x="41" y="23"/>
                    <a:pt x="41" y="23"/>
                    <a:pt x="41" y="23"/>
                  </a:cubicBezTo>
                  <a:cubicBezTo>
                    <a:pt x="41" y="32"/>
                    <a:pt x="41" y="32"/>
                    <a:pt x="41" y="32"/>
                  </a:cubicBezTo>
                  <a:cubicBezTo>
                    <a:pt x="23" y="32"/>
                    <a:pt x="23" y="32"/>
                    <a:pt x="23" y="32"/>
                  </a:cubicBezTo>
                  <a:cubicBezTo>
                    <a:pt x="23" y="77"/>
                    <a:pt x="23" y="77"/>
                    <a:pt x="23" y="77"/>
                  </a:cubicBezTo>
                  <a:cubicBezTo>
                    <a:pt x="23" y="81"/>
                    <a:pt x="23" y="85"/>
                    <a:pt x="25" y="87"/>
                  </a:cubicBezTo>
                  <a:cubicBezTo>
                    <a:pt x="27" y="89"/>
                    <a:pt x="29" y="90"/>
                    <a:pt x="33" y="90"/>
                  </a:cubicBezTo>
                  <a:cubicBezTo>
                    <a:pt x="37" y="90"/>
                    <a:pt x="41" y="89"/>
                    <a:pt x="44" y="87"/>
                  </a:cubicBezTo>
                  <a:lnTo>
                    <a:pt x="44" y="96"/>
                  </a:lnTo>
                  <a:close/>
                </a:path>
              </a:pathLst>
            </a:custGeom>
            <a:solidFill>
              <a:srgbClr val="FFFFFF"/>
            </a:solidFill>
            <a:ln w="9525">
              <a:noFill/>
              <a:round/>
              <a:headEnd/>
              <a:tailEnd/>
            </a:ln>
          </p:spPr>
          <p:txBody>
            <a:bodyPr/>
            <a:lstStyle/>
            <a:p>
              <a:endParaRPr lang="en-GB"/>
            </a:p>
          </p:txBody>
        </p:sp>
        <p:sp>
          <p:nvSpPr>
            <p:cNvPr id="26" name="Freeform 20"/>
            <p:cNvSpPr>
              <a:spLocks/>
            </p:cNvSpPr>
            <p:nvPr userDrawn="1"/>
          </p:nvSpPr>
          <p:spPr bwMode="auto">
            <a:xfrm>
              <a:off x="734" y="548"/>
              <a:ext cx="35" cy="52"/>
            </a:xfrm>
            <a:custGeom>
              <a:avLst/>
              <a:gdLst>
                <a:gd name="T0" fmla="*/ 23 w 50"/>
                <a:gd name="T1" fmla="*/ 77 h 77"/>
                <a:gd name="T2" fmla="*/ 0 w 50"/>
                <a:gd name="T3" fmla="*/ 73 h 77"/>
                <a:gd name="T4" fmla="*/ 1 w 50"/>
                <a:gd name="T5" fmla="*/ 63 h 77"/>
                <a:gd name="T6" fmla="*/ 23 w 50"/>
                <a:gd name="T7" fmla="*/ 69 h 77"/>
                <a:gd name="T8" fmla="*/ 39 w 50"/>
                <a:gd name="T9" fmla="*/ 57 h 77"/>
                <a:gd name="T10" fmla="*/ 21 w 50"/>
                <a:gd name="T11" fmla="*/ 42 h 77"/>
                <a:gd name="T12" fmla="*/ 0 w 50"/>
                <a:gd name="T13" fmla="*/ 21 h 77"/>
                <a:gd name="T14" fmla="*/ 27 w 50"/>
                <a:gd name="T15" fmla="*/ 0 h 77"/>
                <a:gd name="T16" fmla="*/ 45 w 50"/>
                <a:gd name="T17" fmla="*/ 3 h 77"/>
                <a:gd name="T18" fmla="*/ 45 w 50"/>
                <a:gd name="T19" fmla="*/ 12 h 77"/>
                <a:gd name="T20" fmla="*/ 27 w 50"/>
                <a:gd name="T21" fmla="*/ 8 h 77"/>
                <a:gd name="T22" fmla="*/ 11 w 50"/>
                <a:gd name="T23" fmla="*/ 19 h 77"/>
                <a:gd name="T24" fmla="*/ 28 w 50"/>
                <a:gd name="T25" fmla="*/ 33 h 77"/>
                <a:gd name="T26" fmla="*/ 50 w 50"/>
                <a:gd name="T27" fmla="*/ 56 h 77"/>
                <a:gd name="T28" fmla="*/ 23 w 50"/>
                <a:gd name="T29" fmla="*/ 77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77">
                  <a:moveTo>
                    <a:pt x="23" y="77"/>
                  </a:moveTo>
                  <a:cubicBezTo>
                    <a:pt x="15" y="77"/>
                    <a:pt x="6" y="75"/>
                    <a:pt x="0" y="73"/>
                  </a:cubicBezTo>
                  <a:cubicBezTo>
                    <a:pt x="1" y="63"/>
                    <a:pt x="1" y="63"/>
                    <a:pt x="1" y="63"/>
                  </a:cubicBezTo>
                  <a:cubicBezTo>
                    <a:pt x="7" y="67"/>
                    <a:pt x="15" y="69"/>
                    <a:pt x="23" y="69"/>
                  </a:cubicBezTo>
                  <a:cubicBezTo>
                    <a:pt x="34" y="69"/>
                    <a:pt x="39" y="64"/>
                    <a:pt x="39" y="57"/>
                  </a:cubicBezTo>
                  <a:cubicBezTo>
                    <a:pt x="39" y="48"/>
                    <a:pt x="33" y="46"/>
                    <a:pt x="21" y="42"/>
                  </a:cubicBezTo>
                  <a:cubicBezTo>
                    <a:pt x="10" y="38"/>
                    <a:pt x="0" y="33"/>
                    <a:pt x="0" y="21"/>
                  </a:cubicBezTo>
                  <a:cubicBezTo>
                    <a:pt x="0" y="7"/>
                    <a:pt x="12" y="0"/>
                    <a:pt x="27" y="0"/>
                  </a:cubicBezTo>
                  <a:cubicBezTo>
                    <a:pt x="34" y="0"/>
                    <a:pt x="41" y="1"/>
                    <a:pt x="45" y="3"/>
                  </a:cubicBezTo>
                  <a:cubicBezTo>
                    <a:pt x="45" y="12"/>
                    <a:pt x="45" y="12"/>
                    <a:pt x="45" y="12"/>
                  </a:cubicBezTo>
                  <a:cubicBezTo>
                    <a:pt x="40" y="10"/>
                    <a:pt x="34" y="8"/>
                    <a:pt x="27" y="8"/>
                  </a:cubicBezTo>
                  <a:cubicBezTo>
                    <a:pt x="17" y="8"/>
                    <a:pt x="11" y="13"/>
                    <a:pt x="11" y="19"/>
                  </a:cubicBezTo>
                  <a:cubicBezTo>
                    <a:pt x="11" y="27"/>
                    <a:pt x="18" y="29"/>
                    <a:pt x="28" y="33"/>
                  </a:cubicBezTo>
                  <a:cubicBezTo>
                    <a:pt x="40" y="37"/>
                    <a:pt x="50" y="42"/>
                    <a:pt x="50" y="56"/>
                  </a:cubicBezTo>
                  <a:cubicBezTo>
                    <a:pt x="50" y="68"/>
                    <a:pt x="41" y="77"/>
                    <a:pt x="23" y="77"/>
                  </a:cubicBezTo>
                  <a:close/>
                </a:path>
              </a:pathLst>
            </a:custGeom>
            <a:solidFill>
              <a:srgbClr val="FFFFFF"/>
            </a:solidFill>
            <a:ln w="9525">
              <a:noFill/>
              <a:round/>
              <a:headEnd/>
              <a:tailEnd/>
            </a:ln>
          </p:spPr>
          <p:txBody>
            <a:bodyPr/>
            <a:lstStyle/>
            <a:p>
              <a:endParaRPr lang="en-GB"/>
            </a:p>
          </p:txBody>
        </p:sp>
        <p:sp>
          <p:nvSpPr>
            <p:cNvPr id="27" name="Freeform 21"/>
            <p:cNvSpPr>
              <a:spLocks noEditPoints="1"/>
            </p:cNvSpPr>
            <p:nvPr userDrawn="1"/>
          </p:nvSpPr>
          <p:spPr bwMode="auto">
            <a:xfrm>
              <a:off x="799" y="528"/>
              <a:ext cx="49" cy="72"/>
            </a:xfrm>
            <a:custGeom>
              <a:avLst/>
              <a:gdLst>
                <a:gd name="T0" fmla="*/ 71 w 71"/>
                <a:gd name="T1" fmla="*/ 103 h 106"/>
                <a:gd name="T2" fmla="*/ 62 w 71"/>
                <a:gd name="T3" fmla="*/ 106 h 106"/>
                <a:gd name="T4" fmla="*/ 51 w 71"/>
                <a:gd name="T5" fmla="*/ 97 h 106"/>
                <a:gd name="T6" fmla="*/ 31 w 71"/>
                <a:gd name="T7" fmla="*/ 106 h 106"/>
                <a:gd name="T8" fmla="*/ 0 w 71"/>
                <a:gd name="T9" fmla="*/ 71 h 106"/>
                <a:gd name="T10" fmla="*/ 10 w 71"/>
                <a:gd name="T11" fmla="*/ 39 h 106"/>
                <a:gd name="T12" fmla="*/ 37 w 71"/>
                <a:gd name="T13" fmla="*/ 29 h 106"/>
                <a:gd name="T14" fmla="*/ 51 w 71"/>
                <a:gd name="T15" fmla="*/ 31 h 106"/>
                <a:gd name="T16" fmla="*/ 51 w 71"/>
                <a:gd name="T17" fmla="*/ 8 h 106"/>
                <a:gd name="T18" fmla="*/ 42 w 71"/>
                <a:gd name="T19" fmla="*/ 8 h 106"/>
                <a:gd name="T20" fmla="*/ 42 w 71"/>
                <a:gd name="T21" fmla="*/ 0 h 106"/>
                <a:gd name="T22" fmla="*/ 63 w 71"/>
                <a:gd name="T23" fmla="*/ 0 h 106"/>
                <a:gd name="T24" fmla="*/ 63 w 71"/>
                <a:gd name="T25" fmla="*/ 91 h 106"/>
                <a:gd name="T26" fmla="*/ 67 w 71"/>
                <a:gd name="T27" fmla="*/ 97 h 106"/>
                <a:gd name="T28" fmla="*/ 71 w 71"/>
                <a:gd name="T29" fmla="*/ 96 h 106"/>
                <a:gd name="T30" fmla="*/ 71 w 71"/>
                <a:gd name="T31" fmla="*/ 103 h 106"/>
                <a:gd name="T32" fmla="*/ 51 w 71"/>
                <a:gd name="T33" fmla="*/ 40 h 106"/>
                <a:gd name="T34" fmla="*/ 38 w 71"/>
                <a:gd name="T35" fmla="*/ 37 h 106"/>
                <a:gd name="T36" fmla="*/ 12 w 71"/>
                <a:gd name="T37" fmla="*/ 70 h 106"/>
                <a:gd name="T38" fmla="*/ 32 w 71"/>
                <a:gd name="T39" fmla="*/ 98 h 106"/>
                <a:gd name="T40" fmla="*/ 48 w 71"/>
                <a:gd name="T41" fmla="*/ 88 h 106"/>
                <a:gd name="T42" fmla="*/ 51 w 71"/>
                <a:gd name="T43" fmla="*/ 74 h 106"/>
                <a:gd name="T44" fmla="*/ 51 w 71"/>
                <a:gd name="T45" fmla="*/ 40 h 1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106">
                  <a:moveTo>
                    <a:pt x="71" y="103"/>
                  </a:moveTo>
                  <a:cubicBezTo>
                    <a:pt x="69" y="105"/>
                    <a:pt x="66" y="106"/>
                    <a:pt x="62" y="106"/>
                  </a:cubicBezTo>
                  <a:cubicBezTo>
                    <a:pt x="56" y="106"/>
                    <a:pt x="52" y="103"/>
                    <a:pt x="51" y="97"/>
                  </a:cubicBezTo>
                  <a:cubicBezTo>
                    <a:pt x="47" y="103"/>
                    <a:pt x="40" y="106"/>
                    <a:pt x="31" y="106"/>
                  </a:cubicBezTo>
                  <a:cubicBezTo>
                    <a:pt x="10" y="106"/>
                    <a:pt x="0" y="91"/>
                    <a:pt x="0" y="71"/>
                  </a:cubicBezTo>
                  <a:cubicBezTo>
                    <a:pt x="0" y="58"/>
                    <a:pt x="3" y="47"/>
                    <a:pt x="10" y="39"/>
                  </a:cubicBezTo>
                  <a:cubicBezTo>
                    <a:pt x="16" y="33"/>
                    <a:pt x="26" y="29"/>
                    <a:pt x="37" y="29"/>
                  </a:cubicBezTo>
                  <a:cubicBezTo>
                    <a:pt x="42" y="29"/>
                    <a:pt x="47" y="30"/>
                    <a:pt x="51" y="31"/>
                  </a:cubicBezTo>
                  <a:cubicBezTo>
                    <a:pt x="51" y="8"/>
                    <a:pt x="51" y="8"/>
                    <a:pt x="51" y="8"/>
                  </a:cubicBezTo>
                  <a:cubicBezTo>
                    <a:pt x="42" y="8"/>
                    <a:pt x="42" y="8"/>
                    <a:pt x="42" y="8"/>
                  </a:cubicBezTo>
                  <a:cubicBezTo>
                    <a:pt x="42" y="0"/>
                    <a:pt x="42" y="0"/>
                    <a:pt x="42" y="0"/>
                  </a:cubicBezTo>
                  <a:cubicBezTo>
                    <a:pt x="63" y="0"/>
                    <a:pt x="63" y="0"/>
                    <a:pt x="63" y="0"/>
                  </a:cubicBezTo>
                  <a:cubicBezTo>
                    <a:pt x="63" y="91"/>
                    <a:pt x="63" y="91"/>
                    <a:pt x="63" y="91"/>
                  </a:cubicBezTo>
                  <a:cubicBezTo>
                    <a:pt x="63" y="96"/>
                    <a:pt x="63" y="97"/>
                    <a:pt x="67" y="97"/>
                  </a:cubicBezTo>
                  <a:cubicBezTo>
                    <a:pt x="68" y="97"/>
                    <a:pt x="70" y="96"/>
                    <a:pt x="71" y="96"/>
                  </a:cubicBezTo>
                  <a:lnTo>
                    <a:pt x="71" y="103"/>
                  </a:lnTo>
                  <a:close/>
                  <a:moveTo>
                    <a:pt x="51" y="40"/>
                  </a:moveTo>
                  <a:cubicBezTo>
                    <a:pt x="48" y="38"/>
                    <a:pt x="43" y="37"/>
                    <a:pt x="38" y="37"/>
                  </a:cubicBezTo>
                  <a:cubicBezTo>
                    <a:pt x="21" y="37"/>
                    <a:pt x="12" y="48"/>
                    <a:pt x="12" y="70"/>
                  </a:cubicBezTo>
                  <a:cubicBezTo>
                    <a:pt x="12" y="86"/>
                    <a:pt x="18" y="98"/>
                    <a:pt x="32" y="98"/>
                  </a:cubicBezTo>
                  <a:cubicBezTo>
                    <a:pt x="40" y="98"/>
                    <a:pt x="45" y="94"/>
                    <a:pt x="48" y="88"/>
                  </a:cubicBezTo>
                  <a:cubicBezTo>
                    <a:pt x="50" y="84"/>
                    <a:pt x="51" y="80"/>
                    <a:pt x="51" y="74"/>
                  </a:cubicBezTo>
                  <a:lnTo>
                    <a:pt x="51" y="40"/>
                  </a:lnTo>
                  <a:close/>
                </a:path>
              </a:pathLst>
            </a:custGeom>
            <a:solidFill>
              <a:srgbClr val="FFFFFF"/>
            </a:solidFill>
            <a:ln w="9525">
              <a:noFill/>
              <a:round/>
              <a:headEnd/>
              <a:tailEnd/>
            </a:ln>
          </p:spPr>
          <p:txBody>
            <a:bodyPr/>
            <a:lstStyle/>
            <a:p>
              <a:endParaRPr lang="en-GB"/>
            </a:p>
          </p:txBody>
        </p:sp>
        <p:sp>
          <p:nvSpPr>
            <p:cNvPr id="28" name="Freeform 22"/>
            <p:cNvSpPr>
              <a:spLocks noEditPoints="1"/>
            </p:cNvSpPr>
            <p:nvPr userDrawn="1"/>
          </p:nvSpPr>
          <p:spPr bwMode="auto">
            <a:xfrm>
              <a:off x="855" y="548"/>
              <a:ext cx="44" cy="52"/>
            </a:xfrm>
            <a:custGeom>
              <a:avLst/>
              <a:gdLst>
                <a:gd name="T0" fmla="*/ 32 w 65"/>
                <a:gd name="T1" fmla="*/ 77 h 77"/>
                <a:gd name="T2" fmla="*/ 0 w 65"/>
                <a:gd name="T3" fmla="*/ 39 h 77"/>
                <a:gd name="T4" fmla="*/ 32 w 65"/>
                <a:gd name="T5" fmla="*/ 0 h 77"/>
                <a:gd name="T6" fmla="*/ 65 w 65"/>
                <a:gd name="T7" fmla="*/ 39 h 77"/>
                <a:gd name="T8" fmla="*/ 32 w 65"/>
                <a:gd name="T9" fmla="*/ 77 h 77"/>
                <a:gd name="T10" fmla="*/ 32 w 65"/>
                <a:gd name="T11" fmla="*/ 8 h 77"/>
                <a:gd name="T12" fmla="*/ 12 w 65"/>
                <a:gd name="T13" fmla="*/ 39 h 77"/>
                <a:gd name="T14" fmla="*/ 32 w 65"/>
                <a:gd name="T15" fmla="*/ 69 h 77"/>
                <a:gd name="T16" fmla="*/ 53 w 65"/>
                <a:gd name="T17" fmla="*/ 39 h 77"/>
                <a:gd name="T18" fmla="*/ 32 w 65"/>
                <a:gd name="T19" fmla="*/ 8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 h="77">
                  <a:moveTo>
                    <a:pt x="32" y="77"/>
                  </a:moveTo>
                  <a:cubicBezTo>
                    <a:pt x="12" y="77"/>
                    <a:pt x="0" y="64"/>
                    <a:pt x="0" y="39"/>
                  </a:cubicBezTo>
                  <a:cubicBezTo>
                    <a:pt x="0" y="14"/>
                    <a:pt x="12" y="0"/>
                    <a:pt x="32" y="0"/>
                  </a:cubicBezTo>
                  <a:cubicBezTo>
                    <a:pt x="53" y="0"/>
                    <a:pt x="65" y="14"/>
                    <a:pt x="65" y="39"/>
                  </a:cubicBezTo>
                  <a:cubicBezTo>
                    <a:pt x="65" y="64"/>
                    <a:pt x="53" y="77"/>
                    <a:pt x="32" y="77"/>
                  </a:cubicBezTo>
                  <a:close/>
                  <a:moveTo>
                    <a:pt x="32" y="8"/>
                  </a:moveTo>
                  <a:cubicBezTo>
                    <a:pt x="19" y="8"/>
                    <a:pt x="12" y="18"/>
                    <a:pt x="12" y="39"/>
                  </a:cubicBezTo>
                  <a:cubicBezTo>
                    <a:pt x="12" y="60"/>
                    <a:pt x="19" y="69"/>
                    <a:pt x="32" y="69"/>
                  </a:cubicBezTo>
                  <a:cubicBezTo>
                    <a:pt x="45" y="69"/>
                    <a:pt x="53" y="60"/>
                    <a:pt x="53" y="39"/>
                  </a:cubicBezTo>
                  <a:cubicBezTo>
                    <a:pt x="53" y="18"/>
                    <a:pt x="45" y="8"/>
                    <a:pt x="32" y="8"/>
                  </a:cubicBezTo>
                  <a:close/>
                </a:path>
              </a:pathLst>
            </a:custGeom>
            <a:solidFill>
              <a:srgbClr val="FFFFFF"/>
            </a:solidFill>
            <a:ln w="9525">
              <a:noFill/>
              <a:round/>
              <a:headEnd/>
              <a:tailEnd/>
            </a:ln>
          </p:spPr>
          <p:txBody>
            <a:bodyPr/>
            <a:lstStyle/>
            <a:p>
              <a:endParaRPr lang="en-GB"/>
            </a:p>
          </p:txBody>
        </p:sp>
        <p:sp>
          <p:nvSpPr>
            <p:cNvPr id="29" name="Freeform 23"/>
            <p:cNvSpPr>
              <a:spLocks/>
            </p:cNvSpPr>
            <p:nvPr userDrawn="1"/>
          </p:nvSpPr>
          <p:spPr bwMode="auto">
            <a:xfrm>
              <a:off x="905" y="548"/>
              <a:ext cx="47" cy="52"/>
            </a:xfrm>
            <a:custGeom>
              <a:avLst/>
              <a:gdLst>
                <a:gd name="T0" fmla="*/ 69 w 69"/>
                <a:gd name="T1" fmla="*/ 76 h 76"/>
                <a:gd name="T2" fmla="*/ 57 w 69"/>
                <a:gd name="T3" fmla="*/ 76 h 76"/>
                <a:gd name="T4" fmla="*/ 57 w 69"/>
                <a:gd name="T5" fmla="*/ 29 h 76"/>
                <a:gd name="T6" fmla="*/ 53 w 69"/>
                <a:gd name="T7" fmla="*/ 14 h 76"/>
                <a:gd name="T8" fmla="*/ 40 w 69"/>
                <a:gd name="T9" fmla="*/ 9 h 76"/>
                <a:gd name="T10" fmla="*/ 25 w 69"/>
                <a:gd name="T11" fmla="*/ 15 h 76"/>
                <a:gd name="T12" fmla="*/ 21 w 69"/>
                <a:gd name="T13" fmla="*/ 33 h 76"/>
                <a:gd name="T14" fmla="*/ 21 w 69"/>
                <a:gd name="T15" fmla="*/ 76 h 76"/>
                <a:gd name="T16" fmla="*/ 9 w 69"/>
                <a:gd name="T17" fmla="*/ 76 h 76"/>
                <a:gd name="T18" fmla="*/ 9 w 69"/>
                <a:gd name="T19" fmla="*/ 10 h 76"/>
                <a:gd name="T20" fmla="*/ 0 w 69"/>
                <a:gd name="T21" fmla="*/ 10 h 76"/>
                <a:gd name="T22" fmla="*/ 0 w 69"/>
                <a:gd name="T23" fmla="*/ 1 h 76"/>
                <a:gd name="T24" fmla="*/ 17 w 69"/>
                <a:gd name="T25" fmla="*/ 1 h 76"/>
                <a:gd name="T26" fmla="*/ 19 w 69"/>
                <a:gd name="T27" fmla="*/ 10 h 76"/>
                <a:gd name="T28" fmla="*/ 42 w 69"/>
                <a:gd name="T29" fmla="*/ 0 h 76"/>
                <a:gd name="T30" fmla="*/ 63 w 69"/>
                <a:gd name="T31" fmla="*/ 8 h 76"/>
                <a:gd name="T32" fmla="*/ 69 w 69"/>
                <a:gd name="T33" fmla="*/ 28 h 76"/>
                <a:gd name="T34" fmla="*/ 69 w 69"/>
                <a:gd name="T35" fmla="*/ 76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 h="76">
                  <a:moveTo>
                    <a:pt x="69" y="76"/>
                  </a:moveTo>
                  <a:cubicBezTo>
                    <a:pt x="57" y="76"/>
                    <a:pt x="57" y="76"/>
                    <a:pt x="57" y="76"/>
                  </a:cubicBezTo>
                  <a:cubicBezTo>
                    <a:pt x="57" y="29"/>
                    <a:pt x="57" y="29"/>
                    <a:pt x="57" y="29"/>
                  </a:cubicBezTo>
                  <a:cubicBezTo>
                    <a:pt x="57" y="22"/>
                    <a:pt x="56" y="18"/>
                    <a:pt x="53" y="14"/>
                  </a:cubicBezTo>
                  <a:cubicBezTo>
                    <a:pt x="50" y="11"/>
                    <a:pt x="46" y="9"/>
                    <a:pt x="40" y="9"/>
                  </a:cubicBezTo>
                  <a:cubicBezTo>
                    <a:pt x="34" y="9"/>
                    <a:pt x="29" y="11"/>
                    <a:pt x="25" y="15"/>
                  </a:cubicBezTo>
                  <a:cubicBezTo>
                    <a:pt x="22" y="19"/>
                    <a:pt x="21" y="24"/>
                    <a:pt x="21" y="33"/>
                  </a:cubicBezTo>
                  <a:cubicBezTo>
                    <a:pt x="21" y="76"/>
                    <a:pt x="21" y="76"/>
                    <a:pt x="21" y="76"/>
                  </a:cubicBezTo>
                  <a:cubicBezTo>
                    <a:pt x="9" y="76"/>
                    <a:pt x="9" y="76"/>
                    <a:pt x="9" y="76"/>
                  </a:cubicBezTo>
                  <a:cubicBezTo>
                    <a:pt x="9" y="10"/>
                    <a:pt x="9" y="10"/>
                    <a:pt x="9" y="10"/>
                  </a:cubicBezTo>
                  <a:cubicBezTo>
                    <a:pt x="0" y="10"/>
                    <a:pt x="0" y="10"/>
                    <a:pt x="0" y="10"/>
                  </a:cubicBezTo>
                  <a:cubicBezTo>
                    <a:pt x="0" y="1"/>
                    <a:pt x="0" y="1"/>
                    <a:pt x="0" y="1"/>
                  </a:cubicBezTo>
                  <a:cubicBezTo>
                    <a:pt x="17" y="1"/>
                    <a:pt x="17" y="1"/>
                    <a:pt x="17" y="1"/>
                  </a:cubicBezTo>
                  <a:cubicBezTo>
                    <a:pt x="19" y="10"/>
                    <a:pt x="19" y="10"/>
                    <a:pt x="19" y="10"/>
                  </a:cubicBezTo>
                  <a:cubicBezTo>
                    <a:pt x="24" y="4"/>
                    <a:pt x="31" y="0"/>
                    <a:pt x="42" y="0"/>
                  </a:cubicBezTo>
                  <a:cubicBezTo>
                    <a:pt x="51" y="0"/>
                    <a:pt x="58" y="3"/>
                    <a:pt x="63" y="8"/>
                  </a:cubicBezTo>
                  <a:cubicBezTo>
                    <a:pt x="68" y="13"/>
                    <a:pt x="69" y="20"/>
                    <a:pt x="69" y="28"/>
                  </a:cubicBezTo>
                  <a:lnTo>
                    <a:pt x="69" y="76"/>
                  </a:lnTo>
                  <a:close/>
                </a:path>
              </a:pathLst>
            </a:custGeom>
            <a:solidFill>
              <a:srgbClr val="FFFFFF"/>
            </a:solidFill>
            <a:ln w="9525">
              <a:noFill/>
              <a:round/>
              <a:headEnd/>
              <a:tailEnd/>
            </a:ln>
          </p:spPr>
          <p:txBody>
            <a:bodyPr/>
            <a:lstStyle/>
            <a:p>
              <a:endParaRPr lang="en-GB"/>
            </a:p>
          </p:txBody>
        </p:sp>
        <p:sp>
          <p:nvSpPr>
            <p:cNvPr id="30" name="Freeform 24"/>
            <p:cNvSpPr>
              <a:spLocks/>
            </p:cNvSpPr>
            <p:nvPr userDrawn="1"/>
          </p:nvSpPr>
          <p:spPr bwMode="auto">
            <a:xfrm>
              <a:off x="962" y="532"/>
              <a:ext cx="13" cy="23"/>
            </a:xfrm>
            <a:custGeom>
              <a:avLst/>
              <a:gdLst>
                <a:gd name="T0" fmla="*/ 3 w 18"/>
                <a:gd name="T1" fmla="*/ 33 h 33"/>
                <a:gd name="T2" fmla="*/ 0 w 18"/>
                <a:gd name="T3" fmla="*/ 29 h 33"/>
                <a:gd name="T4" fmla="*/ 9 w 18"/>
                <a:gd name="T5" fmla="*/ 15 h 33"/>
                <a:gd name="T6" fmla="*/ 2 w 18"/>
                <a:gd name="T7" fmla="*/ 7 h 33"/>
                <a:gd name="T8" fmla="*/ 10 w 18"/>
                <a:gd name="T9" fmla="*/ 0 h 33"/>
                <a:gd name="T10" fmla="*/ 18 w 18"/>
                <a:gd name="T11" fmla="*/ 9 h 33"/>
                <a:gd name="T12" fmla="*/ 3 w 18"/>
                <a:gd name="T13" fmla="*/ 3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3">
                  <a:moveTo>
                    <a:pt x="3" y="33"/>
                  </a:moveTo>
                  <a:cubicBezTo>
                    <a:pt x="0" y="29"/>
                    <a:pt x="0" y="29"/>
                    <a:pt x="0" y="29"/>
                  </a:cubicBezTo>
                  <a:cubicBezTo>
                    <a:pt x="5" y="25"/>
                    <a:pt x="9" y="19"/>
                    <a:pt x="9" y="15"/>
                  </a:cubicBezTo>
                  <a:cubicBezTo>
                    <a:pt x="5" y="14"/>
                    <a:pt x="2" y="11"/>
                    <a:pt x="2" y="7"/>
                  </a:cubicBezTo>
                  <a:cubicBezTo>
                    <a:pt x="2" y="3"/>
                    <a:pt x="5" y="0"/>
                    <a:pt x="10" y="0"/>
                  </a:cubicBezTo>
                  <a:cubicBezTo>
                    <a:pt x="15" y="0"/>
                    <a:pt x="18" y="4"/>
                    <a:pt x="18" y="9"/>
                  </a:cubicBezTo>
                  <a:cubicBezTo>
                    <a:pt x="18" y="18"/>
                    <a:pt x="12" y="28"/>
                    <a:pt x="3" y="33"/>
                  </a:cubicBezTo>
                  <a:close/>
                </a:path>
              </a:pathLst>
            </a:custGeom>
            <a:solidFill>
              <a:srgbClr val="FFFFFF"/>
            </a:solidFill>
            <a:ln w="9525">
              <a:noFill/>
              <a:round/>
              <a:headEnd/>
              <a:tailEnd/>
            </a:ln>
          </p:spPr>
          <p:txBody>
            <a:bodyPr/>
            <a:lstStyle/>
            <a:p>
              <a:endParaRPr lang="en-GB"/>
            </a:p>
          </p:txBody>
        </p:sp>
        <p:sp>
          <p:nvSpPr>
            <p:cNvPr id="31" name="Freeform 25"/>
            <p:cNvSpPr>
              <a:spLocks/>
            </p:cNvSpPr>
            <p:nvPr userDrawn="1"/>
          </p:nvSpPr>
          <p:spPr bwMode="auto">
            <a:xfrm>
              <a:off x="981" y="533"/>
              <a:ext cx="31" cy="67"/>
            </a:xfrm>
            <a:custGeom>
              <a:avLst/>
              <a:gdLst>
                <a:gd name="T0" fmla="*/ 44 w 45"/>
                <a:gd name="T1" fmla="*/ 96 h 99"/>
                <a:gd name="T2" fmla="*/ 30 w 45"/>
                <a:gd name="T3" fmla="*/ 99 h 99"/>
                <a:gd name="T4" fmla="*/ 15 w 45"/>
                <a:gd name="T5" fmla="*/ 93 h 99"/>
                <a:gd name="T6" fmla="*/ 11 w 45"/>
                <a:gd name="T7" fmla="*/ 77 h 99"/>
                <a:gd name="T8" fmla="*/ 11 w 45"/>
                <a:gd name="T9" fmla="*/ 32 h 99"/>
                <a:gd name="T10" fmla="*/ 0 w 45"/>
                <a:gd name="T11" fmla="*/ 32 h 99"/>
                <a:gd name="T12" fmla="*/ 0 w 45"/>
                <a:gd name="T13" fmla="*/ 23 h 99"/>
                <a:gd name="T14" fmla="*/ 11 w 45"/>
                <a:gd name="T15" fmla="*/ 23 h 99"/>
                <a:gd name="T16" fmla="*/ 11 w 45"/>
                <a:gd name="T17" fmla="*/ 4 h 99"/>
                <a:gd name="T18" fmla="*/ 23 w 45"/>
                <a:gd name="T19" fmla="*/ 0 h 99"/>
                <a:gd name="T20" fmla="*/ 23 w 45"/>
                <a:gd name="T21" fmla="*/ 23 h 99"/>
                <a:gd name="T22" fmla="*/ 41 w 45"/>
                <a:gd name="T23" fmla="*/ 23 h 99"/>
                <a:gd name="T24" fmla="*/ 41 w 45"/>
                <a:gd name="T25" fmla="*/ 32 h 99"/>
                <a:gd name="T26" fmla="*/ 23 w 45"/>
                <a:gd name="T27" fmla="*/ 32 h 99"/>
                <a:gd name="T28" fmla="*/ 23 w 45"/>
                <a:gd name="T29" fmla="*/ 77 h 99"/>
                <a:gd name="T30" fmla="*/ 25 w 45"/>
                <a:gd name="T31" fmla="*/ 87 h 99"/>
                <a:gd name="T32" fmla="*/ 33 w 45"/>
                <a:gd name="T33" fmla="*/ 90 h 99"/>
                <a:gd name="T34" fmla="*/ 45 w 45"/>
                <a:gd name="T35" fmla="*/ 87 h 99"/>
                <a:gd name="T36" fmla="*/ 44 w 45"/>
                <a:gd name="T37" fmla="*/ 96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99">
                  <a:moveTo>
                    <a:pt x="44" y="96"/>
                  </a:moveTo>
                  <a:cubicBezTo>
                    <a:pt x="41" y="98"/>
                    <a:pt x="35" y="99"/>
                    <a:pt x="30" y="99"/>
                  </a:cubicBezTo>
                  <a:cubicBezTo>
                    <a:pt x="24" y="99"/>
                    <a:pt x="18" y="97"/>
                    <a:pt x="15" y="93"/>
                  </a:cubicBezTo>
                  <a:cubicBezTo>
                    <a:pt x="12" y="90"/>
                    <a:pt x="11" y="85"/>
                    <a:pt x="11" y="77"/>
                  </a:cubicBezTo>
                  <a:cubicBezTo>
                    <a:pt x="11" y="32"/>
                    <a:pt x="11" y="32"/>
                    <a:pt x="11" y="32"/>
                  </a:cubicBezTo>
                  <a:cubicBezTo>
                    <a:pt x="0" y="32"/>
                    <a:pt x="0" y="32"/>
                    <a:pt x="0" y="32"/>
                  </a:cubicBezTo>
                  <a:cubicBezTo>
                    <a:pt x="0" y="23"/>
                    <a:pt x="0" y="23"/>
                    <a:pt x="0" y="23"/>
                  </a:cubicBezTo>
                  <a:cubicBezTo>
                    <a:pt x="11" y="23"/>
                    <a:pt x="11" y="23"/>
                    <a:pt x="11" y="23"/>
                  </a:cubicBezTo>
                  <a:cubicBezTo>
                    <a:pt x="11" y="4"/>
                    <a:pt x="11" y="4"/>
                    <a:pt x="11" y="4"/>
                  </a:cubicBezTo>
                  <a:cubicBezTo>
                    <a:pt x="23" y="0"/>
                    <a:pt x="23" y="0"/>
                    <a:pt x="23" y="0"/>
                  </a:cubicBezTo>
                  <a:cubicBezTo>
                    <a:pt x="23" y="23"/>
                    <a:pt x="23" y="23"/>
                    <a:pt x="23" y="23"/>
                  </a:cubicBezTo>
                  <a:cubicBezTo>
                    <a:pt x="41" y="23"/>
                    <a:pt x="41" y="23"/>
                    <a:pt x="41" y="23"/>
                  </a:cubicBezTo>
                  <a:cubicBezTo>
                    <a:pt x="41" y="32"/>
                    <a:pt x="41" y="32"/>
                    <a:pt x="41" y="32"/>
                  </a:cubicBezTo>
                  <a:cubicBezTo>
                    <a:pt x="23" y="32"/>
                    <a:pt x="23" y="32"/>
                    <a:pt x="23" y="32"/>
                  </a:cubicBezTo>
                  <a:cubicBezTo>
                    <a:pt x="23" y="77"/>
                    <a:pt x="23" y="77"/>
                    <a:pt x="23" y="77"/>
                  </a:cubicBezTo>
                  <a:cubicBezTo>
                    <a:pt x="23" y="81"/>
                    <a:pt x="24" y="85"/>
                    <a:pt x="25" y="87"/>
                  </a:cubicBezTo>
                  <a:cubicBezTo>
                    <a:pt x="27" y="89"/>
                    <a:pt x="30" y="90"/>
                    <a:pt x="33" y="90"/>
                  </a:cubicBezTo>
                  <a:cubicBezTo>
                    <a:pt x="38" y="90"/>
                    <a:pt x="42" y="89"/>
                    <a:pt x="45" y="87"/>
                  </a:cubicBezTo>
                  <a:lnTo>
                    <a:pt x="44" y="96"/>
                  </a:lnTo>
                  <a:close/>
                </a:path>
              </a:pathLst>
            </a:custGeom>
            <a:solidFill>
              <a:srgbClr val="FFFFFF"/>
            </a:solidFill>
            <a:ln w="9525">
              <a:noFill/>
              <a:round/>
              <a:headEnd/>
              <a:tailEnd/>
            </a:ln>
          </p:spPr>
          <p:txBody>
            <a:bodyPr/>
            <a:lstStyle/>
            <a:p>
              <a:endParaRPr lang="en-GB"/>
            </a:p>
          </p:txBody>
        </p:sp>
        <p:sp>
          <p:nvSpPr>
            <p:cNvPr id="32" name="Freeform 26"/>
            <p:cNvSpPr>
              <a:spLocks/>
            </p:cNvSpPr>
            <p:nvPr userDrawn="1"/>
          </p:nvSpPr>
          <p:spPr bwMode="auto">
            <a:xfrm>
              <a:off x="1046" y="528"/>
              <a:ext cx="40" cy="72"/>
            </a:xfrm>
            <a:custGeom>
              <a:avLst/>
              <a:gdLst>
                <a:gd name="T0" fmla="*/ 59 w 59"/>
                <a:gd name="T1" fmla="*/ 105 h 105"/>
                <a:gd name="T2" fmla="*/ 47 w 59"/>
                <a:gd name="T3" fmla="*/ 105 h 105"/>
                <a:gd name="T4" fmla="*/ 47 w 59"/>
                <a:gd name="T5" fmla="*/ 58 h 105"/>
                <a:gd name="T6" fmla="*/ 44 w 59"/>
                <a:gd name="T7" fmla="*/ 43 h 105"/>
                <a:gd name="T8" fmla="*/ 31 w 59"/>
                <a:gd name="T9" fmla="*/ 38 h 105"/>
                <a:gd name="T10" fmla="*/ 16 w 59"/>
                <a:gd name="T11" fmla="*/ 44 h 105"/>
                <a:gd name="T12" fmla="*/ 12 w 59"/>
                <a:gd name="T13" fmla="*/ 62 h 105"/>
                <a:gd name="T14" fmla="*/ 12 w 59"/>
                <a:gd name="T15" fmla="*/ 105 h 105"/>
                <a:gd name="T16" fmla="*/ 0 w 59"/>
                <a:gd name="T17" fmla="*/ 105 h 105"/>
                <a:gd name="T18" fmla="*/ 0 w 59"/>
                <a:gd name="T19" fmla="*/ 0 h 105"/>
                <a:gd name="T20" fmla="*/ 12 w 59"/>
                <a:gd name="T21" fmla="*/ 0 h 105"/>
                <a:gd name="T22" fmla="*/ 12 w 59"/>
                <a:gd name="T23" fmla="*/ 37 h 105"/>
                <a:gd name="T24" fmla="*/ 33 w 59"/>
                <a:gd name="T25" fmla="*/ 29 h 105"/>
                <a:gd name="T26" fmla="*/ 54 w 59"/>
                <a:gd name="T27" fmla="*/ 37 h 105"/>
                <a:gd name="T28" fmla="*/ 59 w 59"/>
                <a:gd name="T29" fmla="*/ 57 h 105"/>
                <a:gd name="T30" fmla="*/ 59 w 59"/>
                <a:gd name="T31" fmla="*/ 105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105">
                  <a:moveTo>
                    <a:pt x="59" y="105"/>
                  </a:moveTo>
                  <a:cubicBezTo>
                    <a:pt x="47" y="105"/>
                    <a:pt x="47" y="105"/>
                    <a:pt x="47" y="105"/>
                  </a:cubicBezTo>
                  <a:cubicBezTo>
                    <a:pt x="47" y="58"/>
                    <a:pt x="47" y="58"/>
                    <a:pt x="47" y="58"/>
                  </a:cubicBezTo>
                  <a:cubicBezTo>
                    <a:pt x="47" y="51"/>
                    <a:pt x="47" y="47"/>
                    <a:pt x="44" y="43"/>
                  </a:cubicBezTo>
                  <a:cubicBezTo>
                    <a:pt x="41" y="40"/>
                    <a:pt x="36" y="38"/>
                    <a:pt x="31" y="38"/>
                  </a:cubicBezTo>
                  <a:cubicBezTo>
                    <a:pt x="24" y="38"/>
                    <a:pt x="19" y="40"/>
                    <a:pt x="16" y="44"/>
                  </a:cubicBezTo>
                  <a:cubicBezTo>
                    <a:pt x="13" y="48"/>
                    <a:pt x="12" y="53"/>
                    <a:pt x="12" y="62"/>
                  </a:cubicBezTo>
                  <a:cubicBezTo>
                    <a:pt x="12" y="105"/>
                    <a:pt x="12" y="105"/>
                    <a:pt x="12" y="105"/>
                  </a:cubicBezTo>
                  <a:cubicBezTo>
                    <a:pt x="0" y="105"/>
                    <a:pt x="0" y="105"/>
                    <a:pt x="0" y="105"/>
                  </a:cubicBezTo>
                  <a:cubicBezTo>
                    <a:pt x="0" y="0"/>
                    <a:pt x="0" y="0"/>
                    <a:pt x="0" y="0"/>
                  </a:cubicBezTo>
                  <a:cubicBezTo>
                    <a:pt x="12" y="0"/>
                    <a:pt x="12" y="0"/>
                    <a:pt x="12" y="0"/>
                  </a:cubicBezTo>
                  <a:cubicBezTo>
                    <a:pt x="12" y="37"/>
                    <a:pt x="12" y="37"/>
                    <a:pt x="12" y="37"/>
                  </a:cubicBezTo>
                  <a:cubicBezTo>
                    <a:pt x="16" y="32"/>
                    <a:pt x="23" y="29"/>
                    <a:pt x="33" y="29"/>
                  </a:cubicBezTo>
                  <a:cubicBezTo>
                    <a:pt x="42" y="29"/>
                    <a:pt x="49" y="32"/>
                    <a:pt x="54" y="37"/>
                  </a:cubicBezTo>
                  <a:cubicBezTo>
                    <a:pt x="58" y="42"/>
                    <a:pt x="59" y="49"/>
                    <a:pt x="59" y="57"/>
                  </a:cubicBezTo>
                  <a:lnTo>
                    <a:pt x="59" y="105"/>
                  </a:lnTo>
                  <a:close/>
                </a:path>
              </a:pathLst>
            </a:custGeom>
            <a:solidFill>
              <a:srgbClr val="FFFFFF"/>
            </a:solidFill>
            <a:ln w="9525">
              <a:noFill/>
              <a:round/>
              <a:headEnd/>
              <a:tailEnd/>
            </a:ln>
          </p:spPr>
          <p:txBody>
            <a:bodyPr/>
            <a:lstStyle/>
            <a:p>
              <a:endParaRPr lang="en-GB"/>
            </a:p>
          </p:txBody>
        </p:sp>
        <p:sp>
          <p:nvSpPr>
            <p:cNvPr id="33" name="Freeform 27"/>
            <p:cNvSpPr>
              <a:spLocks noEditPoints="1"/>
            </p:cNvSpPr>
            <p:nvPr userDrawn="1"/>
          </p:nvSpPr>
          <p:spPr bwMode="auto">
            <a:xfrm>
              <a:off x="1098" y="548"/>
              <a:ext cx="45" cy="52"/>
            </a:xfrm>
            <a:custGeom>
              <a:avLst/>
              <a:gdLst>
                <a:gd name="T0" fmla="*/ 66 w 66"/>
                <a:gd name="T1" fmla="*/ 74 h 77"/>
                <a:gd name="T2" fmla="*/ 57 w 66"/>
                <a:gd name="T3" fmla="*/ 77 h 77"/>
                <a:gd name="T4" fmla="*/ 46 w 66"/>
                <a:gd name="T5" fmla="*/ 68 h 77"/>
                <a:gd name="T6" fmla="*/ 26 w 66"/>
                <a:gd name="T7" fmla="*/ 77 h 77"/>
                <a:gd name="T8" fmla="*/ 0 w 66"/>
                <a:gd name="T9" fmla="*/ 53 h 77"/>
                <a:gd name="T10" fmla="*/ 30 w 66"/>
                <a:gd name="T11" fmla="*/ 28 h 77"/>
                <a:gd name="T12" fmla="*/ 46 w 66"/>
                <a:gd name="T13" fmla="*/ 30 h 77"/>
                <a:gd name="T14" fmla="*/ 46 w 66"/>
                <a:gd name="T15" fmla="*/ 26 h 77"/>
                <a:gd name="T16" fmla="*/ 42 w 66"/>
                <a:gd name="T17" fmla="*/ 13 h 77"/>
                <a:gd name="T18" fmla="*/ 28 w 66"/>
                <a:gd name="T19" fmla="*/ 8 h 77"/>
                <a:gd name="T20" fmla="*/ 7 w 66"/>
                <a:gd name="T21" fmla="*/ 13 h 77"/>
                <a:gd name="T22" fmla="*/ 7 w 66"/>
                <a:gd name="T23" fmla="*/ 4 h 77"/>
                <a:gd name="T24" fmla="*/ 29 w 66"/>
                <a:gd name="T25" fmla="*/ 0 h 77"/>
                <a:gd name="T26" fmla="*/ 52 w 66"/>
                <a:gd name="T27" fmla="*/ 8 h 77"/>
                <a:gd name="T28" fmla="*/ 57 w 66"/>
                <a:gd name="T29" fmla="*/ 25 h 77"/>
                <a:gd name="T30" fmla="*/ 57 w 66"/>
                <a:gd name="T31" fmla="*/ 62 h 77"/>
                <a:gd name="T32" fmla="*/ 61 w 66"/>
                <a:gd name="T33" fmla="*/ 68 h 77"/>
                <a:gd name="T34" fmla="*/ 66 w 66"/>
                <a:gd name="T35" fmla="*/ 67 h 77"/>
                <a:gd name="T36" fmla="*/ 66 w 66"/>
                <a:gd name="T37" fmla="*/ 74 h 77"/>
                <a:gd name="T38" fmla="*/ 46 w 66"/>
                <a:gd name="T39" fmla="*/ 38 h 77"/>
                <a:gd name="T40" fmla="*/ 31 w 66"/>
                <a:gd name="T41" fmla="*/ 36 h 77"/>
                <a:gd name="T42" fmla="*/ 12 w 66"/>
                <a:gd name="T43" fmla="*/ 52 h 77"/>
                <a:gd name="T44" fmla="*/ 28 w 66"/>
                <a:gd name="T45" fmla="*/ 69 h 77"/>
                <a:gd name="T46" fmla="*/ 42 w 66"/>
                <a:gd name="T47" fmla="*/ 63 h 77"/>
                <a:gd name="T48" fmla="*/ 46 w 66"/>
                <a:gd name="T49" fmla="*/ 49 h 77"/>
                <a:gd name="T50" fmla="*/ 46 w 66"/>
                <a:gd name="T51" fmla="*/ 38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77">
                  <a:moveTo>
                    <a:pt x="66" y="74"/>
                  </a:moveTo>
                  <a:cubicBezTo>
                    <a:pt x="64" y="76"/>
                    <a:pt x="61" y="77"/>
                    <a:pt x="57" y="77"/>
                  </a:cubicBezTo>
                  <a:cubicBezTo>
                    <a:pt x="51" y="77"/>
                    <a:pt x="47" y="74"/>
                    <a:pt x="46" y="68"/>
                  </a:cubicBezTo>
                  <a:cubicBezTo>
                    <a:pt x="43" y="74"/>
                    <a:pt x="34" y="77"/>
                    <a:pt x="26" y="77"/>
                  </a:cubicBezTo>
                  <a:cubicBezTo>
                    <a:pt x="11" y="77"/>
                    <a:pt x="0" y="69"/>
                    <a:pt x="0" y="53"/>
                  </a:cubicBezTo>
                  <a:cubicBezTo>
                    <a:pt x="0" y="38"/>
                    <a:pt x="10" y="28"/>
                    <a:pt x="30" y="28"/>
                  </a:cubicBezTo>
                  <a:cubicBezTo>
                    <a:pt x="36" y="28"/>
                    <a:pt x="42" y="29"/>
                    <a:pt x="46" y="30"/>
                  </a:cubicBezTo>
                  <a:cubicBezTo>
                    <a:pt x="46" y="26"/>
                    <a:pt x="46" y="26"/>
                    <a:pt x="46" y="26"/>
                  </a:cubicBezTo>
                  <a:cubicBezTo>
                    <a:pt x="46" y="20"/>
                    <a:pt x="44" y="16"/>
                    <a:pt x="42" y="13"/>
                  </a:cubicBezTo>
                  <a:cubicBezTo>
                    <a:pt x="39" y="10"/>
                    <a:pt x="34" y="8"/>
                    <a:pt x="28" y="8"/>
                  </a:cubicBezTo>
                  <a:cubicBezTo>
                    <a:pt x="20" y="8"/>
                    <a:pt x="13" y="10"/>
                    <a:pt x="7" y="13"/>
                  </a:cubicBezTo>
                  <a:cubicBezTo>
                    <a:pt x="7" y="4"/>
                    <a:pt x="7" y="4"/>
                    <a:pt x="7" y="4"/>
                  </a:cubicBezTo>
                  <a:cubicBezTo>
                    <a:pt x="12" y="2"/>
                    <a:pt x="20" y="0"/>
                    <a:pt x="29" y="0"/>
                  </a:cubicBezTo>
                  <a:cubicBezTo>
                    <a:pt x="39" y="0"/>
                    <a:pt x="47" y="2"/>
                    <a:pt x="52" y="8"/>
                  </a:cubicBezTo>
                  <a:cubicBezTo>
                    <a:pt x="56" y="12"/>
                    <a:pt x="57" y="17"/>
                    <a:pt x="57" y="25"/>
                  </a:cubicBezTo>
                  <a:cubicBezTo>
                    <a:pt x="57" y="62"/>
                    <a:pt x="57" y="62"/>
                    <a:pt x="57" y="62"/>
                  </a:cubicBezTo>
                  <a:cubicBezTo>
                    <a:pt x="57" y="66"/>
                    <a:pt x="58" y="68"/>
                    <a:pt x="61" y="68"/>
                  </a:cubicBezTo>
                  <a:cubicBezTo>
                    <a:pt x="63" y="68"/>
                    <a:pt x="65" y="68"/>
                    <a:pt x="66" y="67"/>
                  </a:cubicBezTo>
                  <a:lnTo>
                    <a:pt x="66" y="74"/>
                  </a:lnTo>
                  <a:close/>
                  <a:moveTo>
                    <a:pt x="46" y="38"/>
                  </a:moveTo>
                  <a:cubicBezTo>
                    <a:pt x="43" y="37"/>
                    <a:pt x="36" y="36"/>
                    <a:pt x="31" y="36"/>
                  </a:cubicBezTo>
                  <a:cubicBezTo>
                    <a:pt x="17" y="36"/>
                    <a:pt x="12" y="43"/>
                    <a:pt x="12" y="52"/>
                  </a:cubicBezTo>
                  <a:cubicBezTo>
                    <a:pt x="12" y="63"/>
                    <a:pt x="19" y="69"/>
                    <a:pt x="28" y="69"/>
                  </a:cubicBezTo>
                  <a:cubicBezTo>
                    <a:pt x="34" y="69"/>
                    <a:pt x="39" y="67"/>
                    <a:pt x="42" y="63"/>
                  </a:cubicBezTo>
                  <a:cubicBezTo>
                    <a:pt x="44" y="60"/>
                    <a:pt x="46" y="55"/>
                    <a:pt x="46" y="49"/>
                  </a:cubicBezTo>
                  <a:lnTo>
                    <a:pt x="46" y="38"/>
                  </a:lnTo>
                  <a:close/>
                </a:path>
              </a:pathLst>
            </a:custGeom>
            <a:solidFill>
              <a:srgbClr val="FFFFFF"/>
            </a:solidFill>
            <a:ln w="9525">
              <a:noFill/>
              <a:round/>
              <a:headEnd/>
              <a:tailEnd/>
            </a:ln>
          </p:spPr>
          <p:txBody>
            <a:bodyPr/>
            <a:lstStyle/>
            <a:p>
              <a:endParaRPr lang="en-GB"/>
            </a:p>
          </p:txBody>
        </p:sp>
        <p:sp>
          <p:nvSpPr>
            <p:cNvPr id="34" name="Freeform 28"/>
            <p:cNvSpPr>
              <a:spLocks/>
            </p:cNvSpPr>
            <p:nvPr userDrawn="1"/>
          </p:nvSpPr>
          <p:spPr bwMode="auto">
            <a:xfrm>
              <a:off x="1146" y="548"/>
              <a:ext cx="44" cy="52"/>
            </a:xfrm>
            <a:custGeom>
              <a:avLst/>
              <a:gdLst>
                <a:gd name="T0" fmla="*/ 64 w 64"/>
                <a:gd name="T1" fmla="*/ 0 h 75"/>
                <a:gd name="T2" fmla="*/ 36 w 64"/>
                <a:gd name="T3" fmla="*/ 75 h 75"/>
                <a:gd name="T4" fmla="*/ 26 w 64"/>
                <a:gd name="T5" fmla="*/ 75 h 75"/>
                <a:gd name="T6" fmla="*/ 0 w 64"/>
                <a:gd name="T7" fmla="*/ 0 h 75"/>
                <a:gd name="T8" fmla="*/ 12 w 64"/>
                <a:gd name="T9" fmla="*/ 0 h 75"/>
                <a:gd name="T10" fmla="*/ 28 w 64"/>
                <a:gd name="T11" fmla="*/ 49 h 75"/>
                <a:gd name="T12" fmla="*/ 32 w 64"/>
                <a:gd name="T13" fmla="*/ 63 h 75"/>
                <a:gd name="T14" fmla="*/ 36 w 64"/>
                <a:gd name="T15" fmla="*/ 49 h 75"/>
                <a:gd name="T16" fmla="*/ 53 w 64"/>
                <a:gd name="T17" fmla="*/ 0 h 75"/>
                <a:gd name="T18" fmla="*/ 64 w 64"/>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75">
                  <a:moveTo>
                    <a:pt x="64" y="0"/>
                  </a:moveTo>
                  <a:cubicBezTo>
                    <a:pt x="36" y="75"/>
                    <a:pt x="36" y="75"/>
                    <a:pt x="36" y="75"/>
                  </a:cubicBezTo>
                  <a:cubicBezTo>
                    <a:pt x="26" y="75"/>
                    <a:pt x="26" y="75"/>
                    <a:pt x="26" y="75"/>
                  </a:cubicBezTo>
                  <a:cubicBezTo>
                    <a:pt x="0" y="0"/>
                    <a:pt x="0" y="0"/>
                    <a:pt x="0" y="0"/>
                  </a:cubicBezTo>
                  <a:cubicBezTo>
                    <a:pt x="12" y="0"/>
                    <a:pt x="12" y="0"/>
                    <a:pt x="12" y="0"/>
                  </a:cubicBezTo>
                  <a:cubicBezTo>
                    <a:pt x="28" y="49"/>
                    <a:pt x="28" y="49"/>
                    <a:pt x="28" y="49"/>
                  </a:cubicBezTo>
                  <a:cubicBezTo>
                    <a:pt x="30" y="54"/>
                    <a:pt x="31" y="59"/>
                    <a:pt x="32" y="63"/>
                  </a:cubicBezTo>
                  <a:cubicBezTo>
                    <a:pt x="32" y="59"/>
                    <a:pt x="34" y="53"/>
                    <a:pt x="36" y="49"/>
                  </a:cubicBezTo>
                  <a:cubicBezTo>
                    <a:pt x="53" y="0"/>
                    <a:pt x="53" y="0"/>
                    <a:pt x="53" y="0"/>
                  </a:cubicBezTo>
                  <a:lnTo>
                    <a:pt x="64" y="0"/>
                  </a:lnTo>
                  <a:close/>
                </a:path>
              </a:pathLst>
            </a:custGeom>
            <a:solidFill>
              <a:srgbClr val="FFFFFF"/>
            </a:solidFill>
            <a:ln w="9525">
              <a:noFill/>
              <a:round/>
              <a:headEnd/>
              <a:tailEnd/>
            </a:ln>
          </p:spPr>
          <p:txBody>
            <a:bodyPr/>
            <a:lstStyle/>
            <a:p>
              <a:endParaRPr lang="en-GB"/>
            </a:p>
          </p:txBody>
        </p:sp>
        <p:sp>
          <p:nvSpPr>
            <p:cNvPr id="35" name="Freeform 29"/>
            <p:cNvSpPr>
              <a:spLocks noEditPoints="1"/>
            </p:cNvSpPr>
            <p:nvPr userDrawn="1"/>
          </p:nvSpPr>
          <p:spPr bwMode="auto">
            <a:xfrm>
              <a:off x="1194" y="548"/>
              <a:ext cx="42" cy="52"/>
            </a:xfrm>
            <a:custGeom>
              <a:avLst/>
              <a:gdLst>
                <a:gd name="T0" fmla="*/ 54 w 61"/>
                <a:gd name="T1" fmla="*/ 43 h 77"/>
                <a:gd name="T2" fmla="*/ 12 w 61"/>
                <a:gd name="T3" fmla="*/ 43 h 77"/>
                <a:gd name="T4" fmla="*/ 35 w 61"/>
                <a:gd name="T5" fmla="*/ 68 h 77"/>
                <a:gd name="T6" fmla="*/ 59 w 61"/>
                <a:gd name="T7" fmla="*/ 61 h 77"/>
                <a:gd name="T8" fmla="*/ 58 w 61"/>
                <a:gd name="T9" fmla="*/ 71 h 77"/>
                <a:gd name="T10" fmla="*/ 34 w 61"/>
                <a:gd name="T11" fmla="*/ 77 h 77"/>
                <a:gd name="T12" fmla="*/ 0 w 61"/>
                <a:gd name="T13" fmla="*/ 39 h 77"/>
                <a:gd name="T14" fmla="*/ 32 w 61"/>
                <a:gd name="T15" fmla="*/ 0 h 77"/>
                <a:gd name="T16" fmla="*/ 61 w 61"/>
                <a:gd name="T17" fmla="*/ 35 h 77"/>
                <a:gd name="T18" fmla="*/ 54 w 61"/>
                <a:gd name="T19" fmla="*/ 43 h 77"/>
                <a:gd name="T20" fmla="*/ 31 w 61"/>
                <a:gd name="T21" fmla="*/ 8 h 77"/>
                <a:gd name="T22" fmla="*/ 12 w 61"/>
                <a:gd name="T23" fmla="*/ 35 h 77"/>
                <a:gd name="T24" fmla="*/ 49 w 61"/>
                <a:gd name="T25" fmla="*/ 35 h 77"/>
                <a:gd name="T26" fmla="*/ 50 w 61"/>
                <a:gd name="T27" fmla="*/ 33 h 77"/>
                <a:gd name="T28" fmla="*/ 31 w 61"/>
                <a:gd name="T29" fmla="*/ 8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 h="77">
                  <a:moveTo>
                    <a:pt x="54" y="43"/>
                  </a:moveTo>
                  <a:cubicBezTo>
                    <a:pt x="12" y="43"/>
                    <a:pt x="12" y="43"/>
                    <a:pt x="12" y="43"/>
                  </a:cubicBezTo>
                  <a:cubicBezTo>
                    <a:pt x="12" y="59"/>
                    <a:pt x="21" y="68"/>
                    <a:pt x="35" y="68"/>
                  </a:cubicBezTo>
                  <a:cubicBezTo>
                    <a:pt x="44" y="68"/>
                    <a:pt x="53" y="65"/>
                    <a:pt x="59" y="61"/>
                  </a:cubicBezTo>
                  <a:cubicBezTo>
                    <a:pt x="58" y="71"/>
                    <a:pt x="58" y="71"/>
                    <a:pt x="58" y="71"/>
                  </a:cubicBezTo>
                  <a:cubicBezTo>
                    <a:pt x="53" y="75"/>
                    <a:pt x="42" y="77"/>
                    <a:pt x="34" y="77"/>
                  </a:cubicBezTo>
                  <a:cubicBezTo>
                    <a:pt x="11" y="77"/>
                    <a:pt x="0" y="62"/>
                    <a:pt x="0" y="39"/>
                  </a:cubicBezTo>
                  <a:cubicBezTo>
                    <a:pt x="0" y="14"/>
                    <a:pt x="12" y="0"/>
                    <a:pt x="32" y="0"/>
                  </a:cubicBezTo>
                  <a:cubicBezTo>
                    <a:pt x="50" y="0"/>
                    <a:pt x="61" y="13"/>
                    <a:pt x="61" y="35"/>
                  </a:cubicBezTo>
                  <a:cubicBezTo>
                    <a:pt x="61" y="40"/>
                    <a:pt x="60" y="43"/>
                    <a:pt x="54" y="43"/>
                  </a:cubicBezTo>
                  <a:close/>
                  <a:moveTo>
                    <a:pt x="31" y="8"/>
                  </a:moveTo>
                  <a:cubicBezTo>
                    <a:pt x="20" y="8"/>
                    <a:pt x="12" y="17"/>
                    <a:pt x="12" y="35"/>
                  </a:cubicBezTo>
                  <a:cubicBezTo>
                    <a:pt x="49" y="35"/>
                    <a:pt x="49" y="35"/>
                    <a:pt x="49" y="35"/>
                  </a:cubicBezTo>
                  <a:cubicBezTo>
                    <a:pt x="50" y="35"/>
                    <a:pt x="50" y="34"/>
                    <a:pt x="50" y="33"/>
                  </a:cubicBezTo>
                  <a:cubicBezTo>
                    <a:pt x="50" y="19"/>
                    <a:pt x="44" y="8"/>
                    <a:pt x="31" y="8"/>
                  </a:cubicBezTo>
                  <a:close/>
                </a:path>
              </a:pathLst>
            </a:custGeom>
            <a:solidFill>
              <a:srgbClr val="FFFFFF"/>
            </a:solidFill>
            <a:ln w="9525">
              <a:noFill/>
              <a:round/>
              <a:headEnd/>
              <a:tailEnd/>
            </a:ln>
          </p:spPr>
          <p:txBody>
            <a:bodyPr/>
            <a:lstStyle/>
            <a:p>
              <a:endParaRPr lang="en-GB"/>
            </a:p>
          </p:txBody>
        </p:sp>
        <p:sp>
          <p:nvSpPr>
            <p:cNvPr id="36" name="Freeform 30"/>
            <p:cNvSpPr>
              <a:spLocks/>
            </p:cNvSpPr>
            <p:nvPr userDrawn="1"/>
          </p:nvSpPr>
          <p:spPr bwMode="auto">
            <a:xfrm>
              <a:off x="1265" y="533"/>
              <a:ext cx="30" cy="67"/>
            </a:xfrm>
            <a:custGeom>
              <a:avLst/>
              <a:gdLst>
                <a:gd name="T0" fmla="*/ 44 w 44"/>
                <a:gd name="T1" fmla="*/ 96 h 99"/>
                <a:gd name="T2" fmla="*/ 30 w 44"/>
                <a:gd name="T3" fmla="*/ 99 h 99"/>
                <a:gd name="T4" fmla="*/ 15 w 44"/>
                <a:gd name="T5" fmla="*/ 93 h 99"/>
                <a:gd name="T6" fmla="*/ 11 w 44"/>
                <a:gd name="T7" fmla="*/ 77 h 99"/>
                <a:gd name="T8" fmla="*/ 11 w 44"/>
                <a:gd name="T9" fmla="*/ 32 h 99"/>
                <a:gd name="T10" fmla="*/ 0 w 44"/>
                <a:gd name="T11" fmla="*/ 32 h 99"/>
                <a:gd name="T12" fmla="*/ 0 w 44"/>
                <a:gd name="T13" fmla="*/ 23 h 99"/>
                <a:gd name="T14" fmla="*/ 11 w 44"/>
                <a:gd name="T15" fmla="*/ 23 h 99"/>
                <a:gd name="T16" fmla="*/ 11 w 44"/>
                <a:gd name="T17" fmla="*/ 4 h 99"/>
                <a:gd name="T18" fmla="*/ 23 w 44"/>
                <a:gd name="T19" fmla="*/ 0 h 99"/>
                <a:gd name="T20" fmla="*/ 23 w 44"/>
                <a:gd name="T21" fmla="*/ 23 h 99"/>
                <a:gd name="T22" fmla="*/ 41 w 44"/>
                <a:gd name="T23" fmla="*/ 23 h 99"/>
                <a:gd name="T24" fmla="*/ 41 w 44"/>
                <a:gd name="T25" fmla="*/ 32 h 99"/>
                <a:gd name="T26" fmla="*/ 23 w 44"/>
                <a:gd name="T27" fmla="*/ 32 h 99"/>
                <a:gd name="T28" fmla="*/ 23 w 44"/>
                <a:gd name="T29" fmla="*/ 77 h 99"/>
                <a:gd name="T30" fmla="*/ 25 w 44"/>
                <a:gd name="T31" fmla="*/ 87 h 99"/>
                <a:gd name="T32" fmla="*/ 33 w 44"/>
                <a:gd name="T33" fmla="*/ 90 h 99"/>
                <a:gd name="T34" fmla="*/ 44 w 44"/>
                <a:gd name="T35" fmla="*/ 87 h 99"/>
                <a:gd name="T36" fmla="*/ 44 w 44"/>
                <a:gd name="T37" fmla="*/ 96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99">
                  <a:moveTo>
                    <a:pt x="44" y="96"/>
                  </a:moveTo>
                  <a:cubicBezTo>
                    <a:pt x="41" y="98"/>
                    <a:pt x="35" y="99"/>
                    <a:pt x="30" y="99"/>
                  </a:cubicBezTo>
                  <a:cubicBezTo>
                    <a:pt x="23" y="99"/>
                    <a:pt x="18" y="97"/>
                    <a:pt x="15" y="93"/>
                  </a:cubicBezTo>
                  <a:cubicBezTo>
                    <a:pt x="12" y="90"/>
                    <a:pt x="11" y="85"/>
                    <a:pt x="11" y="77"/>
                  </a:cubicBezTo>
                  <a:cubicBezTo>
                    <a:pt x="11" y="32"/>
                    <a:pt x="11" y="32"/>
                    <a:pt x="11" y="32"/>
                  </a:cubicBezTo>
                  <a:cubicBezTo>
                    <a:pt x="0" y="32"/>
                    <a:pt x="0" y="32"/>
                    <a:pt x="0" y="32"/>
                  </a:cubicBezTo>
                  <a:cubicBezTo>
                    <a:pt x="0" y="23"/>
                    <a:pt x="0" y="23"/>
                    <a:pt x="0" y="23"/>
                  </a:cubicBezTo>
                  <a:cubicBezTo>
                    <a:pt x="11" y="23"/>
                    <a:pt x="11" y="23"/>
                    <a:pt x="11" y="23"/>
                  </a:cubicBezTo>
                  <a:cubicBezTo>
                    <a:pt x="11" y="4"/>
                    <a:pt x="11" y="4"/>
                    <a:pt x="11" y="4"/>
                  </a:cubicBezTo>
                  <a:cubicBezTo>
                    <a:pt x="23" y="0"/>
                    <a:pt x="23" y="0"/>
                    <a:pt x="23" y="0"/>
                  </a:cubicBezTo>
                  <a:cubicBezTo>
                    <a:pt x="23" y="23"/>
                    <a:pt x="23" y="23"/>
                    <a:pt x="23" y="23"/>
                  </a:cubicBezTo>
                  <a:cubicBezTo>
                    <a:pt x="41" y="23"/>
                    <a:pt x="41" y="23"/>
                    <a:pt x="41" y="23"/>
                  </a:cubicBezTo>
                  <a:cubicBezTo>
                    <a:pt x="41" y="32"/>
                    <a:pt x="41" y="32"/>
                    <a:pt x="41" y="32"/>
                  </a:cubicBezTo>
                  <a:cubicBezTo>
                    <a:pt x="23" y="32"/>
                    <a:pt x="23" y="32"/>
                    <a:pt x="23" y="32"/>
                  </a:cubicBezTo>
                  <a:cubicBezTo>
                    <a:pt x="23" y="77"/>
                    <a:pt x="23" y="77"/>
                    <a:pt x="23" y="77"/>
                  </a:cubicBezTo>
                  <a:cubicBezTo>
                    <a:pt x="23" y="81"/>
                    <a:pt x="24" y="85"/>
                    <a:pt x="25" y="87"/>
                  </a:cubicBezTo>
                  <a:cubicBezTo>
                    <a:pt x="27" y="89"/>
                    <a:pt x="29" y="90"/>
                    <a:pt x="33" y="90"/>
                  </a:cubicBezTo>
                  <a:cubicBezTo>
                    <a:pt x="37" y="90"/>
                    <a:pt x="41" y="89"/>
                    <a:pt x="44" y="87"/>
                  </a:cubicBezTo>
                  <a:lnTo>
                    <a:pt x="44" y="96"/>
                  </a:lnTo>
                  <a:close/>
                </a:path>
              </a:pathLst>
            </a:custGeom>
            <a:solidFill>
              <a:srgbClr val="FFFFFF"/>
            </a:solidFill>
            <a:ln w="9525">
              <a:noFill/>
              <a:round/>
              <a:headEnd/>
              <a:tailEnd/>
            </a:ln>
          </p:spPr>
          <p:txBody>
            <a:bodyPr/>
            <a:lstStyle/>
            <a:p>
              <a:endParaRPr lang="en-GB"/>
            </a:p>
          </p:txBody>
        </p:sp>
        <p:sp>
          <p:nvSpPr>
            <p:cNvPr id="37" name="Freeform 31"/>
            <p:cNvSpPr>
              <a:spLocks noEditPoints="1"/>
            </p:cNvSpPr>
            <p:nvPr userDrawn="1"/>
          </p:nvSpPr>
          <p:spPr bwMode="auto">
            <a:xfrm>
              <a:off x="1302" y="548"/>
              <a:ext cx="45" cy="52"/>
            </a:xfrm>
            <a:custGeom>
              <a:avLst/>
              <a:gdLst>
                <a:gd name="T0" fmla="*/ 32 w 65"/>
                <a:gd name="T1" fmla="*/ 77 h 77"/>
                <a:gd name="T2" fmla="*/ 0 w 65"/>
                <a:gd name="T3" fmla="*/ 39 h 77"/>
                <a:gd name="T4" fmla="*/ 32 w 65"/>
                <a:gd name="T5" fmla="*/ 0 h 77"/>
                <a:gd name="T6" fmla="*/ 65 w 65"/>
                <a:gd name="T7" fmla="*/ 39 h 77"/>
                <a:gd name="T8" fmla="*/ 32 w 65"/>
                <a:gd name="T9" fmla="*/ 77 h 77"/>
                <a:gd name="T10" fmla="*/ 32 w 65"/>
                <a:gd name="T11" fmla="*/ 8 h 77"/>
                <a:gd name="T12" fmla="*/ 12 w 65"/>
                <a:gd name="T13" fmla="*/ 39 h 77"/>
                <a:gd name="T14" fmla="*/ 32 w 65"/>
                <a:gd name="T15" fmla="*/ 69 h 77"/>
                <a:gd name="T16" fmla="*/ 53 w 65"/>
                <a:gd name="T17" fmla="*/ 39 h 77"/>
                <a:gd name="T18" fmla="*/ 32 w 65"/>
                <a:gd name="T19" fmla="*/ 8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 h="77">
                  <a:moveTo>
                    <a:pt x="32" y="77"/>
                  </a:moveTo>
                  <a:cubicBezTo>
                    <a:pt x="12" y="77"/>
                    <a:pt x="0" y="64"/>
                    <a:pt x="0" y="39"/>
                  </a:cubicBezTo>
                  <a:cubicBezTo>
                    <a:pt x="0" y="14"/>
                    <a:pt x="12" y="0"/>
                    <a:pt x="32" y="0"/>
                  </a:cubicBezTo>
                  <a:cubicBezTo>
                    <a:pt x="53" y="0"/>
                    <a:pt x="65" y="14"/>
                    <a:pt x="65" y="39"/>
                  </a:cubicBezTo>
                  <a:cubicBezTo>
                    <a:pt x="65" y="64"/>
                    <a:pt x="53" y="77"/>
                    <a:pt x="32" y="77"/>
                  </a:cubicBezTo>
                  <a:close/>
                  <a:moveTo>
                    <a:pt x="32" y="8"/>
                  </a:moveTo>
                  <a:cubicBezTo>
                    <a:pt x="20" y="8"/>
                    <a:pt x="12" y="18"/>
                    <a:pt x="12" y="39"/>
                  </a:cubicBezTo>
                  <a:cubicBezTo>
                    <a:pt x="12" y="60"/>
                    <a:pt x="20" y="69"/>
                    <a:pt x="32" y="69"/>
                  </a:cubicBezTo>
                  <a:cubicBezTo>
                    <a:pt x="45" y="69"/>
                    <a:pt x="53" y="60"/>
                    <a:pt x="53" y="39"/>
                  </a:cubicBezTo>
                  <a:cubicBezTo>
                    <a:pt x="53" y="18"/>
                    <a:pt x="45" y="8"/>
                    <a:pt x="32" y="8"/>
                  </a:cubicBezTo>
                  <a:close/>
                </a:path>
              </a:pathLst>
            </a:custGeom>
            <a:solidFill>
              <a:srgbClr val="FFFFFF"/>
            </a:solidFill>
            <a:ln w="9525">
              <a:noFill/>
              <a:round/>
              <a:headEnd/>
              <a:tailEnd/>
            </a:ln>
          </p:spPr>
          <p:txBody>
            <a:bodyPr/>
            <a:lstStyle/>
            <a:p>
              <a:endParaRPr lang="en-GB"/>
            </a:p>
          </p:txBody>
        </p:sp>
        <p:sp>
          <p:nvSpPr>
            <p:cNvPr id="38" name="Freeform 32"/>
            <p:cNvSpPr>
              <a:spLocks/>
            </p:cNvSpPr>
            <p:nvPr userDrawn="1"/>
          </p:nvSpPr>
          <p:spPr bwMode="auto">
            <a:xfrm>
              <a:off x="1381" y="528"/>
              <a:ext cx="41" cy="72"/>
            </a:xfrm>
            <a:custGeom>
              <a:avLst/>
              <a:gdLst>
                <a:gd name="T0" fmla="*/ 60 w 60"/>
                <a:gd name="T1" fmla="*/ 105 h 105"/>
                <a:gd name="T2" fmla="*/ 48 w 60"/>
                <a:gd name="T3" fmla="*/ 105 h 105"/>
                <a:gd name="T4" fmla="*/ 48 w 60"/>
                <a:gd name="T5" fmla="*/ 58 h 105"/>
                <a:gd name="T6" fmla="*/ 44 w 60"/>
                <a:gd name="T7" fmla="*/ 43 h 105"/>
                <a:gd name="T8" fmla="*/ 31 w 60"/>
                <a:gd name="T9" fmla="*/ 38 h 105"/>
                <a:gd name="T10" fmla="*/ 16 w 60"/>
                <a:gd name="T11" fmla="*/ 44 h 105"/>
                <a:gd name="T12" fmla="*/ 12 w 60"/>
                <a:gd name="T13" fmla="*/ 62 h 105"/>
                <a:gd name="T14" fmla="*/ 12 w 60"/>
                <a:gd name="T15" fmla="*/ 105 h 105"/>
                <a:gd name="T16" fmla="*/ 0 w 60"/>
                <a:gd name="T17" fmla="*/ 105 h 105"/>
                <a:gd name="T18" fmla="*/ 0 w 60"/>
                <a:gd name="T19" fmla="*/ 0 h 105"/>
                <a:gd name="T20" fmla="*/ 12 w 60"/>
                <a:gd name="T21" fmla="*/ 0 h 105"/>
                <a:gd name="T22" fmla="*/ 12 w 60"/>
                <a:gd name="T23" fmla="*/ 37 h 105"/>
                <a:gd name="T24" fmla="*/ 33 w 60"/>
                <a:gd name="T25" fmla="*/ 29 h 105"/>
                <a:gd name="T26" fmla="*/ 54 w 60"/>
                <a:gd name="T27" fmla="*/ 37 h 105"/>
                <a:gd name="T28" fmla="*/ 60 w 60"/>
                <a:gd name="T29" fmla="*/ 57 h 105"/>
                <a:gd name="T30" fmla="*/ 60 w 60"/>
                <a:gd name="T31" fmla="*/ 105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05">
                  <a:moveTo>
                    <a:pt x="60" y="105"/>
                  </a:moveTo>
                  <a:cubicBezTo>
                    <a:pt x="48" y="105"/>
                    <a:pt x="48" y="105"/>
                    <a:pt x="48" y="105"/>
                  </a:cubicBezTo>
                  <a:cubicBezTo>
                    <a:pt x="48" y="58"/>
                    <a:pt x="48" y="58"/>
                    <a:pt x="48" y="58"/>
                  </a:cubicBezTo>
                  <a:cubicBezTo>
                    <a:pt x="48" y="51"/>
                    <a:pt x="47" y="47"/>
                    <a:pt x="44" y="43"/>
                  </a:cubicBezTo>
                  <a:cubicBezTo>
                    <a:pt x="41" y="40"/>
                    <a:pt x="37" y="38"/>
                    <a:pt x="31" y="38"/>
                  </a:cubicBezTo>
                  <a:cubicBezTo>
                    <a:pt x="24" y="38"/>
                    <a:pt x="20" y="40"/>
                    <a:pt x="16" y="44"/>
                  </a:cubicBezTo>
                  <a:cubicBezTo>
                    <a:pt x="13" y="48"/>
                    <a:pt x="12" y="53"/>
                    <a:pt x="12" y="62"/>
                  </a:cubicBezTo>
                  <a:cubicBezTo>
                    <a:pt x="12" y="105"/>
                    <a:pt x="12" y="105"/>
                    <a:pt x="12" y="105"/>
                  </a:cubicBezTo>
                  <a:cubicBezTo>
                    <a:pt x="0" y="105"/>
                    <a:pt x="0" y="105"/>
                    <a:pt x="0" y="105"/>
                  </a:cubicBezTo>
                  <a:cubicBezTo>
                    <a:pt x="0" y="0"/>
                    <a:pt x="0" y="0"/>
                    <a:pt x="0" y="0"/>
                  </a:cubicBezTo>
                  <a:cubicBezTo>
                    <a:pt x="12" y="0"/>
                    <a:pt x="12" y="0"/>
                    <a:pt x="12" y="0"/>
                  </a:cubicBezTo>
                  <a:cubicBezTo>
                    <a:pt x="12" y="37"/>
                    <a:pt x="12" y="37"/>
                    <a:pt x="12" y="37"/>
                  </a:cubicBezTo>
                  <a:cubicBezTo>
                    <a:pt x="17" y="32"/>
                    <a:pt x="24" y="29"/>
                    <a:pt x="33" y="29"/>
                  </a:cubicBezTo>
                  <a:cubicBezTo>
                    <a:pt x="42" y="29"/>
                    <a:pt x="49" y="32"/>
                    <a:pt x="54" y="37"/>
                  </a:cubicBezTo>
                  <a:cubicBezTo>
                    <a:pt x="58" y="42"/>
                    <a:pt x="60" y="49"/>
                    <a:pt x="60" y="57"/>
                  </a:cubicBezTo>
                  <a:lnTo>
                    <a:pt x="60" y="105"/>
                  </a:lnTo>
                  <a:close/>
                </a:path>
              </a:pathLst>
            </a:custGeom>
            <a:solidFill>
              <a:srgbClr val="FFFFFF"/>
            </a:solidFill>
            <a:ln w="9525">
              <a:noFill/>
              <a:round/>
              <a:headEnd/>
              <a:tailEnd/>
            </a:ln>
          </p:spPr>
          <p:txBody>
            <a:bodyPr/>
            <a:lstStyle/>
            <a:p>
              <a:endParaRPr lang="en-GB"/>
            </a:p>
          </p:txBody>
        </p:sp>
        <p:sp>
          <p:nvSpPr>
            <p:cNvPr id="39" name="Freeform 33"/>
            <p:cNvSpPr>
              <a:spLocks noEditPoints="1"/>
            </p:cNvSpPr>
            <p:nvPr userDrawn="1"/>
          </p:nvSpPr>
          <p:spPr bwMode="auto">
            <a:xfrm>
              <a:off x="1434" y="548"/>
              <a:ext cx="45" cy="52"/>
            </a:xfrm>
            <a:custGeom>
              <a:avLst/>
              <a:gdLst>
                <a:gd name="T0" fmla="*/ 66 w 66"/>
                <a:gd name="T1" fmla="*/ 74 h 77"/>
                <a:gd name="T2" fmla="*/ 58 w 66"/>
                <a:gd name="T3" fmla="*/ 77 h 77"/>
                <a:gd name="T4" fmla="*/ 47 w 66"/>
                <a:gd name="T5" fmla="*/ 68 h 77"/>
                <a:gd name="T6" fmla="*/ 26 w 66"/>
                <a:gd name="T7" fmla="*/ 77 h 77"/>
                <a:gd name="T8" fmla="*/ 0 w 66"/>
                <a:gd name="T9" fmla="*/ 53 h 77"/>
                <a:gd name="T10" fmla="*/ 30 w 66"/>
                <a:gd name="T11" fmla="*/ 28 h 77"/>
                <a:gd name="T12" fmla="*/ 46 w 66"/>
                <a:gd name="T13" fmla="*/ 30 h 77"/>
                <a:gd name="T14" fmla="*/ 46 w 66"/>
                <a:gd name="T15" fmla="*/ 26 h 77"/>
                <a:gd name="T16" fmla="*/ 42 w 66"/>
                <a:gd name="T17" fmla="*/ 13 h 77"/>
                <a:gd name="T18" fmla="*/ 28 w 66"/>
                <a:gd name="T19" fmla="*/ 8 h 77"/>
                <a:gd name="T20" fmla="*/ 7 w 66"/>
                <a:gd name="T21" fmla="*/ 13 h 77"/>
                <a:gd name="T22" fmla="*/ 7 w 66"/>
                <a:gd name="T23" fmla="*/ 4 h 77"/>
                <a:gd name="T24" fmla="*/ 29 w 66"/>
                <a:gd name="T25" fmla="*/ 0 h 77"/>
                <a:gd name="T26" fmla="*/ 52 w 66"/>
                <a:gd name="T27" fmla="*/ 8 h 77"/>
                <a:gd name="T28" fmla="*/ 58 w 66"/>
                <a:gd name="T29" fmla="*/ 25 h 77"/>
                <a:gd name="T30" fmla="*/ 58 w 66"/>
                <a:gd name="T31" fmla="*/ 62 h 77"/>
                <a:gd name="T32" fmla="*/ 62 w 66"/>
                <a:gd name="T33" fmla="*/ 68 h 77"/>
                <a:gd name="T34" fmla="*/ 66 w 66"/>
                <a:gd name="T35" fmla="*/ 67 h 77"/>
                <a:gd name="T36" fmla="*/ 66 w 66"/>
                <a:gd name="T37" fmla="*/ 74 h 77"/>
                <a:gd name="T38" fmla="*/ 46 w 66"/>
                <a:gd name="T39" fmla="*/ 38 h 77"/>
                <a:gd name="T40" fmla="*/ 31 w 66"/>
                <a:gd name="T41" fmla="*/ 36 h 77"/>
                <a:gd name="T42" fmla="*/ 12 w 66"/>
                <a:gd name="T43" fmla="*/ 52 h 77"/>
                <a:gd name="T44" fmla="*/ 28 w 66"/>
                <a:gd name="T45" fmla="*/ 69 h 77"/>
                <a:gd name="T46" fmla="*/ 42 w 66"/>
                <a:gd name="T47" fmla="*/ 63 h 77"/>
                <a:gd name="T48" fmla="*/ 46 w 66"/>
                <a:gd name="T49" fmla="*/ 49 h 77"/>
                <a:gd name="T50" fmla="*/ 46 w 66"/>
                <a:gd name="T51" fmla="*/ 38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77">
                  <a:moveTo>
                    <a:pt x="66" y="74"/>
                  </a:moveTo>
                  <a:cubicBezTo>
                    <a:pt x="64" y="76"/>
                    <a:pt x="61" y="77"/>
                    <a:pt x="58" y="77"/>
                  </a:cubicBezTo>
                  <a:cubicBezTo>
                    <a:pt x="51" y="77"/>
                    <a:pt x="47" y="74"/>
                    <a:pt x="47" y="68"/>
                  </a:cubicBezTo>
                  <a:cubicBezTo>
                    <a:pt x="43" y="74"/>
                    <a:pt x="35" y="77"/>
                    <a:pt x="26" y="77"/>
                  </a:cubicBezTo>
                  <a:cubicBezTo>
                    <a:pt x="11" y="77"/>
                    <a:pt x="0" y="69"/>
                    <a:pt x="0" y="53"/>
                  </a:cubicBezTo>
                  <a:cubicBezTo>
                    <a:pt x="0" y="38"/>
                    <a:pt x="10" y="28"/>
                    <a:pt x="30" y="28"/>
                  </a:cubicBezTo>
                  <a:cubicBezTo>
                    <a:pt x="36" y="28"/>
                    <a:pt x="42" y="29"/>
                    <a:pt x="46" y="30"/>
                  </a:cubicBezTo>
                  <a:cubicBezTo>
                    <a:pt x="46" y="26"/>
                    <a:pt x="46" y="26"/>
                    <a:pt x="46" y="26"/>
                  </a:cubicBezTo>
                  <a:cubicBezTo>
                    <a:pt x="46" y="20"/>
                    <a:pt x="45" y="16"/>
                    <a:pt x="42" y="13"/>
                  </a:cubicBezTo>
                  <a:cubicBezTo>
                    <a:pt x="40" y="10"/>
                    <a:pt x="35" y="8"/>
                    <a:pt x="28" y="8"/>
                  </a:cubicBezTo>
                  <a:cubicBezTo>
                    <a:pt x="20" y="8"/>
                    <a:pt x="13" y="10"/>
                    <a:pt x="7" y="13"/>
                  </a:cubicBezTo>
                  <a:cubicBezTo>
                    <a:pt x="7" y="4"/>
                    <a:pt x="7" y="4"/>
                    <a:pt x="7" y="4"/>
                  </a:cubicBezTo>
                  <a:cubicBezTo>
                    <a:pt x="12" y="2"/>
                    <a:pt x="20" y="0"/>
                    <a:pt x="29" y="0"/>
                  </a:cubicBezTo>
                  <a:cubicBezTo>
                    <a:pt x="39" y="0"/>
                    <a:pt x="47" y="2"/>
                    <a:pt x="52" y="8"/>
                  </a:cubicBezTo>
                  <a:cubicBezTo>
                    <a:pt x="56" y="12"/>
                    <a:pt x="58" y="17"/>
                    <a:pt x="58" y="25"/>
                  </a:cubicBezTo>
                  <a:cubicBezTo>
                    <a:pt x="58" y="62"/>
                    <a:pt x="58" y="62"/>
                    <a:pt x="58" y="62"/>
                  </a:cubicBezTo>
                  <a:cubicBezTo>
                    <a:pt x="58" y="66"/>
                    <a:pt x="58" y="68"/>
                    <a:pt x="62" y="68"/>
                  </a:cubicBezTo>
                  <a:cubicBezTo>
                    <a:pt x="63" y="68"/>
                    <a:pt x="65" y="68"/>
                    <a:pt x="66" y="67"/>
                  </a:cubicBezTo>
                  <a:lnTo>
                    <a:pt x="66" y="74"/>
                  </a:lnTo>
                  <a:close/>
                  <a:moveTo>
                    <a:pt x="46" y="38"/>
                  </a:moveTo>
                  <a:cubicBezTo>
                    <a:pt x="43" y="37"/>
                    <a:pt x="37" y="36"/>
                    <a:pt x="31" y="36"/>
                  </a:cubicBezTo>
                  <a:cubicBezTo>
                    <a:pt x="17" y="36"/>
                    <a:pt x="12" y="43"/>
                    <a:pt x="12" y="52"/>
                  </a:cubicBezTo>
                  <a:cubicBezTo>
                    <a:pt x="12" y="63"/>
                    <a:pt x="19" y="69"/>
                    <a:pt x="28" y="69"/>
                  </a:cubicBezTo>
                  <a:cubicBezTo>
                    <a:pt x="34" y="69"/>
                    <a:pt x="39" y="67"/>
                    <a:pt x="42" y="63"/>
                  </a:cubicBezTo>
                  <a:cubicBezTo>
                    <a:pt x="45" y="60"/>
                    <a:pt x="46" y="55"/>
                    <a:pt x="46" y="49"/>
                  </a:cubicBezTo>
                  <a:lnTo>
                    <a:pt x="46" y="38"/>
                  </a:lnTo>
                  <a:close/>
                </a:path>
              </a:pathLst>
            </a:custGeom>
            <a:solidFill>
              <a:srgbClr val="FFFFFF"/>
            </a:solidFill>
            <a:ln w="9525">
              <a:noFill/>
              <a:round/>
              <a:headEnd/>
              <a:tailEnd/>
            </a:ln>
          </p:spPr>
          <p:txBody>
            <a:bodyPr/>
            <a:lstStyle/>
            <a:p>
              <a:endParaRPr lang="en-GB"/>
            </a:p>
          </p:txBody>
        </p:sp>
        <p:sp>
          <p:nvSpPr>
            <p:cNvPr id="40" name="Freeform 34"/>
            <p:cNvSpPr>
              <a:spLocks noEditPoints="1"/>
            </p:cNvSpPr>
            <p:nvPr userDrawn="1"/>
          </p:nvSpPr>
          <p:spPr bwMode="auto">
            <a:xfrm>
              <a:off x="1485" y="548"/>
              <a:ext cx="47" cy="73"/>
            </a:xfrm>
            <a:custGeom>
              <a:avLst/>
              <a:gdLst>
                <a:gd name="T0" fmla="*/ 34 w 70"/>
                <a:gd name="T1" fmla="*/ 77 h 107"/>
                <a:gd name="T2" fmla="*/ 20 w 70"/>
                <a:gd name="T3" fmla="*/ 76 h 107"/>
                <a:gd name="T4" fmla="*/ 20 w 70"/>
                <a:gd name="T5" fmla="*/ 107 h 107"/>
                <a:gd name="T6" fmla="*/ 8 w 70"/>
                <a:gd name="T7" fmla="*/ 107 h 107"/>
                <a:gd name="T8" fmla="*/ 8 w 70"/>
                <a:gd name="T9" fmla="*/ 10 h 107"/>
                <a:gd name="T10" fmla="*/ 0 w 70"/>
                <a:gd name="T11" fmla="*/ 10 h 107"/>
                <a:gd name="T12" fmla="*/ 0 w 70"/>
                <a:gd name="T13" fmla="*/ 1 h 107"/>
                <a:gd name="T14" fmla="*/ 16 w 70"/>
                <a:gd name="T15" fmla="*/ 1 h 107"/>
                <a:gd name="T16" fmla="*/ 18 w 70"/>
                <a:gd name="T17" fmla="*/ 10 h 107"/>
                <a:gd name="T18" fmla="*/ 40 w 70"/>
                <a:gd name="T19" fmla="*/ 0 h 107"/>
                <a:gd name="T20" fmla="*/ 70 w 70"/>
                <a:gd name="T21" fmla="*/ 37 h 107"/>
                <a:gd name="T22" fmla="*/ 34 w 70"/>
                <a:gd name="T23" fmla="*/ 77 h 107"/>
                <a:gd name="T24" fmla="*/ 39 w 70"/>
                <a:gd name="T25" fmla="*/ 9 h 107"/>
                <a:gd name="T26" fmla="*/ 24 w 70"/>
                <a:gd name="T27" fmla="*/ 15 h 107"/>
                <a:gd name="T28" fmla="*/ 20 w 70"/>
                <a:gd name="T29" fmla="*/ 31 h 107"/>
                <a:gd name="T30" fmla="*/ 20 w 70"/>
                <a:gd name="T31" fmla="*/ 67 h 107"/>
                <a:gd name="T32" fmla="*/ 33 w 70"/>
                <a:gd name="T33" fmla="*/ 69 h 107"/>
                <a:gd name="T34" fmla="*/ 58 w 70"/>
                <a:gd name="T35" fmla="*/ 38 h 107"/>
                <a:gd name="T36" fmla="*/ 39 w 70"/>
                <a:gd name="T37" fmla="*/ 9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07">
                  <a:moveTo>
                    <a:pt x="34" y="77"/>
                  </a:moveTo>
                  <a:cubicBezTo>
                    <a:pt x="29" y="77"/>
                    <a:pt x="24" y="77"/>
                    <a:pt x="20" y="76"/>
                  </a:cubicBezTo>
                  <a:cubicBezTo>
                    <a:pt x="20" y="107"/>
                    <a:pt x="20" y="107"/>
                    <a:pt x="20" y="107"/>
                  </a:cubicBezTo>
                  <a:cubicBezTo>
                    <a:pt x="8" y="107"/>
                    <a:pt x="8" y="107"/>
                    <a:pt x="8" y="107"/>
                  </a:cubicBezTo>
                  <a:cubicBezTo>
                    <a:pt x="8" y="10"/>
                    <a:pt x="8" y="10"/>
                    <a:pt x="8" y="10"/>
                  </a:cubicBezTo>
                  <a:cubicBezTo>
                    <a:pt x="0" y="10"/>
                    <a:pt x="0" y="10"/>
                    <a:pt x="0" y="10"/>
                  </a:cubicBezTo>
                  <a:cubicBezTo>
                    <a:pt x="0" y="1"/>
                    <a:pt x="0" y="1"/>
                    <a:pt x="0" y="1"/>
                  </a:cubicBezTo>
                  <a:cubicBezTo>
                    <a:pt x="16" y="1"/>
                    <a:pt x="16" y="1"/>
                    <a:pt x="16" y="1"/>
                  </a:cubicBezTo>
                  <a:cubicBezTo>
                    <a:pt x="18" y="10"/>
                    <a:pt x="18" y="10"/>
                    <a:pt x="18" y="10"/>
                  </a:cubicBezTo>
                  <a:cubicBezTo>
                    <a:pt x="23" y="3"/>
                    <a:pt x="30" y="0"/>
                    <a:pt x="40" y="0"/>
                  </a:cubicBezTo>
                  <a:cubicBezTo>
                    <a:pt x="61" y="0"/>
                    <a:pt x="70" y="16"/>
                    <a:pt x="70" y="37"/>
                  </a:cubicBezTo>
                  <a:cubicBezTo>
                    <a:pt x="70" y="61"/>
                    <a:pt x="60" y="77"/>
                    <a:pt x="34" y="77"/>
                  </a:cubicBezTo>
                  <a:close/>
                  <a:moveTo>
                    <a:pt x="39" y="9"/>
                  </a:moveTo>
                  <a:cubicBezTo>
                    <a:pt x="32" y="9"/>
                    <a:pt x="27" y="11"/>
                    <a:pt x="24" y="15"/>
                  </a:cubicBezTo>
                  <a:cubicBezTo>
                    <a:pt x="21" y="19"/>
                    <a:pt x="20" y="24"/>
                    <a:pt x="20" y="31"/>
                  </a:cubicBezTo>
                  <a:cubicBezTo>
                    <a:pt x="20" y="67"/>
                    <a:pt x="20" y="67"/>
                    <a:pt x="20" y="67"/>
                  </a:cubicBezTo>
                  <a:cubicBezTo>
                    <a:pt x="24" y="68"/>
                    <a:pt x="29" y="69"/>
                    <a:pt x="33" y="69"/>
                  </a:cubicBezTo>
                  <a:cubicBezTo>
                    <a:pt x="53" y="69"/>
                    <a:pt x="58" y="57"/>
                    <a:pt x="58" y="38"/>
                  </a:cubicBezTo>
                  <a:cubicBezTo>
                    <a:pt x="58" y="18"/>
                    <a:pt x="51" y="9"/>
                    <a:pt x="39" y="9"/>
                  </a:cubicBezTo>
                  <a:close/>
                </a:path>
              </a:pathLst>
            </a:custGeom>
            <a:solidFill>
              <a:srgbClr val="FFFFFF"/>
            </a:solidFill>
            <a:ln w="9525">
              <a:noFill/>
              <a:round/>
              <a:headEnd/>
              <a:tailEnd/>
            </a:ln>
          </p:spPr>
          <p:txBody>
            <a:bodyPr/>
            <a:lstStyle/>
            <a:p>
              <a:endParaRPr lang="en-GB"/>
            </a:p>
          </p:txBody>
        </p:sp>
        <p:sp>
          <p:nvSpPr>
            <p:cNvPr id="41" name="Freeform 35"/>
            <p:cNvSpPr>
              <a:spLocks noEditPoints="1"/>
            </p:cNvSpPr>
            <p:nvPr userDrawn="1"/>
          </p:nvSpPr>
          <p:spPr bwMode="auto">
            <a:xfrm>
              <a:off x="1538" y="548"/>
              <a:ext cx="49" cy="73"/>
            </a:xfrm>
            <a:custGeom>
              <a:avLst/>
              <a:gdLst>
                <a:gd name="T0" fmla="*/ 35 w 71"/>
                <a:gd name="T1" fmla="*/ 77 h 107"/>
                <a:gd name="T2" fmla="*/ 21 w 71"/>
                <a:gd name="T3" fmla="*/ 76 h 107"/>
                <a:gd name="T4" fmla="*/ 21 w 71"/>
                <a:gd name="T5" fmla="*/ 107 h 107"/>
                <a:gd name="T6" fmla="*/ 9 w 71"/>
                <a:gd name="T7" fmla="*/ 107 h 107"/>
                <a:gd name="T8" fmla="*/ 9 w 71"/>
                <a:gd name="T9" fmla="*/ 10 h 107"/>
                <a:gd name="T10" fmla="*/ 0 w 71"/>
                <a:gd name="T11" fmla="*/ 10 h 107"/>
                <a:gd name="T12" fmla="*/ 0 w 71"/>
                <a:gd name="T13" fmla="*/ 1 h 107"/>
                <a:gd name="T14" fmla="*/ 17 w 71"/>
                <a:gd name="T15" fmla="*/ 1 h 107"/>
                <a:gd name="T16" fmla="*/ 19 w 71"/>
                <a:gd name="T17" fmla="*/ 10 h 107"/>
                <a:gd name="T18" fmla="*/ 41 w 71"/>
                <a:gd name="T19" fmla="*/ 0 h 107"/>
                <a:gd name="T20" fmla="*/ 71 w 71"/>
                <a:gd name="T21" fmla="*/ 37 h 107"/>
                <a:gd name="T22" fmla="*/ 35 w 71"/>
                <a:gd name="T23" fmla="*/ 77 h 107"/>
                <a:gd name="T24" fmla="*/ 39 w 71"/>
                <a:gd name="T25" fmla="*/ 9 h 107"/>
                <a:gd name="T26" fmla="*/ 25 w 71"/>
                <a:gd name="T27" fmla="*/ 15 h 107"/>
                <a:gd name="T28" fmla="*/ 21 w 71"/>
                <a:gd name="T29" fmla="*/ 31 h 107"/>
                <a:gd name="T30" fmla="*/ 21 w 71"/>
                <a:gd name="T31" fmla="*/ 67 h 107"/>
                <a:gd name="T32" fmla="*/ 34 w 71"/>
                <a:gd name="T33" fmla="*/ 69 h 107"/>
                <a:gd name="T34" fmla="*/ 59 w 71"/>
                <a:gd name="T35" fmla="*/ 38 h 107"/>
                <a:gd name="T36" fmla="*/ 39 w 71"/>
                <a:gd name="T37" fmla="*/ 9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107">
                  <a:moveTo>
                    <a:pt x="35" y="77"/>
                  </a:moveTo>
                  <a:cubicBezTo>
                    <a:pt x="30" y="77"/>
                    <a:pt x="25" y="77"/>
                    <a:pt x="21" y="76"/>
                  </a:cubicBezTo>
                  <a:cubicBezTo>
                    <a:pt x="21" y="107"/>
                    <a:pt x="21" y="107"/>
                    <a:pt x="21" y="107"/>
                  </a:cubicBezTo>
                  <a:cubicBezTo>
                    <a:pt x="9" y="107"/>
                    <a:pt x="9" y="107"/>
                    <a:pt x="9" y="107"/>
                  </a:cubicBezTo>
                  <a:cubicBezTo>
                    <a:pt x="9" y="10"/>
                    <a:pt x="9" y="10"/>
                    <a:pt x="9" y="10"/>
                  </a:cubicBezTo>
                  <a:cubicBezTo>
                    <a:pt x="0" y="10"/>
                    <a:pt x="0" y="10"/>
                    <a:pt x="0" y="10"/>
                  </a:cubicBezTo>
                  <a:cubicBezTo>
                    <a:pt x="0" y="1"/>
                    <a:pt x="0" y="1"/>
                    <a:pt x="0" y="1"/>
                  </a:cubicBezTo>
                  <a:cubicBezTo>
                    <a:pt x="17" y="1"/>
                    <a:pt x="17" y="1"/>
                    <a:pt x="17" y="1"/>
                  </a:cubicBezTo>
                  <a:cubicBezTo>
                    <a:pt x="19" y="10"/>
                    <a:pt x="19" y="10"/>
                    <a:pt x="19" y="10"/>
                  </a:cubicBezTo>
                  <a:cubicBezTo>
                    <a:pt x="24" y="3"/>
                    <a:pt x="31" y="0"/>
                    <a:pt x="41" y="0"/>
                  </a:cubicBezTo>
                  <a:cubicBezTo>
                    <a:pt x="62" y="0"/>
                    <a:pt x="71" y="16"/>
                    <a:pt x="71" y="37"/>
                  </a:cubicBezTo>
                  <a:cubicBezTo>
                    <a:pt x="71" y="61"/>
                    <a:pt x="61" y="77"/>
                    <a:pt x="35" y="77"/>
                  </a:cubicBezTo>
                  <a:close/>
                  <a:moveTo>
                    <a:pt x="39" y="9"/>
                  </a:moveTo>
                  <a:cubicBezTo>
                    <a:pt x="33" y="9"/>
                    <a:pt x="28" y="11"/>
                    <a:pt x="25" y="15"/>
                  </a:cubicBezTo>
                  <a:cubicBezTo>
                    <a:pt x="22" y="19"/>
                    <a:pt x="21" y="24"/>
                    <a:pt x="21" y="31"/>
                  </a:cubicBezTo>
                  <a:cubicBezTo>
                    <a:pt x="21" y="67"/>
                    <a:pt x="21" y="67"/>
                    <a:pt x="21" y="67"/>
                  </a:cubicBezTo>
                  <a:cubicBezTo>
                    <a:pt x="25" y="68"/>
                    <a:pt x="30" y="69"/>
                    <a:pt x="34" y="69"/>
                  </a:cubicBezTo>
                  <a:cubicBezTo>
                    <a:pt x="53" y="69"/>
                    <a:pt x="59" y="57"/>
                    <a:pt x="59" y="38"/>
                  </a:cubicBezTo>
                  <a:cubicBezTo>
                    <a:pt x="59" y="18"/>
                    <a:pt x="52" y="9"/>
                    <a:pt x="39" y="9"/>
                  </a:cubicBezTo>
                  <a:close/>
                </a:path>
              </a:pathLst>
            </a:custGeom>
            <a:solidFill>
              <a:srgbClr val="FFFFFF"/>
            </a:solidFill>
            <a:ln w="9525">
              <a:noFill/>
              <a:round/>
              <a:headEnd/>
              <a:tailEnd/>
            </a:ln>
          </p:spPr>
          <p:txBody>
            <a:bodyPr/>
            <a:lstStyle/>
            <a:p>
              <a:endParaRPr lang="en-GB"/>
            </a:p>
          </p:txBody>
        </p:sp>
        <p:sp>
          <p:nvSpPr>
            <p:cNvPr id="42" name="Freeform 36"/>
            <p:cNvSpPr>
              <a:spLocks noEditPoints="1"/>
            </p:cNvSpPr>
            <p:nvPr userDrawn="1"/>
          </p:nvSpPr>
          <p:spPr bwMode="auto">
            <a:xfrm>
              <a:off x="1594" y="548"/>
              <a:ext cx="43" cy="52"/>
            </a:xfrm>
            <a:custGeom>
              <a:avLst/>
              <a:gdLst>
                <a:gd name="T0" fmla="*/ 54 w 62"/>
                <a:gd name="T1" fmla="*/ 43 h 77"/>
                <a:gd name="T2" fmla="*/ 12 w 62"/>
                <a:gd name="T3" fmla="*/ 43 h 77"/>
                <a:gd name="T4" fmla="*/ 36 w 62"/>
                <a:gd name="T5" fmla="*/ 68 h 77"/>
                <a:gd name="T6" fmla="*/ 59 w 62"/>
                <a:gd name="T7" fmla="*/ 61 h 77"/>
                <a:gd name="T8" fmla="*/ 58 w 62"/>
                <a:gd name="T9" fmla="*/ 71 h 77"/>
                <a:gd name="T10" fmla="*/ 34 w 62"/>
                <a:gd name="T11" fmla="*/ 77 h 77"/>
                <a:gd name="T12" fmla="*/ 0 w 62"/>
                <a:gd name="T13" fmla="*/ 39 h 77"/>
                <a:gd name="T14" fmla="*/ 32 w 62"/>
                <a:gd name="T15" fmla="*/ 0 h 77"/>
                <a:gd name="T16" fmla="*/ 62 w 62"/>
                <a:gd name="T17" fmla="*/ 35 h 77"/>
                <a:gd name="T18" fmla="*/ 54 w 62"/>
                <a:gd name="T19" fmla="*/ 43 h 77"/>
                <a:gd name="T20" fmla="*/ 32 w 62"/>
                <a:gd name="T21" fmla="*/ 8 h 77"/>
                <a:gd name="T22" fmla="*/ 12 w 62"/>
                <a:gd name="T23" fmla="*/ 35 h 77"/>
                <a:gd name="T24" fmla="*/ 49 w 62"/>
                <a:gd name="T25" fmla="*/ 35 h 77"/>
                <a:gd name="T26" fmla="*/ 50 w 62"/>
                <a:gd name="T27" fmla="*/ 33 h 77"/>
                <a:gd name="T28" fmla="*/ 32 w 62"/>
                <a:gd name="T29" fmla="*/ 8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77">
                  <a:moveTo>
                    <a:pt x="54" y="43"/>
                  </a:moveTo>
                  <a:cubicBezTo>
                    <a:pt x="12" y="43"/>
                    <a:pt x="12" y="43"/>
                    <a:pt x="12" y="43"/>
                  </a:cubicBezTo>
                  <a:cubicBezTo>
                    <a:pt x="13" y="59"/>
                    <a:pt x="21" y="68"/>
                    <a:pt x="36" y="68"/>
                  </a:cubicBezTo>
                  <a:cubicBezTo>
                    <a:pt x="44" y="68"/>
                    <a:pt x="53" y="65"/>
                    <a:pt x="59" y="61"/>
                  </a:cubicBezTo>
                  <a:cubicBezTo>
                    <a:pt x="58" y="71"/>
                    <a:pt x="58" y="71"/>
                    <a:pt x="58" y="71"/>
                  </a:cubicBezTo>
                  <a:cubicBezTo>
                    <a:pt x="53" y="75"/>
                    <a:pt x="43" y="77"/>
                    <a:pt x="34" y="77"/>
                  </a:cubicBezTo>
                  <a:cubicBezTo>
                    <a:pt x="11" y="77"/>
                    <a:pt x="0" y="62"/>
                    <a:pt x="0" y="39"/>
                  </a:cubicBezTo>
                  <a:cubicBezTo>
                    <a:pt x="0" y="14"/>
                    <a:pt x="13" y="0"/>
                    <a:pt x="32" y="0"/>
                  </a:cubicBezTo>
                  <a:cubicBezTo>
                    <a:pt x="50" y="0"/>
                    <a:pt x="62" y="13"/>
                    <a:pt x="62" y="35"/>
                  </a:cubicBezTo>
                  <a:cubicBezTo>
                    <a:pt x="62" y="40"/>
                    <a:pt x="60" y="43"/>
                    <a:pt x="54" y="43"/>
                  </a:cubicBezTo>
                  <a:close/>
                  <a:moveTo>
                    <a:pt x="32" y="8"/>
                  </a:moveTo>
                  <a:cubicBezTo>
                    <a:pt x="20" y="8"/>
                    <a:pt x="13" y="17"/>
                    <a:pt x="12" y="35"/>
                  </a:cubicBezTo>
                  <a:cubicBezTo>
                    <a:pt x="49" y="35"/>
                    <a:pt x="49" y="35"/>
                    <a:pt x="49" y="35"/>
                  </a:cubicBezTo>
                  <a:cubicBezTo>
                    <a:pt x="50" y="35"/>
                    <a:pt x="50" y="34"/>
                    <a:pt x="50" y="33"/>
                  </a:cubicBezTo>
                  <a:cubicBezTo>
                    <a:pt x="50" y="19"/>
                    <a:pt x="44" y="8"/>
                    <a:pt x="32" y="8"/>
                  </a:cubicBezTo>
                  <a:close/>
                </a:path>
              </a:pathLst>
            </a:custGeom>
            <a:solidFill>
              <a:srgbClr val="FFFFFF"/>
            </a:solidFill>
            <a:ln w="9525">
              <a:noFill/>
              <a:round/>
              <a:headEnd/>
              <a:tailEnd/>
            </a:ln>
          </p:spPr>
          <p:txBody>
            <a:bodyPr/>
            <a:lstStyle/>
            <a:p>
              <a:endParaRPr lang="en-GB"/>
            </a:p>
          </p:txBody>
        </p:sp>
        <p:sp>
          <p:nvSpPr>
            <p:cNvPr id="43" name="Freeform 37"/>
            <p:cNvSpPr>
              <a:spLocks/>
            </p:cNvSpPr>
            <p:nvPr userDrawn="1"/>
          </p:nvSpPr>
          <p:spPr bwMode="auto">
            <a:xfrm>
              <a:off x="1644" y="548"/>
              <a:ext cx="46" cy="52"/>
            </a:xfrm>
            <a:custGeom>
              <a:avLst/>
              <a:gdLst>
                <a:gd name="T0" fmla="*/ 68 w 68"/>
                <a:gd name="T1" fmla="*/ 76 h 76"/>
                <a:gd name="T2" fmla="*/ 56 w 68"/>
                <a:gd name="T3" fmla="*/ 76 h 76"/>
                <a:gd name="T4" fmla="*/ 56 w 68"/>
                <a:gd name="T5" fmla="*/ 29 h 76"/>
                <a:gd name="T6" fmla="*/ 52 w 68"/>
                <a:gd name="T7" fmla="*/ 14 h 76"/>
                <a:gd name="T8" fmla="*/ 40 w 68"/>
                <a:gd name="T9" fmla="*/ 9 h 76"/>
                <a:gd name="T10" fmla="*/ 25 w 68"/>
                <a:gd name="T11" fmla="*/ 15 h 76"/>
                <a:gd name="T12" fmla="*/ 20 w 68"/>
                <a:gd name="T13" fmla="*/ 33 h 76"/>
                <a:gd name="T14" fmla="*/ 20 w 68"/>
                <a:gd name="T15" fmla="*/ 76 h 76"/>
                <a:gd name="T16" fmla="*/ 9 w 68"/>
                <a:gd name="T17" fmla="*/ 76 h 76"/>
                <a:gd name="T18" fmla="*/ 9 w 68"/>
                <a:gd name="T19" fmla="*/ 10 h 76"/>
                <a:gd name="T20" fmla="*/ 0 w 68"/>
                <a:gd name="T21" fmla="*/ 10 h 76"/>
                <a:gd name="T22" fmla="*/ 0 w 68"/>
                <a:gd name="T23" fmla="*/ 1 h 76"/>
                <a:gd name="T24" fmla="*/ 16 w 68"/>
                <a:gd name="T25" fmla="*/ 1 h 76"/>
                <a:gd name="T26" fmla="*/ 18 w 68"/>
                <a:gd name="T27" fmla="*/ 10 h 76"/>
                <a:gd name="T28" fmla="*/ 42 w 68"/>
                <a:gd name="T29" fmla="*/ 0 h 76"/>
                <a:gd name="T30" fmla="*/ 62 w 68"/>
                <a:gd name="T31" fmla="*/ 8 h 76"/>
                <a:gd name="T32" fmla="*/ 68 w 68"/>
                <a:gd name="T33" fmla="*/ 28 h 76"/>
                <a:gd name="T34" fmla="*/ 68 w 68"/>
                <a:gd name="T35" fmla="*/ 76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8" h="76">
                  <a:moveTo>
                    <a:pt x="68" y="76"/>
                  </a:moveTo>
                  <a:cubicBezTo>
                    <a:pt x="56" y="76"/>
                    <a:pt x="56" y="76"/>
                    <a:pt x="56" y="76"/>
                  </a:cubicBezTo>
                  <a:cubicBezTo>
                    <a:pt x="56" y="29"/>
                    <a:pt x="56" y="29"/>
                    <a:pt x="56" y="29"/>
                  </a:cubicBezTo>
                  <a:cubicBezTo>
                    <a:pt x="56" y="22"/>
                    <a:pt x="56" y="18"/>
                    <a:pt x="52" y="14"/>
                  </a:cubicBezTo>
                  <a:cubicBezTo>
                    <a:pt x="50" y="11"/>
                    <a:pt x="45" y="9"/>
                    <a:pt x="40" y="9"/>
                  </a:cubicBezTo>
                  <a:cubicBezTo>
                    <a:pt x="33" y="9"/>
                    <a:pt x="28" y="11"/>
                    <a:pt x="25" y="15"/>
                  </a:cubicBezTo>
                  <a:cubicBezTo>
                    <a:pt x="21" y="19"/>
                    <a:pt x="20" y="24"/>
                    <a:pt x="20" y="33"/>
                  </a:cubicBezTo>
                  <a:cubicBezTo>
                    <a:pt x="20" y="76"/>
                    <a:pt x="20" y="76"/>
                    <a:pt x="20" y="76"/>
                  </a:cubicBezTo>
                  <a:cubicBezTo>
                    <a:pt x="9" y="76"/>
                    <a:pt x="9" y="76"/>
                    <a:pt x="9" y="76"/>
                  </a:cubicBezTo>
                  <a:cubicBezTo>
                    <a:pt x="9" y="10"/>
                    <a:pt x="9" y="10"/>
                    <a:pt x="9" y="10"/>
                  </a:cubicBezTo>
                  <a:cubicBezTo>
                    <a:pt x="0" y="10"/>
                    <a:pt x="0" y="10"/>
                    <a:pt x="0" y="10"/>
                  </a:cubicBezTo>
                  <a:cubicBezTo>
                    <a:pt x="0" y="1"/>
                    <a:pt x="0" y="1"/>
                    <a:pt x="0" y="1"/>
                  </a:cubicBezTo>
                  <a:cubicBezTo>
                    <a:pt x="16" y="1"/>
                    <a:pt x="16" y="1"/>
                    <a:pt x="16" y="1"/>
                  </a:cubicBezTo>
                  <a:cubicBezTo>
                    <a:pt x="18" y="10"/>
                    <a:pt x="18" y="10"/>
                    <a:pt x="18" y="10"/>
                  </a:cubicBezTo>
                  <a:cubicBezTo>
                    <a:pt x="23" y="4"/>
                    <a:pt x="31" y="0"/>
                    <a:pt x="42" y="0"/>
                  </a:cubicBezTo>
                  <a:cubicBezTo>
                    <a:pt x="50" y="0"/>
                    <a:pt x="58" y="3"/>
                    <a:pt x="62" y="8"/>
                  </a:cubicBezTo>
                  <a:cubicBezTo>
                    <a:pt x="67" y="13"/>
                    <a:pt x="68" y="20"/>
                    <a:pt x="68" y="28"/>
                  </a:cubicBezTo>
                  <a:lnTo>
                    <a:pt x="68" y="76"/>
                  </a:lnTo>
                  <a:close/>
                </a:path>
              </a:pathLst>
            </a:custGeom>
            <a:solidFill>
              <a:srgbClr val="FFFFFF"/>
            </a:solidFill>
            <a:ln w="9525">
              <a:noFill/>
              <a:round/>
              <a:headEnd/>
              <a:tailEnd/>
            </a:ln>
          </p:spPr>
          <p:txBody>
            <a:bodyPr/>
            <a:lstStyle/>
            <a:p>
              <a:endParaRPr lang="en-GB"/>
            </a:p>
          </p:txBody>
        </p:sp>
        <p:sp>
          <p:nvSpPr>
            <p:cNvPr id="44" name="Freeform 38"/>
            <p:cNvSpPr>
              <a:spLocks/>
            </p:cNvSpPr>
            <p:nvPr userDrawn="1"/>
          </p:nvSpPr>
          <p:spPr bwMode="auto">
            <a:xfrm>
              <a:off x="445" y="254"/>
              <a:ext cx="121" cy="61"/>
            </a:xfrm>
            <a:custGeom>
              <a:avLst/>
              <a:gdLst>
                <a:gd name="T0" fmla="*/ 8 w 178"/>
                <a:gd name="T1" fmla="*/ 76 h 89"/>
                <a:gd name="T2" fmla="*/ 15 w 178"/>
                <a:gd name="T3" fmla="*/ 69 h 89"/>
                <a:gd name="T4" fmla="*/ 175 w 178"/>
                <a:gd name="T5" fmla="*/ 85 h 89"/>
                <a:gd name="T6" fmla="*/ 178 w 178"/>
                <a:gd name="T7" fmla="*/ 89 h 89"/>
                <a:gd name="T8" fmla="*/ 178 w 178"/>
                <a:gd name="T9" fmla="*/ 89 h 89"/>
                <a:gd name="T10" fmla="*/ 177 w 178"/>
                <a:gd name="T11" fmla="*/ 81 h 89"/>
                <a:gd name="T12" fmla="*/ 177 w 178"/>
                <a:gd name="T13" fmla="*/ 80 h 89"/>
                <a:gd name="T14" fmla="*/ 176 w 178"/>
                <a:gd name="T15" fmla="*/ 72 h 89"/>
                <a:gd name="T16" fmla="*/ 172 w 178"/>
                <a:gd name="T17" fmla="*/ 58 h 89"/>
                <a:gd name="T18" fmla="*/ 165 w 178"/>
                <a:gd name="T19" fmla="*/ 45 h 89"/>
                <a:gd name="T20" fmla="*/ 176 w 178"/>
                <a:gd name="T21" fmla="*/ 8 h 89"/>
                <a:gd name="T22" fmla="*/ 141 w 178"/>
                <a:gd name="T23" fmla="*/ 17 h 89"/>
                <a:gd name="T24" fmla="*/ 121 w 178"/>
                <a:gd name="T25" fmla="*/ 6 h 89"/>
                <a:gd name="T26" fmla="*/ 112 w 178"/>
                <a:gd name="T27" fmla="*/ 4 h 89"/>
                <a:gd name="T28" fmla="*/ 103 w 178"/>
                <a:gd name="T29" fmla="*/ 1 h 89"/>
                <a:gd name="T30" fmla="*/ 70 w 178"/>
                <a:gd name="T31" fmla="*/ 2 h 89"/>
                <a:gd name="T32" fmla="*/ 70 w 178"/>
                <a:gd name="T33" fmla="*/ 2 h 89"/>
                <a:gd name="T34" fmla="*/ 64 w 178"/>
                <a:gd name="T35" fmla="*/ 4 h 89"/>
                <a:gd name="T36" fmla="*/ 62 w 178"/>
                <a:gd name="T37" fmla="*/ 4 h 89"/>
                <a:gd name="T38" fmla="*/ 56 w 178"/>
                <a:gd name="T39" fmla="*/ 6 h 89"/>
                <a:gd name="T40" fmla="*/ 56 w 178"/>
                <a:gd name="T41" fmla="*/ 7 h 89"/>
                <a:gd name="T42" fmla="*/ 51 w 178"/>
                <a:gd name="T43" fmla="*/ 9 h 89"/>
                <a:gd name="T44" fmla="*/ 49 w 178"/>
                <a:gd name="T45" fmla="*/ 9 h 89"/>
                <a:gd name="T46" fmla="*/ 44 w 178"/>
                <a:gd name="T47" fmla="*/ 12 h 89"/>
                <a:gd name="T48" fmla="*/ 43 w 178"/>
                <a:gd name="T49" fmla="*/ 13 h 89"/>
                <a:gd name="T50" fmla="*/ 39 w 178"/>
                <a:gd name="T51" fmla="*/ 16 h 89"/>
                <a:gd name="T52" fmla="*/ 38 w 178"/>
                <a:gd name="T53" fmla="*/ 16 h 89"/>
                <a:gd name="T54" fmla="*/ 33 w 178"/>
                <a:gd name="T55" fmla="*/ 20 h 89"/>
                <a:gd name="T56" fmla="*/ 32 w 178"/>
                <a:gd name="T57" fmla="*/ 21 h 89"/>
                <a:gd name="T58" fmla="*/ 28 w 178"/>
                <a:gd name="T59" fmla="*/ 24 h 89"/>
                <a:gd name="T60" fmla="*/ 27 w 178"/>
                <a:gd name="T61" fmla="*/ 25 h 89"/>
                <a:gd name="T62" fmla="*/ 23 w 178"/>
                <a:gd name="T63" fmla="*/ 29 h 89"/>
                <a:gd name="T64" fmla="*/ 22 w 178"/>
                <a:gd name="T65" fmla="*/ 30 h 89"/>
                <a:gd name="T66" fmla="*/ 18 w 178"/>
                <a:gd name="T67" fmla="*/ 34 h 89"/>
                <a:gd name="T68" fmla="*/ 18 w 178"/>
                <a:gd name="T69" fmla="*/ 35 h 89"/>
                <a:gd name="T70" fmla="*/ 15 w 178"/>
                <a:gd name="T71" fmla="*/ 39 h 89"/>
                <a:gd name="T72" fmla="*/ 14 w 178"/>
                <a:gd name="T73" fmla="*/ 40 h 89"/>
                <a:gd name="T74" fmla="*/ 11 w 178"/>
                <a:gd name="T75" fmla="*/ 46 h 89"/>
                <a:gd name="T76" fmla="*/ 11 w 178"/>
                <a:gd name="T77" fmla="*/ 46 h 89"/>
                <a:gd name="T78" fmla="*/ 8 w 178"/>
                <a:gd name="T79" fmla="*/ 51 h 89"/>
                <a:gd name="T80" fmla="*/ 8 w 178"/>
                <a:gd name="T81" fmla="*/ 52 h 89"/>
                <a:gd name="T82" fmla="*/ 5 w 178"/>
                <a:gd name="T83" fmla="*/ 58 h 89"/>
                <a:gd name="T84" fmla="*/ 5 w 178"/>
                <a:gd name="T85" fmla="*/ 59 h 89"/>
                <a:gd name="T86" fmla="*/ 3 w 178"/>
                <a:gd name="T87" fmla="*/ 64 h 89"/>
                <a:gd name="T88" fmla="*/ 3 w 178"/>
                <a:gd name="T89" fmla="*/ 65 h 89"/>
                <a:gd name="T90" fmla="*/ 2 w 178"/>
                <a:gd name="T91" fmla="*/ 70 h 89"/>
                <a:gd name="T92" fmla="*/ 1 w 178"/>
                <a:gd name="T93" fmla="*/ 72 h 89"/>
                <a:gd name="T94" fmla="*/ 0 w 178"/>
                <a:gd name="T95" fmla="*/ 78 h 89"/>
                <a:gd name="T96" fmla="*/ 8 w 178"/>
                <a:gd name="T97" fmla="*/ 76 h 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8" h="89">
                  <a:moveTo>
                    <a:pt x="8" y="76"/>
                  </a:moveTo>
                  <a:cubicBezTo>
                    <a:pt x="10" y="73"/>
                    <a:pt x="13" y="71"/>
                    <a:pt x="15" y="69"/>
                  </a:cubicBezTo>
                  <a:cubicBezTo>
                    <a:pt x="63" y="29"/>
                    <a:pt x="134" y="36"/>
                    <a:pt x="175" y="85"/>
                  </a:cubicBezTo>
                  <a:cubicBezTo>
                    <a:pt x="176" y="86"/>
                    <a:pt x="177" y="88"/>
                    <a:pt x="178" y="89"/>
                  </a:cubicBezTo>
                  <a:cubicBezTo>
                    <a:pt x="178" y="89"/>
                    <a:pt x="178" y="89"/>
                    <a:pt x="178" y="89"/>
                  </a:cubicBezTo>
                  <a:cubicBezTo>
                    <a:pt x="178" y="86"/>
                    <a:pt x="178" y="83"/>
                    <a:pt x="177" y="81"/>
                  </a:cubicBezTo>
                  <a:cubicBezTo>
                    <a:pt x="177" y="80"/>
                    <a:pt x="177" y="80"/>
                    <a:pt x="177" y="80"/>
                  </a:cubicBezTo>
                  <a:cubicBezTo>
                    <a:pt x="177" y="78"/>
                    <a:pt x="177" y="75"/>
                    <a:pt x="176" y="72"/>
                  </a:cubicBezTo>
                  <a:cubicBezTo>
                    <a:pt x="175" y="67"/>
                    <a:pt x="173" y="62"/>
                    <a:pt x="172" y="58"/>
                  </a:cubicBezTo>
                  <a:cubicBezTo>
                    <a:pt x="170" y="53"/>
                    <a:pt x="168" y="49"/>
                    <a:pt x="165" y="45"/>
                  </a:cubicBezTo>
                  <a:cubicBezTo>
                    <a:pt x="176" y="8"/>
                    <a:pt x="176" y="8"/>
                    <a:pt x="176" y="8"/>
                  </a:cubicBezTo>
                  <a:cubicBezTo>
                    <a:pt x="141" y="17"/>
                    <a:pt x="141" y="17"/>
                    <a:pt x="141" y="17"/>
                  </a:cubicBezTo>
                  <a:cubicBezTo>
                    <a:pt x="134" y="13"/>
                    <a:pt x="128" y="9"/>
                    <a:pt x="121" y="6"/>
                  </a:cubicBezTo>
                  <a:cubicBezTo>
                    <a:pt x="118" y="5"/>
                    <a:pt x="115" y="4"/>
                    <a:pt x="112" y="4"/>
                  </a:cubicBezTo>
                  <a:cubicBezTo>
                    <a:pt x="109" y="3"/>
                    <a:pt x="106" y="2"/>
                    <a:pt x="103" y="1"/>
                  </a:cubicBezTo>
                  <a:cubicBezTo>
                    <a:pt x="92" y="0"/>
                    <a:pt x="81" y="0"/>
                    <a:pt x="70" y="2"/>
                  </a:cubicBezTo>
                  <a:cubicBezTo>
                    <a:pt x="70" y="2"/>
                    <a:pt x="70" y="2"/>
                    <a:pt x="70" y="2"/>
                  </a:cubicBezTo>
                  <a:cubicBezTo>
                    <a:pt x="68" y="3"/>
                    <a:pt x="66" y="3"/>
                    <a:pt x="64" y="4"/>
                  </a:cubicBezTo>
                  <a:cubicBezTo>
                    <a:pt x="63" y="4"/>
                    <a:pt x="63" y="4"/>
                    <a:pt x="62" y="4"/>
                  </a:cubicBezTo>
                  <a:cubicBezTo>
                    <a:pt x="60" y="5"/>
                    <a:pt x="58" y="5"/>
                    <a:pt x="56" y="6"/>
                  </a:cubicBezTo>
                  <a:cubicBezTo>
                    <a:pt x="56" y="7"/>
                    <a:pt x="56" y="7"/>
                    <a:pt x="56" y="7"/>
                  </a:cubicBezTo>
                  <a:cubicBezTo>
                    <a:pt x="54" y="7"/>
                    <a:pt x="52" y="8"/>
                    <a:pt x="51" y="9"/>
                  </a:cubicBezTo>
                  <a:cubicBezTo>
                    <a:pt x="50" y="9"/>
                    <a:pt x="50" y="9"/>
                    <a:pt x="49" y="9"/>
                  </a:cubicBezTo>
                  <a:cubicBezTo>
                    <a:pt x="48" y="10"/>
                    <a:pt x="46" y="11"/>
                    <a:pt x="44" y="12"/>
                  </a:cubicBezTo>
                  <a:cubicBezTo>
                    <a:pt x="43" y="13"/>
                    <a:pt x="43" y="13"/>
                    <a:pt x="43" y="13"/>
                  </a:cubicBezTo>
                  <a:cubicBezTo>
                    <a:pt x="42" y="14"/>
                    <a:pt x="40" y="15"/>
                    <a:pt x="39" y="16"/>
                  </a:cubicBezTo>
                  <a:cubicBezTo>
                    <a:pt x="38" y="16"/>
                    <a:pt x="38" y="16"/>
                    <a:pt x="38" y="16"/>
                  </a:cubicBezTo>
                  <a:cubicBezTo>
                    <a:pt x="36" y="17"/>
                    <a:pt x="35" y="18"/>
                    <a:pt x="33" y="20"/>
                  </a:cubicBezTo>
                  <a:cubicBezTo>
                    <a:pt x="32" y="21"/>
                    <a:pt x="32" y="21"/>
                    <a:pt x="32" y="21"/>
                  </a:cubicBezTo>
                  <a:cubicBezTo>
                    <a:pt x="31" y="22"/>
                    <a:pt x="29" y="23"/>
                    <a:pt x="28" y="24"/>
                  </a:cubicBezTo>
                  <a:cubicBezTo>
                    <a:pt x="27" y="25"/>
                    <a:pt x="27" y="25"/>
                    <a:pt x="27" y="25"/>
                  </a:cubicBezTo>
                  <a:cubicBezTo>
                    <a:pt x="26" y="26"/>
                    <a:pt x="25" y="27"/>
                    <a:pt x="23" y="29"/>
                  </a:cubicBezTo>
                  <a:cubicBezTo>
                    <a:pt x="22" y="30"/>
                    <a:pt x="22" y="30"/>
                    <a:pt x="22" y="30"/>
                  </a:cubicBezTo>
                  <a:cubicBezTo>
                    <a:pt x="21" y="31"/>
                    <a:pt x="20" y="33"/>
                    <a:pt x="18" y="34"/>
                  </a:cubicBezTo>
                  <a:cubicBezTo>
                    <a:pt x="18" y="35"/>
                    <a:pt x="18" y="35"/>
                    <a:pt x="18" y="35"/>
                  </a:cubicBezTo>
                  <a:cubicBezTo>
                    <a:pt x="17" y="36"/>
                    <a:pt x="16" y="38"/>
                    <a:pt x="15" y="39"/>
                  </a:cubicBezTo>
                  <a:cubicBezTo>
                    <a:pt x="14" y="40"/>
                    <a:pt x="14" y="40"/>
                    <a:pt x="14" y="40"/>
                  </a:cubicBezTo>
                  <a:cubicBezTo>
                    <a:pt x="13" y="42"/>
                    <a:pt x="12" y="44"/>
                    <a:pt x="11" y="46"/>
                  </a:cubicBezTo>
                  <a:cubicBezTo>
                    <a:pt x="11" y="46"/>
                    <a:pt x="11" y="46"/>
                    <a:pt x="11" y="46"/>
                  </a:cubicBezTo>
                  <a:cubicBezTo>
                    <a:pt x="10" y="48"/>
                    <a:pt x="9" y="49"/>
                    <a:pt x="8" y="51"/>
                  </a:cubicBezTo>
                  <a:cubicBezTo>
                    <a:pt x="8" y="52"/>
                    <a:pt x="8" y="52"/>
                    <a:pt x="8" y="52"/>
                  </a:cubicBezTo>
                  <a:cubicBezTo>
                    <a:pt x="7" y="54"/>
                    <a:pt x="6" y="56"/>
                    <a:pt x="5" y="58"/>
                  </a:cubicBezTo>
                  <a:cubicBezTo>
                    <a:pt x="5" y="59"/>
                    <a:pt x="5" y="59"/>
                    <a:pt x="5" y="59"/>
                  </a:cubicBezTo>
                  <a:cubicBezTo>
                    <a:pt x="4" y="60"/>
                    <a:pt x="4" y="62"/>
                    <a:pt x="3" y="64"/>
                  </a:cubicBezTo>
                  <a:cubicBezTo>
                    <a:pt x="3" y="65"/>
                    <a:pt x="3" y="65"/>
                    <a:pt x="3" y="65"/>
                  </a:cubicBezTo>
                  <a:cubicBezTo>
                    <a:pt x="3" y="67"/>
                    <a:pt x="2" y="68"/>
                    <a:pt x="2" y="70"/>
                  </a:cubicBezTo>
                  <a:cubicBezTo>
                    <a:pt x="1" y="71"/>
                    <a:pt x="1" y="71"/>
                    <a:pt x="1" y="72"/>
                  </a:cubicBezTo>
                  <a:cubicBezTo>
                    <a:pt x="1" y="74"/>
                    <a:pt x="1" y="76"/>
                    <a:pt x="0" y="78"/>
                  </a:cubicBezTo>
                  <a:cubicBezTo>
                    <a:pt x="3" y="77"/>
                    <a:pt x="5" y="76"/>
                    <a:pt x="8" y="76"/>
                  </a:cubicBezTo>
                  <a:close/>
                </a:path>
              </a:pathLst>
            </a:custGeom>
            <a:solidFill>
              <a:srgbClr val="97D700"/>
            </a:solidFill>
            <a:ln w="9525">
              <a:noFill/>
              <a:round/>
              <a:headEnd/>
              <a:tailEnd/>
            </a:ln>
          </p:spPr>
          <p:txBody>
            <a:bodyPr/>
            <a:lstStyle/>
            <a:p>
              <a:endParaRPr lang="en-GB"/>
            </a:p>
          </p:txBody>
        </p:sp>
        <p:sp>
          <p:nvSpPr>
            <p:cNvPr id="45" name="Freeform 39"/>
            <p:cNvSpPr>
              <a:spLocks/>
            </p:cNvSpPr>
            <p:nvPr userDrawn="1"/>
          </p:nvSpPr>
          <p:spPr bwMode="auto">
            <a:xfrm>
              <a:off x="382" y="308"/>
              <a:ext cx="83" cy="120"/>
            </a:xfrm>
            <a:custGeom>
              <a:avLst/>
              <a:gdLst>
                <a:gd name="T0" fmla="*/ 122 w 122"/>
                <a:gd name="T1" fmla="*/ 175 h 177"/>
                <a:gd name="T2" fmla="*/ 94 w 122"/>
                <a:gd name="T3" fmla="*/ 151 h 177"/>
                <a:gd name="T4" fmla="*/ 92 w 122"/>
                <a:gd name="T5" fmla="*/ 7 h 177"/>
                <a:gd name="T6" fmla="*/ 92 w 122"/>
                <a:gd name="T7" fmla="*/ 0 h 177"/>
                <a:gd name="T8" fmla="*/ 92 w 122"/>
                <a:gd name="T9" fmla="*/ 0 h 177"/>
                <a:gd name="T10" fmla="*/ 88 w 122"/>
                <a:gd name="T11" fmla="*/ 1 h 177"/>
                <a:gd name="T12" fmla="*/ 87 w 122"/>
                <a:gd name="T13" fmla="*/ 1 h 177"/>
                <a:gd name="T14" fmla="*/ 66 w 122"/>
                <a:gd name="T15" fmla="*/ 13 h 177"/>
                <a:gd name="T16" fmla="*/ 65 w 122"/>
                <a:gd name="T17" fmla="*/ 14 h 177"/>
                <a:gd name="T18" fmla="*/ 62 w 122"/>
                <a:gd name="T19" fmla="*/ 16 h 177"/>
                <a:gd name="T20" fmla="*/ 61 w 122"/>
                <a:gd name="T21" fmla="*/ 17 h 177"/>
                <a:gd name="T22" fmla="*/ 58 w 122"/>
                <a:gd name="T23" fmla="*/ 20 h 177"/>
                <a:gd name="T24" fmla="*/ 57 w 122"/>
                <a:gd name="T25" fmla="*/ 20 h 177"/>
                <a:gd name="T26" fmla="*/ 54 w 122"/>
                <a:gd name="T27" fmla="*/ 23 h 177"/>
                <a:gd name="T28" fmla="*/ 54 w 122"/>
                <a:gd name="T29" fmla="*/ 24 h 177"/>
                <a:gd name="T30" fmla="*/ 47 w 122"/>
                <a:gd name="T31" fmla="*/ 31 h 177"/>
                <a:gd name="T32" fmla="*/ 47 w 122"/>
                <a:gd name="T33" fmla="*/ 32 h 177"/>
                <a:gd name="T34" fmla="*/ 45 w 122"/>
                <a:gd name="T35" fmla="*/ 35 h 177"/>
                <a:gd name="T36" fmla="*/ 44 w 122"/>
                <a:gd name="T37" fmla="*/ 37 h 177"/>
                <a:gd name="T38" fmla="*/ 42 w 122"/>
                <a:gd name="T39" fmla="*/ 40 h 177"/>
                <a:gd name="T40" fmla="*/ 41 w 122"/>
                <a:gd name="T41" fmla="*/ 41 h 177"/>
                <a:gd name="T42" fmla="*/ 39 w 122"/>
                <a:gd name="T43" fmla="*/ 44 h 177"/>
                <a:gd name="T44" fmla="*/ 39 w 122"/>
                <a:gd name="T45" fmla="*/ 46 h 177"/>
                <a:gd name="T46" fmla="*/ 37 w 122"/>
                <a:gd name="T47" fmla="*/ 49 h 177"/>
                <a:gd name="T48" fmla="*/ 36 w 122"/>
                <a:gd name="T49" fmla="*/ 50 h 177"/>
                <a:gd name="T50" fmla="*/ 34 w 122"/>
                <a:gd name="T51" fmla="*/ 55 h 177"/>
                <a:gd name="T52" fmla="*/ 34 w 122"/>
                <a:gd name="T53" fmla="*/ 55 h 177"/>
                <a:gd name="T54" fmla="*/ 33 w 122"/>
                <a:gd name="T55" fmla="*/ 58 h 177"/>
                <a:gd name="T56" fmla="*/ 29 w 122"/>
                <a:gd name="T57" fmla="*/ 77 h 177"/>
                <a:gd name="T58" fmla="*/ 29 w 122"/>
                <a:gd name="T59" fmla="*/ 84 h 177"/>
                <a:gd name="T60" fmla="*/ 0 w 122"/>
                <a:gd name="T61" fmla="*/ 110 h 177"/>
                <a:gd name="T62" fmla="*/ 35 w 122"/>
                <a:gd name="T63" fmla="*/ 120 h 177"/>
                <a:gd name="T64" fmla="*/ 39 w 122"/>
                <a:gd name="T65" fmla="*/ 129 h 177"/>
                <a:gd name="T66" fmla="*/ 43 w 122"/>
                <a:gd name="T67" fmla="*/ 137 h 177"/>
                <a:gd name="T68" fmla="*/ 46 w 122"/>
                <a:gd name="T69" fmla="*/ 140 h 177"/>
                <a:gd name="T70" fmla="*/ 52 w 122"/>
                <a:gd name="T71" fmla="*/ 148 h 177"/>
                <a:gd name="T72" fmla="*/ 73 w 122"/>
                <a:gd name="T73" fmla="*/ 165 h 177"/>
                <a:gd name="T74" fmla="*/ 77 w 122"/>
                <a:gd name="T75" fmla="*/ 168 h 177"/>
                <a:gd name="T76" fmla="*/ 86 w 122"/>
                <a:gd name="T77" fmla="*/ 171 h 177"/>
                <a:gd name="T78" fmla="*/ 87 w 122"/>
                <a:gd name="T79" fmla="*/ 172 h 177"/>
                <a:gd name="T80" fmla="*/ 91 w 122"/>
                <a:gd name="T81" fmla="*/ 173 h 177"/>
                <a:gd name="T82" fmla="*/ 92 w 122"/>
                <a:gd name="T83" fmla="*/ 173 h 177"/>
                <a:gd name="T84" fmla="*/ 95 w 122"/>
                <a:gd name="T85" fmla="*/ 174 h 177"/>
                <a:gd name="T86" fmla="*/ 96 w 122"/>
                <a:gd name="T87" fmla="*/ 174 h 177"/>
                <a:gd name="T88" fmla="*/ 100 w 122"/>
                <a:gd name="T89" fmla="*/ 175 h 177"/>
                <a:gd name="T90" fmla="*/ 100 w 122"/>
                <a:gd name="T91" fmla="*/ 175 h 177"/>
                <a:gd name="T92" fmla="*/ 104 w 122"/>
                <a:gd name="T93" fmla="*/ 176 h 177"/>
                <a:gd name="T94" fmla="*/ 105 w 122"/>
                <a:gd name="T95" fmla="*/ 176 h 177"/>
                <a:gd name="T96" fmla="*/ 109 w 122"/>
                <a:gd name="T97" fmla="*/ 177 h 177"/>
                <a:gd name="T98" fmla="*/ 109 w 122"/>
                <a:gd name="T99" fmla="*/ 177 h 177"/>
                <a:gd name="T100" fmla="*/ 122 w 122"/>
                <a:gd name="T101" fmla="*/ 177 h 177"/>
                <a:gd name="T102" fmla="*/ 122 w 122"/>
                <a:gd name="T103" fmla="*/ 175 h 1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2" h="177">
                  <a:moveTo>
                    <a:pt x="122" y="175"/>
                  </a:moveTo>
                  <a:cubicBezTo>
                    <a:pt x="112" y="169"/>
                    <a:pt x="102" y="161"/>
                    <a:pt x="94" y="151"/>
                  </a:cubicBezTo>
                  <a:cubicBezTo>
                    <a:pt x="58" y="108"/>
                    <a:pt x="59" y="48"/>
                    <a:pt x="92" y="7"/>
                  </a:cubicBezTo>
                  <a:cubicBezTo>
                    <a:pt x="92" y="5"/>
                    <a:pt x="92" y="2"/>
                    <a:pt x="92" y="0"/>
                  </a:cubicBezTo>
                  <a:cubicBezTo>
                    <a:pt x="92" y="0"/>
                    <a:pt x="92" y="0"/>
                    <a:pt x="92" y="0"/>
                  </a:cubicBezTo>
                  <a:cubicBezTo>
                    <a:pt x="91" y="0"/>
                    <a:pt x="89" y="1"/>
                    <a:pt x="88" y="1"/>
                  </a:cubicBezTo>
                  <a:cubicBezTo>
                    <a:pt x="87" y="1"/>
                    <a:pt x="87" y="1"/>
                    <a:pt x="87" y="1"/>
                  </a:cubicBezTo>
                  <a:cubicBezTo>
                    <a:pt x="80" y="4"/>
                    <a:pt x="72" y="8"/>
                    <a:pt x="66" y="13"/>
                  </a:cubicBezTo>
                  <a:cubicBezTo>
                    <a:pt x="65" y="14"/>
                    <a:pt x="65" y="14"/>
                    <a:pt x="65" y="14"/>
                  </a:cubicBezTo>
                  <a:cubicBezTo>
                    <a:pt x="64" y="15"/>
                    <a:pt x="63" y="16"/>
                    <a:pt x="62" y="16"/>
                  </a:cubicBezTo>
                  <a:cubicBezTo>
                    <a:pt x="61" y="17"/>
                    <a:pt x="61" y="17"/>
                    <a:pt x="61" y="17"/>
                  </a:cubicBezTo>
                  <a:cubicBezTo>
                    <a:pt x="60" y="18"/>
                    <a:pt x="59" y="19"/>
                    <a:pt x="58" y="20"/>
                  </a:cubicBezTo>
                  <a:cubicBezTo>
                    <a:pt x="57" y="20"/>
                    <a:pt x="57" y="20"/>
                    <a:pt x="57" y="20"/>
                  </a:cubicBezTo>
                  <a:cubicBezTo>
                    <a:pt x="56" y="21"/>
                    <a:pt x="55" y="22"/>
                    <a:pt x="54" y="23"/>
                  </a:cubicBezTo>
                  <a:cubicBezTo>
                    <a:pt x="54" y="24"/>
                    <a:pt x="54" y="24"/>
                    <a:pt x="54" y="24"/>
                  </a:cubicBezTo>
                  <a:cubicBezTo>
                    <a:pt x="52" y="26"/>
                    <a:pt x="49" y="29"/>
                    <a:pt x="47" y="31"/>
                  </a:cubicBezTo>
                  <a:cubicBezTo>
                    <a:pt x="47" y="32"/>
                    <a:pt x="47" y="32"/>
                    <a:pt x="47" y="32"/>
                  </a:cubicBezTo>
                  <a:cubicBezTo>
                    <a:pt x="46" y="33"/>
                    <a:pt x="45" y="34"/>
                    <a:pt x="45" y="35"/>
                  </a:cubicBezTo>
                  <a:cubicBezTo>
                    <a:pt x="44" y="36"/>
                    <a:pt x="44" y="36"/>
                    <a:pt x="44" y="37"/>
                  </a:cubicBezTo>
                  <a:cubicBezTo>
                    <a:pt x="43" y="38"/>
                    <a:pt x="42" y="39"/>
                    <a:pt x="42" y="40"/>
                  </a:cubicBezTo>
                  <a:cubicBezTo>
                    <a:pt x="42" y="40"/>
                    <a:pt x="41" y="41"/>
                    <a:pt x="41" y="41"/>
                  </a:cubicBezTo>
                  <a:cubicBezTo>
                    <a:pt x="40" y="42"/>
                    <a:pt x="40" y="43"/>
                    <a:pt x="39" y="44"/>
                  </a:cubicBezTo>
                  <a:cubicBezTo>
                    <a:pt x="39" y="44"/>
                    <a:pt x="39" y="45"/>
                    <a:pt x="39" y="46"/>
                  </a:cubicBezTo>
                  <a:cubicBezTo>
                    <a:pt x="38" y="47"/>
                    <a:pt x="38" y="48"/>
                    <a:pt x="37" y="49"/>
                  </a:cubicBezTo>
                  <a:cubicBezTo>
                    <a:pt x="37" y="49"/>
                    <a:pt x="37" y="50"/>
                    <a:pt x="36" y="50"/>
                  </a:cubicBezTo>
                  <a:cubicBezTo>
                    <a:pt x="36" y="52"/>
                    <a:pt x="35" y="53"/>
                    <a:pt x="34" y="55"/>
                  </a:cubicBezTo>
                  <a:cubicBezTo>
                    <a:pt x="34" y="55"/>
                    <a:pt x="34" y="55"/>
                    <a:pt x="34" y="55"/>
                  </a:cubicBezTo>
                  <a:cubicBezTo>
                    <a:pt x="34" y="56"/>
                    <a:pt x="34" y="57"/>
                    <a:pt x="33" y="58"/>
                  </a:cubicBezTo>
                  <a:cubicBezTo>
                    <a:pt x="31" y="64"/>
                    <a:pt x="30" y="70"/>
                    <a:pt x="29" y="77"/>
                  </a:cubicBezTo>
                  <a:cubicBezTo>
                    <a:pt x="29" y="79"/>
                    <a:pt x="29" y="82"/>
                    <a:pt x="29" y="84"/>
                  </a:cubicBezTo>
                  <a:cubicBezTo>
                    <a:pt x="0" y="110"/>
                    <a:pt x="0" y="110"/>
                    <a:pt x="0" y="110"/>
                  </a:cubicBezTo>
                  <a:cubicBezTo>
                    <a:pt x="35" y="120"/>
                    <a:pt x="35" y="120"/>
                    <a:pt x="35" y="120"/>
                  </a:cubicBezTo>
                  <a:cubicBezTo>
                    <a:pt x="36" y="123"/>
                    <a:pt x="37" y="126"/>
                    <a:pt x="39" y="129"/>
                  </a:cubicBezTo>
                  <a:cubicBezTo>
                    <a:pt x="40" y="131"/>
                    <a:pt x="42" y="134"/>
                    <a:pt x="43" y="137"/>
                  </a:cubicBezTo>
                  <a:cubicBezTo>
                    <a:pt x="44" y="138"/>
                    <a:pt x="45" y="139"/>
                    <a:pt x="46" y="140"/>
                  </a:cubicBezTo>
                  <a:cubicBezTo>
                    <a:pt x="48" y="143"/>
                    <a:pt x="49" y="145"/>
                    <a:pt x="52" y="148"/>
                  </a:cubicBezTo>
                  <a:cubicBezTo>
                    <a:pt x="58" y="155"/>
                    <a:pt x="65" y="160"/>
                    <a:pt x="73" y="165"/>
                  </a:cubicBezTo>
                  <a:cubicBezTo>
                    <a:pt x="75" y="166"/>
                    <a:pt x="76" y="167"/>
                    <a:pt x="77" y="168"/>
                  </a:cubicBezTo>
                  <a:cubicBezTo>
                    <a:pt x="80" y="169"/>
                    <a:pt x="83" y="170"/>
                    <a:pt x="86" y="171"/>
                  </a:cubicBezTo>
                  <a:cubicBezTo>
                    <a:pt x="87" y="172"/>
                    <a:pt x="87" y="172"/>
                    <a:pt x="87" y="172"/>
                  </a:cubicBezTo>
                  <a:cubicBezTo>
                    <a:pt x="88" y="172"/>
                    <a:pt x="89" y="173"/>
                    <a:pt x="91" y="173"/>
                  </a:cubicBezTo>
                  <a:cubicBezTo>
                    <a:pt x="92" y="173"/>
                    <a:pt x="92" y="173"/>
                    <a:pt x="92" y="173"/>
                  </a:cubicBezTo>
                  <a:cubicBezTo>
                    <a:pt x="93" y="174"/>
                    <a:pt x="94" y="174"/>
                    <a:pt x="95" y="174"/>
                  </a:cubicBezTo>
                  <a:cubicBezTo>
                    <a:pt x="96" y="174"/>
                    <a:pt x="96" y="174"/>
                    <a:pt x="96" y="174"/>
                  </a:cubicBezTo>
                  <a:cubicBezTo>
                    <a:pt x="97" y="175"/>
                    <a:pt x="99" y="175"/>
                    <a:pt x="100" y="175"/>
                  </a:cubicBezTo>
                  <a:cubicBezTo>
                    <a:pt x="100" y="175"/>
                    <a:pt x="100" y="175"/>
                    <a:pt x="100" y="175"/>
                  </a:cubicBezTo>
                  <a:cubicBezTo>
                    <a:pt x="102" y="176"/>
                    <a:pt x="103" y="176"/>
                    <a:pt x="104" y="176"/>
                  </a:cubicBezTo>
                  <a:cubicBezTo>
                    <a:pt x="105" y="176"/>
                    <a:pt x="105" y="176"/>
                    <a:pt x="105" y="176"/>
                  </a:cubicBezTo>
                  <a:cubicBezTo>
                    <a:pt x="106" y="176"/>
                    <a:pt x="108" y="177"/>
                    <a:pt x="109" y="177"/>
                  </a:cubicBezTo>
                  <a:cubicBezTo>
                    <a:pt x="109" y="177"/>
                    <a:pt x="109" y="177"/>
                    <a:pt x="109" y="177"/>
                  </a:cubicBezTo>
                  <a:cubicBezTo>
                    <a:pt x="114" y="177"/>
                    <a:pt x="118" y="177"/>
                    <a:pt x="122" y="177"/>
                  </a:cubicBezTo>
                  <a:lnTo>
                    <a:pt x="122" y="175"/>
                  </a:lnTo>
                  <a:close/>
                </a:path>
              </a:pathLst>
            </a:custGeom>
            <a:solidFill>
              <a:srgbClr val="FF671F"/>
            </a:solidFill>
            <a:ln w="9525">
              <a:noFill/>
              <a:round/>
              <a:headEnd/>
              <a:tailEnd/>
            </a:ln>
          </p:spPr>
          <p:txBody>
            <a:bodyPr/>
            <a:lstStyle/>
            <a:p>
              <a:endParaRPr lang="en-GB"/>
            </a:p>
          </p:txBody>
        </p:sp>
        <p:sp>
          <p:nvSpPr>
            <p:cNvPr id="46" name="Freeform 40"/>
            <p:cNvSpPr>
              <a:spLocks/>
            </p:cNvSpPr>
            <p:nvPr userDrawn="1"/>
          </p:nvSpPr>
          <p:spPr bwMode="auto">
            <a:xfrm>
              <a:off x="445" y="306"/>
              <a:ext cx="5" cy="6"/>
            </a:xfrm>
            <a:custGeom>
              <a:avLst/>
              <a:gdLst>
                <a:gd name="T0" fmla="*/ 8 w 8"/>
                <a:gd name="T1" fmla="*/ 0 h 9"/>
                <a:gd name="T2" fmla="*/ 0 w 8"/>
                <a:gd name="T3" fmla="*/ 2 h 9"/>
                <a:gd name="T4" fmla="*/ 0 w 8"/>
                <a:gd name="T5" fmla="*/ 9 h 9"/>
                <a:gd name="T6" fmla="*/ 8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a:moveTo>
                    <a:pt x="8" y="0"/>
                  </a:moveTo>
                  <a:cubicBezTo>
                    <a:pt x="5" y="0"/>
                    <a:pt x="3" y="1"/>
                    <a:pt x="0" y="2"/>
                  </a:cubicBezTo>
                  <a:cubicBezTo>
                    <a:pt x="0" y="4"/>
                    <a:pt x="0" y="7"/>
                    <a:pt x="0" y="9"/>
                  </a:cubicBezTo>
                  <a:cubicBezTo>
                    <a:pt x="2" y="6"/>
                    <a:pt x="5" y="3"/>
                    <a:pt x="8" y="0"/>
                  </a:cubicBezTo>
                  <a:close/>
                </a:path>
              </a:pathLst>
            </a:custGeom>
            <a:solidFill>
              <a:srgbClr val="6A2382"/>
            </a:solidFill>
            <a:ln w="9525">
              <a:noFill/>
              <a:round/>
              <a:headEnd/>
              <a:tailEnd/>
            </a:ln>
          </p:spPr>
          <p:txBody>
            <a:bodyPr/>
            <a:lstStyle/>
            <a:p>
              <a:endParaRPr lang="en-GB"/>
            </a:p>
          </p:txBody>
        </p:sp>
        <p:sp>
          <p:nvSpPr>
            <p:cNvPr id="47" name="Freeform 41"/>
            <p:cNvSpPr>
              <a:spLocks/>
            </p:cNvSpPr>
            <p:nvPr userDrawn="1"/>
          </p:nvSpPr>
          <p:spPr bwMode="auto">
            <a:xfrm>
              <a:off x="465" y="315"/>
              <a:ext cx="118" cy="145"/>
            </a:xfrm>
            <a:custGeom>
              <a:avLst/>
              <a:gdLst>
                <a:gd name="T0" fmla="*/ 151 w 172"/>
                <a:gd name="T1" fmla="*/ 135 h 212"/>
                <a:gd name="T2" fmla="*/ 154 w 172"/>
                <a:gd name="T3" fmla="*/ 131 h 212"/>
                <a:gd name="T4" fmla="*/ 156 w 172"/>
                <a:gd name="T5" fmla="*/ 126 h 212"/>
                <a:gd name="T6" fmla="*/ 159 w 172"/>
                <a:gd name="T7" fmla="*/ 121 h 212"/>
                <a:gd name="T8" fmla="*/ 161 w 172"/>
                <a:gd name="T9" fmla="*/ 116 h 212"/>
                <a:gd name="T10" fmla="*/ 164 w 172"/>
                <a:gd name="T11" fmla="*/ 111 h 212"/>
                <a:gd name="T12" fmla="*/ 165 w 172"/>
                <a:gd name="T13" fmla="*/ 106 h 212"/>
                <a:gd name="T14" fmla="*/ 167 w 172"/>
                <a:gd name="T15" fmla="*/ 101 h 212"/>
                <a:gd name="T16" fmla="*/ 168 w 172"/>
                <a:gd name="T17" fmla="*/ 96 h 212"/>
                <a:gd name="T18" fmla="*/ 169 w 172"/>
                <a:gd name="T19" fmla="*/ 91 h 212"/>
                <a:gd name="T20" fmla="*/ 170 w 172"/>
                <a:gd name="T21" fmla="*/ 86 h 212"/>
                <a:gd name="T22" fmla="*/ 171 w 172"/>
                <a:gd name="T23" fmla="*/ 80 h 212"/>
                <a:gd name="T24" fmla="*/ 171 w 172"/>
                <a:gd name="T25" fmla="*/ 75 h 212"/>
                <a:gd name="T26" fmla="*/ 172 w 172"/>
                <a:gd name="T27" fmla="*/ 70 h 212"/>
                <a:gd name="T28" fmla="*/ 171 w 172"/>
                <a:gd name="T29" fmla="*/ 64 h 212"/>
                <a:gd name="T30" fmla="*/ 171 w 172"/>
                <a:gd name="T31" fmla="*/ 59 h 212"/>
                <a:gd name="T32" fmla="*/ 170 w 172"/>
                <a:gd name="T33" fmla="*/ 54 h 212"/>
                <a:gd name="T34" fmla="*/ 170 w 172"/>
                <a:gd name="T35" fmla="*/ 49 h 212"/>
                <a:gd name="T36" fmla="*/ 168 w 172"/>
                <a:gd name="T37" fmla="*/ 43 h 212"/>
                <a:gd name="T38" fmla="*/ 167 w 172"/>
                <a:gd name="T39" fmla="*/ 38 h 212"/>
                <a:gd name="T40" fmla="*/ 166 w 172"/>
                <a:gd name="T41" fmla="*/ 33 h 212"/>
                <a:gd name="T42" fmla="*/ 164 w 172"/>
                <a:gd name="T43" fmla="*/ 28 h 212"/>
                <a:gd name="T44" fmla="*/ 162 w 172"/>
                <a:gd name="T45" fmla="*/ 23 h 212"/>
                <a:gd name="T46" fmla="*/ 159 w 172"/>
                <a:gd name="T47" fmla="*/ 18 h 212"/>
                <a:gd name="T48" fmla="*/ 157 w 172"/>
                <a:gd name="T49" fmla="*/ 13 h 212"/>
                <a:gd name="T50" fmla="*/ 154 w 172"/>
                <a:gd name="T51" fmla="*/ 9 h 212"/>
                <a:gd name="T52" fmla="*/ 151 w 172"/>
                <a:gd name="T53" fmla="*/ 4 h 212"/>
                <a:gd name="T54" fmla="*/ 148 w 172"/>
                <a:gd name="T55" fmla="*/ 0 h 212"/>
                <a:gd name="T56" fmla="*/ 80 w 172"/>
                <a:gd name="T57" fmla="*/ 107 h 212"/>
                <a:gd name="T58" fmla="*/ 5 w 172"/>
                <a:gd name="T59" fmla="*/ 187 h 212"/>
                <a:gd name="T60" fmla="*/ 27 w 172"/>
                <a:gd name="T61" fmla="*/ 196 h 212"/>
                <a:gd name="T62" fmla="*/ 72 w 172"/>
                <a:gd name="T63" fmla="*/ 181 h 212"/>
                <a:gd name="T64" fmla="*/ 111 w 172"/>
                <a:gd name="T65" fmla="*/ 169 h 212"/>
                <a:gd name="T66" fmla="*/ 131 w 172"/>
                <a:gd name="T67" fmla="*/ 156 h 212"/>
                <a:gd name="T68" fmla="*/ 136 w 172"/>
                <a:gd name="T69" fmla="*/ 152 h 212"/>
                <a:gd name="T70" fmla="*/ 140 w 172"/>
                <a:gd name="T71" fmla="*/ 148 h 212"/>
                <a:gd name="T72" fmla="*/ 144 w 172"/>
                <a:gd name="T73" fmla="*/ 144 h 212"/>
                <a:gd name="T74" fmla="*/ 147 w 172"/>
                <a:gd name="T75" fmla="*/ 140 h 2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2" h="212">
                  <a:moveTo>
                    <a:pt x="149" y="138"/>
                  </a:moveTo>
                  <a:cubicBezTo>
                    <a:pt x="149" y="137"/>
                    <a:pt x="150" y="136"/>
                    <a:pt x="151" y="135"/>
                  </a:cubicBezTo>
                  <a:cubicBezTo>
                    <a:pt x="151" y="134"/>
                    <a:pt x="152" y="134"/>
                    <a:pt x="152" y="133"/>
                  </a:cubicBezTo>
                  <a:cubicBezTo>
                    <a:pt x="153" y="132"/>
                    <a:pt x="153" y="131"/>
                    <a:pt x="154" y="131"/>
                  </a:cubicBezTo>
                  <a:cubicBezTo>
                    <a:pt x="154" y="130"/>
                    <a:pt x="155" y="129"/>
                    <a:pt x="155" y="128"/>
                  </a:cubicBezTo>
                  <a:cubicBezTo>
                    <a:pt x="156" y="128"/>
                    <a:pt x="156" y="127"/>
                    <a:pt x="156" y="126"/>
                  </a:cubicBezTo>
                  <a:cubicBezTo>
                    <a:pt x="157" y="125"/>
                    <a:pt x="157" y="124"/>
                    <a:pt x="158" y="124"/>
                  </a:cubicBezTo>
                  <a:cubicBezTo>
                    <a:pt x="158" y="123"/>
                    <a:pt x="159" y="122"/>
                    <a:pt x="159" y="121"/>
                  </a:cubicBezTo>
                  <a:cubicBezTo>
                    <a:pt x="159" y="120"/>
                    <a:pt x="160" y="120"/>
                    <a:pt x="160" y="119"/>
                  </a:cubicBezTo>
                  <a:cubicBezTo>
                    <a:pt x="161" y="118"/>
                    <a:pt x="161" y="117"/>
                    <a:pt x="161" y="116"/>
                  </a:cubicBezTo>
                  <a:cubicBezTo>
                    <a:pt x="162" y="116"/>
                    <a:pt x="162" y="115"/>
                    <a:pt x="163" y="114"/>
                  </a:cubicBezTo>
                  <a:cubicBezTo>
                    <a:pt x="163" y="113"/>
                    <a:pt x="163" y="112"/>
                    <a:pt x="164" y="111"/>
                  </a:cubicBezTo>
                  <a:cubicBezTo>
                    <a:pt x="164" y="111"/>
                    <a:pt x="164" y="110"/>
                    <a:pt x="165" y="109"/>
                  </a:cubicBezTo>
                  <a:cubicBezTo>
                    <a:pt x="165" y="108"/>
                    <a:pt x="165" y="107"/>
                    <a:pt x="165" y="106"/>
                  </a:cubicBezTo>
                  <a:cubicBezTo>
                    <a:pt x="166" y="106"/>
                    <a:pt x="166" y="105"/>
                    <a:pt x="166" y="104"/>
                  </a:cubicBezTo>
                  <a:cubicBezTo>
                    <a:pt x="167" y="103"/>
                    <a:pt x="167" y="102"/>
                    <a:pt x="167" y="101"/>
                  </a:cubicBezTo>
                  <a:cubicBezTo>
                    <a:pt x="167" y="100"/>
                    <a:pt x="168" y="99"/>
                    <a:pt x="168" y="98"/>
                  </a:cubicBezTo>
                  <a:cubicBezTo>
                    <a:pt x="168" y="98"/>
                    <a:pt x="168" y="97"/>
                    <a:pt x="168" y="96"/>
                  </a:cubicBezTo>
                  <a:cubicBezTo>
                    <a:pt x="169" y="95"/>
                    <a:pt x="169" y="94"/>
                    <a:pt x="169" y="93"/>
                  </a:cubicBezTo>
                  <a:cubicBezTo>
                    <a:pt x="169" y="92"/>
                    <a:pt x="169" y="92"/>
                    <a:pt x="169" y="91"/>
                  </a:cubicBezTo>
                  <a:cubicBezTo>
                    <a:pt x="170" y="90"/>
                    <a:pt x="170" y="89"/>
                    <a:pt x="170" y="88"/>
                  </a:cubicBezTo>
                  <a:cubicBezTo>
                    <a:pt x="170" y="87"/>
                    <a:pt x="170" y="86"/>
                    <a:pt x="170" y="86"/>
                  </a:cubicBezTo>
                  <a:cubicBezTo>
                    <a:pt x="171" y="85"/>
                    <a:pt x="171" y="84"/>
                    <a:pt x="171" y="83"/>
                  </a:cubicBezTo>
                  <a:cubicBezTo>
                    <a:pt x="171" y="82"/>
                    <a:pt x="171" y="81"/>
                    <a:pt x="171" y="80"/>
                  </a:cubicBezTo>
                  <a:cubicBezTo>
                    <a:pt x="171" y="79"/>
                    <a:pt x="171" y="78"/>
                    <a:pt x="171" y="77"/>
                  </a:cubicBezTo>
                  <a:cubicBezTo>
                    <a:pt x="171" y="77"/>
                    <a:pt x="171" y="76"/>
                    <a:pt x="171" y="75"/>
                  </a:cubicBezTo>
                  <a:cubicBezTo>
                    <a:pt x="171" y="74"/>
                    <a:pt x="171" y="73"/>
                    <a:pt x="171" y="72"/>
                  </a:cubicBezTo>
                  <a:cubicBezTo>
                    <a:pt x="172" y="71"/>
                    <a:pt x="172" y="70"/>
                    <a:pt x="172" y="70"/>
                  </a:cubicBezTo>
                  <a:cubicBezTo>
                    <a:pt x="172" y="69"/>
                    <a:pt x="172" y="68"/>
                    <a:pt x="171" y="66"/>
                  </a:cubicBezTo>
                  <a:cubicBezTo>
                    <a:pt x="171" y="66"/>
                    <a:pt x="171" y="65"/>
                    <a:pt x="171" y="64"/>
                  </a:cubicBezTo>
                  <a:cubicBezTo>
                    <a:pt x="171" y="63"/>
                    <a:pt x="171" y="62"/>
                    <a:pt x="171" y="61"/>
                  </a:cubicBezTo>
                  <a:cubicBezTo>
                    <a:pt x="171" y="60"/>
                    <a:pt x="171" y="60"/>
                    <a:pt x="171" y="59"/>
                  </a:cubicBezTo>
                  <a:cubicBezTo>
                    <a:pt x="171" y="58"/>
                    <a:pt x="171" y="57"/>
                    <a:pt x="171" y="56"/>
                  </a:cubicBezTo>
                  <a:cubicBezTo>
                    <a:pt x="171" y="55"/>
                    <a:pt x="171" y="54"/>
                    <a:pt x="170" y="54"/>
                  </a:cubicBezTo>
                  <a:cubicBezTo>
                    <a:pt x="170" y="53"/>
                    <a:pt x="170" y="52"/>
                    <a:pt x="170" y="50"/>
                  </a:cubicBezTo>
                  <a:cubicBezTo>
                    <a:pt x="170" y="50"/>
                    <a:pt x="170" y="49"/>
                    <a:pt x="170" y="49"/>
                  </a:cubicBezTo>
                  <a:cubicBezTo>
                    <a:pt x="169" y="47"/>
                    <a:pt x="169" y="46"/>
                    <a:pt x="169" y="45"/>
                  </a:cubicBezTo>
                  <a:cubicBezTo>
                    <a:pt x="169" y="44"/>
                    <a:pt x="169" y="44"/>
                    <a:pt x="168" y="43"/>
                  </a:cubicBezTo>
                  <a:cubicBezTo>
                    <a:pt x="168" y="42"/>
                    <a:pt x="168" y="41"/>
                    <a:pt x="168" y="40"/>
                  </a:cubicBezTo>
                  <a:cubicBezTo>
                    <a:pt x="167" y="39"/>
                    <a:pt x="167" y="39"/>
                    <a:pt x="167" y="38"/>
                  </a:cubicBezTo>
                  <a:cubicBezTo>
                    <a:pt x="167" y="37"/>
                    <a:pt x="166" y="36"/>
                    <a:pt x="166" y="34"/>
                  </a:cubicBezTo>
                  <a:cubicBezTo>
                    <a:pt x="166" y="34"/>
                    <a:pt x="166" y="34"/>
                    <a:pt x="166" y="33"/>
                  </a:cubicBezTo>
                  <a:cubicBezTo>
                    <a:pt x="165" y="32"/>
                    <a:pt x="165" y="31"/>
                    <a:pt x="164" y="29"/>
                  </a:cubicBezTo>
                  <a:cubicBezTo>
                    <a:pt x="164" y="29"/>
                    <a:pt x="164" y="28"/>
                    <a:pt x="164" y="28"/>
                  </a:cubicBezTo>
                  <a:cubicBezTo>
                    <a:pt x="163" y="27"/>
                    <a:pt x="163" y="25"/>
                    <a:pt x="162" y="24"/>
                  </a:cubicBezTo>
                  <a:cubicBezTo>
                    <a:pt x="162" y="24"/>
                    <a:pt x="162" y="23"/>
                    <a:pt x="162" y="23"/>
                  </a:cubicBezTo>
                  <a:cubicBezTo>
                    <a:pt x="161" y="22"/>
                    <a:pt x="160" y="20"/>
                    <a:pt x="160" y="19"/>
                  </a:cubicBezTo>
                  <a:cubicBezTo>
                    <a:pt x="159" y="18"/>
                    <a:pt x="159" y="18"/>
                    <a:pt x="159" y="18"/>
                  </a:cubicBezTo>
                  <a:cubicBezTo>
                    <a:pt x="159" y="17"/>
                    <a:pt x="158" y="15"/>
                    <a:pt x="157" y="14"/>
                  </a:cubicBezTo>
                  <a:cubicBezTo>
                    <a:pt x="157" y="13"/>
                    <a:pt x="157" y="13"/>
                    <a:pt x="157" y="13"/>
                  </a:cubicBezTo>
                  <a:cubicBezTo>
                    <a:pt x="156" y="12"/>
                    <a:pt x="155" y="11"/>
                    <a:pt x="154" y="9"/>
                  </a:cubicBezTo>
                  <a:cubicBezTo>
                    <a:pt x="154" y="9"/>
                    <a:pt x="154" y="9"/>
                    <a:pt x="154" y="9"/>
                  </a:cubicBezTo>
                  <a:cubicBezTo>
                    <a:pt x="153" y="7"/>
                    <a:pt x="152" y="6"/>
                    <a:pt x="151" y="5"/>
                  </a:cubicBezTo>
                  <a:cubicBezTo>
                    <a:pt x="151" y="4"/>
                    <a:pt x="151" y="4"/>
                    <a:pt x="151" y="4"/>
                  </a:cubicBezTo>
                  <a:cubicBezTo>
                    <a:pt x="150" y="3"/>
                    <a:pt x="149" y="1"/>
                    <a:pt x="148" y="0"/>
                  </a:cubicBezTo>
                  <a:cubicBezTo>
                    <a:pt x="148" y="0"/>
                    <a:pt x="148" y="0"/>
                    <a:pt x="148" y="0"/>
                  </a:cubicBezTo>
                  <a:cubicBezTo>
                    <a:pt x="149" y="40"/>
                    <a:pt x="124" y="77"/>
                    <a:pt x="85" y="88"/>
                  </a:cubicBezTo>
                  <a:cubicBezTo>
                    <a:pt x="84" y="95"/>
                    <a:pt x="82" y="101"/>
                    <a:pt x="80" y="107"/>
                  </a:cubicBezTo>
                  <a:cubicBezTo>
                    <a:pt x="67" y="142"/>
                    <a:pt x="35" y="164"/>
                    <a:pt x="0" y="166"/>
                  </a:cubicBezTo>
                  <a:cubicBezTo>
                    <a:pt x="5" y="187"/>
                    <a:pt x="5" y="187"/>
                    <a:pt x="5" y="187"/>
                  </a:cubicBezTo>
                  <a:cubicBezTo>
                    <a:pt x="10" y="212"/>
                    <a:pt x="10" y="212"/>
                    <a:pt x="10" y="212"/>
                  </a:cubicBezTo>
                  <a:cubicBezTo>
                    <a:pt x="27" y="196"/>
                    <a:pt x="27" y="196"/>
                    <a:pt x="27" y="196"/>
                  </a:cubicBezTo>
                  <a:cubicBezTo>
                    <a:pt x="43" y="180"/>
                    <a:pt x="43" y="180"/>
                    <a:pt x="43" y="180"/>
                  </a:cubicBezTo>
                  <a:cubicBezTo>
                    <a:pt x="53" y="182"/>
                    <a:pt x="63" y="182"/>
                    <a:pt x="72" y="181"/>
                  </a:cubicBezTo>
                  <a:cubicBezTo>
                    <a:pt x="76" y="180"/>
                    <a:pt x="80" y="180"/>
                    <a:pt x="84" y="179"/>
                  </a:cubicBezTo>
                  <a:cubicBezTo>
                    <a:pt x="93" y="177"/>
                    <a:pt x="102" y="174"/>
                    <a:pt x="111" y="169"/>
                  </a:cubicBezTo>
                  <a:cubicBezTo>
                    <a:pt x="115" y="167"/>
                    <a:pt x="118" y="165"/>
                    <a:pt x="122" y="163"/>
                  </a:cubicBezTo>
                  <a:cubicBezTo>
                    <a:pt x="125" y="161"/>
                    <a:pt x="128" y="158"/>
                    <a:pt x="131" y="156"/>
                  </a:cubicBezTo>
                  <a:cubicBezTo>
                    <a:pt x="132" y="155"/>
                    <a:pt x="132" y="155"/>
                    <a:pt x="132" y="155"/>
                  </a:cubicBezTo>
                  <a:cubicBezTo>
                    <a:pt x="133" y="154"/>
                    <a:pt x="134" y="153"/>
                    <a:pt x="136" y="152"/>
                  </a:cubicBezTo>
                  <a:cubicBezTo>
                    <a:pt x="136" y="151"/>
                    <a:pt x="137" y="151"/>
                    <a:pt x="137" y="150"/>
                  </a:cubicBezTo>
                  <a:cubicBezTo>
                    <a:pt x="138" y="150"/>
                    <a:pt x="139" y="149"/>
                    <a:pt x="140" y="148"/>
                  </a:cubicBezTo>
                  <a:cubicBezTo>
                    <a:pt x="140" y="147"/>
                    <a:pt x="141" y="147"/>
                    <a:pt x="141" y="146"/>
                  </a:cubicBezTo>
                  <a:cubicBezTo>
                    <a:pt x="142" y="145"/>
                    <a:pt x="143" y="145"/>
                    <a:pt x="144" y="144"/>
                  </a:cubicBezTo>
                  <a:cubicBezTo>
                    <a:pt x="144" y="143"/>
                    <a:pt x="145" y="143"/>
                    <a:pt x="145" y="142"/>
                  </a:cubicBezTo>
                  <a:cubicBezTo>
                    <a:pt x="146" y="141"/>
                    <a:pt x="147" y="140"/>
                    <a:pt x="147" y="140"/>
                  </a:cubicBezTo>
                  <a:cubicBezTo>
                    <a:pt x="148" y="139"/>
                    <a:pt x="148" y="138"/>
                    <a:pt x="149" y="138"/>
                  </a:cubicBezTo>
                  <a:close/>
                </a:path>
              </a:pathLst>
            </a:custGeom>
            <a:solidFill>
              <a:srgbClr val="008EAA"/>
            </a:solidFill>
            <a:ln w="9525">
              <a:noFill/>
              <a:round/>
              <a:headEnd/>
              <a:tailEnd/>
            </a:ln>
          </p:spPr>
          <p:txBody>
            <a:bodyPr/>
            <a:lstStyle/>
            <a:p>
              <a:endParaRPr lang="en-GB"/>
            </a:p>
          </p:txBody>
        </p:sp>
        <p:sp>
          <p:nvSpPr>
            <p:cNvPr id="48" name="Freeform 42"/>
            <p:cNvSpPr>
              <a:spLocks/>
            </p:cNvSpPr>
            <p:nvPr userDrawn="1"/>
          </p:nvSpPr>
          <p:spPr bwMode="auto">
            <a:xfrm>
              <a:off x="450" y="274"/>
              <a:ext cx="117" cy="101"/>
            </a:xfrm>
            <a:custGeom>
              <a:avLst/>
              <a:gdLst>
                <a:gd name="T0" fmla="*/ 7 w 171"/>
                <a:gd name="T1" fmla="*/ 40 h 148"/>
                <a:gd name="T2" fmla="*/ 0 w 171"/>
                <a:gd name="T3" fmla="*/ 47 h 148"/>
                <a:gd name="T4" fmla="*/ 50 w 171"/>
                <a:gd name="T5" fmla="*/ 50 h 148"/>
                <a:gd name="T6" fmla="*/ 107 w 171"/>
                <a:gd name="T7" fmla="*/ 148 h 148"/>
                <a:gd name="T8" fmla="*/ 170 w 171"/>
                <a:gd name="T9" fmla="*/ 60 h 148"/>
                <a:gd name="T10" fmla="*/ 167 w 171"/>
                <a:gd name="T11" fmla="*/ 56 h 148"/>
                <a:gd name="T12" fmla="*/ 7 w 171"/>
                <a:gd name="T13" fmla="*/ 40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148">
                  <a:moveTo>
                    <a:pt x="7" y="40"/>
                  </a:moveTo>
                  <a:cubicBezTo>
                    <a:pt x="5" y="42"/>
                    <a:pt x="2" y="44"/>
                    <a:pt x="0" y="47"/>
                  </a:cubicBezTo>
                  <a:cubicBezTo>
                    <a:pt x="16" y="43"/>
                    <a:pt x="34" y="44"/>
                    <a:pt x="50" y="50"/>
                  </a:cubicBezTo>
                  <a:cubicBezTo>
                    <a:pt x="91" y="65"/>
                    <a:pt x="113" y="107"/>
                    <a:pt x="107" y="148"/>
                  </a:cubicBezTo>
                  <a:cubicBezTo>
                    <a:pt x="146" y="137"/>
                    <a:pt x="171" y="100"/>
                    <a:pt x="170" y="60"/>
                  </a:cubicBezTo>
                  <a:cubicBezTo>
                    <a:pt x="169" y="59"/>
                    <a:pt x="168" y="57"/>
                    <a:pt x="167" y="56"/>
                  </a:cubicBezTo>
                  <a:cubicBezTo>
                    <a:pt x="126" y="7"/>
                    <a:pt x="55" y="0"/>
                    <a:pt x="7" y="40"/>
                  </a:cubicBezTo>
                  <a:close/>
                </a:path>
              </a:pathLst>
            </a:custGeom>
            <a:solidFill>
              <a:srgbClr val="009639"/>
            </a:solidFill>
            <a:ln w="9525">
              <a:noFill/>
              <a:round/>
              <a:headEnd/>
              <a:tailEnd/>
            </a:ln>
          </p:spPr>
          <p:txBody>
            <a:bodyPr/>
            <a:lstStyle/>
            <a:p>
              <a:endParaRPr lang="en-GB"/>
            </a:p>
          </p:txBody>
        </p:sp>
        <p:sp>
          <p:nvSpPr>
            <p:cNvPr id="49" name="Freeform 43"/>
            <p:cNvSpPr>
              <a:spLocks/>
            </p:cNvSpPr>
            <p:nvPr userDrawn="1"/>
          </p:nvSpPr>
          <p:spPr bwMode="auto">
            <a:xfrm>
              <a:off x="422" y="312"/>
              <a:ext cx="101" cy="116"/>
            </a:xfrm>
            <a:custGeom>
              <a:avLst/>
              <a:gdLst>
                <a:gd name="T0" fmla="*/ 35 w 149"/>
                <a:gd name="T1" fmla="*/ 24 h 170"/>
                <a:gd name="T2" fmla="*/ 34 w 149"/>
                <a:gd name="T3" fmla="*/ 0 h 170"/>
                <a:gd name="T4" fmla="*/ 36 w 149"/>
                <a:gd name="T5" fmla="*/ 144 h 170"/>
                <a:gd name="T6" fmla="*/ 64 w 149"/>
                <a:gd name="T7" fmla="*/ 168 h 170"/>
                <a:gd name="T8" fmla="*/ 64 w 149"/>
                <a:gd name="T9" fmla="*/ 170 h 170"/>
                <a:gd name="T10" fmla="*/ 144 w 149"/>
                <a:gd name="T11" fmla="*/ 111 h 170"/>
                <a:gd name="T12" fmla="*/ 149 w 149"/>
                <a:gd name="T13" fmla="*/ 92 h 170"/>
                <a:gd name="T14" fmla="*/ 142 w 149"/>
                <a:gd name="T15" fmla="*/ 94 h 170"/>
                <a:gd name="T16" fmla="*/ 35 w 149"/>
                <a:gd name="T17" fmla="*/ 24 h 1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9" h="170">
                  <a:moveTo>
                    <a:pt x="35" y="24"/>
                  </a:moveTo>
                  <a:cubicBezTo>
                    <a:pt x="34" y="16"/>
                    <a:pt x="33" y="8"/>
                    <a:pt x="34" y="0"/>
                  </a:cubicBezTo>
                  <a:cubicBezTo>
                    <a:pt x="1" y="41"/>
                    <a:pt x="0" y="101"/>
                    <a:pt x="36" y="144"/>
                  </a:cubicBezTo>
                  <a:cubicBezTo>
                    <a:pt x="44" y="154"/>
                    <a:pt x="54" y="162"/>
                    <a:pt x="64" y="168"/>
                  </a:cubicBezTo>
                  <a:cubicBezTo>
                    <a:pt x="64" y="170"/>
                    <a:pt x="64" y="170"/>
                    <a:pt x="64" y="170"/>
                  </a:cubicBezTo>
                  <a:cubicBezTo>
                    <a:pt x="99" y="168"/>
                    <a:pt x="131" y="146"/>
                    <a:pt x="144" y="111"/>
                  </a:cubicBezTo>
                  <a:cubicBezTo>
                    <a:pt x="146" y="105"/>
                    <a:pt x="148" y="99"/>
                    <a:pt x="149" y="92"/>
                  </a:cubicBezTo>
                  <a:cubicBezTo>
                    <a:pt x="147" y="93"/>
                    <a:pt x="144" y="94"/>
                    <a:pt x="142" y="94"/>
                  </a:cubicBezTo>
                  <a:cubicBezTo>
                    <a:pt x="93" y="105"/>
                    <a:pt x="46" y="73"/>
                    <a:pt x="35" y="24"/>
                  </a:cubicBezTo>
                  <a:close/>
                </a:path>
              </a:pathLst>
            </a:custGeom>
            <a:solidFill>
              <a:srgbClr val="AA0061"/>
            </a:solidFill>
            <a:ln w="9525">
              <a:noFill/>
              <a:round/>
              <a:headEnd/>
              <a:tailEnd/>
            </a:ln>
          </p:spPr>
          <p:txBody>
            <a:bodyPr/>
            <a:lstStyle/>
            <a:p>
              <a:endParaRPr lang="en-GB"/>
            </a:p>
          </p:txBody>
        </p:sp>
        <p:sp>
          <p:nvSpPr>
            <p:cNvPr id="50" name="Freeform 44"/>
            <p:cNvSpPr>
              <a:spLocks/>
            </p:cNvSpPr>
            <p:nvPr userDrawn="1"/>
          </p:nvSpPr>
          <p:spPr bwMode="auto">
            <a:xfrm>
              <a:off x="444" y="303"/>
              <a:ext cx="84" cy="81"/>
            </a:xfrm>
            <a:custGeom>
              <a:avLst/>
              <a:gdLst>
                <a:gd name="T0" fmla="*/ 59 w 122"/>
                <a:gd name="T1" fmla="*/ 7 h 118"/>
                <a:gd name="T2" fmla="*/ 9 w 122"/>
                <a:gd name="T3" fmla="*/ 4 h 118"/>
                <a:gd name="T4" fmla="*/ 1 w 122"/>
                <a:gd name="T5" fmla="*/ 13 h 118"/>
                <a:gd name="T6" fmla="*/ 2 w 122"/>
                <a:gd name="T7" fmla="*/ 37 h 118"/>
                <a:gd name="T8" fmla="*/ 109 w 122"/>
                <a:gd name="T9" fmla="*/ 107 h 118"/>
                <a:gd name="T10" fmla="*/ 116 w 122"/>
                <a:gd name="T11" fmla="*/ 105 h 118"/>
                <a:gd name="T12" fmla="*/ 59 w 122"/>
                <a:gd name="T13" fmla="*/ 7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18">
                  <a:moveTo>
                    <a:pt x="59" y="7"/>
                  </a:moveTo>
                  <a:cubicBezTo>
                    <a:pt x="43" y="1"/>
                    <a:pt x="25" y="0"/>
                    <a:pt x="9" y="4"/>
                  </a:cubicBezTo>
                  <a:cubicBezTo>
                    <a:pt x="6" y="7"/>
                    <a:pt x="3" y="10"/>
                    <a:pt x="1" y="13"/>
                  </a:cubicBezTo>
                  <a:cubicBezTo>
                    <a:pt x="0" y="21"/>
                    <a:pt x="1" y="29"/>
                    <a:pt x="2" y="37"/>
                  </a:cubicBezTo>
                  <a:cubicBezTo>
                    <a:pt x="13" y="86"/>
                    <a:pt x="60" y="118"/>
                    <a:pt x="109" y="107"/>
                  </a:cubicBezTo>
                  <a:cubicBezTo>
                    <a:pt x="111" y="107"/>
                    <a:pt x="114" y="106"/>
                    <a:pt x="116" y="105"/>
                  </a:cubicBezTo>
                  <a:cubicBezTo>
                    <a:pt x="122" y="64"/>
                    <a:pt x="100" y="22"/>
                    <a:pt x="59" y="7"/>
                  </a:cubicBezTo>
                  <a:close/>
                </a:path>
              </a:pathLst>
            </a:custGeom>
            <a:solidFill>
              <a:srgbClr val="001E62"/>
            </a:solidFill>
            <a:ln w="9525">
              <a:noFill/>
              <a:round/>
              <a:headEnd/>
              <a:tailEnd/>
            </a:ln>
          </p:spPr>
          <p:txBody>
            <a:bodyPr/>
            <a:lstStyle/>
            <a:p>
              <a:endParaRPr lang="en-GB"/>
            </a:p>
          </p:txBody>
        </p:sp>
      </p:grpSp>
      <p:pic>
        <p:nvPicPr>
          <p:cNvPr id="51" name="Picture 69" descr="royal text.png"/>
          <p:cNvPicPr>
            <a:picLocks noChangeAspect="1"/>
          </p:cNvPicPr>
          <p:nvPr/>
        </p:nvPicPr>
        <p:blipFill>
          <a:blip r:embed="rId3" cstate="print"/>
          <a:srcRect/>
          <a:stretch>
            <a:fillRect/>
          </a:stretch>
        </p:blipFill>
        <p:spPr bwMode="auto">
          <a:xfrm>
            <a:off x="323850" y="6108700"/>
            <a:ext cx="4775200" cy="200025"/>
          </a:xfrm>
          <a:prstGeom prst="rect">
            <a:avLst/>
          </a:prstGeom>
          <a:noFill/>
          <a:ln w="9525">
            <a:noFill/>
            <a:miter lim="800000"/>
            <a:headEnd/>
            <a:tailEnd/>
          </a:ln>
        </p:spPr>
      </p:pic>
      <p:sp>
        <p:nvSpPr>
          <p:cNvPr id="52" name="Rectangle 51"/>
          <p:cNvSpPr/>
          <p:nvPr userDrawn="1"/>
        </p:nvSpPr>
        <p:spPr>
          <a:xfrm>
            <a:off x="0" y="5661025"/>
            <a:ext cx="9180513" cy="1296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53" name="Straight Connector 52"/>
          <p:cNvCxnSpPr/>
          <p:nvPr userDrawn="1"/>
        </p:nvCxnSpPr>
        <p:spPr>
          <a:xfrm>
            <a:off x="0" y="5535613"/>
            <a:ext cx="8307388" cy="0"/>
          </a:xfrm>
          <a:prstGeom prst="line">
            <a:avLst/>
          </a:prstGeom>
          <a:ln w="28575">
            <a:solidFill>
              <a:srgbClr val="001E62"/>
            </a:solidFill>
          </a:ln>
        </p:spPr>
        <p:style>
          <a:lnRef idx="1">
            <a:schemeClr val="accent1"/>
          </a:lnRef>
          <a:fillRef idx="0">
            <a:schemeClr val="accent1"/>
          </a:fillRef>
          <a:effectRef idx="0">
            <a:schemeClr val="accent1"/>
          </a:effectRef>
          <a:fontRef idx="minor">
            <a:schemeClr val="tx1"/>
          </a:fontRef>
        </p:style>
      </p:cxnSp>
      <p:pic>
        <p:nvPicPr>
          <p:cNvPr id="54" name="Picture 2"/>
          <p:cNvPicPr>
            <a:picLocks noChangeAspect="1" noChangeArrowheads="1"/>
          </p:cNvPicPr>
          <p:nvPr userDrawn="1"/>
        </p:nvPicPr>
        <p:blipFill>
          <a:blip r:embed="rId2" cstate="print"/>
          <a:srcRect/>
          <a:stretch>
            <a:fillRect/>
          </a:stretch>
        </p:blipFill>
        <p:spPr bwMode="auto">
          <a:xfrm>
            <a:off x="8091488" y="4797425"/>
            <a:ext cx="1304925" cy="1890713"/>
          </a:xfrm>
          <a:prstGeom prst="rect">
            <a:avLst/>
          </a:prstGeom>
          <a:noFill/>
          <a:ln w="9525">
            <a:noFill/>
            <a:miter lim="800000"/>
            <a:headEnd/>
            <a:tailEnd/>
          </a:ln>
        </p:spPr>
      </p:pic>
      <p:grpSp>
        <p:nvGrpSpPr>
          <p:cNvPr id="55" name="Group 4"/>
          <p:cNvGrpSpPr>
            <a:grpSpLocks noChangeAspect="1"/>
          </p:cNvGrpSpPr>
          <p:nvPr userDrawn="1"/>
        </p:nvGrpSpPr>
        <p:grpSpPr bwMode="auto">
          <a:xfrm>
            <a:off x="323850" y="333375"/>
            <a:ext cx="4329113" cy="1223963"/>
            <a:chOff x="204" y="210"/>
            <a:chExt cx="1542" cy="436"/>
          </a:xfrm>
        </p:grpSpPr>
        <p:sp>
          <p:nvSpPr>
            <p:cNvPr id="56" name="AutoShape 3"/>
            <p:cNvSpPr>
              <a:spLocks noChangeAspect="1" noChangeArrowheads="1" noTextEdit="1"/>
            </p:cNvSpPr>
            <p:nvPr userDrawn="1"/>
          </p:nvSpPr>
          <p:spPr bwMode="auto">
            <a:xfrm>
              <a:off x="204" y="210"/>
              <a:ext cx="1542" cy="436"/>
            </a:xfrm>
            <a:prstGeom prst="rect">
              <a:avLst/>
            </a:prstGeom>
            <a:noFill/>
            <a:ln w="9525">
              <a:noFill/>
              <a:miter lim="800000"/>
              <a:headEnd/>
              <a:tailEnd/>
            </a:ln>
          </p:spPr>
          <p:txBody>
            <a:bodyPr/>
            <a:lstStyle/>
            <a:p>
              <a:endParaRPr lang="en-GB"/>
            </a:p>
          </p:txBody>
        </p:sp>
        <p:sp>
          <p:nvSpPr>
            <p:cNvPr id="57" name="Freeform 5"/>
            <p:cNvSpPr>
              <a:spLocks/>
            </p:cNvSpPr>
            <p:nvPr userDrawn="1"/>
          </p:nvSpPr>
          <p:spPr bwMode="auto">
            <a:xfrm>
              <a:off x="211" y="219"/>
              <a:ext cx="852" cy="286"/>
            </a:xfrm>
            <a:custGeom>
              <a:avLst/>
              <a:gdLst>
                <a:gd name="T0" fmla="*/ 1198 w 1247"/>
                <a:gd name="T1" fmla="*/ 0 h 420"/>
                <a:gd name="T2" fmla="*/ 48 w 1247"/>
                <a:gd name="T3" fmla="*/ 0 h 420"/>
                <a:gd name="T4" fmla="*/ 0 w 1247"/>
                <a:gd name="T5" fmla="*/ 47 h 420"/>
                <a:gd name="T6" fmla="*/ 0 w 1247"/>
                <a:gd name="T7" fmla="*/ 373 h 420"/>
                <a:gd name="T8" fmla="*/ 48 w 1247"/>
                <a:gd name="T9" fmla="*/ 420 h 420"/>
                <a:gd name="T10" fmla="*/ 98 w 1247"/>
                <a:gd name="T11" fmla="*/ 420 h 420"/>
                <a:gd name="T12" fmla="*/ 172 w 1247"/>
                <a:gd name="T13" fmla="*/ 420 h 420"/>
                <a:gd name="T14" fmla="*/ 1198 w 1247"/>
                <a:gd name="T15" fmla="*/ 420 h 420"/>
                <a:gd name="T16" fmla="*/ 1247 w 1247"/>
                <a:gd name="T17" fmla="*/ 373 h 420"/>
                <a:gd name="T18" fmla="*/ 1247 w 1247"/>
                <a:gd name="T19" fmla="*/ 47 h 420"/>
                <a:gd name="T20" fmla="*/ 1198 w 1247"/>
                <a:gd name="T21" fmla="*/ 0 h 4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7" h="420">
                  <a:moveTo>
                    <a:pt x="1198" y="0"/>
                  </a:moveTo>
                  <a:cubicBezTo>
                    <a:pt x="48" y="0"/>
                    <a:pt x="48" y="0"/>
                    <a:pt x="48" y="0"/>
                  </a:cubicBezTo>
                  <a:cubicBezTo>
                    <a:pt x="22" y="0"/>
                    <a:pt x="0" y="21"/>
                    <a:pt x="0" y="47"/>
                  </a:cubicBezTo>
                  <a:cubicBezTo>
                    <a:pt x="0" y="373"/>
                    <a:pt x="0" y="373"/>
                    <a:pt x="0" y="373"/>
                  </a:cubicBezTo>
                  <a:cubicBezTo>
                    <a:pt x="0" y="399"/>
                    <a:pt x="22" y="420"/>
                    <a:pt x="48" y="420"/>
                  </a:cubicBezTo>
                  <a:cubicBezTo>
                    <a:pt x="98" y="420"/>
                    <a:pt x="98" y="420"/>
                    <a:pt x="98" y="420"/>
                  </a:cubicBezTo>
                  <a:cubicBezTo>
                    <a:pt x="172" y="420"/>
                    <a:pt x="172" y="420"/>
                    <a:pt x="172" y="420"/>
                  </a:cubicBezTo>
                  <a:cubicBezTo>
                    <a:pt x="1198" y="420"/>
                    <a:pt x="1198" y="420"/>
                    <a:pt x="1198" y="420"/>
                  </a:cubicBezTo>
                  <a:cubicBezTo>
                    <a:pt x="1225" y="420"/>
                    <a:pt x="1247" y="399"/>
                    <a:pt x="1247" y="373"/>
                  </a:cubicBezTo>
                  <a:cubicBezTo>
                    <a:pt x="1247" y="47"/>
                    <a:pt x="1247" y="47"/>
                    <a:pt x="1247" y="47"/>
                  </a:cubicBezTo>
                  <a:cubicBezTo>
                    <a:pt x="1247" y="21"/>
                    <a:pt x="1225" y="0"/>
                    <a:pt x="1198" y="0"/>
                  </a:cubicBezTo>
                </a:path>
              </a:pathLst>
            </a:custGeom>
            <a:solidFill>
              <a:srgbClr val="A5A5A4"/>
            </a:solidFill>
            <a:ln w="9525">
              <a:noFill/>
              <a:round/>
              <a:headEnd/>
              <a:tailEnd/>
            </a:ln>
          </p:spPr>
          <p:txBody>
            <a:bodyPr/>
            <a:lstStyle/>
            <a:p>
              <a:endParaRPr lang="en-GB"/>
            </a:p>
          </p:txBody>
        </p:sp>
        <p:sp>
          <p:nvSpPr>
            <p:cNvPr id="58" name="Freeform 6"/>
            <p:cNvSpPr>
              <a:spLocks/>
            </p:cNvSpPr>
            <p:nvPr userDrawn="1"/>
          </p:nvSpPr>
          <p:spPr bwMode="auto">
            <a:xfrm>
              <a:off x="203" y="211"/>
              <a:ext cx="852" cy="286"/>
            </a:xfrm>
            <a:custGeom>
              <a:avLst/>
              <a:gdLst>
                <a:gd name="T0" fmla="*/ 1198 w 1247"/>
                <a:gd name="T1" fmla="*/ 0 h 420"/>
                <a:gd name="T2" fmla="*/ 49 w 1247"/>
                <a:gd name="T3" fmla="*/ 0 h 420"/>
                <a:gd name="T4" fmla="*/ 0 w 1247"/>
                <a:gd name="T5" fmla="*/ 47 h 420"/>
                <a:gd name="T6" fmla="*/ 0 w 1247"/>
                <a:gd name="T7" fmla="*/ 373 h 420"/>
                <a:gd name="T8" fmla="*/ 49 w 1247"/>
                <a:gd name="T9" fmla="*/ 420 h 420"/>
                <a:gd name="T10" fmla="*/ 98 w 1247"/>
                <a:gd name="T11" fmla="*/ 420 h 420"/>
                <a:gd name="T12" fmla="*/ 172 w 1247"/>
                <a:gd name="T13" fmla="*/ 420 h 420"/>
                <a:gd name="T14" fmla="*/ 1198 w 1247"/>
                <a:gd name="T15" fmla="*/ 420 h 420"/>
                <a:gd name="T16" fmla="*/ 1247 w 1247"/>
                <a:gd name="T17" fmla="*/ 373 h 420"/>
                <a:gd name="T18" fmla="*/ 1247 w 1247"/>
                <a:gd name="T19" fmla="*/ 47 h 420"/>
                <a:gd name="T20" fmla="*/ 1198 w 1247"/>
                <a:gd name="T21" fmla="*/ 0 h 4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7" h="420">
                  <a:moveTo>
                    <a:pt x="1198" y="0"/>
                  </a:moveTo>
                  <a:cubicBezTo>
                    <a:pt x="49" y="0"/>
                    <a:pt x="49" y="0"/>
                    <a:pt x="49" y="0"/>
                  </a:cubicBezTo>
                  <a:cubicBezTo>
                    <a:pt x="22" y="0"/>
                    <a:pt x="0" y="21"/>
                    <a:pt x="0" y="47"/>
                  </a:cubicBezTo>
                  <a:cubicBezTo>
                    <a:pt x="0" y="373"/>
                    <a:pt x="0" y="373"/>
                    <a:pt x="0" y="373"/>
                  </a:cubicBezTo>
                  <a:cubicBezTo>
                    <a:pt x="0" y="399"/>
                    <a:pt x="22" y="420"/>
                    <a:pt x="49" y="420"/>
                  </a:cubicBezTo>
                  <a:cubicBezTo>
                    <a:pt x="98" y="420"/>
                    <a:pt x="98" y="420"/>
                    <a:pt x="98" y="420"/>
                  </a:cubicBezTo>
                  <a:cubicBezTo>
                    <a:pt x="172" y="420"/>
                    <a:pt x="172" y="420"/>
                    <a:pt x="172" y="420"/>
                  </a:cubicBezTo>
                  <a:cubicBezTo>
                    <a:pt x="1198" y="420"/>
                    <a:pt x="1198" y="420"/>
                    <a:pt x="1198" y="420"/>
                  </a:cubicBezTo>
                  <a:cubicBezTo>
                    <a:pt x="1225" y="420"/>
                    <a:pt x="1247" y="399"/>
                    <a:pt x="1247" y="373"/>
                  </a:cubicBezTo>
                  <a:cubicBezTo>
                    <a:pt x="1247" y="47"/>
                    <a:pt x="1247" y="47"/>
                    <a:pt x="1247" y="47"/>
                  </a:cubicBezTo>
                  <a:cubicBezTo>
                    <a:pt x="1247" y="21"/>
                    <a:pt x="1225" y="0"/>
                    <a:pt x="1198" y="0"/>
                  </a:cubicBezTo>
                  <a:close/>
                </a:path>
              </a:pathLst>
            </a:custGeom>
            <a:solidFill>
              <a:srgbClr val="F5F5F5"/>
            </a:solidFill>
            <a:ln w="9525">
              <a:noFill/>
              <a:round/>
              <a:headEnd/>
              <a:tailEnd/>
            </a:ln>
          </p:spPr>
          <p:txBody>
            <a:bodyPr/>
            <a:lstStyle/>
            <a:p>
              <a:endParaRPr lang="en-GB"/>
            </a:p>
          </p:txBody>
        </p:sp>
        <p:sp>
          <p:nvSpPr>
            <p:cNvPr id="59" name="Freeform 7"/>
            <p:cNvSpPr>
              <a:spLocks noEditPoints="1"/>
            </p:cNvSpPr>
            <p:nvPr userDrawn="1"/>
          </p:nvSpPr>
          <p:spPr bwMode="auto">
            <a:xfrm>
              <a:off x="721" y="271"/>
              <a:ext cx="138" cy="166"/>
            </a:xfrm>
            <a:custGeom>
              <a:avLst/>
              <a:gdLst>
                <a:gd name="T0" fmla="*/ 0 w 203"/>
                <a:gd name="T1" fmla="*/ 0 h 244"/>
                <a:gd name="T2" fmla="*/ 89 w 203"/>
                <a:gd name="T3" fmla="*/ 0 h 244"/>
                <a:gd name="T4" fmla="*/ 137 w 203"/>
                <a:gd name="T5" fmla="*/ 5 h 244"/>
                <a:gd name="T6" fmla="*/ 173 w 203"/>
                <a:gd name="T7" fmla="*/ 21 h 244"/>
                <a:gd name="T8" fmla="*/ 196 w 203"/>
                <a:gd name="T9" fmla="*/ 46 h 244"/>
                <a:gd name="T10" fmla="*/ 203 w 203"/>
                <a:gd name="T11" fmla="*/ 80 h 244"/>
                <a:gd name="T12" fmla="*/ 194 w 203"/>
                <a:gd name="T13" fmla="*/ 114 h 244"/>
                <a:gd name="T14" fmla="*/ 171 w 203"/>
                <a:gd name="T15" fmla="*/ 139 h 244"/>
                <a:gd name="T16" fmla="*/ 135 w 203"/>
                <a:gd name="T17" fmla="*/ 155 h 244"/>
                <a:gd name="T18" fmla="*/ 92 w 203"/>
                <a:gd name="T19" fmla="*/ 160 h 244"/>
                <a:gd name="T20" fmla="*/ 77 w 203"/>
                <a:gd name="T21" fmla="*/ 160 h 244"/>
                <a:gd name="T22" fmla="*/ 77 w 203"/>
                <a:gd name="T23" fmla="*/ 244 h 244"/>
                <a:gd name="T24" fmla="*/ 0 w 203"/>
                <a:gd name="T25" fmla="*/ 244 h 244"/>
                <a:gd name="T26" fmla="*/ 0 w 203"/>
                <a:gd name="T27" fmla="*/ 0 h 244"/>
                <a:gd name="T28" fmla="*/ 92 w 203"/>
                <a:gd name="T29" fmla="*/ 111 h 244"/>
                <a:gd name="T30" fmla="*/ 121 w 203"/>
                <a:gd name="T31" fmla="*/ 103 h 244"/>
                <a:gd name="T32" fmla="*/ 132 w 203"/>
                <a:gd name="T33" fmla="*/ 80 h 244"/>
                <a:gd name="T34" fmla="*/ 129 w 203"/>
                <a:gd name="T35" fmla="*/ 67 h 244"/>
                <a:gd name="T36" fmla="*/ 120 w 203"/>
                <a:gd name="T37" fmla="*/ 58 h 244"/>
                <a:gd name="T38" fmla="*/ 108 w 203"/>
                <a:gd name="T39" fmla="*/ 53 h 244"/>
                <a:gd name="T40" fmla="*/ 92 w 203"/>
                <a:gd name="T41" fmla="*/ 51 h 244"/>
                <a:gd name="T42" fmla="*/ 77 w 203"/>
                <a:gd name="T43" fmla="*/ 51 h 244"/>
                <a:gd name="T44" fmla="*/ 77 w 203"/>
                <a:gd name="T45" fmla="*/ 110 h 244"/>
                <a:gd name="T46" fmla="*/ 83 w 203"/>
                <a:gd name="T47" fmla="*/ 111 h 244"/>
                <a:gd name="T48" fmla="*/ 92 w 203"/>
                <a:gd name="T49" fmla="*/ 111 h 2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3" h="244">
                  <a:moveTo>
                    <a:pt x="0" y="0"/>
                  </a:moveTo>
                  <a:cubicBezTo>
                    <a:pt x="89" y="0"/>
                    <a:pt x="89" y="0"/>
                    <a:pt x="89" y="0"/>
                  </a:cubicBezTo>
                  <a:cubicBezTo>
                    <a:pt x="107" y="0"/>
                    <a:pt x="123" y="1"/>
                    <a:pt x="137" y="5"/>
                  </a:cubicBezTo>
                  <a:cubicBezTo>
                    <a:pt x="152" y="9"/>
                    <a:pt x="164" y="14"/>
                    <a:pt x="173" y="21"/>
                  </a:cubicBezTo>
                  <a:cubicBezTo>
                    <a:pt x="183" y="28"/>
                    <a:pt x="190" y="36"/>
                    <a:pt x="196" y="46"/>
                  </a:cubicBezTo>
                  <a:cubicBezTo>
                    <a:pt x="201" y="56"/>
                    <a:pt x="203" y="68"/>
                    <a:pt x="203" y="80"/>
                  </a:cubicBezTo>
                  <a:cubicBezTo>
                    <a:pt x="203" y="93"/>
                    <a:pt x="200" y="104"/>
                    <a:pt x="194" y="114"/>
                  </a:cubicBezTo>
                  <a:cubicBezTo>
                    <a:pt x="189" y="124"/>
                    <a:pt x="181" y="132"/>
                    <a:pt x="171" y="139"/>
                  </a:cubicBezTo>
                  <a:cubicBezTo>
                    <a:pt x="161" y="146"/>
                    <a:pt x="149" y="151"/>
                    <a:pt x="135" y="155"/>
                  </a:cubicBezTo>
                  <a:cubicBezTo>
                    <a:pt x="122" y="159"/>
                    <a:pt x="107" y="160"/>
                    <a:pt x="92" y="160"/>
                  </a:cubicBezTo>
                  <a:cubicBezTo>
                    <a:pt x="77" y="160"/>
                    <a:pt x="77" y="160"/>
                    <a:pt x="77" y="160"/>
                  </a:cubicBezTo>
                  <a:cubicBezTo>
                    <a:pt x="77" y="244"/>
                    <a:pt x="77" y="244"/>
                    <a:pt x="77" y="244"/>
                  </a:cubicBezTo>
                  <a:cubicBezTo>
                    <a:pt x="0" y="244"/>
                    <a:pt x="0" y="244"/>
                    <a:pt x="0" y="244"/>
                  </a:cubicBezTo>
                  <a:lnTo>
                    <a:pt x="0" y="0"/>
                  </a:lnTo>
                  <a:close/>
                  <a:moveTo>
                    <a:pt x="92" y="111"/>
                  </a:moveTo>
                  <a:cubicBezTo>
                    <a:pt x="105" y="111"/>
                    <a:pt x="114" y="108"/>
                    <a:pt x="121" y="103"/>
                  </a:cubicBezTo>
                  <a:cubicBezTo>
                    <a:pt x="128" y="98"/>
                    <a:pt x="132" y="91"/>
                    <a:pt x="132" y="80"/>
                  </a:cubicBezTo>
                  <a:cubicBezTo>
                    <a:pt x="132" y="75"/>
                    <a:pt x="131" y="71"/>
                    <a:pt x="129" y="67"/>
                  </a:cubicBezTo>
                  <a:cubicBezTo>
                    <a:pt x="127" y="64"/>
                    <a:pt x="124" y="61"/>
                    <a:pt x="120" y="58"/>
                  </a:cubicBezTo>
                  <a:cubicBezTo>
                    <a:pt x="117" y="56"/>
                    <a:pt x="113" y="54"/>
                    <a:pt x="108" y="53"/>
                  </a:cubicBezTo>
                  <a:cubicBezTo>
                    <a:pt x="103" y="51"/>
                    <a:pt x="98" y="51"/>
                    <a:pt x="92" y="51"/>
                  </a:cubicBezTo>
                  <a:cubicBezTo>
                    <a:pt x="77" y="51"/>
                    <a:pt x="77" y="51"/>
                    <a:pt x="77" y="51"/>
                  </a:cubicBezTo>
                  <a:cubicBezTo>
                    <a:pt x="77" y="110"/>
                    <a:pt x="77" y="110"/>
                    <a:pt x="77" y="110"/>
                  </a:cubicBezTo>
                  <a:cubicBezTo>
                    <a:pt x="79" y="111"/>
                    <a:pt x="81" y="111"/>
                    <a:pt x="83" y="111"/>
                  </a:cubicBezTo>
                  <a:cubicBezTo>
                    <a:pt x="86" y="111"/>
                    <a:pt x="89" y="111"/>
                    <a:pt x="92" y="111"/>
                  </a:cubicBezTo>
                  <a:close/>
                </a:path>
              </a:pathLst>
            </a:custGeom>
            <a:solidFill>
              <a:srgbClr val="001E62"/>
            </a:solidFill>
            <a:ln w="9525">
              <a:noFill/>
              <a:round/>
              <a:headEnd/>
              <a:tailEnd/>
            </a:ln>
          </p:spPr>
          <p:txBody>
            <a:bodyPr/>
            <a:lstStyle/>
            <a:p>
              <a:endParaRPr lang="en-GB"/>
            </a:p>
          </p:txBody>
        </p:sp>
        <p:sp>
          <p:nvSpPr>
            <p:cNvPr id="60" name="Freeform 8"/>
            <p:cNvSpPr>
              <a:spLocks/>
            </p:cNvSpPr>
            <p:nvPr userDrawn="1"/>
          </p:nvSpPr>
          <p:spPr bwMode="auto">
            <a:xfrm>
              <a:off x="573" y="265"/>
              <a:ext cx="136" cy="174"/>
            </a:xfrm>
            <a:custGeom>
              <a:avLst/>
              <a:gdLst>
                <a:gd name="T0" fmla="*/ 175 w 199"/>
                <a:gd name="T1" fmla="*/ 119 h 255"/>
                <a:gd name="T2" fmla="*/ 103 w 199"/>
                <a:gd name="T3" fmla="*/ 88 h 255"/>
                <a:gd name="T4" fmla="*/ 84 w 199"/>
                <a:gd name="T5" fmla="*/ 71 h 255"/>
                <a:gd name="T6" fmla="*/ 127 w 199"/>
                <a:gd name="T7" fmla="*/ 61 h 255"/>
                <a:gd name="T8" fmla="*/ 129 w 199"/>
                <a:gd name="T9" fmla="*/ 61 h 255"/>
                <a:gd name="T10" fmla="*/ 144 w 199"/>
                <a:gd name="T11" fmla="*/ 65 h 255"/>
                <a:gd name="T12" fmla="*/ 171 w 199"/>
                <a:gd name="T13" fmla="*/ 72 h 255"/>
                <a:gd name="T14" fmla="*/ 190 w 199"/>
                <a:gd name="T15" fmla="*/ 18 h 255"/>
                <a:gd name="T16" fmla="*/ 106 w 199"/>
                <a:gd name="T17" fmla="*/ 0 h 255"/>
                <a:gd name="T18" fmla="*/ 11 w 199"/>
                <a:gd name="T19" fmla="*/ 79 h 255"/>
                <a:gd name="T20" fmla="*/ 15 w 199"/>
                <a:gd name="T21" fmla="*/ 104 h 255"/>
                <a:gd name="T22" fmla="*/ 27 w 199"/>
                <a:gd name="T23" fmla="*/ 125 h 255"/>
                <a:gd name="T24" fmla="*/ 46 w 199"/>
                <a:gd name="T25" fmla="*/ 141 h 255"/>
                <a:gd name="T26" fmla="*/ 69 w 199"/>
                <a:gd name="T27" fmla="*/ 151 h 255"/>
                <a:gd name="T28" fmla="*/ 88 w 199"/>
                <a:gd name="T29" fmla="*/ 157 h 255"/>
                <a:gd name="T30" fmla="*/ 107 w 199"/>
                <a:gd name="T31" fmla="*/ 163 h 255"/>
                <a:gd name="T32" fmla="*/ 121 w 199"/>
                <a:gd name="T33" fmla="*/ 170 h 255"/>
                <a:gd name="T34" fmla="*/ 127 w 199"/>
                <a:gd name="T35" fmla="*/ 181 h 255"/>
                <a:gd name="T36" fmla="*/ 124 w 199"/>
                <a:gd name="T37" fmla="*/ 189 h 255"/>
                <a:gd name="T38" fmla="*/ 117 w 199"/>
                <a:gd name="T39" fmla="*/ 193 h 255"/>
                <a:gd name="T40" fmla="*/ 108 w 199"/>
                <a:gd name="T41" fmla="*/ 195 h 255"/>
                <a:gd name="T42" fmla="*/ 93 w 199"/>
                <a:gd name="T43" fmla="*/ 195 h 255"/>
                <a:gd name="T44" fmla="*/ 63 w 199"/>
                <a:gd name="T45" fmla="*/ 190 h 255"/>
                <a:gd name="T46" fmla="*/ 49 w 199"/>
                <a:gd name="T47" fmla="*/ 186 h 255"/>
                <a:gd name="T48" fmla="*/ 39 w 199"/>
                <a:gd name="T49" fmla="*/ 183 h 255"/>
                <a:gd name="T50" fmla="*/ 29 w 199"/>
                <a:gd name="T51" fmla="*/ 179 h 255"/>
                <a:gd name="T52" fmla="*/ 29 w 199"/>
                <a:gd name="T53" fmla="*/ 181 h 255"/>
                <a:gd name="T54" fmla="*/ 28 w 199"/>
                <a:gd name="T55" fmla="*/ 184 h 255"/>
                <a:gd name="T56" fmla="*/ 27 w 199"/>
                <a:gd name="T57" fmla="*/ 186 h 255"/>
                <a:gd name="T58" fmla="*/ 27 w 199"/>
                <a:gd name="T59" fmla="*/ 189 h 255"/>
                <a:gd name="T60" fmla="*/ 26 w 199"/>
                <a:gd name="T61" fmla="*/ 191 h 255"/>
                <a:gd name="T62" fmla="*/ 25 w 199"/>
                <a:gd name="T63" fmla="*/ 194 h 255"/>
                <a:gd name="T64" fmla="*/ 24 w 199"/>
                <a:gd name="T65" fmla="*/ 196 h 255"/>
                <a:gd name="T66" fmla="*/ 23 w 199"/>
                <a:gd name="T67" fmla="*/ 199 h 255"/>
                <a:gd name="T68" fmla="*/ 21 w 199"/>
                <a:gd name="T69" fmla="*/ 201 h 255"/>
                <a:gd name="T70" fmla="*/ 20 w 199"/>
                <a:gd name="T71" fmla="*/ 204 h 255"/>
                <a:gd name="T72" fmla="*/ 19 w 199"/>
                <a:gd name="T73" fmla="*/ 206 h 255"/>
                <a:gd name="T74" fmla="*/ 18 w 199"/>
                <a:gd name="T75" fmla="*/ 209 h 255"/>
                <a:gd name="T76" fmla="*/ 16 w 199"/>
                <a:gd name="T77" fmla="*/ 211 h 255"/>
                <a:gd name="T78" fmla="*/ 15 w 199"/>
                <a:gd name="T79" fmla="*/ 213 h 255"/>
                <a:gd name="T80" fmla="*/ 13 w 199"/>
                <a:gd name="T81" fmla="*/ 216 h 255"/>
                <a:gd name="T82" fmla="*/ 12 w 199"/>
                <a:gd name="T83" fmla="*/ 218 h 255"/>
                <a:gd name="T84" fmla="*/ 10 w 199"/>
                <a:gd name="T85" fmla="*/ 220 h 255"/>
                <a:gd name="T86" fmla="*/ 8 w 199"/>
                <a:gd name="T87" fmla="*/ 222 h 255"/>
                <a:gd name="T88" fmla="*/ 6 w 199"/>
                <a:gd name="T89" fmla="*/ 224 h 255"/>
                <a:gd name="T90" fmla="*/ 5 w 199"/>
                <a:gd name="T91" fmla="*/ 226 h 255"/>
                <a:gd name="T92" fmla="*/ 3 w 199"/>
                <a:gd name="T93" fmla="*/ 229 h 255"/>
                <a:gd name="T94" fmla="*/ 1 w 199"/>
                <a:gd name="T95" fmla="*/ 230 h 255"/>
                <a:gd name="T96" fmla="*/ 0 w 199"/>
                <a:gd name="T97" fmla="*/ 232 h 255"/>
                <a:gd name="T98" fmla="*/ 31 w 199"/>
                <a:gd name="T99" fmla="*/ 245 h 255"/>
                <a:gd name="T100" fmla="*/ 33 w 199"/>
                <a:gd name="T101" fmla="*/ 245 h 255"/>
                <a:gd name="T102" fmla="*/ 36 w 199"/>
                <a:gd name="T103" fmla="*/ 246 h 255"/>
                <a:gd name="T104" fmla="*/ 64 w 199"/>
                <a:gd name="T105" fmla="*/ 252 h 255"/>
                <a:gd name="T106" fmla="*/ 95 w 199"/>
                <a:gd name="T107" fmla="*/ 255 h 255"/>
                <a:gd name="T108" fmla="*/ 98 w 199"/>
                <a:gd name="T109" fmla="*/ 255 h 255"/>
                <a:gd name="T110" fmla="*/ 102 w 199"/>
                <a:gd name="T111" fmla="*/ 255 h 255"/>
                <a:gd name="T112" fmla="*/ 142 w 199"/>
                <a:gd name="T113" fmla="*/ 250 h 255"/>
                <a:gd name="T114" fmla="*/ 173 w 199"/>
                <a:gd name="T115" fmla="*/ 234 h 255"/>
                <a:gd name="T116" fmla="*/ 192 w 199"/>
                <a:gd name="T117" fmla="*/ 208 h 255"/>
                <a:gd name="T118" fmla="*/ 199 w 199"/>
                <a:gd name="T119" fmla="*/ 170 h 255"/>
                <a:gd name="T120" fmla="*/ 175 w 199"/>
                <a:gd name="T121" fmla="*/ 119 h 2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9" h="255">
                  <a:moveTo>
                    <a:pt x="175" y="119"/>
                  </a:moveTo>
                  <a:cubicBezTo>
                    <a:pt x="159" y="105"/>
                    <a:pt x="135" y="95"/>
                    <a:pt x="103" y="88"/>
                  </a:cubicBezTo>
                  <a:cubicBezTo>
                    <a:pt x="96" y="85"/>
                    <a:pt x="84" y="80"/>
                    <a:pt x="84" y="71"/>
                  </a:cubicBezTo>
                  <a:cubicBezTo>
                    <a:pt x="83" y="51"/>
                    <a:pt x="116" y="58"/>
                    <a:pt x="127" y="61"/>
                  </a:cubicBezTo>
                  <a:cubicBezTo>
                    <a:pt x="128" y="61"/>
                    <a:pt x="128" y="61"/>
                    <a:pt x="129" y="61"/>
                  </a:cubicBezTo>
                  <a:cubicBezTo>
                    <a:pt x="133" y="62"/>
                    <a:pt x="138" y="63"/>
                    <a:pt x="144" y="65"/>
                  </a:cubicBezTo>
                  <a:cubicBezTo>
                    <a:pt x="151" y="66"/>
                    <a:pt x="160" y="69"/>
                    <a:pt x="171" y="72"/>
                  </a:cubicBezTo>
                  <a:cubicBezTo>
                    <a:pt x="190" y="18"/>
                    <a:pt x="190" y="18"/>
                    <a:pt x="190" y="18"/>
                  </a:cubicBezTo>
                  <a:cubicBezTo>
                    <a:pt x="164" y="6"/>
                    <a:pt x="136" y="0"/>
                    <a:pt x="106" y="0"/>
                  </a:cubicBezTo>
                  <a:cubicBezTo>
                    <a:pt x="43" y="0"/>
                    <a:pt x="11" y="26"/>
                    <a:pt x="11" y="79"/>
                  </a:cubicBezTo>
                  <a:cubicBezTo>
                    <a:pt x="11" y="88"/>
                    <a:pt x="13" y="97"/>
                    <a:pt x="15" y="104"/>
                  </a:cubicBezTo>
                  <a:cubicBezTo>
                    <a:pt x="18" y="112"/>
                    <a:pt x="22" y="119"/>
                    <a:pt x="27" y="125"/>
                  </a:cubicBezTo>
                  <a:cubicBezTo>
                    <a:pt x="33" y="131"/>
                    <a:pt x="39" y="136"/>
                    <a:pt x="46" y="141"/>
                  </a:cubicBezTo>
                  <a:cubicBezTo>
                    <a:pt x="53" y="145"/>
                    <a:pt x="60" y="149"/>
                    <a:pt x="69" y="151"/>
                  </a:cubicBezTo>
                  <a:cubicBezTo>
                    <a:pt x="75" y="153"/>
                    <a:pt x="81" y="155"/>
                    <a:pt x="88" y="157"/>
                  </a:cubicBezTo>
                  <a:cubicBezTo>
                    <a:pt x="95" y="159"/>
                    <a:pt x="101" y="161"/>
                    <a:pt x="107" y="163"/>
                  </a:cubicBezTo>
                  <a:cubicBezTo>
                    <a:pt x="112" y="165"/>
                    <a:pt x="117" y="168"/>
                    <a:pt x="121" y="170"/>
                  </a:cubicBezTo>
                  <a:cubicBezTo>
                    <a:pt x="125" y="173"/>
                    <a:pt x="127" y="177"/>
                    <a:pt x="127" y="181"/>
                  </a:cubicBezTo>
                  <a:cubicBezTo>
                    <a:pt x="127" y="184"/>
                    <a:pt x="126" y="187"/>
                    <a:pt x="124" y="189"/>
                  </a:cubicBezTo>
                  <a:cubicBezTo>
                    <a:pt x="122" y="191"/>
                    <a:pt x="120" y="192"/>
                    <a:pt x="117" y="193"/>
                  </a:cubicBezTo>
                  <a:cubicBezTo>
                    <a:pt x="115" y="194"/>
                    <a:pt x="111" y="195"/>
                    <a:pt x="108" y="195"/>
                  </a:cubicBezTo>
                  <a:cubicBezTo>
                    <a:pt x="103" y="195"/>
                    <a:pt x="98" y="196"/>
                    <a:pt x="93" y="195"/>
                  </a:cubicBezTo>
                  <a:cubicBezTo>
                    <a:pt x="83" y="195"/>
                    <a:pt x="73" y="192"/>
                    <a:pt x="63" y="190"/>
                  </a:cubicBezTo>
                  <a:cubicBezTo>
                    <a:pt x="58" y="189"/>
                    <a:pt x="53" y="188"/>
                    <a:pt x="49" y="186"/>
                  </a:cubicBezTo>
                  <a:cubicBezTo>
                    <a:pt x="46" y="185"/>
                    <a:pt x="42" y="184"/>
                    <a:pt x="39" y="183"/>
                  </a:cubicBezTo>
                  <a:cubicBezTo>
                    <a:pt x="38" y="182"/>
                    <a:pt x="33" y="180"/>
                    <a:pt x="29" y="179"/>
                  </a:cubicBezTo>
                  <a:cubicBezTo>
                    <a:pt x="29" y="180"/>
                    <a:pt x="29" y="180"/>
                    <a:pt x="29" y="181"/>
                  </a:cubicBezTo>
                  <a:cubicBezTo>
                    <a:pt x="29" y="182"/>
                    <a:pt x="28" y="183"/>
                    <a:pt x="28" y="184"/>
                  </a:cubicBezTo>
                  <a:cubicBezTo>
                    <a:pt x="28" y="185"/>
                    <a:pt x="28" y="185"/>
                    <a:pt x="27" y="186"/>
                  </a:cubicBezTo>
                  <a:cubicBezTo>
                    <a:pt x="27" y="187"/>
                    <a:pt x="27" y="188"/>
                    <a:pt x="27" y="189"/>
                  </a:cubicBezTo>
                  <a:cubicBezTo>
                    <a:pt x="26" y="190"/>
                    <a:pt x="26" y="191"/>
                    <a:pt x="26" y="191"/>
                  </a:cubicBezTo>
                  <a:cubicBezTo>
                    <a:pt x="25" y="192"/>
                    <a:pt x="25" y="193"/>
                    <a:pt x="25" y="194"/>
                  </a:cubicBezTo>
                  <a:cubicBezTo>
                    <a:pt x="24" y="195"/>
                    <a:pt x="24" y="196"/>
                    <a:pt x="24" y="196"/>
                  </a:cubicBezTo>
                  <a:cubicBezTo>
                    <a:pt x="23" y="197"/>
                    <a:pt x="23" y="198"/>
                    <a:pt x="23" y="199"/>
                  </a:cubicBezTo>
                  <a:cubicBezTo>
                    <a:pt x="22" y="200"/>
                    <a:pt x="22" y="201"/>
                    <a:pt x="21" y="201"/>
                  </a:cubicBezTo>
                  <a:cubicBezTo>
                    <a:pt x="21" y="202"/>
                    <a:pt x="21" y="203"/>
                    <a:pt x="20" y="204"/>
                  </a:cubicBezTo>
                  <a:cubicBezTo>
                    <a:pt x="20" y="205"/>
                    <a:pt x="19" y="205"/>
                    <a:pt x="19" y="206"/>
                  </a:cubicBezTo>
                  <a:cubicBezTo>
                    <a:pt x="18" y="207"/>
                    <a:pt x="18" y="208"/>
                    <a:pt x="18" y="209"/>
                  </a:cubicBezTo>
                  <a:cubicBezTo>
                    <a:pt x="17" y="209"/>
                    <a:pt x="17" y="210"/>
                    <a:pt x="16" y="211"/>
                  </a:cubicBezTo>
                  <a:cubicBezTo>
                    <a:pt x="16" y="212"/>
                    <a:pt x="15" y="212"/>
                    <a:pt x="15" y="213"/>
                  </a:cubicBezTo>
                  <a:cubicBezTo>
                    <a:pt x="14" y="214"/>
                    <a:pt x="14" y="215"/>
                    <a:pt x="13" y="216"/>
                  </a:cubicBezTo>
                  <a:cubicBezTo>
                    <a:pt x="13" y="216"/>
                    <a:pt x="12" y="217"/>
                    <a:pt x="12" y="218"/>
                  </a:cubicBezTo>
                  <a:cubicBezTo>
                    <a:pt x="11" y="219"/>
                    <a:pt x="11" y="219"/>
                    <a:pt x="10" y="220"/>
                  </a:cubicBezTo>
                  <a:cubicBezTo>
                    <a:pt x="9" y="221"/>
                    <a:pt x="9" y="221"/>
                    <a:pt x="8" y="222"/>
                  </a:cubicBezTo>
                  <a:cubicBezTo>
                    <a:pt x="8" y="223"/>
                    <a:pt x="7" y="224"/>
                    <a:pt x="6" y="224"/>
                  </a:cubicBezTo>
                  <a:cubicBezTo>
                    <a:pt x="6" y="225"/>
                    <a:pt x="5" y="226"/>
                    <a:pt x="5" y="226"/>
                  </a:cubicBezTo>
                  <a:cubicBezTo>
                    <a:pt x="4" y="227"/>
                    <a:pt x="3" y="228"/>
                    <a:pt x="3" y="229"/>
                  </a:cubicBezTo>
                  <a:cubicBezTo>
                    <a:pt x="2" y="229"/>
                    <a:pt x="2" y="230"/>
                    <a:pt x="1" y="230"/>
                  </a:cubicBezTo>
                  <a:cubicBezTo>
                    <a:pt x="0" y="232"/>
                    <a:pt x="0" y="232"/>
                    <a:pt x="0" y="232"/>
                  </a:cubicBezTo>
                  <a:cubicBezTo>
                    <a:pt x="10" y="237"/>
                    <a:pt x="20" y="241"/>
                    <a:pt x="31" y="245"/>
                  </a:cubicBezTo>
                  <a:cubicBezTo>
                    <a:pt x="32" y="245"/>
                    <a:pt x="33" y="245"/>
                    <a:pt x="33" y="245"/>
                  </a:cubicBezTo>
                  <a:cubicBezTo>
                    <a:pt x="34" y="246"/>
                    <a:pt x="35" y="246"/>
                    <a:pt x="36" y="246"/>
                  </a:cubicBezTo>
                  <a:cubicBezTo>
                    <a:pt x="45" y="249"/>
                    <a:pt x="55" y="251"/>
                    <a:pt x="64" y="252"/>
                  </a:cubicBezTo>
                  <a:cubicBezTo>
                    <a:pt x="74" y="254"/>
                    <a:pt x="85" y="255"/>
                    <a:pt x="95" y="255"/>
                  </a:cubicBezTo>
                  <a:cubicBezTo>
                    <a:pt x="96" y="255"/>
                    <a:pt x="97" y="255"/>
                    <a:pt x="98" y="255"/>
                  </a:cubicBezTo>
                  <a:cubicBezTo>
                    <a:pt x="99" y="255"/>
                    <a:pt x="101" y="255"/>
                    <a:pt x="102" y="255"/>
                  </a:cubicBezTo>
                  <a:cubicBezTo>
                    <a:pt x="117" y="255"/>
                    <a:pt x="130" y="253"/>
                    <a:pt x="142" y="250"/>
                  </a:cubicBezTo>
                  <a:cubicBezTo>
                    <a:pt x="154" y="247"/>
                    <a:pt x="165" y="241"/>
                    <a:pt x="173" y="234"/>
                  </a:cubicBezTo>
                  <a:cubicBezTo>
                    <a:pt x="181" y="227"/>
                    <a:pt x="188" y="218"/>
                    <a:pt x="192" y="208"/>
                  </a:cubicBezTo>
                  <a:cubicBezTo>
                    <a:pt x="197" y="197"/>
                    <a:pt x="199" y="184"/>
                    <a:pt x="199" y="170"/>
                  </a:cubicBezTo>
                  <a:cubicBezTo>
                    <a:pt x="199" y="150"/>
                    <a:pt x="191" y="133"/>
                    <a:pt x="175" y="119"/>
                  </a:cubicBezTo>
                  <a:close/>
                </a:path>
              </a:pathLst>
            </a:custGeom>
            <a:solidFill>
              <a:srgbClr val="001E62"/>
            </a:solidFill>
            <a:ln w="9525">
              <a:noFill/>
              <a:round/>
              <a:headEnd/>
              <a:tailEnd/>
            </a:ln>
          </p:spPr>
          <p:txBody>
            <a:bodyPr/>
            <a:lstStyle/>
            <a:p>
              <a:endParaRPr lang="en-GB"/>
            </a:p>
          </p:txBody>
        </p:sp>
        <p:sp>
          <p:nvSpPr>
            <p:cNvPr id="61" name="Freeform 9"/>
            <p:cNvSpPr>
              <a:spLocks noEditPoints="1"/>
            </p:cNvSpPr>
            <p:nvPr userDrawn="1"/>
          </p:nvSpPr>
          <p:spPr bwMode="auto">
            <a:xfrm>
              <a:off x="252" y="270"/>
              <a:ext cx="163" cy="171"/>
            </a:xfrm>
            <a:custGeom>
              <a:avLst/>
              <a:gdLst>
                <a:gd name="T0" fmla="*/ 235 w 238"/>
                <a:gd name="T1" fmla="*/ 230 h 250"/>
                <a:gd name="T2" fmla="*/ 231 w 238"/>
                <a:gd name="T3" fmla="*/ 227 h 250"/>
                <a:gd name="T4" fmla="*/ 227 w 238"/>
                <a:gd name="T5" fmla="*/ 223 h 250"/>
                <a:gd name="T6" fmla="*/ 224 w 238"/>
                <a:gd name="T7" fmla="*/ 219 h 250"/>
                <a:gd name="T8" fmla="*/ 221 w 238"/>
                <a:gd name="T9" fmla="*/ 215 h 250"/>
                <a:gd name="T10" fmla="*/ 218 w 238"/>
                <a:gd name="T11" fmla="*/ 211 h 250"/>
                <a:gd name="T12" fmla="*/ 216 w 238"/>
                <a:gd name="T13" fmla="*/ 209 h 250"/>
                <a:gd name="T14" fmla="*/ 214 w 238"/>
                <a:gd name="T15" fmla="*/ 205 h 250"/>
                <a:gd name="T16" fmla="*/ 211 w 238"/>
                <a:gd name="T17" fmla="*/ 200 h 250"/>
                <a:gd name="T18" fmla="*/ 209 w 238"/>
                <a:gd name="T19" fmla="*/ 196 h 250"/>
                <a:gd name="T20" fmla="*/ 207 w 238"/>
                <a:gd name="T21" fmla="*/ 191 h 250"/>
                <a:gd name="T22" fmla="*/ 206 w 238"/>
                <a:gd name="T23" fmla="*/ 188 h 250"/>
                <a:gd name="T24" fmla="*/ 205 w 238"/>
                <a:gd name="T25" fmla="*/ 187 h 250"/>
                <a:gd name="T26" fmla="*/ 190 w 238"/>
                <a:gd name="T27" fmla="*/ 186 h 250"/>
                <a:gd name="T28" fmla="*/ 173 w 238"/>
                <a:gd name="T29" fmla="*/ 175 h 250"/>
                <a:gd name="T30" fmla="*/ 166 w 238"/>
                <a:gd name="T31" fmla="*/ 156 h 250"/>
                <a:gd name="T32" fmla="*/ 164 w 238"/>
                <a:gd name="T33" fmla="*/ 148 h 250"/>
                <a:gd name="T34" fmla="*/ 183 w 238"/>
                <a:gd name="T35" fmla="*/ 128 h 250"/>
                <a:gd name="T36" fmla="*/ 207 w 238"/>
                <a:gd name="T37" fmla="*/ 95 h 250"/>
                <a:gd name="T38" fmla="*/ 202 w 238"/>
                <a:gd name="T39" fmla="*/ 42 h 250"/>
                <a:gd name="T40" fmla="*/ 148 w 238"/>
                <a:gd name="T41" fmla="*/ 5 h 250"/>
                <a:gd name="T42" fmla="*/ 0 w 238"/>
                <a:gd name="T43" fmla="*/ 0 h 250"/>
                <a:gd name="T44" fmla="*/ 77 w 238"/>
                <a:gd name="T45" fmla="*/ 245 h 250"/>
                <a:gd name="T46" fmla="*/ 94 w 238"/>
                <a:gd name="T47" fmla="*/ 152 h 250"/>
                <a:gd name="T48" fmla="*/ 119 w 238"/>
                <a:gd name="T49" fmla="*/ 223 h 250"/>
                <a:gd name="T50" fmla="*/ 209 w 238"/>
                <a:gd name="T51" fmla="*/ 247 h 250"/>
                <a:gd name="T52" fmla="*/ 238 w 238"/>
                <a:gd name="T53" fmla="*/ 232 h 250"/>
                <a:gd name="T54" fmla="*/ 136 w 238"/>
                <a:gd name="T55" fmla="*/ 88 h 250"/>
                <a:gd name="T56" fmla="*/ 116 w 238"/>
                <a:gd name="T57" fmla="*/ 100 h 250"/>
                <a:gd name="T58" fmla="*/ 91 w 238"/>
                <a:gd name="T59" fmla="*/ 102 h 250"/>
                <a:gd name="T60" fmla="*/ 77 w 238"/>
                <a:gd name="T61" fmla="*/ 53 h 250"/>
                <a:gd name="T62" fmla="*/ 116 w 238"/>
                <a:gd name="T63" fmla="*/ 54 h 250"/>
                <a:gd name="T64" fmla="*/ 136 w 238"/>
                <a:gd name="T65" fmla="*/ 65 h 250"/>
                <a:gd name="T66" fmla="*/ 136 w 238"/>
                <a:gd name="T67" fmla="*/ 88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8" h="250">
                  <a:moveTo>
                    <a:pt x="236" y="232"/>
                  </a:moveTo>
                  <a:cubicBezTo>
                    <a:pt x="236" y="231"/>
                    <a:pt x="235" y="231"/>
                    <a:pt x="235" y="230"/>
                  </a:cubicBezTo>
                  <a:cubicBezTo>
                    <a:pt x="234" y="229"/>
                    <a:pt x="233" y="229"/>
                    <a:pt x="233" y="228"/>
                  </a:cubicBezTo>
                  <a:cubicBezTo>
                    <a:pt x="232" y="228"/>
                    <a:pt x="231" y="227"/>
                    <a:pt x="231" y="227"/>
                  </a:cubicBezTo>
                  <a:cubicBezTo>
                    <a:pt x="230" y="226"/>
                    <a:pt x="230" y="225"/>
                    <a:pt x="229" y="225"/>
                  </a:cubicBezTo>
                  <a:cubicBezTo>
                    <a:pt x="228" y="224"/>
                    <a:pt x="228" y="223"/>
                    <a:pt x="227" y="223"/>
                  </a:cubicBezTo>
                  <a:cubicBezTo>
                    <a:pt x="227" y="222"/>
                    <a:pt x="226" y="221"/>
                    <a:pt x="225" y="221"/>
                  </a:cubicBezTo>
                  <a:cubicBezTo>
                    <a:pt x="225" y="220"/>
                    <a:pt x="224" y="220"/>
                    <a:pt x="224" y="219"/>
                  </a:cubicBezTo>
                  <a:cubicBezTo>
                    <a:pt x="223" y="218"/>
                    <a:pt x="223" y="218"/>
                    <a:pt x="222" y="217"/>
                  </a:cubicBezTo>
                  <a:cubicBezTo>
                    <a:pt x="222" y="216"/>
                    <a:pt x="221" y="216"/>
                    <a:pt x="221" y="215"/>
                  </a:cubicBezTo>
                  <a:cubicBezTo>
                    <a:pt x="220" y="214"/>
                    <a:pt x="220" y="214"/>
                    <a:pt x="219" y="213"/>
                  </a:cubicBezTo>
                  <a:cubicBezTo>
                    <a:pt x="219" y="212"/>
                    <a:pt x="218" y="212"/>
                    <a:pt x="218" y="211"/>
                  </a:cubicBezTo>
                  <a:cubicBezTo>
                    <a:pt x="217" y="210"/>
                    <a:pt x="217" y="210"/>
                    <a:pt x="217" y="210"/>
                  </a:cubicBezTo>
                  <a:cubicBezTo>
                    <a:pt x="217" y="210"/>
                    <a:pt x="217" y="209"/>
                    <a:pt x="216" y="209"/>
                  </a:cubicBezTo>
                  <a:cubicBezTo>
                    <a:pt x="216" y="208"/>
                    <a:pt x="215" y="207"/>
                    <a:pt x="215" y="207"/>
                  </a:cubicBezTo>
                  <a:cubicBezTo>
                    <a:pt x="214" y="206"/>
                    <a:pt x="214" y="205"/>
                    <a:pt x="214" y="205"/>
                  </a:cubicBezTo>
                  <a:cubicBezTo>
                    <a:pt x="213" y="204"/>
                    <a:pt x="213" y="203"/>
                    <a:pt x="212" y="202"/>
                  </a:cubicBezTo>
                  <a:cubicBezTo>
                    <a:pt x="212" y="202"/>
                    <a:pt x="212" y="201"/>
                    <a:pt x="211" y="200"/>
                  </a:cubicBezTo>
                  <a:cubicBezTo>
                    <a:pt x="211" y="199"/>
                    <a:pt x="210" y="199"/>
                    <a:pt x="210" y="198"/>
                  </a:cubicBezTo>
                  <a:cubicBezTo>
                    <a:pt x="210" y="197"/>
                    <a:pt x="209" y="196"/>
                    <a:pt x="209" y="196"/>
                  </a:cubicBezTo>
                  <a:cubicBezTo>
                    <a:pt x="209" y="195"/>
                    <a:pt x="208" y="194"/>
                    <a:pt x="208" y="193"/>
                  </a:cubicBezTo>
                  <a:cubicBezTo>
                    <a:pt x="208" y="193"/>
                    <a:pt x="207" y="192"/>
                    <a:pt x="207" y="191"/>
                  </a:cubicBezTo>
                  <a:cubicBezTo>
                    <a:pt x="207" y="190"/>
                    <a:pt x="206" y="189"/>
                    <a:pt x="206" y="189"/>
                  </a:cubicBezTo>
                  <a:cubicBezTo>
                    <a:pt x="206" y="188"/>
                    <a:pt x="206" y="188"/>
                    <a:pt x="206" y="188"/>
                  </a:cubicBezTo>
                  <a:cubicBezTo>
                    <a:pt x="205" y="187"/>
                    <a:pt x="205" y="187"/>
                    <a:pt x="205" y="187"/>
                  </a:cubicBezTo>
                  <a:cubicBezTo>
                    <a:pt x="205" y="187"/>
                    <a:pt x="205" y="187"/>
                    <a:pt x="205" y="187"/>
                  </a:cubicBezTo>
                  <a:cubicBezTo>
                    <a:pt x="205" y="186"/>
                    <a:pt x="205" y="186"/>
                    <a:pt x="205" y="186"/>
                  </a:cubicBezTo>
                  <a:cubicBezTo>
                    <a:pt x="203" y="186"/>
                    <a:pt x="192" y="187"/>
                    <a:pt x="190" y="186"/>
                  </a:cubicBezTo>
                  <a:cubicBezTo>
                    <a:pt x="186" y="185"/>
                    <a:pt x="183" y="184"/>
                    <a:pt x="180" y="182"/>
                  </a:cubicBezTo>
                  <a:cubicBezTo>
                    <a:pt x="177" y="180"/>
                    <a:pt x="175" y="178"/>
                    <a:pt x="173" y="175"/>
                  </a:cubicBezTo>
                  <a:cubicBezTo>
                    <a:pt x="171" y="172"/>
                    <a:pt x="170" y="168"/>
                    <a:pt x="168" y="164"/>
                  </a:cubicBezTo>
                  <a:cubicBezTo>
                    <a:pt x="166" y="156"/>
                    <a:pt x="166" y="156"/>
                    <a:pt x="166" y="156"/>
                  </a:cubicBezTo>
                  <a:cubicBezTo>
                    <a:pt x="166" y="155"/>
                    <a:pt x="166" y="154"/>
                    <a:pt x="165" y="153"/>
                  </a:cubicBezTo>
                  <a:cubicBezTo>
                    <a:pt x="165" y="151"/>
                    <a:pt x="165" y="150"/>
                    <a:pt x="164" y="148"/>
                  </a:cubicBezTo>
                  <a:cubicBezTo>
                    <a:pt x="163" y="139"/>
                    <a:pt x="163" y="139"/>
                    <a:pt x="163" y="139"/>
                  </a:cubicBezTo>
                  <a:cubicBezTo>
                    <a:pt x="170" y="136"/>
                    <a:pt x="177" y="132"/>
                    <a:pt x="183" y="128"/>
                  </a:cubicBezTo>
                  <a:cubicBezTo>
                    <a:pt x="188" y="124"/>
                    <a:pt x="193" y="119"/>
                    <a:pt x="197" y="114"/>
                  </a:cubicBezTo>
                  <a:cubicBezTo>
                    <a:pt x="202" y="108"/>
                    <a:pt x="205" y="102"/>
                    <a:pt x="207" y="95"/>
                  </a:cubicBezTo>
                  <a:cubicBezTo>
                    <a:pt x="209" y="89"/>
                    <a:pt x="210" y="81"/>
                    <a:pt x="210" y="72"/>
                  </a:cubicBezTo>
                  <a:cubicBezTo>
                    <a:pt x="210" y="61"/>
                    <a:pt x="207" y="51"/>
                    <a:pt x="202" y="42"/>
                  </a:cubicBezTo>
                  <a:cubicBezTo>
                    <a:pt x="197" y="33"/>
                    <a:pt x="190" y="25"/>
                    <a:pt x="180" y="19"/>
                  </a:cubicBezTo>
                  <a:cubicBezTo>
                    <a:pt x="171" y="13"/>
                    <a:pt x="160" y="8"/>
                    <a:pt x="148" y="5"/>
                  </a:cubicBezTo>
                  <a:cubicBezTo>
                    <a:pt x="136" y="2"/>
                    <a:pt x="122" y="0"/>
                    <a:pt x="108" y="0"/>
                  </a:cubicBezTo>
                  <a:cubicBezTo>
                    <a:pt x="0" y="0"/>
                    <a:pt x="0" y="0"/>
                    <a:pt x="0" y="0"/>
                  </a:cubicBezTo>
                  <a:cubicBezTo>
                    <a:pt x="0" y="245"/>
                    <a:pt x="0" y="245"/>
                    <a:pt x="0" y="245"/>
                  </a:cubicBezTo>
                  <a:cubicBezTo>
                    <a:pt x="77" y="245"/>
                    <a:pt x="77" y="245"/>
                    <a:pt x="77" y="245"/>
                  </a:cubicBezTo>
                  <a:cubicBezTo>
                    <a:pt x="77" y="152"/>
                    <a:pt x="77" y="152"/>
                    <a:pt x="77" y="152"/>
                  </a:cubicBezTo>
                  <a:cubicBezTo>
                    <a:pt x="94" y="152"/>
                    <a:pt x="94" y="152"/>
                    <a:pt x="94" y="152"/>
                  </a:cubicBezTo>
                  <a:cubicBezTo>
                    <a:pt x="104" y="192"/>
                    <a:pt x="104" y="192"/>
                    <a:pt x="104" y="192"/>
                  </a:cubicBezTo>
                  <a:cubicBezTo>
                    <a:pt x="107" y="204"/>
                    <a:pt x="112" y="214"/>
                    <a:pt x="119" y="223"/>
                  </a:cubicBezTo>
                  <a:cubicBezTo>
                    <a:pt x="133" y="241"/>
                    <a:pt x="155" y="250"/>
                    <a:pt x="185" y="250"/>
                  </a:cubicBezTo>
                  <a:cubicBezTo>
                    <a:pt x="193" y="250"/>
                    <a:pt x="201" y="249"/>
                    <a:pt x="209" y="247"/>
                  </a:cubicBezTo>
                  <a:cubicBezTo>
                    <a:pt x="218" y="244"/>
                    <a:pt x="226" y="239"/>
                    <a:pt x="235" y="234"/>
                  </a:cubicBezTo>
                  <a:cubicBezTo>
                    <a:pt x="235" y="234"/>
                    <a:pt x="237" y="233"/>
                    <a:pt x="238" y="232"/>
                  </a:cubicBezTo>
                  <a:lnTo>
                    <a:pt x="236" y="232"/>
                  </a:lnTo>
                  <a:close/>
                  <a:moveTo>
                    <a:pt x="136" y="88"/>
                  </a:moveTo>
                  <a:cubicBezTo>
                    <a:pt x="134" y="91"/>
                    <a:pt x="131" y="94"/>
                    <a:pt x="127" y="96"/>
                  </a:cubicBezTo>
                  <a:cubicBezTo>
                    <a:pt x="124" y="98"/>
                    <a:pt x="120" y="99"/>
                    <a:pt x="116" y="100"/>
                  </a:cubicBezTo>
                  <a:cubicBezTo>
                    <a:pt x="111" y="101"/>
                    <a:pt x="107" y="101"/>
                    <a:pt x="102" y="102"/>
                  </a:cubicBezTo>
                  <a:cubicBezTo>
                    <a:pt x="91" y="102"/>
                    <a:pt x="91" y="102"/>
                    <a:pt x="91" y="102"/>
                  </a:cubicBezTo>
                  <a:cubicBezTo>
                    <a:pt x="77" y="102"/>
                    <a:pt x="77" y="102"/>
                    <a:pt x="77" y="102"/>
                  </a:cubicBezTo>
                  <a:cubicBezTo>
                    <a:pt x="77" y="53"/>
                    <a:pt x="77" y="53"/>
                    <a:pt x="77" y="53"/>
                  </a:cubicBezTo>
                  <a:cubicBezTo>
                    <a:pt x="102" y="53"/>
                    <a:pt x="102" y="53"/>
                    <a:pt x="102" y="53"/>
                  </a:cubicBezTo>
                  <a:cubicBezTo>
                    <a:pt x="107" y="53"/>
                    <a:pt x="112" y="54"/>
                    <a:pt x="116" y="54"/>
                  </a:cubicBezTo>
                  <a:cubicBezTo>
                    <a:pt x="121" y="55"/>
                    <a:pt x="125" y="56"/>
                    <a:pt x="128" y="58"/>
                  </a:cubicBezTo>
                  <a:cubicBezTo>
                    <a:pt x="131" y="59"/>
                    <a:pt x="134" y="62"/>
                    <a:pt x="136" y="65"/>
                  </a:cubicBezTo>
                  <a:cubicBezTo>
                    <a:pt x="138" y="68"/>
                    <a:pt x="139" y="71"/>
                    <a:pt x="139" y="76"/>
                  </a:cubicBezTo>
                  <a:cubicBezTo>
                    <a:pt x="139" y="81"/>
                    <a:pt x="138" y="85"/>
                    <a:pt x="136" y="88"/>
                  </a:cubicBezTo>
                  <a:close/>
                </a:path>
              </a:pathLst>
            </a:custGeom>
            <a:solidFill>
              <a:srgbClr val="001E62"/>
            </a:solidFill>
            <a:ln w="9525">
              <a:noFill/>
              <a:round/>
              <a:headEnd/>
              <a:tailEnd/>
            </a:ln>
          </p:spPr>
          <p:txBody>
            <a:bodyPr/>
            <a:lstStyle/>
            <a:p>
              <a:endParaRPr lang="en-GB"/>
            </a:p>
          </p:txBody>
        </p:sp>
        <p:sp>
          <p:nvSpPr>
            <p:cNvPr id="62" name="Freeform 10"/>
            <p:cNvSpPr>
              <a:spLocks/>
            </p:cNvSpPr>
            <p:nvPr userDrawn="1"/>
          </p:nvSpPr>
          <p:spPr bwMode="auto">
            <a:xfrm>
              <a:off x="316" y="448"/>
              <a:ext cx="1430" cy="197"/>
            </a:xfrm>
            <a:custGeom>
              <a:avLst/>
              <a:gdLst>
                <a:gd name="T0" fmla="*/ 44 w 2095"/>
                <a:gd name="T1" fmla="*/ 71 h 289"/>
                <a:gd name="T2" fmla="*/ 143 w 2095"/>
                <a:gd name="T3" fmla="*/ 72 h 289"/>
                <a:gd name="T4" fmla="*/ 205 w 2095"/>
                <a:gd name="T5" fmla="*/ 0 h 289"/>
                <a:gd name="T6" fmla="*/ 220 w 2095"/>
                <a:gd name="T7" fmla="*/ 71 h 289"/>
                <a:gd name="T8" fmla="*/ 2051 w 2095"/>
                <a:gd name="T9" fmla="*/ 71 h 289"/>
                <a:gd name="T10" fmla="*/ 2095 w 2095"/>
                <a:gd name="T11" fmla="*/ 115 h 289"/>
                <a:gd name="T12" fmla="*/ 2095 w 2095"/>
                <a:gd name="T13" fmla="*/ 245 h 289"/>
                <a:gd name="T14" fmla="*/ 2051 w 2095"/>
                <a:gd name="T15" fmla="*/ 289 h 289"/>
                <a:gd name="T16" fmla="*/ 44 w 2095"/>
                <a:gd name="T17" fmla="*/ 289 h 289"/>
                <a:gd name="T18" fmla="*/ 0 w 2095"/>
                <a:gd name="T19" fmla="*/ 245 h 289"/>
                <a:gd name="T20" fmla="*/ 0 w 2095"/>
                <a:gd name="T21" fmla="*/ 115 h 289"/>
                <a:gd name="T22" fmla="*/ 44 w 2095"/>
                <a:gd name="T23" fmla="*/ 71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95" h="289">
                  <a:moveTo>
                    <a:pt x="44" y="71"/>
                  </a:moveTo>
                  <a:cubicBezTo>
                    <a:pt x="143" y="72"/>
                    <a:pt x="143" y="72"/>
                    <a:pt x="143" y="72"/>
                  </a:cubicBezTo>
                  <a:cubicBezTo>
                    <a:pt x="205" y="0"/>
                    <a:pt x="205" y="0"/>
                    <a:pt x="205" y="0"/>
                  </a:cubicBezTo>
                  <a:cubicBezTo>
                    <a:pt x="220" y="71"/>
                    <a:pt x="220" y="71"/>
                    <a:pt x="220" y="71"/>
                  </a:cubicBezTo>
                  <a:cubicBezTo>
                    <a:pt x="2051" y="71"/>
                    <a:pt x="2051" y="71"/>
                    <a:pt x="2051" y="71"/>
                  </a:cubicBezTo>
                  <a:cubicBezTo>
                    <a:pt x="2075" y="71"/>
                    <a:pt x="2095" y="91"/>
                    <a:pt x="2095" y="115"/>
                  </a:cubicBezTo>
                  <a:cubicBezTo>
                    <a:pt x="2095" y="245"/>
                    <a:pt x="2095" y="245"/>
                    <a:pt x="2095" y="245"/>
                  </a:cubicBezTo>
                  <a:cubicBezTo>
                    <a:pt x="2095" y="269"/>
                    <a:pt x="2075" y="289"/>
                    <a:pt x="2051" y="289"/>
                  </a:cubicBezTo>
                  <a:cubicBezTo>
                    <a:pt x="44" y="289"/>
                    <a:pt x="44" y="289"/>
                    <a:pt x="44" y="289"/>
                  </a:cubicBezTo>
                  <a:cubicBezTo>
                    <a:pt x="20" y="289"/>
                    <a:pt x="0" y="269"/>
                    <a:pt x="0" y="245"/>
                  </a:cubicBezTo>
                  <a:cubicBezTo>
                    <a:pt x="0" y="115"/>
                    <a:pt x="0" y="115"/>
                    <a:pt x="0" y="115"/>
                  </a:cubicBezTo>
                  <a:cubicBezTo>
                    <a:pt x="0" y="91"/>
                    <a:pt x="20" y="71"/>
                    <a:pt x="44" y="71"/>
                  </a:cubicBezTo>
                  <a:close/>
                </a:path>
              </a:pathLst>
            </a:custGeom>
            <a:solidFill>
              <a:srgbClr val="001E62"/>
            </a:solidFill>
            <a:ln w="9525">
              <a:noFill/>
              <a:round/>
              <a:headEnd/>
              <a:tailEnd/>
            </a:ln>
          </p:spPr>
          <p:txBody>
            <a:bodyPr/>
            <a:lstStyle/>
            <a:p>
              <a:endParaRPr lang="en-GB"/>
            </a:p>
          </p:txBody>
        </p:sp>
        <p:sp>
          <p:nvSpPr>
            <p:cNvPr id="63" name="Freeform 11"/>
            <p:cNvSpPr>
              <a:spLocks noEditPoints="1"/>
            </p:cNvSpPr>
            <p:nvPr userDrawn="1"/>
          </p:nvSpPr>
          <p:spPr bwMode="auto">
            <a:xfrm>
              <a:off x="839" y="271"/>
              <a:ext cx="169" cy="166"/>
            </a:xfrm>
            <a:custGeom>
              <a:avLst/>
              <a:gdLst>
                <a:gd name="T0" fmla="*/ 47 w 169"/>
                <a:gd name="T1" fmla="*/ 0 h 166"/>
                <a:gd name="T2" fmla="*/ 121 w 169"/>
                <a:gd name="T3" fmla="*/ 0 h 166"/>
                <a:gd name="T4" fmla="*/ 169 w 169"/>
                <a:gd name="T5" fmla="*/ 166 h 166"/>
                <a:gd name="T6" fmla="*/ 112 w 169"/>
                <a:gd name="T7" fmla="*/ 166 h 166"/>
                <a:gd name="T8" fmla="*/ 106 w 169"/>
                <a:gd name="T9" fmla="*/ 134 h 166"/>
                <a:gd name="T10" fmla="*/ 62 w 169"/>
                <a:gd name="T11" fmla="*/ 134 h 166"/>
                <a:gd name="T12" fmla="*/ 55 w 169"/>
                <a:gd name="T13" fmla="*/ 166 h 166"/>
                <a:gd name="T14" fmla="*/ 0 w 169"/>
                <a:gd name="T15" fmla="*/ 166 h 166"/>
                <a:gd name="T16" fmla="*/ 47 w 169"/>
                <a:gd name="T17" fmla="*/ 0 h 166"/>
                <a:gd name="T18" fmla="*/ 99 w 169"/>
                <a:gd name="T19" fmla="*/ 104 h 166"/>
                <a:gd name="T20" fmla="*/ 84 w 169"/>
                <a:gd name="T21" fmla="*/ 32 h 166"/>
                <a:gd name="T22" fmla="*/ 67 w 169"/>
                <a:gd name="T23" fmla="*/ 104 h 166"/>
                <a:gd name="T24" fmla="*/ 99 w 169"/>
                <a:gd name="T25" fmla="*/ 104 h 1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 h="166">
                  <a:moveTo>
                    <a:pt x="47" y="0"/>
                  </a:moveTo>
                  <a:lnTo>
                    <a:pt x="121" y="0"/>
                  </a:lnTo>
                  <a:lnTo>
                    <a:pt x="169" y="166"/>
                  </a:lnTo>
                  <a:lnTo>
                    <a:pt x="112" y="166"/>
                  </a:lnTo>
                  <a:lnTo>
                    <a:pt x="106" y="134"/>
                  </a:lnTo>
                  <a:lnTo>
                    <a:pt x="62" y="134"/>
                  </a:lnTo>
                  <a:lnTo>
                    <a:pt x="55" y="166"/>
                  </a:lnTo>
                  <a:lnTo>
                    <a:pt x="0" y="166"/>
                  </a:lnTo>
                  <a:lnTo>
                    <a:pt x="47" y="0"/>
                  </a:lnTo>
                  <a:close/>
                  <a:moveTo>
                    <a:pt x="99" y="104"/>
                  </a:moveTo>
                  <a:lnTo>
                    <a:pt x="84" y="32"/>
                  </a:lnTo>
                  <a:lnTo>
                    <a:pt x="67" y="104"/>
                  </a:lnTo>
                  <a:lnTo>
                    <a:pt x="99" y="104"/>
                  </a:lnTo>
                  <a:close/>
                </a:path>
              </a:pathLst>
            </a:custGeom>
            <a:solidFill>
              <a:srgbClr val="001E62"/>
            </a:solidFill>
            <a:ln w="9525">
              <a:noFill/>
              <a:round/>
              <a:headEnd/>
              <a:tailEnd/>
            </a:ln>
          </p:spPr>
          <p:txBody>
            <a:bodyPr/>
            <a:lstStyle/>
            <a:p>
              <a:endParaRPr lang="en-GB"/>
            </a:p>
          </p:txBody>
        </p:sp>
        <p:sp>
          <p:nvSpPr>
            <p:cNvPr id="64" name="Freeform 12"/>
            <p:cNvSpPr>
              <a:spLocks noEditPoints="1"/>
            </p:cNvSpPr>
            <p:nvPr userDrawn="1"/>
          </p:nvSpPr>
          <p:spPr bwMode="auto">
            <a:xfrm>
              <a:off x="363" y="548"/>
              <a:ext cx="45" cy="52"/>
            </a:xfrm>
            <a:custGeom>
              <a:avLst/>
              <a:gdLst>
                <a:gd name="T0" fmla="*/ 66 w 66"/>
                <a:gd name="T1" fmla="*/ 74 h 77"/>
                <a:gd name="T2" fmla="*/ 58 w 66"/>
                <a:gd name="T3" fmla="*/ 77 h 77"/>
                <a:gd name="T4" fmla="*/ 47 w 66"/>
                <a:gd name="T5" fmla="*/ 68 h 77"/>
                <a:gd name="T6" fmla="*/ 26 w 66"/>
                <a:gd name="T7" fmla="*/ 77 h 77"/>
                <a:gd name="T8" fmla="*/ 0 w 66"/>
                <a:gd name="T9" fmla="*/ 53 h 77"/>
                <a:gd name="T10" fmla="*/ 30 w 66"/>
                <a:gd name="T11" fmla="*/ 28 h 77"/>
                <a:gd name="T12" fmla="*/ 46 w 66"/>
                <a:gd name="T13" fmla="*/ 30 h 77"/>
                <a:gd name="T14" fmla="*/ 46 w 66"/>
                <a:gd name="T15" fmla="*/ 26 h 77"/>
                <a:gd name="T16" fmla="*/ 42 w 66"/>
                <a:gd name="T17" fmla="*/ 13 h 77"/>
                <a:gd name="T18" fmla="*/ 28 w 66"/>
                <a:gd name="T19" fmla="*/ 8 h 77"/>
                <a:gd name="T20" fmla="*/ 7 w 66"/>
                <a:gd name="T21" fmla="*/ 13 h 77"/>
                <a:gd name="T22" fmla="*/ 7 w 66"/>
                <a:gd name="T23" fmla="*/ 4 h 77"/>
                <a:gd name="T24" fmla="*/ 29 w 66"/>
                <a:gd name="T25" fmla="*/ 0 h 77"/>
                <a:gd name="T26" fmla="*/ 52 w 66"/>
                <a:gd name="T27" fmla="*/ 8 h 77"/>
                <a:gd name="T28" fmla="*/ 58 w 66"/>
                <a:gd name="T29" fmla="*/ 25 h 77"/>
                <a:gd name="T30" fmla="*/ 58 w 66"/>
                <a:gd name="T31" fmla="*/ 62 h 77"/>
                <a:gd name="T32" fmla="*/ 62 w 66"/>
                <a:gd name="T33" fmla="*/ 68 h 77"/>
                <a:gd name="T34" fmla="*/ 66 w 66"/>
                <a:gd name="T35" fmla="*/ 67 h 77"/>
                <a:gd name="T36" fmla="*/ 66 w 66"/>
                <a:gd name="T37" fmla="*/ 74 h 77"/>
                <a:gd name="T38" fmla="*/ 46 w 66"/>
                <a:gd name="T39" fmla="*/ 38 h 77"/>
                <a:gd name="T40" fmla="*/ 31 w 66"/>
                <a:gd name="T41" fmla="*/ 36 h 77"/>
                <a:gd name="T42" fmla="*/ 12 w 66"/>
                <a:gd name="T43" fmla="*/ 52 h 77"/>
                <a:gd name="T44" fmla="*/ 28 w 66"/>
                <a:gd name="T45" fmla="*/ 69 h 77"/>
                <a:gd name="T46" fmla="*/ 42 w 66"/>
                <a:gd name="T47" fmla="*/ 63 h 77"/>
                <a:gd name="T48" fmla="*/ 46 w 66"/>
                <a:gd name="T49" fmla="*/ 49 h 77"/>
                <a:gd name="T50" fmla="*/ 46 w 66"/>
                <a:gd name="T51" fmla="*/ 38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77">
                  <a:moveTo>
                    <a:pt x="66" y="74"/>
                  </a:moveTo>
                  <a:cubicBezTo>
                    <a:pt x="64" y="76"/>
                    <a:pt x="61" y="77"/>
                    <a:pt x="58" y="77"/>
                  </a:cubicBezTo>
                  <a:cubicBezTo>
                    <a:pt x="51" y="77"/>
                    <a:pt x="47" y="74"/>
                    <a:pt x="47" y="68"/>
                  </a:cubicBezTo>
                  <a:cubicBezTo>
                    <a:pt x="43" y="74"/>
                    <a:pt x="35" y="77"/>
                    <a:pt x="26" y="77"/>
                  </a:cubicBezTo>
                  <a:cubicBezTo>
                    <a:pt x="11" y="77"/>
                    <a:pt x="0" y="69"/>
                    <a:pt x="0" y="53"/>
                  </a:cubicBezTo>
                  <a:cubicBezTo>
                    <a:pt x="0" y="38"/>
                    <a:pt x="10" y="28"/>
                    <a:pt x="30" y="28"/>
                  </a:cubicBezTo>
                  <a:cubicBezTo>
                    <a:pt x="36" y="28"/>
                    <a:pt x="42" y="29"/>
                    <a:pt x="46" y="30"/>
                  </a:cubicBezTo>
                  <a:cubicBezTo>
                    <a:pt x="46" y="26"/>
                    <a:pt x="46" y="26"/>
                    <a:pt x="46" y="26"/>
                  </a:cubicBezTo>
                  <a:cubicBezTo>
                    <a:pt x="46" y="20"/>
                    <a:pt x="45" y="16"/>
                    <a:pt x="42" y="13"/>
                  </a:cubicBezTo>
                  <a:cubicBezTo>
                    <a:pt x="40" y="10"/>
                    <a:pt x="35" y="8"/>
                    <a:pt x="28" y="8"/>
                  </a:cubicBezTo>
                  <a:cubicBezTo>
                    <a:pt x="20" y="8"/>
                    <a:pt x="13" y="10"/>
                    <a:pt x="7" y="13"/>
                  </a:cubicBezTo>
                  <a:cubicBezTo>
                    <a:pt x="7" y="4"/>
                    <a:pt x="7" y="4"/>
                    <a:pt x="7" y="4"/>
                  </a:cubicBezTo>
                  <a:cubicBezTo>
                    <a:pt x="12" y="2"/>
                    <a:pt x="20" y="0"/>
                    <a:pt x="29" y="0"/>
                  </a:cubicBezTo>
                  <a:cubicBezTo>
                    <a:pt x="39" y="0"/>
                    <a:pt x="47" y="2"/>
                    <a:pt x="52" y="8"/>
                  </a:cubicBezTo>
                  <a:cubicBezTo>
                    <a:pt x="56" y="12"/>
                    <a:pt x="58" y="17"/>
                    <a:pt x="58" y="25"/>
                  </a:cubicBezTo>
                  <a:cubicBezTo>
                    <a:pt x="58" y="62"/>
                    <a:pt x="58" y="62"/>
                    <a:pt x="58" y="62"/>
                  </a:cubicBezTo>
                  <a:cubicBezTo>
                    <a:pt x="58" y="66"/>
                    <a:pt x="58" y="68"/>
                    <a:pt x="62" y="68"/>
                  </a:cubicBezTo>
                  <a:cubicBezTo>
                    <a:pt x="63" y="68"/>
                    <a:pt x="65" y="68"/>
                    <a:pt x="66" y="67"/>
                  </a:cubicBezTo>
                  <a:lnTo>
                    <a:pt x="66" y="74"/>
                  </a:lnTo>
                  <a:close/>
                  <a:moveTo>
                    <a:pt x="46" y="38"/>
                  </a:moveTo>
                  <a:cubicBezTo>
                    <a:pt x="43" y="37"/>
                    <a:pt x="37" y="36"/>
                    <a:pt x="31" y="36"/>
                  </a:cubicBezTo>
                  <a:cubicBezTo>
                    <a:pt x="17" y="36"/>
                    <a:pt x="12" y="43"/>
                    <a:pt x="12" y="52"/>
                  </a:cubicBezTo>
                  <a:cubicBezTo>
                    <a:pt x="12" y="63"/>
                    <a:pt x="19" y="69"/>
                    <a:pt x="28" y="69"/>
                  </a:cubicBezTo>
                  <a:cubicBezTo>
                    <a:pt x="34" y="69"/>
                    <a:pt x="39" y="67"/>
                    <a:pt x="42" y="63"/>
                  </a:cubicBezTo>
                  <a:cubicBezTo>
                    <a:pt x="45" y="60"/>
                    <a:pt x="46" y="55"/>
                    <a:pt x="46" y="49"/>
                  </a:cubicBezTo>
                  <a:lnTo>
                    <a:pt x="46" y="38"/>
                  </a:lnTo>
                  <a:close/>
                </a:path>
              </a:pathLst>
            </a:custGeom>
            <a:solidFill>
              <a:srgbClr val="FFFFFF"/>
            </a:solidFill>
            <a:ln w="9525">
              <a:noFill/>
              <a:round/>
              <a:headEnd/>
              <a:tailEnd/>
            </a:ln>
          </p:spPr>
          <p:txBody>
            <a:bodyPr/>
            <a:lstStyle/>
            <a:p>
              <a:endParaRPr lang="en-GB"/>
            </a:p>
          </p:txBody>
        </p:sp>
        <p:sp>
          <p:nvSpPr>
            <p:cNvPr id="65" name="Freeform 13"/>
            <p:cNvSpPr>
              <a:spLocks/>
            </p:cNvSpPr>
            <p:nvPr userDrawn="1"/>
          </p:nvSpPr>
          <p:spPr bwMode="auto">
            <a:xfrm>
              <a:off x="414" y="548"/>
              <a:ext cx="41" cy="52"/>
            </a:xfrm>
            <a:custGeom>
              <a:avLst/>
              <a:gdLst>
                <a:gd name="T0" fmla="*/ 48 w 59"/>
                <a:gd name="T1" fmla="*/ 22 h 77"/>
                <a:gd name="T2" fmla="*/ 33 w 59"/>
                <a:gd name="T3" fmla="*/ 8 h 77"/>
                <a:gd name="T4" fmla="*/ 12 w 59"/>
                <a:gd name="T5" fmla="*/ 38 h 77"/>
                <a:gd name="T6" fmla="*/ 36 w 59"/>
                <a:gd name="T7" fmla="*/ 68 h 77"/>
                <a:gd name="T8" fmla="*/ 56 w 59"/>
                <a:gd name="T9" fmla="*/ 62 h 77"/>
                <a:gd name="T10" fmla="*/ 56 w 59"/>
                <a:gd name="T11" fmla="*/ 71 h 77"/>
                <a:gd name="T12" fmla="*/ 34 w 59"/>
                <a:gd name="T13" fmla="*/ 77 h 77"/>
                <a:gd name="T14" fmla="*/ 0 w 59"/>
                <a:gd name="T15" fmla="*/ 39 h 77"/>
                <a:gd name="T16" fmla="*/ 33 w 59"/>
                <a:gd name="T17" fmla="*/ 0 h 77"/>
                <a:gd name="T18" fmla="*/ 53 w 59"/>
                <a:gd name="T19" fmla="*/ 8 h 77"/>
                <a:gd name="T20" fmla="*/ 59 w 59"/>
                <a:gd name="T21" fmla="*/ 20 h 77"/>
                <a:gd name="T22" fmla="*/ 48 w 59"/>
                <a:gd name="T23" fmla="*/ 22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77">
                  <a:moveTo>
                    <a:pt x="48" y="22"/>
                  </a:moveTo>
                  <a:cubicBezTo>
                    <a:pt x="46" y="14"/>
                    <a:pt x="42" y="8"/>
                    <a:pt x="33" y="8"/>
                  </a:cubicBezTo>
                  <a:cubicBezTo>
                    <a:pt x="19" y="8"/>
                    <a:pt x="12" y="20"/>
                    <a:pt x="12" y="38"/>
                  </a:cubicBezTo>
                  <a:cubicBezTo>
                    <a:pt x="12" y="57"/>
                    <a:pt x="19" y="68"/>
                    <a:pt x="36" y="68"/>
                  </a:cubicBezTo>
                  <a:cubicBezTo>
                    <a:pt x="43" y="68"/>
                    <a:pt x="50" y="66"/>
                    <a:pt x="56" y="62"/>
                  </a:cubicBezTo>
                  <a:cubicBezTo>
                    <a:pt x="56" y="71"/>
                    <a:pt x="56" y="71"/>
                    <a:pt x="56" y="71"/>
                  </a:cubicBezTo>
                  <a:cubicBezTo>
                    <a:pt x="51" y="75"/>
                    <a:pt x="42" y="77"/>
                    <a:pt x="34" y="77"/>
                  </a:cubicBezTo>
                  <a:cubicBezTo>
                    <a:pt x="12" y="77"/>
                    <a:pt x="0" y="63"/>
                    <a:pt x="0" y="39"/>
                  </a:cubicBezTo>
                  <a:cubicBezTo>
                    <a:pt x="0" y="15"/>
                    <a:pt x="13" y="0"/>
                    <a:pt x="33" y="0"/>
                  </a:cubicBezTo>
                  <a:cubicBezTo>
                    <a:pt x="41" y="0"/>
                    <a:pt x="48" y="3"/>
                    <a:pt x="53" y="8"/>
                  </a:cubicBezTo>
                  <a:cubicBezTo>
                    <a:pt x="56" y="11"/>
                    <a:pt x="58" y="15"/>
                    <a:pt x="59" y="20"/>
                  </a:cubicBezTo>
                  <a:lnTo>
                    <a:pt x="48" y="22"/>
                  </a:lnTo>
                  <a:close/>
                </a:path>
              </a:pathLst>
            </a:custGeom>
            <a:solidFill>
              <a:srgbClr val="FFFFFF"/>
            </a:solidFill>
            <a:ln w="9525">
              <a:noFill/>
              <a:round/>
              <a:headEnd/>
              <a:tailEnd/>
            </a:ln>
          </p:spPr>
          <p:txBody>
            <a:bodyPr/>
            <a:lstStyle/>
            <a:p>
              <a:endParaRPr lang="en-GB"/>
            </a:p>
          </p:txBody>
        </p:sp>
        <p:sp>
          <p:nvSpPr>
            <p:cNvPr id="66" name="Freeform 14"/>
            <p:cNvSpPr>
              <a:spLocks/>
            </p:cNvSpPr>
            <p:nvPr userDrawn="1"/>
          </p:nvSpPr>
          <p:spPr bwMode="auto">
            <a:xfrm>
              <a:off x="461" y="548"/>
              <a:ext cx="41" cy="52"/>
            </a:xfrm>
            <a:custGeom>
              <a:avLst/>
              <a:gdLst>
                <a:gd name="T0" fmla="*/ 49 w 59"/>
                <a:gd name="T1" fmla="*/ 22 h 77"/>
                <a:gd name="T2" fmla="*/ 33 w 59"/>
                <a:gd name="T3" fmla="*/ 8 h 77"/>
                <a:gd name="T4" fmla="*/ 12 w 59"/>
                <a:gd name="T5" fmla="*/ 38 h 77"/>
                <a:gd name="T6" fmla="*/ 36 w 59"/>
                <a:gd name="T7" fmla="*/ 68 h 77"/>
                <a:gd name="T8" fmla="*/ 56 w 59"/>
                <a:gd name="T9" fmla="*/ 62 h 77"/>
                <a:gd name="T10" fmla="*/ 56 w 59"/>
                <a:gd name="T11" fmla="*/ 71 h 77"/>
                <a:gd name="T12" fmla="*/ 34 w 59"/>
                <a:gd name="T13" fmla="*/ 77 h 77"/>
                <a:gd name="T14" fmla="*/ 0 w 59"/>
                <a:gd name="T15" fmla="*/ 39 h 77"/>
                <a:gd name="T16" fmla="*/ 33 w 59"/>
                <a:gd name="T17" fmla="*/ 0 h 77"/>
                <a:gd name="T18" fmla="*/ 53 w 59"/>
                <a:gd name="T19" fmla="*/ 8 h 77"/>
                <a:gd name="T20" fmla="*/ 59 w 59"/>
                <a:gd name="T21" fmla="*/ 20 h 77"/>
                <a:gd name="T22" fmla="*/ 49 w 59"/>
                <a:gd name="T23" fmla="*/ 22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77">
                  <a:moveTo>
                    <a:pt x="49" y="22"/>
                  </a:moveTo>
                  <a:cubicBezTo>
                    <a:pt x="46" y="14"/>
                    <a:pt x="42" y="8"/>
                    <a:pt x="33" y="8"/>
                  </a:cubicBezTo>
                  <a:cubicBezTo>
                    <a:pt x="20" y="8"/>
                    <a:pt x="12" y="20"/>
                    <a:pt x="12" y="38"/>
                  </a:cubicBezTo>
                  <a:cubicBezTo>
                    <a:pt x="12" y="57"/>
                    <a:pt x="19" y="68"/>
                    <a:pt x="36" y="68"/>
                  </a:cubicBezTo>
                  <a:cubicBezTo>
                    <a:pt x="43" y="68"/>
                    <a:pt x="51" y="66"/>
                    <a:pt x="56" y="62"/>
                  </a:cubicBezTo>
                  <a:cubicBezTo>
                    <a:pt x="56" y="71"/>
                    <a:pt x="56" y="71"/>
                    <a:pt x="56" y="71"/>
                  </a:cubicBezTo>
                  <a:cubicBezTo>
                    <a:pt x="51" y="75"/>
                    <a:pt x="42" y="77"/>
                    <a:pt x="34" y="77"/>
                  </a:cubicBezTo>
                  <a:cubicBezTo>
                    <a:pt x="12" y="77"/>
                    <a:pt x="0" y="63"/>
                    <a:pt x="0" y="39"/>
                  </a:cubicBezTo>
                  <a:cubicBezTo>
                    <a:pt x="0" y="15"/>
                    <a:pt x="13" y="0"/>
                    <a:pt x="33" y="0"/>
                  </a:cubicBezTo>
                  <a:cubicBezTo>
                    <a:pt x="42" y="0"/>
                    <a:pt x="49" y="3"/>
                    <a:pt x="53" y="8"/>
                  </a:cubicBezTo>
                  <a:cubicBezTo>
                    <a:pt x="56" y="11"/>
                    <a:pt x="58" y="15"/>
                    <a:pt x="59" y="20"/>
                  </a:cubicBezTo>
                  <a:lnTo>
                    <a:pt x="49" y="22"/>
                  </a:lnTo>
                  <a:close/>
                </a:path>
              </a:pathLst>
            </a:custGeom>
            <a:solidFill>
              <a:srgbClr val="FFFFFF"/>
            </a:solidFill>
            <a:ln w="9525">
              <a:noFill/>
              <a:round/>
              <a:headEnd/>
              <a:tailEnd/>
            </a:ln>
          </p:spPr>
          <p:txBody>
            <a:bodyPr/>
            <a:lstStyle/>
            <a:p>
              <a:endParaRPr lang="en-GB"/>
            </a:p>
          </p:txBody>
        </p:sp>
        <p:sp>
          <p:nvSpPr>
            <p:cNvPr id="67" name="Freeform 15"/>
            <p:cNvSpPr>
              <a:spLocks noEditPoints="1"/>
            </p:cNvSpPr>
            <p:nvPr userDrawn="1"/>
          </p:nvSpPr>
          <p:spPr bwMode="auto">
            <a:xfrm>
              <a:off x="508" y="529"/>
              <a:ext cx="20" cy="71"/>
            </a:xfrm>
            <a:custGeom>
              <a:avLst/>
              <a:gdLst>
                <a:gd name="T0" fmla="*/ 28 w 29"/>
                <a:gd name="T1" fmla="*/ 101 h 104"/>
                <a:gd name="T2" fmla="*/ 20 w 29"/>
                <a:gd name="T3" fmla="*/ 104 h 104"/>
                <a:gd name="T4" fmla="*/ 11 w 29"/>
                <a:gd name="T5" fmla="*/ 100 h 104"/>
                <a:gd name="T6" fmla="*/ 9 w 29"/>
                <a:gd name="T7" fmla="*/ 91 h 104"/>
                <a:gd name="T8" fmla="*/ 9 w 29"/>
                <a:gd name="T9" fmla="*/ 37 h 104"/>
                <a:gd name="T10" fmla="*/ 0 w 29"/>
                <a:gd name="T11" fmla="*/ 37 h 104"/>
                <a:gd name="T12" fmla="*/ 0 w 29"/>
                <a:gd name="T13" fmla="*/ 28 h 104"/>
                <a:gd name="T14" fmla="*/ 20 w 29"/>
                <a:gd name="T15" fmla="*/ 28 h 104"/>
                <a:gd name="T16" fmla="*/ 20 w 29"/>
                <a:gd name="T17" fmla="*/ 89 h 104"/>
                <a:gd name="T18" fmla="*/ 24 w 29"/>
                <a:gd name="T19" fmla="*/ 95 h 104"/>
                <a:gd name="T20" fmla="*/ 29 w 29"/>
                <a:gd name="T21" fmla="*/ 94 h 104"/>
                <a:gd name="T22" fmla="*/ 28 w 29"/>
                <a:gd name="T23" fmla="*/ 101 h 104"/>
                <a:gd name="T24" fmla="*/ 13 w 29"/>
                <a:gd name="T25" fmla="*/ 15 h 104"/>
                <a:gd name="T26" fmla="*/ 6 w 29"/>
                <a:gd name="T27" fmla="*/ 7 h 104"/>
                <a:gd name="T28" fmla="*/ 13 w 29"/>
                <a:gd name="T29" fmla="*/ 0 h 104"/>
                <a:gd name="T30" fmla="*/ 21 w 29"/>
                <a:gd name="T31" fmla="*/ 7 h 104"/>
                <a:gd name="T32" fmla="*/ 13 w 29"/>
                <a:gd name="T33" fmla="*/ 15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104">
                  <a:moveTo>
                    <a:pt x="28" y="101"/>
                  </a:moveTo>
                  <a:cubicBezTo>
                    <a:pt x="27" y="103"/>
                    <a:pt x="23" y="104"/>
                    <a:pt x="20" y="104"/>
                  </a:cubicBezTo>
                  <a:cubicBezTo>
                    <a:pt x="16" y="104"/>
                    <a:pt x="13" y="102"/>
                    <a:pt x="11" y="100"/>
                  </a:cubicBezTo>
                  <a:cubicBezTo>
                    <a:pt x="9" y="98"/>
                    <a:pt x="9" y="95"/>
                    <a:pt x="9" y="91"/>
                  </a:cubicBezTo>
                  <a:cubicBezTo>
                    <a:pt x="9" y="37"/>
                    <a:pt x="9" y="37"/>
                    <a:pt x="9" y="37"/>
                  </a:cubicBezTo>
                  <a:cubicBezTo>
                    <a:pt x="0" y="37"/>
                    <a:pt x="0" y="37"/>
                    <a:pt x="0" y="37"/>
                  </a:cubicBezTo>
                  <a:cubicBezTo>
                    <a:pt x="0" y="28"/>
                    <a:pt x="0" y="28"/>
                    <a:pt x="0" y="28"/>
                  </a:cubicBezTo>
                  <a:cubicBezTo>
                    <a:pt x="20" y="28"/>
                    <a:pt x="20" y="28"/>
                    <a:pt x="20" y="28"/>
                  </a:cubicBezTo>
                  <a:cubicBezTo>
                    <a:pt x="20" y="89"/>
                    <a:pt x="20" y="89"/>
                    <a:pt x="20" y="89"/>
                  </a:cubicBezTo>
                  <a:cubicBezTo>
                    <a:pt x="20" y="94"/>
                    <a:pt x="21" y="95"/>
                    <a:pt x="24" y="95"/>
                  </a:cubicBezTo>
                  <a:cubicBezTo>
                    <a:pt x="26" y="95"/>
                    <a:pt x="28" y="94"/>
                    <a:pt x="29" y="94"/>
                  </a:cubicBezTo>
                  <a:lnTo>
                    <a:pt x="28" y="101"/>
                  </a:lnTo>
                  <a:close/>
                  <a:moveTo>
                    <a:pt x="13" y="15"/>
                  </a:moveTo>
                  <a:cubicBezTo>
                    <a:pt x="9" y="15"/>
                    <a:pt x="6" y="11"/>
                    <a:pt x="6" y="7"/>
                  </a:cubicBezTo>
                  <a:cubicBezTo>
                    <a:pt x="6" y="3"/>
                    <a:pt x="9" y="0"/>
                    <a:pt x="13" y="0"/>
                  </a:cubicBezTo>
                  <a:cubicBezTo>
                    <a:pt x="18" y="0"/>
                    <a:pt x="21" y="3"/>
                    <a:pt x="21" y="7"/>
                  </a:cubicBezTo>
                  <a:cubicBezTo>
                    <a:pt x="21" y="11"/>
                    <a:pt x="18" y="15"/>
                    <a:pt x="13" y="15"/>
                  </a:cubicBezTo>
                  <a:close/>
                </a:path>
              </a:pathLst>
            </a:custGeom>
            <a:solidFill>
              <a:srgbClr val="FFFFFF"/>
            </a:solidFill>
            <a:ln w="9525">
              <a:noFill/>
              <a:round/>
              <a:headEnd/>
              <a:tailEnd/>
            </a:ln>
          </p:spPr>
          <p:txBody>
            <a:bodyPr/>
            <a:lstStyle/>
            <a:p>
              <a:endParaRPr lang="en-GB"/>
            </a:p>
          </p:txBody>
        </p:sp>
        <p:sp>
          <p:nvSpPr>
            <p:cNvPr id="72" name="Freeform 16"/>
            <p:cNvSpPr>
              <a:spLocks noEditPoints="1"/>
            </p:cNvSpPr>
            <p:nvPr userDrawn="1"/>
          </p:nvSpPr>
          <p:spPr bwMode="auto">
            <a:xfrm>
              <a:off x="536" y="528"/>
              <a:ext cx="48" cy="72"/>
            </a:xfrm>
            <a:custGeom>
              <a:avLst/>
              <a:gdLst>
                <a:gd name="T0" fmla="*/ 71 w 71"/>
                <a:gd name="T1" fmla="*/ 103 h 106"/>
                <a:gd name="T2" fmla="*/ 63 w 71"/>
                <a:gd name="T3" fmla="*/ 106 h 106"/>
                <a:gd name="T4" fmla="*/ 52 w 71"/>
                <a:gd name="T5" fmla="*/ 97 h 106"/>
                <a:gd name="T6" fmla="*/ 31 w 71"/>
                <a:gd name="T7" fmla="*/ 106 h 106"/>
                <a:gd name="T8" fmla="*/ 0 w 71"/>
                <a:gd name="T9" fmla="*/ 71 h 106"/>
                <a:gd name="T10" fmla="*/ 11 w 71"/>
                <a:gd name="T11" fmla="*/ 39 h 106"/>
                <a:gd name="T12" fmla="*/ 38 w 71"/>
                <a:gd name="T13" fmla="*/ 29 h 106"/>
                <a:gd name="T14" fmla="*/ 51 w 71"/>
                <a:gd name="T15" fmla="*/ 31 h 106"/>
                <a:gd name="T16" fmla="*/ 51 w 71"/>
                <a:gd name="T17" fmla="*/ 8 h 106"/>
                <a:gd name="T18" fmla="*/ 42 w 71"/>
                <a:gd name="T19" fmla="*/ 8 h 106"/>
                <a:gd name="T20" fmla="*/ 42 w 71"/>
                <a:gd name="T21" fmla="*/ 0 h 106"/>
                <a:gd name="T22" fmla="*/ 63 w 71"/>
                <a:gd name="T23" fmla="*/ 0 h 106"/>
                <a:gd name="T24" fmla="*/ 63 w 71"/>
                <a:gd name="T25" fmla="*/ 91 h 106"/>
                <a:gd name="T26" fmla="*/ 67 w 71"/>
                <a:gd name="T27" fmla="*/ 97 h 106"/>
                <a:gd name="T28" fmla="*/ 71 w 71"/>
                <a:gd name="T29" fmla="*/ 96 h 106"/>
                <a:gd name="T30" fmla="*/ 71 w 71"/>
                <a:gd name="T31" fmla="*/ 103 h 106"/>
                <a:gd name="T32" fmla="*/ 51 w 71"/>
                <a:gd name="T33" fmla="*/ 40 h 106"/>
                <a:gd name="T34" fmla="*/ 39 w 71"/>
                <a:gd name="T35" fmla="*/ 37 h 106"/>
                <a:gd name="T36" fmla="*/ 12 w 71"/>
                <a:gd name="T37" fmla="*/ 70 h 106"/>
                <a:gd name="T38" fmla="*/ 32 w 71"/>
                <a:gd name="T39" fmla="*/ 98 h 106"/>
                <a:gd name="T40" fmla="*/ 48 w 71"/>
                <a:gd name="T41" fmla="*/ 88 h 106"/>
                <a:gd name="T42" fmla="*/ 51 w 71"/>
                <a:gd name="T43" fmla="*/ 74 h 106"/>
                <a:gd name="T44" fmla="*/ 51 w 71"/>
                <a:gd name="T45" fmla="*/ 40 h 1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106">
                  <a:moveTo>
                    <a:pt x="71" y="103"/>
                  </a:moveTo>
                  <a:cubicBezTo>
                    <a:pt x="69" y="105"/>
                    <a:pt x="66" y="106"/>
                    <a:pt x="63" y="106"/>
                  </a:cubicBezTo>
                  <a:cubicBezTo>
                    <a:pt x="57" y="106"/>
                    <a:pt x="53" y="103"/>
                    <a:pt x="52" y="97"/>
                  </a:cubicBezTo>
                  <a:cubicBezTo>
                    <a:pt x="48" y="103"/>
                    <a:pt x="41" y="106"/>
                    <a:pt x="31" y="106"/>
                  </a:cubicBezTo>
                  <a:cubicBezTo>
                    <a:pt x="10" y="106"/>
                    <a:pt x="0" y="91"/>
                    <a:pt x="0" y="71"/>
                  </a:cubicBezTo>
                  <a:cubicBezTo>
                    <a:pt x="0" y="58"/>
                    <a:pt x="4" y="47"/>
                    <a:pt x="11" y="39"/>
                  </a:cubicBezTo>
                  <a:cubicBezTo>
                    <a:pt x="17" y="33"/>
                    <a:pt x="26" y="29"/>
                    <a:pt x="38" y="29"/>
                  </a:cubicBezTo>
                  <a:cubicBezTo>
                    <a:pt x="43" y="29"/>
                    <a:pt x="47" y="30"/>
                    <a:pt x="51" y="31"/>
                  </a:cubicBezTo>
                  <a:cubicBezTo>
                    <a:pt x="51" y="8"/>
                    <a:pt x="51" y="8"/>
                    <a:pt x="51" y="8"/>
                  </a:cubicBezTo>
                  <a:cubicBezTo>
                    <a:pt x="42" y="8"/>
                    <a:pt x="42" y="8"/>
                    <a:pt x="42" y="8"/>
                  </a:cubicBezTo>
                  <a:cubicBezTo>
                    <a:pt x="42" y="0"/>
                    <a:pt x="42" y="0"/>
                    <a:pt x="42" y="0"/>
                  </a:cubicBezTo>
                  <a:cubicBezTo>
                    <a:pt x="63" y="0"/>
                    <a:pt x="63" y="0"/>
                    <a:pt x="63" y="0"/>
                  </a:cubicBezTo>
                  <a:cubicBezTo>
                    <a:pt x="63" y="91"/>
                    <a:pt x="63" y="91"/>
                    <a:pt x="63" y="91"/>
                  </a:cubicBezTo>
                  <a:cubicBezTo>
                    <a:pt x="63" y="96"/>
                    <a:pt x="64" y="97"/>
                    <a:pt x="67" y="97"/>
                  </a:cubicBezTo>
                  <a:cubicBezTo>
                    <a:pt x="68" y="97"/>
                    <a:pt x="70" y="96"/>
                    <a:pt x="71" y="96"/>
                  </a:cubicBezTo>
                  <a:lnTo>
                    <a:pt x="71" y="103"/>
                  </a:lnTo>
                  <a:close/>
                  <a:moveTo>
                    <a:pt x="51" y="40"/>
                  </a:moveTo>
                  <a:cubicBezTo>
                    <a:pt x="48" y="38"/>
                    <a:pt x="43" y="37"/>
                    <a:pt x="39" y="37"/>
                  </a:cubicBezTo>
                  <a:cubicBezTo>
                    <a:pt x="22" y="37"/>
                    <a:pt x="12" y="48"/>
                    <a:pt x="12" y="70"/>
                  </a:cubicBezTo>
                  <a:cubicBezTo>
                    <a:pt x="12" y="86"/>
                    <a:pt x="18" y="98"/>
                    <a:pt x="32" y="98"/>
                  </a:cubicBezTo>
                  <a:cubicBezTo>
                    <a:pt x="40" y="98"/>
                    <a:pt x="46" y="94"/>
                    <a:pt x="48" y="88"/>
                  </a:cubicBezTo>
                  <a:cubicBezTo>
                    <a:pt x="50" y="84"/>
                    <a:pt x="51" y="80"/>
                    <a:pt x="51" y="74"/>
                  </a:cubicBezTo>
                  <a:lnTo>
                    <a:pt x="51" y="40"/>
                  </a:lnTo>
                  <a:close/>
                </a:path>
              </a:pathLst>
            </a:custGeom>
            <a:solidFill>
              <a:srgbClr val="FFFFFF"/>
            </a:solidFill>
            <a:ln w="9525">
              <a:noFill/>
              <a:round/>
              <a:headEnd/>
              <a:tailEnd/>
            </a:ln>
          </p:spPr>
          <p:txBody>
            <a:bodyPr/>
            <a:lstStyle/>
            <a:p>
              <a:endParaRPr lang="en-GB"/>
            </a:p>
          </p:txBody>
        </p:sp>
        <p:sp>
          <p:nvSpPr>
            <p:cNvPr id="73" name="Freeform 17"/>
            <p:cNvSpPr>
              <a:spLocks noEditPoints="1"/>
            </p:cNvSpPr>
            <p:nvPr userDrawn="1"/>
          </p:nvSpPr>
          <p:spPr bwMode="auto">
            <a:xfrm>
              <a:off x="591" y="548"/>
              <a:ext cx="42" cy="52"/>
            </a:xfrm>
            <a:custGeom>
              <a:avLst/>
              <a:gdLst>
                <a:gd name="T0" fmla="*/ 54 w 62"/>
                <a:gd name="T1" fmla="*/ 43 h 77"/>
                <a:gd name="T2" fmla="*/ 12 w 62"/>
                <a:gd name="T3" fmla="*/ 43 h 77"/>
                <a:gd name="T4" fmla="*/ 36 w 62"/>
                <a:gd name="T5" fmla="*/ 68 h 77"/>
                <a:gd name="T6" fmla="*/ 59 w 62"/>
                <a:gd name="T7" fmla="*/ 61 h 77"/>
                <a:gd name="T8" fmla="*/ 58 w 62"/>
                <a:gd name="T9" fmla="*/ 71 h 77"/>
                <a:gd name="T10" fmla="*/ 34 w 62"/>
                <a:gd name="T11" fmla="*/ 77 h 77"/>
                <a:gd name="T12" fmla="*/ 0 w 62"/>
                <a:gd name="T13" fmla="*/ 39 h 77"/>
                <a:gd name="T14" fmla="*/ 32 w 62"/>
                <a:gd name="T15" fmla="*/ 0 h 77"/>
                <a:gd name="T16" fmla="*/ 62 w 62"/>
                <a:gd name="T17" fmla="*/ 35 h 77"/>
                <a:gd name="T18" fmla="*/ 54 w 62"/>
                <a:gd name="T19" fmla="*/ 43 h 77"/>
                <a:gd name="T20" fmla="*/ 32 w 62"/>
                <a:gd name="T21" fmla="*/ 8 h 77"/>
                <a:gd name="T22" fmla="*/ 12 w 62"/>
                <a:gd name="T23" fmla="*/ 35 h 77"/>
                <a:gd name="T24" fmla="*/ 49 w 62"/>
                <a:gd name="T25" fmla="*/ 35 h 77"/>
                <a:gd name="T26" fmla="*/ 50 w 62"/>
                <a:gd name="T27" fmla="*/ 33 h 77"/>
                <a:gd name="T28" fmla="*/ 32 w 62"/>
                <a:gd name="T29" fmla="*/ 8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77">
                  <a:moveTo>
                    <a:pt x="54" y="43"/>
                  </a:moveTo>
                  <a:cubicBezTo>
                    <a:pt x="12" y="43"/>
                    <a:pt x="12" y="43"/>
                    <a:pt x="12" y="43"/>
                  </a:cubicBezTo>
                  <a:cubicBezTo>
                    <a:pt x="13" y="59"/>
                    <a:pt x="21" y="68"/>
                    <a:pt x="36" y="68"/>
                  </a:cubicBezTo>
                  <a:cubicBezTo>
                    <a:pt x="44" y="68"/>
                    <a:pt x="53" y="65"/>
                    <a:pt x="59" y="61"/>
                  </a:cubicBezTo>
                  <a:cubicBezTo>
                    <a:pt x="58" y="71"/>
                    <a:pt x="58" y="71"/>
                    <a:pt x="58" y="71"/>
                  </a:cubicBezTo>
                  <a:cubicBezTo>
                    <a:pt x="53" y="75"/>
                    <a:pt x="43" y="77"/>
                    <a:pt x="34" y="77"/>
                  </a:cubicBezTo>
                  <a:cubicBezTo>
                    <a:pt x="11" y="77"/>
                    <a:pt x="0" y="62"/>
                    <a:pt x="0" y="39"/>
                  </a:cubicBezTo>
                  <a:cubicBezTo>
                    <a:pt x="0" y="14"/>
                    <a:pt x="13" y="0"/>
                    <a:pt x="32" y="0"/>
                  </a:cubicBezTo>
                  <a:cubicBezTo>
                    <a:pt x="50" y="0"/>
                    <a:pt x="62" y="13"/>
                    <a:pt x="62" y="35"/>
                  </a:cubicBezTo>
                  <a:cubicBezTo>
                    <a:pt x="62" y="40"/>
                    <a:pt x="60" y="43"/>
                    <a:pt x="54" y="43"/>
                  </a:cubicBezTo>
                  <a:close/>
                  <a:moveTo>
                    <a:pt x="32" y="8"/>
                  </a:moveTo>
                  <a:cubicBezTo>
                    <a:pt x="20" y="8"/>
                    <a:pt x="13" y="17"/>
                    <a:pt x="12" y="35"/>
                  </a:cubicBezTo>
                  <a:cubicBezTo>
                    <a:pt x="49" y="35"/>
                    <a:pt x="49" y="35"/>
                    <a:pt x="49" y="35"/>
                  </a:cubicBezTo>
                  <a:cubicBezTo>
                    <a:pt x="50" y="35"/>
                    <a:pt x="50" y="34"/>
                    <a:pt x="50" y="33"/>
                  </a:cubicBezTo>
                  <a:cubicBezTo>
                    <a:pt x="50" y="19"/>
                    <a:pt x="44" y="8"/>
                    <a:pt x="32" y="8"/>
                  </a:cubicBezTo>
                  <a:close/>
                </a:path>
              </a:pathLst>
            </a:custGeom>
            <a:solidFill>
              <a:srgbClr val="FFFFFF"/>
            </a:solidFill>
            <a:ln w="9525">
              <a:noFill/>
              <a:round/>
              <a:headEnd/>
              <a:tailEnd/>
            </a:ln>
          </p:spPr>
          <p:txBody>
            <a:bodyPr/>
            <a:lstStyle/>
            <a:p>
              <a:endParaRPr lang="en-GB"/>
            </a:p>
          </p:txBody>
        </p:sp>
        <p:sp>
          <p:nvSpPr>
            <p:cNvPr id="74" name="Freeform 18"/>
            <p:cNvSpPr>
              <a:spLocks/>
            </p:cNvSpPr>
            <p:nvPr userDrawn="1"/>
          </p:nvSpPr>
          <p:spPr bwMode="auto">
            <a:xfrm>
              <a:off x="640" y="548"/>
              <a:ext cx="47" cy="52"/>
            </a:xfrm>
            <a:custGeom>
              <a:avLst/>
              <a:gdLst>
                <a:gd name="T0" fmla="*/ 68 w 68"/>
                <a:gd name="T1" fmla="*/ 76 h 76"/>
                <a:gd name="T2" fmla="*/ 56 w 68"/>
                <a:gd name="T3" fmla="*/ 76 h 76"/>
                <a:gd name="T4" fmla="*/ 56 w 68"/>
                <a:gd name="T5" fmla="*/ 29 h 76"/>
                <a:gd name="T6" fmla="*/ 52 w 68"/>
                <a:gd name="T7" fmla="*/ 14 h 76"/>
                <a:gd name="T8" fmla="*/ 40 w 68"/>
                <a:gd name="T9" fmla="*/ 9 h 76"/>
                <a:gd name="T10" fmla="*/ 25 w 68"/>
                <a:gd name="T11" fmla="*/ 15 h 76"/>
                <a:gd name="T12" fmla="*/ 20 w 68"/>
                <a:gd name="T13" fmla="*/ 33 h 76"/>
                <a:gd name="T14" fmla="*/ 20 w 68"/>
                <a:gd name="T15" fmla="*/ 76 h 76"/>
                <a:gd name="T16" fmla="*/ 9 w 68"/>
                <a:gd name="T17" fmla="*/ 76 h 76"/>
                <a:gd name="T18" fmla="*/ 9 w 68"/>
                <a:gd name="T19" fmla="*/ 10 h 76"/>
                <a:gd name="T20" fmla="*/ 0 w 68"/>
                <a:gd name="T21" fmla="*/ 10 h 76"/>
                <a:gd name="T22" fmla="*/ 0 w 68"/>
                <a:gd name="T23" fmla="*/ 1 h 76"/>
                <a:gd name="T24" fmla="*/ 16 w 68"/>
                <a:gd name="T25" fmla="*/ 1 h 76"/>
                <a:gd name="T26" fmla="*/ 18 w 68"/>
                <a:gd name="T27" fmla="*/ 10 h 76"/>
                <a:gd name="T28" fmla="*/ 42 w 68"/>
                <a:gd name="T29" fmla="*/ 0 h 76"/>
                <a:gd name="T30" fmla="*/ 62 w 68"/>
                <a:gd name="T31" fmla="*/ 8 h 76"/>
                <a:gd name="T32" fmla="*/ 68 w 68"/>
                <a:gd name="T33" fmla="*/ 28 h 76"/>
                <a:gd name="T34" fmla="*/ 68 w 68"/>
                <a:gd name="T35" fmla="*/ 76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8" h="76">
                  <a:moveTo>
                    <a:pt x="68" y="76"/>
                  </a:moveTo>
                  <a:cubicBezTo>
                    <a:pt x="56" y="76"/>
                    <a:pt x="56" y="76"/>
                    <a:pt x="56" y="76"/>
                  </a:cubicBezTo>
                  <a:cubicBezTo>
                    <a:pt x="56" y="29"/>
                    <a:pt x="56" y="29"/>
                    <a:pt x="56" y="29"/>
                  </a:cubicBezTo>
                  <a:cubicBezTo>
                    <a:pt x="56" y="22"/>
                    <a:pt x="56" y="18"/>
                    <a:pt x="52" y="14"/>
                  </a:cubicBezTo>
                  <a:cubicBezTo>
                    <a:pt x="50" y="11"/>
                    <a:pt x="45" y="9"/>
                    <a:pt x="40" y="9"/>
                  </a:cubicBezTo>
                  <a:cubicBezTo>
                    <a:pt x="33" y="9"/>
                    <a:pt x="28" y="11"/>
                    <a:pt x="25" y="15"/>
                  </a:cubicBezTo>
                  <a:cubicBezTo>
                    <a:pt x="21" y="19"/>
                    <a:pt x="20" y="24"/>
                    <a:pt x="20" y="33"/>
                  </a:cubicBezTo>
                  <a:cubicBezTo>
                    <a:pt x="20" y="76"/>
                    <a:pt x="20" y="76"/>
                    <a:pt x="20" y="76"/>
                  </a:cubicBezTo>
                  <a:cubicBezTo>
                    <a:pt x="9" y="76"/>
                    <a:pt x="9" y="76"/>
                    <a:pt x="9" y="76"/>
                  </a:cubicBezTo>
                  <a:cubicBezTo>
                    <a:pt x="9" y="10"/>
                    <a:pt x="9" y="10"/>
                    <a:pt x="9" y="10"/>
                  </a:cubicBezTo>
                  <a:cubicBezTo>
                    <a:pt x="0" y="10"/>
                    <a:pt x="0" y="10"/>
                    <a:pt x="0" y="10"/>
                  </a:cubicBezTo>
                  <a:cubicBezTo>
                    <a:pt x="0" y="1"/>
                    <a:pt x="0" y="1"/>
                    <a:pt x="0" y="1"/>
                  </a:cubicBezTo>
                  <a:cubicBezTo>
                    <a:pt x="16" y="1"/>
                    <a:pt x="16" y="1"/>
                    <a:pt x="16" y="1"/>
                  </a:cubicBezTo>
                  <a:cubicBezTo>
                    <a:pt x="18" y="10"/>
                    <a:pt x="18" y="10"/>
                    <a:pt x="18" y="10"/>
                  </a:cubicBezTo>
                  <a:cubicBezTo>
                    <a:pt x="23" y="4"/>
                    <a:pt x="31" y="0"/>
                    <a:pt x="42" y="0"/>
                  </a:cubicBezTo>
                  <a:cubicBezTo>
                    <a:pt x="50" y="0"/>
                    <a:pt x="58" y="3"/>
                    <a:pt x="62" y="8"/>
                  </a:cubicBezTo>
                  <a:cubicBezTo>
                    <a:pt x="67" y="13"/>
                    <a:pt x="68" y="20"/>
                    <a:pt x="68" y="28"/>
                  </a:cubicBezTo>
                  <a:lnTo>
                    <a:pt x="68" y="76"/>
                  </a:lnTo>
                  <a:close/>
                </a:path>
              </a:pathLst>
            </a:custGeom>
            <a:solidFill>
              <a:srgbClr val="FFFFFF"/>
            </a:solidFill>
            <a:ln w="9525">
              <a:noFill/>
              <a:round/>
              <a:headEnd/>
              <a:tailEnd/>
            </a:ln>
          </p:spPr>
          <p:txBody>
            <a:bodyPr/>
            <a:lstStyle/>
            <a:p>
              <a:endParaRPr lang="en-GB"/>
            </a:p>
          </p:txBody>
        </p:sp>
        <p:sp>
          <p:nvSpPr>
            <p:cNvPr id="75" name="Freeform 19"/>
            <p:cNvSpPr>
              <a:spLocks/>
            </p:cNvSpPr>
            <p:nvPr userDrawn="1"/>
          </p:nvSpPr>
          <p:spPr bwMode="auto">
            <a:xfrm>
              <a:off x="696" y="533"/>
              <a:ext cx="30" cy="67"/>
            </a:xfrm>
            <a:custGeom>
              <a:avLst/>
              <a:gdLst>
                <a:gd name="T0" fmla="*/ 44 w 44"/>
                <a:gd name="T1" fmla="*/ 96 h 99"/>
                <a:gd name="T2" fmla="*/ 30 w 44"/>
                <a:gd name="T3" fmla="*/ 99 h 99"/>
                <a:gd name="T4" fmla="*/ 15 w 44"/>
                <a:gd name="T5" fmla="*/ 93 h 99"/>
                <a:gd name="T6" fmla="*/ 11 w 44"/>
                <a:gd name="T7" fmla="*/ 77 h 99"/>
                <a:gd name="T8" fmla="*/ 11 w 44"/>
                <a:gd name="T9" fmla="*/ 32 h 99"/>
                <a:gd name="T10" fmla="*/ 0 w 44"/>
                <a:gd name="T11" fmla="*/ 32 h 99"/>
                <a:gd name="T12" fmla="*/ 0 w 44"/>
                <a:gd name="T13" fmla="*/ 23 h 99"/>
                <a:gd name="T14" fmla="*/ 11 w 44"/>
                <a:gd name="T15" fmla="*/ 23 h 99"/>
                <a:gd name="T16" fmla="*/ 11 w 44"/>
                <a:gd name="T17" fmla="*/ 4 h 99"/>
                <a:gd name="T18" fmla="*/ 23 w 44"/>
                <a:gd name="T19" fmla="*/ 0 h 99"/>
                <a:gd name="T20" fmla="*/ 23 w 44"/>
                <a:gd name="T21" fmla="*/ 23 h 99"/>
                <a:gd name="T22" fmla="*/ 41 w 44"/>
                <a:gd name="T23" fmla="*/ 23 h 99"/>
                <a:gd name="T24" fmla="*/ 41 w 44"/>
                <a:gd name="T25" fmla="*/ 32 h 99"/>
                <a:gd name="T26" fmla="*/ 23 w 44"/>
                <a:gd name="T27" fmla="*/ 32 h 99"/>
                <a:gd name="T28" fmla="*/ 23 w 44"/>
                <a:gd name="T29" fmla="*/ 77 h 99"/>
                <a:gd name="T30" fmla="*/ 25 w 44"/>
                <a:gd name="T31" fmla="*/ 87 h 99"/>
                <a:gd name="T32" fmla="*/ 33 w 44"/>
                <a:gd name="T33" fmla="*/ 90 h 99"/>
                <a:gd name="T34" fmla="*/ 44 w 44"/>
                <a:gd name="T35" fmla="*/ 87 h 99"/>
                <a:gd name="T36" fmla="*/ 44 w 44"/>
                <a:gd name="T37" fmla="*/ 96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99">
                  <a:moveTo>
                    <a:pt x="44" y="96"/>
                  </a:moveTo>
                  <a:cubicBezTo>
                    <a:pt x="41" y="98"/>
                    <a:pt x="35" y="99"/>
                    <a:pt x="30" y="99"/>
                  </a:cubicBezTo>
                  <a:cubicBezTo>
                    <a:pt x="23" y="99"/>
                    <a:pt x="18" y="97"/>
                    <a:pt x="15" y="93"/>
                  </a:cubicBezTo>
                  <a:cubicBezTo>
                    <a:pt x="12" y="90"/>
                    <a:pt x="11" y="85"/>
                    <a:pt x="11" y="77"/>
                  </a:cubicBezTo>
                  <a:cubicBezTo>
                    <a:pt x="11" y="32"/>
                    <a:pt x="11" y="32"/>
                    <a:pt x="11" y="32"/>
                  </a:cubicBezTo>
                  <a:cubicBezTo>
                    <a:pt x="0" y="32"/>
                    <a:pt x="0" y="32"/>
                    <a:pt x="0" y="32"/>
                  </a:cubicBezTo>
                  <a:cubicBezTo>
                    <a:pt x="0" y="23"/>
                    <a:pt x="0" y="23"/>
                    <a:pt x="0" y="23"/>
                  </a:cubicBezTo>
                  <a:cubicBezTo>
                    <a:pt x="11" y="23"/>
                    <a:pt x="11" y="23"/>
                    <a:pt x="11" y="23"/>
                  </a:cubicBezTo>
                  <a:cubicBezTo>
                    <a:pt x="11" y="4"/>
                    <a:pt x="11" y="4"/>
                    <a:pt x="11" y="4"/>
                  </a:cubicBezTo>
                  <a:cubicBezTo>
                    <a:pt x="23" y="0"/>
                    <a:pt x="23" y="0"/>
                    <a:pt x="23" y="0"/>
                  </a:cubicBezTo>
                  <a:cubicBezTo>
                    <a:pt x="23" y="23"/>
                    <a:pt x="23" y="23"/>
                    <a:pt x="23" y="23"/>
                  </a:cubicBezTo>
                  <a:cubicBezTo>
                    <a:pt x="41" y="23"/>
                    <a:pt x="41" y="23"/>
                    <a:pt x="41" y="23"/>
                  </a:cubicBezTo>
                  <a:cubicBezTo>
                    <a:pt x="41" y="32"/>
                    <a:pt x="41" y="32"/>
                    <a:pt x="41" y="32"/>
                  </a:cubicBezTo>
                  <a:cubicBezTo>
                    <a:pt x="23" y="32"/>
                    <a:pt x="23" y="32"/>
                    <a:pt x="23" y="32"/>
                  </a:cubicBezTo>
                  <a:cubicBezTo>
                    <a:pt x="23" y="77"/>
                    <a:pt x="23" y="77"/>
                    <a:pt x="23" y="77"/>
                  </a:cubicBezTo>
                  <a:cubicBezTo>
                    <a:pt x="23" y="81"/>
                    <a:pt x="23" y="85"/>
                    <a:pt x="25" y="87"/>
                  </a:cubicBezTo>
                  <a:cubicBezTo>
                    <a:pt x="27" y="89"/>
                    <a:pt x="29" y="90"/>
                    <a:pt x="33" y="90"/>
                  </a:cubicBezTo>
                  <a:cubicBezTo>
                    <a:pt x="37" y="90"/>
                    <a:pt x="41" y="89"/>
                    <a:pt x="44" y="87"/>
                  </a:cubicBezTo>
                  <a:lnTo>
                    <a:pt x="44" y="96"/>
                  </a:lnTo>
                  <a:close/>
                </a:path>
              </a:pathLst>
            </a:custGeom>
            <a:solidFill>
              <a:srgbClr val="FFFFFF"/>
            </a:solidFill>
            <a:ln w="9525">
              <a:noFill/>
              <a:round/>
              <a:headEnd/>
              <a:tailEnd/>
            </a:ln>
          </p:spPr>
          <p:txBody>
            <a:bodyPr/>
            <a:lstStyle/>
            <a:p>
              <a:endParaRPr lang="en-GB"/>
            </a:p>
          </p:txBody>
        </p:sp>
        <p:sp>
          <p:nvSpPr>
            <p:cNvPr id="76" name="Freeform 20"/>
            <p:cNvSpPr>
              <a:spLocks/>
            </p:cNvSpPr>
            <p:nvPr userDrawn="1"/>
          </p:nvSpPr>
          <p:spPr bwMode="auto">
            <a:xfrm>
              <a:off x="734" y="548"/>
              <a:ext cx="35" cy="52"/>
            </a:xfrm>
            <a:custGeom>
              <a:avLst/>
              <a:gdLst>
                <a:gd name="T0" fmla="*/ 23 w 50"/>
                <a:gd name="T1" fmla="*/ 77 h 77"/>
                <a:gd name="T2" fmla="*/ 0 w 50"/>
                <a:gd name="T3" fmla="*/ 73 h 77"/>
                <a:gd name="T4" fmla="*/ 1 w 50"/>
                <a:gd name="T5" fmla="*/ 63 h 77"/>
                <a:gd name="T6" fmla="*/ 23 w 50"/>
                <a:gd name="T7" fmla="*/ 69 h 77"/>
                <a:gd name="T8" fmla="*/ 39 w 50"/>
                <a:gd name="T9" fmla="*/ 57 h 77"/>
                <a:gd name="T10" fmla="*/ 21 w 50"/>
                <a:gd name="T11" fmla="*/ 42 h 77"/>
                <a:gd name="T12" fmla="*/ 0 w 50"/>
                <a:gd name="T13" fmla="*/ 21 h 77"/>
                <a:gd name="T14" fmla="*/ 27 w 50"/>
                <a:gd name="T15" fmla="*/ 0 h 77"/>
                <a:gd name="T16" fmla="*/ 45 w 50"/>
                <a:gd name="T17" fmla="*/ 3 h 77"/>
                <a:gd name="T18" fmla="*/ 45 w 50"/>
                <a:gd name="T19" fmla="*/ 12 h 77"/>
                <a:gd name="T20" fmla="*/ 27 w 50"/>
                <a:gd name="T21" fmla="*/ 8 h 77"/>
                <a:gd name="T22" fmla="*/ 11 w 50"/>
                <a:gd name="T23" fmla="*/ 19 h 77"/>
                <a:gd name="T24" fmla="*/ 28 w 50"/>
                <a:gd name="T25" fmla="*/ 33 h 77"/>
                <a:gd name="T26" fmla="*/ 50 w 50"/>
                <a:gd name="T27" fmla="*/ 56 h 77"/>
                <a:gd name="T28" fmla="*/ 23 w 50"/>
                <a:gd name="T29" fmla="*/ 77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77">
                  <a:moveTo>
                    <a:pt x="23" y="77"/>
                  </a:moveTo>
                  <a:cubicBezTo>
                    <a:pt x="15" y="77"/>
                    <a:pt x="6" y="75"/>
                    <a:pt x="0" y="73"/>
                  </a:cubicBezTo>
                  <a:cubicBezTo>
                    <a:pt x="1" y="63"/>
                    <a:pt x="1" y="63"/>
                    <a:pt x="1" y="63"/>
                  </a:cubicBezTo>
                  <a:cubicBezTo>
                    <a:pt x="7" y="67"/>
                    <a:pt x="15" y="69"/>
                    <a:pt x="23" y="69"/>
                  </a:cubicBezTo>
                  <a:cubicBezTo>
                    <a:pt x="34" y="69"/>
                    <a:pt x="39" y="64"/>
                    <a:pt x="39" y="57"/>
                  </a:cubicBezTo>
                  <a:cubicBezTo>
                    <a:pt x="39" y="48"/>
                    <a:pt x="33" y="46"/>
                    <a:pt x="21" y="42"/>
                  </a:cubicBezTo>
                  <a:cubicBezTo>
                    <a:pt x="10" y="38"/>
                    <a:pt x="0" y="33"/>
                    <a:pt x="0" y="21"/>
                  </a:cubicBezTo>
                  <a:cubicBezTo>
                    <a:pt x="0" y="7"/>
                    <a:pt x="12" y="0"/>
                    <a:pt x="27" y="0"/>
                  </a:cubicBezTo>
                  <a:cubicBezTo>
                    <a:pt x="34" y="0"/>
                    <a:pt x="41" y="1"/>
                    <a:pt x="45" y="3"/>
                  </a:cubicBezTo>
                  <a:cubicBezTo>
                    <a:pt x="45" y="12"/>
                    <a:pt x="45" y="12"/>
                    <a:pt x="45" y="12"/>
                  </a:cubicBezTo>
                  <a:cubicBezTo>
                    <a:pt x="40" y="10"/>
                    <a:pt x="34" y="8"/>
                    <a:pt x="27" y="8"/>
                  </a:cubicBezTo>
                  <a:cubicBezTo>
                    <a:pt x="17" y="8"/>
                    <a:pt x="11" y="13"/>
                    <a:pt x="11" y="19"/>
                  </a:cubicBezTo>
                  <a:cubicBezTo>
                    <a:pt x="11" y="27"/>
                    <a:pt x="18" y="29"/>
                    <a:pt x="28" y="33"/>
                  </a:cubicBezTo>
                  <a:cubicBezTo>
                    <a:pt x="40" y="37"/>
                    <a:pt x="50" y="42"/>
                    <a:pt x="50" y="56"/>
                  </a:cubicBezTo>
                  <a:cubicBezTo>
                    <a:pt x="50" y="68"/>
                    <a:pt x="41" y="77"/>
                    <a:pt x="23" y="77"/>
                  </a:cubicBezTo>
                  <a:close/>
                </a:path>
              </a:pathLst>
            </a:custGeom>
            <a:solidFill>
              <a:srgbClr val="FFFFFF"/>
            </a:solidFill>
            <a:ln w="9525">
              <a:noFill/>
              <a:round/>
              <a:headEnd/>
              <a:tailEnd/>
            </a:ln>
          </p:spPr>
          <p:txBody>
            <a:bodyPr/>
            <a:lstStyle/>
            <a:p>
              <a:endParaRPr lang="en-GB"/>
            </a:p>
          </p:txBody>
        </p:sp>
        <p:sp>
          <p:nvSpPr>
            <p:cNvPr id="77" name="Freeform 21"/>
            <p:cNvSpPr>
              <a:spLocks noEditPoints="1"/>
            </p:cNvSpPr>
            <p:nvPr userDrawn="1"/>
          </p:nvSpPr>
          <p:spPr bwMode="auto">
            <a:xfrm>
              <a:off x="799" y="528"/>
              <a:ext cx="49" cy="72"/>
            </a:xfrm>
            <a:custGeom>
              <a:avLst/>
              <a:gdLst>
                <a:gd name="T0" fmla="*/ 71 w 71"/>
                <a:gd name="T1" fmla="*/ 103 h 106"/>
                <a:gd name="T2" fmla="*/ 62 w 71"/>
                <a:gd name="T3" fmla="*/ 106 h 106"/>
                <a:gd name="T4" fmla="*/ 51 w 71"/>
                <a:gd name="T5" fmla="*/ 97 h 106"/>
                <a:gd name="T6" fmla="*/ 31 w 71"/>
                <a:gd name="T7" fmla="*/ 106 h 106"/>
                <a:gd name="T8" fmla="*/ 0 w 71"/>
                <a:gd name="T9" fmla="*/ 71 h 106"/>
                <a:gd name="T10" fmla="*/ 10 w 71"/>
                <a:gd name="T11" fmla="*/ 39 h 106"/>
                <a:gd name="T12" fmla="*/ 37 w 71"/>
                <a:gd name="T13" fmla="*/ 29 h 106"/>
                <a:gd name="T14" fmla="*/ 51 w 71"/>
                <a:gd name="T15" fmla="*/ 31 h 106"/>
                <a:gd name="T16" fmla="*/ 51 w 71"/>
                <a:gd name="T17" fmla="*/ 8 h 106"/>
                <a:gd name="T18" fmla="*/ 42 w 71"/>
                <a:gd name="T19" fmla="*/ 8 h 106"/>
                <a:gd name="T20" fmla="*/ 42 w 71"/>
                <a:gd name="T21" fmla="*/ 0 h 106"/>
                <a:gd name="T22" fmla="*/ 63 w 71"/>
                <a:gd name="T23" fmla="*/ 0 h 106"/>
                <a:gd name="T24" fmla="*/ 63 w 71"/>
                <a:gd name="T25" fmla="*/ 91 h 106"/>
                <a:gd name="T26" fmla="*/ 67 w 71"/>
                <a:gd name="T27" fmla="*/ 97 h 106"/>
                <a:gd name="T28" fmla="*/ 71 w 71"/>
                <a:gd name="T29" fmla="*/ 96 h 106"/>
                <a:gd name="T30" fmla="*/ 71 w 71"/>
                <a:gd name="T31" fmla="*/ 103 h 106"/>
                <a:gd name="T32" fmla="*/ 51 w 71"/>
                <a:gd name="T33" fmla="*/ 40 h 106"/>
                <a:gd name="T34" fmla="*/ 38 w 71"/>
                <a:gd name="T35" fmla="*/ 37 h 106"/>
                <a:gd name="T36" fmla="*/ 12 w 71"/>
                <a:gd name="T37" fmla="*/ 70 h 106"/>
                <a:gd name="T38" fmla="*/ 32 w 71"/>
                <a:gd name="T39" fmla="*/ 98 h 106"/>
                <a:gd name="T40" fmla="*/ 48 w 71"/>
                <a:gd name="T41" fmla="*/ 88 h 106"/>
                <a:gd name="T42" fmla="*/ 51 w 71"/>
                <a:gd name="T43" fmla="*/ 74 h 106"/>
                <a:gd name="T44" fmla="*/ 51 w 71"/>
                <a:gd name="T45" fmla="*/ 40 h 1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106">
                  <a:moveTo>
                    <a:pt x="71" y="103"/>
                  </a:moveTo>
                  <a:cubicBezTo>
                    <a:pt x="69" y="105"/>
                    <a:pt x="66" y="106"/>
                    <a:pt x="62" y="106"/>
                  </a:cubicBezTo>
                  <a:cubicBezTo>
                    <a:pt x="56" y="106"/>
                    <a:pt x="52" y="103"/>
                    <a:pt x="51" y="97"/>
                  </a:cubicBezTo>
                  <a:cubicBezTo>
                    <a:pt x="47" y="103"/>
                    <a:pt x="40" y="106"/>
                    <a:pt x="31" y="106"/>
                  </a:cubicBezTo>
                  <a:cubicBezTo>
                    <a:pt x="10" y="106"/>
                    <a:pt x="0" y="91"/>
                    <a:pt x="0" y="71"/>
                  </a:cubicBezTo>
                  <a:cubicBezTo>
                    <a:pt x="0" y="58"/>
                    <a:pt x="3" y="47"/>
                    <a:pt x="10" y="39"/>
                  </a:cubicBezTo>
                  <a:cubicBezTo>
                    <a:pt x="16" y="33"/>
                    <a:pt x="26" y="29"/>
                    <a:pt x="37" y="29"/>
                  </a:cubicBezTo>
                  <a:cubicBezTo>
                    <a:pt x="42" y="29"/>
                    <a:pt x="47" y="30"/>
                    <a:pt x="51" y="31"/>
                  </a:cubicBezTo>
                  <a:cubicBezTo>
                    <a:pt x="51" y="8"/>
                    <a:pt x="51" y="8"/>
                    <a:pt x="51" y="8"/>
                  </a:cubicBezTo>
                  <a:cubicBezTo>
                    <a:pt x="42" y="8"/>
                    <a:pt x="42" y="8"/>
                    <a:pt x="42" y="8"/>
                  </a:cubicBezTo>
                  <a:cubicBezTo>
                    <a:pt x="42" y="0"/>
                    <a:pt x="42" y="0"/>
                    <a:pt x="42" y="0"/>
                  </a:cubicBezTo>
                  <a:cubicBezTo>
                    <a:pt x="63" y="0"/>
                    <a:pt x="63" y="0"/>
                    <a:pt x="63" y="0"/>
                  </a:cubicBezTo>
                  <a:cubicBezTo>
                    <a:pt x="63" y="91"/>
                    <a:pt x="63" y="91"/>
                    <a:pt x="63" y="91"/>
                  </a:cubicBezTo>
                  <a:cubicBezTo>
                    <a:pt x="63" y="96"/>
                    <a:pt x="63" y="97"/>
                    <a:pt x="67" y="97"/>
                  </a:cubicBezTo>
                  <a:cubicBezTo>
                    <a:pt x="68" y="97"/>
                    <a:pt x="70" y="96"/>
                    <a:pt x="71" y="96"/>
                  </a:cubicBezTo>
                  <a:lnTo>
                    <a:pt x="71" y="103"/>
                  </a:lnTo>
                  <a:close/>
                  <a:moveTo>
                    <a:pt x="51" y="40"/>
                  </a:moveTo>
                  <a:cubicBezTo>
                    <a:pt x="48" y="38"/>
                    <a:pt x="43" y="37"/>
                    <a:pt x="38" y="37"/>
                  </a:cubicBezTo>
                  <a:cubicBezTo>
                    <a:pt x="21" y="37"/>
                    <a:pt x="12" y="48"/>
                    <a:pt x="12" y="70"/>
                  </a:cubicBezTo>
                  <a:cubicBezTo>
                    <a:pt x="12" y="86"/>
                    <a:pt x="18" y="98"/>
                    <a:pt x="32" y="98"/>
                  </a:cubicBezTo>
                  <a:cubicBezTo>
                    <a:pt x="40" y="98"/>
                    <a:pt x="45" y="94"/>
                    <a:pt x="48" y="88"/>
                  </a:cubicBezTo>
                  <a:cubicBezTo>
                    <a:pt x="50" y="84"/>
                    <a:pt x="51" y="80"/>
                    <a:pt x="51" y="74"/>
                  </a:cubicBezTo>
                  <a:lnTo>
                    <a:pt x="51" y="40"/>
                  </a:lnTo>
                  <a:close/>
                </a:path>
              </a:pathLst>
            </a:custGeom>
            <a:solidFill>
              <a:srgbClr val="FFFFFF"/>
            </a:solidFill>
            <a:ln w="9525">
              <a:noFill/>
              <a:round/>
              <a:headEnd/>
              <a:tailEnd/>
            </a:ln>
          </p:spPr>
          <p:txBody>
            <a:bodyPr/>
            <a:lstStyle/>
            <a:p>
              <a:endParaRPr lang="en-GB"/>
            </a:p>
          </p:txBody>
        </p:sp>
        <p:sp>
          <p:nvSpPr>
            <p:cNvPr id="78" name="Freeform 22"/>
            <p:cNvSpPr>
              <a:spLocks noEditPoints="1"/>
            </p:cNvSpPr>
            <p:nvPr userDrawn="1"/>
          </p:nvSpPr>
          <p:spPr bwMode="auto">
            <a:xfrm>
              <a:off x="855" y="548"/>
              <a:ext cx="44" cy="52"/>
            </a:xfrm>
            <a:custGeom>
              <a:avLst/>
              <a:gdLst>
                <a:gd name="T0" fmla="*/ 32 w 65"/>
                <a:gd name="T1" fmla="*/ 77 h 77"/>
                <a:gd name="T2" fmla="*/ 0 w 65"/>
                <a:gd name="T3" fmla="*/ 39 h 77"/>
                <a:gd name="T4" fmla="*/ 32 w 65"/>
                <a:gd name="T5" fmla="*/ 0 h 77"/>
                <a:gd name="T6" fmla="*/ 65 w 65"/>
                <a:gd name="T7" fmla="*/ 39 h 77"/>
                <a:gd name="T8" fmla="*/ 32 w 65"/>
                <a:gd name="T9" fmla="*/ 77 h 77"/>
                <a:gd name="T10" fmla="*/ 32 w 65"/>
                <a:gd name="T11" fmla="*/ 8 h 77"/>
                <a:gd name="T12" fmla="*/ 12 w 65"/>
                <a:gd name="T13" fmla="*/ 39 h 77"/>
                <a:gd name="T14" fmla="*/ 32 w 65"/>
                <a:gd name="T15" fmla="*/ 69 h 77"/>
                <a:gd name="T16" fmla="*/ 53 w 65"/>
                <a:gd name="T17" fmla="*/ 39 h 77"/>
                <a:gd name="T18" fmla="*/ 32 w 65"/>
                <a:gd name="T19" fmla="*/ 8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 h="77">
                  <a:moveTo>
                    <a:pt x="32" y="77"/>
                  </a:moveTo>
                  <a:cubicBezTo>
                    <a:pt x="12" y="77"/>
                    <a:pt x="0" y="64"/>
                    <a:pt x="0" y="39"/>
                  </a:cubicBezTo>
                  <a:cubicBezTo>
                    <a:pt x="0" y="14"/>
                    <a:pt x="12" y="0"/>
                    <a:pt x="32" y="0"/>
                  </a:cubicBezTo>
                  <a:cubicBezTo>
                    <a:pt x="53" y="0"/>
                    <a:pt x="65" y="14"/>
                    <a:pt x="65" y="39"/>
                  </a:cubicBezTo>
                  <a:cubicBezTo>
                    <a:pt x="65" y="64"/>
                    <a:pt x="53" y="77"/>
                    <a:pt x="32" y="77"/>
                  </a:cubicBezTo>
                  <a:close/>
                  <a:moveTo>
                    <a:pt x="32" y="8"/>
                  </a:moveTo>
                  <a:cubicBezTo>
                    <a:pt x="19" y="8"/>
                    <a:pt x="12" y="18"/>
                    <a:pt x="12" y="39"/>
                  </a:cubicBezTo>
                  <a:cubicBezTo>
                    <a:pt x="12" y="60"/>
                    <a:pt x="19" y="69"/>
                    <a:pt x="32" y="69"/>
                  </a:cubicBezTo>
                  <a:cubicBezTo>
                    <a:pt x="45" y="69"/>
                    <a:pt x="53" y="60"/>
                    <a:pt x="53" y="39"/>
                  </a:cubicBezTo>
                  <a:cubicBezTo>
                    <a:pt x="53" y="18"/>
                    <a:pt x="45" y="8"/>
                    <a:pt x="32" y="8"/>
                  </a:cubicBezTo>
                  <a:close/>
                </a:path>
              </a:pathLst>
            </a:custGeom>
            <a:solidFill>
              <a:srgbClr val="FFFFFF"/>
            </a:solidFill>
            <a:ln w="9525">
              <a:noFill/>
              <a:round/>
              <a:headEnd/>
              <a:tailEnd/>
            </a:ln>
          </p:spPr>
          <p:txBody>
            <a:bodyPr/>
            <a:lstStyle/>
            <a:p>
              <a:endParaRPr lang="en-GB"/>
            </a:p>
          </p:txBody>
        </p:sp>
        <p:sp>
          <p:nvSpPr>
            <p:cNvPr id="79" name="Freeform 23"/>
            <p:cNvSpPr>
              <a:spLocks/>
            </p:cNvSpPr>
            <p:nvPr userDrawn="1"/>
          </p:nvSpPr>
          <p:spPr bwMode="auto">
            <a:xfrm>
              <a:off x="905" y="548"/>
              <a:ext cx="47" cy="52"/>
            </a:xfrm>
            <a:custGeom>
              <a:avLst/>
              <a:gdLst>
                <a:gd name="T0" fmla="*/ 69 w 69"/>
                <a:gd name="T1" fmla="*/ 76 h 76"/>
                <a:gd name="T2" fmla="*/ 57 w 69"/>
                <a:gd name="T3" fmla="*/ 76 h 76"/>
                <a:gd name="T4" fmla="*/ 57 w 69"/>
                <a:gd name="T5" fmla="*/ 29 h 76"/>
                <a:gd name="T6" fmla="*/ 53 w 69"/>
                <a:gd name="T7" fmla="*/ 14 h 76"/>
                <a:gd name="T8" fmla="*/ 40 w 69"/>
                <a:gd name="T9" fmla="*/ 9 h 76"/>
                <a:gd name="T10" fmla="*/ 25 w 69"/>
                <a:gd name="T11" fmla="*/ 15 h 76"/>
                <a:gd name="T12" fmla="*/ 21 w 69"/>
                <a:gd name="T13" fmla="*/ 33 h 76"/>
                <a:gd name="T14" fmla="*/ 21 w 69"/>
                <a:gd name="T15" fmla="*/ 76 h 76"/>
                <a:gd name="T16" fmla="*/ 9 w 69"/>
                <a:gd name="T17" fmla="*/ 76 h 76"/>
                <a:gd name="T18" fmla="*/ 9 w 69"/>
                <a:gd name="T19" fmla="*/ 10 h 76"/>
                <a:gd name="T20" fmla="*/ 0 w 69"/>
                <a:gd name="T21" fmla="*/ 10 h 76"/>
                <a:gd name="T22" fmla="*/ 0 w 69"/>
                <a:gd name="T23" fmla="*/ 1 h 76"/>
                <a:gd name="T24" fmla="*/ 17 w 69"/>
                <a:gd name="T25" fmla="*/ 1 h 76"/>
                <a:gd name="T26" fmla="*/ 19 w 69"/>
                <a:gd name="T27" fmla="*/ 10 h 76"/>
                <a:gd name="T28" fmla="*/ 42 w 69"/>
                <a:gd name="T29" fmla="*/ 0 h 76"/>
                <a:gd name="T30" fmla="*/ 63 w 69"/>
                <a:gd name="T31" fmla="*/ 8 h 76"/>
                <a:gd name="T32" fmla="*/ 69 w 69"/>
                <a:gd name="T33" fmla="*/ 28 h 76"/>
                <a:gd name="T34" fmla="*/ 69 w 69"/>
                <a:gd name="T35" fmla="*/ 76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 h="76">
                  <a:moveTo>
                    <a:pt x="69" y="76"/>
                  </a:moveTo>
                  <a:cubicBezTo>
                    <a:pt x="57" y="76"/>
                    <a:pt x="57" y="76"/>
                    <a:pt x="57" y="76"/>
                  </a:cubicBezTo>
                  <a:cubicBezTo>
                    <a:pt x="57" y="29"/>
                    <a:pt x="57" y="29"/>
                    <a:pt x="57" y="29"/>
                  </a:cubicBezTo>
                  <a:cubicBezTo>
                    <a:pt x="57" y="22"/>
                    <a:pt x="56" y="18"/>
                    <a:pt x="53" y="14"/>
                  </a:cubicBezTo>
                  <a:cubicBezTo>
                    <a:pt x="50" y="11"/>
                    <a:pt x="46" y="9"/>
                    <a:pt x="40" y="9"/>
                  </a:cubicBezTo>
                  <a:cubicBezTo>
                    <a:pt x="34" y="9"/>
                    <a:pt x="29" y="11"/>
                    <a:pt x="25" y="15"/>
                  </a:cubicBezTo>
                  <a:cubicBezTo>
                    <a:pt x="22" y="19"/>
                    <a:pt x="21" y="24"/>
                    <a:pt x="21" y="33"/>
                  </a:cubicBezTo>
                  <a:cubicBezTo>
                    <a:pt x="21" y="76"/>
                    <a:pt x="21" y="76"/>
                    <a:pt x="21" y="76"/>
                  </a:cubicBezTo>
                  <a:cubicBezTo>
                    <a:pt x="9" y="76"/>
                    <a:pt x="9" y="76"/>
                    <a:pt x="9" y="76"/>
                  </a:cubicBezTo>
                  <a:cubicBezTo>
                    <a:pt x="9" y="10"/>
                    <a:pt x="9" y="10"/>
                    <a:pt x="9" y="10"/>
                  </a:cubicBezTo>
                  <a:cubicBezTo>
                    <a:pt x="0" y="10"/>
                    <a:pt x="0" y="10"/>
                    <a:pt x="0" y="10"/>
                  </a:cubicBezTo>
                  <a:cubicBezTo>
                    <a:pt x="0" y="1"/>
                    <a:pt x="0" y="1"/>
                    <a:pt x="0" y="1"/>
                  </a:cubicBezTo>
                  <a:cubicBezTo>
                    <a:pt x="17" y="1"/>
                    <a:pt x="17" y="1"/>
                    <a:pt x="17" y="1"/>
                  </a:cubicBezTo>
                  <a:cubicBezTo>
                    <a:pt x="19" y="10"/>
                    <a:pt x="19" y="10"/>
                    <a:pt x="19" y="10"/>
                  </a:cubicBezTo>
                  <a:cubicBezTo>
                    <a:pt x="24" y="4"/>
                    <a:pt x="31" y="0"/>
                    <a:pt x="42" y="0"/>
                  </a:cubicBezTo>
                  <a:cubicBezTo>
                    <a:pt x="51" y="0"/>
                    <a:pt x="58" y="3"/>
                    <a:pt x="63" y="8"/>
                  </a:cubicBezTo>
                  <a:cubicBezTo>
                    <a:pt x="68" y="13"/>
                    <a:pt x="69" y="20"/>
                    <a:pt x="69" y="28"/>
                  </a:cubicBezTo>
                  <a:lnTo>
                    <a:pt x="69" y="76"/>
                  </a:lnTo>
                  <a:close/>
                </a:path>
              </a:pathLst>
            </a:custGeom>
            <a:solidFill>
              <a:srgbClr val="FFFFFF"/>
            </a:solidFill>
            <a:ln w="9525">
              <a:noFill/>
              <a:round/>
              <a:headEnd/>
              <a:tailEnd/>
            </a:ln>
          </p:spPr>
          <p:txBody>
            <a:bodyPr/>
            <a:lstStyle/>
            <a:p>
              <a:endParaRPr lang="en-GB"/>
            </a:p>
          </p:txBody>
        </p:sp>
        <p:sp>
          <p:nvSpPr>
            <p:cNvPr id="80" name="Freeform 24"/>
            <p:cNvSpPr>
              <a:spLocks/>
            </p:cNvSpPr>
            <p:nvPr userDrawn="1"/>
          </p:nvSpPr>
          <p:spPr bwMode="auto">
            <a:xfrm>
              <a:off x="962" y="532"/>
              <a:ext cx="13" cy="23"/>
            </a:xfrm>
            <a:custGeom>
              <a:avLst/>
              <a:gdLst>
                <a:gd name="T0" fmla="*/ 3 w 18"/>
                <a:gd name="T1" fmla="*/ 33 h 33"/>
                <a:gd name="T2" fmla="*/ 0 w 18"/>
                <a:gd name="T3" fmla="*/ 29 h 33"/>
                <a:gd name="T4" fmla="*/ 9 w 18"/>
                <a:gd name="T5" fmla="*/ 15 h 33"/>
                <a:gd name="T6" fmla="*/ 2 w 18"/>
                <a:gd name="T7" fmla="*/ 7 h 33"/>
                <a:gd name="T8" fmla="*/ 10 w 18"/>
                <a:gd name="T9" fmla="*/ 0 h 33"/>
                <a:gd name="T10" fmla="*/ 18 w 18"/>
                <a:gd name="T11" fmla="*/ 9 h 33"/>
                <a:gd name="T12" fmla="*/ 3 w 18"/>
                <a:gd name="T13" fmla="*/ 3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3">
                  <a:moveTo>
                    <a:pt x="3" y="33"/>
                  </a:moveTo>
                  <a:cubicBezTo>
                    <a:pt x="0" y="29"/>
                    <a:pt x="0" y="29"/>
                    <a:pt x="0" y="29"/>
                  </a:cubicBezTo>
                  <a:cubicBezTo>
                    <a:pt x="5" y="25"/>
                    <a:pt x="9" y="19"/>
                    <a:pt x="9" y="15"/>
                  </a:cubicBezTo>
                  <a:cubicBezTo>
                    <a:pt x="5" y="14"/>
                    <a:pt x="2" y="11"/>
                    <a:pt x="2" y="7"/>
                  </a:cubicBezTo>
                  <a:cubicBezTo>
                    <a:pt x="2" y="3"/>
                    <a:pt x="5" y="0"/>
                    <a:pt x="10" y="0"/>
                  </a:cubicBezTo>
                  <a:cubicBezTo>
                    <a:pt x="15" y="0"/>
                    <a:pt x="18" y="4"/>
                    <a:pt x="18" y="9"/>
                  </a:cubicBezTo>
                  <a:cubicBezTo>
                    <a:pt x="18" y="18"/>
                    <a:pt x="12" y="28"/>
                    <a:pt x="3" y="33"/>
                  </a:cubicBezTo>
                  <a:close/>
                </a:path>
              </a:pathLst>
            </a:custGeom>
            <a:solidFill>
              <a:srgbClr val="FFFFFF"/>
            </a:solidFill>
            <a:ln w="9525">
              <a:noFill/>
              <a:round/>
              <a:headEnd/>
              <a:tailEnd/>
            </a:ln>
          </p:spPr>
          <p:txBody>
            <a:bodyPr/>
            <a:lstStyle/>
            <a:p>
              <a:endParaRPr lang="en-GB"/>
            </a:p>
          </p:txBody>
        </p:sp>
        <p:sp>
          <p:nvSpPr>
            <p:cNvPr id="81" name="Freeform 25"/>
            <p:cNvSpPr>
              <a:spLocks/>
            </p:cNvSpPr>
            <p:nvPr userDrawn="1"/>
          </p:nvSpPr>
          <p:spPr bwMode="auto">
            <a:xfrm>
              <a:off x="981" y="533"/>
              <a:ext cx="31" cy="67"/>
            </a:xfrm>
            <a:custGeom>
              <a:avLst/>
              <a:gdLst>
                <a:gd name="T0" fmla="*/ 44 w 45"/>
                <a:gd name="T1" fmla="*/ 96 h 99"/>
                <a:gd name="T2" fmla="*/ 30 w 45"/>
                <a:gd name="T3" fmla="*/ 99 h 99"/>
                <a:gd name="T4" fmla="*/ 15 w 45"/>
                <a:gd name="T5" fmla="*/ 93 h 99"/>
                <a:gd name="T6" fmla="*/ 11 w 45"/>
                <a:gd name="T7" fmla="*/ 77 h 99"/>
                <a:gd name="T8" fmla="*/ 11 w 45"/>
                <a:gd name="T9" fmla="*/ 32 h 99"/>
                <a:gd name="T10" fmla="*/ 0 w 45"/>
                <a:gd name="T11" fmla="*/ 32 h 99"/>
                <a:gd name="T12" fmla="*/ 0 w 45"/>
                <a:gd name="T13" fmla="*/ 23 h 99"/>
                <a:gd name="T14" fmla="*/ 11 w 45"/>
                <a:gd name="T15" fmla="*/ 23 h 99"/>
                <a:gd name="T16" fmla="*/ 11 w 45"/>
                <a:gd name="T17" fmla="*/ 4 h 99"/>
                <a:gd name="T18" fmla="*/ 23 w 45"/>
                <a:gd name="T19" fmla="*/ 0 h 99"/>
                <a:gd name="T20" fmla="*/ 23 w 45"/>
                <a:gd name="T21" fmla="*/ 23 h 99"/>
                <a:gd name="T22" fmla="*/ 41 w 45"/>
                <a:gd name="T23" fmla="*/ 23 h 99"/>
                <a:gd name="T24" fmla="*/ 41 w 45"/>
                <a:gd name="T25" fmla="*/ 32 h 99"/>
                <a:gd name="T26" fmla="*/ 23 w 45"/>
                <a:gd name="T27" fmla="*/ 32 h 99"/>
                <a:gd name="T28" fmla="*/ 23 w 45"/>
                <a:gd name="T29" fmla="*/ 77 h 99"/>
                <a:gd name="T30" fmla="*/ 25 w 45"/>
                <a:gd name="T31" fmla="*/ 87 h 99"/>
                <a:gd name="T32" fmla="*/ 33 w 45"/>
                <a:gd name="T33" fmla="*/ 90 h 99"/>
                <a:gd name="T34" fmla="*/ 45 w 45"/>
                <a:gd name="T35" fmla="*/ 87 h 99"/>
                <a:gd name="T36" fmla="*/ 44 w 45"/>
                <a:gd name="T37" fmla="*/ 96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99">
                  <a:moveTo>
                    <a:pt x="44" y="96"/>
                  </a:moveTo>
                  <a:cubicBezTo>
                    <a:pt x="41" y="98"/>
                    <a:pt x="35" y="99"/>
                    <a:pt x="30" y="99"/>
                  </a:cubicBezTo>
                  <a:cubicBezTo>
                    <a:pt x="24" y="99"/>
                    <a:pt x="18" y="97"/>
                    <a:pt x="15" y="93"/>
                  </a:cubicBezTo>
                  <a:cubicBezTo>
                    <a:pt x="12" y="90"/>
                    <a:pt x="11" y="85"/>
                    <a:pt x="11" y="77"/>
                  </a:cubicBezTo>
                  <a:cubicBezTo>
                    <a:pt x="11" y="32"/>
                    <a:pt x="11" y="32"/>
                    <a:pt x="11" y="32"/>
                  </a:cubicBezTo>
                  <a:cubicBezTo>
                    <a:pt x="0" y="32"/>
                    <a:pt x="0" y="32"/>
                    <a:pt x="0" y="32"/>
                  </a:cubicBezTo>
                  <a:cubicBezTo>
                    <a:pt x="0" y="23"/>
                    <a:pt x="0" y="23"/>
                    <a:pt x="0" y="23"/>
                  </a:cubicBezTo>
                  <a:cubicBezTo>
                    <a:pt x="11" y="23"/>
                    <a:pt x="11" y="23"/>
                    <a:pt x="11" y="23"/>
                  </a:cubicBezTo>
                  <a:cubicBezTo>
                    <a:pt x="11" y="4"/>
                    <a:pt x="11" y="4"/>
                    <a:pt x="11" y="4"/>
                  </a:cubicBezTo>
                  <a:cubicBezTo>
                    <a:pt x="23" y="0"/>
                    <a:pt x="23" y="0"/>
                    <a:pt x="23" y="0"/>
                  </a:cubicBezTo>
                  <a:cubicBezTo>
                    <a:pt x="23" y="23"/>
                    <a:pt x="23" y="23"/>
                    <a:pt x="23" y="23"/>
                  </a:cubicBezTo>
                  <a:cubicBezTo>
                    <a:pt x="41" y="23"/>
                    <a:pt x="41" y="23"/>
                    <a:pt x="41" y="23"/>
                  </a:cubicBezTo>
                  <a:cubicBezTo>
                    <a:pt x="41" y="32"/>
                    <a:pt x="41" y="32"/>
                    <a:pt x="41" y="32"/>
                  </a:cubicBezTo>
                  <a:cubicBezTo>
                    <a:pt x="23" y="32"/>
                    <a:pt x="23" y="32"/>
                    <a:pt x="23" y="32"/>
                  </a:cubicBezTo>
                  <a:cubicBezTo>
                    <a:pt x="23" y="77"/>
                    <a:pt x="23" y="77"/>
                    <a:pt x="23" y="77"/>
                  </a:cubicBezTo>
                  <a:cubicBezTo>
                    <a:pt x="23" y="81"/>
                    <a:pt x="24" y="85"/>
                    <a:pt x="25" y="87"/>
                  </a:cubicBezTo>
                  <a:cubicBezTo>
                    <a:pt x="27" y="89"/>
                    <a:pt x="30" y="90"/>
                    <a:pt x="33" y="90"/>
                  </a:cubicBezTo>
                  <a:cubicBezTo>
                    <a:pt x="38" y="90"/>
                    <a:pt x="42" y="89"/>
                    <a:pt x="45" y="87"/>
                  </a:cubicBezTo>
                  <a:lnTo>
                    <a:pt x="44" y="96"/>
                  </a:lnTo>
                  <a:close/>
                </a:path>
              </a:pathLst>
            </a:custGeom>
            <a:solidFill>
              <a:srgbClr val="FFFFFF"/>
            </a:solidFill>
            <a:ln w="9525">
              <a:noFill/>
              <a:round/>
              <a:headEnd/>
              <a:tailEnd/>
            </a:ln>
          </p:spPr>
          <p:txBody>
            <a:bodyPr/>
            <a:lstStyle/>
            <a:p>
              <a:endParaRPr lang="en-GB"/>
            </a:p>
          </p:txBody>
        </p:sp>
        <p:sp>
          <p:nvSpPr>
            <p:cNvPr id="82" name="Freeform 26"/>
            <p:cNvSpPr>
              <a:spLocks/>
            </p:cNvSpPr>
            <p:nvPr userDrawn="1"/>
          </p:nvSpPr>
          <p:spPr bwMode="auto">
            <a:xfrm>
              <a:off x="1046" y="528"/>
              <a:ext cx="40" cy="72"/>
            </a:xfrm>
            <a:custGeom>
              <a:avLst/>
              <a:gdLst>
                <a:gd name="T0" fmla="*/ 59 w 59"/>
                <a:gd name="T1" fmla="*/ 105 h 105"/>
                <a:gd name="T2" fmla="*/ 47 w 59"/>
                <a:gd name="T3" fmla="*/ 105 h 105"/>
                <a:gd name="T4" fmla="*/ 47 w 59"/>
                <a:gd name="T5" fmla="*/ 58 h 105"/>
                <a:gd name="T6" fmla="*/ 44 w 59"/>
                <a:gd name="T7" fmla="*/ 43 h 105"/>
                <a:gd name="T8" fmla="*/ 31 w 59"/>
                <a:gd name="T9" fmla="*/ 38 h 105"/>
                <a:gd name="T10" fmla="*/ 16 w 59"/>
                <a:gd name="T11" fmla="*/ 44 h 105"/>
                <a:gd name="T12" fmla="*/ 12 w 59"/>
                <a:gd name="T13" fmla="*/ 62 h 105"/>
                <a:gd name="T14" fmla="*/ 12 w 59"/>
                <a:gd name="T15" fmla="*/ 105 h 105"/>
                <a:gd name="T16" fmla="*/ 0 w 59"/>
                <a:gd name="T17" fmla="*/ 105 h 105"/>
                <a:gd name="T18" fmla="*/ 0 w 59"/>
                <a:gd name="T19" fmla="*/ 0 h 105"/>
                <a:gd name="T20" fmla="*/ 12 w 59"/>
                <a:gd name="T21" fmla="*/ 0 h 105"/>
                <a:gd name="T22" fmla="*/ 12 w 59"/>
                <a:gd name="T23" fmla="*/ 37 h 105"/>
                <a:gd name="T24" fmla="*/ 33 w 59"/>
                <a:gd name="T25" fmla="*/ 29 h 105"/>
                <a:gd name="T26" fmla="*/ 54 w 59"/>
                <a:gd name="T27" fmla="*/ 37 h 105"/>
                <a:gd name="T28" fmla="*/ 59 w 59"/>
                <a:gd name="T29" fmla="*/ 57 h 105"/>
                <a:gd name="T30" fmla="*/ 59 w 59"/>
                <a:gd name="T31" fmla="*/ 105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105">
                  <a:moveTo>
                    <a:pt x="59" y="105"/>
                  </a:moveTo>
                  <a:cubicBezTo>
                    <a:pt x="47" y="105"/>
                    <a:pt x="47" y="105"/>
                    <a:pt x="47" y="105"/>
                  </a:cubicBezTo>
                  <a:cubicBezTo>
                    <a:pt x="47" y="58"/>
                    <a:pt x="47" y="58"/>
                    <a:pt x="47" y="58"/>
                  </a:cubicBezTo>
                  <a:cubicBezTo>
                    <a:pt x="47" y="51"/>
                    <a:pt x="47" y="47"/>
                    <a:pt x="44" y="43"/>
                  </a:cubicBezTo>
                  <a:cubicBezTo>
                    <a:pt x="41" y="40"/>
                    <a:pt x="36" y="38"/>
                    <a:pt x="31" y="38"/>
                  </a:cubicBezTo>
                  <a:cubicBezTo>
                    <a:pt x="24" y="38"/>
                    <a:pt x="19" y="40"/>
                    <a:pt x="16" y="44"/>
                  </a:cubicBezTo>
                  <a:cubicBezTo>
                    <a:pt x="13" y="48"/>
                    <a:pt x="12" y="53"/>
                    <a:pt x="12" y="62"/>
                  </a:cubicBezTo>
                  <a:cubicBezTo>
                    <a:pt x="12" y="105"/>
                    <a:pt x="12" y="105"/>
                    <a:pt x="12" y="105"/>
                  </a:cubicBezTo>
                  <a:cubicBezTo>
                    <a:pt x="0" y="105"/>
                    <a:pt x="0" y="105"/>
                    <a:pt x="0" y="105"/>
                  </a:cubicBezTo>
                  <a:cubicBezTo>
                    <a:pt x="0" y="0"/>
                    <a:pt x="0" y="0"/>
                    <a:pt x="0" y="0"/>
                  </a:cubicBezTo>
                  <a:cubicBezTo>
                    <a:pt x="12" y="0"/>
                    <a:pt x="12" y="0"/>
                    <a:pt x="12" y="0"/>
                  </a:cubicBezTo>
                  <a:cubicBezTo>
                    <a:pt x="12" y="37"/>
                    <a:pt x="12" y="37"/>
                    <a:pt x="12" y="37"/>
                  </a:cubicBezTo>
                  <a:cubicBezTo>
                    <a:pt x="16" y="32"/>
                    <a:pt x="23" y="29"/>
                    <a:pt x="33" y="29"/>
                  </a:cubicBezTo>
                  <a:cubicBezTo>
                    <a:pt x="42" y="29"/>
                    <a:pt x="49" y="32"/>
                    <a:pt x="54" y="37"/>
                  </a:cubicBezTo>
                  <a:cubicBezTo>
                    <a:pt x="58" y="42"/>
                    <a:pt x="59" y="49"/>
                    <a:pt x="59" y="57"/>
                  </a:cubicBezTo>
                  <a:lnTo>
                    <a:pt x="59" y="105"/>
                  </a:lnTo>
                  <a:close/>
                </a:path>
              </a:pathLst>
            </a:custGeom>
            <a:solidFill>
              <a:srgbClr val="FFFFFF"/>
            </a:solidFill>
            <a:ln w="9525">
              <a:noFill/>
              <a:round/>
              <a:headEnd/>
              <a:tailEnd/>
            </a:ln>
          </p:spPr>
          <p:txBody>
            <a:bodyPr/>
            <a:lstStyle/>
            <a:p>
              <a:endParaRPr lang="en-GB"/>
            </a:p>
          </p:txBody>
        </p:sp>
        <p:sp>
          <p:nvSpPr>
            <p:cNvPr id="83" name="Freeform 27"/>
            <p:cNvSpPr>
              <a:spLocks noEditPoints="1"/>
            </p:cNvSpPr>
            <p:nvPr userDrawn="1"/>
          </p:nvSpPr>
          <p:spPr bwMode="auto">
            <a:xfrm>
              <a:off x="1098" y="548"/>
              <a:ext cx="45" cy="52"/>
            </a:xfrm>
            <a:custGeom>
              <a:avLst/>
              <a:gdLst>
                <a:gd name="T0" fmla="*/ 66 w 66"/>
                <a:gd name="T1" fmla="*/ 74 h 77"/>
                <a:gd name="T2" fmla="*/ 57 w 66"/>
                <a:gd name="T3" fmla="*/ 77 h 77"/>
                <a:gd name="T4" fmla="*/ 46 w 66"/>
                <a:gd name="T5" fmla="*/ 68 h 77"/>
                <a:gd name="T6" fmla="*/ 26 w 66"/>
                <a:gd name="T7" fmla="*/ 77 h 77"/>
                <a:gd name="T8" fmla="*/ 0 w 66"/>
                <a:gd name="T9" fmla="*/ 53 h 77"/>
                <a:gd name="T10" fmla="*/ 30 w 66"/>
                <a:gd name="T11" fmla="*/ 28 h 77"/>
                <a:gd name="T12" fmla="*/ 46 w 66"/>
                <a:gd name="T13" fmla="*/ 30 h 77"/>
                <a:gd name="T14" fmla="*/ 46 w 66"/>
                <a:gd name="T15" fmla="*/ 26 h 77"/>
                <a:gd name="T16" fmla="*/ 42 w 66"/>
                <a:gd name="T17" fmla="*/ 13 h 77"/>
                <a:gd name="T18" fmla="*/ 28 w 66"/>
                <a:gd name="T19" fmla="*/ 8 h 77"/>
                <a:gd name="T20" fmla="*/ 7 w 66"/>
                <a:gd name="T21" fmla="*/ 13 h 77"/>
                <a:gd name="T22" fmla="*/ 7 w 66"/>
                <a:gd name="T23" fmla="*/ 4 h 77"/>
                <a:gd name="T24" fmla="*/ 29 w 66"/>
                <a:gd name="T25" fmla="*/ 0 h 77"/>
                <a:gd name="T26" fmla="*/ 52 w 66"/>
                <a:gd name="T27" fmla="*/ 8 h 77"/>
                <a:gd name="T28" fmla="*/ 57 w 66"/>
                <a:gd name="T29" fmla="*/ 25 h 77"/>
                <a:gd name="T30" fmla="*/ 57 w 66"/>
                <a:gd name="T31" fmla="*/ 62 h 77"/>
                <a:gd name="T32" fmla="*/ 61 w 66"/>
                <a:gd name="T33" fmla="*/ 68 h 77"/>
                <a:gd name="T34" fmla="*/ 66 w 66"/>
                <a:gd name="T35" fmla="*/ 67 h 77"/>
                <a:gd name="T36" fmla="*/ 66 w 66"/>
                <a:gd name="T37" fmla="*/ 74 h 77"/>
                <a:gd name="T38" fmla="*/ 46 w 66"/>
                <a:gd name="T39" fmla="*/ 38 h 77"/>
                <a:gd name="T40" fmla="*/ 31 w 66"/>
                <a:gd name="T41" fmla="*/ 36 h 77"/>
                <a:gd name="T42" fmla="*/ 12 w 66"/>
                <a:gd name="T43" fmla="*/ 52 h 77"/>
                <a:gd name="T44" fmla="*/ 28 w 66"/>
                <a:gd name="T45" fmla="*/ 69 h 77"/>
                <a:gd name="T46" fmla="*/ 42 w 66"/>
                <a:gd name="T47" fmla="*/ 63 h 77"/>
                <a:gd name="T48" fmla="*/ 46 w 66"/>
                <a:gd name="T49" fmla="*/ 49 h 77"/>
                <a:gd name="T50" fmla="*/ 46 w 66"/>
                <a:gd name="T51" fmla="*/ 38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77">
                  <a:moveTo>
                    <a:pt x="66" y="74"/>
                  </a:moveTo>
                  <a:cubicBezTo>
                    <a:pt x="64" y="76"/>
                    <a:pt x="61" y="77"/>
                    <a:pt x="57" y="77"/>
                  </a:cubicBezTo>
                  <a:cubicBezTo>
                    <a:pt x="51" y="77"/>
                    <a:pt x="47" y="74"/>
                    <a:pt x="46" y="68"/>
                  </a:cubicBezTo>
                  <a:cubicBezTo>
                    <a:pt x="43" y="74"/>
                    <a:pt x="34" y="77"/>
                    <a:pt x="26" y="77"/>
                  </a:cubicBezTo>
                  <a:cubicBezTo>
                    <a:pt x="11" y="77"/>
                    <a:pt x="0" y="69"/>
                    <a:pt x="0" y="53"/>
                  </a:cubicBezTo>
                  <a:cubicBezTo>
                    <a:pt x="0" y="38"/>
                    <a:pt x="10" y="28"/>
                    <a:pt x="30" y="28"/>
                  </a:cubicBezTo>
                  <a:cubicBezTo>
                    <a:pt x="36" y="28"/>
                    <a:pt x="42" y="29"/>
                    <a:pt x="46" y="30"/>
                  </a:cubicBezTo>
                  <a:cubicBezTo>
                    <a:pt x="46" y="26"/>
                    <a:pt x="46" y="26"/>
                    <a:pt x="46" y="26"/>
                  </a:cubicBezTo>
                  <a:cubicBezTo>
                    <a:pt x="46" y="20"/>
                    <a:pt x="44" y="16"/>
                    <a:pt x="42" y="13"/>
                  </a:cubicBezTo>
                  <a:cubicBezTo>
                    <a:pt x="39" y="10"/>
                    <a:pt x="34" y="8"/>
                    <a:pt x="28" y="8"/>
                  </a:cubicBezTo>
                  <a:cubicBezTo>
                    <a:pt x="20" y="8"/>
                    <a:pt x="13" y="10"/>
                    <a:pt x="7" y="13"/>
                  </a:cubicBezTo>
                  <a:cubicBezTo>
                    <a:pt x="7" y="4"/>
                    <a:pt x="7" y="4"/>
                    <a:pt x="7" y="4"/>
                  </a:cubicBezTo>
                  <a:cubicBezTo>
                    <a:pt x="12" y="2"/>
                    <a:pt x="20" y="0"/>
                    <a:pt x="29" y="0"/>
                  </a:cubicBezTo>
                  <a:cubicBezTo>
                    <a:pt x="39" y="0"/>
                    <a:pt x="47" y="2"/>
                    <a:pt x="52" y="8"/>
                  </a:cubicBezTo>
                  <a:cubicBezTo>
                    <a:pt x="56" y="12"/>
                    <a:pt x="57" y="17"/>
                    <a:pt x="57" y="25"/>
                  </a:cubicBezTo>
                  <a:cubicBezTo>
                    <a:pt x="57" y="62"/>
                    <a:pt x="57" y="62"/>
                    <a:pt x="57" y="62"/>
                  </a:cubicBezTo>
                  <a:cubicBezTo>
                    <a:pt x="57" y="66"/>
                    <a:pt x="58" y="68"/>
                    <a:pt x="61" y="68"/>
                  </a:cubicBezTo>
                  <a:cubicBezTo>
                    <a:pt x="63" y="68"/>
                    <a:pt x="65" y="68"/>
                    <a:pt x="66" y="67"/>
                  </a:cubicBezTo>
                  <a:lnTo>
                    <a:pt x="66" y="74"/>
                  </a:lnTo>
                  <a:close/>
                  <a:moveTo>
                    <a:pt x="46" y="38"/>
                  </a:moveTo>
                  <a:cubicBezTo>
                    <a:pt x="43" y="37"/>
                    <a:pt x="36" y="36"/>
                    <a:pt x="31" y="36"/>
                  </a:cubicBezTo>
                  <a:cubicBezTo>
                    <a:pt x="17" y="36"/>
                    <a:pt x="12" y="43"/>
                    <a:pt x="12" y="52"/>
                  </a:cubicBezTo>
                  <a:cubicBezTo>
                    <a:pt x="12" y="63"/>
                    <a:pt x="19" y="69"/>
                    <a:pt x="28" y="69"/>
                  </a:cubicBezTo>
                  <a:cubicBezTo>
                    <a:pt x="34" y="69"/>
                    <a:pt x="39" y="67"/>
                    <a:pt x="42" y="63"/>
                  </a:cubicBezTo>
                  <a:cubicBezTo>
                    <a:pt x="44" y="60"/>
                    <a:pt x="46" y="55"/>
                    <a:pt x="46" y="49"/>
                  </a:cubicBezTo>
                  <a:lnTo>
                    <a:pt x="46" y="38"/>
                  </a:lnTo>
                  <a:close/>
                </a:path>
              </a:pathLst>
            </a:custGeom>
            <a:solidFill>
              <a:srgbClr val="FFFFFF"/>
            </a:solidFill>
            <a:ln w="9525">
              <a:noFill/>
              <a:round/>
              <a:headEnd/>
              <a:tailEnd/>
            </a:ln>
          </p:spPr>
          <p:txBody>
            <a:bodyPr/>
            <a:lstStyle/>
            <a:p>
              <a:endParaRPr lang="en-GB"/>
            </a:p>
          </p:txBody>
        </p:sp>
        <p:sp>
          <p:nvSpPr>
            <p:cNvPr id="84" name="Freeform 28"/>
            <p:cNvSpPr>
              <a:spLocks/>
            </p:cNvSpPr>
            <p:nvPr userDrawn="1"/>
          </p:nvSpPr>
          <p:spPr bwMode="auto">
            <a:xfrm>
              <a:off x="1146" y="548"/>
              <a:ext cx="44" cy="52"/>
            </a:xfrm>
            <a:custGeom>
              <a:avLst/>
              <a:gdLst>
                <a:gd name="T0" fmla="*/ 64 w 64"/>
                <a:gd name="T1" fmla="*/ 0 h 75"/>
                <a:gd name="T2" fmla="*/ 36 w 64"/>
                <a:gd name="T3" fmla="*/ 75 h 75"/>
                <a:gd name="T4" fmla="*/ 26 w 64"/>
                <a:gd name="T5" fmla="*/ 75 h 75"/>
                <a:gd name="T6" fmla="*/ 0 w 64"/>
                <a:gd name="T7" fmla="*/ 0 h 75"/>
                <a:gd name="T8" fmla="*/ 12 w 64"/>
                <a:gd name="T9" fmla="*/ 0 h 75"/>
                <a:gd name="T10" fmla="*/ 28 w 64"/>
                <a:gd name="T11" fmla="*/ 49 h 75"/>
                <a:gd name="T12" fmla="*/ 32 w 64"/>
                <a:gd name="T13" fmla="*/ 63 h 75"/>
                <a:gd name="T14" fmla="*/ 36 w 64"/>
                <a:gd name="T15" fmla="*/ 49 h 75"/>
                <a:gd name="T16" fmla="*/ 53 w 64"/>
                <a:gd name="T17" fmla="*/ 0 h 75"/>
                <a:gd name="T18" fmla="*/ 64 w 64"/>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75">
                  <a:moveTo>
                    <a:pt x="64" y="0"/>
                  </a:moveTo>
                  <a:cubicBezTo>
                    <a:pt x="36" y="75"/>
                    <a:pt x="36" y="75"/>
                    <a:pt x="36" y="75"/>
                  </a:cubicBezTo>
                  <a:cubicBezTo>
                    <a:pt x="26" y="75"/>
                    <a:pt x="26" y="75"/>
                    <a:pt x="26" y="75"/>
                  </a:cubicBezTo>
                  <a:cubicBezTo>
                    <a:pt x="0" y="0"/>
                    <a:pt x="0" y="0"/>
                    <a:pt x="0" y="0"/>
                  </a:cubicBezTo>
                  <a:cubicBezTo>
                    <a:pt x="12" y="0"/>
                    <a:pt x="12" y="0"/>
                    <a:pt x="12" y="0"/>
                  </a:cubicBezTo>
                  <a:cubicBezTo>
                    <a:pt x="28" y="49"/>
                    <a:pt x="28" y="49"/>
                    <a:pt x="28" y="49"/>
                  </a:cubicBezTo>
                  <a:cubicBezTo>
                    <a:pt x="30" y="54"/>
                    <a:pt x="31" y="59"/>
                    <a:pt x="32" y="63"/>
                  </a:cubicBezTo>
                  <a:cubicBezTo>
                    <a:pt x="32" y="59"/>
                    <a:pt x="34" y="53"/>
                    <a:pt x="36" y="49"/>
                  </a:cubicBezTo>
                  <a:cubicBezTo>
                    <a:pt x="53" y="0"/>
                    <a:pt x="53" y="0"/>
                    <a:pt x="53" y="0"/>
                  </a:cubicBezTo>
                  <a:lnTo>
                    <a:pt x="64" y="0"/>
                  </a:lnTo>
                  <a:close/>
                </a:path>
              </a:pathLst>
            </a:custGeom>
            <a:solidFill>
              <a:srgbClr val="FFFFFF"/>
            </a:solidFill>
            <a:ln w="9525">
              <a:noFill/>
              <a:round/>
              <a:headEnd/>
              <a:tailEnd/>
            </a:ln>
          </p:spPr>
          <p:txBody>
            <a:bodyPr/>
            <a:lstStyle/>
            <a:p>
              <a:endParaRPr lang="en-GB"/>
            </a:p>
          </p:txBody>
        </p:sp>
        <p:sp>
          <p:nvSpPr>
            <p:cNvPr id="85" name="Freeform 29"/>
            <p:cNvSpPr>
              <a:spLocks noEditPoints="1"/>
            </p:cNvSpPr>
            <p:nvPr userDrawn="1"/>
          </p:nvSpPr>
          <p:spPr bwMode="auto">
            <a:xfrm>
              <a:off x="1194" y="548"/>
              <a:ext cx="42" cy="52"/>
            </a:xfrm>
            <a:custGeom>
              <a:avLst/>
              <a:gdLst>
                <a:gd name="T0" fmla="*/ 54 w 61"/>
                <a:gd name="T1" fmla="*/ 43 h 77"/>
                <a:gd name="T2" fmla="*/ 12 w 61"/>
                <a:gd name="T3" fmla="*/ 43 h 77"/>
                <a:gd name="T4" fmla="*/ 35 w 61"/>
                <a:gd name="T5" fmla="*/ 68 h 77"/>
                <a:gd name="T6" fmla="*/ 59 w 61"/>
                <a:gd name="T7" fmla="*/ 61 h 77"/>
                <a:gd name="T8" fmla="*/ 58 w 61"/>
                <a:gd name="T9" fmla="*/ 71 h 77"/>
                <a:gd name="T10" fmla="*/ 34 w 61"/>
                <a:gd name="T11" fmla="*/ 77 h 77"/>
                <a:gd name="T12" fmla="*/ 0 w 61"/>
                <a:gd name="T13" fmla="*/ 39 h 77"/>
                <a:gd name="T14" fmla="*/ 32 w 61"/>
                <a:gd name="T15" fmla="*/ 0 h 77"/>
                <a:gd name="T16" fmla="*/ 61 w 61"/>
                <a:gd name="T17" fmla="*/ 35 h 77"/>
                <a:gd name="T18" fmla="*/ 54 w 61"/>
                <a:gd name="T19" fmla="*/ 43 h 77"/>
                <a:gd name="T20" fmla="*/ 31 w 61"/>
                <a:gd name="T21" fmla="*/ 8 h 77"/>
                <a:gd name="T22" fmla="*/ 12 w 61"/>
                <a:gd name="T23" fmla="*/ 35 h 77"/>
                <a:gd name="T24" fmla="*/ 49 w 61"/>
                <a:gd name="T25" fmla="*/ 35 h 77"/>
                <a:gd name="T26" fmla="*/ 50 w 61"/>
                <a:gd name="T27" fmla="*/ 33 h 77"/>
                <a:gd name="T28" fmla="*/ 31 w 61"/>
                <a:gd name="T29" fmla="*/ 8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 h="77">
                  <a:moveTo>
                    <a:pt x="54" y="43"/>
                  </a:moveTo>
                  <a:cubicBezTo>
                    <a:pt x="12" y="43"/>
                    <a:pt x="12" y="43"/>
                    <a:pt x="12" y="43"/>
                  </a:cubicBezTo>
                  <a:cubicBezTo>
                    <a:pt x="12" y="59"/>
                    <a:pt x="21" y="68"/>
                    <a:pt x="35" y="68"/>
                  </a:cubicBezTo>
                  <a:cubicBezTo>
                    <a:pt x="44" y="68"/>
                    <a:pt x="53" y="65"/>
                    <a:pt x="59" y="61"/>
                  </a:cubicBezTo>
                  <a:cubicBezTo>
                    <a:pt x="58" y="71"/>
                    <a:pt x="58" y="71"/>
                    <a:pt x="58" y="71"/>
                  </a:cubicBezTo>
                  <a:cubicBezTo>
                    <a:pt x="53" y="75"/>
                    <a:pt x="42" y="77"/>
                    <a:pt x="34" y="77"/>
                  </a:cubicBezTo>
                  <a:cubicBezTo>
                    <a:pt x="11" y="77"/>
                    <a:pt x="0" y="62"/>
                    <a:pt x="0" y="39"/>
                  </a:cubicBezTo>
                  <a:cubicBezTo>
                    <a:pt x="0" y="14"/>
                    <a:pt x="12" y="0"/>
                    <a:pt x="32" y="0"/>
                  </a:cubicBezTo>
                  <a:cubicBezTo>
                    <a:pt x="50" y="0"/>
                    <a:pt x="61" y="13"/>
                    <a:pt x="61" y="35"/>
                  </a:cubicBezTo>
                  <a:cubicBezTo>
                    <a:pt x="61" y="40"/>
                    <a:pt x="60" y="43"/>
                    <a:pt x="54" y="43"/>
                  </a:cubicBezTo>
                  <a:close/>
                  <a:moveTo>
                    <a:pt x="31" y="8"/>
                  </a:moveTo>
                  <a:cubicBezTo>
                    <a:pt x="20" y="8"/>
                    <a:pt x="12" y="17"/>
                    <a:pt x="12" y="35"/>
                  </a:cubicBezTo>
                  <a:cubicBezTo>
                    <a:pt x="49" y="35"/>
                    <a:pt x="49" y="35"/>
                    <a:pt x="49" y="35"/>
                  </a:cubicBezTo>
                  <a:cubicBezTo>
                    <a:pt x="50" y="35"/>
                    <a:pt x="50" y="34"/>
                    <a:pt x="50" y="33"/>
                  </a:cubicBezTo>
                  <a:cubicBezTo>
                    <a:pt x="50" y="19"/>
                    <a:pt x="44" y="8"/>
                    <a:pt x="31" y="8"/>
                  </a:cubicBezTo>
                  <a:close/>
                </a:path>
              </a:pathLst>
            </a:custGeom>
            <a:solidFill>
              <a:srgbClr val="FFFFFF"/>
            </a:solidFill>
            <a:ln w="9525">
              <a:noFill/>
              <a:round/>
              <a:headEnd/>
              <a:tailEnd/>
            </a:ln>
          </p:spPr>
          <p:txBody>
            <a:bodyPr/>
            <a:lstStyle/>
            <a:p>
              <a:endParaRPr lang="en-GB"/>
            </a:p>
          </p:txBody>
        </p:sp>
        <p:sp>
          <p:nvSpPr>
            <p:cNvPr id="86" name="Freeform 30"/>
            <p:cNvSpPr>
              <a:spLocks/>
            </p:cNvSpPr>
            <p:nvPr userDrawn="1"/>
          </p:nvSpPr>
          <p:spPr bwMode="auto">
            <a:xfrm>
              <a:off x="1265" y="533"/>
              <a:ext cx="30" cy="67"/>
            </a:xfrm>
            <a:custGeom>
              <a:avLst/>
              <a:gdLst>
                <a:gd name="T0" fmla="*/ 44 w 44"/>
                <a:gd name="T1" fmla="*/ 96 h 99"/>
                <a:gd name="T2" fmla="*/ 30 w 44"/>
                <a:gd name="T3" fmla="*/ 99 h 99"/>
                <a:gd name="T4" fmla="*/ 15 w 44"/>
                <a:gd name="T5" fmla="*/ 93 h 99"/>
                <a:gd name="T6" fmla="*/ 11 w 44"/>
                <a:gd name="T7" fmla="*/ 77 h 99"/>
                <a:gd name="T8" fmla="*/ 11 w 44"/>
                <a:gd name="T9" fmla="*/ 32 h 99"/>
                <a:gd name="T10" fmla="*/ 0 w 44"/>
                <a:gd name="T11" fmla="*/ 32 h 99"/>
                <a:gd name="T12" fmla="*/ 0 w 44"/>
                <a:gd name="T13" fmla="*/ 23 h 99"/>
                <a:gd name="T14" fmla="*/ 11 w 44"/>
                <a:gd name="T15" fmla="*/ 23 h 99"/>
                <a:gd name="T16" fmla="*/ 11 w 44"/>
                <a:gd name="T17" fmla="*/ 4 h 99"/>
                <a:gd name="T18" fmla="*/ 23 w 44"/>
                <a:gd name="T19" fmla="*/ 0 h 99"/>
                <a:gd name="T20" fmla="*/ 23 w 44"/>
                <a:gd name="T21" fmla="*/ 23 h 99"/>
                <a:gd name="T22" fmla="*/ 41 w 44"/>
                <a:gd name="T23" fmla="*/ 23 h 99"/>
                <a:gd name="T24" fmla="*/ 41 w 44"/>
                <a:gd name="T25" fmla="*/ 32 h 99"/>
                <a:gd name="T26" fmla="*/ 23 w 44"/>
                <a:gd name="T27" fmla="*/ 32 h 99"/>
                <a:gd name="T28" fmla="*/ 23 w 44"/>
                <a:gd name="T29" fmla="*/ 77 h 99"/>
                <a:gd name="T30" fmla="*/ 25 w 44"/>
                <a:gd name="T31" fmla="*/ 87 h 99"/>
                <a:gd name="T32" fmla="*/ 33 w 44"/>
                <a:gd name="T33" fmla="*/ 90 h 99"/>
                <a:gd name="T34" fmla="*/ 44 w 44"/>
                <a:gd name="T35" fmla="*/ 87 h 99"/>
                <a:gd name="T36" fmla="*/ 44 w 44"/>
                <a:gd name="T37" fmla="*/ 96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99">
                  <a:moveTo>
                    <a:pt x="44" y="96"/>
                  </a:moveTo>
                  <a:cubicBezTo>
                    <a:pt x="41" y="98"/>
                    <a:pt x="35" y="99"/>
                    <a:pt x="30" y="99"/>
                  </a:cubicBezTo>
                  <a:cubicBezTo>
                    <a:pt x="23" y="99"/>
                    <a:pt x="18" y="97"/>
                    <a:pt x="15" y="93"/>
                  </a:cubicBezTo>
                  <a:cubicBezTo>
                    <a:pt x="12" y="90"/>
                    <a:pt x="11" y="85"/>
                    <a:pt x="11" y="77"/>
                  </a:cubicBezTo>
                  <a:cubicBezTo>
                    <a:pt x="11" y="32"/>
                    <a:pt x="11" y="32"/>
                    <a:pt x="11" y="32"/>
                  </a:cubicBezTo>
                  <a:cubicBezTo>
                    <a:pt x="0" y="32"/>
                    <a:pt x="0" y="32"/>
                    <a:pt x="0" y="32"/>
                  </a:cubicBezTo>
                  <a:cubicBezTo>
                    <a:pt x="0" y="23"/>
                    <a:pt x="0" y="23"/>
                    <a:pt x="0" y="23"/>
                  </a:cubicBezTo>
                  <a:cubicBezTo>
                    <a:pt x="11" y="23"/>
                    <a:pt x="11" y="23"/>
                    <a:pt x="11" y="23"/>
                  </a:cubicBezTo>
                  <a:cubicBezTo>
                    <a:pt x="11" y="4"/>
                    <a:pt x="11" y="4"/>
                    <a:pt x="11" y="4"/>
                  </a:cubicBezTo>
                  <a:cubicBezTo>
                    <a:pt x="23" y="0"/>
                    <a:pt x="23" y="0"/>
                    <a:pt x="23" y="0"/>
                  </a:cubicBezTo>
                  <a:cubicBezTo>
                    <a:pt x="23" y="23"/>
                    <a:pt x="23" y="23"/>
                    <a:pt x="23" y="23"/>
                  </a:cubicBezTo>
                  <a:cubicBezTo>
                    <a:pt x="41" y="23"/>
                    <a:pt x="41" y="23"/>
                    <a:pt x="41" y="23"/>
                  </a:cubicBezTo>
                  <a:cubicBezTo>
                    <a:pt x="41" y="32"/>
                    <a:pt x="41" y="32"/>
                    <a:pt x="41" y="32"/>
                  </a:cubicBezTo>
                  <a:cubicBezTo>
                    <a:pt x="23" y="32"/>
                    <a:pt x="23" y="32"/>
                    <a:pt x="23" y="32"/>
                  </a:cubicBezTo>
                  <a:cubicBezTo>
                    <a:pt x="23" y="77"/>
                    <a:pt x="23" y="77"/>
                    <a:pt x="23" y="77"/>
                  </a:cubicBezTo>
                  <a:cubicBezTo>
                    <a:pt x="23" y="81"/>
                    <a:pt x="24" y="85"/>
                    <a:pt x="25" y="87"/>
                  </a:cubicBezTo>
                  <a:cubicBezTo>
                    <a:pt x="27" y="89"/>
                    <a:pt x="29" y="90"/>
                    <a:pt x="33" y="90"/>
                  </a:cubicBezTo>
                  <a:cubicBezTo>
                    <a:pt x="37" y="90"/>
                    <a:pt x="41" y="89"/>
                    <a:pt x="44" y="87"/>
                  </a:cubicBezTo>
                  <a:lnTo>
                    <a:pt x="44" y="96"/>
                  </a:lnTo>
                  <a:close/>
                </a:path>
              </a:pathLst>
            </a:custGeom>
            <a:solidFill>
              <a:srgbClr val="FFFFFF"/>
            </a:solidFill>
            <a:ln w="9525">
              <a:noFill/>
              <a:round/>
              <a:headEnd/>
              <a:tailEnd/>
            </a:ln>
          </p:spPr>
          <p:txBody>
            <a:bodyPr/>
            <a:lstStyle/>
            <a:p>
              <a:endParaRPr lang="en-GB"/>
            </a:p>
          </p:txBody>
        </p:sp>
        <p:sp>
          <p:nvSpPr>
            <p:cNvPr id="87" name="Freeform 31"/>
            <p:cNvSpPr>
              <a:spLocks noEditPoints="1"/>
            </p:cNvSpPr>
            <p:nvPr userDrawn="1"/>
          </p:nvSpPr>
          <p:spPr bwMode="auto">
            <a:xfrm>
              <a:off x="1302" y="548"/>
              <a:ext cx="45" cy="52"/>
            </a:xfrm>
            <a:custGeom>
              <a:avLst/>
              <a:gdLst>
                <a:gd name="T0" fmla="*/ 32 w 65"/>
                <a:gd name="T1" fmla="*/ 77 h 77"/>
                <a:gd name="T2" fmla="*/ 0 w 65"/>
                <a:gd name="T3" fmla="*/ 39 h 77"/>
                <a:gd name="T4" fmla="*/ 32 w 65"/>
                <a:gd name="T5" fmla="*/ 0 h 77"/>
                <a:gd name="T6" fmla="*/ 65 w 65"/>
                <a:gd name="T7" fmla="*/ 39 h 77"/>
                <a:gd name="T8" fmla="*/ 32 w 65"/>
                <a:gd name="T9" fmla="*/ 77 h 77"/>
                <a:gd name="T10" fmla="*/ 32 w 65"/>
                <a:gd name="T11" fmla="*/ 8 h 77"/>
                <a:gd name="T12" fmla="*/ 12 w 65"/>
                <a:gd name="T13" fmla="*/ 39 h 77"/>
                <a:gd name="T14" fmla="*/ 32 w 65"/>
                <a:gd name="T15" fmla="*/ 69 h 77"/>
                <a:gd name="T16" fmla="*/ 53 w 65"/>
                <a:gd name="T17" fmla="*/ 39 h 77"/>
                <a:gd name="T18" fmla="*/ 32 w 65"/>
                <a:gd name="T19" fmla="*/ 8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 h="77">
                  <a:moveTo>
                    <a:pt x="32" y="77"/>
                  </a:moveTo>
                  <a:cubicBezTo>
                    <a:pt x="12" y="77"/>
                    <a:pt x="0" y="64"/>
                    <a:pt x="0" y="39"/>
                  </a:cubicBezTo>
                  <a:cubicBezTo>
                    <a:pt x="0" y="14"/>
                    <a:pt x="12" y="0"/>
                    <a:pt x="32" y="0"/>
                  </a:cubicBezTo>
                  <a:cubicBezTo>
                    <a:pt x="53" y="0"/>
                    <a:pt x="65" y="14"/>
                    <a:pt x="65" y="39"/>
                  </a:cubicBezTo>
                  <a:cubicBezTo>
                    <a:pt x="65" y="64"/>
                    <a:pt x="53" y="77"/>
                    <a:pt x="32" y="77"/>
                  </a:cubicBezTo>
                  <a:close/>
                  <a:moveTo>
                    <a:pt x="32" y="8"/>
                  </a:moveTo>
                  <a:cubicBezTo>
                    <a:pt x="20" y="8"/>
                    <a:pt x="12" y="18"/>
                    <a:pt x="12" y="39"/>
                  </a:cubicBezTo>
                  <a:cubicBezTo>
                    <a:pt x="12" y="60"/>
                    <a:pt x="20" y="69"/>
                    <a:pt x="32" y="69"/>
                  </a:cubicBezTo>
                  <a:cubicBezTo>
                    <a:pt x="45" y="69"/>
                    <a:pt x="53" y="60"/>
                    <a:pt x="53" y="39"/>
                  </a:cubicBezTo>
                  <a:cubicBezTo>
                    <a:pt x="53" y="18"/>
                    <a:pt x="45" y="8"/>
                    <a:pt x="32" y="8"/>
                  </a:cubicBezTo>
                  <a:close/>
                </a:path>
              </a:pathLst>
            </a:custGeom>
            <a:solidFill>
              <a:srgbClr val="FFFFFF"/>
            </a:solidFill>
            <a:ln w="9525">
              <a:noFill/>
              <a:round/>
              <a:headEnd/>
              <a:tailEnd/>
            </a:ln>
          </p:spPr>
          <p:txBody>
            <a:bodyPr/>
            <a:lstStyle/>
            <a:p>
              <a:endParaRPr lang="en-GB"/>
            </a:p>
          </p:txBody>
        </p:sp>
        <p:sp>
          <p:nvSpPr>
            <p:cNvPr id="88" name="Freeform 32"/>
            <p:cNvSpPr>
              <a:spLocks/>
            </p:cNvSpPr>
            <p:nvPr userDrawn="1"/>
          </p:nvSpPr>
          <p:spPr bwMode="auto">
            <a:xfrm>
              <a:off x="1381" y="528"/>
              <a:ext cx="41" cy="72"/>
            </a:xfrm>
            <a:custGeom>
              <a:avLst/>
              <a:gdLst>
                <a:gd name="T0" fmla="*/ 60 w 60"/>
                <a:gd name="T1" fmla="*/ 105 h 105"/>
                <a:gd name="T2" fmla="*/ 48 w 60"/>
                <a:gd name="T3" fmla="*/ 105 h 105"/>
                <a:gd name="T4" fmla="*/ 48 w 60"/>
                <a:gd name="T5" fmla="*/ 58 h 105"/>
                <a:gd name="T6" fmla="*/ 44 w 60"/>
                <a:gd name="T7" fmla="*/ 43 h 105"/>
                <a:gd name="T8" fmla="*/ 31 w 60"/>
                <a:gd name="T9" fmla="*/ 38 h 105"/>
                <a:gd name="T10" fmla="*/ 16 w 60"/>
                <a:gd name="T11" fmla="*/ 44 h 105"/>
                <a:gd name="T12" fmla="*/ 12 w 60"/>
                <a:gd name="T13" fmla="*/ 62 h 105"/>
                <a:gd name="T14" fmla="*/ 12 w 60"/>
                <a:gd name="T15" fmla="*/ 105 h 105"/>
                <a:gd name="T16" fmla="*/ 0 w 60"/>
                <a:gd name="T17" fmla="*/ 105 h 105"/>
                <a:gd name="T18" fmla="*/ 0 w 60"/>
                <a:gd name="T19" fmla="*/ 0 h 105"/>
                <a:gd name="T20" fmla="*/ 12 w 60"/>
                <a:gd name="T21" fmla="*/ 0 h 105"/>
                <a:gd name="T22" fmla="*/ 12 w 60"/>
                <a:gd name="T23" fmla="*/ 37 h 105"/>
                <a:gd name="T24" fmla="*/ 33 w 60"/>
                <a:gd name="T25" fmla="*/ 29 h 105"/>
                <a:gd name="T26" fmla="*/ 54 w 60"/>
                <a:gd name="T27" fmla="*/ 37 h 105"/>
                <a:gd name="T28" fmla="*/ 60 w 60"/>
                <a:gd name="T29" fmla="*/ 57 h 105"/>
                <a:gd name="T30" fmla="*/ 60 w 60"/>
                <a:gd name="T31" fmla="*/ 105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05">
                  <a:moveTo>
                    <a:pt x="60" y="105"/>
                  </a:moveTo>
                  <a:cubicBezTo>
                    <a:pt x="48" y="105"/>
                    <a:pt x="48" y="105"/>
                    <a:pt x="48" y="105"/>
                  </a:cubicBezTo>
                  <a:cubicBezTo>
                    <a:pt x="48" y="58"/>
                    <a:pt x="48" y="58"/>
                    <a:pt x="48" y="58"/>
                  </a:cubicBezTo>
                  <a:cubicBezTo>
                    <a:pt x="48" y="51"/>
                    <a:pt x="47" y="47"/>
                    <a:pt x="44" y="43"/>
                  </a:cubicBezTo>
                  <a:cubicBezTo>
                    <a:pt x="41" y="40"/>
                    <a:pt x="37" y="38"/>
                    <a:pt x="31" y="38"/>
                  </a:cubicBezTo>
                  <a:cubicBezTo>
                    <a:pt x="24" y="38"/>
                    <a:pt x="20" y="40"/>
                    <a:pt x="16" y="44"/>
                  </a:cubicBezTo>
                  <a:cubicBezTo>
                    <a:pt x="13" y="48"/>
                    <a:pt x="12" y="53"/>
                    <a:pt x="12" y="62"/>
                  </a:cubicBezTo>
                  <a:cubicBezTo>
                    <a:pt x="12" y="105"/>
                    <a:pt x="12" y="105"/>
                    <a:pt x="12" y="105"/>
                  </a:cubicBezTo>
                  <a:cubicBezTo>
                    <a:pt x="0" y="105"/>
                    <a:pt x="0" y="105"/>
                    <a:pt x="0" y="105"/>
                  </a:cubicBezTo>
                  <a:cubicBezTo>
                    <a:pt x="0" y="0"/>
                    <a:pt x="0" y="0"/>
                    <a:pt x="0" y="0"/>
                  </a:cubicBezTo>
                  <a:cubicBezTo>
                    <a:pt x="12" y="0"/>
                    <a:pt x="12" y="0"/>
                    <a:pt x="12" y="0"/>
                  </a:cubicBezTo>
                  <a:cubicBezTo>
                    <a:pt x="12" y="37"/>
                    <a:pt x="12" y="37"/>
                    <a:pt x="12" y="37"/>
                  </a:cubicBezTo>
                  <a:cubicBezTo>
                    <a:pt x="17" y="32"/>
                    <a:pt x="24" y="29"/>
                    <a:pt x="33" y="29"/>
                  </a:cubicBezTo>
                  <a:cubicBezTo>
                    <a:pt x="42" y="29"/>
                    <a:pt x="49" y="32"/>
                    <a:pt x="54" y="37"/>
                  </a:cubicBezTo>
                  <a:cubicBezTo>
                    <a:pt x="58" y="42"/>
                    <a:pt x="60" y="49"/>
                    <a:pt x="60" y="57"/>
                  </a:cubicBezTo>
                  <a:lnTo>
                    <a:pt x="60" y="105"/>
                  </a:lnTo>
                  <a:close/>
                </a:path>
              </a:pathLst>
            </a:custGeom>
            <a:solidFill>
              <a:srgbClr val="FFFFFF"/>
            </a:solidFill>
            <a:ln w="9525">
              <a:noFill/>
              <a:round/>
              <a:headEnd/>
              <a:tailEnd/>
            </a:ln>
          </p:spPr>
          <p:txBody>
            <a:bodyPr/>
            <a:lstStyle/>
            <a:p>
              <a:endParaRPr lang="en-GB"/>
            </a:p>
          </p:txBody>
        </p:sp>
        <p:sp>
          <p:nvSpPr>
            <p:cNvPr id="89" name="Freeform 33"/>
            <p:cNvSpPr>
              <a:spLocks noEditPoints="1"/>
            </p:cNvSpPr>
            <p:nvPr userDrawn="1"/>
          </p:nvSpPr>
          <p:spPr bwMode="auto">
            <a:xfrm>
              <a:off x="1434" y="548"/>
              <a:ext cx="45" cy="52"/>
            </a:xfrm>
            <a:custGeom>
              <a:avLst/>
              <a:gdLst>
                <a:gd name="T0" fmla="*/ 66 w 66"/>
                <a:gd name="T1" fmla="*/ 74 h 77"/>
                <a:gd name="T2" fmla="*/ 58 w 66"/>
                <a:gd name="T3" fmla="*/ 77 h 77"/>
                <a:gd name="T4" fmla="*/ 47 w 66"/>
                <a:gd name="T5" fmla="*/ 68 h 77"/>
                <a:gd name="T6" fmla="*/ 26 w 66"/>
                <a:gd name="T7" fmla="*/ 77 h 77"/>
                <a:gd name="T8" fmla="*/ 0 w 66"/>
                <a:gd name="T9" fmla="*/ 53 h 77"/>
                <a:gd name="T10" fmla="*/ 30 w 66"/>
                <a:gd name="T11" fmla="*/ 28 h 77"/>
                <a:gd name="T12" fmla="*/ 46 w 66"/>
                <a:gd name="T13" fmla="*/ 30 h 77"/>
                <a:gd name="T14" fmla="*/ 46 w 66"/>
                <a:gd name="T15" fmla="*/ 26 h 77"/>
                <a:gd name="T16" fmla="*/ 42 w 66"/>
                <a:gd name="T17" fmla="*/ 13 h 77"/>
                <a:gd name="T18" fmla="*/ 28 w 66"/>
                <a:gd name="T19" fmla="*/ 8 h 77"/>
                <a:gd name="T20" fmla="*/ 7 w 66"/>
                <a:gd name="T21" fmla="*/ 13 h 77"/>
                <a:gd name="T22" fmla="*/ 7 w 66"/>
                <a:gd name="T23" fmla="*/ 4 h 77"/>
                <a:gd name="T24" fmla="*/ 29 w 66"/>
                <a:gd name="T25" fmla="*/ 0 h 77"/>
                <a:gd name="T26" fmla="*/ 52 w 66"/>
                <a:gd name="T27" fmla="*/ 8 h 77"/>
                <a:gd name="T28" fmla="*/ 58 w 66"/>
                <a:gd name="T29" fmla="*/ 25 h 77"/>
                <a:gd name="T30" fmla="*/ 58 w 66"/>
                <a:gd name="T31" fmla="*/ 62 h 77"/>
                <a:gd name="T32" fmla="*/ 62 w 66"/>
                <a:gd name="T33" fmla="*/ 68 h 77"/>
                <a:gd name="T34" fmla="*/ 66 w 66"/>
                <a:gd name="T35" fmla="*/ 67 h 77"/>
                <a:gd name="T36" fmla="*/ 66 w 66"/>
                <a:gd name="T37" fmla="*/ 74 h 77"/>
                <a:gd name="T38" fmla="*/ 46 w 66"/>
                <a:gd name="T39" fmla="*/ 38 h 77"/>
                <a:gd name="T40" fmla="*/ 31 w 66"/>
                <a:gd name="T41" fmla="*/ 36 h 77"/>
                <a:gd name="T42" fmla="*/ 12 w 66"/>
                <a:gd name="T43" fmla="*/ 52 h 77"/>
                <a:gd name="T44" fmla="*/ 28 w 66"/>
                <a:gd name="T45" fmla="*/ 69 h 77"/>
                <a:gd name="T46" fmla="*/ 42 w 66"/>
                <a:gd name="T47" fmla="*/ 63 h 77"/>
                <a:gd name="T48" fmla="*/ 46 w 66"/>
                <a:gd name="T49" fmla="*/ 49 h 77"/>
                <a:gd name="T50" fmla="*/ 46 w 66"/>
                <a:gd name="T51" fmla="*/ 38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77">
                  <a:moveTo>
                    <a:pt x="66" y="74"/>
                  </a:moveTo>
                  <a:cubicBezTo>
                    <a:pt x="64" y="76"/>
                    <a:pt x="61" y="77"/>
                    <a:pt x="58" y="77"/>
                  </a:cubicBezTo>
                  <a:cubicBezTo>
                    <a:pt x="51" y="77"/>
                    <a:pt x="47" y="74"/>
                    <a:pt x="47" y="68"/>
                  </a:cubicBezTo>
                  <a:cubicBezTo>
                    <a:pt x="43" y="74"/>
                    <a:pt x="35" y="77"/>
                    <a:pt x="26" y="77"/>
                  </a:cubicBezTo>
                  <a:cubicBezTo>
                    <a:pt x="11" y="77"/>
                    <a:pt x="0" y="69"/>
                    <a:pt x="0" y="53"/>
                  </a:cubicBezTo>
                  <a:cubicBezTo>
                    <a:pt x="0" y="38"/>
                    <a:pt x="10" y="28"/>
                    <a:pt x="30" y="28"/>
                  </a:cubicBezTo>
                  <a:cubicBezTo>
                    <a:pt x="36" y="28"/>
                    <a:pt x="42" y="29"/>
                    <a:pt x="46" y="30"/>
                  </a:cubicBezTo>
                  <a:cubicBezTo>
                    <a:pt x="46" y="26"/>
                    <a:pt x="46" y="26"/>
                    <a:pt x="46" y="26"/>
                  </a:cubicBezTo>
                  <a:cubicBezTo>
                    <a:pt x="46" y="20"/>
                    <a:pt x="45" y="16"/>
                    <a:pt x="42" y="13"/>
                  </a:cubicBezTo>
                  <a:cubicBezTo>
                    <a:pt x="40" y="10"/>
                    <a:pt x="35" y="8"/>
                    <a:pt x="28" y="8"/>
                  </a:cubicBezTo>
                  <a:cubicBezTo>
                    <a:pt x="20" y="8"/>
                    <a:pt x="13" y="10"/>
                    <a:pt x="7" y="13"/>
                  </a:cubicBezTo>
                  <a:cubicBezTo>
                    <a:pt x="7" y="4"/>
                    <a:pt x="7" y="4"/>
                    <a:pt x="7" y="4"/>
                  </a:cubicBezTo>
                  <a:cubicBezTo>
                    <a:pt x="12" y="2"/>
                    <a:pt x="20" y="0"/>
                    <a:pt x="29" y="0"/>
                  </a:cubicBezTo>
                  <a:cubicBezTo>
                    <a:pt x="39" y="0"/>
                    <a:pt x="47" y="2"/>
                    <a:pt x="52" y="8"/>
                  </a:cubicBezTo>
                  <a:cubicBezTo>
                    <a:pt x="56" y="12"/>
                    <a:pt x="58" y="17"/>
                    <a:pt x="58" y="25"/>
                  </a:cubicBezTo>
                  <a:cubicBezTo>
                    <a:pt x="58" y="62"/>
                    <a:pt x="58" y="62"/>
                    <a:pt x="58" y="62"/>
                  </a:cubicBezTo>
                  <a:cubicBezTo>
                    <a:pt x="58" y="66"/>
                    <a:pt x="58" y="68"/>
                    <a:pt x="62" y="68"/>
                  </a:cubicBezTo>
                  <a:cubicBezTo>
                    <a:pt x="63" y="68"/>
                    <a:pt x="65" y="68"/>
                    <a:pt x="66" y="67"/>
                  </a:cubicBezTo>
                  <a:lnTo>
                    <a:pt x="66" y="74"/>
                  </a:lnTo>
                  <a:close/>
                  <a:moveTo>
                    <a:pt x="46" y="38"/>
                  </a:moveTo>
                  <a:cubicBezTo>
                    <a:pt x="43" y="37"/>
                    <a:pt x="37" y="36"/>
                    <a:pt x="31" y="36"/>
                  </a:cubicBezTo>
                  <a:cubicBezTo>
                    <a:pt x="17" y="36"/>
                    <a:pt x="12" y="43"/>
                    <a:pt x="12" y="52"/>
                  </a:cubicBezTo>
                  <a:cubicBezTo>
                    <a:pt x="12" y="63"/>
                    <a:pt x="19" y="69"/>
                    <a:pt x="28" y="69"/>
                  </a:cubicBezTo>
                  <a:cubicBezTo>
                    <a:pt x="34" y="69"/>
                    <a:pt x="39" y="67"/>
                    <a:pt x="42" y="63"/>
                  </a:cubicBezTo>
                  <a:cubicBezTo>
                    <a:pt x="45" y="60"/>
                    <a:pt x="46" y="55"/>
                    <a:pt x="46" y="49"/>
                  </a:cubicBezTo>
                  <a:lnTo>
                    <a:pt x="46" y="38"/>
                  </a:lnTo>
                  <a:close/>
                </a:path>
              </a:pathLst>
            </a:custGeom>
            <a:solidFill>
              <a:srgbClr val="FFFFFF"/>
            </a:solidFill>
            <a:ln w="9525">
              <a:noFill/>
              <a:round/>
              <a:headEnd/>
              <a:tailEnd/>
            </a:ln>
          </p:spPr>
          <p:txBody>
            <a:bodyPr/>
            <a:lstStyle/>
            <a:p>
              <a:endParaRPr lang="en-GB"/>
            </a:p>
          </p:txBody>
        </p:sp>
        <p:sp>
          <p:nvSpPr>
            <p:cNvPr id="90" name="Freeform 34"/>
            <p:cNvSpPr>
              <a:spLocks noEditPoints="1"/>
            </p:cNvSpPr>
            <p:nvPr userDrawn="1"/>
          </p:nvSpPr>
          <p:spPr bwMode="auto">
            <a:xfrm>
              <a:off x="1485" y="548"/>
              <a:ext cx="47" cy="73"/>
            </a:xfrm>
            <a:custGeom>
              <a:avLst/>
              <a:gdLst>
                <a:gd name="T0" fmla="*/ 34 w 70"/>
                <a:gd name="T1" fmla="*/ 77 h 107"/>
                <a:gd name="T2" fmla="*/ 20 w 70"/>
                <a:gd name="T3" fmla="*/ 76 h 107"/>
                <a:gd name="T4" fmla="*/ 20 w 70"/>
                <a:gd name="T5" fmla="*/ 107 h 107"/>
                <a:gd name="T6" fmla="*/ 8 w 70"/>
                <a:gd name="T7" fmla="*/ 107 h 107"/>
                <a:gd name="T8" fmla="*/ 8 w 70"/>
                <a:gd name="T9" fmla="*/ 10 h 107"/>
                <a:gd name="T10" fmla="*/ 0 w 70"/>
                <a:gd name="T11" fmla="*/ 10 h 107"/>
                <a:gd name="T12" fmla="*/ 0 w 70"/>
                <a:gd name="T13" fmla="*/ 1 h 107"/>
                <a:gd name="T14" fmla="*/ 16 w 70"/>
                <a:gd name="T15" fmla="*/ 1 h 107"/>
                <a:gd name="T16" fmla="*/ 18 w 70"/>
                <a:gd name="T17" fmla="*/ 10 h 107"/>
                <a:gd name="T18" fmla="*/ 40 w 70"/>
                <a:gd name="T19" fmla="*/ 0 h 107"/>
                <a:gd name="T20" fmla="*/ 70 w 70"/>
                <a:gd name="T21" fmla="*/ 37 h 107"/>
                <a:gd name="T22" fmla="*/ 34 w 70"/>
                <a:gd name="T23" fmla="*/ 77 h 107"/>
                <a:gd name="T24" fmla="*/ 39 w 70"/>
                <a:gd name="T25" fmla="*/ 9 h 107"/>
                <a:gd name="T26" fmla="*/ 24 w 70"/>
                <a:gd name="T27" fmla="*/ 15 h 107"/>
                <a:gd name="T28" fmla="*/ 20 w 70"/>
                <a:gd name="T29" fmla="*/ 31 h 107"/>
                <a:gd name="T30" fmla="*/ 20 w 70"/>
                <a:gd name="T31" fmla="*/ 67 h 107"/>
                <a:gd name="T32" fmla="*/ 33 w 70"/>
                <a:gd name="T33" fmla="*/ 69 h 107"/>
                <a:gd name="T34" fmla="*/ 58 w 70"/>
                <a:gd name="T35" fmla="*/ 38 h 107"/>
                <a:gd name="T36" fmla="*/ 39 w 70"/>
                <a:gd name="T37" fmla="*/ 9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07">
                  <a:moveTo>
                    <a:pt x="34" y="77"/>
                  </a:moveTo>
                  <a:cubicBezTo>
                    <a:pt x="29" y="77"/>
                    <a:pt x="24" y="77"/>
                    <a:pt x="20" y="76"/>
                  </a:cubicBezTo>
                  <a:cubicBezTo>
                    <a:pt x="20" y="107"/>
                    <a:pt x="20" y="107"/>
                    <a:pt x="20" y="107"/>
                  </a:cubicBezTo>
                  <a:cubicBezTo>
                    <a:pt x="8" y="107"/>
                    <a:pt x="8" y="107"/>
                    <a:pt x="8" y="107"/>
                  </a:cubicBezTo>
                  <a:cubicBezTo>
                    <a:pt x="8" y="10"/>
                    <a:pt x="8" y="10"/>
                    <a:pt x="8" y="10"/>
                  </a:cubicBezTo>
                  <a:cubicBezTo>
                    <a:pt x="0" y="10"/>
                    <a:pt x="0" y="10"/>
                    <a:pt x="0" y="10"/>
                  </a:cubicBezTo>
                  <a:cubicBezTo>
                    <a:pt x="0" y="1"/>
                    <a:pt x="0" y="1"/>
                    <a:pt x="0" y="1"/>
                  </a:cubicBezTo>
                  <a:cubicBezTo>
                    <a:pt x="16" y="1"/>
                    <a:pt x="16" y="1"/>
                    <a:pt x="16" y="1"/>
                  </a:cubicBezTo>
                  <a:cubicBezTo>
                    <a:pt x="18" y="10"/>
                    <a:pt x="18" y="10"/>
                    <a:pt x="18" y="10"/>
                  </a:cubicBezTo>
                  <a:cubicBezTo>
                    <a:pt x="23" y="3"/>
                    <a:pt x="30" y="0"/>
                    <a:pt x="40" y="0"/>
                  </a:cubicBezTo>
                  <a:cubicBezTo>
                    <a:pt x="61" y="0"/>
                    <a:pt x="70" y="16"/>
                    <a:pt x="70" y="37"/>
                  </a:cubicBezTo>
                  <a:cubicBezTo>
                    <a:pt x="70" y="61"/>
                    <a:pt x="60" y="77"/>
                    <a:pt x="34" y="77"/>
                  </a:cubicBezTo>
                  <a:close/>
                  <a:moveTo>
                    <a:pt x="39" y="9"/>
                  </a:moveTo>
                  <a:cubicBezTo>
                    <a:pt x="32" y="9"/>
                    <a:pt x="27" y="11"/>
                    <a:pt x="24" y="15"/>
                  </a:cubicBezTo>
                  <a:cubicBezTo>
                    <a:pt x="21" y="19"/>
                    <a:pt x="20" y="24"/>
                    <a:pt x="20" y="31"/>
                  </a:cubicBezTo>
                  <a:cubicBezTo>
                    <a:pt x="20" y="67"/>
                    <a:pt x="20" y="67"/>
                    <a:pt x="20" y="67"/>
                  </a:cubicBezTo>
                  <a:cubicBezTo>
                    <a:pt x="24" y="68"/>
                    <a:pt x="29" y="69"/>
                    <a:pt x="33" y="69"/>
                  </a:cubicBezTo>
                  <a:cubicBezTo>
                    <a:pt x="53" y="69"/>
                    <a:pt x="58" y="57"/>
                    <a:pt x="58" y="38"/>
                  </a:cubicBezTo>
                  <a:cubicBezTo>
                    <a:pt x="58" y="18"/>
                    <a:pt x="51" y="9"/>
                    <a:pt x="39" y="9"/>
                  </a:cubicBezTo>
                  <a:close/>
                </a:path>
              </a:pathLst>
            </a:custGeom>
            <a:solidFill>
              <a:srgbClr val="FFFFFF"/>
            </a:solidFill>
            <a:ln w="9525">
              <a:noFill/>
              <a:round/>
              <a:headEnd/>
              <a:tailEnd/>
            </a:ln>
          </p:spPr>
          <p:txBody>
            <a:bodyPr/>
            <a:lstStyle/>
            <a:p>
              <a:endParaRPr lang="en-GB"/>
            </a:p>
          </p:txBody>
        </p:sp>
        <p:sp>
          <p:nvSpPr>
            <p:cNvPr id="91" name="Freeform 35"/>
            <p:cNvSpPr>
              <a:spLocks noEditPoints="1"/>
            </p:cNvSpPr>
            <p:nvPr userDrawn="1"/>
          </p:nvSpPr>
          <p:spPr bwMode="auto">
            <a:xfrm>
              <a:off x="1538" y="548"/>
              <a:ext cx="49" cy="73"/>
            </a:xfrm>
            <a:custGeom>
              <a:avLst/>
              <a:gdLst>
                <a:gd name="T0" fmla="*/ 35 w 71"/>
                <a:gd name="T1" fmla="*/ 77 h 107"/>
                <a:gd name="T2" fmla="*/ 21 w 71"/>
                <a:gd name="T3" fmla="*/ 76 h 107"/>
                <a:gd name="T4" fmla="*/ 21 w 71"/>
                <a:gd name="T5" fmla="*/ 107 h 107"/>
                <a:gd name="T6" fmla="*/ 9 w 71"/>
                <a:gd name="T7" fmla="*/ 107 h 107"/>
                <a:gd name="T8" fmla="*/ 9 w 71"/>
                <a:gd name="T9" fmla="*/ 10 h 107"/>
                <a:gd name="T10" fmla="*/ 0 w 71"/>
                <a:gd name="T11" fmla="*/ 10 h 107"/>
                <a:gd name="T12" fmla="*/ 0 w 71"/>
                <a:gd name="T13" fmla="*/ 1 h 107"/>
                <a:gd name="T14" fmla="*/ 17 w 71"/>
                <a:gd name="T15" fmla="*/ 1 h 107"/>
                <a:gd name="T16" fmla="*/ 19 w 71"/>
                <a:gd name="T17" fmla="*/ 10 h 107"/>
                <a:gd name="T18" fmla="*/ 41 w 71"/>
                <a:gd name="T19" fmla="*/ 0 h 107"/>
                <a:gd name="T20" fmla="*/ 71 w 71"/>
                <a:gd name="T21" fmla="*/ 37 h 107"/>
                <a:gd name="T22" fmla="*/ 35 w 71"/>
                <a:gd name="T23" fmla="*/ 77 h 107"/>
                <a:gd name="T24" fmla="*/ 39 w 71"/>
                <a:gd name="T25" fmla="*/ 9 h 107"/>
                <a:gd name="T26" fmla="*/ 25 w 71"/>
                <a:gd name="T27" fmla="*/ 15 h 107"/>
                <a:gd name="T28" fmla="*/ 21 w 71"/>
                <a:gd name="T29" fmla="*/ 31 h 107"/>
                <a:gd name="T30" fmla="*/ 21 w 71"/>
                <a:gd name="T31" fmla="*/ 67 h 107"/>
                <a:gd name="T32" fmla="*/ 34 w 71"/>
                <a:gd name="T33" fmla="*/ 69 h 107"/>
                <a:gd name="T34" fmla="*/ 59 w 71"/>
                <a:gd name="T35" fmla="*/ 38 h 107"/>
                <a:gd name="T36" fmla="*/ 39 w 71"/>
                <a:gd name="T37" fmla="*/ 9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107">
                  <a:moveTo>
                    <a:pt x="35" y="77"/>
                  </a:moveTo>
                  <a:cubicBezTo>
                    <a:pt x="30" y="77"/>
                    <a:pt x="25" y="77"/>
                    <a:pt x="21" y="76"/>
                  </a:cubicBezTo>
                  <a:cubicBezTo>
                    <a:pt x="21" y="107"/>
                    <a:pt x="21" y="107"/>
                    <a:pt x="21" y="107"/>
                  </a:cubicBezTo>
                  <a:cubicBezTo>
                    <a:pt x="9" y="107"/>
                    <a:pt x="9" y="107"/>
                    <a:pt x="9" y="107"/>
                  </a:cubicBezTo>
                  <a:cubicBezTo>
                    <a:pt x="9" y="10"/>
                    <a:pt x="9" y="10"/>
                    <a:pt x="9" y="10"/>
                  </a:cubicBezTo>
                  <a:cubicBezTo>
                    <a:pt x="0" y="10"/>
                    <a:pt x="0" y="10"/>
                    <a:pt x="0" y="10"/>
                  </a:cubicBezTo>
                  <a:cubicBezTo>
                    <a:pt x="0" y="1"/>
                    <a:pt x="0" y="1"/>
                    <a:pt x="0" y="1"/>
                  </a:cubicBezTo>
                  <a:cubicBezTo>
                    <a:pt x="17" y="1"/>
                    <a:pt x="17" y="1"/>
                    <a:pt x="17" y="1"/>
                  </a:cubicBezTo>
                  <a:cubicBezTo>
                    <a:pt x="19" y="10"/>
                    <a:pt x="19" y="10"/>
                    <a:pt x="19" y="10"/>
                  </a:cubicBezTo>
                  <a:cubicBezTo>
                    <a:pt x="24" y="3"/>
                    <a:pt x="31" y="0"/>
                    <a:pt x="41" y="0"/>
                  </a:cubicBezTo>
                  <a:cubicBezTo>
                    <a:pt x="62" y="0"/>
                    <a:pt x="71" y="16"/>
                    <a:pt x="71" y="37"/>
                  </a:cubicBezTo>
                  <a:cubicBezTo>
                    <a:pt x="71" y="61"/>
                    <a:pt x="61" y="77"/>
                    <a:pt x="35" y="77"/>
                  </a:cubicBezTo>
                  <a:close/>
                  <a:moveTo>
                    <a:pt x="39" y="9"/>
                  </a:moveTo>
                  <a:cubicBezTo>
                    <a:pt x="33" y="9"/>
                    <a:pt x="28" y="11"/>
                    <a:pt x="25" y="15"/>
                  </a:cubicBezTo>
                  <a:cubicBezTo>
                    <a:pt x="22" y="19"/>
                    <a:pt x="21" y="24"/>
                    <a:pt x="21" y="31"/>
                  </a:cubicBezTo>
                  <a:cubicBezTo>
                    <a:pt x="21" y="67"/>
                    <a:pt x="21" y="67"/>
                    <a:pt x="21" y="67"/>
                  </a:cubicBezTo>
                  <a:cubicBezTo>
                    <a:pt x="25" y="68"/>
                    <a:pt x="30" y="69"/>
                    <a:pt x="34" y="69"/>
                  </a:cubicBezTo>
                  <a:cubicBezTo>
                    <a:pt x="53" y="69"/>
                    <a:pt x="59" y="57"/>
                    <a:pt x="59" y="38"/>
                  </a:cubicBezTo>
                  <a:cubicBezTo>
                    <a:pt x="59" y="18"/>
                    <a:pt x="52" y="9"/>
                    <a:pt x="39" y="9"/>
                  </a:cubicBezTo>
                  <a:close/>
                </a:path>
              </a:pathLst>
            </a:custGeom>
            <a:solidFill>
              <a:srgbClr val="FFFFFF"/>
            </a:solidFill>
            <a:ln w="9525">
              <a:noFill/>
              <a:round/>
              <a:headEnd/>
              <a:tailEnd/>
            </a:ln>
          </p:spPr>
          <p:txBody>
            <a:bodyPr/>
            <a:lstStyle/>
            <a:p>
              <a:endParaRPr lang="en-GB"/>
            </a:p>
          </p:txBody>
        </p:sp>
        <p:sp>
          <p:nvSpPr>
            <p:cNvPr id="92" name="Freeform 36"/>
            <p:cNvSpPr>
              <a:spLocks noEditPoints="1"/>
            </p:cNvSpPr>
            <p:nvPr userDrawn="1"/>
          </p:nvSpPr>
          <p:spPr bwMode="auto">
            <a:xfrm>
              <a:off x="1594" y="548"/>
              <a:ext cx="43" cy="52"/>
            </a:xfrm>
            <a:custGeom>
              <a:avLst/>
              <a:gdLst>
                <a:gd name="T0" fmla="*/ 54 w 62"/>
                <a:gd name="T1" fmla="*/ 43 h 77"/>
                <a:gd name="T2" fmla="*/ 12 w 62"/>
                <a:gd name="T3" fmla="*/ 43 h 77"/>
                <a:gd name="T4" fmla="*/ 36 w 62"/>
                <a:gd name="T5" fmla="*/ 68 h 77"/>
                <a:gd name="T6" fmla="*/ 59 w 62"/>
                <a:gd name="T7" fmla="*/ 61 h 77"/>
                <a:gd name="T8" fmla="*/ 58 w 62"/>
                <a:gd name="T9" fmla="*/ 71 h 77"/>
                <a:gd name="T10" fmla="*/ 34 w 62"/>
                <a:gd name="T11" fmla="*/ 77 h 77"/>
                <a:gd name="T12" fmla="*/ 0 w 62"/>
                <a:gd name="T13" fmla="*/ 39 h 77"/>
                <a:gd name="T14" fmla="*/ 32 w 62"/>
                <a:gd name="T15" fmla="*/ 0 h 77"/>
                <a:gd name="T16" fmla="*/ 62 w 62"/>
                <a:gd name="T17" fmla="*/ 35 h 77"/>
                <a:gd name="T18" fmla="*/ 54 w 62"/>
                <a:gd name="T19" fmla="*/ 43 h 77"/>
                <a:gd name="T20" fmla="*/ 32 w 62"/>
                <a:gd name="T21" fmla="*/ 8 h 77"/>
                <a:gd name="T22" fmla="*/ 12 w 62"/>
                <a:gd name="T23" fmla="*/ 35 h 77"/>
                <a:gd name="T24" fmla="*/ 49 w 62"/>
                <a:gd name="T25" fmla="*/ 35 h 77"/>
                <a:gd name="T26" fmla="*/ 50 w 62"/>
                <a:gd name="T27" fmla="*/ 33 h 77"/>
                <a:gd name="T28" fmla="*/ 32 w 62"/>
                <a:gd name="T29" fmla="*/ 8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77">
                  <a:moveTo>
                    <a:pt x="54" y="43"/>
                  </a:moveTo>
                  <a:cubicBezTo>
                    <a:pt x="12" y="43"/>
                    <a:pt x="12" y="43"/>
                    <a:pt x="12" y="43"/>
                  </a:cubicBezTo>
                  <a:cubicBezTo>
                    <a:pt x="13" y="59"/>
                    <a:pt x="21" y="68"/>
                    <a:pt x="36" y="68"/>
                  </a:cubicBezTo>
                  <a:cubicBezTo>
                    <a:pt x="44" y="68"/>
                    <a:pt x="53" y="65"/>
                    <a:pt x="59" y="61"/>
                  </a:cubicBezTo>
                  <a:cubicBezTo>
                    <a:pt x="58" y="71"/>
                    <a:pt x="58" y="71"/>
                    <a:pt x="58" y="71"/>
                  </a:cubicBezTo>
                  <a:cubicBezTo>
                    <a:pt x="53" y="75"/>
                    <a:pt x="43" y="77"/>
                    <a:pt x="34" y="77"/>
                  </a:cubicBezTo>
                  <a:cubicBezTo>
                    <a:pt x="11" y="77"/>
                    <a:pt x="0" y="62"/>
                    <a:pt x="0" y="39"/>
                  </a:cubicBezTo>
                  <a:cubicBezTo>
                    <a:pt x="0" y="14"/>
                    <a:pt x="13" y="0"/>
                    <a:pt x="32" y="0"/>
                  </a:cubicBezTo>
                  <a:cubicBezTo>
                    <a:pt x="50" y="0"/>
                    <a:pt x="62" y="13"/>
                    <a:pt x="62" y="35"/>
                  </a:cubicBezTo>
                  <a:cubicBezTo>
                    <a:pt x="62" y="40"/>
                    <a:pt x="60" y="43"/>
                    <a:pt x="54" y="43"/>
                  </a:cubicBezTo>
                  <a:close/>
                  <a:moveTo>
                    <a:pt x="32" y="8"/>
                  </a:moveTo>
                  <a:cubicBezTo>
                    <a:pt x="20" y="8"/>
                    <a:pt x="13" y="17"/>
                    <a:pt x="12" y="35"/>
                  </a:cubicBezTo>
                  <a:cubicBezTo>
                    <a:pt x="49" y="35"/>
                    <a:pt x="49" y="35"/>
                    <a:pt x="49" y="35"/>
                  </a:cubicBezTo>
                  <a:cubicBezTo>
                    <a:pt x="50" y="35"/>
                    <a:pt x="50" y="34"/>
                    <a:pt x="50" y="33"/>
                  </a:cubicBezTo>
                  <a:cubicBezTo>
                    <a:pt x="50" y="19"/>
                    <a:pt x="44" y="8"/>
                    <a:pt x="32" y="8"/>
                  </a:cubicBezTo>
                  <a:close/>
                </a:path>
              </a:pathLst>
            </a:custGeom>
            <a:solidFill>
              <a:srgbClr val="FFFFFF"/>
            </a:solidFill>
            <a:ln w="9525">
              <a:noFill/>
              <a:round/>
              <a:headEnd/>
              <a:tailEnd/>
            </a:ln>
          </p:spPr>
          <p:txBody>
            <a:bodyPr/>
            <a:lstStyle/>
            <a:p>
              <a:endParaRPr lang="en-GB"/>
            </a:p>
          </p:txBody>
        </p:sp>
        <p:sp>
          <p:nvSpPr>
            <p:cNvPr id="93" name="Freeform 37"/>
            <p:cNvSpPr>
              <a:spLocks/>
            </p:cNvSpPr>
            <p:nvPr userDrawn="1"/>
          </p:nvSpPr>
          <p:spPr bwMode="auto">
            <a:xfrm>
              <a:off x="1644" y="548"/>
              <a:ext cx="46" cy="52"/>
            </a:xfrm>
            <a:custGeom>
              <a:avLst/>
              <a:gdLst>
                <a:gd name="T0" fmla="*/ 68 w 68"/>
                <a:gd name="T1" fmla="*/ 76 h 76"/>
                <a:gd name="T2" fmla="*/ 56 w 68"/>
                <a:gd name="T3" fmla="*/ 76 h 76"/>
                <a:gd name="T4" fmla="*/ 56 w 68"/>
                <a:gd name="T5" fmla="*/ 29 h 76"/>
                <a:gd name="T6" fmla="*/ 52 w 68"/>
                <a:gd name="T7" fmla="*/ 14 h 76"/>
                <a:gd name="T8" fmla="*/ 40 w 68"/>
                <a:gd name="T9" fmla="*/ 9 h 76"/>
                <a:gd name="T10" fmla="*/ 25 w 68"/>
                <a:gd name="T11" fmla="*/ 15 h 76"/>
                <a:gd name="T12" fmla="*/ 20 w 68"/>
                <a:gd name="T13" fmla="*/ 33 h 76"/>
                <a:gd name="T14" fmla="*/ 20 w 68"/>
                <a:gd name="T15" fmla="*/ 76 h 76"/>
                <a:gd name="T16" fmla="*/ 9 w 68"/>
                <a:gd name="T17" fmla="*/ 76 h 76"/>
                <a:gd name="T18" fmla="*/ 9 w 68"/>
                <a:gd name="T19" fmla="*/ 10 h 76"/>
                <a:gd name="T20" fmla="*/ 0 w 68"/>
                <a:gd name="T21" fmla="*/ 10 h 76"/>
                <a:gd name="T22" fmla="*/ 0 w 68"/>
                <a:gd name="T23" fmla="*/ 1 h 76"/>
                <a:gd name="T24" fmla="*/ 16 w 68"/>
                <a:gd name="T25" fmla="*/ 1 h 76"/>
                <a:gd name="T26" fmla="*/ 18 w 68"/>
                <a:gd name="T27" fmla="*/ 10 h 76"/>
                <a:gd name="T28" fmla="*/ 42 w 68"/>
                <a:gd name="T29" fmla="*/ 0 h 76"/>
                <a:gd name="T30" fmla="*/ 62 w 68"/>
                <a:gd name="T31" fmla="*/ 8 h 76"/>
                <a:gd name="T32" fmla="*/ 68 w 68"/>
                <a:gd name="T33" fmla="*/ 28 h 76"/>
                <a:gd name="T34" fmla="*/ 68 w 68"/>
                <a:gd name="T35" fmla="*/ 76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8" h="76">
                  <a:moveTo>
                    <a:pt x="68" y="76"/>
                  </a:moveTo>
                  <a:cubicBezTo>
                    <a:pt x="56" y="76"/>
                    <a:pt x="56" y="76"/>
                    <a:pt x="56" y="76"/>
                  </a:cubicBezTo>
                  <a:cubicBezTo>
                    <a:pt x="56" y="29"/>
                    <a:pt x="56" y="29"/>
                    <a:pt x="56" y="29"/>
                  </a:cubicBezTo>
                  <a:cubicBezTo>
                    <a:pt x="56" y="22"/>
                    <a:pt x="56" y="18"/>
                    <a:pt x="52" y="14"/>
                  </a:cubicBezTo>
                  <a:cubicBezTo>
                    <a:pt x="50" y="11"/>
                    <a:pt x="45" y="9"/>
                    <a:pt x="40" y="9"/>
                  </a:cubicBezTo>
                  <a:cubicBezTo>
                    <a:pt x="33" y="9"/>
                    <a:pt x="28" y="11"/>
                    <a:pt x="25" y="15"/>
                  </a:cubicBezTo>
                  <a:cubicBezTo>
                    <a:pt x="21" y="19"/>
                    <a:pt x="20" y="24"/>
                    <a:pt x="20" y="33"/>
                  </a:cubicBezTo>
                  <a:cubicBezTo>
                    <a:pt x="20" y="76"/>
                    <a:pt x="20" y="76"/>
                    <a:pt x="20" y="76"/>
                  </a:cubicBezTo>
                  <a:cubicBezTo>
                    <a:pt x="9" y="76"/>
                    <a:pt x="9" y="76"/>
                    <a:pt x="9" y="76"/>
                  </a:cubicBezTo>
                  <a:cubicBezTo>
                    <a:pt x="9" y="10"/>
                    <a:pt x="9" y="10"/>
                    <a:pt x="9" y="10"/>
                  </a:cubicBezTo>
                  <a:cubicBezTo>
                    <a:pt x="0" y="10"/>
                    <a:pt x="0" y="10"/>
                    <a:pt x="0" y="10"/>
                  </a:cubicBezTo>
                  <a:cubicBezTo>
                    <a:pt x="0" y="1"/>
                    <a:pt x="0" y="1"/>
                    <a:pt x="0" y="1"/>
                  </a:cubicBezTo>
                  <a:cubicBezTo>
                    <a:pt x="16" y="1"/>
                    <a:pt x="16" y="1"/>
                    <a:pt x="16" y="1"/>
                  </a:cubicBezTo>
                  <a:cubicBezTo>
                    <a:pt x="18" y="10"/>
                    <a:pt x="18" y="10"/>
                    <a:pt x="18" y="10"/>
                  </a:cubicBezTo>
                  <a:cubicBezTo>
                    <a:pt x="23" y="4"/>
                    <a:pt x="31" y="0"/>
                    <a:pt x="42" y="0"/>
                  </a:cubicBezTo>
                  <a:cubicBezTo>
                    <a:pt x="50" y="0"/>
                    <a:pt x="58" y="3"/>
                    <a:pt x="62" y="8"/>
                  </a:cubicBezTo>
                  <a:cubicBezTo>
                    <a:pt x="67" y="13"/>
                    <a:pt x="68" y="20"/>
                    <a:pt x="68" y="28"/>
                  </a:cubicBezTo>
                  <a:lnTo>
                    <a:pt x="68" y="76"/>
                  </a:lnTo>
                  <a:close/>
                </a:path>
              </a:pathLst>
            </a:custGeom>
            <a:solidFill>
              <a:srgbClr val="FFFFFF"/>
            </a:solidFill>
            <a:ln w="9525">
              <a:noFill/>
              <a:round/>
              <a:headEnd/>
              <a:tailEnd/>
            </a:ln>
          </p:spPr>
          <p:txBody>
            <a:bodyPr/>
            <a:lstStyle/>
            <a:p>
              <a:endParaRPr lang="en-GB"/>
            </a:p>
          </p:txBody>
        </p:sp>
        <p:sp>
          <p:nvSpPr>
            <p:cNvPr id="94" name="Freeform 38"/>
            <p:cNvSpPr>
              <a:spLocks/>
            </p:cNvSpPr>
            <p:nvPr userDrawn="1"/>
          </p:nvSpPr>
          <p:spPr bwMode="auto">
            <a:xfrm>
              <a:off x="445" y="254"/>
              <a:ext cx="121" cy="61"/>
            </a:xfrm>
            <a:custGeom>
              <a:avLst/>
              <a:gdLst>
                <a:gd name="T0" fmla="*/ 8 w 178"/>
                <a:gd name="T1" fmla="*/ 76 h 89"/>
                <a:gd name="T2" fmla="*/ 15 w 178"/>
                <a:gd name="T3" fmla="*/ 69 h 89"/>
                <a:gd name="T4" fmla="*/ 175 w 178"/>
                <a:gd name="T5" fmla="*/ 85 h 89"/>
                <a:gd name="T6" fmla="*/ 178 w 178"/>
                <a:gd name="T7" fmla="*/ 89 h 89"/>
                <a:gd name="T8" fmla="*/ 178 w 178"/>
                <a:gd name="T9" fmla="*/ 89 h 89"/>
                <a:gd name="T10" fmla="*/ 177 w 178"/>
                <a:gd name="T11" fmla="*/ 81 h 89"/>
                <a:gd name="T12" fmla="*/ 177 w 178"/>
                <a:gd name="T13" fmla="*/ 80 h 89"/>
                <a:gd name="T14" fmla="*/ 176 w 178"/>
                <a:gd name="T15" fmla="*/ 72 h 89"/>
                <a:gd name="T16" fmla="*/ 172 w 178"/>
                <a:gd name="T17" fmla="*/ 58 h 89"/>
                <a:gd name="T18" fmla="*/ 165 w 178"/>
                <a:gd name="T19" fmla="*/ 45 h 89"/>
                <a:gd name="T20" fmla="*/ 176 w 178"/>
                <a:gd name="T21" fmla="*/ 8 h 89"/>
                <a:gd name="T22" fmla="*/ 141 w 178"/>
                <a:gd name="T23" fmla="*/ 17 h 89"/>
                <a:gd name="T24" fmla="*/ 121 w 178"/>
                <a:gd name="T25" fmla="*/ 6 h 89"/>
                <a:gd name="T26" fmla="*/ 112 w 178"/>
                <a:gd name="T27" fmla="*/ 4 h 89"/>
                <a:gd name="T28" fmla="*/ 103 w 178"/>
                <a:gd name="T29" fmla="*/ 1 h 89"/>
                <a:gd name="T30" fmla="*/ 70 w 178"/>
                <a:gd name="T31" fmla="*/ 2 h 89"/>
                <a:gd name="T32" fmla="*/ 70 w 178"/>
                <a:gd name="T33" fmla="*/ 2 h 89"/>
                <a:gd name="T34" fmla="*/ 64 w 178"/>
                <a:gd name="T35" fmla="*/ 4 h 89"/>
                <a:gd name="T36" fmla="*/ 62 w 178"/>
                <a:gd name="T37" fmla="*/ 4 h 89"/>
                <a:gd name="T38" fmla="*/ 56 w 178"/>
                <a:gd name="T39" fmla="*/ 6 h 89"/>
                <a:gd name="T40" fmla="*/ 56 w 178"/>
                <a:gd name="T41" fmla="*/ 7 h 89"/>
                <a:gd name="T42" fmla="*/ 51 w 178"/>
                <a:gd name="T43" fmla="*/ 9 h 89"/>
                <a:gd name="T44" fmla="*/ 49 w 178"/>
                <a:gd name="T45" fmla="*/ 9 h 89"/>
                <a:gd name="T46" fmla="*/ 44 w 178"/>
                <a:gd name="T47" fmla="*/ 12 h 89"/>
                <a:gd name="T48" fmla="*/ 43 w 178"/>
                <a:gd name="T49" fmla="*/ 13 h 89"/>
                <a:gd name="T50" fmla="*/ 39 w 178"/>
                <a:gd name="T51" fmla="*/ 16 h 89"/>
                <a:gd name="T52" fmla="*/ 38 w 178"/>
                <a:gd name="T53" fmla="*/ 16 h 89"/>
                <a:gd name="T54" fmla="*/ 33 w 178"/>
                <a:gd name="T55" fmla="*/ 20 h 89"/>
                <a:gd name="T56" fmla="*/ 32 w 178"/>
                <a:gd name="T57" fmla="*/ 21 h 89"/>
                <a:gd name="T58" fmla="*/ 28 w 178"/>
                <a:gd name="T59" fmla="*/ 24 h 89"/>
                <a:gd name="T60" fmla="*/ 27 w 178"/>
                <a:gd name="T61" fmla="*/ 25 h 89"/>
                <a:gd name="T62" fmla="*/ 23 w 178"/>
                <a:gd name="T63" fmla="*/ 29 h 89"/>
                <a:gd name="T64" fmla="*/ 22 w 178"/>
                <a:gd name="T65" fmla="*/ 30 h 89"/>
                <a:gd name="T66" fmla="*/ 18 w 178"/>
                <a:gd name="T67" fmla="*/ 34 h 89"/>
                <a:gd name="T68" fmla="*/ 18 w 178"/>
                <a:gd name="T69" fmla="*/ 35 h 89"/>
                <a:gd name="T70" fmla="*/ 15 w 178"/>
                <a:gd name="T71" fmla="*/ 39 h 89"/>
                <a:gd name="T72" fmla="*/ 14 w 178"/>
                <a:gd name="T73" fmla="*/ 40 h 89"/>
                <a:gd name="T74" fmla="*/ 11 w 178"/>
                <a:gd name="T75" fmla="*/ 46 h 89"/>
                <a:gd name="T76" fmla="*/ 11 w 178"/>
                <a:gd name="T77" fmla="*/ 46 h 89"/>
                <a:gd name="T78" fmla="*/ 8 w 178"/>
                <a:gd name="T79" fmla="*/ 51 h 89"/>
                <a:gd name="T80" fmla="*/ 8 w 178"/>
                <a:gd name="T81" fmla="*/ 52 h 89"/>
                <a:gd name="T82" fmla="*/ 5 w 178"/>
                <a:gd name="T83" fmla="*/ 58 h 89"/>
                <a:gd name="T84" fmla="*/ 5 w 178"/>
                <a:gd name="T85" fmla="*/ 59 h 89"/>
                <a:gd name="T86" fmla="*/ 3 w 178"/>
                <a:gd name="T87" fmla="*/ 64 h 89"/>
                <a:gd name="T88" fmla="*/ 3 w 178"/>
                <a:gd name="T89" fmla="*/ 65 h 89"/>
                <a:gd name="T90" fmla="*/ 2 w 178"/>
                <a:gd name="T91" fmla="*/ 70 h 89"/>
                <a:gd name="T92" fmla="*/ 1 w 178"/>
                <a:gd name="T93" fmla="*/ 72 h 89"/>
                <a:gd name="T94" fmla="*/ 0 w 178"/>
                <a:gd name="T95" fmla="*/ 78 h 89"/>
                <a:gd name="T96" fmla="*/ 8 w 178"/>
                <a:gd name="T97" fmla="*/ 76 h 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8" h="89">
                  <a:moveTo>
                    <a:pt x="8" y="76"/>
                  </a:moveTo>
                  <a:cubicBezTo>
                    <a:pt x="10" y="73"/>
                    <a:pt x="13" y="71"/>
                    <a:pt x="15" y="69"/>
                  </a:cubicBezTo>
                  <a:cubicBezTo>
                    <a:pt x="63" y="29"/>
                    <a:pt x="134" y="36"/>
                    <a:pt x="175" y="85"/>
                  </a:cubicBezTo>
                  <a:cubicBezTo>
                    <a:pt x="176" y="86"/>
                    <a:pt x="177" y="88"/>
                    <a:pt x="178" y="89"/>
                  </a:cubicBezTo>
                  <a:cubicBezTo>
                    <a:pt x="178" y="89"/>
                    <a:pt x="178" y="89"/>
                    <a:pt x="178" y="89"/>
                  </a:cubicBezTo>
                  <a:cubicBezTo>
                    <a:pt x="178" y="86"/>
                    <a:pt x="178" y="83"/>
                    <a:pt x="177" y="81"/>
                  </a:cubicBezTo>
                  <a:cubicBezTo>
                    <a:pt x="177" y="80"/>
                    <a:pt x="177" y="80"/>
                    <a:pt x="177" y="80"/>
                  </a:cubicBezTo>
                  <a:cubicBezTo>
                    <a:pt x="177" y="78"/>
                    <a:pt x="177" y="75"/>
                    <a:pt x="176" y="72"/>
                  </a:cubicBezTo>
                  <a:cubicBezTo>
                    <a:pt x="175" y="67"/>
                    <a:pt x="173" y="62"/>
                    <a:pt x="172" y="58"/>
                  </a:cubicBezTo>
                  <a:cubicBezTo>
                    <a:pt x="170" y="53"/>
                    <a:pt x="168" y="49"/>
                    <a:pt x="165" y="45"/>
                  </a:cubicBezTo>
                  <a:cubicBezTo>
                    <a:pt x="176" y="8"/>
                    <a:pt x="176" y="8"/>
                    <a:pt x="176" y="8"/>
                  </a:cubicBezTo>
                  <a:cubicBezTo>
                    <a:pt x="141" y="17"/>
                    <a:pt x="141" y="17"/>
                    <a:pt x="141" y="17"/>
                  </a:cubicBezTo>
                  <a:cubicBezTo>
                    <a:pt x="134" y="13"/>
                    <a:pt x="128" y="9"/>
                    <a:pt x="121" y="6"/>
                  </a:cubicBezTo>
                  <a:cubicBezTo>
                    <a:pt x="118" y="5"/>
                    <a:pt x="115" y="4"/>
                    <a:pt x="112" y="4"/>
                  </a:cubicBezTo>
                  <a:cubicBezTo>
                    <a:pt x="109" y="3"/>
                    <a:pt x="106" y="2"/>
                    <a:pt x="103" y="1"/>
                  </a:cubicBezTo>
                  <a:cubicBezTo>
                    <a:pt x="92" y="0"/>
                    <a:pt x="81" y="0"/>
                    <a:pt x="70" y="2"/>
                  </a:cubicBezTo>
                  <a:cubicBezTo>
                    <a:pt x="70" y="2"/>
                    <a:pt x="70" y="2"/>
                    <a:pt x="70" y="2"/>
                  </a:cubicBezTo>
                  <a:cubicBezTo>
                    <a:pt x="68" y="3"/>
                    <a:pt x="66" y="3"/>
                    <a:pt x="64" y="4"/>
                  </a:cubicBezTo>
                  <a:cubicBezTo>
                    <a:pt x="63" y="4"/>
                    <a:pt x="63" y="4"/>
                    <a:pt x="62" y="4"/>
                  </a:cubicBezTo>
                  <a:cubicBezTo>
                    <a:pt x="60" y="5"/>
                    <a:pt x="58" y="5"/>
                    <a:pt x="56" y="6"/>
                  </a:cubicBezTo>
                  <a:cubicBezTo>
                    <a:pt x="56" y="7"/>
                    <a:pt x="56" y="7"/>
                    <a:pt x="56" y="7"/>
                  </a:cubicBezTo>
                  <a:cubicBezTo>
                    <a:pt x="54" y="7"/>
                    <a:pt x="52" y="8"/>
                    <a:pt x="51" y="9"/>
                  </a:cubicBezTo>
                  <a:cubicBezTo>
                    <a:pt x="50" y="9"/>
                    <a:pt x="50" y="9"/>
                    <a:pt x="49" y="9"/>
                  </a:cubicBezTo>
                  <a:cubicBezTo>
                    <a:pt x="48" y="10"/>
                    <a:pt x="46" y="11"/>
                    <a:pt x="44" y="12"/>
                  </a:cubicBezTo>
                  <a:cubicBezTo>
                    <a:pt x="43" y="13"/>
                    <a:pt x="43" y="13"/>
                    <a:pt x="43" y="13"/>
                  </a:cubicBezTo>
                  <a:cubicBezTo>
                    <a:pt x="42" y="14"/>
                    <a:pt x="40" y="15"/>
                    <a:pt x="39" y="16"/>
                  </a:cubicBezTo>
                  <a:cubicBezTo>
                    <a:pt x="38" y="16"/>
                    <a:pt x="38" y="16"/>
                    <a:pt x="38" y="16"/>
                  </a:cubicBezTo>
                  <a:cubicBezTo>
                    <a:pt x="36" y="17"/>
                    <a:pt x="35" y="18"/>
                    <a:pt x="33" y="20"/>
                  </a:cubicBezTo>
                  <a:cubicBezTo>
                    <a:pt x="32" y="21"/>
                    <a:pt x="32" y="21"/>
                    <a:pt x="32" y="21"/>
                  </a:cubicBezTo>
                  <a:cubicBezTo>
                    <a:pt x="31" y="22"/>
                    <a:pt x="29" y="23"/>
                    <a:pt x="28" y="24"/>
                  </a:cubicBezTo>
                  <a:cubicBezTo>
                    <a:pt x="27" y="25"/>
                    <a:pt x="27" y="25"/>
                    <a:pt x="27" y="25"/>
                  </a:cubicBezTo>
                  <a:cubicBezTo>
                    <a:pt x="26" y="26"/>
                    <a:pt x="25" y="27"/>
                    <a:pt x="23" y="29"/>
                  </a:cubicBezTo>
                  <a:cubicBezTo>
                    <a:pt x="22" y="30"/>
                    <a:pt x="22" y="30"/>
                    <a:pt x="22" y="30"/>
                  </a:cubicBezTo>
                  <a:cubicBezTo>
                    <a:pt x="21" y="31"/>
                    <a:pt x="20" y="33"/>
                    <a:pt x="18" y="34"/>
                  </a:cubicBezTo>
                  <a:cubicBezTo>
                    <a:pt x="18" y="35"/>
                    <a:pt x="18" y="35"/>
                    <a:pt x="18" y="35"/>
                  </a:cubicBezTo>
                  <a:cubicBezTo>
                    <a:pt x="17" y="36"/>
                    <a:pt x="16" y="38"/>
                    <a:pt x="15" y="39"/>
                  </a:cubicBezTo>
                  <a:cubicBezTo>
                    <a:pt x="14" y="40"/>
                    <a:pt x="14" y="40"/>
                    <a:pt x="14" y="40"/>
                  </a:cubicBezTo>
                  <a:cubicBezTo>
                    <a:pt x="13" y="42"/>
                    <a:pt x="12" y="44"/>
                    <a:pt x="11" y="46"/>
                  </a:cubicBezTo>
                  <a:cubicBezTo>
                    <a:pt x="11" y="46"/>
                    <a:pt x="11" y="46"/>
                    <a:pt x="11" y="46"/>
                  </a:cubicBezTo>
                  <a:cubicBezTo>
                    <a:pt x="10" y="48"/>
                    <a:pt x="9" y="49"/>
                    <a:pt x="8" y="51"/>
                  </a:cubicBezTo>
                  <a:cubicBezTo>
                    <a:pt x="8" y="52"/>
                    <a:pt x="8" y="52"/>
                    <a:pt x="8" y="52"/>
                  </a:cubicBezTo>
                  <a:cubicBezTo>
                    <a:pt x="7" y="54"/>
                    <a:pt x="6" y="56"/>
                    <a:pt x="5" y="58"/>
                  </a:cubicBezTo>
                  <a:cubicBezTo>
                    <a:pt x="5" y="59"/>
                    <a:pt x="5" y="59"/>
                    <a:pt x="5" y="59"/>
                  </a:cubicBezTo>
                  <a:cubicBezTo>
                    <a:pt x="4" y="60"/>
                    <a:pt x="4" y="62"/>
                    <a:pt x="3" y="64"/>
                  </a:cubicBezTo>
                  <a:cubicBezTo>
                    <a:pt x="3" y="65"/>
                    <a:pt x="3" y="65"/>
                    <a:pt x="3" y="65"/>
                  </a:cubicBezTo>
                  <a:cubicBezTo>
                    <a:pt x="3" y="67"/>
                    <a:pt x="2" y="68"/>
                    <a:pt x="2" y="70"/>
                  </a:cubicBezTo>
                  <a:cubicBezTo>
                    <a:pt x="1" y="71"/>
                    <a:pt x="1" y="71"/>
                    <a:pt x="1" y="72"/>
                  </a:cubicBezTo>
                  <a:cubicBezTo>
                    <a:pt x="1" y="74"/>
                    <a:pt x="1" y="76"/>
                    <a:pt x="0" y="78"/>
                  </a:cubicBezTo>
                  <a:cubicBezTo>
                    <a:pt x="3" y="77"/>
                    <a:pt x="5" y="76"/>
                    <a:pt x="8" y="76"/>
                  </a:cubicBezTo>
                  <a:close/>
                </a:path>
              </a:pathLst>
            </a:custGeom>
            <a:solidFill>
              <a:srgbClr val="97D700"/>
            </a:solidFill>
            <a:ln w="9525">
              <a:noFill/>
              <a:round/>
              <a:headEnd/>
              <a:tailEnd/>
            </a:ln>
          </p:spPr>
          <p:txBody>
            <a:bodyPr/>
            <a:lstStyle/>
            <a:p>
              <a:endParaRPr lang="en-GB"/>
            </a:p>
          </p:txBody>
        </p:sp>
        <p:sp>
          <p:nvSpPr>
            <p:cNvPr id="95" name="Freeform 39"/>
            <p:cNvSpPr>
              <a:spLocks/>
            </p:cNvSpPr>
            <p:nvPr userDrawn="1"/>
          </p:nvSpPr>
          <p:spPr bwMode="auto">
            <a:xfrm>
              <a:off x="382" y="308"/>
              <a:ext cx="83" cy="120"/>
            </a:xfrm>
            <a:custGeom>
              <a:avLst/>
              <a:gdLst>
                <a:gd name="T0" fmla="*/ 122 w 122"/>
                <a:gd name="T1" fmla="*/ 175 h 177"/>
                <a:gd name="T2" fmla="*/ 94 w 122"/>
                <a:gd name="T3" fmla="*/ 151 h 177"/>
                <a:gd name="T4" fmla="*/ 92 w 122"/>
                <a:gd name="T5" fmla="*/ 7 h 177"/>
                <a:gd name="T6" fmla="*/ 92 w 122"/>
                <a:gd name="T7" fmla="*/ 0 h 177"/>
                <a:gd name="T8" fmla="*/ 92 w 122"/>
                <a:gd name="T9" fmla="*/ 0 h 177"/>
                <a:gd name="T10" fmla="*/ 88 w 122"/>
                <a:gd name="T11" fmla="*/ 1 h 177"/>
                <a:gd name="T12" fmla="*/ 87 w 122"/>
                <a:gd name="T13" fmla="*/ 1 h 177"/>
                <a:gd name="T14" fmla="*/ 66 w 122"/>
                <a:gd name="T15" fmla="*/ 13 h 177"/>
                <a:gd name="T16" fmla="*/ 65 w 122"/>
                <a:gd name="T17" fmla="*/ 14 h 177"/>
                <a:gd name="T18" fmla="*/ 62 w 122"/>
                <a:gd name="T19" fmla="*/ 16 h 177"/>
                <a:gd name="T20" fmla="*/ 61 w 122"/>
                <a:gd name="T21" fmla="*/ 17 h 177"/>
                <a:gd name="T22" fmla="*/ 58 w 122"/>
                <a:gd name="T23" fmla="*/ 20 h 177"/>
                <a:gd name="T24" fmla="*/ 57 w 122"/>
                <a:gd name="T25" fmla="*/ 20 h 177"/>
                <a:gd name="T26" fmla="*/ 54 w 122"/>
                <a:gd name="T27" fmla="*/ 23 h 177"/>
                <a:gd name="T28" fmla="*/ 54 w 122"/>
                <a:gd name="T29" fmla="*/ 24 h 177"/>
                <a:gd name="T30" fmla="*/ 47 w 122"/>
                <a:gd name="T31" fmla="*/ 31 h 177"/>
                <a:gd name="T32" fmla="*/ 47 w 122"/>
                <a:gd name="T33" fmla="*/ 32 h 177"/>
                <a:gd name="T34" fmla="*/ 45 w 122"/>
                <a:gd name="T35" fmla="*/ 35 h 177"/>
                <a:gd name="T36" fmla="*/ 44 w 122"/>
                <a:gd name="T37" fmla="*/ 37 h 177"/>
                <a:gd name="T38" fmla="*/ 42 w 122"/>
                <a:gd name="T39" fmla="*/ 40 h 177"/>
                <a:gd name="T40" fmla="*/ 41 w 122"/>
                <a:gd name="T41" fmla="*/ 41 h 177"/>
                <a:gd name="T42" fmla="*/ 39 w 122"/>
                <a:gd name="T43" fmla="*/ 44 h 177"/>
                <a:gd name="T44" fmla="*/ 39 w 122"/>
                <a:gd name="T45" fmla="*/ 46 h 177"/>
                <a:gd name="T46" fmla="*/ 37 w 122"/>
                <a:gd name="T47" fmla="*/ 49 h 177"/>
                <a:gd name="T48" fmla="*/ 36 w 122"/>
                <a:gd name="T49" fmla="*/ 50 h 177"/>
                <a:gd name="T50" fmla="*/ 34 w 122"/>
                <a:gd name="T51" fmla="*/ 55 h 177"/>
                <a:gd name="T52" fmla="*/ 34 w 122"/>
                <a:gd name="T53" fmla="*/ 55 h 177"/>
                <a:gd name="T54" fmla="*/ 33 w 122"/>
                <a:gd name="T55" fmla="*/ 58 h 177"/>
                <a:gd name="T56" fmla="*/ 29 w 122"/>
                <a:gd name="T57" fmla="*/ 77 h 177"/>
                <a:gd name="T58" fmla="*/ 29 w 122"/>
                <a:gd name="T59" fmla="*/ 84 h 177"/>
                <a:gd name="T60" fmla="*/ 0 w 122"/>
                <a:gd name="T61" fmla="*/ 110 h 177"/>
                <a:gd name="T62" fmla="*/ 35 w 122"/>
                <a:gd name="T63" fmla="*/ 120 h 177"/>
                <a:gd name="T64" fmla="*/ 39 w 122"/>
                <a:gd name="T65" fmla="*/ 129 h 177"/>
                <a:gd name="T66" fmla="*/ 43 w 122"/>
                <a:gd name="T67" fmla="*/ 137 h 177"/>
                <a:gd name="T68" fmla="*/ 46 w 122"/>
                <a:gd name="T69" fmla="*/ 140 h 177"/>
                <a:gd name="T70" fmla="*/ 52 w 122"/>
                <a:gd name="T71" fmla="*/ 148 h 177"/>
                <a:gd name="T72" fmla="*/ 73 w 122"/>
                <a:gd name="T73" fmla="*/ 165 h 177"/>
                <a:gd name="T74" fmla="*/ 77 w 122"/>
                <a:gd name="T75" fmla="*/ 168 h 177"/>
                <a:gd name="T76" fmla="*/ 86 w 122"/>
                <a:gd name="T77" fmla="*/ 171 h 177"/>
                <a:gd name="T78" fmla="*/ 87 w 122"/>
                <a:gd name="T79" fmla="*/ 172 h 177"/>
                <a:gd name="T80" fmla="*/ 91 w 122"/>
                <a:gd name="T81" fmla="*/ 173 h 177"/>
                <a:gd name="T82" fmla="*/ 92 w 122"/>
                <a:gd name="T83" fmla="*/ 173 h 177"/>
                <a:gd name="T84" fmla="*/ 95 w 122"/>
                <a:gd name="T85" fmla="*/ 174 h 177"/>
                <a:gd name="T86" fmla="*/ 96 w 122"/>
                <a:gd name="T87" fmla="*/ 174 h 177"/>
                <a:gd name="T88" fmla="*/ 100 w 122"/>
                <a:gd name="T89" fmla="*/ 175 h 177"/>
                <a:gd name="T90" fmla="*/ 100 w 122"/>
                <a:gd name="T91" fmla="*/ 175 h 177"/>
                <a:gd name="T92" fmla="*/ 104 w 122"/>
                <a:gd name="T93" fmla="*/ 176 h 177"/>
                <a:gd name="T94" fmla="*/ 105 w 122"/>
                <a:gd name="T95" fmla="*/ 176 h 177"/>
                <a:gd name="T96" fmla="*/ 109 w 122"/>
                <a:gd name="T97" fmla="*/ 177 h 177"/>
                <a:gd name="T98" fmla="*/ 109 w 122"/>
                <a:gd name="T99" fmla="*/ 177 h 177"/>
                <a:gd name="T100" fmla="*/ 122 w 122"/>
                <a:gd name="T101" fmla="*/ 177 h 177"/>
                <a:gd name="T102" fmla="*/ 122 w 122"/>
                <a:gd name="T103" fmla="*/ 175 h 1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2" h="177">
                  <a:moveTo>
                    <a:pt x="122" y="175"/>
                  </a:moveTo>
                  <a:cubicBezTo>
                    <a:pt x="112" y="169"/>
                    <a:pt x="102" y="161"/>
                    <a:pt x="94" y="151"/>
                  </a:cubicBezTo>
                  <a:cubicBezTo>
                    <a:pt x="58" y="108"/>
                    <a:pt x="59" y="48"/>
                    <a:pt x="92" y="7"/>
                  </a:cubicBezTo>
                  <a:cubicBezTo>
                    <a:pt x="92" y="5"/>
                    <a:pt x="92" y="2"/>
                    <a:pt x="92" y="0"/>
                  </a:cubicBezTo>
                  <a:cubicBezTo>
                    <a:pt x="92" y="0"/>
                    <a:pt x="92" y="0"/>
                    <a:pt x="92" y="0"/>
                  </a:cubicBezTo>
                  <a:cubicBezTo>
                    <a:pt x="91" y="0"/>
                    <a:pt x="89" y="1"/>
                    <a:pt x="88" y="1"/>
                  </a:cubicBezTo>
                  <a:cubicBezTo>
                    <a:pt x="87" y="1"/>
                    <a:pt x="87" y="1"/>
                    <a:pt x="87" y="1"/>
                  </a:cubicBezTo>
                  <a:cubicBezTo>
                    <a:pt x="80" y="4"/>
                    <a:pt x="72" y="8"/>
                    <a:pt x="66" y="13"/>
                  </a:cubicBezTo>
                  <a:cubicBezTo>
                    <a:pt x="65" y="14"/>
                    <a:pt x="65" y="14"/>
                    <a:pt x="65" y="14"/>
                  </a:cubicBezTo>
                  <a:cubicBezTo>
                    <a:pt x="64" y="15"/>
                    <a:pt x="63" y="16"/>
                    <a:pt x="62" y="16"/>
                  </a:cubicBezTo>
                  <a:cubicBezTo>
                    <a:pt x="61" y="17"/>
                    <a:pt x="61" y="17"/>
                    <a:pt x="61" y="17"/>
                  </a:cubicBezTo>
                  <a:cubicBezTo>
                    <a:pt x="60" y="18"/>
                    <a:pt x="59" y="19"/>
                    <a:pt x="58" y="20"/>
                  </a:cubicBezTo>
                  <a:cubicBezTo>
                    <a:pt x="57" y="20"/>
                    <a:pt x="57" y="20"/>
                    <a:pt x="57" y="20"/>
                  </a:cubicBezTo>
                  <a:cubicBezTo>
                    <a:pt x="56" y="21"/>
                    <a:pt x="55" y="22"/>
                    <a:pt x="54" y="23"/>
                  </a:cubicBezTo>
                  <a:cubicBezTo>
                    <a:pt x="54" y="24"/>
                    <a:pt x="54" y="24"/>
                    <a:pt x="54" y="24"/>
                  </a:cubicBezTo>
                  <a:cubicBezTo>
                    <a:pt x="52" y="26"/>
                    <a:pt x="49" y="29"/>
                    <a:pt x="47" y="31"/>
                  </a:cubicBezTo>
                  <a:cubicBezTo>
                    <a:pt x="47" y="32"/>
                    <a:pt x="47" y="32"/>
                    <a:pt x="47" y="32"/>
                  </a:cubicBezTo>
                  <a:cubicBezTo>
                    <a:pt x="46" y="33"/>
                    <a:pt x="45" y="34"/>
                    <a:pt x="45" y="35"/>
                  </a:cubicBezTo>
                  <a:cubicBezTo>
                    <a:pt x="44" y="36"/>
                    <a:pt x="44" y="36"/>
                    <a:pt x="44" y="37"/>
                  </a:cubicBezTo>
                  <a:cubicBezTo>
                    <a:pt x="43" y="38"/>
                    <a:pt x="42" y="39"/>
                    <a:pt x="42" y="40"/>
                  </a:cubicBezTo>
                  <a:cubicBezTo>
                    <a:pt x="42" y="40"/>
                    <a:pt x="41" y="41"/>
                    <a:pt x="41" y="41"/>
                  </a:cubicBezTo>
                  <a:cubicBezTo>
                    <a:pt x="40" y="42"/>
                    <a:pt x="40" y="43"/>
                    <a:pt x="39" y="44"/>
                  </a:cubicBezTo>
                  <a:cubicBezTo>
                    <a:pt x="39" y="44"/>
                    <a:pt x="39" y="45"/>
                    <a:pt x="39" y="46"/>
                  </a:cubicBezTo>
                  <a:cubicBezTo>
                    <a:pt x="38" y="47"/>
                    <a:pt x="38" y="48"/>
                    <a:pt x="37" y="49"/>
                  </a:cubicBezTo>
                  <a:cubicBezTo>
                    <a:pt x="37" y="49"/>
                    <a:pt x="37" y="50"/>
                    <a:pt x="36" y="50"/>
                  </a:cubicBezTo>
                  <a:cubicBezTo>
                    <a:pt x="36" y="52"/>
                    <a:pt x="35" y="53"/>
                    <a:pt x="34" y="55"/>
                  </a:cubicBezTo>
                  <a:cubicBezTo>
                    <a:pt x="34" y="55"/>
                    <a:pt x="34" y="55"/>
                    <a:pt x="34" y="55"/>
                  </a:cubicBezTo>
                  <a:cubicBezTo>
                    <a:pt x="34" y="56"/>
                    <a:pt x="34" y="57"/>
                    <a:pt x="33" y="58"/>
                  </a:cubicBezTo>
                  <a:cubicBezTo>
                    <a:pt x="31" y="64"/>
                    <a:pt x="30" y="70"/>
                    <a:pt x="29" y="77"/>
                  </a:cubicBezTo>
                  <a:cubicBezTo>
                    <a:pt x="29" y="79"/>
                    <a:pt x="29" y="82"/>
                    <a:pt x="29" y="84"/>
                  </a:cubicBezTo>
                  <a:cubicBezTo>
                    <a:pt x="0" y="110"/>
                    <a:pt x="0" y="110"/>
                    <a:pt x="0" y="110"/>
                  </a:cubicBezTo>
                  <a:cubicBezTo>
                    <a:pt x="35" y="120"/>
                    <a:pt x="35" y="120"/>
                    <a:pt x="35" y="120"/>
                  </a:cubicBezTo>
                  <a:cubicBezTo>
                    <a:pt x="36" y="123"/>
                    <a:pt x="37" y="126"/>
                    <a:pt x="39" y="129"/>
                  </a:cubicBezTo>
                  <a:cubicBezTo>
                    <a:pt x="40" y="131"/>
                    <a:pt x="42" y="134"/>
                    <a:pt x="43" y="137"/>
                  </a:cubicBezTo>
                  <a:cubicBezTo>
                    <a:pt x="44" y="138"/>
                    <a:pt x="45" y="139"/>
                    <a:pt x="46" y="140"/>
                  </a:cubicBezTo>
                  <a:cubicBezTo>
                    <a:pt x="48" y="143"/>
                    <a:pt x="49" y="145"/>
                    <a:pt x="52" y="148"/>
                  </a:cubicBezTo>
                  <a:cubicBezTo>
                    <a:pt x="58" y="155"/>
                    <a:pt x="65" y="160"/>
                    <a:pt x="73" y="165"/>
                  </a:cubicBezTo>
                  <a:cubicBezTo>
                    <a:pt x="75" y="166"/>
                    <a:pt x="76" y="167"/>
                    <a:pt x="77" y="168"/>
                  </a:cubicBezTo>
                  <a:cubicBezTo>
                    <a:pt x="80" y="169"/>
                    <a:pt x="83" y="170"/>
                    <a:pt x="86" y="171"/>
                  </a:cubicBezTo>
                  <a:cubicBezTo>
                    <a:pt x="87" y="172"/>
                    <a:pt x="87" y="172"/>
                    <a:pt x="87" y="172"/>
                  </a:cubicBezTo>
                  <a:cubicBezTo>
                    <a:pt x="88" y="172"/>
                    <a:pt x="89" y="173"/>
                    <a:pt x="91" y="173"/>
                  </a:cubicBezTo>
                  <a:cubicBezTo>
                    <a:pt x="92" y="173"/>
                    <a:pt x="92" y="173"/>
                    <a:pt x="92" y="173"/>
                  </a:cubicBezTo>
                  <a:cubicBezTo>
                    <a:pt x="93" y="174"/>
                    <a:pt x="94" y="174"/>
                    <a:pt x="95" y="174"/>
                  </a:cubicBezTo>
                  <a:cubicBezTo>
                    <a:pt x="96" y="174"/>
                    <a:pt x="96" y="174"/>
                    <a:pt x="96" y="174"/>
                  </a:cubicBezTo>
                  <a:cubicBezTo>
                    <a:pt x="97" y="175"/>
                    <a:pt x="99" y="175"/>
                    <a:pt x="100" y="175"/>
                  </a:cubicBezTo>
                  <a:cubicBezTo>
                    <a:pt x="100" y="175"/>
                    <a:pt x="100" y="175"/>
                    <a:pt x="100" y="175"/>
                  </a:cubicBezTo>
                  <a:cubicBezTo>
                    <a:pt x="102" y="176"/>
                    <a:pt x="103" y="176"/>
                    <a:pt x="104" y="176"/>
                  </a:cubicBezTo>
                  <a:cubicBezTo>
                    <a:pt x="105" y="176"/>
                    <a:pt x="105" y="176"/>
                    <a:pt x="105" y="176"/>
                  </a:cubicBezTo>
                  <a:cubicBezTo>
                    <a:pt x="106" y="176"/>
                    <a:pt x="108" y="177"/>
                    <a:pt x="109" y="177"/>
                  </a:cubicBezTo>
                  <a:cubicBezTo>
                    <a:pt x="109" y="177"/>
                    <a:pt x="109" y="177"/>
                    <a:pt x="109" y="177"/>
                  </a:cubicBezTo>
                  <a:cubicBezTo>
                    <a:pt x="114" y="177"/>
                    <a:pt x="118" y="177"/>
                    <a:pt x="122" y="177"/>
                  </a:cubicBezTo>
                  <a:lnTo>
                    <a:pt x="122" y="175"/>
                  </a:lnTo>
                  <a:close/>
                </a:path>
              </a:pathLst>
            </a:custGeom>
            <a:solidFill>
              <a:srgbClr val="FF671F"/>
            </a:solidFill>
            <a:ln w="9525">
              <a:noFill/>
              <a:round/>
              <a:headEnd/>
              <a:tailEnd/>
            </a:ln>
          </p:spPr>
          <p:txBody>
            <a:bodyPr/>
            <a:lstStyle/>
            <a:p>
              <a:endParaRPr lang="en-GB"/>
            </a:p>
          </p:txBody>
        </p:sp>
        <p:sp>
          <p:nvSpPr>
            <p:cNvPr id="96" name="Freeform 40"/>
            <p:cNvSpPr>
              <a:spLocks/>
            </p:cNvSpPr>
            <p:nvPr userDrawn="1"/>
          </p:nvSpPr>
          <p:spPr bwMode="auto">
            <a:xfrm>
              <a:off x="445" y="306"/>
              <a:ext cx="5" cy="6"/>
            </a:xfrm>
            <a:custGeom>
              <a:avLst/>
              <a:gdLst>
                <a:gd name="T0" fmla="*/ 8 w 8"/>
                <a:gd name="T1" fmla="*/ 0 h 9"/>
                <a:gd name="T2" fmla="*/ 0 w 8"/>
                <a:gd name="T3" fmla="*/ 2 h 9"/>
                <a:gd name="T4" fmla="*/ 0 w 8"/>
                <a:gd name="T5" fmla="*/ 9 h 9"/>
                <a:gd name="T6" fmla="*/ 8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a:moveTo>
                    <a:pt x="8" y="0"/>
                  </a:moveTo>
                  <a:cubicBezTo>
                    <a:pt x="5" y="0"/>
                    <a:pt x="3" y="1"/>
                    <a:pt x="0" y="2"/>
                  </a:cubicBezTo>
                  <a:cubicBezTo>
                    <a:pt x="0" y="4"/>
                    <a:pt x="0" y="7"/>
                    <a:pt x="0" y="9"/>
                  </a:cubicBezTo>
                  <a:cubicBezTo>
                    <a:pt x="2" y="6"/>
                    <a:pt x="5" y="3"/>
                    <a:pt x="8" y="0"/>
                  </a:cubicBezTo>
                  <a:close/>
                </a:path>
              </a:pathLst>
            </a:custGeom>
            <a:solidFill>
              <a:srgbClr val="6A2382"/>
            </a:solidFill>
            <a:ln w="9525">
              <a:noFill/>
              <a:round/>
              <a:headEnd/>
              <a:tailEnd/>
            </a:ln>
          </p:spPr>
          <p:txBody>
            <a:bodyPr/>
            <a:lstStyle/>
            <a:p>
              <a:endParaRPr lang="en-GB"/>
            </a:p>
          </p:txBody>
        </p:sp>
        <p:sp>
          <p:nvSpPr>
            <p:cNvPr id="97" name="Freeform 41"/>
            <p:cNvSpPr>
              <a:spLocks/>
            </p:cNvSpPr>
            <p:nvPr userDrawn="1"/>
          </p:nvSpPr>
          <p:spPr bwMode="auto">
            <a:xfrm>
              <a:off x="465" y="315"/>
              <a:ext cx="118" cy="145"/>
            </a:xfrm>
            <a:custGeom>
              <a:avLst/>
              <a:gdLst>
                <a:gd name="T0" fmla="*/ 151 w 172"/>
                <a:gd name="T1" fmla="*/ 135 h 212"/>
                <a:gd name="T2" fmla="*/ 154 w 172"/>
                <a:gd name="T3" fmla="*/ 131 h 212"/>
                <a:gd name="T4" fmla="*/ 156 w 172"/>
                <a:gd name="T5" fmla="*/ 126 h 212"/>
                <a:gd name="T6" fmla="*/ 159 w 172"/>
                <a:gd name="T7" fmla="*/ 121 h 212"/>
                <a:gd name="T8" fmla="*/ 161 w 172"/>
                <a:gd name="T9" fmla="*/ 116 h 212"/>
                <a:gd name="T10" fmla="*/ 164 w 172"/>
                <a:gd name="T11" fmla="*/ 111 h 212"/>
                <a:gd name="T12" fmla="*/ 165 w 172"/>
                <a:gd name="T13" fmla="*/ 106 h 212"/>
                <a:gd name="T14" fmla="*/ 167 w 172"/>
                <a:gd name="T15" fmla="*/ 101 h 212"/>
                <a:gd name="T16" fmla="*/ 168 w 172"/>
                <a:gd name="T17" fmla="*/ 96 h 212"/>
                <a:gd name="T18" fmla="*/ 169 w 172"/>
                <a:gd name="T19" fmla="*/ 91 h 212"/>
                <a:gd name="T20" fmla="*/ 170 w 172"/>
                <a:gd name="T21" fmla="*/ 86 h 212"/>
                <a:gd name="T22" fmla="*/ 171 w 172"/>
                <a:gd name="T23" fmla="*/ 80 h 212"/>
                <a:gd name="T24" fmla="*/ 171 w 172"/>
                <a:gd name="T25" fmla="*/ 75 h 212"/>
                <a:gd name="T26" fmla="*/ 172 w 172"/>
                <a:gd name="T27" fmla="*/ 70 h 212"/>
                <a:gd name="T28" fmla="*/ 171 w 172"/>
                <a:gd name="T29" fmla="*/ 64 h 212"/>
                <a:gd name="T30" fmla="*/ 171 w 172"/>
                <a:gd name="T31" fmla="*/ 59 h 212"/>
                <a:gd name="T32" fmla="*/ 170 w 172"/>
                <a:gd name="T33" fmla="*/ 54 h 212"/>
                <a:gd name="T34" fmla="*/ 170 w 172"/>
                <a:gd name="T35" fmla="*/ 49 h 212"/>
                <a:gd name="T36" fmla="*/ 168 w 172"/>
                <a:gd name="T37" fmla="*/ 43 h 212"/>
                <a:gd name="T38" fmla="*/ 167 w 172"/>
                <a:gd name="T39" fmla="*/ 38 h 212"/>
                <a:gd name="T40" fmla="*/ 166 w 172"/>
                <a:gd name="T41" fmla="*/ 33 h 212"/>
                <a:gd name="T42" fmla="*/ 164 w 172"/>
                <a:gd name="T43" fmla="*/ 28 h 212"/>
                <a:gd name="T44" fmla="*/ 162 w 172"/>
                <a:gd name="T45" fmla="*/ 23 h 212"/>
                <a:gd name="T46" fmla="*/ 159 w 172"/>
                <a:gd name="T47" fmla="*/ 18 h 212"/>
                <a:gd name="T48" fmla="*/ 157 w 172"/>
                <a:gd name="T49" fmla="*/ 13 h 212"/>
                <a:gd name="T50" fmla="*/ 154 w 172"/>
                <a:gd name="T51" fmla="*/ 9 h 212"/>
                <a:gd name="T52" fmla="*/ 151 w 172"/>
                <a:gd name="T53" fmla="*/ 4 h 212"/>
                <a:gd name="T54" fmla="*/ 148 w 172"/>
                <a:gd name="T55" fmla="*/ 0 h 212"/>
                <a:gd name="T56" fmla="*/ 80 w 172"/>
                <a:gd name="T57" fmla="*/ 107 h 212"/>
                <a:gd name="T58" fmla="*/ 5 w 172"/>
                <a:gd name="T59" fmla="*/ 187 h 212"/>
                <a:gd name="T60" fmla="*/ 27 w 172"/>
                <a:gd name="T61" fmla="*/ 196 h 212"/>
                <a:gd name="T62" fmla="*/ 72 w 172"/>
                <a:gd name="T63" fmla="*/ 181 h 212"/>
                <a:gd name="T64" fmla="*/ 111 w 172"/>
                <a:gd name="T65" fmla="*/ 169 h 212"/>
                <a:gd name="T66" fmla="*/ 131 w 172"/>
                <a:gd name="T67" fmla="*/ 156 h 212"/>
                <a:gd name="T68" fmla="*/ 136 w 172"/>
                <a:gd name="T69" fmla="*/ 152 h 212"/>
                <a:gd name="T70" fmla="*/ 140 w 172"/>
                <a:gd name="T71" fmla="*/ 148 h 212"/>
                <a:gd name="T72" fmla="*/ 144 w 172"/>
                <a:gd name="T73" fmla="*/ 144 h 212"/>
                <a:gd name="T74" fmla="*/ 147 w 172"/>
                <a:gd name="T75" fmla="*/ 140 h 2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2" h="212">
                  <a:moveTo>
                    <a:pt x="149" y="138"/>
                  </a:moveTo>
                  <a:cubicBezTo>
                    <a:pt x="149" y="137"/>
                    <a:pt x="150" y="136"/>
                    <a:pt x="151" y="135"/>
                  </a:cubicBezTo>
                  <a:cubicBezTo>
                    <a:pt x="151" y="134"/>
                    <a:pt x="152" y="134"/>
                    <a:pt x="152" y="133"/>
                  </a:cubicBezTo>
                  <a:cubicBezTo>
                    <a:pt x="153" y="132"/>
                    <a:pt x="153" y="131"/>
                    <a:pt x="154" y="131"/>
                  </a:cubicBezTo>
                  <a:cubicBezTo>
                    <a:pt x="154" y="130"/>
                    <a:pt x="155" y="129"/>
                    <a:pt x="155" y="128"/>
                  </a:cubicBezTo>
                  <a:cubicBezTo>
                    <a:pt x="156" y="128"/>
                    <a:pt x="156" y="127"/>
                    <a:pt x="156" y="126"/>
                  </a:cubicBezTo>
                  <a:cubicBezTo>
                    <a:pt x="157" y="125"/>
                    <a:pt x="157" y="124"/>
                    <a:pt x="158" y="124"/>
                  </a:cubicBezTo>
                  <a:cubicBezTo>
                    <a:pt x="158" y="123"/>
                    <a:pt x="159" y="122"/>
                    <a:pt x="159" y="121"/>
                  </a:cubicBezTo>
                  <a:cubicBezTo>
                    <a:pt x="159" y="120"/>
                    <a:pt x="160" y="120"/>
                    <a:pt x="160" y="119"/>
                  </a:cubicBezTo>
                  <a:cubicBezTo>
                    <a:pt x="161" y="118"/>
                    <a:pt x="161" y="117"/>
                    <a:pt x="161" y="116"/>
                  </a:cubicBezTo>
                  <a:cubicBezTo>
                    <a:pt x="162" y="116"/>
                    <a:pt x="162" y="115"/>
                    <a:pt x="163" y="114"/>
                  </a:cubicBezTo>
                  <a:cubicBezTo>
                    <a:pt x="163" y="113"/>
                    <a:pt x="163" y="112"/>
                    <a:pt x="164" y="111"/>
                  </a:cubicBezTo>
                  <a:cubicBezTo>
                    <a:pt x="164" y="111"/>
                    <a:pt x="164" y="110"/>
                    <a:pt x="165" y="109"/>
                  </a:cubicBezTo>
                  <a:cubicBezTo>
                    <a:pt x="165" y="108"/>
                    <a:pt x="165" y="107"/>
                    <a:pt x="165" y="106"/>
                  </a:cubicBezTo>
                  <a:cubicBezTo>
                    <a:pt x="166" y="106"/>
                    <a:pt x="166" y="105"/>
                    <a:pt x="166" y="104"/>
                  </a:cubicBezTo>
                  <a:cubicBezTo>
                    <a:pt x="167" y="103"/>
                    <a:pt x="167" y="102"/>
                    <a:pt x="167" y="101"/>
                  </a:cubicBezTo>
                  <a:cubicBezTo>
                    <a:pt x="167" y="100"/>
                    <a:pt x="168" y="99"/>
                    <a:pt x="168" y="98"/>
                  </a:cubicBezTo>
                  <a:cubicBezTo>
                    <a:pt x="168" y="98"/>
                    <a:pt x="168" y="97"/>
                    <a:pt x="168" y="96"/>
                  </a:cubicBezTo>
                  <a:cubicBezTo>
                    <a:pt x="169" y="95"/>
                    <a:pt x="169" y="94"/>
                    <a:pt x="169" y="93"/>
                  </a:cubicBezTo>
                  <a:cubicBezTo>
                    <a:pt x="169" y="92"/>
                    <a:pt x="169" y="92"/>
                    <a:pt x="169" y="91"/>
                  </a:cubicBezTo>
                  <a:cubicBezTo>
                    <a:pt x="170" y="90"/>
                    <a:pt x="170" y="89"/>
                    <a:pt x="170" y="88"/>
                  </a:cubicBezTo>
                  <a:cubicBezTo>
                    <a:pt x="170" y="87"/>
                    <a:pt x="170" y="86"/>
                    <a:pt x="170" y="86"/>
                  </a:cubicBezTo>
                  <a:cubicBezTo>
                    <a:pt x="171" y="85"/>
                    <a:pt x="171" y="84"/>
                    <a:pt x="171" y="83"/>
                  </a:cubicBezTo>
                  <a:cubicBezTo>
                    <a:pt x="171" y="82"/>
                    <a:pt x="171" y="81"/>
                    <a:pt x="171" y="80"/>
                  </a:cubicBezTo>
                  <a:cubicBezTo>
                    <a:pt x="171" y="79"/>
                    <a:pt x="171" y="78"/>
                    <a:pt x="171" y="77"/>
                  </a:cubicBezTo>
                  <a:cubicBezTo>
                    <a:pt x="171" y="77"/>
                    <a:pt x="171" y="76"/>
                    <a:pt x="171" y="75"/>
                  </a:cubicBezTo>
                  <a:cubicBezTo>
                    <a:pt x="171" y="74"/>
                    <a:pt x="171" y="73"/>
                    <a:pt x="171" y="72"/>
                  </a:cubicBezTo>
                  <a:cubicBezTo>
                    <a:pt x="172" y="71"/>
                    <a:pt x="172" y="70"/>
                    <a:pt x="172" y="70"/>
                  </a:cubicBezTo>
                  <a:cubicBezTo>
                    <a:pt x="172" y="69"/>
                    <a:pt x="172" y="68"/>
                    <a:pt x="171" y="66"/>
                  </a:cubicBezTo>
                  <a:cubicBezTo>
                    <a:pt x="171" y="66"/>
                    <a:pt x="171" y="65"/>
                    <a:pt x="171" y="64"/>
                  </a:cubicBezTo>
                  <a:cubicBezTo>
                    <a:pt x="171" y="63"/>
                    <a:pt x="171" y="62"/>
                    <a:pt x="171" y="61"/>
                  </a:cubicBezTo>
                  <a:cubicBezTo>
                    <a:pt x="171" y="60"/>
                    <a:pt x="171" y="60"/>
                    <a:pt x="171" y="59"/>
                  </a:cubicBezTo>
                  <a:cubicBezTo>
                    <a:pt x="171" y="58"/>
                    <a:pt x="171" y="57"/>
                    <a:pt x="171" y="56"/>
                  </a:cubicBezTo>
                  <a:cubicBezTo>
                    <a:pt x="171" y="55"/>
                    <a:pt x="171" y="54"/>
                    <a:pt x="170" y="54"/>
                  </a:cubicBezTo>
                  <a:cubicBezTo>
                    <a:pt x="170" y="53"/>
                    <a:pt x="170" y="52"/>
                    <a:pt x="170" y="50"/>
                  </a:cubicBezTo>
                  <a:cubicBezTo>
                    <a:pt x="170" y="50"/>
                    <a:pt x="170" y="49"/>
                    <a:pt x="170" y="49"/>
                  </a:cubicBezTo>
                  <a:cubicBezTo>
                    <a:pt x="169" y="47"/>
                    <a:pt x="169" y="46"/>
                    <a:pt x="169" y="45"/>
                  </a:cubicBezTo>
                  <a:cubicBezTo>
                    <a:pt x="169" y="44"/>
                    <a:pt x="169" y="44"/>
                    <a:pt x="168" y="43"/>
                  </a:cubicBezTo>
                  <a:cubicBezTo>
                    <a:pt x="168" y="42"/>
                    <a:pt x="168" y="41"/>
                    <a:pt x="168" y="40"/>
                  </a:cubicBezTo>
                  <a:cubicBezTo>
                    <a:pt x="167" y="39"/>
                    <a:pt x="167" y="39"/>
                    <a:pt x="167" y="38"/>
                  </a:cubicBezTo>
                  <a:cubicBezTo>
                    <a:pt x="167" y="37"/>
                    <a:pt x="166" y="36"/>
                    <a:pt x="166" y="34"/>
                  </a:cubicBezTo>
                  <a:cubicBezTo>
                    <a:pt x="166" y="34"/>
                    <a:pt x="166" y="34"/>
                    <a:pt x="166" y="33"/>
                  </a:cubicBezTo>
                  <a:cubicBezTo>
                    <a:pt x="165" y="32"/>
                    <a:pt x="165" y="31"/>
                    <a:pt x="164" y="29"/>
                  </a:cubicBezTo>
                  <a:cubicBezTo>
                    <a:pt x="164" y="29"/>
                    <a:pt x="164" y="28"/>
                    <a:pt x="164" y="28"/>
                  </a:cubicBezTo>
                  <a:cubicBezTo>
                    <a:pt x="163" y="27"/>
                    <a:pt x="163" y="25"/>
                    <a:pt x="162" y="24"/>
                  </a:cubicBezTo>
                  <a:cubicBezTo>
                    <a:pt x="162" y="24"/>
                    <a:pt x="162" y="23"/>
                    <a:pt x="162" y="23"/>
                  </a:cubicBezTo>
                  <a:cubicBezTo>
                    <a:pt x="161" y="22"/>
                    <a:pt x="160" y="20"/>
                    <a:pt x="160" y="19"/>
                  </a:cubicBezTo>
                  <a:cubicBezTo>
                    <a:pt x="159" y="18"/>
                    <a:pt x="159" y="18"/>
                    <a:pt x="159" y="18"/>
                  </a:cubicBezTo>
                  <a:cubicBezTo>
                    <a:pt x="159" y="17"/>
                    <a:pt x="158" y="15"/>
                    <a:pt x="157" y="14"/>
                  </a:cubicBezTo>
                  <a:cubicBezTo>
                    <a:pt x="157" y="13"/>
                    <a:pt x="157" y="13"/>
                    <a:pt x="157" y="13"/>
                  </a:cubicBezTo>
                  <a:cubicBezTo>
                    <a:pt x="156" y="12"/>
                    <a:pt x="155" y="11"/>
                    <a:pt x="154" y="9"/>
                  </a:cubicBezTo>
                  <a:cubicBezTo>
                    <a:pt x="154" y="9"/>
                    <a:pt x="154" y="9"/>
                    <a:pt x="154" y="9"/>
                  </a:cubicBezTo>
                  <a:cubicBezTo>
                    <a:pt x="153" y="7"/>
                    <a:pt x="152" y="6"/>
                    <a:pt x="151" y="5"/>
                  </a:cubicBezTo>
                  <a:cubicBezTo>
                    <a:pt x="151" y="4"/>
                    <a:pt x="151" y="4"/>
                    <a:pt x="151" y="4"/>
                  </a:cubicBezTo>
                  <a:cubicBezTo>
                    <a:pt x="150" y="3"/>
                    <a:pt x="149" y="1"/>
                    <a:pt x="148" y="0"/>
                  </a:cubicBezTo>
                  <a:cubicBezTo>
                    <a:pt x="148" y="0"/>
                    <a:pt x="148" y="0"/>
                    <a:pt x="148" y="0"/>
                  </a:cubicBezTo>
                  <a:cubicBezTo>
                    <a:pt x="149" y="40"/>
                    <a:pt x="124" y="77"/>
                    <a:pt x="85" y="88"/>
                  </a:cubicBezTo>
                  <a:cubicBezTo>
                    <a:pt x="84" y="95"/>
                    <a:pt x="82" y="101"/>
                    <a:pt x="80" y="107"/>
                  </a:cubicBezTo>
                  <a:cubicBezTo>
                    <a:pt x="67" y="142"/>
                    <a:pt x="35" y="164"/>
                    <a:pt x="0" y="166"/>
                  </a:cubicBezTo>
                  <a:cubicBezTo>
                    <a:pt x="5" y="187"/>
                    <a:pt x="5" y="187"/>
                    <a:pt x="5" y="187"/>
                  </a:cubicBezTo>
                  <a:cubicBezTo>
                    <a:pt x="10" y="212"/>
                    <a:pt x="10" y="212"/>
                    <a:pt x="10" y="212"/>
                  </a:cubicBezTo>
                  <a:cubicBezTo>
                    <a:pt x="27" y="196"/>
                    <a:pt x="27" y="196"/>
                    <a:pt x="27" y="196"/>
                  </a:cubicBezTo>
                  <a:cubicBezTo>
                    <a:pt x="43" y="180"/>
                    <a:pt x="43" y="180"/>
                    <a:pt x="43" y="180"/>
                  </a:cubicBezTo>
                  <a:cubicBezTo>
                    <a:pt x="53" y="182"/>
                    <a:pt x="63" y="182"/>
                    <a:pt x="72" y="181"/>
                  </a:cubicBezTo>
                  <a:cubicBezTo>
                    <a:pt x="76" y="180"/>
                    <a:pt x="80" y="180"/>
                    <a:pt x="84" y="179"/>
                  </a:cubicBezTo>
                  <a:cubicBezTo>
                    <a:pt x="93" y="177"/>
                    <a:pt x="102" y="174"/>
                    <a:pt x="111" y="169"/>
                  </a:cubicBezTo>
                  <a:cubicBezTo>
                    <a:pt x="115" y="167"/>
                    <a:pt x="118" y="165"/>
                    <a:pt x="122" y="163"/>
                  </a:cubicBezTo>
                  <a:cubicBezTo>
                    <a:pt x="125" y="161"/>
                    <a:pt x="128" y="158"/>
                    <a:pt x="131" y="156"/>
                  </a:cubicBezTo>
                  <a:cubicBezTo>
                    <a:pt x="132" y="155"/>
                    <a:pt x="132" y="155"/>
                    <a:pt x="132" y="155"/>
                  </a:cubicBezTo>
                  <a:cubicBezTo>
                    <a:pt x="133" y="154"/>
                    <a:pt x="134" y="153"/>
                    <a:pt x="136" y="152"/>
                  </a:cubicBezTo>
                  <a:cubicBezTo>
                    <a:pt x="136" y="151"/>
                    <a:pt x="137" y="151"/>
                    <a:pt x="137" y="150"/>
                  </a:cubicBezTo>
                  <a:cubicBezTo>
                    <a:pt x="138" y="150"/>
                    <a:pt x="139" y="149"/>
                    <a:pt x="140" y="148"/>
                  </a:cubicBezTo>
                  <a:cubicBezTo>
                    <a:pt x="140" y="147"/>
                    <a:pt x="141" y="147"/>
                    <a:pt x="141" y="146"/>
                  </a:cubicBezTo>
                  <a:cubicBezTo>
                    <a:pt x="142" y="145"/>
                    <a:pt x="143" y="145"/>
                    <a:pt x="144" y="144"/>
                  </a:cubicBezTo>
                  <a:cubicBezTo>
                    <a:pt x="144" y="143"/>
                    <a:pt x="145" y="143"/>
                    <a:pt x="145" y="142"/>
                  </a:cubicBezTo>
                  <a:cubicBezTo>
                    <a:pt x="146" y="141"/>
                    <a:pt x="147" y="140"/>
                    <a:pt x="147" y="140"/>
                  </a:cubicBezTo>
                  <a:cubicBezTo>
                    <a:pt x="148" y="139"/>
                    <a:pt x="148" y="138"/>
                    <a:pt x="149" y="138"/>
                  </a:cubicBezTo>
                  <a:close/>
                </a:path>
              </a:pathLst>
            </a:custGeom>
            <a:solidFill>
              <a:srgbClr val="008EAA"/>
            </a:solidFill>
            <a:ln w="9525">
              <a:noFill/>
              <a:round/>
              <a:headEnd/>
              <a:tailEnd/>
            </a:ln>
          </p:spPr>
          <p:txBody>
            <a:bodyPr/>
            <a:lstStyle/>
            <a:p>
              <a:endParaRPr lang="en-GB"/>
            </a:p>
          </p:txBody>
        </p:sp>
        <p:sp>
          <p:nvSpPr>
            <p:cNvPr id="98" name="Freeform 42"/>
            <p:cNvSpPr>
              <a:spLocks/>
            </p:cNvSpPr>
            <p:nvPr userDrawn="1"/>
          </p:nvSpPr>
          <p:spPr bwMode="auto">
            <a:xfrm>
              <a:off x="450" y="274"/>
              <a:ext cx="117" cy="101"/>
            </a:xfrm>
            <a:custGeom>
              <a:avLst/>
              <a:gdLst>
                <a:gd name="T0" fmla="*/ 7 w 171"/>
                <a:gd name="T1" fmla="*/ 40 h 148"/>
                <a:gd name="T2" fmla="*/ 0 w 171"/>
                <a:gd name="T3" fmla="*/ 47 h 148"/>
                <a:gd name="T4" fmla="*/ 50 w 171"/>
                <a:gd name="T5" fmla="*/ 50 h 148"/>
                <a:gd name="T6" fmla="*/ 107 w 171"/>
                <a:gd name="T7" fmla="*/ 148 h 148"/>
                <a:gd name="T8" fmla="*/ 170 w 171"/>
                <a:gd name="T9" fmla="*/ 60 h 148"/>
                <a:gd name="T10" fmla="*/ 167 w 171"/>
                <a:gd name="T11" fmla="*/ 56 h 148"/>
                <a:gd name="T12" fmla="*/ 7 w 171"/>
                <a:gd name="T13" fmla="*/ 40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148">
                  <a:moveTo>
                    <a:pt x="7" y="40"/>
                  </a:moveTo>
                  <a:cubicBezTo>
                    <a:pt x="5" y="42"/>
                    <a:pt x="2" y="44"/>
                    <a:pt x="0" y="47"/>
                  </a:cubicBezTo>
                  <a:cubicBezTo>
                    <a:pt x="16" y="43"/>
                    <a:pt x="34" y="44"/>
                    <a:pt x="50" y="50"/>
                  </a:cubicBezTo>
                  <a:cubicBezTo>
                    <a:pt x="91" y="65"/>
                    <a:pt x="113" y="107"/>
                    <a:pt x="107" y="148"/>
                  </a:cubicBezTo>
                  <a:cubicBezTo>
                    <a:pt x="146" y="137"/>
                    <a:pt x="171" y="100"/>
                    <a:pt x="170" y="60"/>
                  </a:cubicBezTo>
                  <a:cubicBezTo>
                    <a:pt x="169" y="59"/>
                    <a:pt x="168" y="57"/>
                    <a:pt x="167" y="56"/>
                  </a:cubicBezTo>
                  <a:cubicBezTo>
                    <a:pt x="126" y="7"/>
                    <a:pt x="55" y="0"/>
                    <a:pt x="7" y="40"/>
                  </a:cubicBezTo>
                  <a:close/>
                </a:path>
              </a:pathLst>
            </a:custGeom>
            <a:solidFill>
              <a:srgbClr val="009639"/>
            </a:solidFill>
            <a:ln w="9525">
              <a:noFill/>
              <a:round/>
              <a:headEnd/>
              <a:tailEnd/>
            </a:ln>
          </p:spPr>
          <p:txBody>
            <a:bodyPr/>
            <a:lstStyle/>
            <a:p>
              <a:endParaRPr lang="en-GB"/>
            </a:p>
          </p:txBody>
        </p:sp>
        <p:sp>
          <p:nvSpPr>
            <p:cNvPr id="99" name="Freeform 43"/>
            <p:cNvSpPr>
              <a:spLocks/>
            </p:cNvSpPr>
            <p:nvPr userDrawn="1"/>
          </p:nvSpPr>
          <p:spPr bwMode="auto">
            <a:xfrm>
              <a:off x="422" y="312"/>
              <a:ext cx="101" cy="116"/>
            </a:xfrm>
            <a:custGeom>
              <a:avLst/>
              <a:gdLst>
                <a:gd name="T0" fmla="*/ 35 w 149"/>
                <a:gd name="T1" fmla="*/ 24 h 170"/>
                <a:gd name="T2" fmla="*/ 34 w 149"/>
                <a:gd name="T3" fmla="*/ 0 h 170"/>
                <a:gd name="T4" fmla="*/ 36 w 149"/>
                <a:gd name="T5" fmla="*/ 144 h 170"/>
                <a:gd name="T6" fmla="*/ 64 w 149"/>
                <a:gd name="T7" fmla="*/ 168 h 170"/>
                <a:gd name="T8" fmla="*/ 64 w 149"/>
                <a:gd name="T9" fmla="*/ 170 h 170"/>
                <a:gd name="T10" fmla="*/ 144 w 149"/>
                <a:gd name="T11" fmla="*/ 111 h 170"/>
                <a:gd name="T12" fmla="*/ 149 w 149"/>
                <a:gd name="T13" fmla="*/ 92 h 170"/>
                <a:gd name="T14" fmla="*/ 142 w 149"/>
                <a:gd name="T15" fmla="*/ 94 h 170"/>
                <a:gd name="T16" fmla="*/ 35 w 149"/>
                <a:gd name="T17" fmla="*/ 24 h 1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9" h="170">
                  <a:moveTo>
                    <a:pt x="35" y="24"/>
                  </a:moveTo>
                  <a:cubicBezTo>
                    <a:pt x="34" y="16"/>
                    <a:pt x="33" y="8"/>
                    <a:pt x="34" y="0"/>
                  </a:cubicBezTo>
                  <a:cubicBezTo>
                    <a:pt x="1" y="41"/>
                    <a:pt x="0" y="101"/>
                    <a:pt x="36" y="144"/>
                  </a:cubicBezTo>
                  <a:cubicBezTo>
                    <a:pt x="44" y="154"/>
                    <a:pt x="54" y="162"/>
                    <a:pt x="64" y="168"/>
                  </a:cubicBezTo>
                  <a:cubicBezTo>
                    <a:pt x="64" y="170"/>
                    <a:pt x="64" y="170"/>
                    <a:pt x="64" y="170"/>
                  </a:cubicBezTo>
                  <a:cubicBezTo>
                    <a:pt x="99" y="168"/>
                    <a:pt x="131" y="146"/>
                    <a:pt x="144" y="111"/>
                  </a:cubicBezTo>
                  <a:cubicBezTo>
                    <a:pt x="146" y="105"/>
                    <a:pt x="148" y="99"/>
                    <a:pt x="149" y="92"/>
                  </a:cubicBezTo>
                  <a:cubicBezTo>
                    <a:pt x="147" y="93"/>
                    <a:pt x="144" y="94"/>
                    <a:pt x="142" y="94"/>
                  </a:cubicBezTo>
                  <a:cubicBezTo>
                    <a:pt x="93" y="105"/>
                    <a:pt x="46" y="73"/>
                    <a:pt x="35" y="24"/>
                  </a:cubicBezTo>
                  <a:close/>
                </a:path>
              </a:pathLst>
            </a:custGeom>
            <a:solidFill>
              <a:srgbClr val="AA0061"/>
            </a:solidFill>
            <a:ln w="9525">
              <a:noFill/>
              <a:round/>
              <a:headEnd/>
              <a:tailEnd/>
            </a:ln>
          </p:spPr>
          <p:txBody>
            <a:bodyPr/>
            <a:lstStyle/>
            <a:p>
              <a:endParaRPr lang="en-GB"/>
            </a:p>
          </p:txBody>
        </p:sp>
        <p:sp>
          <p:nvSpPr>
            <p:cNvPr id="100" name="Freeform 44"/>
            <p:cNvSpPr>
              <a:spLocks/>
            </p:cNvSpPr>
            <p:nvPr userDrawn="1"/>
          </p:nvSpPr>
          <p:spPr bwMode="auto">
            <a:xfrm>
              <a:off x="444" y="303"/>
              <a:ext cx="84" cy="81"/>
            </a:xfrm>
            <a:custGeom>
              <a:avLst/>
              <a:gdLst>
                <a:gd name="T0" fmla="*/ 59 w 122"/>
                <a:gd name="T1" fmla="*/ 7 h 118"/>
                <a:gd name="T2" fmla="*/ 9 w 122"/>
                <a:gd name="T3" fmla="*/ 4 h 118"/>
                <a:gd name="T4" fmla="*/ 1 w 122"/>
                <a:gd name="T5" fmla="*/ 13 h 118"/>
                <a:gd name="T6" fmla="*/ 2 w 122"/>
                <a:gd name="T7" fmla="*/ 37 h 118"/>
                <a:gd name="T8" fmla="*/ 109 w 122"/>
                <a:gd name="T9" fmla="*/ 107 h 118"/>
                <a:gd name="T10" fmla="*/ 116 w 122"/>
                <a:gd name="T11" fmla="*/ 105 h 118"/>
                <a:gd name="T12" fmla="*/ 59 w 122"/>
                <a:gd name="T13" fmla="*/ 7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18">
                  <a:moveTo>
                    <a:pt x="59" y="7"/>
                  </a:moveTo>
                  <a:cubicBezTo>
                    <a:pt x="43" y="1"/>
                    <a:pt x="25" y="0"/>
                    <a:pt x="9" y="4"/>
                  </a:cubicBezTo>
                  <a:cubicBezTo>
                    <a:pt x="6" y="7"/>
                    <a:pt x="3" y="10"/>
                    <a:pt x="1" y="13"/>
                  </a:cubicBezTo>
                  <a:cubicBezTo>
                    <a:pt x="0" y="21"/>
                    <a:pt x="1" y="29"/>
                    <a:pt x="2" y="37"/>
                  </a:cubicBezTo>
                  <a:cubicBezTo>
                    <a:pt x="13" y="86"/>
                    <a:pt x="60" y="118"/>
                    <a:pt x="109" y="107"/>
                  </a:cubicBezTo>
                  <a:cubicBezTo>
                    <a:pt x="111" y="107"/>
                    <a:pt x="114" y="106"/>
                    <a:pt x="116" y="105"/>
                  </a:cubicBezTo>
                  <a:cubicBezTo>
                    <a:pt x="122" y="64"/>
                    <a:pt x="100" y="22"/>
                    <a:pt x="59" y="7"/>
                  </a:cubicBezTo>
                  <a:close/>
                </a:path>
              </a:pathLst>
            </a:custGeom>
            <a:solidFill>
              <a:srgbClr val="001E62"/>
            </a:solidFill>
            <a:ln w="9525">
              <a:noFill/>
              <a:round/>
              <a:headEnd/>
              <a:tailEnd/>
            </a:ln>
          </p:spPr>
          <p:txBody>
            <a:bodyPr/>
            <a:lstStyle/>
            <a:p>
              <a:endParaRPr lang="en-GB"/>
            </a:p>
          </p:txBody>
        </p:sp>
      </p:grpSp>
      <p:pic>
        <p:nvPicPr>
          <p:cNvPr id="101" name="Picture 115" descr="royal text.png"/>
          <p:cNvPicPr>
            <a:picLocks noChangeAspect="1"/>
          </p:cNvPicPr>
          <p:nvPr userDrawn="1"/>
        </p:nvPicPr>
        <p:blipFill>
          <a:blip r:embed="rId3" cstate="print"/>
          <a:srcRect/>
          <a:stretch>
            <a:fillRect/>
          </a:stretch>
        </p:blipFill>
        <p:spPr bwMode="auto">
          <a:xfrm>
            <a:off x="323850" y="6108700"/>
            <a:ext cx="4775200" cy="200025"/>
          </a:xfrm>
          <a:prstGeom prst="rect">
            <a:avLst/>
          </a:prstGeom>
          <a:noFill/>
          <a:ln w="9525">
            <a:noFill/>
            <a:miter lim="800000"/>
            <a:headEnd/>
            <a:tailEnd/>
          </a:ln>
        </p:spPr>
      </p:pic>
      <p:sp>
        <p:nvSpPr>
          <p:cNvPr id="68" name="Text Placeholder 19"/>
          <p:cNvSpPr>
            <a:spLocks noGrp="1"/>
          </p:cNvSpPr>
          <p:nvPr>
            <p:ph type="body" sz="quarter" idx="13"/>
          </p:nvPr>
        </p:nvSpPr>
        <p:spPr>
          <a:xfrm>
            <a:off x="404292" y="4589462"/>
            <a:ext cx="3960564" cy="351706"/>
          </a:xfrm>
          <a:prstGeom prst="rect">
            <a:avLst/>
          </a:prstGeom>
        </p:spPr>
        <p:txBody>
          <a:bodyPr/>
          <a:lstStyle>
            <a:lvl1pPr marL="0" indent="0" algn="l">
              <a:lnSpc>
                <a:spcPts val="2500"/>
              </a:lnSpc>
              <a:buNone/>
              <a:defRPr sz="2400" b="0" baseline="0">
                <a:solidFill>
                  <a:srgbClr val="002060"/>
                </a:solidFill>
              </a:defRPr>
            </a:lvl1pPr>
          </a:lstStyle>
          <a:p>
            <a:pPr lvl="0"/>
            <a:r>
              <a:rPr lang="en-US" dirty="0"/>
              <a:t>Click to edit Master text styles</a:t>
            </a:r>
          </a:p>
        </p:txBody>
      </p:sp>
      <p:sp>
        <p:nvSpPr>
          <p:cNvPr id="69" name="Text Placeholder 19"/>
          <p:cNvSpPr>
            <a:spLocks noGrp="1"/>
          </p:cNvSpPr>
          <p:nvPr>
            <p:ph type="body" sz="quarter" idx="14"/>
          </p:nvPr>
        </p:nvSpPr>
        <p:spPr>
          <a:xfrm>
            <a:off x="404416" y="4949551"/>
            <a:ext cx="3960564" cy="351657"/>
          </a:xfrm>
          <a:prstGeom prst="rect">
            <a:avLst/>
          </a:prstGeom>
        </p:spPr>
        <p:txBody>
          <a:bodyPr/>
          <a:lstStyle>
            <a:lvl1pPr marL="0" indent="0" algn="l">
              <a:lnSpc>
                <a:spcPts val="2500"/>
              </a:lnSpc>
              <a:buNone/>
              <a:defRPr sz="2400" b="0" baseline="0">
                <a:solidFill>
                  <a:srgbClr val="002060"/>
                </a:solidFill>
              </a:defRPr>
            </a:lvl1pPr>
          </a:lstStyle>
          <a:p>
            <a:pPr lvl="0"/>
            <a:r>
              <a:rPr lang="en-US" dirty="0"/>
              <a:t>Click to edit Master text styles</a:t>
            </a:r>
          </a:p>
        </p:txBody>
      </p:sp>
      <p:sp>
        <p:nvSpPr>
          <p:cNvPr id="70" name="Text Placeholder 12"/>
          <p:cNvSpPr>
            <a:spLocks noGrp="1"/>
          </p:cNvSpPr>
          <p:nvPr>
            <p:ph type="body" sz="quarter" idx="15"/>
          </p:nvPr>
        </p:nvSpPr>
        <p:spPr>
          <a:xfrm>
            <a:off x="404292" y="3221658"/>
            <a:ext cx="7408068" cy="719782"/>
          </a:xfrm>
          <a:prstGeom prst="rect">
            <a:avLst/>
          </a:prstGeom>
        </p:spPr>
        <p:txBody>
          <a:bodyPr/>
          <a:lstStyle>
            <a:lvl1pPr marL="0" indent="0">
              <a:buNone/>
              <a:defRPr sz="4400" b="1" baseline="0">
                <a:solidFill>
                  <a:srgbClr val="002060"/>
                </a:solidFill>
              </a:defRPr>
            </a:lvl1pPr>
          </a:lstStyle>
          <a:p>
            <a:pPr lvl="0"/>
            <a:r>
              <a:rPr lang="en-US" dirty="0"/>
              <a:t>Click to edit Master text styles</a:t>
            </a:r>
          </a:p>
        </p:txBody>
      </p:sp>
      <p:sp>
        <p:nvSpPr>
          <p:cNvPr id="71" name="Text Placeholder 9"/>
          <p:cNvSpPr>
            <a:spLocks noGrp="1"/>
          </p:cNvSpPr>
          <p:nvPr>
            <p:ph type="body" sz="quarter" idx="16"/>
          </p:nvPr>
        </p:nvSpPr>
        <p:spPr>
          <a:xfrm>
            <a:off x="395536" y="4005064"/>
            <a:ext cx="5544616" cy="512639"/>
          </a:xfrm>
          <a:prstGeom prst="rect">
            <a:avLst/>
          </a:prstGeom>
        </p:spPr>
        <p:txBody>
          <a:bodyPr>
            <a:noAutofit/>
          </a:bodyPr>
          <a:lstStyle>
            <a:lvl1pPr marL="0" indent="0">
              <a:buNone/>
              <a:defRPr sz="3200" b="0" baseline="0">
                <a:solidFill>
                  <a:srgbClr val="002060"/>
                </a:solidFill>
              </a:defRPr>
            </a:lvl1pPr>
          </a:lstStyle>
          <a:p>
            <a:pPr lvl="0"/>
            <a:r>
              <a:rPr lang="en-US" dirty="0"/>
              <a:t>Click to edit Master text styles</a:t>
            </a:r>
          </a:p>
        </p:txBody>
      </p:sp>
      <p:sp>
        <p:nvSpPr>
          <p:cNvPr id="102" name="Date Placeholder 3"/>
          <p:cNvSpPr>
            <a:spLocks noGrp="1"/>
          </p:cNvSpPr>
          <p:nvPr>
            <p:ph type="dt" sz="half" idx="17"/>
          </p:nvPr>
        </p:nvSpPr>
        <p:spPr/>
        <p:txBody>
          <a:bodyPr/>
          <a:lstStyle>
            <a:lvl1pPr>
              <a:defRPr/>
            </a:lvl1pPr>
          </a:lstStyle>
          <a:p>
            <a:pPr>
              <a:defRPr/>
            </a:pPr>
            <a:fld id="{7F40DDF3-1ECF-4563-ADB3-F688B41C664D}" type="datetimeFigureOut">
              <a:rPr lang="en-GB"/>
              <a:pPr>
                <a:defRPr/>
              </a:pPr>
              <a:t>23/10/2023</a:t>
            </a:fld>
            <a:endParaRPr lang="en-GB"/>
          </a:p>
        </p:txBody>
      </p:sp>
      <p:sp>
        <p:nvSpPr>
          <p:cNvPr id="103" name="Footer Placeholder 4"/>
          <p:cNvSpPr>
            <a:spLocks noGrp="1"/>
          </p:cNvSpPr>
          <p:nvPr>
            <p:ph type="ftr" sz="quarter" idx="18"/>
          </p:nvPr>
        </p:nvSpPr>
        <p:spPr/>
        <p:txBody>
          <a:bodyPr/>
          <a:lstStyle>
            <a:lvl1pPr>
              <a:defRPr/>
            </a:lvl1pPr>
          </a:lstStyle>
          <a:p>
            <a:pPr>
              <a:defRPr/>
            </a:pPr>
            <a:endParaRPr lang="en-GB"/>
          </a:p>
        </p:txBody>
      </p:sp>
      <p:sp>
        <p:nvSpPr>
          <p:cNvPr id="104" name="Slide Number Placeholder 5"/>
          <p:cNvSpPr>
            <a:spLocks noGrp="1"/>
          </p:cNvSpPr>
          <p:nvPr>
            <p:ph type="sldNum" sz="quarter" idx="19"/>
          </p:nvPr>
        </p:nvSpPr>
        <p:spPr/>
        <p:txBody>
          <a:bodyPr/>
          <a:lstStyle>
            <a:lvl1pPr>
              <a:defRPr/>
            </a:lvl1pPr>
          </a:lstStyle>
          <a:p>
            <a:pPr>
              <a:defRPr/>
            </a:pPr>
            <a:fld id="{E6A74682-20F8-4F0B-8A5A-C85EB578EB97}"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icture image frame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9C210-7917-440F-BD84-981D613DE548}" type="datetimeFigureOut">
              <a:rPr lang="en-GB" smtClean="0"/>
              <a:pPr/>
              <a:t>23/10/2023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4F7D77-A785-49E5-B62C-8DA40358CB5E}" type="slidenum">
              <a:rPr lang="en-GB" smtClean="0"/>
              <a:pPr/>
              <a:t>‹#›</a:t>
            </a:fld>
            <a:endParaRPr lang="en-GB"/>
          </a:p>
        </p:txBody>
      </p:sp>
      <p:sp>
        <p:nvSpPr>
          <p:cNvPr id="9" name="Freeform 8"/>
          <p:cNvSpPr>
            <a:spLocks/>
          </p:cNvSpPr>
          <p:nvPr userDrawn="1"/>
        </p:nvSpPr>
        <p:spPr bwMode="auto">
          <a:xfrm>
            <a:off x="2470151" y="4622800"/>
            <a:ext cx="209550" cy="236538"/>
          </a:xfrm>
          <a:custGeom>
            <a:avLst/>
            <a:gdLst/>
            <a:ahLst/>
            <a:cxnLst>
              <a:cxn ang="0">
                <a:pos x="17" y="48"/>
              </a:cxn>
              <a:cxn ang="0">
                <a:pos x="2" y="23"/>
              </a:cxn>
              <a:cxn ang="0">
                <a:pos x="17" y="8"/>
              </a:cxn>
              <a:cxn ang="0">
                <a:pos x="21" y="0"/>
              </a:cxn>
              <a:cxn ang="0">
                <a:pos x="25" y="7"/>
              </a:cxn>
              <a:cxn ang="0">
                <a:pos x="27" y="7"/>
              </a:cxn>
              <a:cxn ang="0">
                <a:pos x="42" y="33"/>
              </a:cxn>
              <a:cxn ang="0">
                <a:pos x="17" y="48"/>
              </a:cxn>
            </a:cxnLst>
            <a:rect l="0" t="0" r="r" b="b"/>
            <a:pathLst>
              <a:path w="45" h="51">
                <a:moveTo>
                  <a:pt x="17" y="48"/>
                </a:moveTo>
                <a:cubicBezTo>
                  <a:pt x="6" y="45"/>
                  <a:pt x="0" y="34"/>
                  <a:pt x="2" y="23"/>
                </a:cubicBezTo>
                <a:cubicBezTo>
                  <a:pt x="4" y="15"/>
                  <a:pt x="10" y="10"/>
                  <a:pt x="17" y="8"/>
                </a:cubicBezTo>
                <a:cubicBezTo>
                  <a:pt x="21" y="0"/>
                  <a:pt x="21" y="0"/>
                  <a:pt x="21" y="0"/>
                </a:cubicBezTo>
                <a:cubicBezTo>
                  <a:pt x="25" y="7"/>
                  <a:pt x="25" y="7"/>
                  <a:pt x="25" y="7"/>
                </a:cubicBezTo>
                <a:cubicBezTo>
                  <a:pt x="26" y="7"/>
                  <a:pt x="27" y="7"/>
                  <a:pt x="27" y="7"/>
                </a:cubicBezTo>
                <a:cubicBezTo>
                  <a:pt x="38" y="10"/>
                  <a:pt x="45" y="21"/>
                  <a:pt x="42" y="33"/>
                </a:cubicBezTo>
                <a:cubicBezTo>
                  <a:pt x="40" y="44"/>
                  <a:pt x="29" y="51"/>
                  <a:pt x="17" y="48"/>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userDrawn="1"/>
        </p:nvSpPr>
        <p:spPr bwMode="auto">
          <a:xfrm>
            <a:off x="2559051" y="4702175"/>
            <a:ext cx="292100" cy="258763"/>
          </a:xfrm>
          <a:custGeom>
            <a:avLst/>
            <a:gdLst/>
            <a:ahLst/>
            <a:cxnLst>
              <a:cxn ang="0">
                <a:pos x="3" y="23"/>
              </a:cxn>
              <a:cxn ang="0">
                <a:pos x="34" y="3"/>
              </a:cxn>
              <a:cxn ang="0">
                <a:pos x="53" y="20"/>
              </a:cxn>
              <a:cxn ang="0">
                <a:pos x="63" y="25"/>
              </a:cxn>
              <a:cxn ang="0">
                <a:pos x="54" y="30"/>
              </a:cxn>
              <a:cxn ang="0">
                <a:pos x="54" y="33"/>
              </a:cxn>
              <a:cxn ang="0">
                <a:pos x="23" y="53"/>
              </a:cxn>
              <a:cxn ang="0">
                <a:pos x="3" y="23"/>
              </a:cxn>
            </a:cxnLst>
            <a:rect l="0" t="0" r="r" b="b"/>
            <a:pathLst>
              <a:path w="63" h="56">
                <a:moveTo>
                  <a:pt x="3" y="23"/>
                </a:moveTo>
                <a:cubicBezTo>
                  <a:pt x="6" y="9"/>
                  <a:pt x="20" y="0"/>
                  <a:pt x="34" y="3"/>
                </a:cubicBezTo>
                <a:cubicBezTo>
                  <a:pt x="43" y="5"/>
                  <a:pt x="50" y="12"/>
                  <a:pt x="53" y="20"/>
                </a:cubicBezTo>
                <a:cubicBezTo>
                  <a:pt x="63" y="25"/>
                  <a:pt x="63" y="25"/>
                  <a:pt x="63" y="25"/>
                </a:cubicBezTo>
                <a:cubicBezTo>
                  <a:pt x="54" y="30"/>
                  <a:pt x="54" y="30"/>
                  <a:pt x="54" y="30"/>
                </a:cubicBezTo>
                <a:cubicBezTo>
                  <a:pt x="54" y="31"/>
                  <a:pt x="54" y="32"/>
                  <a:pt x="54" y="33"/>
                </a:cubicBezTo>
                <a:cubicBezTo>
                  <a:pt x="51" y="47"/>
                  <a:pt x="37" y="56"/>
                  <a:pt x="23" y="53"/>
                </a:cubicBezTo>
                <a:cubicBezTo>
                  <a:pt x="9" y="50"/>
                  <a:pt x="0" y="36"/>
                  <a:pt x="3" y="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11"/>
          <p:cNvSpPr>
            <a:spLocks/>
          </p:cNvSpPr>
          <p:nvPr userDrawn="1"/>
        </p:nvSpPr>
        <p:spPr bwMode="auto">
          <a:xfrm>
            <a:off x="4867276" y="844550"/>
            <a:ext cx="3160713" cy="1770062"/>
          </a:xfrm>
          <a:custGeom>
            <a:avLst/>
            <a:gdLst/>
            <a:ahLst/>
            <a:cxnLst>
              <a:cxn ang="0">
                <a:pos x="0" y="1051"/>
              </a:cxn>
              <a:cxn ang="0">
                <a:pos x="0" y="0"/>
              </a:cxn>
              <a:cxn ang="0">
                <a:pos x="101" y="0"/>
              </a:cxn>
              <a:cxn ang="0">
                <a:pos x="167" y="0"/>
              </a:cxn>
              <a:cxn ang="0">
                <a:pos x="1991" y="0"/>
              </a:cxn>
              <a:cxn ang="0">
                <a:pos x="1991" y="1054"/>
              </a:cxn>
              <a:cxn ang="0">
                <a:pos x="453" y="1054"/>
              </a:cxn>
              <a:cxn ang="0">
                <a:pos x="453" y="1115"/>
              </a:cxn>
              <a:cxn ang="0">
                <a:pos x="385" y="1054"/>
              </a:cxn>
              <a:cxn ang="0">
                <a:pos x="0" y="1054"/>
              </a:cxn>
            </a:cxnLst>
            <a:rect l="0" t="0" r="r" b="b"/>
            <a:pathLst>
              <a:path w="1991" h="1115">
                <a:moveTo>
                  <a:pt x="0" y="1051"/>
                </a:moveTo>
                <a:lnTo>
                  <a:pt x="0" y="0"/>
                </a:lnTo>
                <a:lnTo>
                  <a:pt x="101" y="0"/>
                </a:lnTo>
                <a:lnTo>
                  <a:pt x="167" y="0"/>
                </a:lnTo>
                <a:lnTo>
                  <a:pt x="1991" y="0"/>
                </a:lnTo>
                <a:lnTo>
                  <a:pt x="1991" y="1054"/>
                </a:lnTo>
                <a:lnTo>
                  <a:pt x="453" y="1054"/>
                </a:lnTo>
                <a:lnTo>
                  <a:pt x="453" y="1115"/>
                </a:lnTo>
                <a:lnTo>
                  <a:pt x="385" y="1054"/>
                </a:lnTo>
                <a:lnTo>
                  <a:pt x="0" y="1054"/>
                </a:lnTo>
              </a:path>
            </a:pathLst>
          </a:custGeom>
          <a:noFill/>
          <a:ln w="15875"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5"/>
          <p:cNvSpPr>
            <a:spLocks/>
          </p:cNvSpPr>
          <p:nvPr userDrawn="1"/>
        </p:nvSpPr>
        <p:spPr bwMode="auto">
          <a:xfrm>
            <a:off x="3470276" y="844550"/>
            <a:ext cx="1162050" cy="1770062"/>
          </a:xfrm>
          <a:custGeom>
            <a:avLst/>
            <a:gdLst/>
            <a:ahLst/>
            <a:cxnLst>
              <a:cxn ang="0">
                <a:pos x="0" y="1051"/>
              </a:cxn>
              <a:cxn ang="0">
                <a:pos x="0" y="0"/>
              </a:cxn>
              <a:cxn ang="0">
                <a:pos x="104" y="0"/>
              </a:cxn>
              <a:cxn ang="0">
                <a:pos x="170" y="0"/>
              </a:cxn>
              <a:cxn ang="0">
                <a:pos x="732" y="0"/>
              </a:cxn>
              <a:cxn ang="0">
                <a:pos x="732" y="1054"/>
              </a:cxn>
              <a:cxn ang="0">
                <a:pos x="193" y="1054"/>
              </a:cxn>
              <a:cxn ang="0">
                <a:pos x="193" y="1115"/>
              </a:cxn>
              <a:cxn ang="0">
                <a:pos x="125" y="1054"/>
              </a:cxn>
              <a:cxn ang="0">
                <a:pos x="0" y="1054"/>
              </a:cxn>
            </a:cxnLst>
            <a:rect l="0" t="0" r="r" b="b"/>
            <a:pathLst>
              <a:path w="732" h="1115">
                <a:moveTo>
                  <a:pt x="0" y="1051"/>
                </a:moveTo>
                <a:lnTo>
                  <a:pt x="0" y="0"/>
                </a:lnTo>
                <a:lnTo>
                  <a:pt x="104" y="0"/>
                </a:lnTo>
                <a:lnTo>
                  <a:pt x="170" y="0"/>
                </a:lnTo>
                <a:lnTo>
                  <a:pt x="732" y="0"/>
                </a:lnTo>
                <a:lnTo>
                  <a:pt x="732" y="1054"/>
                </a:lnTo>
                <a:lnTo>
                  <a:pt x="193" y="1054"/>
                </a:lnTo>
                <a:lnTo>
                  <a:pt x="193" y="1115"/>
                </a:lnTo>
                <a:lnTo>
                  <a:pt x="125" y="1054"/>
                </a:lnTo>
                <a:lnTo>
                  <a:pt x="0" y="1054"/>
                </a:lnTo>
              </a:path>
            </a:pathLst>
          </a:custGeom>
          <a:noFill/>
          <a:ln w="14288"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9"/>
          <p:cNvSpPr>
            <a:spLocks/>
          </p:cNvSpPr>
          <p:nvPr userDrawn="1"/>
        </p:nvSpPr>
        <p:spPr bwMode="auto">
          <a:xfrm>
            <a:off x="1403648" y="836712"/>
            <a:ext cx="1778000" cy="1770062"/>
          </a:xfrm>
          <a:custGeom>
            <a:avLst/>
            <a:gdLst/>
            <a:ahLst/>
            <a:cxnLst>
              <a:cxn ang="0">
                <a:pos x="0" y="1051"/>
              </a:cxn>
              <a:cxn ang="0">
                <a:pos x="0" y="0"/>
              </a:cxn>
              <a:cxn ang="0">
                <a:pos x="104" y="0"/>
              </a:cxn>
              <a:cxn ang="0">
                <a:pos x="170" y="0"/>
              </a:cxn>
              <a:cxn ang="0">
                <a:pos x="1120" y="0"/>
              </a:cxn>
              <a:cxn ang="0">
                <a:pos x="1120" y="1054"/>
              </a:cxn>
              <a:cxn ang="0">
                <a:pos x="456" y="1054"/>
              </a:cxn>
              <a:cxn ang="0">
                <a:pos x="456" y="1115"/>
              </a:cxn>
              <a:cxn ang="0">
                <a:pos x="387" y="1054"/>
              </a:cxn>
              <a:cxn ang="0">
                <a:pos x="0" y="1054"/>
              </a:cxn>
            </a:cxnLst>
            <a:rect l="0" t="0" r="r" b="b"/>
            <a:pathLst>
              <a:path w="1120" h="1115">
                <a:moveTo>
                  <a:pt x="0" y="1051"/>
                </a:moveTo>
                <a:lnTo>
                  <a:pt x="0" y="0"/>
                </a:lnTo>
                <a:lnTo>
                  <a:pt x="104" y="0"/>
                </a:lnTo>
                <a:lnTo>
                  <a:pt x="170" y="0"/>
                </a:lnTo>
                <a:lnTo>
                  <a:pt x="1120" y="0"/>
                </a:lnTo>
                <a:lnTo>
                  <a:pt x="1120" y="1054"/>
                </a:lnTo>
                <a:lnTo>
                  <a:pt x="456" y="1054"/>
                </a:lnTo>
                <a:lnTo>
                  <a:pt x="456" y="1115"/>
                </a:lnTo>
                <a:lnTo>
                  <a:pt x="387" y="1054"/>
                </a:lnTo>
                <a:lnTo>
                  <a:pt x="0" y="1054"/>
                </a:lnTo>
              </a:path>
            </a:pathLst>
          </a:custGeom>
          <a:noFill/>
          <a:ln w="14288"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23"/>
          <p:cNvSpPr>
            <a:spLocks/>
          </p:cNvSpPr>
          <p:nvPr userDrawn="1"/>
        </p:nvSpPr>
        <p:spPr bwMode="auto">
          <a:xfrm>
            <a:off x="1411288" y="3005138"/>
            <a:ext cx="1778000" cy="1770063"/>
          </a:xfrm>
          <a:custGeom>
            <a:avLst/>
            <a:gdLst/>
            <a:ahLst/>
            <a:cxnLst>
              <a:cxn ang="0">
                <a:pos x="1120" y="1051"/>
              </a:cxn>
              <a:cxn ang="0">
                <a:pos x="1120" y="0"/>
              </a:cxn>
              <a:cxn ang="0">
                <a:pos x="1016" y="0"/>
              </a:cxn>
              <a:cxn ang="0">
                <a:pos x="949" y="0"/>
              </a:cxn>
              <a:cxn ang="0">
                <a:pos x="0" y="0"/>
              </a:cxn>
              <a:cxn ang="0">
                <a:pos x="0" y="1054"/>
              </a:cxn>
              <a:cxn ang="0">
                <a:pos x="666" y="1054"/>
              </a:cxn>
              <a:cxn ang="0">
                <a:pos x="666" y="1115"/>
              </a:cxn>
              <a:cxn ang="0">
                <a:pos x="732" y="1054"/>
              </a:cxn>
              <a:cxn ang="0">
                <a:pos x="1120" y="1054"/>
              </a:cxn>
            </a:cxnLst>
            <a:rect l="0" t="0" r="r" b="b"/>
            <a:pathLst>
              <a:path w="1120" h="1115">
                <a:moveTo>
                  <a:pt x="1120" y="1051"/>
                </a:moveTo>
                <a:lnTo>
                  <a:pt x="1120" y="0"/>
                </a:lnTo>
                <a:lnTo>
                  <a:pt x="1016" y="0"/>
                </a:lnTo>
                <a:lnTo>
                  <a:pt x="949" y="0"/>
                </a:lnTo>
                <a:lnTo>
                  <a:pt x="0" y="0"/>
                </a:lnTo>
                <a:lnTo>
                  <a:pt x="0" y="1054"/>
                </a:lnTo>
                <a:lnTo>
                  <a:pt x="666" y="1054"/>
                </a:lnTo>
                <a:lnTo>
                  <a:pt x="666" y="1115"/>
                </a:lnTo>
                <a:lnTo>
                  <a:pt x="732" y="1054"/>
                </a:lnTo>
                <a:lnTo>
                  <a:pt x="1120" y="1054"/>
                </a:lnTo>
              </a:path>
            </a:pathLst>
          </a:custGeom>
          <a:blipFill dpi="0" rotWithShape="1">
            <a:blip r:embed="rId2" cstate="print"/>
            <a:srcRect/>
            <a:stretch>
              <a:fillRect r="-1000" b="-2000"/>
            </a:stretch>
          </a:blipFill>
          <a:ln w="14288"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27"/>
          <p:cNvSpPr>
            <a:spLocks/>
          </p:cNvSpPr>
          <p:nvPr userDrawn="1"/>
        </p:nvSpPr>
        <p:spPr bwMode="auto">
          <a:xfrm>
            <a:off x="3470276" y="3005138"/>
            <a:ext cx="1162050" cy="1770063"/>
          </a:xfrm>
          <a:custGeom>
            <a:avLst/>
            <a:gdLst/>
            <a:ahLst/>
            <a:cxnLst>
              <a:cxn ang="0">
                <a:pos x="732" y="1051"/>
              </a:cxn>
              <a:cxn ang="0">
                <a:pos x="732" y="0"/>
              </a:cxn>
              <a:cxn ang="0">
                <a:pos x="628" y="0"/>
              </a:cxn>
              <a:cxn ang="0">
                <a:pos x="562" y="0"/>
              </a:cxn>
              <a:cxn ang="0">
                <a:pos x="0" y="0"/>
              </a:cxn>
              <a:cxn ang="0">
                <a:pos x="0" y="1054"/>
              </a:cxn>
              <a:cxn ang="0">
                <a:pos x="538" y="1054"/>
              </a:cxn>
              <a:cxn ang="0">
                <a:pos x="538" y="1115"/>
              </a:cxn>
              <a:cxn ang="0">
                <a:pos x="607" y="1054"/>
              </a:cxn>
              <a:cxn ang="0">
                <a:pos x="732" y="1054"/>
              </a:cxn>
            </a:cxnLst>
            <a:rect l="0" t="0" r="r" b="b"/>
            <a:pathLst>
              <a:path w="732" h="1115">
                <a:moveTo>
                  <a:pt x="732" y="1051"/>
                </a:moveTo>
                <a:lnTo>
                  <a:pt x="732" y="0"/>
                </a:lnTo>
                <a:lnTo>
                  <a:pt x="628" y="0"/>
                </a:lnTo>
                <a:lnTo>
                  <a:pt x="562" y="0"/>
                </a:lnTo>
                <a:lnTo>
                  <a:pt x="0" y="0"/>
                </a:lnTo>
                <a:lnTo>
                  <a:pt x="0" y="1054"/>
                </a:lnTo>
                <a:lnTo>
                  <a:pt x="538" y="1054"/>
                </a:lnTo>
                <a:lnTo>
                  <a:pt x="538" y="1115"/>
                </a:lnTo>
                <a:lnTo>
                  <a:pt x="607" y="1054"/>
                </a:lnTo>
                <a:lnTo>
                  <a:pt x="732" y="1054"/>
                </a:lnTo>
              </a:path>
            </a:pathLst>
          </a:custGeom>
          <a:noFill/>
          <a:ln w="14288"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31"/>
          <p:cNvSpPr>
            <a:spLocks/>
          </p:cNvSpPr>
          <p:nvPr userDrawn="1"/>
        </p:nvSpPr>
        <p:spPr bwMode="auto">
          <a:xfrm>
            <a:off x="4867276" y="3005139"/>
            <a:ext cx="3160713" cy="1792013"/>
          </a:xfrm>
          <a:custGeom>
            <a:avLst/>
            <a:gdLst/>
            <a:ahLst/>
            <a:cxnLst>
              <a:cxn ang="0">
                <a:pos x="1991" y="1051"/>
              </a:cxn>
              <a:cxn ang="0">
                <a:pos x="1991" y="0"/>
              </a:cxn>
              <a:cxn ang="0">
                <a:pos x="1887" y="0"/>
              </a:cxn>
              <a:cxn ang="0">
                <a:pos x="1821" y="0"/>
              </a:cxn>
              <a:cxn ang="0">
                <a:pos x="0" y="0"/>
              </a:cxn>
              <a:cxn ang="0">
                <a:pos x="0" y="1054"/>
              </a:cxn>
              <a:cxn ang="0">
                <a:pos x="1535" y="1054"/>
              </a:cxn>
              <a:cxn ang="0">
                <a:pos x="1535" y="1115"/>
              </a:cxn>
              <a:cxn ang="0">
                <a:pos x="1603" y="1054"/>
              </a:cxn>
              <a:cxn ang="0">
                <a:pos x="1991" y="1054"/>
              </a:cxn>
            </a:cxnLst>
            <a:rect l="0" t="0" r="r" b="b"/>
            <a:pathLst>
              <a:path w="1991" h="1115">
                <a:moveTo>
                  <a:pt x="1991" y="1051"/>
                </a:moveTo>
                <a:lnTo>
                  <a:pt x="1991" y="0"/>
                </a:lnTo>
                <a:lnTo>
                  <a:pt x="1887" y="0"/>
                </a:lnTo>
                <a:lnTo>
                  <a:pt x="1821" y="0"/>
                </a:lnTo>
                <a:lnTo>
                  <a:pt x="0" y="0"/>
                </a:lnTo>
                <a:lnTo>
                  <a:pt x="0" y="1054"/>
                </a:lnTo>
                <a:lnTo>
                  <a:pt x="1535" y="1054"/>
                </a:lnTo>
                <a:lnTo>
                  <a:pt x="1535" y="1115"/>
                </a:lnTo>
                <a:lnTo>
                  <a:pt x="1603" y="1054"/>
                </a:lnTo>
                <a:lnTo>
                  <a:pt x="1991" y="1054"/>
                </a:lnTo>
              </a:path>
            </a:pathLst>
          </a:custGeom>
          <a:noFill/>
          <a:ln w="15875"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icture image fram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9C210-7917-440F-BD84-981D613DE548}" type="datetimeFigureOut">
              <a:rPr lang="en-GB" smtClean="0"/>
              <a:pPr/>
              <a:t>23/10/2023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4F7D77-A785-49E5-B62C-8DA40358CB5E}" type="slidenum">
              <a:rPr lang="en-GB" smtClean="0"/>
              <a:pPr/>
              <a:t>‹#›</a:t>
            </a:fld>
            <a:endParaRPr lang="en-GB"/>
          </a:p>
        </p:txBody>
      </p:sp>
      <p:sp>
        <p:nvSpPr>
          <p:cNvPr id="20" name="Freeform 6"/>
          <p:cNvSpPr>
            <a:spLocks/>
          </p:cNvSpPr>
          <p:nvPr userDrawn="1"/>
        </p:nvSpPr>
        <p:spPr bwMode="auto">
          <a:xfrm>
            <a:off x="4644008" y="2986975"/>
            <a:ext cx="2214000" cy="2332800"/>
          </a:xfrm>
          <a:custGeom>
            <a:avLst/>
            <a:gdLst/>
            <a:ahLst/>
            <a:cxnLst>
              <a:cxn ang="0">
                <a:pos x="622" y="629"/>
              </a:cxn>
              <a:cxn ang="0">
                <a:pos x="733" y="359"/>
              </a:cxn>
              <a:cxn ang="0">
                <a:pos x="358" y="3"/>
              </a:cxn>
              <a:cxn ang="0">
                <a:pos x="7" y="370"/>
              </a:cxn>
              <a:cxn ang="0">
                <a:pos x="382" y="726"/>
              </a:cxn>
              <a:cxn ang="0">
                <a:pos x="498" y="705"/>
              </a:cxn>
              <a:cxn ang="0">
                <a:pos x="636" y="776"/>
              </a:cxn>
              <a:cxn ang="0">
                <a:pos x="622" y="629"/>
              </a:cxn>
            </a:cxnLst>
            <a:rect l="0" t="0" r="r" b="b"/>
            <a:pathLst>
              <a:path w="736" h="776">
                <a:moveTo>
                  <a:pt x="622" y="629"/>
                </a:moveTo>
                <a:cubicBezTo>
                  <a:pt x="693" y="562"/>
                  <a:pt x="736" y="466"/>
                  <a:pt x="733" y="359"/>
                </a:cubicBezTo>
                <a:cubicBezTo>
                  <a:pt x="726" y="160"/>
                  <a:pt x="558" y="0"/>
                  <a:pt x="358" y="3"/>
                </a:cubicBezTo>
                <a:cubicBezTo>
                  <a:pt x="158" y="6"/>
                  <a:pt x="0" y="170"/>
                  <a:pt x="7" y="370"/>
                </a:cubicBezTo>
                <a:cubicBezTo>
                  <a:pt x="13" y="570"/>
                  <a:pt x="181" y="729"/>
                  <a:pt x="382" y="726"/>
                </a:cubicBezTo>
                <a:cubicBezTo>
                  <a:pt x="423" y="726"/>
                  <a:pt x="462" y="718"/>
                  <a:pt x="498" y="705"/>
                </a:cubicBezTo>
                <a:cubicBezTo>
                  <a:pt x="636" y="776"/>
                  <a:pt x="636" y="776"/>
                  <a:pt x="636" y="776"/>
                </a:cubicBezTo>
                <a:lnTo>
                  <a:pt x="622" y="629"/>
                </a:lnTo>
                <a:close/>
              </a:path>
            </a:pathLst>
          </a:custGeom>
          <a:noFill/>
          <a:ln w="14288"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1"/>
          <p:cNvSpPr>
            <a:spLocks/>
          </p:cNvSpPr>
          <p:nvPr userDrawn="1"/>
        </p:nvSpPr>
        <p:spPr bwMode="auto">
          <a:xfrm>
            <a:off x="2354447" y="2987257"/>
            <a:ext cx="2212568" cy="2332236"/>
          </a:xfrm>
          <a:custGeom>
            <a:avLst/>
            <a:gdLst/>
            <a:ahLst/>
            <a:cxnLst>
              <a:cxn ang="0">
                <a:pos x="114" y="629"/>
              </a:cxn>
              <a:cxn ang="0">
                <a:pos x="4" y="359"/>
              </a:cxn>
              <a:cxn ang="0">
                <a:pos x="379" y="3"/>
              </a:cxn>
              <a:cxn ang="0">
                <a:pos x="730" y="370"/>
              </a:cxn>
              <a:cxn ang="0">
                <a:pos x="355" y="726"/>
              </a:cxn>
              <a:cxn ang="0">
                <a:pos x="238" y="705"/>
              </a:cxn>
              <a:cxn ang="0">
                <a:pos x="101" y="776"/>
              </a:cxn>
              <a:cxn ang="0">
                <a:pos x="114" y="629"/>
              </a:cxn>
            </a:cxnLst>
            <a:rect l="0" t="0" r="r" b="b"/>
            <a:pathLst>
              <a:path w="736" h="776">
                <a:moveTo>
                  <a:pt x="114" y="629"/>
                </a:moveTo>
                <a:cubicBezTo>
                  <a:pt x="43" y="562"/>
                  <a:pt x="0" y="466"/>
                  <a:pt x="4" y="359"/>
                </a:cubicBezTo>
                <a:cubicBezTo>
                  <a:pt x="10" y="160"/>
                  <a:pt x="178" y="0"/>
                  <a:pt x="379" y="3"/>
                </a:cubicBezTo>
                <a:cubicBezTo>
                  <a:pt x="579" y="6"/>
                  <a:pt x="736" y="170"/>
                  <a:pt x="730" y="370"/>
                </a:cubicBezTo>
                <a:cubicBezTo>
                  <a:pt x="723" y="570"/>
                  <a:pt x="555" y="729"/>
                  <a:pt x="355" y="726"/>
                </a:cubicBezTo>
                <a:cubicBezTo>
                  <a:pt x="314" y="726"/>
                  <a:pt x="275" y="718"/>
                  <a:pt x="238" y="705"/>
                </a:cubicBezTo>
                <a:cubicBezTo>
                  <a:pt x="101" y="776"/>
                  <a:pt x="101" y="776"/>
                  <a:pt x="101" y="776"/>
                </a:cubicBezTo>
                <a:lnTo>
                  <a:pt x="114" y="629"/>
                </a:lnTo>
                <a:close/>
              </a:path>
            </a:pathLst>
          </a:custGeom>
          <a:blipFill>
            <a:blip r:embed="rId2" cstate="print"/>
            <a:stretch>
              <a:fillRect/>
            </a:stretch>
          </a:blipFill>
          <a:ln w="15875"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7"/>
          <p:cNvSpPr>
            <a:spLocks/>
          </p:cNvSpPr>
          <p:nvPr userDrawn="1"/>
        </p:nvSpPr>
        <p:spPr bwMode="auto">
          <a:xfrm>
            <a:off x="4627563" y="581657"/>
            <a:ext cx="2236787" cy="2355850"/>
          </a:xfrm>
          <a:custGeom>
            <a:avLst/>
            <a:gdLst/>
            <a:ahLst/>
            <a:cxnLst>
              <a:cxn ang="0">
                <a:pos x="622" y="147"/>
              </a:cxn>
              <a:cxn ang="0">
                <a:pos x="733" y="416"/>
              </a:cxn>
              <a:cxn ang="0">
                <a:pos x="358" y="773"/>
              </a:cxn>
              <a:cxn ang="0">
                <a:pos x="7" y="406"/>
              </a:cxn>
              <a:cxn ang="0">
                <a:pos x="382" y="49"/>
              </a:cxn>
              <a:cxn ang="0">
                <a:pos x="498" y="71"/>
              </a:cxn>
              <a:cxn ang="0">
                <a:pos x="636" y="0"/>
              </a:cxn>
              <a:cxn ang="0">
                <a:pos x="622" y="147"/>
              </a:cxn>
            </a:cxnLst>
            <a:rect l="0" t="0" r="r" b="b"/>
            <a:pathLst>
              <a:path w="736" h="776">
                <a:moveTo>
                  <a:pt x="622" y="147"/>
                </a:moveTo>
                <a:cubicBezTo>
                  <a:pt x="693" y="214"/>
                  <a:pt x="736" y="310"/>
                  <a:pt x="733" y="416"/>
                </a:cubicBezTo>
                <a:cubicBezTo>
                  <a:pt x="726" y="616"/>
                  <a:pt x="558" y="776"/>
                  <a:pt x="358" y="773"/>
                </a:cubicBezTo>
                <a:cubicBezTo>
                  <a:pt x="158" y="770"/>
                  <a:pt x="0" y="606"/>
                  <a:pt x="7" y="406"/>
                </a:cubicBezTo>
                <a:cubicBezTo>
                  <a:pt x="13" y="206"/>
                  <a:pt x="181" y="47"/>
                  <a:pt x="382" y="49"/>
                </a:cubicBezTo>
                <a:cubicBezTo>
                  <a:pt x="423" y="50"/>
                  <a:pt x="462" y="58"/>
                  <a:pt x="498" y="71"/>
                </a:cubicBezTo>
                <a:cubicBezTo>
                  <a:pt x="636" y="0"/>
                  <a:pt x="636" y="0"/>
                  <a:pt x="636" y="0"/>
                </a:cubicBezTo>
                <a:lnTo>
                  <a:pt x="622" y="147"/>
                </a:lnTo>
                <a:close/>
              </a:path>
            </a:pathLst>
          </a:custGeom>
          <a:noFill/>
          <a:ln w="12700"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1"/>
          <p:cNvSpPr>
            <a:spLocks/>
          </p:cNvSpPr>
          <p:nvPr userDrawn="1"/>
        </p:nvSpPr>
        <p:spPr bwMode="auto">
          <a:xfrm>
            <a:off x="2339752" y="586420"/>
            <a:ext cx="2227263" cy="2346325"/>
          </a:xfrm>
          <a:custGeom>
            <a:avLst/>
            <a:gdLst/>
            <a:ahLst/>
            <a:cxnLst>
              <a:cxn ang="0">
                <a:pos x="114" y="147"/>
              </a:cxn>
              <a:cxn ang="0">
                <a:pos x="4" y="416"/>
              </a:cxn>
              <a:cxn ang="0">
                <a:pos x="379" y="773"/>
              </a:cxn>
              <a:cxn ang="0">
                <a:pos x="730" y="406"/>
              </a:cxn>
              <a:cxn ang="0">
                <a:pos x="355" y="49"/>
              </a:cxn>
              <a:cxn ang="0">
                <a:pos x="238" y="71"/>
              </a:cxn>
              <a:cxn ang="0">
                <a:pos x="101" y="0"/>
              </a:cxn>
              <a:cxn ang="0">
                <a:pos x="114" y="147"/>
              </a:cxn>
            </a:cxnLst>
            <a:rect l="0" t="0" r="r" b="b"/>
            <a:pathLst>
              <a:path w="736" h="776">
                <a:moveTo>
                  <a:pt x="114" y="147"/>
                </a:moveTo>
                <a:cubicBezTo>
                  <a:pt x="43" y="214"/>
                  <a:pt x="0" y="310"/>
                  <a:pt x="4" y="416"/>
                </a:cubicBezTo>
                <a:cubicBezTo>
                  <a:pt x="10" y="616"/>
                  <a:pt x="178" y="776"/>
                  <a:pt x="379" y="773"/>
                </a:cubicBezTo>
                <a:cubicBezTo>
                  <a:pt x="579" y="770"/>
                  <a:pt x="736" y="606"/>
                  <a:pt x="730" y="406"/>
                </a:cubicBezTo>
                <a:cubicBezTo>
                  <a:pt x="723" y="206"/>
                  <a:pt x="555" y="47"/>
                  <a:pt x="355" y="49"/>
                </a:cubicBezTo>
                <a:cubicBezTo>
                  <a:pt x="314" y="50"/>
                  <a:pt x="275" y="58"/>
                  <a:pt x="238" y="71"/>
                </a:cubicBezTo>
                <a:cubicBezTo>
                  <a:pt x="101" y="0"/>
                  <a:pt x="101" y="0"/>
                  <a:pt x="101" y="0"/>
                </a:cubicBezTo>
                <a:lnTo>
                  <a:pt x="114" y="147"/>
                </a:lnTo>
                <a:close/>
              </a:path>
            </a:pathLst>
          </a:custGeom>
          <a:noFill/>
          <a:ln w="12700" cap="flat">
            <a:solidFill>
              <a:srgbClr val="001E6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 Content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32656"/>
            <a:ext cx="8352928" cy="864096"/>
          </a:xfrm>
        </p:spPr>
        <p:txBody>
          <a:bodyPr>
            <a:normAutofit/>
          </a:bodyPr>
          <a:lstStyle>
            <a:lvl1pPr>
              <a:defRPr sz="3200">
                <a:solidFill>
                  <a:srgbClr val="009639"/>
                </a:solidFill>
              </a:defRPr>
            </a:lvl1pPr>
          </a:lstStyle>
          <a:p>
            <a:r>
              <a:rPr lang="en-US"/>
              <a:t>Click to edit Master title style</a:t>
            </a:r>
            <a:endParaRPr lang="en-GB" dirty="0"/>
          </a:p>
        </p:txBody>
      </p:sp>
      <p:sp>
        <p:nvSpPr>
          <p:cNvPr id="7" name="Text Placeholder 2"/>
          <p:cNvSpPr>
            <a:spLocks noGrp="1"/>
          </p:cNvSpPr>
          <p:nvPr>
            <p:ph idx="1" hasCustomPrompt="1"/>
          </p:nvPr>
        </p:nvSpPr>
        <p:spPr>
          <a:xfrm>
            <a:off x="395536" y="1340768"/>
            <a:ext cx="8352928" cy="2260848"/>
          </a:xfrm>
          <a:prstGeom prst="rect">
            <a:avLst/>
          </a:prstGeom>
        </p:spPr>
        <p:txBody>
          <a:bodyPr rtlCol="0">
            <a:normAutofit/>
          </a:bodyPr>
          <a:lstStyle>
            <a:lvl1pPr marL="0" indent="0">
              <a:buFontTx/>
              <a:buNone/>
              <a:defRPr sz="1600" b="0" baseline="0">
                <a:solidFill>
                  <a:srgbClr val="001E62"/>
                </a:solidFill>
              </a:defRPr>
            </a:lvl1pPr>
            <a:lvl2pPr>
              <a:defRPr sz="2400" b="1">
                <a:solidFill>
                  <a:srgbClr val="001E62"/>
                </a:solidFill>
              </a:defRPr>
            </a:lvl2pPr>
            <a:lvl3pPr>
              <a:defRPr>
                <a:solidFill>
                  <a:srgbClr val="001E62"/>
                </a:solidFill>
              </a:defRPr>
            </a:lvl3pPr>
            <a:lvl4pPr>
              <a:defRPr>
                <a:solidFill>
                  <a:srgbClr val="001E62"/>
                </a:solidFill>
              </a:defRPr>
            </a:lvl4pPr>
            <a:lvl5pPr>
              <a:defRPr>
                <a:solidFill>
                  <a:srgbClr val="001E62"/>
                </a:solidFill>
              </a:defRPr>
            </a:lvl5pPr>
          </a:lstStyle>
          <a:p>
            <a:pPr lvl="0"/>
            <a:r>
              <a:rPr lang="en-US" dirty="0"/>
              <a:t>Add content here</a:t>
            </a:r>
          </a:p>
        </p:txBody>
      </p:sp>
      <p:sp>
        <p:nvSpPr>
          <p:cNvPr id="4" name="Date Placeholder 3"/>
          <p:cNvSpPr>
            <a:spLocks noGrp="1"/>
          </p:cNvSpPr>
          <p:nvPr>
            <p:ph type="dt" sz="half" idx="10"/>
          </p:nvPr>
        </p:nvSpPr>
        <p:spPr>
          <a:xfrm>
            <a:off x="6553200" y="5949950"/>
            <a:ext cx="2133600" cy="365125"/>
          </a:xfrm>
        </p:spPr>
        <p:txBody>
          <a:bodyPr/>
          <a:lstStyle>
            <a:lvl1pPr algn="r">
              <a:defRPr smtClean="0"/>
            </a:lvl1pPr>
          </a:lstStyle>
          <a:p>
            <a:pPr>
              <a:defRPr/>
            </a:pPr>
            <a:fld id="{E92CE6D5-ACBC-4C18-891E-5E99D74CA9F1}" type="datetimeFigureOut">
              <a:rPr lang="en-GB"/>
              <a:pPr>
                <a:defRPr/>
              </a:pPr>
              <a:t>23/10/2023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6232A4CD-9822-44B7-B18C-A211EAA296A2}"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19" name="Text Placeholder 9"/>
          <p:cNvSpPr>
            <a:spLocks noGrp="1"/>
          </p:cNvSpPr>
          <p:nvPr>
            <p:ph type="body" sz="quarter" idx="13"/>
          </p:nvPr>
        </p:nvSpPr>
        <p:spPr>
          <a:xfrm>
            <a:off x="251520" y="1700808"/>
            <a:ext cx="7848600" cy="792088"/>
          </a:xfrm>
          <a:prstGeom prst="rect">
            <a:avLst/>
          </a:prstGeom>
        </p:spPr>
        <p:txBody>
          <a:bodyPr>
            <a:normAutofit/>
          </a:bodyPr>
          <a:lstStyle>
            <a:lvl1pPr marL="0" indent="0">
              <a:buNone/>
              <a:defRPr sz="4000" b="1">
                <a:solidFill>
                  <a:srgbClr val="002060"/>
                </a:solidFill>
              </a:defRPr>
            </a:lvl1pPr>
          </a:lstStyle>
          <a:p>
            <a:pPr lvl="0"/>
            <a:r>
              <a:rPr lang="en-US" dirty="0"/>
              <a:t>Click to edit Master text styles</a:t>
            </a:r>
          </a:p>
        </p:txBody>
      </p:sp>
      <p:sp>
        <p:nvSpPr>
          <p:cNvPr id="20" name="Text Placeholder 67"/>
          <p:cNvSpPr>
            <a:spLocks noGrp="1"/>
          </p:cNvSpPr>
          <p:nvPr>
            <p:ph type="body" sz="quarter" idx="14"/>
          </p:nvPr>
        </p:nvSpPr>
        <p:spPr>
          <a:xfrm>
            <a:off x="251520" y="2564904"/>
            <a:ext cx="5976938" cy="647700"/>
          </a:xfrm>
          <a:prstGeom prst="rect">
            <a:avLst/>
          </a:prstGeom>
        </p:spPr>
        <p:txBody>
          <a:bodyPr>
            <a:normAutofit/>
          </a:bodyPr>
          <a:lstStyle>
            <a:lvl1pPr marL="0" indent="0">
              <a:buNone/>
              <a:defRPr sz="3200" b="0">
                <a:solidFill>
                  <a:srgbClr val="001E62"/>
                </a:solidFill>
              </a:defRPr>
            </a:lvl1pPr>
          </a:lstStyle>
          <a:p>
            <a:pPr lvl="0"/>
            <a:r>
              <a:rPr lang="en-US" dirty="0"/>
              <a:t>Click to edit Master text styles</a:t>
            </a:r>
          </a:p>
        </p:txBody>
      </p:sp>
      <p:sp>
        <p:nvSpPr>
          <p:cNvPr id="4" name="Date Placeholder 3"/>
          <p:cNvSpPr>
            <a:spLocks noGrp="1"/>
          </p:cNvSpPr>
          <p:nvPr>
            <p:ph type="dt" sz="half" idx="15"/>
          </p:nvPr>
        </p:nvSpPr>
        <p:spPr/>
        <p:txBody>
          <a:bodyPr/>
          <a:lstStyle>
            <a:lvl1pPr>
              <a:defRPr/>
            </a:lvl1pPr>
          </a:lstStyle>
          <a:p>
            <a:pPr>
              <a:defRPr/>
            </a:pPr>
            <a:fld id="{05676CA5-FE09-4E5B-9EC5-BADC4A9C69F3}" type="datetimeFigureOut">
              <a:rPr lang="en-GB"/>
              <a:pPr>
                <a:defRPr/>
              </a:pPr>
              <a:t>23/10/2023</a:t>
            </a:fld>
            <a:endParaRPr lang="en-GB"/>
          </a:p>
        </p:txBody>
      </p:sp>
      <p:sp>
        <p:nvSpPr>
          <p:cNvPr id="5" name="Footer Placeholder 4"/>
          <p:cNvSpPr>
            <a:spLocks noGrp="1"/>
          </p:cNvSpPr>
          <p:nvPr>
            <p:ph type="ftr" sz="quarter" idx="16"/>
          </p:nvPr>
        </p:nvSpPr>
        <p:spPr/>
        <p:txBody>
          <a:bodyPr/>
          <a:lstStyle>
            <a:lvl1pPr>
              <a:defRPr/>
            </a:lvl1pPr>
          </a:lstStyle>
          <a:p>
            <a:pPr>
              <a:defRPr/>
            </a:pPr>
            <a:endParaRPr lang="en-GB"/>
          </a:p>
        </p:txBody>
      </p:sp>
      <p:sp>
        <p:nvSpPr>
          <p:cNvPr id="6" name="Slide Number Placeholder 5"/>
          <p:cNvSpPr>
            <a:spLocks noGrp="1"/>
          </p:cNvSpPr>
          <p:nvPr>
            <p:ph type="sldNum" sz="quarter" idx="17"/>
          </p:nvPr>
        </p:nvSpPr>
        <p:spPr/>
        <p:txBody>
          <a:bodyPr/>
          <a:lstStyle>
            <a:lvl1pPr>
              <a:defRPr/>
            </a:lvl1pPr>
          </a:lstStyle>
          <a:p>
            <a:pPr>
              <a:defRPr/>
            </a:pPr>
            <a:fld id="{2BFDC903-06F2-47EB-8B4B-87DB7D3D10D7}"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 Conten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553200" y="5949950"/>
            <a:ext cx="2133600" cy="365125"/>
          </a:xfrm>
        </p:spPr>
        <p:txBody>
          <a:bodyPr/>
          <a:lstStyle>
            <a:lvl1pPr algn="r">
              <a:defRPr smtClean="0"/>
            </a:lvl1pPr>
          </a:lstStyle>
          <a:p>
            <a:pPr>
              <a:defRPr/>
            </a:pPr>
            <a:fld id="{E92CE6D5-ACBC-4C18-891E-5E99D74CA9F1}" type="datetimeFigureOut">
              <a:rPr lang="en-GB"/>
              <a:pPr>
                <a:defRPr/>
              </a:pPr>
              <a:t>23/10/2023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6232A4CD-9822-44B7-B18C-A211EAA296A2}"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240" y="6237312"/>
            <a:ext cx="2133600" cy="365125"/>
          </a:xfrm>
        </p:spPr>
        <p:txBody>
          <a:bodyPr/>
          <a:lstStyle/>
          <a:p>
            <a:fld id="{B34F7D77-A785-49E5-B62C-8DA40358CB5E}" type="slidenum">
              <a:rPr lang="en-GB" smtClean="0"/>
              <a:pPr/>
              <a:t>‹#›</a:t>
            </a:fld>
            <a:endParaRPr lang="en-GB"/>
          </a:p>
        </p:txBody>
      </p:sp>
      <p:pic>
        <p:nvPicPr>
          <p:cNvPr id="7" name="Picture 3"/>
          <p:cNvPicPr>
            <a:picLocks noChangeAspect="1" noChangeArrowheads="1"/>
          </p:cNvPicPr>
          <p:nvPr userDrawn="1"/>
        </p:nvPicPr>
        <p:blipFill>
          <a:blip r:embed="rId2" cstate="print"/>
          <a:srcRect/>
          <a:stretch>
            <a:fillRect/>
          </a:stretch>
        </p:blipFill>
        <p:spPr bwMode="auto">
          <a:xfrm>
            <a:off x="251520" y="6021288"/>
            <a:ext cx="2418704" cy="684000"/>
          </a:xfrm>
          <a:prstGeom prst="rect">
            <a:avLst/>
          </a:prstGeom>
          <a:noFill/>
          <a:ln w="9525">
            <a:noFill/>
            <a:miter lim="800000"/>
            <a:headEnd/>
            <a:tailEnd/>
          </a:ln>
          <a:effectLst/>
        </p:spPr>
      </p:pic>
      <p:sp>
        <p:nvSpPr>
          <p:cNvPr id="10" name="Content Placeholder 9"/>
          <p:cNvSpPr>
            <a:spLocks noGrp="1"/>
          </p:cNvSpPr>
          <p:nvPr>
            <p:ph sz="quarter" idx="13" hasCustomPrompt="1"/>
          </p:nvPr>
        </p:nvSpPr>
        <p:spPr>
          <a:xfrm>
            <a:off x="468313" y="1196975"/>
            <a:ext cx="5543847" cy="100789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lang="en-GB" sz="1800" b="0" smtClean="0">
                <a:solidFill>
                  <a:srgbClr val="001E62"/>
                </a:solidFill>
              </a:defRPr>
            </a:lvl1pPr>
          </a:lstStyle>
          <a:p>
            <a:pPr lvl="0"/>
            <a:r>
              <a:rPr lang="en-GB" dirty="0"/>
              <a:t>Place copy text here</a:t>
            </a:r>
          </a:p>
          <a:p>
            <a:pPr lvl="0"/>
            <a:endParaRPr lang="en-GB" dirty="0"/>
          </a:p>
        </p:txBody>
      </p:sp>
      <p:sp>
        <p:nvSpPr>
          <p:cNvPr id="9" name="Content Placeholder 9"/>
          <p:cNvSpPr>
            <a:spLocks noGrp="1"/>
          </p:cNvSpPr>
          <p:nvPr>
            <p:ph sz="quarter" idx="15" hasCustomPrompt="1"/>
          </p:nvPr>
        </p:nvSpPr>
        <p:spPr>
          <a:xfrm>
            <a:off x="467544" y="3140968"/>
            <a:ext cx="5544616" cy="43204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009639"/>
              </a:buClr>
              <a:buSzTx/>
              <a:buFont typeface="Webdings" pitchFamily="18" charset="2"/>
              <a:buChar char=""/>
              <a:tabLst/>
              <a:defRPr lang="en-GB" sz="2400" b="1" smtClean="0">
                <a:solidFill>
                  <a:srgbClr val="001E62"/>
                </a:solidFill>
              </a:defRPr>
            </a:lvl1pPr>
          </a:lstStyle>
          <a:p>
            <a:pPr lvl="0"/>
            <a:r>
              <a:rPr lang="en-GB" dirty="0"/>
              <a:t>Place text here</a:t>
            </a:r>
          </a:p>
          <a:p>
            <a:pPr lvl="0"/>
            <a:endParaRPr lang="en-GB" dirty="0"/>
          </a:p>
        </p:txBody>
      </p:sp>
      <p:sp>
        <p:nvSpPr>
          <p:cNvPr id="12" name="Content Placeholder 9"/>
          <p:cNvSpPr>
            <a:spLocks noGrp="1"/>
          </p:cNvSpPr>
          <p:nvPr>
            <p:ph sz="quarter" idx="16" hasCustomPrompt="1"/>
          </p:nvPr>
        </p:nvSpPr>
        <p:spPr>
          <a:xfrm>
            <a:off x="467544" y="2492896"/>
            <a:ext cx="5544616" cy="43204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97D700"/>
              </a:buClr>
              <a:buSzTx/>
              <a:buFontTx/>
              <a:buBlip>
                <a:blip r:embed="rId3"/>
              </a:buBlip>
              <a:tabLst/>
              <a:defRPr lang="en-GB" sz="2400" b="1" smtClean="0">
                <a:solidFill>
                  <a:srgbClr val="001E62"/>
                </a:solidFill>
              </a:defRPr>
            </a:lvl1pPr>
          </a:lstStyle>
          <a:p>
            <a:pPr lvl="0"/>
            <a:r>
              <a:rPr lang="en-GB" dirty="0"/>
              <a:t>Place text here</a:t>
            </a:r>
          </a:p>
        </p:txBody>
      </p:sp>
      <p:grpSp>
        <p:nvGrpSpPr>
          <p:cNvPr id="2" name="Group 10"/>
          <p:cNvGrpSpPr>
            <a:grpSpLocks noChangeAspect="1"/>
          </p:cNvGrpSpPr>
          <p:nvPr userDrawn="1"/>
        </p:nvGrpSpPr>
        <p:grpSpPr bwMode="auto">
          <a:xfrm>
            <a:off x="2" y="5635631"/>
            <a:ext cx="9143998" cy="458788"/>
            <a:chOff x="0" y="3550"/>
            <a:chExt cx="5760" cy="289"/>
          </a:xfrm>
        </p:grpSpPr>
        <p:sp>
          <p:nvSpPr>
            <p:cNvPr id="1033" name="AutoShape 9"/>
            <p:cNvSpPr>
              <a:spLocks noChangeAspect="1" noChangeArrowheads="1" noTextEdit="1"/>
            </p:cNvSpPr>
            <p:nvPr userDrawn="1"/>
          </p:nvSpPr>
          <p:spPr bwMode="auto">
            <a:xfrm>
              <a:off x="4429" y="3550"/>
              <a:ext cx="1331" cy="2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5" name="Line 11"/>
            <p:cNvSpPr>
              <a:spLocks noChangeShapeType="1"/>
            </p:cNvSpPr>
            <p:nvPr userDrawn="1"/>
          </p:nvSpPr>
          <p:spPr bwMode="auto">
            <a:xfrm>
              <a:off x="0" y="3664"/>
              <a:ext cx="5676" cy="0"/>
            </a:xfrm>
            <a:prstGeom prst="line">
              <a:avLst/>
            </a:prstGeom>
            <a:noFill/>
            <a:ln w="28575" cap="flat">
              <a:solidFill>
                <a:srgbClr val="191D63"/>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ln w="28575">
                  <a:solidFill>
                    <a:srgbClr val="001E62"/>
                  </a:solidFill>
                </a:ln>
              </a:endParaRPr>
            </a:p>
          </p:txBody>
        </p:sp>
        <p:sp>
          <p:nvSpPr>
            <p:cNvPr id="1036" name="Freeform 12"/>
            <p:cNvSpPr>
              <a:spLocks/>
            </p:cNvSpPr>
            <p:nvPr userDrawn="1"/>
          </p:nvSpPr>
          <p:spPr bwMode="auto">
            <a:xfrm>
              <a:off x="5633" y="3675"/>
              <a:ext cx="125" cy="164"/>
            </a:xfrm>
            <a:custGeom>
              <a:avLst/>
              <a:gdLst/>
              <a:ahLst/>
              <a:cxnLst>
                <a:cxn ang="0">
                  <a:pos x="39" y="9"/>
                </a:cxn>
                <a:cxn ang="0">
                  <a:pos x="13" y="65"/>
                </a:cxn>
                <a:cxn ang="0">
                  <a:pos x="0" y="81"/>
                </a:cxn>
                <a:cxn ang="0">
                  <a:pos x="21" y="84"/>
                </a:cxn>
                <a:cxn ang="0">
                  <a:pos x="86" y="102"/>
                </a:cxn>
                <a:cxn ang="0">
                  <a:pos x="86" y="6"/>
                </a:cxn>
                <a:cxn ang="0">
                  <a:pos x="39" y="9"/>
                </a:cxn>
              </a:cxnLst>
              <a:rect l="0" t="0" r="r" b="b"/>
              <a:pathLst>
                <a:path w="86" h="112">
                  <a:moveTo>
                    <a:pt x="39" y="9"/>
                  </a:moveTo>
                  <a:cubicBezTo>
                    <a:pt x="18" y="20"/>
                    <a:pt x="9" y="43"/>
                    <a:pt x="13" y="65"/>
                  </a:cubicBezTo>
                  <a:cubicBezTo>
                    <a:pt x="0" y="81"/>
                    <a:pt x="0" y="81"/>
                    <a:pt x="0" y="81"/>
                  </a:cubicBezTo>
                  <a:cubicBezTo>
                    <a:pt x="21" y="84"/>
                    <a:pt x="21" y="84"/>
                    <a:pt x="21" y="84"/>
                  </a:cubicBezTo>
                  <a:cubicBezTo>
                    <a:pt x="35" y="105"/>
                    <a:pt x="63" y="112"/>
                    <a:pt x="86" y="102"/>
                  </a:cubicBezTo>
                  <a:cubicBezTo>
                    <a:pt x="86" y="6"/>
                    <a:pt x="86" y="6"/>
                    <a:pt x="86" y="6"/>
                  </a:cubicBezTo>
                  <a:cubicBezTo>
                    <a:pt x="71" y="0"/>
                    <a:pt x="54" y="0"/>
                    <a:pt x="39" y="9"/>
                  </a:cubicBezTo>
                </a:path>
              </a:pathLst>
            </a:custGeom>
            <a:solidFill>
              <a:srgbClr val="00ACC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7" name="Freeform 13"/>
            <p:cNvSpPr>
              <a:spLocks/>
            </p:cNvSpPr>
            <p:nvPr userDrawn="1"/>
          </p:nvSpPr>
          <p:spPr bwMode="auto">
            <a:xfrm>
              <a:off x="5696" y="3551"/>
              <a:ext cx="62" cy="75"/>
            </a:xfrm>
            <a:custGeom>
              <a:avLst/>
              <a:gdLst/>
              <a:ahLst/>
              <a:cxnLst>
                <a:cxn ang="0">
                  <a:pos x="15" y="0"/>
                </a:cxn>
                <a:cxn ang="0">
                  <a:pos x="13" y="13"/>
                </a:cxn>
                <a:cxn ang="0">
                  <a:pos x="13" y="13"/>
                </a:cxn>
                <a:cxn ang="0">
                  <a:pos x="3" y="24"/>
                </a:cxn>
                <a:cxn ang="0">
                  <a:pos x="0" y="40"/>
                </a:cxn>
                <a:cxn ang="0">
                  <a:pos x="9" y="39"/>
                </a:cxn>
                <a:cxn ang="0">
                  <a:pos x="43" y="51"/>
                </a:cxn>
                <a:cxn ang="0">
                  <a:pos x="43" y="10"/>
                </a:cxn>
                <a:cxn ang="0">
                  <a:pos x="31" y="7"/>
                </a:cxn>
                <a:cxn ang="0">
                  <a:pos x="25" y="8"/>
                </a:cxn>
                <a:cxn ang="0">
                  <a:pos x="15" y="0"/>
                </a:cxn>
              </a:cxnLst>
              <a:rect l="0" t="0" r="r" b="b"/>
              <a:pathLst>
                <a:path w="43" h="51">
                  <a:moveTo>
                    <a:pt x="15" y="0"/>
                  </a:moveTo>
                  <a:cubicBezTo>
                    <a:pt x="13" y="13"/>
                    <a:pt x="13" y="13"/>
                    <a:pt x="13" y="13"/>
                  </a:cubicBezTo>
                  <a:cubicBezTo>
                    <a:pt x="13" y="13"/>
                    <a:pt x="13" y="13"/>
                    <a:pt x="13" y="13"/>
                  </a:cubicBezTo>
                  <a:cubicBezTo>
                    <a:pt x="3" y="24"/>
                    <a:pt x="3" y="24"/>
                    <a:pt x="3" y="24"/>
                  </a:cubicBezTo>
                  <a:cubicBezTo>
                    <a:pt x="1" y="29"/>
                    <a:pt x="0" y="34"/>
                    <a:pt x="0" y="40"/>
                  </a:cubicBezTo>
                  <a:cubicBezTo>
                    <a:pt x="3" y="39"/>
                    <a:pt x="6" y="39"/>
                    <a:pt x="9" y="39"/>
                  </a:cubicBezTo>
                  <a:cubicBezTo>
                    <a:pt x="22" y="39"/>
                    <a:pt x="34" y="43"/>
                    <a:pt x="43" y="51"/>
                  </a:cubicBezTo>
                  <a:cubicBezTo>
                    <a:pt x="43" y="10"/>
                    <a:pt x="43" y="10"/>
                    <a:pt x="43" y="10"/>
                  </a:cubicBezTo>
                  <a:cubicBezTo>
                    <a:pt x="39" y="8"/>
                    <a:pt x="35" y="7"/>
                    <a:pt x="31" y="7"/>
                  </a:cubicBezTo>
                  <a:cubicBezTo>
                    <a:pt x="29" y="7"/>
                    <a:pt x="27" y="8"/>
                    <a:pt x="25" y="8"/>
                  </a:cubicBezTo>
                  <a:cubicBezTo>
                    <a:pt x="15" y="0"/>
                    <a:pt x="15" y="0"/>
                    <a:pt x="15" y="0"/>
                  </a:cubicBezTo>
                </a:path>
              </a:pathLst>
            </a:custGeom>
            <a:solidFill>
              <a:srgbClr val="96CA5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8" name="Freeform 14"/>
            <p:cNvSpPr>
              <a:spLocks/>
            </p:cNvSpPr>
            <p:nvPr userDrawn="1"/>
          </p:nvSpPr>
          <p:spPr bwMode="auto">
            <a:xfrm>
              <a:off x="5611" y="3610"/>
              <a:ext cx="147" cy="132"/>
            </a:xfrm>
            <a:custGeom>
              <a:avLst/>
              <a:gdLst/>
              <a:ahLst/>
              <a:cxnLst>
                <a:cxn ang="0">
                  <a:pos x="58" y="0"/>
                </a:cxn>
                <a:cxn ang="0">
                  <a:pos x="46" y="4"/>
                </a:cxn>
                <a:cxn ang="0">
                  <a:pos x="20" y="29"/>
                </a:cxn>
                <a:cxn ang="0">
                  <a:pos x="0" y="34"/>
                </a:cxn>
                <a:cxn ang="0">
                  <a:pos x="15" y="50"/>
                </a:cxn>
                <a:cxn ang="0">
                  <a:pos x="16" y="49"/>
                </a:cxn>
                <a:cxn ang="0">
                  <a:pos x="20" y="73"/>
                </a:cxn>
                <a:cxn ang="0">
                  <a:pos x="29" y="85"/>
                </a:cxn>
                <a:cxn ang="0">
                  <a:pos x="54" y="53"/>
                </a:cxn>
                <a:cxn ang="0">
                  <a:pos x="79" y="46"/>
                </a:cxn>
                <a:cxn ang="0">
                  <a:pos x="101" y="50"/>
                </a:cxn>
                <a:cxn ang="0">
                  <a:pos x="101" y="90"/>
                </a:cxn>
                <a:cxn ang="0">
                  <a:pos x="101" y="11"/>
                </a:cxn>
                <a:cxn ang="0">
                  <a:pos x="101" y="11"/>
                </a:cxn>
                <a:cxn ang="0">
                  <a:pos x="101" y="28"/>
                </a:cxn>
                <a:cxn ang="0">
                  <a:pos x="89" y="31"/>
                </a:cxn>
                <a:cxn ang="0">
                  <a:pos x="74" y="27"/>
                </a:cxn>
                <a:cxn ang="0">
                  <a:pos x="58" y="0"/>
                </a:cxn>
              </a:cxnLst>
              <a:rect l="0" t="0" r="r" b="b"/>
              <a:pathLst>
                <a:path w="101" h="90">
                  <a:moveTo>
                    <a:pt x="58" y="0"/>
                  </a:moveTo>
                  <a:cubicBezTo>
                    <a:pt x="54" y="1"/>
                    <a:pt x="49" y="2"/>
                    <a:pt x="46" y="4"/>
                  </a:cubicBezTo>
                  <a:cubicBezTo>
                    <a:pt x="34" y="9"/>
                    <a:pt x="25" y="18"/>
                    <a:pt x="20" y="29"/>
                  </a:cubicBezTo>
                  <a:cubicBezTo>
                    <a:pt x="0" y="34"/>
                    <a:pt x="0" y="34"/>
                    <a:pt x="0" y="34"/>
                  </a:cubicBezTo>
                  <a:cubicBezTo>
                    <a:pt x="15" y="50"/>
                    <a:pt x="15" y="50"/>
                    <a:pt x="15" y="50"/>
                  </a:cubicBezTo>
                  <a:cubicBezTo>
                    <a:pt x="16" y="49"/>
                    <a:pt x="16" y="49"/>
                    <a:pt x="16" y="49"/>
                  </a:cubicBezTo>
                  <a:cubicBezTo>
                    <a:pt x="15" y="57"/>
                    <a:pt x="17" y="65"/>
                    <a:pt x="20" y="73"/>
                  </a:cubicBezTo>
                  <a:cubicBezTo>
                    <a:pt x="23" y="77"/>
                    <a:pt x="25" y="82"/>
                    <a:pt x="29" y="85"/>
                  </a:cubicBezTo>
                  <a:cubicBezTo>
                    <a:pt x="32" y="72"/>
                    <a:pt x="41" y="60"/>
                    <a:pt x="54" y="53"/>
                  </a:cubicBezTo>
                  <a:cubicBezTo>
                    <a:pt x="62" y="48"/>
                    <a:pt x="71" y="46"/>
                    <a:pt x="79" y="46"/>
                  </a:cubicBezTo>
                  <a:cubicBezTo>
                    <a:pt x="87" y="46"/>
                    <a:pt x="94" y="47"/>
                    <a:pt x="101" y="50"/>
                  </a:cubicBezTo>
                  <a:cubicBezTo>
                    <a:pt x="101" y="90"/>
                    <a:pt x="101" y="90"/>
                    <a:pt x="101" y="90"/>
                  </a:cubicBezTo>
                  <a:cubicBezTo>
                    <a:pt x="101" y="11"/>
                    <a:pt x="101" y="11"/>
                    <a:pt x="101" y="11"/>
                  </a:cubicBezTo>
                  <a:cubicBezTo>
                    <a:pt x="101" y="11"/>
                    <a:pt x="101" y="11"/>
                    <a:pt x="101" y="11"/>
                  </a:cubicBezTo>
                  <a:cubicBezTo>
                    <a:pt x="101" y="28"/>
                    <a:pt x="101" y="28"/>
                    <a:pt x="101" y="28"/>
                  </a:cubicBezTo>
                  <a:cubicBezTo>
                    <a:pt x="97" y="30"/>
                    <a:pt x="93" y="31"/>
                    <a:pt x="89" y="31"/>
                  </a:cubicBezTo>
                  <a:cubicBezTo>
                    <a:pt x="84" y="31"/>
                    <a:pt x="79" y="29"/>
                    <a:pt x="74" y="27"/>
                  </a:cubicBezTo>
                  <a:cubicBezTo>
                    <a:pt x="64" y="21"/>
                    <a:pt x="58" y="11"/>
                    <a:pt x="58" y="0"/>
                  </a:cubicBezTo>
                </a:path>
              </a:pathLst>
            </a:custGeom>
            <a:solidFill>
              <a:srgbClr val="B61F6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9" name="Freeform 15"/>
            <p:cNvSpPr>
              <a:spLocks/>
            </p:cNvSpPr>
            <p:nvPr userDrawn="1"/>
          </p:nvSpPr>
          <p:spPr bwMode="auto">
            <a:xfrm>
              <a:off x="5653" y="3678"/>
              <a:ext cx="105" cy="84"/>
            </a:xfrm>
            <a:custGeom>
              <a:avLst/>
              <a:gdLst/>
              <a:ahLst/>
              <a:cxnLst>
                <a:cxn ang="0">
                  <a:pos x="50" y="0"/>
                </a:cxn>
                <a:cxn ang="0">
                  <a:pos x="25" y="7"/>
                </a:cxn>
                <a:cxn ang="0">
                  <a:pos x="0" y="39"/>
                </a:cxn>
                <a:cxn ang="0">
                  <a:pos x="38" y="57"/>
                </a:cxn>
                <a:cxn ang="0">
                  <a:pos x="60" y="52"/>
                </a:cxn>
                <a:cxn ang="0">
                  <a:pos x="72" y="44"/>
                </a:cxn>
                <a:cxn ang="0">
                  <a:pos x="72" y="4"/>
                </a:cxn>
                <a:cxn ang="0">
                  <a:pos x="50" y="0"/>
                </a:cxn>
              </a:cxnLst>
              <a:rect l="0" t="0" r="r" b="b"/>
              <a:pathLst>
                <a:path w="72" h="57">
                  <a:moveTo>
                    <a:pt x="50" y="0"/>
                  </a:moveTo>
                  <a:cubicBezTo>
                    <a:pt x="42" y="0"/>
                    <a:pt x="33" y="2"/>
                    <a:pt x="25" y="7"/>
                  </a:cubicBezTo>
                  <a:cubicBezTo>
                    <a:pt x="12" y="14"/>
                    <a:pt x="3" y="26"/>
                    <a:pt x="0" y="39"/>
                  </a:cubicBezTo>
                  <a:cubicBezTo>
                    <a:pt x="10" y="50"/>
                    <a:pt x="24" y="57"/>
                    <a:pt x="38" y="57"/>
                  </a:cubicBezTo>
                  <a:cubicBezTo>
                    <a:pt x="46" y="57"/>
                    <a:pt x="53" y="55"/>
                    <a:pt x="60" y="52"/>
                  </a:cubicBezTo>
                  <a:cubicBezTo>
                    <a:pt x="72" y="44"/>
                    <a:pt x="72" y="44"/>
                    <a:pt x="72" y="44"/>
                  </a:cubicBezTo>
                  <a:cubicBezTo>
                    <a:pt x="72" y="4"/>
                    <a:pt x="72" y="4"/>
                    <a:pt x="72" y="4"/>
                  </a:cubicBezTo>
                  <a:cubicBezTo>
                    <a:pt x="65" y="1"/>
                    <a:pt x="58" y="0"/>
                    <a:pt x="50" y="0"/>
                  </a:cubicBezTo>
                </a:path>
              </a:pathLst>
            </a:custGeom>
            <a:solidFill>
              <a:srgbClr val="32326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0" name="Freeform 16"/>
            <p:cNvSpPr>
              <a:spLocks/>
            </p:cNvSpPr>
            <p:nvPr userDrawn="1"/>
          </p:nvSpPr>
          <p:spPr bwMode="auto">
            <a:xfrm>
              <a:off x="5696" y="3609"/>
              <a:ext cx="62" cy="47"/>
            </a:xfrm>
            <a:custGeom>
              <a:avLst/>
              <a:gdLst/>
              <a:ahLst/>
              <a:cxnLst>
                <a:cxn ang="0">
                  <a:pos x="9" y="0"/>
                </a:cxn>
                <a:cxn ang="0">
                  <a:pos x="0" y="1"/>
                </a:cxn>
                <a:cxn ang="0">
                  <a:pos x="16" y="28"/>
                </a:cxn>
                <a:cxn ang="0">
                  <a:pos x="31" y="32"/>
                </a:cxn>
                <a:cxn ang="0">
                  <a:pos x="43" y="29"/>
                </a:cxn>
                <a:cxn ang="0">
                  <a:pos x="43" y="12"/>
                </a:cxn>
                <a:cxn ang="0">
                  <a:pos x="9" y="0"/>
                </a:cxn>
              </a:cxnLst>
              <a:rect l="0" t="0" r="r" b="b"/>
              <a:pathLst>
                <a:path w="43" h="32">
                  <a:moveTo>
                    <a:pt x="9" y="0"/>
                  </a:moveTo>
                  <a:cubicBezTo>
                    <a:pt x="6" y="0"/>
                    <a:pt x="3" y="0"/>
                    <a:pt x="0" y="1"/>
                  </a:cubicBezTo>
                  <a:cubicBezTo>
                    <a:pt x="0" y="12"/>
                    <a:pt x="6" y="22"/>
                    <a:pt x="16" y="28"/>
                  </a:cubicBezTo>
                  <a:cubicBezTo>
                    <a:pt x="21" y="30"/>
                    <a:pt x="26" y="32"/>
                    <a:pt x="31" y="32"/>
                  </a:cubicBezTo>
                  <a:cubicBezTo>
                    <a:pt x="35" y="32"/>
                    <a:pt x="39" y="31"/>
                    <a:pt x="43" y="29"/>
                  </a:cubicBezTo>
                  <a:cubicBezTo>
                    <a:pt x="43" y="12"/>
                    <a:pt x="43" y="12"/>
                    <a:pt x="43" y="12"/>
                  </a:cubicBezTo>
                  <a:cubicBezTo>
                    <a:pt x="34" y="4"/>
                    <a:pt x="22" y="0"/>
                    <a:pt x="9" y="0"/>
                  </a:cubicBezTo>
                </a:path>
              </a:pathLst>
            </a:custGeom>
            <a:solidFill>
              <a:srgbClr val="812F3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7" name="Picture 16" descr="bubbles on side.png"/>
          <p:cNvPicPr>
            <a:picLocks noChangeAspect="1"/>
          </p:cNvPicPr>
          <p:nvPr userDrawn="1"/>
        </p:nvPicPr>
        <p:blipFill>
          <a:blip r:embed="rId4" cstate="print"/>
          <a:stretch>
            <a:fillRect/>
          </a:stretch>
        </p:blipFill>
        <p:spPr>
          <a:xfrm>
            <a:off x="8892480" y="5619690"/>
            <a:ext cx="251520" cy="4736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240" y="6237312"/>
            <a:ext cx="2133600" cy="365125"/>
          </a:xfrm>
        </p:spPr>
        <p:txBody>
          <a:bodyPr/>
          <a:lstStyle/>
          <a:p>
            <a:fld id="{B34F7D77-A785-49E5-B62C-8DA40358CB5E}" type="slidenum">
              <a:rPr lang="en-GB" smtClean="0"/>
              <a:pPr/>
              <a:t>‹#›</a:t>
            </a:fld>
            <a:endParaRPr lang="en-GB"/>
          </a:p>
        </p:txBody>
      </p:sp>
      <p:pic>
        <p:nvPicPr>
          <p:cNvPr id="7" name="Picture 3"/>
          <p:cNvPicPr>
            <a:picLocks noChangeAspect="1" noChangeArrowheads="1"/>
          </p:cNvPicPr>
          <p:nvPr userDrawn="1"/>
        </p:nvPicPr>
        <p:blipFill>
          <a:blip r:embed="rId2" cstate="print"/>
          <a:srcRect/>
          <a:stretch>
            <a:fillRect/>
          </a:stretch>
        </p:blipFill>
        <p:spPr bwMode="auto">
          <a:xfrm>
            <a:off x="251520" y="6021288"/>
            <a:ext cx="2418704" cy="684000"/>
          </a:xfrm>
          <a:prstGeom prst="rect">
            <a:avLst/>
          </a:prstGeom>
          <a:noFill/>
          <a:ln w="9525">
            <a:noFill/>
            <a:miter lim="800000"/>
            <a:headEnd/>
            <a:tailEnd/>
          </a:ln>
          <a:effectLst/>
        </p:spPr>
      </p:pic>
      <p:sp>
        <p:nvSpPr>
          <p:cNvPr id="9" name="Content Placeholder 9"/>
          <p:cNvSpPr>
            <a:spLocks noGrp="1"/>
          </p:cNvSpPr>
          <p:nvPr>
            <p:ph sz="quarter" idx="15" hasCustomPrompt="1"/>
          </p:nvPr>
        </p:nvSpPr>
        <p:spPr>
          <a:xfrm>
            <a:off x="395536" y="1268760"/>
            <a:ext cx="5544616" cy="43204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3A5DAE"/>
              </a:buClr>
              <a:buSzTx/>
              <a:buFont typeface="Webdings" pitchFamily="18" charset="2"/>
              <a:buChar char=""/>
              <a:tabLst/>
              <a:defRPr lang="en-GB" sz="1800" b="1" smtClean="0">
                <a:solidFill>
                  <a:srgbClr val="001E62"/>
                </a:solidFill>
              </a:defRPr>
            </a:lvl1pPr>
          </a:lstStyle>
          <a:p>
            <a:pPr lvl="0"/>
            <a:r>
              <a:rPr lang="en-GB" dirty="0"/>
              <a:t>Place text here</a:t>
            </a:r>
          </a:p>
          <a:p>
            <a:pPr lvl="0"/>
            <a:endParaRPr lang="en-GB" dirty="0"/>
          </a:p>
        </p:txBody>
      </p:sp>
      <p:sp>
        <p:nvSpPr>
          <p:cNvPr id="12" name="Content Placeholder 9"/>
          <p:cNvSpPr>
            <a:spLocks noGrp="1"/>
          </p:cNvSpPr>
          <p:nvPr>
            <p:ph sz="quarter" idx="16" hasCustomPrompt="1"/>
          </p:nvPr>
        </p:nvSpPr>
        <p:spPr>
          <a:xfrm>
            <a:off x="395536" y="620688"/>
            <a:ext cx="5544616" cy="43204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97D700"/>
              </a:buClr>
              <a:buSzTx/>
              <a:buFontTx/>
              <a:buBlip>
                <a:blip r:embed="rId3"/>
              </a:buBlip>
              <a:tabLst/>
              <a:defRPr lang="en-GB" sz="2400" b="1" smtClean="0">
                <a:solidFill>
                  <a:srgbClr val="001E62"/>
                </a:solidFill>
              </a:defRPr>
            </a:lvl1pPr>
          </a:lstStyle>
          <a:p>
            <a:pPr lvl="0"/>
            <a:r>
              <a:rPr lang="en-GB" dirty="0"/>
              <a:t>Place text here</a:t>
            </a:r>
          </a:p>
        </p:txBody>
      </p:sp>
      <p:grpSp>
        <p:nvGrpSpPr>
          <p:cNvPr id="2" name="Group 10"/>
          <p:cNvGrpSpPr>
            <a:grpSpLocks noChangeAspect="1"/>
          </p:cNvGrpSpPr>
          <p:nvPr userDrawn="1"/>
        </p:nvGrpSpPr>
        <p:grpSpPr bwMode="auto">
          <a:xfrm>
            <a:off x="2" y="5635631"/>
            <a:ext cx="9143998" cy="458788"/>
            <a:chOff x="0" y="3550"/>
            <a:chExt cx="5760" cy="289"/>
          </a:xfrm>
        </p:grpSpPr>
        <p:sp>
          <p:nvSpPr>
            <p:cNvPr id="1033" name="AutoShape 9"/>
            <p:cNvSpPr>
              <a:spLocks noChangeAspect="1" noChangeArrowheads="1" noTextEdit="1"/>
            </p:cNvSpPr>
            <p:nvPr userDrawn="1"/>
          </p:nvSpPr>
          <p:spPr bwMode="auto">
            <a:xfrm>
              <a:off x="4429" y="3550"/>
              <a:ext cx="1331" cy="2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5" name="Line 11"/>
            <p:cNvSpPr>
              <a:spLocks noChangeShapeType="1"/>
            </p:cNvSpPr>
            <p:nvPr userDrawn="1"/>
          </p:nvSpPr>
          <p:spPr bwMode="auto">
            <a:xfrm>
              <a:off x="0" y="3664"/>
              <a:ext cx="5676" cy="0"/>
            </a:xfrm>
            <a:prstGeom prst="line">
              <a:avLst/>
            </a:prstGeom>
            <a:noFill/>
            <a:ln w="28575" cap="flat">
              <a:solidFill>
                <a:srgbClr val="191D63"/>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ln w="28575">
                  <a:solidFill>
                    <a:srgbClr val="001E62"/>
                  </a:solidFill>
                </a:ln>
              </a:endParaRPr>
            </a:p>
          </p:txBody>
        </p:sp>
        <p:sp>
          <p:nvSpPr>
            <p:cNvPr id="1036" name="Freeform 12"/>
            <p:cNvSpPr>
              <a:spLocks/>
            </p:cNvSpPr>
            <p:nvPr userDrawn="1"/>
          </p:nvSpPr>
          <p:spPr bwMode="auto">
            <a:xfrm>
              <a:off x="5633" y="3675"/>
              <a:ext cx="125" cy="164"/>
            </a:xfrm>
            <a:custGeom>
              <a:avLst/>
              <a:gdLst/>
              <a:ahLst/>
              <a:cxnLst>
                <a:cxn ang="0">
                  <a:pos x="39" y="9"/>
                </a:cxn>
                <a:cxn ang="0">
                  <a:pos x="13" y="65"/>
                </a:cxn>
                <a:cxn ang="0">
                  <a:pos x="0" y="81"/>
                </a:cxn>
                <a:cxn ang="0">
                  <a:pos x="21" y="84"/>
                </a:cxn>
                <a:cxn ang="0">
                  <a:pos x="86" y="102"/>
                </a:cxn>
                <a:cxn ang="0">
                  <a:pos x="86" y="6"/>
                </a:cxn>
                <a:cxn ang="0">
                  <a:pos x="39" y="9"/>
                </a:cxn>
              </a:cxnLst>
              <a:rect l="0" t="0" r="r" b="b"/>
              <a:pathLst>
                <a:path w="86" h="112">
                  <a:moveTo>
                    <a:pt x="39" y="9"/>
                  </a:moveTo>
                  <a:cubicBezTo>
                    <a:pt x="18" y="20"/>
                    <a:pt x="9" y="43"/>
                    <a:pt x="13" y="65"/>
                  </a:cubicBezTo>
                  <a:cubicBezTo>
                    <a:pt x="0" y="81"/>
                    <a:pt x="0" y="81"/>
                    <a:pt x="0" y="81"/>
                  </a:cubicBezTo>
                  <a:cubicBezTo>
                    <a:pt x="21" y="84"/>
                    <a:pt x="21" y="84"/>
                    <a:pt x="21" y="84"/>
                  </a:cubicBezTo>
                  <a:cubicBezTo>
                    <a:pt x="35" y="105"/>
                    <a:pt x="63" y="112"/>
                    <a:pt x="86" y="102"/>
                  </a:cubicBezTo>
                  <a:cubicBezTo>
                    <a:pt x="86" y="6"/>
                    <a:pt x="86" y="6"/>
                    <a:pt x="86" y="6"/>
                  </a:cubicBezTo>
                  <a:cubicBezTo>
                    <a:pt x="71" y="0"/>
                    <a:pt x="54" y="0"/>
                    <a:pt x="39" y="9"/>
                  </a:cubicBezTo>
                </a:path>
              </a:pathLst>
            </a:custGeom>
            <a:solidFill>
              <a:srgbClr val="00ACC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7" name="Freeform 13"/>
            <p:cNvSpPr>
              <a:spLocks/>
            </p:cNvSpPr>
            <p:nvPr userDrawn="1"/>
          </p:nvSpPr>
          <p:spPr bwMode="auto">
            <a:xfrm>
              <a:off x="5696" y="3551"/>
              <a:ext cx="62" cy="75"/>
            </a:xfrm>
            <a:custGeom>
              <a:avLst/>
              <a:gdLst/>
              <a:ahLst/>
              <a:cxnLst>
                <a:cxn ang="0">
                  <a:pos x="15" y="0"/>
                </a:cxn>
                <a:cxn ang="0">
                  <a:pos x="13" y="13"/>
                </a:cxn>
                <a:cxn ang="0">
                  <a:pos x="13" y="13"/>
                </a:cxn>
                <a:cxn ang="0">
                  <a:pos x="3" y="24"/>
                </a:cxn>
                <a:cxn ang="0">
                  <a:pos x="0" y="40"/>
                </a:cxn>
                <a:cxn ang="0">
                  <a:pos x="9" y="39"/>
                </a:cxn>
                <a:cxn ang="0">
                  <a:pos x="43" y="51"/>
                </a:cxn>
                <a:cxn ang="0">
                  <a:pos x="43" y="10"/>
                </a:cxn>
                <a:cxn ang="0">
                  <a:pos x="31" y="7"/>
                </a:cxn>
                <a:cxn ang="0">
                  <a:pos x="25" y="8"/>
                </a:cxn>
                <a:cxn ang="0">
                  <a:pos x="15" y="0"/>
                </a:cxn>
              </a:cxnLst>
              <a:rect l="0" t="0" r="r" b="b"/>
              <a:pathLst>
                <a:path w="43" h="51">
                  <a:moveTo>
                    <a:pt x="15" y="0"/>
                  </a:moveTo>
                  <a:cubicBezTo>
                    <a:pt x="13" y="13"/>
                    <a:pt x="13" y="13"/>
                    <a:pt x="13" y="13"/>
                  </a:cubicBezTo>
                  <a:cubicBezTo>
                    <a:pt x="13" y="13"/>
                    <a:pt x="13" y="13"/>
                    <a:pt x="13" y="13"/>
                  </a:cubicBezTo>
                  <a:cubicBezTo>
                    <a:pt x="3" y="24"/>
                    <a:pt x="3" y="24"/>
                    <a:pt x="3" y="24"/>
                  </a:cubicBezTo>
                  <a:cubicBezTo>
                    <a:pt x="1" y="29"/>
                    <a:pt x="0" y="34"/>
                    <a:pt x="0" y="40"/>
                  </a:cubicBezTo>
                  <a:cubicBezTo>
                    <a:pt x="3" y="39"/>
                    <a:pt x="6" y="39"/>
                    <a:pt x="9" y="39"/>
                  </a:cubicBezTo>
                  <a:cubicBezTo>
                    <a:pt x="22" y="39"/>
                    <a:pt x="34" y="43"/>
                    <a:pt x="43" y="51"/>
                  </a:cubicBezTo>
                  <a:cubicBezTo>
                    <a:pt x="43" y="10"/>
                    <a:pt x="43" y="10"/>
                    <a:pt x="43" y="10"/>
                  </a:cubicBezTo>
                  <a:cubicBezTo>
                    <a:pt x="39" y="8"/>
                    <a:pt x="35" y="7"/>
                    <a:pt x="31" y="7"/>
                  </a:cubicBezTo>
                  <a:cubicBezTo>
                    <a:pt x="29" y="7"/>
                    <a:pt x="27" y="8"/>
                    <a:pt x="25" y="8"/>
                  </a:cubicBezTo>
                  <a:cubicBezTo>
                    <a:pt x="15" y="0"/>
                    <a:pt x="15" y="0"/>
                    <a:pt x="15" y="0"/>
                  </a:cubicBezTo>
                </a:path>
              </a:pathLst>
            </a:custGeom>
            <a:solidFill>
              <a:srgbClr val="96CA5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8" name="Freeform 14"/>
            <p:cNvSpPr>
              <a:spLocks/>
            </p:cNvSpPr>
            <p:nvPr userDrawn="1"/>
          </p:nvSpPr>
          <p:spPr bwMode="auto">
            <a:xfrm>
              <a:off x="5611" y="3610"/>
              <a:ext cx="147" cy="132"/>
            </a:xfrm>
            <a:custGeom>
              <a:avLst/>
              <a:gdLst/>
              <a:ahLst/>
              <a:cxnLst>
                <a:cxn ang="0">
                  <a:pos x="58" y="0"/>
                </a:cxn>
                <a:cxn ang="0">
                  <a:pos x="46" y="4"/>
                </a:cxn>
                <a:cxn ang="0">
                  <a:pos x="20" y="29"/>
                </a:cxn>
                <a:cxn ang="0">
                  <a:pos x="0" y="34"/>
                </a:cxn>
                <a:cxn ang="0">
                  <a:pos x="15" y="50"/>
                </a:cxn>
                <a:cxn ang="0">
                  <a:pos x="16" y="49"/>
                </a:cxn>
                <a:cxn ang="0">
                  <a:pos x="20" y="73"/>
                </a:cxn>
                <a:cxn ang="0">
                  <a:pos x="29" y="85"/>
                </a:cxn>
                <a:cxn ang="0">
                  <a:pos x="54" y="53"/>
                </a:cxn>
                <a:cxn ang="0">
                  <a:pos x="79" y="46"/>
                </a:cxn>
                <a:cxn ang="0">
                  <a:pos x="101" y="50"/>
                </a:cxn>
                <a:cxn ang="0">
                  <a:pos x="101" y="90"/>
                </a:cxn>
                <a:cxn ang="0">
                  <a:pos x="101" y="11"/>
                </a:cxn>
                <a:cxn ang="0">
                  <a:pos x="101" y="11"/>
                </a:cxn>
                <a:cxn ang="0">
                  <a:pos x="101" y="28"/>
                </a:cxn>
                <a:cxn ang="0">
                  <a:pos x="89" y="31"/>
                </a:cxn>
                <a:cxn ang="0">
                  <a:pos x="74" y="27"/>
                </a:cxn>
                <a:cxn ang="0">
                  <a:pos x="58" y="0"/>
                </a:cxn>
              </a:cxnLst>
              <a:rect l="0" t="0" r="r" b="b"/>
              <a:pathLst>
                <a:path w="101" h="90">
                  <a:moveTo>
                    <a:pt x="58" y="0"/>
                  </a:moveTo>
                  <a:cubicBezTo>
                    <a:pt x="54" y="1"/>
                    <a:pt x="49" y="2"/>
                    <a:pt x="46" y="4"/>
                  </a:cubicBezTo>
                  <a:cubicBezTo>
                    <a:pt x="34" y="9"/>
                    <a:pt x="25" y="18"/>
                    <a:pt x="20" y="29"/>
                  </a:cubicBezTo>
                  <a:cubicBezTo>
                    <a:pt x="0" y="34"/>
                    <a:pt x="0" y="34"/>
                    <a:pt x="0" y="34"/>
                  </a:cubicBezTo>
                  <a:cubicBezTo>
                    <a:pt x="15" y="50"/>
                    <a:pt x="15" y="50"/>
                    <a:pt x="15" y="50"/>
                  </a:cubicBezTo>
                  <a:cubicBezTo>
                    <a:pt x="16" y="49"/>
                    <a:pt x="16" y="49"/>
                    <a:pt x="16" y="49"/>
                  </a:cubicBezTo>
                  <a:cubicBezTo>
                    <a:pt x="15" y="57"/>
                    <a:pt x="17" y="65"/>
                    <a:pt x="20" y="73"/>
                  </a:cubicBezTo>
                  <a:cubicBezTo>
                    <a:pt x="23" y="77"/>
                    <a:pt x="25" y="82"/>
                    <a:pt x="29" y="85"/>
                  </a:cubicBezTo>
                  <a:cubicBezTo>
                    <a:pt x="32" y="72"/>
                    <a:pt x="41" y="60"/>
                    <a:pt x="54" y="53"/>
                  </a:cubicBezTo>
                  <a:cubicBezTo>
                    <a:pt x="62" y="48"/>
                    <a:pt x="71" y="46"/>
                    <a:pt x="79" y="46"/>
                  </a:cubicBezTo>
                  <a:cubicBezTo>
                    <a:pt x="87" y="46"/>
                    <a:pt x="94" y="47"/>
                    <a:pt x="101" y="50"/>
                  </a:cubicBezTo>
                  <a:cubicBezTo>
                    <a:pt x="101" y="90"/>
                    <a:pt x="101" y="90"/>
                    <a:pt x="101" y="90"/>
                  </a:cubicBezTo>
                  <a:cubicBezTo>
                    <a:pt x="101" y="11"/>
                    <a:pt x="101" y="11"/>
                    <a:pt x="101" y="11"/>
                  </a:cubicBezTo>
                  <a:cubicBezTo>
                    <a:pt x="101" y="11"/>
                    <a:pt x="101" y="11"/>
                    <a:pt x="101" y="11"/>
                  </a:cubicBezTo>
                  <a:cubicBezTo>
                    <a:pt x="101" y="28"/>
                    <a:pt x="101" y="28"/>
                    <a:pt x="101" y="28"/>
                  </a:cubicBezTo>
                  <a:cubicBezTo>
                    <a:pt x="97" y="30"/>
                    <a:pt x="93" y="31"/>
                    <a:pt x="89" y="31"/>
                  </a:cubicBezTo>
                  <a:cubicBezTo>
                    <a:pt x="84" y="31"/>
                    <a:pt x="79" y="29"/>
                    <a:pt x="74" y="27"/>
                  </a:cubicBezTo>
                  <a:cubicBezTo>
                    <a:pt x="64" y="21"/>
                    <a:pt x="58" y="11"/>
                    <a:pt x="58" y="0"/>
                  </a:cubicBezTo>
                </a:path>
              </a:pathLst>
            </a:custGeom>
            <a:solidFill>
              <a:srgbClr val="B61F6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9" name="Freeform 15"/>
            <p:cNvSpPr>
              <a:spLocks/>
            </p:cNvSpPr>
            <p:nvPr userDrawn="1"/>
          </p:nvSpPr>
          <p:spPr bwMode="auto">
            <a:xfrm>
              <a:off x="5653" y="3678"/>
              <a:ext cx="105" cy="84"/>
            </a:xfrm>
            <a:custGeom>
              <a:avLst/>
              <a:gdLst/>
              <a:ahLst/>
              <a:cxnLst>
                <a:cxn ang="0">
                  <a:pos x="50" y="0"/>
                </a:cxn>
                <a:cxn ang="0">
                  <a:pos x="25" y="7"/>
                </a:cxn>
                <a:cxn ang="0">
                  <a:pos x="0" y="39"/>
                </a:cxn>
                <a:cxn ang="0">
                  <a:pos x="38" y="57"/>
                </a:cxn>
                <a:cxn ang="0">
                  <a:pos x="60" y="52"/>
                </a:cxn>
                <a:cxn ang="0">
                  <a:pos x="72" y="44"/>
                </a:cxn>
                <a:cxn ang="0">
                  <a:pos x="72" y="4"/>
                </a:cxn>
                <a:cxn ang="0">
                  <a:pos x="50" y="0"/>
                </a:cxn>
              </a:cxnLst>
              <a:rect l="0" t="0" r="r" b="b"/>
              <a:pathLst>
                <a:path w="72" h="57">
                  <a:moveTo>
                    <a:pt x="50" y="0"/>
                  </a:moveTo>
                  <a:cubicBezTo>
                    <a:pt x="42" y="0"/>
                    <a:pt x="33" y="2"/>
                    <a:pt x="25" y="7"/>
                  </a:cubicBezTo>
                  <a:cubicBezTo>
                    <a:pt x="12" y="14"/>
                    <a:pt x="3" y="26"/>
                    <a:pt x="0" y="39"/>
                  </a:cubicBezTo>
                  <a:cubicBezTo>
                    <a:pt x="10" y="50"/>
                    <a:pt x="24" y="57"/>
                    <a:pt x="38" y="57"/>
                  </a:cubicBezTo>
                  <a:cubicBezTo>
                    <a:pt x="46" y="57"/>
                    <a:pt x="53" y="55"/>
                    <a:pt x="60" y="52"/>
                  </a:cubicBezTo>
                  <a:cubicBezTo>
                    <a:pt x="72" y="44"/>
                    <a:pt x="72" y="44"/>
                    <a:pt x="72" y="44"/>
                  </a:cubicBezTo>
                  <a:cubicBezTo>
                    <a:pt x="72" y="4"/>
                    <a:pt x="72" y="4"/>
                    <a:pt x="72" y="4"/>
                  </a:cubicBezTo>
                  <a:cubicBezTo>
                    <a:pt x="65" y="1"/>
                    <a:pt x="58" y="0"/>
                    <a:pt x="50" y="0"/>
                  </a:cubicBezTo>
                </a:path>
              </a:pathLst>
            </a:custGeom>
            <a:solidFill>
              <a:srgbClr val="32326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0" name="Freeform 16"/>
            <p:cNvSpPr>
              <a:spLocks/>
            </p:cNvSpPr>
            <p:nvPr userDrawn="1"/>
          </p:nvSpPr>
          <p:spPr bwMode="auto">
            <a:xfrm>
              <a:off x="5696" y="3609"/>
              <a:ext cx="62" cy="47"/>
            </a:xfrm>
            <a:custGeom>
              <a:avLst/>
              <a:gdLst/>
              <a:ahLst/>
              <a:cxnLst>
                <a:cxn ang="0">
                  <a:pos x="9" y="0"/>
                </a:cxn>
                <a:cxn ang="0">
                  <a:pos x="0" y="1"/>
                </a:cxn>
                <a:cxn ang="0">
                  <a:pos x="16" y="28"/>
                </a:cxn>
                <a:cxn ang="0">
                  <a:pos x="31" y="32"/>
                </a:cxn>
                <a:cxn ang="0">
                  <a:pos x="43" y="29"/>
                </a:cxn>
                <a:cxn ang="0">
                  <a:pos x="43" y="12"/>
                </a:cxn>
                <a:cxn ang="0">
                  <a:pos x="9" y="0"/>
                </a:cxn>
              </a:cxnLst>
              <a:rect l="0" t="0" r="r" b="b"/>
              <a:pathLst>
                <a:path w="43" h="32">
                  <a:moveTo>
                    <a:pt x="9" y="0"/>
                  </a:moveTo>
                  <a:cubicBezTo>
                    <a:pt x="6" y="0"/>
                    <a:pt x="3" y="0"/>
                    <a:pt x="0" y="1"/>
                  </a:cubicBezTo>
                  <a:cubicBezTo>
                    <a:pt x="0" y="12"/>
                    <a:pt x="6" y="22"/>
                    <a:pt x="16" y="28"/>
                  </a:cubicBezTo>
                  <a:cubicBezTo>
                    <a:pt x="21" y="30"/>
                    <a:pt x="26" y="32"/>
                    <a:pt x="31" y="32"/>
                  </a:cubicBezTo>
                  <a:cubicBezTo>
                    <a:pt x="35" y="32"/>
                    <a:pt x="39" y="31"/>
                    <a:pt x="43" y="29"/>
                  </a:cubicBezTo>
                  <a:cubicBezTo>
                    <a:pt x="43" y="12"/>
                    <a:pt x="43" y="12"/>
                    <a:pt x="43" y="12"/>
                  </a:cubicBezTo>
                  <a:cubicBezTo>
                    <a:pt x="34" y="4"/>
                    <a:pt x="22" y="0"/>
                    <a:pt x="9" y="0"/>
                  </a:cubicBezTo>
                </a:path>
              </a:pathLst>
            </a:custGeom>
            <a:solidFill>
              <a:srgbClr val="812F3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7" name="Picture 16" descr="bubbles on side.png"/>
          <p:cNvPicPr>
            <a:picLocks noChangeAspect="1"/>
          </p:cNvPicPr>
          <p:nvPr userDrawn="1"/>
        </p:nvPicPr>
        <p:blipFill>
          <a:blip r:embed="rId4" cstate="print"/>
          <a:stretch>
            <a:fillRect/>
          </a:stretch>
        </p:blipFill>
        <p:spPr>
          <a:xfrm>
            <a:off x="8892480" y="5619690"/>
            <a:ext cx="251520" cy="473606"/>
          </a:xfrm>
          <a:prstGeom prst="rect">
            <a:avLst/>
          </a:prstGeom>
        </p:spPr>
      </p:pic>
      <p:sp>
        <p:nvSpPr>
          <p:cNvPr id="18" name="Content Placeholder 9"/>
          <p:cNvSpPr>
            <a:spLocks noGrp="1"/>
          </p:cNvSpPr>
          <p:nvPr>
            <p:ph sz="quarter" idx="17" hasCustomPrompt="1"/>
          </p:nvPr>
        </p:nvSpPr>
        <p:spPr>
          <a:xfrm>
            <a:off x="395536" y="2708920"/>
            <a:ext cx="5544616" cy="43204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FF671F"/>
              </a:buClr>
              <a:buSzTx/>
              <a:buFont typeface="Webdings" pitchFamily="18" charset="2"/>
              <a:buChar char=""/>
              <a:tabLst/>
              <a:defRPr lang="en-GB" sz="1800" b="1" smtClean="0">
                <a:solidFill>
                  <a:srgbClr val="001E62"/>
                </a:solidFill>
              </a:defRPr>
            </a:lvl1pPr>
          </a:lstStyle>
          <a:p>
            <a:pPr lvl="0"/>
            <a:r>
              <a:rPr lang="en-GB" dirty="0"/>
              <a:t>Place text here</a:t>
            </a:r>
          </a:p>
          <a:p>
            <a:pPr lvl="0"/>
            <a:endParaRPr lang="en-GB" dirty="0"/>
          </a:p>
        </p:txBody>
      </p:sp>
      <p:sp>
        <p:nvSpPr>
          <p:cNvPr id="19" name="Content Placeholder 9"/>
          <p:cNvSpPr>
            <a:spLocks noGrp="1"/>
          </p:cNvSpPr>
          <p:nvPr>
            <p:ph sz="quarter" idx="18" hasCustomPrompt="1"/>
          </p:nvPr>
        </p:nvSpPr>
        <p:spPr>
          <a:xfrm>
            <a:off x="395536" y="2060848"/>
            <a:ext cx="5544616" cy="43204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97D700"/>
              </a:buClr>
              <a:buSzTx/>
              <a:buFontTx/>
              <a:buBlip>
                <a:blip r:embed="rId5"/>
              </a:buBlip>
              <a:tabLst/>
              <a:defRPr lang="en-GB" sz="2400" b="1" smtClean="0">
                <a:solidFill>
                  <a:srgbClr val="001E62"/>
                </a:solidFill>
              </a:defRPr>
            </a:lvl1pPr>
          </a:lstStyle>
          <a:p>
            <a:pPr lvl="0"/>
            <a:r>
              <a:rPr lang="en-GB" dirty="0"/>
              <a:t>Place text here</a:t>
            </a:r>
          </a:p>
        </p:txBody>
      </p:sp>
      <p:sp>
        <p:nvSpPr>
          <p:cNvPr id="20" name="Content Placeholder 9"/>
          <p:cNvSpPr>
            <a:spLocks noGrp="1"/>
          </p:cNvSpPr>
          <p:nvPr>
            <p:ph sz="quarter" idx="19" hasCustomPrompt="1"/>
          </p:nvPr>
        </p:nvSpPr>
        <p:spPr>
          <a:xfrm>
            <a:off x="395536" y="4077072"/>
            <a:ext cx="5544616" cy="43204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AA0061"/>
              </a:buClr>
              <a:buSzTx/>
              <a:buFont typeface="Webdings" pitchFamily="18" charset="2"/>
              <a:buChar char=""/>
              <a:tabLst/>
              <a:defRPr lang="en-GB" sz="1800" b="1" smtClean="0">
                <a:solidFill>
                  <a:srgbClr val="001E62"/>
                </a:solidFill>
              </a:defRPr>
            </a:lvl1pPr>
          </a:lstStyle>
          <a:p>
            <a:pPr lvl="0"/>
            <a:r>
              <a:rPr lang="en-GB" dirty="0"/>
              <a:t>Place text here</a:t>
            </a:r>
          </a:p>
          <a:p>
            <a:pPr lvl="0"/>
            <a:endParaRPr lang="en-GB" dirty="0"/>
          </a:p>
        </p:txBody>
      </p:sp>
      <p:sp>
        <p:nvSpPr>
          <p:cNvPr id="21" name="Content Placeholder 9"/>
          <p:cNvSpPr>
            <a:spLocks noGrp="1"/>
          </p:cNvSpPr>
          <p:nvPr>
            <p:ph sz="quarter" idx="20" hasCustomPrompt="1"/>
          </p:nvPr>
        </p:nvSpPr>
        <p:spPr>
          <a:xfrm>
            <a:off x="395536" y="3429000"/>
            <a:ext cx="5544616" cy="43204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97D700"/>
              </a:buClr>
              <a:buSzTx/>
              <a:buFontTx/>
              <a:buBlip>
                <a:blip r:embed="rId6"/>
              </a:buBlip>
              <a:tabLst/>
              <a:defRPr lang="en-GB" sz="2400" b="1" smtClean="0">
                <a:solidFill>
                  <a:srgbClr val="001E62"/>
                </a:solidFill>
              </a:defRPr>
            </a:lvl1pPr>
          </a:lstStyle>
          <a:p>
            <a:pPr lvl="0"/>
            <a:r>
              <a:rPr lang="en-GB" dirty="0"/>
              <a:t>Place text here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peech Bubble example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9C210-7917-440F-BD84-981D613DE548}" type="datetimeFigureOut">
              <a:rPr lang="en-GB" smtClean="0"/>
              <a:pPr/>
              <a:t>23/10/2023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4F7D77-A785-49E5-B62C-8DA40358CB5E}" type="slidenum">
              <a:rPr lang="en-GB" smtClean="0"/>
              <a:pPr/>
              <a:t>‹#›</a:t>
            </a:fld>
            <a:endParaRPr lang="en-GB"/>
          </a:p>
        </p:txBody>
      </p:sp>
      <p:grpSp>
        <p:nvGrpSpPr>
          <p:cNvPr id="5" name="Group 65"/>
          <p:cNvGrpSpPr/>
          <p:nvPr userDrawn="1"/>
        </p:nvGrpSpPr>
        <p:grpSpPr>
          <a:xfrm>
            <a:off x="683568" y="2933295"/>
            <a:ext cx="2304256" cy="2289182"/>
            <a:chOff x="683568" y="2852936"/>
            <a:chExt cx="2304256" cy="2289182"/>
          </a:xfrm>
        </p:grpSpPr>
        <p:pic>
          <p:nvPicPr>
            <p:cNvPr id="67" name="Picture 2"/>
            <p:cNvPicPr>
              <a:picLocks noChangeAspect="1" noChangeArrowheads="1"/>
            </p:cNvPicPr>
            <p:nvPr/>
          </p:nvPicPr>
          <p:blipFill>
            <a:blip r:embed="rId2" cstate="print"/>
            <a:srcRect/>
            <a:stretch>
              <a:fillRect/>
            </a:stretch>
          </p:blipFill>
          <p:spPr bwMode="auto">
            <a:xfrm>
              <a:off x="683568" y="2852936"/>
              <a:ext cx="2304256" cy="2289182"/>
            </a:xfrm>
            <a:prstGeom prst="rect">
              <a:avLst/>
            </a:prstGeom>
            <a:noFill/>
            <a:ln w="9525">
              <a:noFill/>
              <a:miter lim="800000"/>
              <a:headEnd/>
              <a:tailEnd/>
            </a:ln>
            <a:effectLst/>
          </p:spPr>
        </p:pic>
        <p:sp>
          <p:nvSpPr>
            <p:cNvPr id="68" name="TextBox 67"/>
            <p:cNvSpPr txBox="1"/>
            <p:nvPr/>
          </p:nvSpPr>
          <p:spPr>
            <a:xfrm>
              <a:off x="1259632" y="3717032"/>
              <a:ext cx="1296144" cy="369332"/>
            </a:xfrm>
            <a:prstGeom prst="rect">
              <a:avLst/>
            </a:prstGeom>
            <a:noFill/>
            <a:ln>
              <a:noFill/>
            </a:ln>
          </p:spPr>
          <p:txBody>
            <a:bodyPr wrap="square" rtlCol="0">
              <a:spAutoFit/>
            </a:bodyPr>
            <a:lstStyle/>
            <a:p>
              <a:r>
                <a:rPr lang="en-GB" dirty="0">
                  <a:solidFill>
                    <a:schemeClr val="bg1"/>
                  </a:solidFill>
                </a:rPr>
                <a:t>Text here</a:t>
              </a:r>
            </a:p>
          </p:txBody>
        </p:sp>
      </p:grpSp>
      <p:grpSp>
        <p:nvGrpSpPr>
          <p:cNvPr id="6" name="Group 68"/>
          <p:cNvGrpSpPr/>
          <p:nvPr userDrawn="1"/>
        </p:nvGrpSpPr>
        <p:grpSpPr>
          <a:xfrm>
            <a:off x="2411760" y="413015"/>
            <a:ext cx="2859459" cy="2866646"/>
            <a:chOff x="2411760" y="332656"/>
            <a:chExt cx="2859459" cy="2866646"/>
          </a:xfrm>
        </p:grpSpPr>
        <p:pic>
          <p:nvPicPr>
            <p:cNvPr id="70" name="Picture 3"/>
            <p:cNvPicPr>
              <a:picLocks noChangeAspect="1" noChangeArrowheads="1"/>
            </p:cNvPicPr>
            <p:nvPr/>
          </p:nvPicPr>
          <p:blipFill>
            <a:blip r:embed="rId3" cstate="print"/>
            <a:srcRect/>
            <a:stretch>
              <a:fillRect/>
            </a:stretch>
          </p:blipFill>
          <p:spPr bwMode="auto">
            <a:xfrm>
              <a:off x="2411760" y="332656"/>
              <a:ext cx="2859459" cy="2866646"/>
            </a:xfrm>
            <a:prstGeom prst="rect">
              <a:avLst/>
            </a:prstGeom>
            <a:noFill/>
            <a:ln w="9525">
              <a:noFill/>
              <a:miter lim="800000"/>
              <a:headEnd/>
              <a:tailEnd/>
            </a:ln>
            <a:effectLst/>
          </p:spPr>
        </p:pic>
        <p:sp>
          <p:nvSpPr>
            <p:cNvPr id="71" name="TextBox 70"/>
            <p:cNvSpPr txBox="1"/>
            <p:nvPr/>
          </p:nvSpPr>
          <p:spPr>
            <a:xfrm>
              <a:off x="3275856" y="1556792"/>
              <a:ext cx="1296144" cy="369332"/>
            </a:xfrm>
            <a:prstGeom prst="rect">
              <a:avLst/>
            </a:prstGeom>
            <a:noFill/>
            <a:ln>
              <a:noFill/>
            </a:ln>
          </p:spPr>
          <p:txBody>
            <a:bodyPr wrap="square" rtlCol="0">
              <a:spAutoFit/>
            </a:bodyPr>
            <a:lstStyle/>
            <a:p>
              <a:r>
                <a:rPr lang="en-GB" dirty="0">
                  <a:solidFill>
                    <a:schemeClr val="bg1"/>
                  </a:solidFill>
                </a:rPr>
                <a:t>Text here</a:t>
              </a:r>
            </a:p>
          </p:txBody>
        </p:sp>
      </p:grpSp>
      <p:grpSp>
        <p:nvGrpSpPr>
          <p:cNvPr id="7" name="Group 71"/>
          <p:cNvGrpSpPr/>
          <p:nvPr userDrawn="1"/>
        </p:nvGrpSpPr>
        <p:grpSpPr>
          <a:xfrm>
            <a:off x="4644008" y="1421127"/>
            <a:ext cx="4644008" cy="4672169"/>
            <a:chOff x="4644008" y="1340768"/>
            <a:chExt cx="4644008" cy="4672169"/>
          </a:xfrm>
        </p:grpSpPr>
        <p:pic>
          <p:nvPicPr>
            <p:cNvPr id="73" name="Picture 4"/>
            <p:cNvPicPr>
              <a:picLocks noChangeAspect="1" noChangeArrowheads="1"/>
            </p:cNvPicPr>
            <p:nvPr/>
          </p:nvPicPr>
          <p:blipFill>
            <a:blip r:embed="rId4" cstate="print"/>
            <a:srcRect/>
            <a:stretch>
              <a:fillRect/>
            </a:stretch>
          </p:blipFill>
          <p:spPr bwMode="auto">
            <a:xfrm>
              <a:off x="4644008" y="1340768"/>
              <a:ext cx="4644008" cy="4672169"/>
            </a:xfrm>
            <a:prstGeom prst="rect">
              <a:avLst/>
            </a:prstGeom>
            <a:noFill/>
            <a:ln w="9525">
              <a:noFill/>
              <a:miter lim="800000"/>
              <a:headEnd/>
              <a:tailEnd/>
            </a:ln>
            <a:effectLst/>
          </p:spPr>
        </p:pic>
        <p:sp>
          <p:nvSpPr>
            <p:cNvPr id="74" name="TextBox 73"/>
            <p:cNvSpPr txBox="1"/>
            <p:nvPr/>
          </p:nvSpPr>
          <p:spPr>
            <a:xfrm>
              <a:off x="6300192" y="3645024"/>
              <a:ext cx="1296144" cy="369332"/>
            </a:xfrm>
            <a:prstGeom prst="rect">
              <a:avLst/>
            </a:prstGeom>
            <a:noFill/>
            <a:ln>
              <a:noFill/>
            </a:ln>
          </p:spPr>
          <p:txBody>
            <a:bodyPr wrap="square" rtlCol="0">
              <a:spAutoFit/>
            </a:bodyPr>
            <a:lstStyle/>
            <a:p>
              <a:r>
                <a:rPr lang="en-GB" dirty="0">
                  <a:solidFill>
                    <a:schemeClr val="bg1"/>
                  </a:solidFill>
                </a:rPr>
                <a:t>Text here</a:t>
              </a: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peech bubble exampl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9C210-7917-440F-BD84-981D613DE548}" type="datetimeFigureOut">
              <a:rPr lang="en-GB" smtClean="0"/>
              <a:pPr/>
              <a:t>23/10/2023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4F7D77-A785-49E5-B62C-8DA40358CB5E}" type="slidenum">
              <a:rPr lang="en-GB" smtClean="0"/>
              <a:pPr/>
              <a:t>‹#›</a:t>
            </a:fld>
            <a:endParaRPr lang="en-GB"/>
          </a:p>
        </p:txBody>
      </p:sp>
      <p:grpSp>
        <p:nvGrpSpPr>
          <p:cNvPr id="5" name="Group 9"/>
          <p:cNvGrpSpPr/>
          <p:nvPr userDrawn="1"/>
        </p:nvGrpSpPr>
        <p:grpSpPr>
          <a:xfrm>
            <a:off x="827584" y="404664"/>
            <a:ext cx="1512168" cy="1579219"/>
            <a:chOff x="1331640" y="908720"/>
            <a:chExt cx="1512168" cy="1579219"/>
          </a:xfrm>
        </p:grpSpPr>
        <p:grpSp>
          <p:nvGrpSpPr>
            <p:cNvPr id="8" name="Group 7"/>
            <p:cNvGrpSpPr/>
            <p:nvPr userDrawn="1"/>
          </p:nvGrpSpPr>
          <p:grpSpPr>
            <a:xfrm>
              <a:off x="1331640" y="908720"/>
              <a:ext cx="1512168" cy="1579219"/>
              <a:chOff x="3131840" y="908720"/>
              <a:chExt cx="1512168" cy="1579219"/>
            </a:xfrm>
          </p:grpSpPr>
          <p:sp>
            <p:nvSpPr>
              <p:cNvPr id="6" name="Oval 5"/>
              <p:cNvSpPr/>
              <p:nvPr userDrawn="1"/>
            </p:nvSpPr>
            <p:spPr>
              <a:xfrm>
                <a:off x="3131840" y="908720"/>
                <a:ext cx="1512168" cy="1512168"/>
              </a:xfrm>
              <a:prstGeom prst="ellips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p:cNvSpPr/>
              <p:nvPr userDrawn="1"/>
            </p:nvSpPr>
            <p:spPr>
              <a:xfrm rot="-1680000">
                <a:off x="3302194" y="2127899"/>
                <a:ext cx="417646" cy="360040"/>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userDrawn="1"/>
          </p:nvSpPr>
          <p:spPr>
            <a:xfrm>
              <a:off x="1547664" y="1484784"/>
              <a:ext cx="1080120" cy="369332"/>
            </a:xfrm>
            <a:prstGeom prst="rect">
              <a:avLst/>
            </a:prstGeom>
            <a:noFill/>
          </p:spPr>
          <p:txBody>
            <a:bodyPr wrap="square" rtlCol="0">
              <a:spAutoFit/>
            </a:bodyPr>
            <a:lstStyle/>
            <a:p>
              <a:r>
                <a:rPr lang="en-GB" dirty="0">
                  <a:solidFill>
                    <a:srgbClr val="002060"/>
                  </a:solidFill>
                </a:rPr>
                <a:t>Text Here</a:t>
              </a:r>
            </a:p>
          </p:txBody>
        </p:sp>
      </p:grpSp>
      <p:grpSp>
        <p:nvGrpSpPr>
          <p:cNvPr id="10" name="Group 10"/>
          <p:cNvGrpSpPr/>
          <p:nvPr userDrawn="1"/>
        </p:nvGrpSpPr>
        <p:grpSpPr>
          <a:xfrm>
            <a:off x="827584" y="2168860"/>
            <a:ext cx="1512168" cy="1579219"/>
            <a:chOff x="1331640" y="908720"/>
            <a:chExt cx="1512168" cy="1579219"/>
          </a:xfrm>
          <a:solidFill>
            <a:srgbClr val="FF671F"/>
          </a:solidFill>
        </p:grpSpPr>
        <p:grpSp>
          <p:nvGrpSpPr>
            <p:cNvPr id="11" name="Group 7"/>
            <p:cNvGrpSpPr/>
            <p:nvPr userDrawn="1"/>
          </p:nvGrpSpPr>
          <p:grpSpPr>
            <a:xfrm>
              <a:off x="1331640" y="908720"/>
              <a:ext cx="1512168" cy="1579219"/>
              <a:chOff x="3131840" y="908720"/>
              <a:chExt cx="1512168" cy="1579219"/>
            </a:xfrm>
            <a:grpFill/>
          </p:grpSpPr>
          <p:sp>
            <p:nvSpPr>
              <p:cNvPr id="14" name="Oval 13"/>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12" name="Group 15"/>
          <p:cNvGrpSpPr/>
          <p:nvPr userDrawn="1"/>
        </p:nvGrpSpPr>
        <p:grpSpPr>
          <a:xfrm>
            <a:off x="827584" y="3933056"/>
            <a:ext cx="1512168" cy="1579219"/>
            <a:chOff x="1331640" y="908720"/>
            <a:chExt cx="1512168" cy="1579219"/>
          </a:xfrm>
          <a:solidFill>
            <a:srgbClr val="CF4520"/>
          </a:solidFill>
        </p:grpSpPr>
        <p:grpSp>
          <p:nvGrpSpPr>
            <p:cNvPr id="16" name="Group 7"/>
            <p:cNvGrpSpPr/>
            <p:nvPr userDrawn="1"/>
          </p:nvGrpSpPr>
          <p:grpSpPr>
            <a:xfrm>
              <a:off x="1331640" y="908720"/>
              <a:ext cx="1512168" cy="1579219"/>
              <a:chOff x="3131840" y="908720"/>
              <a:chExt cx="1512168" cy="1579219"/>
            </a:xfrm>
            <a:grpFill/>
          </p:grpSpPr>
          <p:sp>
            <p:nvSpPr>
              <p:cNvPr id="19" name="Oval 18"/>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17" name="Group 20"/>
          <p:cNvGrpSpPr/>
          <p:nvPr userDrawn="1"/>
        </p:nvGrpSpPr>
        <p:grpSpPr>
          <a:xfrm>
            <a:off x="2771800" y="404664"/>
            <a:ext cx="1512168" cy="1579219"/>
            <a:chOff x="1331640" y="908720"/>
            <a:chExt cx="1512168" cy="1579219"/>
          </a:xfrm>
          <a:solidFill>
            <a:srgbClr val="97D700"/>
          </a:solidFill>
        </p:grpSpPr>
        <p:grpSp>
          <p:nvGrpSpPr>
            <p:cNvPr id="21" name="Group 7"/>
            <p:cNvGrpSpPr/>
            <p:nvPr userDrawn="1"/>
          </p:nvGrpSpPr>
          <p:grpSpPr>
            <a:xfrm>
              <a:off x="1331640" y="908720"/>
              <a:ext cx="1512168" cy="1579219"/>
              <a:chOff x="3131840" y="908720"/>
              <a:chExt cx="1512168" cy="1579219"/>
            </a:xfrm>
            <a:grpFill/>
          </p:grpSpPr>
          <p:sp>
            <p:nvSpPr>
              <p:cNvPr id="24" name="Oval 23"/>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p:cNvSpPr txBox="1"/>
            <p:nvPr userDrawn="1"/>
          </p:nvSpPr>
          <p:spPr>
            <a:xfrm>
              <a:off x="1547664" y="1484784"/>
              <a:ext cx="1080120" cy="369332"/>
            </a:xfrm>
            <a:prstGeom prst="rect">
              <a:avLst/>
            </a:prstGeom>
            <a:grpFill/>
          </p:spPr>
          <p:txBody>
            <a:bodyPr wrap="square" rtlCol="0">
              <a:spAutoFit/>
            </a:bodyPr>
            <a:lstStyle/>
            <a:p>
              <a:r>
                <a:rPr lang="en-GB" dirty="0">
                  <a:solidFill>
                    <a:srgbClr val="002060"/>
                  </a:solidFill>
                </a:rPr>
                <a:t>Text Here</a:t>
              </a:r>
            </a:p>
          </p:txBody>
        </p:sp>
      </p:grpSp>
      <p:grpSp>
        <p:nvGrpSpPr>
          <p:cNvPr id="22" name="Group 25"/>
          <p:cNvGrpSpPr/>
          <p:nvPr userDrawn="1"/>
        </p:nvGrpSpPr>
        <p:grpSpPr>
          <a:xfrm>
            <a:off x="2771800" y="2168860"/>
            <a:ext cx="1512168" cy="1579219"/>
            <a:chOff x="1331640" y="908720"/>
            <a:chExt cx="1512168" cy="1579219"/>
          </a:xfrm>
          <a:solidFill>
            <a:srgbClr val="009639"/>
          </a:solidFill>
        </p:grpSpPr>
        <p:grpSp>
          <p:nvGrpSpPr>
            <p:cNvPr id="26" name="Group 26"/>
            <p:cNvGrpSpPr/>
            <p:nvPr userDrawn="1"/>
          </p:nvGrpSpPr>
          <p:grpSpPr>
            <a:xfrm>
              <a:off x="1331640" y="908720"/>
              <a:ext cx="1512168" cy="1579219"/>
              <a:chOff x="3131840" y="908720"/>
              <a:chExt cx="1512168" cy="1579219"/>
            </a:xfrm>
            <a:grpFill/>
          </p:grpSpPr>
          <p:sp>
            <p:nvSpPr>
              <p:cNvPr id="29" name="Oval 28"/>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27" name="Group 30"/>
          <p:cNvGrpSpPr/>
          <p:nvPr userDrawn="1"/>
        </p:nvGrpSpPr>
        <p:grpSpPr>
          <a:xfrm>
            <a:off x="2771800" y="3933056"/>
            <a:ext cx="1512168" cy="1579219"/>
            <a:chOff x="1331640" y="908720"/>
            <a:chExt cx="1512168" cy="1579219"/>
          </a:xfrm>
          <a:solidFill>
            <a:srgbClr val="005151"/>
          </a:solidFill>
        </p:grpSpPr>
        <p:grpSp>
          <p:nvGrpSpPr>
            <p:cNvPr id="31" name="Group 7"/>
            <p:cNvGrpSpPr/>
            <p:nvPr userDrawn="1"/>
          </p:nvGrpSpPr>
          <p:grpSpPr>
            <a:xfrm>
              <a:off x="1331640" y="908720"/>
              <a:ext cx="1512168" cy="1579219"/>
              <a:chOff x="3131840" y="908720"/>
              <a:chExt cx="1512168" cy="1579219"/>
            </a:xfrm>
            <a:grpFill/>
          </p:grpSpPr>
          <p:sp>
            <p:nvSpPr>
              <p:cNvPr id="34" name="Oval 33"/>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Isosceles Triangle 34"/>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TextBox 32"/>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32" name="Group 35"/>
          <p:cNvGrpSpPr/>
          <p:nvPr userDrawn="1"/>
        </p:nvGrpSpPr>
        <p:grpSpPr>
          <a:xfrm>
            <a:off x="4716016" y="404664"/>
            <a:ext cx="1512168" cy="1579219"/>
            <a:chOff x="1331640" y="908720"/>
            <a:chExt cx="1512168" cy="1579219"/>
          </a:xfrm>
          <a:solidFill>
            <a:srgbClr val="008EAA"/>
          </a:solidFill>
        </p:grpSpPr>
        <p:grpSp>
          <p:nvGrpSpPr>
            <p:cNvPr id="36" name="Group 7"/>
            <p:cNvGrpSpPr/>
            <p:nvPr userDrawn="1"/>
          </p:nvGrpSpPr>
          <p:grpSpPr>
            <a:xfrm>
              <a:off x="1331640" y="908720"/>
              <a:ext cx="1512168" cy="1579219"/>
              <a:chOff x="3131840" y="908720"/>
              <a:chExt cx="1512168" cy="1579219"/>
            </a:xfrm>
            <a:grpFill/>
          </p:grpSpPr>
          <p:sp>
            <p:nvSpPr>
              <p:cNvPr id="39" name="Oval 38"/>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Isosceles Triangle 39"/>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37" name="Group 40"/>
          <p:cNvGrpSpPr/>
          <p:nvPr userDrawn="1"/>
        </p:nvGrpSpPr>
        <p:grpSpPr>
          <a:xfrm>
            <a:off x="4716016" y="2168860"/>
            <a:ext cx="1512168" cy="1579219"/>
            <a:chOff x="1331640" y="908720"/>
            <a:chExt cx="1512168" cy="1579219"/>
          </a:xfrm>
          <a:solidFill>
            <a:srgbClr val="3A5DAE"/>
          </a:solidFill>
        </p:grpSpPr>
        <p:grpSp>
          <p:nvGrpSpPr>
            <p:cNvPr id="41" name="Group 41"/>
            <p:cNvGrpSpPr/>
            <p:nvPr userDrawn="1"/>
          </p:nvGrpSpPr>
          <p:grpSpPr>
            <a:xfrm>
              <a:off x="1331640" y="908720"/>
              <a:ext cx="1512168" cy="1579219"/>
              <a:chOff x="3131840" y="908720"/>
              <a:chExt cx="1512168" cy="1579219"/>
            </a:xfrm>
            <a:grpFill/>
          </p:grpSpPr>
          <p:sp>
            <p:nvSpPr>
              <p:cNvPr id="44" name="Oval 43"/>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Isosceles Triangle 44"/>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TextBox 42"/>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42" name="Group 45"/>
          <p:cNvGrpSpPr/>
          <p:nvPr userDrawn="1"/>
        </p:nvGrpSpPr>
        <p:grpSpPr>
          <a:xfrm>
            <a:off x="4716016" y="3933056"/>
            <a:ext cx="1512168" cy="1579219"/>
            <a:chOff x="1331640" y="908720"/>
            <a:chExt cx="1512168" cy="1579219"/>
          </a:xfrm>
          <a:solidFill>
            <a:srgbClr val="001E62"/>
          </a:solidFill>
        </p:grpSpPr>
        <p:grpSp>
          <p:nvGrpSpPr>
            <p:cNvPr id="46" name="Group 7"/>
            <p:cNvGrpSpPr/>
            <p:nvPr userDrawn="1"/>
          </p:nvGrpSpPr>
          <p:grpSpPr>
            <a:xfrm>
              <a:off x="1331640" y="908720"/>
              <a:ext cx="1512168" cy="1579219"/>
              <a:chOff x="3131840" y="908720"/>
              <a:chExt cx="1512168" cy="1579219"/>
            </a:xfrm>
            <a:grpFill/>
          </p:grpSpPr>
          <p:sp>
            <p:nvSpPr>
              <p:cNvPr id="49" name="Oval 48"/>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47" name="Group 50"/>
          <p:cNvGrpSpPr/>
          <p:nvPr userDrawn="1"/>
        </p:nvGrpSpPr>
        <p:grpSpPr>
          <a:xfrm>
            <a:off x="6660232" y="404664"/>
            <a:ext cx="1512168" cy="1579219"/>
            <a:chOff x="1331640" y="908720"/>
            <a:chExt cx="1512168" cy="1579219"/>
          </a:xfrm>
          <a:solidFill>
            <a:srgbClr val="D0006F"/>
          </a:solidFill>
        </p:grpSpPr>
        <p:grpSp>
          <p:nvGrpSpPr>
            <p:cNvPr id="51" name="Group 7"/>
            <p:cNvGrpSpPr/>
            <p:nvPr userDrawn="1"/>
          </p:nvGrpSpPr>
          <p:grpSpPr>
            <a:xfrm>
              <a:off x="1331640" y="908720"/>
              <a:ext cx="1512168" cy="1579219"/>
              <a:chOff x="3131840" y="908720"/>
              <a:chExt cx="1512168" cy="1579219"/>
            </a:xfrm>
            <a:grpFill/>
          </p:grpSpPr>
          <p:sp>
            <p:nvSpPr>
              <p:cNvPr id="54" name="Oval 53"/>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TextBox 52"/>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52" name="Group 55"/>
          <p:cNvGrpSpPr/>
          <p:nvPr userDrawn="1"/>
        </p:nvGrpSpPr>
        <p:grpSpPr>
          <a:xfrm>
            <a:off x="6660232" y="2168860"/>
            <a:ext cx="1512168" cy="1579219"/>
            <a:chOff x="1331640" y="908720"/>
            <a:chExt cx="1512168" cy="1579219"/>
          </a:xfrm>
          <a:solidFill>
            <a:srgbClr val="AA0061"/>
          </a:solidFill>
        </p:grpSpPr>
        <p:grpSp>
          <p:nvGrpSpPr>
            <p:cNvPr id="56" name="Group 56"/>
            <p:cNvGrpSpPr/>
            <p:nvPr userDrawn="1"/>
          </p:nvGrpSpPr>
          <p:grpSpPr>
            <a:xfrm>
              <a:off x="1331640" y="908720"/>
              <a:ext cx="1512168" cy="1579219"/>
              <a:chOff x="3131840" y="908720"/>
              <a:chExt cx="1512168" cy="1579219"/>
            </a:xfrm>
            <a:grpFill/>
          </p:grpSpPr>
          <p:sp>
            <p:nvSpPr>
              <p:cNvPr id="59" name="Oval 58"/>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grpSp>
        <p:nvGrpSpPr>
          <p:cNvPr id="57" name="Group 60"/>
          <p:cNvGrpSpPr/>
          <p:nvPr userDrawn="1"/>
        </p:nvGrpSpPr>
        <p:grpSpPr>
          <a:xfrm>
            <a:off x="6660232" y="3933056"/>
            <a:ext cx="1512168" cy="1579219"/>
            <a:chOff x="1331640" y="908720"/>
            <a:chExt cx="1512168" cy="1579219"/>
          </a:xfrm>
          <a:solidFill>
            <a:srgbClr val="702F8A"/>
          </a:solidFill>
        </p:grpSpPr>
        <p:grpSp>
          <p:nvGrpSpPr>
            <p:cNvPr id="61" name="Group 7"/>
            <p:cNvGrpSpPr/>
            <p:nvPr userDrawn="1"/>
          </p:nvGrpSpPr>
          <p:grpSpPr>
            <a:xfrm>
              <a:off x="1331640" y="908720"/>
              <a:ext cx="1512168" cy="1579219"/>
              <a:chOff x="3131840" y="908720"/>
              <a:chExt cx="1512168" cy="1579219"/>
            </a:xfrm>
            <a:grpFill/>
          </p:grpSpPr>
          <p:sp>
            <p:nvSpPr>
              <p:cNvPr id="64" name="Oval 63"/>
              <p:cNvSpPr/>
              <p:nvPr userDrawn="1"/>
            </p:nvSpPr>
            <p:spPr>
              <a:xfrm>
                <a:off x="3131840" y="908720"/>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Isosceles Triangle 64"/>
              <p:cNvSpPr/>
              <p:nvPr userDrawn="1"/>
            </p:nvSpPr>
            <p:spPr>
              <a:xfrm rot="-1680000">
                <a:off x="3302194" y="2127899"/>
                <a:ext cx="417646" cy="3600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 name="TextBox 62"/>
            <p:cNvSpPr txBox="1"/>
            <p:nvPr userDrawn="1"/>
          </p:nvSpPr>
          <p:spPr>
            <a:xfrm>
              <a:off x="1547664" y="1484784"/>
              <a:ext cx="1080120" cy="369332"/>
            </a:xfrm>
            <a:prstGeom prst="rect">
              <a:avLst/>
            </a:prstGeom>
            <a:grpFill/>
          </p:spPr>
          <p:txBody>
            <a:bodyPr wrap="square" rtlCol="0">
              <a:spAutoFit/>
            </a:bodyPr>
            <a:lstStyle/>
            <a:p>
              <a:r>
                <a:rPr lang="en-GB" dirty="0">
                  <a:solidFill>
                    <a:schemeClr val="bg1"/>
                  </a:solidFill>
                </a:rPr>
                <a:t>Text Here</a:t>
              </a: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peech bubble example 3">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9C210-7917-440F-BD84-981D613DE548}" type="datetimeFigureOut">
              <a:rPr lang="en-GB" smtClean="0"/>
              <a:pPr/>
              <a:t>23/10/2023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4F7D77-A785-49E5-B62C-8DA40358CB5E}" type="slidenum">
              <a:rPr lang="en-GB" smtClean="0"/>
              <a:pPr/>
              <a:t>‹#›</a:t>
            </a:fld>
            <a:endParaRPr lang="en-GB"/>
          </a:p>
        </p:txBody>
      </p:sp>
      <p:grpSp>
        <p:nvGrpSpPr>
          <p:cNvPr id="5" name="Group 13"/>
          <p:cNvGrpSpPr/>
          <p:nvPr userDrawn="1"/>
        </p:nvGrpSpPr>
        <p:grpSpPr>
          <a:xfrm>
            <a:off x="1475656" y="1268760"/>
            <a:ext cx="5904656" cy="818477"/>
            <a:chOff x="1619672" y="3068960"/>
            <a:chExt cx="5904656" cy="818477"/>
          </a:xfrm>
        </p:grpSpPr>
        <p:grpSp>
          <p:nvGrpSpPr>
            <p:cNvPr id="6" name="Group 13"/>
            <p:cNvGrpSpPr/>
            <p:nvPr/>
          </p:nvGrpSpPr>
          <p:grpSpPr>
            <a:xfrm>
              <a:off x="1619672" y="3068960"/>
              <a:ext cx="5904656" cy="818477"/>
              <a:chOff x="1619672" y="3015827"/>
              <a:chExt cx="5904656" cy="818477"/>
            </a:xfrm>
            <a:solidFill>
              <a:srgbClr val="001E62"/>
            </a:solidFill>
          </p:grpSpPr>
          <p:sp>
            <p:nvSpPr>
              <p:cNvPr id="17" name="Rounded Rectangle 16"/>
              <p:cNvSpPr/>
              <p:nvPr/>
            </p:nvSpPr>
            <p:spPr>
              <a:xfrm>
                <a:off x="1619672" y="3015827"/>
                <a:ext cx="5904656" cy="6480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rot="10260000">
                <a:off x="1939157" y="3402610"/>
                <a:ext cx="375883" cy="431694"/>
              </a:xfrm>
              <a:custGeom>
                <a:avLst/>
                <a:gdLst>
                  <a:gd name="connsiteX0" fmla="*/ 0 w 432048"/>
                  <a:gd name="connsiteY0" fmla="*/ 360000 h 360000"/>
                  <a:gd name="connsiteX1" fmla="*/ 216024 w 432048"/>
                  <a:gd name="connsiteY1" fmla="*/ 0 h 360000"/>
                  <a:gd name="connsiteX2" fmla="*/ 432048 w 432048"/>
                  <a:gd name="connsiteY2" fmla="*/ 360000 h 360000"/>
                  <a:gd name="connsiteX3" fmla="*/ 0 w 432048"/>
                  <a:gd name="connsiteY3" fmla="*/ 360000 h 360000"/>
                  <a:gd name="connsiteX0" fmla="*/ 0 w 375883"/>
                  <a:gd name="connsiteY0" fmla="*/ 431694 h 431694"/>
                  <a:gd name="connsiteX1" fmla="*/ 159859 w 375883"/>
                  <a:gd name="connsiteY1" fmla="*/ 0 h 431694"/>
                  <a:gd name="connsiteX2" fmla="*/ 375883 w 375883"/>
                  <a:gd name="connsiteY2" fmla="*/ 360000 h 431694"/>
                  <a:gd name="connsiteX3" fmla="*/ 0 w 375883"/>
                  <a:gd name="connsiteY3" fmla="*/ 431694 h 431694"/>
                </a:gdLst>
                <a:ahLst/>
                <a:cxnLst>
                  <a:cxn ang="0">
                    <a:pos x="connsiteX0" y="connsiteY0"/>
                  </a:cxn>
                  <a:cxn ang="0">
                    <a:pos x="connsiteX1" y="connsiteY1"/>
                  </a:cxn>
                  <a:cxn ang="0">
                    <a:pos x="connsiteX2" y="connsiteY2"/>
                  </a:cxn>
                  <a:cxn ang="0">
                    <a:pos x="connsiteX3" y="connsiteY3"/>
                  </a:cxn>
                </a:cxnLst>
                <a:rect l="l" t="t" r="r" b="b"/>
                <a:pathLst>
                  <a:path w="375883" h="431694">
                    <a:moveTo>
                      <a:pt x="0" y="431694"/>
                    </a:moveTo>
                    <a:lnTo>
                      <a:pt x="159859" y="0"/>
                    </a:lnTo>
                    <a:lnTo>
                      <a:pt x="375883" y="360000"/>
                    </a:lnTo>
                    <a:lnTo>
                      <a:pt x="0" y="4316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p:cNvSpPr txBox="1"/>
            <p:nvPr/>
          </p:nvSpPr>
          <p:spPr>
            <a:xfrm>
              <a:off x="1691680" y="3203684"/>
              <a:ext cx="5688632" cy="369332"/>
            </a:xfrm>
            <a:prstGeom prst="rect">
              <a:avLst/>
            </a:prstGeom>
            <a:noFill/>
          </p:spPr>
          <p:txBody>
            <a:bodyPr wrap="square" rtlCol="0">
              <a:spAutoFit/>
            </a:bodyPr>
            <a:lstStyle/>
            <a:p>
              <a:r>
                <a:rPr lang="en-GB" b="1" dirty="0">
                  <a:solidFill>
                    <a:schemeClr val="bg1"/>
                  </a:solidFill>
                </a:rPr>
                <a:t>Text can be placed here</a:t>
              </a:r>
            </a:p>
          </p:txBody>
        </p:sp>
      </p:grpSp>
      <p:grpSp>
        <p:nvGrpSpPr>
          <p:cNvPr id="7" name="Group 18"/>
          <p:cNvGrpSpPr/>
          <p:nvPr userDrawn="1"/>
        </p:nvGrpSpPr>
        <p:grpSpPr>
          <a:xfrm>
            <a:off x="1467272" y="3276600"/>
            <a:ext cx="2528664" cy="1394542"/>
            <a:chOff x="1619672" y="3068960"/>
            <a:chExt cx="2528664" cy="1394542"/>
          </a:xfrm>
        </p:grpSpPr>
        <p:grpSp>
          <p:nvGrpSpPr>
            <p:cNvPr id="8" name="Group 13"/>
            <p:cNvGrpSpPr/>
            <p:nvPr/>
          </p:nvGrpSpPr>
          <p:grpSpPr>
            <a:xfrm>
              <a:off x="1619672" y="3068960"/>
              <a:ext cx="2528664" cy="1394542"/>
              <a:chOff x="1619672" y="3015827"/>
              <a:chExt cx="2528664" cy="1394542"/>
            </a:xfrm>
            <a:solidFill>
              <a:srgbClr val="001E62"/>
            </a:solidFill>
          </p:grpSpPr>
          <p:sp>
            <p:nvSpPr>
              <p:cNvPr id="22" name="Rounded Rectangle 21"/>
              <p:cNvSpPr/>
              <p:nvPr/>
            </p:nvSpPr>
            <p:spPr>
              <a:xfrm>
                <a:off x="1619672" y="3015827"/>
                <a:ext cx="2528664" cy="1224136"/>
              </a:xfrm>
              <a:prstGeom prst="roundRect">
                <a:avLst>
                  <a:gd name="adj" fmla="val 1147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rot="10260000">
                <a:off x="1939157" y="3978675"/>
                <a:ext cx="375883" cy="431694"/>
              </a:xfrm>
              <a:custGeom>
                <a:avLst/>
                <a:gdLst>
                  <a:gd name="connsiteX0" fmla="*/ 0 w 432048"/>
                  <a:gd name="connsiteY0" fmla="*/ 360000 h 360000"/>
                  <a:gd name="connsiteX1" fmla="*/ 216024 w 432048"/>
                  <a:gd name="connsiteY1" fmla="*/ 0 h 360000"/>
                  <a:gd name="connsiteX2" fmla="*/ 432048 w 432048"/>
                  <a:gd name="connsiteY2" fmla="*/ 360000 h 360000"/>
                  <a:gd name="connsiteX3" fmla="*/ 0 w 432048"/>
                  <a:gd name="connsiteY3" fmla="*/ 360000 h 360000"/>
                  <a:gd name="connsiteX0" fmla="*/ 0 w 375883"/>
                  <a:gd name="connsiteY0" fmla="*/ 431694 h 431694"/>
                  <a:gd name="connsiteX1" fmla="*/ 159859 w 375883"/>
                  <a:gd name="connsiteY1" fmla="*/ 0 h 431694"/>
                  <a:gd name="connsiteX2" fmla="*/ 375883 w 375883"/>
                  <a:gd name="connsiteY2" fmla="*/ 360000 h 431694"/>
                  <a:gd name="connsiteX3" fmla="*/ 0 w 375883"/>
                  <a:gd name="connsiteY3" fmla="*/ 431694 h 431694"/>
                </a:gdLst>
                <a:ahLst/>
                <a:cxnLst>
                  <a:cxn ang="0">
                    <a:pos x="connsiteX0" y="connsiteY0"/>
                  </a:cxn>
                  <a:cxn ang="0">
                    <a:pos x="connsiteX1" y="connsiteY1"/>
                  </a:cxn>
                  <a:cxn ang="0">
                    <a:pos x="connsiteX2" y="connsiteY2"/>
                  </a:cxn>
                  <a:cxn ang="0">
                    <a:pos x="connsiteX3" y="connsiteY3"/>
                  </a:cxn>
                </a:cxnLst>
                <a:rect l="l" t="t" r="r" b="b"/>
                <a:pathLst>
                  <a:path w="375883" h="431694">
                    <a:moveTo>
                      <a:pt x="0" y="431694"/>
                    </a:moveTo>
                    <a:lnTo>
                      <a:pt x="159859" y="0"/>
                    </a:lnTo>
                    <a:lnTo>
                      <a:pt x="375883" y="360000"/>
                    </a:lnTo>
                    <a:lnTo>
                      <a:pt x="0" y="4316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a:off x="1700064" y="3203684"/>
              <a:ext cx="2412268" cy="646331"/>
            </a:xfrm>
            <a:prstGeom prst="rect">
              <a:avLst/>
            </a:prstGeom>
            <a:noFill/>
          </p:spPr>
          <p:txBody>
            <a:bodyPr wrap="square" rtlCol="0">
              <a:spAutoFit/>
            </a:bodyPr>
            <a:lstStyle/>
            <a:p>
              <a:r>
                <a:rPr lang="en-GB" b="1" dirty="0">
                  <a:solidFill>
                    <a:schemeClr val="bg1"/>
                  </a:solidFill>
                </a:rPr>
                <a:t>Text can be placed here</a:t>
              </a:r>
            </a:p>
            <a:p>
              <a:endParaRPr lang="en-GB" dirty="0">
                <a:solidFill>
                  <a:schemeClr val="bg1"/>
                </a:solidFill>
              </a:endParaRPr>
            </a:p>
          </p:txBody>
        </p:sp>
      </p:grpSp>
      <p:grpSp>
        <p:nvGrpSpPr>
          <p:cNvPr id="9" name="Group 23"/>
          <p:cNvGrpSpPr/>
          <p:nvPr userDrawn="1"/>
        </p:nvGrpSpPr>
        <p:grpSpPr>
          <a:xfrm>
            <a:off x="1475656" y="2276872"/>
            <a:ext cx="2520280" cy="818477"/>
            <a:chOff x="1619672" y="3068960"/>
            <a:chExt cx="2520280" cy="818477"/>
          </a:xfrm>
        </p:grpSpPr>
        <p:grpSp>
          <p:nvGrpSpPr>
            <p:cNvPr id="10" name="Group 24"/>
            <p:cNvGrpSpPr/>
            <p:nvPr/>
          </p:nvGrpSpPr>
          <p:grpSpPr>
            <a:xfrm>
              <a:off x="1619672" y="3068960"/>
              <a:ext cx="2520280" cy="818477"/>
              <a:chOff x="1619672" y="3015827"/>
              <a:chExt cx="2520280" cy="818477"/>
            </a:xfrm>
            <a:solidFill>
              <a:srgbClr val="001E62"/>
            </a:solidFill>
          </p:grpSpPr>
          <p:sp>
            <p:nvSpPr>
              <p:cNvPr id="27" name="Rounded Rectangle 26"/>
              <p:cNvSpPr/>
              <p:nvPr/>
            </p:nvSpPr>
            <p:spPr>
              <a:xfrm>
                <a:off x="1619672" y="3015827"/>
                <a:ext cx="2520280" cy="6480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rot="10260000">
                <a:off x="1939157" y="3402610"/>
                <a:ext cx="375883" cy="431694"/>
              </a:xfrm>
              <a:custGeom>
                <a:avLst/>
                <a:gdLst>
                  <a:gd name="connsiteX0" fmla="*/ 0 w 432048"/>
                  <a:gd name="connsiteY0" fmla="*/ 360000 h 360000"/>
                  <a:gd name="connsiteX1" fmla="*/ 216024 w 432048"/>
                  <a:gd name="connsiteY1" fmla="*/ 0 h 360000"/>
                  <a:gd name="connsiteX2" fmla="*/ 432048 w 432048"/>
                  <a:gd name="connsiteY2" fmla="*/ 360000 h 360000"/>
                  <a:gd name="connsiteX3" fmla="*/ 0 w 432048"/>
                  <a:gd name="connsiteY3" fmla="*/ 360000 h 360000"/>
                  <a:gd name="connsiteX0" fmla="*/ 0 w 375883"/>
                  <a:gd name="connsiteY0" fmla="*/ 431694 h 431694"/>
                  <a:gd name="connsiteX1" fmla="*/ 159859 w 375883"/>
                  <a:gd name="connsiteY1" fmla="*/ 0 h 431694"/>
                  <a:gd name="connsiteX2" fmla="*/ 375883 w 375883"/>
                  <a:gd name="connsiteY2" fmla="*/ 360000 h 431694"/>
                  <a:gd name="connsiteX3" fmla="*/ 0 w 375883"/>
                  <a:gd name="connsiteY3" fmla="*/ 431694 h 431694"/>
                </a:gdLst>
                <a:ahLst/>
                <a:cxnLst>
                  <a:cxn ang="0">
                    <a:pos x="connsiteX0" y="connsiteY0"/>
                  </a:cxn>
                  <a:cxn ang="0">
                    <a:pos x="connsiteX1" y="connsiteY1"/>
                  </a:cxn>
                  <a:cxn ang="0">
                    <a:pos x="connsiteX2" y="connsiteY2"/>
                  </a:cxn>
                  <a:cxn ang="0">
                    <a:pos x="connsiteX3" y="connsiteY3"/>
                  </a:cxn>
                </a:cxnLst>
                <a:rect l="l" t="t" r="r" b="b"/>
                <a:pathLst>
                  <a:path w="375883" h="431694">
                    <a:moveTo>
                      <a:pt x="0" y="431694"/>
                    </a:moveTo>
                    <a:lnTo>
                      <a:pt x="159859" y="0"/>
                    </a:lnTo>
                    <a:lnTo>
                      <a:pt x="375883" y="360000"/>
                    </a:lnTo>
                    <a:lnTo>
                      <a:pt x="0" y="4316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1691680" y="3203684"/>
              <a:ext cx="2412268" cy="369332"/>
            </a:xfrm>
            <a:prstGeom prst="rect">
              <a:avLst/>
            </a:prstGeom>
            <a:noFill/>
          </p:spPr>
          <p:txBody>
            <a:bodyPr wrap="square" rtlCol="0">
              <a:spAutoFit/>
            </a:bodyPr>
            <a:lstStyle/>
            <a:p>
              <a:r>
                <a:rPr lang="en-GB" b="1" dirty="0">
                  <a:solidFill>
                    <a:schemeClr val="bg1"/>
                  </a:solidFill>
                </a:rPr>
                <a:t>Text can be placed here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95288" y="44450"/>
            <a:ext cx="84248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051" name="Text Placeholder 2"/>
          <p:cNvSpPr>
            <a:spLocks noGrp="1"/>
          </p:cNvSpPr>
          <p:nvPr>
            <p:ph type="body" idx="1"/>
          </p:nvPr>
        </p:nvSpPr>
        <p:spPr bwMode="auto">
          <a:xfrm>
            <a:off x="395288" y="1268413"/>
            <a:ext cx="8424862" cy="226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4" name="Date Placeholder 3"/>
          <p:cNvSpPr>
            <a:spLocks noGrp="1"/>
          </p:cNvSpPr>
          <p:nvPr>
            <p:ph type="dt" sz="half" idx="2"/>
          </p:nvPr>
        </p:nvSpPr>
        <p:spPr>
          <a:xfrm>
            <a:off x="6553200" y="594042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93227DF-2E11-49F9-82F9-018E67EF2144}" type="datetimeFigureOut">
              <a:rPr lang="en-GB"/>
              <a:pPr>
                <a:defRPr/>
              </a:pPr>
              <a:t>23/10/2023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AC2427F-F4A4-43CE-8F55-1DDD5199372F}" type="slidenum">
              <a:rPr lang="en-GB"/>
              <a:pPr>
                <a:defRPr/>
              </a:pPr>
              <a:t>‹#›</a:t>
            </a:fld>
            <a:endParaRPr lang="en-GB"/>
          </a:p>
        </p:txBody>
      </p:sp>
      <p:pic>
        <p:nvPicPr>
          <p:cNvPr id="2055" name="Picture 3"/>
          <p:cNvPicPr>
            <a:picLocks noChangeAspect="1" noChangeArrowheads="1"/>
          </p:cNvPicPr>
          <p:nvPr/>
        </p:nvPicPr>
        <p:blipFill>
          <a:blip r:embed="rId13" cstate="print"/>
          <a:srcRect/>
          <a:stretch>
            <a:fillRect/>
          </a:stretch>
        </p:blipFill>
        <p:spPr bwMode="auto">
          <a:xfrm>
            <a:off x="250825" y="6021388"/>
            <a:ext cx="2419350" cy="684212"/>
          </a:xfrm>
          <a:prstGeom prst="rect">
            <a:avLst/>
          </a:prstGeom>
          <a:noFill/>
          <a:ln w="9525">
            <a:noFill/>
            <a:miter lim="800000"/>
            <a:headEnd/>
            <a:tailEnd/>
          </a:ln>
        </p:spPr>
      </p:pic>
      <p:grpSp>
        <p:nvGrpSpPr>
          <p:cNvPr id="2056" name="Group 10"/>
          <p:cNvGrpSpPr>
            <a:grpSpLocks noChangeAspect="1"/>
          </p:cNvGrpSpPr>
          <p:nvPr/>
        </p:nvGrpSpPr>
        <p:grpSpPr bwMode="auto">
          <a:xfrm>
            <a:off x="0" y="5635625"/>
            <a:ext cx="9144000" cy="458788"/>
            <a:chOff x="0" y="3550"/>
            <a:chExt cx="5760" cy="289"/>
          </a:xfrm>
        </p:grpSpPr>
        <p:sp>
          <p:nvSpPr>
            <p:cNvPr id="2066" name="AutoShape 9"/>
            <p:cNvSpPr>
              <a:spLocks noChangeAspect="1" noChangeArrowheads="1" noTextEdit="1"/>
            </p:cNvSpPr>
            <p:nvPr userDrawn="1"/>
          </p:nvSpPr>
          <p:spPr bwMode="auto">
            <a:xfrm>
              <a:off x="4429" y="3550"/>
              <a:ext cx="1331" cy="282"/>
            </a:xfrm>
            <a:prstGeom prst="rect">
              <a:avLst/>
            </a:prstGeom>
            <a:noFill/>
            <a:ln w="9525">
              <a:noFill/>
              <a:miter lim="800000"/>
              <a:headEnd/>
              <a:tailEnd/>
            </a:ln>
          </p:spPr>
          <p:txBody>
            <a:bodyPr/>
            <a:lstStyle/>
            <a:p>
              <a:endParaRPr lang="en-GB"/>
            </a:p>
          </p:txBody>
        </p:sp>
        <p:sp>
          <p:nvSpPr>
            <p:cNvPr id="10" name="Line 11"/>
            <p:cNvSpPr>
              <a:spLocks noChangeShapeType="1"/>
            </p:cNvSpPr>
            <p:nvPr userDrawn="1"/>
          </p:nvSpPr>
          <p:spPr bwMode="auto">
            <a:xfrm>
              <a:off x="0" y="3664"/>
              <a:ext cx="5676" cy="0"/>
            </a:xfrm>
            <a:prstGeom prst="line">
              <a:avLst/>
            </a:prstGeom>
            <a:noFill/>
            <a:ln w="28575" cap="flat">
              <a:solidFill>
                <a:srgbClr val="191D63"/>
              </a:solidFill>
              <a:prstDash val="solid"/>
              <a:miter lim="800000"/>
              <a:headEnd/>
              <a:tailEnd/>
            </a:ln>
          </p:spPr>
          <p:txBody>
            <a:bodyPr/>
            <a:lstStyle/>
            <a:p>
              <a:pPr fontAlgn="auto">
                <a:spcBef>
                  <a:spcPts val="0"/>
                </a:spcBef>
                <a:spcAft>
                  <a:spcPts val="0"/>
                </a:spcAft>
                <a:defRPr/>
              </a:pPr>
              <a:endParaRPr lang="en-GB">
                <a:ln w="28575">
                  <a:solidFill>
                    <a:srgbClr val="001E62"/>
                  </a:solidFill>
                </a:ln>
                <a:latin typeface="+mn-lt"/>
                <a:cs typeface="+mn-cs"/>
              </a:endParaRPr>
            </a:p>
          </p:txBody>
        </p:sp>
        <p:sp>
          <p:nvSpPr>
            <p:cNvPr id="2068" name="Freeform 10"/>
            <p:cNvSpPr>
              <a:spLocks/>
            </p:cNvSpPr>
            <p:nvPr userDrawn="1"/>
          </p:nvSpPr>
          <p:spPr bwMode="auto">
            <a:xfrm>
              <a:off x="5633" y="3675"/>
              <a:ext cx="125" cy="164"/>
            </a:xfrm>
            <a:custGeom>
              <a:avLst/>
              <a:gdLst>
                <a:gd name="T0" fmla="*/ 39 w 86"/>
                <a:gd name="T1" fmla="*/ 9 h 112"/>
                <a:gd name="T2" fmla="*/ 13 w 86"/>
                <a:gd name="T3" fmla="*/ 65 h 112"/>
                <a:gd name="T4" fmla="*/ 0 w 86"/>
                <a:gd name="T5" fmla="*/ 81 h 112"/>
                <a:gd name="T6" fmla="*/ 21 w 86"/>
                <a:gd name="T7" fmla="*/ 84 h 112"/>
                <a:gd name="T8" fmla="*/ 86 w 86"/>
                <a:gd name="T9" fmla="*/ 102 h 112"/>
                <a:gd name="T10" fmla="*/ 86 w 86"/>
                <a:gd name="T11" fmla="*/ 6 h 112"/>
                <a:gd name="T12" fmla="*/ 39 w 86"/>
                <a:gd name="T13" fmla="*/ 9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12">
                  <a:moveTo>
                    <a:pt x="39" y="9"/>
                  </a:moveTo>
                  <a:cubicBezTo>
                    <a:pt x="18" y="20"/>
                    <a:pt x="9" y="43"/>
                    <a:pt x="13" y="65"/>
                  </a:cubicBezTo>
                  <a:cubicBezTo>
                    <a:pt x="0" y="81"/>
                    <a:pt x="0" y="81"/>
                    <a:pt x="0" y="81"/>
                  </a:cubicBezTo>
                  <a:cubicBezTo>
                    <a:pt x="21" y="84"/>
                    <a:pt x="21" y="84"/>
                    <a:pt x="21" y="84"/>
                  </a:cubicBezTo>
                  <a:cubicBezTo>
                    <a:pt x="35" y="105"/>
                    <a:pt x="63" y="112"/>
                    <a:pt x="86" y="102"/>
                  </a:cubicBezTo>
                  <a:cubicBezTo>
                    <a:pt x="86" y="6"/>
                    <a:pt x="86" y="6"/>
                    <a:pt x="86" y="6"/>
                  </a:cubicBezTo>
                  <a:cubicBezTo>
                    <a:pt x="71" y="0"/>
                    <a:pt x="54" y="0"/>
                    <a:pt x="39" y="9"/>
                  </a:cubicBezTo>
                </a:path>
              </a:pathLst>
            </a:custGeom>
            <a:solidFill>
              <a:srgbClr val="00ACCD"/>
            </a:solidFill>
            <a:ln w="9525">
              <a:noFill/>
              <a:round/>
              <a:headEnd/>
              <a:tailEnd/>
            </a:ln>
          </p:spPr>
          <p:txBody>
            <a:bodyPr/>
            <a:lstStyle/>
            <a:p>
              <a:endParaRPr lang="en-GB"/>
            </a:p>
          </p:txBody>
        </p:sp>
        <p:sp>
          <p:nvSpPr>
            <p:cNvPr id="2069" name="Freeform 11"/>
            <p:cNvSpPr>
              <a:spLocks/>
            </p:cNvSpPr>
            <p:nvPr userDrawn="1"/>
          </p:nvSpPr>
          <p:spPr bwMode="auto">
            <a:xfrm>
              <a:off x="5696" y="3551"/>
              <a:ext cx="62" cy="75"/>
            </a:xfrm>
            <a:custGeom>
              <a:avLst/>
              <a:gdLst>
                <a:gd name="T0" fmla="*/ 15 w 43"/>
                <a:gd name="T1" fmla="*/ 0 h 51"/>
                <a:gd name="T2" fmla="*/ 13 w 43"/>
                <a:gd name="T3" fmla="*/ 13 h 51"/>
                <a:gd name="T4" fmla="*/ 13 w 43"/>
                <a:gd name="T5" fmla="*/ 13 h 51"/>
                <a:gd name="T6" fmla="*/ 3 w 43"/>
                <a:gd name="T7" fmla="*/ 24 h 51"/>
                <a:gd name="T8" fmla="*/ 0 w 43"/>
                <a:gd name="T9" fmla="*/ 40 h 51"/>
                <a:gd name="T10" fmla="*/ 9 w 43"/>
                <a:gd name="T11" fmla="*/ 39 h 51"/>
                <a:gd name="T12" fmla="*/ 43 w 43"/>
                <a:gd name="T13" fmla="*/ 51 h 51"/>
                <a:gd name="T14" fmla="*/ 43 w 43"/>
                <a:gd name="T15" fmla="*/ 10 h 51"/>
                <a:gd name="T16" fmla="*/ 31 w 43"/>
                <a:gd name="T17" fmla="*/ 7 h 51"/>
                <a:gd name="T18" fmla="*/ 25 w 43"/>
                <a:gd name="T19" fmla="*/ 8 h 51"/>
                <a:gd name="T20" fmla="*/ 15 w 43"/>
                <a:gd name="T21" fmla="*/ 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51">
                  <a:moveTo>
                    <a:pt x="15" y="0"/>
                  </a:moveTo>
                  <a:cubicBezTo>
                    <a:pt x="13" y="13"/>
                    <a:pt x="13" y="13"/>
                    <a:pt x="13" y="13"/>
                  </a:cubicBezTo>
                  <a:cubicBezTo>
                    <a:pt x="13" y="13"/>
                    <a:pt x="13" y="13"/>
                    <a:pt x="13" y="13"/>
                  </a:cubicBezTo>
                  <a:cubicBezTo>
                    <a:pt x="3" y="24"/>
                    <a:pt x="3" y="24"/>
                    <a:pt x="3" y="24"/>
                  </a:cubicBezTo>
                  <a:cubicBezTo>
                    <a:pt x="1" y="29"/>
                    <a:pt x="0" y="34"/>
                    <a:pt x="0" y="40"/>
                  </a:cubicBezTo>
                  <a:cubicBezTo>
                    <a:pt x="3" y="39"/>
                    <a:pt x="6" y="39"/>
                    <a:pt x="9" y="39"/>
                  </a:cubicBezTo>
                  <a:cubicBezTo>
                    <a:pt x="22" y="39"/>
                    <a:pt x="34" y="43"/>
                    <a:pt x="43" y="51"/>
                  </a:cubicBezTo>
                  <a:cubicBezTo>
                    <a:pt x="43" y="10"/>
                    <a:pt x="43" y="10"/>
                    <a:pt x="43" y="10"/>
                  </a:cubicBezTo>
                  <a:cubicBezTo>
                    <a:pt x="39" y="8"/>
                    <a:pt x="35" y="7"/>
                    <a:pt x="31" y="7"/>
                  </a:cubicBezTo>
                  <a:cubicBezTo>
                    <a:pt x="29" y="7"/>
                    <a:pt x="27" y="8"/>
                    <a:pt x="25" y="8"/>
                  </a:cubicBezTo>
                  <a:cubicBezTo>
                    <a:pt x="15" y="0"/>
                    <a:pt x="15" y="0"/>
                    <a:pt x="15" y="0"/>
                  </a:cubicBezTo>
                </a:path>
              </a:pathLst>
            </a:custGeom>
            <a:solidFill>
              <a:srgbClr val="96CA51"/>
            </a:solidFill>
            <a:ln w="9525">
              <a:noFill/>
              <a:round/>
              <a:headEnd/>
              <a:tailEnd/>
            </a:ln>
          </p:spPr>
          <p:txBody>
            <a:bodyPr/>
            <a:lstStyle/>
            <a:p>
              <a:endParaRPr lang="en-GB"/>
            </a:p>
          </p:txBody>
        </p:sp>
        <p:sp>
          <p:nvSpPr>
            <p:cNvPr id="2070" name="Freeform 12"/>
            <p:cNvSpPr>
              <a:spLocks/>
            </p:cNvSpPr>
            <p:nvPr userDrawn="1"/>
          </p:nvSpPr>
          <p:spPr bwMode="auto">
            <a:xfrm>
              <a:off x="5611" y="3610"/>
              <a:ext cx="147" cy="132"/>
            </a:xfrm>
            <a:custGeom>
              <a:avLst/>
              <a:gdLst>
                <a:gd name="T0" fmla="*/ 58 w 101"/>
                <a:gd name="T1" fmla="*/ 0 h 90"/>
                <a:gd name="T2" fmla="*/ 46 w 101"/>
                <a:gd name="T3" fmla="*/ 4 h 90"/>
                <a:gd name="T4" fmla="*/ 20 w 101"/>
                <a:gd name="T5" fmla="*/ 29 h 90"/>
                <a:gd name="T6" fmla="*/ 0 w 101"/>
                <a:gd name="T7" fmla="*/ 34 h 90"/>
                <a:gd name="T8" fmla="*/ 15 w 101"/>
                <a:gd name="T9" fmla="*/ 50 h 90"/>
                <a:gd name="T10" fmla="*/ 16 w 101"/>
                <a:gd name="T11" fmla="*/ 49 h 90"/>
                <a:gd name="T12" fmla="*/ 20 w 101"/>
                <a:gd name="T13" fmla="*/ 73 h 90"/>
                <a:gd name="T14" fmla="*/ 29 w 101"/>
                <a:gd name="T15" fmla="*/ 85 h 90"/>
                <a:gd name="T16" fmla="*/ 54 w 101"/>
                <a:gd name="T17" fmla="*/ 53 h 90"/>
                <a:gd name="T18" fmla="*/ 79 w 101"/>
                <a:gd name="T19" fmla="*/ 46 h 90"/>
                <a:gd name="T20" fmla="*/ 101 w 101"/>
                <a:gd name="T21" fmla="*/ 50 h 90"/>
                <a:gd name="T22" fmla="*/ 101 w 101"/>
                <a:gd name="T23" fmla="*/ 90 h 90"/>
                <a:gd name="T24" fmla="*/ 101 w 101"/>
                <a:gd name="T25" fmla="*/ 11 h 90"/>
                <a:gd name="T26" fmla="*/ 101 w 101"/>
                <a:gd name="T27" fmla="*/ 11 h 90"/>
                <a:gd name="T28" fmla="*/ 101 w 101"/>
                <a:gd name="T29" fmla="*/ 28 h 90"/>
                <a:gd name="T30" fmla="*/ 89 w 101"/>
                <a:gd name="T31" fmla="*/ 31 h 90"/>
                <a:gd name="T32" fmla="*/ 74 w 101"/>
                <a:gd name="T33" fmla="*/ 27 h 90"/>
                <a:gd name="T34" fmla="*/ 5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 h="90">
                  <a:moveTo>
                    <a:pt x="58" y="0"/>
                  </a:moveTo>
                  <a:cubicBezTo>
                    <a:pt x="54" y="1"/>
                    <a:pt x="49" y="2"/>
                    <a:pt x="46" y="4"/>
                  </a:cubicBezTo>
                  <a:cubicBezTo>
                    <a:pt x="34" y="9"/>
                    <a:pt x="25" y="18"/>
                    <a:pt x="20" y="29"/>
                  </a:cubicBezTo>
                  <a:cubicBezTo>
                    <a:pt x="0" y="34"/>
                    <a:pt x="0" y="34"/>
                    <a:pt x="0" y="34"/>
                  </a:cubicBezTo>
                  <a:cubicBezTo>
                    <a:pt x="15" y="50"/>
                    <a:pt x="15" y="50"/>
                    <a:pt x="15" y="50"/>
                  </a:cubicBezTo>
                  <a:cubicBezTo>
                    <a:pt x="16" y="49"/>
                    <a:pt x="16" y="49"/>
                    <a:pt x="16" y="49"/>
                  </a:cubicBezTo>
                  <a:cubicBezTo>
                    <a:pt x="15" y="57"/>
                    <a:pt x="17" y="65"/>
                    <a:pt x="20" y="73"/>
                  </a:cubicBezTo>
                  <a:cubicBezTo>
                    <a:pt x="23" y="77"/>
                    <a:pt x="25" y="82"/>
                    <a:pt x="29" y="85"/>
                  </a:cubicBezTo>
                  <a:cubicBezTo>
                    <a:pt x="32" y="72"/>
                    <a:pt x="41" y="60"/>
                    <a:pt x="54" y="53"/>
                  </a:cubicBezTo>
                  <a:cubicBezTo>
                    <a:pt x="62" y="48"/>
                    <a:pt x="71" y="46"/>
                    <a:pt x="79" y="46"/>
                  </a:cubicBezTo>
                  <a:cubicBezTo>
                    <a:pt x="87" y="46"/>
                    <a:pt x="94" y="47"/>
                    <a:pt x="101" y="50"/>
                  </a:cubicBezTo>
                  <a:cubicBezTo>
                    <a:pt x="101" y="90"/>
                    <a:pt x="101" y="90"/>
                    <a:pt x="101" y="90"/>
                  </a:cubicBezTo>
                  <a:cubicBezTo>
                    <a:pt x="101" y="11"/>
                    <a:pt x="101" y="11"/>
                    <a:pt x="101" y="11"/>
                  </a:cubicBezTo>
                  <a:cubicBezTo>
                    <a:pt x="101" y="11"/>
                    <a:pt x="101" y="11"/>
                    <a:pt x="101" y="11"/>
                  </a:cubicBezTo>
                  <a:cubicBezTo>
                    <a:pt x="101" y="28"/>
                    <a:pt x="101" y="28"/>
                    <a:pt x="101" y="28"/>
                  </a:cubicBezTo>
                  <a:cubicBezTo>
                    <a:pt x="97" y="30"/>
                    <a:pt x="93" y="31"/>
                    <a:pt x="89" y="31"/>
                  </a:cubicBezTo>
                  <a:cubicBezTo>
                    <a:pt x="84" y="31"/>
                    <a:pt x="79" y="29"/>
                    <a:pt x="74" y="27"/>
                  </a:cubicBezTo>
                  <a:cubicBezTo>
                    <a:pt x="64" y="21"/>
                    <a:pt x="58" y="11"/>
                    <a:pt x="58" y="0"/>
                  </a:cubicBezTo>
                </a:path>
              </a:pathLst>
            </a:custGeom>
            <a:solidFill>
              <a:srgbClr val="B61F6D"/>
            </a:solidFill>
            <a:ln w="9525">
              <a:noFill/>
              <a:round/>
              <a:headEnd/>
              <a:tailEnd/>
            </a:ln>
          </p:spPr>
          <p:txBody>
            <a:bodyPr/>
            <a:lstStyle/>
            <a:p>
              <a:endParaRPr lang="en-GB"/>
            </a:p>
          </p:txBody>
        </p:sp>
        <p:sp>
          <p:nvSpPr>
            <p:cNvPr id="2071" name="Freeform 13"/>
            <p:cNvSpPr>
              <a:spLocks/>
            </p:cNvSpPr>
            <p:nvPr userDrawn="1"/>
          </p:nvSpPr>
          <p:spPr bwMode="auto">
            <a:xfrm>
              <a:off x="5653" y="3678"/>
              <a:ext cx="105" cy="84"/>
            </a:xfrm>
            <a:custGeom>
              <a:avLst/>
              <a:gdLst>
                <a:gd name="T0" fmla="*/ 50 w 72"/>
                <a:gd name="T1" fmla="*/ 0 h 57"/>
                <a:gd name="T2" fmla="*/ 25 w 72"/>
                <a:gd name="T3" fmla="*/ 7 h 57"/>
                <a:gd name="T4" fmla="*/ 0 w 72"/>
                <a:gd name="T5" fmla="*/ 39 h 57"/>
                <a:gd name="T6" fmla="*/ 38 w 72"/>
                <a:gd name="T7" fmla="*/ 57 h 57"/>
                <a:gd name="T8" fmla="*/ 60 w 72"/>
                <a:gd name="T9" fmla="*/ 52 h 57"/>
                <a:gd name="T10" fmla="*/ 72 w 72"/>
                <a:gd name="T11" fmla="*/ 44 h 57"/>
                <a:gd name="T12" fmla="*/ 72 w 72"/>
                <a:gd name="T13" fmla="*/ 4 h 57"/>
                <a:gd name="T14" fmla="*/ 50 w 72"/>
                <a:gd name="T15" fmla="*/ 0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57">
                  <a:moveTo>
                    <a:pt x="50" y="0"/>
                  </a:moveTo>
                  <a:cubicBezTo>
                    <a:pt x="42" y="0"/>
                    <a:pt x="33" y="2"/>
                    <a:pt x="25" y="7"/>
                  </a:cubicBezTo>
                  <a:cubicBezTo>
                    <a:pt x="12" y="14"/>
                    <a:pt x="3" y="26"/>
                    <a:pt x="0" y="39"/>
                  </a:cubicBezTo>
                  <a:cubicBezTo>
                    <a:pt x="10" y="50"/>
                    <a:pt x="24" y="57"/>
                    <a:pt x="38" y="57"/>
                  </a:cubicBezTo>
                  <a:cubicBezTo>
                    <a:pt x="46" y="57"/>
                    <a:pt x="53" y="55"/>
                    <a:pt x="60" y="52"/>
                  </a:cubicBezTo>
                  <a:cubicBezTo>
                    <a:pt x="72" y="44"/>
                    <a:pt x="72" y="44"/>
                    <a:pt x="72" y="44"/>
                  </a:cubicBezTo>
                  <a:cubicBezTo>
                    <a:pt x="72" y="4"/>
                    <a:pt x="72" y="4"/>
                    <a:pt x="72" y="4"/>
                  </a:cubicBezTo>
                  <a:cubicBezTo>
                    <a:pt x="65" y="1"/>
                    <a:pt x="58" y="0"/>
                    <a:pt x="50" y="0"/>
                  </a:cubicBezTo>
                </a:path>
              </a:pathLst>
            </a:custGeom>
            <a:solidFill>
              <a:srgbClr val="323267"/>
            </a:solidFill>
            <a:ln w="9525">
              <a:noFill/>
              <a:round/>
              <a:headEnd/>
              <a:tailEnd/>
            </a:ln>
          </p:spPr>
          <p:txBody>
            <a:bodyPr/>
            <a:lstStyle/>
            <a:p>
              <a:endParaRPr lang="en-GB"/>
            </a:p>
          </p:txBody>
        </p:sp>
        <p:sp>
          <p:nvSpPr>
            <p:cNvPr id="2072" name="Freeform 14"/>
            <p:cNvSpPr>
              <a:spLocks/>
            </p:cNvSpPr>
            <p:nvPr userDrawn="1"/>
          </p:nvSpPr>
          <p:spPr bwMode="auto">
            <a:xfrm>
              <a:off x="5696" y="3609"/>
              <a:ext cx="62" cy="47"/>
            </a:xfrm>
            <a:custGeom>
              <a:avLst/>
              <a:gdLst>
                <a:gd name="T0" fmla="*/ 9 w 43"/>
                <a:gd name="T1" fmla="*/ 0 h 32"/>
                <a:gd name="T2" fmla="*/ 0 w 43"/>
                <a:gd name="T3" fmla="*/ 1 h 32"/>
                <a:gd name="T4" fmla="*/ 16 w 43"/>
                <a:gd name="T5" fmla="*/ 28 h 32"/>
                <a:gd name="T6" fmla="*/ 31 w 43"/>
                <a:gd name="T7" fmla="*/ 32 h 32"/>
                <a:gd name="T8" fmla="*/ 43 w 43"/>
                <a:gd name="T9" fmla="*/ 29 h 32"/>
                <a:gd name="T10" fmla="*/ 43 w 43"/>
                <a:gd name="T11" fmla="*/ 12 h 32"/>
                <a:gd name="T12" fmla="*/ 9 w 43"/>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32">
                  <a:moveTo>
                    <a:pt x="9" y="0"/>
                  </a:moveTo>
                  <a:cubicBezTo>
                    <a:pt x="6" y="0"/>
                    <a:pt x="3" y="0"/>
                    <a:pt x="0" y="1"/>
                  </a:cubicBezTo>
                  <a:cubicBezTo>
                    <a:pt x="0" y="12"/>
                    <a:pt x="6" y="22"/>
                    <a:pt x="16" y="28"/>
                  </a:cubicBezTo>
                  <a:cubicBezTo>
                    <a:pt x="21" y="30"/>
                    <a:pt x="26" y="32"/>
                    <a:pt x="31" y="32"/>
                  </a:cubicBezTo>
                  <a:cubicBezTo>
                    <a:pt x="35" y="32"/>
                    <a:pt x="39" y="31"/>
                    <a:pt x="43" y="29"/>
                  </a:cubicBezTo>
                  <a:cubicBezTo>
                    <a:pt x="43" y="12"/>
                    <a:pt x="43" y="12"/>
                    <a:pt x="43" y="12"/>
                  </a:cubicBezTo>
                  <a:cubicBezTo>
                    <a:pt x="34" y="4"/>
                    <a:pt x="22" y="0"/>
                    <a:pt x="9" y="0"/>
                  </a:cubicBezTo>
                </a:path>
              </a:pathLst>
            </a:custGeom>
            <a:solidFill>
              <a:srgbClr val="812F39"/>
            </a:solidFill>
            <a:ln w="9525">
              <a:noFill/>
              <a:round/>
              <a:headEnd/>
              <a:tailEnd/>
            </a:ln>
          </p:spPr>
          <p:txBody>
            <a:bodyPr/>
            <a:lstStyle/>
            <a:p>
              <a:endParaRPr lang="en-GB"/>
            </a:p>
          </p:txBody>
        </p:sp>
      </p:grpSp>
      <p:pic>
        <p:nvPicPr>
          <p:cNvPr id="2057" name="Picture 3"/>
          <p:cNvPicPr>
            <a:picLocks noChangeAspect="1" noChangeArrowheads="1"/>
          </p:cNvPicPr>
          <p:nvPr userDrawn="1"/>
        </p:nvPicPr>
        <p:blipFill>
          <a:blip r:embed="rId13" cstate="print"/>
          <a:srcRect/>
          <a:stretch>
            <a:fillRect/>
          </a:stretch>
        </p:blipFill>
        <p:spPr bwMode="auto">
          <a:xfrm>
            <a:off x="250825" y="6021388"/>
            <a:ext cx="2419350" cy="684212"/>
          </a:xfrm>
          <a:prstGeom prst="rect">
            <a:avLst/>
          </a:prstGeom>
          <a:noFill/>
          <a:ln w="9525">
            <a:noFill/>
            <a:miter lim="800000"/>
            <a:headEnd/>
            <a:tailEnd/>
          </a:ln>
        </p:spPr>
      </p:pic>
      <p:grpSp>
        <p:nvGrpSpPr>
          <p:cNvPr id="2058" name="Group 10"/>
          <p:cNvGrpSpPr>
            <a:grpSpLocks noChangeAspect="1"/>
          </p:cNvGrpSpPr>
          <p:nvPr userDrawn="1"/>
        </p:nvGrpSpPr>
        <p:grpSpPr bwMode="auto">
          <a:xfrm>
            <a:off x="0" y="5635625"/>
            <a:ext cx="9144000" cy="458788"/>
            <a:chOff x="0" y="3550"/>
            <a:chExt cx="5760" cy="289"/>
          </a:xfrm>
        </p:grpSpPr>
        <p:sp>
          <p:nvSpPr>
            <p:cNvPr id="2059" name="AutoShape 9"/>
            <p:cNvSpPr>
              <a:spLocks noChangeAspect="1" noChangeArrowheads="1" noTextEdit="1"/>
            </p:cNvSpPr>
            <p:nvPr userDrawn="1"/>
          </p:nvSpPr>
          <p:spPr bwMode="auto">
            <a:xfrm>
              <a:off x="4429" y="3550"/>
              <a:ext cx="1331" cy="282"/>
            </a:xfrm>
            <a:prstGeom prst="rect">
              <a:avLst/>
            </a:prstGeom>
            <a:noFill/>
            <a:ln w="9525">
              <a:noFill/>
              <a:miter lim="800000"/>
              <a:headEnd/>
              <a:tailEnd/>
            </a:ln>
          </p:spPr>
          <p:txBody>
            <a:bodyPr/>
            <a:lstStyle/>
            <a:p>
              <a:endParaRPr lang="en-GB"/>
            </a:p>
          </p:txBody>
        </p:sp>
        <p:sp>
          <p:nvSpPr>
            <p:cNvPr id="19" name="Line 11"/>
            <p:cNvSpPr>
              <a:spLocks noChangeShapeType="1"/>
            </p:cNvSpPr>
            <p:nvPr userDrawn="1"/>
          </p:nvSpPr>
          <p:spPr bwMode="auto">
            <a:xfrm>
              <a:off x="0" y="3664"/>
              <a:ext cx="5676" cy="0"/>
            </a:xfrm>
            <a:prstGeom prst="line">
              <a:avLst/>
            </a:prstGeom>
            <a:noFill/>
            <a:ln w="28575" cap="flat">
              <a:solidFill>
                <a:srgbClr val="191D63"/>
              </a:solidFill>
              <a:prstDash val="solid"/>
              <a:miter lim="800000"/>
              <a:headEnd/>
              <a:tailEnd/>
            </a:ln>
          </p:spPr>
          <p:txBody>
            <a:bodyPr/>
            <a:lstStyle/>
            <a:p>
              <a:pPr fontAlgn="auto">
                <a:spcBef>
                  <a:spcPts val="0"/>
                </a:spcBef>
                <a:spcAft>
                  <a:spcPts val="0"/>
                </a:spcAft>
                <a:defRPr/>
              </a:pPr>
              <a:endParaRPr lang="en-GB">
                <a:ln w="28575">
                  <a:solidFill>
                    <a:srgbClr val="001E62"/>
                  </a:solidFill>
                </a:ln>
                <a:latin typeface="+mn-lt"/>
                <a:cs typeface="+mn-cs"/>
              </a:endParaRPr>
            </a:p>
          </p:txBody>
        </p:sp>
        <p:sp>
          <p:nvSpPr>
            <p:cNvPr id="2061" name="Freeform 19"/>
            <p:cNvSpPr>
              <a:spLocks/>
            </p:cNvSpPr>
            <p:nvPr userDrawn="1"/>
          </p:nvSpPr>
          <p:spPr bwMode="auto">
            <a:xfrm>
              <a:off x="5633" y="3675"/>
              <a:ext cx="125" cy="164"/>
            </a:xfrm>
            <a:custGeom>
              <a:avLst/>
              <a:gdLst>
                <a:gd name="T0" fmla="*/ 39 w 86"/>
                <a:gd name="T1" fmla="*/ 9 h 112"/>
                <a:gd name="T2" fmla="*/ 13 w 86"/>
                <a:gd name="T3" fmla="*/ 65 h 112"/>
                <a:gd name="T4" fmla="*/ 0 w 86"/>
                <a:gd name="T5" fmla="*/ 81 h 112"/>
                <a:gd name="T6" fmla="*/ 21 w 86"/>
                <a:gd name="T7" fmla="*/ 84 h 112"/>
                <a:gd name="T8" fmla="*/ 86 w 86"/>
                <a:gd name="T9" fmla="*/ 102 h 112"/>
                <a:gd name="T10" fmla="*/ 86 w 86"/>
                <a:gd name="T11" fmla="*/ 6 h 112"/>
                <a:gd name="T12" fmla="*/ 39 w 86"/>
                <a:gd name="T13" fmla="*/ 9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12">
                  <a:moveTo>
                    <a:pt x="39" y="9"/>
                  </a:moveTo>
                  <a:cubicBezTo>
                    <a:pt x="18" y="20"/>
                    <a:pt x="9" y="43"/>
                    <a:pt x="13" y="65"/>
                  </a:cubicBezTo>
                  <a:cubicBezTo>
                    <a:pt x="0" y="81"/>
                    <a:pt x="0" y="81"/>
                    <a:pt x="0" y="81"/>
                  </a:cubicBezTo>
                  <a:cubicBezTo>
                    <a:pt x="21" y="84"/>
                    <a:pt x="21" y="84"/>
                    <a:pt x="21" y="84"/>
                  </a:cubicBezTo>
                  <a:cubicBezTo>
                    <a:pt x="35" y="105"/>
                    <a:pt x="63" y="112"/>
                    <a:pt x="86" y="102"/>
                  </a:cubicBezTo>
                  <a:cubicBezTo>
                    <a:pt x="86" y="6"/>
                    <a:pt x="86" y="6"/>
                    <a:pt x="86" y="6"/>
                  </a:cubicBezTo>
                  <a:cubicBezTo>
                    <a:pt x="71" y="0"/>
                    <a:pt x="54" y="0"/>
                    <a:pt x="39" y="9"/>
                  </a:cubicBezTo>
                </a:path>
              </a:pathLst>
            </a:custGeom>
            <a:solidFill>
              <a:srgbClr val="00ACCD"/>
            </a:solidFill>
            <a:ln w="9525">
              <a:noFill/>
              <a:round/>
              <a:headEnd/>
              <a:tailEnd/>
            </a:ln>
          </p:spPr>
          <p:txBody>
            <a:bodyPr/>
            <a:lstStyle/>
            <a:p>
              <a:endParaRPr lang="en-GB"/>
            </a:p>
          </p:txBody>
        </p:sp>
        <p:sp>
          <p:nvSpPr>
            <p:cNvPr id="2062" name="Freeform 20"/>
            <p:cNvSpPr>
              <a:spLocks/>
            </p:cNvSpPr>
            <p:nvPr userDrawn="1"/>
          </p:nvSpPr>
          <p:spPr bwMode="auto">
            <a:xfrm>
              <a:off x="5696" y="3551"/>
              <a:ext cx="62" cy="75"/>
            </a:xfrm>
            <a:custGeom>
              <a:avLst/>
              <a:gdLst>
                <a:gd name="T0" fmla="*/ 15 w 43"/>
                <a:gd name="T1" fmla="*/ 0 h 51"/>
                <a:gd name="T2" fmla="*/ 13 w 43"/>
                <a:gd name="T3" fmla="*/ 13 h 51"/>
                <a:gd name="T4" fmla="*/ 13 w 43"/>
                <a:gd name="T5" fmla="*/ 13 h 51"/>
                <a:gd name="T6" fmla="*/ 3 w 43"/>
                <a:gd name="T7" fmla="*/ 24 h 51"/>
                <a:gd name="T8" fmla="*/ 0 w 43"/>
                <a:gd name="T9" fmla="*/ 40 h 51"/>
                <a:gd name="T10" fmla="*/ 9 w 43"/>
                <a:gd name="T11" fmla="*/ 39 h 51"/>
                <a:gd name="T12" fmla="*/ 43 w 43"/>
                <a:gd name="T13" fmla="*/ 51 h 51"/>
                <a:gd name="T14" fmla="*/ 43 w 43"/>
                <a:gd name="T15" fmla="*/ 10 h 51"/>
                <a:gd name="T16" fmla="*/ 31 w 43"/>
                <a:gd name="T17" fmla="*/ 7 h 51"/>
                <a:gd name="T18" fmla="*/ 25 w 43"/>
                <a:gd name="T19" fmla="*/ 8 h 51"/>
                <a:gd name="T20" fmla="*/ 15 w 43"/>
                <a:gd name="T21" fmla="*/ 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51">
                  <a:moveTo>
                    <a:pt x="15" y="0"/>
                  </a:moveTo>
                  <a:cubicBezTo>
                    <a:pt x="13" y="13"/>
                    <a:pt x="13" y="13"/>
                    <a:pt x="13" y="13"/>
                  </a:cubicBezTo>
                  <a:cubicBezTo>
                    <a:pt x="13" y="13"/>
                    <a:pt x="13" y="13"/>
                    <a:pt x="13" y="13"/>
                  </a:cubicBezTo>
                  <a:cubicBezTo>
                    <a:pt x="3" y="24"/>
                    <a:pt x="3" y="24"/>
                    <a:pt x="3" y="24"/>
                  </a:cubicBezTo>
                  <a:cubicBezTo>
                    <a:pt x="1" y="29"/>
                    <a:pt x="0" y="34"/>
                    <a:pt x="0" y="40"/>
                  </a:cubicBezTo>
                  <a:cubicBezTo>
                    <a:pt x="3" y="39"/>
                    <a:pt x="6" y="39"/>
                    <a:pt x="9" y="39"/>
                  </a:cubicBezTo>
                  <a:cubicBezTo>
                    <a:pt x="22" y="39"/>
                    <a:pt x="34" y="43"/>
                    <a:pt x="43" y="51"/>
                  </a:cubicBezTo>
                  <a:cubicBezTo>
                    <a:pt x="43" y="10"/>
                    <a:pt x="43" y="10"/>
                    <a:pt x="43" y="10"/>
                  </a:cubicBezTo>
                  <a:cubicBezTo>
                    <a:pt x="39" y="8"/>
                    <a:pt x="35" y="7"/>
                    <a:pt x="31" y="7"/>
                  </a:cubicBezTo>
                  <a:cubicBezTo>
                    <a:pt x="29" y="7"/>
                    <a:pt x="27" y="8"/>
                    <a:pt x="25" y="8"/>
                  </a:cubicBezTo>
                  <a:cubicBezTo>
                    <a:pt x="15" y="0"/>
                    <a:pt x="15" y="0"/>
                    <a:pt x="15" y="0"/>
                  </a:cubicBezTo>
                </a:path>
              </a:pathLst>
            </a:custGeom>
            <a:solidFill>
              <a:srgbClr val="96CA51"/>
            </a:solidFill>
            <a:ln w="9525">
              <a:noFill/>
              <a:round/>
              <a:headEnd/>
              <a:tailEnd/>
            </a:ln>
          </p:spPr>
          <p:txBody>
            <a:bodyPr/>
            <a:lstStyle/>
            <a:p>
              <a:endParaRPr lang="en-GB"/>
            </a:p>
          </p:txBody>
        </p:sp>
        <p:sp>
          <p:nvSpPr>
            <p:cNvPr id="2063" name="Freeform 21"/>
            <p:cNvSpPr>
              <a:spLocks/>
            </p:cNvSpPr>
            <p:nvPr userDrawn="1"/>
          </p:nvSpPr>
          <p:spPr bwMode="auto">
            <a:xfrm>
              <a:off x="5611" y="3610"/>
              <a:ext cx="147" cy="132"/>
            </a:xfrm>
            <a:custGeom>
              <a:avLst/>
              <a:gdLst>
                <a:gd name="T0" fmla="*/ 58 w 101"/>
                <a:gd name="T1" fmla="*/ 0 h 90"/>
                <a:gd name="T2" fmla="*/ 46 w 101"/>
                <a:gd name="T3" fmla="*/ 4 h 90"/>
                <a:gd name="T4" fmla="*/ 20 w 101"/>
                <a:gd name="T5" fmla="*/ 29 h 90"/>
                <a:gd name="T6" fmla="*/ 0 w 101"/>
                <a:gd name="T7" fmla="*/ 34 h 90"/>
                <a:gd name="T8" fmla="*/ 15 w 101"/>
                <a:gd name="T9" fmla="*/ 50 h 90"/>
                <a:gd name="T10" fmla="*/ 16 w 101"/>
                <a:gd name="T11" fmla="*/ 49 h 90"/>
                <a:gd name="T12" fmla="*/ 20 w 101"/>
                <a:gd name="T13" fmla="*/ 73 h 90"/>
                <a:gd name="T14" fmla="*/ 29 w 101"/>
                <a:gd name="T15" fmla="*/ 85 h 90"/>
                <a:gd name="T16" fmla="*/ 54 w 101"/>
                <a:gd name="T17" fmla="*/ 53 h 90"/>
                <a:gd name="T18" fmla="*/ 79 w 101"/>
                <a:gd name="T19" fmla="*/ 46 h 90"/>
                <a:gd name="T20" fmla="*/ 101 w 101"/>
                <a:gd name="T21" fmla="*/ 50 h 90"/>
                <a:gd name="T22" fmla="*/ 101 w 101"/>
                <a:gd name="T23" fmla="*/ 90 h 90"/>
                <a:gd name="T24" fmla="*/ 101 w 101"/>
                <a:gd name="T25" fmla="*/ 11 h 90"/>
                <a:gd name="T26" fmla="*/ 101 w 101"/>
                <a:gd name="T27" fmla="*/ 11 h 90"/>
                <a:gd name="T28" fmla="*/ 101 w 101"/>
                <a:gd name="T29" fmla="*/ 28 h 90"/>
                <a:gd name="T30" fmla="*/ 89 w 101"/>
                <a:gd name="T31" fmla="*/ 31 h 90"/>
                <a:gd name="T32" fmla="*/ 74 w 101"/>
                <a:gd name="T33" fmla="*/ 27 h 90"/>
                <a:gd name="T34" fmla="*/ 5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 h="90">
                  <a:moveTo>
                    <a:pt x="58" y="0"/>
                  </a:moveTo>
                  <a:cubicBezTo>
                    <a:pt x="54" y="1"/>
                    <a:pt x="49" y="2"/>
                    <a:pt x="46" y="4"/>
                  </a:cubicBezTo>
                  <a:cubicBezTo>
                    <a:pt x="34" y="9"/>
                    <a:pt x="25" y="18"/>
                    <a:pt x="20" y="29"/>
                  </a:cubicBezTo>
                  <a:cubicBezTo>
                    <a:pt x="0" y="34"/>
                    <a:pt x="0" y="34"/>
                    <a:pt x="0" y="34"/>
                  </a:cubicBezTo>
                  <a:cubicBezTo>
                    <a:pt x="15" y="50"/>
                    <a:pt x="15" y="50"/>
                    <a:pt x="15" y="50"/>
                  </a:cubicBezTo>
                  <a:cubicBezTo>
                    <a:pt x="16" y="49"/>
                    <a:pt x="16" y="49"/>
                    <a:pt x="16" y="49"/>
                  </a:cubicBezTo>
                  <a:cubicBezTo>
                    <a:pt x="15" y="57"/>
                    <a:pt x="17" y="65"/>
                    <a:pt x="20" y="73"/>
                  </a:cubicBezTo>
                  <a:cubicBezTo>
                    <a:pt x="23" y="77"/>
                    <a:pt x="25" y="82"/>
                    <a:pt x="29" y="85"/>
                  </a:cubicBezTo>
                  <a:cubicBezTo>
                    <a:pt x="32" y="72"/>
                    <a:pt x="41" y="60"/>
                    <a:pt x="54" y="53"/>
                  </a:cubicBezTo>
                  <a:cubicBezTo>
                    <a:pt x="62" y="48"/>
                    <a:pt x="71" y="46"/>
                    <a:pt x="79" y="46"/>
                  </a:cubicBezTo>
                  <a:cubicBezTo>
                    <a:pt x="87" y="46"/>
                    <a:pt x="94" y="47"/>
                    <a:pt x="101" y="50"/>
                  </a:cubicBezTo>
                  <a:cubicBezTo>
                    <a:pt x="101" y="90"/>
                    <a:pt x="101" y="90"/>
                    <a:pt x="101" y="90"/>
                  </a:cubicBezTo>
                  <a:cubicBezTo>
                    <a:pt x="101" y="11"/>
                    <a:pt x="101" y="11"/>
                    <a:pt x="101" y="11"/>
                  </a:cubicBezTo>
                  <a:cubicBezTo>
                    <a:pt x="101" y="11"/>
                    <a:pt x="101" y="11"/>
                    <a:pt x="101" y="11"/>
                  </a:cubicBezTo>
                  <a:cubicBezTo>
                    <a:pt x="101" y="28"/>
                    <a:pt x="101" y="28"/>
                    <a:pt x="101" y="28"/>
                  </a:cubicBezTo>
                  <a:cubicBezTo>
                    <a:pt x="97" y="30"/>
                    <a:pt x="93" y="31"/>
                    <a:pt x="89" y="31"/>
                  </a:cubicBezTo>
                  <a:cubicBezTo>
                    <a:pt x="84" y="31"/>
                    <a:pt x="79" y="29"/>
                    <a:pt x="74" y="27"/>
                  </a:cubicBezTo>
                  <a:cubicBezTo>
                    <a:pt x="64" y="21"/>
                    <a:pt x="58" y="11"/>
                    <a:pt x="58" y="0"/>
                  </a:cubicBezTo>
                </a:path>
              </a:pathLst>
            </a:custGeom>
            <a:solidFill>
              <a:srgbClr val="B61F6D"/>
            </a:solidFill>
            <a:ln w="9525">
              <a:noFill/>
              <a:round/>
              <a:headEnd/>
              <a:tailEnd/>
            </a:ln>
          </p:spPr>
          <p:txBody>
            <a:bodyPr/>
            <a:lstStyle/>
            <a:p>
              <a:endParaRPr lang="en-GB"/>
            </a:p>
          </p:txBody>
        </p:sp>
        <p:sp>
          <p:nvSpPr>
            <p:cNvPr id="2064" name="Freeform 22"/>
            <p:cNvSpPr>
              <a:spLocks/>
            </p:cNvSpPr>
            <p:nvPr userDrawn="1"/>
          </p:nvSpPr>
          <p:spPr bwMode="auto">
            <a:xfrm>
              <a:off x="5653" y="3678"/>
              <a:ext cx="105" cy="84"/>
            </a:xfrm>
            <a:custGeom>
              <a:avLst/>
              <a:gdLst>
                <a:gd name="T0" fmla="*/ 50 w 72"/>
                <a:gd name="T1" fmla="*/ 0 h 57"/>
                <a:gd name="T2" fmla="*/ 25 w 72"/>
                <a:gd name="T3" fmla="*/ 7 h 57"/>
                <a:gd name="T4" fmla="*/ 0 w 72"/>
                <a:gd name="T5" fmla="*/ 39 h 57"/>
                <a:gd name="T6" fmla="*/ 38 w 72"/>
                <a:gd name="T7" fmla="*/ 57 h 57"/>
                <a:gd name="T8" fmla="*/ 60 w 72"/>
                <a:gd name="T9" fmla="*/ 52 h 57"/>
                <a:gd name="T10" fmla="*/ 72 w 72"/>
                <a:gd name="T11" fmla="*/ 44 h 57"/>
                <a:gd name="T12" fmla="*/ 72 w 72"/>
                <a:gd name="T13" fmla="*/ 4 h 57"/>
                <a:gd name="T14" fmla="*/ 50 w 72"/>
                <a:gd name="T15" fmla="*/ 0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57">
                  <a:moveTo>
                    <a:pt x="50" y="0"/>
                  </a:moveTo>
                  <a:cubicBezTo>
                    <a:pt x="42" y="0"/>
                    <a:pt x="33" y="2"/>
                    <a:pt x="25" y="7"/>
                  </a:cubicBezTo>
                  <a:cubicBezTo>
                    <a:pt x="12" y="14"/>
                    <a:pt x="3" y="26"/>
                    <a:pt x="0" y="39"/>
                  </a:cubicBezTo>
                  <a:cubicBezTo>
                    <a:pt x="10" y="50"/>
                    <a:pt x="24" y="57"/>
                    <a:pt x="38" y="57"/>
                  </a:cubicBezTo>
                  <a:cubicBezTo>
                    <a:pt x="46" y="57"/>
                    <a:pt x="53" y="55"/>
                    <a:pt x="60" y="52"/>
                  </a:cubicBezTo>
                  <a:cubicBezTo>
                    <a:pt x="72" y="44"/>
                    <a:pt x="72" y="44"/>
                    <a:pt x="72" y="44"/>
                  </a:cubicBezTo>
                  <a:cubicBezTo>
                    <a:pt x="72" y="4"/>
                    <a:pt x="72" y="4"/>
                    <a:pt x="72" y="4"/>
                  </a:cubicBezTo>
                  <a:cubicBezTo>
                    <a:pt x="65" y="1"/>
                    <a:pt x="58" y="0"/>
                    <a:pt x="50" y="0"/>
                  </a:cubicBezTo>
                </a:path>
              </a:pathLst>
            </a:custGeom>
            <a:solidFill>
              <a:srgbClr val="323267"/>
            </a:solidFill>
            <a:ln w="9525">
              <a:noFill/>
              <a:round/>
              <a:headEnd/>
              <a:tailEnd/>
            </a:ln>
          </p:spPr>
          <p:txBody>
            <a:bodyPr/>
            <a:lstStyle/>
            <a:p>
              <a:endParaRPr lang="en-GB"/>
            </a:p>
          </p:txBody>
        </p:sp>
        <p:sp>
          <p:nvSpPr>
            <p:cNvPr id="2065" name="Freeform 23"/>
            <p:cNvSpPr>
              <a:spLocks/>
            </p:cNvSpPr>
            <p:nvPr userDrawn="1"/>
          </p:nvSpPr>
          <p:spPr bwMode="auto">
            <a:xfrm>
              <a:off x="5696" y="3609"/>
              <a:ext cx="62" cy="47"/>
            </a:xfrm>
            <a:custGeom>
              <a:avLst/>
              <a:gdLst>
                <a:gd name="T0" fmla="*/ 9 w 43"/>
                <a:gd name="T1" fmla="*/ 0 h 32"/>
                <a:gd name="T2" fmla="*/ 0 w 43"/>
                <a:gd name="T3" fmla="*/ 1 h 32"/>
                <a:gd name="T4" fmla="*/ 16 w 43"/>
                <a:gd name="T5" fmla="*/ 28 h 32"/>
                <a:gd name="T6" fmla="*/ 31 w 43"/>
                <a:gd name="T7" fmla="*/ 32 h 32"/>
                <a:gd name="T8" fmla="*/ 43 w 43"/>
                <a:gd name="T9" fmla="*/ 29 h 32"/>
                <a:gd name="T10" fmla="*/ 43 w 43"/>
                <a:gd name="T11" fmla="*/ 12 h 32"/>
                <a:gd name="T12" fmla="*/ 9 w 43"/>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32">
                  <a:moveTo>
                    <a:pt x="9" y="0"/>
                  </a:moveTo>
                  <a:cubicBezTo>
                    <a:pt x="6" y="0"/>
                    <a:pt x="3" y="0"/>
                    <a:pt x="0" y="1"/>
                  </a:cubicBezTo>
                  <a:cubicBezTo>
                    <a:pt x="0" y="12"/>
                    <a:pt x="6" y="22"/>
                    <a:pt x="16" y="28"/>
                  </a:cubicBezTo>
                  <a:cubicBezTo>
                    <a:pt x="21" y="30"/>
                    <a:pt x="26" y="32"/>
                    <a:pt x="31" y="32"/>
                  </a:cubicBezTo>
                  <a:cubicBezTo>
                    <a:pt x="35" y="32"/>
                    <a:pt x="39" y="31"/>
                    <a:pt x="43" y="29"/>
                  </a:cubicBezTo>
                  <a:cubicBezTo>
                    <a:pt x="43" y="12"/>
                    <a:pt x="43" y="12"/>
                    <a:pt x="43" y="12"/>
                  </a:cubicBezTo>
                  <a:cubicBezTo>
                    <a:pt x="34" y="4"/>
                    <a:pt x="22" y="0"/>
                    <a:pt x="9" y="0"/>
                  </a:cubicBezTo>
                </a:path>
              </a:pathLst>
            </a:custGeom>
            <a:solidFill>
              <a:srgbClr val="812F39"/>
            </a:solidFill>
            <a:ln w="9525">
              <a:noFill/>
              <a:round/>
              <a:headEnd/>
              <a:tailEnd/>
            </a:ln>
          </p:spPr>
          <p:txBody>
            <a:bodyPr/>
            <a:lstStyle/>
            <a:p>
              <a:endParaRPr lang="en-GB"/>
            </a:p>
          </p:txBody>
        </p:sp>
      </p:gr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4"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rtl="0" fontAlgn="base">
        <a:spcBef>
          <a:spcPct val="0"/>
        </a:spcBef>
        <a:spcAft>
          <a:spcPct val="0"/>
        </a:spcAft>
        <a:defRPr sz="3200" kern="1200">
          <a:solidFill>
            <a:srgbClr val="009639"/>
          </a:solidFill>
          <a:latin typeface="+mj-lt"/>
          <a:ea typeface="+mj-ea"/>
          <a:cs typeface="+mj-cs"/>
        </a:defRPr>
      </a:lvl1pPr>
      <a:lvl2pPr algn="l" rtl="0" fontAlgn="base">
        <a:spcBef>
          <a:spcPct val="0"/>
        </a:spcBef>
        <a:spcAft>
          <a:spcPct val="0"/>
        </a:spcAft>
        <a:defRPr sz="3200">
          <a:solidFill>
            <a:srgbClr val="009639"/>
          </a:solidFill>
          <a:latin typeface="Calibri" pitchFamily="34" charset="0"/>
        </a:defRPr>
      </a:lvl2pPr>
      <a:lvl3pPr algn="l" rtl="0" fontAlgn="base">
        <a:spcBef>
          <a:spcPct val="0"/>
        </a:spcBef>
        <a:spcAft>
          <a:spcPct val="0"/>
        </a:spcAft>
        <a:defRPr sz="3200">
          <a:solidFill>
            <a:srgbClr val="009639"/>
          </a:solidFill>
          <a:latin typeface="Calibri" pitchFamily="34" charset="0"/>
        </a:defRPr>
      </a:lvl3pPr>
      <a:lvl4pPr algn="l" rtl="0" fontAlgn="base">
        <a:spcBef>
          <a:spcPct val="0"/>
        </a:spcBef>
        <a:spcAft>
          <a:spcPct val="0"/>
        </a:spcAft>
        <a:defRPr sz="3200">
          <a:solidFill>
            <a:srgbClr val="009639"/>
          </a:solidFill>
          <a:latin typeface="Calibri" pitchFamily="34" charset="0"/>
        </a:defRPr>
      </a:lvl4pPr>
      <a:lvl5pPr algn="l" rtl="0" fontAlgn="base">
        <a:spcBef>
          <a:spcPct val="0"/>
        </a:spcBef>
        <a:spcAft>
          <a:spcPct val="0"/>
        </a:spcAft>
        <a:defRPr sz="3200">
          <a:solidFill>
            <a:srgbClr val="009639"/>
          </a:solidFill>
          <a:latin typeface="Calibri" pitchFamily="34" charset="0"/>
        </a:defRPr>
      </a:lvl5pPr>
      <a:lvl6pPr marL="457200" algn="l" rtl="0" fontAlgn="base">
        <a:spcBef>
          <a:spcPct val="0"/>
        </a:spcBef>
        <a:spcAft>
          <a:spcPct val="0"/>
        </a:spcAft>
        <a:defRPr sz="3200">
          <a:solidFill>
            <a:srgbClr val="009639"/>
          </a:solidFill>
          <a:latin typeface="Calibri" pitchFamily="34" charset="0"/>
        </a:defRPr>
      </a:lvl6pPr>
      <a:lvl7pPr marL="914400" algn="l" rtl="0" fontAlgn="base">
        <a:spcBef>
          <a:spcPct val="0"/>
        </a:spcBef>
        <a:spcAft>
          <a:spcPct val="0"/>
        </a:spcAft>
        <a:defRPr sz="3200">
          <a:solidFill>
            <a:srgbClr val="009639"/>
          </a:solidFill>
          <a:latin typeface="Calibri" pitchFamily="34" charset="0"/>
        </a:defRPr>
      </a:lvl7pPr>
      <a:lvl8pPr marL="1371600" algn="l" rtl="0" fontAlgn="base">
        <a:spcBef>
          <a:spcPct val="0"/>
        </a:spcBef>
        <a:spcAft>
          <a:spcPct val="0"/>
        </a:spcAft>
        <a:defRPr sz="3200">
          <a:solidFill>
            <a:srgbClr val="009639"/>
          </a:solidFill>
          <a:latin typeface="Calibri" pitchFamily="34" charset="0"/>
        </a:defRPr>
      </a:lvl8pPr>
      <a:lvl9pPr marL="1828800" algn="l" rtl="0" fontAlgn="base">
        <a:spcBef>
          <a:spcPct val="0"/>
        </a:spcBef>
        <a:spcAft>
          <a:spcPct val="0"/>
        </a:spcAft>
        <a:defRPr sz="3200">
          <a:solidFill>
            <a:srgbClr val="009639"/>
          </a:solidFill>
          <a:latin typeface="Calibri" pitchFamily="34" charset="0"/>
        </a:defRPr>
      </a:lvl9pPr>
    </p:titleStyle>
    <p:bodyStyle>
      <a:lvl1pPr marL="285750" indent="-285750" algn="l" rtl="0" fontAlgn="base">
        <a:spcBef>
          <a:spcPct val="20000"/>
        </a:spcBef>
        <a:spcAft>
          <a:spcPct val="0"/>
        </a:spcAft>
        <a:buFontTx/>
        <a:buBlip>
          <a:blip r:embed="rId14"/>
        </a:buBlip>
        <a:defRPr sz="2400" b="1" kern="1200">
          <a:solidFill>
            <a:srgbClr val="001E62"/>
          </a:solidFill>
          <a:latin typeface="+mn-lt"/>
          <a:ea typeface="+mn-ea"/>
          <a:cs typeface="+mn-cs"/>
        </a:defRPr>
      </a:lvl1pPr>
      <a:lvl2pPr marL="457200" algn="l" rtl="0" fontAlgn="base">
        <a:spcBef>
          <a:spcPct val="20000"/>
        </a:spcBef>
        <a:spcAft>
          <a:spcPct val="0"/>
        </a:spcAft>
        <a:buFont typeface="Arial" charset="0"/>
        <a:defRPr sz="1600" kern="1200">
          <a:solidFill>
            <a:srgbClr val="002060"/>
          </a:solidFill>
          <a:latin typeface="+mn-lt"/>
          <a:ea typeface="+mn-ea"/>
          <a:cs typeface="+mn-cs"/>
        </a:defRPr>
      </a:lvl2pPr>
      <a:lvl3pPr marL="1143000" indent="-228600" algn="l" rtl="0" fontAlgn="base">
        <a:spcBef>
          <a:spcPct val="20000"/>
        </a:spcBef>
        <a:spcAft>
          <a:spcPct val="0"/>
        </a:spcAft>
        <a:buFont typeface="Arial" charset="0"/>
        <a:buChar char="•"/>
        <a:defRPr sz="1600" kern="1200">
          <a:solidFill>
            <a:srgbClr val="002060"/>
          </a:solidFill>
          <a:latin typeface="+mn-lt"/>
          <a:ea typeface="+mn-ea"/>
          <a:cs typeface="+mn-cs"/>
        </a:defRPr>
      </a:lvl3pPr>
      <a:lvl4pPr marL="1600200" indent="-228600" algn="l" rtl="0" fontAlgn="base">
        <a:spcBef>
          <a:spcPct val="20000"/>
        </a:spcBef>
        <a:spcAft>
          <a:spcPct val="0"/>
        </a:spcAft>
        <a:buFont typeface="Arial" charset="0"/>
        <a:buChar char="–"/>
        <a:defRPr sz="1600" kern="1200">
          <a:solidFill>
            <a:srgbClr val="002060"/>
          </a:solidFill>
          <a:latin typeface="+mn-lt"/>
          <a:ea typeface="+mn-ea"/>
          <a:cs typeface="+mn-cs"/>
        </a:defRPr>
      </a:lvl4pPr>
      <a:lvl5pPr marL="2057400" indent="-228600" algn="l" rtl="0" fontAlgn="base">
        <a:spcBef>
          <a:spcPct val="20000"/>
        </a:spcBef>
        <a:spcAft>
          <a:spcPct val="0"/>
        </a:spcAft>
        <a:buFont typeface="Arial" charset="0"/>
        <a:buChar char="»"/>
        <a:defRPr sz="1600" kern="1200">
          <a:solidFill>
            <a:srgbClr val="00206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se.gov.uk/pubns/indg382.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hyperlink" Target="http://images.google.co.uk/imgres?imgurl=http://wwwdelivery.superstock.com/WI/223/1444/PreviewComp/SuperStock_1444R-213029.jpg&amp;imgrefurl=http://www.superstock.com/stock-photos-images/1444R-213029&amp;h=350&amp;w=261&amp;sz=40&amp;hl=en&amp;start=74&amp;usg=__T-IUKvfhWEY3GF3YsnclAw4IzWs=&amp;tbnid=CTEh_qRD8DB9vM:&amp;tbnh=120&amp;tbnw=89&amp;prev=/images?q=black+worker&amp;start=60&amp;gbv=2&amp;ndsp=20&amp;hl=en&amp;sa=N" TargetMode="Externa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drivingforbetterbusiness.com/" TargetMode="External"/><Relationship Id="rId3" Type="http://schemas.openxmlformats.org/officeDocument/2006/relationships/hyperlink" Target="http://www.hse.gov.uk/roadsafety" TargetMode="External"/><Relationship Id="rId7" Type="http://schemas.openxmlformats.org/officeDocument/2006/relationships/hyperlink" Target="http://www.rospa.com/drivertraining" TargetMode="External"/><Relationship Id="rId2" Type="http://schemas.openxmlformats.org/officeDocument/2006/relationships/hyperlink" Target="http://www.rospa.com/" TargetMode="External"/><Relationship Id="rId1" Type="http://schemas.openxmlformats.org/officeDocument/2006/relationships/slideLayout" Target="../slideLayouts/slideLayout2.xml"/><Relationship Id="rId6" Type="http://schemas.openxmlformats.org/officeDocument/2006/relationships/hyperlink" Target="http://www.brake.org.uk/" TargetMode="External"/><Relationship Id="rId5" Type="http://schemas.openxmlformats.org/officeDocument/2006/relationships/hyperlink" Target="http://www.pacts.org.uk/" TargetMode="External"/><Relationship Id="rId10" Type="http://schemas.openxmlformats.org/officeDocument/2006/relationships/image" Target="../media/image90.png"/><Relationship Id="rId4" Type="http://schemas.openxmlformats.org/officeDocument/2006/relationships/hyperlink" Target="http://www.roadsafe.com/" TargetMode="External"/><Relationship Id="rId9" Type="http://schemas.openxmlformats.org/officeDocument/2006/relationships/hyperlink" Target="https://www.edriving.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04292" y="4589462"/>
            <a:ext cx="4671764" cy="351706"/>
          </a:xfrm>
        </p:spPr>
        <p:txBody>
          <a:bodyPr/>
          <a:lstStyle/>
          <a:p>
            <a:r>
              <a:rPr lang="en-GB" dirty="0"/>
              <a:t>Roger Bibbings MBE BA CFIOSH</a:t>
            </a:r>
          </a:p>
        </p:txBody>
      </p:sp>
      <p:sp>
        <p:nvSpPr>
          <p:cNvPr id="5" name="Text Placeholder 4"/>
          <p:cNvSpPr>
            <a:spLocks noGrp="1"/>
          </p:cNvSpPr>
          <p:nvPr>
            <p:ph type="body" sz="quarter" idx="14"/>
          </p:nvPr>
        </p:nvSpPr>
        <p:spPr/>
        <p:txBody>
          <a:bodyPr/>
          <a:lstStyle/>
          <a:p>
            <a:r>
              <a:rPr lang="en-GB" dirty="0"/>
              <a:t>Partnership Consultant </a:t>
            </a:r>
            <a:r>
              <a:rPr lang="en-GB" dirty="0" err="1"/>
              <a:t>RoSPA</a:t>
            </a:r>
            <a:endParaRPr lang="en-GB" dirty="0"/>
          </a:p>
        </p:txBody>
      </p:sp>
      <p:sp>
        <p:nvSpPr>
          <p:cNvPr id="6" name="Text Placeholder 5"/>
          <p:cNvSpPr>
            <a:spLocks noGrp="1"/>
          </p:cNvSpPr>
          <p:nvPr>
            <p:ph type="body" sz="quarter" idx="15"/>
          </p:nvPr>
        </p:nvSpPr>
        <p:spPr>
          <a:xfrm>
            <a:off x="404292" y="2204864"/>
            <a:ext cx="7408068" cy="1736576"/>
          </a:xfrm>
        </p:spPr>
        <p:txBody>
          <a:bodyPr/>
          <a:lstStyle/>
          <a:p>
            <a:pPr algn="ctr" fontAlgn="auto">
              <a:spcBef>
                <a:spcPts val="0"/>
              </a:spcBef>
              <a:spcAft>
                <a:spcPts val="0"/>
              </a:spcAft>
              <a:defRPr/>
            </a:pPr>
            <a:r>
              <a:rPr lang="en-GB" sz="5400" i="1" dirty="0">
                <a:solidFill>
                  <a:srgbClr val="000000"/>
                </a:solidFill>
              </a:rPr>
              <a:t>Driving safely for work:</a:t>
            </a:r>
          </a:p>
          <a:p>
            <a:endParaRPr lang="en-GB" dirty="0"/>
          </a:p>
        </p:txBody>
      </p:sp>
      <p:sp>
        <p:nvSpPr>
          <p:cNvPr id="7" name="Text Placeholder 6"/>
          <p:cNvSpPr>
            <a:spLocks noGrp="1"/>
          </p:cNvSpPr>
          <p:nvPr>
            <p:ph type="body" sz="quarter" idx="16"/>
          </p:nvPr>
        </p:nvSpPr>
        <p:spPr>
          <a:xfrm>
            <a:off x="395536" y="4005064"/>
            <a:ext cx="8208912" cy="512639"/>
          </a:xfrm>
        </p:spPr>
        <p:txBody>
          <a:bodyPr/>
          <a:lstStyle/>
          <a:p>
            <a:r>
              <a:rPr lang="en-GB" i="1" dirty="0">
                <a:solidFill>
                  <a:srgbClr val="000000"/>
                </a:solidFill>
              </a:rPr>
              <a:t>Our biggest occupational safety challenge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RoSPA’s</a:t>
            </a:r>
            <a:r>
              <a:rPr lang="en-US" b="1" dirty="0"/>
              <a:t> strategic objective since 1997</a:t>
            </a:r>
          </a:p>
        </p:txBody>
      </p:sp>
      <p:sp>
        <p:nvSpPr>
          <p:cNvPr id="3" name="Content Placeholder 2"/>
          <p:cNvSpPr>
            <a:spLocks noGrp="1"/>
          </p:cNvSpPr>
          <p:nvPr>
            <p:ph idx="1"/>
          </p:nvPr>
        </p:nvSpPr>
        <p:spPr>
          <a:xfrm>
            <a:off x="4572000" y="1340768"/>
            <a:ext cx="4176464" cy="4104456"/>
          </a:xfrm>
        </p:spPr>
        <p:txBody>
          <a:bodyPr>
            <a:normAutofit/>
          </a:bodyPr>
          <a:lstStyle/>
          <a:p>
            <a:r>
              <a:rPr lang="en-GB" sz="2800" dirty="0"/>
              <a:t>“To ensure that the risks which people face and the risks which they they create for others while on the road as part of their job are managed and regulated as part of mainstream occupational health and safety.” </a:t>
            </a:r>
          </a:p>
          <a:p>
            <a:endParaRPr lang="en-US" sz="2800" dirty="0"/>
          </a:p>
        </p:txBody>
      </p:sp>
      <p:pic>
        <p:nvPicPr>
          <p:cNvPr id="5" name="Picture 4"/>
          <p:cNvPicPr>
            <a:picLocks noChangeAspect="1"/>
          </p:cNvPicPr>
          <p:nvPr/>
        </p:nvPicPr>
        <p:blipFill>
          <a:blip r:embed="rId2"/>
          <a:stretch>
            <a:fillRect/>
          </a:stretch>
        </p:blipFill>
        <p:spPr>
          <a:xfrm>
            <a:off x="1259632" y="1700808"/>
            <a:ext cx="2160240" cy="3076182"/>
          </a:xfrm>
          <a:prstGeom prst="rect">
            <a:avLst/>
          </a:prstGeom>
        </p:spPr>
      </p:pic>
    </p:spTree>
    <p:extLst>
      <p:ext uri="{BB962C8B-B14F-4D97-AF65-F5344CB8AC3E}">
        <p14:creationId xmlns:p14="http://schemas.microsoft.com/office/powerpoint/2010/main" val="322126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Some important milestones</a:t>
            </a:r>
          </a:p>
        </p:txBody>
      </p:sp>
      <p:sp>
        <p:nvSpPr>
          <p:cNvPr id="3" name="Content Placeholder 2"/>
          <p:cNvSpPr>
            <a:spLocks noGrp="1"/>
          </p:cNvSpPr>
          <p:nvPr>
            <p:ph idx="1"/>
          </p:nvPr>
        </p:nvSpPr>
        <p:spPr>
          <a:xfrm>
            <a:off x="4572000" y="1484784"/>
            <a:ext cx="4176464" cy="4248472"/>
          </a:xfrm>
        </p:spPr>
        <p:txBody>
          <a:bodyPr>
            <a:normAutofit fontScale="70000" lnSpcReduction="20000"/>
          </a:bodyPr>
          <a:lstStyle/>
          <a:p>
            <a:pPr marL="342900" indent="-342900" eaLnBrk="1" hangingPunct="1">
              <a:lnSpc>
                <a:spcPct val="100000"/>
              </a:lnSpc>
              <a:spcBef>
                <a:spcPct val="0"/>
              </a:spcBef>
              <a:buFont typeface="Arial"/>
              <a:buChar char="•"/>
            </a:pPr>
            <a:r>
              <a:rPr lang="en-US" sz="2900" b="1" dirty="0"/>
              <a:t>1996/7: Esso/EEF </a:t>
            </a:r>
            <a:r>
              <a:rPr lang="en-US" sz="2900" b="1" dirty="0" err="1"/>
              <a:t>RoSPA</a:t>
            </a:r>
            <a:r>
              <a:rPr lang="en-US" sz="2900" b="1" dirty="0"/>
              <a:t> seminars</a:t>
            </a:r>
          </a:p>
          <a:p>
            <a:pPr marL="342900" indent="-342900" eaLnBrk="1" hangingPunct="1">
              <a:spcBef>
                <a:spcPct val="0"/>
              </a:spcBef>
              <a:buFont typeface="Arial"/>
              <a:buChar char="•"/>
            </a:pPr>
            <a:r>
              <a:rPr lang="en-US" sz="2900" b="1" dirty="0"/>
              <a:t>1998: The Stoke Court Declaration</a:t>
            </a:r>
          </a:p>
          <a:p>
            <a:pPr marL="342900" indent="-342900" eaLnBrk="1" hangingPunct="1">
              <a:spcBef>
                <a:spcPct val="0"/>
              </a:spcBef>
              <a:buFont typeface="Arial"/>
              <a:buChar char="•"/>
            </a:pPr>
            <a:r>
              <a:rPr lang="en-US" sz="2900" b="1" dirty="0"/>
              <a:t>1999: </a:t>
            </a:r>
            <a:r>
              <a:rPr lang="en-US" sz="2900" b="1" dirty="0" err="1"/>
              <a:t>DfT</a:t>
            </a:r>
            <a:r>
              <a:rPr lang="ja-JP" altLang="en-US" sz="2900" b="1" dirty="0"/>
              <a:t>’</a:t>
            </a:r>
            <a:r>
              <a:rPr lang="en-US" altLang="ja-JP" sz="2900" b="1" dirty="0"/>
              <a:t>s </a:t>
            </a:r>
            <a:r>
              <a:rPr lang="ja-JP" altLang="en-US" sz="2900" b="1" dirty="0"/>
              <a:t>‘</a:t>
            </a:r>
            <a:r>
              <a:rPr lang="en-US" altLang="ja-JP" sz="2900" b="1" dirty="0"/>
              <a:t>Tomorrow</a:t>
            </a:r>
            <a:r>
              <a:rPr lang="ja-JP" altLang="en-US" sz="2900" b="1" dirty="0"/>
              <a:t>’</a:t>
            </a:r>
            <a:r>
              <a:rPr lang="en-US" altLang="ja-JP" sz="2900" b="1" dirty="0"/>
              <a:t>s Roads</a:t>
            </a:r>
            <a:r>
              <a:rPr lang="ja-JP" altLang="en-US" sz="2900" b="1" dirty="0"/>
              <a:t>’</a:t>
            </a:r>
            <a:endParaRPr lang="en-US" altLang="ja-JP" sz="2900" b="1" dirty="0"/>
          </a:p>
          <a:p>
            <a:pPr marL="342900" indent="-342900" eaLnBrk="1" hangingPunct="1">
              <a:spcBef>
                <a:spcPct val="0"/>
              </a:spcBef>
              <a:buFont typeface="Arial"/>
              <a:buChar char="•"/>
            </a:pPr>
            <a:r>
              <a:rPr lang="en-US" sz="2900" b="1" dirty="0"/>
              <a:t>2000/1: WRRSTG – Dykes Report</a:t>
            </a:r>
          </a:p>
          <a:p>
            <a:pPr marL="342900" indent="-342900" eaLnBrk="1" hangingPunct="1">
              <a:spcBef>
                <a:spcPct val="0"/>
              </a:spcBef>
              <a:buFont typeface="Arial"/>
              <a:buChar char="•"/>
            </a:pPr>
            <a:r>
              <a:rPr lang="en-US" sz="2900" b="1" dirty="0"/>
              <a:t>2002: ORSA</a:t>
            </a:r>
          </a:p>
          <a:p>
            <a:pPr marL="342900" indent="-342900" eaLnBrk="1" hangingPunct="1">
              <a:spcBef>
                <a:spcPct val="0"/>
              </a:spcBef>
              <a:buFont typeface="Arial"/>
              <a:buChar char="•"/>
            </a:pPr>
            <a:r>
              <a:rPr lang="en-US" sz="2900" b="1" dirty="0"/>
              <a:t>2003: INDG 382</a:t>
            </a:r>
          </a:p>
          <a:p>
            <a:pPr marL="342900" indent="-342900" eaLnBrk="1" hangingPunct="1">
              <a:spcBef>
                <a:spcPct val="0"/>
              </a:spcBef>
              <a:buFont typeface="Arial"/>
              <a:buChar char="•"/>
            </a:pPr>
            <a:r>
              <a:rPr lang="en-US" sz="2900" b="1" dirty="0"/>
              <a:t>2004: </a:t>
            </a:r>
            <a:r>
              <a:rPr lang="en-US" sz="2900" b="1" dirty="0" err="1"/>
              <a:t>HoC</a:t>
            </a:r>
            <a:r>
              <a:rPr lang="en-US" sz="2900" b="1" dirty="0"/>
              <a:t> Select Committee/Motorists</a:t>
            </a:r>
            <a:r>
              <a:rPr lang="ja-JP" altLang="en-US" sz="2900" b="1" dirty="0"/>
              <a:t>’</a:t>
            </a:r>
            <a:r>
              <a:rPr lang="en-US" altLang="ja-JP" sz="2900" b="1" dirty="0"/>
              <a:t> Forum</a:t>
            </a:r>
          </a:p>
          <a:p>
            <a:pPr marL="342900" indent="-342900" eaLnBrk="1" hangingPunct="1">
              <a:spcBef>
                <a:spcPct val="0"/>
              </a:spcBef>
              <a:buFont typeface="Arial"/>
              <a:buChar char="•"/>
            </a:pPr>
            <a:r>
              <a:rPr lang="en-US" sz="2900" b="1" dirty="0"/>
              <a:t>2007: Driving for Better Business</a:t>
            </a:r>
          </a:p>
          <a:p>
            <a:pPr marL="342900" indent="-342900" eaLnBrk="1" hangingPunct="1">
              <a:spcBef>
                <a:spcPct val="0"/>
              </a:spcBef>
              <a:buFont typeface="Arial"/>
              <a:buChar char="•"/>
            </a:pPr>
            <a:r>
              <a:rPr lang="en-US" sz="2900" b="1" dirty="0"/>
              <a:t>2008: </a:t>
            </a:r>
            <a:r>
              <a:rPr lang="en-US" sz="2900" b="1" dirty="0" err="1"/>
              <a:t>SCoRSA</a:t>
            </a:r>
            <a:endParaRPr lang="en-US" sz="2900" b="1" dirty="0"/>
          </a:p>
          <a:p>
            <a:pPr marL="342900" indent="-342900" eaLnBrk="1" hangingPunct="1">
              <a:spcBef>
                <a:spcPct val="0"/>
              </a:spcBef>
              <a:buFont typeface="Arial"/>
              <a:buChar char="•"/>
            </a:pPr>
            <a:r>
              <a:rPr lang="en-US" sz="2900" b="1" dirty="0"/>
              <a:t>2009: PRAISE, Washington conference</a:t>
            </a:r>
          </a:p>
          <a:p>
            <a:pPr marL="342900" indent="-342900" eaLnBrk="1" hangingPunct="1">
              <a:spcBef>
                <a:spcPct val="0"/>
              </a:spcBef>
              <a:buFont typeface="Arial"/>
              <a:buChar char="•"/>
            </a:pPr>
            <a:r>
              <a:rPr lang="en-US" sz="2900" b="1" dirty="0"/>
              <a:t>2014: </a:t>
            </a:r>
            <a:r>
              <a:rPr lang="en-US" sz="2900" b="1" dirty="0" err="1"/>
              <a:t>RoSPA</a:t>
            </a:r>
            <a:r>
              <a:rPr lang="en-US" sz="2900" b="1" dirty="0"/>
              <a:t> BNFL Review published </a:t>
            </a:r>
          </a:p>
          <a:p>
            <a:pPr marL="342900" indent="-342900" eaLnBrk="1" hangingPunct="1">
              <a:spcBef>
                <a:spcPct val="0"/>
              </a:spcBef>
              <a:buFont typeface="Arial"/>
              <a:buChar char="•"/>
            </a:pPr>
            <a:r>
              <a:rPr lang="en-US" sz="2900" b="1" dirty="0"/>
              <a:t>2015 New ORSA website</a:t>
            </a:r>
          </a:p>
          <a:p>
            <a:endParaRPr lang="en-US"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93454"/>
            <a:ext cx="3168352" cy="4223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6321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HSE/</a:t>
            </a:r>
            <a:r>
              <a:rPr lang="en-US" b="1" dirty="0" err="1"/>
              <a:t>DfT</a:t>
            </a:r>
            <a:r>
              <a:rPr lang="en-US" b="1" dirty="0"/>
              <a:t> guidance 09/03 ‘Driving at Work’</a:t>
            </a:r>
          </a:p>
        </p:txBody>
      </p:sp>
      <p:sp>
        <p:nvSpPr>
          <p:cNvPr id="3" name="Content Placeholder 2"/>
          <p:cNvSpPr>
            <a:spLocks noGrp="1"/>
          </p:cNvSpPr>
          <p:nvPr>
            <p:ph idx="1"/>
          </p:nvPr>
        </p:nvSpPr>
        <p:spPr>
          <a:xfrm>
            <a:off x="4572000" y="1340768"/>
            <a:ext cx="4176464" cy="4248472"/>
          </a:xfrm>
        </p:spPr>
        <p:txBody>
          <a:bodyPr>
            <a:normAutofit fontScale="70000" lnSpcReduction="20000"/>
          </a:bodyPr>
          <a:lstStyle/>
          <a:p>
            <a:pPr marL="285750" indent="-285750">
              <a:lnSpc>
                <a:spcPct val="140000"/>
              </a:lnSpc>
              <a:buFont typeface="Arial"/>
              <a:buChar char="•"/>
            </a:pPr>
            <a:r>
              <a:rPr lang="en-US" sz="2200" b="1" dirty="0">
                <a:latin typeface="+mj-lt"/>
              </a:rPr>
              <a:t>Confirmed that  H&amp;S law </a:t>
            </a:r>
            <a:r>
              <a:rPr lang="en-US" sz="2200" b="1" u="sng" dirty="0">
                <a:latin typeface="+mj-lt"/>
              </a:rPr>
              <a:t>does</a:t>
            </a:r>
            <a:r>
              <a:rPr lang="en-US" sz="2200" b="1" dirty="0">
                <a:latin typeface="+mj-lt"/>
              </a:rPr>
              <a:t> apply on the road</a:t>
            </a:r>
          </a:p>
          <a:p>
            <a:pPr marL="285750" indent="-285750">
              <a:lnSpc>
                <a:spcPct val="140000"/>
              </a:lnSpc>
              <a:buFont typeface="Arial"/>
              <a:buChar char="•"/>
            </a:pPr>
            <a:r>
              <a:rPr lang="en-US" sz="2200" b="1" dirty="0">
                <a:latin typeface="+mj-lt"/>
              </a:rPr>
              <a:t>Suggested approaches to risk assessment</a:t>
            </a:r>
          </a:p>
          <a:p>
            <a:pPr marL="285750" indent="-285750">
              <a:lnSpc>
                <a:spcPct val="140000"/>
              </a:lnSpc>
              <a:buFont typeface="Arial"/>
              <a:buChar char="•"/>
            </a:pPr>
            <a:r>
              <a:rPr lang="en-US" sz="2200" b="1" dirty="0">
                <a:latin typeface="+mj-lt"/>
              </a:rPr>
              <a:t>Suggested control measures/performance review</a:t>
            </a:r>
          </a:p>
          <a:p>
            <a:pPr marL="285750" indent="-285750">
              <a:lnSpc>
                <a:spcPct val="140000"/>
              </a:lnSpc>
              <a:buFont typeface="Arial"/>
              <a:buChar char="•"/>
            </a:pPr>
            <a:r>
              <a:rPr lang="en-US" sz="2200" b="1" dirty="0">
                <a:latin typeface="+mj-lt"/>
              </a:rPr>
              <a:t>Signposted further information</a:t>
            </a:r>
          </a:p>
          <a:p>
            <a:pPr marL="285750" indent="-285750">
              <a:lnSpc>
                <a:spcPct val="140000"/>
              </a:lnSpc>
              <a:buFont typeface="Arial"/>
              <a:buChar char="•"/>
            </a:pPr>
            <a:r>
              <a:rPr lang="en-US" sz="2200" b="1" dirty="0">
                <a:latin typeface="+mj-lt"/>
              </a:rPr>
              <a:t>Highlighted the </a:t>
            </a:r>
            <a:r>
              <a:rPr lang="ja-JP" altLang="en-US" sz="2200" b="1" dirty="0">
                <a:latin typeface="+mj-lt"/>
              </a:rPr>
              <a:t>‘</a:t>
            </a:r>
            <a:r>
              <a:rPr lang="en-US" altLang="ja-JP" sz="2200" b="1" dirty="0">
                <a:latin typeface="+mj-lt"/>
              </a:rPr>
              <a:t>business case</a:t>
            </a:r>
            <a:r>
              <a:rPr lang="ja-JP" altLang="en-US" sz="2200" b="1" dirty="0">
                <a:latin typeface="+mj-lt"/>
              </a:rPr>
              <a:t>’</a:t>
            </a:r>
            <a:r>
              <a:rPr lang="en-US" altLang="ja-JP" sz="2200" b="1" dirty="0">
                <a:latin typeface="+mj-lt"/>
              </a:rPr>
              <a:t> for action</a:t>
            </a:r>
          </a:p>
          <a:p>
            <a:pPr marL="285750" indent="-285750">
              <a:lnSpc>
                <a:spcPct val="140000"/>
              </a:lnSpc>
              <a:buFont typeface="Arial"/>
              <a:buChar char="•"/>
            </a:pPr>
            <a:r>
              <a:rPr lang="en-US" sz="2200" b="1" dirty="0">
                <a:solidFill>
                  <a:schemeClr val="accent2"/>
                </a:solidFill>
                <a:latin typeface="+mj-lt"/>
              </a:rPr>
              <a:t>Revised version accessible at </a:t>
            </a:r>
            <a:r>
              <a:rPr lang="en-US" sz="2200" b="1" dirty="0">
                <a:solidFill>
                  <a:schemeClr val="accent2"/>
                </a:solidFill>
                <a:latin typeface="+mj-lt"/>
                <a:hlinkClick r:id="rId2"/>
              </a:rPr>
              <a:t>http://www.hse.gov.uk/pubns/indg382.pdf</a:t>
            </a:r>
            <a:endParaRPr lang="en-US" sz="2200" b="1" dirty="0">
              <a:solidFill>
                <a:schemeClr val="accent2"/>
              </a:solidFill>
              <a:latin typeface="+mj-lt"/>
            </a:endParaRPr>
          </a:p>
          <a:p>
            <a:pPr marL="285750" indent="-285750">
              <a:lnSpc>
                <a:spcPct val="140000"/>
              </a:lnSpc>
              <a:buFont typeface="Arial"/>
              <a:buChar char="•"/>
            </a:pPr>
            <a:r>
              <a:rPr lang="en-US" sz="2200" b="1" dirty="0">
                <a:solidFill>
                  <a:schemeClr val="accent2"/>
                </a:solidFill>
                <a:latin typeface="+mj-lt"/>
              </a:rPr>
              <a:t>HSE guidance ‘</a:t>
            </a:r>
            <a:r>
              <a:rPr lang="en-US" sz="2200" b="1" dirty="0">
                <a:latin typeface="+mj-lt"/>
              </a:rPr>
              <a:t>Driving and riding safely for work’ - https://</a:t>
            </a:r>
            <a:r>
              <a:rPr lang="en-US" sz="2200" b="1" dirty="0" err="1">
                <a:latin typeface="+mj-lt"/>
              </a:rPr>
              <a:t>www.hse.gov.uk</a:t>
            </a:r>
            <a:r>
              <a:rPr lang="en-US" sz="2200" b="1" dirty="0">
                <a:latin typeface="+mj-lt"/>
              </a:rPr>
              <a:t>/</a:t>
            </a:r>
            <a:r>
              <a:rPr lang="en-US" sz="2200" b="1" dirty="0" err="1">
                <a:latin typeface="+mj-lt"/>
              </a:rPr>
              <a:t>roadsafety</a:t>
            </a:r>
            <a:r>
              <a:rPr lang="en-US" sz="2200" b="1" dirty="0">
                <a:latin typeface="+mj-lt"/>
              </a:rPr>
              <a:t>/</a:t>
            </a:r>
            <a:r>
              <a:rPr lang="en-US" sz="2200" b="1" dirty="0" err="1">
                <a:latin typeface="+mj-lt"/>
              </a:rPr>
              <a:t>index.htm</a:t>
            </a:r>
            <a:endParaRPr lang="en-GB" sz="2200" b="1" dirty="0">
              <a:latin typeface="+mj-lt"/>
            </a:endParaRPr>
          </a:p>
          <a:p>
            <a:pPr marL="285750" indent="-285750">
              <a:lnSpc>
                <a:spcPct val="140000"/>
              </a:lnSpc>
              <a:buFont typeface="Arial"/>
              <a:buChar char="•"/>
            </a:pPr>
            <a:endParaRPr lang="en-US" sz="2400" b="1" dirty="0">
              <a:solidFill>
                <a:schemeClr val="accent2"/>
              </a:solidFill>
            </a:endParaRPr>
          </a:p>
          <a:p>
            <a:pPr marL="285750" indent="-285750">
              <a:lnSpc>
                <a:spcPct val="140000"/>
              </a:lnSpc>
              <a:buFont typeface="Arial"/>
              <a:buChar char="•"/>
            </a:pPr>
            <a:endParaRPr lang="en-US" altLang="ja-JP" sz="1800" b="1" dirty="0">
              <a:latin typeface="Arial" charset="0"/>
            </a:endParaRPr>
          </a:p>
          <a:p>
            <a:pPr marL="285750" indent="-285750">
              <a:lnSpc>
                <a:spcPct val="140000"/>
              </a:lnSpc>
              <a:buFont typeface="Arial"/>
              <a:buChar char="•"/>
            </a:pPr>
            <a:endParaRPr lang="en-US" altLang="ja-JP" sz="1800" b="1" dirty="0">
              <a:latin typeface="Arial" charset="0"/>
            </a:endParaRPr>
          </a:p>
          <a:p>
            <a:endParaRPr lang="en-US" dirty="0"/>
          </a:p>
        </p:txBody>
      </p:sp>
      <p:pic>
        <p:nvPicPr>
          <p:cNvPr id="4" name="Picture 2" descr="http://www.dandybooksellers.com/acatalog/INDG3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556792"/>
            <a:ext cx="2605088"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185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Causes of road crashes?</a:t>
            </a:r>
          </a:p>
        </p:txBody>
      </p:sp>
      <p:sp>
        <p:nvSpPr>
          <p:cNvPr id="3" name="Content Placeholder 2"/>
          <p:cNvSpPr>
            <a:spLocks noGrp="1"/>
          </p:cNvSpPr>
          <p:nvPr>
            <p:ph idx="1"/>
          </p:nvPr>
        </p:nvSpPr>
        <p:spPr>
          <a:xfrm>
            <a:off x="4355976" y="1340768"/>
            <a:ext cx="4392488" cy="4176464"/>
          </a:xfrm>
        </p:spPr>
        <p:txBody>
          <a:bodyPr/>
          <a:lstStyle/>
          <a:p>
            <a:r>
              <a:rPr lang="en-GB" b="1" dirty="0"/>
              <a:t>IMMEDIATE:</a:t>
            </a:r>
          </a:p>
          <a:p>
            <a:pPr marL="342900" indent="-342900" eaLnBrk="1" hangingPunct="1">
              <a:lnSpc>
                <a:spcPct val="100000"/>
              </a:lnSpc>
              <a:buFont typeface="Arial"/>
              <a:buChar char="•"/>
            </a:pPr>
            <a:r>
              <a:rPr lang="en-GB" sz="2400" dirty="0">
                <a:solidFill>
                  <a:srgbClr val="C00000"/>
                </a:solidFill>
              </a:rPr>
              <a:t>inappropriate speed</a:t>
            </a:r>
          </a:p>
          <a:p>
            <a:pPr marL="342900" indent="-342900" eaLnBrk="1" hangingPunct="1">
              <a:lnSpc>
                <a:spcPct val="100000"/>
              </a:lnSpc>
              <a:buFont typeface="Arial"/>
              <a:buChar char="•"/>
            </a:pPr>
            <a:r>
              <a:rPr lang="en-GB" sz="2400" dirty="0">
                <a:solidFill>
                  <a:srgbClr val="C00000"/>
                </a:solidFill>
              </a:rPr>
              <a:t>inattention</a:t>
            </a:r>
          </a:p>
          <a:p>
            <a:pPr marL="342900" indent="-342900" eaLnBrk="1" hangingPunct="1">
              <a:lnSpc>
                <a:spcPct val="100000"/>
              </a:lnSpc>
              <a:buFont typeface="Arial"/>
              <a:buChar char="•"/>
            </a:pPr>
            <a:r>
              <a:rPr lang="en-GB" sz="2400" dirty="0">
                <a:solidFill>
                  <a:srgbClr val="C00000"/>
                </a:solidFill>
              </a:rPr>
              <a:t>falling asleep</a:t>
            </a:r>
          </a:p>
          <a:p>
            <a:pPr marL="342900" indent="-342900" eaLnBrk="1" hangingPunct="1">
              <a:lnSpc>
                <a:spcPct val="100000"/>
              </a:lnSpc>
              <a:buFont typeface="Arial"/>
              <a:buChar char="•"/>
            </a:pPr>
            <a:r>
              <a:rPr lang="en-GB" sz="2400" dirty="0">
                <a:solidFill>
                  <a:srgbClr val="C00000"/>
                </a:solidFill>
              </a:rPr>
              <a:t>travelling too close</a:t>
            </a:r>
          </a:p>
          <a:p>
            <a:pPr marL="342900" indent="-342900" eaLnBrk="1" hangingPunct="1">
              <a:lnSpc>
                <a:spcPct val="100000"/>
              </a:lnSpc>
              <a:buFont typeface="Arial"/>
              <a:buChar char="•"/>
            </a:pPr>
            <a:r>
              <a:rPr lang="en-GB" sz="2400" dirty="0">
                <a:solidFill>
                  <a:srgbClr val="C00000"/>
                </a:solidFill>
              </a:rPr>
              <a:t>drink/drugs</a:t>
            </a:r>
          </a:p>
          <a:p>
            <a:pPr marL="342900" indent="-342900" eaLnBrk="1" hangingPunct="1">
              <a:lnSpc>
                <a:spcPct val="100000"/>
              </a:lnSpc>
              <a:buFont typeface="Arial"/>
              <a:buChar char="•"/>
            </a:pPr>
            <a:r>
              <a:rPr lang="en-GB" sz="2400" dirty="0">
                <a:solidFill>
                  <a:srgbClr val="C00000"/>
                </a:solidFill>
              </a:rPr>
              <a:t>adverse weather</a:t>
            </a:r>
          </a:p>
          <a:p>
            <a:pPr marL="342900" indent="-342900" eaLnBrk="1" hangingPunct="1">
              <a:lnSpc>
                <a:spcPct val="100000"/>
              </a:lnSpc>
              <a:buFont typeface="Arial"/>
              <a:buChar char="•"/>
            </a:pPr>
            <a:r>
              <a:rPr lang="en-GB" sz="2400" dirty="0">
                <a:solidFill>
                  <a:srgbClr val="C00000"/>
                </a:solidFill>
              </a:rPr>
              <a:t>vehicle defects</a:t>
            </a:r>
          </a:p>
          <a:p>
            <a:pPr marL="342900" indent="-342900" eaLnBrk="1" hangingPunct="1">
              <a:lnSpc>
                <a:spcPct val="100000"/>
              </a:lnSpc>
              <a:buFont typeface="Arial"/>
              <a:buChar char="•"/>
            </a:pPr>
            <a:r>
              <a:rPr lang="en-GB" sz="2400" dirty="0">
                <a:solidFill>
                  <a:srgbClr val="C00000"/>
                </a:solidFill>
              </a:rPr>
              <a:t>highway conditions</a:t>
            </a:r>
          </a:p>
          <a:p>
            <a:endParaRPr lang="en-US" dirty="0"/>
          </a:p>
        </p:txBody>
      </p:sp>
      <p:pic>
        <p:nvPicPr>
          <p:cNvPr id="4" name="Picture 3"/>
          <p:cNvPicPr>
            <a:picLocks noChangeAspect="1"/>
          </p:cNvPicPr>
          <p:nvPr/>
        </p:nvPicPr>
        <p:blipFill>
          <a:blip r:embed="rId2"/>
          <a:stretch>
            <a:fillRect/>
          </a:stretch>
        </p:blipFill>
        <p:spPr>
          <a:xfrm>
            <a:off x="611560" y="1916832"/>
            <a:ext cx="3312368" cy="2799485"/>
          </a:xfrm>
          <a:prstGeom prst="rect">
            <a:avLst/>
          </a:prstGeom>
        </p:spPr>
      </p:pic>
    </p:spTree>
    <p:extLst>
      <p:ext uri="{BB962C8B-B14F-4D97-AF65-F5344CB8AC3E}">
        <p14:creationId xmlns:p14="http://schemas.microsoft.com/office/powerpoint/2010/main" val="329691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Causes of road crashes?</a:t>
            </a:r>
          </a:p>
        </p:txBody>
      </p:sp>
      <p:sp>
        <p:nvSpPr>
          <p:cNvPr id="3" name="Content Placeholder 2"/>
          <p:cNvSpPr>
            <a:spLocks noGrp="1"/>
          </p:cNvSpPr>
          <p:nvPr>
            <p:ph idx="1"/>
          </p:nvPr>
        </p:nvSpPr>
        <p:spPr>
          <a:xfrm>
            <a:off x="4499992" y="1340768"/>
            <a:ext cx="4248472" cy="4104456"/>
          </a:xfrm>
        </p:spPr>
        <p:txBody>
          <a:bodyPr/>
          <a:lstStyle/>
          <a:p>
            <a:pPr marL="385763" indent="-385763">
              <a:buClr>
                <a:srgbClr val="FF0000"/>
              </a:buClr>
            </a:pPr>
            <a:r>
              <a:rPr lang="en-GB" b="1" dirty="0">
                <a:solidFill>
                  <a:schemeClr val="tx1"/>
                </a:solidFill>
                <a:cs typeface="Arial"/>
              </a:rPr>
              <a:t>UNDERLYING:</a:t>
            </a:r>
            <a:endParaRPr lang="en-GB" dirty="0">
              <a:solidFill>
                <a:schemeClr val="tx1"/>
              </a:solidFill>
              <a:cs typeface="Arial"/>
            </a:endParaRPr>
          </a:p>
          <a:p>
            <a:pPr marL="342900" indent="-342900">
              <a:buClr>
                <a:srgbClr val="FF0000"/>
              </a:buClr>
              <a:buFont typeface="Arial"/>
              <a:buChar char="•"/>
            </a:pPr>
            <a:r>
              <a:rPr lang="en-GB" sz="2400" dirty="0">
                <a:solidFill>
                  <a:srgbClr val="0000FF"/>
                </a:solidFill>
              </a:rPr>
              <a:t>pressure/attitudes</a:t>
            </a:r>
          </a:p>
          <a:p>
            <a:pPr marL="342900" indent="-342900">
              <a:buClr>
                <a:srgbClr val="FF0000"/>
              </a:buClr>
              <a:buFont typeface="Arial"/>
              <a:buChar char="•"/>
            </a:pPr>
            <a:r>
              <a:rPr lang="en-GB" sz="2400" dirty="0">
                <a:solidFill>
                  <a:srgbClr val="0000FF"/>
                </a:solidFill>
              </a:rPr>
              <a:t>distractions</a:t>
            </a:r>
          </a:p>
          <a:p>
            <a:pPr marL="342900" indent="-342900">
              <a:buClr>
                <a:srgbClr val="FF0000"/>
              </a:buClr>
              <a:buFont typeface="Arial"/>
              <a:buChar char="•"/>
            </a:pPr>
            <a:r>
              <a:rPr lang="en-GB" sz="2400" dirty="0">
                <a:solidFill>
                  <a:srgbClr val="0000FF"/>
                </a:solidFill>
              </a:rPr>
              <a:t>inadequate sleep</a:t>
            </a:r>
          </a:p>
          <a:p>
            <a:pPr marL="342900" indent="-342900">
              <a:buClr>
                <a:srgbClr val="FF0000"/>
              </a:buClr>
              <a:buFont typeface="Arial"/>
              <a:buChar char="•"/>
            </a:pPr>
            <a:r>
              <a:rPr lang="en-GB" sz="2400" dirty="0">
                <a:solidFill>
                  <a:srgbClr val="0000FF"/>
                </a:solidFill>
              </a:rPr>
              <a:t>congestion</a:t>
            </a:r>
          </a:p>
          <a:p>
            <a:pPr marL="342900" indent="-342900">
              <a:buClr>
                <a:srgbClr val="FF0000"/>
              </a:buClr>
              <a:buFont typeface="Arial"/>
              <a:buChar char="•"/>
            </a:pPr>
            <a:r>
              <a:rPr lang="en-GB" sz="2400" dirty="0">
                <a:solidFill>
                  <a:srgbClr val="0000FF"/>
                </a:solidFill>
              </a:rPr>
              <a:t>stress</a:t>
            </a:r>
          </a:p>
          <a:p>
            <a:pPr marL="342900" indent="-342900">
              <a:buClr>
                <a:srgbClr val="FF0000"/>
              </a:buClr>
              <a:buFont typeface="Arial"/>
              <a:buChar char="•"/>
            </a:pPr>
            <a:r>
              <a:rPr lang="en-GB" sz="2400" dirty="0">
                <a:solidFill>
                  <a:srgbClr val="0000FF"/>
                </a:solidFill>
              </a:rPr>
              <a:t>poor journey planning</a:t>
            </a:r>
          </a:p>
          <a:p>
            <a:pPr marL="342900" indent="-342900">
              <a:buClr>
                <a:srgbClr val="FF0000"/>
              </a:buClr>
              <a:buFont typeface="Arial"/>
              <a:buChar char="•"/>
            </a:pPr>
            <a:r>
              <a:rPr lang="en-GB" sz="2400" dirty="0">
                <a:solidFill>
                  <a:srgbClr val="0000FF"/>
                </a:solidFill>
              </a:rPr>
              <a:t>poor maintenance</a:t>
            </a:r>
          </a:p>
          <a:p>
            <a:pPr marL="342900" indent="-342900">
              <a:buClr>
                <a:srgbClr val="FF0000"/>
              </a:buClr>
              <a:buFont typeface="Arial"/>
              <a:buChar char="•"/>
            </a:pPr>
            <a:r>
              <a:rPr lang="en-GB" sz="2400" dirty="0">
                <a:solidFill>
                  <a:srgbClr val="0000FF"/>
                </a:solidFill>
              </a:rPr>
              <a:t>poor routeing</a:t>
            </a:r>
          </a:p>
          <a:p>
            <a:endParaRPr lang="en-US" dirty="0"/>
          </a:p>
        </p:txBody>
      </p:sp>
      <p:pic>
        <p:nvPicPr>
          <p:cNvPr id="5" name="Picture 4"/>
          <p:cNvPicPr>
            <a:picLocks noChangeAspect="1"/>
          </p:cNvPicPr>
          <p:nvPr/>
        </p:nvPicPr>
        <p:blipFill>
          <a:blip r:embed="rId2"/>
          <a:stretch>
            <a:fillRect/>
          </a:stretch>
        </p:blipFill>
        <p:spPr>
          <a:xfrm>
            <a:off x="827584" y="3356992"/>
            <a:ext cx="3106738" cy="1944216"/>
          </a:xfrm>
          <a:prstGeom prst="rect">
            <a:avLst/>
          </a:prstGeom>
        </p:spPr>
      </p:pic>
      <p:pic>
        <p:nvPicPr>
          <p:cNvPr id="6" name="Picture 5"/>
          <p:cNvPicPr>
            <a:picLocks noChangeAspect="1"/>
          </p:cNvPicPr>
          <p:nvPr/>
        </p:nvPicPr>
        <p:blipFill>
          <a:blip r:embed="rId3"/>
          <a:stretch>
            <a:fillRect/>
          </a:stretch>
        </p:blipFill>
        <p:spPr>
          <a:xfrm>
            <a:off x="827584" y="1196752"/>
            <a:ext cx="3096344" cy="2057614"/>
          </a:xfrm>
          <a:prstGeom prst="rect">
            <a:avLst/>
          </a:prstGeom>
        </p:spPr>
      </p:pic>
    </p:spTree>
    <p:extLst>
      <p:ext uri="{BB962C8B-B14F-4D97-AF65-F5344CB8AC3E}">
        <p14:creationId xmlns:p14="http://schemas.microsoft.com/office/powerpoint/2010/main" val="586953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6"/>
          </p:nvPr>
        </p:nvSpPr>
        <p:spPr/>
        <p:txBody>
          <a:bodyPr/>
          <a:lstStyle/>
          <a:p>
            <a:pPr marL="0" indent="0">
              <a:buNone/>
            </a:pPr>
            <a:r>
              <a:rPr lang="en-US" dirty="0"/>
              <a:t>Employer impact on crash risk</a:t>
            </a:r>
          </a:p>
        </p:txBody>
      </p:sp>
      <p:sp>
        <p:nvSpPr>
          <p:cNvPr id="7" name="Content Placeholder 6"/>
          <p:cNvSpPr>
            <a:spLocks noGrp="1"/>
          </p:cNvSpPr>
          <p:nvPr>
            <p:ph sz="quarter" idx="17"/>
          </p:nvPr>
        </p:nvSpPr>
        <p:spPr>
          <a:xfrm>
            <a:off x="395536" y="1772816"/>
            <a:ext cx="7776864" cy="1224136"/>
          </a:xfrm>
        </p:spPr>
        <p:txBody>
          <a:bodyPr/>
          <a:lstStyle/>
          <a:p>
            <a:pPr marL="0" indent="0">
              <a:buNone/>
            </a:pPr>
            <a:r>
              <a:rPr lang="en-GB" sz="2000" dirty="0">
                <a:solidFill>
                  <a:srgbClr val="FF0000"/>
                </a:solidFill>
              </a:rPr>
              <a:t>Too far; too fast (incentives to speed </a:t>
            </a:r>
            <a:r>
              <a:rPr lang="en-GB" sz="2000" dirty="0" err="1">
                <a:solidFill>
                  <a:srgbClr val="FF0000"/>
                </a:solidFill>
              </a:rPr>
              <a:t>etc</a:t>
            </a:r>
            <a:r>
              <a:rPr lang="en-GB" sz="2000" dirty="0">
                <a:solidFill>
                  <a:srgbClr val="FF0000"/>
                </a:solidFill>
              </a:rPr>
              <a:t>); unsafe routes/conditions; unsafe vehicles; stressed, tired, untrained drivers; poor work/life balance; mobiles; </a:t>
            </a:r>
            <a:r>
              <a:rPr lang="en-GB" sz="2000" u="sng" dirty="0">
                <a:solidFill>
                  <a:srgbClr val="FF0000"/>
                </a:solidFill>
              </a:rPr>
              <a:t>poor H&amp;S culture </a:t>
            </a:r>
            <a:r>
              <a:rPr lang="en-GB" sz="2000" dirty="0">
                <a:solidFill>
                  <a:srgbClr val="FF0000"/>
                </a:solidFill>
              </a:rPr>
              <a:t>(Out of sight, out of mind)</a:t>
            </a:r>
          </a:p>
        </p:txBody>
      </p:sp>
      <p:sp>
        <p:nvSpPr>
          <p:cNvPr id="8" name="Content Placeholder 7"/>
          <p:cNvSpPr>
            <a:spLocks noGrp="1"/>
          </p:cNvSpPr>
          <p:nvPr>
            <p:ph sz="quarter" idx="18"/>
          </p:nvPr>
        </p:nvSpPr>
        <p:spPr>
          <a:xfrm>
            <a:off x="395536" y="1268760"/>
            <a:ext cx="5544616" cy="576064"/>
          </a:xfrm>
        </p:spPr>
        <p:txBody>
          <a:bodyPr/>
          <a:lstStyle/>
          <a:p>
            <a:r>
              <a:rPr lang="en-US" dirty="0"/>
              <a:t>Increasing it</a:t>
            </a:r>
          </a:p>
        </p:txBody>
      </p:sp>
      <p:sp>
        <p:nvSpPr>
          <p:cNvPr id="9" name="Content Placeholder 8"/>
          <p:cNvSpPr>
            <a:spLocks noGrp="1"/>
          </p:cNvSpPr>
          <p:nvPr>
            <p:ph sz="quarter" idx="19"/>
          </p:nvPr>
        </p:nvSpPr>
        <p:spPr>
          <a:xfrm>
            <a:off x="395536" y="3717032"/>
            <a:ext cx="7848872" cy="1944216"/>
          </a:xfrm>
        </p:spPr>
        <p:txBody>
          <a:bodyPr/>
          <a:lstStyle/>
          <a:p>
            <a:pPr marL="0" indent="0">
              <a:buClr>
                <a:srgbClr val="FF0000"/>
              </a:buClr>
              <a:buNone/>
            </a:pPr>
            <a:r>
              <a:rPr lang="en-GB" sz="2000" dirty="0">
                <a:solidFill>
                  <a:srgbClr val="0000FF"/>
                </a:solidFill>
                <a:cs typeface="Arial"/>
              </a:rPr>
              <a:t>Reducing speed; journey planning; safer vehicles; driver assessment and training; action to combat fatigue; ‘No mobile while mobile’; clear MORR policies; leadership by example; strong road safety culture; monitoring and review</a:t>
            </a:r>
          </a:p>
          <a:p>
            <a:endParaRPr lang="en-US" dirty="0"/>
          </a:p>
        </p:txBody>
      </p:sp>
      <p:sp>
        <p:nvSpPr>
          <p:cNvPr id="10" name="Content Placeholder 9"/>
          <p:cNvSpPr>
            <a:spLocks noGrp="1"/>
          </p:cNvSpPr>
          <p:nvPr>
            <p:ph sz="quarter" idx="20"/>
          </p:nvPr>
        </p:nvSpPr>
        <p:spPr>
          <a:xfrm>
            <a:off x="395536" y="3068960"/>
            <a:ext cx="5544616" cy="648072"/>
          </a:xfrm>
        </p:spPr>
        <p:txBody>
          <a:bodyPr/>
          <a:lstStyle/>
          <a:p>
            <a:r>
              <a:rPr lang="en-US" dirty="0"/>
              <a:t>Reducing it</a:t>
            </a:r>
          </a:p>
        </p:txBody>
      </p:sp>
    </p:spTree>
    <p:extLst>
      <p:ext uri="{BB962C8B-B14F-4D97-AF65-F5344CB8AC3E}">
        <p14:creationId xmlns:p14="http://schemas.microsoft.com/office/powerpoint/2010/main" val="1840625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b="1" dirty="0"/>
              <a:t>Three reasons for corporate action</a:t>
            </a:r>
          </a:p>
        </p:txBody>
      </p:sp>
      <p:sp>
        <p:nvSpPr>
          <p:cNvPr id="9" name="Content Placeholder 8"/>
          <p:cNvSpPr>
            <a:spLocks noGrp="1"/>
          </p:cNvSpPr>
          <p:nvPr>
            <p:ph idx="1"/>
          </p:nvPr>
        </p:nvSpPr>
        <p:spPr>
          <a:xfrm>
            <a:off x="4499992" y="1556792"/>
            <a:ext cx="4248472" cy="3528392"/>
          </a:xfrm>
        </p:spPr>
        <p:txBody>
          <a:bodyPr>
            <a:normAutofit fontScale="70000" lnSpcReduction="20000"/>
          </a:bodyPr>
          <a:lstStyle/>
          <a:p>
            <a:pPr marL="342900" indent="-342900" eaLnBrk="1" hangingPunct="1">
              <a:buFont typeface="+mj-lt"/>
              <a:buAutoNum type="arabicPeriod"/>
            </a:pPr>
            <a:r>
              <a:rPr lang="en-GB" sz="3600" b="1" u="sng" dirty="0">
                <a:solidFill>
                  <a:schemeClr val="accent2"/>
                </a:solidFill>
              </a:rPr>
              <a:t>Ethics:</a:t>
            </a:r>
            <a:r>
              <a:rPr lang="en-GB" sz="3600" b="1" dirty="0">
                <a:solidFill>
                  <a:schemeClr val="accent2"/>
                </a:solidFill>
              </a:rPr>
              <a:t>  (CSR, environment etc.)</a:t>
            </a:r>
          </a:p>
          <a:p>
            <a:pPr eaLnBrk="1" hangingPunct="1"/>
            <a:endParaRPr lang="en-GB" sz="3600" b="1" dirty="0">
              <a:solidFill>
                <a:schemeClr val="accent2"/>
              </a:solidFill>
            </a:endParaRPr>
          </a:p>
          <a:p>
            <a:pPr marL="342900" indent="-342900" eaLnBrk="1" hangingPunct="1">
              <a:buFont typeface="+mj-lt"/>
              <a:buAutoNum type="arabicPeriod"/>
            </a:pPr>
            <a:r>
              <a:rPr lang="en-GB" sz="3600" b="1" u="sng" dirty="0">
                <a:solidFill>
                  <a:schemeClr val="accent2"/>
                </a:solidFill>
              </a:rPr>
              <a:t>Legal compliance</a:t>
            </a:r>
            <a:r>
              <a:rPr lang="en-GB" sz="3600" b="1" dirty="0">
                <a:solidFill>
                  <a:schemeClr val="accent2"/>
                </a:solidFill>
              </a:rPr>
              <a:t> (HSW, RT law, CM, civil claims etc.)</a:t>
            </a:r>
          </a:p>
          <a:p>
            <a:pPr eaLnBrk="1" hangingPunct="1"/>
            <a:endParaRPr lang="en-GB" sz="3600" b="1" dirty="0">
              <a:solidFill>
                <a:schemeClr val="accent2"/>
              </a:solidFill>
            </a:endParaRPr>
          </a:p>
          <a:p>
            <a:pPr marL="342900" indent="-342900" eaLnBrk="1" hangingPunct="1">
              <a:buFont typeface="+mj-lt"/>
              <a:buAutoNum type="arabicPeriod"/>
            </a:pPr>
            <a:r>
              <a:rPr lang="en-GB" sz="3600" b="1" u="sng" dirty="0">
                <a:solidFill>
                  <a:schemeClr val="accent2"/>
                </a:solidFill>
              </a:rPr>
              <a:t>The ‘business case’</a:t>
            </a:r>
            <a:r>
              <a:rPr lang="en-GB" altLang="ja-JP" sz="3600" b="1" dirty="0">
                <a:solidFill>
                  <a:schemeClr val="accent2"/>
                </a:solidFill>
              </a:rPr>
              <a:t> (cost reduction, efficiencies, reputation, culture)</a:t>
            </a:r>
            <a:endParaRPr lang="en-GB" sz="3600" b="1" dirty="0">
              <a:solidFill>
                <a:schemeClr val="accent2"/>
              </a:solidFill>
            </a:endParaRPr>
          </a:p>
          <a:p>
            <a:endParaRPr lang="en-US" dirty="0"/>
          </a:p>
        </p:txBody>
      </p:sp>
      <p:pic>
        <p:nvPicPr>
          <p:cNvPr id="10" name="Picture 9"/>
          <p:cNvPicPr>
            <a:picLocks noChangeAspect="1"/>
          </p:cNvPicPr>
          <p:nvPr/>
        </p:nvPicPr>
        <p:blipFill>
          <a:blip r:embed="rId2"/>
          <a:stretch>
            <a:fillRect/>
          </a:stretch>
        </p:blipFill>
        <p:spPr>
          <a:xfrm>
            <a:off x="323528" y="1844824"/>
            <a:ext cx="3923928" cy="2615952"/>
          </a:xfrm>
          <a:prstGeom prst="rect">
            <a:avLst/>
          </a:prstGeom>
        </p:spPr>
      </p:pic>
    </p:spTree>
    <p:extLst>
      <p:ext uri="{BB962C8B-B14F-4D97-AF65-F5344CB8AC3E}">
        <p14:creationId xmlns:p14="http://schemas.microsoft.com/office/powerpoint/2010/main" val="364810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Real threats to your business</a:t>
            </a:r>
          </a:p>
        </p:txBody>
      </p:sp>
      <p:sp>
        <p:nvSpPr>
          <p:cNvPr id="3" name="Content Placeholder 2"/>
          <p:cNvSpPr>
            <a:spLocks noGrp="1"/>
          </p:cNvSpPr>
          <p:nvPr>
            <p:ph idx="1"/>
          </p:nvPr>
        </p:nvSpPr>
        <p:spPr>
          <a:xfrm>
            <a:off x="4499992" y="1052736"/>
            <a:ext cx="4248472" cy="4392488"/>
          </a:xfrm>
        </p:spPr>
        <p:txBody>
          <a:bodyPr>
            <a:noAutofit/>
          </a:bodyPr>
          <a:lstStyle/>
          <a:p>
            <a:pPr marL="285750" indent="-285750" eaLnBrk="1" hangingPunct="1">
              <a:lnSpc>
                <a:spcPct val="140000"/>
              </a:lnSpc>
              <a:buFont typeface="Arial"/>
              <a:buChar char="•"/>
            </a:pPr>
            <a:r>
              <a:rPr lang="en-GB" sz="1800" b="1" dirty="0">
                <a:solidFill>
                  <a:schemeClr val="accent2">
                    <a:lumMod val="75000"/>
                  </a:schemeClr>
                </a:solidFill>
              </a:rPr>
              <a:t>Hidden accident costs</a:t>
            </a:r>
          </a:p>
          <a:p>
            <a:pPr marL="285750" indent="-285750" eaLnBrk="1" hangingPunct="1">
              <a:lnSpc>
                <a:spcPct val="140000"/>
              </a:lnSpc>
              <a:buFont typeface="Arial"/>
              <a:buChar char="•"/>
            </a:pPr>
            <a:r>
              <a:rPr lang="en-GB" sz="1800" b="1" dirty="0">
                <a:solidFill>
                  <a:schemeClr val="accent2">
                    <a:lumMod val="75000"/>
                  </a:schemeClr>
                </a:solidFill>
              </a:rPr>
              <a:t>Lost business opportunities</a:t>
            </a:r>
          </a:p>
          <a:p>
            <a:pPr marL="285750" indent="-285750" eaLnBrk="1" hangingPunct="1">
              <a:lnSpc>
                <a:spcPct val="140000"/>
              </a:lnSpc>
              <a:buFont typeface="Arial"/>
              <a:buChar char="•"/>
            </a:pPr>
            <a:r>
              <a:rPr lang="en-GB" sz="1800" b="1" dirty="0">
                <a:solidFill>
                  <a:schemeClr val="accent2">
                    <a:lumMod val="75000"/>
                  </a:schemeClr>
                </a:solidFill>
              </a:rPr>
              <a:t>Lost staff time</a:t>
            </a:r>
          </a:p>
          <a:p>
            <a:pPr marL="285750" indent="-285750" eaLnBrk="1" hangingPunct="1">
              <a:lnSpc>
                <a:spcPct val="140000"/>
              </a:lnSpc>
              <a:buFont typeface="Arial"/>
              <a:buChar char="•"/>
            </a:pPr>
            <a:r>
              <a:rPr lang="en-GB" sz="1800" b="1" dirty="0">
                <a:solidFill>
                  <a:schemeClr val="accent2">
                    <a:lumMod val="75000"/>
                  </a:schemeClr>
                </a:solidFill>
              </a:rPr>
              <a:t>Higher fleet </a:t>
            </a:r>
            <a:r>
              <a:rPr lang="en-GB" sz="1800" b="1" dirty="0" err="1">
                <a:solidFill>
                  <a:schemeClr val="accent2">
                    <a:lumMod val="75000"/>
                  </a:schemeClr>
                </a:solidFill>
              </a:rPr>
              <a:t>premia</a:t>
            </a:r>
            <a:endParaRPr lang="en-GB" sz="1800" b="1" dirty="0">
              <a:solidFill>
                <a:schemeClr val="accent2">
                  <a:lumMod val="75000"/>
                </a:schemeClr>
              </a:solidFill>
            </a:endParaRPr>
          </a:p>
          <a:p>
            <a:pPr marL="285750" indent="-285750" eaLnBrk="1" hangingPunct="1">
              <a:lnSpc>
                <a:spcPct val="140000"/>
              </a:lnSpc>
              <a:buFont typeface="Arial"/>
              <a:buChar char="•"/>
            </a:pPr>
            <a:r>
              <a:rPr lang="en-GB" sz="1800" b="1" dirty="0">
                <a:solidFill>
                  <a:schemeClr val="accent2">
                    <a:lumMod val="75000"/>
                  </a:schemeClr>
                </a:solidFill>
              </a:rPr>
              <a:t>Loss of morale</a:t>
            </a:r>
          </a:p>
          <a:p>
            <a:pPr marL="285750" indent="-285750" eaLnBrk="1" hangingPunct="1">
              <a:lnSpc>
                <a:spcPct val="140000"/>
              </a:lnSpc>
              <a:buFont typeface="Arial"/>
              <a:buChar char="•"/>
            </a:pPr>
            <a:r>
              <a:rPr lang="en-GB" sz="1800" b="1" dirty="0">
                <a:solidFill>
                  <a:schemeClr val="accent2">
                    <a:lumMod val="75000"/>
                  </a:schemeClr>
                </a:solidFill>
              </a:rPr>
              <a:t>Threat to corporate reputation</a:t>
            </a:r>
          </a:p>
          <a:p>
            <a:pPr marL="285750" indent="-285750" eaLnBrk="1" hangingPunct="1">
              <a:lnSpc>
                <a:spcPct val="140000"/>
              </a:lnSpc>
              <a:buFont typeface="Arial"/>
              <a:buChar char="•"/>
            </a:pPr>
            <a:r>
              <a:rPr lang="en-GB" sz="1800" b="1" dirty="0">
                <a:solidFill>
                  <a:schemeClr val="accent2">
                    <a:lumMod val="75000"/>
                  </a:schemeClr>
                </a:solidFill>
              </a:rPr>
              <a:t>Notices and/or prosecutions</a:t>
            </a:r>
          </a:p>
          <a:p>
            <a:pPr marL="285750" indent="-285750" eaLnBrk="1" hangingPunct="1">
              <a:lnSpc>
                <a:spcPct val="140000"/>
              </a:lnSpc>
              <a:buFont typeface="Arial"/>
              <a:buChar char="•"/>
            </a:pPr>
            <a:r>
              <a:rPr lang="en-GB" sz="1800" b="1" dirty="0">
                <a:solidFill>
                  <a:schemeClr val="accent2">
                    <a:lumMod val="75000"/>
                  </a:schemeClr>
                </a:solidFill>
              </a:rPr>
              <a:t>Common law claims</a:t>
            </a:r>
          </a:p>
          <a:p>
            <a:pPr marL="285750" indent="-285750" eaLnBrk="1" hangingPunct="1">
              <a:lnSpc>
                <a:spcPct val="140000"/>
              </a:lnSpc>
              <a:buFont typeface="Arial"/>
              <a:buChar char="•"/>
            </a:pPr>
            <a:r>
              <a:rPr lang="en-GB" sz="1800" b="1" dirty="0">
                <a:solidFill>
                  <a:schemeClr val="accent2">
                    <a:lumMod val="75000"/>
                  </a:schemeClr>
                </a:solidFill>
              </a:rPr>
              <a:t>Prosecution (corporate manslaughter?)</a:t>
            </a:r>
          </a:p>
          <a:p>
            <a:pPr marL="285750" indent="-285750">
              <a:buFont typeface="Arial"/>
              <a:buChar char="•"/>
            </a:pPr>
            <a:endParaRPr lang="en-US" sz="1800" dirty="0">
              <a:solidFill>
                <a:schemeClr val="accent2">
                  <a:lumMod val="75000"/>
                </a:schemeClr>
              </a:solidFill>
            </a:endParaRPr>
          </a:p>
        </p:txBody>
      </p:sp>
      <p:pic>
        <p:nvPicPr>
          <p:cNvPr id="4" name="Picture 3"/>
          <p:cNvPicPr>
            <a:picLocks noChangeAspect="1"/>
          </p:cNvPicPr>
          <p:nvPr/>
        </p:nvPicPr>
        <p:blipFill>
          <a:blip r:embed="rId2"/>
          <a:stretch>
            <a:fillRect/>
          </a:stretch>
        </p:blipFill>
        <p:spPr>
          <a:xfrm>
            <a:off x="755576" y="1916832"/>
            <a:ext cx="3495402" cy="2400176"/>
          </a:xfrm>
          <a:prstGeom prst="rect">
            <a:avLst/>
          </a:prstGeom>
        </p:spPr>
      </p:pic>
    </p:spTree>
    <p:extLst>
      <p:ext uri="{BB962C8B-B14F-4D97-AF65-F5344CB8AC3E}">
        <p14:creationId xmlns:p14="http://schemas.microsoft.com/office/powerpoint/2010/main" val="2263802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What are most businesses doing?</a:t>
            </a:r>
          </a:p>
        </p:txBody>
      </p:sp>
      <p:sp>
        <p:nvSpPr>
          <p:cNvPr id="3" name="Content Placeholder 2"/>
          <p:cNvSpPr>
            <a:spLocks noGrp="1"/>
          </p:cNvSpPr>
          <p:nvPr>
            <p:ph idx="1"/>
          </p:nvPr>
        </p:nvSpPr>
        <p:spPr>
          <a:xfrm>
            <a:off x="4355976" y="1268760"/>
            <a:ext cx="4320480" cy="4176464"/>
          </a:xfrm>
        </p:spPr>
        <p:txBody>
          <a:bodyPr>
            <a:normAutofit fontScale="92500" lnSpcReduction="10000"/>
          </a:bodyPr>
          <a:lstStyle/>
          <a:p>
            <a:pPr marL="342900" indent="-342900" eaLnBrk="1" hangingPunct="1">
              <a:lnSpc>
                <a:spcPct val="140000"/>
              </a:lnSpc>
              <a:buFont typeface="Arial"/>
              <a:buChar char="•"/>
            </a:pPr>
            <a:r>
              <a:rPr lang="en-GB" sz="2000" b="1" dirty="0"/>
              <a:t>MANY STILL VERY LITTLE !!!!</a:t>
            </a:r>
          </a:p>
          <a:p>
            <a:pPr marL="285750" indent="-285750">
              <a:lnSpc>
                <a:spcPct val="140000"/>
              </a:lnSpc>
              <a:buFont typeface="Arial"/>
              <a:buChar char="•"/>
            </a:pPr>
            <a:r>
              <a:rPr lang="en-GB" b="1" dirty="0"/>
              <a:t>but some….</a:t>
            </a:r>
          </a:p>
          <a:p>
            <a:pPr marL="285750" indent="-285750" eaLnBrk="1" hangingPunct="1">
              <a:lnSpc>
                <a:spcPct val="140000"/>
              </a:lnSpc>
              <a:buFont typeface="Arial"/>
              <a:buChar char="•"/>
            </a:pPr>
            <a:r>
              <a:rPr lang="en-GB" b="1" dirty="0"/>
              <a:t>driver handbooks</a:t>
            </a:r>
          </a:p>
          <a:p>
            <a:pPr marL="285750" indent="-285750" eaLnBrk="1" hangingPunct="1">
              <a:lnSpc>
                <a:spcPct val="140000"/>
              </a:lnSpc>
              <a:buFont typeface="Arial"/>
              <a:buChar char="•"/>
            </a:pPr>
            <a:r>
              <a:rPr lang="en-GB" b="1" dirty="0"/>
              <a:t>licence checking </a:t>
            </a:r>
          </a:p>
          <a:p>
            <a:pPr marL="285750" indent="-285750" eaLnBrk="1" hangingPunct="1">
              <a:lnSpc>
                <a:spcPct val="140000"/>
              </a:lnSpc>
              <a:buFont typeface="Arial"/>
              <a:buChar char="•"/>
            </a:pPr>
            <a:r>
              <a:rPr lang="en-GB" b="1" dirty="0"/>
              <a:t>driver feed back schemes </a:t>
            </a:r>
          </a:p>
          <a:p>
            <a:pPr marL="285750" indent="-285750" eaLnBrk="1" hangingPunct="1">
              <a:lnSpc>
                <a:spcPct val="140000"/>
              </a:lnSpc>
              <a:buFont typeface="Arial"/>
              <a:buChar char="•"/>
            </a:pPr>
            <a:r>
              <a:rPr lang="en-GB" b="1" dirty="0"/>
              <a:t>negative penalties</a:t>
            </a:r>
          </a:p>
          <a:p>
            <a:pPr marL="285750" indent="-285750" eaLnBrk="1" hangingPunct="1">
              <a:lnSpc>
                <a:spcPct val="140000"/>
              </a:lnSpc>
              <a:buFont typeface="Arial"/>
              <a:buChar char="•"/>
            </a:pPr>
            <a:r>
              <a:rPr lang="en-GB" b="1" dirty="0"/>
              <a:t>crash data analysis</a:t>
            </a:r>
          </a:p>
          <a:p>
            <a:pPr marL="285750" indent="-285750" eaLnBrk="1" hangingPunct="1">
              <a:lnSpc>
                <a:spcPct val="140000"/>
              </a:lnSpc>
              <a:buFont typeface="Arial"/>
              <a:buChar char="•"/>
            </a:pPr>
            <a:r>
              <a:rPr lang="en-GB" b="1" dirty="0"/>
              <a:t>technology</a:t>
            </a:r>
          </a:p>
          <a:p>
            <a:pPr marL="285750" indent="-285750" eaLnBrk="1" hangingPunct="1">
              <a:lnSpc>
                <a:spcPct val="140000"/>
              </a:lnSpc>
              <a:buFont typeface="Arial"/>
              <a:buChar char="•"/>
            </a:pPr>
            <a:r>
              <a:rPr lang="en-GB" b="1" dirty="0"/>
              <a:t>driver assessment and</a:t>
            </a:r>
          </a:p>
          <a:p>
            <a:pPr eaLnBrk="1" hangingPunct="1">
              <a:lnSpc>
                <a:spcPct val="140000"/>
              </a:lnSpc>
            </a:pPr>
            <a:r>
              <a:rPr lang="en-GB" sz="3600" b="1" dirty="0"/>
              <a:t>DRIVER TRAINING…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3312368" cy="2028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501008"/>
            <a:ext cx="3312368" cy="2195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0878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Good BUT …</a:t>
            </a:r>
          </a:p>
        </p:txBody>
      </p:sp>
      <p:sp>
        <p:nvSpPr>
          <p:cNvPr id="3" name="Content Placeholder 2"/>
          <p:cNvSpPr>
            <a:spLocks noGrp="1"/>
          </p:cNvSpPr>
          <p:nvPr>
            <p:ph idx="1"/>
          </p:nvPr>
        </p:nvSpPr>
        <p:spPr>
          <a:xfrm>
            <a:off x="395536" y="1844824"/>
            <a:ext cx="8352928" cy="1756792"/>
          </a:xfrm>
        </p:spPr>
        <p:txBody>
          <a:bodyPr/>
          <a:lstStyle/>
          <a:p>
            <a:r>
              <a:rPr lang="en-GB" sz="4000" b="1" dirty="0"/>
              <a:t>managing occupational road risk is </a:t>
            </a:r>
            <a:r>
              <a:rPr lang="en-GB" sz="4000" b="1" u="sng" dirty="0"/>
              <a:t>not</a:t>
            </a:r>
            <a:r>
              <a:rPr lang="en-GB" sz="4000" b="1" dirty="0"/>
              <a:t> just driver training….</a:t>
            </a:r>
          </a:p>
          <a:p>
            <a:endParaRPr lang="en-US" dirty="0"/>
          </a:p>
        </p:txBody>
      </p:sp>
    </p:spTree>
    <p:extLst>
      <p:ext uri="{BB962C8B-B14F-4D97-AF65-F5344CB8AC3E}">
        <p14:creationId xmlns:p14="http://schemas.microsoft.com/office/powerpoint/2010/main" val="231171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The road as a workplace?</a:t>
            </a:r>
          </a:p>
        </p:txBody>
      </p:sp>
      <p:pic>
        <p:nvPicPr>
          <p:cNvPr id="4" name="Content Placeholder 3" descr="Cutting Edge: The Fun Police by _saturnin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39552" y="1124744"/>
            <a:ext cx="8208912" cy="4392488"/>
          </a:xfrm>
          <a:ln>
            <a:solidFill>
              <a:srgbClr val="C00000"/>
            </a:solidFill>
            <a:miter lim="800000"/>
            <a:headEnd/>
            <a:tailEnd/>
          </a:ln>
        </p:spPr>
      </p:pic>
    </p:spTree>
    <p:extLst>
      <p:ext uri="{BB962C8B-B14F-4D97-AF65-F5344CB8AC3E}">
        <p14:creationId xmlns:p14="http://schemas.microsoft.com/office/powerpoint/2010/main" val="55075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latin typeface="Arial" charset="0"/>
              </a:rPr>
              <a:t>Managing occupational road risk means…</a:t>
            </a:r>
            <a:endParaRPr lang="en-US" b="1" dirty="0"/>
          </a:p>
        </p:txBody>
      </p:sp>
      <p:sp>
        <p:nvSpPr>
          <p:cNvPr id="3" name="Content Placeholder 2"/>
          <p:cNvSpPr>
            <a:spLocks noGrp="1"/>
          </p:cNvSpPr>
          <p:nvPr>
            <p:ph idx="1"/>
          </p:nvPr>
        </p:nvSpPr>
        <p:spPr>
          <a:xfrm>
            <a:off x="4572000" y="1412776"/>
            <a:ext cx="4176464" cy="4032448"/>
          </a:xfrm>
        </p:spPr>
        <p:txBody>
          <a:bodyPr>
            <a:normAutofit/>
          </a:bodyPr>
          <a:lstStyle/>
          <a:p>
            <a:pPr>
              <a:lnSpc>
                <a:spcPct val="140000"/>
              </a:lnSpc>
            </a:pPr>
            <a:r>
              <a:rPr lang="en-GB" sz="2000" b="1" dirty="0"/>
              <a:t>developing a risk management approach, i.e. putting in place </a:t>
            </a:r>
          </a:p>
          <a:p>
            <a:pPr>
              <a:lnSpc>
                <a:spcPct val="140000"/>
              </a:lnSpc>
            </a:pPr>
            <a:r>
              <a:rPr lang="en-GB" sz="2000" b="1" dirty="0"/>
              <a:t>the </a:t>
            </a:r>
          </a:p>
          <a:p>
            <a:pPr>
              <a:lnSpc>
                <a:spcPct val="140000"/>
              </a:lnSpc>
            </a:pPr>
            <a:r>
              <a:rPr lang="en-GB" sz="2400" b="1" u="sng" dirty="0"/>
              <a:t>policies, people, procedures </a:t>
            </a:r>
          </a:p>
          <a:p>
            <a:pPr>
              <a:lnSpc>
                <a:spcPct val="140000"/>
              </a:lnSpc>
            </a:pPr>
            <a:r>
              <a:rPr lang="en-GB" sz="2400" b="1" dirty="0"/>
              <a:t>to </a:t>
            </a:r>
          </a:p>
          <a:p>
            <a:pPr>
              <a:lnSpc>
                <a:spcPct val="140000"/>
              </a:lnSpc>
            </a:pPr>
            <a:r>
              <a:rPr lang="en-GB" sz="3600" b="1" dirty="0"/>
              <a:t>‘work the problem’ !</a:t>
            </a:r>
          </a:p>
          <a:p>
            <a:endParaRPr lang="en-US" dirty="0"/>
          </a:p>
        </p:txBody>
      </p:sp>
      <p:pic>
        <p:nvPicPr>
          <p:cNvPr id="4" name="Picture 3"/>
          <p:cNvPicPr>
            <a:picLocks noChangeAspect="1"/>
          </p:cNvPicPr>
          <p:nvPr/>
        </p:nvPicPr>
        <p:blipFill>
          <a:blip r:embed="rId2"/>
          <a:stretch>
            <a:fillRect/>
          </a:stretch>
        </p:blipFill>
        <p:spPr>
          <a:xfrm>
            <a:off x="899592" y="1412776"/>
            <a:ext cx="3177347" cy="3501008"/>
          </a:xfrm>
          <a:prstGeom prst="rect">
            <a:avLst/>
          </a:prstGeom>
        </p:spPr>
      </p:pic>
    </p:spTree>
    <p:extLst>
      <p:ext uri="{BB962C8B-B14F-4D97-AF65-F5344CB8AC3E}">
        <p14:creationId xmlns:p14="http://schemas.microsoft.com/office/powerpoint/2010/main" val="3212698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Embed MORR in your 45001 framework</a:t>
            </a:r>
            <a:endParaRPr lang="en-US" b="1" dirty="0"/>
          </a:p>
        </p:txBody>
      </p:sp>
      <p:sp>
        <p:nvSpPr>
          <p:cNvPr id="3" name="Content Placeholder 2"/>
          <p:cNvSpPr>
            <a:spLocks noGrp="1"/>
          </p:cNvSpPr>
          <p:nvPr>
            <p:ph idx="1"/>
          </p:nvPr>
        </p:nvSpPr>
        <p:spPr>
          <a:xfrm>
            <a:off x="4499992" y="1340768"/>
            <a:ext cx="4248472" cy="4248472"/>
          </a:xfrm>
        </p:spPr>
        <p:txBody>
          <a:bodyPr>
            <a:normAutofit fontScale="92500" lnSpcReduction="10000"/>
          </a:bodyPr>
          <a:lstStyle/>
          <a:p>
            <a:pPr marL="971550" lvl="1" indent="-514350" eaLnBrk="1" hangingPunct="1">
              <a:buFont typeface="Monotype Sorts" charset="0"/>
              <a:buAutoNum type="arabicPeriod"/>
            </a:pPr>
            <a:r>
              <a:rPr lang="en-GB" sz="2800" dirty="0"/>
              <a:t>define RS policy objectives</a:t>
            </a:r>
          </a:p>
          <a:p>
            <a:pPr marL="971550" lvl="1" indent="-514350" eaLnBrk="1" hangingPunct="1">
              <a:buFont typeface="Monotype Sorts" charset="0"/>
              <a:buAutoNum type="arabicPeriod"/>
            </a:pPr>
            <a:r>
              <a:rPr lang="en-GB" sz="2800" dirty="0"/>
              <a:t>organise and train for MORR</a:t>
            </a:r>
          </a:p>
          <a:p>
            <a:pPr marL="971550" lvl="1" indent="-514350" eaLnBrk="1" hangingPunct="1">
              <a:buFont typeface="Monotype Sorts" charset="0"/>
              <a:buAutoNum type="arabicPeriod"/>
            </a:pPr>
            <a:r>
              <a:rPr lang="en-GB" sz="2800" dirty="0"/>
              <a:t>plan and implement controls</a:t>
            </a:r>
          </a:p>
          <a:p>
            <a:pPr marL="971550" lvl="1" indent="-514350" eaLnBrk="1" hangingPunct="1">
              <a:buFont typeface="Monotype Sorts" charset="0"/>
              <a:buAutoNum type="arabicPeriod"/>
            </a:pPr>
            <a:r>
              <a:rPr lang="en-GB" sz="2800" dirty="0"/>
              <a:t>measure performance</a:t>
            </a:r>
          </a:p>
          <a:p>
            <a:pPr marL="971550" lvl="1" indent="-514350" eaLnBrk="1" hangingPunct="1">
              <a:buFont typeface="Monotype Sorts" charset="0"/>
              <a:buAutoNum type="arabicPeriod"/>
            </a:pPr>
            <a:r>
              <a:rPr lang="en-GB" sz="2800" dirty="0"/>
              <a:t>review and feedback</a:t>
            </a:r>
          </a:p>
          <a:p>
            <a:pPr lvl="1" eaLnBrk="1" hangingPunct="1"/>
            <a:endParaRPr lang="en-GB" sz="2800" dirty="0"/>
          </a:p>
          <a:p>
            <a:pPr lvl="1" eaLnBrk="1" hangingPunct="1"/>
            <a:r>
              <a:rPr lang="en-GB" sz="2800" dirty="0"/>
              <a:t>Periodic sample audit </a:t>
            </a:r>
          </a:p>
          <a:p>
            <a:endParaRPr lang="en-US"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3888432" cy="4003402"/>
          </a:xfrm>
          <a:prstGeom prst="rect">
            <a:avLst/>
          </a:prstGeom>
          <a:noFill/>
          <a:ln>
            <a:noFill/>
          </a:ln>
        </p:spPr>
      </p:pic>
    </p:spTree>
    <p:extLst>
      <p:ext uri="{BB962C8B-B14F-4D97-AF65-F5344CB8AC3E}">
        <p14:creationId xmlns:p14="http://schemas.microsoft.com/office/powerpoint/2010/main" val="2924398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latin typeface="+mn-lt"/>
                <a:cs typeface="Arial"/>
              </a:rPr>
              <a:t>Using risk assessment sensibly to </a:t>
            </a:r>
            <a:r>
              <a:rPr lang="en-GB" b="1" dirty="0">
                <a:latin typeface="+mn-lt"/>
                <a:cs typeface="Arial"/>
              </a:rPr>
              <a:t>help managers and/or drivers understand:- </a:t>
            </a:r>
            <a:endParaRPr lang="en-US" b="1" dirty="0">
              <a:latin typeface="+mn-lt"/>
              <a:cs typeface="Arial"/>
            </a:endParaRPr>
          </a:p>
        </p:txBody>
      </p:sp>
      <p:sp>
        <p:nvSpPr>
          <p:cNvPr id="3" name="Content Placeholder 2"/>
          <p:cNvSpPr>
            <a:spLocks noGrp="1"/>
          </p:cNvSpPr>
          <p:nvPr>
            <p:ph idx="1"/>
          </p:nvPr>
        </p:nvSpPr>
        <p:spPr>
          <a:xfrm>
            <a:off x="4427984" y="1484784"/>
            <a:ext cx="4320480" cy="3960440"/>
          </a:xfrm>
        </p:spPr>
        <p:txBody>
          <a:bodyPr/>
          <a:lstStyle/>
          <a:p>
            <a:pPr eaLnBrk="1" hangingPunct="1">
              <a:lnSpc>
                <a:spcPct val="140000"/>
              </a:lnSpc>
            </a:pPr>
            <a:r>
              <a:rPr lang="en-GB" sz="2400" b="1" dirty="0"/>
              <a:t>1. ‘How, when, who, how bad </a:t>
            </a:r>
            <a:r>
              <a:rPr lang="en-GB" sz="2400" b="1" dirty="0" err="1"/>
              <a:t>etc</a:t>
            </a:r>
            <a:r>
              <a:rPr lang="en-GB" sz="2400" b="1" dirty="0"/>
              <a:t>?’</a:t>
            </a:r>
          </a:p>
          <a:p>
            <a:pPr eaLnBrk="1" hangingPunct="1">
              <a:lnSpc>
                <a:spcPct val="140000"/>
              </a:lnSpc>
            </a:pPr>
            <a:r>
              <a:rPr lang="en-GB" sz="2400" b="1" dirty="0"/>
              <a:t>2. Whether existing control measures adequate or more needed?</a:t>
            </a:r>
          </a:p>
          <a:p>
            <a:pPr eaLnBrk="1" hangingPunct="1">
              <a:lnSpc>
                <a:spcPct val="140000"/>
              </a:lnSpc>
            </a:pPr>
            <a:r>
              <a:rPr lang="en-GB" sz="2400" b="1" dirty="0"/>
              <a:t>3. Which risks to tackle first?</a:t>
            </a:r>
          </a:p>
          <a:p>
            <a:endParaRPr lang="en-US" dirty="0"/>
          </a:p>
        </p:txBody>
      </p:sp>
      <p:pic>
        <p:nvPicPr>
          <p:cNvPr id="4" name="Picture 3"/>
          <p:cNvPicPr>
            <a:picLocks noChangeAspect="1"/>
          </p:cNvPicPr>
          <p:nvPr/>
        </p:nvPicPr>
        <p:blipFill>
          <a:blip r:embed="rId2"/>
          <a:stretch>
            <a:fillRect/>
          </a:stretch>
        </p:blipFill>
        <p:spPr>
          <a:xfrm>
            <a:off x="251520" y="1700808"/>
            <a:ext cx="3978381" cy="2736304"/>
          </a:xfrm>
          <a:prstGeom prst="rect">
            <a:avLst/>
          </a:prstGeom>
        </p:spPr>
      </p:pic>
    </p:spTree>
    <p:extLst>
      <p:ext uri="{BB962C8B-B14F-4D97-AF65-F5344CB8AC3E}">
        <p14:creationId xmlns:p14="http://schemas.microsoft.com/office/powerpoint/2010/main" val="1569068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Risk assessment at three levels</a:t>
            </a:r>
          </a:p>
        </p:txBody>
      </p:sp>
      <p:sp>
        <p:nvSpPr>
          <p:cNvPr id="3" name="Content Placeholder 2"/>
          <p:cNvSpPr>
            <a:spLocks noGrp="1"/>
          </p:cNvSpPr>
          <p:nvPr>
            <p:ph idx="1"/>
          </p:nvPr>
        </p:nvSpPr>
        <p:spPr>
          <a:xfrm>
            <a:off x="4572000" y="1340768"/>
            <a:ext cx="4176464" cy="4176464"/>
          </a:xfrm>
        </p:spPr>
        <p:txBody>
          <a:bodyPr>
            <a:normAutofit fontScale="92500" lnSpcReduction="10000"/>
          </a:bodyPr>
          <a:lstStyle/>
          <a:p>
            <a:pPr marL="457200" indent="-457200" eaLnBrk="1" hangingPunct="1">
              <a:lnSpc>
                <a:spcPct val="140000"/>
              </a:lnSpc>
              <a:buFont typeface="+mj-lt"/>
              <a:buAutoNum type="arabicPeriod"/>
            </a:pPr>
            <a:r>
              <a:rPr lang="en-GB" sz="2400" b="1" dirty="0"/>
              <a:t>Generic</a:t>
            </a:r>
          </a:p>
          <a:p>
            <a:pPr marL="457200" indent="-457200" eaLnBrk="1" hangingPunct="1">
              <a:lnSpc>
                <a:spcPct val="140000"/>
              </a:lnSpc>
              <a:buFont typeface="+mj-lt"/>
              <a:buAutoNum type="arabicPeriod"/>
            </a:pPr>
            <a:r>
              <a:rPr lang="en-GB" sz="2400" b="1" dirty="0"/>
              <a:t>Specific </a:t>
            </a:r>
          </a:p>
          <a:p>
            <a:pPr marL="457200" indent="-457200" eaLnBrk="1" hangingPunct="1">
              <a:lnSpc>
                <a:spcPct val="140000"/>
              </a:lnSpc>
              <a:buFont typeface="+mj-lt"/>
              <a:buAutoNum type="arabicPeriod"/>
            </a:pPr>
            <a:r>
              <a:rPr lang="en-GB" sz="2400" b="1" dirty="0"/>
              <a:t>Dynamic</a:t>
            </a:r>
          </a:p>
          <a:p>
            <a:pPr>
              <a:lnSpc>
                <a:spcPct val="140000"/>
              </a:lnSpc>
            </a:pPr>
            <a:endParaRPr lang="en-GB" sz="2400" b="1" dirty="0"/>
          </a:p>
          <a:p>
            <a:pPr>
              <a:lnSpc>
                <a:spcPct val="140000"/>
              </a:lnSpc>
            </a:pPr>
            <a:r>
              <a:rPr lang="en-GB" sz="2400" b="1" dirty="0"/>
              <a:t>Review  risk enhancing features:</a:t>
            </a:r>
          </a:p>
          <a:p>
            <a:pPr marL="457200" indent="-457200" eaLnBrk="1" hangingPunct="1">
              <a:lnSpc>
                <a:spcPct val="140000"/>
              </a:lnSpc>
              <a:buFont typeface="+mj-lt"/>
              <a:buAutoNum type="arabicPeriod"/>
            </a:pPr>
            <a:r>
              <a:rPr lang="en-GB" sz="2400" b="1" dirty="0"/>
              <a:t>journey tasks</a:t>
            </a:r>
          </a:p>
          <a:p>
            <a:pPr marL="457200" indent="-457200" eaLnBrk="1" hangingPunct="1">
              <a:lnSpc>
                <a:spcPct val="140000"/>
              </a:lnSpc>
              <a:buFont typeface="+mj-lt"/>
              <a:buAutoNum type="arabicPeriod"/>
            </a:pPr>
            <a:r>
              <a:rPr lang="en-GB" sz="2400" b="1" dirty="0"/>
              <a:t>vehicles</a:t>
            </a:r>
          </a:p>
          <a:p>
            <a:pPr marL="457200" indent="-457200" eaLnBrk="1" hangingPunct="1">
              <a:lnSpc>
                <a:spcPct val="140000"/>
              </a:lnSpc>
              <a:buFont typeface="+mj-lt"/>
              <a:buAutoNum type="arabicPeriod"/>
            </a:pPr>
            <a:r>
              <a:rPr lang="en-GB" sz="2400" b="1" dirty="0"/>
              <a:t>drivers</a:t>
            </a:r>
          </a:p>
          <a:p>
            <a:endParaRPr lang="en-US" dirty="0"/>
          </a:p>
        </p:txBody>
      </p:sp>
      <p:pic>
        <p:nvPicPr>
          <p:cNvPr id="4" name="Picture 3"/>
          <p:cNvPicPr>
            <a:picLocks noChangeAspect="1"/>
          </p:cNvPicPr>
          <p:nvPr/>
        </p:nvPicPr>
        <p:blipFill>
          <a:blip r:embed="rId2"/>
          <a:stretch>
            <a:fillRect/>
          </a:stretch>
        </p:blipFill>
        <p:spPr>
          <a:xfrm>
            <a:off x="539552" y="1628800"/>
            <a:ext cx="3761913" cy="3096344"/>
          </a:xfrm>
          <a:prstGeom prst="rect">
            <a:avLst/>
          </a:prstGeom>
        </p:spPr>
      </p:pic>
    </p:spTree>
    <p:extLst>
      <p:ext uri="{BB962C8B-B14F-4D97-AF65-F5344CB8AC3E}">
        <p14:creationId xmlns:p14="http://schemas.microsoft.com/office/powerpoint/2010/main" val="296094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Some key risk factors</a:t>
            </a:r>
          </a:p>
        </p:txBody>
      </p:sp>
      <p:sp>
        <p:nvSpPr>
          <p:cNvPr id="3" name="Content Placeholder 2"/>
          <p:cNvSpPr>
            <a:spLocks noGrp="1"/>
          </p:cNvSpPr>
          <p:nvPr>
            <p:ph idx="1"/>
          </p:nvPr>
        </p:nvSpPr>
        <p:spPr>
          <a:xfrm>
            <a:off x="395536" y="1340768"/>
            <a:ext cx="8352928" cy="3888432"/>
          </a:xfrm>
        </p:spPr>
        <p:txBody>
          <a:bodyPr/>
          <a:lstStyle/>
          <a:p>
            <a:pPr marL="342900" indent="-342900" eaLnBrk="1" hangingPunct="1">
              <a:lnSpc>
                <a:spcPct val="140000"/>
              </a:lnSpc>
              <a:buFont typeface="Arial"/>
              <a:buChar char="•"/>
            </a:pPr>
            <a:r>
              <a:rPr lang="en-GB" sz="2400" b="1" u="sng" dirty="0"/>
              <a:t>Journey task</a:t>
            </a:r>
            <a:r>
              <a:rPr lang="en-GB" sz="2400" b="1" dirty="0"/>
              <a:t> (speed? fatigue? routeing? distance? </a:t>
            </a:r>
            <a:r>
              <a:rPr lang="en-GB" sz="2400" b="1" dirty="0" err="1"/>
              <a:t>timing?distractions</a:t>
            </a:r>
            <a:r>
              <a:rPr lang="en-GB" sz="2400" b="1" dirty="0"/>
              <a:t>, weather? night/day?)</a:t>
            </a:r>
          </a:p>
          <a:p>
            <a:pPr marL="342900" indent="-342900" eaLnBrk="1" hangingPunct="1">
              <a:lnSpc>
                <a:spcPct val="140000"/>
              </a:lnSpc>
              <a:buFont typeface="Arial"/>
              <a:buChar char="•"/>
            </a:pPr>
            <a:r>
              <a:rPr lang="en-GB" sz="2400" b="1" u="sng" dirty="0"/>
              <a:t>Vehicle</a:t>
            </a:r>
            <a:r>
              <a:rPr lang="en-GB" sz="2400" b="1" dirty="0"/>
              <a:t> (fit for purpose? properly maintained? additional safety features?)</a:t>
            </a:r>
          </a:p>
          <a:p>
            <a:pPr marL="342900" indent="-342900" eaLnBrk="1" hangingPunct="1">
              <a:lnSpc>
                <a:spcPct val="140000"/>
              </a:lnSpc>
              <a:buFont typeface="Arial"/>
              <a:buChar char="•"/>
            </a:pPr>
            <a:r>
              <a:rPr lang="en-GB" sz="2400" b="1" u="sng" dirty="0"/>
              <a:t>Driver</a:t>
            </a:r>
            <a:r>
              <a:rPr lang="en-GB" sz="2400" b="1" dirty="0"/>
              <a:t> (age/experience? crashes/points? attitudes? competence? fitness? eyesight? stress? sleep quality?)</a:t>
            </a:r>
          </a:p>
          <a:p>
            <a:endParaRPr lang="en-US" dirty="0"/>
          </a:p>
        </p:txBody>
      </p:sp>
    </p:spTree>
    <p:extLst>
      <p:ext uri="{BB962C8B-B14F-4D97-AF65-F5344CB8AC3E}">
        <p14:creationId xmlns:p14="http://schemas.microsoft.com/office/powerpoint/2010/main" val="1681768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Preferred approaches to risk control</a:t>
            </a:r>
            <a:endParaRPr lang="en-US" b="1" dirty="0"/>
          </a:p>
        </p:txBody>
      </p:sp>
      <p:sp>
        <p:nvSpPr>
          <p:cNvPr id="3" name="Content Placeholder 2"/>
          <p:cNvSpPr>
            <a:spLocks noGrp="1"/>
          </p:cNvSpPr>
          <p:nvPr>
            <p:ph idx="1"/>
          </p:nvPr>
        </p:nvSpPr>
        <p:spPr>
          <a:xfrm>
            <a:off x="4427984" y="1340768"/>
            <a:ext cx="4320480" cy="4104456"/>
          </a:xfrm>
        </p:spPr>
        <p:txBody>
          <a:bodyPr>
            <a:normAutofit fontScale="62500" lnSpcReduction="20000"/>
          </a:bodyPr>
          <a:lstStyle/>
          <a:p>
            <a:pPr marL="342900" indent="-342900" eaLnBrk="1" hangingPunct="1">
              <a:lnSpc>
                <a:spcPct val="140000"/>
              </a:lnSpc>
              <a:buFont typeface="Arial"/>
              <a:buChar char="•"/>
            </a:pPr>
            <a:r>
              <a:rPr lang="en-GB" sz="2100" b="1" dirty="0"/>
              <a:t>meeting without moving (Zoom, Teams etc.)</a:t>
            </a:r>
          </a:p>
          <a:p>
            <a:pPr marL="342900" indent="-342900" eaLnBrk="1" hangingPunct="1">
              <a:lnSpc>
                <a:spcPct val="140000"/>
              </a:lnSpc>
              <a:buFont typeface="Arial"/>
              <a:buChar char="•"/>
            </a:pPr>
            <a:r>
              <a:rPr lang="en-GB" sz="2100" b="1" dirty="0"/>
              <a:t>change/mix mode</a:t>
            </a:r>
          </a:p>
          <a:p>
            <a:pPr marL="342900" indent="-342900" eaLnBrk="1" hangingPunct="1">
              <a:lnSpc>
                <a:spcPct val="140000"/>
              </a:lnSpc>
              <a:buFont typeface="Arial"/>
              <a:buChar char="•"/>
            </a:pPr>
            <a:r>
              <a:rPr lang="en-GB" sz="2100" b="1" dirty="0"/>
              <a:t>reduce journeys/mileage</a:t>
            </a:r>
          </a:p>
          <a:p>
            <a:pPr marL="342900" indent="-342900" eaLnBrk="1" hangingPunct="1">
              <a:lnSpc>
                <a:spcPct val="140000"/>
              </a:lnSpc>
              <a:buFont typeface="Arial"/>
              <a:buChar char="•"/>
            </a:pPr>
            <a:r>
              <a:rPr lang="en-GB" sz="2100" b="1" dirty="0"/>
              <a:t>reduce hours/distances</a:t>
            </a:r>
          </a:p>
          <a:p>
            <a:pPr marL="342900" indent="-342900" eaLnBrk="1" hangingPunct="1">
              <a:lnSpc>
                <a:spcPct val="140000"/>
              </a:lnSpc>
              <a:buFont typeface="Arial"/>
              <a:buChar char="•"/>
            </a:pPr>
            <a:r>
              <a:rPr lang="en-GB" sz="2100" b="1" dirty="0"/>
              <a:t>optimise schedules</a:t>
            </a:r>
          </a:p>
          <a:p>
            <a:pPr marL="342900" indent="-342900" eaLnBrk="1" hangingPunct="1">
              <a:lnSpc>
                <a:spcPct val="140000"/>
              </a:lnSpc>
              <a:buFont typeface="Arial"/>
              <a:buChar char="•"/>
            </a:pPr>
            <a:r>
              <a:rPr lang="en-GB" sz="2100" b="1" dirty="0"/>
              <a:t>plan ‘safer’ routes</a:t>
            </a:r>
          </a:p>
          <a:p>
            <a:pPr marL="342900" indent="-342900" eaLnBrk="1" hangingPunct="1">
              <a:lnSpc>
                <a:spcPct val="140000"/>
              </a:lnSpc>
              <a:buFont typeface="Arial"/>
              <a:buChar char="•"/>
            </a:pPr>
            <a:r>
              <a:rPr lang="en-GB" sz="2100" b="1" dirty="0"/>
              <a:t>avoid adverse conditions</a:t>
            </a:r>
          </a:p>
          <a:p>
            <a:pPr marL="342900" indent="-342900" eaLnBrk="1" hangingPunct="1">
              <a:lnSpc>
                <a:spcPct val="140000"/>
              </a:lnSpc>
              <a:buFont typeface="Arial"/>
              <a:buChar char="•"/>
            </a:pPr>
            <a:r>
              <a:rPr lang="en-GB" sz="2100" b="1" dirty="0"/>
              <a:t>specify ‘safer’ vehicles</a:t>
            </a:r>
          </a:p>
          <a:p>
            <a:pPr marL="342900" indent="-342900" eaLnBrk="1" hangingPunct="1">
              <a:lnSpc>
                <a:spcPct val="140000"/>
              </a:lnSpc>
              <a:buFont typeface="Arial"/>
              <a:buChar char="•"/>
            </a:pPr>
            <a:r>
              <a:rPr lang="en-GB" sz="2100" b="1" dirty="0"/>
              <a:t>ensure maintenance</a:t>
            </a:r>
          </a:p>
          <a:p>
            <a:pPr marL="342900" indent="-342900" eaLnBrk="1" hangingPunct="1">
              <a:lnSpc>
                <a:spcPct val="140000"/>
              </a:lnSpc>
              <a:buFont typeface="Arial"/>
              <a:buChar char="•"/>
            </a:pPr>
            <a:r>
              <a:rPr lang="en-GB" sz="2100" b="1" dirty="0"/>
              <a:t>assess  driver fitness </a:t>
            </a:r>
          </a:p>
          <a:p>
            <a:pPr marL="342900" indent="-342900" eaLnBrk="1" hangingPunct="1">
              <a:lnSpc>
                <a:spcPct val="140000"/>
              </a:lnSpc>
              <a:buFont typeface="Arial"/>
              <a:buChar char="•"/>
            </a:pPr>
            <a:r>
              <a:rPr lang="en-GB" sz="2100" b="1" dirty="0"/>
              <a:t>reduce distractions</a:t>
            </a:r>
          </a:p>
          <a:p>
            <a:pPr marL="342900" indent="-342900" eaLnBrk="1" hangingPunct="1">
              <a:lnSpc>
                <a:spcPct val="140000"/>
              </a:lnSpc>
              <a:buFont typeface="Arial"/>
              <a:buChar char="•"/>
            </a:pPr>
            <a:r>
              <a:rPr lang="en-GB" sz="2100" b="1" dirty="0"/>
              <a:t>alcohol/drugs policies</a:t>
            </a:r>
          </a:p>
          <a:p>
            <a:pPr marL="342900" indent="-342900" eaLnBrk="1" hangingPunct="1">
              <a:lnSpc>
                <a:spcPct val="140000"/>
              </a:lnSpc>
              <a:buFont typeface="Arial"/>
              <a:buChar char="•"/>
            </a:pPr>
            <a:r>
              <a:rPr lang="en-GB" sz="2100" b="1" dirty="0"/>
              <a:t>assess driver competence</a:t>
            </a:r>
          </a:p>
          <a:p>
            <a:pPr marL="342900" indent="-342900" eaLnBrk="1" hangingPunct="1">
              <a:lnSpc>
                <a:spcPct val="140000"/>
              </a:lnSpc>
              <a:buFont typeface="Arial"/>
              <a:buChar char="•"/>
            </a:pPr>
            <a:r>
              <a:rPr lang="en-GB" sz="2100" b="1" dirty="0"/>
              <a:t>prioritised driver training</a:t>
            </a:r>
          </a:p>
          <a:p>
            <a:endParaRPr lang="en-US" dirty="0"/>
          </a:p>
        </p:txBody>
      </p:sp>
      <p:pic>
        <p:nvPicPr>
          <p:cNvPr id="4" name="Picture 3"/>
          <p:cNvPicPr>
            <a:picLocks noChangeAspect="1"/>
          </p:cNvPicPr>
          <p:nvPr/>
        </p:nvPicPr>
        <p:blipFill>
          <a:blip r:embed="rId2"/>
          <a:stretch>
            <a:fillRect/>
          </a:stretch>
        </p:blipFill>
        <p:spPr>
          <a:xfrm>
            <a:off x="395536" y="1844824"/>
            <a:ext cx="3789056" cy="2736304"/>
          </a:xfrm>
          <a:prstGeom prst="rect">
            <a:avLst/>
          </a:prstGeom>
        </p:spPr>
      </p:pic>
    </p:spTree>
    <p:extLst>
      <p:ext uri="{BB962C8B-B14F-4D97-AF65-F5344CB8AC3E}">
        <p14:creationId xmlns:p14="http://schemas.microsoft.com/office/powerpoint/2010/main" val="137510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Supported by..</a:t>
            </a:r>
          </a:p>
        </p:txBody>
      </p:sp>
      <p:sp>
        <p:nvSpPr>
          <p:cNvPr id="3" name="Content Placeholder 2"/>
          <p:cNvSpPr>
            <a:spLocks noGrp="1"/>
          </p:cNvSpPr>
          <p:nvPr>
            <p:ph idx="1"/>
          </p:nvPr>
        </p:nvSpPr>
        <p:spPr>
          <a:xfrm>
            <a:off x="395536" y="1340768"/>
            <a:ext cx="8352928" cy="4104456"/>
          </a:xfrm>
        </p:spPr>
        <p:txBody>
          <a:bodyPr/>
          <a:lstStyle/>
          <a:p>
            <a:pPr marL="342900" indent="-342900" eaLnBrk="1" hangingPunct="1">
              <a:lnSpc>
                <a:spcPct val="140000"/>
              </a:lnSpc>
              <a:buFont typeface="Arial"/>
              <a:buChar char="•"/>
            </a:pPr>
            <a:r>
              <a:rPr lang="en-GB" sz="2000" b="1" u="sng" dirty="0"/>
              <a:t>Training</a:t>
            </a:r>
            <a:r>
              <a:rPr lang="en-GB" sz="2000" b="1" dirty="0"/>
              <a:t> for line-managers </a:t>
            </a:r>
          </a:p>
          <a:p>
            <a:pPr marL="342900" indent="-342900" eaLnBrk="1" hangingPunct="1">
              <a:lnSpc>
                <a:spcPct val="140000"/>
              </a:lnSpc>
              <a:buFont typeface="Arial"/>
              <a:buChar char="•"/>
            </a:pPr>
            <a:r>
              <a:rPr lang="en-GB" sz="2000" b="1" u="sng" dirty="0"/>
              <a:t>Information, guidance and supervision</a:t>
            </a:r>
            <a:r>
              <a:rPr lang="en-GB" sz="2000" b="1" dirty="0"/>
              <a:t> for drivers</a:t>
            </a:r>
          </a:p>
          <a:p>
            <a:pPr marL="342900" indent="-342900" eaLnBrk="1" hangingPunct="1">
              <a:lnSpc>
                <a:spcPct val="140000"/>
              </a:lnSpc>
              <a:buFont typeface="Arial"/>
              <a:buChar char="•"/>
            </a:pPr>
            <a:r>
              <a:rPr lang="en-GB" sz="2000" b="1" u="sng" dirty="0"/>
              <a:t>Performance targets</a:t>
            </a:r>
            <a:r>
              <a:rPr lang="en-GB" sz="2000" b="1" dirty="0"/>
              <a:t>/timescales (individual, department, corporate) </a:t>
            </a:r>
          </a:p>
          <a:p>
            <a:pPr marL="342900" indent="-342900" eaLnBrk="1" hangingPunct="1">
              <a:lnSpc>
                <a:spcPct val="140000"/>
              </a:lnSpc>
              <a:buFont typeface="Arial"/>
              <a:buChar char="•"/>
            </a:pPr>
            <a:r>
              <a:rPr lang="en-GB" sz="2000" b="1" u="sng" dirty="0"/>
              <a:t>Monitoring</a:t>
            </a:r>
            <a:r>
              <a:rPr lang="en-GB" sz="2000" b="1" dirty="0"/>
              <a:t> (from licence/vehicle checks to ‘telematics’)</a:t>
            </a:r>
          </a:p>
          <a:p>
            <a:pPr marL="342900" indent="-342900" eaLnBrk="1" hangingPunct="1">
              <a:lnSpc>
                <a:spcPct val="140000"/>
              </a:lnSpc>
              <a:buFont typeface="Arial"/>
              <a:buChar char="•"/>
            </a:pPr>
            <a:r>
              <a:rPr lang="en-GB" sz="2000" b="1" u="sng" dirty="0"/>
              <a:t>Reporting/investigating</a:t>
            </a:r>
            <a:r>
              <a:rPr lang="en-GB" sz="2000" b="1" dirty="0"/>
              <a:t> crashes/’near-hits’</a:t>
            </a:r>
          </a:p>
          <a:p>
            <a:pPr marL="342900" indent="-342900" eaLnBrk="1" hangingPunct="1">
              <a:lnSpc>
                <a:spcPct val="140000"/>
              </a:lnSpc>
              <a:buFont typeface="Arial"/>
              <a:buChar char="•"/>
            </a:pPr>
            <a:r>
              <a:rPr lang="en-GB" sz="2000" b="1" u="sng" dirty="0"/>
              <a:t>Emergency procedures</a:t>
            </a:r>
            <a:r>
              <a:rPr lang="en-GB" sz="2000" b="1" dirty="0"/>
              <a:t>/personal safety </a:t>
            </a:r>
          </a:p>
          <a:p>
            <a:pPr marL="342900" indent="-342900" eaLnBrk="1" hangingPunct="1">
              <a:lnSpc>
                <a:spcPct val="140000"/>
              </a:lnSpc>
              <a:buFont typeface="Arial"/>
              <a:buChar char="•"/>
            </a:pPr>
            <a:r>
              <a:rPr lang="en-GB" sz="2000" b="1" u="sng" dirty="0"/>
              <a:t>Awards</a:t>
            </a:r>
            <a:r>
              <a:rPr lang="en-GB" sz="2000" b="1" dirty="0"/>
              <a:t>/incentives? etc.</a:t>
            </a:r>
          </a:p>
          <a:p>
            <a:pPr marL="342900" indent="-342900" eaLnBrk="1" hangingPunct="1">
              <a:lnSpc>
                <a:spcPct val="140000"/>
              </a:lnSpc>
              <a:buFont typeface="Arial"/>
              <a:buChar char="•"/>
            </a:pPr>
            <a:r>
              <a:rPr lang="en-GB" sz="2000" b="1" u="sng" dirty="0"/>
              <a:t>GOOD COMMUNICATIONS</a:t>
            </a:r>
          </a:p>
          <a:p>
            <a:endParaRPr lang="en-US" dirty="0"/>
          </a:p>
        </p:txBody>
      </p:sp>
    </p:spTree>
    <p:extLst>
      <p:ext uri="{BB962C8B-B14F-4D97-AF65-F5344CB8AC3E}">
        <p14:creationId xmlns:p14="http://schemas.microsoft.com/office/powerpoint/2010/main" val="379963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And in-house policies on issues such as..</a:t>
            </a:r>
          </a:p>
        </p:txBody>
      </p:sp>
      <p:sp>
        <p:nvSpPr>
          <p:cNvPr id="3" name="Content Placeholder 2"/>
          <p:cNvSpPr>
            <a:spLocks noGrp="1"/>
          </p:cNvSpPr>
          <p:nvPr>
            <p:ph idx="1"/>
          </p:nvPr>
        </p:nvSpPr>
        <p:spPr>
          <a:xfrm>
            <a:off x="395536" y="1340768"/>
            <a:ext cx="8352928" cy="4176464"/>
          </a:xfrm>
        </p:spPr>
        <p:txBody>
          <a:bodyPr>
            <a:normAutofit/>
          </a:bodyPr>
          <a:lstStyle/>
          <a:p>
            <a:pPr marL="285750" indent="-285750" eaLnBrk="1" hangingPunct="1">
              <a:lnSpc>
                <a:spcPct val="140000"/>
              </a:lnSpc>
              <a:buFont typeface="Arial"/>
              <a:buChar char="•"/>
            </a:pPr>
            <a:r>
              <a:rPr lang="en-GB" sz="1800" b="1" u="sng" dirty="0"/>
              <a:t>Speed </a:t>
            </a:r>
            <a:r>
              <a:rPr lang="en-GB" sz="1800" b="1" dirty="0"/>
              <a:t>(all staff to comply with limits)</a:t>
            </a:r>
          </a:p>
          <a:p>
            <a:pPr marL="285750" indent="-285750" eaLnBrk="1" hangingPunct="1">
              <a:lnSpc>
                <a:spcPct val="140000"/>
              </a:lnSpc>
              <a:buFont typeface="Arial"/>
              <a:buChar char="•"/>
            </a:pPr>
            <a:r>
              <a:rPr lang="en-GB" sz="1800" b="1" u="sng" dirty="0"/>
              <a:t>Fatigue</a:t>
            </a:r>
            <a:r>
              <a:rPr lang="en-GB" sz="1800" b="1" dirty="0"/>
              <a:t> (preparation for driving, mileage limits, rest periods, caff/napping </a:t>
            </a:r>
            <a:r>
              <a:rPr lang="en-GB" sz="1800" b="1" dirty="0" err="1"/>
              <a:t>etc</a:t>
            </a:r>
            <a:r>
              <a:rPr lang="en-GB" sz="1800" b="1" dirty="0"/>
              <a:t>)</a:t>
            </a:r>
          </a:p>
          <a:p>
            <a:pPr marL="285750" indent="-285750" eaLnBrk="1" hangingPunct="1">
              <a:lnSpc>
                <a:spcPct val="140000"/>
              </a:lnSpc>
              <a:buFont typeface="Arial"/>
              <a:buChar char="•"/>
            </a:pPr>
            <a:r>
              <a:rPr lang="en-GB" sz="1800" b="1" u="sng" dirty="0"/>
              <a:t>Night/adverse weather</a:t>
            </a:r>
            <a:r>
              <a:rPr lang="en-GB" sz="1800" b="1" dirty="0"/>
              <a:t> driving (avoidance)</a:t>
            </a:r>
          </a:p>
          <a:p>
            <a:pPr marL="285750" indent="-285750" eaLnBrk="1" hangingPunct="1">
              <a:lnSpc>
                <a:spcPct val="140000"/>
              </a:lnSpc>
              <a:buFont typeface="Arial"/>
              <a:buChar char="•"/>
            </a:pPr>
            <a:r>
              <a:rPr lang="en-GB" sz="1800" b="1" u="sng" dirty="0"/>
              <a:t>Vehicle </a:t>
            </a:r>
            <a:r>
              <a:rPr lang="en-GB" sz="1800" b="1" dirty="0"/>
              <a:t>selection/maintenance (fit-for-person/purpose etc.)</a:t>
            </a:r>
          </a:p>
          <a:p>
            <a:pPr marL="285750" indent="-285750" eaLnBrk="1" hangingPunct="1">
              <a:lnSpc>
                <a:spcPct val="140000"/>
              </a:lnSpc>
              <a:buFont typeface="Arial"/>
              <a:buChar char="•"/>
            </a:pPr>
            <a:r>
              <a:rPr lang="en-GB" sz="1800" b="1" u="sng" dirty="0"/>
              <a:t>Own vehicle</a:t>
            </a:r>
            <a:r>
              <a:rPr lang="en-GB" sz="1800" b="1" dirty="0"/>
              <a:t> use </a:t>
            </a:r>
            <a:r>
              <a:rPr lang="mr-IN" sz="1800" b="1" dirty="0"/>
              <a:t>–</a:t>
            </a:r>
            <a:r>
              <a:rPr lang="en-GB" sz="1800" b="1" dirty="0"/>
              <a:t> ‘grey fleet’ (minimum conditions)</a:t>
            </a:r>
          </a:p>
          <a:p>
            <a:pPr marL="285750" indent="-285750" eaLnBrk="1" hangingPunct="1">
              <a:lnSpc>
                <a:spcPct val="140000"/>
              </a:lnSpc>
              <a:buFont typeface="Arial"/>
              <a:buChar char="•"/>
            </a:pPr>
            <a:r>
              <a:rPr lang="en-GB" sz="1800" b="1" u="sng" dirty="0"/>
              <a:t>Driver fitness</a:t>
            </a:r>
            <a:r>
              <a:rPr lang="en-GB" sz="1800" b="1" dirty="0"/>
              <a:t> (stress, ill health, eye sight)</a:t>
            </a:r>
          </a:p>
          <a:p>
            <a:pPr marL="285750" indent="-285750" eaLnBrk="1" hangingPunct="1">
              <a:lnSpc>
                <a:spcPct val="140000"/>
              </a:lnSpc>
              <a:buFont typeface="Arial"/>
              <a:buChar char="•"/>
            </a:pPr>
            <a:r>
              <a:rPr lang="en-GB" sz="1800" b="1" u="sng" dirty="0"/>
              <a:t>Drugs/alcohol</a:t>
            </a:r>
            <a:r>
              <a:rPr lang="en-GB" sz="1800" b="1" dirty="0"/>
              <a:t> (including non-prescription medicines)</a:t>
            </a:r>
          </a:p>
          <a:p>
            <a:pPr marL="285750" indent="-285750" eaLnBrk="1" hangingPunct="1">
              <a:lnSpc>
                <a:spcPct val="140000"/>
              </a:lnSpc>
              <a:buFont typeface="Arial"/>
              <a:buChar char="•"/>
            </a:pPr>
            <a:r>
              <a:rPr lang="en-GB" sz="1800" b="1" u="sng" dirty="0"/>
              <a:t>Mobile phones</a:t>
            </a:r>
            <a:r>
              <a:rPr lang="en-GB" sz="1800" b="1" dirty="0"/>
              <a:t> </a:t>
            </a:r>
            <a:r>
              <a:rPr lang="en-GB" sz="1800" b="1" dirty="0" err="1"/>
              <a:t>etc</a:t>
            </a:r>
            <a:r>
              <a:rPr lang="en-GB" sz="1800" b="1" dirty="0"/>
              <a:t> </a:t>
            </a:r>
            <a:r>
              <a:rPr lang="en-GB" sz="1800" b="1" dirty="0" err="1"/>
              <a:t>etc</a:t>
            </a:r>
            <a:r>
              <a:rPr lang="en-GB" sz="1800" b="1" dirty="0"/>
              <a:t> (‘no mobile when mobile!’)</a:t>
            </a:r>
          </a:p>
          <a:p>
            <a:pPr marL="285750" indent="-285750" eaLnBrk="1" hangingPunct="1">
              <a:lnSpc>
                <a:spcPct val="140000"/>
              </a:lnSpc>
              <a:buFont typeface="Arial"/>
              <a:buChar char="•"/>
            </a:pPr>
            <a:r>
              <a:rPr lang="en-GB" sz="1800" b="1" u="sng" dirty="0"/>
              <a:t>Driver competence</a:t>
            </a:r>
            <a:r>
              <a:rPr lang="en-GB" sz="1800" b="1" dirty="0"/>
              <a:t> (higher grades for higher risk drivers?)</a:t>
            </a:r>
          </a:p>
          <a:p>
            <a:endParaRPr lang="en-US" dirty="0"/>
          </a:p>
        </p:txBody>
      </p:sp>
    </p:spTree>
    <p:extLst>
      <p:ext uri="{BB962C8B-B14F-4D97-AF65-F5344CB8AC3E}">
        <p14:creationId xmlns:p14="http://schemas.microsoft.com/office/powerpoint/2010/main" val="2933987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So where to start?</a:t>
            </a:r>
          </a:p>
        </p:txBody>
      </p:sp>
      <p:pic>
        <p:nvPicPr>
          <p:cNvPr id="4" name="Picture 2" descr="http://www.caranddriving.com/features2/300/company%20car%20tax%20-%20benefits%20in%20kin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03648" y="1268760"/>
            <a:ext cx="6475413" cy="4314825"/>
          </a:xfrm>
          <a:ln>
            <a:solidFill>
              <a:srgbClr val="C00000"/>
            </a:solidFill>
            <a:miter lim="800000"/>
            <a:headEnd/>
            <a:tailEnd/>
          </a:ln>
        </p:spPr>
      </p:pic>
    </p:spTree>
    <p:extLst>
      <p:ext uri="{BB962C8B-B14F-4D97-AF65-F5344CB8AC3E}">
        <p14:creationId xmlns:p14="http://schemas.microsoft.com/office/powerpoint/2010/main" val="3328564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Board level leadership is key</a:t>
            </a:r>
          </a:p>
        </p:txBody>
      </p:sp>
      <p:pic>
        <p:nvPicPr>
          <p:cNvPr id="4" name="Picture 2" descr="http://api.ning.com/files/r2ayCzAxSSNlvqH9fIcHTEwgA6ScxkNiUfwaS*NBZTxxB2Rp6EmmFjCBXsPlQ-a3UGn3M304CkDQZe3TwpQT50a*h5n0R51w/PitzerBoardR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96752"/>
            <a:ext cx="6646863" cy="4321175"/>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0903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Driving for work</a:t>
            </a:r>
          </a:p>
        </p:txBody>
      </p:sp>
      <p:sp>
        <p:nvSpPr>
          <p:cNvPr id="3" name="Content Placeholder 2"/>
          <p:cNvSpPr>
            <a:spLocks noGrp="1"/>
          </p:cNvSpPr>
          <p:nvPr>
            <p:ph idx="1"/>
          </p:nvPr>
        </p:nvSpPr>
        <p:spPr>
          <a:xfrm>
            <a:off x="4572000" y="1268760"/>
            <a:ext cx="4176464" cy="4176464"/>
          </a:xfrm>
        </p:spPr>
        <p:txBody>
          <a:bodyPr>
            <a:normAutofit fontScale="92500" lnSpcReduction="20000"/>
          </a:bodyPr>
          <a:lstStyle/>
          <a:p>
            <a:pPr marL="457200" indent="-457200" eaLnBrk="1" hangingPunct="1">
              <a:buFont typeface="Arial"/>
              <a:buChar char="•"/>
            </a:pPr>
            <a:r>
              <a:rPr lang="en-GB" sz="2800" b="1" dirty="0">
                <a:latin typeface="+mj-lt"/>
              </a:rPr>
              <a:t>Commuting</a:t>
            </a:r>
          </a:p>
          <a:p>
            <a:pPr marL="457200" indent="-457200" eaLnBrk="1" hangingPunct="1">
              <a:buFont typeface="Arial"/>
              <a:buChar char="•"/>
            </a:pPr>
            <a:r>
              <a:rPr lang="en-GB" sz="2800" b="1" dirty="0">
                <a:latin typeface="+mj-lt"/>
              </a:rPr>
              <a:t>Delivering goods and services</a:t>
            </a:r>
          </a:p>
          <a:p>
            <a:pPr marL="457200" indent="-457200" eaLnBrk="1" hangingPunct="1">
              <a:buFont typeface="Arial"/>
              <a:buChar char="•"/>
            </a:pPr>
            <a:r>
              <a:rPr lang="en-GB" sz="2800" b="1" dirty="0">
                <a:latin typeface="+mj-lt"/>
              </a:rPr>
              <a:t>Visiting clients</a:t>
            </a:r>
          </a:p>
          <a:p>
            <a:pPr marL="457200" indent="-457200" eaLnBrk="1" hangingPunct="1">
              <a:buFont typeface="Arial"/>
              <a:buChar char="•"/>
            </a:pPr>
            <a:r>
              <a:rPr lang="en-GB" sz="2800" b="1" dirty="0">
                <a:latin typeface="+mj-lt"/>
              </a:rPr>
              <a:t>Emergency services</a:t>
            </a:r>
          </a:p>
          <a:p>
            <a:pPr marL="457200" indent="-457200" eaLnBrk="1" hangingPunct="1">
              <a:buFont typeface="Arial"/>
              <a:buChar char="•"/>
            </a:pPr>
            <a:r>
              <a:rPr lang="en-GB" sz="2800" b="1" dirty="0">
                <a:latin typeface="+mj-lt"/>
              </a:rPr>
              <a:t>Attending meetings</a:t>
            </a:r>
          </a:p>
          <a:p>
            <a:pPr marL="457200" indent="-457200" eaLnBrk="1" hangingPunct="1">
              <a:buFont typeface="Arial"/>
              <a:buChar char="•"/>
            </a:pPr>
            <a:r>
              <a:rPr lang="en-GB" sz="2800" b="1" dirty="0">
                <a:latin typeface="+mj-lt"/>
              </a:rPr>
              <a:t>Collecting/delivering vehicles</a:t>
            </a:r>
          </a:p>
          <a:p>
            <a:pPr marL="457200" indent="-457200" eaLnBrk="1" hangingPunct="1">
              <a:buFont typeface="Arial"/>
              <a:buChar char="•"/>
            </a:pPr>
            <a:r>
              <a:rPr lang="en-GB" sz="2800" b="1" dirty="0">
                <a:latin typeface="+mj-lt"/>
              </a:rPr>
              <a:t>Driving as your job?</a:t>
            </a:r>
          </a:p>
          <a:p>
            <a:pPr marL="457200" indent="-457200" eaLnBrk="1" hangingPunct="1">
              <a:buFont typeface="Arial"/>
              <a:buChar char="•"/>
            </a:pPr>
            <a:r>
              <a:rPr lang="en-GB" sz="2800" b="1" dirty="0">
                <a:latin typeface="+mj-lt"/>
              </a:rPr>
              <a:t>Driving to do your job?</a:t>
            </a:r>
          </a:p>
          <a:p>
            <a:endParaRPr lang="en-US" dirty="0"/>
          </a:p>
        </p:txBody>
      </p:sp>
      <p:pic>
        <p:nvPicPr>
          <p:cNvPr id="4" name="Picture 2" descr="http://www.caranddriving.com/features2/300/company%20car%20tax%20-%20benefits%20in%20ki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3133992" cy="2088232"/>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2" descr="http://www.wordsaboutthings.co.uk/wp-content/uploads/2009/08/v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573016"/>
            <a:ext cx="3095625" cy="2111375"/>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05692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Key H&amp;S benchmarks for directors</a:t>
            </a:r>
            <a:endParaRPr lang="en-US" b="1" dirty="0"/>
          </a:p>
        </p:txBody>
      </p:sp>
      <p:sp>
        <p:nvSpPr>
          <p:cNvPr id="3" name="Content Placeholder 2"/>
          <p:cNvSpPr>
            <a:spLocks noGrp="1"/>
          </p:cNvSpPr>
          <p:nvPr>
            <p:ph idx="1"/>
          </p:nvPr>
        </p:nvSpPr>
        <p:spPr>
          <a:xfrm>
            <a:off x="4572000" y="1340768"/>
            <a:ext cx="4176464" cy="4176464"/>
          </a:xfrm>
        </p:spPr>
        <p:txBody>
          <a:bodyPr>
            <a:normAutofit fontScale="85000" lnSpcReduction="20000"/>
          </a:bodyPr>
          <a:lstStyle/>
          <a:p>
            <a:pPr marL="457200" indent="-457200" eaLnBrk="1" hangingPunct="1">
              <a:buFont typeface="Arial"/>
              <a:buChar char="•"/>
            </a:pPr>
            <a:r>
              <a:rPr lang="en-GB" sz="3200" b="1" dirty="0"/>
              <a:t>Joint guidance, not statutory </a:t>
            </a:r>
          </a:p>
          <a:p>
            <a:pPr marL="457200" indent="-457200" eaLnBrk="1" hangingPunct="1">
              <a:buFont typeface="Arial"/>
              <a:buChar char="•"/>
            </a:pPr>
            <a:r>
              <a:rPr lang="en-GB" sz="3200" b="1" dirty="0"/>
              <a:t>But may be cited in prosecution evidence</a:t>
            </a:r>
          </a:p>
          <a:p>
            <a:pPr marL="457200" indent="-457200" eaLnBrk="1" hangingPunct="1">
              <a:buFont typeface="Arial"/>
              <a:buChar char="•"/>
            </a:pPr>
            <a:r>
              <a:rPr lang="en-GB" sz="3200" b="1" dirty="0"/>
              <a:t>Sets out core actions </a:t>
            </a:r>
          </a:p>
          <a:p>
            <a:pPr lvl="1" eaLnBrk="1" hangingPunct="1"/>
            <a:r>
              <a:rPr lang="en-GB" sz="3200" dirty="0"/>
              <a:t>(</a:t>
            </a:r>
            <a:r>
              <a:rPr lang="en-GB" sz="3200" u="sng" dirty="0"/>
              <a:t>Planning, Delivery, Monitoring, Reviewing</a:t>
            </a:r>
            <a:r>
              <a:rPr lang="en-GB" sz="3200" dirty="0"/>
              <a:t>)</a:t>
            </a:r>
          </a:p>
          <a:p>
            <a:pPr marL="457200" indent="-457200" eaLnBrk="1" hangingPunct="1">
              <a:buFont typeface="Arial"/>
              <a:buChar char="•"/>
            </a:pPr>
            <a:r>
              <a:rPr lang="en-GB" sz="3200" b="1" dirty="0"/>
              <a:t>Good practice and case studies</a:t>
            </a:r>
          </a:p>
          <a:p>
            <a:pPr marL="457200" indent="-457200" eaLnBrk="1" hangingPunct="1">
              <a:buFont typeface="Arial"/>
              <a:buChar char="•"/>
            </a:pPr>
            <a:r>
              <a:rPr lang="en-GB" sz="3200" b="1" dirty="0"/>
              <a:t>Signposts further information</a:t>
            </a:r>
          </a:p>
          <a:p>
            <a:endParaRPr lang="en-US" dirty="0"/>
          </a:p>
        </p:txBody>
      </p:sp>
      <p:pic>
        <p:nvPicPr>
          <p:cNvPr id="4" name="Picture 7" descr="\\rospa5\OccSafe\ROGER\WORD\indg4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2532062" cy="359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3291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Engage with your workforce</a:t>
            </a:r>
          </a:p>
        </p:txBody>
      </p:sp>
      <p:pic>
        <p:nvPicPr>
          <p:cNvPr id="4" name="Picture 21" descr="http://tbn0.google.com/images?q=tbn:CTEh_qRD8DB9vM:http://wwwdelivery.superstock.com/WI/223/1444/PreviewComp/SuperStock_1444R-21302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68760"/>
            <a:ext cx="1595437" cy="2119312"/>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33" descr="General Contractors Licensing M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268760"/>
            <a:ext cx="2071688" cy="1370012"/>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25" descr="Saint Cloud MN Workers Comp Attorney Rochester Minnesota Workers Compensation Lawy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268760"/>
            <a:ext cx="1714500" cy="1722437"/>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2" descr="http://www.nemark.co.uk/images/home-work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1268760"/>
            <a:ext cx="1727200" cy="119380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4" descr="http://www.epochhomes.com/contactus/images/Epoch-Independent-BuilderRP.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312" y="1268760"/>
            <a:ext cx="1050925" cy="2511425"/>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31" descr="Indian call centre worker Ekta Jaiswal regards her job as a good&#10;care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3429000"/>
            <a:ext cx="1872208" cy="2227281"/>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23" descr="MN River Falls WI Workers Comp Lawyer Eau Claire Wisconsin Workers Compensation Attorney Minnesot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920" y="2925671"/>
            <a:ext cx="1440160" cy="1432887"/>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15" descr="http://www.bbc.co.uk/gloucestershire/focus/2004/05/bin_men/binmen_lead_270x16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5736" y="4221088"/>
            <a:ext cx="2385007" cy="1457158"/>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6" descr="http://www.jasonbreach.co.uk/USERIMAGES/Jason%20Breach%20woodturnin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2160" y="2492895"/>
            <a:ext cx="1368152" cy="2056663"/>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4" name="Picture 17" descr="http://www.jones-coaches.co.uk/images/coach3.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6256" y="3789040"/>
            <a:ext cx="1584176" cy="1941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3" descr="http://www.scu.edu/cshc/images/nurse_cowell_9_phon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02911" y="4221088"/>
            <a:ext cx="1117161" cy="1475382"/>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16"/>
          <p:cNvPicPr>
            <a:picLocks noChangeAspect="1"/>
          </p:cNvPicPr>
          <p:nvPr/>
        </p:nvPicPr>
        <p:blipFill>
          <a:blip r:embed="rId14"/>
          <a:stretch>
            <a:fillRect/>
          </a:stretch>
        </p:blipFill>
        <p:spPr>
          <a:xfrm>
            <a:off x="5292080" y="3140968"/>
            <a:ext cx="1656184" cy="2567085"/>
          </a:xfrm>
          <a:prstGeom prst="rect">
            <a:avLst/>
          </a:prstGeom>
        </p:spPr>
      </p:pic>
      <p:pic>
        <p:nvPicPr>
          <p:cNvPr id="18" name="Picture 17"/>
          <p:cNvPicPr>
            <a:picLocks noChangeAspect="1"/>
          </p:cNvPicPr>
          <p:nvPr/>
        </p:nvPicPr>
        <p:blipFill>
          <a:blip r:embed="rId15"/>
          <a:stretch>
            <a:fillRect/>
          </a:stretch>
        </p:blipFill>
        <p:spPr>
          <a:xfrm>
            <a:off x="1691680" y="2636912"/>
            <a:ext cx="2347481" cy="1625848"/>
          </a:xfrm>
          <a:prstGeom prst="rect">
            <a:avLst/>
          </a:prstGeom>
        </p:spPr>
      </p:pic>
    </p:spTree>
    <p:extLst>
      <p:ext uri="{BB962C8B-B14F-4D97-AF65-F5344CB8AC3E}">
        <p14:creationId xmlns:p14="http://schemas.microsoft.com/office/powerpoint/2010/main" val="1024219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Data, data, data…</a:t>
            </a:r>
          </a:p>
        </p:txBody>
      </p:sp>
      <p:pic>
        <p:nvPicPr>
          <p:cNvPr id="4" name="Picture 6" descr="http://www.umtri.umich.edu/img/facilities/instrveh_fl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2206569" cy="1728192"/>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10" descr="http://www.travelihub.com/wp-content/uploads/2010/06/Patagonia-Highw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268760"/>
            <a:ext cx="2916324" cy="1944216"/>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14" descr="http://locksparkfarm.files.wordpress.com/2008/07/car_cra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268759"/>
            <a:ext cx="3073528" cy="2116135"/>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8" descr="http://4.bp.blogspot.com/_u-ED2G04GuY/SneICF6OgrI/AAAAAAAAALs/zmx7M5md35A/s320/Prov+Licence+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996952"/>
            <a:ext cx="4151883" cy="249113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16" descr="http://www.advancedautomotiveashford.co.uk/images/car-servic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3284984"/>
            <a:ext cx="2376264" cy="2202683"/>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12" descr="http://www.whalecottage.com/blog/wp-content/uploads/2008/12/petrol20pum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835" y="3212976"/>
            <a:ext cx="3073079" cy="2304257"/>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42467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Three key steps..</a:t>
            </a:r>
          </a:p>
        </p:txBody>
      </p:sp>
      <p:sp>
        <p:nvSpPr>
          <p:cNvPr id="3" name="Content Placeholder 2"/>
          <p:cNvSpPr>
            <a:spLocks noGrp="1"/>
          </p:cNvSpPr>
          <p:nvPr>
            <p:ph idx="1"/>
          </p:nvPr>
        </p:nvSpPr>
        <p:spPr>
          <a:xfrm>
            <a:off x="395536" y="1340768"/>
            <a:ext cx="8352928" cy="4176464"/>
          </a:xfrm>
        </p:spPr>
        <p:txBody>
          <a:bodyPr>
            <a:noAutofit/>
          </a:bodyPr>
          <a:lstStyle/>
          <a:p>
            <a:pPr>
              <a:lnSpc>
                <a:spcPct val="140000"/>
              </a:lnSpc>
            </a:pPr>
            <a:r>
              <a:rPr lang="en-GB" b="1" dirty="0"/>
              <a:t>1) Where are we now?</a:t>
            </a:r>
          </a:p>
          <a:p>
            <a:pPr lvl="1" eaLnBrk="1" hangingPunct="1">
              <a:lnSpc>
                <a:spcPct val="140000"/>
              </a:lnSpc>
              <a:buFontTx/>
              <a:buChar char="•"/>
            </a:pPr>
            <a:r>
              <a:rPr lang="en-GB" sz="1600" dirty="0"/>
              <a:t>Vehicles, drivers, miles, crashes, causes, costs?</a:t>
            </a:r>
          </a:p>
          <a:p>
            <a:pPr lvl="1" eaLnBrk="1" hangingPunct="1">
              <a:lnSpc>
                <a:spcPct val="140000"/>
              </a:lnSpc>
              <a:buFontTx/>
              <a:buChar char="•"/>
            </a:pPr>
            <a:r>
              <a:rPr lang="en-GB" sz="1600" dirty="0"/>
              <a:t>Management system (policy, organisation, planning, monitoring, review)?</a:t>
            </a:r>
          </a:p>
          <a:p>
            <a:pPr>
              <a:lnSpc>
                <a:spcPct val="140000"/>
              </a:lnSpc>
            </a:pPr>
            <a:r>
              <a:rPr lang="en-GB" b="1" dirty="0"/>
              <a:t>2)  Set up a joint team  (H&amp;S, HR, Fleet, SRs </a:t>
            </a:r>
            <a:r>
              <a:rPr lang="en-GB" b="1" dirty="0" err="1"/>
              <a:t>etc</a:t>
            </a:r>
            <a:r>
              <a:rPr lang="en-GB" b="1" dirty="0"/>
              <a:t>)</a:t>
            </a:r>
          </a:p>
          <a:p>
            <a:pPr lvl="1" eaLnBrk="1" hangingPunct="1">
              <a:lnSpc>
                <a:spcPct val="140000"/>
              </a:lnSpc>
              <a:buFontTx/>
              <a:buChar char="•"/>
            </a:pPr>
            <a:r>
              <a:rPr lang="en-GB" sz="1600" dirty="0"/>
              <a:t>develop ‘management system’,</a:t>
            </a:r>
          </a:p>
          <a:p>
            <a:pPr lvl="1" eaLnBrk="1" hangingPunct="1">
              <a:lnSpc>
                <a:spcPct val="140000"/>
              </a:lnSpc>
              <a:buFontTx/>
              <a:buChar char="•"/>
            </a:pPr>
            <a:r>
              <a:rPr lang="en-GB" sz="1600" dirty="0"/>
              <a:t>Seek external partners </a:t>
            </a:r>
          </a:p>
          <a:p>
            <a:pPr>
              <a:lnSpc>
                <a:spcPct val="140000"/>
              </a:lnSpc>
            </a:pPr>
            <a:r>
              <a:rPr lang="en-GB" b="1" dirty="0"/>
              <a:t>3)  Develop an ‘action plan’ to:</a:t>
            </a:r>
          </a:p>
          <a:p>
            <a:pPr lvl="1" eaLnBrk="1" hangingPunct="1">
              <a:lnSpc>
                <a:spcPct val="140000"/>
              </a:lnSpc>
              <a:buFontTx/>
              <a:buChar char="•"/>
            </a:pPr>
            <a:r>
              <a:rPr lang="en-GB" sz="1600" dirty="0"/>
              <a:t>assess risks, prioritise interventions </a:t>
            </a:r>
          </a:p>
          <a:p>
            <a:pPr lvl="1" eaLnBrk="1" hangingPunct="1">
              <a:lnSpc>
                <a:spcPct val="140000"/>
              </a:lnSpc>
              <a:buFontTx/>
              <a:buChar char="•"/>
            </a:pPr>
            <a:r>
              <a:rPr lang="en-GB" sz="1600" dirty="0"/>
              <a:t>set standards, targets, timescales </a:t>
            </a:r>
            <a:r>
              <a:rPr lang="en-GB" sz="1600" dirty="0" err="1"/>
              <a:t>etc</a:t>
            </a:r>
            <a:endParaRPr lang="en-GB" sz="1600" dirty="0"/>
          </a:p>
          <a:p>
            <a:pPr lvl="1" eaLnBrk="1" hangingPunct="1">
              <a:lnSpc>
                <a:spcPct val="140000"/>
              </a:lnSpc>
              <a:buFontTx/>
              <a:buChar char="•"/>
            </a:pPr>
            <a:r>
              <a:rPr lang="en-GB" sz="1600" dirty="0"/>
              <a:t>implement </a:t>
            </a:r>
          </a:p>
          <a:p>
            <a:pPr lvl="1" eaLnBrk="1" hangingPunct="1">
              <a:lnSpc>
                <a:spcPct val="140000"/>
              </a:lnSpc>
              <a:buFontTx/>
              <a:buChar char="•"/>
            </a:pPr>
            <a:r>
              <a:rPr lang="en-GB" sz="1600" dirty="0"/>
              <a:t>monitor, review and feed back lessons learned</a:t>
            </a:r>
            <a:endParaRPr lang="en-US" sz="1600" dirty="0"/>
          </a:p>
        </p:txBody>
      </p:sp>
    </p:spTree>
    <p:extLst>
      <p:ext uri="{BB962C8B-B14F-4D97-AF65-F5344CB8AC3E}">
        <p14:creationId xmlns:p14="http://schemas.microsoft.com/office/powerpoint/2010/main" val="1050811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Evaluate, evaluate</a:t>
            </a:r>
          </a:p>
        </p:txBody>
      </p:sp>
      <p:sp>
        <p:nvSpPr>
          <p:cNvPr id="3" name="Content Placeholder 2"/>
          <p:cNvSpPr>
            <a:spLocks noGrp="1"/>
          </p:cNvSpPr>
          <p:nvPr>
            <p:ph idx="1"/>
          </p:nvPr>
        </p:nvSpPr>
        <p:spPr>
          <a:xfrm>
            <a:off x="4644008" y="1340768"/>
            <a:ext cx="4104456" cy="4248472"/>
          </a:xfrm>
        </p:spPr>
        <p:txBody>
          <a:bodyPr/>
          <a:lstStyle/>
          <a:p>
            <a:pPr marL="457200" indent="-457200" eaLnBrk="1" hangingPunct="1">
              <a:buFont typeface="Arial"/>
              <a:buChar char="•"/>
            </a:pPr>
            <a:r>
              <a:rPr lang="en-GB" sz="3200" b="1" dirty="0"/>
              <a:t>Are your fleet safety interventions evidence based?</a:t>
            </a:r>
          </a:p>
          <a:p>
            <a:pPr marL="457200" indent="-457200" eaLnBrk="1" hangingPunct="1">
              <a:buFont typeface="Arial"/>
              <a:buChar char="•"/>
            </a:pPr>
            <a:r>
              <a:rPr lang="en-GB" sz="3200" b="1" dirty="0"/>
              <a:t>Impact?</a:t>
            </a:r>
          </a:p>
          <a:p>
            <a:pPr marL="457200" indent="-457200" eaLnBrk="1" hangingPunct="1">
              <a:buFont typeface="Arial"/>
              <a:buChar char="•"/>
            </a:pPr>
            <a:r>
              <a:rPr lang="en-GB" sz="3200" b="1" dirty="0"/>
              <a:t>Efficacy?</a:t>
            </a:r>
          </a:p>
          <a:p>
            <a:pPr marL="457200" indent="-457200" eaLnBrk="1" hangingPunct="1">
              <a:buFont typeface="Arial"/>
              <a:buChar char="•"/>
            </a:pPr>
            <a:r>
              <a:rPr lang="en-GB" sz="3200" b="1" dirty="0"/>
              <a:t>Cost effectiveness?</a:t>
            </a:r>
          </a:p>
          <a:p>
            <a:endParaRPr lang="en-US" dirty="0"/>
          </a:p>
        </p:txBody>
      </p:sp>
      <p:pic>
        <p:nvPicPr>
          <p:cNvPr id="4" name="Picture 3"/>
          <p:cNvPicPr>
            <a:picLocks noChangeAspect="1"/>
          </p:cNvPicPr>
          <p:nvPr/>
        </p:nvPicPr>
        <p:blipFill>
          <a:blip r:embed="rId2"/>
          <a:stretch>
            <a:fillRect/>
          </a:stretch>
        </p:blipFill>
        <p:spPr>
          <a:xfrm>
            <a:off x="1547664" y="1340768"/>
            <a:ext cx="1593085" cy="2664296"/>
          </a:xfrm>
          <a:prstGeom prst="rect">
            <a:avLst/>
          </a:prstGeom>
        </p:spPr>
      </p:pic>
      <p:pic>
        <p:nvPicPr>
          <p:cNvPr id="5" name="Picture 4" descr="http://www.srsculture.org.uk/Images/Logos/rospa_evalu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509120"/>
            <a:ext cx="365601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7536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Are you benchmarking?</a:t>
            </a:r>
          </a:p>
        </p:txBody>
      </p:sp>
      <p:sp>
        <p:nvSpPr>
          <p:cNvPr id="3" name="Content Placeholder 2"/>
          <p:cNvSpPr>
            <a:spLocks noGrp="1"/>
          </p:cNvSpPr>
          <p:nvPr>
            <p:ph idx="1"/>
          </p:nvPr>
        </p:nvSpPr>
        <p:spPr>
          <a:xfrm>
            <a:off x="4572000" y="1340768"/>
            <a:ext cx="4176464" cy="4176464"/>
          </a:xfrm>
        </p:spPr>
        <p:txBody>
          <a:bodyPr/>
          <a:lstStyle/>
          <a:p>
            <a:pPr eaLnBrk="1" hangingPunct="1"/>
            <a:r>
              <a:rPr lang="en-GB" sz="3200" b="1" dirty="0"/>
              <a:t>Which indicators?</a:t>
            </a:r>
          </a:p>
          <a:p>
            <a:pPr eaLnBrk="1" hangingPunct="1"/>
            <a:r>
              <a:rPr lang="en-GB" sz="3200" b="1" dirty="0"/>
              <a:t>Which partners?</a:t>
            </a:r>
          </a:p>
          <a:p>
            <a:pPr eaLnBrk="1" hangingPunct="1"/>
            <a:r>
              <a:rPr lang="en-GB" sz="3200" b="1" dirty="0"/>
              <a:t>Quantitative?</a:t>
            </a:r>
          </a:p>
          <a:p>
            <a:pPr eaLnBrk="1" hangingPunct="1"/>
            <a:r>
              <a:rPr lang="en-GB" sz="3200" b="1" dirty="0"/>
              <a:t>Qualitative?</a:t>
            </a:r>
          </a:p>
          <a:p>
            <a:pPr eaLnBrk="1" hangingPunct="1"/>
            <a:r>
              <a:rPr lang="en-GB" sz="3200" b="1" dirty="0"/>
              <a:t>Group?</a:t>
            </a:r>
          </a:p>
          <a:p>
            <a:pPr eaLnBrk="1" hangingPunct="1"/>
            <a:r>
              <a:rPr lang="en-GB" sz="3200" b="1" dirty="0"/>
              <a:t>One-to-one?</a:t>
            </a:r>
          </a:p>
          <a:p>
            <a:endParaRPr lang="en-US" dirty="0"/>
          </a:p>
        </p:txBody>
      </p:sp>
      <p:pic>
        <p:nvPicPr>
          <p:cNvPr id="4" name="Picture 2" descr="http://www.twotomorrows.com/media/uploads/Benchmar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3582988"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0507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Are you sharing?</a:t>
            </a:r>
          </a:p>
        </p:txBody>
      </p:sp>
      <p:sp>
        <p:nvSpPr>
          <p:cNvPr id="3" name="Content Placeholder 2"/>
          <p:cNvSpPr>
            <a:spLocks noGrp="1"/>
          </p:cNvSpPr>
          <p:nvPr>
            <p:ph idx="1"/>
          </p:nvPr>
        </p:nvSpPr>
        <p:spPr>
          <a:xfrm>
            <a:off x="4572000" y="1340768"/>
            <a:ext cx="4176464" cy="4176464"/>
          </a:xfrm>
        </p:spPr>
        <p:txBody>
          <a:bodyPr>
            <a:normAutofit/>
          </a:bodyPr>
          <a:lstStyle/>
          <a:p>
            <a:pPr marL="457200" indent="-457200" eaLnBrk="1" hangingPunct="1">
              <a:buFont typeface="Arial"/>
              <a:buChar char="•"/>
            </a:pPr>
            <a:r>
              <a:rPr lang="en-GB" sz="2800" b="1" dirty="0"/>
              <a:t>Accident/near-miss experiences?</a:t>
            </a:r>
          </a:p>
          <a:p>
            <a:pPr marL="457200" indent="-457200" eaLnBrk="1" hangingPunct="1">
              <a:buFont typeface="Arial"/>
              <a:buChar char="•"/>
            </a:pPr>
            <a:r>
              <a:rPr lang="en-GB" sz="2800" b="1" dirty="0"/>
              <a:t>Best practices?</a:t>
            </a:r>
          </a:p>
          <a:p>
            <a:pPr marL="457200" indent="-457200" eaLnBrk="1" hangingPunct="1">
              <a:buFont typeface="Arial"/>
              <a:buChar char="•"/>
            </a:pPr>
            <a:r>
              <a:rPr lang="en-GB" sz="2800" b="1" dirty="0"/>
              <a:t>Solutions?</a:t>
            </a:r>
          </a:p>
          <a:p>
            <a:pPr marL="457200" indent="-457200" eaLnBrk="1" hangingPunct="1">
              <a:buFont typeface="Arial"/>
              <a:buChar char="•"/>
            </a:pPr>
            <a:r>
              <a:rPr lang="en-GB" sz="2800" b="1" dirty="0"/>
              <a:t>Alerts?</a:t>
            </a:r>
          </a:p>
          <a:p>
            <a:pPr marL="457200" indent="-457200" eaLnBrk="1" hangingPunct="1">
              <a:buFont typeface="Arial"/>
              <a:buChar char="•"/>
            </a:pPr>
            <a:r>
              <a:rPr lang="en-GB" sz="2800" b="1" dirty="0"/>
              <a:t>Results?</a:t>
            </a:r>
          </a:p>
          <a:p>
            <a:pPr marL="457200" indent="-457200" eaLnBrk="1" hangingPunct="1">
              <a:buFont typeface="Arial"/>
              <a:buChar char="•"/>
            </a:pPr>
            <a:r>
              <a:rPr lang="en-GB" sz="2800" b="1" dirty="0"/>
              <a:t>Research costs/findings?</a:t>
            </a:r>
          </a:p>
          <a:p>
            <a:pPr marL="457200" indent="-457200">
              <a:buFont typeface="Arial"/>
              <a:buChar char="•"/>
            </a:pPr>
            <a:endParaRPr lang="en-US" sz="2800" b="1" dirty="0"/>
          </a:p>
        </p:txBody>
      </p:sp>
      <p:pic>
        <p:nvPicPr>
          <p:cNvPr id="4" name="Picture 2" descr="http://3.bp.blogspot.com/-gA0r2BkDXFI/TcRZqpWxoTI/AAAAAAAAFUM/w5VX-mk-daE/s1600/Sharing.png"/>
          <p:cNvPicPr>
            <a:picLocks noChangeAspect="1" noChangeArrowheads="1"/>
          </p:cNvPicPr>
          <p:nvPr/>
        </p:nvPicPr>
        <p:blipFill>
          <a:blip r:embed="rId2">
            <a:extLst>
              <a:ext uri="{28A0092B-C50C-407E-A947-70E740481C1C}">
                <a14:useLocalDpi xmlns:a14="http://schemas.microsoft.com/office/drawing/2010/main" val="0"/>
              </a:ext>
            </a:extLst>
          </a:blip>
          <a:srcRect r="4187"/>
          <a:stretch>
            <a:fillRect/>
          </a:stretch>
        </p:blipFill>
        <p:spPr bwMode="auto">
          <a:xfrm>
            <a:off x="683568" y="1556792"/>
            <a:ext cx="3384550" cy="3671888"/>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0262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Are you investigating on-road incidents?</a:t>
            </a:r>
            <a:endParaRPr lang="en-US" b="1" dirty="0"/>
          </a:p>
        </p:txBody>
      </p:sp>
      <p:sp>
        <p:nvSpPr>
          <p:cNvPr id="3" name="Content Placeholder 2"/>
          <p:cNvSpPr>
            <a:spLocks noGrp="1"/>
          </p:cNvSpPr>
          <p:nvPr>
            <p:ph idx="1"/>
          </p:nvPr>
        </p:nvSpPr>
        <p:spPr>
          <a:xfrm>
            <a:off x="4644008" y="1340768"/>
            <a:ext cx="4104456" cy="4248472"/>
          </a:xfrm>
        </p:spPr>
        <p:txBody>
          <a:bodyPr>
            <a:normAutofit fontScale="92500" lnSpcReduction="20000"/>
          </a:bodyPr>
          <a:lstStyle/>
          <a:p>
            <a:pPr eaLnBrk="1" hangingPunct="1"/>
            <a:r>
              <a:rPr lang="en-GB" sz="2400" b="1" dirty="0"/>
              <a:t>Encouraging reporting</a:t>
            </a:r>
          </a:p>
          <a:p>
            <a:pPr eaLnBrk="1" hangingPunct="1"/>
            <a:r>
              <a:rPr lang="en-GB" sz="2400" b="1" dirty="0"/>
              <a:t>Scaling response</a:t>
            </a:r>
          </a:p>
          <a:p>
            <a:pPr eaLnBrk="1" hangingPunct="1"/>
            <a:r>
              <a:rPr lang="en-GB" sz="2400" b="1" dirty="0"/>
              <a:t>Collecting all the data</a:t>
            </a:r>
          </a:p>
          <a:p>
            <a:pPr eaLnBrk="1" hangingPunct="1"/>
            <a:r>
              <a:rPr lang="en-GB" sz="2400" b="1" dirty="0"/>
              <a:t>Team based investigation?</a:t>
            </a:r>
          </a:p>
          <a:p>
            <a:pPr eaLnBrk="1" hangingPunct="1"/>
            <a:r>
              <a:rPr lang="en-GB" sz="2400" b="1" dirty="0"/>
              <a:t>Avoiding</a:t>
            </a:r>
          </a:p>
          <a:p>
            <a:pPr marL="800100" lvl="1" indent="-342900" eaLnBrk="1" hangingPunct="1">
              <a:buFont typeface="Arial"/>
              <a:buChar char="•"/>
            </a:pPr>
            <a:r>
              <a:rPr lang="en-GB" dirty="0"/>
              <a:t>Unconscious biases/stopping the investigation too early</a:t>
            </a:r>
          </a:p>
          <a:p>
            <a:pPr marL="800100" lvl="1" indent="-342900" eaLnBrk="1" hangingPunct="1">
              <a:buFont typeface="Arial"/>
              <a:buChar char="•"/>
            </a:pPr>
            <a:r>
              <a:rPr lang="en-GB" dirty="0"/>
              <a:t>Automatically blaming the victim</a:t>
            </a:r>
          </a:p>
          <a:p>
            <a:pPr marL="800100" lvl="1" indent="-342900" eaLnBrk="1" hangingPunct="1">
              <a:buFont typeface="Arial"/>
              <a:buChar char="•"/>
            </a:pPr>
            <a:r>
              <a:rPr lang="en-GB" dirty="0"/>
              <a:t>Not sharing findings</a:t>
            </a:r>
          </a:p>
          <a:p>
            <a:pPr marL="800100" lvl="1" indent="-342900" eaLnBrk="1" hangingPunct="1">
              <a:buFont typeface="Arial"/>
              <a:buChar char="•"/>
            </a:pPr>
            <a:r>
              <a:rPr lang="en-GB" dirty="0"/>
              <a:t>Not closing out actions</a:t>
            </a:r>
          </a:p>
          <a:p>
            <a:endParaRPr lang="en-US" dirty="0"/>
          </a:p>
        </p:txBody>
      </p:sp>
      <p:pic>
        <p:nvPicPr>
          <p:cNvPr id="4" name="Picture 2" descr="http://www.bahaiperspectives.com/wp-content/uploads/2008/04/eye-magnifying-glass-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3312368" cy="3973965"/>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68853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Are you reporting on performance?</a:t>
            </a:r>
            <a:endParaRPr lang="en-US" b="1" dirty="0"/>
          </a:p>
        </p:txBody>
      </p:sp>
      <p:sp>
        <p:nvSpPr>
          <p:cNvPr id="3" name="Content Placeholder 2"/>
          <p:cNvSpPr>
            <a:spLocks noGrp="1"/>
          </p:cNvSpPr>
          <p:nvPr>
            <p:ph idx="1"/>
          </p:nvPr>
        </p:nvSpPr>
        <p:spPr>
          <a:xfrm>
            <a:off x="4572000" y="1340768"/>
            <a:ext cx="4176464" cy="4176464"/>
          </a:xfrm>
        </p:spPr>
        <p:txBody>
          <a:bodyPr>
            <a:normAutofit fontScale="92500" lnSpcReduction="10000"/>
          </a:bodyPr>
          <a:lstStyle/>
          <a:p>
            <a:r>
              <a:rPr lang="en-GB" sz="2800" b="1" dirty="0"/>
              <a:t>To:</a:t>
            </a:r>
          </a:p>
          <a:p>
            <a:pPr marL="457200" indent="-457200" eaLnBrk="1" hangingPunct="1">
              <a:buFont typeface="Arial"/>
              <a:buChar char="•"/>
            </a:pPr>
            <a:r>
              <a:rPr lang="en-GB" sz="2800" b="1" dirty="0"/>
              <a:t>Employees</a:t>
            </a:r>
          </a:p>
          <a:p>
            <a:pPr marL="457200" indent="-457200" eaLnBrk="1" hangingPunct="1">
              <a:buFont typeface="Arial"/>
              <a:buChar char="•"/>
            </a:pPr>
            <a:r>
              <a:rPr lang="en-GB" sz="2800" b="1" dirty="0"/>
              <a:t>Investors </a:t>
            </a:r>
          </a:p>
          <a:p>
            <a:pPr marL="457200" indent="-457200" eaLnBrk="1" hangingPunct="1">
              <a:buFont typeface="Arial"/>
              <a:buChar char="•"/>
            </a:pPr>
            <a:r>
              <a:rPr lang="en-GB" sz="2800" b="1" dirty="0"/>
              <a:t>Insurers</a:t>
            </a:r>
          </a:p>
          <a:p>
            <a:pPr marL="457200" indent="-457200" eaLnBrk="1" hangingPunct="1">
              <a:buFont typeface="Arial"/>
              <a:buChar char="•"/>
            </a:pPr>
            <a:r>
              <a:rPr lang="en-GB" sz="2800" b="1" dirty="0"/>
              <a:t>Clients</a:t>
            </a:r>
          </a:p>
          <a:p>
            <a:pPr marL="457200" indent="-457200" eaLnBrk="1" hangingPunct="1">
              <a:buFont typeface="Arial"/>
              <a:buChar char="•"/>
            </a:pPr>
            <a:r>
              <a:rPr lang="en-GB" sz="2800" b="1" dirty="0"/>
              <a:t>Public authorities</a:t>
            </a:r>
          </a:p>
          <a:p>
            <a:pPr marL="457200" indent="-457200" eaLnBrk="1" hangingPunct="1">
              <a:buFont typeface="Arial"/>
              <a:buChar char="•"/>
            </a:pPr>
            <a:r>
              <a:rPr lang="en-GB" sz="2800" b="1" dirty="0"/>
              <a:t>Political representatives</a:t>
            </a:r>
          </a:p>
          <a:p>
            <a:pPr marL="457200" indent="-457200" eaLnBrk="1" hangingPunct="1">
              <a:buFont typeface="Arial"/>
              <a:buChar char="•"/>
            </a:pPr>
            <a:r>
              <a:rPr lang="en-GB" sz="2800" b="1" dirty="0"/>
              <a:t>The media</a:t>
            </a:r>
          </a:p>
          <a:p>
            <a:pPr marL="457200" indent="-457200" eaLnBrk="1" hangingPunct="1">
              <a:buFont typeface="Arial"/>
              <a:buChar char="•"/>
            </a:pPr>
            <a:r>
              <a:rPr lang="en-GB" sz="2800" b="1" dirty="0"/>
              <a:t>Local communities</a:t>
            </a:r>
          </a:p>
          <a:p>
            <a:endParaRPr lang="en-US" dirty="0"/>
          </a:p>
        </p:txBody>
      </p:sp>
      <p:pic>
        <p:nvPicPr>
          <p:cNvPr id="4" name="Picture 2" descr="http://quantmleap.com/blog/wp-content/uploads/2011/07/report_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3744416" cy="3824201"/>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30383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Have you created a cycle of continuous improvement?</a:t>
            </a:r>
            <a:endParaRPr lang="en-US" b="1" dirty="0"/>
          </a:p>
        </p:txBody>
      </p:sp>
      <p:pic>
        <p:nvPicPr>
          <p:cNvPr id="4" name="Content Placeholder 9"/>
          <p:cNvPicPr>
            <a:picLocks noGrp="1"/>
          </p:cNvPicPr>
          <p:nvPr>
            <p:ph idx="1"/>
          </p:nvPr>
        </p:nvPicPr>
        <p:blipFill>
          <a:blip r:embed="rId2">
            <a:extLst>
              <a:ext uri="{28A0092B-C50C-407E-A947-70E740481C1C}">
                <a14:useLocalDpi xmlns:a14="http://schemas.microsoft.com/office/drawing/2010/main" val="0"/>
              </a:ext>
            </a:extLst>
          </a:blip>
          <a:srcRect l="2623" t="4202" r="2231" b="6046"/>
          <a:stretch>
            <a:fillRect/>
          </a:stretch>
        </p:blipFill>
        <p:spPr>
          <a:xfrm>
            <a:off x="1619672" y="1268760"/>
            <a:ext cx="5929313" cy="4500563"/>
          </a:xfrm>
        </p:spPr>
      </p:pic>
    </p:spTree>
    <p:extLst>
      <p:ext uri="{BB962C8B-B14F-4D97-AF65-F5344CB8AC3E}">
        <p14:creationId xmlns:p14="http://schemas.microsoft.com/office/powerpoint/2010/main" val="3226518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Consider who is at risk</a:t>
            </a:r>
          </a:p>
        </p:txBody>
      </p:sp>
      <p:sp>
        <p:nvSpPr>
          <p:cNvPr id="3" name="Content Placeholder 2"/>
          <p:cNvSpPr>
            <a:spLocks noGrp="1"/>
          </p:cNvSpPr>
          <p:nvPr>
            <p:ph idx="1"/>
          </p:nvPr>
        </p:nvSpPr>
        <p:spPr>
          <a:xfrm>
            <a:off x="4499992" y="1196752"/>
            <a:ext cx="4248472" cy="4536504"/>
          </a:xfrm>
        </p:spPr>
        <p:txBody>
          <a:bodyPr>
            <a:noAutofit/>
          </a:bodyPr>
          <a:lstStyle/>
          <a:p>
            <a:r>
              <a:rPr lang="en-GB" sz="2800" b="1" dirty="0"/>
              <a:t>NOT JUST</a:t>
            </a:r>
          </a:p>
          <a:p>
            <a:pPr eaLnBrk="1" hangingPunct="1">
              <a:lnSpc>
                <a:spcPct val="100000"/>
              </a:lnSpc>
            </a:pPr>
            <a:r>
              <a:rPr lang="en-GB" sz="2800" b="1" dirty="0"/>
              <a:t>Commercial vehicle drivers</a:t>
            </a:r>
          </a:p>
          <a:p>
            <a:pPr eaLnBrk="1" hangingPunct="1">
              <a:lnSpc>
                <a:spcPct val="100000"/>
              </a:lnSpc>
            </a:pPr>
            <a:r>
              <a:rPr lang="en-US" sz="2800" b="1" dirty="0"/>
              <a:t>Bus and coach drivers</a:t>
            </a:r>
          </a:p>
          <a:p>
            <a:pPr eaLnBrk="1" hangingPunct="1">
              <a:lnSpc>
                <a:spcPct val="100000"/>
              </a:lnSpc>
            </a:pPr>
            <a:r>
              <a:rPr lang="en-GB" sz="2800" b="1" dirty="0"/>
              <a:t>Taxi drivers</a:t>
            </a:r>
          </a:p>
          <a:p>
            <a:pPr eaLnBrk="1" hangingPunct="1">
              <a:lnSpc>
                <a:spcPct val="100000"/>
              </a:lnSpc>
            </a:pPr>
            <a:r>
              <a:rPr lang="en-GB" sz="2800" b="1" dirty="0"/>
              <a:t>Motorcycle couriers</a:t>
            </a:r>
          </a:p>
          <a:p>
            <a:pPr eaLnBrk="1" hangingPunct="1">
              <a:lnSpc>
                <a:spcPct val="100000"/>
              </a:lnSpc>
            </a:pPr>
            <a:r>
              <a:rPr lang="en-US" sz="2800" b="1" dirty="0"/>
              <a:t>Dot com delivery drivers </a:t>
            </a:r>
          </a:p>
          <a:p>
            <a:pPr eaLnBrk="1" hangingPunct="1">
              <a:lnSpc>
                <a:spcPct val="100000"/>
              </a:lnSpc>
            </a:pPr>
            <a:r>
              <a:rPr lang="en-GB" sz="2800" b="1" dirty="0"/>
              <a:t>Pizza delivery riders </a:t>
            </a:r>
            <a:br>
              <a:rPr lang="en-GB" sz="2800" b="1" dirty="0"/>
            </a:br>
            <a:r>
              <a:rPr lang="en-GB" sz="2800" b="1" dirty="0"/>
              <a:t>BUT </a:t>
            </a:r>
          </a:p>
          <a:p>
            <a:pPr eaLnBrk="1" hangingPunct="1">
              <a:lnSpc>
                <a:spcPct val="100000"/>
              </a:lnSpc>
            </a:pPr>
            <a:endParaRPr lang="en-GB" sz="2800" dirty="0">
              <a:latin typeface="Arial" charset="0"/>
            </a:endParaRPr>
          </a:p>
          <a:p>
            <a:pPr eaLnBrk="1" hangingPunct="1">
              <a:lnSpc>
                <a:spcPct val="100000"/>
              </a:lnSpc>
            </a:pPr>
            <a:endParaRPr lang="en-GB" sz="2800" dirty="0">
              <a:latin typeface="Arial" charset="0"/>
            </a:endParaRPr>
          </a:p>
          <a:p>
            <a:pPr eaLnBrk="1" hangingPunct="1">
              <a:lnSpc>
                <a:spcPct val="100000"/>
              </a:lnSpc>
            </a:pPr>
            <a:endParaRPr lang="en-GB" sz="2800" dirty="0">
              <a:latin typeface="Arial" charset="0"/>
            </a:endParaRPr>
          </a:p>
          <a:p>
            <a:pPr eaLnBrk="1" hangingPunct="1">
              <a:lnSpc>
                <a:spcPct val="100000"/>
              </a:lnSpc>
            </a:pPr>
            <a:endParaRPr lang="en-US" sz="2800" i="1" dirty="0">
              <a:solidFill>
                <a:srgbClr val="3333FF"/>
              </a:solidFill>
              <a:latin typeface="Arial" charset="0"/>
            </a:endParaRPr>
          </a:p>
          <a:p>
            <a:endParaRPr lang="en-US" sz="2800" dirty="0"/>
          </a:p>
        </p:txBody>
      </p:sp>
      <p:pic>
        <p:nvPicPr>
          <p:cNvPr id="4" name="Picture 3"/>
          <p:cNvPicPr>
            <a:picLocks noChangeAspect="1"/>
          </p:cNvPicPr>
          <p:nvPr/>
        </p:nvPicPr>
        <p:blipFill>
          <a:blip r:embed="rId2"/>
          <a:stretch>
            <a:fillRect/>
          </a:stretch>
        </p:blipFill>
        <p:spPr>
          <a:xfrm>
            <a:off x="539552" y="1916832"/>
            <a:ext cx="3780420" cy="3024336"/>
          </a:xfrm>
          <a:prstGeom prst="rect">
            <a:avLst/>
          </a:prstGeom>
        </p:spPr>
      </p:pic>
    </p:spTree>
    <p:extLst>
      <p:ext uri="{BB962C8B-B14F-4D97-AF65-F5344CB8AC3E}">
        <p14:creationId xmlns:p14="http://schemas.microsoft.com/office/powerpoint/2010/main" val="253235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Barriers to SMEs</a:t>
            </a:r>
          </a:p>
        </p:txBody>
      </p:sp>
      <p:sp>
        <p:nvSpPr>
          <p:cNvPr id="3" name="Content Placeholder 2"/>
          <p:cNvSpPr>
            <a:spLocks noGrp="1"/>
          </p:cNvSpPr>
          <p:nvPr>
            <p:ph idx="1"/>
          </p:nvPr>
        </p:nvSpPr>
        <p:spPr>
          <a:xfrm>
            <a:off x="4572000" y="1340768"/>
            <a:ext cx="4176464" cy="4248472"/>
          </a:xfrm>
        </p:spPr>
        <p:txBody>
          <a:bodyPr>
            <a:normAutofit fontScale="92500"/>
          </a:bodyPr>
          <a:lstStyle/>
          <a:p>
            <a:pPr marL="571500" indent="-571500" eaLnBrk="1" hangingPunct="1">
              <a:buFont typeface="Arial"/>
              <a:buChar char="•"/>
              <a:defRPr/>
            </a:pPr>
            <a:r>
              <a:rPr lang="en-GB" sz="3600" b="1" dirty="0"/>
              <a:t>Lack of expertise</a:t>
            </a:r>
          </a:p>
          <a:p>
            <a:pPr marL="571500" indent="-571500" eaLnBrk="1" hangingPunct="1">
              <a:buFont typeface="Arial"/>
              <a:buChar char="•"/>
              <a:defRPr/>
            </a:pPr>
            <a:r>
              <a:rPr lang="en-GB" sz="3600" b="1" dirty="0"/>
              <a:t>No formal systems</a:t>
            </a:r>
          </a:p>
          <a:p>
            <a:pPr marL="571500" indent="-571500" eaLnBrk="1" hangingPunct="1">
              <a:buFont typeface="Arial"/>
              <a:buChar char="•"/>
              <a:defRPr/>
            </a:pPr>
            <a:r>
              <a:rPr lang="en-GB" sz="3600" b="1" dirty="0"/>
              <a:t>Dilute accident experience</a:t>
            </a:r>
          </a:p>
          <a:p>
            <a:pPr marL="571500" indent="-571500" eaLnBrk="1" hangingPunct="1">
              <a:buFont typeface="Arial"/>
              <a:buChar char="•"/>
              <a:defRPr/>
            </a:pPr>
            <a:r>
              <a:rPr lang="en-GB" sz="3600" b="1" dirty="0"/>
              <a:t>Attitudes to risk</a:t>
            </a:r>
          </a:p>
          <a:p>
            <a:pPr marL="571500" indent="-571500" eaLnBrk="1" hangingPunct="1">
              <a:buFont typeface="Arial"/>
              <a:buChar char="•"/>
              <a:defRPr/>
            </a:pPr>
            <a:r>
              <a:rPr lang="en-GB" sz="3600" b="1" dirty="0"/>
              <a:t>Fear of authority</a:t>
            </a:r>
          </a:p>
          <a:p>
            <a:pPr marL="571500" indent="-571500" eaLnBrk="1" hangingPunct="1">
              <a:buFont typeface="Arial"/>
              <a:buChar char="•"/>
              <a:defRPr/>
            </a:pPr>
            <a:r>
              <a:rPr lang="en-GB" sz="3600" b="1" dirty="0"/>
              <a:t>Time poverty!</a:t>
            </a:r>
          </a:p>
          <a:p>
            <a:endParaRPr lang="en-US" dirty="0"/>
          </a:p>
        </p:txBody>
      </p:sp>
      <p:pic>
        <p:nvPicPr>
          <p:cNvPr id="4" name="Picture 7" descr="http://i.dailymail.co.uk/i/pix/2009/07/03/article-0-0055ED5D00000258-114_468x5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3816424" cy="4134603"/>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52844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Simple SME MORR guidance from </a:t>
            </a:r>
            <a:r>
              <a:rPr lang="en-US" b="1" dirty="0" err="1"/>
              <a:t>RoSPA</a:t>
            </a:r>
            <a:endParaRPr lang="en-US" b="1" dirty="0"/>
          </a:p>
        </p:txBody>
      </p:sp>
      <p:sp>
        <p:nvSpPr>
          <p:cNvPr id="3" name="Content Placeholder 2"/>
          <p:cNvSpPr>
            <a:spLocks noGrp="1"/>
          </p:cNvSpPr>
          <p:nvPr>
            <p:ph idx="1"/>
          </p:nvPr>
        </p:nvSpPr>
        <p:spPr>
          <a:xfrm>
            <a:off x="5940152" y="1340768"/>
            <a:ext cx="2808312" cy="4248472"/>
          </a:xfrm>
        </p:spPr>
        <p:txBody>
          <a:bodyPr/>
          <a:lstStyle/>
          <a:p>
            <a:pPr eaLnBrk="1" hangingPunct="1">
              <a:lnSpc>
                <a:spcPct val="140000"/>
              </a:lnSpc>
            </a:pPr>
            <a:r>
              <a:rPr lang="en-GB" sz="2000" b="1" dirty="0">
                <a:latin typeface="Arial" charset="0"/>
              </a:rPr>
              <a:t>Problem</a:t>
            </a:r>
          </a:p>
          <a:p>
            <a:pPr eaLnBrk="1" hangingPunct="1">
              <a:lnSpc>
                <a:spcPct val="140000"/>
              </a:lnSpc>
            </a:pPr>
            <a:r>
              <a:rPr lang="en-GB" sz="2000" b="1" dirty="0">
                <a:latin typeface="Arial" charset="0"/>
              </a:rPr>
              <a:t>Law</a:t>
            </a:r>
          </a:p>
          <a:p>
            <a:pPr eaLnBrk="1" hangingPunct="1">
              <a:lnSpc>
                <a:spcPct val="140000"/>
              </a:lnSpc>
            </a:pPr>
            <a:r>
              <a:rPr lang="en-GB" sz="2000" b="1" dirty="0">
                <a:latin typeface="Arial" charset="0"/>
              </a:rPr>
              <a:t>Business case</a:t>
            </a:r>
          </a:p>
          <a:p>
            <a:pPr>
              <a:lnSpc>
                <a:spcPct val="140000"/>
              </a:lnSpc>
            </a:pPr>
            <a:endParaRPr lang="en-GB" sz="2000" b="1" dirty="0">
              <a:latin typeface="Arial" charset="0"/>
            </a:endParaRPr>
          </a:p>
          <a:p>
            <a:pPr eaLnBrk="1" hangingPunct="1">
              <a:lnSpc>
                <a:spcPct val="140000"/>
              </a:lnSpc>
              <a:buFont typeface="Arial" charset="0"/>
              <a:buAutoNum type="arabicPeriod"/>
            </a:pPr>
            <a:r>
              <a:rPr lang="en-GB" sz="2000" b="1" dirty="0">
                <a:latin typeface="Arial" charset="0"/>
              </a:rPr>
              <a:t>PLAN</a:t>
            </a:r>
          </a:p>
          <a:p>
            <a:pPr eaLnBrk="1" hangingPunct="1">
              <a:lnSpc>
                <a:spcPct val="140000"/>
              </a:lnSpc>
              <a:buFont typeface="Arial" charset="0"/>
              <a:buAutoNum type="arabicPeriod"/>
            </a:pPr>
            <a:r>
              <a:rPr lang="en-GB" sz="2000" b="1" dirty="0">
                <a:latin typeface="Arial" charset="0"/>
              </a:rPr>
              <a:t>DO</a:t>
            </a:r>
          </a:p>
          <a:p>
            <a:pPr eaLnBrk="1" hangingPunct="1">
              <a:lnSpc>
                <a:spcPct val="140000"/>
              </a:lnSpc>
              <a:buFont typeface="Arial" charset="0"/>
              <a:buAutoNum type="arabicPeriod"/>
            </a:pPr>
            <a:r>
              <a:rPr lang="en-GB" sz="2000" b="1" dirty="0">
                <a:latin typeface="Arial" charset="0"/>
              </a:rPr>
              <a:t>CHECK</a:t>
            </a:r>
          </a:p>
          <a:p>
            <a:pPr eaLnBrk="1" hangingPunct="1">
              <a:lnSpc>
                <a:spcPct val="140000"/>
              </a:lnSpc>
              <a:buFont typeface="Arial" charset="0"/>
              <a:buAutoNum type="arabicPeriod"/>
            </a:pPr>
            <a:r>
              <a:rPr lang="en-GB" sz="2000" b="1" dirty="0">
                <a:latin typeface="Arial" charset="0"/>
              </a:rPr>
              <a:t>ACT</a:t>
            </a:r>
          </a:p>
          <a:p>
            <a:endParaRPr lang="en-US" dirty="0"/>
          </a:p>
        </p:txBody>
      </p:sp>
      <p:pic>
        <p:nvPicPr>
          <p:cNvPr id="4" name="Object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84784"/>
            <a:ext cx="2448272" cy="346372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7" descr="http://cdn.eliminatethemuda.com/wp-content/uploads/2010/01/400px-PDCA_Cycle_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204864"/>
            <a:ext cx="2347913"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4699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Plan</a:t>
            </a:r>
          </a:p>
        </p:txBody>
      </p:sp>
      <p:sp>
        <p:nvSpPr>
          <p:cNvPr id="3" name="Content Placeholder 2"/>
          <p:cNvSpPr>
            <a:spLocks noGrp="1"/>
          </p:cNvSpPr>
          <p:nvPr>
            <p:ph idx="1"/>
          </p:nvPr>
        </p:nvSpPr>
        <p:spPr>
          <a:xfrm>
            <a:off x="4572000" y="1312168"/>
            <a:ext cx="4176464" cy="3701008"/>
          </a:xfrm>
        </p:spPr>
        <p:txBody>
          <a:bodyPr>
            <a:normAutofit fontScale="70000" lnSpcReduction="20000"/>
          </a:bodyPr>
          <a:lstStyle/>
          <a:p>
            <a:pPr marL="571500" indent="-571500" eaLnBrk="1" hangingPunct="1">
              <a:buFont typeface="Arial"/>
              <a:buChar char="•"/>
            </a:pPr>
            <a:r>
              <a:rPr lang="en-GB" sz="4300" b="1" dirty="0"/>
              <a:t>Review number of vehicles, mileages, incidents, causes costs</a:t>
            </a:r>
          </a:p>
          <a:p>
            <a:pPr marL="571500" indent="-571500" eaLnBrk="1" hangingPunct="1">
              <a:buFont typeface="Arial"/>
              <a:buChar char="•"/>
            </a:pPr>
            <a:r>
              <a:rPr lang="en-GB" sz="4300" b="1" dirty="0"/>
              <a:t>Consult workers</a:t>
            </a:r>
          </a:p>
          <a:p>
            <a:pPr marL="571500" indent="-571500" eaLnBrk="1" hangingPunct="1">
              <a:buFont typeface="Arial"/>
              <a:buChar char="•"/>
            </a:pPr>
            <a:r>
              <a:rPr lang="en-GB" sz="4300" b="1" dirty="0"/>
              <a:t>Develop short  policy statement</a:t>
            </a:r>
          </a:p>
          <a:p>
            <a:pPr marL="571500" indent="-571500" eaLnBrk="1" hangingPunct="1">
              <a:buFont typeface="Arial"/>
              <a:buChar char="•"/>
            </a:pPr>
            <a:r>
              <a:rPr lang="en-GB" sz="4300" b="1" dirty="0"/>
              <a:t>Simple risk assessments</a:t>
            </a:r>
          </a:p>
          <a:p>
            <a:pPr marL="285750" indent="-285750">
              <a:buFont typeface="Arial"/>
              <a:buChar char="•"/>
            </a:pPr>
            <a:endParaRPr lang="en-US" b="1" dirty="0"/>
          </a:p>
        </p:txBody>
      </p:sp>
      <p:pic>
        <p:nvPicPr>
          <p:cNvPr id="5" name="Picture 4"/>
          <p:cNvPicPr>
            <a:picLocks noChangeAspect="1"/>
          </p:cNvPicPr>
          <p:nvPr/>
        </p:nvPicPr>
        <p:blipFill>
          <a:blip r:embed="rId2"/>
          <a:stretch>
            <a:fillRect/>
          </a:stretch>
        </p:blipFill>
        <p:spPr>
          <a:xfrm>
            <a:off x="755576" y="1268760"/>
            <a:ext cx="3312368" cy="3312368"/>
          </a:xfrm>
          <a:prstGeom prst="rect">
            <a:avLst/>
          </a:prstGeom>
        </p:spPr>
      </p:pic>
    </p:spTree>
    <p:extLst>
      <p:ext uri="{BB962C8B-B14F-4D97-AF65-F5344CB8AC3E}">
        <p14:creationId xmlns:p14="http://schemas.microsoft.com/office/powerpoint/2010/main" val="4054253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Do …</a:t>
            </a:r>
          </a:p>
        </p:txBody>
      </p:sp>
      <p:sp>
        <p:nvSpPr>
          <p:cNvPr id="3" name="Content Placeholder 2"/>
          <p:cNvSpPr>
            <a:spLocks noGrp="1"/>
          </p:cNvSpPr>
          <p:nvPr>
            <p:ph idx="1"/>
          </p:nvPr>
        </p:nvSpPr>
        <p:spPr>
          <a:xfrm>
            <a:off x="4499992" y="1196752"/>
            <a:ext cx="4248472" cy="4248472"/>
          </a:xfrm>
        </p:spPr>
        <p:txBody>
          <a:bodyPr>
            <a:normAutofit fontScale="92500" lnSpcReduction="10000"/>
          </a:bodyPr>
          <a:lstStyle/>
          <a:p>
            <a:pPr marL="285750" indent="-285750" eaLnBrk="1" hangingPunct="1">
              <a:buFont typeface="Arial"/>
              <a:buChar char="•"/>
            </a:pPr>
            <a:r>
              <a:rPr lang="en-GB" sz="2000" b="1" dirty="0"/>
              <a:t>Reduce road travel</a:t>
            </a:r>
          </a:p>
          <a:p>
            <a:pPr marL="285750" indent="-285750" eaLnBrk="1" hangingPunct="1">
              <a:buFont typeface="Arial"/>
              <a:buChar char="•"/>
            </a:pPr>
            <a:r>
              <a:rPr lang="en-GB" sz="2000" b="1" dirty="0"/>
              <a:t>Assess drivers</a:t>
            </a:r>
          </a:p>
          <a:p>
            <a:pPr marL="285750" indent="-285750" eaLnBrk="1" hangingPunct="1">
              <a:buFont typeface="Arial"/>
              <a:buChar char="•"/>
            </a:pPr>
            <a:r>
              <a:rPr lang="en-GB" sz="2000" b="1" dirty="0"/>
              <a:t>Deliver training</a:t>
            </a:r>
          </a:p>
          <a:p>
            <a:pPr marL="285750" indent="-285750" eaLnBrk="1" hangingPunct="1">
              <a:buFont typeface="Arial"/>
              <a:buChar char="•"/>
            </a:pPr>
            <a:r>
              <a:rPr lang="en-GB" sz="2000" b="1" dirty="0"/>
              <a:t>Ensure journey planning</a:t>
            </a:r>
          </a:p>
          <a:p>
            <a:pPr marL="285750" indent="-285750" eaLnBrk="1" hangingPunct="1">
              <a:buFont typeface="Arial"/>
              <a:buChar char="•"/>
            </a:pPr>
            <a:r>
              <a:rPr lang="en-GB" sz="2000" b="1" dirty="0"/>
              <a:t>Control speeding</a:t>
            </a:r>
          </a:p>
          <a:p>
            <a:pPr marL="285750" indent="-285750" eaLnBrk="1" hangingPunct="1">
              <a:buFont typeface="Arial"/>
              <a:buChar char="•"/>
            </a:pPr>
            <a:r>
              <a:rPr lang="en-GB" sz="2000" b="1" dirty="0"/>
              <a:t>Ensure driver fitness</a:t>
            </a:r>
          </a:p>
          <a:p>
            <a:pPr marL="285750" indent="-285750" eaLnBrk="1" hangingPunct="1">
              <a:buFont typeface="Arial"/>
              <a:buChar char="•"/>
            </a:pPr>
            <a:r>
              <a:rPr lang="en-GB" sz="2000" b="1" dirty="0"/>
              <a:t>Right vehicle for job</a:t>
            </a:r>
          </a:p>
          <a:p>
            <a:pPr marL="285750" indent="-285750" eaLnBrk="1" hangingPunct="1">
              <a:buFont typeface="Arial"/>
              <a:buChar char="•"/>
            </a:pPr>
            <a:r>
              <a:rPr lang="en-GB" sz="2000" b="1" dirty="0"/>
              <a:t>Maintenance and servicing</a:t>
            </a:r>
          </a:p>
          <a:p>
            <a:pPr marL="285750" indent="-285750" eaLnBrk="1" hangingPunct="1">
              <a:buFont typeface="Arial"/>
              <a:buChar char="•"/>
            </a:pPr>
            <a:r>
              <a:rPr lang="en-GB" sz="2000" b="1" dirty="0"/>
              <a:t>Taxed and insured</a:t>
            </a:r>
          </a:p>
          <a:p>
            <a:pPr marL="285750" indent="-285750" eaLnBrk="1" hangingPunct="1">
              <a:buFont typeface="Arial"/>
              <a:buChar char="•"/>
            </a:pPr>
            <a:r>
              <a:rPr lang="en-GB" sz="2000" b="1" dirty="0"/>
              <a:t>Safe parking manoeuvring</a:t>
            </a:r>
          </a:p>
          <a:p>
            <a:pPr marL="285750" indent="-285750" eaLnBrk="1" hangingPunct="1">
              <a:buFont typeface="Arial"/>
              <a:buChar char="•"/>
            </a:pPr>
            <a:r>
              <a:rPr lang="en-GB" sz="2000" b="1" dirty="0"/>
              <a:t>Emergency plans</a:t>
            </a:r>
          </a:p>
          <a:p>
            <a:pPr marL="285750" indent="-285750" eaLnBrk="1" hangingPunct="1">
              <a:buFont typeface="Arial"/>
              <a:buChar char="•"/>
            </a:pPr>
            <a:r>
              <a:rPr lang="en-GB" sz="2000" b="1" dirty="0"/>
              <a:t>Prohibit mobile phone use</a:t>
            </a:r>
          </a:p>
          <a:p>
            <a:pPr marL="285750" indent="-285750" eaLnBrk="1" hangingPunct="1">
              <a:buFont typeface="Arial"/>
              <a:buChar char="•"/>
            </a:pPr>
            <a:r>
              <a:rPr lang="en-GB" sz="2000" b="1" dirty="0"/>
              <a:t>Managers to lead by example</a:t>
            </a:r>
          </a:p>
          <a:p>
            <a:pPr eaLnBrk="1" hangingPunct="1"/>
            <a:endParaRPr lang="en-GB" dirty="0">
              <a:latin typeface="Arial" charset="0"/>
            </a:endParaRPr>
          </a:p>
          <a:p>
            <a:pPr eaLnBrk="1" hangingPunct="1"/>
            <a:endParaRPr lang="en-GB" dirty="0">
              <a:latin typeface="Arial" charset="0"/>
            </a:endParaRPr>
          </a:p>
          <a:p>
            <a:endParaRPr lang="en-US" dirty="0"/>
          </a:p>
        </p:txBody>
      </p:sp>
      <p:pic>
        <p:nvPicPr>
          <p:cNvPr id="4" name="Picture 3"/>
          <p:cNvPicPr>
            <a:picLocks noChangeAspect="1"/>
          </p:cNvPicPr>
          <p:nvPr/>
        </p:nvPicPr>
        <p:blipFill>
          <a:blip r:embed="rId2"/>
          <a:stretch>
            <a:fillRect/>
          </a:stretch>
        </p:blipFill>
        <p:spPr>
          <a:xfrm>
            <a:off x="899592" y="1700808"/>
            <a:ext cx="2857500" cy="2857500"/>
          </a:xfrm>
          <a:prstGeom prst="rect">
            <a:avLst/>
          </a:prstGeom>
        </p:spPr>
      </p:pic>
    </p:spTree>
    <p:extLst>
      <p:ext uri="{BB962C8B-B14F-4D97-AF65-F5344CB8AC3E}">
        <p14:creationId xmlns:p14="http://schemas.microsoft.com/office/powerpoint/2010/main" val="1881008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Check</a:t>
            </a:r>
          </a:p>
        </p:txBody>
      </p:sp>
      <p:sp>
        <p:nvSpPr>
          <p:cNvPr id="3" name="Content Placeholder 2"/>
          <p:cNvSpPr>
            <a:spLocks noGrp="1"/>
          </p:cNvSpPr>
          <p:nvPr>
            <p:ph idx="1"/>
          </p:nvPr>
        </p:nvSpPr>
        <p:spPr>
          <a:xfrm>
            <a:off x="4572000" y="1340768"/>
            <a:ext cx="4176464" cy="4104456"/>
          </a:xfrm>
        </p:spPr>
        <p:txBody>
          <a:bodyPr>
            <a:normAutofit fontScale="92500" lnSpcReduction="20000"/>
          </a:bodyPr>
          <a:lstStyle/>
          <a:p>
            <a:pPr marL="571500" indent="-571500" eaLnBrk="1" hangingPunct="1">
              <a:buFont typeface="Arial"/>
              <a:buChar char="•"/>
            </a:pPr>
            <a:r>
              <a:rPr lang="en-GB" sz="3600" b="1" dirty="0"/>
              <a:t>Licences/points</a:t>
            </a:r>
          </a:p>
          <a:p>
            <a:pPr marL="571500" indent="-571500" eaLnBrk="1" hangingPunct="1">
              <a:buFont typeface="Arial"/>
              <a:buChar char="•"/>
            </a:pPr>
            <a:r>
              <a:rPr lang="en-GB" sz="3600" b="1" dirty="0"/>
              <a:t>Road traffic offences</a:t>
            </a:r>
          </a:p>
          <a:p>
            <a:pPr marL="571500" indent="-571500" eaLnBrk="1" hangingPunct="1">
              <a:buFont typeface="Arial"/>
              <a:buChar char="•"/>
            </a:pPr>
            <a:r>
              <a:rPr lang="en-GB" sz="3600" b="1" dirty="0"/>
              <a:t>Accidents/incidents</a:t>
            </a:r>
          </a:p>
          <a:p>
            <a:pPr marL="571500" indent="-571500" eaLnBrk="1" hangingPunct="1">
              <a:buFont typeface="Arial"/>
              <a:buChar char="•"/>
            </a:pPr>
            <a:r>
              <a:rPr lang="en-GB" sz="3600" b="1" dirty="0"/>
              <a:t>Daily weekly vehicle checks</a:t>
            </a:r>
          </a:p>
          <a:p>
            <a:pPr marL="571500" indent="-571500" eaLnBrk="1" hangingPunct="1">
              <a:buFont typeface="Arial"/>
              <a:buChar char="•"/>
            </a:pPr>
            <a:r>
              <a:rPr lang="en-GB" sz="3600" b="1" dirty="0"/>
              <a:t>Insurance claims</a:t>
            </a:r>
          </a:p>
          <a:p>
            <a:endParaRPr lang="en-US" dirty="0"/>
          </a:p>
        </p:txBody>
      </p:sp>
      <p:pic>
        <p:nvPicPr>
          <p:cNvPr id="4" name="Picture 3"/>
          <p:cNvPicPr>
            <a:picLocks noChangeAspect="1"/>
          </p:cNvPicPr>
          <p:nvPr/>
        </p:nvPicPr>
        <p:blipFill>
          <a:blip r:embed="rId2"/>
          <a:stretch>
            <a:fillRect/>
          </a:stretch>
        </p:blipFill>
        <p:spPr>
          <a:xfrm>
            <a:off x="827584" y="1844824"/>
            <a:ext cx="3289300" cy="2463800"/>
          </a:xfrm>
          <a:prstGeom prst="rect">
            <a:avLst/>
          </a:prstGeom>
        </p:spPr>
      </p:pic>
    </p:spTree>
    <p:extLst>
      <p:ext uri="{BB962C8B-B14F-4D97-AF65-F5344CB8AC3E}">
        <p14:creationId xmlns:p14="http://schemas.microsoft.com/office/powerpoint/2010/main" val="4245478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Act</a:t>
            </a:r>
          </a:p>
        </p:txBody>
      </p:sp>
      <p:sp>
        <p:nvSpPr>
          <p:cNvPr id="3" name="Content Placeholder 2"/>
          <p:cNvSpPr>
            <a:spLocks noGrp="1"/>
          </p:cNvSpPr>
          <p:nvPr>
            <p:ph idx="1"/>
          </p:nvPr>
        </p:nvSpPr>
        <p:spPr>
          <a:xfrm>
            <a:off x="4572000" y="1340768"/>
            <a:ext cx="4176464" cy="3960440"/>
          </a:xfrm>
        </p:spPr>
        <p:txBody>
          <a:bodyPr/>
          <a:lstStyle/>
          <a:p>
            <a:pPr eaLnBrk="1" hangingPunct="1"/>
            <a:r>
              <a:rPr lang="en-GB" sz="3200" b="1" dirty="0"/>
              <a:t>Review progress</a:t>
            </a:r>
          </a:p>
          <a:p>
            <a:pPr eaLnBrk="1" hangingPunct="1"/>
            <a:r>
              <a:rPr lang="en-GB" sz="3200" b="1" dirty="0"/>
              <a:t>Share lessons learned</a:t>
            </a:r>
          </a:p>
          <a:p>
            <a:pPr eaLnBrk="1" hangingPunct="1"/>
            <a:r>
              <a:rPr lang="en-GB" sz="3200" b="1" dirty="0"/>
              <a:t>Develop simple action plan</a:t>
            </a:r>
          </a:p>
          <a:p>
            <a:pPr eaLnBrk="1" hangingPunct="1"/>
            <a:r>
              <a:rPr lang="en-GB" sz="3200" b="1" dirty="0"/>
              <a:t>Celebrate/reward safe driving</a:t>
            </a:r>
          </a:p>
          <a:p>
            <a:pPr eaLnBrk="1" hangingPunct="1"/>
            <a:r>
              <a:rPr lang="en-GB" sz="3200" b="1" dirty="0"/>
              <a:t>Keep the topic live</a:t>
            </a:r>
          </a:p>
          <a:p>
            <a:endParaRPr lang="en-US" dirty="0"/>
          </a:p>
        </p:txBody>
      </p:sp>
      <p:pic>
        <p:nvPicPr>
          <p:cNvPr id="4" name="Picture 3"/>
          <p:cNvPicPr>
            <a:picLocks noChangeAspect="1"/>
          </p:cNvPicPr>
          <p:nvPr/>
        </p:nvPicPr>
        <p:blipFill>
          <a:blip r:embed="rId2"/>
          <a:stretch>
            <a:fillRect/>
          </a:stretch>
        </p:blipFill>
        <p:spPr>
          <a:xfrm>
            <a:off x="611560" y="1844824"/>
            <a:ext cx="3664959" cy="2952328"/>
          </a:xfrm>
          <a:prstGeom prst="rect">
            <a:avLst/>
          </a:prstGeom>
        </p:spPr>
      </p:pic>
    </p:spTree>
    <p:extLst>
      <p:ext uri="{BB962C8B-B14F-4D97-AF65-F5344CB8AC3E}">
        <p14:creationId xmlns:p14="http://schemas.microsoft.com/office/powerpoint/2010/main" val="4182555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err="1"/>
              <a:t>RoSPA</a:t>
            </a:r>
            <a:r>
              <a:rPr lang="en-US" b="1" dirty="0"/>
              <a:t> MORR advice. </a:t>
            </a:r>
            <a:r>
              <a:rPr lang="en-US" sz="1800" b="1" dirty="0"/>
              <a:t>https://</a:t>
            </a:r>
            <a:r>
              <a:rPr lang="en-US" sz="1800" b="1" dirty="0" err="1"/>
              <a:t>www.rospa.com</a:t>
            </a:r>
            <a:r>
              <a:rPr lang="en-US" sz="1800" b="1" dirty="0"/>
              <a:t>/road-safety/advice</a:t>
            </a:r>
          </a:p>
        </p:txBody>
      </p:sp>
      <p:sp>
        <p:nvSpPr>
          <p:cNvPr id="3" name="Content Placeholder 2"/>
          <p:cNvSpPr>
            <a:spLocks noGrp="1"/>
          </p:cNvSpPr>
          <p:nvPr>
            <p:ph idx="1"/>
          </p:nvPr>
        </p:nvSpPr>
        <p:spPr>
          <a:xfrm>
            <a:off x="4499992" y="1196752"/>
            <a:ext cx="4248472" cy="4536504"/>
          </a:xfrm>
        </p:spPr>
        <p:txBody>
          <a:bodyPr>
            <a:normAutofit fontScale="92500" lnSpcReduction="10000"/>
          </a:bodyPr>
          <a:lstStyle/>
          <a:p>
            <a:endParaRPr lang="en-GB" dirty="0"/>
          </a:p>
          <a:p>
            <a:pPr marL="285750" indent="-285750">
              <a:buFont typeface="Arial"/>
              <a:buChar char="•"/>
            </a:pPr>
            <a:r>
              <a:rPr lang="en-GB" sz="1800" b="1" dirty="0"/>
              <a:t>I</a:t>
            </a:r>
            <a:r>
              <a:rPr lang="en-US" sz="1800" b="1" dirty="0" err="1"/>
              <a:t>nvestigation</a:t>
            </a:r>
            <a:endParaRPr lang="en-GB" sz="1800" dirty="0"/>
          </a:p>
          <a:p>
            <a:pPr marL="285750" indent="-285750">
              <a:buFont typeface="Arial"/>
              <a:buChar char="•"/>
            </a:pPr>
            <a:r>
              <a:rPr lang="en-GB" sz="1800" b="1" dirty="0"/>
              <a:t>T</a:t>
            </a:r>
            <a:r>
              <a:rPr lang="en-US" sz="1800" b="1" dirty="0" err="1"/>
              <a:t>elematics</a:t>
            </a:r>
            <a:endParaRPr lang="en-GB" sz="1800" dirty="0"/>
          </a:p>
          <a:p>
            <a:pPr marL="285750" indent="-285750">
              <a:buFont typeface="Arial"/>
              <a:buChar char="•"/>
            </a:pPr>
            <a:r>
              <a:rPr lang="en-US" sz="1800" b="1" dirty="0"/>
              <a:t>Young drivers </a:t>
            </a:r>
          </a:p>
          <a:p>
            <a:pPr marL="285750" indent="-285750">
              <a:buFont typeface="Arial"/>
              <a:buChar char="•"/>
            </a:pPr>
            <a:r>
              <a:rPr lang="en-US" sz="1800" b="1" dirty="0"/>
              <a:t>Fitness to drive</a:t>
            </a:r>
          </a:p>
          <a:p>
            <a:pPr marL="285750" indent="-285750">
              <a:buFont typeface="Arial"/>
              <a:buChar char="•"/>
            </a:pPr>
            <a:r>
              <a:rPr lang="en-US" sz="1800" b="1" dirty="0"/>
              <a:t>Driver assessment and training</a:t>
            </a:r>
            <a:endParaRPr lang="en-GB" sz="1800" dirty="0"/>
          </a:p>
          <a:p>
            <a:pPr marL="285750" indent="-285750">
              <a:buFont typeface="Arial"/>
              <a:buChar char="•"/>
            </a:pPr>
            <a:r>
              <a:rPr lang="en-US" sz="1800" b="1" dirty="0"/>
              <a:t>Own vehicles</a:t>
            </a:r>
            <a:endParaRPr lang="en-GB" sz="1800" dirty="0"/>
          </a:p>
          <a:p>
            <a:pPr marL="285750" indent="-285750">
              <a:buFont typeface="Arial"/>
              <a:buChar char="•"/>
            </a:pPr>
            <a:r>
              <a:rPr lang="en-US" sz="1800" b="1" dirty="0"/>
              <a:t>Safe journey planning</a:t>
            </a:r>
            <a:endParaRPr lang="en-GB" sz="1800" dirty="0"/>
          </a:p>
          <a:p>
            <a:pPr marL="285750" indent="-285750">
              <a:buFont typeface="Arial"/>
              <a:buChar char="•"/>
            </a:pPr>
            <a:r>
              <a:rPr lang="en-US" sz="1800" b="1" dirty="0"/>
              <a:t>Safer speeds</a:t>
            </a:r>
            <a:endParaRPr lang="en-GB" sz="1800" dirty="0"/>
          </a:p>
          <a:p>
            <a:pPr marL="285750" indent="-285750">
              <a:buFont typeface="Arial"/>
              <a:buChar char="•"/>
            </a:pPr>
            <a:r>
              <a:rPr lang="en-US" sz="1800" b="1" dirty="0"/>
              <a:t>Drink and drugs</a:t>
            </a:r>
            <a:endParaRPr lang="en-GB" sz="1800" dirty="0"/>
          </a:p>
          <a:p>
            <a:pPr marL="285750" indent="-285750">
              <a:buFont typeface="Arial"/>
              <a:buChar char="•"/>
            </a:pPr>
            <a:r>
              <a:rPr lang="en-US" sz="1800" b="1" dirty="0"/>
              <a:t>Young drivers </a:t>
            </a:r>
            <a:endParaRPr lang="en-GB" sz="1800" dirty="0"/>
          </a:p>
          <a:p>
            <a:pPr marL="285750" indent="-285750">
              <a:buFont typeface="Arial"/>
              <a:buChar char="•"/>
            </a:pPr>
            <a:r>
              <a:rPr lang="en-US" sz="1800" b="1" dirty="0"/>
              <a:t>Volunteers drivers</a:t>
            </a:r>
            <a:endParaRPr lang="en-GB" sz="1800" dirty="0"/>
          </a:p>
          <a:p>
            <a:pPr marL="285750" indent="-285750">
              <a:buFont typeface="Arial"/>
              <a:buChar char="•"/>
            </a:pPr>
            <a:r>
              <a:rPr lang="en-US" sz="1800" b="1" dirty="0"/>
              <a:t>Safer motorcycling </a:t>
            </a:r>
          </a:p>
          <a:p>
            <a:pPr marL="285750" indent="-285750">
              <a:buFont typeface="Arial"/>
              <a:buChar char="•"/>
            </a:pPr>
            <a:r>
              <a:rPr lang="en-US" sz="1800" b="1" dirty="0"/>
              <a:t>MORR in </a:t>
            </a:r>
            <a:r>
              <a:rPr lang="en-GB" sz="1800" b="1" dirty="0"/>
              <a:t>SMES, the</a:t>
            </a:r>
            <a:r>
              <a:rPr lang="en-GB" sz="1800" dirty="0"/>
              <a:t> </a:t>
            </a:r>
            <a:r>
              <a:rPr lang="en-US" sz="1800" b="1" dirty="0"/>
              <a:t>voluntary </a:t>
            </a:r>
            <a:r>
              <a:rPr lang="en-GB" sz="1800" b="1" dirty="0"/>
              <a:t>sector</a:t>
            </a:r>
            <a:endParaRPr lang="en-GB" sz="1800" dirty="0"/>
          </a:p>
          <a:p>
            <a:pPr marL="285750" indent="-285750">
              <a:buFont typeface="Arial"/>
              <a:buChar char="•"/>
            </a:pPr>
            <a:r>
              <a:rPr lang="en-US" sz="1800" b="1" dirty="0"/>
              <a:t>How to evaluate managing occupational road risk</a:t>
            </a:r>
            <a:endParaRPr lang="en-GB" sz="1800" dirty="0"/>
          </a:p>
          <a:p>
            <a:endParaRPr lang="en-US" dirty="0"/>
          </a:p>
        </p:txBody>
      </p:sp>
      <p:pic>
        <p:nvPicPr>
          <p:cNvPr id="7" name="Picture 6"/>
          <p:cNvPicPr>
            <a:picLocks noChangeAspect="1"/>
          </p:cNvPicPr>
          <p:nvPr/>
        </p:nvPicPr>
        <p:blipFill>
          <a:blip r:embed="rId2"/>
          <a:stretch>
            <a:fillRect/>
          </a:stretch>
        </p:blipFill>
        <p:spPr>
          <a:xfrm>
            <a:off x="539552" y="1412776"/>
            <a:ext cx="1227016" cy="1728192"/>
          </a:xfrm>
          <a:prstGeom prst="rect">
            <a:avLst/>
          </a:prstGeom>
        </p:spPr>
      </p:pic>
      <p:pic>
        <p:nvPicPr>
          <p:cNvPr id="8" name="Picture 7"/>
          <p:cNvPicPr>
            <a:picLocks noChangeAspect="1"/>
          </p:cNvPicPr>
          <p:nvPr/>
        </p:nvPicPr>
        <p:blipFill>
          <a:blip r:embed="rId3"/>
          <a:stretch>
            <a:fillRect/>
          </a:stretch>
        </p:blipFill>
        <p:spPr>
          <a:xfrm>
            <a:off x="1907704" y="1412776"/>
            <a:ext cx="1227017" cy="1728193"/>
          </a:xfrm>
          <a:prstGeom prst="rect">
            <a:avLst/>
          </a:prstGeom>
        </p:spPr>
      </p:pic>
      <p:pic>
        <p:nvPicPr>
          <p:cNvPr id="9" name="Picture 8"/>
          <p:cNvPicPr>
            <a:picLocks noChangeAspect="1"/>
          </p:cNvPicPr>
          <p:nvPr/>
        </p:nvPicPr>
        <p:blipFill>
          <a:blip r:embed="rId4"/>
          <a:stretch>
            <a:fillRect/>
          </a:stretch>
        </p:blipFill>
        <p:spPr>
          <a:xfrm>
            <a:off x="611560" y="3212975"/>
            <a:ext cx="1175892" cy="1656185"/>
          </a:xfrm>
          <a:prstGeom prst="rect">
            <a:avLst/>
          </a:prstGeom>
        </p:spPr>
      </p:pic>
      <p:pic>
        <p:nvPicPr>
          <p:cNvPr id="10" name="Picture 9"/>
          <p:cNvPicPr>
            <a:picLocks noChangeAspect="1"/>
          </p:cNvPicPr>
          <p:nvPr/>
        </p:nvPicPr>
        <p:blipFill>
          <a:blip r:embed="rId5"/>
          <a:stretch>
            <a:fillRect/>
          </a:stretch>
        </p:blipFill>
        <p:spPr>
          <a:xfrm>
            <a:off x="1907704" y="3284983"/>
            <a:ext cx="1224136" cy="1748766"/>
          </a:xfrm>
          <a:prstGeom prst="rect">
            <a:avLst/>
          </a:prstGeom>
        </p:spPr>
      </p:pic>
    </p:spTree>
    <p:extLst>
      <p:ext uri="{BB962C8B-B14F-4D97-AF65-F5344CB8AC3E}">
        <p14:creationId xmlns:p14="http://schemas.microsoft.com/office/powerpoint/2010/main" val="3394185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err="1"/>
              <a:t>RoSPA</a:t>
            </a:r>
            <a:r>
              <a:rPr lang="en-US" b="1" dirty="0"/>
              <a:t> Fleet support (https://</a:t>
            </a:r>
            <a:r>
              <a:rPr lang="en-US" b="1" dirty="0" err="1"/>
              <a:t>www.rospa.com</a:t>
            </a:r>
            <a:r>
              <a:rPr lang="en-US" b="1" dirty="0"/>
              <a:t>/safety-training/on-road)</a:t>
            </a:r>
          </a:p>
        </p:txBody>
      </p:sp>
      <p:sp>
        <p:nvSpPr>
          <p:cNvPr id="3" name="Content Placeholder 2"/>
          <p:cNvSpPr>
            <a:spLocks noGrp="1"/>
          </p:cNvSpPr>
          <p:nvPr>
            <p:ph idx="1"/>
          </p:nvPr>
        </p:nvSpPr>
        <p:spPr>
          <a:xfrm>
            <a:off x="4355976" y="1340768"/>
            <a:ext cx="4392488" cy="4320480"/>
          </a:xfrm>
        </p:spPr>
        <p:txBody>
          <a:bodyPr>
            <a:noAutofit/>
          </a:bodyPr>
          <a:lstStyle/>
          <a:p>
            <a:r>
              <a:rPr lang="en-US" sz="1800" b="1" dirty="0"/>
              <a:t>Consultancy</a:t>
            </a:r>
          </a:p>
          <a:p>
            <a:pPr marL="285750" indent="-285750">
              <a:buFont typeface="Arial"/>
              <a:buChar char="•"/>
            </a:pPr>
            <a:r>
              <a:rPr lang="en-US" sz="1800" dirty="0"/>
              <a:t>Management</a:t>
            </a:r>
          </a:p>
          <a:p>
            <a:pPr marL="285750" indent="-285750">
              <a:buFont typeface="Arial"/>
              <a:buChar char="•"/>
            </a:pPr>
            <a:r>
              <a:rPr lang="en-US" sz="1800" dirty="0"/>
              <a:t>Evaluation</a:t>
            </a:r>
          </a:p>
          <a:p>
            <a:endParaRPr lang="en-US" sz="1800" dirty="0"/>
          </a:p>
          <a:p>
            <a:r>
              <a:rPr lang="en-US" sz="1800" b="1" dirty="0"/>
              <a:t>Training</a:t>
            </a:r>
          </a:p>
          <a:p>
            <a:pPr marL="285750" indent="-285750">
              <a:buFont typeface="Arial"/>
              <a:buChar char="•"/>
            </a:pPr>
            <a:r>
              <a:rPr lang="en-US" sz="1800" dirty="0"/>
              <a:t>Managers</a:t>
            </a:r>
          </a:p>
          <a:p>
            <a:pPr marL="285750" indent="-285750">
              <a:buFont typeface="Arial"/>
              <a:buChar char="•"/>
            </a:pPr>
            <a:r>
              <a:rPr lang="en-US" sz="1800" dirty="0"/>
              <a:t>Drivers</a:t>
            </a:r>
          </a:p>
          <a:p>
            <a:pPr marL="285750" indent="-285750">
              <a:buFont typeface="Arial"/>
              <a:buChar char="•"/>
            </a:pPr>
            <a:r>
              <a:rPr lang="en-US" sz="1800" dirty="0"/>
              <a:t>Trainers</a:t>
            </a:r>
          </a:p>
          <a:p>
            <a:pPr marL="285750" indent="-285750">
              <a:buFont typeface="Arial"/>
              <a:buChar char="•"/>
            </a:pPr>
            <a:r>
              <a:rPr lang="en-US" sz="1800" dirty="0"/>
              <a:t>Assessors</a:t>
            </a:r>
          </a:p>
          <a:p>
            <a:pPr marL="285750" indent="-285750">
              <a:buFont typeface="Arial"/>
              <a:buChar char="•"/>
            </a:pPr>
            <a:r>
              <a:rPr lang="en-US" sz="1800" dirty="0"/>
              <a:t>Motorcycling</a:t>
            </a:r>
          </a:p>
          <a:p>
            <a:endParaRPr lang="en-US" sz="1800" dirty="0"/>
          </a:p>
          <a:p>
            <a:r>
              <a:rPr lang="en-US" sz="1800" b="1" dirty="0"/>
              <a:t>Awards</a:t>
            </a:r>
          </a:p>
          <a:p>
            <a:pPr marL="285750" indent="-285750">
              <a:buFont typeface="Arial"/>
              <a:buChar char="•"/>
            </a:pPr>
            <a:r>
              <a:rPr lang="en-US" sz="1800" dirty="0"/>
              <a:t>Fleet Awards</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28800"/>
            <a:ext cx="2952328" cy="3168352"/>
          </a:xfrm>
          <a:prstGeom prst="rect">
            <a:avLst/>
          </a:prstGeom>
          <a:noFill/>
          <a:ln>
            <a:noFill/>
          </a:ln>
        </p:spPr>
      </p:pic>
    </p:spTree>
    <p:extLst>
      <p:ext uri="{BB962C8B-B14F-4D97-AF65-F5344CB8AC3E}">
        <p14:creationId xmlns:p14="http://schemas.microsoft.com/office/powerpoint/2010/main" val="3746040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MORR, where next?</a:t>
            </a:r>
          </a:p>
        </p:txBody>
      </p:sp>
      <p:sp>
        <p:nvSpPr>
          <p:cNvPr id="3" name="Content Placeholder 2"/>
          <p:cNvSpPr>
            <a:spLocks noGrp="1"/>
          </p:cNvSpPr>
          <p:nvPr>
            <p:ph idx="1"/>
          </p:nvPr>
        </p:nvSpPr>
        <p:spPr>
          <a:xfrm>
            <a:off x="4499992" y="1340768"/>
            <a:ext cx="4248472" cy="4248472"/>
          </a:xfrm>
        </p:spPr>
        <p:txBody>
          <a:bodyPr>
            <a:normAutofit fontScale="62500" lnSpcReduction="20000"/>
          </a:bodyPr>
          <a:lstStyle/>
          <a:p>
            <a:pPr marL="571500" indent="-571500" eaLnBrk="1" hangingPunct="1">
              <a:buFont typeface="Arial"/>
              <a:buChar char="•"/>
            </a:pPr>
            <a:r>
              <a:rPr lang="en-GB" sz="3600" b="1" dirty="0"/>
              <a:t>Legislation? </a:t>
            </a:r>
          </a:p>
          <a:p>
            <a:pPr marL="571500" indent="-571500" eaLnBrk="1" hangingPunct="1">
              <a:buFont typeface="Arial"/>
              <a:buChar char="•"/>
            </a:pPr>
            <a:r>
              <a:rPr lang="en-GB" sz="3600" b="1" dirty="0"/>
              <a:t>Better guidance/tools/services (for small firms)?</a:t>
            </a:r>
          </a:p>
          <a:p>
            <a:pPr marL="571500" indent="-571500" eaLnBrk="1" hangingPunct="1">
              <a:buFont typeface="Arial"/>
              <a:buChar char="•"/>
            </a:pPr>
            <a:r>
              <a:rPr lang="en-GB" sz="3600" b="1" dirty="0"/>
              <a:t>Coverage in management training/auditing?</a:t>
            </a:r>
          </a:p>
          <a:p>
            <a:pPr marL="571500" indent="-571500" eaLnBrk="1" hangingPunct="1">
              <a:buFont typeface="Arial"/>
              <a:buChar char="•"/>
            </a:pPr>
            <a:r>
              <a:rPr lang="en-GB" sz="3600" b="1" dirty="0"/>
              <a:t>Stronger links to environment?</a:t>
            </a:r>
          </a:p>
          <a:p>
            <a:pPr marL="571500" indent="-571500" eaLnBrk="1" hangingPunct="1">
              <a:buFont typeface="Arial"/>
              <a:buChar char="•"/>
            </a:pPr>
            <a:r>
              <a:rPr lang="en-GB" sz="3600" b="1" dirty="0"/>
              <a:t>Business-to-business learning/benchmarking?</a:t>
            </a:r>
          </a:p>
          <a:p>
            <a:pPr marL="571500" indent="-571500" eaLnBrk="1" hangingPunct="1">
              <a:buFont typeface="Arial"/>
              <a:buChar char="•"/>
            </a:pPr>
            <a:r>
              <a:rPr lang="en-GB" sz="3600" b="1" dirty="0"/>
              <a:t>Research? </a:t>
            </a:r>
          </a:p>
          <a:p>
            <a:pPr marL="571500" indent="-571500" eaLnBrk="1" hangingPunct="1">
              <a:buFont typeface="Arial"/>
              <a:buChar char="•"/>
            </a:pPr>
            <a:r>
              <a:rPr lang="en-GB" sz="3600" b="1" dirty="0"/>
              <a:t>Exemplary enforcement?</a:t>
            </a:r>
          </a:p>
          <a:p>
            <a:pPr marL="571500" indent="-571500" eaLnBrk="1" hangingPunct="1">
              <a:buFont typeface="Arial"/>
              <a:buChar char="•"/>
            </a:pPr>
            <a:r>
              <a:rPr lang="en-GB" sz="3600" b="1" dirty="0"/>
              <a:t>ISO 39001?</a:t>
            </a:r>
          </a:p>
          <a:p>
            <a:endParaRPr lang="en-US" dirty="0"/>
          </a:p>
        </p:txBody>
      </p:sp>
      <p:pic>
        <p:nvPicPr>
          <p:cNvPr id="5" name="Picture 4"/>
          <p:cNvPicPr>
            <a:picLocks noChangeAspect="1"/>
          </p:cNvPicPr>
          <p:nvPr/>
        </p:nvPicPr>
        <p:blipFill>
          <a:blip r:embed="rId2"/>
          <a:stretch>
            <a:fillRect/>
          </a:stretch>
        </p:blipFill>
        <p:spPr>
          <a:xfrm>
            <a:off x="1043608" y="1340768"/>
            <a:ext cx="2930413" cy="3356992"/>
          </a:xfrm>
          <a:prstGeom prst="rect">
            <a:avLst/>
          </a:prstGeom>
        </p:spPr>
      </p:pic>
    </p:spTree>
    <p:extLst>
      <p:ext uri="{BB962C8B-B14F-4D97-AF65-F5344CB8AC3E}">
        <p14:creationId xmlns:p14="http://schemas.microsoft.com/office/powerpoint/2010/main" val="1581680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HSE and work related road safety (https://</a:t>
            </a:r>
            <a:r>
              <a:rPr lang="en-US" b="1" dirty="0" err="1"/>
              <a:t>www.hse.gov.uk</a:t>
            </a:r>
            <a:r>
              <a:rPr lang="en-US" b="1" dirty="0"/>
              <a:t>/</a:t>
            </a:r>
            <a:r>
              <a:rPr lang="en-US" b="1" dirty="0" err="1"/>
              <a:t>roadsafety</a:t>
            </a:r>
            <a:r>
              <a:rPr lang="en-US" b="1" dirty="0"/>
              <a:t>)</a:t>
            </a:r>
            <a:endParaRPr lang="en-GB" b="1" dirty="0"/>
          </a:p>
        </p:txBody>
      </p:sp>
      <p:sp>
        <p:nvSpPr>
          <p:cNvPr id="3" name="Content Placeholder 2"/>
          <p:cNvSpPr>
            <a:spLocks noGrp="1"/>
          </p:cNvSpPr>
          <p:nvPr>
            <p:ph idx="1"/>
          </p:nvPr>
        </p:nvSpPr>
        <p:spPr>
          <a:xfrm>
            <a:off x="4499992" y="1268760"/>
            <a:ext cx="4248472" cy="4320480"/>
          </a:xfrm>
        </p:spPr>
        <p:txBody>
          <a:bodyPr>
            <a:normAutofit fontScale="85000" lnSpcReduction="20000"/>
          </a:bodyPr>
          <a:lstStyle/>
          <a:p>
            <a:r>
              <a:rPr lang="en-GB" sz="2100" dirty="0"/>
              <a:t>Police and DVSA enforce road traffic law. </a:t>
            </a:r>
          </a:p>
          <a:p>
            <a:pPr marL="342900" lvl="0" indent="-342900">
              <a:buFont typeface="Arial"/>
              <a:buChar char="•"/>
            </a:pPr>
            <a:r>
              <a:rPr lang="en-GB" sz="2100" dirty="0"/>
              <a:t>vehicle condition</a:t>
            </a:r>
          </a:p>
          <a:p>
            <a:pPr marL="342900" lvl="0" indent="-342900">
              <a:buFont typeface="Arial"/>
              <a:buChar char="•"/>
            </a:pPr>
            <a:r>
              <a:rPr lang="en-GB" sz="2100" dirty="0"/>
              <a:t>drivers fitness and competence </a:t>
            </a:r>
          </a:p>
          <a:p>
            <a:pPr marL="342900" lvl="0" indent="-342900">
              <a:buFont typeface="Arial"/>
              <a:buChar char="•"/>
            </a:pPr>
            <a:r>
              <a:rPr lang="en-GB" sz="2100" dirty="0"/>
              <a:t>safe passenger/loads carrying </a:t>
            </a:r>
          </a:p>
          <a:p>
            <a:pPr marL="342900" lvl="0" indent="-342900">
              <a:buFont typeface="Arial"/>
              <a:buChar char="•"/>
            </a:pPr>
            <a:r>
              <a:rPr lang="en-GB" sz="2100" dirty="0"/>
              <a:t>operator licences HGVs PSVs</a:t>
            </a:r>
          </a:p>
          <a:p>
            <a:endParaRPr lang="en-GB" sz="2100" dirty="0"/>
          </a:p>
          <a:p>
            <a:r>
              <a:rPr lang="en-GB" sz="2100" dirty="0"/>
              <a:t>Police lead investigations into RTIs on public roads.</a:t>
            </a:r>
          </a:p>
          <a:p>
            <a:endParaRPr lang="en-GB" sz="2100" dirty="0"/>
          </a:p>
          <a:p>
            <a:r>
              <a:rPr lang="en-GB" sz="2100" dirty="0"/>
              <a:t>HSE only investigates if police identify that serious management failures </a:t>
            </a:r>
          </a:p>
          <a:p>
            <a:endParaRPr lang="en-GB" sz="2100" dirty="0"/>
          </a:p>
          <a:p>
            <a:r>
              <a:rPr lang="en-GB" sz="2100" dirty="0"/>
              <a:t>Prosecution for Gross Negligence Manslaughter if death(s) caused by a grossly negligent act or omission or serious management failures</a:t>
            </a:r>
          </a:p>
          <a:p>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429000"/>
            <a:ext cx="2808312" cy="2016224"/>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40768"/>
            <a:ext cx="2808312" cy="1872208"/>
          </a:xfrm>
          <a:prstGeom prst="rect">
            <a:avLst/>
          </a:prstGeom>
          <a:noFill/>
          <a:ln>
            <a:noFill/>
          </a:ln>
        </p:spPr>
      </p:pic>
    </p:spTree>
    <p:extLst>
      <p:ext uri="{BB962C8B-B14F-4D97-AF65-F5344CB8AC3E}">
        <p14:creationId xmlns:p14="http://schemas.microsoft.com/office/powerpoint/2010/main" val="1648909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Anyone on the road as part of their job</a:t>
            </a:r>
          </a:p>
        </p:txBody>
      </p:sp>
      <p:sp>
        <p:nvSpPr>
          <p:cNvPr id="3" name="Content Placeholder 2"/>
          <p:cNvSpPr>
            <a:spLocks noGrp="1"/>
          </p:cNvSpPr>
          <p:nvPr>
            <p:ph idx="1"/>
          </p:nvPr>
        </p:nvSpPr>
        <p:spPr>
          <a:xfrm>
            <a:off x="4572000" y="1340768"/>
            <a:ext cx="4176464" cy="4176464"/>
          </a:xfrm>
        </p:spPr>
        <p:txBody>
          <a:bodyPr>
            <a:normAutofit lnSpcReduction="10000"/>
          </a:bodyPr>
          <a:lstStyle/>
          <a:p>
            <a:pPr marL="285750" indent="-285750" eaLnBrk="1" hangingPunct="1">
              <a:lnSpc>
                <a:spcPct val="100000"/>
              </a:lnSpc>
              <a:buFont typeface="Arial"/>
              <a:buChar char="•"/>
            </a:pPr>
            <a:r>
              <a:rPr lang="en-GB" sz="1800" b="1" i="1" dirty="0">
                <a:solidFill>
                  <a:srgbClr val="3333FF"/>
                </a:solidFill>
              </a:rPr>
              <a:t>Sales staff/s</a:t>
            </a:r>
            <a:r>
              <a:rPr lang="en-US" sz="1800" b="1" i="1" dirty="0" err="1">
                <a:solidFill>
                  <a:srgbClr val="3333FF"/>
                </a:solidFill>
              </a:rPr>
              <a:t>ervice</a:t>
            </a:r>
            <a:r>
              <a:rPr lang="en-US" sz="1800" b="1" i="1" dirty="0">
                <a:solidFill>
                  <a:srgbClr val="3333FF"/>
                </a:solidFill>
              </a:rPr>
              <a:t> engineers</a:t>
            </a:r>
          </a:p>
          <a:p>
            <a:pPr marL="285750" indent="-285750">
              <a:buClr>
                <a:srgbClr val="FF0000"/>
              </a:buClr>
              <a:buFont typeface="Arial"/>
              <a:buChar char="•"/>
            </a:pPr>
            <a:r>
              <a:rPr lang="en-US" sz="1800" b="1" i="1" dirty="0">
                <a:solidFill>
                  <a:srgbClr val="3333FF"/>
                </a:solidFill>
              </a:rPr>
              <a:t>Social workers</a:t>
            </a:r>
          </a:p>
          <a:p>
            <a:pPr marL="285750" indent="-285750">
              <a:buClr>
                <a:srgbClr val="FF0000"/>
              </a:buClr>
              <a:buFont typeface="Arial"/>
              <a:buChar char="•"/>
            </a:pPr>
            <a:r>
              <a:rPr lang="en-US" sz="1800" b="1" i="1" dirty="0">
                <a:solidFill>
                  <a:srgbClr val="0000FF"/>
                </a:solidFill>
              </a:rPr>
              <a:t>Emergency services</a:t>
            </a:r>
          </a:p>
          <a:p>
            <a:pPr marL="285750" indent="-285750">
              <a:buClr>
                <a:srgbClr val="FF0000"/>
              </a:buClr>
              <a:buFont typeface="Arial"/>
              <a:buChar char="•"/>
            </a:pPr>
            <a:r>
              <a:rPr lang="en-US" sz="1800" b="1" i="1" dirty="0">
                <a:solidFill>
                  <a:srgbClr val="0000FF"/>
                </a:solidFill>
              </a:rPr>
              <a:t>Local authority staff</a:t>
            </a:r>
          </a:p>
          <a:p>
            <a:pPr marL="285750" indent="-285750">
              <a:buClr>
                <a:srgbClr val="FF0000"/>
              </a:buClr>
              <a:buFont typeface="Arial"/>
              <a:buChar char="•"/>
            </a:pPr>
            <a:r>
              <a:rPr lang="en-US" sz="1800" b="1" i="1" dirty="0">
                <a:solidFill>
                  <a:srgbClr val="0000FF"/>
                </a:solidFill>
              </a:rPr>
              <a:t>Voluntary workers</a:t>
            </a:r>
          </a:p>
          <a:p>
            <a:pPr marL="285750" indent="-285750">
              <a:buClr>
                <a:srgbClr val="FF0000"/>
              </a:buClr>
              <a:buFont typeface="Arial"/>
              <a:buChar char="•"/>
            </a:pPr>
            <a:r>
              <a:rPr lang="en-GB" sz="1800" b="1" i="1" dirty="0">
                <a:solidFill>
                  <a:srgbClr val="0000FF"/>
                </a:solidFill>
              </a:rPr>
              <a:t>Police</a:t>
            </a:r>
          </a:p>
          <a:p>
            <a:pPr marL="285750" indent="-285750">
              <a:buClr>
                <a:srgbClr val="FF0000"/>
              </a:buClr>
              <a:buFont typeface="Arial"/>
              <a:buChar char="•"/>
            </a:pPr>
            <a:r>
              <a:rPr lang="en-GB" sz="1800" b="1" i="1" dirty="0">
                <a:solidFill>
                  <a:srgbClr val="0000FF"/>
                </a:solidFill>
              </a:rPr>
              <a:t>Government officials</a:t>
            </a:r>
          </a:p>
          <a:p>
            <a:pPr marL="285750" indent="-285750">
              <a:buClr>
                <a:srgbClr val="FF0000"/>
              </a:buClr>
              <a:buFont typeface="Arial"/>
              <a:buChar char="•"/>
            </a:pPr>
            <a:r>
              <a:rPr lang="en-GB" sz="1800" b="1" i="1" dirty="0">
                <a:solidFill>
                  <a:srgbClr val="0000FF"/>
                </a:solidFill>
              </a:rPr>
              <a:t>Teachers</a:t>
            </a:r>
          </a:p>
          <a:p>
            <a:pPr marL="285750" indent="-285750">
              <a:buClr>
                <a:srgbClr val="FF0000"/>
              </a:buClr>
              <a:buFont typeface="Arial"/>
              <a:buChar char="•"/>
            </a:pPr>
            <a:r>
              <a:rPr lang="en-GB" sz="1800" b="1" i="1" dirty="0">
                <a:solidFill>
                  <a:srgbClr val="0000FF"/>
                </a:solidFill>
              </a:rPr>
              <a:t>Vehicle recovery staff</a:t>
            </a:r>
          </a:p>
          <a:p>
            <a:pPr marL="285750" indent="-285750">
              <a:buClr>
                <a:srgbClr val="FF0000"/>
              </a:buClr>
              <a:buFont typeface="Arial"/>
              <a:buChar char="•"/>
            </a:pPr>
            <a:r>
              <a:rPr lang="en-GB" sz="1800" b="1" i="1" dirty="0">
                <a:solidFill>
                  <a:srgbClr val="0000FF"/>
                </a:solidFill>
              </a:rPr>
              <a:t>Health workers</a:t>
            </a:r>
          </a:p>
          <a:p>
            <a:pPr marL="285750" indent="-285750">
              <a:buClr>
                <a:srgbClr val="FF0000"/>
              </a:buClr>
              <a:buFont typeface="Arial"/>
              <a:buChar char="•"/>
            </a:pPr>
            <a:r>
              <a:rPr lang="en-GB" sz="1800" b="1" i="1" dirty="0">
                <a:solidFill>
                  <a:srgbClr val="0000FF"/>
                </a:solidFill>
              </a:rPr>
              <a:t>Postal workers</a:t>
            </a:r>
          </a:p>
          <a:p>
            <a:pPr marL="285750" indent="-285750">
              <a:buClr>
                <a:srgbClr val="FF0000"/>
              </a:buClr>
              <a:buFont typeface="Arial"/>
              <a:buChar char="•"/>
            </a:pPr>
            <a:r>
              <a:rPr lang="en-GB" sz="1800" b="1" i="1" dirty="0">
                <a:solidFill>
                  <a:srgbClr val="0000FF"/>
                </a:solidFill>
              </a:rPr>
              <a:t>Fund raisers</a:t>
            </a:r>
          </a:p>
          <a:p>
            <a:pPr marL="285750" indent="-285750">
              <a:buClr>
                <a:srgbClr val="FF0000"/>
              </a:buClr>
              <a:buFont typeface="Arial"/>
              <a:buChar char="•"/>
            </a:pPr>
            <a:r>
              <a:rPr lang="en-GB" sz="1800" b="1" i="1" dirty="0">
                <a:solidFill>
                  <a:srgbClr val="0000FF"/>
                </a:solidFill>
              </a:rPr>
              <a:t>At-work pedestrians</a:t>
            </a:r>
          </a:p>
          <a:p>
            <a:endParaRPr lang="en-US" dirty="0"/>
          </a:p>
        </p:txBody>
      </p:sp>
      <p:pic>
        <p:nvPicPr>
          <p:cNvPr id="4" name="Picture 3"/>
          <p:cNvPicPr>
            <a:picLocks noChangeAspect="1"/>
          </p:cNvPicPr>
          <p:nvPr/>
        </p:nvPicPr>
        <p:blipFill>
          <a:blip r:embed="rId2"/>
          <a:stretch>
            <a:fillRect/>
          </a:stretch>
        </p:blipFill>
        <p:spPr>
          <a:xfrm>
            <a:off x="539552" y="1556792"/>
            <a:ext cx="3937000" cy="3479800"/>
          </a:xfrm>
          <a:prstGeom prst="rect">
            <a:avLst/>
          </a:prstGeom>
        </p:spPr>
      </p:pic>
    </p:spTree>
    <p:extLst>
      <p:ext uri="{BB962C8B-B14F-4D97-AF65-F5344CB8AC3E}">
        <p14:creationId xmlns:p14="http://schemas.microsoft.com/office/powerpoint/2010/main" val="2676148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latin typeface="Calibri"/>
                <a:cs typeface="Calibri"/>
              </a:rPr>
              <a:t>The Scottish Occupational Road Safety Alliance (</a:t>
            </a:r>
            <a:r>
              <a:rPr lang="en-US" b="1" dirty="0" err="1">
                <a:latin typeface="Calibri"/>
                <a:cs typeface="Calibri"/>
              </a:rPr>
              <a:t>www.scorsa.org.uk</a:t>
            </a:r>
            <a:r>
              <a:rPr lang="en-US" b="1" dirty="0">
                <a:latin typeface="Calibri"/>
                <a:cs typeface="Calibri"/>
              </a:rPr>
              <a:t>)</a:t>
            </a:r>
          </a:p>
        </p:txBody>
      </p:sp>
      <p:sp>
        <p:nvSpPr>
          <p:cNvPr id="3" name="Content Placeholder 2"/>
          <p:cNvSpPr>
            <a:spLocks noGrp="1"/>
          </p:cNvSpPr>
          <p:nvPr>
            <p:ph idx="1"/>
          </p:nvPr>
        </p:nvSpPr>
        <p:spPr>
          <a:xfrm>
            <a:off x="4572000" y="1340768"/>
            <a:ext cx="4176464" cy="4176464"/>
          </a:xfrm>
        </p:spPr>
        <p:txBody>
          <a:bodyPr>
            <a:normAutofit fontScale="70000" lnSpcReduction="20000"/>
          </a:bodyPr>
          <a:lstStyle/>
          <a:p>
            <a:r>
              <a:rPr lang="en-US" sz="3000" b="1" dirty="0">
                <a:latin typeface="Calibri"/>
                <a:cs typeface="Calibri"/>
              </a:rPr>
              <a:t>Employers, trade unions, local authorities, police forces, safety </a:t>
            </a:r>
            <a:r>
              <a:rPr lang="en-US" sz="3000" b="1" dirty="0" err="1">
                <a:latin typeface="Calibri"/>
                <a:cs typeface="Calibri"/>
              </a:rPr>
              <a:t>organisations</a:t>
            </a:r>
            <a:r>
              <a:rPr lang="en-US" sz="3000" b="1" dirty="0">
                <a:latin typeface="Calibri"/>
                <a:cs typeface="Calibri"/>
              </a:rPr>
              <a:t> and professional and trade associations, working to encourage businesses to manage at-work road risk more effectively.</a:t>
            </a:r>
            <a:endParaRPr lang="en-GB" sz="3000" b="1" dirty="0">
              <a:latin typeface="Calibri"/>
              <a:cs typeface="Calibri"/>
            </a:endParaRPr>
          </a:p>
          <a:p>
            <a:pPr marL="914400" lvl="1" indent="-457200">
              <a:buFont typeface="Arial"/>
              <a:buChar char="•"/>
            </a:pPr>
            <a:r>
              <a:rPr lang="en-GB" sz="3000" dirty="0">
                <a:latin typeface="Calibri"/>
                <a:cs typeface="Calibri"/>
              </a:rPr>
              <a:t>Support for SMEs</a:t>
            </a:r>
          </a:p>
          <a:p>
            <a:pPr marL="914400" lvl="1" indent="-457200">
              <a:buFont typeface="Arial"/>
              <a:buChar char="•"/>
            </a:pPr>
            <a:r>
              <a:rPr lang="en-US" sz="3000" dirty="0">
                <a:latin typeface="Calibri"/>
                <a:cs typeface="Calibri"/>
              </a:rPr>
              <a:t>exchange of information </a:t>
            </a:r>
            <a:endParaRPr lang="en-GB" sz="3000" dirty="0">
              <a:latin typeface="Calibri"/>
              <a:cs typeface="Calibri"/>
            </a:endParaRPr>
          </a:p>
          <a:p>
            <a:pPr marL="914400" lvl="1" indent="-457200">
              <a:buFont typeface="Arial"/>
              <a:buChar char="•"/>
            </a:pPr>
            <a:r>
              <a:rPr lang="en-US" sz="3000" dirty="0">
                <a:latin typeface="Calibri"/>
                <a:cs typeface="Calibri"/>
              </a:rPr>
              <a:t>advice, information, guidance and resources</a:t>
            </a:r>
            <a:endParaRPr lang="en-GB" sz="3000" dirty="0">
              <a:latin typeface="Calibri"/>
              <a:cs typeface="Calibri"/>
            </a:endParaRPr>
          </a:p>
          <a:p>
            <a:pPr marL="914400" lvl="1" indent="-457200">
              <a:buFont typeface="Arial"/>
              <a:buChar char="•"/>
            </a:pPr>
            <a:r>
              <a:rPr lang="en-US" sz="3000" dirty="0">
                <a:latin typeface="Calibri"/>
                <a:cs typeface="Calibri"/>
              </a:rPr>
              <a:t>networking and joint working </a:t>
            </a:r>
            <a:endParaRPr lang="en-GB" sz="3000" dirty="0">
              <a:latin typeface="Calibri"/>
              <a:cs typeface="Calibri"/>
            </a:endParaRPr>
          </a:p>
          <a:p>
            <a:pPr marL="914400" lvl="1" indent="-457200">
              <a:buFont typeface="Arial"/>
              <a:buChar char="•"/>
            </a:pPr>
            <a:r>
              <a:rPr lang="en-US" sz="3000" dirty="0">
                <a:latin typeface="Calibri"/>
                <a:cs typeface="Calibri"/>
              </a:rPr>
              <a:t>technical co-operation</a:t>
            </a:r>
            <a:endParaRPr lang="en-GB" sz="3000" dirty="0">
              <a:latin typeface="Calibri"/>
              <a:cs typeface="Calibri"/>
            </a:endParaRPr>
          </a:p>
          <a:p>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3759350" cy="1296144"/>
          </a:xfrm>
          <a:prstGeom prst="rect">
            <a:avLst/>
          </a:prstGeom>
          <a:noFill/>
          <a:ln>
            <a:noFill/>
          </a:ln>
        </p:spPr>
      </p:pic>
    </p:spTree>
    <p:extLst>
      <p:ext uri="{BB962C8B-B14F-4D97-AF65-F5344CB8AC3E}">
        <p14:creationId xmlns:p14="http://schemas.microsoft.com/office/powerpoint/2010/main" val="1167235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latin typeface="+mn-lt"/>
              </a:rPr>
              <a:t>Government must …</a:t>
            </a:r>
            <a:endParaRPr lang="en-US" b="1" dirty="0">
              <a:latin typeface="+mn-lt"/>
            </a:endParaRPr>
          </a:p>
        </p:txBody>
      </p:sp>
      <p:sp>
        <p:nvSpPr>
          <p:cNvPr id="3" name="Content Placeholder 2"/>
          <p:cNvSpPr>
            <a:spLocks noGrp="1"/>
          </p:cNvSpPr>
          <p:nvPr>
            <p:ph idx="1"/>
          </p:nvPr>
        </p:nvSpPr>
        <p:spPr>
          <a:xfrm>
            <a:off x="4788024" y="1340768"/>
            <a:ext cx="3960440" cy="4176464"/>
          </a:xfrm>
        </p:spPr>
        <p:txBody>
          <a:bodyPr>
            <a:normAutofit fontScale="70000" lnSpcReduction="20000"/>
          </a:bodyPr>
          <a:lstStyle/>
          <a:p>
            <a:pPr marL="285750" indent="-285750" eaLnBrk="1" hangingPunct="1">
              <a:lnSpc>
                <a:spcPct val="100000"/>
              </a:lnSpc>
              <a:buFont typeface="Arial"/>
              <a:buChar char="•"/>
            </a:pPr>
            <a:r>
              <a:rPr lang="en-GB" sz="2300" b="1" dirty="0">
                <a:latin typeface="Calibri"/>
                <a:cs typeface="Calibri"/>
              </a:rPr>
              <a:t>Prioritise resources for WRRS </a:t>
            </a:r>
          </a:p>
          <a:p>
            <a:pPr marL="285750" indent="-285750" eaLnBrk="1" hangingPunct="1">
              <a:lnSpc>
                <a:spcPct val="100000"/>
              </a:lnSpc>
              <a:buFont typeface="Arial"/>
              <a:buChar char="•"/>
            </a:pPr>
            <a:r>
              <a:rPr lang="en-GB" sz="2300" b="1" dirty="0">
                <a:latin typeface="Calibri"/>
                <a:cs typeface="Calibri"/>
              </a:rPr>
              <a:t>Raise awareness of MORR with employers</a:t>
            </a:r>
          </a:p>
          <a:p>
            <a:pPr marL="285750" indent="-285750" eaLnBrk="1" hangingPunct="1">
              <a:lnSpc>
                <a:spcPct val="100000"/>
              </a:lnSpc>
              <a:buFont typeface="Arial"/>
              <a:buChar char="•"/>
            </a:pPr>
            <a:r>
              <a:rPr lang="en-GB" sz="2300" b="1" dirty="0">
                <a:latin typeface="Calibri"/>
                <a:cs typeface="Calibri"/>
              </a:rPr>
              <a:t>Publicise good practice/ facilitate benchmarking</a:t>
            </a:r>
          </a:p>
          <a:p>
            <a:pPr marL="285750" indent="-285750" eaLnBrk="1" hangingPunct="1">
              <a:lnSpc>
                <a:spcPct val="100000"/>
              </a:lnSpc>
              <a:buFont typeface="Arial"/>
              <a:buChar char="•"/>
            </a:pPr>
            <a:r>
              <a:rPr lang="en-GB" sz="2300" b="1" dirty="0">
                <a:latin typeface="Calibri"/>
                <a:cs typeface="Calibri"/>
              </a:rPr>
              <a:t>Link WRRS and site transport safety agendas</a:t>
            </a:r>
          </a:p>
          <a:p>
            <a:pPr marL="285750" indent="-285750" eaLnBrk="1" hangingPunct="1">
              <a:lnSpc>
                <a:spcPct val="100000"/>
              </a:lnSpc>
              <a:buFont typeface="Arial"/>
              <a:buChar char="•"/>
            </a:pPr>
            <a:r>
              <a:rPr lang="en-GB" sz="2300" b="1" dirty="0">
                <a:latin typeface="Calibri"/>
                <a:cs typeface="Calibri"/>
              </a:rPr>
              <a:t>Include work-related road injuries in RIDDOR</a:t>
            </a:r>
          </a:p>
          <a:p>
            <a:pPr marL="285750" indent="-285750" eaLnBrk="1" hangingPunct="1">
              <a:lnSpc>
                <a:spcPct val="100000"/>
              </a:lnSpc>
              <a:buFont typeface="Arial"/>
              <a:buChar char="•"/>
            </a:pPr>
            <a:r>
              <a:rPr lang="en-GB" sz="2300" b="1" dirty="0">
                <a:latin typeface="Calibri"/>
                <a:cs typeface="Calibri"/>
              </a:rPr>
              <a:t>Ensure HSE/police liaison in crash investigations </a:t>
            </a:r>
          </a:p>
          <a:p>
            <a:pPr marL="285750" indent="-285750" eaLnBrk="1" hangingPunct="1">
              <a:lnSpc>
                <a:spcPct val="100000"/>
              </a:lnSpc>
              <a:buFont typeface="Arial"/>
              <a:buChar char="•"/>
            </a:pPr>
            <a:r>
              <a:rPr lang="en-GB" sz="2300" b="1" dirty="0">
                <a:latin typeface="Calibri"/>
                <a:cs typeface="Calibri"/>
              </a:rPr>
              <a:t>Respond to worker/public complaints</a:t>
            </a:r>
          </a:p>
          <a:p>
            <a:pPr marL="285750" indent="-285750" eaLnBrk="1" hangingPunct="1">
              <a:lnSpc>
                <a:spcPct val="100000"/>
              </a:lnSpc>
              <a:buFont typeface="Arial"/>
              <a:buChar char="•"/>
            </a:pPr>
            <a:r>
              <a:rPr lang="en-GB" sz="2300" b="1" dirty="0">
                <a:latin typeface="Calibri"/>
                <a:cs typeface="Calibri"/>
              </a:rPr>
              <a:t>Where necessary and appropriate, enforce /take high profile prosecutions </a:t>
            </a:r>
          </a:p>
          <a:p>
            <a:pPr marL="285750" indent="-285750" eaLnBrk="1" hangingPunct="1">
              <a:lnSpc>
                <a:spcPct val="100000"/>
              </a:lnSpc>
              <a:buFont typeface="Arial"/>
              <a:buChar char="•"/>
            </a:pPr>
            <a:r>
              <a:rPr lang="en-GB" sz="2300" b="1" dirty="0">
                <a:latin typeface="Calibri"/>
                <a:cs typeface="Calibri"/>
              </a:rPr>
              <a:t>Focus on MORR in public procurement </a:t>
            </a:r>
            <a:r>
              <a:rPr lang="en-GB" sz="2300" b="1" dirty="0" err="1">
                <a:latin typeface="Calibri"/>
                <a:cs typeface="Calibri"/>
              </a:rPr>
              <a:t>etc</a:t>
            </a:r>
            <a:endParaRPr lang="en-GB" sz="2300" b="1" dirty="0">
              <a:latin typeface="Calibri"/>
              <a:cs typeface="Calibri"/>
            </a:endParaRPr>
          </a:p>
          <a:p>
            <a:pPr marL="285750" indent="-285750" eaLnBrk="1" hangingPunct="1">
              <a:lnSpc>
                <a:spcPct val="100000"/>
              </a:lnSpc>
              <a:buFont typeface="Arial"/>
              <a:buChar char="•"/>
            </a:pPr>
            <a:r>
              <a:rPr lang="en-GB" sz="2300" b="1" dirty="0">
                <a:latin typeface="Calibri"/>
                <a:cs typeface="Calibri"/>
              </a:rPr>
              <a:t>Contribute to international initiatives</a:t>
            </a:r>
          </a:p>
          <a:p>
            <a:pPr marL="285750" indent="-285750" eaLnBrk="1" hangingPunct="1">
              <a:lnSpc>
                <a:spcPct val="100000"/>
              </a:lnSpc>
              <a:buFont typeface="Arial"/>
              <a:buChar char="•"/>
            </a:pPr>
            <a:r>
              <a:rPr lang="en-GB" sz="2300" b="1" dirty="0">
                <a:latin typeface="Calibri"/>
                <a:cs typeface="Calibri"/>
              </a:rPr>
              <a:t>Lead the WRRS research agenda</a:t>
            </a:r>
          </a:p>
          <a:p>
            <a:endParaRPr lang="en-US" dirty="0"/>
          </a:p>
        </p:txBody>
      </p:sp>
      <p:pic>
        <p:nvPicPr>
          <p:cNvPr id="12" name="Picture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0"/>
            <a:ext cx="1728191" cy="2232248"/>
          </a:xfrm>
          <a:prstGeom prst="rect">
            <a:avLst/>
          </a:prstGeom>
          <a:noFill/>
          <a:ln>
            <a:noFill/>
          </a:ln>
        </p:spPr>
      </p:pic>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284984"/>
            <a:ext cx="1800200" cy="2304256"/>
          </a:xfrm>
          <a:prstGeom prst="rect">
            <a:avLst/>
          </a:prstGeom>
          <a:noFill/>
          <a:ln>
            <a:noFill/>
          </a:ln>
        </p:spPr>
      </p:pic>
    </p:spTree>
    <p:extLst>
      <p:ext uri="{BB962C8B-B14F-4D97-AF65-F5344CB8AC3E}">
        <p14:creationId xmlns:p14="http://schemas.microsoft.com/office/powerpoint/2010/main" val="3029961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Some useful websites</a:t>
            </a:r>
          </a:p>
        </p:txBody>
      </p:sp>
      <p:sp>
        <p:nvSpPr>
          <p:cNvPr id="3" name="Content Placeholder 2"/>
          <p:cNvSpPr>
            <a:spLocks noGrp="1"/>
          </p:cNvSpPr>
          <p:nvPr>
            <p:ph idx="1"/>
          </p:nvPr>
        </p:nvSpPr>
        <p:spPr>
          <a:xfrm>
            <a:off x="4499992" y="1340768"/>
            <a:ext cx="4248472" cy="4392488"/>
          </a:xfrm>
        </p:spPr>
        <p:txBody>
          <a:bodyPr>
            <a:normAutofit/>
          </a:bodyPr>
          <a:lstStyle/>
          <a:p>
            <a:pPr eaLnBrk="1" hangingPunct="1">
              <a:lnSpc>
                <a:spcPct val="120000"/>
              </a:lnSpc>
            </a:pPr>
            <a:r>
              <a:rPr lang="en-GB" sz="1800" b="1" dirty="0">
                <a:solidFill>
                  <a:srgbClr val="3333FF"/>
                </a:solidFill>
                <a:cs typeface="Calibri"/>
                <a:hlinkClick r:id="rId2"/>
              </a:rPr>
              <a:t>www.rospa.com</a:t>
            </a:r>
            <a:r>
              <a:rPr lang="en-GB" sz="1800" b="1" dirty="0">
                <a:solidFill>
                  <a:srgbClr val="3333FF"/>
                </a:solidFill>
                <a:cs typeface="Calibri"/>
              </a:rPr>
              <a:t> </a:t>
            </a:r>
          </a:p>
          <a:p>
            <a:pPr eaLnBrk="1" hangingPunct="1">
              <a:lnSpc>
                <a:spcPct val="120000"/>
              </a:lnSpc>
            </a:pPr>
            <a:r>
              <a:rPr lang="en-GB" sz="1800" b="1" dirty="0">
                <a:solidFill>
                  <a:srgbClr val="3333FF"/>
                </a:solidFill>
                <a:cs typeface="Calibri"/>
                <a:hlinkClick r:id="rId3"/>
              </a:rPr>
              <a:t>www.scorsa.org.uk</a:t>
            </a:r>
          </a:p>
          <a:p>
            <a:pPr eaLnBrk="1" hangingPunct="1">
              <a:lnSpc>
                <a:spcPct val="120000"/>
              </a:lnSpc>
            </a:pPr>
            <a:r>
              <a:rPr lang="en-GB" sz="1800" b="1" dirty="0">
                <a:solidFill>
                  <a:srgbClr val="3333FF"/>
                </a:solidFill>
                <a:cs typeface="Calibri"/>
                <a:hlinkClick r:id="rId3"/>
              </a:rPr>
              <a:t>www.hse.gov.uk/roadsafety</a:t>
            </a:r>
            <a:r>
              <a:rPr lang="en-GB" sz="1800" b="1" dirty="0">
                <a:solidFill>
                  <a:srgbClr val="3333FF"/>
                </a:solidFill>
                <a:cs typeface="Calibri"/>
              </a:rPr>
              <a:t> </a:t>
            </a:r>
          </a:p>
          <a:p>
            <a:pPr eaLnBrk="1" hangingPunct="1">
              <a:lnSpc>
                <a:spcPct val="120000"/>
              </a:lnSpc>
            </a:pPr>
            <a:r>
              <a:rPr lang="en-GB" sz="1800" b="1" dirty="0">
                <a:solidFill>
                  <a:srgbClr val="3333FF"/>
                </a:solidFill>
                <a:cs typeface="Calibri"/>
              </a:rPr>
              <a:t>https://</a:t>
            </a:r>
            <a:r>
              <a:rPr lang="en-GB" sz="1800" b="1" dirty="0" err="1">
                <a:solidFill>
                  <a:srgbClr val="3333FF"/>
                </a:solidFill>
                <a:cs typeface="Calibri"/>
              </a:rPr>
              <a:t>www.arrm.org.uk</a:t>
            </a:r>
            <a:r>
              <a:rPr lang="en-GB" sz="1800" b="1" dirty="0">
                <a:solidFill>
                  <a:srgbClr val="3333FF"/>
                </a:solidFill>
                <a:cs typeface="Calibri"/>
              </a:rPr>
              <a:t>/about </a:t>
            </a:r>
          </a:p>
          <a:p>
            <a:pPr eaLnBrk="1" hangingPunct="1">
              <a:lnSpc>
                <a:spcPct val="120000"/>
              </a:lnSpc>
            </a:pPr>
            <a:r>
              <a:rPr lang="en-GB" sz="1800" b="1" dirty="0">
                <a:solidFill>
                  <a:srgbClr val="3333FF"/>
                </a:solidFill>
                <a:cs typeface="Calibri"/>
                <a:hlinkClick r:id="rId4"/>
              </a:rPr>
              <a:t>www.roadsafe.com</a:t>
            </a:r>
            <a:r>
              <a:rPr lang="en-GB" sz="1800" b="1" dirty="0">
                <a:solidFill>
                  <a:srgbClr val="3333FF"/>
                </a:solidFill>
                <a:cs typeface="Calibri"/>
              </a:rPr>
              <a:t> </a:t>
            </a:r>
          </a:p>
          <a:p>
            <a:pPr eaLnBrk="1" hangingPunct="1">
              <a:lnSpc>
                <a:spcPct val="120000"/>
              </a:lnSpc>
            </a:pPr>
            <a:r>
              <a:rPr lang="en-GB" sz="1800" b="1" dirty="0">
                <a:solidFill>
                  <a:srgbClr val="3333FF"/>
                </a:solidFill>
                <a:cs typeface="Calibri"/>
                <a:hlinkClick r:id="rId5"/>
              </a:rPr>
              <a:t>www.pacts.org.uk</a:t>
            </a:r>
            <a:r>
              <a:rPr lang="en-GB" sz="1800" b="1" dirty="0">
                <a:solidFill>
                  <a:srgbClr val="3333FF"/>
                </a:solidFill>
                <a:cs typeface="Calibri"/>
              </a:rPr>
              <a:t> </a:t>
            </a:r>
          </a:p>
          <a:p>
            <a:pPr eaLnBrk="1" hangingPunct="1">
              <a:lnSpc>
                <a:spcPct val="120000"/>
              </a:lnSpc>
            </a:pPr>
            <a:r>
              <a:rPr lang="en-GB" sz="1800" b="1" dirty="0">
                <a:solidFill>
                  <a:srgbClr val="3333FF"/>
                </a:solidFill>
                <a:cs typeface="Calibri"/>
                <a:hlinkClick r:id="rId6"/>
              </a:rPr>
              <a:t>www.brake.org.uk</a:t>
            </a:r>
            <a:r>
              <a:rPr lang="en-GB" sz="1800" b="1" dirty="0">
                <a:solidFill>
                  <a:srgbClr val="3333FF"/>
                </a:solidFill>
                <a:cs typeface="Calibri"/>
              </a:rPr>
              <a:t> </a:t>
            </a:r>
          </a:p>
          <a:p>
            <a:pPr eaLnBrk="1" hangingPunct="1">
              <a:lnSpc>
                <a:spcPct val="120000"/>
              </a:lnSpc>
            </a:pPr>
            <a:r>
              <a:rPr lang="en-GB" sz="1800" b="1" dirty="0">
                <a:solidFill>
                  <a:srgbClr val="3333FF"/>
                </a:solidFill>
                <a:cs typeface="Calibri"/>
              </a:rPr>
              <a:t>https://</a:t>
            </a:r>
            <a:r>
              <a:rPr lang="en-GB" sz="1800" b="1" dirty="0" err="1">
                <a:solidFill>
                  <a:srgbClr val="3333FF"/>
                </a:solidFill>
                <a:cs typeface="Calibri"/>
              </a:rPr>
              <a:t>roadsafetygb.org.uk</a:t>
            </a:r>
            <a:endParaRPr lang="en-GB" sz="1800" b="1" dirty="0">
              <a:solidFill>
                <a:srgbClr val="3333FF"/>
              </a:solidFill>
              <a:cs typeface="Calibri"/>
            </a:endParaRPr>
          </a:p>
          <a:p>
            <a:pPr eaLnBrk="1" hangingPunct="1">
              <a:lnSpc>
                <a:spcPct val="120000"/>
              </a:lnSpc>
            </a:pPr>
            <a:r>
              <a:rPr lang="en-GB" sz="1800" b="1" dirty="0">
                <a:solidFill>
                  <a:srgbClr val="3333FF"/>
                </a:solidFill>
                <a:cs typeface="Calibri"/>
                <a:hlinkClick r:id="rId7"/>
              </a:rPr>
              <a:t>www.rospa.com/drivertraining</a:t>
            </a:r>
            <a:endParaRPr lang="en-GB" sz="1800" b="1" u="sng" dirty="0">
              <a:solidFill>
                <a:srgbClr val="3333FF"/>
              </a:solidFill>
              <a:cs typeface="Calibri"/>
            </a:endParaRPr>
          </a:p>
          <a:p>
            <a:pPr eaLnBrk="1" hangingPunct="1">
              <a:lnSpc>
                <a:spcPct val="120000"/>
              </a:lnSpc>
            </a:pPr>
            <a:r>
              <a:rPr lang="en-GB" sz="1800" b="1" u="sng" dirty="0">
                <a:solidFill>
                  <a:srgbClr val="3333FF"/>
                </a:solidFill>
                <a:cs typeface="Calibri"/>
                <a:hlinkClick r:id="rId8"/>
              </a:rPr>
              <a:t>www.drivingforbetterbusiness.com</a:t>
            </a:r>
            <a:endParaRPr lang="en-GB" sz="1800" b="1" u="sng" dirty="0">
              <a:solidFill>
                <a:srgbClr val="3333FF"/>
              </a:solidFill>
              <a:cs typeface="Calibri"/>
            </a:endParaRPr>
          </a:p>
          <a:p>
            <a:pPr eaLnBrk="1" hangingPunct="1">
              <a:lnSpc>
                <a:spcPct val="120000"/>
              </a:lnSpc>
            </a:pPr>
            <a:r>
              <a:rPr lang="en-GB" sz="1800" b="1" u="sng" dirty="0">
                <a:solidFill>
                  <a:srgbClr val="3333FF"/>
                </a:solidFill>
                <a:cs typeface="Calibri"/>
                <a:hlinkClick r:id="rId9"/>
              </a:rPr>
              <a:t>https://www.edriving.com</a:t>
            </a:r>
            <a:r>
              <a:rPr lang="en-GB" sz="1800" b="1" u="sng" dirty="0">
                <a:solidFill>
                  <a:srgbClr val="3333FF"/>
                </a:solidFill>
                <a:cs typeface="Calibri"/>
              </a:rPr>
              <a:t>   </a:t>
            </a:r>
          </a:p>
          <a:p>
            <a:endParaRPr lang="en-US" dirty="0"/>
          </a:p>
        </p:txBody>
      </p:sp>
      <p:pic>
        <p:nvPicPr>
          <p:cNvPr id="4" name="Picture 3"/>
          <p:cNvPicPr>
            <a:picLocks noChangeAspect="1"/>
          </p:cNvPicPr>
          <p:nvPr/>
        </p:nvPicPr>
        <p:blipFill>
          <a:blip r:embed="rId10"/>
          <a:stretch>
            <a:fillRect/>
          </a:stretch>
        </p:blipFill>
        <p:spPr>
          <a:xfrm>
            <a:off x="1115616" y="1772816"/>
            <a:ext cx="2832100" cy="2870200"/>
          </a:xfrm>
          <a:prstGeom prst="rect">
            <a:avLst/>
          </a:prstGeom>
        </p:spPr>
      </p:pic>
    </p:spTree>
    <p:extLst>
      <p:ext uri="{BB962C8B-B14F-4D97-AF65-F5344CB8AC3E}">
        <p14:creationId xmlns:p14="http://schemas.microsoft.com/office/powerpoint/2010/main" val="3741379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Avoid this, stay cool, relax…</a:t>
            </a:r>
          </a:p>
        </p:txBody>
      </p:sp>
      <p:pic>
        <p:nvPicPr>
          <p:cNvPr id="4" name="Content Placeholder 6" descr="http://img.thesun.co.uk/multimedia/archive/00030/ed_imgsnf3106aa_265_30611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27584" y="1340768"/>
            <a:ext cx="3144838" cy="4271962"/>
          </a:xfrm>
          <a:ln>
            <a:solidFill>
              <a:srgbClr val="C00000"/>
            </a:solidFill>
            <a:miter lim="800000"/>
            <a:headEnd/>
            <a:tailEnd/>
          </a:ln>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76056" y="1556792"/>
            <a:ext cx="3175000" cy="3409950"/>
          </a:xfrm>
          <a:prstGeom prst="rect">
            <a:avLst/>
          </a:prstGeom>
          <a:ln>
            <a:solidFill>
              <a:srgbClr val="C00000"/>
            </a:solidFill>
            <a:miter lim="800000"/>
            <a:headEnd/>
            <a:tailEnd/>
          </a:ln>
        </p:spPr>
      </p:pic>
    </p:spTree>
    <p:extLst>
      <p:ext uri="{BB962C8B-B14F-4D97-AF65-F5344CB8AC3E}">
        <p14:creationId xmlns:p14="http://schemas.microsoft.com/office/powerpoint/2010/main" val="3535190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Challenge everyone to ..</a:t>
            </a:r>
          </a:p>
        </p:txBody>
      </p:sp>
      <p:pic>
        <p:nvPicPr>
          <p:cNvPr id="4" name="Picture 4" descr="orsa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3808" y="2132856"/>
            <a:ext cx="3673475" cy="1933575"/>
          </a:xfrm>
        </p:spPr>
      </p:pic>
    </p:spTree>
    <p:extLst>
      <p:ext uri="{BB962C8B-B14F-4D97-AF65-F5344CB8AC3E}">
        <p14:creationId xmlns:p14="http://schemas.microsoft.com/office/powerpoint/2010/main" val="150825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Content Placeholder 2"/>
          <p:cNvSpPr>
            <a:spLocks noGrp="1"/>
          </p:cNvSpPr>
          <p:nvPr>
            <p:ph idx="1"/>
          </p:nvPr>
        </p:nvSpPr>
        <p:spPr>
          <a:xfrm>
            <a:off x="4499992" y="1340768"/>
            <a:ext cx="4248472" cy="4176464"/>
          </a:xfrm>
        </p:spPr>
        <p:txBody>
          <a:bodyPr>
            <a:normAutofit fontScale="92500"/>
          </a:bodyPr>
          <a:lstStyle/>
          <a:p>
            <a:r>
              <a:rPr lang="en-GB" sz="2400" b="1" dirty="0"/>
              <a:t>Roger Bibbings</a:t>
            </a:r>
          </a:p>
          <a:p>
            <a:r>
              <a:rPr lang="en-GB" sz="2400" b="1" dirty="0"/>
              <a:t>Partnership Consultant</a:t>
            </a:r>
          </a:p>
          <a:p>
            <a:r>
              <a:rPr lang="en-GB" sz="2400" b="1" dirty="0"/>
              <a:t>Royal Society for the Prevention of Accidents</a:t>
            </a:r>
          </a:p>
          <a:p>
            <a:endParaRPr lang="en-GB" sz="2400" b="1" dirty="0"/>
          </a:p>
          <a:p>
            <a:r>
              <a:rPr lang="en-GB" sz="2400" b="1" dirty="0" err="1"/>
              <a:t>RoSPA</a:t>
            </a:r>
            <a:endParaRPr lang="en-GB" sz="2400" b="1" dirty="0"/>
          </a:p>
          <a:p>
            <a:r>
              <a:rPr lang="en-GB" sz="2400" b="1" dirty="0"/>
              <a:t>28, </a:t>
            </a:r>
            <a:r>
              <a:rPr lang="en-GB" sz="2400" b="1" dirty="0" err="1"/>
              <a:t>Calthorpe</a:t>
            </a:r>
            <a:r>
              <a:rPr lang="en-GB" sz="2400" b="1" dirty="0"/>
              <a:t> Rd, Edgbaston, Birmingham B15 1RP</a:t>
            </a:r>
          </a:p>
          <a:p>
            <a:r>
              <a:rPr lang="en-GB" sz="2400" b="1" dirty="0"/>
              <a:t>Email </a:t>
            </a:r>
            <a:r>
              <a:rPr lang="en-GB" sz="2400" b="1" dirty="0" err="1"/>
              <a:t>rogerbibbings@gmail.com</a:t>
            </a:r>
            <a:endParaRPr lang="en-GB" sz="2400" b="1" dirty="0"/>
          </a:p>
          <a:p>
            <a:r>
              <a:rPr lang="en-GB" sz="2400" b="1" dirty="0"/>
              <a:t>01684 540249</a:t>
            </a:r>
          </a:p>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068960"/>
            <a:ext cx="2664296" cy="1872208"/>
          </a:xfrm>
          <a:prstGeom prst="rect">
            <a:avLst/>
          </a:prstGeom>
          <a:noFill/>
          <a:ln>
            <a:noFill/>
          </a:ln>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96752"/>
            <a:ext cx="1540276" cy="165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9162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mr-IN" b="1" dirty="0"/>
              <a:t>……</a:t>
            </a:r>
            <a:r>
              <a:rPr lang="en-GB" b="1" dirty="0"/>
              <a:t>..</a:t>
            </a:r>
            <a:r>
              <a:rPr lang="en-US" b="1" dirty="0"/>
              <a:t>and vulnerable road users</a:t>
            </a:r>
          </a:p>
        </p:txBody>
      </p:sp>
      <p:sp>
        <p:nvSpPr>
          <p:cNvPr id="3" name="Content Placeholder 2"/>
          <p:cNvSpPr>
            <a:spLocks noGrp="1"/>
          </p:cNvSpPr>
          <p:nvPr>
            <p:ph idx="1"/>
          </p:nvPr>
        </p:nvSpPr>
        <p:spPr>
          <a:xfrm>
            <a:off x="5076056" y="1556792"/>
            <a:ext cx="3672408" cy="3744416"/>
          </a:xfrm>
        </p:spPr>
        <p:txBody>
          <a:bodyPr/>
          <a:lstStyle/>
          <a:p>
            <a:pPr marL="457200" indent="-457200" eaLnBrk="1" hangingPunct="1">
              <a:buFont typeface="Arial"/>
              <a:buChar char="•"/>
            </a:pPr>
            <a:r>
              <a:rPr lang="en-GB" sz="2800" b="1" dirty="0"/>
              <a:t>Pedestrians</a:t>
            </a:r>
          </a:p>
          <a:p>
            <a:pPr marL="457200" indent="-457200" eaLnBrk="1" hangingPunct="1">
              <a:buFont typeface="Arial"/>
              <a:buChar char="•"/>
            </a:pPr>
            <a:r>
              <a:rPr lang="en-GB" sz="2800" b="1" dirty="0"/>
              <a:t>Cyclists</a:t>
            </a:r>
          </a:p>
          <a:p>
            <a:pPr marL="457200" indent="-457200" eaLnBrk="1" hangingPunct="1">
              <a:buFont typeface="Arial"/>
              <a:buChar char="•"/>
            </a:pPr>
            <a:r>
              <a:rPr lang="en-GB" sz="2800" b="1" dirty="0"/>
              <a:t>Motorcyclists</a:t>
            </a:r>
          </a:p>
          <a:p>
            <a:pPr marL="457200" indent="-457200" eaLnBrk="1" hangingPunct="1">
              <a:buFont typeface="Arial"/>
              <a:buChar char="•"/>
            </a:pPr>
            <a:r>
              <a:rPr lang="en-GB" sz="2800" b="1" dirty="0"/>
              <a:t>Children</a:t>
            </a:r>
          </a:p>
          <a:p>
            <a:pPr marL="457200" indent="-457200" eaLnBrk="1" hangingPunct="1">
              <a:buFont typeface="Arial"/>
              <a:buChar char="•"/>
            </a:pPr>
            <a:r>
              <a:rPr lang="en-GB" sz="2800" b="1" dirty="0"/>
              <a:t>Elderly</a:t>
            </a:r>
          </a:p>
          <a:p>
            <a:pPr marL="457200" indent="-457200" eaLnBrk="1" hangingPunct="1">
              <a:buFont typeface="Arial"/>
              <a:buChar char="•"/>
            </a:pPr>
            <a:r>
              <a:rPr lang="en-GB" sz="2800" b="1" dirty="0"/>
              <a:t>Disabled</a:t>
            </a:r>
          </a:p>
          <a:p>
            <a:endParaRPr lang="en-US" dirty="0"/>
          </a:p>
        </p:txBody>
      </p:sp>
      <p:pic>
        <p:nvPicPr>
          <p:cNvPr id="4" name="Picture 4" descr="http://i.thisislondon.co.uk/i/pix/2007/10/lorryST_415x2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2182812" cy="144780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6" descr="http://newsimg.bbc.co.uk/media/images/44599000/jpg/_44599399_childwalk_long_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196752"/>
            <a:ext cx="1463675" cy="1827213"/>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12" descr="http://www.gla.ac.uk/media/media_84290_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852936"/>
            <a:ext cx="863600" cy="128905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2" descr="http://i45.tinypic.com/b4yce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2924944"/>
            <a:ext cx="1843980" cy="1512168"/>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10" descr="http://www.walkinginfo.org/pedsmart/webpics/eld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221088"/>
            <a:ext cx="958850" cy="1438275"/>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8" descr="http://images.exchangeandmart.co.uk/images/pa_news/300/0030299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3645024"/>
            <a:ext cx="1403350" cy="206375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242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Road casualties GB</a:t>
            </a:r>
          </a:p>
        </p:txBody>
      </p:sp>
      <p:sp>
        <p:nvSpPr>
          <p:cNvPr id="3" name="Content Placeholder 2"/>
          <p:cNvSpPr>
            <a:spLocks noGrp="1"/>
          </p:cNvSpPr>
          <p:nvPr>
            <p:ph idx="1"/>
          </p:nvPr>
        </p:nvSpPr>
        <p:spPr>
          <a:xfrm>
            <a:off x="4283968" y="1340768"/>
            <a:ext cx="4464496" cy="4032448"/>
          </a:xfrm>
        </p:spPr>
        <p:txBody>
          <a:bodyPr/>
          <a:lstStyle/>
          <a:p>
            <a:r>
              <a:rPr lang="en-GB" sz="1800" b="1" dirty="0"/>
              <a:t>Road collisions in the year ending June 2022:</a:t>
            </a:r>
          </a:p>
          <a:p>
            <a:pPr lvl="0"/>
            <a:endParaRPr lang="en-GB" sz="1800" b="1" dirty="0"/>
          </a:p>
          <a:p>
            <a:pPr lvl="0"/>
            <a:r>
              <a:rPr lang="en-GB" sz="1800" b="1" dirty="0"/>
              <a:t>29,804  KSI casualties, of which </a:t>
            </a:r>
          </a:p>
          <a:p>
            <a:pPr lvl="0"/>
            <a:r>
              <a:rPr lang="en-GB" sz="1800" b="1" dirty="0"/>
              <a:t>1,760 fatalities (415 pedestrians, 99 cyclists)</a:t>
            </a:r>
          </a:p>
          <a:p>
            <a:pPr lvl="0"/>
            <a:r>
              <a:rPr lang="en-GB" sz="1800" b="1" dirty="0"/>
              <a:t>137,013 casualties of all severities </a:t>
            </a:r>
          </a:p>
          <a:p>
            <a:pPr lvl="0"/>
            <a:endParaRPr lang="en-GB" sz="1800" b="1" dirty="0"/>
          </a:p>
          <a:p>
            <a:pPr lvl="0"/>
            <a:endParaRPr lang="en-GB" sz="1800" b="1" dirty="0"/>
          </a:p>
          <a:p>
            <a:pPr lvl="0"/>
            <a:r>
              <a:rPr lang="en-GB" sz="1800" b="1" dirty="0"/>
              <a:t>CAUSES?</a:t>
            </a:r>
          </a:p>
          <a:p>
            <a:pPr lvl="0"/>
            <a:r>
              <a:rPr lang="en-GB" sz="1800" b="1" dirty="0"/>
              <a:t>COSTS?</a:t>
            </a:r>
          </a:p>
          <a:p>
            <a:pPr lvl="0"/>
            <a:r>
              <a:rPr lang="en-GB" sz="1800" b="1" dirty="0"/>
              <a:t>PREVENTABILITY?</a:t>
            </a:r>
          </a:p>
          <a:p>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84784"/>
            <a:ext cx="3600400" cy="3960440"/>
          </a:xfrm>
          <a:prstGeom prst="rect">
            <a:avLst/>
          </a:prstGeom>
          <a:noFill/>
          <a:ln>
            <a:noFill/>
          </a:ln>
        </p:spPr>
      </p:pic>
    </p:spTree>
    <p:extLst>
      <p:ext uri="{BB962C8B-B14F-4D97-AF65-F5344CB8AC3E}">
        <p14:creationId xmlns:p14="http://schemas.microsoft.com/office/powerpoint/2010/main" val="1648535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Is work related road safety still a blind spot?</a:t>
            </a:r>
          </a:p>
        </p:txBody>
      </p:sp>
      <p:sp>
        <p:nvSpPr>
          <p:cNvPr id="3" name="Content Placeholder 2"/>
          <p:cNvSpPr>
            <a:spLocks noGrp="1"/>
          </p:cNvSpPr>
          <p:nvPr>
            <p:ph idx="1"/>
          </p:nvPr>
        </p:nvSpPr>
        <p:spPr>
          <a:xfrm>
            <a:off x="4427984" y="1268760"/>
            <a:ext cx="4320480" cy="4392488"/>
          </a:xfrm>
        </p:spPr>
        <p:txBody>
          <a:bodyPr>
            <a:normAutofit fontScale="32500" lnSpcReduction="20000"/>
          </a:bodyPr>
          <a:lstStyle/>
          <a:p>
            <a:pPr marL="457200" indent="-457200" eaLnBrk="1" hangingPunct="1">
              <a:buFont typeface="Arial"/>
              <a:buChar char="•"/>
            </a:pPr>
            <a:r>
              <a:rPr lang="en-GB" sz="6000" b="1" dirty="0"/>
              <a:t>Not reportable to HSE</a:t>
            </a:r>
          </a:p>
          <a:p>
            <a:pPr marL="457200" indent="-457200" eaLnBrk="1" hangingPunct="1">
              <a:buFont typeface="Arial"/>
              <a:buChar char="•"/>
            </a:pPr>
            <a:r>
              <a:rPr lang="en-GB" sz="6000" b="1" dirty="0"/>
              <a:t>HSE focused on site transport</a:t>
            </a:r>
          </a:p>
          <a:p>
            <a:pPr marL="457200" indent="-457200" eaLnBrk="1" hangingPunct="1">
              <a:buFont typeface="Arial"/>
              <a:buChar char="•"/>
            </a:pPr>
            <a:r>
              <a:rPr lang="en-GB" sz="6000" b="1" dirty="0"/>
              <a:t>Few questions asked at crashes about on road at-work driving </a:t>
            </a:r>
          </a:p>
          <a:p>
            <a:pPr marL="457200" indent="-457200" eaLnBrk="1" hangingPunct="1">
              <a:buFont typeface="Arial"/>
              <a:buChar char="•"/>
            </a:pPr>
            <a:r>
              <a:rPr lang="en-GB" sz="6000" b="1" dirty="0"/>
              <a:t>Police focus on ‘driver error’</a:t>
            </a:r>
            <a:endParaRPr lang="en-GB" altLang="ja-JP" sz="6000" b="1" dirty="0"/>
          </a:p>
          <a:p>
            <a:pPr marL="457200" indent="-457200" eaLnBrk="1" hangingPunct="1">
              <a:buFont typeface="Arial"/>
              <a:buChar char="•"/>
            </a:pPr>
            <a:r>
              <a:rPr lang="en-GB" sz="6000" b="1" dirty="0"/>
              <a:t>Car/van driving not an occupational skill</a:t>
            </a:r>
          </a:p>
          <a:p>
            <a:pPr marL="457200" indent="-457200" eaLnBrk="1" hangingPunct="1">
              <a:buFont typeface="Arial"/>
              <a:buChar char="•"/>
            </a:pPr>
            <a:r>
              <a:rPr lang="en-GB" sz="6000" b="1" dirty="0"/>
              <a:t>Drivers regarded as solely responsible  </a:t>
            </a:r>
          </a:p>
          <a:p>
            <a:pPr marL="457200" indent="-457200" eaLnBrk="1" hangingPunct="1">
              <a:buFont typeface="Arial"/>
              <a:buChar char="•"/>
            </a:pPr>
            <a:r>
              <a:rPr lang="en-GB" sz="6000" b="1" dirty="0"/>
              <a:t>H&amp;S practice too law led? </a:t>
            </a:r>
          </a:p>
          <a:p>
            <a:pPr marL="457200" indent="-457200" eaLnBrk="1" hangingPunct="1">
              <a:buFont typeface="Arial"/>
              <a:buChar char="•"/>
            </a:pPr>
            <a:r>
              <a:rPr lang="en-GB" sz="6000" b="1" dirty="0"/>
              <a:t>Vehicles regarded as commonplace</a:t>
            </a:r>
          </a:p>
          <a:p>
            <a:pPr marL="457200" indent="-457200" eaLnBrk="1" hangingPunct="1">
              <a:buFont typeface="Arial"/>
              <a:buChar char="•"/>
            </a:pPr>
            <a:r>
              <a:rPr lang="en-GB" sz="6000" b="1" dirty="0"/>
              <a:t>“Insurance will pay”</a:t>
            </a:r>
          </a:p>
          <a:p>
            <a:endParaRPr lang="en-US" dirty="0"/>
          </a:p>
        </p:txBody>
      </p:sp>
      <p:pic>
        <p:nvPicPr>
          <p:cNvPr id="4" name="Picture 2" descr="http://image.trucktrend.com/f/10625717+w750+st0/163_0809_10z+2009_dodge_grand_caravan+side_mirror_blind_spot_indica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96752"/>
            <a:ext cx="2806700" cy="4346575"/>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9353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The UK’s biggest occupational safety issue</a:t>
            </a:r>
          </a:p>
        </p:txBody>
      </p:sp>
      <p:sp>
        <p:nvSpPr>
          <p:cNvPr id="3" name="Content Placeholder 2"/>
          <p:cNvSpPr>
            <a:spLocks noGrp="1"/>
          </p:cNvSpPr>
          <p:nvPr>
            <p:ph idx="1"/>
          </p:nvPr>
        </p:nvSpPr>
        <p:spPr>
          <a:xfrm>
            <a:off x="4572000" y="1340768"/>
            <a:ext cx="4176464" cy="4248472"/>
          </a:xfrm>
        </p:spPr>
        <p:txBody>
          <a:bodyPr>
            <a:normAutofit fontScale="92500" lnSpcReduction="20000"/>
          </a:bodyPr>
          <a:lstStyle/>
          <a:p>
            <a:pPr marL="285750" indent="-285750" eaLnBrk="1" hangingPunct="1">
              <a:buFont typeface="Wingdings" charset="2"/>
              <a:buChar char="§"/>
            </a:pPr>
            <a:r>
              <a:rPr lang="en-US" sz="2400" b="1" dirty="0"/>
              <a:t>Between 1/4 and 1/3 casualties work related</a:t>
            </a:r>
          </a:p>
          <a:p>
            <a:pPr marL="285750" indent="-285750" eaLnBrk="1" hangingPunct="1">
              <a:buFont typeface="Wingdings" charset="2"/>
              <a:buChar char="§"/>
            </a:pPr>
            <a:r>
              <a:rPr lang="en-US" sz="2400" b="1" dirty="0"/>
              <a:t>Risks higher than construction</a:t>
            </a:r>
          </a:p>
          <a:p>
            <a:pPr marL="285750" indent="-285750" eaLnBrk="1" hangingPunct="1">
              <a:buFont typeface="Wingdings" charset="2"/>
              <a:buChar char="§"/>
            </a:pPr>
            <a:r>
              <a:rPr lang="en-US" sz="2400" b="1" dirty="0"/>
              <a:t>More workers killed than in RIDDOR accidents</a:t>
            </a:r>
          </a:p>
          <a:p>
            <a:pPr marL="285750" indent="-285750" eaLnBrk="1" hangingPunct="1">
              <a:buFont typeface="Wingdings" charset="2"/>
              <a:buChar char="§"/>
            </a:pPr>
            <a:r>
              <a:rPr lang="en-US" sz="2400" b="1" dirty="0"/>
              <a:t>More members of the public killed and injured BUT</a:t>
            </a:r>
          </a:p>
          <a:p>
            <a:pPr marL="285750" indent="-285750" eaLnBrk="1" hangingPunct="1">
              <a:buFont typeface="Wingdings" charset="2"/>
              <a:buChar char="§"/>
            </a:pPr>
            <a:r>
              <a:rPr lang="en-US" sz="2400" b="1" dirty="0"/>
              <a:t>Not seen as part of workplace H&amp;S </a:t>
            </a:r>
          </a:p>
          <a:p>
            <a:pPr marL="285750" indent="-285750" eaLnBrk="1" hangingPunct="1">
              <a:buFont typeface="Wingdings" charset="2"/>
              <a:buChar char="§"/>
            </a:pPr>
            <a:r>
              <a:rPr lang="en-US" sz="2400" b="1" dirty="0"/>
              <a:t>Not really addressed by HSE/LAs </a:t>
            </a:r>
            <a:r>
              <a:rPr lang="en-US" sz="2400" b="1" u="sng" dirty="0"/>
              <a:t>AND YET</a:t>
            </a:r>
          </a:p>
          <a:p>
            <a:pPr marL="285750" indent="-285750" eaLnBrk="1" hangingPunct="1">
              <a:buFont typeface="Wingdings" charset="2"/>
              <a:buChar char="§"/>
            </a:pPr>
            <a:r>
              <a:rPr lang="en-US" sz="2400" b="1" dirty="0"/>
              <a:t>Huge potential to save lives and reduce injuries</a:t>
            </a:r>
          </a:p>
          <a:p>
            <a:endParaRPr lang="en-US"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3384550" cy="212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212976"/>
            <a:ext cx="3395662" cy="251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9116376"/>
      </p:ext>
    </p:extLst>
  </p:cSld>
  <p:clrMapOvr>
    <a:masterClrMapping/>
  </p:clrMapOvr>
</p:sld>
</file>

<file path=ppt/theme/theme1.xml><?xml version="1.0" encoding="utf-8"?>
<a:theme xmlns:a="http://schemas.openxmlformats.org/drawingml/2006/main" name="RoSPA 02022016">
  <a:themeElements>
    <a:clrScheme name="RoSPA">
      <a:dk1>
        <a:sysClr val="windowText" lastClr="000000"/>
      </a:dk1>
      <a:lt1>
        <a:sysClr val="window" lastClr="FFFFFF"/>
      </a:lt1>
      <a:dk2>
        <a:srgbClr val="001E62"/>
      </a:dk2>
      <a:lt2>
        <a:srgbClr val="EEECE1"/>
      </a:lt2>
      <a:accent1>
        <a:srgbClr val="FFA300"/>
      </a:accent1>
      <a:accent2>
        <a:srgbClr val="FF671F"/>
      </a:accent2>
      <a:accent3>
        <a:srgbClr val="97D700"/>
      </a:accent3>
      <a:accent4>
        <a:srgbClr val="009639"/>
      </a:accent4>
      <a:accent5>
        <a:srgbClr val="008EAA"/>
      </a:accent5>
      <a:accent6>
        <a:srgbClr val="3A5DAE"/>
      </a:accent6>
      <a:hlink>
        <a:srgbClr val="D0006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1307</TotalTime>
  <Words>2057</Words>
  <Application>Microsoft Office PowerPoint</Application>
  <PresentationFormat>On-screen Show (4:3)</PresentationFormat>
  <Paragraphs>424</Paragraphs>
  <Slides>55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Monotype Sorts</vt:lpstr>
      <vt:lpstr>Webdings</vt:lpstr>
      <vt:lpstr>Wingdings</vt:lpstr>
      <vt:lpstr>RoSPA 02022016</vt:lpstr>
      <vt:lpstr>PowerPoint Presentation</vt:lpstr>
      <vt:lpstr>The road as a workplace?</vt:lpstr>
      <vt:lpstr>Driving for work</vt:lpstr>
      <vt:lpstr>Consider who is at risk</vt:lpstr>
      <vt:lpstr>Anyone on the road as part of their job</vt:lpstr>
      <vt:lpstr>……..and vulnerable road users</vt:lpstr>
      <vt:lpstr>Road casualties GB</vt:lpstr>
      <vt:lpstr>Is work related road safety still a blind spot?</vt:lpstr>
      <vt:lpstr>The UK’s biggest occupational safety issue</vt:lpstr>
      <vt:lpstr>RoSPA’s strategic objective since 1997</vt:lpstr>
      <vt:lpstr>Some important milestones</vt:lpstr>
      <vt:lpstr>HSE/DfT guidance 09/03 ‘Driving at Work’</vt:lpstr>
      <vt:lpstr>Causes of road crashes?</vt:lpstr>
      <vt:lpstr>Causes of road crashes?</vt:lpstr>
      <vt:lpstr>PowerPoint Presentation</vt:lpstr>
      <vt:lpstr>Three reasons for corporate action</vt:lpstr>
      <vt:lpstr>Real threats to your business</vt:lpstr>
      <vt:lpstr>What are most businesses doing?</vt:lpstr>
      <vt:lpstr>Good BUT …</vt:lpstr>
      <vt:lpstr>Managing occupational road risk means…</vt:lpstr>
      <vt:lpstr>Embed MORR in your 45001 framework</vt:lpstr>
      <vt:lpstr>Using risk assessment sensibly to help managers and/or drivers understand:- </vt:lpstr>
      <vt:lpstr>Risk assessment at three levels</vt:lpstr>
      <vt:lpstr>Some key risk factors</vt:lpstr>
      <vt:lpstr>Preferred approaches to risk control</vt:lpstr>
      <vt:lpstr>Supported by..</vt:lpstr>
      <vt:lpstr>And in-house policies on issues such as..</vt:lpstr>
      <vt:lpstr>So where to start?</vt:lpstr>
      <vt:lpstr>Board level leadership is key</vt:lpstr>
      <vt:lpstr>Key H&amp;S benchmarks for directors</vt:lpstr>
      <vt:lpstr>Engage with your workforce</vt:lpstr>
      <vt:lpstr>Data, data, data…</vt:lpstr>
      <vt:lpstr>Three key steps..</vt:lpstr>
      <vt:lpstr>Evaluate, evaluate</vt:lpstr>
      <vt:lpstr>Are you benchmarking?</vt:lpstr>
      <vt:lpstr>Are you sharing?</vt:lpstr>
      <vt:lpstr>Are you investigating on-road incidents?</vt:lpstr>
      <vt:lpstr>Are you reporting on performance?</vt:lpstr>
      <vt:lpstr>Have you created a cycle of continuous improvement?</vt:lpstr>
      <vt:lpstr>Barriers to SMEs</vt:lpstr>
      <vt:lpstr>Simple SME MORR guidance from RoSPA</vt:lpstr>
      <vt:lpstr>Plan</vt:lpstr>
      <vt:lpstr>Do …</vt:lpstr>
      <vt:lpstr>Check</vt:lpstr>
      <vt:lpstr>Act</vt:lpstr>
      <vt:lpstr>RoSPA MORR advice. https://www.rospa.com/road-safety/advice</vt:lpstr>
      <vt:lpstr>RoSPA Fleet support (https://www.rospa.com/safety-training/on-road)</vt:lpstr>
      <vt:lpstr>MORR, where next?</vt:lpstr>
      <vt:lpstr>HSE and work related road safety (https://www.hse.gov.uk/roadsafety)</vt:lpstr>
      <vt:lpstr>The Scottish Occupational Road Safety Alliance (www.scorsa.org.uk)</vt:lpstr>
      <vt:lpstr>Government must …</vt:lpstr>
      <vt:lpstr>Some useful websites</vt:lpstr>
      <vt:lpstr>Avoid this, stay cool, relax…</vt:lpstr>
      <vt:lpstr>Challenge everyone to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dc:creator>
  <cp:lastModifiedBy>Philip Chandler</cp:lastModifiedBy>
  <cp:revision>111</cp:revision>
  <dcterms:created xsi:type="dcterms:W3CDTF">2016-02-01T19:43:55Z</dcterms:created>
  <dcterms:modified xsi:type="dcterms:W3CDTF">2023-10-23T11:34:24Z</dcterms:modified>
</cp:coreProperties>
</file>