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8"/>
  </p:notesMasterIdLst>
  <p:sldIdLst>
    <p:sldId id="256" r:id="rId5"/>
    <p:sldId id="295" r:id="rId6"/>
    <p:sldId id="266" r:id="rId7"/>
    <p:sldId id="257" r:id="rId8"/>
    <p:sldId id="263" r:id="rId9"/>
    <p:sldId id="276" r:id="rId10"/>
    <p:sldId id="297" r:id="rId11"/>
    <p:sldId id="302" r:id="rId12"/>
    <p:sldId id="264" r:id="rId13"/>
    <p:sldId id="258" r:id="rId14"/>
    <p:sldId id="296" r:id="rId15"/>
    <p:sldId id="327" r:id="rId16"/>
    <p:sldId id="275" r:id="rId17"/>
    <p:sldId id="301" r:id="rId18"/>
    <p:sldId id="259" r:id="rId19"/>
    <p:sldId id="260" r:id="rId20"/>
    <p:sldId id="321" r:id="rId21"/>
    <p:sldId id="274" r:id="rId22"/>
    <p:sldId id="267" r:id="rId23"/>
    <p:sldId id="268" r:id="rId24"/>
    <p:sldId id="273" r:id="rId25"/>
    <p:sldId id="269" r:id="rId26"/>
    <p:sldId id="270" r:id="rId27"/>
    <p:sldId id="271" r:id="rId28"/>
    <p:sldId id="272" r:id="rId29"/>
    <p:sldId id="278" r:id="rId30"/>
    <p:sldId id="279" r:id="rId31"/>
    <p:sldId id="280" r:id="rId32"/>
    <p:sldId id="282" r:id="rId33"/>
    <p:sldId id="283" r:id="rId34"/>
    <p:sldId id="284" r:id="rId35"/>
    <p:sldId id="319" r:id="rId36"/>
    <p:sldId id="320" r:id="rId37"/>
    <p:sldId id="285" r:id="rId38"/>
    <p:sldId id="307" r:id="rId39"/>
    <p:sldId id="286" r:id="rId40"/>
    <p:sldId id="310" r:id="rId41"/>
    <p:sldId id="316" r:id="rId42"/>
    <p:sldId id="308" r:id="rId43"/>
    <p:sldId id="309" r:id="rId44"/>
    <p:sldId id="314" r:id="rId45"/>
    <p:sldId id="317" r:id="rId46"/>
    <p:sldId id="318" r:id="rId47"/>
    <p:sldId id="315" r:id="rId48"/>
    <p:sldId id="312" r:id="rId49"/>
    <p:sldId id="322" r:id="rId50"/>
    <p:sldId id="323" r:id="rId51"/>
    <p:sldId id="334" r:id="rId52"/>
    <p:sldId id="335" r:id="rId53"/>
    <p:sldId id="342" r:id="rId54"/>
    <p:sldId id="346" r:id="rId55"/>
    <p:sldId id="336" r:id="rId56"/>
    <p:sldId id="337" r:id="rId57"/>
    <p:sldId id="338" r:id="rId58"/>
    <p:sldId id="339" r:id="rId59"/>
    <p:sldId id="340" r:id="rId60"/>
    <p:sldId id="341" r:id="rId61"/>
    <p:sldId id="345" r:id="rId62"/>
    <p:sldId id="311" r:id="rId63"/>
    <p:sldId id="313" r:id="rId64"/>
    <p:sldId id="281" r:id="rId65"/>
    <p:sldId id="347" r:id="rId66"/>
    <p:sldId id="265" r:id="rId67"/>
    <p:sldId id="287" r:id="rId68"/>
    <p:sldId id="277" r:id="rId69"/>
    <p:sldId id="303" r:id="rId70"/>
    <p:sldId id="288" r:id="rId71"/>
    <p:sldId id="289" r:id="rId72"/>
    <p:sldId id="290" r:id="rId73"/>
    <p:sldId id="332" r:id="rId74"/>
    <p:sldId id="333" r:id="rId75"/>
    <p:sldId id="330" r:id="rId76"/>
    <p:sldId id="291" r:id="rId77"/>
    <p:sldId id="304" r:id="rId78"/>
    <p:sldId id="355" r:id="rId79"/>
    <p:sldId id="305" r:id="rId80"/>
    <p:sldId id="292" r:id="rId81"/>
    <p:sldId id="348" r:id="rId82"/>
    <p:sldId id="349" r:id="rId83"/>
    <p:sldId id="350" r:id="rId84"/>
    <p:sldId id="351" r:id="rId85"/>
    <p:sldId id="352" r:id="rId86"/>
    <p:sldId id="353" r:id="rId87"/>
    <p:sldId id="354" r:id="rId88"/>
    <p:sldId id="293" r:id="rId89"/>
    <p:sldId id="344" r:id="rId90"/>
    <p:sldId id="329" r:id="rId91"/>
    <p:sldId id="343" r:id="rId92"/>
    <p:sldId id="326" r:id="rId93"/>
    <p:sldId id="294" r:id="rId94"/>
    <p:sldId id="300" r:id="rId95"/>
    <p:sldId id="328" r:id="rId96"/>
    <p:sldId id="324"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36747-7585-4FB8-A1B2-28D71EBB3BC0}" v="1" dt="2023-05-16T08:51:43.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40" d="100"/>
          <a:sy n="40" d="100"/>
        </p:scale>
        <p:origin x="-1488" y="-83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 Coultas" userId="fd2cc5c1-f839-4379-a5ba-70c9ea662ceb" providerId="ADAL" clId="{82136747-7585-4FB8-A1B2-28D71EBB3BC0}"/>
    <pc:docChg chg="modSld">
      <pc:chgData name="Les Coultas" userId="fd2cc5c1-f839-4379-a5ba-70c9ea662ceb" providerId="ADAL" clId="{82136747-7585-4FB8-A1B2-28D71EBB3BC0}" dt="2023-05-16T08:51:50.370" v="20" actId="20577"/>
      <pc:docMkLst>
        <pc:docMk/>
      </pc:docMkLst>
      <pc:sldChg chg="addSp modSp mod">
        <pc:chgData name="Les Coultas" userId="fd2cc5c1-f839-4379-a5ba-70c9ea662ceb" providerId="ADAL" clId="{82136747-7585-4FB8-A1B2-28D71EBB3BC0}" dt="2023-05-16T08:51:50.370" v="20" actId="20577"/>
        <pc:sldMkLst>
          <pc:docMk/>
          <pc:sldMk cId="1104184530" sldId="324"/>
        </pc:sldMkLst>
        <pc:spChg chg="add mod">
          <ac:chgData name="Les Coultas" userId="fd2cc5c1-f839-4379-a5ba-70c9ea662ceb" providerId="ADAL" clId="{82136747-7585-4FB8-A1B2-28D71EBB3BC0}" dt="2023-05-16T08:51:50.370" v="20" actId="20577"/>
          <ac:spMkLst>
            <pc:docMk/>
            <pc:sldMk cId="1104184530" sldId="324"/>
            <ac:spMk id="2" creationId="{CC805AC4-F148-794D-5289-A3ECA9D93E0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97DBD-44C0-440A-8ADA-B6EE5CA4DAB3}" type="datetimeFigureOut">
              <a:rPr lang="en-GB" smtClean="0"/>
              <a:t>21/05/2023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9C953-8538-404C-909B-027BA106376F}" type="slidenum">
              <a:rPr lang="en-GB" smtClean="0"/>
              <a:t>‹#›</a:t>
            </a:fld>
            <a:endParaRPr lang="en-GB"/>
          </a:p>
        </p:txBody>
      </p:sp>
    </p:spTree>
    <p:extLst>
      <p:ext uri="{BB962C8B-B14F-4D97-AF65-F5344CB8AC3E}">
        <p14:creationId xmlns:p14="http://schemas.microsoft.com/office/powerpoint/2010/main" val="2771568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47B2F2-5186-3298-BB43-A58F62287F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1081F54-6891-5BA1-68D0-C7689DD4ED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E62A7B9-1BAF-6B65-03D5-4B66216DE81A}"/>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5" name="Footer Placeholder 4">
            <a:extLst>
              <a:ext uri="{FF2B5EF4-FFF2-40B4-BE49-F238E27FC236}">
                <a16:creationId xmlns:a16="http://schemas.microsoft.com/office/drawing/2014/main" xmlns="" id="{FBE5183D-3A0F-2728-1312-66D0E461AE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BE54024-8D54-FF67-918F-783179810751}"/>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27965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BAE9A1-8D06-643A-A3F8-D070B4087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00BB88F-A6DB-F58B-2722-3784B6764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4068D49-D934-8FAC-8FFC-F5C2A4CE08F3}"/>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5" name="Footer Placeholder 4">
            <a:extLst>
              <a:ext uri="{FF2B5EF4-FFF2-40B4-BE49-F238E27FC236}">
                <a16:creationId xmlns:a16="http://schemas.microsoft.com/office/drawing/2014/main" xmlns="" id="{53FAF094-FF82-17A5-2A67-A2445BDE75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FBF0E4A-768F-F5C9-6224-047B1EED1FE8}"/>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1269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2ECEAA-2BFF-43E9-4565-CBF34C214B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F525DFD-7D9A-86F8-DBE4-CEA770C8B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4EEDC73-EA74-A0E8-57E0-F2DB639597B0}"/>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5" name="Footer Placeholder 4">
            <a:extLst>
              <a:ext uri="{FF2B5EF4-FFF2-40B4-BE49-F238E27FC236}">
                <a16:creationId xmlns:a16="http://schemas.microsoft.com/office/drawing/2014/main" xmlns="" id="{B42BBC65-413A-D041-5F94-3AB2F7E396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86B857C-A8EA-EEC5-3570-7382E808B8D1}"/>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234327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B39FA-2D59-1506-6DE9-583FC066AF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2F814F9-E7E3-A805-BC10-D5F8398B90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95B422E-FBAD-FE16-12B1-CC6F994DBF6B}"/>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5" name="Footer Placeholder 4">
            <a:extLst>
              <a:ext uri="{FF2B5EF4-FFF2-40B4-BE49-F238E27FC236}">
                <a16:creationId xmlns:a16="http://schemas.microsoft.com/office/drawing/2014/main" xmlns="" id="{21A6267D-93B0-C906-1F84-7D2B59F2F4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73246C9-AD68-C022-97D4-85B532962A45}"/>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317704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8452E-179C-F657-61C6-E8CB6DC681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388E830-4E6D-77F4-4967-77D2F357A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B109AF1-3E8C-8290-E948-99AD69FCEA78}"/>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5" name="Footer Placeholder 4">
            <a:extLst>
              <a:ext uri="{FF2B5EF4-FFF2-40B4-BE49-F238E27FC236}">
                <a16:creationId xmlns:a16="http://schemas.microsoft.com/office/drawing/2014/main" xmlns="" id="{B5198878-D203-9623-225E-CC79B2EEF5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BF69596-C159-EF71-CA1B-F7E53C002372}"/>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376747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DC039-F014-E48A-CC1B-61C2244A5A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00B8369-B17D-B61D-447C-D62D84E74A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608DFFF-F9E7-AB4D-9403-2E5BFF35CD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0377493-922D-5B6A-6C65-F203CD7413A4}"/>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6" name="Footer Placeholder 5">
            <a:extLst>
              <a:ext uri="{FF2B5EF4-FFF2-40B4-BE49-F238E27FC236}">
                <a16:creationId xmlns:a16="http://schemas.microsoft.com/office/drawing/2014/main" xmlns="" id="{78C7465C-A455-EC0B-4EAC-025C504588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30DBE7C-9AAE-363B-F740-34867F37466E}"/>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26116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EB3EB9-3148-CA4D-1C90-5C594E352A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E941F22-9E76-95A2-453A-F3530639B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AE505A-8AA1-ACE2-87E8-F40113ED52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E6C1FB97-0DD8-13EE-88A0-214DFA7E5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9B68D6F-8C4F-A19D-832C-5315D3C332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AD386FE-3EFA-4B00-703D-8679B1B872AB}"/>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8" name="Footer Placeholder 7">
            <a:extLst>
              <a:ext uri="{FF2B5EF4-FFF2-40B4-BE49-F238E27FC236}">
                <a16:creationId xmlns:a16="http://schemas.microsoft.com/office/drawing/2014/main" xmlns="" id="{AEE2C574-3AF8-F94D-0187-E046C1292F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105FF77-17D2-E81F-6E35-50E884EC4A32}"/>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2101730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09E7CA-A5C4-9339-9A4F-77CAF0C0D7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6EEE8A6B-AF0A-8664-0BF2-CAA0ABB8489E}"/>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4" name="Footer Placeholder 3">
            <a:extLst>
              <a:ext uri="{FF2B5EF4-FFF2-40B4-BE49-F238E27FC236}">
                <a16:creationId xmlns:a16="http://schemas.microsoft.com/office/drawing/2014/main" xmlns="" id="{2FBD3A94-2290-9BEF-E779-0D7F7F08F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165765EA-2BC4-AA4C-38AC-4A690232A7AC}"/>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2863007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BADE3B-6672-D946-7D83-7B1F9DF2D268}"/>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3" name="Footer Placeholder 2">
            <a:extLst>
              <a:ext uri="{FF2B5EF4-FFF2-40B4-BE49-F238E27FC236}">
                <a16:creationId xmlns:a16="http://schemas.microsoft.com/office/drawing/2014/main" xmlns="" id="{528EF744-3025-4415-3DFC-47916D348A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6F9FDE7-539A-8AB6-4CD3-935998395F0F}"/>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3721241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EB53B2-B13D-DF94-89F4-7AC62F851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D672E6F-A2E0-7047-7D87-C8227A31EC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644791E-3C10-A4BC-6493-AAE7D60FD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B7585D-E6CA-4DEC-0910-AC903E18A424}"/>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6" name="Footer Placeholder 5">
            <a:extLst>
              <a:ext uri="{FF2B5EF4-FFF2-40B4-BE49-F238E27FC236}">
                <a16:creationId xmlns:a16="http://schemas.microsoft.com/office/drawing/2014/main" xmlns="" id="{C289151B-6A68-835C-DAC9-3463953D1E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C026425-801F-57F3-4F02-7D714710CAFA}"/>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88989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FFDAE-F17C-F5B5-4065-622059A6A5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CAA2EBD-F248-23DB-CC3A-17B671CFC8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508E4E17-4392-9AE6-25D0-051BA5932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2AF790-E758-AE79-DA1D-E448B44BD9E6}"/>
              </a:ext>
            </a:extLst>
          </p:cNvPr>
          <p:cNvSpPr>
            <a:spLocks noGrp="1"/>
          </p:cNvSpPr>
          <p:nvPr>
            <p:ph type="dt" sz="half" idx="10"/>
          </p:nvPr>
        </p:nvSpPr>
        <p:spPr/>
        <p:txBody>
          <a:bodyPr/>
          <a:lstStyle/>
          <a:p>
            <a:fld id="{8B1CDBDE-D949-47B6-B8E4-7178D73AAECC}" type="datetimeFigureOut">
              <a:rPr lang="en-GB" smtClean="0"/>
              <a:t>21/05/2023</a:t>
            </a:fld>
            <a:endParaRPr lang="en-GB"/>
          </a:p>
        </p:txBody>
      </p:sp>
      <p:sp>
        <p:nvSpPr>
          <p:cNvPr id="6" name="Footer Placeholder 5">
            <a:extLst>
              <a:ext uri="{FF2B5EF4-FFF2-40B4-BE49-F238E27FC236}">
                <a16:creationId xmlns:a16="http://schemas.microsoft.com/office/drawing/2014/main" xmlns="" id="{27C72F99-05F9-4AF5-3879-03B303B26B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3600D51-CBB8-9B2C-099C-8C27EFE333DA}"/>
              </a:ext>
            </a:extLst>
          </p:cNvPr>
          <p:cNvSpPr>
            <a:spLocks noGrp="1"/>
          </p:cNvSpPr>
          <p:nvPr>
            <p:ph type="sldNum" sz="quarter" idx="12"/>
          </p:nvPr>
        </p:nvSpPr>
        <p:spPr/>
        <p:txBody>
          <a:bodyPr/>
          <a:lstStyle/>
          <a:p>
            <a:fld id="{6EE31364-E7BB-442D-A2AF-6DEC944E5D46}" type="slidenum">
              <a:rPr lang="en-GB" smtClean="0"/>
              <a:t>‹#›</a:t>
            </a:fld>
            <a:endParaRPr lang="en-GB"/>
          </a:p>
        </p:txBody>
      </p:sp>
    </p:spTree>
    <p:extLst>
      <p:ext uri="{BB962C8B-B14F-4D97-AF65-F5344CB8AC3E}">
        <p14:creationId xmlns:p14="http://schemas.microsoft.com/office/powerpoint/2010/main" val="792348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49E88E8-0661-33A1-1644-0C0223FF8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47680AB-6189-91B5-855E-22ADBF17C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9AB4E1E-2413-06CD-5DC0-26EBD50924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CDBDE-D949-47B6-B8E4-7178D73AAECC}" type="datetimeFigureOut">
              <a:rPr lang="en-GB" smtClean="0"/>
              <a:t>21/05/2023</a:t>
            </a:fld>
            <a:endParaRPr lang="en-GB"/>
          </a:p>
        </p:txBody>
      </p:sp>
      <p:sp>
        <p:nvSpPr>
          <p:cNvPr id="5" name="Footer Placeholder 4">
            <a:extLst>
              <a:ext uri="{FF2B5EF4-FFF2-40B4-BE49-F238E27FC236}">
                <a16:creationId xmlns:a16="http://schemas.microsoft.com/office/drawing/2014/main" xmlns="" id="{149B7843-1027-A527-F1FF-468C61EAA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82A649E-EFC1-407C-5F7E-4B3AE95FB9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31364-E7BB-442D-A2AF-6DEC944E5D46}" type="slidenum">
              <a:rPr lang="en-GB" smtClean="0"/>
              <a:t>‹#›</a:t>
            </a:fld>
            <a:endParaRPr lang="en-GB"/>
          </a:p>
        </p:txBody>
      </p:sp>
    </p:spTree>
    <p:extLst>
      <p:ext uri="{BB962C8B-B14F-4D97-AF65-F5344CB8AC3E}">
        <p14:creationId xmlns:p14="http://schemas.microsoft.com/office/powerpoint/2010/main" val="121423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accidentwork.blogspot.com/2009/09/safety-humour-1.html"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accidentwork.blogspot.com/2009/09/safety-humour-1.html" TargetMode="External"/><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f7BVNqFi_So"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hyperlink" Target="https://youtu.be/EDT9G3W14wk"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www.hse.gov.uk/work-equipment-machinery/magnetic-lifting-devices.htm"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8" Type="http://schemas.openxmlformats.org/officeDocument/2006/relationships/hyperlink" Target="https://www.hse.gov.uk/pubns/books/lawleaflet.htm" TargetMode="External"/><Relationship Id="rId3" Type="http://schemas.openxmlformats.org/officeDocument/2006/relationships/hyperlink" Target="https://www.hse.gov.uk/pubns/polish/indg450-polish.pdf" TargetMode="External"/><Relationship Id="rId7" Type="http://schemas.openxmlformats.org/officeDocument/2006/relationships/hyperlink" Target="https://www.hse.gov.uk/pubns/indg410.htm"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hse.gov.uk/pubns/indg450.htm" TargetMode="External"/><Relationship Id="rId5" Type="http://schemas.openxmlformats.org/officeDocument/2006/relationships/hyperlink" Target="https://www.hse.gov.uk/pubns/polish/law-polish.pdf" TargetMode="External"/><Relationship Id="rId4" Type="http://schemas.openxmlformats.org/officeDocument/2006/relationships/hyperlink" Target="https://www.hse.gov.uk/pubns/polish/indg410-polish.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1067D6-684E-8E78-4CD7-D9C3119FF33C}"/>
              </a:ext>
            </a:extLst>
          </p:cNvPr>
          <p:cNvSpPr>
            <a:spLocks noGrp="1"/>
          </p:cNvSpPr>
          <p:nvPr>
            <p:ph type="ctrTitle"/>
          </p:nvPr>
        </p:nvSpPr>
        <p:spPr>
          <a:xfrm>
            <a:off x="0" y="3743304"/>
            <a:ext cx="10414000" cy="2387600"/>
          </a:xfrm>
        </p:spPr>
        <p:txBody>
          <a:bodyPr>
            <a:noAutofit/>
          </a:bodyPr>
          <a:lstStyle/>
          <a:p>
            <a:r>
              <a:rPr lang="en-GB" sz="8800" b="1" dirty="0"/>
              <a:t/>
            </a:r>
            <a:br>
              <a:rPr lang="en-GB" sz="8800" b="1" dirty="0"/>
            </a:br>
            <a:r>
              <a:rPr lang="en-GB" sz="8800" b="1" dirty="0"/>
              <a:t/>
            </a:r>
            <a:br>
              <a:rPr lang="en-GB" sz="8800" b="1" dirty="0"/>
            </a:br>
            <a:r>
              <a:rPr lang="en-GB" sz="8800" b="1" dirty="0"/>
              <a:t/>
            </a:r>
            <a:br>
              <a:rPr lang="en-GB" sz="8800" b="1" dirty="0"/>
            </a:br>
            <a:r>
              <a:rPr lang="en-GB" sz="8800" b="1" dirty="0"/>
              <a:t/>
            </a:r>
            <a:br>
              <a:rPr lang="en-GB" sz="8800" b="1" dirty="0"/>
            </a:br>
            <a:r>
              <a:rPr lang="en-GB" sz="8800" b="1" dirty="0"/>
              <a:t/>
            </a:r>
            <a:br>
              <a:rPr lang="en-GB" sz="8800" b="1" dirty="0"/>
            </a:br>
            <a:r>
              <a:rPr lang="en-GB" sz="8800" b="1" dirty="0"/>
              <a:t/>
            </a:r>
            <a:br>
              <a:rPr lang="en-GB" sz="8800" b="1" dirty="0"/>
            </a:br>
            <a:endParaRPr lang="en-GB" sz="8800" b="1" dirty="0"/>
          </a:p>
        </p:txBody>
      </p:sp>
      <p:pic>
        <p:nvPicPr>
          <p:cNvPr id="3" name="Picture 2">
            <a:extLst>
              <a:ext uri="{FF2B5EF4-FFF2-40B4-BE49-F238E27FC236}">
                <a16:creationId xmlns:a16="http://schemas.microsoft.com/office/drawing/2014/main" xmlns="" id="{038EFA11-9C7E-2C20-63AE-CE15E8AE4CB2}"/>
              </a:ext>
            </a:extLst>
          </p:cNvPr>
          <p:cNvPicPr>
            <a:picLocks noChangeAspect="1"/>
          </p:cNvPicPr>
          <p:nvPr/>
        </p:nvPicPr>
        <p:blipFill>
          <a:blip r:embed="rId3"/>
          <a:stretch>
            <a:fillRect/>
          </a:stretch>
        </p:blipFill>
        <p:spPr>
          <a:xfrm>
            <a:off x="4943289" y="224297"/>
            <a:ext cx="2058040" cy="1635407"/>
          </a:xfrm>
          <a:prstGeom prst="rect">
            <a:avLst/>
          </a:prstGeom>
        </p:spPr>
      </p:pic>
      <p:sp>
        <p:nvSpPr>
          <p:cNvPr id="5" name="TextBox 4">
            <a:extLst>
              <a:ext uri="{FF2B5EF4-FFF2-40B4-BE49-F238E27FC236}">
                <a16:creationId xmlns:a16="http://schemas.microsoft.com/office/drawing/2014/main" xmlns="" id="{CAFD2549-8E18-E10A-1B67-CB4B3648D3A1}"/>
              </a:ext>
            </a:extLst>
          </p:cNvPr>
          <p:cNvSpPr txBox="1"/>
          <p:nvPr/>
        </p:nvSpPr>
        <p:spPr>
          <a:xfrm>
            <a:off x="965200" y="1881258"/>
            <a:ext cx="10109200" cy="1323439"/>
          </a:xfrm>
          <a:prstGeom prst="rect">
            <a:avLst/>
          </a:prstGeom>
          <a:noFill/>
        </p:spPr>
        <p:txBody>
          <a:bodyPr wrap="square">
            <a:spAutoFit/>
          </a:bodyPr>
          <a:lstStyle/>
          <a:p>
            <a:pPr algn="ctr"/>
            <a:r>
              <a:rPr lang="en-GB" sz="4000" b="1" dirty="0"/>
              <a:t>An introduction to </a:t>
            </a:r>
            <a:br>
              <a:rPr lang="en-GB" sz="4000" b="1" dirty="0"/>
            </a:br>
            <a:r>
              <a:rPr lang="en-GB" sz="4000" b="1" dirty="0"/>
              <a:t>PUWER &amp; LOLER Regulations Update 2023 </a:t>
            </a:r>
            <a:endParaRPr lang="en-GB" sz="4000" dirty="0"/>
          </a:p>
        </p:txBody>
      </p:sp>
      <p:sp>
        <p:nvSpPr>
          <p:cNvPr id="9" name="TextBox 8">
            <a:extLst>
              <a:ext uri="{FF2B5EF4-FFF2-40B4-BE49-F238E27FC236}">
                <a16:creationId xmlns:a16="http://schemas.microsoft.com/office/drawing/2014/main" xmlns="" id="{CDBFB1DE-FB35-6EE7-579A-F92D20051C6A}"/>
              </a:ext>
            </a:extLst>
          </p:cNvPr>
          <p:cNvSpPr txBox="1"/>
          <p:nvPr/>
        </p:nvSpPr>
        <p:spPr>
          <a:xfrm>
            <a:off x="139700" y="4007246"/>
            <a:ext cx="12052300" cy="2123658"/>
          </a:xfrm>
          <a:prstGeom prst="rect">
            <a:avLst/>
          </a:prstGeom>
          <a:noFill/>
        </p:spPr>
        <p:txBody>
          <a:bodyPr wrap="square">
            <a:spAutoFit/>
          </a:bodyPr>
          <a:lstStyle/>
          <a:p>
            <a:pPr algn="ctr"/>
            <a:r>
              <a:rPr lang="en-GB" sz="4400" dirty="0"/>
              <a:t>Wednesday 24</a:t>
            </a:r>
            <a:r>
              <a:rPr lang="en-GB" sz="4400" baseline="30000" dirty="0"/>
              <a:t>th</a:t>
            </a:r>
            <a:r>
              <a:rPr lang="en-GB" sz="4400" dirty="0"/>
              <a:t> May 2023 at </a:t>
            </a:r>
          </a:p>
          <a:p>
            <a:pPr algn="ctr"/>
            <a:r>
              <a:rPr lang="en-US" sz="4400" i="1" dirty="0"/>
              <a:t>Leominster Golf Club</a:t>
            </a:r>
            <a:endParaRPr lang="en-GB" sz="4400" i="1" dirty="0"/>
          </a:p>
          <a:p>
            <a:pPr algn="ctr"/>
            <a:r>
              <a:rPr lang="en-GB" sz="4400" i="1" dirty="0"/>
              <a:t>Presented by Herefordshire Health &amp; Safety Group</a:t>
            </a:r>
          </a:p>
        </p:txBody>
      </p:sp>
    </p:spTree>
    <p:custDataLst>
      <p:tags r:id="rId1"/>
    </p:custDataLst>
    <p:extLst>
      <p:ext uri="{BB962C8B-B14F-4D97-AF65-F5344CB8AC3E}">
        <p14:creationId xmlns:p14="http://schemas.microsoft.com/office/powerpoint/2010/main" val="3417131910"/>
      </p:ext>
    </p:extLst>
  </p:cSld>
  <p:clrMapOvr>
    <a:masterClrMapping/>
  </p:clrMapOvr>
  <mc:AlternateContent xmlns:mc="http://schemas.openxmlformats.org/markup-compatibility/2006" xmlns:p14="http://schemas.microsoft.com/office/powerpoint/2010/main">
    <mc:Choice Requires="p14">
      <p:transition spd="slow" p14:dur="2000" advTm="9049"/>
    </mc:Choice>
    <mc:Fallback xmlns="">
      <p:transition spd="slow" advTm="904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727A272-2D88-53B8-7ED3-BA8EA63BC1D8}"/>
              </a:ext>
            </a:extLst>
          </p:cNvPr>
          <p:cNvSpPr txBox="1"/>
          <p:nvPr/>
        </p:nvSpPr>
        <p:spPr>
          <a:xfrm>
            <a:off x="1620076" y="0"/>
            <a:ext cx="9804400" cy="6740307"/>
          </a:xfrm>
          <a:prstGeom prst="rect">
            <a:avLst/>
          </a:prstGeom>
          <a:noFill/>
        </p:spPr>
        <p:txBody>
          <a:bodyPr wrap="square" rtlCol="0">
            <a:spAutoFit/>
          </a:bodyPr>
          <a:lstStyle/>
          <a:p>
            <a:pPr algn="ctr"/>
            <a:r>
              <a:rPr lang="en-GB" sz="6000" b="1" u="sng" dirty="0"/>
              <a:t>First and foremost it is the law</a:t>
            </a:r>
          </a:p>
          <a:p>
            <a:pPr algn="ctr"/>
            <a:endParaRPr lang="en-GB" sz="1000" dirty="0"/>
          </a:p>
          <a:p>
            <a:pPr algn="ctr"/>
            <a:r>
              <a:rPr lang="en-GB" sz="4400" dirty="0"/>
              <a:t>We also have a moral duty of care</a:t>
            </a:r>
          </a:p>
          <a:p>
            <a:pPr algn="ctr"/>
            <a:endParaRPr lang="en-GB" sz="1000" dirty="0"/>
          </a:p>
          <a:p>
            <a:r>
              <a:rPr lang="en-GB" sz="4400" dirty="0"/>
              <a:t>And as good employers, we want to look after our employees and anyone who might be affected by what we do or don’t do! We want to prevent accidents, injuries and ill health.</a:t>
            </a:r>
          </a:p>
          <a:p>
            <a:pPr algn="ctr"/>
            <a:r>
              <a:rPr lang="en-GB" sz="4400" u="sng" dirty="0"/>
              <a:t>At the end of the working day, everyone should go home safe</a:t>
            </a:r>
          </a:p>
        </p:txBody>
      </p:sp>
      <p:pic>
        <p:nvPicPr>
          <p:cNvPr id="4" name="Picture 3">
            <a:extLst>
              <a:ext uri="{FF2B5EF4-FFF2-40B4-BE49-F238E27FC236}">
                <a16:creationId xmlns:a16="http://schemas.microsoft.com/office/drawing/2014/main" xmlns="" id="{A89BAAA8-8A78-FB30-D749-36EF6B02179A}"/>
              </a:ext>
            </a:extLst>
          </p:cNvPr>
          <p:cNvPicPr>
            <a:picLocks noChangeAspect="1"/>
          </p:cNvPicPr>
          <p:nvPr/>
        </p:nvPicPr>
        <p:blipFill>
          <a:blip r:embed="rId2"/>
          <a:stretch>
            <a:fillRect/>
          </a:stretch>
        </p:blipFill>
        <p:spPr>
          <a:xfrm>
            <a:off x="132523" y="0"/>
            <a:ext cx="1487553" cy="1572904"/>
          </a:xfrm>
          <a:prstGeom prst="rect">
            <a:avLst/>
          </a:prstGeom>
        </p:spPr>
      </p:pic>
    </p:spTree>
    <p:extLst>
      <p:ext uri="{BB962C8B-B14F-4D97-AF65-F5344CB8AC3E}">
        <p14:creationId xmlns:p14="http://schemas.microsoft.com/office/powerpoint/2010/main" val="327763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8049AEB-A252-8AAF-93F0-5D267003F21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452396" y="0"/>
            <a:ext cx="5287208" cy="1063554"/>
          </a:xfrm>
          <a:prstGeom prst="rect">
            <a:avLst/>
          </a:prstGeom>
        </p:spPr>
      </p:pic>
      <p:pic>
        <p:nvPicPr>
          <p:cNvPr id="2" name="Picture 1">
            <a:extLst>
              <a:ext uri="{FF2B5EF4-FFF2-40B4-BE49-F238E27FC236}">
                <a16:creationId xmlns:a16="http://schemas.microsoft.com/office/drawing/2014/main" xmlns="" id="{73B0E766-E383-32B7-DDF1-4F8DA55DA248}"/>
              </a:ext>
            </a:extLst>
          </p:cNvPr>
          <p:cNvPicPr>
            <a:picLocks noChangeAspect="1"/>
          </p:cNvPicPr>
          <p:nvPr/>
        </p:nvPicPr>
        <p:blipFill>
          <a:blip r:embed="rId4"/>
          <a:stretch>
            <a:fillRect/>
          </a:stretch>
        </p:blipFill>
        <p:spPr>
          <a:xfrm>
            <a:off x="248275" y="0"/>
            <a:ext cx="1005842" cy="1063554"/>
          </a:xfrm>
          <a:prstGeom prst="rect">
            <a:avLst/>
          </a:prstGeom>
        </p:spPr>
      </p:pic>
      <p:pic>
        <p:nvPicPr>
          <p:cNvPr id="4" name="Picture 3">
            <a:extLst>
              <a:ext uri="{FF2B5EF4-FFF2-40B4-BE49-F238E27FC236}">
                <a16:creationId xmlns:a16="http://schemas.microsoft.com/office/drawing/2014/main" xmlns="" id="{07CFA795-1087-EB7A-AD0B-1B1BD04CC211}"/>
              </a:ext>
            </a:extLst>
          </p:cNvPr>
          <p:cNvPicPr>
            <a:picLocks noChangeAspect="1"/>
          </p:cNvPicPr>
          <p:nvPr/>
        </p:nvPicPr>
        <p:blipFill>
          <a:blip r:embed="rId5"/>
          <a:stretch>
            <a:fillRect/>
          </a:stretch>
        </p:blipFill>
        <p:spPr>
          <a:xfrm>
            <a:off x="248275" y="1551494"/>
            <a:ext cx="5466708" cy="3934905"/>
          </a:xfrm>
          <a:prstGeom prst="rect">
            <a:avLst/>
          </a:prstGeom>
        </p:spPr>
      </p:pic>
      <p:pic>
        <p:nvPicPr>
          <p:cNvPr id="7" name="Picture 6">
            <a:extLst>
              <a:ext uri="{FF2B5EF4-FFF2-40B4-BE49-F238E27FC236}">
                <a16:creationId xmlns:a16="http://schemas.microsoft.com/office/drawing/2014/main" xmlns="" id="{3C8E3660-2C14-8DBC-C5FD-7C0529E826F3}"/>
              </a:ext>
            </a:extLst>
          </p:cNvPr>
          <p:cNvPicPr>
            <a:picLocks noChangeAspect="1"/>
          </p:cNvPicPr>
          <p:nvPr/>
        </p:nvPicPr>
        <p:blipFill>
          <a:blip r:embed="rId6"/>
          <a:stretch>
            <a:fillRect/>
          </a:stretch>
        </p:blipFill>
        <p:spPr>
          <a:xfrm>
            <a:off x="5937387" y="1396846"/>
            <a:ext cx="5604434" cy="3733954"/>
          </a:xfrm>
          <a:prstGeom prst="rect">
            <a:avLst/>
          </a:prstGeom>
        </p:spPr>
      </p:pic>
    </p:spTree>
    <p:extLst>
      <p:ext uri="{BB962C8B-B14F-4D97-AF65-F5344CB8AC3E}">
        <p14:creationId xmlns:p14="http://schemas.microsoft.com/office/powerpoint/2010/main" val="289856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1B72A8D-E478-E6AB-C3AD-D159E4B162B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452396" y="0"/>
            <a:ext cx="5287208" cy="1063554"/>
          </a:xfrm>
          <a:prstGeom prst="rect">
            <a:avLst/>
          </a:prstGeom>
        </p:spPr>
      </p:pic>
      <p:pic>
        <p:nvPicPr>
          <p:cNvPr id="3" name="Picture 2">
            <a:extLst>
              <a:ext uri="{FF2B5EF4-FFF2-40B4-BE49-F238E27FC236}">
                <a16:creationId xmlns:a16="http://schemas.microsoft.com/office/drawing/2014/main" xmlns="" id="{3F43F832-D4D3-53B2-5F50-3DFAE45BE121}"/>
              </a:ext>
            </a:extLst>
          </p:cNvPr>
          <p:cNvPicPr>
            <a:picLocks noChangeAspect="1"/>
          </p:cNvPicPr>
          <p:nvPr/>
        </p:nvPicPr>
        <p:blipFill>
          <a:blip r:embed="rId4"/>
          <a:stretch>
            <a:fillRect/>
          </a:stretch>
        </p:blipFill>
        <p:spPr>
          <a:xfrm>
            <a:off x="208723" y="98961"/>
            <a:ext cx="1035877" cy="1095312"/>
          </a:xfrm>
          <a:prstGeom prst="rect">
            <a:avLst/>
          </a:prstGeom>
        </p:spPr>
      </p:pic>
      <p:pic>
        <p:nvPicPr>
          <p:cNvPr id="4" name="Picture 3">
            <a:extLst>
              <a:ext uri="{FF2B5EF4-FFF2-40B4-BE49-F238E27FC236}">
                <a16:creationId xmlns:a16="http://schemas.microsoft.com/office/drawing/2014/main" xmlns="" id="{B852FA5F-A6EB-5CD4-6990-333175357E91}"/>
              </a:ext>
            </a:extLst>
          </p:cNvPr>
          <p:cNvPicPr>
            <a:picLocks noChangeAspect="1"/>
          </p:cNvPicPr>
          <p:nvPr/>
        </p:nvPicPr>
        <p:blipFill>
          <a:blip r:embed="rId5"/>
          <a:stretch>
            <a:fillRect/>
          </a:stretch>
        </p:blipFill>
        <p:spPr>
          <a:xfrm>
            <a:off x="6096000" y="1931346"/>
            <a:ext cx="5694262" cy="3833505"/>
          </a:xfrm>
          <a:prstGeom prst="rect">
            <a:avLst/>
          </a:prstGeom>
        </p:spPr>
      </p:pic>
      <p:pic>
        <p:nvPicPr>
          <p:cNvPr id="5" name="Picture 4">
            <a:extLst>
              <a:ext uri="{FF2B5EF4-FFF2-40B4-BE49-F238E27FC236}">
                <a16:creationId xmlns:a16="http://schemas.microsoft.com/office/drawing/2014/main" xmlns="" id="{CDCBBF76-50DE-CB74-23A2-914B3C4DE98A}"/>
              </a:ext>
            </a:extLst>
          </p:cNvPr>
          <p:cNvPicPr>
            <a:picLocks noChangeAspect="1"/>
          </p:cNvPicPr>
          <p:nvPr/>
        </p:nvPicPr>
        <p:blipFill>
          <a:blip r:embed="rId6"/>
          <a:stretch>
            <a:fillRect/>
          </a:stretch>
        </p:blipFill>
        <p:spPr>
          <a:xfrm>
            <a:off x="208723" y="1983095"/>
            <a:ext cx="5616699" cy="3730009"/>
          </a:xfrm>
          <a:prstGeom prst="rect">
            <a:avLst/>
          </a:prstGeom>
        </p:spPr>
      </p:pic>
    </p:spTree>
    <p:extLst>
      <p:ext uri="{BB962C8B-B14F-4D97-AF65-F5344CB8AC3E}">
        <p14:creationId xmlns:p14="http://schemas.microsoft.com/office/powerpoint/2010/main" val="5792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159D33-E763-3F62-0326-2B615BCA17AE}"/>
              </a:ext>
            </a:extLst>
          </p:cNvPr>
          <p:cNvSpPr txBox="1"/>
          <p:nvPr/>
        </p:nvSpPr>
        <p:spPr>
          <a:xfrm>
            <a:off x="374650" y="1671865"/>
            <a:ext cx="11442700" cy="2739211"/>
          </a:xfrm>
          <a:prstGeom prst="rect">
            <a:avLst/>
          </a:prstGeom>
          <a:noFill/>
        </p:spPr>
        <p:txBody>
          <a:bodyPr wrap="square">
            <a:spAutoFit/>
          </a:bodyPr>
          <a:lstStyle/>
          <a:p>
            <a:pPr algn="l"/>
            <a:endParaRPr lang="en-GB" sz="2800" b="0" i="0" u="none" strike="noStrike" baseline="0" dirty="0">
              <a:solidFill>
                <a:srgbClr val="000000"/>
              </a:solidFill>
              <a:latin typeface="Helvetica 45 Light"/>
            </a:endParaRPr>
          </a:p>
          <a:p>
            <a:r>
              <a:rPr lang="en-GB" sz="2800" b="0" i="0" u="none" strike="noStrike" baseline="0" dirty="0">
                <a:solidFill>
                  <a:srgbClr val="000000"/>
                </a:solidFill>
                <a:latin typeface="Helvetica 45 Light"/>
              </a:rPr>
              <a:t> </a:t>
            </a:r>
            <a:r>
              <a:rPr lang="en-GB" sz="3600" b="0" i="0" u="none" strike="noStrike" baseline="0" dirty="0">
                <a:solidFill>
                  <a:srgbClr val="000000"/>
                </a:solidFill>
                <a:latin typeface="Helvetica 45 Light"/>
              </a:rPr>
              <a:t>The Approved Code of Practice and guidance is aimed at employers, duty holders and anyone who has responsibility for the safe use of work equipment, such as managers and supervisors. </a:t>
            </a:r>
            <a:endParaRPr lang="en-GB" sz="3600" dirty="0"/>
          </a:p>
        </p:txBody>
      </p:sp>
      <p:sp>
        <p:nvSpPr>
          <p:cNvPr id="2" name="TextBox 1">
            <a:extLst>
              <a:ext uri="{FF2B5EF4-FFF2-40B4-BE49-F238E27FC236}">
                <a16:creationId xmlns:a16="http://schemas.microsoft.com/office/drawing/2014/main" xmlns="" id="{D5469FE3-C9B4-3B8D-4A86-69AE11E5EF24}"/>
              </a:ext>
            </a:extLst>
          </p:cNvPr>
          <p:cNvSpPr txBox="1"/>
          <p:nvPr/>
        </p:nvSpPr>
        <p:spPr>
          <a:xfrm>
            <a:off x="2517913" y="463826"/>
            <a:ext cx="7023652" cy="1015663"/>
          </a:xfrm>
          <a:prstGeom prst="rect">
            <a:avLst/>
          </a:prstGeom>
          <a:noFill/>
        </p:spPr>
        <p:txBody>
          <a:bodyPr wrap="square" rtlCol="0">
            <a:spAutoFit/>
          </a:bodyPr>
          <a:lstStyle/>
          <a:p>
            <a:pPr algn="ctr"/>
            <a:r>
              <a:rPr lang="en-GB" sz="6000" dirty="0"/>
              <a:t>ACOP</a:t>
            </a:r>
          </a:p>
        </p:txBody>
      </p:sp>
      <p:pic>
        <p:nvPicPr>
          <p:cNvPr id="4" name="Picture 3">
            <a:extLst>
              <a:ext uri="{FF2B5EF4-FFF2-40B4-BE49-F238E27FC236}">
                <a16:creationId xmlns:a16="http://schemas.microsoft.com/office/drawing/2014/main" xmlns="" id="{47F2AAFB-B85F-4796-4690-5222AAA766BB}"/>
              </a:ext>
            </a:extLst>
          </p:cNvPr>
          <p:cNvPicPr>
            <a:picLocks noChangeAspect="1"/>
          </p:cNvPicPr>
          <p:nvPr/>
        </p:nvPicPr>
        <p:blipFill>
          <a:blip r:embed="rId2"/>
          <a:stretch>
            <a:fillRect/>
          </a:stretch>
        </p:blipFill>
        <p:spPr>
          <a:xfrm>
            <a:off x="208723" y="98961"/>
            <a:ext cx="1487553" cy="1572904"/>
          </a:xfrm>
          <a:prstGeom prst="rect">
            <a:avLst/>
          </a:prstGeom>
        </p:spPr>
      </p:pic>
    </p:spTree>
    <p:extLst>
      <p:ext uri="{BB962C8B-B14F-4D97-AF65-F5344CB8AC3E}">
        <p14:creationId xmlns:p14="http://schemas.microsoft.com/office/powerpoint/2010/main" val="12311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45EA1F-0CE2-9943-262B-6D8C85EB2D0C}"/>
              </a:ext>
            </a:extLst>
          </p:cNvPr>
          <p:cNvSpPr txBox="1"/>
          <p:nvPr/>
        </p:nvSpPr>
        <p:spPr>
          <a:xfrm>
            <a:off x="357809" y="1722014"/>
            <a:ext cx="11476382" cy="4524315"/>
          </a:xfrm>
          <a:prstGeom prst="rect">
            <a:avLst/>
          </a:prstGeom>
          <a:noFill/>
        </p:spPr>
        <p:txBody>
          <a:bodyPr wrap="square">
            <a:spAutoFit/>
          </a:bodyPr>
          <a:lstStyle/>
          <a:p>
            <a:r>
              <a:rPr lang="en-GB" sz="3200" b="0" i="0" u="none" strike="noStrike" baseline="0" dirty="0">
                <a:solidFill>
                  <a:srgbClr val="000000"/>
                </a:solidFill>
                <a:latin typeface="Helvetica 45 Light"/>
              </a:rPr>
              <a:t>It sets out what is needed to comply with the Provision and Use of Work Equipment Regulations 1998.The Regulations, commonly known as PUWER, place duties on people and companies who own, operate or have control over work equipment. </a:t>
            </a:r>
          </a:p>
          <a:p>
            <a:endParaRPr lang="en-GB" sz="3200" dirty="0">
              <a:solidFill>
                <a:srgbClr val="000000"/>
              </a:solidFill>
              <a:latin typeface="Helvetica 45 Light"/>
            </a:endParaRPr>
          </a:p>
          <a:p>
            <a:r>
              <a:rPr lang="en-GB" sz="3200" b="0" i="0" u="none" strike="noStrike" baseline="0" dirty="0">
                <a:solidFill>
                  <a:srgbClr val="000000"/>
                </a:solidFill>
                <a:latin typeface="Helvetica 45 Light"/>
              </a:rPr>
              <a:t>PUWER also places responsibilities on businesses and organisations whose employees use work equipment, whether owned by them or not.</a:t>
            </a:r>
            <a:endParaRPr lang="en-GB" sz="3200" dirty="0"/>
          </a:p>
        </p:txBody>
      </p:sp>
      <p:sp>
        <p:nvSpPr>
          <p:cNvPr id="4" name="TextBox 3">
            <a:extLst>
              <a:ext uri="{FF2B5EF4-FFF2-40B4-BE49-F238E27FC236}">
                <a16:creationId xmlns:a16="http://schemas.microsoft.com/office/drawing/2014/main" xmlns="" id="{1DBE09DB-79A2-A3DB-3D9D-50038CABD60C}"/>
              </a:ext>
            </a:extLst>
          </p:cNvPr>
          <p:cNvSpPr txBox="1"/>
          <p:nvPr/>
        </p:nvSpPr>
        <p:spPr>
          <a:xfrm>
            <a:off x="2968487" y="251791"/>
            <a:ext cx="5618922" cy="1015663"/>
          </a:xfrm>
          <a:prstGeom prst="rect">
            <a:avLst/>
          </a:prstGeom>
          <a:noFill/>
        </p:spPr>
        <p:txBody>
          <a:bodyPr wrap="square" rtlCol="0">
            <a:spAutoFit/>
          </a:bodyPr>
          <a:lstStyle/>
          <a:p>
            <a:pPr algn="ctr"/>
            <a:r>
              <a:rPr lang="en-GB" sz="6000" dirty="0"/>
              <a:t>ACOP</a:t>
            </a:r>
          </a:p>
        </p:txBody>
      </p:sp>
      <p:pic>
        <p:nvPicPr>
          <p:cNvPr id="2" name="Picture 1">
            <a:extLst>
              <a:ext uri="{FF2B5EF4-FFF2-40B4-BE49-F238E27FC236}">
                <a16:creationId xmlns:a16="http://schemas.microsoft.com/office/drawing/2014/main" xmlns="" id="{D73B4746-614C-1994-95DE-27A14C074916}"/>
              </a:ext>
            </a:extLst>
          </p:cNvPr>
          <p:cNvPicPr>
            <a:picLocks noChangeAspect="1"/>
          </p:cNvPicPr>
          <p:nvPr/>
        </p:nvPicPr>
        <p:blipFill>
          <a:blip r:embed="rId2"/>
          <a:stretch>
            <a:fillRect/>
          </a:stretch>
        </p:blipFill>
        <p:spPr>
          <a:xfrm>
            <a:off x="175595" y="-77135"/>
            <a:ext cx="1487553" cy="1572904"/>
          </a:xfrm>
          <a:prstGeom prst="rect">
            <a:avLst/>
          </a:prstGeom>
        </p:spPr>
      </p:pic>
    </p:spTree>
    <p:extLst>
      <p:ext uri="{BB962C8B-B14F-4D97-AF65-F5344CB8AC3E}">
        <p14:creationId xmlns:p14="http://schemas.microsoft.com/office/powerpoint/2010/main" val="26075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5D2658F-0036-6A0D-D393-98F3C84A210A}"/>
              </a:ext>
            </a:extLst>
          </p:cNvPr>
          <p:cNvSpPr txBox="1"/>
          <p:nvPr/>
        </p:nvSpPr>
        <p:spPr>
          <a:xfrm>
            <a:off x="1752600" y="0"/>
            <a:ext cx="10947400" cy="7663636"/>
          </a:xfrm>
          <a:prstGeom prst="rect">
            <a:avLst/>
          </a:prstGeom>
          <a:noFill/>
        </p:spPr>
        <p:txBody>
          <a:bodyPr wrap="square" rtlCol="0">
            <a:spAutoFit/>
          </a:bodyPr>
          <a:lstStyle/>
          <a:p>
            <a:r>
              <a:rPr lang="en-GB" sz="4400" dirty="0"/>
              <a:t>      </a:t>
            </a:r>
          </a:p>
          <a:p>
            <a:r>
              <a:rPr lang="en-GB" sz="4000" dirty="0"/>
              <a:t>So, lets have a look at some of the PUWER               regulations, and in particular the ACOPS.   </a:t>
            </a:r>
          </a:p>
          <a:p>
            <a:r>
              <a:rPr lang="en-GB" sz="4000" dirty="0">
                <a:solidFill>
                  <a:srgbClr val="000000"/>
                </a:solidFill>
                <a:latin typeface="Helvetica 45 Light"/>
              </a:rPr>
              <a:t>The Approved Code of Practice (ACOP) text and associated guidance provide practical advice on how you can comply with the requirements of the Regulations. </a:t>
            </a:r>
          </a:p>
          <a:p>
            <a:endParaRPr lang="en-GB" sz="4000" dirty="0"/>
          </a:p>
          <a:p>
            <a:r>
              <a:rPr lang="en-GB" sz="4000" dirty="0"/>
              <a:t>If you follow the ACOPS, then you will be doing everything to comply with the regulations</a:t>
            </a:r>
          </a:p>
          <a:p>
            <a:endParaRPr lang="en-GB" sz="4400" dirty="0"/>
          </a:p>
          <a:p>
            <a:r>
              <a:rPr lang="en-GB" sz="4400" dirty="0"/>
              <a:t> </a:t>
            </a:r>
          </a:p>
        </p:txBody>
      </p:sp>
      <p:pic>
        <p:nvPicPr>
          <p:cNvPr id="3" name="Picture 2">
            <a:extLst>
              <a:ext uri="{FF2B5EF4-FFF2-40B4-BE49-F238E27FC236}">
                <a16:creationId xmlns:a16="http://schemas.microsoft.com/office/drawing/2014/main" xmlns="" id="{7DF8EB95-9BDD-94B7-D0A0-902485577BEC}"/>
              </a:ext>
            </a:extLst>
          </p:cNvPr>
          <p:cNvPicPr>
            <a:picLocks noChangeAspect="1"/>
          </p:cNvPicPr>
          <p:nvPr/>
        </p:nvPicPr>
        <p:blipFill>
          <a:blip r:embed="rId2"/>
          <a:stretch>
            <a:fillRect/>
          </a:stretch>
        </p:blipFill>
        <p:spPr>
          <a:xfrm>
            <a:off x="138047" y="0"/>
            <a:ext cx="1487553" cy="1572904"/>
          </a:xfrm>
          <a:prstGeom prst="rect">
            <a:avLst/>
          </a:prstGeom>
        </p:spPr>
      </p:pic>
    </p:spTree>
    <p:extLst>
      <p:ext uri="{BB962C8B-B14F-4D97-AF65-F5344CB8AC3E}">
        <p14:creationId xmlns:p14="http://schemas.microsoft.com/office/powerpoint/2010/main" val="75099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p:cTn id="7" dur="1000" fill="hold"/>
                                        <p:tgtEl>
                                          <p:spTgt spid="2">
                                            <p:txEl>
                                              <p:pRg st="6" end="6"/>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6" end="6"/>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6" end="6"/>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fade">
                                      <p:cBhvr>
                                        <p:cTn id="38" dur="1000"/>
                                        <p:tgtEl>
                                          <p:spTgt spid="2">
                                            <p:txEl>
                                              <p:pRg st="4" end="4"/>
                                            </p:txEl>
                                          </p:spTgt>
                                        </p:tgtEl>
                                      </p:cBhvr>
                                    </p:animEffect>
                                    <p:anim calcmode="lin" valueType="num">
                                      <p:cBhvr>
                                        <p:cTn id="3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3F2A35F-4EE5-ACC8-E446-475FB6C83E29}"/>
              </a:ext>
            </a:extLst>
          </p:cNvPr>
          <p:cNvSpPr txBox="1"/>
          <p:nvPr/>
        </p:nvSpPr>
        <p:spPr>
          <a:xfrm>
            <a:off x="196850" y="154087"/>
            <a:ext cx="11798300" cy="6555641"/>
          </a:xfrm>
          <a:prstGeom prst="rect">
            <a:avLst/>
          </a:prstGeom>
          <a:noFill/>
        </p:spPr>
        <p:txBody>
          <a:bodyPr wrap="square">
            <a:spAutoFit/>
          </a:bodyPr>
          <a:lstStyle/>
          <a:p>
            <a:pPr algn="ctr"/>
            <a:r>
              <a:rPr lang="en-GB" sz="4400" b="1" i="0" strike="noStrike" baseline="0" dirty="0">
                <a:solidFill>
                  <a:srgbClr val="000000"/>
                </a:solidFill>
                <a:latin typeface="Helvetica 55 Roman"/>
              </a:rPr>
              <a:t>      </a:t>
            </a:r>
            <a:r>
              <a:rPr lang="en-GB" sz="4400" b="1" i="0" u="sng" strike="noStrike" baseline="0" dirty="0">
                <a:solidFill>
                  <a:srgbClr val="000000"/>
                </a:solidFill>
                <a:latin typeface="Helvetica 55 Roman"/>
              </a:rPr>
              <a:t>What does PUWER apply to? </a:t>
            </a:r>
          </a:p>
          <a:p>
            <a:endParaRPr lang="en-GB" sz="2400" b="0" i="0" u="sng" strike="noStrike" baseline="0" dirty="0">
              <a:solidFill>
                <a:srgbClr val="000000"/>
              </a:solidFill>
              <a:latin typeface="Helvetica 55 Roman"/>
            </a:endParaRPr>
          </a:p>
          <a:p>
            <a:r>
              <a:rPr lang="en-GB" sz="4400" b="0" i="0" u="none" strike="noStrike" baseline="0" dirty="0">
                <a:solidFill>
                  <a:srgbClr val="000000"/>
                </a:solidFill>
                <a:latin typeface="Helvetica 45 Light"/>
              </a:rPr>
              <a:t>PUWER applies to the provision and use of all work equipment. It cannot be considered in isolation from other health and safety legislation. In particular, it needs to be considered with the requirements of the Health and Safety at Work etc Act 1974</a:t>
            </a:r>
            <a:r>
              <a:rPr lang="en-GB" sz="4400" dirty="0">
                <a:solidFill>
                  <a:srgbClr val="000000"/>
                </a:solidFill>
                <a:latin typeface="Helvetica 45 Light"/>
              </a:rPr>
              <a:t>. </a:t>
            </a:r>
          </a:p>
          <a:p>
            <a:r>
              <a:rPr lang="en-GB" sz="4400" dirty="0">
                <a:solidFill>
                  <a:srgbClr val="000000"/>
                </a:solidFill>
                <a:latin typeface="Helvetica 45 Light"/>
              </a:rPr>
              <a:t> (‘the HASAWA). Revised </a:t>
            </a:r>
            <a:r>
              <a:rPr lang="en-GB" sz="4400" b="0" i="0" u="none" strike="noStrike" baseline="0" dirty="0">
                <a:solidFill>
                  <a:srgbClr val="000000"/>
                </a:solidFill>
                <a:latin typeface="Helvetica 45 Light"/>
              </a:rPr>
              <a:t>2003. Section 3 updated </a:t>
            </a:r>
            <a:r>
              <a:rPr lang="en-GB" sz="4400" dirty="0">
                <a:solidFill>
                  <a:srgbClr val="000000"/>
                </a:solidFill>
                <a:latin typeface="Helvetica 45 Light"/>
              </a:rPr>
              <a:t>July 2015. </a:t>
            </a:r>
            <a:endParaRPr lang="en-GB" sz="4400" b="0" i="0" u="none" strike="noStrike" baseline="0" dirty="0">
              <a:solidFill>
                <a:srgbClr val="000000"/>
              </a:solidFill>
              <a:latin typeface="Helvetica 45 Light"/>
            </a:endParaRPr>
          </a:p>
        </p:txBody>
      </p:sp>
      <p:pic>
        <p:nvPicPr>
          <p:cNvPr id="2" name="Picture 1">
            <a:extLst>
              <a:ext uri="{FF2B5EF4-FFF2-40B4-BE49-F238E27FC236}">
                <a16:creationId xmlns:a16="http://schemas.microsoft.com/office/drawing/2014/main" xmlns="" id="{C130364E-E744-2E13-13A8-CE21A0882B23}"/>
              </a:ext>
            </a:extLst>
          </p:cNvPr>
          <p:cNvPicPr>
            <a:picLocks noChangeAspect="1"/>
          </p:cNvPicPr>
          <p:nvPr/>
        </p:nvPicPr>
        <p:blipFill>
          <a:blip r:embed="rId2"/>
          <a:stretch>
            <a:fillRect/>
          </a:stretch>
        </p:blipFill>
        <p:spPr>
          <a:xfrm>
            <a:off x="234951" y="0"/>
            <a:ext cx="1060450" cy="1121295"/>
          </a:xfrm>
          <a:prstGeom prst="rect">
            <a:avLst/>
          </a:prstGeom>
        </p:spPr>
      </p:pic>
    </p:spTree>
    <p:extLst>
      <p:ext uri="{BB962C8B-B14F-4D97-AF65-F5344CB8AC3E}">
        <p14:creationId xmlns:p14="http://schemas.microsoft.com/office/powerpoint/2010/main" val="226467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7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75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309DD5-CEFC-2413-89C8-AAB14E47CBFF}"/>
              </a:ext>
            </a:extLst>
          </p:cNvPr>
          <p:cNvPicPr>
            <a:picLocks noChangeAspect="1"/>
          </p:cNvPicPr>
          <p:nvPr/>
        </p:nvPicPr>
        <p:blipFill>
          <a:blip r:embed="rId2"/>
          <a:stretch>
            <a:fillRect/>
          </a:stretch>
        </p:blipFill>
        <p:spPr>
          <a:xfrm>
            <a:off x="234951" y="0"/>
            <a:ext cx="1060450" cy="1121295"/>
          </a:xfrm>
          <a:prstGeom prst="rect">
            <a:avLst/>
          </a:prstGeom>
        </p:spPr>
      </p:pic>
      <p:sp>
        <p:nvSpPr>
          <p:cNvPr id="4" name="TextBox 3">
            <a:extLst>
              <a:ext uri="{FF2B5EF4-FFF2-40B4-BE49-F238E27FC236}">
                <a16:creationId xmlns:a16="http://schemas.microsoft.com/office/drawing/2014/main" xmlns="" id="{3552836A-609D-047D-AE66-F4562A27EE12}"/>
              </a:ext>
            </a:extLst>
          </p:cNvPr>
          <p:cNvSpPr txBox="1"/>
          <p:nvPr/>
        </p:nvSpPr>
        <p:spPr>
          <a:xfrm>
            <a:off x="2014330" y="191315"/>
            <a:ext cx="9660835" cy="1446550"/>
          </a:xfrm>
          <a:prstGeom prst="rect">
            <a:avLst/>
          </a:prstGeom>
          <a:noFill/>
        </p:spPr>
        <p:txBody>
          <a:bodyPr wrap="square">
            <a:spAutoFit/>
          </a:bodyPr>
          <a:lstStyle/>
          <a:p>
            <a:r>
              <a:rPr lang="en-GB" sz="4400" dirty="0"/>
              <a:t>Health and safety at Work etc Act 1974. </a:t>
            </a:r>
          </a:p>
          <a:p>
            <a:pPr algn="ctr"/>
            <a:r>
              <a:rPr lang="en-GB" sz="4400" dirty="0"/>
              <a:t>Section 3</a:t>
            </a:r>
          </a:p>
        </p:txBody>
      </p:sp>
      <p:sp>
        <p:nvSpPr>
          <p:cNvPr id="6" name="TextBox 5">
            <a:extLst>
              <a:ext uri="{FF2B5EF4-FFF2-40B4-BE49-F238E27FC236}">
                <a16:creationId xmlns:a16="http://schemas.microsoft.com/office/drawing/2014/main" xmlns="" id="{F4103775-A767-1F47-7889-73F50B311547}"/>
              </a:ext>
            </a:extLst>
          </p:cNvPr>
          <p:cNvSpPr txBox="1"/>
          <p:nvPr/>
        </p:nvSpPr>
        <p:spPr>
          <a:xfrm>
            <a:off x="503582" y="1858762"/>
            <a:ext cx="10919791" cy="4401205"/>
          </a:xfrm>
          <a:prstGeom prst="rect">
            <a:avLst/>
          </a:prstGeom>
          <a:noFill/>
        </p:spPr>
        <p:txBody>
          <a:bodyPr wrap="square">
            <a:spAutoFit/>
          </a:bodyPr>
          <a:lstStyle/>
          <a:p>
            <a:r>
              <a:rPr lang="en-US" sz="4000" b="0" i="0" dirty="0">
                <a:solidFill>
                  <a:srgbClr val="111111"/>
                </a:solidFill>
                <a:effectLst/>
                <a:latin typeface="Arial" panose="020B0604020202020204" pitchFamily="34" charset="0"/>
              </a:rPr>
              <a:t>HSWA section 3 places general duties on employers and the self-employed to conduct their undertakings in such a way as to ensure, so far as is reasonably practicable, that persons other than themselves or their employees are not exposed to risks to their health or safety.</a:t>
            </a:r>
            <a:endParaRPr lang="en-GB" sz="4000" dirty="0"/>
          </a:p>
        </p:txBody>
      </p:sp>
    </p:spTree>
    <p:extLst>
      <p:ext uri="{BB962C8B-B14F-4D97-AF65-F5344CB8AC3E}">
        <p14:creationId xmlns:p14="http://schemas.microsoft.com/office/powerpoint/2010/main" val="353618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67526ED-C9A6-3990-76AA-39363EAF33E5}"/>
              </a:ext>
            </a:extLst>
          </p:cNvPr>
          <p:cNvSpPr txBox="1"/>
          <p:nvPr/>
        </p:nvSpPr>
        <p:spPr>
          <a:xfrm>
            <a:off x="504291" y="1458464"/>
            <a:ext cx="11468100" cy="2800767"/>
          </a:xfrm>
          <a:prstGeom prst="rect">
            <a:avLst/>
          </a:prstGeom>
          <a:noFill/>
        </p:spPr>
        <p:txBody>
          <a:bodyPr wrap="square">
            <a:spAutoFit/>
          </a:bodyPr>
          <a:lstStyle/>
          <a:p>
            <a:endParaRPr lang="en-GB" sz="4400" b="0" i="0" u="none" strike="noStrike" baseline="0" dirty="0">
              <a:solidFill>
                <a:srgbClr val="000000"/>
              </a:solidFill>
              <a:latin typeface="Helvetica 45 Light"/>
            </a:endParaRPr>
          </a:p>
          <a:p>
            <a:r>
              <a:rPr lang="en-GB" sz="4400" b="0" i="0" u="none" strike="noStrike" baseline="0" dirty="0">
                <a:solidFill>
                  <a:srgbClr val="000000"/>
                </a:solidFill>
                <a:latin typeface="Helvetica 45 Light"/>
              </a:rPr>
              <a:t>The ACOP material and guidance contained in the publication will highlight where this is the case. </a:t>
            </a:r>
            <a:endParaRPr lang="en-GB" sz="4400" dirty="0"/>
          </a:p>
        </p:txBody>
      </p:sp>
      <p:pic>
        <p:nvPicPr>
          <p:cNvPr id="2" name="Picture 1">
            <a:extLst>
              <a:ext uri="{FF2B5EF4-FFF2-40B4-BE49-F238E27FC236}">
                <a16:creationId xmlns:a16="http://schemas.microsoft.com/office/drawing/2014/main" xmlns="" id="{25BAE604-6E88-5E37-EA01-EF4697157D96}"/>
              </a:ext>
            </a:extLst>
          </p:cNvPr>
          <p:cNvPicPr>
            <a:picLocks noChangeAspect="1"/>
          </p:cNvPicPr>
          <p:nvPr/>
        </p:nvPicPr>
        <p:blipFill>
          <a:blip r:embed="rId2"/>
          <a:stretch>
            <a:fillRect/>
          </a:stretch>
        </p:blipFill>
        <p:spPr>
          <a:xfrm>
            <a:off x="219609" y="97817"/>
            <a:ext cx="1487553" cy="1572904"/>
          </a:xfrm>
          <a:prstGeom prst="rect">
            <a:avLst/>
          </a:prstGeom>
        </p:spPr>
      </p:pic>
    </p:spTree>
    <p:extLst>
      <p:ext uri="{BB962C8B-B14F-4D97-AF65-F5344CB8AC3E}">
        <p14:creationId xmlns:p14="http://schemas.microsoft.com/office/powerpoint/2010/main" val="211484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9BE43D-1A74-0B65-0DCB-DEE47477C490}"/>
              </a:ext>
            </a:extLst>
          </p:cNvPr>
          <p:cNvSpPr txBox="1"/>
          <p:nvPr/>
        </p:nvSpPr>
        <p:spPr>
          <a:xfrm>
            <a:off x="487491" y="1127872"/>
            <a:ext cx="12090400" cy="5016758"/>
          </a:xfrm>
          <a:prstGeom prst="rect">
            <a:avLst/>
          </a:prstGeom>
          <a:noFill/>
        </p:spPr>
        <p:txBody>
          <a:bodyPr wrap="square">
            <a:spAutoFit/>
          </a:bodyPr>
          <a:lstStyle/>
          <a:p>
            <a:r>
              <a:rPr lang="en-GB" sz="4000" b="0" i="0" u="none" strike="noStrike" baseline="0" dirty="0">
                <a:solidFill>
                  <a:srgbClr val="000000"/>
                </a:solidFill>
                <a:latin typeface="Helvetica 45 Light"/>
              </a:rPr>
              <a:t>There is also some overlap between PUWER </a:t>
            </a:r>
          </a:p>
          <a:p>
            <a:r>
              <a:rPr lang="en-GB" sz="4000" b="0" i="0" u="none" strike="noStrike" baseline="0" dirty="0">
                <a:solidFill>
                  <a:srgbClr val="000000"/>
                </a:solidFill>
                <a:latin typeface="Helvetica 45 Light"/>
              </a:rPr>
              <a:t>and other sets of regulations, for example: </a:t>
            </a:r>
          </a:p>
          <a:p>
            <a:pPr marL="742950" indent="-742950">
              <a:buAutoNum type="alphaLcParenBoth"/>
            </a:pPr>
            <a:endParaRPr lang="en-GB" sz="4000" b="0" i="0" u="none" strike="noStrike" baseline="0" dirty="0">
              <a:solidFill>
                <a:srgbClr val="000000"/>
              </a:solidFill>
              <a:latin typeface="Helvetica 45 Light"/>
            </a:endParaRPr>
          </a:p>
          <a:p>
            <a:r>
              <a:rPr lang="en-GB" sz="4000" b="0" i="0" u="none" strike="noStrike" baseline="0" dirty="0">
                <a:solidFill>
                  <a:srgbClr val="000000"/>
                </a:solidFill>
                <a:latin typeface="Helvetica 45 Light"/>
              </a:rPr>
              <a:t>The Lifting Operations and Lifting Equipment</a:t>
            </a:r>
          </a:p>
          <a:p>
            <a:r>
              <a:rPr lang="en-GB" sz="4000" b="0" i="0" u="none" strike="noStrike" baseline="0" dirty="0">
                <a:solidFill>
                  <a:srgbClr val="000000"/>
                </a:solidFill>
                <a:latin typeface="Helvetica 45 Light"/>
              </a:rPr>
              <a:t>Regulations (LOLER) apply over and above the general requirements of PUWER in dealing with specific hazards/risks associated with lifting equipment and lifting operations; </a:t>
            </a:r>
          </a:p>
        </p:txBody>
      </p:sp>
      <p:pic>
        <p:nvPicPr>
          <p:cNvPr id="2" name="Picture 1">
            <a:extLst>
              <a:ext uri="{FF2B5EF4-FFF2-40B4-BE49-F238E27FC236}">
                <a16:creationId xmlns:a16="http://schemas.microsoft.com/office/drawing/2014/main" xmlns="" id="{1552E31E-8EAC-1E83-C1F6-4C573179449A}"/>
              </a:ext>
            </a:extLst>
          </p:cNvPr>
          <p:cNvPicPr>
            <a:picLocks noChangeAspect="1"/>
          </p:cNvPicPr>
          <p:nvPr/>
        </p:nvPicPr>
        <p:blipFill>
          <a:blip r:embed="rId2"/>
          <a:stretch>
            <a:fillRect/>
          </a:stretch>
        </p:blipFill>
        <p:spPr>
          <a:xfrm>
            <a:off x="219609" y="97817"/>
            <a:ext cx="1012291" cy="1070373"/>
          </a:xfrm>
          <a:prstGeom prst="rect">
            <a:avLst/>
          </a:prstGeom>
        </p:spPr>
      </p:pic>
    </p:spTree>
    <p:extLst>
      <p:ext uri="{BB962C8B-B14F-4D97-AF65-F5344CB8AC3E}">
        <p14:creationId xmlns:p14="http://schemas.microsoft.com/office/powerpoint/2010/main" val="132237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A3101-3E0F-9072-FA68-FBD3CB69B212}"/>
              </a:ext>
            </a:extLst>
          </p:cNvPr>
          <p:cNvSpPr>
            <a:spLocks noGrp="1"/>
          </p:cNvSpPr>
          <p:nvPr>
            <p:ph type="title"/>
          </p:nvPr>
        </p:nvSpPr>
        <p:spPr>
          <a:xfrm>
            <a:off x="2068995" y="2118185"/>
            <a:ext cx="8054009" cy="1325563"/>
          </a:xfrm>
        </p:spPr>
        <p:txBody>
          <a:bodyPr>
            <a:noAutofit/>
          </a:bodyPr>
          <a:lstStyle/>
          <a:p>
            <a:pPr algn="ctr"/>
            <a:r>
              <a:rPr lang="en-GB" sz="9600" b="1" u="sng"/>
              <a:t>A little history</a:t>
            </a:r>
            <a:endParaRPr lang="en-GB" sz="9600" b="1" u="sng" dirty="0"/>
          </a:p>
        </p:txBody>
      </p:sp>
      <p:pic>
        <p:nvPicPr>
          <p:cNvPr id="3" name="Picture 2">
            <a:extLst>
              <a:ext uri="{FF2B5EF4-FFF2-40B4-BE49-F238E27FC236}">
                <a16:creationId xmlns:a16="http://schemas.microsoft.com/office/drawing/2014/main" xmlns="" id="{80089DED-D685-5C23-0C13-7657C05BEF8B}"/>
              </a:ext>
            </a:extLst>
          </p:cNvPr>
          <p:cNvPicPr>
            <a:picLocks noChangeAspect="1"/>
          </p:cNvPicPr>
          <p:nvPr/>
        </p:nvPicPr>
        <p:blipFill>
          <a:blip r:embed="rId3"/>
          <a:stretch>
            <a:fillRect/>
          </a:stretch>
        </p:blipFill>
        <p:spPr>
          <a:xfrm>
            <a:off x="391405" y="290166"/>
            <a:ext cx="1486381" cy="1574856"/>
          </a:xfrm>
          <a:prstGeom prst="rect">
            <a:avLst/>
          </a:prstGeom>
        </p:spPr>
      </p:pic>
    </p:spTree>
    <p:custDataLst>
      <p:tags r:id="rId1"/>
    </p:custDataLst>
    <p:extLst>
      <p:ext uri="{BB962C8B-B14F-4D97-AF65-F5344CB8AC3E}">
        <p14:creationId xmlns:p14="http://schemas.microsoft.com/office/powerpoint/2010/main" val="3577734221"/>
      </p:ext>
    </p:extLst>
  </p:cSld>
  <p:clrMapOvr>
    <a:masterClrMapping/>
  </p:clrMapOvr>
  <mc:AlternateContent xmlns:mc="http://schemas.openxmlformats.org/markup-compatibility/2006" xmlns:p14="http://schemas.microsoft.com/office/powerpoint/2010/main">
    <mc:Choice Requires="p14">
      <p:transition spd="slow" p14:dur="2000" advTm="5191"/>
    </mc:Choice>
    <mc:Fallback xmlns="">
      <p:transition spd="slow" advTm="51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960A253-1D00-222B-89B9-1292E176A132}"/>
              </a:ext>
            </a:extLst>
          </p:cNvPr>
          <p:cNvSpPr txBox="1"/>
          <p:nvPr/>
        </p:nvSpPr>
        <p:spPr>
          <a:xfrm>
            <a:off x="219610" y="929309"/>
            <a:ext cx="11557000" cy="7355860"/>
          </a:xfrm>
          <a:prstGeom prst="rect">
            <a:avLst/>
          </a:prstGeom>
          <a:noFill/>
        </p:spPr>
        <p:txBody>
          <a:bodyPr wrap="square">
            <a:spAutoFit/>
          </a:bodyPr>
          <a:lstStyle/>
          <a:p>
            <a:r>
              <a:rPr lang="en-GB" sz="4400" b="0" i="0" u="none" strike="noStrike" baseline="0" dirty="0">
                <a:solidFill>
                  <a:srgbClr val="000000"/>
                </a:solidFill>
                <a:latin typeface="Helvetica 45 Light"/>
              </a:rPr>
              <a:t>The Workplace (Health, Safety and Welfare) Regulations 1992 (‘the Workplace Regulations’)</a:t>
            </a:r>
          </a:p>
          <a:p>
            <a:endParaRPr lang="en-GB" sz="1600" b="0" i="0" u="none" strike="noStrike" baseline="0" dirty="0">
              <a:solidFill>
                <a:srgbClr val="000000"/>
              </a:solidFill>
              <a:latin typeface="Helvetica 45 Light"/>
            </a:endParaRPr>
          </a:p>
          <a:p>
            <a:r>
              <a:rPr lang="en-GB" sz="4400" dirty="0">
                <a:solidFill>
                  <a:srgbClr val="000000"/>
                </a:solidFill>
                <a:latin typeface="Helvetica 45 Light"/>
              </a:rPr>
              <a:t>W</a:t>
            </a:r>
            <a:r>
              <a:rPr lang="en-GB" sz="4400" b="0" i="0" u="none" strike="noStrike" baseline="0" dirty="0">
                <a:solidFill>
                  <a:srgbClr val="000000"/>
                </a:solidFill>
                <a:latin typeface="Helvetica 45 Light"/>
              </a:rPr>
              <a:t>hich cover workplace risks to pedestrians from vehicles; </a:t>
            </a:r>
          </a:p>
          <a:p>
            <a:endParaRPr lang="en-GB" sz="1600" b="0" i="0" u="none" strike="noStrike" baseline="0" dirty="0">
              <a:solidFill>
                <a:srgbClr val="000000"/>
              </a:solidFill>
              <a:latin typeface="Helvetica 45 Light"/>
            </a:endParaRPr>
          </a:p>
          <a:p>
            <a:r>
              <a:rPr lang="en-GB" sz="4400" b="0" i="0" u="none" strike="noStrike" baseline="0" dirty="0">
                <a:solidFill>
                  <a:srgbClr val="000000"/>
                </a:solidFill>
                <a:latin typeface="Helvetica 45 Light"/>
              </a:rPr>
              <a:t>The Health and Safety (Display Screen Equipment) Regulations 1992, for example, on lighting; </a:t>
            </a:r>
          </a:p>
          <a:p>
            <a:endParaRPr lang="en-GB" sz="4400" dirty="0">
              <a:solidFill>
                <a:srgbClr val="000000"/>
              </a:solidFill>
              <a:latin typeface="Helvetica 45 Light"/>
            </a:endParaRPr>
          </a:p>
          <a:p>
            <a:endParaRPr lang="en-GB" sz="4400" b="0" i="0" u="none" strike="noStrike" baseline="0" dirty="0">
              <a:solidFill>
                <a:srgbClr val="000000"/>
              </a:solidFill>
              <a:latin typeface="Helvetica 45 Light"/>
            </a:endParaRPr>
          </a:p>
        </p:txBody>
      </p:sp>
      <p:pic>
        <p:nvPicPr>
          <p:cNvPr id="2" name="Picture 1">
            <a:extLst>
              <a:ext uri="{FF2B5EF4-FFF2-40B4-BE49-F238E27FC236}">
                <a16:creationId xmlns:a16="http://schemas.microsoft.com/office/drawing/2014/main" xmlns="" id="{724D5F33-FDD0-F980-9655-ACB3625B4C16}"/>
              </a:ext>
            </a:extLst>
          </p:cNvPr>
          <p:cNvPicPr>
            <a:picLocks noChangeAspect="1"/>
          </p:cNvPicPr>
          <p:nvPr/>
        </p:nvPicPr>
        <p:blipFill>
          <a:blip r:embed="rId2"/>
          <a:stretch>
            <a:fillRect/>
          </a:stretch>
        </p:blipFill>
        <p:spPr>
          <a:xfrm>
            <a:off x="219610" y="97817"/>
            <a:ext cx="907062" cy="959106"/>
          </a:xfrm>
          <a:prstGeom prst="rect">
            <a:avLst/>
          </a:prstGeom>
        </p:spPr>
      </p:pic>
    </p:spTree>
    <p:extLst>
      <p:ext uri="{BB962C8B-B14F-4D97-AF65-F5344CB8AC3E}">
        <p14:creationId xmlns:p14="http://schemas.microsoft.com/office/powerpoint/2010/main" val="130187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EBAA386-3573-0D9C-0ADB-C3F1C06EA541}"/>
              </a:ext>
            </a:extLst>
          </p:cNvPr>
          <p:cNvSpPr txBox="1"/>
          <p:nvPr/>
        </p:nvSpPr>
        <p:spPr>
          <a:xfrm>
            <a:off x="219608" y="1041023"/>
            <a:ext cx="11972392" cy="5139869"/>
          </a:xfrm>
          <a:prstGeom prst="rect">
            <a:avLst/>
          </a:prstGeom>
          <a:noFill/>
        </p:spPr>
        <p:txBody>
          <a:bodyPr wrap="square">
            <a:spAutoFit/>
          </a:bodyPr>
          <a:lstStyle/>
          <a:p>
            <a:r>
              <a:rPr lang="en-GB" sz="4400" b="0" i="0" u="none" strike="noStrike" baseline="0" dirty="0">
                <a:solidFill>
                  <a:srgbClr val="000000"/>
                </a:solidFill>
                <a:latin typeface="Helvetica 45 Light"/>
              </a:rPr>
              <a:t>The Personal Protective Equipment at Work Regulations 1992 (‘the PPE Regulations’),regulation 5 for example, on maintenance; </a:t>
            </a:r>
          </a:p>
          <a:p>
            <a:endParaRPr lang="en-GB" sz="2000" b="0" i="0" u="none" strike="noStrike" baseline="0" dirty="0">
              <a:solidFill>
                <a:srgbClr val="000000"/>
              </a:solidFill>
              <a:latin typeface="Helvetica 45 Light"/>
            </a:endParaRPr>
          </a:p>
          <a:p>
            <a:r>
              <a:rPr lang="en-GB" sz="4400" dirty="0">
                <a:solidFill>
                  <a:srgbClr val="000000"/>
                </a:solidFill>
                <a:latin typeface="Helvetica 45 Light"/>
              </a:rPr>
              <a:t>Manual Handling Operations Regulations 1992</a:t>
            </a:r>
          </a:p>
          <a:p>
            <a:r>
              <a:rPr lang="en-GB" sz="4400" b="0" i="0" u="none" strike="noStrike" baseline="0" dirty="0">
                <a:solidFill>
                  <a:srgbClr val="000000"/>
                </a:solidFill>
                <a:latin typeface="Helvetica 45 Light"/>
              </a:rPr>
              <a:t>The noise at Work Regulations 1989</a:t>
            </a:r>
          </a:p>
          <a:p>
            <a:endParaRPr lang="en-GB" sz="4400" b="0" i="0" u="none" strike="noStrike" baseline="0" dirty="0">
              <a:solidFill>
                <a:srgbClr val="000000"/>
              </a:solidFill>
              <a:latin typeface="Helvetica 45 Light"/>
            </a:endParaRPr>
          </a:p>
        </p:txBody>
      </p:sp>
      <p:pic>
        <p:nvPicPr>
          <p:cNvPr id="2" name="Picture 1">
            <a:extLst>
              <a:ext uri="{FF2B5EF4-FFF2-40B4-BE49-F238E27FC236}">
                <a16:creationId xmlns:a16="http://schemas.microsoft.com/office/drawing/2014/main" xmlns="" id="{768D7CD9-BD37-40CF-660B-E8124E107088}"/>
              </a:ext>
            </a:extLst>
          </p:cNvPr>
          <p:cNvPicPr>
            <a:picLocks noChangeAspect="1"/>
          </p:cNvPicPr>
          <p:nvPr/>
        </p:nvPicPr>
        <p:blipFill>
          <a:blip r:embed="rId2"/>
          <a:stretch>
            <a:fillRect/>
          </a:stretch>
        </p:blipFill>
        <p:spPr>
          <a:xfrm>
            <a:off x="219609" y="97817"/>
            <a:ext cx="874405" cy="924576"/>
          </a:xfrm>
          <a:prstGeom prst="rect">
            <a:avLst/>
          </a:prstGeom>
        </p:spPr>
      </p:pic>
    </p:spTree>
    <p:extLst>
      <p:ext uri="{BB962C8B-B14F-4D97-AF65-F5344CB8AC3E}">
        <p14:creationId xmlns:p14="http://schemas.microsoft.com/office/powerpoint/2010/main" val="152585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E08B9DD-C440-2FBD-F617-706399C12CB3}"/>
              </a:ext>
            </a:extLst>
          </p:cNvPr>
          <p:cNvSpPr txBox="1"/>
          <p:nvPr/>
        </p:nvSpPr>
        <p:spPr>
          <a:xfrm>
            <a:off x="279400" y="1196514"/>
            <a:ext cx="11912600" cy="5509200"/>
          </a:xfrm>
          <a:prstGeom prst="rect">
            <a:avLst/>
          </a:prstGeom>
          <a:noFill/>
        </p:spPr>
        <p:txBody>
          <a:bodyPr wrap="square">
            <a:spAutoFit/>
          </a:bodyPr>
          <a:lstStyle/>
          <a:p>
            <a:r>
              <a:rPr lang="en-GB" sz="4400" b="0" i="0" u="none" strike="noStrike" baseline="0" dirty="0">
                <a:solidFill>
                  <a:srgbClr val="000000"/>
                </a:solidFill>
                <a:latin typeface="Helvetica 45 Light"/>
              </a:rPr>
              <a:t>The Work at Height Regulations 2005 (‘the Work at Height Regulations’) (relating to inspection of work equipment for use when working at height);</a:t>
            </a:r>
          </a:p>
          <a:p>
            <a:r>
              <a:rPr lang="en-GB" sz="4400" b="0" i="0" u="none" strike="noStrike" baseline="0" dirty="0">
                <a:solidFill>
                  <a:srgbClr val="000000"/>
                </a:solidFill>
                <a:latin typeface="Helvetica 45 Light"/>
              </a:rPr>
              <a:t> </a:t>
            </a:r>
          </a:p>
          <a:p>
            <a:r>
              <a:rPr lang="en-GB" sz="4400" b="0" i="0" u="none" strike="noStrike" baseline="0" dirty="0">
                <a:solidFill>
                  <a:srgbClr val="000000"/>
                </a:solidFill>
                <a:latin typeface="Helvetica 45 Light"/>
              </a:rPr>
              <a:t>The Management of Health and Safety at Work Regulations 1999 (‘the Management Regulations’) relating to risk assessments. </a:t>
            </a:r>
          </a:p>
        </p:txBody>
      </p:sp>
      <p:pic>
        <p:nvPicPr>
          <p:cNvPr id="2" name="Picture 1">
            <a:extLst>
              <a:ext uri="{FF2B5EF4-FFF2-40B4-BE49-F238E27FC236}">
                <a16:creationId xmlns:a16="http://schemas.microsoft.com/office/drawing/2014/main" xmlns="" id="{2FB4B28F-8C77-F2F8-4B24-3096E620C0C9}"/>
              </a:ext>
            </a:extLst>
          </p:cNvPr>
          <p:cNvPicPr>
            <a:picLocks noChangeAspect="1"/>
          </p:cNvPicPr>
          <p:nvPr/>
        </p:nvPicPr>
        <p:blipFill>
          <a:blip r:embed="rId2"/>
          <a:stretch>
            <a:fillRect/>
          </a:stretch>
        </p:blipFill>
        <p:spPr>
          <a:xfrm>
            <a:off x="219609" y="97817"/>
            <a:ext cx="972377" cy="1028169"/>
          </a:xfrm>
          <a:prstGeom prst="rect">
            <a:avLst/>
          </a:prstGeom>
        </p:spPr>
      </p:pic>
    </p:spTree>
    <p:extLst>
      <p:ext uri="{BB962C8B-B14F-4D97-AF65-F5344CB8AC3E}">
        <p14:creationId xmlns:p14="http://schemas.microsoft.com/office/powerpoint/2010/main" val="36770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018AD1C-F3D4-1466-1D55-09BB51EB730C}"/>
              </a:ext>
            </a:extLst>
          </p:cNvPr>
          <p:cNvSpPr txBox="1"/>
          <p:nvPr/>
        </p:nvSpPr>
        <p:spPr>
          <a:xfrm>
            <a:off x="531586" y="1519535"/>
            <a:ext cx="12052300" cy="3477875"/>
          </a:xfrm>
          <a:prstGeom prst="rect">
            <a:avLst/>
          </a:prstGeom>
          <a:noFill/>
        </p:spPr>
        <p:txBody>
          <a:bodyPr wrap="square">
            <a:spAutoFit/>
          </a:bodyPr>
          <a:lstStyle/>
          <a:p>
            <a:endParaRPr lang="en-GB" sz="4400" b="0" i="0" u="none" strike="noStrike" baseline="0" dirty="0">
              <a:solidFill>
                <a:srgbClr val="000000"/>
              </a:solidFill>
              <a:latin typeface="Helvetica 45 Light"/>
            </a:endParaRPr>
          </a:p>
          <a:p>
            <a:r>
              <a:rPr lang="en-GB" sz="4400" b="0" i="0" u="none" strike="noStrike" baseline="0" dirty="0">
                <a:solidFill>
                  <a:srgbClr val="000000"/>
                </a:solidFill>
                <a:latin typeface="Helvetica 45 Light"/>
              </a:rPr>
              <a:t>If you comply with the more specific regulations, it will normally be enough to comply with the more general requirements in PUWER.</a:t>
            </a:r>
          </a:p>
        </p:txBody>
      </p:sp>
      <p:pic>
        <p:nvPicPr>
          <p:cNvPr id="2" name="Picture 1">
            <a:extLst>
              <a:ext uri="{FF2B5EF4-FFF2-40B4-BE49-F238E27FC236}">
                <a16:creationId xmlns:a16="http://schemas.microsoft.com/office/drawing/2014/main" xmlns="" id="{BA1E14B7-7162-2BC4-3CD9-20FF51F602BA}"/>
              </a:ext>
            </a:extLst>
          </p:cNvPr>
          <p:cNvPicPr>
            <a:picLocks noChangeAspect="1"/>
          </p:cNvPicPr>
          <p:nvPr/>
        </p:nvPicPr>
        <p:blipFill>
          <a:blip r:embed="rId2"/>
          <a:stretch>
            <a:fillRect/>
          </a:stretch>
        </p:blipFill>
        <p:spPr>
          <a:xfrm>
            <a:off x="219609" y="97817"/>
            <a:ext cx="1487553" cy="1572904"/>
          </a:xfrm>
          <a:prstGeom prst="rect">
            <a:avLst/>
          </a:prstGeom>
        </p:spPr>
      </p:pic>
    </p:spTree>
    <p:extLst>
      <p:ext uri="{BB962C8B-B14F-4D97-AF65-F5344CB8AC3E}">
        <p14:creationId xmlns:p14="http://schemas.microsoft.com/office/powerpoint/2010/main" val="25230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EBB535-30CC-609E-5EB2-175FE000EB75}"/>
              </a:ext>
            </a:extLst>
          </p:cNvPr>
          <p:cNvSpPr txBox="1"/>
          <p:nvPr/>
        </p:nvSpPr>
        <p:spPr>
          <a:xfrm>
            <a:off x="419100" y="1440321"/>
            <a:ext cx="11772900" cy="5539978"/>
          </a:xfrm>
          <a:prstGeom prst="rect">
            <a:avLst/>
          </a:prstGeom>
          <a:noFill/>
        </p:spPr>
        <p:txBody>
          <a:bodyPr wrap="square">
            <a:spAutoFit/>
          </a:bodyPr>
          <a:lstStyle/>
          <a:p>
            <a:pPr algn="ctr"/>
            <a:r>
              <a:rPr lang="en-GB" sz="4400" b="1" u="sng" dirty="0"/>
              <a:t>PUWER</a:t>
            </a:r>
          </a:p>
          <a:p>
            <a:endParaRPr lang="en-GB" dirty="0"/>
          </a:p>
          <a:p>
            <a:r>
              <a:rPr lang="en-GB" sz="4000" dirty="0"/>
              <a:t>PUWER applies to all workplaces and work situations where the Health and safety at Work etc Act 1974, applies and extends beyond the mainland of Great Britain to specified offshore areas and activities. </a:t>
            </a:r>
          </a:p>
          <a:p>
            <a:endParaRPr lang="en-GB" sz="4400" dirty="0"/>
          </a:p>
          <a:p>
            <a:endParaRPr lang="en-GB" sz="4400" dirty="0"/>
          </a:p>
          <a:p>
            <a:endParaRPr lang="en-GB" sz="4400" dirty="0"/>
          </a:p>
        </p:txBody>
      </p:sp>
      <p:pic>
        <p:nvPicPr>
          <p:cNvPr id="2" name="Picture 1">
            <a:extLst>
              <a:ext uri="{FF2B5EF4-FFF2-40B4-BE49-F238E27FC236}">
                <a16:creationId xmlns:a16="http://schemas.microsoft.com/office/drawing/2014/main" xmlns="" id="{F99A7439-B2C5-20CA-0F04-C2DE8661885C}"/>
              </a:ext>
            </a:extLst>
          </p:cNvPr>
          <p:cNvPicPr>
            <a:picLocks noChangeAspect="1"/>
          </p:cNvPicPr>
          <p:nvPr/>
        </p:nvPicPr>
        <p:blipFill>
          <a:blip r:embed="rId2"/>
          <a:stretch>
            <a:fillRect/>
          </a:stretch>
        </p:blipFill>
        <p:spPr>
          <a:xfrm>
            <a:off x="219609" y="97817"/>
            <a:ext cx="1487553" cy="1572904"/>
          </a:xfrm>
          <a:prstGeom prst="rect">
            <a:avLst/>
          </a:prstGeom>
        </p:spPr>
      </p:pic>
    </p:spTree>
    <p:extLst>
      <p:ext uri="{BB962C8B-B14F-4D97-AF65-F5344CB8AC3E}">
        <p14:creationId xmlns:p14="http://schemas.microsoft.com/office/powerpoint/2010/main" val="33276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80C8385-49FE-9BC2-9249-E09BB7110587}"/>
              </a:ext>
            </a:extLst>
          </p:cNvPr>
          <p:cNvSpPr txBox="1"/>
          <p:nvPr/>
        </p:nvSpPr>
        <p:spPr>
          <a:xfrm>
            <a:off x="177800" y="120402"/>
            <a:ext cx="11823700" cy="6617196"/>
          </a:xfrm>
          <a:prstGeom prst="rect">
            <a:avLst/>
          </a:prstGeom>
          <a:noFill/>
        </p:spPr>
        <p:txBody>
          <a:bodyPr wrap="square">
            <a:spAutoFit/>
          </a:bodyPr>
          <a:lstStyle/>
          <a:p>
            <a:pPr algn="l"/>
            <a:endParaRPr lang="en-GB" sz="2800" b="0" i="0" u="none" strike="noStrike" baseline="0" dirty="0">
              <a:solidFill>
                <a:srgbClr val="000000"/>
              </a:solidFill>
              <a:latin typeface="Helvetica 45 Light"/>
            </a:endParaRPr>
          </a:p>
          <a:p>
            <a:r>
              <a:rPr lang="en-GB" sz="3600" b="0" i="0" u="none" strike="noStrike" baseline="0" dirty="0">
                <a:solidFill>
                  <a:srgbClr val="000000"/>
                </a:solidFill>
                <a:latin typeface="Helvetica 45 Light"/>
              </a:rPr>
              <a:t>ACOP text explains how to comply with the law in a specific way and has a special status in law. </a:t>
            </a:r>
          </a:p>
          <a:p>
            <a:r>
              <a:rPr lang="en-GB" sz="3600" b="0" i="0" u="none" strike="noStrike" baseline="0" dirty="0">
                <a:solidFill>
                  <a:srgbClr val="000000"/>
                </a:solidFill>
                <a:latin typeface="Helvetica 45 Light"/>
              </a:rPr>
              <a:t>If you do not follow the advice in ACOP text and you are prosecuted for a breach of the law, the court will take your breach of the law as proven, unless you can show that you have complied with the law in another equally effective way. If you follow the advice in an ACOP, you can be sure that you will be doing enough to comply with the law. </a:t>
            </a:r>
          </a:p>
          <a:p>
            <a:r>
              <a:rPr lang="en-GB" sz="3600" b="0" i="0" u="none" strike="noStrike" baseline="0" dirty="0">
                <a:solidFill>
                  <a:srgbClr val="000000"/>
                </a:solidFill>
                <a:latin typeface="Helvetica 45 Light"/>
              </a:rPr>
              <a:t>Guidance text is different – following it is not compulsory, unless specifically stated. </a:t>
            </a:r>
          </a:p>
        </p:txBody>
      </p:sp>
    </p:spTree>
    <p:extLst>
      <p:ext uri="{BB962C8B-B14F-4D97-AF65-F5344CB8AC3E}">
        <p14:creationId xmlns:p14="http://schemas.microsoft.com/office/powerpoint/2010/main" val="1121434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C6AAE53-FBB5-D2F8-1A9D-7996AEB342F4}"/>
              </a:ext>
            </a:extLst>
          </p:cNvPr>
          <p:cNvSpPr txBox="1"/>
          <p:nvPr/>
        </p:nvSpPr>
        <p:spPr>
          <a:xfrm>
            <a:off x="177800" y="190500"/>
            <a:ext cx="12014200" cy="6186309"/>
          </a:xfrm>
          <a:prstGeom prst="rect">
            <a:avLst/>
          </a:prstGeom>
          <a:noFill/>
        </p:spPr>
        <p:txBody>
          <a:bodyPr wrap="square">
            <a:spAutoFit/>
          </a:bodyPr>
          <a:lstStyle/>
          <a:p>
            <a:r>
              <a:rPr lang="en-GB" sz="3600" b="0" i="0" u="none" strike="noStrike" baseline="0" dirty="0">
                <a:solidFill>
                  <a:srgbClr val="000000"/>
                </a:solidFill>
                <a:latin typeface="Helvetica 45 Light"/>
              </a:rPr>
              <a:t>If you follow it, you will normally be doing enough to comply with the law, but you may use other methods. </a:t>
            </a:r>
          </a:p>
          <a:p>
            <a:r>
              <a:rPr lang="en-GB" sz="3600" b="0" i="0" u="none" strike="noStrike" baseline="0" dirty="0">
                <a:solidFill>
                  <a:srgbClr val="000000"/>
                </a:solidFill>
                <a:latin typeface="Helvetica 45 Light"/>
              </a:rPr>
              <a:t>The ACOP describes preferred or recommended </a:t>
            </a:r>
          </a:p>
          <a:p>
            <a:r>
              <a:rPr lang="en-GB" sz="3600" b="0" i="0" u="none" strike="noStrike" baseline="0" dirty="0">
                <a:solidFill>
                  <a:srgbClr val="000000"/>
                </a:solidFill>
                <a:latin typeface="Helvetica 45 Light"/>
              </a:rPr>
              <a:t>methods that can be used (or standards to be met) to comply with the Regulations and the duties imposed by the HSW Act. The accompanying guidance also provides advice on achieving compliance, or it may give </a:t>
            </a:r>
          </a:p>
          <a:p>
            <a:r>
              <a:rPr lang="en-GB" sz="3600" b="0" i="0" u="none" strike="noStrike" baseline="0" dirty="0">
                <a:solidFill>
                  <a:srgbClr val="000000"/>
                </a:solidFill>
                <a:latin typeface="Helvetica 45 Light"/>
              </a:rPr>
              <a:t>information of a general nature, including explanation of the requirements of the law, more specific technical information or references to further sources of </a:t>
            </a:r>
          </a:p>
          <a:p>
            <a:r>
              <a:rPr lang="en-GB" sz="3600" b="0" i="0" u="none" strike="noStrike" baseline="0" dirty="0">
                <a:solidFill>
                  <a:srgbClr val="000000"/>
                </a:solidFill>
                <a:latin typeface="Helvetica 45 Light"/>
              </a:rPr>
              <a:t>information. </a:t>
            </a:r>
            <a:endParaRPr lang="en-GB" sz="3600" dirty="0"/>
          </a:p>
        </p:txBody>
      </p:sp>
    </p:spTree>
    <p:extLst>
      <p:ext uri="{BB962C8B-B14F-4D97-AF65-F5344CB8AC3E}">
        <p14:creationId xmlns:p14="http://schemas.microsoft.com/office/powerpoint/2010/main" val="325534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D39465-C8EF-09AD-F925-2872874A486D}"/>
              </a:ext>
            </a:extLst>
          </p:cNvPr>
          <p:cNvSpPr txBox="1"/>
          <p:nvPr/>
        </p:nvSpPr>
        <p:spPr>
          <a:xfrm>
            <a:off x="139700" y="156677"/>
            <a:ext cx="12052300" cy="6617196"/>
          </a:xfrm>
          <a:prstGeom prst="rect">
            <a:avLst/>
          </a:prstGeom>
          <a:noFill/>
        </p:spPr>
        <p:txBody>
          <a:bodyPr wrap="square">
            <a:spAutoFit/>
          </a:bodyPr>
          <a:lstStyle/>
          <a:p>
            <a:pPr algn="ctr"/>
            <a:r>
              <a:rPr lang="en-GB" sz="3200" b="1" i="0" u="sng" strike="noStrike" baseline="0" dirty="0">
                <a:solidFill>
                  <a:srgbClr val="000000"/>
                </a:solidFill>
                <a:latin typeface="Helvetica 55 Roman"/>
              </a:rPr>
              <a:t>Where PUWER applies</a:t>
            </a:r>
          </a:p>
          <a:p>
            <a:endParaRPr lang="en-GB" sz="2800" b="0" i="0" u="none" strike="noStrike" baseline="0" dirty="0">
              <a:solidFill>
                <a:srgbClr val="000000"/>
              </a:solidFill>
              <a:latin typeface="Helvetica 45 Light"/>
            </a:endParaRPr>
          </a:p>
          <a:p>
            <a:r>
              <a:rPr lang="en-GB" sz="2800" b="0" i="0" u="none" strike="noStrike" baseline="0" dirty="0">
                <a:solidFill>
                  <a:srgbClr val="000000"/>
                </a:solidFill>
                <a:latin typeface="Helvetica 45 Light"/>
              </a:rPr>
              <a:t>(a) to all sectors where the HSW Act applies, not only factories, offices and shops but also, for example schools, universities, hospitals, hotels, places of entertainment and offshore oil and gas installations; </a:t>
            </a:r>
          </a:p>
          <a:p>
            <a:r>
              <a:rPr lang="en-GB" sz="2800" b="0" i="0" u="none" strike="noStrike" baseline="0" dirty="0">
                <a:solidFill>
                  <a:srgbClr val="000000"/>
                </a:solidFill>
                <a:latin typeface="Helvetica 45 Light"/>
              </a:rPr>
              <a:t>(b) to work equipment used in the common parts of shared buildings (such as lifts), private roads and paths on industrial estates and business parks and temporary work sites, including construction sites; </a:t>
            </a:r>
          </a:p>
          <a:p>
            <a:r>
              <a:rPr lang="en-GB" sz="2800" b="0" i="0" u="none" strike="noStrike" baseline="0" dirty="0">
                <a:solidFill>
                  <a:srgbClr val="000000"/>
                </a:solidFill>
                <a:latin typeface="Helvetica 45 Light"/>
              </a:rPr>
              <a:t>(c) throughout Great Britain and has effect wherever work is done by the employed or the self-employed except for domestic work in a private household; </a:t>
            </a:r>
          </a:p>
          <a:p>
            <a:r>
              <a:rPr lang="en-GB" sz="2800" b="0" i="0" u="none" strike="noStrike" baseline="0" dirty="0">
                <a:solidFill>
                  <a:srgbClr val="000000"/>
                </a:solidFill>
                <a:latin typeface="Helvetica 45 Light"/>
              </a:rPr>
              <a:t>(d) to equipment used by homeworkers; and to hotels, nursing homes and similar establishments and to parts of workplaces where ‘domestic’ staff are employed, such as the kitchens of hostels or sheltered accommodation. </a:t>
            </a:r>
          </a:p>
        </p:txBody>
      </p:sp>
      <p:pic>
        <p:nvPicPr>
          <p:cNvPr id="2" name="Picture 1">
            <a:extLst>
              <a:ext uri="{FF2B5EF4-FFF2-40B4-BE49-F238E27FC236}">
                <a16:creationId xmlns:a16="http://schemas.microsoft.com/office/drawing/2014/main" xmlns="" id="{27633053-BC4F-C173-F971-5F22AFF76919}"/>
              </a:ext>
            </a:extLst>
          </p:cNvPr>
          <p:cNvPicPr>
            <a:picLocks noChangeAspect="1"/>
          </p:cNvPicPr>
          <p:nvPr/>
        </p:nvPicPr>
        <p:blipFill>
          <a:blip r:embed="rId2"/>
          <a:stretch>
            <a:fillRect/>
          </a:stretch>
        </p:blipFill>
        <p:spPr>
          <a:xfrm>
            <a:off x="304800" y="0"/>
            <a:ext cx="1003911" cy="1061512"/>
          </a:xfrm>
          <a:prstGeom prst="rect">
            <a:avLst/>
          </a:prstGeom>
        </p:spPr>
      </p:pic>
    </p:spTree>
    <p:extLst>
      <p:ext uri="{BB962C8B-B14F-4D97-AF65-F5344CB8AC3E}">
        <p14:creationId xmlns:p14="http://schemas.microsoft.com/office/powerpoint/2010/main" val="36182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093ECF-ADCC-4EDE-9FFF-AA173A0D714D}"/>
              </a:ext>
            </a:extLst>
          </p:cNvPr>
          <p:cNvSpPr txBox="1"/>
          <p:nvPr/>
        </p:nvSpPr>
        <p:spPr>
          <a:xfrm>
            <a:off x="2343150" y="878870"/>
            <a:ext cx="7505700" cy="3847207"/>
          </a:xfrm>
          <a:prstGeom prst="rect">
            <a:avLst/>
          </a:prstGeom>
          <a:noFill/>
        </p:spPr>
        <p:txBody>
          <a:bodyPr wrap="square">
            <a:spAutoFit/>
          </a:bodyPr>
          <a:lstStyle/>
          <a:p>
            <a:r>
              <a:rPr lang="en-GB" sz="3200" b="1" i="0" u="sng" strike="noStrike" baseline="0" dirty="0">
                <a:solidFill>
                  <a:srgbClr val="000000"/>
                </a:solidFill>
                <a:latin typeface="Helvetica 55 Roman"/>
              </a:rPr>
              <a:t>Who has duties under PUWER? </a:t>
            </a:r>
            <a:endParaRPr lang="en-GB" sz="3200" b="0" i="0" u="sng" strike="noStrike" baseline="0" dirty="0">
              <a:solidFill>
                <a:srgbClr val="000000"/>
              </a:solidFill>
              <a:latin typeface="Helvetica 55 Roman"/>
            </a:endParaRPr>
          </a:p>
          <a:p>
            <a:endParaRPr lang="fr-FR" sz="3200" dirty="0">
              <a:solidFill>
                <a:srgbClr val="000000"/>
              </a:solidFill>
              <a:latin typeface="Helvetica 45 Light"/>
            </a:endParaRPr>
          </a:p>
          <a:p>
            <a:r>
              <a:rPr lang="fr-FR" sz="3600" b="0" i="0" u="none" strike="noStrike" baseline="0" dirty="0">
                <a:solidFill>
                  <a:srgbClr val="000000"/>
                </a:solidFill>
                <a:latin typeface="Helvetica 45 Light"/>
              </a:rPr>
              <a:t>PUWER places duties on: </a:t>
            </a:r>
          </a:p>
          <a:p>
            <a:r>
              <a:rPr lang="en-GB" sz="3600" b="0" i="0" u="none" strike="noStrike" baseline="0" dirty="0">
                <a:solidFill>
                  <a:srgbClr val="000000"/>
                </a:solidFill>
                <a:latin typeface="Helvetica 45 Light"/>
              </a:rPr>
              <a:t>(a) employers; </a:t>
            </a:r>
          </a:p>
          <a:p>
            <a:r>
              <a:rPr lang="en-GB" sz="3600" b="0" i="0" u="none" strike="noStrike" baseline="0" dirty="0">
                <a:solidFill>
                  <a:srgbClr val="000000"/>
                </a:solidFill>
                <a:latin typeface="Helvetica 45 Light"/>
              </a:rPr>
              <a:t>(b) the self-employed; </a:t>
            </a:r>
          </a:p>
          <a:p>
            <a:r>
              <a:rPr lang="en-GB" sz="3600" b="0" i="0" u="none" strike="noStrike" baseline="0" dirty="0">
                <a:solidFill>
                  <a:srgbClr val="000000"/>
                </a:solidFill>
                <a:latin typeface="Helvetica 45 Light"/>
              </a:rPr>
              <a:t>(c) people who have control of work equipment. </a:t>
            </a:r>
          </a:p>
        </p:txBody>
      </p:sp>
      <p:pic>
        <p:nvPicPr>
          <p:cNvPr id="2" name="Picture 1">
            <a:extLst>
              <a:ext uri="{FF2B5EF4-FFF2-40B4-BE49-F238E27FC236}">
                <a16:creationId xmlns:a16="http://schemas.microsoft.com/office/drawing/2014/main" xmlns="" id="{192D7BDD-7F03-37E2-D439-44C995C8F1C5}"/>
              </a:ext>
            </a:extLst>
          </p:cNvPr>
          <p:cNvPicPr>
            <a:picLocks noChangeAspect="1"/>
          </p:cNvPicPr>
          <p:nvPr/>
        </p:nvPicPr>
        <p:blipFill>
          <a:blip r:embed="rId2"/>
          <a:stretch>
            <a:fillRect/>
          </a:stretch>
        </p:blipFill>
        <p:spPr>
          <a:xfrm>
            <a:off x="219609" y="97817"/>
            <a:ext cx="1487553" cy="1572904"/>
          </a:xfrm>
          <a:prstGeom prst="rect">
            <a:avLst/>
          </a:prstGeom>
        </p:spPr>
      </p:pic>
    </p:spTree>
    <p:extLst>
      <p:ext uri="{BB962C8B-B14F-4D97-AF65-F5344CB8AC3E}">
        <p14:creationId xmlns:p14="http://schemas.microsoft.com/office/powerpoint/2010/main" val="379298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B82E839-457F-B165-97B7-F8E7887A3FBF}"/>
              </a:ext>
            </a:extLst>
          </p:cNvPr>
          <p:cNvSpPr txBox="1"/>
          <p:nvPr/>
        </p:nvSpPr>
        <p:spPr>
          <a:xfrm>
            <a:off x="190500" y="0"/>
            <a:ext cx="11811000" cy="6494085"/>
          </a:xfrm>
          <a:prstGeom prst="rect">
            <a:avLst/>
          </a:prstGeom>
          <a:noFill/>
        </p:spPr>
        <p:txBody>
          <a:bodyPr wrap="square">
            <a:spAutoFit/>
          </a:bodyPr>
          <a:lstStyle/>
          <a:p>
            <a:pPr marR="1000" algn="ctr"/>
            <a:r>
              <a:rPr lang="en-GB" sz="3200" b="1" u="sng" dirty="0"/>
              <a:t>Regulation 4 Suitability of work equipment</a:t>
            </a:r>
            <a:endParaRPr lang="en-GB" sz="3200" b="1" i="0" u="sng" strike="noStrike" baseline="0" dirty="0">
              <a:solidFill>
                <a:srgbClr val="000000"/>
              </a:solidFill>
              <a:latin typeface="Helvetica 65 Medium"/>
            </a:endParaRPr>
          </a:p>
          <a:p>
            <a:pPr marR="1000" algn="ctr"/>
            <a:r>
              <a:rPr lang="en-GB" sz="3200" b="1" i="0" u="sng" strike="noStrike" baseline="0" dirty="0">
                <a:solidFill>
                  <a:srgbClr val="000000"/>
                </a:solidFill>
                <a:latin typeface="Helvetica 65 Medium"/>
              </a:rPr>
              <a:t>Summary of regulation 4 </a:t>
            </a:r>
          </a:p>
          <a:p>
            <a:pPr marR="1000"/>
            <a:endParaRPr lang="en-GB" sz="3200" b="1" u="sng" dirty="0">
              <a:solidFill>
                <a:srgbClr val="000000"/>
              </a:solidFill>
              <a:latin typeface="Helvetica 65 Medium"/>
            </a:endParaRPr>
          </a:p>
          <a:p>
            <a:pPr marR="1000"/>
            <a:r>
              <a:rPr lang="en-GB" sz="3200" b="0" i="0" u="none" strike="noStrike" baseline="0" dirty="0">
                <a:solidFill>
                  <a:srgbClr val="000000"/>
                </a:solidFill>
                <a:latin typeface="Helvetica 45 Light"/>
              </a:rPr>
              <a:t>This regulation deals with the safety of work equipment from three aspects: </a:t>
            </a:r>
          </a:p>
          <a:p>
            <a:r>
              <a:rPr lang="en-GB" sz="3200" b="0" i="0" u="none" strike="noStrike" baseline="0" dirty="0">
                <a:solidFill>
                  <a:srgbClr val="000000"/>
                </a:solidFill>
                <a:latin typeface="Helvetica 45 Light"/>
              </a:rPr>
              <a:t>its initial integrity; </a:t>
            </a:r>
          </a:p>
          <a:p>
            <a:r>
              <a:rPr lang="en-GB" sz="3200" b="0" i="0" u="none" strike="noStrike" baseline="0" dirty="0">
                <a:solidFill>
                  <a:srgbClr val="000000"/>
                </a:solidFill>
                <a:latin typeface="Helvetica 45 Light"/>
              </a:rPr>
              <a:t>the place where it will be used; </a:t>
            </a:r>
          </a:p>
          <a:p>
            <a:r>
              <a:rPr lang="en-GB" sz="3200" b="0" i="0" u="none" strike="noStrike" baseline="0" dirty="0">
                <a:solidFill>
                  <a:srgbClr val="000000"/>
                </a:solidFill>
                <a:latin typeface="Helvetica 45 Light"/>
              </a:rPr>
              <a:t>the purpose for which it will be used. </a:t>
            </a:r>
          </a:p>
          <a:p>
            <a:endParaRPr lang="en-GB" sz="3200" b="0" i="0" u="none" strike="noStrike" baseline="0" dirty="0">
              <a:solidFill>
                <a:srgbClr val="000000"/>
              </a:solidFill>
              <a:latin typeface="Helvetica 45 Light"/>
            </a:endParaRPr>
          </a:p>
          <a:p>
            <a:pPr marR="1000"/>
            <a:r>
              <a:rPr lang="en-GB" sz="3200" b="0" i="0" u="none" strike="noStrike" baseline="0" dirty="0">
                <a:solidFill>
                  <a:srgbClr val="000000"/>
                </a:solidFill>
                <a:latin typeface="Helvetica 45 Light"/>
              </a:rPr>
              <a:t>There is no specific regulation requiring a risk assessment in PUWER. Instead the requirement to carry out a risk assessment is contained in the Management Regulations, which have general provisions relating to the safety of work equipment. </a:t>
            </a:r>
            <a:endParaRPr lang="en-GB" sz="3200" dirty="0"/>
          </a:p>
        </p:txBody>
      </p:sp>
      <p:pic>
        <p:nvPicPr>
          <p:cNvPr id="2" name="Picture 1">
            <a:extLst>
              <a:ext uri="{FF2B5EF4-FFF2-40B4-BE49-F238E27FC236}">
                <a16:creationId xmlns:a16="http://schemas.microsoft.com/office/drawing/2014/main" xmlns="" id="{845EDB11-2157-7717-3F5A-9CE6E5F1BAD1}"/>
              </a:ext>
            </a:extLst>
          </p:cNvPr>
          <p:cNvPicPr>
            <a:picLocks noChangeAspect="1"/>
          </p:cNvPicPr>
          <p:nvPr/>
        </p:nvPicPr>
        <p:blipFill>
          <a:blip r:embed="rId2"/>
          <a:stretch>
            <a:fillRect/>
          </a:stretch>
        </p:blipFill>
        <p:spPr>
          <a:xfrm>
            <a:off x="219610" y="97817"/>
            <a:ext cx="1119334" cy="1183558"/>
          </a:xfrm>
          <a:prstGeom prst="rect">
            <a:avLst/>
          </a:prstGeom>
        </p:spPr>
      </p:pic>
    </p:spTree>
    <p:extLst>
      <p:ext uri="{BB962C8B-B14F-4D97-AF65-F5344CB8AC3E}">
        <p14:creationId xmlns:p14="http://schemas.microsoft.com/office/powerpoint/2010/main" val="33507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C140848A-8E74-F4CF-88C0-F6FC3CE7C43C}"/>
              </a:ext>
            </a:extLst>
          </p:cNvPr>
          <p:cNvSpPr txBox="1"/>
          <p:nvPr/>
        </p:nvSpPr>
        <p:spPr>
          <a:xfrm>
            <a:off x="654104" y="129698"/>
            <a:ext cx="11168743" cy="584775"/>
          </a:xfrm>
          <a:prstGeom prst="rect">
            <a:avLst/>
          </a:prstGeom>
          <a:noFill/>
        </p:spPr>
        <p:txBody>
          <a:bodyPr wrap="square" rtlCol="0">
            <a:spAutoFit/>
          </a:bodyPr>
          <a:lstStyle/>
          <a:p>
            <a:pPr algn="ctr"/>
            <a:r>
              <a:rPr lang="en-GB" sz="3200" dirty="0"/>
              <a:t>Health and safety at Work etc Act 1974. (The umbrella)</a:t>
            </a:r>
          </a:p>
        </p:txBody>
      </p:sp>
      <p:cxnSp>
        <p:nvCxnSpPr>
          <p:cNvPr id="11" name="Straight Connector 10">
            <a:extLst>
              <a:ext uri="{FF2B5EF4-FFF2-40B4-BE49-F238E27FC236}">
                <a16:creationId xmlns:a16="http://schemas.microsoft.com/office/drawing/2014/main" xmlns="" id="{10A48C2B-DFCE-0AB8-74D1-53135764FDED}"/>
              </a:ext>
            </a:extLst>
          </p:cNvPr>
          <p:cNvCxnSpPr/>
          <p:nvPr/>
        </p:nvCxnSpPr>
        <p:spPr>
          <a:xfrm>
            <a:off x="1286264" y="3912718"/>
            <a:ext cx="993695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DF86ECC8-8F68-B845-CF1F-44E9B8499D28}"/>
              </a:ext>
            </a:extLst>
          </p:cNvPr>
          <p:cNvCxnSpPr>
            <a:cxnSpLocks/>
          </p:cNvCxnSpPr>
          <p:nvPr/>
        </p:nvCxnSpPr>
        <p:spPr>
          <a:xfrm>
            <a:off x="5600700" y="596185"/>
            <a:ext cx="0" cy="5169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2258774F-B762-A57B-0A80-CD9DAE263908}"/>
              </a:ext>
            </a:extLst>
          </p:cNvPr>
          <p:cNvCxnSpPr/>
          <p:nvPr/>
        </p:nvCxnSpPr>
        <p:spPr>
          <a:xfrm>
            <a:off x="1286264" y="3912718"/>
            <a:ext cx="0" cy="674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27B69B5A-E8CB-414A-3CDA-A9D82EC054E2}"/>
              </a:ext>
            </a:extLst>
          </p:cNvPr>
          <p:cNvCxnSpPr/>
          <p:nvPr/>
        </p:nvCxnSpPr>
        <p:spPr>
          <a:xfrm>
            <a:off x="3390900" y="3912718"/>
            <a:ext cx="0" cy="674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6561F261-CE78-8A39-3EDD-701ED1429D8E}"/>
              </a:ext>
            </a:extLst>
          </p:cNvPr>
          <p:cNvCxnSpPr/>
          <p:nvPr/>
        </p:nvCxnSpPr>
        <p:spPr>
          <a:xfrm>
            <a:off x="5600700" y="3912718"/>
            <a:ext cx="0" cy="674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96140C42-195B-F9FF-C33D-88CE3B1F4C37}"/>
              </a:ext>
            </a:extLst>
          </p:cNvPr>
          <p:cNvCxnSpPr/>
          <p:nvPr/>
        </p:nvCxnSpPr>
        <p:spPr>
          <a:xfrm>
            <a:off x="7671904" y="3912718"/>
            <a:ext cx="0" cy="674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A72D6445-D5B3-D5E2-18C3-1B8E396ADE07}"/>
              </a:ext>
            </a:extLst>
          </p:cNvPr>
          <p:cNvCxnSpPr/>
          <p:nvPr/>
        </p:nvCxnSpPr>
        <p:spPr>
          <a:xfrm>
            <a:off x="11206683" y="3912718"/>
            <a:ext cx="0" cy="674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23D1808C-C981-815E-D097-AA664795656D}"/>
              </a:ext>
            </a:extLst>
          </p:cNvPr>
          <p:cNvSpPr txBox="1"/>
          <p:nvPr/>
        </p:nvSpPr>
        <p:spPr>
          <a:xfrm>
            <a:off x="825500" y="4737100"/>
            <a:ext cx="1244592" cy="1015663"/>
          </a:xfrm>
          <a:prstGeom prst="rect">
            <a:avLst/>
          </a:prstGeom>
          <a:noFill/>
        </p:spPr>
        <p:txBody>
          <a:bodyPr wrap="square" rtlCol="0">
            <a:spAutoFit/>
          </a:bodyPr>
          <a:lstStyle/>
          <a:p>
            <a:r>
              <a:rPr lang="en-GB" sz="2000" dirty="0"/>
              <a:t>Manual </a:t>
            </a:r>
          </a:p>
          <a:p>
            <a:r>
              <a:rPr lang="en-GB" sz="2000" dirty="0"/>
              <a:t>Handling Regs</a:t>
            </a:r>
          </a:p>
        </p:txBody>
      </p:sp>
      <p:cxnSp>
        <p:nvCxnSpPr>
          <p:cNvPr id="31" name="Straight Arrow Connector 30">
            <a:extLst>
              <a:ext uri="{FF2B5EF4-FFF2-40B4-BE49-F238E27FC236}">
                <a16:creationId xmlns:a16="http://schemas.microsoft.com/office/drawing/2014/main" xmlns="" id="{0D0EB860-039C-48AE-166A-EC538B5AB568}"/>
              </a:ext>
            </a:extLst>
          </p:cNvPr>
          <p:cNvCxnSpPr/>
          <p:nvPr/>
        </p:nvCxnSpPr>
        <p:spPr>
          <a:xfrm>
            <a:off x="9626600" y="3912718"/>
            <a:ext cx="0" cy="6746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C0E6C43F-2AFC-8B3A-E956-357FE3C71E48}"/>
              </a:ext>
            </a:extLst>
          </p:cNvPr>
          <p:cNvSpPr txBox="1"/>
          <p:nvPr/>
        </p:nvSpPr>
        <p:spPr>
          <a:xfrm>
            <a:off x="2445491" y="4737100"/>
            <a:ext cx="2226649" cy="1323439"/>
          </a:xfrm>
          <a:prstGeom prst="rect">
            <a:avLst/>
          </a:prstGeom>
          <a:noFill/>
        </p:spPr>
        <p:txBody>
          <a:bodyPr wrap="square" rtlCol="0">
            <a:spAutoFit/>
          </a:bodyPr>
          <a:lstStyle/>
          <a:p>
            <a:r>
              <a:rPr lang="en-GB" sz="2000" dirty="0"/>
              <a:t>The Management of health and safety at work Regs</a:t>
            </a:r>
          </a:p>
          <a:p>
            <a:r>
              <a:rPr lang="en-GB" sz="2000" dirty="0"/>
              <a:t>Risk Assessment</a:t>
            </a:r>
          </a:p>
        </p:txBody>
      </p:sp>
      <p:sp>
        <p:nvSpPr>
          <p:cNvPr id="33" name="TextBox 32">
            <a:extLst>
              <a:ext uri="{FF2B5EF4-FFF2-40B4-BE49-F238E27FC236}">
                <a16:creationId xmlns:a16="http://schemas.microsoft.com/office/drawing/2014/main" xmlns="" id="{3CCA8ABA-DAF5-0898-0523-675778B4F6D9}"/>
              </a:ext>
            </a:extLst>
          </p:cNvPr>
          <p:cNvSpPr txBox="1"/>
          <p:nvPr/>
        </p:nvSpPr>
        <p:spPr>
          <a:xfrm>
            <a:off x="4867828" y="4737100"/>
            <a:ext cx="2071981" cy="1354217"/>
          </a:xfrm>
          <a:prstGeom prst="rect">
            <a:avLst/>
          </a:prstGeom>
          <a:noFill/>
        </p:spPr>
        <p:txBody>
          <a:bodyPr wrap="square" rtlCol="0">
            <a:spAutoFit/>
          </a:bodyPr>
          <a:lstStyle/>
          <a:p>
            <a:r>
              <a:rPr lang="en-GB" sz="2800" b="1" u="sng" dirty="0"/>
              <a:t>PUWER</a:t>
            </a:r>
          </a:p>
          <a:p>
            <a:r>
              <a:rPr lang="en-GB" b="1" u="sng" dirty="0"/>
              <a:t>Provision and use of work equipment regs</a:t>
            </a:r>
          </a:p>
        </p:txBody>
      </p:sp>
      <p:sp>
        <p:nvSpPr>
          <p:cNvPr id="34" name="TextBox 33">
            <a:extLst>
              <a:ext uri="{FF2B5EF4-FFF2-40B4-BE49-F238E27FC236}">
                <a16:creationId xmlns:a16="http://schemas.microsoft.com/office/drawing/2014/main" xmlns="" id="{63A6A326-0B06-C68D-8E57-331552DD74E9}"/>
              </a:ext>
            </a:extLst>
          </p:cNvPr>
          <p:cNvSpPr txBox="1"/>
          <p:nvPr/>
        </p:nvSpPr>
        <p:spPr>
          <a:xfrm>
            <a:off x="7104926" y="4667749"/>
            <a:ext cx="1823170" cy="1631216"/>
          </a:xfrm>
          <a:prstGeom prst="rect">
            <a:avLst/>
          </a:prstGeom>
          <a:noFill/>
        </p:spPr>
        <p:txBody>
          <a:bodyPr wrap="square" rtlCol="0">
            <a:spAutoFit/>
          </a:bodyPr>
          <a:lstStyle/>
          <a:p>
            <a:r>
              <a:rPr lang="en-GB" sz="2800" b="1" u="sng" dirty="0"/>
              <a:t>LOLER</a:t>
            </a:r>
          </a:p>
          <a:p>
            <a:r>
              <a:rPr lang="en-GB" b="1" u="sng" dirty="0"/>
              <a:t>Lifting operations and lifting equipment regs</a:t>
            </a:r>
          </a:p>
        </p:txBody>
      </p:sp>
      <p:sp>
        <p:nvSpPr>
          <p:cNvPr id="35" name="TextBox 34">
            <a:extLst>
              <a:ext uri="{FF2B5EF4-FFF2-40B4-BE49-F238E27FC236}">
                <a16:creationId xmlns:a16="http://schemas.microsoft.com/office/drawing/2014/main" xmlns="" id="{F757C69F-D23E-55E3-851E-DE9ED33CD549}"/>
              </a:ext>
            </a:extLst>
          </p:cNvPr>
          <p:cNvSpPr txBox="1"/>
          <p:nvPr/>
        </p:nvSpPr>
        <p:spPr>
          <a:xfrm>
            <a:off x="8928100" y="4674890"/>
            <a:ext cx="1574796" cy="707886"/>
          </a:xfrm>
          <a:prstGeom prst="rect">
            <a:avLst/>
          </a:prstGeom>
          <a:noFill/>
        </p:spPr>
        <p:txBody>
          <a:bodyPr wrap="square" rtlCol="0">
            <a:spAutoFit/>
          </a:bodyPr>
          <a:lstStyle/>
          <a:p>
            <a:r>
              <a:rPr lang="en-GB" sz="2000" dirty="0"/>
              <a:t>Work at Height Regs</a:t>
            </a:r>
          </a:p>
        </p:txBody>
      </p:sp>
      <p:sp>
        <p:nvSpPr>
          <p:cNvPr id="37" name="TextBox 36">
            <a:extLst>
              <a:ext uri="{FF2B5EF4-FFF2-40B4-BE49-F238E27FC236}">
                <a16:creationId xmlns:a16="http://schemas.microsoft.com/office/drawing/2014/main" xmlns="" id="{304994F1-9190-492C-B28B-0891D21A9568}"/>
              </a:ext>
            </a:extLst>
          </p:cNvPr>
          <p:cNvSpPr txBox="1"/>
          <p:nvPr/>
        </p:nvSpPr>
        <p:spPr>
          <a:xfrm>
            <a:off x="10668005" y="4674890"/>
            <a:ext cx="1333486" cy="707886"/>
          </a:xfrm>
          <a:prstGeom prst="rect">
            <a:avLst/>
          </a:prstGeom>
          <a:noFill/>
        </p:spPr>
        <p:txBody>
          <a:bodyPr wrap="square" rtlCol="0">
            <a:spAutoFit/>
          </a:bodyPr>
          <a:lstStyle/>
          <a:p>
            <a:r>
              <a:rPr lang="en-GB" sz="2000" dirty="0"/>
              <a:t>First aid at Work regs</a:t>
            </a:r>
          </a:p>
        </p:txBody>
      </p:sp>
      <p:pic>
        <p:nvPicPr>
          <p:cNvPr id="2" name="Picture 1">
            <a:extLst>
              <a:ext uri="{FF2B5EF4-FFF2-40B4-BE49-F238E27FC236}">
                <a16:creationId xmlns:a16="http://schemas.microsoft.com/office/drawing/2014/main" xmlns="" id="{F8237A0E-115B-A5EF-111A-039CA8AE2953}"/>
              </a:ext>
            </a:extLst>
          </p:cNvPr>
          <p:cNvPicPr>
            <a:picLocks noChangeAspect="1"/>
          </p:cNvPicPr>
          <p:nvPr/>
        </p:nvPicPr>
        <p:blipFill>
          <a:blip r:embed="rId3"/>
          <a:stretch>
            <a:fillRect/>
          </a:stretch>
        </p:blipFill>
        <p:spPr>
          <a:xfrm>
            <a:off x="4272436" y="1089236"/>
            <a:ext cx="2796210" cy="2411291"/>
          </a:xfrm>
          <a:prstGeom prst="rect">
            <a:avLst/>
          </a:prstGeom>
        </p:spPr>
      </p:pic>
      <p:pic>
        <p:nvPicPr>
          <p:cNvPr id="3" name="Picture 2">
            <a:extLst>
              <a:ext uri="{FF2B5EF4-FFF2-40B4-BE49-F238E27FC236}">
                <a16:creationId xmlns:a16="http://schemas.microsoft.com/office/drawing/2014/main" xmlns="" id="{C8761D4D-72DD-BDFB-1662-5AD70B2A9F22}"/>
              </a:ext>
            </a:extLst>
          </p:cNvPr>
          <p:cNvPicPr>
            <a:picLocks noChangeAspect="1"/>
          </p:cNvPicPr>
          <p:nvPr/>
        </p:nvPicPr>
        <p:blipFill>
          <a:blip r:embed="rId4"/>
          <a:stretch>
            <a:fillRect/>
          </a:stretch>
        </p:blipFill>
        <p:spPr>
          <a:xfrm>
            <a:off x="141995" y="129698"/>
            <a:ext cx="1244588" cy="1318670"/>
          </a:xfrm>
          <a:prstGeom prst="rect">
            <a:avLst/>
          </a:prstGeom>
        </p:spPr>
      </p:pic>
    </p:spTree>
    <p:custDataLst>
      <p:tags r:id="rId1"/>
    </p:custDataLst>
    <p:extLst>
      <p:ext uri="{BB962C8B-B14F-4D97-AF65-F5344CB8AC3E}">
        <p14:creationId xmlns:p14="http://schemas.microsoft.com/office/powerpoint/2010/main" val="925220399"/>
      </p:ext>
    </p:extLst>
  </p:cSld>
  <p:clrMapOvr>
    <a:masterClrMapping/>
  </p:clrMapOvr>
  <mc:AlternateContent xmlns:mc="http://schemas.openxmlformats.org/markup-compatibility/2006" xmlns:p14="http://schemas.microsoft.com/office/powerpoint/2010/main">
    <mc:Choice Requires="p14">
      <p:transition spd="slow" p14:dur="2000" advTm="23194"/>
    </mc:Choice>
    <mc:Fallback xmlns="">
      <p:transition spd="slow" advTm="231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9">
                                            <p:txEl>
                                              <p:pRg st="0" end="0"/>
                                            </p:txEl>
                                          </p:spTgt>
                                        </p:tgtEl>
                                        <p:attrNameLst>
                                          <p:attrName>style.visibility</p:attrName>
                                        </p:attrNameLst>
                                      </p:cBhvr>
                                      <p:to>
                                        <p:strVal val="visible"/>
                                      </p:to>
                                    </p:set>
                                    <p:animEffect transition="in" filter="fade">
                                      <p:cBhvr>
                                        <p:cTn id="66" dur="1000"/>
                                        <p:tgtEl>
                                          <p:spTgt spid="29">
                                            <p:txEl>
                                              <p:pRg st="0" end="0"/>
                                            </p:txEl>
                                          </p:spTgt>
                                        </p:tgtEl>
                                      </p:cBhvr>
                                    </p:animEffect>
                                    <p:anim calcmode="lin" valueType="num">
                                      <p:cBhvr>
                                        <p:cTn id="6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29">
                                            <p:txEl>
                                              <p:pRg st="1" end="1"/>
                                            </p:txEl>
                                          </p:spTgt>
                                        </p:tgtEl>
                                        <p:attrNameLst>
                                          <p:attrName>style.visibility</p:attrName>
                                        </p:attrNameLst>
                                      </p:cBhvr>
                                      <p:to>
                                        <p:strVal val="visible"/>
                                      </p:to>
                                    </p:set>
                                    <p:animEffect transition="in" filter="fade">
                                      <p:cBhvr>
                                        <p:cTn id="71" dur="1000"/>
                                        <p:tgtEl>
                                          <p:spTgt spid="29">
                                            <p:txEl>
                                              <p:pRg st="1" end="1"/>
                                            </p:txEl>
                                          </p:spTgt>
                                        </p:tgtEl>
                                      </p:cBhvr>
                                    </p:animEffect>
                                    <p:anim calcmode="lin" valueType="num">
                                      <p:cBhvr>
                                        <p:cTn id="72"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1000"/>
                                        <p:tgtEl>
                                          <p:spTgt spid="32"/>
                                        </p:tgtEl>
                                      </p:cBhvr>
                                    </p:animEffect>
                                    <p:anim calcmode="lin" valueType="num">
                                      <p:cBhvr>
                                        <p:cTn id="79" dur="1000" fill="hold"/>
                                        <p:tgtEl>
                                          <p:spTgt spid="32"/>
                                        </p:tgtEl>
                                        <p:attrNameLst>
                                          <p:attrName>ppt_x</p:attrName>
                                        </p:attrNameLst>
                                      </p:cBhvr>
                                      <p:tavLst>
                                        <p:tav tm="0">
                                          <p:val>
                                            <p:strVal val="#ppt_x"/>
                                          </p:val>
                                        </p:tav>
                                        <p:tav tm="100000">
                                          <p:val>
                                            <p:strVal val="#ppt_x"/>
                                          </p:val>
                                        </p:tav>
                                      </p:tavLst>
                                    </p:anim>
                                    <p:anim calcmode="lin" valueType="num">
                                      <p:cBhvr>
                                        <p:cTn id="8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fade">
                                      <p:cBhvr>
                                        <p:cTn id="92" dur="1000"/>
                                        <p:tgtEl>
                                          <p:spTgt spid="37"/>
                                        </p:tgtEl>
                                      </p:cBhvr>
                                    </p:animEffect>
                                    <p:anim calcmode="lin" valueType="num">
                                      <p:cBhvr>
                                        <p:cTn id="93" dur="1000" fill="hold"/>
                                        <p:tgtEl>
                                          <p:spTgt spid="37"/>
                                        </p:tgtEl>
                                        <p:attrNameLst>
                                          <p:attrName>ppt_x</p:attrName>
                                        </p:attrNameLst>
                                      </p:cBhvr>
                                      <p:tavLst>
                                        <p:tav tm="0">
                                          <p:val>
                                            <p:strVal val="#ppt_x"/>
                                          </p:val>
                                        </p:tav>
                                        <p:tav tm="100000">
                                          <p:val>
                                            <p:strVal val="#ppt_x"/>
                                          </p:val>
                                        </p:tav>
                                      </p:tavLst>
                                    </p:anim>
                                    <p:anim calcmode="lin" valueType="num">
                                      <p:cBhvr>
                                        <p:cTn id="9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p:cTn id="99" dur="1000" fill="hold"/>
                                        <p:tgtEl>
                                          <p:spTgt spid="33"/>
                                        </p:tgtEl>
                                        <p:attrNameLst>
                                          <p:attrName>ppt_w</p:attrName>
                                        </p:attrNameLst>
                                      </p:cBhvr>
                                      <p:tavLst>
                                        <p:tav tm="0">
                                          <p:val>
                                            <p:fltVal val="0"/>
                                          </p:val>
                                        </p:tav>
                                        <p:tav tm="100000">
                                          <p:val>
                                            <p:strVal val="#ppt_w"/>
                                          </p:val>
                                        </p:tav>
                                      </p:tavLst>
                                    </p:anim>
                                    <p:anim calcmode="lin" valueType="num">
                                      <p:cBhvr>
                                        <p:cTn id="100" dur="1000" fill="hold"/>
                                        <p:tgtEl>
                                          <p:spTgt spid="33"/>
                                        </p:tgtEl>
                                        <p:attrNameLst>
                                          <p:attrName>ppt_h</p:attrName>
                                        </p:attrNameLst>
                                      </p:cBhvr>
                                      <p:tavLst>
                                        <p:tav tm="0">
                                          <p:val>
                                            <p:fltVal val="0"/>
                                          </p:val>
                                        </p:tav>
                                        <p:tav tm="100000">
                                          <p:val>
                                            <p:strVal val="#ppt_h"/>
                                          </p:val>
                                        </p:tav>
                                      </p:tavLst>
                                    </p:anim>
                                    <p:anim calcmode="lin" valueType="num">
                                      <p:cBhvr>
                                        <p:cTn id="101" dur="1000" fill="hold"/>
                                        <p:tgtEl>
                                          <p:spTgt spid="33"/>
                                        </p:tgtEl>
                                        <p:attrNameLst>
                                          <p:attrName>style.rotation</p:attrName>
                                        </p:attrNameLst>
                                      </p:cBhvr>
                                      <p:tavLst>
                                        <p:tav tm="0">
                                          <p:val>
                                            <p:fltVal val="90"/>
                                          </p:val>
                                        </p:tav>
                                        <p:tav tm="100000">
                                          <p:val>
                                            <p:fltVal val="0"/>
                                          </p:val>
                                        </p:tav>
                                      </p:tavLst>
                                    </p:anim>
                                    <p:animEffect transition="in" filter="fade">
                                      <p:cBhvr>
                                        <p:cTn id="102" dur="10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1000" fill="hold"/>
                                        <p:tgtEl>
                                          <p:spTgt spid="34"/>
                                        </p:tgtEl>
                                        <p:attrNameLst>
                                          <p:attrName>ppt_w</p:attrName>
                                        </p:attrNameLst>
                                      </p:cBhvr>
                                      <p:tavLst>
                                        <p:tav tm="0">
                                          <p:val>
                                            <p:fltVal val="0"/>
                                          </p:val>
                                        </p:tav>
                                        <p:tav tm="100000">
                                          <p:val>
                                            <p:strVal val="#ppt_w"/>
                                          </p:val>
                                        </p:tav>
                                      </p:tavLst>
                                    </p:anim>
                                    <p:anim calcmode="lin" valueType="num">
                                      <p:cBhvr>
                                        <p:cTn id="108" dur="1000" fill="hold"/>
                                        <p:tgtEl>
                                          <p:spTgt spid="34"/>
                                        </p:tgtEl>
                                        <p:attrNameLst>
                                          <p:attrName>ppt_h</p:attrName>
                                        </p:attrNameLst>
                                      </p:cBhvr>
                                      <p:tavLst>
                                        <p:tav tm="0">
                                          <p:val>
                                            <p:fltVal val="0"/>
                                          </p:val>
                                        </p:tav>
                                        <p:tav tm="100000">
                                          <p:val>
                                            <p:strVal val="#ppt_h"/>
                                          </p:val>
                                        </p:tav>
                                      </p:tavLst>
                                    </p:anim>
                                    <p:anim calcmode="lin" valueType="num">
                                      <p:cBhvr>
                                        <p:cTn id="109" dur="1000" fill="hold"/>
                                        <p:tgtEl>
                                          <p:spTgt spid="34"/>
                                        </p:tgtEl>
                                        <p:attrNameLst>
                                          <p:attrName>style.rotation</p:attrName>
                                        </p:attrNameLst>
                                      </p:cBhvr>
                                      <p:tavLst>
                                        <p:tav tm="0">
                                          <p:val>
                                            <p:fltVal val="90"/>
                                          </p:val>
                                        </p:tav>
                                        <p:tav tm="100000">
                                          <p:val>
                                            <p:fltVal val="0"/>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80D45E3-C71D-0F25-A1C2-288544F9B915}"/>
              </a:ext>
            </a:extLst>
          </p:cNvPr>
          <p:cNvSpPr txBox="1"/>
          <p:nvPr/>
        </p:nvSpPr>
        <p:spPr>
          <a:xfrm>
            <a:off x="228600" y="565880"/>
            <a:ext cx="11963400" cy="6001643"/>
          </a:xfrm>
          <a:prstGeom prst="rect">
            <a:avLst/>
          </a:prstGeom>
          <a:noFill/>
        </p:spPr>
        <p:txBody>
          <a:bodyPr wrap="square">
            <a:spAutoFit/>
          </a:bodyPr>
          <a:lstStyle/>
          <a:p>
            <a:pPr algn="ctr"/>
            <a:r>
              <a:rPr lang="en-GB" sz="3200" b="1" i="0" u="sng" strike="noStrike" baseline="0" dirty="0">
                <a:solidFill>
                  <a:srgbClr val="000000"/>
                </a:solidFill>
                <a:latin typeface="Helvetica 55 Roman"/>
              </a:rPr>
              <a:t>How risk assessment and the </a:t>
            </a:r>
          </a:p>
          <a:p>
            <a:pPr algn="ctr"/>
            <a:r>
              <a:rPr lang="en-GB" sz="3200" b="1" i="0" u="sng" strike="noStrike" baseline="0" dirty="0">
                <a:solidFill>
                  <a:srgbClr val="000000"/>
                </a:solidFill>
                <a:latin typeface="Helvetica 55 Roman"/>
              </a:rPr>
              <a:t>Management Regulations link with PUWER </a:t>
            </a:r>
            <a:endParaRPr lang="en-GB" sz="3200" b="0" i="0" u="sng" strike="noStrike" baseline="0" dirty="0">
              <a:solidFill>
                <a:srgbClr val="000000"/>
              </a:solidFill>
              <a:latin typeface="Helvetica 55 Roman"/>
            </a:endParaRPr>
          </a:p>
          <a:p>
            <a:r>
              <a:rPr lang="en-GB" sz="3200" b="0" i="0" u="none" strike="noStrike" baseline="0" dirty="0">
                <a:solidFill>
                  <a:srgbClr val="000000"/>
                </a:solidFill>
                <a:latin typeface="Helvetica 45 Light"/>
              </a:rPr>
              <a:t>Risks to health and safety should be assessed taking into account the type of work equipment, substances and electrical </a:t>
            </a:r>
          </a:p>
          <a:p>
            <a:r>
              <a:rPr lang="en-GB" sz="3200" b="0" i="0" u="none" strike="noStrike" baseline="0" dirty="0">
                <a:solidFill>
                  <a:srgbClr val="000000"/>
                </a:solidFill>
                <a:latin typeface="Helvetica 45 Light"/>
              </a:rPr>
              <a:t>or mechanical hazards to which people may be exposed. </a:t>
            </a:r>
          </a:p>
          <a:p>
            <a:r>
              <a:rPr lang="en-GB" sz="3200" b="0" i="0" u="none" strike="noStrike" baseline="0" dirty="0">
                <a:solidFill>
                  <a:srgbClr val="000000"/>
                </a:solidFill>
                <a:latin typeface="Helvetica 45 Light"/>
              </a:rPr>
              <a:t>Action to eliminate/control any risk might include, for example, during maintenance: </a:t>
            </a:r>
          </a:p>
          <a:p>
            <a:r>
              <a:rPr lang="en-GB" sz="3200" b="0" i="0" u="none" strike="noStrike" baseline="0" dirty="0">
                <a:solidFill>
                  <a:srgbClr val="000000"/>
                </a:solidFill>
                <a:latin typeface="Helvetica 45 Light"/>
              </a:rPr>
              <a:t>(a) disconnecting the power supply to the work equipment; </a:t>
            </a:r>
          </a:p>
          <a:p>
            <a:r>
              <a:rPr lang="en-GB" sz="3200" b="0" i="0" u="none" strike="noStrike" baseline="0" dirty="0">
                <a:solidFill>
                  <a:srgbClr val="000000"/>
                </a:solidFill>
                <a:latin typeface="Helvetica 45 Light"/>
              </a:rPr>
              <a:t>(b) supporting parts of the work equipment which could fall; </a:t>
            </a:r>
          </a:p>
          <a:p>
            <a:r>
              <a:rPr lang="en-GB" sz="3200" b="0" i="0" u="none" strike="noStrike" baseline="0" dirty="0">
                <a:solidFill>
                  <a:srgbClr val="000000"/>
                </a:solidFill>
                <a:latin typeface="Helvetica 45 Light"/>
              </a:rPr>
              <a:t>(c) securing mobile work equipment so it cannot move; </a:t>
            </a:r>
          </a:p>
          <a:p>
            <a:r>
              <a:rPr lang="en-GB" sz="3200" b="0" i="0" u="none" strike="noStrike" baseline="0" dirty="0">
                <a:solidFill>
                  <a:srgbClr val="000000"/>
                </a:solidFill>
                <a:latin typeface="Helvetica 45 Light"/>
              </a:rPr>
              <a:t>(d) removing or isolating flammable or hazardous substances; </a:t>
            </a:r>
          </a:p>
          <a:p>
            <a:r>
              <a:rPr lang="en-GB" sz="3200" b="0" i="0" u="none" strike="noStrike" baseline="0" dirty="0">
                <a:solidFill>
                  <a:srgbClr val="000000"/>
                </a:solidFill>
                <a:latin typeface="Helvetica 45 Light"/>
              </a:rPr>
              <a:t>(e) depressurising pressurised equipment. </a:t>
            </a:r>
          </a:p>
        </p:txBody>
      </p:sp>
      <p:pic>
        <p:nvPicPr>
          <p:cNvPr id="2" name="Picture 1">
            <a:extLst>
              <a:ext uri="{FF2B5EF4-FFF2-40B4-BE49-F238E27FC236}">
                <a16:creationId xmlns:a16="http://schemas.microsoft.com/office/drawing/2014/main" xmlns="" id="{84427820-809C-EC8D-4F8D-8F95CC827804}"/>
              </a:ext>
            </a:extLst>
          </p:cNvPr>
          <p:cNvPicPr>
            <a:picLocks noChangeAspect="1"/>
          </p:cNvPicPr>
          <p:nvPr/>
        </p:nvPicPr>
        <p:blipFill>
          <a:blip r:embed="rId2"/>
          <a:stretch>
            <a:fillRect/>
          </a:stretch>
        </p:blipFill>
        <p:spPr>
          <a:xfrm>
            <a:off x="0" y="0"/>
            <a:ext cx="1070348" cy="1131761"/>
          </a:xfrm>
          <a:prstGeom prst="rect">
            <a:avLst/>
          </a:prstGeom>
        </p:spPr>
      </p:pic>
    </p:spTree>
    <p:extLst>
      <p:ext uri="{BB962C8B-B14F-4D97-AF65-F5344CB8AC3E}">
        <p14:creationId xmlns:p14="http://schemas.microsoft.com/office/powerpoint/2010/main" val="300247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6CC86BE-9C98-5831-A5D9-885CBA0790B8}"/>
              </a:ext>
            </a:extLst>
          </p:cNvPr>
          <p:cNvSpPr txBox="1"/>
          <p:nvPr/>
        </p:nvSpPr>
        <p:spPr>
          <a:xfrm>
            <a:off x="4114800" y="107434"/>
            <a:ext cx="6096000" cy="584775"/>
          </a:xfrm>
          <a:prstGeom prst="rect">
            <a:avLst/>
          </a:prstGeom>
          <a:noFill/>
        </p:spPr>
        <p:txBody>
          <a:bodyPr wrap="square">
            <a:spAutoFit/>
          </a:bodyPr>
          <a:lstStyle/>
          <a:p>
            <a:r>
              <a:rPr lang="en-GB" sz="3200" b="1" u="sng" dirty="0">
                <a:solidFill>
                  <a:srgbClr val="000000"/>
                </a:solidFill>
                <a:latin typeface="HelveticaNeue MediumCond"/>
              </a:rPr>
              <a:t>Regulation 5 Maintenance </a:t>
            </a:r>
            <a:endParaRPr lang="en-GB" sz="3200" u="sng" dirty="0"/>
          </a:p>
        </p:txBody>
      </p:sp>
      <p:sp>
        <p:nvSpPr>
          <p:cNvPr id="5" name="TextBox 4">
            <a:extLst>
              <a:ext uri="{FF2B5EF4-FFF2-40B4-BE49-F238E27FC236}">
                <a16:creationId xmlns:a16="http://schemas.microsoft.com/office/drawing/2014/main" xmlns="" id="{DD94BA96-074B-308D-C16A-0BE6EB209CDD}"/>
              </a:ext>
            </a:extLst>
          </p:cNvPr>
          <p:cNvSpPr txBox="1"/>
          <p:nvPr/>
        </p:nvSpPr>
        <p:spPr>
          <a:xfrm>
            <a:off x="177800" y="1315472"/>
            <a:ext cx="11861800" cy="4524315"/>
          </a:xfrm>
          <a:prstGeom prst="rect">
            <a:avLst/>
          </a:prstGeom>
          <a:noFill/>
        </p:spPr>
        <p:txBody>
          <a:bodyPr wrap="square">
            <a:spAutoFit/>
          </a:bodyPr>
          <a:lstStyle/>
          <a:p>
            <a:pPr marR="1000"/>
            <a:r>
              <a:rPr lang="en-GB" sz="3200" b="1" i="0" u="sng" strike="noStrike" baseline="0" dirty="0">
                <a:solidFill>
                  <a:srgbClr val="000000"/>
                </a:solidFill>
                <a:latin typeface="Helvetica 65 Medium"/>
              </a:rPr>
              <a:t>Summary of regulation 5 </a:t>
            </a:r>
          </a:p>
          <a:p>
            <a:pPr marR="1000"/>
            <a:r>
              <a:rPr lang="en-GB" sz="3200" b="0" i="0" u="none" strike="noStrike" baseline="0" dirty="0">
                <a:solidFill>
                  <a:srgbClr val="000000"/>
                </a:solidFill>
                <a:latin typeface="Helvetica 45 Light"/>
              </a:rPr>
              <a:t>This regulation builds on the general duty in the HSW Act which requires work equipment to be maintained so that it is safe.</a:t>
            </a:r>
          </a:p>
          <a:p>
            <a:pPr marR="1000"/>
            <a:r>
              <a:rPr lang="en-GB" sz="3200" b="0" i="0" u="none" strike="noStrike" baseline="0" dirty="0">
                <a:solidFill>
                  <a:srgbClr val="000000"/>
                </a:solidFill>
                <a:latin typeface="Helvetica 45 Light"/>
              </a:rPr>
              <a:t> </a:t>
            </a:r>
          </a:p>
          <a:p>
            <a:pPr marR="1000"/>
            <a:r>
              <a:rPr lang="en-GB" sz="3200" b="0" i="0" u="none" strike="noStrike" baseline="0" dirty="0">
                <a:solidFill>
                  <a:srgbClr val="000000"/>
                </a:solidFill>
                <a:latin typeface="Helvetica 45 Light"/>
              </a:rPr>
              <a:t>It does not cover the maintenance process (that is covered by the general duties of the HSW Act) or the construction of work equipment, so that maintenance can be carried out without risk to health or safety (that is covered by regulations 10 and 22 of PUWER). </a:t>
            </a:r>
            <a:endParaRPr lang="en-GB" sz="3200" dirty="0"/>
          </a:p>
        </p:txBody>
      </p:sp>
      <p:pic>
        <p:nvPicPr>
          <p:cNvPr id="2" name="Picture 1">
            <a:extLst>
              <a:ext uri="{FF2B5EF4-FFF2-40B4-BE49-F238E27FC236}">
                <a16:creationId xmlns:a16="http://schemas.microsoft.com/office/drawing/2014/main" xmlns="" id="{A7D64E05-630E-4C60-CD27-5BDA1D919305}"/>
              </a:ext>
            </a:extLst>
          </p:cNvPr>
          <p:cNvPicPr>
            <a:picLocks noChangeAspect="1"/>
          </p:cNvPicPr>
          <p:nvPr/>
        </p:nvPicPr>
        <p:blipFill>
          <a:blip r:embed="rId2"/>
          <a:stretch>
            <a:fillRect/>
          </a:stretch>
        </p:blipFill>
        <p:spPr>
          <a:xfrm>
            <a:off x="219610" y="97817"/>
            <a:ext cx="1070348" cy="1131761"/>
          </a:xfrm>
          <a:prstGeom prst="rect">
            <a:avLst/>
          </a:prstGeom>
        </p:spPr>
      </p:pic>
    </p:spTree>
    <p:extLst>
      <p:ext uri="{BB962C8B-B14F-4D97-AF65-F5344CB8AC3E}">
        <p14:creationId xmlns:p14="http://schemas.microsoft.com/office/powerpoint/2010/main" val="25106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1000"/>
                                        <p:tgtEl>
                                          <p:spTgt spid="5">
                                            <p:txEl>
                                              <p:pRg st="3" end="3"/>
                                            </p:txEl>
                                          </p:spTgt>
                                        </p:tgtEl>
                                      </p:cBhvr>
                                    </p:animEffect>
                                    <p:anim calcmode="lin" valueType="num">
                                      <p:cBhvr>
                                        <p:cTn id="3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487E18D-A0A0-8423-C158-262B3995E799}"/>
              </a:ext>
            </a:extLst>
          </p:cNvPr>
          <p:cNvSpPr txBox="1"/>
          <p:nvPr/>
        </p:nvSpPr>
        <p:spPr>
          <a:xfrm>
            <a:off x="219609" y="1982792"/>
            <a:ext cx="11612294" cy="4401205"/>
          </a:xfrm>
          <a:prstGeom prst="rect">
            <a:avLst/>
          </a:prstGeom>
          <a:noFill/>
        </p:spPr>
        <p:txBody>
          <a:bodyPr wrap="square" rtlCol="0">
            <a:spAutoFit/>
          </a:bodyPr>
          <a:lstStyle/>
          <a:p>
            <a:pPr algn="ctr"/>
            <a:r>
              <a:rPr lang="en-GB" sz="2800" dirty="0"/>
              <a:t>Regulation 10 states: (1) Every employer shall ensure that an item of work equipment conforms at all times with any essential requirements. </a:t>
            </a:r>
          </a:p>
          <a:p>
            <a:pPr algn="ctr"/>
            <a:r>
              <a:rPr lang="en-GB" sz="2800" dirty="0"/>
              <a:t>This regulation applies to items of work equipment provided for use in the premises or undertaking of the employer for the first time after 3 December 1992. Regulation 10 is about conforming to Community rules. The rules are covered by a number of existing regulations and are now being included within PUWER. So regulation 10 is about the rules that make equipment safe as it is designed, manufactured and provided for use. The regulation specifies the need to comply with the existing regulation, and thereby the Community requirements, for equipment of a certain age.</a:t>
            </a:r>
          </a:p>
        </p:txBody>
      </p:sp>
      <p:pic>
        <p:nvPicPr>
          <p:cNvPr id="4" name="Picture 3">
            <a:extLst>
              <a:ext uri="{FF2B5EF4-FFF2-40B4-BE49-F238E27FC236}">
                <a16:creationId xmlns:a16="http://schemas.microsoft.com/office/drawing/2014/main" xmlns="" id="{39D5C089-F43C-EAC9-4FB7-4B8423462D46}"/>
              </a:ext>
            </a:extLst>
          </p:cNvPr>
          <p:cNvPicPr>
            <a:picLocks noChangeAspect="1"/>
          </p:cNvPicPr>
          <p:nvPr/>
        </p:nvPicPr>
        <p:blipFill>
          <a:blip r:embed="rId2"/>
          <a:stretch>
            <a:fillRect/>
          </a:stretch>
        </p:blipFill>
        <p:spPr>
          <a:xfrm>
            <a:off x="219609" y="97817"/>
            <a:ext cx="1487553" cy="1572904"/>
          </a:xfrm>
          <a:prstGeom prst="rect">
            <a:avLst/>
          </a:prstGeom>
        </p:spPr>
      </p:pic>
      <p:sp>
        <p:nvSpPr>
          <p:cNvPr id="5" name="TextBox 4">
            <a:extLst>
              <a:ext uri="{FF2B5EF4-FFF2-40B4-BE49-F238E27FC236}">
                <a16:creationId xmlns:a16="http://schemas.microsoft.com/office/drawing/2014/main" xmlns="" id="{B0478E3E-EC8E-2137-5F81-899067F59E68}"/>
              </a:ext>
            </a:extLst>
          </p:cNvPr>
          <p:cNvSpPr txBox="1"/>
          <p:nvPr/>
        </p:nvSpPr>
        <p:spPr>
          <a:xfrm>
            <a:off x="3167270" y="0"/>
            <a:ext cx="6096000" cy="769441"/>
          </a:xfrm>
          <a:prstGeom prst="rect">
            <a:avLst/>
          </a:prstGeom>
          <a:noFill/>
        </p:spPr>
        <p:txBody>
          <a:bodyPr wrap="square">
            <a:spAutoFit/>
          </a:bodyPr>
          <a:lstStyle/>
          <a:p>
            <a:pPr algn="ctr"/>
            <a:r>
              <a:rPr lang="en-GB" sz="4400" dirty="0"/>
              <a:t>Regulation 10.</a:t>
            </a:r>
          </a:p>
        </p:txBody>
      </p:sp>
    </p:spTree>
    <p:extLst>
      <p:ext uri="{BB962C8B-B14F-4D97-AF65-F5344CB8AC3E}">
        <p14:creationId xmlns:p14="http://schemas.microsoft.com/office/powerpoint/2010/main" val="37378697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BB2FE6-C5ED-98DF-48BE-164E43B76FD6}"/>
              </a:ext>
            </a:extLst>
          </p:cNvPr>
          <p:cNvSpPr txBox="1"/>
          <p:nvPr/>
        </p:nvSpPr>
        <p:spPr>
          <a:xfrm>
            <a:off x="219609" y="1846088"/>
            <a:ext cx="11410121" cy="4524315"/>
          </a:xfrm>
          <a:prstGeom prst="rect">
            <a:avLst/>
          </a:prstGeom>
          <a:noFill/>
        </p:spPr>
        <p:txBody>
          <a:bodyPr wrap="square">
            <a:spAutoFit/>
          </a:bodyPr>
          <a:lstStyle/>
          <a:p>
            <a:pPr algn="ctr"/>
            <a:r>
              <a:rPr lang="en-GB" sz="3200" dirty="0"/>
              <a:t>Every employer shall take appropriate measures to ensure that work equipment is so constructed or adapted that, so far as is reasonably practicable, maintenance operations which involve a risk to health or safety can be carried out while the work equipment is shut down, or in other cases – (a) maintenance operations can be carried out without exposing the person carrying them out to a risk to his health or safety; or (b) appropriate measures can be taken for the protection of any person carrying out maintenance operations which involve a risk to his health or safety</a:t>
            </a:r>
          </a:p>
        </p:txBody>
      </p:sp>
      <p:pic>
        <p:nvPicPr>
          <p:cNvPr id="4" name="Picture 3">
            <a:extLst>
              <a:ext uri="{FF2B5EF4-FFF2-40B4-BE49-F238E27FC236}">
                <a16:creationId xmlns:a16="http://schemas.microsoft.com/office/drawing/2014/main" xmlns="" id="{84FFA5DC-84B1-B732-0A62-3F857B5FFF25}"/>
              </a:ext>
            </a:extLst>
          </p:cNvPr>
          <p:cNvPicPr>
            <a:picLocks noChangeAspect="1"/>
          </p:cNvPicPr>
          <p:nvPr/>
        </p:nvPicPr>
        <p:blipFill>
          <a:blip r:embed="rId2"/>
          <a:stretch>
            <a:fillRect/>
          </a:stretch>
        </p:blipFill>
        <p:spPr>
          <a:xfrm>
            <a:off x="219609" y="97817"/>
            <a:ext cx="1487553" cy="1572904"/>
          </a:xfrm>
          <a:prstGeom prst="rect">
            <a:avLst/>
          </a:prstGeom>
        </p:spPr>
      </p:pic>
      <p:sp>
        <p:nvSpPr>
          <p:cNvPr id="5" name="TextBox 4">
            <a:extLst>
              <a:ext uri="{FF2B5EF4-FFF2-40B4-BE49-F238E27FC236}">
                <a16:creationId xmlns:a16="http://schemas.microsoft.com/office/drawing/2014/main" xmlns="" id="{8C64B68C-6667-8B64-5AD1-3DEAB19B0084}"/>
              </a:ext>
            </a:extLst>
          </p:cNvPr>
          <p:cNvSpPr txBox="1"/>
          <p:nvPr/>
        </p:nvSpPr>
        <p:spPr>
          <a:xfrm>
            <a:off x="2623931" y="97817"/>
            <a:ext cx="6096000" cy="769441"/>
          </a:xfrm>
          <a:prstGeom prst="rect">
            <a:avLst/>
          </a:prstGeom>
          <a:noFill/>
        </p:spPr>
        <p:txBody>
          <a:bodyPr wrap="square">
            <a:spAutoFit/>
          </a:bodyPr>
          <a:lstStyle/>
          <a:p>
            <a:pPr algn="ctr"/>
            <a:r>
              <a:rPr lang="en-GB" sz="4400" dirty="0"/>
              <a:t>Regulation 22</a:t>
            </a:r>
          </a:p>
        </p:txBody>
      </p:sp>
    </p:spTree>
    <p:extLst>
      <p:ext uri="{BB962C8B-B14F-4D97-AF65-F5344CB8AC3E}">
        <p14:creationId xmlns:p14="http://schemas.microsoft.com/office/powerpoint/2010/main" val="3498076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74B95E-1AF2-ADF1-D30C-D47F9E89FBCF}"/>
              </a:ext>
            </a:extLst>
          </p:cNvPr>
          <p:cNvSpPr txBox="1"/>
          <p:nvPr/>
        </p:nvSpPr>
        <p:spPr>
          <a:xfrm>
            <a:off x="1647210" y="620693"/>
            <a:ext cx="10096500" cy="4955203"/>
          </a:xfrm>
          <a:prstGeom prst="rect">
            <a:avLst/>
          </a:prstGeom>
          <a:noFill/>
        </p:spPr>
        <p:txBody>
          <a:bodyPr wrap="square">
            <a:spAutoFit/>
          </a:bodyPr>
          <a:lstStyle/>
          <a:p>
            <a:pPr algn="ctr"/>
            <a:r>
              <a:rPr lang="en-GB" sz="3200" b="1" u="sng" dirty="0">
                <a:solidFill>
                  <a:srgbClr val="000000"/>
                </a:solidFill>
                <a:latin typeface="HelveticaNeue MediumCond"/>
              </a:rPr>
              <a:t>Regulation 5 Maintenance </a:t>
            </a:r>
            <a:endParaRPr lang="en-GB" sz="3200" u="sng" dirty="0"/>
          </a:p>
          <a:p>
            <a:pPr algn="ctr"/>
            <a:endParaRPr lang="en-GB" sz="2800" b="0" i="0" u="none" strike="noStrike" baseline="0" dirty="0">
              <a:solidFill>
                <a:srgbClr val="000000"/>
              </a:solidFill>
              <a:latin typeface="Helvetica 45 Light"/>
            </a:endParaRPr>
          </a:p>
          <a:p>
            <a:pPr algn="ctr"/>
            <a:r>
              <a:rPr lang="en-GB" sz="3200" b="0" i="1" u="none" strike="noStrike" baseline="0" dirty="0">
                <a:solidFill>
                  <a:srgbClr val="000000"/>
                </a:solidFill>
                <a:latin typeface="Helvetica 45 Light"/>
              </a:rPr>
              <a:t>Every employer shall ensure that work equipment is maintained in an efficient state, in efficient working order and in good repair. </a:t>
            </a:r>
            <a:endParaRPr lang="en-GB" sz="3200" b="0" i="0" u="none" strike="noStrike" baseline="0" dirty="0">
              <a:solidFill>
                <a:srgbClr val="000000"/>
              </a:solidFill>
              <a:latin typeface="Helvetica 45 Light"/>
            </a:endParaRPr>
          </a:p>
          <a:p>
            <a:pPr algn="ctr"/>
            <a:r>
              <a:rPr lang="en-GB" sz="3200" b="0" i="1" u="none" strike="noStrike" baseline="0" dirty="0">
                <a:solidFill>
                  <a:srgbClr val="000000"/>
                </a:solidFill>
                <a:latin typeface="Helvetica 45 Light"/>
              </a:rPr>
              <a:t>Every employer shall ensure that where any machinery has a maintenance log, the log is kept up to date. </a:t>
            </a:r>
          </a:p>
          <a:p>
            <a:pPr algn="ctr"/>
            <a:endParaRPr lang="en-GB" sz="3200" i="1" dirty="0">
              <a:solidFill>
                <a:srgbClr val="000000"/>
              </a:solidFill>
              <a:latin typeface="Helvetica 45 Light"/>
            </a:endParaRPr>
          </a:p>
          <a:p>
            <a:pPr algn="ctr"/>
            <a:r>
              <a:rPr lang="en-GB" sz="3200" b="0" i="1" u="none" strike="noStrike" baseline="0" dirty="0">
                <a:solidFill>
                  <a:srgbClr val="000000"/>
                </a:solidFill>
                <a:latin typeface="Helvetica 45 Light"/>
              </a:rPr>
              <a:t>You need to consider.</a:t>
            </a:r>
          </a:p>
          <a:p>
            <a:pPr algn="ctr"/>
            <a:r>
              <a:rPr lang="en-GB" sz="3200" i="1" dirty="0">
                <a:solidFill>
                  <a:srgbClr val="000000"/>
                </a:solidFill>
                <a:latin typeface="Helvetica 45 Light"/>
              </a:rPr>
              <a:t>Noise, HAVs (Hand arm vibration) and Dust</a:t>
            </a:r>
            <a:endParaRPr lang="en-GB" sz="3200" b="0" i="0" u="none" strike="noStrike" baseline="0" dirty="0">
              <a:solidFill>
                <a:srgbClr val="000000"/>
              </a:solidFill>
              <a:latin typeface="Helvetica 45 Light"/>
            </a:endParaRPr>
          </a:p>
        </p:txBody>
      </p:sp>
      <p:pic>
        <p:nvPicPr>
          <p:cNvPr id="2" name="Picture 1">
            <a:extLst>
              <a:ext uri="{FF2B5EF4-FFF2-40B4-BE49-F238E27FC236}">
                <a16:creationId xmlns:a16="http://schemas.microsoft.com/office/drawing/2014/main" xmlns="" id="{9B05AEE6-8F07-BFA4-21B5-3A4B89E89A68}"/>
              </a:ext>
            </a:extLst>
          </p:cNvPr>
          <p:cNvPicPr>
            <a:picLocks noChangeAspect="1"/>
          </p:cNvPicPr>
          <p:nvPr/>
        </p:nvPicPr>
        <p:blipFill>
          <a:blip r:embed="rId2"/>
          <a:stretch>
            <a:fillRect/>
          </a:stretch>
        </p:blipFill>
        <p:spPr>
          <a:xfrm>
            <a:off x="159657" y="279689"/>
            <a:ext cx="1487553" cy="1572904"/>
          </a:xfrm>
          <a:prstGeom prst="rect">
            <a:avLst/>
          </a:prstGeom>
        </p:spPr>
      </p:pic>
    </p:spTree>
    <p:extLst>
      <p:ext uri="{BB962C8B-B14F-4D97-AF65-F5344CB8AC3E}">
        <p14:creationId xmlns:p14="http://schemas.microsoft.com/office/powerpoint/2010/main" val="31496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9FA01A9-B614-4645-C7DF-2C0D33B828A6}"/>
              </a:ext>
            </a:extLst>
          </p:cNvPr>
          <p:cNvPicPr>
            <a:picLocks noChangeAspect="1"/>
          </p:cNvPicPr>
          <p:nvPr/>
        </p:nvPicPr>
        <p:blipFill>
          <a:blip r:embed="rId2"/>
          <a:stretch>
            <a:fillRect/>
          </a:stretch>
        </p:blipFill>
        <p:spPr>
          <a:xfrm>
            <a:off x="159657" y="279689"/>
            <a:ext cx="1487553" cy="1572904"/>
          </a:xfrm>
          <a:prstGeom prst="rect">
            <a:avLst/>
          </a:prstGeom>
        </p:spPr>
      </p:pic>
      <p:sp>
        <p:nvSpPr>
          <p:cNvPr id="3" name="TextBox 2">
            <a:extLst>
              <a:ext uri="{FF2B5EF4-FFF2-40B4-BE49-F238E27FC236}">
                <a16:creationId xmlns:a16="http://schemas.microsoft.com/office/drawing/2014/main" xmlns="" id="{C34A68FE-FCF0-6A17-8AE8-EA5DD39975BA}"/>
              </a:ext>
            </a:extLst>
          </p:cNvPr>
          <p:cNvSpPr txBox="1"/>
          <p:nvPr/>
        </p:nvSpPr>
        <p:spPr>
          <a:xfrm>
            <a:off x="1651000" y="279689"/>
            <a:ext cx="8890000" cy="769441"/>
          </a:xfrm>
          <a:prstGeom prst="rect">
            <a:avLst/>
          </a:prstGeom>
          <a:noFill/>
        </p:spPr>
        <p:txBody>
          <a:bodyPr wrap="square" rtlCol="0">
            <a:spAutoFit/>
          </a:bodyPr>
          <a:lstStyle/>
          <a:p>
            <a:pPr algn="ctr"/>
            <a:r>
              <a:rPr lang="en-GB" sz="4400" dirty="0"/>
              <a:t>Work equipment </a:t>
            </a:r>
          </a:p>
        </p:txBody>
      </p:sp>
      <p:sp>
        <p:nvSpPr>
          <p:cNvPr id="4" name="TextBox 3">
            <a:extLst>
              <a:ext uri="{FF2B5EF4-FFF2-40B4-BE49-F238E27FC236}">
                <a16:creationId xmlns:a16="http://schemas.microsoft.com/office/drawing/2014/main" xmlns="" id="{14DAE833-4CC2-751C-9C06-900F38111DDB}"/>
              </a:ext>
            </a:extLst>
          </p:cNvPr>
          <p:cNvSpPr txBox="1"/>
          <p:nvPr/>
        </p:nvSpPr>
        <p:spPr>
          <a:xfrm>
            <a:off x="1329710" y="1852592"/>
            <a:ext cx="10227290" cy="3785652"/>
          </a:xfrm>
          <a:prstGeom prst="rect">
            <a:avLst/>
          </a:prstGeom>
          <a:noFill/>
        </p:spPr>
        <p:txBody>
          <a:bodyPr wrap="square" rtlCol="0">
            <a:spAutoFit/>
          </a:bodyPr>
          <a:lstStyle/>
          <a:p>
            <a:pPr lvl="0"/>
            <a:r>
              <a:rPr lang="en-GB" sz="4000" dirty="0">
                <a:effectLst/>
                <a:latin typeface="Calibri" panose="020F0502020204030204" pitchFamily="34" charset="0"/>
                <a:ea typeface="Times New Roman" panose="02020603050405020304" pitchFamily="18" charset="0"/>
              </a:rPr>
              <a:t>PUWER. Daily, Weekly and Management checks.  </a:t>
            </a:r>
          </a:p>
          <a:p>
            <a:pPr lvl="0"/>
            <a:r>
              <a:rPr lang="en-GB" sz="4000" dirty="0">
                <a:effectLst/>
                <a:latin typeface="Calibri" panose="020F0502020204030204" pitchFamily="34" charset="0"/>
                <a:ea typeface="Times New Roman" panose="02020603050405020304" pitchFamily="18" charset="0"/>
              </a:rPr>
              <a:t>Equipment doesn’t need to be mechanical, e.g. ladders, hand tools, </a:t>
            </a:r>
          </a:p>
          <a:p>
            <a:pPr lvl="0"/>
            <a:r>
              <a:rPr lang="en-GB" sz="4000" dirty="0">
                <a:latin typeface="Calibri" panose="020F0502020204030204" pitchFamily="34" charset="0"/>
                <a:ea typeface="Calibri" panose="020F0502020204030204" pitchFamily="34" charset="0"/>
              </a:rPr>
              <a:t>Daily checks on forklifts done by the operator.</a:t>
            </a:r>
          </a:p>
          <a:p>
            <a:pPr lvl="0"/>
            <a:r>
              <a:rPr lang="en-GB" sz="4000" dirty="0">
                <a:effectLst/>
                <a:latin typeface="Calibri" panose="020F0502020204030204" pitchFamily="34" charset="0"/>
                <a:ea typeface="Calibri" panose="020F0502020204030204" pitchFamily="34" charset="0"/>
              </a:rPr>
              <a:t>Daily checks on machinery. </a:t>
            </a:r>
          </a:p>
        </p:txBody>
      </p:sp>
    </p:spTree>
    <p:extLst>
      <p:ext uri="{BB962C8B-B14F-4D97-AF65-F5344CB8AC3E}">
        <p14:creationId xmlns:p14="http://schemas.microsoft.com/office/powerpoint/2010/main" val="36680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1000"/>
                                        <p:tgtEl>
                                          <p:spTgt spid="4">
                                            <p:txEl>
                                              <p:pRg st="1" end="1"/>
                                            </p:txEl>
                                          </p:spTgt>
                                        </p:tgtEl>
                                      </p:cBhvr>
                                    </p:animEffect>
                                    <p:anim calcmode="lin" valueType="num">
                                      <p:cBhvr>
                                        <p:cTn id="2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58F1367-F3A2-18CA-8DE2-290CA63E93BD}"/>
              </a:ext>
            </a:extLst>
          </p:cNvPr>
          <p:cNvSpPr txBox="1"/>
          <p:nvPr/>
        </p:nvSpPr>
        <p:spPr>
          <a:xfrm>
            <a:off x="2895600" y="145534"/>
            <a:ext cx="6096000" cy="584775"/>
          </a:xfrm>
          <a:prstGeom prst="rect">
            <a:avLst/>
          </a:prstGeom>
          <a:noFill/>
        </p:spPr>
        <p:txBody>
          <a:bodyPr wrap="square">
            <a:spAutoFit/>
          </a:bodyPr>
          <a:lstStyle/>
          <a:p>
            <a:r>
              <a:rPr lang="en-GB" sz="3200" b="1" i="0" u="sng" strike="noStrike" baseline="0" dirty="0">
                <a:solidFill>
                  <a:srgbClr val="000000"/>
                </a:solidFill>
                <a:latin typeface="HelveticaNeue MediumCond"/>
              </a:rPr>
              <a:t>Regulation 6 Inspection </a:t>
            </a:r>
            <a:endParaRPr lang="en-GB" sz="3200" u="sng" dirty="0"/>
          </a:p>
        </p:txBody>
      </p:sp>
      <p:sp>
        <p:nvSpPr>
          <p:cNvPr id="5" name="TextBox 4">
            <a:extLst>
              <a:ext uri="{FF2B5EF4-FFF2-40B4-BE49-F238E27FC236}">
                <a16:creationId xmlns:a16="http://schemas.microsoft.com/office/drawing/2014/main" xmlns="" id="{52C54B62-3086-7786-9C0B-01DE1C38C8F8}"/>
              </a:ext>
            </a:extLst>
          </p:cNvPr>
          <p:cNvSpPr txBox="1"/>
          <p:nvPr/>
        </p:nvSpPr>
        <p:spPr>
          <a:xfrm>
            <a:off x="490883" y="1398157"/>
            <a:ext cx="11541460" cy="5016758"/>
          </a:xfrm>
          <a:prstGeom prst="rect">
            <a:avLst/>
          </a:prstGeom>
          <a:noFill/>
        </p:spPr>
        <p:txBody>
          <a:bodyPr wrap="square">
            <a:spAutoFit/>
          </a:bodyPr>
          <a:lstStyle/>
          <a:p>
            <a:pPr marR="1000" algn="ctr"/>
            <a:r>
              <a:rPr lang="en-GB" sz="3200" b="1" i="0" u="sng" strike="noStrike" baseline="0" dirty="0">
                <a:solidFill>
                  <a:srgbClr val="000000"/>
                </a:solidFill>
                <a:latin typeface="Helvetica 65 Medium"/>
              </a:rPr>
              <a:t>Summary of regulation 6 </a:t>
            </a:r>
          </a:p>
          <a:p>
            <a:pPr marR="1000"/>
            <a:r>
              <a:rPr lang="en-GB" sz="3200" b="0" i="0" u="none" strike="noStrike" baseline="0" dirty="0">
                <a:solidFill>
                  <a:srgbClr val="000000"/>
                </a:solidFill>
                <a:latin typeface="Helvetica 45 Light"/>
              </a:rPr>
              <a:t>Regulation 6 covers the extent and nature of the inspection. It deals with: </a:t>
            </a:r>
          </a:p>
          <a:p>
            <a:r>
              <a:rPr lang="en-GB" sz="3200" b="0" i="0" u="none" strike="noStrike" baseline="0" dirty="0">
                <a:solidFill>
                  <a:srgbClr val="000000"/>
                </a:solidFill>
                <a:latin typeface="Helvetica 45 Light"/>
              </a:rPr>
              <a:t>the different situations where inspection of work equipment is required; </a:t>
            </a:r>
          </a:p>
          <a:p>
            <a:r>
              <a:rPr lang="en-GB" sz="3200" dirty="0">
                <a:solidFill>
                  <a:srgbClr val="000000"/>
                </a:solidFill>
                <a:latin typeface="Helvetica 45 Light"/>
              </a:rPr>
              <a:t>T</a:t>
            </a:r>
            <a:r>
              <a:rPr lang="en-GB" sz="3200" b="0" i="0" u="none" strike="noStrike" baseline="0" dirty="0">
                <a:solidFill>
                  <a:srgbClr val="000000"/>
                </a:solidFill>
                <a:latin typeface="Helvetica 45 Light"/>
              </a:rPr>
              <a:t>he purpose of the inspection in each case; </a:t>
            </a:r>
            <a:r>
              <a:rPr lang="en-GB" sz="3200" dirty="0">
                <a:solidFill>
                  <a:srgbClr val="000000"/>
                </a:solidFill>
                <a:latin typeface="Helvetica 45 Light"/>
              </a:rPr>
              <a:t>e.g. Forklift</a:t>
            </a:r>
            <a:endParaRPr lang="en-GB" sz="3200" b="0" i="0" u="none" strike="noStrike" baseline="0" dirty="0">
              <a:solidFill>
                <a:srgbClr val="000000"/>
              </a:solidFill>
              <a:latin typeface="Helvetica 45 Light"/>
            </a:endParaRPr>
          </a:p>
          <a:p>
            <a:r>
              <a:rPr lang="en-GB" sz="3200" b="0" i="0" u="none" strike="noStrike" baseline="0" dirty="0">
                <a:solidFill>
                  <a:srgbClr val="000000"/>
                </a:solidFill>
                <a:latin typeface="Helvetica 45 Light"/>
              </a:rPr>
              <a:t>who should carry out the inspection; Operator</a:t>
            </a:r>
          </a:p>
          <a:p>
            <a:r>
              <a:rPr lang="en-GB" sz="3200" b="0" i="0" u="none" strike="noStrike" baseline="0" dirty="0">
                <a:solidFill>
                  <a:srgbClr val="000000"/>
                </a:solidFill>
                <a:latin typeface="Helvetica 45 Light"/>
              </a:rPr>
              <a:t>keeping records of inspections; Faults rectified</a:t>
            </a:r>
          </a:p>
          <a:p>
            <a:r>
              <a:rPr lang="en-GB" sz="3200" b="0" i="0" u="none" strike="noStrike" baseline="0" dirty="0">
                <a:solidFill>
                  <a:srgbClr val="000000"/>
                </a:solidFill>
                <a:latin typeface="Helvetica 45 Light"/>
              </a:rPr>
              <a:t>The work equipment that is not covered by regulation 6, and why. (Inspections)</a:t>
            </a:r>
          </a:p>
        </p:txBody>
      </p:sp>
      <p:pic>
        <p:nvPicPr>
          <p:cNvPr id="2" name="Picture 1">
            <a:extLst>
              <a:ext uri="{FF2B5EF4-FFF2-40B4-BE49-F238E27FC236}">
                <a16:creationId xmlns:a16="http://schemas.microsoft.com/office/drawing/2014/main" xmlns="" id="{5D3AAD74-F445-1162-E9D4-27AC1FAF1144}"/>
              </a:ext>
            </a:extLst>
          </p:cNvPr>
          <p:cNvPicPr>
            <a:picLocks noChangeAspect="1"/>
          </p:cNvPicPr>
          <p:nvPr/>
        </p:nvPicPr>
        <p:blipFill>
          <a:blip r:embed="rId2"/>
          <a:stretch>
            <a:fillRect/>
          </a:stretch>
        </p:blipFill>
        <p:spPr>
          <a:xfrm>
            <a:off x="159657" y="279689"/>
            <a:ext cx="1487553" cy="1572904"/>
          </a:xfrm>
          <a:prstGeom prst="rect">
            <a:avLst/>
          </a:prstGeom>
        </p:spPr>
      </p:pic>
    </p:spTree>
    <p:extLst>
      <p:ext uri="{BB962C8B-B14F-4D97-AF65-F5344CB8AC3E}">
        <p14:creationId xmlns:p14="http://schemas.microsoft.com/office/powerpoint/2010/main" val="5594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1000"/>
                                        <p:tgtEl>
                                          <p:spTgt spid="5">
                                            <p:txEl>
                                              <p:pRg st="1" end="1"/>
                                            </p:txEl>
                                          </p:spTgt>
                                        </p:tgtEl>
                                      </p:cBhvr>
                                    </p:animEffect>
                                    <p:anim calcmode="lin" valueType="num">
                                      <p:cBhvr>
                                        <p:cTn id="2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1000"/>
                                        <p:tgtEl>
                                          <p:spTgt spid="5">
                                            <p:txEl>
                                              <p:pRg st="4" end="4"/>
                                            </p:txEl>
                                          </p:spTgt>
                                        </p:tgtEl>
                                      </p:cBhvr>
                                    </p:animEffect>
                                    <p:anim calcmode="lin" valueType="num">
                                      <p:cBhvr>
                                        <p:cTn id="4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animEffect transition="in" filter="fade">
                                      <p:cBhvr>
                                        <p:cTn id="47" dur="1000"/>
                                        <p:tgtEl>
                                          <p:spTgt spid="5">
                                            <p:txEl>
                                              <p:pRg st="5" end="5"/>
                                            </p:txEl>
                                          </p:spTgt>
                                        </p:tgtEl>
                                      </p:cBhvr>
                                    </p:animEffect>
                                    <p:anim calcmode="lin" valueType="num">
                                      <p:cBhvr>
                                        <p:cTn id="4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1000"/>
                                        <p:tgtEl>
                                          <p:spTgt spid="5">
                                            <p:txEl>
                                              <p:pRg st="6" end="6"/>
                                            </p:txEl>
                                          </p:spTgt>
                                        </p:tgtEl>
                                      </p:cBhvr>
                                    </p:animEffect>
                                    <p:anim calcmode="lin" valueType="num">
                                      <p:cBhvr>
                                        <p:cTn id="5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C6292A1-C9B4-ABDA-8038-9F2F8F255442}"/>
              </a:ext>
            </a:extLst>
          </p:cNvPr>
          <p:cNvPicPr>
            <a:picLocks noChangeAspect="1"/>
          </p:cNvPicPr>
          <p:nvPr/>
        </p:nvPicPr>
        <p:blipFill>
          <a:blip r:embed="rId2"/>
          <a:stretch>
            <a:fillRect/>
          </a:stretch>
        </p:blipFill>
        <p:spPr>
          <a:xfrm>
            <a:off x="159657" y="279689"/>
            <a:ext cx="1487553" cy="1572904"/>
          </a:xfrm>
          <a:prstGeom prst="rect">
            <a:avLst/>
          </a:prstGeom>
        </p:spPr>
      </p:pic>
      <p:pic>
        <p:nvPicPr>
          <p:cNvPr id="5" name="Picture 4">
            <a:extLst>
              <a:ext uri="{FF2B5EF4-FFF2-40B4-BE49-F238E27FC236}">
                <a16:creationId xmlns:a16="http://schemas.microsoft.com/office/drawing/2014/main" xmlns="" id="{93CFEB98-8BD6-C527-4A41-524C95B65235}"/>
              </a:ext>
            </a:extLst>
          </p:cNvPr>
          <p:cNvPicPr>
            <a:picLocks noChangeAspect="1"/>
          </p:cNvPicPr>
          <p:nvPr/>
        </p:nvPicPr>
        <p:blipFill>
          <a:blip r:embed="rId3"/>
          <a:stretch>
            <a:fillRect/>
          </a:stretch>
        </p:blipFill>
        <p:spPr>
          <a:xfrm>
            <a:off x="6355247" y="3114695"/>
            <a:ext cx="5810250" cy="2995910"/>
          </a:xfrm>
          <a:prstGeom prst="rect">
            <a:avLst/>
          </a:prstGeom>
        </p:spPr>
      </p:pic>
      <p:pic>
        <p:nvPicPr>
          <p:cNvPr id="6" name="Picture 5">
            <a:extLst>
              <a:ext uri="{FF2B5EF4-FFF2-40B4-BE49-F238E27FC236}">
                <a16:creationId xmlns:a16="http://schemas.microsoft.com/office/drawing/2014/main" xmlns="" id="{BAD660E5-A531-F36B-1BB9-6C761DADFF2A}"/>
              </a:ext>
            </a:extLst>
          </p:cNvPr>
          <p:cNvPicPr>
            <a:picLocks noChangeAspect="1"/>
          </p:cNvPicPr>
          <p:nvPr/>
        </p:nvPicPr>
        <p:blipFill>
          <a:blip r:embed="rId4"/>
          <a:stretch>
            <a:fillRect/>
          </a:stretch>
        </p:blipFill>
        <p:spPr>
          <a:xfrm>
            <a:off x="339242" y="3114695"/>
            <a:ext cx="5497513" cy="3781425"/>
          </a:xfrm>
          <a:prstGeom prst="rect">
            <a:avLst/>
          </a:prstGeom>
        </p:spPr>
      </p:pic>
      <p:sp>
        <p:nvSpPr>
          <p:cNvPr id="2" name="TextBox 1">
            <a:extLst>
              <a:ext uri="{FF2B5EF4-FFF2-40B4-BE49-F238E27FC236}">
                <a16:creationId xmlns:a16="http://schemas.microsoft.com/office/drawing/2014/main" xmlns="" id="{B4BC44A6-B295-D9AB-E936-FB3027E50C6C}"/>
              </a:ext>
            </a:extLst>
          </p:cNvPr>
          <p:cNvSpPr txBox="1"/>
          <p:nvPr/>
        </p:nvSpPr>
        <p:spPr>
          <a:xfrm>
            <a:off x="2398885" y="279689"/>
            <a:ext cx="8189602" cy="2123658"/>
          </a:xfrm>
          <a:prstGeom prst="rect">
            <a:avLst/>
          </a:prstGeom>
          <a:noFill/>
        </p:spPr>
        <p:txBody>
          <a:bodyPr wrap="square" rtlCol="0">
            <a:spAutoFit/>
          </a:bodyPr>
          <a:lstStyle/>
          <a:p>
            <a:pPr algn="ctr"/>
            <a:r>
              <a:rPr lang="en-GB" sz="4400" b="1" u="sng" dirty="0"/>
              <a:t>PUWER. Cont’d</a:t>
            </a:r>
          </a:p>
          <a:p>
            <a:pPr algn="ctr"/>
            <a:r>
              <a:rPr lang="en-GB" sz="4400" dirty="0"/>
              <a:t>PTO. (Power Take Off) </a:t>
            </a:r>
          </a:p>
          <a:p>
            <a:pPr algn="ctr"/>
            <a:r>
              <a:rPr lang="en-GB" sz="4400" dirty="0"/>
              <a:t>Inspections Regulation 6</a:t>
            </a:r>
          </a:p>
        </p:txBody>
      </p:sp>
    </p:spTree>
    <p:extLst>
      <p:ext uri="{BB962C8B-B14F-4D97-AF65-F5344CB8AC3E}">
        <p14:creationId xmlns:p14="http://schemas.microsoft.com/office/powerpoint/2010/main" val="376352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1D8D208-46B5-4828-CD23-B0BE9D1AB170}"/>
              </a:ext>
            </a:extLst>
          </p:cNvPr>
          <p:cNvSpPr txBox="1"/>
          <p:nvPr/>
        </p:nvSpPr>
        <p:spPr>
          <a:xfrm>
            <a:off x="205962" y="769441"/>
            <a:ext cx="11780078" cy="5632311"/>
          </a:xfrm>
          <a:prstGeom prst="rect">
            <a:avLst/>
          </a:prstGeom>
          <a:noFill/>
        </p:spPr>
        <p:txBody>
          <a:bodyPr wrap="square">
            <a:spAutoFit/>
          </a:bodyPr>
          <a:lstStyle/>
          <a:p>
            <a:pPr algn="l" fontAlgn="base"/>
            <a:r>
              <a:rPr lang="en-GB" sz="2400" b="1" i="0" dirty="0">
                <a:solidFill>
                  <a:srgbClr val="1D1D1B"/>
                </a:solidFill>
                <a:effectLst/>
                <a:latin typeface="PostGroteskBold"/>
              </a:rPr>
              <a:t>Irish farmer Peter Gohery sustained life-changing injuries in a farm accident involving an unguarded tractor PTO shaft – and now he wants British farmers to learn from his mistakes.</a:t>
            </a:r>
            <a:endParaRPr lang="en-GB" sz="2400" b="0" i="0" dirty="0">
              <a:solidFill>
                <a:srgbClr val="1D1D1B"/>
              </a:solidFill>
              <a:effectLst/>
              <a:latin typeface="PostGroteskBook"/>
            </a:endParaRPr>
          </a:p>
          <a:p>
            <a:pPr algn="l" fontAlgn="base"/>
            <a:r>
              <a:rPr lang="en-GB" sz="2400" b="0" i="0" dirty="0">
                <a:solidFill>
                  <a:srgbClr val="1D1D1B"/>
                </a:solidFill>
                <a:effectLst/>
                <a:latin typeface="PostGroteskBook"/>
              </a:rPr>
              <a:t>When Jean Gohery, an experienced nurse, was summoned outside by her distressed 10 year-old son, she found her husband Peter Gohery motionless on the floor of their farmyard in County Galway.</a:t>
            </a:r>
          </a:p>
          <a:p>
            <a:pPr algn="l" fontAlgn="base"/>
            <a:r>
              <a:rPr lang="en-GB" sz="2400" b="0" i="0" dirty="0">
                <a:solidFill>
                  <a:srgbClr val="1D1D1B"/>
                </a:solidFill>
                <a:effectLst/>
                <a:latin typeface="PostGroteskBook"/>
              </a:rPr>
              <a:t>Lying close to his tractor, she could see that one leg was completely severed and his other foot very nearly severed. Jean assumed Peter was dead or close to it.</a:t>
            </a:r>
          </a:p>
          <a:p>
            <a:pPr algn="l" fontAlgn="base"/>
            <a:r>
              <a:rPr lang="en-GB" sz="2400" b="0" i="0" dirty="0">
                <a:solidFill>
                  <a:srgbClr val="1D1D1B"/>
                </a:solidFill>
                <a:effectLst/>
                <a:latin typeface="PostGroteskBook"/>
              </a:rPr>
              <a:t>Fortunately for this Irish farming family, Peter survived, although his injuries that fateful day in 2009 were life-changing.</a:t>
            </a:r>
          </a:p>
          <a:p>
            <a:pPr algn="l" fontAlgn="base"/>
            <a:r>
              <a:rPr lang="en-GB" sz="2400" b="0" i="0" dirty="0">
                <a:solidFill>
                  <a:srgbClr val="1D1D1B"/>
                </a:solidFill>
                <a:effectLst/>
                <a:latin typeface="PostGroteskBook"/>
              </a:rPr>
              <a:t>Every year, farmers lose lives and limbs in accidents that could have been preventable. A high proportion involve machinery and tractors and of these, many are connected with a PTO (Power Take-Off) or PTO drive shaft.</a:t>
            </a:r>
          </a:p>
          <a:p>
            <a:pPr algn="l" fontAlgn="base"/>
            <a:r>
              <a:rPr lang="en-GB" sz="2400" b="0" i="0" dirty="0">
                <a:solidFill>
                  <a:srgbClr val="1D1D1B"/>
                </a:solidFill>
                <a:effectLst/>
                <a:latin typeface="PostGroteskBook"/>
              </a:rPr>
              <a:t>If this part of the tractor is always covered with an appropriately designed and maintained guard, the risk of injury or death can be greatly reduced.</a:t>
            </a:r>
          </a:p>
        </p:txBody>
      </p:sp>
      <p:pic>
        <p:nvPicPr>
          <p:cNvPr id="4" name="Picture 3">
            <a:extLst>
              <a:ext uri="{FF2B5EF4-FFF2-40B4-BE49-F238E27FC236}">
                <a16:creationId xmlns:a16="http://schemas.microsoft.com/office/drawing/2014/main" xmlns="" id="{EE4245E2-ED2E-E5F9-8A7C-B9E12D4814D4}"/>
              </a:ext>
            </a:extLst>
          </p:cNvPr>
          <p:cNvPicPr>
            <a:picLocks noChangeAspect="1"/>
          </p:cNvPicPr>
          <p:nvPr/>
        </p:nvPicPr>
        <p:blipFill>
          <a:blip r:embed="rId2"/>
          <a:stretch>
            <a:fillRect/>
          </a:stretch>
        </p:blipFill>
        <p:spPr>
          <a:xfrm>
            <a:off x="108857" y="0"/>
            <a:ext cx="1142427" cy="786452"/>
          </a:xfrm>
          <a:prstGeom prst="rect">
            <a:avLst/>
          </a:prstGeom>
        </p:spPr>
      </p:pic>
      <p:sp>
        <p:nvSpPr>
          <p:cNvPr id="5" name="TextBox 4">
            <a:extLst>
              <a:ext uri="{FF2B5EF4-FFF2-40B4-BE49-F238E27FC236}">
                <a16:creationId xmlns:a16="http://schemas.microsoft.com/office/drawing/2014/main" xmlns="" id="{6AB2613E-EB09-BC97-FB2C-818C8BAA794A}"/>
              </a:ext>
            </a:extLst>
          </p:cNvPr>
          <p:cNvSpPr txBox="1"/>
          <p:nvPr/>
        </p:nvSpPr>
        <p:spPr>
          <a:xfrm>
            <a:off x="3048000" y="0"/>
            <a:ext cx="6096000" cy="769441"/>
          </a:xfrm>
          <a:prstGeom prst="rect">
            <a:avLst/>
          </a:prstGeom>
          <a:noFill/>
        </p:spPr>
        <p:txBody>
          <a:bodyPr wrap="square">
            <a:spAutoFit/>
          </a:bodyPr>
          <a:lstStyle/>
          <a:p>
            <a:pPr algn="ctr"/>
            <a:r>
              <a:rPr lang="en-GB" sz="4400" b="1" u="sng" dirty="0"/>
              <a:t>Example</a:t>
            </a:r>
          </a:p>
        </p:txBody>
      </p:sp>
      <p:sp>
        <p:nvSpPr>
          <p:cNvPr id="6" name="TextBox 5">
            <a:extLst>
              <a:ext uri="{FF2B5EF4-FFF2-40B4-BE49-F238E27FC236}">
                <a16:creationId xmlns:a16="http://schemas.microsoft.com/office/drawing/2014/main" xmlns="" id="{099A4687-46FC-C1EE-6411-C09C2B235C1E}"/>
              </a:ext>
            </a:extLst>
          </p:cNvPr>
          <p:cNvSpPr txBox="1"/>
          <p:nvPr/>
        </p:nvSpPr>
        <p:spPr>
          <a:xfrm>
            <a:off x="205961" y="6401752"/>
            <a:ext cx="11945177" cy="646331"/>
          </a:xfrm>
          <a:prstGeom prst="rect">
            <a:avLst/>
          </a:prstGeom>
          <a:noFill/>
        </p:spPr>
        <p:txBody>
          <a:bodyPr wrap="square">
            <a:spAutoFit/>
          </a:bodyPr>
          <a:lstStyle/>
          <a:p>
            <a:r>
              <a:rPr lang="en-GB" sz="1800" u="sng" dirty="0">
                <a:solidFill>
                  <a:srgbClr val="0000FF"/>
                </a:solidFill>
                <a:effectLst/>
                <a:latin typeface="Calibri" panose="020F0502020204030204" pitchFamily="34" charset="0"/>
                <a:ea typeface="Calibri" panose="020F0502020204030204" pitchFamily="34" charset="0"/>
                <a:hlinkClick r:id="rId3"/>
              </a:rPr>
              <a:t>https://www.youtube.com/watch?v=f7BVNqFi_So</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04907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27A09E7-8BBE-A751-4EC1-1B5AE84CD818}"/>
              </a:ext>
            </a:extLst>
          </p:cNvPr>
          <p:cNvSpPr txBox="1"/>
          <p:nvPr/>
        </p:nvSpPr>
        <p:spPr>
          <a:xfrm>
            <a:off x="284842" y="999790"/>
            <a:ext cx="11747500" cy="5632311"/>
          </a:xfrm>
          <a:prstGeom prst="rect">
            <a:avLst/>
          </a:prstGeom>
          <a:noFill/>
        </p:spPr>
        <p:txBody>
          <a:bodyPr wrap="square">
            <a:spAutoFit/>
          </a:bodyPr>
          <a:lstStyle/>
          <a:p>
            <a:pPr algn="l" fontAlgn="base"/>
            <a:r>
              <a:rPr lang="en-GB" sz="2400" b="0" i="0" dirty="0">
                <a:solidFill>
                  <a:srgbClr val="111111"/>
                </a:solidFill>
                <a:effectLst/>
                <a:latin typeface="Arial" panose="020B0604020202020204" pitchFamily="34" charset="0"/>
              </a:rPr>
              <a:t>A self-employed agricultural contractor lost his arm on an unguarded PTO shaft attached to a tractor and a semi-mounted water tanker.</a:t>
            </a:r>
          </a:p>
          <a:p>
            <a:pPr algn="l" fontAlgn="base"/>
            <a:r>
              <a:rPr lang="en-GB" sz="2400" b="0" i="0" dirty="0">
                <a:solidFill>
                  <a:srgbClr val="111111"/>
                </a:solidFill>
                <a:effectLst/>
                <a:latin typeface="Arial" panose="020B0604020202020204" pitchFamily="34" charset="0"/>
              </a:rPr>
              <a:t>The contractor had been instructed to carry out several tasks including the emptying of an underground tank full of rain water prior to minor civil engineering work. However, during the process, another worker was not convinced that water was being extracted from the underground tank so he went to the rear of the tractor to check the discharge lever to the tanker was in the correct position. As he placed his hand over the exhaust outlet to feel for emissions, his clothing and high visibility tabard were caught on an exposed section of the rotating PTO shaft and torque limiter and his arm was ripped off.</a:t>
            </a:r>
          </a:p>
          <a:p>
            <a:pPr fontAlgn="base"/>
            <a:r>
              <a:rPr lang="en-GB" sz="2400" b="0" i="0" dirty="0">
                <a:solidFill>
                  <a:srgbClr val="111111"/>
                </a:solidFill>
                <a:effectLst/>
                <a:latin typeface="Arial" panose="020B0604020202020204" pitchFamily="34" charset="0"/>
              </a:rPr>
              <a:t>Lack of maintenance and deficient guarding of the PTO shaft were major contributory factors. Replacing the damaged PTO guard with a new one would have prevented the accident. (</a:t>
            </a:r>
            <a:r>
              <a:rPr lang="en-GB" sz="2400" b="1" i="0" u="sng" dirty="0">
                <a:solidFill>
                  <a:srgbClr val="111111"/>
                </a:solidFill>
                <a:effectLst/>
                <a:latin typeface="Arial" panose="020B0604020202020204" pitchFamily="34" charset="0"/>
              </a:rPr>
              <a:t>Regulation 5 &amp; 6 not carried out</a:t>
            </a:r>
            <a:r>
              <a:rPr lang="en-GB" sz="2400" b="0" i="0" dirty="0">
                <a:solidFill>
                  <a:srgbClr val="111111"/>
                </a:solidFill>
                <a:effectLst/>
                <a:latin typeface="Arial" panose="020B0604020202020204" pitchFamily="34" charset="0"/>
              </a:rPr>
              <a:t>)(</a:t>
            </a:r>
            <a:r>
              <a:rPr lang="en-GB" sz="2400" b="1" u="sng" dirty="0">
                <a:solidFill>
                  <a:srgbClr val="111111"/>
                </a:solidFill>
                <a:latin typeface="Arial" panose="020B0604020202020204" pitchFamily="34" charset="0"/>
              </a:rPr>
              <a:t>Regulation </a:t>
            </a:r>
            <a:r>
              <a:rPr lang="en-GB" sz="2400" b="1" i="0" dirty="0">
                <a:solidFill>
                  <a:srgbClr val="111111"/>
                </a:solidFill>
                <a:effectLst/>
                <a:latin typeface="Arial" panose="020B0604020202020204" pitchFamily="34" charset="0"/>
              </a:rPr>
              <a:t>5-Maintenance, </a:t>
            </a:r>
          </a:p>
          <a:p>
            <a:pPr fontAlgn="base"/>
            <a:r>
              <a:rPr lang="en-GB" sz="2400" b="1" i="0" dirty="0">
                <a:solidFill>
                  <a:srgbClr val="111111"/>
                </a:solidFill>
                <a:effectLst/>
                <a:latin typeface="Arial" panose="020B0604020202020204" pitchFamily="34" charset="0"/>
              </a:rPr>
              <a:t>6-Inspection</a:t>
            </a:r>
            <a:r>
              <a:rPr lang="en-GB" sz="2400" b="0" i="0" dirty="0">
                <a:solidFill>
                  <a:srgbClr val="111111"/>
                </a:solidFill>
                <a:effectLst/>
                <a:latin typeface="Arial" panose="020B0604020202020204" pitchFamily="34" charset="0"/>
              </a:rPr>
              <a:t>)</a:t>
            </a:r>
            <a:r>
              <a:rPr lang="en-GB" sz="2400" dirty="0">
                <a:solidFill>
                  <a:srgbClr val="111111"/>
                </a:solidFill>
                <a:latin typeface="Arial" panose="020B0604020202020204" pitchFamily="34" charset="0"/>
              </a:rPr>
              <a:t>     </a:t>
            </a:r>
            <a:r>
              <a:rPr lang="en-GB" sz="2400" b="1" u="sng" dirty="0">
                <a:solidFill>
                  <a:srgbClr val="111111"/>
                </a:solidFill>
                <a:latin typeface="Arial" panose="020B0604020202020204" pitchFamily="34" charset="0"/>
              </a:rPr>
              <a:t>Regulation 8 Information and Instruction &amp; Regulation 9. Training</a:t>
            </a:r>
            <a:endParaRPr lang="en-GB" sz="2400" b="1" i="0" u="sng" dirty="0">
              <a:solidFill>
                <a:srgbClr val="111111"/>
              </a:solidFill>
              <a:latin typeface="Arial" panose="020B0604020202020204" pitchFamily="34" charset="0"/>
            </a:endParaRPr>
          </a:p>
        </p:txBody>
      </p:sp>
      <p:pic>
        <p:nvPicPr>
          <p:cNvPr id="4" name="Picture 3">
            <a:extLst>
              <a:ext uri="{FF2B5EF4-FFF2-40B4-BE49-F238E27FC236}">
                <a16:creationId xmlns:a16="http://schemas.microsoft.com/office/drawing/2014/main" xmlns="" id="{75A8AD71-48C4-8BDC-9D25-E81A0C55B765}"/>
              </a:ext>
            </a:extLst>
          </p:cNvPr>
          <p:cNvPicPr>
            <a:picLocks noChangeAspect="1"/>
          </p:cNvPicPr>
          <p:nvPr/>
        </p:nvPicPr>
        <p:blipFill>
          <a:blip r:embed="rId2"/>
          <a:stretch>
            <a:fillRect/>
          </a:stretch>
        </p:blipFill>
        <p:spPr>
          <a:xfrm>
            <a:off x="159658" y="111760"/>
            <a:ext cx="847508" cy="896135"/>
          </a:xfrm>
          <a:prstGeom prst="rect">
            <a:avLst/>
          </a:prstGeom>
        </p:spPr>
      </p:pic>
      <p:sp>
        <p:nvSpPr>
          <p:cNvPr id="5" name="TextBox 4">
            <a:extLst>
              <a:ext uri="{FF2B5EF4-FFF2-40B4-BE49-F238E27FC236}">
                <a16:creationId xmlns:a16="http://schemas.microsoft.com/office/drawing/2014/main" xmlns="" id="{F3C2A95E-167B-6EE9-9067-86DA237950DC}"/>
              </a:ext>
            </a:extLst>
          </p:cNvPr>
          <p:cNvSpPr txBox="1"/>
          <p:nvPr/>
        </p:nvSpPr>
        <p:spPr>
          <a:xfrm>
            <a:off x="3508829" y="-61606"/>
            <a:ext cx="4604657" cy="707886"/>
          </a:xfrm>
          <a:prstGeom prst="rect">
            <a:avLst/>
          </a:prstGeom>
          <a:noFill/>
        </p:spPr>
        <p:txBody>
          <a:bodyPr wrap="square" rtlCol="0">
            <a:spAutoFit/>
          </a:bodyPr>
          <a:lstStyle/>
          <a:p>
            <a:pPr algn="ctr"/>
            <a:r>
              <a:rPr lang="en-GB" sz="4000" b="1" u="sng" dirty="0"/>
              <a:t>Example</a:t>
            </a:r>
          </a:p>
        </p:txBody>
      </p:sp>
    </p:spTree>
    <p:extLst>
      <p:ext uri="{BB962C8B-B14F-4D97-AF65-F5344CB8AC3E}">
        <p14:creationId xmlns:p14="http://schemas.microsoft.com/office/powerpoint/2010/main" val="187149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18571F-467B-EAEF-B389-52AAF73A4B0D}"/>
              </a:ext>
            </a:extLst>
          </p:cNvPr>
          <p:cNvSpPr txBox="1"/>
          <p:nvPr/>
        </p:nvSpPr>
        <p:spPr>
          <a:xfrm>
            <a:off x="1435099" y="1943100"/>
            <a:ext cx="4140200" cy="3477875"/>
          </a:xfrm>
          <a:prstGeom prst="rect">
            <a:avLst/>
          </a:prstGeom>
          <a:noFill/>
        </p:spPr>
        <p:txBody>
          <a:bodyPr wrap="square" rtlCol="0">
            <a:spAutoFit/>
          </a:bodyPr>
          <a:lstStyle/>
          <a:p>
            <a:r>
              <a:rPr lang="en-GB" sz="4400" u="sng" dirty="0"/>
              <a:t>P</a:t>
            </a:r>
            <a:r>
              <a:rPr lang="en-GB" sz="4400" dirty="0"/>
              <a:t>rovision and</a:t>
            </a:r>
          </a:p>
          <a:p>
            <a:r>
              <a:rPr lang="en-GB" sz="4400" u="sng" dirty="0"/>
              <a:t>U</a:t>
            </a:r>
            <a:r>
              <a:rPr lang="en-GB" sz="4400" dirty="0"/>
              <a:t>se of</a:t>
            </a:r>
          </a:p>
          <a:p>
            <a:r>
              <a:rPr lang="en-GB" sz="4400" u="sng" dirty="0"/>
              <a:t>W</a:t>
            </a:r>
            <a:r>
              <a:rPr lang="en-GB" sz="4400" dirty="0"/>
              <a:t>ork </a:t>
            </a:r>
          </a:p>
          <a:p>
            <a:r>
              <a:rPr lang="en-GB" sz="4400" u="sng" dirty="0"/>
              <a:t>E</a:t>
            </a:r>
            <a:r>
              <a:rPr lang="en-GB" sz="4400" dirty="0"/>
              <a:t>quipment</a:t>
            </a:r>
          </a:p>
          <a:p>
            <a:r>
              <a:rPr lang="en-GB" sz="4400" u="sng" dirty="0"/>
              <a:t>R</a:t>
            </a:r>
            <a:r>
              <a:rPr lang="en-GB" sz="4400" dirty="0"/>
              <a:t>egulations 1998</a:t>
            </a:r>
          </a:p>
        </p:txBody>
      </p:sp>
      <p:sp>
        <p:nvSpPr>
          <p:cNvPr id="4" name="TextBox 3">
            <a:extLst>
              <a:ext uri="{FF2B5EF4-FFF2-40B4-BE49-F238E27FC236}">
                <a16:creationId xmlns:a16="http://schemas.microsoft.com/office/drawing/2014/main" xmlns="" id="{38A1F4CB-B2EF-9D99-AE9B-0E68D2E33491}"/>
              </a:ext>
            </a:extLst>
          </p:cNvPr>
          <p:cNvSpPr txBox="1"/>
          <p:nvPr/>
        </p:nvSpPr>
        <p:spPr>
          <a:xfrm>
            <a:off x="6616703" y="1943099"/>
            <a:ext cx="4851400" cy="3477875"/>
          </a:xfrm>
          <a:prstGeom prst="rect">
            <a:avLst/>
          </a:prstGeom>
          <a:noFill/>
        </p:spPr>
        <p:txBody>
          <a:bodyPr wrap="square" rtlCol="0">
            <a:spAutoFit/>
          </a:bodyPr>
          <a:lstStyle/>
          <a:p>
            <a:r>
              <a:rPr lang="en-GB" sz="4400" u="sng" dirty="0"/>
              <a:t>L</a:t>
            </a:r>
            <a:r>
              <a:rPr lang="en-GB" sz="4400" dirty="0"/>
              <a:t>ifting </a:t>
            </a:r>
          </a:p>
          <a:p>
            <a:r>
              <a:rPr lang="en-GB" sz="4400" u="sng" dirty="0"/>
              <a:t>O</a:t>
            </a:r>
            <a:r>
              <a:rPr lang="en-GB" sz="4400" dirty="0"/>
              <a:t>perations &amp;</a:t>
            </a:r>
          </a:p>
          <a:p>
            <a:r>
              <a:rPr lang="en-GB" sz="4400" u="sng" dirty="0"/>
              <a:t>L</a:t>
            </a:r>
            <a:r>
              <a:rPr lang="en-GB" sz="4400" dirty="0"/>
              <a:t>ifting </a:t>
            </a:r>
          </a:p>
          <a:p>
            <a:r>
              <a:rPr lang="en-GB" sz="4400" u="sng" dirty="0"/>
              <a:t>E</a:t>
            </a:r>
            <a:r>
              <a:rPr lang="en-GB" sz="4400" dirty="0"/>
              <a:t>quipment </a:t>
            </a:r>
          </a:p>
          <a:p>
            <a:r>
              <a:rPr lang="en-GB" sz="4400" u="sng" dirty="0"/>
              <a:t>R</a:t>
            </a:r>
            <a:r>
              <a:rPr lang="en-GB" sz="4400" dirty="0"/>
              <a:t>egulations 1998</a:t>
            </a:r>
          </a:p>
        </p:txBody>
      </p:sp>
      <p:sp>
        <p:nvSpPr>
          <p:cNvPr id="5" name="TextBox 4">
            <a:extLst>
              <a:ext uri="{FF2B5EF4-FFF2-40B4-BE49-F238E27FC236}">
                <a16:creationId xmlns:a16="http://schemas.microsoft.com/office/drawing/2014/main" xmlns="" id="{9AB2F008-C625-92FC-33DC-6CFA300BD935}"/>
              </a:ext>
            </a:extLst>
          </p:cNvPr>
          <p:cNvSpPr txBox="1"/>
          <p:nvPr/>
        </p:nvSpPr>
        <p:spPr>
          <a:xfrm>
            <a:off x="1524000" y="228600"/>
            <a:ext cx="8978900" cy="923330"/>
          </a:xfrm>
          <a:prstGeom prst="rect">
            <a:avLst/>
          </a:prstGeom>
          <a:noFill/>
        </p:spPr>
        <p:txBody>
          <a:bodyPr wrap="square" rtlCol="0">
            <a:spAutoFit/>
          </a:bodyPr>
          <a:lstStyle/>
          <a:p>
            <a:pPr algn="ctr"/>
            <a:r>
              <a:rPr lang="en-GB" sz="5400" u="sng" dirty="0"/>
              <a:t>PUWER &amp; LOLER</a:t>
            </a:r>
          </a:p>
        </p:txBody>
      </p:sp>
      <p:pic>
        <p:nvPicPr>
          <p:cNvPr id="2" name="Picture 1">
            <a:extLst>
              <a:ext uri="{FF2B5EF4-FFF2-40B4-BE49-F238E27FC236}">
                <a16:creationId xmlns:a16="http://schemas.microsoft.com/office/drawing/2014/main" xmlns="" id="{21FCCF3D-9496-5FFC-7177-91B2D36DF0B8}"/>
              </a:ext>
            </a:extLst>
          </p:cNvPr>
          <p:cNvPicPr>
            <a:picLocks noChangeAspect="1"/>
          </p:cNvPicPr>
          <p:nvPr/>
        </p:nvPicPr>
        <p:blipFill>
          <a:blip r:embed="rId3"/>
          <a:stretch>
            <a:fillRect/>
          </a:stretch>
        </p:blipFill>
        <p:spPr>
          <a:xfrm>
            <a:off x="237191" y="228600"/>
            <a:ext cx="1451909" cy="1538332"/>
          </a:xfrm>
          <a:prstGeom prst="rect">
            <a:avLst/>
          </a:prstGeom>
        </p:spPr>
      </p:pic>
    </p:spTree>
    <p:custDataLst>
      <p:tags r:id="rId1"/>
    </p:custDataLst>
    <p:extLst>
      <p:ext uri="{BB962C8B-B14F-4D97-AF65-F5344CB8AC3E}">
        <p14:creationId xmlns:p14="http://schemas.microsoft.com/office/powerpoint/2010/main" val="3571777466"/>
      </p:ext>
    </p:extLst>
  </p:cSld>
  <p:clrMapOvr>
    <a:masterClrMapping/>
  </p:clrMapOvr>
  <mc:AlternateContent xmlns:mc="http://schemas.openxmlformats.org/markup-compatibility/2006" xmlns:p14="http://schemas.microsoft.com/office/powerpoint/2010/main">
    <mc:Choice Requires="p14">
      <p:transition spd="slow" p14:dur="2000" advTm="18974"/>
    </mc:Choice>
    <mc:Fallback xmlns="">
      <p:transition spd="slow" advTm="189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1000"/>
                                        <p:tgtEl>
                                          <p:spTgt spid="4">
                                            <p:txEl>
                                              <p:pRg st="1" end="1"/>
                                            </p:txEl>
                                          </p:spTgt>
                                        </p:tgtEl>
                                      </p:cBhvr>
                                    </p:animEffect>
                                    <p:anim calcmode="lin" valueType="num">
                                      <p:cBhvr>
                                        <p:cTn id="4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1000"/>
                                        <p:tgtEl>
                                          <p:spTgt spid="4">
                                            <p:txEl>
                                              <p:pRg st="3" end="3"/>
                                            </p:txEl>
                                          </p:spTgt>
                                        </p:tgtEl>
                                      </p:cBhvr>
                                    </p:animEffect>
                                    <p:anim calcmode="lin" valueType="num">
                                      <p:cBhvr>
                                        <p:cTn id="5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1000"/>
                                        <p:tgtEl>
                                          <p:spTgt spid="4">
                                            <p:txEl>
                                              <p:pRg st="4" end="4"/>
                                            </p:txEl>
                                          </p:spTgt>
                                        </p:tgtEl>
                                      </p:cBhvr>
                                    </p:animEffect>
                                    <p:anim calcmode="lin" valueType="num">
                                      <p:cBhvr>
                                        <p:cTn id="6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4F5D594-2EE9-899C-5FF4-BC6818404857}"/>
              </a:ext>
            </a:extLst>
          </p:cNvPr>
          <p:cNvSpPr txBox="1"/>
          <p:nvPr/>
        </p:nvSpPr>
        <p:spPr>
          <a:xfrm>
            <a:off x="159657" y="623558"/>
            <a:ext cx="12032343" cy="5447645"/>
          </a:xfrm>
          <a:prstGeom prst="rect">
            <a:avLst/>
          </a:prstGeom>
          <a:noFill/>
        </p:spPr>
        <p:txBody>
          <a:bodyPr wrap="square">
            <a:spAutoFit/>
          </a:bodyPr>
          <a:lstStyle/>
          <a:p>
            <a:pPr algn="ctr"/>
            <a:r>
              <a:rPr lang="en-GB" sz="4000" b="1" i="0" u="sng" dirty="0">
                <a:solidFill>
                  <a:srgbClr val="000000"/>
                </a:solidFill>
                <a:effectLst/>
                <a:latin typeface="Arial" panose="020B0604020202020204" pitchFamily="34" charset="0"/>
              </a:rPr>
              <a:t>Action</a:t>
            </a:r>
          </a:p>
          <a:p>
            <a:pPr algn="l" fontAlgn="base"/>
            <a:r>
              <a:rPr lang="en-GB" sz="2800" b="0" i="0" dirty="0">
                <a:solidFill>
                  <a:srgbClr val="111111"/>
                </a:solidFill>
                <a:effectLst/>
                <a:latin typeface="Arial" panose="020B0604020202020204" pitchFamily="34" charset="0"/>
              </a:rPr>
              <a:t>The active partner in the farming business was prosecuted under regulation 11(1) of the Provision and Use of Work Equipment Regulations 1998 (PUWER). The farmer pleaded guilty and was fined £4,000 plus £2,500 towards the cost of bringing the prosecution.</a:t>
            </a:r>
          </a:p>
          <a:p>
            <a:pPr algn="l" fontAlgn="base"/>
            <a:r>
              <a:rPr lang="en-GB" sz="2800" dirty="0"/>
              <a:t>Regulation 11(1) requires employers to take effective measures to prevent </a:t>
            </a:r>
          </a:p>
          <a:p>
            <a:pPr algn="l" fontAlgn="base"/>
            <a:r>
              <a:rPr lang="en-GB" sz="2800" dirty="0"/>
              <a:t>access to dangerous parts of machinery or stop their movement before any </a:t>
            </a:r>
          </a:p>
          <a:p>
            <a:pPr algn="l" fontAlgn="base"/>
            <a:r>
              <a:rPr lang="en-GB" sz="2800" dirty="0"/>
              <a:t>part of a person enters a danger zone. Regulation 11(2) specifies the measures which you should take to prevent access to the dangerous parts of the </a:t>
            </a:r>
          </a:p>
          <a:p>
            <a:pPr algn="l" fontAlgn="base"/>
            <a:r>
              <a:rPr lang="en-GB" sz="2800" dirty="0"/>
              <a:t>machinery to achieve compliance with regulation 11(1). Regulation 11(3) </a:t>
            </a:r>
          </a:p>
          <a:p>
            <a:pPr algn="l" fontAlgn="base"/>
            <a:r>
              <a:rPr lang="en-GB" sz="2800" dirty="0"/>
              <a:t>sets out various requirements for guards and protection devices. Regulation </a:t>
            </a:r>
          </a:p>
          <a:p>
            <a:pPr algn="l" fontAlgn="base"/>
            <a:r>
              <a:rPr lang="en-GB" sz="2800" dirty="0"/>
              <a:t>11(4) sets out requirements for protection appliances.</a:t>
            </a:r>
            <a:endParaRPr lang="en-GB" sz="2800" b="0" i="0" dirty="0">
              <a:solidFill>
                <a:srgbClr val="111111"/>
              </a:solidFill>
              <a:effectLst/>
              <a:latin typeface="Arial" panose="020B0604020202020204" pitchFamily="34" charset="0"/>
            </a:endParaRPr>
          </a:p>
        </p:txBody>
      </p:sp>
      <p:pic>
        <p:nvPicPr>
          <p:cNvPr id="4" name="Picture 3">
            <a:extLst>
              <a:ext uri="{FF2B5EF4-FFF2-40B4-BE49-F238E27FC236}">
                <a16:creationId xmlns:a16="http://schemas.microsoft.com/office/drawing/2014/main" xmlns="" id="{2ABD1098-9AD8-2988-3723-DEA1B6C58C85}"/>
              </a:ext>
            </a:extLst>
          </p:cNvPr>
          <p:cNvPicPr>
            <a:picLocks noChangeAspect="1"/>
          </p:cNvPicPr>
          <p:nvPr/>
        </p:nvPicPr>
        <p:blipFill>
          <a:blip r:embed="rId2"/>
          <a:stretch>
            <a:fillRect/>
          </a:stretch>
        </p:blipFill>
        <p:spPr>
          <a:xfrm>
            <a:off x="0" y="0"/>
            <a:ext cx="1179443" cy="1247116"/>
          </a:xfrm>
          <a:prstGeom prst="rect">
            <a:avLst/>
          </a:prstGeom>
        </p:spPr>
      </p:pic>
    </p:spTree>
    <p:extLst>
      <p:ext uri="{BB962C8B-B14F-4D97-AF65-F5344CB8AC3E}">
        <p14:creationId xmlns:p14="http://schemas.microsoft.com/office/powerpoint/2010/main" val="16094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B6BF283-7083-D05D-E96E-B53CD85F3E0D}"/>
              </a:ext>
            </a:extLst>
          </p:cNvPr>
          <p:cNvSpPr txBox="1"/>
          <p:nvPr/>
        </p:nvSpPr>
        <p:spPr>
          <a:xfrm>
            <a:off x="146050" y="1501876"/>
            <a:ext cx="11899900" cy="4893647"/>
          </a:xfrm>
          <a:prstGeom prst="rect">
            <a:avLst/>
          </a:prstGeom>
          <a:noFill/>
        </p:spPr>
        <p:txBody>
          <a:bodyPr wrap="square">
            <a:spAutoFit/>
          </a:bodyPr>
          <a:lstStyle/>
          <a:p>
            <a:pPr algn="l" fontAlgn="base"/>
            <a:r>
              <a:rPr lang="en-GB" sz="2400" b="0" i="0" dirty="0">
                <a:solidFill>
                  <a:srgbClr val="111111"/>
                </a:solidFill>
                <a:effectLst/>
                <a:latin typeface="Arial" panose="020B0604020202020204" pitchFamily="34" charset="0"/>
              </a:rPr>
              <a:t>A 13 year old boy became entangled on an unguarded PTO shaft. He was one of two young people milling grain and shovelling it into bags. The farmer's son was looking </a:t>
            </a:r>
          </a:p>
          <a:p>
            <a:pPr algn="l" fontAlgn="base"/>
            <a:r>
              <a:rPr lang="en-GB" sz="2400" b="0" i="0" dirty="0">
                <a:solidFill>
                  <a:srgbClr val="111111"/>
                </a:solidFill>
                <a:effectLst/>
                <a:latin typeface="Arial" panose="020B0604020202020204" pitchFamily="34" charset="0"/>
              </a:rPr>
              <a:t>for some string to tie the bags and as he approached the machine he somehow became entangled and wrapped around the PTO shaft. The other boy realised what had happened and leant into the tractor to disengage the PTO. The child's left hand was amputated and he subsequently lost his left lower leg (below the knee). He also received trunk and head injuries.</a:t>
            </a:r>
          </a:p>
          <a:p>
            <a:pPr algn="l"/>
            <a:r>
              <a:rPr lang="en-GB" sz="2400" b="1" i="0" dirty="0">
                <a:solidFill>
                  <a:srgbClr val="000000"/>
                </a:solidFill>
                <a:effectLst/>
                <a:latin typeface="Arial" panose="020B0604020202020204" pitchFamily="34" charset="0"/>
              </a:rPr>
              <a:t>Action</a:t>
            </a:r>
          </a:p>
          <a:p>
            <a:pPr algn="l" fontAlgn="base"/>
            <a:r>
              <a:rPr lang="en-GB" sz="2400" b="0" i="0" dirty="0">
                <a:solidFill>
                  <a:srgbClr val="111111"/>
                </a:solidFill>
                <a:effectLst/>
                <a:latin typeface="Arial" panose="020B0604020202020204" pitchFamily="34" charset="0"/>
              </a:rPr>
              <a:t>The farmer was prosecuted under Section 3(2) of the Health &amp; Safety at Work Act 1974 for failing to ensure the health and safety of the two boys. He pleaded guilty. </a:t>
            </a:r>
          </a:p>
          <a:p>
            <a:pPr algn="l" fontAlgn="base"/>
            <a:r>
              <a:rPr lang="en-GB" sz="2400" b="0" i="0" dirty="0">
                <a:solidFill>
                  <a:srgbClr val="111111"/>
                </a:solidFill>
                <a:effectLst/>
                <a:latin typeface="Arial" panose="020B0604020202020204" pitchFamily="34" charset="0"/>
              </a:rPr>
              <a:t>The Magistrates awarded a conditional discharged but no costs; the Chair of the Bench emphasised that the penalty did not reflect the severity of crime but rather took account of the family's very restricted means.</a:t>
            </a:r>
          </a:p>
        </p:txBody>
      </p:sp>
      <p:pic>
        <p:nvPicPr>
          <p:cNvPr id="4" name="Picture 3">
            <a:extLst>
              <a:ext uri="{FF2B5EF4-FFF2-40B4-BE49-F238E27FC236}">
                <a16:creationId xmlns:a16="http://schemas.microsoft.com/office/drawing/2014/main" xmlns="" id="{8D409E09-D611-6A1F-A296-752BF3E8D3DB}"/>
              </a:ext>
            </a:extLst>
          </p:cNvPr>
          <p:cNvPicPr>
            <a:picLocks noChangeAspect="1"/>
          </p:cNvPicPr>
          <p:nvPr/>
        </p:nvPicPr>
        <p:blipFill>
          <a:blip r:embed="rId2"/>
          <a:stretch>
            <a:fillRect/>
          </a:stretch>
        </p:blipFill>
        <p:spPr>
          <a:xfrm>
            <a:off x="121557" y="0"/>
            <a:ext cx="1361909" cy="1440051"/>
          </a:xfrm>
          <a:prstGeom prst="rect">
            <a:avLst/>
          </a:prstGeom>
        </p:spPr>
      </p:pic>
      <p:sp>
        <p:nvSpPr>
          <p:cNvPr id="2" name="TextBox 1">
            <a:extLst>
              <a:ext uri="{FF2B5EF4-FFF2-40B4-BE49-F238E27FC236}">
                <a16:creationId xmlns:a16="http://schemas.microsoft.com/office/drawing/2014/main" xmlns="" id="{385D48E5-DBAA-49CB-FEF5-64ABC965CCC2}"/>
              </a:ext>
            </a:extLst>
          </p:cNvPr>
          <p:cNvSpPr txBox="1"/>
          <p:nvPr/>
        </p:nvSpPr>
        <p:spPr>
          <a:xfrm>
            <a:off x="3975652" y="304800"/>
            <a:ext cx="5486400" cy="769441"/>
          </a:xfrm>
          <a:prstGeom prst="rect">
            <a:avLst/>
          </a:prstGeom>
          <a:noFill/>
        </p:spPr>
        <p:txBody>
          <a:bodyPr wrap="square" rtlCol="0">
            <a:spAutoFit/>
          </a:bodyPr>
          <a:lstStyle/>
          <a:p>
            <a:pPr algn="ctr"/>
            <a:r>
              <a:rPr lang="en-GB" sz="4400" b="1" i="0" u="sng" dirty="0">
                <a:solidFill>
                  <a:srgbClr val="000000"/>
                </a:solidFill>
                <a:effectLst/>
                <a:latin typeface="Arial" panose="020B0604020202020204" pitchFamily="34" charset="0"/>
              </a:rPr>
              <a:t>Example</a:t>
            </a:r>
          </a:p>
        </p:txBody>
      </p:sp>
    </p:spTree>
    <p:extLst>
      <p:ext uri="{BB962C8B-B14F-4D97-AF65-F5344CB8AC3E}">
        <p14:creationId xmlns:p14="http://schemas.microsoft.com/office/powerpoint/2010/main" val="157440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512D65-C06D-6978-8517-0305F5180DE6}"/>
              </a:ext>
            </a:extLst>
          </p:cNvPr>
          <p:cNvSpPr txBox="1"/>
          <p:nvPr/>
        </p:nvSpPr>
        <p:spPr>
          <a:xfrm>
            <a:off x="1727201" y="299135"/>
            <a:ext cx="10343242" cy="1354217"/>
          </a:xfrm>
          <a:prstGeom prst="rect">
            <a:avLst/>
          </a:prstGeom>
          <a:noFill/>
        </p:spPr>
        <p:txBody>
          <a:bodyPr wrap="square">
            <a:spAutoFit/>
          </a:bodyPr>
          <a:lstStyle/>
          <a:p>
            <a:pPr algn="ctr"/>
            <a:r>
              <a:rPr lang="en-GB" sz="3200" b="1" dirty="0"/>
              <a:t>Health and Safety at Work etc Act (1974)</a:t>
            </a:r>
          </a:p>
          <a:p>
            <a:pPr algn="ctr"/>
            <a:r>
              <a:rPr lang="en-GB" sz="3200" b="1" dirty="0"/>
              <a:t>Section 3</a:t>
            </a:r>
          </a:p>
          <a:p>
            <a:pPr algn="ctr"/>
            <a:endParaRPr lang="en-GB" sz="1800" b="1" dirty="0"/>
          </a:p>
        </p:txBody>
      </p:sp>
      <p:pic>
        <p:nvPicPr>
          <p:cNvPr id="4" name="Picture 3">
            <a:extLst>
              <a:ext uri="{FF2B5EF4-FFF2-40B4-BE49-F238E27FC236}">
                <a16:creationId xmlns:a16="http://schemas.microsoft.com/office/drawing/2014/main" xmlns="" id="{E1BE982F-E30B-FA72-2D2C-8296A99C2388}"/>
              </a:ext>
            </a:extLst>
          </p:cNvPr>
          <p:cNvPicPr>
            <a:picLocks noChangeAspect="1"/>
          </p:cNvPicPr>
          <p:nvPr/>
        </p:nvPicPr>
        <p:blipFill>
          <a:blip r:embed="rId2"/>
          <a:stretch>
            <a:fillRect/>
          </a:stretch>
        </p:blipFill>
        <p:spPr>
          <a:xfrm>
            <a:off x="121557" y="127289"/>
            <a:ext cx="1487553" cy="1572904"/>
          </a:xfrm>
          <a:prstGeom prst="rect">
            <a:avLst/>
          </a:prstGeom>
        </p:spPr>
      </p:pic>
      <p:sp>
        <p:nvSpPr>
          <p:cNvPr id="6" name="TextBox 5">
            <a:extLst>
              <a:ext uri="{FF2B5EF4-FFF2-40B4-BE49-F238E27FC236}">
                <a16:creationId xmlns:a16="http://schemas.microsoft.com/office/drawing/2014/main" xmlns="" id="{D135227D-C9F2-CCCF-4CF7-6DC5A950B9D9}"/>
              </a:ext>
            </a:extLst>
          </p:cNvPr>
          <p:cNvSpPr txBox="1"/>
          <p:nvPr/>
        </p:nvSpPr>
        <p:spPr>
          <a:xfrm>
            <a:off x="333592" y="1736780"/>
            <a:ext cx="11633121" cy="4278094"/>
          </a:xfrm>
          <a:prstGeom prst="rect">
            <a:avLst/>
          </a:prstGeom>
          <a:noFill/>
        </p:spPr>
        <p:txBody>
          <a:bodyPr wrap="square">
            <a:spAutoFit/>
          </a:bodyPr>
          <a:lstStyle/>
          <a:p>
            <a:pPr algn="ctr"/>
            <a:r>
              <a:rPr lang="en-GB" sz="2800" b="1" i="0" u="sng" dirty="0">
                <a:solidFill>
                  <a:srgbClr val="000000"/>
                </a:solidFill>
                <a:effectLst/>
                <a:latin typeface="arial" panose="020B0604020202020204" pitchFamily="34" charset="0"/>
              </a:rPr>
              <a:t>General duties of employers and self-employed </a:t>
            </a:r>
          </a:p>
          <a:p>
            <a:pPr algn="ctr"/>
            <a:r>
              <a:rPr lang="en-GB" sz="2800" b="1" i="0" u="sng" dirty="0">
                <a:solidFill>
                  <a:srgbClr val="000000"/>
                </a:solidFill>
                <a:effectLst/>
                <a:latin typeface="arial" panose="020B0604020202020204" pitchFamily="34" charset="0"/>
              </a:rPr>
              <a:t>to persons other than their employees.</a:t>
            </a:r>
          </a:p>
          <a:p>
            <a:pPr algn="l"/>
            <a:r>
              <a:rPr lang="en-GB" sz="2400" b="0" i="0" dirty="0">
                <a:solidFill>
                  <a:srgbClr val="000000"/>
                </a:solidFill>
                <a:effectLst/>
                <a:latin typeface="arial" panose="020B0604020202020204" pitchFamily="34" charset="0"/>
              </a:rPr>
              <a:t>(1)It shall be the duty of every employer to conduct his undertaking in such a </a:t>
            </a:r>
          </a:p>
          <a:p>
            <a:pPr algn="l"/>
            <a:r>
              <a:rPr lang="en-GB" sz="2400" b="0" i="0" dirty="0">
                <a:solidFill>
                  <a:srgbClr val="000000"/>
                </a:solidFill>
                <a:effectLst/>
                <a:latin typeface="arial" panose="020B0604020202020204" pitchFamily="34" charset="0"/>
              </a:rPr>
              <a:t>way as to ensure, so far as is reasonably practicable, that persons not in his employment who may be affected thereby are not thereby exposed to risks to their health or safety.</a:t>
            </a:r>
          </a:p>
          <a:p>
            <a:pPr algn="l"/>
            <a:r>
              <a:rPr lang="en-GB" sz="2400" b="0" i="0" dirty="0">
                <a:solidFill>
                  <a:srgbClr val="000000"/>
                </a:solidFill>
                <a:effectLst/>
                <a:latin typeface="arial" panose="020B0604020202020204" pitchFamily="34" charset="0"/>
              </a:rPr>
              <a:t>(2)It shall be the duty of every self-employed person who conducts an undertaking </a:t>
            </a:r>
          </a:p>
          <a:p>
            <a:pPr algn="l"/>
            <a:r>
              <a:rPr lang="en-GB" sz="2400" b="0" i="0" dirty="0">
                <a:solidFill>
                  <a:srgbClr val="000000"/>
                </a:solidFill>
                <a:effectLst/>
                <a:latin typeface="arial" panose="020B0604020202020204" pitchFamily="34" charset="0"/>
              </a:rPr>
              <a:t>of a prescribed description</a:t>
            </a:r>
            <a:r>
              <a:rPr lang="en-GB" sz="2400" b="1" i="0" dirty="0">
                <a:solidFill>
                  <a:srgbClr val="000000"/>
                </a:solidFill>
                <a:effectLst/>
                <a:latin typeface="arial" panose="020B0604020202020204" pitchFamily="34" charset="0"/>
              </a:rPr>
              <a:t>]</a:t>
            </a:r>
            <a:r>
              <a:rPr lang="en-GB" sz="2400" b="0" i="0" dirty="0">
                <a:solidFill>
                  <a:srgbClr val="000000"/>
                </a:solidFill>
                <a:effectLst/>
                <a:latin typeface="arial" panose="020B0604020202020204" pitchFamily="34" charset="0"/>
              </a:rPr>
              <a:t> to conduct the undertaking</a:t>
            </a:r>
            <a:r>
              <a:rPr lang="en-GB" sz="2400" b="1" i="0" dirty="0">
                <a:solidFill>
                  <a:srgbClr val="000000"/>
                </a:solidFill>
                <a:effectLst/>
                <a:latin typeface="arial" panose="020B0604020202020204" pitchFamily="34" charset="0"/>
              </a:rPr>
              <a:t>]</a:t>
            </a:r>
            <a:r>
              <a:rPr lang="en-GB" sz="2400" b="0" i="0" dirty="0">
                <a:solidFill>
                  <a:srgbClr val="000000"/>
                </a:solidFill>
                <a:effectLst/>
                <a:latin typeface="arial" panose="020B0604020202020204" pitchFamily="34" charset="0"/>
              </a:rPr>
              <a:t>in such a way as to ensure, </a:t>
            </a:r>
          </a:p>
          <a:p>
            <a:pPr algn="l"/>
            <a:r>
              <a:rPr lang="en-GB" sz="2400" b="0" i="0" dirty="0">
                <a:solidFill>
                  <a:srgbClr val="000000"/>
                </a:solidFill>
                <a:effectLst/>
                <a:latin typeface="arial" panose="020B0604020202020204" pitchFamily="34" charset="0"/>
              </a:rPr>
              <a:t>so far as is reasonably practicable, that he and other persons (not being his </a:t>
            </a:r>
          </a:p>
          <a:p>
            <a:pPr algn="l"/>
            <a:r>
              <a:rPr lang="en-GB" sz="2400" b="0" i="0" dirty="0">
                <a:solidFill>
                  <a:srgbClr val="000000"/>
                </a:solidFill>
                <a:effectLst/>
                <a:latin typeface="arial" panose="020B0604020202020204" pitchFamily="34" charset="0"/>
              </a:rPr>
              <a:t>employees) who may be affected thereby are not thereby exposed to risks to their health or safety.</a:t>
            </a:r>
          </a:p>
        </p:txBody>
      </p:sp>
    </p:spTree>
    <p:extLst>
      <p:ext uri="{BB962C8B-B14F-4D97-AF65-F5344CB8AC3E}">
        <p14:creationId xmlns:p14="http://schemas.microsoft.com/office/powerpoint/2010/main" val="7607218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F7D3075-CC68-A83F-A12E-2E860D5D1515}"/>
              </a:ext>
            </a:extLst>
          </p:cNvPr>
          <p:cNvSpPr txBox="1"/>
          <p:nvPr/>
        </p:nvSpPr>
        <p:spPr>
          <a:xfrm>
            <a:off x="311426" y="1435150"/>
            <a:ext cx="11569148" cy="4893647"/>
          </a:xfrm>
          <a:prstGeom prst="rect">
            <a:avLst/>
          </a:prstGeom>
          <a:noFill/>
        </p:spPr>
        <p:txBody>
          <a:bodyPr wrap="square">
            <a:spAutoFit/>
          </a:bodyPr>
          <a:lstStyle/>
          <a:p>
            <a:pPr algn="l"/>
            <a:r>
              <a:rPr lang="en-GB" sz="2400" b="0" i="0" dirty="0">
                <a:solidFill>
                  <a:srgbClr val="000000"/>
                </a:solidFill>
                <a:effectLst/>
                <a:latin typeface="arial" panose="020B0604020202020204" pitchFamily="34" charset="0"/>
              </a:rPr>
              <a:t>(2A)A description of undertaking included in regulations under subsection (2) may be framed by reference to—</a:t>
            </a:r>
          </a:p>
          <a:p>
            <a:pPr algn="l"/>
            <a:r>
              <a:rPr lang="en-GB" sz="2400" b="0" i="0" dirty="0">
                <a:solidFill>
                  <a:srgbClr val="000000"/>
                </a:solidFill>
                <a:effectLst/>
                <a:latin typeface="arial" panose="020B0604020202020204" pitchFamily="34" charset="0"/>
              </a:rPr>
              <a:t>(a)the type of activities carried out by the undertaking, where those activities are carried out or any other feature of the undertaking;</a:t>
            </a:r>
          </a:p>
          <a:p>
            <a:pPr algn="l"/>
            <a:r>
              <a:rPr lang="en-GB" sz="2400" b="0" i="0" dirty="0">
                <a:solidFill>
                  <a:srgbClr val="000000"/>
                </a:solidFill>
                <a:effectLst/>
                <a:latin typeface="arial" panose="020B0604020202020204" pitchFamily="34" charset="0"/>
              </a:rPr>
              <a:t>(b)whether persons who may be affected by the conduct of the undertaking, other than the self-employed person (or his employees), may thereby be exposed to risks to their health or safety.</a:t>
            </a:r>
            <a:r>
              <a:rPr lang="en-GB" sz="2400" b="1" i="0" dirty="0">
                <a:solidFill>
                  <a:srgbClr val="000000"/>
                </a:solidFill>
                <a:effectLst/>
                <a:latin typeface="arial" panose="020B0604020202020204" pitchFamily="34" charset="0"/>
              </a:rPr>
              <a:t>]</a:t>
            </a:r>
            <a:endParaRPr lang="en-GB" sz="2400" b="0" i="0" dirty="0">
              <a:solidFill>
                <a:srgbClr val="000000"/>
              </a:solidFill>
              <a:effectLst/>
              <a:latin typeface="arial" panose="020B0604020202020204" pitchFamily="34" charset="0"/>
            </a:endParaRPr>
          </a:p>
          <a:p>
            <a:pPr algn="l"/>
            <a:r>
              <a:rPr lang="en-GB" sz="2400" b="0" i="0" dirty="0">
                <a:solidFill>
                  <a:srgbClr val="000000"/>
                </a:solidFill>
                <a:effectLst/>
                <a:latin typeface="arial" panose="020B0604020202020204" pitchFamily="34" charset="0"/>
              </a:rPr>
              <a:t>(3)In such cases as may be prescribed, it shall be the duty of every employer and every self-employed person, in the prescribed circumstances and in the prescribed manner, to give to persons (not being his employees) who may be affected by the way in which he conducts his undertaking the prescribed information about such aspects of the way in which he conducts his undertaking as might affect their health or safety.</a:t>
            </a:r>
          </a:p>
        </p:txBody>
      </p:sp>
      <p:pic>
        <p:nvPicPr>
          <p:cNvPr id="4" name="Picture 3">
            <a:extLst>
              <a:ext uri="{FF2B5EF4-FFF2-40B4-BE49-F238E27FC236}">
                <a16:creationId xmlns:a16="http://schemas.microsoft.com/office/drawing/2014/main" xmlns="" id="{F6074B72-75D1-2692-A5E0-F5FC40731753}"/>
              </a:ext>
            </a:extLst>
          </p:cNvPr>
          <p:cNvPicPr>
            <a:picLocks noChangeAspect="1"/>
          </p:cNvPicPr>
          <p:nvPr/>
        </p:nvPicPr>
        <p:blipFill>
          <a:blip r:embed="rId2"/>
          <a:stretch>
            <a:fillRect/>
          </a:stretch>
        </p:blipFill>
        <p:spPr>
          <a:xfrm>
            <a:off x="108305" y="0"/>
            <a:ext cx="1165575" cy="1232452"/>
          </a:xfrm>
          <a:prstGeom prst="rect">
            <a:avLst/>
          </a:prstGeom>
        </p:spPr>
      </p:pic>
    </p:spTree>
    <p:extLst>
      <p:ext uri="{BB962C8B-B14F-4D97-AF65-F5344CB8AC3E}">
        <p14:creationId xmlns:p14="http://schemas.microsoft.com/office/powerpoint/2010/main" val="4286148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5ACB6E-53DB-93CF-3E8D-7578AE290B85}"/>
              </a:ext>
            </a:extLst>
          </p:cNvPr>
          <p:cNvSpPr txBox="1"/>
          <p:nvPr/>
        </p:nvSpPr>
        <p:spPr>
          <a:xfrm>
            <a:off x="159657" y="2056106"/>
            <a:ext cx="11872686" cy="4401205"/>
          </a:xfrm>
          <a:prstGeom prst="rect">
            <a:avLst/>
          </a:prstGeom>
          <a:noFill/>
        </p:spPr>
        <p:txBody>
          <a:bodyPr wrap="square">
            <a:spAutoFit/>
          </a:bodyPr>
          <a:lstStyle/>
          <a:p>
            <a:pPr algn="l" fontAlgn="base"/>
            <a:r>
              <a:rPr lang="en-GB" sz="2800" b="0" i="0" dirty="0">
                <a:solidFill>
                  <a:srgbClr val="111111"/>
                </a:solidFill>
                <a:effectLst/>
                <a:latin typeface="Arial" panose="020B0604020202020204" pitchFamily="34" charset="0"/>
              </a:rPr>
              <a:t>Unguarded or inadequately guarded PTO shafts are a source of numerous serious accidents to children (and adults) on farms. All PTO shafts must be fully guarded to prevent any contact with the rotating parts. Young persons helping on the farm must be given adequate instruction and training and be properly supervised at all times.</a:t>
            </a:r>
          </a:p>
          <a:p>
            <a:pPr algn="l" fontAlgn="base"/>
            <a:r>
              <a:rPr lang="en-GB" sz="2800" b="0" i="0" dirty="0">
                <a:solidFill>
                  <a:srgbClr val="111111"/>
                </a:solidFill>
                <a:effectLst/>
                <a:latin typeface="Arial" panose="020B0604020202020204" pitchFamily="34" charset="0"/>
              </a:rPr>
              <a:t>Under the Provision and Use of Work Equipment Regulations 1998 (PUWER) equipment for use should be adequately guarded BEFORE being used. A simple system for checking over equipment before use would have identified the missing guard allowing the problem to be rectified.</a:t>
            </a:r>
          </a:p>
        </p:txBody>
      </p:sp>
      <p:pic>
        <p:nvPicPr>
          <p:cNvPr id="4" name="Picture 3">
            <a:extLst>
              <a:ext uri="{FF2B5EF4-FFF2-40B4-BE49-F238E27FC236}">
                <a16:creationId xmlns:a16="http://schemas.microsoft.com/office/drawing/2014/main" xmlns="" id="{F058F6F0-E617-0E75-27CA-898A97643197}"/>
              </a:ext>
            </a:extLst>
          </p:cNvPr>
          <p:cNvPicPr>
            <a:picLocks noChangeAspect="1"/>
          </p:cNvPicPr>
          <p:nvPr/>
        </p:nvPicPr>
        <p:blipFill>
          <a:blip r:embed="rId2"/>
          <a:stretch>
            <a:fillRect/>
          </a:stretch>
        </p:blipFill>
        <p:spPr>
          <a:xfrm>
            <a:off x="159657" y="279689"/>
            <a:ext cx="1487553" cy="1572904"/>
          </a:xfrm>
          <a:prstGeom prst="rect">
            <a:avLst/>
          </a:prstGeom>
        </p:spPr>
      </p:pic>
      <p:sp>
        <p:nvSpPr>
          <p:cNvPr id="5" name="TextBox 4">
            <a:extLst>
              <a:ext uri="{FF2B5EF4-FFF2-40B4-BE49-F238E27FC236}">
                <a16:creationId xmlns:a16="http://schemas.microsoft.com/office/drawing/2014/main" xmlns="" id="{6E98F0A6-A01A-C85F-EADC-061060696331}"/>
              </a:ext>
            </a:extLst>
          </p:cNvPr>
          <p:cNvSpPr txBox="1"/>
          <p:nvPr/>
        </p:nvSpPr>
        <p:spPr>
          <a:xfrm>
            <a:off x="3038061" y="279689"/>
            <a:ext cx="6115878" cy="769441"/>
          </a:xfrm>
          <a:prstGeom prst="rect">
            <a:avLst/>
          </a:prstGeom>
          <a:noFill/>
        </p:spPr>
        <p:txBody>
          <a:bodyPr wrap="square">
            <a:spAutoFit/>
          </a:bodyPr>
          <a:lstStyle/>
          <a:p>
            <a:pPr algn="ctr"/>
            <a:r>
              <a:rPr lang="en-GB" sz="4400" b="1" i="0" dirty="0">
                <a:solidFill>
                  <a:srgbClr val="000000"/>
                </a:solidFill>
                <a:effectLst/>
                <a:latin typeface="Arial" panose="020B0604020202020204" pitchFamily="34" charset="0"/>
              </a:rPr>
              <a:t>Advice</a:t>
            </a:r>
          </a:p>
        </p:txBody>
      </p:sp>
    </p:spTree>
    <p:extLst>
      <p:ext uri="{BB962C8B-B14F-4D97-AF65-F5344CB8AC3E}">
        <p14:creationId xmlns:p14="http://schemas.microsoft.com/office/powerpoint/2010/main" val="47053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B9E886-5F80-9AEA-DCCD-E8C66F152126}"/>
              </a:ext>
            </a:extLst>
          </p:cNvPr>
          <p:cNvSpPr txBox="1"/>
          <p:nvPr/>
        </p:nvSpPr>
        <p:spPr>
          <a:xfrm>
            <a:off x="159658" y="1610214"/>
            <a:ext cx="12052300" cy="4893647"/>
          </a:xfrm>
          <a:prstGeom prst="rect">
            <a:avLst/>
          </a:prstGeom>
          <a:noFill/>
        </p:spPr>
        <p:txBody>
          <a:bodyPr wrap="square">
            <a:spAutoFit/>
          </a:bodyPr>
          <a:lstStyle/>
          <a:p>
            <a:pPr algn="just"/>
            <a:r>
              <a:rPr lang="en-GB" sz="2400" b="1" i="0" dirty="0">
                <a:solidFill>
                  <a:srgbClr val="494949"/>
                </a:solidFill>
                <a:effectLst/>
                <a:latin typeface="arial" panose="020B0604020202020204" pitchFamily="34" charset="0"/>
              </a:rPr>
              <a:t>11.</a:t>
            </a:r>
            <a:r>
              <a:rPr lang="en-GB" sz="2400" b="0" i="0" dirty="0">
                <a:solidFill>
                  <a:srgbClr val="494949"/>
                </a:solidFill>
                <a:effectLst/>
                <a:latin typeface="arial" panose="020B0604020202020204" pitchFamily="34" charset="0"/>
              </a:rPr>
              <a:t>—(1) Every employer shall ensure that measures are taken in accordance </a:t>
            </a:r>
          </a:p>
          <a:p>
            <a:pPr algn="just"/>
            <a:r>
              <a:rPr lang="en-GB" sz="2400" b="0" i="0" dirty="0">
                <a:solidFill>
                  <a:srgbClr val="494949"/>
                </a:solidFill>
                <a:effectLst/>
                <a:latin typeface="arial" panose="020B0604020202020204" pitchFamily="34" charset="0"/>
              </a:rPr>
              <a:t>with paragraph </a:t>
            </a:r>
          </a:p>
          <a:p>
            <a:pPr algn="just"/>
            <a:r>
              <a:rPr lang="en-GB" sz="2400" b="0" i="0" dirty="0">
                <a:solidFill>
                  <a:srgbClr val="494949"/>
                </a:solidFill>
                <a:effectLst/>
                <a:latin typeface="arial" panose="020B0604020202020204" pitchFamily="34" charset="0"/>
              </a:rPr>
              <a:t>(2) which are effective—</a:t>
            </a:r>
          </a:p>
          <a:p>
            <a:pPr algn="l"/>
            <a:r>
              <a:rPr lang="en-GB" sz="2400" b="0" i="0" dirty="0">
                <a:solidFill>
                  <a:srgbClr val="494949"/>
                </a:solidFill>
                <a:effectLst/>
                <a:latin typeface="arial" panose="020B0604020202020204" pitchFamily="34" charset="0"/>
              </a:rPr>
              <a:t>(a)to prevent access to any dangerous part of machinery or to any rotating stock-bar; </a:t>
            </a:r>
          </a:p>
          <a:p>
            <a:pPr algn="l"/>
            <a:r>
              <a:rPr lang="en-GB" sz="2400" b="0" i="0" dirty="0">
                <a:solidFill>
                  <a:srgbClr val="494949"/>
                </a:solidFill>
                <a:effectLst/>
                <a:latin typeface="arial" panose="020B0604020202020204" pitchFamily="34" charset="0"/>
              </a:rPr>
              <a:t>or</a:t>
            </a:r>
          </a:p>
          <a:p>
            <a:pPr algn="l"/>
            <a:r>
              <a:rPr lang="en-GB" sz="2400" b="0" i="0" dirty="0">
                <a:solidFill>
                  <a:srgbClr val="494949"/>
                </a:solidFill>
                <a:effectLst/>
                <a:latin typeface="arial" panose="020B0604020202020204" pitchFamily="34" charset="0"/>
              </a:rPr>
              <a:t>(b)to stop the movement of any dangerous part of machinery or rotating stock-bar before any part of a person enters a danger zone.</a:t>
            </a:r>
          </a:p>
          <a:p>
            <a:pPr algn="just"/>
            <a:r>
              <a:rPr lang="en-GB" sz="2400" b="0" i="0" dirty="0">
                <a:solidFill>
                  <a:srgbClr val="494949"/>
                </a:solidFill>
                <a:effectLst/>
                <a:latin typeface="arial" panose="020B0604020202020204" pitchFamily="34" charset="0"/>
              </a:rPr>
              <a:t>(2) The measures required by paragraph (1) shall consist of—</a:t>
            </a:r>
          </a:p>
          <a:p>
            <a:pPr algn="l"/>
            <a:r>
              <a:rPr lang="en-GB" sz="2400" b="0" i="0" dirty="0">
                <a:solidFill>
                  <a:srgbClr val="494949"/>
                </a:solidFill>
                <a:effectLst/>
                <a:latin typeface="arial" panose="020B0604020202020204" pitchFamily="34" charset="0"/>
              </a:rPr>
              <a:t>(a)the provision of fixed guards enclosing every dangerous part or rotating stock-bar where and to the extent that it is practicable to do so, but where or to the extent that it </a:t>
            </a:r>
          </a:p>
          <a:p>
            <a:pPr algn="l"/>
            <a:r>
              <a:rPr lang="en-GB" sz="2400" b="0" i="0" dirty="0">
                <a:solidFill>
                  <a:srgbClr val="494949"/>
                </a:solidFill>
                <a:effectLst/>
                <a:latin typeface="arial" panose="020B0604020202020204" pitchFamily="34" charset="0"/>
              </a:rPr>
              <a:t>is not, then</a:t>
            </a:r>
          </a:p>
          <a:p>
            <a:pPr algn="l"/>
            <a:r>
              <a:rPr lang="en-GB" sz="2400" b="0" i="0" dirty="0">
                <a:solidFill>
                  <a:srgbClr val="494949"/>
                </a:solidFill>
                <a:effectLst/>
                <a:latin typeface="arial" panose="020B0604020202020204" pitchFamily="34" charset="0"/>
              </a:rPr>
              <a:t>(b)the provision of other guards or protection devices where and to the extent that it is practicable to do so, but where or to the extent that it is not, then</a:t>
            </a:r>
          </a:p>
        </p:txBody>
      </p:sp>
      <p:pic>
        <p:nvPicPr>
          <p:cNvPr id="2" name="Picture 1">
            <a:extLst>
              <a:ext uri="{FF2B5EF4-FFF2-40B4-BE49-F238E27FC236}">
                <a16:creationId xmlns:a16="http://schemas.microsoft.com/office/drawing/2014/main" xmlns="" id="{BC4CD4DB-0278-FB92-FEA2-528D92EACE8D}"/>
              </a:ext>
            </a:extLst>
          </p:cNvPr>
          <p:cNvPicPr>
            <a:picLocks noChangeAspect="1"/>
          </p:cNvPicPr>
          <p:nvPr/>
        </p:nvPicPr>
        <p:blipFill>
          <a:blip r:embed="rId2"/>
          <a:stretch>
            <a:fillRect/>
          </a:stretch>
        </p:blipFill>
        <p:spPr>
          <a:xfrm>
            <a:off x="159658" y="279689"/>
            <a:ext cx="1258326" cy="1330525"/>
          </a:xfrm>
          <a:prstGeom prst="rect">
            <a:avLst/>
          </a:prstGeom>
        </p:spPr>
      </p:pic>
      <p:sp>
        <p:nvSpPr>
          <p:cNvPr id="5" name="TextBox 4">
            <a:extLst>
              <a:ext uri="{FF2B5EF4-FFF2-40B4-BE49-F238E27FC236}">
                <a16:creationId xmlns:a16="http://schemas.microsoft.com/office/drawing/2014/main" xmlns="" id="{6FAD2FB4-717E-8C08-C8F3-2A90889FFE4A}"/>
              </a:ext>
            </a:extLst>
          </p:cNvPr>
          <p:cNvSpPr txBox="1"/>
          <p:nvPr/>
        </p:nvSpPr>
        <p:spPr>
          <a:xfrm>
            <a:off x="1987826" y="279689"/>
            <a:ext cx="9448800" cy="769441"/>
          </a:xfrm>
          <a:prstGeom prst="rect">
            <a:avLst/>
          </a:prstGeom>
          <a:noFill/>
        </p:spPr>
        <p:txBody>
          <a:bodyPr wrap="square">
            <a:spAutoFit/>
          </a:bodyPr>
          <a:lstStyle/>
          <a:p>
            <a:pPr algn="just"/>
            <a:r>
              <a:rPr lang="en-GB" sz="4400" b="1" i="0" dirty="0">
                <a:solidFill>
                  <a:srgbClr val="000000"/>
                </a:solidFill>
                <a:effectLst/>
                <a:latin typeface="arial" panose="020B0604020202020204" pitchFamily="34" charset="0"/>
              </a:rPr>
              <a:t>Dangerous parts of machinery</a:t>
            </a:r>
          </a:p>
        </p:txBody>
      </p:sp>
    </p:spTree>
    <p:extLst>
      <p:ext uri="{BB962C8B-B14F-4D97-AF65-F5344CB8AC3E}">
        <p14:creationId xmlns:p14="http://schemas.microsoft.com/office/powerpoint/2010/main" val="6742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B59696-897F-729F-FA15-D199AED8EEEC}"/>
              </a:ext>
            </a:extLst>
          </p:cNvPr>
          <p:cNvSpPr txBox="1"/>
          <p:nvPr/>
        </p:nvSpPr>
        <p:spPr>
          <a:xfrm>
            <a:off x="159657" y="1372000"/>
            <a:ext cx="11872686" cy="5262979"/>
          </a:xfrm>
          <a:prstGeom prst="rect">
            <a:avLst/>
          </a:prstGeom>
          <a:noFill/>
        </p:spPr>
        <p:txBody>
          <a:bodyPr wrap="square">
            <a:spAutoFit/>
          </a:bodyPr>
          <a:lstStyle/>
          <a:p>
            <a:r>
              <a:rPr lang="en-GB" sz="2800" dirty="0">
                <a:solidFill>
                  <a:srgbClr val="494949"/>
                </a:solidFill>
                <a:latin typeface="arial" panose="020B0604020202020204" pitchFamily="34" charset="0"/>
              </a:rPr>
              <a:t>2 (c)the provision of jigs, holders, push-sticks or similar protection appliances used in conjunction with the machinery where and to the extent that it is practicable to do so, but where or to the extent that it is not, then</a:t>
            </a:r>
          </a:p>
          <a:p>
            <a:r>
              <a:rPr lang="en-GB" sz="2800" dirty="0">
                <a:solidFill>
                  <a:srgbClr val="494949"/>
                </a:solidFill>
                <a:latin typeface="arial" panose="020B0604020202020204" pitchFamily="34" charset="0"/>
              </a:rPr>
              <a:t>(d)the provision of information, instruction, training and supervision.</a:t>
            </a:r>
            <a:endParaRPr lang="en-GB" sz="2800" b="0" i="0" dirty="0">
              <a:solidFill>
                <a:srgbClr val="494949"/>
              </a:solidFill>
              <a:effectLst/>
              <a:latin typeface="arial" panose="020B0604020202020204" pitchFamily="34" charset="0"/>
            </a:endParaRPr>
          </a:p>
          <a:p>
            <a:pPr algn="just"/>
            <a:r>
              <a:rPr lang="en-GB" sz="2800" b="0" i="0" dirty="0">
                <a:solidFill>
                  <a:srgbClr val="494949"/>
                </a:solidFill>
                <a:effectLst/>
                <a:latin typeface="arial" panose="020B0604020202020204" pitchFamily="34" charset="0"/>
              </a:rPr>
              <a:t>(3) All guards and protection devices provided under sub-paragraphs (a) or (b) of paragraph (2) shall—</a:t>
            </a:r>
          </a:p>
          <a:p>
            <a:pPr algn="l"/>
            <a:r>
              <a:rPr lang="en-GB" sz="2800" b="0" i="0" dirty="0">
                <a:solidFill>
                  <a:srgbClr val="494949"/>
                </a:solidFill>
                <a:effectLst/>
                <a:latin typeface="arial" panose="020B0604020202020204" pitchFamily="34" charset="0"/>
              </a:rPr>
              <a:t>(a)be suitable for the purpose for which they are provided;</a:t>
            </a:r>
          </a:p>
          <a:p>
            <a:pPr algn="l"/>
            <a:r>
              <a:rPr lang="en-GB" sz="2800" b="0" i="0" dirty="0">
                <a:solidFill>
                  <a:srgbClr val="494949"/>
                </a:solidFill>
                <a:effectLst/>
                <a:latin typeface="arial" panose="020B0604020202020204" pitchFamily="34" charset="0"/>
              </a:rPr>
              <a:t>(b)be of good construction, sound material and adequate strength;</a:t>
            </a:r>
          </a:p>
          <a:p>
            <a:pPr algn="l"/>
            <a:r>
              <a:rPr lang="en-GB" sz="2800" b="0" i="0" dirty="0">
                <a:solidFill>
                  <a:srgbClr val="494949"/>
                </a:solidFill>
                <a:effectLst/>
                <a:latin typeface="arial" panose="020B0604020202020204" pitchFamily="34" charset="0"/>
              </a:rPr>
              <a:t>(c)be maintained in an efficient state, in efficient working order and in good repair;</a:t>
            </a:r>
          </a:p>
          <a:p>
            <a:pPr algn="l"/>
            <a:r>
              <a:rPr lang="en-GB" sz="2800" b="0" i="0" dirty="0">
                <a:solidFill>
                  <a:srgbClr val="494949"/>
                </a:solidFill>
                <a:effectLst/>
                <a:latin typeface="arial" panose="020B0604020202020204" pitchFamily="34" charset="0"/>
              </a:rPr>
              <a:t>(d)not give rise to any increased risk to health or safety;</a:t>
            </a:r>
          </a:p>
        </p:txBody>
      </p:sp>
      <p:sp>
        <p:nvSpPr>
          <p:cNvPr id="5" name="TextBox 4">
            <a:extLst>
              <a:ext uri="{FF2B5EF4-FFF2-40B4-BE49-F238E27FC236}">
                <a16:creationId xmlns:a16="http://schemas.microsoft.com/office/drawing/2014/main" xmlns="" id="{DC3AD7C8-2D27-D20D-A20A-02ACA002AF98}"/>
              </a:ext>
            </a:extLst>
          </p:cNvPr>
          <p:cNvSpPr txBox="1"/>
          <p:nvPr/>
        </p:nvSpPr>
        <p:spPr>
          <a:xfrm>
            <a:off x="1431235" y="27898"/>
            <a:ext cx="10999304" cy="769441"/>
          </a:xfrm>
          <a:prstGeom prst="rect">
            <a:avLst/>
          </a:prstGeom>
          <a:noFill/>
        </p:spPr>
        <p:txBody>
          <a:bodyPr wrap="square">
            <a:spAutoFit/>
          </a:bodyPr>
          <a:lstStyle/>
          <a:p>
            <a:pPr algn="just"/>
            <a:r>
              <a:rPr lang="en-GB" sz="4400" b="1" i="0" dirty="0">
                <a:solidFill>
                  <a:srgbClr val="000000"/>
                </a:solidFill>
                <a:effectLst/>
                <a:latin typeface="arial" panose="020B0604020202020204" pitchFamily="34" charset="0"/>
              </a:rPr>
              <a:t>Dangerous parts of machinery. Cont’d</a:t>
            </a:r>
          </a:p>
        </p:txBody>
      </p:sp>
      <p:pic>
        <p:nvPicPr>
          <p:cNvPr id="6" name="Picture 5">
            <a:extLst>
              <a:ext uri="{FF2B5EF4-FFF2-40B4-BE49-F238E27FC236}">
                <a16:creationId xmlns:a16="http://schemas.microsoft.com/office/drawing/2014/main" xmlns="" id="{D4C2D066-59BF-CAAD-77A3-02F53F769056}"/>
              </a:ext>
            </a:extLst>
          </p:cNvPr>
          <p:cNvPicPr>
            <a:picLocks noChangeAspect="1"/>
          </p:cNvPicPr>
          <p:nvPr/>
        </p:nvPicPr>
        <p:blipFill>
          <a:blip r:embed="rId2"/>
          <a:stretch>
            <a:fillRect/>
          </a:stretch>
        </p:blipFill>
        <p:spPr>
          <a:xfrm>
            <a:off x="159657" y="279689"/>
            <a:ext cx="1033039" cy="1092311"/>
          </a:xfrm>
          <a:prstGeom prst="rect">
            <a:avLst/>
          </a:prstGeom>
        </p:spPr>
      </p:pic>
    </p:spTree>
    <p:extLst>
      <p:ext uri="{BB962C8B-B14F-4D97-AF65-F5344CB8AC3E}">
        <p14:creationId xmlns:p14="http://schemas.microsoft.com/office/powerpoint/2010/main" val="3691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C7A2B5-BB9B-ACB5-84D7-1C9CFB91BC61}"/>
              </a:ext>
            </a:extLst>
          </p:cNvPr>
          <p:cNvSpPr txBox="1"/>
          <p:nvPr/>
        </p:nvSpPr>
        <p:spPr>
          <a:xfrm>
            <a:off x="1669776" y="79594"/>
            <a:ext cx="10362567" cy="769441"/>
          </a:xfrm>
          <a:prstGeom prst="rect">
            <a:avLst/>
          </a:prstGeom>
          <a:noFill/>
        </p:spPr>
        <p:txBody>
          <a:bodyPr wrap="square">
            <a:spAutoFit/>
          </a:bodyPr>
          <a:lstStyle/>
          <a:p>
            <a:pPr algn="just"/>
            <a:r>
              <a:rPr lang="en-GB" sz="4400" b="1" i="0" dirty="0">
                <a:solidFill>
                  <a:srgbClr val="000000"/>
                </a:solidFill>
                <a:effectLst/>
                <a:latin typeface="arial" panose="020B0604020202020204" pitchFamily="34" charset="0"/>
              </a:rPr>
              <a:t>Dangerous parts of machinery. Cont’d</a:t>
            </a:r>
          </a:p>
        </p:txBody>
      </p:sp>
      <p:pic>
        <p:nvPicPr>
          <p:cNvPr id="4" name="Picture 3">
            <a:extLst>
              <a:ext uri="{FF2B5EF4-FFF2-40B4-BE49-F238E27FC236}">
                <a16:creationId xmlns:a16="http://schemas.microsoft.com/office/drawing/2014/main" xmlns="" id="{3B37923E-A766-946C-E5AC-3BD8D13754FD}"/>
              </a:ext>
            </a:extLst>
          </p:cNvPr>
          <p:cNvPicPr>
            <a:picLocks noChangeAspect="1"/>
          </p:cNvPicPr>
          <p:nvPr/>
        </p:nvPicPr>
        <p:blipFill>
          <a:blip r:embed="rId2"/>
          <a:stretch>
            <a:fillRect/>
          </a:stretch>
        </p:blipFill>
        <p:spPr>
          <a:xfrm>
            <a:off x="159657" y="279689"/>
            <a:ext cx="1033039" cy="1092311"/>
          </a:xfrm>
          <a:prstGeom prst="rect">
            <a:avLst/>
          </a:prstGeom>
        </p:spPr>
      </p:pic>
      <p:sp>
        <p:nvSpPr>
          <p:cNvPr id="6" name="TextBox 5">
            <a:extLst>
              <a:ext uri="{FF2B5EF4-FFF2-40B4-BE49-F238E27FC236}">
                <a16:creationId xmlns:a16="http://schemas.microsoft.com/office/drawing/2014/main" xmlns="" id="{46D627B4-7C9A-D37A-FDB5-34F60E7C0B04}"/>
              </a:ext>
            </a:extLst>
          </p:cNvPr>
          <p:cNvSpPr txBox="1"/>
          <p:nvPr/>
        </p:nvSpPr>
        <p:spPr>
          <a:xfrm>
            <a:off x="159657" y="1675825"/>
            <a:ext cx="11701667" cy="4524315"/>
          </a:xfrm>
          <a:prstGeom prst="rect">
            <a:avLst/>
          </a:prstGeom>
          <a:noFill/>
        </p:spPr>
        <p:txBody>
          <a:bodyPr wrap="square">
            <a:spAutoFit/>
          </a:bodyPr>
          <a:lstStyle/>
          <a:p>
            <a:pPr algn="l"/>
            <a:r>
              <a:rPr lang="en-GB" sz="3200" b="0" i="0" dirty="0">
                <a:solidFill>
                  <a:srgbClr val="494949"/>
                </a:solidFill>
                <a:effectLst/>
                <a:latin typeface="arial" panose="020B0604020202020204" pitchFamily="34" charset="0"/>
              </a:rPr>
              <a:t>3 (e)not be easily bypassed or disabled;</a:t>
            </a:r>
          </a:p>
          <a:p>
            <a:pPr algn="l"/>
            <a:r>
              <a:rPr lang="en-GB" sz="3200" b="0" i="0" dirty="0">
                <a:solidFill>
                  <a:srgbClr val="494949"/>
                </a:solidFill>
                <a:effectLst/>
                <a:latin typeface="arial" panose="020B0604020202020204" pitchFamily="34" charset="0"/>
              </a:rPr>
              <a:t>(f)be situated at sufficient distance from the danger zone;</a:t>
            </a:r>
          </a:p>
          <a:p>
            <a:pPr algn="l"/>
            <a:r>
              <a:rPr lang="en-GB" sz="3200" b="0" i="0" dirty="0">
                <a:solidFill>
                  <a:srgbClr val="494949"/>
                </a:solidFill>
                <a:effectLst/>
                <a:latin typeface="arial" panose="020B0604020202020204" pitchFamily="34" charset="0"/>
              </a:rPr>
              <a:t>(g)not unduly restrict the view of the operating cycle of the machinery, where such a view is necessary;</a:t>
            </a:r>
          </a:p>
          <a:p>
            <a:pPr algn="l"/>
            <a:r>
              <a:rPr lang="en-GB" sz="3200" b="0" i="0" dirty="0">
                <a:solidFill>
                  <a:srgbClr val="494949"/>
                </a:solidFill>
                <a:effectLst/>
                <a:latin typeface="arial" panose="020B0604020202020204" pitchFamily="34" charset="0"/>
              </a:rPr>
              <a:t>(h)be so constructed or adapted that they allow operations necessary to fit or replace parts and for maintenance work, restricting access so that it is allowed only to the area where the work is to be carried out and, if possible, without having to dismantle the guard or protection device.</a:t>
            </a:r>
          </a:p>
        </p:txBody>
      </p:sp>
    </p:spTree>
    <p:extLst>
      <p:ext uri="{BB962C8B-B14F-4D97-AF65-F5344CB8AC3E}">
        <p14:creationId xmlns:p14="http://schemas.microsoft.com/office/powerpoint/2010/main" val="11379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anim calcmode="lin" valueType="num">
                                      <p:cBhvr>
                                        <p:cTn id="3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0D324A-9A16-25BB-F6F4-CEC17D6D2FBC}"/>
              </a:ext>
            </a:extLst>
          </p:cNvPr>
          <p:cNvPicPr>
            <a:picLocks noChangeAspect="1"/>
          </p:cNvPicPr>
          <p:nvPr/>
        </p:nvPicPr>
        <p:blipFill>
          <a:blip r:embed="rId2"/>
          <a:stretch>
            <a:fillRect/>
          </a:stretch>
        </p:blipFill>
        <p:spPr>
          <a:xfrm>
            <a:off x="159657" y="279689"/>
            <a:ext cx="1033039" cy="1092311"/>
          </a:xfrm>
          <a:prstGeom prst="rect">
            <a:avLst/>
          </a:prstGeom>
        </p:spPr>
      </p:pic>
      <p:pic>
        <p:nvPicPr>
          <p:cNvPr id="4" name="Picture 3" descr="A picture containing outdoor, sky, auto part, farm machine&#10;&#10;Description automatically generated">
            <a:extLst>
              <a:ext uri="{FF2B5EF4-FFF2-40B4-BE49-F238E27FC236}">
                <a16:creationId xmlns:a16="http://schemas.microsoft.com/office/drawing/2014/main" xmlns="" id="{61E238E2-ADCA-8DA8-8B6C-195593221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258" y="279689"/>
            <a:ext cx="10327542" cy="6112644"/>
          </a:xfrm>
          <a:prstGeom prst="rect">
            <a:avLst/>
          </a:prstGeom>
        </p:spPr>
      </p:pic>
      <p:sp>
        <p:nvSpPr>
          <p:cNvPr id="6" name="TextBox 5">
            <a:extLst>
              <a:ext uri="{FF2B5EF4-FFF2-40B4-BE49-F238E27FC236}">
                <a16:creationId xmlns:a16="http://schemas.microsoft.com/office/drawing/2014/main" xmlns="" id="{CA581A12-5C1B-6CCA-D1A4-82FC58DC88BC}"/>
              </a:ext>
            </a:extLst>
          </p:cNvPr>
          <p:cNvSpPr txBox="1"/>
          <p:nvPr/>
        </p:nvSpPr>
        <p:spPr>
          <a:xfrm>
            <a:off x="159656" y="1823134"/>
            <a:ext cx="1620158" cy="3046988"/>
          </a:xfrm>
          <a:prstGeom prst="rect">
            <a:avLst/>
          </a:prstGeom>
          <a:solidFill>
            <a:schemeClr val="bg1"/>
          </a:solidFill>
        </p:spPr>
        <p:txBody>
          <a:bodyPr wrap="square">
            <a:spAutoFit/>
          </a:bodyPr>
          <a:lstStyle/>
          <a:p>
            <a:r>
              <a:rPr lang="en-GB" sz="2400" b="1" dirty="0"/>
              <a:t>These side guards open up to prevent operators getting access to auger</a:t>
            </a:r>
          </a:p>
        </p:txBody>
      </p:sp>
      <p:cxnSp>
        <p:nvCxnSpPr>
          <p:cNvPr id="8" name="Straight Arrow Connector 7">
            <a:extLst>
              <a:ext uri="{FF2B5EF4-FFF2-40B4-BE49-F238E27FC236}">
                <a16:creationId xmlns:a16="http://schemas.microsoft.com/office/drawing/2014/main" xmlns="" id="{44E8993F-75AB-532F-A9EE-088073CD539C}"/>
              </a:ext>
            </a:extLst>
          </p:cNvPr>
          <p:cNvCxnSpPr>
            <a:cxnSpLocks/>
          </p:cNvCxnSpPr>
          <p:nvPr/>
        </p:nvCxnSpPr>
        <p:spPr>
          <a:xfrm>
            <a:off x="1779813" y="3138142"/>
            <a:ext cx="2122716" cy="7970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EF3A7C50-7DEF-CF77-91A6-5099E7644D50}"/>
              </a:ext>
            </a:extLst>
          </p:cNvPr>
          <p:cNvCxnSpPr>
            <a:cxnSpLocks/>
          </p:cNvCxnSpPr>
          <p:nvPr/>
        </p:nvCxnSpPr>
        <p:spPr>
          <a:xfrm>
            <a:off x="1779814" y="3138142"/>
            <a:ext cx="4963886" cy="79704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F347A4E6-2C22-CC85-829B-33935C1705C1}"/>
              </a:ext>
            </a:extLst>
          </p:cNvPr>
          <p:cNvSpPr txBox="1"/>
          <p:nvPr/>
        </p:nvSpPr>
        <p:spPr>
          <a:xfrm>
            <a:off x="9584871" y="1583871"/>
            <a:ext cx="1877786" cy="3108543"/>
          </a:xfrm>
          <a:prstGeom prst="rect">
            <a:avLst/>
          </a:prstGeom>
          <a:solidFill>
            <a:schemeClr val="bg1"/>
          </a:solidFill>
        </p:spPr>
        <p:txBody>
          <a:bodyPr wrap="square" rtlCol="0">
            <a:spAutoFit/>
          </a:bodyPr>
          <a:lstStyle/>
          <a:p>
            <a:r>
              <a:rPr lang="en-GB" sz="2800" b="1" dirty="0"/>
              <a:t>One operator stands on platform controlling the machine.</a:t>
            </a:r>
          </a:p>
        </p:txBody>
      </p:sp>
      <p:cxnSp>
        <p:nvCxnSpPr>
          <p:cNvPr id="13" name="Straight Arrow Connector 12">
            <a:extLst>
              <a:ext uri="{FF2B5EF4-FFF2-40B4-BE49-F238E27FC236}">
                <a16:creationId xmlns:a16="http://schemas.microsoft.com/office/drawing/2014/main" xmlns="" id="{B7BA5ABD-3505-5D49-6EA1-D383A13F23AC}"/>
              </a:ext>
            </a:extLst>
          </p:cNvPr>
          <p:cNvCxnSpPr>
            <a:cxnSpLocks/>
          </p:cNvCxnSpPr>
          <p:nvPr/>
        </p:nvCxnSpPr>
        <p:spPr>
          <a:xfrm flipH="1">
            <a:off x="8131629" y="2530929"/>
            <a:ext cx="1453241" cy="6072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xmlns="" id="{57A9EEBB-8CBB-1756-E0F6-F23F1680134B}"/>
              </a:ext>
            </a:extLst>
          </p:cNvPr>
          <p:cNvSpPr txBox="1"/>
          <p:nvPr/>
        </p:nvSpPr>
        <p:spPr>
          <a:xfrm>
            <a:off x="1779813" y="0"/>
            <a:ext cx="3528787" cy="369332"/>
          </a:xfrm>
          <a:prstGeom prst="rect">
            <a:avLst/>
          </a:prstGeom>
          <a:noFill/>
        </p:spPr>
        <p:txBody>
          <a:bodyPr wrap="square" rtlCol="0">
            <a:spAutoFit/>
          </a:bodyPr>
          <a:lstStyle/>
          <a:p>
            <a:r>
              <a:rPr lang="en-GB" dirty="0"/>
              <a:t>Pic 1. Bio Chopper</a:t>
            </a:r>
          </a:p>
        </p:txBody>
      </p:sp>
    </p:spTree>
    <p:extLst>
      <p:ext uri="{BB962C8B-B14F-4D97-AF65-F5344CB8AC3E}">
        <p14:creationId xmlns:p14="http://schemas.microsoft.com/office/powerpoint/2010/main" val="3375399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2AFFCD5-B158-E347-BE08-E8EA285D3DC0}"/>
              </a:ext>
            </a:extLst>
          </p:cNvPr>
          <p:cNvPicPr>
            <a:picLocks noChangeAspect="1"/>
          </p:cNvPicPr>
          <p:nvPr/>
        </p:nvPicPr>
        <p:blipFill>
          <a:blip r:embed="rId2"/>
          <a:stretch>
            <a:fillRect/>
          </a:stretch>
        </p:blipFill>
        <p:spPr>
          <a:xfrm>
            <a:off x="159657" y="279689"/>
            <a:ext cx="1033039" cy="1092311"/>
          </a:xfrm>
          <a:prstGeom prst="rect">
            <a:avLst/>
          </a:prstGeom>
        </p:spPr>
      </p:pic>
      <p:pic>
        <p:nvPicPr>
          <p:cNvPr id="4" name="Picture 3" descr="A picture containing outdoor, sky, wheel, tire&#10;&#10;Description automatically generated">
            <a:extLst>
              <a:ext uri="{FF2B5EF4-FFF2-40B4-BE49-F238E27FC236}">
                <a16:creationId xmlns:a16="http://schemas.microsoft.com/office/drawing/2014/main" xmlns="" id="{677C0A47-F9EE-418B-0B37-E927F5752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709283"/>
            <a:ext cx="9578242" cy="6112644"/>
          </a:xfrm>
          <a:prstGeom prst="rect">
            <a:avLst/>
          </a:prstGeom>
        </p:spPr>
      </p:pic>
      <p:sp>
        <p:nvSpPr>
          <p:cNvPr id="5" name="TextBox 4">
            <a:extLst>
              <a:ext uri="{FF2B5EF4-FFF2-40B4-BE49-F238E27FC236}">
                <a16:creationId xmlns:a16="http://schemas.microsoft.com/office/drawing/2014/main" xmlns="" id="{983B2FBE-6FB3-9800-A836-BE2D7083E7F4}"/>
              </a:ext>
            </a:extLst>
          </p:cNvPr>
          <p:cNvSpPr txBox="1"/>
          <p:nvPr/>
        </p:nvSpPr>
        <p:spPr>
          <a:xfrm>
            <a:off x="159657" y="2792659"/>
            <a:ext cx="1440543" cy="3785652"/>
          </a:xfrm>
          <a:prstGeom prst="rect">
            <a:avLst/>
          </a:prstGeom>
          <a:noFill/>
        </p:spPr>
        <p:txBody>
          <a:bodyPr wrap="square" rtlCol="0">
            <a:spAutoFit/>
          </a:bodyPr>
          <a:lstStyle/>
          <a:p>
            <a:r>
              <a:rPr lang="en-GB" sz="2400" dirty="0"/>
              <a:t>These side guards open up to prevent operators getting access to auger</a:t>
            </a:r>
          </a:p>
        </p:txBody>
      </p:sp>
      <p:cxnSp>
        <p:nvCxnSpPr>
          <p:cNvPr id="7" name="Straight Arrow Connector 6">
            <a:extLst>
              <a:ext uri="{FF2B5EF4-FFF2-40B4-BE49-F238E27FC236}">
                <a16:creationId xmlns:a16="http://schemas.microsoft.com/office/drawing/2014/main" xmlns="" id="{38B18815-900E-0EEF-494B-CF40352AD1AE}"/>
              </a:ext>
            </a:extLst>
          </p:cNvPr>
          <p:cNvCxnSpPr>
            <a:cxnSpLocks/>
          </p:cNvCxnSpPr>
          <p:nvPr/>
        </p:nvCxnSpPr>
        <p:spPr>
          <a:xfrm>
            <a:off x="1335942" y="3949700"/>
            <a:ext cx="202955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8F17C8BC-5D87-F57F-15F0-DC9BE3A8E1D3}"/>
              </a:ext>
            </a:extLst>
          </p:cNvPr>
          <p:cNvCxnSpPr>
            <a:cxnSpLocks/>
          </p:cNvCxnSpPr>
          <p:nvPr/>
        </p:nvCxnSpPr>
        <p:spPr>
          <a:xfrm>
            <a:off x="1600200" y="3644900"/>
            <a:ext cx="3067050" cy="970123"/>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EA5100D2-CC70-5D24-3719-42D734A332C8}"/>
              </a:ext>
            </a:extLst>
          </p:cNvPr>
          <p:cNvCxnSpPr>
            <a:cxnSpLocks/>
          </p:cNvCxnSpPr>
          <p:nvPr/>
        </p:nvCxnSpPr>
        <p:spPr>
          <a:xfrm flipH="1">
            <a:off x="4667250" y="2792659"/>
            <a:ext cx="4362450" cy="725241"/>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FFFA4671-9F35-5885-2FD0-267DD38FA437}"/>
              </a:ext>
            </a:extLst>
          </p:cNvPr>
          <p:cNvSpPr txBox="1"/>
          <p:nvPr/>
        </p:nvSpPr>
        <p:spPr>
          <a:xfrm>
            <a:off x="9029700" y="1959429"/>
            <a:ext cx="2413000" cy="3046988"/>
          </a:xfrm>
          <a:prstGeom prst="rect">
            <a:avLst/>
          </a:prstGeom>
          <a:solidFill>
            <a:schemeClr val="bg1"/>
          </a:solidFill>
        </p:spPr>
        <p:txBody>
          <a:bodyPr wrap="square" rtlCol="0">
            <a:spAutoFit/>
          </a:bodyPr>
          <a:lstStyle/>
          <a:p>
            <a:r>
              <a:rPr lang="en-GB" sz="3200" dirty="0"/>
              <a:t>Top bar drops down to prevent operators getting close to auger</a:t>
            </a:r>
          </a:p>
        </p:txBody>
      </p:sp>
      <p:sp>
        <p:nvSpPr>
          <p:cNvPr id="9" name="TextBox 8">
            <a:extLst>
              <a:ext uri="{FF2B5EF4-FFF2-40B4-BE49-F238E27FC236}">
                <a16:creationId xmlns:a16="http://schemas.microsoft.com/office/drawing/2014/main" xmlns="" id="{233D79D9-9E54-09CE-76D6-A15A1BF6736B}"/>
              </a:ext>
            </a:extLst>
          </p:cNvPr>
          <p:cNvSpPr txBox="1"/>
          <p:nvPr/>
        </p:nvSpPr>
        <p:spPr>
          <a:xfrm>
            <a:off x="2209800" y="0"/>
            <a:ext cx="3530600" cy="369332"/>
          </a:xfrm>
          <a:prstGeom prst="rect">
            <a:avLst/>
          </a:prstGeom>
          <a:noFill/>
        </p:spPr>
        <p:txBody>
          <a:bodyPr wrap="square" rtlCol="0">
            <a:spAutoFit/>
          </a:bodyPr>
          <a:lstStyle/>
          <a:p>
            <a:r>
              <a:rPr lang="en-GB" dirty="0"/>
              <a:t>Pic 2. Bio chopper</a:t>
            </a:r>
          </a:p>
        </p:txBody>
      </p:sp>
      <p:cxnSp>
        <p:nvCxnSpPr>
          <p:cNvPr id="12" name="Straight Arrow Connector 11">
            <a:extLst>
              <a:ext uri="{FF2B5EF4-FFF2-40B4-BE49-F238E27FC236}">
                <a16:creationId xmlns:a16="http://schemas.microsoft.com/office/drawing/2014/main" xmlns="" id="{73D9F2B3-A919-FCC7-3FDA-73977E27D9B4}"/>
              </a:ext>
            </a:extLst>
          </p:cNvPr>
          <p:cNvCxnSpPr>
            <a:cxnSpLocks/>
          </p:cNvCxnSpPr>
          <p:nvPr/>
        </p:nvCxnSpPr>
        <p:spPr>
          <a:xfrm flipH="1">
            <a:off x="5594350" y="2792659"/>
            <a:ext cx="3435350" cy="22669"/>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256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029DBAC-BA4A-DC10-3E43-11A8E91ED61F}"/>
              </a:ext>
            </a:extLst>
          </p:cNvPr>
          <p:cNvSpPr txBox="1"/>
          <p:nvPr/>
        </p:nvSpPr>
        <p:spPr>
          <a:xfrm>
            <a:off x="406400" y="138837"/>
            <a:ext cx="11531600" cy="5816977"/>
          </a:xfrm>
          <a:prstGeom prst="rect">
            <a:avLst/>
          </a:prstGeom>
          <a:noFill/>
        </p:spPr>
        <p:txBody>
          <a:bodyPr wrap="square">
            <a:spAutoFit/>
          </a:bodyPr>
          <a:lstStyle/>
          <a:p>
            <a:pPr algn="ctr"/>
            <a:r>
              <a:rPr lang="en-GB" sz="5400" b="1" i="0" u="sng" strike="noStrike" baseline="0" dirty="0">
                <a:solidFill>
                  <a:srgbClr val="000000"/>
                </a:solidFill>
                <a:latin typeface="HelveticaNeue Condensed"/>
              </a:rPr>
              <a:t>Safe use of work equipment </a:t>
            </a:r>
          </a:p>
          <a:p>
            <a:pPr algn="ctr"/>
            <a:endParaRPr lang="en-GB" sz="4400" b="0" i="0" u="sng" strike="noStrike" baseline="0" dirty="0">
              <a:solidFill>
                <a:srgbClr val="000000"/>
              </a:solidFill>
              <a:latin typeface="HelveticaNeue Condensed"/>
            </a:endParaRPr>
          </a:p>
          <a:p>
            <a:r>
              <a:rPr lang="en-GB" sz="4400" b="0" i="0" u="none" strike="noStrike" baseline="0" dirty="0">
                <a:solidFill>
                  <a:srgbClr val="000000"/>
                </a:solidFill>
                <a:latin typeface="Helvetica 45 Light"/>
              </a:rPr>
              <a:t>Provision and Use of Work Equipment Regulations 1998</a:t>
            </a:r>
          </a:p>
          <a:p>
            <a:pPr algn="l"/>
            <a:endParaRPr lang="en-GB" sz="4400" b="0" i="0" u="none" strike="noStrike" baseline="0" dirty="0">
              <a:solidFill>
                <a:srgbClr val="000000"/>
              </a:solidFill>
              <a:latin typeface="Helvetica 45 Light"/>
            </a:endParaRPr>
          </a:p>
          <a:p>
            <a:pPr algn="ctr"/>
            <a:r>
              <a:rPr lang="en-GB" sz="4400" b="0" i="0" u="none" strike="noStrike" baseline="0" dirty="0">
                <a:solidFill>
                  <a:srgbClr val="000000"/>
                </a:solidFill>
                <a:latin typeface="Helvetica 45 Light"/>
              </a:rPr>
              <a:t> </a:t>
            </a:r>
            <a:r>
              <a:rPr lang="en-GB" sz="5400" b="1" i="0" u="sng" strike="noStrike" baseline="0" dirty="0">
                <a:solidFill>
                  <a:srgbClr val="000000"/>
                </a:solidFill>
                <a:latin typeface="Helvetica 45 Light"/>
              </a:rPr>
              <a:t>ACOP</a:t>
            </a:r>
          </a:p>
          <a:p>
            <a:pPr algn="ctr"/>
            <a:endParaRPr lang="en-GB" sz="4400" b="1" i="0" u="sng" strike="noStrike" baseline="0" dirty="0">
              <a:solidFill>
                <a:srgbClr val="000000"/>
              </a:solidFill>
              <a:latin typeface="Helvetica 45 Light"/>
            </a:endParaRPr>
          </a:p>
          <a:p>
            <a:r>
              <a:rPr lang="en-GB" sz="4400" b="0" i="0" u="none" strike="noStrike" baseline="0" dirty="0">
                <a:solidFill>
                  <a:srgbClr val="000000"/>
                </a:solidFill>
                <a:latin typeface="Helvetica 45 Light"/>
              </a:rPr>
              <a:t>Approved Code of Practice and guidance </a:t>
            </a:r>
            <a:endParaRPr lang="en-GB" sz="4400" dirty="0"/>
          </a:p>
        </p:txBody>
      </p:sp>
      <p:pic>
        <p:nvPicPr>
          <p:cNvPr id="3" name="Picture 2">
            <a:extLst>
              <a:ext uri="{FF2B5EF4-FFF2-40B4-BE49-F238E27FC236}">
                <a16:creationId xmlns:a16="http://schemas.microsoft.com/office/drawing/2014/main" xmlns="" id="{F58CD04C-EA43-6C10-A06A-67F6A39A1051}"/>
              </a:ext>
            </a:extLst>
          </p:cNvPr>
          <p:cNvPicPr>
            <a:picLocks noChangeAspect="1"/>
          </p:cNvPicPr>
          <p:nvPr/>
        </p:nvPicPr>
        <p:blipFill>
          <a:blip r:embed="rId3"/>
          <a:stretch>
            <a:fillRect/>
          </a:stretch>
        </p:blipFill>
        <p:spPr>
          <a:xfrm>
            <a:off x="0" y="138837"/>
            <a:ext cx="1487553" cy="1572904"/>
          </a:xfrm>
          <a:prstGeom prst="rect">
            <a:avLst/>
          </a:prstGeom>
        </p:spPr>
      </p:pic>
    </p:spTree>
    <p:custDataLst>
      <p:tags r:id="rId1"/>
    </p:custDataLst>
    <p:extLst>
      <p:ext uri="{BB962C8B-B14F-4D97-AF65-F5344CB8AC3E}">
        <p14:creationId xmlns:p14="http://schemas.microsoft.com/office/powerpoint/2010/main" val="3894124894"/>
      </p:ext>
    </p:extLst>
  </p:cSld>
  <p:clrMapOvr>
    <a:masterClrMapping/>
  </p:clrMapOvr>
  <mc:AlternateContent xmlns:mc="http://schemas.openxmlformats.org/markup-compatibility/2006" xmlns:p14="http://schemas.microsoft.com/office/powerpoint/2010/main">
    <mc:Choice Requires="p14">
      <p:transition spd="slow" p14:dur="2000" advTm="15390"/>
    </mc:Choice>
    <mc:Fallback xmlns="">
      <p:transition spd="slow" advTm="15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anim calcmode="lin" valueType="num">
                                      <p:cBhvr>
                                        <p:cTn id="1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calcmode="lin" valueType="num">
                                      <p:cBhvr>
                                        <p:cTn id="2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1000"/>
                                        <p:tgtEl>
                                          <p:spTgt spid="5">
                                            <p:txEl>
                                              <p:pRg st="6" end="6"/>
                                            </p:txEl>
                                          </p:spTgt>
                                        </p:tgtEl>
                                      </p:cBhvr>
                                    </p:animEffect>
                                    <p:anim calcmode="lin" valueType="num">
                                      <p:cBhvr>
                                        <p:cTn id="3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7E6A6D1-57E6-A9E5-B7FB-1043775FA605}"/>
              </a:ext>
            </a:extLst>
          </p:cNvPr>
          <p:cNvPicPr>
            <a:picLocks noChangeAspect="1"/>
          </p:cNvPicPr>
          <p:nvPr/>
        </p:nvPicPr>
        <p:blipFill>
          <a:blip r:embed="rId2"/>
          <a:stretch>
            <a:fillRect/>
          </a:stretch>
        </p:blipFill>
        <p:spPr>
          <a:xfrm>
            <a:off x="159657" y="279689"/>
            <a:ext cx="1033039" cy="1092311"/>
          </a:xfrm>
          <a:prstGeom prst="rect">
            <a:avLst/>
          </a:prstGeom>
        </p:spPr>
      </p:pic>
      <p:pic>
        <p:nvPicPr>
          <p:cNvPr id="4" name="Picture 3" descr="A picture containing outdoor, sky, wheel, tire&#10;&#10;Description automatically generated">
            <a:extLst>
              <a:ext uri="{FF2B5EF4-FFF2-40B4-BE49-F238E27FC236}">
                <a16:creationId xmlns:a16="http://schemas.microsoft.com/office/drawing/2014/main" xmlns="" id="{ED70A954-894E-540C-E475-C022B8234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175" y="279689"/>
            <a:ext cx="9805849" cy="4766733"/>
          </a:xfrm>
          <a:prstGeom prst="rect">
            <a:avLst/>
          </a:prstGeom>
        </p:spPr>
      </p:pic>
      <p:sp>
        <p:nvSpPr>
          <p:cNvPr id="5" name="TextBox 4">
            <a:extLst>
              <a:ext uri="{FF2B5EF4-FFF2-40B4-BE49-F238E27FC236}">
                <a16:creationId xmlns:a16="http://schemas.microsoft.com/office/drawing/2014/main" xmlns="" id="{470BBCE8-37FB-E5EE-1D92-837FA95C665A}"/>
              </a:ext>
            </a:extLst>
          </p:cNvPr>
          <p:cNvSpPr txBox="1"/>
          <p:nvPr/>
        </p:nvSpPr>
        <p:spPr>
          <a:xfrm>
            <a:off x="939248" y="5046422"/>
            <a:ext cx="10313504" cy="2031325"/>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rPr>
              <a:t>The operator of the machine stands on the platform with the controls, which has a blue foot pedal on it.</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Two other operators stand at least 2 meters in front of the auger, feeding in the Mypex matting into the auger – the matting is wound into the Bio chopper machine using a rotating shaft. The safety push bar (rubber semicircle on the top of it) which comes down simultaneously with the one. They both lock into position while the machine is in operation.</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aft.</a:t>
            </a:r>
          </a:p>
          <a:p>
            <a:endParaRPr lang="en-GB" sz="1800" dirty="0">
              <a:effectLst/>
              <a:latin typeface="Calibri" panose="020F0502020204030204" pitchFamily="34" charset="0"/>
              <a:ea typeface="Calibri" panose="020F0502020204030204" pitchFamily="34" charset="0"/>
            </a:endParaRPr>
          </a:p>
        </p:txBody>
      </p:sp>
      <p:cxnSp>
        <p:nvCxnSpPr>
          <p:cNvPr id="7" name="Straight Arrow Connector 6">
            <a:extLst>
              <a:ext uri="{FF2B5EF4-FFF2-40B4-BE49-F238E27FC236}">
                <a16:creationId xmlns:a16="http://schemas.microsoft.com/office/drawing/2014/main" xmlns="" id="{C4D7D955-5F1B-B6C9-AA48-DAF01375C074}"/>
              </a:ext>
            </a:extLst>
          </p:cNvPr>
          <p:cNvCxnSpPr>
            <a:cxnSpLocks/>
          </p:cNvCxnSpPr>
          <p:nvPr/>
        </p:nvCxnSpPr>
        <p:spPr>
          <a:xfrm flipH="1" flipV="1">
            <a:off x="6515099" y="4470400"/>
            <a:ext cx="1701801" cy="57602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9FA894DB-076F-8DBF-C1F6-867AE1BBDBE5}"/>
              </a:ext>
            </a:extLst>
          </p:cNvPr>
          <p:cNvCxnSpPr>
            <a:cxnSpLocks/>
          </p:cNvCxnSpPr>
          <p:nvPr/>
        </p:nvCxnSpPr>
        <p:spPr>
          <a:xfrm flipH="1" flipV="1">
            <a:off x="4813298" y="2151064"/>
            <a:ext cx="6604726" cy="17433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956C51EB-A859-F007-9028-DAFA115F43CC}"/>
              </a:ext>
            </a:extLst>
          </p:cNvPr>
          <p:cNvCxnSpPr>
            <a:cxnSpLocks/>
          </p:cNvCxnSpPr>
          <p:nvPr/>
        </p:nvCxnSpPr>
        <p:spPr>
          <a:xfrm flipH="1" flipV="1">
            <a:off x="5791199" y="1863053"/>
            <a:ext cx="5626825" cy="203132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4ED8974D-C254-63FE-C9D3-16B7A2412802}"/>
              </a:ext>
            </a:extLst>
          </p:cNvPr>
          <p:cNvSpPr txBox="1"/>
          <p:nvPr/>
        </p:nvSpPr>
        <p:spPr>
          <a:xfrm>
            <a:off x="11418024" y="3242175"/>
            <a:ext cx="773976" cy="923330"/>
          </a:xfrm>
          <a:prstGeom prst="rect">
            <a:avLst/>
          </a:prstGeom>
          <a:noFill/>
        </p:spPr>
        <p:txBody>
          <a:bodyPr wrap="square" rtlCol="0">
            <a:spAutoFit/>
          </a:bodyPr>
          <a:lstStyle/>
          <a:p>
            <a:r>
              <a:rPr lang="en-GB" dirty="0"/>
              <a:t>Safety push bars</a:t>
            </a:r>
          </a:p>
        </p:txBody>
      </p:sp>
      <p:sp>
        <p:nvSpPr>
          <p:cNvPr id="15" name="TextBox 14">
            <a:extLst>
              <a:ext uri="{FF2B5EF4-FFF2-40B4-BE49-F238E27FC236}">
                <a16:creationId xmlns:a16="http://schemas.microsoft.com/office/drawing/2014/main" xmlns="" id="{26B61A42-A484-B1FC-B307-0B39511CF382}"/>
              </a:ext>
            </a:extLst>
          </p:cNvPr>
          <p:cNvSpPr txBox="1"/>
          <p:nvPr/>
        </p:nvSpPr>
        <p:spPr>
          <a:xfrm>
            <a:off x="1955800" y="0"/>
            <a:ext cx="2438400" cy="369332"/>
          </a:xfrm>
          <a:prstGeom prst="rect">
            <a:avLst/>
          </a:prstGeom>
          <a:noFill/>
        </p:spPr>
        <p:txBody>
          <a:bodyPr wrap="square" rtlCol="0">
            <a:spAutoFit/>
          </a:bodyPr>
          <a:lstStyle/>
          <a:p>
            <a:r>
              <a:rPr lang="en-GB" dirty="0"/>
              <a:t>Pic 3. Bio chopper</a:t>
            </a:r>
          </a:p>
        </p:txBody>
      </p:sp>
    </p:spTree>
    <p:extLst>
      <p:ext uri="{BB962C8B-B14F-4D97-AF65-F5344CB8AC3E}">
        <p14:creationId xmlns:p14="http://schemas.microsoft.com/office/powerpoint/2010/main" val="11908849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CB103C-2A14-650B-2979-B1EDA71D3FEF}"/>
              </a:ext>
            </a:extLst>
          </p:cNvPr>
          <p:cNvPicPr>
            <a:picLocks noChangeAspect="1"/>
          </p:cNvPicPr>
          <p:nvPr/>
        </p:nvPicPr>
        <p:blipFill>
          <a:blip r:embed="rId2"/>
          <a:stretch>
            <a:fillRect/>
          </a:stretch>
        </p:blipFill>
        <p:spPr>
          <a:xfrm>
            <a:off x="159657" y="279689"/>
            <a:ext cx="1033039" cy="1092311"/>
          </a:xfrm>
          <a:prstGeom prst="rect">
            <a:avLst/>
          </a:prstGeom>
        </p:spPr>
      </p:pic>
      <p:sp>
        <p:nvSpPr>
          <p:cNvPr id="4" name="TextBox 3">
            <a:extLst>
              <a:ext uri="{FF2B5EF4-FFF2-40B4-BE49-F238E27FC236}">
                <a16:creationId xmlns:a16="http://schemas.microsoft.com/office/drawing/2014/main" xmlns="" id="{ACCA5289-F440-5917-0A90-66CE8A1F6609}"/>
              </a:ext>
            </a:extLst>
          </p:cNvPr>
          <p:cNvSpPr txBox="1"/>
          <p:nvPr/>
        </p:nvSpPr>
        <p:spPr>
          <a:xfrm>
            <a:off x="676176" y="2222789"/>
            <a:ext cx="10686142" cy="1446550"/>
          </a:xfrm>
          <a:prstGeom prst="rect">
            <a:avLst/>
          </a:prstGeom>
          <a:noFill/>
        </p:spPr>
        <p:txBody>
          <a:bodyPr wrap="square">
            <a:spAutoFit/>
          </a:bodyPr>
          <a:lstStyle/>
          <a:p>
            <a:pPr algn="ctr"/>
            <a:r>
              <a:rPr lang="en-GB" sz="4400" b="1" i="0" dirty="0">
                <a:solidFill>
                  <a:srgbClr val="000000"/>
                </a:solidFill>
                <a:effectLst/>
                <a:latin typeface="Arial" panose="020B0604020202020204" pitchFamily="34" charset="0"/>
              </a:rPr>
              <a:t>123 workers killed in work-related accidents in 2021/22 (RIDDOR)</a:t>
            </a:r>
          </a:p>
        </p:txBody>
      </p:sp>
    </p:spTree>
    <p:extLst>
      <p:ext uri="{BB962C8B-B14F-4D97-AF65-F5344CB8AC3E}">
        <p14:creationId xmlns:p14="http://schemas.microsoft.com/office/powerpoint/2010/main" val="2943983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2BFB22-DE3F-4213-D78F-2BF4B8FF64EF}"/>
              </a:ext>
            </a:extLst>
          </p:cNvPr>
          <p:cNvPicPr>
            <a:picLocks noChangeAspect="1"/>
          </p:cNvPicPr>
          <p:nvPr/>
        </p:nvPicPr>
        <p:blipFill>
          <a:blip r:embed="rId2"/>
          <a:stretch>
            <a:fillRect/>
          </a:stretch>
        </p:blipFill>
        <p:spPr>
          <a:xfrm>
            <a:off x="159657" y="279689"/>
            <a:ext cx="1033039" cy="1092311"/>
          </a:xfrm>
          <a:prstGeom prst="rect">
            <a:avLst/>
          </a:prstGeom>
        </p:spPr>
      </p:pic>
      <p:sp>
        <p:nvSpPr>
          <p:cNvPr id="4" name="TextBox 3">
            <a:extLst>
              <a:ext uri="{FF2B5EF4-FFF2-40B4-BE49-F238E27FC236}">
                <a16:creationId xmlns:a16="http://schemas.microsoft.com/office/drawing/2014/main" xmlns="" id="{6E2CFE76-BF77-717B-7043-9ED47CD8E945}"/>
              </a:ext>
            </a:extLst>
          </p:cNvPr>
          <p:cNvSpPr txBox="1"/>
          <p:nvPr/>
        </p:nvSpPr>
        <p:spPr>
          <a:xfrm>
            <a:off x="476250" y="1372000"/>
            <a:ext cx="11239500" cy="1754326"/>
          </a:xfrm>
          <a:prstGeom prst="rect">
            <a:avLst/>
          </a:prstGeom>
          <a:noFill/>
        </p:spPr>
        <p:txBody>
          <a:bodyPr wrap="square">
            <a:spAutoFit/>
          </a:bodyPr>
          <a:lstStyle/>
          <a:p>
            <a:r>
              <a:rPr lang="en-GB" sz="3600" dirty="0"/>
              <a:t>A 67-year-old self-employed farmer was killed when he was trapped between a tractor and topper while leaning out of the back window of the tractor. He died from crush injuries. </a:t>
            </a:r>
          </a:p>
        </p:txBody>
      </p:sp>
      <p:sp>
        <p:nvSpPr>
          <p:cNvPr id="6" name="TextBox 5">
            <a:extLst>
              <a:ext uri="{FF2B5EF4-FFF2-40B4-BE49-F238E27FC236}">
                <a16:creationId xmlns:a16="http://schemas.microsoft.com/office/drawing/2014/main" xmlns="" id="{4A2F805B-9F58-76BB-BE9E-B78005E8CA7F}"/>
              </a:ext>
            </a:extLst>
          </p:cNvPr>
          <p:cNvSpPr txBox="1"/>
          <p:nvPr/>
        </p:nvSpPr>
        <p:spPr>
          <a:xfrm>
            <a:off x="403678" y="3161991"/>
            <a:ext cx="11727543" cy="3416320"/>
          </a:xfrm>
          <a:prstGeom prst="rect">
            <a:avLst/>
          </a:prstGeom>
          <a:noFill/>
        </p:spPr>
        <p:txBody>
          <a:bodyPr wrap="square">
            <a:spAutoFit/>
          </a:bodyPr>
          <a:lstStyle/>
          <a:p>
            <a:r>
              <a:rPr lang="en-GB" sz="3600" dirty="0"/>
              <a:t>A 23-year-old farm worker was killed while assisting a farmer to fit a tractor tyre. They were in the process of inflating the tyre when it exploded causing serious head injuries to the worker. A 63-year-old self-employed farmer was killed while repairing a tractor. The tractor moved and rolled over his leg causing significant lacerations and blood loss. </a:t>
            </a:r>
          </a:p>
        </p:txBody>
      </p:sp>
    </p:spTree>
    <p:extLst>
      <p:ext uri="{BB962C8B-B14F-4D97-AF65-F5344CB8AC3E}">
        <p14:creationId xmlns:p14="http://schemas.microsoft.com/office/powerpoint/2010/main" val="3683483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2BFB22-DE3F-4213-D78F-2BF4B8FF64EF}"/>
              </a:ext>
            </a:extLst>
          </p:cNvPr>
          <p:cNvPicPr>
            <a:picLocks noChangeAspect="1"/>
          </p:cNvPicPr>
          <p:nvPr/>
        </p:nvPicPr>
        <p:blipFill>
          <a:blip r:embed="rId2"/>
          <a:stretch>
            <a:fillRect/>
          </a:stretch>
        </p:blipFill>
        <p:spPr>
          <a:xfrm>
            <a:off x="0" y="0"/>
            <a:ext cx="1033039" cy="1092311"/>
          </a:xfrm>
          <a:prstGeom prst="rect">
            <a:avLst/>
          </a:prstGeom>
        </p:spPr>
      </p:pic>
      <p:sp>
        <p:nvSpPr>
          <p:cNvPr id="4" name="TextBox 3">
            <a:extLst>
              <a:ext uri="{FF2B5EF4-FFF2-40B4-BE49-F238E27FC236}">
                <a16:creationId xmlns:a16="http://schemas.microsoft.com/office/drawing/2014/main" xmlns="" id="{65AA70DE-F74A-4321-E906-7089E953E0FE}"/>
              </a:ext>
            </a:extLst>
          </p:cNvPr>
          <p:cNvSpPr txBox="1"/>
          <p:nvPr/>
        </p:nvSpPr>
        <p:spPr>
          <a:xfrm>
            <a:off x="323849" y="996583"/>
            <a:ext cx="11544300" cy="2308324"/>
          </a:xfrm>
          <a:prstGeom prst="rect">
            <a:avLst/>
          </a:prstGeom>
          <a:noFill/>
        </p:spPr>
        <p:txBody>
          <a:bodyPr wrap="square">
            <a:spAutoFit/>
          </a:bodyPr>
          <a:lstStyle/>
          <a:p>
            <a:r>
              <a:rPr lang="en-GB" sz="3600" dirty="0"/>
              <a:t>A 54-year-old farm worker was killed when a seed drill that he was repairing collapsed on top of him. The seed drill was being supported by bottle jacks and an axle stand. It slipped from the supports killing him.</a:t>
            </a:r>
          </a:p>
        </p:txBody>
      </p:sp>
      <p:sp>
        <p:nvSpPr>
          <p:cNvPr id="6" name="TextBox 5">
            <a:extLst>
              <a:ext uri="{FF2B5EF4-FFF2-40B4-BE49-F238E27FC236}">
                <a16:creationId xmlns:a16="http://schemas.microsoft.com/office/drawing/2014/main" xmlns="" id="{8332C080-13A2-A583-B607-66E42EBB4A47}"/>
              </a:ext>
            </a:extLst>
          </p:cNvPr>
          <p:cNvSpPr txBox="1"/>
          <p:nvPr/>
        </p:nvSpPr>
        <p:spPr>
          <a:xfrm>
            <a:off x="181428" y="3304907"/>
            <a:ext cx="11829143" cy="2308324"/>
          </a:xfrm>
          <a:prstGeom prst="rect">
            <a:avLst/>
          </a:prstGeom>
          <a:noFill/>
        </p:spPr>
        <p:txBody>
          <a:bodyPr wrap="square">
            <a:spAutoFit/>
          </a:bodyPr>
          <a:lstStyle/>
          <a:p>
            <a:r>
              <a:rPr lang="en-GB" sz="3600" dirty="0"/>
              <a:t>A 45-year-old worker was killed while using a log splitting machine. He was trapped by the mechanical arm that moved the logs along the machine. He sustained crush injuries to his chest and torso.</a:t>
            </a:r>
          </a:p>
        </p:txBody>
      </p:sp>
      <p:sp>
        <p:nvSpPr>
          <p:cNvPr id="8" name="TextBox 7">
            <a:extLst>
              <a:ext uri="{FF2B5EF4-FFF2-40B4-BE49-F238E27FC236}">
                <a16:creationId xmlns:a16="http://schemas.microsoft.com/office/drawing/2014/main" xmlns="" id="{E486FB20-7A6B-7BB2-048B-A234E8CA3703}"/>
              </a:ext>
            </a:extLst>
          </p:cNvPr>
          <p:cNvSpPr txBox="1"/>
          <p:nvPr/>
        </p:nvSpPr>
        <p:spPr>
          <a:xfrm>
            <a:off x="279400" y="5657671"/>
            <a:ext cx="11823700" cy="1200329"/>
          </a:xfrm>
          <a:prstGeom prst="rect">
            <a:avLst/>
          </a:prstGeom>
          <a:noFill/>
        </p:spPr>
        <p:txBody>
          <a:bodyPr wrap="square">
            <a:spAutoFit/>
          </a:bodyPr>
          <a:lstStyle/>
          <a:p>
            <a:r>
              <a:rPr lang="en-GB" sz="3600" dirty="0"/>
              <a:t>A 19-year-old worker was killed when he was struck by an HGV being driven across the yard.</a:t>
            </a:r>
          </a:p>
        </p:txBody>
      </p:sp>
    </p:spTree>
    <p:extLst>
      <p:ext uri="{BB962C8B-B14F-4D97-AF65-F5344CB8AC3E}">
        <p14:creationId xmlns:p14="http://schemas.microsoft.com/office/powerpoint/2010/main" val="22016294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2BFB22-DE3F-4213-D78F-2BF4B8FF64EF}"/>
              </a:ext>
            </a:extLst>
          </p:cNvPr>
          <p:cNvPicPr>
            <a:picLocks noChangeAspect="1"/>
          </p:cNvPicPr>
          <p:nvPr/>
        </p:nvPicPr>
        <p:blipFill>
          <a:blip r:embed="rId2"/>
          <a:stretch>
            <a:fillRect/>
          </a:stretch>
        </p:blipFill>
        <p:spPr>
          <a:xfrm>
            <a:off x="159657" y="279689"/>
            <a:ext cx="1033039" cy="1092311"/>
          </a:xfrm>
          <a:prstGeom prst="rect">
            <a:avLst/>
          </a:prstGeom>
        </p:spPr>
      </p:pic>
      <p:sp>
        <p:nvSpPr>
          <p:cNvPr id="4" name="TextBox 3">
            <a:extLst>
              <a:ext uri="{FF2B5EF4-FFF2-40B4-BE49-F238E27FC236}">
                <a16:creationId xmlns:a16="http://schemas.microsoft.com/office/drawing/2014/main" xmlns="" id="{292F1369-E9B7-0416-FC1D-4C967DF9DFB7}"/>
              </a:ext>
            </a:extLst>
          </p:cNvPr>
          <p:cNvSpPr txBox="1"/>
          <p:nvPr/>
        </p:nvSpPr>
        <p:spPr>
          <a:xfrm>
            <a:off x="319314" y="1816389"/>
            <a:ext cx="11872686" cy="4524315"/>
          </a:xfrm>
          <a:prstGeom prst="rect">
            <a:avLst/>
          </a:prstGeom>
          <a:noFill/>
        </p:spPr>
        <p:txBody>
          <a:bodyPr wrap="square">
            <a:spAutoFit/>
          </a:bodyPr>
          <a:lstStyle/>
          <a:p>
            <a:r>
              <a:rPr lang="en-GB" sz="3600" dirty="0"/>
              <a:t>A 21-year-old farm worker was killed when she attempted to climb onto a moving tractor. She missed her footing, fell and was drawn into the barley drill being towed by the tractor. </a:t>
            </a:r>
          </a:p>
          <a:p>
            <a:endParaRPr lang="en-GB" sz="3600" dirty="0"/>
          </a:p>
          <a:p>
            <a:r>
              <a:rPr lang="en-GB" sz="3600" dirty="0"/>
              <a:t>A 21-year-old farm worker was killed when she was trapped under an ATV quad bike. She went out to a field on the quad bike to locate a missing cow, but did not return. She was later found under the overturned quad bike</a:t>
            </a:r>
          </a:p>
        </p:txBody>
      </p:sp>
      <p:sp>
        <p:nvSpPr>
          <p:cNvPr id="5" name="TextBox 4">
            <a:extLst>
              <a:ext uri="{FF2B5EF4-FFF2-40B4-BE49-F238E27FC236}">
                <a16:creationId xmlns:a16="http://schemas.microsoft.com/office/drawing/2014/main" xmlns="" id="{5F219B77-B6C0-5781-70E3-B786752408AE}"/>
              </a:ext>
            </a:extLst>
          </p:cNvPr>
          <p:cNvSpPr txBox="1"/>
          <p:nvPr/>
        </p:nvSpPr>
        <p:spPr>
          <a:xfrm>
            <a:off x="1587500" y="456512"/>
            <a:ext cx="10312399" cy="646331"/>
          </a:xfrm>
          <a:prstGeom prst="rect">
            <a:avLst/>
          </a:prstGeom>
          <a:noFill/>
        </p:spPr>
        <p:txBody>
          <a:bodyPr wrap="square">
            <a:spAutoFit/>
          </a:bodyPr>
          <a:lstStyle/>
          <a:p>
            <a:r>
              <a:rPr lang="en-GB" sz="3600" b="1" dirty="0"/>
              <a:t>HSE Deaths in Agriculture. April 2021 to March 2022.</a:t>
            </a:r>
          </a:p>
        </p:txBody>
      </p:sp>
    </p:spTree>
    <p:extLst>
      <p:ext uri="{BB962C8B-B14F-4D97-AF65-F5344CB8AC3E}">
        <p14:creationId xmlns:p14="http://schemas.microsoft.com/office/powerpoint/2010/main" val="2540281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92BFB22-DE3F-4213-D78F-2BF4B8FF64EF}"/>
              </a:ext>
            </a:extLst>
          </p:cNvPr>
          <p:cNvPicPr>
            <a:picLocks noChangeAspect="1"/>
          </p:cNvPicPr>
          <p:nvPr/>
        </p:nvPicPr>
        <p:blipFill>
          <a:blip r:embed="rId2"/>
          <a:stretch>
            <a:fillRect/>
          </a:stretch>
        </p:blipFill>
        <p:spPr>
          <a:xfrm>
            <a:off x="159657" y="279689"/>
            <a:ext cx="1033039" cy="1092311"/>
          </a:xfrm>
          <a:prstGeom prst="rect">
            <a:avLst/>
          </a:prstGeom>
        </p:spPr>
      </p:pic>
      <p:sp>
        <p:nvSpPr>
          <p:cNvPr id="9" name="TextBox 8">
            <a:extLst>
              <a:ext uri="{FF2B5EF4-FFF2-40B4-BE49-F238E27FC236}">
                <a16:creationId xmlns:a16="http://schemas.microsoft.com/office/drawing/2014/main" xmlns="" id="{096C4BEE-B756-C95B-F5C7-374749B7CFD2}"/>
              </a:ext>
            </a:extLst>
          </p:cNvPr>
          <p:cNvSpPr txBox="1"/>
          <p:nvPr/>
        </p:nvSpPr>
        <p:spPr>
          <a:xfrm>
            <a:off x="441778" y="1651400"/>
            <a:ext cx="11308443" cy="4524315"/>
          </a:xfrm>
          <a:prstGeom prst="rect">
            <a:avLst/>
          </a:prstGeom>
          <a:noFill/>
        </p:spPr>
        <p:txBody>
          <a:bodyPr wrap="square">
            <a:spAutoFit/>
          </a:bodyPr>
          <a:lstStyle/>
          <a:p>
            <a:r>
              <a:rPr lang="en-GB" sz="3200" dirty="0"/>
              <a:t>Number of deaths: Twenty-five (25) people were killed in agriculture: ● 16 fewer than last year and 7 fewer than the five-year average (32) ● The second lowest number of deaths recorded in the last 5 years</a:t>
            </a:r>
          </a:p>
          <a:p>
            <a:r>
              <a:rPr lang="en-GB" sz="3200" dirty="0"/>
              <a:t> Age: ● The oldest farmer killed was aged 85 ● The youngest person killed was a 9-year-old child Main cause: While the number of deaths by each cause varies each year, the five most common remain as: ● Struck by moving vehicles ● Struck by an object ● Contact with machinery ● Fall from height ● Killed by animals</a:t>
            </a:r>
          </a:p>
        </p:txBody>
      </p:sp>
      <p:sp>
        <p:nvSpPr>
          <p:cNvPr id="3" name="TextBox 2">
            <a:extLst>
              <a:ext uri="{FF2B5EF4-FFF2-40B4-BE49-F238E27FC236}">
                <a16:creationId xmlns:a16="http://schemas.microsoft.com/office/drawing/2014/main" xmlns="" id="{155E55D4-3AA5-4538-FB93-32A8916A5773}"/>
              </a:ext>
            </a:extLst>
          </p:cNvPr>
          <p:cNvSpPr txBox="1"/>
          <p:nvPr/>
        </p:nvSpPr>
        <p:spPr>
          <a:xfrm>
            <a:off x="1549400" y="279689"/>
            <a:ext cx="10299700" cy="646331"/>
          </a:xfrm>
          <a:prstGeom prst="rect">
            <a:avLst/>
          </a:prstGeom>
          <a:noFill/>
        </p:spPr>
        <p:txBody>
          <a:bodyPr wrap="square" rtlCol="0">
            <a:spAutoFit/>
          </a:bodyPr>
          <a:lstStyle/>
          <a:p>
            <a:r>
              <a:rPr lang="en-GB" sz="3600" b="1" dirty="0"/>
              <a:t>HSE Deaths in Agriculture. April 2021 to March 2022.</a:t>
            </a:r>
          </a:p>
        </p:txBody>
      </p:sp>
    </p:spTree>
    <p:extLst>
      <p:ext uri="{BB962C8B-B14F-4D97-AF65-F5344CB8AC3E}">
        <p14:creationId xmlns:p14="http://schemas.microsoft.com/office/powerpoint/2010/main" val="34478903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6F50FF5-504C-3FA6-4224-2AD442635939}"/>
              </a:ext>
            </a:extLst>
          </p:cNvPr>
          <p:cNvPicPr>
            <a:picLocks noChangeAspect="1"/>
          </p:cNvPicPr>
          <p:nvPr/>
        </p:nvPicPr>
        <p:blipFill>
          <a:blip r:embed="rId2"/>
          <a:stretch>
            <a:fillRect/>
          </a:stretch>
        </p:blipFill>
        <p:spPr>
          <a:xfrm>
            <a:off x="159657" y="279689"/>
            <a:ext cx="1033039" cy="1092311"/>
          </a:xfrm>
          <a:prstGeom prst="rect">
            <a:avLst/>
          </a:prstGeom>
        </p:spPr>
      </p:pic>
      <p:sp>
        <p:nvSpPr>
          <p:cNvPr id="4" name="TextBox 3">
            <a:extLst>
              <a:ext uri="{FF2B5EF4-FFF2-40B4-BE49-F238E27FC236}">
                <a16:creationId xmlns:a16="http://schemas.microsoft.com/office/drawing/2014/main" xmlns="" id="{DC416320-3CD3-E2B7-CA74-C17C563E93B7}"/>
              </a:ext>
            </a:extLst>
          </p:cNvPr>
          <p:cNvSpPr txBox="1"/>
          <p:nvPr/>
        </p:nvSpPr>
        <p:spPr>
          <a:xfrm>
            <a:off x="1165959" y="888544"/>
            <a:ext cx="9157136" cy="2246769"/>
          </a:xfrm>
          <a:prstGeom prst="rect">
            <a:avLst/>
          </a:prstGeom>
          <a:noFill/>
        </p:spPr>
        <p:txBody>
          <a:bodyPr wrap="square">
            <a:spAutoFit/>
          </a:bodyPr>
          <a:lstStyle/>
          <a:p>
            <a:endParaRPr lang="en-GB" sz="2800" dirty="0" smtClean="0"/>
          </a:p>
          <a:p>
            <a:endParaRPr lang="en-GB" sz="2800" dirty="0"/>
          </a:p>
          <a:p>
            <a:r>
              <a:rPr lang="en-GB" sz="2800" dirty="0" smtClean="0"/>
              <a:t>8 </a:t>
            </a:r>
            <a:r>
              <a:rPr lang="en-GB" sz="2800" dirty="0"/>
              <a:t>people Killed when struck by a moving vehicle Incidents involved tractors, all-terrain vehicles (ATVs), a 4x4 vehicle, an HGV vehicle and a telescopic handle</a:t>
            </a:r>
          </a:p>
        </p:txBody>
      </p:sp>
      <p:sp>
        <p:nvSpPr>
          <p:cNvPr id="6" name="TextBox 5">
            <a:extLst>
              <a:ext uri="{FF2B5EF4-FFF2-40B4-BE49-F238E27FC236}">
                <a16:creationId xmlns:a16="http://schemas.microsoft.com/office/drawing/2014/main" xmlns="" id="{C924FC64-9804-347B-9718-85E189B0D409}"/>
              </a:ext>
            </a:extLst>
          </p:cNvPr>
          <p:cNvSpPr txBox="1"/>
          <p:nvPr/>
        </p:nvSpPr>
        <p:spPr>
          <a:xfrm>
            <a:off x="1346199" y="3218056"/>
            <a:ext cx="8976895" cy="1815882"/>
          </a:xfrm>
          <a:prstGeom prst="rect">
            <a:avLst/>
          </a:prstGeom>
          <a:noFill/>
        </p:spPr>
        <p:txBody>
          <a:bodyPr wrap="square">
            <a:spAutoFit/>
          </a:bodyPr>
          <a:lstStyle/>
          <a:p>
            <a:endParaRPr lang="en-GB" sz="2800" dirty="0" smtClean="0"/>
          </a:p>
          <a:p>
            <a:r>
              <a:rPr lang="en-GB" sz="2800" dirty="0" smtClean="0"/>
              <a:t>5 </a:t>
            </a:r>
            <a:r>
              <a:rPr lang="en-GB" sz="2800" dirty="0"/>
              <a:t>people Killed by contact with machinery Incidents involved a horse walker, a log splitting machine, a trailer tailgate, and a tractor/topper</a:t>
            </a:r>
          </a:p>
        </p:txBody>
      </p:sp>
      <p:sp>
        <p:nvSpPr>
          <p:cNvPr id="8" name="TextBox 7">
            <a:extLst>
              <a:ext uri="{FF2B5EF4-FFF2-40B4-BE49-F238E27FC236}">
                <a16:creationId xmlns:a16="http://schemas.microsoft.com/office/drawing/2014/main" xmlns="" id="{77F0D421-DAF2-1C5A-0477-7BB7FCED4019}"/>
              </a:ext>
            </a:extLst>
          </p:cNvPr>
          <p:cNvSpPr txBox="1"/>
          <p:nvPr/>
        </p:nvSpPr>
        <p:spPr>
          <a:xfrm>
            <a:off x="1394327" y="5685576"/>
            <a:ext cx="7120021" cy="523220"/>
          </a:xfrm>
          <a:prstGeom prst="rect">
            <a:avLst/>
          </a:prstGeom>
          <a:noFill/>
        </p:spPr>
        <p:txBody>
          <a:bodyPr wrap="square">
            <a:spAutoFit/>
          </a:bodyPr>
          <a:lstStyle/>
          <a:p>
            <a:r>
              <a:rPr lang="en-GB" sz="2800" dirty="0"/>
              <a:t>4 people killed in contact with machinery</a:t>
            </a:r>
          </a:p>
        </p:txBody>
      </p:sp>
      <p:sp>
        <p:nvSpPr>
          <p:cNvPr id="15" name="TextBox 14">
            <a:extLst>
              <a:ext uri="{FF2B5EF4-FFF2-40B4-BE49-F238E27FC236}">
                <a16:creationId xmlns:a16="http://schemas.microsoft.com/office/drawing/2014/main" xmlns="" id="{2063EE97-6AD7-A7BA-F56B-0D14BFDE78F7}"/>
              </a:ext>
            </a:extLst>
          </p:cNvPr>
          <p:cNvSpPr txBox="1"/>
          <p:nvPr/>
        </p:nvSpPr>
        <p:spPr>
          <a:xfrm>
            <a:off x="1346200" y="228425"/>
            <a:ext cx="10591800" cy="646331"/>
          </a:xfrm>
          <a:prstGeom prst="rect">
            <a:avLst/>
          </a:prstGeom>
          <a:noFill/>
        </p:spPr>
        <p:txBody>
          <a:bodyPr wrap="square" rtlCol="0">
            <a:spAutoFit/>
          </a:bodyPr>
          <a:lstStyle/>
          <a:p>
            <a:r>
              <a:rPr lang="en-GB" sz="3600" b="1" dirty="0"/>
              <a:t>HSE Deaths in Agriculture. April 2021 to March 2022.</a:t>
            </a:r>
          </a:p>
        </p:txBody>
      </p:sp>
    </p:spTree>
    <p:extLst>
      <p:ext uri="{BB962C8B-B14F-4D97-AF65-F5344CB8AC3E}">
        <p14:creationId xmlns:p14="http://schemas.microsoft.com/office/powerpoint/2010/main" val="23246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000"/>
                                        <p:tgtEl>
                                          <p:spTgt spid="6">
                                            <p:txEl>
                                              <p:pRg st="1" end="1"/>
                                            </p:txEl>
                                          </p:spTgt>
                                        </p:tgtEl>
                                      </p:cBhvr>
                                    </p:animEffect>
                                    <p:anim calcmode="lin" valueType="num">
                                      <p:cBhvr>
                                        <p:cTn id="2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6F50FF5-504C-3FA6-4224-2AD442635939}"/>
              </a:ext>
            </a:extLst>
          </p:cNvPr>
          <p:cNvPicPr>
            <a:picLocks noChangeAspect="1"/>
          </p:cNvPicPr>
          <p:nvPr/>
        </p:nvPicPr>
        <p:blipFill>
          <a:blip r:embed="rId2"/>
          <a:stretch>
            <a:fillRect/>
          </a:stretch>
        </p:blipFill>
        <p:spPr>
          <a:xfrm>
            <a:off x="159657" y="279689"/>
            <a:ext cx="1033039" cy="1092311"/>
          </a:xfrm>
          <a:prstGeom prst="rect">
            <a:avLst/>
          </a:prstGeom>
        </p:spPr>
      </p:pic>
      <p:sp>
        <p:nvSpPr>
          <p:cNvPr id="5" name="TextBox 4">
            <a:extLst>
              <a:ext uri="{FF2B5EF4-FFF2-40B4-BE49-F238E27FC236}">
                <a16:creationId xmlns:a16="http://schemas.microsoft.com/office/drawing/2014/main" xmlns="" id="{E0611586-BD29-7073-77D4-CCE95E110428}"/>
              </a:ext>
            </a:extLst>
          </p:cNvPr>
          <p:cNvSpPr txBox="1"/>
          <p:nvPr/>
        </p:nvSpPr>
        <p:spPr>
          <a:xfrm>
            <a:off x="676176" y="4516208"/>
            <a:ext cx="11239500" cy="2062103"/>
          </a:xfrm>
          <a:prstGeom prst="rect">
            <a:avLst/>
          </a:prstGeom>
          <a:noFill/>
        </p:spPr>
        <p:txBody>
          <a:bodyPr wrap="square">
            <a:spAutoFit/>
          </a:bodyPr>
          <a:lstStyle/>
          <a:p>
            <a:r>
              <a:rPr lang="en-GB" sz="3200" dirty="0"/>
              <a:t>Main cause: While the number of deaths by each cause varies each year, the five most common remain as: ● Struck by moving vehicles ● Struck by an object ● Contact with machinery ● Fall from height ● Killed by animals</a:t>
            </a:r>
          </a:p>
        </p:txBody>
      </p:sp>
      <p:sp>
        <p:nvSpPr>
          <p:cNvPr id="9" name="TextBox 8">
            <a:extLst>
              <a:ext uri="{FF2B5EF4-FFF2-40B4-BE49-F238E27FC236}">
                <a16:creationId xmlns:a16="http://schemas.microsoft.com/office/drawing/2014/main" xmlns="" id="{0CF682C1-52F5-9BF3-C7AC-7E1E19E972D9}"/>
              </a:ext>
            </a:extLst>
          </p:cNvPr>
          <p:cNvSpPr txBox="1"/>
          <p:nvPr/>
        </p:nvSpPr>
        <p:spPr>
          <a:xfrm>
            <a:off x="2866570" y="2548053"/>
            <a:ext cx="7912100" cy="2062103"/>
          </a:xfrm>
          <a:prstGeom prst="rect">
            <a:avLst/>
          </a:prstGeom>
          <a:noFill/>
        </p:spPr>
        <p:txBody>
          <a:bodyPr wrap="square">
            <a:spAutoFit/>
          </a:bodyPr>
          <a:lstStyle/>
          <a:p>
            <a:r>
              <a:rPr lang="en-GB" sz="3200" dirty="0"/>
              <a:t>4 people killed. All other cause</a:t>
            </a:r>
          </a:p>
          <a:p>
            <a:endParaRPr lang="en-GB" sz="3200" dirty="0"/>
          </a:p>
          <a:p>
            <a:r>
              <a:rPr lang="en-GB" sz="3200" dirty="0"/>
              <a:t>Total of 25 people killed just going to work. </a:t>
            </a:r>
          </a:p>
          <a:p>
            <a:endParaRPr lang="en-GB" sz="3200" dirty="0"/>
          </a:p>
        </p:txBody>
      </p:sp>
      <p:sp>
        <p:nvSpPr>
          <p:cNvPr id="13" name="TextBox 12">
            <a:extLst>
              <a:ext uri="{FF2B5EF4-FFF2-40B4-BE49-F238E27FC236}">
                <a16:creationId xmlns:a16="http://schemas.microsoft.com/office/drawing/2014/main" xmlns="" id="{2D2A8526-9138-4FFC-EB85-6B3D7E481BCF}"/>
              </a:ext>
            </a:extLst>
          </p:cNvPr>
          <p:cNvSpPr txBox="1"/>
          <p:nvPr/>
        </p:nvSpPr>
        <p:spPr>
          <a:xfrm>
            <a:off x="2866570" y="1762426"/>
            <a:ext cx="6781800" cy="584775"/>
          </a:xfrm>
          <a:prstGeom prst="rect">
            <a:avLst/>
          </a:prstGeom>
          <a:noFill/>
        </p:spPr>
        <p:txBody>
          <a:bodyPr wrap="square">
            <a:spAutoFit/>
          </a:bodyPr>
          <a:lstStyle/>
          <a:p>
            <a:r>
              <a:rPr lang="en-GB" sz="3200" dirty="0"/>
              <a:t>2 people killed.  Injured by an animal</a:t>
            </a:r>
          </a:p>
        </p:txBody>
      </p:sp>
      <p:sp>
        <p:nvSpPr>
          <p:cNvPr id="18" name="TextBox 17">
            <a:extLst>
              <a:ext uri="{FF2B5EF4-FFF2-40B4-BE49-F238E27FC236}">
                <a16:creationId xmlns:a16="http://schemas.microsoft.com/office/drawing/2014/main" xmlns="" id="{8530CDBA-5301-89C9-2CDC-7983AF1B3A97}"/>
              </a:ext>
            </a:extLst>
          </p:cNvPr>
          <p:cNvSpPr txBox="1"/>
          <p:nvPr/>
        </p:nvSpPr>
        <p:spPr>
          <a:xfrm>
            <a:off x="2866570" y="1070735"/>
            <a:ext cx="6096000" cy="584775"/>
          </a:xfrm>
          <a:prstGeom prst="rect">
            <a:avLst/>
          </a:prstGeom>
          <a:noFill/>
        </p:spPr>
        <p:txBody>
          <a:bodyPr wrap="square">
            <a:spAutoFit/>
          </a:bodyPr>
          <a:lstStyle/>
          <a:p>
            <a:r>
              <a:rPr lang="en-GB" sz="3200" dirty="0"/>
              <a:t>2 people killed. Fall from height</a:t>
            </a:r>
          </a:p>
        </p:txBody>
      </p:sp>
      <p:sp>
        <p:nvSpPr>
          <p:cNvPr id="4" name="TextBox 3">
            <a:extLst>
              <a:ext uri="{FF2B5EF4-FFF2-40B4-BE49-F238E27FC236}">
                <a16:creationId xmlns:a16="http://schemas.microsoft.com/office/drawing/2014/main" xmlns="" id="{17F5DF03-3092-A0E0-538A-351372E479B0}"/>
              </a:ext>
            </a:extLst>
          </p:cNvPr>
          <p:cNvSpPr txBox="1"/>
          <p:nvPr/>
        </p:nvSpPr>
        <p:spPr>
          <a:xfrm>
            <a:off x="1612899" y="116638"/>
            <a:ext cx="10419443" cy="646331"/>
          </a:xfrm>
          <a:prstGeom prst="rect">
            <a:avLst/>
          </a:prstGeom>
          <a:noFill/>
        </p:spPr>
        <p:txBody>
          <a:bodyPr wrap="square">
            <a:spAutoFit/>
          </a:bodyPr>
          <a:lstStyle/>
          <a:p>
            <a:r>
              <a:rPr lang="en-GB" sz="3600" b="1" dirty="0"/>
              <a:t>HSE Deaths in Agriculture. April 2021 to March 2022.</a:t>
            </a:r>
          </a:p>
        </p:txBody>
      </p:sp>
    </p:spTree>
    <p:extLst>
      <p:ext uri="{BB962C8B-B14F-4D97-AF65-F5344CB8AC3E}">
        <p14:creationId xmlns:p14="http://schemas.microsoft.com/office/powerpoint/2010/main" val="394103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10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p:cTn id="15"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p:cTn id="23"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p:cTn id="31"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fade">
                                      <p:cBhvr>
                                        <p:cTn id="39" dur="1000"/>
                                        <p:tgtEl>
                                          <p:spTgt spid="5">
                                            <p:txEl>
                                              <p:pRg st="0" end="0"/>
                                            </p:txEl>
                                          </p:spTgt>
                                        </p:tgtEl>
                                      </p:cBhvr>
                                    </p:animEffect>
                                    <p:anim calcmode="lin" valueType="num">
                                      <p:cBhvr>
                                        <p:cTn id="4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7E4065B-AA3F-0E7E-A023-E192F2094C9F}"/>
              </a:ext>
            </a:extLst>
          </p:cNvPr>
          <p:cNvPicPr>
            <a:picLocks noChangeAspect="1"/>
          </p:cNvPicPr>
          <p:nvPr/>
        </p:nvPicPr>
        <p:blipFill>
          <a:blip r:embed="rId2"/>
          <a:stretch>
            <a:fillRect/>
          </a:stretch>
        </p:blipFill>
        <p:spPr>
          <a:xfrm>
            <a:off x="0" y="89523"/>
            <a:ext cx="1033039" cy="1092311"/>
          </a:xfrm>
          <a:prstGeom prst="rect">
            <a:avLst/>
          </a:prstGeom>
        </p:spPr>
      </p:pic>
      <p:sp>
        <p:nvSpPr>
          <p:cNvPr id="3" name="TextBox 2">
            <a:extLst>
              <a:ext uri="{FF2B5EF4-FFF2-40B4-BE49-F238E27FC236}">
                <a16:creationId xmlns:a16="http://schemas.microsoft.com/office/drawing/2014/main" xmlns="" id="{D7A97C46-E082-7B29-ADB7-04811D50E98E}"/>
              </a:ext>
            </a:extLst>
          </p:cNvPr>
          <p:cNvSpPr txBox="1"/>
          <p:nvPr/>
        </p:nvSpPr>
        <p:spPr>
          <a:xfrm>
            <a:off x="1091096" y="89523"/>
            <a:ext cx="11772900" cy="3139321"/>
          </a:xfrm>
          <a:prstGeom prst="rect">
            <a:avLst/>
          </a:prstGeom>
          <a:noFill/>
        </p:spPr>
        <p:txBody>
          <a:bodyPr wrap="square" rtlCol="0">
            <a:spAutoFit/>
          </a:bodyPr>
          <a:lstStyle/>
          <a:p>
            <a:r>
              <a:rPr lang="en-GB" sz="6600" dirty="0"/>
              <a:t>Remember, we do not go to </a:t>
            </a:r>
          </a:p>
          <a:p>
            <a:r>
              <a:rPr lang="en-GB" sz="6600" dirty="0"/>
              <a:t>work to work to suffer ill health, Injuries or even death </a:t>
            </a:r>
          </a:p>
        </p:txBody>
      </p:sp>
      <p:pic>
        <p:nvPicPr>
          <p:cNvPr id="4" name="Picture 3">
            <a:extLst>
              <a:ext uri="{FF2B5EF4-FFF2-40B4-BE49-F238E27FC236}">
                <a16:creationId xmlns:a16="http://schemas.microsoft.com/office/drawing/2014/main" xmlns="" id="{BCA2E97A-E4AB-F91A-4F92-8A74B81ED914}"/>
              </a:ext>
            </a:extLst>
          </p:cNvPr>
          <p:cNvPicPr>
            <a:picLocks noChangeAspect="1"/>
          </p:cNvPicPr>
          <p:nvPr/>
        </p:nvPicPr>
        <p:blipFill>
          <a:blip r:embed="rId3"/>
          <a:stretch>
            <a:fillRect/>
          </a:stretch>
        </p:blipFill>
        <p:spPr>
          <a:xfrm>
            <a:off x="596900" y="3228844"/>
            <a:ext cx="4569335" cy="3047711"/>
          </a:xfrm>
          <a:prstGeom prst="rect">
            <a:avLst/>
          </a:prstGeom>
        </p:spPr>
      </p:pic>
      <p:pic>
        <p:nvPicPr>
          <p:cNvPr id="5" name="Picture 4">
            <a:extLst>
              <a:ext uri="{FF2B5EF4-FFF2-40B4-BE49-F238E27FC236}">
                <a16:creationId xmlns:a16="http://schemas.microsoft.com/office/drawing/2014/main" xmlns="" id="{442ECBDA-B5B8-6953-8354-412EC9870390}"/>
              </a:ext>
            </a:extLst>
          </p:cNvPr>
          <p:cNvPicPr>
            <a:picLocks noChangeAspect="1"/>
          </p:cNvPicPr>
          <p:nvPr/>
        </p:nvPicPr>
        <p:blipFill>
          <a:blip r:embed="rId4"/>
          <a:stretch>
            <a:fillRect/>
          </a:stretch>
        </p:blipFill>
        <p:spPr>
          <a:xfrm>
            <a:off x="6465404" y="3228844"/>
            <a:ext cx="5129696" cy="3419797"/>
          </a:xfrm>
          <a:prstGeom prst="rect">
            <a:avLst/>
          </a:prstGeom>
        </p:spPr>
      </p:pic>
    </p:spTree>
    <p:extLst>
      <p:ext uri="{BB962C8B-B14F-4D97-AF65-F5344CB8AC3E}">
        <p14:creationId xmlns:p14="http://schemas.microsoft.com/office/powerpoint/2010/main" val="26032089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7979B4D-C614-C7AC-4CDE-75CBB9AF3333}"/>
              </a:ext>
            </a:extLst>
          </p:cNvPr>
          <p:cNvPicPr>
            <a:picLocks noChangeAspect="1"/>
          </p:cNvPicPr>
          <p:nvPr/>
        </p:nvPicPr>
        <p:blipFill>
          <a:blip r:embed="rId2"/>
          <a:stretch>
            <a:fillRect/>
          </a:stretch>
        </p:blipFill>
        <p:spPr>
          <a:xfrm>
            <a:off x="212271" y="0"/>
            <a:ext cx="1487553" cy="1572904"/>
          </a:xfrm>
          <a:prstGeom prst="rect">
            <a:avLst/>
          </a:prstGeom>
        </p:spPr>
      </p:pic>
      <p:sp>
        <p:nvSpPr>
          <p:cNvPr id="4" name="TextBox 3">
            <a:extLst>
              <a:ext uri="{FF2B5EF4-FFF2-40B4-BE49-F238E27FC236}">
                <a16:creationId xmlns:a16="http://schemas.microsoft.com/office/drawing/2014/main" xmlns="" id="{42B612CD-EF75-3FB7-6F90-649CF34177CE}"/>
              </a:ext>
            </a:extLst>
          </p:cNvPr>
          <p:cNvSpPr txBox="1"/>
          <p:nvPr/>
        </p:nvSpPr>
        <p:spPr>
          <a:xfrm>
            <a:off x="520700" y="1951673"/>
            <a:ext cx="11430000" cy="3970318"/>
          </a:xfrm>
          <a:prstGeom prst="rect">
            <a:avLst/>
          </a:prstGeom>
          <a:noFill/>
        </p:spPr>
        <p:txBody>
          <a:bodyPr wrap="square">
            <a:spAutoFit/>
          </a:bodyPr>
          <a:lstStyle/>
          <a:p>
            <a:pPr algn="ctr"/>
            <a:r>
              <a:rPr lang="en-GB" sz="2800" b="1" i="0" u="sng" dirty="0">
                <a:solidFill>
                  <a:srgbClr val="000000"/>
                </a:solidFill>
                <a:effectLst/>
                <a:latin typeface="Arial" panose="020B0604020202020204" pitchFamily="34" charset="0"/>
              </a:rPr>
              <a:t>Advice</a:t>
            </a:r>
          </a:p>
          <a:p>
            <a:pPr algn="l" fontAlgn="base"/>
            <a:r>
              <a:rPr lang="en-GB" sz="2800" b="0" i="0" dirty="0">
                <a:solidFill>
                  <a:srgbClr val="111111"/>
                </a:solidFill>
                <a:effectLst/>
                <a:latin typeface="Arial" panose="020B0604020202020204" pitchFamily="34" charset="0"/>
              </a:rPr>
              <a:t>Unguarded or inadequately guarded machines continue to be a source of numerous serious accidents to adults (and children) on farms. All machines must be effectively guarded to prevent any contact with the dangerous parts.</a:t>
            </a:r>
          </a:p>
          <a:p>
            <a:pPr algn="l" fontAlgn="base"/>
            <a:r>
              <a:rPr lang="en-GB" sz="2800" b="0" i="0" dirty="0">
                <a:solidFill>
                  <a:srgbClr val="111111"/>
                </a:solidFill>
                <a:effectLst/>
                <a:latin typeface="Arial" panose="020B0604020202020204" pitchFamily="34" charset="0"/>
              </a:rPr>
              <a:t>Under PUWER, employers have to ensure that equipment for use at work is effectively guarded BEFORE being used. A simple system for checking over equipment before use would have identified any missing or damaged guards.</a:t>
            </a:r>
          </a:p>
        </p:txBody>
      </p:sp>
      <p:sp>
        <p:nvSpPr>
          <p:cNvPr id="8" name="TextBox 7">
            <a:extLst>
              <a:ext uri="{FF2B5EF4-FFF2-40B4-BE49-F238E27FC236}">
                <a16:creationId xmlns:a16="http://schemas.microsoft.com/office/drawing/2014/main" xmlns="" id="{8DCDA846-EBAC-EAD6-7AC0-8B4D3F243041}"/>
              </a:ext>
            </a:extLst>
          </p:cNvPr>
          <p:cNvSpPr txBox="1"/>
          <p:nvPr/>
        </p:nvSpPr>
        <p:spPr>
          <a:xfrm>
            <a:off x="3378200" y="463286"/>
            <a:ext cx="6096000" cy="646331"/>
          </a:xfrm>
          <a:prstGeom prst="rect">
            <a:avLst/>
          </a:prstGeom>
          <a:noFill/>
        </p:spPr>
        <p:txBody>
          <a:bodyPr wrap="square">
            <a:spAutoFit/>
          </a:bodyPr>
          <a:lstStyle/>
          <a:p>
            <a:r>
              <a:rPr lang="en-GB" dirty="0">
                <a:hlinkClick r:id="rId3"/>
              </a:rPr>
              <a:t>https://youtu.be/EDT9G3W14wk</a:t>
            </a:r>
            <a:endParaRPr lang="en-GB" dirty="0"/>
          </a:p>
          <a:p>
            <a:endParaRPr lang="en-GB" dirty="0"/>
          </a:p>
        </p:txBody>
      </p:sp>
    </p:spTree>
    <p:extLst>
      <p:ext uri="{BB962C8B-B14F-4D97-AF65-F5344CB8AC3E}">
        <p14:creationId xmlns:p14="http://schemas.microsoft.com/office/powerpoint/2010/main" val="28540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139C51-314F-0D88-D07C-DA1B7E115215}"/>
              </a:ext>
            </a:extLst>
          </p:cNvPr>
          <p:cNvSpPr txBox="1"/>
          <p:nvPr/>
        </p:nvSpPr>
        <p:spPr>
          <a:xfrm>
            <a:off x="348145" y="1281406"/>
            <a:ext cx="12052300" cy="5262979"/>
          </a:xfrm>
          <a:prstGeom prst="rect">
            <a:avLst/>
          </a:prstGeom>
          <a:noFill/>
        </p:spPr>
        <p:txBody>
          <a:bodyPr wrap="square">
            <a:spAutoFit/>
          </a:bodyPr>
          <a:lstStyle/>
          <a:p>
            <a:pPr algn="l"/>
            <a:endParaRPr lang="en-GB" sz="2800" b="0" i="0" u="none" strike="noStrike" baseline="0" dirty="0">
              <a:solidFill>
                <a:srgbClr val="000000"/>
              </a:solidFill>
              <a:latin typeface="Helvetica 45 Light"/>
            </a:endParaRPr>
          </a:p>
          <a:p>
            <a:r>
              <a:rPr lang="en-GB" sz="2800" b="0" i="0" u="none" strike="noStrike" baseline="0" dirty="0">
                <a:solidFill>
                  <a:srgbClr val="000000"/>
                </a:solidFill>
                <a:latin typeface="Helvetica 45 Light"/>
              </a:rPr>
              <a:t> The Approved Code of Practice and guidance is aimed at </a:t>
            </a:r>
          </a:p>
          <a:p>
            <a:r>
              <a:rPr lang="en-GB" sz="2800" b="0" i="0" u="none" strike="noStrike" baseline="0" dirty="0">
                <a:solidFill>
                  <a:srgbClr val="000000"/>
                </a:solidFill>
                <a:latin typeface="Helvetica 45 Light"/>
              </a:rPr>
              <a:t>employers, duty holders and anyone who has responsibility </a:t>
            </a:r>
          </a:p>
          <a:p>
            <a:r>
              <a:rPr lang="en-GB" sz="2800" b="0" i="0" u="none" strike="noStrike" baseline="0" dirty="0">
                <a:solidFill>
                  <a:srgbClr val="000000"/>
                </a:solidFill>
                <a:latin typeface="Helvetica 45 Light"/>
              </a:rPr>
              <a:t>for the safe use of work equipment, such as managers and </a:t>
            </a:r>
          </a:p>
          <a:p>
            <a:r>
              <a:rPr lang="en-GB" sz="2800" b="0" i="0" u="none" strike="noStrike" baseline="0" dirty="0">
                <a:solidFill>
                  <a:srgbClr val="000000"/>
                </a:solidFill>
                <a:latin typeface="Helvetica 45 Light"/>
              </a:rPr>
              <a:t>supervisors. </a:t>
            </a:r>
          </a:p>
          <a:p>
            <a:r>
              <a:rPr lang="en-GB" sz="2800" b="0" i="0" u="none" strike="noStrike" baseline="0" dirty="0">
                <a:solidFill>
                  <a:srgbClr val="000000"/>
                </a:solidFill>
                <a:latin typeface="Helvetica 45 Light"/>
              </a:rPr>
              <a:t>It sets out what is needed to comply with the Provision </a:t>
            </a:r>
          </a:p>
          <a:p>
            <a:r>
              <a:rPr lang="en-GB" sz="2800" b="0" i="0" u="none" strike="noStrike" baseline="0" dirty="0">
                <a:solidFill>
                  <a:srgbClr val="000000"/>
                </a:solidFill>
                <a:latin typeface="Helvetica 45 Light"/>
              </a:rPr>
              <a:t>and Use of Work Equipment Regulations 1998.</a:t>
            </a:r>
          </a:p>
          <a:p>
            <a:r>
              <a:rPr lang="en-GB" sz="2800" b="0" i="0" u="none" strike="noStrike" baseline="0" dirty="0">
                <a:solidFill>
                  <a:srgbClr val="000000"/>
                </a:solidFill>
                <a:latin typeface="Helvetica 45 Light"/>
              </a:rPr>
              <a:t>The Regulations, commonly known as PUWER, places duties </a:t>
            </a:r>
          </a:p>
          <a:p>
            <a:r>
              <a:rPr lang="en-GB" sz="2800" b="0" i="0" u="none" strike="noStrike" baseline="0" dirty="0">
                <a:solidFill>
                  <a:srgbClr val="000000"/>
                </a:solidFill>
                <a:latin typeface="Helvetica 45 Light"/>
              </a:rPr>
              <a:t>on people and companies who own, operate or have control over work equipment. </a:t>
            </a:r>
          </a:p>
          <a:p>
            <a:r>
              <a:rPr lang="en-GB" sz="2800" b="0" i="0" u="none" strike="noStrike" baseline="0" dirty="0">
                <a:solidFill>
                  <a:srgbClr val="000000"/>
                </a:solidFill>
                <a:latin typeface="Helvetica 45 Light"/>
              </a:rPr>
              <a:t>PUWER also places responsibilities on businesses and organisations whose employees use work equipment, whether owned by them or not.</a:t>
            </a:r>
            <a:endParaRPr lang="en-GB" sz="2800" dirty="0"/>
          </a:p>
        </p:txBody>
      </p:sp>
      <p:pic>
        <p:nvPicPr>
          <p:cNvPr id="2" name="Picture 1">
            <a:extLst>
              <a:ext uri="{FF2B5EF4-FFF2-40B4-BE49-F238E27FC236}">
                <a16:creationId xmlns:a16="http://schemas.microsoft.com/office/drawing/2014/main" xmlns="" id="{98706263-DFC6-CD39-51C6-69CB020AF596}"/>
              </a:ext>
            </a:extLst>
          </p:cNvPr>
          <p:cNvPicPr>
            <a:picLocks noChangeAspect="1"/>
          </p:cNvPicPr>
          <p:nvPr/>
        </p:nvPicPr>
        <p:blipFill>
          <a:blip r:embed="rId2"/>
          <a:stretch>
            <a:fillRect/>
          </a:stretch>
        </p:blipFill>
        <p:spPr>
          <a:xfrm>
            <a:off x="139700" y="0"/>
            <a:ext cx="1487553" cy="1572904"/>
          </a:xfrm>
          <a:prstGeom prst="rect">
            <a:avLst/>
          </a:prstGeom>
        </p:spPr>
      </p:pic>
    </p:spTree>
    <p:extLst>
      <p:ext uri="{BB962C8B-B14F-4D97-AF65-F5344CB8AC3E}">
        <p14:creationId xmlns:p14="http://schemas.microsoft.com/office/powerpoint/2010/main" val="1035083769"/>
      </p:ext>
    </p:extLst>
  </p:cSld>
  <p:clrMapOvr>
    <a:masterClrMapping/>
  </p:clrMapOvr>
  <mc:AlternateContent xmlns:mc="http://schemas.openxmlformats.org/markup-compatibility/2006" xmlns:p14="http://schemas.microsoft.com/office/powerpoint/2010/main">
    <mc:Choice Requires="p14">
      <p:transition spd="slow" p14:dur="2000" advTm="10507"/>
    </mc:Choice>
    <mc:Fallback xmlns="">
      <p:transition spd="slow" advTm="10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C114EF7-CAE1-3A29-D0D2-EC5EFB7EE8C0}"/>
              </a:ext>
            </a:extLst>
          </p:cNvPr>
          <p:cNvPicPr>
            <a:picLocks noChangeAspect="1"/>
          </p:cNvPicPr>
          <p:nvPr/>
        </p:nvPicPr>
        <p:blipFill>
          <a:blip r:embed="rId2"/>
          <a:stretch>
            <a:fillRect/>
          </a:stretch>
        </p:blipFill>
        <p:spPr>
          <a:xfrm>
            <a:off x="212271" y="0"/>
            <a:ext cx="1487553" cy="1572904"/>
          </a:xfrm>
          <a:prstGeom prst="rect">
            <a:avLst/>
          </a:prstGeom>
        </p:spPr>
      </p:pic>
      <p:sp>
        <p:nvSpPr>
          <p:cNvPr id="4" name="TextBox 3">
            <a:extLst>
              <a:ext uri="{FF2B5EF4-FFF2-40B4-BE49-F238E27FC236}">
                <a16:creationId xmlns:a16="http://schemas.microsoft.com/office/drawing/2014/main" xmlns="" id="{A65AC8B2-857E-2620-41D2-6B976F715C00}"/>
              </a:ext>
            </a:extLst>
          </p:cNvPr>
          <p:cNvSpPr txBox="1"/>
          <p:nvPr/>
        </p:nvSpPr>
        <p:spPr>
          <a:xfrm>
            <a:off x="212271" y="1839893"/>
            <a:ext cx="11433629" cy="3724096"/>
          </a:xfrm>
          <a:prstGeom prst="rect">
            <a:avLst/>
          </a:prstGeom>
          <a:noFill/>
        </p:spPr>
        <p:txBody>
          <a:bodyPr wrap="square">
            <a:spAutoFit/>
          </a:bodyPr>
          <a:lstStyle/>
          <a:p>
            <a:pPr algn="ctr"/>
            <a:r>
              <a:rPr lang="en-GB" sz="3600" b="1" u="sng" dirty="0"/>
              <a:t>Information from the HSE</a:t>
            </a:r>
          </a:p>
          <a:p>
            <a:r>
              <a:rPr lang="en-GB" sz="4000" dirty="0"/>
              <a:t>INDG241. Working safely with agricultural machinery</a:t>
            </a:r>
          </a:p>
          <a:p>
            <a:r>
              <a:rPr lang="en-GB" sz="4000" dirty="0"/>
              <a:t>INDG229. Using work equipment safely</a:t>
            </a:r>
          </a:p>
          <a:p>
            <a:r>
              <a:rPr lang="en-GB" sz="4000" dirty="0"/>
              <a:t>HSG270. Farmwise. Your essential guide to health and safety in agriculture</a:t>
            </a:r>
          </a:p>
          <a:p>
            <a:r>
              <a:rPr lang="en-GB" sz="4000" dirty="0"/>
              <a:t>INDG185. Using tractors safely</a:t>
            </a:r>
          </a:p>
        </p:txBody>
      </p:sp>
    </p:spTree>
    <p:extLst>
      <p:ext uri="{BB962C8B-B14F-4D97-AF65-F5344CB8AC3E}">
        <p14:creationId xmlns:p14="http://schemas.microsoft.com/office/powerpoint/2010/main" val="9582199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F6D0674-6686-2AE7-C4C1-ABA9B125F984}"/>
              </a:ext>
            </a:extLst>
          </p:cNvPr>
          <p:cNvSpPr txBox="1"/>
          <p:nvPr/>
        </p:nvSpPr>
        <p:spPr>
          <a:xfrm>
            <a:off x="2882900" y="183634"/>
            <a:ext cx="6096000" cy="584775"/>
          </a:xfrm>
          <a:prstGeom prst="rect">
            <a:avLst/>
          </a:prstGeom>
          <a:noFill/>
        </p:spPr>
        <p:txBody>
          <a:bodyPr wrap="square">
            <a:spAutoFit/>
          </a:bodyPr>
          <a:lstStyle/>
          <a:p>
            <a:r>
              <a:rPr lang="en-GB" sz="3200" b="1" i="0" u="sng" strike="noStrike" baseline="0" dirty="0">
                <a:solidFill>
                  <a:srgbClr val="000000"/>
                </a:solidFill>
                <a:latin typeface="HelveticaNeue MediumCond"/>
              </a:rPr>
              <a:t>Regulation 7 Specific risks </a:t>
            </a:r>
            <a:endParaRPr lang="en-GB" sz="3200" u="sng" dirty="0"/>
          </a:p>
        </p:txBody>
      </p:sp>
      <p:sp>
        <p:nvSpPr>
          <p:cNvPr id="5" name="TextBox 4">
            <a:extLst>
              <a:ext uri="{FF2B5EF4-FFF2-40B4-BE49-F238E27FC236}">
                <a16:creationId xmlns:a16="http://schemas.microsoft.com/office/drawing/2014/main" xmlns="" id="{7F8E4E37-F3D7-5546-F8C7-11180AFADF5F}"/>
              </a:ext>
            </a:extLst>
          </p:cNvPr>
          <p:cNvSpPr txBox="1"/>
          <p:nvPr/>
        </p:nvSpPr>
        <p:spPr>
          <a:xfrm>
            <a:off x="159657" y="1166842"/>
            <a:ext cx="11772900" cy="4524315"/>
          </a:xfrm>
          <a:prstGeom prst="rect">
            <a:avLst/>
          </a:prstGeom>
          <a:noFill/>
        </p:spPr>
        <p:txBody>
          <a:bodyPr wrap="square">
            <a:spAutoFit/>
          </a:bodyPr>
          <a:lstStyle/>
          <a:p>
            <a:pPr marR="1000" algn="ctr"/>
            <a:r>
              <a:rPr lang="en-GB" sz="3200" b="1" i="0" u="sng" strike="noStrike" baseline="0" dirty="0">
                <a:solidFill>
                  <a:srgbClr val="000000"/>
                </a:solidFill>
                <a:latin typeface="Helvetica 65 Medium"/>
              </a:rPr>
              <a:t>Summary of regulation 7 </a:t>
            </a:r>
          </a:p>
          <a:p>
            <a:pPr marR="1000"/>
            <a:endParaRPr lang="en-GB" sz="3200" b="1" i="0" u="sng" strike="noStrike" baseline="0" dirty="0">
              <a:solidFill>
                <a:srgbClr val="000000"/>
              </a:solidFill>
              <a:latin typeface="Helvetica 65 Medium"/>
            </a:endParaRPr>
          </a:p>
          <a:p>
            <a:pPr marR="1000"/>
            <a:r>
              <a:rPr lang="en-GB" sz="3200" b="0" i="0" u="none" strike="noStrike" baseline="0" dirty="0">
                <a:solidFill>
                  <a:srgbClr val="000000"/>
                </a:solidFill>
                <a:latin typeface="Helvetica 45 Light"/>
              </a:rPr>
              <a:t>This regulation deals with restricting the use of some equipment to people who are trained in the use of that equipment and in the specific risks involved. </a:t>
            </a:r>
          </a:p>
          <a:p>
            <a:pPr marR="1000"/>
            <a:endParaRPr lang="en-GB" sz="3200" b="0" i="0" u="none" strike="noStrike" baseline="0" dirty="0">
              <a:solidFill>
                <a:srgbClr val="000000"/>
              </a:solidFill>
              <a:latin typeface="Helvetica 45 Light"/>
            </a:endParaRPr>
          </a:p>
          <a:p>
            <a:pPr marR="1000"/>
            <a:r>
              <a:rPr lang="en-GB" sz="3200" b="0" i="0" u="none" strike="noStrike" baseline="0" dirty="0">
                <a:solidFill>
                  <a:srgbClr val="000000"/>
                </a:solidFill>
                <a:latin typeface="Helvetica 45 Light"/>
              </a:rPr>
              <a:t>Having identified equipment that involves specific risk the employer also has to decide who can repair, modify, maintain or service it; and provide the appropriate training for those people. </a:t>
            </a:r>
            <a:endParaRPr lang="en-GB" sz="3200" dirty="0"/>
          </a:p>
        </p:txBody>
      </p:sp>
      <p:pic>
        <p:nvPicPr>
          <p:cNvPr id="2" name="Picture 1">
            <a:extLst>
              <a:ext uri="{FF2B5EF4-FFF2-40B4-BE49-F238E27FC236}">
                <a16:creationId xmlns:a16="http://schemas.microsoft.com/office/drawing/2014/main" xmlns="" id="{1F054950-0F6B-F8B7-950A-6910F8DAA524}"/>
              </a:ext>
            </a:extLst>
          </p:cNvPr>
          <p:cNvPicPr>
            <a:picLocks noChangeAspect="1"/>
          </p:cNvPicPr>
          <p:nvPr/>
        </p:nvPicPr>
        <p:blipFill>
          <a:blip r:embed="rId2"/>
          <a:stretch>
            <a:fillRect/>
          </a:stretch>
        </p:blipFill>
        <p:spPr>
          <a:xfrm>
            <a:off x="159657" y="279689"/>
            <a:ext cx="1487553" cy="1572904"/>
          </a:xfrm>
          <a:prstGeom prst="rect">
            <a:avLst/>
          </a:prstGeom>
        </p:spPr>
      </p:pic>
    </p:spTree>
    <p:extLst>
      <p:ext uri="{BB962C8B-B14F-4D97-AF65-F5344CB8AC3E}">
        <p14:creationId xmlns:p14="http://schemas.microsoft.com/office/powerpoint/2010/main" val="419014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1000"/>
                                        <p:tgtEl>
                                          <p:spTgt spid="5">
                                            <p:txEl>
                                              <p:pRg st="4" end="4"/>
                                            </p:txEl>
                                          </p:spTgt>
                                        </p:tgtEl>
                                      </p:cBhvr>
                                    </p:animEffect>
                                    <p:anim calcmode="lin" valueType="num">
                                      <p:cBhvr>
                                        <p:cTn id="3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2597EA-A2B8-8E9F-58DC-F3AC08FDC208}"/>
              </a:ext>
            </a:extLst>
          </p:cNvPr>
          <p:cNvSpPr txBox="1"/>
          <p:nvPr/>
        </p:nvSpPr>
        <p:spPr>
          <a:xfrm>
            <a:off x="916295" y="2028445"/>
            <a:ext cx="10679357" cy="1938992"/>
          </a:xfrm>
          <a:prstGeom prst="rect">
            <a:avLst/>
          </a:prstGeom>
          <a:noFill/>
        </p:spPr>
        <p:txBody>
          <a:bodyPr wrap="square">
            <a:spAutoFit/>
          </a:bodyPr>
          <a:lstStyle/>
          <a:p>
            <a:pPr algn="ctr"/>
            <a:r>
              <a:rPr lang="en-GB" sz="12000" b="1" dirty="0"/>
              <a:t>Any Questions?</a:t>
            </a:r>
          </a:p>
        </p:txBody>
      </p:sp>
      <p:pic>
        <p:nvPicPr>
          <p:cNvPr id="4" name="Picture 3">
            <a:extLst>
              <a:ext uri="{FF2B5EF4-FFF2-40B4-BE49-F238E27FC236}">
                <a16:creationId xmlns:a16="http://schemas.microsoft.com/office/drawing/2014/main" xmlns="" id="{0016B3EF-6B18-3A27-89B7-4262C9FEAC29}"/>
              </a:ext>
            </a:extLst>
          </p:cNvPr>
          <p:cNvPicPr>
            <a:picLocks noChangeAspect="1"/>
          </p:cNvPicPr>
          <p:nvPr/>
        </p:nvPicPr>
        <p:blipFill>
          <a:blip r:embed="rId2"/>
          <a:stretch>
            <a:fillRect/>
          </a:stretch>
        </p:blipFill>
        <p:spPr>
          <a:xfrm>
            <a:off x="306695" y="143677"/>
            <a:ext cx="1487553" cy="1572904"/>
          </a:xfrm>
          <a:prstGeom prst="rect">
            <a:avLst/>
          </a:prstGeom>
        </p:spPr>
      </p:pic>
      <p:sp>
        <p:nvSpPr>
          <p:cNvPr id="2" name="TextBox 1">
            <a:extLst>
              <a:ext uri="{FF2B5EF4-FFF2-40B4-BE49-F238E27FC236}">
                <a16:creationId xmlns:a16="http://schemas.microsoft.com/office/drawing/2014/main" xmlns="" id="{CC805AC4-F148-794D-5289-A3ECA9D93E05}"/>
              </a:ext>
            </a:extLst>
          </p:cNvPr>
          <p:cNvSpPr txBox="1"/>
          <p:nvPr/>
        </p:nvSpPr>
        <p:spPr>
          <a:xfrm>
            <a:off x="215900" y="6426200"/>
            <a:ext cx="3200400" cy="369332"/>
          </a:xfrm>
          <a:prstGeom prst="rect">
            <a:avLst/>
          </a:prstGeom>
          <a:noFill/>
        </p:spPr>
        <p:txBody>
          <a:bodyPr wrap="square" rtlCol="0">
            <a:spAutoFit/>
          </a:bodyPr>
          <a:lstStyle/>
          <a:p>
            <a:r>
              <a:rPr lang="en-GB" dirty="0"/>
              <a:t>Revision 4. 16/05/23</a:t>
            </a:r>
          </a:p>
        </p:txBody>
      </p:sp>
    </p:spTree>
    <p:extLst>
      <p:ext uri="{BB962C8B-B14F-4D97-AF65-F5344CB8AC3E}">
        <p14:creationId xmlns:p14="http://schemas.microsoft.com/office/powerpoint/2010/main" val="22069396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01D762-E189-C750-2193-DC58C8AFEB31}"/>
              </a:ext>
            </a:extLst>
          </p:cNvPr>
          <p:cNvSpPr txBox="1"/>
          <p:nvPr/>
        </p:nvSpPr>
        <p:spPr>
          <a:xfrm>
            <a:off x="609600" y="457200"/>
            <a:ext cx="11277600" cy="5816977"/>
          </a:xfrm>
          <a:prstGeom prst="rect">
            <a:avLst/>
          </a:prstGeom>
          <a:noFill/>
        </p:spPr>
        <p:txBody>
          <a:bodyPr wrap="square">
            <a:spAutoFit/>
          </a:bodyPr>
          <a:lstStyle/>
          <a:p>
            <a:pPr algn="ctr"/>
            <a:r>
              <a:rPr lang="en-GB" sz="5400" b="1" i="0" u="sng" dirty="0">
                <a:effectLst/>
                <a:latin typeface="Arial" panose="020B0604020202020204" pitchFamily="34" charset="0"/>
              </a:rPr>
              <a:t>   Safe use of lifting equipment</a:t>
            </a:r>
          </a:p>
          <a:p>
            <a:pPr algn="l"/>
            <a:endParaRPr lang="en-GB" sz="4400" b="1" i="0" dirty="0">
              <a:solidFill>
                <a:srgbClr val="981E32"/>
              </a:solidFill>
              <a:effectLst/>
              <a:latin typeface="Arial" panose="020B0604020202020204" pitchFamily="34" charset="0"/>
            </a:endParaRPr>
          </a:p>
          <a:p>
            <a:pPr algn="l"/>
            <a:r>
              <a:rPr lang="en-GB" sz="4400" i="0" dirty="0">
                <a:solidFill>
                  <a:srgbClr val="000000"/>
                </a:solidFill>
                <a:effectLst/>
                <a:latin typeface="Arial" panose="020B0604020202020204" pitchFamily="34" charset="0"/>
              </a:rPr>
              <a:t>Lifting Operations and Lifting Equipment Regulations 1998. </a:t>
            </a:r>
          </a:p>
          <a:p>
            <a:pPr algn="l"/>
            <a:endParaRPr lang="en-GB" sz="4400" b="1" dirty="0">
              <a:solidFill>
                <a:srgbClr val="000000"/>
              </a:solidFill>
              <a:latin typeface="Arial" panose="020B0604020202020204" pitchFamily="34" charset="0"/>
            </a:endParaRPr>
          </a:p>
          <a:p>
            <a:pPr algn="ctr"/>
            <a:r>
              <a:rPr lang="en-GB" sz="5400" b="1" i="0" u="sng" dirty="0">
                <a:solidFill>
                  <a:srgbClr val="000000"/>
                </a:solidFill>
                <a:effectLst/>
                <a:latin typeface="Arial" panose="020B0604020202020204" pitchFamily="34" charset="0"/>
              </a:rPr>
              <a:t>ACOP</a:t>
            </a:r>
          </a:p>
          <a:p>
            <a:pPr algn="ctr"/>
            <a:endParaRPr lang="en-GB" sz="4400" b="1" u="sng" dirty="0">
              <a:solidFill>
                <a:srgbClr val="000000"/>
              </a:solidFill>
              <a:latin typeface="Arial" panose="020B0604020202020204" pitchFamily="34" charset="0"/>
            </a:endParaRPr>
          </a:p>
          <a:p>
            <a:pPr algn="l"/>
            <a:r>
              <a:rPr lang="en-GB" sz="4400" i="0" dirty="0">
                <a:solidFill>
                  <a:srgbClr val="000000"/>
                </a:solidFill>
                <a:effectLst/>
                <a:latin typeface="Arial" panose="020B0604020202020204" pitchFamily="34" charset="0"/>
              </a:rPr>
              <a:t>Approved Code of Practice and guidance. </a:t>
            </a:r>
          </a:p>
        </p:txBody>
      </p:sp>
      <p:pic>
        <p:nvPicPr>
          <p:cNvPr id="2" name="Picture 1">
            <a:extLst>
              <a:ext uri="{FF2B5EF4-FFF2-40B4-BE49-F238E27FC236}">
                <a16:creationId xmlns:a16="http://schemas.microsoft.com/office/drawing/2014/main" xmlns="" id="{1B25C9C8-E23F-140E-1DB1-48F10D364CF4}"/>
              </a:ext>
            </a:extLst>
          </p:cNvPr>
          <p:cNvPicPr>
            <a:picLocks noChangeAspect="1"/>
          </p:cNvPicPr>
          <p:nvPr/>
        </p:nvPicPr>
        <p:blipFill>
          <a:blip r:embed="rId2"/>
          <a:stretch>
            <a:fillRect/>
          </a:stretch>
        </p:blipFill>
        <p:spPr>
          <a:xfrm>
            <a:off x="0" y="0"/>
            <a:ext cx="1487553" cy="1572904"/>
          </a:xfrm>
          <a:prstGeom prst="rect">
            <a:avLst/>
          </a:prstGeom>
        </p:spPr>
      </p:pic>
    </p:spTree>
    <p:extLst>
      <p:ext uri="{BB962C8B-B14F-4D97-AF65-F5344CB8AC3E}">
        <p14:creationId xmlns:p14="http://schemas.microsoft.com/office/powerpoint/2010/main" val="141606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1000"/>
                                        <p:tgtEl>
                                          <p:spTgt spid="3">
                                            <p:txEl>
                                              <p:pRg st="6" end="6"/>
                                            </p:txEl>
                                          </p:spTgt>
                                        </p:tgtEl>
                                      </p:cBhvr>
                                    </p:animEffec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C08570-ECBD-CF3B-E340-89EB95BD161C}"/>
              </a:ext>
            </a:extLst>
          </p:cNvPr>
          <p:cNvSpPr txBox="1"/>
          <p:nvPr/>
        </p:nvSpPr>
        <p:spPr>
          <a:xfrm>
            <a:off x="212271" y="1572904"/>
            <a:ext cx="11979729" cy="5016758"/>
          </a:xfrm>
          <a:prstGeom prst="rect">
            <a:avLst/>
          </a:prstGeom>
          <a:noFill/>
        </p:spPr>
        <p:txBody>
          <a:bodyPr wrap="square">
            <a:spAutoFit/>
          </a:bodyPr>
          <a:lstStyle/>
          <a:p>
            <a:pPr algn="ctr"/>
            <a:r>
              <a:rPr lang="en-GB" sz="3200" b="1" i="0" u="none" strike="noStrike" baseline="0" dirty="0">
                <a:latin typeface="HelveticaNeue-Bold"/>
              </a:rPr>
              <a:t>What does LOLER apply to?</a:t>
            </a:r>
          </a:p>
          <a:p>
            <a:pPr algn="l"/>
            <a:r>
              <a:rPr lang="en-GB" sz="3200" b="0" i="0" u="none" strike="noStrike" baseline="0" dirty="0">
                <a:solidFill>
                  <a:srgbClr val="000000"/>
                </a:solidFill>
                <a:latin typeface="HelveticaNeue-Light"/>
              </a:rPr>
              <a:t>LOLER applies to the use of lifting equipment provided as work equipment.</a:t>
            </a:r>
          </a:p>
          <a:p>
            <a:pPr algn="l"/>
            <a:r>
              <a:rPr lang="en-GB" sz="3200" b="0" i="0" u="none" strike="noStrike" baseline="0" dirty="0">
                <a:solidFill>
                  <a:srgbClr val="000000"/>
                </a:solidFill>
                <a:latin typeface="HelveticaNeue-Light"/>
              </a:rPr>
              <a:t>These Regulations implement the lifting provisions of the Amending Directive to the</a:t>
            </a:r>
          </a:p>
          <a:p>
            <a:pPr algn="l"/>
            <a:r>
              <a:rPr lang="en-GB" sz="3200" b="0" i="0" u="none" strike="noStrike" baseline="0" dirty="0">
                <a:solidFill>
                  <a:srgbClr val="000000"/>
                </a:solidFill>
                <a:latin typeface="HelveticaNeue-Light"/>
              </a:rPr>
              <a:t>Use of Work Equipment Directive (AUWED, 95/63/EC) and build on the</a:t>
            </a:r>
          </a:p>
          <a:p>
            <a:pPr algn="l"/>
            <a:r>
              <a:rPr lang="en-GB" sz="3200" b="0" i="0" u="none" strike="noStrike" baseline="0" dirty="0">
                <a:solidFill>
                  <a:srgbClr val="000000"/>
                </a:solidFill>
                <a:latin typeface="HelveticaNeue-Light"/>
              </a:rPr>
              <a:t>requirements of the Provision and Use of Work Equipment Regulations 1998</a:t>
            </a:r>
          </a:p>
          <a:p>
            <a:pPr algn="l"/>
            <a:r>
              <a:rPr lang="en-GB" sz="3200" b="0" i="0" u="none" strike="noStrike" baseline="0" dirty="0">
                <a:solidFill>
                  <a:srgbClr val="000000"/>
                </a:solidFill>
                <a:latin typeface="HelveticaNeue-Light"/>
              </a:rPr>
              <a:t>(PUWER) for which HSE has made available separate guidance</a:t>
            </a:r>
            <a:endParaRPr lang="en-GB" sz="3200" dirty="0"/>
          </a:p>
        </p:txBody>
      </p:sp>
      <p:pic>
        <p:nvPicPr>
          <p:cNvPr id="2" name="Picture 1">
            <a:extLst>
              <a:ext uri="{FF2B5EF4-FFF2-40B4-BE49-F238E27FC236}">
                <a16:creationId xmlns:a16="http://schemas.microsoft.com/office/drawing/2014/main" xmlns="" id="{FBCEBEA1-B58F-0E44-A9E4-E5D2D6CE2B91}"/>
              </a:ext>
            </a:extLst>
          </p:cNvPr>
          <p:cNvPicPr>
            <a:picLocks noChangeAspect="1"/>
          </p:cNvPicPr>
          <p:nvPr/>
        </p:nvPicPr>
        <p:blipFill>
          <a:blip r:embed="rId2"/>
          <a:stretch>
            <a:fillRect/>
          </a:stretch>
        </p:blipFill>
        <p:spPr>
          <a:xfrm>
            <a:off x="212271" y="0"/>
            <a:ext cx="1487553" cy="1572904"/>
          </a:xfrm>
          <a:prstGeom prst="rect">
            <a:avLst/>
          </a:prstGeom>
        </p:spPr>
      </p:pic>
    </p:spTree>
    <p:extLst>
      <p:ext uri="{BB962C8B-B14F-4D97-AF65-F5344CB8AC3E}">
        <p14:creationId xmlns:p14="http://schemas.microsoft.com/office/powerpoint/2010/main" val="169441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BBFC544-F643-234B-F514-3C466138FFB8}"/>
              </a:ext>
            </a:extLst>
          </p:cNvPr>
          <p:cNvSpPr txBox="1"/>
          <p:nvPr/>
        </p:nvSpPr>
        <p:spPr>
          <a:xfrm>
            <a:off x="190500" y="2367754"/>
            <a:ext cx="11811000" cy="3046988"/>
          </a:xfrm>
          <a:prstGeom prst="rect">
            <a:avLst/>
          </a:prstGeom>
          <a:noFill/>
        </p:spPr>
        <p:txBody>
          <a:bodyPr wrap="square">
            <a:spAutoFit/>
          </a:bodyPr>
          <a:lstStyle/>
          <a:p>
            <a:pPr algn="l"/>
            <a:r>
              <a:rPr lang="en-GB" sz="3200" b="0" i="0" u="none" strike="noStrike" baseline="0" dirty="0">
                <a:latin typeface="HelveticaNeueLTStd-Lt"/>
              </a:rPr>
              <a:t>The Approved Code of Practice and guidance is for those that work with any lifting equipment provided at work or for the use of people at work, those who employ such people, those that represent them and those who act as a competent person in the examination of lifting equipment.</a:t>
            </a:r>
          </a:p>
          <a:p>
            <a:pPr algn="l"/>
            <a:endParaRPr lang="en-GB" sz="3200" b="0" i="0" u="none" strike="noStrike" baseline="0" dirty="0">
              <a:latin typeface="HelveticaNeueLTStd-Lt"/>
            </a:endParaRPr>
          </a:p>
        </p:txBody>
      </p:sp>
      <p:pic>
        <p:nvPicPr>
          <p:cNvPr id="2" name="Picture 1">
            <a:extLst>
              <a:ext uri="{FF2B5EF4-FFF2-40B4-BE49-F238E27FC236}">
                <a16:creationId xmlns:a16="http://schemas.microsoft.com/office/drawing/2014/main" xmlns="" id="{C16FC3DB-43F8-970C-5AAE-89C9C8AB3C37}"/>
              </a:ext>
            </a:extLst>
          </p:cNvPr>
          <p:cNvPicPr>
            <a:picLocks noChangeAspect="1"/>
          </p:cNvPicPr>
          <p:nvPr/>
        </p:nvPicPr>
        <p:blipFill>
          <a:blip r:embed="rId2"/>
          <a:stretch>
            <a:fillRect/>
          </a:stretch>
        </p:blipFill>
        <p:spPr>
          <a:xfrm>
            <a:off x="279400" y="323891"/>
            <a:ext cx="1487553" cy="1572904"/>
          </a:xfrm>
          <a:prstGeom prst="rect">
            <a:avLst/>
          </a:prstGeom>
        </p:spPr>
      </p:pic>
    </p:spTree>
    <p:extLst>
      <p:ext uri="{BB962C8B-B14F-4D97-AF65-F5344CB8AC3E}">
        <p14:creationId xmlns:p14="http://schemas.microsoft.com/office/powerpoint/2010/main" val="4126787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794405-8958-5E01-AE58-1AB1285908AE}"/>
              </a:ext>
            </a:extLst>
          </p:cNvPr>
          <p:cNvSpPr txBox="1"/>
          <p:nvPr/>
        </p:nvSpPr>
        <p:spPr>
          <a:xfrm>
            <a:off x="380686" y="1877807"/>
            <a:ext cx="11453505" cy="3970318"/>
          </a:xfrm>
          <a:prstGeom prst="rect">
            <a:avLst/>
          </a:prstGeom>
          <a:noFill/>
        </p:spPr>
        <p:txBody>
          <a:bodyPr wrap="square">
            <a:spAutoFit/>
          </a:bodyPr>
          <a:lstStyle/>
          <a:p>
            <a:pPr algn="l"/>
            <a:r>
              <a:rPr lang="en-GB" sz="3600" b="0" i="0" u="none" strike="noStrike" baseline="0" dirty="0">
                <a:latin typeface="HelveticaNeueLTStd-Lt"/>
              </a:rPr>
              <a:t>It sets out what you should do to comply with the Lifting Operations and Lifting Equipment Regulations.</a:t>
            </a:r>
          </a:p>
          <a:p>
            <a:pPr algn="l"/>
            <a:endParaRPr lang="en-GB" sz="3600" b="0" i="0" u="none" strike="noStrike" baseline="0" dirty="0">
              <a:latin typeface="HelveticaNeueLTStd-Lt"/>
            </a:endParaRPr>
          </a:p>
          <a:p>
            <a:pPr algn="l"/>
            <a:r>
              <a:rPr lang="en-GB" sz="3600" b="0" i="0" u="none" strike="noStrike" baseline="0" dirty="0">
                <a:latin typeface="HelveticaNeueLTStd-Lt"/>
              </a:rPr>
              <a:t>Lifting Equipment Regulations 1998 (LOLER).</a:t>
            </a:r>
          </a:p>
          <a:p>
            <a:pPr algn="l"/>
            <a:r>
              <a:rPr lang="en-GB" sz="3600" b="0" i="0" u="none" strike="noStrike" baseline="0" dirty="0">
                <a:latin typeface="HelveticaNeueLTStd-Lt"/>
              </a:rPr>
              <a:t>LOLER applies to lifting equipment and builds on the requirements of the Provision and Use of Work Equipment Regulations (PUWER).</a:t>
            </a:r>
            <a:endParaRPr lang="en-GB" sz="3600" dirty="0"/>
          </a:p>
        </p:txBody>
      </p:sp>
      <p:pic>
        <p:nvPicPr>
          <p:cNvPr id="4" name="Picture 3">
            <a:extLst>
              <a:ext uri="{FF2B5EF4-FFF2-40B4-BE49-F238E27FC236}">
                <a16:creationId xmlns:a16="http://schemas.microsoft.com/office/drawing/2014/main" xmlns="" id="{5C27787C-3C9D-A764-7560-F5EB816FC5F8}"/>
              </a:ext>
            </a:extLst>
          </p:cNvPr>
          <p:cNvPicPr>
            <a:picLocks noChangeAspect="1"/>
          </p:cNvPicPr>
          <p:nvPr/>
        </p:nvPicPr>
        <p:blipFill>
          <a:blip r:embed="rId2"/>
          <a:stretch>
            <a:fillRect/>
          </a:stretch>
        </p:blipFill>
        <p:spPr>
          <a:xfrm>
            <a:off x="128895" y="187819"/>
            <a:ext cx="1487553" cy="1572904"/>
          </a:xfrm>
          <a:prstGeom prst="rect">
            <a:avLst/>
          </a:prstGeom>
        </p:spPr>
      </p:pic>
    </p:spTree>
    <p:extLst>
      <p:ext uri="{BB962C8B-B14F-4D97-AF65-F5344CB8AC3E}">
        <p14:creationId xmlns:p14="http://schemas.microsoft.com/office/powerpoint/2010/main" val="42323436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978FE0B-A3CA-7722-BEB7-B7F4E316F1D0}"/>
              </a:ext>
            </a:extLst>
          </p:cNvPr>
          <p:cNvSpPr txBox="1"/>
          <p:nvPr/>
        </p:nvSpPr>
        <p:spPr>
          <a:xfrm>
            <a:off x="139700" y="2451894"/>
            <a:ext cx="11379200" cy="3046988"/>
          </a:xfrm>
          <a:prstGeom prst="rect">
            <a:avLst/>
          </a:prstGeom>
          <a:noFill/>
        </p:spPr>
        <p:txBody>
          <a:bodyPr wrap="square">
            <a:spAutoFit/>
          </a:bodyPr>
          <a:lstStyle/>
          <a:p>
            <a:pPr algn="l"/>
            <a:r>
              <a:rPr lang="en-GB" sz="3200" b="1" i="0" u="sng" strike="noStrike" baseline="0" dirty="0">
                <a:latin typeface="HelveticaNeue-Bold"/>
              </a:rPr>
              <a:t>Where does LOLER apply?</a:t>
            </a:r>
          </a:p>
          <a:p>
            <a:pPr algn="l"/>
            <a:r>
              <a:rPr lang="en-GB" sz="3200" b="0" i="0" u="none" strike="noStrike" baseline="0" dirty="0">
                <a:solidFill>
                  <a:srgbClr val="000000"/>
                </a:solidFill>
                <a:latin typeface="HelveticaNeue-Light"/>
              </a:rPr>
              <a:t>Subject to the provisions of regulation 3, LOLER applies to all workplaces and work situations where the Health and Safety at Work etc Act 1974 (HSW Act)</a:t>
            </a:r>
          </a:p>
          <a:p>
            <a:pPr algn="l"/>
            <a:r>
              <a:rPr lang="en-GB" sz="3200" b="0" i="0" u="none" strike="noStrike" baseline="0" dirty="0">
                <a:solidFill>
                  <a:srgbClr val="000000"/>
                </a:solidFill>
                <a:latin typeface="HelveticaNeue-Light"/>
              </a:rPr>
              <a:t>applies and extends beyond the mainland of Great Britain to specified offshore</a:t>
            </a:r>
            <a:r>
              <a:rPr lang="en-GB" sz="3200" b="0" i="0" u="none" strike="noStrike" dirty="0">
                <a:solidFill>
                  <a:srgbClr val="000000"/>
                </a:solidFill>
                <a:latin typeface="HelveticaNeue-Light"/>
              </a:rPr>
              <a:t> </a:t>
            </a:r>
            <a:r>
              <a:rPr lang="en-GB" sz="3200" b="0" i="0" u="none" strike="noStrike" baseline="0" dirty="0">
                <a:solidFill>
                  <a:srgbClr val="000000"/>
                </a:solidFill>
                <a:latin typeface="HelveticaNeue-Light"/>
              </a:rPr>
              <a:t>areas and activities.</a:t>
            </a:r>
            <a:endParaRPr lang="en-GB" sz="3200" dirty="0"/>
          </a:p>
        </p:txBody>
      </p:sp>
      <p:pic>
        <p:nvPicPr>
          <p:cNvPr id="2" name="Picture 1">
            <a:extLst>
              <a:ext uri="{FF2B5EF4-FFF2-40B4-BE49-F238E27FC236}">
                <a16:creationId xmlns:a16="http://schemas.microsoft.com/office/drawing/2014/main" xmlns="" id="{31D20D89-6AB7-8886-6F5D-04D336DA5765}"/>
              </a:ext>
            </a:extLst>
          </p:cNvPr>
          <p:cNvPicPr>
            <a:picLocks noChangeAspect="1"/>
          </p:cNvPicPr>
          <p:nvPr/>
        </p:nvPicPr>
        <p:blipFill>
          <a:blip r:embed="rId2"/>
          <a:stretch>
            <a:fillRect/>
          </a:stretch>
        </p:blipFill>
        <p:spPr>
          <a:xfrm>
            <a:off x="424623" y="293914"/>
            <a:ext cx="1487553" cy="1572904"/>
          </a:xfrm>
          <a:prstGeom prst="rect">
            <a:avLst/>
          </a:prstGeom>
        </p:spPr>
      </p:pic>
    </p:spTree>
    <p:extLst>
      <p:ext uri="{BB962C8B-B14F-4D97-AF65-F5344CB8AC3E}">
        <p14:creationId xmlns:p14="http://schemas.microsoft.com/office/powerpoint/2010/main" val="71774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97B19B0-730B-59BA-65BB-5445019084DA}"/>
              </a:ext>
            </a:extLst>
          </p:cNvPr>
          <p:cNvSpPr txBox="1"/>
          <p:nvPr/>
        </p:nvSpPr>
        <p:spPr>
          <a:xfrm>
            <a:off x="501650" y="1917701"/>
            <a:ext cx="11188700" cy="2800767"/>
          </a:xfrm>
          <a:prstGeom prst="rect">
            <a:avLst/>
          </a:prstGeom>
          <a:noFill/>
        </p:spPr>
        <p:txBody>
          <a:bodyPr wrap="square">
            <a:spAutoFit/>
          </a:bodyPr>
          <a:lstStyle/>
          <a:p>
            <a:r>
              <a:rPr lang="en-GB" sz="4400" dirty="0"/>
              <a:t>Regulations 1–3 Setting the scene: </a:t>
            </a:r>
          </a:p>
          <a:p>
            <a:endParaRPr lang="en-GB" sz="4400" dirty="0"/>
          </a:p>
          <a:p>
            <a:r>
              <a:rPr lang="en-GB" sz="4400" dirty="0"/>
              <a:t>Citation and commencement; Interpretation; Application</a:t>
            </a:r>
          </a:p>
        </p:txBody>
      </p:sp>
      <p:pic>
        <p:nvPicPr>
          <p:cNvPr id="2" name="Picture 1">
            <a:extLst>
              <a:ext uri="{FF2B5EF4-FFF2-40B4-BE49-F238E27FC236}">
                <a16:creationId xmlns:a16="http://schemas.microsoft.com/office/drawing/2014/main" xmlns="" id="{33142FE9-E9EF-30B7-5B81-321A6406392C}"/>
              </a:ext>
            </a:extLst>
          </p:cNvPr>
          <p:cNvPicPr>
            <a:picLocks noChangeAspect="1"/>
          </p:cNvPicPr>
          <p:nvPr/>
        </p:nvPicPr>
        <p:blipFill>
          <a:blip r:embed="rId2"/>
          <a:stretch>
            <a:fillRect/>
          </a:stretch>
        </p:blipFill>
        <p:spPr>
          <a:xfrm>
            <a:off x="501650" y="174253"/>
            <a:ext cx="1487553" cy="1572904"/>
          </a:xfrm>
          <a:prstGeom prst="rect">
            <a:avLst/>
          </a:prstGeom>
        </p:spPr>
      </p:pic>
    </p:spTree>
    <p:extLst>
      <p:ext uri="{BB962C8B-B14F-4D97-AF65-F5344CB8AC3E}">
        <p14:creationId xmlns:p14="http://schemas.microsoft.com/office/powerpoint/2010/main" val="39414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D0ACF95-BA88-7DD7-B2F7-9B5CBBF55CDE}"/>
              </a:ext>
            </a:extLst>
          </p:cNvPr>
          <p:cNvSpPr txBox="1"/>
          <p:nvPr/>
        </p:nvSpPr>
        <p:spPr>
          <a:xfrm>
            <a:off x="1314105" y="349746"/>
            <a:ext cx="11874500" cy="5816977"/>
          </a:xfrm>
          <a:prstGeom prst="rect">
            <a:avLst/>
          </a:prstGeom>
          <a:noFill/>
        </p:spPr>
        <p:txBody>
          <a:bodyPr wrap="square">
            <a:spAutoFit/>
          </a:bodyPr>
          <a:lstStyle/>
          <a:p>
            <a:pPr algn="l"/>
            <a:r>
              <a:rPr lang="en-GB" sz="3200" b="1" i="0" u="sng" strike="noStrike" baseline="0" dirty="0">
                <a:latin typeface="HelveticaNeue-HeavyCond"/>
              </a:rPr>
              <a:t>Regulation 5 Lifting equipment for lifting persons</a:t>
            </a:r>
          </a:p>
          <a:p>
            <a:pPr algn="l"/>
            <a:r>
              <a:rPr lang="en-GB" sz="2800" b="1" i="0" u="sng" strike="noStrike" baseline="0" dirty="0">
                <a:latin typeface="HelveticaNeue-Bold"/>
              </a:rPr>
              <a:t>Regulation 5(1)</a:t>
            </a:r>
          </a:p>
          <a:p>
            <a:pPr algn="l"/>
            <a:r>
              <a:rPr lang="en-GB" sz="2400" b="1" i="0" u="none" strike="noStrike" baseline="0" dirty="0">
                <a:solidFill>
                  <a:srgbClr val="000000"/>
                </a:solidFill>
                <a:latin typeface="Arial-BoldMT"/>
              </a:rPr>
              <a:t>Summary</a:t>
            </a:r>
          </a:p>
          <a:p>
            <a:pPr algn="l"/>
            <a:r>
              <a:rPr lang="en-GB" sz="2400" b="0" i="0" u="none" strike="noStrike" baseline="0" dirty="0">
                <a:solidFill>
                  <a:srgbClr val="000000"/>
                </a:solidFill>
                <a:latin typeface="HelveticaNeue-Light"/>
              </a:rPr>
              <a:t>Regulation 5(1) details the additional safeguards that must be considered </a:t>
            </a:r>
          </a:p>
          <a:p>
            <a:pPr algn="l"/>
            <a:r>
              <a:rPr lang="en-GB" sz="2400" b="0" i="0" u="none" strike="noStrike" baseline="0" dirty="0">
                <a:solidFill>
                  <a:srgbClr val="000000"/>
                </a:solidFill>
                <a:latin typeface="HelveticaNeue-Light"/>
              </a:rPr>
              <a:t>When</a:t>
            </a:r>
            <a:r>
              <a:rPr lang="en-GB" sz="2400" dirty="0">
                <a:solidFill>
                  <a:srgbClr val="000000"/>
                </a:solidFill>
                <a:latin typeface="HelveticaNeue-Light"/>
              </a:rPr>
              <a:t> </a:t>
            </a:r>
            <a:r>
              <a:rPr lang="en-GB" sz="2400" b="0" i="0" u="none" strike="noStrike" baseline="0" dirty="0">
                <a:solidFill>
                  <a:srgbClr val="000000"/>
                </a:solidFill>
                <a:latin typeface="HelveticaNeue-Light"/>
              </a:rPr>
              <a:t>using lifting equipment to lift people.</a:t>
            </a:r>
          </a:p>
          <a:p>
            <a:pPr algn="l"/>
            <a:r>
              <a:rPr lang="en-GB" sz="2400" b="0" i="1" u="none" strike="noStrike" baseline="0" dirty="0">
                <a:solidFill>
                  <a:srgbClr val="000000"/>
                </a:solidFill>
                <a:latin typeface="HelveticaNeue-LightItalic"/>
              </a:rPr>
              <a:t>(1) Every employer shall ensure that lifting equipment for lifting persons —</a:t>
            </a:r>
          </a:p>
          <a:p>
            <a:pPr algn="l"/>
            <a:r>
              <a:rPr lang="en-GB" sz="2400" b="0" i="1" u="none" strike="noStrike" baseline="0" dirty="0">
                <a:solidFill>
                  <a:srgbClr val="000000"/>
                </a:solidFill>
                <a:latin typeface="HelveticaNeue-LightItalic"/>
              </a:rPr>
              <a:t>(a) subject to sub-paragraph (b), is such as to prevent a person using it</a:t>
            </a:r>
          </a:p>
          <a:p>
            <a:pPr algn="l"/>
            <a:r>
              <a:rPr lang="en-GB" sz="2400" b="0" i="1" u="none" strike="noStrike" baseline="0" dirty="0">
                <a:solidFill>
                  <a:srgbClr val="000000"/>
                </a:solidFill>
                <a:latin typeface="HelveticaNeue-LightItalic"/>
              </a:rPr>
              <a:t>being crushed, trapped or struck or falling from the carrier;</a:t>
            </a:r>
          </a:p>
          <a:p>
            <a:pPr algn="l"/>
            <a:r>
              <a:rPr lang="en-GB" sz="2400" b="0" i="1" u="none" strike="noStrike" baseline="0" dirty="0">
                <a:solidFill>
                  <a:srgbClr val="000000"/>
                </a:solidFill>
                <a:latin typeface="HelveticaNeue-LightItalic"/>
              </a:rPr>
              <a:t>(b) is such as to prevent so far as is reasonably practicable a person using</a:t>
            </a:r>
          </a:p>
          <a:p>
            <a:pPr algn="l"/>
            <a:r>
              <a:rPr lang="en-GB" sz="2400" b="0" i="1" u="none" strike="noStrike" baseline="0" dirty="0">
                <a:solidFill>
                  <a:srgbClr val="000000"/>
                </a:solidFill>
                <a:latin typeface="HelveticaNeue-LightItalic"/>
              </a:rPr>
              <a:t>it, while carrying out activities from the carrier, being crushed trapped or</a:t>
            </a:r>
          </a:p>
          <a:p>
            <a:pPr algn="l"/>
            <a:r>
              <a:rPr lang="en-GB" sz="2400" b="0" i="1" u="none" strike="noStrike" baseline="0" dirty="0">
                <a:solidFill>
                  <a:srgbClr val="000000"/>
                </a:solidFill>
                <a:latin typeface="HelveticaNeue-LightItalic"/>
              </a:rPr>
              <a:t>struck or falling from the carrier;</a:t>
            </a:r>
          </a:p>
          <a:p>
            <a:pPr algn="l"/>
            <a:r>
              <a:rPr lang="en-GB" sz="2400" b="0" i="1" u="none" strike="noStrike" baseline="0" dirty="0">
                <a:solidFill>
                  <a:srgbClr val="000000"/>
                </a:solidFill>
                <a:latin typeface="HelveticaNeue-LightItalic"/>
              </a:rPr>
              <a:t>(c) subject to paragraph (2), has suitable devices to prevent the risk of a</a:t>
            </a:r>
          </a:p>
          <a:p>
            <a:pPr algn="l"/>
            <a:r>
              <a:rPr lang="en-GB" sz="2400" b="0" i="1" u="none" strike="noStrike" baseline="0" dirty="0">
                <a:solidFill>
                  <a:srgbClr val="000000"/>
                </a:solidFill>
                <a:latin typeface="HelveticaNeue-LightItalic"/>
              </a:rPr>
              <a:t>carrier falling;</a:t>
            </a:r>
          </a:p>
          <a:p>
            <a:pPr algn="l"/>
            <a:r>
              <a:rPr lang="en-GB" sz="2400" b="0" i="1" u="none" strike="noStrike" baseline="0" dirty="0">
                <a:solidFill>
                  <a:srgbClr val="000000"/>
                </a:solidFill>
                <a:latin typeface="HelveticaNeue-LightItalic"/>
              </a:rPr>
              <a:t>(d) is such that a person trapped in any carrier is not thereby exposed to</a:t>
            </a:r>
          </a:p>
          <a:p>
            <a:pPr algn="l"/>
            <a:r>
              <a:rPr lang="en-GB" sz="2400" b="0" i="1" u="none" strike="noStrike" baseline="0" dirty="0">
                <a:solidFill>
                  <a:srgbClr val="000000"/>
                </a:solidFill>
                <a:latin typeface="HelveticaNeue-LightItalic"/>
              </a:rPr>
              <a:t>danger and can be freed.</a:t>
            </a:r>
            <a:endParaRPr lang="en-GB" sz="2400" dirty="0"/>
          </a:p>
        </p:txBody>
      </p:sp>
      <p:pic>
        <p:nvPicPr>
          <p:cNvPr id="2" name="Picture 1">
            <a:extLst>
              <a:ext uri="{FF2B5EF4-FFF2-40B4-BE49-F238E27FC236}">
                <a16:creationId xmlns:a16="http://schemas.microsoft.com/office/drawing/2014/main" xmlns="" id="{F921A419-01A1-16CF-926A-FFF49C4EA26F}"/>
              </a:ext>
            </a:extLst>
          </p:cNvPr>
          <p:cNvPicPr>
            <a:picLocks noChangeAspect="1"/>
          </p:cNvPicPr>
          <p:nvPr/>
        </p:nvPicPr>
        <p:blipFill>
          <a:blip r:embed="rId2"/>
          <a:stretch>
            <a:fillRect/>
          </a:stretch>
        </p:blipFill>
        <p:spPr>
          <a:xfrm>
            <a:off x="0" y="0"/>
            <a:ext cx="1314105" cy="1389504"/>
          </a:xfrm>
          <a:prstGeom prst="rect">
            <a:avLst/>
          </a:prstGeom>
        </p:spPr>
      </p:pic>
    </p:spTree>
    <p:extLst>
      <p:ext uri="{BB962C8B-B14F-4D97-AF65-F5344CB8AC3E}">
        <p14:creationId xmlns:p14="http://schemas.microsoft.com/office/powerpoint/2010/main" val="58930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additive="base">
                                        <p:cTn id="6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fade">
                                      <p:cBhvr>
                                        <p:cTn id="72" dur="1000"/>
                                        <p:tgtEl>
                                          <p:spTgt spid="3">
                                            <p:txEl>
                                              <p:pRg st="11" end="11"/>
                                            </p:txEl>
                                          </p:spTgt>
                                        </p:tgtEl>
                                      </p:cBhvr>
                                    </p:animEffect>
                                    <p:anim calcmode="lin" valueType="num">
                                      <p:cBhvr>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
                                            <p:txEl>
                                              <p:pRg st="14" end="14"/>
                                            </p:txEl>
                                          </p:spTgt>
                                        </p:tgtEl>
                                        <p:attrNameLst>
                                          <p:attrName>style.visibility</p:attrName>
                                        </p:attrNameLst>
                                      </p:cBhvr>
                                      <p:to>
                                        <p:strVal val="visible"/>
                                      </p:to>
                                    </p:set>
                                    <p:animEffect transition="in" filter="fade">
                                      <p:cBhvr>
                                        <p:cTn id="89" dur="1000"/>
                                        <p:tgtEl>
                                          <p:spTgt spid="3">
                                            <p:txEl>
                                              <p:pRg st="14" end="14"/>
                                            </p:txEl>
                                          </p:spTgt>
                                        </p:tgtEl>
                                      </p:cBhvr>
                                    </p:animEffect>
                                    <p:anim calcmode="lin" valueType="num">
                                      <p:cBhvr>
                                        <p:cTn id="90"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6FAA836-FE16-22F1-02B4-45312C09CDB6}"/>
              </a:ext>
            </a:extLst>
          </p:cNvPr>
          <p:cNvSpPr txBox="1"/>
          <p:nvPr/>
        </p:nvSpPr>
        <p:spPr>
          <a:xfrm>
            <a:off x="821082" y="1816100"/>
            <a:ext cx="11502887" cy="4093428"/>
          </a:xfrm>
          <a:prstGeom prst="rect">
            <a:avLst/>
          </a:prstGeom>
          <a:noFill/>
        </p:spPr>
        <p:txBody>
          <a:bodyPr wrap="square">
            <a:spAutoFit/>
          </a:bodyPr>
          <a:lstStyle/>
          <a:p>
            <a:pPr algn="l"/>
            <a:r>
              <a:rPr lang="en-US" sz="4400" b="1" i="0" u="sng" dirty="0">
                <a:solidFill>
                  <a:srgbClr val="000000"/>
                </a:solidFill>
                <a:effectLst/>
                <a:latin typeface="Arial" panose="020B0604020202020204" pitchFamily="34" charset="0"/>
              </a:rPr>
              <a:t>What is work equipment?</a:t>
            </a:r>
          </a:p>
          <a:p>
            <a:pPr algn="l" fontAlgn="base"/>
            <a:r>
              <a:rPr lang="en-US" sz="3600" b="0" i="0" dirty="0">
                <a:solidFill>
                  <a:srgbClr val="111111"/>
                </a:solidFill>
                <a:effectLst/>
                <a:latin typeface="Arial" panose="020B0604020202020204" pitchFamily="34" charset="0"/>
              </a:rPr>
              <a:t>Work equipment is any machinery, appliance, apparatus, tool or installation for use at work (whether exclusively or not). This includes equipment which employees provide for their own use at work. The scope of work equipment is therefore extremely wide. </a:t>
            </a:r>
          </a:p>
          <a:p>
            <a:pPr algn="l" fontAlgn="base"/>
            <a:endParaRPr lang="en-US" sz="3600" dirty="0">
              <a:solidFill>
                <a:srgbClr val="111111"/>
              </a:solidFill>
              <a:latin typeface="Arial" panose="020B0604020202020204" pitchFamily="34" charset="0"/>
            </a:endParaRPr>
          </a:p>
        </p:txBody>
      </p:sp>
      <p:pic>
        <p:nvPicPr>
          <p:cNvPr id="2" name="Picture 1">
            <a:extLst>
              <a:ext uri="{FF2B5EF4-FFF2-40B4-BE49-F238E27FC236}">
                <a16:creationId xmlns:a16="http://schemas.microsoft.com/office/drawing/2014/main" xmlns="" id="{B3F4EF6C-F3DB-860A-E691-7893C40CB506}"/>
              </a:ext>
            </a:extLst>
          </p:cNvPr>
          <p:cNvPicPr>
            <a:picLocks noChangeAspect="1"/>
          </p:cNvPicPr>
          <p:nvPr/>
        </p:nvPicPr>
        <p:blipFill>
          <a:blip r:embed="rId2"/>
          <a:stretch>
            <a:fillRect/>
          </a:stretch>
        </p:blipFill>
        <p:spPr>
          <a:xfrm>
            <a:off x="381000" y="162020"/>
            <a:ext cx="1487553" cy="1572904"/>
          </a:xfrm>
          <a:prstGeom prst="rect">
            <a:avLst/>
          </a:prstGeom>
        </p:spPr>
      </p:pic>
    </p:spTree>
    <p:extLst>
      <p:ext uri="{BB962C8B-B14F-4D97-AF65-F5344CB8AC3E}">
        <p14:creationId xmlns:p14="http://schemas.microsoft.com/office/powerpoint/2010/main" val="25103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06C0BCC-25F3-48CD-D181-1C6F58A3AA37}"/>
              </a:ext>
            </a:extLst>
          </p:cNvPr>
          <p:cNvSpPr txBox="1"/>
          <p:nvPr/>
        </p:nvSpPr>
        <p:spPr>
          <a:xfrm>
            <a:off x="1435100" y="0"/>
            <a:ext cx="11455400" cy="2185214"/>
          </a:xfrm>
          <a:prstGeom prst="rect">
            <a:avLst/>
          </a:prstGeom>
          <a:noFill/>
        </p:spPr>
        <p:txBody>
          <a:bodyPr wrap="square">
            <a:spAutoFit/>
          </a:bodyPr>
          <a:lstStyle/>
          <a:p>
            <a:pPr algn="l"/>
            <a:r>
              <a:rPr lang="en-GB" sz="3600" b="1" i="0" u="none" strike="noStrike" baseline="0" dirty="0">
                <a:latin typeface="HelveticaNeue-HeavyCond"/>
              </a:rPr>
              <a:t>Regulation 7 Marking of lifting equipment</a:t>
            </a:r>
          </a:p>
          <a:p>
            <a:pPr algn="l"/>
            <a:r>
              <a:rPr lang="en-GB" sz="2800" b="1" i="0" u="none" strike="noStrike" baseline="0" dirty="0">
                <a:solidFill>
                  <a:srgbClr val="000000"/>
                </a:solidFill>
                <a:latin typeface="Arial-BoldMT"/>
              </a:rPr>
              <a:t>Summary</a:t>
            </a:r>
          </a:p>
          <a:p>
            <a:pPr algn="l"/>
            <a:r>
              <a:rPr lang="en-GB" sz="2400" b="0" i="0" u="none" strike="noStrike" baseline="0" dirty="0">
                <a:solidFill>
                  <a:srgbClr val="000000"/>
                </a:solidFill>
                <a:latin typeface="HelveticaNeue-Light"/>
              </a:rPr>
              <a:t>Regulation 7 details the requirements for clearly labelling or, otherwise </a:t>
            </a:r>
          </a:p>
          <a:p>
            <a:pPr algn="l"/>
            <a:r>
              <a:rPr lang="en-GB" sz="2400" b="0" i="0" u="none" strike="noStrike" baseline="0" dirty="0">
                <a:solidFill>
                  <a:srgbClr val="000000"/>
                </a:solidFill>
                <a:latin typeface="HelveticaNeue-Light"/>
              </a:rPr>
              <a:t>Making available, details of the safe working load of each piece of </a:t>
            </a:r>
          </a:p>
          <a:p>
            <a:pPr algn="l"/>
            <a:r>
              <a:rPr lang="en-GB" sz="2400" b="0" i="0" u="none" strike="noStrike" baseline="0" dirty="0">
                <a:solidFill>
                  <a:srgbClr val="000000"/>
                </a:solidFill>
                <a:latin typeface="HelveticaNeue-Light"/>
              </a:rPr>
              <a:t>lifting equipment or accessory.</a:t>
            </a:r>
            <a:endParaRPr lang="en-GB" sz="2400" dirty="0"/>
          </a:p>
        </p:txBody>
      </p:sp>
      <p:pic>
        <p:nvPicPr>
          <p:cNvPr id="4" name="Picture 3">
            <a:extLst>
              <a:ext uri="{FF2B5EF4-FFF2-40B4-BE49-F238E27FC236}">
                <a16:creationId xmlns:a16="http://schemas.microsoft.com/office/drawing/2014/main" xmlns="" id="{BB2CC2A0-CED0-74C0-3B42-8C378BDEE53D}"/>
              </a:ext>
            </a:extLst>
          </p:cNvPr>
          <p:cNvPicPr>
            <a:picLocks noChangeAspect="1"/>
          </p:cNvPicPr>
          <p:nvPr/>
        </p:nvPicPr>
        <p:blipFill>
          <a:blip r:embed="rId2"/>
          <a:stretch>
            <a:fillRect/>
          </a:stretch>
        </p:blipFill>
        <p:spPr>
          <a:xfrm>
            <a:off x="0" y="0"/>
            <a:ext cx="1314105" cy="1389504"/>
          </a:xfrm>
          <a:prstGeom prst="rect">
            <a:avLst/>
          </a:prstGeom>
        </p:spPr>
      </p:pic>
      <p:sp>
        <p:nvSpPr>
          <p:cNvPr id="8" name="TextBox 7">
            <a:extLst>
              <a:ext uri="{FF2B5EF4-FFF2-40B4-BE49-F238E27FC236}">
                <a16:creationId xmlns:a16="http://schemas.microsoft.com/office/drawing/2014/main" xmlns="" id="{18E108AF-480E-FB59-7105-5431E350BC47}"/>
              </a:ext>
            </a:extLst>
          </p:cNvPr>
          <p:cNvSpPr txBox="1"/>
          <p:nvPr/>
        </p:nvSpPr>
        <p:spPr>
          <a:xfrm>
            <a:off x="273050" y="2687628"/>
            <a:ext cx="11645900" cy="3970318"/>
          </a:xfrm>
          <a:prstGeom prst="rect">
            <a:avLst/>
          </a:prstGeom>
          <a:noFill/>
        </p:spPr>
        <p:txBody>
          <a:bodyPr wrap="square">
            <a:spAutoFit/>
          </a:bodyPr>
          <a:lstStyle/>
          <a:p>
            <a:pPr algn="l"/>
            <a:r>
              <a:rPr lang="en-GB" sz="2800" b="0" i="1" u="none" strike="noStrike" baseline="0" dirty="0">
                <a:latin typeface="HelveticaNeue-LightItalic"/>
              </a:rPr>
              <a:t>Every employer shall ensure that —</a:t>
            </a:r>
          </a:p>
          <a:p>
            <a:pPr algn="l"/>
            <a:r>
              <a:rPr lang="en-GB" sz="2800" b="0" i="1" u="none" strike="noStrike" baseline="0" dirty="0">
                <a:latin typeface="HelveticaNeue-LightItalic"/>
              </a:rPr>
              <a:t>(a) subject to sub-paragraph (b), machinery and accessories for lifting loads</a:t>
            </a:r>
          </a:p>
          <a:p>
            <a:pPr algn="l"/>
            <a:r>
              <a:rPr lang="en-GB" sz="2800" b="0" i="1" u="none" strike="noStrike" baseline="0" dirty="0">
                <a:latin typeface="HelveticaNeue-LightItalic"/>
              </a:rPr>
              <a:t>are clearly marked to indicate their safe working loads;</a:t>
            </a:r>
          </a:p>
          <a:p>
            <a:pPr algn="l"/>
            <a:r>
              <a:rPr lang="en-GB" sz="2800" b="0" i="1" u="none" strike="noStrike" baseline="0" dirty="0">
                <a:latin typeface="HelveticaNeue-LightItalic"/>
              </a:rPr>
              <a:t>(b) where the safe working load of machinery for lifting loads depends on its</a:t>
            </a:r>
          </a:p>
          <a:p>
            <a:pPr algn="l"/>
            <a:r>
              <a:rPr lang="en-GB" sz="2800" b="0" i="1" u="none" strike="noStrike" baseline="0" dirty="0">
                <a:latin typeface="HelveticaNeue-LightItalic"/>
              </a:rPr>
              <a:t>configuration —</a:t>
            </a:r>
          </a:p>
          <a:p>
            <a:pPr algn="l"/>
            <a:r>
              <a:rPr lang="en-GB" sz="2800" b="0" i="1" u="none" strike="noStrike" baseline="0" dirty="0">
                <a:latin typeface="HelveticaNeue-LightItalic"/>
              </a:rPr>
              <a:t>(</a:t>
            </a:r>
            <a:r>
              <a:rPr lang="en-GB" sz="2800" b="0" i="1" u="none" strike="noStrike" baseline="0" dirty="0" err="1">
                <a:latin typeface="HelveticaNeue-LightItalic"/>
              </a:rPr>
              <a:t>i</a:t>
            </a:r>
            <a:r>
              <a:rPr lang="en-GB" sz="2800" b="0" i="1" u="none" strike="noStrike" baseline="0" dirty="0">
                <a:latin typeface="HelveticaNeue-LightItalic"/>
              </a:rPr>
              <a:t>) the machinery is clearly marked to indicate its safe working load for</a:t>
            </a:r>
          </a:p>
          <a:p>
            <a:pPr algn="l"/>
            <a:r>
              <a:rPr lang="en-GB" sz="2800" b="0" i="1" u="none" strike="noStrike" baseline="0" dirty="0">
                <a:latin typeface="HelveticaNeue-LightItalic"/>
              </a:rPr>
              <a:t>each configuration; or</a:t>
            </a:r>
          </a:p>
        </p:txBody>
      </p:sp>
    </p:spTree>
    <p:extLst>
      <p:ext uri="{BB962C8B-B14F-4D97-AF65-F5344CB8AC3E}">
        <p14:creationId xmlns:p14="http://schemas.microsoft.com/office/powerpoint/2010/main" val="4771581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B543FBC-C325-CFD0-6454-254351A291E2}"/>
              </a:ext>
            </a:extLst>
          </p:cNvPr>
          <p:cNvSpPr txBox="1"/>
          <p:nvPr/>
        </p:nvSpPr>
        <p:spPr>
          <a:xfrm>
            <a:off x="203200" y="1818650"/>
            <a:ext cx="11785600" cy="4524315"/>
          </a:xfrm>
          <a:prstGeom prst="rect">
            <a:avLst/>
          </a:prstGeom>
          <a:noFill/>
        </p:spPr>
        <p:txBody>
          <a:bodyPr wrap="square">
            <a:spAutoFit/>
          </a:bodyPr>
          <a:lstStyle/>
          <a:p>
            <a:pPr algn="l"/>
            <a:r>
              <a:rPr lang="en-GB" sz="2400" b="0" i="1" u="none" strike="noStrike" baseline="0" dirty="0">
                <a:latin typeface="HelveticaNeue-LightItalic"/>
              </a:rPr>
              <a:t>(ii) information which clearly indicates its safe working load for each</a:t>
            </a:r>
          </a:p>
          <a:p>
            <a:pPr algn="l"/>
            <a:r>
              <a:rPr lang="en-GB" sz="2400" b="0" i="1" u="none" strike="noStrike" baseline="0" dirty="0">
                <a:latin typeface="HelveticaNeue-LightItalic"/>
              </a:rPr>
              <a:t>configuration is kept with the machinery;</a:t>
            </a:r>
          </a:p>
          <a:p>
            <a:pPr algn="l"/>
            <a:r>
              <a:rPr lang="en-GB" sz="2400" b="0" i="1" u="none" strike="noStrike" baseline="0" dirty="0">
                <a:latin typeface="HelveticaNeue-LightItalic"/>
              </a:rPr>
              <a:t>(c) accessories for lifting are also marked in such a way that it is possible to</a:t>
            </a:r>
          </a:p>
          <a:p>
            <a:pPr algn="l"/>
            <a:r>
              <a:rPr lang="en-GB" sz="2400" b="0" i="1" u="none" strike="noStrike" baseline="0" dirty="0">
                <a:latin typeface="HelveticaNeue-LightItalic"/>
              </a:rPr>
              <a:t>identify the characteristics necessary for their safe use;</a:t>
            </a:r>
          </a:p>
          <a:p>
            <a:pPr algn="l"/>
            <a:r>
              <a:rPr lang="en-GB" sz="2400" b="0" i="1" u="none" strike="noStrike" baseline="0" dirty="0">
                <a:latin typeface="HelveticaNeue-LightItalic"/>
              </a:rPr>
              <a:t>(d) lifting equipment which is designed for lifting persons is appropriately and</a:t>
            </a:r>
          </a:p>
          <a:p>
            <a:pPr algn="l"/>
            <a:r>
              <a:rPr lang="en-GB" sz="2400" b="0" i="1" u="none" strike="noStrike" baseline="0" dirty="0">
                <a:latin typeface="HelveticaNeue-LightItalic"/>
              </a:rPr>
              <a:t>clearly marked to this effect; and</a:t>
            </a:r>
          </a:p>
          <a:p>
            <a:pPr algn="l"/>
            <a:r>
              <a:rPr lang="en-GB" sz="2400" b="0" i="1" u="none" strike="noStrike" baseline="0" dirty="0">
                <a:latin typeface="HelveticaNeue-LightItalic"/>
              </a:rPr>
              <a:t>(e) lifting equipment which is not designed for lifting persons but which</a:t>
            </a:r>
          </a:p>
          <a:p>
            <a:pPr algn="l"/>
            <a:r>
              <a:rPr lang="en-GB" sz="2400" b="0" i="1" u="none" strike="noStrike" baseline="0" dirty="0">
                <a:latin typeface="HelveticaNeue-LightItalic"/>
              </a:rPr>
              <a:t>might be so used in error is appropriately and clearly marked to the effect</a:t>
            </a:r>
          </a:p>
          <a:p>
            <a:pPr algn="l"/>
            <a:r>
              <a:rPr lang="en-GB" sz="2400" b="0" i="1" u="none" strike="noStrike" baseline="0" dirty="0">
                <a:latin typeface="HelveticaNeue-LightItalic"/>
              </a:rPr>
              <a:t>that it is not designed for lifting persons.</a:t>
            </a:r>
          </a:p>
          <a:p>
            <a:pPr algn="l"/>
            <a:r>
              <a:rPr lang="en-GB" sz="2400" b="0" i="0" u="none" strike="noStrike" baseline="0" dirty="0">
                <a:latin typeface="HelveticaNeue-Light"/>
              </a:rPr>
              <a:t>184 Regulation 7 of LOLER builds upon the requirements of regulation 23 of PUWER</a:t>
            </a:r>
          </a:p>
          <a:p>
            <a:pPr algn="l"/>
            <a:r>
              <a:rPr lang="en-GB" sz="2400" b="0" i="0" u="none" strike="noStrike" baseline="0" dirty="0">
                <a:latin typeface="HelveticaNeue-Light"/>
              </a:rPr>
              <a:t>which states: ‘</a:t>
            </a:r>
            <a:r>
              <a:rPr lang="en-GB" sz="2400" b="0" i="1" u="none" strike="noStrike" baseline="0" dirty="0">
                <a:latin typeface="HelveticaNeue-LightItalic"/>
              </a:rPr>
              <a:t>Every employer shall ensure that work equipment is marked in a clearly</a:t>
            </a:r>
          </a:p>
          <a:p>
            <a:pPr algn="l"/>
            <a:r>
              <a:rPr lang="en-GB" sz="2400" b="0" i="1" u="none" strike="noStrike" baseline="0" dirty="0">
                <a:latin typeface="HelveticaNeue-LightItalic"/>
              </a:rPr>
              <a:t>visible manner with any markings appropriate for reasons of health and safety.’</a:t>
            </a:r>
            <a:endParaRPr lang="en-GB" sz="2400" dirty="0"/>
          </a:p>
        </p:txBody>
      </p:sp>
      <p:pic>
        <p:nvPicPr>
          <p:cNvPr id="4" name="Picture 3">
            <a:extLst>
              <a:ext uri="{FF2B5EF4-FFF2-40B4-BE49-F238E27FC236}">
                <a16:creationId xmlns:a16="http://schemas.microsoft.com/office/drawing/2014/main" xmlns="" id="{FF344922-A537-014B-0CC1-7AF0A6C450D4}"/>
              </a:ext>
            </a:extLst>
          </p:cNvPr>
          <p:cNvPicPr>
            <a:picLocks noChangeAspect="1"/>
          </p:cNvPicPr>
          <p:nvPr/>
        </p:nvPicPr>
        <p:blipFill>
          <a:blip r:embed="rId2"/>
          <a:stretch>
            <a:fillRect/>
          </a:stretch>
        </p:blipFill>
        <p:spPr>
          <a:xfrm>
            <a:off x="0" y="0"/>
            <a:ext cx="1314105" cy="1389504"/>
          </a:xfrm>
          <a:prstGeom prst="rect">
            <a:avLst/>
          </a:prstGeom>
        </p:spPr>
      </p:pic>
      <p:sp>
        <p:nvSpPr>
          <p:cNvPr id="6" name="TextBox 5">
            <a:extLst>
              <a:ext uri="{FF2B5EF4-FFF2-40B4-BE49-F238E27FC236}">
                <a16:creationId xmlns:a16="http://schemas.microsoft.com/office/drawing/2014/main" xmlns="" id="{07A57A46-3897-ABE1-A15A-849EA51BFB0B}"/>
              </a:ext>
            </a:extLst>
          </p:cNvPr>
          <p:cNvSpPr txBox="1"/>
          <p:nvPr/>
        </p:nvSpPr>
        <p:spPr>
          <a:xfrm>
            <a:off x="3048000" y="325420"/>
            <a:ext cx="6096000" cy="707886"/>
          </a:xfrm>
          <a:prstGeom prst="rect">
            <a:avLst/>
          </a:prstGeom>
          <a:noFill/>
        </p:spPr>
        <p:txBody>
          <a:bodyPr wrap="square">
            <a:spAutoFit/>
          </a:bodyPr>
          <a:lstStyle/>
          <a:p>
            <a:r>
              <a:rPr lang="en-GB" sz="4000" b="1" i="0" u="none" strike="noStrike" baseline="0" dirty="0">
                <a:latin typeface="HelveticaNeue-HeavyCond"/>
              </a:rPr>
              <a:t>Regulation 7, Cont’d</a:t>
            </a:r>
            <a:endParaRPr lang="en-GB" sz="4000" dirty="0"/>
          </a:p>
        </p:txBody>
      </p:sp>
    </p:spTree>
    <p:extLst>
      <p:ext uri="{BB962C8B-B14F-4D97-AF65-F5344CB8AC3E}">
        <p14:creationId xmlns:p14="http://schemas.microsoft.com/office/powerpoint/2010/main" val="7247059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69722B3-D76B-973E-D985-CFD96A899906}"/>
              </a:ext>
            </a:extLst>
          </p:cNvPr>
          <p:cNvPicPr>
            <a:picLocks noChangeAspect="1"/>
          </p:cNvPicPr>
          <p:nvPr/>
        </p:nvPicPr>
        <p:blipFill>
          <a:blip r:embed="rId2"/>
          <a:stretch>
            <a:fillRect/>
          </a:stretch>
        </p:blipFill>
        <p:spPr>
          <a:xfrm>
            <a:off x="143842" y="187505"/>
            <a:ext cx="1419916" cy="1501386"/>
          </a:xfrm>
          <a:prstGeom prst="rect">
            <a:avLst/>
          </a:prstGeom>
        </p:spPr>
      </p:pic>
      <p:sp>
        <p:nvSpPr>
          <p:cNvPr id="4" name="TextBox 3">
            <a:extLst>
              <a:ext uri="{FF2B5EF4-FFF2-40B4-BE49-F238E27FC236}">
                <a16:creationId xmlns:a16="http://schemas.microsoft.com/office/drawing/2014/main" xmlns="" id="{91F6C961-C8EE-FFC7-F6EF-C234BDBBCE0A}"/>
              </a:ext>
            </a:extLst>
          </p:cNvPr>
          <p:cNvSpPr txBox="1"/>
          <p:nvPr/>
        </p:nvSpPr>
        <p:spPr>
          <a:xfrm>
            <a:off x="234950" y="1774796"/>
            <a:ext cx="11722100" cy="4678204"/>
          </a:xfrm>
          <a:prstGeom prst="rect">
            <a:avLst/>
          </a:prstGeom>
          <a:noFill/>
        </p:spPr>
        <p:txBody>
          <a:bodyPr wrap="square">
            <a:spAutoFit/>
          </a:bodyPr>
          <a:lstStyle/>
          <a:p>
            <a:pPr algn="l"/>
            <a:r>
              <a:rPr lang="en-GB" sz="3600" b="1" i="0" u="none" strike="noStrike" baseline="0" dirty="0">
                <a:latin typeface="HelveticaNeue-HeavyCond"/>
              </a:rPr>
              <a:t>Regulation 8 Organisation of lifting operations</a:t>
            </a:r>
          </a:p>
          <a:p>
            <a:pPr algn="l"/>
            <a:r>
              <a:rPr lang="en-GB" sz="1800" b="1" i="0" u="none" strike="noStrike" baseline="0" dirty="0">
                <a:solidFill>
                  <a:srgbClr val="000000"/>
                </a:solidFill>
                <a:latin typeface="Arial-BoldMT"/>
              </a:rPr>
              <a:t>Summary</a:t>
            </a:r>
          </a:p>
          <a:p>
            <a:pPr algn="l"/>
            <a:r>
              <a:rPr lang="en-GB" sz="1800" b="0" i="0" u="none" strike="noStrike" baseline="0" dirty="0">
                <a:solidFill>
                  <a:srgbClr val="000000"/>
                </a:solidFill>
                <a:latin typeface="HelveticaNeue-Light"/>
              </a:rPr>
              <a:t>Regulation 8(1) clarifies that each lifting operation needs to be planned,</a:t>
            </a:r>
          </a:p>
          <a:p>
            <a:pPr algn="l"/>
            <a:r>
              <a:rPr lang="en-GB" sz="1800" b="0" i="0" u="none" strike="noStrike" baseline="0" dirty="0">
                <a:solidFill>
                  <a:srgbClr val="000000"/>
                </a:solidFill>
                <a:latin typeface="HelveticaNeue-Light"/>
              </a:rPr>
              <a:t>supervised and carried out safely.</a:t>
            </a:r>
          </a:p>
          <a:p>
            <a:pPr algn="l"/>
            <a:r>
              <a:rPr lang="en-GB" sz="1800" b="0" i="0" u="none" strike="noStrike" baseline="0" dirty="0">
                <a:solidFill>
                  <a:srgbClr val="000000"/>
                </a:solidFill>
                <a:latin typeface="HelveticaNeue-Light"/>
              </a:rPr>
              <a:t>Regulation 8(2) defines a lifting operation.</a:t>
            </a:r>
          </a:p>
          <a:p>
            <a:pPr algn="l"/>
            <a:r>
              <a:rPr lang="en-GB" sz="1800" b="0" i="1" u="none" strike="noStrike" baseline="0" dirty="0">
                <a:solidFill>
                  <a:srgbClr val="000000"/>
                </a:solidFill>
                <a:latin typeface="HelveticaNeue-LightItalic"/>
              </a:rPr>
              <a:t>(1) Every employer shall ensure that every lifting operation involving lifting</a:t>
            </a:r>
          </a:p>
          <a:p>
            <a:pPr algn="l"/>
            <a:r>
              <a:rPr lang="en-GB" sz="1800" b="0" i="1" u="none" strike="noStrike" baseline="0" dirty="0">
                <a:solidFill>
                  <a:srgbClr val="000000"/>
                </a:solidFill>
                <a:latin typeface="HelveticaNeue-LightItalic"/>
              </a:rPr>
              <a:t>equipment is —</a:t>
            </a:r>
          </a:p>
          <a:p>
            <a:pPr algn="l"/>
            <a:r>
              <a:rPr lang="en-GB" sz="1800" b="0" i="1" u="none" strike="noStrike" baseline="0" dirty="0">
                <a:solidFill>
                  <a:srgbClr val="000000"/>
                </a:solidFill>
                <a:latin typeface="HelveticaNeue-LightItalic"/>
              </a:rPr>
              <a:t>(a) properly planned by a competent person;</a:t>
            </a:r>
          </a:p>
          <a:p>
            <a:pPr algn="l"/>
            <a:r>
              <a:rPr lang="en-GB" sz="1800" b="0" i="1" u="none" strike="noStrike" baseline="0" dirty="0">
                <a:solidFill>
                  <a:srgbClr val="000000"/>
                </a:solidFill>
                <a:latin typeface="HelveticaNeue-LightItalic"/>
              </a:rPr>
              <a:t>(b) appropriately supervised; and</a:t>
            </a:r>
          </a:p>
          <a:p>
            <a:pPr algn="l"/>
            <a:r>
              <a:rPr lang="en-GB" sz="1800" b="0" i="1" u="none" strike="noStrike" baseline="0" dirty="0">
                <a:solidFill>
                  <a:srgbClr val="000000"/>
                </a:solidFill>
                <a:latin typeface="HelveticaNeue-LightItalic"/>
              </a:rPr>
              <a:t>(c) carried out in a safe manner.</a:t>
            </a:r>
          </a:p>
          <a:p>
            <a:pPr algn="l"/>
            <a:r>
              <a:rPr lang="en-GB" sz="1800" b="0" i="1" u="none" strike="noStrike" baseline="0" dirty="0">
                <a:solidFill>
                  <a:srgbClr val="000000"/>
                </a:solidFill>
                <a:latin typeface="HelveticaNeue-LightItalic"/>
              </a:rPr>
              <a:t>(2) In this regulation “lifting operation” means an operation concerned with</a:t>
            </a:r>
          </a:p>
          <a:p>
            <a:pPr algn="l"/>
            <a:r>
              <a:rPr lang="en-GB" sz="1800" b="0" i="1" u="none" strike="noStrike" baseline="0" dirty="0">
                <a:solidFill>
                  <a:srgbClr val="000000"/>
                </a:solidFill>
                <a:latin typeface="HelveticaNeue-LightItalic"/>
              </a:rPr>
              <a:t>the lifting or lowering of a load.</a:t>
            </a:r>
          </a:p>
          <a:p>
            <a:pPr algn="l"/>
            <a:r>
              <a:rPr lang="en-GB" sz="2800" b="1" i="0" u="none" strike="noStrike" baseline="0" dirty="0">
                <a:solidFill>
                  <a:srgbClr val="679ED1"/>
                </a:solidFill>
                <a:latin typeface="HelveticaNeue-Bold"/>
              </a:rPr>
              <a:t>Regulation 8(1)(a)</a:t>
            </a:r>
          </a:p>
          <a:p>
            <a:pPr algn="l"/>
            <a:r>
              <a:rPr lang="en-GB" sz="1800" b="0" i="0" u="none" strike="noStrike" baseline="0" dirty="0">
                <a:solidFill>
                  <a:srgbClr val="000000"/>
                </a:solidFill>
                <a:latin typeface="HelveticaNeue-Medium"/>
              </a:rPr>
              <a:t>209 The person planning the operation should have adequate practical and</a:t>
            </a:r>
          </a:p>
          <a:p>
            <a:pPr algn="l"/>
            <a:r>
              <a:rPr lang="en-GB" sz="1800" b="0" i="0" u="none" strike="noStrike" baseline="0" dirty="0">
                <a:solidFill>
                  <a:srgbClr val="000000"/>
                </a:solidFill>
                <a:latin typeface="HelveticaNeue-Medium"/>
              </a:rPr>
              <a:t>theoretical knowledge and experience of planning lifting operations</a:t>
            </a:r>
            <a:endParaRPr lang="en-GB" dirty="0"/>
          </a:p>
        </p:txBody>
      </p:sp>
    </p:spTree>
    <p:extLst>
      <p:ext uri="{BB962C8B-B14F-4D97-AF65-F5344CB8AC3E}">
        <p14:creationId xmlns:p14="http://schemas.microsoft.com/office/powerpoint/2010/main" val="13556499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527F964-11E4-C962-1618-B212E759CB40}"/>
              </a:ext>
            </a:extLst>
          </p:cNvPr>
          <p:cNvSpPr txBox="1"/>
          <p:nvPr/>
        </p:nvSpPr>
        <p:spPr>
          <a:xfrm>
            <a:off x="241300" y="2363550"/>
            <a:ext cx="11950700" cy="2862322"/>
          </a:xfrm>
          <a:prstGeom prst="rect">
            <a:avLst/>
          </a:prstGeom>
          <a:noFill/>
        </p:spPr>
        <p:txBody>
          <a:bodyPr wrap="square">
            <a:spAutoFit/>
          </a:bodyPr>
          <a:lstStyle/>
          <a:p>
            <a:pPr algn="l"/>
            <a:r>
              <a:rPr lang="en-GB" sz="3600" b="1" i="0" u="sng" strike="noStrike" baseline="0" dirty="0">
                <a:latin typeface="HelveticaNeue-HeavyCond"/>
              </a:rPr>
              <a:t>Regulation 9 Thorough examination and inspection</a:t>
            </a:r>
          </a:p>
          <a:p>
            <a:pPr algn="l"/>
            <a:r>
              <a:rPr lang="en-GB" sz="2400" b="1" i="0" u="sng" strike="noStrike" baseline="0" dirty="0">
                <a:solidFill>
                  <a:srgbClr val="000000"/>
                </a:solidFill>
                <a:latin typeface="Arial-BoldMT"/>
              </a:rPr>
              <a:t>Summary</a:t>
            </a:r>
          </a:p>
          <a:p>
            <a:pPr algn="l"/>
            <a:r>
              <a:rPr lang="en-GB" sz="2400" b="0" i="0" u="none" strike="noStrike" baseline="0" dirty="0">
                <a:solidFill>
                  <a:srgbClr val="000000"/>
                </a:solidFill>
                <a:latin typeface="HelveticaNeue-Light"/>
              </a:rPr>
              <a:t>Regulation 9 puts in place requirements for all lifting equipment to be subject to</a:t>
            </a:r>
          </a:p>
          <a:p>
            <a:pPr algn="l"/>
            <a:r>
              <a:rPr lang="en-GB" sz="2400" b="0" i="0" u="none" strike="noStrike" baseline="0" dirty="0">
                <a:solidFill>
                  <a:srgbClr val="000000"/>
                </a:solidFill>
                <a:latin typeface="HelveticaNeue-Light"/>
              </a:rPr>
              <a:t>‘thorough examination’ at various points.</a:t>
            </a:r>
          </a:p>
          <a:p>
            <a:pPr algn="l"/>
            <a:r>
              <a:rPr lang="en-GB" sz="2400" b="0" i="0" u="none" strike="noStrike" baseline="0" dirty="0">
                <a:solidFill>
                  <a:srgbClr val="000000"/>
                </a:solidFill>
                <a:latin typeface="HelveticaNeue-Light"/>
              </a:rPr>
              <a:t>Regulation 9(3) requires periodic thorough examination where equipment is</a:t>
            </a:r>
          </a:p>
          <a:p>
            <a:pPr algn="l"/>
            <a:r>
              <a:rPr lang="en-GB" sz="2400" b="0" i="0" u="none" strike="noStrike" baseline="0" dirty="0">
                <a:solidFill>
                  <a:srgbClr val="000000"/>
                </a:solidFill>
                <a:latin typeface="HelveticaNeue-Light"/>
              </a:rPr>
              <a:t>subject to deterioration due to use and where this deterioration could lead to a</a:t>
            </a:r>
          </a:p>
          <a:p>
            <a:pPr algn="l"/>
            <a:r>
              <a:rPr lang="en-GB" sz="2400" b="0" i="0" u="none" strike="noStrike" baseline="0" dirty="0">
                <a:solidFill>
                  <a:srgbClr val="000000"/>
                </a:solidFill>
                <a:latin typeface="HelveticaNeue-Light"/>
              </a:rPr>
              <a:t>dangerous situation. </a:t>
            </a:r>
            <a:endParaRPr lang="en-GB" sz="2400" dirty="0"/>
          </a:p>
        </p:txBody>
      </p:sp>
      <p:pic>
        <p:nvPicPr>
          <p:cNvPr id="2" name="Picture 1">
            <a:extLst>
              <a:ext uri="{FF2B5EF4-FFF2-40B4-BE49-F238E27FC236}">
                <a16:creationId xmlns:a16="http://schemas.microsoft.com/office/drawing/2014/main" xmlns="" id="{82528A61-E7DF-7DE2-A680-9E386EAD3C4E}"/>
              </a:ext>
            </a:extLst>
          </p:cNvPr>
          <p:cNvPicPr>
            <a:picLocks noChangeAspect="1"/>
          </p:cNvPicPr>
          <p:nvPr/>
        </p:nvPicPr>
        <p:blipFill>
          <a:blip r:embed="rId2"/>
          <a:stretch>
            <a:fillRect/>
          </a:stretch>
        </p:blipFill>
        <p:spPr>
          <a:xfrm>
            <a:off x="241300" y="277586"/>
            <a:ext cx="1487553" cy="1572904"/>
          </a:xfrm>
          <a:prstGeom prst="rect">
            <a:avLst/>
          </a:prstGeom>
        </p:spPr>
      </p:pic>
    </p:spTree>
    <p:extLst>
      <p:ext uri="{BB962C8B-B14F-4D97-AF65-F5344CB8AC3E}">
        <p14:creationId xmlns:p14="http://schemas.microsoft.com/office/powerpoint/2010/main" val="46029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6A9183-3D82-DA33-4457-F8F3E9AA6AE0}"/>
              </a:ext>
            </a:extLst>
          </p:cNvPr>
          <p:cNvSpPr txBox="1"/>
          <p:nvPr/>
        </p:nvSpPr>
        <p:spPr>
          <a:xfrm>
            <a:off x="165100" y="1841242"/>
            <a:ext cx="11544300" cy="4524315"/>
          </a:xfrm>
          <a:prstGeom prst="rect">
            <a:avLst/>
          </a:prstGeom>
          <a:noFill/>
        </p:spPr>
        <p:txBody>
          <a:bodyPr wrap="square">
            <a:spAutoFit/>
          </a:bodyPr>
          <a:lstStyle/>
          <a:p>
            <a:pPr algn="l"/>
            <a:r>
              <a:rPr lang="en-GB" sz="3200" b="0" i="0" u="none" strike="noStrike" baseline="0" dirty="0">
                <a:solidFill>
                  <a:srgbClr val="000000"/>
                </a:solidFill>
                <a:latin typeface="HelveticaNeue-Light"/>
              </a:rPr>
              <a:t>The frequency depends on the type of equipment and the</a:t>
            </a:r>
          </a:p>
          <a:p>
            <a:pPr algn="l"/>
            <a:r>
              <a:rPr lang="en-GB" sz="3200" b="0" i="0" u="none" strike="noStrike" baseline="0" dirty="0">
                <a:solidFill>
                  <a:srgbClr val="000000"/>
                </a:solidFill>
                <a:latin typeface="HelveticaNeue-Light"/>
              </a:rPr>
              <a:t>purposes for which it is used, e.g. equipment used for lifting people requires more frequent examination. (6 Monthly)       The periods stated are the maximum periods. </a:t>
            </a:r>
            <a:r>
              <a:rPr lang="en-GB" sz="3200" dirty="0">
                <a:solidFill>
                  <a:srgbClr val="000000"/>
                </a:solidFill>
                <a:latin typeface="HelveticaNeue-Light"/>
              </a:rPr>
              <a:t>(12 monthly for thorough examination)</a:t>
            </a:r>
            <a:endParaRPr lang="en-GB" sz="3200" b="0" i="0" u="none" strike="noStrike" baseline="0" dirty="0">
              <a:solidFill>
                <a:srgbClr val="000000"/>
              </a:solidFill>
              <a:latin typeface="HelveticaNeue-Light"/>
            </a:endParaRPr>
          </a:p>
          <a:p>
            <a:pPr algn="l"/>
            <a:r>
              <a:rPr lang="en-GB" sz="3200" dirty="0">
                <a:solidFill>
                  <a:srgbClr val="000000"/>
                </a:solidFill>
                <a:latin typeface="HelveticaNeue-Light"/>
              </a:rPr>
              <a:t>U</a:t>
            </a:r>
            <a:r>
              <a:rPr lang="en-GB" sz="3200" b="0" i="0" u="none" strike="noStrike" baseline="0" dirty="0">
                <a:solidFill>
                  <a:srgbClr val="000000"/>
                </a:solidFill>
                <a:latin typeface="HelveticaNeue-Light"/>
              </a:rPr>
              <a:t>nless there is an examination scheme produced by</a:t>
            </a:r>
          </a:p>
          <a:p>
            <a:pPr algn="l"/>
            <a:r>
              <a:rPr lang="en-GB" sz="3200" b="0" i="0" u="none" strike="noStrike" baseline="0" dirty="0">
                <a:solidFill>
                  <a:srgbClr val="000000"/>
                </a:solidFill>
                <a:latin typeface="HelveticaNeue-Light"/>
              </a:rPr>
              <a:t>a competent person in place, which can specify longer or shorter periods</a:t>
            </a:r>
          </a:p>
          <a:p>
            <a:pPr algn="l"/>
            <a:r>
              <a:rPr lang="en-GB" sz="3200" b="0" i="0" u="none" strike="noStrike" baseline="0" dirty="0">
                <a:solidFill>
                  <a:srgbClr val="000000"/>
                </a:solidFill>
                <a:latin typeface="HelveticaNeue-Light"/>
              </a:rPr>
              <a:t>depending on the risk of defects arising.</a:t>
            </a:r>
          </a:p>
        </p:txBody>
      </p:sp>
      <p:pic>
        <p:nvPicPr>
          <p:cNvPr id="4" name="Picture 3">
            <a:extLst>
              <a:ext uri="{FF2B5EF4-FFF2-40B4-BE49-F238E27FC236}">
                <a16:creationId xmlns:a16="http://schemas.microsoft.com/office/drawing/2014/main" xmlns="" id="{875C5859-1D8B-3C5B-4D28-8FA993552B53}"/>
              </a:ext>
            </a:extLst>
          </p:cNvPr>
          <p:cNvPicPr>
            <a:picLocks noChangeAspect="1"/>
          </p:cNvPicPr>
          <p:nvPr/>
        </p:nvPicPr>
        <p:blipFill>
          <a:blip r:embed="rId2"/>
          <a:stretch>
            <a:fillRect/>
          </a:stretch>
        </p:blipFill>
        <p:spPr>
          <a:xfrm>
            <a:off x="259523" y="50800"/>
            <a:ext cx="1487553" cy="1572904"/>
          </a:xfrm>
          <a:prstGeom prst="rect">
            <a:avLst/>
          </a:prstGeom>
        </p:spPr>
      </p:pic>
    </p:spTree>
    <p:extLst>
      <p:ext uri="{BB962C8B-B14F-4D97-AF65-F5344CB8AC3E}">
        <p14:creationId xmlns:p14="http://schemas.microsoft.com/office/powerpoint/2010/main" val="42181606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75C5859-1D8B-3C5B-4D28-8FA993552B53}"/>
              </a:ext>
            </a:extLst>
          </p:cNvPr>
          <p:cNvPicPr>
            <a:picLocks noChangeAspect="1"/>
          </p:cNvPicPr>
          <p:nvPr/>
        </p:nvPicPr>
        <p:blipFill>
          <a:blip r:embed="rId2"/>
          <a:stretch>
            <a:fillRect/>
          </a:stretch>
        </p:blipFill>
        <p:spPr>
          <a:xfrm>
            <a:off x="259523" y="50800"/>
            <a:ext cx="1487553" cy="1572904"/>
          </a:xfrm>
          <a:prstGeom prst="rect">
            <a:avLst/>
          </a:prstGeom>
        </p:spPr>
      </p:pic>
      <p:pic>
        <p:nvPicPr>
          <p:cNvPr id="5" name="Picture 4">
            <a:extLst>
              <a:ext uri="{FF2B5EF4-FFF2-40B4-BE49-F238E27FC236}">
                <a16:creationId xmlns:a16="http://schemas.microsoft.com/office/drawing/2014/main" xmlns="" id="{272AC763-2FFA-E5CE-4564-E59170554EBE}"/>
              </a:ext>
            </a:extLst>
          </p:cNvPr>
          <p:cNvPicPr>
            <a:picLocks noChangeAspect="1"/>
          </p:cNvPicPr>
          <p:nvPr/>
        </p:nvPicPr>
        <p:blipFill>
          <a:blip r:embed="rId3"/>
          <a:stretch>
            <a:fillRect/>
          </a:stretch>
        </p:blipFill>
        <p:spPr>
          <a:xfrm>
            <a:off x="7898640" y="58974"/>
            <a:ext cx="4033837" cy="6527691"/>
          </a:xfrm>
          <a:prstGeom prst="rect">
            <a:avLst/>
          </a:prstGeom>
        </p:spPr>
      </p:pic>
      <p:sp>
        <p:nvSpPr>
          <p:cNvPr id="6" name="TextBox 5">
            <a:extLst>
              <a:ext uri="{FF2B5EF4-FFF2-40B4-BE49-F238E27FC236}">
                <a16:creationId xmlns:a16="http://schemas.microsoft.com/office/drawing/2014/main" xmlns="" id="{E04DC66C-1B40-B72A-0F8F-B7654006256D}"/>
              </a:ext>
            </a:extLst>
          </p:cNvPr>
          <p:cNvSpPr txBox="1"/>
          <p:nvPr/>
        </p:nvSpPr>
        <p:spPr>
          <a:xfrm>
            <a:off x="2100580" y="271335"/>
            <a:ext cx="6281420" cy="1446550"/>
          </a:xfrm>
          <a:prstGeom prst="rect">
            <a:avLst/>
          </a:prstGeom>
          <a:noFill/>
        </p:spPr>
        <p:txBody>
          <a:bodyPr wrap="square" rtlCol="0">
            <a:spAutoFit/>
          </a:bodyPr>
          <a:lstStyle/>
          <a:p>
            <a:r>
              <a:rPr lang="en-GB" sz="4400" b="1" dirty="0"/>
              <a:t>LOLER certificate of Through Examination</a:t>
            </a:r>
          </a:p>
        </p:txBody>
      </p:sp>
    </p:spTree>
    <p:extLst>
      <p:ext uri="{BB962C8B-B14F-4D97-AF65-F5344CB8AC3E}">
        <p14:creationId xmlns:p14="http://schemas.microsoft.com/office/powerpoint/2010/main" val="245471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5DB299C-7E95-2494-458A-FD8CEB1BD107}"/>
              </a:ext>
            </a:extLst>
          </p:cNvPr>
          <p:cNvSpPr txBox="1"/>
          <p:nvPr/>
        </p:nvSpPr>
        <p:spPr>
          <a:xfrm>
            <a:off x="330200" y="2551837"/>
            <a:ext cx="11645900" cy="2308324"/>
          </a:xfrm>
          <a:prstGeom prst="rect">
            <a:avLst/>
          </a:prstGeom>
          <a:noFill/>
        </p:spPr>
        <p:txBody>
          <a:bodyPr wrap="square">
            <a:spAutoFit/>
          </a:bodyPr>
          <a:lstStyle/>
          <a:p>
            <a:pPr algn="l"/>
            <a:r>
              <a:rPr lang="en-GB" sz="3600" b="0" i="0" u="none" strike="noStrike" baseline="0" dirty="0">
                <a:solidFill>
                  <a:srgbClr val="000000"/>
                </a:solidFill>
                <a:latin typeface="HelveticaNeue-Light"/>
              </a:rPr>
              <a:t>Regulation 9(4) requires that no lifting equipment leaves a business and/or is used, including when received from a third party, unless there is physical evidence that the required thorough examination has been completed.</a:t>
            </a:r>
            <a:endParaRPr lang="en-GB" sz="3600" dirty="0"/>
          </a:p>
        </p:txBody>
      </p:sp>
      <p:pic>
        <p:nvPicPr>
          <p:cNvPr id="2" name="Picture 1">
            <a:extLst>
              <a:ext uri="{FF2B5EF4-FFF2-40B4-BE49-F238E27FC236}">
                <a16:creationId xmlns:a16="http://schemas.microsoft.com/office/drawing/2014/main" xmlns="" id="{3BF64D17-3649-2321-D3C8-BCE346F78F78}"/>
              </a:ext>
            </a:extLst>
          </p:cNvPr>
          <p:cNvPicPr>
            <a:picLocks noChangeAspect="1"/>
          </p:cNvPicPr>
          <p:nvPr/>
        </p:nvPicPr>
        <p:blipFill>
          <a:blip r:embed="rId2"/>
          <a:stretch>
            <a:fillRect/>
          </a:stretch>
        </p:blipFill>
        <p:spPr>
          <a:xfrm>
            <a:off x="330200" y="305748"/>
            <a:ext cx="1487553" cy="1572904"/>
          </a:xfrm>
          <a:prstGeom prst="rect">
            <a:avLst/>
          </a:prstGeom>
        </p:spPr>
      </p:pic>
    </p:spTree>
    <p:extLst>
      <p:ext uri="{BB962C8B-B14F-4D97-AF65-F5344CB8AC3E}">
        <p14:creationId xmlns:p14="http://schemas.microsoft.com/office/powerpoint/2010/main" val="9090742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894616-5807-295B-7001-3FE6F652F548}"/>
              </a:ext>
            </a:extLst>
          </p:cNvPr>
          <p:cNvSpPr txBox="1"/>
          <p:nvPr/>
        </p:nvSpPr>
        <p:spPr>
          <a:xfrm>
            <a:off x="558800" y="1799406"/>
            <a:ext cx="11074400" cy="4832092"/>
          </a:xfrm>
          <a:prstGeom prst="rect">
            <a:avLst/>
          </a:prstGeom>
          <a:noFill/>
        </p:spPr>
        <p:txBody>
          <a:bodyPr wrap="square" rtlCol="0">
            <a:spAutoFit/>
          </a:bodyPr>
          <a:lstStyle/>
          <a:p>
            <a:r>
              <a:rPr lang="en-GB" sz="4400" dirty="0"/>
              <a:t>When working with fork lifts, for example. </a:t>
            </a:r>
          </a:p>
          <a:p>
            <a:endParaRPr lang="en-GB" sz="4400" dirty="0"/>
          </a:p>
          <a:p>
            <a:r>
              <a:rPr lang="en-GB" sz="4400" dirty="0"/>
              <a:t>Under PUWER. Regulation 6 &amp; LOLER, Regulation 8. </a:t>
            </a:r>
          </a:p>
          <a:p>
            <a:endParaRPr lang="en-GB" sz="4400" dirty="0"/>
          </a:p>
          <a:p>
            <a:r>
              <a:rPr lang="en-GB" sz="4400" dirty="0"/>
              <a:t>The operator, following training, needs to carry out the regular inspection</a:t>
            </a:r>
          </a:p>
        </p:txBody>
      </p:sp>
      <p:pic>
        <p:nvPicPr>
          <p:cNvPr id="3" name="Picture 2">
            <a:extLst>
              <a:ext uri="{FF2B5EF4-FFF2-40B4-BE49-F238E27FC236}">
                <a16:creationId xmlns:a16="http://schemas.microsoft.com/office/drawing/2014/main" xmlns="" id="{189DFAB1-435B-C6ED-2169-097C425F5F81}"/>
              </a:ext>
            </a:extLst>
          </p:cNvPr>
          <p:cNvPicPr>
            <a:picLocks noChangeAspect="1"/>
          </p:cNvPicPr>
          <p:nvPr/>
        </p:nvPicPr>
        <p:blipFill>
          <a:blip r:embed="rId2"/>
          <a:stretch>
            <a:fillRect/>
          </a:stretch>
        </p:blipFill>
        <p:spPr>
          <a:xfrm>
            <a:off x="323023" y="226502"/>
            <a:ext cx="1487553" cy="1572904"/>
          </a:xfrm>
          <a:prstGeom prst="rect">
            <a:avLst/>
          </a:prstGeom>
        </p:spPr>
      </p:pic>
    </p:spTree>
    <p:extLst>
      <p:ext uri="{BB962C8B-B14F-4D97-AF65-F5344CB8AC3E}">
        <p14:creationId xmlns:p14="http://schemas.microsoft.com/office/powerpoint/2010/main" val="20444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894616-5807-295B-7001-3FE6F652F548}"/>
              </a:ext>
            </a:extLst>
          </p:cNvPr>
          <p:cNvSpPr txBox="1"/>
          <p:nvPr/>
        </p:nvSpPr>
        <p:spPr>
          <a:xfrm>
            <a:off x="1810576" y="1029965"/>
            <a:ext cx="11074400" cy="769441"/>
          </a:xfrm>
          <a:prstGeom prst="rect">
            <a:avLst/>
          </a:prstGeom>
          <a:noFill/>
        </p:spPr>
        <p:txBody>
          <a:bodyPr wrap="square" rtlCol="0">
            <a:spAutoFit/>
          </a:bodyPr>
          <a:lstStyle/>
          <a:p>
            <a:r>
              <a:rPr lang="en-GB" sz="4400" b="1" dirty="0"/>
              <a:t>Types of LOLER equipment</a:t>
            </a:r>
          </a:p>
        </p:txBody>
      </p:sp>
      <p:pic>
        <p:nvPicPr>
          <p:cNvPr id="3" name="Picture 2">
            <a:extLst>
              <a:ext uri="{FF2B5EF4-FFF2-40B4-BE49-F238E27FC236}">
                <a16:creationId xmlns:a16="http://schemas.microsoft.com/office/drawing/2014/main" xmlns="" id="{189DFAB1-435B-C6ED-2169-097C425F5F81}"/>
              </a:ext>
            </a:extLst>
          </p:cNvPr>
          <p:cNvPicPr>
            <a:picLocks noChangeAspect="1"/>
          </p:cNvPicPr>
          <p:nvPr/>
        </p:nvPicPr>
        <p:blipFill>
          <a:blip r:embed="rId2"/>
          <a:stretch>
            <a:fillRect/>
          </a:stretch>
        </p:blipFill>
        <p:spPr>
          <a:xfrm>
            <a:off x="323023" y="226502"/>
            <a:ext cx="1487553" cy="1572904"/>
          </a:xfrm>
          <a:prstGeom prst="rect">
            <a:avLst/>
          </a:prstGeom>
        </p:spPr>
      </p:pic>
      <p:sp>
        <p:nvSpPr>
          <p:cNvPr id="5" name="TextBox 4">
            <a:extLst>
              <a:ext uri="{FF2B5EF4-FFF2-40B4-BE49-F238E27FC236}">
                <a16:creationId xmlns:a16="http://schemas.microsoft.com/office/drawing/2014/main" xmlns="" id="{5579A80E-CC09-A4D1-AD79-E76F9965A57D}"/>
              </a:ext>
            </a:extLst>
          </p:cNvPr>
          <p:cNvSpPr txBox="1"/>
          <p:nvPr/>
        </p:nvSpPr>
        <p:spPr>
          <a:xfrm>
            <a:off x="323023" y="1811475"/>
            <a:ext cx="11135245" cy="3477875"/>
          </a:xfrm>
          <a:prstGeom prst="rect">
            <a:avLst/>
          </a:prstGeom>
          <a:noFill/>
        </p:spPr>
        <p:txBody>
          <a:bodyPr wrap="square">
            <a:spAutoFit/>
          </a:bodyPr>
          <a:lstStyle/>
          <a:p>
            <a:r>
              <a:rPr lang="en-GB" sz="4400" dirty="0"/>
              <a:t>What is lifting equipment?</a:t>
            </a:r>
          </a:p>
          <a:p>
            <a:r>
              <a:rPr lang="en-GB" sz="4400" dirty="0"/>
              <a:t>'Lifting equipment' means work equipment for lifting and lowering loads. This includes lifting accessories and attachments used for anchoring, fixing or supporting the equipment</a:t>
            </a:r>
          </a:p>
        </p:txBody>
      </p:sp>
    </p:spTree>
    <p:extLst>
      <p:ext uri="{BB962C8B-B14F-4D97-AF65-F5344CB8AC3E}">
        <p14:creationId xmlns:p14="http://schemas.microsoft.com/office/powerpoint/2010/main" val="28598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894616-5807-295B-7001-3FE6F652F548}"/>
              </a:ext>
            </a:extLst>
          </p:cNvPr>
          <p:cNvSpPr txBox="1"/>
          <p:nvPr/>
        </p:nvSpPr>
        <p:spPr>
          <a:xfrm>
            <a:off x="1991360" y="1061531"/>
            <a:ext cx="11074400" cy="769441"/>
          </a:xfrm>
          <a:prstGeom prst="rect">
            <a:avLst/>
          </a:prstGeom>
          <a:noFill/>
        </p:spPr>
        <p:txBody>
          <a:bodyPr wrap="square" rtlCol="0">
            <a:spAutoFit/>
          </a:bodyPr>
          <a:lstStyle/>
          <a:p>
            <a:r>
              <a:rPr lang="en-GB" sz="4400" b="1" dirty="0"/>
              <a:t>Types of LOLER equipment</a:t>
            </a:r>
          </a:p>
        </p:txBody>
      </p:sp>
      <p:pic>
        <p:nvPicPr>
          <p:cNvPr id="3" name="Picture 2">
            <a:extLst>
              <a:ext uri="{FF2B5EF4-FFF2-40B4-BE49-F238E27FC236}">
                <a16:creationId xmlns:a16="http://schemas.microsoft.com/office/drawing/2014/main" xmlns="" id="{189DFAB1-435B-C6ED-2169-097C425F5F81}"/>
              </a:ext>
            </a:extLst>
          </p:cNvPr>
          <p:cNvPicPr>
            <a:picLocks noChangeAspect="1"/>
          </p:cNvPicPr>
          <p:nvPr/>
        </p:nvPicPr>
        <p:blipFill>
          <a:blip r:embed="rId2"/>
          <a:stretch>
            <a:fillRect/>
          </a:stretch>
        </p:blipFill>
        <p:spPr>
          <a:xfrm>
            <a:off x="323023" y="226502"/>
            <a:ext cx="1487553" cy="1572904"/>
          </a:xfrm>
          <a:prstGeom prst="rect">
            <a:avLst/>
          </a:prstGeom>
        </p:spPr>
      </p:pic>
      <p:sp>
        <p:nvSpPr>
          <p:cNvPr id="6" name="TextBox 5">
            <a:extLst>
              <a:ext uri="{FF2B5EF4-FFF2-40B4-BE49-F238E27FC236}">
                <a16:creationId xmlns:a16="http://schemas.microsoft.com/office/drawing/2014/main" xmlns="" id="{CAE7BA9F-8D25-27FD-55FF-05D3C6920BFB}"/>
              </a:ext>
            </a:extLst>
          </p:cNvPr>
          <p:cNvSpPr txBox="1"/>
          <p:nvPr/>
        </p:nvSpPr>
        <p:spPr>
          <a:xfrm>
            <a:off x="436880" y="2056686"/>
            <a:ext cx="11633200" cy="4801314"/>
          </a:xfrm>
          <a:prstGeom prst="rect">
            <a:avLst/>
          </a:prstGeom>
          <a:noFill/>
        </p:spPr>
        <p:txBody>
          <a:bodyPr wrap="square">
            <a:spAutoFit/>
          </a:bodyPr>
          <a:lstStyle/>
          <a:p>
            <a:pPr algn="l" fontAlgn="base"/>
            <a:r>
              <a:rPr lang="en-GB" sz="3400" b="0" i="0" dirty="0">
                <a:solidFill>
                  <a:srgbClr val="111111"/>
                </a:solidFill>
                <a:effectLst/>
                <a:latin typeface="Arial" panose="020B0604020202020204" pitchFamily="34" charset="0"/>
              </a:rPr>
              <a:t>Examples of lifting equipment include:</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overhead cranes and their supporting runways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patient hoists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motor vehicle lifts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vehicle tail lifts and cranes fitted to vehicles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a building cleaning cradle and its suspension equipment</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goods and passenger lifts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telehandlers and fork lifts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lifting accessories</a:t>
            </a:r>
          </a:p>
        </p:txBody>
      </p:sp>
    </p:spTree>
    <p:extLst>
      <p:ext uri="{BB962C8B-B14F-4D97-AF65-F5344CB8AC3E}">
        <p14:creationId xmlns:p14="http://schemas.microsoft.com/office/powerpoint/2010/main" val="3465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601B3AE-73E8-72AE-EBB4-7F50EE6733E5}"/>
              </a:ext>
            </a:extLst>
          </p:cNvPr>
          <p:cNvSpPr txBox="1"/>
          <p:nvPr/>
        </p:nvSpPr>
        <p:spPr>
          <a:xfrm>
            <a:off x="442844" y="2240398"/>
            <a:ext cx="11899900" cy="2862322"/>
          </a:xfrm>
          <a:prstGeom prst="rect">
            <a:avLst/>
          </a:prstGeom>
          <a:noFill/>
        </p:spPr>
        <p:txBody>
          <a:bodyPr wrap="square">
            <a:spAutoFit/>
          </a:bodyPr>
          <a:lstStyle/>
          <a:p>
            <a:pPr algn="l" fontAlgn="base"/>
            <a:r>
              <a:rPr lang="en-US" sz="3600" b="0" i="0" dirty="0">
                <a:solidFill>
                  <a:srgbClr val="111111"/>
                </a:solidFill>
                <a:effectLst/>
                <a:latin typeface="Arial" panose="020B0604020202020204" pitchFamily="34" charset="0"/>
              </a:rPr>
              <a:t>The </a:t>
            </a:r>
            <a:r>
              <a:rPr lang="en-US" sz="3600" b="1" i="0" dirty="0">
                <a:solidFill>
                  <a:srgbClr val="111111"/>
                </a:solidFill>
                <a:effectLst/>
                <a:latin typeface="Arial" panose="020B0604020202020204" pitchFamily="34" charset="0"/>
              </a:rPr>
              <a:t>use of work equipment</a:t>
            </a:r>
            <a:r>
              <a:rPr lang="en-US" sz="3600" b="0" i="0" dirty="0">
                <a:solidFill>
                  <a:srgbClr val="111111"/>
                </a:solidFill>
                <a:effectLst/>
                <a:latin typeface="Arial" panose="020B0604020202020204" pitchFamily="34" charset="0"/>
              </a:rPr>
              <a:t> is also very widely interpreted and '...means any activity involving work equipment and includes starting, stopping, programming, setting, transporting, repairing, modifying, maintaining, servicing and cleaning'.</a:t>
            </a:r>
          </a:p>
        </p:txBody>
      </p:sp>
      <p:pic>
        <p:nvPicPr>
          <p:cNvPr id="4" name="Picture 3">
            <a:extLst>
              <a:ext uri="{FF2B5EF4-FFF2-40B4-BE49-F238E27FC236}">
                <a16:creationId xmlns:a16="http://schemas.microsoft.com/office/drawing/2014/main" xmlns="" id="{B2648869-4AFA-0FD8-8360-F8AA501DC103}"/>
              </a:ext>
            </a:extLst>
          </p:cNvPr>
          <p:cNvPicPr>
            <a:picLocks noChangeAspect="1"/>
          </p:cNvPicPr>
          <p:nvPr/>
        </p:nvPicPr>
        <p:blipFill>
          <a:blip r:embed="rId2"/>
          <a:stretch>
            <a:fillRect/>
          </a:stretch>
        </p:blipFill>
        <p:spPr>
          <a:xfrm>
            <a:off x="342980" y="182377"/>
            <a:ext cx="1487553" cy="1572904"/>
          </a:xfrm>
          <a:prstGeom prst="rect">
            <a:avLst/>
          </a:prstGeom>
        </p:spPr>
      </p:pic>
    </p:spTree>
    <p:extLst>
      <p:ext uri="{BB962C8B-B14F-4D97-AF65-F5344CB8AC3E}">
        <p14:creationId xmlns:p14="http://schemas.microsoft.com/office/powerpoint/2010/main" val="7059180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894616-5807-295B-7001-3FE6F652F548}"/>
              </a:ext>
            </a:extLst>
          </p:cNvPr>
          <p:cNvSpPr txBox="1"/>
          <p:nvPr/>
        </p:nvSpPr>
        <p:spPr>
          <a:xfrm>
            <a:off x="2006600" y="1159326"/>
            <a:ext cx="11074400" cy="769441"/>
          </a:xfrm>
          <a:prstGeom prst="rect">
            <a:avLst/>
          </a:prstGeom>
          <a:noFill/>
        </p:spPr>
        <p:txBody>
          <a:bodyPr wrap="square" rtlCol="0">
            <a:spAutoFit/>
          </a:bodyPr>
          <a:lstStyle/>
          <a:p>
            <a:r>
              <a:rPr lang="en-GB" sz="4400" b="1" dirty="0"/>
              <a:t>Types of LOLER equipment</a:t>
            </a:r>
          </a:p>
        </p:txBody>
      </p:sp>
      <p:pic>
        <p:nvPicPr>
          <p:cNvPr id="3" name="Picture 2">
            <a:extLst>
              <a:ext uri="{FF2B5EF4-FFF2-40B4-BE49-F238E27FC236}">
                <a16:creationId xmlns:a16="http://schemas.microsoft.com/office/drawing/2014/main" xmlns="" id="{189DFAB1-435B-C6ED-2169-097C425F5F81}"/>
              </a:ext>
            </a:extLst>
          </p:cNvPr>
          <p:cNvPicPr>
            <a:picLocks noChangeAspect="1"/>
          </p:cNvPicPr>
          <p:nvPr/>
        </p:nvPicPr>
        <p:blipFill>
          <a:blip r:embed="rId2"/>
          <a:stretch>
            <a:fillRect/>
          </a:stretch>
        </p:blipFill>
        <p:spPr>
          <a:xfrm>
            <a:off x="323023" y="226502"/>
            <a:ext cx="1487553" cy="1572904"/>
          </a:xfrm>
          <a:prstGeom prst="rect">
            <a:avLst/>
          </a:prstGeom>
        </p:spPr>
      </p:pic>
      <p:sp>
        <p:nvSpPr>
          <p:cNvPr id="5" name="TextBox 4">
            <a:extLst>
              <a:ext uri="{FF2B5EF4-FFF2-40B4-BE49-F238E27FC236}">
                <a16:creationId xmlns:a16="http://schemas.microsoft.com/office/drawing/2014/main" xmlns="" id="{2E315178-1699-8052-DB3F-BDBD456FFB17}"/>
              </a:ext>
            </a:extLst>
          </p:cNvPr>
          <p:cNvSpPr txBox="1"/>
          <p:nvPr/>
        </p:nvSpPr>
        <p:spPr>
          <a:xfrm>
            <a:off x="380998" y="1928767"/>
            <a:ext cx="9037321" cy="3754874"/>
          </a:xfrm>
          <a:prstGeom prst="rect">
            <a:avLst/>
          </a:prstGeom>
          <a:noFill/>
        </p:spPr>
        <p:txBody>
          <a:bodyPr wrap="square">
            <a:spAutoFit/>
          </a:bodyPr>
          <a:lstStyle/>
          <a:p>
            <a:pPr algn="l" fontAlgn="base"/>
            <a:r>
              <a:rPr lang="en-GB" sz="3400" b="0" i="0" dirty="0">
                <a:solidFill>
                  <a:srgbClr val="111111"/>
                </a:solidFill>
                <a:effectLst/>
                <a:latin typeface="Arial" panose="020B0604020202020204" pitchFamily="34" charset="0"/>
              </a:rPr>
              <a:t>Examples of lifting accessories include:</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fibre or rope slings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chains (single or multiple leg)</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hooks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eyebolts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spreader beams</a:t>
            </a:r>
          </a:p>
          <a:p>
            <a:pPr algn="l" fontAlgn="base">
              <a:buFont typeface="Arial" panose="020B0604020202020204" pitchFamily="34" charset="0"/>
              <a:buChar char="•"/>
            </a:pPr>
            <a:r>
              <a:rPr lang="en-GB" sz="3400" b="0" i="0" u="sng" dirty="0">
                <a:solidFill>
                  <a:srgbClr val="981E32"/>
                </a:solidFill>
                <a:effectLst/>
                <a:latin typeface="Arial" panose="020B0604020202020204" pitchFamily="34" charset="0"/>
                <a:hlinkClick r:id="rId3"/>
              </a:rPr>
              <a:t>magnetic</a:t>
            </a:r>
            <a:r>
              <a:rPr lang="en-GB" sz="3400" b="0" i="0" dirty="0">
                <a:solidFill>
                  <a:srgbClr val="111111"/>
                </a:solidFill>
                <a:effectLst/>
                <a:latin typeface="Arial" panose="020B0604020202020204" pitchFamily="34" charset="0"/>
              </a:rPr>
              <a:t> and vacuum devices</a:t>
            </a:r>
          </a:p>
        </p:txBody>
      </p:sp>
      <p:pic>
        <p:nvPicPr>
          <p:cNvPr id="1026" name="Picture 2" descr="RS PRO Carbon Steel Eye Bolt, M30 Thread, 51mm Thread Length, 51mm Internal  Eye Diameter, 96mm Outer Eye Diameter, 4t | RS">
            <a:extLst>
              <a:ext uri="{FF2B5EF4-FFF2-40B4-BE49-F238E27FC236}">
                <a16:creationId xmlns:a16="http://schemas.microsoft.com/office/drawing/2014/main" xmlns="" id="{B54F101D-02E8-F4DC-5E88-19953F1E0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187449"/>
            <a:ext cx="3934459" cy="22032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F5A852C3-AE86-4555-A155-98CC99BD189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7582" y="2599506"/>
            <a:ext cx="3122077" cy="407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8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hicle Banksman | An Essential Site Skills Guide - Essential Site Skills">
            <a:extLst>
              <a:ext uri="{FF2B5EF4-FFF2-40B4-BE49-F238E27FC236}">
                <a16:creationId xmlns:a16="http://schemas.microsoft.com/office/drawing/2014/main" xmlns="" id="{8E2A3FE5-4DEE-39D6-5659-7B9CA00D8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719" y="46225"/>
            <a:ext cx="3875315" cy="2743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70894616-5807-295B-7001-3FE6F652F548}"/>
              </a:ext>
            </a:extLst>
          </p:cNvPr>
          <p:cNvSpPr txBox="1"/>
          <p:nvPr/>
        </p:nvSpPr>
        <p:spPr>
          <a:xfrm>
            <a:off x="1971201" y="226502"/>
            <a:ext cx="7370032" cy="1138773"/>
          </a:xfrm>
          <a:prstGeom prst="rect">
            <a:avLst/>
          </a:prstGeom>
          <a:noFill/>
        </p:spPr>
        <p:txBody>
          <a:bodyPr wrap="square" rtlCol="0">
            <a:spAutoFit/>
          </a:bodyPr>
          <a:lstStyle/>
          <a:p>
            <a:r>
              <a:rPr lang="en-GB" sz="3400" b="1" dirty="0">
                <a:solidFill>
                  <a:srgbClr val="000000"/>
                </a:solidFill>
                <a:latin typeface="Arial" panose="020B0604020202020204" pitchFamily="34" charset="0"/>
              </a:rPr>
              <a:t>Dos and don'ts of lifting machinery safely</a:t>
            </a:r>
          </a:p>
        </p:txBody>
      </p:sp>
      <p:pic>
        <p:nvPicPr>
          <p:cNvPr id="3" name="Picture 2">
            <a:extLst>
              <a:ext uri="{FF2B5EF4-FFF2-40B4-BE49-F238E27FC236}">
                <a16:creationId xmlns:a16="http://schemas.microsoft.com/office/drawing/2014/main" xmlns="" id="{189DFAB1-435B-C6ED-2169-097C425F5F81}"/>
              </a:ext>
            </a:extLst>
          </p:cNvPr>
          <p:cNvPicPr>
            <a:picLocks noChangeAspect="1"/>
          </p:cNvPicPr>
          <p:nvPr/>
        </p:nvPicPr>
        <p:blipFill>
          <a:blip r:embed="rId3"/>
          <a:stretch>
            <a:fillRect/>
          </a:stretch>
        </p:blipFill>
        <p:spPr>
          <a:xfrm>
            <a:off x="323023" y="226502"/>
            <a:ext cx="1487553" cy="1572904"/>
          </a:xfrm>
          <a:prstGeom prst="rect">
            <a:avLst/>
          </a:prstGeom>
        </p:spPr>
      </p:pic>
      <p:sp>
        <p:nvSpPr>
          <p:cNvPr id="6" name="TextBox 5">
            <a:extLst>
              <a:ext uri="{FF2B5EF4-FFF2-40B4-BE49-F238E27FC236}">
                <a16:creationId xmlns:a16="http://schemas.microsoft.com/office/drawing/2014/main" xmlns="" id="{7A1F325A-E85B-27BF-61DC-9E6A4CE87490}"/>
              </a:ext>
            </a:extLst>
          </p:cNvPr>
          <p:cNvSpPr txBox="1"/>
          <p:nvPr/>
        </p:nvSpPr>
        <p:spPr>
          <a:xfrm>
            <a:off x="161511" y="1638805"/>
            <a:ext cx="12030489" cy="5324535"/>
          </a:xfrm>
          <a:prstGeom prst="rect">
            <a:avLst/>
          </a:prstGeom>
          <a:noFill/>
        </p:spPr>
        <p:txBody>
          <a:bodyPr wrap="square">
            <a:spAutoFit/>
          </a:bodyPr>
          <a:lstStyle/>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use only certified lifting equipment, marked with its safe working load, which is not overdue for examination</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keep the reports of thorough examination as well as any declarations of conformity or test certificates</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make sure the load is properly attached to the lifting equipment. </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before lifting an unbalanced load, find out its centre of gravity. </a:t>
            </a:r>
          </a:p>
          <a:p>
            <a:pPr algn="l" fontAlgn="base">
              <a:buFont typeface="Arial" panose="020B0604020202020204" pitchFamily="34" charset="0"/>
              <a:buChar char="•"/>
            </a:pPr>
            <a:r>
              <a:rPr lang="en-GB" sz="3400" b="0" i="0" dirty="0">
                <a:solidFill>
                  <a:srgbClr val="111111"/>
                </a:solidFill>
                <a:effectLst/>
                <a:latin typeface="Arial" panose="020B0604020202020204" pitchFamily="34" charset="0"/>
              </a:rPr>
              <a:t>have a responsible slinger or banksman and use a recognised signalling system</a:t>
            </a:r>
          </a:p>
        </p:txBody>
      </p:sp>
    </p:spTree>
    <p:extLst>
      <p:ext uri="{BB962C8B-B14F-4D97-AF65-F5344CB8AC3E}">
        <p14:creationId xmlns:p14="http://schemas.microsoft.com/office/powerpoint/2010/main" val="396713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894616-5807-295B-7001-3FE6F652F548}"/>
              </a:ext>
            </a:extLst>
          </p:cNvPr>
          <p:cNvSpPr txBox="1"/>
          <p:nvPr/>
        </p:nvSpPr>
        <p:spPr>
          <a:xfrm>
            <a:off x="1971201" y="226502"/>
            <a:ext cx="7370032" cy="1138773"/>
          </a:xfrm>
          <a:prstGeom prst="rect">
            <a:avLst/>
          </a:prstGeom>
          <a:noFill/>
        </p:spPr>
        <p:txBody>
          <a:bodyPr wrap="square" rtlCol="0">
            <a:spAutoFit/>
          </a:bodyPr>
          <a:lstStyle/>
          <a:p>
            <a:r>
              <a:rPr lang="en-GB" sz="3400" b="1" dirty="0">
                <a:solidFill>
                  <a:srgbClr val="000000"/>
                </a:solidFill>
                <a:latin typeface="Arial" panose="020B0604020202020204" pitchFamily="34" charset="0"/>
              </a:rPr>
              <a:t>Dos and don'ts of lifting machinery safely</a:t>
            </a:r>
          </a:p>
        </p:txBody>
      </p:sp>
      <p:pic>
        <p:nvPicPr>
          <p:cNvPr id="3" name="Picture 2">
            <a:extLst>
              <a:ext uri="{FF2B5EF4-FFF2-40B4-BE49-F238E27FC236}">
                <a16:creationId xmlns:a16="http://schemas.microsoft.com/office/drawing/2014/main" xmlns="" id="{189DFAB1-435B-C6ED-2169-097C425F5F81}"/>
              </a:ext>
            </a:extLst>
          </p:cNvPr>
          <p:cNvPicPr>
            <a:picLocks noChangeAspect="1"/>
          </p:cNvPicPr>
          <p:nvPr/>
        </p:nvPicPr>
        <p:blipFill>
          <a:blip r:embed="rId2"/>
          <a:stretch>
            <a:fillRect/>
          </a:stretch>
        </p:blipFill>
        <p:spPr>
          <a:xfrm>
            <a:off x="323023" y="226502"/>
            <a:ext cx="1487553" cy="1572904"/>
          </a:xfrm>
          <a:prstGeom prst="rect">
            <a:avLst/>
          </a:prstGeom>
        </p:spPr>
      </p:pic>
      <p:pic>
        <p:nvPicPr>
          <p:cNvPr id="3074" name="Picture 2">
            <a:extLst>
              <a:ext uri="{FF2B5EF4-FFF2-40B4-BE49-F238E27FC236}">
                <a16:creationId xmlns:a16="http://schemas.microsoft.com/office/drawing/2014/main" xmlns="" id="{FF7F135A-082B-28F5-0D23-F255043A7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61" y="1918334"/>
            <a:ext cx="7919559" cy="453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17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894616-5807-295B-7001-3FE6F652F548}"/>
              </a:ext>
            </a:extLst>
          </p:cNvPr>
          <p:cNvSpPr txBox="1"/>
          <p:nvPr/>
        </p:nvSpPr>
        <p:spPr>
          <a:xfrm>
            <a:off x="1971201" y="226502"/>
            <a:ext cx="7370032" cy="1138773"/>
          </a:xfrm>
          <a:prstGeom prst="rect">
            <a:avLst/>
          </a:prstGeom>
          <a:noFill/>
        </p:spPr>
        <p:txBody>
          <a:bodyPr wrap="square" rtlCol="0">
            <a:spAutoFit/>
          </a:bodyPr>
          <a:lstStyle/>
          <a:p>
            <a:r>
              <a:rPr lang="en-GB" sz="3400" b="1" dirty="0">
                <a:solidFill>
                  <a:srgbClr val="000000"/>
                </a:solidFill>
                <a:latin typeface="Arial" panose="020B0604020202020204" pitchFamily="34" charset="0"/>
              </a:rPr>
              <a:t>Dos and don'ts of lifting machinery safely</a:t>
            </a:r>
          </a:p>
        </p:txBody>
      </p:sp>
      <p:pic>
        <p:nvPicPr>
          <p:cNvPr id="3" name="Picture 2">
            <a:extLst>
              <a:ext uri="{FF2B5EF4-FFF2-40B4-BE49-F238E27FC236}">
                <a16:creationId xmlns:a16="http://schemas.microsoft.com/office/drawing/2014/main" xmlns="" id="{189DFAB1-435B-C6ED-2169-097C425F5F81}"/>
              </a:ext>
            </a:extLst>
          </p:cNvPr>
          <p:cNvPicPr>
            <a:picLocks noChangeAspect="1"/>
          </p:cNvPicPr>
          <p:nvPr/>
        </p:nvPicPr>
        <p:blipFill>
          <a:blip r:embed="rId2"/>
          <a:stretch>
            <a:fillRect/>
          </a:stretch>
        </p:blipFill>
        <p:spPr>
          <a:xfrm>
            <a:off x="323023" y="226502"/>
            <a:ext cx="1487553" cy="1572904"/>
          </a:xfrm>
          <a:prstGeom prst="rect">
            <a:avLst/>
          </a:prstGeom>
        </p:spPr>
      </p:pic>
      <p:pic>
        <p:nvPicPr>
          <p:cNvPr id="4098" name="Picture 2" descr="Secondary Guarding Available To Hire - Accessories - Quick Reach">
            <a:extLst>
              <a:ext uri="{FF2B5EF4-FFF2-40B4-BE49-F238E27FC236}">
                <a16:creationId xmlns:a16="http://schemas.microsoft.com/office/drawing/2014/main" xmlns="" id="{7DF4476D-9CD7-2C1B-333C-A2EB863CF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5200"/>
            <a:ext cx="8218311"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0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894616-5807-295B-7001-3FE6F652F548}"/>
              </a:ext>
            </a:extLst>
          </p:cNvPr>
          <p:cNvSpPr txBox="1"/>
          <p:nvPr/>
        </p:nvSpPr>
        <p:spPr>
          <a:xfrm>
            <a:off x="1971201" y="226502"/>
            <a:ext cx="7370032" cy="1138773"/>
          </a:xfrm>
          <a:prstGeom prst="rect">
            <a:avLst/>
          </a:prstGeom>
          <a:noFill/>
        </p:spPr>
        <p:txBody>
          <a:bodyPr wrap="square" rtlCol="0">
            <a:spAutoFit/>
          </a:bodyPr>
          <a:lstStyle/>
          <a:p>
            <a:r>
              <a:rPr lang="en-GB" sz="3400" b="1" dirty="0">
                <a:solidFill>
                  <a:srgbClr val="000000"/>
                </a:solidFill>
                <a:latin typeface="Arial" panose="020B0604020202020204" pitchFamily="34" charset="0"/>
              </a:rPr>
              <a:t>Dos and don'ts of lifting machinery safely</a:t>
            </a:r>
          </a:p>
        </p:txBody>
      </p:sp>
      <p:pic>
        <p:nvPicPr>
          <p:cNvPr id="3" name="Picture 2">
            <a:extLst>
              <a:ext uri="{FF2B5EF4-FFF2-40B4-BE49-F238E27FC236}">
                <a16:creationId xmlns:a16="http://schemas.microsoft.com/office/drawing/2014/main" xmlns="" id="{189DFAB1-435B-C6ED-2169-097C425F5F81}"/>
              </a:ext>
            </a:extLst>
          </p:cNvPr>
          <p:cNvPicPr>
            <a:picLocks noChangeAspect="1"/>
          </p:cNvPicPr>
          <p:nvPr/>
        </p:nvPicPr>
        <p:blipFill>
          <a:blip r:embed="rId2"/>
          <a:stretch>
            <a:fillRect/>
          </a:stretch>
        </p:blipFill>
        <p:spPr>
          <a:xfrm>
            <a:off x="323023" y="226502"/>
            <a:ext cx="1487553" cy="1572904"/>
          </a:xfrm>
          <a:prstGeom prst="rect">
            <a:avLst/>
          </a:prstGeom>
        </p:spPr>
      </p:pic>
      <p:pic>
        <p:nvPicPr>
          <p:cNvPr id="7" name="Picture 6" descr="A picture containing text, indoor, floor, ground&#10;&#10;Description automatically generated">
            <a:extLst>
              <a:ext uri="{FF2B5EF4-FFF2-40B4-BE49-F238E27FC236}">
                <a16:creationId xmlns:a16="http://schemas.microsoft.com/office/drawing/2014/main" xmlns="" id="{2FC601F2-8419-8AC3-A4E9-805509FAB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789" y="1"/>
            <a:ext cx="4566211" cy="6858000"/>
          </a:xfrm>
          <a:prstGeom prst="rect">
            <a:avLst/>
          </a:prstGeom>
        </p:spPr>
      </p:pic>
    </p:spTree>
    <p:extLst>
      <p:ext uri="{BB962C8B-B14F-4D97-AF65-F5344CB8AC3E}">
        <p14:creationId xmlns:p14="http://schemas.microsoft.com/office/powerpoint/2010/main" val="287112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93F94E1-EB38-584B-B212-58C6B3FE20B0}"/>
              </a:ext>
            </a:extLst>
          </p:cNvPr>
          <p:cNvSpPr txBox="1"/>
          <p:nvPr/>
        </p:nvSpPr>
        <p:spPr>
          <a:xfrm>
            <a:off x="444500" y="2057400"/>
            <a:ext cx="10490200" cy="3385542"/>
          </a:xfrm>
          <a:prstGeom prst="rect">
            <a:avLst/>
          </a:prstGeom>
          <a:noFill/>
        </p:spPr>
        <p:txBody>
          <a:bodyPr wrap="square" rtlCol="0">
            <a:spAutoFit/>
          </a:bodyPr>
          <a:lstStyle/>
          <a:p>
            <a:r>
              <a:rPr lang="en-GB" sz="5400" dirty="0"/>
              <a:t>PUWER and LOLER are linked and should be read together.</a:t>
            </a:r>
          </a:p>
          <a:p>
            <a:endParaRPr lang="en-GB" sz="4400" dirty="0"/>
          </a:p>
          <a:p>
            <a:endParaRPr lang="en-GB" sz="4400" dirty="0"/>
          </a:p>
          <a:p>
            <a:endParaRPr lang="en-GB" dirty="0"/>
          </a:p>
        </p:txBody>
      </p:sp>
      <p:pic>
        <p:nvPicPr>
          <p:cNvPr id="3" name="Picture 2">
            <a:extLst>
              <a:ext uri="{FF2B5EF4-FFF2-40B4-BE49-F238E27FC236}">
                <a16:creationId xmlns:a16="http://schemas.microsoft.com/office/drawing/2014/main" xmlns="" id="{9658331F-D80B-3327-7EA2-2F394CB2743B}"/>
              </a:ext>
            </a:extLst>
          </p:cNvPr>
          <p:cNvPicPr>
            <a:picLocks noChangeAspect="1"/>
          </p:cNvPicPr>
          <p:nvPr/>
        </p:nvPicPr>
        <p:blipFill>
          <a:blip r:embed="rId2"/>
          <a:stretch>
            <a:fillRect/>
          </a:stretch>
        </p:blipFill>
        <p:spPr>
          <a:xfrm>
            <a:off x="306695" y="291234"/>
            <a:ext cx="1487553" cy="1572904"/>
          </a:xfrm>
          <a:prstGeom prst="rect">
            <a:avLst/>
          </a:prstGeom>
        </p:spPr>
      </p:pic>
    </p:spTree>
    <p:extLst>
      <p:ext uri="{BB962C8B-B14F-4D97-AF65-F5344CB8AC3E}">
        <p14:creationId xmlns:p14="http://schemas.microsoft.com/office/powerpoint/2010/main" val="3636104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31C5F17-C76F-0019-F902-74987E8DFD35}"/>
              </a:ext>
            </a:extLst>
          </p:cNvPr>
          <p:cNvPicPr>
            <a:picLocks noChangeAspect="1"/>
          </p:cNvPicPr>
          <p:nvPr/>
        </p:nvPicPr>
        <p:blipFill>
          <a:blip r:embed="rId2"/>
          <a:stretch>
            <a:fillRect/>
          </a:stretch>
        </p:blipFill>
        <p:spPr>
          <a:xfrm>
            <a:off x="128895" y="0"/>
            <a:ext cx="1293505" cy="1367722"/>
          </a:xfrm>
          <a:prstGeom prst="rect">
            <a:avLst/>
          </a:prstGeom>
        </p:spPr>
      </p:pic>
      <p:sp>
        <p:nvSpPr>
          <p:cNvPr id="4" name="TextBox 3">
            <a:extLst>
              <a:ext uri="{FF2B5EF4-FFF2-40B4-BE49-F238E27FC236}">
                <a16:creationId xmlns:a16="http://schemas.microsoft.com/office/drawing/2014/main" xmlns="" id="{5990DA5E-47F9-6417-E4EE-E7A07EE50191}"/>
              </a:ext>
            </a:extLst>
          </p:cNvPr>
          <p:cNvSpPr txBox="1"/>
          <p:nvPr/>
        </p:nvSpPr>
        <p:spPr>
          <a:xfrm>
            <a:off x="882650" y="1873935"/>
            <a:ext cx="10426700" cy="2862322"/>
          </a:xfrm>
          <a:prstGeom prst="rect">
            <a:avLst/>
          </a:prstGeom>
          <a:noFill/>
        </p:spPr>
        <p:txBody>
          <a:bodyPr wrap="square">
            <a:spAutoFit/>
          </a:bodyPr>
          <a:lstStyle/>
          <a:p>
            <a:r>
              <a:rPr lang="en-GB" sz="6000" dirty="0"/>
              <a:t>Don’t forget employees who do not speak English as their first language. </a:t>
            </a:r>
          </a:p>
        </p:txBody>
      </p:sp>
    </p:spTree>
    <p:extLst>
      <p:ext uri="{BB962C8B-B14F-4D97-AF65-F5344CB8AC3E}">
        <p14:creationId xmlns:p14="http://schemas.microsoft.com/office/powerpoint/2010/main" val="15305950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676D24-D82F-22DA-BA34-89CA69DF53E9}"/>
              </a:ext>
            </a:extLst>
          </p:cNvPr>
          <p:cNvSpPr txBox="1"/>
          <p:nvPr/>
        </p:nvSpPr>
        <p:spPr>
          <a:xfrm>
            <a:off x="698499" y="1752074"/>
            <a:ext cx="11377305" cy="4524315"/>
          </a:xfrm>
          <a:prstGeom prst="rect">
            <a:avLst/>
          </a:prstGeom>
          <a:noFill/>
        </p:spPr>
        <p:txBody>
          <a:bodyPr wrap="square">
            <a:spAutoFit/>
          </a:bodyPr>
          <a:lstStyle/>
          <a:p>
            <a:r>
              <a:rPr lang="en-GB" sz="4800" dirty="0">
                <a:latin typeface="Arial" panose="020B0604020202020204" pitchFamily="34" charset="0"/>
                <a:cs typeface="Arial" panose="020B0604020202020204" pitchFamily="34" charset="0"/>
              </a:rPr>
              <a:t>Today, most company’s have a  workforce from several different countries, and therefore, a</a:t>
            </a:r>
            <a:r>
              <a:rPr lang="en-GB" sz="4800" b="0" i="0" dirty="0">
                <a:effectLst/>
                <a:latin typeface="Arial" panose="020B0604020202020204" pitchFamily="34" charset="0"/>
                <a:cs typeface="Arial" panose="020B0604020202020204" pitchFamily="34" charset="0"/>
              </a:rPr>
              <a:t>ll staff, regardless of country of origin or training, have the same legal protection within the workplace. </a:t>
            </a:r>
            <a:endParaRPr lang="en-GB" sz="4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B1D45F75-B2A5-8EE0-8A9C-79AF1E4F425A}"/>
              </a:ext>
            </a:extLst>
          </p:cNvPr>
          <p:cNvPicPr>
            <a:picLocks noChangeAspect="1"/>
          </p:cNvPicPr>
          <p:nvPr/>
        </p:nvPicPr>
        <p:blipFill>
          <a:blip r:embed="rId2"/>
          <a:stretch>
            <a:fillRect/>
          </a:stretch>
        </p:blipFill>
        <p:spPr>
          <a:xfrm>
            <a:off x="306695" y="291234"/>
            <a:ext cx="1293505" cy="1367722"/>
          </a:xfrm>
          <a:prstGeom prst="rect">
            <a:avLst/>
          </a:prstGeom>
        </p:spPr>
      </p:pic>
    </p:spTree>
    <p:extLst>
      <p:ext uri="{BB962C8B-B14F-4D97-AF65-F5344CB8AC3E}">
        <p14:creationId xmlns:p14="http://schemas.microsoft.com/office/powerpoint/2010/main" val="23254522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4CE7077-126B-6EDA-74AD-CA46B4CE41A2}"/>
              </a:ext>
            </a:extLst>
          </p:cNvPr>
          <p:cNvPicPr>
            <a:picLocks noChangeAspect="1"/>
          </p:cNvPicPr>
          <p:nvPr/>
        </p:nvPicPr>
        <p:blipFill>
          <a:blip r:embed="rId2"/>
          <a:stretch>
            <a:fillRect/>
          </a:stretch>
        </p:blipFill>
        <p:spPr>
          <a:xfrm>
            <a:off x="141595" y="0"/>
            <a:ext cx="1293505" cy="1367722"/>
          </a:xfrm>
          <a:prstGeom prst="rect">
            <a:avLst/>
          </a:prstGeom>
        </p:spPr>
      </p:pic>
      <p:sp>
        <p:nvSpPr>
          <p:cNvPr id="3" name="TextBox 2">
            <a:extLst>
              <a:ext uri="{FF2B5EF4-FFF2-40B4-BE49-F238E27FC236}">
                <a16:creationId xmlns:a16="http://schemas.microsoft.com/office/drawing/2014/main" xmlns="" id="{DF4A7BBC-BF5E-EE15-796B-348B207F0C1E}"/>
              </a:ext>
            </a:extLst>
          </p:cNvPr>
          <p:cNvSpPr txBox="1"/>
          <p:nvPr/>
        </p:nvSpPr>
        <p:spPr>
          <a:xfrm>
            <a:off x="1968500" y="508000"/>
            <a:ext cx="7035800" cy="1015663"/>
          </a:xfrm>
          <a:prstGeom prst="rect">
            <a:avLst/>
          </a:prstGeom>
          <a:noFill/>
        </p:spPr>
        <p:txBody>
          <a:bodyPr wrap="square" rtlCol="0">
            <a:spAutoFit/>
          </a:bodyPr>
          <a:lstStyle/>
          <a:p>
            <a:pPr algn="ctr"/>
            <a:r>
              <a:rPr lang="en-GB" sz="6000" u="sng" dirty="0"/>
              <a:t>Remember</a:t>
            </a:r>
          </a:p>
        </p:txBody>
      </p:sp>
      <p:sp>
        <p:nvSpPr>
          <p:cNvPr id="4" name="TextBox 3">
            <a:extLst>
              <a:ext uri="{FF2B5EF4-FFF2-40B4-BE49-F238E27FC236}">
                <a16:creationId xmlns:a16="http://schemas.microsoft.com/office/drawing/2014/main" xmlns="" id="{3EDDA3A2-C6FC-6E35-BC72-4C9FC16AAFA7}"/>
              </a:ext>
            </a:extLst>
          </p:cNvPr>
          <p:cNvSpPr txBox="1"/>
          <p:nvPr/>
        </p:nvSpPr>
        <p:spPr>
          <a:xfrm>
            <a:off x="141595" y="2057400"/>
            <a:ext cx="11847205" cy="3477875"/>
          </a:xfrm>
          <a:prstGeom prst="rect">
            <a:avLst/>
          </a:prstGeom>
          <a:noFill/>
        </p:spPr>
        <p:txBody>
          <a:bodyPr wrap="square" rtlCol="0">
            <a:spAutoFit/>
          </a:bodyPr>
          <a:lstStyle/>
          <a:p>
            <a:r>
              <a:rPr lang="en-GB" sz="4400" dirty="0"/>
              <a:t>HASAW etc Act 1974. Section 3. A duty of care</a:t>
            </a:r>
          </a:p>
          <a:p>
            <a:endParaRPr lang="en-GB" sz="4400" dirty="0"/>
          </a:p>
          <a:p>
            <a:r>
              <a:rPr lang="en-GB" sz="4400" dirty="0"/>
              <a:t>PUWER Regulation 8. Information and instruction</a:t>
            </a:r>
          </a:p>
          <a:p>
            <a:endParaRPr lang="en-GB" sz="4400" dirty="0"/>
          </a:p>
          <a:p>
            <a:r>
              <a:rPr lang="en-GB" sz="4400" dirty="0"/>
              <a:t>PUWER Regulation 9. Training</a:t>
            </a:r>
          </a:p>
        </p:txBody>
      </p:sp>
    </p:spTree>
    <p:extLst>
      <p:ext uri="{BB962C8B-B14F-4D97-AF65-F5344CB8AC3E}">
        <p14:creationId xmlns:p14="http://schemas.microsoft.com/office/powerpoint/2010/main" val="13999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p:cTn id="1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p:cTn id="23"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E75E800-699A-40DF-E7BE-51F02CC050BB}"/>
              </a:ext>
            </a:extLst>
          </p:cNvPr>
          <p:cNvPicPr>
            <a:picLocks noChangeAspect="1"/>
          </p:cNvPicPr>
          <p:nvPr/>
        </p:nvPicPr>
        <p:blipFill>
          <a:blip r:embed="rId2"/>
          <a:stretch>
            <a:fillRect/>
          </a:stretch>
        </p:blipFill>
        <p:spPr>
          <a:xfrm>
            <a:off x="0" y="0"/>
            <a:ext cx="1057774" cy="1118466"/>
          </a:xfrm>
          <a:prstGeom prst="rect">
            <a:avLst/>
          </a:prstGeom>
        </p:spPr>
      </p:pic>
      <p:sp>
        <p:nvSpPr>
          <p:cNvPr id="4" name="TextBox 3">
            <a:extLst>
              <a:ext uri="{FF2B5EF4-FFF2-40B4-BE49-F238E27FC236}">
                <a16:creationId xmlns:a16="http://schemas.microsoft.com/office/drawing/2014/main" xmlns="" id="{79792F2D-7122-29E8-2473-24759FC0DAF6}"/>
              </a:ext>
            </a:extLst>
          </p:cNvPr>
          <p:cNvSpPr txBox="1"/>
          <p:nvPr/>
        </p:nvSpPr>
        <p:spPr>
          <a:xfrm>
            <a:off x="101600" y="1305338"/>
            <a:ext cx="6096000" cy="526297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1" i="0" u="none" strike="noStrike" cap="none" normalizeH="0" baseline="0" dirty="0">
                <a:ln>
                  <a:noFill/>
                </a:ln>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Polish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Towe </a:t>
            </a:r>
            <a:r>
              <a:rPr kumimoji="0" lang="en-US" altLang="en-US" sz="2800" b="0" i="0" u="none" strike="noStrike" cap="none" normalizeH="0" baseline="0" dirty="0" err="1">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zdrowie</a:t>
            </a:r>
            <a: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kumimoji="0" lang="en-US" altLang="en-US" sz="2800" b="0" i="0" u="none" strike="noStrike" cap="none" normalizeH="0" baseline="0" dirty="0" err="1">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Twoje</a:t>
            </a:r>
            <a: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kumimoji="0" lang="en-US" altLang="en-US" sz="2800" b="0" i="0" u="none" strike="noStrike" cap="none" normalizeH="0" baseline="0" dirty="0" err="1">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bezpieczeństwo</a:t>
            </a:r>
            <a: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r>
            <a:b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br>
            <a:r>
              <a:rPr kumimoji="0" lang="en-US" altLang="en-US" sz="2800" b="0" i="0" u="none" strike="noStrike" cap="none" normalizeH="0" baseline="0" dirty="0" err="1">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Krótki</a:t>
            </a:r>
            <a: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kumimoji="0" lang="en-US" altLang="en-US" sz="2800" b="0" i="0" u="none" strike="noStrike" cap="none" normalizeH="0" baseline="0" dirty="0" err="1">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przewodnik</a:t>
            </a:r>
            <a: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kumimoji="0" lang="en-US" altLang="en-US" sz="2800" b="0" i="0" u="none" strike="noStrike" cap="none" normalizeH="0" baseline="0" dirty="0" err="1">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dla</a:t>
            </a:r>
            <a: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a:t>
            </a:r>
            <a:r>
              <a:rPr kumimoji="0" lang="en-US" altLang="en-US" sz="2800" b="0" i="0" u="none" strike="noStrike" cap="none" normalizeH="0" baseline="0" dirty="0" err="1">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pracowników</a:t>
            </a:r>
            <a:r>
              <a:rPr kumimoji="0" lang="en-US" altLang="en-US" sz="2800" b="0" i="0" u="none" strike="noStrike" cap="none" normalizeH="0" baseline="0" dirty="0">
                <a:ln>
                  <a:noFill/>
                </a:ln>
                <a:solidFill>
                  <a:srgbClr val="0563C1"/>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 (PDF)</a:t>
            </a:r>
            <a:endParaRPr kumimoji="0" lang="en-US" altLang="en-US" sz="2800" b="0" i="0" u="none" strike="noStrike" cap="none" normalizeH="0" baseline="0" dirty="0">
              <a:ln>
                <a:noFill/>
              </a:ln>
              <a:solidFill>
                <a:srgbClr val="11111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Informacje</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dla</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osób</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z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zagranicy</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pracujących</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w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Wielkiej</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Brytanii</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a:r>
            <a:b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b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Ochrona</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zdrowia</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i</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bezpieczeństwa</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w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4"/>
              </a:rPr>
              <a:t>pracy</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4"/>
              </a:rPr>
              <a:t> (PDF)</a:t>
            </a:r>
            <a:endParaRPr kumimoji="0" lang="en-US" altLang="en-US" sz="2800" b="0" i="0" u="none" strike="noStrike" cap="none" normalizeH="0" baseline="0" dirty="0">
              <a:ln>
                <a:noFill/>
              </a:ln>
              <a:solidFill>
                <a:srgbClr val="11111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5"/>
              </a:rPr>
              <a:t>Przepisy</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5"/>
              </a:rPr>
              <a:t>dotyczące</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5"/>
              </a:rPr>
              <a:t>bezpieczeństwa</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5"/>
              </a:rPr>
              <a:t>i</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5"/>
              </a:rPr>
              <a:t>higieny</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5"/>
              </a:rPr>
              <a:t>pracy</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
            </a:r>
            <a:b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b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Co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5"/>
              </a:rPr>
              <a:t>należy</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 </a:t>
            </a:r>
            <a:r>
              <a:rPr kumimoji="0" lang="en-US" altLang="en-US" sz="2800" b="0" i="0" u="sng" strike="noStrike" cap="none" normalizeH="0" baseline="0" dirty="0" err="1">
                <a:ln>
                  <a:noFill/>
                </a:ln>
                <a:solidFill>
                  <a:srgbClr val="981E32"/>
                </a:solidFill>
                <a:effectLst/>
                <a:latin typeface="Arial" panose="020B0604020202020204" pitchFamily="34" charset="0"/>
                <a:cs typeface="Arial" panose="020B0604020202020204" pitchFamily="34" charset="0"/>
                <a:hlinkClick r:id="rId5"/>
              </a:rPr>
              <a:t>wiedzieć</a:t>
            </a: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5"/>
              </a:rPr>
              <a:t> (PDF)</a:t>
            </a:r>
            <a:endParaRPr kumimoji="0" lang="en-US" altLang="en-US" sz="2800" b="0" i="0" u="none" strike="noStrike" cap="none" normalizeH="0" baseline="0" dirty="0">
              <a:ln>
                <a:noFill/>
              </a:ln>
              <a:solidFill>
                <a:srgbClr val="111111"/>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254CBCE5-7BE2-344F-491D-8FD53D1BAAD0}"/>
              </a:ext>
            </a:extLst>
          </p:cNvPr>
          <p:cNvSpPr txBox="1"/>
          <p:nvPr/>
        </p:nvSpPr>
        <p:spPr>
          <a:xfrm>
            <a:off x="6883400" y="2084338"/>
            <a:ext cx="4965700" cy="39703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English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6"/>
              </a:rPr>
              <a:t>Your health, your safety: A brief guide for workers</a:t>
            </a:r>
            <a:endParaRPr kumimoji="0" lang="en-US" altLang="en-US" sz="2800" b="0" i="0" u="none" strike="noStrike" cap="none" normalizeH="0" baseline="0" dirty="0">
              <a:ln>
                <a:noFill/>
              </a:ln>
              <a:solidFill>
                <a:srgbClr val="11111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7"/>
              </a:rPr>
              <a:t>Working in the UK from overseas? Your health and safety at work in agriculture and food processing</a:t>
            </a:r>
            <a:endParaRPr kumimoji="0" lang="en-US" altLang="en-US" sz="2800" b="0" i="0" u="none" strike="noStrike" cap="none" normalizeH="0" baseline="0" dirty="0">
              <a:ln>
                <a:noFill/>
              </a:ln>
              <a:solidFill>
                <a:srgbClr val="11111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8"/>
              </a:rPr>
              <a:t>Health and safety law</a:t>
            </a:r>
            <a:b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8"/>
              </a:rPr>
            </a:br>
            <a:r>
              <a:rPr kumimoji="0" lang="en-US" altLang="en-US" sz="2800" b="0" i="0" u="sng" strike="noStrike" cap="none" normalizeH="0" baseline="0" dirty="0">
                <a:ln>
                  <a:noFill/>
                </a:ln>
                <a:solidFill>
                  <a:srgbClr val="981E32"/>
                </a:solidFill>
                <a:effectLst/>
                <a:latin typeface="Arial" panose="020B0604020202020204" pitchFamily="34" charset="0"/>
                <a:cs typeface="Arial" panose="020B0604020202020204" pitchFamily="34" charset="0"/>
                <a:hlinkClick r:id="rId8"/>
              </a:rPr>
              <a:t>What you need to know</a:t>
            </a:r>
            <a:endParaRPr kumimoji="0" lang="en-US" altLang="en-US" sz="2800" b="0" i="0" u="none" strike="noStrike" cap="none" normalizeH="0" baseline="0" dirty="0">
              <a:ln>
                <a:noFill/>
              </a:ln>
              <a:solidFill>
                <a:srgbClr val="11111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C7A15060-457D-4B0D-3CAA-DB17CF8870ED}"/>
              </a:ext>
            </a:extLst>
          </p:cNvPr>
          <p:cNvSpPr txBox="1"/>
          <p:nvPr/>
        </p:nvSpPr>
        <p:spPr>
          <a:xfrm>
            <a:off x="1524000" y="-168864"/>
            <a:ext cx="9829800" cy="1569660"/>
          </a:xfrm>
          <a:prstGeom prst="rect">
            <a:avLst/>
          </a:prstGeom>
          <a:noFill/>
        </p:spPr>
        <p:txBody>
          <a:bodyPr wrap="square" rtlCol="0">
            <a:spAutoFit/>
          </a:bodyPr>
          <a:lstStyle/>
          <a:p>
            <a:pPr algn="ctr"/>
            <a:r>
              <a:rPr lang="en-GB" sz="4800" u="sng" dirty="0"/>
              <a:t>Check out the HSE website.</a:t>
            </a:r>
          </a:p>
          <a:p>
            <a:pPr algn="ctr"/>
            <a:r>
              <a:rPr lang="en-GB" sz="4800" dirty="0"/>
              <a:t>https://www.hse.gov.uk</a:t>
            </a:r>
          </a:p>
        </p:txBody>
      </p:sp>
    </p:spTree>
    <p:extLst>
      <p:ext uri="{BB962C8B-B14F-4D97-AF65-F5344CB8AC3E}">
        <p14:creationId xmlns:p14="http://schemas.microsoft.com/office/powerpoint/2010/main" val="3705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1000"/>
                                        <p:tgtEl>
                                          <p:spTgt spid="6">
                                            <p:txEl>
                                              <p:pRg st="0" end="0"/>
                                            </p:txEl>
                                          </p:spTgt>
                                        </p:tgtEl>
                                      </p:cBhvr>
                                    </p:animEffect>
                                    <p:anim calcmode="lin" valueType="num">
                                      <p:cBhvr>
                                        <p:cTn id="4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1000"/>
                                        <p:tgtEl>
                                          <p:spTgt spid="6">
                                            <p:txEl>
                                              <p:pRg st="1" end="1"/>
                                            </p:txEl>
                                          </p:spTgt>
                                        </p:tgtEl>
                                      </p:cBhvr>
                                    </p:animEffect>
                                    <p:anim calcmode="lin" valueType="num">
                                      <p:cBhvr>
                                        <p:cTn id="4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1000"/>
                                        <p:tgtEl>
                                          <p:spTgt spid="6">
                                            <p:txEl>
                                              <p:pRg st="2" end="2"/>
                                            </p:txEl>
                                          </p:spTgt>
                                        </p:tgtEl>
                                      </p:cBhvr>
                                    </p:animEffect>
                                    <p:anim calcmode="lin" valueType="num">
                                      <p:cBhvr>
                                        <p:cTn id="5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animEffect transition="in" filter="fade">
                                      <p:cBhvr>
                                        <p:cTn id="58" dur="1000"/>
                                        <p:tgtEl>
                                          <p:spTgt spid="6">
                                            <p:txEl>
                                              <p:pRg st="3" end="3"/>
                                            </p:txEl>
                                          </p:spTgt>
                                        </p:tgtEl>
                                      </p:cBhvr>
                                    </p:animEffect>
                                    <p:anim calcmode="lin" valueType="num">
                                      <p:cBhvr>
                                        <p:cTn id="5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BC36FB5-6175-C9FA-DF17-DEC15D868518}"/>
              </a:ext>
            </a:extLst>
          </p:cNvPr>
          <p:cNvSpPr txBox="1"/>
          <p:nvPr/>
        </p:nvSpPr>
        <p:spPr>
          <a:xfrm>
            <a:off x="723900" y="169615"/>
            <a:ext cx="11163300" cy="461665"/>
          </a:xfrm>
          <a:prstGeom prst="rect">
            <a:avLst/>
          </a:prstGeom>
          <a:noFill/>
        </p:spPr>
        <p:txBody>
          <a:bodyPr wrap="square">
            <a:spAutoFit/>
          </a:bodyPr>
          <a:lstStyle/>
          <a:p>
            <a:pPr algn="l"/>
            <a:endParaRPr lang="en-GB" sz="1200" b="0" i="0" u="none" strike="noStrike" baseline="0" dirty="0">
              <a:solidFill>
                <a:srgbClr val="000000"/>
              </a:solidFill>
              <a:latin typeface="HelveticaNeue Condensed"/>
            </a:endParaRPr>
          </a:p>
          <a:p>
            <a:r>
              <a:rPr lang="en-GB" sz="1200" b="0" i="0" u="none" strike="noStrike" baseline="0" dirty="0">
                <a:solidFill>
                  <a:srgbClr val="000000"/>
                </a:solidFill>
                <a:latin typeface="HelveticaNeue Condensed"/>
              </a:rPr>
              <a:t> </a:t>
            </a:r>
            <a:endParaRPr lang="en-GB" sz="4400" dirty="0"/>
          </a:p>
        </p:txBody>
      </p:sp>
      <p:pic>
        <p:nvPicPr>
          <p:cNvPr id="5" name="Picture 4">
            <a:extLst>
              <a:ext uri="{FF2B5EF4-FFF2-40B4-BE49-F238E27FC236}">
                <a16:creationId xmlns:a16="http://schemas.microsoft.com/office/drawing/2014/main" xmlns="" id="{D7E87EB0-C685-3F52-0FD3-CAE9279A3B0E}"/>
              </a:ext>
            </a:extLst>
          </p:cNvPr>
          <p:cNvPicPr>
            <a:picLocks noChangeAspect="1"/>
          </p:cNvPicPr>
          <p:nvPr/>
        </p:nvPicPr>
        <p:blipFill>
          <a:blip r:embed="rId2"/>
          <a:stretch>
            <a:fillRect/>
          </a:stretch>
        </p:blipFill>
        <p:spPr>
          <a:xfrm>
            <a:off x="1422243" y="169615"/>
            <a:ext cx="10723793" cy="1755800"/>
          </a:xfrm>
          <a:prstGeom prst="rect">
            <a:avLst/>
          </a:prstGeom>
        </p:spPr>
      </p:pic>
      <p:pic>
        <p:nvPicPr>
          <p:cNvPr id="2" name="Picture 1">
            <a:extLst>
              <a:ext uri="{FF2B5EF4-FFF2-40B4-BE49-F238E27FC236}">
                <a16:creationId xmlns:a16="http://schemas.microsoft.com/office/drawing/2014/main" xmlns="" id="{06877664-A108-B34F-B09C-D5D788B3298B}"/>
              </a:ext>
            </a:extLst>
          </p:cNvPr>
          <p:cNvPicPr>
            <a:picLocks noChangeAspect="1"/>
          </p:cNvPicPr>
          <p:nvPr/>
        </p:nvPicPr>
        <p:blipFill>
          <a:blip r:embed="rId3"/>
          <a:stretch>
            <a:fillRect/>
          </a:stretch>
        </p:blipFill>
        <p:spPr>
          <a:xfrm>
            <a:off x="193526" y="169615"/>
            <a:ext cx="1487553" cy="1572904"/>
          </a:xfrm>
          <a:prstGeom prst="rect">
            <a:avLst/>
          </a:prstGeom>
        </p:spPr>
      </p:pic>
      <p:sp>
        <p:nvSpPr>
          <p:cNvPr id="6" name="TextBox 5">
            <a:extLst>
              <a:ext uri="{FF2B5EF4-FFF2-40B4-BE49-F238E27FC236}">
                <a16:creationId xmlns:a16="http://schemas.microsoft.com/office/drawing/2014/main" xmlns="" id="{B49C19B5-CE80-EA43-A988-FAC7191C5485}"/>
              </a:ext>
            </a:extLst>
          </p:cNvPr>
          <p:cNvSpPr txBox="1"/>
          <p:nvPr/>
        </p:nvSpPr>
        <p:spPr>
          <a:xfrm>
            <a:off x="193526" y="2435136"/>
            <a:ext cx="11804948" cy="2554545"/>
          </a:xfrm>
          <a:prstGeom prst="rect">
            <a:avLst/>
          </a:prstGeom>
          <a:noFill/>
        </p:spPr>
        <p:txBody>
          <a:bodyPr wrap="square">
            <a:spAutoFit/>
          </a:bodyPr>
          <a:lstStyle/>
          <a:p>
            <a:r>
              <a:rPr lang="en-GB" sz="4000" b="1" i="0" dirty="0">
                <a:effectLst/>
                <a:latin typeface="Arial" panose="020B0604020202020204" pitchFamily="34" charset="0"/>
                <a:cs typeface="Arial" panose="020B0604020202020204" pitchFamily="34" charset="0"/>
              </a:rPr>
              <a:t>Health and safety legislation is put in place to ensure that employers are preventing injury and illness in the workplace, and that people can go to work without fear for their own health.</a:t>
            </a:r>
            <a:endParaRPr lang="en-GB"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7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171A25A-7392-2B3F-BB2E-0B5BAA57BBBD}"/>
              </a:ext>
            </a:extLst>
          </p:cNvPr>
          <p:cNvPicPr>
            <a:picLocks noChangeAspect="1"/>
          </p:cNvPicPr>
          <p:nvPr/>
        </p:nvPicPr>
        <p:blipFill>
          <a:blip r:embed="rId2"/>
          <a:stretch>
            <a:fillRect/>
          </a:stretch>
        </p:blipFill>
        <p:spPr>
          <a:xfrm>
            <a:off x="10049607" y="1973827"/>
            <a:ext cx="3003784" cy="1719072"/>
          </a:xfrm>
          <a:prstGeom prst="rect">
            <a:avLst/>
          </a:prstGeom>
        </p:spPr>
      </p:pic>
      <p:sp>
        <p:nvSpPr>
          <p:cNvPr id="5" name="TextBox 4">
            <a:extLst>
              <a:ext uri="{FF2B5EF4-FFF2-40B4-BE49-F238E27FC236}">
                <a16:creationId xmlns:a16="http://schemas.microsoft.com/office/drawing/2014/main" xmlns="" id="{1ADB5EAA-D9E1-765F-5E70-92C544FEEA12}"/>
              </a:ext>
            </a:extLst>
          </p:cNvPr>
          <p:cNvSpPr txBox="1"/>
          <p:nvPr/>
        </p:nvSpPr>
        <p:spPr>
          <a:xfrm>
            <a:off x="2590799" y="283229"/>
            <a:ext cx="7229061" cy="5521768"/>
          </a:xfrm>
          <a:prstGeom prst="rect">
            <a:avLst/>
          </a:prstGeom>
          <a:noFill/>
        </p:spPr>
        <p:txBody>
          <a:bodyPr wrap="square">
            <a:spAutoFit/>
          </a:bodyPr>
          <a:lstStyle/>
          <a:p>
            <a:pPr>
              <a:lnSpc>
                <a:spcPct val="107000"/>
              </a:lnSpc>
              <a:spcAft>
                <a:spcPts val="800"/>
              </a:spcAft>
            </a:pPr>
            <a:r>
              <a:rPr lang="en-GB" sz="9600" dirty="0">
                <a:effectLst/>
                <a:latin typeface="Arial" panose="020B0604020202020204" pitchFamily="34" charset="0"/>
                <a:ea typeface="Calibri" panose="020F0502020204030204" pitchFamily="34" charset="0"/>
                <a:cs typeface="Arial" panose="020B0604020202020204" pitchFamily="34" charset="0"/>
              </a:rPr>
              <a:t>Think safe.</a:t>
            </a:r>
          </a:p>
          <a:p>
            <a:pPr>
              <a:lnSpc>
                <a:spcPct val="107000"/>
              </a:lnSpc>
              <a:spcAft>
                <a:spcPts val="800"/>
              </a:spcAft>
            </a:pPr>
            <a:r>
              <a:rPr lang="en-GB" sz="11000" dirty="0">
                <a:effectLst/>
                <a:latin typeface="Arial" panose="020B0604020202020204" pitchFamily="34" charset="0"/>
                <a:ea typeface="Calibri" panose="020F0502020204030204" pitchFamily="34" charset="0"/>
                <a:cs typeface="Arial" panose="020B0604020202020204" pitchFamily="34" charset="0"/>
              </a:rPr>
              <a:t>Work safe.</a:t>
            </a:r>
          </a:p>
          <a:p>
            <a:pPr>
              <a:lnSpc>
                <a:spcPct val="107000"/>
              </a:lnSpc>
              <a:spcAft>
                <a:spcPts val="800"/>
              </a:spcAft>
            </a:pPr>
            <a:r>
              <a:rPr lang="en-GB" sz="12000" dirty="0">
                <a:effectLst/>
                <a:latin typeface="Arial" panose="020B0604020202020204" pitchFamily="34" charset="0"/>
                <a:ea typeface="Calibri" panose="020F0502020204030204" pitchFamily="34" charset="0"/>
                <a:cs typeface="Arial" panose="020B0604020202020204" pitchFamily="34" charset="0"/>
              </a:rPr>
              <a:t>Be safe.</a:t>
            </a:r>
            <a:endParaRPr lang="en-GB" sz="1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2BDB26DC-67B9-225D-1AF4-4C1AC519176B}"/>
              </a:ext>
            </a:extLst>
          </p:cNvPr>
          <p:cNvPicPr>
            <a:picLocks noChangeAspect="1"/>
          </p:cNvPicPr>
          <p:nvPr/>
        </p:nvPicPr>
        <p:blipFill>
          <a:blip r:embed="rId3"/>
          <a:stretch>
            <a:fillRect/>
          </a:stretch>
        </p:blipFill>
        <p:spPr>
          <a:xfrm>
            <a:off x="306695" y="143677"/>
            <a:ext cx="1487553" cy="1572904"/>
          </a:xfrm>
          <a:prstGeom prst="rect">
            <a:avLst/>
          </a:prstGeom>
        </p:spPr>
      </p:pic>
    </p:spTree>
    <p:extLst>
      <p:ext uri="{BB962C8B-B14F-4D97-AF65-F5344CB8AC3E}">
        <p14:creationId xmlns:p14="http://schemas.microsoft.com/office/powerpoint/2010/main" val="16929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6A0EAE-603B-D247-D763-D788AF98A767}"/>
              </a:ext>
            </a:extLst>
          </p:cNvPr>
          <p:cNvSpPr txBox="1"/>
          <p:nvPr/>
        </p:nvSpPr>
        <p:spPr>
          <a:xfrm>
            <a:off x="3748431" y="1566470"/>
            <a:ext cx="4310822" cy="584775"/>
          </a:xfrm>
          <a:prstGeom prst="rect">
            <a:avLst/>
          </a:prstGeom>
          <a:solidFill>
            <a:srgbClr val="FFFF00"/>
          </a:solidFill>
        </p:spPr>
        <p:txBody>
          <a:bodyPr wrap="square" rtlCol="0">
            <a:spAutoFit/>
          </a:bodyPr>
          <a:lstStyle/>
          <a:p>
            <a:r>
              <a:rPr lang="en-GB" sz="3200" dirty="0"/>
              <a:t>www.herefordhsg.co.uk</a:t>
            </a:r>
          </a:p>
        </p:txBody>
      </p:sp>
      <p:sp>
        <p:nvSpPr>
          <p:cNvPr id="4" name="TextBox 3">
            <a:extLst>
              <a:ext uri="{FF2B5EF4-FFF2-40B4-BE49-F238E27FC236}">
                <a16:creationId xmlns:a16="http://schemas.microsoft.com/office/drawing/2014/main" xmlns="" id="{48C68BB8-269D-13B9-F7BF-FDB4419F0F34}"/>
              </a:ext>
            </a:extLst>
          </p:cNvPr>
          <p:cNvSpPr txBox="1"/>
          <p:nvPr/>
        </p:nvSpPr>
        <p:spPr>
          <a:xfrm>
            <a:off x="3748430" y="2418380"/>
            <a:ext cx="4310823" cy="584775"/>
          </a:xfrm>
          <a:prstGeom prst="rect">
            <a:avLst/>
          </a:prstGeom>
          <a:solidFill>
            <a:srgbClr val="FFFF00"/>
          </a:solidFill>
        </p:spPr>
        <p:txBody>
          <a:bodyPr wrap="square" rtlCol="0">
            <a:spAutoFit/>
          </a:bodyPr>
          <a:lstStyle/>
          <a:p>
            <a:r>
              <a:rPr lang="en-GB" sz="3200" dirty="0"/>
              <a:t>info@herefordhsg.co.uk</a:t>
            </a:r>
          </a:p>
        </p:txBody>
      </p:sp>
      <p:sp>
        <p:nvSpPr>
          <p:cNvPr id="5" name="TextBox 4">
            <a:extLst>
              <a:ext uri="{FF2B5EF4-FFF2-40B4-BE49-F238E27FC236}">
                <a16:creationId xmlns:a16="http://schemas.microsoft.com/office/drawing/2014/main" xmlns="" id="{332389A2-1238-CCE1-6A23-BB69722173AB}"/>
              </a:ext>
            </a:extLst>
          </p:cNvPr>
          <p:cNvSpPr txBox="1"/>
          <p:nvPr/>
        </p:nvSpPr>
        <p:spPr>
          <a:xfrm>
            <a:off x="3748430" y="3270071"/>
            <a:ext cx="4310821" cy="584775"/>
          </a:xfrm>
          <a:prstGeom prst="rect">
            <a:avLst/>
          </a:prstGeom>
          <a:solidFill>
            <a:srgbClr val="FFFF00"/>
          </a:solidFill>
        </p:spPr>
        <p:txBody>
          <a:bodyPr wrap="square">
            <a:spAutoFit/>
          </a:bodyPr>
          <a:lstStyle/>
          <a:p>
            <a:r>
              <a:rPr lang="en-GB" sz="3200" dirty="0"/>
              <a:t>https://www.hse.gov.uk</a:t>
            </a:r>
          </a:p>
        </p:txBody>
      </p:sp>
      <p:pic>
        <p:nvPicPr>
          <p:cNvPr id="6" name="Picture 5">
            <a:extLst>
              <a:ext uri="{FF2B5EF4-FFF2-40B4-BE49-F238E27FC236}">
                <a16:creationId xmlns:a16="http://schemas.microsoft.com/office/drawing/2014/main" xmlns="" id="{8D42C426-B5B4-F827-1D51-900DCA8528EB}"/>
              </a:ext>
            </a:extLst>
          </p:cNvPr>
          <p:cNvPicPr>
            <a:picLocks noChangeAspect="1"/>
          </p:cNvPicPr>
          <p:nvPr/>
        </p:nvPicPr>
        <p:blipFill>
          <a:blip r:embed="rId2"/>
          <a:stretch>
            <a:fillRect/>
          </a:stretch>
        </p:blipFill>
        <p:spPr>
          <a:xfrm>
            <a:off x="287680" y="178760"/>
            <a:ext cx="1487553" cy="1572904"/>
          </a:xfrm>
          <a:prstGeom prst="rect">
            <a:avLst/>
          </a:prstGeom>
        </p:spPr>
      </p:pic>
      <p:sp>
        <p:nvSpPr>
          <p:cNvPr id="8" name="TextBox 7">
            <a:extLst>
              <a:ext uri="{FF2B5EF4-FFF2-40B4-BE49-F238E27FC236}">
                <a16:creationId xmlns:a16="http://schemas.microsoft.com/office/drawing/2014/main" xmlns="" id="{E6EC3E1C-2B86-0872-D8BC-5B622B77003E}"/>
              </a:ext>
            </a:extLst>
          </p:cNvPr>
          <p:cNvSpPr txBox="1"/>
          <p:nvPr/>
        </p:nvSpPr>
        <p:spPr>
          <a:xfrm>
            <a:off x="3748431" y="771005"/>
            <a:ext cx="4695137" cy="584775"/>
          </a:xfrm>
          <a:prstGeom prst="rect">
            <a:avLst/>
          </a:prstGeom>
          <a:solidFill>
            <a:srgbClr val="FFFF00"/>
          </a:solidFill>
        </p:spPr>
        <p:txBody>
          <a:bodyPr wrap="square" rtlCol="0">
            <a:spAutoFit/>
          </a:bodyPr>
          <a:lstStyle/>
          <a:p>
            <a:r>
              <a:rPr lang="en-GB" sz="3200" dirty="0"/>
              <a:t>Healthandsafety@fdl.co.uk</a:t>
            </a:r>
          </a:p>
        </p:txBody>
      </p:sp>
      <p:sp>
        <p:nvSpPr>
          <p:cNvPr id="3" name="TextBox 2">
            <a:extLst>
              <a:ext uri="{FF2B5EF4-FFF2-40B4-BE49-F238E27FC236}">
                <a16:creationId xmlns:a16="http://schemas.microsoft.com/office/drawing/2014/main" xmlns="" id="{E4CB399E-5D52-34DB-4FBD-2DB211006112}"/>
              </a:ext>
            </a:extLst>
          </p:cNvPr>
          <p:cNvSpPr txBox="1"/>
          <p:nvPr/>
        </p:nvSpPr>
        <p:spPr>
          <a:xfrm>
            <a:off x="3748431" y="4053892"/>
            <a:ext cx="8024469" cy="584775"/>
          </a:xfrm>
          <a:prstGeom prst="rect">
            <a:avLst/>
          </a:prstGeom>
          <a:noFill/>
        </p:spPr>
        <p:txBody>
          <a:bodyPr wrap="square" rtlCol="0">
            <a:spAutoFit/>
          </a:bodyPr>
          <a:lstStyle/>
          <a:p>
            <a:r>
              <a:rPr lang="en-GB" sz="3200" dirty="0">
                <a:highlight>
                  <a:srgbClr val="FFFF00"/>
                </a:highlight>
              </a:rPr>
              <a:t>https://www.hse.gov.uk/languages/index.htm</a:t>
            </a:r>
          </a:p>
        </p:txBody>
      </p:sp>
      <p:sp>
        <p:nvSpPr>
          <p:cNvPr id="9" name="TextBox 8">
            <a:extLst>
              <a:ext uri="{FF2B5EF4-FFF2-40B4-BE49-F238E27FC236}">
                <a16:creationId xmlns:a16="http://schemas.microsoft.com/office/drawing/2014/main" xmlns="" id="{2AB9CD8A-49D5-E545-DBF1-753F4AF0C66C}"/>
              </a:ext>
            </a:extLst>
          </p:cNvPr>
          <p:cNvSpPr txBox="1"/>
          <p:nvPr/>
        </p:nvSpPr>
        <p:spPr>
          <a:xfrm>
            <a:off x="3748429" y="5106864"/>
            <a:ext cx="8024469" cy="584775"/>
          </a:xfrm>
          <a:prstGeom prst="rect">
            <a:avLst/>
          </a:prstGeom>
          <a:noFill/>
        </p:spPr>
        <p:txBody>
          <a:bodyPr wrap="square">
            <a:spAutoFit/>
          </a:bodyPr>
          <a:lstStyle/>
          <a:p>
            <a:r>
              <a:rPr lang="en-GB" sz="3200" dirty="0">
                <a:highlight>
                  <a:srgbClr val="FFFF00"/>
                </a:highlight>
              </a:rPr>
              <a:t>https://www.hse.gov.uk/statistics/fatals.htm</a:t>
            </a:r>
          </a:p>
        </p:txBody>
      </p:sp>
    </p:spTree>
    <p:extLst>
      <p:ext uri="{BB962C8B-B14F-4D97-AF65-F5344CB8AC3E}">
        <p14:creationId xmlns:p14="http://schemas.microsoft.com/office/powerpoint/2010/main" val="2229504662"/>
      </p:ext>
    </p:extLst>
  </p:cSld>
  <p:clrMapOvr>
    <a:masterClrMapping/>
  </p:clrMapOvr>
  <mc:AlternateContent xmlns:mc="http://schemas.openxmlformats.org/markup-compatibility/2006" xmlns:p14="http://schemas.microsoft.com/office/powerpoint/2010/main">
    <mc:Choice Requires="p14">
      <p:transition spd="slow" p14:dur="2000" advTm="1047"/>
    </mc:Choice>
    <mc:Fallback xmlns="">
      <p:transition spd="slow" advTm="1047"/>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D9A3E35-E358-7FE2-7B98-18020C18D4E0}"/>
              </a:ext>
            </a:extLst>
          </p:cNvPr>
          <p:cNvPicPr>
            <a:picLocks noChangeAspect="1"/>
          </p:cNvPicPr>
          <p:nvPr/>
        </p:nvPicPr>
        <p:blipFill>
          <a:blip r:embed="rId2"/>
          <a:stretch>
            <a:fillRect/>
          </a:stretch>
        </p:blipFill>
        <p:spPr>
          <a:xfrm>
            <a:off x="287681" y="178760"/>
            <a:ext cx="1260232" cy="1332540"/>
          </a:xfrm>
          <a:prstGeom prst="rect">
            <a:avLst/>
          </a:prstGeom>
        </p:spPr>
      </p:pic>
      <p:sp>
        <p:nvSpPr>
          <p:cNvPr id="4" name="TextBox 3">
            <a:extLst>
              <a:ext uri="{FF2B5EF4-FFF2-40B4-BE49-F238E27FC236}">
                <a16:creationId xmlns:a16="http://schemas.microsoft.com/office/drawing/2014/main" xmlns="" id="{C24696A5-BCA0-E002-BA5C-E221C9A51E0B}"/>
              </a:ext>
            </a:extLst>
          </p:cNvPr>
          <p:cNvSpPr txBox="1"/>
          <p:nvPr/>
        </p:nvSpPr>
        <p:spPr>
          <a:xfrm>
            <a:off x="189013" y="1511300"/>
            <a:ext cx="11558487" cy="5016758"/>
          </a:xfrm>
          <a:prstGeom prst="rect">
            <a:avLst/>
          </a:prstGeom>
          <a:noFill/>
        </p:spPr>
        <p:txBody>
          <a:bodyPr wrap="square">
            <a:spAutoFit/>
          </a:bodyPr>
          <a:lstStyle/>
          <a:p>
            <a:pPr algn="ctr"/>
            <a:r>
              <a:rPr lang="en-GB" sz="3200" b="1" u="sng" dirty="0"/>
              <a:t>Information from the HSE</a:t>
            </a:r>
          </a:p>
          <a:p>
            <a:r>
              <a:rPr lang="en-GB" sz="3200" dirty="0"/>
              <a:t>INDG241. Working safely with agricultural machinery</a:t>
            </a:r>
          </a:p>
          <a:p>
            <a:r>
              <a:rPr lang="en-GB" sz="3200" dirty="0"/>
              <a:t>INDG229. Using work equipment safely</a:t>
            </a:r>
          </a:p>
          <a:p>
            <a:r>
              <a:rPr lang="en-GB" sz="3200" dirty="0"/>
              <a:t>INDG 291 (rev 1) Providing and using work equipment safely</a:t>
            </a:r>
          </a:p>
          <a:p>
            <a:r>
              <a:rPr lang="en-GB" sz="3200" dirty="0"/>
              <a:t>HSG270. Farmwise. Your essential guide to health and safety in agriculture</a:t>
            </a:r>
          </a:p>
          <a:p>
            <a:r>
              <a:rPr lang="en-GB" sz="3200" dirty="0"/>
              <a:t>INDG185. Using tractors safely</a:t>
            </a:r>
          </a:p>
          <a:p>
            <a:r>
              <a:rPr lang="en-GB" sz="3200" dirty="0"/>
              <a:t>INDG290. Lifting equipment at work</a:t>
            </a:r>
          </a:p>
          <a:p>
            <a:r>
              <a:rPr lang="en-GB" sz="3200" dirty="0"/>
              <a:t>L22. PUWER ACOP</a:t>
            </a:r>
          </a:p>
          <a:p>
            <a:r>
              <a:rPr lang="en-GB" sz="3200" dirty="0"/>
              <a:t>L113. LOLER ACOP</a:t>
            </a:r>
          </a:p>
        </p:txBody>
      </p:sp>
    </p:spTree>
    <p:extLst>
      <p:ext uri="{BB962C8B-B14F-4D97-AF65-F5344CB8AC3E}">
        <p14:creationId xmlns:p14="http://schemas.microsoft.com/office/powerpoint/2010/main" val="13474301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2597EA-A2B8-8E9F-58DC-F3AC08FDC208}"/>
              </a:ext>
            </a:extLst>
          </p:cNvPr>
          <p:cNvSpPr txBox="1"/>
          <p:nvPr/>
        </p:nvSpPr>
        <p:spPr>
          <a:xfrm>
            <a:off x="916295" y="2028445"/>
            <a:ext cx="10679357" cy="1938992"/>
          </a:xfrm>
          <a:prstGeom prst="rect">
            <a:avLst/>
          </a:prstGeom>
          <a:noFill/>
        </p:spPr>
        <p:txBody>
          <a:bodyPr wrap="square">
            <a:spAutoFit/>
          </a:bodyPr>
          <a:lstStyle/>
          <a:p>
            <a:pPr algn="ctr"/>
            <a:r>
              <a:rPr lang="en-GB" sz="12000" b="1" dirty="0"/>
              <a:t>Any Questions?</a:t>
            </a:r>
          </a:p>
        </p:txBody>
      </p:sp>
      <p:pic>
        <p:nvPicPr>
          <p:cNvPr id="4" name="Picture 3">
            <a:extLst>
              <a:ext uri="{FF2B5EF4-FFF2-40B4-BE49-F238E27FC236}">
                <a16:creationId xmlns:a16="http://schemas.microsoft.com/office/drawing/2014/main" xmlns="" id="{0016B3EF-6B18-3A27-89B7-4262C9FEAC29}"/>
              </a:ext>
            </a:extLst>
          </p:cNvPr>
          <p:cNvPicPr>
            <a:picLocks noChangeAspect="1"/>
          </p:cNvPicPr>
          <p:nvPr/>
        </p:nvPicPr>
        <p:blipFill>
          <a:blip r:embed="rId2"/>
          <a:stretch>
            <a:fillRect/>
          </a:stretch>
        </p:blipFill>
        <p:spPr>
          <a:xfrm>
            <a:off x="306695" y="143677"/>
            <a:ext cx="1487553" cy="1572904"/>
          </a:xfrm>
          <a:prstGeom prst="rect">
            <a:avLst/>
          </a:prstGeom>
        </p:spPr>
      </p:pic>
      <p:sp>
        <p:nvSpPr>
          <p:cNvPr id="2" name="TextBox 1">
            <a:extLst>
              <a:ext uri="{FF2B5EF4-FFF2-40B4-BE49-F238E27FC236}">
                <a16:creationId xmlns:a16="http://schemas.microsoft.com/office/drawing/2014/main" xmlns="" id="{CC805AC4-F148-794D-5289-A3ECA9D93E05}"/>
              </a:ext>
            </a:extLst>
          </p:cNvPr>
          <p:cNvSpPr txBox="1"/>
          <p:nvPr/>
        </p:nvSpPr>
        <p:spPr>
          <a:xfrm>
            <a:off x="215900" y="6426200"/>
            <a:ext cx="3200400" cy="369332"/>
          </a:xfrm>
          <a:prstGeom prst="rect">
            <a:avLst/>
          </a:prstGeom>
          <a:noFill/>
        </p:spPr>
        <p:txBody>
          <a:bodyPr wrap="square" rtlCol="0">
            <a:spAutoFit/>
          </a:bodyPr>
          <a:lstStyle/>
          <a:p>
            <a:r>
              <a:rPr lang="en-GB" dirty="0"/>
              <a:t>Revision 4. 16/05/23</a:t>
            </a:r>
          </a:p>
        </p:txBody>
      </p:sp>
    </p:spTree>
    <p:extLst>
      <p:ext uri="{BB962C8B-B14F-4D97-AF65-F5344CB8AC3E}">
        <p14:creationId xmlns:p14="http://schemas.microsoft.com/office/powerpoint/2010/main" val="1104184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9|1"/>
</p:tagLst>
</file>

<file path=ppt/tags/tag2.xml><?xml version="1.0" encoding="utf-8"?>
<p:tagLst xmlns:a="http://schemas.openxmlformats.org/drawingml/2006/main" xmlns:r="http://schemas.openxmlformats.org/officeDocument/2006/relationships" xmlns:p="http://schemas.openxmlformats.org/presentationml/2006/main">
  <p:tag name="TIMING" val="|2.8"/>
</p:tagLst>
</file>

<file path=ppt/tags/tag3.xml><?xml version="1.0" encoding="utf-8"?>
<p:tagLst xmlns:a="http://schemas.openxmlformats.org/drawingml/2006/main" xmlns:r="http://schemas.openxmlformats.org/officeDocument/2006/relationships" xmlns:p="http://schemas.openxmlformats.org/presentationml/2006/main">
  <p:tag name="TIMING" val="|1.4|3.1|1.2|1.4|1.7|0.9|0.9|0.9|1.2|0.9|0.8|1.2|1.3|1|1.5|1.3"/>
</p:tagLst>
</file>

<file path=ppt/tags/tag4.xml><?xml version="1.0" encoding="utf-8"?>
<p:tagLst xmlns:a="http://schemas.openxmlformats.org/drawingml/2006/main" xmlns:r="http://schemas.openxmlformats.org/officeDocument/2006/relationships" xmlns:p="http://schemas.openxmlformats.org/presentationml/2006/main">
  <p:tag name="TIMING" val="|1|1.4|1.2|2.2|0.9|0.8|1.8|1.4|1.1|1.1|1.3"/>
</p:tagLst>
</file>

<file path=ppt/tags/tag5.xml><?xml version="1.0" encoding="utf-8"?>
<p:tagLst xmlns:a="http://schemas.openxmlformats.org/drawingml/2006/main" xmlns:r="http://schemas.openxmlformats.org/officeDocument/2006/relationships" xmlns:p="http://schemas.openxmlformats.org/presentationml/2006/main">
  <p:tag name="TIMING" val="|0.9|5.4|4.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52c255d-0884-4b96-8d5e-68b6636cc5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CF161F7D22F240A9C2464E4286F571" ma:contentTypeVersion="6" ma:contentTypeDescription="Create a new document." ma:contentTypeScope="" ma:versionID="41472992d591c024df1c0260e1880059">
  <xsd:schema xmlns:xsd="http://www.w3.org/2001/XMLSchema" xmlns:xs="http://www.w3.org/2001/XMLSchema" xmlns:p="http://schemas.microsoft.com/office/2006/metadata/properties" xmlns:ns3="c52c255d-0884-4b96-8d5e-68b6636cc57b" xmlns:ns4="726abdb5-459f-4994-a1f2-fd1b915601f8" targetNamespace="http://schemas.microsoft.com/office/2006/metadata/properties" ma:root="true" ma:fieldsID="d3f6659cd0164e8be89a8b7545231c6c" ns3:_="" ns4:_="">
    <xsd:import namespace="c52c255d-0884-4b96-8d5e-68b6636cc57b"/>
    <xsd:import namespace="726abdb5-459f-4994-a1f2-fd1b915601f8"/>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2c255d-0884-4b96-8d5e-68b6636cc5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6abdb5-459f-4994-a1f2-fd1b915601f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A941E8-6E17-4D11-B5D5-52950394E46F}">
  <ds:schemaRefs>
    <ds:schemaRef ds:uri="c52c255d-0884-4b96-8d5e-68b6636cc57b"/>
    <ds:schemaRef ds:uri="http://purl.org/dc/terms/"/>
    <ds:schemaRef ds:uri="http://schemas.openxmlformats.org/package/2006/metadata/core-properties"/>
    <ds:schemaRef ds:uri="726abdb5-459f-4994-a1f2-fd1b915601f8"/>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84267272-1261-4C69-A746-A4299E7EEE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2c255d-0884-4b96-8d5e-68b6636cc57b"/>
    <ds:schemaRef ds:uri="726abdb5-459f-4994-a1f2-fd1b915601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F24A4C-405B-4D02-B7AA-2E18C9004E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3169</TotalTime>
  <Words>5443</Words>
  <Application>Microsoft Office PowerPoint</Application>
  <PresentationFormat>Custom</PresentationFormat>
  <Paragraphs>470</Paragraphs>
  <Slides>93</Slides>
  <Notes>0</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      </vt:lpstr>
      <vt:lpstr>A little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PUWER &amp; LOLER Regs</dc:title>
  <dc:creator>Les Coultas</dc:creator>
  <cp:lastModifiedBy>Adrian</cp:lastModifiedBy>
  <cp:revision>152</cp:revision>
  <dcterms:created xsi:type="dcterms:W3CDTF">2023-03-07T13:18:10Z</dcterms:created>
  <dcterms:modified xsi:type="dcterms:W3CDTF">2023-05-21T18:26:30Z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0x01010047CF161F7D22F240A9C2464E4286F571</vt:lpwstr>
  </property>
</Properties>
</file>