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8"/>
  </p:notesMasterIdLst>
  <p:sldIdLst>
    <p:sldId id="269" r:id="rId2"/>
    <p:sldId id="273" r:id="rId3"/>
    <p:sldId id="275" r:id="rId4"/>
    <p:sldId id="274" r:id="rId5"/>
    <p:sldId id="421" r:id="rId6"/>
    <p:sldId id="422" r:id="rId7"/>
    <p:sldId id="277" r:id="rId8"/>
    <p:sldId id="417" r:id="rId9"/>
    <p:sldId id="418" r:id="rId10"/>
    <p:sldId id="419" r:id="rId11"/>
    <p:sldId id="427" r:id="rId12"/>
    <p:sldId id="295" r:id="rId13"/>
    <p:sldId id="311" r:id="rId14"/>
    <p:sldId id="312" r:id="rId15"/>
    <p:sldId id="314" r:id="rId16"/>
    <p:sldId id="315" r:id="rId17"/>
    <p:sldId id="317" r:id="rId18"/>
    <p:sldId id="318" r:id="rId19"/>
    <p:sldId id="257" r:id="rId20"/>
    <p:sldId id="416" r:id="rId21"/>
    <p:sldId id="408" r:id="rId22"/>
    <p:sldId id="406" r:id="rId23"/>
    <p:sldId id="414" r:id="rId24"/>
    <p:sldId id="413" r:id="rId25"/>
    <p:sldId id="431" r:id="rId26"/>
    <p:sldId id="426" r:id="rId27"/>
    <p:sldId id="430" r:id="rId28"/>
    <p:sldId id="428" r:id="rId29"/>
    <p:sldId id="429" r:id="rId30"/>
    <p:sldId id="424" r:id="rId31"/>
    <p:sldId id="423" r:id="rId32"/>
    <p:sldId id="425" r:id="rId33"/>
    <p:sldId id="420" r:id="rId34"/>
    <p:sldId id="290" r:id="rId35"/>
    <p:sldId id="320" r:id="rId36"/>
    <p:sldId id="377" r:id="rId3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2"/>
    <a:srgbClr val="009639"/>
    <a:srgbClr val="3A5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801561-B59A-479F-BC25-4BABC9BBBA82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69DE4C-FA1A-4C9E-91CF-ED95A34A5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30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23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12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9DE4C-FA1A-4C9E-91CF-ED95A34A5A27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02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2C983-AD0B-4ABA-ABA2-B5AAE3EB489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1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87E1-C8A4-4362-9AA3-A0745C95B06E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56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87E1-C8A4-4362-9AA3-A0745C95B06E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173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87E1-C8A4-4362-9AA3-A0745C95B06E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52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87E1-C8A4-4362-9AA3-A0745C95B06E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57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487E1-C8A4-4362-9AA3-A0745C95B06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0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79194" y="3363838"/>
            <a:ext cx="3960564" cy="2637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4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279318" y="3712163"/>
            <a:ext cx="3960564" cy="2637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4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79194" y="2283718"/>
            <a:ext cx="7408068" cy="539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70438" y="2859782"/>
            <a:ext cx="5544616" cy="3844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DDF3-1ECF-4563-ADB3-F688B41C664D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103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4682-20F8-4F0B-8A5A-C85EB578EB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5" name="Group 4"/>
          <p:cNvGrpSpPr>
            <a:grpSpLocks noChangeAspect="1"/>
          </p:cNvGrpSpPr>
          <p:nvPr userDrawn="1"/>
        </p:nvGrpSpPr>
        <p:grpSpPr bwMode="auto">
          <a:xfrm>
            <a:off x="323528" y="339502"/>
            <a:ext cx="4329113" cy="1223963"/>
            <a:chOff x="204" y="210"/>
            <a:chExt cx="1542" cy="436"/>
          </a:xfrm>
        </p:grpSpPr>
        <p:sp>
          <p:nvSpPr>
            <p:cNvPr id="10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4" y="210"/>
              <a:ext cx="154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5"/>
            <p:cNvSpPr>
              <a:spLocks/>
            </p:cNvSpPr>
            <p:nvPr userDrawn="1"/>
          </p:nvSpPr>
          <p:spPr bwMode="auto">
            <a:xfrm>
              <a:off x="211" y="219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8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8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8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</a:path>
              </a:pathLst>
            </a:custGeom>
            <a:solidFill>
              <a:srgbClr val="A5A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6"/>
            <p:cNvSpPr>
              <a:spLocks/>
            </p:cNvSpPr>
            <p:nvPr userDrawn="1"/>
          </p:nvSpPr>
          <p:spPr bwMode="auto">
            <a:xfrm>
              <a:off x="203" y="211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9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9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9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7"/>
            <p:cNvSpPr>
              <a:spLocks noEditPoints="1"/>
            </p:cNvSpPr>
            <p:nvPr userDrawn="1"/>
          </p:nvSpPr>
          <p:spPr bwMode="auto">
            <a:xfrm>
              <a:off x="721" y="271"/>
              <a:ext cx="138" cy="166"/>
            </a:xfrm>
            <a:custGeom>
              <a:avLst/>
              <a:gdLst>
                <a:gd name="T0" fmla="*/ 0 w 203"/>
                <a:gd name="T1" fmla="*/ 0 h 244"/>
                <a:gd name="T2" fmla="*/ 89 w 203"/>
                <a:gd name="T3" fmla="*/ 0 h 244"/>
                <a:gd name="T4" fmla="*/ 137 w 203"/>
                <a:gd name="T5" fmla="*/ 5 h 244"/>
                <a:gd name="T6" fmla="*/ 173 w 203"/>
                <a:gd name="T7" fmla="*/ 21 h 244"/>
                <a:gd name="T8" fmla="*/ 196 w 203"/>
                <a:gd name="T9" fmla="*/ 46 h 244"/>
                <a:gd name="T10" fmla="*/ 203 w 203"/>
                <a:gd name="T11" fmla="*/ 80 h 244"/>
                <a:gd name="T12" fmla="*/ 194 w 203"/>
                <a:gd name="T13" fmla="*/ 114 h 244"/>
                <a:gd name="T14" fmla="*/ 171 w 203"/>
                <a:gd name="T15" fmla="*/ 139 h 244"/>
                <a:gd name="T16" fmla="*/ 135 w 203"/>
                <a:gd name="T17" fmla="*/ 155 h 244"/>
                <a:gd name="T18" fmla="*/ 92 w 203"/>
                <a:gd name="T19" fmla="*/ 160 h 244"/>
                <a:gd name="T20" fmla="*/ 77 w 203"/>
                <a:gd name="T21" fmla="*/ 160 h 244"/>
                <a:gd name="T22" fmla="*/ 77 w 203"/>
                <a:gd name="T23" fmla="*/ 244 h 244"/>
                <a:gd name="T24" fmla="*/ 0 w 203"/>
                <a:gd name="T25" fmla="*/ 244 h 244"/>
                <a:gd name="T26" fmla="*/ 0 w 203"/>
                <a:gd name="T27" fmla="*/ 0 h 244"/>
                <a:gd name="T28" fmla="*/ 92 w 203"/>
                <a:gd name="T29" fmla="*/ 111 h 244"/>
                <a:gd name="T30" fmla="*/ 121 w 203"/>
                <a:gd name="T31" fmla="*/ 103 h 244"/>
                <a:gd name="T32" fmla="*/ 132 w 203"/>
                <a:gd name="T33" fmla="*/ 80 h 244"/>
                <a:gd name="T34" fmla="*/ 129 w 203"/>
                <a:gd name="T35" fmla="*/ 67 h 244"/>
                <a:gd name="T36" fmla="*/ 120 w 203"/>
                <a:gd name="T37" fmla="*/ 58 h 244"/>
                <a:gd name="T38" fmla="*/ 108 w 203"/>
                <a:gd name="T39" fmla="*/ 53 h 244"/>
                <a:gd name="T40" fmla="*/ 92 w 203"/>
                <a:gd name="T41" fmla="*/ 51 h 244"/>
                <a:gd name="T42" fmla="*/ 77 w 203"/>
                <a:gd name="T43" fmla="*/ 51 h 244"/>
                <a:gd name="T44" fmla="*/ 77 w 203"/>
                <a:gd name="T45" fmla="*/ 110 h 244"/>
                <a:gd name="T46" fmla="*/ 83 w 203"/>
                <a:gd name="T47" fmla="*/ 111 h 244"/>
                <a:gd name="T48" fmla="*/ 92 w 203"/>
                <a:gd name="T49" fmla="*/ 111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3" h="244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07" y="0"/>
                    <a:pt x="123" y="1"/>
                    <a:pt x="137" y="5"/>
                  </a:cubicBezTo>
                  <a:cubicBezTo>
                    <a:pt x="152" y="9"/>
                    <a:pt x="164" y="14"/>
                    <a:pt x="173" y="21"/>
                  </a:cubicBezTo>
                  <a:cubicBezTo>
                    <a:pt x="183" y="28"/>
                    <a:pt x="190" y="36"/>
                    <a:pt x="196" y="46"/>
                  </a:cubicBezTo>
                  <a:cubicBezTo>
                    <a:pt x="201" y="56"/>
                    <a:pt x="203" y="68"/>
                    <a:pt x="203" y="80"/>
                  </a:cubicBezTo>
                  <a:cubicBezTo>
                    <a:pt x="203" y="93"/>
                    <a:pt x="200" y="104"/>
                    <a:pt x="194" y="114"/>
                  </a:cubicBezTo>
                  <a:cubicBezTo>
                    <a:pt x="189" y="124"/>
                    <a:pt x="181" y="132"/>
                    <a:pt x="171" y="139"/>
                  </a:cubicBezTo>
                  <a:cubicBezTo>
                    <a:pt x="161" y="146"/>
                    <a:pt x="149" y="151"/>
                    <a:pt x="135" y="155"/>
                  </a:cubicBezTo>
                  <a:cubicBezTo>
                    <a:pt x="122" y="159"/>
                    <a:pt x="107" y="160"/>
                    <a:pt x="92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0" y="0"/>
                  </a:lnTo>
                  <a:close/>
                  <a:moveTo>
                    <a:pt x="92" y="111"/>
                  </a:moveTo>
                  <a:cubicBezTo>
                    <a:pt x="105" y="111"/>
                    <a:pt x="114" y="108"/>
                    <a:pt x="121" y="103"/>
                  </a:cubicBezTo>
                  <a:cubicBezTo>
                    <a:pt x="128" y="98"/>
                    <a:pt x="132" y="91"/>
                    <a:pt x="132" y="80"/>
                  </a:cubicBezTo>
                  <a:cubicBezTo>
                    <a:pt x="132" y="75"/>
                    <a:pt x="131" y="71"/>
                    <a:pt x="129" y="67"/>
                  </a:cubicBezTo>
                  <a:cubicBezTo>
                    <a:pt x="127" y="64"/>
                    <a:pt x="124" y="61"/>
                    <a:pt x="120" y="58"/>
                  </a:cubicBezTo>
                  <a:cubicBezTo>
                    <a:pt x="117" y="56"/>
                    <a:pt x="113" y="54"/>
                    <a:pt x="108" y="53"/>
                  </a:cubicBezTo>
                  <a:cubicBezTo>
                    <a:pt x="103" y="51"/>
                    <a:pt x="98" y="51"/>
                    <a:pt x="92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9" y="111"/>
                    <a:pt x="81" y="111"/>
                    <a:pt x="83" y="111"/>
                  </a:cubicBezTo>
                  <a:cubicBezTo>
                    <a:pt x="86" y="111"/>
                    <a:pt x="89" y="111"/>
                    <a:pt x="92" y="11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8"/>
            <p:cNvSpPr>
              <a:spLocks/>
            </p:cNvSpPr>
            <p:nvPr userDrawn="1"/>
          </p:nvSpPr>
          <p:spPr bwMode="auto">
            <a:xfrm>
              <a:off x="573" y="265"/>
              <a:ext cx="136" cy="174"/>
            </a:xfrm>
            <a:custGeom>
              <a:avLst/>
              <a:gdLst>
                <a:gd name="T0" fmla="*/ 175 w 199"/>
                <a:gd name="T1" fmla="*/ 119 h 255"/>
                <a:gd name="T2" fmla="*/ 103 w 199"/>
                <a:gd name="T3" fmla="*/ 88 h 255"/>
                <a:gd name="T4" fmla="*/ 84 w 199"/>
                <a:gd name="T5" fmla="*/ 71 h 255"/>
                <a:gd name="T6" fmla="*/ 127 w 199"/>
                <a:gd name="T7" fmla="*/ 61 h 255"/>
                <a:gd name="T8" fmla="*/ 129 w 199"/>
                <a:gd name="T9" fmla="*/ 61 h 255"/>
                <a:gd name="T10" fmla="*/ 144 w 199"/>
                <a:gd name="T11" fmla="*/ 65 h 255"/>
                <a:gd name="T12" fmla="*/ 171 w 199"/>
                <a:gd name="T13" fmla="*/ 72 h 255"/>
                <a:gd name="T14" fmla="*/ 190 w 199"/>
                <a:gd name="T15" fmla="*/ 18 h 255"/>
                <a:gd name="T16" fmla="*/ 106 w 199"/>
                <a:gd name="T17" fmla="*/ 0 h 255"/>
                <a:gd name="T18" fmla="*/ 11 w 199"/>
                <a:gd name="T19" fmla="*/ 79 h 255"/>
                <a:gd name="T20" fmla="*/ 15 w 199"/>
                <a:gd name="T21" fmla="*/ 104 h 255"/>
                <a:gd name="T22" fmla="*/ 27 w 199"/>
                <a:gd name="T23" fmla="*/ 125 h 255"/>
                <a:gd name="T24" fmla="*/ 46 w 199"/>
                <a:gd name="T25" fmla="*/ 141 h 255"/>
                <a:gd name="T26" fmla="*/ 69 w 199"/>
                <a:gd name="T27" fmla="*/ 151 h 255"/>
                <a:gd name="T28" fmla="*/ 88 w 199"/>
                <a:gd name="T29" fmla="*/ 157 h 255"/>
                <a:gd name="T30" fmla="*/ 107 w 199"/>
                <a:gd name="T31" fmla="*/ 163 h 255"/>
                <a:gd name="T32" fmla="*/ 121 w 199"/>
                <a:gd name="T33" fmla="*/ 170 h 255"/>
                <a:gd name="T34" fmla="*/ 127 w 199"/>
                <a:gd name="T35" fmla="*/ 181 h 255"/>
                <a:gd name="T36" fmla="*/ 124 w 199"/>
                <a:gd name="T37" fmla="*/ 189 h 255"/>
                <a:gd name="T38" fmla="*/ 117 w 199"/>
                <a:gd name="T39" fmla="*/ 193 h 255"/>
                <a:gd name="T40" fmla="*/ 108 w 199"/>
                <a:gd name="T41" fmla="*/ 195 h 255"/>
                <a:gd name="T42" fmla="*/ 93 w 199"/>
                <a:gd name="T43" fmla="*/ 195 h 255"/>
                <a:gd name="T44" fmla="*/ 63 w 199"/>
                <a:gd name="T45" fmla="*/ 190 h 255"/>
                <a:gd name="T46" fmla="*/ 49 w 199"/>
                <a:gd name="T47" fmla="*/ 186 h 255"/>
                <a:gd name="T48" fmla="*/ 39 w 199"/>
                <a:gd name="T49" fmla="*/ 183 h 255"/>
                <a:gd name="T50" fmla="*/ 29 w 199"/>
                <a:gd name="T51" fmla="*/ 179 h 255"/>
                <a:gd name="T52" fmla="*/ 29 w 199"/>
                <a:gd name="T53" fmla="*/ 181 h 255"/>
                <a:gd name="T54" fmla="*/ 28 w 199"/>
                <a:gd name="T55" fmla="*/ 184 h 255"/>
                <a:gd name="T56" fmla="*/ 27 w 199"/>
                <a:gd name="T57" fmla="*/ 186 h 255"/>
                <a:gd name="T58" fmla="*/ 27 w 199"/>
                <a:gd name="T59" fmla="*/ 189 h 255"/>
                <a:gd name="T60" fmla="*/ 26 w 199"/>
                <a:gd name="T61" fmla="*/ 191 h 255"/>
                <a:gd name="T62" fmla="*/ 25 w 199"/>
                <a:gd name="T63" fmla="*/ 194 h 255"/>
                <a:gd name="T64" fmla="*/ 24 w 199"/>
                <a:gd name="T65" fmla="*/ 196 h 255"/>
                <a:gd name="T66" fmla="*/ 23 w 199"/>
                <a:gd name="T67" fmla="*/ 199 h 255"/>
                <a:gd name="T68" fmla="*/ 21 w 199"/>
                <a:gd name="T69" fmla="*/ 201 h 255"/>
                <a:gd name="T70" fmla="*/ 20 w 199"/>
                <a:gd name="T71" fmla="*/ 204 h 255"/>
                <a:gd name="T72" fmla="*/ 19 w 199"/>
                <a:gd name="T73" fmla="*/ 206 h 255"/>
                <a:gd name="T74" fmla="*/ 18 w 199"/>
                <a:gd name="T75" fmla="*/ 209 h 255"/>
                <a:gd name="T76" fmla="*/ 16 w 199"/>
                <a:gd name="T77" fmla="*/ 211 h 255"/>
                <a:gd name="T78" fmla="*/ 15 w 199"/>
                <a:gd name="T79" fmla="*/ 213 h 255"/>
                <a:gd name="T80" fmla="*/ 13 w 199"/>
                <a:gd name="T81" fmla="*/ 216 h 255"/>
                <a:gd name="T82" fmla="*/ 12 w 199"/>
                <a:gd name="T83" fmla="*/ 218 h 255"/>
                <a:gd name="T84" fmla="*/ 10 w 199"/>
                <a:gd name="T85" fmla="*/ 220 h 255"/>
                <a:gd name="T86" fmla="*/ 8 w 199"/>
                <a:gd name="T87" fmla="*/ 222 h 255"/>
                <a:gd name="T88" fmla="*/ 6 w 199"/>
                <a:gd name="T89" fmla="*/ 224 h 255"/>
                <a:gd name="T90" fmla="*/ 5 w 199"/>
                <a:gd name="T91" fmla="*/ 226 h 255"/>
                <a:gd name="T92" fmla="*/ 3 w 199"/>
                <a:gd name="T93" fmla="*/ 229 h 255"/>
                <a:gd name="T94" fmla="*/ 1 w 199"/>
                <a:gd name="T95" fmla="*/ 230 h 255"/>
                <a:gd name="T96" fmla="*/ 0 w 199"/>
                <a:gd name="T97" fmla="*/ 232 h 255"/>
                <a:gd name="T98" fmla="*/ 31 w 199"/>
                <a:gd name="T99" fmla="*/ 245 h 255"/>
                <a:gd name="T100" fmla="*/ 33 w 199"/>
                <a:gd name="T101" fmla="*/ 245 h 255"/>
                <a:gd name="T102" fmla="*/ 36 w 199"/>
                <a:gd name="T103" fmla="*/ 246 h 255"/>
                <a:gd name="T104" fmla="*/ 64 w 199"/>
                <a:gd name="T105" fmla="*/ 252 h 255"/>
                <a:gd name="T106" fmla="*/ 95 w 199"/>
                <a:gd name="T107" fmla="*/ 255 h 255"/>
                <a:gd name="T108" fmla="*/ 98 w 199"/>
                <a:gd name="T109" fmla="*/ 255 h 255"/>
                <a:gd name="T110" fmla="*/ 102 w 199"/>
                <a:gd name="T111" fmla="*/ 255 h 255"/>
                <a:gd name="T112" fmla="*/ 142 w 199"/>
                <a:gd name="T113" fmla="*/ 250 h 255"/>
                <a:gd name="T114" fmla="*/ 173 w 199"/>
                <a:gd name="T115" fmla="*/ 234 h 255"/>
                <a:gd name="T116" fmla="*/ 192 w 199"/>
                <a:gd name="T117" fmla="*/ 208 h 255"/>
                <a:gd name="T118" fmla="*/ 199 w 199"/>
                <a:gd name="T119" fmla="*/ 170 h 255"/>
                <a:gd name="T120" fmla="*/ 175 w 199"/>
                <a:gd name="T121" fmla="*/ 119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9" h="255">
                  <a:moveTo>
                    <a:pt x="175" y="119"/>
                  </a:moveTo>
                  <a:cubicBezTo>
                    <a:pt x="159" y="105"/>
                    <a:pt x="135" y="95"/>
                    <a:pt x="103" y="88"/>
                  </a:cubicBezTo>
                  <a:cubicBezTo>
                    <a:pt x="96" y="85"/>
                    <a:pt x="84" y="80"/>
                    <a:pt x="84" y="71"/>
                  </a:cubicBezTo>
                  <a:cubicBezTo>
                    <a:pt x="83" y="51"/>
                    <a:pt x="116" y="58"/>
                    <a:pt x="127" y="61"/>
                  </a:cubicBezTo>
                  <a:cubicBezTo>
                    <a:pt x="128" y="61"/>
                    <a:pt x="128" y="61"/>
                    <a:pt x="129" y="61"/>
                  </a:cubicBezTo>
                  <a:cubicBezTo>
                    <a:pt x="133" y="62"/>
                    <a:pt x="138" y="63"/>
                    <a:pt x="144" y="65"/>
                  </a:cubicBezTo>
                  <a:cubicBezTo>
                    <a:pt x="151" y="66"/>
                    <a:pt x="160" y="69"/>
                    <a:pt x="171" y="72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64" y="6"/>
                    <a:pt x="136" y="0"/>
                    <a:pt x="106" y="0"/>
                  </a:cubicBezTo>
                  <a:cubicBezTo>
                    <a:pt x="43" y="0"/>
                    <a:pt x="11" y="26"/>
                    <a:pt x="11" y="79"/>
                  </a:cubicBezTo>
                  <a:cubicBezTo>
                    <a:pt x="11" y="88"/>
                    <a:pt x="13" y="97"/>
                    <a:pt x="15" y="104"/>
                  </a:cubicBezTo>
                  <a:cubicBezTo>
                    <a:pt x="18" y="112"/>
                    <a:pt x="22" y="119"/>
                    <a:pt x="27" y="125"/>
                  </a:cubicBezTo>
                  <a:cubicBezTo>
                    <a:pt x="33" y="131"/>
                    <a:pt x="39" y="136"/>
                    <a:pt x="46" y="141"/>
                  </a:cubicBezTo>
                  <a:cubicBezTo>
                    <a:pt x="53" y="145"/>
                    <a:pt x="60" y="149"/>
                    <a:pt x="69" y="151"/>
                  </a:cubicBezTo>
                  <a:cubicBezTo>
                    <a:pt x="75" y="153"/>
                    <a:pt x="81" y="155"/>
                    <a:pt x="88" y="157"/>
                  </a:cubicBezTo>
                  <a:cubicBezTo>
                    <a:pt x="95" y="159"/>
                    <a:pt x="101" y="161"/>
                    <a:pt x="107" y="163"/>
                  </a:cubicBezTo>
                  <a:cubicBezTo>
                    <a:pt x="112" y="165"/>
                    <a:pt x="117" y="168"/>
                    <a:pt x="121" y="170"/>
                  </a:cubicBezTo>
                  <a:cubicBezTo>
                    <a:pt x="125" y="173"/>
                    <a:pt x="127" y="177"/>
                    <a:pt x="127" y="181"/>
                  </a:cubicBezTo>
                  <a:cubicBezTo>
                    <a:pt x="127" y="184"/>
                    <a:pt x="126" y="187"/>
                    <a:pt x="124" y="189"/>
                  </a:cubicBezTo>
                  <a:cubicBezTo>
                    <a:pt x="122" y="191"/>
                    <a:pt x="120" y="192"/>
                    <a:pt x="117" y="193"/>
                  </a:cubicBezTo>
                  <a:cubicBezTo>
                    <a:pt x="115" y="194"/>
                    <a:pt x="111" y="195"/>
                    <a:pt x="108" y="195"/>
                  </a:cubicBezTo>
                  <a:cubicBezTo>
                    <a:pt x="103" y="195"/>
                    <a:pt x="98" y="196"/>
                    <a:pt x="93" y="195"/>
                  </a:cubicBezTo>
                  <a:cubicBezTo>
                    <a:pt x="83" y="195"/>
                    <a:pt x="73" y="192"/>
                    <a:pt x="63" y="190"/>
                  </a:cubicBezTo>
                  <a:cubicBezTo>
                    <a:pt x="58" y="189"/>
                    <a:pt x="53" y="188"/>
                    <a:pt x="49" y="186"/>
                  </a:cubicBezTo>
                  <a:cubicBezTo>
                    <a:pt x="46" y="185"/>
                    <a:pt x="42" y="184"/>
                    <a:pt x="39" y="183"/>
                  </a:cubicBezTo>
                  <a:cubicBezTo>
                    <a:pt x="38" y="182"/>
                    <a:pt x="33" y="180"/>
                    <a:pt x="29" y="179"/>
                  </a:cubicBezTo>
                  <a:cubicBezTo>
                    <a:pt x="29" y="180"/>
                    <a:pt x="29" y="180"/>
                    <a:pt x="29" y="181"/>
                  </a:cubicBezTo>
                  <a:cubicBezTo>
                    <a:pt x="29" y="182"/>
                    <a:pt x="28" y="183"/>
                    <a:pt x="28" y="184"/>
                  </a:cubicBezTo>
                  <a:cubicBezTo>
                    <a:pt x="28" y="185"/>
                    <a:pt x="28" y="185"/>
                    <a:pt x="27" y="186"/>
                  </a:cubicBezTo>
                  <a:cubicBezTo>
                    <a:pt x="27" y="187"/>
                    <a:pt x="27" y="188"/>
                    <a:pt x="27" y="189"/>
                  </a:cubicBezTo>
                  <a:cubicBezTo>
                    <a:pt x="26" y="190"/>
                    <a:pt x="26" y="191"/>
                    <a:pt x="26" y="191"/>
                  </a:cubicBezTo>
                  <a:cubicBezTo>
                    <a:pt x="25" y="192"/>
                    <a:pt x="25" y="193"/>
                    <a:pt x="25" y="194"/>
                  </a:cubicBezTo>
                  <a:cubicBezTo>
                    <a:pt x="24" y="195"/>
                    <a:pt x="24" y="196"/>
                    <a:pt x="24" y="196"/>
                  </a:cubicBezTo>
                  <a:cubicBezTo>
                    <a:pt x="23" y="197"/>
                    <a:pt x="23" y="198"/>
                    <a:pt x="23" y="199"/>
                  </a:cubicBezTo>
                  <a:cubicBezTo>
                    <a:pt x="22" y="200"/>
                    <a:pt x="22" y="201"/>
                    <a:pt x="21" y="201"/>
                  </a:cubicBezTo>
                  <a:cubicBezTo>
                    <a:pt x="21" y="202"/>
                    <a:pt x="21" y="203"/>
                    <a:pt x="20" y="204"/>
                  </a:cubicBezTo>
                  <a:cubicBezTo>
                    <a:pt x="20" y="205"/>
                    <a:pt x="19" y="205"/>
                    <a:pt x="19" y="206"/>
                  </a:cubicBezTo>
                  <a:cubicBezTo>
                    <a:pt x="18" y="207"/>
                    <a:pt x="18" y="208"/>
                    <a:pt x="18" y="209"/>
                  </a:cubicBezTo>
                  <a:cubicBezTo>
                    <a:pt x="17" y="209"/>
                    <a:pt x="17" y="210"/>
                    <a:pt x="16" y="211"/>
                  </a:cubicBezTo>
                  <a:cubicBezTo>
                    <a:pt x="16" y="212"/>
                    <a:pt x="15" y="212"/>
                    <a:pt x="15" y="213"/>
                  </a:cubicBezTo>
                  <a:cubicBezTo>
                    <a:pt x="14" y="214"/>
                    <a:pt x="14" y="215"/>
                    <a:pt x="13" y="216"/>
                  </a:cubicBezTo>
                  <a:cubicBezTo>
                    <a:pt x="13" y="216"/>
                    <a:pt x="12" y="217"/>
                    <a:pt x="12" y="218"/>
                  </a:cubicBezTo>
                  <a:cubicBezTo>
                    <a:pt x="11" y="219"/>
                    <a:pt x="11" y="219"/>
                    <a:pt x="10" y="220"/>
                  </a:cubicBezTo>
                  <a:cubicBezTo>
                    <a:pt x="9" y="221"/>
                    <a:pt x="9" y="221"/>
                    <a:pt x="8" y="222"/>
                  </a:cubicBezTo>
                  <a:cubicBezTo>
                    <a:pt x="8" y="223"/>
                    <a:pt x="7" y="224"/>
                    <a:pt x="6" y="224"/>
                  </a:cubicBezTo>
                  <a:cubicBezTo>
                    <a:pt x="6" y="225"/>
                    <a:pt x="5" y="226"/>
                    <a:pt x="5" y="226"/>
                  </a:cubicBezTo>
                  <a:cubicBezTo>
                    <a:pt x="4" y="227"/>
                    <a:pt x="3" y="228"/>
                    <a:pt x="3" y="229"/>
                  </a:cubicBezTo>
                  <a:cubicBezTo>
                    <a:pt x="2" y="229"/>
                    <a:pt x="2" y="230"/>
                    <a:pt x="1" y="23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0" y="237"/>
                    <a:pt x="20" y="241"/>
                    <a:pt x="31" y="245"/>
                  </a:cubicBezTo>
                  <a:cubicBezTo>
                    <a:pt x="32" y="245"/>
                    <a:pt x="33" y="245"/>
                    <a:pt x="33" y="245"/>
                  </a:cubicBezTo>
                  <a:cubicBezTo>
                    <a:pt x="34" y="246"/>
                    <a:pt x="35" y="246"/>
                    <a:pt x="36" y="246"/>
                  </a:cubicBezTo>
                  <a:cubicBezTo>
                    <a:pt x="45" y="249"/>
                    <a:pt x="55" y="251"/>
                    <a:pt x="64" y="252"/>
                  </a:cubicBezTo>
                  <a:cubicBezTo>
                    <a:pt x="74" y="254"/>
                    <a:pt x="85" y="255"/>
                    <a:pt x="95" y="255"/>
                  </a:cubicBezTo>
                  <a:cubicBezTo>
                    <a:pt x="96" y="255"/>
                    <a:pt x="97" y="255"/>
                    <a:pt x="98" y="255"/>
                  </a:cubicBezTo>
                  <a:cubicBezTo>
                    <a:pt x="99" y="255"/>
                    <a:pt x="101" y="255"/>
                    <a:pt x="102" y="255"/>
                  </a:cubicBezTo>
                  <a:cubicBezTo>
                    <a:pt x="117" y="255"/>
                    <a:pt x="130" y="253"/>
                    <a:pt x="142" y="250"/>
                  </a:cubicBezTo>
                  <a:cubicBezTo>
                    <a:pt x="154" y="247"/>
                    <a:pt x="165" y="241"/>
                    <a:pt x="173" y="234"/>
                  </a:cubicBezTo>
                  <a:cubicBezTo>
                    <a:pt x="181" y="227"/>
                    <a:pt x="188" y="218"/>
                    <a:pt x="192" y="208"/>
                  </a:cubicBezTo>
                  <a:cubicBezTo>
                    <a:pt x="197" y="197"/>
                    <a:pt x="199" y="184"/>
                    <a:pt x="199" y="170"/>
                  </a:cubicBezTo>
                  <a:cubicBezTo>
                    <a:pt x="199" y="150"/>
                    <a:pt x="191" y="133"/>
                    <a:pt x="175" y="119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9"/>
            <p:cNvSpPr>
              <a:spLocks noEditPoints="1"/>
            </p:cNvSpPr>
            <p:nvPr userDrawn="1"/>
          </p:nvSpPr>
          <p:spPr bwMode="auto">
            <a:xfrm>
              <a:off x="252" y="270"/>
              <a:ext cx="163" cy="171"/>
            </a:xfrm>
            <a:custGeom>
              <a:avLst/>
              <a:gdLst>
                <a:gd name="T0" fmla="*/ 235 w 238"/>
                <a:gd name="T1" fmla="*/ 230 h 250"/>
                <a:gd name="T2" fmla="*/ 231 w 238"/>
                <a:gd name="T3" fmla="*/ 227 h 250"/>
                <a:gd name="T4" fmla="*/ 227 w 238"/>
                <a:gd name="T5" fmla="*/ 223 h 250"/>
                <a:gd name="T6" fmla="*/ 224 w 238"/>
                <a:gd name="T7" fmla="*/ 219 h 250"/>
                <a:gd name="T8" fmla="*/ 221 w 238"/>
                <a:gd name="T9" fmla="*/ 215 h 250"/>
                <a:gd name="T10" fmla="*/ 218 w 238"/>
                <a:gd name="T11" fmla="*/ 211 h 250"/>
                <a:gd name="T12" fmla="*/ 216 w 238"/>
                <a:gd name="T13" fmla="*/ 209 h 250"/>
                <a:gd name="T14" fmla="*/ 214 w 238"/>
                <a:gd name="T15" fmla="*/ 205 h 250"/>
                <a:gd name="T16" fmla="*/ 211 w 238"/>
                <a:gd name="T17" fmla="*/ 200 h 250"/>
                <a:gd name="T18" fmla="*/ 209 w 238"/>
                <a:gd name="T19" fmla="*/ 196 h 250"/>
                <a:gd name="T20" fmla="*/ 207 w 238"/>
                <a:gd name="T21" fmla="*/ 191 h 250"/>
                <a:gd name="T22" fmla="*/ 206 w 238"/>
                <a:gd name="T23" fmla="*/ 188 h 250"/>
                <a:gd name="T24" fmla="*/ 205 w 238"/>
                <a:gd name="T25" fmla="*/ 187 h 250"/>
                <a:gd name="T26" fmla="*/ 190 w 238"/>
                <a:gd name="T27" fmla="*/ 186 h 250"/>
                <a:gd name="T28" fmla="*/ 173 w 238"/>
                <a:gd name="T29" fmla="*/ 175 h 250"/>
                <a:gd name="T30" fmla="*/ 166 w 238"/>
                <a:gd name="T31" fmla="*/ 156 h 250"/>
                <a:gd name="T32" fmla="*/ 164 w 238"/>
                <a:gd name="T33" fmla="*/ 148 h 250"/>
                <a:gd name="T34" fmla="*/ 183 w 238"/>
                <a:gd name="T35" fmla="*/ 128 h 250"/>
                <a:gd name="T36" fmla="*/ 207 w 238"/>
                <a:gd name="T37" fmla="*/ 95 h 250"/>
                <a:gd name="T38" fmla="*/ 202 w 238"/>
                <a:gd name="T39" fmla="*/ 42 h 250"/>
                <a:gd name="T40" fmla="*/ 148 w 238"/>
                <a:gd name="T41" fmla="*/ 5 h 250"/>
                <a:gd name="T42" fmla="*/ 0 w 238"/>
                <a:gd name="T43" fmla="*/ 0 h 250"/>
                <a:gd name="T44" fmla="*/ 77 w 238"/>
                <a:gd name="T45" fmla="*/ 245 h 250"/>
                <a:gd name="T46" fmla="*/ 94 w 238"/>
                <a:gd name="T47" fmla="*/ 152 h 250"/>
                <a:gd name="T48" fmla="*/ 119 w 238"/>
                <a:gd name="T49" fmla="*/ 223 h 250"/>
                <a:gd name="T50" fmla="*/ 209 w 238"/>
                <a:gd name="T51" fmla="*/ 247 h 250"/>
                <a:gd name="T52" fmla="*/ 238 w 238"/>
                <a:gd name="T53" fmla="*/ 232 h 250"/>
                <a:gd name="T54" fmla="*/ 136 w 238"/>
                <a:gd name="T55" fmla="*/ 88 h 250"/>
                <a:gd name="T56" fmla="*/ 116 w 238"/>
                <a:gd name="T57" fmla="*/ 100 h 250"/>
                <a:gd name="T58" fmla="*/ 91 w 238"/>
                <a:gd name="T59" fmla="*/ 102 h 250"/>
                <a:gd name="T60" fmla="*/ 77 w 238"/>
                <a:gd name="T61" fmla="*/ 53 h 250"/>
                <a:gd name="T62" fmla="*/ 116 w 238"/>
                <a:gd name="T63" fmla="*/ 54 h 250"/>
                <a:gd name="T64" fmla="*/ 136 w 238"/>
                <a:gd name="T65" fmla="*/ 65 h 250"/>
                <a:gd name="T66" fmla="*/ 136 w 238"/>
                <a:gd name="T67" fmla="*/ 88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8" h="250">
                  <a:moveTo>
                    <a:pt x="236" y="232"/>
                  </a:moveTo>
                  <a:cubicBezTo>
                    <a:pt x="236" y="231"/>
                    <a:pt x="235" y="231"/>
                    <a:pt x="235" y="230"/>
                  </a:cubicBezTo>
                  <a:cubicBezTo>
                    <a:pt x="234" y="229"/>
                    <a:pt x="233" y="229"/>
                    <a:pt x="233" y="228"/>
                  </a:cubicBezTo>
                  <a:cubicBezTo>
                    <a:pt x="232" y="228"/>
                    <a:pt x="231" y="227"/>
                    <a:pt x="231" y="227"/>
                  </a:cubicBezTo>
                  <a:cubicBezTo>
                    <a:pt x="230" y="226"/>
                    <a:pt x="230" y="225"/>
                    <a:pt x="229" y="225"/>
                  </a:cubicBezTo>
                  <a:cubicBezTo>
                    <a:pt x="228" y="224"/>
                    <a:pt x="228" y="223"/>
                    <a:pt x="227" y="223"/>
                  </a:cubicBezTo>
                  <a:cubicBezTo>
                    <a:pt x="227" y="222"/>
                    <a:pt x="226" y="221"/>
                    <a:pt x="225" y="221"/>
                  </a:cubicBezTo>
                  <a:cubicBezTo>
                    <a:pt x="225" y="220"/>
                    <a:pt x="224" y="220"/>
                    <a:pt x="224" y="219"/>
                  </a:cubicBezTo>
                  <a:cubicBezTo>
                    <a:pt x="223" y="218"/>
                    <a:pt x="223" y="218"/>
                    <a:pt x="222" y="217"/>
                  </a:cubicBezTo>
                  <a:cubicBezTo>
                    <a:pt x="222" y="216"/>
                    <a:pt x="221" y="216"/>
                    <a:pt x="221" y="215"/>
                  </a:cubicBezTo>
                  <a:cubicBezTo>
                    <a:pt x="220" y="214"/>
                    <a:pt x="220" y="214"/>
                    <a:pt x="219" y="213"/>
                  </a:cubicBezTo>
                  <a:cubicBezTo>
                    <a:pt x="219" y="212"/>
                    <a:pt x="218" y="212"/>
                    <a:pt x="218" y="211"/>
                  </a:cubicBezTo>
                  <a:cubicBezTo>
                    <a:pt x="217" y="210"/>
                    <a:pt x="217" y="210"/>
                    <a:pt x="217" y="210"/>
                  </a:cubicBezTo>
                  <a:cubicBezTo>
                    <a:pt x="217" y="210"/>
                    <a:pt x="217" y="209"/>
                    <a:pt x="216" y="209"/>
                  </a:cubicBezTo>
                  <a:cubicBezTo>
                    <a:pt x="216" y="208"/>
                    <a:pt x="215" y="207"/>
                    <a:pt x="215" y="207"/>
                  </a:cubicBezTo>
                  <a:cubicBezTo>
                    <a:pt x="214" y="206"/>
                    <a:pt x="214" y="205"/>
                    <a:pt x="214" y="205"/>
                  </a:cubicBezTo>
                  <a:cubicBezTo>
                    <a:pt x="213" y="204"/>
                    <a:pt x="213" y="203"/>
                    <a:pt x="212" y="202"/>
                  </a:cubicBezTo>
                  <a:cubicBezTo>
                    <a:pt x="212" y="202"/>
                    <a:pt x="212" y="201"/>
                    <a:pt x="211" y="200"/>
                  </a:cubicBezTo>
                  <a:cubicBezTo>
                    <a:pt x="211" y="199"/>
                    <a:pt x="210" y="199"/>
                    <a:pt x="210" y="198"/>
                  </a:cubicBezTo>
                  <a:cubicBezTo>
                    <a:pt x="210" y="197"/>
                    <a:pt x="209" y="196"/>
                    <a:pt x="209" y="196"/>
                  </a:cubicBezTo>
                  <a:cubicBezTo>
                    <a:pt x="209" y="195"/>
                    <a:pt x="208" y="194"/>
                    <a:pt x="208" y="193"/>
                  </a:cubicBezTo>
                  <a:cubicBezTo>
                    <a:pt x="208" y="193"/>
                    <a:pt x="207" y="192"/>
                    <a:pt x="207" y="191"/>
                  </a:cubicBezTo>
                  <a:cubicBezTo>
                    <a:pt x="207" y="190"/>
                    <a:pt x="206" y="189"/>
                    <a:pt x="206" y="189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3" y="186"/>
                    <a:pt x="192" y="187"/>
                    <a:pt x="190" y="186"/>
                  </a:cubicBezTo>
                  <a:cubicBezTo>
                    <a:pt x="186" y="185"/>
                    <a:pt x="183" y="184"/>
                    <a:pt x="180" y="182"/>
                  </a:cubicBezTo>
                  <a:cubicBezTo>
                    <a:pt x="177" y="180"/>
                    <a:pt x="175" y="178"/>
                    <a:pt x="173" y="175"/>
                  </a:cubicBezTo>
                  <a:cubicBezTo>
                    <a:pt x="171" y="172"/>
                    <a:pt x="170" y="168"/>
                    <a:pt x="168" y="164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6" y="155"/>
                    <a:pt x="166" y="154"/>
                    <a:pt x="165" y="153"/>
                  </a:cubicBezTo>
                  <a:cubicBezTo>
                    <a:pt x="165" y="151"/>
                    <a:pt x="165" y="150"/>
                    <a:pt x="164" y="14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70" y="136"/>
                    <a:pt x="177" y="132"/>
                    <a:pt x="183" y="128"/>
                  </a:cubicBezTo>
                  <a:cubicBezTo>
                    <a:pt x="188" y="124"/>
                    <a:pt x="193" y="119"/>
                    <a:pt x="197" y="114"/>
                  </a:cubicBezTo>
                  <a:cubicBezTo>
                    <a:pt x="202" y="108"/>
                    <a:pt x="205" y="102"/>
                    <a:pt x="207" y="95"/>
                  </a:cubicBezTo>
                  <a:cubicBezTo>
                    <a:pt x="209" y="89"/>
                    <a:pt x="210" y="81"/>
                    <a:pt x="210" y="72"/>
                  </a:cubicBezTo>
                  <a:cubicBezTo>
                    <a:pt x="210" y="61"/>
                    <a:pt x="207" y="51"/>
                    <a:pt x="202" y="42"/>
                  </a:cubicBezTo>
                  <a:cubicBezTo>
                    <a:pt x="197" y="33"/>
                    <a:pt x="190" y="25"/>
                    <a:pt x="180" y="19"/>
                  </a:cubicBezTo>
                  <a:cubicBezTo>
                    <a:pt x="171" y="13"/>
                    <a:pt x="160" y="8"/>
                    <a:pt x="148" y="5"/>
                  </a:cubicBezTo>
                  <a:cubicBezTo>
                    <a:pt x="136" y="2"/>
                    <a:pt x="122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7" y="204"/>
                    <a:pt x="112" y="214"/>
                    <a:pt x="119" y="223"/>
                  </a:cubicBezTo>
                  <a:cubicBezTo>
                    <a:pt x="133" y="241"/>
                    <a:pt x="155" y="250"/>
                    <a:pt x="185" y="250"/>
                  </a:cubicBezTo>
                  <a:cubicBezTo>
                    <a:pt x="193" y="250"/>
                    <a:pt x="201" y="249"/>
                    <a:pt x="209" y="247"/>
                  </a:cubicBezTo>
                  <a:cubicBezTo>
                    <a:pt x="218" y="244"/>
                    <a:pt x="226" y="239"/>
                    <a:pt x="235" y="234"/>
                  </a:cubicBezTo>
                  <a:cubicBezTo>
                    <a:pt x="235" y="234"/>
                    <a:pt x="237" y="233"/>
                    <a:pt x="238" y="232"/>
                  </a:cubicBezTo>
                  <a:lnTo>
                    <a:pt x="236" y="232"/>
                  </a:lnTo>
                  <a:close/>
                  <a:moveTo>
                    <a:pt x="136" y="88"/>
                  </a:moveTo>
                  <a:cubicBezTo>
                    <a:pt x="134" y="91"/>
                    <a:pt x="131" y="94"/>
                    <a:pt x="127" y="96"/>
                  </a:cubicBezTo>
                  <a:cubicBezTo>
                    <a:pt x="124" y="98"/>
                    <a:pt x="120" y="99"/>
                    <a:pt x="116" y="100"/>
                  </a:cubicBezTo>
                  <a:cubicBezTo>
                    <a:pt x="111" y="101"/>
                    <a:pt x="107" y="101"/>
                    <a:pt x="102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7" y="53"/>
                    <a:pt x="112" y="54"/>
                    <a:pt x="116" y="54"/>
                  </a:cubicBezTo>
                  <a:cubicBezTo>
                    <a:pt x="121" y="55"/>
                    <a:pt x="125" y="56"/>
                    <a:pt x="128" y="58"/>
                  </a:cubicBezTo>
                  <a:cubicBezTo>
                    <a:pt x="131" y="59"/>
                    <a:pt x="134" y="62"/>
                    <a:pt x="136" y="65"/>
                  </a:cubicBezTo>
                  <a:cubicBezTo>
                    <a:pt x="138" y="68"/>
                    <a:pt x="139" y="71"/>
                    <a:pt x="139" y="76"/>
                  </a:cubicBezTo>
                  <a:cubicBezTo>
                    <a:pt x="139" y="81"/>
                    <a:pt x="138" y="85"/>
                    <a:pt x="136" y="88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0"/>
            <p:cNvSpPr>
              <a:spLocks/>
            </p:cNvSpPr>
            <p:nvPr userDrawn="1"/>
          </p:nvSpPr>
          <p:spPr bwMode="auto">
            <a:xfrm>
              <a:off x="316" y="448"/>
              <a:ext cx="1430" cy="197"/>
            </a:xfrm>
            <a:custGeom>
              <a:avLst/>
              <a:gdLst>
                <a:gd name="T0" fmla="*/ 44 w 2095"/>
                <a:gd name="T1" fmla="*/ 71 h 289"/>
                <a:gd name="T2" fmla="*/ 143 w 2095"/>
                <a:gd name="T3" fmla="*/ 72 h 289"/>
                <a:gd name="T4" fmla="*/ 205 w 2095"/>
                <a:gd name="T5" fmla="*/ 0 h 289"/>
                <a:gd name="T6" fmla="*/ 220 w 2095"/>
                <a:gd name="T7" fmla="*/ 71 h 289"/>
                <a:gd name="T8" fmla="*/ 2051 w 2095"/>
                <a:gd name="T9" fmla="*/ 71 h 289"/>
                <a:gd name="T10" fmla="*/ 2095 w 2095"/>
                <a:gd name="T11" fmla="*/ 115 h 289"/>
                <a:gd name="T12" fmla="*/ 2095 w 2095"/>
                <a:gd name="T13" fmla="*/ 245 h 289"/>
                <a:gd name="T14" fmla="*/ 2051 w 2095"/>
                <a:gd name="T15" fmla="*/ 289 h 289"/>
                <a:gd name="T16" fmla="*/ 44 w 2095"/>
                <a:gd name="T17" fmla="*/ 289 h 289"/>
                <a:gd name="T18" fmla="*/ 0 w 2095"/>
                <a:gd name="T19" fmla="*/ 245 h 289"/>
                <a:gd name="T20" fmla="*/ 0 w 2095"/>
                <a:gd name="T21" fmla="*/ 115 h 289"/>
                <a:gd name="T22" fmla="*/ 44 w 2095"/>
                <a:gd name="T23" fmla="*/ 71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95" h="289">
                  <a:moveTo>
                    <a:pt x="44" y="71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051" y="71"/>
                    <a:pt x="2051" y="71"/>
                    <a:pt x="2051" y="71"/>
                  </a:cubicBezTo>
                  <a:cubicBezTo>
                    <a:pt x="2075" y="71"/>
                    <a:pt x="2095" y="91"/>
                    <a:pt x="2095" y="115"/>
                  </a:cubicBezTo>
                  <a:cubicBezTo>
                    <a:pt x="2095" y="245"/>
                    <a:pt x="2095" y="245"/>
                    <a:pt x="2095" y="245"/>
                  </a:cubicBezTo>
                  <a:cubicBezTo>
                    <a:pt x="2095" y="269"/>
                    <a:pt x="2075" y="289"/>
                    <a:pt x="2051" y="289"/>
                  </a:cubicBezTo>
                  <a:cubicBezTo>
                    <a:pt x="44" y="289"/>
                    <a:pt x="44" y="289"/>
                    <a:pt x="44" y="289"/>
                  </a:cubicBezTo>
                  <a:cubicBezTo>
                    <a:pt x="20" y="289"/>
                    <a:pt x="0" y="269"/>
                    <a:pt x="0" y="24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1"/>
                    <a:pt x="20" y="71"/>
                    <a:pt x="44" y="7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1"/>
            <p:cNvSpPr>
              <a:spLocks noEditPoints="1"/>
            </p:cNvSpPr>
            <p:nvPr userDrawn="1"/>
          </p:nvSpPr>
          <p:spPr bwMode="auto">
            <a:xfrm>
              <a:off x="839" y="271"/>
              <a:ext cx="169" cy="166"/>
            </a:xfrm>
            <a:custGeom>
              <a:avLst/>
              <a:gdLst>
                <a:gd name="T0" fmla="*/ 47 w 169"/>
                <a:gd name="T1" fmla="*/ 0 h 166"/>
                <a:gd name="T2" fmla="*/ 121 w 169"/>
                <a:gd name="T3" fmla="*/ 0 h 166"/>
                <a:gd name="T4" fmla="*/ 169 w 169"/>
                <a:gd name="T5" fmla="*/ 166 h 166"/>
                <a:gd name="T6" fmla="*/ 112 w 169"/>
                <a:gd name="T7" fmla="*/ 166 h 166"/>
                <a:gd name="T8" fmla="*/ 106 w 169"/>
                <a:gd name="T9" fmla="*/ 134 h 166"/>
                <a:gd name="T10" fmla="*/ 62 w 169"/>
                <a:gd name="T11" fmla="*/ 134 h 166"/>
                <a:gd name="T12" fmla="*/ 55 w 169"/>
                <a:gd name="T13" fmla="*/ 166 h 166"/>
                <a:gd name="T14" fmla="*/ 0 w 169"/>
                <a:gd name="T15" fmla="*/ 166 h 166"/>
                <a:gd name="T16" fmla="*/ 47 w 169"/>
                <a:gd name="T17" fmla="*/ 0 h 166"/>
                <a:gd name="T18" fmla="*/ 99 w 169"/>
                <a:gd name="T19" fmla="*/ 104 h 166"/>
                <a:gd name="T20" fmla="*/ 84 w 169"/>
                <a:gd name="T21" fmla="*/ 32 h 166"/>
                <a:gd name="T22" fmla="*/ 67 w 169"/>
                <a:gd name="T23" fmla="*/ 104 h 166"/>
                <a:gd name="T24" fmla="*/ 99 w 169"/>
                <a:gd name="T25" fmla="*/ 104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" h="166">
                  <a:moveTo>
                    <a:pt x="47" y="0"/>
                  </a:moveTo>
                  <a:lnTo>
                    <a:pt x="121" y="0"/>
                  </a:lnTo>
                  <a:lnTo>
                    <a:pt x="169" y="166"/>
                  </a:lnTo>
                  <a:lnTo>
                    <a:pt x="112" y="166"/>
                  </a:lnTo>
                  <a:lnTo>
                    <a:pt x="106" y="134"/>
                  </a:lnTo>
                  <a:lnTo>
                    <a:pt x="62" y="134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47" y="0"/>
                  </a:lnTo>
                  <a:close/>
                  <a:moveTo>
                    <a:pt x="99" y="104"/>
                  </a:moveTo>
                  <a:lnTo>
                    <a:pt x="84" y="32"/>
                  </a:lnTo>
                  <a:lnTo>
                    <a:pt x="67" y="104"/>
                  </a:lnTo>
                  <a:lnTo>
                    <a:pt x="99" y="104"/>
                  </a:ln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2"/>
            <p:cNvSpPr>
              <a:spLocks noEditPoints="1"/>
            </p:cNvSpPr>
            <p:nvPr userDrawn="1"/>
          </p:nvSpPr>
          <p:spPr bwMode="auto">
            <a:xfrm>
              <a:off x="363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3"/>
            <p:cNvSpPr>
              <a:spLocks/>
            </p:cNvSpPr>
            <p:nvPr userDrawn="1"/>
          </p:nvSpPr>
          <p:spPr bwMode="auto">
            <a:xfrm>
              <a:off x="414" y="548"/>
              <a:ext cx="41" cy="52"/>
            </a:xfrm>
            <a:custGeom>
              <a:avLst/>
              <a:gdLst>
                <a:gd name="T0" fmla="*/ 48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8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8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19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0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1" y="0"/>
                    <a:pt x="48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14"/>
            <p:cNvSpPr>
              <a:spLocks/>
            </p:cNvSpPr>
            <p:nvPr userDrawn="1"/>
          </p:nvSpPr>
          <p:spPr bwMode="auto">
            <a:xfrm>
              <a:off x="461" y="548"/>
              <a:ext cx="41" cy="52"/>
            </a:xfrm>
            <a:custGeom>
              <a:avLst/>
              <a:gdLst>
                <a:gd name="T0" fmla="*/ 49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9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9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20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1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2" y="0"/>
                    <a:pt x="49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5"/>
            <p:cNvSpPr>
              <a:spLocks noEditPoints="1"/>
            </p:cNvSpPr>
            <p:nvPr userDrawn="1"/>
          </p:nvSpPr>
          <p:spPr bwMode="auto">
            <a:xfrm>
              <a:off x="508" y="529"/>
              <a:ext cx="20" cy="71"/>
            </a:xfrm>
            <a:custGeom>
              <a:avLst/>
              <a:gdLst>
                <a:gd name="T0" fmla="*/ 28 w 29"/>
                <a:gd name="T1" fmla="*/ 101 h 104"/>
                <a:gd name="T2" fmla="*/ 20 w 29"/>
                <a:gd name="T3" fmla="*/ 104 h 104"/>
                <a:gd name="T4" fmla="*/ 11 w 29"/>
                <a:gd name="T5" fmla="*/ 100 h 104"/>
                <a:gd name="T6" fmla="*/ 9 w 29"/>
                <a:gd name="T7" fmla="*/ 91 h 104"/>
                <a:gd name="T8" fmla="*/ 9 w 29"/>
                <a:gd name="T9" fmla="*/ 37 h 104"/>
                <a:gd name="T10" fmla="*/ 0 w 29"/>
                <a:gd name="T11" fmla="*/ 37 h 104"/>
                <a:gd name="T12" fmla="*/ 0 w 29"/>
                <a:gd name="T13" fmla="*/ 28 h 104"/>
                <a:gd name="T14" fmla="*/ 20 w 29"/>
                <a:gd name="T15" fmla="*/ 28 h 104"/>
                <a:gd name="T16" fmla="*/ 20 w 29"/>
                <a:gd name="T17" fmla="*/ 89 h 104"/>
                <a:gd name="T18" fmla="*/ 24 w 29"/>
                <a:gd name="T19" fmla="*/ 95 h 104"/>
                <a:gd name="T20" fmla="*/ 29 w 29"/>
                <a:gd name="T21" fmla="*/ 94 h 104"/>
                <a:gd name="T22" fmla="*/ 28 w 29"/>
                <a:gd name="T23" fmla="*/ 101 h 104"/>
                <a:gd name="T24" fmla="*/ 13 w 29"/>
                <a:gd name="T25" fmla="*/ 15 h 104"/>
                <a:gd name="T26" fmla="*/ 6 w 29"/>
                <a:gd name="T27" fmla="*/ 7 h 104"/>
                <a:gd name="T28" fmla="*/ 13 w 29"/>
                <a:gd name="T29" fmla="*/ 0 h 104"/>
                <a:gd name="T30" fmla="*/ 21 w 29"/>
                <a:gd name="T31" fmla="*/ 7 h 104"/>
                <a:gd name="T32" fmla="*/ 13 w 29"/>
                <a:gd name="T33" fmla="*/ 1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104">
                  <a:moveTo>
                    <a:pt x="28" y="101"/>
                  </a:moveTo>
                  <a:cubicBezTo>
                    <a:pt x="27" y="103"/>
                    <a:pt x="23" y="104"/>
                    <a:pt x="20" y="104"/>
                  </a:cubicBezTo>
                  <a:cubicBezTo>
                    <a:pt x="16" y="104"/>
                    <a:pt x="13" y="102"/>
                    <a:pt x="11" y="100"/>
                  </a:cubicBezTo>
                  <a:cubicBezTo>
                    <a:pt x="9" y="98"/>
                    <a:pt x="9" y="95"/>
                    <a:pt x="9" y="91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4"/>
                    <a:pt x="21" y="95"/>
                    <a:pt x="24" y="95"/>
                  </a:cubicBezTo>
                  <a:cubicBezTo>
                    <a:pt x="26" y="95"/>
                    <a:pt x="28" y="94"/>
                    <a:pt x="29" y="94"/>
                  </a:cubicBezTo>
                  <a:lnTo>
                    <a:pt x="28" y="101"/>
                  </a:lnTo>
                  <a:close/>
                  <a:moveTo>
                    <a:pt x="13" y="15"/>
                  </a:moveTo>
                  <a:cubicBezTo>
                    <a:pt x="9" y="15"/>
                    <a:pt x="6" y="11"/>
                    <a:pt x="6" y="7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1"/>
                    <a:pt x="18" y="15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6"/>
            <p:cNvSpPr>
              <a:spLocks noEditPoints="1"/>
            </p:cNvSpPr>
            <p:nvPr userDrawn="1"/>
          </p:nvSpPr>
          <p:spPr bwMode="auto">
            <a:xfrm>
              <a:off x="536" y="528"/>
              <a:ext cx="48" cy="72"/>
            </a:xfrm>
            <a:custGeom>
              <a:avLst/>
              <a:gdLst>
                <a:gd name="T0" fmla="*/ 71 w 71"/>
                <a:gd name="T1" fmla="*/ 103 h 106"/>
                <a:gd name="T2" fmla="*/ 63 w 71"/>
                <a:gd name="T3" fmla="*/ 106 h 106"/>
                <a:gd name="T4" fmla="*/ 52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1 w 71"/>
                <a:gd name="T11" fmla="*/ 39 h 106"/>
                <a:gd name="T12" fmla="*/ 38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9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3" y="106"/>
                  </a:cubicBezTo>
                  <a:cubicBezTo>
                    <a:pt x="57" y="106"/>
                    <a:pt x="53" y="103"/>
                    <a:pt x="52" y="97"/>
                  </a:cubicBezTo>
                  <a:cubicBezTo>
                    <a:pt x="48" y="103"/>
                    <a:pt x="41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4" y="47"/>
                    <a:pt x="11" y="39"/>
                  </a:cubicBezTo>
                  <a:cubicBezTo>
                    <a:pt x="17" y="33"/>
                    <a:pt x="26" y="29"/>
                    <a:pt x="38" y="29"/>
                  </a:cubicBezTo>
                  <a:cubicBezTo>
                    <a:pt x="43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4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9" y="37"/>
                  </a:cubicBezTo>
                  <a:cubicBezTo>
                    <a:pt x="22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6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7"/>
            <p:cNvSpPr>
              <a:spLocks noEditPoints="1"/>
            </p:cNvSpPr>
            <p:nvPr userDrawn="1"/>
          </p:nvSpPr>
          <p:spPr bwMode="auto">
            <a:xfrm>
              <a:off x="591" y="548"/>
              <a:ext cx="42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8"/>
            <p:cNvSpPr>
              <a:spLocks/>
            </p:cNvSpPr>
            <p:nvPr userDrawn="1"/>
          </p:nvSpPr>
          <p:spPr bwMode="auto">
            <a:xfrm>
              <a:off x="640" y="548"/>
              <a:ext cx="47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9"/>
            <p:cNvSpPr>
              <a:spLocks/>
            </p:cNvSpPr>
            <p:nvPr userDrawn="1"/>
          </p:nvSpPr>
          <p:spPr bwMode="auto">
            <a:xfrm>
              <a:off x="696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3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20"/>
            <p:cNvSpPr>
              <a:spLocks/>
            </p:cNvSpPr>
            <p:nvPr userDrawn="1"/>
          </p:nvSpPr>
          <p:spPr bwMode="auto">
            <a:xfrm>
              <a:off x="734" y="548"/>
              <a:ext cx="35" cy="52"/>
            </a:xfrm>
            <a:custGeom>
              <a:avLst/>
              <a:gdLst>
                <a:gd name="T0" fmla="*/ 23 w 50"/>
                <a:gd name="T1" fmla="*/ 77 h 77"/>
                <a:gd name="T2" fmla="*/ 0 w 50"/>
                <a:gd name="T3" fmla="*/ 73 h 77"/>
                <a:gd name="T4" fmla="*/ 1 w 50"/>
                <a:gd name="T5" fmla="*/ 63 h 77"/>
                <a:gd name="T6" fmla="*/ 23 w 50"/>
                <a:gd name="T7" fmla="*/ 69 h 77"/>
                <a:gd name="T8" fmla="*/ 39 w 50"/>
                <a:gd name="T9" fmla="*/ 57 h 77"/>
                <a:gd name="T10" fmla="*/ 21 w 50"/>
                <a:gd name="T11" fmla="*/ 42 h 77"/>
                <a:gd name="T12" fmla="*/ 0 w 50"/>
                <a:gd name="T13" fmla="*/ 21 h 77"/>
                <a:gd name="T14" fmla="*/ 27 w 50"/>
                <a:gd name="T15" fmla="*/ 0 h 77"/>
                <a:gd name="T16" fmla="*/ 45 w 50"/>
                <a:gd name="T17" fmla="*/ 3 h 77"/>
                <a:gd name="T18" fmla="*/ 45 w 50"/>
                <a:gd name="T19" fmla="*/ 12 h 77"/>
                <a:gd name="T20" fmla="*/ 27 w 50"/>
                <a:gd name="T21" fmla="*/ 8 h 77"/>
                <a:gd name="T22" fmla="*/ 11 w 50"/>
                <a:gd name="T23" fmla="*/ 19 h 77"/>
                <a:gd name="T24" fmla="*/ 28 w 50"/>
                <a:gd name="T25" fmla="*/ 33 h 77"/>
                <a:gd name="T26" fmla="*/ 50 w 50"/>
                <a:gd name="T27" fmla="*/ 56 h 77"/>
                <a:gd name="T28" fmla="*/ 23 w 50"/>
                <a:gd name="T29" fmla="*/ 77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77">
                  <a:moveTo>
                    <a:pt x="23" y="77"/>
                  </a:moveTo>
                  <a:cubicBezTo>
                    <a:pt x="15" y="77"/>
                    <a:pt x="6" y="75"/>
                    <a:pt x="0" y="7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7" y="67"/>
                    <a:pt x="15" y="69"/>
                    <a:pt x="23" y="69"/>
                  </a:cubicBezTo>
                  <a:cubicBezTo>
                    <a:pt x="34" y="69"/>
                    <a:pt x="39" y="64"/>
                    <a:pt x="39" y="57"/>
                  </a:cubicBezTo>
                  <a:cubicBezTo>
                    <a:pt x="39" y="48"/>
                    <a:pt x="33" y="46"/>
                    <a:pt x="21" y="42"/>
                  </a:cubicBezTo>
                  <a:cubicBezTo>
                    <a:pt x="10" y="38"/>
                    <a:pt x="0" y="33"/>
                    <a:pt x="0" y="21"/>
                  </a:cubicBezTo>
                  <a:cubicBezTo>
                    <a:pt x="0" y="7"/>
                    <a:pt x="12" y="0"/>
                    <a:pt x="27" y="0"/>
                  </a:cubicBezTo>
                  <a:cubicBezTo>
                    <a:pt x="34" y="0"/>
                    <a:pt x="41" y="1"/>
                    <a:pt x="45" y="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0" y="10"/>
                    <a:pt x="34" y="8"/>
                    <a:pt x="27" y="8"/>
                  </a:cubicBezTo>
                  <a:cubicBezTo>
                    <a:pt x="17" y="8"/>
                    <a:pt x="11" y="13"/>
                    <a:pt x="11" y="19"/>
                  </a:cubicBezTo>
                  <a:cubicBezTo>
                    <a:pt x="11" y="27"/>
                    <a:pt x="18" y="29"/>
                    <a:pt x="28" y="33"/>
                  </a:cubicBezTo>
                  <a:cubicBezTo>
                    <a:pt x="40" y="37"/>
                    <a:pt x="50" y="42"/>
                    <a:pt x="50" y="56"/>
                  </a:cubicBezTo>
                  <a:cubicBezTo>
                    <a:pt x="50" y="68"/>
                    <a:pt x="41" y="77"/>
                    <a:pt x="23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21"/>
            <p:cNvSpPr>
              <a:spLocks noEditPoints="1"/>
            </p:cNvSpPr>
            <p:nvPr userDrawn="1"/>
          </p:nvSpPr>
          <p:spPr bwMode="auto">
            <a:xfrm>
              <a:off x="799" y="528"/>
              <a:ext cx="49" cy="72"/>
            </a:xfrm>
            <a:custGeom>
              <a:avLst/>
              <a:gdLst>
                <a:gd name="T0" fmla="*/ 71 w 71"/>
                <a:gd name="T1" fmla="*/ 103 h 106"/>
                <a:gd name="T2" fmla="*/ 62 w 71"/>
                <a:gd name="T3" fmla="*/ 106 h 106"/>
                <a:gd name="T4" fmla="*/ 51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0 w 71"/>
                <a:gd name="T11" fmla="*/ 39 h 106"/>
                <a:gd name="T12" fmla="*/ 37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8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2" y="106"/>
                  </a:cubicBezTo>
                  <a:cubicBezTo>
                    <a:pt x="56" y="106"/>
                    <a:pt x="52" y="103"/>
                    <a:pt x="51" y="97"/>
                  </a:cubicBezTo>
                  <a:cubicBezTo>
                    <a:pt x="47" y="103"/>
                    <a:pt x="40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3" y="47"/>
                    <a:pt x="10" y="39"/>
                  </a:cubicBezTo>
                  <a:cubicBezTo>
                    <a:pt x="16" y="33"/>
                    <a:pt x="26" y="29"/>
                    <a:pt x="37" y="29"/>
                  </a:cubicBezTo>
                  <a:cubicBezTo>
                    <a:pt x="42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3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8" y="37"/>
                  </a:cubicBezTo>
                  <a:cubicBezTo>
                    <a:pt x="21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5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22"/>
            <p:cNvSpPr>
              <a:spLocks noEditPoints="1"/>
            </p:cNvSpPr>
            <p:nvPr userDrawn="1"/>
          </p:nvSpPr>
          <p:spPr bwMode="auto">
            <a:xfrm>
              <a:off x="855" y="548"/>
              <a:ext cx="44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19" y="8"/>
                    <a:pt x="12" y="18"/>
                    <a:pt x="12" y="39"/>
                  </a:cubicBezTo>
                  <a:cubicBezTo>
                    <a:pt x="12" y="60"/>
                    <a:pt x="19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23"/>
            <p:cNvSpPr>
              <a:spLocks/>
            </p:cNvSpPr>
            <p:nvPr userDrawn="1"/>
          </p:nvSpPr>
          <p:spPr bwMode="auto">
            <a:xfrm>
              <a:off x="905" y="548"/>
              <a:ext cx="47" cy="52"/>
            </a:xfrm>
            <a:custGeom>
              <a:avLst/>
              <a:gdLst>
                <a:gd name="T0" fmla="*/ 69 w 69"/>
                <a:gd name="T1" fmla="*/ 76 h 76"/>
                <a:gd name="T2" fmla="*/ 57 w 69"/>
                <a:gd name="T3" fmla="*/ 76 h 76"/>
                <a:gd name="T4" fmla="*/ 57 w 69"/>
                <a:gd name="T5" fmla="*/ 29 h 76"/>
                <a:gd name="T6" fmla="*/ 53 w 69"/>
                <a:gd name="T7" fmla="*/ 14 h 76"/>
                <a:gd name="T8" fmla="*/ 40 w 69"/>
                <a:gd name="T9" fmla="*/ 9 h 76"/>
                <a:gd name="T10" fmla="*/ 25 w 69"/>
                <a:gd name="T11" fmla="*/ 15 h 76"/>
                <a:gd name="T12" fmla="*/ 21 w 69"/>
                <a:gd name="T13" fmla="*/ 33 h 76"/>
                <a:gd name="T14" fmla="*/ 21 w 69"/>
                <a:gd name="T15" fmla="*/ 76 h 76"/>
                <a:gd name="T16" fmla="*/ 9 w 69"/>
                <a:gd name="T17" fmla="*/ 76 h 76"/>
                <a:gd name="T18" fmla="*/ 9 w 69"/>
                <a:gd name="T19" fmla="*/ 10 h 76"/>
                <a:gd name="T20" fmla="*/ 0 w 69"/>
                <a:gd name="T21" fmla="*/ 10 h 76"/>
                <a:gd name="T22" fmla="*/ 0 w 69"/>
                <a:gd name="T23" fmla="*/ 1 h 76"/>
                <a:gd name="T24" fmla="*/ 17 w 69"/>
                <a:gd name="T25" fmla="*/ 1 h 76"/>
                <a:gd name="T26" fmla="*/ 19 w 69"/>
                <a:gd name="T27" fmla="*/ 10 h 76"/>
                <a:gd name="T28" fmla="*/ 42 w 69"/>
                <a:gd name="T29" fmla="*/ 0 h 76"/>
                <a:gd name="T30" fmla="*/ 63 w 69"/>
                <a:gd name="T31" fmla="*/ 8 h 76"/>
                <a:gd name="T32" fmla="*/ 69 w 69"/>
                <a:gd name="T33" fmla="*/ 28 h 76"/>
                <a:gd name="T34" fmla="*/ 69 w 69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76">
                  <a:moveTo>
                    <a:pt x="69" y="76"/>
                  </a:moveTo>
                  <a:cubicBezTo>
                    <a:pt x="57" y="76"/>
                    <a:pt x="57" y="76"/>
                    <a:pt x="57" y="76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2"/>
                    <a:pt x="56" y="18"/>
                    <a:pt x="53" y="14"/>
                  </a:cubicBezTo>
                  <a:cubicBezTo>
                    <a:pt x="50" y="11"/>
                    <a:pt x="46" y="9"/>
                    <a:pt x="40" y="9"/>
                  </a:cubicBezTo>
                  <a:cubicBezTo>
                    <a:pt x="34" y="9"/>
                    <a:pt x="29" y="11"/>
                    <a:pt x="25" y="15"/>
                  </a:cubicBezTo>
                  <a:cubicBezTo>
                    <a:pt x="22" y="19"/>
                    <a:pt x="21" y="24"/>
                    <a:pt x="21" y="33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4"/>
                    <a:pt x="31" y="0"/>
                    <a:pt x="42" y="0"/>
                  </a:cubicBezTo>
                  <a:cubicBezTo>
                    <a:pt x="51" y="0"/>
                    <a:pt x="58" y="3"/>
                    <a:pt x="63" y="8"/>
                  </a:cubicBezTo>
                  <a:cubicBezTo>
                    <a:pt x="68" y="13"/>
                    <a:pt x="69" y="20"/>
                    <a:pt x="69" y="28"/>
                  </a:cubicBezTo>
                  <a:lnTo>
                    <a:pt x="69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24"/>
            <p:cNvSpPr>
              <a:spLocks/>
            </p:cNvSpPr>
            <p:nvPr userDrawn="1"/>
          </p:nvSpPr>
          <p:spPr bwMode="auto">
            <a:xfrm>
              <a:off x="962" y="532"/>
              <a:ext cx="13" cy="23"/>
            </a:xfrm>
            <a:custGeom>
              <a:avLst/>
              <a:gdLst>
                <a:gd name="T0" fmla="*/ 3 w 18"/>
                <a:gd name="T1" fmla="*/ 33 h 33"/>
                <a:gd name="T2" fmla="*/ 0 w 18"/>
                <a:gd name="T3" fmla="*/ 29 h 33"/>
                <a:gd name="T4" fmla="*/ 9 w 18"/>
                <a:gd name="T5" fmla="*/ 15 h 33"/>
                <a:gd name="T6" fmla="*/ 2 w 18"/>
                <a:gd name="T7" fmla="*/ 7 h 33"/>
                <a:gd name="T8" fmla="*/ 10 w 18"/>
                <a:gd name="T9" fmla="*/ 0 h 33"/>
                <a:gd name="T10" fmla="*/ 18 w 18"/>
                <a:gd name="T11" fmla="*/ 9 h 33"/>
                <a:gd name="T12" fmla="*/ 3 w 18"/>
                <a:gd name="T13" fmla="*/ 3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3">
                  <a:moveTo>
                    <a:pt x="3" y="3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5" y="25"/>
                    <a:pt x="9" y="19"/>
                    <a:pt x="9" y="15"/>
                  </a:cubicBezTo>
                  <a:cubicBezTo>
                    <a:pt x="5" y="14"/>
                    <a:pt x="2" y="11"/>
                    <a:pt x="2" y="7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8"/>
                    <a:pt x="12" y="28"/>
                    <a:pt x="3" y="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25"/>
            <p:cNvSpPr>
              <a:spLocks/>
            </p:cNvSpPr>
            <p:nvPr userDrawn="1"/>
          </p:nvSpPr>
          <p:spPr bwMode="auto">
            <a:xfrm>
              <a:off x="981" y="533"/>
              <a:ext cx="31" cy="67"/>
            </a:xfrm>
            <a:custGeom>
              <a:avLst/>
              <a:gdLst>
                <a:gd name="T0" fmla="*/ 44 w 45"/>
                <a:gd name="T1" fmla="*/ 96 h 99"/>
                <a:gd name="T2" fmla="*/ 30 w 45"/>
                <a:gd name="T3" fmla="*/ 99 h 99"/>
                <a:gd name="T4" fmla="*/ 15 w 45"/>
                <a:gd name="T5" fmla="*/ 93 h 99"/>
                <a:gd name="T6" fmla="*/ 11 w 45"/>
                <a:gd name="T7" fmla="*/ 77 h 99"/>
                <a:gd name="T8" fmla="*/ 11 w 45"/>
                <a:gd name="T9" fmla="*/ 32 h 99"/>
                <a:gd name="T10" fmla="*/ 0 w 45"/>
                <a:gd name="T11" fmla="*/ 32 h 99"/>
                <a:gd name="T12" fmla="*/ 0 w 45"/>
                <a:gd name="T13" fmla="*/ 23 h 99"/>
                <a:gd name="T14" fmla="*/ 11 w 45"/>
                <a:gd name="T15" fmla="*/ 23 h 99"/>
                <a:gd name="T16" fmla="*/ 11 w 45"/>
                <a:gd name="T17" fmla="*/ 4 h 99"/>
                <a:gd name="T18" fmla="*/ 23 w 45"/>
                <a:gd name="T19" fmla="*/ 0 h 99"/>
                <a:gd name="T20" fmla="*/ 23 w 45"/>
                <a:gd name="T21" fmla="*/ 23 h 99"/>
                <a:gd name="T22" fmla="*/ 41 w 45"/>
                <a:gd name="T23" fmla="*/ 23 h 99"/>
                <a:gd name="T24" fmla="*/ 41 w 45"/>
                <a:gd name="T25" fmla="*/ 32 h 99"/>
                <a:gd name="T26" fmla="*/ 23 w 45"/>
                <a:gd name="T27" fmla="*/ 32 h 99"/>
                <a:gd name="T28" fmla="*/ 23 w 45"/>
                <a:gd name="T29" fmla="*/ 77 h 99"/>
                <a:gd name="T30" fmla="*/ 25 w 45"/>
                <a:gd name="T31" fmla="*/ 87 h 99"/>
                <a:gd name="T32" fmla="*/ 33 w 45"/>
                <a:gd name="T33" fmla="*/ 90 h 99"/>
                <a:gd name="T34" fmla="*/ 45 w 45"/>
                <a:gd name="T35" fmla="*/ 87 h 99"/>
                <a:gd name="T36" fmla="*/ 44 w 45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4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30" y="90"/>
                    <a:pt x="33" y="90"/>
                  </a:cubicBezTo>
                  <a:cubicBezTo>
                    <a:pt x="38" y="90"/>
                    <a:pt x="42" y="89"/>
                    <a:pt x="45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26"/>
            <p:cNvSpPr>
              <a:spLocks/>
            </p:cNvSpPr>
            <p:nvPr userDrawn="1"/>
          </p:nvSpPr>
          <p:spPr bwMode="auto">
            <a:xfrm>
              <a:off x="1046" y="528"/>
              <a:ext cx="40" cy="72"/>
            </a:xfrm>
            <a:custGeom>
              <a:avLst/>
              <a:gdLst>
                <a:gd name="T0" fmla="*/ 59 w 59"/>
                <a:gd name="T1" fmla="*/ 105 h 105"/>
                <a:gd name="T2" fmla="*/ 47 w 59"/>
                <a:gd name="T3" fmla="*/ 105 h 105"/>
                <a:gd name="T4" fmla="*/ 47 w 59"/>
                <a:gd name="T5" fmla="*/ 58 h 105"/>
                <a:gd name="T6" fmla="*/ 44 w 59"/>
                <a:gd name="T7" fmla="*/ 43 h 105"/>
                <a:gd name="T8" fmla="*/ 31 w 59"/>
                <a:gd name="T9" fmla="*/ 38 h 105"/>
                <a:gd name="T10" fmla="*/ 16 w 59"/>
                <a:gd name="T11" fmla="*/ 44 h 105"/>
                <a:gd name="T12" fmla="*/ 12 w 59"/>
                <a:gd name="T13" fmla="*/ 62 h 105"/>
                <a:gd name="T14" fmla="*/ 12 w 59"/>
                <a:gd name="T15" fmla="*/ 105 h 105"/>
                <a:gd name="T16" fmla="*/ 0 w 59"/>
                <a:gd name="T17" fmla="*/ 105 h 105"/>
                <a:gd name="T18" fmla="*/ 0 w 59"/>
                <a:gd name="T19" fmla="*/ 0 h 105"/>
                <a:gd name="T20" fmla="*/ 12 w 59"/>
                <a:gd name="T21" fmla="*/ 0 h 105"/>
                <a:gd name="T22" fmla="*/ 12 w 59"/>
                <a:gd name="T23" fmla="*/ 37 h 105"/>
                <a:gd name="T24" fmla="*/ 33 w 59"/>
                <a:gd name="T25" fmla="*/ 29 h 105"/>
                <a:gd name="T26" fmla="*/ 54 w 59"/>
                <a:gd name="T27" fmla="*/ 37 h 105"/>
                <a:gd name="T28" fmla="*/ 59 w 59"/>
                <a:gd name="T29" fmla="*/ 57 h 105"/>
                <a:gd name="T30" fmla="*/ 59 w 59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9" h="105">
                  <a:moveTo>
                    <a:pt x="59" y="105"/>
                  </a:moveTo>
                  <a:cubicBezTo>
                    <a:pt x="47" y="105"/>
                    <a:pt x="47" y="105"/>
                    <a:pt x="47" y="105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1"/>
                    <a:pt x="47" y="47"/>
                    <a:pt x="44" y="43"/>
                  </a:cubicBezTo>
                  <a:cubicBezTo>
                    <a:pt x="41" y="40"/>
                    <a:pt x="36" y="38"/>
                    <a:pt x="31" y="38"/>
                  </a:cubicBezTo>
                  <a:cubicBezTo>
                    <a:pt x="24" y="38"/>
                    <a:pt x="19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6" y="32"/>
                    <a:pt x="23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59" y="49"/>
                    <a:pt x="59" y="57"/>
                  </a:cubicBezTo>
                  <a:lnTo>
                    <a:pt x="5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27"/>
            <p:cNvSpPr>
              <a:spLocks noEditPoints="1"/>
            </p:cNvSpPr>
            <p:nvPr userDrawn="1"/>
          </p:nvSpPr>
          <p:spPr bwMode="auto">
            <a:xfrm>
              <a:off x="1098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7 w 66"/>
                <a:gd name="T3" fmla="*/ 77 h 77"/>
                <a:gd name="T4" fmla="*/ 46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7 w 66"/>
                <a:gd name="T29" fmla="*/ 25 h 77"/>
                <a:gd name="T30" fmla="*/ 57 w 66"/>
                <a:gd name="T31" fmla="*/ 62 h 77"/>
                <a:gd name="T32" fmla="*/ 61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7" y="77"/>
                  </a:cubicBezTo>
                  <a:cubicBezTo>
                    <a:pt x="51" y="77"/>
                    <a:pt x="47" y="74"/>
                    <a:pt x="46" y="68"/>
                  </a:cubicBezTo>
                  <a:cubicBezTo>
                    <a:pt x="43" y="74"/>
                    <a:pt x="34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4" y="16"/>
                    <a:pt x="42" y="13"/>
                  </a:cubicBezTo>
                  <a:cubicBezTo>
                    <a:pt x="39" y="10"/>
                    <a:pt x="34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7" y="17"/>
                    <a:pt x="57" y="2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6"/>
                    <a:pt x="58" y="68"/>
                    <a:pt x="61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6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4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28"/>
            <p:cNvSpPr>
              <a:spLocks/>
            </p:cNvSpPr>
            <p:nvPr userDrawn="1"/>
          </p:nvSpPr>
          <p:spPr bwMode="auto">
            <a:xfrm>
              <a:off x="1146" y="548"/>
              <a:ext cx="44" cy="52"/>
            </a:xfrm>
            <a:custGeom>
              <a:avLst/>
              <a:gdLst>
                <a:gd name="T0" fmla="*/ 64 w 64"/>
                <a:gd name="T1" fmla="*/ 0 h 75"/>
                <a:gd name="T2" fmla="*/ 36 w 64"/>
                <a:gd name="T3" fmla="*/ 75 h 75"/>
                <a:gd name="T4" fmla="*/ 26 w 64"/>
                <a:gd name="T5" fmla="*/ 75 h 75"/>
                <a:gd name="T6" fmla="*/ 0 w 64"/>
                <a:gd name="T7" fmla="*/ 0 h 75"/>
                <a:gd name="T8" fmla="*/ 12 w 64"/>
                <a:gd name="T9" fmla="*/ 0 h 75"/>
                <a:gd name="T10" fmla="*/ 28 w 64"/>
                <a:gd name="T11" fmla="*/ 49 h 75"/>
                <a:gd name="T12" fmla="*/ 32 w 64"/>
                <a:gd name="T13" fmla="*/ 63 h 75"/>
                <a:gd name="T14" fmla="*/ 36 w 64"/>
                <a:gd name="T15" fmla="*/ 49 h 75"/>
                <a:gd name="T16" fmla="*/ 53 w 64"/>
                <a:gd name="T17" fmla="*/ 0 h 75"/>
                <a:gd name="T18" fmla="*/ 64 w 64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cubicBezTo>
                    <a:pt x="36" y="75"/>
                    <a:pt x="36" y="75"/>
                    <a:pt x="3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4"/>
                    <a:pt x="31" y="59"/>
                    <a:pt x="32" y="63"/>
                  </a:cubicBezTo>
                  <a:cubicBezTo>
                    <a:pt x="32" y="59"/>
                    <a:pt x="34" y="53"/>
                    <a:pt x="36" y="49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29"/>
            <p:cNvSpPr>
              <a:spLocks noEditPoints="1"/>
            </p:cNvSpPr>
            <p:nvPr userDrawn="1"/>
          </p:nvSpPr>
          <p:spPr bwMode="auto">
            <a:xfrm>
              <a:off x="1194" y="548"/>
              <a:ext cx="42" cy="52"/>
            </a:xfrm>
            <a:custGeom>
              <a:avLst/>
              <a:gdLst>
                <a:gd name="T0" fmla="*/ 54 w 61"/>
                <a:gd name="T1" fmla="*/ 43 h 77"/>
                <a:gd name="T2" fmla="*/ 12 w 61"/>
                <a:gd name="T3" fmla="*/ 43 h 77"/>
                <a:gd name="T4" fmla="*/ 35 w 61"/>
                <a:gd name="T5" fmla="*/ 68 h 77"/>
                <a:gd name="T6" fmla="*/ 59 w 61"/>
                <a:gd name="T7" fmla="*/ 61 h 77"/>
                <a:gd name="T8" fmla="*/ 58 w 61"/>
                <a:gd name="T9" fmla="*/ 71 h 77"/>
                <a:gd name="T10" fmla="*/ 34 w 61"/>
                <a:gd name="T11" fmla="*/ 77 h 77"/>
                <a:gd name="T12" fmla="*/ 0 w 61"/>
                <a:gd name="T13" fmla="*/ 39 h 77"/>
                <a:gd name="T14" fmla="*/ 32 w 61"/>
                <a:gd name="T15" fmla="*/ 0 h 77"/>
                <a:gd name="T16" fmla="*/ 61 w 61"/>
                <a:gd name="T17" fmla="*/ 35 h 77"/>
                <a:gd name="T18" fmla="*/ 54 w 61"/>
                <a:gd name="T19" fmla="*/ 43 h 77"/>
                <a:gd name="T20" fmla="*/ 31 w 61"/>
                <a:gd name="T21" fmla="*/ 8 h 77"/>
                <a:gd name="T22" fmla="*/ 12 w 61"/>
                <a:gd name="T23" fmla="*/ 35 h 77"/>
                <a:gd name="T24" fmla="*/ 49 w 61"/>
                <a:gd name="T25" fmla="*/ 35 h 77"/>
                <a:gd name="T26" fmla="*/ 50 w 61"/>
                <a:gd name="T27" fmla="*/ 33 h 77"/>
                <a:gd name="T28" fmla="*/ 31 w 61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2" y="59"/>
                    <a:pt x="21" y="68"/>
                    <a:pt x="35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2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0" y="0"/>
                    <a:pt x="61" y="13"/>
                    <a:pt x="61" y="35"/>
                  </a:cubicBezTo>
                  <a:cubicBezTo>
                    <a:pt x="61" y="40"/>
                    <a:pt x="60" y="43"/>
                    <a:pt x="54" y="43"/>
                  </a:cubicBezTo>
                  <a:close/>
                  <a:moveTo>
                    <a:pt x="31" y="8"/>
                  </a:moveTo>
                  <a:cubicBezTo>
                    <a:pt x="20" y="8"/>
                    <a:pt x="12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30"/>
            <p:cNvSpPr>
              <a:spLocks/>
            </p:cNvSpPr>
            <p:nvPr userDrawn="1"/>
          </p:nvSpPr>
          <p:spPr bwMode="auto">
            <a:xfrm>
              <a:off x="1265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31"/>
            <p:cNvSpPr>
              <a:spLocks noEditPoints="1"/>
            </p:cNvSpPr>
            <p:nvPr userDrawn="1"/>
          </p:nvSpPr>
          <p:spPr bwMode="auto">
            <a:xfrm>
              <a:off x="1302" y="548"/>
              <a:ext cx="45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20" y="8"/>
                    <a:pt x="12" y="18"/>
                    <a:pt x="12" y="39"/>
                  </a:cubicBezTo>
                  <a:cubicBezTo>
                    <a:pt x="12" y="60"/>
                    <a:pt x="20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32"/>
            <p:cNvSpPr>
              <a:spLocks/>
            </p:cNvSpPr>
            <p:nvPr userDrawn="1"/>
          </p:nvSpPr>
          <p:spPr bwMode="auto">
            <a:xfrm>
              <a:off x="1381" y="528"/>
              <a:ext cx="41" cy="72"/>
            </a:xfrm>
            <a:custGeom>
              <a:avLst/>
              <a:gdLst>
                <a:gd name="T0" fmla="*/ 60 w 60"/>
                <a:gd name="T1" fmla="*/ 105 h 105"/>
                <a:gd name="T2" fmla="*/ 48 w 60"/>
                <a:gd name="T3" fmla="*/ 105 h 105"/>
                <a:gd name="T4" fmla="*/ 48 w 60"/>
                <a:gd name="T5" fmla="*/ 58 h 105"/>
                <a:gd name="T6" fmla="*/ 44 w 60"/>
                <a:gd name="T7" fmla="*/ 43 h 105"/>
                <a:gd name="T8" fmla="*/ 31 w 60"/>
                <a:gd name="T9" fmla="*/ 38 h 105"/>
                <a:gd name="T10" fmla="*/ 16 w 60"/>
                <a:gd name="T11" fmla="*/ 44 h 105"/>
                <a:gd name="T12" fmla="*/ 12 w 60"/>
                <a:gd name="T13" fmla="*/ 62 h 105"/>
                <a:gd name="T14" fmla="*/ 12 w 60"/>
                <a:gd name="T15" fmla="*/ 105 h 105"/>
                <a:gd name="T16" fmla="*/ 0 w 60"/>
                <a:gd name="T17" fmla="*/ 105 h 105"/>
                <a:gd name="T18" fmla="*/ 0 w 60"/>
                <a:gd name="T19" fmla="*/ 0 h 105"/>
                <a:gd name="T20" fmla="*/ 12 w 60"/>
                <a:gd name="T21" fmla="*/ 0 h 105"/>
                <a:gd name="T22" fmla="*/ 12 w 60"/>
                <a:gd name="T23" fmla="*/ 37 h 105"/>
                <a:gd name="T24" fmla="*/ 33 w 60"/>
                <a:gd name="T25" fmla="*/ 29 h 105"/>
                <a:gd name="T26" fmla="*/ 54 w 60"/>
                <a:gd name="T27" fmla="*/ 37 h 105"/>
                <a:gd name="T28" fmla="*/ 60 w 60"/>
                <a:gd name="T29" fmla="*/ 57 h 105"/>
                <a:gd name="T30" fmla="*/ 60 w 60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05">
                  <a:moveTo>
                    <a:pt x="60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1"/>
                    <a:pt x="47" y="47"/>
                    <a:pt x="44" y="43"/>
                  </a:cubicBezTo>
                  <a:cubicBezTo>
                    <a:pt x="41" y="40"/>
                    <a:pt x="37" y="38"/>
                    <a:pt x="31" y="38"/>
                  </a:cubicBezTo>
                  <a:cubicBezTo>
                    <a:pt x="24" y="38"/>
                    <a:pt x="20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7" y="32"/>
                    <a:pt x="24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60" y="49"/>
                    <a:pt x="60" y="57"/>
                  </a:cubicBez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33"/>
            <p:cNvSpPr>
              <a:spLocks noEditPoints="1"/>
            </p:cNvSpPr>
            <p:nvPr userDrawn="1"/>
          </p:nvSpPr>
          <p:spPr bwMode="auto">
            <a:xfrm>
              <a:off x="1434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34"/>
            <p:cNvSpPr>
              <a:spLocks noEditPoints="1"/>
            </p:cNvSpPr>
            <p:nvPr userDrawn="1"/>
          </p:nvSpPr>
          <p:spPr bwMode="auto">
            <a:xfrm>
              <a:off x="1485" y="548"/>
              <a:ext cx="47" cy="73"/>
            </a:xfrm>
            <a:custGeom>
              <a:avLst/>
              <a:gdLst>
                <a:gd name="T0" fmla="*/ 34 w 70"/>
                <a:gd name="T1" fmla="*/ 77 h 107"/>
                <a:gd name="T2" fmla="*/ 20 w 70"/>
                <a:gd name="T3" fmla="*/ 76 h 107"/>
                <a:gd name="T4" fmla="*/ 20 w 70"/>
                <a:gd name="T5" fmla="*/ 107 h 107"/>
                <a:gd name="T6" fmla="*/ 8 w 70"/>
                <a:gd name="T7" fmla="*/ 107 h 107"/>
                <a:gd name="T8" fmla="*/ 8 w 70"/>
                <a:gd name="T9" fmla="*/ 10 h 107"/>
                <a:gd name="T10" fmla="*/ 0 w 70"/>
                <a:gd name="T11" fmla="*/ 10 h 107"/>
                <a:gd name="T12" fmla="*/ 0 w 70"/>
                <a:gd name="T13" fmla="*/ 1 h 107"/>
                <a:gd name="T14" fmla="*/ 16 w 70"/>
                <a:gd name="T15" fmla="*/ 1 h 107"/>
                <a:gd name="T16" fmla="*/ 18 w 70"/>
                <a:gd name="T17" fmla="*/ 10 h 107"/>
                <a:gd name="T18" fmla="*/ 40 w 70"/>
                <a:gd name="T19" fmla="*/ 0 h 107"/>
                <a:gd name="T20" fmla="*/ 70 w 70"/>
                <a:gd name="T21" fmla="*/ 37 h 107"/>
                <a:gd name="T22" fmla="*/ 34 w 70"/>
                <a:gd name="T23" fmla="*/ 77 h 107"/>
                <a:gd name="T24" fmla="*/ 39 w 70"/>
                <a:gd name="T25" fmla="*/ 9 h 107"/>
                <a:gd name="T26" fmla="*/ 24 w 70"/>
                <a:gd name="T27" fmla="*/ 15 h 107"/>
                <a:gd name="T28" fmla="*/ 20 w 70"/>
                <a:gd name="T29" fmla="*/ 31 h 107"/>
                <a:gd name="T30" fmla="*/ 20 w 70"/>
                <a:gd name="T31" fmla="*/ 67 h 107"/>
                <a:gd name="T32" fmla="*/ 33 w 70"/>
                <a:gd name="T33" fmla="*/ 69 h 107"/>
                <a:gd name="T34" fmla="*/ 58 w 70"/>
                <a:gd name="T35" fmla="*/ 38 h 107"/>
                <a:gd name="T36" fmla="*/ 39 w 70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07">
                  <a:moveTo>
                    <a:pt x="34" y="77"/>
                  </a:moveTo>
                  <a:cubicBezTo>
                    <a:pt x="29" y="77"/>
                    <a:pt x="24" y="77"/>
                    <a:pt x="20" y="7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3"/>
                    <a:pt x="30" y="0"/>
                    <a:pt x="40" y="0"/>
                  </a:cubicBezTo>
                  <a:cubicBezTo>
                    <a:pt x="61" y="0"/>
                    <a:pt x="70" y="16"/>
                    <a:pt x="70" y="37"/>
                  </a:cubicBezTo>
                  <a:cubicBezTo>
                    <a:pt x="70" y="61"/>
                    <a:pt x="60" y="77"/>
                    <a:pt x="34" y="77"/>
                  </a:cubicBezTo>
                  <a:close/>
                  <a:moveTo>
                    <a:pt x="39" y="9"/>
                  </a:moveTo>
                  <a:cubicBezTo>
                    <a:pt x="32" y="9"/>
                    <a:pt x="27" y="11"/>
                    <a:pt x="24" y="15"/>
                  </a:cubicBezTo>
                  <a:cubicBezTo>
                    <a:pt x="21" y="19"/>
                    <a:pt x="20" y="24"/>
                    <a:pt x="20" y="31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4" y="68"/>
                    <a:pt x="29" y="69"/>
                    <a:pt x="33" y="69"/>
                  </a:cubicBezTo>
                  <a:cubicBezTo>
                    <a:pt x="53" y="69"/>
                    <a:pt x="58" y="57"/>
                    <a:pt x="58" y="38"/>
                  </a:cubicBezTo>
                  <a:cubicBezTo>
                    <a:pt x="58" y="18"/>
                    <a:pt x="51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35"/>
            <p:cNvSpPr>
              <a:spLocks noEditPoints="1"/>
            </p:cNvSpPr>
            <p:nvPr userDrawn="1"/>
          </p:nvSpPr>
          <p:spPr bwMode="auto">
            <a:xfrm>
              <a:off x="1538" y="548"/>
              <a:ext cx="49" cy="73"/>
            </a:xfrm>
            <a:custGeom>
              <a:avLst/>
              <a:gdLst>
                <a:gd name="T0" fmla="*/ 35 w 71"/>
                <a:gd name="T1" fmla="*/ 77 h 107"/>
                <a:gd name="T2" fmla="*/ 21 w 71"/>
                <a:gd name="T3" fmla="*/ 76 h 107"/>
                <a:gd name="T4" fmla="*/ 21 w 71"/>
                <a:gd name="T5" fmla="*/ 107 h 107"/>
                <a:gd name="T6" fmla="*/ 9 w 71"/>
                <a:gd name="T7" fmla="*/ 107 h 107"/>
                <a:gd name="T8" fmla="*/ 9 w 71"/>
                <a:gd name="T9" fmla="*/ 10 h 107"/>
                <a:gd name="T10" fmla="*/ 0 w 71"/>
                <a:gd name="T11" fmla="*/ 10 h 107"/>
                <a:gd name="T12" fmla="*/ 0 w 71"/>
                <a:gd name="T13" fmla="*/ 1 h 107"/>
                <a:gd name="T14" fmla="*/ 17 w 71"/>
                <a:gd name="T15" fmla="*/ 1 h 107"/>
                <a:gd name="T16" fmla="*/ 19 w 71"/>
                <a:gd name="T17" fmla="*/ 10 h 107"/>
                <a:gd name="T18" fmla="*/ 41 w 71"/>
                <a:gd name="T19" fmla="*/ 0 h 107"/>
                <a:gd name="T20" fmla="*/ 71 w 71"/>
                <a:gd name="T21" fmla="*/ 37 h 107"/>
                <a:gd name="T22" fmla="*/ 35 w 71"/>
                <a:gd name="T23" fmla="*/ 77 h 107"/>
                <a:gd name="T24" fmla="*/ 39 w 71"/>
                <a:gd name="T25" fmla="*/ 9 h 107"/>
                <a:gd name="T26" fmla="*/ 25 w 71"/>
                <a:gd name="T27" fmla="*/ 15 h 107"/>
                <a:gd name="T28" fmla="*/ 21 w 71"/>
                <a:gd name="T29" fmla="*/ 31 h 107"/>
                <a:gd name="T30" fmla="*/ 21 w 71"/>
                <a:gd name="T31" fmla="*/ 67 h 107"/>
                <a:gd name="T32" fmla="*/ 34 w 71"/>
                <a:gd name="T33" fmla="*/ 69 h 107"/>
                <a:gd name="T34" fmla="*/ 59 w 71"/>
                <a:gd name="T35" fmla="*/ 38 h 107"/>
                <a:gd name="T36" fmla="*/ 39 w 71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07">
                  <a:moveTo>
                    <a:pt x="35" y="77"/>
                  </a:moveTo>
                  <a:cubicBezTo>
                    <a:pt x="30" y="77"/>
                    <a:pt x="25" y="77"/>
                    <a:pt x="21" y="76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3"/>
                    <a:pt x="31" y="0"/>
                    <a:pt x="41" y="0"/>
                  </a:cubicBezTo>
                  <a:cubicBezTo>
                    <a:pt x="62" y="0"/>
                    <a:pt x="71" y="16"/>
                    <a:pt x="71" y="37"/>
                  </a:cubicBezTo>
                  <a:cubicBezTo>
                    <a:pt x="71" y="61"/>
                    <a:pt x="61" y="77"/>
                    <a:pt x="35" y="77"/>
                  </a:cubicBezTo>
                  <a:close/>
                  <a:moveTo>
                    <a:pt x="39" y="9"/>
                  </a:moveTo>
                  <a:cubicBezTo>
                    <a:pt x="33" y="9"/>
                    <a:pt x="28" y="11"/>
                    <a:pt x="25" y="15"/>
                  </a:cubicBezTo>
                  <a:cubicBezTo>
                    <a:pt x="22" y="19"/>
                    <a:pt x="21" y="24"/>
                    <a:pt x="21" y="3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5" y="68"/>
                    <a:pt x="30" y="69"/>
                    <a:pt x="34" y="69"/>
                  </a:cubicBezTo>
                  <a:cubicBezTo>
                    <a:pt x="53" y="69"/>
                    <a:pt x="59" y="57"/>
                    <a:pt x="59" y="38"/>
                  </a:cubicBezTo>
                  <a:cubicBezTo>
                    <a:pt x="59" y="18"/>
                    <a:pt x="52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36"/>
            <p:cNvSpPr>
              <a:spLocks noEditPoints="1"/>
            </p:cNvSpPr>
            <p:nvPr userDrawn="1"/>
          </p:nvSpPr>
          <p:spPr bwMode="auto">
            <a:xfrm>
              <a:off x="1594" y="548"/>
              <a:ext cx="43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37"/>
            <p:cNvSpPr>
              <a:spLocks/>
            </p:cNvSpPr>
            <p:nvPr userDrawn="1"/>
          </p:nvSpPr>
          <p:spPr bwMode="auto">
            <a:xfrm>
              <a:off x="1644" y="548"/>
              <a:ext cx="46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38"/>
            <p:cNvSpPr>
              <a:spLocks/>
            </p:cNvSpPr>
            <p:nvPr userDrawn="1"/>
          </p:nvSpPr>
          <p:spPr bwMode="auto">
            <a:xfrm>
              <a:off x="445" y="254"/>
              <a:ext cx="121" cy="61"/>
            </a:xfrm>
            <a:custGeom>
              <a:avLst/>
              <a:gdLst>
                <a:gd name="T0" fmla="*/ 8 w 178"/>
                <a:gd name="T1" fmla="*/ 76 h 89"/>
                <a:gd name="T2" fmla="*/ 15 w 178"/>
                <a:gd name="T3" fmla="*/ 69 h 89"/>
                <a:gd name="T4" fmla="*/ 175 w 178"/>
                <a:gd name="T5" fmla="*/ 85 h 89"/>
                <a:gd name="T6" fmla="*/ 178 w 178"/>
                <a:gd name="T7" fmla="*/ 89 h 89"/>
                <a:gd name="T8" fmla="*/ 178 w 178"/>
                <a:gd name="T9" fmla="*/ 89 h 89"/>
                <a:gd name="T10" fmla="*/ 177 w 178"/>
                <a:gd name="T11" fmla="*/ 81 h 89"/>
                <a:gd name="T12" fmla="*/ 177 w 178"/>
                <a:gd name="T13" fmla="*/ 80 h 89"/>
                <a:gd name="T14" fmla="*/ 176 w 178"/>
                <a:gd name="T15" fmla="*/ 72 h 89"/>
                <a:gd name="T16" fmla="*/ 172 w 178"/>
                <a:gd name="T17" fmla="*/ 58 h 89"/>
                <a:gd name="T18" fmla="*/ 165 w 178"/>
                <a:gd name="T19" fmla="*/ 45 h 89"/>
                <a:gd name="T20" fmla="*/ 176 w 178"/>
                <a:gd name="T21" fmla="*/ 8 h 89"/>
                <a:gd name="T22" fmla="*/ 141 w 178"/>
                <a:gd name="T23" fmla="*/ 17 h 89"/>
                <a:gd name="T24" fmla="*/ 121 w 178"/>
                <a:gd name="T25" fmla="*/ 6 h 89"/>
                <a:gd name="T26" fmla="*/ 112 w 178"/>
                <a:gd name="T27" fmla="*/ 4 h 89"/>
                <a:gd name="T28" fmla="*/ 103 w 178"/>
                <a:gd name="T29" fmla="*/ 1 h 89"/>
                <a:gd name="T30" fmla="*/ 70 w 178"/>
                <a:gd name="T31" fmla="*/ 2 h 89"/>
                <a:gd name="T32" fmla="*/ 70 w 178"/>
                <a:gd name="T33" fmla="*/ 2 h 89"/>
                <a:gd name="T34" fmla="*/ 64 w 178"/>
                <a:gd name="T35" fmla="*/ 4 h 89"/>
                <a:gd name="T36" fmla="*/ 62 w 178"/>
                <a:gd name="T37" fmla="*/ 4 h 89"/>
                <a:gd name="T38" fmla="*/ 56 w 178"/>
                <a:gd name="T39" fmla="*/ 6 h 89"/>
                <a:gd name="T40" fmla="*/ 56 w 178"/>
                <a:gd name="T41" fmla="*/ 7 h 89"/>
                <a:gd name="T42" fmla="*/ 51 w 178"/>
                <a:gd name="T43" fmla="*/ 9 h 89"/>
                <a:gd name="T44" fmla="*/ 49 w 178"/>
                <a:gd name="T45" fmla="*/ 9 h 89"/>
                <a:gd name="T46" fmla="*/ 44 w 178"/>
                <a:gd name="T47" fmla="*/ 12 h 89"/>
                <a:gd name="T48" fmla="*/ 43 w 178"/>
                <a:gd name="T49" fmla="*/ 13 h 89"/>
                <a:gd name="T50" fmla="*/ 39 w 178"/>
                <a:gd name="T51" fmla="*/ 16 h 89"/>
                <a:gd name="T52" fmla="*/ 38 w 178"/>
                <a:gd name="T53" fmla="*/ 16 h 89"/>
                <a:gd name="T54" fmla="*/ 33 w 178"/>
                <a:gd name="T55" fmla="*/ 20 h 89"/>
                <a:gd name="T56" fmla="*/ 32 w 178"/>
                <a:gd name="T57" fmla="*/ 21 h 89"/>
                <a:gd name="T58" fmla="*/ 28 w 178"/>
                <a:gd name="T59" fmla="*/ 24 h 89"/>
                <a:gd name="T60" fmla="*/ 27 w 178"/>
                <a:gd name="T61" fmla="*/ 25 h 89"/>
                <a:gd name="T62" fmla="*/ 23 w 178"/>
                <a:gd name="T63" fmla="*/ 29 h 89"/>
                <a:gd name="T64" fmla="*/ 22 w 178"/>
                <a:gd name="T65" fmla="*/ 30 h 89"/>
                <a:gd name="T66" fmla="*/ 18 w 178"/>
                <a:gd name="T67" fmla="*/ 34 h 89"/>
                <a:gd name="T68" fmla="*/ 18 w 178"/>
                <a:gd name="T69" fmla="*/ 35 h 89"/>
                <a:gd name="T70" fmla="*/ 15 w 178"/>
                <a:gd name="T71" fmla="*/ 39 h 89"/>
                <a:gd name="T72" fmla="*/ 14 w 178"/>
                <a:gd name="T73" fmla="*/ 40 h 89"/>
                <a:gd name="T74" fmla="*/ 11 w 178"/>
                <a:gd name="T75" fmla="*/ 46 h 89"/>
                <a:gd name="T76" fmla="*/ 11 w 178"/>
                <a:gd name="T77" fmla="*/ 46 h 89"/>
                <a:gd name="T78" fmla="*/ 8 w 178"/>
                <a:gd name="T79" fmla="*/ 51 h 89"/>
                <a:gd name="T80" fmla="*/ 8 w 178"/>
                <a:gd name="T81" fmla="*/ 52 h 89"/>
                <a:gd name="T82" fmla="*/ 5 w 178"/>
                <a:gd name="T83" fmla="*/ 58 h 89"/>
                <a:gd name="T84" fmla="*/ 5 w 178"/>
                <a:gd name="T85" fmla="*/ 59 h 89"/>
                <a:gd name="T86" fmla="*/ 3 w 178"/>
                <a:gd name="T87" fmla="*/ 64 h 89"/>
                <a:gd name="T88" fmla="*/ 3 w 178"/>
                <a:gd name="T89" fmla="*/ 65 h 89"/>
                <a:gd name="T90" fmla="*/ 2 w 178"/>
                <a:gd name="T91" fmla="*/ 70 h 89"/>
                <a:gd name="T92" fmla="*/ 1 w 178"/>
                <a:gd name="T93" fmla="*/ 72 h 89"/>
                <a:gd name="T94" fmla="*/ 0 w 178"/>
                <a:gd name="T95" fmla="*/ 78 h 89"/>
                <a:gd name="T96" fmla="*/ 8 w 178"/>
                <a:gd name="T97" fmla="*/ 76 h 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89">
                  <a:moveTo>
                    <a:pt x="8" y="76"/>
                  </a:moveTo>
                  <a:cubicBezTo>
                    <a:pt x="10" y="73"/>
                    <a:pt x="13" y="71"/>
                    <a:pt x="15" y="69"/>
                  </a:cubicBezTo>
                  <a:cubicBezTo>
                    <a:pt x="63" y="29"/>
                    <a:pt x="134" y="36"/>
                    <a:pt x="175" y="85"/>
                  </a:cubicBezTo>
                  <a:cubicBezTo>
                    <a:pt x="176" y="86"/>
                    <a:pt x="177" y="88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6"/>
                    <a:pt x="178" y="83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8"/>
                    <a:pt x="177" y="75"/>
                    <a:pt x="176" y="72"/>
                  </a:cubicBezTo>
                  <a:cubicBezTo>
                    <a:pt x="175" y="67"/>
                    <a:pt x="173" y="62"/>
                    <a:pt x="172" y="58"/>
                  </a:cubicBezTo>
                  <a:cubicBezTo>
                    <a:pt x="170" y="53"/>
                    <a:pt x="168" y="49"/>
                    <a:pt x="165" y="45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4" y="13"/>
                    <a:pt x="128" y="9"/>
                    <a:pt x="121" y="6"/>
                  </a:cubicBezTo>
                  <a:cubicBezTo>
                    <a:pt x="118" y="5"/>
                    <a:pt x="115" y="4"/>
                    <a:pt x="112" y="4"/>
                  </a:cubicBezTo>
                  <a:cubicBezTo>
                    <a:pt x="109" y="3"/>
                    <a:pt x="106" y="2"/>
                    <a:pt x="103" y="1"/>
                  </a:cubicBezTo>
                  <a:cubicBezTo>
                    <a:pt x="92" y="0"/>
                    <a:pt x="81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3"/>
                    <a:pt x="66" y="3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0" y="5"/>
                    <a:pt x="58" y="5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7"/>
                    <a:pt x="52" y="8"/>
                    <a:pt x="51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8" y="10"/>
                    <a:pt x="46" y="11"/>
                    <a:pt x="44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5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17"/>
                    <a:pt x="35" y="18"/>
                    <a:pt x="33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2"/>
                    <a:pt x="29" y="23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6"/>
                    <a:pt x="25" y="27"/>
                    <a:pt x="23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6"/>
                    <a:pt x="16" y="38"/>
                    <a:pt x="15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2" y="44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8"/>
                    <a:pt x="9" y="49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4"/>
                    <a:pt x="6" y="56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60"/>
                    <a:pt x="4" y="62"/>
                    <a:pt x="3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7"/>
                    <a:pt x="2" y="68"/>
                    <a:pt x="2" y="70"/>
                  </a:cubicBezTo>
                  <a:cubicBezTo>
                    <a:pt x="1" y="71"/>
                    <a:pt x="1" y="71"/>
                    <a:pt x="1" y="72"/>
                  </a:cubicBezTo>
                  <a:cubicBezTo>
                    <a:pt x="1" y="74"/>
                    <a:pt x="1" y="76"/>
                    <a:pt x="0" y="78"/>
                  </a:cubicBezTo>
                  <a:cubicBezTo>
                    <a:pt x="3" y="77"/>
                    <a:pt x="5" y="76"/>
                    <a:pt x="8" y="76"/>
                  </a:cubicBezTo>
                  <a:close/>
                </a:path>
              </a:pathLst>
            </a:custGeom>
            <a:solidFill>
              <a:srgbClr val="97D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39"/>
            <p:cNvSpPr>
              <a:spLocks/>
            </p:cNvSpPr>
            <p:nvPr userDrawn="1"/>
          </p:nvSpPr>
          <p:spPr bwMode="auto">
            <a:xfrm>
              <a:off x="382" y="308"/>
              <a:ext cx="83" cy="120"/>
            </a:xfrm>
            <a:custGeom>
              <a:avLst/>
              <a:gdLst>
                <a:gd name="T0" fmla="*/ 122 w 122"/>
                <a:gd name="T1" fmla="*/ 175 h 177"/>
                <a:gd name="T2" fmla="*/ 94 w 122"/>
                <a:gd name="T3" fmla="*/ 151 h 177"/>
                <a:gd name="T4" fmla="*/ 92 w 122"/>
                <a:gd name="T5" fmla="*/ 7 h 177"/>
                <a:gd name="T6" fmla="*/ 92 w 122"/>
                <a:gd name="T7" fmla="*/ 0 h 177"/>
                <a:gd name="T8" fmla="*/ 92 w 122"/>
                <a:gd name="T9" fmla="*/ 0 h 177"/>
                <a:gd name="T10" fmla="*/ 88 w 122"/>
                <a:gd name="T11" fmla="*/ 1 h 177"/>
                <a:gd name="T12" fmla="*/ 87 w 122"/>
                <a:gd name="T13" fmla="*/ 1 h 177"/>
                <a:gd name="T14" fmla="*/ 66 w 122"/>
                <a:gd name="T15" fmla="*/ 13 h 177"/>
                <a:gd name="T16" fmla="*/ 65 w 122"/>
                <a:gd name="T17" fmla="*/ 14 h 177"/>
                <a:gd name="T18" fmla="*/ 62 w 122"/>
                <a:gd name="T19" fmla="*/ 16 h 177"/>
                <a:gd name="T20" fmla="*/ 61 w 122"/>
                <a:gd name="T21" fmla="*/ 17 h 177"/>
                <a:gd name="T22" fmla="*/ 58 w 122"/>
                <a:gd name="T23" fmla="*/ 20 h 177"/>
                <a:gd name="T24" fmla="*/ 57 w 122"/>
                <a:gd name="T25" fmla="*/ 20 h 177"/>
                <a:gd name="T26" fmla="*/ 54 w 122"/>
                <a:gd name="T27" fmla="*/ 23 h 177"/>
                <a:gd name="T28" fmla="*/ 54 w 122"/>
                <a:gd name="T29" fmla="*/ 24 h 177"/>
                <a:gd name="T30" fmla="*/ 47 w 122"/>
                <a:gd name="T31" fmla="*/ 31 h 177"/>
                <a:gd name="T32" fmla="*/ 47 w 122"/>
                <a:gd name="T33" fmla="*/ 32 h 177"/>
                <a:gd name="T34" fmla="*/ 45 w 122"/>
                <a:gd name="T35" fmla="*/ 35 h 177"/>
                <a:gd name="T36" fmla="*/ 44 w 122"/>
                <a:gd name="T37" fmla="*/ 37 h 177"/>
                <a:gd name="T38" fmla="*/ 42 w 122"/>
                <a:gd name="T39" fmla="*/ 40 h 177"/>
                <a:gd name="T40" fmla="*/ 41 w 122"/>
                <a:gd name="T41" fmla="*/ 41 h 177"/>
                <a:gd name="T42" fmla="*/ 39 w 122"/>
                <a:gd name="T43" fmla="*/ 44 h 177"/>
                <a:gd name="T44" fmla="*/ 39 w 122"/>
                <a:gd name="T45" fmla="*/ 46 h 177"/>
                <a:gd name="T46" fmla="*/ 37 w 122"/>
                <a:gd name="T47" fmla="*/ 49 h 177"/>
                <a:gd name="T48" fmla="*/ 36 w 122"/>
                <a:gd name="T49" fmla="*/ 50 h 177"/>
                <a:gd name="T50" fmla="*/ 34 w 122"/>
                <a:gd name="T51" fmla="*/ 55 h 177"/>
                <a:gd name="T52" fmla="*/ 34 w 122"/>
                <a:gd name="T53" fmla="*/ 55 h 177"/>
                <a:gd name="T54" fmla="*/ 33 w 122"/>
                <a:gd name="T55" fmla="*/ 58 h 177"/>
                <a:gd name="T56" fmla="*/ 29 w 122"/>
                <a:gd name="T57" fmla="*/ 77 h 177"/>
                <a:gd name="T58" fmla="*/ 29 w 122"/>
                <a:gd name="T59" fmla="*/ 84 h 177"/>
                <a:gd name="T60" fmla="*/ 0 w 122"/>
                <a:gd name="T61" fmla="*/ 110 h 177"/>
                <a:gd name="T62" fmla="*/ 35 w 122"/>
                <a:gd name="T63" fmla="*/ 120 h 177"/>
                <a:gd name="T64" fmla="*/ 39 w 122"/>
                <a:gd name="T65" fmla="*/ 129 h 177"/>
                <a:gd name="T66" fmla="*/ 43 w 122"/>
                <a:gd name="T67" fmla="*/ 137 h 177"/>
                <a:gd name="T68" fmla="*/ 46 w 122"/>
                <a:gd name="T69" fmla="*/ 140 h 177"/>
                <a:gd name="T70" fmla="*/ 52 w 122"/>
                <a:gd name="T71" fmla="*/ 148 h 177"/>
                <a:gd name="T72" fmla="*/ 73 w 122"/>
                <a:gd name="T73" fmla="*/ 165 h 177"/>
                <a:gd name="T74" fmla="*/ 77 w 122"/>
                <a:gd name="T75" fmla="*/ 168 h 177"/>
                <a:gd name="T76" fmla="*/ 86 w 122"/>
                <a:gd name="T77" fmla="*/ 171 h 177"/>
                <a:gd name="T78" fmla="*/ 87 w 122"/>
                <a:gd name="T79" fmla="*/ 172 h 177"/>
                <a:gd name="T80" fmla="*/ 91 w 122"/>
                <a:gd name="T81" fmla="*/ 173 h 177"/>
                <a:gd name="T82" fmla="*/ 92 w 122"/>
                <a:gd name="T83" fmla="*/ 173 h 177"/>
                <a:gd name="T84" fmla="*/ 95 w 122"/>
                <a:gd name="T85" fmla="*/ 174 h 177"/>
                <a:gd name="T86" fmla="*/ 96 w 122"/>
                <a:gd name="T87" fmla="*/ 174 h 177"/>
                <a:gd name="T88" fmla="*/ 100 w 122"/>
                <a:gd name="T89" fmla="*/ 175 h 177"/>
                <a:gd name="T90" fmla="*/ 100 w 122"/>
                <a:gd name="T91" fmla="*/ 175 h 177"/>
                <a:gd name="T92" fmla="*/ 104 w 122"/>
                <a:gd name="T93" fmla="*/ 176 h 177"/>
                <a:gd name="T94" fmla="*/ 105 w 122"/>
                <a:gd name="T95" fmla="*/ 176 h 177"/>
                <a:gd name="T96" fmla="*/ 109 w 122"/>
                <a:gd name="T97" fmla="*/ 177 h 177"/>
                <a:gd name="T98" fmla="*/ 109 w 122"/>
                <a:gd name="T99" fmla="*/ 177 h 177"/>
                <a:gd name="T100" fmla="*/ 122 w 122"/>
                <a:gd name="T101" fmla="*/ 177 h 177"/>
                <a:gd name="T102" fmla="*/ 122 w 122"/>
                <a:gd name="T103" fmla="*/ 175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2" h="177">
                  <a:moveTo>
                    <a:pt x="122" y="175"/>
                  </a:moveTo>
                  <a:cubicBezTo>
                    <a:pt x="112" y="169"/>
                    <a:pt x="102" y="161"/>
                    <a:pt x="94" y="151"/>
                  </a:cubicBezTo>
                  <a:cubicBezTo>
                    <a:pt x="58" y="108"/>
                    <a:pt x="59" y="48"/>
                    <a:pt x="92" y="7"/>
                  </a:cubicBezTo>
                  <a:cubicBezTo>
                    <a:pt x="92" y="5"/>
                    <a:pt x="92" y="2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89" y="1"/>
                    <a:pt x="8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0" y="4"/>
                    <a:pt x="72" y="8"/>
                    <a:pt x="66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5"/>
                    <a:pt x="63" y="16"/>
                    <a:pt x="62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8"/>
                    <a:pt x="59" y="19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1"/>
                    <a:pt x="55" y="22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49" y="29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3"/>
                    <a:pt x="45" y="34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8"/>
                    <a:pt x="42" y="39"/>
                    <a:pt x="42" y="40"/>
                  </a:cubicBezTo>
                  <a:cubicBezTo>
                    <a:pt x="42" y="40"/>
                    <a:pt x="41" y="41"/>
                    <a:pt x="41" y="41"/>
                  </a:cubicBezTo>
                  <a:cubicBezTo>
                    <a:pt x="40" y="42"/>
                    <a:pt x="40" y="43"/>
                    <a:pt x="39" y="44"/>
                  </a:cubicBezTo>
                  <a:cubicBezTo>
                    <a:pt x="39" y="44"/>
                    <a:pt x="39" y="45"/>
                    <a:pt x="39" y="46"/>
                  </a:cubicBezTo>
                  <a:cubicBezTo>
                    <a:pt x="38" y="47"/>
                    <a:pt x="38" y="48"/>
                    <a:pt x="37" y="49"/>
                  </a:cubicBezTo>
                  <a:cubicBezTo>
                    <a:pt x="37" y="49"/>
                    <a:pt x="37" y="50"/>
                    <a:pt x="36" y="50"/>
                  </a:cubicBezTo>
                  <a:cubicBezTo>
                    <a:pt x="36" y="52"/>
                    <a:pt x="35" y="53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4" y="57"/>
                    <a:pt x="33" y="58"/>
                  </a:cubicBezTo>
                  <a:cubicBezTo>
                    <a:pt x="31" y="64"/>
                    <a:pt x="30" y="70"/>
                    <a:pt x="29" y="77"/>
                  </a:cubicBezTo>
                  <a:cubicBezTo>
                    <a:pt x="29" y="79"/>
                    <a:pt x="29" y="82"/>
                    <a:pt x="29" y="8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3"/>
                    <a:pt x="37" y="126"/>
                    <a:pt x="39" y="129"/>
                  </a:cubicBezTo>
                  <a:cubicBezTo>
                    <a:pt x="40" y="131"/>
                    <a:pt x="42" y="134"/>
                    <a:pt x="43" y="137"/>
                  </a:cubicBezTo>
                  <a:cubicBezTo>
                    <a:pt x="44" y="138"/>
                    <a:pt x="45" y="139"/>
                    <a:pt x="46" y="140"/>
                  </a:cubicBezTo>
                  <a:cubicBezTo>
                    <a:pt x="48" y="143"/>
                    <a:pt x="49" y="145"/>
                    <a:pt x="52" y="148"/>
                  </a:cubicBezTo>
                  <a:cubicBezTo>
                    <a:pt x="58" y="155"/>
                    <a:pt x="65" y="160"/>
                    <a:pt x="73" y="165"/>
                  </a:cubicBezTo>
                  <a:cubicBezTo>
                    <a:pt x="75" y="166"/>
                    <a:pt x="76" y="167"/>
                    <a:pt x="77" y="168"/>
                  </a:cubicBezTo>
                  <a:cubicBezTo>
                    <a:pt x="80" y="169"/>
                    <a:pt x="83" y="170"/>
                    <a:pt x="86" y="171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2"/>
                    <a:pt x="89" y="173"/>
                    <a:pt x="91" y="173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3" y="174"/>
                    <a:pt x="94" y="174"/>
                    <a:pt x="95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7" y="175"/>
                    <a:pt x="99" y="175"/>
                    <a:pt x="10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6"/>
                    <a:pt x="103" y="176"/>
                    <a:pt x="104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6" y="176"/>
                    <a:pt x="108" y="177"/>
                    <a:pt x="109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4" y="177"/>
                    <a:pt x="118" y="177"/>
                    <a:pt x="122" y="177"/>
                  </a:cubicBezTo>
                  <a:lnTo>
                    <a:pt x="122" y="175"/>
                  </a:lnTo>
                  <a:close/>
                </a:path>
              </a:pathLst>
            </a:custGeom>
            <a:solidFill>
              <a:srgbClr val="FF67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40"/>
            <p:cNvSpPr>
              <a:spLocks/>
            </p:cNvSpPr>
            <p:nvPr userDrawn="1"/>
          </p:nvSpPr>
          <p:spPr bwMode="auto">
            <a:xfrm>
              <a:off x="445" y="306"/>
              <a:ext cx="5" cy="6"/>
            </a:xfrm>
            <a:custGeom>
              <a:avLst/>
              <a:gdLst>
                <a:gd name="T0" fmla="*/ 8 w 8"/>
                <a:gd name="T1" fmla="*/ 0 h 9"/>
                <a:gd name="T2" fmla="*/ 0 w 8"/>
                <a:gd name="T3" fmla="*/ 2 h 9"/>
                <a:gd name="T4" fmla="*/ 0 w 8"/>
                <a:gd name="T5" fmla="*/ 9 h 9"/>
                <a:gd name="T6" fmla="*/ 8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2" y="6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6A2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41"/>
            <p:cNvSpPr>
              <a:spLocks/>
            </p:cNvSpPr>
            <p:nvPr userDrawn="1"/>
          </p:nvSpPr>
          <p:spPr bwMode="auto">
            <a:xfrm>
              <a:off x="465" y="315"/>
              <a:ext cx="118" cy="145"/>
            </a:xfrm>
            <a:custGeom>
              <a:avLst/>
              <a:gdLst>
                <a:gd name="T0" fmla="*/ 151 w 172"/>
                <a:gd name="T1" fmla="*/ 135 h 212"/>
                <a:gd name="T2" fmla="*/ 154 w 172"/>
                <a:gd name="T3" fmla="*/ 131 h 212"/>
                <a:gd name="T4" fmla="*/ 156 w 172"/>
                <a:gd name="T5" fmla="*/ 126 h 212"/>
                <a:gd name="T6" fmla="*/ 159 w 172"/>
                <a:gd name="T7" fmla="*/ 121 h 212"/>
                <a:gd name="T8" fmla="*/ 161 w 172"/>
                <a:gd name="T9" fmla="*/ 116 h 212"/>
                <a:gd name="T10" fmla="*/ 164 w 172"/>
                <a:gd name="T11" fmla="*/ 111 h 212"/>
                <a:gd name="T12" fmla="*/ 165 w 172"/>
                <a:gd name="T13" fmla="*/ 106 h 212"/>
                <a:gd name="T14" fmla="*/ 167 w 172"/>
                <a:gd name="T15" fmla="*/ 101 h 212"/>
                <a:gd name="T16" fmla="*/ 168 w 172"/>
                <a:gd name="T17" fmla="*/ 96 h 212"/>
                <a:gd name="T18" fmla="*/ 169 w 172"/>
                <a:gd name="T19" fmla="*/ 91 h 212"/>
                <a:gd name="T20" fmla="*/ 170 w 172"/>
                <a:gd name="T21" fmla="*/ 86 h 212"/>
                <a:gd name="T22" fmla="*/ 171 w 172"/>
                <a:gd name="T23" fmla="*/ 80 h 212"/>
                <a:gd name="T24" fmla="*/ 171 w 172"/>
                <a:gd name="T25" fmla="*/ 75 h 212"/>
                <a:gd name="T26" fmla="*/ 172 w 172"/>
                <a:gd name="T27" fmla="*/ 70 h 212"/>
                <a:gd name="T28" fmla="*/ 171 w 172"/>
                <a:gd name="T29" fmla="*/ 64 h 212"/>
                <a:gd name="T30" fmla="*/ 171 w 172"/>
                <a:gd name="T31" fmla="*/ 59 h 212"/>
                <a:gd name="T32" fmla="*/ 170 w 172"/>
                <a:gd name="T33" fmla="*/ 54 h 212"/>
                <a:gd name="T34" fmla="*/ 170 w 172"/>
                <a:gd name="T35" fmla="*/ 49 h 212"/>
                <a:gd name="T36" fmla="*/ 168 w 172"/>
                <a:gd name="T37" fmla="*/ 43 h 212"/>
                <a:gd name="T38" fmla="*/ 167 w 172"/>
                <a:gd name="T39" fmla="*/ 38 h 212"/>
                <a:gd name="T40" fmla="*/ 166 w 172"/>
                <a:gd name="T41" fmla="*/ 33 h 212"/>
                <a:gd name="T42" fmla="*/ 164 w 172"/>
                <a:gd name="T43" fmla="*/ 28 h 212"/>
                <a:gd name="T44" fmla="*/ 162 w 172"/>
                <a:gd name="T45" fmla="*/ 23 h 212"/>
                <a:gd name="T46" fmla="*/ 159 w 172"/>
                <a:gd name="T47" fmla="*/ 18 h 212"/>
                <a:gd name="T48" fmla="*/ 157 w 172"/>
                <a:gd name="T49" fmla="*/ 13 h 212"/>
                <a:gd name="T50" fmla="*/ 154 w 172"/>
                <a:gd name="T51" fmla="*/ 9 h 212"/>
                <a:gd name="T52" fmla="*/ 151 w 172"/>
                <a:gd name="T53" fmla="*/ 4 h 212"/>
                <a:gd name="T54" fmla="*/ 148 w 172"/>
                <a:gd name="T55" fmla="*/ 0 h 212"/>
                <a:gd name="T56" fmla="*/ 80 w 172"/>
                <a:gd name="T57" fmla="*/ 107 h 212"/>
                <a:gd name="T58" fmla="*/ 5 w 172"/>
                <a:gd name="T59" fmla="*/ 187 h 212"/>
                <a:gd name="T60" fmla="*/ 27 w 172"/>
                <a:gd name="T61" fmla="*/ 196 h 212"/>
                <a:gd name="T62" fmla="*/ 72 w 172"/>
                <a:gd name="T63" fmla="*/ 181 h 212"/>
                <a:gd name="T64" fmla="*/ 111 w 172"/>
                <a:gd name="T65" fmla="*/ 169 h 212"/>
                <a:gd name="T66" fmla="*/ 131 w 172"/>
                <a:gd name="T67" fmla="*/ 156 h 212"/>
                <a:gd name="T68" fmla="*/ 136 w 172"/>
                <a:gd name="T69" fmla="*/ 152 h 212"/>
                <a:gd name="T70" fmla="*/ 140 w 172"/>
                <a:gd name="T71" fmla="*/ 148 h 212"/>
                <a:gd name="T72" fmla="*/ 144 w 172"/>
                <a:gd name="T73" fmla="*/ 144 h 212"/>
                <a:gd name="T74" fmla="*/ 147 w 172"/>
                <a:gd name="T75" fmla="*/ 140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2" h="212">
                  <a:moveTo>
                    <a:pt x="149" y="138"/>
                  </a:moveTo>
                  <a:cubicBezTo>
                    <a:pt x="149" y="137"/>
                    <a:pt x="150" y="136"/>
                    <a:pt x="151" y="135"/>
                  </a:cubicBezTo>
                  <a:cubicBezTo>
                    <a:pt x="151" y="134"/>
                    <a:pt x="152" y="134"/>
                    <a:pt x="152" y="133"/>
                  </a:cubicBezTo>
                  <a:cubicBezTo>
                    <a:pt x="153" y="132"/>
                    <a:pt x="153" y="131"/>
                    <a:pt x="154" y="131"/>
                  </a:cubicBezTo>
                  <a:cubicBezTo>
                    <a:pt x="154" y="130"/>
                    <a:pt x="155" y="129"/>
                    <a:pt x="155" y="128"/>
                  </a:cubicBezTo>
                  <a:cubicBezTo>
                    <a:pt x="156" y="128"/>
                    <a:pt x="156" y="127"/>
                    <a:pt x="156" y="126"/>
                  </a:cubicBezTo>
                  <a:cubicBezTo>
                    <a:pt x="157" y="125"/>
                    <a:pt x="157" y="124"/>
                    <a:pt x="158" y="124"/>
                  </a:cubicBezTo>
                  <a:cubicBezTo>
                    <a:pt x="158" y="123"/>
                    <a:pt x="159" y="122"/>
                    <a:pt x="159" y="121"/>
                  </a:cubicBezTo>
                  <a:cubicBezTo>
                    <a:pt x="159" y="120"/>
                    <a:pt x="160" y="120"/>
                    <a:pt x="160" y="119"/>
                  </a:cubicBezTo>
                  <a:cubicBezTo>
                    <a:pt x="161" y="118"/>
                    <a:pt x="161" y="117"/>
                    <a:pt x="161" y="116"/>
                  </a:cubicBezTo>
                  <a:cubicBezTo>
                    <a:pt x="162" y="116"/>
                    <a:pt x="162" y="115"/>
                    <a:pt x="163" y="114"/>
                  </a:cubicBezTo>
                  <a:cubicBezTo>
                    <a:pt x="163" y="113"/>
                    <a:pt x="163" y="112"/>
                    <a:pt x="164" y="111"/>
                  </a:cubicBezTo>
                  <a:cubicBezTo>
                    <a:pt x="164" y="111"/>
                    <a:pt x="164" y="110"/>
                    <a:pt x="165" y="109"/>
                  </a:cubicBezTo>
                  <a:cubicBezTo>
                    <a:pt x="165" y="108"/>
                    <a:pt x="165" y="107"/>
                    <a:pt x="165" y="106"/>
                  </a:cubicBezTo>
                  <a:cubicBezTo>
                    <a:pt x="166" y="106"/>
                    <a:pt x="166" y="105"/>
                    <a:pt x="166" y="104"/>
                  </a:cubicBezTo>
                  <a:cubicBezTo>
                    <a:pt x="167" y="103"/>
                    <a:pt x="167" y="102"/>
                    <a:pt x="167" y="101"/>
                  </a:cubicBezTo>
                  <a:cubicBezTo>
                    <a:pt x="167" y="100"/>
                    <a:pt x="168" y="99"/>
                    <a:pt x="168" y="98"/>
                  </a:cubicBezTo>
                  <a:cubicBezTo>
                    <a:pt x="168" y="98"/>
                    <a:pt x="168" y="97"/>
                    <a:pt x="168" y="96"/>
                  </a:cubicBezTo>
                  <a:cubicBezTo>
                    <a:pt x="169" y="95"/>
                    <a:pt x="169" y="94"/>
                    <a:pt x="169" y="93"/>
                  </a:cubicBezTo>
                  <a:cubicBezTo>
                    <a:pt x="169" y="92"/>
                    <a:pt x="169" y="92"/>
                    <a:pt x="169" y="91"/>
                  </a:cubicBezTo>
                  <a:cubicBezTo>
                    <a:pt x="170" y="90"/>
                    <a:pt x="170" y="89"/>
                    <a:pt x="170" y="88"/>
                  </a:cubicBezTo>
                  <a:cubicBezTo>
                    <a:pt x="170" y="87"/>
                    <a:pt x="170" y="86"/>
                    <a:pt x="170" y="86"/>
                  </a:cubicBezTo>
                  <a:cubicBezTo>
                    <a:pt x="171" y="85"/>
                    <a:pt x="171" y="84"/>
                    <a:pt x="171" y="83"/>
                  </a:cubicBezTo>
                  <a:cubicBezTo>
                    <a:pt x="171" y="82"/>
                    <a:pt x="171" y="81"/>
                    <a:pt x="171" y="80"/>
                  </a:cubicBezTo>
                  <a:cubicBezTo>
                    <a:pt x="171" y="79"/>
                    <a:pt x="171" y="78"/>
                    <a:pt x="171" y="77"/>
                  </a:cubicBezTo>
                  <a:cubicBezTo>
                    <a:pt x="171" y="77"/>
                    <a:pt x="171" y="76"/>
                    <a:pt x="171" y="75"/>
                  </a:cubicBezTo>
                  <a:cubicBezTo>
                    <a:pt x="171" y="74"/>
                    <a:pt x="171" y="73"/>
                    <a:pt x="171" y="72"/>
                  </a:cubicBezTo>
                  <a:cubicBezTo>
                    <a:pt x="172" y="71"/>
                    <a:pt x="172" y="70"/>
                    <a:pt x="172" y="70"/>
                  </a:cubicBezTo>
                  <a:cubicBezTo>
                    <a:pt x="172" y="69"/>
                    <a:pt x="172" y="68"/>
                    <a:pt x="171" y="66"/>
                  </a:cubicBezTo>
                  <a:cubicBezTo>
                    <a:pt x="171" y="66"/>
                    <a:pt x="171" y="65"/>
                    <a:pt x="171" y="64"/>
                  </a:cubicBezTo>
                  <a:cubicBezTo>
                    <a:pt x="171" y="63"/>
                    <a:pt x="171" y="62"/>
                    <a:pt x="171" y="61"/>
                  </a:cubicBezTo>
                  <a:cubicBezTo>
                    <a:pt x="171" y="60"/>
                    <a:pt x="171" y="60"/>
                    <a:pt x="171" y="59"/>
                  </a:cubicBezTo>
                  <a:cubicBezTo>
                    <a:pt x="171" y="58"/>
                    <a:pt x="171" y="57"/>
                    <a:pt x="171" y="56"/>
                  </a:cubicBezTo>
                  <a:cubicBezTo>
                    <a:pt x="171" y="55"/>
                    <a:pt x="171" y="54"/>
                    <a:pt x="170" y="54"/>
                  </a:cubicBezTo>
                  <a:cubicBezTo>
                    <a:pt x="170" y="53"/>
                    <a:pt x="170" y="52"/>
                    <a:pt x="170" y="50"/>
                  </a:cubicBezTo>
                  <a:cubicBezTo>
                    <a:pt x="170" y="50"/>
                    <a:pt x="170" y="49"/>
                    <a:pt x="170" y="49"/>
                  </a:cubicBezTo>
                  <a:cubicBezTo>
                    <a:pt x="169" y="47"/>
                    <a:pt x="169" y="46"/>
                    <a:pt x="169" y="45"/>
                  </a:cubicBezTo>
                  <a:cubicBezTo>
                    <a:pt x="169" y="44"/>
                    <a:pt x="169" y="44"/>
                    <a:pt x="168" y="43"/>
                  </a:cubicBezTo>
                  <a:cubicBezTo>
                    <a:pt x="168" y="42"/>
                    <a:pt x="168" y="41"/>
                    <a:pt x="168" y="40"/>
                  </a:cubicBezTo>
                  <a:cubicBezTo>
                    <a:pt x="167" y="39"/>
                    <a:pt x="167" y="39"/>
                    <a:pt x="167" y="38"/>
                  </a:cubicBezTo>
                  <a:cubicBezTo>
                    <a:pt x="167" y="37"/>
                    <a:pt x="166" y="36"/>
                    <a:pt x="166" y="34"/>
                  </a:cubicBezTo>
                  <a:cubicBezTo>
                    <a:pt x="166" y="34"/>
                    <a:pt x="166" y="34"/>
                    <a:pt x="166" y="33"/>
                  </a:cubicBezTo>
                  <a:cubicBezTo>
                    <a:pt x="165" y="32"/>
                    <a:pt x="165" y="31"/>
                    <a:pt x="164" y="29"/>
                  </a:cubicBezTo>
                  <a:cubicBezTo>
                    <a:pt x="164" y="29"/>
                    <a:pt x="164" y="28"/>
                    <a:pt x="164" y="28"/>
                  </a:cubicBezTo>
                  <a:cubicBezTo>
                    <a:pt x="163" y="27"/>
                    <a:pt x="163" y="25"/>
                    <a:pt x="162" y="24"/>
                  </a:cubicBezTo>
                  <a:cubicBezTo>
                    <a:pt x="162" y="24"/>
                    <a:pt x="162" y="23"/>
                    <a:pt x="162" y="23"/>
                  </a:cubicBezTo>
                  <a:cubicBezTo>
                    <a:pt x="161" y="22"/>
                    <a:pt x="160" y="20"/>
                    <a:pt x="160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9" y="17"/>
                    <a:pt x="158" y="15"/>
                    <a:pt x="157" y="1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2"/>
                    <a:pt x="155" y="11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3" y="7"/>
                    <a:pt x="152" y="6"/>
                    <a:pt x="151" y="5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0" y="3"/>
                    <a:pt x="149" y="1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40"/>
                    <a:pt x="124" y="77"/>
                    <a:pt x="85" y="88"/>
                  </a:cubicBezTo>
                  <a:cubicBezTo>
                    <a:pt x="84" y="95"/>
                    <a:pt x="82" y="101"/>
                    <a:pt x="80" y="107"/>
                  </a:cubicBezTo>
                  <a:cubicBezTo>
                    <a:pt x="67" y="142"/>
                    <a:pt x="35" y="164"/>
                    <a:pt x="0" y="166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53" y="182"/>
                    <a:pt x="63" y="182"/>
                    <a:pt x="72" y="181"/>
                  </a:cubicBezTo>
                  <a:cubicBezTo>
                    <a:pt x="76" y="180"/>
                    <a:pt x="80" y="180"/>
                    <a:pt x="84" y="179"/>
                  </a:cubicBezTo>
                  <a:cubicBezTo>
                    <a:pt x="93" y="177"/>
                    <a:pt x="102" y="174"/>
                    <a:pt x="111" y="169"/>
                  </a:cubicBezTo>
                  <a:cubicBezTo>
                    <a:pt x="115" y="167"/>
                    <a:pt x="118" y="165"/>
                    <a:pt x="122" y="163"/>
                  </a:cubicBezTo>
                  <a:cubicBezTo>
                    <a:pt x="125" y="161"/>
                    <a:pt x="128" y="158"/>
                    <a:pt x="131" y="156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3" y="154"/>
                    <a:pt x="134" y="153"/>
                    <a:pt x="136" y="152"/>
                  </a:cubicBezTo>
                  <a:cubicBezTo>
                    <a:pt x="136" y="151"/>
                    <a:pt x="137" y="151"/>
                    <a:pt x="137" y="150"/>
                  </a:cubicBezTo>
                  <a:cubicBezTo>
                    <a:pt x="138" y="150"/>
                    <a:pt x="139" y="149"/>
                    <a:pt x="140" y="148"/>
                  </a:cubicBezTo>
                  <a:cubicBezTo>
                    <a:pt x="140" y="147"/>
                    <a:pt x="141" y="147"/>
                    <a:pt x="141" y="146"/>
                  </a:cubicBezTo>
                  <a:cubicBezTo>
                    <a:pt x="142" y="145"/>
                    <a:pt x="143" y="145"/>
                    <a:pt x="144" y="144"/>
                  </a:cubicBezTo>
                  <a:cubicBezTo>
                    <a:pt x="144" y="143"/>
                    <a:pt x="145" y="143"/>
                    <a:pt x="145" y="142"/>
                  </a:cubicBezTo>
                  <a:cubicBezTo>
                    <a:pt x="146" y="141"/>
                    <a:pt x="147" y="140"/>
                    <a:pt x="147" y="140"/>
                  </a:cubicBezTo>
                  <a:cubicBezTo>
                    <a:pt x="148" y="139"/>
                    <a:pt x="148" y="138"/>
                    <a:pt x="149" y="138"/>
                  </a:cubicBez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42"/>
            <p:cNvSpPr>
              <a:spLocks/>
            </p:cNvSpPr>
            <p:nvPr userDrawn="1"/>
          </p:nvSpPr>
          <p:spPr bwMode="auto">
            <a:xfrm>
              <a:off x="450" y="274"/>
              <a:ext cx="117" cy="101"/>
            </a:xfrm>
            <a:custGeom>
              <a:avLst/>
              <a:gdLst>
                <a:gd name="T0" fmla="*/ 7 w 171"/>
                <a:gd name="T1" fmla="*/ 40 h 148"/>
                <a:gd name="T2" fmla="*/ 0 w 171"/>
                <a:gd name="T3" fmla="*/ 47 h 148"/>
                <a:gd name="T4" fmla="*/ 50 w 171"/>
                <a:gd name="T5" fmla="*/ 50 h 148"/>
                <a:gd name="T6" fmla="*/ 107 w 171"/>
                <a:gd name="T7" fmla="*/ 148 h 148"/>
                <a:gd name="T8" fmla="*/ 170 w 171"/>
                <a:gd name="T9" fmla="*/ 60 h 148"/>
                <a:gd name="T10" fmla="*/ 167 w 171"/>
                <a:gd name="T11" fmla="*/ 56 h 148"/>
                <a:gd name="T12" fmla="*/ 7 w 171"/>
                <a:gd name="T13" fmla="*/ 4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148">
                  <a:moveTo>
                    <a:pt x="7" y="40"/>
                  </a:moveTo>
                  <a:cubicBezTo>
                    <a:pt x="5" y="42"/>
                    <a:pt x="2" y="44"/>
                    <a:pt x="0" y="47"/>
                  </a:cubicBezTo>
                  <a:cubicBezTo>
                    <a:pt x="16" y="43"/>
                    <a:pt x="34" y="44"/>
                    <a:pt x="50" y="50"/>
                  </a:cubicBezTo>
                  <a:cubicBezTo>
                    <a:pt x="91" y="65"/>
                    <a:pt x="113" y="107"/>
                    <a:pt x="107" y="148"/>
                  </a:cubicBezTo>
                  <a:cubicBezTo>
                    <a:pt x="146" y="137"/>
                    <a:pt x="171" y="100"/>
                    <a:pt x="170" y="60"/>
                  </a:cubicBezTo>
                  <a:cubicBezTo>
                    <a:pt x="169" y="59"/>
                    <a:pt x="168" y="57"/>
                    <a:pt x="167" y="56"/>
                  </a:cubicBezTo>
                  <a:cubicBezTo>
                    <a:pt x="126" y="7"/>
                    <a:pt x="55" y="0"/>
                    <a:pt x="7" y="40"/>
                  </a:cubicBezTo>
                  <a:close/>
                </a:path>
              </a:pathLst>
            </a:custGeom>
            <a:solidFill>
              <a:srgbClr val="009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43"/>
            <p:cNvSpPr>
              <a:spLocks/>
            </p:cNvSpPr>
            <p:nvPr userDrawn="1"/>
          </p:nvSpPr>
          <p:spPr bwMode="auto">
            <a:xfrm>
              <a:off x="422" y="312"/>
              <a:ext cx="101" cy="116"/>
            </a:xfrm>
            <a:custGeom>
              <a:avLst/>
              <a:gdLst>
                <a:gd name="T0" fmla="*/ 35 w 149"/>
                <a:gd name="T1" fmla="*/ 24 h 170"/>
                <a:gd name="T2" fmla="*/ 34 w 149"/>
                <a:gd name="T3" fmla="*/ 0 h 170"/>
                <a:gd name="T4" fmla="*/ 36 w 149"/>
                <a:gd name="T5" fmla="*/ 144 h 170"/>
                <a:gd name="T6" fmla="*/ 64 w 149"/>
                <a:gd name="T7" fmla="*/ 168 h 170"/>
                <a:gd name="T8" fmla="*/ 64 w 149"/>
                <a:gd name="T9" fmla="*/ 170 h 170"/>
                <a:gd name="T10" fmla="*/ 144 w 149"/>
                <a:gd name="T11" fmla="*/ 111 h 170"/>
                <a:gd name="T12" fmla="*/ 149 w 149"/>
                <a:gd name="T13" fmla="*/ 92 h 170"/>
                <a:gd name="T14" fmla="*/ 142 w 149"/>
                <a:gd name="T15" fmla="*/ 94 h 170"/>
                <a:gd name="T16" fmla="*/ 35 w 149"/>
                <a:gd name="T17" fmla="*/ 24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170">
                  <a:moveTo>
                    <a:pt x="35" y="24"/>
                  </a:moveTo>
                  <a:cubicBezTo>
                    <a:pt x="34" y="16"/>
                    <a:pt x="33" y="8"/>
                    <a:pt x="34" y="0"/>
                  </a:cubicBezTo>
                  <a:cubicBezTo>
                    <a:pt x="1" y="41"/>
                    <a:pt x="0" y="101"/>
                    <a:pt x="36" y="144"/>
                  </a:cubicBezTo>
                  <a:cubicBezTo>
                    <a:pt x="44" y="154"/>
                    <a:pt x="54" y="162"/>
                    <a:pt x="64" y="16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99" y="168"/>
                    <a:pt x="131" y="146"/>
                    <a:pt x="144" y="111"/>
                  </a:cubicBezTo>
                  <a:cubicBezTo>
                    <a:pt x="146" y="105"/>
                    <a:pt x="148" y="99"/>
                    <a:pt x="149" y="92"/>
                  </a:cubicBezTo>
                  <a:cubicBezTo>
                    <a:pt x="147" y="93"/>
                    <a:pt x="144" y="94"/>
                    <a:pt x="142" y="94"/>
                  </a:cubicBezTo>
                  <a:cubicBezTo>
                    <a:pt x="93" y="105"/>
                    <a:pt x="46" y="73"/>
                    <a:pt x="35" y="24"/>
                  </a:cubicBezTo>
                  <a:close/>
                </a:path>
              </a:pathLst>
            </a:custGeom>
            <a:solidFill>
              <a:srgbClr val="AA0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44"/>
            <p:cNvSpPr>
              <a:spLocks/>
            </p:cNvSpPr>
            <p:nvPr userDrawn="1"/>
          </p:nvSpPr>
          <p:spPr bwMode="auto">
            <a:xfrm>
              <a:off x="444" y="303"/>
              <a:ext cx="84" cy="81"/>
            </a:xfrm>
            <a:custGeom>
              <a:avLst/>
              <a:gdLst>
                <a:gd name="T0" fmla="*/ 59 w 122"/>
                <a:gd name="T1" fmla="*/ 7 h 118"/>
                <a:gd name="T2" fmla="*/ 9 w 122"/>
                <a:gd name="T3" fmla="*/ 4 h 118"/>
                <a:gd name="T4" fmla="*/ 1 w 122"/>
                <a:gd name="T5" fmla="*/ 13 h 118"/>
                <a:gd name="T6" fmla="*/ 2 w 122"/>
                <a:gd name="T7" fmla="*/ 37 h 118"/>
                <a:gd name="T8" fmla="*/ 109 w 122"/>
                <a:gd name="T9" fmla="*/ 107 h 118"/>
                <a:gd name="T10" fmla="*/ 116 w 122"/>
                <a:gd name="T11" fmla="*/ 105 h 118"/>
                <a:gd name="T12" fmla="*/ 59 w 122"/>
                <a:gd name="T13" fmla="*/ 7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18">
                  <a:moveTo>
                    <a:pt x="59" y="7"/>
                  </a:moveTo>
                  <a:cubicBezTo>
                    <a:pt x="43" y="1"/>
                    <a:pt x="25" y="0"/>
                    <a:pt x="9" y="4"/>
                  </a:cubicBezTo>
                  <a:cubicBezTo>
                    <a:pt x="6" y="7"/>
                    <a:pt x="3" y="10"/>
                    <a:pt x="1" y="13"/>
                  </a:cubicBezTo>
                  <a:cubicBezTo>
                    <a:pt x="0" y="21"/>
                    <a:pt x="1" y="29"/>
                    <a:pt x="2" y="37"/>
                  </a:cubicBezTo>
                  <a:cubicBezTo>
                    <a:pt x="13" y="86"/>
                    <a:pt x="60" y="118"/>
                    <a:pt x="109" y="107"/>
                  </a:cubicBezTo>
                  <a:cubicBezTo>
                    <a:pt x="111" y="107"/>
                    <a:pt x="114" y="106"/>
                    <a:pt x="116" y="105"/>
                  </a:cubicBezTo>
                  <a:cubicBezTo>
                    <a:pt x="122" y="64"/>
                    <a:pt x="100" y="22"/>
                    <a:pt x="59" y="7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8" name="Rectangle 147"/>
          <p:cNvSpPr/>
          <p:nvPr userDrawn="1"/>
        </p:nvSpPr>
        <p:spPr>
          <a:xfrm>
            <a:off x="179512" y="4515966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9" name="Picture 115" descr="royal tex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89454"/>
            <a:ext cx="3168352" cy="13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image fra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470151" y="3467100"/>
            <a:ext cx="209550" cy="177404"/>
          </a:xfrm>
          <a:custGeom>
            <a:avLst/>
            <a:gdLst/>
            <a:ahLst/>
            <a:cxnLst>
              <a:cxn ang="0">
                <a:pos x="17" y="48"/>
              </a:cxn>
              <a:cxn ang="0">
                <a:pos x="2" y="23"/>
              </a:cxn>
              <a:cxn ang="0">
                <a:pos x="17" y="8"/>
              </a:cxn>
              <a:cxn ang="0">
                <a:pos x="21" y="0"/>
              </a:cxn>
              <a:cxn ang="0">
                <a:pos x="25" y="7"/>
              </a:cxn>
              <a:cxn ang="0">
                <a:pos x="27" y="7"/>
              </a:cxn>
              <a:cxn ang="0">
                <a:pos x="42" y="33"/>
              </a:cxn>
              <a:cxn ang="0">
                <a:pos x="17" y="48"/>
              </a:cxn>
            </a:cxnLst>
            <a:rect l="0" t="0" r="r" b="b"/>
            <a:pathLst>
              <a:path w="45" h="51">
                <a:moveTo>
                  <a:pt x="17" y="48"/>
                </a:moveTo>
                <a:cubicBezTo>
                  <a:pt x="6" y="45"/>
                  <a:pt x="0" y="34"/>
                  <a:pt x="2" y="23"/>
                </a:cubicBezTo>
                <a:cubicBezTo>
                  <a:pt x="4" y="15"/>
                  <a:pt x="10" y="10"/>
                  <a:pt x="17" y="8"/>
                </a:cubicBezTo>
                <a:cubicBezTo>
                  <a:pt x="21" y="0"/>
                  <a:pt x="21" y="0"/>
                  <a:pt x="21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8" y="10"/>
                  <a:pt x="45" y="21"/>
                  <a:pt x="42" y="33"/>
                </a:cubicBezTo>
                <a:cubicBezTo>
                  <a:pt x="40" y="44"/>
                  <a:pt x="29" y="51"/>
                  <a:pt x="17" y="4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2559051" y="3526632"/>
            <a:ext cx="292100" cy="194072"/>
          </a:xfrm>
          <a:custGeom>
            <a:avLst/>
            <a:gdLst/>
            <a:ahLst/>
            <a:cxnLst>
              <a:cxn ang="0">
                <a:pos x="3" y="23"/>
              </a:cxn>
              <a:cxn ang="0">
                <a:pos x="34" y="3"/>
              </a:cxn>
              <a:cxn ang="0">
                <a:pos x="53" y="20"/>
              </a:cxn>
              <a:cxn ang="0">
                <a:pos x="63" y="25"/>
              </a:cxn>
              <a:cxn ang="0">
                <a:pos x="54" y="30"/>
              </a:cxn>
              <a:cxn ang="0">
                <a:pos x="54" y="33"/>
              </a:cxn>
              <a:cxn ang="0">
                <a:pos x="23" y="53"/>
              </a:cxn>
              <a:cxn ang="0">
                <a:pos x="3" y="23"/>
              </a:cxn>
            </a:cxnLst>
            <a:rect l="0" t="0" r="r" b="b"/>
            <a:pathLst>
              <a:path w="63" h="56">
                <a:moveTo>
                  <a:pt x="3" y="23"/>
                </a:moveTo>
                <a:cubicBezTo>
                  <a:pt x="6" y="9"/>
                  <a:pt x="20" y="0"/>
                  <a:pt x="34" y="3"/>
                </a:cubicBezTo>
                <a:cubicBezTo>
                  <a:pt x="43" y="5"/>
                  <a:pt x="50" y="12"/>
                  <a:pt x="53" y="20"/>
                </a:cubicBezTo>
                <a:cubicBezTo>
                  <a:pt x="63" y="25"/>
                  <a:pt x="63" y="25"/>
                  <a:pt x="63" y="25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1"/>
                  <a:pt x="54" y="32"/>
                  <a:pt x="54" y="33"/>
                </a:cubicBezTo>
                <a:cubicBezTo>
                  <a:pt x="51" y="47"/>
                  <a:pt x="37" y="56"/>
                  <a:pt x="23" y="53"/>
                </a:cubicBezTo>
                <a:cubicBezTo>
                  <a:pt x="9" y="50"/>
                  <a:pt x="0" y="36"/>
                  <a:pt x="3" y="2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4867277" y="633412"/>
            <a:ext cx="3160713" cy="1327547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1" y="0"/>
              </a:cxn>
              <a:cxn ang="0">
                <a:pos x="167" y="0"/>
              </a:cxn>
              <a:cxn ang="0">
                <a:pos x="1991" y="0"/>
              </a:cxn>
              <a:cxn ang="0">
                <a:pos x="1991" y="1054"/>
              </a:cxn>
              <a:cxn ang="0">
                <a:pos x="453" y="1054"/>
              </a:cxn>
              <a:cxn ang="0">
                <a:pos x="453" y="1115"/>
              </a:cxn>
              <a:cxn ang="0">
                <a:pos x="385" y="1054"/>
              </a:cxn>
              <a:cxn ang="0">
                <a:pos x="0" y="1054"/>
              </a:cxn>
            </a:cxnLst>
            <a:rect l="0" t="0" r="r" b="b"/>
            <a:pathLst>
              <a:path w="1991" h="1115">
                <a:moveTo>
                  <a:pt x="0" y="1051"/>
                </a:moveTo>
                <a:lnTo>
                  <a:pt x="0" y="0"/>
                </a:lnTo>
                <a:lnTo>
                  <a:pt x="101" y="0"/>
                </a:lnTo>
                <a:lnTo>
                  <a:pt x="167" y="0"/>
                </a:lnTo>
                <a:lnTo>
                  <a:pt x="1991" y="0"/>
                </a:lnTo>
                <a:lnTo>
                  <a:pt x="1991" y="1054"/>
                </a:lnTo>
                <a:lnTo>
                  <a:pt x="453" y="1054"/>
                </a:lnTo>
                <a:lnTo>
                  <a:pt x="453" y="1115"/>
                </a:lnTo>
                <a:lnTo>
                  <a:pt x="385" y="1054"/>
                </a:lnTo>
                <a:lnTo>
                  <a:pt x="0" y="1054"/>
                </a:lnTo>
              </a:path>
            </a:pathLst>
          </a:custGeom>
          <a:noFill/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5"/>
          <p:cNvSpPr>
            <a:spLocks/>
          </p:cNvSpPr>
          <p:nvPr userDrawn="1"/>
        </p:nvSpPr>
        <p:spPr bwMode="auto">
          <a:xfrm>
            <a:off x="3470276" y="633412"/>
            <a:ext cx="1162050" cy="1327547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4" y="0"/>
              </a:cxn>
              <a:cxn ang="0">
                <a:pos x="170" y="0"/>
              </a:cxn>
              <a:cxn ang="0">
                <a:pos x="732" y="0"/>
              </a:cxn>
              <a:cxn ang="0">
                <a:pos x="732" y="1054"/>
              </a:cxn>
              <a:cxn ang="0">
                <a:pos x="193" y="1054"/>
              </a:cxn>
              <a:cxn ang="0">
                <a:pos x="193" y="1115"/>
              </a:cxn>
              <a:cxn ang="0">
                <a:pos x="125" y="1054"/>
              </a:cxn>
              <a:cxn ang="0">
                <a:pos x="0" y="1054"/>
              </a:cxn>
            </a:cxnLst>
            <a:rect l="0" t="0" r="r" b="b"/>
            <a:pathLst>
              <a:path w="732" h="1115">
                <a:moveTo>
                  <a:pt x="0" y="1051"/>
                </a:moveTo>
                <a:lnTo>
                  <a:pt x="0" y="0"/>
                </a:lnTo>
                <a:lnTo>
                  <a:pt x="104" y="0"/>
                </a:lnTo>
                <a:lnTo>
                  <a:pt x="170" y="0"/>
                </a:lnTo>
                <a:lnTo>
                  <a:pt x="732" y="0"/>
                </a:lnTo>
                <a:lnTo>
                  <a:pt x="732" y="1054"/>
                </a:lnTo>
                <a:lnTo>
                  <a:pt x="193" y="1054"/>
                </a:lnTo>
                <a:lnTo>
                  <a:pt x="193" y="1115"/>
                </a:lnTo>
                <a:lnTo>
                  <a:pt x="125" y="1054"/>
                </a:lnTo>
                <a:lnTo>
                  <a:pt x="0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9"/>
          <p:cNvSpPr>
            <a:spLocks/>
          </p:cNvSpPr>
          <p:nvPr userDrawn="1"/>
        </p:nvSpPr>
        <p:spPr bwMode="auto">
          <a:xfrm>
            <a:off x="1403648" y="627534"/>
            <a:ext cx="1778000" cy="1327547"/>
          </a:xfrm>
          <a:custGeom>
            <a:avLst/>
            <a:gdLst/>
            <a:ahLst/>
            <a:cxnLst>
              <a:cxn ang="0">
                <a:pos x="0" y="1051"/>
              </a:cxn>
              <a:cxn ang="0">
                <a:pos x="0" y="0"/>
              </a:cxn>
              <a:cxn ang="0">
                <a:pos x="104" y="0"/>
              </a:cxn>
              <a:cxn ang="0">
                <a:pos x="170" y="0"/>
              </a:cxn>
              <a:cxn ang="0">
                <a:pos x="1120" y="0"/>
              </a:cxn>
              <a:cxn ang="0">
                <a:pos x="1120" y="1054"/>
              </a:cxn>
              <a:cxn ang="0">
                <a:pos x="456" y="1054"/>
              </a:cxn>
              <a:cxn ang="0">
                <a:pos x="456" y="1115"/>
              </a:cxn>
              <a:cxn ang="0">
                <a:pos x="387" y="1054"/>
              </a:cxn>
              <a:cxn ang="0">
                <a:pos x="0" y="1054"/>
              </a:cxn>
            </a:cxnLst>
            <a:rect l="0" t="0" r="r" b="b"/>
            <a:pathLst>
              <a:path w="1120" h="1115">
                <a:moveTo>
                  <a:pt x="0" y="1051"/>
                </a:moveTo>
                <a:lnTo>
                  <a:pt x="0" y="0"/>
                </a:lnTo>
                <a:lnTo>
                  <a:pt x="104" y="0"/>
                </a:lnTo>
                <a:lnTo>
                  <a:pt x="170" y="0"/>
                </a:lnTo>
                <a:lnTo>
                  <a:pt x="1120" y="0"/>
                </a:lnTo>
                <a:lnTo>
                  <a:pt x="1120" y="1054"/>
                </a:lnTo>
                <a:lnTo>
                  <a:pt x="456" y="1054"/>
                </a:lnTo>
                <a:lnTo>
                  <a:pt x="456" y="1115"/>
                </a:lnTo>
                <a:lnTo>
                  <a:pt x="387" y="1054"/>
                </a:lnTo>
                <a:lnTo>
                  <a:pt x="0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23"/>
          <p:cNvSpPr>
            <a:spLocks/>
          </p:cNvSpPr>
          <p:nvPr userDrawn="1"/>
        </p:nvSpPr>
        <p:spPr bwMode="auto">
          <a:xfrm>
            <a:off x="1411288" y="2253854"/>
            <a:ext cx="1778000" cy="1327547"/>
          </a:xfrm>
          <a:custGeom>
            <a:avLst/>
            <a:gdLst/>
            <a:ahLst/>
            <a:cxnLst>
              <a:cxn ang="0">
                <a:pos x="1120" y="1051"/>
              </a:cxn>
              <a:cxn ang="0">
                <a:pos x="1120" y="0"/>
              </a:cxn>
              <a:cxn ang="0">
                <a:pos x="1016" y="0"/>
              </a:cxn>
              <a:cxn ang="0">
                <a:pos x="949" y="0"/>
              </a:cxn>
              <a:cxn ang="0">
                <a:pos x="0" y="0"/>
              </a:cxn>
              <a:cxn ang="0">
                <a:pos x="0" y="1054"/>
              </a:cxn>
              <a:cxn ang="0">
                <a:pos x="666" y="1054"/>
              </a:cxn>
              <a:cxn ang="0">
                <a:pos x="666" y="1115"/>
              </a:cxn>
              <a:cxn ang="0">
                <a:pos x="732" y="1054"/>
              </a:cxn>
              <a:cxn ang="0">
                <a:pos x="1120" y="1054"/>
              </a:cxn>
            </a:cxnLst>
            <a:rect l="0" t="0" r="r" b="b"/>
            <a:pathLst>
              <a:path w="1120" h="1115">
                <a:moveTo>
                  <a:pt x="1120" y="1051"/>
                </a:moveTo>
                <a:lnTo>
                  <a:pt x="1120" y="0"/>
                </a:lnTo>
                <a:lnTo>
                  <a:pt x="1016" y="0"/>
                </a:lnTo>
                <a:lnTo>
                  <a:pt x="949" y="0"/>
                </a:lnTo>
                <a:lnTo>
                  <a:pt x="0" y="0"/>
                </a:lnTo>
                <a:lnTo>
                  <a:pt x="0" y="1054"/>
                </a:lnTo>
                <a:lnTo>
                  <a:pt x="666" y="1054"/>
                </a:lnTo>
                <a:lnTo>
                  <a:pt x="666" y="1115"/>
                </a:lnTo>
                <a:lnTo>
                  <a:pt x="732" y="1054"/>
                </a:lnTo>
                <a:lnTo>
                  <a:pt x="1120" y="1054"/>
                </a:lnTo>
              </a:path>
            </a:pathLst>
          </a:custGeom>
          <a:blipFill dpi="0" rotWithShape="1">
            <a:blip r:embed="rId2" cstate="print"/>
            <a:srcRect/>
            <a:stretch>
              <a:fillRect r="-2000" b="-35000"/>
            </a:stretch>
          </a:blipFill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27"/>
          <p:cNvSpPr>
            <a:spLocks/>
          </p:cNvSpPr>
          <p:nvPr userDrawn="1"/>
        </p:nvSpPr>
        <p:spPr bwMode="auto">
          <a:xfrm>
            <a:off x="3470276" y="2253854"/>
            <a:ext cx="1162050" cy="1327547"/>
          </a:xfrm>
          <a:custGeom>
            <a:avLst/>
            <a:gdLst/>
            <a:ahLst/>
            <a:cxnLst>
              <a:cxn ang="0">
                <a:pos x="732" y="1051"/>
              </a:cxn>
              <a:cxn ang="0">
                <a:pos x="732" y="0"/>
              </a:cxn>
              <a:cxn ang="0">
                <a:pos x="628" y="0"/>
              </a:cxn>
              <a:cxn ang="0">
                <a:pos x="562" y="0"/>
              </a:cxn>
              <a:cxn ang="0">
                <a:pos x="0" y="0"/>
              </a:cxn>
              <a:cxn ang="0">
                <a:pos x="0" y="1054"/>
              </a:cxn>
              <a:cxn ang="0">
                <a:pos x="538" y="1054"/>
              </a:cxn>
              <a:cxn ang="0">
                <a:pos x="538" y="1115"/>
              </a:cxn>
              <a:cxn ang="0">
                <a:pos x="607" y="1054"/>
              </a:cxn>
              <a:cxn ang="0">
                <a:pos x="732" y="1054"/>
              </a:cxn>
            </a:cxnLst>
            <a:rect l="0" t="0" r="r" b="b"/>
            <a:pathLst>
              <a:path w="732" h="1115">
                <a:moveTo>
                  <a:pt x="732" y="1051"/>
                </a:moveTo>
                <a:lnTo>
                  <a:pt x="732" y="0"/>
                </a:lnTo>
                <a:lnTo>
                  <a:pt x="628" y="0"/>
                </a:lnTo>
                <a:lnTo>
                  <a:pt x="562" y="0"/>
                </a:lnTo>
                <a:lnTo>
                  <a:pt x="0" y="0"/>
                </a:lnTo>
                <a:lnTo>
                  <a:pt x="0" y="1054"/>
                </a:lnTo>
                <a:lnTo>
                  <a:pt x="538" y="1054"/>
                </a:lnTo>
                <a:lnTo>
                  <a:pt x="538" y="1115"/>
                </a:lnTo>
                <a:lnTo>
                  <a:pt x="607" y="1054"/>
                </a:lnTo>
                <a:lnTo>
                  <a:pt x="732" y="1054"/>
                </a:lnTo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31"/>
          <p:cNvSpPr>
            <a:spLocks/>
          </p:cNvSpPr>
          <p:nvPr userDrawn="1"/>
        </p:nvSpPr>
        <p:spPr bwMode="auto">
          <a:xfrm>
            <a:off x="4867277" y="2253855"/>
            <a:ext cx="3160713" cy="1344010"/>
          </a:xfrm>
          <a:custGeom>
            <a:avLst/>
            <a:gdLst/>
            <a:ahLst/>
            <a:cxnLst>
              <a:cxn ang="0">
                <a:pos x="1991" y="1051"/>
              </a:cxn>
              <a:cxn ang="0">
                <a:pos x="1991" y="0"/>
              </a:cxn>
              <a:cxn ang="0">
                <a:pos x="1887" y="0"/>
              </a:cxn>
              <a:cxn ang="0">
                <a:pos x="1821" y="0"/>
              </a:cxn>
              <a:cxn ang="0">
                <a:pos x="0" y="0"/>
              </a:cxn>
              <a:cxn ang="0">
                <a:pos x="0" y="1054"/>
              </a:cxn>
              <a:cxn ang="0">
                <a:pos x="1535" y="1054"/>
              </a:cxn>
              <a:cxn ang="0">
                <a:pos x="1535" y="1115"/>
              </a:cxn>
              <a:cxn ang="0">
                <a:pos x="1603" y="1054"/>
              </a:cxn>
              <a:cxn ang="0">
                <a:pos x="1991" y="1054"/>
              </a:cxn>
            </a:cxnLst>
            <a:rect l="0" t="0" r="r" b="b"/>
            <a:pathLst>
              <a:path w="1991" h="1115">
                <a:moveTo>
                  <a:pt x="1991" y="1051"/>
                </a:moveTo>
                <a:lnTo>
                  <a:pt x="1991" y="0"/>
                </a:lnTo>
                <a:lnTo>
                  <a:pt x="1887" y="0"/>
                </a:lnTo>
                <a:lnTo>
                  <a:pt x="1821" y="0"/>
                </a:lnTo>
                <a:lnTo>
                  <a:pt x="0" y="0"/>
                </a:lnTo>
                <a:lnTo>
                  <a:pt x="0" y="1054"/>
                </a:lnTo>
                <a:lnTo>
                  <a:pt x="1535" y="1054"/>
                </a:lnTo>
                <a:lnTo>
                  <a:pt x="1535" y="1115"/>
                </a:lnTo>
                <a:lnTo>
                  <a:pt x="1603" y="1054"/>
                </a:lnTo>
                <a:lnTo>
                  <a:pt x="1991" y="1054"/>
                </a:lnTo>
              </a:path>
            </a:pathLst>
          </a:custGeom>
          <a:noFill/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image fr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531891" y="915339"/>
            <a:ext cx="1784525" cy="1880280"/>
          </a:xfrm>
          <a:custGeom>
            <a:avLst/>
            <a:gdLst/>
            <a:ahLst/>
            <a:cxnLst>
              <a:cxn ang="0">
                <a:pos x="622" y="629"/>
              </a:cxn>
              <a:cxn ang="0">
                <a:pos x="733" y="359"/>
              </a:cxn>
              <a:cxn ang="0">
                <a:pos x="358" y="3"/>
              </a:cxn>
              <a:cxn ang="0">
                <a:pos x="7" y="370"/>
              </a:cxn>
              <a:cxn ang="0">
                <a:pos x="382" y="726"/>
              </a:cxn>
              <a:cxn ang="0">
                <a:pos x="498" y="705"/>
              </a:cxn>
              <a:cxn ang="0">
                <a:pos x="636" y="776"/>
              </a:cxn>
              <a:cxn ang="0">
                <a:pos x="622" y="629"/>
              </a:cxn>
            </a:cxnLst>
            <a:rect l="0" t="0" r="r" b="b"/>
            <a:pathLst>
              <a:path w="736" h="776">
                <a:moveTo>
                  <a:pt x="622" y="629"/>
                </a:moveTo>
                <a:cubicBezTo>
                  <a:pt x="693" y="562"/>
                  <a:pt x="736" y="466"/>
                  <a:pt x="733" y="359"/>
                </a:cubicBezTo>
                <a:cubicBezTo>
                  <a:pt x="726" y="160"/>
                  <a:pt x="558" y="0"/>
                  <a:pt x="358" y="3"/>
                </a:cubicBezTo>
                <a:cubicBezTo>
                  <a:pt x="158" y="6"/>
                  <a:pt x="0" y="170"/>
                  <a:pt x="7" y="370"/>
                </a:cubicBezTo>
                <a:cubicBezTo>
                  <a:pt x="13" y="570"/>
                  <a:pt x="181" y="729"/>
                  <a:pt x="382" y="726"/>
                </a:cubicBezTo>
                <a:cubicBezTo>
                  <a:pt x="423" y="726"/>
                  <a:pt x="462" y="718"/>
                  <a:pt x="498" y="705"/>
                </a:cubicBezTo>
                <a:cubicBezTo>
                  <a:pt x="636" y="776"/>
                  <a:pt x="636" y="776"/>
                  <a:pt x="636" y="776"/>
                </a:cubicBezTo>
                <a:lnTo>
                  <a:pt x="622" y="629"/>
                </a:lnTo>
                <a:close/>
              </a:path>
            </a:pathLst>
          </a:custGeom>
          <a:noFill/>
          <a:ln w="14288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4602996" y="915566"/>
            <a:ext cx="1783371" cy="1879826"/>
          </a:xfrm>
          <a:custGeom>
            <a:avLst/>
            <a:gdLst/>
            <a:ahLst/>
            <a:cxnLst>
              <a:cxn ang="0">
                <a:pos x="114" y="629"/>
              </a:cxn>
              <a:cxn ang="0">
                <a:pos x="4" y="359"/>
              </a:cxn>
              <a:cxn ang="0">
                <a:pos x="379" y="3"/>
              </a:cxn>
              <a:cxn ang="0">
                <a:pos x="730" y="370"/>
              </a:cxn>
              <a:cxn ang="0">
                <a:pos x="355" y="726"/>
              </a:cxn>
              <a:cxn ang="0">
                <a:pos x="238" y="705"/>
              </a:cxn>
              <a:cxn ang="0">
                <a:pos x="101" y="776"/>
              </a:cxn>
              <a:cxn ang="0">
                <a:pos x="114" y="629"/>
              </a:cxn>
            </a:cxnLst>
            <a:rect l="0" t="0" r="r" b="b"/>
            <a:pathLst>
              <a:path w="736" h="776">
                <a:moveTo>
                  <a:pt x="114" y="629"/>
                </a:moveTo>
                <a:cubicBezTo>
                  <a:pt x="43" y="562"/>
                  <a:pt x="0" y="466"/>
                  <a:pt x="4" y="359"/>
                </a:cubicBezTo>
                <a:cubicBezTo>
                  <a:pt x="10" y="160"/>
                  <a:pt x="178" y="0"/>
                  <a:pt x="379" y="3"/>
                </a:cubicBezTo>
                <a:cubicBezTo>
                  <a:pt x="579" y="6"/>
                  <a:pt x="736" y="170"/>
                  <a:pt x="730" y="370"/>
                </a:cubicBezTo>
                <a:cubicBezTo>
                  <a:pt x="723" y="570"/>
                  <a:pt x="555" y="729"/>
                  <a:pt x="355" y="726"/>
                </a:cubicBezTo>
                <a:cubicBezTo>
                  <a:pt x="314" y="726"/>
                  <a:pt x="275" y="718"/>
                  <a:pt x="238" y="705"/>
                </a:cubicBezTo>
                <a:cubicBezTo>
                  <a:pt x="101" y="776"/>
                  <a:pt x="101" y="776"/>
                  <a:pt x="101" y="776"/>
                </a:cubicBezTo>
                <a:lnTo>
                  <a:pt x="114" y="629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15875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7"/>
          <p:cNvSpPr>
            <a:spLocks/>
          </p:cNvSpPr>
          <p:nvPr userDrawn="1"/>
        </p:nvSpPr>
        <p:spPr bwMode="auto">
          <a:xfrm>
            <a:off x="2654580" y="906050"/>
            <a:ext cx="1802892" cy="1898859"/>
          </a:xfrm>
          <a:custGeom>
            <a:avLst/>
            <a:gdLst/>
            <a:ahLst/>
            <a:cxnLst>
              <a:cxn ang="0">
                <a:pos x="622" y="147"/>
              </a:cxn>
              <a:cxn ang="0">
                <a:pos x="733" y="416"/>
              </a:cxn>
              <a:cxn ang="0">
                <a:pos x="358" y="773"/>
              </a:cxn>
              <a:cxn ang="0">
                <a:pos x="7" y="406"/>
              </a:cxn>
              <a:cxn ang="0">
                <a:pos x="382" y="49"/>
              </a:cxn>
              <a:cxn ang="0">
                <a:pos x="498" y="71"/>
              </a:cxn>
              <a:cxn ang="0">
                <a:pos x="636" y="0"/>
              </a:cxn>
              <a:cxn ang="0">
                <a:pos x="622" y="147"/>
              </a:cxn>
            </a:cxnLst>
            <a:rect l="0" t="0" r="r" b="b"/>
            <a:pathLst>
              <a:path w="736" h="776">
                <a:moveTo>
                  <a:pt x="622" y="147"/>
                </a:moveTo>
                <a:cubicBezTo>
                  <a:pt x="693" y="214"/>
                  <a:pt x="736" y="310"/>
                  <a:pt x="733" y="416"/>
                </a:cubicBezTo>
                <a:cubicBezTo>
                  <a:pt x="726" y="616"/>
                  <a:pt x="558" y="776"/>
                  <a:pt x="358" y="773"/>
                </a:cubicBezTo>
                <a:cubicBezTo>
                  <a:pt x="158" y="770"/>
                  <a:pt x="0" y="606"/>
                  <a:pt x="7" y="406"/>
                </a:cubicBezTo>
                <a:cubicBezTo>
                  <a:pt x="13" y="206"/>
                  <a:pt x="181" y="47"/>
                  <a:pt x="382" y="49"/>
                </a:cubicBezTo>
                <a:cubicBezTo>
                  <a:pt x="423" y="50"/>
                  <a:pt x="462" y="58"/>
                  <a:pt x="498" y="71"/>
                </a:cubicBezTo>
                <a:cubicBezTo>
                  <a:pt x="636" y="0"/>
                  <a:pt x="636" y="0"/>
                  <a:pt x="636" y="0"/>
                </a:cubicBezTo>
                <a:lnTo>
                  <a:pt x="622" y="147"/>
                </a:lnTo>
                <a:close/>
              </a:path>
            </a:pathLst>
          </a:custGeom>
          <a:noFill/>
          <a:ln w="12700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21"/>
          <p:cNvSpPr>
            <a:spLocks/>
          </p:cNvSpPr>
          <p:nvPr userDrawn="1"/>
        </p:nvSpPr>
        <p:spPr bwMode="auto">
          <a:xfrm>
            <a:off x="713841" y="909889"/>
            <a:ext cx="1795215" cy="1891181"/>
          </a:xfrm>
          <a:custGeom>
            <a:avLst/>
            <a:gdLst/>
            <a:ahLst/>
            <a:cxnLst>
              <a:cxn ang="0">
                <a:pos x="114" y="147"/>
              </a:cxn>
              <a:cxn ang="0">
                <a:pos x="4" y="416"/>
              </a:cxn>
              <a:cxn ang="0">
                <a:pos x="379" y="773"/>
              </a:cxn>
              <a:cxn ang="0">
                <a:pos x="730" y="406"/>
              </a:cxn>
              <a:cxn ang="0">
                <a:pos x="355" y="49"/>
              </a:cxn>
              <a:cxn ang="0">
                <a:pos x="238" y="71"/>
              </a:cxn>
              <a:cxn ang="0">
                <a:pos x="101" y="0"/>
              </a:cxn>
              <a:cxn ang="0">
                <a:pos x="114" y="147"/>
              </a:cxn>
            </a:cxnLst>
            <a:rect l="0" t="0" r="r" b="b"/>
            <a:pathLst>
              <a:path w="736" h="776">
                <a:moveTo>
                  <a:pt x="114" y="147"/>
                </a:moveTo>
                <a:cubicBezTo>
                  <a:pt x="43" y="214"/>
                  <a:pt x="0" y="310"/>
                  <a:pt x="4" y="416"/>
                </a:cubicBezTo>
                <a:cubicBezTo>
                  <a:pt x="10" y="616"/>
                  <a:pt x="178" y="776"/>
                  <a:pt x="379" y="773"/>
                </a:cubicBezTo>
                <a:cubicBezTo>
                  <a:pt x="579" y="770"/>
                  <a:pt x="736" y="606"/>
                  <a:pt x="730" y="406"/>
                </a:cubicBezTo>
                <a:cubicBezTo>
                  <a:pt x="723" y="206"/>
                  <a:pt x="555" y="47"/>
                  <a:pt x="355" y="49"/>
                </a:cubicBezTo>
                <a:cubicBezTo>
                  <a:pt x="314" y="50"/>
                  <a:pt x="275" y="58"/>
                  <a:pt x="238" y="71"/>
                </a:cubicBezTo>
                <a:cubicBezTo>
                  <a:pt x="101" y="0"/>
                  <a:pt x="101" y="0"/>
                  <a:pt x="101" y="0"/>
                </a:cubicBezTo>
                <a:lnTo>
                  <a:pt x="114" y="147"/>
                </a:lnTo>
                <a:close/>
              </a:path>
            </a:pathLst>
          </a:custGeom>
          <a:noFill/>
          <a:ln w="12700" cap="flat">
            <a:solidFill>
              <a:srgbClr val="001E6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EEF2-C8BC-4B24-A55D-42A44FC09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E30CE-EF7F-48DF-B919-603621D9C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61537-B101-4479-B737-B4B698CB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6768-5F84-468A-956F-BC7F289F244C}" type="datetimeFigureOut">
              <a:rPr lang="en-GB" smtClean="0"/>
              <a:t>26/04/2023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63704-959F-406B-8C8D-73248ADB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96A03-6A3B-4CE4-A218-CD4AEBB1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A389-D666-49B3-B2AF-1E25C8EE99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56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4AD5-1374-43CA-9121-A8FEC323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652D-29C9-4678-A1D0-88AC67180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8F7E0-BC7E-4E5E-B80A-2A3F15AD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6768-5F84-468A-956F-BC7F289F244C}" type="datetimeFigureOut">
              <a:rPr lang="en-GB" smtClean="0"/>
              <a:t>26/04/2023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E6E80-C15F-42DA-8E74-62B6AC7F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D5629-25AF-4445-AAD6-848CB2F5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BA389-D666-49B3-B2AF-1E25C8EE99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55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9492"/>
            <a:ext cx="8352928" cy="64807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96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95536" y="1005576"/>
            <a:ext cx="8352928" cy="16956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600" b="0" baseline="0">
                <a:solidFill>
                  <a:srgbClr val="001E62"/>
                </a:solidFill>
              </a:defRPr>
            </a:lvl1pPr>
            <a:lvl2pPr>
              <a:defRPr sz="2400" b="1">
                <a:solidFill>
                  <a:srgbClr val="001E62"/>
                </a:solidFill>
              </a:defRPr>
            </a:lvl2pPr>
            <a:lvl3pPr>
              <a:defRPr>
                <a:solidFill>
                  <a:srgbClr val="001E62"/>
                </a:solidFill>
              </a:defRPr>
            </a:lvl3pPr>
            <a:lvl4pPr>
              <a:defRPr>
                <a:solidFill>
                  <a:srgbClr val="001E62"/>
                </a:solidFill>
              </a:defRPr>
            </a:lvl4pPr>
            <a:lvl5pPr>
              <a:defRPr>
                <a:solidFill>
                  <a:srgbClr val="001E62"/>
                </a:solidFill>
              </a:defRPr>
            </a:lvl5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462463"/>
            <a:ext cx="2133600" cy="273844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92CE6D5-ACBC-4C18-891E-5E99D74CA9F1}" type="datetimeFigureOut">
              <a:rPr lang="en-GB"/>
              <a:pPr>
                <a:defRPr/>
              </a:pPr>
              <a:t>26/04/2023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A4CD-9822-44B7-B18C-A211EAA29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520" y="1275606"/>
            <a:ext cx="7848600" cy="59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7"/>
          <p:cNvSpPr>
            <a:spLocks noGrp="1"/>
          </p:cNvSpPr>
          <p:nvPr>
            <p:ph type="body" sz="quarter" idx="14"/>
          </p:nvPr>
        </p:nvSpPr>
        <p:spPr>
          <a:xfrm>
            <a:off x="251520" y="1923678"/>
            <a:ext cx="5976938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6CA5-FE09-4E5B-9EC5-BADC4A9C69F3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C903-06F2-47EB-8B4B-87DB7D3D10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462463"/>
            <a:ext cx="2133600" cy="273844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E92CE6D5-ACBC-4C18-891E-5E99D74CA9F1}" type="datetimeFigureOut">
              <a:rPr lang="en-GB"/>
              <a:pPr>
                <a:defRPr/>
              </a:pPr>
              <a:t>26/04/2023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A4CD-9822-44B7-B18C-A211EAA296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4677984"/>
            <a:ext cx="2133600" cy="273844"/>
          </a:xfrm>
        </p:spPr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15966"/>
            <a:ext cx="2418704" cy="5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8313" y="897731"/>
            <a:ext cx="5543847" cy="75591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800" b="0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copy text here</a:t>
            </a:r>
          </a:p>
          <a:p>
            <a:pPr lvl="0"/>
            <a:endParaRPr lang="en-GB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467544" y="2355726"/>
            <a:ext cx="5544616" cy="3240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639"/>
              </a:buClr>
              <a:buSzTx/>
              <a:buFont typeface="Webdings" pitchFamily="18" charset="2"/>
              <a:buChar char=""/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  <a:p>
            <a:pPr lvl="0"/>
            <a:endParaRPr lang="en-GB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67544" y="1869672"/>
            <a:ext cx="5544616" cy="3240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grpSp>
        <p:nvGrpSpPr>
          <p:cNvPr id="2" name="Group 10"/>
          <p:cNvGrpSpPr>
            <a:grpSpLocks noChangeAspect="1"/>
          </p:cNvGrpSpPr>
          <p:nvPr userDrawn="1"/>
        </p:nvGrpSpPr>
        <p:grpSpPr bwMode="auto">
          <a:xfrm>
            <a:off x="2" y="4226723"/>
            <a:ext cx="9143998" cy="344091"/>
            <a:chOff x="0" y="3550"/>
            <a:chExt cx="5760" cy="289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 w="28575">
                  <a:solidFill>
                    <a:srgbClr val="001E62"/>
                  </a:solidFill>
                </a:ln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13" y="65"/>
                </a:cxn>
                <a:cxn ang="0">
                  <a:pos x="0" y="81"/>
                </a:cxn>
                <a:cxn ang="0">
                  <a:pos x="21" y="84"/>
                </a:cxn>
                <a:cxn ang="0">
                  <a:pos x="86" y="102"/>
                </a:cxn>
                <a:cxn ang="0">
                  <a:pos x="86" y="6"/>
                </a:cxn>
                <a:cxn ang="0">
                  <a:pos x="39" y="9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3" y="24"/>
                </a:cxn>
                <a:cxn ang="0">
                  <a:pos x="0" y="40"/>
                </a:cxn>
                <a:cxn ang="0">
                  <a:pos x="9" y="39"/>
                </a:cxn>
                <a:cxn ang="0">
                  <a:pos x="43" y="51"/>
                </a:cxn>
                <a:cxn ang="0">
                  <a:pos x="43" y="10"/>
                </a:cxn>
                <a:cxn ang="0">
                  <a:pos x="31" y="7"/>
                </a:cxn>
                <a:cxn ang="0">
                  <a:pos x="25" y="8"/>
                </a:cxn>
                <a:cxn ang="0">
                  <a:pos x="15" y="0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4"/>
                </a:cxn>
                <a:cxn ang="0">
                  <a:pos x="20" y="29"/>
                </a:cxn>
                <a:cxn ang="0">
                  <a:pos x="0" y="34"/>
                </a:cxn>
                <a:cxn ang="0">
                  <a:pos x="15" y="50"/>
                </a:cxn>
                <a:cxn ang="0">
                  <a:pos x="16" y="49"/>
                </a:cxn>
                <a:cxn ang="0">
                  <a:pos x="20" y="73"/>
                </a:cxn>
                <a:cxn ang="0">
                  <a:pos x="29" y="85"/>
                </a:cxn>
                <a:cxn ang="0">
                  <a:pos x="54" y="53"/>
                </a:cxn>
                <a:cxn ang="0">
                  <a:pos x="79" y="46"/>
                </a:cxn>
                <a:cxn ang="0">
                  <a:pos x="101" y="50"/>
                </a:cxn>
                <a:cxn ang="0">
                  <a:pos x="101" y="90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1" y="28"/>
                </a:cxn>
                <a:cxn ang="0">
                  <a:pos x="89" y="31"/>
                </a:cxn>
                <a:cxn ang="0">
                  <a:pos x="74" y="27"/>
                </a:cxn>
                <a:cxn ang="0">
                  <a:pos x="58" y="0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5" y="7"/>
                </a:cxn>
                <a:cxn ang="0">
                  <a:pos x="0" y="39"/>
                </a:cxn>
                <a:cxn ang="0">
                  <a:pos x="38" y="57"/>
                </a:cxn>
                <a:cxn ang="0">
                  <a:pos x="60" y="52"/>
                </a:cxn>
                <a:cxn ang="0">
                  <a:pos x="72" y="44"/>
                </a:cxn>
                <a:cxn ang="0">
                  <a:pos x="72" y="4"/>
                </a:cxn>
                <a:cxn ang="0">
                  <a:pos x="50" y="0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6" y="28"/>
                </a:cxn>
                <a:cxn ang="0">
                  <a:pos x="31" y="32"/>
                </a:cxn>
                <a:cxn ang="0">
                  <a:pos x="43" y="29"/>
                </a:cxn>
                <a:cxn ang="0">
                  <a:pos x="43" y="12"/>
                </a:cxn>
                <a:cxn ang="0">
                  <a:pos x="9" y="0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" name="Picture 16" descr="bubbles on s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92480" y="4214767"/>
            <a:ext cx="251520" cy="355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4677984"/>
            <a:ext cx="2133600" cy="273844"/>
          </a:xfrm>
        </p:spPr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15966"/>
            <a:ext cx="2418704" cy="5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9"/>
          <p:cNvSpPr>
            <a:spLocks noGrp="1"/>
          </p:cNvSpPr>
          <p:nvPr>
            <p:ph sz="quarter" idx="15" hasCustomPrompt="1"/>
          </p:nvPr>
        </p:nvSpPr>
        <p:spPr>
          <a:xfrm>
            <a:off x="395536" y="951570"/>
            <a:ext cx="5544616" cy="3240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A5DAE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  <a:p>
            <a:pPr lvl="0"/>
            <a:endParaRPr lang="en-GB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395536" y="465516"/>
            <a:ext cx="5544616" cy="3240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grpSp>
        <p:nvGrpSpPr>
          <p:cNvPr id="2" name="Group 10"/>
          <p:cNvGrpSpPr>
            <a:grpSpLocks noChangeAspect="1"/>
          </p:cNvGrpSpPr>
          <p:nvPr userDrawn="1"/>
        </p:nvGrpSpPr>
        <p:grpSpPr bwMode="auto">
          <a:xfrm>
            <a:off x="2" y="4226723"/>
            <a:ext cx="9143998" cy="344091"/>
            <a:chOff x="0" y="3550"/>
            <a:chExt cx="5760" cy="289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4429" y="3550"/>
              <a:ext cx="133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0" y="3664"/>
              <a:ext cx="5676" cy="0"/>
            </a:xfrm>
            <a:prstGeom prst="line">
              <a:avLst/>
            </a:prstGeom>
            <a:noFill/>
            <a:ln w="28575" cap="flat">
              <a:solidFill>
                <a:srgbClr val="191D6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n w="28575">
                  <a:solidFill>
                    <a:srgbClr val="001E62"/>
                  </a:solidFill>
                </a:ln>
              </a:endParaRPr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5633" y="3675"/>
              <a:ext cx="125" cy="164"/>
            </a:xfrm>
            <a:custGeom>
              <a:avLst/>
              <a:gdLst/>
              <a:ahLst/>
              <a:cxnLst>
                <a:cxn ang="0">
                  <a:pos x="39" y="9"/>
                </a:cxn>
                <a:cxn ang="0">
                  <a:pos x="13" y="65"/>
                </a:cxn>
                <a:cxn ang="0">
                  <a:pos x="0" y="81"/>
                </a:cxn>
                <a:cxn ang="0">
                  <a:pos x="21" y="84"/>
                </a:cxn>
                <a:cxn ang="0">
                  <a:pos x="86" y="102"/>
                </a:cxn>
                <a:cxn ang="0">
                  <a:pos x="86" y="6"/>
                </a:cxn>
                <a:cxn ang="0">
                  <a:pos x="39" y="9"/>
                </a:cxn>
              </a:cxnLst>
              <a:rect l="0" t="0" r="r" b="b"/>
              <a:pathLst>
                <a:path w="86" h="112">
                  <a:moveTo>
                    <a:pt x="39" y="9"/>
                  </a:moveTo>
                  <a:cubicBezTo>
                    <a:pt x="18" y="20"/>
                    <a:pt x="9" y="43"/>
                    <a:pt x="13" y="6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35" y="105"/>
                    <a:pt x="63" y="112"/>
                    <a:pt x="86" y="10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71" y="0"/>
                    <a:pt x="54" y="0"/>
                    <a:pt x="39" y="9"/>
                  </a:cubicBezTo>
                </a:path>
              </a:pathLst>
            </a:custGeom>
            <a:solidFill>
              <a:srgbClr val="00AC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5696" y="3551"/>
              <a:ext cx="62" cy="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3" y="24"/>
                </a:cxn>
                <a:cxn ang="0">
                  <a:pos x="0" y="40"/>
                </a:cxn>
                <a:cxn ang="0">
                  <a:pos x="9" y="39"/>
                </a:cxn>
                <a:cxn ang="0">
                  <a:pos x="43" y="51"/>
                </a:cxn>
                <a:cxn ang="0">
                  <a:pos x="43" y="10"/>
                </a:cxn>
                <a:cxn ang="0">
                  <a:pos x="31" y="7"/>
                </a:cxn>
                <a:cxn ang="0">
                  <a:pos x="25" y="8"/>
                </a:cxn>
                <a:cxn ang="0">
                  <a:pos x="15" y="0"/>
                </a:cxn>
              </a:cxnLst>
              <a:rect l="0" t="0" r="r" b="b"/>
              <a:pathLst>
                <a:path w="43" h="51">
                  <a:moveTo>
                    <a:pt x="15" y="0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9"/>
                    <a:pt x="0" y="34"/>
                    <a:pt x="0" y="40"/>
                  </a:cubicBezTo>
                  <a:cubicBezTo>
                    <a:pt x="3" y="39"/>
                    <a:pt x="6" y="39"/>
                    <a:pt x="9" y="39"/>
                  </a:cubicBezTo>
                  <a:cubicBezTo>
                    <a:pt x="22" y="39"/>
                    <a:pt x="34" y="43"/>
                    <a:pt x="43" y="5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8"/>
                    <a:pt x="35" y="7"/>
                    <a:pt x="31" y="7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96CA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611" y="3610"/>
              <a:ext cx="147" cy="13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6" y="4"/>
                </a:cxn>
                <a:cxn ang="0">
                  <a:pos x="20" y="29"/>
                </a:cxn>
                <a:cxn ang="0">
                  <a:pos x="0" y="34"/>
                </a:cxn>
                <a:cxn ang="0">
                  <a:pos x="15" y="50"/>
                </a:cxn>
                <a:cxn ang="0">
                  <a:pos x="16" y="49"/>
                </a:cxn>
                <a:cxn ang="0">
                  <a:pos x="20" y="73"/>
                </a:cxn>
                <a:cxn ang="0">
                  <a:pos x="29" y="85"/>
                </a:cxn>
                <a:cxn ang="0">
                  <a:pos x="54" y="53"/>
                </a:cxn>
                <a:cxn ang="0">
                  <a:pos x="79" y="46"/>
                </a:cxn>
                <a:cxn ang="0">
                  <a:pos x="101" y="50"/>
                </a:cxn>
                <a:cxn ang="0">
                  <a:pos x="101" y="90"/>
                </a:cxn>
                <a:cxn ang="0">
                  <a:pos x="101" y="11"/>
                </a:cxn>
                <a:cxn ang="0">
                  <a:pos x="101" y="11"/>
                </a:cxn>
                <a:cxn ang="0">
                  <a:pos x="101" y="28"/>
                </a:cxn>
                <a:cxn ang="0">
                  <a:pos x="89" y="31"/>
                </a:cxn>
                <a:cxn ang="0">
                  <a:pos x="74" y="27"/>
                </a:cxn>
                <a:cxn ang="0">
                  <a:pos x="58" y="0"/>
                </a:cxn>
              </a:cxnLst>
              <a:rect l="0" t="0" r="r" b="b"/>
              <a:pathLst>
                <a:path w="101" h="90">
                  <a:moveTo>
                    <a:pt x="58" y="0"/>
                  </a:moveTo>
                  <a:cubicBezTo>
                    <a:pt x="54" y="1"/>
                    <a:pt x="49" y="2"/>
                    <a:pt x="46" y="4"/>
                  </a:cubicBezTo>
                  <a:cubicBezTo>
                    <a:pt x="34" y="9"/>
                    <a:pt x="25" y="18"/>
                    <a:pt x="2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57"/>
                    <a:pt x="17" y="65"/>
                    <a:pt x="20" y="73"/>
                  </a:cubicBezTo>
                  <a:cubicBezTo>
                    <a:pt x="23" y="77"/>
                    <a:pt x="25" y="82"/>
                    <a:pt x="29" y="85"/>
                  </a:cubicBezTo>
                  <a:cubicBezTo>
                    <a:pt x="32" y="72"/>
                    <a:pt x="41" y="60"/>
                    <a:pt x="54" y="53"/>
                  </a:cubicBezTo>
                  <a:cubicBezTo>
                    <a:pt x="62" y="48"/>
                    <a:pt x="71" y="46"/>
                    <a:pt x="79" y="46"/>
                  </a:cubicBezTo>
                  <a:cubicBezTo>
                    <a:pt x="87" y="46"/>
                    <a:pt x="94" y="47"/>
                    <a:pt x="101" y="5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30"/>
                    <a:pt x="93" y="31"/>
                    <a:pt x="89" y="31"/>
                  </a:cubicBezTo>
                  <a:cubicBezTo>
                    <a:pt x="84" y="31"/>
                    <a:pt x="79" y="29"/>
                    <a:pt x="74" y="27"/>
                  </a:cubicBezTo>
                  <a:cubicBezTo>
                    <a:pt x="64" y="21"/>
                    <a:pt x="58" y="11"/>
                    <a:pt x="58" y="0"/>
                  </a:cubicBezTo>
                </a:path>
              </a:pathLst>
            </a:custGeom>
            <a:solidFill>
              <a:srgbClr val="B61F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5653" y="3678"/>
              <a:ext cx="105" cy="84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25" y="7"/>
                </a:cxn>
                <a:cxn ang="0">
                  <a:pos x="0" y="39"/>
                </a:cxn>
                <a:cxn ang="0">
                  <a:pos x="38" y="57"/>
                </a:cxn>
                <a:cxn ang="0">
                  <a:pos x="60" y="52"/>
                </a:cxn>
                <a:cxn ang="0">
                  <a:pos x="72" y="44"/>
                </a:cxn>
                <a:cxn ang="0">
                  <a:pos x="72" y="4"/>
                </a:cxn>
                <a:cxn ang="0">
                  <a:pos x="50" y="0"/>
                </a:cxn>
              </a:cxnLst>
              <a:rect l="0" t="0" r="r" b="b"/>
              <a:pathLst>
                <a:path w="72" h="57">
                  <a:moveTo>
                    <a:pt x="50" y="0"/>
                  </a:moveTo>
                  <a:cubicBezTo>
                    <a:pt x="42" y="0"/>
                    <a:pt x="33" y="2"/>
                    <a:pt x="25" y="7"/>
                  </a:cubicBezTo>
                  <a:cubicBezTo>
                    <a:pt x="12" y="14"/>
                    <a:pt x="3" y="26"/>
                    <a:pt x="0" y="39"/>
                  </a:cubicBezTo>
                  <a:cubicBezTo>
                    <a:pt x="10" y="50"/>
                    <a:pt x="24" y="57"/>
                    <a:pt x="38" y="57"/>
                  </a:cubicBezTo>
                  <a:cubicBezTo>
                    <a:pt x="46" y="57"/>
                    <a:pt x="53" y="55"/>
                    <a:pt x="60" y="5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5" y="1"/>
                    <a:pt x="58" y="0"/>
                    <a:pt x="50" y="0"/>
                  </a:cubicBezTo>
                </a:path>
              </a:pathLst>
            </a:custGeom>
            <a:solidFill>
              <a:srgbClr val="3232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696" y="3609"/>
              <a:ext cx="62" cy="4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"/>
                </a:cxn>
                <a:cxn ang="0">
                  <a:pos x="16" y="28"/>
                </a:cxn>
                <a:cxn ang="0">
                  <a:pos x="31" y="32"/>
                </a:cxn>
                <a:cxn ang="0">
                  <a:pos x="43" y="29"/>
                </a:cxn>
                <a:cxn ang="0">
                  <a:pos x="43" y="12"/>
                </a:cxn>
                <a:cxn ang="0">
                  <a:pos x="9" y="0"/>
                </a:cxn>
              </a:cxnLst>
              <a:rect l="0" t="0" r="r" b="b"/>
              <a:pathLst>
                <a:path w="43" h="32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0" y="12"/>
                    <a:pt x="6" y="22"/>
                    <a:pt x="16" y="28"/>
                  </a:cubicBezTo>
                  <a:cubicBezTo>
                    <a:pt x="21" y="30"/>
                    <a:pt x="26" y="32"/>
                    <a:pt x="31" y="32"/>
                  </a:cubicBezTo>
                  <a:cubicBezTo>
                    <a:pt x="35" y="32"/>
                    <a:pt x="39" y="31"/>
                    <a:pt x="43" y="2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4" y="4"/>
                    <a:pt x="22" y="0"/>
                    <a:pt x="9" y="0"/>
                  </a:cubicBezTo>
                </a:path>
              </a:pathLst>
            </a:custGeom>
            <a:solidFill>
              <a:srgbClr val="812F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" name="Picture 16" descr="bubbles on s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92480" y="4214767"/>
            <a:ext cx="251520" cy="355205"/>
          </a:xfrm>
          <a:prstGeom prst="rect">
            <a:avLst/>
          </a:prstGeom>
        </p:spPr>
      </p:pic>
      <p:sp>
        <p:nvSpPr>
          <p:cNvPr id="18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395536" y="2031690"/>
            <a:ext cx="5544616" cy="3240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71F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  <a:p>
            <a:pPr lvl="0"/>
            <a:endParaRPr lang="en-GB" dirty="0"/>
          </a:p>
        </p:txBody>
      </p:sp>
      <p:sp>
        <p:nvSpPr>
          <p:cNvPr id="19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395536" y="1545636"/>
            <a:ext cx="5544616" cy="3240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5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395536" y="3057804"/>
            <a:ext cx="5544616" cy="3240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0061"/>
              </a:buClr>
              <a:buSzTx/>
              <a:buFont typeface="Webdings" pitchFamily="18" charset="2"/>
              <a:buChar char=""/>
              <a:tabLst/>
              <a:defRPr lang="en-GB" sz="18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  <a:p>
            <a:pPr lvl="0"/>
            <a:endParaRPr lang="en-GB" dirty="0"/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 hasCustomPrompt="1"/>
          </p:nvPr>
        </p:nvSpPr>
        <p:spPr>
          <a:xfrm>
            <a:off x="395536" y="2571750"/>
            <a:ext cx="5544616" cy="3240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6"/>
              </a:buBlip>
              <a:tabLst/>
              <a:defRPr lang="en-GB" sz="2400" b="1" smtClean="0">
                <a:solidFill>
                  <a:srgbClr val="001E62"/>
                </a:solidFill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4" name="Group 65"/>
          <p:cNvGrpSpPr/>
          <p:nvPr userDrawn="1"/>
        </p:nvGrpSpPr>
        <p:grpSpPr>
          <a:xfrm>
            <a:off x="1115616" y="1707654"/>
            <a:ext cx="1840043" cy="1828006"/>
            <a:chOff x="683568" y="2852936"/>
            <a:chExt cx="2304256" cy="228918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852936"/>
              <a:ext cx="2304256" cy="2289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1196456" y="3685444"/>
              <a:ext cx="1678297" cy="462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17" name="Group 68"/>
          <p:cNvGrpSpPr/>
          <p:nvPr userDrawn="1"/>
        </p:nvGrpSpPr>
        <p:grpSpPr>
          <a:xfrm>
            <a:off x="3203848" y="699542"/>
            <a:ext cx="2283395" cy="2289134"/>
            <a:chOff x="2411760" y="332656"/>
            <a:chExt cx="2859459" cy="2866646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32656"/>
              <a:ext cx="2859459" cy="28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3228475" y="1462030"/>
              <a:ext cx="2021487" cy="462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20" name="Group 71"/>
          <p:cNvGrpSpPr/>
          <p:nvPr userDrawn="1"/>
        </p:nvGrpSpPr>
        <p:grpSpPr>
          <a:xfrm>
            <a:off x="5435570" y="483518"/>
            <a:ext cx="3708430" cy="3730918"/>
            <a:chOff x="4644008" y="1340768"/>
            <a:chExt cx="4644008" cy="4672169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1340768"/>
              <a:ext cx="4644008" cy="4672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6229119" y="3526571"/>
              <a:ext cx="1771104" cy="462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6" name="Group 9"/>
          <p:cNvGrpSpPr/>
          <p:nvPr userDrawn="1"/>
        </p:nvGrpSpPr>
        <p:grpSpPr>
          <a:xfrm>
            <a:off x="827584" y="83000"/>
            <a:ext cx="1371147" cy="1353616"/>
            <a:chOff x="1331640" y="908720"/>
            <a:chExt cx="1599672" cy="1579219"/>
          </a:xfrm>
        </p:grpSpPr>
        <p:grpSp>
          <p:nvGrpSpPr>
            <p:cNvPr id="67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</p:grpSpPr>
          <p:sp>
            <p:nvSpPr>
              <p:cNvPr id="69" name="Oval 6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Isosceles Triangle 6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solidFill>
                <a:srgbClr val="FFA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1467148" y="1440642"/>
              <a:ext cx="14641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Text Here</a:t>
              </a:r>
            </a:p>
          </p:txBody>
        </p:sp>
      </p:grpSp>
      <p:grpSp>
        <p:nvGrpSpPr>
          <p:cNvPr id="71" name="Group 10"/>
          <p:cNvGrpSpPr/>
          <p:nvPr userDrawn="1"/>
        </p:nvGrpSpPr>
        <p:grpSpPr>
          <a:xfrm>
            <a:off x="827584" y="1451152"/>
            <a:ext cx="1296145" cy="1353616"/>
            <a:chOff x="1331640" y="908720"/>
            <a:chExt cx="1512168" cy="1579219"/>
          </a:xfrm>
          <a:solidFill>
            <a:srgbClr val="FF671F"/>
          </a:solidFill>
        </p:grpSpPr>
        <p:grpSp>
          <p:nvGrpSpPr>
            <p:cNvPr id="72" name="Group 71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74" name="Oval 7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Isosceles Triangle 7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3" name="TextBox 72"/>
            <p:cNvSpPr txBox="1"/>
            <p:nvPr userDrawn="1"/>
          </p:nvSpPr>
          <p:spPr>
            <a:xfrm>
              <a:off x="1463654" y="1449160"/>
              <a:ext cx="13801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76" name="Group 15"/>
          <p:cNvGrpSpPr/>
          <p:nvPr userDrawn="1"/>
        </p:nvGrpSpPr>
        <p:grpSpPr>
          <a:xfrm>
            <a:off x="827584" y="2819304"/>
            <a:ext cx="1396018" cy="1353616"/>
            <a:chOff x="1331640" y="908720"/>
            <a:chExt cx="1628688" cy="1579219"/>
          </a:xfrm>
          <a:solidFill>
            <a:srgbClr val="CF4520"/>
          </a:solidFill>
        </p:grpSpPr>
        <p:grpSp>
          <p:nvGrpSpPr>
            <p:cNvPr id="77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79" name="Oval 7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TextBox 77"/>
            <p:cNvSpPr txBox="1"/>
            <p:nvPr userDrawn="1"/>
          </p:nvSpPr>
          <p:spPr>
            <a:xfrm>
              <a:off x="1496165" y="1462713"/>
              <a:ext cx="1464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81" name="Group 20"/>
          <p:cNvGrpSpPr/>
          <p:nvPr userDrawn="1"/>
        </p:nvGrpSpPr>
        <p:grpSpPr>
          <a:xfrm>
            <a:off x="2771800" y="83000"/>
            <a:ext cx="1440160" cy="1353616"/>
            <a:chOff x="1331640" y="908720"/>
            <a:chExt cx="1680187" cy="1579219"/>
          </a:xfrm>
          <a:solidFill>
            <a:srgbClr val="97D700"/>
          </a:solidFill>
        </p:grpSpPr>
        <p:grpSp>
          <p:nvGrpSpPr>
            <p:cNvPr id="82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84" name="Oval 8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Isosceles Triangle 8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TextBox 82"/>
            <p:cNvSpPr txBox="1"/>
            <p:nvPr userDrawn="1"/>
          </p:nvSpPr>
          <p:spPr>
            <a:xfrm>
              <a:off x="1547664" y="1447999"/>
              <a:ext cx="1464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Text Here</a:t>
              </a:r>
            </a:p>
          </p:txBody>
        </p:sp>
      </p:grpSp>
      <p:grpSp>
        <p:nvGrpSpPr>
          <p:cNvPr id="86" name="Group 25"/>
          <p:cNvGrpSpPr/>
          <p:nvPr userDrawn="1"/>
        </p:nvGrpSpPr>
        <p:grpSpPr>
          <a:xfrm>
            <a:off x="2771800" y="1451152"/>
            <a:ext cx="1399013" cy="1353616"/>
            <a:chOff x="1331640" y="908720"/>
            <a:chExt cx="1632182" cy="1579219"/>
          </a:xfrm>
          <a:solidFill>
            <a:srgbClr val="009639"/>
          </a:solidFill>
        </p:grpSpPr>
        <p:grpSp>
          <p:nvGrpSpPr>
            <p:cNvPr id="87" name="Group 26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89" name="Oval 8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Isosceles Triangle 8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8" name="TextBox 87"/>
            <p:cNvSpPr txBox="1"/>
            <p:nvPr userDrawn="1"/>
          </p:nvSpPr>
          <p:spPr>
            <a:xfrm>
              <a:off x="1499659" y="1460000"/>
              <a:ext cx="1464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91" name="Group 30"/>
          <p:cNvGrpSpPr/>
          <p:nvPr userDrawn="1"/>
        </p:nvGrpSpPr>
        <p:grpSpPr>
          <a:xfrm>
            <a:off x="2771800" y="2819304"/>
            <a:ext cx="1399013" cy="1353616"/>
            <a:chOff x="1331640" y="908720"/>
            <a:chExt cx="1632182" cy="1579219"/>
          </a:xfrm>
          <a:solidFill>
            <a:srgbClr val="005151"/>
          </a:solidFill>
        </p:grpSpPr>
        <p:grpSp>
          <p:nvGrpSpPr>
            <p:cNvPr id="92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94" name="Oval 9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Isosceles Triangle 9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3" name="TextBox 92"/>
            <p:cNvSpPr txBox="1"/>
            <p:nvPr userDrawn="1"/>
          </p:nvSpPr>
          <p:spPr>
            <a:xfrm>
              <a:off x="1499659" y="1453434"/>
              <a:ext cx="1464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96" name="Group 35"/>
          <p:cNvGrpSpPr/>
          <p:nvPr userDrawn="1"/>
        </p:nvGrpSpPr>
        <p:grpSpPr>
          <a:xfrm>
            <a:off x="4716016" y="83000"/>
            <a:ext cx="1339617" cy="1353616"/>
            <a:chOff x="1331640" y="908720"/>
            <a:chExt cx="1562886" cy="1579219"/>
          </a:xfrm>
          <a:solidFill>
            <a:srgbClr val="008EAA"/>
          </a:solidFill>
        </p:grpSpPr>
        <p:grpSp>
          <p:nvGrpSpPr>
            <p:cNvPr id="97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99" name="Oval 9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Isosceles Triangle 9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8" name="TextBox 97"/>
            <p:cNvSpPr txBox="1"/>
            <p:nvPr userDrawn="1"/>
          </p:nvSpPr>
          <p:spPr>
            <a:xfrm>
              <a:off x="1514373" y="1452643"/>
              <a:ext cx="13801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101" name="Group 40"/>
          <p:cNvGrpSpPr/>
          <p:nvPr userDrawn="1"/>
        </p:nvGrpSpPr>
        <p:grpSpPr>
          <a:xfrm>
            <a:off x="4716016" y="1451152"/>
            <a:ext cx="1327006" cy="1353616"/>
            <a:chOff x="1331640" y="908720"/>
            <a:chExt cx="1548173" cy="1579219"/>
          </a:xfrm>
          <a:solidFill>
            <a:srgbClr val="3A5DAE"/>
          </a:solidFill>
        </p:grpSpPr>
        <p:grpSp>
          <p:nvGrpSpPr>
            <p:cNvPr id="102" name="Group 41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04" name="Oval 10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Isosceles Triangle 10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3" name="TextBox 102"/>
            <p:cNvSpPr txBox="1"/>
            <p:nvPr userDrawn="1"/>
          </p:nvSpPr>
          <p:spPr>
            <a:xfrm>
              <a:off x="1499659" y="1449160"/>
              <a:ext cx="13801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106" name="Group 45"/>
          <p:cNvGrpSpPr/>
          <p:nvPr userDrawn="1"/>
        </p:nvGrpSpPr>
        <p:grpSpPr>
          <a:xfrm>
            <a:off x="4716016" y="2819304"/>
            <a:ext cx="1296144" cy="1353616"/>
            <a:chOff x="1331640" y="908720"/>
            <a:chExt cx="1512168" cy="1579219"/>
          </a:xfrm>
          <a:solidFill>
            <a:srgbClr val="001E62"/>
          </a:solidFill>
        </p:grpSpPr>
        <p:grpSp>
          <p:nvGrpSpPr>
            <p:cNvPr id="107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09" name="Oval 10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Isosceles Triangle 10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8" name="TextBox 107"/>
            <p:cNvSpPr txBox="1"/>
            <p:nvPr userDrawn="1"/>
          </p:nvSpPr>
          <p:spPr>
            <a:xfrm>
              <a:off x="1499659" y="1446077"/>
              <a:ext cx="129614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111" name="Group 50"/>
          <p:cNvGrpSpPr/>
          <p:nvPr userDrawn="1"/>
        </p:nvGrpSpPr>
        <p:grpSpPr>
          <a:xfrm>
            <a:off x="6660232" y="83000"/>
            <a:ext cx="1296144" cy="1353616"/>
            <a:chOff x="1331640" y="908720"/>
            <a:chExt cx="1512168" cy="1579219"/>
          </a:xfrm>
          <a:solidFill>
            <a:srgbClr val="D0006F"/>
          </a:solidFill>
        </p:grpSpPr>
        <p:grpSp>
          <p:nvGrpSpPr>
            <p:cNvPr id="112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14" name="Oval 11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Isosceles Triangle 11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3" name="TextBox 112"/>
            <p:cNvSpPr txBox="1"/>
            <p:nvPr userDrawn="1"/>
          </p:nvSpPr>
          <p:spPr>
            <a:xfrm>
              <a:off x="1499659" y="1460000"/>
              <a:ext cx="1296145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116" name="Group 55"/>
          <p:cNvGrpSpPr/>
          <p:nvPr userDrawn="1"/>
        </p:nvGrpSpPr>
        <p:grpSpPr>
          <a:xfrm>
            <a:off x="6660232" y="1451152"/>
            <a:ext cx="1327006" cy="1353616"/>
            <a:chOff x="1331640" y="908720"/>
            <a:chExt cx="1548173" cy="1579219"/>
          </a:xfrm>
          <a:solidFill>
            <a:srgbClr val="AA0061"/>
          </a:solidFill>
        </p:grpSpPr>
        <p:grpSp>
          <p:nvGrpSpPr>
            <p:cNvPr id="117" name="Group 56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19" name="Oval 118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Isosceles Triangle 119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8" name="TextBox 117"/>
            <p:cNvSpPr txBox="1"/>
            <p:nvPr userDrawn="1"/>
          </p:nvSpPr>
          <p:spPr>
            <a:xfrm>
              <a:off x="1499659" y="1484784"/>
              <a:ext cx="13801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  <p:grpSp>
        <p:nvGrpSpPr>
          <p:cNvPr id="121" name="Group 60"/>
          <p:cNvGrpSpPr/>
          <p:nvPr userDrawn="1"/>
        </p:nvGrpSpPr>
        <p:grpSpPr>
          <a:xfrm>
            <a:off x="6660232" y="2819304"/>
            <a:ext cx="1399013" cy="1353616"/>
            <a:chOff x="1331640" y="908720"/>
            <a:chExt cx="1632182" cy="1579219"/>
          </a:xfrm>
          <a:solidFill>
            <a:srgbClr val="702F8A"/>
          </a:solidFill>
        </p:grpSpPr>
        <p:grpSp>
          <p:nvGrpSpPr>
            <p:cNvPr id="122" name="Group 7"/>
            <p:cNvGrpSpPr/>
            <p:nvPr userDrawn="1"/>
          </p:nvGrpSpPr>
          <p:grpSpPr>
            <a:xfrm>
              <a:off x="1331640" y="908720"/>
              <a:ext cx="1512168" cy="1579219"/>
              <a:chOff x="3131840" y="908720"/>
              <a:chExt cx="1512168" cy="1579219"/>
            </a:xfrm>
            <a:grpFill/>
          </p:grpSpPr>
          <p:sp>
            <p:nvSpPr>
              <p:cNvPr id="124" name="Oval 123"/>
              <p:cNvSpPr/>
              <p:nvPr userDrawn="1"/>
            </p:nvSpPr>
            <p:spPr>
              <a:xfrm>
                <a:off x="3131840" y="908720"/>
                <a:ext cx="1512168" cy="1512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Isosceles Triangle 124"/>
              <p:cNvSpPr/>
              <p:nvPr userDrawn="1"/>
            </p:nvSpPr>
            <p:spPr>
              <a:xfrm rot="-1680000">
                <a:off x="3302194" y="2127899"/>
                <a:ext cx="417646" cy="3600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3" name="TextBox 122"/>
            <p:cNvSpPr txBox="1"/>
            <p:nvPr userDrawn="1"/>
          </p:nvSpPr>
          <p:spPr>
            <a:xfrm>
              <a:off x="1499659" y="1482862"/>
              <a:ext cx="1464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Text Here</a:t>
              </a: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eech bubble exam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C210-7917-440F-BD84-981D613DE548}" type="datetimeFigureOut">
              <a:rPr lang="en-GB" smtClean="0"/>
              <a:pPr/>
              <a:t>26/04/2023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7D77-A785-49E5-B62C-8DA40358CB5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13"/>
          <p:cNvGrpSpPr/>
          <p:nvPr userDrawn="1"/>
        </p:nvGrpSpPr>
        <p:grpSpPr>
          <a:xfrm>
            <a:off x="1475656" y="951570"/>
            <a:ext cx="5904656" cy="613858"/>
            <a:chOff x="1619672" y="3068960"/>
            <a:chExt cx="5904656" cy="818477"/>
          </a:xfrm>
        </p:grpSpPr>
        <p:grpSp>
          <p:nvGrpSpPr>
            <p:cNvPr id="6" name="Group 13"/>
            <p:cNvGrpSpPr/>
            <p:nvPr/>
          </p:nvGrpSpPr>
          <p:grpSpPr>
            <a:xfrm>
              <a:off x="1619672" y="3068960"/>
              <a:ext cx="5904656" cy="818477"/>
              <a:chOff x="1619672" y="3015827"/>
              <a:chExt cx="5904656" cy="818477"/>
            </a:xfrm>
            <a:solidFill>
              <a:srgbClr val="001E62"/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1619672" y="3015827"/>
                <a:ext cx="5904656" cy="648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260000">
                <a:off x="1939157" y="3402610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691680" y="3203684"/>
              <a:ext cx="5688632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Text can be placed here</a:t>
              </a:r>
            </a:p>
          </p:txBody>
        </p:sp>
      </p:grpSp>
      <p:grpSp>
        <p:nvGrpSpPr>
          <p:cNvPr id="7" name="Group 18"/>
          <p:cNvGrpSpPr/>
          <p:nvPr userDrawn="1"/>
        </p:nvGrpSpPr>
        <p:grpSpPr>
          <a:xfrm>
            <a:off x="1467272" y="2457450"/>
            <a:ext cx="2528664" cy="1045907"/>
            <a:chOff x="1619672" y="3068960"/>
            <a:chExt cx="2528664" cy="1394542"/>
          </a:xfrm>
        </p:grpSpPr>
        <p:grpSp>
          <p:nvGrpSpPr>
            <p:cNvPr id="8" name="Group 13"/>
            <p:cNvGrpSpPr/>
            <p:nvPr/>
          </p:nvGrpSpPr>
          <p:grpSpPr>
            <a:xfrm>
              <a:off x="1619672" y="3068960"/>
              <a:ext cx="2528664" cy="1394542"/>
              <a:chOff x="1619672" y="3015827"/>
              <a:chExt cx="2528664" cy="1394542"/>
            </a:xfrm>
            <a:solidFill>
              <a:srgbClr val="001E62"/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1619672" y="3015827"/>
                <a:ext cx="2528664" cy="1224136"/>
              </a:xfrm>
              <a:prstGeom prst="roundRect">
                <a:avLst>
                  <a:gd name="adj" fmla="val 1147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260000">
                <a:off x="1939157" y="3978675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700064" y="3203684"/>
              <a:ext cx="24122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Text can be placed here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23"/>
          <p:cNvGrpSpPr/>
          <p:nvPr userDrawn="1"/>
        </p:nvGrpSpPr>
        <p:grpSpPr>
          <a:xfrm>
            <a:off x="1475656" y="1707654"/>
            <a:ext cx="2520280" cy="613858"/>
            <a:chOff x="1619672" y="3068960"/>
            <a:chExt cx="2520280" cy="818477"/>
          </a:xfrm>
        </p:grpSpPr>
        <p:grpSp>
          <p:nvGrpSpPr>
            <p:cNvPr id="10" name="Group 24"/>
            <p:cNvGrpSpPr/>
            <p:nvPr/>
          </p:nvGrpSpPr>
          <p:grpSpPr>
            <a:xfrm>
              <a:off x="1619672" y="3068960"/>
              <a:ext cx="2520280" cy="818477"/>
              <a:chOff x="1619672" y="3015827"/>
              <a:chExt cx="2520280" cy="818477"/>
            </a:xfrm>
            <a:solidFill>
              <a:srgbClr val="001E62"/>
            </a:solidFill>
          </p:grpSpPr>
          <p:sp>
            <p:nvSpPr>
              <p:cNvPr id="27" name="Rounded Rectangle 26"/>
              <p:cNvSpPr/>
              <p:nvPr/>
            </p:nvSpPr>
            <p:spPr>
              <a:xfrm>
                <a:off x="1619672" y="3015827"/>
                <a:ext cx="2520280" cy="64807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10260000">
                <a:off x="1939157" y="3402610"/>
                <a:ext cx="375883" cy="431694"/>
              </a:xfrm>
              <a:custGeom>
                <a:avLst/>
                <a:gdLst>
                  <a:gd name="connsiteX0" fmla="*/ 0 w 432048"/>
                  <a:gd name="connsiteY0" fmla="*/ 360000 h 360000"/>
                  <a:gd name="connsiteX1" fmla="*/ 216024 w 432048"/>
                  <a:gd name="connsiteY1" fmla="*/ 0 h 360000"/>
                  <a:gd name="connsiteX2" fmla="*/ 432048 w 432048"/>
                  <a:gd name="connsiteY2" fmla="*/ 360000 h 360000"/>
                  <a:gd name="connsiteX3" fmla="*/ 0 w 432048"/>
                  <a:gd name="connsiteY3" fmla="*/ 360000 h 360000"/>
                  <a:gd name="connsiteX0" fmla="*/ 0 w 375883"/>
                  <a:gd name="connsiteY0" fmla="*/ 431694 h 431694"/>
                  <a:gd name="connsiteX1" fmla="*/ 159859 w 375883"/>
                  <a:gd name="connsiteY1" fmla="*/ 0 h 431694"/>
                  <a:gd name="connsiteX2" fmla="*/ 375883 w 375883"/>
                  <a:gd name="connsiteY2" fmla="*/ 360000 h 431694"/>
                  <a:gd name="connsiteX3" fmla="*/ 0 w 375883"/>
                  <a:gd name="connsiteY3" fmla="*/ 431694 h 431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883" h="431694">
                    <a:moveTo>
                      <a:pt x="0" y="431694"/>
                    </a:moveTo>
                    <a:lnTo>
                      <a:pt x="159859" y="0"/>
                    </a:lnTo>
                    <a:lnTo>
                      <a:pt x="375883" y="360000"/>
                    </a:lnTo>
                    <a:lnTo>
                      <a:pt x="0" y="4316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91680" y="3203684"/>
              <a:ext cx="24122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Text can be placed here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33338"/>
            <a:ext cx="84248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951310"/>
            <a:ext cx="84248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45531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3227DF-2E11-49F9-82F9-018E67EF2144}" type="datetimeFigureOut">
              <a:rPr lang="en-GB"/>
              <a:pPr>
                <a:defRPr/>
              </a:pPr>
              <a:t>26/04/2023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C2427F-F4A4-43CE-8F55-1DDD51993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9" name="AutoShape 9"/>
          <p:cNvSpPr>
            <a:spLocks noChangeAspect="1" noChangeArrowheads="1" noTextEdit="1"/>
          </p:cNvSpPr>
          <p:nvPr userDrawn="1"/>
        </p:nvSpPr>
        <p:spPr bwMode="auto">
          <a:xfrm>
            <a:off x="7238912" y="4226719"/>
            <a:ext cx="1905088" cy="3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11"/>
          <p:cNvSpPr>
            <a:spLocks noChangeShapeType="1"/>
          </p:cNvSpPr>
          <p:nvPr userDrawn="1"/>
        </p:nvSpPr>
        <p:spPr bwMode="auto">
          <a:xfrm flipV="1">
            <a:off x="0" y="4362450"/>
            <a:ext cx="9023769" cy="9500"/>
          </a:xfrm>
          <a:prstGeom prst="line">
            <a:avLst/>
          </a:prstGeom>
          <a:noFill/>
          <a:ln w="28575" cap="flat">
            <a:solidFill>
              <a:srgbClr val="191D6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 w="28575">
                <a:solidFill>
                  <a:srgbClr val="001E62"/>
                </a:solidFill>
              </a:ln>
              <a:latin typeface="+mn-lt"/>
              <a:cs typeface="+mn-cs"/>
            </a:endParaRPr>
          </a:p>
        </p:txBody>
      </p:sp>
      <p:sp>
        <p:nvSpPr>
          <p:cNvPr id="2061" name="Freeform 19"/>
          <p:cNvSpPr>
            <a:spLocks/>
          </p:cNvSpPr>
          <p:nvPr userDrawn="1"/>
        </p:nvSpPr>
        <p:spPr bwMode="auto">
          <a:xfrm>
            <a:off x="8962222" y="4375547"/>
            <a:ext cx="178915" cy="195263"/>
          </a:xfrm>
          <a:custGeom>
            <a:avLst/>
            <a:gdLst>
              <a:gd name="T0" fmla="*/ 39 w 86"/>
              <a:gd name="T1" fmla="*/ 9 h 112"/>
              <a:gd name="T2" fmla="*/ 13 w 86"/>
              <a:gd name="T3" fmla="*/ 65 h 112"/>
              <a:gd name="T4" fmla="*/ 0 w 86"/>
              <a:gd name="T5" fmla="*/ 81 h 112"/>
              <a:gd name="T6" fmla="*/ 21 w 86"/>
              <a:gd name="T7" fmla="*/ 84 h 112"/>
              <a:gd name="T8" fmla="*/ 86 w 86"/>
              <a:gd name="T9" fmla="*/ 102 h 112"/>
              <a:gd name="T10" fmla="*/ 86 w 86"/>
              <a:gd name="T11" fmla="*/ 6 h 112"/>
              <a:gd name="T12" fmla="*/ 39 w 86"/>
              <a:gd name="T13" fmla="*/ 9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6" h="112">
                <a:moveTo>
                  <a:pt x="39" y="9"/>
                </a:moveTo>
                <a:cubicBezTo>
                  <a:pt x="18" y="20"/>
                  <a:pt x="9" y="43"/>
                  <a:pt x="13" y="65"/>
                </a:cubicBezTo>
                <a:cubicBezTo>
                  <a:pt x="0" y="81"/>
                  <a:pt x="0" y="81"/>
                  <a:pt x="0" y="81"/>
                </a:cubicBezTo>
                <a:cubicBezTo>
                  <a:pt x="21" y="84"/>
                  <a:pt x="21" y="84"/>
                  <a:pt x="21" y="84"/>
                </a:cubicBezTo>
                <a:cubicBezTo>
                  <a:pt x="35" y="105"/>
                  <a:pt x="63" y="112"/>
                  <a:pt x="86" y="102"/>
                </a:cubicBezTo>
                <a:cubicBezTo>
                  <a:pt x="86" y="6"/>
                  <a:pt x="86" y="6"/>
                  <a:pt x="86" y="6"/>
                </a:cubicBezTo>
                <a:cubicBezTo>
                  <a:pt x="71" y="0"/>
                  <a:pt x="54" y="0"/>
                  <a:pt x="39" y="9"/>
                </a:cubicBezTo>
              </a:path>
            </a:pathLst>
          </a:custGeom>
          <a:solidFill>
            <a:srgbClr val="00AC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2" name="Freeform 20"/>
          <p:cNvSpPr>
            <a:spLocks/>
          </p:cNvSpPr>
          <p:nvPr userDrawn="1"/>
        </p:nvSpPr>
        <p:spPr bwMode="auto">
          <a:xfrm>
            <a:off x="9052395" y="4227910"/>
            <a:ext cx="88742" cy="89297"/>
          </a:xfrm>
          <a:custGeom>
            <a:avLst/>
            <a:gdLst>
              <a:gd name="T0" fmla="*/ 15 w 43"/>
              <a:gd name="T1" fmla="*/ 0 h 51"/>
              <a:gd name="T2" fmla="*/ 13 w 43"/>
              <a:gd name="T3" fmla="*/ 13 h 51"/>
              <a:gd name="T4" fmla="*/ 13 w 43"/>
              <a:gd name="T5" fmla="*/ 13 h 51"/>
              <a:gd name="T6" fmla="*/ 3 w 43"/>
              <a:gd name="T7" fmla="*/ 24 h 51"/>
              <a:gd name="T8" fmla="*/ 0 w 43"/>
              <a:gd name="T9" fmla="*/ 40 h 51"/>
              <a:gd name="T10" fmla="*/ 9 w 43"/>
              <a:gd name="T11" fmla="*/ 39 h 51"/>
              <a:gd name="T12" fmla="*/ 43 w 43"/>
              <a:gd name="T13" fmla="*/ 51 h 51"/>
              <a:gd name="T14" fmla="*/ 43 w 43"/>
              <a:gd name="T15" fmla="*/ 10 h 51"/>
              <a:gd name="T16" fmla="*/ 31 w 43"/>
              <a:gd name="T17" fmla="*/ 7 h 51"/>
              <a:gd name="T18" fmla="*/ 25 w 43"/>
              <a:gd name="T19" fmla="*/ 8 h 51"/>
              <a:gd name="T20" fmla="*/ 15 w 43"/>
              <a:gd name="T21" fmla="*/ 0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" h="51">
                <a:moveTo>
                  <a:pt x="15" y="0"/>
                </a:move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9"/>
                  <a:pt x="0" y="34"/>
                  <a:pt x="0" y="40"/>
                </a:cubicBezTo>
                <a:cubicBezTo>
                  <a:pt x="3" y="39"/>
                  <a:pt x="6" y="39"/>
                  <a:pt x="9" y="39"/>
                </a:cubicBezTo>
                <a:cubicBezTo>
                  <a:pt x="22" y="39"/>
                  <a:pt x="34" y="43"/>
                  <a:pt x="43" y="51"/>
                </a:cubicBezTo>
                <a:cubicBezTo>
                  <a:pt x="43" y="10"/>
                  <a:pt x="43" y="10"/>
                  <a:pt x="43" y="10"/>
                </a:cubicBezTo>
                <a:cubicBezTo>
                  <a:pt x="39" y="8"/>
                  <a:pt x="35" y="7"/>
                  <a:pt x="31" y="7"/>
                </a:cubicBezTo>
                <a:cubicBezTo>
                  <a:pt x="29" y="7"/>
                  <a:pt x="27" y="8"/>
                  <a:pt x="25" y="8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96CA5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3" name="Freeform 21"/>
          <p:cNvSpPr>
            <a:spLocks/>
          </p:cNvSpPr>
          <p:nvPr userDrawn="1"/>
        </p:nvSpPr>
        <p:spPr bwMode="auto">
          <a:xfrm>
            <a:off x="8930733" y="4298157"/>
            <a:ext cx="210404" cy="157163"/>
          </a:xfrm>
          <a:custGeom>
            <a:avLst/>
            <a:gdLst>
              <a:gd name="T0" fmla="*/ 58 w 101"/>
              <a:gd name="T1" fmla="*/ 0 h 90"/>
              <a:gd name="T2" fmla="*/ 46 w 101"/>
              <a:gd name="T3" fmla="*/ 4 h 90"/>
              <a:gd name="T4" fmla="*/ 20 w 101"/>
              <a:gd name="T5" fmla="*/ 29 h 90"/>
              <a:gd name="T6" fmla="*/ 0 w 101"/>
              <a:gd name="T7" fmla="*/ 34 h 90"/>
              <a:gd name="T8" fmla="*/ 15 w 101"/>
              <a:gd name="T9" fmla="*/ 50 h 90"/>
              <a:gd name="T10" fmla="*/ 16 w 101"/>
              <a:gd name="T11" fmla="*/ 49 h 90"/>
              <a:gd name="T12" fmla="*/ 20 w 101"/>
              <a:gd name="T13" fmla="*/ 73 h 90"/>
              <a:gd name="T14" fmla="*/ 29 w 101"/>
              <a:gd name="T15" fmla="*/ 85 h 90"/>
              <a:gd name="T16" fmla="*/ 54 w 101"/>
              <a:gd name="T17" fmla="*/ 53 h 90"/>
              <a:gd name="T18" fmla="*/ 79 w 101"/>
              <a:gd name="T19" fmla="*/ 46 h 90"/>
              <a:gd name="T20" fmla="*/ 101 w 101"/>
              <a:gd name="T21" fmla="*/ 50 h 90"/>
              <a:gd name="T22" fmla="*/ 101 w 101"/>
              <a:gd name="T23" fmla="*/ 90 h 90"/>
              <a:gd name="T24" fmla="*/ 101 w 101"/>
              <a:gd name="T25" fmla="*/ 11 h 90"/>
              <a:gd name="T26" fmla="*/ 101 w 101"/>
              <a:gd name="T27" fmla="*/ 11 h 90"/>
              <a:gd name="T28" fmla="*/ 101 w 101"/>
              <a:gd name="T29" fmla="*/ 28 h 90"/>
              <a:gd name="T30" fmla="*/ 89 w 101"/>
              <a:gd name="T31" fmla="*/ 31 h 90"/>
              <a:gd name="T32" fmla="*/ 74 w 101"/>
              <a:gd name="T33" fmla="*/ 27 h 90"/>
              <a:gd name="T34" fmla="*/ 58 w 101"/>
              <a:gd name="T35" fmla="*/ 0 h 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1" h="90">
                <a:moveTo>
                  <a:pt x="58" y="0"/>
                </a:moveTo>
                <a:cubicBezTo>
                  <a:pt x="54" y="1"/>
                  <a:pt x="49" y="2"/>
                  <a:pt x="46" y="4"/>
                </a:cubicBezTo>
                <a:cubicBezTo>
                  <a:pt x="34" y="9"/>
                  <a:pt x="25" y="18"/>
                  <a:pt x="2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57"/>
                  <a:pt x="17" y="65"/>
                  <a:pt x="20" y="73"/>
                </a:cubicBezTo>
                <a:cubicBezTo>
                  <a:pt x="23" y="77"/>
                  <a:pt x="25" y="82"/>
                  <a:pt x="29" y="85"/>
                </a:cubicBezTo>
                <a:cubicBezTo>
                  <a:pt x="32" y="72"/>
                  <a:pt x="41" y="60"/>
                  <a:pt x="54" y="53"/>
                </a:cubicBezTo>
                <a:cubicBezTo>
                  <a:pt x="62" y="48"/>
                  <a:pt x="71" y="46"/>
                  <a:pt x="79" y="46"/>
                </a:cubicBezTo>
                <a:cubicBezTo>
                  <a:pt x="87" y="46"/>
                  <a:pt x="94" y="47"/>
                  <a:pt x="101" y="5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30"/>
                  <a:pt x="93" y="31"/>
                  <a:pt x="89" y="31"/>
                </a:cubicBezTo>
                <a:cubicBezTo>
                  <a:pt x="84" y="31"/>
                  <a:pt x="79" y="29"/>
                  <a:pt x="74" y="27"/>
                </a:cubicBezTo>
                <a:cubicBezTo>
                  <a:pt x="64" y="21"/>
                  <a:pt x="58" y="11"/>
                  <a:pt x="58" y="0"/>
                </a:cubicBezTo>
              </a:path>
            </a:pathLst>
          </a:custGeom>
          <a:solidFill>
            <a:srgbClr val="B61F6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4" name="Freeform 22"/>
          <p:cNvSpPr>
            <a:spLocks/>
          </p:cNvSpPr>
          <p:nvPr userDrawn="1"/>
        </p:nvSpPr>
        <p:spPr bwMode="auto">
          <a:xfrm>
            <a:off x="8990849" y="4379119"/>
            <a:ext cx="150289" cy="100013"/>
          </a:xfrm>
          <a:custGeom>
            <a:avLst/>
            <a:gdLst>
              <a:gd name="T0" fmla="*/ 50 w 72"/>
              <a:gd name="T1" fmla="*/ 0 h 57"/>
              <a:gd name="T2" fmla="*/ 25 w 72"/>
              <a:gd name="T3" fmla="*/ 7 h 57"/>
              <a:gd name="T4" fmla="*/ 0 w 72"/>
              <a:gd name="T5" fmla="*/ 39 h 57"/>
              <a:gd name="T6" fmla="*/ 38 w 72"/>
              <a:gd name="T7" fmla="*/ 57 h 57"/>
              <a:gd name="T8" fmla="*/ 60 w 72"/>
              <a:gd name="T9" fmla="*/ 52 h 57"/>
              <a:gd name="T10" fmla="*/ 72 w 72"/>
              <a:gd name="T11" fmla="*/ 44 h 57"/>
              <a:gd name="T12" fmla="*/ 72 w 72"/>
              <a:gd name="T13" fmla="*/ 4 h 57"/>
              <a:gd name="T14" fmla="*/ 50 w 72"/>
              <a:gd name="T15" fmla="*/ 0 h 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" h="57">
                <a:moveTo>
                  <a:pt x="50" y="0"/>
                </a:moveTo>
                <a:cubicBezTo>
                  <a:pt x="42" y="0"/>
                  <a:pt x="33" y="2"/>
                  <a:pt x="25" y="7"/>
                </a:cubicBezTo>
                <a:cubicBezTo>
                  <a:pt x="12" y="14"/>
                  <a:pt x="3" y="26"/>
                  <a:pt x="0" y="39"/>
                </a:cubicBezTo>
                <a:cubicBezTo>
                  <a:pt x="10" y="50"/>
                  <a:pt x="24" y="57"/>
                  <a:pt x="38" y="57"/>
                </a:cubicBezTo>
                <a:cubicBezTo>
                  <a:pt x="46" y="57"/>
                  <a:pt x="53" y="55"/>
                  <a:pt x="60" y="52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"/>
                  <a:pt x="72" y="4"/>
                  <a:pt x="72" y="4"/>
                </a:cubicBezTo>
                <a:cubicBezTo>
                  <a:pt x="65" y="1"/>
                  <a:pt x="58" y="0"/>
                  <a:pt x="50" y="0"/>
                </a:cubicBezTo>
              </a:path>
            </a:pathLst>
          </a:custGeom>
          <a:solidFill>
            <a:srgbClr val="32326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65" name="Freeform 23"/>
          <p:cNvSpPr>
            <a:spLocks/>
          </p:cNvSpPr>
          <p:nvPr userDrawn="1"/>
        </p:nvSpPr>
        <p:spPr bwMode="auto">
          <a:xfrm>
            <a:off x="9052395" y="4296966"/>
            <a:ext cx="88742" cy="55959"/>
          </a:xfrm>
          <a:custGeom>
            <a:avLst/>
            <a:gdLst>
              <a:gd name="T0" fmla="*/ 9 w 43"/>
              <a:gd name="T1" fmla="*/ 0 h 32"/>
              <a:gd name="T2" fmla="*/ 0 w 43"/>
              <a:gd name="T3" fmla="*/ 1 h 32"/>
              <a:gd name="T4" fmla="*/ 16 w 43"/>
              <a:gd name="T5" fmla="*/ 28 h 32"/>
              <a:gd name="T6" fmla="*/ 31 w 43"/>
              <a:gd name="T7" fmla="*/ 32 h 32"/>
              <a:gd name="T8" fmla="*/ 43 w 43"/>
              <a:gd name="T9" fmla="*/ 29 h 32"/>
              <a:gd name="T10" fmla="*/ 43 w 43"/>
              <a:gd name="T11" fmla="*/ 12 h 32"/>
              <a:gd name="T12" fmla="*/ 9 w 43"/>
              <a:gd name="T13" fmla="*/ 0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" h="32">
                <a:moveTo>
                  <a:pt x="9" y="0"/>
                </a:moveTo>
                <a:cubicBezTo>
                  <a:pt x="6" y="0"/>
                  <a:pt x="3" y="0"/>
                  <a:pt x="0" y="1"/>
                </a:cubicBezTo>
                <a:cubicBezTo>
                  <a:pt x="0" y="12"/>
                  <a:pt x="6" y="22"/>
                  <a:pt x="16" y="28"/>
                </a:cubicBezTo>
                <a:cubicBezTo>
                  <a:pt x="21" y="30"/>
                  <a:pt x="26" y="32"/>
                  <a:pt x="31" y="32"/>
                </a:cubicBezTo>
                <a:cubicBezTo>
                  <a:pt x="35" y="32"/>
                  <a:pt x="39" y="31"/>
                  <a:pt x="43" y="29"/>
                </a:cubicBezTo>
                <a:cubicBezTo>
                  <a:pt x="43" y="12"/>
                  <a:pt x="43" y="12"/>
                  <a:pt x="43" y="12"/>
                </a:cubicBezTo>
                <a:cubicBezTo>
                  <a:pt x="34" y="4"/>
                  <a:pt x="22" y="0"/>
                  <a:pt x="9" y="0"/>
                </a:cubicBezTo>
              </a:path>
            </a:pathLst>
          </a:custGeom>
          <a:solidFill>
            <a:srgbClr val="812F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5" name="Group 4"/>
          <p:cNvGrpSpPr>
            <a:grpSpLocks noChangeAspect="1"/>
          </p:cNvGrpSpPr>
          <p:nvPr userDrawn="1"/>
        </p:nvGrpSpPr>
        <p:grpSpPr bwMode="auto">
          <a:xfrm>
            <a:off x="182154" y="4562750"/>
            <a:ext cx="1528140" cy="432048"/>
            <a:chOff x="204" y="210"/>
            <a:chExt cx="1542" cy="436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04" y="210"/>
              <a:ext cx="1542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211" y="219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8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8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8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</a:path>
              </a:pathLst>
            </a:custGeom>
            <a:solidFill>
              <a:srgbClr val="A5A5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203" y="211"/>
              <a:ext cx="852" cy="286"/>
            </a:xfrm>
            <a:custGeom>
              <a:avLst/>
              <a:gdLst>
                <a:gd name="T0" fmla="*/ 1198 w 1247"/>
                <a:gd name="T1" fmla="*/ 0 h 420"/>
                <a:gd name="T2" fmla="*/ 49 w 1247"/>
                <a:gd name="T3" fmla="*/ 0 h 420"/>
                <a:gd name="T4" fmla="*/ 0 w 1247"/>
                <a:gd name="T5" fmla="*/ 47 h 420"/>
                <a:gd name="T6" fmla="*/ 0 w 1247"/>
                <a:gd name="T7" fmla="*/ 373 h 420"/>
                <a:gd name="T8" fmla="*/ 49 w 1247"/>
                <a:gd name="T9" fmla="*/ 420 h 420"/>
                <a:gd name="T10" fmla="*/ 98 w 1247"/>
                <a:gd name="T11" fmla="*/ 420 h 420"/>
                <a:gd name="T12" fmla="*/ 172 w 1247"/>
                <a:gd name="T13" fmla="*/ 420 h 420"/>
                <a:gd name="T14" fmla="*/ 1198 w 1247"/>
                <a:gd name="T15" fmla="*/ 420 h 420"/>
                <a:gd name="T16" fmla="*/ 1247 w 1247"/>
                <a:gd name="T17" fmla="*/ 373 h 420"/>
                <a:gd name="T18" fmla="*/ 1247 w 1247"/>
                <a:gd name="T19" fmla="*/ 47 h 420"/>
                <a:gd name="T20" fmla="*/ 1198 w 1247"/>
                <a:gd name="T21" fmla="*/ 0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47" h="420">
                  <a:moveTo>
                    <a:pt x="1198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7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9"/>
                    <a:pt x="22" y="420"/>
                    <a:pt x="49" y="420"/>
                  </a:cubicBezTo>
                  <a:cubicBezTo>
                    <a:pt x="98" y="420"/>
                    <a:pt x="98" y="420"/>
                    <a:pt x="98" y="420"/>
                  </a:cubicBezTo>
                  <a:cubicBezTo>
                    <a:pt x="172" y="420"/>
                    <a:pt x="172" y="420"/>
                    <a:pt x="172" y="420"/>
                  </a:cubicBezTo>
                  <a:cubicBezTo>
                    <a:pt x="1198" y="420"/>
                    <a:pt x="1198" y="420"/>
                    <a:pt x="1198" y="420"/>
                  </a:cubicBezTo>
                  <a:cubicBezTo>
                    <a:pt x="1225" y="420"/>
                    <a:pt x="1247" y="399"/>
                    <a:pt x="1247" y="373"/>
                  </a:cubicBezTo>
                  <a:cubicBezTo>
                    <a:pt x="1247" y="47"/>
                    <a:pt x="1247" y="47"/>
                    <a:pt x="1247" y="47"/>
                  </a:cubicBezTo>
                  <a:cubicBezTo>
                    <a:pt x="1247" y="21"/>
                    <a:pt x="1225" y="0"/>
                    <a:pt x="1198" y="0"/>
                  </a:cubicBez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721" y="271"/>
              <a:ext cx="138" cy="166"/>
            </a:xfrm>
            <a:custGeom>
              <a:avLst/>
              <a:gdLst>
                <a:gd name="T0" fmla="*/ 0 w 203"/>
                <a:gd name="T1" fmla="*/ 0 h 244"/>
                <a:gd name="T2" fmla="*/ 89 w 203"/>
                <a:gd name="T3" fmla="*/ 0 h 244"/>
                <a:gd name="T4" fmla="*/ 137 w 203"/>
                <a:gd name="T5" fmla="*/ 5 h 244"/>
                <a:gd name="T6" fmla="*/ 173 w 203"/>
                <a:gd name="T7" fmla="*/ 21 h 244"/>
                <a:gd name="T8" fmla="*/ 196 w 203"/>
                <a:gd name="T9" fmla="*/ 46 h 244"/>
                <a:gd name="T10" fmla="*/ 203 w 203"/>
                <a:gd name="T11" fmla="*/ 80 h 244"/>
                <a:gd name="T12" fmla="*/ 194 w 203"/>
                <a:gd name="T13" fmla="*/ 114 h 244"/>
                <a:gd name="T14" fmla="*/ 171 w 203"/>
                <a:gd name="T15" fmla="*/ 139 h 244"/>
                <a:gd name="T16" fmla="*/ 135 w 203"/>
                <a:gd name="T17" fmla="*/ 155 h 244"/>
                <a:gd name="T18" fmla="*/ 92 w 203"/>
                <a:gd name="T19" fmla="*/ 160 h 244"/>
                <a:gd name="T20" fmla="*/ 77 w 203"/>
                <a:gd name="T21" fmla="*/ 160 h 244"/>
                <a:gd name="T22" fmla="*/ 77 w 203"/>
                <a:gd name="T23" fmla="*/ 244 h 244"/>
                <a:gd name="T24" fmla="*/ 0 w 203"/>
                <a:gd name="T25" fmla="*/ 244 h 244"/>
                <a:gd name="T26" fmla="*/ 0 w 203"/>
                <a:gd name="T27" fmla="*/ 0 h 244"/>
                <a:gd name="T28" fmla="*/ 92 w 203"/>
                <a:gd name="T29" fmla="*/ 111 h 244"/>
                <a:gd name="T30" fmla="*/ 121 w 203"/>
                <a:gd name="T31" fmla="*/ 103 h 244"/>
                <a:gd name="T32" fmla="*/ 132 w 203"/>
                <a:gd name="T33" fmla="*/ 80 h 244"/>
                <a:gd name="T34" fmla="*/ 129 w 203"/>
                <a:gd name="T35" fmla="*/ 67 h 244"/>
                <a:gd name="T36" fmla="*/ 120 w 203"/>
                <a:gd name="T37" fmla="*/ 58 h 244"/>
                <a:gd name="T38" fmla="*/ 108 w 203"/>
                <a:gd name="T39" fmla="*/ 53 h 244"/>
                <a:gd name="T40" fmla="*/ 92 w 203"/>
                <a:gd name="T41" fmla="*/ 51 h 244"/>
                <a:gd name="T42" fmla="*/ 77 w 203"/>
                <a:gd name="T43" fmla="*/ 51 h 244"/>
                <a:gd name="T44" fmla="*/ 77 w 203"/>
                <a:gd name="T45" fmla="*/ 110 h 244"/>
                <a:gd name="T46" fmla="*/ 83 w 203"/>
                <a:gd name="T47" fmla="*/ 111 h 244"/>
                <a:gd name="T48" fmla="*/ 92 w 203"/>
                <a:gd name="T49" fmla="*/ 111 h 2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3" h="244">
                  <a:moveTo>
                    <a:pt x="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107" y="0"/>
                    <a:pt x="123" y="1"/>
                    <a:pt x="137" y="5"/>
                  </a:cubicBezTo>
                  <a:cubicBezTo>
                    <a:pt x="152" y="9"/>
                    <a:pt x="164" y="14"/>
                    <a:pt x="173" y="21"/>
                  </a:cubicBezTo>
                  <a:cubicBezTo>
                    <a:pt x="183" y="28"/>
                    <a:pt x="190" y="36"/>
                    <a:pt x="196" y="46"/>
                  </a:cubicBezTo>
                  <a:cubicBezTo>
                    <a:pt x="201" y="56"/>
                    <a:pt x="203" y="68"/>
                    <a:pt x="203" y="80"/>
                  </a:cubicBezTo>
                  <a:cubicBezTo>
                    <a:pt x="203" y="93"/>
                    <a:pt x="200" y="104"/>
                    <a:pt x="194" y="114"/>
                  </a:cubicBezTo>
                  <a:cubicBezTo>
                    <a:pt x="189" y="124"/>
                    <a:pt x="181" y="132"/>
                    <a:pt x="171" y="139"/>
                  </a:cubicBezTo>
                  <a:cubicBezTo>
                    <a:pt x="161" y="146"/>
                    <a:pt x="149" y="151"/>
                    <a:pt x="135" y="155"/>
                  </a:cubicBezTo>
                  <a:cubicBezTo>
                    <a:pt x="122" y="159"/>
                    <a:pt x="107" y="160"/>
                    <a:pt x="92" y="160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0" y="0"/>
                  </a:lnTo>
                  <a:close/>
                  <a:moveTo>
                    <a:pt x="92" y="111"/>
                  </a:moveTo>
                  <a:cubicBezTo>
                    <a:pt x="105" y="111"/>
                    <a:pt x="114" y="108"/>
                    <a:pt x="121" y="103"/>
                  </a:cubicBezTo>
                  <a:cubicBezTo>
                    <a:pt x="128" y="98"/>
                    <a:pt x="132" y="91"/>
                    <a:pt x="132" y="80"/>
                  </a:cubicBezTo>
                  <a:cubicBezTo>
                    <a:pt x="132" y="75"/>
                    <a:pt x="131" y="71"/>
                    <a:pt x="129" y="67"/>
                  </a:cubicBezTo>
                  <a:cubicBezTo>
                    <a:pt x="127" y="64"/>
                    <a:pt x="124" y="61"/>
                    <a:pt x="120" y="58"/>
                  </a:cubicBezTo>
                  <a:cubicBezTo>
                    <a:pt x="117" y="56"/>
                    <a:pt x="113" y="54"/>
                    <a:pt x="108" y="53"/>
                  </a:cubicBezTo>
                  <a:cubicBezTo>
                    <a:pt x="103" y="51"/>
                    <a:pt x="98" y="51"/>
                    <a:pt x="92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9" y="111"/>
                    <a:pt x="81" y="111"/>
                    <a:pt x="83" y="111"/>
                  </a:cubicBezTo>
                  <a:cubicBezTo>
                    <a:pt x="86" y="111"/>
                    <a:pt x="89" y="111"/>
                    <a:pt x="92" y="11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573" y="265"/>
              <a:ext cx="136" cy="174"/>
            </a:xfrm>
            <a:custGeom>
              <a:avLst/>
              <a:gdLst>
                <a:gd name="T0" fmla="*/ 175 w 199"/>
                <a:gd name="T1" fmla="*/ 119 h 255"/>
                <a:gd name="T2" fmla="*/ 103 w 199"/>
                <a:gd name="T3" fmla="*/ 88 h 255"/>
                <a:gd name="T4" fmla="*/ 84 w 199"/>
                <a:gd name="T5" fmla="*/ 71 h 255"/>
                <a:gd name="T6" fmla="*/ 127 w 199"/>
                <a:gd name="T7" fmla="*/ 61 h 255"/>
                <a:gd name="T8" fmla="*/ 129 w 199"/>
                <a:gd name="T9" fmla="*/ 61 h 255"/>
                <a:gd name="T10" fmla="*/ 144 w 199"/>
                <a:gd name="T11" fmla="*/ 65 h 255"/>
                <a:gd name="T12" fmla="*/ 171 w 199"/>
                <a:gd name="T13" fmla="*/ 72 h 255"/>
                <a:gd name="T14" fmla="*/ 190 w 199"/>
                <a:gd name="T15" fmla="*/ 18 h 255"/>
                <a:gd name="T16" fmla="*/ 106 w 199"/>
                <a:gd name="T17" fmla="*/ 0 h 255"/>
                <a:gd name="T18" fmla="*/ 11 w 199"/>
                <a:gd name="T19" fmla="*/ 79 h 255"/>
                <a:gd name="T20" fmla="*/ 15 w 199"/>
                <a:gd name="T21" fmla="*/ 104 h 255"/>
                <a:gd name="T22" fmla="*/ 27 w 199"/>
                <a:gd name="T23" fmla="*/ 125 h 255"/>
                <a:gd name="T24" fmla="*/ 46 w 199"/>
                <a:gd name="T25" fmla="*/ 141 h 255"/>
                <a:gd name="T26" fmla="*/ 69 w 199"/>
                <a:gd name="T27" fmla="*/ 151 h 255"/>
                <a:gd name="T28" fmla="*/ 88 w 199"/>
                <a:gd name="T29" fmla="*/ 157 h 255"/>
                <a:gd name="T30" fmla="*/ 107 w 199"/>
                <a:gd name="T31" fmla="*/ 163 h 255"/>
                <a:gd name="T32" fmla="*/ 121 w 199"/>
                <a:gd name="T33" fmla="*/ 170 h 255"/>
                <a:gd name="T34" fmla="*/ 127 w 199"/>
                <a:gd name="T35" fmla="*/ 181 h 255"/>
                <a:gd name="T36" fmla="*/ 124 w 199"/>
                <a:gd name="T37" fmla="*/ 189 h 255"/>
                <a:gd name="T38" fmla="*/ 117 w 199"/>
                <a:gd name="T39" fmla="*/ 193 h 255"/>
                <a:gd name="T40" fmla="*/ 108 w 199"/>
                <a:gd name="T41" fmla="*/ 195 h 255"/>
                <a:gd name="T42" fmla="*/ 93 w 199"/>
                <a:gd name="T43" fmla="*/ 195 h 255"/>
                <a:gd name="T44" fmla="*/ 63 w 199"/>
                <a:gd name="T45" fmla="*/ 190 h 255"/>
                <a:gd name="T46" fmla="*/ 49 w 199"/>
                <a:gd name="T47" fmla="*/ 186 h 255"/>
                <a:gd name="T48" fmla="*/ 39 w 199"/>
                <a:gd name="T49" fmla="*/ 183 h 255"/>
                <a:gd name="T50" fmla="*/ 29 w 199"/>
                <a:gd name="T51" fmla="*/ 179 h 255"/>
                <a:gd name="T52" fmla="*/ 29 w 199"/>
                <a:gd name="T53" fmla="*/ 181 h 255"/>
                <a:gd name="T54" fmla="*/ 28 w 199"/>
                <a:gd name="T55" fmla="*/ 184 h 255"/>
                <a:gd name="T56" fmla="*/ 27 w 199"/>
                <a:gd name="T57" fmla="*/ 186 h 255"/>
                <a:gd name="T58" fmla="*/ 27 w 199"/>
                <a:gd name="T59" fmla="*/ 189 h 255"/>
                <a:gd name="T60" fmla="*/ 26 w 199"/>
                <a:gd name="T61" fmla="*/ 191 h 255"/>
                <a:gd name="T62" fmla="*/ 25 w 199"/>
                <a:gd name="T63" fmla="*/ 194 h 255"/>
                <a:gd name="T64" fmla="*/ 24 w 199"/>
                <a:gd name="T65" fmla="*/ 196 h 255"/>
                <a:gd name="T66" fmla="*/ 23 w 199"/>
                <a:gd name="T67" fmla="*/ 199 h 255"/>
                <a:gd name="T68" fmla="*/ 21 w 199"/>
                <a:gd name="T69" fmla="*/ 201 h 255"/>
                <a:gd name="T70" fmla="*/ 20 w 199"/>
                <a:gd name="T71" fmla="*/ 204 h 255"/>
                <a:gd name="T72" fmla="*/ 19 w 199"/>
                <a:gd name="T73" fmla="*/ 206 h 255"/>
                <a:gd name="T74" fmla="*/ 18 w 199"/>
                <a:gd name="T75" fmla="*/ 209 h 255"/>
                <a:gd name="T76" fmla="*/ 16 w 199"/>
                <a:gd name="T77" fmla="*/ 211 h 255"/>
                <a:gd name="T78" fmla="*/ 15 w 199"/>
                <a:gd name="T79" fmla="*/ 213 h 255"/>
                <a:gd name="T80" fmla="*/ 13 w 199"/>
                <a:gd name="T81" fmla="*/ 216 h 255"/>
                <a:gd name="T82" fmla="*/ 12 w 199"/>
                <a:gd name="T83" fmla="*/ 218 h 255"/>
                <a:gd name="T84" fmla="*/ 10 w 199"/>
                <a:gd name="T85" fmla="*/ 220 h 255"/>
                <a:gd name="T86" fmla="*/ 8 w 199"/>
                <a:gd name="T87" fmla="*/ 222 h 255"/>
                <a:gd name="T88" fmla="*/ 6 w 199"/>
                <a:gd name="T89" fmla="*/ 224 h 255"/>
                <a:gd name="T90" fmla="*/ 5 w 199"/>
                <a:gd name="T91" fmla="*/ 226 h 255"/>
                <a:gd name="T92" fmla="*/ 3 w 199"/>
                <a:gd name="T93" fmla="*/ 229 h 255"/>
                <a:gd name="T94" fmla="*/ 1 w 199"/>
                <a:gd name="T95" fmla="*/ 230 h 255"/>
                <a:gd name="T96" fmla="*/ 0 w 199"/>
                <a:gd name="T97" fmla="*/ 232 h 255"/>
                <a:gd name="T98" fmla="*/ 31 w 199"/>
                <a:gd name="T99" fmla="*/ 245 h 255"/>
                <a:gd name="T100" fmla="*/ 33 w 199"/>
                <a:gd name="T101" fmla="*/ 245 h 255"/>
                <a:gd name="T102" fmla="*/ 36 w 199"/>
                <a:gd name="T103" fmla="*/ 246 h 255"/>
                <a:gd name="T104" fmla="*/ 64 w 199"/>
                <a:gd name="T105" fmla="*/ 252 h 255"/>
                <a:gd name="T106" fmla="*/ 95 w 199"/>
                <a:gd name="T107" fmla="*/ 255 h 255"/>
                <a:gd name="T108" fmla="*/ 98 w 199"/>
                <a:gd name="T109" fmla="*/ 255 h 255"/>
                <a:gd name="T110" fmla="*/ 102 w 199"/>
                <a:gd name="T111" fmla="*/ 255 h 255"/>
                <a:gd name="T112" fmla="*/ 142 w 199"/>
                <a:gd name="T113" fmla="*/ 250 h 255"/>
                <a:gd name="T114" fmla="*/ 173 w 199"/>
                <a:gd name="T115" fmla="*/ 234 h 255"/>
                <a:gd name="T116" fmla="*/ 192 w 199"/>
                <a:gd name="T117" fmla="*/ 208 h 255"/>
                <a:gd name="T118" fmla="*/ 199 w 199"/>
                <a:gd name="T119" fmla="*/ 170 h 255"/>
                <a:gd name="T120" fmla="*/ 175 w 199"/>
                <a:gd name="T121" fmla="*/ 119 h 2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99" h="255">
                  <a:moveTo>
                    <a:pt x="175" y="119"/>
                  </a:moveTo>
                  <a:cubicBezTo>
                    <a:pt x="159" y="105"/>
                    <a:pt x="135" y="95"/>
                    <a:pt x="103" y="88"/>
                  </a:cubicBezTo>
                  <a:cubicBezTo>
                    <a:pt x="96" y="85"/>
                    <a:pt x="84" y="80"/>
                    <a:pt x="84" y="71"/>
                  </a:cubicBezTo>
                  <a:cubicBezTo>
                    <a:pt x="83" y="51"/>
                    <a:pt x="116" y="58"/>
                    <a:pt x="127" y="61"/>
                  </a:cubicBezTo>
                  <a:cubicBezTo>
                    <a:pt x="128" y="61"/>
                    <a:pt x="128" y="61"/>
                    <a:pt x="129" y="61"/>
                  </a:cubicBezTo>
                  <a:cubicBezTo>
                    <a:pt x="133" y="62"/>
                    <a:pt x="138" y="63"/>
                    <a:pt x="144" y="65"/>
                  </a:cubicBezTo>
                  <a:cubicBezTo>
                    <a:pt x="151" y="66"/>
                    <a:pt x="160" y="69"/>
                    <a:pt x="171" y="72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64" y="6"/>
                    <a:pt x="136" y="0"/>
                    <a:pt x="106" y="0"/>
                  </a:cubicBezTo>
                  <a:cubicBezTo>
                    <a:pt x="43" y="0"/>
                    <a:pt x="11" y="26"/>
                    <a:pt x="11" y="79"/>
                  </a:cubicBezTo>
                  <a:cubicBezTo>
                    <a:pt x="11" y="88"/>
                    <a:pt x="13" y="97"/>
                    <a:pt x="15" y="104"/>
                  </a:cubicBezTo>
                  <a:cubicBezTo>
                    <a:pt x="18" y="112"/>
                    <a:pt x="22" y="119"/>
                    <a:pt x="27" y="125"/>
                  </a:cubicBezTo>
                  <a:cubicBezTo>
                    <a:pt x="33" y="131"/>
                    <a:pt x="39" y="136"/>
                    <a:pt x="46" y="141"/>
                  </a:cubicBezTo>
                  <a:cubicBezTo>
                    <a:pt x="53" y="145"/>
                    <a:pt x="60" y="149"/>
                    <a:pt x="69" y="151"/>
                  </a:cubicBezTo>
                  <a:cubicBezTo>
                    <a:pt x="75" y="153"/>
                    <a:pt x="81" y="155"/>
                    <a:pt x="88" y="157"/>
                  </a:cubicBezTo>
                  <a:cubicBezTo>
                    <a:pt x="95" y="159"/>
                    <a:pt x="101" y="161"/>
                    <a:pt x="107" y="163"/>
                  </a:cubicBezTo>
                  <a:cubicBezTo>
                    <a:pt x="112" y="165"/>
                    <a:pt x="117" y="168"/>
                    <a:pt x="121" y="170"/>
                  </a:cubicBezTo>
                  <a:cubicBezTo>
                    <a:pt x="125" y="173"/>
                    <a:pt x="127" y="177"/>
                    <a:pt x="127" y="181"/>
                  </a:cubicBezTo>
                  <a:cubicBezTo>
                    <a:pt x="127" y="184"/>
                    <a:pt x="126" y="187"/>
                    <a:pt x="124" y="189"/>
                  </a:cubicBezTo>
                  <a:cubicBezTo>
                    <a:pt x="122" y="191"/>
                    <a:pt x="120" y="192"/>
                    <a:pt x="117" y="193"/>
                  </a:cubicBezTo>
                  <a:cubicBezTo>
                    <a:pt x="115" y="194"/>
                    <a:pt x="111" y="195"/>
                    <a:pt x="108" y="195"/>
                  </a:cubicBezTo>
                  <a:cubicBezTo>
                    <a:pt x="103" y="195"/>
                    <a:pt x="98" y="196"/>
                    <a:pt x="93" y="195"/>
                  </a:cubicBezTo>
                  <a:cubicBezTo>
                    <a:pt x="83" y="195"/>
                    <a:pt x="73" y="192"/>
                    <a:pt x="63" y="190"/>
                  </a:cubicBezTo>
                  <a:cubicBezTo>
                    <a:pt x="58" y="189"/>
                    <a:pt x="53" y="188"/>
                    <a:pt x="49" y="186"/>
                  </a:cubicBezTo>
                  <a:cubicBezTo>
                    <a:pt x="46" y="185"/>
                    <a:pt x="42" y="184"/>
                    <a:pt x="39" y="183"/>
                  </a:cubicBezTo>
                  <a:cubicBezTo>
                    <a:pt x="38" y="182"/>
                    <a:pt x="33" y="180"/>
                    <a:pt x="29" y="179"/>
                  </a:cubicBezTo>
                  <a:cubicBezTo>
                    <a:pt x="29" y="180"/>
                    <a:pt x="29" y="180"/>
                    <a:pt x="29" y="181"/>
                  </a:cubicBezTo>
                  <a:cubicBezTo>
                    <a:pt x="29" y="182"/>
                    <a:pt x="28" y="183"/>
                    <a:pt x="28" y="184"/>
                  </a:cubicBezTo>
                  <a:cubicBezTo>
                    <a:pt x="28" y="185"/>
                    <a:pt x="28" y="185"/>
                    <a:pt x="27" y="186"/>
                  </a:cubicBezTo>
                  <a:cubicBezTo>
                    <a:pt x="27" y="187"/>
                    <a:pt x="27" y="188"/>
                    <a:pt x="27" y="189"/>
                  </a:cubicBezTo>
                  <a:cubicBezTo>
                    <a:pt x="26" y="190"/>
                    <a:pt x="26" y="191"/>
                    <a:pt x="26" y="191"/>
                  </a:cubicBezTo>
                  <a:cubicBezTo>
                    <a:pt x="25" y="192"/>
                    <a:pt x="25" y="193"/>
                    <a:pt x="25" y="194"/>
                  </a:cubicBezTo>
                  <a:cubicBezTo>
                    <a:pt x="24" y="195"/>
                    <a:pt x="24" y="196"/>
                    <a:pt x="24" y="196"/>
                  </a:cubicBezTo>
                  <a:cubicBezTo>
                    <a:pt x="23" y="197"/>
                    <a:pt x="23" y="198"/>
                    <a:pt x="23" y="199"/>
                  </a:cubicBezTo>
                  <a:cubicBezTo>
                    <a:pt x="22" y="200"/>
                    <a:pt x="22" y="201"/>
                    <a:pt x="21" y="201"/>
                  </a:cubicBezTo>
                  <a:cubicBezTo>
                    <a:pt x="21" y="202"/>
                    <a:pt x="21" y="203"/>
                    <a:pt x="20" y="204"/>
                  </a:cubicBezTo>
                  <a:cubicBezTo>
                    <a:pt x="20" y="205"/>
                    <a:pt x="19" y="205"/>
                    <a:pt x="19" y="206"/>
                  </a:cubicBezTo>
                  <a:cubicBezTo>
                    <a:pt x="18" y="207"/>
                    <a:pt x="18" y="208"/>
                    <a:pt x="18" y="209"/>
                  </a:cubicBezTo>
                  <a:cubicBezTo>
                    <a:pt x="17" y="209"/>
                    <a:pt x="17" y="210"/>
                    <a:pt x="16" y="211"/>
                  </a:cubicBezTo>
                  <a:cubicBezTo>
                    <a:pt x="16" y="212"/>
                    <a:pt x="15" y="212"/>
                    <a:pt x="15" y="213"/>
                  </a:cubicBezTo>
                  <a:cubicBezTo>
                    <a:pt x="14" y="214"/>
                    <a:pt x="14" y="215"/>
                    <a:pt x="13" y="216"/>
                  </a:cubicBezTo>
                  <a:cubicBezTo>
                    <a:pt x="13" y="216"/>
                    <a:pt x="12" y="217"/>
                    <a:pt x="12" y="218"/>
                  </a:cubicBezTo>
                  <a:cubicBezTo>
                    <a:pt x="11" y="219"/>
                    <a:pt x="11" y="219"/>
                    <a:pt x="10" y="220"/>
                  </a:cubicBezTo>
                  <a:cubicBezTo>
                    <a:pt x="9" y="221"/>
                    <a:pt x="9" y="221"/>
                    <a:pt x="8" y="222"/>
                  </a:cubicBezTo>
                  <a:cubicBezTo>
                    <a:pt x="8" y="223"/>
                    <a:pt x="7" y="224"/>
                    <a:pt x="6" y="224"/>
                  </a:cubicBezTo>
                  <a:cubicBezTo>
                    <a:pt x="6" y="225"/>
                    <a:pt x="5" y="226"/>
                    <a:pt x="5" y="226"/>
                  </a:cubicBezTo>
                  <a:cubicBezTo>
                    <a:pt x="4" y="227"/>
                    <a:pt x="3" y="228"/>
                    <a:pt x="3" y="229"/>
                  </a:cubicBezTo>
                  <a:cubicBezTo>
                    <a:pt x="2" y="229"/>
                    <a:pt x="2" y="230"/>
                    <a:pt x="1" y="230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0" y="237"/>
                    <a:pt x="20" y="241"/>
                    <a:pt x="31" y="245"/>
                  </a:cubicBezTo>
                  <a:cubicBezTo>
                    <a:pt x="32" y="245"/>
                    <a:pt x="33" y="245"/>
                    <a:pt x="33" y="245"/>
                  </a:cubicBezTo>
                  <a:cubicBezTo>
                    <a:pt x="34" y="246"/>
                    <a:pt x="35" y="246"/>
                    <a:pt x="36" y="246"/>
                  </a:cubicBezTo>
                  <a:cubicBezTo>
                    <a:pt x="45" y="249"/>
                    <a:pt x="55" y="251"/>
                    <a:pt x="64" y="252"/>
                  </a:cubicBezTo>
                  <a:cubicBezTo>
                    <a:pt x="74" y="254"/>
                    <a:pt x="85" y="255"/>
                    <a:pt x="95" y="255"/>
                  </a:cubicBezTo>
                  <a:cubicBezTo>
                    <a:pt x="96" y="255"/>
                    <a:pt x="97" y="255"/>
                    <a:pt x="98" y="255"/>
                  </a:cubicBezTo>
                  <a:cubicBezTo>
                    <a:pt x="99" y="255"/>
                    <a:pt x="101" y="255"/>
                    <a:pt x="102" y="255"/>
                  </a:cubicBezTo>
                  <a:cubicBezTo>
                    <a:pt x="117" y="255"/>
                    <a:pt x="130" y="253"/>
                    <a:pt x="142" y="250"/>
                  </a:cubicBezTo>
                  <a:cubicBezTo>
                    <a:pt x="154" y="247"/>
                    <a:pt x="165" y="241"/>
                    <a:pt x="173" y="234"/>
                  </a:cubicBezTo>
                  <a:cubicBezTo>
                    <a:pt x="181" y="227"/>
                    <a:pt x="188" y="218"/>
                    <a:pt x="192" y="208"/>
                  </a:cubicBezTo>
                  <a:cubicBezTo>
                    <a:pt x="197" y="197"/>
                    <a:pt x="199" y="184"/>
                    <a:pt x="199" y="170"/>
                  </a:cubicBezTo>
                  <a:cubicBezTo>
                    <a:pt x="199" y="150"/>
                    <a:pt x="191" y="133"/>
                    <a:pt x="175" y="119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252" y="270"/>
              <a:ext cx="163" cy="171"/>
            </a:xfrm>
            <a:custGeom>
              <a:avLst/>
              <a:gdLst>
                <a:gd name="T0" fmla="*/ 235 w 238"/>
                <a:gd name="T1" fmla="*/ 230 h 250"/>
                <a:gd name="T2" fmla="*/ 231 w 238"/>
                <a:gd name="T3" fmla="*/ 227 h 250"/>
                <a:gd name="T4" fmla="*/ 227 w 238"/>
                <a:gd name="T5" fmla="*/ 223 h 250"/>
                <a:gd name="T6" fmla="*/ 224 w 238"/>
                <a:gd name="T7" fmla="*/ 219 h 250"/>
                <a:gd name="T8" fmla="*/ 221 w 238"/>
                <a:gd name="T9" fmla="*/ 215 h 250"/>
                <a:gd name="T10" fmla="*/ 218 w 238"/>
                <a:gd name="T11" fmla="*/ 211 h 250"/>
                <a:gd name="T12" fmla="*/ 216 w 238"/>
                <a:gd name="T13" fmla="*/ 209 h 250"/>
                <a:gd name="T14" fmla="*/ 214 w 238"/>
                <a:gd name="T15" fmla="*/ 205 h 250"/>
                <a:gd name="T16" fmla="*/ 211 w 238"/>
                <a:gd name="T17" fmla="*/ 200 h 250"/>
                <a:gd name="T18" fmla="*/ 209 w 238"/>
                <a:gd name="T19" fmla="*/ 196 h 250"/>
                <a:gd name="T20" fmla="*/ 207 w 238"/>
                <a:gd name="T21" fmla="*/ 191 h 250"/>
                <a:gd name="T22" fmla="*/ 206 w 238"/>
                <a:gd name="T23" fmla="*/ 188 h 250"/>
                <a:gd name="T24" fmla="*/ 205 w 238"/>
                <a:gd name="T25" fmla="*/ 187 h 250"/>
                <a:gd name="T26" fmla="*/ 190 w 238"/>
                <a:gd name="T27" fmla="*/ 186 h 250"/>
                <a:gd name="T28" fmla="*/ 173 w 238"/>
                <a:gd name="T29" fmla="*/ 175 h 250"/>
                <a:gd name="T30" fmla="*/ 166 w 238"/>
                <a:gd name="T31" fmla="*/ 156 h 250"/>
                <a:gd name="T32" fmla="*/ 164 w 238"/>
                <a:gd name="T33" fmla="*/ 148 h 250"/>
                <a:gd name="T34" fmla="*/ 183 w 238"/>
                <a:gd name="T35" fmla="*/ 128 h 250"/>
                <a:gd name="T36" fmla="*/ 207 w 238"/>
                <a:gd name="T37" fmla="*/ 95 h 250"/>
                <a:gd name="T38" fmla="*/ 202 w 238"/>
                <a:gd name="T39" fmla="*/ 42 h 250"/>
                <a:gd name="T40" fmla="*/ 148 w 238"/>
                <a:gd name="T41" fmla="*/ 5 h 250"/>
                <a:gd name="T42" fmla="*/ 0 w 238"/>
                <a:gd name="T43" fmla="*/ 0 h 250"/>
                <a:gd name="T44" fmla="*/ 77 w 238"/>
                <a:gd name="T45" fmla="*/ 245 h 250"/>
                <a:gd name="T46" fmla="*/ 94 w 238"/>
                <a:gd name="T47" fmla="*/ 152 h 250"/>
                <a:gd name="T48" fmla="*/ 119 w 238"/>
                <a:gd name="T49" fmla="*/ 223 h 250"/>
                <a:gd name="T50" fmla="*/ 209 w 238"/>
                <a:gd name="T51" fmla="*/ 247 h 250"/>
                <a:gd name="T52" fmla="*/ 238 w 238"/>
                <a:gd name="T53" fmla="*/ 232 h 250"/>
                <a:gd name="T54" fmla="*/ 136 w 238"/>
                <a:gd name="T55" fmla="*/ 88 h 250"/>
                <a:gd name="T56" fmla="*/ 116 w 238"/>
                <a:gd name="T57" fmla="*/ 100 h 250"/>
                <a:gd name="T58" fmla="*/ 91 w 238"/>
                <a:gd name="T59" fmla="*/ 102 h 250"/>
                <a:gd name="T60" fmla="*/ 77 w 238"/>
                <a:gd name="T61" fmla="*/ 53 h 250"/>
                <a:gd name="T62" fmla="*/ 116 w 238"/>
                <a:gd name="T63" fmla="*/ 54 h 250"/>
                <a:gd name="T64" fmla="*/ 136 w 238"/>
                <a:gd name="T65" fmla="*/ 65 h 250"/>
                <a:gd name="T66" fmla="*/ 136 w 238"/>
                <a:gd name="T67" fmla="*/ 88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8" h="250">
                  <a:moveTo>
                    <a:pt x="236" y="232"/>
                  </a:moveTo>
                  <a:cubicBezTo>
                    <a:pt x="236" y="231"/>
                    <a:pt x="235" y="231"/>
                    <a:pt x="235" y="230"/>
                  </a:cubicBezTo>
                  <a:cubicBezTo>
                    <a:pt x="234" y="229"/>
                    <a:pt x="233" y="229"/>
                    <a:pt x="233" y="228"/>
                  </a:cubicBezTo>
                  <a:cubicBezTo>
                    <a:pt x="232" y="228"/>
                    <a:pt x="231" y="227"/>
                    <a:pt x="231" y="227"/>
                  </a:cubicBezTo>
                  <a:cubicBezTo>
                    <a:pt x="230" y="226"/>
                    <a:pt x="230" y="225"/>
                    <a:pt x="229" y="225"/>
                  </a:cubicBezTo>
                  <a:cubicBezTo>
                    <a:pt x="228" y="224"/>
                    <a:pt x="228" y="223"/>
                    <a:pt x="227" y="223"/>
                  </a:cubicBezTo>
                  <a:cubicBezTo>
                    <a:pt x="227" y="222"/>
                    <a:pt x="226" y="221"/>
                    <a:pt x="225" y="221"/>
                  </a:cubicBezTo>
                  <a:cubicBezTo>
                    <a:pt x="225" y="220"/>
                    <a:pt x="224" y="220"/>
                    <a:pt x="224" y="219"/>
                  </a:cubicBezTo>
                  <a:cubicBezTo>
                    <a:pt x="223" y="218"/>
                    <a:pt x="223" y="218"/>
                    <a:pt x="222" y="217"/>
                  </a:cubicBezTo>
                  <a:cubicBezTo>
                    <a:pt x="222" y="216"/>
                    <a:pt x="221" y="216"/>
                    <a:pt x="221" y="215"/>
                  </a:cubicBezTo>
                  <a:cubicBezTo>
                    <a:pt x="220" y="214"/>
                    <a:pt x="220" y="214"/>
                    <a:pt x="219" y="213"/>
                  </a:cubicBezTo>
                  <a:cubicBezTo>
                    <a:pt x="219" y="212"/>
                    <a:pt x="218" y="212"/>
                    <a:pt x="218" y="211"/>
                  </a:cubicBezTo>
                  <a:cubicBezTo>
                    <a:pt x="217" y="210"/>
                    <a:pt x="217" y="210"/>
                    <a:pt x="217" y="210"/>
                  </a:cubicBezTo>
                  <a:cubicBezTo>
                    <a:pt x="217" y="210"/>
                    <a:pt x="217" y="209"/>
                    <a:pt x="216" y="209"/>
                  </a:cubicBezTo>
                  <a:cubicBezTo>
                    <a:pt x="216" y="208"/>
                    <a:pt x="215" y="207"/>
                    <a:pt x="215" y="207"/>
                  </a:cubicBezTo>
                  <a:cubicBezTo>
                    <a:pt x="214" y="206"/>
                    <a:pt x="214" y="205"/>
                    <a:pt x="214" y="205"/>
                  </a:cubicBezTo>
                  <a:cubicBezTo>
                    <a:pt x="213" y="204"/>
                    <a:pt x="213" y="203"/>
                    <a:pt x="212" y="202"/>
                  </a:cubicBezTo>
                  <a:cubicBezTo>
                    <a:pt x="212" y="202"/>
                    <a:pt x="212" y="201"/>
                    <a:pt x="211" y="200"/>
                  </a:cubicBezTo>
                  <a:cubicBezTo>
                    <a:pt x="211" y="199"/>
                    <a:pt x="210" y="199"/>
                    <a:pt x="210" y="198"/>
                  </a:cubicBezTo>
                  <a:cubicBezTo>
                    <a:pt x="210" y="197"/>
                    <a:pt x="209" y="196"/>
                    <a:pt x="209" y="196"/>
                  </a:cubicBezTo>
                  <a:cubicBezTo>
                    <a:pt x="209" y="195"/>
                    <a:pt x="208" y="194"/>
                    <a:pt x="208" y="193"/>
                  </a:cubicBezTo>
                  <a:cubicBezTo>
                    <a:pt x="208" y="193"/>
                    <a:pt x="207" y="192"/>
                    <a:pt x="207" y="191"/>
                  </a:cubicBezTo>
                  <a:cubicBezTo>
                    <a:pt x="207" y="190"/>
                    <a:pt x="206" y="189"/>
                    <a:pt x="206" y="189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7"/>
                    <a:pt x="205" y="187"/>
                    <a:pt x="205" y="187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3" y="186"/>
                    <a:pt x="192" y="187"/>
                    <a:pt x="190" y="186"/>
                  </a:cubicBezTo>
                  <a:cubicBezTo>
                    <a:pt x="186" y="185"/>
                    <a:pt x="183" y="184"/>
                    <a:pt x="180" y="182"/>
                  </a:cubicBezTo>
                  <a:cubicBezTo>
                    <a:pt x="177" y="180"/>
                    <a:pt x="175" y="178"/>
                    <a:pt x="173" y="175"/>
                  </a:cubicBezTo>
                  <a:cubicBezTo>
                    <a:pt x="171" y="172"/>
                    <a:pt x="170" y="168"/>
                    <a:pt x="168" y="164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6" y="155"/>
                    <a:pt x="166" y="154"/>
                    <a:pt x="165" y="153"/>
                  </a:cubicBezTo>
                  <a:cubicBezTo>
                    <a:pt x="165" y="151"/>
                    <a:pt x="165" y="150"/>
                    <a:pt x="164" y="14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70" y="136"/>
                    <a:pt x="177" y="132"/>
                    <a:pt x="183" y="128"/>
                  </a:cubicBezTo>
                  <a:cubicBezTo>
                    <a:pt x="188" y="124"/>
                    <a:pt x="193" y="119"/>
                    <a:pt x="197" y="114"/>
                  </a:cubicBezTo>
                  <a:cubicBezTo>
                    <a:pt x="202" y="108"/>
                    <a:pt x="205" y="102"/>
                    <a:pt x="207" y="95"/>
                  </a:cubicBezTo>
                  <a:cubicBezTo>
                    <a:pt x="209" y="89"/>
                    <a:pt x="210" y="81"/>
                    <a:pt x="210" y="72"/>
                  </a:cubicBezTo>
                  <a:cubicBezTo>
                    <a:pt x="210" y="61"/>
                    <a:pt x="207" y="51"/>
                    <a:pt x="202" y="42"/>
                  </a:cubicBezTo>
                  <a:cubicBezTo>
                    <a:pt x="197" y="33"/>
                    <a:pt x="190" y="25"/>
                    <a:pt x="180" y="19"/>
                  </a:cubicBezTo>
                  <a:cubicBezTo>
                    <a:pt x="171" y="13"/>
                    <a:pt x="160" y="8"/>
                    <a:pt x="148" y="5"/>
                  </a:cubicBezTo>
                  <a:cubicBezTo>
                    <a:pt x="136" y="2"/>
                    <a:pt x="122" y="0"/>
                    <a:pt x="1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77" y="245"/>
                    <a:pt x="77" y="245"/>
                    <a:pt x="77" y="245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104" y="192"/>
                    <a:pt x="104" y="192"/>
                    <a:pt x="104" y="192"/>
                  </a:cubicBezTo>
                  <a:cubicBezTo>
                    <a:pt x="107" y="204"/>
                    <a:pt x="112" y="214"/>
                    <a:pt x="119" y="223"/>
                  </a:cubicBezTo>
                  <a:cubicBezTo>
                    <a:pt x="133" y="241"/>
                    <a:pt x="155" y="250"/>
                    <a:pt x="185" y="250"/>
                  </a:cubicBezTo>
                  <a:cubicBezTo>
                    <a:pt x="193" y="250"/>
                    <a:pt x="201" y="249"/>
                    <a:pt x="209" y="247"/>
                  </a:cubicBezTo>
                  <a:cubicBezTo>
                    <a:pt x="218" y="244"/>
                    <a:pt x="226" y="239"/>
                    <a:pt x="235" y="234"/>
                  </a:cubicBezTo>
                  <a:cubicBezTo>
                    <a:pt x="235" y="234"/>
                    <a:pt x="237" y="233"/>
                    <a:pt x="238" y="232"/>
                  </a:cubicBezTo>
                  <a:lnTo>
                    <a:pt x="236" y="232"/>
                  </a:lnTo>
                  <a:close/>
                  <a:moveTo>
                    <a:pt x="136" y="88"/>
                  </a:moveTo>
                  <a:cubicBezTo>
                    <a:pt x="134" y="91"/>
                    <a:pt x="131" y="94"/>
                    <a:pt x="127" y="96"/>
                  </a:cubicBezTo>
                  <a:cubicBezTo>
                    <a:pt x="124" y="98"/>
                    <a:pt x="120" y="99"/>
                    <a:pt x="116" y="100"/>
                  </a:cubicBezTo>
                  <a:cubicBezTo>
                    <a:pt x="111" y="101"/>
                    <a:pt x="107" y="101"/>
                    <a:pt x="102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53"/>
                    <a:pt x="77" y="53"/>
                    <a:pt x="77" y="53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7" y="53"/>
                    <a:pt x="112" y="54"/>
                    <a:pt x="116" y="54"/>
                  </a:cubicBezTo>
                  <a:cubicBezTo>
                    <a:pt x="121" y="55"/>
                    <a:pt x="125" y="56"/>
                    <a:pt x="128" y="58"/>
                  </a:cubicBezTo>
                  <a:cubicBezTo>
                    <a:pt x="131" y="59"/>
                    <a:pt x="134" y="62"/>
                    <a:pt x="136" y="65"/>
                  </a:cubicBezTo>
                  <a:cubicBezTo>
                    <a:pt x="138" y="68"/>
                    <a:pt x="139" y="71"/>
                    <a:pt x="139" y="76"/>
                  </a:cubicBezTo>
                  <a:cubicBezTo>
                    <a:pt x="139" y="81"/>
                    <a:pt x="138" y="85"/>
                    <a:pt x="136" y="88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316" y="448"/>
              <a:ext cx="1430" cy="197"/>
            </a:xfrm>
            <a:custGeom>
              <a:avLst/>
              <a:gdLst>
                <a:gd name="T0" fmla="*/ 44 w 2095"/>
                <a:gd name="T1" fmla="*/ 71 h 289"/>
                <a:gd name="T2" fmla="*/ 143 w 2095"/>
                <a:gd name="T3" fmla="*/ 72 h 289"/>
                <a:gd name="T4" fmla="*/ 205 w 2095"/>
                <a:gd name="T5" fmla="*/ 0 h 289"/>
                <a:gd name="T6" fmla="*/ 220 w 2095"/>
                <a:gd name="T7" fmla="*/ 71 h 289"/>
                <a:gd name="T8" fmla="*/ 2051 w 2095"/>
                <a:gd name="T9" fmla="*/ 71 h 289"/>
                <a:gd name="T10" fmla="*/ 2095 w 2095"/>
                <a:gd name="T11" fmla="*/ 115 h 289"/>
                <a:gd name="T12" fmla="*/ 2095 w 2095"/>
                <a:gd name="T13" fmla="*/ 245 h 289"/>
                <a:gd name="T14" fmla="*/ 2051 w 2095"/>
                <a:gd name="T15" fmla="*/ 289 h 289"/>
                <a:gd name="T16" fmla="*/ 44 w 2095"/>
                <a:gd name="T17" fmla="*/ 289 h 289"/>
                <a:gd name="T18" fmla="*/ 0 w 2095"/>
                <a:gd name="T19" fmla="*/ 245 h 289"/>
                <a:gd name="T20" fmla="*/ 0 w 2095"/>
                <a:gd name="T21" fmla="*/ 115 h 289"/>
                <a:gd name="T22" fmla="*/ 44 w 2095"/>
                <a:gd name="T23" fmla="*/ 71 h 2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95" h="289">
                  <a:moveTo>
                    <a:pt x="44" y="71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051" y="71"/>
                    <a:pt x="2051" y="71"/>
                    <a:pt x="2051" y="71"/>
                  </a:cubicBezTo>
                  <a:cubicBezTo>
                    <a:pt x="2075" y="71"/>
                    <a:pt x="2095" y="91"/>
                    <a:pt x="2095" y="115"/>
                  </a:cubicBezTo>
                  <a:cubicBezTo>
                    <a:pt x="2095" y="245"/>
                    <a:pt x="2095" y="245"/>
                    <a:pt x="2095" y="245"/>
                  </a:cubicBezTo>
                  <a:cubicBezTo>
                    <a:pt x="2095" y="269"/>
                    <a:pt x="2075" y="289"/>
                    <a:pt x="2051" y="289"/>
                  </a:cubicBezTo>
                  <a:cubicBezTo>
                    <a:pt x="44" y="289"/>
                    <a:pt x="44" y="289"/>
                    <a:pt x="44" y="289"/>
                  </a:cubicBezTo>
                  <a:cubicBezTo>
                    <a:pt x="20" y="289"/>
                    <a:pt x="0" y="269"/>
                    <a:pt x="0" y="24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1"/>
                    <a:pt x="20" y="71"/>
                    <a:pt x="44" y="71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11"/>
            <p:cNvSpPr>
              <a:spLocks noEditPoints="1"/>
            </p:cNvSpPr>
            <p:nvPr userDrawn="1"/>
          </p:nvSpPr>
          <p:spPr bwMode="auto">
            <a:xfrm>
              <a:off x="839" y="271"/>
              <a:ext cx="169" cy="166"/>
            </a:xfrm>
            <a:custGeom>
              <a:avLst/>
              <a:gdLst>
                <a:gd name="T0" fmla="*/ 47 w 169"/>
                <a:gd name="T1" fmla="*/ 0 h 166"/>
                <a:gd name="T2" fmla="*/ 121 w 169"/>
                <a:gd name="T3" fmla="*/ 0 h 166"/>
                <a:gd name="T4" fmla="*/ 169 w 169"/>
                <a:gd name="T5" fmla="*/ 166 h 166"/>
                <a:gd name="T6" fmla="*/ 112 w 169"/>
                <a:gd name="T7" fmla="*/ 166 h 166"/>
                <a:gd name="T8" fmla="*/ 106 w 169"/>
                <a:gd name="T9" fmla="*/ 134 h 166"/>
                <a:gd name="T10" fmla="*/ 62 w 169"/>
                <a:gd name="T11" fmla="*/ 134 h 166"/>
                <a:gd name="T12" fmla="*/ 55 w 169"/>
                <a:gd name="T13" fmla="*/ 166 h 166"/>
                <a:gd name="T14" fmla="*/ 0 w 169"/>
                <a:gd name="T15" fmla="*/ 166 h 166"/>
                <a:gd name="T16" fmla="*/ 47 w 169"/>
                <a:gd name="T17" fmla="*/ 0 h 166"/>
                <a:gd name="T18" fmla="*/ 99 w 169"/>
                <a:gd name="T19" fmla="*/ 104 h 166"/>
                <a:gd name="T20" fmla="*/ 84 w 169"/>
                <a:gd name="T21" fmla="*/ 32 h 166"/>
                <a:gd name="T22" fmla="*/ 67 w 169"/>
                <a:gd name="T23" fmla="*/ 104 h 166"/>
                <a:gd name="T24" fmla="*/ 99 w 169"/>
                <a:gd name="T25" fmla="*/ 104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9" h="166">
                  <a:moveTo>
                    <a:pt x="47" y="0"/>
                  </a:moveTo>
                  <a:lnTo>
                    <a:pt x="121" y="0"/>
                  </a:lnTo>
                  <a:lnTo>
                    <a:pt x="169" y="166"/>
                  </a:lnTo>
                  <a:lnTo>
                    <a:pt x="112" y="166"/>
                  </a:lnTo>
                  <a:lnTo>
                    <a:pt x="106" y="134"/>
                  </a:lnTo>
                  <a:lnTo>
                    <a:pt x="62" y="134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47" y="0"/>
                  </a:lnTo>
                  <a:close/>
                  <a:moveTo>
                    <a:pt x="99" y="104"/>
                  </a:moveTo>
                  <a:lnTo>
                    <a:pt x="84" y="32"/>
                  </a:lnTo>
                  <a:lnTo>
                    <a:pt x="67" y="104"/>
                  </a:lnTo>
                  <a:lnTo>
                    <a:pt x="99" y="104"/>
                  </a:ln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2"/>
            <p:cNvSpPr>
              <a:spLocks noEditPoints="1"/>
            </p:cNvSpPr>
            <p:nvPr userDrawn="1"/>
          </p:nvSpPr>
          <p:spPr bwMode="auto">
            <a:xfrm>
              <a:off x="363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3"/>
            <p:cNvSpPr>
              <a:spLocks/>
            </p:cNvSpPr>
            <p:nvPr userDrawn="1"/>
          </p:nvSpPr>
          <p:spPr bwMode="auto">
            <a:xfrm>
              <a:off x="414" y="548"/>
              <a:ext cx="41" cy="52"/>
            </a:xfrm>
            <a:custGeom>
              <a:avLst/>
              <a:gdLst>
                <a:gd name="T0" fmla="*/ 48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8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8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19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0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1" y="0"/>
                    <a:pt x="48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461" y="548"/>
              <a:ext cx="41" cy="52"/>
            </a:xfrm>
            <a:custGeom>
              <a:avLst/>
              <a:gdLst>
                <a:gd name="T0" fmla="*/ 49 w 59"/>
                <a:gd name="T1" fmla="*/ 22 h 77"/>
                <a:gd name="T2" fmla="*/ 33 w 59"/>
                <a:gd name="T3" fmla="*/ 8 h 77"/>
                <a:gd name="T4" fmla="*/ 12 w 59"/>
                <a:gd name="T5" fmla="*/ 38 h 77"/>
                <a:gd name="T6" fmla="*/ 36 w 59"/>
                <a:gd name="T7" fmla="*/ 68 h 77"/>
                <a:gd name="T8" fmla="*/ 56 w 59"/>
                <a:gd name="T9" fmla="*/ 62 h 77"/>
                <a:gd name="T10" fmla="*/ 56 w 59"/>
                <a:gd name="T11" fmla="*/ 71 h 77"/>
                <a:gd name="T12" fmla="*/ 34 w 59"/>
                <a:gd name="T13" fmla="*/ 77 h 77"/>
                <a:gd name="T14" fmla="*/ 0 w 59"/>
                <a:gd name="T15" fmla="*/ 39 h 77"/>
                <a:gd name="T16" fmla="*/ 33 w 59"/>
                <a:gd name="T17" fmla="*/ 0 h 77"/>
                <a:gd name="T18" fmla="*/ 53 w 59"/>
                <a:gd name="T19" fmla="*/ 8 h 77"/>
                <a:gd name="T20" fmla="*/ 59 w 59"/>
                <a:gd name="T21" fmla="*/ 20 h 77"/>
                <a:gd name="T22" fmla="*/ 49 w 59"/>
                <a:gd name="T23" fmla="*/ 22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77">
                  <a:moveTo>
                    <a:pt x="49" y="22"/>
                  </a:moveTo>
                  <a:cubicBezTo>
                    <a:pt x="46" y="14"/>
                    <a:pt x="42" y="8"/>
                    <a:pt x="33" y="8"/>
                  </a:cubicBezTo>
                  <a:cubicBezTo>
                    <a:pt x="20" y="8"/>
                    <a:pt x="12" y="20"/>
                    <a:pt x="12" y="38"/>
                  </a:cubicBezTo>
                  <a:cubicBezTo>
                    <a:pt x="12" y="57"/>
                    <a:pt x="19" y="68"/>
                    <a:pt x="36" y="68"/>
                  </a:cubicBezTo>
                  <a:cubicBezTo>
                    <a:pt x="43" y="68"/>
                    <a:pt x="51" y="66"/>
                    <a:pt x="56" y="6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1" y="75"/>
                    <a:pt x="42" y="77"/>
                    <a:pt x="34" y="77"/>
                  </a:cubicBezTo>
                  <a:cubicBezTo>
                    <a:pt x="12" y="77"/>
                    <a:pt x="0" y="63"/>
                    <a:pt x="0" y="39"/>
                  </a:cubicBezTo>
                  <a:cubicBezTo>
                    <a:pt x="0" y="15"/>
                    <a:pt x="13" y="0"/>
                    <a:pt x="33" y="0"/>
                  </a:cubicBezTo>
                  <a:cubicBezTo>
                    <a:pt x="42" y="0"/>
                    <a:pt x="49" y="3"/>
                    <a:pt x="53" y="8"/>
                  </a:cubicBezTo>
                  <a:cubicBezTo>
                    <a:pt x="56" y="11"/>
                    <a:pt x="58" y="15"/>
                    <a:pt x="59" y="20"/>
                  </a:cubicBezTo>
                  <a:lnTo>
                    <a:pt x="49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5"/>
            <p:cNvSpPr>
              <a:spLocks noEditPoints="1"/>
            </p:cNvSpPr>
            <p:nvPr userDrawn="1"/>
          </p:nvSpPr>
          <p:spPr bwMode="auto">
            <a:xfrm>
              <a:off x="508" y="529"/>
              <a:ext cx="20" cy="71"/>
            </a:xfrm>
            <a:custGeom>
              <a:avLst/>
              <a:gdLst>
                <a:gd name="T0" fmla="*/ 28 w 29"/>
                <a:gd name="T1" fmla="*/ 101 h 104"/>
                <a:gd name="T2" fmla="*/ 20 w 29"/>
                <a:gd name="T3" fmla="*/ 104 h 104"/>
                <a:gd name="T4" fmla="*/ 11 w 29"/>
                <a:gd name="T5" fmla="*/ 100 h 104"/>
                <a:gd name="T6" fmla="*/ 9 w 29"/>
                <a:gd name="T7" fmla="*/ 91 h 104"/>
                <a:gd name="T8" fmla="*/ 9 w 29"/>
                <a:gd name="T9" fmla="*/ 37 h 104"/>
                <a:gd name="T10" fmla="*/ 0 w 29"/>
                <a:gd name="T11" fmla="*/ 37 h 104"/>
                <a:gd name="T12" fmla="*/ 0 w 29"/>
                <a:gd name="T13" fmla="*/ 28 h 104"/>
                <a:gd name="T14" fmla="*/ 20 w 29"/>
                <a:gd name="T15" fmla="*/ 28 h 104"/>
                <a:gd name="T16" fmla="*/ 20 w 29"/>
                <a:gd name="T17" fmla="*/ 89 h 104"/>
                <a:gd name="T18" fmla="*/ 24 w 29"/>
                <a:gd name="T19" fmla="*/ 95 h 104"/>
                <a:gd name="T20" fmla="*/ 29 w 29"/>
                <a:gd name="T21" fmla="*/ 94 h 104"/>
                <a:gd name="T22" fmla="*/ 28 w 29"/>
                <a:gd name="T23" fmla="*/ 101 h 104"/>
                <a:gd name="T24" fmla="*/ 13 w 29"/>
                <a:gd name="T25" fmla="*/ 15 h 104"/>
                <a:gd name="T26" fmla="*/ 6 w 29"/>
                <a:gd name="T27" fmla="*/ 7 h 104"/>
                <a:gd name="T28" fmla="*/ 13 w 29"/>
                <a:gd name="T29" fmla="*/ 0 h 104"/>
                <a:gd name="T30" fmla="*/ 21 w 29"/>
                <a:gd name="T31" fmla="*/ 7 h 104"/>
                <a:gd name="T32" fmla="*/ 13 w 29"/>
                <a:gd name="T33" fmla="*/ 1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104">
                  <a:moveTo>
                    <a:pt x="28" y="101"/>
                  </a:moveTo>
                  <a:cubicBezTo>
                    <a:pt x="27" y="103"/>
                    <a:pt x="23" y="104"/>
                    <a:pt x="20" y="104"/>
                  </a:cubicBezTo>
                  <a:cubicBezTo>
                    <a:pt x="16" y="104"/>
                    <a:pt x="13" y="102"/>
                    <a:pt x="11" y="100"/>
                  </a:cubicBezTo>
                  <a:cubicBezTo>
                    <a:pt x="9" y="98"/>
                    <a:pt x="9" y="95"/>
                    <a:pt x="9" y="91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94"/>
                    <a:pt x="21" y="95"/>
                    <a:pt x="24" y="95"/>
                  </a:cubicBezTo>
                  <a:cubicBezTo>
                    <a:pt x="26" y="95"/>
                    <a:pt x="28" y="94"/>
                    <a:pt x="29" y="94"/>
                  </a:cubicBezTo>
                  <a:lnTo>
                    <a:pt x="28" y="101"/>
                  </a:lnTo>
                  <a:close/>
                  <a:moveTo>
                    <a:pt x="13" y="15"/>
                  </a:moveTo>
                  <a:cubicBezTo>
                    <a:pt x="9" y="15"/>
                    <a:pt x="6" y="11"/>
                    <a:pt x="6" y="7"/>
                  </a:cubicBezTo>
                  <a:cubicBezTo>
                    <a:pt x="6" y="3"/>
                    <a:pt x="9" y="0"/>
                    <a:pt x="13" y="0"/>
                  </a:cubicBezTo>
                  <a:cubicBezTo>
                    <a:pt x="18" y="0"/>
                    <a:pt x="21" y="3"/>
                    <a:pt x="21" y="7"/>
                  </a:cubicBezTo>
                  <a:cubicBezTo>
                    <a:pt x="21" y="11"/>
                    <a:pt x="18" y="15"/>
                    <a:pt x="13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6"/>
            <p:cNvSpPr>
              <a:spLocks noEditPoints="1"/>
            </p:cNvSpPr>
            <p:nvPr userDrawn="1"/>
          </p:nvSpPr>
          <p:spPr bwMode="auto">
            <a:xfrm>
              <a:off x="536" y="528"/>
              <a:ext cx="48" cy="72"/>
            </a:xfrm>
            <a:custGeom>
              <a:avLst/>
              <a:gdLst>
                <a:gd name="T0" fmla="*/ 71 w 71"/>
                <a:gd name="T1" fmla="*/ 103 h 106"/>
                <a:gd name="T2" fmla="*/ 63 w 71"/>
                <a:gd name="T3" fmla="*/ 106 h 106"/>
                <a:gd name="T4" fmla="*/ 52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1 w 71"/>
                <a:gd name="T11" fmla="*/ 39 h 106"/>
                <a:gd name="T12" fmla="*/ 38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9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3" y="106"/>
                  </a:cubicBezTo>
                  <a:cubicBezTo>
                    <a:pt x="57" y="106"/>
                    <a:pt x="53" y="103"/>
                    <a:pt x="52" y="97"/>
                  </a:cubicBezTo>
                  <a:cubicBezTo>
                    <a:pt x="48" y="103"/>
                    <a:pt x="41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4" y="47"/>
                    <a:pt x="11" y="39"/>
                  </a:cubicBezTo>
                  <a:cubicBezTo>
                    <a:pt x="17" y="33"/>
                    <a:pt x="26" y="29"/>
                    <a:pt x="38" y="29"/>
                  </a:cubicBezTo>
                  <a:cubicBezTo>
                    <a:pt x="43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4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9" y="37"/>
                  </a:cubicBezTo>
                  <a:cubicBezTo>
                    <a:pt x="22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6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7"/>
            <p:cNvSpPr>
              <a:spLocks noEditPoints="1"/>
            </p:cNvSpPr>
            <p:nvPr userDrawn="1"/>
          </p:nvSpPr>
          <p:spPr bwMode="auto">
            <a:xfrm>
              <a:off x="591" y="548"/>
              <a:ext cx="42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640" y="548"/>
              <a:ext cx="47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9"/>
            <p:cNvSpPr>
              <a:spLocks/>
            </p:cNvSpPr>
            <p:nvPr userDrawn="1"/>
          </p:nvSpPr>
          <p:spPr bwMode="auto">
            <a:xfrm>
              <a:off x="696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3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734" y="548"/>
              <a:ext cx="35" cy="52"/>
            </a:xfrm>
            <a:custGeom>
              <a:avLst/>
              <a:gdLst>
                <a:gd name="T0" fmla="*/ 23 w 50"/>
                <a:gd name="T1" fmla="*/ 77 h 77"/>
                <a:gd name="T2" fmla="*/ 0 w 50"/>
                <a:gd name="T3" fmla="*/ 73 h 77"/>
                <a:gd name="T4" fmla="*/ 1 w 50"/>
                <a:gd name="T5" fmla="*/ 63 h 77"/>
                <a:gd name="T6" fmla="*/ 23 w 50"/>
                <a:gd name="T7" fmla="*/ 69 h 77"/>
                <a:gd name="T8" fmla="*/ 39 w 50"/>
                <a:gd name="T9" fmla="*/ 57 h 77"/>
                <a:gd name="T10" fmla="*/ 21 w 50"/>
                <a:gd name="T11" fmla="*/ 42 h 77"/>
                <a:gd name="T12" fmla="*/ 0 w 50"/>
                <a:gd name="T13" fmla="*/ 21 h 77"/>
                <a:gd name="T14" fmla="*/ 27 w 50"/>
                <a:gd name="T15" fmla="*/ 0 h 77"/>
                <a:gd name="T16" fmla="*/ 45 w 50"/>
                <a:gd name="T17" fmla="*/ 3 h 77"/>
                <a:gd name="T18" fmla="*/ 45 w 50"/>
                <a:gd name="T19" fmla="*/ 12 h 77"/>
                <a:gd name="T20" fmla="*/ 27 w 50"/>
                <a:gd name="T21" fmla="*/ 8 h 77"/>
                <a:gd name="T22" fmla="*/ 11 w 50"/>
                <a:gd name="T23" fmla="*/ 19 h 77"/>
                <a:gd name="T24" fmla="*/ 28 w 50"/>
                <a:gd name="T25" fmla="*/ 33 h 77"/>
                <a:gd name="T26" fmla="*/ 50 w 50"/>
                <a:gd name="T27" fmla="*/ 56 h 77"/>
                <a:gd name="T28" fmla="*/ 23 w 50"/>
                <a:gd name="T29" fmla="*/ 77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77">
                  <a:moveTo>
                    <a:pt x="23" y="77"/>
                  </a:moveTo>
                  <a:cubicBezTo>
                    <a:pt x="15" y="77"/>
                    <a:pt x="6" y="75"/>
                    <a:pt x="0" y="7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7" y="67"/>
                    <a:pt x="15" y="69"/>
                    <a:pt x="23" y="69"/>
                  </a:cubicBezTo>
                  <a:cubicBezTo>
                    <a:pt x="34" y="69"/>
                    <a:pt x="39" y="64"/>
                    <a:pt x="39" y="57"/>
                  </a:cubicBezTo>
                  <a:cubicBezTo>
                    <a:pt x="39" y="48"/>
                    <a:pt x="33" y="46"/>
                    <a:pt x="21" y="42"/>
                  </a:cubicBezTo>
                  <a:cubicBezTo>
                    <a:pt x="10" y="38"/>
                    <a:pt x="0" y="33"/>
                    <a:pt x="0" y="21"/>
                  </a:cubicBezTo>
                  <a:cubicBezTo>
                    <a:pt x="0" y="7"/>
                    <a:pt x="12" y="0"/>
                    <a:pt x="27" y="0"/>
                  </a:cubicBezTo>
                  <a:cubicBezTo>
                    <a:pt x="34" y="0"/>
                    <a:pt x="41" y="1"/>
                    <a:pt x="45" y="3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0" y="10"/>
                    <a:pt x="34" y="8"/>
                    <a:pt x="27" y="8"/>
                  </a:cubicBezTo>
                  <a:cubicBezTo>
                    <a:pt x="17" y="8"/>
                    <a:pt x="11" y="13"/>
                    <a:pt x="11" y="19"/>
                  </a:cubicBezTo>
                  <a:cubicBezTo>
                    <a:pt x="11" y="27"/>
                    <a:pt x="18" y="29"/>
                    <a:pt x="28" y="33"/>
                  </a:cubicBezTo>
                  <a:cubicBezTo>
                    <a:pt x="40" y="37"/>
                    <a:pt x="50" y="42"/>
                    <a:pt x="50" y="56"/>
                  </a:cubicBezTo>
                  <a:cubicBezTo>
                    <a:pt x="50" y="68"/>
                    <a:pt x="41" y="77"/>
                    <a:pt x="23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1"/>
            <p:cNvSpPr>
              <a:spLocks noEditPoints="1"/>
            </p:cNvSpPr>
            <p:nvPr userDrawn="1"/>
          </p:nvSpPr>
          <p:spPr bwMode="auto">
            <a:xfrm>
              <a:off x="799" y="528"/>
              <a:ext cx="49" cy="72"/>
            </a:xfrm>
            <a:custGeom>
              <a:avLst/>
              <a:gdLst>
                <a:gd name="T0" fmla="*/ 71 w 71"/>
                <a:gd name="T1" fmla="*/ 103 h 106"/>
                <a:gd name="T2" fmla="*/ 62 w 71"/>
                <a:gd name="T3" fmla="*/ 106 h 106"/>
                <a:gd name="T4" fmla="*/ 51 w 71"/>
                <a:gd name="T5" fmla="*/ 97 h 106"/>
                <a:gd name="T6" fmla="*/ 31 w 71"/>
                <a:gd name="T7" fmla="*/ 106 h 106"/>
                <a:gd name="T8" fmla="*/ 0 w 71"/>
                <a:gd name="T9" fmla="*/ 71 h 106"/>
                <a:gd name="T10" fmla="*/ 10 w 71"/>
                <a:gd name="T11" fmla="*/ 39 h 106"/>
                <a:gd name="T12" fmla="*/ 37 w 71"/>
                <a:gd name="T13" fmla="*/ 29 h 106"/>
                <a:gd name="T14" fmla="*/ 51 w 71"/>
                <a:gd name="T15" fmla="*/ 31 h 106"/>
                <a:gd name="T16" fmla="*/ 51 w 71"/>
                <a:gd name="T17" fmla="*/ 8 h 106"/>
                <a:gd name="T18" fmla="*/ 42 w 71"/>
                <a:gd name="T19" fmla="*/ 8 h 106"/>
                <a:gd name="T20" fmla="*/ 42 w 71"/>
                <a:gd name="T21" fmla="*/ 0 h 106"/>
                <a:gd name="T22" fmla="*/ 63 w 71"/>
                <a:gd name="T23" fmla="*/ 0 h 106"/>
                <a:gd name="T24" fmla="*/ 63 w 71"/>
                <a:gd name="T25" fmla="*/ 91 h 106"/>
                <a:gd name="T26" fmla="*/ 67 w 71"/>
                <a:gd name="T27" fmla="*/ 97 h 106"/>
                <a:gd name="T28" fmla="*/ 71 w 71"/>
                <a:gd name="T29" fmla="*/ 96 h 106"/>
                <a:gd name="T30" fmla="*/ 71 w 71"/>
                <a:gd name="T31" fmla="*/ 103 h 106"/>
                <a:gd name="T32" fmla="*/ 51 w 71"/>
                <a:gd name="T33" fmla="*/ 40 h 106"/>
                <a:gd name="T34" fmla="*/ 38 w 71"/>
                <a:gd name="T35" fmla="*/ 37 h 106"/>
                <a:gd name="T36" fmla="*/ 12 w 71"/>
                <a:gd name="T37" fmla="*/ 70 h 106"/>
                <a:gd name="T38" fmla="*/ 32 w 71"/>
                <a:gd name="T39" fmla="*/ 98 h 106"/>
                <a:gd name="T40" fmla="*/ 48 w 71"/>
                <a:gd name="T41" fmla="*/ 88 h 106"/>
                <a:gd name="T42" fmla="*/ 51 w 71"/>
                <a:gd name="T43" fmla="*/ 74 h 106"/>
                <a:gd name="T44" fmla="*/ 51 w 71"/>
                <a:gd name="T45" fmla="*/ 40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1" h="106">
                  <a:moveTo>
                    <a:pt x="71" y="103"/>
                  </a:moveTo>
                  <a:cubicBezTo>
                    <a:pt x="69" y="105"/>
                    <a:pt x="66" y="106"/>
                    <a:pt x="62" y="106"/>
                  </a:cubicBezTo>
                  <a:cubicBezTo>
                    <a:pt x="56" y="106"/>
                    <a:pt x="52" y="103"/>
                    <a:pt x="51" y="97"/>
                  </a:cubicBezTo>
                  <a:cubicBezTo>
                    <a:pt x="47" y="103"/>
                    <a:pt x="40" y="106"/>
                    <a:pt x="31" y="106"/>
                  </a:cubicBezTo>
                  <a:cubicBezTo>
                    <a:pt x="10" y="106"/>
                    <a:pt x="0" y="91"/>
                    <a:pt x="0" y="71"/>
                  </a:cubicBezTo>
                  <a:cubicBezTo>
                    <a:pt x="0" y="58"/>
                    <a:pt x="3" y="47"/>
                    <a:pt x="10" y="39"/>
                  </a:cubicBezTo>
                  <a:cubicBezTo>
                    <a:pt x="16" y="33"/>
                    <a:pt x="26" y="29"/>
                    <a:pt x="37" y="29"/>
                  </a:cubicBezTo>
                  <a:cubicBezTo>
                    <a:pt x="42" y="29"/>
                    <a:pt x="47" y="30"/>
                    <a:pt x="51" y="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6"/>
                    <a:pt x="63" y="97"/>
                    <a:pt x="67" y="97"/>
                  </a:cubicBezTo>
                  <a:cubicBezTo>
                    <a:pt x="68" y="97"/>
                    <a:pt x="70" y="96"/>
                    <a:pt x="71" y="96"/>
                  </a:cubicBezTo>
                  <a:lnTo>
                    <a:pt x="71" y="103"/>
                  </a:lnTo>
                  <a:close/>
                  <a:moveTo>
                    <a:pt x="51" y="40"/>
                  </a:moveTo>
                  <a:cubicBezTo>
                    <a:pt x="48" y="38"/>
                    <a:pt x="43" y="37"/>
                    <a:pt x="38" y="37"/>
                  </a:cubicBezTo>
                  <a:cubicBezTo>
                    <a:pt x="21" y="37"/>
                    <a:pt x="12" y="48"/>
                    <a:pt x="12" y="70"/>
                  </a:cubicBezTo>
                  <a:cubicBezTo>
                    <a:pt x="12" y="86"/>
                    <a:pt x="18" y="98"/>
                    <a:pt x="32" y="98"/>
                  </a:cubicBezTo>
                  <a:cubicBezTo>
                    <a:pt x="40" y="98"/>
                    <a:pt x="45" y="94"/>
                    <a:pt x="48" y="88"/>
                  </a:cubicBezTo>
                  <a:cubicBezTo>
                    <a:pt x="50" y="84"/>
                    <a:pt x="51" y="80"/>
                    <a:pt x="51" y="74"/>
                  </a:cubicBezTo>
                  <a:lnTo>
                    <a:pt x="5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22"/>
            <p:cNvSpPr>
              <a:spLocks noEditPoints="1"/>
            </p:cNvSpPr>
            <p:nvPr userDrawn="1"/>
          </p:nvSpPr>
          <p:spPr bwMode="auto">
            <a:xfrm>
              <a:off x="855" y="548"/>
              <a:ext cx="44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19" y="8"/>
                    <a:pt x="12" y="18"/>
                    <a:pt x="12" y="39"/>
                  </a:cubicBezTo>
                  <a:cubicBezTo>
                    <a:pt x="12" y="60"/>
                    <a:pt x="19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3"/>
            <p:cNvSpPr>
              <a:spLocks/>
            </p:cNvSpPr>
            <p:nvPr userDrawn="1"/>
          </p:nvSpPr>
          <p:spPr bwMode="auto">
            <a:xfrm>
              <a:off x="905" y="548"/>
              <a:ext cx="47" cy="52"/>
            </a:xfrm>
            <a:custGeom>
              <a:avLst/>
              <a:gdLst>
                <a:gd name="T0" fmla="*/ 69 w 69"/>
                <a:gd name="T1" fmla="*/ 76 h 76"/>
                <a:gd name="T2" fmla="*/ 57 w 69"/>
                <a:gd name="T3" fmla="*/ 76 h 76"/>
                <a:gd name="T4" fmla="*/ 57 w 69"/>
                <a:gd name="T5" fmla="*/ 29 h 76"/>
                <a:gd name="T6" fmla="*/ 53 w 69"/>
                <a:gd name="T7" fmla="*/ 14 h 76"/>
                <a:gd name="T8" fmla="*/ 40 w 69"/>
                <a:gd name="T9" fmla="*/ 9 h 76"/>
                <a:gd name="T10" fmla="*/ 25 w 69"/>
                <a:gd name="T11" fmla="*/ 15 h 76"/>
                <a:gd name="T12" fmla="*/ 21 w 69"/>
                <a:gd name="T13" fmla="*/ 33 h 76"/>
                <a:gd name="T14" fmla="*/ 21 w 69"/>
                <a:gd name="T15" fmla="*/ 76 h 76"/>
                <a:gd name="T16" fmla="*/ 9 w 69"/>
                <a:gd name="T17" fmla="*/ 76 h 76"/>
                <a:gd name="T18" fmla="*/ 9 w 69"/>
                <a:gd name="T19" fmla="*/ 10 h 76"/>
                <a:gd name="T20" fmla="*/ 0 w 69"/>
                <a:gd name="T21" fmla="*/ 10 h 76"/>
                <a:gd name="T22" fmla="*/ 0 w 69"/>
                <a:gd name="T23" fmla="*/ 1 h 76"/>
                <a:gd name="T24" fmla="*/ 17 w 69"/>
                <a:gd name="T25" fmla="*/ 1 h 76"/>
                <a:gd name="T26" fmla="*/ 19 w 69"/>
                <a:gd name="T27" fmla="*/ 10 h 76"/>
                <a:gd name="T28" fmla="*/ 42 w 69"/>
                <a:gd name="T29" fmla="*/ 0 h 76"/>
                <a:gd name="T30" fmla="*/ 63 w 69"/>
                <a:gd name="T31" fmla="*/ 8 h 76"/>
                <a:gd name="T32" fmla="*/ 69 w 69"/>
                <a:gd name="T33" fmla="*/ 28 h 76"/>
                <a:gd name="T34" fmla="*/ 69 w 69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76">
                  <a:moveTo>
                    <a:pt x="69" y="76"/>
                  </a:moveTo>
                  <a:cubicBezTo>
                    <a:pt x="57" y="76"/>
                    <a:pt x="57" y="76"/>
                    <a:pt x="57" y="76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2"/>
                    <a:pt x="56" y="18"/>
                    <a:pt x="53" y="14"/>
                  </a:cubicBezTo>
                  <a:cubicBezTo>
                    <a:pt x="50" y="11"/>
                    <a:pt x="46" y="9"/>
                    <a:pt x="40" y="9"/>
                  </a:cubicBezTo>
                  <a:cubicBezTo>
                    <a:pt x="34" y="9"/>
                    <a:pt x="29" y="11"/>
                    <a:pt x="25" y="15"/>
                  </a:cubicBezTo>
                  <a:cubicBezTo>
                    <a:pt x="22" y="19"/>
                    <a:pt x="21" y="24"/>
                    <a:pt x="21" y="33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4"/>
                    <a:pt x="31" y="0"/>
                    <a:pt x="42" y="0"/>
                  </a:cubicBezTo>
                  <a:cubicBezTo>
                    <a:pt x="51" y="0"/>
                    <a:pt x="58" y="3"/>
                    <a:pt x="63" y="8"/>
                  </a:cubicBezTo>
                  <a:cubicBezTo>
                    <a:pt x="68" y="13"/>
                    <a:pt x="69" y="20"/>
                    <a:pt x="69" y="28"/>
                  </a:cubicBezTo>
                  <a:lnTo>
                    <a:pt x="69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962" y="532"/>
              <a:ext cx="13" cy="23"/>
            </a:xfrm>
            <a:custGeom>
              <a:avLst/>
              <a:gdLst>
                <a:gd name="T0" fmla="*/ 3 w 18"/>
                <a:gd name="T1" fmla="*/ 33 h 33"/>
                <a:gd name="T2" fmla="*/ 0 w 18"/>
                <a:gd name="T3" fmla="*/ 29 h 33"/>
                <a:gd name="T4" fmla="*/ 9 w 18"/>
                <a:gd name="T5" fmla="*/ 15 h 33"/>
                <a:gd name="T6" fmla="*/ 2 w 18"/>
                <a:gd name="T7" fmla="*/ 7 h 33"/>
                <a:gd name="T8" fmla="*/ 10 w 18"/>
                <a:gd name="T9" fmla="*/ 0 h 33"/>
                <a:gd name="T10" fmla="*/ 18 w 18"/>
                <a:gd name="T11" fmla="*/ 9 h 33"/>
                <a:gd name="T12" fmla="*/ 3 w 18"/>
                <a:gd name="T13" fmla="*/ 3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33">
                  <a:moveTo>
                    <a:pt x="3" y="3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5" y="25"/>
                    <a:pt x="9" y="19"/>
                    <a:pt x="9" y="15"/>
                  </a:cubicBezTo>
                  <a:cubicBezTo>
                    <a:pt x="5" y="14"/>
                    <a:pt x="2" y="11"/>
                    <a:pt x="2" y="7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8"/>
                    <a:pt x="12" y="28"/>
                    <a:pt x="3" y="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981" y="533"/>
              <a:ext cx="31" cy="67"/>
            </a:xfrm>
            <a:custGeom>
              <a:avLst/>
              <a:gdLst>
                <a:gd name="T0" fmla="*/ 44 w 45"/>
                <a:gd name="T1" fmla="*/ 96 h 99"/>
                <a:gd name="T2" fmla="*/ 30 w 45"/>
                <a:gd name="T3" fmla="*/ 99 h 99"/>
                <a:gd name="T4" fmla="*/ 15 w 45"/>
                <a:gd name="T5" fmla="*/ 93 h 99"/>
                <a:gd name="T6" fmla="*/ 11 w 45"/>
                <a:gd name="T7" fmla="*/ 77 h 99"/>
                <a:gd name="T8" fmla="*/ 11 w 45"/>
                <a:gd name="T9" fmla="*/ 32 h 99"/>
                <a:gd name="T10" fmla="*/ 0 w 45"/>
                <a:gd name="T11" fmla="*/ 32 h 99"/>
                <a:gd name="T12" fmla="*/ 0 w 45"/>
                <a:gd name="T13" fmla="*/ 23 h 99"/>
                <a:gd name="T14" fmla="*/ 11 w 45"/>
                <a:gd name="T15" fmla="*/ 23 h 99"/>
                <a:gd name="T16" fmla="*/ 11 w 45"/>
                <a:gd name="T17" fmla="*/ 4 h 99"/>
                <a:gd name="T18" fmla="*/ 23 w 45"/>
                <a:gd name="T19" fmla="*/ 0 h 99"/>
                <a:gd name="T20" fmla="*/ 23 w 45"/>
                <a:gd name="T21" fmla="*/ 23 h 99"/>
                <a:gd name="T22" fmla="*/ 41 w 45"/>
                <a:gd name="T23" fmla="*/ 23 h 99"/>
                <a:gd name="T24" fmla="*/ 41 w 45"/>
                <a:gd name="T25" fmla="*/ 32 h 99"/>
                <a:gd name="T26" fmla="*/ 23 w 45"/>
                <a:gd name="T27" fmla="*/ 32 h 99"/>
                <a:gd name="T28" fmla="*/ 23 w 45"/>
                <a:gd name="T29" fmla="*/ 77 h 99"/>
                <a:gd name="T30" fmla="*/ 25 w 45"/>
                <a:gd name="T31" fmla="*/ 87 h 99"/>
                <a:gd name="T32" fmla="*/ 33 w 45"/>
                <a:gd name="T33" fmla="*/ 90 h 99"/>
                <a:gd name="T34" fmla="*/ 45 w 45"/>
                <a:gd name="T35" fmla="*/ 87 h 99"/>
                <a:gd name="T36" fmla="*/ 44 w 45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4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30" y="90"/>
                    <a:pt x="33" y="90"/>
                  </a:cubicBezTo>
                  <a:cubicBezTo>
                    <a:pt x="38" y="90"/>
                    <a:pt x="42" y="89"/>
                    <a:pt x="45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1046" y="528"/>
              <a:ext cx="40" cy="72"/>
            </a:xfrm>
            <a:custGeom>
              <a:avLst/>
              <a:gdLst>
                <a:gd name="T0" fmla="*/ 59 w 59"/>
                <a:gd name="T1" fmla="*/ 105 h 105"/>
                <a:gd name="T2" fmla="*/ 47 w 59"/>
                <a:gd name="T3" fmla="*/ 105 h 105"/>
                <a:gd name="T4" fmla="*/ 47 w 59"/>
                <a:gd name="T5" fmla="*/ 58 h 105"/>
                <a:gd name="T6" fmla="*/ 44 w 59"/>
                <a:gd name="T7" fmla="*/ 43 h 105"/>
                <a:gd name="T8" fmla="*/ 31 w 59"/>
                <a:gd name="T9" fmla="*/ 38 h 105"/>
                <a:gd name="T10" fmla="*/ 16 w 59"/>
                <a:gd name="T11" fmla="*/ 44 h 105"/>
                <a:gd name="T12" fmla="*/ 12 w 59"/>
                <a:gd name="T13" fmla="*/ 62 h 105"/>
                <a:gd name="T14" fmla="*/ 12 w 59"/>
                <a:gd name="T15" fmla="*/ 105 h 105"/>
                <a:gd name="T16" fmla="*/ 0 w 59"/>
                <a:gd name="T17" fmla="*/ 105 h 105"/>
                <a:gd name="T18" fmla="*/ 0 w 59"/>
                <a:gd name="T19" fmla="*/ 0 h 105"/>
                <a:gd name="T20" fmla="*/ 12 w 59"/>
                <a:gd name="T21" fmla="*/ 0 h 105"/>
                <a:gd name="T22" fmla="*/ 12 w 59"/>
                <a:gd name="T23" fmla="*/ 37 h 105"/>
                <a:gd name="T24" fmla="*/ 33 w 59"/>
                <a:gd name="T25" fmla="*/ 29 h 105"/>
                <a:gd name="T26" fmla="*/ 54 w 59"/>
                <a:gd name="T27" fmla="*/ 37 h 105"/>
                <a:gd name="T28" fmla="*/ 59 w 59"/>
                <a:gd name="T29" fmla="*/ 57 h 105"/>
                <a:gd name="T30" fmla="*/ 59 w 59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9" h="105">
                  <a:moveTo>
                    <a:pt x="59" y="105"/>
                  </a:moveTo>
                  <a:cubicBezTo>
                    <a:pt x="47" y="105"/>
                    <a:pt x="47" y="105"/>
                    <a:pt x="47" y="105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1"/>
                    <a:pt x="47" y="47"/>
                    <a:pt x="44" y="43"/>
                  </a:cubicBezTo>
                  <a:cubicBezTo>
                    <a:pt x="41" y="40"/>
                    <a:pt x="36" y="38"/>
                    <a:pt x="31" y="38"/>
                  </a:cubicBezTo>
                  <a:cubicBezTo>
                    <a:pt x="24" y="38"/>
                    <a:pt x="19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6" y="32"/>
                    <a:pt x="23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59" y="49"/>
                    <a:pt x="59" y="57"/>
                  </a:cubicBezTo>
                  <a:lnTo>
                    <a:pt x="5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27"/>
            <p:cNvSpPr>
              <a:spLocks noEditPoints="1"/>
            </p:cNvSpPr>
            <p:nvPr userDrawn="1"/>
          </p:nvSpPr>
          <p:spPr bwMode="auto">
            <a:xfrm>
              <a:off x="1098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7 w 66"/>
                <a:gd name="T3" fmla="*/ 77 h 77"/>
                <a:gd name="T4" fmla="*/ 46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7 w 66"/>
                <a:gd name="T29" fmla="*/ 25 h 77"/>
                <a:gd name="T30" fmla="*/ 57 w 66"/>
                <a:gd name="T31" fmla="*/ 62 h 77"/>
                <a:gd name="T32" fmla="*/ 61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7" y="77"/>
                  </a:cubicBezTo>
                  <a:cubicBezTo>
                    <a:pt x="51" y="77"/>
                    <a:pt x="47" y="74"/>
                    <a:pt x="46" y="68"/>
                  </a:cubicBezTo>
                  <a:cubicBezTo>
                    <a:pt x="43" y="74"/>
                    <a:pt x="34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4" y="16"/>
                    <a:pt x="42" y="13"/>
                  </a:cubicBezTo>
                  <a:cubicBezTo>
                    <a:pt x="39" y="10"/>
                    <a:pt x="34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7" y="17"/>
                    <a:pt x="57" y="25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6"/>
                    <a:pt x="58" y="68"/>
                    <a:pt x="61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6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4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1146" y="548"/>
              <a:ext cx="44" cy="52"/>
            </a:xfrm>
            <a:custGeom>
              <a:avLst/>
              <a:gdLst>
                <a:gd name="T0" fmla="*/ 64 w 64"/>
                <a:gd name="T1" fmla="*/ 0 h 75"/>
                <a:gd name="T2" fmla="*/ 36 w 64"/>
                <a:gd name="T3" fmla="*/ 75 h 75"/>
                <a:gd name="T4" fmla="*/ 26 w 64"/>
                <a:gd name="T5" fmla="*/ 75 h 75"/>
                <a:gd name="T6" fmla="*/ 0 w 64"/>
                <a:gd name="T7" fmla="*/ 0 h 75"/>
                <a:gd name="T8" fmla="*/ 12 w 64"/>
                <a:gd name="T9" fmla="*/ 0 h 75"/>
                <a:gd name="T10" fmla="*/ 28 w 64"/>
                <a:gd name="T11" fmla="*/ 49 h 75"/>
                <a:gd name="T12" fmla="*/ 32 w 64"/>
                <a:gd name="T13" fmla="*/ 63 h 75"/>
                <a:gd name="T14" fmla="*/ 36 w 64"/>
                <a:gd name="T15" fmla="*/ 49 h 75"/>
                <a:gd name="T16" fmla="*/ 53 w 64"/>
                <a:gd name="T17" fmla="*/ 0 h 75"/>
                <a:gd name="T18" fmla="*/ 64 w 64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cubicBezTo>
                    <a:pt x="36" y="75"/>
                    <a:pt x="36" y="75"/>
                    <a:pt x="3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4"/>
                    <a:pt x="31" y="59"/>
                    <a:pt x="32" y="63"/>
                  </a:cubicBezTo>
                  <a:cubicBezTo>
                    <a:pt x="32" y="59"/>
                    <a:pt x="34" y="53"/>
                    <a:pt x="36" y="49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9"/>
            <p:cNvSpPr>
              <a:spLocks noEditPoints="1"/>
            </p:cNvSpPr>
            <p:nvPr userDrawn="1"/>
          </p:nvSpPr>
          <p:spPr bwMode="auto">
            <a:xfrm>
              <a:off x="1194" y="548"/>
              <a:ext cx="42" cy="52"/>
            </a:xfrm>
            <a:custGeom>
              <a:avLst/>
              <a:gdLst>
                <a:gd name="T0" fmla="*/ 54 w 61"/>
                <a:gd name="T1" fmla="*/ 43 h 77"/>
                <a:gd name="T2" fmla="*/ 12 w 61"/>
                <a:gd name="T3" fmla="*/ 43 h 77"/>
                <a:gd name="T4" fmla="*/ 35 w 61"/>
                <a:gd name="T5" fmla="*/ 68 h 77"/>
                <a:gd name="T6" fmla="*/ 59 w 61"/>
                <a:gd name="T7" fmla="*/ 61 h 77"/>
                <a:gd name="T8" fmla="*/ 58 w 61"/>
                <a:gd name="T9" fmla="*/ 71 h 77"/>
                <a:gd name="T10" fmla="*/ 34 w 61"/>
                <a:gd name="T11" fmla="*/ 77 h 77"/>
                <a:gd name="T12" fmla="*/ 0 w 61"/>
                <a:gd name="T13" fmla="*/ 39 h 77"/>
                <a:gd name="T14" fmla="*/ 32 w 61"/>
                <a:gd name="T15" fmla="*/ 0 h 77"/>
                <a:gd name="T16" fmla="*/ 61 w 61"/>
                <a:gd name="T17" fmla="*/ 35 h 77"/>
                <a:gd name="T18" fmla="*/ 54 w 61"/>
                <a:gd name="T19" fmla="*/ 43 h 77"/>
                <a:gd name="T20" fmla="*/ 31 w 61"/>
                <a:gd name="T21" fmla="*/ 8 h 77"/>
                <a:gd name="T22" fmla="*/ 12 w 61"/>
                <a:gd name="T23" fmla="*/ 35 h 77"/>
                <a:gd name="T24" fmla="*/ 49 w 61"/>
                <a:gd name="T25" fmla="*/ 35 h 77"/>
                <a:gd name="T26" fmla="*/ 50 w 61"/>
                <a:gd name="T27" fmla="*/ 33 h 77"/>
                <a:gd name="T28" fmla="*/ 31 w 61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2" y="59"/>
                    <a:pt x="21" y="68"/>
                    <a:pt x="35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2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0" y="0"/>
                    <a:pt x="61" y="13"/>
                    <a:pt x="61" y="35"/>
                  </a:cubicBezTo>
                  <a:cubicBezTo>
                    <a:pt x="61" y="40"/>
                    <a:pt x="60" y="43"/>
                    <a:pt x="54" y="43"/>
                  </a:cubicBezTo>
                  <a:close/>
                  <a:moveTo>
                    <a:pt x="31" y="8"/>
                  </a:moveTo>
                  <a:cubicBezTo>
                    <a:pt x="20" y="8"/>
                    <a:pt x="12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30"/>
            <p:cNvSpPr>
              <a:spLocks/>
            </p:cNvSpPr>
            <p:nvPr userDrawn="1"/>
          </p:nvSpPr>
          <p:spPr bwMode="auto">
            <a:xfrm>
              <a:off x="1265" y="533"/>
              <a:ext cx="30" cy="67"/>
            </a:xfrm>
            <a:custGeom>
              <a:avLst/>
              <a:gdLst>
                <a:gd name="T0" fmla="*/ 44 w 44"/>
                <a:gd name="T1" fmla="*/ 96 h 99"/>
                <a:gd name="T2" fmla="*/ 30 w 44"/>
                <a:gd name="T3" fmla="*/ 99 h 99"/>
                <a:gd name="T4" fmla="*/ 15 w 44"/>
                <a:gd name="T5" fmla="*/ 93 h 99"/>
                <a:gd name="T6" fmla="*/ 11 w 44"/>
                <a:gd name="T7" fmla="*/ 77 h 99"/>
                <a:gd name="T8" fmla="*/ 11 w 44"/>
                <a:gd name="T9" fmla="*/ 32 h 99"/>
                <a:gd name="T10" fmla="*/ 0 w 44"/>
                <a:gd name="T11" fmla="*/ 32 h 99"/>
                <a:gd name="T12" fmla="*/ 0 w 44"/>
                <a:gd name="T13" fmla="*/ 23 h 99"/>
                <a:gd name="T14" fmla="*/ 11 w 44"/>
                <a:gd name="T15" fmla="*/ 23 h 99"/>
                <a:gd name="T16" fmla="*/ 11 w 44"/>
                <a:gd name="T17" fmla="*/ 4 h 99"/>
                <a:gd name="T18" fmla="*/ 23 w 44"/>
                <a:gd name="T19" fmla="*/ 0 h 99"/>
                <a:gd name="T20" fmla="*/ 23 w 44"/>
                <a:gd name="T21" fmla="*/ 23 h 99"/>
                <a:gd name="T22" fmla="*/ 41 w 44"/>
                <a:gd name="T23" fmla="*/ 23 h 99"/>
                <a:gd name="T24" fmla="*/ 41 w 44"/>
                <a:gd name="T25" fmla="*/ 32 h 99"/>
                <a:gd name="T26" fmla="*/ 23 w 44"/>
                <a:gd name="T27" fmla="*/ 32 h 99"/>
                <a:gd name="T28" fmla="*/ 23 w 44"/>
                <a:gd name="T29" fmla="*/ 77 h 99"/>
                <a:gd name="T30" fmla="*/ 25 w 44"/>
                <a:gd name="T31" fmla="*/ 87 h 99"/>
                <a:gd name="T32" fmla="*/ 33 w 44"/>
                <a:gd name="T33" fmla="*/ 90 h 99"/>
                <a:gd name="T34" fmla="*/ 44 w 44"/>
                <a:gd name="T35" fmla="*/ 87 h 99"/>
                <a:gd name="T36" fmla="*/ 44 w 44"/>
                <a:gd name="T37" fmla="*/ 96 h 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99">
                  <a:moveTo>
                    <a:pt x="44" y="96"/>
                  </a:moveTo>
                  <a:cubicBezTo>
                    <a:pt x="41" y="98"/>
                    <a:pt x="35" y="99"/>
                    <a:pt x="30" y="99"/>
                  </a:cubicBezTo>
                  <a:cubicBezTo>
                    <a:pt x="23" y="99"/>
                    <a:pt x="18" y="97"/>
                    <a:pt x="15" y="93"/>
                  </a:cubicBezTo>
                  <a:cubicBezTo>
                    <a:pt x="12" y="90"/>
                    <a:pt x="11" y="85"/>
                    <a:pt x="11" y="77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81"/>
                    <a:pt x="24" y="85"/>
                    <a:pt x="25" y="87"/>
                  </a:cubicBezTo>
                  <a:cubicBezTo>
                    <a:pt x="27" y="89"/>
                    <a:pt x="29" y="90"/>
                    <a:pt x="33" y="90"/>
                  </a:cubicBezTo>
                  <a:cubicBezTo>
                    <a:pt x="37" y="90"/>
                    <a:pt x="41" y="89"/>
                    <a:pt x="44" y="87"/>
                  </a:cubicBezTo>
                  <a:lnTo>
                    <a:pt x="44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31"/>
            <p:cNvSpPr>
              <a:spLocks noEditPoints="1"/>
            </p:cNvSpPr>
            <p:nvPr userDrawn="1"/>
          </p:nvSpPr>
          <p:spPr bwMode="auto">
            <a:xfrm>
              <a:off x="1302" y="548"/>
              <a:ext cx="45" cy="52"/>
            </a:xfrm>
            <a:custGeom>
              <a:avLst/>
              <a:gdLst>
                <a:gd name="T0" fmla="*/ 32 w 65"/>
                <a:gd name="T1" fmla="*/ 77 h 77"/>
                <a:gd name="T2" fmla="*/ 0 w 65"/>
                <a:gd name="T3" fmla="*/ 39 h 77"/>
                <a:gd name="T4" fmla="*/ 32 w 65"/>
                <a:gd name="T5" fmla="*/ 0 h 77"/>
                <a:gd name="T6" fmla="*/ 65 w 65"/>
                <a:gd name="T7" fmla="*/ 39 h 77"/>
                <a:gd name="T8" fmla="*/ 32 w 65"/>
                <a:gd name="T9" fmla="*/ 77 h 77"/>
                <a:gd name="T10" fmla="*/ 32 w 65"/>
                <a:gd name="T11" fmla="*/ 8 h 77"/>
                <a:gd name="T12" fmla="*/ 12 w 65"/>
                <a:gd name="T13" fmla="*/ 39 h 77"/>
                <a:gd name="T14" fmla="*/ 32 w 65"/>
                <a:gd name="T15" fmla="*/ 69 h 77"/>
                <a:gd name="T16" fmla="*/ 53 w 65"/>
                <a:gd name="T17" fmla="*/ 39 h 77"/>
                <a:gd name="T18" fmla="*/ 32 w 65"/>
                <a:gd name="T19" fmla="*/ 8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77">
                  <a:moveTo>
                    <a:pt x="32" y="77"/>
                  </a:moveTo>
                  <a:cubicBezTo>
                    <a:pt x="12" y="77"/>
                    <a:pt x="0" y="64"/>
                    <a:pt x="0" y="39"/>
                  </a:cubicBezTo>
                  <a:cubicBezTo>
                    <a:pt x="0" y="14"/>
                    <a:pt x="12" y="0"/>
                    <a:pt x="32" y="0"/>
                  </a:cubicBezTo>
                  <a:cubicBezTo>
                    <a:pt x="53" y="0"/>
                    <a:pt x="65" y="14"/>
                    <a:pt x="65" y="39"/>
                  </a:cubicBezTo>
                  <a:cubicBezTo>
                    <a:pt x="65" y="64"/>
                    <a:pt x="53" y="77"/>
                    <a:pt x="32" y="77"/>
                  </a:cubicBezTo>
                  <a:close/>
                  <a:moveTo>
                    <a:pt x="32" y="8"/>
                  </a:moveTo>
                  <a:cubicBezTo>
                    <a:pt x="20" y="8"/>
                    <a:pt x="12" y="18"/>
                    <a:pt x="12" y="39"/>
                  </a:cubicBezTo>
                  <a:cubicBezTo>
                    <a:pt x="12" y="60"/>
                    <a:pt x="20" y="69"/>
                    <a:pt x="32" y="69"/>
                  </a:cubicBezTo>
                  <a:cubicBezTo>
                    <a:pt x="45" y="69"/>
                    <a:pt x="53" y="60"/>
                    <a:pt x="53" y="39"/>
                  </a:cubicBezTo>
                  <a:cubicBezTo>
                    <a:pt x="53" y="18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1381" y="528"/>
              <a:ext cx="41" cy="72"/>
            </a:xfrm>
            <a:custGeom>
              <a:avLst/>
              <a:gdLst>
                <a:gd name="T0" fmla="*/ 60 w 60"/>
                <a:gd name="T1" fmla="*/ 105 h 105"/>
                <a:gd name="T2" fmla="*/ 48 w 60"/>
                <a:gd name="T3" fmla="*/ 105 h 105"/>
                <a:gd name="T4" fmla="*/ 48 w 60"/>
                <a:gd name="T5" fmla="*/ 58 h 105"/>
                <a:gd name="T6" fmla="*/ 44 w 60"/>
                <a:gd name="T7" fmla="*/ 43 h 105"/>
                <a:gd name="T8" fmla="*/ 31 w 60"/>
                <a:gd name="T9" fmla="*/ 38 h 105"/>
                <a:gd name="T10" fmla="*/ 16 w 60"/>
                <a:gd name="T11" fmla="*/ 44 h 105"/>
                <a:gd name="T12" fmla="*/ 12 w 60"/>
                <a:gd name="T13" fmla="*/ 62 h 105"/>
                <a:gd name="T14" fmla="*/ 12 w 60"/>
                <a:gd name="T15" fmla="*/ 105 h 105"/>
                <a:gd name="T16" fmla="*/ 0 w 60"/>
                <a:gd name="T17" fmla="*/ 105 h 105"/>
                <a:gd name="T18" fmla="*/ 0 w 60"/>
                <a:gd name="T19" fmla="*/ 0 h 105"/>
                <a:gd name="T20" fmla="*/ 12 w 60"/>
                <a:gd name="T21" fmla="*/ 0 h 105"/>
                <a:gd name="T22" fmla="*/ 12 w 60"/>
                <a:gd name="T23" fmla="*/ 37 h 105"/>
                <a:gd name="T24" fmla="*/ 33 w 60"/>
                <a:gd name="T25" fmla="*/ 29 h 105"/>
                <a:gd name="T26" fmla="*/ 54 w 60"/>
                <a:gd name="T27" fmla="*/ 37 h 105"/>
                <a:gd name="T28" fmla="*/ 60 w 60"/>
                <a:gd name="T29" fmla="*/ 57 h 105"/>
                <a:gd name="T30" fmla="*/ 60 w 60"/>
                <a:gd name="T31" fmla="*/ 105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" h="105">
                  <a:moveTo>
                    <a:pt x="60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1"/>
                    <a:pt x="47" y="47"/>
                    <a:pt x="44" y="43"/>
                  </a:cubicBezTo>
                  <a:cubicBezTo>
                    <a:pt x="41" y="40"/>
                    <a:pt x="37" y="38"/>
                    <a:pt x="31" y="38"/>
                  </a:cubicBezTo>
                  <a:cubicBezTo>
                    <a:pt x="24" y="38"/>
                    <a:pt x="20" y="40"/>
                    <a:pt x="16" y="44"/>
                  </a:cubicBezTo>
                  <a:cubicBezTo>
                    <a:pt x="13" y="48"/>
                    <a:pt x="12" y="53"/>
                    <a:pt x="12" y="6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7" y="32"/>
                    <a:pt x="24" y="29"/>
                    <a:pt x="33" y="29"/>
                  </a:cubicBezTo>
                  <a:cubicBezTo>
                    <a:pt x="42" y="29"/>
                    <a:pt x="49" y="32"/>
                    <a:pt x="54" y="37"/>
                  </a:cubicBezTo>
                  <a:cubicBezTo>
                    <a:pt x="58" y="42"/>
                    <a:pt x="60" y="49"/>
                    <a:pt x="60" y="57"/>
                  </a:cubicBezTo>
                  <a:lnTo>
                    <a:pt x="60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1434" y="548"/>
              <a:ext cx="45" cy="52"/>
            </a:xfrm>
            <a:custGeom>
              <a:avLst/>
              <a:gdLst>
                <a:gd name="T0" fmla="*/ 66 w 66"/>
                <a:gd name="T1" fmla="*/ 74 h 77"/>
                <a:gd name="T2" fmla="*/ 58 w 66"/>
                <a:gd name="T3" fmla="*/ 77 h 77"/>
                <a:gd name="T4" fmla="*/ 47 w 66"/>
                <a:gd name="T5" fmla="*/ 68 h 77"/>
                <a:gd name="T6" fmla="*/ 26 w 66"/>
                <a:gd name="T7" fmla="*/ 77 h 77"/>
                <a:gd name="T8" fmla="*/ 0 w 66"/>
                <a:gd name="T9" fmla="*/ 53 h 77"/>
                <a:gd name="T10" fmla="*/ 30 w 66"/>
                <a:gd name="T11" fmla="*/ 28 h 77"/>
                <a:gd name="T12" fmla="*/ 46 w 66"/>
                <a:gd name="T13" fmla="*/ 30 h 77"/>
                <a:gd name="T14" fmla="*/ 46 w 66"/>
                <a:gd name="T15" fmla="*/ 26 h 77"/>
                <a:gd name="T16" fmla="*/ 42 w 66"/>
                <a:gd name="T17" fmla="*/ 13 h 77"/>
                <a:gd name="T18" fmla="*/ 28 w 66"/>
                <a:gd name="T19" fmla="*/ 8 h 77"/>
                <a:gd name="T20" fmla="*/ 7 w 66"/>
                <a:gd name="T21" fmla="*/ 13 h 77"/>
                <a:gd name="T22" fmla="*/ 7 w 66"/>
                <a:gd name="T23" fmla="*/ 4 h 77"/>
                <a:gd name="T24" fmla="*/ 29 w 66"/>
                <a:gd name="T25" fmla="*/ 0 h 77"/>
                <a:gd name="T26" fmla="*/ 52 w 66"/>
                <a:gd name="T27" fmla="*/ 8 h 77"/>
                <a:gd name="T28" fmla="*/ 58 w 66"/>
                <a:gd name="T29" fmla="*/ 25 h 77"/>
                <a:gd name="T30" fmla="*/ 58 w 66"/>
                <a:gd name="T31" fmla="*/ 62 h 77"/>
                <a:gd name="T32" fmla="*/ 62 w 66"/>
                <a:gd name="T33" fmla="*/ 68 h 77"/>
                <a:gd name="T34" fmla="*/ 66 w 66"/>
                <a:gd name="T35" fmla="*/ 67 h 77"/>
                <a:gd name="T36" fmla="*/ 66 w 66"/>
                <a:gd name="T37" fmla="*/ 74 h 77"/>
                <a:gd name="T38" fmla="*/ 46 w 66"/>
                <a:gd name="T39" fmla="*/ 38 h 77"/>
                <a:gd name="T40" fmla="*/ 31 w 66"/>
                <a:gd name="T41" fmla="*/ 36 h 77"/>
                <a:gd name="T42" fmla="*/ 12 w 66"/>
                <a:gd name="T43" fmla="*/ 52 h 77"/>
                <a:gd name="T44" fmla="*/ 28 w 66"/>
                <a:gd name="T45" fmla="*/ 69 h 77"/>
                <a:gd name="T46" fmla="*/ 42 w 66"/>
                <a:gd name="T47" fmla="*/ 63 h 77"/>
                <a:gd name="T48" fmla="*/ 46 w 66"/>
                <a:gd name="T49" fmla="*/ 49 h 77"/>
                <a:gd name="T50" fmla="*/ 46 w 66"/>
                <a:gd name="T51" fmla="*/ 38 h 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6" h="77">
                  <a:moveTo>
                    <a:pt x="66" y="74"/>
                  </a:moveTo>
                  <a:cubicBezTo>
                    <a:pt x="64" y="76"/>
                    <a:pt x="61" y="77"/>
                    <a:pt x="58" y="77"/>
                  </a:cubicBezTo>
                  <a:cubicBezTo>
                    <a:pt x="51" y="77"/>
                    <a:pt x="47" y="74"/>
                    <a:pt x="47" y="68"/>
                  </a:cubicBezTo>
                  <a:cubicBezTo>
                    <a:pt x="43" y="74"/>
                    <a:pt x="35" y="77"/>
                    <a:pt x="26" y="77"/>
                  </a:cubicBezTo>
                  <a:cubicBezTo>
                    <a:pt x="11" y="77"/>
                    <a:pt x="0" y="69"/>
                    <a:pt x="0" y="53"/>
                  </a:cubicBezTo>
                  <a:cubicBezTo>
                    <a:pt x="0" y="38"/>
                    <a:pt x="10" y="28"/>
                    <a:pt x="30" y="28"/>
                  </a:cubicBezTo>
                  <a:cubicBezTo>
                    <a:pt x="36" y="28"/>
                    <a:pt x="42" y="29"/>
                    <a:pt x="46" y="3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0"/>
                    <a:pt x="45" y="16"/>
                    <a:pt x="42" y="13"/>
                  </a:cubicBezTo>
                  <a:cubicBezTo>
                    <a:pt x="40" y="10"/>
                    <a:pt x="35" y="8"/>
                    <a:pt x="28" y="8"/>
                  </a:cubicBezTo>
                  <a:cubicBezTo>
                    <a:pt x="20" y="8"/>
                    <a:pt x="13" y="10"/>
                    <a:pt x="7" y="1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2" y="2"/>
                    <a:pt x="20" y="0"/>
                    <a:pt x="29" y="0"/>
                  </a:cubicBezTo>
                  <a:cubicBezTo>
                    <a:pt x="39" y="0"/>
                    <a:pt x="47" y="2"/>
                    <a:pt x="52" y="8"/>
                  </a:cubicBezTo>
                  <a:cubicBezTo>
                    <a:pt x="56" y="12"/>
                    <a:pt x="58" y="17"/>
                    <a:pt x="58" y="25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6"/>
                    <a:pt x="58" y="68"/>
                    <a:pt x="62" y="68"/>
                  </a:cubicBezTo>
                  <a:cubicBezTo>
                    <a:pt x="63" y="68"/>
                    <a:pt x="65" y="68"/>
                    <a:pt x="66" y="67"/>
                  </a:cubicBezTo>
                  <a:lnTo>
                    <a:pt x="66" y="74"/>
                  </a:lnTo>
                  <a:close/>
                  <a:moveTo>
                    <a:pt x="46" y="38"/>
                  </a:moveTo>
                  <a:cubicBezTo>
                    <a:pt x="43" y="37"/>
                    <a:pt x="37" y="36"/>
                    <a:pt x="31" y="36"/>
                  </a:cubicBezTo>
                  <a:cubicBezTo>
                    <a:pt x="17" y="36"/>
                    <a:pt x="12" y="43"/>
                    <a:pt x="12" y="52"/>
                  </a:cubicBezTo>
                  <a:cubicBezTo>
                    <a:pt x="12" y="63"/>
                    <a:pt x="19" y="69"/>
                    <a:pt x="28" y="69"/>
                  </a:cubicBezTo>
                  <a:cubicBezTo>
                    <a:pt x="34" y="69"/>
                    <a:pt x="39" y="67"/>
                    <a:pt x="42" y="63"/>
                  </a:cubicBezTo>
                  <a:cubicBezTo>
                    <a:pt x="45" y="60"/>
                    <a:pt x="46" y="55"/>
                    <a:pt x="46" y="49"/>
                  </a:cubicBezTo>
                  <a:lnTo>
                    <a:pt x="46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34"/>
            <p:cNvSpPr>
              <a:spLocks noEditPoints="1"/>
            </p:cNvSpPr>
            <p:nvPr userDrawn="1"/>
          </p:nvSpPr>
          <p:spPr bwMode="auto">
            <a:xfrm>
              <a:off x="1485" y="548"/>
              <a:ext cx="47" cy="73"/>
            </a:xfrm>
            <a:custGeom>
              <a:avLst/>
              <a:gdLst>
                <a:gd name="T0" fmla="*/ 34 w 70"/>
                <a:gd name="T1" fmla="*/ 77 h 107"/>
                <a:gd name="T2" fmla="*/ 20 w 70"/>
                <a:gd name="T3" fmla="*/ 76 h 107"/>
                <a:gd name="T4" fmla="*/ 20 w 70"/>
                <a:gd name="T5" fmla="*/ 107 h 107"/>
                <a:gd name="T6" fmla="*/ 8 w 70"/>
                <a:gd name="T7" fmla="*/ 107 h 107"/>
                <a:gd name="T8" fmla="*/ 8 w 70"/>
                <a:gd name="T9" fmla="*/ 10 h 107"/>
                <a:gd name="T10" fmla="*/ 0 w 70"/>
                <a:gd name="T11" fmla="*/ 10 h 107"/>
                <a:gd name="T12" fmla="*/ 0 w 70"/>
                <a:gd name="T13" fmla="*/ 1 h 107"/>
                <a:gd name="T14" fmla="*/ 16 w 70"/>
                <a:gd name="T15" fmla="*/ 1 h 107"/>
                <a:gd name="T16" fmla="*/ 18 w 70"/>
                <a:gd name="T17" fmla="*/ 10 h 107"/>
                <a:gd name="T18" fmla="*/ 40 w 70"/>
                <a:gd name="T19" fmla="*/ 0 h 107"/>
                <a:gd name="T20" fmla="*/ 70 w 70"/>
                <a:gd name="T21" fmla="*/ 37 h 107"/>
                <a:gd name="T22" fmla="*/ 34 w 70"/>
                <a:gd name="T23" fmla="*/ 77 h 107"/>
                <a:gd name="T24" fmla="*/ 39 w 70"/>
                <a:gd name="T25" fmla="*/ 9 h 107"/>
                <a:gd name="T26" fmla="*/ 24 w 70"/>
                <a:gd name="T27" fmla="*/ 15 h 107"/>
                <a:gd name="T28" fmla="*/ 20 w 70"/>
                <a:gd name="T29" fmla="*/ 31 h 107"/>
                <a:gd name="T30" fmla="*/ 20 w 70"/>
                <a:gd name="T31" fmla="*/ 67 h 107"/>
                <a:gd name="T32" fmla="*/ 33 w 70"/>
                <a:gd name="T33" fmla="*/ 69 h 107"/>
                <a:gd name="T34" fmla="*/ 58 w 70"/>
                <a:gd name="T35" fmla="*/ 38 h 107"/>
                <a:gd name="T36" fmla="*/ 39 w 70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07">
                  <a:moveTo>
                    <a:pt x="34" y="77"/>
                  </a:moveTo>
                  <a:cubicBezTo>
                    <a:pt x="29" y="77"/>
                    <a:pt x="24" y="77"/>
                    <a:pt x="20" y="7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3"/>
                    <a:pt x="30" y="0"/>
                    <a:pt x="40" y="0"/>
                  </a:cubicBezTo>
                  <a:cubicBezTo>
                    <a:pt x="61" y="0"/>
                    <a:pt x="70" y="16"/>
                    <a:pt x="70" y="37"/>
                  </a:cubicBezTo>
                  <a:cubicBezTo>
                    <a:pt x="70" y="61"/>
                    <a:pt x="60" y="77"/>
                    <a:pt x="34" y="77"/>
                  </a:cubicBezTo>
                  <a:close/>
                  <a:moveTo>
                    <a:pt x="39" y="9"/>
                  </a:moveTo>
                  <a:cubicBezTo>
                    <a:pt x="32" y="9"/>
                    <a:pt x="27" y="11"/>
                    <a:pt x="24" y="15"/>
                  </a:cubicBezTo>
                  <a:cubicBezTo>
                    <a:pt x="21" y="19"/>
                    <a:pt x="20" y="24"/>
                    <a:pt x="20" y="31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4" y="68"/>
                    <a:pt x="29" y="69"/>
                    <a:pt x="33" y="69"/>
                  </a:cubicBezTo>
                  <a:cubicBezTo>
                    <a:pt x="53" y="69"/>
                    <a:pt x="58" y="57"/>
                    <a:pt x="58" y="38"/>
                  </a:cubicBezTo>
                  <a:cubicBezTo>
                    <a:pt x="58" y="18"/>
                    <a:pt x="51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35"/>
            <p:cNvSpPr>
              <a:spLocks noEditPoints="1"/>
            </p:cNvSpPr>
            <p:nvPr userDrawn="1"/>
          </p:nvSpPr>
          <p:spPr bwMode="auto">
            <a:xfrm>
              <a:off x="1538" y="548"/>
              <a:ext cx="49" cy="73"/>
            </a:xfrm>
            <a:custGeom>
              <a:avLst/>
              <a:gdLst>
                <a:gd name="T0" fmla="*/ 35 w 71"/>
                <a:gd name="T1" fmla="*/ 77 h 107"/>
                <a:gd name="T2" fmla="*/ 21 w 71"/>
                <a:gd name="T3" fmla="*/ 76 h 107"/>
                <a:gd name="T4" fmla="*/ 21 w 71"/>
                <a:gd name="T5" fmla="*/ 107 h 107"/>
                <a:gd name="T6" fmla="*/ 9 w 71"/>
                <a:gd name="T7" fmla="*/ 107 h 107"/>
                <a:gd name="T8" fmla="*/ 9 w 71"/>
                <a:gd name="T9" fmla="*/ 10 h 107"/>
                <a:gd name="T10" fmla="*/ 0 w 71"/>
                <a:gd name="T11" fmla="*/ 10 h 107"/>
                <a:gd name="T12" fmla="*/ 0 w 71"/>
                <a:gd name="T13" fmla="*/ 1 h 107"/>
                <a:gd name="T14" fmla="*/ 17 w 71"/>
                <a:gd name="T15" fmla="*/ 1 h 107"/>
                <a:gd name="T16" fmla="*/ 19 w 71"/>
                <a:gd name="T17" fmla="*/ 10 h 107"/>
                <a:gd name="T18" fmla="*/ 41 w 71"/>
                <a:gd name="T19" fmla="*/ 0 h 107"/>
                <a:gd name="T20" fmla="*/ 71 w 71"/>
                <a:gd name="T21" fmla="*/ 37 h 107"/>
                <a:gd name="T22" fmla="*/ 35 w 71"/>
                <a:gd name="T23" fmla="*/ 77 h 107"/>
                <a:gd name="T24" fmla="*/ 39 w 71"/>
                <a:gd name="T25" fmla="*/ 9 h 107"/>
                <a:gd name="T26" fmla="*/ 25 w 71"/>
                <a:gd name="T27" fmla="*/ 15 h 107"/>
                <a:gd name="T28" fmla="*/ 21 w 71"/>
                <a:gd name="T29" fmla="*/ 31 h 107"/>
                <a:gd name="T30" fmla="*/ 21 w 71"/>
                <a:gd name="T31" fmla="*/ 67 h 107"/>
                <a:gd name="T32" fmla="*/ 34 w 71"/>
                <a:gd name="T33" fmla="*/ 69 h 107"/>
                <a:gd name="T34" fmla="*/ 59 w 71"/>
                <a:gd name="T35" fmla="*/ 38 h 107"/>
                <a:gd name="T36" fmla="*/ 39 w 71"/>
                <a:gd name="T37" fmla="*/ 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07">
                  <a:moveTo>
                    <a:pt x="35" y="77"/>
                  </a:moveTo>
                  <a:cubicBezTo>
                    <a:pt x="30" y="77"/>
                    <a:pt x="25" y="77"/>
                    <a:pt x="21" y="76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4" y="3"/>
                    <a:pt x="31" y="0"/>
                    <a:pt x="41" y="0"/>
                  </a:cubicBezTo>
                  <a:cubicBezTo>
                    <a:pt x="62" y="0"/>
                    <a:pt x="71" y="16"/>
                    <a:pt x="71" y="37"/>
                  </a:cubicBezTo>
                  <a:cubicBezTo>
                    <a:pt x="71" y="61"/>
                    <a:pt x="61" y="77"/>
                    <a:pt x="35" y="77"/>
                  </a:cubicBezTo>
                  <a:close/>
                  <a:moveTo>
                    <a:pt x="39" y="9"/>
                  </a:moveTo>
                  <a:cubicBezTo>
                    <a:pt x="33" y="9"/>
                    <a:pt x="28" y="11"/>
                    <a:pt x="25" y="15"/>
                  </a:cubicBezTo>
                  <a:cubicBezTo>
                    <a:pt x="22" y="19"/>
                    <a:pt x="21" y="24"/>
                    <a:pt x="21" y="3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5" y="68"/>
                    <a:pt x="30" y="69"/>
                    <a:pt x="34" y="69"/>
                  </a:cubicBezTo>
                  <a:cubicBezTo>
                    <a:pt x="53" y="69"/>
                    <a:pt x="59" y="57"/>
                    <a:pt x="59" y="38"/>
                  </a:cubicBezTo>
                  <a:cubicBezTo>
                    <a:pt x="59" y="18"/>
                    <a:pt x="52" y="9"/>
                    <a:pt x="3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36"/>
            <p:cNvSpPr>
              <a:spLocks noEditPoints="1"/>
            </p:cNvSpPr>
            <p:nvPr userDrawn="1"/>
          </p:nvSpPr>
          <p:spPr bwMode="auto">
            <a:xfrm>
              <a:off x="1594" y="548"/>
              <a:ext cx="43" cy="52"/>
            </a:xfrm>
            <a:custGeom>
              <a:avLst/>
              <a:gdLst>
                <a:gd name="T0" fmla="*/ 54 w 62"/>
                <a:gd name="T1" fmla="*/ 43 h 77"/>
                <a:gd name="T2" fmla="*/ 12 w 62"/>
                <a:gd name="T3" fmla="*/ 43 h 77"/>
                <a:gd name="T4" fmla="*/ 36 w 62"/>
                <a:gd name="T5" fmla="*/ 68 h 77"/>
                <a:gd name="T6" fmla="*/ 59 w 62"/>
                <a:gd name="T7" fmla="*/ 61 h 77"/>
                <a:gd name="T8" fmla="*/ 58 w 62"/>
                <a:gd name="T9" fmla="*/ 71 h 77"/>
                <a:gd name="T10" fmla="*/ 34 w 62"/>
                <a:gd name="T11" fmla="*/ 77 h 77"/>
                <a:gd name="T12" fmla="*/ 0 w 62"/>
                <a:gd name="T13" fmla="*/ 39 h 77"/>
                <a:gd name="T14" fmla="*/ 32 w 62"/>
                <a:gd name="T15" fmla="*/ 0 h 77"/>
                <a:gd name="T16" fmla="*/ 62 w 62"/>
                <a:gd name="T17" fmla="*/ 35 h 77"/>
                <a:gd name="T18" fmla="*/ 54 w 62"/>
                <a:gd name="T19" fmla="*/ 43 h 77"/>
                <a:gd name="T20" fmla="*/ 32 w 62"/>
                <a:gd name="T21" fmla="*/ 8 h 77"/>
                <a:gd name="T22" fmla="*/ 12 w 62"/>
                <a:gd name="T23" fmla="*/ 35 h 77"/>
                <a:gd name="T24" fmla="*/ 49 w 62"/>
                <a:gd name="T25" fmla="*/ 35 h 77"/>
                <a:gd name="T26" fmla="*/ 50 w 62"/>
                <a:gd name="T27" fmla="*/ 33 h 77"/>
                <a:gd name="T28" fmla="*/ 32 w 62"/>
                <a:gd name="T29" fmla="*/ 8 h 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" h="77">
                  <a:moveTo>
                    <a:pt x="54" y="43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3" y="59"/>
                    <a:pt x="21" y="68"/>
                    <a:pt x="36" y="68"/>
                  </a:cubicBezTo>
                  <a:cubicBezTo>
                    <a:pt x="44" y="68"/>
                    <a:pt x="53" y="65"/>
                    <a:pt x="59" y="6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3" y="75"/>
                    <a:pt x="43" y="77"/>
                    <a:pt x="34" y="77"/>
                  </a:cubicBezTo>
                  <a:cubicBezTo>
                    <a:pt x="11" y="77"/>
                    <a:pt x="0" y="62"/>
                    <a:pt x="0" y="39"/>
                  </a:cubicBezTo>
                  <a:cubicBezTo>
                    <a:pt x="0" y="14"/>
                    <a:pt x="13" y="0"/>
                    <a:pt x="32" y="0"/>
                  </a:cubicBezTo>
                  <a:cubicBezTo>
                    <a:pt x="50" y="0"/>
                    <a:pt x="62" y="13"/>
                    <a:pt x="62" y="35"/>
                  </a:cubicBezTo>
                  <a:cubicBezTo>
                    <a:pt x="62" y="40"/>
                    <a:pt x="60" y="43"/>
                    <a:pt x="54" y="43"/>
                  </a:cubicBezTo>
                  <a:close/>
                  <a:moveTo>
                    <a:pt x="32" y="8"/>
                  </a:moveTo>
                  <a:cubicBezTo>
                    <a:pt x="20" y="8"/>
                    <a:pt x="13" y="17"/>
                    <a:pt x="1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19"/>
                    <a:pt x="44" y="8"/>
                    <a:pt x="32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1644" y="548"/>
              <a:ext cx="46" cy="52"/>
            </a:xfrm>
            <a:custGeom>
              <a:avLst/>
              <a:gdLst>
                <a:gd name="T0" fmla="*/ 68 w 68"/>
                <a:gd name="T1" fmla="*/ 76 h 76"/>
                <a:gd name="T2" fmla="*/ 56 w 68"/>
                <a:gd name="T3" fmla="*/ 76 h 76"/>
                <a:gd name="T4" fmla="*/ 56 w 68"/>
                <a:gd name="T5" fmla="*/ 29 h 76"/>
                <a:gd name="T6" fmla="*/ 52 w 68"/>
                <a:gd name="T7" fmla="*/ 14 h 76"/>
                <a:gd name="T8" fmla="*/ 40 w 68"/>
                <a:gd name="T9" fmla="*/ 9 h 76"/>
                <a:gd name="T10" fmla="*/ 25 w 68"/>
                <a:gd name="T11" fmla="*/ 15 h 76"/>
                <a:gd name="T12" fmla="*/ 20 w 68"/>
                <a:gd name="T13" fmla="*/ 33 h 76"/>
                <a:gd name="T14" fmla="*/ 20 w 68"/>
                <a:gd name="T15" fmla="*/ 76 h 76"/>
                <a:gd name="T16" fmla="*/ 9 w 68"/>
                <a:gd name="T17" fmla="*/ 76 h 76"/>
                <a:gd name="T18" fmla="*/ 9 w 68"/>
                <a:gd name="T19" fmla="*/ 10 h 76"/>
                <a:gd name="T20" fmla="*/ 0 w 68"/>
                <a:gd name="T21" fmla="*/ 10 h 76"/>
                <a:gd name="T22" fmla="*/ 0 w 68"/>
                <a:gd name="T23" fmla="*/ 1 h 76"/>
                <a:gd name="T24" fmla="*/ 16 w 68"/>
                <a:gd name="T25" fmla="*/ 1 h 76"/>
                <a:gd name="T26" fmla="*/ 18 w 68"/>
                <a:gd name="T27" fmla="*/ 10 h 76"/>
                <a:gd name="T28" fmla="*/ 42 w 68"/>
                <a:gd name="T29" fmla="*/ 0 h 76"/>
                <a:gd name="T30" fmla="*/ 62 w 68"/>
                <a:gd name="T31" fmla="*/ 8 h 76"/>
                <a:gd name="T32" fmla="*/ 68 w 68"/>
                <a:gd name="T33" fmla="*/ 28 h 76"/>
                <a:gd name="T34" fmla="*/ 68 w 68"/>
                <a:gd name="T35" fmla="*/ 76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8" h="76">
                  <a:moveTo>
                    <a:pt x="68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2"/>
                    <a:pt x="56" y="18"/>
                    <a:pt x="52" y="14"/>
                  </a:cubicBezTo>
                  <a:cubicBezTo>
                    <a:pt x="50" y="11"/>
                    <a:pt x="45" y="9"/>
                    <a:pt x="40" y="9"/>
                  </a:cubicBezTo>
                  <a:cubicBezTo>
                    <a:pt x="33" y="9"/>
                    <a:pt x="28" y="11"/>
                    <a:pt x="25" y="15"/>
                  </a:cubicBezTo>
                  <a:cubicBezTo>
                    <a:pt x="21" y="19"/>
                    <a:pt x="20" y="24"/>
                    <a:pt x="20" y="3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3" y="4"/>
                    <a:pt x="31" y="0"/>
                    <a:pt x="42" y="0"/>
                  </a:cubicBezTo>
                  <a:cubicBezTo>
                    <a:pt x="50" y="0"/>
                    <a:pt x="58" y="3"/>
                    <a:pt x="62" y="8"/>
                  </a:cubicBezTo>
                  <a:cubicBezTo>
                    <a:pt x="67" y="13"/>
                    <a:pt x="68" y="20"/>
                    <a:pt x="68" y="28"/>
                  </a:cubicBezTo>
                  <a:lnTo>
                    <a:pt x="68" y="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445" y="254"/>
              <a:ext cx="121" cy="61"/>
            </a:xfrm>
            <a:custGeom>
              <a:avLst/>
              <a:gdLst>
                <a:gd name="T0" fmla="*/ 8 w 178"/>
                <a:gd name="T1" fmla="*/ 76 h 89"/>
                <a:gd name="T2" fmla="*/ 15 w 178"/>
                <a:gd name="T3" fmla="*/ 69 h 89"/>
                <a:gd name="T4" fmla="*/ 175 w 178"/>
                <a:gd name="T5" fmla="*/ 85 h 89"/>
                <a:gd name="T6" fmla="*/ 178 w 178"/>
                <a:gd name="T7" fmla="*/ 89 h 89"/>
                <a:gd name="T8" fmla="*/ 178 w 178"/>
                <a:gd name="T9" fmla="*/ 89 h 89"/>
                <a:gd name="T10" fmla="*/ 177 w 178"/>
                <a:gd name="T11" fmla="*/ 81 h 89"/>
                <a:gd name="T12" fmla="*/ 177 w 178"/>
                <a:gd name="T13" fmla="*/ 80 h 89"/>
                <a:gd name="T14" fmla="*/ 176 w 178"/>
                <a:gd name="T15" fmla="*/ 72 h 89"/>
                <a:gd name="T16" fmla="*/ 172 w 178"/>
                <a:gd name="T17" fmla="*/ 58 h 89"/>
                <a:gd name="T18" fmla="*/ 165 w 178"/>
                <a:gd name="T19" fmla="*/ 45 h 89"/>
                <a:gd name="T20" fmla="*/ 176 w 178"/>
                <a:gd name="T21" fmla="*/ 8 h 89"/>
                <a:gd name="T22" fmla="*/ 141 w 178"/>
                <a:gd name="T23" fmla="*/ 17 h 89"/>
                <a:gd name="T24" fmla="*/ 121 w 178"/>
                <a:gd name="T25" fmla="*/ 6 h 89"/>
                <a:gd name="T26" fmla="*/ 112 w 178"/>
                <a:gd name="T27" fmla="*/ 4 h 89"/>
                <a:gd name="T28" fmla="*/ 103 w 178"/>
                <a:gd name="T29" fmla="*/ 1 h 89"/>
                <a:gd name="T30" fmla="*/ 70 w 178"/>
                <a:gd name="T31" fmla="*/ 2 h 89"/>
                <a:gd name="T32" fmla="*/ 70 w 178"/>
                <a:gd name="T33" fmla="*/ 2 h 89"/>
                <a:gd name="T34" fmla="*/ 64 w 178"/>
                <a:gd name="T35" fmla="*/ 4 h 89"/>
                <a:gd name="T36" fmla="*/ 62 w 178"/>
                <a:gd name="T37" fmla="*/ 4 h 89"/>
                <a:gd name="T38" fmla="*/ 56 w 178"/>
                <a:gd name="T39" fmla="*/ 6 h 89"/>
                <a:gd name="T40" fmla="*/ 56 w 178"/>
                <a:gd name="T41" fmla="*/ 7 h 89"/>
                <a:gd name="T42" fmla="*/ 51 w 178"/>
                <a:gd name="T43" fmla="*/ 9 h 89"/>
                <a:gd name="T44" fmla="*/ 49 w 178"/>
                <a:gd name="T45" fmla="*/ 9 h 89"/>
                <a:gd name="T46" fmla="*/ 44 w 178"/>
                <a:gd name="T47" fmla="*/ 12 h 89"/>
                <a:gd name="T48" fmla="*/ 43 w 178"/>
                <a:gd name="T49" fmla="*/ 13 h 89"/>
                <a:gd name="T50" fmla="*/ 39 w 178"/>
                <a:gd name="T51" fmla="*/ 16 h 89"/>
                <a:gd name="T52" fmla="*/ 38 w 178"/>
                <a:gd name="T53" fmla="*/ 16 h 89"/>
                <a:gd name="T54" fmla="*/ 33 w 178"/>
                <a:gd name="T55" fmla="*/ 20 h 89"/>
                <a:gd name="T56" fmla="*/ 32 w 178"/>
                <a:gd name="T57" fmla="*/ 21 h 89"/>
                <a:gd name="T58" fmla="*/ 28 w 178"/>
                <a:gd name="T59" fmla="*/ 24 h 89"/>
                <a:gd name="T60" fmla="*/ 27 w 178"/>
                <a:gd name="T61" fmla="*/ 25 h 89"/>
                <a:gd name="T62" fmla="*/ 23 w 178"/>
                <a:gd name="T63" fmla="*/ 29 h 89"/>
                <a:gd name="T64" fmla="*/ 22 w 178"/>
                <a:gd name="T65" fmla="*/ 30 h 89"/>
                <a:gd name="T66" fmla="*/ 18 w 178"/>
                <a:gd name="T67" fmla="*/ 34 h 89"/>
                <a:gd name="T68" fmla="*/ 18 w 178"/>
                <a:gd name="T69" fmla="*/ 35 h 89"/>
                <a:gd name="T70" fmla="*/ 15 w 178"/>
                <a:gd name="T71" fmla="*/ 39 h 89"/>
                <a:gd name="T72" fmla="*/ 14 w 178"/>
                <a:gd name="T73" fmla="*/ 40 h 89"/>
                <a:gd name="T74" fmla="*/ 11 w 178"/>
                <a:gd name="T75" fmla="*/ 46 h 89"/>
                <a:gd name="T76" fmla="*/ 11 w 178"/>
                <a:gd name="T77" fmla="*/ 46 h 89"/>
                <a:gd name="T78" fmla="*/ 8 w 178"/>
                <a:gd name="T79" fmla="*/ 51 h 89"/>
                <a:gd name="T80" fmla="*/ 8 w 178"/>
                <a:gd name="T81" fmla="*/ 52 h 89"/>
                <a:gd name="T82" fmla="*/ 5 w 178"/>
                <a:gd name="T83" fmla="*/ 58 h 89"/>
                <a:gd name="T84" fmla="*/ 5 w 178"/>
                <a:gd name="T85" fmla="*/ 59 h 89"/>
                <a:gd name="T86" fmla="*/ 3 w 178"/>
                <a:gd name="T87" fmla="*/ 64 h 89"/>
                <a:gd name="T88" fmla="*/ 3 w 178"/>
                <a:gd name="T89" fmla="*/ 65 h 89"/>
                <a:gd name="T90" fmla="*/ 2 w 178"/>
                <a:gd name="T91" fmla="*/ 70 h 89"/>
                <a:gd name="T92" fmla="*/ 1 w 178"/>
                <a:gd name="T93" fmla="*/ 72 h 89"/>
                <a:gd name="T94" fmla="*/ 0 w 178"/>
                <a:gd name="T95" fmla="*/ 78 h 89"/>
                <a:gd name="T96" fmla="*/ 8 w 178"/>
                <a:gd name="T97" fmla="*/ 76 h 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8" h="89">
                  <a:moveTo>
                    <a:pt x="8" y="76"/>
                  </a:moveTo>
                  <a:cubicBezTo>
                    <a:pt x="10" y="73"/>
                    <a:pt x="13" y="71"/>
                    <a:pt x="15" y="69"/>
                  </a:cubicBezTo>
                  <a:cubicBezTo>
                    <a:pt x="63" y="29"/>
                    <a:pt x="134" y="36"/>
                    <a:pt x="175" y="85"/>
                  </a:cubicBezTo>
                  <a:cubicBezTo>
                    <a:pt x="176" y="86"/>
                    <a:pt x="177" y="88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6"/>
                    <a:pt x="178" y="83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8"/>
                    <a:pt x="177" y="75"/>
                    <a:pt x="176" y="72"/>
                  </a:cubicBezTo>
                  <a:cubicBezTo>
                    <a:pt x="175" y="67"/>
                    <a:pt x="173" y="62"/>
                    <a:pt x="172" y="58"/>
                  </a:cubicBezTo>
                  <a:cubicBezTo>
                    <a:pt x="170" y="53"/>
                    <a:pt x="168" y="49"/>
                    <a:pt x="165" y="45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4" y="13"/>
                    <a:pt x="128" y="9"/>
                    <a:pt x="121" y="6"/>
                  </a:cubicBezTo>
                  <a:cubicBezTo>
                    <a:pt x="118" y="5"/>
                    <a:pt x="115" y="4"/>
                    <a:pt x="112" y="4"/>
                  </a:cubicBezTo>
                  <a:cubicBezTo>
                    <a:pt x="109" y="3"/>
                    <a:pt x="106" y="2"/>
                    <a:pt x="103" y="1"/>
                  </a:cubicBezTo>
                  <a:cubicBezTo>
                    <a:pt x="92" y="0"/>
                    <a:pt x="81" y="0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3"/>
                    <a:pt x="66" y="3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0" y="5"/>
                    <a:pt x="58" y="5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7"/>
                    <a:pt x="52" y="8"/>
                    <a:pt x="51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8" y="10"/>
                    <a:pt x="46" y="11"/>
                    <a:pt x="44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5"/>
                    <a:pt x="39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17"/>
                    <a:pt x="35" y="18"/>
                    <a:pt x="33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2"/>
                    <a:pt x="29" y="23"/>
                    <a:pt x="28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6"/>
                    <a:pt x="25" y="27"/>
                    <a:pt x="23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1"/>
                    <a:pt x="20" y="33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6"/>
                    <a:pt x="16" y="38"/>
                    <a:pt x="15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2"/>
                    <a:pt x="12" y="44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0" y="48"/>
                    <a:pt x="9" y="49"/>
                    <a:pt x="8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4"/>
                    <a:pt x="6" y="56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60"/>
                    <a:pt x="4" y="62"/>
                    <a:pt x="3" y="6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7"/>
                    <a:pt x="2" y="68"/>
                    <a:pt x="2" y="70"/>
                  </a:cubicBezTo>
                  <a:cubicBezTo>
                    <a:pt x="1" y="71"/>
                    <a:pt x="1" y="71"/>
                    <a:pt x="1" y="72"/>
                  </a:cubicBezTo>
                  <a:cubicBezTo>
                    <a:pt x="1" y="74"/>
                    <a:pt x="1" y="76"/>
                    <a:pt x="0" y="78"/>
                  </a:cubicBezTo>
                  <a:cubicBezTo>
                    <a:pt x="3" y="77"/>
                    <a:pt x="5" y="76"/>
                    <a:pt x="8" y="76"/>
                  </a:cubicBezTo>
                  <a:close/>
                </a:path>
              </a:pathLst>
            </a:custGeom>
            <a:solidFill>
              <a:srgbClr val="97D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382" y="308"/>
              <a:ext cx="83" cy="120"/>
            </a:xfrm>
            <a:custGeom>
              <a:avLst/>
              <a:gdLst>
                <a:gd name="T0" fmla="*/ 122 w 122"/>
                <a:gd name="T1" fmla="*/ 175 h 177"/>
                <a:gd name="T2" fmla="*/ 94 w 122"/>
                <a:gd name="T3" fmla="*/ 151 h 177"/>
                <a:gd name="T4" fmla="*/ 92 w 122"/>
                <a:gd name="T5" fmla="*/ 7 h 177"/>
                <a:gd name="T6" fmla="*/ 92 w 122"/>
                <a:gd name="T7" fmla="*/ 0 h 177"/>
                <a:gd name="T8" fmla="*/ 92 w 122"/>
                <a:gd name="T9" fmla="*/ 0 h 177"/>
                <a:gd name="T10" fmla="*/ 88 w 122"/>
                <a:gd name="T11" fmla="*/ 1 h 177"/>
                <a:gd name="T12" fmla="*/ 87 w 122"/>
                <a:gd name="T13" fmla="*/ 1 h 177"/>
                <a:gd name="T14" fmla="*/ 66 w 122"/>
                <a:gd name="T15" fmla="*/ 13 h 177"/>
                <a:gd name="T16" fmla="*/ 65 w 122"/>
                <a:gd name="T17" fmla="*/ 14 h 177"/>
                <a:gd name="T18" fmla="*/ 62 w 122"/>
                <a:gd name="T19" fmla="*/ 16 h 177"/>
                <a:gd name="T20" fmla="*/ 61 w 122"/>
                <a:gd name="T21" fmla="*/ 17 h 177"/>
                <a:gd name="T22" fmla="*/ 58 w 122"/>
                <a:gd name="T23" fmla="*/ 20 h 177"/>
                <a:gd name="T24" fmla="*/ 57 w 122"/>
                <a:gd name="T25" fmla="*/ 20 h 177"/>
                <a:gd name="T26" fmla="*/ 54 w 122"/>
                <a:gd name="T27" fmla="*/ 23 h 177"/>
                <a:gd name="T28" fmla="*/ 54 w 122"/>
                <a:gd name="T29" fmla="*/ 24 h 177"/>
                <a:gd name="T30" fmla="*/ 47 w 122"/>
                <a:gd name="T31" fmla="*/ 31 h 177"/>
                <a:gd name="T32" fmla="*/ 47 w 122"/>
                <a:gd name="T33" fmla="*/ 32 h 177"/>
                <a:gd name="T34" fmla="*/ 45 w 122"/>
                <a:gd name="T35" fmla="*/ 35 h 177"/>
                <a:gd name="T36" fmla="*/ 44 w 122"/>
                <a:gd name="T37" fmla="*/ 37 h 177"/>
                <a:gd name="T38" fmla="*/ 42 w 122"/>
                <a:gd name="T39" fmla="*/ 40 h 177"/>
                <a:gd name="T40" fmla="*/ 41 w 122"/>
                <a:gd name="T41" fmla="*/ 41 h 177"/>
                <a:gd name="T42" fmla="*/ 39 w 122"/>
                <a:gd name="T43" fmla="*/ 44 h 177"/>
                <a:gd name="T44" fmla="*/ 39 w 122"/>
                <a:gd name="T45" fmla="*/ 46 h 177"/>
                <a:gd name="T46" fmla="*/ 37 w 122"/>
                <a:gd name="T47" fmla="*/ 49 h 177"/>
                <a:gd name="T48" fmla="*/ 36 w 122"/>
                <a:gd name="T49" fmla="*/ 50 h 177"/>
                <a:gd name="T50" fmla="*/ 34 w 122"/>
                <a:gd name="T51" fmla="*/ 55 h 177"/>
                <a:gd name="T52" fmla="*/ 34 w 122"/>
                <a:gd name="T53" fmla="*/ 55 h 177"/>
                <a:gd name="T54" fmla="*/ 33 w 122"/>
                <a:gd name="T55" fmla="*/ 58 h 177"/>
                <a:gd name="T56" fmla="*/ 29 w 122"/>
                <a:gd name="T57" fmla="*/ 77 h 177"/>
                <a:gd name="T58" fmla="*/ 29 w 122"/>
                <a:gd name="T59" fmla="*/ 84 h 177"/>
                <a:gd name="T60" fmla="*/ 0 w 122"/>
                <a:gd name="T61" fmla="*/ 110 h 177"/>
                <a:gd name="T62" fmla="*/ 35 w 122"/>
                <a:gd name="T63" fmla="*/ 120 h 177"/>
                <a:gd name="T64" fmla="*/ 39 w 122"/>
                <a:gd name="T65" fmla="*/ 129 h 177"/>
                <a:gd name="T66" fmla="*/ 43 w 122"/>
                <a:gd name="T67" fmla="*/ 137 h 177"/>
                <a:gd name="T68" fmla="*/ 46 w 122"/>
                <a:gd name="T69" fmla="*/ 140 h 177"/>
                <a:gd name="T70" fmla="*/ 52 w 122"/>
                <a:gd name="T71" fmla="*/ 148 h 177"/>
                <a:gd name="T72" fmla="*/ 73 w 122"/>
                <a:gd name="T73" fmla="*/ 165 h 177"/>
                <a:gd name="T74" fmla="*/ 77 w 122"/>
                <a:gd name="T75" fmla="*/ 168 h 177"/>
                <a:gd name="T76" fmla="*/ 86 w 122"/>
                <a:gd name="T77" fmla="*/ 171 h 177"/>
                <a:gd name="T78" fmla="*/ 87 w 122"/>
                <a:gd name="T79" fmla="*/ 172 h 177"/>
                <a:gd name="T80" fmla="*/ 91 w 122"/>
                <a:gd name="T81" fmla="*/ 173 h 177"/>
                <a:gd name="T82" fmla="*/ 92 w 122"/>
                <a:gd name="T83" fmla="*/ 173 h 177"/>
                <a:gd name="T84" fmla="*/ 95 w 122"/>
                <a:gd name="T85" fmla="*/ 174 h 177"/>
                <a:gd name="T86" fmla="*/ 96 w 122"/>
                <a:gd name="T87" fmla="*/ 174 h 177"/>
                <a:gd name="T88" fmla="*/ 100 w 122"/>
                <a:gd name="T89" fmla="*/ 175 h 177"/>
                <a:gd name="T90" fmla="*/ 100 w 122"/>
                <a:gd name="T91" fmla="*/ 175 h 177"/>
                <a:gd name="T92" fmla="*/ 104 w 122"/>
                <a:gd name="T93" fmla="*/ 176 h 177"/>
                <a:gd name="T94" fmla="*/ 105 w 122"/>
                <a:gd name="T95" fmla="*/ 176 h 177"/>
                <a:gd name="T96" fmla="*/ 109 w 122"/>
                <a:gd name="T97" fmla="*/ 177 h 177"/>
                <a:gd name="T98" fmla="*/ 109 w 122"/>
                <a:gd name="T99" fmla="*/ 177 h 177"/>
                <a:gd name="T100" fmla="*/ 122 w 122"/>
                <a:gd name="T101" fmla="*/ 177 h 177"/>
                <a:gd name="T102" fmla="*/ 122 w 122"/>
                <a:gd name="T103" fmla="*/ 175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2" h="177">
                  <a:moveTo>
                    <a:pt x="122" y="175"/>
                  </a:moveTo>
                  <a:cubicBezTo>
                    <a:pt x="112" y="169"/>
                    <a:pt x="102" y="161"/>
                    <a:pt x="94" y="151"/>
                  </a:cubicBezTo>
                  <a:cubicBezTo>
                    <a:pt x="58" y="108"/>
                    <a:pt x="59" y="48"/>
                    <a:pt x="92" y="7"/>
                  </a:cubicBezTo>
                  <a:cubicBezTo>
                    <a:pt x="92" y="5"/>
                    <a:pt x="92" y="2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89" y="1"/>
                    <a:pt x="8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0" y="4"/>
                    <a:pt x="72" y="8"/>
                    <a:pt x="66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5"/>
                    <a:pt x="63" y="16"/>
                    <a:pt x="62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8"/>
                    <a:pt x="59" y="19"/>
                    <a:pt x="58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1"/>
                    <a:pt x="55" y="22"/>
                    <a:pt x="54" y="23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49" y="29"/>
                    <a:pt x="47" y="3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3"/>
                    <a:pt x="45" y="34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8"/>
                    <a:pt x="42" y="39"/>
                    <a:pt x="42" y="40"/>
                  </a:cubicBezTo>
                  <a:cubicBezTo>
                    <a:pt x="42" y="40"/>
                    <a:pt x="41" y="41"/>
                    <a:pt x="41" y="41"/>
                  </a:cubicBezTo>
                  <a:cubicBezTo>
                    <a:pt x="40" y="42"/>
                    <a:pt x="40" y="43"/>
                    <a:pt x="39" y="44"/>
                  </a:cubicBezTo>
                  <a:cubicBezTo>
                    <a:pt x="39" y="44"/>
                    <a:pt x="39" y="45"/>
                    <a:pt x="39" y="46"/>
                  </a:cubicBezTo>
                  <a:cubicBezTo>
                    <a:pt x="38" y="47"/>
                    <a:pt x="38" y="48"/>
                    <a:pt x="37" y="49"/>
                  </a:cubicBezTo>
                  <a:cubicBezTo>
                    <a:pt x="37" y="49"/>
                    <a:pt x="37" y="50"/>
                    <a:pt x="36" y="50"/>
                  </a:cubicBezTo>
                  <a:cubicBezTo>
                    <a:pt x="36" y="52"/>
                    <a:pt x="35" y="53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4" y="57"/>
                    <a:pt x="33" y="58"/>
                  </a:cubicBezTo>
                  <a:cubicBezTo>
                    <a:pt x="31" y="64"/>
                    <a:pt x="30" y="70"/>
                    <a:pt x="29" y="77"/>
                  </a:cubicBezTo>
                  <a:cubicBezTo>
                    <a:pt x="29" y="79"/>
                    <a:pt x="29" y="82"/>
                    <a:pt x="29" y="8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3"/>
                    <a:pt x="37" y="126"/>
                    <a:pt x="39" y="129"/>
                  </a:cubicBezTo>
                  <a:cubicBezTo>
                    <a:pt x="40" y="131"/>
                    <a:pt x="42" y="134"/>
                    <a:pt x="43" y="137"/>
                  </a:cubicBezTo>
                  <a:cubicBezTo>
                    <a:pt x="44" y="138"/>
                    <a:pt x="45" y="139"/>
                    <a:pt x="46" y="140"/>
                  </a:cubicBezTo>
                  <a:cubicBezTo>
                    <a:pt x="48" y="143"/>
                    <a:pt x="49" y="145"/>
                    <a:pt x="52" y="148"/>
                  </a:cubicBezTo>
                  <a:cubicBezTo>
                    <a:pt x="58" y="155"/>
                    <a:pt x="65" y="160"/>
                    <a:pt x="73" y="165"/>
                  </a:cubicBezTo>
                  <a:cubicBezTo>
                    <a:pt x="75" y="166"/>
                    <a:pt x="76" y="167"/>
                    <a:pt x="77" y="168"/>
                  </a:cubicBezTo>
                  <a:cubicBezTo>
                    <a:pt x="80" y="169"/>
                    <a:pt x="83" y="170"/>
                    <a:pt x="86" y="171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2"/>
                    <a:pt x="89" y="173"/>
                    <a:pt x="91" y="173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93" y="174"/>
                    <a:pt x="94" y="174"/>
                    <a:pt x="95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7" y="175"/>
                    <a:pt x="99" y="175"/>
                    <a:pt x="10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6"/>
                    <a:pt x="103" y="176"/>
                    <a:pt x="104" y="176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6" y="176"/>
                    <a:pt x="108" y="177"/>
                    <a:pt x="109" y="177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4" y="177"/>
                    <a:pt x="118" y="177"/>
                    <a:pt x="122" y="177"/>
                  </a:cubicBezTo>
                  <a:lnTo>
                    <a:pt x="122" y="175"/>
                  </a:lnTo>
                  <a:close/>
                </a:path>
              </a:pathLst>
            </a:custGeom>
            <a:solidFill>
              <a:srgbClr val="FF67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445" y="306"/>
              <a:ext cx="5" cy="6"/>
            </a:xfrm>
            <a:custGeom>
              <a:avLst/>
              <a:gdLst>
                <a:gd name="T0" fmla="*/ 8 w 8"/>
                <a:gd name="T1" fmla="*/ 0 h 9"/>
                <a:gd name="T2" fmla="*/ 0 w 8"/>
                <a:gd name="T3" fmla="*/ 2 h 9"/>
                <a:gd name="T4" fmla="*/ 0 w 8"/>
                <a:gd name="T5" fmla="*/ 9 h 9"/>
                <a:gd name="T6" fmla="*/ 8 w 8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5" y="0"/>
                    <a:pt x="3" y="1"/>
                    <a:pt x="0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2" y="6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6A2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465" y="315"/>
              <a:ext cx="118" cy="145"/>
            </a:xfrm>
            <a:custGeom>
              <a:avLst/>
              <a:gdLst>
                <a:gd name="T0" fmla="*/ 151 w 172"/>
                <a:gd name="T1" fmla="*/ 135 h 212"/>
                <a:gd name="T2" fmla="*/ 154 w 172"/>
                <a:gd name="T3" fmla="*/ 131 h 212"/>
                <a:gd name="T4" fmla="*/ 156 w 172"/>
                <a:gd name="T5" fmla="*/ 126 h 212"/>
                <a:gd name="T6" fmla="*/ 159 w 172"/>
                <a:gd name="T7" fmla="*/ 121 h 212"/>
                <a:gd name="T8" fmla="*/ 161 w 172"/>
                <a:gd name="T9" fmla="*/ 116 h 212"/>
                <a:gd name="T10" fmla="*/ 164 w 172"/>
                <a:gd name="T11" fmla="*/ 111 h 212"/>
                <a:gd name="T12" fmla="*/ 165 w 172"/>
                <a:gd name="T13" fmla="*/ 106 h 212"/>
                <a:gd name="T14" fmla="*/ 167 w 172"/>
                <a:gd name="T15" fmla="*/ 101 h 212"/>
                <a:gd name="T16" fmla="*/ 168 w 172"/>
                <a:gd name="T17" fmla="*/ 96 h 212"/>
                <a:gd name="T18" fmla="*/ 169 w 172"/>
                <a:gd name="T19" fmla="*/ 91 h 212"/>
                <a:gd name="T20" fmla="*/ 170 w 172"/>
                <a:gd name="T21" fmla="*/ 86 h 212"/>
                <a:gd name="T22" fmla="*/ 171 w 172"/>
                <a:gd name="T23" fmla="*/ 80 h 212"/>
                <a:gd name="T24" fmla="*/ 171 w 172"/>
                <a:gd name="T25" fmla="*/ 75 h 212"/>
                <a:gd name="T26" fmla="*/ 172 w 172"/>
                <a:gd name="T27" fmla="*/ 70 h 212"/>
                <a:gd name="T28" fmla="*/ 171 w 172"/>
                <a:gd name="T29" fmla="*/ 64 h 212"/>
                <a:gd name="T30" fmla="*/ 171 w 172"/>
                <a:gd name="T31" fmla="*/ 59 h 212"/>
                <a:gd name="T32" fmla="*/ 170 w 172"/>
                <a:gd name="T33" fmla="*/ 54 h 212"/>
                <a:gd name="T34" fmla="*/ 170 w 172"/>
                <a:gd name="T35" fmla="*/ 49 h 212"/>
                <a:gd name="T36" fmla="*/ 168 w 172"/>
                <a:gd name="T37" fmla="*/ 43 h 212"/>
                <a:gd name="T38" fmla="*/ 167 w 172"/>
                <a:gd name="T39" fmla="*/ 38 h 212"/>
                <a:gd name="T40" fmla="*/ 166 w 172"/>
                <a:gd name="T41" fmla="*/ 33 h 212"/>
                <a:gd name="T42" fmla="*/ 164 w 172"/>
                <a:gd name="T43" fmla="*/ 28 h 212"/>
                <a:gd name="T44" fmla="*/ 162 w 172"/>
                <a:gd name="T45" fmla="*/ 23 h 212"/>
                <a:gd name="T46" fmla="*/ 159 w 172"/>
                <a:gd name="T47" fmla="*/ 18 h 212"/>
                <a:gd name="T48" fmla="*/ 157 w 172"/>
                <a:gd name="T49" fmla="*/ 13 h 212"/>
                <a:gd name="T50" fmla="*/ 154 w 172"/>
                <a:gd name="T51" fmla="*/ 9 h 212"/>
                <a:gd name="T52" fmla="*/ 151 w 172"/>
                <a:gd name="T53" fmla="*/ 4 h 212"/>
                <a:gd name="T54" fmla="*/ 148 w 172"/>
                <a:gd name="T55" fmla="*/ 0 h 212"/>
                <a:gd name="T56" fmla="*/ 80 w 172"/>
                <a:gd name="T57" fmla="*/ 107 h 212"/>
                <a:gd name="T58" fmla="*/ 5 w 172"/>
                <a:gd name="T59" fmla="*/ 187 h 212"/>
                <a:gd name="T60" fmla="*/ 27 w 172"/>
                <a:gd name="T61" fmla="*/ 196 h 212"/>
                <a:gd name="T62" fmla="*/ 72 w 172"/>
                <a:gd name="T63" fmla="*/ 181 h 212"/>
                <a:gd name="T64" fmla="*/ 111 w 172"/>
                <a:gd name="T65" fmla="*/ 169 h 212"/>
                <a:gd name="T66" fmla="*/ 131 w 172"/>
                <a:gd name="T67" fmla="*/ 156 h 212"/>
                <a:gd name="T68" fmla="*/ 136 w 172"/>
                <a:gd name="T69" fmla="*/ 152 h 212"/>
                <a:gd name="T70" fmla="*/ 140 w 172"/>
                <a:gd name="T71" fmla="*/ 148 h 212"/>
                <a:gd name="T72" fmla="*/ 144 w 172"/>
                <a:gd name="T73" fmla="*/ 144 h 212"/>
                <a:gd name="T74" fmla="*/ 147 w 172"/>
                <a:gd name="T75" fmla="*/ 140 h 2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2" h="212">
                  <a:moveTo>
                    <a:pt x="149" y="138"/>
                  </a:moveTo>
                  <a:cubicBezTo>
                    <a:pt x="149" y="137"/>
                    <a:pt x="150" y="136"/>
                    <a:pt x="151" y="135"/>
                  </a:cubicBezTo>
                  <a:cubicBezTo>
                    <a:pt x="151" y="134"/>
                    <a:pt x="152" y="134"/>
                    <a:pt x="152" y="133"/>
                  </a:cubicBezTo>
                  <a:cubicBezTo>
                    <a:pt x="153" y="132"/>
                    <a:pt x="153" y="131"/>
                    <a:pt x="154" y="131"/>
                  </a:cubicBezTo>
                  <a:cubicBezTo>
                    <a:pt x="154" y="130"/>
                    <a:pt x="155" y="129"/>
                    <a:pt x="155" y="128"/>
                  </a:cubicBezTo>
                  <a:cubicBezTo>
                    <a:pt x="156" y="128"/>
                    <a:pt x="156" y="127"/>
                    <a:pt x="156" y="126"/>
                  </a:cubicBezTo>
                  <a:cubicBezTo>
                    <a:pt x="157" y="125"/>
                    <a:pt x="157" y="124"/>
                    <a:pt x="158" y="124"/>
                  </a:cubicBezTo>
                  <a:cubicBezTo>
                    <a:pt x="158" y="123"/>
                    <a:pt x="159" y="122"/>
                    <a:pt x="159" y="121"/>
                  </a:cubicBezTo>
                  <a:cubicBezTo>
                    <a:pt x="159" y="120"/>
                    <a:pt x="160" y="120"/>
                    <a:pt x="160" y="119"/>
                  </a:cubicBezTo>
                  <a:cubicBezTo>
                    <a:pt x="161" y="118"/>
                    <a:pt x="161" y="117"/>
                    <a:pt x="161" y="116"/>
                  </a:cubicBezTo>
                  <a:cubicBezTo>
                    <a:pt x="162" y="116"/>
                    <a:pt x="162" y="115"/>
                    <a:pt x="163" y="114"/>
                  </a:cubicBezTo>
                  <a:cubicBezTo>
                    <a:pt x="163" y="113"/>
                    <a:pt x="163" y="112"/>
                    <a:pt x="164" y="111"/>
                  </a:cubicBezTo>
                  <a:cubicBezTo>
                    <a:pt x="164" y="111"/>
                    <a:pt x="164" y="110"/>
                    <a:pt x="165" y="109"/>
                  </a:cubicBezTo>
                  <a:cubicBezTo>
                    <a:pt x="165" y="108"/>
                    <a:pt x="165" y="107"/>
                    <a:pt x="165" y="106"/>
                  </a:cubicBezTo>
                  <a:cubicBezTo>
                    <a:pt x="166" y="106"/>
                    <a:pt x="166" y="105"/>
                    <a:pt x="166" y="104"/>
                  </a:cubicBezTo>
                  <a:cubicBezTo>
                    <a:pt x="167" y="103"/>
                    <a:pt x="167" y="102"/>
                    <a:pt x="167" y="101"/>
                  </a:cubicBezTo>
                  <a:cubicBezTo>
                    <a:pt x="167" y="100"/>
                    <a:pt x="168" y="99"/>
                    <a:pt x="168" y="98"/>
                  </a:cubicBezTo>
                  <a:cubicBezTo>
                    <a:pt x="168" y="98"/>
                    <a:pt x="168" y="97"/>
                    <a:pt x="168" y="96"/>
                  </a:cubicBezTo>
                  <a:cubicBezTo>
                    <a:pt x="169" y="95"/>
                    <a:pt x="169" y="94"/>
                    <a:pt x="169" y="93"/>
                  </a:cubicBezTo>
                  <a:cubicBezTo>
                    <a:pt x="169" y="92"/>
                    <a:pt x="169" y="92"/>
                    <a:pt x="169" y="91"/>
                  </a:cubicBezTo>
                  <a:cubicBezTo>
                    <a:pt x="170" y="90"/>
                    <a:pt x="170" y="89"/>
                    <a:pt x="170" y="88"/>
                  </a:cubicBezTo>
                  <a:cubicBezTo>
                    <a:pt x="170" y="87"/>
                    <a:pt x="170" y="86"/>
                    <a:pt x="170" y="86"/>
                  </a:cubicBezTo>
                  <a:cubicBezTo>
                    <a:pt x="171" y="85"/>
                    <a:pt x="171" y="84"/>
                    <a:pt x="171" y="83"/>
                  </a:cubicBezTo>
                  <a:cubicBezTo>
                    <a:pt x="171" y="82"/>
                    <a:pt x="171" y="81"/>
                    <a:pt x="171" y="80"/>
                  </a:cubicBezTo>
                  <a:cubicBezTo>
                    <a:pt x="171" y="79"/>
                    <a:pt x="171" y="78"/>
                    <a:pt x="171" y="77"/>
                  </a:cubicBezTo>
                  <a:cubicBezTo>
                    <a:pt x="171" y="77"/>
                    <a:pt x="171" y="76"/>
                    <a:pt x="171" y="75"/>
                  </a:cubicBezTo>
                  <a:cubicBezTo>
                    <a:pt x="171" y="74"/>
                    <a:pt x="171" y="73"/>
                    <a:pt x="171" y="72"/>
                  </a:cubicBezTo>
                  <a:cubicBezTo>
                    <a:pt x="172" y="71"/>
                    <a:pt x="172" y="70"/>
                    <a:pt x="172" y="70"/>
                  </a:cubicBezTo>
                  <a:cubicBezTo>
                    <a:pt x="172" y="69"/>
                    <a:pt x="172" y="68"/>
                    <a:pt x="171" y="66"/>
                  </a:cubicBezTo>
                  <a:cubicBezTo>
                    <a:pt x="171" y="66"/>
                    <a:pt x="171" y="65"/>
                    <a:pt x="171" y="64"/>
                  </a:cubicBezTo>
                  <a:cubicBezTo>
                    <a:pt x="171" y="63"/>
                    <a:pt x="171" y="62"/>
                    <a:pt x="171" y="61"/>
                  </a:cubicBezTo>
                  <a:cubicBezTo>
                    <a:pt x="171" y="60"/>
                    <a:pt x="171" y="60"/>
                    <a:pt x="171" y="59"/>
                  </a:cubicBezTo>
                  <a:cubicBezTo>
                    <a:pt x="171" y="58"/>
                    <a:pt x="171" y="57"/>
                    <a:pt x="171" y="56"/>
                  </a:cubicBezTo>
                  <a:cubicBezTo>
                    <a:pt x="171" y="55"/>
                    <a:pt x="171" y="54"/>
                    <a:pt x="170" y="54"/>
                  </a:cubicBezTo>
                  <a:cubicBezTo>
                    <a:pt x="170" y="53"/>
                    <a:pt x="170" y="52"/>
                    <a:pt x="170" y="50"/>
                  </a:cubicBezTo>
                  <a:cubicBezTo>
                    <a:pt x="170" y="50"/>
                    <a:pt x="170" y="49"/>
                    <a:pt x="170" y="49"/>
                  </a:cubicBezTo>
                  <a:cubicBezTo>
                    <a:pt x="169" y="47"/>
                    <a:pt x="169" y="46"/>
                    <a:pt x="169" y="45"/>
                  </a:cubicBezTo>
                  <a:cubicBezTo>
                    <a:pt x="169" y="44"/>
                    <a:pt x="169" y="44"/>
                    <a:pt x="168" y="43"/>
                  </a:cubicBezTo>
                  <a:cubicBezTo>
                    <a:pt x="168" y="42"/>
                    <a:pt x="168" y="41"/>
                    <a:pt x="168" y="40"/>
                  </a:cubicBezTo>
                  <a:cubicBezTo>
                    <a:pt x="167" y="39"/>
                    <a:pt x="167" y="39"/>
                    <a:pt x="167" y="38"/>
                  </a:cubicBezTo>
                  <a:cubicBezTo>
                    <a:pt x="167" y="37"/>
                    <a:pt x="166" y="36"/>
                    <a:pt x="166" y="34"/>
                  </a:cubicBezTo>
                  <a:cubicBezTo>
                    <a:pt x="166" y="34"/>
                    <a:pt x="166" y="34"/>
                    <a:pt x="166" y="33"/>
                  </a:cubicBezTo>
                  <a:cubicBezTo>
                    <a:pt x="165" y="32"/>
                    <a:pt x="165" y="31"/>
                    <a:pt x="164" y="29"/>
                  </a:cubicBezTo>
                  <a:cubicBezTo>
                    <a:pt x="164" y="29"/>
                    <a:pt x="164" y="28"/>
                    <a:pt x="164" y="28"/>
                  </a:cubicBezTo>
                  <a:cubicBezTo>
                    <a:pt x="163" y="27"/>
                    <a:pt x="163" y="25"/>
                    <a:pt x="162" y="24"/>
                  </a:cubicBezTo>
                  <a:cubicBezTo>
                    <a:pt x="162" y="24"/>
                    <a:pt x="162" y="23"/>
                    <a:pt x="162" y="23"/>
                  </a:cubicBezTo>
                  <a:cubicBezTo>
                    <a:pt x="161" y="22"/>
                    <a:pt x="160" y="20"/>
                    <a:pt x="160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9" y="17"/>
                    <a:pt x="158" y="15"/>
                    <a:pt x="157" y="1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6" y="12"/>
                    <a:pt x="155" y="11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3" y="7"/>
                    <a:pt x="152" y="6"/>
                    <a:pt x="151" y="5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0" y="3"/>
                    <a:pt x="149" y="1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9" y="40"/>
                    <a:pt x="124" y="77"/>
                    <a:pt x="85" y="88"/>
                  </a:cubicBezTo>
                  <a:cubicBezTo>
                    <a:pt x="84" y="95"/>
                    <a:pt x="82" y="101"/>
                    <a:pt x="80" y="107"/>
                  </a:cubicBezTo>
                  <a:cubicBezTo>
                    <a:pt x="67" y="142"/>
                    <a:pt x="35" y="164"/>
                    <a:pt x="0" y="166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27" y="196"/>
                    <a:pt x="27" y="196"/>
                    <a:pt x="27" y="196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53" y="182"/>
                    <a:pt x="63" y="182"/>
                    <a:pt x="72" y="181"/>
                  </a:cubicBezTo>
                  <a:cubicBezTo>
                    <a:pt x="76" y="180"/>
                    <a:pt x="80" y="180"/>
                    <a:pt x="84" y="179"/>
                  </a:cubicBezTo>
                  <a:cubicBezTo>
                    <a:pt x="93" y="177"/>
                    <a:pt x="102" y="174"/>
                    <a:pt x="111" y="169"/>
                  </a:cubicBezTo>
                  <a:cubicBezTo>
                    <a:pt x="115" y="167"/>
                    <a:pt x="118" y="165"/>
                    <a:pt x="122" y="163"/>
                  </a:cubicBezTo>
                  <a:cubicBezTo>
                    <a:pt x="125" y="161"/>
                    <a:pt x="128" y="158"/>
                    <a:pt x="131" y="156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3" y="154"/>
                    <a:pt x="134" y="153"/>
                    <a:pt x="136" y="152"/>
                  </a:cubicBezTo>
                  <a:cubicBezTo>
                    <a:pt x="136" y="151"/>
                    <a:pt x="137" y="151"/>
                    <a:pt x="137" y="150"/>
                  </a:cubicBezTo>
                  <a:cubicBezTo>
                    <a:pt x="138" y="150"/>
                    <a:pt x="139" y="149"/>
                    <a:pt x="140" y="148"/>
                  </a:cubicBezTo>
                  <a:cubicBezTo>
                    <a:pt x="140" y="147"/>
                    <a:pt x="141" y="147"/>
                    <a:pt x="141" y="146"/>
                  </a:cubicBezTo>
                  <a:cubicBezTo>
                    <a:pt x="142" y="145"/>
                    <a:pt x="143" y="145"/>
                    <a:pt x="144" y="144"/>
                  </a:cubicBezTo>
                  <a:cubicBezTo>
                    <a:pt x="144" y="143"/>
                    <a:pt x="145" y="143"/>
                    <a:pt x="145" y="142"/>
                  </a:cubicBezTo>
                  <a:cubicBezTo>
                    <a:pt x="146" y="141"/>
                    <a:pt x="147" y="140"/>
                    <a:pt x="147" y="140"/>
                  </a:cubicBezTo>
                  <a:cubicBezTo>
                    <a:pt x="148" y="139"/>
                    <a:pt x="148" y="138"/>
                    <a:pt x="149" y="138"/>
                  </a:cubicBezTo>
                  <a:close/>
                </a:path>
              </a:pathLst>
            </a:custGeom>
            <a:solidFill>
              <a:srgbClr val="008E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42"/>
            <p:cNvSpPr>
              <a:spLocks/>
            </p:cNvSpPr>
            <p:nvPr userDrawn="1"/>
          </p:nvSpPr>
          <p:spPr bwMode="auto">
            <a:xfrm>
              <a:off x="450" y="274"/>
              <a:ext cx="117" cy="101"/>
            </a:xfrm>
            <a:custGeom>
              <a:avLst/>
              <a:gdLst>
                <a:gd name="T0" fmla="*/ 7 w 171"/>
                <a:gd name="T1" fmla="*/ 40 h 148"/>
                <a:gd name="T2" fmla="*/ 0 w 171"/>
                <a:gd name="T3" fmla="*/ 47 h 148"/>
                <a:gd name="T4" fmla="*/ 50 w 171"/>
                <a:gd name="T5" fmla="*/ 50 h 148"/>
                <a:gd name="T6" fmla="*/ 107 w 171"/>
                <a:gd name="T7" fmla="*/ 148 h 148"/>
                <a:gd name="T8" fmla="*/ 170 w 171"/>
                <a:gd name="T9" fmla="*/ 60 h 148"/>
                <a:gd name="T10" fmla="*/ 167 w 171"/>
                <a:gd name="T11" fmla="*/ 56 h 148"/>
                <a:gd name="T12" fmla="*/ 7 w 171"/>
                <a:gd name="T13" fmla="*/ 4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148">
                  <a:moveTo>
                    <a:pt x="7" y="40"/>
                  </a:moveTo>
                  <a:cubicBezTo>
                    <a:pt x="5" y="42"/>
                    <a:pt x="2" y="44"/>
                    <a:pt x="0" y="47"/>
                  </a:cubicBezTo>
                  <a:cubicBezTo>
                    <a:pt x="16" y="43"/>
                    <a:pt x="34" y="44"/>
                    <a:pt x="50" y="50"/>
                  </a:cubicBezTo>
                  <a:cubicBezTo>
                    <a:pt x="91" y="65"/>
                    <a:pt x="113" y="107"/>
                    <a:pt x="107" y="148"/>
                  </a:cubicBezTo>
                  <a:cubicBezTo>
                    <a:pt x="146" y="137"/>
                    <a:pt x="171" y="100"/>
                    <a:pt x="170" y="60"/>
                  </a:cubicBezTo>
                  <a:cubicBezTo>
                    <a:pt x="169" y="59"/>
                    <a:pt x="168" y="57"/>
                    <a:pt x="167" y="56"/>
                  </a:cubicBezTo>
                  <a:cubicBezTo>
                    <a:pt x="126" y="7"/>
                    <a:pt x="55" y="0"/>
                    <a:pt x="7" y="40"/>
                  </a:cubicBezTo>
                  <a:close/>
                </a:path>
              </a:pathLst>
            </a:custGeom>
            <a:solidFill>
              <a:srgbClr val="0096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43"/>
            <p:cNvSpPr>
              <a:spLocks/>
            </p:cNvSpPr>
            <p:nvPr userDrawn="1"/>
          </p:nvSpPr>
          <p:spPr bwMode="auto">
            <a:xfrm>
              <a:off x="422" y="312"/>
              <a:ext cx="101" cy="116"/>
            </a:xfrm>
            <a:custGeom>
              <a:avLst/>
              <a:gdLst>
                <a:gd name="T0" fmla="*/ 35 w 149"/>
                <a:gd name="T1" fmla="*/ 24 h 170"/>
                <a:gd name="T2" fmla="*/ 34 w 149"/>
                <a:gd name="T3" fmla="*/ 0 h 170"/>
                <a:gd name="T4" fmla="*/ 36 w 149"/>
                <a:gd name="T5" fmla="*/ 144 h 170"/>
                <a:gd name="T6" fmla="*/ 64 w 149"/>
                <a:gd name="T7" fmla="*/ 168 h 170"/>
                <a:gd name="T8" fmla="*/ 64 w 149"/>
                <a:gd name="T9" fmla="*/ 170 h 170"/>
                <a:gd name="T10" fmla="*/ 144 w 149"/>
                <a:gd name="T11" fmla="*/ 111 h 170"/>
                <a:gd name="T12" fmla="*/ 149 w 149"/>
                <a:gd name="T13" fmla="*/ 92 h 170"/>
                <a:gd name="T14" fmla="*/ 142 w 149"/>
                <a:gd name="T15" fmla="*/ 94 h 170"/>
                <a:gd name="T16" fmla="*/ 35 w 149"/>
                <a:gd name="T17" fmla="*/ 24 h 1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" h="170">
                  <a:moveTo>
                    <a:pt x="35" y="24"/>
                  </a:moveTo>
                  <a:cubicBezTo>
                    <a:pt x="34" y="16"/>
                    <a:pt x="33" y="8"/>
                    <a:pt x="34" y="0"/>
                  </a:cubicBezTo>
                  <a:cubicBezTo>
                    <a:pt x="1" y="41"/>
                    <a:pt x="0" y="101"/>
                    <a:pt x="36" y="144"/>
                  </a:cubicBezTo>
                  <a:cubicBezTo>
                    <a:pt x="44" y="154"/>
                    <a:pt x="54" y="162"/>
                    <a:pt x="64" y="168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99" y="168"/>
                    <a:pt x="131" y="146"/>
                    <a:pt x="144" y="111"/>
                  </a:cubicBezTo>
                  <a:cubicBezTo>
                    <a:pt x="146" y="105"/>
                    <a:pt x="148" y="99"/>
                    <a:pt x="149" y="92"/>
                  </a:cubicBezTo>
                  <a:cubicBezTo>
                    <a:pt x="147" y="93"/>
                    <a:pt x="144" y="94"/>
                    <a:pt x="142" y="94"/>
                  </a:cubicBezTo>
                  <a:cubicBezTo>
                    <a:pt x="93" y="105"/>
                    <a:pt x="46" y="73"/>
                    <a:pt x="35" y="24"/>
                  </a:cubicBezTo>
                  <a:close/>
                </a:path>
              </a:pathLst>
            </a:custGeom>
            <a:solidFill>
              <a:srgbClr val="AA00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44"/>
            <p:cNvSpPr>
              <a:spLocks/>
            </p:cNvSpPr>
            <p:nvPr userDrawn="1"/>
          </p:nvSpPr>
          <p:spPr bwMode="auto">
            <a:xfrm>
              <a:off x="444" y="303"/>
              <a:ext cx="84" cy="81"/>
            </a:xfrm>
            <a:custGeom>
              <a:avLst/>
              <a:gdLst>
                <a:gd name="T0" fmla="*/ 59 w 122"/>
                <a:gd name="T1" fmla="*/ 7 h 118"/>
                <a:gd name="T2" fmla="*/ 9 w 122"/>
                <a:gd name="T3" fmla="*/ 4 h 118"/>
                <a:gd name="T4" fmla="*/ 1 w 122"/>
                <a:gd name="T5" fmla="*/ 13 h 118"/>
                <a:gd name="T6" fmla="*/ 2 w 122"/>
                <a:gd name="T7" fmla="*/ 37 h 118"/>
                <a:gd name="T8" fmla="*/ 109 w 122"/>
                <a:gd name="T9" fmla="*/ 107 h 118"/>
                <a:gd name="T10" fmla="*/ 116 w 122"/>
                <a:gd name="T11" fmla="*/ 105 h 118"/>
                <a:gd name="T12" fmla="*/ 59 w 122"/>
                <a:gd name="T13" fmla="*/ 7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18">
                  <a:moveTo>
                    <a:pt x="59" y="7"/>
                  </a:moveTo>
                  <a:cubicBezTo>
                    <a:pt x="43" y="1"/>
                    <a:pt x="25" y="0"/>
                    <a:pt x="9" y="4"/>
                  </a:cubicBezTo>
                  <a:cubicBezTo>
                    <a:pt x="6" y="7"/>
                    <a:pt x="3" y="10"/>
                    <a:pt x="1" y="13"/>
                  </a:cubicBezTo>
                  <a:cubicBezTo>
                    <a:pt x="0" y="21"/>
                    <a:pt x="1" y="29"/>
                    <a:pt x="2" y="37"/>
                  </a:cubicBezTo>
                  <a:cubicBezTo>
                    <a:pt x="13" y="86"/>
                    <a:pt x="60" y="118"/>
                    <a:pt x="109" y="107"/>
                  </a:cubicBezTo>
                  <a:cubicBezTo>
                    <a:pt x="111" y="107"/>
                    <a:pt x="114" y="106"/>
                    <a:pt x="116" y="105"/>
                  </a:cubicBezTo>
                  <a:cubicBezTo>
                    <a:pt x="122" y="64"/>
                    <a:pt x="100" y="22"/>
                    <a:pt x="59" y="7"/>
                  </a:cubicBezTo>
                  <a:close/>
                </a:path>
              </a:pathLst>
            </a:custGeom>
            <a:solidFill>
              <a:srgbClr val="001E6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4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0963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9639"/>
          </a:solidFill>
          <a:latin typeface="Calibri" pitchFamily="34" charset="0"/>
        </a:defRPr>
      </a:lvl9pPr>
    </p:titleStyle>
    <p:bodyStyle>
      <a:lvl1pPr marL="285750" indent="-285750" algn="l" rtl="0" fontAlgn="base">
        <a:spcBef>
          <a:spcPct val="20000"/>
        </a:spcBef>
        <a:spcAft>
          <a:spcPct val="0"/>
        </a:spcAft>
        <a:buFontTx/>
        <a:buBlip>
          <a:blip r:embed="rId15"/>
        </a:buBlip>
        <a:defRPr sz="2400" b="1" kern="1200">
          <a:solidFill>
            <a:srgbClr val="001E62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gov.uk/pubns/indg225.pdf" TargetMode="External"/><Relationship Id="rId2" Type="http://schemas.openxmlformats.org/officeDocument/2006/relationships/hyperlink" Target="http://www.hse.gov.uk/slip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hse.gov.uk/slips/research.htm" TargetMode="External"/><Relationship Id="rId5" Type="http://schemas.openxmlformats.org/officeDocument/2006/relationships/hyperlink" Target="http://www.hse.gov.uk/slips/step/start.htm" TargetMode="External"/><Relationship Id="rId4" Type="http://schemas.openxmlformats.org/officeDocument/2006/relationships/hyperlink" Target="https://www.hse.gov.uk/slips/mappingtool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spa.com/home-safety/advice/falls-prevention/fall-fighter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.uk/url?sa=i&amp;rct=j&amp;q=&amp;esrc=s&amp;source=images&amp;cd=&amp;cad=rja&amp;uact=8&amp;ved=0ahUKEwib9r3vv_TTAhXHBcAKHYHrCsQQjRwIBw&amp;url=http://longevity.stanford.edu/mobility-division/&amp;psig=AFQjCNHdxEyhIM9IzFXN7kO09mDXT0od0A&amp;ust=14950270270830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740754"/>
            <a:ext cx="70567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srgbClr val="001E62"/>
              </a:solidFill>
            </a:endParaRPr>
          </a:p>
          <a:p>
            <a:pPr algn="ctr"/>
            <a:r>
              <a:rPr lang="en-GB" sz="2800" b="1" dirty="0">
                <a:solidFill>
                  <a:srgbClr val="001E62"/>
                </a:solidFill>
              </a:rPr>
              <a:t>Become a better falls fighter!</a:t>
            </a:r>
            <a:endParaRPr lang="en-GB" sz="2800" dirty="0">
              <a:solidFill>
                <a:srgbClr val="001E62"/>
              </a:solidFill>
            </a:endParaRPr>
          </a:p>
          <a:p>
            <a:endParaRPr lang="en-GB" sz="2400" dirty="0">
              <a:solidFill>
                <a:srgbClr val="001E62"/>
              </a:solidFill>
            </a:endParaRPr>
          </a:p>
          <a:p>
            <a:r>
              <a:rPr lang="en-GB" sz="2000" dirty="0">
                <a:solidFill>
                  <a:srgbClr val="001E62"/>
                </a:solidFill>
              </a:rPr>
              <a:t>Roger Bibbings MBE CFIOSH</a:t>
            </a:r>
            <a:endParaRPr lang="en-GB" sz="2000" u="sng" dirty="0">
              <a:solidFill>
                <a:srgbClr val="001E62"/>
              </a:solidFill>
            </a:endParaRPr>
          </a:p>
          <a:p>
            <a:r>
              <a:rPr lang="en-GB" sz="2000" dirty="0">
                <a:solidFill>
                  <a:srgbClr val="001E62"/>
                </a:solidFill>
              </a:rPr>
              <a:t>Partnership Consultant , RoSPA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Falls of older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699542"/>
            <a:ext cx="4464496" cy="3510390"/>
          </a:xfrm>
        </p:spPr>
        <p:txBody>
          <a:bodyPr>
            <a:normAutofit fontScale="70000" lnSpcReduction="20000"/>
          </a:bodyPr>
          <a:lstStyle/>
          <a:p>
            <a:r>
              <a:rPr lang="en-GB" sz="1800" dirty="0"/>
              <a:t>Older people are more likely to have a fall because they may have:</a:t>
            </a:r>
            <a:br>
              <a:rPr lang="en-GB" sz="1800" dirty="0"/>
            </a:br>
            <a:endParaRPr lang="en-GB" sz="1800" dirty="0"/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balance problems 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muscle weakness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vision loss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a long-term health condition leading to dizziness/loss of consciousness</a:t>
            </a:r>
          </a:p>
          <a:p>
            <a:r>
              <a:rPr lang="en-GB" sz="1800" dirty="0"/>
              <a:t> </a:t>
            </a:r>
          </a:p>
          <a:p>
            <a:r>
              <a:rPr lang="en-GB" sz="1800" dirty="0"/>
              <a:t>combined with:</a:t>
            </a:r>
          </a:p>
          <a:p>
            <a:r>
              <a:rPr lang="en-GB" sz="18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wet/polished floors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poor lighting 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rugs/carpets not properly secured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over-reaching 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going down stairs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rushing to get to door/phone/ toilet 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falling from a steps/ladders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345638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86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RoSPA</a:t>
            </a:r>
            <a:r>
              <a:rPr lang="en-US" dirty="0"/>
              <a:t> stairs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951310"/>
            <a:ext cx="5256262" cy="3276624"/>
          </a:xfrm>
        </p:spPr>
        <p:txBody>
          <a:bodyPr/>
          <a:lstStyle/>
          <a:p>
            <a:r>
              <a:rPr lang="en-GB" dirty="0"/>
              <a:t>Falls on the stairs claim over 700 lives p.a. </a:t>
            </a:r>
          </a:p>
          <a:p>
            <a:r>
              <a:rPr lang="en-GB" dirty="0"/>
              <a:t>Over 43,000 people hospitalised p.a. due to falls on stairs in the home. </a:t>
            </a:r>
          </a:p>
          <a:p>
            <a:r>
              <a:rPr lang="en-GB" dirty="0"/>
              <a:t>BS 5395-1 covers dimensions of stairs, slip resistance and handrails </a:t>
            </a:r>
          </a:p>
          <a:p>
            <a:r>
              <a:rPr lang="en-GB" dirty="0"/>
              <a:t>Would save the NHS up to £5 million p.a. through accident reduction.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1550"/>
            <a:ext cx="302433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13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07504" y="123478"/>
            <a:ext cx="7632848" cy="5760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GB" sz="3300" dirty="0" err="1"/>
              <a:t>RoSPA’s</a:t>
            </a:r>
            <a:r>
              <a:rPr lang="en-GB" sz="3300" dirty="0"/>
              <a:t> partnership with RSA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349874" y="825292"/>
            <a:ext cx="6958430" cy="205802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2"/>
              </a:buBlip>
              <a:tabLst/>
              <a:defRPr lang="en-GB" sz="2400" smtClean="0"/>
            </a:lvl1pPr>
          </a:lstStyle>
          <a:p>
            <a:r>
              <a:rPr lang="en-GB" b="1" dirty="0">
                <a:solidFill>
                  <a:srgbClr val="002060"/>
                </a:solidFill>
              </a:rPr>
              <a:t>A long-term strategic partnership </a:t>
            </a:r>
          </a:p>
          <a:p>
            <a:r>
              <a:rPr lang="en-GB" b="1" dirty="0">
                <a:solidFill>
                  <a:srgbClr val="002060"/>
                </a:solidFill>
              </a:rPr>
              <a:t>Follows research into key areas </a:t>
            </a:r>
          </a:p>
          <a:p>
            <a:r>
              <a:rPr lang="en-GB" b="1" dirty="0">
                <a:solidFill>
                  <a:srgbClr val="002060"/>
                </a:solidFill>
              </a:rPr>
              <a:t>The initial priority – preventing falls in the home</a:t>
            </a:r>
          </a:p>
          <a:p>
            <a:pPr marL="0" indent="0">
              <a:buNone/>
            </a:pPr>
            <a:r>
              <a:rPr lang="en-GB" altLang="en-US" sz="1200" b="1" dirty="0">
                <a:solidFill>
                  <a:srgbClr val="001E62"/>
                </a:solidFill>
              </a:rPr>
              <a:t>https://</a:t>
            </a:r>
            <a:r>
              <a:rPr lang="en-GB" altLang="en-US" sz="1200" b="1" dirty="0" err="1">
                <a:solidFill>
                  <a:srgbClr val="001E62"/>
                </a:solidFill>
              </a:rPr>
              <a:t>www.rospa.com</a:t>
            </a:r>
            <a:r>
              <a:rPr lang="en-GB" altLang="en-US" sz="1200" b="1" dirty="0">
                <a:solidFill>
                  <a:srgbClr val="001E62"/>
                </a:solidFill>
              </a:rPr>
              <a:t>/media/documents/miscellaneous/Enabling-Safety-RSA-</a:t>
            </a:r>
            <a:r>
              <a:rPr lang="en-GB" altLang="en-US" sz="1200" b="1" dirty="0" err="1">
                <a:solidFill>
                  <a:srgbClr val="001E62"/>
                </a:solidFill>
              </a:rPr>
              <a:t>Report.pdf</a:t>
            </a:r>
            <a:endParaRPr lang="en-GB" altLang="en-US" sz="1200" b="1" dirty="0">
              <a:solidFill>
                <a:srgbClr val="001E62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5565" t="14483" r="35020" b="11330"/>
          <a:stretch/>
        </p:blipFill>
        <p:spPr bwMode="auto">
          <a:xfrm>
            <a:off x="7183960" y="339502"/>
            <a:ext cx="1685925" cy="239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369246" y="2809681"/>
            <a:ext cx="8595241" cy="156227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2"/>
              </a:buBlip>
              <a:tabLst/>
              <a:defRPr lang="en-GB" sz="2400" smtClean="0"/>
            </a:lvl1pPr>
          </a:lstStyle>
          <a:p>
            <a:r>
              <a:rPr lang="en-GB" sz="2200" b="1" i="1" dirty="0">
                <a:solidFill>
                  <a:srgbClr val="002060"/>
                </a:solidFill>
              </a:rPr>
              <a:t>“Most participants felt there was insufficient support and advice on accident prevention for older people and their carers”</a:t>
            </a:r>
          </a:p>
          <a:p>
            <a:r>
              <a:rPr lang="en-GB" altLang="en-US" sz="2200" b="1" i="1" dirty="0">
                <a:solidFill>
                  <a:srgbClr val="002060"/>
                </a:solidFill>
              </a:rPr>
              <a:t>“Two-thirds of people feel uncomfortable raising safety issues with their older relatives”</a:t>
            </a:r>
          </a:p>
          <a:p>
            <a:pPr marL="0" indent="0">
              <a:buNone/>
            </a:pPr>
            <a:endParaRPr lang="en-GB" altLang="en-US" sz="2200" b="1" dirty="0">
              <a:solidFill>
                <a:srgbClr val="001E62"/>
              </a:solidFill>
            </a:endParaRPr>
          </a:p>
          <a:p>
            <a:endParaRPr lang="en-GB" sz="3200" b="1" dirty="0">
              <a:solidFill>
                <a:srgbClr val="001E6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77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07504" y="123478"/>
            <a:ext cx="7848872" cy="10081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GB" sz="3300" dirty="0"/>
              <a:t>Project aims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107504" y="843558"/>
            <a:ext cx="8496944" cy="33809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2"/>
              </a:buBlip>
              <a:tabLst/>
              <a:defRPr lang="en-GB" sz="2400" smtClean="0"/>
            </a:lvl1pPr>
          </a:lstStyle>
          <a:p>
            <a:pPr lvl="0"/>
            <a:r>
              <a:rPr lang="en-GB" b="1" dirty="0">
                <a:solidFill>
                  <a:srgbClr val="002060"/>
                </a:solidFill>
              </a:rPr>
              <a:t>Raise awareness of falls prevention, among older people and their families</a:t>
            </a:r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Increase the uptake of strength and balance exercises among older people</a:t>
            </a:r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Improve the safety and wellbeing of older people in the midst of the coronavirus pandemic. </a:t>
            </a:r>
          </a:p>
          <a:p>
            <a:pPr marL="0" indent="0">
              <a:buNone/>
            </a:pPr>
            <a:endParaRPr lang="en-GB" altLang="en-US" sz="3200" b="1" dirty="0">
              <a:solidFill>
                <a:srgbClr val="001E62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001E6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051122"/>
            <a:ext cx="4032448" cy="117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118" t="15961" r="32528" b="5714"/>
          <a:stretch/>
        </p:blipFill>
        <p:spPr bwMode="auto">
          <a:xfrm>
            <a:off x="409799" y="2020085"/>
            <a:ext cx="2469737" cy="2160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616" t="8572" r="32694" b="14581"/>
          <a:stretch/>
        </p:blipFill>
        <p:spPr bwMode="auto">
          <a:xfrm>
            <a:off x="3181330" y="2020085"/>
            <a:ext cx="2484000" cy="2160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7617" t="12808" r="35353" b="18917"/>
          <a:stretch/>
        </p:blipFill>
        <p:spPr bwMode="auto">
          <a:xfrm>
            <a:off x="6156176" y="322582"/>
            <a:ext cx="2646234" cy="2160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/>
          <a:srcRect l="15289" t="13300" r="32528" b="30837"/>
          <a:stretch/>
        </p:blipFill>
        <p:spPr bwMode="auto">
          <a:xfrm>
            <a:off x="6061650" y="2584154"/>
            <a:ext cx="2835285" cy="158417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6951" t="46404" r="31365" b="13104"/>
          <a:stretch/>
        </p:blipFill>
        <p:spPr bwMode="auto">
          <a:xfrm>
            <a:off x="3019330" y="322582"/>
            <a:ext cx="2808000" cy="1540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09799" y="394470"/>
            <a:ext cx="2582980" cy="10081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GB" sz="3300" dirty="0"/>
              <a:t>New web hub</a:t>
            </a:r>
          </a:p>
        </p:txBody>
      </p:sp>
    </p:spTree>
    <p:extLst>
      <p:ext uri="{BB962C8B-B14F-4D97-AF65-F5344CB8AC3E}">
        <p14:creationId xmlns:p14="http://schemas.microsoft.com/office/powerpoint/2010/main" val="663262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07504" y="268503"/>
            <a:ext cx="7947502" cy="647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GB" sz="3300" dirty="0"/>
              <a:t>Online Roadshows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323528" y="1450646"/>
            <a:ext cx="8265790" cy="278365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2400" smtClean="0"/>
            </a:lvl1pPr>
          </a:lstStyle>
          <a:p>
            <a:pPr lvl="0"/>
            <a:r>
              <a:rPr lang="en-GB" b="1" dirty="0">
                <a:solidFill>
                  <a:srgbClr val="002060"/>
                </a:solidFill>
              </a:rPr>
              <a:t>Originally planned as face to face events but adapted as 1 hour online sessions</a:t>
            </a:r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Included demonstrations of strength and balance exercise and Q&amp;A led by Later Life Training</a:t>
            </a:r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12 sessions delivered, targeting up to 20 participants per session.</a:t>
            </a:r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 257 attended (77 members of the public)</a:t>
            </a:r>
          </a:p>
          <a:p>
            <a:pPr marL="0" indent="0">
              <a:buNone/>
            </a:pPr>
            <a:endParaRPr lang="en-GB" sz="3200" b="1" dirty="0">
              <a:solidFill>
                <a:srgbClr val="001E62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616" t="53025" r="58426" b="24542"/>
          <a:stretch/>
        </p:blipFill>
        <p:spPr bwMode="auto">
          <a:xfrm>
            <a:off x="6300192" y="123478"/>
            <a:ext cx="2529569" cy="13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67933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79512" y="195486"/>
            <a:ext cx="7875494" cy="97194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GB" sz="3300" dirty="0"/>
              <a:t>Online Roadshows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539552" y="771550"/>
            <a:ext cx="8208912" cy="32026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2400" smtClean="0"/>
            </a:lvl1pPr>
          </a:lstStyle>
          <a:p>
            <a:pPr lvl="0"/>
            <a:r>
              <a:rPr lang="en-GB" b="1" dirty="0">
                <a:solidFill>
                  <a:srgbClr val="002060"/>
                </a:solidFill>
              </a:rPr>
              <a:t>69% </a:t>
            </a:r>
            <a:r>
              <a:rPr lang="en-GB" sz="2200" b="1" dirty="0">
                <a:solidFill>
                  <a:srgbClr val="002060"/>
                </a:solidFill>
              </a:rPr>
              <a:t>- the roadshow information would help them make their home safer</a:t>
            </a:r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85% </a:t>
            </a:r>
            <a:r>
              <a:rPr lang="en-GB" sz="2200" b="1" dirty="0">
                <a:solidFill>
                  <a:srgbClr val="002060"/>
                </a:solidFill>
              </a:rPr>
              <a:t>- the demonstration of strength and balance exercises would help them build movement more regularly into daily routine</a:t>
            </a:r>
          </a:p>
          <a:p>
            <a:pPr lvl="0"/>
            <a:r>
              <a:rPr lang="en-GB" sz="2200" b="1" dirty="0">
                <a:solidFill>
                  <a:srgbClr val="002060"/>
                </a:solidFill>
              </a:rPr>
              <a:t>Those agreeing that they felt comfortable to talk to family and friends about how to prevent falls rose by </a:t>
            </a:r>
            <a:r>
              <a:rPr lang="en-GB" b="1" dirty="0">
                <a:solidFill>
                  <a:srgbClr val="002060"/>
                </a:solidFill>
              </a:rPr>
              <a:t>6%</a:t>
            </a:r>
            <a:r>
              <a:rPr lang="en-GB" sz="2200" b="1" dirty="0">
                <a:solidFill>
                  <a:srgbClr val="002060"/>
                </a:solidFill>
              </a:rPr>
              <a:t> after the roadshows</a:t>
            </a:r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9% </a:t>
            </a:r>
            <a:r>
              <a:rPr lang="en-GB" sz="2200" b="1" dirty="0">
                <a:solidFill>
                  <a:srgbClr val="002060"/>
                </a:solidFill>
              </a:rPr>
              <a:t>more felt comfortable to talk to family and friends about strength and balance</a:t>
            </a:r>
            <a:br>
              <a:rPr lang="en-GB" sz="2200" b="1" dirty="0">
                <a:solidFill>
                  <a:srgbClr val="002060"/>
                </a:solidFill>
              </a:rPr>
            </a:br>
            <a:br>
              <a:rPr lang="en-GB" sz="2200" dirty="0"/>
            </a:br>
            <a:r>
              <a:rPr lang="en-GB" sz="2200" b="1" dirty="0">
                <a:solidFill>
                  <a:srgbClr val="002060"/>
                </a:solidFill>
              </a:rPr>
              <a:t> </a:t>
            </a:r>
            <a:br>
              <a:rPr lang="en-GB" sz="2200" b="1" dirty="0">
                <a:solidFill>
                  <a:srgbClr val="002060"/>
                </a:solidFill>
              </a:rPr>
            </a:br>
            <a:endParaRPr lang="en-GB" sz="2200" b="1" dirty="0">
              <a:solidFill>
                <a:srgbClr val="001E6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083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07504" y="123478"/>
            <a:ext cx="7920880" cy="72008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GB" sz="3300" dirty="0"/>
              <a:t>Online Roadshows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408847" y="1059582"/>
            <a:ext cx="8136904" cy="277847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3"/>
              </a:buBlip>
              <a:tabLst/>
              <a:defRPr lang="en-GB" sz="2400" smtClean="0"/>
            </a:lvl1pPr>
          </a:lstStyle>
          <a:p>
            <a:pPr lvl="0"/>
            <a:r>
              <a:rPr lang="en-GB" b="1" dirty="0">
                <a:solidFill>
                  <a:srgbClr val="002060"/>
                </a:solidFill>
              </a:rPr>
              <a:t>“Know what to do to prevent falls at home”  - rose by 8% overall after the roadshows, and by 19% among people in later life</a:t>
            </a:r>
          </a:p>
          <a:p>
            <a:pPr marL="0" lv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95% of practitioners said that they felt confident to talk to their clients about falls prevention (up from 78% pre-roadshow) and 92% about strength and balance exercises following the roadshows, (up from 74%)</a:t>
            </a:r>
            <a:br>
              <a:rPr lang="en-GB" dirty="0"/>
            </a:br>
            <a:r>
              <a:rPr lang="en-GB" b="1" dirty="0">
                <a:solidFill>
                  <a:srgbClr val="002060"/>
                </a:solidFill>
              </a:rPr>
              <a:t> </a:t>
            </a:r>
            <a:br>
              <a:rPr lang="en-GB" sz="2000" b="1" dirty="0">
                <a:solidFill>
                  <a:srgbClr val="002060"/>
                </a:solidFill>
              </a:rPr>
            </a:br>
            <a:endParaRPr lang="en-GB" sz="3200" b="1" dirty="0">
              <a:solidFill>
                <a:srgbClr val="001E6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53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51520" y="357504"/>
            <a:ext cx="8892480" cy="75591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GB" sz="3300" dirty="0"/>
              <a:t>The roadshows, web hub and Fall Fighters have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251520" y="1059582"/>
            <a:ext cx="8640960" cy="306651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2"/>
              </a:buBlip>
              <a:tabLst/>
              <a:defRPr lang="en-GB" sz="2400" smtClean="0"/>
            </a:lvl1pPr>
          </a:lstStyle>
          <a:p>
            <a:r>
              <a:rPr lang="en-GB" b="1" dirty="0">
                <a:solidFill>
                  <a:srgbClr val="002060"/>
                </a:solidFill>
              </a:rPr>
              <a:t>Supported  people in later life, their families and practitioners by providing key advice and support</a:t>
            </a:r>
          </a:p>
          <a:p>
            <a:r>
              <a:rPr lang="en-GB" b="1" dirty="0">
                <a:solidFill>
                  <a:srgbClr val="002060"/>
                </a:solidFill>
              </a:rPr>
              <a:t>Demonstrated the potential of an online approach</a:t>
            </a:r>
            <a:endParaRPr lang="en-GB" dirty="0"/>
          </a:p>
          <a:p>
            <a:r>
              <a:rPr lang="en-GB" b="1" dirty="0">
                <a:solidFill>
                  <a:srgbClr val="002060"/>
                </a:solidFill>
              </a:rPr>
              <a:t>Increased confidence to improve strength and balance</a:t>
            </a:r>
          </a:p>
          <a:p>
            <a:r>
              <a:rPr lang="en-GB" b="1" dirty="0">
                <a:solidFill>
                  <a:srgbClr val="002060"/>
                </a:solidFill>
              </a:rPr>
              <a:t>Increased confidence to make changes at home</a:t>
            </a:r>
          </a:p>
          <a:p>
            <a:r>
              <a:rPr lang="en-GB" b="1" dirty="0">
                <a:solidFill>
                  <a:srgbClr val="002060"/>
                </a:solidFill>
              </a:rPr>
              <a:t>Enabled participants to improve safety</a:t>
            </a:r>
          </a:p>
          <a:p>
            <a:pPr marL="0" indent="0">
              <a:buNone/>
            </a:pPr>
            <a:endParaRPr lang="en-GB" altLang="en-US" b="1" dirty="0">
              <a:solidFill>
                <a:srgbClr val="001E6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1E6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44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racyp\AppData\Local\Microsoft\Windows\Temporary Internet Files\Content.Outlook\6KSRJ1FX\an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009" y="289322"/>
            <a:ext cx="4676775" cy="45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50555" y="506473"/>
            <a:ext cx="47320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Trent &amp; Dove Housing</a:t>
            </a:r>
            <a:endParaRPr lang="en-GB" sz="4050" b="1" i="1" dirty="0">
              <a:solidFill>
                <a:schemeClr val="tx2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Calibri Light" panose="020F030202020403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7B126EE-D21A-4233-B0A4-45517FCC5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15" y="3708551"/>
            <a:ext cx="1595628" cy="11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B1974A-2330-C656-0D3A-C2739EFE0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813" y="3572976"/>
            <a:ext cx="802752" cy="14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001E62"/>
                </a:solidFill>
              </a:rPr>
              <a:t>Whole person/whole life approach to prevention</a:t>
            </a:r>
            <a:br>
              <a:rPr lang="en-GB" b="1" dirty="0">
                <a:solidFill>
                  <a:srgbClr val="001E62"/>
                </a:solidFill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005576"/>
            <a:ext cx="8352928" cy="3150350"/>
          </a:xfrm>
        </p:spPr>
        <p:txBody>
          <a:bodyPr>
            <a:normAutofit fontScale="25000" lnSpcReduction="20000"/>
          </a:bodyPr>
          <a:lstStyle/>
          <a:p>
            <a:pPr marL="342900" lvl="0" indent="-342900" fontAlgn="auto">
              <a:lnSpc>
                <a:spcPct val="150000"/>
              </a:lnSpc>
              <a:spcAft>
                <a:spcPts val="0"/>
              </a:spcAft>
              <a:buClr>
                <a:srgbClr val="97D700"/>
              </a:buClr>
              <a:buBlip>
                <a:blip r:embed="rId2"/>
              </a:buBlip>
            </a:pPr>
            <a:r>
              <a:rPr lang="en-GB" sz="9600" dirty="0"/>
              <a:t>Accidents and cases of occupational ill-health don’t need to happen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Clr>
                <a:srgbClr val="97D700"/>
              </a:buClr>
              <a:buBlip>
                <a:blip r:embed="rId2"/>
              </a:buBlip>
            </a:pPr>
            <a:r>
              <a:rPr lang="en-GB" sz="9600" dirty="0"/>
              <a:t>Freedom from harm is an important goal for Society</a:t>
            </a:r>
          </a:p>
          <a:p>
            <a:pPr marL="342900" lvl="0" indent="-342900" fontAlgn="auto">
              <a:lnSpc>
                <a:spcPct val="150000"/>
              </a:lnSpc>
              <a:spcAft>
                <a:spcPts val="0"/>
              </a:spcAft>
              <a:buClr>
                <a:srgbClr val="97D700"/>
              </a:buClr>
              <a:buBlip>
                <a:blip r:embed="rId2"/>
              </a:buBlip>
            </a:pPr>
            <a:r>
              <a:rPr lang="en-GB" sz="9600" dirty="0"/>
              <a:t>Safe and healthy work underpins business success</a:t>
            </a:r>
          </a:p>
          <a:p>
            <a:pPr marL="342900" lvl="0" indent="-342900" fontAlgn="auto">
              <a:lnSpc>
                <a:spcPct val="150000"/>
              </a:lnSpc>
              <a:spcAft>
                <a:spcPts val="0"/>
              </a:spcAft>
              <a:buClr>
                <a:srgbClr val="97D700"/>
              </a:buClr>
              <a:buBlip>
                <a:blip r:embed="rId2"/>
              </a:buBlip>
            </a:pPr>
            <a:r>
              <a:rPr lang="en-GB" sz="9600" dirty="0"/>
              <a:t>We all have a responsibility to adopt a balanced approach to health, safety and risk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323E5DB-2E8A-5A74-B98E-146C02D04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r="3151"/>
          <a:stretch/>
        </p:blipFill>
        <p:spPr>
          <a:xfrm>
            <a:off x="5286890" y="2073728"/>
            <a:ext cx="3669332" cy="28098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AEA7305-422B-BB77-56E8-F0FFD286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50" y="1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Sir George Earle Trophy Legacy Proposal</a:t>
            </a:r>
            <a:endParaRPr lang="en-GB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2D6282-E2F8-E838-0484-A7DE1EC91655}"/>
              </a:ext>
            </a:extLst>
          </p:cNvPr>
          <p:cNvSpPr txBox="1">
            <a:spLocks/>
          </p:cNvSpPr>
          <p:nvPr/>
        </p:nvSpPr>
        <p:spPr>
          <a:xfrm>
            <a:off x="340529" y="1107790"/>
            <a:ext cx="4261758" cy="358593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Trent &amp; Dove committed to become exemplar ‘Fall Fighters’ within the Social Housing Sector.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There are 1500 social housing providers in England renting 4.4 million homes.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Our project approach has three keys strands </a:t>
            </a:r>
          </a:p>
          <a:p>
            <a:pPr lvl="1">
              <a:lnSpc>
                <a:spcPct val="12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GB" sz="15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Training staff &amp; partners</a:t>
            </a:r>
          </a:p>
          <a:p>
            <a:pPr lvl="1">
              <a:lnSpc>
                <a:spcPct val="12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GB" sz="15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Offering fall prevention visits to our customers</a:t>
            </a:r>
          </a:p>
          <a:p>
            <a:pPr lvl="1">
              <a:lnSpc>
                <a:spcPct val="120000"/>
              </a:lnSpc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GB" sz="15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Measuring outcomes, demonstrating benefits and sharing our approach.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35A44CB-9DC6-FD12-87E5-251193371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90" y="459223"/>
            <a:ext cx="3669332" cy="16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3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F269-82CF-47DF-9423-E1003866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65" y="98720"/>
            <a:ext cx="7886700" cy="79359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Fall Prevention for Social Housing Tenants</a:t>
            </a:r>
            <a:endParaRPr lang="en-GB" sz="27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9F6D-809D-4148-A81C-47005961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65" y="980905"/>
            <a:ext cx="5862464" cy="39339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dirty="0"/>
              <a:t>Raise awareness of risk and consequences of falls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dirty="0"/>
              <a:t>Support to implement personal fall prevention measures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dirty="0"/>
              <a:t>Approximately 2000 residents over-60 housed in flats, bungalows, houses and sheltered accommodation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dirty="0"/>
              <a:t>Higher instance of vulnerabilities in social housing than national average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EE981-D438-47FA-B920-D82A51123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7743"/>
            <a:ext cx="2860013" cy="1978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86C541-D0CF-7291-399F-75099AD5C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8697" r="13590"/>
          <a:stretch/>
        </p:blipFill>
        <p:spPr bwMode="auto">
          <a:xfrm>
            <a:off x="6447034" y="980905"/>
            <a:ext cx="2201651" cy="3547727"/>
          </a:xfrm>
          <a:prstGeom prst="rect">
            <a:avLst/>
          </a:prstGeom>
          <a:noFill/>
          <a:ln>
            <a:noFill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02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0D4A43-11E9-456F-8BB6-E8C5811E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8" y="40277"/>
            <a:ext cx="7655392" cy="79359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Fall Prevention Home Visits</a:t>
            </a:r>
            <a:endParaRPr lang="en-GB" sz="27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93BEA8C-E42C-BD16-5152-85E1DD91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42015"/>
            <a:ext cx="2743200" cy="260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165695-B3F2-2F3F-D1FA-1884E767B8EE}"/>
              </a:ext>
            </a:extLst>
          </p:cNvPr>
          <p:cNvSpPr txBox="1">
            <a:spLocks/>
          </p:cNvSpPr>
          <p:nvPr/>
        </p:nvSpPr>
        <p:spPr>
          <a:xfrm>
            <a:off x="359661" y="957566"/>
            <a:ext cx="4769078" cy="3280730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Covers fall risk factors in health, lifestyle and home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Based on RSA checklist with project specific questions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Introduces an investigative line of thinking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Work alongside existing teams with a focus on preventative measures and resident-led change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Signposting to healthcare and local authority and charity partners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Follow-up to support resident with any barriers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574FE0-187C-5F60-42A8-6C3F2C82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6672">
            <a:off x="6945163" y="388398"/>
            <a:ext cx="1928922" cy="2735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AD9178-A52D-714C-F220-D6BE8F1D5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7415">
            <a:off x="5238327" y="1157148"/>
            <a:ext cx="2047648" cy="28815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DA4EC-2F59-1EEF-F56E-AF2E9945D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88" y="4314141"/>
            <a:ext cx="818560" cy="753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A9F1F2-CEA7-3205-C397-DD8C21A81E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631" y="4241851"/>
            <a:ext cx="749820" cy="861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41E30E-3F39-E3CF-0CFE-1FB3F4E1D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131" y="4515629"/>
            <a:ext cx="1331611" cy="391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1C7158-767C-0076-2F1A-E263CFDEAB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734" y="4498678"/>
            <a:ext cx="1327673" cy="330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CDD858-63F0-7769-A711-590CBAC69C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7114" y="4130121"/>
            <a:ext cx="928223" cy="9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80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0D4A43-11E9-456F-8BB6-E8C5811E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96" y="117517"/>
            <a:ext cx="7655392" cy="79359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Benefits</a:t>
            </a:r>
            <a:endParaRPr lang="en-GB" sz="27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1D2F72-E6CF-3880-D325-13CDE5CFE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12" y="774011"/>
            <a:ext cx="7343768" cy="41332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90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90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900"/>
              </a:spcAft>
              <a:buNone/>
            </a:pPr>
            <a:endParaRPr lang="en-GB" sz="27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93BEA8C-E42C-BD16-5152-85E1DD91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42015"/>
            <a:ext cx="2743200" cy="260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165695-B3F2-2F3F-D1FA-1884E767B8EE}"/>
              </a:ext>
            </a:extLst>
          </p:cNvPr>
          <p:cNvSpPr txBox="1">
            <a:spLocks/>
          </p:cNvSpPr>
          <p:nvPr/>
        </p:nvSpPr>
        <p:spPr>
          <a:xfrm>
            <a:off x="468636" y="1011878"/>
            <a:ext cx="6847899" cy="3216056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Better understanding of risk and mitigation of falls in the social housing context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Encouraging a curious mindset, empowering residents to find new services/groups which in turn combats loneliness etc.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Working with our partners and community groups to target fall prevention services better, both in terms of location and accessibility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Improved relationship between resident and Trent &amp; Dove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b="1" dirty="0">
                <a:solidFill>
                  <a:schemeClr val="tx2"/>
                </a:solidFill>
              </a:rPr>
              <a:t>Better engagement and participation by residents in initiatives and events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endParaRPr lang="en-GB" sz="1800" dirty="0"/>
          </a:p>
          <a:p>
            <a:pPr>
              <a:lnSpc>
                <a:spcPct val="120000"/>
              </a:lnSpc>
              <a:spcAft>
                <a:spcPts val="90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23521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F269-82CF-47DF-9423-E1003866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57" y="88834"/>
            <a:ext cx="7886700" cy="79359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  <a:endParaRPr lang="en-GB" sz="27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34D4-3FB9-95BF-2BD5-37BB2664B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57" y="882427"/>
            <a:ext cx="5433394" cy="364136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dirty="0"/>
              <a:t>Communication with a majority offline demographic: flyers, letters, newspaper and word of mouth 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dirty="0"/>
              <a:t>Marketing to attract those who have not yet had a fall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dirty="0"/>
              <a:t>Measuring impact of project without falls data being reported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r>
              <a:rPr lang="en-GB" sz="1800" dirty="0"/>
              <a:t>Avoiding duplication of NHS staff, carers and occupational therapists</a:t>
            </a:r>
          </a:p>
          <a:p>
            <a:pPr>
              <a:lnSpc>
                <a:spcPct val="120000"/>
              </a:lnSpc>
              <a:spcAft>
                <a:spcPts val="900"/>
              </a:spcAft>
            </a:pP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884F2-AD63-A1CD-B691-ED5BDDA22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722" b="191"/>
          <a:stretch/>
        </p:blipFill>
        <p:spPr>
          <a:xfrm rot="336093">
            <a:off x="6117743" y="1121645"/>
            <a:ext cx="2297081" cy="3297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38AE8-6FE0-A01D-CEB3-0B14E5705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044770"/>
            <a:ext cx="3036071" cy="20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08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4C7D-627A-5B14-1B44-BE27B9BA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Herefordshire Health &amp; Safety Group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209A-1F1C-604C-0F96-257E89467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for a break….. Back in 15 minutes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069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risk factors</a:t>
            </a:r>
            <a:r>
              <a:rPr lang="mr-IN" dirty="0"/>
              <a:t>…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951310"/>
            <a:ext cx="4464174" cy="3204616"/>
          </a:xfrm>
        </p:spPr>
        <p:txBody>
          <a:bodyPr/>
          <a:lstStyle/>
          <a:p>
            <a:r>
              <a:rPr lang="en-US" dirty="0"/>
              <a:t>Slipperiness?</a:t>
            </a:r>
          </a:p>
          <a:p>
            <a:r>
              <a:rPr lang="en-US" dirty="0"/>
              <a:t>Changes in level?</a:t>
            </a:r>
          </a:p>
          <a:p>
            <a:r>
              <a:rPr lang="en-US" dirty="0"/>
              <a:t>Stairs?</a:t>
            </a:r>
          </a:p>
          <a:p>
            <a:r>
              <a:rPr lang="en-US" dirty="0"/>
              <a:t>Lighting?</a:t>
            </a:r>
          </a:p>
          <a:p>
            <a:r>
              <a:rPr lang="en-US" dirty="0"/>
              <a:t>Contamination?</a:t>
            </a:r>
          </a:p>
          <a:p>
            <a:r>
              <a:rPr lang="en-US" dirty="0"/>
              <a:t>Obstructions?</a:t>
            </a:r>
          </a:p>
          <a:p>
            <a:r>
              <a:rPr lang="en-US" dirty="0"/>
              <a:t>Footwear?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374441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134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slip resistance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1550"/>
            <a:ext cx="3384375" cy="18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5566"/>
            <a:ext cx="338437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309688" y="2528769"/>
            <a:ext cx="228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</a:rPr>
              <a:t>Factors that can contribute to slip accidents: location of floors, environmental surroundings, footwear, cleaning products used and the actual flooring material itself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5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on..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167765"/>
            <a:ext cx="5270500" cy="2807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58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up spills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5" y="960120"/>
            <a:ext cx="4507230" cy="322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33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File:Seven sparrow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887"/>
            <a:ext cx="2856165" cy="206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90"/>
            <a:ext cx="1821791" cy="22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83583"/>
            <a:ext cx="2664296" cy="1707614"/>
          </a:xfrm>
          <a:prstGeom prst="rect">
            <a:avLst/>
          </a:prstGeom>
        </p:spPr>
      </p:pic>
      <p:pic>
        <p:nvPicPr>
          <p:cNvPr id="7" name="Picture 6" descr="File:Ripple effect on water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2036"/>
            <a:ext cx="2358171" cy="17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57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843558"/>
            <a:ext cx="4392166" cy="3384376"/>
          </a:xfrm>
        </p:spPr>
        <p:txBody>
          <a:bodyPr/>
          <a:lstStyle/>
          <a:p>
            <a:r>
              <a:rPr lang="en-US" sz="2000" dirty="0"/>
              <a:t>Discuss with colleagues/form a team</a:t>
            </a:r>
          </a:p>
          <a:p>
            <a:r>
              <a:rPr lang="en-US" sz="2000" dirty="0"/>
              <a:t>Get training/make a plan</a:t>
            </a:r>
          </a:p>
          <a:p>
            <a:r>
              <a:rPr lang="en-US" sz="2000" dirty="0"/>
              <a:t>Study incidents</a:t>
            </a:r>
          </a:p>
          <a:p>
            <a:r>
              <a:rPr lang="en-US" sz="2000" dirty="0"/>
              <a:t>Carry out a survey</a:t>
            </a:r>
          </a:p>
          <a:p>
            <a:r>
              <a:rPr lang="en-US" sz="2000" dirty="0"/>
              <a:t>Make </a:t>
            </a:r>
            <a:r>
              <a:rPr lang="en-US" sz="2000" dirty="0" err="1"/>
              <a:t>prioritised</a:t>
            </a:r>
            <a:r>
              <a:rPr lang="en-US" sz="2000" dirty="0"/>
              <a:t> changes</a:t>
            </a:r>
          </a:p>
          <a:p>
            <a:r>
              <a:rPr lang="en-US" sz="2000" dirty="0" err="1"/>
              <a:t>Publicise</a:t>
            </a:r>
            <a:r>
              <a:rPr lang="en-US" sz="2000" dirty="0"/>
              <a:t>/educate</a:t>
            </a:r>
          </a:p>
          <a:p>
            <a:r>
              <a:rPr lang="en-US" sz="2000" dirty="0"/>
              <a:t>Monitor/learn lessons</a:t>
            </a:r>
          </a:p>
          <a:p>
            <a:r>
              <a:rPr lang="en-US" sz="2000" dirty="0"/>
              <a:t>Feed back to managers regularly</a:t>
            </a:r>
          </a:p>
          <a:p>
            <a:r>
              <a:rPr lang="en-US" sz="2000" dirty="0"/>
              <a:t>Fine tune and keep at it!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5566"/>
            <a:ext cx="2448272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866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3338"/>
            <a:ext cx="8424862" cy="6662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Learning from investigation?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699542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A member of staff in a food factory wearing inadequate footwear, running on a walkway, slips on a patch of oil and damages her knee.</a:t>
            </a:r>
          </a:p>
          <a:p>
            <a:r>
              <a:rPr lang="en-US" sz="2400" baseline="30000" dirty="0"/>
              <a:t>‘Underlying causes’ of the event above might include:</a:t>
            </a:r>
          </a:p>
          <a:p>
            <a:r>
              <a:rPr lang="en-US" sz="2400" baseline="30000" dirty="0"/>
              <a:t> lack of supervisory resource;</a:t>
            </a:r>
          </a:p>
          <a:p>
            <a:r>
              <a:rPr lang="en-US" sz="2400" baseline="30000" dirty="0"/>
              <a:t> no policy for preventing contamination;</a:t>
            </a:r>
          </a:p>
          <a:p>
            <a:r>
              <a:rPr lang="en-US" sz="2400" baseline="30000" dirty="0"/>
              <a:t> no signage of slipping hazards;</a:t>
            </a:r>
          </a:p>
          <a:p>
            <a:r>
              <a:rPr lang="en-US" sz="2400" baseline="30000" dirty="0"/>
              <a:t> poor lighting;</a:t>
            </a:r>
          </a:p>
          <a:p>
            <a:r>
              <a:rPr lang="en-US" sz="2400" baseline="30000" dirty="0"/>
              <a:t> no provision/use of suitable footwear;</a:t>
            </a:r>
          </a:p>
          <a:p>
            <a:r>
              <a:rPr lang="en-US" sz="2400" baseline="30000" dirty="0"/>
              <a:t> time pressure to get to a new location;</a:t>
            </a:r>
          </a:p>
          <a:p>
            <a:r>
              <a:rPr lang="en-US" sz="2400" baseline="30000" dirty="0"/>
              <a:t> no training;</a:t>
            </a:r>
          </a:p>
          <a:p>
            <a:r>
              <a:rPr lang="en-US" sz="2400" baseline="30000" dirty="0"/>
              <a:t> personal problems with fitness, weight and balance;</a:t>
            </a:r>
          </a:p>
          <a:p>
            <a:r>
              <a:rPr lang="en-US" sz="2400" baseline="30000" dirty="0"/>
              <a:t> fatigue;</a:t>
            </a:r>
          </a:p>
          <a:p>
            <a:r>
              <a:rPr lang="en-US" sz="2400" baseline="30000" dirty="0"/>
              <a:t> distraction; and so on</a:t>
            </a:r>
          </a:p>
          <a:p>
            <a:r>
              <a:rPr lang="en-US" sz="2400" baseline="30000" dirty="0"/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3558"/>
            <a:ext cx="331236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562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STF hazard surveying..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951310"/>
            <a:ext cx="4464174" cy="3276624"/>
          </a:xfrm>
        </p:spPr>
        <p:txBody>
          <a:bodyPr/>
          <a:lstStyle/>
          <a:p>
            <a:r>
              <a:rPr lang="en-US" sz="2000" b="0" dirty="0"/>
              <a:t>Draw a sketch map of the work area </a:t>
            </a:r>
          </a:p>
          <a:p>
            <a:r>
              <a:rPr lang="en-US" sz="2000" b="0" dirty="0"/>
              <a:t>Mark all the slips and trips reported in the last 12 months (or any relevant period) with crosses on the map </a:t>
            </a:r>
            <a:endParaRPr lang="en-US" sz="2000" dirty="0"/>
          </a:p>
          <a:p>
            <a:r>
              <a:rPr lang="en-US" sz="2000" b="0" dirty="0"/>
              <a:t>Talk to members to identify any ‘near misses’ and add them to the map </a:t>
            </a:r>
            <a:endParaRPr lang="en-US" sz="2000" dirty="0"/>
          </a:p>
          <a:p>
            <a:r>
              <a:rPr lang="en-US" sz="2000" b="0" dirty="0"/>
              <a:t>Find out from staff members what is causing people to slip</a:t>
            </a:r>
            <a:r>
              <a:rPr lang="en-US" sz="2000" dirty="0"/>
              <a:t> </a:t>
            </a:r>
            <a:r>
              <a:rPr lang="en-US" sz="2000" b="0" dirty="0"/>
              <a:t>or trip in that area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5566"/>
            <a:ext cx="2499360" cy="325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497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HSE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627534"/>
            <a:ext cx="8424862" cy="345638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HSE’s website</a:t>
            </a:r>
            <a:r>
              <a:rPr lang="en-US" b="0" dirty="0"/>
              <a:t>: </a:t>
            </a:r>
            <a:r>
              <a:rPr lang="en-US" b="0" dirty="0">
                <a:hlinkClick r:id="rId2"/>
              </a:rPr>
              <a:t>www.hse.gov.uk/slips/</a:t>
            </a:r>
            <a:r>
              <a:rPr lang="en-US" b="0" dirty="0"/>
              <a:t> </a:t>
            </a:r>
            <a:endParaRPr lang="en-US" dirty="0"/>
          </a:p>
          <a:p>
            <a:r>
              <a:rPr lang="en-US" dirty="0"/>
              <a:t>Guidance </a:t>
            </a:r>
            <a:r>
              <a:rPr lang="en-US" dirty="0">
                <a:hlinkClick r:id="rId3"/>
              </a:rPr>
              <a:t>https://www.hse.gov.uk/pubns/indg225.pdf</a:t>
            </a:r>
            <a:r>
              <a:rPr lang="en-US" dirty="0"/>
              <a:t> </a:t>
            </a:r>
          </a:p>
          <a:p>
            <a:r>
              <a:rPr lang="en-US" dirty="0"/>
              <a:t>Mapping tool </a:t>
            </a:r>
            <a:r>
              <a:rPr lang="en-US" dirty="0">
                <a:hlinkClick r:id="rId4"/>
              </a:rPr>
              <a:t>https://www.hse.gov.uk/slips/mappingtool.pdf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Slips and Trips eLearning Package, </a:t>
            </a:r>
            <a:r>
              <a:rPr lang="en-US" b="0" dirty="0"/>
              <a:t>referred to as ‘</a:t>
            </a:r>
            <a:r>
              <a:rPr lang="en-US" b="0" i="1" dirty="0"/>
              <a:t>STEP’ </a:t>
            </a:r>
            <a:r>
              <a:rPr lang="en-US" b="0" dirty="0"/>
              <a:t>(</a:t>
            </a:r>
            <a:r>
              <a:rPr lang="en-US" dirty="0">
                <a:hlinkClick r:id="rId5"/>
              </a:rPr>
              <a:t>www.hse.gov.uk/slips/step/start.htm</a:t>
            </a:r>
            <a:r>
              <a:rPr lang="en-US" b="0" dirty="0"/>
              <a:t>)</a:t>
            </a:r>
          </a:p>
          <a:p>
            <a:r>
              <a:rPr lang="en-US" b="0" dirty="0"/>
              <a:t> </a:t>
            </a:r>
            <a:r>
              <a:rPr lang="en-US" dirty="0"/>
              <a:t>Research - </a:t>
            </a:r>
            <a:r>
              <a:rPr lang="en-US" dirty="0">
                <a:hlinkClick r:id="rId6"/>
              </a:rPr>
              <a:t>https://www.hse.gov.uk/slips/research.htm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11510"/>
            <a:ext cx="8352928" cy="2199692"/>
          </a:xfrm>
        </p:spPr>
        <p:txBody>
          <a:bodyPr>
            <a:normAutofit/>
          </a:bodyPr>
          <a:lstStyle/>
          <a:p>
            <a:pPr algn="ctr"/>
            <a:endParaRPr lang="en-GB" sz="2400" b="1" i="0" dirty="0">
              <a:solidFill>
                <a:srgbClr val="001E62"/>
              </a:solidFill>
              <a:effectLst/>
            </a:endParaRPr>
          </a:p>
          <a:p>
            <a:pPr algn="ctr"/>
            <a:endParaRPr lang="en-GB" sz="2400" b="1" dirty="0"/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05958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Be a safety winner?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63639"/>
            <a:ext cx="424847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466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 txBox="1">
            <a:spLocks/>
          </p:cNvSpPr>
          <p:nvPr/>
        </p:nvSpPr>
        <p:spPr>
          <a:xfrm>
            <a:off x="683568" y="2226559"/>
            <a:ext cx="8208912" cy="277847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7D700"/>
              </a:buClr>
              <a:buSzTx/>
              <a:buFontTx/>
              <a:buBlip>
                <a:blip r:embed="rId2"/>
              </a:buBlip>
              <a:tabLst/>
              <a:defRPr lang="en-GB" sz="2400" smtClean="0"/>
            </a:lvl1pPr>
          </a:lstStyle>
          <a:p>
            <a:pPr marL="0" indent="0">
              <a:buNone/>
            </a:pPr>
            <a:br>
              <a:rPr lang="en-GB" b="1" dirty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  <a:p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altLang="en-US" b="1" dirty="0">
              <a:solidFill>
                <a:srgbClr val="001E6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1E6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977" t="36527" r="9760" b="23253"/>
          <a:stretch/>
        </p:blipFill>
        <p:spPr bwMode="auto">
          <a:xfrm>
            <a:off x="395536" y="160142"/>
            <a:ext cx="7668000" cy="2051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12D178-59C6-C8A5-E0EF-8EF1F4A3B1E4}"/>
              </a:ext>
            </a:extLst>
          </p:cNvPr>
          <p:cNvSpPr txBox="1"/>
          <p:nvPr/>
        </p:nvSpPr>
        <p:spPr>
          <a:xfrm>
            <a:off x="1331640" y="2248060"/>
            <a:ext cx="61926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0" dirty="0">
                <a:solidFill>
                  <a:schemeClr val="tx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a real difference – become a RoSPA Falls Fighter</a:t>
            </a:r>
            <a:endParaRPr lang="en-GB" sz="2800" b="1" i="0" dirty="0">
              <a:solidFill>
                <a:schemeClr val="tx2"/>
              </a:solidFill>
              <a:effectLst/>
            </a:endParaRPr>
          </a:p>
          <a:p>
            <a:pPr algn="ctr"/>
            <a:r>
              <a:rPr lang="en-GB" sz="2800" b="1" dirty="0">
                <a:solidFill>
                  <a:schemeClr val="tx2"/>
                </a:solidFill>
                <a:hlinkClick r:id="rId4"/>
              </a:rPr>
              <a:t>https://www.rospa.com/home-safety/advice/falls-prevention/fall-fighter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endParaRPr lang="en-GB" sz="2800" b="1" i="0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0661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9F6D-809D-4148-A81C-47005961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19199"/>
            <a:ext cx="9258100" cy="36349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405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405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</a:t>
            </a:r>
            <a:r>
              <a:rPr lang="en-US" sz="405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27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2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9492"/>
            <a:ext cx="8496944" cy="64807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rgbClr val="001E62"/>
                </a:solidFill>
              </a:rPr>
              <a:t>The role of the workplace in maintaining functional capacity?</a:t>
            </a:r>
            <a:br>
              <a:rPr lang="en-GB" sz="2400" b="1" dirty="0">
                <a:solidFill>
                  <a:schemeClr val="tx1"/>
                </a:solidFill>
              </a:rPr>
            </a:br>
            <a:endParaRPr lang="en-GB" sz="2400" dirty="0"/>
          </a:p>
        </p:txBody>
      </p:sp>
      <p:pic>
        <p:nvPicPr>
          <p:cNvPr id="4" name="Picture 2" descr="Image result for maintaining functional capacity over the life cours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069" y="633118"/>
            <a:ext cx="6340283" cy="3738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65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Why 24/7 safety?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005576"/>
            <a:ext cx="4752528" cy="2718302"/>
          </a:xfrm>
        </p:spPr>
        <p:txBody>
          <a:bodyPr>
            <a:noAutofit/>
          </a:bodyPr>
          <a:lstStyle/>
          <a:p>
            <a:r>
              <a:rPr lang="en-US" sz="2000" dirty="0"/>
              <a:t>Home/leisure accidents and absence?</a:t>
            </a:r>
          </a:p>
          <a:p>
            <a:r>
              <a:rPr lang="en-US" sz="2000" dirty="0"/>
              <a:t>Impact on well-being?</a:t>
            </a:r>
          </a:p>
          <a:p>
            <a:r>
              <a:rPr lang="en-US" sz="2000" dirty="0"/>
              <a:t>Transferability of OS&amp;H knowledge/skills?</a:t>
            </a:r>
          </a:p>
          <a:p>
            <a:r>
              <a:rPr lang="en-US" sz="2000" dirty="0"/>
              <a:t>Coverage in OS&amp;H training?</a:t>
            </a:r>
          </a:p>
          <a:p>
            <a:r>
              <a:rPr lang="en-US" sz="2000" dirty="0"/>
              <a:t>Family focus?</a:t>
            </a:r>
          </a:p>
          <a:p>
            <a:r>
              <a:rPr lang="en-US" sz="2000" dirty="0"/>
              <a:t>Sharing experiences?</a:t>
            </a:r>
          </a:p>
          <a:p>
            <a:r>
              <a:rPr lang="en-US" sz="2000" dirty="0"/>
              <a:t>Attitudes and safety culture?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1590"/>
            <a:ext cx="277068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66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curse of bipedalism?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15566"/>
            <a:ext cx="648072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03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b="1" dirty="0">
                <a:solidFill>
                  <a:srgbClr val="001E62"/>
                </a:solidFill>
              </a:rPr>
            </a:br>
            <a:r>
              <a:rPr lang="en-GB" b="1" dirty="0">
                <a:solidFill>
                  <a:srgbClr val="001E62"/>
                </a:solidFill>
              </a:rPr>
              <a:t>Little wonder then?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05576"/>
            <a:ext cx="8352928" cy="3222358"/>
          </a:xfrm>
        </p:spPr>
        <p:txBody>
          <a:bodyPr>
            <a:normAutofit fontScale="25000" lnSpcReduction="20000"/>
          </a:bodyPr>
          <a:lstStyle/>
          <a:p>
            <a:r>
              <a:rPr lang="en-GB" sz="8000" b="1" dirty="0"/>
              <a:t>Non-fatal injuries reported under RIDDOR 2021/22 </a:t>
            </a:r>
          </a:p>
          <a:p>
            <a:r>
              <a:rPr lang="en-GB" sz="8000" dirty="0"/>
              <a:t>(includes those accident kinds that account for 5% or more of the total)</a:t>
            </a:r>
          </a:p>
          <a:p>
            <a:r>
              <a:rPr lang="en-GB" sz="8000" dirty="0"/>
              <a:t> </a:t>
            </a:r>
          </a:p>
          <a:p>
            <a:r>
              <a:rPr lang="en-GB" sz="8000" dirty="0"/>
              <a:t>Percentage of 565,000 injuries</a:t>
            </a:r>
          </a:p>
          <a:p>
            <a:r>
              <a:rPr lang="en-GB" sz="8000" dirty="0"/>
              <a:t> </a:t>
            </a:r>
          </a:p>
          <a:p>
            <a:r>
              <a:rPr lang="en-GB" sz="8000" dirty="0"/>
              <a:t>30%  Slips, trips or falls on same level</a:t>
            </a:r>
          </a:p>
          <a:p>
            <a:r>
              <a:rPr lang="en-GB" sz="8000" dirty="0"/>
              <a:t>18%  Handling, lifting or carrying</a:t>
            </a:r>
          </a:p>
          <a:p>
            <a:r>
              <a:rPr lang="en-GB" sz="8000" dirty="0"/>
              <a:t>11%  Struck by moving object</a:t>
            </a:r>
          </a:p>
          <a:p>
            <a:r>
              <a:rPr lang="en-GB" sz="8000" dirty="0"/>
              <a:t>9%   Acts of violence</a:t>
            </a:r>
          </a:p>
          <a:p>
            <a:r>
              <a:rPr lang="en-GB" sz="8000" dirty="0"/>
              <a:t>8%   Falls from a height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Falls of older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915566"/>
            <a:ext cx="4464496" cy="3384376"/>
          </a:xfrm>
        </p:spPr>
        <p:txBody>
          <a:bodyPr>
            <a:noAutofit/>
          </a:bodyPr>
          <a:lstStyle/>
          <a:p>
            <a:r>
              <a:rPr lang="en-GB" sz="1800" dirty="0"/>
              <a:t>Around 1 in 3 adults over 65 and half of people over 80 will have at least one fall a year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90,000 + hospital admissions p.a. related due to slipping, tripping and stumbling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Costs the NHS £435 million each year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Human cost includes distress, pain, injury, loss of confidence, loss of independence and mortality.</a:t>
            </a:r>
          </a:p>
          <a:p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3598"/>
            <a:ext cx="345638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72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Workplace causation?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758132"/>
              </p:ext>
            </p:extLst>
          </p:nvPr>
        </p:nvGraphicFramePr>
        <p:xfrm>
          <a:off x="323528" y="1275606"/>
          <a:ext cx="835342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Slip potential model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Trip potential triangle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 Contamination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 Cleaning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 People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 Flooring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 Environment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 Footwear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23678"/>
            <a:ext cx="3816424" cy="2088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723014"/>
      </p:ext>
    </p:extLst>
  </p:cSld>
  <p:clrMapOvr>
    <a:masterClrMapping/>
  </p:clrMapOvr>
</p:sld>
</file>

<file path=ppt/theme/theme1.xml><?xml version="1.0" encoding="utf-8"?>
<a:theme xmlns:a="http://schemas.openxmlformats.org/drawingml/2006/main" name="RoSPA 02022016">
  <a:themeElements>
    <a:clrScheme name="RoSPA">
      <a:dk1>
        <a:sysClr val="windowText" lastClr="000000"/>
      </a:dk1>
      <a:lt1>
        <a:sysClr val="window" lastClr="FFFFFF"/>
      </a:lt1>
      <a:dk2>
        <a:srgbClr val="001E62"/>
      </a:dk2>
      <a:lt2>
        <a:srgbClr val="EEECE1"/>
      </a:lt2>
      <a:accent1>
        <a:srgbClr val="FFA300"/>
      </a:accent1>
      <a:accent2>
        <a:srgbClr val="FF671F"/>
      </a:accent2>
      <a:accent3>
        <a:srgbClr val="97D700"/>
      </a:accent3>
      <a:accent4>
        <a:srgbClr val="009639"/>
      </a:accent4>
      <a:accent5>
        <a:srgbClr val="008EAA"/>
      </a:accent5>
      <a:accent6>
        <a:srgbClr val="3A5DAE"/>
      </a:accent6>
      <a:hlink>
        <a:srgbClr val="D0006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1514</Words>
  <Application>Microsoft Office PowerPoint</Application>
  <PresentationFormat>On-screen Show (16:9)</PresentationFormat>
  <Paragraphs>196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Webdings</vt:lpstr>
      <vt:lpstr>RoSPA 02022016</vt:lpstr>
      <vt:lpstr>PowerPoint Presentation</vt:lpstr>
      <vt:lpstr>Whole person/whole life approach to prevention </vt:lpstr>
      <vt:lpstr>PowerPoint Presentation</vt:lpstr>
      <vt:lpstr>The role of the workplace in maintaining functional capacity? </vt:lpstr>
      <vt:lpstr>Why 24/7 safety?</vt:lpstr>
      <vt:lpstr>The curse of bipedalism?</vt:lpstr>
      <vt:lpstr> Little wonder then? </vt:lpstr>
      <vt:lpstr>Falls of older people</vt:lpstr>
      <vt:lpstr>Workplace causation?</vt:lpstr>
      <vt:lpstr>Falls of older people</vt:lpstr>
      <vt:lpstr>RoSPA stairs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Sir George Earle Trophy Legacy Proposal</vt:lpstr>
      <vt:lpstr>Fall Prevention for Social Housing Tenants</vt:lpstr>
      <vt:lpstr>Fall Prevention Home Visits</vt:lpstr>
      <vt:lpstr>Benefits</vt:lpstr>
      <vt:lpstr>Challenges</vt:lpstr>
      <vt:lpstr>Herefordshire Health &amp; Safety Group</vt:lpstr>
      <vt:lpstr>Workplace risk factors….</vt:lpstr>
      <vt:lpstr>Understanding slip resistance</vt:lpstr>
      <vt:lpstr>Hold on..</vt:lpstr>
      <vt:lpstr>Clean up spills</vt:lpstr>
      <vt:lpstr>What can you do?</vt:lpstr>
      <vt:lpstr>Learning from investigation?</vt:lpstr>
      <vt:lpstr>STF hazard surveying..</vt:lpstr>
      <vt:lpstr>HSE 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Adrian Gale</cp:lastModifiedBy>
  <cp:revision>90</cp:revision>
  <dcterms:created xsi:type="dcterms:W3CDTF">2016-02-01T19:43:55Z</dcterms:created>
  <dcterms:modified xsi:type="dcterms:W3CDTF">2023-04-26T05:53:54Z</dcterms:modified>
</cp:coreProperties>
</file>