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381" r:id="rId3"/>
    <p:sldId id="261" r:id="rId4"/>
    <p:sldId id="291" r:id="rId5"/>
    <p:sldId id="386" r:id="rId6"/>
    <p:sldId id="409" r:id="rId7"/>
    <p:sldId id="410" r:id="rId8"/>
    <p:sldId id="408" r:id="rId9"/>
    <p:sldId id="411" r:id="rId10"/>
    <p:sldId id="412" r:id="rId11"/>
    <p:sldId id="416" r:id="rId12"/>
    <p:sldId id="427" r:id="rId13"/>
    <p:sldId id="413" r:id="rId14"/>
    <p:sldId id="417" r:id="rId15"/>
    <p:sldId id="418" r:id="rId16"/>
    <p:sldId id="415" r:id="rId17"/>
    <p:sldId id="419" r:id="rId18"/>
    <p:sldId id="420" r:id="rId19"/>
    <p:sldId id="421" r:id="rId20"/>
    <p:sldId id="422" r:id="rId21"/>
    <p:sldId id="423" r:id="rId22"/>
    <p:sldId id="424" r:id="rId23"/>
    <p:sldId id="425" r:id="rId24"/>
    <p:sldId id="426" r:id="rId25"/>
    <p:sldId id="428" r:id="rId26"/>
    <p:sldId id="434" r:id="rId27"/>
    <p:sldId id="429" r:id="rId28"/>
    <p:sldId id="431" r:id="rId29"/>
    <p:sldId id="430" r:id="rId30"/>
    <p:sldId id="432" r:id="rId31"/>
    <p:sldId id="436" r:id="rId32"/>
    <p:sldId id="435" r:id="rId33"/>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B0BD61-3A41-4706-AF44-F11494DBEDB1}">
          <p14:sldIdLst>
            <p14:sldId id="256"/>
            <p14:sldId id="381"/>
            <p14:sldId id="261"/>
            <p14:sldId id="291"/>
            <p14:sldId id="386"/>
            <p14:sldId id="409"/>
            <p14:sldId id="410"/>
            <p14:sldId id="408"/>
            <p14:sldId id="411"/>
            <p14:sldId id="412"/>
            <p14:sldId id="416"/>
            <p14:sldId id="427"/>
            <p14:sldId id="413"/>
            <p14:sldId id="417"/>
            <p14:sldId id="418"/>
            <p14:sldId id="415"/>
            <p14:sldId id="419"/>
            <p14:sldId id="420"/>
            <p14:sldId id="421"/>
            <p14:sldId id="422"/>
            <p14:sldId id="423"/>
            <p14:sldId id="424"/>
            <p14:sldId id="425"/>
            <p14:sldId id="426"/>
            <p14:sldId id="428"/>
            <p14:sldId id="434"/>
            <p14:sldId id="429"/>
            <p14:sldId id="431"/>
            <p14:sldId id="430"/>
            <p14:sldId id="432"/>
            <p14:sldId id="436"/>
            <p14:sldId id="435"/>
          </p14:sldIdLst>
        </p14:section>
        <p14:section name="Untitled Section" id="{B122F650-1F5E-4D4D-B127-9E07EEAED10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76" d="100"/>
          <a:sy n="76" d="100"/>
        </p:scale>
        <p:origin x="-1212"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4DEB404B-3375-461A-A37A-04936DCC6120}" type="datetimeFigureOut">
              <a:rPr lang="en-GB" smtClean="0"/>
              <a:t>21/02/2023</a:t>
            </a:fld>
            <a:endParaRPr lang="en-GB" dirty="0"/>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53330317-C466-4A3B-BB04-E363A079C96C}" type="slidenum">
              <a:rPr lang="en-GB" smtClean="0"/>
              <a:t>‹#›</a:t>
            </a:fld>
            <a:endParaRPr lang="en-GB" dirty="0"/>
          </a:p>
        </p:txBody>
      </p:sp>
    </p:spTree>
    <p:extLst>
      <p:ext uri="{BB962C8B-B14F-4D97-AF65-F5344CB8AC3E}">
        <p14:creationId xmlns:p14="http://schemas.microsoft.com/office/powerpoint/2010/main" val="172337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1FC21C75-A622-40AF-9221-1A1502C6A71F}" type="datetimeFigureOut">
              <a:rPr lang="en-GB" smtClean="0"/>
              <a:t>21/02/2023</a:t>
            </a:fld>
            <a:endParaRPr lang="en-GB" dirty="0"/>
          </a:p>
        </p:txBody>
      </p:sp>
      <p:sp>
        <p:nvSpPr>
          <p:cNvPr id="4" name="Slide Image Placeholder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1440" tIns="45720" rIns="91440" bIns="45720" rtlCol="0" anchor="b"/>
          <a:lstStyle>
            <a:lvl1pPr algn="r">
              <a:defRPr sz="1200"/>
            </a:lvl1pPr>
          </a:lstStyle>
          <a:p>
            <a:fld id="{C622EA66-E9A2-4F73-B778-3C216039EC78}" type="slidenum">
              <a:rPr lang="en-GB" smtClean="0"/>
              <a:t>‹#›</a:t>
            </a:fld>
            <a:endParaRPr lang="en-GB" dirty="0"/>
          </a:p>
        </p:txBody>
      </p:sp>
    </p:spTree>
    <p:extLst>
      <p:ext uri="{BB962C8B-B14F-4D97-AF65-F5344CB8AC3E}">
        <p14:creationId xmlns:p14="http://schemas.microsoft.com/office/powerpoint/2010/main" val="59678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r>
              <a:rPr lang="en-GB" sz="1300" dirty="0"/>
              <a:t>2021 has been a relatively quiet year for health and safety. </a:t>
            </a:r>
          </a:p>
          <a:p>
            <a:r>
              <a:rPr lang="en-GB" sz="1300" dirty="0"/>
              <a:t>Despite there being post-Brexit promises of major overhauls to health and safety legislation, nothing has materialised or is slated for early 2022. </a:t>
            </a:r>
          </a:p>
          <a:p>
            <a:r>
              <a:rPr lang="en-GB" sz="1300" dirty="0"/>
              <a:t>Nor has the HSE been particularly active when it comes to on-site enforcement. But is this pattern set to continue?</a:t>
            </a:r>
          </a:p>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2</a:t>
            </a:fld>
            <a:endParaRPr lang="en-GB" dirty="0"/>
          </a:p>
        </p:txBody>
      </p:sp>
    </p:spTree>
    <p:extLst>
      <p:ext uri="{BB962C8B-B14F-4D97-AF65-F5344CB8AC3E}">
        <p14:creationId xmlns:p14="http://schemas.microsoft.com/office/powerpoint/2010/main" val="119499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27</a:t>
            </a:fld>
            <a:endParaRPr lang="en-GB" dirty="0"/>
          </a:p>
        </p:txBody>
      </p:sp>
    </p:spTree>
    <p:extLst>
      <p:ext uri="{BB962C8B-B14F-4D97-AF65-F5344CB8AC3E}">
        <p14:creationId xmlns:p14="http://schemas.microsoft.com/office/powerpoint/2010/main" val="212083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819442-0514-45A0-B2ED-ADA96538CD3D}" type="datetime1">
              <a:rPr lang="en-GB" smtClean="0"/>
              <a:t>21/02/2023</a:t>
            </a:fld>
            <a:endParaRPr lang="en-GB" dirty="0"/>
          </a:p>
        </p:txBody>
      </p:sp>
      <p:sp>
        <p:nvSpPr>
          <p:cNvPr id="5" name="Footer Placeholder 4"/>
          <p:cNvSpPr>
            <a:spLocks noGrp="1"/>
          </p:cNvSpPr>
          <p:nvPr>
            <p:ph type="ftr" sz="quarter" idx="11"/>
          </p:nvPr>
        </p:nvSpPr>
        <p:spPr/>
        <p:txBody>
          <a:bodyPr/>
          <a:lstStyle/>
          <a:p>
            <a:r>
              <a:rPr lang="en-GB"/>
              <a:t>HHSG Feb 2023</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71547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C3CD08-6E1A-450C-AD99-16AFBEB24641}" type="datetime1">
              <a:rPr lang="en-GB" smtClean="0"/>
              <a:t>21/02/2023</a:t>
            </a:fld>
            <a:endParaRPr lang="en-GB" dirty="0"/>
          </a:p>
        </p:txBody>
      </p:sp>
      <p:sp>
        <p:nvSpPr>
          <p:cNvPr id="5" name="Footer Placeholder 4"/>
          <p:cNvSpPr>
            <a:spLocks noGrp="1"/>
          </p:cNvSpPr>
          <p:nvPr>
            <p:ph type="ftr" sz="quarter" idx="11"/>
          </p:nvPr>
        </p:nvSpPr>
        <p:spPr/>
        <p:txBody>
          <a:bodyPr/>
          <a:lstStyle/>
          <a:p>
            <a:r>
              <a:rPr lang="en-GB"/>
              <a:t>HHSG Feb 2023</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2230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96FB80-A6EC-46BB-A73C-B6CEFA7BB576}" type="datetime1">
              <a:rPr lang="en-GB" smtClean="0"/>
              <a:t>21/02/2023</a:t>
            </a:fld>
            <a:endParaRPr lang="en-GB" dirty="0"/>
          </a:p>
        </p:txBody>
      </p:sp>
      <p:sp>
        <p:nvSpPr>
          <p:cNvPr id="5" name="Footer Placeholder 4"/>
          <p:cNvSpPr>
            <a:spLocks noGrp="1"/>
          </p:cNvSpPr>
          <p:nvPr>
            <p:ph type="ftr" sz="quarter" idx="11"/>
          </p:nvPr>
        </p:nvSpPr>
        <p:spPr/>
        <p:txBody>
          <a:bodyPr/>
          <a:lstStyle/>
          <a:p>
            <a:r>
              <a:rPr lang="en-GB"/>
              <a:t>HHSG Feb 2023</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89429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F2627F-2E6D-442B-BBCF-1D08416C3E6E}" type="datetime1">
              <a:rPr lang="en-GB" smtClean="0"/>
              <a:t>21/02/2023</a:t>
            </a:fld>
            <a:endParaRPr lang="en-GB" dirty="0"/>
          </a:p>
        </p:txBody>
      </p:sp>
      <p:sp>
        <p:nvSpPr>
          <p:cNvPr id="5" name="Footer Placeholder 4"/>
          <p:cNvSpPr>
            <a:spLocks noGrp="1"/>
          </p:cNvSpPr>
          <p:nvPr>
            <p:ph type="ftr" sz="quarter" idx="11"/>
          </p:nvPr>
        </p:nvSpPr>
        <p:spPr/>
        <p:txBody>
          <a:bodyPr/>
          <a:lstStyle/>
          <a:p>
            <a:r>
              <a:rPr lang="en-GB"/>
              <a:t>HHSG Feb 2023</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05283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9EDAE-A3C2-4D69-B028-E9E024C3BF57}" type="datetime1">
              <a:rPr lang="en-GB" smtClean="0"/>
              <a:t>21/02/2023</a:t>
            </a:fld>
            <a:endParaRPr lang="en-GB" dirty="0"/>
          </a:p>
        </p:txBody>
      </p:sp>
      <p:sp>
        <p:nvSpPr>
          <p:cNvPr id="5" name="Footer Placeholder 4"/>
          <p:cNvSpPr>
            <a:spLocks noGrp="1"/>
          </p:cNvSpPr>
          <p:nvPr>
            <p:ph type="ftr" sz="quarter" idx="11"/>
          </p:nvPr>
        </p:nvSpPr>
        <p:spPr/>
        <p:txBody>
          <a:bodyPr/>
          <a:lstStyle/>
          <a:p>
            <a:r>
              <a:rPr lang="en-GB"/>
              <a:t>HHSG Feb 2023</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6507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F356D9-37FB-4C5C-9783-38239031B70E}" type="datetime1">
              <a:rPr lang="en-GB" smtClean="0"/>
              <a:t>21/02/2023</a:t>
            </a:fld>
            <a:endParaRPr lang="en-GB" dirty="0"/>
          </a:p>
        </p:txBody>
      </p:sp>
      <p:sp>
        <p:nvSpPr>
          <p:cNvPr id="6" name="Footer Placeholder 5"/>
          <p:cNvSpPr>
            <a:spLocks noGrp="1"/>
          </p:cNvSpPr>
          <p:nvPr>
            <p:ph type="ftr" sz="quarter" idx="11"/>
          </p:nvPr>
        </p:nvSpPr>
        <p:spPr/>
        <p:txBody>
          <a:bodyPr/>
          <a:lstStyle/>
          <a:p>
            <a:r>
              <a:rPr lang="en-GB"/>
              <a:t>HHSG Feb 2023</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74440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EA26DC-DEFF-444F-A927-D0883A2DE6C0}" type="datetime1">
              <a:rPr lang="en-GB" smtClean="0"/>
              <a:t>21/02/2023</a:t>
            </a:fld>
            <a:endParaRPr lang="en-GB" dirty="0"/>
          </a:p>
        </p:txBody>
      </p:sp>
      <p:sp>
        <p:nvSpPr>
          <p:cNvPr id="8" name="Footer Placeholder 7"/>
          <p:cNvSpPr>
            <a:spLocks noGrp="1"/>
          </p:cNvSpPr>
          <p:nvPr>
            <p:ph type="ftr" sz="quarter" idx="11"/>
          </p:nvPr>
        </p:nvSpPr>
        <p:spPr/>
        <p:txBody>
          <a:bodyPr/>
          <a:lstStyle/>
          <a:p>
            <a:r>
              <a:rPr lang="en-GB"/>
              <a:t>HHSG Feb 2023</a:t>
            </a:r>
            <a:endParaRPr lang="en-GB" dirty="0"/>
          </a:p>
        </p:txBody>
      </p:sp>
      <p:sp>
        <p:nvSpPr>
          <p:cNvPr id="9" name="Slide Number Placeholder 8"/>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5245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0F7C63-FF5E-4276-BF12-231605B4458E}" type="datetime1">
              <a:rPr lang="en-GB" smtClean="0"/>
              <a:t>21/02/2023</a:t>
            </a:fld>
            <a:endParaRPr lang="en-GB"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5715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751EF-2BF2-4EF4-981C-20DBA4AEE851}" type="datetime1">
              <a:rPr lang="en-GB" smtClean="0"/>
              <a:t>21/02/2023</a:t>
            </a:fld>
            <a:endParaRPr lang="en-GB" dirty="0"/>
          </a:p>
        </p:txBody>
      </p:sp>
      <p:sp>
        <p:nvSpPr>
          <p:cNvPr id="3" name="Footer Placeholder 2"/>
          <p:cNvSpPr>
            <a:spLocks noGrp="1"/>
          </p:cNvSpPr>
          <p:nvPr>
            <p:ph type="ftr" sz="quarter" idx="11"/>
          </p:nvPr>
        </p:nvSpPr>
        <p:spPr/>
        <p:txBody>
          <a:bodyPr/>
          <a:lstStyle/>
          <a:p>
            <a:r>
              <a:rPr lang="en-GB"/>
              <a:t>HHSG Feb 2023</a:t>
            </a:r>
            <a:endParaRPr lang="en-GB" dirty="0"/>
          </a:p>
        </p:txBody>
      </p:sp>
      <p:sp>
        <p:nvSpPr>
          <p:cNvPr id="4" name="Slide Number Placeholder 3"/>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893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09EED-8927-4929-A354-D58EA7874F94}" type="datetime1">
              <a:rPr lang="en-GB" smtClean="0"/>
              <a:t>21/02/2023</a:t>
            </a:fld>
            <a:endParaRPr lang="en-GB" dirty="0"/>
          </a:p>
        </p:txBody>
      </p:sp>
      <p:sp>
        <p:nvSpPr>
          <p:cNvPr id="6" name="Footer Placeholder 5"/>
          <p:cNvSpPr>
            <a:spLocks noGrp="1"/>
          </p:cNvSpPr>
          <p:nvPr>
            <p:ph type="ftr" sz="quarter" idx="11"/>
          </p:nvPr>
        </p:nvSpPr>
        <p:spPr/>
        <p:txBody>
          <a:bodyPr/>
          <a:lstStyle/>
          <a:p>
            <a:r>
              <a:rPr lang="en-GB"/>
              <a:t>HHSG Feb 2023</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43980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8444A-FC98-4D91-B064-AFE73250537E}" type="datetime1">
              <a:rPr lang="en-GB" smtClean="0"/>
              <a:t>21/02/2023</a:t>
            </a:fld>
            <a:endParaRPr lang="en-GB" dirty="0"/>
          </a:p>
        </p:txBody>
      </p:sp>
      <p:sp>
        <p:nvSpPr>
          <p:cNvPr id="6" name="Footer Placeholder 5"/>
          <p:cNvSpPr>
            <a:spLocks noGrp="1"/>
          </p:cNvSpPr>
          <p:nvPr>
            <p:ph type="ftr" sz="quarter" idx="11"/>
          </p:nvPr>
        </p:nvSpPr>
        <p:spPr/>
        <p:txBody>
          <a:bodyPr/>
          <a:lstStyle/>
          <a:p>
            <a:r>
              <a:rPr lang="en-GB"/>
              <a:t>HHSG Feb 2023</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362868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F7563-37EF-43DC-A0CF-01FB46701A42}" type="datetime1">
              <a:rPr lang="en-GB" smtClean="0"/>
              <a:t>21/02/2023</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HHSG Feb 2023</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14556-BEDA-4D4B-9CF1-263B737BB541}" type="slidenum">
              <a:rPr lang="en-GB" smtClean="0"/>
              <a:t>‹#›</a:t>
            </a:fld>
            <a:endParaRPr lang="en-GB" dirty="0"/>
          </a:p>
        </p:txBody>
      </p:sp>
    </p:spTree>
    <p:extLst>
      <p:ext uri="{BB962C8B-B14F-4D97-AF65-F5344CB8AC3E}">
        <p14:creationId xmlns:p14="http://schemas.microsoft.com/office/powerpoint/2010/main" val="23339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publications/building-safety-bill-transition-plan"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gov.uk/government/publications/fire-safety-england-regulations-2022/fact-sheet-over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hse.gov.uk/statistic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Safety &amp; Environmental Update 2023</a:t>
            </a:r>
          </a:p>
        </p:txBody>
      </p:sp>
      <p:sp>
        <p:nvSpPr>
          <p:cNvPr id="3" name="Subtitle 2"/>
          <p:cNvSpPr>
            <a:spLocks noGrp="1"/>
          </p:cNvSpPr>
          <p:nvPr>
            <p:ph type="subTitle" idx="1"/>
          </p:nvPr>
        </p:nvSpPr>
        <p:spPr>
          <a:xfrm>
            <a:off x="755576" y="3886200"/>
            <a:ext cx="7560840" cy="2567136"/>
          </a:xfrm>
        </p:spPr>
        <p:txBody>
          <a:bodyPr>
            <a:normAutofit fontScale="92500" lnSpcReduction="10000"/>
          </a:bodyPr>
          <a:lstStyle/>
          <a:p>
            <a:r>
              <a:rPr lang="en-GB" dirty="0"/>
              <a:t>Wednesday 22nd February 2023</a:t>
            </a:r>
          </a:p>
          <a:p>
            <a:r>
              <a:rPr lang="en-GB" dirty="0"/>
              <a:t>at </a:t>
            </a:r>
          </a:p>
          <a:p>
            <a:r>
              <a:rPr lang="en-US" i="1" dirty="0"/>
              <a:t>Leominster Golf Club</a:t>
            </a:r>
            <a:endParaRPr lang="en-GB" i="1" dirty="0"/>
          </a:p>
          <a:p>
            <a:r>
              <a:rPr lang="en-GB" i="1" dirty="0"/>
              <a:t>Presented by Herefordshire Health &amp; Safety Group</a:t>
            </a:r>
          </a:p>
          <a:p>
            <a:endParaRPr lang="en-GB" dirty="0"/>
          </a:p>
          <a:p>
            <a:endParaRPr lang="en-GB" dirty="0"/>
          </a:p>
          <a:p>
            <a:endParaRPr lang="en-GB" dirty="0"/>
          </a:p>
          <a:p>
            <a:endParaRPr lang="en-GB" dirty="0"/>
          </a:p>
          <a:p>
            <a:endParaRPr lang="en-GB" dirty="0"/>
          </a:p>
          <a:p>
            <a:endParaRPr lang="en-GB" dirty="0"/>
          </a:p>
        </p:txBody>
      </p:sp>
      <p:pic>
        <p:nvPicPr>
          <p:cNvPr id="1026" name="Picture 1" descr="Herefordshire_a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790576"/>
            <a:ext cx="1368153"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57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4523"/>
            <a:ext cx="8229600" cy="1143000"/>
          </a:xfrm>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62500" lnSpcReduction="20000"/>
          </a:bodyPr>
          <a:lstStyle/>
          <a:p>
            <a:pPr marL="0" indent="0" fontAlgn="base">
              <a:buNone/>
            </a:pPr>
            <a:endParaRPr lang="en-US" b="1" dirty="0"/>
          </a:p>
          <a:p>
            <a:pPr marL="0" indent="0" fontAlgn="base">
              <a:buNone/>
            </a:pPr>
            <a:r>
              <a:rPr lang="en-US" b="1" dirty="0"/>
              <a:t>Whilst the Building Safety Act 2022 (the Act) is now in force, only a limited amount of provisions have taken effect, with the remainder expected to become law during 2023.</a:t>
            </a:r>
          </a:p>
          <a:p>
            <a:pPr marL="0" indent="0" fontAlgn="base">
              <a:buNone/>
            </a:pPr>
            <a:r>
              <a:rPr lang="en-US" b="1" dirty="0"/>
              <a:t>The Act</a:t>
            </a:r>
          </a:p>
          <a:p>
            <a:pPr fontAlgn="base"/>
            <a:r>
              <a:rPr lang="en-US" dirty="0"/>
              <a:t>The Act, which received Royal Assent in April this year, creates a new regulatory regime and a new Building Safety Regulator (BSR) for all building work of any kind on any building. It also creates a more stringent process for higher-risk buildings (HRBs), regulating these buildings throughout their operating life. It’s aim is to deliver a system that is fit for purpose and provides improved accountability, risk management and assurance of safety to those living in HRB’s.</a:t>
            </a:r>
          </a:p>
          <a:p>
            <a:pPr fontAlgn="base"/>
            <a:r>
              <a:rPr lang="en-US" dirty="0"/>
              <a:t>There is still much to be determined regarding the operation of the Act, which is expected to be resolved through secondary legislation, some of which will not come into force for a further 6 to 12 months. A transition plan which seeks to provide a detailed timeline of the plans to implement the new building safety regime can be found on the </a:t>
            </a:r>
            <a:r>
              <a:rPr lang="en-US" dirty="0">
                <a:hlinkClick r:id="rId2"/>
              </a:rPr>
              <a:t>UK Government’s website.</a:t>
            </a:r>
            <a:endParaRPr lang="en-US"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10</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364523"/>
            <a:ext cx="792088" cy="63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8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47500" lnSpcReduction="20000"/>
          </a:bodyPr>
          <a:lstStyle/>
          <a:p>
            <a:pPr fontAlgn="base"/>
            <a:endParaRPr lang="en-US" b="1" dirty="0"/>
          </a:p>
          <a:p>
            <a:pPr fontAlgn="base"/>
            <a:endParaRPr lang="en-US" b="1" dirty="0"/>
          </a:p>
          <a:p>
            <a:pPr marL="0" indent="0" fontAlgn="base">
              <a:buNone/>
            </a:pPr>
            <a:r>
              <a:rPr lang="en-US" sz="3500" b="1" dirty="0"/>
              <a:t>Two New Roles</a:t>
            </a:r>
          </a:p>
          <a:p>
            <a:pPr fontAlgn="base"/>
            <a:r>
              <a:rPr lang="en-US" sz="3500" dirty="0"/>
              <a:t>The most significant and immediate change is probably the establishment of two key roles, the Building Safety Regulator (BSR) and the Accountable Person (AP).</a:t>
            </a:r>
          </a:p>
          <a:p>
            <a:pPr fontAlgn="base"/>
            <a:r>
              <a:rPr lang="en-US" sz="3500" dirty="0"/>
              <a:t>Central to the new regime is the creation of a national BSR - embedded within the Health and Safety Executive (HSE) with responsibilities for monitoring the safety of all buildings in England.</a:t>
            </a:r>
          </a:p>
          <a:p>
            <a:pPr marL="0" indent="0" fontAlgn="base">
              <a:buNone/>
            </a:pPr>
            <a:r>
              <a:rPr lang="en-US" sz="3500" dirty="0"/>
              <a:t>The BSR’s three main functions are:</a:t>
            </a:r>
          </a:p>
          <a:p>
            <a:pPr fontAlgn="base"/>
            <a:r>
              <a:rPr lang="en-US" sz="3500" dirty="0"/>
              <a:t>To oversee safety and standards of all buildings.</a:t>
            </a:r>
          </a:p>
          <a:p>
            <a:pPr fontAlgn="base"/>
            <a:r>
              <a:rPr lang="en-US" sz="3500" dirty="0"/>
              <a:t>Encourage increased competence within the industry and building control professionals; and</a:t>
            </a:r>
          </a:p>
          <a:p>
            <a:pPr fontAlgn="base"/>
            <a:r>
              <a:rPr lang="en-US" sz="3500" dirty="0"/>
              <a:t>Lead the implementation of the new building control approval regime for the design, construction and major refurbishment of HRBs.</a:t>
            </a:r>
          </a:p>
          <a:p>
            <a:pPr fontAlgn="base"/>
            <a:r>
              <a:rPr lang="en-US" sz="3500" dirty="0"/>
              <a:t>Wide-ranging powers have been given to the BSR to regulate standards for buildings and construction work, including powers to investigate and prosecute breaches. The BSR will also have the power to set insurance requirements, but cover will need to be obtained from the wider insurance market, rather than a limited number of government-approved schemes as originally proposed (S.48 of the Act removes the requirement for an approved inspector to obtain insurance from a government-approved scheme).</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11</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36452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4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62500" lnSpcReduction="20000"/>
          </a:bodyPr>
          <a:lstStyle/>
          <a:p>
            <a:pPr fontAlgn="base"/>
            <a:endParaRPr lang="en-US" b="1" dirty="0"/>
          </a:p>
          <a:p>
            <a:pPr marL="0" indent="0" fontAlgn="base">
              <a:buNone/>
            </a:pPr>
            <a:r>
              <a:rPr lang="en-US" sz="3800" b="1" dirty="0"/>
              <a:t>The Accountable Person (AP)</a:t>
            </a:r>
          </a:p>
          <a:p>
            <a:pPr fontAlgn="base"/>
            <a:endParaRPr lang="en-US" sz="3500" dirty="0"/>
          </a:p>
          <a:p>
            <a:pPr fontAlgn="base"/>
            <a:r>
              <a:rPr lang="en-US" sz="3500" dirty="0"/>
              <a:t>Arguably the most significant change comes in the occupation phase with the advent of the AP. The Act identifies new duty holders known as APs (building owner, freeholder, or management company) who have an ongoing duty to assess building safety risk and provide a ‘safety case report’. The safety case report demonstrates how risks are being identified, mitigated, and managed on an ongoing basis.</a:t>
            </a:r>
          </a:p>
          <a:p>
            <a:pPr fontAlgn="base"/>
            <a:r>
              <a:rPr lang="en-US" sz="3500" dirty="0"/>
              <a:t>In buildings where ownership structures are complex, there may be more than one AP, in which case there will be a Principal Accountable Person (PAP). The AP and PAP will be responsible for registering buildings under their control before they can be occupied, and have ongoing obligations to manage building safety risks during the entire occupation phase.</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12</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36452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4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55000" lnSpcReduction="20000"/>
          </a:bodyPr>
          <a:lstStyle/>
          <a:p>
            <a:pPr fontAlgn="base"/>
            <a:endParaRPr lang="en-US" dirty="0"/>
          </a:p>
          <a:p>
            <a:pPr marL="0" indent="0" fontAlgn="base">
              <a:buNone/>
            </a:pPr>
            <a:r>
              <a:rPr lang="en-US" b="1" dirty="0"/>
              <a:t>Golden thread</a:t>
            </a:r>
          </a:p>
          <a:p>
            <a:pPr fontAlgn="base"/>
            <a:r>
              <a:rPr lang="en-US" dirty="0"/>
              <a:t>A further key focus of the Act is maintaining the ‘golden thread’ of vital information to safeguard residents and others against risks, which include fire and structural safety issues. This obligation falls upon duty holders and the AP. The obligation includes a requirement to put measures in place to ensure that current information and documents relating to the design, build, and management of the building are easily accessible throughout its lifetime.</a:t>
            </a:r>
          </a:p>
          <a:p>
            <a:pPr fontAlgn="base"/>
            <a:r>
              <a:rPr lang="en-US" dirty="0"/>
              <a:t>With information and documents in one centrally held digital record, the intention is to ensure that all parties involved will know where to find relevant information to ensure that they can limit risks and respond efficiently.</a:t>
            </a:r>
          </a:p>
          <a:p>
            <a:pPr fontAlgn="base"/>
            <a:r>
              <a:rPr lang="en-US" dirty="0"/>
              <a:t>The golden thread of vital information is the core of the Act and is extremely critical.</a:t>
            </a:r>
          </a:p>
          <a:p>
            <a:pPr fontAlgn="base"/>
            <a:r>
              <a:rPr lang="en-US" dirty="0"/>
              <a:t>Graham Cundy, Director of the Recovery Strategy Unit at the Department for Levelling Up, Housing and Communities said:</a:t>
            </a:r>
          </a:p>
          <a:p>
            <a:pPr marL="0" indent="0" fontAlgn="base">
              <a:buNone/>
            </a:pPr>
            <a:r>
              <a:rPr lang="en-US" dirty="0"/>
              <a:t>‘This principle will hopefully remove the risk of misidentifying the parties involved in the building process in the future and will benefit the whole sector; from the Insurer, all the way down to leaseholders’</a:t>
            </a:r>
          </a:p>
        </p:txBody>
      </p:sp>
      <p:sp>
        <p:nvSpPr>
          <p:cNvPr id="4" name="Footer Placeholder 3"/>
          <p:cNvSpPr>
            <a:spLocks noGrp="1"/>
          </p:cNvSpPr>
          <p:nvPr>
            <p:ph type="ftr" sz="quarter" idx="11"/>
          </p:nvPr>
        </p:nvSpPr>
        <p:spPr/>
        <p:txBody>
          <a:bodyPr/>
          <a:lstStyle/>
          <a:p>
            <a:r>
              <a:rPr lang="en-GB" dirty="0"/>
              <a:t>HHSG Feb 2023</a:t>
            </a:r>
          </a:p>
        </p:txBody>
      </p:sp>
      <p:sp>
        <p:nvSpPr>
          <p:cNvPr id="5" name="Slide Number Placeholder 4"/>
          <p:cNvSpPr>
            <a:spLocks noGrp="1"/>
          </p:cNvSpPr>
          <p:nvPr>
            <p:ph type="sldNum" sz="quarter" idx="12"/>
          </p:nvPr>
        </p:nvSpPr>
        <p:spPr/>
        <p:txBody>
          <a:bodyPr/>
          <a:lstStyle/>
          <a:p>
            <a:fld id="{B9414556-BEDA-4D4B-9CF1-263B737BB541}" type="slidenum">
              <a:rPr lang="en-GB" smtClean="0"/>
              <a:t>13</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64523"/>
            <a:ext cx="936104"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4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47500" lnSpcReduction="20000"/>
          </a:bodyPr>
          <a:lstStyle/>
          <a:p>
            <a:pPr fontAlgn="base"/>
            <a:endParaRPr lang="en-US" dirty="0"/>
          </a:p>
          <a:p>
            <a:pPr marL="0" indent="0" fontAlgn="base">
              <a:buNone/>
            </a:pPr>
            <a:endParaRPr lang="en-US" dirty="0"/>
          </a:p>
          <a:p>
            <a:pPr marL="0" indent="0" fontAlgn="base">
              <a:buNone/>
            </a:pPr>
            <a:r>
              <a:rPr lang="en-US" b="1" dirty="0"/>
              <a:t>Gateway principle</a:t>
            </a:r>
          </a:p>
          <a:p>
            <a:pPr fontAlgn="base"/>
            <a:r>
              <a:rPr lang="en-US" dirty="0"/>
              <a:t>The safe design and construction of these HRBs will now be underpinned by three mandatory gateways processes. These are to ensure early consideration is given to fire safety and comprise (a) managing change control, (b) to preserve the integrity of the building, and (c) fire safety information.</a:t>
            </a:r>
          </a:p>
          <a:p>
            <a:pPr fontAlgn="base"/>
            <a:r>
              <a:rPr lang="en-US" dirty="0"/>
              <a:t>The gateway principle is intended to support the creation of the golden thread of vital information.</a:t>
            </a:r>
          </a:p>
          <a:p>
            <a:pPr marL="0" indent="0" fontAlgn="base">
              <a:buNone/>
            </a:pPr>
            <a:r>
              <a:rPr lang="en-US" dirty="0"/>
              <a:t>There are three stages to the new gateway regime:</a:t>
            </a:r>
          </a:p>
          <a:p>
            <a:pPr fontAlgn="base">
              <a:buFont typeface="Wingdings" panose="05000000000000000000" pitchFamily="2" charset="2"/>
              <a:buChar char="Ø"/>
            </a:pPr>
            <a:r>
              <a:rPr lang="en-US" dirty="0"/>
              <a:t>Gateway one at the planning application stage;</a:t>
            </a:r>
          </a:p>
          <a:p>
            <a:pPr fontAlgn="base">
              <a:buFont typeface="Wingdings" panose="05000000000000000000" pitchFamily="2" charset="2"/>
              <a:buChar char="Ø"/>
            </a:pPr>
            <a:r>
              <a:rPr lang="en-US" dirty="0"/>
              <a:t>Gateway two before construction begins; and</a:t>
            </a:r>
          </a:p>
          <a:p>
            <a:pPr fontAlgn="base">
              <a:buFont typeface="Wingdings" panose="05000000000000000000" pitchFamily="2" charset="2"/>
              <a:buChar char="Ø"/>
            </a:pPr>
            <a:r>
              <a:rPr lang="en-US" dirty="0"/>
              <a:t>Gateway three at the completion stage of the works.</a:t>
            </a:r>
          </a:p>
          <a:p>
            <a:pPr fontAlgn="base"/>
            <a:r>
              <a:rPr lang="en-US" dirty="0"/>
              <a:t>Gateway one deals with the planning permission phase and early consideration of fire safety; it will take effect through secondary legislation.</a:t>
            </a:r>
          </a:p>
          <a:p>
            <a:pPr fontAlgn="base"/>
            <a:r>
              <a:rPr lang="en-US" dirty="0"/>
              <a:t>At gateway two, an application that includes the full design intention will have to be provided to, and approved by the BSR before construction work begins, providing a 'hard stop' point until that approval is received.</a:t>
            </a:r>
          </a:p>
          <a:p>
            <a:pPr fontAlgn="base"/>
            <a:r>
              <a:rPr lang="en-US" dirty="0"/>
              <a:t>Gateway three includes handover of the relevant documents to both the BSR and the building owner. If approved, the BSR will issue a completion certificate and the HRRB will be registered on the regulatory system. A building cannot be occupied until the gateway three process has been completed satisfactorily.</a:t>
            </a:r>
          </a:p>
          <a:p>
            <a:pPr fontAlgn="base"/>
            <a:r>
              <a:rPr lang="en-US" dirty="0"/>
              <a:t>Gateways two and three are likely to come into force following April 2023.</a:t>
            </a:r>
          </a:p>
        </p:txBody>
      </p:sp>
      <p:sp>
        <p:nvSpPr>
          <p:cNvPr id="4" name="Footer Placeholder 3"/>
          <p:cNvSpPr>
            <a:spLocks noGrp="1"/>
          </p:cNvSpPr>
          <p:nvPr>
            <p:ph type="ftr" sz="quarter" idx="11"/>
          </p:nvPr>
        </p:nvSpPr>
        <p:spPr/>
        <p:txBody>
          <a:bodyPr/>
          <a:lstStyle/>
          <a:p>
            <a:r>
              <a:rPr lang="en-GB" dirty="0"/>
              <a:t>HHSG Feb 2023</a:t>
            </a:r>
          </a:p>
        </p:txBody>
      </p:sp>
      <p:sp>
        <p:nvSpPr>
          <p:cNvPr id="5" name="Slide Number Placeholder 4"/>
          <p:cNvSpPr>
            <a:spLocks noGrp="1"/>
          </p:cNvSpPr>
          <p:nvPr>
            <p:ph type="sldNum" sz="quarter" idx="12"/>
          </p:nvPr>
        </p:nvSpPr>
        <p:spPr/>
        <p:txBody>
          <a:bodyPr/>
          <a:lstStyle/>
          <a:p>
            <a:fld id="{B9414556-BEDA-4D4B-9CF1-263B737BB541}" type="slidenum">
              <a:rPr lang="en-GB" smtClean="0"/>
              <a:t>14</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560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70000" lnSpcReduction="20000"/>
          </a:bodyPr>
          <a:lstStyle/>
          <a:p>
            <a:pPr fontAlgn="base"/>
            <a:endParaRPr lang="en-US" dirty="0"/>
          </a:p>
          <a:p>
            <a:pPr marL="0" indent="0" fontAlgn="base">
              <a:buNone/>
            </a:pPr>
            <a:endParaRPr lang="en-US" dirty="0"/>
          </a:p>
          <a:p>
            <a:pPr marL="0" indent="0" fontAlgn="base">
              <a:buNone/>
            </a:pPr>
            <a:r>
              <a:rPr lang="en-US" b="1" dirty="0"/>
              <a:t>Construction product regulations</a:t>
            </a:r>
          </a:p>
          <a:p>
            <a:pPr fontAlgn="base"/>
            <a:r>
              <a:rPr lang="en-US" dirty="0"/>
              <a:t>S147 to 155 of the Act creates a new right of action, namely, the right to sue construction product manufacturers and suppliers for breach of the Construction Products Regulations that causes a building or dwelling to become unfit for habitation.</a:t>
            </a:r>
          </a:p>
          <a:p>
            <a:pPr fontAlgn="base"/>
            <a:r>
              <a:rPr lang="en-US" dirty="0"/>
              <a:t>Liability also arises if a person marketing or supplying a product makes a misleading statement in relation to the product.</a:t>
            </a:r>
          </a:p>
          <a:p>
            <a:pPr fontAlgn="base"/>
            <a:r>
              <a:rPr lang="en-US" dirty="0"/>
              <a:t>The relevance for liability insurers is that there is likely to be a tougher testing regime for construction products. We might expect, therefore, greater levels of in-built safety and hopefully less risk for insurers.</a:t>
            </a:r>
          </a:p>
          <a:p>
            <a:pPr marL="0" indent="0" fontAlgn="base">
              <a:buNone/>
            </a:pPr>
            <a:endParaRPr lang="en-US" dirty="0"/>
          </a:p>
        </p:txBody>
      </p:sp>
      <p:sp>
        <p:nvSpPr>
          <p:cNvPr id="4" name="Footer Placeholder 3"/>
          <p:cNvSpPr>
            <a:spLocks noGrp="1"/>
          </p:cNvSpPr>
          <p:nvPr>
            <p:ph type="ftr" sz="quarter" idx="11"/>
          </p:nvPr>
        </p:nvSpPr>
        <p:spPr/>
        <p:txBody>
          <a:bodyPr/>
          <a:lstStyle/>
          <a:p>
            <a:r>
              <a:rPr lang="en-GB" dirty="0"/>
              <a:t>HHSG Feb 2023</a:t>
            </a:r>
          </a:p>
        </p:txBody>
      </p:sp>
      <p:sp>
        <p:nvSpPr>
          <p:cNvPr id="5" name="Slide Number Placeholder 4"/>
          <p:cNvSpPr>
            <a:spLocks noGrp="1"/>
          </p:cNvSpPr>
          <p:nvPr>
            <p:ph type="sldNum" sz="quarter" idx="12"/>
          </p:nvPr>
        </p:nvSpPr>
        <p:spPr/>
        <p:txBody>
          <a:bodyPr/>
          <a:lstStyle/>
          <a:p>
            <a:fld id="{B9414556-BEDA-4D4B-9CF1-263B737BB541}" type="slidenum">
              <a:rPr lang="en-GB" smtClean="0"/>
              <a:t>15</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318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Autofit/>
          </a:bodyPr>
          <a:lstStyle/>
          <a:p>
            <a:pPr marL="0" indent="0" fontAlgn="base">
              <a:buNone/>
            </a:pPr>
            <a:r>
              <a:rPr lang="en-US" sz="1600" b="1" dirty="0"/>
              <a:t>What to expect in 2023?</a:t>
            </a:r>
          </a:p>
          <a:p>
            <a:pPr fontAlgn="base"/>
            <a:r>
              <a:rPr lang="en-US" sz="1600" dirty="0"/>
              <a:t>Looking at the year ahead and before the end of October 2023, we expect to see the following come into force:</a:t>
            </a:r>
          </a:p>
          <a:p>
            <a:pPr fontAlgn="base"/>
            <a:r>
              <a:rPr lang="en-US" sz="1600" dirty="0"/>
              <a:t>Establishment of a Building Advisory Committee, which will provide advice to the BSR on developing future building regulations;</a:t>
            </a:r>
          </a:p>
          <a:p>
            <a:pPr fontAlgn="base"/>
            <a:r>
              <a:rPr lang="en-US" sz="1600" dirty="0"/>
              <a:t>Establishment of the Industry Competence Committee to publish public guidance on industry competence and advise the Building Safety Regulator on this issue;</a:t>
            </a:r>
          </a:p>
          <a:p>
            <a:pPr fontAlgn="base"/>
            <a:r>
              <a:rPr lang="en-US" sz="1600" dirty="0"/>
              <a:t>Mandatory registration of building inspectors and building control approvers;</a:t>
            </a:r>
          </a:p>
          <a:p>
            <a:pPr fontAlgn="base"/>
            <a:r>
              <a:rPr lang="en-US" sz="1600" dirty="0"/>
              <a:t>Mandatory registration of occupied high-risk residential buildings;</a:t>
            </a:r>
          </a:p>
          <a:p>
            <a:pPr fontAlgn="base"/>
            <a:r>
              <a:rPr lang="en-US" sz="1600" dirty="0"/>
              <a:t>New duties on the Accountable Person with regard to managing safety risks in higher-risk buildings;</a:t>
            </a:r>
          </a:p>
          <a:p>
            <a:pPr fontAlgn="base"/>
            <a:r>
              <a:rPr lang="en-US" sz="1600" dirty="0"/>
              <a:t>Gateways two and three to come into operation;</a:t>
            </a:r>
          </a:p>
          <a:p>
            <a:pPr fontAlgn="base"/>
            <a:r>
              <a:rPr lang="en-US" sz="1600" dirty="0"/>
              <a:t>Commencement of mandatory occurrence reporting pertaining to fire and structural safety issues; and</a:t>
            </a:r>
          </a:p>
          <a:p>
            <a:pPr fontAlgn="base"/>
            <a:r>
              <a:rPr lang="en-US" sz="1600" dirty="0"/>
              <a:t>New requirements for construction products.</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16</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4523"/>
            <a:ext cx="792088" cy="63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304707"/>
            <a:ext cx="8229600" cy="4968552"/>
          </a:xfrm>
        </p:spPr>
        <p:txBody>
          <a:bodyPr>
            <a:noAutofit/>
          </a:bodyPr>
          <a:lstStyle/>
          <a:p>
            <a:pPr marL="0" indent="0" fontAlgn="base">
              <a:buNone/>
            </a:pPr>
            <a:r>
              <a:rPr lang="en-US" sz="1600" dirty="0"/>
              <a:t>.</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17</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4433" y="1628800"/>
            <a:ext cx="7992888" cy="3970318"/>
          </a:xfrm>
          <a:prstGeom prst="rect">
            <a:avLst/>
          </a:prstGeom>
        </p:spPr>
        <p:txBody>
          <a:bodyPr wrap="square">
            <a:spAutoFit/>
          </a:bodyPr>
          <a:lstStyle/>
          <a:p>
            <a:pPr fontAlgn="base"/>
            <a:r>
              <a:rPr lang="en-US" dirty="0"/>
              <a:t>New</a:t>
            </a:r>
            <a:r>
              <a:rPr lang="en-US" b="1" u="sng" dirty="0">
                <a:hlinkClick r:id="rId4"/>
              </a:rPr>
              <a:t> Fire Safety Regulations</a:t>
            </a:r>
            <a:r>
              <a:rPr lang="en-US" dirty="0"/>
              <a:t> are coming into effect in England from January 2023 which require residential buildings to update some of their fire safety equipment and procedures. </a:t>
            </a:r>
          </a:p>
          <a:p>
            <a:pPr fontAlgn="base"/>
            <a:r>
              <a:rPr lang="en-US" dirty="0"/>
              <a:t>One key change to the Fire Safety Regulations 2022 is the new procedures around checking fire doors, including routine checks and inspections of fire doors.</a:t>
            </a:r>
          </a:p>
          <a:p>
            <a:pPr fontAlgn="base"/>
            <a:endParaRPr lang="en-US" b="1" dirty="0"/>
          </a:p>
          <a:p>
            <a:pPr fontAlgn="base"/>
            <a:endParaRPr lang="en-US" b="1" dirty="0"/>
          </a:p>
          <a:p>
            <a:pPr fontAlgn="base"/>
            <a:r>
              <a:rPr lang="en-US" b="1" dirty="0"/>
              <a:t>What are fire doors?</a:t>
            </a:r>
          </a:p>
          <a:p>
            <a:pPr fontAlgn="base"/>
            <a:r>
              <a:rPr lang="en-US" dirty="0"/>
              <a:t>Fire doors are constructed using specific materials and ironmongery that allow the door to prevent the spread of fire and smoke. Commonly, they suppress fire for 30-60 minutes and will have been through rigorous testing to gain certification for this. </a:t>
            </a:r>
          </a:p>
          <a:p>
            <a:pPr fontAlgn="base"/>
            <a:r>
              <a:rPr lang="en-US" dirty="0"/>
              <a:t>They usually have a sticker on them saying ‘fire door keep shut’ but fire doors can also look like a standard front door. If you live in a block of flats or a HMO, your front door should be a fire-rated door.</a:t>
            </a:r>
          </a:p>
        </p:txBody>
      </p:sp>
    </p:spTree>
    <p:extLst>
      <p:ext uri="{BB962C8B-B14F-4D97-AF65-F5344CB8AC3E}">
        <p14:creationId xmlns:p14="http://schemas.microsoft.com/office/powerpoint/2010/main" val="93897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304707"/>
            <a:ext cx="8229600" cy="4968552"/>
          </a:xfrm>
        </p:spPr>
        <p:txBody>
          <a:bodyPr>
            <a:noAutofit/>
          </a:bodyPr>
          <a:lstStyle/>
          <a:p>
            <a:pPr marL="0" indent="0" fontAlgn="base">
              <a:buNone/>
            </a:pPr>
            <a:r>
              <a:rPr lang="en-US" sz="1600" dirty="0"/>
              <a:t>.</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18</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4433" y="1628800"/>
            <a:ext cx="7992888" cy="5539978"/>
          </a:xfrm>
          <a:prstGeom prst="rect">
            <a:avLst/>
          </a:prstGeom>
        </p:spPr>
        <p:txBody>
          <a:bodyPr wrap="square">
            <a:spAutoFit/>
          </a:bodyPr>
          <a:lstStyle/>
          <a:p>
            <a:r>
              <a:rPr lang="en-US" sz="2400" b="1" dirty="0"/>
              <a:t>The Fire Safety (England) Regulations 2022 have come into effect as of 23 January 2023</a:t>
            </a:r>
          </a:p>
          <a:p>
            <a:pPr marL="342900" indent="-342900">
              <a:buFont typeface="Arial" panose="020B0604020202020204" pitchFamily="34" charset="0"/>
              <a:buChar char="•"/>
            </a:pPr>
            <a:r>
              <a:rPr lang="en-US" sz="2400" dirty="0"/>
              <a:t>The Building and Fire Safety legal arena has evolved considerably over the past few years especially following Grenfell.</a:t>
            </a:r>
          </a:p>
          <a:p>
            <a:pPr marL="342900" indent="-342900">
              <a:buFont typeface="Arial" panose="020B0604020202020204" pitchFamily="34" charset="0"/>
              <a:buChar char="•"/>
            </a:pPr>
            <a:r>
              <a:rPr lang="en-US" sz="2400" dirty="0"/>
              <a:t>The Fire Safety Act 2021 amended the Regulatory Reform (Fire Safety) Order 2005 (FSO) and clarified that external walls, flat entrance doors and structures of buildings are all covered by the FSO and must be accounted for in fire risk assessments for higher risk buildings.</a:t>
            </a:r>
          </a:p>
          <a:p>
            <a:pPr marL="342900" indent="-342900">
              <a:buFont typeface="Arial" panose="020B0604020202020204" pitchFamily="34" charset="0"/>
              <a:buChar char="•"/>
            </a:pPr>
            <a:r>
              <a:rPr lang="en-US" sz="2400" dirty="0"/>
              <a:t>The Building Safety Act 2022 reformed the building and fire safety regime during both the design and construction and in-occupation phase.</a:t>
            </a:r>
          </a:p>
          <a:p>
            <a:pPr marL="342900" indent="-342900">
              <a:buFont typeface="Arial" panose="020B0604020202020204" pitchFamily="34" charset="0"/>
              <a:buChar char="•"/>
            </a:pPr>
            <a:r>
              <a:rPr lang="en-GB" sz="2400" dirty="0">
                <a:effectLst/>
                <a:ea typeface="Calibri" panose="020F0502020204030204" pitchFamily="34" charset="0"/>
              </a:rPr>
              <a:t>HSG168 Fire Safe in Construction 3</a:t>
            </a:r>
            <a:r>
              <a:rPr lang="en-GB" sz="2400" baseline="30000" dirty="0">
                <a:effectLst/>
                <a:ea typeface="Calibri" panose="020F0502020204030204" pitchFamily="34" charset="0"/>
              </a:rPr>
              <a:t>rd</a:t>
            </a:r>
            <a:r>
              <a:rPr lang="en-GB" sz="2400" dirty="0">
                <a:effectLst/>
                <a:ea typeface="Calibri" panose="020F0502020204030204" pitchFamily="34" charset="0"/>
              </a:rPr>
              <a:t> Edition issued Jul 2022</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04643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628799"/>
            <a:ext cx="8229600" cy="4644459"/>
          </a:xfrm>
        </p:spPr>
        <p:txBody>
          <a:bodyPr>
            <a:noAutofit/>
          </a:bodyPr>
          <a:lstStyle/>
          <a:p>
            <a:pPr marL="0" indent="0">
              <a:buNone/>
            </a:pPr>
            <a:r>
              <a:rPr lang="en-US" sz="2400" dirty="0"/>
              <a:t>As of </a:t>
            </a:r>
            <a:r>
              <a:rPr lang="en-US" sz="2400" b="1" dirty="0"/>
              <a:t>23 January 2023,</a:t>
            </a:r>
            <a:r>
              <a:rPr lang="en-US" sz="2400" dirty="0"/>
              <a:t> the </a:t>
            </a:r>
            <a:r>
              <a:rPr lang="en-US" sz="2400" b="1" dirty="0"/>
              <a:t>Fire Safety (England) Regulations 2022</a:t>
            </a:r>
            <a:r>
              <a:rPr lang="en-US" sz="2400" dirty="0"/>
              <a:t> came into force and applies to all buildings in England comprising two or more domestic premises (including residential parts of mixed-use buildings and student accommodation). </a:t>
            </a:r>
          </a:p>
          <a:p>
            <a:pPr marL="0" indent="0">
              <a:buNone/>
            </a:pPr>
            <a:r>
              <a:rPr lang="en-US" sz="2400" dirty="0"/>
              <a:t>The obligations do not apply within individual flats, other than where measures are installed inside for the safety of other residents (e.g. sprinklers).</a:t>
            </a:r>
          </a:p>
          <a:p>
            <a:pPr marL="0" indent="0">
              <a:buNone/>
            </a:pPr>
            <a:r>
              <a:rPr lang="en-US" sz="2400" dirty="0"/>
              <a:t>The obligation on the responsible person differs depending on the height of the building:</a:t>
            </a:r>
          </a:p>
          <a:p>
            <a:r>
              <a:rPr lang="en-US" sz="2400" dirty="0"/>
              <a:t>under 11 meters;</a:t>
            </a:r>
          </a:p>
          <a:p>
            <a:r>
              <a:rPr lang="en-US" sz="2400" dirty="0"/>
              <a:t>Between 11 and 18 meters; or</a:t>
            </a:r>
          </a:p>
          <a:p>
            <a:r>
              <a:rPr lang="en-US" sz="2400" dirty="0"/>
              <a:t>Over 18 meters.</a:t>
            </a:r>
          </a:p>
          <a:p>
            <a:pPr marL="0" indent="0" fontAlgn="base">
              <a:buNone/>
            </a:pPr>
            <a:endParaRPr lang="en-US" sz="1600"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19</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9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68761"/>
            <a:ext cx="6172200" cy="4857403"/>
          </a:xfrm>
        </p:spPr>
        <p:txBody>
          <a:bodyPr>
            <a:normAutofit/>
          </a:bodyPr>
          <a:lstStyle/>
          <a:p>
            <a:r>
              <a:rPr lang="en-US" sz="3600" b="1" i="1" dirty="0"/>
              <a:t>A Look Back at 2022</a:t>
            </a:r>
            <a:r>
              <a:rPr lang="en-GB" sz="3600" dirty="0"/>
              <a:t> </a:t>
            </a:r>
          </a:p>
          <a:p>
            <a:pPr marL="0" indent="0">
              <a:buNone/>
            </a:pPr>
            <a:endParaRPr lang="en-US" sz="3600" b="1" i="1"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a:t>
            </a:fld>
            <a:endParaRPr lang="en-GB" dirty="0"/>
          </a:p>
        </p:txBody>
      </p:sp>
      <p:pic>
        <p:nvPicPr>
          <p:cNvPr id="6" name="Picture 5">
            <a:extLst>
              <a:ext uri="{FF2B5EF4-FFF2-40B4-BE49-F238E27FC236}">
                <a16:creationId xmlns="" xmlns:a16="http://schemas.microsoft.com/office/drawing/2014/main" id="{CCA7DDF7-647B-480C-90DD-4B0AA46649EB}"/>
              </a:ext>
            </a:extLst>
          </p:cNvPr>
          <p:cNvPicPr>
            <a:picLocks noChangeAspect="1"/>
          </p:cNvPicPr>
          <p:nvPr/>
        </p:nvPicPr>
        <p:blipFill>
          <a:blip r:embed="rId3"/>
          <a:stretch>
            <a:fillRect/>
          </a:stretch>
        </p:blipFill>
        <p:spPr>
          <a:xfrm>
            <a:off x="1925706" y="2060685"/>
            <a:ext cx="5528745" cy="4180572"/>
          </a:xfrm>
          <a:prstGeom prst="rect">
            <a:avLst/>
          </a:prstGeom>
        </p:spPr>
      </p:pic>
      <p:sp>
        <p:nvSpPr>
          <p:cNvPr id="8" name="Title 1">
            <a:extLst>
              <a:ext uri="{FF2B5EF4-FFF2-40B4-BE49-F238E27FC236}">
                <a16:creationId xmlns="" xmlns:a16="http://schemas.microsoft.com/office/drawing/2014/main" id="{99827C73-E5DA-4624-A7FB-D4D8FDC4FC65}"/>
              </a:ext>
            </a:extLst>
          </p:cNvPr>
          <p:cNvSpPr txBox="1">
            <a:spLocks/>
          </p:cNvSpPr>
          <p:nvPr/>
        </p:nvSpPr>
        <p:spPr>
          <a:xfrm>
            <a:off x="628650" y="18447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HSE Update 2023</a:t>
            </a:r>
            <a:endParaRPr lang="en-GB" dirty="0"/>
          </a:p>
        </p:txBody>
      </p:sp>
      <p:pic>
        <p:nvPicPr>
          <p:cNvPr id="9" name="Picture 1" descr="Herefordshire_arms.jpg">
            <a:extLst>
              <a:ext uri="{FF2B5EF4-FFF2-40B4-BE49-F238E27FC236}">
                <a16:creationId xmlns="" xmlns:a16="http://schemas.microsoft.com/office/drawing/2014/main" id="{8A229B5E-5C82-4935-A096-EEC543763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05120"/>
            <a:ext cx="1026115"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88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628799"/>
            <a:ext cx="8229600" cy="4644459"/>
          </a:xfrm>
        </p:spPr>
        <p:txBody>
          <a:bodyPr>
            <a:noAutofit/>
          </a:bodyPr>
          <a:lstStyle/>
          <a:p>
            <a:pPr marL="0" indent="0">
              <a:buNone/>
            </a:pPr>
            <a:r>
              <a:rPr lang="en-US" sz="2400" dirty="0"/>
              <a:t>The </a:t>
            </a:r>
            <a:r>
              <a:rPr lang="en-US" sz="2400" b="1" dirty="0"/>
              <a:t>general obligations</a:t>
            </a:r>
            <a:r>
              <a:rPr lang="en-US" sz="2400" dirty="0"/>
              <a:t> on the responsible persons in relation to </a:t>
            </a:r>
            <a:r>
              <a:rPr lang="en-US" sz="2400" b="1" dirty="0"/>
              <a:t>all multi-occupied residential buildings</a:t>
            </a:r>
            <a:r>
              <a:rPr lang="en-US" sz="2400" dirty="0"/>
              <a:t> are:</a:t>
            </a:r>
          </a:p>
          <a:p>
            <a:r>
              <a:rPr lang="en-US" sz="2400" dirty="0"/>
              <a:t>To display and provide residents with fire safety instructions including the evacuation strategy, information on how to report a fire and what to do if a fire occurs.</a:t>
            </a:r>
          </a:p>
          <a:p>
            <a:r>
              <a:rPr lang="en-US" sz="2400" dirty="0"/>
              <a:t>To provide residents with key information about the importance and operation of fire doors including; (</a:t>
            </a:r>
            <a:r>
              <a:rPr lang="en-US" sz="2400" dirty="0" err="1"/>
              <a:t>i</a:t>
            </a:r>
            <a:r>
              <a:rPr lang="en-US" sz="2400" dirty="0"/>
              <a:t>) fire doors should be kept shut when not in use (ii) residents and their guests should not tamper with self-closing devices and (iii) residents should report any fault or damage immediately to the responsible person.</a:t>
            </a:r>
          </a:p>
          <a:p>
            <a:r>
              <a:rPr lang="en-US" sz="2400" dirty="0"/>
              <a:t>Residents should be reminded about the key information annually.</a:t>
            </a:r>
          </a:p>
          <a:p>
            <a:pPr marL="0" indent="0" fontAlgn="base">
              <a:buNone/>
            </a:pPr>
            <a:endParaRPr lang="en-US" sz="2400"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20</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2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628799"/>
            <a:ext cx="8229600" cy="4644459"/>
          </a:xfrm>
        </p:spPr>
        <p:txBody>
          <a:bodyPr>
            <a:noAutofit/>
          </a:bodyPr>
          <a:lstStyle/>
          <a:p>
            <a:pPr marL="0" indent="0">
              <a:buNone/>
            </a:pPr>
            <a:r>
              <a:rPr lang="en-US" sz="2400" dirty="0"/>
              <a:t>In residential buildings </a:t>
            </a:r>
            <a:r>
              <a:rPr lang="en-US" sz="2400" b="1" dirty="0"/>
              <a:t>between 11 meters and 18 meters</a:t>
            </a:r>
            <a:r>
              <a:rPr lang="en-US" sz="2400" dirty="0"/>
              <a:t> the responsible person is required to:</a:t>
            </a:r>
          </a:p>
          <a:p>
            <a:r>
              <a:rPr lang="en-US" sz="2400" dirty="0"/>
              <a:t>Undertake annual checks and complete remedial works on flat entrance doors. This is to be done on a “best </a:t>
            </a:r>
            <a:r>
              <a:rPr lang="en-US" sz="2400" dirty="0" err="1"/>
              <a:t>endeavours</a:t>
            </a:r>
            <a:r>
              <a:rPr lang="en-US" sz="2400" dirty="0"/>
              <a:t> basis” and “record the steps taken to comply with this obligation”.</a:t>
            </a:r>
          </a:p>
          <a:p>
            <a:r>
              <a:rPr lang="en-US" sz="2400" dirty="0"/>
              <a:t>Undertake checks and complete remedial works on communal area fire doors at least every 3 months.</a:t>
            </a:r>
          </a:p>
          <a:p>
            <a:pPr marL="0" indent="0" fontAlgn="base">
              <a:buNone/>
            </a:pPr>
            <a:endParaRPr lang="en-US" sz="2400"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21</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433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628799"/>
            <a:ext cx="8229600" cy="4644459"/>
          </a:xfrm>
        </p:spPr>
        <p:txBody>
          <a:bodyPr>
            <a:noAutofit/>
          </a:bodyPr>
          <a:lstStyle/>
          <a:p>
            <a:pPr marL="0" indent="0">
              <a:buNone/>
            </a:pPr>
            <a:r>
              <a:rPr lang="en-US" sz="2400" dirty="0"/>
              <a:t>In </a:t>
            </a:r>
            <a:r>
              <a:rPr lang="en-US" sz="2400" b="1" dirty="0"/>
              <a:t>high-rise residential buildings</a:t>
            </a:r>
            <a:r>
              <a:rPr lang="en-US" sz="2400" dirty="0"/>
              <a:t> (</a:t>
            </a:r>
            <a:r>
              <a:rPr lang="en-US" sz="2400" b="1" dirty="0"/>
              <a:t>over 18 meters</a:t>
            </a:r>
            <a:r>
              <a:rPr lang="en-US" sz="2400" dirty="0"/>
              <a:t>) the responsible person is required to:</a:t>
            </a:r>
          </a:p>
          <a:p>
            <a:r>
              <a:rPr lang="en-US" sz="2400" dirty="0"/>
              <a:t>Floor and Building Plans - provide the local Fire and Rescue Service with up-to-date electronic building and floor plans and to place a hard copy in the secure information box.</a:t>
            </a:r>
          </a:p>
          <a:p>
            <a:r>
              <a:rPr lang="en-US" sz="2400" dirty="0"/>
              <a:t>External Wall Systems - provide to the local Fire and Rescue Service information about the design and materials of the external wall system including the level of risk the system gives rise to and mitigating steps taken. The record should be updated if there are significant changes to these walls.</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22</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89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628799"/>
            <a:ext cx="8229600" cy="4644459"/>
          </a:xfrm>
        </p:spPr>
        <p:txBody>
          <a:bodyPr>
            <a:noAutofit/>
          </a:bodyPr>
          <a:lstStyle/>
          <a:p>
            <a:pPr marL="0" indent="0">
              <a:buNone/>
            </a:pPr>
            <a:r>
              <a:rPr lang="en-US" sz="2400" b="1" dirty="0"/>
              <a:t>High Rise (cont’d)</a:t>
            </a:r>
          </a:p>
          <a:p>
            <a:pPr marL="0" indent="0">
              <a:buNone/>
            </a:pPr>
            <a:r>
              <a:rPr lang="en-US" sz="2400" dirty="0"/>
              <a:t>Lifts and other Key Fire-Fighting Equipment </a:t>
            </a:r>
          </a:p>
          <a:p>
            <a:r>
              <a:rPr lang="en-US" sz="2400" dirty="0"/>
              <a:t>undertake monthly checks on any lifts intended for use by firefighters, and evacuation lifts in the building and check the functionality of other key pieces of firefighting equipment. </a:t>
            </a:r>
          </a:p>
          <a:p>
            <a:r>
              <a:rPr lang="en-US" sz="2400" dirty="0"/>
              <a:t>Any fault discovered must be rectified within 24 hours or it must be reported to the local Fire and Rescue Service electronically. </a:t>
            </a:r>
          </a:p>
          <a:p>
            <a:r>
              <a:rPr lang="en-US" sz="2400" dirty="0"/>
              <a:t>The outcome of checks must be recorded and made available to residents.</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23</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274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395536" y="1628799"/>
            <a:ext cx="8229600" cy="4644459"/>
          </a:xfrm>
        </p:spPr>
        <p:txBody>
          <a:bodyPr>
            <a:noAutofit/>
          </a:bodyPr>
          <a:lstStyle/>
          <a:p>
            <a:pPr marL="0" indent="0">
              <a:buNone/>
            </a:pPr>
            <a:r>
              <a:rPr lang="en-US" sz="2400" b="1" dirty="0"/>
              <a:t>High Rise (cont’d)</a:t>
            </a:r>
          </a:p>
          <a:p>
            <a:r>
              <a:rPr lang="en-US" sz="2400" dirty="0"/>
              <a:t>Information Boxes - install and maintain a secure information box containing the name and contact details of the Responsible Person and hard copies of the building and floor plans.</a:t>
            </a:r>
          </a:p>
          <a:p>
            <a:r>
              <a:rPr lang="en-US" sz="2400" dirty="0"/>
              <a:t>Wayfinding Signage - install signage visible in low light or smoky conditions that identifies flat and floor numbers in the stairwells of relevant buildings.</a:t>
            </a:r>
          </a:p>
          <a:p>
            <a:pPr marL="0" indent="0">
              <a:buNone/>
            </a:pPr>
            <a:endParaRPr lang="en-US" sz="2400"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24</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80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25"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25</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475252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25"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Autofit/>
          </a:bodyPr>
          <a:lstStyle/>
          <a:p>
            <a:pPr marL="0" indent="0">
              <a:lnSpc>
                <a:spcPct val="90000"/>
              </a:lnSpc>
              <a:buNone/>
            </a:pPr>
            <a:r>
              <a:rPr lang="en-US" sz="2000" b="1" dirty="0"/>
              <a:t>Summary of progress on Environmental Targets set out in the Environment Act</a:t>
            </a:r>
          </a:p>
          <a:p>
            <a:pPr marL="0" indent="0">
              <a:lnSpc>
                <a:spcPct val="90000"/>
              </a:lnSpc>
              <a:buNone/>
            </a:pPr>
            <a:r>
              <a:rPr lang="en-US" sz="2000" dirty="0"/>
              <a:t>The Government remains committed to halting the decline in species by 2030 and bringing forward the wider suite of targets, which will help clean up our air, reduce pollution, keep our water clean and reduce waste. </a:t>
            </a:r>
          </a:p>
          <a:p>
            <a:pPr marL="0" indent="0">
              <a:lnSpc>
                <a:spcPct val="90000"/>
              </a:lnSpc>
              <a:buNone/>
            </a:pPr>
            <a:endParaRPr lang="en-US" sz="2000" dirty="0"/>
          </a:p>
          <a:p>
            <a:pPr marL="0" indent="0">
              <a:lnSpc>
                <a:spcPct val="90000"/>
              </a:lnSpc>
              <a:buNone/>
            </a:pPr>
            <a:r>
              <a:rPr lang="en-US" sz="2000" dirty="0"/>
              <a:t>The Environment Act will deliver the most ambitious environmental </a:t>
            </a:r>
            <a:r>
              <a:rPr lang="en-US" sz="2000" dirty="0" err="1"/>
              <a:t>programme</a:t>
            </a:r>
            <a:r>
              <a:rPr lang="en-US" sz="2000" dirty="0"/>
              <a:t> of any country and help support our international commitments to protect 30 per cent of land and ocean by 2030. </a:t>
            </a:r>
          </a:p>
        </p:txBody>
      </p:sp>
      <p:pic>
        <p:nvPicPr>
          <p:cNvPr id="7" name="Picture 2" descr="A view of the River Lune near Lancaster on a sunny day">
            <a:extLst>
              <a:ext uri="{FF2B5EF4-FFF2-40B4-BE49-F238E27FC236}">
                <a16:creationId xmlns="" xmlns:a16="http://schemas.microsoft.com/office/drawing/2014/main" id="{1796107E-278C-C7C4-4152-E51E5C727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2" r="33258"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26</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204611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2068"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2406" y="1727914"/>
            <a:ext cx="5215698" cy="4119172"/>
          </a:xfrm>
        </p:spPr>
        <p:txBody>
          <a:bodyPr anchor="t">
            <a:noAutofit/>
          </a:bodyPr>
          <a:lstStyle/>
          <a:p>
            <a:pPr marL="0" indent="0">
              <a:lnSpc>
                <a:spcPct val="90000"/>
              </a:lnSpc>
              <a:buNone/>
            </a:pPr>
            <a:r>
              <a:rPr lang="en-US" sz="1800" b="1" dirty="0"/>
              <a:t>Sitting at the heart of the government’s </a:t>
            </a:r>
          </a:p>
          <a:p>
            <a:pPr marL="0" indent="0">
              <a:lnSpc>
                <a:spcPct val="90000"/>
              </a:lnSpc>
              <a:buNone/>
            </a:pPr>
            <a:r>
              <a:rPr lang="en-US" sz="1800" b="1" dirty="0"/>
              <a:t>Environment Act, the targets are:</a:t>
            </a:r>
          </a:p>
          <a:p>
            <a:pPr>
              <a:lnSpc>
                <a:spcPct val="90000"/>
              </a:lnSpc>
            </a:pPr>
            <a:r>
              <a:rPr lang="en-US" sz="1800" dirty="0"/>
              <a:t>Halt the decline in species populations by 2030, and then increase populations by at least 10% to exceed current levels by 2042</a:t>
            </a:r>
          </a:p>
          <a:p>
            <a:pPr>
              <a:lnSpc>
                <a:spcPct val="90000"/>
              </a:lnSpc>
            </a:pPr>
            <a:r>
              <a:rPr lang="en-US" sz="1800" dirty="0"/>
              <a:t>Restore precious water bodies to their natural state by cracking down on harmful pollution from sewers and abandoned mines and improving water usage in households</a:t>
            </a:r>
          </a:p>
          <a:p>
            <a:pPr>
              <a:lnSpc>
                <a:spcPct val="90000"/>
              </a:lnSpc>
            </a:pPr>
            <a:r>
              <a:rPr lang="en-US" sz="1800" dirty="0"/>
              <a:t>Deliver our net zero ambitions and boost nature recovery by increasing tree and woodland cover to 16.5% of total land area in England by 2050</a:t>
            </a:r>
          </a:p>
          <a:p>
            <a:pPr>
              <a:lnSpc>
                <a:spcPct val="90000"/>
              </a:lnSpc>
            </a:pPr>
            <a:r>
              <a:rPr lang="en-US" sz="1800" dirty="0"/>
              <a:t>Halve the waste per person that is sent to residual treatment by 2042</a:t>
            </a:r>
          </a:p>
          <a:p>
            <a:pPr>
              <a:lnSpc>
                <a:spcPct val="90000"/>
              </a:lnSpc>
            </a:pPr>
            <a:r>
              <a:rPr lang="en-US" sz="1800" dirty="0"/>
              <a:t>Cut exposure to the most harmful air pollutant to human health – PM2.5</a:t>
            </a:r>
          </a:p>
          <a:p>
            <a:pPr>
              <a:lnSpc>
                <a:spcPct val="90000"/>
              </a:lnSpc>
            </a:pPr>
            <a:r>
              <a:rPr lang="en-US" sz="1800" dirty="0"/>
              <a:t>Restore 70% of designated features in our Marine Protected Areas to a </a:t>
            </a:r>
            <a:r>
              <a:rPr lang="en-US" sz="1800" dirty="0" err="1"/>
              <a:t>favourable</a:t>
            </a:r>
            <a:r>
              <a:rPr lang="en-US" sz="1800" dirty="0"/>
              <a:t> condition by 2042, with the rest in a recovering condition.</a:t>
            </a:r>
          </a:p>
          <a:p>
            <a:pPr marL="0" indent="0">
              <a:lnSpc>
                <a:spcPct val="90000"/>
              </a:lnSpc>
              <a:buNone/>
            </a:pPr>
            <a:endParaRPr lang="en-US" sz="1800" dirty="0"/>
          </a:p>
        </p:txBody>
      </p:sp>
      <p:pic>
        <p:nvPicPr>
          <p:cNvPr id="2050" name="Picture 2" descr="A photo of trees with the sun shining">
            <a:extLst>
              <a:ext uri="{FF2B5EF4-FFF2-40B4-BE49-F238E27FC236}">
                <a16:creationId xmlns="" xmlns:a16="http://schemas.microsoft.com/office/drawing/2014/main" id="{D73261B5-CCA8-4990-EC9E-C0B9DE88C0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0" r="31350"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27</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733275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3083"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2857" y="1750593"/>
            <a:ext cx="5979343" cy="4119172"/>
          </a:xfrm>
        </p:spPr>
        <p:txBody>
          <a:bodyPr anchor="t">
            <a:noAutofit/>
          </a:bodyPr>
          <a:lstStyle/>
          <a:p>
            <a:pPr marL="0" indent="0">
              <a:lnSpc>
                <a:spcPct val="90000"/>
              </a:lnSpc>
              <a:buNone/>
            </a:pPr>
            <a:r>
              <a:rPr lang="en-US" sz="1800" dirty="0">
                <a:latin typeface="+mj-lt"/>
              </a:rPr>
              <a:t>Identify waste containing persistent organic pollutants (</a:t>
            </a:r>
            <a:r>
              <a:rPr lang="en-US" sz="1800" dirty="0" err="1">
                <a:latin typeface="+mj-lt"/>
              </a:rPr>
              <a:t>POPs</a:t>
            </a:r>
            <a:r>
              <a:rPr lang="en-US" sz="1800" dirty="0">
                <a:latin typeface="+mj-lt"/>
              </a:rPr>
              <a:t>)</a:t>
            </a:r>
          </a:p>
          <a:p>
            <a:pPr marL="0" indent="0">
              <a:lnSpc>
                <a:spcPct val="90000"/>
              </a:lnSpc>
              <a:buNone/>
            </a:pPr>
            <a:r>
              <a:rPr lang="en-GB" sz="1800" b="1" dirty="0">
                <a:effectLst/>
                <a:latin typeface="+mj-lt"/>
                <a:ea typeface="Calibri" panose="020F0502020204030204" pitchFamily="34" charset="0"/>
              </a:rPr>
              <a:t>Waste Upholstered Domestic Seating </a:t>
            </a:r>
            <a:endParaRPr lang="en-GB" sz="1800" dirty="0">
              <a:effectLst/>
              <a:latin typeface="+mj-lt"/>
              <a:ea typeface="Calibri" panose="020F0502020204030204" pitchFamily="34" charset="0"/>
            </a:endParaRPr>
          </a:p>
          <a:p>
            <a:pPr>
              <a:lnSpc>
                <a:spcPct val="90000"/>
              </a:lnSpc>
            </a:pPr>
            <a:r>
              <a:rPr lang="en-GB" sz="1800" b="1" dirty="0">
                <a:effectLst/>
                <a:latin typeface="+mj-lt"/>
                <a:ea typeface="Calibri" panose="020F0502020204030204" pitchFamily="34" charset="0"/>
              </a:rPr>
              <a:t>Information to help you ensure you comply with the existing legal requirements for waste containing Persistent Organic Pollutants (</a:t>
            </a:r>
            <a:r>
              <a:rPr lang="en-GB" sz="1800" b="1" dirty="0" err="1">
                <a:effectLst/>
                <a:latin typeface="+mj-lt"/>
                <a:ea typeface="Calibri" panose="020F0502020204030204" pitchFamily="34" charset="0"/>
              </a:rPr>
              <a:t>POPs</a:t>
            </a:r>
            <a:r>
              <a:rPr lang="en-GB" sz="1800" b="1" dirty="0">
                <a:effectLst/>
                <a:latin typeface="+mj-lt"/>
                <a:ea typeface="Calibri" panose="020F0502020204030204" pitchFamily="34" charset="0"/>
              </a:rPr>
              <a:t>) </a:t>
            </a:r>
            <a:endParaRPr lang="en-GB" sz="1800" dirty="0">
              <a:effectLst/>
              <a:latin typeface="+mj-lt"/>
              <a:ea typeface="Calibri" panose="020F0502020204030204" pitchFamily="34" charset="0"/>
            </a:endParaRPr>
          </a:p>
          <a:p>
            <a:pPr>
              <a:lnSpc>
                <a:spcPct val="90000"/>
              </a:lnSpc>
            </a:pPr>
            <a:r>
              <a:rPr lang="en-GB" sz="1800" dirty="0">
                <a:effectLst/>
                <a:latin typeface="+mj-lt"/>
                <a:ea typeface="Calibri" panose="020F0502020204030204" pitchFamily="34" charset="0"/>
              </a:rPr>
              <a:t>Persistent Organic Pollutants (</a:t>
            </a:r>
            <a:r>
              <a:rPr lang="en-GB" sz="1800" dirty="0" err="1">
                <a:effectLst/>
                <a:latin typeface="+mj-lt"/>
                <a:ea typeface="Calibri" panose="020F0502020204030204" pitchFamily="34" charset="0"/>
              </a:rPr>
              <a:t>POPs</a:t>
            </a:r>
            <a:r>
              <a:rPr lang="en-GB" sz="1800" dirty="0">
                <a:effectLst/>
                <a:latin typeface="+mj-lt"/>
                <a:ea typeface="Calibri" panose="020F0502020204030204" pitchFamily="34" charset="0"/>
              </a:rPr>
              <a:t>) remain intact in the environment for long periods, and if not disposed of properly become widely distributed geographically. They accumulate in the fatty tissue of humans and wildlife and have harmful impacts on human health and on the environment. </a:t>
            </a:r>
          </a:p>
          <a:p>
            <a:pPr>
              <a:lnSpc>
                <a:spcPct val="90000"/>
              </a:lnSpc>
            </a:pPr>
            <a:r>
              <a:rPr lang="en-GB" sz="1800" dirty="0">
                <a:effectLst/>
                <a:latin typeface="+mj-lt"/>
                <a:ea typeface="Calibri" panose="020F0502020204030204" pitchFamily="34" charset="0"/>
              </a:rPr>
              <a:t>The Environment Agency has undertaken an investigation and confirmed the widespread presence of very large quantities of Persistent Organic Pollutants (</a:t>
            </a:r>
            <a:r>
              <a:rPr lang="en-GB" sz="1800" dirty="0" err="1">
                <a:effectLst/>
                <a:latin typeface="+mj-lt"/>
                <a:ea typeface="Calibri" panose="020F0502020204030204" pitchFamily="34" charset="0"/>
              </a:rPr>
              <a:t>POPs</a:t>
            </a:r>
            <a:r>
              <a:rPr lang="en-GB" sz="1800" dirty="0">
                <a:effectLst/>
                <a:latin typeface="+mj-lt"/>
                <a:ea typeface="Calibri" panose="020F0502020204030204" pitchFamily="34" charset="0"/>
              </a:rPr>
              <a:t>) and other hazardous chemicals in both the textiles and foam of waste upholstered domestic seating. These chemicals were used as flame retardants and are now banned. </a:t>
            </a:r>
          </a:p>
          <a:p>
            <a:pPr>
              <a:lnSpc>
                <a:spcPct val="90000"/>
              </a:lnSpc>
            </a:pPr>
            <a:r>
              <a:rPr lang="en-GB" sz="1800" dirty="0">
                <a:effectLst/>
                <a:latin typeface="+mj-lt"/>
                <a:ea typeface="Calibri" panose="020F0502020204030204" pitchFamily="34" charset="0"/>
              </a:rPr>
              <a:t> </a:t>
            </a:r>
          </a:p>
          <a:p>
            <a:pPr marL="0" indent="0">
              <a:lnSpc>
                <a:spcPct val="90000"/>
              </a:lnSpc>
              <a:buNone/>
            </a:pPr>
            <a:endParaRPr lang="en-US" sz="1800" dirty="0">
              <a:latin typeface="+mj-lt"/>
            </a:endParaRPr>
          </a:p>
        </p:txBody>
      </p:sp>
      <p:pic>
        <p:nvPicPr>
          <p:cNvPr id="3076" name="Picture 4">
            <a:extLst>
              <a:ext uri="{FF2B5EF4-FFF2-40B4-BE49-F238E27FC236}">
                <a16:creationId xmlns="" xmlns:a16="http://schemas.microsoft.com/office/drawing/2014/main" id="{78627713-055D-4BDA-5857-6AC6AC49B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23" r="1" b="2351"/>
          <a:stretch/>
        </p:blipFill>
        <p:spPr bwMode="auto">
          <a:xfrm>
            <a:off x="6132537" y="2117360"/>
            <a:ext cx="2955798"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28</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408543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4105"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1865694"/>
            <a:ext cx="5035164" cy="4119172"/>
          </a:xfrm>
        </p:spPr>
        <p:txBody>
          <a:bodyPr anchor="t">
            <a:noAutofit/>
          </a:bodyPr>
          <a:lstStyle/>
          <a:p>
            <a:pPr marL="0" indent="0">
              <a:lnSpc>
                <a:spcPct val="90000"/>
              </a:lnSpc>
              <a:buNone/>
            </a:pPr>
            <a:r>
              <a:rPr lang="en-US" sz="1800" dirty="0">
                <a:latin typeface="+mj-lt"/>
              </a:rPr>
              <a:t>Identify waste containing persistent organic pollutants (</a:t>
            </a:r>
            <a:r>
              <a:rPr lang="en-US" sz="1800" dirty="0" err="1">
                <a:latin typeface="+mj-lt"/>
              </a:rPr>
              <a:t>POPs</a:t>
            </a:r>
            <a:r>
              <a:rPr lang="en-US" sz="1800" dirty="0">
                <a:latin typeface="+mj-lt"/>
              </a:rPr>
              <a:t>)</a:t>
            </a:r>
          </a:p>
          <a:p>
            <a:pPr>
              <a:lnSpc>
                <a:spcPct val="90000"/>
              </a:lnSpc>
            </a:pPr>
            <a:r>
              <a:rPr lang="en-GB" sz="1800" dirty="0">
                <a:effectLst/>
                <a:latin typeface="+mj-lt"/>
                <a:ea typeface="Calibri" panose="020F0502020204030204" pitchFamily="34" charset="0"/>
              </a:rPr>
              <a:t>The law requires that </a:t>
            </a:r>
            <a:r>
              <a:rPr lang="en-GB" sz="1800" dirty="0" err="1">
                <a:effectLst/>
                <a:latin typeface="+mj-lt"/>
                <a:ea typeface="Calibri" panose="020F0502020204030204" pitchFamily="34" charset="0"/>
              </a:rPr>
              <a:t>POPs</a:t>
            </a:r>
            <a:r>
              <a:rPr lang="en-GB" sz="1800" dirty="0">
                <a:effectLst/>
                <a:latin typeface="+mj-lt"/>
                <a:ea typeface="Calibri" panose="020F0502020204030204" pitchFamily="34" charset="0"/>
              </a:rPr>
              <a:t> in waste are destroyed to prevent lasting environmental harm and impacts on the food chain. This means waste containing </a:t>
            </a:r>
            <a:r>
              <a:rPr lang="en-GB" sz="1800" dirty="0" err="1">
                <a:effectLst/>
                <a:latin typeface="+mj-lt"/>
                <a:ea typeface="Calibri" panose="020F0502020204030204" pitchFamily="34" charset="0"/>
              </a:rPr>
              <a:t>POPs</a:t>
            </a:r>
            <a:r>
              <a:rPr lang="en-GB" sz="1800" dirty="0">
                <a:effectLst/>
                <a:latin typeface="+mj-lt"/>
                <a:ea typeface="Calibri" panose="020F0502020204030204" pitchFamily="34" charset="0"/>
              </a:rPr>
              <a:t> must be incinerated and must not be re-used, recycled, or landfilled. Most treatment is also prohibited. </a:t>
            </a:r>
          </a:p>
          <a:p>
            <a:pPr>
              <a:lnSpc>
                <a:spcPct val="90000"/>
              </a:lnSpc>
            </a:pPr>
            <a:r>
              <a:rPr lang="en-GB" sz="1800" i="1" dirty="0">
                <a:effectLst/>
                <a:latin typeface="+mj-lt"/>
                <a:ea typeface="Calibri" panose="020F0502020204030204" pitchFamily="34" charset="0"/>
              </a:rPr>
              <a:t>The Persistent Organic Pollutants Regulations 2007 (as amended) and Retained Regulation (EU) 2019/1021 on persistent organic pollutants as amended by the Persistent Organic Pollutants (Amendment) (EU Exit) Regulations 2020. </a:t>
            </a:r>
          </a:p>
          <a:p>
            <a:pPr>
              <a:lnSpc>
                <a:spcPct val="90000"/>
              </a:lnSpc>
            </a:pPr>
            <a:r>
              <a:rPr lang="en-GB" sz="1800" dirty="0">
                <a:effectLst/>
                <a:latin typeface="+mj-lt"/>
                <a:ea typeface="Calibri" panose="020F0502020204030204" pitchFamily="34" charset="0"/>
              </a:rPr>
              <a:t>Your Duty of Care means you must make sure the waste you or your contractors handle is described and managed appropriately both by you, and by anyone the waste is transferred to. </a:t>
            </a:r>
          </a:p>
          <a:p>
            <a:pPr marL="0" indent="0">
              <a:lnSpc>
                <a:spcPct val="90000"/>
              </a:lnSpc>
              <a:buNone/>
            </a:pPr>
            <a:endParaRPr lang="en-US" sz="1800" dirty="0">
              <a:latin typeface="+mj-lt"/>
            </a:endParaRPr>
          </a:p>
          <a:p>
            <a:pPr>
              <a:lnSpc>
                <a:spcPct val="90000"/>
              </a:lnSpc>
            </a:pPr>
            <a:endParaRPr lang="en-US" sz="1800" dirty="0">
              <a:latin typeface="+mj-lt"/>
            </a:endParaRPr>
          </a:p>
          <a:p>
            <a:pPr marL="0" indent="0">
              <a:lnSpc>
                <a:spcPct val="90000"/>
              </a:lnSpc>
              <a:buNone/>
            </a:pPr>
            <a:endParaRPr lang="en-US" sz="1800" dirty="0">
              <a:latin typeface="+mj-lt"/>
            </a:endParaRPr>
          </a:p>
        </p:txBody>
      </p:sp>
      <p:pic>
        <p:nvPicPr>
          <p:cNvPr id="4098" name="Picture 2">
            <a:extLst>
              <a:ext uri="{FF2B5EF4-FFF2-40B4-BE49-F238E27FC236}">
                <a16:creationId xmlns="" xmlns:a16="http://schemas.microsoft.com/office/drawing/2014/main" id="{83326B6A-2325-5DB0-D8D7-6487F892AE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1" r="29967" b="2"/>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29</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198567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p:txBody>
          <a:bodyPr>
            <a:normAutofit fontScale="62500" lnSpcReduction="20000"/>
          </a:bodyPr>
          <a:lstStyle/>
          <a:p>
            <a:pPr marL="0" indent="0">
              <a:buNone/>
            </a:pPr>
            <a:r>
              <a:rPr lang="en-US" sz="3800" b="1" i="1" dirty="0"/>
              <a:t>Key figures for Great Britain (2021/22)</a:t>
            </a:r>
          </a:p>
          <a:p>
            <a:pPr fontAlgn="base"/>
            <a:r>
              <a:rPr lang="en-US" b="1" dirty="0"/>
              <a:t>1.8 million</a:t>
            </a:r>
            <a:r>
              <a:rPr lang="en-US" dirty="0"/>
              <a:t> working people suffering from a work-related illness, of which</a:t>
            </a:r>
          </a:p>
          <a:p>
            <a:pPr lvl="1" fontAlgn="base"/>
            <a:r>
              <a:rPr lang="en-US" b="1" dirty="0"/>
              <a:t>914,000</a:t>
            </a:r>
            <a:r>
              <a:rPr lang="en-US" dirty="0"/>
              <a:t> workers suffering work-related stress, depression or anxiety</a:t>
            </a:r>
          </a:p>
          <a:p>
            <a:pPr lvl="1" fontAlgn="base"/>
            <a:r>
              <a:rPr lang="en-US" b="1" dirty="0"/>
              <a:t>477,000</a:t>
            </a:r>
            <a:r>
              <a:rPr lang="en-US" dirty="0"/>
              <a:t> workers suffering from a work-related musculoskeletal disorder</a:t>
            </a:r>
          </a:p>
          <a:p>
            <a:pPr lvl="1" fontAlgn="base"/>
            <a:r>
              <a:rPr lang="en-US" b="1" dirty="0"/>
              <a:t>123,000</a:t>
            </a:r>
            <a:r>
              <a:rPr lang="en-US" dirty="0"/>
              <a:t> workers suffering from COVID-19 which they believe may have been from exposure to coronavirus at work</a:t>
            </a:r>
          </a:p>
          <a:p>
            <a:pPr fontAlgn="base"/>
            <a:r>
              <a:rPr lang="en-US" b="1" dirty="0"/>
              <a:t>2,544</a:t>
            </a:r>
            <a:r>
              <a:rPr lang="en-US" dirty="0"/>
              <a:t> mesothelioma deaths due to past asbestos exposures (2020)</a:t>
            </a:r>
          </a:p>
          <a:p>
            <a:pPr fontAlgn="base"/>
            <a:r>
              <a:rPr lang="en-US" b="1" dirty="0"/>
              <a:t>123</a:t>
            </a:r>
            <a:r>
              <a:rPr lang="en-US" dirty="0"/>
              <a:t> workers killed in work-related accidents</a:t>
            </a:r>
          </a:p>
          <a:p>
            <a:pPr fontAlgn="base"/>
            <a:r>
              <a:rPr lang="en-US" b="1" dirty="0"/>
              <a:t>565,000</a:t>
            </a:r>
            <a:r>
              <a:rPr lang="en-US" dirty="0"/>
              <a:t> working people sustained an injury at work according to the </a:t>
            </a:r>
            <a:r>
              <a:rPr lang="en-US" dirty="0" err="1"/>
              <a:t>Labour</a:t>
            </a:r>
            <a:r>
              <a:rPr lang="en-US" dirty="0"/>
              <a:t> Force Survey</a:t>
            </a:r>
          </a:p>
          <a:p>
            <a:pPr fontAlgn="base"/>
            <a:r>
              <a:rPr lang="en-US" b="1" dirty="0"/>
              <a:t>61,713</a:t>
            </a:r>
            <a:r>
              <a:rPr lang="en-US" dirty="0"/>
              <a:t> injuries to employees reported under RIDDOR</a:t>
            </a:r>
          </a:p>
          <a:p>
            <a:pPr fontAlgn="base"/>
            <a:r>
              <a:rPr lang="en-US" b="1" dirty="0"/>
              <a:t>36.8 million</a:t>
            </a:r>
            <a:r>
              <a:rPr lang="en-US" dirty="0"/>
              <a:t> working days lost due to work-related illness and workplace injury</a:t>
            </a:r>
          </a:p>
          <a:p>
            <a:pPr fontAlgn="base"/>
            <a:r>
              <a:rPr lang="en-US" b="1" dirty="0"/>
              <a:t>£18.8 billion</a:t>
            </a:r>
            <a:r>
              <a:rPr lang="en-US" dirty="0"/>
              <a:t> estimated cost of injuries and ill health from current working conditions (2019/20)</a:t>
            </a:r>
          </a:p>
          <a:p>
            <a:pPr fontAlgn="base"/>
            <a:endParaRPr lang="en-US"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a:t>
            </a:fld>
            <a:endParaRPr lang="en-GB" dirty="0"/>
          </a:p>
        </p:txBody>
      </p:sp>
      <p:pic>
        <p:nvPicPr>
          <p:cNvPr id="1026" name="Picture 2" descr="Statistics Stock Photo Images. 354,024 Statistics royalty free images and  photography available to buy from thousands of stock photograp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
        <p:nvSpPr>
          <p:cNvPr id="8" name="TextBox 7">
            <a:extLst>
              <a:ext uri="{FF2B5EF4-FFF2-40B4-BE49-F238E27FC236}">
                <a16:creationId xmlns="" xmlns:a16="http://schemas.microsoft.com/office/drawing/2014/main" id="{56ECCAF1-D9D0-BACD-ED22-80458603D6FA}"/>
              </a:ext>
            </a:extLst>
          </p:cNvPr>
          <p:cNvSpPr txBox="1"/>
          <p:nvPr/>
        </p:nvSpPr>
        <p:spPr>
          <a:xfrm>
            <a:off x="838200" y="5871927"/>
            <a:ext cx="4572000" cy="646331"/>
          </a:xfrm>
          <a:prstGeom prst="rect">
            <a:avLst/>
          </a:prstGeom>
          <a:noFill/>
        </p:spPr>
        <p:txBody>
          <a:bodyPr wrap="square">
            <a:spAutoFit/>
          </a:bodyPr>
          <a:lstStyle/>
          <a:p>
            <a:r>
              <a:rPr lang="en-GB" dirty="0">
                <a:hlinkClick r:id="rId4"/>
              </a:rPr>
              <a:t>https://www.hse.gov.uk/statistics/</a:t>
            </a:r>
            <a:endParaRPr lang="en-GB" dirty="0"/>
          </a:p>
          <a:p>
            <a:endParaRPr lang="en-GB" dirty="0"/>
          </a:p>
        </p:txBody>
      </p:sp>
    </p:spTree>
    <p:extLst>
      <p:ext uri="{BB962C8B-B14F-4D97-AF65-F5344CB8AC3E}">
        <p14:creationId xmlns:p14="http://schemas.microsoft.com/office/powerpoint/2010/main" val="137569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5129"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1" y="1754965"/>
            <a:ext cx="5577231" cy="4119172"/>
          </a:xfrm>
        </p:spPr>
        <p:txBody>
          <a:bodyPr anchor="t">
            <a:noAutofit/>
          </a:bodyPr>
          <a:lstStyle/>
          <a:p>
            <a:pPr marL="0" indent="0">
              <a:lnSpc>
                <a:spcPct val="90000"/>
              </a:lnSpc>
              <a:buNone/>
            </a:pPr>
            <a:r>
              <a:rPr lang="en-US" sz="1600" dirty="0">
                <a:latin typeface="+mj-lt"/>
              </a:rPr>
              <a:t>Identify waste containing persistent organic pollutants (</a:t>
            </a:r>
            <a:r>
              <a:rPr lang="en-US" sz="1600" dirty="0" err="1">
                <a:latin typeface="+mj-lt"/>
              </a:rPr>
              <a:t>POPs</a:t>
            </a:r>
            <a:r>
              <a:rPr lang="en-US" sz="1600" dirty="0">
                <a:latin typeface="+mj-lt"/>
              </a:rPr>
              <a:t>) </a:t>
            </a:r>
            <a:r>
              <a:rPr lang="en-GB" sz="1600" b="1" dirty="0">
                <a:effectLst/>
                <a:latin typeface="+mj-lt"/>
                <a:ea typeface="Calibri" panose="020F0502020204030204" pitchFamily="34" charset="0"/>
              </a:rPr>
              <a:t>What items are affected - waste upholstered domestic seating </a:t>
            </a:r>
            <a:endParaRPr lang="en-GB" sz="1600" dirty="0">
              <a:effectLst/>
              <a:latin typeface="+mj-lt"/>
              <a:ea typeface="Calibri" panose="020F0502020204030204" pitchFamily="34" charset="0"/>
            </a:endParaRPr>
          </a:p>
          <a:p>
            <a:pPr>
              <a:lnSpc>
                <a:spcPct val="90000"/>
              </a:lnSpc>
            </a:pPr>
            <a:r>
              <a:rPr lang="en-GB" sz="1600" dirty="0">
                <a:effectLst/>
                <a:latin typeface="+mj-lt"/>
                <a:ea typeface="Calibri" panose="020F0502020204030204" pitchFamily="34" charset="0"/>
              </a:rPr>
              <a:t>Waste upholstered domestic seating includes any item of upholstered seating of a household type from households or businesses that is waste. For example sofas, sofa beds, armchairs, kitchen and dining room chairs, stools and foot stools, home office chairs, futons, bean bags, floor, and sofa cushions. </a:t>
            </a:r>
          </a:p>
          <a:p>
            <a:pPr>
              <a:lnSpc>
                <a:spcPct val="90000"/>
              </a:lnSpc>
            </a:pPr>
            <a:r>
              <a:rPr lang="en-GB" sz="1600" dirty="0">
                <a:effectLst/>
                <a:latin typeface="+mj-lt"/>
                <a:ea typeface="Calibri" panose="020F0502020204030204" pitchFamily="34" charset="0"/>
              </a:rPr>
              <a:t>Upholstery includes any foam and fabric, for example textiles, leathers and synthetic leathers. </a:t>
            </a:r>
          </a:p>
          <a:p>
            <a:pPr>
              <a:lnSpc>
                <a:spcPct val="90000"/>
              </a:lnSpc>
            </a:pPr>
            <a:r>
              <a:rPr lang="en-GB" sz="1600" dirty="0">
                <a:effectLst/>
                <a:latin typeface="+mj-lt"/>
                <a:ea typeface="Calibri" panose="020F0502020204030204" pitchFamily="34" charset="0"/>
              </a:rPr>
              <a:t>The following items are not considered ‘waste upholstered domestic seating’: </a:t>
            </a:r>
          </a:p>
          <a:p>
            <a:pPr>
              <a:lnSpc>
                <a:spcPct val="90000"/>
              </a:lnSpc>
              <a:spcAft>
                <a:spcPts val="70"/>
              </a:spcAft>
            </a:pPr>
            <a:r>
              <a:rPr lang="en-GB" sz="1600" dirty="0">
                <a:effectLst/>
                <a:latin typeface="+mj-lt"/>
                <a:ea typeface="Calibri" panose="020F0502020204030204" pitchFamily="34" charset="0"/>
              </a:rPr>
              <a:t>- Items that are not upholstered (for example a wooden chair without a cushioned or textile back, seat, or arms). These should not contain </a:t>
            </a:r>
            <a:r>
              <a:rPr lang="en-GB" sz="1600" dirty="0" err="1">
                <a:effectLst/>
                <a:latin typeface="+mj-lt"/>
                <a:ea typeface="Calibri" panose="020F0502020204030204" pitchFamily="34" charset="0"/>
              </a:rPr>
              <a:t>POPs</a:t>
            </a:r>
            <a:r>
              <a:rPr lang="en-GB" sz="1600" dirty="0">
                <a:effectLst/>
                <a:latin typeface="+mj-lt"/>
                <a:ea typeface="Calibri" panose="020F0502020204030204" pitchFamily="34" charset="0"/>
              </a:rPr>
              <a:t>. </a:t>
            </a:r>
          </a:p>
          <a:p>
            <a:pPr>
              <a:lnSpc>
                <a:spcPct val="90000"/>
              </a:lnSpc>
              <a:spcAft>
                <a:spcPts val="70"/>
              </a:spcAft>
            </a:pPr>
            <a:r>
              <a:rPr lang="en-GB" sz="1600" dirty="0">
                <a:effectLst/>
                <a:latin typeface="+mj-lt"/>
                <a:ea typeface="Calibri" panose="020F0502020204030204" pitchFamily="34" charset="0"/>
              </a:rPr>
              <a:t>- Deckchairs, mattresses, curtains, blinds, and beds </a:t>
            </a:r>
          </a:p>
          <a:p>
            <a:pPr>
              <a:lnSpc>
                <a:spcPct val="90000"/>
              </a:lnSpc>
            </a:pPr>
            <a:r>
              <a:rPr lang="en-GB" sz="1600" dirty="0">
                <a:effectLst/>
                <a:latin typeface="+mj-lt"/>
                <a:ea typeface="Calibri" panose="020F0502020204030204" pitchFamily="34" charset="0"/>
              </a:rPr>
              <a:t>- Wastes from the manufacture of new domestic seating that are known not to contain </a:t>
            </a:r>
            <a:r>
              <a:rPr lang="en-GB" sz="1600" dirty="0" err="1">
                <a:effectLst/>
                <a:latin typeface="+mj-lt"/>
                <a:ea typeface="Calibri" panose="020F0502020204030204" pitchFamily="34" charset="0"/>
              </a:rPr>
              <a:t>POPs</a:t>
            </a:r>
            <a:r>
              <a:rPr lang="en-GB" sz="1600" dirty="0">
                <a:effectLst/>
                <a:latin typeface="+mj-lt"/>
                <a:ea typeface="Calibri" panose="020F0502020204030204" pitchFamily="34" charset="0"/>
              </a:rPr>
              <a:t> </a:t>
            </a:r>
          </a:p>
          <a:p>
            <a:pPr>
              <a:lnSpc>
                <a:spcPct val="90000"/>
              </a:lnSpc>
            </a:pPr>
            <a:r>
              <a:rPr lang="en-GB" sz="1600" dirty="0">
                <a:effectLst/>
                <a:latin typeface="+mj-lt"/>
                <a:ea typeface="Calibri" panose="020F0502020204030204" pitchFamily="34" charset="0"/>
              </a:rPr>
              <a:t>You should assume that an item of waste upholstered domestic seating contains </a:t>
            </a:r>
            <a:r>
              <a:rPr lang="en-GB" sz="1600" dirty="0" err="1">
                <a:effectLst/>
                <a:latin typeface="+mj-lt"/>
                <a:ea typeface="Calibri" panose="020F0502020204030204" pitchFamily="34" charset="0"/>
              </a:rPr>
              <a:t>POPs</a:t>
            </a:r>
            <a:r>
              <a:rPr lang="en-GB" sz="1600" dirty="0">
                <a:effectLst/>
                <a:latin typeface="+mj-lt"/>
                <a:ea typeface="Calibri" panose="020F0502020204030204" pitchFamily="34" charset="0"/>
              </a:rPr>
              <a:t> unless the foam and fabric of that item has been tested to demonstrate otherwise. </a:t>
            </a:r>
            <a:endParaRPr lang="en-US" sz="1600" dirty="0">
              <a:latin typeface="+mj-lt"/>
            </a:endParaRPr>
          </a:p>
          <a:p>
            <a:pPr>
              <a:lnSpc>
                <a:spcPct val="90000"/>
              </a:lnSpc>
            </a:pPr>
            <a:endParaRPr lang="en-US" sz="1600" dirty="0">
              <a:latin typeface="+mj-lt"/>
            </a:endParaRPr>
          </a:p>
          <a:p>
            <a:pPr marL="0" indent="0">
              <a:lnSpc>
                <a:spcPct val="90000"/>
              </a:lnSpc>
              <a:buNone/>
            </a:pPr>
            <a:endParaRPr lang="en-US" sz="1600" dirty="0">
              <a:latin typeface="+mj-lt"/>
            </a:endParaRPr>
          </a:p>
        </p:txBody>
      </p:sp>
      <p:pic>
        <p:nvPicPr>
          <p:cNvPr id="5122" name="Picture 2" descr="Jumbo Cord Square Floor Cushion | rucomfy Beanbags">
            <a:extLst>
              <a:ext uri="{FF2B5EF4-FFF2-40B4-BE49-F238E27FC236}">
                <a16:creationId xmlns="" xmlns:a16="http://schemas.microsoft.com/office/drawing/2014/main" id="{FACB4B36-D14B-C14C-F558-B0ADC22177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3" r="18931" b="-3"/>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30</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20251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5129"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Autofit/>
          </a:bodyPr>
          <a:lstStyle/>
          <a:p>
            <a:pPr marL="0" indent="0">
              <a:lnSpc>
                <a:spcPct val="90000"/>
              </a:lnSpc>
              <a:buNone/>
            </a:pPr>
            <a:r>
              <a:rPr lang="en-US" sz="1800" dirty="0">
                <a:latin typeface="+mj-lt"/>
              </a:rPr>
              <a:t>Identify waste containing persistent organic pollutants (</a:t>
            </a:r>
            <a:r>
              <a:rPr lang="en-US" sz="1800" dirty="0" err="1">
                <a:latin typeface="+mj-lt"/>
              </a:rPr>
              <a:t>POPs</a:t>
            </a:r>
            <a:r>
              <a:rPr lang="en-US" sz="1800" dirty="0">
                <a:latin typeface="+mj-lt"/>
              </a:rPr>
              <a:t>)</a:t>
            </a:r>
          </a:p>
          <a:p>
            <a:pPr marL="0" indent="0">
              <a:lnSpc>
                <a:spcPct val="90000"/>
              </a:lnSpc>
              <a:buNone/>
            </a:pPr>
            <a:r>
              <a:rPr lang="en-GB" sz="1800" b="1" dirty="0">
                <a:effectLst/>
                <a:latin typeface="Arial" panose="020B0604020202020204" pitchFamily="34" charset="0"/>
                <a:ea typeface="Calibri" panose="020F0502020204030204" pitchFamily="34" charset="0"/>
              </a:rPr>
              <a:t>What action must you take? </a:t>
            </a:r>
            <a:endParaRPr lang="en-GB" sz="1800" dirty="0">
              <a:effectLst/>
              <a:latin typeface="Arial" panose="020B0604020202020204" pitchFamily="34" charset="0"/>
              <a:ea typeface="Calibri" panose="020F0502020204030204" pitchFamily="34" charset="0"/>
            </a:endParaRPr>
          </a:p>
          <a:p>
            <a:pPr>
              <a:lnSpc>
                <a:spcPct val="90000"/>
              </a:lnSpc>
            </a:pPr>
            <a:r>
              <a:rPr lang="en-GB" sz="1800" dirty="0">
                <a:effectLst/>
                <a:latin typeface="Arial" panose="020B0604020202020204" pitchFamily="34" charset="0"/>
                <a:ea typeface="Calibri" panose="020F0502020204030204" pitchFamily="34" charset="0"/>
              </a:rPr>
              <a:t>We expect you to review your procedures to make sure that waste upholstered domestic seating is: </a:t>
            </a:r>
          </a:p>
          <a:p>
            <a:pPr marL="342900" lvl="0" indent="-342900">
              <a:lnSpc>
                <a:spcPct val="90000"/>
              </a:lnSpc>
              <a:spcAft>
                <a:spcPts val="15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Segregated from other waste </a:t>
            </a:r>
          </a:p>
          <a:p>
            <a:pPr marL="342900" lvl="0" indent="-342900">
              <a:lnSpc>
                <a:spcPct val="90000"/>
              </a:lnSpc>
              <a:spcAft>
                <a:spcPts val="15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Described and classified correctly </a:t>
            </a:r>
          </a:p>
          <a:p>
            <a:pPr marL="342900" lvl="0" indent="-342900">
              <a:lnSpc>
                <a:spcPct val="90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Sent for destruction in a municipal or hazardous waste incinerator, or cement kiln. </a:t>
            </a:r>
            <a:r>
              <a:rPr lang="en-GB" sz="1800" b="1" dirty="0">
                <a:effectLst/>
                <a:latin typeface="+mj-lt"/>
                <a:ea typeface="Calibri" panose="020F0502020204030204" pitchFamily="34" charset="0"/>
              </a:rPr>
              <a:t> </a:t>
            </a:r>
            <a:endParaRPr lang="en-US" sz="1800" dirty="0">
              <a:latin typeface="+mj-lt"/>
            </a:endParaRPr>
          </a:p>
          <a:p>
            <a:pPr>
              <a:lnSpc>
                <a:spcPct val="90000"/>
              </a:lnSpc>
            </a:pPr>
            <a:endParaRPr lang="en-US" sz="1800" dirty="0">
              <a:latin typeface="+mj-lt"/>
            </a:endParaRPr>
          </a:p>
          <a:p>
            <a:pPr marL="0" indent="0">
              <a:lnSpc>
                <a:spcPct val="90000"/>
              </a:lnSpc>
              <a:buNone/>
            </a:pPr>
            <a:endParaRPr lang="en-US" sz="1800" dirty="0">
              <a:latin typeface="+mj-lt"/>
            </a:endParaRPr>
          </a:p>
        </p:txBody>
      </p:sp>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31</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7170" name="Picture 2">
            <a:extLst>
              <a:ext uri="{FF2B5EF4-FFF2-40B4-BE49-F238E27FC236}">
                <a16:creationId xmlns="" xmlns:a16="http://schemas.microsoft.com/office/drawing/2014/main" id="{E9E3C3FE-4709-A80E-5E13-02F9838EF5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251137"/>
            <a:ext cx="4187957" cy="235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34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ANY</a:t>
            </a:r>
            <a:endParaRPr lang="en-US" dirty="0"/>
          </a:p>
        </p:txBody>
      </p:sp>
      <p:sp>
        <p:nvSpPr>
          <p:cNvPr id="2" name="Title 1"/>
          <p:cNvSpPr>
            <a:spLocks noGrp="1"/>
          </p:cNvSpPr>
          <p:nvPr>
            <p:ph type="title"/>
          </p:nvPr>
        </p:nvSpPr>
        <p:spPr>
          <a:xfrm>
            <a:off x="429369" y="238539"/>
            <a:ext cx="8263890" cy="1434415"/>
          </a:xfrm>
        </p:spPr>
        <p:txBody>
          <a:bodyPr anchor="b">
            <a:normAutofit/>
          </a:bodyPr>
          <a:lstStyle/>
          <a:p>
            <a:r>
              <a:rPr lang="en-GB" sz="4700"/>
              <a:t>Environmental Update</a:t>
            </a:r>
          </a:p>
        </p:txBody>
      </p:sp>
      <p:sp>
        <p:nvSpPr>
          <p:cNvPr id="5129"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pPr>
              <a:lnSpc>
                <a:spcPct val="90000"/>
              </a:lnSpc>
            </a:pPr>
            <a:endParaRPr lang="en-US" sz="900" dirty="0"/>
          </a:p>
          <a:p>
            <a:pPr marL="0" indent="0">
              <a:lnSpc>
                <a:spcPct val="90000"/>
              </a:lnSpc>
              <a:buNone/>
            </a:pPr>
            <a:endParaRPr lang="en-US" sz="900" dirty="0"/>
          </a:p>
        </p:txBody>
      </p:sp>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GB"/>
              <a:t>HHSG Feb 2023</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9414556-BEDA-4D4B-9CF1-263B737BB541}" type="slidenum">
              <a:rPr lang="en-GB" smtClean="0"/>
              <a:pPr>
                <a:spcAft>
                  <a:spcPts val="600"/>
                </a:spcAft>
              </a:pPr>
              <a:t>32</a:t>
            </a:fld>
            <a:endParaRPr lang="en-GB"/>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58912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600202"/>
            <a:ext cx="8229600" cy="4781126"/>
          </a:xfrm>
        </p:spPr>
        <p:txBody>
          <a:bodyPr>
            <a:normAutofit fontScale="70000" lnSpcReduction="20000"/>
          </a:bodyPr>
          <a:lstStyle/>
          <a:p>
            <a:pPr marL="0" indent="0">
              <a:buNone/>
            </a:pPr>
            <a:r>
              <a:rPr lang="en-US" b="1" i="1" dirty="0"/>
              <a:t>HIGHLIGHTS FROM THE 2022 REPORT</a:t>
            </a:r>
          </a:p>
          <a:p>
            <a:pPr marL="0" indent="0">
              <a:buNone/>
            </a:pPr>
            <a:r>
              <a:rPr lang="en-US" b="1" dirty="0"/>
              <a:t>1. Stress, depression and anxiety are the leading types of work-related illness</a:t>
            </a:r>
          </a:p>
          <a:p>
            <a:r>
              <a:rPr lang="en-US" dirty="0"/>
              <a:t>The statistics suggest that stress, depression and anxiety are the predominant forms of work-related illness in Britain. 914,000 workers – just over half of the 1.8 million total suffering from work-related ill health – are estimated to have stress, depression or anxiety as a result of their work.</a:t>
            </a:r>
          </a:p>
          <a:p>
            <a:r>
              <a:rPr lang="en-US" dirty="0"/>
              <a:t>Of the 914,000, 372,000 workers are suffering from a new case of work-related stress, depression or anxiety in 2021/22.</a:t>
            </a:r>
          </a:p>
          <a:p>
            <a:r>
              <a:rPr lang="en-US" dirty="0"/>
              <a:t>An estimated 17 million working days were lost in the 12 months assessed due to these mental health issues – more than half of all working days lost due to work-related ill health.</a:t>
            </a:r>
          </a:p>
          <a:p>
            <a:r>
              <a:rPr lang="en-US" dirty="0"/>
              <a:t>These statistics highlight a growing crisis in work-related stress and mental health problems.</a:t>
            </a:r>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4</a:t>
            </a:fld>
            <a:endParaRPr lang="en-GB" dirty="0"/>
          </a:p>
        </p:txBody>
      </p:sp>
      <p:pic>
        <p:nvPicPr>
          <p:cNvPr id="6" name="Picture 5">
            <a:extLst>
              <a:ext uri="{FF2B5EF4-FFF2-40B4-BE49-F238E27FC236}">
                <a16:creationId xmlns="" xmlns:a16="http://schemas.microsoft.com/office/drawing/2014/main" id="{910B0BD5-AB2D-4B44-B3DF-C031645F3DE7}"/>
              </a:ext>
            </a:extLst>
          </p:cNvPr>
          <p:cNvPicPr>
            <a:picLocks noChangeAspect="1"/>
          </p:cNvPicPr>
          <p:nvPr/>
        </p:nvPicPr>
        <p:blipFill>
          <a:blip r:embed="rId2"/>
          <a:stretch>
            <a:fillRect/>
          </a:stretch>
        </p:blipFill>
        <p:spPr>
          <a:xfrm>
            <a:off x="7308305" y="188640"/>
            <a:ext cx="1296144" cy="1152128"/>
          </a:xfrm>
          <a:prstGeom prst="rect">
            <a:avLst/>
          </a:prstGeom>
        </p:spPr>
      </p:pic>
      <p:pic>
        <p:nvPicPr>
          <p:cNvPr id="7" name="Picture 1" descr="Herefordshire_arms.jpg">
            <a:extLst>
              <a:ext uri="{FF2B5EF4-FFF2-40B4-BE49-F238E27FC236}">
                <a16:creationId xmlns="" xmlns:a16="http://schemas.microsoft.com/office/drawing/2014/main" id="{8A229B5E-5C82-4935-A096-EEC5437635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05120"/>
            <a:ext cx="1026115"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atistics Stock Photo Images. 354,024 Statistics royalty free images and  photography available to buy from thousands of stock photograp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6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HSE Update 2023</a:t>
            </a:r>
            <a:endParaRPr lang="en-GB" dirty="0"/>
          </a:p>
        </p:txBody>
      </p:sp>
      <p:pic>
        <p:nvPicPr>
          <p:cNvPr id="4" name="Picture 3">
            <a:extLst>
              <a:ext uri="{FF2B5EF4-FFF2-40B4-BE49-F238E27FC236}">
                <a16:creationId xmlns="" xmlns:a16="http://schemas.microsoft.com/office/drawing/2014/main" id="{5E76CDFE-9C7D-4632-A099-E37072397EA8}"/>
              </a:ext>
            </a:extLst>
          </p:cNvPr>
          <p:cNvPicPr>
            <a:picLocks noChangeAspect="1"/>
          </p:cNvPicPr>
          <p:nvPr/>
        </p:nvPicPr>
        <p:blipFill>
          <a:blip r:embed="rId2"/>
          <a:stretch>
            <a:fillRect/>
          </a:stretch>
        </p:blipFill>
        <p:spPr>
          <a:xfrm>
            <a:off x="179512"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5</a:t>
            </a:fld>
            <a:endParaRPr lang="en-GB" dirty="0"/>
          </a:p>
        </p:txBody>
      </p:sp>
      <p:sp>
        <p:nvSpPr>
          <p:cNvPr id="6" name="Content Placeholder 5"/>
          <p:cNvSpPr>
            <a:spLocks noGrp="1"/>
          </p:cNvSpPr>
          <p:nvPr>
            <p:ph idx="1"/>
          </p:nvPr>
        </p:nvSpPr>
        <p:spPr/>
        <p:txBody>
          <a:bodyPr>
            <a:normAutofit fontScale="70000" lnSpcReduction="20000"/>
          </a:bodyPr>
          <a:lstStyle/>
          <a:p>
            <a:pPr marL="0" indent="0">
              <a:buNone/>
            </a:pPr>
            <a:r>
              <a:rPr lang="en-US" b="1" i="1" dirty="0"/>
              <a:t>HIGHLIGHTS (Cont’d</a:t>
            </a:r>
            <a:r>
              <a:rPr lang="en-US" b="1" dirty="0"/>
              <a:t>)</a:t>
            </a:r>
          </a:p>
          <a:p>
            <a:pPr marL="0" indent="0">
              <a:buNone/>
            </a:pPr>
            <a:r>
              <a:rPr lang="en-US" b="1" dirty="0"/>
              <a:t>2.  Work-related musculoskeletal disorders</a:t>
            </a:r>
          </a:p>
          <a:p>
            <a:r>
              <a:rPr lang="en-US" dirty="0"/>
              <a:t>Musculoskeletal disorders make up the second-largest portion of work-related ill health, with 477,000 workers suffering from these in 2021/2022. Of these, 139,000 workers are suffering from a new disorder that began within the 12-month period.</a:t>
            </a:r>
          </a:p>
          <a:p>
            <a:r>
              <a:rPr lang="en-US" dirty="0"/>
              <a:t>An estimated 7.3 million working days were lost due to work-related musculoskeletal disorders in 2021/22.</a:t>
            </a:r>
          </a:p>
          <a:p>
            <a:pPr marL="0" indent="0">
              <a:buNone/>
            </a:pPr>
            <a:r>
              <a:rPr lang="en-US" b="1" dirty="0"/>
              <a:t>3.  Injuries sustained at work in 2021/22</a:t>
            </a:r>
          </a:p>
          <a:p>
            <a:r>
              <a:rPr lang="en-US" dirty="0"/>
              <a:t>There were 565,000 workers who sustained a non-fatal injury at work in 2021/22. Tragically, there were 123 workers killed in work-related accidents in the 12-month period too.</a:t>
            </a:r>
          </a:p>
          <a:p>
            <a:r>
              <a:rPr lang="en-US" dirty="0"/>
              <a:t>An estimated six million working days were lost due to non-fatal workplace injuries.</a:t>
            </a:r>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8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HSE Update 2023</a:t>
            </a:r>
            <a:endParaRPr lang="en-GB" dirty="0"/>
          </a:p>
        </p:txBody>
      </p:sp>
      <p:pic>
        <p:nvPicPr>
          <p:cNvPr id="4" name="Picture 3">
            <a:extLst>
              <a:ext uri="{FF2B5EF4-FFF2-40B4-BE49-F238E27FC236}">
                <a16:creationId xmlns="" xmlns:a16="http://schemas.microsoft.com/office/drawing/2014/main" id="{5E76CDFE-9C7D-4632-A099-E37072397EA8}"/>
              </a:ext>
            </a:extLst>
          </p:cNvPr>
          <p:cNvPicPr>
            <a:picLocks noChangeAspect="1"/>
          </p:cNvPicPr>
          <p:nvPr/>
        </p:nvPicPr>
        <p:blipFill>
          <a:blip r:embed="rId2"/>
          <a:stretch>
            <a:fillRect/>
          </a:stretch>
        </p:blipFill>
        <p:spPr>
          <a:xfrm>
            <a:off x="179512"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6</a:t>
            </a:fld>
            <a:endParaRPr lang="en-GB" dirty="0"/>
          </a:p>
        </p:txBody>
      </p:sp>
      <p:sp>
        <p:nvSpPr>
          <p:cNvPr id="6" name="Content Placeholder 5"/>
          <p:cNvSpPr>
            <a:spLocks noGrp="1"/>
          </p:cNvSpPr>
          <p:nvPr>
            <p:ph idx="1"/>
          </p:nvPr>
        </p:nvSpPr>
        <p:spPr>
          <a:xfrm>
            <a:off x="457200" y="1600202"/>
            <a:ext cx="8229600" cy="4781126"/>
          </a:xfrm>
        </p:spPr>
        <p:txBody>
          <a:bodyPr>
            <a:normAutofit fontScale="77500" lnSpcReduction="20000"/>
          </a:bodyPr>
          <a:lstStyle/>
          <a:p>
            <a:pPr marL="0" indent="0">
              <a:buNone/>
            </a:pPr>
            <a:r>
              <a:rPr lang="en-US" b="1" i="1" dirty="0"/>
              <a:t>HIGHLIGHTS (Cont’d)</a:t>
            </a:r>
          </a:p>
          <a:p>
            <a:pPr marL="0" indent="0">
              <a:buNone/>
            </a:pPr>
            <a:r>
              <a:rPr lang="en-US" b="1" dirty="0"/>
              <a:t>4.  The impact of Covid-19 on workplace health</a:t>
            </a:r>
          </a:p>
          <a:p>
            <a:r>
              <a:rPr lang="en-US" dirty="0"/>
              <a:t>123,000 workers suffering from Covid-19 in 2021/22 believe they were exposed to the virus at work. Roughly 40 per cent of these workers are in the human health and social work sectors.</a:t>
            </a:r>
          </a:p>
          <a:p>
            <a:pPr marL="0" indent="0">
              <a:buNone/>
            </a:pPr>
            <a:r>
              <a:rPr lang="en-US" b="1" dirty="0"/>
              <a:t>5.  Ill health from workplace exposure</a:t>
            </a:r>
          </a:p>
          <a:p>
            <a:r>
              <a:rPr lang="en-US" dirty="0"/>
              <a:t>There are an estimated 13,000 deaths each year linked to past exposure at work, primarily to chemicals, dust or asbestos. Of these, 12,000 deaths are due to occupational lung disease.</a:t>
            </a:r>
          </a:p>
          <a:p>
            <a:r>
              <a:rPr lang="en-US" dirty="0"/>
              <a:t>An additional 585,000 workers are suffering from a work-related illness caused or made worse by the effects of the coronavirus pandemic, both new and long-standing.</a:t>
            </a:r>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29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HSE Update 2023</a:t>
            </a:r>
            <a:endParaRPr lang="en-GB" dirty="0"/>
          </a:p>
        </p:txBody>
      </p:sp>
      <p:pic>
        <p:nvPicPr>
          <p:cNvPr id="4" name="Picture 3">
            <a:extLst>
              <a:ext uri="{FF2B5EF4-FFF2-40B4-BE49-F238E27FC236}">
                <a16:creationId xmlns="" xmlns:a16="http://schemas.microsoft.com/office/drawing/2014/main" id="{5E76CDFE-9C7D-4632-A099-E37072397EA8}"/>
              </a:ext>
            </a:extLst>
          </p:cNvPr>
          <p:cNvPicPr>
            <a:picLocks noChangeAspect="1"/>
          </p:cNvPicPr>
          <p:nvPr/>
        </p:nvPicPr>
        <p:blipFill>
          <a:blip r:embed="rId2"/>
          <a:stretch>
            <a:fillRect/>
          </a:stretch>
        </p:blipFill>
        <p:spPr>
          <a:xfrm>
            <a:off x="179512"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7</a:t>
            </a:fld>
            <a:endParaRPr lang="en-GB" dirty="0"/>
          </a:p>
        </p:txBody>
      </p:sp>
      <p:sp>
        <p:nvSpPr>
          <p:cNvPr id="6" name="Content Placeholder 5"/>
          <p:cNvSpPr>
            <a:spLocks noGrp="1"/>
          </p:cNvSpPr>
          <p:nvPr>
            <p:ph idx="1"/>
          </p:nvPr>
        </p:nvSpPr>
        <p:spPr>
          <a:xfrm>
            <a:off x="457200" y="1600202"/>
            <a:ext cx="8229600" cy="4709118"/>
          </a:xfrm>
        </p:spPr>
        <p:txBody>
          <a:bodyPr>
            <a:normAutofit fontScale="70000" lnSpcReduction="20000"/>
          </a:bodyPr>
          <a:lstStyle/>
          <a:p>
            <a:pPr marL="0" indent="0">
              <a:buNone/>
            </a:pPr>
            <a:r>
              <a:rPr lang="en-US" b="1" i="1" dirty="0"/>
              <a:t>HIGHLIGHTS (Cont’d)</a:t>
            </a:r>
          </a:p>
          <a:p>
            <a:pPr marL="0" indent="0">
              <a:buNone/>
            </a:pPr>
            <a:r>
              <a:rPr lang="en-US" b="1" dirty="0"/>
              <a:t>6.  The cost of workplace-related ill-health</a:t>
            </a:r>
          </a:p>
          <a:p>
            <a:r>
              <a:rPr lang="en-US" dirty="0"/>
              <a:t>Work-related injury and new cases of ill health cost Britain an estimated £18.8 billion in 2019/20. Of this, £7.6 billion was due to workplace injury and £11.2 billion was due to work-related ill health, excluding long latency illnesses such as cancer.</a:t>
            </a:r>
          </a:p>
          <a:p>
            <a:pPr marL="0" indent="0">
              <a:buNone/>
            </a:pPr>
            <a:r>
              <a:rPr lang="en-US" b="1" dirty="0"/>
              <a:t>7.  Top three industries with workplace injury in 2021/2022</a:t>
            </a:r>
          </a:p>
          <a:p>
            <a:r>
              <a:rPr lang="en-US" dirty="0"/>
              <a:t>Agriculture, forestry and fishing</a:t>
            </a:r>
          </a:p>
          <a:p>
            <a:r>
              <a:rPr lang="en-US" dirty="0"/>
              <a:t>Construction</a:t>
            </a:r>
          </a:p>
          <a:p>
            <a:r>
              <a:rPr lang="en-US" dirty="0"/>
              <a:t>Accommodation/food service activities</a:t>
            </a:r>
          </a:p>
          <a:p>
            <a:pPr marL="0" indent="0">
              <a:buNone/>
            </a:pPr>
            <a:r>
              <a:rPr lang="en-US" b="1" dirty="0"/>
              <a:t>8.  Top three industries with work-related ill health in 2021/2022</a:t>
            </a:r>
          </a:p>
          <a:p>
            <a:r>
              <a:rPr lang="en-US" dirty="0"/>
              <a:t>Human health/social work</a:t>
            </a:r>
          </a:p>
          <a:p>
            <a:r>
              <a:rPr lang="en-US" dirty="0"/>
              <a:t>Public administration/</a:t>
            </a:r>
            <a:r>
              <a:rPr lang="en-US" dirty="0" err="1"/>
              <a:t>defence</a:t>
            </a:r>
            <a:endParaRPr lang="en-US" dirty="0"/>
          </a:p>
          <a:p>
            <a:r>
              <a:rPr lang="en-US" dirty="0"/>
              <a:t>Education</a:t>
            </a:r>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69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fontScale="92500" lnSpcReduction="10000"/>
          </a:bodyPr>
          <a:lstStyle/>
          <a:p>
            <a:pPr marL="0" indent="0">
              <a:buNone/>
            </a:pPr>
            <a:endParaRPr lang="en-US" b="1" i="1" dirty="0"/>
          </a:p>
          <a:p>
            <a:pPr marL="0" indent="0">
              <a:buNone/>
            </a:pPr>
            <a:r>
              <a:rPr lang="en-US" b="1" i="1" dirty="0"/>
              <a:t>So what’s changed during 2022</a:t>
            </a:r>
          </a:p>
          <a:p>
            <a:r>
              <a:rPr lang="en-US" dirty="0"/>
              <a:t>The Highway Code </a:t>
            </a:r>
          </a:p>
          <a:p>
            <a:r>
              <a:rPr lang="en-US" dirty="0"/>
              <a:t>Driving</a:t>
            </a:r>
          </a:p>
          <a:p>
            <a:r>
              <a:rPr lang="en-US" dirty="0"/>
              <a:t>Personal Protective Equipment</a:t>
            </a:r>
          </a:p>
          <a:p>
            <a:r>
              <a:rPr lang="en-US" dirty="0"/>
              <a:t>Building </a:t>
            </a:r>
            <a:r>
              <a:rPr lang="en-US" dirty="0" err="1"/>
              <a:t>Regs</a:t>
            </a:r>
            <a:endParaRPr lang="en-US" dirty="0"/>
          </a:p>
          <a:p>
            <a:pPr marL="0" indent="0">
              <a:buNone/>
            </a:pPr>
            <a:endParaRPr lang="en-US" dirty="0"/>
          </a:p>
          <a:p>
            <a:pPr marL="0" indent="0">
              <a:buNone/>
            </a:pPr>
            <a:r>
              <a:rPr lang="en-US" dirty="0"/>
              <a:t>All discussed last year – presentation available if you require a refresher</a:t>
            </a:r>
          </a:p>
          <a:p>
            <a:pPr marL="0" indent="0">
              <a:buNone/>
            </a:pPr>
            <a:r>
              <a:rPr lang="en-US" dirty="0"/>
              <a:t> </a:t>
            </a:r>
            <a:endParaRPr lang="en-GB"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8</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364523"/>
            <a:ext cx="1296144" cy="126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21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2023</a:t>
            </a:r>
          </a:p>
        </p:txBody>
      </p:sp>
      <p:sp>
        <p:nvSpPr>
          <p:cNvPr id="3" name="Content Placeholder 2"/>
          <p:cNvSpPr>
            <a:spLocks noGrp="1"/>
          </p:cNvSpPr>
          <p:nvPr>
            <p:ph idx="1"/>
          </p:nvPr>
        </p:nvSpPr>
        <p:spPr>
          <a:xfrm>
            <a:off x="457200" y="1268760"/>
            <a:ext cx="8229600" cy="4968552"/>
          </a:xfrm>
        </p:spPr>
        <p:txBody>
          <a:bodyPr>
            <a:normAutofit/>
          </a:bodyPr>
          <a:lstStyle/>
          <a:p>
            <a:pPr marL="0" indent="0">
              <a:buNone/>
            </a:pPr>
            <a:endParaRPr lang="en-US" b="1" i="1" dirty="0"/>
          </a:p>
          <a:p>
            <a:pPr marL="0" indent="0">
              <a:buNone/>
            </a:pPr>
            <a:r>
              <a:rPr lang="en-US" b="1" i="1" dirty="0"/>
              <a:t>What’s planned for 2023</a:t>
            </a:r>
          </a:p>
          <a:p>
            <a:pPr marL="0" indent="0">
              <a:buNone/>
            </a:pPr>
            <a:r>
              <a:rPr lang="en-US" dirty="0"/>
              <a:t>Two main developments:</a:t>
            </a:r>
          </a:p>
          <a:p>
            <a:pPr marL="0" indent="0">
              <a:buNone/>
            </a:pPr>
            <a:r>
              <a:rPr lang="en-US" dirty="0"/>
              <a:t>1.  Building Safety Act</a:t>
            </a:r>
          </a:p>
          <a:p>
            <a:pPr marL="0" indent="0">
              <a:buNone/>
            </a:pPr>
            <a:r>
              <a:rPr lang="en-US" dirty="0"/>
              <a:t>2.  Fire Safety Act </a:t>
            </a:r>
            <a:endParaRPr lang="en-GB" dirty="0"/>
          </a:p>
        </p:txBody>
      </p:sp>
      <p:sp>
        <p:nvSpPr>
          <p:cNvPr id="4" name="Footer Placeholder 3"/>
          <p:cNvSpPr>
            <a:spLocks noGrp="1"/>
          </p:cNvSpPr>
          <p:nvPr>
            <p:ph type="ftr" sz="quarter" idx="11"/>
          </p:nvPr>
        </p:nvSpPr>
        <p:spPr/>
        <p:txBody>
          <a:bodyPr/>
          <a:lstStyle/>
          <a:p>
            <a:r>
              <a:rPr lang="en-GB"/>
              <a:t>HHSG Feb 2023</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9</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364523"/>
            <a:ext cx="1296144" cy="126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92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2985</Words>
  <Application>Microsoft Office PowerPoint</Application>
  <PresentationFormat>On-screen Show (4:3)</PresentationFormat>
  <Paragraphs>296</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Health, Safety &amp; Environmental Update 2023</vt:lpstr>
      <vt:lpstr>PowerPoint Presentation</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HSE Update 2023</vt:lpstr>
      <vt:lpstr>Environmental Update</vt:lpstr>
      <vt:lpstr>Environmental Update</vt:lpstr>
      <vt:lpstr>Environmental Update</vt:lpstr>
      <vt:lpstr>Environmental Update</vt:lpstr>
      <vt:lpstr>Environmental Update</vt:lpstr>
      <vt:lpstr>Environmental Update</vt:lpstr>
      <vt:lpstr>Environmental Update</vt:lpstr>
      <vt:lpstr>Environmental Update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&amp; Environmental Update 2019</dc:title>
  <dc:creator>Mike</dc:creator>
  <cp:lastModifiedBy>User</cp:lastModifiedBy>
  <cp:revision>120</cp:revision>
  <cp:lastPrinted>2019-02-04T15:52:34Z</cp:lastPrinted>
  <dcterms:created xsi:type="dcterms:W3CDTF">2019-01-17T09:50:21Z</dcterms:created>
  <dcterms:modified xsi:type="dcterms:W3CDTF">2023-02-21T06:51:55Z</dcterms:modified>
</cp:coreProperties>
</file>