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75" r:id="rId6"/>
    <p:sldMasterId id="2147483763" r:id="rId7"/>
    <p:sldMasterId id="2147483750" r:id="rId8"/>
    <p:sldMasterId id="2147483738" r:id="rId9"/>
    <p:sldMasterId id="2147483692" r:id="rId10"/>
    <p:sldMasterId id="2147483661" r:id="rId11"/>
    <p:sldMasterId id="2147483792" r:id="rId12"/>
    <p:sldMasterId id="2147483830" r:id="rId13"/>
    <p:sldMasterId id="2147483853" r:id="rId14"/>
    <p:sldMasterId id="2147483867" r:id="rId15"/>
    <p:sldMasterId id="2147483888" r:id="rId16"/>
  </p:sldMasterIdLst>
  <p:notesMasterIdLst>
    <p:notesMasterId r:id="rId51"/>
  </p:notesMasterIdLst>
  <p:handoutMasterIdLst>
    <p:handoutMasterId r:id="rId52"/>
  </p:handoutMasterIdLst>
  <p:sldIdLst>
    <p:sldId id="256" r:id="rId17"/>
    <p:sldId id="259" r:id="rId18"/>
    <p:sldId id="269" r:id="rId19"/>
    <p:sldId id="271" r:id="rId20"/>
    <p:sldId id="270" r:id="rId21"/>
    <p:sldId id="274" r:id="rId22"/>
    <p:sldId id="261" r:id="rId23"/>
    <p:sldId id="8036" r:id="rId24"/>
    <p:sldId id="8090" r:id="rId25"/>
    <p:sldId id="8057" r:id="rId26"/>
    <p:sldId id="424" r:id="rId27"/>
    <p:sldId id="8025" r:id="rId28"/>
    <p:sldId id="8027" r:id="rId29"/>
    <p:sldId id="8056" r:id="rId30"/>
    <p:sldId id="8091" r:id="rId31"/>
    <p:sldId id="8003" r:id="rId32"/>
    <p:sldId id="8093" r:id="rId33"/>
    <p:sldId id="7997" r:id="rId34"/>
    <p:sldId id="8060" r:id="rId35"/>
    <p:sldId id="8089" r:id="rId36"/>
    <p:sldId id="411" r:id="rId37"/>
    <p:sldId id="8035" r:id="rId38"/>
    <p:sldId id="8221" r:id="rId39"/>
    <p:sldId id="8222" r:id="rId40"/>
    <p:sldId id="379" r:id="rId41"/>
    <p:sldId id="8006" r:id="rId42"/>
    <p:sldId id="8096" r:id="rId43"/>
    <p:sldId id="8092" r:id="rId44"/>
    <p:sldId id="1500" r:id="rId45"/>
    <p:sldId id="8034" r:id="rId46"/>
    <p:sldId id="8053" r:id="rId47"/>
    <p:sldId id="8223" r:id="rId48"/>
    <p:sldId id="404" r:id="rId49"/>
    <p:sldId id="4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884A28-3589-4C23-5CAA-9707F1550F48}" name="Jo Saines" initials="JS" userId="S::Joanna.Saines@britsafe.org::e2b96212-65c8-4284-ba28-e47a274b0b40" providerId="AD"/>
  <p188:author id="{002F6793-1A52-DB3D-8C2E-35FCE05E3FB1}" name="Marcus Herbert" initials="MH" userId="S::Marcus.Herbert@britsafe.org::724b6f66-4b4a-4184-acf1-24a10fb706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Campbell" initials="AC" lastIdx="14" clrIdx="0">
    <p:extLst/>
  </p:cmAuthor>
  <p:cmAuthor id="2" name="Paul Fakley" initials="PF"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C"/>
    <a:srgbClr val="2E7D81"/>
    <a:srgbClr val="FFFFFF"/>
    <a:srgbClr val="606060"/>
    <a:srgbClr val="5A5A5A"/>
    <a:srgbClr val="002F5F"/>
    <a:srgbClr val="E6E6E6"/>
    <a:srgbClr val="1A7E80"/>
    <a:srgbClr val="F4A6A6"/>
    <a:srgbClr val="9AC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69565" autoAdjust="0"/>
  </p:normalViewPr>
  <p:slideViewPr>
    <p:cSldViewPr snapToGrid="0">
      <p:cViewPr varScale="1">
        <p:scale>
          <a:sx n="34" d="100"/>
          <a:sy n="34" d="100"/>
        </p:scale>
        <p:origin x="-636"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24FFB-017A-4B9E-9951-DCD61C61870F}"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GB"/>
        </a:p>
      </dgm:t>
    </dgm:pt>
    <dgm:pt modelId="{3E96EC5D-2EDB-4CEA-996A-645EF79362F4}">
      <dgm:prSet phldrT="[Text]" custT="1"/>
      <dgm:spPr>
        <a:solidFill>
          <a:schemeClr val="bg1"/>
        </a:solidFill>
      </dgm:spPr>
      <dgm:t>
        <a:bodyPr/>
        <a:lstStyle/>
        <a:p>
          <a:endParaRPr lang="en-GB" sz="2000">
            <a:effectLst>
              <a:outerShdw blurRad="50800" dist="38100" dir="2700000" algn="tl" rotWithShape="0">
                <a:prstClr val="black">
                  <a:alpha val="40000"/>
                </a:prstClr>
              </a:outerShdw>
            </a:effectLst>
            <a:latin typeface="Arial Black" panose="020B0A04020102020204" pitchFamily="34" charset="0"/>
          </a:endParaRPr>
        </a:p>
      </dgm:t>
    </dgm:pt>
    <dgm:pt modelId="{979DA2BE-26E1-4553-B293-865895EB991B}" type="parTrans" cxnId="{4468AA4E-C724-44B3-9AB9-194CA827A116}">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5DA0B76A-6F29-4FA5-9648-D379EDB00677}" type="sibTrans" cxnId="{4468AA4E-C724-44B3-9AB9-194CA827A116}">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9DD5A11B-6D55-4EAF-A6BC-B1872C26D12A}">
      <dgm:prSet phldrT="[Text]" custT="1"/>
      <dgm:spPr>
        <a:solidFill>
          <a:srgbClr val="002060"/>
        </a:solidFill>
        <a:effectLst>
          <a:outerShdw blurRad="50800" dist="38100" dir="2700000" algn="tl" rotWithShape="0">
            <a:prstClr val="black">
              <a:alpha val="40000"/>
            </a:prstClr>
          </a:outerShdw>
        </a:effectLst>
      </dgm:spPr>
      <dgm:t>
        <a:bodyPr/>
        <a:lstStyle/>
        <a:p>
          <a:r>
            <a:rPr lang="en-GB" sz="1800" dirty="0">
              <a:effectLst>
                <a:outerShdw blurRad="50800" dist="38100" dir="2700000" algn="tl" rotWithShape="0">
                  <a:prstClr val="black">
                    <a:alpha val="40000"/>
                  </a:prstClr>
                </a:outerShdw>
              </a:effectLst>
              <a:latin typeface="Arial Black" panose="020B0A04020102020204" pitchFamily="34" charset="0"/>
            </a:rPr>
            <a:t>Organisational Assessment Tool</a:t>
          </a:r>
        </a:p>
      </dgm:t>
    </dgm:pt>
    <dgm:pt modelId="{592803BB-ADAA-43DD-9446-F6FAB0649742}" type="parTrans" cxnId="{3380261C-F312-4977-8E2D-26BF54FFF098}">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802BBE14-69FE-464D-8CED-E5BAB038683E}" type="sibTrans" cxnId="{3380261C-F312-4977-8E2D-26BF54FFF098}">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6AE35B44-86EC-4CB3-91F2-ECEBB706809B}">
      <dgm:prSet phldrT="[Text]" custT="1"/>
      <dgm:spPr>
        <a:solidFill>
          <a:srgbClr val="002060"/>
        </a:solidFill>
        <a:effectLst>
          <a:outerShdw blurRad="50800" dist="38100" dir="2700000" algn="tl" rotWithShape="0">
            <a:prstClr val="black">
              <a:alpha val="40000"/>
            </a:prstClr>
          </a:outerShdw>
        </a:effectLst>
      </dgm:spPr>
      <dgm:t>
        <a:bodyPr/>
        <a:lstStyle/>
        <a:p>
          <a:r>
            <a:rPr lang="en-GB" sz="1800">
              <a:effectLst>
                <a:outerShdw blurRad="50800" dist="38100" dir="2700000" algn="tl" rotWithShape="0">
                  <a:prstClr val="black">
                    <a:alpha val="40000"/>
                  </a:prstClr>
                </a:outerShdw>
              </a:effectLst>
              <a:latin typeface="Arial Black" panose="020B0A04020102020204" pitchFamily="34" charset="0"/>
            </a:rPr>
            <a:t>Five Star Wellbeing Audit</a:t>
          </a:r>
        </a:p>
      </dgm:t>
    </dgm:pt>
    <dgm:pt modelId="{3BB8A6A5-40B5-4C43-830B-6AF8C25146B7}" type="parTrans" cxnId="{16183516-AE05-44F2-85F7-03C795C363FD}">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DB7702F9-3127-43B3-BB67-FD12C466159D}" type="sibTrans" cxnId="{16183516-AE05-44F2-85F7-03C795C363FD}">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A793CAEA-6C69-400D-BCCC-6A92B4712F9B}">
      <dgm:prSet phldrT="[Text]" custT="1"/>
      <dgm:spPr>
        <a:solidFill>
          <a:srgbClr val="002060"/>
        </a:solidFill>
        <a:effectLst>
          <a:outerShdw blurRad="50800" dist="38100" dir="2700000" algn="tl" rotWithShape="0">
            <a:prstClr val="black">
              <a:alpha val="40000"/>
            </a:prstClr>
          </a:outerShdw>
        </a:effectLst>
      </dgm:spPr>
      <dgm:t>
        <a:bodyPr/>
        <a:lstStyle/>
        <a:p>
          <a:r>
            <a:rPr lang="en-GB" sz="1800">
              <a:effectLst>
                <a:outerShdw blurRad="50800" dist="38100" dir="2700000" algn="tl" rotWithShape="0">
                  <a:prstClr val="black">
                    <a:alpha val="40000"/>
                  </a:prstClr>
                </a:outerShdw>
              </a:effectLst>
              <a:latin typeface="Arial Black" panose="020B0A04020102020204" pitchFamily="34" charset="0"/>
            </a:rPr>
            <a:t>Employee Wellbeing Survey</a:t>
          </a:r>
        </a:p>
      </dgm:t>
    </dgm:pt>
    <dgm:pt modelId="{8E265D8D-49A6-433A-98E6-1CD73D3FD9D6}" type="parTrans" cxnId="{0E3DD60B-E2A9-4B02-A8F2-917713132E8B}">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6D5203A0-8C14-4150-8352-22C239B2CDC8}" type="sibTrans" cxnId="{0E3DD60B-E2A9-4B02-A8F2-917713132E8B}">
      <dgm:prSet/>
      <dgm:spPr/>
      <dgm:t>
        <a:bodyPr/>
        <a:lstStyle/>
        <a:p>
          <a:endParaRPr lang="en-GB" sz="1800">
            <a:effectLst>
              <a:outerShdw blurRad="50800" dist="38100" dir="2700000" algn="tl" rotWithShape="0">
                <a:prstClr val="black">
                  <a:alpha val="40000"/>
                </a:prstClr>
              </a:outerShdw>
            </a:effectLst>
            <a:latin typeface="Arial Black" panose="020B0A04020102020204" pitchFamily="34" charset="0"/>
          </a:endParaRPr>
        </a:p>
      </dgm:t>
    </dgm:pt>
    <dgm:pt modelId="{6BE25542-C938-41CD-BCC6-A733D61F4FB2}">
      <dgm:prSet custT="1"/>
      <dgm:spPr>
        <a:solidFill>
          <a:srgbClr val="002060"/>
        </a:solidFill>
        <a:ln w="12700" cap="flat" cmpd="sng" algn="ctr">
          <a:solidFill>
            <a:prstClr val="white">
              <a:hueOff val="0"/>
              <a:satOff val="0"/>
              <a:lumOff val="0"/>
              <a:alphaOff val="0"/>
            </a:prstClr>
          </a:solidFill>
          <a:prstDash val="solid"/>
          <a:miter lim="800000"/>
        </a:ln>
        <a:effectLst>
          <a:outerShdw blurRad="50800" dist="38100" dir="2700000" algn="tl" rotWithShape="0">
            <a:prstClr val="black">
              <a:alpha val="40000"/>
            </a:prstClr>
          </a:outerShdw>
        </a:effectLst>
      </dgm:spPr>
      <dgm:t>
        <a:bodyPr spcFirstLastPara="0" vert="horz" wrap="square" lIns="45720" tIns="45720" rIns="45720" bIns="45720" numCol="1" spcCol="1270" anchor="ctr" anchorCtr="0"/>
        <a:lstStyle/>
        <a:p>
          <a:pPr marL="0" lvl="0" indent="0" algn="ctr" defTabSz="800100">
            <a:lnSpc>
              <a:spcPct val="90000"/>
            </a:lnSpc>
            <a:spcBef>
              <a:spcPct val="0"/>
            </a:spcBef>
            <a:spcAft>
              <a:spcPct val="35000"/>
            </a:spcAft>
            <a:buNone/>
          </a:pPr>
          <a:r>
            <a:rPr lang="en-GB" sz="1800" kern="1200" dirty="0">
              <a:solidFill>
                <a:prstClr val="white"/>
              </a:solidFill>
              <a:effectLst>
                <a:outerShdw blurRad="50800" dist="38100" dir="2700000" algn="tl" rotWithShape="0">
                  <a:prstClr val="black">
                    <a:alpha val="40000"/>
                  </a:prstClr>
                </a:outerShdw>
              </a:effectLst>
              <a:latin typeface="Arial Black" panose="020B0A04020102020204" pitchFamily="34" charset="0"/>
              <a:ea typeface="+mn-ea"/>
              <a:cs typeface="+mn-cs"/>
            </a:rPr>
            <a:t>Bespoke Wellbeing Consultancy</a:t>
          </a:r>
        </a:p>
      </dgm:t>
    </dgm:pt>
    <dgm:pt modelId="{73967502-2337-44EB-BB71-245A5626D99D}" type="parTrans" cxnId="{4E57EAB9-3C95-4139-B219-C14333F032D6}">
      <dgm:prSet/>
      <dgm:spPr/>
      <dgm:t>
        <a:bodyPr/>
        <a:lstStyle/>
        <a:p>
          <a:endParaRPr lang="en-GB"/>
        </a:p>
      </dgm:t>
    </dgm:pt>
    <dgm:pt modelId="{D7D124F0-3AFC-47A4-A6CD-D89E7221F21F}" type="sibTrans" cxnId="{4E57EAB9-3C95-4139-B219-C14333F032D6}">
      <dgm:prSet/>
      <dgm:spPr/>
      <dgm:t>
        <a:bodyPr/>
        <a:lstStyle/>
        <a:p>
          <a:endParaRPr lang="en-GB"/>
        </a:p>
      </dgm:t>
    </dgm:pt>
    <dgm:pt modelId="{0CFB0B56-41FA-4947-B877-299109A74BC7}" type="pres">
      <dgm:prSet presAssocID="{D9B24FFB-017A-4B9E-9951-DCD61C61870F}" presName="Name0" presStyleCnt="0">
        <dgm:presLayoutVars>
          <dgm:chMax val="1"/>
          <dgm:chPref val="1"/>
          <dgm:dir/>
          <dgm:animOne val="branch"/>
          <dgm:animLvl val="lvl"/>
        </dgm:presLayoutVars>
      </dgm:prSet>
      <dgm:spPr/>
      <dgm:t>
        <a:bodyPr/>
        <a:lstStyle/>
        <a:p>
          <a:endParaRPr lang="en-GB"/>
        </a:p>
      </dgm:t>
    </dgm:pt>
    <dgm:pt modelId="{D9ADE139-9D04-4C4B-A2B7-76F38E922647}" type="pres">
      <dgm:prSet presAssocID="{3E96EC5D-2EDB-4CEA-996A-645EF79362F4}" presName="singleCycle" presStyleCnt="0"/>
      <dgm:spPr/>
    </dgm:pt>
    <dgm:pt modelId="{80C7D116-EDB3-419A-AB2C-036126EAB3DF}" type="pres">
      <dgm:prSet presAssocID="{3E96EC5D-2EDB-4CEA-996A-645EF79362F4}" presName="singleCenter" presStyleLbl="node1" presStyleIdx="0" presStyleCnt="5" custLinFactNeighborX="-238" custLinFactNeighborY="0">
        <dgm:presLayoutVars>
          <dgm:chMax val="7"/>
          <dgm:chPref val="7"/>
        </dgm:presLayoutVars>
      </dgm:prSet>
      <dgm:spPr/>
      <dgm:t>
        <a:bodyPr/>
        <a:lstStyle/>
        <a:p>
          <a:endParaRPr lang="en-GB"/>
        </a:p>
      </dgm:t>
    </dgm:pt>
    <dgm:pt modelId="{38014661-2F0A-48C2-A987-D34159804916}" type="pres">
      <dgm:prSet presAssocID="{592803BB-ADAA-43DD-9446-F6FAB0649742}" presName="Name56" presStyleLbl="parChTrans1D2" presStyleIdx="0" presStyleCnt="4"/>
      <dgm:spPr/>
      <dgm:t>
        <a:bodyPr/>
        <a:lstStyle/>
        <a:p>
          <a:endParaRPr lang="en-GB"/>
        </a:p>
      </dgm:t>
    </dgm:pt>
    <dgm:pt modelId="{F0EEE67D-9672-4051-9E77-3E0DEB456A5C}" type="pres">
      <dgm:prSet presAssocID="{9DD5A11B-6D55-4EAF-A6BC-B1872C26D12A}" presName="text0" presStyleLbl="node1" presStyleIdx="1" presStyleCnt="5" custScaleX="254198" custRadScaleRad="82991" custRadScaleInc="-729">
        <dgm:presLayoutVars>
          <dgm:bulletEnabled val="1"/>
        </dgm:presLayoutVars>
      </dgm:prSet>
      <dgm:spPr/>
      <dgm:t>
        <a:bodyPr/>
        <a:lstStyle/>
        <a:p>
          <a:endParaRPr lang="en-GB"/>
        </a:p>
      </dgm:t>
    </dgm:pt>
    <dgm:pt modelId="{FDF0D695-07FB-4EFF-B3E8-41A96896CCF5}" type="pres">
      <dgm:prSet presAssocID="{3BB8A6A5-40B5-4C43-830B-6AF8C25146B7}" presName="Name56" presStyleLbl="parChTrans1D2" presStyleIdx="1" presStyleCnt="4"/>
      <dgm:spPr/>
      <dgm:t>
        <a:bodyPr/>
        <a:lstStyle/>
        <a:p>
          <a:endParaRPr lang="en-GB"/>
        </a:p>
      </dgm:t>
    </dgm:pt>
    <dgm:pt modelId="{FB394386-5923-431A-9D8E-29495D4C77E7}" type="pres">
      <dgm:prSet presAssocID="{6AE35B44-86EC-4CB3-91F2-ECEBB706809B}" presName="text0" presStyleLbl="node1" presStyleIdx="2" presStyleCnt="5" custScaleX="240118" custRadScaleRad="123237" custRadScaleInc="0">
        <dgm:presLayoutVars>
          <dgm:bulletEnabled val="1"/>
        </dgm:presLayoutVars>
      </dgm:prSet>
      <dgm:spPr/>
      <dgm:t>
        <a:bodyPr/>
        <a:lstStyle/>
        <a:p>
          <a:endParaRPr lang="en-GB"/>
        </a:p>
      </dgm:t>
    </dgm:pt>
    <dgm:pt modelId="{3BFC2AE1-A11C-463C-8E0A-C51E62A5871E}" type="pres">
      <dgm:prSet presAssocID="{8E265D8D-49A6-433A-98E6-1CD73D3FD9D6}" presName="Name56" presStyleLbl="parChTrans1D2" presStyleIdx="2" presStyleCnt="4"/>
      <dgm:spPr/>
      <dgm:t>
        <a:bodyPr/>
        <a:lstStyle/>
        <a:p>
          <a:endParaRPr lang="en-GB"/>
        </a:p>
      </dgm:t>
    </dgm:pt>
    <dgm:pt modelId="{BB0CECD8-C12A-4A7E-B4F1-71B6CEEA9621}" type="pres">
      <dgm:prSet presAssocID="{A793CAEA-6C69-400D-BCCC-6A92B4712F9B}" presName="text0" presStyleLbl="node1" presStyleIdx="3" presStyleCnt="5" custScaleX="243280" custRadScaleRad="85637" custRadScaleInc="706">
        <dgm:presLayoutVars>
          <dgm:bulletEnabled val="1"/>
        </dgm:presLayoutVars>
      </dgm:prSet>
      <dgm:spPr/>
      <dgm:t>
        <a:bodyPr/>
        <a:lstStyle/>
        <a:p>
          <a:endParaRPr lang="en-GB"/>
        </a:p>
      </dgm:t>
    </dgm:pt>
    <dgm:pt modelId="{A50EBB6A-0931-415D-818F-DF2078889832}" type="pres">
      <dgm:prSet presAssocID="{73967502-2337-44EB-BB71-245A5626D99D}" presName="Name56" presStyleLbl="parChTrans1D2" presStyleIdx="3" presStyleCnt="4"/>
      <dgm:spPr/>
      <dgm:t>
        <a:bodyPr/>
        <a:lstStyle/>
        <a:p>
          <a:endParaRPr lang="en-GB"/>
        </a:p>
      </dgm:t>
    </dgm:pt>
    <dgm:pt modelId="{84029165-A518-47AA-B095-CDD64F2B9EE7}" type="pres">
      <dgm:prSet presAssocID="{6BE25542-C938-41CD-BCC6-A733D61F4FB2}" presName="text0" presStyleLbl="node1" presStyleIdx="4" presStyleCnt="5" custScaleX="243895" custRadScaleRad="126459" custRadScaleInc="0">
        <dgm:presLayoutVars>
          <dgm:bulletEnabled val="1"/>
        </dgm:presLayoutVars>
      </dgm:prSet>
      <dgm:spPr>
        <a:xfrm>
          <a:off x="973607" y="2164757"/>
          <a:ext cx="1089152" cy="1089152"/>
        </a:xfrm>
        <a:prstGeom prst="roundRect">
          <a:avLst/>
        </a:prstGeom>
      </dgm:spPr>
      <dgm:t>
        <a:bodyPr/>
        <a:lstStyle/>
        <a:p>
          <a:endParaRPr lang="en-GB"/>
        </a:p>
      </dgm:t>
    </dgm:pt>
  </dgm:ptLst>
  <dgm:cxnLst>
    <dgm:cxn modelId="{4E57EAB9-3C95-4139-B219-C14333F032D6}" srcId="{3E96EC5D-2EDB-4CEA-996A-645EF79362F4}" destId="{6BE25542-C938-41CD-BCC6-A733D61F4FB2}" srcOrd="3" destOrd="0" parTransId="{73967502-2337-44EB-BB71-245A5626D99D}" sibTransId="{D7D124F0-3AFC-47A4-A6CD-D89E7221F21F}"/>
    <dgm:cxn modelId="{23BAEDB8-0754-4C9F-9D6D-091D008B4BBA}" type="presOf" srcId="{73967502-2337-44EB-BB71-245A5626D99D}" destId="{A50EBB6A-0931-415D-818F-DF2078889832}" srcOrd="0" destOrd="0" presId="urn:microsoft.com/office/officeart/2008/layout/RadialCluster"/>
    <dgm:cxn modelId="{26143724-BD76-4217-9890-1C1057C2502F}" type="presOf" srcId="{9DD5A11B-6D55-4EAF-A6BC-B1872C26D12A}" destId="{F0EEE67D-9672-4051-9E77-3E0DEB456A5C}" srcOrd="0" destOrd="0" presId="urn:microsoft.com/office/officeart/2008/layout/RadialCluster"/>
    <dgm:cxn modelId="{3EE7000A-1E31-4B57-B1A2-E2A2CFAF4119}" type="presOf" srcId="{3E96EC5D-2EDB-4CEA-996A-645EF79362F4}" destId="{80C7D116-EDB3-419A-AB2C-036126EAB3DF}" srcOrd="0" destOrd="0" presId="urn:microsoft.com/office/officeart/2008/layout/RadialCluster"/>
    <dgm:cxn modelId="{16183516-AE05-44F2-85F7-03C795C363FD}" srcId="{3E96EC5D-2EDB-4CEA-996A-645EF79362F4}" destId="{6AE35B44-86EC-4CB3-91F2-ECEBB706809B}" srcOrd="1" destOrd="0" parTransId="{3BB8A6A5-40B5-4C43-830B-6AF8C25146B7}" sibTransId="{DB7702F9-3127-43B3-BB67-FD12C466159D}"/>
    <dgm:cxn modelId="{3380261C-F312-4977-8E2D-26BF54FFF098}" srcId="{3E96EC5D-2EDB-4CEA-996A-645EF79362F4}" destId="{9DD5A11B-6D55-4EAF-A6BC-B1872C26D12A}" srcOrd="0" destOrd="0" parTransId="{592803BB-ADAA-43DD-9446-F6FAB0649742}" sibTransId="{802BBE14-69FE-464D-8CED-E5BAB038683E}"/>
    <dgm:cxn modelId="{9C03B746-9B25-46C9-8D88-FB3364550CEE}" type="presOf" srcId="{A793CAEA-6C69-400D-BCCC-6A92B4712F9B}" destId="{BB0CECD8-C12A-4A7E-B4F1-71B6CEEA9621}" srcOrd="0" destOrd="0" presId="urn:microsoft.com/office/officeart/2008/layout/RadialCluster"/>
    <dgm:cxn modelId="{0E3DD60B-E2A9-4B02-A8F2-917713132E8B}" srcId="{3E96EC5D-2EDB-4CEA-996A-645EF79362F4}" destId="{A793CAEA-6C69-400D-BCCC-6A92B4712F9B}" srcOrd="2" destOrd="0" parTransId="{8E265D8D-49A6-433A-98E6-1CD73D3FD9D6}" sibTransId="{6D5203A0-8C14-4150-8352-22C239B2CDC8}"/>
    <dgm:cxn modelId="{3CC46A61-19DB-4428-A129-843FDE68EE1D}" type="presOf" srcId="{D9B24FFB-017A-4B9E-9951-DCD61C61870F}" destId="{0CFB0B56-41FA-4947-B877-299109A74BC7}" srcOrd="0" destOrd="0" presId="urn:microsoft.com/office/officeart/2008/layout/RadialCluster"/>
    <dgm:cxn modelId="{B8F21537-9593-453E-8844-A96716B6BF36}" type="presOf" srcId="{3BB8A6A5-40B5-4C43-830B-6AF8C25146B7}" destId="{FDF0D695-07FB-4EFF-B3E8-41A96896CCF5}" srcOrd="0" destOrd="0" presId="urn:microsoft.com/office/officeart/2008/layout/RadialCluster"/>
    <dgm:cxn modelId="{27DFE046-C388-4EA4-B11C-D8DA672D1334}" type="presOf" srcId="{592803BB-ADAA-43DD-9446-F6FAB0649742}" destId="{38014661-2F0A-48C2-A987-D34159804916}" srcOrd="0" destOrd="0" presId="urn:microsoft.com/office/officeart/2008/layout/RadialCluster"/>
    <dgm:cxn modelId="{68F5AB8A-BC1C-4277-8765-61BB01CA5841}" type="presOf" srcId="{6AE35B44-86EC-4CB3-91F2-ECEBB706809B}" destId="{FB394386-5923-431A-9D8E-29495D4C77E7}" srcOrd="0" destOrd="0" presId="urn:microsoft.com/office/officeart/2008/layout/RadialCluster"/>
    <dgm:cxn modelId="{DAAD731D-E60F-406A-9075-14E5CEAB7331}" type="presOf" srcId="{8E265D8D-49A6-433A-98E6-1CD73D3FD9D6}" destId="{3BFC2AE1-A11C-463C-8E0A-C51E62A5871E}" srcOrd="0" destOrd="0" presId="urn:microsoft.com/office/officeart/2008/layout/RadialCluster"/>
    <dgm:cxn modelId="{4468AA4E-C724-44B3-9AB9-194CA827A116}" srcId="{D9B24FFB-017A-4B9E-9951-DCD61C61870F}" destId="{3E96EC5D-2EDB-4CEA-996A-645EF79362F4}" srcOrd="0" destOrd="0" parTransId="{979DA2BE-26E1-4553-B293-865895EB991B}" sibTransId="{5DA0B76A-6F29-4FA5-9648-D379EDB00677}"/>
    <dgm:cxn modelId="{07BCC452-4162-49B1-83DA-86AB4F4277B7}" type="presOf" srcId="{6BE25542-C938-41CD-BCC6-A733D61F4FB2}" destId="{84029165-A518-47AA-B095-CDD64F2B9EE7}" srcOrd="0" destOrd="0" presId="urn:microsoft.com/office/officeart/2008/layout/RadialCluster"/>
    <dgm:cxn modelId="{65FF9C81-DE33-4B13-BD84-36B8B3953699}" type="presParOf" srcId="{0CFB0B56-41FA-4947-B877-299109A74BC7}" destId="{D9ADE139-9D04-4C4B-A2B7-76F38E922647}" srcOrd="0" destOrd="0" presId="urn:microsoft.com/office/officeart/2008/layout/RadialCluster"/>
    <dgm:cxn modelId="{CDCAF675-45A8-412D-B8D5-D98BDB0EF71B}" type="presParOf" srcId="{D9ADE139-9D04-4C4B-A2B7-76F38E922647}" destId="{80C7D116-EDB3-419A-AB2C-036126EAB3DF}" srcOrd="0" destOrd="0" presId="urn:microsoft.com/office/officeart/2008/layout/RadialCluster"/>
    <dgm:cxn modelId="{E0589020-AA2E-41E3-9042-3646BD191F57}" type="presParOf" srcId="{D9ADE139-9D04-4C4B-A2B7-76F38E922647}" destId="{38014661-2F0A-48C2-A987-D34159804916}" srcOrd="1" destOrd="0" presId="urn:microsoft.com/office/officeart/2008/layout/RadialCluster"/>
    <dgm:cxn modelId="{2950DDE1-E346-4238-BE2C-DF720CBB773E}" type="presParOf" srcId="{D9ADE139-9D04-4C4B-A2B7-76F38E922647}" destId="{F0EEE67D-9672-4051-9E77-3E0DEB456A5C}" srcOrd="2" destOrd="0" presId="urn:microsoft.com/office/officeart/2008/layout/RadialCluster"/>
    <dgm:cxn modelId="{CC02949F-0475-44DE-B7EB-5EC7552A77DA}" type="presParOf" srcId="{D9ADE139-9D04-4C4B-A2B7-76F38E922647}" destId="{FDF0D695-07FB-4EFF-B3E8-41A96896CCF5}" srcOrd="3" destOrd="0" presId="urn:microsoft.com/office/officeart/2008/layout/RadialCluster"/>
    <dgm:cxn modelId="{45667F28-C865-48DD-B939-BB404DA439C7}" type="presParOf" srcId="{D9ADE139-9D04-4C4B-A2B7-76F38E922647}" destId="{FB394386-5923-431A-9D8E-29495D4C77E7}" srcOrd="4" destOrd="0" presId="urn:microsoft.com/office/officeart/2008/layout/RadialCluster"/>
    <dgm:cxn modelId="{BAB0C6E0-AA2C-436E-BFDF-6DA064056F24}" type="presParOf" srcId="{D9ADE139-9D04-4C4B-A2B7-76F38E922647}" destId="{3BFC2AE1-A11C-463C-8E0A-C51E62A5871E}" srcOrd="5" destOrd="0" presId="urn:microsoft.com/office/officeart/2008/layout/RadialCluster"/>
    <dgm:cxn modelId="{6E79B81A-2183-4321-89D7-AE5B2FCCA4BD}" type="presParOf" srcId="{D9ADE139-9D04-4C4B-A2B7-76F38E922647}" destId="{BB0CECD8-C12A-4A7E-B4F1-71B6CEEA9621}" srcOrd="6" destOrd="0" presId="urn:microsoft.com/office/officeart/2008/layout/RadialCluster"/>
    <dgm:cxn modelId="{59F3BA14-D405-4911-9543-91CD5945F754}" type="presParOf" srcId="{D9ADE139-9D04-4C4B-A2B7-76F38E922647}" destId="{A50EBB6A-0931-415D-818F-DF2078889832}" srcOrd="7" destOrd="0" presId="urn:microsoft.com/office/officeart/2008/layout/RadialCluster"/>
    <dgm:cxn modelId="{C62DE8B6-EA13-452A-BFE3-E4F335A0C05B}" type="presParOf" srcId="{D9ADE139-9D04-4C4B-A2B7-76F38E922647}" destId="{84029165-A518-47AA-B095-CDD64F2B9EE7}"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94E98E-DED9-4D8F-AD39-78A1C05878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06E2E7-F7EC-42F3-8D07-3EE665B35871}">
      <dgm:prSet custT="1"/>
      <dgm:spPr/>
      <dgm:t>
        <a:bodyPr/>
        <a:lstStyle/>
        <a:p>
          <a:pPr>
            <a:buFont typeface="Wingdings" panose="05000000000000000000" pitchFamily="2" charset="2"/>
            <a:buChar char="Ø"/>
          </a:pPr>
          <a:r>
            <a:rPr lang="en-GB" sz="2000" b="0" i="0" baseline="0" dirty="0">
              <a:solidFill>
                <a:srgbClr val="002C5C"/>
              </a:solidFill>
              <a:latin typeface="Arial" panose="020B0604020202020204" pitchFamily="34" charset="0"/>
              <a:cs typeface="Arial" panose="020B0604020202020204" pitchFamily="34" charset="0"/>
            </a:rPr>
            <a:t>Webinar next Tuesday (28th March) – </a:t>
          </a:r>
          <a:r>
            <a:rPr lang="en-GB" sz="2000" b="1" i="0" baseline="0" dirty="0">
              <a:solidFill>
                <a:srgbClr val="002C5C"/>
              </a:solidFill>
              <a:latin typeface="Arial" panose="020B0604020202020204" pitchFamily="34" charset="0"/>
              <a:cs typeface="Arial" panose="020B0604020202020204" pitchFamily="34" charset="0"/>
            </a:rPr>
            <a:t>Leadership in Health, Safety &amp; Wellbeing</a:t>
          </a:r>
          <a:endParaRPr lang="en-US" sz="2000" dirty="0">
            <a:solidFill>
              <a:srgbClr val="002C5C"/>
            </a:solidFill>
            <a:latin typeface="Arial" panose="020B0604020202020204" pitchFamily="34" charset="0"/>
            <a:cs typeface="Arial" panose="020B0604020202020204" pitchFamily="34" charset="0"/>
          </a:endParaRPr>
        </a:p>
      </dgm:t>
    </dgm:pt>
    <dgm:pt modelId="{D16CBD66-9B3A-4AC2-BBD0-A41B8C3A0CEB}" type="parTrans" cxnId="{2E04D46F-9A6F-492A-B7F7-B020150568DB}">
      <dgm:prSet/>
      <dgm:spPr/>
      <dgm:t>
        <a:bodyPr/>
        <a:lstStyle/>
        <a:p>
          <a:endParaRPr lang="en-US"/>
        </a:p>
      </dgm:t>
    </dgm:pt>
    <dgm:pt modelId="{B8DD94CA-D9C5-4814-8D3E-DFDE09000877}" type="sibTrans" cxnId="{2E04D46F-9A6F-492A-B7F7-B020150568DB}">
      <dgm:prSet/>
      <dgm:spPr/>
      <dgm:t>
        <a:bodyPr/>
        <a:lstStyle/>
        <a:p>
          <a:endParaRPr lang="en-US"/>
        </a:p>
      </dgm:t>
    </dgm:pt>
    <dgm:pt modelId="{7BB4C733-1A2F-40F8-874C-A0861CD4B8A0}">
      <dgm:prSet custT="1"/>
      <dgm:spPr/>
      <dgm:t>
        <a:bodyPr/>
        <a:lstStyle/>
        <a:p>
          <a:pPr>
            <a:buFont typeface="Wingdings" panose="05000000000000000000" pitchFamily="2" charset="2"/>
            <a:buChar char="Ø"/>
          </a:pPr>
          <a:r>
            <a:rPr lang="en-GB" sz="2000" b="0" i="0" baseline="0" dirty="0">
              <a:solidFill>
                <a:srgbClr val="002C5C"/>
              </a:solidFill>
              <a:latin typeface="Arial" panose="020B0604020202020204" pitchFamily="34" charset="0"/>
              <a:cs typeface="Arial" panose="020B0604020202020204" pitchFamily="34" charset="0"/>
            </a:rPr>
            <a:t>Online </a:t>
          </a:r>
          <a:r>
            <a:rPr lang="en-GB" sz="2000" b="1" i="0" baseline="0" dirty="0">
              <a:solidFill>
                <a:srgbClr val="002C5C"/>
              </a:solidFill>
              <a:latin typeface="Arial" panose="020B0604020202020204" pitchFamily="34" charset="0"/>
              <a:cs typeface="Arial" panose="020B0604020202020204" pitchFamily="34" charset="0"/>
            </a:rPr>
            <a:t>Wellbeing Conference </a:t>
          </a:r>
          <a:r>
            <a:rPr lang="en-GB" sz="2000" b="0" i="0" baseline="0" dirty="0">
              <a:solidFill>
                <a:srgbClr val="002C5C"/>
              </a:solidFill>
              <a:latin typeface="Arial" panose="020B0604020202020204" pitchFamily="34" charset="0"/>
              <a:cs typeface="Arial" panose="020B0604020202020204" pitchFamily="34" charset="0"/>
            </a:rPr>
            <a:t>on 18th April:</a:t>
          </a:r>
          <a:endParaRPr lang="en-US" sz="2000" dirty="0">
            <a:solidFill>
              <a:srgbClr val="002C5C"/>
            </a:solidFill>
            <a:latin typeface="Arial" panose="020B0604020202020204" pitchFamily="34" charset="0"/>
            <a:cs typeface="Arial" panose="020B0604020202020204" pitchFamily="34" charset="0"/>
          </a:endParaRPr>
        </a:p>
      </dgm:t>
    </dgm:pt>
    <dgm:pt modelId="{5742C4D4-3FFB-431D-AD7F-64CD4B585194}" type="parTrans" cxnId="{47F6C863-6E34-423C-8392-B40D25E93AFF}">
      <dgm:prSet/>
      <dgm:spPr/>
      <dgm:t>
        <a:bodyPr/>
        <a:lstStyle/>
        <a:p>
          <a:endParaRPr lang="en-US"/>
        </a:p>
      </dgm:t>
    </dgm:pt>
    <dgm:pt modelId="{C1718F15-2724-4E7E-909B-D21AFEB82A85}" type="sibTrans" cxnId="{47F6C863-6E34-423C-8392-B40D25E93AFF}">
      <dgm:prSet/>
      <dgm:spPr/>
      <dgm:t>
        <a:bodyPr/>
        <a:lstStyle/>
        <a:p>
          <a:endParaRPr lang="en-US"/>
        </a:p>
      </dgm:t>
    </dgm:pt>
    <dgm:pt modelId="{901F7A4A-40FF-48EB-ACFB-D81D7574694D}">
      <dgm:prSet custT="1"/>
      <dgm:spPr/>
      <dgm:t>
        <a:bodyPr/>
        <a:lstStyle/>
        <a:p>
          <a:pPr>
            <a:buFont typeface="Wingdings" panose="05000000000000000000" pitchFamily="2" charset="2"/>
            <a:buChar char="Ø"/>
          </a:pPr>
          <a:r>
            <a:rPr lang="en-GB" sz="2000" b="1" i="0" baseline="0" dirty="0">
              <a:solidFill>
                <a:srgbClr val="002C5C"/>
              </a:solidFill>
              <a:latin typeface="Arial" panose="020B0604020202020204" pitchFamily="34" charset="0"/>
              <a:cs typeface="Arial" panose="020B0604020202020204" pitchFamily="34" charset="0"/>
            </a:rPr>
            <a:t>Implementing</a:t>
          </a:r>
          <a:r>
            <a:rPr lang="en-GB" sz="2000" b="0" i="0" baseline="0" dirty="0">
              <a:solidFill>
                <a:srgbClr val="002C5C"/>
              </a:solidFill>
              <a:latin typeface="Arial" panose="020B0604020202020204" pitchFamily="34" charset="0"/>
              <a:cs typeface="Arial" panose="020B0604020202020204" pitchFamily="34" charset="0"/>
            </a:rPr>
            <a:t> an Authentic Organisational </a:t>
          </a:r>
          <a:r>
            <a:rPr lang="en-GB" sz="2000" b="1" i="0" baseline="0" dirty="0">
              <a:solidFill>
                <a:srgbClr val="002C5C"/>
              </a:solidFill>
              <a:latin typeface="Arial" panose="020B0604020202020204" pitchFamily="34" charset="0"/>
              <a:cs typeface="Arial" panose="020B0604020202020204" pitchFamily="34" charset="0"/>
            </a:rPr>
            <a:t>Wellbeing Strategy</a:t>
          </a:r>
          <a:endParaRPr lang="en-US" sz="2000" b="1" dirty="0">
            <a:solidFill>
              <a:srgbClr val="002C5C"/>
            </a:solidFill>
            <a:latin typeface="Arial" panose="020B0604020202020204" pitchFamily="34" charset="0"/>
            <a:cs typeface="Arial" panose="020B0604020202020204" pitchFamily="34" charset="0"/>
          </a:endParaRPr>
        </a:p>
      </dgm:t>
    </dgm:pt>
    <dgm:pt modelId="{7C76CF62-4849-4A57-8FE2-5ACD5D597488}" type="parTrans" cxnId="{588E1F24-C67A-4CEB-99F5-28EA89774975}">
      <dgm:prSet/>
      <dgm:spPr/>
      <dgm:t>
        <a:bodyPr/>
        <a:lstStyle/>
        <a:p>
          <a:endParaRPr lang="en-US"/>
        </a:p>
      </dgm:t>
    </dgm:pt>
    <dgm:pt modelId="{BC432AC5-6BA6-4A2A-A49A-BBB455F108BF}" type="sibTrans" cxnId="{588E1F24-C67A-4CEB-99F5-28EA89774975}">
      <dgm:prSet/>
      <dgm:spPr/>
      <dgm:t>
        <a:bodyPr/>
        <a:lstStyle/>
        <a:p>
          <a:endParaRPr lang="en-US"/>
        </a:p>
      </dgm:t>
    </dgm:pt>
    <dgm:pt modelId="{044C46E8-D667-4D7C-895C-6EF18C79F6B2}">
      <dgm:prSet custT="1"/>
      <dgm:spPr/>
      <dgm:t>
        <a:bodyPr/>
        <a:lstStyle/>
        <a:p>
          <a:pPr>
            <a:buFont typeface="Wingdings" panose="05000000000000000000" pitchFamily="2" charset="2"/>
            <a:buChar char="Ø"/>
          </a:pPr>
          <a:r>
            <a:rPr lang="en-GB" sz="2000" b="0" i="0" baseline="0" dirty="0">
              <a:solidFill>
                <a:srgbClr val="002C5C"/>
              </a:solidFill>
              <a:latin typeface="Arial" panose="020B0604020202020204" pitchFamily="34" charset="0"/>
              <a:cs typeface="Arial" panose="020B0604020202020204" pitchFamily="34" charset="0"/>
            </a:rPr>
            <a:t>Connecting </a:t>
          </a:r>
          <a:r>
            <a:rPr lang="en-GB" sz="2000" b="1" i="0" baseline="0" dirty="0">
              <a:solidFill>
                <a:srgbClr val="002C5C"/>
              </a:solidFill>
              <a:latin typeface="Arial" panose="020B0604020202020204" pitchFamily="34" charset="0"/>
              <a:cs typeface="Arial" panose="020B0604020202020204" pitchFamily="34" charset="0"/>
            </a:rPr>
            <a:t>workplace psychosocial hazards </a:t>
          </a:r>
          <a:r>
            <a:rPr lang="en-GB" sz="2000" b="0" i="0" baseline="0" dirty="0">
              <a:solidFill>
                <a:srgbClr val="002C5C"/>
              </a:solidFill>
              <a:latin typeface="Arial" panose="020B0604020202020204" pitchFamily="34" charset="0"/>
              <a:cs typeface="Arial" panose="020B0604020202020204" pitchFamily="34" charset="0"/>
            </a:rPr>
            <a:t>to </a:t>
          </a:r>
          <a:r>
            <a:rPr lang="en-GB" sz="2000" b="1" i="0" baseline="0" dirty="0">
              <a:solidFill>
                <a:srgbClr val="002C5C"/>
              </a:solidFill>
              <a:latin typeface="Arial" panose="020B0604020202020204" pitchFamily="34" charset="0"/>
              <a:cs typeface="Arial" panose="020B0604020202020204" pitchFamily="34" charset="0"/>
            </a:rPr>
            <a:t>unsafe behaviours</a:t>
          </a:r>
          <a:r>
            <a:rPr lang="en-GB" sz="2000" b="0" i="0" baseline="0" dirty="0">
              <a:solidFill>
                <a:srgbClr val="002C5C"/>
              </a:solidFill>
              <a:latin typeface="Arial" panose="020B0604020202020204" pitchFamily="34" charset="0"/>
              <a:cs typeface="Arial" panose="020B0604020202020204" pitchFamily="34" charset="0"/>
            </a:rPr>
            <a:t>: Insight from site</a:t>
          </a:r>
          <a:endParaRPr lang="en-US" sz="2000" dirty="0">
            <a:solidFill>
              <a:srgbClr val="002C5C"/>
            </a:solidFill>
            <a:latin typeface="Arial" panose="020B0604020202020204" pitchFamily="34" charset="0"/>
            <a:cs typeface="Arial" panose="020B0604020202020204" pitchFamily="34" charset="0"/>
          </a:endParaRPr>
        </a:p>
      </dgm:t>
    </dgm:pt>
    <dgm:pt modelId="{B5C2888C-8A7A-4346-9405-6351DF9B644F}" type="parTrans" cxnId="{0C01D254-7CB0-40FD-92C2-1912753B21CA}">
      <dgm:prSet/>
      <dgm:spPr/>
      <dgm:t>
        <a:bodyPr/>
        <a:lstStyle/>
        <a:p>
          <a:endParaRPr lang="en-US"/>
        </a:p>
      </dgm:t>
    </dgm:pt>
    <dgm:pt modelId="{E1DB5395-0116-4765-A955-CE4D9E7A0C81}" type="sibTrans" cxnId="{0C01D254-7CB0-40FD-92C2-1912753B21CA}">
      <dgm:prSet/>
      <dgm:spPr/>
      <dgm:t>
        <a:bodyPr/>
        <a:lstStyle/>
        <a:p>
          <a:endParaRPr lang="en-US"/>
        </a:p>
      </dgm:t>
    </dgm:pt>
    <dgm:pt modelId="{F4ADB591-A1C4-419D-8505-09EF77DD5EBD}">
      <dgm:prSet custT="1"/>
      <dgm:spPr/>
      <dgm:t>
        <a:bodyPr/>
        <a:lstStyle/>
        <a:p>
          <a:pPr>
            <a:buFont typeface="Wingdings" panose="05000000000000000000" pitchFamily="2" charset="2"/>
            <a:buChar char="Ø"/>
          </a:pPr>
          <a:r>
            <a:rPr lang="en-GB" sz="2000" b="0" i="0" baseline="0" dirty="0">
              <a:solidFill>
                <a:srgbClr val="002C5C"/>
              </a:solidFill>
              <a:latin typeface="Arial" panose="020B0604020202020204" pitchFamily="34" charset="0"/>
              <a:cs typeface="Arial" panose="020B0604020202020204" pitchFamily="34" charset="0"/>
            </a:rPr>
            <a:t>The </a:t>
          </a:r>
          <a:r>
            <a:rPr lang="en-GB" sz="2000" b="1" i="1" baseline="0" dirty="0">
              <a:solidFill>
                <a:srgbClr val="002C5C"/>
              </a:solidFill>
              <a:latin typeface="Arial" panose="020B0604020202020204" pitchFamily="34" charset="0"/>
              <a:cs typeface="Arial" panose="020B0604020202020204" pitchFamily="34" charset="0"/>
            </a:rPr>
            <a:t>real</a:t>
          </a:r>
          <a:r>
            <a:rPr lang="en-GB" sz="2000" b="0" i="0" baseline="0" dirty="0">
              <a:solidFill>
                <a:srgbClr val="002C5C"/>
              </a:solidFill>
              <a:latin typeface="Arial" panose="020B0604020202020204" pitchFamily="34" charset="0"/>
              <a:cs typeface="Arial" panose="020B0604020202020204" pitchFamily="34" charset="0"/>
            </a:rPr>
            <a:t> </a:t>
          </a:r>
          <a:r>
            <a:rPr lang="en-GB" sz="2000" b="1" i="0" baseline="0" dirty="0">
              <a:solidFill>
                <a:srgbClr val="002C5C"/>
              </a:solidFill>
              <a:latin typeface="Arial" panose="020B0604020202020204" pitchFamily="34" charset="0"/>
              <a:cs typeface="Arial" panose="020B0604020202020204" pitchFamily="34" charset="0"/>
            </a:rPr>
            <a:t>business case </a:t>
          </a:r>
          <a:r>
            <a:rPr lang="en-GB" sz="2000" b="0" i="0" baseline="0" dirty="0">
              <a:solidFill>
                <a:srgbClr val="002C5C"/>
              </a:solidFill>
              <a:latin typeface="Arial" panose="020B0604020202020204" pitchFamily="34" charset="0"/>
              <a:cs typeface="Arial" panose="020B0604020202020204" pitchFamily="34" charset="0"/>
            </a:rPr>
            <a:t>for workplace wellbeing</a:t>
          </a:r>
          <a:endParaRPr lang="en-US" sz="2000" dirty="0">
            <a:solidFill>
              <a:srgbClr val="002C5C"/>
            </a:solidFill>
            <a:latin typeface="Arial" panose="020B0604020202020204" pitchFamily="34" charset="0"/>
            <a:cs typeface="Arial" panose="020B0604020202020204" pitchFamily="34" charset="0"/>
          </a:endParaRPr>
        </a:p>
      </dgm:t>
    </dgm:pt>
    <dgm:pt modelId="{B1CF0C3E-1F04-4CA3-9FFF-D04BBC822C2D}" type="parTrans" cxnId="{2C20B537-704F-40D8-B3D4-A8C4DEEA5867}">
      <dgm:prSet/>
      <dgm:spPr/>
      <dgm:t>
        <a:bodyPr/>
        <a:lstStyle/>
        <a:p>
          <a:endParaRPr lang="en-US"/>
        </a:p>
      </dgm:t>
    </dgm:pt>
    <dgm:pt modelId="{754FB75F-B024-4D91-9848-FDF85DA2ACE8}" type="sibTrans" cxnId="{2C20B537-704F-40D8-B3D4-A8C4DEEA5867}">
      <dgm:prSet/>
      <dgm:spPr/>
      <dgm:t>
        <a:bodyPr/>
        <a:lstStyle/>
        <a:p>
          <a:endParaRPr lang="en-US"/>
        </a:p>
      </dgm:t>
    </dgm:pt>
    <dgm:pt modelId="{D23B1F40-E70E-485B-A6BC-83060AFF5EDC}">
      <dgm:prSet custT="1"/>
      <dgm:spPr/>
      <dgm:t>
        <a:bodyPr/>
        <a:lstStyle/>
        <a:p>
          <a:pPr>
            <a:buFont typeface="Wingdings" panose="05000000000000000000" pitchFamily="2" charset="2"/>
            <a:buChar char="Ø"/>
          </a:pPr>
          <a:r>
            <a:rPr lang="en-GB" sz="2000" b="0" i="0" baseline="0" dirty="0">
              <a:solidFill>
                <a:srgbClr val="002C5C"/>
              </a:solidFill>
              <a:latin typeface="Arial" panose="020B0604020202020204" pitchFamily="34" charset="0"/>
              <a:cs typeface="Arial" panose="020B0604020202020204" pitchFamily="34" charset="0"/>
            </a:rPr>
            <a:t>Wellbeing for human </a:t>
          </a:r>
          <a:r>
            <a:rPr lang="en-GB" sz="2000" b="1" i="0" baseline="0" dirty="0">
              <a:solidFill>
                <a:srgbClr val="002C5C"/>
              </a:solidFill>
              <a:latin typeface="Arial" panose="020B0604020202020204" pitchFamily="34" charset="0"/>
              <a:cs typeface="Arial" panose="020B0604020202020204" pitchFamily="34" charset="0"/>
            </a:rPr>
            <a:t>performance</a:t>
          </a:r>
          <a:endParaRPr lang="en-US" sz="2000" b="1" dirty="0">
            <a:solidFill>
              <a:srgbClr val="002C5C"/>
            </a:solidFill>
            <a:latin typeface="Arial" panose="020B0604020202020204" pitchFamily="34" charset="0"/>
            <a:cs typeface="Arial" panose="020B0604020202020204" pitchFamily="34" charset="0"/>
          </a:endParaRPr>
        </a:p>
      </dgm:t>
    </dgm:pt>
    <dgm:pt modelId="{73BCBBF4-57E7-4B1D-9F9D-589A5C598F69}" type="parTrans" cxnId="{AACCDF70-46B3-4D72-B70F-3A91225D37D5}">
      <dgm:prSet/>
      <dgm:spPr/>
      <dgm:t>
        <a:bodyPr/>
        <a:lstStyle/>
        <a:p>
          <a:endParaRPr lang="en-US"/>
        </a:p>
      </dgm:t>
    </dgm:pt>
    <dgm:pt modelId="{BCC3ECE0-FDDD-4A1D-AC47-AE33205F5A4B}" type="sibTrans" cxnId="{AACCDF70-46B3-4D72-B70F-3A91225D37D5}">
      <dgm:prSet/>
      <dgm:spPr/>
      <dgm:t>
        <a:bodyPr/>
        <a:lstStyle/>
        <a:p>
          <a:endParaRPr lang="en-US"/>
        </a:p>
      </dgm:t>
    </dgm:pt>
    <dgm:pt modelId="{727B8150-1CAA-4EA1-81CB-63084FBE9AF9}">
      <dgm:prSet custT="1"/>
      <dgm:spPr/>
      <dgm:t>
        <a:bodyPr/>
        <a:lstStyle/>
        <a:p>
          <a:pPr>
            <a:buFont typeface="Wingdings" panose="05000000000000000000" pitchFamily="2" charset="2"/>
            <a:buChar char="Ø"/>
          </a:pPr>
          <a:r>
            <a:rPr lang="en-GB" sz="2000" b="0" i="0" baseline="0" dirty="0">
              <a:solidFill>
                <a:srgbClr val="002C5C"/>
              </a:solidFill>
              <a:latin typeface="Arial" panose="020B0604020202020204" pitchFamily="34" charset="0"/>
              <a:cs typeface="Arial" panose="020B0604020202020204" pitchFamily="34" charset="0"/>
            </a:rPr>
            <a:t>The impact of </a:t>
          </a:r>
          <a:r>
            <a:rPr lang="en-GB" sz="2000" b="1" i="0" baseline="0" dirty="0">
              <a:solidFill>
                <a:srgbClr val="002C5C"/>
              </a:solidFill>
              <a:latin typeface="Arial" panose="020B0604020202020204" pitchFamily="34" charset="0"/>
              <a:cs typeface="Arial" panose="020B0604020202020204" pitchFamily="34" charset="0"/>
            </a:rPr>
            <a:t>indoor air quality </a:t>
          </a:r>
          <a:r>
            <a:rPr lang="en-GB" sz="2000" b="0" i="0" baseline="0" dirty="0">
              <a:solidFill>
                <a:srgbClr val="002C5C"/>
              </a:solidFill>
              <a:latin typeface="Arial" panose="020B0604020202020204" pitchFamily="34" charset="0"/>
              <a:cs typeface="Arial" panose="020B0604020202020204" pitchFamily="34" charset="0"/>
            </a:rPr>
            <a:t>on occupants’ cognitive </a:t>
          </a:r>
          <a:r>
            <a:rPr lang="en-GB" sz="2000" b="1" i="0" baseline="0" dirty="0">
              <a:solidFill>
                <a:srgbClr val="002C5C"/>
              </a:solidFill>
              <a:latin typeface="Arial" panose="020B0604020202020204" pitchFamily="34" charset="0"/>
              <a:cs typeface="Arial" panose="020B0604020202020204" pitchFamily="34" charset="0"/>
            </a:rPr>
            <a:t>function</a:t>
          </a:r>
          <a:r>
            <a:rPr lang="en-GB" sz="2000" b="0" i="0" baseline="0" dirty="0">
              <a:solidFill>
                <a:srgbClr val="002C5C"/>
              </a:solidFill>
              <a:latin typeface="Arial" panose="020B0604020202020204" pitchFamily="34" charset="0"/>
              <a:cs typeface="Arial" panose="020B0604020202020204" pitchFamily="34" charset="0"/>
            </a:rPr>
            <a:t>, </a:t>
          </a:r>
          <a:r>
            <a:rPr lang="en-GB" sz="2000" b="1" i="0" baseline="0" dirty="0">
              <a:solidFill>
                <a:srgbClr val="002C5C"/>
              </a:solidFill>
              <a:latin typeface="Arial" panose="020B0604020202020204" pitchFamily="34" charset="0"/>
              <a:cs typeface="Arial" panose="020B0604020202020204" pitchFamily="34" charset="0"/>
            </a:rPr>
            <a:t>productivity</a:t>
          </a:r>
          <a:r>
            <a:rPr lang="en-GB" sz="2000" b="0" i="0" baseline="0" dirty="0">
              <a:solidFill>
                <a:srgbClr val="002C5C"/>
              </a:solidFill>
              <a:latin typeface="Arial" panose="020B0604020202020204" pitchFamily="34" charset="0"/>
              <a:cs typeface="Arial" panose="020B0604020202020204" pitchFamily="34" charset="0"/>
            </a:rPr>
            <a:t> and </a:t>
          </a:r>
          <a:r>
            <a:rPr lang="en-GB" sz="2000" b="1" i="0" baseline="0" dirty="0">
              <a:solidFill>
                <a:srgbClr val="002C5C"/>
              </a:solidFill>
              <a:latin typeface="Arial" panose="020B0604020202020204" pitchFamily="34" charset="0"/>
              <a:cs typeface="Arial" panose="020B0604020202020204" pitchFamily="34" charset="0"/>
            </a:rPr>
            <a:t>wellbeing</a:t>
          </a:r>
          <a:r>
            <a:rPr lang="en-GB" sz="2000" b="0" i="0" baseline="0" dirty="0">
              <a:solidFill>
                <a:srgbClr val="002C5C"/>
              </a:solidFill>
              <a:latin typeface="Arial" panose="020B0604020202020204" pitchFamily="34" charset="0"/>
              <a:cs typeface="Arial" panose="020B0604020202020204" pitchFamily="34" charset="0"/>
            </a:rPr>
            <a:t>, and more!</a:t>
          </a:r>
          <a:endParaRPr lang="en-US" sz="2000" dirty="0">
            <a:solidFill>
              <a:srgbClr val="002C5C"/>
            </a:solidFill>
            <a:latin typeface="Arial" panose="020B0604020202020204" pitchFamily="34" charset="0"/>
            <a:cs typeface="Arial" panose="020B0604020202020204" pitchFamily="34" charset="0"/>
          </a:endParaRPr>
        </a:p>
      </dgm:t>
    </dgm:pt>
    <dgm:pt modelId="{DC79BCC3-5285-4C39-B3CF-6B83D12D5859}" type="parTrans" cxnId="{6A3463A7-DA4E-4111-BCC7-B1EC13EAEE42}">
      <dgm:prSet/>
      <dgm:spPr/>
      <dgm:t>
        <a:bodyPr/>
        <a:lstStyle/>
        <a:p>
          <a:endParaRPr lang="en-US"/>
        </a:p>
      </dgm:t>
    </dgm:pt>
    <dgm:pt modelId="{D75B644C-B79F-4254-8180-90A3E1D38D2C}" type="sibTrans" cxnId="{6A3463A7-DA4E-4111-BCC7-B1EC13EAEE42}">
      <dgm:prSet/>
      <dgm:spPr/>
      <dgm:t>
        <a:bodyPr/>
        <a:lstStyle/>
        <a:p>
          <a:endParaRPr lang="en-US"/>
        </a:p>
      </dgm:t>
    </dgm:pt>
    <dgm:pt modelId="{8C0F2F1E-3895-4767-B1D4-FA6FF00C5B99}">
      <dgm:prSet custT="1"/>
      <dgm:spPr>
        <a:solidFill>
          <a:srgbClr val="002C5C"/>
        </a:solidFill>
        <a:effectLst>
          <a:outerShdw blurRad="50800" dist="38100" dir="2700000" algn="tl" rotWithShape="0">
            <a:prstClr val="black">
              <a:alpha val="40000"/>
            </a:prstClr>
          </a:outerShdw>
        </a:effectLst>
      </dgm:spPr>
      <dgm:t>
        <a:bodyPr/>
        <a:lstStyle/>
        <a:p>
          <a:r>
            <a:rPr lang="en-GB" sz="2800" b="0" i="0" baseline="0" dirty="0">
              <a:latin typeface="Arial" panose="020B0604020202020204" pitchFamily="34" charset="0"/>
              <a:cs typeface="Arial" panose="020B0604020202020204" pitchFamily="34" charset="0"/>
            </a:rPr>
            <a:t>2023 workplace wellbeing webinar series including:</a:t>
          </a:r>
          <a:endParaRPr lang="en-US" sz="2800" dirty="0">
            <a:latin typeface="Arial" panose="020B0604020202020204" pitchFamily="34" charset="0"/>
            <a:cs typeface="Arial" panose="020B0604020202020204" pitchFamily="34" charset="0"/>
          </a:endParaRPr>
        </a:p>
      </dgm:t>
    </dgm:pt>
    <dgm:pt modelId="{A26B6162-C95E-4460-9536-672F2335395A}" type="sibTrans" cxnId="{EA130915-770D-4B16-AA91-56FBA0ECB102}">
      <dgm:prSet/>
      <dgm:spPr/>
      <dgm:t>
        <a:bodyPr/>
        <a:lstStyle/>
        <a:p>
          <a:endParaRPr lang="en-US"/>
        </a:p>
      </dgm:t>
    </dgm:pt>
    <dgm:pt modelId="{A7F3EE39-1B9B-4587-870B-ABDC58BDB922}" type="parTrans" cxnId="{EA130915-770D-4B16-AA91-56FBA0ECB102}">
      <dgm:prSet/>
      <dgm:spPr/>
      <dgm:t>
        <a:bodyPr/>
        <a:lstStyle/>
        <a:p>
          <a:endParaRPr lang="en-US"/>
        </a:p>
      </dgm:t>
    </dgm:pt>
    <dgm:pt modelId="{F4F7FB3B-B14E-4B47-AFCD-C21F6A1E8C53}">
      <dgm:prSet custT="1"/>
      <dgm:spPr/>
      <dgm:t>
        <a:bodyPr/>
        <a:lstStyle/>
        <a:p>
          <a:pPr>
            <a:buFont typeface="Wingdings" panose="05000000000000000000" pitchFamily="2" charset="2"/>
            <a:buChar char="Ø"/>
          </a:pPr>
          <a:endParaRPr lang="en-US" sz="2000" dirty="0">
            <a:solidFill>
              <a:srgbClr val="002C5C"/>
            </a:solidFill>
            <a:latin typeface="Arial" panose="020B0604020202020204" pitchFamily="34" charset="0"/>
            <a:cs typeface="Arial" panose="020B0604020202020204" pitchFamily="34" charset="0"/>
          </a:endParaRPr>
        </a:p>
      </dgm:t>
    </dgm:pt>
    <dgm:pt modelId="{FC4594FA-42AC-4072-8918-84B1BDE5128D}" type="parTrans" cxnId="{EAF3D98C-0729-406D-BAA1-133F6CB26AC6}">
      <dgm:prSet/>
      <dgm:spPr/>
      <dgm:t>
        <a:bodyPr/>
        <a:lstStyle/>
        <a:p>
          <a:endParaRPr lang="en-GB"/>
        </a:p>
      </dgm:t>
    </dgm:pt>
    <dgm:pt modelId="{F1E76F31-1798-4944-B8EA-7AB8721E613A}" type="sibTrans" cxnId="{EAF3D98C-0729-406D-BAA1-133F6CB26AC6}">
      <dgm:prSet/>
      <dgm:spPr/>
      <dgm:t>
        <a:bodyPr/>
        <a:lstStyle/>
        <a:p>
          <a:endParaRPr lang="en-GB"/>
        </a:p>
      </dgm:t>
    </dgm:pt>
    <dgm:pt modelId="{E219EB0F-DB55-47DB-B8DC-DF7AED6F848D}" type="pres">
      <dgm:prSet presAssocID="{FE94E98E-DED9-4D8F-AD39-78A1C05878A0}" presName="linear" presStyleCnt="0">
        <dgm:presLayoutVars>
          <dgm:animLvl val="lvl"/>
          <dgm:resizeHandles val="exact"/>
        </dgm:presLayoutVars>
      </dgm:prSet>
      <dgm:spPr/>
      <dgm:t>
        <a:bodyPr/>
        <a:lstStyle/>
        <a:p>
          <a:endParaRPr lang="en-GB"/>
        </a:p>
      </dgm:t>
    </dgm:pt>
    <dgm:pt modelId="{6DBD3210-032A-4BC8-8BAA-69151F336556}" type="pres">
      <dgm:prSet presAssocID="{8C0F2F1E-3895-4767-B1D4-FA6FF00C5B99}" presName="parentText" presStyleLbl="node1" presStyleIdx="0" presStyleCnt="1" custScaleY="71866">
        <dgm:presLayoutVars>
          <dgm:chMax val="0"/>
          <dgm:bulletEnabled val="1"/>
        </dgm:presLayoutVars>
      </dgm:prSet>
      <dgm:spPr/>
      <dgm:t>
        <a:bodyPr/>
        <a:lstStyle/>
        <a:p>
          <a:endParaRPr lang="en-GB"/>
        </a:p>
      </dgm:t>
    </dgm:pt>
    <dgm:pt modelId="{6A9E8387-8804-45D6-9E95-5F0337ECE318}" type="pres">
      <dgm:prSet presAssocID="{8C0F2F1E-3895-4767-B1D4-FA6FF00C5B99}" presName="childText" presStyleLbl="revTx" presStyleIdx="0" presStyleCnt="1">
        <dgm:presLayoutVars>
          <dgm:bulletEnabled val="1"/>
        </dgm:presLayoutVars>
      </dgm:prSet>
      <dgm:spPr/>
      <dgm:t>
        <a:bodyPr/>
        <a:lstStyle/>
        <a:p>
          <a:endParaRPr lang="en-GB"/>
        </a:p>
      </dgm:t>
    </dgm:pt>
  </dgm:ptLst>
  <dgm:cxnLst>
    <dgm:cxn modelId="{1EDC6C31-8892-4C81-8003-2E9488BDA1F7}" type="presOf" srcId="{7BB4C733-1A2F-40F8-874C-A0861CD4B8A0}" destId="{6A9E8387-8804-45D6-9E95-5F0337ECE318}" srcOrd="0" destOrd="2" presId="urn:microsoft.com/office/officeart/2005/8/layout/vList2"/>
    <dgm:cxn modelId="{0C01D254-7CB0-40FD-92C2-1912753B21CA}" srcId="{7BB4C733-1A2F-40F8-874C-A0861CD4B8A0}" destId="{044C46E8-D667-4D7C-895C-6EF18C79F6B2}" srcOrd="1" destOrd="0" parTransId="{B5C2888C-8A7A-4346-9405-6351DF9B644F}" sibTransId="{E1DB5395-0116-4765-A955-CE4D9E7A0C81}"/>
    <dgm:cxn modelId="{6EC343EE-8C1E-4FB8-ACCE-F857C2C32060}" type="presOf" srcId="{FE94E98E-DED9-4D8F-AD39-78A1C05878A0}" destId="{E219EB0F-DB55-47DB-B8DC-DF7AED6F848D}" srcOrd="0" destOrd="0" presId="urn:microsoft.com/office/officeart/2005/8/layout/vList2"/>
    <dgm:cxn modelId="{588E1F24-C67A-4CEB-99F5-28EA89774975}" srcId="{7BB4C733-1A2F-40F8-874C-A0861CD4B8A0}" destId="{901F7A4A-40FF-48EB-ACFB-D81D7574694D}" srcOrd="0" destOrd="0" parTransId="{7C76CF62-4849-4A57-8FE2-5ACD5D597488}" sibTransId="{BC432AC5-6BA6-4A2A-A49A-BBB455F108BF}"/>
    <dgm:cxn modelId="{EAF3D98C-0729-406D-BAA1-133F6CB26AC6}" srcId="{8C0F2F1E-3895-4767-B1D4-FA6FF00C5B99}" destId="{F4F7FB3B-B14E-4B47-AFCD-C21F6A1E8C53}" srcOrd="0" destOrd="0" parTransId="{FC4594FA-42AC-4072-8918-84B1BDE5128D}" sibTransId="{F1E76F31-1798-4944-B8EA-7AB8721E613A}"/>
    <dgm:cxn modelId="{EA130915-770D-4B16-AA91-56FBA0ECB102}" srcId="{FE94E98E-DED9-4D8F-AD39-78A1C05878A0}" destId="{8C0F2F1E-3895-4767-B1D4-FA6FF00C5B99}" srcOrd="0" destOrd="0" parTransId="{A7F3EE39-1B9B-4587-870B-ABDC58BDB922}" sibTransId="{A26B6162-C95E-4460-9536-672F2335395A}"/>
    <dgm:cxn modelId="{00517811-4D3C-434E-9500-8B7F22F89846}" type="presOf" srcId="{F4F7FB3B-B14E-4B47-AFCD-C21F6A1E8C53}" destId="{6A9E8387-8804-45D6-9E95-5F0337ECE318}" srcOrd="0" destOrd="0" presId="urn:microsoft.com/office/officeart/2005/8/layout/vList2"/>
    <dgm:cxn modelId="{6A3463A7-DA4E-4111-BCC7-B1EC13EAEE42}" srcId="{7BB4C733-1A2F-40F8-874C-A0861CD4B8A0}" destId="{727B8150-1CAA-4EA1-81CB-63084FBE9AF9}" srcOrd="4" destOrd="0" parTransId="{DC79BCC3-5285-4C39-B3CF-6B83D12D5859}" sibTransId="{D75B644C-B79F-4254-8180-90A3E1D38D2C}"/>
    <dgm:cxn modelId="{78660FAB-2161-4158-89BF-2A849DE86D18}" type="presOf" srcId="{D23B1F40-E70E-485B-A6BC-83060AFF5EDC}" destId="{6A9E8387-8804-45D6-9E95-5F0337ECE318}" srcOrd="0" destOrd="6" presId="urn:microsoft.com/office/officeart/2005/8/layout/vList2"/>
    <dgm:cxn modelId="{ABB70B4C-DA5F-4C10-86AF-1A5EB0FD228C}" type="presOf" srcId="{F4ADB591-A1C4-419D-8505-09EF77DD5EBD}" destId="{6A9E8387-8804-45D6-9E95-5F0337ECE318}" srcOrd="0" destOrd="5" presId="urn:microsoft.com/office/officeart/2005/8/layout/vList2"/>
    <dgm:cxn modelId="{561C78EA-334C-4326-93D0-14BEC3118F81}" type="presOf" srcId="{727B8150-1CAA-4EA1-81CB-63084FBE9AF9}" destId="{6A9E8387-8804-45D6-9E95-5F0337ECE318}" srcOrd="0" destOrd="7" presId="urn:microsoft.com/office/officeart/2005/8/layout/vList2"/>
    <dgm:cxn modelId="{9C93200E-5B2D-4227-BC3E-05DF74F4D56E}" type="presOf" srcId="{6706E2E7-F7EC-42F3-8D07-3EE665B35871}" destId="{6A9E8387-8804-45D6-9E95-5F0337ECE318}" srcOrd="0" destOrd="1" presId="urn:microsoft.com/office/officeart/2005/8/layout/vList2"/>
    <dgm:cxn modelId="{2E04D46F-9A6F-492A-B7F7-B020150568DB}" srcId="{8C0F2F1E-3895-4767-B1D4-FA6FF00C5B99}" destId="{6706E2E7-F7EC-42F3-8D07-3EE665B35871}" srcOrd="1" destOrd="0" parTransId="{D16CBD66-9B3A-4AC2-BBD0-A41B8C3A0CEB}" sibTransId="{B8DD94CA-D9C5-4814-8D3E-DFDE09000877}"/>
    <dgm:cxn modelId="{9F053382-7C66-487C-AD8C-E8B301ED268B}" type="presOf" srcId="{901F7A4A-40FF-48EB-ACFB-D81D7574694D}" destId="{6A9E8387-8804-45D6-9E95-5F0337ECE318}" srcOrd="0" destOrd="3" presId="urn:microsoft.com/office/officeart/2005/8/layout/vList2"/>
    <dgm:cxn modelId="{AACCDF70-46B3-4D72-B70F-3A91225D37D5}" srcId="{7BB4C733-1A2F-40F8-874C-A0861CD4B8A0}" destId="{D23B1F40-E70E-485B-A6BC-83060AFF5EDC}" srcOrd="3" destOrd="0" parTransId="{73BCBBF4-57E7-4B1D-9F9D-589A5C598F69}" sibTransId="{BCC3ECE0-FDDD-4A1D-AC47-AE33205F5A4B}"/>
    <dgm:cxn modelId="{2C20B537-704F-40D8-B3D4-A8C4DEEA5867}" srcId="{7BB4C733-1A2F-40F8-874C-A0861CD4B8A0}" destId="{F4ADB591-A1C4-419D-8505-09EF77DD5EBD}" srcOrd="2" destOrd="0" parTransId="{B1CF0C3E-1F04-4CA3-9FFF-D04BBC822C2D}" sibTransId="{754FB75F-B024-4D91-9848-FDF85DA2ACE8}"/>
    <dgm:cxn modelId="{47F6C863-6E34-423C-8392-B40D25E93AFF}" srcId="{8C0F2F1E-3895-4767-B1D4-FA6FF00C5B99}" destId="{7BB4C733-1A2F-40F8-874C-A0861CD4B8A0}" srcOrd="2" destOrd="0" parTransId="{5742C4D4-3FFB-431D-AD7F-64CD4B585194}" sibTransId="{C1718F15-2724-4E7E-909B-D21AFEB82A85}"/>
    <dgm:cxn modelId="{DD0F1C26-425A-4EAD-8216-7FE949AAED05}" type="presOf" srcId="{044C46E8-D667-4D7C-895C-6EF18C79F6B2}" destId="{6A9E8387-8804-45D6-9E95-5F0337ECE318}" srcOrd="0" destOrd="4" presId="urn:microsoft.com/office/officeart/2005/8/layout/vList2"/>
    <dgm:cxn modelId="{F65FB8BF-2BC5-4A4A-9FC5-521FCD0C5BDC}" type="presOf" srcId="{8C0F2F1E-3895-4767-B1D4-FA6FF00C5B99}" destId="{6DBD3210-032A-4BC8-8BAA-69151F336556}" srcOrd="0" destOrd="0" presId="urn:microsoft.com/office/officeart/2005/8/layout/vList2"/>
    <dgm:cxn modelId="{43BBA888-B63C-4741-A4B5-B5145BBC4038}" type="presParOf" srcId="{E219EB0F-DB55-47DB-B8DC-DF7AED6F848D}" destId="{6DBD3210-032A-4BC8-8BAA-69151F336556}" srcOrd="0" destOrd="0" presId="urn:microsoft.com/office/officeart/2005/8/layout/vList2"/>
    <dgm:cxn modelId="{87CB9E23-39D8-4D44-B2F2-E93053948D25}" type="presParOf" srcId="{E219EB0F-DB55-47DB-B8DC-DF7AED6F848D}" destId="{6A9E8387-8804-45D6-9E95-5F0337ECE318}"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8CFAC93-EEB4-EC4F-A864-5AA4D9A79A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BC5FC5B-E434-2847-8038-67C6AA930C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A83E1B-89BD-A34F-8EA4-29FE11474E99}" type="datetimeFigureOut">
              <a:rPr lang="en-US" smtClean="0"/>
              <a:t>3/22/2023</a:t>
            </a:fld>
            <a:endParaRPr lang="en-US"/>
          </a:p>
        </p:txBody>
      </p:sp>
      <p:sp>
        <p:nvSpPr>
          <p:cNvPr id="4" name="Footer Placeholder 3">
            <a:extLst>
              <a:ext uri="{FF2B5EF4-FFF2-40B4-BE49-F238E27FC236}">
                <a16:creationId xmlns:a16="http://schemas.microsoft.com/office/drawing/2014/main" xmlns="" id="{BDAEA987-DA3F-104D-92C4-30E72906E7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8FCE9EB-3460-0B49-A146-49D9678CC5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90B81D-B7B9-0A48-8409-6E445D3DA631}" type="slidenum">
              <a:rPr lang="en-US" smtClean="0"/>
              <a:t>‹#›</a:t>
            </a:fld>
            <a:endParaRPr lang="en-US"/>
          </a:p>
        </p:txBody>
      </p:sp>
    </p:spTree>
    <p:extLst>
      <p:ext uri="{BB962C8B-B14F-4D97-AF65-F5344CB8AC3E}">
        <p14:creationId xmlns:p14="http://schemas.microsoft.com/office/powerpoint/2010/main" val="3913983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957CC-ADD4-8B47-822B-AAEB16B38C47}"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595CE-77C4-9344-8B1B-553CC9D2FED1}" type="slidenum">
              <a:rPr lang="en-US" smtClean="0"/>
              <a:t>‹#›</a:t>
            </a:fld>
            <a:endParaRPr lang="en-US"/>
          </a:p>
        </p:txBody>
      </p:sp>
    </p:spTree>
    <p:extLst>
      <p:ext uri="{BB962C8B-B14F-4D97-AF65-F5344CB8AC3E}">
        <p14:creationId xmlns:p14="http://schemas.microsoft.com/office/powerpoint/2010/main" val="154086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29E00-E6D2-4BAC-A132-7DDC3BC2EB58}" type="slidenum">
              <a:rPr kumimoji="0" lang="en-GB"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115126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dirty="0">
                <a:solidFill>
                  <a:srgbClr val="404040"/>
                </a:solidFill>
                <a:effectLst/>
                <a:latin typeface="Calibri" panose="020F0502020204030204" pitchFamily="34" charset="0"/>
              </a:rPr>
              <a:t>High levels of stress (whether caused by work or arising from other life stressing events such as bereavement, divorce or money worries) can lead not only to ill health but can adversely affect concentration, information processing and the consistency of decision making….READ REMAINDER OF BOX</a:t>
            </a:r>
          </a:p>
        </p:txBody>
      </p:sp>
      <p:sp>
        <p:nvSpPr>
          <p:cNvPr id="4" name="Slide Number Placeholder 3"/>
          <p:cNvSpPr>
            <a:spLocks noGrp="1"/>
          </p:cNvSpPr>
          <p:nvPr>
            <p:ph type="sldNum" sz="quarter" idx="5"/>
          </p:nvPr>
        </p:nvSpPr>
        <p:spPr/>
        <p:txBody>
          <a:bodyPr/>
          <a:lstStyle/>
          <a:p>
            <a:fld id="{33D595CE-77C4-9344-8B1B-553CC9D2FED1}" type="slidenum">
              <a:rPr lang="en-US" smtClean="0"/>
              <a:t>12</a:t>
            </a:fld>
            <a:endParaRPr lang="en-US"/>
          </a:p>
        </p:txBody>
      </p:sp>
    </p:spTree>
    <p:extLst>
      <p:ext uri="{BB962C8B-B14F-4D97-AF65-F5344CB8AC3E}">
        <p14:creationId xmlns:p14="http://schemas.microsoft.com/office/powerpoint/2010/main" val="30184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So what about physical health and it’s link to H&amp;S?</a:t>
            </a:r>
          </a:p>
          <a:p>
            <a:endParaRPr lang="en-GB" b="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Calibri" panose="020F0502020204030204" pitchFamily="34" charset="0"/>
              </a:rPr>
              <a:t>Audience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I’d love to hear from you how and why do you think poor physical  health increases the risk of accidents at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0" dirty="0"/>
              <a:t>Click for next bullet point:</a:t>
            </a:r>
          </a:p>
          <a:p>
            <a:r>
              <a:rPr lang="en-GB" b="0" dirty="0"/>
              <a:t>According to a National Institute of Health study “Overweight…”</a:t>
            </a:r>
          </a:p>
          <a:p>
            <a:endParaRPr lang="en-GB" b="0" dirty="0"/>
          </a:p>
          <a:p>
            <a:r>
              <a:rPr lang="en-GB" b="0" dirty="0"/>
              <a:t>Click for image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Diabetes – read, then add “</a:t>
            </a:r>
            <a:r>
              <a:rPr lang="en-GB" b="0" i="0" dirty="0">
                <a:solidFill>
                  <a:srgbClr val="111478"/>
                </a:solidFill>
                <a:effectLst/>
                <a:latin typeface="Helvetica Neue"/>
              </a:rPr>
              <a:t>850,000 people are currently living with type 2 diabetes but are yet to be diagnosed”</a:t>
            </a:r>
          </a:p>
          <a:p>
            <a:endParaRPr lang="en-GB" b="0" dirty="0"/>
          </a:p>
        </p:txBody>
      </p:sp>
      <p:sp>
        <p:nvSpPr>
          <p:cNvPr id="4" name="Slide Number Placeholder 3"/>
          <p:cNvSpPr>
            <a:spLocks noGrp="1"/>
          </p:cNvSpPr>
          <p:nvPr>
            <p:ph type="sldNum" sz="quarter" idx="5"/>
          </p:nvPr>
        </p:nvSpPr>
        <p:spPr/>
        <p:txBody>
          <a:bodyPr/>
          <a:lstStyle/>
          <a:p>
            <a:fld id="{33D595CE-77C4-9344-8B1B-553CC9D2FED1}" type="slidenum">
              <a:rPr lang="en-US" smtClean="0"/>
              <a:t>13</a:t>
            </a:fld>
            <a:endParaRPr lang="en-US"/>
          </a:p>
        </p:txBody>
      </p:sp>
    </p:spTree>
    <p:extLst>
      <p:ext uri="{BB962C8B-B14F-4D97-AF65-F5344CB8AC3E}">
        <p14:creationId xmlns:p14="http://schemas.microsoft.com/office/powerpoint/2010/main" val="113323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off, let’s talk about the current approaches to HSW in the workplace, what’s traditionally done and what the research says.</a:t>
            </a:r>
          </a:p>
          <a:p>
            <a:endParaRPr lang="en-GB" dirty="0"/>
          </a:p>
          <a:p>
            <a:r>
              <a:rPr lang="en-GB" dirty="0"/>
              <a:t>Based on your attendance at today’s meeting, I’m sure you have an interest in how health, safety, and wellbeing are interrelated</a:t>
            </a:r>
          </a:p>
          <a:p>
            <a:endParaRPr lang="en-GB" dirty="0"/>
          </a:p>
          <a:p>
            <a:r>
              <a:rPr lang="en-GB" b="1" u="sng" dirty="0"/>
              <a:t>Question to the audience…</a:t>
            </a:r>
          </a:p>
          <a:p>
            <a:endParaRPr lang="en-GB" dirty="0"/>
          </a:p>
          <a:p>
            <a:r>
              <a:rPr lang="en-GB" dirty="0"/>
              <a:t>In your organisation is wellbeing, safety, or health tackled in tandem or in isolation?</a:t>
            </a:r>
          </a:p>
          <a:p>
            <a:r>
              <a:rPr lang="en-GB" dirty="0"/>
              <a:t>o	In tandem – health, safety &amp; wellbeing</a:t>
            </a:r>
          </a:p>
          <a:p>
            <a:r>
              <a:rPr lang="en-GB" dirty="0"/>
              <a:t>o	As separate parts – health &amp; safety, and wellbeing</a:t>
            </a:r>
          </a:p>
          <a:p>
            <a:endParaRPr lang="en-GB" dirty="0"/>
          </a:p>
          <a:p>
            <a:endParaRPr lang="en-GB" dirty="0"/>
          </a:p>
          <a:p>
            <a:r>
              <a:rPr lang="en-GB" dirty="0"/>
              <a:t>So why are these subjects often treated in isolation? </a:t>
            </a:r>
          </a:p>
        </p:txBody>
      </p:sp>
      <p:sp>
        <p:nvSpPr>
          <p:cNvPr id="4" name="Slide Number Placeholder 3"/>
          <p:cNvSpPr>
            <a:spLocks noGrp="1"/>
          </p:cNvSpPr>
          <p:nvPr>
            <p:ph type="sldNum" sz="quarter" idx="5"/>
          </p:nvPr>
        </p:nvSpPr>
        <p:spPr/>
        <p:txBody>
          <a:bodyPr/>
          <a:lstStyle/>
          <a:p>
            <a:fld id="{33D595CE-77C4-9344-8B1B-553CC9D2FED1}" type="slidenum">
              <a:rPr lang="en-US" smtClean="0"/>
              <a:t>14</a:t>
            </a:fld>
            <a:endParaRPr lang="en-US"/>
          </a:p>
        </p:txBody>
      </p:sp>
    </p:spTree>
    <p:extLst>
      <p:ext uri="{BB962C8B-B14F-4D97-AF65-F5344CB8AC3E}">
        <p14:creationId xmlns:p14="http://schemas.microsoft.com/office/powerpoint/2010/main" val="332717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Traditionally the approach has been that health and safety has been the </a:t>
            </a:r>
            <a:r>
              <a:rPr kumimoji="0" lang="en-US" sz="1200" b="0" i="0" u="none" strike="noStrike" kern="1200" cap="none" spc="0" normalizeH="0" baseline="0" noProof="0" dirty="0">
                <a:ln>
                  <a:noFill/>
                </a:ln>
                <a:solidFill>
                  <a:srgbClr val="002F5F"/>
                </a:solidFill>
                <a:effectLst/>
                <a:uLnTx/>
                <a:uFillTx/>
                <a:latin typeface="Arial"/>
                <a:ea typeface="+mn-ea"/>
                <a:cs typeface="+mn-cs"/>
              </a:rPr>
              <a:t>focus of occupational H&amp;S professionals, of course, there has been an extension in more progressive workplace, but on the whole….</a:t>
            </a:r>
            <a:r>
              <a:rPr kumimoji="0" lang="en-GB" sz="1200" b="0" i="0" u="none" strike="noStrike" kern="1200" cap="none" spc="0" normalizeH="0" baseline="0" noProof="0" dirty="0">
                <a:ln>
                  <a:noFill/>
                </a:ln>
                <a:solidFill>
                  <a:srgbClr val="002F5F"/>
                </a:solidFill>
                <a:effectLst/>
                <a:uLnTx/>
                <a:uFillTx/>
                <a:latin typeface="Arial"/>
                <a:ea typeface="+mn-ea"/>
                <a:cs typeface="+mn-cs"/>
              </a:rPr>
              <a:t> In many workplaces, safety programmes and wellbeing programmes have been </a:t>
            </a:r>
            <a:r>
              <a:rPr kumimoji="0" lang="en-GB" sz="1200" b="1" i="0" u="none" strike="noStrike" kern="1200" cap="none" spc="0" normalizeH="0" baseline="0" noProof="0" dirty="0">
                <a:ln>
                  <a:noFill/>
                </a:ln>
                <a:solidFill>
                  <a:srgbClr val="002F5F"/>
                </a:solidFill>
                <a:effectLst/>
                <a:uLnTx/>
                <a:uFillTx/>
                <a:latin typeface="Arial"/>
                <a:ea typeface="+mn-ea"/>
                <a:cs typeface="+mn-cs"/>
              </a:rPr>
              <a:t>kept far apart </a:t>
            </a:r>
            <a:r>
              <a:rPr kumimoji="0" lang="en-GB" sz="1200" b="0" i="0" u="none" strike="noStrike" kern="1200" cap="none" spc="0" normalizeH="0" baseline="0" noProof="0" dirty="0">
                <a:ln>
                  <a:noFill/>
                </a:ln>
                <a:solidFill>
                  <a:srgbClr val="002F5F"/>
                </a:solidFill>
                <a:effectLst/>
                <a:uLnTx/>
                <a:uFillTx/>
                <a:latin typeface="Arial"/>
                <a:ea typeface="+mn-ea"/>
                <a:cs typeface="+mn-cs"/>
              </a:rPr>
              <a:t>from each other. Departments have also often been </a:t>
            </a:r>
            <a:r>
              <a:rPr kumimoji="0" lang="en-GB" sz="1200" b="1" i="0" u="none" strike="noStrike" kern="1200" cap="none" spc="0" normalizeH="0" baseline="0" noProof="0" dirty="0">
                <a:ln>
                  <a:noFill/>
                </a:ln>
                <a:solidFill>
                  <a:srgbClr val="002F5F"/>
                </a:solidFill>
                <a:effectLst/>
                <a:uLnTx/>
                <a:uFillTx/>
                <a:latin typeface="Arial"/>
                <a:ea typeface="+mn-ea"/>
                <a:cs typeface="+mn-cs"/>
              </a:rPr>
              <a:t>separated</a:t>
            </a:r>
            <a:endParaRPr kumimoji="0" lang="en-US" sz="1200" b="1" i="0" u="none" strike="noStrike" kern="1200" cap="none" spc="0" normalizeH="0" baseline="0" noProof="0" dirty="0">
              <a:ln>
                <a:noFill/>
              </a:ln>
              <a:solidFill>
                <a:srgbClr val="002F5F"/>
              </a:solidFill>
              <a:effectLst/>
              <a:uLnTx/>
              <a:uFillTx/>
              <a:latin typeface="Arial"/>
              <a:ea typeface="+mn-ea"/>
              <a:cs typeface="+mn-cs"/>
            </a:endParaRP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15</a:t>
            </a:fld>
            <a:endParaRPr lang="en-US"/>
          </a:p>
        </p:txBody>
      </p:sp>
    </p:spTree>
    <p:extLst>
      <p:ext uri="{BB962C8B-B14F-4D97-AF65-F5344CB8AC3E}">
        <p14:creationId xmlns:p14="http://schemas.microsoft.com/office/powerpoint/2010/main" val="88779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look at the World Health Organisation’s application of the Healthy Workplace Framework, we can see that there’s a relationship between unsafe and unhealthy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Safety is something that’s obvious to us, but sometimes wellbeing isn’t so obvious but they both have implications to this framework</a:t>
            </a:r>
          </a:p>
          <a:p>
            <a:endParaRPr lang="en-GB" dirty="0"/>
          </a:p>
          <a:p>
            <a:r>
              <a:rPr lang="en-GB" dirty="0"/>
              <a:t>We’ll talk about two circumstances where an unsafe workplace has an impact on employees, it might not be exactly the same as your workplace but I wonder if you might be able to imagine yourself, a friend, family member or colleague in either of these situations?….</a:t>
            </a:r>
          </a:p>
          <a:p>
            <a:endParaRPr lang="en-GB" dirty="0"/>
          </a:p>
          <a:p>
            <a:r>
              <a:rPr lang="en-GB" dirty="0"/>
              <a:t>Look at diagram and tell the story</a:t>
            </a:r>
          </a:p>
          <a:p>
            <a:pPr marL="171450" indent="-171450">
              <a:buFont typeface="Arial" panose="020B0604020202020204" pitchFamily="34" charset="0"/>
              <a:buChar char="•"/>
            </a:pPr>
            <a:r>
              <a:rPr lang="en-GB" dirty="0"/>
              <a:t>Imagine you’re a factory worker and sales have gone through the roof. Your organisation doesn’t want to hire more staff, instead, they want staff to be more efficient. As a very competent and diligent worker, you already work hard and are very efficient and proficient at what you do. So this news to you stresses you out. </a:t>
            </a:r>
            <a:r>
              <a:rPr lang="en-GB" b="1" i="1" dirty="0"/>
              <a:t>Click</a:t>
            </a:r>
          </a:p>
          <a:p>
            <a:pPr marL="171450" indent="-171450">
              <a:buFont typeface="Arial" panose="020B0604020202020204" pitchFamily="34" charset="0"/>
              <a:buChar char="•"/>
            </a:pPr>
            <a:r>
              <a:rPr lang="en-GB" b="0" i="0" dirty="0"/>
              <a:t>You start trying to work harder, but actually what you’re doing is getting more stressed, in an attempt to do this so you start taking shortcuts. You don’t put your gloves on as it saves me 3 seconds. “They don’t care about my safety anyway, what’s the point, I’ve not needed gloves until now”.  You go about your usual job without gloves and burn both of your hands – 3</a:t>
            </a:r>
            <a:r>
              <a:rPr lang="en-GB" b="0" i="0" baseline="30000" dirty="0"/>
              <a:t>rd</a:t>
            </a:r>
            <a:r>
              <a:rPr lang="en-GB" b="0" i="0" dirty="0"/>
              <a:t> degree burns. Which you would not have had if you weren’t stressed, you weren’t rushing, and if you had your gloves on. </a:t>
            </a:r>
            <a:r>
              <a:rPr lang="en-GB" b="1" i="1" dirty="0"/>
              <a:t>Click</a:t>
            </a:r>
          </a:p>
          <a:p>
            <a:pPr marL="171450" indent="-171450">
              <a:buFont typeface="Arial" panose="020B0604020202020204" pitchFamily="34" charset="0"/>
              <a:buChar char="•"/>
            </a:pPr>
            <a:r>
              <a:rPr lang="en-GB" b="0" i="0" dirty="0"/>
              <a:t>You take 3 weeks off of work. They get agency staff to cover you – there’s a 3 day delay in this, and the staff member takes 2 days to be inducted. </a:t>
            </a:r>
            <a:r>
              <a:rPr lang="en-GB" b="1" i="1" dirty="0"/>
              <a:t>Click</a:t>
            </a:r>
          </a:p>
          <a:p>
            <a:pPr marL="171450" indent="-171450">
              <a:buFont typeface="Arial" panose="020B0604020202020204" pitchFamily="34" charset="0"/>
              <a:buChar char="•"/>
            </a:pPr>
            <a:r>
              <a:rPr lang="en-GB" b="0" i="0" dirty="0"/>
              <a:t>Your organisation looses your labour for a week, in addition to paying your sick pay </a:t>
            </a:r>
            <a:r>
              <a:rPr lang="en-GB" b="1" i="1" dirty="0"/>
              <a:t>Click</a:t>
            </a:r>
          </a:p>
          <a:p>
            <a:pPr marL="171450" indent="-171450">
              <a:buFont typeface="Arial" panose="020B0604020202020204" pitchFamily="34" charset="0"/>
              <a:buChar char="•"/>
            </a:pPr>
            <a:r>
              <a:rPr lang="en-GB" b="0" i="0" dirty="0"/>
              <a:t>You return to work earlier than advised by the doctor because you need the money as the sick pay doesn’t cover your family needs. You’re still unwell, your productivity is at rock bottom, as is morale </a:t>
            </a:r>
            <a:r>
              <a:rPr lang="en-GB" b="1" i="1" dirty="0"/>
              <a:t>Click</a:t>
            </a:r>
          </a:p>
          <a:p>
            <a:pPr marL="171450" indent="-171450">
              <a:buFont typeface="Arial" panose="020B0604020202020204" pitchFamily="34" charset="0"/>
              <a:buChar char="•"/>
            </a:pPr>
            <a:r>
              <a:rPr lang="en-GB" b="0" i="0" dirty="0"/>
              <a:t>When you return to work, you notice that nothing has changed, your colleagues are as stressed, workload still as high and accidents becoming more frequent. Eventually, there’s a fatality. The investigation into this fatality (which by the way cost ten’s of thousands of pounds) concluded that this fatality could have been prevented with proper health and safety training in addition to more staff and lower workloads. By this time, the whole cost of the situation has cost an unimaginable amount that could have been negated if my organisation had taken seriously it’s obligation to provide a healthy and safe workplace.</a:t>
            </a:r>
          </a:p>
          <a:p>
            <a:pPr marL="171450" indent="-171450">
              <a:buFont typeface="Arial" panose="020B0604020202020204" pitchFamily="34" charset="0"/>
              <a:buChar char="•"/>
            </a:pPr>
            <a:endParaRPr lang="en-GB" b="1" i="1" dirty="0"/>
          </a:p>
          <a:p>
            <a:pPr marL="0" indent="0">
              <a:buFont typeface="Arial" panose="020B0604020202020204" pitchFamily="34" charset="0"/>
              <a:buNone/>
            </a:pPr>
            <a:r>
              <a:rPr lang="en-GB" b="0" i="0" dirty="0"/>
              <a:t>Or perhaps </a:t>
            </a:r>
            <a:r>
              <a:rPr lang="en-GB" b="1" i="1" dirty="0"/>
              <a:t>Click</a:t>
            </a:r>
            <a:endParaRPr lang="en-GB" b="0" i="0" dirty="0"/>
          </a:p>
          <a:p>
            <a:pPr marL="171450" indent="-171450">
              <a:buFont typeface="Arial" panose="020B0604020202020204" pitchFamily="34" charset="0"/>
              <a:buChar char="•"/>
            </a:pPr>
            <a:r>
              <a:rPr lang="en-GB" b="0" i="0" dirty="0"/>
              <a:t>Imagine you’re a Project Manager, Line Manager …..</a:t>
            </a:r>
          </a:p>
          <a:p>
            <a:pPr marL="171450" indent="-171450">
              <a:buFont typeface="Arial" panose="020B0604020202020204" pitchFamily="34" charset="0"/>
              <a:buChar char="•"/>
            </a:pPr>
            <a:r>
              <a:rPr lang="en-GB" b="0" i="0" dirty="0"/>
              <a:t>Your organisation hasn’t listened to employees complaining of high workload over the last year or so. Workloads are through the roof, as are stress levels.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t>The only way you can cope with the stress of work is with 3 glasses of red wine in an evening. It calms you down and sends you off to sleep quicker than you would without it. </a:t>
            </a:r>
            <a:r>
              <a:rPr lang="en-GB" b="1" i="1" dirty="0"/>
              <a:t>Click</a:t>
            </a:r>
            <a:endParaRPr lang="en-GB" b="0" i="0" dirty="0"/>
          </a:p>
          <a:p>
            <a:pPr marL="171450" indent="-171450">
              <a:buFont typeface="Arial" panose="020B0604020202020204" pitchFamily="34" charset="0"/>
              <a:buChar char="•"/>
            </a:pPr>
            <a:r>
              <a:rPr lang="en-GB" b="0" i="0" dirty="0"/>
              <a:t>After 3 months of this, you notice a  weight increase, your mood and quality of life decrease. You go to the doctors and get diagnosed with type 2 diabetes and depression. </a:t>
            </a:r>
            <a:r>
              <a:rPr lang="en-GB" b="1" i="1" dirty="0"/>
              <a:t>Click</a:t>
            </a:r>
            <a:endParaRPr lang="en-GB" b="0" i="0" dirty="0"/>
          </a:p>
          <a:p>
            <a:endParaRPr lang="en-GB" dirty="0"/>
          </a:p>
          <a:p>
            <a:r>
              <a:rPr lang="en-GB" dirty="0"/>
              <a:t>Both of these stories outline how unsafe and unhealthy workplaces can have an effect on employees</a:t>
            </a:r>
          </a:p>
          <a:p>
            <a:endParaRPr lang="en-GB" dirty="0"/>
          </a:p>
          <a:p>
            <a:r>
              <a:rPr lang="en-GB" dirty="0"/>
              <a:t>Whilst one might be related to a factory setting, and the other more in an office setting, both can be applicable….</a:t>
            </a:r>
          </a:p>
          <a:p>
            <a:endParaRPr lang="en-GB" dirty="0"/>
          </a:p>
          <a:p>
            <a:r>
              <a:rPr lang="en-GB" dirty="0"/>
              <a:t>Often what we see is organisations try and avoid investing in opportunities to help their staff be well as it’s still seen as an optional extra, as WHO says though…</a:t>
            </a:r>
            <a:r>
              <a:rPr lang="en-GB" b="1" i="1" dirty="0"/>
              <a:t>Click</a:t>
            </a:r>
            <a:endParaRPr lang="en-GB" dirty="0"/>
          </a:p>
          <a:p>
            <a:endParaRPr lang="en-GB" dirty="0"/>
          </a:p>
          <a:p>
            <a:r>
              <a:rPr lang="en-GB" dirty="0"/>
              <a:t>“Most private sector enterprises are in business to make money. Non-profit organizations and institutions are in business to be successful at achieving their missions. All these workplaces require workers in order to achieve their goals, and there is a strong business case to be made for ensuring that workers are mentally and physically healthy through health protection and promotion”</a:t>
            </a:r>
          </a:p>
        </p:txBody>
      </p:sp>
      <p:sp>
        <p:nvSpPr>
          <p:cNvPr id="4" name="Slide Number Placeholder 3"/>
          <p:cNvSpPr>
            <a:spLocks noGrp="1"/>
          </p:cNvSpPr>
          <p:nvPr>
            <p:ph type="sldNum" sz="quarter" idx="5"/>
          </p:nvPr>
        </p:nvSpPr>
        <p:spPr/>
        <p:txBody>
          <a:bodyPr/>
          <a:lstStyle/>
          <a:p>
            <a:fld id="{33D595CE-77C4-9344-8B1B-553CC9D2FED1}" type="slidenum">
              <a:rPr lang="en-US" smtClean="0"/>
              <a:t>16</a:t>
            </a:fld>
            <a:endParaRPr lang="en-US"/>
          </a:p>
        </p:txBody>
      </p:sp>
    </p:spTree>
    <p:extLst>
      <p:ext uri="{BB962C8B-B14F-4D97-AF65-F5344CB8AC3E}">
        <p14:creationId xmlns:p14="http://schemas.microsoft.com/office/powerpoint/2010/main" val="96242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you can change that…</a:t>
            </a:r>
          </a:p>
          <a:p>
            <a:endParaRPr lang="en-GB" dirty="0"/>
          </a:p>
          <a:p>
            <a:r>
              <a:rPr lang="en-GB" dirty="0"/>
              <a:t>Here at BSC, we spend lots of time speaking to smart H&amp;S professionals like you about the importance of your role in wellbeing.</a:t>
            </a:r>
          </a:p>
          <a:p>
            <a:endParaRPr lang="en-GB" dirty="0"/>
          </a:p>
          <a:p>
            <a:r>
              <a:rPr lang="en-GB" dirty="0"/>
              <a:t>Historically, organisations deal with wellbeing from a HR Perspective – understandable given that HR deal with sickness absence, stress, performance, personal development and the like.</a:t>
            </a:r>
          </a:p>
          <a:p>
            <a:endParaRPr lang="en-GB" dirty="0"/>
          </a:p>
          <a:p>
            <a:r>
              <a:rPr lang="en-GB" dirty="0"/>
              <a:t>But that overlooks wellbeing when we think of it more broadly (as in the wellbeing domains that we discussed earlier).</a:t>
            </a:r>
          </a:p>
          <a:p>
            <a:endParaRPr lang="en-GB" dirty="0"/>
          </a:p>
          <a:p>
            <a:r>
              <a:rPr lang="en-GB" dirty="0"/>
              <a:t>If we think back to our slides about physical &amp; MH affecting H&amp;S, shouldn’t we consider these risks as part of </a:t>
            </a:r>
            <a:r>
              <a:rPr lang="en-GB" dirty="0" err="1"/>
              <a:t>h&amp;s</a:t>
            </a:r>
            <a:r>
              <a:rPr lang="en-GB" dirty="0"/>
              <a:t>? For example, Diabetes is not traditionally thought of as a H&amp;S issue, however, given than Diabetes could result in fainting &amp; blackouts, this isn’t just wellbeing, it’s a risk to H&amp;S.</a:t>
            </a:r>
          </a:p>
          <a:p>
            <a:endParaRPr lang="en-GB" dirty="0"/>
          </a:p>
          <a:p>
            <a:r>
              <a:rPr lang="en-GB" dirty="0"/>
              <a:t>You don’t need me to tell you, H&amp;S teams oversee compliance; risk; managing and improving workplace </a:t>
            </a:r>
            <a:r>
              <a:rPr lang="en-GB" dirty="0" err="1"/>
              <a:t>h&amp;s</a:t>
            </a:r>
            <a:r>
              <a:rPr lang="en-GB" dirty="0"/>
              <a:t>. They do this by collecting and analysing data, leading to positive action and - hopefully - mitigation. The role focuses on reducing incidents or near-miss rates, and, in turn, creating strong, proactive measures that nurture a more safety-engaged workforce, and keep people safe.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effectLst/>
                <a:latin typeface="Montserrat" panose="00000500000000000000" pitchFamily="2" charset="0"/>
                <a:ea typeface="Calibri" panose="020F0502020204030204" pitchFamily="34" charset="0"/>
                <a:cs typeface="Times New Roman" panose="02020603050405020304" pitchFamily="18" charset="0"/>
              </a:rPr>
              <a:t>When it comes to wellbeing, we find that the value that H&amp;S professionals add is worth it’s weight in gold.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333333"/>
              </a:solidFill>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effectLst/>
                <a:latin typeface="Montserrat" panose="00000500000000000000" pitchFamily="2" charset="0"/>
                <a:ea typeface="Calibri" panose="020F0502020204030204" pitchFamily="34" charset="0"/>
                <a:cs typeface="Times New Roman" panose="02020603050405020304" pitchFamily="18" charset="0"/>
              </a:rPr>
              <a:t>We work with H&amp;S professionals (and ideally in conjunction with HR professionals) to create systems that facilitate better working conditions, and therefore healthier workplaces. If good systems are in place, then the organisation has undergone its legal responsibility for keeping workers safe, mitigating issues like stress-induced poor decision-making. We work with H&amp;S professionals in a proactive approach to wellbeing. We’re not waiting for sickness leave, we’re not waiting for absence due to stress, neither are we waiting for accidents due to high workloads and/or lack of sleep. We take a proactive approach so that less mistakes are made and we’re working towards healthier workplaces.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17</a:t>
            </a:fld>
            <a:endParaRPr lang="en-US"/>
          </a:p>
        </p:txBody>
      </p:sp>
    </p:spTree>
    <p:extLst>
      <p:ext uri="{BB962C8B-B14F-4D97-AF65-F5344CB8AC3E}">
        <p14:creationId xmlns:p14="http://schemas.microsoft.com/office/powerpoint/2010/main" val="20219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just WHO advising, based on research……….from the Campbell Institute, Harvard T.H Chan School of Public Health, and more </a:t>
            </a:r>
            <a:r>
              <a:rPr lang="en-GB" b="1" i="1" dirty="0"/>
              <a:t>Read stats</a:t>
            </a:r>
            <a:endParaRPr lang="en-GB" dirty="0"/>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18</a:t>
            </a:fld>
            <a:endParaRPr lang="en-US"/>
          </a:p>
        </p:txBody>
      </p:sp>
    </p:spTree>
    <p:extLst>
      <p:ext uri="{BB962C8B-B14F-4D97-AF65-F5344CB8AC3E}">
        <p14:creationId xmlns:p14="http://schemas.microsoft.com/office/powerpoint/2010/main" val="415612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GB" sz="1200" b="0" dirty="0">
                <a:solidFill>
                  <a:schemeClr val="accent1">
                    <a:lumMod val="50000"/>
                  </a:schemeClr>
                </a:solidFill>
                <a:latin typeface="Arial"/>
                <a:cs typeface="Arial"/>
              </a:rPr>
              <a:t>The key to success in health, safety &amp; wellbeing is having one clear strategy for your organisation and harnessing your multi-disciplinary team.</a:t>
            </a:r>
            <a:endParaRPr lang="en-GB"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1">
                    <a:lumMod val="50000"/>
                  </a:schemeClr>
                </a:solidFill>
                <a:latin typeface="Arial" panose="020B0604020202020204" pitchFamily="34" charset="0"/>
                <a:cs typeface="Arial" panose="020B0604020202020204" pitchFamily="34" charset="0"/>
              </a:rPr>
              <a:t>What we mean by this is considering Health, Safety, and Wellbeing as one, not separate entities, and involve all key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1">
                  <a:lumMod val="50000"/>
                </a:schemeClr>
              </a:solidFill>
              <a:latin typeface="Arial" panose="020B0604020202020204" pitchFamily="34" charset="0"/>
              <a:cs typeface="Arial" panose="020B0604020202020204" pitchFamily="34" charset="0"/>
            </a:endParaRPr>
          </a:p>
          <a:p>
            <a:r>
              <a:rPr lang="en-GB" b="0" dirty="0"/>
              <a:t>C</a:t>
            </a:r>
            <a:r>
              <a:rPr lang="en-GB" dirty="0"/>
              <a:t>ary Cooper, a </a:t>
            </a:r>
            <a:r>
              <a:rPr lang="en-GB" sz="1200" b="0" i="0" kern="1200" dirty="0">
                <a:solidFill>
                  <a:schemeClr val="tx1"/>
                </a:solidFill>
                <a:effectLst/>
                <a:latin typeface="+mn-lt"/>
                <a:ea typeface="+mn-ea"/>
                <a:cs typeface="+mn-cs"/>
              </a:rPr>
              <a:t>world leading expert on wellbeing </a:t>
            </a:r>
            <a:r>
              <a:rPr lang="en-GB" dirty="0"/>
              <a:t>Successful management interventions said that “Successful management interventions are those that ensure that the context is evaluated and understood.  One size rarely fits all, changes need to be crafted to the specific demands of the situation and good management practice recognises this”</a:t>
            </a:r>
          </a:p>
          <a:p>
            <a:endParaRPr lang="en-GB" dirty="0"/>
          </a:p>
          <a:p>
            <a:r>
              <a:rPr lang="en-GB" dirty="0"/>
              <a:t>Back in 2020, a study was undertaken to review of the evidence base of health and wellbeing interventions used in healthcare and their implications for wellbeing outcomes, which we think can be applied to all sectors and organisations, they suggest undertaking more “</a:t>
            </a:r>
            <a:r>
              <a:rPr lang="en-GB" sz="1200" kern="1200" dirty="0">
                <a:solidFill>
                  <a:schemeClr val="tx1"/>
                </a:solidFill>
                <a:effectLst/>
                <a:latin typeface="+mn-lt"/>
                <a:ea typeface="+mn-ea"/>
                <a:cs typeface="+mn-cs"/>
              </a:rPr>
              <a:t>process evaluations, to understand if how the intervention was implemented could have an impact on its uptake and effectiveness. For example, were staff consulted as to what intervention they needed or would use, did the intervention have appropriate senior management support, was it resourced sufficiently and promoted across organisations”</a:t>
            </a:r>
          </a:p>
          <a:p>
            <a:endParaRPr lang="en-GB" b="0" dirty="0"/>
          </a:p>
        </p:txBody>
      </p:sp>
      <p:sp>
        <p:nvSpPr>
          <p:cNvPr id="4" name="Slide Number Placeholder 3"/>
          <p:cNvSpPr>
            <a:spLocks noGrp="1"/>
          </p:cNvSpPr>
          <p:nvPr>
            <p:ph type="sldNum" sz="quarter" idx="5"/>
          </p:nvPr>
        </p:nvSpPr>
        <p:spPr/>
        <p:txBody>
          <a:bodyPr/>
          <a:lstStyle/>
          <a:p>
            <a:fld id="{9B8CFB79-D37C-4AB6-ACAD-3202B3C8AA9F}" type="slidenum">
              <a:rPr lang="en-GB" smtClean="0"/>
              <a:t>19</a:t>
            </a:fld>
            <a:endParaRPr lang="en-GB"/>
          </a:p>
        </p:txBody>
      </p:sp>
    </p:spTree>
    <p:extLst>
      <p:ext uri="{BB962C8B-B14F-4D97-AF65-F5344CB8AC3E}">
        <p14:creationId xmlns:p14="http://schemas.microsoft.com/office/powerpoint/2010/main" val="62327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just to remind you, here’s why:</a:t>
            </a:r>
          </a:p>
          <a:p>
            <a:endParaRPr lang="en-GB" dirty="0"/>
          </a:p>
          <a:p>
            <a:pPr algn="l"/>
            <a:r>
              <a:rPr lang="en-GB" b="0" i="0" dirty="0">
                <a:solidFill>
                  <a:srgbClr val="242424"/>
                </a:solidFill>
                <a:effectLst/>
                <a:latin typeface="-apple-system"/>
              </a:rPr>
              <a:t>When asked "</a:t>
            </a:r>
            <a:r>
              <a:rPr lang="en-GB" sz="1800" b="0" i="0" dirty="0">
                <a:solidFill>
                  <a:srgbClr val="242424"/>
                </a:solidFill>
                <a:effectLst/>
                <a:latin typeface="-apple-system"/>
              </a:rPr>
              <a:t>What has your organisation’s employee health and wellbeing activity achieved? (% with health </a:t>
            </a:r>
            <a:r>
              <a:rPr lang="en-GB" sz="1800" dirty="0">
                <a:solidFill>
                  <a:srgbClr val="242424"/>
                </a:solidFill>
                <a:effectLst/>
                <a:latin typeface="-apple-system"/>
              </a:rPr>
              <a:t>and wellbeing activity)“</a:t>
            </a:r>
          </a:p>
          <a:p>
            <a:pPr algn="l"/>
            <a:endParaRPr lang="en-GB" sz="1800" dirty="0">
              <a:solidFill>
                <a:srgbClr val="242424"/>
              </a:solidFill>
              <a:effectLst/>
              <a:latin typeface="-apple-system"/>
            </a:endParaRPr>
          </a:p>
          <a:p>
            <a:pPr algn="l"/>
            <a:r>
              <a:rPr lang="en-GB" dirty="0">
                <a:solidFill>
                  <a:srgbClr val="242424"/>
                </a:solidFill>
                <a:effectLst/>
                <a:latin typeface="-apple-system"/>
              </a:rPr>
              <a:t>You can see from this CIPD/Simply Health report that those with a wellbeing strategy are reporting:</a:t>
            </a:r>
          </a:p>
          <a:p>
            <a:pPr marL="171450" indent="-171450" algn="l">
              <a:buFont typeface="Arial" panose="020B0604020202020204" pitchFamily="34" charset="0"/>
              <a:buChar char="•"/>
            </a:pPr>
            <a:r>
              <a:rPr lang="en-GB" dirty="0">
                <a:solidFill>
                  <a:srgbClr val="242424"/>
                </a:solidFill>
                <a:effectLst/>
                <a:latin typeface="-apple-system"/>
              </a:rPr>
              <a:t>A healthier and more inclusive culture</a:t>
            </a:r>
          </a:p>
          <a:p>
            <a:pPr marL="171450" indent="-171450" algn="l">
              <a:buFont typeface="Arial" panose="020B0604020202020204" pitchFamily="34" charset="0"/>
              <a:buChar char="•"/>
            </a:pPr>
            <a:r>
              <a:rPr lang="en-GB" dirty="0">
                <a:solidFill>
                  <a:srgbClr val="242424"/>
                </a:solidFill>
                <a:effectLst/>
                <a:latin typeface="-apple-system"/>
              </a:rPr>
              <a:t>Better work-life balance</a:t>
            </a:r>
          </a:p>
          <a:p>
            <a:pPr marL="171450" indent="-171450" algn="l">
              <a:buFont typeface="Arial" panose="020B0604020202020204" pitchFamily="34" charset="0"/>
              <a:buChar char="•"/>
            </a:pPr>
            <a:r>
              <a:rPr lang="en-GB" dirty="0">
                <a:solidFill>
                  <a:srgbClr val="242424"/>
                </a:solidFill>
                <a:effectLst/>
                <a:latin typeface="-apple-system"/>
              </a:rPr>
              <a:t>Better employee morale &amp; engagement</a:t>
            </a:r>
          </a:p>
          <a:p>
            <a:pPr marL="171450" indent="-171450" algn="l">
              <a:buFont typeface="Arial" panose="020B0604020202020204" pitchFamily="34" charset="0"/>
              <a:buChar char="•"/>
            </a:pPr>
            <a:r>
              <a:rPr lang="en-GB" dirty="0">
                <a:solidFill>
                  <a:srgbClr val="242424"/>
                </a:solidFill>
                <a:effectLst/>
                <a:latin typeface="-apple-system"/>
              </a:rPr>
              <a:t>More effective working relationships</a:t>
            </a:r>
          </a:p>
          <a:p>
            <a:pPr marL="171450" indent="-171450" algn="l">
              <a:buFont typeface="Arial" panose="020B0604020202020204" pitchFamily="34" charset="0"/>
              <a:buChar char="•"/>
            </a:pPr>
            <a:r>
              <a:rPr lang="en-GB" dirty="0">
                <a:solidFill>
                  <a:srgbClr val="242424"/>
                </a:solidFill>
                <a:effectLst/>
                <a:latin typeface="-apple-system"/>
              </a:rPr>
              <a:t>Low sickness absence</a:t>
            </a:r>
          </a:p>
          <a:p>
            <a:pPr marL="171450" indent="-171450" algn="l">
              <a:buFont typeface="Arial" panose="020B0604020202020204" pitchFamily="34" charset="0"/>
              <a:buChar char="•"/>
            </a:pPr>
            <a:r>
              <a:rPr lang="en-GB" dirty="0">
                <a:solidFill>
                  <a:srgbClr val="242424"/>
                </a:solidFill>
                <a:effectLst/>
                <a:latin typeface="-apple-system"/>
              </a:rPr>
              <a:t>Enhanced employer brand</a:t>
            </a:r>
          </a:p>
          <a:p>
            <a:pPr marL="171450" indent="-171450" algn="l">
              <a:buFont typeface="Arial" panose="020B0604020202020204" pitchFamily="34" charset="0"/>
              <a:buChar char="•"/>
            </a:pPr>
            <a:r>
              <a:rPr lang="en-GB" dirty="0">
                <a:solidFill>
                  <a:srgbClr val="242424"/>
                </a:solidFill>
                <a:effectLst/>
                <a:latin typeface="-apple-system"/>
              </a:rPr>
              <a:t>Reduced work-related stress</a:t>
            </a:r>
          </a:p>
          <a:p>
            <a:pPr marL="171450" indent="-171450" algn="l">
              <a:buFont typeface="Arial" panose="020B0604020202020204" pitchFamily="34" charset="0"/>
              <a:buChar char="•"/>
            </a:pPr>
            <a:r>
              <a:rPr lang="en-GB" dirty="0">
                <a:solidFill>
                  <a:srgbClr val="242424"/>
                </a:solidFill>
                <a:effectLst/>
                <a:latin typeface="-apple-system"/>
              </a:rPr>
              <a:t>Better staff retention</a:t>
            </a:r>
          </a:p>
          <a:p>
            <a:pPr marL="171450" indent="-171450" algn="l">
              <a:buFont typeface="Arial" panose="020B0604020202020204" pitchFamily="34" charset="0"/>
              <a:buChar char="•"/>
            </a:pPr>
            <a:r>
              <a:rPr lang="en-GB" dirty="0">
                <a:solidFill>
                  <a:srgbClr val="242424"/>
                </a:solidFill>
                <a:effectLst/>
                <a:latin typeface="-apple-system"/>
              </a:rPr>
              <a:t>Improved productivity, and</a:t>
            </a:r>
          </a:p>
          <a:p>
            <a:pPr marL="171450" indent="-171450" algn="l">
              <a:buFont typeface="Arial" panose="020B0604020202020204" pitchFamily="34" charset="0"/>
              <a:buChar char="•"/>
            </a:pPr>
            <a:r>
              <a:rPr lang="en-GB" dirty="0">
                <a:solidFill>
                  <a:srgbClr val="242424"/>
                </a:solidFill>
                <a:effectLst/>
                <a:latin typeface="-apple-system"/>
              </a:rPr>
              <a:t>Better customer service</a:t>
            </a:r>
          </a:p>
          <a:p>
            <a:pPr marL="171450" indent="-171450" algn="l">
              <a:buFont typeface="Arial" panose="020B0604020202020204" pitchFamily="34" charset="0"/>
              <a:buChar char="•"/>
            </a:pPr>
            <a:endParaRPr lang="en-GB" dirty="0">
              <a:solidFill>
                <a:srgbClr val="242424"/>
              </a:solidFill>
              <a:effectLst/>
              <a:latin typeface="-apple-system"/>
            </a:endParaRPr>
          </a:p>
          <a:p>
            <a:endParaRPr lang="en-GB" sz="1200" kern="1200" dirty="0">
              <a:solidFill>
                <a:schemeClr val="tx1"/>
              </a:solidFill>
              <a:effectLst/>
              <a:latin typeface="+mn-lt"/>
              <a:ea typeface="+mn-ea"/>
              <a:cs typeface="+mn-cs"/>
            </a:endParaRPr>
          </a:p>
          <a:p>
            <a:pPr marL="0" indent="0" algn="l">
              <a:buFont typeface="Arial" panose="020B0604020202020204" pitchFamily="34" charset="0"/>
              <a:buNone/>
            </a:pPr>
            <a:endParaRPr lang="en-GB" dirty="0">
              <a:solidFill>
                <a:srgbClr val="242424"/>
              </a:solidFill>
              <a:effectLst/>
              <a:latin typeface="-apple-syste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595CE-77C4-9344-8B1B-553CC9D2F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720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1200"/>
              </a:spcBef>
              <a:spcAft>
                <a:spcPts val="600"/>
              </a:spcAft>
              <a:buClrTx/>
              <a:buSzTx/>
              <a:buFont typeface="Arial"/>
              <a:buNone/>
              <a:tabLst/>
              <a:defRPr/>
            </a:pPr>
            <a:r>
              <a:rPr kumimoji="0" lang="en-US" sz="2800" b="0" i="0" u="none" strike="noStrike" kern="1200" cap="none" spc="0" normalizeH="0" baseline="0" noProof="0" dirty="0">
                <a:ln>
                  <a:noFill/>
                </a:ln>
                <a:solidFill>
                  <a:srgbClr val="002F5F"/>
                </a:solidFill>
                <a:effectLst/>
                <a:uLnTx/>
                <a:uFillTx/>
                <a:latin typeface="Arial"/>
                <a:ea typeface="+mn-ea"/>
                <a:cs typeface="+mn-cs"/>
              </a:rPr>
              <a:t>British</a:t>
            </a:r>
            <a:r>
              <a:rPr kumimoji="0" lang="en-US" sz="2800" b="0" i="0" u="none" strike="noStrike" kern="1200" cap="none" spc="0" normalizeH="0" noProof="0" dirty="0">
                <a:ln>
                  <a:noFill/>
                </a:ln>
                <a:solidFill>
                  <a:srgbClr val="002F5F"/>
                </a:solidFill>
                <a:effectLst/>
                <a:uLnTx/>
                <a:uFillTx/>
                <a:latin typeface="Arial"/>
                <a:ea typeface="+mn-ea"/>
                <a:cs typeface="+mn-cs"/>
              </a:rPr>
              <a:t> Safety Council’s </a:t>
            </a:r>
            <a:r>
              <a:rPr kumimoji="0" lang="en-US" sz="2800" b="0" i="0" u="none" strike="noStrike" kern="1200" cap="none" spc="0" normalizeH="0" baseline="0" noProof="0" dirty="0">
                <a:ln>
                  <a:noFill/>
                </a:ln>
                <a:solidFill>
                  <a:srgbClr val="002F5F"/>
                </a:solidFill>
                <a:effectLst/>
                <a:uLnTx/>
                <a:uFillTx/>
                <a:latin typeface="Arial"/>
                <a:ea typeface="+mn-ea"/>
                <a:cs typeface="+mn-cs"/>
              </a:rPr>
              <a:t>wellbeing offering comprehensively covers </a:t>
            </a:r>
            <a:r>
              <a:rPr kumimoji="0" lang="en-US" sz="2800" b="1" i="0" u="none" strike="noStrike" kern="1200" cap="none" spc="0" normalizeH="0" baseline="0" noProof="0" dirty="0">
                <a:ln>
                  <a:noFill/>
                </a:ln>
                <a:solidFill>
                  <a:srgbClr val="002F5F"/>
                </a:solidFill>
                <a:effectLst/>
                <a:uLnTx/>
                <a:uFillTx/>
                <a:latin typeface="Arial"/>
                <a:ea typeface="+mn-ea"/>
                <a:cs typeface="+mn-cs"/>
              </a:rPr>
              <a:t>health</a:t>
            </a:r>
            <a:r>
              <a:rPr kumimoji="0" lang="en-US" sz="2800" b="0" i="0" u="none" strike="noStrike" kern="1200" cap="none" spc="0" normalizeH="0" baseline="0" noProof="0" dirty="0">
                <a:ln>
                  <a:noFill/>
                </a:ln>
                <a:solidFill>
                  <a:srgbClr val="002F5F"/>
                </a:solidFill>
                <a:effectLst/>
                <a:uLnTx/>
                <a:uFillTx/>
                <a:latin typeface="Arial"/>
                <a:ea typeface="+mn-ea"/>
                <a:cs typeface="+mn-cs"/>
              </a:rPr>
              <a:t>, </a:t>
            </a:r>
            <a:r>
              <a:rPr kumimoji="0" lang="en-US" sz="2800" b="1" i="0" u="none" strike="noStrike" kern="1200" cap="none" spc="0" normalizeH="0" baseline="0" noProof="0" dirty="0">
                <a:ln>
                  <a:noFill/>
                </a:ln>
                <a:solidFill>
                  <a:srgbClr val="002F5F"/>
                </a:solidFill>
                <a:effectLst/>
                <a:uLnTx/>
                <a:uFillTx/>
                <a:latin typeface="Arial"/>
                <a:ea typeface="+mn-ea"/>
                <a:cs typeface="+mn-cs"/>
              </a:rPr>
              <a:t>safety</a:t>
            </a:r>
            <a:r>
              <a:rPr kumimoji="0" lang="en-US" sz="2800" b="0" i="0" u="none" strike="noStrike" kern="1200" cap="none" spc="0" normalizeH="0" baseline="0" noProof="0" dirty="0">
                <a:ln>
                  <a:noFill/>
                </a:ln>
                <a:solidFill>
                  <a:srgbClr val="002F5F"/>
                </a:solidFill>
                <a:effectLst/>
                <a:uLnTx/>
                <a:uFillTx/>
                <a:latin typeface="Arial"/>
                <a:ea typeface="+mn-ea"/>
                <a:cs typeface="+mn-cs"/>
              </a:rPr>
              <a:t> and </a:t>
            </a:r>
            <a:r>
              <a:rPr kumimoji="0" lang="en-US" sz="2800" b="1" i="0" u="none" strike="noStrike" kern="1200" cap="none" spc="0" normalizeH="0" baseline="0" noProof="0" dirty="0">
                <a:ln>
                  <a:noFill/>
                </a:ln>
                <a:solidFill>
                  <a:srgbClr val="002F5F"/>
                </a:solidFill>
                <a:effectLst/>
                <a:uLnTx/>
                <a:uFillTx/>
                <a:latin typeface="Arial"/>
                <a:ea typeface="+mn-ea"/>
                <a:cs typeface="+mn-cs"/>
              </a:rPr>
              <a:t>wellbeing</a:t>
            </a:r>
            <a:r>
              <a:rPr kumimoji="0" lang="en-US" sz="2800" b="0" i="0" u="none" strike="noStrike" kern="1200" cap="none" spc="0" normalizeH="0" baseline="0" noProof="0" dirty="0">
                <a:ln>
                  <a:noFill/>
                </a:ln>
                <a:solidFill>
                  <a:srgbClr val="002F5F"/>
                </a:solidFill>
                <a:effectLst/>
                <a:uLnTx/>
                <a:uFillTx/>
                <a:latin typeface="Arial"/>
                <a:ea typeface="+mn-ea"/>
                <a:cs typeface="+mn-cs"/>
              </a:rPr>
              <a:t>:</a:t>
            </a:r>
            <a:endParaRPr kumimoji="0" lang="en-GB" sz="2800" b="0" i="0" u="none" strike="noStrike" kern="1200" cap="none" spc="0" normalizeH="0" baseline="0" noProof="0" dirty="0">
              <a:ln>
                <a:noFill/>
              </a:ln>
              <a:solidFill>
                <a:srgbClr val="002F5F"/>
              </a:solidFill>
              <a:effectLst/>
              <a:uLnTx/>
              <a:uFillTx/>
              <a:latin typeface="Arial"/>
              <a:ea typeface="+mn-ea"/>
              <a:cs typeface="+mn-cs"/>
            </a:endParaRPr>
          </a:p>
          <a:p>
            <a:pPr marL="342900" marR="0" lvl="0" indent="-342900" algn="l" defTabSz="457200" rtl="0" eaLnBrk="1" fontAlgn="auto" latinLnBrk="0" hangingPunct="1">
              <a:lnSpc>
                <a:spcPct val="107000"/>
              </a:lnSpc>
              <a:spcBef>
                <a:spcPts val="120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2F5F"/>
                </a:solidFill>
                <a:effectLst/>
                <a:uLnTx/>
                <a:uFillTx/>
                <a:latin typeface="Arial"/>
                <a:ea typeface="+mn-ea"/>
                <a:cs typeface="+mn-cs"/>
              </a:rPr>
              <a:t>The </a:t>
            </a:r>
            <a:r>
              <a:rPr kumimoji="0" lang="en-US" sz="2800" b="1" i="0" u="none" strike="noStrike" kern="1200" cap="none" spc="0" normalizeH="0" baseline="0" noProof="0" dirty="0">
                <a:ln>
                  <a:noFill/>
                </a:ln>
                <a:solidFill>
                  <a:srgbClr val="002F5F"/>
                </a:solidFill>
                <a:effectLst/>
                <a:uLnTx/>
                <a:uFillTx/>
                <a:latin typeface="Arial"/>
                <a:ea typeface="+mn-ea"/>
                <a:cs typeface="+mn-cs"/>
              </a:rPr>
              <a:t>Being</a:t>
            </a:r>
            <a:r>
              <a:rPr kumimoji="0" lang="en-US" sz="2800" b="1" i="0" u="none" strike="noStrike" kern="1200" cap="none" spc="0" normalizeH="0" noProof="0" dirty="0">
                <a:ln>
                  <a:noFill/>
                </a:ln>
                <a:solidFill>
                  <a:srgbClr val="002F5F"/>
                </a:solidFill>
                <a:effectLst/>
                <a:uLnTx/>
                <a:uFillTx/>
                <a:latin typeface="Arial"/>
                <a:ea typeface="+mn-ea"/>
                <a:cs typeface="+mn-cs"/>
              </a:rPr>
              <a:t> Well Together </a:t>
            </a:r>
            <a:r>
              <a:rPr kumimoji="0" lang="en-US" sz="2800" b="1" i="0" u="none" strike="noStrike" kern="1200" cap="none" spc="0" normalizeH="0" noProof="0" dirty="0" err="1">
                <a:ln>
                  <a:noFill/>
                </a:ln>
                <a:solidFill>
                  <a:srgbClr val="002F5F"/>
                </a:solidFill>
                <a:effectLst/>
                <a:uLnTx/>
                <a:uFillTx/>
                <a:latin typeface="Arial"/>
                <a:ea typeface="+mn-ea"/>
                <a:cs typeface="+mn-cs"/>
              </a:rPr>
              <a:t>P</a:t>
            </a:r>
            <a:r>
              <a:rPr kumimoji="0" lang="en-US" sz="2800" b="1" i="0" u="none" strike="noStrike" kern="1200" cap="none" spc="0" normalizeH="0" baseline="0" noProof="0" dirty="0" err="1">
                <a:ln>
                  <a:noFill/>
                </a:ln>
                <a:solidFill>
                  <a:srgbClr val="002F5F"/>
                </a:solidFill>
                <a:effectLst/>
                <a:uLnTx/>
                <a:uFillTx/>
                <a:latin typeface="Arial"/>
                <a:ea typeface="+mn-ea"/>
                <a:cs typeface="+mn-cs"/>
              </a:rPr>
              <a:t>rogramme</a:t>
            </a:r>
            <a:r>
              <a:rPr kumimoji="0" lang="en-US" sz="2800" b="1" i="0" u="none" strike="noStrike" kern="1200" cap="none" spc="0" normalizeH="0" baseline="0" noProof="0" dirty="0">
                <a:ln>
                  <a:noFill/>
                </a:ln>
                <a:solidFill>
                  <a:srgbClr val="002F5F"/>
                </a:solidFill>
                <a:effectLst/>
                <a:uLnTx/>
                <a:uFillTx/>
                <a:latin typeface="Arial"/>
                <a:ea typeface="+mn-ea"/>
                <a:cs typeface="+mn-cs"/>
              </a:rPr>
              <a:t> </a:t>
            </a:r>
            <a:r>
              <a:rPr kumimoji="0" lang="en-US" sz="2800" b="0" i="0" u="none" strike="noStrike" kern="1200" cap="none" spc="0" normalizeH="0" baseline="0" noProof="0" dirty="0">
                <a:ln>
                  <a:noFill/>
                </a:ln>
                <a:solidFill>
                  <a:srgbClr val="002F5F"/>
                </a:solidFill>
                <a:effectLst/>
                <a:uLnTx/>
                <a:uFillTx/>
                <a:latin typeface="Arial"/>
                <a:ea typeface="+mn-ea"/>
                <a:cs typeface="+mn-cs"/>
              </a:rPr>
              <a:t>including the </a:t>
            </a:r>
            <a:r>
              <a:rPr kumimoji="0" lang="en-US" sz="2800" b="1" i="0" u="none" strike="noStrike" kern="1200" cap="none" spc="0" normalizeH="0" baseline="0" noProof="0" dirty="0">
                <a:ln>
                  <a:noFill/>
                </a:ln>
                <a:solidFill>
                  <a:srgbClr val="002F5F"/>
                </a:solidFill>
                <a:effectLst/>
                <a:uLnTx/>
                <a:uFillTx/>
                <a:latin typeface="Arial"/>
                <a:ea typeface="+mn-ea"/>
                <a:cs typeface="+mn-cs"/>
              </a:rPr>
              <a:t>Organisation Assessment Tool</a:t>
            </a:r>
            <a:r>
              <a:rPr kumimoji="0" lang="en-US" sz="2800" b="0" i="0" u="none" strike="noStrike" kern="1200" cap="none" spc="0" normalizeH="0" baseline="0" noProof="0" dirty="0">
                <a:ln>
                  <a:noFill/>
                </a:ln>
                <a:solidFill>
                  <a:srgbClr val="002F5F"/>
                </a:solidFill>
                <a:effectLst/>
                <a:uLnTx/>
                <a:uFillTx/>
                <a:latin typeface="Arial"/>
                <a:ea typeface="+mn-ea"/>
                <a:cs typeface="+mn-cs"/>
              </a:rPr>
              <a:t>, the </a:t>
            </a:r>
            <a:r>
              <a:rPr kumimoji="0" lang="en-US" sz="2800" b="1" i="0" u="none" strike="noStrike" kern="1200" cap="none" spc="0" normalizeH="0" baseline="0" noProof="0" dirty="0">
                <a:ln>
                  <a:noFill/>
                </a:ln>
                <a:solidFill>
                  <a:srgbClr val="002F5F"/>
                </a:solidFill>
                <a:effectLst/>
                <a:uLnTx/>
                <a:uFillTx/>
                <a:latin typeface="Arial"/>
              </a:rPr>
              <a:t>Employee Wellbeing </a:t>
            </a:r>
            <a:r>
              <a:rPr lang="en-US" sz="2800" b="1" dirty="0">
                <a:solidFill>
                  <a:srgbClr val="002F5F"/>
                </a:solidFill>
                <a:latin typeface="Arial"/>
              </a:rPr>
              <a:t>S</a:t>
            </a:r>
            <a:r>
              <a:rPr kumimoji="0" lang="en-US" sz="2800" b="1" i="0" u="none" strike="noStrike" kern="1200" cap="none" spc="0" normalizeH="0" baseline="0" noProof="0" dirty="0" err="1">
                <a:ln>
                  <a:noFill/>
                </a:ln>
                <a:solidFill>
                  <a:srgbClr val="002F5F"/>
                </a:solidFill>
                <a:effectLst/>
                <a:uLnTx/>
                <a:uFillTx/>
                <a:latin typeface="Arial"/>
              </a:rPr>
              <a:t>urvey</a:t>
            </a:r>
            <a:r>
              <a:rPr kumimoji="0" lang="en-US" sz="2800" b="0" i="0" u="none" strike="noStrike" kern="1200" cap="none" spc="0" normalizeH="0" baseline="0" noProof="0" dirty="0">
                <a:ln>
                  <a:noFill/>
                </a:ln>
                <a:solidFill>
                  <a:srgbClr val="002F5F"/>
                </a:solidFill>
                <a:effectLst/>
                <a:uLnTx/>
                <a:uFillTx/>
                <a:latin typeface="Arial"/>
                <a:ea typeface="+mn-ea"/>
                <a:cs typeface="+mn-cs"/>
              </a:rPr>
              <a:t>, and all of the resources, cover all of the key aspects of </a:t>
            </a:r>
            <a:r>
              <a:rPr lang="en-US" sz="2800" dirty="0">
                <a:solidFill>
                  <a:srgbClr val="002F5F"/>
                </a:solidFill>
                <a:latin typeface="Arial"/>
              </a:rPr>
              <a:t>h</a:t>
            </a:r>
            <a:r>
              <a:rPr kumimoji="0" lang="en-US" sz="2800" b="0" i="0" u="none" strike="noStrike" kern="1200" cap="none" spc="0" normalizeH="0" baseline="0" noProof="0" dirty="0" err="1">
                <a:ln>
                  <a:noFill/>
                </a:ln>
                <a:solidFill>
                  <a:srgbClr val="002F5F"/>
                </a:solidFill>
                <a:effectLst/>
                <a:uLnTx/>
                <a:uFillTx/>
                <a:latin typeface="Arial"/>
                <a:ea typeface="+mn-ea"/>
                <a:cs typeface="+mn-cs"/>
              </a:rPr>
              <a:t>ealth</a:t>
            </a:r>
            <a:r>
              <a:rPr lang="en-US" sz="2800" dirty="0">
                <a:solidFill>
                  <a:srgbClr val="002F5F"/>
                </a:solidFill>
                <a:latin typeface="Arial"/>
              </a:rPr>
              <a:t>, safety and wellbeing</a:t>
            </a:r>
            <a:endParaRPr kumimoji="0" lang="en-GB" sz="2800" b="0" i="0" u="none" strike="noStrike" kern="1200" cap="none" spc="0" normalizeH="0" baseline="0" noProof="0" dirty="0">
              <a:ln>
                <a:noFill/>
              </a:ln>
              <a:solidFill>
                <a:srgbClr val="002F5F"/>
              </a:solidFill>
              <a:effectLst/>
              <a:uLnTx/>
              <a:uFillTx/>
              <a:latin typeface="Arial"/>
              <a:ea typeface="+mn-ea"/>
              <a:cs typeface="+mn-cs"/>
            </a:endParaRPr>
          </a:p>
          <a:p>
            <a:pPr marL="342900" marR="0" lvl="0" indent="-342900" algn="l" defTabSz="457200" rtl="0" eaLnBrk="1" fontAlgn="auto" latinLnBrk="0" hangingPunct="1">
              <a:lnSpc>
                <a:spcPct val="107000"/>
              </a:lnSpc>
              <a:spcBef>
                <a:spcPts val="120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2F5F"/>
                </a:solidFill>
                <a:effectLst/>
                <a:uLnTx/>
                <a:uFillTx/>
                <a:latin typeface="Arial"/>
                <a:ea typeface="+mn-ea"/>
                <a:cs typeface="+mn-cs"/>
              </a:rPr>
              <a:t>The </a:t>
            </a:r>
            <a:r>
              <a:rPr kumimoji="0" lang="en-US" sz="2800" b="1" i="0" u="none" strike="noStrike" kern="1200" cap="none" spc="0" normalizeH="0" baseline="0" noProof="0" dirty="0">
                <a:ln>
                  <a:noFill/>
                </a:ln>
                <a:solidFill>
                  <a:srgbClr val="002F5F"/>
                </a:solidFill>
                <a:effectLst/>
                <a:uLnTx/>
                <a:uFillTx/>
                <a:latin typeface="Arial"/>
                <a:ea typeface="+mn-ea"/>
                <a:cs typeface="+mn-cs"/>
              </a:rPr>
              <a:t>Five</a:t>
            </a:r>
            <a:r>
              <a:rPr kumimoji="0" lang="en-US" sz="2800" b="1" i="0" u="none" strike="noStrike" kern="1200" cap="none" spc="0" normalizeH="0" noProof="0" dirty="0">
                <a:ln>
                  <a:noFill/>
                </a:ln>
                <a:solidFill>
                  <a:srgbClr val="002F5F"/>
                </a:solidFill>
                <a:effectLst/>
                <a:uLnTx/>
                <a:uFillTx/>
                <a:latin typeface="Arial"/>
                <a:ea typeface="+mn-ea"/>
                <a:cs typeface="+mn-cs"/>
              </a:rPr>
              <a:t> Star</a:t>
            </a:r>
            <a:r>
              <a:rPr kumimoji="0" lang="en-US" sz="2800" b="1" i="0" u="none" strike="noStrike" kern="1200" cap="none" spc="0" normalizeH="0" baseline="0" noProof="0" dirty="0">
                <a:ln>
                  <a:noFill/>
                </a:ln>
                <a:solidFill>
                  <a:srgbClr val="002F5F"/>
                </a:solidFill>
                <a:effectLst/>
                <a:uLnTx/>
                <a:uFillTx/>
                <a:latin typeface="Arial"/>
                <a:ea typeface="+mn-ea"/>
                <a:cs typeface="+mn-cs"/>
              </a:rPr>
              <a:t> Wellbeing Audit </a:t>
            </a:r>
            <a:r>
              <a:rPr kumimoji="0" lang="en-US" sz="2800" b="0" i="0" u="none" strike="noStrike" kern="1200" cap="none" spc="0" normalizeH="0" baseline="0" noProof="0" dirty="0">
                <a:ln>
                  <a:noFill/>
                </a:ln>
                <a:solidFill>
                  <a:srgbClr val="002F5F"/>
                </a:solidFill>
                <a:effectLst/>
                <a:uLnTx/>
                <a:uFillTx/>
                <a:latin typeface="Arial"/>
                <a:ea typeface="+mn-ea"/>
                <a:cs typeface="+mn-cs"/>
              </a:rPr>
              <a:t>fully covers health, safety and wellbeing – indeed of the 213 detailed questions in Section 2 of the specification, 117 (55%) cover traditional H&amp;S aspects</a:t>
            </a:r>
            <a:endParaRPr kumimoji="0" lang="en-GB" sz="2800" b="0" i="0" u="none" strike="noStrike" kern="1200" cap="none" spc="0" normalizeH="0" baseline="0" noProof="0" dirty="0">
              <a:ln>
                <a:noFill/>
              </a:ln>
              <a:solidFill>
                <a:srgbClr val="002F5F"/>
              </a:solidFill>
              <a:effectLst/>
              <a:uLnTx/>
              <a:uFillTx/>
              <a:latin typeface="Arial"/>
              <a:ea typeface="+mn-ea"/>
              <a:cs typeface="+mn-cs"/>
            </a:endParaRPr>
          </a:p>
          <a:p>
            <a:pPr marL="0" marR="0" lvl="1" indent="0" algn="l" defTabSz="457200" rtl="0" eaLnBrk="1" fontAlgn="auto" latinLnBrk="0" hangingPunct="1">
              <a:lnSpc>
                <a:spcPct val="100000"/>
              </a:lnSpc>
              <a:spcBef>
                <a:spcPts val="0"/>
              </a:spcBef>
              <a:spcAft>
                <a:spcPts val="1200"/>
              </a:spcAft>
              <a:buClrTx/>
              <a:buSzTx/>
              <a:buFont typeface="Lucida Grande"/>
              <a:buNone/>
              <a:tabLst/>
              <a:defRPr/>
            </a:pPr>
            <a:endParaRPr kumimoji="0" lang="en-US" sz="2800" b="0" i="0" u="none" strike="noStrike" kern="1200" cap="none" spc="0" normalizeH="0" baseline="0" noProof="0" dirty="0">
              <a:ln>
                <a:noFill/>
              </a:ln>
              <a:solidFill>
                <a:srgbClr val="002F5F"/>
              </a:solidFill>
              <a:effectLst/>
              <a:uLnTx/>
              <a:uFillTx/>
              <a:latin typeface="Arial"/>
              <a:ea typeface="+mn-ea"/>
              <a:cs typeface="+mn-cs"/>
            </a:endParaRPr>
          </a:p>
          <a:p>
            <a:pPr marL="342900" marR="0" lvl="0" indent="-342900" algn="l" defTabSz="457200" rtl="0" eaLnBrk="1" fontAlgn="auto" latinLnBrk="0" hangingPunct="1">
              <a:lnSpc>
                <a:spcPct val="100000"/>
              </a:lnSpc>
              <a:spcBef>
                <a:spcPts val="1200"/>
              </a:spcBef>
              <a:spcAft>
                <a:spcPts val="10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002F5F"/>
              </a:solidFill>
              <a:effectLst/>
              <a:uLnTx/>
              <a:uFillTx/>
              <a:latin typeface="Arial"/>
              <a:ea typeface="+mn-ea"/>
              <a:cs typeface="+mn-cs"/>
            </a:endParaRPr>
          </a:p>
        </p:txBody>
      </p:sp>
      <p:sp>
        <p:nvSpPr>
          <p:cNvPr id="4" name="Slide Number Placeholder 3"/>
          <p:cNvSpPr>
            <a:spLocks noGrp="1"/>
          </p:cNvSpPr>
          <p:nvPr>
            <p:ph type="sldNum" sz="quarter" idx="5"/>
          </p:nvPr>
        </p:nvSpPr>
        <p:spPr/>
        <p:txBody>
          <a:bodyPr/>
          <a:lstStyle/>
          <a:p>
            <a:fld id="{33D595CE-77C4-9344-8B1B-553CC9D2FED1}" type="slidenum">
              <a:rPr lang="en-US" smtClean="0"/>
              <a:t>21</a:t>
            </a:fld>
            <a:endParaRPr lang="en-US"/>
          </a:p>
        </p:txBody>
      </p:sp>
    </p:spTree>
    <p:extLst>
      <p:ext uri="{BB962C8B-B14F-4D97-AF65-F5344CB8AC3E}">
        <p14:creationId xmlns:p14="http://schemas.microsoft.com/office/powerpoint/2010/main" val="129634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order to retain and attract the right staff we need to be the “industry employer of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workforce is changing and requirements are not the same as they were when we first started.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want to ensure that employees are thriving and that work does not present unhealthy amounts of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already provide a </a:t>
            </a:r>
            <a:r>
              <a:rPr lang="en-GB" sz="1200" dirty="0" err="1"/>
              <a:t>competive</a:t>
            </a:r>
            <a:r>
              <a:rPr lang="en-GB" sz="1200" dirty="0"/>
              <a:t> salary, bonuses, Health Care, EAP system, life insurance, sick pay etc but these tend to be viewed as fairly “standard” these days.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29E00-E6D2-4BAC-A132-7DDC3BC2EB58}" type="slidenum">
              <a:rPr kumimoji="0" lang="en-GB"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1832281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Rebecca mentioned, Green Frog Connect joined our Being Well Together Programme last year and we’re working with them, and lots of other </a:t>
            </a:r>
            <a:r>
              <a:rPr lang="en-GB" dirty="0" err="1"/>
              <a:t>organisaions</a:t>
            </a:r>
            <a:r>
              <a:rPr lang="en-GB" dirty="0"/>
              <a:t> to put together a health, safety &amp; wellbeing strategy with our 10 step approach.</a:t>
            </a:r>
          </a:p>
          <a:p>
            <a:endParaRPr lang="en-GB" i="1" dirty="0"/>
          </a:p>
          <a:p>
            <a:pPr marL="0" lvl="0" indent="0">
              <a:buFont typeface="Symbol" panose="05050102010706020507" pitchFamily="18" charset="2"/>
              <a:buNone/>
            </a:pPr>
            <a:r>
              <a:rPr lang="en-GB" sz="1100" b="1" u="sng" dirty="0">
                <a:effectLst/>
                <a:latin typeface="Calibri" panose="020F0502020204030204" pitchFamily="34" charset="0"/>
                <a:ea typeface="Calibri" panose="020F0502020204030204" pitchFamily="34" charset="0"/>
              </a:rPr>
              <a:t>Question to audience</a:t>
            </a:r>
          </a:p>
          <a:p>
            <a:pPr marL="742950" lvl="1" indent="-285750">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If you were to put yourself on this roadmap, which step would you guess you’re at?</a:t>
            </a: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22</a:t>
            </a:fld>
            <a:endParaRPr lang="en-US"/>
          </a:p>
        </p:txBody>
      </p:sp>
    </p:spTree>
    <p:extLst>
      <p:ext uri="{BB962C8B-B14F-4D97-AF65-F5344CB8AC3E}">
        <p14:creationId xmlns:p14="http://schemas.microsoft.com/office/powerpoint/2010/main" val="1233748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We talked earlier about the domains of wellbeing:</a:t>
            </a:r>
          </a:p>
          <a:p>
            <a:pPr marL="228600" indent="-228600">
              <a:buAutoNum type="arabicPeriod"/>
            </a:pPr>
            <a:r>
              <a:rPr lang="en-GB" sz="1800" dirty="0"/>
              <a:t>Health</a:t>
            </a:r>
          </a:p>
          <a:p>
            <a:pPr marL="228600" indent="-228600">
              <a:buAutoNum type="arabicPeriod"/>
            </a:pPr>
            <a:r>
              <a:rPr lang="en-GB" sz="1800" dirty="0"/>
              <a:t>Good Work</a:t>
            </a:r>
          </a:p>
          <a:p>
            <a:pPr marL="228600" indent="-228600">
              <a:buAutoNum type="arabicPeriod"/>
            </a:pPr>
            <a:r>
              <a:rPr lang="en-GB" sz="1800" dirty="0"/>
              <a:t>Values &amp; principles</a:t>
            </a:r>
          </a:p>
          <a:p>
            <a:pPr marL="228600" indent="-228600">
              <a:buAutoNum type="arabicPeriod"/>
            </a:pPr>
            <a:r>
              <a:rPr lang="en-GB" sz="1800" dirty="0"/>
              <a:t>Social &amp; collective</a:t>
            </a:r>
          </a:p>
          <a:p>
            <a:pPr marL="228600" indent="-228600">
              <a:buAutoNum type="arabicPeriod"/>
            </a:pPr>
            <a:r>
              <a:rPr lang="en-GB" sz="1800" dirty="0"/>
              <a:t>Personal development</a:t>
            </a:r>
          </a:p>
          <a:p>
            <a:pPr marL="228600" indent="-228600">
              <a:buAutoNum type="arabicPeriod"/>
            </a:pPr>
            <a:r>
              <a:rPr lang="en-GB" sz="1800" dirty="0"/>
              <a:t>Good lifestyle choices</a:t>
            </a:r>
          </a:p>
          <a:p>
            <a:pPr marL="228600" indent="-228600">
              <a:buAutoNum type="arabicPeriod"/>
            </a:pPr>
            <a:r>
              <a:rPr lang="en-GB" sz="1800" dirty="0"/>
              <a:t>Financial wellbeing</a:t>
            </a:r>
          </a:p>
          <a:p>
            <a:pPr marL="228600" indent="-228600">
              <a:buAutoNum type="arabicPeriod"/>
            </a:pPr>
            <a:endParaRPr lang="en-GB" sz="1800" dirty="0"/>
          </a:p>
          <a:p>
            <a:pPr marL="0" indent="0">
              <a:buNone/>
            </a:pPr>
            <a:r>
              <a:rPr lang="en-GB" sz="1800" dirty="0"/>
              <a:t>As H&amp;S experts, we also bring the Plan, Do, Check, Act Model into our approach to workplace wellbeing.</a:t>
            </a:r>
          </a:p>
          <a:p>
            <a:pPr marL="0" indent="0">
              <a:buNone/>
            </a:pPr>
            <a:endParaRPr lang="en-GB" sz="1800" dirty="0"/>
          </a:p>
          <a:p>
            <a:pPr marL="0" indent="0">
              <a:buNone/>
            </a:pPr>
            <a:r>
              <a:rPr lang="en-GB" sz="1800" b="1" u="sng" dirty="0"/>
              <a:t>Audience participation </a:t>
            </a:r>
          </a:p>
          <a:p>
            <a:pPr marL="0" indent="0">
              <a:buNone/>
            </a:pPr>
            <a:r>
              <a:rPr lang="en-GB" sz="1800" b="0" u="none" dirty="0"/>
              <a:t>Hands up if you use, maybe even enjoy the PDCA approach?</a:t>
            </a:r>
          </a:p>
          <a:p>
            <a:pPr marL="0" indent="0">
              <a:buNone/>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As you know, t</a:t>
            </a:r>
            <a:r>
              <a:rPr lang="en-GB" sz="1800" dirty="0"/>
              <a:t>his model is simple and easy to understand, yet it is a powerful driver for meaningful change and improvement while minimising waste and increasing efficiency.</a:t>
            </a:r>
          </a:p>
          <a:p>
            <a:pPr marL="0" indent="0">
              <a:buNone/>
            </a:pPr>
            <a:endParaRPr lang="en-GB" sz="1800" dirty="0"/>
          </a:p>
          <a:p>
            <a:r>
              <a:rPr lang="en-GB" sz="1800" dirty="0"/>
              <a:t>And this, along with the holistic approach to Health, Safety, and Wellbeing are just two of the things that makes our Being Well Together Programme offering so different to the rest of the market.</a:t>
            </a:r>
          </a:p>
          <a:p>
            <a:endParaRPr lang="en-GB" sz="1800" dirty="0"/>
          </a:p>
        </p:txBody>
      </p:sp>
      <p:sp>
        <p:nvSpPr>
          <p:cNvPr id="4" name="Slide Number Placeholder 3"/>
          <p:cNvSpPr>
            <a:spLocks noGrp="1"/>
          </p:cNvSpPr>
          <p:nvPr>
            <p:ph type="sldNum" sz="quarter" idx="5"/>
          </p:nvPr>
        </p:nvSpPr>
        <p:spPr/>
        <p:txBody>
          <a:bodyPr/>
          <a:lstStyle/>
          <a:p>
            <a:fld id="{33D595CE-77C4-9344-8B1B-553CC9D2FED1}" type="slidenum">
              <a:rPr lang="en-US" smtClean="0"/>
              <a:t>23</a:t>
            </a:fld>
            <a:endParaRPr lang="en-US"/>
          </a:p>
        </p:txBody>
      </p:sp>
    </p:spTree>
    <p:extLst>
      <p:ext uri="{BB962C8B-B14F-4D97-AF65-F5344CB8AC3E}">
        <p14:creationId xmlns:p14="http://schemas.microsoft.com/office/powerpoint/2010/main" val="118785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So what is the Being Well Together Programme?</a:t>
            </a:r>
          </a:p>
          <a:p>
            <a:pPr marL="0" lvl="0" indent="0">
              <a:lnSpc>
                <a:spcPct val="107000"/>
              </a:lnSpc>
              <a:buFont typeface="+mj-l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GB" sz="1800" b="1" i="1" kern="1200" dirty="0">
                <a:solidFill>
                  <a:schemeClr val="tx1"/>
                </a:solidFill>
                <a:effectLst/>
                <a:latin typeface="+mn-lt"/>
                <a:ea typeface="+mn-ea"/>
                <a:cs typeface="+mn-cs"/>
              </a:rPr>
              <a:t>The Being Well Together Programme has the following... </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GB" sz="1800" b="1" i="1" kern="1200" dirty="0">
              <a:solidFill>
                <a:schemeClr val="tx1"/>
              </a:solidFill>
              <a:effectLst/>
              <a:latin typeface="+mn-lt"/>
              <a:ea typeface="+mn-ea"/>
              <a:cs typeface="+mn-cs"/>
            </a:endParaRP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Organisation Assessment Tool</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Employee Wellbeing Survey</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Dedicated Support Manager </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Unlimited access to Start the Conversation training</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Employer specific wellbeing guides and fact sheets</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Employee specific wellbeing guides and fact sheets</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Employer access to template HR policies</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Unlimited access to the Croner-I HR 24/7 HR hotline</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Being Well Together Certificate, logos and email footers</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Wellbeing Campaign packs, posters, infographics</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Access to new live webinars and pre-recorded webinars </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Access to exclusive Roundtable Events </a:t>
            </a:r>
          </a:p>
          <a:p>
            <a:pPr marL="285750" indent="-285750">
              <a:buFont typeface="Wingdings" panose="05000000000000000000" pitchFamily="2" charset="2"/>
              <a:buChar char="ü"/>
            </a:pPr>
            <a:r>
              <a:rPr lang="en-GB" sz="2800" dirty="0">
                <a:latin typeface="Arial" panose="020B0604020202020204" pitchFamily="34" charset="0"/>
                <a:cs typeface="Arial" panose="020B0604020202020204" pitchFamily="34" charset="0"/>
              </a:rPr>
              <a:t>Discounted access to Being Well Together partner services</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GB" sz="1800" b="1" i="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of these tools give you the opportunity to do something that you haven’t done before and/or improve what you already have.</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If we had another 3 hours, I’d take you through all of these incredible benefits, however, I know you’re busy and you want to know what’s going to make the real difference to your organisation…</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GB" sz="1800" b="1" i="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GB" sz="18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595CE-77C4-9344-8B1B-553CC9D2F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51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One of the most important aspects of putting any wellbeing provision in place is knowing what your organisation's current situation is and what's needed to improve it. </a:t>
            </a:r>
            <a:endParaRPr lang="en-GB" b="1"/>
          </a:p>
          <a:p>
            <a:endParaRPr lang="en-GB"/>
          </a:p>
          <a:p>
            <a:r>
              <a:rPr lang="en-GB"/>
              <a:t>Covering the domains of wellbeing, using the Plan, Do, Check, Act Model, our organisation health &amp; wellbeing assessment tool allows you to undertake a thorough assessment (over 100 questions) of your health, safety and wellbeing provision.</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The assessment draws on existing recognised and evidenced frameworks from within health and safety, clinical and Human Resources fields.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r>
              <a:rPr lang="en-GB"/>
              <a:t>The assessment tool is intended to enable your organisation 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Benchmark against a series of key measures in relation to the management of health, safety and wellbeing within your organisation </a:t>
            </a:r>
            <a:r>
              <a:rPr lang="en-GB" b="0"/>
              <a:t>and</a:t>
            </a:r>
            <a:r>
              <a:rPr lang="en-GB"/>
              <a:t> use this baseline to measure the impact of your wellbeing strategies and interventions year on year. </a:t>
            </a:r>
          </a:p>
          <a:p>
            <a:pPr marL="171450" indent="-171450">
              <a:buFontTx/>
              <a:buChar char="-"/>
            </a:pPr>
            <a:r>
              <a:rPr lang="en-GB"/>
              <a:t>Identify gaps in your current approach to help map out a measurable plan of action towards best practice so that you can move along the continuum to ensure you are always moving forward.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Inform your decisions on the most suitable employee interventions for your organisation, focussing on prevention rather than cure.</a:t>
            </a:r>
          </a:p>
          <a:p>
            <a:pPr marL="171450" indent="-171450">
              <a:buFontTx/>
              <a:buChar char="-"/>
            </a:pPr>
            <a:endParaRPr lang="en-GB"/>
          </a:p>
          <a:p>
            <a:pPr marL="0" indent="0">
              <a:buFontTx/>
              <a:buNone/>
            </a:pPr>
            <a:r>
              <a:rPr lang="en-GB"/>
              <a:t>The organisation assessment tool will provide a report containing detailed and prioritised recommendations to help your structure your wellbeing strategy in a holistic and integrated way.</a:t>
            </a:r>
          </a:p>
          <a:p>
            <a:pPr marL="0" indent="0">
              <a:buFontTx/>
              <a:buNone/>
            </a:pPr>
            <a:endParaRPr lang="en-GB" b="0"/>
          </a:p>
          <a:p>
            <a:endParaRPr lang="en-GB"/>
          </a:p>
        </p:txBody>
      </p:sp>
      <p:sp>
        <p:nvSpPr>
          <p:cNvPr id="4" name="Slide Number Placeholder 3"/>
          <p:cNvSpPr>
            <a:spLocks noGrp="1"/>
          </p:cNvSpPr>
          <p:nvPr>
            <p:ph type="sldNum" sz="quarter" idx="5"/>
          </p:nvPr>
        </p:nvSpPr>
        <p:spPr/>
        <p:txBody>
          <a:bodyPr/>
          <a:lstStyle/>
          <a:p>
            <a:fld id="{33D595CE-77C4-9344-8B1B-553CC9D2FED1}" type="slidenum">
              <a:rPr lang="en-US" smtClean="0"/>
              <a:t>25</a:t>
            </a:fld>
            <a:endParaRPr lang="en-US"/>
          </a:p>
        </p:txBody>
      </p:sp>
    </p:spTree>
    <p:extLst>
      <p:ext uri="{BB962C8B-B14F-4D97-AF65-F5344CB8AC3E}">
        <p14:creationId xmlns:p14="http://schemas.microsoft.com/office/powerpoint/2010/main" val="3644124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unique employee wellbeing survey will provide you with your employees’ perspective of how well you are doing to improve their health, safety, and wellbeing. Using our survey you will have anonymous insights to and understand what your people feel you are doing well as an organisation, and areas for improvement need, as well as what is working for them.</a:t>
            </a:r>
          </a:p>
          <a:p>
            <a:endParaRPr lang="en-GB" dirty="0"/>
          </a:p>
          <a:p>
            <a:r>
              <a:rPr lang="en-GB" dirty="0"/>
              <a:t>The survey also asks your employees questions about their wellbeing – levels of activity, smoking, eating and drinking habits etc – to help you to build a picture of the health and wellbeing of your staff.</a:t>
            </a:r>
          </a:p>
          <a:p>
            <a:endParaRPr lang="en-GB" dirty="0"/>
          </a:p>
          <a:p>
            <a:r>
              <a:rPr lang="en-GB" dirty="0"/>
              <a:t>The Employee Wellbeing Survey is designed to work specifically with the Being Well Together Organisation Assessment Tool so that you can measure how your organisation is performing directly against employee perceptions. </a:t>
            </a:r>
            <a:r>
              <a:rPr lang="en-GB" b="1" i="1" dirty="0"/>
              <a:t>For example (make relevant to the organisation) You may think that your senior leadership promote a good culture of mental health and wellbeing, yet you might find out from your employees that only 24% of staff think that they do. Or perhaps you think you have a good handle on staff working outside of their contracted hours, you might find out from the survey that 67% of your staff work beyond their normal hours.</a:t>
            </a:r>
            <a:endParaRPr lang="en-GB" i="1" dirty="0"/>
          </a:p>
          <a:p>
            <a:endParaRPr lang="en-GB" dirty="0"/>
          </a:p>
          <a:p>
            <a:r>
              <a:rPr lang="en-GB" dirty="0"/>
              <a:t>Having these two assessments side- by -side saves you spending hours trawling through data trying to determine the best use of your valuable resources. Instead you are given with a clear picture of your people’s needs so that you can match it with a suitable solution. </a:t>
            </a:r>
          </a:p>
          <a:p>
            <a:endParaRPr lang="en-GB" dirty="0"/>
          </a:p>
          <a:p>
            <a:r>
              <a:rPr lang="en-GB" dirty="0"/>
              <a:t>Our Being Well Together Supporters find the reassessments of incredible value. By completing both the Organisation Assessment Tool and Employee Wellbeing Survey a year later, we help organisations to see what’s worked well, what needs improvement, and what’s next.</a:t>
            </a:r>
          </a:p>
        </p:txBody>
      </p:sp>
      <p:sp>
        <p:nvSpPr>
          <p:cNvPr id="4" name="Slide Number Placeholder 3"/>
          <p:cNvSpPr>
            <a:spLocks noGrp="1"/>
          </p:cNvSpPr>
          <p:nvPr>
            <p:ph type="sldNum" sz="quarter" idx="5"/>
          </p:nvPr>
        </p:nvSpPr>
        <p:spPr/>
        <p:txBody>
          <a:bodyPr/>
          <a:lstStyle/>
          <a:p>
            <a:fld id="{33D595CE-77C4-9344-8B1B-553CC9D2FED1}" type="slidenum">
              <a:rPr lang="en-US" smtClean="0"/>
              <a:t>26</a:t>
            </a:fld>
            <a:endParaRPr lang="en-US"/>
          </a:p>
        </p:txBody>
      </p:sp>
    </p:spTree>
    <p:extLst>
      <p:ext uri="{BB962C8B-B14F-4D97-AF65-F5344CB8AC3E}">
        <p14:creationId xmlns:p14="http://schemas.microsoft.com/office/powerpoint/2010/main" val="2849820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common complaints that we hear from organisations is that they’re struggling to do it on their own.</a:t>
            </a:r>
          </a:p>
          <a:p>
            <a:endParaRPr lang="en-GB" dirty="0"/>
          </a:p>
          <a:p>
            <a:r>
              <a:rPr lang="en-GB" dirty="0"/>
              <a:t>With a dedicated Support Manager, you don’t have to! Our experienced Support Managers get to know you and your organisation so that they can help you to meet your organisational and people needs.</a:t>
            </a:r>
          </a:p>
          <a:p>
            <a:endParaRPr lang="en-GB" dirty="0"/>
          </a:p>
          <a:p>
            <a:r>
              <a:rPr lang="en-GB" dirty="0"/>
              <a:t>Your dedicated Support Manager will meet with you about once every 6-8 weeks to provide the guidance you need to get your health, safety and wellbeing strategy off the ground</a:t>
            </a:r>
          </a:p>
          <a:p>
            <a:r>
              <a:rPr lang="en-GB" dirty="0"/>
              <a:t/>
            </a:r>
            <a:br>
              <a:rPr lang="en-GB" dirty="0"/>
            </a:br>
            <a:r>
              <a:rPr lang="en-GB" dirty="0"/>
              <a:t>They’ll help you to stay rooted in the data, making sure that what you put in place is what your business needs, and what your staff need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Your experienced Support Manager helps you to plan your wellbeing programme, making sure it’s rooted in this data to help you to i</a:t>
            </a:r>
            <a:r>
              <a:rPr lang="en-GB" sz="1200" kern="1200" dirty="0">
                <a:solidFill>
                  <a:schemeClr val="tx1"/>
                </a:solidFill>
                <a:effectLst/>
                <a:latin typeface="+mn-lt"/>
                <a:ea typeface="+mn-ea"/>
                <a:cs typeface="+mn-cs"/>
              </a:rPr>
              <a:t>dentify and plan for appropriate change</a:t>
            </a:r>
            <a:r>
              <a:rPr lang="en-GB" dirty="0"/>
              <a:t>, not assumptions about what employees want.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saw a few slides ago, there’s tons more tools and resources that you will be able to access as a Being Well Together Supporter, if we went through them all this afternoon, we’d be here for another three hours and I know that you’re busy. Safe to say our Being Well Together Programme will give you the tools and resources you need to put together a health, safety and wellbeing strategy.</a:t>
            </a: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27</a:t>
            </a:fld>
            <a:endParaRPr lang="en-US"/>
          </a:p>
        </p:txBody>
      </p:sp>
    </p:spTree>
    <p:extLst>
      <p:ext uri="{BB962C8B-B14F-4D97-AF65-F5344CB8AC3E}">
        <p14:creationId xmlns:p14="http://schemas.microsoft.com/office/powerpoint/2010/main" val="2569757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Click</a:t>
            </a:r>
          </a:p>
          <a:p>
            <a:r>
              <a:rPr lang="en-GB" dirty="0"/>
              <a:t>Following the 10 steps and recognising the </a:t>
            </a:r>
          </a:p>
          <a:p>
            <a:r>
              <a:rPr lang="en-GB" dirty="0"/>
              <a:t>Activities</a:t>
            </a:r>
          </a:p>
          <a:p>
            <a:r>
              <a:rPr lang="en-GB" dirty="0"/>
              <a:t>Tools</a:t>
            </a:r>
          </a:p>
          <a:p>
            <a:r>
              <a:rPr lang="en-GB" dirty="0"/>
              <a:t>Resources</a:t>
            </a:r>
          </a:p>
          <a:p>
            <a:r>
              <a:rPr lang="en-GB" dirty="0"/>
              <a:t>interventions and support available</a:t>
            </a:r>
          </a:p>
          <a:p>
            <a:r>
              <a:rPr lang="en-GB" dirty="0"/>
              <a:t>together with what you already have in place, makes the journey clear and achievable, and in line with your business objectives.</a:t>
            </a:r>
            <a:endParaRPr lang="en-GB"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of course, we need repetition and consistency.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Your strategy may not be perfect straight away, it’s important to recognise that you’ll likely go through many iterations, to update and you’ll want to constantly improve it. It’s only when you go through the 10 steps a few times that you’ll get the desired long-term cultural change results that your organisation needs.</a:t>
            </a:r>
            <a:endParaRPr lang="en-GB" b="1" dirty="0">
              <a:cs typeface="+mn-lt"/>
            </a:endParaRPr>
          </a:p>
          <a:p>
            <a:r>
              <a:rPr lang="en-GB" dirty="0">
                <a:cs typeface="+mn-lt"/>
              </a:rPr>
              <a:t/>
            </a:r>
            <a:br>
              <a:rPr lang="en-GB" dirty="0">
                <a:cs typeface="+mn-lt"/>
              </a:rPr>
            </a:br>
            <a:r>
              <a:rPr lang="en-GB" dirty="0">
                <a:cs typeface="+mn-lt"/>
              </a:rPr>
              <a:t>It’s t</a:t>
            </a:r>
            <a:r>
              <a:rPr lang="en-GB" dirty="0"/>
              <a:t>his approach that will embed wellbeing into your policy, operation, brand, and culture and is the recipe for success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CFB79-D37C-4AB6-ACAD-3202B3C8AA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372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taking this strategic approach, we’re talking about a long-term cultural change within your organisation.</a:t>
            </a:r>
          </a:p>
          <a:p>
            <a:endParaRPr lang="en-GB" dirty="0"/>
          </a:p>
          <a:p>
            <a:r>
              <a:rPr lang="en-GB" dirty="0"/>
              <a:t>We help organisations to move from a Tertiary Intervention stage of:</a:t>
            </a:r>
          </a:p>
          <a:p>
            <a:pPr marL="171450" indent="-171450">
              <a:buFontTx/>
              <a:buChar char="-"/>
            </a:pPr>
            <a:r>
              <a:rPr lang="en-GB" dirty="0"/>
              <a:t>Being reactive to sickness absence</a:t>
            </a:r>
          </a:p>
          <a:p>
            <a:pPr marL="171450" indent="-171450">
              <a:buFontTx/>
              <a:buChar char="-"/>
            </a:pPr>
            <a:r>
              <a:rPr lang="en-GB" dirty="0"/>
              <a:t>Being ‘seen’ to do the right thing</a:t>
            </a:r>
          </a:p>
          <a:p>
            <a:pPr marL="171450" indent="-171450">
              <a:buFontTx/>
              <a:buChar char="-"/>
            </a:pPr>
            <a:r>
              <a:rPr lang="en-GB" dirty="0"/>
              <a:t>Having policies for policy sake</a:t>
            </a:r>
          </a:p>
          <a:p>
            <a:pPr marL="171450" indent="-171450">
              <a:buFontTx/>
              <a:buChar char="-"/>
            </a:pPr>
            <a:endParaRPr lang="en-GB" dirty="0"/>
          </a:p>
          <a:p>
            <a:pPr marL="0" indent="0">
              <a:buFontTx/>
              <a:buNone/>
            </a:pPr>
            <a:r>
              <a:rPr lang="en-GB" dirty="0"/>
              <a:t>To a place of Primary intervention where:</a:t>
            </a:r>
          </a:p>
          <a:p>
            <a:pPr marL="171450" indent="-171450">
              <a:buFontTx/>
              <a:buChar char="-"/>
            </a:pPr>
            <a:r>
              <a:rPr lang="en-GB" dirty="0"/>
              <a:t>Multiple data sets inform your approach</a:t>
            </a:r>
          </a:p>
          <a:p>
            <a:pPr marL="171450" indent="-171450">
              <a:buFontTx/>
              <a:buChar char="-"/>
            </a:pPr>
            <a:r>
              <a:rPr lang="en-GB" dirty="0"/>
              <a:t>You’re getting the right interventions in for the right people</a:t>
            </a:r>
          </a:p>
          <a:p>
            <a:pPr marL="171450" indent="-171450">
              <a:buFontTx/>
              <a:buChar char="-"/>
            </a:pPr>
            <a:r>
              <a:rPr lang="en-GB" dirty="0"/>
              <a:t>The culture is coming from the top-down</a:t>
            </a:r>
          </a:p>
          <a:p>
            <a:pPr marL="0" indent="0">
              <a:buFontTx/>
              <a:buNone/>
            </a:pPr>
            <a:endParaRPr lang="en-GB" dirty="0"/>
          </a:p>
          <a:p>
            <a:pPr marL="0" indent="0">
              <a:buFontTx/>
              <a:buNone/>
            </a:pPr>
            <a:r>
              <a:rPr lang="en-GB" dirty="0"/>
              <a:t>Can you imagine if there was a culture of wellbeing where people would actively take care of their own wellbeing, and that of others. We’re starting to break down the mental health stigma, and we’ve got a way to go. We also want to break down the financial problems stigma too, right?</a:t>
            </a:r>
            <a:r>
              <a:rPr lang="en-GB" i="1" dirty="0"/>
              <a:t> A recent report from People Management explains that </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81 per cent of employees don’t feel comfortable talking about money at work and 71 per cent of employees don’t feel comfortable asking for help with financial matters from their employer.</a:t>
            </a:r>
            <a:r>
              <a:rPr lang="en-US" sz="180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Imagine what work would look like if people </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did </a:t>
            </a:r>
            <a:r>
              <a:rPr lang="en-US" sz="180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feel comfortable talking about money, or any wellbeing matters, at work and requesting the help that they need from their employer.</a:t>
            </a:r>
            <a:endParaRPr lang="en-GB" i="1" dirty="0"/>
          </a:p>
          <a:p>
            <a:pPr marL="0" indent="0">
              <a:buFontTx/>
              <a:buNone/>
            </a:pPr>
            <a:endParaRPr lang="en-GB" dirty="0"/>
          </a:p>
          <a:p>
            <a:pPr marL="0" indent="0">
              <a:buFontTx/>
              <a:buNone/>
            </a:pPr>
            <a:r>
              <a:rPr lang="en-GB" b="1" u="sng" dirty="0"/>
              <a:t>Audience participation, show of hands, would a culture of wellbeing enhance your organisation?</a:t>
            </a:r>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BED07-3801-E24A-88AA-B62DB84718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172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you’ve probably gathered by now, here at British Safety Council, we believe that health, safety, and wellbeing is of utmost strategic importance and by putting wellbeing at the heart of our strategy means that we are broadening the delivery of our vision and having greater impact so that we reach a place where no one should be injured or made ill through their work</a:t>
            </a:r>
          </a:p>
        </p:txBody>
      </p:sp>
      <p:sp>
        <p:nvSpPr>
          <p:cNvPr id="4" name="Slide Number Placeholder 3"/>
          <p:cNvSpPr>
            <a:spLocks noGrp="1"/>
          </p:cNvSpPr>
          <p:nvPr>
            <p:ph type="sldNum" sz="quarter" idx="5"/>
          </p:nvPr>
        </p:nvSpPr>
        <p:spPr/>
        <p:txBody>
          <a:bodyPr/>
          <a:lstStyle/>
          <a:p>
            <a:fld id="{33D595CE-77C4-9344-8B1B-553CC9D2FED1}" type="slidenum">
              <a:rPr lang="en-US" smtClean="0"/>
              <a:t>30</a:t>
            </a:fld>
            <a:endParaRPr lang="en-US"/>
          </a:p>
        </p:txBody>
      </p:sp>
    </p:spTree>
    <p:extLst>
      <p:ext uri="{BB962C8B-B14F-4D97-AF65-F5344CB8AC3E}">
        <p14:creationId xmlns:p14="http://schemas.microsoft.com/office/powerpoint/2010/main" val="1298612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2023 workplace wellbeing webinar series including:</a:t>
            </a:r>
          </a:p>
          <a:p>
            <a:pPr marL="171450" indent="-171450">
              <a:buFontTx/>
              <a:buChar char="-"/>
            </a:pPr>
            <a:r>
              <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Webinar next Tuesday (28</a:t>
            </a:r>
            <a:r>
              <a:rPr kumimoji="0" lang="en-US" sz="1200" b="0" i="0" u="none" strike="noStrike" kern="1200" cap="none" spc="0" normalizeH="0" baseline="30000" noProof="0" dirty="0">
                <a:ln>
                  <a:noFill/>
                </a:ln>
                <a:solidFill>
                  <a:srgbClr val="002C5C"/>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 March) – Leadership in Health, Safety &amp; Wellbeing presented by </a:t>
            </a:r>
            <a:r>
              <a:rPr lang="en-GB" sz="1800" dirty="0">
                <a:effectLst/>
                <a:latin typeface="Calibri" panose="020F0502020204030204" pitchFamily="34" charset="0"/>
                <a:ea typeface="Calibri" panose="020F0502020204030204" pitchFamily="34" charset="0"/>
              </a:rPr>
              <a:t>Phil Clarke, Head of Health and Safety, Care UK and Marcus Herbert: Head of Wellbeing, British Safety Council, and</a:t>
            </a:r>
          </a:p>
          <a:p>
            <a:pPr marL="171450" indent="-171450">
              <a:buFontTx/>
              <a:buChar char="-"/>
            </a:pPr>
            <a:r>
              <a:rPr lang="en-GB" sz="1800" dirty="0">
                <a:effectLst/>
                <a:latin typeface="Calibri" panose="020F0502020204030204" pitchFamily="34" charset="0"/>
                <a:ea typeface="Calibri" panose="020F0502020204030204" pitchFamily="34" charset="0"/>
              </a:rPr>
              <a:t>Online wellbeing Conference on 18</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April covering topics such as:</a:t>
            </a:r>
          </a:p>
          <a:p>
            <a:pPr marL="742950" lvl="1"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rPr>
              <a:t>Implementing an Authentic Organisational Wellbeing Strategy</a:t>
            </a:r>
          </a:p>
          <a:p>
            <a:pPr marL="742950" lvl="1" indent="-285750">
              <a:buFont typeface="Arial" panose="020B0604020202020204" pitchFamily="34" charset="0"/>
              <a:buChar char="•"/>
            </a:pPr>
            <a:r>
              <a:rPr lang="en-GB" sz="2800" b="0" i="0" dirty="0">
                <a:solidFill>
                  <a:srgbClr val="000000"/>
                </a:solidFill>
                <a:effectLst/>
                <a:latin typeface="-apple-system"/>
              </a:rPr>
              <a:t>Connecting workplace psychosocial hazards to unsafe behaviours: Insight from site</a:t>
            </a:r>
            <a:endParaRPr lang="en-GB" sz="1800" b="0" i="0" dirty="0">
              <a:solidFill>
                <a:srgbClr val="000000"/>
              </a:solidFill>
              <a:effectLst/>
              <a:latin typeface="Calibri" panose="020F0502020204030204" pitchFamily="34" charset="0"/>
            </a:endParaRPr>
          </a:p>
          <a:p>
            <a:pPr marL="742950" lvl="1" indent="-285750">
              <a:buFont typeface="Arial" panose="020B0604020202020204" pitchFamily="34" charset="0"/>
              <a:buChar char="•"/>
            </a:pPr>
            <a:r>
              <a:rPr lang="en-GB" sz="2800" b="0" i="0" dirty="0">
                <a:solidFill>
                  <a:srgbClr val="000000"/>
                </a:solidFill>
                <a:effectLst/>
                <a:latin typeface="-apple-system"/>
              </a:rPr>
              <a:t>The real business case for workplace wellbeing</a:t>
            </a:r>
            <a:endParaRPr lang="en-GB" sz="1800" b="0" i="0" dirty="0">
              <a:solidFill>
                <a:srgbClr val="000000"/>
              </a:solidFill>
              <a:effectLst/>
              <a:latin typeface="Calibri" panose="020F0502020204030204" pitchFamily="34" charset="0"/>
            </a:endParaRPr>
          </a:p>
          <a:p>
            <a:pPr marL="742950" lvl="1" indent="-285750">
              <a:buFont typeface="Arial" panose="020B0604020202020204" pitchFamily="34" charset="0"/>
              <a:buChar char="•"/>
            </a:pPr>
            <a:r>
              <a:rPr lang="en-GB" sz="1800" b="0" i="0" dirty="0">
                <a:solidFill>
                  <a:srgbClr val="000000"/>
                </a:solidFill>
                <a:effectLst/>
                <a:latin typeface="Calibri" panose="020F0502020204030204" pitchFamily="34" charset="0"/>
                <a:ea typeface="Calibri" panose="020F0502020204030204" pitchFamily="34" charset="0"/>
              </a:rPr>
              <a:t>Wellbeing for human performance</a:t>
            </a:r>
          </a:p>
          <a:p>
            <a:pPr marL="742950" lvl="1" indent="-285750">
              <a:buFont typeface="Arial" panose="020B0604020202020204" pitchFamily="34" charset="0"/>
              <a:buChar char="•"/>
            </a:pPr>
            <a:r>
              <a:rPr lang="en-GB" sz="2800" b="0" i="0" dirty="0">
                <a:solidFill>
                  <a:srgbClr val="000000"/>
                </a:solidFill>
                <a:effectLst/>
                <a:latin typeface="-apple-system"/>
              </a:rPr>
              <a:t>The impact of indoor air quality on occupants’ cognitive function, productivity and wellbeing</a:t>
            </a:r>
            <a:r>
              <a:rPr lang="en-GB" sz="1800" b="0" i="0" dirty="0">
                <a:solidFill>
                  <a:srgbClr val="000000"/>
                </a:solidFill>
                <a:effectLst/>
                <a:latin typeface="Calibri" panose="020F0502020204030204" pitchFamily="34" charset="0"/>
              </a:rPr>
              <a:t>, and more!</a:t>
            </a: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32</a:t>
            </a:fld>
            <a:endParaRPr lang="en-US"/>
          </a:p>
        </p:txBody>
      </p:sp>
    </p:spTree>
    <p:extLst>
      <p:ext uri="{BB962C8B-B14F-4D97-AF65-F5344CB8AC3E}">
        <p14:creationId xmlns:p14="http://schemas.microsoft.com/office/powerpoint/2010/main" val="289929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HSE Stress Management Standards were difficult to use with small numbers and was hard to find the time to administer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Last year we utilised the “Being Well Together” Employee Wellbeing survey which was much easier and had the added benefit of the results interpreted by BWT and benchmarked against other companies.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identified that as an employer we need to be particularly aware of the “demands” put on employees at work.  Whilst many of the jobs are demanding they are also rewarding but this remains an area of risk to us.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29E00-E6D2-4BAC-A132-7DDC3BC2EB58}" type="slidenum">
              <a:rPr kumimoji="0" lang="en-GB"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1264932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2023 workplace wellbeing webinar series including:</a:t>
            </a:r>
          </a:p>
          <a:p>
            <a:pPr marL="171450" indent="-171450">
              <a:buFontTx/>
              <a:buChar char="-"/>
            </a:pPr>
            <a:r>
              <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Webinar next Tuesday (28</a:t>
            </a:r>
            <a:r>
              <a:rPr kumimoji="0" lang="en-US" sz="1200" b="0" i="0" u="none" strike="noStrike" kern="1200" cap="none" spc="0" normalizeH="0" baseline="30000" noProof="0" dirty="0">
                <a:ln>
                  <a:noFill/>
                </a:ln>
                <a:solidFill>
                  <a:srgbClr val="002C5C"/>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 March) – Leadership in Health, Safety &amp; Wellbeing presented by </a:t>
            </a:r>
            <a:r>
              <a:rPr lang="en-GB" sz="1800" dirty="0">
                <a:effectLst/>
                <a:latin typeface="Calibri" panose="020F0502020204030204" pitchFamily="34" charset="0"/>
                <a:ea typeface="Calibri" panose="020F0502020204030204" pitchFamily="34" charset="0"/>
              </a:rPr>
              <a:t>Phil Clarke, Head of Health and Safety, Care UK and Marcus Herbert: Head of Wellbeing, British Safety Council, and</a:t>
            </a:r>
          </a:p>
          <a:p>
            <a:pPr marL="171450" indent="-171450">
              <a:buFontTx/>
              <a:buChar char="-"/>
            </a:pPr>
            <a:r>
              <a:rPr lang="en-GB" sz="1800" dirty="0">
                <a:effectLst/>
                <a:latin typeface="Calibri" panose="020F0502020204030204" pitchFamily="34" charset="0"/>
                <a:ea typeface="Calibri" panose="020F0502020204030204" pitchFamily="34" charset="0"/>
              </a:rPr>
              <a:t>Wellbeing Conference on 18</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April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33</a:t>
            </a:fld>
            <a:endParaRPr lang="en-US"/>
          </a:p>
        </p:txBody>
      </p:sp>
    </p:spTree>
    <p:extLst>
      <p:ext uri="{BB962C8B-B14F-4D97-AF65-F5344CB8AC3E}">
        <p14:creationId xmlns:p14="http://schemas.microsoft.com/office/powerpoint/2010/main" val="114498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month we are holding out Employee Committee meeting.  The Health and Wellbeing programme will feature largely in this.  We are looking at what data we have available and what we are monitoring in the future.  We are planning to ask employees about what they want.  Whether this be health checks, health and wellbeing guidance, training, volunteering opportunities then we are asking our employees to let us know.  Obviously this is not a free for all but by asking the question we hope to be able to give employees at least some of their “wish list”.  We aim to set up working groups across the business for topics which people are interested in exploring further, e.g. things like “women’s health” and “social events”.  We are also looking to ask for volunteers to expand our current pool of </a:t>
            </a:r>
            <a:r>
              <a:rPr lang="en-GB"/>
              <a:t>MHF Aiders.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29E00-E6D2-4BAC-A132-7DDC3BC2EB58}" type="slidenum">
              <a:rPr kumimoji="0" lang="en-GB"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348737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&amp; thank </a:t>
            </a:r>
            <a:r>
              <a:rPr lang="en-GB" dirty="0" err="1"/>
              <a:t>you’s</a:t>
            </a:r>
            <a:endParaRPr lang="en-GB" dirty="0"/>
          </a:p>
          <a:p>
            <a:endParaRPr lang="en-GB" dirty="0"/>
          </a:p>
          <a:p>
            <a:r>
              <a:rPr lang="en-GB" dirty="0"/>
              <a:t>My name is Jo Saines and I am the Wellbeing Services Manager from British Safety Council.</a:t>
            </a:r>
          </a:p>
          <a:p>
            <a:endParaRPr lang="en-GB" dirty="0"/>
          </a:p>
          <a:p>
            <a:r>
              <a:rPr lang="en-GB" dirty="0"/>
              <a:t>A little bit of background as to why I’m here and you’re here…</a:t>
            </a:r>
          </a:p>
          <a:p>
            <a:endParaRPr lang="en-GB" dirty="0"/>
          </a:p>
          <a:p>
            <a:r>
              <a:rPr lang="en-GB" dirty="0"/>
              <a:t>As a charitable organisation, we’re passionate about fulfilling our vision that no one should be injured or made ill through their work. One of the ways we can do that is by providing workshops free of charge to organisations that want help with these strategies.</a:t>
            </a:r>
          </a:p>
          <a:p>
            <a:endParaRPr lang="en-GB" dirty="0"/>
          </a:p>
          <a:p>
            <a:r>
              <a:rPr lang="en-GB" dirty="0"/>
              <a:t>Rebecca got wind of our vision and asked if we could speak to you more about integrating health, safety &amp; wellbeing.</a:t>
            </a:r>
          </a:p>
          <a:p>
            <a:endParaRPr lang="en-GB" dirty="0"/>
          </a:p>
          <a:p>
            <a:r>
              <a:rPr lang="en-GB" dirty="0"/>
              <a:t>To give you a little bit of context, as the Wellbeing Services Manager, my role is to oversee the support that we give organisations in developing their wellbeing strategies. I have been in the wellbeing sphere for about 10 years and I am truly passionate about making sure that people can be well.</a:t>
            </a:r>
          </a:p>
        </p:txBody>
      </p:sp>
      <p:sp>
        <p:nvSpPr>
          <p:cNvPr id="4" name="Slide Number Placeholder 3"/>
          <p:cNvSpPr>
            <a:spLocks noGrp="1"/>
          </p:cNvSpPr>
          <p:nvPr>
            <p:ph type="sldNum" sz="quarter" idx="5"/>
          </p:nvPr>
        </p:nvSpPr>
        <p:spPr/>
        <p:txBody>
          <a:bodyPr/>
          <a:lstStyle/>
          <a:p>
            <a:fld id="{33D595CE-77C4-9344-8B1B-553CC9D2FED1}" type="slidenum">
              <a:rPr lang="en-US" smtClean="0"/>
              <a:t>7</a:t>
            </a:fld>
            <a:endParaRPr lang="en-US"/>
          </a:p>
        </p:txBody>
      </p:sp>
    </p:spTree>
    <p:extLst>
      <p:ext uri="{BB962C8B-B14F-4D97-AF65-F5344CB8AC3E}">
        <p14:creationId xmlns:p14="http://schemas.microsoft.com/office/powerpoint/2010/main" val="304642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next 55 minutes, we’re going to be discussing….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going to be an interactive session where I will be asking you for your insight throughout.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have any questions then we will have an opportunity to ask them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would like the slides from the presentation then jot down our email address and/or phone number on the last slide and contact us to ask for them</a:t>
            </a:r>
          </a:p>
          <a:p>
            <a:endParaRPr lang="en-GB" dirty="0"/>
          </a:p>
        </p:txBody>
      </p:sp>
      <p:sp>
        <p:nvSpPr>
          <p:cNvPr id="4" name="Slide Number Placeholder 3"/>
          <p:cNvSpPr>
            <a:spLocks noGrp="1"/>
          </p:cNvSpPr>
          <p:nvPr>
            <p:ph type="sldNum" sz="quarter" idx="5"/>
          </p:nvPr>
        </p:nvSpPr>
        <p:spPr/>
        <p:txBody>
          <a:bodyPr/>
          <a:lstStyle/>
          <a:p>
            <a:fld id="{33D595CE-77C4-9344-8B1B-553CC9D2FED1}" type="slidenum">
              <a:rPr lang="en-US" smtClean="0"/>
              <a:t>8</a:t>
            </a:fld>
            <a:endParaRPr lang="en-US"/>
          </a:p>
        </p:txBody>
      </p:sp>
    </p:spTree>
    <p:extLst>
      <p:ext uri="{BB962C8B-B14F-4D97-AF65-F5344CB8AC3E}">
        <p14:creationId xmlns:p14="http://schemas.microsoft.com/office/powerpoint/2010/main" val="181605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get into the nitty </a:t>
            </a:r>
            <a:r>
              <a:rPr lang="en-GB" dirty="0" err="1"/>
              <a:t>grittys</a:t>
            </a:r>
            <a:r>
              <a:rPr lang="en-GB" dirty="0"/>
              <a:t>, we thought it would be sensible to start with some basic definitions, so we’re all coming from the same starting point.</a:t>
            </a:r>
          </a:p>
          <a:p>
            <a:endParaRPr lang="en-GB" dirty="0"/>
          </a:p>
          <a:p>
            <a:endParaRPr lang="en-GB" dirty="0"/>
          </a:p>
          <a:p>
            <a:r>
              <a:rPr lang="en-GB" dirty="0"/>
              <a:t>But of course, wellbeing is in fact more than that, it can be split into the separate components (lead on to next slide)….</a:t>
            </a:r>
          </a:p>
        </p:txBody>
      </p:sp>
      <p:sp>
        <p:nvSpPr>
          <p:cNvPr id="4" name="Slide Number Placeholder 3"/>
          <p:cNvSpPr>
            <a:spLocks noGrp="1"/>
          </p:cNvSpPr>
          <p:nvPr>
            <p:ph type="sldNum" sz="quarter" idx="5"/>
          </p:nvPr>
        </p:nvSpPr>
        <p:spPr/>
        <p:txBody>
          <a:bodyPr/>
          <a:lstStyle/>
          <a:p>
            <a:fld id="{33D595CE-77C4-9344-8B1B-553CC9D2FED1}" type="slidenum">
              <a:rPr lang="en-US" smtClean="0"/>
              <a:t>9</a:t>
            </a:fld>
            <a:endParaRPr lang="en-US"/>
          </a:p>
        </p:txBody>
      </p:sp>
    </p:spTree>
    <p:extLst>
      <p:ext uri="{BB962C8B-B14F-4D97-AF65-F5344CB8AC3E}">
        <p14:creationId xmlns:p14="http://schemas.microsoft.com/office/powerpoint/2010/main" val="217774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that all of these domains matter:</a:t>
            </a:r>
          </a:p>
          <a:p>
            <a:pPr marL="171450" indent="-171450">
              <a:buFont typeface="Arial" panose="020B0604020202020204" pitchFamily="34" charset="0"/>
              <a:buChar char="•"/>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Health</a:t>
            </a:r>
            <a:r>
              <a:rPr lang="en-GB" sz="1800" dirty="0">
                <a:effectLst/>
                <a:latin typeface="Calibri" panose="020F0502020204030204" pitchFamily="34" charset="0"/>
                <a:ea typeface="Calibri" panose="020F0502020204030204" pitchFamily="34" charset="0"/>
                <a:cs typeface="Times New Roman" panose="02020603050405020304" pitchFamily="18" charset="0"/>
              </a:rPr>
              <a:t> – we’re talking about physical health, physical safety, and mental health: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HSE, in 2021/22 there were 1.8 million work-related ill health cases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Work</a:t>
            </a:r>
            <a:r>
              <a:rPr lang="en-GB" sz="1800" dirty="0">
                <a:effectLst/>
                <a:latin typeface="Calibri" panose="020F0502020204030204" pitchFamily="34" charset="0"/>
                <a:ea typeface="Calibri" panose="020F0502020204030204" pitchFamily="34" charset="0"/>
                <a:cs typeface="Times New Roman" panose="02020603050405020304" pitchFamily="18" charset="0"/>
              </a:rPr>
              <a:t> – we know that good work is good for us and it of course directly correlates with our wellbeing. In 2022 Gallup released a publication informing us that “</a:t>
            </a:r>
            <a:r>
              <a:rPr lang="en-GB" sz="1800" dirty="0">
                <a:solidFill>
                  <a:srgbClr val="002060"/>
                </a:solidFill>
                <a:latin typeface="Arial" panose="020B0604020202020204" pitchFamily="34" charset="0"/>
                <a:cs typeface="Arial" panose="020B0604020202020204" pitchFamily="34" charset="0"/>
              </a:rPr>
              <a:t>People with a </a:t>
            </a:r>
            <a:r>
              <a:rPr lang="en-GB" sz="1800" b="1" dirty="0">
                <a:solidFill>
                  <a:srgbClr val="002060"/>
                </a:solidFill>
                <a:latin typeface="Arial" panose="020B0604020202020204" pitchFamily="34" charset="0"/>
                <a:cs typeface="Arial" panose="020B0604020202020204" pitchFamily="34" charset="0"/>
              </a:rPr>
              <a:t>bad manager</a:t>
            </a:r>
            <a:r>
              <a:rPr lang="en-GB" sz="1800" dirty="0">
                <a:solidFill>
                  <a:srgbClr val="002060"/>
                </a:solidFill>
                <a:latin typeface="Arial" panose="020B0604020202020204" pitchFamily="34" charset="0"/>
                <a:cs typeface="Arial" panose="020B0604020202020204" pitchFamily="34" charset="0"/>
              </a:rPr>
              <a:t> have even worse wellbeing than those without jobs”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Font typeface="Arial" panose="020B0604020202020204" pitchFamily="34" charse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800" b="1" dirty="0">
                <a:effectLst/>
                <a:latin typeface="Times New Roman" panose="02020603050405020304" pitchFamily="18" charset="0"/>
                <a:ea typeface="Times New Roman" panose="02020603050405020304" pitchFamily="18" charset="0"/>
              </a:rPr>
              <a:t>Values/principles </a:t>
            </a:r>
            <a:r>
              <a:rPr lang="en-GB" sz="1800" b="0" dirty="0">
                <a:effectLst/>
                <a:latin typeface="Times New Roman" panose="02020603050405020304" pitchFamily="18" charset="0"/>
                <a:ea typeface="Times New Roman" panose="02020603050405020304" pitchFamily="18" charset="0"/>
              </a:rPr>
              <a:t>– are we promoting ethical standards, and being fully inclusive in our workplace?</a:t>
            </a:r>
            <a:r>
              <a:rPr lang="en-GB" sz="1800" b="1" i="1" dirty="0">
                <a:effectLst/>
                <a:latin typeface="+mn-lt"/>
                <a:ea typeface="+mn-ea"/>
                <a:cs typeface="+mn-cs"/>
              </a:rPr>
              <a:t> </a:t>
            </a:r>
          </a:p>
          <a:p>
            <a:pPr marL="0" indent="0">
              <a:buFont typeface="Arial" panose="020B0604020202020204" pitchFamily="34" charset="0"/>
              <a:buNone/>
            </a:pPr>
            <a:endParaRPr lang="en-GB" sz="1800" b="1"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GB" sz="1800" b="1" dirty="0">
                <a:effectLst/>
                <a:latin typeface="Times New Roman" panose="02020603050405020304" pitchFamily="18" charset="0"/>
                <a:ea typeface="Times New Roman" panose="02020603050405020304" pitchFamily="18" charset="0"/>
              </a:rPr>
              <a:t>Collective/social </a:t>
            </a:r>
            <a:r>
              <a:rPr lang="en-GB" sz="1800" b="0" dirty="0">
                <a:effectLst/>
                <a:latin typeface="Times New Roman" panose="02020603050405020304" pitchFamily="18" charset="0"/>
                <a:ea typeface="Times New Roman" panose="02020603050405020304" pitchFamily="18" charset="0"/>
              </a:rPr>
              <a:t>– as Cary Cooper points out, for almost everyone, being at work involves some level of interaction with people. The quality of these interactions and the extent to which they’re supportive and rewarding is an important ingredient in how people feel at work.</a:t>
            </a:r>
            <a:r>
              <a:rPr lang="en-GB" sz="1800" b="1" i="1" dirty="0">
                <a:effectLst/>
                <a:latin typeface="+mn-lt"/>
                <a:ea typeface="+mn-ea"/>
                <a:cs typeface="+mn-cs"/>
              </a:rPr>
              <a:t> </a:t>
            </a:r>
          </a:p>
          <a:p>
            <a:pPr marL="0" indent="0">
              <a:buFont typeface="Arial" panose="020B0604020202020204" pitchFamily="34" charset="0"/>
              <a:buNone/>
            </a:pPr>
            <a:endParaRPr lang="en-GB" sz="1800" b="1"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Personal Growth </a:t>
            </a:r>
            <a:r>
              <a:rPr lang="en-GB" sz="1800" b="0" dirty="0">
                <a:effectLst/>
                <a:latin typeface="Times New Roman" panose="02020603050405020304" pitchFamily="18" charset="0"/>
                <a:ea typeface="Calibri" panose="020F0502020204030204" pitchFamily="34" charset="0"/>
                <a:cs typeface="Times New Roman" panose="02020603050405020304" pitchFamily="18" charset="0"/>
              </a:rPr>
              <a:t>– how are we helping our employees to grow and develop?</a:t>
            </a:r>
          </a:p>
          <a:p>
            <a:pPr marL="171450" indent="-171450">
              <a:buFont typeface="Arial" panose="020B0604020202020204" pitchFamily="34" charset="0"/>
              <a:buChar char="•"/>
            </a:pPr>
            <a:endParaRPr lang="en-GB" sz="1800" b="0" i="1" dirty="0">
              <a:effectLst/>
              <a:latin typeface="Times New Roman" panose="02020603050405020304" pitchFamily="18" charset="0"/>
              <a:ea typeface="+mn-ea"/>
              <a:cs typeface="Times New Roman" panose="02020603050405020304" pitchFamily="18" charset="0"/>
            </a:endParaRPr>
          </a:p>
          <a:p>
            <a:pPr marL="0" indent="0">
              <a:buFont typeface="Arial" panose="020B0604020202020204" pitchFamily="34" charset="0"/>
              <a:buNone/>
            </a:pPr>
            <a:r>
              <a:rPr lang="en-GB" sz="1800" b="1" i="1" u="sng" dirty="0">
                <a:effectLst/>
                <a:latin typeface="Times New Roman" panose="02020603050405020304" pitchFamily="18" charset="0"/>
                <a:ea typeface="+mn-ea"/>
                <a:cs typeface="Times New Roman" panose="02020603050405020304" pitchFamily="18" charset="0"/>
              </a:rPr>
              <a:t>Audience participation</a:t>
            </a:r>
            <a:r>
              <a:rPr lang="en-GB" sz="1800" b="0" i="1" dirty="0">
                <a:effectLst/>
                <a:latin typeface="Times New Roman" panose="02020603050405020304" pitchFamily="18" charset="0"/>
                <a:ea typeface="+mn-ea"/>
                <a:cs typeface="Times New Roman" panose="02020603050405020304" pitchFamily="18" charset="0"/>
              </a:rPr>
              <a:t>: For those of you that are line managers, when was the last time you had a conversation with your direct report about training, career development or lifelong learning? Or if you’re not a line manager, have you had those conversations with yours</a:t>
            </a:r>
            <a:endParaRPr lang="en-GB" sz="1800" b="1" i="1" dirty="0">
              <a:effectLst/>
              <a:latin typeface="+mn-lt"/>
              <a:ea typeface="+mn-ea"/>
              <a:cs typeface="+mn-cs"/>
            </a:endParaRPr>
          </a:p>
          <a:p>
            <a:pPr marL="0" indent="0">
              <a:buFont typeface="Arial" panose="020B0604020202020204" pitchFamily="34" charset="0"/>
              <a:buNone/>
            </a:pP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Good Lifestyle choices </a:t>
            </a:r>
            <a:r>
              <a:rPr lang="en-GB" sz="1800" b="0" dirty="0">
                <a:effectLst/>
                <a:latin typeface="Times New Roman" panose="02020603050405020304" pitchFamily="18" charset="0"/>
                <a:ea typeface="Calibri" panose="020F0502020204030204" pitchFamily="34" charset="0"/>
                <a:cs typeface="Times New Roman" panose="02020603050405020304" pitchFamily="18" charset="0"/>
              </a:rPr>
              <a:t> - are we and our employees getting enough physical activity or are we stuck at our desks, eating at our computers, and barely moving from 8-6?</a:t>
            </a:r>
            <a:endParaRPr lang="en-GB" sz="1800" b="1" i="1" dirty="0">
              <a:effectLst/>
              <a:latin typeface="+mn-lt"/>
              <a:ea typeface="+mn-ea"/>
              <a:cs typeface="+mn-cs"/>
            </a:endParaRPr>
          </a:p>
          <a:p>
            <a:pPr marL="0" indent="0">
              <a:buFont typeface="Arial" panose="020B0604020202020204" pitchFamily="34" charse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b="1" dirty="0"/>
              <a:t>Financial wellbeing </a:t>
            </a:r>
            <a:r>
              <a:rPr lang="en-GB" b="0" dirty="0"/>
              <a:t>– arguably, there’s never been a more important time than now to start talking about financial wellbeing. In fact, we’ve had a big increase in financial wellbeing enquiries just over the last week.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rPr>
              <a:t>When we spend over 90,000 hours of our lives at work, </a:t>
            </a:r>
            <a:r>
              <a:rPr lang="en-GB" sz="1200" dirty="0">
                <a:solidFill>
                  <a:srgbClr val="000000"/>
                </a:solidFill>
                <a:effectLst/>
                <a:latin typeface="Calibri" panose="020F0502020204030204" pitchFamily="34" charset="0"/>
                <a:ea typeface="Times New Roman" panose="02020603050405020304" pitchFamily="18" charset="0"/>
              </a:rPr>
              <a:t>you can see then </a:t>
            </a:r>
            <a:r>
              <a:rPr lang="en-GB" dirty="0"/>
              <a:t>that workplace wellbeing is quite a big subject isn’t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FontTx/>
              <a:buNone/>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595CE-77C4-9344-8B1B-553CC9D2F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87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Here’s just </a:t>
            </a:r>
            <a:r>
              <a:rPr lang="en-GB" b="0" i="1" dirty="0"/>
              <a:t>some </a:t>
            </a:r>
            <a:r>
              <a:rPr lang="en-GB" b="0" i="0" u="none" dirty="0"/>
              <a:t>of the research behind how our health is affecting us at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Click for stats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Arial" panose="020B0604020202020204" pitchFamily="34" charset="0"/>
                <a:cs typeface="Arial" panose="020B0604020202020204" pitchFamily="34" charset="0"/>
              </a:rPr>
              <a:t>In 2021/22 stress, depression or anxiety accounted for 51% of all work-related ill health cases </a:t>
            </a:r>
            <a:r>
              <a:rPr lang="en-GB" sz="1200" b="1" i="1" dirty="0">
                <a:solidFill>
                  <a:schemeClr val="accent1">
                    <a:lumMod val="50000"/>
                  </a:schemeClr>
                </a:solidFill>
                <a:latin typeface="Arial" panose="020B0604020202020204" pitchFamily="34" charset="0"/>
                <a:cs typeface="Arial" panose="020B0604020202020204" pitchFamily="34" charset="0"/>
              </a:rPr>
              <a:t>this equated to </a:t>
            </a:r>
            <a:r>
              <a:rPr lang="en-GB" dirty="0"/>
              <a:t>55% of all working days lost due to work-related ill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u="sng" dirty="0"/>
              <a:t>Audience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Have you ever lost sleep because you’re stressed at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According to </a:t>
            </a:r>
            <a:r>
              <a:rPr lang="en-GB" b="0" i="0" dirty="0" err="1"/>
              <a:t>Perkbox</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Arial"/>
                <a:cs typeface="Arial"/>
              </a:rPr>
              <a:t>“Almost half of employees loose sleep because they’re stressed at work, 55% experience anxiety as a result of work stress, while a third turn to comfort eating”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lumMod val="50000"/>
                </a:scheme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Arial"/>
                <a:cs typeface="Arial"/>
              </a:rPr>
              <a:t>Poor mental health among employees costs UK employers £56billion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chemeClr val="accent1">
                  <a:lumMod val="50000"/>
                </a:scheme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Arial" panose="020B0604020202020204" pitchFamily="34" charset="0"/>
                <a:cs typeface="Arial" panose="020B0604020202020204" pitchFamily="34" charset="0"/>
              </a:rPr>
              <a:t>An average ROI of £5.30 for every £1 invested in staff mental health </a:t>
            </a:r>
            <a:r>
              <a:rPr lang="en-GB" sz="1200" b="1" i="1" dirty="0">
                <a:solidFill>
                  <a:schemeClr val="accent1">
                    <a:lumMod val="50000"/>
                  </a:schemeClr>
                </a:solidFill>
                <a:latin typeface="Arial"/>
                <a:cs typeface="Arial"/>
              </a:rPr>
              <a:t>– for those of you keen statisticians that have been keeping an eye on the numbers over the years, you’ll know that this number has been steadily increasing over time.</a:t>
            </a:r>
            <a:endParaRPr lang="en-GB" b="1" i="1" dirty="0"/>
          </a:p>
          <a:p>
            <a:endParaRPr lang="en-GB" dirty="0"/>
          </a:p>
          <a:p>
            <a:r>
              <a:rPr lang="en-GB" dirty="0"/>
              <a:t>We’re now going to look at mental health at work, and then physical health and how relevant they are to health and safety…</a:t>
            </a:r>
          </a:p>
          <a:p>
            <a:endParaRPr lang="en-GB" b="0" dirty="0"/>
          </a:p>
        </p:txBody>
      </p:sp>
      <p:sp>
        <p:nvSpPr>
          <p:cNvPr id="4" name="Slide Number Placeholder 3"/>
          <p:cNvSpPr>
            <a:spLocks noGrp="1"/>
          </p:cNvSpPr>
          <p:nvPr>
            <p:ph type="sldNum" sz="quarter" idx="5"/>
          </p:nvPr>
        </p:nvSpPr>
        <p:spPr/>
        <p:txBody>
          <a:bodyPr/>
          <a:lstStyle/>
          <a:p>
            <a:fld id="{33D595CE-77C4-9344-8B1B-553CC9D2FED1}" type="slidenum">
              <a:rPr lang="en-US" smtClean="0"/>
              <a:t>11</a:t>
            </a:fld>
            <a:endParaRPr lang="en-US"/>
          </a:p>
        </p:txBody>
      </p:sp>
    </p:spTree>
    <p:extLst>
      <p:ext uri="{BB962C8B-B14F-4D97-AF65-F5344CB8AC3E}">
        <p14:creationId xmlns:p14="http://schemas.microsoft.com/office/powerpoint/2010/main" val="53264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5.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inkedin.com/company/being-well-together/" TargetMode="External"/><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hyperlink" Target="https://twitter.com/britsafe" TargetMode="Externa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0.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6.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8.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s://www.linkedin.com/company/being-well-together/" TargetMode="External"/><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hyperlink" Target="https://twitter.com/britsafe" TargetMode="Externa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jpeg"/><Relationship Id="rId7" Type="http://schemas.openxmlformats.org/officeDocument/2006/relationships/hyperlink" Target="https://twitter.com/britsafe" TargetMode="External"/><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eg"/><Relationship Id="rId7" Type="http://schemas.openxmlformats.org/officeDocument/2006/relationships/hyperlink" Target="https://twitter.com/britsafe" TargetMode="External"/><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6.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7.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9.xml"/><Relationship Id="rId6" Type="http://schemas.openxmlformats.org/officeDocument/2006/relationships/hyperlink" Target="https://twitter.com/britsafe" TargetMode="External"/><Relationship Id="rId5" Type="http://schemas.openxmlformats.org/officeDocument/2006/relationships/image" Target="../media/image3.png"/><Relationship Id="rId4" Type="http://schemas.openxmlformats.org/officeDocument/2006/relationships/hyperlink" Target="https://www.linkedin.com/company/being-well-together/" TargetMode="Externa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23.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0.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1.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2.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3.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britsafe" TargetMode="External"/><Relationship Id="rId2" Type="http://schemas.openxmlformats.org/officeDocument/2006/relationships/image" Target="../media/image14.jpe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hyperlink" Target="https://www.linkedin.com/company/being-well-together/" TargetMode="External"/><Relationship Id="rId4" Type="http://schemas.openxmlformats.org/officeDocument/2006/relationships/image" Target="../media/image2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Red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FAF2CA-0F8E-ED41-8ADD-2CA6EC444820}"/>
              </a:ext>
            </a:extLst>
          </p:cNvPr>
          <p:cNvPicPr>
            <a:picLocks noChangeAspect="1"/>
          </p:cNvPicPr>
          <p:nvPr userDrawn="1"/>
        </p:nvPicPr>
        <p:blipFill>
          <a:blip r:embed="rId2"/>
          <a:stretch>
            <a:fillRect/>
          </a:stretch>
        </p:blipFill>
        <p:spPr>
          <a:xfrm>
            <a:off x="8375" y="4711"/>
            <a:ext cx="12183623" cy="6853288"/>
          </a:xfrm>
          <a:prstGeom prst="rect">
            <a:avLst/>
          </a:prstGeom>
        </p:spPr>
      </p:pic>
      <p:pic>
        <p:nvPicPr>
          <p:cNvPr id="10" name="Picture 9">
            <a:extLst>
              <a:ext uri="{FF2B5EF4-FFF2-40B4-BE49-F238E27FC236}">
                <a16:creationId xmlns:a16="http://schemas.microsoft.com/office/drawing/2014/main" xmlns="" id="{5A25F894-9342-4941-B02B-FDA29A836FF1}"/>
              </a:ext>
            </a:extLst>
          </p:cNvPr>
          <p:cNvPicPr/>
          <p:nvPr userDrawn="1"/>
        </p:nvPicPr>
        <p:blipFill>
          <a:blip r:embed="rId3"/>
          <a:stretch>
            <a:fillRect/>
          </a:stretch>
        </p:blipFill>
        <p:spPr bwMode="auto">
          <a:xfrm>
            <a:off x="342407" y="368300"/>
            <a:ext cx="1212527" cy="1212527"/>
          </a:xfrm>
          <a:prstGeom prst="rect">
            <a:avLst/>
          </a:prstGeom>
          <a:noFill/>
          <a:ln w="9525">
            <a:noFill/>
            <a:miter lim="800000"/>
            <a:headEnd/>
            <a:tailEnd/>
          </a:ln>
        </p:spPr>
      </p:pic>
      <p:pic>
        <p:nvPicPr>
          <p:cNvPr id="2" name="Picture 8" descr="Linkedin Logo, symbol, meaning, history, Vector, PNG">
            <a:hlinkClick r:id="rId4"/>
            <a:extLst>
              <a:ext uri="{FF2B5EF4-FFF2-40B4-BE49-F238E27FC236}">
                <a16:creationId xmlns:a16="http://schemas.microsoft.com/office/drawing/2014/main" xmlns="" id="{11789111-2737-902F-17B2-944C98425E3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85965" y="6426885"/>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88DAF79-643F-57F8-EAC9-90D167F1FF06}"/>
              </a:ext>
            </a:extLst>
          </p:cNvPr>
          <p:cNvSpPr txBox="1"/>
          <p:nvPr userDrawn="1"/>
        </p:nvSpPr>
        <p:spPr>
          <a:xfrm>
            <a:off x="450119" y="6380946"/>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45A833CE-7821-8204-343D-D93C46941172}"/>
              </a:ext>
            </a:extLst>
          </p:cNvPr>
          <p:cNvSpPr txBox="1"/>
          <p:nvPr userDrawn="1"/>
        </p:nvSpPr>
        <p:spPr>
          <a:xfrm>
            <a:off x="2348675" y="6391624"/>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10" descr="Twitter External Brand Guidelines">
            <a:hlinkClick r:id="rId6"/>
            <a:extLst>
              <a:ext uri="{FF2B5EF4-FFF2-40B4-BE49-F238E27FC236}">
                <a16:creationId xmlns:a16="http://schemas.microsoft.com/office/drawing/2014/main" xmlns="" id="{DED8D384-517A-57FE-E0A5-FCB3BE93058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87851" y="6419294"/>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59521"/>
      </p:ext>
    </p:extLst>
  </p:cSld>
  <p:clrMapOvr>
    <a:masterClrMapping/>
  </p:clrMapOvr>
  <p:transition spd="slow">
    <p:fade thruBlk="1"/>
  </p:transition>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pos="234" userDrawn="1">
          <p15:clr>
            <a:srgbClr val="FBAE40"/>
          </p15:clr>
        </p15:guide>
        <p15:guide id="4" pos="74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Slide Red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52EBB21E-0859-45D6-8A70-62500C5CA045}"/>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EA91947F-0D97-F62B-59F9-4D29DC23E5D1}"/>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40F9E72D-F729-0FEC-3253-7064DAB92253}"/>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E21E1AE3-FF50-978D-667F-2B67ADD14FA8}"/>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007B3769-19EE-A5AA-C1CF-619A7ED61338}"/>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503503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Image Slide Red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215FA8E2-3638-484B-B46A-D40E7E1D99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64968"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94DB1B30-F5D6-18F7-EB7F-1F059CDA829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AF5250E-E8C3-4957-40EE-5FEB4E521CD4}"/>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D0393E8C-B912-1C31-75D9-60281AFDEF38}"/>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08252E37-8033-0B75-30C1-9C546C285A3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25227"/>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Image Slide Red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36E5104D-30A9-4995-AD44-1B9E18F758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1716"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B9A426A4-D712-158D-CCE3-09E12A7EB9D0}"/>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02B662B-E94D-2E35-C6DD-5646D8804F1E}"/>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2B006B44-64A0-0CA3-3146-EF197D910957}"/>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4F8BD960-05B7-F343-6545-0A7B70673E7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6104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p:txBody>
          <a:bodyPr/>
          <a:lstStyle/>
          <a:p>
            <a:fld id="{189D2CF8-C36E-244D-BC17-9EECE6BDA7AB}" type="datetime1">
              <a:rPr lang="en-GB" smtClean="0"/>
              <a:t>22/03/2023</a:t>
            </a:fld>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352723384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p:txBody>
          <a:bodyPr/>
          <a:lstStyle/>
          <a:p>
            <a:fld id="{189D2CF8-C36E-244D-BC17-9EECE6BDA7AB}" type="datetime1">
              <a:rPr lang="en-GB" smtClean="0"/>
              <a:t>22/03/2023</a:t>
            </a:fld>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114865581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lain Slide 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080E6F7B-BDBC-4A8F-87C7-3F85CC460F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5754" y="373580"/>
            <a:ext cx="1774771" cy="706022"/>
          </a:xfrm>
          <a:prstGeom prst="rect">
            <a:avLst/>
          </a:prstGeom>
        </p:spPr>
      </p:pic>
      <p:pic>
        <p:nvPicPr>
          <p:cNvPr id="4" name="Picture 8" descr="Linkedin Logo, symbol, meaning, history, Vector, PNG">
            <a:hlinkClick r:id="rId4"/>
            <a:extLst>
              <a:ext uri="{FF2B5EF4-FFF2-40B4-BE49-F238E27FC236}">
                <a16:creationId xmlns:a16="http://schemas.microsoft.com/office/drawing/2014/main" xmlns="" id="{4925266D-365D-F462-C5D5-FAF9A40EABA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0DF2B83-3A9B-50BA-2509-6EB8846F860D}"/>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6CEFA4B6-5D64-5727-4CFC-8D7144BDDE02}"/>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9" name="Picture 10" descr="Twitter External Brand Guidelines">
            <a:hlinkClick r:id="rId6"/>
            <a:extLst>
              <a:ext uri="{FF2B5EF4-FFF2-40B4-BE49-F238E27FC236}">
                <a16:creationId xmlns:a16="http://schemas.microsoft.com/office/drawing/2014/main" xmlns="" id="{4B1FB64E-8C2B-9997-92AE-696D5441CDE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064933"/>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Plain Slide Red">
    <p:spTree>
      <p:nvGrpSpPr>
        <p:cNvPr id="1" name=""/>
        <p:cNvGrpSpPr/>
        <p:nvPr/>
      </p:nvGrpSpPr>
      <p:grpSpPr>
        <a:xfrm>
          <a:off x="0" y="0"/>
          <a:ext cx="0" cy="0"/>
          <a:chOff x="0" y="0"/>
          <a:chExt cx="0" cy="0"/>
        </a:xfrm>
      </p:grpSpPr>
      <p:pic>
        <p:nvPicPr>
          <p:cNvPr id="4" name="Picture 8" descr="Linkedin Logo, symbol, meaning, history, Vector, PNG">
            <a:hlinkClick r:id="rId2"/>
            <a:extLst>
              <a:ext uri="{FF2B5EF4-FFF2-40B4-BE49-F238E27FC236}">
                <a16:creationId xmlns:a16="http://schemas.microsoft.com/office/drawing/2014/main" xmlns="" id="{2A307D17-A24D-E654-D92D-E87661633086}"/>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E9EBC24-736D-182E-B7DD-2B4953FAAC28}"/>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39888EB0-0C33-0852-C959-8858BA1E6875}"/>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4"/>
            <a:extLst>
              <a:ext uri="{FF2B5EF4-FFF2-40B4-BE49-F238E27FC236}">
                <a16:creationId xmlns:a16="http://schemas.microsoft.com/office/drawing/2014/main" xmlns="" id="{DDF11C56-6BE4-3B85-F139-90F02554EB5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2850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lain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685E035-F14E-1D4C-BD3B-1251F62E2DCB}"/>
              </a:ext>
            </a:extLst>
          </p:cNvPr>
          <p:cNvSpPr/>
          <p:nvPr userDrawn="1"/>
        </p:nvSpPr>
        <p:spPr>
          <a:xfrm>
            <a:off x="0" y="0"/>
            <a:ext cx="12192000" cy="6858000"/>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p:txBody>
          <a:bodyPr/>
          <a:lstStyle>
            <a:lvl1pPr>
              <a:defRPr>
                <a:solidFill>
                  <a:schemeClr val="bg1"/>
                </a:solidFill>
              </a:defRPr>
            </a:lvl1pPr>
          </a:lstStyle>
          <a:p>
            <a:fld id="{189D2CF8-C36E-244D-BC17-9EECE6BDA7AB}" type="datetime1">
              <a:rPr lang="en-GB" smtClean="0"/>
              <a:pPr/>
              <a:t>22/03/2023</a:t>
            </a:fld>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lvl1pPr>
              <a:defRPr>
                <a:solidFill>
                  <a:schemeClr val="bg1"/>
                </a:solidFill>
              </a:defRPr>
            </a:lvl1pPr>
          </a:lstStyle>
          <a:p>
            <a:r>
              <a:rPr lang="en-US"/>
              <a:t>Insert Footer Here</a:t>
            </a:r>
          </a:p>
        </p:txBody>
      </p:sp>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1342785949"/>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5AF49D-9352-41CA-9351-EAEC3C55BC3A}"/>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11" name="Rectangle 10">
            <a:extLst>
              <a:ext uri="{FF2B5EF4-FFF2-40B4-BE49-F238E27FC236}">
                <a16:creationId xmlns:a16="http://schemas.microsoft.com/office/drawing/2014/main" xmlns="" id="{BA16E2D7-B3D1-40B1-ACD9-A4D023CEAD22}"/>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8" descr="Linkedin Logo, symbol, meaning, history, Vector, PNG">
            <a:hlinkClick r:id="rId3"/>
            <a:extLst>
              <a:ext uri="{FF2B5EF4-FFF2-40B4-BE49-F238E27FC236}">
                <a16:creationId xmlns:a16="http://schemas.microsoft.com/office/drawing/2014/main" xmlns="" id="{59B9A7B5-7EAD-33AE-2DD0-BA84E65C639D}"/>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9736247-D6C9-162F-C4DD-959A68539731}"/>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6E0D7025-0DB4-0BEF-6579-EA25BF23A4D8}"/>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5"/>
            <a:extLst>
              <a:ext uri="{FF2B5EF4-FFF2-40B4-BE49-F238E27FC236}">
                <a16:creationId xmlns:a16="http://schemas.microsoft.com/office/drawing/2014/main" xmlns="" id="{02EA8907-E273-EFC4-CF09-68A74A0CC27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23031"/>
      </p:ext>
    </p:extLst>
  </p:cSld>
  <p:clrMapOvr>
    <a:masterClrMapping/>
  </p:clrMapOvr>
  <p:transition spd="slow">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BFCD2DD-E7DC-4D73-A80C-6B007B5EEC15}"/>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8" name="Rectangle 7">
            <a:extLst>
              <a:ext uri="{FF2B5EF4-FFF2-40B4-BE49-F238E27FC236}">
                <a16:creationId xmlns:a16="http://schemas.microsoft.com/office/drawing/2014/main" xmlns="" id="{9AC9D085-6286-479C-8E80-266A406A6F5A}"/>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8" descr="Linkedin Logo, symbol, meaning, history, Vector, PNG">
            <a:hlinkClick r:id="rId3"/>
            <a:extLst>
              <a:ext uri="{FF2B5EF4-FFF2-40B4-BE49-F238E27FC236}">
                <a16:creationId xmlns:a16="http://schemas.microsoft.com/office/drawing/2014/main" xmlns="" id="{9F427772-1B1F-2211-C3A6-77054E086886}"/>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20E3ACB-E388-70F6-6745-D9B6C0BBB3C5}"/>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A0CADFFA-B267-2429-96C7-C5AAF5E1B620}"/>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5"/>
            <a:extLst>
              <a:ext uri="{FF2B5EF4-FFF2-40B4-BE49-F238E27FC236}">
                <a16:creationId xmlns:a16="http://schemas.microsoft.com/office/drawing/2014/main" xmlns="" id="{E363D9F4-7E7B-70EE-3578-BADE95E3691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33449"/>
      </p:ext>
    </p:extLst>
  </p:cSld>
  <p:clrMapOvr>
    <a:masterClrMapping/>
  </p:clrMapOvr>
  <p:transition spd="slow">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2BCC7-0036-4561-A809-DF81F15DD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30F3B47-A04A-4199-BACC-D5B3642DB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CD51759-F714-47F2-846D-5FD15589BE1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xmlns="" id="{39C683C7-823E-4135-851A-7B0BBCE93C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2EA22EB-CB18-47DD-8337-E007384AC930}"/>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52230714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Red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D19D56D2-1328-4F04-967F-DDE4C9BAC307}"/>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CEDB9295-69EE-A5E5-B7E4-674FAAE2FDA8}"/>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1B734D60-B31C-0066-C7F8-C83D54F8A853}"/>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B10E2196-F494-602C-2705-308B726E39BB}"/>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EF2218F5-57C3-1F4D-5D85-931A34A76BE2}"/>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082271"/>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BD513-FADF-4C88-A7DB-C0CD5F2206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7209571-986D-42E3-8406-34D168597C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CB4BB45-1B53-4BAC-BB5C-A958782BE70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xmlns="" id="{62F1A468-E00E-40F9-8147-C5E91243F3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220B751-EAD3-4716-A88D-3C26BF1BD270}"/>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710497974"/>
      </p:ext>
    </p:extLst>
  </p:cSld>
  <p:clrMapOvr>
    <a:masterClrMapping/>
  </p:clrMapOvr>
  <p:transition spd="slow">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EDFF8-D6DE-48EB-8849-AB678D6089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0E473E7-EBEE-4430-AD6D-9FFE1B99F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C14B720-E655-4B1D-B4D2-22859BB8190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xmlns="" id="{670828FB-046D-487D-8387-C364251D42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BD69C3E-2170-4039-AAD0-23684A9682DC}"/>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524528556"/>
      </p:ext>
    </p:extLst>
  </p:cSld>
  <p:clrMapOvr>
    <a:masterClrMapping/>
  </p:clrMapOvr>
  <p:transition spd="slow">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A64CFC-9EAF-453D-B46A-722D0C7347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1BCE5BB-CA01-492D-8135-465719369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E5BF5030-8223-4180-9139-191F677A99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595E6BCB-EB54-4418-88BA-A22B7216E9B9}"/>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xmlns="" id="{BB0A050A-E1E1-4EE2-99B0-A65ED47693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50707F8-C0A6-44F2-B557-5E4208690721}"/>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3250647976"/>
      </p:ext>
    </p:extLst>
  </p:cSld>
  <p:clrMapOvr>
    <a:masterClrMapping/>
  </p:clrMapOvr>
  <p:transition spd="slow">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A0F378-0F3E-4A3C-8CBC-653EBC59F7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AED0285-0F06-4B11-B472-375F75FC3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507AF8-52A3-4707-A5E2-D00025539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EE9063D-02E4-4469-89C3-29D71CDE4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71BE81-59FD-4F16-A821-8AF805B9F6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EE6D5182-A789-4011-B2EC-2E93AA4AB2EF}"/>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xmlns="" id="{156A2B43-5FB6-4123-A24D-76256A72A5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A2441D69-881E-4440-B437-D80763EA2073}"/>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2831621550"/>
      </p:ext>
    </p:extLst>
  </p:cSld>
  <p:clrMapOvr>
    <a:masterClrMapping/>
  </p:clrMapOvr>
  <p:transition spd="slow">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B7527-A367-4AD2-A15F-A0BFFEA39B3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234B2273-B2ED-43A1-92E0-B3792F9E5DD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xmlns="" id="{7612D956-7FB3-472C-8DFB-C7C54801994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D38C5D6-3421-4474-A664-68C88EABB1F4}"/>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940395546"/>
      </p:ext>
    </p:extLst>
  </p:cSld>
  <p:clrMapOvr>
    <a:masterClrMapping/>
  </p:clrMapOvr>
  <p:transition spd="slow">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5AF49D-9352-41CA-9351-EAEC3C55BC3A}"/>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11" name="Rectangle 10">
            <a:extLst>
              <a:ext uri="{FF2B5EF4-FFF2-40B4-BE49-F238E27FC236}">
                <a16:creationId xmlns:a16="http://schemas.microsoft.com/office/drawing/2014/main" xmlns="" id="{BA16E2D7-B3D1-40B1-ACD9-A4D023CEAD22}"/>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2104224"/>
      </p:ext>
    </p:extLst>
  </p:cSld>
  <p:clrMapOvr>
    <a:masterClrMapping/>
  </p:clrMapOvr>
  <p:transition spd="slow">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A1B71-658C-441A-B00A-B22A3D6F8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38FDB40-4AD2-4A40-B58F-AEF5C706B4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B89C99D3-19A1-477C-BBB8-61EBAF245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441F84-631A-4F9E-B5E4-72D1D31E15F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xmlns="" id="{D9448511-6EF6-4562-9158-3C6F8FA849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A1C19C2-FF48-44FE-AC35-CD5EA06979E0}"/>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4278361728"/>
      </p:ext>
    </p:extLst>
  </p:cSld>
  <p:clrMapOvr>
    <a:masterClrMapping/>
  </p:clrMapOvr>
  <p:transition spd="slow">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AF023-8DC3-4715-9076-E9F6106A5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C381290D-3E0D-4F5F-9E6F-D7BAD328C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EDF769D-0EF5-4044-AD76-8EA0695D9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6E749D-8554-4E3A-944C-D87F5648EE2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xmlns="" id="{F6F2EF67-FC3C-402E-B331-3561AA95AA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FA0DBF2-492F-43A4-8411-10BCE0C026E1}"/>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3389412831"/>
      </p:ext>
    </p:extLst>
  </p:cSld>
  <p:clrMapOvr>
    <a:masterClrMapping/>
  </p:clrMapOvr>
  <p:transition spd="slow">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E95D8-A09B-4753-B8DD-0338A0DA9EC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CB21672-C2DD-4DE7-9425-710B40215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E704823-967E-42BE-A396-FA9F2CC1747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xmlns="" id="{1E5B9A46-EC73-4C39-82E5-C394E8A99E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6939C28-1665-4EC8-9BD4-B1622972093F}"/>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3391990821"/>
      </p:ext>
    </p:extLst>
  </p:cSld>
  <p:clrMapOvr>
    <a:masterClrMapping/>
  </p:clrMapOvr>
  <p:transition spd="slow">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A8FD60-6B2A-47CA-B1C5-0622D6945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DE28FF1-1D33-4A0A-8515-450D4EB693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41D3FEA-CE9D-418A-B1E2-F619C4E4E29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xmlns="" id="{1AB28536-5FAC-4570-B41D-25B2086F8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3C7122F-8AA5-48FD-A3A2-712D56638DF9}"/>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342411639"/>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Slide Red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6642A077-0CF0-42BF-8EA8-2EDE2DD06934}"/>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22055160-3FA0-F39D-0097-7306DC6E6392}"/>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553937FD-C419-F0F1-1E93-0DCB784C74FA}"/>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BD6A263B-3F0C-5826-32AF-144B2208FA6F}"/>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E9FEC2CB-3263-3D15-439B-DD888E537EE1}"/>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484542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peaker Slide Re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8FA022-4157-0948-8E3F-E52E54FC32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DD818DDF-7C94-E54B-AF9E-ECD77AE44CE0}"/>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317C12F0-353E-07B8-7EFC-9E4E04ABA26D}"/>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022903F-0093-928D-664A-B3EBDD73F831}"/>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BCB7FAFB-7424-41D3-0619-527594D74A06}"/>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95E6F393-BDA7-F1F0-9136-2A5FA1F243C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5473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Plain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685E035-F14E-1D4C-BD3B-1251F62E2DCB}"/>
              </a:ext>
            </a:extLst>
          </p:cNvPr>
          <p:cNvSpPr/>
          <p:nvPr userDrawn="1"/>
        </p:nvSpPr>
        <p:spPr>
          <a:xfrm>
            <a:off x="0" y="0"/>
            <a:ext cx="12192000" cy="6858000"/>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p:txBody>
          <a:bodyPr/>
          <a:lstStyle>
            <a:lvl1pPr>
              <a:defRPr>
                <a:solidFill>
                  <a:schemeClr val="bg1"/>
                </a:solidFill>
              </a:defRPr>
            </a:lvl1pPr>
          </a:lstStyle>
          <a:p>
            <a:fld id="{189D2CF8-C36E-244D-BC17-9EECE6BDA7AB}" type="datetime1">
              <a:rPr lang="en-GB" smtClean="0"/>
              <a:pPr/>
              <a:t>22/03/2023</a:t>
            </a:fld>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lvl1pPr>
              <a:defRPr>
                <a:solidFill>
                  <a:schemeClr val="bg1"/>
                </a:solidFill>
              </a:defRPr>
            </a:lvl1pPr>
          </a:lstStyle>
          <a:p>
            <a:r>
              <a:rPr lang="en-US"/>
              <a:t>Insert Footer Here</a:t>
            </a:r>
          </a:p>
        </p:txBody>
      </p:sp>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219669361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Slide Red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FAF2CA-0F8E-ED41-8ADD-2CA6EC444820}"/>
              </a:ext>
            </a:extLst>
          </p:cNvPr>
          <p:cNvPicPr>
            <a:picLocks noChangeAspect="1"/>
          </p:cNvPicPr>
          <p:nvPr userDrawn="1"/>
        </p:nvPicPr>
        <p:blipFill>
          <a:blip r:embed="rId2"/>
          <a:stretch>
            <a:fillRect/>
          </a:stretch>
        </p:blipFill>
        <p:spPr>
          <a:xfrm>
            <a:off x="8375" y="4711"/>
            <a:ext cx="12183623" cy="6853288"/>
          </a:xfrm>
          <a:prstGeom prst="rect">
            <a:avLst/>
          </a:prstGeom>
        </p:spPr>
      </p:pic>
      <p:pic>
        <p:nvPicPr>
          <p:cNvPr id="10" name="Picture 9">
            <a:extLst>
              <a:ext uri="{FF2B5EF4-FFF2-40B4-BE49-F238E27FC236}">
                <a16:creationId xmlns:a16="http://schemas.microsoft.com/office/drawing/2014/main" xmlns="" id="{5A25F894-9342-4941-B02B-FDA29A836FF1}"/>
              </a:ext>
            </a:extLst>
          </p:cNvPr>
          <p:cNvPicPr/>
          <p:nvPr userDrawn="1"/>
        </p:nvPicPr>
        <p:blipFill>
          <a:blip r:embed="rId3"/>
          <a:stretch>
            <a:fillRect/>
          </a:stretch>
        </p:blipFill>
        <p:spPr bwMode="auto">
          <a:xfrm>
            <a:off x="342407" y="368300"/>
            <a:ext cx="1212527" cy="1212527"/>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xmlns="" id="{55852271-0B10-7A45-A712-009232AF5CA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7" name="Footer Placeholder 6">
            <a:extLst>
              <a:ext uri="{FF2B5EF4-FFF2-40B4-BE49-F238E27FC236}">
                <a16:creationId xmlns:a16="http://schemas.microsoft.com/office/drawing/2014/main" xmlns="" id="{BADFC97D-1E41-BB4B-ACED-4AA99DD61724}"/>
              </a:ext>
            </a:extLst>
          </p:cNvPr>
          <p:cNvSpPr>
            <a:spLocks noGrp="1"/>
          </p:cNvSpPr>
          <p:nvPr>
            <p:ph type="ftr" sz="quarter" idx="11"/>
          </p:nvPr>
        </p:nvSpPr>
        <p:spPr>
          <a:xfrm>
            <a:off x="7705725" y="6356350"/>
            <a:ext cx="4114800" cy="365125"/>
          </a:xfrm>
          <a:prstGeom prst="rect">
            <a:avLst/>
          </a:prstGeom>
        </p:spPr>
        <p:txBody>
          <a:bodyPr/>
          <a:lstStyle/>
          <a:p>
            <a:endParaRPr lang="en-US"/>
          </a:p>
        </p:txBody>
      </p:sp>
    </p:spTree>
    <p:extLst>
      <p:ext uri="{BB962C8B-B14F-4D97-AF65-F5344CB8AC3E}">
        <p14:creationId xmlns:p14="http://schemas.microsoft.com/office/powerpoint/2010/main" val="352077972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34">
          <p15:clr>
            <a:srgbClr val="FBAE40"/>
          </p15:clr>
        </p15:guide>
        <p15:guide id="4" pos="744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Red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A4614E-4994-E742-807F-3DDF9F987DC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EAD670A-EF7D-DB4B-AACF-68963AB28A85}"/>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xmlns="" id="{F56E0488-70E0-8645-847F-5D44C88728CD}"/>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89920CBC-2D16-4C46-835D-5878E0B1B064}"/>
              </a:ext>
            </a:extLst>
          </p:cNvPr>
          <p:cNvSpPr>
            <a:spLocks noGrp="1"/>
          </p:cNvSpPr>
          <p:nvPr>
            <p:ph type="ftr" sz="quarter" idx="11"/>
          </p:nvPr>
        </p:nvSpPr>
        <p:spPr>
          <a:xfrm>
            <a:off x="7705725" y="6356350"/>
            <a:ext cx="4114800" cy="365125"/>
          </a:xfrm>
          <a:prstGeom prst="rect">
            <a:avLst/>
          </a:prstGeom>
        </p:spPr>
        <p:txBody>
          <a:bodyPr/>
          <a:lstStyle/>
          <a:p>
            <a:endParaRPr lang="en-US"/>
          </a:p>
        </p:txBody>
      </p:sp>
    </p:spTree>
    <p:extLst>
      <p:ext uri="{BB962C8B-B14F-4D97-AF65-F5344CB8AC3E}">
        <p14:creationId xmlns:p14="http://schemas.microsoft.com/office/powerpoint/2010/main" val="2445092113"/>
      </p:ext>
    </p:extLst>
  </p:cSld>
  <p:clrMapOvr>
    <a:masterClrMapping/>
  </p:clrMapOvr>
  <p:transition spd="slow">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FD19C90-C164-194A-AA43-E7A53E73A1D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41C8E55-A669-104B-AF95-0993A51DF758}"/>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B5367F62-B8A7-A88F-6528-4AB7ED78785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77677" y="6184105"/>
            <a:ext cx="529460" cy="518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10" descr="Twitter External Brand Guidelines">
            <a:hlinkClick r:id="rId6"/>
            <a:extLst>
              <a:ext uri="{FF2B5EF4-FFF2-40B4-BE49-F238E27FC236}">
                <a16:creationId xmlns:a16="http://schemas.microsoft.com/office/drawing/2014/main" xmlns="" id="{62C5C57B-E05A-403F-2D25-7C19431E0B6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611418" y="6178322"/>
            <a:ext cx="524619" cy="524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3B28361-B53F-1A84-9F3C-371A57513755}"/>
              </a:ext>
            </a:extLst>
          </p:cNvPr>
          <p:cNvSpPr txBox="1"/>
          <p:nvPr userDrawn="1"/>
        </p:nvSpPr>
        <p:spPr>
          <a:xfrm>
            <a:off x="607137" y="6141574"/>
            <a:ext cx="6119090"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E562651B-1C8C-150A-54B7-3B822D526E54}"/>
              </a:ext>
            </a:extLst>
          </p:cNvPr>
          <p:cNvSpPr txBox="1"/>
          <p:nvPr userDrawn="1"/>
        </p:nvSpPr>
        <p:spPr>
          <a:xfrm>
            <a:off x="4136037" y="6166196"/>
            <a:ext cx="1828276" cy="612475"/>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2643853"/>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eaker Slide Re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8FA022-4157-0948-8E3F-E52E54FC32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8" name="Picture 7">
            <a:extLst>
              <a:ext uri="{FF2B5EF4-FFF2-40B4-BE49-F238E27FC236}">
                <a16:creationId xmlns:a16="http://schemas.microsoft.com/office/drawing/2014/main" xmlns="" id="{DD818DDF-7C94-E54B-AF9E-ECD77AE44CE0}"/>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86245267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3349371184"/>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Slide Red 1">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xmlns="" id="{68258C7C-A4A2-498B-ACC1-C321744AF91C}"/>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8" name="Picture 7">
            <a:extLst>
              <a:ext uri="{FF2B5EF4-FFF2-40B4-BE49-F238E27FC236}">
                <a16:creationId xmlns:a16="http://schemas.microsoft.com/office/drawing/2014/main" xmlns="" id="{F5BE6BD8-D248-4967-B403-9A1C4D490165}"/>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10" name="Picture 9">
            <a:extLst>
              <a:ext uri="{FF2B5EF4-FFF2-40B4-BE49-F238E27FC236}">
                <a16:creationId xmlns:a16="http://schemas.microsoft.com/office/drawing/2014/main" xmlns="" id="{B0A1CC58-053A-409C-AA7F-F3BD9BB184FE}"/>
              </a:ext>
            </a:extLst>
          </p:cNvPr>
          <p:cNvPicPr>
            <a:picLocks noChangeAspect="1"/>
          </p:cNvPicPr>
          <p:nvPr userDrawn="1"/>
        </p:nvPicPr>
        <p:blipFill>
          <a:blip r:embed="rId3"/>
          <a:stretch>
            <a:fillRect/>
          </a:stretch>
        </p:blipFill>
        <p:spPr>
          <a:xfrm>
            <a:off x="6098094" y="4712"/>
            <a:ext cx="6091811" cy="6853288"/>
          </a:xfrm>
          <a:prstGeom prst="rect">
            <a:avLst/>
          </a:prstGeom>
        </p:spPr>
      </p:pic>
    </p:spTree>
    <p:extLst>
      <p:ext uri="{BB962C8B-B14F-4D97-AF65-F5344CB8AC3E}">
        <p14:creationId xmlns:p14="http://schemas.microsoft.com/office/powerpoint/2010/main" val="161600931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mage Slide Red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13D53E4-6B35-244E-ABF2-8149F142E784}"/>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E1D2F668-D7CB-45C7-9B98-3F8108813E3A}"/>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269500623"/>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Slide Red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6" name="Picture 5">
            <a:extLst>
              <a:ext uri="{FF2B5EF4-FFF2-40B4-BE49-F238E27FC236}">
                <a16:creationId xmlns:a16="http://schemas.microsoft.com/office/drawing/2014/main" xmlns="" id="{42425893-4297-E543-8088-616390319473}"/>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B43E6A89-1A11-4565-88BA-E92A6E9903FC}"/>
              </a:ext>
            </a:extLst>
          </p:cNvPr>
          <p:cNvPicPr>
            <a:picLocks noChangeAspect="1"/>
          </p:cNvPicPr>
          <p:nvPr userDrawn="1"/>
        </p:nvPicPr>
        <p:blipFill>
          <a:blip r:embed="rId3"/>
          <a:stretch>
            <a:fillRect/>
          </a:stretch>
        </p:blipFill>
        <p:spPr>
          <a:xfrm>
            <a:off x="6080835" y="0"/>
            <a:ext cx="6111165" cy="6875060"/>
          </a:xfrm>
          <a:prstGeom prst="rect">
            <a:avLst/>
          </a:prstGeom>
        </p:spPr>
      </p:pic>
    </p:spTree>
    <p:extLst>
      <p:ext uri="{BB962C8B-B14F-4D97-AF65-F5344CB8AC3E}">
        <p14:creationId xmlns:p14="http://schemas.microsoft.com/office/powerpoint/2010/main" val="158535652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Slide Red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10" name="Picture 9">
            <a:extLst>
              <a:ext uri="{FF2B5EF4-FFF2-40B4-BE49-F238E27FC236}">
                <a16:creationId xmlns:a16="http://schemas.microsoft.com/office/drawing/2014/main" xmlns="" id="{7AA6A416-4D6D-4435-A4F8-776AC20B639C}"/>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FAE324F6-94FC-14D5-762F-4944DFB9B29D}"/>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xmlns="" id="{E9DFF1F7-3636-CCA8-89B8-37222FE4382C}"/>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CCF45B86-BC3D-3CE4-6DE7-E8885937F95E}"/>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138EAE6C-EE12-4D9D-E6AB-93609803451B}"/>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286834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Slide Red 4">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3B95554D-2DE1-4350-B3BC-8DD49C66C3AB}"/>
              </a:ext>
            </a:extLst>
          </p:cNvPr>
          <p:cNvPicPr>
            <a:picLocks noChangeAspect="1"/>
          </p:cNvPicPr>
          <p:nvPr userDrawn="1"/>
        </p:nvPicPr>
        <p:blipFill>
          <a:blip r:embed="rId3"/>
          <a:stretch>
            <a:fillRect/>
          </a:stretch>
        </p:blipFill>
        <p:spPr>
          <a:xfrm>
            <a:off x="6096000" y="10633"/>
            <a:ext cx="6096000" cy="6858000"/>
          </a:xfrm>
          <a:prstGeom prst="rect">
            <a:avLst/>
          </a:prstGeom>
        </p:spPr>
      </p:pic>
    </p:spTree>
    <p:extLst>
      <p:ext uri="{BB962C8B-B14F-4D97-AF65-F5344CB8AC3E}">
        <p14:creationId xmlns:p14="http://schemas.microsoft.com/office/powerpoint/2010/main" val="336608521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Image Slide Red 4">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52EBB21E-0859-45D6-8A70-62500C5CA045}"/>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830612067"/>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Slide Red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D19D56D2-1328-4F04-967F-DDE4C9BAC307}"/>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50522504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Image Slide Red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6642A077-0CF0-42BF-8EA8-2EDE2DD06934}"/>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70223247"/>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Image Slide Red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10" name="Picture 9">
            <a:extLst>
              <a:ext uri="{FF2B5EF4-FFF2-40B4-BE49-F238E27FC236}">
                <a16:creationId xmlns:a16="http://schemas.microsoft.com/office/drawing/2014/main" xmlns="" id="{7AA6A416-4D6D-4435-A4F8-776AC20B639C}"/>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914371574"/>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225836635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Panel Slide Red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96439E9-2ED1-4595-B933-298C68562288}"/>
              </a:ext>
            </a:extLst>
          </p:cNvPr>
          <p:cNvSpPr/>
          <p:nvPr userDrawn="1"/>
        </p:nvSpPr>
        <p:spPr>
          <a:xfrm>
            <a:off x="0" y="0"/>
            <a:ext cx="12192000" cy="6858000"/>
          </a:xfrm>
          <a:prstGeom prst="rect">
            <a:avLst/>
          </a:prstGeom>
          <a:solidFill>
            <a:srgbClr val="1A7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rotWithShape="1">
          <a:blip r:embed="rId2"/>
          <a:srcRect l="54948" t="10925" r="11458" b="11852"/>
          <a:stretch/>
        </p:blipFill>
        <p:spPr>
          <a:xfrm>
            <a:off x="6699250" y="749300"/>
            <a:ext cx="4095750" cy="5295900"/>
          </a:xfrm>
          <a:prstGeom prst="rect">
            <a:avLst/>
          </a:prstGeom>
          <a:solidFill>
            <a:srgbClr val="1A7E80"/>
          </a:solidFill>
        </p:spPr>
      </p:pic>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385859633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lain Slid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DAA2E96C-053F-406E-A9E4-0FA844E5CC07}"/>
              </a:ext>
            </a:extLst>
          </p:cNvPr>
          <p:cNvPicPr>
            <a:picLocks noChangeAspect="1"/>
          </p:cNvPicPr>
          <p:nvPr userDrawn="1"/>
        </p:nvPicPr>
        <p:blipFill>
          <a:blip r:embed="rId3"/>
          <a:stretch>
            <a:fillRect/>
          </a:stretch>
        </p:blipFill>
        <p:spPr>
          <a:xfrm>
            <a:off x="6098094" y="4712"/>
            <a:ext cx="6091811" cy="6853288"/>
          </a:xfrm>
          <a:prstGeom prst="rect">
            <a:avLst/>
          </a:prstGeom>
        </p:spPr>
      </p:pic>
    </p:spTree>
    <p:extLst>
      <p:ext uri="{BB962C8B-B14F-4D97-AF65-F5344CB8AC3E}">
        <p14:creationId xmlns:p14="http://schemas.microsoft.com/office/powerpoint/2010/main" val="559272467"/>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Plain Slid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p>
            <a:endParaRPr lang="en-US"/>
          </a:p>
        </p:txBody>
      </p:sp>
      <p:pic>
        <p:nvPicPr>
          <p:cNvPr id="4" name="Picture 3">
            <a:extLst>
              <a:ext uri="{FF2B5EF4-FFF2-40B4-BE49-F238E27FC236}">
                <a16:creationId xmlns:a16="http://schemas.microsoft.com/office/drawing/2014/main" xmlns="" id="{96C9D610-0F78-458E-86AC-63979022DACC}"/>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5" name="Picture 4">
            <a:extLst>
              <a:ext uri="{FF2B5EF4-FFF2-40B4-BE49-F238E27FC236}">
                <a16:creationId xmlns:a16="http://schemas.microsoft.com/office/drawing/2014/main" xmlns="" id="{4DD66038-134B-4435-A7CD-AEAA10AD1D72}"/>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38651064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lain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685E035-F14E-1D4C-BD3B-1251F62E2DCB}"/>
              </a:ext>
            </a:extLst>
          </p:cNvPr>
          <p:cNvSpPr/>
          <p:nvPr userDrawn="1"/>
        </p:nvSpPr>
        <p:spPr>
          <a:xfrm>
            <a:off x="0" y="0"/>
            <a:ext cx="12192000" cy="6858000"/>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xmlns="" id="{246F65B6-163C-D149-9913-CF485AB9D1C9}"/>
              </a:ext>
            </a:extLst>
          </p:cNvPr>
          <p:cNvSpPr>
            <a:spLocks noGrp="1"/>
          </p:cNvSpPr>
          <p:nvPr>
            <p:ph type="dt" sz="half" idx="10"/>
          </p:nvPr>
        </p:nvSpPr>
        <p:spPr>
          <a:xfrm>
            <a:off x="371475" y="6356350"/>
            <a:ext cx="2743200" cy="365125"/>
          </a:xfrm>
          <a:prstGeom prst="rect">
            <a:avLst/>
          </a:prstGeom>
        </p:spPr>
        <p:txBody>
          <a:bodyPr/>
          <a:lstStyle>
            <a:lvl1pPr>
              <a:defRPr>
                <a:solidFill>
                  <a:schemeClr val="bg1"/>
                </a:solidFill>
              </a:defRPr>
            </a:lvl1pPr>
          </a:lstStyle>
          <a:p>
            <a:endParaRPr lang="en-US"/>
          </a:p>
        </p:txBody>
      </p:sp>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a:xfrm>
            <a:off x="7705725" y="6356350"/>
            <a:ext cx="4114800" cy="365125"/>
          </a:xfrm>
          <a:prstGeom prst="rect">
            <a:avLst/>
          </a:prstGeom>
        </p:spPr>
        <p:txBody>
          <a:bodyPr/>
          <a:lstStyle>
            <a:lvl1pPr>
              <a:defRPr>
                <a:solidFill>
                  <a:schemeClr val="bg1"/>
                </a:solidFill>
              </a:defRPr>
            </a:lvl1pPr>
          </a:lstStyle>
          <a:p>
            <a:endParaRPr lang="en-US"/>
          </a:p>
        </p:txBody>
      </p:sp>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Tree>
    <p:extLst>
      <p:ext uri="{BB962C8B-B14F-4D97-AF65-F5344CB8AC3E}">
        <p14:creationId xmlns:p14="http://schemas.microsoft.com/office/powerpoint/2010/main" val="347356609"/>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BF10A99F-AC17-7F25-8C26-D7C449E46229}"/>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40E5604-DAAC-F78B-B237-DCF4FD5DB668}"/>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73297593-849B-DC0A-E721-A4A387989EED}"/>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65FF3D39-7B3D-7641-4663-F5CDB88DB1F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255593"/>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8705850" y="0"/>
            <a:ext cx="3486150" cy="6858000"/>
          </a:xfrm>
        </p:spPr>
        <p:txBody>
          <a:bodyPr/>
          <a:lstStyle/>
          <a:p>
            <a:endParaRPr lang="en-US" dirty="0"/>
          </a:p>
        </p:txBody>
      </p:sp>
      <p:sp>
        <p:nvSpPr>
          <p:cNvPr id="13" name="Text Placeholder 26"/>
          <p:cNvSpPr>
            <a:spLocks noGrp="1"/>
          </p:cNvSpPr>
          <p:nvPr>
            <p:ph type="body" sz="quarter" idx="16"/>
          </p:nvPr>
        </p:nvSpPr>
        <p:spPr>
          <a:xfrm>
            <a:off x="614461" y="2132856"/>
            <a:ext cx="7470775" cy="3323382"/>
          </a:xfrm>
        </p:spPr>
        <p:txBody>
          <a:bodyPr lIns="0" tIns="0" rIns="0" bIns="0" anchor="ctr">
            <a:noAutofit/>
          </a:bodyPr>
          <a:lstStyle>
            <a:lvl1pPr marL="0" indent="0">
              <a:lnSpc>
                <a:spcPct val="100000"/>
              </a:lnSpc>
              <a:spcBef>
                <a:spcPts val="0"/>
              </a:spcBef>
              <a:spcAft>
                <a:spcPts val="900"/>
              </a:spcAft>
              <a:buNone/>
              <a:defRPr sz="4400" b="0" i="0">
                <a:solidFill>
                  <a:schemeClr val="accent1"/>
                </a:solidFill>
                <a:latin typeface="Open Sans Light" charset="0"/>
                <a:ea typeface="Open Sans Light" charset="0"/>
                <a:cs typeface="Open Sans Light" charset="0"/>
              </a:defRPr>
            </a:lvl1pPr>
            <a:lvl2pPr marL="0" indent="0">
              <a:lnSpc>
                <a:spcPct val="120000"/>
              </a:lnSpc>
              <a:spcBef>
                <a:spcPts val="0"/>
              </a:spcBef>
              <a:spcAft>
                <a:spcPts val="900"/>
              </a:spcAft>
              <a:buNone/>
              <a:defRPr sz="2800" b="0" i="0">
                <a:solidFill>
                  <a:schemeClr val="tx1"/>
                </a:solidFill>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1" i="0" baseline="0">
                <a:solidFill>
                  <a:schemeClr val="tx1"/>
                </a:solidFill>
                <a:latin typeface="Open Sans" charset="0"/>
                <a:ea typeface="Open Sans" charset="0"/>
                <a:cs typeface="Open Sans"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3"/>
            <a:r>
              <a:rPr lang="en-US" dirty="0"/>
              <a:t>Fourth level</a:t>
            </a:r>
          </a:p>
        </p:txBody>
      </p:sp>
      <p:sp>
        <p:nvSpPr>
          <p:cNvPr id="14" name="Oval 13"/>
          <p:cNvSpPr/>
          <p:nvPr userDrawn="1"/>
        </p:nvSpPr>
        <p:spPr>
          <a:xfrm>
            <a:off x="853181"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1082474"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1311768"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xmlns="" id="{C9E0E2CA-90C1-BC42-87FE-E649D953EA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344" y="39489"/>
            <a:ext cx="3966356" cy="2381399"/>
          </a:xfrm>
          <a:prstGeom prst="rect">
            <a:avLst/>
          </a:prstGeom>
        </p:spPr>
      </p:pic>
    </p:spTree>
    <p:extLst>
      <p:ext uri="{BB962C8B-B14F-4D97-AF65-F5344CB8AC3E}">
        <p14:creationId xmlns:p14="http://schemas.microsoft.com/office/powerpoint/2010/main" val="2220591734"/>
      </p:ext>
    </p:extLst>
  </p:cSld>
  <p:clrMapOvr>
    <a:masterClrMapping/>
  </p:clrMapOvr>
  <p:extLst>
    <p:ext uri="{DCECCB84-F9BA-43D5-87BE-67443E8EF086}">
      <p15:sldGuideLst xmlns:p15="http://schemas.microsoft.com/office/powerpoint/2012/main" xmlns=""/>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31" name="Text Placeholder 26"/>
          <p:cNvSpPr>
            <a:spLocks noGrp="1"/>
          </p:cNvSpPr>
          <p:nvPr>
            <p:ph type="body" sz="quarter" idx="16"/>
          </p:nvPr>
        </p:nvSpPr>
        <p:spPr>
          <a:xfrm>
            <a:off x="623888" y="1629664"/>
            <a:ext cx="7470775" cy="3826574"/>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11" name="Picture Placeholder 10"/>
          <p:cNvSpPr>
            <a:spLocks noGrp="1"/>
          </p:cNvSpPr>
          <p:nvPr>
            <p:ph type="pic" sz="quarter" idx="13"/>
          </p:nvPr>
        </p:nvSpPr>
        <p:spPr>
          <a:xfrm>
            <a:off x="8705850" y="0"/>
            <a:ext cx="3486150" cy="6858000"/>
          </a:xfrm>
        </p:spPr>
        <p:txBody>
          <a:bodyPr/>
          <a:lstStyle/>
          <a:p>
            <a:endParaRPr lang="en-US"/>
          </a:p>
        </p:txBody>
      </p:sp>
      <p:sp>
        <p:nvSpPr>
          <p:cNvPr id="15" name="Oval 14"/>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853181"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1082474"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31176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xmlns="" id="{84F60D57-0F59-7840-9E9B-39C6BDE47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2438850197"/>
      </p:ext>
    </p:extLst>
  </p:cSld>
  <p:clrMapOvr>
    <a:masterClrMapping/>
  </p:clrMapOvr>
  <p:extLst>
    <p:ext uri="{DCECCB84-F9BA-43D5-87BE-67443E8EF086}">
      <p15:sldGuideLst xmlns:p15="http://schemas.microsoft.com/office/powerpoint/2012/main" xmlns=""/>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14" name="Oval 13"/>
          <p:cNvSpPr/>
          <p:nvPr userDrawn="1"/>
        </p:nvSpPr>
        <p:spPr>
          <a:xfrm>
            <a:off x="4108768" y="6118304"/>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4338061" y="6118304"/>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4567354" y="6118304"/>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4796648" y="6118304"/>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6"/>
          <p:cNvSpPr>
            <a:spLocks noGrp="1"/>
          </p:cNvSpPr>
          <p:nvPr>
            <p:ph type="body" sz="quarter" idx="17"/>
          </p:nvPr>
        </p:nvSpPr>
        <p:spPr>
          <a:xfrm>
            <a:off x="4108768" y="1627632"/>
            <a:ext cx="7470775" cy="3828606"/>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11" name="Picture Placeholder 10"/>
          <p:cNvSpPr>
            <a:spLocks noGrp="1"/>
          </p:cNvSpPr>
          <p:nvPr>
            <p:ph type="pic" sz="quarter" idx="13"/>
          </p:nvPr>
        </p:nvSpPr>
        <p:spPr>
          <a:xfrm>
            <a:off x="0" y="0"/>
            <a:ext cx="3486150" cy="6858000"/>
          </a:xfrm>
        </p:spPr>
        <p:txBody>
          <a:bodyPr/>
          <a:lstStyle/>
          <a:p>
            <a:endParaRPr lang="en-US"/>
          </a:p>
        </p:txBody>
      </p:sp>
      <p:pic>
        <p:nvPicPr>
          <p:cNvPr id="9" name="Picture 8" descr="Logo&#10;&#10;Description automatically generated">
            <a:extLst>
              <a:ext uri="{FF2B5EF4-FFF2-40B4-BE49-F238E27FC236}">
                <a16:creationId xmlns:a16="http://schemas.microsoft.com/office/drawing/2014/main" xmlns="" id="{1A972C4D-B1BE-6743-82BE-826DAC4498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4000" y="404664"/>
            <a:ext cx="1653340" cy="992665"/>
          </a:xfrm>
          <a:prstGeom prst="rect">
            <a:avLst/>
          </a:prstGeom>
        </p:spPr>
      </p:pic>
    </p:spTree>
    <p:extLst>
      <p:ext uri="{BB962C8B-B14F-4D97-AF65-F5344CB8AC3E}">
        <p14:creationId xmlns:p14="http://schemas.microsoft.com/office/powerpoint/2010/main" val="3477378566"/>
      </p:ext>
    </p:extLst>
  </p:cSld>
  <p:clrMapOvr>
    <a:masterClrMapping/>
  </p:clrMapOvr>
  <p:extLst>
    <p:ext uri="{DCECCB84-F9BA-43D5-87BE-67443E8EF086}">
      <p15:sldGuideLst xmlns:p15="http://schemas.microsoft.com/office/powerpoint/2012/main" xmlns=""/>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ight image with frog">
    <p:spTree>
      <p:nvGrpSpPr>
        <p:cNvPr id="1" name=""/>
        <p:cNvGrpSpPr/>
        <p:nvPr/>
      </p:nvGrpSpPr>
      <p:grpSpPr>
        <a:xfrm>
          <a:off x="0" y="0"/>
          <a:ext cx="0" cy="0"/>
          <a:chOff x="0" y="0"/>
          <a:chExt cx="0" cy="0"/>
        </a:xfrm>
      </p:grpSpPr>
      <p:sp>
        <p:nvSpPr>
          <p:cNvPr id="18" name="Oval 17"/>
          <p:cNvSpPr/>
          <p:nvPr userDrawn="1"/>
        </p:nvSpPr>
        <p:spPr>
          <a:xfrm>
            <a:off x="853181"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1082474"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1311768"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p:nvPr>
        </p:nvSpPr>
        <p:spPr>
          <a:xfrm>
            <a:off x="8705850" y="0"/>
            <a:ext cx="3486150" cy="6858000"/>
          </a:xfrm>
        </p:spPr>
        <p:txBody>
          <a:bodyPr/>
          <a:lstStyle/>
          <a:p>
            <a:endParaRPr lang="en-US"/>
          </a:p>
        </p:txBody>
      </p:sp>
      <p:sp>
        <p:nvSpPr>
          <p:cNvPr id="15" name="Oval 14"/>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1779" y="5231058"/>
            <a:ext cx="3217838" cy="4776541"/>
          </a:xfrm>
          <a:prstGeom prst="rect">
            <a:avLst/>
          </a:prstGeom>
        </p:spPr>
      </p:pic>
      <p:sp>
        <p:nvSpPr>
          <p:cNvPr id="14" name="Text Placeholder 26"/>
          <p:cNvSpPr>
            <a:spLocks noGrp="1"/>
          </p:cNvSpPr>
          <p:nvPr>
            <p:ph type="body" sz="quarter" idx="16"/>
          </p:nvPr>
        </p:nvSpPr>
        <p:spPr>
          <a:xfrm>
            <a:off x="623888" y="1629664"/>
            <a:ext cx="7470775" cy="3826574"/>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pic>
        <p:nvPicPr>
          <p:cNvPr id="12" name="Picture 11" descr="Logo&#10;&#10;Description automatically generated">
            <a:extLst>
              <a:ext uri="{FF2B5EF4-FFF2-40B4-BE49-F238E27FC236}">
                <a16:creationId xmlns:a16="http://schemas.microsoft.com/office/drawing/2014/main" xmlns="" id="{5966D9E7-C5A8-3D45-9232-C1F69E0549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3086912169"/>
      </p:ext>
    </p:extLst>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image with frog">
    <p:spTree>
      <p:nvGrpSpPr>
        <p:cNvPr id="1" name=""/>
        <p:cNvGrpSpPr/>
        <p:nvPr/>
      </p:nvGrpSpPr>
      <p:grpSpPr>
        <a:xfrm>
          <a:off x="0" y="0"/>
          <a:ext cx="0" cy="0"/>
          <a:chOff x="0" y="0"/>
          <a:chExt cx="0" cy="0"/>
        </a:xfrm>
      </p:grpSpPr>
      <p:sp>
        <p:nvSpPr>
          <p:cNvPr id="13" name="Oval 12"/>
          <p:cNvSpPr/>
          <p:nvPr userDrawn="1"/>
        </p:nvSpPr>
        <p:spPr>
          <a:xfrm>
            <a:off x="4338061"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4567354"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4796648"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410876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p:nvPr>
        </p:nvSpPr>
        <p:spPr>
          <a:xfrm>
            <a:off x="0" y="0"/>
            <a:ext cx="3486150" cy="6858000"/>
          </a:xfrm>
        </p:spPr>
        <p:txBody>
          <a:body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5680" y="5231058"/>
            <a:ext cx="3217838" cy="4776541"/>
          </a:xfrm>
          <a:prstGeom prst="rect">
            <a:avLst/>
          </a:prstGeom>
        </p:spPr>
      </p:pic>
      <p:sp>
        <p:nvSpPr>
          <p:cNvPr id="12" name="Text Placeholder 26"/>
          <p:cNvSpPr>
            <a:spLocks noGrp="1"/>
          </p:cNvSpPr>
          <p:nvPr>
            <p:ph type="body" sz="quarter" idx="17"/>
          </p:nvPr>
        </p:nvSpPr>
        <p:spPr>
          <a:xfrm>
            <a:off x="4108768" y="1627632"/>
            <a:ext cx="7470775" cy="3828606"/>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pic>
        <p:nvPicPr>
          <p:cNvPr id="15" name="Picture 14" descr="Logo&#10;&#10;Description automatically generated">
            <a:extLst>
              <a:ext uri="{FF2B5EF4-FFF2-40B4-BE49-F238E27FC236}">
                <a16:creationId xmlns:a16="http://schemas.microsoft.com/office/drawing/2014/main" xmlns="" id="{0152EC23-8CBD-634D-8742-33CC46637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4000" y="404664"/>
            <a:ext cx="1653340" cy="992665"/>
          </a:xfrm>
          <a:prstGeom prst="rect">
            <a:avLst/>
          </a:prstGeom>
        </p:spPr>
      </p:pic>
    </p:spTree>
    <p:extLst>
      <p:ext uri="{BB962C8B-B14F-4D97-AF65-F5344CB8AC3E}">
        <p14:creationId xmlns:p14="http://schemas.microsoft.com/office/powerpoint/2010/main" val="23476333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Right image with frog">
    <p:spTree>
      <p:nvGrpSpPr>
        <p:cNvPr id="1" name=""/>
        <p:cNvGrpSpPr/>
        <p:nvPr/>
      </p:nvGrpSpPr>
      <p:grpSpPr>
        <a:xfrm>
          <a:off x="0" y="0"/>
          <a:ext cx="0" cy="0"/>
          <a:chOff x="0" y="0"/>
          <a:chExt cx="0" cy="0"/>
        </a:xfrm>
      </p:grpSpPr>
      <p:sp>
        <p:nvSpPr>
          <p:cNvPr id="18" name="Oval 17"/>
          <p:cNvSpPr/>
          <p:nvPr userDrawn="1"/>
        </p:nvSpPr>
        <p:spPr>
          <a:xfrm>
            <a:off x="853181"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1082474"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1311768"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1418" y="5231058"/>
            <a:ext cx="3217838" cy="4776541"/>
          </a:xfrm>
          <a:prstGeom prst="rect">
            <a:avLst/>
          </a:prstGeom>
        </p:spPr>
      </p:pic>
      <p:sp>
        <p:nvSpPr>
          <p:cNvPr id="14" name="Text Placeholder 26"/>
          <p:cNvSpPr>
            <a:spLocks noGrp="1"/>
          </p:cNvSpPr>
          <p:nvPr>
            <p:ph type="body" sz="quarter" idx="16"/>
          </p:nvPr>
        </p:nvSpPr>
        <p:spPr>
          <a:xfrm>
            <a:off x="623889" y="1629664"/>
            <a:ext cx="5165740" cy="3826574"/>
          </a:xfrm>
        </p:spPr>
        <p:txBody>
          <a:bodyPr lIns="0" tIns="0" rIns="0" bIns="0" anchor="t">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16" name="Text Placeholder 26"/>
          <p:cNvSpPr>
            <a:spLocks noGrp="1"/>
          </p:cNvSpPr>
          <p:nvPr>
            <p:ph type="body" sz="quarter" idx="17"/>
          </p:nvPr>
        </p:nvSpPr>
        <p:spPr>
          <a:xfrm>
            <a:off x="6402373" y="1625600"/>
            <a:ext cx="5165740" cy="3830670"/>
          </a:xfrm>
        </p:spPr>
        <p:txBody>
          <a:bodyPr lIns="0" tIns="0" rIns="0" bIns="0" anchor="t">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pic>
        <p:nvPicPr>
          <p:cNvPr id="11" name="Picture 10" descr="Logo&#10;&#10;Description automatically generated">
            <a:extLst>
              <a:ext uri="{FF2B5EF4-FFF2-40B4-BE49-F238E27FC236}">
                <a16:creationId xmlns:a16="http://schemas.microsoft.com/office/drawing/2014/main" xmlns="" id="{0B38E049-DFA2-C144-9878-F9B92AAA1B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2550171827"/>
      </p:ext>
    </p:extLst>
  </p:cSld>
  <p:clrMapOvr>
    <a:masterClrMapping/>
  </p:clrMapOvr>
  <p:extLst>
    <p:ext uri="{DCECCB84-F9BA-43D5-87BE-67443E8EF086}">
      <p15:sldGuideLst xmlns:p15="http://schemas.microsoft.com/office/powerpoint/2012/main" xmlns="">
        <p15:guide id="1"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ight tall image">
    <p:spTree>
      <p:nvGrpSpPr>
        <p:cNvPr id="1" name=""/>
        <p:cNvGrpSpPr/>
        <p:nvPr/>
      </p:nvGrpSpPr>
      <p:grpSpPr>
        <a:xfrm>
          <a:off x="0" y="0"/>
          <a:ext cx="0" cy="0"/>
          <a:chOff x="0" y="0"/>
          <a:chExt cx="0" cy="0"/>
        </a:xfrm>
      </p:grpSpPr>
      <p:sp>
        <p:nvSpPr>
          <p:cNvPr id="18" name="Oval 17"/>
          <p:cNvSpPr/>
          <p:nvPr userDrawn="1"/>
        </p:nvSpPr>
        <p:spPr>
          <a:xfrm>
            <a:off x="853181"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1082474"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1311768"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6"/>
          <p:cNvSpPr>
            <a:spLocks noGrp="1"/>
          </p:cNvSpPr>
          <p:nvPr>
            <p:ph type="body" sz="quarter" idx="16"/>
          </p:nvPr>
        </p:nvSpPr>
        <p:spPr>
          <a:xfrm>
            <a:off x="623888" y="1629664"/>
            <a:ext cx="5726111" cy="3826574"/>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17" name="Picture Placeholder 10"/>
          <p:cNvSpPr>
            <a:spLocks noGrp="1"/>
          </p:cNvSpPr>
          <p:nvPr>
            <p:ph type="pic" sz="quarter" idx="13"/>
          </p:nvPr>
        </p:nvSpPr>
        <p:spPr>
          <a:xfrm>
            <a:off x="6977063" y="0"/>
            <a:ext cx="5214937" cy="6858000"/>
          </a:xfrm>
        </p:spPr>
        <p:txBody>
          <a:bodyPr/>
          <a:lstStyle/>
          <a:p>
            <a:endParaRPr lang="en-US"/>
          </a:p>
        </p:txBody>
      </p:sp>
      <p:pic>
        <p:nvPicPr>
          <p:cNvPr id="10" name="Picture 9" descr="Logo&#10;&#10;Description automatically generated">
            <a:extLst>
              <a:ext uri="{FF2B5EF4-FFF2-40B4-BE49-F238E27FC236}">
                <a16:creationId xmlns:a16="http://schemas.microsoft.com/office/drawing/2014/main" xmlns="" id="{A01540C5-97A8-8942-BC0C-9D78EC8157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2452593564"/>
      </p:ext>
    </p:extLst>
  </p:cSld>
  <p:clrMapOvr>
    <a:masterClrMapping/>
  </p:clrMapOvr>
  <p:extLst>
    <p:ext uri="{DCECCB84-F9BA-43D5-87BE-67443E8EF086}">
      <p15:sldGuideLst xmlns:p15="http://schemas.microsoft.com/office/powerpoint/2012/main" xmlns=""/>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eft tall image">
    <p:spTree>
      <p:nvGrpSpPr>
        <p:cNvPr id="1" name=""/>
        <p:cNvGrpSpPr/>
        <p:nvPr/>
      </p:nvGrpSpPr>
      <p:grpSpPr>
        <a:xfrm>
          <a:off x="0" y="0"/>
          <a:ext cx="0" cy="0"/>
          <a:chOff x="0" y="0"/>
          <a:chExt cx="0" cy="0"/>
        </a:xfrm>
      </p:grpSpPr>
      <p:sp>
        <p:nvSpPr>
          <p:cNvPr id="17" name="Picture Placeholder 10"/>
          <p:cNvSpPr>
            <a:spLocks noGrp="1"/>
          </p:cNvSpPr>
          <p:nvPr>
            <p:ph type="pic" sz="quarter" idx="13"/>
          </p:nvPr>
        </p:nvSpPr>
        <p:spPr>
          <a:xfrm>
            <a:off x="-14269" y="-10048"/>
            <a:ext cx="5214937" cy="6858000"/>
          </a:xfrm>
        </p:spPr>
        <p:txBody>
          <a:bodyPr/>
          <a:lstStyle/>
          <a:p>
            <a:endParaRPr lang="en-US"/>
          </a:p>
        </p:txBody>
      </p:sp>
      <p:sp>
        <p:nvSpPr>
          <p:cNvPr id="18" name="Oval 17"/>
          <p:cNvSpPr/>
          <p:nvPr userDrawn="1"/>
        </p:nvSpPr>
        <p:spPr>
          <a:xfrm>
            <a:off x="6048189"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6277482"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506776"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5818896"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6"/>
          <p:cNvSpPr>
            <a:spLocks noGrp="1"/>
          </p:cNvSpPr>
          <p:nvPr>
            <p:ph type="body" sz="quarter" idx="16"/>
          </p:nvPr>
        </p:nvSpPr>
        <p:spPr>
          <a:xfrm>
            <a:off x="5812668" y="1629665"/>
            <a:ext cx="5755445" cy="3826574"/>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pic>
        <p:nvPicPr>
          <p:cNvPr id="9" name="Picture 8" descr="Logo&#10;&#10;Description automatically generated">
            <a:extLst>
              <a:ext uri="{FF2B5EF4-FFF2-40B4-BE49-F238E27FC236}">
                <a16:creationId xmlns:a16="http://schemas.microsoft.com/office/drawing/2014/main" xmlns="" id="{5D55BA9D-C5E1-DD46-9A6A-BB20BC1ECC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4000" y="404664"/>
            <a:ext cx="1653340" cy="992665"/>
          </a:xfrm>
          <a:prstGeom prst="rect">
            <a:avLst/>
          </a:prstGeom>
        </p:spPr>
      </p:pic>
    </p:spTree>
    <p:extLst>
      <p:ext uri="{BB962C8B-B14F-4D97-AF65-F5344CB8AC3E}">
        <p14:creationId xmlns:p14="http://schemas.microsoft.com/office/powerpoint/2010/main" val="2550801913"/>
      </p:ext>
    </p:extLst>
  </p:cSld>
  <p:clrMapOvr>
    <a:masterClrMapping/>
  </p:clrMapOvr>
  <p:extLst>
    <p:ext uri="{DCECCB84-F9BA-43D5-87BE-67443E8EF086}">
      <p15:sldGuideLst xmlns:p15="http://schemas.microsoft.com/office/powerpoint/2012/main" xmlns="">
        <p15:guide id="1" pos="366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ight large image ">
    <p:spTree>
      <p:nvGrpSpPr>
        <p:cNvPr id="1" name=""/>
        <p:cNvGrpSpPr/>
        <p:nvPr/>
      </p:nvGrpSpPr>
      <p:grpSpPr>
        <a:xfrm>
          <a:off x="0" y="0"/>
          <a:ext cx="0" cy="0"/>
          <a:chOff x="0" y="0"/>
          <a:chExt cx="0" cy="0"/>
        </a:xfrm>
      </p:grpSpPr>
      <p:sp>
        <p:nvSpPr>
          <p:cNvPr id="18" name="Oval 17"/>
          <p:cNvSpPr/>
          <p:nvPr userDrawn="1"/>
        </p:nvSpPr>
        <p:spPr>
          <a:xfrm>
            <a:off x="853181"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1082474"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1311768" y="611192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3" hasCustomPrompt="1"/>
          </p:nvPr>
        </p:nvSpPr>
        <p:spPr>
          <a:xfrm>
            <a:off x="4096665" y="0"/>
            <a:ext cx="8095335" cy="6858000"/>
          </a:xfrm>
        </p:spPr>
        <p:txBody>
          <a:bodyPr/>
          <a:lstStyle/>
          <a:p>
            <a:r>
              <a:rPr lang="en-US"/>
              <a:t> </a:t>
            </a:r>
          </a:p>
        </p:txBody>
      </p:sp>
      <p:sp>
        <p:nvSpPr>
          <p:cNvPr id="15" name="Oval 14"/>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6"/>
          <p:cNvSpPr>
            <a:spLocks noGrp="1"/>
          </p:cNvSpPr>
          <p:nvPr>
            <p:ph type="body" sz="quarter" idx="16"/>
          </p:nvPr>
        </p:nvSpPr>
        <p:spPr>
          <a:xfrm>
            <a:off x="623888" y="1625600"/>
            <a:ext cx="2860675" cy="3830638"/>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252000" marR="0" indent="-252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sz="2000" b="0" i="0">
                <a:latin typeface="Open Sans Light" charset="0"/>
                <a:ea typeface="Open Sans Light" charset="0"/>
                <a:cs typeface="Open Sans Light" charset="0"/>
              </a:defRPr>
            </a:lvl3pPr>
            <a:lvl4pPr marL="0" indent="0">
              <a:lnSpc>
                <a:spcPct val="120000"/>
              </a:lnSpc>
              <a:spcBef>
                <a:spcPts val="0"/>
              </a:spcBef>
              <a:spcAft>
                <a:spcPts val="900"/>
              </a:spcAft>
              <a:buFont typeface="Arial" charset="0"/>
              <a:buNone/>
              <a:defRPr sz="1600" b="0" i="0" baseline="0">
                <a:latin typeface="Open Sans Light" charset="0"/>
                <a:ea typeface="Open Sans Light" charset="0"/>
                <a:cs typeface="Open Sans Light" charset="0"/>
              </a:defRPr>
            </a:lvl4pPr>
            <a:lvl5pPr marL="252000" indent="-252000">
              <a:lnSpc>
                <a:spcPct val="120000"/>
              </a:lnSpc>
              <a:spcBef>
                <a:spcPts val="0"/>
              </a:spcBef>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pic>
        <p:nvPicPr>
          <p:cNvPr id="10" name="Picture 9" descr="Logo&#10;&#10;Description automatically generated">
            <a:extLst>
              <a:ext uri="{FF2B5EF4-FFF2-40B4-BE49-F238E27FC236}">
                <a16:creationId xmlns:a16="http://schemas.microsoft.com/office/drawing/2014/main" xmlns="" id="{6F231E70-3730-974E-A685-0CEFADC365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931555386"/>
      </p:ext>
    </p:extLst>
  </p:cSld>
  <p:clrMapOvr>
    <a:masterClrMapping/>
  </p:clrMapOvr>
  <p:extLst>
    <p:ext uri="{DCECCB84-F9BA-43D5-87BE-67443E8EF086}">
      <p15:sldGuideLst xmlns:p15="http://schemas.microsoft.com/office/powerpoint/2012/main" xmlns=""/>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ull">
    <p:spTree>
      <p:nvGrpSpPr>
        <p:cNvPr id="1" name=""/>
        <p:cNvGrpSpPr/>
        <p:nvPr/>
      </p:nvGrpSpPr>
      <p:grpSpPr>
        <a:xfrm>
          <a:off x="0" y="0"/>
          <a:ext cx="0" cy="0"/>
          <a:chOff x="0" y="0"/>
          <a:chExt cx="0" cy="0"/>
        </a:xfrm>
      </p:grpSpPr>
      <p:sp>
        <p:nvSpPr>
          <p:cNvPr id="3" name="Content Placeholder 2"/>
          <p:cNvSpPr>
            <a:spLocks noGrp="1"/>
          </p:cNvSpPr>
          <p:nvPr>
            <p:ph sz="quarter" idx="17"/>
          </p:nvPr>
        </p:nvSpPr>
        <p:spPr>
          <a:xfrm>
            <a:off x="623888" y="1625599"/>
            <a:ext cx="10917237" cy="3840163"/>
          </a:xfrm>
        </p:spPr>
        <p:txBody>
          <a:bodyPr lIns="0" tIns="0" rIns="0" bIns="0" anchor="ctr">
            <a:noAutofit/>
          </a:bodyPr>
          <a:lstStyle>
            <a:lvl1pPr marL="0" indent="0">
              <a:lnSpc>
                <a:spcPct val="120000"/>
              </a:lnSpc>
              <a:spcBef>
                <a:spcPts val="0"/>
              </a:spcBef>
              <a:spcAft>
                <a:spcPts val="900"/>
              </a:spcAft>
              <a:buNone/>
              <a:defRPr b="0" i="0">
                <a:latin typeface="Open Sans Light" charset="0"/>
                <a:ea typeface="Open Sans Light" charset="0"/>
                <a:cs typeface="Open Sans Light" charset="0"/>
              </a:defRPr>
            </a:lvl1pPr>
            <a:lvl2pPr marL="0" indent="0">
              <a:lnSpc>
                <a:spcPct val="120000"/>
              </a:lnSpc>
              <a:spcBef>
                <a:spcPts val="0"/>
              </a:spcBef>
              <a:spcAft>
                <a:spcPts val="900"/>
              </a:spcAft>
              <a:buNone/>
              <a:defRPr sz="2000" b="0" i="0">
                <a:latin typeface="Open Sans Light" charset="0"/>
                <a:ea typeface="Open Sans Light" charset="0"/>
                <a:cs typeface="Open Sans Light" charset="0"/>
              </a:defRPr>
            </a:lvl2pPr>
            <a:lvl3pPr marL="342900" indent="-342900">
              <a:lnSpc>
                <a:spcPct val="120000"/>
              </a:lnSpc>
              <a:spcBef>
                <a:spcPts val="0"/>
              </a:spcBef>
              <a:spcAft>
                <a:spcPts val="0"/>
              </a:spcAft>
              <a:buFont typeface="Arial" charset="0"/>
              <a:buChar char="•"/>
              <a:defRPr sz="2000" b="0" i="0">
                <a:latin typeface="Open Sans Light" charset="0"/>
                <a:ea typeface="Open Sans Light" charset="0"/>
                <a:cs typeface="Open Sans Light" charset="0"/>
              </a:defRPr>
            </a:lvl3pPr>
            <a:lvl4pPr marL="0" indent="0">
              <a:lnSpc>
                <a:spcPct val="120000"/>
              </a:lnSpc>
              <a:spcBef>
                <a:spcPts val="0"/>
              </a:spcBef>
              <a:spcAft>
                <a:spcPts val="900"/>
              </a:spcAft>
              <a:buNone/>
              <a:defRPr sz="1600" b="0" i="0">
                <a:latin typeface="Open Sans Light" charset="0"/>
                <a:ea typeface="Open Sans Light" charset="0"/>
                <a:cs typeface="Open Sans Light" charset="0"/>
              </a:defRPr>
            </a:lvl4pPr>
            <a:lvl5pPr marL="285750" indent="-285750">
              <a:lnSpc>
                <a:spcPct val="120000"/>
              </a:lnSpc>
              <a:spcBef>
                <a:spcPts val="0"/>
              </a:spcBef>
              <a:spcAft>
                <a:spcPts val="0"/>
              </a:spcAft>
              <a:buFont typeface="Arial" charset="0"/>
              <a:buChar char="•"/>
              <a:defRPr sz="16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Oval 14"/>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853181"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1082474"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31176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xmlns="" id="{372DCBD3-6E3B-E544-98B6-04157D91BB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3658284470"/>
      </p:ext>
    </p:extLst>
  </p:cSld>
  <p:clrMapOvr>
    <a:masterClrMapping/>
  </p:clrMapOvr>
  <p:extLst>
    <p:ext uri="{DCECCB84-F9BA-43D5-87BE-67443E8EF086}">
      <p15:sldGuideLst xmlns:p15="http://schemas.microsoft.com/office/powerpoint/2012/main" xmlns=""/>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anel Slide Red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96439E9-2ED1-4595-B933-298C68562288}"/>
              </a:ext>
            </a:extLst>
          </p:cNvPr>
          <p:cNvSpPr/>
          <p:nvPr userDrawn="1"/>
        </p:nvSpPr>
        <p:spPr>
          <a:xfrm>
            <a:off x="0" y="0"/>
            <a:ext cx="12192000" cy="6858000"/>
          </a:xfrm>
          <a:prstGeom prst="rect">
            <a:avLst/>
          </a:prstGeom>
          <a:solidFill>
            <a:srgbClr val="1A7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rotWithShape="1">
          <a:blip r:embed="rId2"/>
          <a:srcRect l="54948" t="10925" r="11458" b="11852"/>
          <a:stretch/>
        </p:blipFill>
        <p:spPr>
          <a:xfrm>
            <a:off x="6699250" y="749300"/>
            <a:ext cx="4095750" cy="5295900"/>
          </a:xfrm>
          <a:prstGeom prst="rect">
            <a:avLst/>
          </a:prstGeom>
          <a:solidFill>
            <a:srgbClr val="1A7E80"/>
          </a:solidFill>
        </p:spPr>
      </p:pic>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2" name="Picture 8" descr="Linkedin Logo, symbol, meaning, history, Vector, PNG">
            <a:hlinkClick r:id="rId4"/>
            <a:extLst>
              <a:ext uri="{FF2B5EF4-FFF2-40B4-BE49-F238E27FC236}">
                <a16:creationId xmlns:a16="http://schemas.microsoft.com/office/drawing/2014/main" xmlns="" id="{09D4457F-827E-84CF-5F97-003B37CAB10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01281FB-E8B2-4133-F4B9-8C71FAAC6082}"/>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A7431457-33B5-76C1-BB39-E144EE25B678}"/>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10" descr="Twitter External Brand Guidelines">
            <a:hlinkClick r:id="rId6"/>
            <a:extLst>
              <a:ext uri="{FF2B5EF4-FFF2-40B4-BE49-F238E27FC236}">
                <a16:creationId xmlns:a16="http://schemas.microsoft.com/office/drawing/2014/main" xmlns="" id="{9FDE4901-29AE-9852-211F-ECEE97DCFC8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6609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entral content – green">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3888" y="1177925"/>
            <a:ext cx="10944225" cy="4227513"/>
          </a:xfrm>
        </p:spPr>
        <p:txBody>
          <a:bodyPr anchor="ctr">
            <a:noAutofit/>
          </a:bodyPr>
          <a:lstStyle>
            <a:lvl1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1pPr>
            <a:lvl2pPr marL="0" indent="0" algn="ctr">
              <a:lnSpc>
                <a:spcPct val="120000"/>
              </a:lnSpc>
              <a:spcBef>
                <a:spcPts val="0"/>
              </a:spcBef>
              <a:spcAft>
                <a:spcPts val="900"/>
              </a:spcAft>
              <a:buNone/>
              <a:defRPr sz="2000" b="0" i="0">
                <a:solidFill>
                  <a:schemeClr val="bg1"/>
                </a:solidFill>
                <a:latin typeface="Open Sans Light" charset="0"/>
                <a:ea typeface="Open Sans Light" charset="0"/>
                <a:cs typeface="Open Sans Light" charset="0"/>
              </a:defRPr>
            </a:lvl2pPr>
            <a:lvl3pPr marL="0" indent="0" algn="ctr">
              <a:lnSpc>
                <a:spcPct val="120000"/>
              </a:lnSpc>
              <a:spcBef>
                <a:spcPts val="0"/>
              </a:spcBef>
              <a:spcAft>
                <a:spcPts val="900"/>
              </a:spcAft>
              <a:buNone/>
              <a:defRPr sz="1400" b="0" i="0">
                <a:solidFill>
                  <a:schemeClr val="bg1"/>
                </a:solidFill>
                <a:latin typeface="Open Sans Light" charset="0"/>
                <a:ea typeface="Open Sans Light" charset="0"/>
                <a:cs typeface="Open Sans Light" charset="0"/>
              </a:defRPr>
            </a:lvl3pPr>
            <a:lvl4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4pPr>
            <a:lvl5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6293" y="5529759"/>
            <a:ext cx="664346" cy="985520"/>
          </a:xfrm>
          <a:prstGeom prst="rect">
            <a:avLst/>
          </a:prstGeom>
        </p:spPr>
      </p:pic>
    </p:spTree>
    <p:extLst>
      <p:ext uri="{BB962C8B-B14F-4D97-AF65-F5344CB8AC3E}">
        <p14:creationId xmlns:p14="http://schemas.microsoft.com/office/powerpoint/2010/main" val="2201348081"/>
      </p:ext>
    </p:extLst>
  </p:cSld>
  <p:clrMapOvr>
    <a:masterClrMapping/>
  </p:clrMapOvr>
  <p:extLst>
    <p:ext uri="{DCECCB84-F9BA-43D5-87BE-67443E8EF086}">
      <p15:sldGuideLst xmlns:p15="http://schemas.microsoft.com/office/powerpoint/2012/main" xmlns="">
        <p15:guide id="1"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entral content – grey">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3888" y="1177925"/>
            <a:ext cx="10944225" cy="4227513"/>
          </a:xfrm>
        </p:spPr>
        <p:txBody>
          <a:bodyPr anchor="ctr">
            <a:noAutofit/>
          </a:bodyPr>
          <a:lstStyle>
            <a:lvl1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1pPr>
            <a:lvl2pPr marL="0" indent="0" algn="ctr">
              <a:lnSpc>
                <a:spcPct val="120000"/>
              </a:lnSpc>
              <a:spcBef>
                <a:spcPts val="0"/>
              </a:spcBef>
              <a:spcAft>
                <a:spcPts val="900"/>
              </a:spcAft>
              <a:buNone/>
              <a:defRPr sz="2000" b="0" i="0">
                <a:solidFill>
                  <a:schemeClr val="bg1"/>
                </a:solidFill>
                <a:latin typeface="Open Sans Light" charset="0"/>
                <a:ea typeface="Open Sans Light" charset="0"/>
                <a:cs typeface="Open Sans Light" charset="0"/>
              </a:defRPr>
            </a:lvl2pPr>
            <a:lvl3pPr marL="0" indent="0" algn="ctr">
              <a:lnSpc>
                <a:spcPct val="120000"/>
              </a:lnSpc>
              <a:spcBef>
                <a:spcPts val="0"/>
              </a:spcBef>
              <a:spcAft>
                <a:spcPts val="900"/>
              </a:spcAft>
              <a:buNone/>
              <a:defRPr sz="1400" b="0" i="0">
                <a:solidFill>
                  <a:schemeClr val="bg1"/>
                </a:solidFill>
                <a:latin typeface="Open Sans Light" charset="0"/>
                <a:ea typeface="Open Sans Light" charset="0"/>
                <a:cs typeface="Open Sans Light" charset="0"/>
              </a:defRPr>
            </a:lvl3pPr>
            <a:lvl4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4pPr>
            <a:lvl5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6293" y="5529759"/>
            <a:ext cx="664346" cy="985520"/>
          </a:xfrm>
          <a:prstGeom prst="rect">
            <a:avLst/>
          </a:prstGeom>
        </p:spPr>
      </p:pic>
    </p:spTree>
    <p:extLst>
      <p:ext uri="{BB962C8B-B14F-4D97-AF65-F5344CB8AC3E}">
        <p14:creationId xmlns:p14="http://schemas.microsoft.com/office/powerpoint/2010/main" val="10064916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entral content – light grey">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3888" y="1177925"/>
            <a:ext cx="10944225" cy="4227513"/>
          </a:xfrm>
        </p:spPr>
        <p:txBody>
          <a:bodyPr anchor="ctr">
            <a:noAutofit/>
          </a:bodyPr>
          <a:lstStyle>
            <a:lvl1pPr marL="0" indent="0" algn="ctr">
              <a:lnSpc>
                <a:spcPct val="120000"/>
              </a:lnSpc>
              <a:spcBef>
                <a:spcPts val="0"/>
              </a:spcBef>
              <a:spcAft>
                <a:spcPts val="900"/>
              </a:spcAft>
              <a:buNone/>
              <a:defRPr b="0" i="0">
                <a:solidFill>
                  <a:schemeClr val="tx1"/>
                </a:solidFill>
                <a:latin typeface="Open Sans Light" charset="0"/>
                <a:ea typeface="Open Sans Light" charset="0"/>
                <a:cs typeface="Open Sans Light" charset="0"/>
              </a:defRPr>
            </a:lvl1pPr>
            <a:lvl2pPr marL="0" indent="0" algn="ctr">
              <a:lnSpc>
                <a:spcPct val="120000"/>
              </a:lnSpc>
              <a:spcBef>
                <a:spcPts val="0"/>
              </a:spcBef>
              <a:spcAft>
                <a:spcPts val="900"/>
              </a:spcAft>
              <a:buNone/>
              <a:defRPr sz="2000" b="0" i="0">
                <a:solidFill>
                  <a:schemeClr val="tx1"/>
                </a:solidFill>
                <a:latin typeface="Open Sans Light" charset="0"/>
                <a:ea typeface="Open Sans Light" charset="0"/>
                <a:cs typeface="Open Sans Light" charset="0"/>
              </a:defRPr>
            </a:lvl2pPr>
            <a:lvl3pPr marL="0" indent="0" algn="ctr">
              <a:lnSpc>
                <a:spcPct val="120000"/>
              </a:lnSpc>
              <a:spcBef>
                <a:spcPts val="0"/>
              </a:spcBef>
              <a:spcAft>
                <a:spcPts val="900"/>
              </a:spcAft>
              <a:buNone/>
              <a:defRPr sz="1400" b="0" i="0">
                <a:solidFill>
                  <a:schemeClr val="tx1"/>
                </a:solidFill>
                <a:latin typeface="Open Sans Light" charset="0"/>
                <a:ea typeface="Open Sans Light" charset="0"/>
                <a:cs typeface="Open Sans Light" charset="0"/>
              </a:defRPr>
            </a:lvl3pPr>
            <a:lvl4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4pPr>
            <a:lvl5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0000" y="5231058"/>
            <a:ext cx="3217838" cy="4776541"/>
          </a:xfrm>
          <a:prstGeom prst="rect">
            <a:avLst/>
          </a:prstGeom>
        </p:spPr>
      </p:pic>
    </p:spTree>
    <p:extLst>
      <p:ext uri="{BB962C8B-B14F-4D97-AF65-F5344CB8AC3E}">
        <p14:creationId xmlns:p14="http://schemas.microsoft.com/office/powerpoint/2010/main" val="3676949455"/>
      </p:ext>
    </p:extLst>
  </p:cSld>
  <p:clrMapOvr>
    <a:masterClrMapping/>
  </p:clrMapOvr>
  <p:extLst>
    <p:ext uri="{DCECCB84-F9BA-43D5-87BE-67443E8EF086}">
      <p15:sldGuideLst xmlns:p15="http://schemas.microsoft.com/office/powerpoint/2012/main" xmlns=""/>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3888" y="1177925"/>
            <a:ext cx="10944225" cy="4008439"/>
          </a:xfrm>
        </p:spPr>
        <p:txBody>
          <a:bodyPr anchor="ctr">
            <a:noAutofit/>
          </a:bodyPr>
          <a:lstStyle>
            <a:lvl1pPr marL="0" indent="0" algn="ctr">
              <a:lnSpc>
                <a:spcPct val="120000"/>
              </a:lnSpc>
              <a:spcBef>
                <a:spcPts val="0"/>
              </a:spcBef>
              <a:spcAft>
                <a:spcPts val="600"/>
              </a:spcAft>
              <a:buNone/>
              <a:defRPr sz="4200" b="0" i="0">
                <a:solidFill>
                  <a:schemeClr val="bg1"/>
                </a:solidFill>
                <a:latin typeface="Open Sans Light" charset="0"/>
                <a:ea typeface="Open Sans Light" charset="0"/>
                <a:cs typeface="Open Sans Light" charset="0"/>
              </a:defRPr>
            </a:lvl1pPr>
            <a:lvl2pPr marL="0" indent="0" algn="ctr">
              <a:lnSpc>
                <a:spcPct val="120000"/>
              </a:lnSpc>
              <a:spcBef>
                <a:spcPts val="0"/>
              </a:spcBef>
              <a:spcAft>
                <a:spcPts val="900"/>
              </a:spcAft>
              <a:buNone/>
              <a:defRPr sz="2800" b="0" i="0">
                <a:solidFill>
                  <a:schemeClr val="bg1"/>
                </a:solidFill>
                <a:latin typeface="Open Sans Light" charset="0"/>
                <a:ea typeface="Open Sans Light" charset="0"/>
                <a:cs typeface="Open Sans Light" charset="0"/>
              </a:defRPr>
            </a:lvl2pPr>
            <a:lvl3pPr marL="0" marR="0" indent="0" algn="ctr" defTabSz="914400" rtl="0" eaLnBrk="1" fontAlgn="auto" latinLnBrk="0" hangingPunct="1">
              <a:lnSpc>
                <a:spcPct val="120000"/>
              </a:lnSpc>
              <a:spcBef>
                <a:spcPts val="0"/>
              </a:spcBef>
              <a:spcAft>
                <a:spcPts val="900"/>
              </a:spcAft>
              <a:buClrTx/>
              <a:buSzTx/>
              <a:buFont typeface="Arial" panose="020B0604020202020204" pitchFamily="34" charset="0"/>
              <a:buNone/>
              <a:tabLst/>
              <a:defRPr sz="2000" b="0" i="0">
                <a:solidFill>
                  <a:schemeClr val="bg1"/>
                </a:solidFill>
                <a:latin typeface="Open Sans Light" charset="0"/>
                <a:ea typeface="Open Sans Light" charset="0"/>
                <a:cs typeface="Open Sans Light" charset="0"/>
              </a:defRPr>
            </a:lvl3pPr>
            <a:lvl4pPr marL="0" indent="0" algn="ctr">
              <a:lnSpc>
                <a:spcPct val="120000"/>
              </a:lnSpc>
              <a:spcBef>
                <a:spcPts val="0"/>
              </a:spcBef>
              <a:spcAft>
                <a:spcPts val="900"/>
              </a:spcAft>
              <a:buNone/>
              <a:defRPr sz="1400" b="0" i="0">
                <a:solidFill>
                  <a:schemeClr val="bg1"/>
                </a:solidFill>
                <a:latin typeface="Open Sans Light" charset="0"/>
                <a:ea typeface="Open Sans Light" charset="0"/>
                <a:cs typeface="Open Sans Light" charset="0"/>
              </a:defRPr>
            </a:lvl4pPr>
            <a:lvl5pPr marL="0" indent="0" algn="ctr">
              <a:lnSpc>
                <a:spcPct val="120000"/>
              </a:lnSpc>
              <a:spcBef>
                <a:spcPts val="0"/>
              </a:spcBef>
              <a:spcAft>
                <a:spcPts val="900"/>
              </a:spcAft>
              <a:buNone/>
              <a:defRPr b="0" i="0">
                <a:solidFill>
                  <a:schemeClr val="bg1"/>
                </a:solidFill>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2369" y="5343524"/>
            <a:ext cx="3053124" cy="4529138"/>
          </a:xfrm>
          <a:prstGeom prst="rect">
            <a:avLst/>
          </a:prstGeom>
        </p:spPr>
      </p:pic>
      <p:sp>
        <p:nvSpPr>
          <p:cNvPr id="6" name="Oval 5"/>
          <p:cNvSpPr/>
          <p:nvPr userDrawn="1"/>
        </p:nvSpPr>
        <p:spPr>
          <a:xfrm>
            <a:off x="853181" y="6111926"/>
            <a:ext cx="125361" cy="1253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82474" y="6111926"/>
            <a:ext cx="125361" cy="1253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311768" y="6111926"/>
            <a:ext cx="125361" cy="1253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23888" y="6117336"/>
            <a:ext cx="125361" cy="1253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484656"/>
      </p:ext>
    </p:extLst>
  </p:cSld>
  <p:clrMapOvr>
    <a:masterClrMapping/>
  </p:clrMapOvr>
  <p:extLst>
    <p:ext uri="{DCECCB84-F9BA-43D5-87BE-67443E8EF086}">
      <p15:sldGuideLst xmlns:p15="http://schemas.microsoft.com/office/powerpoint/2012/main" xmlns="">
        <p15:guide id="1"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val 1"/>
          <p:cNvSpPr/>
          <p:nvPr userDrawn="1"/>
        </p:nvSpPr>
        <p:spPr>
          <a:xfrm>
            <a:off x="62388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853181"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userDrawn="1"/>
        </p:nvSpPr>
        <p:spPr>
          <a:xfrm>
            <a:off x="1082474"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311768" y="6117336"/>
            <a:ext cx="125361" cy="125362"/>
          </a:xfrm>
          <a:prstGeom prst="ellipse">
            <a:avLst/>
          </a:prstGeom>
          <a:solidFill>
            <a:srgbClr val="8A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FD97CEE4-27D7-7541-ABCC-99BF72817E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000" y="404664"/>
            <a:ext cx="1653340" cy="992665"/>
          </a:xfrm>
          <a:prstGeom prst="rect">
            <a:avLst/>
          </a:prstGeom>
        </p:spPr>
      </p:pic>
    </p:spTree>
    <p:extLst>
      <p:ext uri="{BB962C8B-B14F-4D97-AF65-F5344CB8AC3E}">
        <p14:creationId xmlns:p14="http://schemas.microsoft.com/office/powerpoint/2010/main" val="2500104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in Slid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DAA2E96C-053F-406E-A9E4-0FA844E5CC07}"/>
              </a:ext>
            </a:extLst>
          </p:cNvPr>
          <p:cNvPicPr>
            <a:picLocks noChangeAspect="1"/>
          </p:cNvPicPr>
          <p:nvPr userDrawn="1"/>
        </p:nvPicPr>
        <p:blipFill>
          <a:blip r:embed="rId3"/>
          <a:stretch>
            <a:fillRect/>
          </a:stretch>
        </p:blipFill>
        <p:spPr>
          <a:xfrm>
            <a:off x="6098094" y="4712"/>
            <a:ext cx="6091811" cy="6853288"/>
          </a:xfrm>
          <a:prstGeom prst="rect">
            <a:avLst/>
          </a:prstGeom>
        </p:spPr>
      </p:pic>
      <p:pic>
        <p:nvPicPr>
          <p:cNvPr id="9" name="Picture 8" descr="Linkedin Logo, symbol, meaning, history, Vector, PNG">
            <a:hlinkClick r:id="rId4"/>
            <a:extLst>
              <a:ext uri="{FF2B5EF4-FFF2-40B4-BE49-F238E27FC236}">
                <a16:creationId xmlns:a16="http://schemas.microsoft.com/office/drawing/2014/main" xmlns="" id="{CF6B0186-E447-C873-C41B-499EB7673EA3}"/>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1557"/>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D2893F75-9B65-EA65-3085-F633824925DF}"/>
              </a:ext>
            </a:extLst>
          </p:cNvPr>
          <p:cNvSpPr txBox="1">
            <a:spLocks/>
          </p:cNvSpPr>
          <p:nvPr userDrawn="1"/>
        </p:nvSpPr>
        <p:spPr>
          <a:xfrm>
            <a:off x="321224" y="6449986"/>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D6F9AB28-EBFC-5BEC-D0A7-B50D535A0D6C}"/>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A316F9F6-5727-F00C-9988-8BC4489EB2AC}"/>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847359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lain Slid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4" name="Picture 3">
            <a:extLst>
              <a:ext uri="{FF2B5EF4-FFF2-40B4-BE49-F238E27FC236}">
                <a16:creationId xmlns:a16="http://schemas.microsoft.com/office/drawing/2014/main" xmlns="" id="{96C9D610-0F78-458E-86AC-63979022DACC}"/>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5" name="Picture 4">
            <a:extLst>
              <a:ext uri="{FF2B5EF4-FFF2-40B4-BE49-F238E27FC236}">
                <a16:creationId xmlns:a16="http://schemas.microsoft.com/office/drawing/2014/main" xmlns="" id="{4DD66038-134B-4435-A7CD-AEAA10AD1D72}"/>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9" name="Picture 8" descr="Linkedin Logo, symbol, meaning, history, Vector, PNG">
            <a:hlinkClick r:id="rId4"/>
            <a:extLst>
              <a:ext uri="{FF2B5EF4-FFF2-40B4-BE49-F238E27FC236}">
                <a16:creationId xmlns:a16="http://schemas.microsoft.com/office/drawing/2014/main" xmlns="" id="{E021EE61-08EF-B285-F3D9-DABE50D4AAED}"/>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9709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7EC807B0-721E-1683-D588-BE1667411CFA}"/>
              </a:ext>
            </a:extLst>
          </p:cNvPr>
          <p:cNvSpPr txBox="1">
            <a:spLocks/>
          </p:cNvSpPr>
          <p:nvPr userDrawn="1"/>
        </p:nvSpPr>
        <p:spPr>
          <a:xfrm>
            <a:off x="321224" y="646551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DD05E332-FA53-56FD-2983-4C309C7507CB}"/>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57C4DBC9-9BE0-04FD-70EA-7B89A941AE2F}"/>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30008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lain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685E035-F14E-1D4C-BD3B-1251F62E2DCB}"/>
              </a:ext>
            </a:extLst>
          </p:cNvPr>
          <p:cNvSpPr/>
          <p:nvPr userDrawn="1"/>
        </p:nvSpPr>
        <p:spPr>
          <a:xfrm>
            <a:off x="0" y="0"/>
            <a:ext cx="12192000" cy="6858000"/>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2" name="Picture 1" descr="Linkedin Logo, symbol, meaning, history, Vector, PNG">
            <a:hlinkClick r:id="rId3"/>
            <a:extLst>
              <a:ext uri="{FF2B5EF4-FFF2-40B4-BE49-F238E27FC236}">
                <a16:creationId xmlns:a16="http://schemas.microsoft.com/office/drawing/2014/main" xmlns="" id="{38E3523B-C04D-C728-CEF9-4FBF171E35D7}"/>
              </a:ext>
            </a:extLst>
          </p:cNvPr>
          <p:cNvPicPr>
            <a:picLocks noChangeAspect="1" noChangeArrowheads="1"/>
          </p:cNvPicPr>
          <p:nvPr userDrawn="1"/>
        </p:nvPicPr>
        <p:blipFill rotWithShape="1">
          <a:blip r:embed="rId4">
            <a:grayscl/>
            <a:extLst>
              <a:ext uri="{28A0092B-C50C-407E-A947-70E740481C1C}">
                <a14:useLocalDpi xmlns:a14="http://schemas.microsoft.com/office/drawing/2010/main" val="0"/>
              </a:ext>
            </a:extLst>
          </a:blip>
          <a:srcRect l="75514" t="28923" r="1463" b="30969"/>
          <a:stretch/>
        </p:blipFill>
        <p:spPr bwMode="auto">
          <a:xfrm>
            <a:off x="0" y="649709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B14308E0-BE4F-094D-5A31-1FD72462EC9D}"/>
              </a:ext>
            </a:extLst>
          </p:cNvPr>
          <p:cNvSpPr txBox="1">
            <a:spLocks/>
          </p:cNvSpPr>
          <p:nvPr userDrawn="1"/>
        </p:nvSpPr>
        <p:spPr>
          <a:xfrm>
            <a:off x="321224" y="646551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 name="Picture 9" descr="Twitter External Brand Guidelines">
            <a:hlinkClick r:id="rId5"/>
            <a:extLst>
              <a:ext uri="{FF2B5EF4-FFF2-40B4-BE49-F238E27FC236}">
                <a16:creationId xmlns:a16="http://schemas.microsoft.com/office/drawing/2014/main" xmlns="" id="{D24FB1FD-241A-1159-D449-5964FE5C5C79}"/>
              </a:ext>
            </a:extLst>
          </p:cNvPr>
          <p:cNvPicPr>
            <a:picLocks noChangeAspect="1" noChangeArrowheads="1"/>
          </p:cNvPicPr>
          <p:nvPr userDrawn="1"/>
        </p:nvPicPr>
        <p:blipFill>
          <a:blip r:embed="rId6">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xmlns="" id="{4665A358-F0E7-5325-2233-6BA3540CF9C7}"/>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952587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5AF49D-9352-41CA-9351-EAEC3C55BC3A}"/>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11" name="Rectangle 10">
            <a:extLst>
              <a:ext uri="{FF2B5EF4-FFF2-40B4-BE49-F238E27FC236}">
                <a16:creationId xmlns:a16="http://schemas.microsoft.com/office/drawing/2014/main" xmlns="" id="{BA16E2D7-B3D1-40B1-ACD9-A4D023CEAD22}"/>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8" descr="Linkedin Logo, symbol, meaning, history, Vector, PNG">
            <a:hlinkClick r:id="rId3"/>
            <a:extLst>
              <a:ext uri="{FF2B5EF4-FFF2-40B4-BE49-F238E27FC236}">
                <a16:creationId xmlns:a16="http://schemas.microsoft.com/office/drawing/2014/main" xmlns="" id="{E5075457-6090-84DC-CE8D-E7C6163738B9}"/>
              </a:ext>
            </a:extLst>
          </p:cNvPr>
          <p:cNvPicPr>
            <a:picLocks noChangeAspect="1" noChangeArrowheads="1"/>
          </p:cNvPicPr>
          <p:nvPr userDrawn="1"/>
        </p:nvPicPr>
        <p:blipFill rotWithShape="1">
          <a:blip r:embed="rId4">
            <a:grayscl/>
            <a:extLst>
              <a:ext uri="{28A0092B-C50C-407E-A947-70E740481C1C}">
                <a14:useLocalDpi xmlns:a14="http://schemas.microsoft.com/office/drawing/2010/main" val="0"/>
              </a:ext>
            </a:extLst>
          </a:blip>
          <a:srcRect l="75514" t="28923" r="1463" b="30969"/>
          <a:stretch/>
        </p:blipFill>
        <p:spPr bwMode="auto">
          <a:xfrm>
            <a:off x="0" y="649709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xmlns="" id="{8DC17897-4AB8-CB82-855F-732AD7683FBF}"/>
              </a:ext>
            </a:extLst>
          </p:cNvPr>
          <p:cNvSpPr txBox="1">
            <a:spLocks/>
          </p:cNvSpPr>
          <p:nvPr userDrawn="1"/>
        </p:nvSpPr>
        <p:spPr>
          <a:xfrm>
            <a:off x="321224" y="646551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9" name="Picture 10" descr="Twitter External Brand Guidelines">
            <a:hlinkClick r:id="rId5"/>
            <a:extLst>
              <a:ext uri="{FF2B5EF4-FFF2-40B4-BE49-F238E27FC236}">
                <a16:creationId xmlns:a16="http://schemas.microsoft.com/office/drawing/2014/main" xmlns="" id="{887B9076-5272-6065-C933-7C14DB32DC9B}"/>
              </a:ext>
            </a:extLst>
          </p:cNvPr>
          <p:cNvPicPr>
            <a:picLocks noChangeAspect="1" noChangeArrowheads="1"/>
          </p:cNvPicPr>
          <p:nvPr userDrawn="1"/>
        </p:nvPicPr>
        <p:blipFill>
          <a:blip r:embed="rId6">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EF1B656E-6625-E716-74C2-D0342E648E11}"/>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311407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d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A4614E-4994-E742-807F-3DDF9F987DC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EAD670A-EF7D-DB4B-AACF-68963AB28A85}"/>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8" descr="Linkedin Logo, symbol, meaning, history, Vector, PNG">
            <a:hlinkClick r:id="rId4"/>
            <a:extLst>
              <a:ext uri="{FF2B5EF4-FFF2-40B4-BE49-F238E27FC236}">
                <a16:creationId xmlns:a16="http://schemas.microsoft.com/office/drawing/2014/main" xmlns="" id="{0AD5B917-D42E-3E4F-4259-CCF4F989111E}"/>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987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xmlns="" id="{31AFEA38-5CA0-8C60-8ABE-9154F1FD82B3}"/>
              </a:ext>
            </a:extLst>
          </p:cNvPr>
          <p:cNvSpPr txBox="1">
            <a:spLocks/>
          </p:cNvSpPr>
          <p:nvPr userDrawn="1"/>
        </p:nvSpPr>
        <p:spPr>
          <a:xfrm>
            <a:off x="321224" y="645829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4" name="Picture 10" descr="Twitter External Brand Guidelines">
            <a:hlinkClick r:id="rId6"/>
            <a:extLst>
              <a:ext uri="{FF2B5EF4-FFF2-40B4-BE49-F238E27FC236}">
                <a16:creationId xmlns:a16="http://schemas.microsoft.com/office/drawing/2014/main" xmlns="" id="{F8ECFDD2-734C-17E9-D246-6B9E17CBF0A6}"/>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xmlns="" id="{20EB6DC3-646E-5329-319C-BBBE8FA05A0C}"/>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6306898"/>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BFCD2DD-E7DC-4D73-A80C-6B007B5EEC15}"/>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8" name="Rectangle 7">
            <a:extLst>
              <a:ext uri="{FF2B5EF4-FFF2-40B4-BE49-F238E27FC236}">
                <a16:creationId xmlns:a16="http://schemas.microsoft.com/office/drawing/2014/main" xmlns="" id="{9AC9D085-6286-479C-8E80-266A406A6F5A}"/>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a:extLst>
              <a:ext uri="{FF2B5EF4-FFF2-40B4-BE49-F238E27FC236}">
                <a16:creationId xmlns:a16="http://schemas.microsoft.com/office/drawing/2014/main" xmlns="" id="{23103B7E-905E-4A62-97BE-D6E12F224F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4822" y="373580"/>
            <a:ext cx="1774771" cy="706022"/>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C9C42203-3E5F-6A51-A252-7BB4B60D9C5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95201" y="6269867"/>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B345F63-14C0-81E4-978F-857930A0B14C}"/>
              </a:ext>
            </a:extLst>
          </p:cNvPr>
          <p:cNvSpPr txBox="1"/>
          <p:nvPr userDrawn="1"/>
        </p:nvSpPr>
        <p:spPr>
          <a:xfrm>
            <a:off x="459355" y="6223928"/>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A2FAECA5-1D48-09DB-617E-F7BFFE9D2D8E}"/>
              </a:ext>
            </a:extLst>
          </p:cNvPr>
          <p:cNvSpPr txBox="1"/>
          <p:nvPr userDrawn="1"/>
        </p:nvSpPr>
        <p:spPr>
          <a:xfrm>
            <a:off x="2357911" y="6234606"/>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6" name="Picture 10" descr="Twitter External Brand Guidelines">
            <a:hlinkClick r:id="rId6"/>
            <a:extLst>
              <a:ext uri="{FF2B5EF4-FFF2-40B4-BE49-F238E27FC236}">
                <a16:creationId xmlns:a16="http://schemas.microsoft.com/office/drawing/2014/main" xmlns="" id="{F49F69BC-DEEE-2472-2606-C773F6ED69A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97087" y="6262276"/>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03270"/>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83937B0-FDE3-4E25-A644-0991E95EA587}"/>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xmlns="" id="{C8FA188D-0EDF-405F-89A3-955F87D9FC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2" name="Picture 1" descr="A picture containing text, sign, outdoor&#10;&#10;Description automatically generated">
            <a:extLst>
              <a:ext uri="{FF2B5EF4-FFF2-40B4-BE49-F238E27FC236}">
                <a16:creationId xmlns:a16="http://schemas.microsoft.com/office/drawing/2014/main" xmlns="" id="{F10521EE-7B2D-6D40-C4BB-8AAC1EEFDC56}"/>
              </a:ext>
            </a:extLst>
          </p:cNvPr>
          <p:cNvPicPr>
            <a:picLocks noChangeAspect="1"/>
          </p:cNvPicPr>
          <p:nvPr userDrawn="1"/>
        </p:nvPicPr>
        <p:blipFill>
          <a:blip r:embed="rId3"/>
          <a:stretch>
            <a:fillRect/>
          </a:stretch>
        </p:blipFill>
        <p:spPr>
          <a:xfrm>
            <a:off x="11019444" y="395723"/>
            <a:ext cx="801081" cy="661736"/>
          </a:xfrm>
          <a:prstGeom prst="rect">
            <a:avLst/>
          </a:prstGeom>
        </p:spPr>
      </p:pic>
    </p:spTree>
    <p:extLst>
      <p:ext uri="{BB962C8B-B14F-4D97-AF65-F5344CB8AC3E}">
        <p14:creationId xmlns:p14="http://schemas.microsoft.com/office/powerpoint/2010/main" val="3556778473"/>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A2138-F8CC-4DC8-9661-4D089A3B2B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AE5DBB6E-A3C7-49FB-8DB7-9FCCE0572C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6FDC9B2-0BEA-4ADD-90D8-0C6C8413EED9}"/>
              </a:ext>
            </a:extLst>
          </p:cNvPr>
          <p:cNvSpPr>
            <a:spLocks noGrp="1"/>
          </p:cNvSpPr>
          <p:nvPr>
            <p:ph type="dt" sz="half" idx="10"/>
          </p:nvPr>
        </p:nvSpPr>
        <p:spPr/>
        <p:txBody>
          <a:bodyPr/>
          <a:lstStyle/>
          <a:p>
            <a:fld id="{0959F770-E509-4D2E-814B-748CF8AAFFF6}" type="datetimeFigureOut">
              <a:rPr lang="en-GB" smtClean="0"/>
              <a:t>22/03/2023</a:t>
            </a:fld>
            <a:endParaRPr lang="en-GB"/>
          </a:p>
        </p:txBody>
      </p:sp>
      <p:sp>
        <p:nvSpPr>
          <p:cNvPr id="5" name="Footer Placeholder 4">
            <a:extLst>
              <a:ext uri="{FF2B5EF4-FFF2-40B4-BE49-F238E27FC236}">
                <a16:creationId xmlns:a16="http://schemas.microsoft.com/office/drawing/2014/main" xmlns="" id="{04951946-50E8-47AC-AEF3-18A238BFEE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269D1AA-6A75-40A4-98A6-E26F6E551131}"/>
              </a:ext>
            </a:extLst>
          </p:cNvPr>
          <p:cNvSpPr>
            <a:spLocks noGrp="1"/>
          </p:cNvSpPr>
          <p:nvPr>
            <p:ph type="sldNum" sz="quarter" idx="12"/>
          </p:nvPr>
        </p:nvSpPr>
        <p:spPr/>
        <p:txBody>
          <a:bodyPr/>
          <a:lstStyle/>
          <a:p>
            <a:fld id="{A47EA78B-D527-43C4-A0F1-F6255BC04434}" type="slidenum">
              <a:rPr lang="en-GB" smtClean="0"/>
              <a:t>‹#›</a:t>
            </a:fld>
            <a:endParaRPr lang="en-GB"/>
          </a:p>
        </p:txBody>
      </p:sp>
    </p:spTree>
    <p:extLst>
      <p:ext uri="{BB962C8B-B14F-4D97-AF65-F5344CB8AC3E}">
        <p14:creationId xmlns:p14="http://schemas.microsoft.com/office/powerpoint/2010/main" val="4045656434"/>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DF552-7CD5-4CD1-AF48-117E61106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19852B9-F144-43FF-A98D-63A94B4AE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B4B37940-2422-4E40-9F9E-93851177D858}"/>
              </a:ext>
            </a:extLst>
          </p:cNvPr>
          <p:cNvSpPr>
            <a:spLocks noGrp="1"/>
          </p:cNvSpPr>
          <p:nvPr>
            <p:ph type="dt" sz="half" idx="10"/>
          </p:nvPr>
        </p:nvSpPr>
        <p:spPr/>
        <p:txBody>
          <a:bodyPr/>
          <a:lstStyle/>
          <a:p>
            <a:fld id="{4C24FFC7-3AB7-4A00-B92C-4BE109C1B809}" type="datetime1">
              <a:rPr lang="en-GB" smtClean="0"/>
              <a:t>22/03/2023</a:t>
            </a:fld>
            <a:endParaRPr lang="en-GB"/>
          </a:p>
        </p:txBody>
      </p:sp>
      <p:sp>
        <p:nvSpPr>
          <p:cNvPr id="5" name="Footer Placeholder 4">
            <a:extLst>
              <a:ext uri="{FF2B5EF4-FFF2-40B4-BE49-F238E27FC236}">
                <a16:creationId xmlns:a16="http://schemas.microsoft.com/office/drawing/2014/main" xmlns="" id="{33ECC865-CA98-472A-9FA8-B97D0E612B3E}"/>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7FCC41CE-6958-4F03-BAA5-54F79AC028D4}"/>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612857118"/>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1D81D-1219-4DAF-98DB-F02E187F4A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43724FF-0EAF-4925-ADF9-36EA02DFE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7F438D-078C-429E-9206-A6EAD25DB184}"/>
              </a:ext>
            </a:extLst>
          </p:cNvPr>
          <p:cNvSpPr>
            <a:spLocks noGrp="1"/>
          </p:cNvSpPr>
          <p:nvPr>
            <p:ph type="dt" sz="half" idx="10"/>
          </p:nvPr>
        </p:nvSpPr>
        <p:spPr/>
        <p:txBody>
          <a:bodyPr/>
          <a:lstStyle/>
          <a:p>
            <a:fld id="{562E9C7B-6D87-41FD-8EC4-D5194ABA5D84}" type="datetime1">
              <a:rPr lang="en-GB" smtClean="0"/>
              <a:t>22/03/2023</a:t>
            </a:fld>
            <a:endParaRPr lang="en-GB"/>
          </a:p>
        </p:txBody>
      </p:sp>
      <p:sp>
        <p:nvSpPr>
          <p:cNvPr id="5" name="Footer Placeholder 4">
            <a:extLst>
              <a:ext uri="{FF2B5EF4-FFF2-40B4-BE49-F238E27FC236}">
                <a16:creationId xmlns:a16="http://schemas.microsoft.com/office/drawing/2014/main" xmlns="" id="{E41FF0D9-CEBE-43A2-A741-D803501A19AD}"/>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17C1232B-FF3B-4BDC-8321-9797ADB928D7}"/>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3628170692"/>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F1FB5-D8C5-49F3-A6A2-705AE3E5D4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FFA333F-46D5-420D-AA09-0A5C9348A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5E90DA-BD1A-45DF-BD21-1D9C222490D3}"/>
              </a:ext>
            </a:extLst>
          </p:cNvPr>
          <p:cNvSpPr>
            <a:spLocks noGrp="1"/>
          </p:cNvSpPr>
          <p:nvPr>
            <p:ph type="dt" sz="half" idx="10"/>
          </p:nvPr>
        </p:nvSpPr>
        <p:spPr/>
        <p:txBody>
          <a:bodyPr/>
          <a:lstStyle/>
          <a:p>
            <a:fld id="{FEBBAC37-DA4F-4CF6-B42E-C503016E5519}" type="datetime1">
              <a:rPr lang="en-GB" smtClean="0"/>
              <a:t>22/03/2023</a:t>
            </a:fld>
            <a:endParaRPr lang="en-GB"/>
          </a:p>
        </p:txBody>
      </p:sp>
      <p:sp>
        <p:nvSpPr>
          <p:cNvPr id="5" name="Footer Placeholder 4">
            <a:extLst>
              <a:ext uri="{FF2B5EF4-FFF2-40B4-BE49-F238E27FC236}">
                <a16:creationId xmlns:a16="http://schemas.microsoft.com/office/drawing/2014/main" xmlns="" id="{ABB7256B-52E1-4DC7-9B23-C0A22F5280FC}"/>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39C54DD0-206F-4EDD-9DFF-2C7F4347208A}"/>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1127480067"/>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BD202-15C4-4D22-81D5-55C85F4625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A92DB85-8F26-4365-B181-49BCA40C7B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CEB187F6-68B3-4761-9ECC-8A33135B87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D32A868C-79E6-4E4E-BD43-C48F03F4878F}"/>
              </a:ext>
            </a:extLst>
          </p:cNvPr>
          <p:cNvSpPr>
            <a:spLocks noGrp="1"/>
          </p:cNvSpPr>
          <p:nvPr>
            <p:ph type="dt" sz="half" idx="10"/>
          </p:nvPr>
        </p:nvSpPr>
        <p:spPr/>
        <p:txBody>
          <a:bodyPr/>
          <a:lstStyle/>
          <a:p>
            <a:fld id="{FB685D4F-0DD7-44BC-9119-4A000882CF38}" type="datetime1">
              <a:rPr lang="en-GB" smtClean="0"/>
              <a:t>22/03/2023</a:t>
            </a:fld>
            <a:endParaRPr lang="en-GB"/>
          </a:p>
        </p:txBody>
      </p:sp>
      <p:sp>
        <p:nvSpPr>
          <p:cNvPr id="6" name="Footer Placeholder 5">
            <a:extLst>
              <a:ext uri="{FF2B5EF4-FFF2-40B4-BE49-F238E27FC236}">
                <a16:creationId xmlns:a16="http://schemas.microsoft.com/office/drawing/2014/main" xmlns="" id="{66F767B0-7B17-4685-B885-0AC3A5F6A944}"/>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D203D413-3E68-4B49-8464-8156AB6D3DCA}"/>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1934442733"/>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25F2D7-771C-4D4B-B439-0525CA94FA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5B5239D-9307-4E43-B737-545544662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CB8F703-E7B0-4D7F-A195-C5E3D2A88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1B3C57D-12A4-49C6-A548-A6A56DA9D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D0D79C8-2F5C-4A1C-8C16-0ADE4A4D5E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740DE7A-3E63-4D29-990D-95E616259D57}"/>
              </a:ext>
            </a:extLst>
          </p:cNvPr>
          <p:cNvSpPr>
            <a:spLocks noGrp="1"/>
          </p:cNvSpPr>
          <p:nvPr>
            <p:ph type="dt" sz="half" idx="10"/>
          </p:nvPr>
        </p:nvSpPr>
        <p:spPr/>
        <p:txBody>
          <a:bodyPr/>
          <a:lstStyle/>
          <a:p>
            <a:fld id="{24016587-D4FF-4DFA-A55C-78072D55BEC3}" type="datetime1">
              <a:rPr lang="en-GB" smtClean="0"/>
              <a:t>22/03/2023</a:t>
            </a:fld>
            <a:endParaRPr lang="en-GB"/>
          </a:p>
        </p:txBody>
      </p:sp>
      <p:sp>
        <p:nvSpPr>
          <p:cNvPr id="8" name="Footer Placeholder 7">
            <a:extLst>
              <a:ext uri="{FF2B5EF4-FFF2-40B4-BE49-F238E27FC236}">
                <a16:creationId xmlns:a16="http://schemas.microsoft.com/office/drawing/2014/main" xmlns="" id="{E58ADC60-52B6-49FF-82E1-4F324380D10A}"/>
              </a:ext>
            </a:extLst>
          </p:cNvPr>
          <p:cNvSpPr>
            <a:spLocks noGrp="1"/>
          </p:cNvSpPr>
          <p:nvPr>
            <p:ph type="ftr" sz="quarter" idx="11"/>
          </p:nvPr>
        </p:nvSpPr>
        <p:spPr/>
        <p:txBody>
          <a:bodyPr/>
          <a:lstStyle/>
          <a:p>
            <a:r>
              <a:rPr lang="en-GB"/>
              <a:t>Insert Footer Here</a:t>
            </a:r>
          </a:p>
        </p:txBody>
      </p:sp>
      <p:sp>
        <p:nvSpPr>
          <p:cNvPr id="9" name="Slide Number Placeholder 8">
            <a:extLst>
              <a:ext uri="{FF2B5EF4-FFF2-40B4-BE49-F238E27FC236}">
                <a16:creationId xmlns:a16="http://schemas.microsoft.com/office/drawing/2014/main" xmlns="" id="{CA06E2D8-F5F1-45CB-9629-9BBF94B39ED6}"/>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3311552534"/>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C4D10-11A3-410E-9856-CB32565E5E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BA70D1F-4552-4691-98D7-CD8D516CBAD8}"/>
              </a:ext>
            </a:extLst>
          </p:cNvPr>
          <p:cNvSpPr>
            <a:spLocks noGrp="1"/>
          </p:cNvSpPr>
          <p:nvPr>
            <p:ph type="dt" sz="half" idx="10"/>
          </p:nvPr>
        </p:nvSpPr>
        <p:spPr/>
        <p:txBody>
          <a:bodyPr/>
          <a:lstStyle/>
          <a:p>
            <a:fld id="{D7C3C454-8896-4F9D-9853-354CA1B72DED}" type="datetime1">
              <a:rPr lang="en-GB" smtClean="0"/>
              <a:t>22/03/2023</a:t>
            </a:fld>
            <a:endParaRPr lang="en-GB"/>
          </a:p>
        </p:txBody>
      </p:sp>
      <p:sp>
        <p:nvSpPr>
          <p:cNvPr id="4" name="Footer Placeholder 3">
            <a:extLst>
              <a:ext uri="{FF2B5EF4-FFF2-40B4-BE49-F238E27FC236}">
                <a16:creationId xmlns:a16="http://schemas.microsoft.com/office/drawing/2014/main" xmlns="" id="{55E2E088-6D0A-4EDB-AFA3-3E60E409917E}"/>
              </a:ext>
            </a:extLst>
          </p:cNvPr>
          <p:cNvSpPr>
            <a:spLocks noGrp="1"/>
          </p:cNvSpPr>
          <p:nvPr>
            <p:ph type="ftr" sz="quarter" idx="11"/>
          </p:nvPr>
        </p:nvSpPr>
        <p:spPr/>
        <p:txBody>
          <a:bodyPr/>
          <a:lstStyle/>
          <a:p>
            <a:r>
              <a:rPr lang="en-GB"/>
              <a:t>Insert Footer Here</a:t>
            </a:r>
          </a:p>
        </p:txBody>
      </p:sp>
      <p:sp>
        <p:nvSpPr>
          <p:cNvPr id="5" name="Slide Number Placeholder 4">
            <a:extLst>
              <a:ext uri="{FF2B5EF4-FFF2-40B4-BE49-F238E27FC236}">
                <a16:creationId xmlns:a16="http://schemas.microsoft.com/office/drawing/2014/main" xmlns="" id="{D69524D1-FD81-4C77-9177-FBB68FE09190}"/>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719559669"/>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143341-A3D1-4FDE-ACB0-847E0590D64F}"/>
              </a:ext>
            </a:extLst>
          </p:cNvPr>
          <p:cNvSpPr>
            <a:spLocks noGrp="1"/>
          </p:cNvSpPr>
          <p:nvPr>
            <p:ph type="dt" sz="half" idx="10"/>
          </p:nvPr>
        </p:nvSpPr>
        <p:spPr/>
        <p:txBody>
          <a:bodyPr/>
          <a:lstStyle/>
          <a:p>
            <a:fld id="{F18C2ACD-8D42-4F61-97E7-B7CD859D058E}" type="datetime1">
              <a:rPr lang="en-GB" smtClean="0"/>
              <a:t>22/03/2023</a:t>
            </a:fld>
            <a:endParaRPr lang="en-GB"/>
          </a:p>
        </p:txBody>
      </p:sp>
      <p:sp>
        <p:nvSpPr>
          <p:cNvPr id="3" name="Footer Placeholder 2">
            <a:extLst>
              <a:ext uri="{FF2B5EF4-FFF2-40B4-BE49-F238E27FC236}">
                <a16:creationId xmlns:a16="http://schemas.microsoft.com/office/drawing/2014/main" xmlns="" id="{BC02168B-1435-45EC-9696-0B9B016166D6}"/>
              </a:ext>
            </a:extLst>
          </p:cNvPr>
          <p:cNvSpPr>
            <a:spLocks noGrp="1"/>
          </p:cNvSpPr>
          <p:nvPr>
            <p:ph type="ftr" sz="quarter" idx="11"/>
          </p:nvPr>
        </p:nvSpPr>
        <p:spPr/>
        <p:txBody>
          <a:bodyPr/>
          <a:lstStyle/>
          <a:p>
            <a:r>
              <a:rPr lang="en-GB"/>
              <a:t>Insert Footer Here</a:t>
            </a:r>
          </a:p>
        </p:txBody>
      </p:sp>
      <p:sp>
        <p:nvSpPr>
          <p:cNvPr id="4" name="Slide Number Placeholder 3">
            <a:extLst>
              <a:ext uri="{FF2B5EF4-FFF2-40B4-BE49-F238E27FC236}">
                <a16:creationId xmlns:a16="http://schemas.microsoft.com/office/drawing/2014/main" xmlns="" id="{4D9AED09-343D-497B-B25B-557F2D050DDA}"/>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1660264234"/>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FD19C90-C164-194A-AA43-E7A53E73A1D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41C8E55-A669-104B-AF95-0993A51DF758}"/>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2" name="Picture 8" descr="Linkedin Logo, symbol, meaning, history, Vector, PNG">
            <a:hlinkClick r:id="rId4"/>
            <a:extLst>
              <a:ext uri="{FF2B5EF4-FFF2-40B4-BE49-F238E27FC236}">
                <a16:creationId xmlns:a16="http://schemas.microsoft.com/office/drawing/2014/main" xmlns="" id="{610BF536-088B-3140-9946-8E8A21CFBA78}"/>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E100A5DF-D9E5-E45D-B578-440A77322EDA}"/>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Picture 10" descr="Twitter External Brand Guidelines">
            <a:hlinkClick r:id="rId6"/>
            <a:extLst>
              <a:ext uri="{FF2B5EF4-FFF2-40B4-BE49-F238E27FC236}">
                <a16:creationId xmlns:a16="http://schemas.microsoft.com/office/drawing/2014/main" xmlns="" id="{1E70A6E6-A703-B498-F6AA-06B7F10CDE42}"/>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xmlns="" id="{E9BB0379-0527-8999-AA0A-133AEBE09CFE}"/>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290473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073F3-CB7B-47B3-B7D0-92A4E572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0A8BD86-C914-4388-863F-E8EBCCF950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7DBF4849-7AF4-4DCF-8A6F-FD97C2FE3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9BC3D6-E26B-4AA2-8297-0AD7CD381E3E}"/>
              </a:ext>
            </a:extLst>
          </p:cNvPr>
          <p:cNvSpPr>
            <a:spLocks noGrp="1"/>
          </p:cNvSpPr>
          <p:nvPr>
            <p:ph type="dt" sz="half" idx="10"/>
          </p:nvPr>
        </p:nvSpPr>
        <p:spPr/>
        <p:txBody>
          <a:bodyPr/>
          <a:lstStyle/>
          <a:p>
            <a:fld id="{FE0761CF-C57D-4CC6-97FB-73B6037C13CC}" type="datetime1">
              <a:rPr lang="en-GB" smtClean="0"/>
              <a:t>22/03/2023</a:t>
            </a:fld>
            <a:endParaRPr lang="en-GB"/>
          </a:p>
        </p:txBody>
      </p:sp>
      <p:sp>
        <p:nvSpPr>
          <p:cNvPr id="6" name="Footer Placeholder 5">
            <a:extLst>
              <a:ext uri="{FF2B5EF4-FFF2-40B4-BE49-F238E27FC236}">
                <a16:creationId xmlns:a16="http://schemas.microsoft.com/office/drawing/2014/main" xmlns="" id="{DAB2A723-20DC-4407-8FCA-368988D3BE7A}"/>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CB52BD7E-7C0C-40A4-924D-E0BFF88D668E}"/>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4193088433"/>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44447-163A-4A5D-85E3-9D398471F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07163758-5989-45C4-8C88-9019AD6A4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02EA6160-AC28-41B4-8EE8-B9556E41B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214DEF-1F79-4B2C-8B6A-C17D64218855}"/>
              </a:ext>
            </a:extLst>
          </p:cNvPr>
          <p:cNvSpPr>
            <a:spLocks noGrp="1"/>
          </p:cNvSpPr>
          <p:nvPr>
            <p:ph type="dt" sz="half" idx="10"/>
          </p:nvPr>
        </p:nvSpPr>
        <p:spPr/>
        <p:txBody>
          <a:bodyPr/>
          <a:lstStyle/>
          <a:p>
            <a:fld id="{80381DF3-4852-4601-A5C9-0D950658C510}" type="datetime1">
              <a:rPr lang="en-GB" smtClean="0"/>
              <a:t>22/03/2023</a:t>
            </a:fld>
            <a:endParaRPr lang="en-GB"/>
          </a:p>
        </p:txBody>
      </p:sp>
      <p:sp>
        <p:nvSpPr>
          <p:cNvPr id="6" name="Footer Placeholder 5">
            <a:extLst>
              <a:ext uri="{FF2B5EF4-FFF2-40B4-BE49-F238E27FC236}">
                <a16:creationId xmlns:a16="http://schemas.microsoft.com/office/drawing/2014/main" xmlns="" id="{67B61B22-B2BD-4085-BB43-3E57A79F0D5E}"/>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F1B5718A-DE55-4357-8683-CE12745500C2}"/>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3091606779"/>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B90B0-E5A0-40A4-96DC-9511D5AC56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6CB6517-9BCA-42FB-9AAA-61EC576D98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7D451D5-05C2-4DFF-AC30-9193E8713847}"/>
              </a:ext>
            </a:extLst>
          </p:cNvPr>
          <p:cNvSpPr>
            <a:spLocks noGrp="1"/>
          </p:cNvSpPr>
          <p:nvPr>
            <p:ph type="dt" sz="half" idx="10"/>
          </p:nvPr>
        </p:nvSpPr>
        <p:spPr/>
        <p:txBody>
          <a:bodyPr/>
          <a:lstStyle/>
          <a:p>
            <a:fld id="{6A62B3B2-1616-4232-88FC-51E145089BE1}" type="datetime1">
              <a:rPr lang="en-GB" smtClean="0"/>
              <a:t>22/03/2023</a:t>
            </a:fld>
            <a:endParaRPr lang="en-GB"/>
          </a:p>
        </p:txBody>
      </p:sp>
      <p:sp>
        <p:nvSpPr>
          <p:cNvPr id="5" name="Footer Placeholder 4">
            <a:extLst>
              <a:ext uri="{FF2B5EF4-FFF2-40B4-BE49-F238E27FC236}">
                <a16:creationId xmlns:a16="http://schemas.microsoft.com/office/drawing/2014/main" xmlns="" id="{9ED935D9-211E-458D-8FB1-41290115161C}"/>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A654AE19-8B53-4D2D-B7D7-5E25477BAE17}"/>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345456927"/>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EF7020-FA61-4C98-BBB8-CCD566263C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11D10A6-DA85-4117-8153-FEFB3C894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5F5D369-579C-4024-826A-ED1525C49FEA}"/>
              </a:ext>
            </a:extLst>
          </p:cNvPr>
          <p:cNvSpPr>
            <a:spLocks noGrp="1"/>
          </p:cNvSpPr>
          <p:nvPr>
            <p:ph type="dt" sz="half" idx="10"/>
          </p:nvPr>
        </p:nvSpPr>
        <p:spPr/>
        <p:txBody>
          <a:bodyPr/>
          <a:lstStyle/>
          <a:p>
            <a:fld id="{8344AF56-01BC-4A77-B00B-44E33477D9E8}" type="datetime1">
              <a:rPr lang="en-GB" smtClean="0"/>
              <a:t>22/03/2023</a:t>
            </a:fld>
            <a:endParaRPr lang="en-GB"/>
          </a:p>
        </p:txBody>
      </p:sp>
      <p:sp>
        <p:nvSpPr>
          <p:cNvPr id="5" name="Footer Placeholder 4">
            <a:extLst>
              <a:ext uri="{FF2B5EF4-FFF2-40B4-BE49-F238E27FC236}">
                <a16:creationId xmlns:a16="http://schemas.microsoft.com/office/drawing/2014/main" xmlns="" id="{DF90D949-41EA-4B27-8051-58B9AF214847}"/>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A983773F-C9D3-4555-B721-F8589D1076DB}"/>
              </a:ext>
            </a:extLst>
          </p:cNvPr>
          <p:cNvSpPr>
            <a:spLocks noGrp="1"/>
          </p:cNvSpPr>
          <p:nvPr>
            <p:ph type="sldNum" sz="quarter" idx="12"/>
          </p:nvPr>
        </p:nvSpPr>
        <p:spPr/>
        <p:txBody>
          <a:bodyPr/>
          <a:lstStyle/>
          <a:p>
            <a:fld id="{2EA9B330-1D38-4385-BB12-ED1D083AA4AE}" type="slidenum">
              <a:rPr lang="en-GB" smtClean="0"/>
              <a:t>‹#›</a:t>
            </a:fld>
            <a:endParaRPr lang="en-GB"/>
          </a:p>
        </p:txBody>
      </p:sp>
    </p:spTree>
    <p:extLst>
      <p:ext uri="{BB962C8B-B14F-4D97-AF65-F5344CB8AC3E}">
        <p14:creationId xmlns:p14="http://schemas.microsoft.com/office/powerpoint/2010/main" val="1609443519"/>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2BCC7-0036-4561-A809-DF81F15DD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30F3B47-A04A-4199-BACC-D5B3642DB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CD51759-F714-47F2-846D-5FD15589BE14}"/>
              </a:ext>
            </a:extLst>
          </p:cNvPr>
          <p:cNvSpPr>
            <a:spLocks noGrp="1"/>
          </p:cNvSpPr>
          <p:nvPr>
            <p:ph type="dt" sz="half" idx="10"/>
          </p:nvPr>
        </p:nvSpPr>
        <p:spPr/>
        <p:txBody>
          <a:bodyPr/>
          <a:lstStyle/>
          <a:p>
            <a:fld id="{A883C115-0B92-43E5-BDF6-9492349DB202}" type="datetime1">
              <a:rPr lang="en-GB" smtClean="0"/>
              <a:t>22/03/2023</a:t>
            </a:fld>
            <a:endParaRPr lang="en-GB"/>
          </a:p>
        </p:txBody>
      </p:sp>
      <p:sp>
        <p:nvSpPr>
          <p:cNvPr id="5" name="Footer Placeholder 4">
            <a:extLst>
              <a:ext uri="{FF2B5EF4-FFF2-40B4-BE49-F238E27FC236}">
                <a16:creationId xmlns:a16="http://schemas.microsoft.com/office/drawing/2014/main" xmlns="" id="{39C683C7-823E-4135-851A-7B0BBCE93C58}"/>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32EA22EB-CB18-47DD-8337-E007384AC930}"/>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2941435397"/>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BD513-FADF-4C88-A7DB-C0CD5F2206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7209571-986D-42E3-8406-34D168597C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CB4BB45-1B53-4BAC-BB5C-A958782BE70E}"/>
              </a:ext>
            </a:extLst>
          </p:cNvPr>
          <p:cNvSpPr>
            <a:spLocks noGrp="1"/>
          </p:cNvSpPr>
          <p:nvPr>
            <p:ph type="dt" sz="half" idx="10"/>
          </p:nvPr>
        </p:nvSpPr>
        <p:spPr/>
        <p:txBody>
          <a:bodyPr/>
          <a:lstStyle/>
          <a:p>
            <a:fld id="{7879E60D-3D38-4743-AE3A-3D1052C996A5}" type="datetime1">
              <a:rPr lang="en-GB" smtClean="0"/>
              <a:t>22/03/2023</a:t>
            </a:fld>
            <a:endParaRPr lang="en-GB"/>
          </a:p>
        </p:txBody>
      </p:sp>
      <p:sp>
        <p:nvSpPr>
          <p:cNvPr id="5" name="Footer Placeholder 4">
            <a:extLst>
              <a:ext uri="{FF2B5EF4-FFF2-40B4-BE49-F238E27FC236}">
                <a16:creationId xmlns:a16="http://schemas.microsoft.com/office/drawing/2014/main" xmlns="" id="{62F1A468-E00E-40F9-8147-C5E91243F33B}"/>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F220B751-EAD3-4716-A88D-3C26BF1BD270}"/>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382830172"/>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EDFF8-D6DE-48EB-8849-AB678D6089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0E473E7-EBEE-4430-AD6D-9FFE1B99F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C14B720-E655-4B1D-B4D2-22859BB81907}"/>
              </a:ext>
            </a:extLst>
          </p:cNvPr>
          <p:cNvSpPr>
            <a:spLocks noGrp="1"/>
          </p:cNvSpPr>
          <p:nvPr>
            <p:ph type="dt" sz="half" idx="10"/>
          </p:nvPr>
        </p:nvSpPr>
        <p:spPr/>
        <p:txBody>
          <a:bodyPr/>
          <a:lstStyle/>
          <a:p>
            <a:fld id="{CF66F232-FE74-4F4D-9DBB-ED3E37632B7A}" type="datetime1">
              <a:rPr lang="en-GB" smtClean="0"/>
              <a:t>22/03/2023</a:t>
            </a:fld>
            <a:endParaRPr lang="en-GB"/>
          </a:p>
        </p:txBody>
      </p:sp>
      <p:sp>
        <p:nvSpPr>
          <p:cNvPr id="5" name="Footer Placeholder 4">
            <a:extLst>
              <a:ext uri="{FF2B5EF4-FFF2-40B4-BE49-F238E27FC236}">
                <a16:creationId xmlns:a16="http://schemas.microsoft.com/office/drawing/2014/main" xmlns="" id="{670828FB-046D-487D-8387-C364251D42AC}"/>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9BD69C3E-2170-4039-AAD0-23684A9682DC}"/>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2986967470"/>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A64CFC-9EAF-453D-B46A-722D0C7347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1BCE5BB-CA01-492D-8135-465719369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E5BF5030-8223-4180-9139-191F677A99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595E6BCB-EB54-4418-88BA-A22B7216E9B9}"/>
              </a:ext>
            </a:extLst>
          </p:cNvPr>
          <p:cNvSpPr>
            <a:spLocks noGrp="1"/>
          </p:cNvSpPr>
          <p:nvPr>
            <p:ph type="dt" sz="half" idx="10"/>
          </p:nvPr>
        </p:nvSpPr>
        <p:spPr/>
        <p:txBody>
          <a:bodyPr/>
          <a:lstStyle/>
          <a:p>
            <a:fld id="{9FFDB02A-0B3A-465A-A280-47A01C66B73D}" type="datetime1">
              <a:rPr lang="en-GB" smtClean="0"/>
              <a:t>22/03/2023</a:t>
            </a:fld>
            <a:endParaRPr lang="en-GB"/>
          </a:p>
        </p:txBody>
      </p:sp>
      <p:sp>
        <p:nvSpPr>
          <p:cNvPr id="6" name="Footer Placeholder 5">
            <a:extLst>
              <a:ext uri="{FF2B5EF4-FFF2-40B4-BE49-F238E27FC236}">
                <a16:creationId xmlns:a16="http://schemas.microsoft.com/office/drawing/2014/main" xmlns="" id="{BB0A050A-E1E1-4EE2-99B0-A65ED47693E3}"/>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650707F8-C0A6-44F2-B557-5E4208690721}"/>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4013652504"/>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A0F378-0F3E-4A3C-8CBC-653EBC59F7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AED0285-0F06-4B11-B472-375F75FC3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507AF8-52A3-4707-A5E2-D00025539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EE9063D-02E4-4469-89C3-29D71CDE4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71BE81-59FD-4F16-A821-8AF805B9F6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EE6D5182-A789-4011-B2EC-2E93AA4AB2EF}"/>
              </a:ext>
            </a:extLst>
          </p:cNvPr>
          <p:cNvSpPr>
            <a:spLocks noGrp="1"/>
          </p:cNvSpPr>
          <p:nvPr>
            <p:ph type="dt" sz="half" idx="10"/>
          </p:nvPr>
        </p:nvSpPr>
        <p:spPr/>
        <p:txBody>
          <a:bodyPr/>
          <a:lstStyle/>
          <a:p>
            <a:fld id="{2BECEC4E-7BEA-4A0D-A4D5-EB02B5A6D3C1}" type="datetime1">
              <a:rPr lang="en-GB" smtClean="0"/>
              <a:t>22/03/2023</a:t>
            </a:fld>
            <a:endParaRPr lang="en-GB"/>
          </a:p>
        </p:txBody>
      </p:sp>
      <p:sp>
        <p:nvSpPr>
          <p:cNvPr id="8" name="Footer Placeholder 7">
            <a:extLst>
              <a:ext uri="{FF2B5EF4-FFF2-40B4-BE49-F238E27FC236}">
                <a16:creationId xmlns:a16="http://schemas.microsoft.com/office/drawing/2014/main" xmlns="" id="{156A2B43-5FB6-4123-A24D-76256A72A5D0}"/>
              </a:ext>
            </a:extLst>
          </p:cNvPr>
          <p:cNvSpPr>
            <a:spLocks noGrp="1"/>
          </p:cNvSpPr>
          <p:nvPr>
            <p:ph type="ftr" sz="quarter" idx="11"/>
          </p:nvPr>
        </p:nvSpPr>
        <p:spPr/>
        <p:txBody>
          <a:bodyPr/>
          <a:lstStyle/>
          <a:p>
            <a:r>
              <a:rPr lang="en-GB"/>
              <a:t>Insert Footer Here</a:t>
            </a:r>
          </a:p>
        </p:txBody>
      </p:sp>
      <p:sp>
        <p:nvSpPr>
          <p:cNvPr id="9" name="Slide Number Placeholder 8">
            <a:extLst>
              <a:ext uri="{FF2B5EF4-FFF2-40B4-BE49-F238E27FC236}">
                <a16:creationId xmlns:a16="http://schemas.microsoft.com/office/drawing/2014/main" xmlns="" id="{A2441D69-881E-4440-B437-D80763EA2073}"/>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2215577257"/>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B7527-A367-4AD2-A15F-A0BFFEA39B3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234B2273-B2ED-43A1-92E0-B3792F9E5DD3}"/>
              </a:ext>
            </a:extLst>
          </p:cNvPr>
          <p:cNvSpPr>
            <a:spLocks noGrp="1"/>
          </p:cNvSpPr>
          <p:nvPr>
            <p:ph type="dt" sz="half" idx="10"/>
          </p:nvPr>
        </p:nvSpPr>
        <p:spPr/>
        <p:txBody>
          <a:bodyPr/>
          <a:lstStyle/>
          <a:p>
            <a:fld id="{BA745856-53B8-4693-B56E-0EC4A95B15EB}" type="datetime1">
              <a:rPr lang="en-GB" smtClean="0"/>
              <a:t>22/03/2023</a:t>
            </a:fld>
            <a:endParaRPr lang="en-GB"/>
          </a:p>
        </p:txBody>
      </p:sp>
      <p:sp>
        <p:nvSpPr>
          <p:cNvPr id="4" name="Footer Placeholder 3">
            <a:extLst>
              <a:ext uri="{FF2B5EF4-FFF2-40B4-BE49-F238E27FC236}">
                <a16:creationId xmlns:a16="http://schemas.microsoft.com/office/drawing/2014/main" xmlns="" id="{7612D956-7FB3-472C-8DFB-C7C54801994F}"/>
              </a:ext>
            </a:extLst>
          </p:cNvPr>
          <p:cNvSpPr>
            <a:spLocks noGrp="1"/>
          </p:cNvSpPr>
          <p:nvPr>
            <p:ph type="ftr" sz="quarter" idx="11"/>
          </p:nvPr>
        </p:nvSpPr>
        <p:spPr/>
        <p:txBody>
          <a:bodyPr/>
          <a:lstStyle/>
          <a:p>
            <a:r>
              <a:rPr lang="en-GB"/>
              <a:t>Insert Footer Here</a:t>
            </a:r>
          </a:p>
        </p:txBody>
      </p:sp>
      <p:sp>
        <p:nvSpPr>
          <p:cNvPr id="5" name="Slide Number Placeholder 4">
            <a:extLst>
              <a:ext uri="{FF2B5EF4-FFF2-40B4-BE49-F238E27FC236}">
                <a16:creationId xmlns:a16="http://schemas.microsoft.com/office/drawing/2014/main" xmlns="" id="{7D38C5D6-3421-4474-A664-68C88EABB1F4}"/>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289280518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Slide Re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8FA022-4157-0948-8E3F-E52E54FC32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DD818DDF-7C94-E54B-AF9E-ECD77AE44CE0}"/>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2" name="Picture 8" descr="Linkedin Logo, symbol, meaning, history, Vector, PNG">
            <a:hlinkClick r:id="rId4"/>
            <a:extLst>
              <a:ext uri="{FF2B5EF4-FFF2-40B4-BE49-F238E27FC236}">
                <a16:creationId xmlns:a16="http://schemas.microsoft.com/office/drawing/2014/main" xmlns="" id="{7801916B-5F1C-269E-C854-C8388146AE45}"/>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9364007-C81C-64DA-6049-227F69489DD6}"/>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6"/>
            <a:extLst>
              <a:ext uri="{FF2B5EF4-FFF2-40B4-BE49-F238E27FC236}">
                <a16:creationId xmlns:a16="http://schemas.microsoft.com/office/drawing/2014/main" xmlns="" id="{183EAB4E-1B86-720C-6477-3D253F490B64}"/>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xmlns="" id="{6F4D79B8-44B5-D344-A167-7451FDCC60DC}"/>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552048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5AF49D-9352-41CA-9351-EAEC3C55BC3A}"/>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11" name="Rectangle 10">
            <a:extLst>
              <a:ext uri="{FF2B5EF4-FFF2-40B4-BE49-F238E27FC236}">
                <a16:creationId xmlns:a16="http://schemas.microsoft.com/office/drawing/2014/main" xmlns="" id="{BA16E2D7-B3D1-40B1-ACD9-A4D023CEAD22}"/>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8" descr="Linkedin Logo, symbol, meaning, history, Vector, PNG">
            <a:hlinkClick r:id="rId3"/>
            <a:extLst>
              <a:ext uri="{FF2B5EF4-FFF2-40B4-BE49-F238E27FC236}">
                <a16:creationId xmlns:a16="http://schemas.microsoft.com/office/drawing/2014/main" xmlns="" id="{EDB6B1A5-5E7E-175A-9E69-22E120AE9E59}"/>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BFBE510-CC64-1177-C712-B660FD2D9D9C}"/>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4608212D-E451-991A-DB33-30E5FC540F3D}"/>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5"/>
            <a:extLst>
              <a:ext uri="{FF2B5EF4-FFF2-40B4-BE49-F238E27FC236}">
                <a16:creationId xmlns:a16="http://schemas.microsoft.com/office/drawing/2014/main" xmlns="" id="{54E2655F-42D1-49A9-69C0-869BD0FCAC5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043044"/>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A1B71-658C-441A-B00A-B22A3D6F8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38FDB40-4AD2-4A40-B58F-AEF5C706B4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B89C99D3-19A1-477C-BBB8-61EBAF245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441F84-631A-4F9E-B5E4-72D1D31E15F8}"/>
              </a:ext>
            </a:extLst>
          </p:cNvPr>
          <p:cNvSpPr>
            <a:spLocks noGrp="1"/>
          </p:cNvSpPr>
          <p:nvPr>
            <p:ph type="dt" sz="half" idx="10"/>
          </p:nvPr>
        </p:nvSpPr>
        <p:spPr/>
        <p:txBody>
          <a:bodyPr/>
          <a:lstStyle/>
          <a:p>
            <a:fld id="{EA12B4E5-64B9-41F3-83BF-138A953ECA0C}" type="datetime1">
              <a:rPr lang="en-GB" smtClean="0"/>
              <a:t>22/03/2023</a:t>
            </a:fld>
            <a:endParaRPr lang="en-GB"/>
          </a:p>
        </p:txBody>
      </p:sp>
      <p:sp>
        <p:nvSpPr>
          <p:cNvPr id="6" name="Footer Placeholder 5">
            <a:extLst>
              <a:ext uri="{FF2B5EF4-FFF2-40B4-BE49-F238E27FC236}">
                <a16:creationId xmlns:a16="http://schemas.microsoft.com/office/drawing/2014/main" xmlns="" id="{D9448511-6EF6-4562-9158-3C6F8FA84969}"/>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FA1C19C2-FF48-44FE-AC35-CD5EA06979E0}"/>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253276624"/>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AF023-8DC3-4715-9076-E9F6106A5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C381290D-3E0D-4F5F-9E6F-D7BAD328C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EDF769D-0EF5-4044-AD76-8EA0695D9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6E749D-8554-4E3A-944C-D87F5648EE23}"/>
              </a:ext>
            </a:extLst>
          </p:cNvPr>
          <p:cNvSpPr>
            <a:spLocks noGrp="1"/>
          </p:cNvSpPr>
          <p:nvPr>
            <p:ph type="dt" sz="half" idx="10"/>
          </p:nvPr>
        </p:nvSpPr>
        <p:spPr/>
        <p:txBody>
          <a:bodyPr/>
          <a:lstStyle/>
          <a:p>
            <a:fld id="{CD56FB97-7A5E-44EC-B0BF-954EBA15CADD}" type="datetime1">
              <a:rPr lang="en-GB" smtClean="0"/>
              <a:t>22/03/2023</a:t>
            </a:fld>
            <a:endParaRPr lang="en-GB"/>
          </a:p>
        </p:txBody>
      </p:sp>
      <p:sp>
        <p:nvSpPr>
          <p:cNvPr id="6" name="Footer Placeholder 5">
            <a:extLst>
              <a:ext uri="{FF2B5EF4-FFF2-40B4-BE49-F238E27FC236}">
                <a16:creationId xmlns:a16="http://schemas.microsoft.com/office/drawing/2014/main" xmlns="" id="{F6F2EF67-FC3C-402E-B331-3561AA95AA15}"/>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CFA0DBF2-492F-43A4-8411-10BCE0C026E1}"/>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1145259722"/>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E95D8-A09B-4753-B8DD-0338A0DA9EC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CB21672-C2DD-4DE7-9425-710B40215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E704823-967E-42BE-A396-FA9F2CC1747C}"/>
              </a:ext>
            </a:extLst>
          </p:cNvPr>
          <p:cNvSpPr>
            <a:spLocks noGrp="1"/>
          </p:cNvSpPr>
          <p:nvPr>
            <p:ph type="dt" sz="half" idx="10"/>
          </p:nvPr>
        </p:nvSpPr>
        <p:spPr/>
        <p:txBody>
          <a:bodyPr/>
          <a:lstStyle/>
          <a:p>
            <a:fld id="{3362E78E-873C-4550-BF82-29B7F67A8574}" type="datetime1">
              <a:rPr lang="en-GB" smtClean="0"/>
              <a:t>22/03/2023</a:t>
            </a:fld>
            <a:endParaRPr lang="en-GB"/>
          </a:p>
        </p:txBody>
      </p:sp>
      <p:sp>
        <p:nvSpPr>
          <p:cNvPr id="5" name="Footer Placeholder 4">
            <a:extLst>
              <a:ext uri="{FF2B5EF4-FFF2-40B4-BE49-F238E27FC236}">
                <a16:creationId xmlns:a16="http://schemas.microsoft.com/office/drawing/2014/main" xmlns="" id="{1E5B9A46-EC73-4C39-82E5-C394E8A99E79}"/>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76939C28-1665-4EC8-9BD4-B1622972093F}"/>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3463975921"/>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A8FD60-6B2A-47CA-B1C5-0622D6945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DE28FF1-1D33-4A0A-8515-450D4EB693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41D3FEA-CE9D-418A-B1E2-F619C4E4E293}"/>
              </a:ext>
            </a:extLst>
          </p:cNvPr>
          <p:cNvSpPr>
            <a:spLocks noGrp="1"/>
          </p:cNvSpPr>
          <p:nvPr>
            <p:ph type="dt" sz="half" idx="10"/>
          </p:nvPr>
        </p:nvSpPr>
        <p:spPr/>
        <p:txBody>
          <a:bodyPr/>
          <a:lstStyle/>
          <a:p>
            <a:fld id="{5433793D-6B59-48DA-BDF4-A15F5B9902A0}" type="datetime1">
              <a:rPr lang="en-GB" smtClean="0"/>
              <a:t>22/03/2023</a:t>
            </a:fld>
            <a:endParaRPr lang="en-GB"/>
          </a:p>
        </p:txBody>
      </p:sp>
      <p:sp>
        <p:nvSpPr>
          <p:cNvPr id="5" name="Footer Placeholder 4">
            <a:extLst>
              <a:ext uri="{FF2B5EF4-FFF2-40B4-BE49-F238E27FC236}">
                <a16:creationId xmlns:a16="http://schemas.microsoft.com/office/drawing/2014/main" xmlns="" id="{1AB28536-5FAC-4570-B41D-25B2086F8680}"/>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C3C7122F-8AA5-48FD-A3A2-712D56638DF9}"/>
              </a:ext>
            </a:extLst>
          </p:cNvPr>
          <p:cNvSpPr>
            <a:spLocks noGrp="1"/>
          </p:cNvSpPr>
          <p:nvPr>
            <p:ph type="sldNum" sz="quarter" idx="12"/>
          </p:nvPr>
        </p:nvSpPr>
        <p:spPr/>
        <p:txBody>
          <a:bodyPr/>
          <a:lstStyle/>
          <a:p>
            <a:fld id="{51F86063-65BD-4863-A339-6CD701188BA4}" type="slidenum">
              <a:rPr lang="en-GB" smtClean="0"/>
              <a:t>‹#›</a:t>
            </a:fld>
            <a:endParaRPr lang="en-GB"/>
          </a:p>
        </p:txBody>
      </p:sp>
    </p:spTree>
    <p:extLst>
      <p:ext uri="{BB962C8B-B14F-4D97-AF65-F5344CB8AC3E}">
        <p14:creationId xmlns:p14="http://schemas.microsoft.com/office/powerpoint/2010/main" val="4160820424"/>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peaker Slide Re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8FA022-4157-0948-8E3F-E52E54FC32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DD818DDF-7C94-E54B-AF9E-ECD77AE44CE0}"/>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80DE12BF-53F7-27C3-4DCD-F52342D2C01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EE91B55-A477-ADE3-9DA6-7758584F0780}"/>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C2CAEE9F-5A68-6AFE-9FF6-539568ABAEF9}"/>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87A85FDB-ED8A-B41F-BFE3-A5A7CBE70A2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612413"/>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ED06C-9116-42E6-B639-596AFE84040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07922B49-4153-4AC9-98F9-42421AA501A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51644FD2-7898-4931-A6FC-237A2BC843DF}"/>
              </a:ext>
            </a:extLst>
          </p:cNvPr>
          <p:cNvSpPr>
            <a:spLocks noGrp="1"/>
          </p:cNvSpPr>
          <p:nvPr>
            <p:ph type="dt" sz="half" idx="10"/>
          </p:nvPr>
        </p:nvSpPr>
        <p:spPr/>
        <p:txBody>
          <a:bodyPr/>
          <a:lstStyle/>
          <a:p>
            <a:fld id="{CEC65A56-55E5-42C2-A9B8-466CC0DBF947}" type="datetime1">
              <a:rPr lang="en-GB" smtClean="0"/>
              <a:t>22/03/2023</a:t>
            </a:fld>
            <a:endParaRPr lang="en-GB"/>
          </a:p>
        </p:txBody>
      </p:sp>
      <p:sp>
        <p:nvSpPr>
          <p:cNvPr id="5" name="Footer Placeholder 4">
            <a:extLst>
              <a:ext uri="{FF2B5EF4-FFF2-40B4-BE49-F238E27FC236}">
                <a16:creationId xmlns:a16="http://schemas.microsoft.com/office/drawing/2014/main" xmlns="" id="{DABEE8C6-DF0E-4A48-AEF1-CA33EB9E3592}"/>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DAB6422A-926B-41B4-8392-2A49318722E0}"/>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3902127599"/>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65E24-EED8-4E86-AA37-A8951B9A78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7A76CDD-0925-45C6-A935-8AFD5F01993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ECE4C4F-0F5C-4A06-9D47-6FF45A5629E4}"/>
              </a:ext>
            </a:extLst>
          </p:cNvPr>
          <p:cNvSpPr>
            <a:spLocks noGrp="1"/>
          </p:cNvSpPr>
          <p:nvPr>
            <p:ph type="dt" sz="half" idx="10"/>
          </p:nvPr>
        </p:nvSpPr>
        <p:spPr/>
        <p:txBody>
          <a:bodyPr/>
          <a:lstStyle/>
          <a:p>
            <a:fld id="{A68F5D44-F7D3-4037-826F-E5ADC9B172DE}" type="datetime1">
              <a:rPr lang="en-GB" smtClean="0"/>
              <a:t>22/03/2023</a:t>
            </a:fld>
            <a:endParaRPr lang="en-GB"/>
          </a:p>
        </p:txBody>
      </p:sp>
      <p:sp>
        <p:nvSpPr>
          <p:cNvPr id="5" name="Footer Placeholder 4">
            <a:extLst>
              <a:ext uri="{FF2B5EF4-FFF2-40B4-BE49-F238E27FC236}">
                <a16:creationId xmlns:a16="http://schemas.microsoft.com/office/drawing/2014/main" xmlns="" id="{EE1BB9EC-3B23-45A7-97A3-9EC373AF5DEA}"/>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B439B669-D7D8-4A55-9A45-780BABF86D2A}"/>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814628581"/>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E9D37-8E02-4A6A-8018-F8AE850567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C0D8878-3C37-4C7F-A979-7E202AE52E1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7944CE-F096-4E9F-98BA-4E59BFA1BE89}"/>
              </a:ext>
            </a:extLst>
          </p:cNvPr>
          <p:cNvSpPr>
            <a:spLocks noGrp="1"/>
          </p:cNvSpPr>
          <p:nvPr>
            <p:ph type="dt" sz="half" idx="10"/>
          </p:nvPr>
        </p:nvSpPr>
        <p:spPr/>
        <p:txBody>
          <a:bodyPr/>
          <a:lstStyle/>
          <a:p>
            <a:fld id="{CA6D33D2-5903-4F9E-8C7A-508EC99E16ED}" type="datetime1">
              <a:rPr lang="en-GB" smtClean="0"/>
              <a:t>22/03/2023</a:t>
            </a:fld>
            <a:endParaRPr lang="en-GB"/>
          </a:p>
        </p:txBody>
      </p:sp>
      <p:sp>
        <p:nvSpPr>
          <p:cNvPr id="5" name="Footer Placeholder 4">
            <a:extLst>
              <a:ext uri="{FF2B5EF4-FFF2-40B4-BE49-F238E27FC236}">
                <a16:creationId xmlns:a16="http://schemas.microsoft.com/office/drawing/2014/main" xmlns="" id="{27A9A43E-5DE1-4BFB-8E91-855CA07EF0A7}"/>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BB86D9CD-9364-4BEC-A9BE-1C9CD7166547}"/>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1463957259"/>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462D54-E060-4450-B9F2-92E01F632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A17E3ED-02E6-49DA-A745-7D636CF4216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37426C2-9846-4E05-AAC6-33FCCEA395C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D0C77F47-75FC-43CA-BBC9-E6CB9E0AC6ED}"/>
              </a:ext>
            </a:extLst>
          </p:cNvPr>
          <p:cNvSpPr>
            <a:spLocks noGrp="1"/>
          </p:cNvSpPr>
          <p:nvPr>
            <p:ph type="dt" sz="half" idx="10"/>
          </p:nvPr>
        </p:nvSpPr>
        <p:spPr/>
        <p:txBody>
          <a:bodyPr/>
          <a:lstStyle/>
          <a:p>
            <a:fld id="{8020F01B-C699-483C-BFF5-583B8501CDFF}" type="datetime1">
              <a:rPr lang="en-GB" smtClean="0"/>
              <a:t>22/03/2023</a:t>
            </a:fld>
            <a:endParaRPr lang="en-GB"/>
          </a:p>
        </p:txBody>
      </p:sp>
      <p:sp>
        <p:nvSpPr>
          <p:cNvPr id="6" name="Footer Placeholder 5">
            <a:extLst>
              <a:ext uri="{FF2B5EF4-FFF2-40B4-BE49-F238E27FC236}">
                <a16:creationId xmlns:a16="http://schemas.microsoft.com/office/drawing/2014/main" xmlns="" id="{A2217B83-BB39-41ED-A72E-B59B1E0DAAED}"/>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B0EA915A-A3CF-4A63-BE52-001ECECD9A09}"/>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363976870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3099137A-B4FA-27CA-DEEF-A57B3A92FB2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7B8A318-48F4-8836-9916-9DDCA4B86485}"/>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EA463D59-8007-69FA-E63A-92AFCB0BEA4D}"/>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07E276C8-56B4-A03E-3785-8FFF15A785B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54405"/>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F493C-53CC-4D05-97B4-75068305B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25CE2F5-8FD3-4EA1-8808-02590C9C54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D9C269-2E40-4C9A-BAA4-06F28D9394A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483E14E-886D-4199-B654-648213035B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BD6B6B-D991-41FE-829B-4314940A7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1C77682-FEE4-40A9-96F0-3ED91CF1D23D}"/>
              </a:ext>
            </a:extLst>
          </p:cNvPr>
          <p:cNvSpPr>
            <a:spLocks noGrp="1"/>
          </p:cNvSpPr>
          <p:nvPr>
            <p:ph type="dt" sz="half" idx="10"/>
          </p:nvPr>
        </p:nvSpPr>
        <p:spPr/>
        <p:txBody>
          <a:bodyPr/>
          <a:lstStyle/>
          <a:p>
            <a:fld id="{4CB568B2-72AE-4D80-A9AB-E26F9887F69C}" type="datetime1">
              <a:rPr lang="en-GB" smtClean="0"/>
              <a:t>22/03/2023</a:t>
            </a:fld>
            <a:endParaRPr lang="en-GB"/>
          </a:p>
        </p:txBody>
      </p:sp>
      <p:sp>
        <p:nvSpPr>
          <p:cNvPr id="8" name="Footer Placeholder 7">
            <a:extLst>
              <a:ext uri="{FF2B5EF4-FFF2-40B4-BE49-F238E27FC236}">
                <a16:creationId xmlns:a16="http://schemas.microsoft.com/office/drawing/2014/main" xmlns="" id="{F6479DE1-BF6D-4F80-A54D-8D084009ACAD}"/>
              </a:ext>
            </a:extLst>
          </p:cNvPr>
          <p:cNvSpPr>
            <a:spLocks noGrp="1"/>
          </p:cNvSpPr>
          <p:nvPr>
            <p:ph type="ftr" sz="quarter" idx="11"/>
          </p:nvPr>
        </p:nvSpPr>
        <p:spPr/>
        <p:txBody>
          <a:bodyPr/>
          <a:lstStyle/>
          <a:p>
            <a:r>
              <a:rPr lang="en-GB"/>
              <a:t>Insert Footer Here</a:t>
            </a:r>
          </a:p>
        </p:txBody>
      </p:sp>
      <p:sp>
        <p:nvSpPr>
          <p:cNvPr id="9" name="Slide Number Placeholder 8">
            <a:extLst>
              <a:ext uri="{FF2B5EF4-FFF2-40B4-BE49-F238E27FC236}">
                <a16:creationId xmlns:a16="http://schemas.microsoft.com/office/drawing/2014/main" xmlns="" id="{64B372C4-25D3-4F02-9954-EC8C2A3B4D2A}"/>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924971759"/>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93827-32F8-4C11-959F-4EF4CDC2D8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3B4EE66-57F7-468C-913B-698B626E66DF}"/>
              </a:ext>
            </a:extLst>
          </p:cNvPr>
          <p:cNvSpPr>
            <a:spLocks noGrp="1"/>
          </p:cNvSpPr>
          <p:nvPr>
            <p:ph type="dt" sz="half" idx="10"/>
          </p:nvPr>
        </p:nvSpPr>
        <p:spPr/>
        <p:txBody>
          <a:bodyPr/>
          <a:lstStyle/>
          <a:p>
            <a:fld id="{8323E9A5-E267-43DA-80B4-DD33282D8FD7}" type="datetime1">
              <a:rPr lang="en-GB" smtClean="0"/>
              <a:t>22/03/2023</a:t>
            </a:fld>
            <a:endParaRPr lang="en-GB"/>
          </a:p>
        </p:txBody>
      </p:sp>
      <p:sp>
        <p:nvSpPr>
          <p:cNvPr id="4" name="Footer Placeholder 3">
            <a:extLst>
              <a:ext uri="{FF2B5EF4-FFF2-40B4-BE49-F238E27FC236}">
                <a16:creationId xmlns:a16="http://schemas.microsoft.com/office/drawing/2014/main" xmlns="" id="{B158A35D-03BF-42E2-8AAF-2AF5AF9E9B00}"/>
              </a:ext>
            </a:extLst>
          </p:cNvPr>
          <p:cNvSpPr>
            <a:spLocks noGrp="1"/>
          </p:cNvSpPr>
          <p:nvPr>
            <p:ph type="ftr" sz="quarter" idx="11"/>
          </p:nvPr>
        </p:nvSpPr>
        <p:spPr/>
        <p:txBody>
          <a:bodyPr/>
          <a:lstStyle/>
          <a:p>
            <a:r>
              <a:rPr lang="en-GB"/>
              <a:t>Insert Footer Here</a:t>
            </a:r>
          </a:p>
        </p:txBody>
      </p:sp>
      <p:sp>
        <p:nvSpPr>
          <p:cNvPr id="5" name="Slide Number Placeholder 4">
            <a:extLst>
              <a:ext uri="{FF2B5EF4-FFF2-40B4-BE49-F238E27FC236}">
                <a16:creationId xmlns:a16="http://schemas.microsoft.com/office/drawing/2014/main" xmlns="" id="{B12A482C-5910-4C0D-8477-24EEBD87B6F2}"/>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326491435"/>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C7CDEB-5E26-4DB6-8739-11DA4F343DAA}"/>
              </a:ext>
            </a:extLst>
          </p:cNvPr>
          <p:cNvSpPr>
            <a:spLocks noGrp="1"/>
          </p:cNvSpPr>
          <p:nvPr>
            <p:ph type="dt" sz="half" idx="10"/>
          </p:nvPr>
        </p:nvSpPr>
        <p:spPr/>
        <p:txBody>
          <a:bodyPr/>
          <a:lstStyle/>
          <a:p>
            <a:fld id="{0AB5E113-F071-4F81-8C2C-679BD2DFF83A}" type="datetime1">
              <a:rPr lang="en-GB" smtClean="0"/>
              <a:t>22/03/2023</a:t>
            </a:fld>
            <a:endParaRPr lang="en-GB"/>
          </a:p>
        </p:txBody>
      </p:sp>
      <p:sp>
        <p:nvSpPr>
          <p:cNvPr id="3" name="Footer Placeholder 2">
            <a:extLst>
              <a:ext uri="{FF2B5EF4-FFF2-40B4-BE49-F238E27FC236}">
                <a16:creationId xmlns:a16="http://schemas.microsoft.com/office/drawing/2014/main" xmlns="" id="{EA48DB37-8DE9-4FB7-B4B9-62B78A699E3D}"/>
              </a:ext>
            </a:extLst>
          </p:cNvPr>
          <p:cNvSpPr>
            <a:spLocks noGrp="1"/>
          </p:cNvSpPr>
          <p:nvPr>
            <p:ph type="ftr" sz="quarter" idx="11"/>
          </p:nvPr>
        </p:nvSpPr>
        <p:spPr/>
        <p:txBody>
          <a:bodyPr/>
          <a:lstStyle/>
          <a:p>
            <a:r>
              <a:rPr lang="en-GB"/>
              <a:t>Insert Footer Here</a:t>
            </a:r>
          </a:p>
        </p:txBody>
      </p:sp>
      <p:sp>
        <p:nvSpPr>
          <p:cNvPr id="4" name="Slide Number Placeholder 3">
            <a:extLst>
              <a:ext uri="{FF2B5EF4-FFF2-40B4-BE49-F238E27FC236}">
                <a16:creationId xmlns:a16="http://schemas.microsoft.com/office/drawing/2014/main" xmlns="" id="{437D6841-4881-47F5-88D2-048238E61E5E}"/>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1405130843"/>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23BBA-726A-4CE1-A734-7E78488DA1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134D94A-AC63-467C-9F01-D043F85A46A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BFF9D0E5-730D-41D8-91FD-7DEBDA59B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663B2E-650C-416E-8DC7-20386F214D2D}"/>
              </a:ext>
            </a:extLst>
          </p:cNvPr>
          <p:cNvSpPr>
            <a:spLocks noGrp="1"/>
          </p:cNvSpPr>
          <p:nvPr>
            <p:ph type="dt" sz="half" idx="10"/>
          </p:nvPr>
        </p:nvSpPr>
        <p:spPr/>
        <p:txBody>
          <a:bodyPr/>
          <a:lstStyle/>
          <a:p>
            <a:fld id="{1EB5F58B-C0B9-45D7-95D4-C2D73DB27F76}" type="datetime1">
              <a:rPr lang="en-GB" smtClean="0"/>
              <a:t>22/03/2023</a:t>
            </a:fld>
            <a:endParaRPr lang="en-GB"/>
          </a:p>
        </p:txBody>
      </p:sp>
      <p:sp>
        <p:nvSpPr>
          <p:cNvPr id="6" name="Footer Placeholder 5">
            <a:extLst>
              <a:ext uri="{FF2B5EF4-FFF2-40B4-BE49-F238E27FC236}">
                <a16:creationId xmlns:a16="http://schemas.microsoft.com/office/drawing/2014/main" xmlns="" id="{71D79193-4FAF-46C8-91E4-BDE53E735D1E}"/>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1485931F-D095-44FB-A840-EBA968840F6E}"/>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3608009668"/>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F6279-2537-46FB-8B84-5C9EE931DF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B45E40DC-1564-4559-A767-9F3551B48E1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094457B4-2766-4ECF-A1AA-08F69B38DF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748D4B8-4022-487E-874C-D7CECFBF2FB3}"/>
              </a:ext>
            </a:extLst>
          </p:cNvPr>
          <p:cNvSpPr>
            <a:spLocks noGrp="1"/>
          </p:cNvSpPr>
          <p:nvPr>
            <p:ph type="dt" sz="half" idx="10"/>
          </p:nvPr>
        </p:nvSpPr>
        <p:spPr/>
        <p:txBody>
          <a:bodyPr/>
          <a:lstStyle/>
          <a:p>
            <a:fld id="{6D1D881A-654A-4177-AC95-D73D29A491D9}" type="datetime1">
              <a:rPr lang="en-GB" smtClean="0"/>
              <a:t>22/03/2023</a:t>
            </a:fld>
            <a:endParaRPr lang="en-GB"/>
          </a:p>
        </p:txBody>
      </p:sp>
      <p:sp>
        <p:nvSpPr>
          <p:cNvPr id="6" name="Footer Placeholder 5">
            <a:extLst>
              <a:ext uri="{FF2B5EF4-FFF2-40B4-BE49-F238E27FC236}">
                <a16:creationId xmlns:a16="http://schemas.microsoft.com/office/drawing/2014/main" xmlns="" id="{6FB325B5-8308-4FC5-88E4-C6F5229F188B}"/>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7F9F5CCA-5E36-4CCA-894B-311DB268C8D7}"/>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1193065805"/>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AAC0E-417E-4EEF-9AFB-0CB8A29BA6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417832C0-3824-43A2-BC68-FDF209CC46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30D8A7B-75B6-484B-BC15-79F374280A57}"/>
              </a:ext>
            </a:extLst>
          </p:cNvPr>
          <p:cNvSpPr>
            <a:spLocks noGrp="1"/>
          </p:cNvSpPr>
          <p:nvPr>
            <p:ph type="dt" sz="half" idx="10"/>
          </p:nvPr>
        </p:nvSpPr>
        <p:spPr/>
        <p:txBody>
          <a:bodyPr/>
          <a:lstStyle/>
          <a:p>
            <a:fld id="{5266D30C-B5F3-4252-BCCA-78B2310B6A05}" type="datetime1">
              <a:rPr lang="en-GB" smtClean="0"/>
              <a:t>22/03/2023</a:t>
            </a:fld>
            <a:endParaRPr lang="en-GB"/>
          </a:p>
        </p:txBody>
      </p:sp>
      <p:sp>
        <p:nvSpPr>
          <p:cNvPr id="5" name="Footer Placeholder 4">
            <a:extLst>
              <a:ext uri="{FF2B5EF4-FFF2-40B4-BE49-F238E27FC236}">
                <a16:creationId xmlns:a16="http://schemas.microsoft.com/office/drawing/2014/main" xmlns="" id="{7053667E-EE0C-4D69-92DC-ABCD8D7DF0E2}"/>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DB7DE996-6BBE-4908-A93F-80BB6A157D07}"/>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3013502036"/>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5D5439-6B7E-4C69-A4AC-3F3DE7469D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3D18010-A6BC-4604-B88E-19F697EFDE9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525426D-4C85-4FC5-928B-3311BAEE6C95}"/>
              </a:ext>
            </a:extLst>
          </p:cNvPr>
          <p:cNvSpPr>
            <a:spLocks noGrp="1"/>
          </p:cNvSpPr>
          <p:nvPr>
            <p:ph type="dt" sz="half" idx="10"/>
          </p:nvPr>
        </p:nvSpPr>
        <p:spPr/>
        <p:txBody>
          <a:bodyPr/>
          <a:lstStyle/>
          <a:p>
            <a:fld id="{C96B34B5-6B7F-43E0-9F6F-60D67B90EAB7}" type="datetime1">
              <a:rPr lang="en-GB" smtClean="0"/>
              <a:t>22/03/2023</a:t>
            </a:fld>
            <a:endParaRPr lang="en-GB"/>
          </a:p>
        </p:txBody>
      </p:sp>
      <p:sp>
        <p:nvSpPr>
          <p:cNvPr id="5" name="Footer Placeholder 4">
            <a:extLst>
              <a:ext uri="{FF2B5EF4-FFF2-40B4-BE49-F238E27FC236}">
                <a16:creationId xmlns:a16="http://schemas.microsoft.com/office/drawing/2014/main" xmlns="" id="{4CBF43FF-7C84-459A-AE64-18DF36E734BE}"/>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50C58766-23C6-4690-AC86-10F0DFE82AD5}"/>
              </a:ext>
            </a:extLst>
          </p:cNvPr>
          <p:cNvSpPr>
            <a:spLocks noGrp="1"/>
          </p:cNvSpPr>
          <p:nvPr>
            <p:ph type="sldNum" sz="quarter" idx="12"/>
          </p:nvPr>
        </p:nvSpPr>
        <p:spPr/>
        <p:txBody>
          <a:bodyPr/>
          <a:lstStyle/>
          <a:p>
            <a:fld id="{E5E5DBC5-B0CE-4CF9-B1B5-3E9847CD8FD2}" type="slidenum">
              <a:rPr lang="en-GB" smtClean="0"/>
              <a:t>‹#›</a:t>
            </a:fld>
            <a:endParaRPr lang="en-GB"/>
          </a:p>
        </p:txBody>
      </p:sp>
    </p:spTree>
    <p:extLst>
      <p:ext uri="{BB962C8B-B14F-4D97-AF65-F5344CB8AC3E}">
        <p14:creationId xmlns:p14="http://schemas.microsoft.com/office/powerpoint/2010/main" val="1464579166"/>
      </p:ext>
    </p:extLst>
  </p:cSld>
  <p:clrMapOvr>
    <a:masterClrMapping/>
  </p:clrMapOvr>
  <p:transitio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28B66-3DE2-4FCF-9984-BF2CCB45CA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43E0F8B9-A873-46BD-8F44-B3E74BA855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A41499E-8443-4E69-B0D8-FAE215D71DDE}"/>
              </a:ext>
            </a:extLst>
          </p:cNvPr>
          <p:cNvSpPr>
            <a:spLocks noGrp="1"/>
          </p:cNvSpPr>
          <p:nvPr>
            <p:ph type="dt" sz="half" idx="10"/>
          </p:nvPr>
        </p:nvSpPr>
        <p:spPr/>
        <p:txBody>
          <a:bodyPr/>
          <a:lstStyle/>
          <a:p>
            <a:fld id="{D9B1170A-6660-41AA-AA79-20633B42DB47}" type="datetime1">
              <a:rPr lang="en-GB" smtClean="0"/>
              <a:t>22/03/2023</a:t>
            </a:fld>
            <a:endParaRPr lang="en-GB"/>
          </a:p>
        </p:txBody>
      </p:sp>
      <p:sp>
        <p:nvSpPr>
          <p:cNvPr id="5" name="Footer Placeholder 4">
            <a:extLst>
              <a:ext uri="{FF2B5EF4-FFF2-40B4-BE49-F238E27FC236}">
                <a16:creationId xmlns:a16="http://schemas.microsoft.com/office/drawing/2014/main" xmlns="" id="{3F4D921F-E7C7-44CB-90C3-EB93E8ACEBD4}"/>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B08145D3-42F2-480C-983D-107DA0894A9B}"/>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3864393263"/>
      </p:ext>
    </p:extLst>
  </p:cSld>
  <p:clrMapOvr>
    <a:masterClrMapping/>
  </p:clrMapOvr>
  <p:transition spd="slow">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496F3-796A-4676-AD69-F533C096E1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5C1E895-A17E-4D24-B6B3-0675E7E4D56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33C6D0B-FC7A-46AC-B58C-412FE2BEB7C2}"/>
              </a:ext>
            </a:extLst>
          </p:cNvPr>
          <p:cNvSpPr>
            <a:spLocks noGrp="1"/>
          </p:cNvSpPr>
          <p:nvPr>
            <p:ph type="dt" sz="half" idx="10"/>
          </p:nvPr>
        </p:nvSpPr>
        <p:spPr/>
        <p:txBody>
          <a:bodyPr/>
          <a:lstStyle/>
          <a:p>
            <a:fld id="{57D1DFB3-9EE5-4C0B-ABDB-2CA071895359}" type="datetime1">
              <a:rPr lang="en-GB" smtClean="0"/>
              <a:t>22/03/2023</a:t>
            </a:fld>
            <a:endParaRPr lang="en-GB"/>
          </a:p>
        </p:txBody>
      </p:sp>
      <p:sp>
        <p:nvSpPr>
          <p:cNvPr id="5" name="Footer Placeholder 4">
            <a:extLst>
              <a:ext uri="{FF2B5EF4-FFF2-40B4-BE49-F238E27FC236}">
                <a16:creationId xmlns:a16="http://schemas.microsoft.com/office/drawing/2014/main" xmlns="" id="{C857D2C4-8EA0-4879-A7DA-F17BCCE7341E}"/>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07C3DDB6-2666-4DA2-BAFD-DB224186EE14}"/>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721006252"/>
      </p:ext>
    </p:extLst>
  </p:cSld>
  <p:clrMapOvr>
    <a:masterClrMapping/>
  </p:clrMapOvr>
  <p:transition spd="slow">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16A52-009F-4D99-98C4-7E01516326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4F0C0EA-5A95-4F25-A77D-5CEDB39BF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A32C0A6-F167-41EE-999B-73940324B3ED}"/>
              </a:ext>
            </a:extLst>
          </p:cNvPr>
          <p:cNvSpPr>
            <a:spLocks noGrp="1"/>
          </p:cNvSpPr>
          <p:nvPr>
            <p:ph type="dt" sz="half" idx="10"/>
          </p:nvPr>
        </p:nvSpPr>
        <p:spPr/>
        <p:txBody>
          <a:bodyPr/>
          <a:lstStyle/>
          <a:p>
            <a:fld id="{B8E24158-850A-4817-B7D5-784B84F2E916}" type="datetime1">
              <a:rPr lang="en-GB" smtClean="0"/>
              <a:t>22/03/2023</a:t>
            </a:fld>
            <a:endParaRPr lang="en-GB"/>
          </a:p>
        </p:txBody>
      </p:sp>
      <p:sp>
        <p:nvSpPr>
          <p:cNvPr id="5" name="Footer Placeholder 4">
            <a:extLst>
              <a:ext uri="{FF2B5EF4-FFF2-40B4-BE49-F238E27FC236}">
                <a16:creationId xmlns:a16="http://schemas.microsoft.com/office/drawing/2014/main" xmlns="" id="{00E701C5-F756-4685-96D0-F56390646701}"/>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33CD27EC-C45B-4650-848B-60957BEFB85D}"/>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1873545168"/>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Red 1">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xmlns="" id="{68258C7C-A4A2-498B-ACC1-C321744AF91C}"/>
              </a:ext>
            </a:extLst>
          </p:cNvPr>
          <p:cNvSpPr>
            <a:spLocks noGrp="1"/>
          </p:cNvSpPr>
          <p:nvPr>
            <p:ph type="ftr" sz="quarter" idx="11"/>
          </p:nvPr>
        </p:nvSpPr>
        <p:spPr>
          <a:xfrm>
            <a:off x="7705725" y="6356350"/>
            <a:ext cx="4114800" cy="365125"/>
          </a:xfrm>
        </p:spPr>
        <p:txBody>
          <a:bodyPr/>
          <a:lstStyle/>
          <a:p>
            <a:r>
              <a:rPr lang="en-US"/>
              <a:t>Insert Footer Here</a:t>
            </a:r>
          </a:p>
        </p:txBody>
      </p:sp>
      <p:pic>
        <p:nvPicPr>
          <p:cNvPr id="8" name="Picture 7">
            <a:extLst>
              <a:ext uri="{FF2B5EF4-FFF2-40B4-BE49-F238E27FC236}">
                <a16:creationId xmlns:a16="http://schemas.microsoft.com/office/drawing/2014/main" xmlns="" id="{F5BE6BD8-D248-4967-B403-9A1C4D490165}"/>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10" name="Picture 9">
            <a:extLst>
              <a:ext uri="{FF2B5EF4-FFF2-40B4-BE49-F238E27FC236}">
                <a16:creationId xmlns:a16="http://schemas.microsoft.com/office/drawing/2014/main" xmlns="" id="{B0A1CC58-053A-409C-AA7F-F3BD9BB184FE}"/>
              </a:ext>
            </a:extLst>
          </p:cNvPr>
          <p:cNvPicPr>
            <a:picLocks noChangeAspect="1"/>
          </p:cNvPicPr>
          <p:nvPr userDrawn="1"/>
        </p:nvPicPr>
        <p:blipFill>
          <a:blip r:embed="rId3"/>
          <a:stretch>
            <a:fillRect/>
          </a:stretch>
        </p:blipFill>
        <p:spPr>
          <a:xfrm>
            <a:off x="6098094" y="4712"/>
            <a:ext cx="6091811" cy="6853288"/>
          </a:xfrm>
          <a:prstGeom prst="rect">
            <a:avLst/>
          </a:prstGeom>
        </p:spPr>
      </p:pic>
      <p:pic>
        <p:nvPicPr>
          <p:cNvPr id="6" name="Picture 8" descr="Linkedin Logo, symbol, meaning, history, Vector, PNG">
            <a:hlinkClick r:id="rId4"/>
            <a:extLst>
              <a:ext uri="{FF2B5EF4-FFF2-40B4-BE49-F238E27FC236}">
                <a16:creationId xmlns:a16="http://schemas.microsoft.com/office/drawing/2014/main" xmlns="" id="{B0000748-6024-6402-F091-0F581C2AFC69}"/>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xmlns="" id="{74F96AD3-4C9D-E27B-D3EC-D22A8B02F744}"/>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00EAACB1-BCB9-78B9-5ADE-894494A9A05D}"/>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7AC665FE-C825-577E-94DD-B09796F96A87}"/>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5609740"/>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7AA98-BCF6-4692-84F2-AF9E1F86B7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160B9D2-54FB-4B24-84DD-FE3398065AA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CC65BEC-90A3-436E-8E86-E241EDA9346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8DBFBA71-C3B7-48C6-8897-A2868707D8AB}"/>
              </a:ext>
            </a:extLst>
          </p:cNvPr>
          <p:cNvSpPr>
            <a:spLocks noGrp="1"/>
          </p:cNvSpPr>
          <p:nvPr>
            <p:ph type="dt" sz="half" idx="10"/>
          </p:nvPr>
        </p:nvSpPr>
        <p:spPr/>
        <p:txBody>
          <a:bodyPr/>
          <a:lstStyle/>
          <a:p>
            <a:fld id="{72AF1A5C-7120-403C-81B3-E18DD0CEA608}" type="datetime1">
              <a:rPr lang="en-GB" smtClean="0"/>
              <a:t>22/03/2023</a:t>
            </a:fld>
            <a:endParaRPr lang="en-GB"/>
          </a:p>
        </p:txBody>
      </p:sp>
      <p:sp>
        <p:nvSpPr>
          <p:cNvPr id="6" name="Footer Placeholder 5">
            <a:extLst>
              <a:ext uri="{FF2B5EF4-FFF2-40B4-BE49-F238E27FC236}">
                <a16:creationId xmlns:a16="http://schemas.microsoft.com/office/drawing/2014/main" xmlns="" id="{B48613BE-C742-43A4-9B50-9DAA90DD1B6A}"/>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04420FB8-DAD6-4C1E-9D20-98AA3340A4F5}"/>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4136918511"/>
      </p:ext>
    </p:extLst>
  </p:cSld>
  <p:clrMapOvr>
    <a:masterClrMapping/>
  </p:clrMapOvr>
  <p:transition spd="slow">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4479E-FE61-420C-972A-F9866C92D1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0704E61-3F4B-43E0-869D-BD3B31CFB3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3C1D7F-BD07-4D42-9CE4-8EF91F08A7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A6DE25DC-52A0-4D3D-A578-47E15C031B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2D76D1-9923-45CD-B04A-53EFB4760F3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7389FD25-858B-4123-BF56-3AED92E8A3FD}"/>
              </a:ext>
            </a:extLst>
          </p:cNvPr>
          <p:cNvSpPr>
            <a:spLocks noGrp="1"/>
          </p:cNvSpPr>
          <p:nvPr>
            <p:ph type="dt" sz="half" idx="10"/>
          </p:nvPr>
        </p:nvSpPr>
        <p:spPr/>
        <p:txBody>
          <a:bodyPr/>
          <a:lstStyle/>
          <a:p>
            <a:fld id="{6A3F69DE-7EC0-4F0F-AF96-96B0278D8994}" type="datetime1">
              <a:rPr lang="en-GB" smtClean="0"/>
              <a:t>22/03/2023</a:t>
            </a:fld>
            <a:endParaRPr lang="en-GB"/>
          </a:p>
        </p:txBody>
      </p:sp>
      <p:sp>
        <p:nvSpPr>
          <p:cNvPr id="8" name="Footer Placeholder 7">
            <a:extLst>
              <a:ext uri="{FF2B5EF4-FFF2-40B4-BE49-F238E27FC236}">
                <a16:creationId xmlns:a16="http://schemas.microsoft.com/office/drawing/2014/main" xmlns="" id="{50171CCD-09B1-4263-9049-9DF2C819E0B2}"/>
              </a:ext>
            </a:extLst>
          </p:cNvPr>
          <p:cNvSpPr>
            <a:spLocks noGrp="1"/>
          </p:cNvSpPr>
          <p:nvPr>
            <p:ph type="ftr" sz="quarter" idx="11"/>
          </p:nvPr>
        </p:nvSpPr>
        <p:spPr/>
        <p:txBody>
          <a:bodyPr/>
          <a:lstStyle/>
          <a:p>
            <a:r>
              <a:rPr lang="en-GB"/>
              <a:t>Insert Footer Here</a:t>
            </a:r>
          </a:p>
        </p:txBody>
      </p:sp>
      <p:sp>
        <p:nvSpPr>
          <p:cNvPr id="9" name="Slide Number Placeholder 8">
            <a:extLst>
              <a:ext uri="{FF2B5EF4-FFF2-40B4-BE49-F238E27FC236}">
                <a16:creationId xmlns:a16="http://schemas.microsoft.com/office/drawing/2014/main" xmlns="" id="{EF55A6C2-46D9-47FD-A094-ADC08A6316ED}"/>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2674773409"/>
      </p:ext>
    </p:extLst>
  </p:cSld>
  <p:clrMapOvr>
    <a:masterClrMapping/>
  </p:clrMapOvr>
  <p:transition spd="slow">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4FEFA-3751-4B63-AB26-1B4491B0E4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9260E4A2-EAC2-4160-8502-DBF585FAE4DD}"/>
              </a:ext>
            </a:extLst>
          </p:cNvPr>
          <p:cNvSpPr>
            <a:spLocks noGrp="1"/>
          </p:cNvSpPr>
          <p:nvPr>
            <p:ph type="dt" sz="half" idx="10"/>
          </p:nvPr>
        </p:nvSpPr>
        <p:spPr/>
        <p:txBody>
          <a:bodyPr/>
          <a:lstStyle/>
          <a:p>
            <a:fld id="{1E4E8C14-2033-41A2-8D56-2C2A5D14CE3D}" type="datetime1">
              <a:rPr lang="en-GB" smtClean="0"/>
              <a:t>22/03/2023</a:t>
            </a:fld>
            <a:endParaRPr lang="en-GB"/>
          </a:p>
        </p:txBody>
      </p:sp>
      <p:sp>
        <p:nvSpPr>
          <p:cNvPr id="4" name="Footer Placeholder 3">
            <a:extLst>
              <a:ext uri="{FF2B5EF4-FFF2-40B4-BE49-F238E27FC236}">
                <a16:creationId xmlns:a16="http://schemas.microsoft.com/office/drawing/2014/main" xmlns="" id="{B0EDF682-97E9-443A-A99C-28F232B09E1D}"/>
              </a:ext>
            </a:extLst>
          </p:cNvPr>
          <p:cNvSpPr>
            <a:spLocks noGrp="1"/>
          </p:cNvSpPr>
          <p:nvPr>
            <p:ph type="ftr" sz="quarter" idx="11"/>
          </p:nvPr>
        </p:nvSpPr>
        <p:spPr/>
        <p:txBody>
          <a:bodyPr/>
          <a:lstStyle/>
          <a:p>
            <a:r>
              <a:rPr lang="en-GB"/>
              <a:t>Insert Footer Here</a:t>
            </a:r>
          </a:p>
        </p:txBody>
      </p:sp>
      <p:sp>
        <p:nvSpPr>
          <p:cNvPr id="5" name="Slide Number Placeholder 4">
            <a:extLst>
              <a:ext uri="{FF2B5EF4-FFF2-40B4-BE49-F238E27FC236}">
                <a16:creationId xmlns:a16="http://schemas.microsoft.com/office/drawing/2014/main" xmlns="" id="{C0F7F644-C968-47C2-8C1D-38ACBD2638A8}"/>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2578053269"/>
      </p:ext>
    </p:extLst>
  </p:cSld>
  <p:clrMapOvr>
    <a:masterClrMapping/>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xmlns="" id="{D798B202-A1F9-4453-9546-347CC6E868E0}"/>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xmlns="" id="{19487E72-C79A-47C1-B617-C1A987067FC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2" name="Picture 8" descr="Linkedin Logo, symbol, meaning, history, Vector, PNG">
            <a:hlinkClick r:id="rId4"/>
            <a:extLst>
              <a:ext uri="{FF2B5EF4-FFF2-40B4-BE49-F238E27FC236}">
                <a16:creationId xmlns:a16="http://schemas.microsoft.com/office/drawing/2014/main" xmlns="" id="{7D189734-C226-E625-3A43-407CD1FBE47B}"/>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225475C-D613-C705-620D-1A13738A0029}"/>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5325112C-63F1-A1EF-8DA6-617B52BF5C1D}"/>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4561DFA1-1190-372B-82CA-F2A44BA3CF9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86808"/>
      </p:ext>
    </p:extLst>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77A87-4A21-4D30-96BB-34F8F44BA3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3C72E73-7D92-452B-8B2A-5443A693550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46A847DC-4B49-44B7-B06E-6B15915017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EFCBC8-4BDB-47BC-94DC-D45883532CE9}"/>
              </a:ext>
            </a:extLst>
          </p:cNvPr>
          <p:cNvSpPr>
            <a:spLocks noGrp="1"/>
          </p:cNvSpPr>
          <p:nvPr>
            <p:ph type="dt" sz="half" idx="10"/>
          </p:nvPr>
        </p:nvSpPr>
        <p:spPr/>
        <p:txBody>
          <a:bodyPr/>
          <a:lstStyle/>
          <a:p>
            <a:fld id="{8628530D-8806-48F0-BBB5-9D3066BE970F}" type="datetime1">
              <a:rPr lang="en-GB" smtClean="0"/>
              <a:t>22/03/2023</a:t>
            </a:fld>
            <a:endParaRPr lang="en-GB"/>
          </a:p>
        </p:txBody>
      </p:sp>
      <p:sp>
        <p:nvSpPr>
          <p:cNvPr id="6" name="Footer Placeholder 5">
            <a:extLst>
              <a:ext uri="{FF2B5EF4-FFF2-40B4-BE49-F238E27FC236}">
                <a16:creationId xmlns:a16="http://schemas.microsoft.com/office/drawing/2014/main" xmlns="" id="{4C33C1E1-6252-4F2B-821B-835D84DFE51B}"/>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B73D2BD9-027F-448E-A4FC-B76F30AF4420}"/>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3121727435"/>
      </p:ext>
    </p:extLst>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6FDDF-641E-4C80-8C2A-B4017B4277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126E81EE-349B-481A-8F7A-D1D7179CA2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6A5EB5F7-F83B-4A63-A156-676EA8AA12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C83A41-FE46-4BBC-9589-8D4F6B8EF8A4}"/>
              </a:ext>
            </a:extLst>
          </p:cNvPr>
          <p:cNvSpPr>
            <a:spLocks noGrp="1"/>
          </p:cNvSpPr>
          <p:nvPr>
            <p:ph type="dt" sz="half" idx="10"/>
          </p:nvPr>
        </p:nvSpPr>
        <p:spPr/>
        <p:txBody>
          <a:bodyPr/>
          <a:lstStyle/>
          <a:p>
            <a:fld id="{98EDEE16-0EC2-4EA3-85EC-9FE48C45C442}" type="datetime1">
              <a:rPr lang="en-GB" smtClean="0"/>
              <a:t>22/03/2023</a:t>
            </a:fld>
            <a:endParaRPr lang="en-GB"/>
          </a:p>
        </p:txBody>
      </p:sp>
      <p:sp>
        <p:nvSpPr>
          <p:cNvPr id="6" name="Footer Placeholder 5">
            <a:extLst>
              <a:ext uri="{FF2B5EF4-FFF2-40B4-BE49-F238E27FC236}">
                <a16:creationId xmlns:a16="http://schemas.microsoft.com/office/drawing/2014/main" xmlns="" id="{FF84630F-30ED-4C9B-A1FB-851B4BCD47BD}"/>
              </a:ext>
            </a:extLst>
          </p:cNvPr>
          <p:cNvSpPr>
            <a:spLocks noGrp="1"/>
          </p:cNvSpPr>
          <p:nvPr>
            <p:ph type="ftr" sz="quarter" idx="11"/>
          </p:nvPr>
        </p:nvSpPr>
        <p:spPr/>
        <p:txBody>
          <a:bodyPr/>
          <a:lstStyle/>
          <a:p>
            <a:r>
              <a:rPr lang="en-GB"/>
              <a:t>Insert Footer Here</a:t>
            </a:r>
          </a:p>
        </p:txBody>
      </p:sp>
      <p:sp>
        <p:nvSpPr>
          <p:cNvPr id="7" name="Slide Number Placeholder 6">
            <a:extLst>
              <a:ext uri="{FF2B5EF4-FFF2-40B4-BE49-F238E27FC236}">
                <a16:creationId xmlns:a16="http://schemas.microsoft.com/office/drawing/2014/main" xmlns="" id="{AD5DB006-13E9-447C-BD0E-DD50C98F5698}"/>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324502992"/>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BA4721-6960-485A-B533-78D46385D7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2F337AC-3D81-45E5-B529-A0BA5A47A7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AFC49D3-5C2A-4523-B422-17C50EE49556}"/>
              </a:ext>
            </a:extLst>
          </p:cNvPr>
          <p:cNvSpPr>
            <a:spLocks noGrp="1"/>
          </p:cNvSpPr>
          <p:nvPr>
            <p:ph type="dt" sz="half" idx="10"/>
          </p:nvPr>
        </p:nvSpPr>
        <p:spPr/>
        <p:txBody>
          <a:bodyPr/>
          <a:lstStyle/>
          <a:p>
            <a:fld id="{01CAA954-17D1-411F-8438-C857D7BA8CB5}" type="datetime1">
              <a:rPr lang="en-GB" smtClean="0"/>
              <a:t>22/03/2023</a:t>
            </a:fld>
            <a:endParaRPr lang="en-GB"/>
          </a:p>
        </p:txBody>
      </p:sp>
      <p:sp>
        <p:nvSpPr>
          <p:cNvPr id="5" name="Footer Placeholder 4">
            <a:extLst>
              <a:ext uri="{FF2B5EF4-FFF2-40B4-BE49-F238E27FC236}">
                <a16:creationId xmlns:a16="http://schemas.microsoft.com/office/drawing/2014/main" xmlns="" id="{CF153C43-2FE0-4DB2-96C3-9B67D161A5B1}"/>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1DCDCA1E-F6FF-40B3-BB00-F1C70CAE37B3}"/>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3300220293"/>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96E911-A468-432D-9CE7-7A1D60D200D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7A1A16F-E7A7-46FF-83AF-6664D63B0B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8A6582A-694E-4B85-B0C2-65CD99298511}"/>
              </a:ext>
            </a:extLst>
          </p:cNvPr>
          <p:cNvSpPr>
            <a:spLocks noGrp="1"/>
          </p:cNvSpPr>
          <p:nvPr>
            <p:ph type="dt" sz="half" idx="10"/>
          </p:nvPr>
        </p:nvSpPr>
        <p:spPr/>
        <p:txBody>
          <a:bodyPr/>
          <a:lstStyle/>
          <a:p>
            <a:fld id="{7C3F30C8-0172-461C-AF76-8AE46602FF51}" type="datetime1">
              <a:rPr lang="en-GB" smtClean="0"/>
              <a:t>22/03/2023</a:t>
            </a:fld>
            <a:endParaRPr lang="en-GB"/>
          </a:p>
        </p:txBody>
      </p:sp>
      <p:sp>
        <p:nvSpPr>
          <p:cNvPr id="5" name="Footer Placeholder 4">
            <a:extLst>
              <a:ext uri="{FF2B5EF4-FFF2-40B4-BE49-F238E27FC236}">
                <a16:creationId xmlns:a16="http://schemas.microsoft.com/office/drawing/2014/main" xmlns="" id="{2EBF2ADC-2521-4278-9D3A-84F8947B790F}"/>
              </a:ext>
            </a:extLst>
          </p:cNvPr>
          <p:cNvSpPr>
            <a:spLocks noGrp="1"/>
          </p:cNvSpPr>
          <p:nvPr>
            <p:ph type="ftr" sz="quarter" idx="11"/>
          </p:nvPr>
        </p:nvSpPr>
        <p:spPr/>
        <p:txBody>
          <a:bodyPr/>
          <a:lstStyle/>
          <a:p>
            <a:r>
              <a:rPr lang="en-GB"/>
              <a:t>Insert Footer Here</a:t>
            </a:r>
          </a:p>
        </p:txBody>
      </p:sp>
      <p:sp>
        <p:nvSpPr>
          <p:cNvPr id="6" name="Slide Number Placeholder 5">
            <a:extLst>
              <a:ext uri="{FF2B5EF4-FFF2-40B4-BE49-F238E27FC236}">
                <a16:creationId xmlns:a16="http://schemas.microsoft.com/office/drawing/2014/main" xmlns="" id="{52021B75-1B13-4C3F-A2A0-EF37E03EA2B4}"/>
              </a:ext>
            </a:extLst>
          </p:cNvPr>
          <p:cNvSpPr>
            <a:spLocks noGrp="1"/>
          </p:cNvSpPr>
          <p:nvPr>
            <p:ph type="sldNum" sz="quarter" idx="12"/>
          </p:nvPr>
        </p:nvSpPr>
        <p:spPr/>
        <p:txBody>
          <a:bodyPr/>
          <a:lstStyle/>
          <a:p>
            <a:fld id="{D1132079-E53C-48DD-B4EE-72545F876AAF}" type="slidenum">
              <a:rPr lang="en-GB" smtClean="0"/>
              <a:t>‹#›</a:t>
            </a:fld>
            <a:endParaRPr lang="en-GB"/>
          </a:p>
        </p:txBody>
      </p:sp>
    </p:spTree>
    <p:extLst>
      <p:ext uri="{BB962C8B-B14F-4D97-AF65-F5344CB8AC3E}">
        <p14:creationId xmlns:p14="http://schemas.microsoft.com/office/powerpoint/2010/main" val="4098686701"/>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6B90DA-9645-44B1-9E03-24C95BAD3D33}"/>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xmlns="" id="{EC8A9D95-A58E-4913-817A-3C1C797AC6FC}"/>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2" name="Picture 8" descr="Linkedin Logo, symbol, meaning, history, Vector, PNG">
            <a:hlinkClick r:id="rId4"/>
            <a:extLst>
              <a:ext uri="{FF2B5EF4-FFF2-40B4-BE49-F238E27FC236}">
                <a16:creationId xmlns:a16="http://schemas.microsoft.com/office/drawing/2014/main" xmlns="" id="{40726602-284D-F399-04E5-DCCB3C8FF810}"/>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4E04EF2-B48D-C644-7AAA-C8B8135DA4E9}"/>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104DD346-10EC-AC44-E8BC-BAB080D52447}"/>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6"/>
            <a:extLst>
              <a:ext uri="{FF2B5EF4-FFF2-40B4-BE49-F238E27FC236}">
                <a16:creationId xmlns:a16="http://schemas.microsoft.com/office/drawing/2014/main" xmlns="" id="{5A0381C1-A306-AEEC-A920-95DCF4AAC5B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456878"/>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25E71A-9D83-4A24-8AB9-CB713AB870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xmlns="" id="{4992ABE3-06EA-4202-9DF9-61E9409DC9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xmlns="" id="{096505E0-FFC4-42A8-8C5D-C3162643C971}"/>
              </a:ext>
            </a:extLst>
          </p:cNvPr>
          <p:cNvSpPr>
            <a:spLocks noGrp="1"/>
          </p:cNvSpPr>
          <p:nvPr>
            <p:ph type="dt" sz="half" idx="10"/>
          </p:nvPr>
        </p:nvSpPr>
        <p:spPr/>
        <p:txBody>
          <a:bodyPr/>
          <a:lstStyle/>
          <a:p>
            <a:fld id="{C0DED717-A394-447A-90BA-6EF1D1DDA3B2}" type="datetime1">
              <a:rPr lang="en-GB" smtClean="0"/>
              <a:t>22/03/2023</a:t>
            </a:fld>
            <a:endParaRPr lang="en-US"/>
          </a:p>
        </p:txBody>
      </p:sp>
      <p:sp>
        <p:nvSpPr>
          <p:cNvPr id="5" name="Footer Placeholder 4">
            <a:extLst>
              <a:ext uri="{FF2B5EF4-FFF2-40B4-BE49-F238E27FC236}">
                <a16:creationId xmlns:a16="http://schemas.microsoft.com/office/drawing/2014/main" xmlns="" id="{716353BC-6576-46BF-A8DA-F6B6684F4128}"/>
              </a:ext>
            </a:extLst>
          </p:cNvPr>
          <p:cNvSpPr>
            <a:spLocks noGrp="1"/>
          </p:cNvSpPr>
          <p:nvPr>
            <p:ph type="ftr" sz="quarter" idx="11"/>
          </p:nvPr>
        </p:nvSpPr>
        <p:spPr/>
        <p:txBody>
          <a:bodyPr/>
          <a:lstStyle/>
          <a:p>
            <a:r>
              <a:rPr lang="en-US"/>
              <a:t>Insert Footer Here</a:t>
            </a:r>
          </a:p>
        </p:txBody>
      </p:sp>
    </p:spTree>
    <p:extLst>
      <p:ext uri="{BB962C8B-B14F-4D97-AF65-F5344CB8AC3E}">
        <p14:creationId xmlns:p14="http://schemas.microsoft.com/office/powerpoint/2010/main" val="3902801764"/>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Slide Red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13D53E4-6B35-244E-ABF2-8149F142E784}"/>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E1D2F668-D7CB-45C7-9B98-3F8108813E3A}"/>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7" name="Picture 8" descr="Linkedin Logo, symbol, meaning, history, Vector, PNG">
            <a:hlinkClick r:id="rId4"/>
            <a:extLst>
              <a:ext uri="{FF2B5EF4-FFF2-40B4-BE49-F238E27FC236}">
                <a16:creationId xmlns:a16="http://schemas.microsoft.com/office/drawing/2014/main" xmlns="" id="{FC70A637-E123-C918-D50B-550A5B80EDB8}"/>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96693"/>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xmlns="" id="{4437211C-56FA-EFB3-AE36-DA9F29E68432}"/>
              </a:ext>
            </a:extLst>
          </p:cNvPr>
          <p:cNvSpPr txBox="1">
            <a:spLocks/>
          </p:cNvSpPr>
          <p:nvPr userDrawn="1"/>
        </p:nvSpPr>
        <p:spPr>
          <a:xfrm>
            <a:off x="321224" y="6465122"/>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6"/>
            <a:extLst>
              <a:ext uri="{FF2B5EF4-FFF2-40B4-BE49-F238E27FC236}">
                <a16:creationId xmlns:a16="http://schemas.microsoft.com/office/drawing/2014/main" xmlns="" id="{027F74D6-D7D4-1D48-9211-3BF75C28E2FA}"/>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9839"/>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xmlns="" id="{6AEE8DB0-A911-2748-D37B-D0686A38ACAB}"/>
              </a:ext>
            </a:extLst>
          </p:cNvPr>
          <p:cNvSpPr txBox="1">
            <a:spLocks/>
          </p:cNvSpPr>
          <p:nvPr userDrawn="1"/>
        </p:nvSpPr>
        <p:spPr>
          <a:xfrm>
            <a:off x="2103456" y="6458298"/>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808725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F972B-5DBD-4F33-BD0E-D1B543A9FF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BD46F50A-4540-4B53-9387-4451403A9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98E45D6B-DB4C-4DA6-9857-81A8EB179199}"/>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5" name="Footer Placeholder 4">
            <a:extLst>
              <a:ext uri="{FF2B5EF4-FFF2-40B4-BE49-F238E27FC236}">
                <a16:creationId xmlns:a16="http://schemas.microsoft.com/office/drawing/2014/main" xmlns="" id="{0B7D82F0-0DEE-43A9-BC5D-85E6E72AF5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42B16ED-B385-46DA-A0D0-EC6B638D9FCD}"/>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81054111"/>
      </p:ext>
    </p:extLst>
  </p:cSld>
  <p:clrMapOvr>
    <a:masterClrMapping/>
  </p:clrMapOvr>
  <p:transition spd="slow">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8EA60-B52B-407A-8BCF-9F89C66465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F6EE88A-FC75-4E70-ABF0-4E2336E0F2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301C0D9-4EF9-4CAF-90A6-C6EB3F019605}"/>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5" name="Footer Placeholder 4">
            <a:extLst>
              <a:ext uri="{FF2B5EF4-FFF2-40B4-BE49-F238E27FC236}">
                <a16:creationId xmlns:a16="http://schemas.microsoft.com/office/drawing/2014/main" xmlns="" id="{F8F88E3E-33D0-45CA-BDBB-2D399E8234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F2B439C-96CD-48DC-93D6-2A8915D7A172}"/>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3914297877"/>
      </p:ext>
    </p:extLst>
  </p:cSld>
  <p:clrMapOvr>
    <a:masterClrMapping/>
  </p:clrMapOvr>
  <p:transition spd="slow">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63435-D60D-46BE-B11D-5BD6389DD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D5D9483-26B4-40D5-B25E-1CF71CD7E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69819DE-40D8-4BB0-B0DB-7F021D2FAFBD}"/>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5" name="Footer Placeholder 4">
            <a:extLst>
              <a:ext uri="{FF2B5EF4-FFF2-40B4-BE49-F238E27FC236}">
                <a16:creationId xmlns:a16="http://schemas.microsoft.com/office/drawing/2014/main" xmlns="" id="{238AAEB9-C789-4019-B801-D4C091F7F9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F9612BD-6BBE-4A52-92EA-C6B22A9A80AB}"/>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3191969215"/>
      </p:ext>
    </p:extLst>
  </p:cSld>
  <p:clrMapOvr>
    <a:masterClrMapping/>
  </p:clrMapOvr>
  <p:transition spd="slow">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42CC66-99B1-4EFD-8C42-11205A7234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C3D3842-60F9-49A3-BAF8-3381BFC62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9F7ED621-E831-428E-B1BE-4F0F0E8EC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78E0F4D5-9C0D-42A9-BF6B-9C503B4052FC}"/>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6" name="Footer Placeholder 5">
            <a:extLst>
              <a:ext uri="{FF2B5EF4-FFF2-40B4-BE49-F238E27FC236}">
                <a16:creationId xmlns:a16="http://schemas.microsoft.com/office/drawing/2014/main" xmlns="" id="{5C0BB922-77BC-4D5F-AE4A-EF4882EC75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F53DF21-90F3-4215-A205-76F6BAD2F8A9}"/>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718613242"/>
      </p:ext>
    </p:extLst>
  </p:cSld>
  <p:clrMapOvr>
    <a:masterClrMapping/>
  </p:clrMapOvr>
  <p:transition spd="slow">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7B3EC-C7F8-4158-8991-B6A1D3C8D8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593E43F-2EE8-4E43-93D0-968271199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D4E9D1-CE0D-4B10-BEF5-3C46B00291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A24C9CB-D251-4D60-8C6F-45C63F62D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8F1F393-047F-46CF-B8A3-74B2A3DB2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595E8DEB-C081-4432-AFE8-1A8CCA5B5DA2}"/>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8" name="Footer Placeholder 7">
            <a:extLst>
              <a:ext uri="{FF2B5EF4-FFF2-40B4-BE49-F238E27FC236}">
                <a16:creationId xmlns:a16="http://schemas.microsoft.com/office/drawing/2014/main" xmlns="" id="{99E8FE8C-7E62-45B5-BB6F-1FBF95F4F7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E41D36D-3458-41D7-B859-CB0E92EAEB80}"/>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195063164"/>
      </p:ext>
    </p:extLst>
  </p:cSld>
  <p:clrMapOvr>
    <a:masterClrMapping/>
  </p:clrMapOvr>
  <p:transition spd="slow">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DAADDE-54FA-401F-8E61-29A8B90595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0679037-B52C-4215-94F3-2121C30989DE}"/>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4" name="Footer Placeholder 3">
            <a:extLst>
              <a:ext uri="{FF2B5EF4-FFF2-40B4-BE49-F238E27FC236}">
                <a16:creationId xmlns:a16="http://schemas.microsoft.com/office/drawing/2014/main" xmlns="" id="{753C4BF3-C9EA-4D53-B922-526E99BD9F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4BB9A908-3354-42EC-9932-99895588B460}"/>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3261356502"/>
      </p:ext>
    </p:extLst>
  </p:cSld>
  <p:clrMapOvr>
    <a:masterClrMapping/>
  </p:clrMapOvr>
  <p:transition spd="slow">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43D4D6C-F1D4-4759-AAD9-83F911352D2F}"/>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3" name="Footer Placeholder 2">
            <a:extLst>
              <a:ext uri="{FF2B5EF4-FFF2-40B4-BE49-F238E27FC236}">
                <a16:creationId xmlns:a16="http://schemas.microsoft.com/office/drawing/2014/main" xmlns="" id="{860AB3C5-B7A1-49EC-9302-F2EA369090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C30FA227-2D40-4A5A-80C5-D9C804714CE0}"/>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2648010041"/>
      </p:ext>
    </p:extLst>
  </p:cSld>
  <p:clrMapOvr>
    <a:masterClrMapping/>
  </p:clrMapOvr>
  <p:transition spd="slow">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68C1B-81E8-4CEB-9208-AA52B4DF9C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EA27FBCF-D486-4236-8BDD-108C1BF98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50FBE4C-41BF-4FD3-8B86-F4A15FAD1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95D824-4F21-4A39-A7E1-6DF4B9ED45D9}"/>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6" name="Footer Placeholder 5">
            <a:extLst>
              <a:ext uri="{FF2B5EF4-FFF2-40B4-BE49-F238E27FC236}">
                <a16:creationId xmlns:a16="http://schemas.microsoft.com/office/drawing/2014/main" xmlns="" id="{3E76F34F-411D-4A7D-AF82-1F2B478782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DA9A1F5-AE8B-4C33-9165-3C303F840557}"/>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1208148757"/>
      </p:ext>
    </p:extLst>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5C7F1-89D6-4F59-9723-C66C4E6E6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7E478C2B-E0CD-4A1C-B5CE-9123D443A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C33CD2A4-EC77-41CF-9979-E04C78A95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67F953-DD44-443B-A95F-A6A48B4CEF46}"/>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6" name="Footer Placeholder 5">
            <a:extLst>
              <a:ext uri="{FF2B5EF4-FFF2-40B4-BE49-F238E27FC236}">
                <a16:creationId xmlns:a16="http://schemas.microsoft.com/office/drawing/2014/main" xmlns="" id="{4E865D93-8AD4-4277-A5ED-1B16278416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BE628A5-ED4A-4AC1-9B04-B1E7FA164A2E}"/>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1429944814"/>
      </p:ext>
    </p:extLst>
  </p:cSld>
  <p:clrMapOvr>
    <a:masterClrMapping/>
  </p:clrMapOvr>
  <p:transition spd="slow">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76D5CA-F06F-4BAF-8CD4-48FF50E4A3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2F7D1FB-F8BF-460D-8F29-0E9AA48C04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4D009DF-AC7B-4578-9B2B-CBEC0A0AF922}"/>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5" name="Footer Placeholder 4">
            <a:extLst>
              <a:ext uri="{FF2B5EF4-FFF2-40B4-BE49-F238E27FC236}">
                <a16:creationId xmlns:a16="http://schemas.microsoft.com/office/drawing/2014/main" xmlns="" id="{DD87530D-EDE3-4773-878D-3E0EC5E8C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A2775E6-0769-46D3-8047-9F54B9FC3D10}"/>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63014860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Red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6" name="Picture 5">
            <a:extLst>
              <a:ext uri="{FF2B5EF4-FFF2-40B4-BE49-F238E27FC236}">
                <a16:creationId xmlns:a16="http://schemas.microsoft.com/office/drawing/2014/main" xmlns="" id="{42425893-4297-E543-8088-616390319473}"/>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B43E6A89-1A11-4565-88BA-E92A6E9903FC}"/>
              </a:ext>
            </a:extLst>
          </p:cNvPr>
          <p:cNvPicPr>
            <a:picLocks noChangeAspect="1"/>
          </p:cNvPicPr>
          <p:nvPr userDrawn="1"/>
        </p:nvPicPr>
        <p:blipFill>
          <a:blip r:embed="rId3"/>
          <a:stretch>
            <a:fillRect/>
          </a:stretch>
        </p:blipFill>
        <p:spPr>
          <a:xfrm>
            <a:off x="6080835" y="0"/>
            <a:ext cx="6111165" cy="6875060"/>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C1FDB42D-4858-06FF-EDC6-2F499EB07EED}"/>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xmlns="" id="{0526B383-D229-B7CA-39D0-83BBA7AEF11A}"/>
              </a:ext>
            </a:extLst>
          </p:cNvPr>
          <p:cNvSpPr txBox="1">
            <a:spLocks/>
          </p:cNvSpPr>
          <p:nvPr userDrawn="1"/>
        </p:nvSpPr>
        <p:spPr>
          <a:xfrm>
            <a:off x="321224" y="645680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6"/>
            <a:extLst>
              <a:ext uri="{FF2B5EF4-FFF2-40B4-BE49-F238E27FC236}">
                <a16:creationId xmlns:a16="http://schemas.microsoft.com/office/drawing/2014/main" xmlns="" id="{C29B88E6-5485-5872-B28E-25CCD9F0E357}"/>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6"/>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xmlns="" id="{38F9AA3B-7904-F579-26F6-4AE927326B6E}"/>
              </a:ext>
            </a:extLst>
          </p:cNvPr>
          <p:cNvSpPr txBox="1">
            <a:spLocks/>
          </p:cNvSpPr>
          <p:nvPr userDrawn="1"/>
        </p:nvSpPr>
        <p:spPr>
          <a:xfrm>
            <a:off x="2103456" y="6449985"/>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035310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DDCA7F-A84F-455D-93AB-CA0BCCDA1A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E056818-D017-4DEA-9604-185A5361C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0F8B255-AC51-41CB-A7BF-4113ABEB4BC7}"/>
              </a:ext>
            </a:extLst>
          </p:cNvPr>
          <p:cNvSpPr>
            <a:spLocks noGrp="1"/>
          </p:cNvSpPr>
          <p:nvPr>
            <p:ph type="dt" sz="half" idx="10"/>
          </p:nvPr>
        </p:nvSpPr>
        <p:spPr/>
        <p:txBody>
          <a:bodyPr/>
          <a:lstStyle/>
          <a:p>
            <a:fld id="{B7E671F5-5759-4380-9D4A-04580F964B94}" type="datetimeFigureOut">
              <a:rPr lang="en-GB" smtClean="0"/>
              <a:t>22/03/2023</a:t>
            </a:fld>
            <a:endParaRPr lang="en-GB"/>
          </a:p>
        </p:txBody>
      </p:sp>
      <p:sp>
        <p:nvSpPr>
          <p:cNvPr id="5" name="Footer Placeholder 4">
            <a:extLst>
              <a:ext uri="{FF2B5EF4-FFF2-40B4-BE49-F238E27FC236}">
                <a16:creationId xmlns:a16="http://schemas.microsoft.com/office/drawing/2014/main" xmlns="" id="{92C74ECE-25F7-4782-B041-03A6474479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5AFDAC6-BAB8-4517-AA22-ADE652F39EE3}"/>
              </a:ext>
            </a:extLst>
          </p:cNvPr>
          <p:cNvSpPr>
            <a:spLocks noGrp="1"/>
          </p:cNvSpPr>
          <p:nvPr>
            <p:ph type="sldNum" sz="quarter" idx="12"/>
          </p:nvPr>
        </p:nvSpPr>
        <p:spPr/>
        <p:txBody>
          <a:bodyPr/>
          <a:lstStyle/>
          <a:p>
            <a:fld id="{7166B72E-96C4-40C9-B876-6F0161D4AAEE}" type="slidenum">
              <a:rPr lang="en-GB" smtClean="0"/>
              <a:t>‹#›</a:t>
            </a:fld>
            <a:endParaRPr lang="en-GB"/>
          </a:p>
        </p:txBody>
      </p:sp>
    </p:spTree>
    <p:extLst>
      <p:ext uri="{BB962C8B-B14F-4D97-AF65-F5344CB8AC3E}">
        <p14:creationId xmlns:p14="http://schemas.microsoft.com/office/powerpoint/2010/main" val="4045384751"/>
      </p:ext>
    </p:extLst>
  </p:cSld>
  <p:clrMapOvr>
    <a:masterClrMapping/>
  </p:clrMapOvr>
  <p:transition spd="slow">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ver Slide Red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FAF2CA-0F8E-ED41-8ADD-2CA6EC444820}"/>
              </a:ext>
            </a:extLst>
          </p:cNvPr>
          <p:cNvPicPr>
            <a:picLocks noChangeAspect="1"/>
          </p:cNvPicPr>
          <p:nvPr userDrawn="1"/>
        </p:nvPicPr>
        <p:blipFill>
          <a:blip r:embed="rId2"/>
          <a:stretch>
            <a:fillRect/>
          </a:stretch>
        </p:blipFill>
        <p:spPr>
          <a:xfrm>
            <a:off x="8375" y="4711"/>
            <a:ext cx="12183623" cy="6853288"/>
          </a:xfrm>
          <a:prstGeom prst="rect">
            <a:avLst/>
          </a:prstGeom>
        </p:spPr>
      </p:pic>
      <p:pic>
        <p:nvPicPr>
          <p:cNvPr id="10" name="Picture 9">
            <a:extLst>
              <a:ext uri="{FF2B5EF4-FFF2-40B4-BE49-F238E27FC236}">
                <a16:creationId xmlns:a16="http://schemas.microsoft.com/office/drawing/2014/main" xmlns="" id="{5A25F894-9342-4941-B02B-FDA29A836FF1}"/>
              </a:ext>
            </a:extLst>
          </p:cNvPr>
          <p:cNvPicPr/>
          <p:nvPr userDrawn="1"/>
        </p:nvPicPr>
        <p:blipFill>
          <a:blip r:embed="rId3"/>
          <a:stretch>
            <a:fillRect/>
          </a:stretch>
        </p:blipFill>
        <p:spPr bwMode="auto">
          <a:xfrm>
            <a:off x="342407" y="368300"/>
            <a:ext cx="1212527" cy="1212527"/>
          </a:xfrm>
          <a:prstGeom prst="rect">
            <a:avLst/>
          </a:prstGeom>
          <a:noFill/>
          <a:ln w="9525">
            <a:noFill/>
            <a:miter lim="800000"/>
            <a:headEnd/>
            <a:tailEnd/>
          </a:ln>
        </p:spPr>
      </p:pic>
      <p:pic>
        <p:nvPicPr>
          <p:cNvPr id="8" name="Picture 8" descr="Linkedin Logo, symbol, meaning, history, Vector, PNG">
            <a:hlinkClick r:id="rId4"/>
            <a:extLst>
              <a:ext uri="{FF2B5EF4-FFF2-40B4-BE49-F238E27FC236}">
                <a16:creationId xmlns:a16="http://schemas.microsoft.com/office/drawing/2014/main" xmlns="" id="{B0934F3B-EF5D-6AE0-5962-6E4D626EBB7F}"/>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8375" y="6426885"/>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A09356E-0B69-95B9-990C-841A18B07E16}"/>
              </a:ext>
            </a:extLst>
          </p:cNvPr>
          <p:cNvSpPr txBox="1"/>
          <p:nvPr userDrawn="1"/>
        </p:nvSpPr>
        <p:spPr>
          <a:xfrm>
            <a:off x="372529" y="6380946"/>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xmlns="" id="{F3E7BFA5-4B3F-AC5B-4ECB-87A66EDBF05D}"/>
              </a:ext>
            </a:extLst>
          </p:cNvPr>
          <p:cNvSpPr txBox="1"/>
          <p:nvPr userDrawn="1"/>
        </p:nvSpPr>
        <p:spPr>
          <a:xfrm>
            <a:off x="2271085" y="6391624"/>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3" name="Picture 10" descr="Twitter External Brand Guidelines">
            <a:hlinkClick r:id="rId6"/>
            <a:extLst>
              <a:ext uri="{FF2B5EF4-FFF2-40B4-BE49-F238E27FC236}">
                <a16:creationId xmlns:a16="http://schemas.microsoft.com/office/drawing/2014/main" xmlns="" id="{AEA09F51-EBAB-DE45-3D64-B4F510517C2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10261" y="6419294"/>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019301"/>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34">
          <p15:clr>
            <a:srgbClr val="FBAE40"/>
          </p15:clr>
        </p15:guide>
        <p15:guide id="4" pos="744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83937B0-FDE3-4E25-A644-0991E95EA587}"/>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xmlns="" id="{C8FA188D-0EDF-405F-89A3-955F87D9FC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2" name="Picture 8" descr="Linkedin Logo, symbol, meaning, history, Vector, PNG">
            <a:hlinkClick r:id="rId3"/>
            <a:extLst>
              <a:ext uri="{FF2B5EF4-FFF2-40B4-BE49-F238E27FC236}">
                <a16:creationId xmlns:a16="http://schemas.microsoft.com/office/drawing/2014/main" xmlns="" id="{A58CCFBF-4B46-9C4F-66E4-261766BE4AFC}"/>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D27C089-E154-720A-56BB-C4554671BFD7}"/>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9F8BFCE0-AD67-FB23-BBDC-6544F1F79925}"/>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5"/>
            <a:extLst>
              <a:ext uri="{FF2B5EF4-FFF2-40B4-BE49-F238E27FC236}">
                <a16:creationId xmlns:a16="http://schemas.microsoft.com/office/drawing/2014/main" xmlns="" id="{5A29CBB2-E133-FD87-8A03-DC78433DA97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780584"/>
      </p:ext>
    </p:extLst>
  </p:cSld>
  <p:clrMapOvr>
    <a:masterClrMapping/>
  </p:clrMapOvr>
  <p:transition spd="slow">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Red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FD19C90-C164-194A-AA43-E7A53E73A1D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41C8E55-A669-104B-AF95-0993A51DF758}"/>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01B51F57-23EF-FCB0-FB87-8B1DD8F94FF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BCB67CD-6294-7B5B-DC9D-17815B370977}"/>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F04E461D-754C-E981-9F7A-6B5F03993683}"/>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57F0C946-A7D0-DED8-24FB-9F006F50F9F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94702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BFCD2DD-E7DC-4D73-A80C-6B007B5EEC15}"/>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sp>
        <p:nvSpPr>
          <p:cNvPr id="8" name="Rectangle 7">
            <a:extLst>
              <a:ext uri="{FF2B5EF4-FFF2-40B4-BE49-F238E27FC236}">
                <a16:creationId xmlns:a16="http://schemas.microsoft.com/office/drawing/2014/main" xmlns="" id="{9AC9D085-6286-479C-8E80-266A406A6F5A}"/>
              </a:ext>
            </a:extLst>
          </p:cNvPr>
          <p:cNvSpPr/>
          <p:nvPr userDrawn="1"/>
        </p:nvSpPr>
        <p:spPr>
          <a:xfrm>
            <a:off x="0" y="6075680"/>
            <a:ext cx="12192000" cy="782320"/>
          </a:xfrm>
          <a:prstGeom prst="rect">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8" descr="Linkedin Logo, symbol, meaning, history, Vector, PNG">
            <a:hlinkClick r:id="rId3"/>
            <a:extLst>
              <a:ext uri="{FF2B5EF4-FFF2-40B4-BE49-F238E27FC236}">
                <a16:creationId xmlns:a16="http://schemas.microsoft.com/office/drawing/2014/main" xmlns="" id="{2959EA4D-226D-98F2-9799-FF07A5C8F22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594CB9F-ABFC-801F-DA17-769DA21299B4}"/>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xmlns="" id="{0AF34C0A-B50E-EA3A-1B07-D44E0D0CEB01}"/>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10" descr="Twitter External Brand Guidelines">
            <a:hlinkClick r:id="rId5"/>
            <a:extLst>
              <a:ext uri="{FF2B5EF4-FFF2-40B4-BE49-F238E27FC236}">
                <a16:creationId xmlns:a16="http://schemas.microsoft.com/office/drawing/2014/main" xmlns="" id="{E42FE74E-896E-0337-756D-D2825A60A7D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30598"/>
      </p:ext>
    </p:extLst>
  </p:cSld>
  <p:clrMapOvr>
    <a:masterClrMapping/>
  </p:clrMapOvr>
  <p:transition spd="slow">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in Slide R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0F79D2-7582-CD46-A72A-F12597B7CBF1}"/>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3"/>
            <a:extLst>
              <a:ext uri="{FF2B5EF4-FFF2-40B4-BE49-F238E27FC236}">
                <a16:creationId xmlns:a16="http://schemas.microsoft.com/office/drawing/2014/main" xmlns="" id="{05ED3FB6-DDA4-3D9F-327A-EE3DADCC0C87}"/>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42B90CB-DFD2-2A2F-D6C7-020C81850FAE}"/>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ADBC8A19-106B-9908-B377-1CF25FDCB587}"/>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8" name="Picture 10" descr="Twitter External Brand Guidelines">
            <a:hlinkClick r:id="rId5"/>
            <a:extLst>
              <a:ext uri="{FF2B5EF4-FFF2-40B4-BE49-F238E27FC236}">
                <a16:creationId xmlns:a16="http://schemas.microsoft.com/office/drawing/2014/main" xmlns="" id="{212FE86D-EC2E-F521-B6EF-241FAC63159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264603"/>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mage Slide Red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4FBE81B-281F-074E-9EF4-7B0BAC79DDD2}"/>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3B95554D-2DE1-4350-B3BC-8DD49C66C3AB}"/>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4" name="Picture 8" descr="Linkedin Logo, symbol, meaning, history, Vector, PNG">
            <a:hlinkClick r:id="rId4"/>
            <a:extLst>
              <a:ext uri="{FF2B5EF4-FFF2-40B4-BE49-F238E27FC236}">
                <a16:creationId xmlns:a16="http://schemas.microsoft.com/office/drawing/2014/main" xmlns="" id="{9384CB86-6A6D-C5C1-A185-F4A7DD07A7B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16FBBB0-204B-80D9-5848-5A17DA21C9CD}"/>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C1A76E9D-CE8F-31E1-FC82-A52173206DBA}"/>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8" name="Picture 10" descr="Twitter External Brand Guidelines">
            <a:hlinkClick r:id="rId6"/>
            <a:extLst>
              <a:ext uri="{FF2B5EF4-FFF2-40B4-BE49-F238E27FC236}">
                <a16:creationId xmlns:a16="http://schemas.microsoft.com/office/drawing/2014/main" xmlns="" id="{613DBFF1-ECE3-421C-8555-81F24AA390D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6589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Slide Red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413D53E4-6B35-244E-ABF2-8149F142E784}"/>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4" name="Picture 3">
            <a:extLst>
              <a:ext uri="{FF2B5EF4-FFF2-40B4-BE49-F238E27FC236}">
                <a16:creationId xmlns:a16="http://schemas.microsoft.com/office/drawing/2014/main" xmlns="" id="{5051AF79-BE16-4EB7-A783-8C2AEB6609BF}"/>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6" name="Picture 5" descr="Logo&#10;&#10;Description automatically generated">
            <a:extLst>
              <a:ext uri="{FF2B5EF4-FFF2-40B4-BE49-F238E27FC236}">
                <a16:creationId xmlns:a16="http://schemas.microsoft.com/office/drawing/2014/main" xmlns="" id="{93CA082D-8C35-4582-B8DD-17B0B2B950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1717" y="373580"/>
            <a:ext cx="1774771" cy="706022"/>
          </a:xfrm>
          <a:prstGeom prst="rect">
            <a:avLst/>
          </a:prstGeom>
        </p:spPr>
      </p:pic>
      <p:pic>
        <p:nvPicPr>
          <p:cNvPr id="5" name="Picture 8" descr="Linkedin Logo, symbol, meaning, history, Vector, PNG">
            <a:hlinkClick r:id="rId5"/>
            <a:extLst>
              <a:ext uri="{FF2B5EF4-FFF2-40B4-BE49-F238E27FC236}">
                <a16:creationId xmlns:a16="http://schemas.microsoft.com/office/drawing/2014/main" xmlns="" id="{89ACD453-97F2-F20C-1B59-3C5E44AF899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902B96E-25DC-9A2A-58F5-9ADCB315CE21}"/>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E6F141BC-EDF6-8EA7-D82F-99711B3AE5E1}"/>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E47C1992-72AD-7B84-E42A-791E97CC7328}"/>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26682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Slide Red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2BA0702A-4EE2-4085-99C7-DBE061583237}"/>
              </a:ext>
            </a:extLst>
          </p:cNvPr>
          <p:cNvPicPr>
            <a:picLocks noChangeAspect="1"/>
          </p:cNvPicPr>
          <p:nvPr userDrawn="1"/>
        </p:nvPicPr>
        <p:blipFill>
          <a:blip r:embed="rId3"/>
          <a:stretch>
            <a:fillRect/>
          </a:stretch>
        </p:blipFill>
        <p:spPr>
          <a:xfrm>
            <a:off x="6096000" y="0"/>
            <a:ext cx="6096000" cy="6858000"/>
          </a:xfrm>
          <a:prstGeom prst="rect">
            <a:avLst/>
          </a:prstGeom>
        </p:spPr>
      </p:pic>
      <p:pic>
        <p:nvPicPr>
          <p:cNvPr id="7" name="Picture 6" descr="Logo&#10;&#10;Description automatically generated">
            <a:extLst>
              <a:ext uri="{FF2B5EF4-FFF2-40B4-BE49-F238E27FC236}">
                <a16:creationId xmlns:a16="http://schemas.microsoft.com/office/drawing/2014/main" xmlns="" id="{0984E124-BE0C-4669-9FB1-1802C9CF6B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9906"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28026AF4-FFD6-D95A-92BC-C5E39F2EBE5E}"/>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31ACB60-FAAE-34A3-529B-A6550E7FC8D8}"/>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D40A3D43-6DF2-0D35-25FD-44692845E7A8}"/>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3715DC65-4051-62CE-362D-DDF165D6C65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42584"/>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Slide Red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FAF2CA-0F8E-ED41-8ADD-2CA6EC444820}"/>
              </a:ext>
            </a:extLst>
          </p:cNvPr>
          <p:cNvPicPr>
            <a:picLocks noChangeAspect="1"/>
          </p:cNvPicPr>
          <p:nvPr userDrawn="1"/>
        </p:nvPicPr>
        <p:blipFill>
          <a:blip r:embed="rId2"/>
          <a:stretch>
            <a:fillRect/>
          </a:stretch>
        </p:blipFill>
        <p:spPr>
          <a:xfrm>
            <a:off x="8375" y="4711"/>
            <a:ext cx="12183623" cy="6853288"/>
          </a:xfrm>
          <a:prstGeom prst="rect">
            <a:avLst/>
          </a:prstGeom>
        </p:spPr>
      </p:pic>
      <p:pic>
        <p:nvPicPr>
          <p:cNvPr id="10" name="Picture 9">
            <a:extLst>
              <a:ext uri="{FF2B5EF4-FFF2-40B4-BE49-F238E27FC236}">
                <a16:creationId xmlns:a16="http://schemas.microsoft.com/office/drawing/2014/main" xmlns="" id="{5A25F894-9342-4941-B02B-FDA29A836FF1}"/>
              </a:ext>
            </a:extLst>
          </p:cNvPr>
          <p:cNvPicPr/>
          <p:nvPr userDrawn="1"/>
        </p:nvPicPr>
        <p:blipFill>
          <a:blip r:embed="rId3"/>
          <a:stretch>
            <a:fillRect/>
          </a:stretch>
        </p:blipFill>
        <p:spPr bwMode="auto">
          <a:xfrm>
            <a:off x="342407" y="368300"/>
            <a:ext cx="1212527" cy="1212527"/>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xmlns="" id="{55852271-0B10-7A45-A712-009232AF5CA9}"/>
              </a:ext>
            </a:extLst>
          </p:cNvPr>
          <p:cNvSpPr>
            <a:spLocks noGrp="1"/>
          </p:cNvSpPr>
          <p:nvPr>
            <p:ph type="dt" sz="half" idx="10"/>
          </p:nvPr>
        </p:nvSpPr>
        <p:spPr/>
        <p:txBody>
          <a:bodyPr/>
          <a:lstStyle/>
          <a:p>
            <a:fld id="{A53809B0-D396-F542-8D51-12327D7303DC}" type="datetime1">
              <a:rPr lang="en-GB" smtClean="0"/>
              <a:t>22/03/2023</a:t>
            </a:fld>
            <a:endParaRPr lang="en-US"/>
          </a:p>
        </p:txBody>
      </p:sp>
      <p:sp>
        <p:nvSpPr>
          <p:cNvPr id="7" name="Footer Placeholder 6">
            <a:extLst>
              <a:ext uri="{FF2B5EF4-FFF2-40B4-BE49-F238E27FC236}">
                <a16:creationId xmlns:a16="http://schemas.microsoft.com/office/drawing/2014/main" xmlns="" id="{BADFC97D-1E41-BB4B-ACED-4AA99DD61724}"/>
              </a:ext>
            </a:extLst>
          </p:cNvPr>
          <p:cNvSpPr>
            <a:spLocks noGrp="1"/>
          </p:cNvSpPr>
          <p:nvPr>
            <p:ph type="ftr" sz="quarter" idx="11"/>
          </p:nvPr>
        </p:nvSpPr>
        <p:spPr/>
        <p:txBody>
          <a:bodyPr/>
          <a:lstStyle/>
          <a:p>
            <a:r>
              <a:rPr lang="en-US"/>
              <a:t>Insert Footer Here</a:t>
            </a:r>
          </a:p>
        </p:txBody>
      </p:sp>
    </p:spTree>
    <p:extLst>
      <p:ext uri="{BB962C8B-B14F-4D97-AF65-F5344CB8AC3E}">
        <p14:creationId xmlns:p14="http://schemas.microsoft.com/office/powerpoint/2010/main" val="1467488927"/>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234">
          <p15:clr>
            <a:srgbClr val="FBAE40"/>
          </p15:clr>
        </p15:guide>
        <p15:guide id="4" pos="744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Red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2"/>
          <a:stretch>
            <a:fillRect/>
          </a:stretch>
        </p:blipFill>
        <p:spPr bwMode="auto">
          <a:xfrm>
            <a:off x="342407" y="306307"/>
            <a:ext cx="840568" cy="840568"/>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3B95554D-2DE1-4350-B3BC-8DD49C66C3AB}"/>
              </a:ext>
            </a:extLst>
          </p:cNvPr>
          <p:cNvPicPr>
            <a:picLocks noChangeAspect="1"/>
          </p:cNvPicPr>
          <p:nvPr userDrawn="1"/>
        </p:nvPicPr>
        <p:blipFill>
          <a:blip r:embed="rId3"/>
          <a:stretch>
            <a:fillRect/>
          </a:stretch>
        </p:blipFill>
        <p:spPr>
          <a:xfrm>
            <a:off x="6096000" y="10633"/>
            <a:ext cx="6096000" cy="6858000"/>
          </a:xfrm>
          <a:prstGeom prst="rect">
            <a:avLst/>
          </a:prstGeom>
        </p:spPr>
      </p:pic>
      <p:pic>
        <p:nvPicPr>
          <p:cNvPr id="2" name="Picture 8" descr="Linkedin Logo, symbol, meaning, history, Vector, PNG">
            <a:hlinkClick r:id="rId4"/>
            <a:extLst>
              <a:ext uri="{FF2B5EF4-FFF2-40B4-BE49-F238E27FC236}">
                <a16:creationId xmlns:a16="http://schemas.microsoft.com/office/drawing/2014/main" xmlns="" id="{409079CF-F35B-D6C7-8A1C-AAB35B70A896}"/>
              </a:ext>
            </a:extLst>
          </p:cNvPr>
          <p:cNvPicPr>
            <a:picLocks noChangeAspect="1" noChangeArrowheads="1"/>
          </p:cNvPicPr>
          <p:nvPr userDrawn="1"/>
        </p:nvPicPr>
        <p:blipFill rotWithShape="1">
          <a:blip r:embed="rId5">
            <a:grayscl/>
            <a:extLst>
              <a:ext uri="{28A0092B-C50C-407E-A947-70E740481C1C}">
                <a14:useLocalDpi xmlns:a14="http://schemas.microsoft.com/office/drawing/2010/main" val="0"/>
              </a:ext>
            </a:extLst>
          </a:blip>
          <a:srcRect l="75514" t="28923" r="1463" b="30969"/>
          <a:stretch/>
        </p:blipFill>
        <p:spPr bwMode="auto">
          <a:xfrm>
            <a:off x="0" y="6488381"/>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1DD8D420-CB90-18E3-C417-EB04C4CB8E8A}"/>
              </a:ext>
            </a:extLst>
          </p:cNvPr>
          <p:cNvSpPr txBox="1">
            <a:spLocks/>
          </p:cNvSpPr>
          <p:nvPr userDrawn="1"/>
        </p:nvSpPr>
        <p:spPr>
          <a:xfrm>
            <a:off x="321224" y="6456810"/>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1" name="Picture 10" descr="Twitter External Brand Guidelines">
            <a:hlinkClick r:id="rId6"/>
            <a:extLst>
              <a:ext uri="{FF2B5EF4-FFF2-40B4-BE49-F238E27FC236}">
                <a16:creationId xmlns:a16="http://schemas.microsoft.com/office/drawing/2014/main" xmlns="" id="{DAA0897B-19C4-865C-AB43-316386200B14}"/>
              </a:ext>
            </a:extLst>
          </p:cNvPr>
          <p:cNvPicPr>
            <a:picLocks noChangeAspect="1" noChangeArrowheads="1"/>
          </p:cNvPicPr>
          <p:nvPr userDrawn="1"/>
        </p:nvPicPr>
        <p:blipFill>
          <a:blip r:embed="rId7">
            <a:grayscl/>
            <a:extLst>
              <a:ext uri="{28A0092B-C50C-407E-A947-70E740481C1C}">
                <a14:useLocalDpi xmlns:a14="http://schemas.microsoft.com/office/drawing/2010/main" val="0"/>
              </a:ext>
            </a:extLst>
          </a:blip>
          <a:srcRect/>
          <a:stretch>
            <a:fillRect/>
          </a:stretch>
        </p:blipFill>
        <p:spPr bwMode="auto">
          <a:xfrm>
            <a:off x="1803566" y="6491527"/>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01642281-6263-7623-AF7A-A212DE6E2814}"/>
              </a:ext>
            </a:extLst>
          </p:cNvPr>
          <p:cNvSpPr txBox="1">
            <a:spLocks/>
          </p:cNvSpPr>
          <p:nvPr userDrawn="1"/>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688299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Red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A4614E-4994-E742-807F-3DDF9F987DC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EAD670A-EF7D-DB4B-AACF-68963AB28A85}"/>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5D3581BF-DF7B-4363-A09A-210E6306AE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74822"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7A638359-740A-B633-96B7-E1D1E5BC38BA}"/>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0AA3D3E-8B5C-6901-0684-59A4FD81AD25}"/>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70F41860-DF56-1585-9260-36E1F45DB4DE}"/>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Picture 10" descr="Twitter External Brand Guidelines">
            <a:hlinkClick r:id="rId7"/>
            <a:extLst>
              <a:ext uri="{FF2B5EF4-FFF2-40B4-BE49-F238E27FC236}">
                <a16:creationId xmlns:a16="http://schemas.microsoft.com/office/drawing/2014/main" xmlns="" id="{B09F9A20-4A64-89C1-5718-D2272624CC4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636211"/>
      </p:ext>
    </p:extLst>
  </p:cSld>
  <p:clrMapOvr>
    <a:masterClrMapping/>
  </p:clrMapOvr>
  <p:transition spd="slow">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FD19C90-C164-194A-AA43-E7A53E73A1D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C41C8E55-A669-104B-AF95-0993A51DF758}"/>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1DF047D1-57D6-4009-B4F6-041E802477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74822"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BE7F9198-B787-4AF5-5123-6D0F0A726FCD}"/>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5209E21-DC85-8A33-E776-8227C451252E}"/>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EEAB895A-5315-B15F-F558-2048EF6DE5FE}"/>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Picture 10" descr="Twitter External Brand Guidelines">
            <a:hlinkClick r:id="rId7"/>
            <a:extLst>
              <a:ext uri="{FF2B5EF4-FFF2-40B4-BE49-F238E27FC236}">
                <a16:creationId xmlns:a16="http://schemas.microsoft.com/office/drawing/2014/main" xmlns="" id="{CE442CC7-4A72-8537-6C6C-AB0E4CE498A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54942"/>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eaker Slide Re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8FA022-4157-0948-8E3F-E52E54FC32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DD818DDF-7C94-E54B-AF9E-ECD77AE44CE0}"/>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0E6578D5-6D50-4106-8080-CA94B07831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74822"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02C3AF6B-CE95-8A0C-4F65-D398B8E84522}"/>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8E68AD5-487D-5708-433D-75FF352C8935}"/>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E7A32E86-B777-F01C-77C7-3F56549FB2F0}"/>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5F90646E-70AC-ACF9-4677-B23DCB4E646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637224"/>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anel Slide Red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73C2AB6-0866-F046-B3DF-6D906184CB3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xmlns="" id="{571137CE-7381-D149-8A9B-CF61FD38FFD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4" name="Picture 8" descr="Linkedin Logo, symbol, meaning, history, Vector, PNG">
            <a:hlinkClick r:id="rId4"/>
            <a:extLst>
              <a:ext uri="{FF2B5EF4-FFF2-40B4-BE49-F238E27FC236}">
                <a16:creationId xmlns:a16="http://schemas.microsoft.com/office/drawing/2014/main" xmlns="" id="{13E7A3C3-3ED1-B837-FD88-8CE9FAD4A76B}"/>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F90E80F-7E0E-A155-A2BF-48C7FDB8B70B}"/>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670326D5-20DC-BED6-BC7E-3196167D95CF}"/>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6"/>
            <a:extLst>
              <a:ext uri="{FF2B5EF4-FFF2-40B4-BE49-F238E27FC236}">
                <a16:creationId xmlns:a16="http://schemas.microsoft.com/office/drawing/2014/main" xmlns="" id="{98CAFEDE-E25B-9509-EF1D-E32D5B1AAA5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72277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Image Slide Re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413D53E4-6B35-244E-ABF2-8149F142E784}"/>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24222E03-CBF2-4310-846D-3EBAC6682F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1593"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2196567E-CA81-1695-7101-2D28916825E7}"/>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0F58E26-5316-BF7D-D2C4-E3D2E6EAFF0E}"/>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E6960C50-B364-B187-9776-D67A69352D72}"/>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883C2912-F18B-B337-83B6-E851AD39768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09057"/>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Image Slide Re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413D53E4-6B35-244E-ABF2-8149F142E784}"/>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02CE72AB-A8CF-4FA3-844B-B27C7A23D4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56654" y="306307"/>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9399E829-2850-1481-F900-04D19B4F68EE}"/>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3721E3A-EA3D-F5F4-0E47-4C8B39EF7356}"/>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014B4BE0-D171-437C-4E62-75C80C581873}"/>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363DD0AF-6CC9-E798-9BE7-704A0C8BAB1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2230"/>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Slide Red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80835" y="0"/>
            <a:ext cx="6111165" cy="687506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6" name="Picture 5">
            <a:extLst>
              <a:ext uri="{FF2B5EF4-FFF2-40B4-BE49-F238E27FC236}">
                <a16:creationId xmlns:a16="http://schemas.microsoft.com/office/drawing/2014/main" xmlns="" id="{42425893-4297-E543-8088-616390319473}"/>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7" name="Picture 6" descr="Logo&#10;&#10;Description automatically generated">
            <a:extLst>
              <a:ext uri="{FF2B5EF4-FFF2-40B4-BE49-F238E27FC236}">
                <a16:creationId xmlns:a16="http://schemas.microsoft.com/office/drawing/2014/main" xmlns="" id="{DDFADC53-3B73-4D64-B146-475BAF68A2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81840" y="440853"/>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3B616F0F-5CA0-ED5C-847C-9945BFE3E000}"/>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CDB76B4-2C53-AFB7-36C8-EDC8C85E4134}"/>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05954080-24A4-1DCA-2829-626A53895FF6}"/>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72ED2D9D-66EE-9EF5-0561-1565462C475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87278"/>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Image Slide Red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6A75113C-F133-44DB-81D2-B14BC7FED7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1593" y="306307"/>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448F33B5-0D80-2862-986A-C7B094FE4050}"/>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F5C052A-5CEA-4778-0420-1C92B9435E07}"/>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2FC7AA10-5C80-35D9-274B-A3BA3BFDE153}"/>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BE090F81-F4E2-0122-1579-3FC25C417CA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227556"/>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Image Slide Red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4FBE81B-281F-074E-9EF4-7B0BAC79DDD2}"/>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88EFBA52-D28B-4BF2-9952-1D9230B930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73280"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ECCEC0F4-43D6-D309-E139-084C27826BAC}"/>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C71DC9E-AD3E-0F84-6026-C0067D88D671}"/>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A27856AF-C7AA-0633-AE40-91E22280B6F7}"/>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8264276D-D0F0-6C88-E29E-B12E331045C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4800"/>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Slide Red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86737BD-DD7E-4E4D-BE3D-D57E1FA21C05}"/>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3" name="Footer Placeholder 2">
            <a:extLst>
              <a:ext uri="{FF2B5EF4-FFF2-40B4-BE49-F238E27FC236}">
                <a16:creationId xmlns:a16="http://schemas.microsoft.com/office/drawing/2014/main" xmlns="" id="{99A5D08D-B76B-844D-ACDA-7E8882D7399F}"/>
              </a:ext>
            </a:extLst>
          </p:cNvPr>
          <p:cNvSpPr>
            <a:spLocks noGrp="1"/>
          </p:cNvSpPr>
          <p:nvPr>
            <p:ph type="ftr" sz="quarter" idx="11"/>
          </p:nvPr>
        </p:nvSpPr>
        <p:spPr/>
        <p:txBody>
          <a:bodyPr/>
          <a:lstStyle/>
          <a:p>
            <a:r>
              <a:rPr lang="en-US"/>
              <a:t>Insert Footer Here</a:t>
            </a:r>
          </a:p>
        </p:txBody>
      </p:sp>
      <p:pic>
        <p:nvPicPr>
          <p:cNvPr id="9" name="Picture 8">
            <a:extLst>
              <a:ext uri="{FF2B5EF4-FFF2-40B4-BE49-F238E27FC236}">
                <a16:creationId xmlns:a16="http://schemas.microsoft.com/office/drawing/2014/main" xmlns="" id="{10C3BFD4-9D34-8C40-9C6B-7A532161752B}"/>
              </a:ext>
            </a:extLst>
          </p:cNvPr>
          <p:cNvPicPr/>
          <p:nvPr userDrawn="1"/>
        </p:nvPicPr>
        <p:blipFill>
          <a:blip r:embed="rId3"/>
          <a:stretch>
            <a:fillRect/>
          </a:stretch>
        </p:blipFill>
        <p:spPr bwMode="auto">
          <a:xfrm>
            <a:off x="342407" y="306307"/>
            <a:ext cx="840568" cy="840568"/>
          </a:xfrm>
          <a:prstGeom prst="rect">
            <a:avLst/>
          </a:prstGeom>
          <a:noFill/>
          <a:ln w="9525">
            <a:noFill/>
            <a:miter lim="800000"/>
            <a:headEnd/>
            <a:tailEnd/>
          </a:ln>
        </p:spPr>
      </p:pic>
      <p:pic>
        <p:nvPicPr>
          <p:cNvPr id="6" name="Picture 5" descr="Logo&#10;&#10;Description automatically generated">
            <a:extLst>
              <a:ext uri="{FF2B5EF4-FFF2-40B4-BE49-F238E27FC236}">
                <a16:creationId xmlns:a16="http://schemas.microsoft.com/office/drawing/2014/main" xmlns="" id="{30951B47-E792-4672-8036-E76F86D1A2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091" y="373580"/>
            <a:ext cx="1774771" cy="706022"/>
          </a:xfrm>
          <a:prstGeom prst="rect">
            <a:avLst/>
          </a:prstGeom>
        </p:spPr>
      </p:pic>
      <p:pic>
        <p:nvPicPr>
          <p:cNvPr id="4" name="Picture 8" descr="Linkedin Logo, symbol, meaning, history, Vector, PNG">
            <a:hlinkClick r:id="rId5"/>
            <a:extLst>
              <a:ext uri="{FF2B5EF4-FFF2-40B4-BE49-F238E27FC236}">
                <a16:creationId xmlns:a16="http://schemas.microsoft.com/office/drawing/2014/main" xmlns="" id="{4DC66380-5766-AB8A-B0DF-486B03CF5A9A}"/>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684C7B6-01B4-0D3B-A2BE-D8BE175A38D5}"/>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E6191AD7-F1ED-8DA5-763B-8C571BB3A266}"/>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10" name="Picture 10" descr="Twitter External Brand Guidelines">
            <a:hlinkClick r:id="rId7"/>
            <a:extLst>
              <a:ext uri="{FF2B5EF4-FFF2-40B4-BE49-F238E27FC236}">
                <a16:creationId xmlns:a16="http://schemas.microsoft.com/office/drawing/2014/main" xmlns="" id="{91A4C83D-E5A5-0CD8-0A41-01E8E281B1F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726189"/>
      </p:ext>
    </p:extLst>
  </p:cSld>
  <p:clrMapOvr>
    <a:masterClrMapping/>
  </p:clrMapOvr>
  <p:transition spd="slow">
    <p:fade thruBlk="1"/>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image" Target="../media/image3.png"/><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hyperlink" Target="https://www.linkedin.com/company/being-well-together/" TargetMode="Externa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image" Target="../media/image4.png"/><Relationship Id="rId10" Type="http://schemas.openxmlformats.org/officeDocument/2006/relationships/slideLayout" Target="../slideLayouts/slideLayout131.xml"/><Relationship Id="rId19" Type="http://schemas.openxmlformats.org/officeDocument/2006/relationships/theme" Target="../theme/theme1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hyperlink" Target="https://twitter.com/britsafe" TargetMode="Externa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theme" Target="../theme/theme12.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9.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F953774-6E21-6D4C-B320-5D3A306D770C}"/>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rgbClr val="242529"/>
                </a:solidFill>
                <a:latin typeface="Arial" panose="020B0604020202020204" pitchFamily="34" charset="0"/>
                <a:cs typeface="Arial" panose="020B0604020202020204" pitchFamily="34" charset="0"/>
              </a:defRPr>
            </a:lvl1pPr>
          </a:lstStyle>
          <a:p>
            <a:fld id="{B2A808C5-F71D-4122-B524-B8C140785526}" type="datetime1">
              <a:rPr lang="en-GB" smtClean="0"/>
              <a:t>22/03/2023</a:t>
            </a:fld>
            <a:endParaRPr lang="en-US"/>
          </a:p>
        </p:txBody>
      </p:sp>
      <p:sp>
        <p:nvSpPr>
          <p:cNvPr id="3" name="Footer Placeholder 4">
            <a:extLst>
              <a:ext uri="{FF2B5EF4-FFF2-40B4-BE49-F238E27FC236}">
                <a16:creationId xmlns:a16="http://schemas.microsoft.com/office/drawing/2014/main" xmlns="" id="{3015CBF7-F610-0D4A-BB85-8B02207A08D2}"/>
              </a:ext>
            </a:extLst>
          </p:cNvPr>
          <p:cNvSpPr>
            <a:spLocks noGrp="1"/>
          </p:cNvSpPr>
          <p:nvPr>
            <p:ph type="ftr" sz="quarter" idx="3"/>
          </p:nvPr>
        </p:nvSpPr>
        <p:spPr>
          <a:xfrm>
            <a:off x="7705725" y="6356350"/>
            <a:ext cx="4114800" cy="365125"/>
          </a:xfrm>
          <a:prstGeom prst="rect">
            <a:avLst/>
          </a:prstGeom>
        </p:spPr>
        <p:txBody>
          <a:bodyPr vert="horz" lIns="0" tIns="0" rIns="0" bIns="0" rtlCol="0" anchor="ctr"/>
          <a:lstStyle>
            <a:lvl1pPr algn="r">
              <a:defRPr sz="1200" b="0" i="0">
                <a:solidFill>
                  <a:srgbClr val="242529"/>
                </a:solidFill>
                <a:latin typeface="Arial" panose="020B0604020202020204" pitchFamily="34" charset="0"/>
                <a:cs typeface="Arial" panose="020B0604020202020204" pitchFamily="34" charset="0"/>
              </a:defRPr>
            </a:lvl1pPr>
          </a:lstStyle>
          <a:p>
            <a:r>
              <a:rPr lang="en-US"/>
              <a:t>Insert Footer Here</a:t>
            </a:r>
          </a:p>
        </p:txBody>
      </p:sp>
    </p:spTree>
    <p:extLst>
      <p:ext uri="{BB962C8B-B14F-4D97-AF65-F5344CB8AC3E}">
        <p14:creationId xmlns:p14="http://schemas.microsoft.com/office/powerpoint/2010/main" val="65242672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713" r:id="rId3"/>
    <p:sldLayoutId id="2147483720" r:id="rId4"/>
    <p:sldLayoutId id="2147483728" r:id="rId5"/>
    <p:sldLayoutId id="2147483714" r:id="rId6"/>
    <p:sldLayoutId id="2147483732" r:id="rId7"/>
    <p:sldLayoutId id="2147483715" r:id="rId8"/>
    <p:sldLayoutId id="2147483716" r:id="rId9"/>
    <p:sldLayoutId id="2147483733" r:id="rId10"/>
    <p:sldLayoutId id="2147483717" r:id="rId11"/>
    <p:sldLayoutId id="2147483734" r:id="rId12"/>
    <p:sldLayoutId id="2147483735" r:id="rId13"/>
    <p:sldLayoutId id="2147483729" r:id="rId14"/>
    <p:sldLayoutId id="2147483730" r:id="rId15"/>
    <p:sldLayoutId id="2147483725" r:id="rId16"/>
    <p:sldLayoutId id="2147483731" r:id="rId17"/>
    <p:sldLayoutId id="2147483727" r:id="rId18"/>
    <p:sldLayoutId id="2147483790" r:id="rId19"/>
    <p:sldLayoutId id="2147483810" r:id="rId20"/>
    <p:sldLayoutId id="2147483886" r:id="rId21"/>
    <p:sldLayoutId id="2147483887" r:id="rId22"/>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234" userDrawn="1">
          <p15:clr>
            <a:srgbClr val="F26B43"/>
          </p15:clr>
        </p15:guide>
        <p15:guide id="4" pos="744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ED97712-C745-4959-8C6C-180A8988E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E3973FB-6891-4FE2-95DF-ECDB3578B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C7F0925-1436-40DC-8297-A748965F1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xmlns="" id="{E564CF16-73A9-451F-B5C7-2593025FD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2E82AB79-4490-45DD-BFE6-CFD3F3AC3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86063-65BD-4863-A339-6CD701188BA4}" type="slidenum">
              <a:rPr lang="en-GB" smtClean="0"/>
              <a:t>‹#›</a:t>
            </a:fld>
            <a:endParaRPr lang="en-GB"/>
          </a:p>
        </p:txBody>
      </p:sp>
    </p:spTree>
    <p:extLst>
      <p:ext uri="{BB962C8B-B14F-4D97-AF65-F5344CB8AC3E}">
        <p14:creationId xmlns:p14="http://schemas.microsoft.com/office/powerpoint/2010/main" val="25700512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8" descr="Linkedin Logo, symbol, meaning, history, Vector, PNG">
            <a:hlinkClick r:id="rId20"/>
            <a:extLst>
              <a:ext uri="{FF2B5EF4-FFF2-40B4-BE49-F238E27FC236}">
                <a16:creationId xmlns:a16="http://schemas.microsoft.com/office/drawing/2014/main" xmlns="" id="{41A83644-45AA-7F13-0F4F-9671507526A0}"/>
              </a:ext>
            </a:extLst>
          </p:cNvP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l="75514" t="28923" r="1463" b="30969"/>
          <a:stretch/>
        </p:blipFill>
        <p:spPr bwMode="auto">
          <a:xfrm>
            <a:off x="67493" y="6260631"/>
            <a:ext cx="364154" cy="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09320E0-7502-7454-1D8B-B3E3DDC9C7D2}"/>
              </a:ext>
            </a:extLst>
          </p:cNvPr>
          <p:cNvSpPr txBox="1"/>
          <p:nvPr userDrawn="1"/>
        </p:nvSpPr>
        <p:spPr>
          <a:xfrm>
            <a:off x="431647" y="6214692"/>
            <a:ext cx="21730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258A27B4-2EE4-6E0F-9E4C-2D0129B01C0E}"/>
              </a:ext>
            </a:extLst>
          </p:cNvPr>
          <p:cNvSpPr txBox="1"/>
          <p:nvPr userDrawn="1"/>
        </p:nvSpPr>
        <p:spPr>
          <a:xfrm>
            <a:off x="2330203" y="6225370"/>
            <a:ext cx="1828276" cy="446276"/>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#KeepThriving</a:t>
            </a:r>
            <a:endParaRPr kumimoji="0" lang="en-US"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p:txBody>
      </p:sp>
      <p:pic>
        <p:nvPicPr>
          <p:cNvPr id="7" name="Picture 10" descr="Twitter External Brand Guidelines">
            <a:hlinkClick r:id="rId22"/>
            <a:extLst>
              <a:ext uri="{FF2B5EF4-FFF2-40B4-BE49-F238E27FC236}">
                <a16:creationId xmlns:a16="http://schemas.microsoft.com/office/drawing/2014/main" xmlns="" id="{52273CD2-C918-EACF-200F-686F228D1946}"/>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969379" y="6253040"/>
            <a:ext cx="360824" cy="360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61479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guide id="3" pos="234">
          <p15:clr>
            <a:srgbClr val="F26B43"/>
          </p15:clr>
        </p15:guide>
        <p15:guide id="4" pos="744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365125"/>
            <a:ext cx="1094422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3887" y="1825626"/>
            <a:ext cx="10944225" cy="43037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612101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Lst>
  <p:hf sldNum="0" hdr="0"/>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pos="5484">
          <p15:clr>
            <a:srgbClr val="F26B43"/>
          </p15:clr>
        </p15:guide>
        <p15:guide id="4" pos="4395">
          <p15:clr>
            <a:srgbClr val="F26B43"/>
          </p15:clr>
        </p15:guide>
        <p15:guide id="7" pos="393">
          <p15:clr>
            <a:srgbClr val="F26B43"/>
          </p15:clr>
        </p15:guide>
        <p15:guide id="8" pos="7287">
          <p15:clr>
            <a:srgbClr val="F26B43"/>
          </p15:clr>
        </p15:guide>
        <p15:guide id="9" orient="horz" pos="3929">
          <p15:clr>
            <a:srgbClr val="F26B43"/>
          </p15:clr>
        </p15:guide>
        <p15:guide id="13" orient="horz" pos="742">
          <p15:clr>
            <a:srgbClr val="F26B43"/>
          </p15:clr>
        </p15:guide>
        <p15:guide id="14" pos="2587">
          <p15:clr>
            <a:srgbClr val="F26B43"/>
          </p15:clr>
        </p15:guide>
        <p15:guide id="18" orient="horz" pos="1024">
          <p15:clr>
            <a:srgbClr val="F26B43"/>
          </p15:clr>
        </p15:guide>
        <p15:guide id="24" pos="3273">
          <p15:clr>
            <a:srgbClr val="F26B43"/>
          </p15:clr>
        </p15:guide>
        <p15:guide id="26" orient="horz" pos="3437">
          <p15:clr>
            <a:srgbClr val="F26B43"/>
          </p15:clr>
        </p15:guide>
        <p15:guide id="28" pos="5093">
          <p15:clr>
            <a:srgbClr val="F26B43"/>
          </p15:clr>
        </p15:guide>
        <p15:guide id="29" pos="220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B68A4C3-FD65-4467-826D-287293DDCB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94CFE28-39D0-457D-991B-29855F989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AB3F7F1-C2F3-413D-929F-C669EE4E6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D476A-10AB-4E74-B63A-7855A51BB4D6}" type="datetime1">
              <a:rPr lang="en-GB" smtClean="0"/>
              <a:t>22/03/2023</a:t>
            </a:fld>
            <a:endParaRPr lang="en-GB"/>
          </a:p>
        </p:txBody>
      </p:sp>
      <p:sp>
        <p:nvSpPr>
          <p:cNvPr id="5" name="Footer Placeholder 4">
            <a:extLst>
              <a:ext uri="{FF2B5EF4-FFF2-40B4-BE49-F238E27FC236}">
                <a16:creationId xmlns:a16="http://schemas.microsoft.com/office/drawing/2014/main" xmlns="" id="{17717CCF-D162-4FA1-B92C-3459A011F9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Footer Here</a:t>
            </a:r>
          </a:p>
        </p:txBody>
      </p:sp>
      <p:sp>
        <p:nvSpPr>
          <p:cNvPr id="6" name="Slide Number Placeholder 5">
            <a:extLst>
              <a:ext uri="{FF2B5EF4-FFF2-40B4-BE49-F238E27FC236}">
                <a16:creationId xmlns:a16="http://schemas.microsoft.com/office/drawing/2014/main" xmlns="" id="{64691403-F655-4FA0-92F3-49FB8F313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9B330-1D38-4385-BB12-ED1D083AA4AE}" type="slidenum">
              <a:rPr lang="en-GB" smtClean="0"/>
              <a:t>‹#›</a:t>
            </a:fld>
            <a:endParaRPr lang="en-GB"/>
          </a:p>
        </p:txBody>
      </p:sp>
      <p:pic>
        <p:nvPicPr>
          <p:cNvPr id="7" name="Picture 6">
            <a:extLst>
              <a:ext uri="{FF2B5EF4-FFF2-40B4-BE49-F238E27FC236}">
                <a16:creationId xmlns:a16="http://schemas.microsoft.com/office/drawing/2014/main" xmlns="" id="{441CF8F5-6D29-4AB8-A482-E1D6396AD17A}"/>
              </a:ext>
            </a:extLst>
          </p:cNvPr>
          <p:cNvPicPr>
            <a:picLocks noChangeAspect="1"/>
          </p:cNvPicPr>
          <p:nvPr userDrawn="1"/>
        </p:nvPicPr>
        <p:blipFill>
          <a:blip r:embed="rId13"/>
          <a:stretch>
            <a:fillRect/>
          </a:stretch>
        </p:blipFill>
        <p:spPr>
          <a:xfrm>
            <a:off x="6096000" y="0"/>
            <a:ext cx="6096000" cy="6858000"/>
          </a:xfrm>
          <a:prstGeom prst="rect">
            <a:avLst/>
          </a:prstGeom>
        </p:spPr>
      </p:pic>
    </p:spTree>
    <p:extLst>
      <p:ext uri="{BB962C8B-B14F-4D97-AF65-F5344CB8AC3E}">
        <p14:creationId xmlns:p14="http://schemas.microsoft.com/office/powerpoint/2010/main" val="140072483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ED97712-C745-4959-8C6C-180A8988E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E3973FB-6891-4FE2-95DF-ECDB3578B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C7F0925-1436-40DC-8297-A748965F1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66ED2-235F-47CE-8293-7EF8DCB8E753}" type="datetime1">
              <a:rPr lang="en-GB" smtClean="0"/>
              <a:t>22/03/2023</a:t>
            </a:fld>
            <a:endParaRPr lang="en-GB"/>
          </a:p>
        </p:txBody>
      </p:sp>
      <p:sp>
        <p:nvSpPr>
          <p:cNvPr id="5" name="Footer Placeholder 4">
            <a:extLst>
              <a:ext uri="{FF2B5EF4-FFF2-40B4-BE49-F238E27FC236}">
                <a16:creationId xmlns:a16="http://schemas.microsoft.com/office/drawing/2014/main" xmlns="" id="{E564CF16-73A9-451F-B5C7-2593025FD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Footer Here</a:t>
            </a:r>
          </a:p>
        </p:txBody>
      </p:sp>
      <p:sp>
        <p:nvSpPr>
          <p:cNvPr id="6" name="Slide Number Placeholder 5">
            <a:extLst>
              <a:ext uri="{FF2B5EF4-FFF2-40B4-BE49-F238E27FC236}">
                <a16:creationId xmlns:a16="http://schemas.microsoft.com/office/drawing/2014/main" xmlns="" id="{2E82AB79-4490-45DD-BFE6-CFD3F3AC3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86063-65BD-4863-A339-6CD701188BA4}" type="slidenum">
              <a:rPr lang="en-GB" smtClean="0"/>
              <a:t>‹#›</a:t>
            </a:fld>
            <a:endParaRPr lang="en-GB"/>
          </a:p>
        </p:txBody>
      </p:sp>
    </p:spTree>
    <p:extLst>
      <p:ext uri="{BB962C8B-B14F-4D97-AF65-F5344CB8AC3E}">
        <p14:creationId xmlns:p14="http://schemas.microsoft.com/office/powerpoint/2010/main" val="26068782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87" r:id="rId12"/>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5D6C86E5-F08D-4ED4-BF69-C789C3B5D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0C838-27F7-46AD-803F-5B14A92CE8C6}" type="datetime1">
              <a:rPr lang="en-GB" smtClean="0"/>
              <a:t>22/03/2023</a:t>
            </a:fld>
            <a:endParaRPr lang="en-GB"/>
          </a:p>
        </p:txBody>
      </p:sp>
      <p:sp>
        <p:nvSpPr>
          <p:cNvPr id="5" name="Footer Placeholder 4">
            <a:extLst>
              <a:ext uri="{FF2B5EF4-FFF2-40B4-BE49-F238E27FC236}">
                <a16:creationId xmlns:a16="http://schemas.microsoft.com/office/drawing/2014/main" xmlns="" id="{24443C0E-09CB-4F6A-A5A8-5EF3721CC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Footer Here</a:t>
            </a:r>
          </a:p>
        </p:txBody>
      </p:sp>
      <p:sp>
        <p:nvSpPr>
          <p:cNvPr id="6" name="Slide Number Placeholder 5">
            <a:extLst>
              <a:ext uri="{FF2B5EF4-FFF2-40B4-BE49-F238E27FC236}">
                <a16:creationId xmlns:a16="http://schemas.microsoft.com/office/drawing/2014/main" xmlns="" id="{07B2D52E-86CE-4A3E-BA33-EEED19474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5DBC5-B0CE-4CF9-B1B5-3E9847CD8FD2}" type="slidenum">
              <a:rPr lang="en-GB" smtClean="0"/>
              <a:t>‹#›</a:t>
            </a:fld>
            <a:endParaRPr lang="en-GB"/>
          </a:p>
        </p:txBody>
      </p:sp>
      <p:pic>
        <p:nvPicPr>
          <p:cNvPr id="7" name="Picture 6">
            <a:extLst>
              <a:ext uri="{FF2B5EF4-FFF2-40B4-BE49-F238E27FC236}">
                <a16:creationId xmlns:a16="http://schemas.microsoft.com/office/drawing/2014/main" xmlns="" id="{24AA9449-FE55-4CE0-8903-0275716BE1D8}"/>
              </a:ext>
            </a:extLst>
          </p:cNvPr>
          <p:cNvPicPr>
            <a:picLocks noChangeAspect="1"/>
          </p:cNvPicPr>
          <p:nvPr userDrawn="1"/>
        </p:nvPicPr>
        <p:blipFill>
          <a:blip r:embed="rId13"/>
          <a:stretch>
            <a:fillRect/>
          </a:stretch>
        </p:blipFill>
        <p:spPr>
          <a:xfrm>
            <a:off x="6096000" y="4711"/>
            <a:ext cx="6095998" cy="6853288"/>
          </a:xfrm>
          <a:prstGeom prst="rect">
            <a:avLst/>
          </a:prstGeom>
        </p:spPr>
      </p:pic>
    </p:spTree>
    <p:extLst>
      <p:ext uri="{BB962C8B-B14F-4D97-AF65-F5344CB8AC3E}">
        <p14:creationId xmlns:p14="http://schemas.microsoft.com/office/powerpoint/2010/main" val="15688645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4256426-5888-46D6-903B-0F2577A2C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4FB95-3024-4C62-B9BA-E917305CE710}" type="datetime1">
              <a:rPr lang="en-GB" smtClean="0"/>
              <a:t>22/03/2023</a:t>
            </a:fld>
            <a:endParaRPr lang="en-GB"/>
          </a:p>
        </p:txBody>
      </p:sp>
      <p:sp>
        <p:nvSpPr>
          <p:cNvPr id="5" name="Footer Placeholder 4">
            <a:extLst>
              <a:ext uri="{FF2B5EF4-FFF2-40B4-BE49-F238E27FC236}">
                <a16:creationId xmlns:a16="http://schemas.microsoft.com/office/drawing/2014/main" xmlns="" id="{EB8AFB36-85A3-4970-90F9-2A1E58488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Footer Here</a:t>
            </a:r>
          </a:p>
        </p:txBody>
      </p:sp>
      <p:sp>
        <p:nvSpPr>
          <p:cNvPr id="6" name="Slide Number Placeholder 5">
            <a:extLst>
              <a:ext uri="{FF2B5EF4-FFF2-40B4-BE49-F238E27FC236}">
                <a16:creationId xmlns:a16="http://schemas.microsoft.com/office/drawing/2014/main" xmlns="" id="{CD7BDA1B-58B6-4E97-B5EF-D63FE0821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32079-E53C-48DD-B4EE-72545F876AAF}" type="slidenum">
              <a:rPr lang="en-GB" smtClean="0"/>
              <a:t>‹#›</a:t>
            </a:fld>
            <a:endParaRPr lang="en-GB"/>
          </a:p>
        </p:txBody>
      </p:sp>
    </p:spTree>
    <p:extLst>
      <p:ext uri="{BB962C8B-B14F-4D97-AF65-F5344CB8AC3E}">
        <p14:creationId xmlns:p14="http://schemas.microsoft.com/office/powerpoint/2010/main" val="13204876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F953774-6E21-6D4C-B320-5D3A306D770C}"/>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rgbClr val="242529"/>
                </a:solidFill>
                <a:latin typeface="Arial" panose="020B0604020202020204" pitchFamily="34" charset="0"/>
                <a:cs typeface="Arial" panose="020B0604020202020204" pitchFamily="34" charset="0"/>
              </a:defRPr>
            </a:lvl1pPr>
          </a:lstStyle>
          <a:p>
            <a:fld id="{F09107E4-D5B6-48DC-860E-6DEFFDA9D6DE}" type="datetime1">
              <a:rPr lang="en-GB" smtClean="0"/>
              <a:t>22/03/2023</a:t>
            </a:fld>
            <a:endParaRPr lang="en-US"/>
          </a:p>
        </p:txBody>
      </p:sp>
      <p:sp>
        <p:nvSpPr>
          <p:cNvPr id="3" name="Footer Placeholder 4">
            <a:extLst>
              <a:ext uri="{FF2B5EF4-FFF2-40B4-BE49-F238E27FC236}">
                <a16:creationId xmlns:a16="http://schemas.microsoft.com/office/drawing/2014/main" xmlns="" id="{3015CBF7-F610-0D4A-BB85-8B02207A08D2}"/>
              </a:ext>
            </a:extLst>
          </p:cNvPr>
          <p:cNvSpPr>
            <a:spLocks noGrp="1"/>
          </p:cNvSpPr>
          <p:nvPr>
            <p:ph type="ftr" sz="quarter" idx="3"/>
          </p:nvPr>
        </p:nvSpPr>
        <p:spPr>
          <a:xfrm>
            <a:off x="7705725" y="6356350"/>
            <a:ext cx="4114800" cy="365125"/>
          </a:xfrm>
          <a:prstGeom prst="rect">
            <a:avLst/>
          </a:prstGeom>
        </p:spPr>
        <p:txBody>
          <a:bodyPr vert="horz" lIns="0" tIns="0" rIns="0" bIns="0" rtlCol="0" anchor="ctr"/>
          <a:lstStyle>
            <a:lvl1pPr algn="r">
              <a:defRPr sz="1200" b="0" i="0">
                <a:solidFill>
                  <a:srgbClr val="242529"/>
                </a:solidFill>
                <a:latin typeface="Arial" panose="020B0604020202020204" pitchFamily="34" charset="0"/>
                <a:cs typeface="Arial" panose="020B0604020202020204" pitchFamily="34" charset="0"/>
              </a:defRPr>
            </a:lvl1pPr>
          </a:lstStyle>
          <a:p>
            <a:r>
              <a:rPr lang="en-US"/>
              <a:t>Insert Footer Here</a:t>
            </a:r>
          </a:p>
        </p:txBody>
      </p:sp>
    </p:spTree>
    <p:extLst>
      <p:ext uri="{BB962C8B-B14F-4D97-AF65-F5344CB8AC3E}">
        <p14:creationId xmlns:p14="http://schemas.microsoft.com/office/powerpoint/2010/main" val="3682017194"/>
      </p:ext>
    </p:extLst>
  </p:cSld>
  <p:clrMap bg1="lt1" tx1="dk1" bg2="lt2" tx2="dk2" accent1="accent1" accent2="accent2" accent3="accent3" accent4="accent4" accent5="accent5" accent6="accent6" hlink="hlink" folHlink="folHlink"/>
  <p:sldLayoutIdLst>
    <p:sldLayoutId id="2147483736" r:id="rId1"/>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guide id="3" pos="234">
          <p15:clr>
            <a:srgbClr val="F26B43"/>
          </p15:clr>
        </p15:guide>
        <p15:guide id="4" pos="744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313E6881-75C9-EC4D-B46E-1568C9306802}"/>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rgbClr val="242529"/>
                </a:solidFill>
                <a:latin typeface="Arial" panose="020B0604020202020204" pitchFamily="34" charset="0"/>
                <a:cs typeface="Arial" panose="020B0604020202020204" pitchFamily="34" charset="0"/>
              </a:defRPr>
            </a:lvl1pPr>
          </a:lstStyle>
          <a:p>
            <a:fld id="{90035239-3C87-4D33-A4DD-4746577601C0}" type="datetime1">
              <a:rPr lang="en-GB" smtClean="0"/>
              <a:t>22/03/2023</a:t>
            </a:fld>
            <a:endParaRPr lang="en-US"/>
          </a:p>
        </p:txBody>
      </p:sp>
      <p:sp>
        <p:nvSpPr>
          <p:cNvPr id="3" name="Footer Placeholder 4">
            <a:extLst>
              <a:ext uri="{FF2B5EF4-FFF2-40B4-BE49-F238E27FC236}">
                <a16:creationId xmlns:a16="http://schemas.microsoft.com/office/drawing/2014/main" xmlns="" id="{96F31A96-8B6D-C145-A24A-52CA988DFA7A}"/>
              </a:ext>
            </a:extLst>
          </p:cNvPr>
          <p:cNvSpPr>
            <a:spLocks noGrp="1"/>
          </p:cNvSpPr>
          <p:nvPr>
            <p:ph type="ftr" sz="quarter" idx="3"/>
          </p:nvPr>
        </p:nvSpPr>
        <p:spPr>
          <a:xfrm>
            <a:off x="7705725" y="6356350"/>
            <a:ext cx="4114800" cy="365125"/>
          </a:xfrm>
          <a:prstGeom prst="rect">
            <a:avLst/>
          </a:prstGeom>
        </p:spPr>
        <p:txBody>
          <a:bodyPr vert="horz" lIns="0" tIns="0" rIns="0" bIns="0" rtlCol="0" anchor="ctr"/>
          <a:lstStyle>
            <a:lvl1pPr algn="r">
              <a:defRPr sz="1200" b="0" i="0">
                <a:solidFill>
                  <a:srgbClr val="242529"/>
                </a:solidFill>
                <a:latin typeface="Arial" panose="020B0604020202020204" pitchFamily="34" charset="0"/>
                <a:cs typeface="Arial" panose="020B0604020202020204" pitchFamily="34" charset="0"/>
              </a:defRPr>
            </a:lvl1pPr>
          </a:lstStyle>
          <a:p>
            <a:r>
              <a:rPr lang="en-US"/>
              <a:t>Insert Footer Here</a:t>
            </a:r>
          </a:p>
        </p:txBody>
      </p:sp>
    </p:spTree>
    <p:extLst>
      <p:ext uri="{BB962C8B-B14F-4D97-AF65-F5344CB8AC3E}">
        <p14:creationId xmlns:p14="http://schemas.microsoft.com/office/powerpoint/2010/main" val="2380573124"/>
      </p:ext>
    </p:extLst>
  </p:cSld>
  <p:clrMap bg1="lt1" tx1="dk1" bg2="lt2" tx2="dk2" accent1="accent1" accent2="accent2" accent3="accent3" accent4="accent4" accent5="accent5" accent6="accent6" hlink="hlink" folHlink="folHlink"/>
  <p:sldLayoutIdLst>
    <p:sldLayoutId id="2147483737" r:id="rId1"/>
  </p:sldLayoutIdLst>
  <p:transition spd="slow">
    <p:fade thruBlk="1"/>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FD04513-8761-419F-8AC5-CCBF462B10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5DFD8DA-13A3-4147-A4D0-007AA1A25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49CDA05-1E7B-4179-A3CA-99C1E4530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671F5-5759-4380-9D4A-04580F964B94}" type="datetimeFigureOut">
              <a:rPr lang="en-GB" smtClean="0"/>
              <a:t>22/03/2023</a:t>
            </a:fld>
            <a:endParaRPr lang="en-GB"/>
          </a:p>
        </p:txBody>
      </p:sp>
      <p:sp>
        <p:nvSpPr>
          <p:cNvPr id="5" name="Footer Placeholder 4">
            <a:extLst>
              <a:ext uri="{FF2B5EF4-FFF2-40B4-BE49-F238E27FC236}">
                <a16:creationId xmlns:a16="http://schemas.microsoft.com/office/drawing/2014/main" xmlns="" id="{F922B6CE-682B-4476-BCF2-1B9730690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EC5D0C9C-2757-4A42-B737-70FBC89F6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6B72E-96C4-40C9-B876-6F0161D4AAEE}" type="slidenum">
              <a:rPr lang="en-GB" smtClean="0"/>
              <a:t>‹#›</a:t>
            </a:fld>
            <a:endParaRPr lang="en-GB"/>
          </a:p>
        </p:txBody>
      </p:sp>
    </p:spTree>
    <p:extLst>
      <p:ext uri="{BB962C8B-B14F-4D97-AF65-F5344CB8AC3E}">
        <p14:creationId xmlns:p14="http://schemas.microsoft.com/office/powerpoint/2010/main" val="180199570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F953774-6E21-6D4C-B320-5D3A306D770C}"/>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rgbClr val="242529"/>
                </a:solidFill>
                <a:latin typeface="Arial" panose="020B0604020202020204" pitchFamily="34" charset="0"/>
                <a:cs typeface="Arial" panose="020B0604020202020204" pitchFamily="34" charset="0"/>
              </a:defRPr>
            </a:lvl1pPr>
          </a:lstStyle>
          <a:p>
            <a:fld id="{659E2BD7-5FC9-3D46-80B6-933A5FC76A55}" type="datetime1">
              <a:rPr lang="en-GB" smtClean="0"/>
              <a:pPr/>
              <a:t>22/03/2023</a:t>
            </a:fld>
            <a:endParaRPr lang="en-US"/>
          </a:p>
        </p:txBody>
      </p:sp>
      <p:sp>
        <p:nvSpPr>
          <p:cNvPr id="3" name="Footer Placeholder 4">
            <a:extLst>
              <a:ext uri="{FF2B5EF4-FFF2-40B4-BE49-F238E27FC236}">
                <a16:creationId xmlns:a16="http://schemas.microsoft.com/office/drawing/2014/main" xmlns="" id="{3015CBF7-F610-0D4A-BB85-8B02207A08D2}"/>
              </a:ext>
            </a:extLst>
          </p:cNvPr>
          <p:cNvSpPr>
            <a:spLocks noGrp="1"/>
          </p:cNvSpPr>
          <p:nvPr>
            <p:ph type="ftr" sz="quarter" idx="3"/>
          </p:nvPr>
        </p:nvSpPr>
        <p:spPr>
          <a:xfrm>
            <a:off x="7705725" y="6356350"/>
            <a:ext cx="4114800" cy="365125"/>
          </a:xfrm>
          <a:prstGeom prst="rect">
            <a:avLst/>
          </a:prstGeom>
        </p:spPr>
        <p:txBody>
          <a:bodyPr vert="horz" lIns="0" tIns="0" rIns="0" bIns="0" rtlCol="0" anchor="ctr"/>
          <a:lstStyle>
            <a:lvl1pPr algn="r">
              <a:defRPr sz="1200" b="0" i="0">
                <a:solidFill>
                  <a:srgbClr val="242529"/>
                </a:solidFill>
                <a:latin typeface="Arial" panose="020B0604020202020204" pitchFamily="34" charset="0"/>
                <a:cs typeface="Arial" panose="020B0604020202020204" pitchFamily="34" charset="0"/>
              </a:defRPr>
            </a:lvl1pPr>
          </a:lstStyle>
          <a:p>
            <a:r>
              <a:rPr lang="en-US"/>
              <a:t>Insert Footer Here</a:t>
            </a:r>
          </a:p>
        </p:txBody>
      </p:sp>
    </p:spTree>
    <p:extLst>
      <p:ext uri="{BB962C8B-B14F-4D97-AF65-F5344CB8AC3E}">
        <p14:creationId xmlns:p14="http://schemas.microsoft.com/office/powerpoint/2010/main" val="347315409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Lst>
  <p:transition spd="slow">
    <p:fade thruBlk="1"/>
  </p:transition>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guide id="3" pos="234">
          <p15:clr>
            <a:srgbClr val="F26B43"/>
          </p15:clr>
        </p15:guide>
        <p15:guide id="4" pos="74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2.svg"/><Relationship Id="rId5" Type="http://schemas.openxmlformats.org/officeDocument/2006/relationships/image" Target="../media/image37.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45.png"/><Relationship Id="rId18" Type="http://schemas.openxmlformats.org/officeDocument/2006/relationships/image" Target="../media/image61.svg"/><Relationship Id="rId26" Type="http://schemas.openxmlformats.org/officeDocument/2006/relationships/image" Target="../media/image69.svg"/><Relationship Id="rId3" Type="http://schemas.openxmlformats.org/officeDocument/2006/relationships/image" Target="../media/image40.png"/><Relationship Id="rId21" Type="http://schemas.openxmlformats.org/officeDocument/2006/relationships/image" Target="../media/image49.png"/><Relationship Id="rId34" Type="http://schemas.openxmlformats.org/officeDocument/2006/relationships/image" Target="../media/image77.svg"/><Relationship Id="rId7" Type="http://schemas.openxmlformats.org/officeDocument/2006/relationships/image" Target="../media/image42.png"/><Relationship Id="rId12" Type="http://schemas.openxmlformats.org/officeDocument/2006/relationships/image" Target="../media/image55.svg"/><Relationship Id="rId17" Type="http://schemas.openxmlformats.org/officeDocument/2006/relationships/image" Target="../media/image47.png"/><Relationship Id="rId25" Type="http://schemas.openxmlformats.org/officeDocument/2006/relationships/image" Target="../media/image51.png"/><Relationship Id="rId33" Type="http://schemas.openxmlformats.org/officeDocument/2006/relationships/image" Target="../media/image55.png"/><Relationship Id="rId2" Type="http://schemas.openxmlformats.org/officeDocument/2006/relationships/notesSlide" Target="../notesSlides/notesSlide15.xml"/><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49.svg"/><Relationship Id="rId11" Type="http://schemas.openxmlformats.org/officeDocument/2006/relationships/image" Target="../media/image44.png"/><Relationship Id="rId24" Type="http://schemas.openxmlformats.org/officeDocument/2006/relationships/image" Target="../media/image67.svg"/><Relationship Id="rId32" Type="http://schemas.openxmlformats.org/officeDocument/2006/relationships/image" Target="../media/image75.svg"/><Relationship Id="rId5" Type="http://schemas.openxmlformats.org/officeDocument/2006/relationships/image" Target="../media/image41.png"/><Relationship Id="rId15" Type="http://schemas.openxmlformats.org/officeDocument/2006/relationships/image" Target="../media/image46.png"/><Relationship Id="rId23" Type="http://schemas.openxmlformats.org/officeDocument/2006/relationships/image" Target="../media/image50.png"/><Relationship Id="rId28" Type="http://schemas.openxmlformats.org/officeDocument/2006/relationships/image" Target="../media/image71.svg"/><Relationship Id="rId10" Type="http://schemas.openxmlformats.org/officeDocument/2006/relationships/image" Target="../media/image53.svg"/><Relationship Id="rId19" Type="http://schemas.openxmlformats.org/officeDocument/2006/relationships/image" Target="../media/image48.png"/><Relationship Id="rId31" Type="http://schemas.openxmlformats.org/officeDocument/2006/relationships/image" Target="../media/image54.png"/><Relationship Id="rId4" Type="http://schemas.openxmlformats.org/officeDocument/2006/relationships/image" Target="../media/image47.svg"/><Relationship Id="rId9" Type="http://schemas.openxmlformats.org/officeDocument/2006/relationships/image" Target="../media/image43.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52.png"/><Relationship Id="rId30" Type="http://schemas.openxmlformats.org/officeDocument/2006/relationships/image" Target="../media/image7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64.png"/><Relationship Id="rId18" Type="http://schemas.openxmlformats.org/officeDocument/2006/relationships/image" Target="../media/image95.svg"/><Relationship Id="rId26" Type="http://schemas.openxmlformats.org/officeDocument/2006/relationships/image" Target="../media/image103.svg"/><Relationship Id="rId3" Type="http://schemas.openxmlformats.org/officeDocument/2006/relationships/image" Target="../media/image59.png"/><Relationship Id="rId21"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image" Target="../media/image57.png"/><Relationship Id="rId17" Type="http://schemas.openxmlformats.org/officeDocument/2006/relationships/image" Target="../media/image66.png"/><Relationship Id="rId25" Type="http://schemas.openxmlformats.org/officeDocument/2006/relationships/image" Target="../media/image70.png"/><Relationship Id="rId2" Type="http://schemas.openxmlformats.org/officeDocument/2006/relationships/notesSlide" Target="../notesSlides/notesSlide22.xml"/><Relationship Id="rId16" Type="http://schemas.openxmlformats.org/officeDocument/2006/relationships/image" Target="../media/image93.svg"/><Relationship Id="rId20" Type="http://schemas.openxmlformats.org/officeDocument/2006/relationships/image" Target="../media/image97.svg"/><Relationship Id="rId29" Type="http://schemas.openxmlformats.org/officeDocument/2006/relationships/image" Target="../media/image72.png"/><Relationship Id="rId1" Type="http://schemas.openxmlformats.org/officeDocument/2006/relationships/slideLayout" Target="../slideLayouts/slideLayout22.xml"/><Relationship Id="rId6" Type="http://schemas.openxmlformats.org/officeDocument/2006/relationships/image" Target="../media/image84.svg"/><Relationship Id="rId11" Type="http://schemas.openxmlformats.org/officeDocument/2006/relationships/image" Target="../media/image63.jpeg"/><Relationship Id="rId24" Type="http://schemas.openxmlformats.org/officeDocument/2006/relationships/image" Target="../media/image101.svg"/><Relationship Id="rId32" Type="http://schemas.openxmlformats.org/officeDocument/2006/relationships/image" Target="../media/image109.svg"/><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9.png"/><Relationship Id="rId28" Type="http://schemas.openxmlformats.org/officeDocument/2006/relationships/image" Target="../media/image105.svg"/><Relationship Id="rId10" Type="http://schemas.openxmlformats.org/officeDocument/2006/relationships/image" Target="../media/image88.svg"/><Relationship Id="rId19" Type="http://schemas.openxmlformats.org/officeDocument/2006/relationships/image" Target="../media/image67.png"/><Relationship Id="rId31" Type="http://schemas.openxmlformats.org/officeDocument/2006/relationships/image" Target="../media/image73.png"/><Relationship Id="rId4" Type="http://schemas.openxmlformats.org/officeDocument/2006/relationships/image" Target="../media/image82.svg"/><Relationship Id="rId9" Type="http://schemas.openxmlformats.org/officeDocument/2006/relationships/image" Target="../media/image62.png"/><Relationship Id="rId14" Type="http://schemas.openxmlformats.org/officeDocument/2006/relationships/image" Target="../media/image91.svg"/><Relationship Id="rId22" Type="http://schemas.openxmlformats.org/officeDocument/2006/relationships/image" Target="../media/image99.svg"/><Relationship Id="rId27" Type="http://schemas.openxmlformats.org/officeDocument/2006/relationships/image" Target="../media/image71.png"/><Relationship Id="rId30" Type="http://schemas.openxmlformats.org/officeDocument/2006/relationships/image" Target="../media/image10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44.png"/><Relationship Id="rId18" Type="http://schemas.openxmlformats.org/officeDocument/2006/relationships/image" Target="../media/image121.sv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119.svg"/><Relationship Id="rId17" Type="http://schemas.openxmlformats.org/officeDocument/2006/relationships/image" Target="../media/image79.png"/><Relationship Id="rId2" Type="http://schemas.openxmlformats.org/officeDocument/2006/relationships/notesSlide" Target="../notesSlides/notesSlide26.xml"/><Relationship Id="rId16" Type="http://schemas.openxmlformats.org/officeDocument/2006/relationships/image" Target="../media/image57.svg"/><Relationship Id="rId20" Type="http://schemas.openxmlformats.org/officeDocument/2006/relationships/image" Target="../media/image59.svg"/><Relationship Id="rId1" Type="http://schemas.openxmlformats.org/officeDocument/2006/relationships/slideLayout" Target="../slideLayouts/slideLayout19.xml"/><Relationship Id="rId6" Type="http://schemas.openxmlformats.org/officeDocument/2006/relationships/image" Target="../media/image113.svg"/><Relationship Id="rId11" Type="http://schemas.openxmlformats.org/officeDocument/2006/relationships/image" Target="../media/image78.png"/><Relationship Id="rId5" Type="http://schemas.openxmlformats.org/officeDocument/2006/relationships/image" Target="../media/image75.png"/><Relationship Id="rId15" Type="http://schemas.openxmlformats.org/officeDocument/2006/relationships/image" Target="../media/image45.png"/><Relationship Id="rId10" Type="http://schemas.openxmlformats.org/officeDocument/2006/relationships/image" Target="../media/image117.svg"/><Relationship Id="rId19" Type="http://schemas.openxmlformats.org/officeDocument/2006/relationships/image" Target="../media/image46.png"/><Relationship Id="rId4" Type="http://schemas.openxmlformats.org/officeDocument/2006/relationships/image" Target="../media/image111.svg"/><Relationship Id="rId9" Type="http://schemas.openxmlformats.org/officeDocument/2006/relationships/image" Target="../media/image77.png"/><Relationship Id="rId14" Type="http://schemas.openxmlformats.org/officeDocument/2006/relationships/image" Target="../media/image5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23.svg"/><Relationship Id="rId13" Type="http://schemas.microsoft.com/office/2007/relationships/diagramDrawing" Target="../diagrams/drawing2.xml"/><Relationship Id="rId3" Type="http://schemas.openxmlformats.org/officeDocument/2006/relationships/hyperlink" Target="https://www.linkedin.com/company/being-well-together/" TargetMode="External"/><Relationship Id="rId7" Type="http://schemas.openxmlformats.org/officeDocument/2006/relationships/image" Target="../media/image80.png"/><Relationship Id="rId12"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4.png"/><Relationship Id="rId11" Type="http://schemas.openxmlformats.org/officeDocument/2006/relationships/diagramQuickStyle" Target="../diagrams/quickStyle2.xml"/><Relationship Id="rId5" Type="http://schemas.openxmlformats.org/officeDocument/2006/relationships/hyperlink" Target="https://twitter.com/britsafe" TargetMode="External"/><Relationship Id="rId10" Type="http://schemas.openxmlformats.org/officeDocument/2006/relationships/diagramLayout" Target="../diagrams/layout2.xml"/><Relationship Id="rId4" Type="http://schemas.openxmlformats.org/officeDocument/2006/relationships/image" Target="../media/image3.png"/><Relationship Id="rId9"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4.png"/><Relationship Id="rId3" Type="http://schemas.openxmlformats.org/officeDocument/2006/relationships/hyperlink" Target="mailto:support@beingwelltogether.org" TargetMode="External"/><Relationship Id="rId7" Type="http://schemas.openxmlformats.org/officeDocument/2006/relationships/image" Target="../media/image127.svg"/><Relationship Id="rId12" Type="http://schemas.openxmlformats.org/officeDocument/2006/relationships/hyperlink" Target="https://twitter.com/britsafe" TargetMode="External"/><Relationship Id="rId2" Type="http://schemas.openxmlformats.org/officeDocument/2006/relationships/notesSlide" Target="../notesSlides/notesSlide30.xml"/><Relationship Id="rId1" Type="http://schemas.openxmlformats.org/officeDocument/2006/relationships/slideLayout" Target="../slideLayouts/slideLayout115.xml"/><Relationship Id="rId6" Type="http://schemas.openxmlformats.org/officeDocument/2006/relationships/image" Target="../media/image82.png"/><Relationship Id="rId11" Type="http://schemas.openxmlformats.org/officeDocument/2006/relationships/image" Target="../media/image3.png"/><Relationship Id="rId5" Type="http://schemas.openxmlformats.org/officeDocument/2006/relationships/image" Target="../media/image125.svg"/><Relationship Id="rId10" Type="http://schemas.openxmlformats.org/officeDocument/2006/relationships/hyperlink" Target="https://www.linkedin.com/company/being-well-together/" TargetMode="External"/><Relationship Id="rId4" Type="http://schemas.openxmlformats.org/officeDocument/2006/relationships/image" Target="../media/image81.png"/><Relationship Id="rId9" Type="http://schemas.openxmlformats.org/officeDocument/2006/relationships/image" Target="../media/image129.svg"/><Relationship Id="rId1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127.svg"/><Relationship Id="rId2" Type="http://schemas.openxmlformats.org/officeDocument/2006/relationships/hyperlink" Target="https://www.linkedin.com/company/being-well-together/" TargetMode="External"/><Relationship Id="rId1" Type="http://schemas.openxmlformats.org/officeDocument/2006/relationships/slideLayout" Target="../slideLayouts/slideLayout124.xml"/><Relationship Id="rId6" Type="http://schemas.openxmlformats.org/officeDocument/2006/relationships/image" Target="../media/image82.png"/><Relationship Id="rId5" Type="http://schemas.openxmlformats.org/officeDocument/2006/relationships/image" Target="../media/image4.png"/><Relationship Id="rId10" Type="http://schemas.openxmlformats.org/officeDocument/2006/relationships/image" Target="../media/image84.png"/><Relationship Id="rId4" Type="http://schemas.openxmlformats.org/officeDocument/2006/relationships/hyperlink" Target="https://twitter.com/britsafe" TargetMode="External"/><Relationship Id="rId9" Type="http://schemas.openxmlformats.org/officeDocument/2006/relationships/image" Target="../media/image12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3.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BDB9AE6-146E-4CCD-941D-B47A2307C834}"/>
              </a:ext>
            </a:extLst>
          </p:cNvPr>
          <p:cNvSpPr>
            <a:spLocks noGrp="1"/>
          </p:cNvSpPr>
          <p:nvPr>
            <p:ph type="body" sz="quarter" idx="16"/>
          </p:nvPr>
        </p:nvSpPr>
        <p:spPr>
          <a:xfrm>
            <a:off x="623888" y="1625600"/>
            <a:ext cx="7461348" cy="3830638"/>
          </a:xfrm>
        </p:spPr>
        <p:txBody>
          <a:bodyPr/>
          <a:lstStyle/>
          <a:p>
            <a:r>
              <a:rPr lang="en-GB" dirty="0"/>
              <a:t>Health and Wellbeing Journey</a:t>
            </a:r>
          </a:p>
        </p:txBody>
      </p:sp>
      <p:pic>
        <p:nvPicPr>
          <p:cNvPr id="10" name="Picture Placeholder 9" descr="A picture containing outdoor, person, person, building&#10;&#10;Description automatically generated">
            <a:extLst>
              <a:ext uri="{FF2B5EF4-FFF2-40B4-BE49-F238E27FC236}">
                <a16:creationId xmlns:a16="http://schemas.microsoft.com/office/drawing/2014/main" xmlns="" id="{DFECDB0B-B1C2-2843-86F9-6D30E8DC135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786" r="30380"/>
          <a:stretch/>
        </p:blipFill>
        <p:spPr>
          <a:xfrm>
            <a:off x="8705850" y="0"/>
            <a:ext cx="3486150" cy="6858000"/>
          </a:xfrm>
        </p:spPr>
      </p:pic>
    </p:spTree>
    <p:extLst>
      <p:ext uri="{BB962C8B-B14F-4D97-AF65-F5344CB8AC3E}">
        <p14:creationId xmlns:p14="http://schemas.microsoft.com/office/powerpoint/2010/main" val="3148357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9" descr="Chart, pie chart&#10;&#10;Description automatically generated">
            <a:extLst>
              <a:ext uri="{FF2B5EF4-FFF2-40B4-BE49-F238E27FC236}">
                <a16:creationId xmlns:a16="http://schemas.microsoft.com/office/drawing/2014/main" xmlns="" id="{BCC3A82B-D863-4FBA-839C-E70E88CF076D}"/>
              </a:ext>
            </a:extLst>
          </p:cNvPr>
          <p:cNvPicPr>
            <a:picLocks noChangeAspect="1"/>
          </p:cNvPicPr>
          <p:nvPr/>
        </p:nvPicPr>
        <p:blipFill rotWithShape="1">
          <a:blip r:embed="rId3"/>
          <a:srcRect r="-112" b="583"/>
          <a:stretch/>
        </p:blipFill>
        <p:spPr>
          <a:xfrm>
            <a:off x="2721" y="1112356"/>
            <a:ext cx="12200181" cy="5729090"/>
          </a:xfrm>
          <a:prstGeom prst="rect">
            <a:avLst/>
          </a:prstGeom>
        </p:spPr>
      </p:pic>
      <p:sp>
        <p:nvSpPr>
          <p:cNvPr id="7" name="TextBox 6">
            <a:extLst>
              <a:ext uri="{FF2B5EF4-FFF2-40B4-BE49-F238E27FC236}">
                <a16:creationId xmlns:a16="http://schemas.microsoft.com/office/drawing/2014/main" xmlns="" id="{92715A42-8092-40CE-AA1E-3162937721B1}"/>
              </a:ext>
            </a:extLst>
          </p:cNvPr>
          <p:cNvSpPr txBox="1"/>
          <p:nvPr/>
        </p:nvSpPr>
        <p:spPr>
          <a:xfrm>
            <a:off x="2299042" y="923151"/>
            <a:ext cx="1926384" cy="37580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Health</a:t>
            </a:r>
          </a:p>
        </p:txBody>
      </p:sp>
      <p:sp>
        <p:nvSpPr>
          <p:cNvPr id="8" name="TextBox 7">
            <a:extLst>
              <a:ext uri="{FF2B5EF4-FFF2-40B4-BE49-F238E27FC236}">
                <a16:creationId xmlns:a16="http://schemas.microsoft.com/office/drawing/2014/main" xmlns="" id="{25ADDC40-8143-42D8-A46A-BEF99DAE301A}"/>
              </a:ext>
            </a:extLst>
          </p:cNvPr>
          <p:cNvSpPr txBox="1"/>
          <p:nvPr/>
        </p:nvSpPr>
        <p:spPr>
          <a:xfrm>
            <a:off x="5135222" y="914395"/>
            <a:ext cx="1926384" cy="37580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Good Work</a:t>
            </a:r>
          </a:p>
        </p:txBody>
      </p:sp>
      <p:sp>
        <p:nvSpPr>
          <p:cNvPr id="14" name="TextBox 13">
            <a:extLst>
              <a:ext uri="{FF2B5EF4-FFF2-40B4-BE49-F238E27FC236}">
                <a16:creationId xmlns:a16="http://schemas.microsoft.com/office/drawing/2014/main" xmlns="" id="{80A168CC-F3F3-4712-B5E4-A6DBC3FB0455}"/>
              </a:ext>
            </a:extLst>
          </p:cNvPr>
          <p:cNvSpPr txBox="1"/>
          <p:nvPr/>
        </p:nvSpPr>
        <p:spPr>
          <a:xfrm>
            <a:off x="-375869" y="3839149"/>
            <a:ext cx="4274010" cy="383118"/>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Collective / Social</a:t>
            </a:r>
            <a:endParaRPr kumimoji="0" lang="en-US" sz="2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CA36C94-2847-4313-9F98-6A64D18281F0}"/>
              </a:ext>
            </a:extLst>
          </p:cNvPr>
          <p:cNvSpPr txBox="1"/>
          <p:nvPr/>
        </p:nvSpPr>
        <p:spPr>
          <a:xfrm>
            <a:off x="2790812" y="3839085"/>
            <a:ext cx="3604140" cy="383118"/>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Personal Growth</a:t>
            </a:r>
            <a:endParaRPr kumimoji="0" lang="en-US" sz="2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564B9814-1359-490A-B108-735916E7CD5A}"/>
              </a:ext>
            </a:extLst>
          </p:cNvPr>
          <p:cNvSpPr txBox="1"/>
          <p:nvPr/>
        </p:nvSpPr>
        <p:spPr>
          <a:xfrm>
            <a:off x="8192347" y="3843212"/>
            <a:ext cx="4194412" cy="383118"/>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Financial Wellbeing</a:t>
            </a:r>
            <a:endParaRPr kumimoji="0" lang="en-US" sz="2000" b="0" i="0" u="none" strike="noStrike" kern="1200" cap="none" spc="0" normalizeH="0" baseline="0" noProof="0">
              <a:ln>
                <a:noFill/>
              </a:ln>
              <a:solidFill>
                <a:srgbClr val="FF0000"/>
              </a:solidFill>
              <a:effectLst/>
              <a:uLnTx/>
              <a:uFillTx/>
              <a:latin typeface="Calibri" panose="020F0502020204030204"/>
              <a:ea typeface="+mn-ea"/>
              <a:cs typeface="Calibri" panose="020F0502020204030204"/>
            </a:endParaRPr>
          </a:p>
        </p:txBody>
      </p:sp>
      <p:sp>
        <p:nvSpPr>
          <p:cNvPr id="40" name="TextBox 39">
            <a:extLst>
              <a:ext uri="{FF2B5EF4-FFF2-40B4-BE49-F238E27FC236}">
                <a16:creationId xmlns:a16="http://schemas.microsoft.com/office/drawing/2014/main" xmlns="" id="{3152EA4E-18A7-45A0-A5F0-3ED3CC14DECA}"/>
              </a:ext>
            </a:extLst>
          </p:cNvPr>
          <p:cNvSpPr txBox="1"/>
          <p:nvPr/>
        </p:nvSpPr>
        <p:spPr>
          <a:xfrm>
            <a:off x="7524183" y="923150"/>
            <a:ext cx="2701991" cy="37580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Values / Principles</a:t>
            </a:r>
          </a:p>
        </p:txBody>
      </p:sp>
      <p:sp>
        <p:nvSpPr>
          <p:cNvPr id="41" name="TextBox 40">
            <a:extLst>
              <a:ext uri="{FF2B5EF4-FFF2-40B4-BE49-F238E27FC236}">
                <a16:creationId xmlns:a16="http://schemas.microsoft.com/office/drawing/2014/main" xmlns="" id="{68D89977-71AF-431D-A121-6DAB2DCAC28B}"/>
              </a:ext>
            </a:extLst>
          </p:cNvPr>
          <p:cNvSpPr txBox="1"/>
          <p:nvPr/>
        </p:nvSpPr>
        <p:spPr>
          <a:xfrm>
            <a:off x="5607490" y="3839084"/>
            <a:ext cx="3604140" cy="383118"/>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Good Lifestyle Choices</a:t>
            </a:r>
            <a:endParaRPr kumimoji="0" lang="en-US" sz="2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B8A9F93A-8A06-4623-B8F2-FA1527BC2277}"/>
              </a:ext>
            </a:extLst>
          </p:cNvPr>
          <p:cNvSpPr txBox="1"/>
          <p:nvPr/>
        </p:nvSpPr>
        <p:spPr>
          <a:xfrm>
            <a:off x="1454125" y="425511"/>
            <a:ext cx="1036723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C5C"/>
                </a:solidFill>
                <a:effectLst/>
                <a:uLnTx/>
                <a:uFillTx/>
                <a:latin typeface="Arial"/>
                <a:ea typeface="+mn-ea"/>
                <a:cs typeface="Arial"/>
              </a:rPr>
              <a:t>Domains of Wellbeing</a:t>
            </a:r>
            <a:endParaRPr kumimoji="0" lang="en-US" sz="1800" b="0" i="0" u="none" strike="noStrike" kern="1200" cap="none" spc="0" normalizeH="0" baseline="0" noProof="0" dirty="0">
              <a:ln>
                <a:noFill/>
              </a:ln>
              <a:solidFill>
                <a:srgbClr val="002C5C"/>
              </a:solidFill>
              <a:effectLst/>
              <a:uLnTx/>
              <a:uFillTx/>
              <a:latin typeface="Calibri" panose="020F0502020204030204"/>
              <a:ea typeface="+mn-ea"/>
            </a:endParaRPr>
          </a:p>
        </p:txBody>
      </p:sp>
    </p:spTree>
    <p:extLst>
      <p:ext uri="{BB962C8B-B14F-4D97-AF65-F5344CB8AC3E}">
        <p14:creationId xmlns:p14="http://schemas.microsoft.com/office/powerpoint/2010/main" val="3411699896"/>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CF82EBE-3F98-A84A-BE9A-6E9063409105}"/>
              </a:ext>
            </a:extLst>
          </p:cNvPr>
          <p:cNvSpPr txBox="1"/>
          <p:nvPr/>
        </p:nvSpPr>
        <p:spPr>
          <a:xfrm>
            <a:off x="820597" y="1517139"/>
            <a:ext cx="4617675" cy="1815882"/>
          </a:xfrm>
          <a:prstGeom prst="rect">
            <a:avLst/>
          </a:prstGeom>
          <a:noFill/>
        </p:spPr>
        <p:txBody>
          <a:bodyPr wrap="square" lIns="0" tIns="0" rIns="0" bIns="0" rtlCol="0">
            <a:spAutoFit/>
          </a:bodyPr>
          <a:lstStyle/>
          <a:p>
            <a:pPr algn="ctr"/>
            <a:r>
              <a:rPr lang="en-GB" sz="3200" b="1" dirty="0">
                <a:solidFill>
                  <a:srgbClr val="FF0000"/>
                </a:solidFill>
                <a:latin typeface="Arial" panose="020B0604020202020204" pitchFamily="34" charset="0"/>
                <a:cs typeface="Arial" panose="020B0604020202020204" pitchFamily="34" charset="0"/>
              </a:rPr>
              <a:t>51%</a:t>
            </a:r>
          </a:p>
          <a:p>
            <a:pPr algn="ctr"/>
            <a:r>
              <a:rPr lang="en-GB" sz="2500" dirty="0">
                <a:solidFill>
                  <a:srgbClr val="002F5F"/>
                </a:solidFill>
                <a:latin typeface="Arial" panose="020B0604020202020204" pitchFamily="34" charset="0"/>
                <a:cs typeface="Arial" panose="020B0604020202020204" pitchFamily="34" charset="0"/>
              </a:rPr>
              <a:t>“In 2021/22 stress, depression or anxiety accounted for 51% of all work-related ill health cases” </a:t>
            </a:r>
            <a:r>
              <a:rPr lang="en-GB" sz="1100" dirty="0">
                <a:solidFill>
                  <a:srgbClr val="002F5F"/>
                </a:solidFill>
                <a:latin typeface="Arial" panose="020B0604020202020204" pitchFamily="34" charset="0"/>
                <a:cs typeface="Arial" panose="020B0604020202020204" pitchFamily="34" charset="0"/>
              </a:rPr>
              <a:t>(HSE, 2022)</a:t>
            </a:r>
          </a:p>
        </p:txBody>
      </p:sp>
      <p:sp>
        <p:nvSpPr>
          <p:cNvPr id="14" name="TextBox 13">
            <a:extLst>
              <a:ext uri="{FF2B5EF4-FFF2-40B4-BE49-F238E27FC236}">
                <a16:creationId xmlns:a16="http://schemas.microsoft.com/office/drawing/2014/main" xmlns="" id="{E8F953BC-0ECA-8642-A8B6-290AA935EF22}"/>
              </a:ext>
            </a:extLst>
          </p:cNvPr>
          <p:cNvSpPr txBox="1"/>
          <p:nvPr/>
        </p:nvSpPr>
        <p:spPr>
          <a:xfrm>
            <a:off x="820597" y="3801978"/>
            <a:ext cx="4617676" cy="1646605"/>
          </a:xfrm>
          <a:prstGeom prst="rect">
            <a:avLst/>
          </a:prstGeom>
          <a:noFill/>
        </p:spPr>
        <p:txBody>
          <a:bodyPr wrap="square" lIns="0" tIns="0" rIns="0" bIns="0" rtlCol="0">
            <a:spAutoFit/>
          </a:bodyPr>
          <a:lstStyle/>
          <a:p>
            <a:pPr algn="ctr"/>
            <a:r>
              <a:rPr lang="en-GB" sz="3200" b="1" dirty="0">
                <a:solidFill>
                  <a:srgbClr val="FF0000"/>
                </a:solidFill>
                <a:latin typeface="Arial" panose="020B0604020202020204" pitchFamily="34" charset="0"/>
                <a:cs typeface="Arial" panose="020B0604020202020204" pitchFamily="34" charset="0"/>
              </a:rPr>
              <a:t>£56 billion</a:t>
            </a:r>
          </a:p>
          <a:p>
            <a:pPr algn="ctr"/>
            <a:r>
              <a:rPr lang="en-GB" sz="2500" dirty="0">
                <a:solidFill>
                  <a:srgbClr val="002F5F"/>
                </a:solidFill>
                <a:latin typeface="Arial"/>
                <a:cs typeface="Arial"/>
              </a:rPr>
              <a:t>“poor mental health among employees costs UK employers £56bn” </a:t>
            </a:r>
            <a:r>
              <a:rPr lang="en-GB" sz="1100" dirty="0">
                <a:solidFill>
                  <a:srgbClr val="002F5F"/>
                </a:solidFill>
                <a:latin typeface="Arial"/>
                <a:cs typeface="Arial"/>
              </a:rPr>
              <a:t>(Deloitte, 2022)</a:t>
            </a:r>
            <a:endParaRPr lang="en-GB" sz="1100" dirty="0">
              <a:solidFill>
                <a:srgbClr val="002F5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23C761E5-1A2C-8348-BD6E-6C005D40EE3F}"/>
              </a:ext>
            </a:extLst>
          </p:cNvPr>
          <p:cNvSpPr txBox="1"/>
          <p:nvPr/>
        </p:nvSpPr>
        <p:spPr>
          <a:xfrm>
            <a:off x="6657473" y="1517139"/>
            <a:ext cx="4617677" cy="1646605"/>
          </a:xfrm>
          <a:prstGeom prst="rect">
            <a:avLst/>
          </a:prstGeom>
          <a:noFill/>
        </p:spPr>
        <p:txBody>
          <a:bodyPr wrap="square" lIns="0" tIns="0" rIns="0" bIns="0" rtlCol="0">
            <a:spAutoFit/>
          </a:bodyPr>
          <a:lstStyle/>
          <a:p>
            <a:pPr algn="ctr"/>
            <a:r>
              <a:rPr lang="en-GB" sz="3200" b="1" dirty="0">
                <a:solidFill>
                  <a:srgbClr val="FF0000"/>
                </a:solidFill>
                <a:latin typeface="Arial" panose="020B0604020202020204" pitchFamily="34" charset="0"/>
                <a:cs typeface="Arial" panose="020B0604020202020204" pitchFamily="34" charset="0"/>
              </a:rPr>
              <a:t>Half</a:t>
            </a:r>
          </a:p>
          <a:p>
            <a:pPr algn="ctr"/>
            <a:r>
              <a:rPr lang="en-GB" sz="2500" dirty="0">
                <a:solidFill>
                  <a:srgbClr val="002F5F"/>
                </a:solidFill>
                <a:latin typeface="Arial" panose="020B0604020202020204" pitchFamily="34" charset="0"/>
                <a:cs typeface="Arial" panose="020B0604020202020204" pitchFamily="34" charset="0"/>
              </a:rPr>
              <a:t>Almost half of employees loose sleep because they’re stressed at work </a:t>
            </a:r>
            <a:r>
              <a:rPr lang="en-GB" sz="1100" dirty="0">
                <a:solidFill>
                  <a:srgbClr val="002F5F"/>
                </a:solidFill>
                <a:latin typeface="Arial" panose="020B0604020202020204" pitchFamily="34" charset="0"/>
                <a:cs typeface="Arial" panose="020B0604020202020204" pitchFamily="34" charset="0"/>
              </a:rPr>
              <a:t>(</a:t>
            </a:r>
            <a:r>
              <a:rPr lang="en-GB" sz="1100" dirty="0" err="1">
                <a:solidFill>
                  <a:srgbClr val="002F5F"/>
                </a:solidFill>
                <a:latin typeface="Arial" panose="020B0604020202020204" pitchFamily="34" charset="0"/>
                <a:cs typeface="Arial" panose="020B0604020202020204" pitchFamily="34" charset="0"/>
              </a:rPr>
              <a:t>Perkbox</a:t>
            </a:r>
            <a:r>
              <a:rPr lang="en-GB" sz="1100" dirty="0">
                <a:solidFill>
                  <a:srgbClr val="002F5F"/>
                </a:solidFill>
                <a:latin typeface="Arial" panose="020B0604020202020204" pitchFamily="34" charset="0"/>
                <a:cs typeface="Arial" panose="020B0604020202020204" pitchFamily="34" charset="0"/>
              </a:rPr>
              <a:t> 2020)</a:t>
            </a:r>
          </a:p>
        </p:txBody>
      </p:sp>
      <p:sp>
        <p:nvSpPr>
          <p:cNvPr id="8" name="TextBox 7">
            <a:extLst>
              <a:ext uri="{FF2B5EF4-FFF2-40B4-BE49-F238E27FC236}">
                <a16:creationId xmlns:a16="http://schemas.microsoft.com/office/drawing/2014/main" xmlns="" id="{B462CE21-47EA-40F2-88A0-3FDDCE633912}"/>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Thought Leadership</a:t>
            </a:r>
          </a:p>
        </p:txBody>
      </p:sp>
      <p:sp>
        <p:nvSpPr>
          <p:cNvPr id="9" name="TextBox 8">
            <a:extLst>
              <a:ext uri="{FF2B5EF4-FFF2-40B4-BE49-F238E27FC236}">
                <a16:creationId xmlns:a16="http://schemas.microsoft.com/office/drawing/2014/main" xmlns="" id="{9D533CAB-2EE7-4F20-952C-71E8A070B7F2}"/>
              </a:ext>
            </a:extLst>
          </p:cNvPr>
          <p:cNvSpPr txBox="1"/>
          <p:nvPr/>
        </p:nvSpPr>
        <p:spPr>
          <a:xfrm>
            <a:off x="6513095" y="3801978"/>
            <a:ext cx="4617677" cy="1646605"/>
          </a:xfrm>
          <a:prstGeom prst="rect">
            <a:avLst/>
          </a:prstGeom>
          <a:noFill/>
        </p:spPr>
        <p:txBody>
          <a:bodyPr wrap="square" lIns="0" tIns="0" rIns="0" bIns="0" rtlCol="0">
            <a:spAutoFit/>
          </a:bodyPr>
          <a:lstStyle/>
          <a:p>
            <a:pPr algn="ctr"/>
            <a:r>
              <a:rPr lang="en-GB" sz="3200" b="1" dirty="0">
                <a:solidFill>
                  <a:srgbClr val="FF0000"/>
                </a:solidFill>
                <a:latin typeface="Arial" panose="020B0604020202020204" pitchFamily="34" charset="0"/>
                <a:cs typeface="Arial" panose="020B0604020202020204" pitchFamily="34" charset="0"/>
              </a:rPr>
              <a:t>£5.30 ROI from £1</a:t>
            </a:r>
          </a:p>
          <a:p>
            <a:pPr algn="ctr"/>
            <a:r>
              <a:rPr lang="en-GB" sz="2500" dirty="0">
                <a:solidFill>
                  <a:srgbClr val="002F5F"/>
                </a:solidFill>
                <a:latin typeface="Arial" panose="020B0604020202020204" pitchFamily="34" charset="0"/>
                <a:cs typeface="Arial" panose="020B0604020202020204" pitchFamily="34" charset="0"/>
              </a:rPr>
              <a:t>An average ROI of £5.30 for every £1 invested in staff mental health </a:t>
            </a:r>
            <a:r>
              <a:rPr lang="en-GB" sz="1100" dirty="0">
                <a:solidFill>
                  <a:srgbClr val="002F5F"/>
                </a:solidFill>
                <a:latin typeface="Arial" panose="020B0604020202020204" pitchFamily="34" charset="0"/>
                <a:cs typeface="Arial" panose="020B0604020202020204" pitchFamily="34" charset="0"/>
              </a:rPr>
              <a:t>(Deloitte, 2022)</a:t>
            </a:r>
          </a:p>
        </p:txBody>
      </p:sp>
      <p:cxnSp>
        <p:nvCxnSpPr>
          <p:cNvPr id="2" name="Straight Connector 1">
            <a:extLst>
              <a:ext uri="{FF2B5EF4-FFF2-40B4-BE49-F238E27FC236}">
                <a16:creationId xmlns:a16="http://schemas.microsoft.com/office/drawing/2014/main" xmlns="" id="{000B7FA8-4431-6471-C296-9A6493345A8B}"/>
              </a:ext>
            </a:extLst>
          </p:cNvPr>
          <p:cNvCxnSpPr>
            <a:cxnSpLocks/>
          </p:cNvCxnSpPr>
          <p:nvPr/>
        </p:nvCxnSpPr>
        <p:spPr>
          <a:xfrm>
            <a:off x="852681" y="3583243"/>
            <a:ext cx="10310175" cy="0"/>
          </a:xfrm>
          <a:prstGeom prst="line">
            <a:avLst/>
          </a:prstGeom>
          <a:ln w="38100">
            <a:solidFill>
              <a:schemeClr val="bg1">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0A04FE8-87E8-95D8-6724-9C340567F818}"/>
              </a:ext>
            </a:extLst>
          </p:cNvPr>
          <p:cNvCxnSpPr>
            <a:cxnSpLocks/>
          </p:cNvCxnSpPr>
          <p:nvPr/>
        </p:nvCxnSpPr>
        <p:spPr>
          <a:xfrm flipV="1">
            <a:off x="6079259" y="1155032"/>
            <a:ext cx="0" cy="4506841"/>
          </a:xfrm>
          <a:prstGeom prst="line">
            <a:avLst/>
          </a:prstGeom>
          <a:ln w="38100">
            <a:solidFill>
              <a:schemeClr val="bg1">
                <a:lumMod val="75000"/>
              </a:schemeClr>
            </a:solidFill>
          </a:ln>
          <a:effectLst>
            <a:outerShdw blurRad="50800" dist="38100" dir="10800000" algn="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5596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F6B8B46-FA46-434C-9114-DC19CE8EC54A}"/>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H&amp;S; Mental Health</a:t>
            </a:r>
          </a:p>
        </p:txBody>
      </p:sp>
      <p:sp>
        <p:nvSpPr>
          <p:cNvPr id="5" name="TextBox 4">
            <a:extLst>
              <a:ext uri="{FF2B5EF4-FFF2-40B4-BE49-F238E27FC236}">
                <a16:creationId xmlns:a16="http://schemas.microsoft.com/office/drawing/2014/main" xmlns="" id="{0F2C6C4D-EC27-408C-86FB-EE690BA8989F}"/>
              </a:ext>
            </a:extLst>
          </p:cNvPr>
          <p:cNvSpPr txBox="1"/>
          <p:nvPr/>
        </p:nvSpPr>
        <p:spPr>
          <a:xfrm>
            <a:off x="460081" y="1800349"/>
            <a:ext cx="5635919" cy="3257302"/>
          </a:xfrm>
          <a:prstGeom prst="rect">
            <a:avLst/>
          </a:prstGeom>
          <a:noFill/>
        </p:spPr>
        <p:txBody>
          <a:bodyPr wrap="square" lIns="0" tIns="0" rIns="0" bIns="0" rtlCol="0">
            <a:spAutoFit/>
          </a:bodyPr>
          <a:lstStyle/>
          <a:p>
            <a:pPr marL="0" lvl="1" defTabSz="457200">
              <a:spcAft>
                <a:spcPts val="1200"/>
              </a:spcAft>
              <a:defRPr/>
            </a:pPr>
            <a:r>
              <a:rPr kumimoji="0" lang="en-US" sz="2500" b="0" i="0" u="none" strike="noStrike" kern="1200" cap="none" spc="0" normalizeH="0" baseline="0" noProof="0" dirty="0">
                <a:ln>
                  <a:noFill/>
                </a:ln>
                <a:solidFill>
                  <a:srgbClr val="002F5F"/>
                </a:solidFill>
                <a:effectLst/>
                <a:uLnTx/>
                <a:uFillTx/>
                <a:latin typeface="Arial"/>
              </a:rPr>
              <a:t>“</a:t>
            </a:r>
            <a:r>
              <a:rPr kumimoji="0" lang="en-GB" sz="2500" b="0" i="0" u="none" strike="noStrike" kern="1200" cap="none" spc="0" normalizeH="0" baseline="0" noProof="0" dirty="0">
                <a:ln>
                  <a:noFill/>
                </a:ln>
                <a:solidFill>
                  <a:srgbClr val="002F5F"/>
                </a:solidFill>
                <a:effectLst/>
                <a:uLnTx/>
                <a:uFillTx/>
                <a:latin typeface="Arial"/>
              </a:rPr>
              <a:t>There is evidence of a link between </a:t>
            </a:r>
            <a:r>
              <a:rPr kumimoji="0" lang="en-GB" sz="2500" b="1" i="0" u="none" strike="noStrike" kern="1200" cap="none" spc="0" normalizeH="0" baseline="0" noProof="0" dirty="0">
                <a:ln>
                  <a:noFill/>
                </a:ln>
                <a:solidFill>
                  <a:srgbClr val="002F5F"/>
                </a:solidFill>
                <a:effectLst/>
                <a:uLnTx/>
                <a:uFillTx/>
                <a:latin typeface="Arial"/>
              </a:rPr>
              <a:t>mental ill health </a:t>
            </a:r>
            <a:r>
              <a:rPr kumimoji="0" lang="en-GB" sz="2500" b="0" i="0" u="none" strike="noStrike" kern="1200" cap="none" spc="0" normalizeH="0" baseline="0" noProof="0" dirty="0">
                <a:ln>
                  <a:noFill/>
                </a:ln>
                <a:solidFill>
                  <a:srgbClr val="002F5F"/>
                </a:solidFill>
                <a:effectLst/>
                <a:uLnTx/>
                <a:uFillTx/>
                <a:latin typeface="Arial"/>
              </a:rPr>
              <a:t>and higher rates of </a:t>
            </a:r>
            <a:r>
              <a:rPr kumimoji="0" lang="en-GB" sz="2500" i="0" u="none" strike="noStrike" kern="1200" cap="none" spc="0" normalizeH="0" baseline="0" noProof="0" dirty="0">
                <a:ln>
                  <a:noFill/>
                </a:ln>
                <a:solidFill>
                  <a:srgbClr val="002F5F"/>
                </a:solidFill>
                <a:effectLst/>
                <a:uLnTx/>
                <a:uFillTx/>
                <a:latin typeface="Arial"/>
              </a:rPr>
              <a:t>industrial</a:t>
            </a:r>
            <a:r>
              <a:rPr kumimoji="0" lang="en-GB" sz="2500" b="1" i="0" u="none" strike="noStrike" kern="1200" cap="none" spc="0" normalizeH="0" baseline="0" noProof="0" dirty="0">
                <a:ln>
                  <a:noFill/>
                </a:ln>
                <a:solidFill>
                  <a:srgbClr val="002F5F"/>
                </a:solidFill>
                <a:effectLst/>
                <a:uLnTx/>
                <a:uFillTx/>
                <a:latin typeface="Arial"/>
              </a:rPr>
              <a:t> accidents</a:t>
            </a:r>
            <a:r>
              <a:rPr lang="en-GB" sz="2500" dirty="0">
                <a:solidFill>
                  <a:srgbClr val="002F5F"/>
                </a:solidFill>
                <a:latin typeface="Arial"/>
              </a:rPr>
              <a:t>” </a:t>
            </a:r>
            <a:r>
              <a:rPr lang="en-GB" sz="1100" dirty="0">
                <a:solidFill>
                  <a:srgbClr val="002F5F"/>
                </a:solidFill>
                <a:latin typeface="Arial"/>
              </a:rPr>
              <a:t>(Mind/CIPD 2011)</a:t>
            </a:r>
          </a:p>
          <a:p>
            <a:pPr marL="0" lvl="1" defTabSz="457200">
              <a:spcAft>
                <a:spcPts val="1200"/>
              </a:spcAft>
              <a:defRPr/>
            </a:pPr>
            <a:endParaRPr lang="en-GB" sz="2500" baseline="30000" dirty="0">
              <a:solidFill>
                <a:srgbClr val="002F5F"/>
              </a:solidFill>
              <a:latin typeface="Arial" panose="020B0604020202020204" pitchFamily="34" charset="0"/>
              <a:cs typeface="Arial" panose="020B0604020202020204" pitchFamily="34" charset="0"/>
            </a:endParaRPr>
          </a:p>
          <a:p>
            <a:pPr marL="0" lvl="1" defTabSz="457200">
              <a:spcAft>
                <a:spcPts val="1200"/>
              </a:spcAft>
              <a:defRPr/>
            </a:pPr>
            <a:r>
              <a:rPr kumimoji="0" lang="en-US" sz="2500" b="0" i="0" u="none" strike="noStrike" kern="1200" cap="none" spc="0" normalizeH="0" baseline="0" noProof="0" dirty="0">
                <a:ln>
                  <a:noFill/>
                </a:ln>
                <a:solidFill>
                  <a:srgbClr val="002F5F"/>
                </a:solidFill>
                <a:effectLst/>
                <a:uLnTx/>
                <a:uFillTx/>
                <a:latin typeface="Arial"/>
              </a:rPr>
              <a:t>“P</a:t>
            </a:r>
            <a:r>
              <a:rPr kumimoji="0" lang="en-GB" sz="2500" b="0" i="0" u="none" strike="noStrike" kern="1200" cap="none" spc="0" normalizeH="0" baseline="0" noProof="0" dirty="0" err="1">
                <a:ln>
                  <a:noFill/>
                </a:ln>
                <a:solidFill>
                  <a:srgbClr val="002F5F"/>
                </a:solidFill>
                <a:effectLst/>
                <a:uLnTx/>
                <a:uFillTx/>
                <a:latin typeface="Arial"/>
              </a:rPr>
              <a:t>eople</a:t>
            </a:r>
            <a:r>
              <a:rPr kumimoji="0" lang="en-GB" sz="2500" b="0" i="0" u="none" strike="noStrike" kern="1200" cap="none" spc="0" normalizeH="0" baseline="0" noProof="0" dirty="0">
                <a:ln>
                  <a:noFill/>
                </a:ln>
                <a:solidFill>
                  <a:srgbClr val="002F5F"/>
                </a:solidFill>
                <a:effectLst/>
                <a:uLnTx/>
                <a:uFillTx/>
                <a:latin typeface="Arial"/>
              </a:rPr>
              <a:t> who are </a:t>
            </a:r>
            <a:r>
              <a:rPr kumimoji="0" lang="en-GB" sz="2500" b="1" i="0" u="none" strike="noStrike" kern="1200" cap="none" spc="0" normalizeH="0" baseline="0" noProof="0" dirty="0">
                <a:ln>
                  <a:noFill/>
                </a:ln>
                <a:solidFill>
                  <a:srgbClr val="002F5F"/>
                </a:solidFill>
                <a:effectLst/>
                <a:uLnTx/>
                <a:uFillTx/>
                <a:latin typeface="Arial"/>
              </a:rPr>
              <a:t>stressed</a:t>
            </a:r>
            <a:r>
              <a:rPr kumimoji="0" lang="en-GB" sz="2500" b="0" i="0" u="none" strike="noStrike" kern="1200" cap="none" spc="0" normalizeH="0" baseline="0" noProof="0" dirty="0">
                <a:ln>
                  <a:noFill/>
                </a:ln>
                <a:solidFill>
                  <a:srgbClr val="002F5F"/>
                </a:solidFill>
                <a:effectLst/>
                <a:uLnTx/>
                <a:uFillTx/>
                <a:latin typeface="Arial"/>
              </a:rPr>
              <a:t>, </a:t>
            </a:r>
            <a:r>
              <a:rPr kumimoji="0" lang="en-GB" sz="2500" b="1" i="0" u="none" strike="noStrike" kern="1200" cap="none" spc="0" normalizeH="0" baseline="0" noProof="0" dirty="0">
                <a:ln>
                  <a:noFill/>
                </a:ln>
                <a:solidFill>
                  <a:srgbClr val="002F5F"/>
                </a:solidFill>
                <a:effectLst/>
                <a:uLnTx/>
                <a:uFillTx/>
                <a:latin typeface="Arial"/>
              </a:rPr>
              <a:t>anxious</a:t>
            </a:r>
            <a:r>
              <a:rPr kumimoji="0" lang="en-GB" sz="2500" b="0" i="0" u="none" strike="noStrike" kern="1200" cap="none" spc="0" normalizeH="0" baseline="0" noProof="0" dirty="0">
                <a:ln>
                  <a:noFill/>
                </a:ln>
                <a:solidFill>
                  <a:srgbClr val="002F5F"/>
                </a:solidFill>
                <a:effectLst/>
                <a:uLnTx/>
                <a:uFillTx/>
                <a:latin typeface="Arial"/>
              </a:rPr>
              <a:t> or </a:t>
            </a:r>
            <a:r>
              <a:rPr kumimoji="0" lang="en-GB" sz="2500" b="1" i="0" u="none" strike="noStrike" kern="1200" cap="none" spc="0" normalizeH="0" baseline="0" noProof="0" dirty="0">
                <a:ln>
                  <a:noFill/>
                </a:ln>
                <a:solidFill>
                  <a:srgbClr val="002F5F"/>
                </a:solidFill>
                <a:effectLst/>
                <a:uLnTx/>
                <a:uFillTx/>
                <a:latin typeface="Arial"/>
              </a:rPr>
              <a:t>depressed</a:t>
            </a:r>
            <a:r>
              <a:rPr kumimoji="0" lang="en-GB" sz="2500" b="0" i="0" u="none" strike="noStrike" kern="1200" cap="none" spc="0" normalizeH="0" baseline="0" noProof="0" dirty="0">
                <a:ln>
                  <a:noFill/>
                </a:ln>
                <a:solidFill>
                  <a:srgbClr val="002F5F"/>
                </a:solidFill>
                <a:effectLst/>
                <a:uLnTx/>
                <a:uFillTx/>
                <a:latin typeface="Arial"/>
              </a:rPr>
              <a:t> are more likely to be </a:t>
            </a:r>
            <a:r>
              <a:rPr kumimoji="0" lang="en-GB" sz="2500" b="1" i="0" u="none" strike="noStrike" kern="1200" cap="none" spc="0" normalizeH="0" baseline="0" noProof="0" dirty="0">
                <a:ln>
                  <a:noFill/>
                </a:ln>
                <a:solidFill>
                  <a:srgbClr val="002F5F"/>
                </a:solidFill>
                <a:effectLst/>
                <a:uLnTx/>
                <a:uFillTx/>
                <a:latin typeface="Arial"/>
              </a:rPr>
              <a:t>distracted</a:t>
            </a:r>
            <a:r>
              <a:rPr kumimoji="0" lang="en-GB" sz="2500" b="0" i="0" u="none" strike="noStrike" kern="1200" cap="none" spc="0" normalizeH="0" baseline="0" noProof="0" dirty="0">
                <a:ln>
                  <a:noFill/>
                </a:ln>
                <a:solidFill>
                  <a:srgbClr val="002F5F"/>
                </a:solidFill>
                <a:effectLst/>
                <a:uLnTx/>
                <a:uFillTx/>
                <a:latin typeface="Arial"/>
              </a:rPr>
              <a:t> by other thoughts and find it </a:t>
            </a:r>
            <a:r>
              <a:rPr kumimoji="0" lang="en-GB" sz="2500" b="1" i="0" u="none" strike="noStrike" kern="1200" cap="none" spc="0" normalizeH="0" baseline="0" noProof="0" dirty="0">
                <a:ln>
                  <a:noFill/>
                </a:ln>
                <a:solidFill>
                  <a:srgbClr val="002F5F"/>
                </a:solidFill>
                <a:effectLst/>
                <a:uLnTx/>
                <a:uFillTx/>
                <a:latin typeface="Arial"/>
              </a:rPr>
              <a:t>harder to focus </a:t>
            </a:r>
            <a:r>
              <a:rPr kumimoji="0" lang="en-GB" sz="2500" b="0" i="0" u="none" strike="noStrike" kern="1200" cap="none" spc="0" normalizeH="0" baseline="0" noProof="0" dirty="0">
                <a:ln>
                  <a:noFill/>
                </a:ln>
                <a:solidFill>
                  <a:srgbClr val="002F5F"/>
                </a:solidFill>
                <a:effectLst/>
                <a:uLnTx/>
                <a:uFillTx/>
                <a:latin typeface="Arial"/>
              </a:rPr>
              <a:t>on a task</a:t>
            </a:r>
            <a:r>
              <a:rPr lang="en-GB" sz="2500" dirty="0">
                <a:solidFill>
                  <a:srgbClr val="002F5F"/>
                </a:solidFill>
                <a:latin typeface="Arial"/>
              </a:rPr>
              <a:t>” </a:t>
            </a:r>
            <a:r>
              <a:rPr lang="en-GB" sz="1100" dirty="0">
                <a:solidFill>
                  <a:srgbClr val="002F5F"/>
                </a:solidFill>
                <a:latin typeface="Arial"/>
              </a:rPr>
              <a:t>(HSE, 2006)</a:t>
            </a:r>
            <a:endParaRPr kumimoji="0" lang="en-US" sz="1100" b="0" i="1" u="none" strike="noStrike" kern="1200" cap="none" spc="0" normalizeH="0" baseline="0" noProof="0" dirty="0">
              <a:ln>
                <a:noFill/>
              </a:ln>
              <a:solidFill>
                <a:srgbClr val="002F5F"/>
              </a:solidFill>
              <a:effectLst/>
              <a:uLnTx/>
              <a:uFillTx/>
              <a:latin typeface="Arial"/>
            </a:endParaRPr>
          </a:p>
        </p:txBody>
      </p:sp>
      <p:sp>
        <p:nvSpPr>
          <p:cNvPr id="7" name="Rectangle: Rounded Corners 6">
            <a:extLst>
              <a:ext uri="{FF2B5EF4-FFF2-40B4-BE49-F238E27FC236}">
                <a16:creationId xmlns:a16="http://schemas.microsoft.com/office/drawing/2014/main" xmlns="" id="{CC14C19C-FF02-49C1-ADE3-7EAAA60826B7}"/>
              </a:ext>
            </a:extLst>
          </p:cNvPr>
          <p:cNvSpPr/>
          <p:nvPr/>
        </p:nvSpPr>
        <p:spPr>
          <a:xfrm>
            <a:off x="6322833" y="778083"/>
            <a:ext cx="5635919" cy="4902058"/>
          </a:xfrm>
          <a:prstGeom prst="roundRect">
            <a:avLst>
              <a:gd name="adj" fmla="val 6072"/>
            </a:avLst>
          </a:prstGeom>
          <a:solidFill>
            <a:srgbClr val="002F5F"/>
          </a:solidFill>
          <a:ln>
            <a:no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200">
                <a:solidFill>
                  <a:schemeClr val="bg1"/>
                </a:solidFill>
                <a:latin typeface="Arial" panose="020B0604020202020204" pitchFamily="34" charset="0"/>
                <a:cs typeface="Arial" panose="020B0604020202020204" pitchFamily="34" charset="0"/>
              </a:rPr>
              <a:t>Poor mental health can affect</a:t>
            </a:r>
            <a:r>
              <a:rPr lang="en-GB" sz="2200" b="1">
                <a:solidFill>
                  <a:schemeClr val="bg1"/>
                </a:solidFill>
                <a:latin typeface="Arial" panose="020B0604020202020204" pitchFamily="34" charset="0"/>
                <a:cs typeface="Arial" panose="020B0604020202020204" pitchFamily="34" charset="0"/>
              </a:rPr>
              <a:t> concentration, information processing, decision making consistency</a:t>
            </a:r>
            <a:endParaRPr lang="en-GB" sz="2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a:solidFill>
                  <a:schemeClr val="bg1"/>
                </a:solidFill>
                <a:latin typeface="Arial" panose="020B0604020202020204" pitchFamily="34" charset="0"/>
                <a:cs typeface="Arial" panose="020B0604020202020204" pitchFamily="34" charset="0"/>
              </a:rPr>
              <a:t>Stress can cause a </a:t>
            </a:r>
            <a:r>
              <a:rPr lang="en-GB" sz="2200" b="1">
                <a:solidFill>
                  <a:schemeClr val="bg1"/>
                </a:solidFill>
                <a:latin typeface="Arial" panose="020B0604020202020204" pitchFamily="34" charset="0"/>
                <a:cs typeface="Arial" panose="020B0604020202020204" pitchFamily="34" charset="0"/>
              </a:rPr>
              <a:t>diminished ability to control thoughts </a:t>
            </a:r>
            <a:r>
              <a:rPr lang="en-GB" sz="2200">
                <a:solidFill>
                  <a:schemeClr val="bg1"/>
                </a:solidFill>
                <a:latin typeface="Arial" panose="020B0604020202020204" pitchFamily="34" charset="0"/>
                <a:cs typeface="Arial" panose="020B0604020202020204" pitchFamily="34" charset="0"/>
              </a:rPr>
              <a:t>and actions</a:t>
            </a:r>
          </a:p>
          <a:p>
            <a:pPr marL="342900" indent="-342900">
              <a:buFont typeface="Arial" panose="020B0604020202020204" pitchFamily="34" charset="0"/>
              <a:buChar char="•"/>
            </a:pPr>
            <a:r>
              <a:rPr lang="en-GB" sz="2200">
                <a:solidFill>
                  <a:schemeClr val="bg1"/>
                </a:solidFill>
                <a:latin typeface="Arial" panose="020B0604020202020204" pitchFamily="34" charset="0"/>
                <a:cs typeface="Arial" panose="020B0604020202020204" pitchFamily="34" charset="0"/>
              </a:rPr>
              <a:t>Workers experiencing high levels of stress may be more liable to commit errors - slips, mistakes or violations - which in turn can lead to accidents</a:t>
            </a:r>
          </a:p>
          <a:p>
            <a:pPr marL="342900" indent="-342900">
              <a:buFont typeface="Arial" panose="020B0604020202020204" pitchFamily="34" charset="0"/>
              <a:buChar char="•"/>
            </a:pPr>
            <a:r>
              <a:rPr lang="en-GB" sz="2200">
                <a:solidFill>
                  <a:schemeClr val="bg1"/>
                </a:solidFill>
                <a:latin typeface="Arial" panose="020B0604020202020204" pitchFamily="34" charset="0"/>
                <a:cs typeface="Arial" panose="020B0604020202020204" pitchFamily="34" charset="0"/>
              </a:rPr>
              <a:t>Poor mental health often impacts </a:t>
            </a:r>
            <a:r>
              <a:rPr lang="en-GB" sz="2200" b="1">
                <a:solidFill>
                  <a:schemeClr val="bg1"/>
                </a:solidFill>
                <a:latin typeface="Arial" panose="020B0604020202020204" pitchFamily="34" charset="0"/>
                <a:cs typeface="Arial" panose="020B0604020202020204" pitchFamily="34" charset="0"/>
              </a:rPr>
              <a:t>sleep</a:t>
            </a:r>
          </a:p>
          <a:p>
            <a:pPr marL="342900" indent="-342900">
              <a:buFont typeface="Arial" panose="020B0604020202020204" pitchFamily="34" charset="0"/>
              <a:buChar char="•"/>
            </a:pPr>
            <a:r>
              <a:rPr lang="en-GB" sz="2200">
                <a:solidFill>
                  <a:schemeClr val="bg1"/>
                </a:solidFill>
                <a:latin typeface="Arial" panose="020B0604020202020204" pitchFamily="34" charset="0"/>
                <a:cs typeface="Arial" panose="020B0604020202020204" pitchFamily="34" charset="0"/>
              </a:rPr>
              <a:t>Poor mental health can lead to </a:t>
            </a:r>
            <a:r>
              <a:rPr lang="en-GB" sz="2200" b="1">
                <a:solidFill>
                  <a:schemeClr val="bg1"/>
                </a:solidFill>
                <a:latin typeface="Arial" panose="020B0604020202020204" pitchFamily="34" charset="0"/>
                <a:cs typeface="Arial" panose="020B0604020202020204" pitchFamily="34" charset="0"/>
              </a:rPr>
              <a:t>drug</a:t>
            </a:r>
            <a:r>
              <a:rPr lang="en-GB" sz="2200">
                <a:solidFill>
                  <a:schemeClr val="bg1"/>
                </a:solidFill>
                <a:latin typeface="Arial" panose="020B0604020202020204" pitchFamily="34" charset="0"/>
                <a:cs typeface="Arial" panose="020B0604020202020204" pitchFamily="34" charset="0"/>
              </a:rPr>
              <a:t> use (</a:t>
            </a:r>
            <a:r>
              <a:rPr lang="en-GB" sz="2200" b="1">
                <a:solidFill>
                  <a:schemeClr val="bg1"/>
                </a:solidFill>
                <a:latin typeface="Arial" panose="020B0604020202020204" pitchFamily="34" charset="0"/>
                <a:cs typeface="Arial" panose="020B0604020202020204" pitchFamily="34" charset="0"/>
              </a:rPr>
              <a:t>alcohol</a:t>
            </a:r>
            <a:r>
              <a:rPr lang="en-GB" sz="2200">
                <a:solidFill>
                  <a:schemeClr val="bg1"/>
                </a:solidFill>
                <a:latin typeface="Arial" panose="020B0604020202020204" pitchFamily="34" charset="0"/>
                <a:cs typeface="Arial" panose="020B0604020202020204" pitchFamily="34" charset="0"/>
              </a:rPr>
              <a:t> etc)</a:t>
            </a:r>
          </a:p>
          <a:p>
            <a:pPr marL="342900" indent="-342900">
              <a:buFont typeface="Arial" panose="020B0604020202020204" pitchFamily="34" charset="0"/>
              <a:buChar char="•"/>
            </a:pPr>
            <a:r>
              <a:rPr lang="en-GB" sz="2200" b="1">
                <a:solidFill>
                  <a:schemeClr val="bg1"/>
                </a:solidFill>
                <a:latin typeface="Arial" panose="020B0604020202020204" pitchFamily="34" charset="0"/>
                <a:cs typeface="Arial" panose="020B0604020202020204" pitchFamily="34" charset="0"/>
              </a:rPr>
              <a:t>Suicide</a:t>
            </a:r>
            <a:r>
              <a:rPr lang="en-GB" sz="2200">
                <a:solidFill>
                  <a:schemeClr val="bg1"/>
                </a:solidFill>
                <a:latin typeface="Arial" panose="020B0604020202020204" pitchFamily="34" charset="0"/>
                <a:cs typeface="Arial" panose="020B0604020202020204" pitchFamily="34" charset="0"/>
              </a:rPr>
              <a:t> in the workplace</a:t>
            </a:r>
          </a:p>
        </p:txBody>
      </p:sp>
    </p:spTree>
    <p:extLst>
      <p:ext uri="{BB962C8B-B14F-4D97-AF65-F5344CB8AC3E}">
        <p14:creationId xmlns:p14="http://schemas.microsoft.com/office/powerpoint/2010/main" val="30439943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2B3BB78-AC9D-4851-AA83-5DFF52DA2100}"/>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H&amp;S; Physical Health</a:t>
            </a:r>
          </a:p>
        </p:txBody>
      </p:sp>
      <p:sp>
        <p:nvSpPr>
          <p:cNvPr id="5" name="TextBox 4">
            <a:extLst>
              <a:ext uri="{FF2B5EF4-FFF2-40B4-BE49-F238E27FC236}">
                <a16:creationId xmlns:a16="http://schemas.microsoft.com/office/drawing/2014/main" xmlns="" id="{1678D541-CDBB-49DA-91CA-5A53704350A1}"/>
              </a:ext>
            </a:extLst>
          </p:cNvPr>
          <p:cNvSpPr txBox="1"/>
          <p:nvPr/>
        </p:nvSpPr>
        <p:spPr>
          <a:xfrm>
            <a:off x="371475" y="1905504"/>
            <a:ext cx="5467850" cy="3046988"/>
          </a:xfrm>
          <a:prstGeom prst="rect">
            <a:avLst/>
          </a:prstGeom>
          <a:noFill/>
        </p:spPr>
        <p:txBody>
          <a:bodyPr wrap="square" lIns="0" tIns="0" rIns="0" bIns="0" rtlCol="0">
            <a:spAutoFit/>
          </a:bodyPr>
          <a:lstStyle/>
          <a:p>
            <a:pPr marL="0" lvl="1" defTabSz="457200">
              <a:spcAft>
                <a:spcPts val="1200"/>
              </a:spcAft>
              <a:defRPr/>
            </a:pPr>
            <a:r>
              <a:rPr kumimoji="0" lang="en-US" sz="2500" b="0" i="0" u="none" strike="noStrike" kern="1200" cap="none" spc="0" normalizeH="0" baseline="0" noProof="0">
                <a:ln>
                  <a:noFill/>
                </a:ln>
                <a:solidFill>
                  <a:srgbClr val="002F5F"/>
                </a:solidFill>
                <a:effectLst/>
                <a:uLnTx/>
                <a:uFillTx/>
                <a:latin typeface="Arial"/>
              </a:rPr>
              <a:t>“</a:t>
            </a:r>
            <a:r>
              <a:rPr kumimoji="0" lang="en-GB" sz="2500" b="0" i="0" u="none" strike="noStrike" kern="1200" cap="none" spc="0" normalizeH="0" baseline="0" noProof="0">
                <a:ln>
                  <a:noFill/>
                </a:ln>
                <a:solidFill>
                  <a:srgbClr val="002F5F"/>
                </a:solidFill>
                <a:effectLst/>
                <a:uLnTx/>
                <a:uFillTx/>
                <a:latin typeface="Arial"/>
              </a:rPr>
              <a:t>Poor physical health increases the risk of accidents at work</a:t>
            </a:r>
            <a:r>
              <a:rPr kumimoji="0" lang="en-US" sz="2500" b="0" i="0" u="none" strike="noStrike" kern="1200" cap="none" spc="0" normalizeH="0" baseline="0" noProof="0">
                <a:ln>
                  <a:noFill/>
                </a:ln>
                <a:solidFill>
                  <a:srgbClr val="002F5F"/>
                </a:solidFill>
                <a:effectLst/>
                <a:uLnTx/>
                <a:uFillTx/>
                <a:latin typeface="Arial"/>
              </a:rPr>
              <a:t>”</a:t>
            </a:r>
            <a:r>
              <a:rPr lang="en-GB" sz="1100">
                <a:solidFill>
                  <a:srgbClr val="002F5F"/>
                </a:solidFill>
                <a:latin typeface="Arial"/>
              </a:rPr>
              <a:t>(Palmer et al, 2016)</a:t>
            </a:r>
            <a:endParaRPr lang="en-US" sz="1100">
              <a:solidFill>
                <a:srgbClr val="002F5F"/>
              </a:solidFill>
              <a:latin typeface="Arial"/>
            </a:endParaRPr>
          </a:p>
          <a:p>
            <a:pPr marL="0" lvl="1" defTabSz="457200">
              <a:spcAft>
                <a:spcPts val="1200"/>
              </a:spcAft>
              <a:defRPr/>
            </a:pPr>
            <a:endParaRPr kumimoji="0" lang="en-US" sz="2800" b="0" i="0" u="none" strike="noStrike" kern="1200" cap="none" spc="0" normalizeH="0" baseline="0" noProof="0">
              <a:ln>
                <a:noFill/>
              </a:ln>
              <a:solidFill>
                <a:srgbClr val="002F5F"/>
              </a:solidFill>
              <a:effectLst/>
              <a:uLnTx/>
              <a:uFillTx/>
              <a:latin typeface="Arial"/>
            </a:endParaRPr>
          </a:p>
          <a:p>
            <a:pPr marL="0" lvl="1" defTabSz="457200">
              <a:spcAft>
                <a:spcPts val="1200"/>
              </a:spcAft>
              <a:defRPr/>
            </a:pPr>
            <a:r>
              <a:rPr kumimoji="0" lang="en-US" sz="2500" b="0" i="0" u="none" strike="noStrike" kern="1200" cap="none" spc="0" normalizeH="0" baseline="0" noProof="0">
                <a:ln>
                  <a:noFill/>
                </a:ln>
                <a:solidFill>
                  <a:srgbClr val="002F5F"/>
                </a:solidFill>
                <a:effectLst/>
                <a:uLnTx/>
                <a:uFillTx/>
                <a:latin typeface="Arial"/>
              </a:rPr>
              <a:t>“</a:t>
            </a:r>
            <a:r>
              <a:rPr kumimoji="0" lang="en-GB" sz="2500" b="0" i="0" u="none" strike="noStrike" kern="1200" cap="none" spc="0" normalizeH="0" baseline="0" noProof="0">
                <a:ln>
                  <a:noFill/>
                </a:ln>
                <a:solidFill>
                  <a:srgbClr val="002F5F"/>
                </a:solidFill>
                <a:effectLst/>
                <a:uLnTx/>
                <a:uFillTx/>
                <a:latin typeface="Arial"/>
              </a:rPr>
              <a:t>Overweight and obese manufacturing workers are </a:t>
            </a:r>
            <a:r>
              <a:rPr kumimoji="0" lang="en-GB" sz="2500" b="1" i="0" u="none" strike="noStrike" kern="1200" cap="none" spc="0" normalizeH="0" baseline="0" noProof="0">
                <a:ln>
                  <a:noFill/>
                </a:ln>
                <a:solidFill>
                  <a:srgbClr val="002F5F"/>
                </a:solidFill>
                <a:effectLst/>
                <a:uLnTx/>
                <a:uFillTx/>
                <a:latin typeface="Arial"/>
              </a:rPr>
              <a:t>25% - 68% </a:t>
            </a:r>
            <a:r>
              <a:rPr kumimoji="0" lang="en-GB" sz="2500" b="0" i="0" u="none" strike="noStrike" kern="1200" cap="none" spc="0" normalizeH="0" baseline="0" noProof="0">
                <a:ln>
                  <a:noFill/>
                </a:ln>
                <a:solidFill>
                  <a:srgbClr val="002F5F"/>
                </a:solidFill>
                <a:effectLst/>
                <a:uLnTx/>
                <a:uFillTx/>
                <a:latin typeface="Arial"/>
              </a:rPr>
              <a:t>more likely to experience injuries than normal weight workers”</a:t>
            </a:r>
            <a:r>
              <a:rPr lang="en-GB" sz="2500">
                <a:solidFill>
                  <a:srgbClr val="002F5F"/>
                </a:solidFill>
                <a:latin typeface="Arial"/>
              </a:rPr>
              <a:t> </a:t>
            </a:r>
            <a:r>
              <a:rPr lang="en-GB" sz="1100">
                <a:solidFill>
                  <a:srgbClr val="002F5F"/>
                </a:solidFill>
                <a:latin typeface="Arial"/>
              </a:rPr>
              <a:t>(National Institute of Health, 2012)</a:t>
            </a:r>
            <a:endParaRPr lang="en-US" sz="1100">
              <a:solidFill>
                <a:srgbClr val="002F5F"/>
              </a:solidFill>
              <a:latin typeface="Arial"/>
            </a:endParaRPr>
          </a:p>
        </p:txBody>
      </p:sp>
      <p:sp>
        <p:nvSpPr>
          <p:cNvPr id="7" name="Rectangle: Rounded Corners 6">
            <a:extLst>
              <a:ext uri="{FF2B5EF4-FFF2-40B4-BE49-F238E27FC236}">
                <a16:creationId xmlns:a16="http://schemas.microsoft.com/office/drawing/2014/main" xmlns="" id="{6BACDBF3-A59F-46B5-8BAD-18C3AB0DFF15}"/>
              </a:ext>
            </a:extLst>
          </p:cNvPr>
          <p:cNvSpPr/>
          <p:nvPr/>
        </p:nvSpPr>
        <p:spPr>
          <a:xfrm>
            <a:off x="6352676" y="1713144"/>
            <a:ext cx="5576089" cy="3431709"/>
          </a:xfrm>
          <a:prstGeom prst="roundRect">
            <a:avLst>
              <a:gd name="adj" fmla="val 6072"/>
            </a:avLst>
          </a:prstGeom>
          <a:solidFill>
            <a:srgbClr val="002F5F"/>
          </a:solidFill>
          <a:ln>
            <a:no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Impaired hearing, eyesight, neurotic illness, diabetes, epilepsy</a:t>
            </a: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Diabetes</a:t>
            </a:r>
            <a:r>
              <a:rPr lang="en-GB" sz="2000" dirty="0">
                <a:solidFill>
                  <a:schemeClr val="bg1"/>
                </a:solidFill>
                <a:latin typeface="Arial" panose="020B0604020202020204" pitchFamily="34" charset="0"/>
                <a:cs typeface="Arial" panose="020B0604020202020204" pitchFamily="34" charset="0"/>
              </a:rPr>
              <a:t> can cause people to black out – </a:t>
            </a:r>
            <a:r>
              <a:rPr lang="en-GB" sz="2000" b="1" dirty="0">
                <a:solidFill>
                  <a:schemeClr val="bg1"/>
                </a:solidFill>
                <a:latin typeface="Arial" panose="020B0604020202020204" pitchFamily="34" charset="0"/>
                <a:cs typeface="Arial" panose="020B0604020202020204" pitchFamily="34" charset="0"/>
              </a:rPr>
              <a:t>4.9 million </a:t>
            </a:r>
            <a:r>
              <a:rPr lang="en-GB" sz="2000" dirty="0">
                <a:solidFill>
                  <a:schemeClr val="bg1"/>
                </a:solidFill>
                <a:latin typeface="Arial" panose="020B0604020202020204" pitchFamily="34" charset="0"/>
                <a:cs typeface="Arial" panose="020B0604020202020204" pitchFamily="34" charset="0"/>
              </a:rPr>
              <a:t>have the condition in the UK</a:t>
            </a: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Poor physical health can create a distraction – can make sufferers careless</a:t>
            </a: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Poor physical health </a:t>
            </a:r>
            <a:r>
              <a:rPr lang="en-GB" sz="2000" b="1" dirty="0">
                <a:solidFill>
                  <a:schemeClr val="bg1"/>
                </a:solidFill>
                <a:latin typeface="Arial" panose="020B0604020202020204" pitchFamily="34" charset="0"/>
                <a:cs typeface="Arial" panose="020B0604020202020204" pitchFamily="34" charset="0"/>
              </a:rPr>
              <a:t>can affect sleep</a:t>
            </a:r>
            <a:r>
              <a:rPr lang="en-GB" sz="2000" dirty="0">
                <a:solidFill>
                  <a:schemeClr val="bg1"/>
                </a:solidFill>
                <a:latin typeface="Arial" panose="020B0604020202020204" pitchFamily="34" charset="0"/>
                <a:cs typeface="Arial" panose="020B0604020202020204" pitchFamily="34" charset="0"/>
              </a:rPr>
              <a:t> – can cause </a:t>
            </a:r>
            <a:r>
              <a:rPr lang="en-GB" sz="2000" b="1" dirty="0">
                <a:solidFill>
                  <a:schemeClr val="bg1"/>
                </a:solidFill>
                <a:latin typeface="Arial" panose="020B0604020202020204" pitchFamily="34" charset="0"/>
                <a:cs typeface="Arial" panose="020B0604020202020204" pitchFamily="34" charset="0"/>
              </a:rPr>
              <a:t>fatigue</a:t>
            </a: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Pre-existing </a:t>
            </a:r>
            <a:r>
              <a:rPr lang="en-GB" sz="2000" b="1" dirty="0">
                <a:solidFill>
                  <a:schemeClr val="bg1"/>
                </a:solidFill>
                <a:latin typeface="Arial" panose="020B0604020202020204" pitchFamily="34" charset="0"/>
                <a:cs typeface="Arial" panose="020B0604020202020204" pitchFamily="34" charset="0"/>
              </a:rPr>
              <a:t>MSK</a:t>
            </a:r>
            <a:r>
              <a:rPr lang="en-GB" sz="2000" dirty="0">
                <a:solidFill>
                  <a:schemeClr val="bg1"/>
                </a:solidFill>
                <a:latin typeface="Arial" panose="020B0604020202020204" pitchFamily="34" charset="0"/>
                <a:cs typeface="Arial" panose="020B0604020202020204" pitchFamily="34" charset="0"/>
              </a:rPr>
              <a:t> conditions</a:t>
            </a:r>
          </a:p>
        </p:txBody>
      </p:sp>
    </p:spTree>
    <p:extLst>
      <p:ext uri="{BB962C8B-B14F-4D97-AF65-F5344CB8AC3E}">
        <p14:creationId xmlns:p14="http://schemas.microsoft.com/office/powerpoint/2010/main" val="323254639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8DA4299-98F8-4816-B05F-943F08987073}"/>
              </a:ext>
            </a:extLst>
          </p:cNvPr>
          <p:cNvSpPr txBox="1">
            <a:spLocks/>
          </p:cNvSpPr>
          <p:nvPr/>
        </p:nvSpPr>
        <p:spPr>
          <a:xfrm>
            <a:off x="1718072" y="1179000"/>
            <a:ext cx="8271378" cy="45000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a:solidFill>
                  <a:schemeClr val="bg1"/>
                </a:solidFill>
                <a:latin typeface="Arial" panose="020B0604020202020204" pitchFamily="34" charset="0"/>
                <a:cs typeface="Arial" panose="020B0604020202020204" pitchFamily="34" charset="0"/>
              </a:rPr>
              <a:t>Approaches to Health, Safety and Wellbeing</a:t>
            </a:r>
          </a:p>
        </p:txBody>
      </p:sp>
    </p:spTree>
    <p:extLst>
      <p:ext uri="{BB962C8B-B14F-4D97-AF65-F5344CB8AC3E}">
        <p14:creationId xmlns:p14="http://schemas.microsoft.com/office/powerpoint/2010/main" val="488905083"/>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C72FBF7-5F64-5D23-057B-C620E6745C16}"/>
              </a:ext>
            </a:extLst>
          </p:cNvPr>
          <p:cNvSpPr txBox="1"/>
          <p:nvPr/>
        </p:nvSpPr>
        <p:spPr>
          <a:xfrm>
            <a:off x="1454124" y="496763"/>
            <a:ext cx="10483876" cy="423193"/>
          </a:xfrm>
          <a:prstGeom prst="rect">
            <a:avLst/>
          </a:prstGeom>
          <a:noFill/>
        </p:spPr>
        <p:txBody>
          <a:bodyPr wrap="square" lIns="0" tIns="0" rIns="0" bIns="0" rtlCol="0">
            <a:spAutoFit/>
          </a:bodyPr>
          <a:lstStyle/>
          <a:p>
            <a:pPr>
              <a:lnSpc>
                <a:spcPts val="3340"/>
              </a:lnSpc>
            </a:pPr>
            <a:r>
              <a:rPr lang="en-US" sz="3200" b="1" dirty="0">
                <a:solidFill>
                  <a:srgbClr val="C00000"/>
                </a:solidFill>
                <a:latin typeface="Arial" panose="020B0604020202020204" pitchFamily="34" charset="0"/>
                <a:cs typeface="Arial" panose="020B0604020202020204" pitchFamily="34" charset="0"/>
              </a:rPr>
              <a:t>Traditional Approach to Health, Safety &amp; Wellbeing</a:t>
            </a:r>
          </a:p>
        </p:txBody>
      </p:sp>
      <p:sp>
        <p:nvSpPr>
          <p:cNvPr id="7" name="Oval 6">
            <a:extLst>
              <a:ext uri="{FF2B5EF4-FFF2-40B4-BE49-F238E27FC236}">
                <a16:creationId xmlns:a16="http://schemas.microsoft.com/office/drawing/2014/main" xmlns="" id="{C2D43E0C-D0A0-30D4-3B3F-7BC88C2CC7C7}"/>
              </a:ext>
            </a:extLst>
          </p:cNvPr>
          <p:cNvSpPr/>
          <p:nvPr/>
        </p:nvSpPr>
        <p:spPr>
          <a:xfrm>
            <a:off x="1254037" y="1224719"/>
            <a:ext cx="9442288" cy="530351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xmlns="" id="{B7C4B1A9-0E35-56EA-650D-42380033360C}"/>
              </a:ext>
            </a:extLst>
          </p:cNvPr>
          <p:cNvSpPr/>
          <p:nvPr/>
        </p:nvSpPr>
        <p:spPr>
          <a:xfrm rot="8691286">
            <a:off x="6299599" y="2116539"/>
            <a:ext cx="2406297" cy="550484"/>
          </a:xfrm>
          <a:prstGeom prst="rtTriangl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xmlns="" id="{2EBB64A8-B574-F07F-1EDC-1FFF6928E093}"/>
              </a:ext>
            </a:extLst>
          </p:cNvPr>
          <p:cNvGrpSpPr/>
          <p:nvPr/>
        </p:nvGrpSpPr>
        <p:grpSpPr>
          <a:xfrm>
            <a:off x="2773763" y="2983944"/>
            <a:ext cx="1609527" cy="914400"/>
            <a:chOff x="2524626" y="3000356"/>
            <a:chExt cx="1609527" cy="914400"/>
          </a:xfrm>
        </p:grpSpPr>
        <p:pic>
          <p:nvPicPr>
            <p:cNvPr id="21" name="Graphic 20" descr="Office worker male with solid fill">
              <a:extLst>
                <a:ext uri="{FF2B5EF4-FFF2-40B4-BE49-F238E27FC236}">
                  <a16:creationId xmlns:a16="http://schemas.microsoft.com/office/drawing/2014/main" xmlns="" id="{CE36B32B-0608-67C9-3E12-3F43E77960C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19753" y="3000356"/>
              <a:ext cx="914400" cy="914400"/>
            </a:xfrm>
            <a:prstGeom prst="rect">
              <a:avLst/>
            </a:prstGeom>
          </p:spPr>
        </p:pic>
        <p:pic>
          <p:nvPicPr>
            <p:cNvPr id="22" name="Graphic 21" descr="Office worker female with solid fill">
              <a:extLst>
                <a:ext uri="{FF2B5EF4-FFF2-40B4-BE49-F238E27FC236}">
                  <a16:creationId xmlns:a16="http://schemas.microsoft.com/office/drawing/2014/main" xmlns="" id="{CA165016-C1CE-9F3B-0E98-52311D7E2FD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24626" y="3000356"/>
              <a:ext cx="914400" cy="914400"/>
            </a:xfrm>
            <a:prstGeom prst="rect">
              <a:avLst/>
            </a:prstGeom>
          </p:spPr>
        </p:pic>
      </p:grpSp>
      <p:sp>
        <p:nvSpPr>
          <p:cNvPr id="14" name="Arrow: Right 13">
            <a:extLst>
              <a:ext uri="{FF2B5EF4-FFF2-40B4-BE49-F238E27FC236}">
                <a16:creationId xmlns:a16="http://schemas.microsoft.com/office/drawing/2014/main" xmlns="" id="{4C32528E-74E0-3450-DCF8-7B8E5C16B564}"/>
              </a:ext>
            </a:extLst>
          </p:cNvPr>
          <p:cNvSpPr/>
          <p:nvPr/>
        </p:nvSpPr>
        <p:spPr>
          <a:xfrm rot="5400000">
            <a:off x="3282900" y="2542394"/>
            <a:ext cx="584906" cy="3377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xmlns="" id="{BE86D1C3-67E2-CD05-FFEC-8152F3273A7D}"/>
              </a:ext>
            </a:extLst>
          </p:cNvPr>
          <p:cNvSpPr/>
          <p:nvPr/>
        </p:nvSpPr>
        <p:spPr>
          <a:xfrm>
            <a:off x="2074682" y="1120167"/>
            <a:ext cx="2957995" cy="119559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Traditional focus of occupational H&amp;S professionals</a:t>
            </a:r>
          </a:p>
        </p:txBody>
      </p:sp>
      <p:sp>
        <p:nvSpPr>
          <p:cNvPr id="20" name="Rectangle: Rounded Corners 19">
            <a:extLst>
              <a:ext uri="{FF2B5EF4-FFF2-40B4-BE49-F238E27FC236}">
                <a16:creationId xmlns:a16="http://schemas.microsoft.com/office/drawing/2014/main" xmlns="" id="{BC56185C-A5C7-49F0-AB5D-78131D2D2EE9}"/>
              </a:ext>
            </a:extLst>
          </p:cNvPr>
          <p:cNvSpPr/>
          <p:nvPr/>
        </p:nvSpPr>
        <p:spPr>
          <a:xfrm>
            <a:off x="7469156" y="1154932"/>
            <a:ext cx="2957995" cy="1195593"/>
          </a:xfrm>
          <a:prstGeom prst="round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Extension in more progressive workplaces</a:t>
            </a:r>
          </a:p>
        </p:txBody>
      </p:sp>
      <p:sp>
        <p:nvSpPr>
          <p:cNvPr id="23" name="Arrow: Right 22">
            <a:extLst>
              <a:ext uri="{FF2B5EF4-FFF2-40B4-BE49-F238E27FC236}">
                <a16:creationId xmlns:a16="http://schemas.microsoft.com/office/drawing/2014/main" xmlns="" id="{621855B8-825E-12E3-1700-758796DF137D}"/>
              </a:ext>
            </a:extLst>
          </p:cNvPr>
          <p:cNvSpPr/>
          <p:nvPr/>
        </p:nvSpPr>
        <p:spPr>
          <a:xfrm rot="16200000">
            <a:off x="3310162" y="2397480"/>
            <a:ext cx="530384" cy="3377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6" name="Plus Sign 25">
            <a:extLst>
              <a:ext uri="{FF2B5EF4-FFF2-40B4-BE49-F238E27FC236}">
                <a16:creationId xmlns:a16="http://schemas.microsoft.com/office/drawing/2014/main" xmlns="" id="{0A830785-C881-42BC-96A5-C2F042A326C4}"/>
              </a:ext>
            </a:extLst>
          </p:cNvPr>
          <p:cNvSpPr/>
          <p:nvPr/>
        </p:nvSpPr>
        <p:spPr>
          <a:xfrm>
            <a:off x="4830239" y="3062601"/>
            <a:ext cx="659218" cy="770860"/>
          </a:xfrm>
          <a:prstGeom prst="mathPlus">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pic>
        <p:nvPicPr>
          <p:cNvPr id="27" name="Graphic 26" descr="Office worker male with solid fill">
            <a:extLst>
              <a:ext uri="{FF2B5EF4-FFF2-40B4-BE49-F238E27FC236}">
                <a16:creationId xmlns:a16="http://schemas.microsoft.com/office/drawing/2014/main" xmlns="" id="{602B90FD-7638-3B5B-83E3-FAB89B9619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54756" y="2934191"/>
            <a:ext cx="914400" cy="914400"/>
          </a:xfrm>
          <a:prstGeom prst="rect">
            <a:avLst/>
          </a:prstGeom>
        </p:spPr>
      </p:pic>
      <p:pic>
        <p:nvPicPr>
          <p:cNvPr id="28" name="Graphic 27" descr="Office worker female with solid fill">
            <a:extLst>
              <a:ext uri="{FF2B5EF4-FFF2-40B4-BE49-F238E27FC236}">
                <a16:creationId xmlns:a16="http://schemas.microsoft.com/office/drawing/2014/main" xmlns="" id="{95FA443C-9736-3723-E131-C9C52B3B77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859629" y="2934191"/>
            <a:ext cx="914400" cy="914400"/>
          </a:xfrm>
          <a:prstGeom prst="rect">
            <a:avLst/>
          </a:prstGeom>
        </p:spPr>
      </p:pic>
      <p:pic>
        <p:nvPicPr>
          <p:cNvPr id="43" name="Graphic 42" descr="Office worker male with solid fill">
            <a:extLst>
              <a:ext uri="{FF2B5EF4-FFF2-40B4-BE49-F238E27FC236}">
                <a16:creationId xmlns:a16="http://schemas.microsoft.com/office/drawing/2014/main" xmlns="" id="{60C883D0-6D35-CEF4-652C-66D01CB487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26090" y="4756091"/>
            <a:ext cx="914400" cy="914400"/>
          </a:xfrm>
          <a:prstGeom prst="rect">
            <a:avLst/>
          </a:prstGeom>
        </p:spPr>
      </p:pic>
      <p:pic>
        <p:nvPicPr>
          <p:cNvPr id="44" name="Graphic 43" descr="Office worker female with solid fill">
            <a:extLst>
              <a:ext uri="{FF2B5EF4-FFF2-40B4-BE49-F238E27FC236}">
                <a16:creationId xmlns:a16="http://schemas.microsoft.com/office/drawing/2014/main" xmlns="" id="{3E993414-8EC6-1890-B0C9-17F5817BD89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16563" y="4769883"/>
            <a:ext cx="914400" cy="914400"/>
          </a:xfrm>
          <a:prstGeom prst="rect">
            <a:avLst/>
          </a:prstGeom>
        </p:spPr>
      </p:pic>
      <p:pic>
        <p:nvPicPr>
          <p:cNvPr id="48" name="Graphic 47" descr="Male profile with solid fill">
            <a:extLst>
              <a:ext uri="{FF2B5EF4-FFF2-40B4-BE49-F238E27FC236}">
                <a16:creationId xmlns:a16="http://schemas.microsoft.com/office/drawing/2014/main" xmlns="" id="{6CBA0568-2CFC-3F0D-5CDA-31D7AB0448A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517981" y="4794794"/>
            <a:ext cx="914400" cy="914400"/>
          </a:xfrm>
          <a:prstGeom prst="rect">
            <a:avLst/>
          </a:prstGeom>
        </p:spPr>
      </p:pic>
      <p:pic>
        <p:nvPicPr>
          <p:cNvPr id="49" name="Graphic 48" descr="Office worker male with solid fill">
            <a:extLst>
              <a:ext uri="{FF2B5EF4-FFF2-40B4-BE49-F238E27FC236}">
                <a16:creationId xmlns:a16="http://schemas.microsoft.com/office/drawing/2014/main" xmlns="" id="{31D9670C-D4A0-B36F-3A01-66149526E52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3583" y="4790967"/>
            <a:ext cx="914400" cy="914400"/>
          </a:xfrm>
          <a:prstGeom prst="rect">
            <a:avLst/>
          </a:prstGeom>
        </p:spPr>
      </p:pic>
      <p:pic>
        <p:nvPicPr>
          <p:cNvPr id="50" name="Graphic 49" descr="Office worker female with solid fill">
            <a:extLst>
              <a:ext uri="{FF2B5EF4-FFF2-40B4-BE49-F238E27FC236}">
                <a16:creationId xmlns:a16="http://schemas.microsoft.com/office/drawing/2014/main" xmlns="" id="{2A62D8AF-8C73-7EFB-9983-A84CF540C4B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44056" y="4804759"/>
            <a:ext cx="914400" cy="914400"/>
          </a:xfrm>
          <a:prstGeom prst="rect">
            <a:avLst/>
          </a:prstGeom>
        </p:spPr>
      </p:pic>
      <p:cxnSp>
        <p:nvCxnSpPr>
          <p:cNvPr id="55" name="Straight Connector 54">
            <a:extLst>
              <a:ext uri="{FF2B5EF4-FFF2-40B4-BE49-F238E27FC236}">
                <a16:creationId xmlns:a16="http://schemas.microsoft.com/office/drawing/2014/main" xmlns="" id="{0C117F3E-43D3-38C8-691D-764D465BF3CE}"/>
              </a:ext>
            </a:extLst>
          </p:cNvPr>
          <p:cNvCxnSpPr>
            <a:cxnSpLocks/>
          </p:cNvCxnSpPr>
          <p:nvPr/>
        </p:nvCxnSpPr>
        <p:spPr>
          <a:xfrm>
            <a:off x="3564583" y="4446387"/>
            <a:ext cx="0" cy="139791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F02FB03E-0234-EE32-C577-5A6770891AA2}"/>
              </a:ext>
            </a:extLst>
          </p:cNvPr>
          <p:cNvCxnSpPr>
            <a:cxnSpLocks/>
          </p:cNvCxnSpPr>
          <p:nvPr/>
        </p:nvCxnSpPr>
        <p:spPr>
          <a:xfrm>
            <a:off x="5263117" y="4458827"/>
            <a:ext cx="0" cy="139791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A2295C40-5D2E-3B4F-1ACD-B0BCC2027DB7}"/>
              </a:ext>
            </a:extLst>
          </p:cNvPr>
          <p:cNvCxnSpPr>
            <a:cxnSpLocks/>
          </p:cNvCxnSpPr>
          <p:nvPr/>
        </p:nvCxnSpPr>
        <p:spPr>
          <a:xfrm>
            <a:off x="6713065" y="4476755"/>
            <a:ext cx="0" cy="139791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6C1B9A42-61A6-2995-7DDE-C898B99E6C26}"/>
              </a:ext>
            </a:extLst>
          </p:cNvPr>
          <p:cNvCxnSpPr>
            <a:cxnSpLocks/>
          </p:cNvCxnSpPr>
          <p:nvPr/>
        </p:nvCxnSpPr>
        <p:spPr>
          <a:xfrm>
            <a:off x="8207467" y="4493863"/>
            <a:ext cx="0" cy="139791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ight Triangle 51">
            <a:extLst>
              <a:ext uri="{FF2B5EF4-FFF2-40B4-BE49-F238E27FC236}">
                <a16:creationId xmlns:a16="http://schemas.microsoft.com/office/drawing/2014/main" xmlns="" id="{42717138-4971-B8EE-8AED-CC046AB6D99D}"/>
              </a:ext>
            </a:extLst>
          </p:cNvPr>
          <p:cNvSpPr/>
          <p:nvPr/>
        </p:nvSpPr>
        <p:spPr>
          <a:xfrm rot="8691286">
            <a:off x="7870988" y="4212401"/>
            <a:ext cx="2406297" cy="550484"/>
          </a:xfrm>
          <a:prstGeom prst="rtTriangl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xmlns="" id="{D1E4EA88-0AA0-DA7D-F018-F1951046575E}"/>
              </a:ext>
            </a:extLst>
          </p:cNvPr>
          <p:cNvSpPr/>
          <p:nvPr/>
        </p:nvSpPr>
        <p:spPr>
          <a:xfrm>
            <a:off x="9040545" y="3250794"/>
            <a:ext cx="2957995" cy="1195593"/>
          </a:xfrm>
          <a:prstGeom prst="round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In workplaces, safety programmes and wellbeing programmes have been far apart from each other. Departments have often been separated</a:t>
            </a:r>
          </a:p>
        </p:txBody>
      </p:sp>
    </p:spTree>
    <p:extLst>
      <p:ext uri="{BB962C8B-B14F-4D97-AF65-F5344CB8AC3E}">
        <p14:creationId xmlns:p14="http://schemas.microsoft.com/office/powerpoint/2010/main" val="28354561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20" grpId="0" animBg="1"/>
      <p:bldP spid="26"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B74A985-4ADB-4512-BBC2-F8CA232E1DD1}"/>
              </a:ext>
            </a:extLst>
          </p:cNvPr>
          <p:cNvSpPr/>
          <p:nvPr/>
        </p:nvSpPr>
        <p:spPr>
          <a:xfrm>
            <a:off x="1" y="5831137"/>
            <a:ext cx="12192000" cy="1026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xmlns="" id="{0242C50A-2CD4-4CD7-85D9-4261612400F4}"/>
              </a:ext>
            </a:extLst>
          </p:cNvPr>
          <p:cNvPicPr>
            <a:picLocks noChangeAspect="1"/>
          </p:cNvPicPr>
          <p:nvPr/>
        </p:nvPicPr>
        <p:blipFill>
          <a:blip r:embed="rId3"/>
          <a:stretch>
            <a:fillRect/>
          </a:stretch>
        </p:blipFill>
        <p:spPr>
          <a:xfrm>
            <a:off x="2972512" y="1209141"/>
            <a:ext cx="6274073" cy="5531896"/>
          </a:xfrm>
          <a:prstGeom prst="rect">
            <a:avLst/>
          </a:prstGeom>
        </p:spPr>
      </p:pic>
      <p:sp>
        <p:nvSpPr>
          <p:cNvPr id="3" name="Title 1">
            <a:extLst>
              <a:ext uri="{FF2B5EF4-FFF2-40B4-BE49-F238E27FC236}">
                <a16:creationId xmlns:a16="http://schemas.microsoft.com/office/drawing/2014/main" xmlns="" id="{F811447D-48A1-4100-9FE8-1C36706CE956}"/>
              </a:ext>
            </a:extLst>
          </p:cNvPr>
          <p:cNvSpPr txBox="1">
            <a:spLocks/>
          </p:cNvSpPr>
          <p:nvPr/>
        </p:nvSpPr>
        <p:spPr>
          <a:xfrm>
            <a:off x="1485896" y="600441"/>
            <a:ext cx="9518802" cy="481086"/>
          </a:xfrm>
          <a:prstGeom prst="rect">
            <a:avLst/>
          </a:prstGeom>
        </p:spPr>
        <p:txBody>
          <a:bodyPr vert="horz" lIns="0" tIns="0" rIns="0" bIns="0" rtlCol="0" anchor="t" anchorCtr="0">
            <a:noAutofit/>
          </a:bodyPr>
          <a:lstStyle>
            <a:lvl1pPr algn="l" defTabSz="457200" rtl="0" eaLnBrk="1" latinLnBrk="0" hangingPunct="1">
              <a:lnSpc>
                <a:spcPts val="3000"/>
              </a:lnSpc>
              <a:spcBef>
                <a:spcPct val="0"/>
              </a:spcBef>
              <a:buNone/>
              <a:defRPr sz="2900" b="1" kern="1200">
                <a:solidFill>
                  <a:schemeClr val="tx2"/>
                </a:solidFill>
                <a:latin typeface="+mj-lt"/>
                <a:ea typeface="+mj-ea"/>
                <a:cs typeface="+mj-cs"/>
              </a:defRPr>
            </a:lvl1pPr>
          </a:lstStyle>
          <a:p>
            <a:pPr marL="0" marR="0" lvl="0" indent="0" algn="l" defTabSz="457200" rtl="0" eaLnBrk="1" fontAlgn="auto" latinLnBrk="0" hangingPunct="1">
              <a:lnSpc>
                <a:spcPts val="3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C5C"/>
                </a:solidFill>
                <a:effectLst/>
                <a:uLnTx/>
                <a:uFillTx/>
                <a:latin typeface="Arial"/>
                <a:ea typeface="+mj-ea"/>
                <a:cs typeface="+mj-cs"/>
              </a:rPr>
              <a:t>WHO Healthy Workplace Framework and Model</a:t>
            </a:r>
          </a:p>
        </p:txBody>
      </p:sp>
      <p:sp>
        <p:nvSpPr>
          <p:cNvPr id="14" name="Rectangle: Rounded Corners 13">
            <a:extLst>
              <a:ext uri="{FF2B5EF4-FFF2-40B4-BE49-F238E27FC236}">
                <a16:creationId xmlns:a16="http://schemas.microsoft.com/office/drawing/2014/main" xmlns="" id="{4AAACFF9-B138-4FAC-8D72-C60F47DB5BD9}"/>
              </a:ext>
            </a:extLst>
          </p:cNvPr>
          <p:cNvSpPr/>
          <p:nvPr/>
        </p:nvSpPr>
        <p:spPr>
          <a:xfrm>
            <a:off x="118206" y="5189219"/>
            <a:ext cx="5977794" cy="1610299"/>
          </a:xfrm>
          <a:prstGeom prst="roundRect">
            <a:avLst>
              <a:gd name="adj" fmla="val 6072"/>
            </a:avLst>
          </a:prstGeom>
          <a:solidFill>
            <a:srgbClr val="002F5F">
              <a:alpha val="89804"/>
            </a:srgbClr>
          </a:solidFill>
          <a:ln>
            <a:noFill/>
          </a:ln>
          <a:effectLst>
            <a:outerShdw blurRad="50800" dist="38100" dir="10800000" algn="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66D4D977-9A37-4B8F-9E0D-823FE1748107}"/>
              </a:ext>
            </a:extLst>
          </p:cNvPr>
          <p:cNvSpPr txBox="1"/>
          <p:nvPr/>
        </p:nvSpPr>
        <p:spPr>
          <a:xfrm>
            <a:off x="190981" y="5236352"/>
            <a:ext cx="5809769" cy="1477328"/>
          </a:xfrm>
          <a:prstGeom prst="rect">
            <a:avLst/>
          </a:prstGeom>
          <a:noFill/>
        </p:spPr>
        <p:txBody>
          <a:bodyPr wrap="square" lIns="0" tIns="0" rIns="0" bIns="0" rtlCol="0">
            <a:spAutoFit/>
          </a:bodyPr>
          <a:lstStyle/>
          <a:p>
            <a:pPr marL="0" lvl="1" algn="ctr" defTabSz="457200">
              <a:spcAft>
                <a:spcPts val="2400"/>
              </a:spcAft>
              <a:defRPr/>
            </a:pPr>
            <a:r>
              <a:rPr kumimoji="0" lang="en-US" sz="1600" b="0" i="0" u="none" strike="noStrike" kern="1200" cap="none" spc="0" normalizeH="0" baseline="0" noProof="0" dirty="0">
                <a:ln>
                  <a:noFill/>
                </a:ln>
                <a:solidFill>
                  <a:schemeClr val="bg1"/>
                </a:solidFill>
                <a:effectLst/>
                <a:uLnTx/>
                <a:uFillTx/>
                <a:latin typeface="Arial"/>
              </a:rPr>
              <a:t>“</a:t>
            </a:r>
            <a:r>
              <a:rPr lang="en-GB" sz="1600" i="1" dirty="0">
                <a:solidFill>
                  <a:schemeClr val="bg1"/>
                </a:solidFill>
                <a:latin typeface="Arial"/>
              </a:rPr>
              <a:t>Most private sector enterprises are in </a:t>
            </a:r>
            <a:r>
              <a:rPr lang="en-GB" sz="1600" b="1" i="1" dirty="0">
                <a:solidFill>
                  <a:schemeClr val="bg1"/>
                </a:solidFill>
                <a:latin typeface="Arial"/>
              </a:rPr>
              <a:t>business to make money</a:t>
            </a:r>
            <a:r>
              <a:rPr lang="en-GB" sz="1600" i="1" dirty="0">
                <a:solidFill>
                  <a:schemeClr val="bg1"/>
                </a:solidFill>
                <a:latin typeface="Arial"/>
              </a:rPr>
              <a:t>. Non-profit organizations and institutions are in business to be </a:t>
            </a:r>
            <a:r>
              <a:rPr lang="en-GB" sz="1600" b="1" i="1" dirty="0">
                <a:solidFill>
                  <a:schemeClr val="bg1"/>
                </a:solidFill>
                <a:latin typeface="Arial"/>
              </a:rPr>
              <a:t>successful at achieving their missions</a:t>
            </a:r>
            <a:r>
              <a:rPr lang="en-GB" sz="1600" i="1" dirty="0">
                <a:solidFill>
                  <a:schemeClr val="bg1"/>
                </a:solidFill>
                <a:latin typeface="Arial"/>
              </a:rPr>
              <a:t>. All these workplaces require </a:t>
            </a:r>
            <a:r>
              <a:rPr lang="en-GB" sz="1600" b="1" i="1" dirty="0">
                <a:solidFill>
                  <a:schemeClr val="bg1"/>
                </a:solidFill>
                <a:latin typeface="Arial"/>
              </a:rPr>
              <a:t>workers</a:t>
            </a:r>
            <a:r>
              <a:rPr lang="en-GB" sz="1600" i="1" dirty="0">
                <a:solidFill>
                  <a:schemeClr val="bg1"/>
                </a:solidFill>
                <a:latin typeface="Arial"/>
              </a:rPr>
              <a:t> in order to </a:t>
            </a:r>
            <a:r>
              <a:rPr lang="en-GB" sz="1600" b="1" i="1" dirty="0">
                <a:solidFill>
                  <a:schemeClr val="bg1"/>
                </a:solidFill>
                <a:latin typeface="Arial"/>
              </a:rPr>
              <a:t>achieve their goals</a:t>
            </a:r>
            <a:r>
              <a:rPr lang="en-GB" sz="1600" i="1" dirty="0">
                <a:solidFill>
                  <a:schemeClr val="bg1"/>
                </a:solidFill>
                <a:latin typeface="Arial"/>
              </a:rPr>
              <a:t>, and there is a strong business case to be made for ensuring that workers are mentally and physically healthy</a:t>
            </a:r>
            <a:r>
              <a:rPr kumimoji="0" lang="en-GB" sz="1600" b="0" i="0" u="none" strike="noStrike" kern="1200" cap="none" spc="0" normalizeH="0" baseline="0" noProof="0" dirty="0">
                <a:ln>
                  <a:noFill/>
                </a:ln>
                <a:solidFill>
                  <a:schemeClr val="bg1"/>
                </a:solidFill>
                <a:effectLst/>
                <a:uLnTx/>
                <a:uFillTx/>
                <a:latin typeface="Arial"/>
              </a:rPr>
              <a:t>” </a:t>
            </a:r>
            <a:r>
              <a:rPr lang="en-GB" sz="1100" dirty="0">
                <a:solidFill>
                  <a:schemeClr val="bg1"/>
                </a:solidFill>
                <a:latin typeface="Arial"/>
              </a:rPr>
              <a:t>(</a:t>
            </a:r>
            <a:r>
              <a:rPr lang="en-GB" sz="1100" dirty="0">
                <a:solidFill>
                  <a:schemeClr val="bg1"/>
                </a:solidFill>
                <a:latin typeface="Arial" panose="020B0604020202020204" pitchFamily="34" charset="0"/>
                <a:cs typeface="Arial" panose="020B0604020202020204" pitchFamily="34" charset="0"/>
              </a:rPr>
              <a:t>Burton, J, 2010)</a:t>
            </a:r>
          </a:p>
        </p:txBody>
      </p:sp>
      <p:sp>
        <p:nvSpPr>
          <p:cNvPr id="4" name="Rectangle 3">
            <a:extLst>
              <a:ext uri="{FF2B5EF4-FFF2-40B4-BE49-F238E27FC236}">
                <a16:creationId xmlns:a16="http://schemas.microsoft.com/office/drawing/2014/main" xmlns="" id="{D5C41635-3025-0403-13BC-F234EE6C082F}"/>
              </a:ext>
            </a:extLst>
          </p:cNvPr>
          <p:cNvSpPr/>
          <p:nvPr/>
        </p:nvSpPr>
        <p:spPr>
          <a:xfrm>
            <a:off x="4795284" y="1619195"/>
            <a:ext cx="925032" cy="454153"/>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8F30A5ED-1782-A6DF-20A1-A55926161280}"/>
              </a:ext>
            </a:extLst>
          </p:cNvPr>
          <p:cNvSpPr/>
          <p:nvPr/>
        </p:nvSpPr>
        <p:spPr>
          <a:xfrm>
            <a:off x="6675377" y="1619195"/>
            <a:ext cx="1637413" cy="847558"/>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1FC34859-B0A7-EAB8-7A52-91937FE13B49}"/>
              </a:ext>
            </a:extLst>
          </p:cNvPr>
          <p:cNvSpPr/>
          <p:nvPr/>
        </p:nvSpPr>
        <p:spPr>
          <a:xfrm>
            <a:off x="6135726" y="3185725"/>
            <a:ext cx="1392126" cy="652628"/>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40825280-36B8-E1C0-C9B5-45273971AEEA}"/>
              </a:ext>
            </a:extLst>
          </p:cNvPr>
          <p:cNvSpPr/>
          <p:nvPr/>
        </p:nvSpPr>
        <p:spPr>
          <a:xfrm>
            <a:off x="7691155" y="3185725"/>
            <a:ext cx="1392126" cy="652628"/>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EAB36123-9354-76D0-AC13-2B4887332B07}"/>
              </a:ext>
            </a:extLst>
          </p:cNvPr>
          <p:cNvSpPr/>
          <p:nvPr/>
        </p:nvSpPr>
        <p:spPr>
          <a:xfrm>
            <a:off x="6777394" y="4767121"/>
            <a:ext cx="1637413" cy="847558"/>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8C814B89-DA4D-836B-64BC-7B4AF7F58129}"/>
              </a:ext>
            </a:extLst>
          </p:cNvPr>
          <p:cNvSpPr/>
          <p:nvPr/>
        </p:nvSpPr>
        <p:spPr>
          <a:xfrm>
            <a:off x="7009169" y="6149391"/>
            <a:ext cx="1167267" cy="436588"/>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1E7C49C2-342E-F7AA-2B3B-1C9967B3A3DE}"/>
              </a:ext>
            </a:extLst>
          </p:cNvPr>
          <p:cNvSpPr/>
          <p:nvPr/>
        </p:nvSpPr>
        <p:spPr>
          <a:xfrm>
            <a:off x="3965886" y="2599040"/>
            <a:ext cx="1392126" cy="652628"/>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2E8BF5BF-ED55-0776-9FDC-C1E369376531}"/>
              </a:ext>
            </a:extLst>
          </p:cNvPr>
          <p:cNvSpPr/>
          <p:nvPr/>
        </p:nvSpPr>
        <p:spPr>
          <a:xfrm>
            <a:off x="3965886" y="3567271"/>
            <a:ext cx="1392126" cy="877137"/>
          </a:xfrm>
          <a:prstGeom prst="rect">
            <a:avLst/>
          </a:prstGeom>
          <a:solidFill>
            <a:srgbClr val="002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xmlns="" id="{B6914B6F-FBC5-B517-39E1-E3693CE37511}"/>
              </a:ext>
            </a:extLst>
          </p:cNvPr>
          <p:cNvSpPr/>
          <p:nvPr/>
        </p:nvSpPr>
        <p:spPr>
          <a:xfrm>
            <a:off x="2466753" y="2686719"/>
            <a:ext cx="986611" cy="3377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274117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fade">
                                      <p:cBhvr>
                                        <p:cTn id="5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1B0D558-6437-DD2E-8A86-8F879B64F754}"/>
              </a:ext>
            </a:extLst>
          </p:cNvPr>
          <p:cNvSpPr txBox="1"/>
          <p:nvPr/>
        </p:nvSpPr>
        <p:spPr>
          <a:xfrm>
            <a:off x="1454125" y="425511"/>
            <a:ext cx="1036723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C5C"/>
                </a:solidFill>
                <a:effectLst/>
                <a:uLnTx/>
                <a:uFillTx/>
                <a:latin typeface="Arial"/>
                <a:ea typeface="+mn-ea"/>
                <a:cs typeface="Arial"/>
              </a:rPr>
              <a:t>We need you…</a:t>
            </a:r>
            <a:endParaRPr kumimoji="0" lang="en-US" sz="1800" b="0" i="0" u="none" strike="noStrike" kern="1200" cap="none" spc="0" normalizeH="0" baseline="0" noProof="0" dirty="0">
              <a:ln>
                <a:noFill/>
              </a:ln>
              <a:solidFill>
                <a:srgbClr val="002C5C"/>
              </a:solidFill>
              <a:effectLst/>
              <a:uLnTx/>
              <a:uFillTx/>
              <a:latin typeface="Calibri" panose="020F0502020204030204"/>
              <a:ea typeface="+mn-ea"/>
            </a:endParaRPr>
          </a:p>
        </p:txBody>
      </p:sp>
      <p:pic>
        <p:nvPicPr>
          <p:cNvPr id="3" name="Graphic 2" descr="Office worker male with solid fill">
            <a:extLst>
              <a:ext uri="{FF2B5EF4-FFF2-40B4-BE49-F238E27FC236}">
                <a16:creationId xmlns:a16="http://schemas.microsoft.com/office/drawing/2014/main" xmlns="" id="{4DB6162F-B81C-68E4-C935-23D56C81B0C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99352" y="2873470"/>
            <a:ext cx="1012730" cy="1012730"/>
          </a:xfrm>
          <a:prstGeom prst="rect">
            <a:avLst/>
          </a:prstGeom>
        </p:spPr>
      </p:pic>
      <p:pic>
        <p:nvPicPr>
          <p:cNvPr id="4" name="Graphic 3" descr="Office worker female with solid fill">
            <a:extLst>
              <a:ext uri="{FF2B5EF4-FFF2-40B4-BE49-F238E27FC236}">
                <a16:creationId xmlns:a16="http://schemas.microsoft.com/office/drawing/2014/main" xmlns="" id="{9FE59986-A31F-5252-74B5-DB3D3B18D16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404225" y="2873470"/>
            <a:ext cx="1012730" cy="1012730"/>
          </a:xfrm>
          <a:prstGeom prst="rect">
            <a:avLst/>
          </a:prstGeom>
        </p:spPr>
      </p:pic>
      <p:pic>
        <p:nvPicPr>
          <p:cNvPr id="5" name="Graphic 4" descr="Brain in head with solid fill">
            <a:extLst>
              <a:ext uri="{FF2B5EF4-FFF2-40B4-BE49-F238E27FC236}">
                <a16:creationId xmlns:a16="http://schemas.microsoft.com/office/drawing/2014/main" xmlns="" id="{C9ED5A79-927E-90E1-D18D-CBDD9BCD966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14965" y="2819041"/>
            <a:ext cx="1012730" cy="1012730"/>
          </a:xfrm>
          <a:prstGeom prst="rect">
            <a:avLst/>
          </a:prstGeom>
        </p:spPr>
      </p:pic>
      <p:pic>
        <p:nvPicPr>
          <p:cNvPr id="6" name="Graphic 5" descr="Document with solid fill">
            <a:extLst>
              <a:ext uri="{FF2B5EF4-FFF2-40B4-BE49-F238E27FC236}">
                <a16:creationId xmlns:a16="http://schemas.microsoft.com/office/drawing/2014/main" xmlns="" id="{4DDF4C68-A59F-88C7-B684-19EE38D6A31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10965" y="2570985"/>
            <a:ext cx="1012730" cy="1012730"/>
          </a:xfrm>
          <a:prstGeom prst="rect">
            <a:avLst/>
          </a:prstGeom>
        </p:spPr>
      </p:pic>
      <p:pic>
        <p:nvPicPr>
          <p:cNvPr id="7" name="Graphic 6" descr="Contract with solid fill">
            <a:extLst>
              <a:ext uri="{FF2B5EF4-FFF2-40B4-BE49-F238E27FC236}">
                <a16:creationId xmlns:a16="http://schemas.microsoft.com/office/drawing/2014/main" xmlns="" id="{C4A88C2A-F707-E3CD-9AAD-8153FEFF5D1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789438" y="1256084"/>
            <a:ext cx="1088707" cy="1088707"/>
          </a:xfrm>
          <a:prstGeom prst="rect">
            <a:avLst/>
          </a:prstGeom>
        </p:spPr>
      </p:pic>
      <p:pic>
        <p:nvPicPr>
          <p:cNvPr id="8" name="Graphic 7" descr="Daily calendar with solid fill">
            <a:extLst>
              <a:ext uri="{FF2B5EF4-FFF2-40B4-BE49-F238E27FC236}">
                <a16:creationId xmlns:a16="http://schemas.microsoft.com/office/drawing/2014/main" xmlns="" id="{0C9A1237-B1A1-6100-18A6-E9457751B53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07629" y="4290884"/>
            <a:ext cx="1072259" cy="1072259"/>
          </a:xfrm>
          <a:prstGeom prst="rect">
            <a:avLst/>
          </a:prstGeom>
        </p:spPr>
      </p:pic>
      <p:pic>
        <p:nvPicPr>
          <p:cNvPr id="9" name="Graphic 8" descr="Clipboard Checked with solid fill">
            <a:extLst>
              <a:ext uri="{FF2B5EF4-FFF2-40B4-BE49-F238E27FC236}">
                <a16:creationId xmlns:a16="http://schemas.microsoft.com/office/drawing/2014/main" xmlns="" id="{73DBB206-7038-73A0-F5BD-748BD3EE917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743798" y="4355004"/>
            <a:ext cx="1012730" cy="1012730"/>
          </a:xfrm>
          <a:prstGeom prst="rect">
            <a:avLst/>
          </a:prstGeom>
        </p:spPr>
      </p:pic>
      <p:pic>
        <p:nvPicPr>
          <p:cNvPr id="14" name="Graphic 13" descr="Crane with solid fill">
            <a:extLst>
              <a:ext uri="{FF2B5EF4-FFF2-40B4-BE49-F238E27FC236}">
                <a16:creationId xmlns:a16="http://schemas.microsoft.com/office/drawing/2014/main" xmlns="" id="{5C0A47F9-06C1-0EFA-F608-66CE38FA99AB}"/>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9608103" y="4384275"/>
            <a:ext cx="1012730" cy="1012730"/>
          </a:xfrm>
          <a:prstGeom prst="rect">
            <a:avLst/>
          </a:prstGeom>
        </p:spPr>
      </p:pic>
      <p:pic>
        <p:nvPicPr>
          <p:cNvPr id="18" name="Graphic 17" descr="Saw with solid fill">
            <a:extLst>
              <a:ext uri="{FF2B5EF4-FFF2-40B4-BE49-F238E27FC236}">
                <a16:creationId xmlns:a16="http://schemas.microsoft.com/office/drawing/2014/main" xmlns="" id="{E543E8A9-E0D1-4C96-6952-75B386894917}"/>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flipV="1">
            <a:off x="9554352" y="1332119"/>
            <a:ext cx="1072261" cy="1072261"/>
          </a:xfrm>
          <a:prstGeom prst="rect">
            <a:avLst/>
          </a:prstGeom>
        </p:spPr>
      </p:pic>
      <p:pic>
        <p:nvPicPr>
          <p:cNvPr id="20" name="Graphic 19" descr="Screwdriver with solid fill">
            <a:extLst>
              <a:ext uri="{FF2B5EF4-FFF2-40B4-BE49-F238E27FC236}">
                <a16:creationId xmlns:a16="http://schemas.microsoft.com/office/drawing/2014/main" xmlns="" id="{A9CEE3BD-62F9-2F9B-12BB-B7F7A47B59E8}"/>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flipV="1">
            <a:off x="7532266" y="1332121"/>
            <a:ext cx="1072260" cy="1072260"/>
          </a:xfrm>
          <a:prstGeom prst="rect">
            <a:avLst/>
          </a:prstGeom>
        </p:spPr>
      </p:pic>
      <p:pic>
        <p:nvPicPr>
          <p:cNvPr id="22" name="Graphic 21" descr="Jackhammer with solid fill">
            <a:extLst>
              <a:ext uri="{FF2B5EF4-FFF2-40B4-BE49-F238E27FC236}">
                <a16:creationId xmlns:a16="http://schemas.microsoft.com/office/drawing/2014/main" xmlns="" id="{B9C415BB-4564-CD45-BE9F-88E2FE788D56}"/>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rot="10800000" flipV="1">
            <a:off x="8016340" y="4388169"/>
            <a:ext cx="1012731" cy="1012731"/>
          </a:xfrm>
          <a:prstGeom prst="rect">
            <a:avLst/>
          </a:prstGeom>
        </p:spPr>
      </p:pic>
      <p:pic>
        <p:nvPicPr>
          <p:cNvPr id="24" name="Graphic 23" descr="Excavator with solid fill">
            <a:extLst>
              <a:ext uri="{FF2B5EF4-FFF2-40B4-BE49-F238E27FC236}">
                <a16:creationId xmlns:a16="http://schemas.microsoft.com/office/drawing/2014/main" xmlns="" id="{58BB463C-25FC-C446-329A-743CCC312AF7}"/>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rot="10800000" flipV="1">
            <a:off x="6999231" y="2780612"/>
            <a:ext cx="1161489" cy="1161489"/>
          </a:xfrm>
          <a:prstGeom prst="rect">
            <a:avLst/>
          </a:prstGeom>
        </p:spPr>
      </p:pic>
      <p:pic>
        <p:nvPicPr>
          <p:cNvPr id="26" name="Graphic 25" descr="Construction worker male with solid fill">
            <a:extLst>
              <a:ext uri="{FF2B5EF4-FFF2-40B4-BE49-F238E27FC236}">
                <a16:creationId xmlns:a16="http://schemas.microsoft.com/office/drawing/2014/main" xmlns="" id="{F22376A5-A035-6D85-C804-D0DE4A17ECBA}"/>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rot="10800000" flipV="1">
            <a:off x="8398697" y="2902741"/>
            <a:ext cx="1012730" cy="1012730"/>
          </a:xfrm>
          <a:prstGeom prst="rect">
            <a:avLst/>
          </a:prstGeom>
        </p:spPr>
      </p:pic>
      <p:pic>
        <p:nvPicPr>
          <p:cNvPr id="28" name="Graphic 27" descr="Construction worker female with solid fill">
            <a:extLst>
              <a:ext uri="{FF2B5EF4-FFF2-40B4-BE49-F238E27FC236}">
                <a16:creationId xmlns:a16="http://schemas.microsoft.com/office/drawing/2014/main" xmlns="" id="{1C8D9B6D-4A50-9E06-665D-A731C6A90E7C}"/>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10800000" flipV="1">
            <a:off x="9100195" y="2916910"/>
            <a:ext cx="1012731" cy="1012731"/>
          </a:xfrm>
          <a:prstGeom prst="rect">
            <a:avLst/>
          </a:prstGeom>
        </p:spPr>
      </p:pic>
      <p:pic>
        <p:nvPicPr>
          <p:cNvPr id="30" name="Graphic 29" descr="Playbook with solid fill">
            <a:extLst>
              <a:ext uri="{FF2B5EF4-FFF2-40B4-BE49-F238E27FC236}">
                <a16:creationId xmlns:a16="http://schemas.microsoft.com/office/drawing/2014/main" xmlns="" id="{2BCA8C95-3877-53F7-7019-06957D20235D}"/>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flipV="1">
            <a:off x="10208774" y="2789275"/>
            <a:ext cx="1072261" cy="1072261"/>
          </a:xfrm>
          <a:prstGeom prst="rect">
            <a:avLst/>
          </a:prstGeom>
        </p:spPr>
      </p:pic>
      <p:pic>
        <p:nvPicPr>
          <p:cNvPr id="32" name="Graphic 31" descr="Periodic Graph with solid fill">
            <a:extLst>
              <a:ext uri="{FF2B5EF4-FFF2-40B4-BE49-F238E27FC236}">
                <a16:creationId xmlns:a16="http://schemas.microsoft.com/office/drawing/2014/main" xmlns="" id="{AC2D378E-35D9-DD0F-04E8-C0F24EB714DA}"/>
              </a:ext>
            </a:extLst>
          </p:cNvPr>
          <p:cNvPicPr>
            <a:picLocks noChangeAspect="1"/>
          </p:cNvPicPr>
          <p:nvPr/>
        </p:nvPicPr>
        <p:blipFill>
          <a:blip r:embed="rId33">
            <a:extLst>
              <a:ext uri="{96DAC541-7B7A-43D3-8B79-37D633B846F1}">
                <asvg:svgBlip xmlns:asvg="http://schemas.microsoft.com/office/drawing/2016/SVG/main" xmlns="" r:embed="rId34"/>
              </a:ext>
            </a:extLst>
          </a:blip>
          <a:stretch>
            <a:fillRect/>
          </a:stretch>
        </p:blipFill>
        <p:spPr>
          <a:xfrm>
            <a:off x="3556552" y="1335505"/>
            <a:ext cx="1012730" cy="1012730"/>
          </a:xfrm>
          <a:prstGeom prst="rect">
            <a:avLst/>
          </a:prstGeom>
        </p:spPr>
      </p:pic>
      <p:sp>
        <p:nvSpPr>
          <p:cNvPr id="33" name="Content Placeholder 5">
            <a:extLst>
              <a:ext uri="{FF2B5EF4-FFF2-40B4-BE49-F238E27FC236}">
                <a16:creationId xmlns:a16="http://schemas.microsoft.com/office/drawing/2014/main" xmlns="" id="{C947EE9F-68BE-3E49-278B-1AB627472702}"/>
              </a:ext>
            </a:extLst>
          </p:cNvPr>
          <p:cNvSpPr txBox="1">
            <a:spLocks/>
          </p:cNvSpPr>
          <p:nvPr/>
        </p:nvSpPr>
        <p:spPr>
          <a:xfrm>
            <a:off x="2368936" y="3831771"/>
            <a:ext cx="2003127" cy="4924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2000" dirty="0">
                <a:solidFill>
                  <a:srgbClr val="FF0000"/>
                </a:solidFill>
                <a:latin typeface="Arial" panose="020B0604020202020204" pitchFamily="34" charset="0"/>
                <a:cs typeface="Arial" panose="020B0604020202020204" pitchFamily="34" charset="0"/>
              </a:rPr>
              <a:t>HR Perspective</a:t>
            </a:r>
          </a:p>
        </p:txBody>
      </p:sp>
      <p:sp>
        <p:nvSpPr>
          <p:cNvPr id="34" name="Content Placeholder 5">
            <a:extLst>
              <a:ext uri="{FF2B5EF4-FFF2-40B4-BE49-F238E27FC236}">
                <a16:creationId xmlns:a16="http://schemas.microsoft.com/office/drawing/2014/main" xmlns="" id="{091EEED8-B961-FEC7-D6BF-2DA752BF572E}"/>
              </a:ext>
            </a:extLst>
          </p:cNvPr>
          <p:cNvSpPr txBox="1">
            <a:spLocks/>
          </p:cNvSpPr>
          <p:nvPr/>
        </p:nvSpPr>
        <p:spPr>
          <a:xfrm>
            <a:off x="8230201" y="3863180"/>
            <a:ext cx="2165791" cy="4924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2000" dirty="0">
                <a:solidFill>
                  <a:srgbClr val="FF0000"/>
                </a:solidFill>
                <a:latin typeface="Arial" panose="020B0604020202020204" pitchFamily="34" charset="0"/>
                <a:cs typeface="Arial" panose="020B0604020202020204" pitchFamily="34" charset="0"/>
              </a:rPr>
              <a:t>H&amp;S Perspective</a:t>
            </a:r>
          </a:p>
        </p:txBody>
      </p:sp>
      <p:sp>
        <p:nvSpPr>
          <p:cNvPr id="35" name="Content Placeholder 5">
            <a:extLst>
              <a:ext uri="{FF2B5EF4-FFF2-40B4-BE49-F238E27FC236}">
                <a16:creationId xmlns:a16="http://schemas.microsoft.com/office/drawing/2014/main" xmlns="" id="{7BA0B829-9CA3-D584-42A1-F67A0C8E2A8A}"/>
              </a:ext>
            </a:extLst>
          </p:cNvPr>
          <p:cNvSpPr txBox="1">
            <a:spLocks/>
          </p:cNvSpPr>
          <p:nvPr/>
        </p:nvSpPr>
        <p:spPr>
          <a:xfrm>
            <a:off x="645120" y="5497693"/>
            <a:ext cx="5543669" cy="4924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800" dirty="0">
                <a:solidFill>
                  <a:srgbClr val="002C5C"/>
                </a:solidFill>
                <a:latin typeface="Arial" panose="020B0604020202020204" pitchFamily="34" charset="0"/>
                <a:cs typeface="Arial" panose="020B0604020202020204" pitchFamily="34" charset="0"/>
              </a:rPr>
              <a:t>Sickness absence, stress, personal development</a:t>
            </a:r>
          </a:p>
        </p:txBody>
      </p:sp>
      <p:sp>
        <p:nvSpPr>
          <p:cNvPr id="36" name="Content Placeholder 5">
            <a:extLst>
              <a:ext uri="{FF2B5EF4-FFF2-40B4-BE49-F238E27FC236}">
                <a16:creationId xmlns:a16="http://schemas.microsoft.com/office/drawing/2014/main" xmlns="" id="{6243D8C1-D89B-59E7-8FB7-272E903578B6}"/>
              </a:ext>
            </a:extLst>
          </p:cNvPr>
          <p:cNvSpPr txBox="1">
            <a:spLocks/>
          </p:cNvSpPr>
          <p:nvPr/>
        </p:nvSpPr>
        <p:spPr>
          <a:xfrm>
            <a:off x="6999230" y="5497693"/>
            <a:ext cx="5543669" cy="4924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800" dirty="0">
                <a:solidFill>
                  <a:srgbClr val="002C5C"/>
                </a:solidFill>
                <a:latin typeface="Arial" panose="020B0604020202020204" pitchFamily="34" charset="0"/>
                <a:cs typeface="Arial" panose="020B0604020202020204" pitchFamily="34" charset="0"/>
              </a:rPr>
              <a:t>Compliance, risk, mitigation of accidents</a:t>
            </a:r>
          </a:p>
        </p:txBody>
      </p:sp>
    </p:spTree>
    <p:extLst>
      <p:ext uri="{BB962C8B-B14F-4D97-AF65-F5344CB8AC3E}">
        <p14:creationId xmlns:p14="http://schemas.microsoft.com/office/powerpoint/2010/main" val="21383214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fade">
                                      <p:cBhvr>
                                        <p:cTn id="20" dur="1000"/>
                                        <p:tgtEl>
                                          <p:spTgt spid="33">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fade">
                                      <p:cBhvr>
                                        <p:cTn id="24" dur="1000"/>
                                        <p:tgtEl>
                                          <p:spTgt spid="34">
                                            <p:txEl>
                                              <p:pRg st="0" end="0"/>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5">
                                            <p:txEl>
                                              <p:pRg st="0" end="0"/>
                                            </p:txEl>
                                          </p:spTgt>
                                        </p:tgtEl>
                                        <p:attrNameLst>
                                          <p:attrName>style.visibility</p:attrName>
                                        </p:attrNameLst>
                                      </p:cBhvr>
                                      <p:to>
                                        <p:strVal val="visible"/>
                                      </p:to>
                                    </p:set>
                                    <p:animEffect transition="in" filter="fade">
                                      <p:cBhvr>
                                        <p:cTn id="28" dur="1000"/>
                                        <p:tgtEl>
                                          <p:spTgt spid="35">
                                            <p:txEl>
                                              <p:pRg st="0" end="0"/>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6">
                                            <p:txEl>
                                              <p:pRg st="0" end="0"/>
                                            </p:txEl>
                                          </p:spTgt>
                                        </p:tgtEl>
                                        <p:attrNameLst>
                                          <p:attrName>style.visibility</p:attrName>
                                        </p:attrNameLst>
                                      </p:cBhvr>
                                      <p:to>
                                        <p:strVal val="visible"/>
                                      </p:to>
                                    </p:set>
                                    <p:animEffect transition="in" filter="fade">
                                      <p:cBhvr>
                                        <p:cTn id="32"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E27390B-FD32-084B-A5B4-26EBDE46B340}"/>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Integrated Approach; Research</a:t>
            </a:r>
          </a:p>
        </p:txBody>
      </p:sp>
      <p:sp>
        <p:nvSpPr>
          <p:cNvPr id="14" name="TextBox 13">
            <a:extLst>
              <a:ext uri="{FF2B5EF4-FFF2-40B4-BE49-F238E27FC236}">
                <a16:creationId xmlns:a16="http://schemas.microsoft.com/office/drawing/2014/main" xmlns="" id="{382575CA-7A01-6842-9F18-F2067B0725B5}"/>
              </a:ext>
            </a:extLst>
          </p:cNvPr>
          <p:cNvSpPr txBox="1"/>
          <p:nvPr/>
        </p:nvSpPr>
        <p:spPr>
          <a:xfrm>
            <a:off x="708252" y="1375257"/>
            <a:ext cx="10775496" cy="4985980"/>
          </a:xfrm>
          <a:prstGeom prst="rect">
            <a:avLst/>
          </a:prstGeom>
          <a:noFill/>
        </p:spPr>
        <p:txBody>
          <a:bodyPr wrap="square" lIns="0" tIns="0" rIns="0" bIns="0" rtlCol="0">
            <a:spAutoFit/>
          </a:bodyPr>
          <a:lstStyle/>
          <a:p>
            <a:pPr marL="0" lvl="1" defTabSz="457200">
              <a:spcAft>
                <a:spcPts val="1200"/>
              </a:spcAft>
              <a:defRPr/>
            </a:pPr>
            <a:r>
              <a:rPr kumimoji="0" lang="en-US" sz="2500" b="0" i="0" u="none" strike="noStrike" kern="1200" cap="none" spc="0" normalizeH="0" baseline="0" noProof="0" dirty="0">
                <a:ln>
                  <a:noFill/>
                </a:ln>
                <a:solidFill>
                  <a:srgbClr val="002F5F"/>
                </a:solidFill>
                <a:effectLst/>
                <a:uLnTx/>
                <a:uFillTx/>
                <a:latin typeface="Arial"/>
              </a:rPr>
              <a:t>“</a:t>
            </a:r>
            <a:r>
              <a:rPr kumimoji="0" lang="en-GB" sz="2500" b="0" i="0" u="none" strike="noStrike" kern="1200" cap="none" spc="0" normalizeH="0" baseline="0" noProof="0" dirty="0">
                <a:ln>
                  <a:noFill/>
                </a:ln>
                <a:solidFill>
                  <a:srgbClr val="002F5F"/>
                </a:solidFill>
                <a:effectLst/>
                <a:uLnTx/>
                <a:uFillTx/>
                <a:latin typeface="Arial"/>
              </a:rPr>
              <a:t>Research increasingly shows that compared to traditional programs, an </a:t>
            </a:r>
            <a:r>
              <a:rPr kumimoji="0" lang="en-GB" sz="2500" b="1" i="0" u="none" strike="noStrike" kern="1200" cap="none" spc="0" normalizeH="0" baseline="0" noProof="0" dirty="0">
                <a:ln>
                  <a:noFill/>
                </a:ln>
                <a:solidFill>
                  <a:srgbClr val="002F5F"/>
                </a:solidFill>
                <a:effectLst/>
                <a:uLnTx/>
                <a:uFillTx/>
                <a:latin typeface="Arial"/>
              </a:rPr>
              <a:t>integrated approach </a:t>
            </a:r>
            <a:r>
              <a:rPr kumimoji="0" lang="en-GB" sz="2500" b="0" i="0" u="none" strike="noStrike" kern="1200" cap="none" spc="0" normalizeH="0" baseline="0" noProof="0" dirty="0">
                <a:ln>
                  <a:noFill/>
                </a:ln>
                <a:solidFill>
                  <a:srgbClr val="002F5F"/>
                </a:solidFill>
                <a:effectLst/>
                <a:uLnTx/>
                <a:uFillTx/>
                <a:latin typeface="Arial"/>
              </a:rPr>
              <a:t>can lead to </a:t>
            </a:r>
            <a:r>
              <a:rPr kumimoji="0" lang="en-GB" sz="2500" b="1" i="0" u="none" strike="noStrike" kern="1200" cap="none" spc="0" normalizeH="0" baseline="0" noProof="0" dirty="0">
                <a:ln>
                  <a:noFill/>
                </a:ln>
                <a:solidFill>
                  <a:srgbClr val="002F5F"/>
                </a:solidFill>
                <a:effectLst/>
                <a:uLnTx/>
                <a:uFillTx/>
                <a:latin typeface="Arial"/>
              </a:rPr>
              <a:t>healthier</a:t>
            </a:r>
            <a:r>
              <a:rPr kumimoji="0" lang="en-GB" sz="2500" b="0" i="0" u="none" strike="noStrike" kern="1200" cap="none" spc="0" normalizeH="0" baseline="0" noProof="0" dirty="0">
                <a:ln>
                  <a:noFill/>
                </a:ln>
                <a:solidFill>
                  <a:srgbClr val="002F5F"/>
                </a:solidFill>
                <a:effectLst/>
                <a:uLnTx/>
                <a:uFillTx/>
                <a:latin typeface="Arial"/>
              </a:rPr>
              <a:t> and </a:t>
            </a:r>
            <a:r>
              <a:rPr kumimoji="0" lang="en-GB" sz="2500" b="1" i="0" u="none" strike="noStrike" kern="1200" cap="none" spc="0" normalizeH="0" baseline="0" noProof="0" dirty="0">
                <a:ln>
                  <a:noFill/>
                </a:ln>
                <a:solidFill>
                  <a:srgbClr val="002F5F"/>
                </a:solidFill>
                <a:effectLst/>
                <a:uLnTx/>
                <a:uFillTx/>
                <a:latin typeface="Arial"/>
              </a:rPr>
              <a:t>safer</a:t>
            </a:r>
            <a:r>
              <a:rPr kumimoji="0" lang="en-GB" sz="2500" b="0" i="0" u="none" strike="noStrike" kern="1200" cap="none" spc="0" normalizeH="0" baseline="0" noProof="0" dirty="0">
                <a:ln>
                  <a:noFill/>
                </a:ln>
                <a:solidFill>
                  <a:srgbClr val="002F5F"/>
                </a:solidFill>
                <a:effectLst/>
                <a:uLnTx/>
                <a:uFillTx/>
                <a:latin typeface="Arial"/>
              </a:rPr>
              <a:t> employees, as well as </a:t>
            </a:r>
            <a:r>
              <a:rPr kumimoji="0" lang="en-GB" sz="2500" b="1" i="0" u="none" strike="noStrike" kern="1200" cap="none" spc="0" normalizeH="0" baseline="0" noProof="0" dirty="0">
                <a:ln>
                  <a:noFill/>
                </a:ln>
                <a:solidFill>
                  <a:srgbClr val="002F5F"/>
                </a:solidFill>
                <a:effectLst/>
                <a:uLnTx/>
                <a:uFillTx/>
                <a:latin typeface="Arial"/>
              </a:rPr>
              <a:t>improved operating </a:t>
            </a:r>
            <a:r>
              <a:rPr kumimoji="0" lang="en-GB" sz="2500" i="0" u="none" strike="noStrike" kern="1200" cap="none" spc="0" normalizeH="0" baseline="0" noProof="0" dirty="0">
                <a:ln>
                  <a:noFill/>
                </a:ln>
                <a:solidFill>
                  <a:srgbClr val="002F5F"/>
                </a:solidFill>
                <a:effectLst/>
                <a:uLnTx/>
                <a:uFillTx/>
                <a:latin typeface="Arial"/>
              </a:rPr>
              <a:t>and</a:t>
            </a:r>
            <a:r>
              <a:rPr kumimoji="0" lang="en-GB" sz="2500" b="1" i="0" u="none" strike="noStrike" kern="1200" cap="none" spc="0" normalizeH="0" baseline="0" noProof="0" dirty="0">
                <a:ln>
                  <a:noFill/>
                </a:ln>
                <a:solidFill>
                  <a:srgbClr val="002F5F"/>
                </a:solidFill>
                <a:effectLst/>
                <a:uLnTx/>
                <a:uFillTx/>
                <a:latin typeface="Arial"/>
              </a:rPr>
              <a:t> financial outcomes </a:t>
            </a:r>
            <a:r>
              <a:rPr kumimoji="0" lang="en-GB" sz="2500" b="0" i="0" u="none" strike="noStrike" kern="1200" cap="none" spc="0" normalizeH="0" baseline="0" noProof="0" dirty="0">
                <a:ln>
                  <a:noFill/>
                </a:ln>
                <a:solidFill>
                  <a:srgbClr val="002F5F"/>
                </a:solidFill>
                <a:effectLst/>
                <a:uLnTx/>
                <a:uFillTx/>
                <a:latin typeface="Arial"/>
              </a:rPr>
              <a:t>for employers</a:t>
            </a:r>
            <a:r>
              <a:rPr lang="en-GB" sz="2500" dirty="0">
                <a:solidFill>
                  <a:srgbClr val="002F5F"/>
                </a:solidFill>
                <a:latin typeface="Arial"/>
              </a:rPr>
              <a:t>” </a:t>
            </a:r>
            <a:r>
              <a:rPr lang="en-GB" sz="1100" dirty="0">
                <a:solidFill>
                  <a:srgbClr val="002F5F"/>
                </a:solidFill>
                <a:latin typeface="Arial"/>
              </a:rPr>
              <a:t>(Harvard T.H. Chan School of Public Health, 2017)</a:t>
            </a:r>
            <a:endParaRPr lang="en-GB" sz="1100" baseline="30000" dirty="0">
              <a:solidFill>
                <a:srgbClr val="002F5F"/>
              </a:solidFill>
              <a:latin typeface="Arial" panose="020B0604020202020204" pitchFamily="34" charset="0"/>
              <a:cs typeface="Arial" panose="020B0604020202020204" pitchFamily="34" charset="0"/>
            </a:endParaRPr>
          </a:p>
          <a:p>
            <a:pPr marL="0" lvl="1" defTabSz="457200">
              <a:spcAft>
                <a:spcPts val="1200"/>
              </a:spcAft>
              <a:defRPr/>
            </a:pPr>
            <a:endParaRPr kumimoji="0" lang="en-GB" sz="2500" b="0" i="1" u="none" strike="noStrike" kern="1200" cap="none" spc="0" normalizeH="0" baseline="0" noProof="0" dirty="0">
              <a:ln>
                <a:noFill/>
              </a:ln>
              <a:solidFill>
                <a:srgbClr val="002F5F"/>
              </a:solidFill>
              <a:effectLst/>
              <a:uLnTx/>
              <a:uFillTx/>
              <a:latin typeface="Arial"/>
            </a:endParaRPr>
          </a:p>
          <a:p>
            <a:pPr marL="0" lvl="1" defTabSz="457200">
              <a:spcAft>
                <a:spcPts val="1200"/>
              </a:spcAft>
              <a:defRPr/>
            </a:pPr>
            <a:r>
              <a:rPr kumimoji="0" lang="en-US" sz="2500" b="0" i="0" u="none" strike="noStrike" kern="1200" cap="none" spc="0" normalizeH="0" baseline="0" noProof="0" dirty="0">
                <a:ln>
                  <a:noFill/>
                </a:ln>
                <a:solidFill>
                  <a:srgbClr val="002F5F"/>
                </a:solidFill>
                <a:effectLst/>
                <a:uLnTx/>
                <a:uFillTx/>
                <a:latin typeface="Arial"/>
              </a:rPr>
              <a:t>“</a:t>
            </a:r>
            <a:r>
              <a:rPr kumimoji="0" lang="en-GB" sz="2500" b="0" i="0" u="none" strike="noStrike" kern="1200" cap="none" spc="0" normalizeH="0" baseline="0" noProof="0" dirty="0">
                <a:ln>
                  <a:noFill/>
                </a:ln>
                <a:solidFill>
                  <a:srgbClr val="002F5F"/>
                </a:solidFill>
                <a:effectLst/>
                <a:uLnTx/>
                <a:uFillTx/>
                <a:latin typeface="Arial"/>
              </a:rPr>
              <a:t>Overall, evidence from the 32 intervention studies included in the review demonstrated the </a:t>
            </a:r>
            <a:r>
              <a:rPr kumimoji="0" lang="en-GB" sz="2500" b="1" i="0" u="none" strike="noStrike" kern="1200" cap="none" spc="0" normalizeH="0" baseline="0" noProof="0" dirty="0">
                <a:ln>
                  <a:noFill/>
                </a:ln>
                <a:solidFill>
                  <a:srgbClr val="002F5F"/>
                </a:solidFill>
                <a:effectLst/>
                <a:uLnTx/>
                <a:uFillTx/>
                <a:latin typeface="Arial"/>
              </a:rPr>
              <a:t>positive impact of integrated approaches </a:t>
            </a:r>
            <a:r>
              <a:rPr kumimoji="0" lang="en-GB" sz="2500" b="0" i="0" u="none" strike="noStrike" kern="1200" cap="none" spc="0" normalizeH="0" baseline="0" noProof="0" dirty="0">
                <a:ln>
                  <a:noFill/>
                </a:ln>
                <a:solidFill>
                  <a:srgbClr val="002F5F"/>
                </a:solidFill>
                <a:effectLst/>
                <a:uLnTx/>
                <a:uFillTx/>
                <a:latin typeface="Arial"/>
              </a:rPr>
              <a:t>on worker </a:t>
            </a:r>
            <a:r>
              <a:rPr kumimoji="0" lang="en-GB" sz="2500" b="1" i="0" u="none" strike="noStrike" kern="1200" cap="none" spc="0" normalizeH="0" baseline="0" noProof="0" dirty="0">
                <a:ln>
                  <a:noFill/>
                </a:ln>
                <a:solidFill>
                  <a:srgbClr val="002F5F"/>
                </a:solidFill>
                <a:effectLst/>
                <a:uLnTx/>
                <a:uFillTx/>
                <a:latin typeface="Arial"/>
              </a:rPr>
              <a:t>health and safety </a:t>
            </a:r>
            <a:r>
              <a:rPr kumimoji="0" lang="en-GB" sz="2500" b="0" i="0" u="none" strike="noStrike" kern="1200" cap="none" spc="0" normalizeH="0" baseline="0" noProof="0" dirty="0">
                <a:ln>
                  <a:noFill/>
                </a:ln>
                <a:solidFill>
                  <a:srgbClr val="002F5F"/>
                </a:solidFill>
                <a:effectLst/>
                <a:uLnTx/>
                <a:uFillTx/>
                <a:latin typeface="Arial"/>
              </a:rPr>
              <a:t>outcomes</a:t>
            </a:r>
            <a:r>
              <a:rPr kumimoji="0" lang="en-US" sz="2500" b="0" i="0" u="none" strike="noStrike" kern="1200" cap="none" spc="0" normalizeH="0" baseline="0" noProof="0" dirty="0">
                <a:ln>
                  <a:noFill/>
                </a:ln>
                <a:solidFill>
                  <a:srgbClr val="002F5F"/>
                </a:solidFill>
                <a:effectLst/>
                <a:uLnTx/>
                <a:uFillTx/>
                <a:latin typeface="Arial"/>
              </a:rPr>
              <a:t>” </a:t>
            </a:r>
            <a:r>
              <a:rPr kumimoji="0" lang="en-US" sz="1100" b="0" i="0" u="none" strike="noStrike" kern="1200" cap="none" spc="0" normalizeH="0" baseline="0" noProof="0" dirty="0">
                <a:ln>
                  <a:noFill/>
                </a:ln>
                <a:solidFill>
                  <a:srgbClr val="002F5F"/>
                </a:solidFill>
                <a:effectLst/>
                <a:uLnTx/>
                <a:uFillTx/>
                <a:latin typeface="Arial"/>
              </a:rPr>
              <a:t>(</a:t>
            </a:r>
            <a:r>
              <a:rPr lang="en-GB" sz="1100" dirty="0">
                <a:solidFill>
                  <a:srgbClr val="002F5F"/>
                </a:solidFill>
                <a:latin typeface="Arial"/>
              </a:rPr>
              <a:t>Institute for Safety, Compensation and Recovery Research)</a:t>
            </a:r>
            <a:endParaRPr lang="en-GB" sz="1100" baseline="30000" dirty="0">
              <a:solidFill>
                <a:srgbClr val="002F5F"/>
              </a:solidFill>
              <a:latin typeface="Arial" panose="020B0604020202020204" pitchFamily="34" charset="0"/>
              <a:cs typeface="Arial" panose="020B0604020202020204" pitchFamily="34" charset="0"/>
            </a:endParaRPr>
          </a:p>
          <a:p>
            <a:pPr marL="0" lvl="1" defTabSz="457200">
              <a:spcAft>
                <a:spcPts val="1200"/>
              </a:spcAft>
              <a:defRPr/>
            </a:pPr>
            <a:endParaRPr lang="en-GB" sz="2500" baseline="30000" dirty="0">
              <a:solidFill>
                <a:srgbClr val="002F5F"/>
              </a:solidFill>
              <a:latin typeface="Arial" panose="020B0604020202020204" pitchFamily="34" charset="0"/>
              <a:cs typeface="Arial" panose="020B0604020202020204" pitchFamily="34" charset="0"/>
            </a:endParaRPr>
          </a:p>
          <a:p>
            <a:pPr marL="0" lvl="1" defTabSz="457200">
              <a:spcAft>
                <a:spcPts val="1200"/>
              </a:spcAft>
              <a:defRPr/>
            </a:pPr>
            <a:r>
              <a:rPr lang="en-US" sz="2500" dirty="0">
                <a:solidFill>
                  <a:srgbClr val="002F5F"/>
                </a:solidFill>
                <a:latin typeface="Arial"/>
              </a:rPr>
              <a:t>“A</a:t>
            </a:r>
            <a:r>
              <a:rPr lang="en-GB" sz="2500" dirty="0">
                <a:solidFill>
                  <a:srgbClr val="002F5F"/>
                </a:solidFill>
                <a:latin typeface="Arial"/>
              </a:rPr>
              <a:t> more </a:t>
            </a:r>
            <a:r>
              <a:rPr lang="en-GB" sz="2500" b="1" dirty="0">
                <a:solidFill>
                  <a:srgbClr val="002F5F"/>
                </a:solidFill>
                <a:latin typeface="Arial"/>
              </a:rPr>
              <a:t>multifaceted</a:t>
            </a:r>
            <a:r>
              <a:rPr lang="en-GB" sz="2500" dirty="0">
                <a:solidFill>
                  <a:srgbClr val="002F5F"/>
                </a:solidFill>
                <a:latin typeface="Arial"/>
              </a:rPr>
              <a:t> approach to worker wellbeing can lead to sustainable, and even </a:t>
            </a:r>
            <a:r>
              <a:rPr lang="en-GB" sz="2500" b="1" dirty="0">
                <a:solidFill>
                  <a:srgbClr val="002F5F"/>
                </a:solidFill>
                <a:latin typeface="Arial"/>
              </a:rPr>
              <a:t>increased, employee health</a:t>
            </a:r>
            <a:r>
              <a:rPr lang="en-GB" sz="2500" dirty="0">
                <a:solidFill>
                  <a:srgbClr val="002F5F"/>
                </a:solidFill>
                <a:latin typeface="Arial"/>
              </a:rPr>
              <a:t>” </a:t>
            </a:r>
            <a:r>
              <a:rPr lang="en-GB" sz="1100" dirty="0">
                <a:solidFill>
                  <a:srgbClr val="002F5F"/>
                </a:solidFill>
                <a:latin typeface="Arial"/>
              </a:rPr>
              <a:t>(Campbell Institute / National Safety Council)</a:t>
            </a:r>
            <a:r>
              <a:rPr lang="en-GB" sz="2400" dirty="0">
                <a:solidFill>
                  <a:srgbClr val="002F5F"/>
                </a:solidFill>
                <a:latin typeface="Arial"/>
              </a:rPr>
              <a:t> </a:t>
            </a:r>
            <a:endParaRPr lang="en-GB" sz="2400" i="1" dirty="0">
              <a:solidFill>
                <a:srgbClr val="002F5F"/>
              </a:solidFill>
              <a:latin typeface="Arial"/>
            </a:endParaRPr>
          </a:p>
          <a:p>
            <a:pPr marL="0" lvl="1" defTabSz="457200">
              <a:spcAft>
                <a:spcPts val="1200"/>
              </a:spcAft>
              <a:defRPr/>
            </a:pPr>
            <a:endParaRPr kumimoji="0" lang="en-US" sz="2400" b="0" i="1" u="none" strike="noStrike" kern="1200" cap="none" spc="0" normalizeH="0" baseline="0" noProof="0" dirty="0">
              <a:ln>
                <a:noFill/>
              </a:ln>
              <a:solidFill>
                <a:srgbClr val="002F5F"/>
              </a:solidFill>
              <a:effectLst/>
              <a:uLnTx/>
              <a:uFillTx/>
              <a:latin typeface="Arial"/>
            </a:endParaRPr>
          </a:p>
        </p:txBody>
      </p:sp>
    </p:spTree>
    <p:extLst>
      <p:ext uri="{BB962C8B-B14F-4D97-AF65-F5344CB8AC3E}">
        <p14:creationId xmlns:p14="http://schemas.microsoft.com/office/powerpoint/2010/main" val="3845451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animEffect transition="in" filter="fade">
                                      <p:cBhvr>
                                        <p:cTn id="1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928A633-F83A-4FCC-83E9-A9B6D46494C5}"/>
              </a:ext>
            </a:extLst>
          </p:cNvPr>
          <p:cNvSpPr txBox="1"/>
          <p:nvPr/>
        </p:nvSpPr>
        <p:spPr>
          <a:xfrm>
            <a:off x="236159" y="2347546"/>
            <a:ext cx="5620510" cy="2462213"/>
          </a:xfrm>
          <a:prstGeom prst="rect">
            <a:avLst/>
          </a:prstGeom>
          <a:noFill/>
        </p:spPr>
        <p:txBody>
          <a:bodyPr wrap="square" lIns="0" tIns="0" rIns="0" bIns="0" rtlCol="0" anchor="t">
            <a:spAutoFit/>
          </a:bodyPr>
          <a:lstStyle/>
          <a:p>
            <a:pPr algn="ctr"/>
            <a:r>
              <a:rPr lang="en-GB" sz="3200">
                <a:solidFill>
                  <a:srgbClr val="002F5F"/>
                </a:solidFill>
                <a:latin typeface="Arial"/>
                <a:cs typeface="Arial"/>
              </a:rPr>
              <a:t>The key to success is to have </a:t>
            </a:r>
            <a:endParaRPr lang="en-US" sz="3200">
              <a:solidFill>
                <a:srgbClr val="002F5F"/>
              </a:solidFill>
              <a:cs typeface="Calibri"/>
            </a:endParaRPr>
          </a:p>
          <a:p>
            <a:pPr algn="ctr"/>
            <a:r>
              <a:rPr lang="en-GB" sz="3200" b="1">
                <a:solidFill>
                  <a:srgbClr val="002F5F"/>
                </a:solidFill>
                <a:latin typeface="Arial"/>
                <a:cs typeface="Arial"/>
              </a:rPr>
              <a:t>one clear strategy </a:t>
            </a:r>
          </a:p>
          <a:p>
            <a:pPr algn="ctr"/>
            <a:r>
              <a:rPr lang="en-GB" sz="3200">
                <a:solidFill>
                  <a:srgbClr val="002F5F"/>
                </a:solidFill>
                <a:latin typeface="Arial"/>
                <a:cs typeface="Arial"/>
              </a:rPr>
              <a:t>for the organisation, harnessing a </a:t>
            </a:r>
          </a:p>
          <a:p>
            <a:pPr algn="ctr"/>
            <a:r>
              <a:rPr lang="en-GB" sz="3200" b="1">
                <a:solidFill>
                  <a:srgbClr val="002F5F"/>
                </a:solidFill>
                <a:latin typeface="Arial"/>
                <a:cs typeface="Arial"/>
              </a:rPr>
              <a:t>multi-disciplinary team</a:t>
            </a:r>
          </a:p>
        </p:txBody>
      </p:sp>
      <p:sp>
        <p:nvSpPr>
          <p:cNvPr id="3" name="Rectangle 2">
            <a:extLst>
              <a:ext uri="{FF2B5EF4-FFF2-40B4-BE49-F238E27FC236}">
                <a16:creationId xmlns:a16="http://schemas.microsoft.com/office/drawing/2014/main" xmlns="" id="{138AB61E-0943-4B64-A4CE-A01A92E1790D}"/>
              </a:ext>
            </a:extLst>
          </p:cNvPr>
          <p:cNvSpPr/>
          <p:nvPr/>
        </p:nvSpPr>
        <p:spPr>
          <a:xfrm>
            <a:off x="3772452" y="210930"/>
            <a:ext cx="2076173" cy="91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321E710-A35E-4B83-AB1B-0506EEF03190}"/>
              </a:ext>
            </a:extLst>
          </p:cNvPr>
          <p:cNvSpPr txBox="1"/>
          <p:nvPr/>
        </p:nvSpPr>
        <p:spPr>
          <a:xfrm>
            <a:off x="1327457" y="454336"/>
            <a:ext cx="10367238" cy="492443"/>
          </a:xfrm>
          <a:prstGeom prst="rect">
            <a:avLst/>
          </a:prstGeom>
          <a:noFill/>
        </p:spPr>
        <p:txBody>
          <a:bodyPr wrap="square" lIns="0" tIns="0" rIns="0" bIns="0" rtlCol="0" anchor="t">
            <a:spAutoFit/>
          </a:bodyPr>
          <a:lstStyle/>
          <a:p>
            <a:r>
              <a:rPr lang="en-US" sz="3200" b="1">
                <a:solidFill>
                  <a:srgbClr val="002F5F"/>
                </a:solidFill>
                <a:latin typeface="Arial"/>
                <a:cs typeface="Arial"/>
              </a:rPr>
              <a:t>A clear strategy</a:t>
            </a:r>
            <a:endParaRPr lang="en-US">
              <a:solidFill>
                <a:srgbClr val="002F5F"/>
              </a:solidFill>
            </a:endParaRPr>
          </a:p>
        </p:txBody>
      </p:sp>
    </p:spTree>
    <p:extLst>
      <p:ext uri="{BB962C8B-B14F-4D97-AF65-F5344CB8AC3E}">
        <p14:creationId xmlns:p14="http://schemas.microsoft.com/office/powerpoint/2010/main" val="4258154740"/>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DEF91A9-7959-4E64-B9D6-D6821AE766D5}"/>
              </a:ext>
            </a:extLst>
          </p:cNvPr>
          <p:cNvSpPr>
            <a:spLocks noGrp="1"/>
          </p:cNvSpPr>
          <p:nvPr>
            <p:ph type="body" sz="quarter" idx="10"/>
          </p:nvPr>
        </p:nvSpPr>
        <p:spPr>
          <a:xfrm>
            <a:off x="1919535" y="476251"/>
            <a:ext cx="8208913" cy="4929188"/>
          </a:xfrm>
        </p:spPr>
        <p:txBody>
          <a:bodyPr/>
          <a:lstStyle/>
          <a:p>
            <a:r>
              <a:rPr lang="en-GB" dirty="0">
                <a:latin typeface="Open Sans" panose="020B0606030504020204" pitchFamily="34" charset="0"/>
                <a:ea typeface="Open Sans" panose="020B0606030504020204" pitchFamily="34" charset="0"/>
                <a:cs typeface="Open Sans" panose="020B0606030504020204" pitchFamily="34" charset="0"/>
              </a:rPr>
              <a:t>Introduction</a:t>
            </a:r>
          </a:p>
          <a:p>
            <a:r>
              <a:rPr lang="en-GB" sz="2000" dirty="0"/>
              <a:t>Head of SHEQ – Green Frog Connect</a:t>
            </a:r>
          </a:p>
          <a:p>
            <a:r>
              <a:rPr lang="en-GB" sz="2000" dirty="0"/>
              <a:t>Green Frog Connect - Independent Connections Provider for energy projects up to and including 132kV.  </a:t>
            </a:r>
          </a:p>
          <a:p>
            <a:r>
              <a:rPr lang="en-GB" sz="2000" dirty="0"/>
              <a:t>Founded in 2022 and since then we have connected in excess of 1800MW of power generation to the grid.  </a:t>
            </a:r>
          </a:p>
          <a:p>
            <a:r>
              <a:rPr lang="en-GB" sz="2000" dirty="0"/>
              <a:t>Design and build contractor.</a:t>
            </a:r>
          </a:p>
          <a:p>
            <a:endParaRPr lang="en-GB" sz="2000" dirty="0"/>
          </a:p>
        </p:txBody>
      </p:sp>
    </p:spTree>
    <p:extLst>
      <p:ext uri="{BB962C8B-B14F-4D97-AF65-F5344CB8AC3E}">
        <p14:creationId xmlns:p14="http://schemas.microsoft.com/office/powerpoint/2010/main" val="43603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BD7415B3-350E-E375-9272-3860EFEEB0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63"/>
          <a:stretch/>
        </p:blipFill>
        <p:spPr bwMode="auto">
          <a:xfrm>
            <a:off x="5240337" y="609600"/>
            <a:ext cx="6951663" cy="5372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AEB9EBC-8FAF-0FDA-E3BF-C5C4468652B8}"/>
              </a:ext>
            </a:extLst>
          </p:cNvPr>
          <p:cNvSpPr txBox="1"/>
          <p:nvPr/>
        </p:nvSpPr>
        <p:spPr>
          <a:xfrm>
            <a:off x="932389" y="1734519"/>
            <a:ext cx="401516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When asked: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a:t>
            </a:r>
            <a:r>
              <a:rPr kumimoji="0" lang="en-GB" sz="2400" b="0" i="1"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What has your organisation’s employee health and wellbeing activity achieved? (% with health and wellbeing activity)</a:t>
            </a:r>
            <a:r>
              <a:rPr kumimoji="0" lang="en-GB" sz="24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a:t>
            </a:r>
            <a:r>
              <a:rPr kumimoji="0" lang="en-GB" sz="100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(1)</a:t>
            </a:r>
          </a:p>
        </p:txBody>
      </p:sp>
      <p:sp>
        <p:nvSpPr>
          <p:cNvPr id="3" name="TextBox 2">
            <a:extLst>
              <a:ext uri="{FF2B5EF4-FFF2-40B4-BE49-F238E27FC236}">
                <a16:creationId xmlns:a16="http://schemas.microsoft.com/office/drawing/2014/main" xmlns="" id="{C493B7E2-3961-DA32-DC72-0D1DF815DDA7}"/>
              </a:ext>
            </a:extLst>
          </p:cNvPr>
          <p:cNvSpPr txBox="1"/>
          <p:nvPr/>
        </p:nvSpPr>
        <p:spPr>
          <a:xfrm>
            <a:off x="8133347" y="5853992"/>
            <a:ext cx="3561348" cy="23852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950" b="0"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(CIPD, April 2022)</a:t>
            </a:r>
          </a:p>
        </p:txBody>
      </p:sp>
      <p:sp>
        <p:nvSpPr>
          <p:cNvPr id="5" name="TextBox 4">
            <a:extLst>
              <a:ext uri="{FF2B5EF4-FFF2-40B4-BE49-F238E27FC236}">
                <a16:creationId xmlns:a16="http://schemas.microsoft.com/office/drawing/2014/main" xmlns="" id="{330722DE-82CF-70ED-0576-006EBAB282B3}"/>
              </a:ext>
            </a:extLst>
          </p:cNvPr>
          <p:cNvSpPr txBox="1"/>
          <p:nvPr/>
        </p:nvSpPr>
        <p:spPr>
          <a:xfrm>
            <a:off x="1327457" y="454336"/>
            <a:ext cx="1036723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F5F"/>
                </a:solidFill>
                <a:effectLst/>
                <a:uLnTx/>
                <a:uFillTx/>
                <a:latin typeface="Arial"/>
                <a:ea typeface="+mn-ea"/>
                <a:cs typeface="Arial"/>
              </a:rPr>
              <a:t>Why have strategy?</a:t>
            </a:r>
            <a:endParaRPr kumimoji="0" lang="en-US" sz="1800" b="0" i="0" u="none" strike="noStrike" kern="1200" cap="none" spc="0" normalizeH="0" baseline="0" noProof="0">
              <a:ln>
                <a:noFill/>
              </a:ln>
              <a:solidFill>
                <a:srgbClr val="002F5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3991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7B04093-2BC9-41E4-BDC8-C78CF5624CA9}"/>
              </a:ext>
            </a:extLst>
          </p:cNvPr>
          <p:cNvSpPr txBox="1"/>
          <p:nvPr/>
        </p:nvSpPr>
        <p:spPr>
          <a:xfrm flipH="1">
            <a:off x="1289727" y="329606"/>
            <a:ext cx="10530566" cy="646331"/>
          </a:xfrm>
          <a:prstGeom prst="rect">
            <a:avLst/>
          </a:prstGeom>
          <a:noFill/>
        </p:spPr>
        <p:txBody>
          <a:bodyPr wrap="square" rtlCol="0">
            <a:spAutoFit/>
          </a:bodyPr>
          <a:lstStyle/>
          <a:p>
            <a:r>
              <a:rPr lang="en-GB" sz="3600" b="1" dirty="0">
                <a:solidFill>
                  <a:srgbClr val="C00000"/>
                </a:solidFill>
                <a:latin typeface="Arial" panose="020B0604020202020204" pitchFamily="34" charset="0"/>
                <a:cs typeface="Arial" panose="020B0604020202020204" pitchFamily="34" charset="0"/>
              </a:rPr>
              <a:t>How we do it…</a:t>
            </a:r>
          </a:p>
        </p:txBody>
      </p:sp>
      <p:graphicFrame>
        <p:nvGraphicFramePr>
          <p:cNvPr id="4" name="Diagram 3">
            <a:extLst>
              <a:ext uri="{FF2B5EF4-FFF2-40B4-BE49-F238E27FC236}">
                <a16:creationId xmlns:a16="http://schemas.microsoft.com/office/drawing/2014/main" xmlns="" id="{B73F61ED-A74B-42A2-B043-9BE94A13C6B4}"/>
              </a:ext>
            </a:extLst>
          </p:cNvPr>
          <p:cNvGraphicFramePr/>
          <p:nvPr>
            <p:extLst>
              <p:ext uri="{D42A27DB-BD31-4B8C-83A1-F6EECF244321}">
                <p14:modId xmlns:p14="http://schemas.microsoft.com/office/powerpoint/2010/main" val="335864168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 company name&#10;&#10;Description automatically generated">
            <a:extLst>
              <a:ext uri="{FF2B5EF4-FFF2-40B4-BE49-F238E27FC236}">
                <a16:creationId xmlns:a16="http://schemas.microsoft.com/office/drawing/2014/main" xmlns="" id="{F5542179-562B-430E-908A-37C38529CE64}"/>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5143500" y="2476500"/>
            <a:ext cx="1905000" cy="190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7033323"/>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E27390B-FD32-084B-A5B4-26EBDE46B340}"/>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Strategic Approach to Wellbeing</a:t>
            </a:r>
          </a:p>
        </p:txBody>
      </p:sp>
      <p:pic>
        <p:nvPicPr>
          <p:cNvPr id="4" name="Picture 4">
            <a:extLst>
              <a:ext uri="{FF2B5EF4-FFF2-40B4-BE49-F238E27FC236}">
                <a16:creationId xmlns:a16="http://schemas.microsoft.com/office/drawing/2014/main" xmlns="" id="{78743D2A-E38D-4AC3-9797-B2BF001C4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241" y="973374"/>
            <a:ext cx="8931564" cy="5024004"/>
          </a:xfrm>
          <a:prstGeom prst="roundRect">
            <a:avLst>
              <a:gd name="adj" fmla="val 75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755338"/>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Circular 9">
            <a:extLst>
              <a:ext uri="{FF2B5EF4-FFF2-40B4-BE49-F238E27FC236}">
                <a16:creationId xmlns:a16="http://schemas.microsoft.com/office/drawing/2014/main" xmlns="" id="{98142113-819D-7C7A-F24E-2E42E478A63D}"/>
              </a:ext>
            </a:extLst>
          </p:cNvPr>
          <p:cNvSpPr/>
          <p:nvPr/>
        </p:nvSpPr>
        <p:spPr>
          <a:xfrm>
            <a:off x="4025900" y="1524000"/>
            <a:ext cx="4025900" cy="4118051"/>
          </a:xfrm>
          <a:prstGeom prst="circularArrow">
            <a:avLst>
              <a:gd name="adj1" fmla="val 5544"/>
              <a:gd name="adj2" fmla="val 330680"/>
              <a:gd name="adj3" fmla="val 13790599"/>
              <a:gd name="adj4" fmla="val 17377040"/>
              <a:gd name="adj5" fmla="val 5757"/>
            </a:avLst>
          </a:prstGeom>
          <a:solidFill>
            <a:srgbClr val="ED1C24"/>
          </a:solidFill>
          <a:ln>
            <a:noFill/>
          </a:ln>
          <a:effectLst>
            <a:outerShdw blurRad="107950" dist="12700" dir="5400000" algn="ctr">
              <a:srgbClr val="000000"/>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p:spPr>
        <p:style>
          <a:lnRef idx="0">
            <a:schemeClr val="accent1">
              <a:hueOff val="0"/>
              <a:satOff val="0"/>
              <a:lumOff val="0"/>
              <a:alphaOff val="0"/>
            </a:schemeClr>
          </a:lnRef>
          <a:fillRef idx="3">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TextBox 3">
            <a:extLst>
              <a:ext uri="{FF2B5EF4-FFF2-40B4-BE49-F238E27FC236}">
                <a16:creationId xmlns:a16="http://schemas.microsoft.com/office/drawing/2014/main" xmlns="" id="{38886E09-88B7-45D0-A4A8-BF57EDEBD496}"/>
              </a:ext>
            </a:extLst>
          </p:cNvPr>
          <p:cNvSpPr txBox="1"/>
          <p:nvPr/>
        </p:nvSpPr>
        <p:spPr>
          <a:xfrm>
            <a:off x="1454125" y="387411"/>
            <a:ext cx="10367238" cy="492443"/>
          </a:xfrm>
          <a:prstGeom prst="rect">
            <a:avLst/>
          </a:prstGeom>
          <a:noFill/>
        </p:spPr>
        <p:txBody>
          <a:bodyPr wrap="square" lIns="0" tIns="0" rIns="0" bIns="0" rtlCol="0">
            <a:spAutoFit/>
          </a:bodyPr>
          <a:lstStyle/>
          <a:p>
            <a:r>
              <a:rPr lang="en-US" sz="3200" b="1">
                <a:solidFill>
                  <a:srgbClr val="002C5C"/>
                </a:solidFill>
                <a:latin typeface="Arial" panose="020B0604020202020204" pitchFamily="34" charset="0"/>
                <a:cs typeface="Arial" panose="020B0604020202020204" pitchFamily="34" charset="0"/>
              </a:rPr>
              <a:t>The foundation of our unique approach</a:t>
            </a:r>
          </a:p>
        </p:txBody>
      </p:sp>
      <p:sp>
        <p:nvSpPr>
          <p:cNvPr id="5" name="Freeform: Shape 4">
            <a:extLst>
              <a:ext uri="{FF2B5EF4-FFF2-40B4-BE49-F238E27FC236}">
                <a16:creationId xmlns:a16="http://schemas.microsoft.com/office/drawing/2014/main" xmlns="" id="{71453945-3871-B171-B324-208F1BB56DCC}"/>
              </a:ext>
            </a:extLst>
          </p:cNvPr>
          <p:cNvSpPr/>
          <p:nvPr/>
        </p:nvSpPr>
        <p:spPr>
          <a:xfrm>
            <a:off x="5142279" y="1386673"/>
            <a:ext cx="1652221" cy="1002027"/>
          </a:xfrm>
          <a:custGeom>
            <a:avLst/>
            <a:gdLst>
              <a:gd name="connsiteX0" fmla="*/ 0 w 2222306"/>
              <a:gd name="connsiteY0" fmla="*/ 185196 h 1111153"/>
              <a:gd name="connsiteX1" fmla="*/ 185196 w 2222306"/>
              <a:gd name="connsiteY1" fmla="*/ 0 h 1111153"/>
              <a:gd name="connsiteX2" fmla="*/ 2037110 w 2222306"/>
              <a:gd name="connsiteY2" fmla="*/ 0 h 1111153"/>
              <a:gd name="connsiteX3" fmla="*/ 2222306 w 2222306"/>
              <a:gd name="connsiteY3" fmla="*/ 185196 h 1111153"/>
              <a:gd name="connsiteX4" fmla="*/ 2222306 w 2222306"/>
              <a:gd name="connsiteY4" fmla="*/ 925957 h 1111153"/>
              <a:gd name="connsiteX5" fmla="*/ 2037110 w 2222306"/>
              <a:gd name="connsiteY5" fmla="*/ 1111153 h 1111153"/>
              <a:gd name="connsiteX6" fmla="*/ 185196 w 2222306"/>
              <a:gd name="connsiteY6" fmla="*/ 1111153 h 1111153"/>
              <a:gd name="connsiteX7" fmla="*/ 0 w 2222306"/>
              <a:gd name="connsiteY7" fmla="*/ 925957 h 1111153"/>
              <a:gd name="connsiteX8" fmla="*/ 0 w 2222306"/>
              <a:gd name="connsiteY8" fmla="*/ 185196 h 11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306" h="1111153">
                <a:moveTo>
                  <a:pt x="0" y="185196"/>
                </a:moveTo>
                <a:cubicBezTo>
                  <a:pt x="0" y="82915"/>
                  <a:pt x="82915" y="0"/>
                  <a:pt x="185196" y="0"/>
                </a:cubicBezTo>
                <a:lnTo>
                  <a:pt x="2037110" y="0"/>
                </a:lnTo>
                <a:cubicBezTo>
                  <a:pt x="2139391" y="0"/>
                  <a:pt x="2222306" y="82915"/>
                  <a:pt x="2222306" y="185196"/>
                </a:cubicBezTo>
                <a:lnTo>
                  <a:pt x="2222306" y="925957"/>
                </a:lnTo>
                <a:cubicBezTo>
                  <a:pt x="2222306" y="1028238"/>
                  <a:pt x="2139391" y="1111153"/>
                  <a:pt x="2037110" y="1111153"/>
                </a:cubicBezTo>
                <a:lnTo>
                  <a:pt x="185196" y="1111153"/>
                </a:lnTo>
                <a:cubicBezTo>
                  <a:pt x="82915" y="1111153"/>
                  <a:pt x="0" y="1028238"/>
                  <a:pt x="0" y="925957"/>
                </a:cubicBezTo>
                <a:lnTo>
                  <a:pt x="0" y="185196"/>
                </a:lnTo>
                <a:close/>
              </a:path>
            </a:pathLst>
          </a:custGeom>
          <a:solidFill>
            <a:srgbClr val="002C5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0442" tIns="130442" rIns="130442" bIns="130442" numCol="1" spcCol="1270" anchor="ctr" anchorCtr="0">
            <a:noAutofit/>
          </a:bodyPr>
          <a:lstStyle/>
          <a:p>
            <a:pPr marL="0" lvl="0" indent="0" algn="ctr" defTabSz="889000">
              <a:lnSpc>
                <a:spcPct val="90000"/>
              </a:lnSpc>
              <a:spcBef>
                <a:spcPct val="0"/>
              </a:spcBef>
              <a:spcAft>
                <a:spcPct val="35000"/>
              </a:spcAft>
              <a:buNone/>
            </a:pPr>
            <a:r>
              <a:rPr lang="en-GB" sz="2800" b="1" kern="1200" dirty="0">
                <a:latin typeface="Arial Black" panose="020B0A04020102020204" pitchFamily="34" charset="0"/>
              </a:rPr>
              <a:t>Plan</a:t>
            </a:r>
          </a:p>
        </p:txBody>
      </p:sp>
      <p:sp>
        <p:nvSpPr>
          <p:cNvPr id="6" name="Freeform: Shape 5">
            <a:extLst>
              <a:ext uri="{FF2B5EF4-FFF2-40B4-BE49-F238E27FC236}">
                <a16:creationId xmlns:a16="http://schemas.microsoft.com/office/drawing/2014/main" xmlns="" id="{60F4758D-B211-AB9E-3F00-CA05969D68C1}"/>
              </a:ext>
            </a:extLst>
          </p:cNvPr>
          <p:cNvSpPr/>
          <p:nvPr/>
        </p:nvSpPr>
        <p:spPr>
          <a:xfrm>
            <a:off x="7049723" y="3084746"/>
            <a:ext cx="1652221" cy="1001731"/>
          </a:xfrm>
          <a:custGeom>
            <a:avLst/>
            <a:gdLst>
              <a:gd name="connsiteX0" fmla="*/ 0 w 2222306"/>
              <a:gd name="connsiteY0" fmla="*/ 185196 h 1111153"/>
              <a:gd name="connsiteX1" fmla="*/ 185196 w 2222306"/>
              <a:gd name="connsiteY1" fmla="*/ 0 h 1111153"/>
              <a:gd name="connsiteX2" fmla="*/ 2037110 w 2222306"/>
              <a:gd name="connsiteY2" fmla="*/ 0 h 1111153"/>
              <a:gd name="connsiteX3" fmla="*/ 2222306 w 2222306"/>
              <a:gd name="connsiteY3" fmla="*/ 185196 h 1111153"/>
              <a:gd name="connsiteX4" fmla="*/ 2222306 w 2222306"/>
              <a:gd name="connsiteY4" fmla="*/ 925957 h 1111153"/>
              <a:gd name="connsiteX5" fmla="*/ 2037110 w 2222306"/>
              <a:gd name="connsiteY5" fmla="*/ 1111153 h 1111153"/>
              <a:gd name="connsiteX6" fmla="*/ 185196 w 2222306"/>
              <a:gd name="connsiteY6" fmla="*/ 1111153 h 1111153"/>
              <a:gd name="connsiteX7" fmla="*/ 0 w 2222306"/>
              <a:gd name="connsiteY7" fmla="*/ 925957 h 1111153"/>
              <a:gd name="connsiteX8" fmla="*/ 0 w 2222306"/>
              <a:gd name="connsiteY8" fmla="*/ 185196 h 11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306" h="1111153">
                <a:moveTo>
                  <a:pt x="0" y="185196"/>
                </a:moveTo>
                <a:cubicBezTo>
                  <a:pt x="0" y="82915"/>
                  <a:pt x="82915" y="0"/>
                  <a:pt x="185196" y="0"/>
                </a:cubicBezTo>
                <a:lnTo>
                  <a:pt x="2037110" y="0"/>
                </a:lnTo>
                <a:cubicBezTo>
                  <a:pt x="2139391" y="0"/>
                  <a:pt x="2222306" y="82915"/>
                  <a:pt x="2222306" y="185196"/>
                </a:cubicBezTo>
                <a:lnTo>
                  <a:pt x="2222306" y="925957"/>
                </a:lnTo>
                <a:cubicBezTo>
                  <a:pt x="2222306" y="1028238"/>
                  <a:pt x="2139391" y="1111153"/>
                  <a:pt x="2037110" y="1111153"/>
                </a:cubicBezTo>
                <a:lnTo>
                  <a:pt x="185196" y="1111153"/>
                </a:lnTo>
                <a:cubicBezTo>
                  <a:pt x="82915" y="1111153"/>
                  <a:pt x="0" y="1028238"/>
                  <a:pt x="0" y="925957"/>
                </a:cubicBezTo>
                <a:lnTo>
                  <a:pt x="0" y="185196"/>
                </a:lnTo>
                <a:close/>
              </a:path>
            </a:pathLst>
          </a:custGeom>
          <a:solidFill>
            <a:srgbClr val="002C5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0442" tIns="130442" rIns="130442" bIns="130442" numCol="1" spcCol="1270" anchor="ctr" anchorCtr="0">
            <a:noAutofit/>
          </a:bodyPr>
          <a:lstStyle/>
          <a:p>
            <a:pPr marL="0" lvl="0" indent="0" algn="ctr" defTabSz="889000">
              <a:lnSpc>
                <a:spcPct val="90000"/>
              </a:lnSpc>
              <a:spcBef>
                <a:spcPct val="0"/>
              </a:spcBef>
              <a:spcAft>
                <a:spcPct val="35000"/>
              </a:spcAft>
              <a:buNone/>
            </a:pPr>
            <a:r>
              <a:rPr lang="en-GB" sz="2800" b="1" kern="1200" dirty="0">
                <a:latin typeface="Arial Black" panose="020B0A04020102020204" pitchFamily="34" charset="0"/>
              </a:rPr>
              <a:t>Do</a:t>
            </a:r>
          </a:p>
        </p:txBody>
      </p:sp>
      <p:sp>
        <p:nvSpPr>
          <p:cNvPr id="7" name="Freeform: Shape 6">
            <a:extLst>
              <a:ext uri="{FF2B5EF4-FFF2-40B4-BE49-F238E27FC236}">
                <a16:creationId xmlns:a16="http://schemas.microsoft.com/office/drawing/2014/main" xmlns="" id="{542F288D-116E-18DD-BC3F-6A3CC8564EB9}"/>
              </a:ext>
            </a:extLst>
          </p:cNvPr>
          <p:cNvSpPr/>
          <p:nvPr/>
        </p:nvSpPr>
        <p:spPr>
          <a:xfrm>
            <a:off x="5212740" y="4777351"/>
            <a:ext cx="1652220" cy="1002027"/>
          </a:xfrm>
          <a:custGeom>
            <a:avLst/>
            <a:gdLst>
              <a:gd name="connsiteX0" fmla="*/ 0 w 2222306"/>
              <a:gd name="connsiteY0" fmla="*/ 185196 h 1111153"/>
              <a:gd name="connsiteX1" fmla="*/ 185196 w 2222306"/>
              <a:gd name="connsiteY1" fmla="*/ 0 h 1111153"/>
              <a:gd name="connsiteX2" fmla="*/ 2037110 w 2222306"/>
              <a:gd name="connsiteY2" fmla="*/ 0 h 1111153"/>
              <a:gd name="connsiteX3" fmla="*/ 2222306 w 2222306"/>
              <a:gd name="connsiteY3" fmla="*/ 185196 h 1111153"/>
              <a:gd name="connsiteX4" fmla="*/ 2222306 w 2222306"/>
              <a:gd name="connsiteY4" fmla="*/ 925957 h 1111153"/>
              <a:gd name="connsiteX5" fmla="*/ 2037110 w 2222306"/>
              <a:gd name="connsiteY5" fmla="*/ 1111153 h 1111153"/>
              <a:gd name="connsiteX6" fmla="*/ 185196 w 2222306"/>
              <a:gd name="connsiteY6" fmla="*/ 1111153 h 1111153"/>
              <a:gd name="connsiteX7" fmla="*/ 0 w 2222306"/>
              <a:gd name="connsiteY7" fmla="*/ 925957 h 1111153"/>
              <a:gd name="connsiteX8" fmla="*/ 0 w 2222306"/>
              <a:gd name="connsiteY8" fmla="*/ 185196 h 11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306" h="1111153">
                <a:moveTo>
                  <a:pt x="0" y="185196"/>
                </a:moveTo>
                <a:cubicBezTo>
                  <a:pt x="0" y="82915"/>
                  <a:pt x="82915" y="0"/>
                  <a:pt x="185196" y="0"/>
                </a:cubicBezTo>
                <a:lnTo>
                  <a:pt x="2037110" y="0"/>
                </a:lnTo>
                <a:cubicBezTo>
                  <a:pt x="2139391" y="0"/>
                  <a:pt x="2222306" y="82915"/>
                  <a:pt x="2222306" y="185196"/>
                </a:cubicBezTo>
                <a:lnTo>
                  <a:pt x="2222306" y="925957"/>
                </a:lnTo>
                <a:cubicBezTo>
                  <a:pt x="2222306" y="1028238"/>
                  <a:pt x="2139391" y="1111153"/>
                  <a:pt x="2037110" y="1111153"/>
                </a:cubicBezTo>
                <a:lnTo>
                  <a:pt x="185196" y="1111153"/>
                </a:lnTo>
                <a:cubicBezTo>
                  <a:pt x="82915" y="1111153"/>
                  <a:pt x="0" y="1028238"/>
                  <a:pt x="0" y="925957"/>
                </a:cubicBezTo>
                <a:lnTo>
                  <a:pt x="0" y="185196"/>
                </a:lnTo>
                <a:close/>
              </a:path>
            </a:pathLst>
          </a:custGeom>
          <a:solidFill>
            <a:srgbClr val="002C5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0442" tIns="130442" rIns="130442" bIns="130442" numCol="1" spcCol="1270" anchor="ctr" anchorCtr="0">
            <a:noAutofit/>
          </a:bodyPr>
          <a:lstStyle/>
          <a:p>
            <a:pPr marL="0" lvl="0" indent="0" algn="ctr" defTabSz="889000">
              <a:lnSpc>
                <a:spcPct val="90000"/>
              </a:lnSpc>
              <a:spcBef>
                <a:spcPct val="0"/>
              </a:spcBef>
              <a:spcAft>
                <a:spcPct val="35000"/>
              </a:spcAft>
              <a:buNone/>
            </a:pPr>
            <a:r>
              <a:rPr lang="en-GB" sz="2800" b="1" kern="1200" dirty="0">
                <a:latin typeface="Arial Black" panose="020B0A04020102020204" pitchFamily="34" charset="0"/>
              </a:rPr>
              <a:t>Check</a:t>
            </a:r>
          </a:p>
        </p:txBody>
      </p:sp>
      <p:sp>
        <p:nvSpPr>
          <p:cNvPr id="8" name="Freeform: Shape 7">
            <a:extLst>
              <a:ext uri="{FF2B5EF4-FFF2-40B4-BE49-F238E27FC236}">
                <a16:creationId xmlns:a16="http://schemas.microsoft.com/office/drawing/2014/main" xmlns="" id="{24E6FBA9-D58C-C215-0CF1-B4DB396521E4}"/>
              </a:ext>
            </a:extLst>
          </p:cNvPr>
          <p:cNvSpPr/>
          <p:nvPr/>
        </p:nvSpPr>
        <p:spPr>
          <a:xfrm>
            <a:off x="3490057" y="3084449"/>
            <a:ext cx="1652221" cy="1002028"/>
          </a:xfrm>
          <a:custGeom>
            <a:avLst/>
            <a:gdLst>
              <a:gd name="connsiteX0" fmla="*/ 0 w 2222306"/>
              <a:gd name="connsiteY0" fmla="*/ 185196 h 1111153"/>
              <a:gd name="connsiteX1" fmla="*/ 185196 w 2222306"/>
              <a:gd name="connsiteY1" fmla="*/ 0 h 1111153"/>
              <a:gd name="connsiteX2" fmla="*/ 2037110 w 2222306"/>
              <a:gd name="connsiteY2" fmla="*/ 0 h 1111153"/>
              <a:gd name="connsiteX3" fmla="*/ 2222306 w 2222306"/>
              <a:gd name="connsiteY3" fmla="*/ 185196 h 1111153"/>
              <a:gd name="connsiteX4" fmla="*/ 2222306 w 2222306"/>
              <a:gd name="connsiteY4" fmla="*/ 925957 h 1111153"/>
              <a:gd name="connsiteX5" fmla="*/ 2037110 w 2222306"/>
              <a:gd name="connsiteY5" fmla="*/ 1111153 h 1111153"/>
              <a:gd name="connsiteX6" fmla="*/ 185196 w 2222306"/>
              <a:gd name="connsiteY6" fmla="*/ 1111153 h 1111153"/>
              <a:gd name="connsiteX7" fmla="*/ 0 w 2222306"/>
              <a:gd name="connsiteY7" fmla="*/ 925957 h 1111153"/>
              <a:gd name="connsiteX8" fmla="*/ 0 w 2222306"/>
              <a:gd name="connsiteY8" fmla="*/ 185196 h 11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306" h="1111153">
                <a:moveTo>
                  <a:pt x="0" y="185196"/>
                </a:moveTo>
                <a:cubicBezTo>
                  <a:pt x="0" y="82915"/>
                  <a:pt x="82915" y="0"/>
                  <a:pt x="185196" y="0"/>
                </a:cubicBezTo>
                <a:lnTo>
                  <a:pt x="2037110" y="0"/>
                </a:lnTo>
                <a:cubicBezTo>
                  <a:pt x="2139391" y="0"/>
                  <a:pt x="2222306" y="82915"/>
                  <a:pt x="2222306" y="185196"/>
                </a:cubicBezTo>
                <a:lnTo>
                  <a:pt x="2222306" y="925957"/>
                </a:lnTo>
                <a:cubicBezTo>
                  <a:pt x="2222306" y="1028238"/>
                  <a:pt x="2139391" y="1111153"/>
                  <a:pt x="2037110" y="1111153"/>
                </a:cubicBezTo>
                <a:lnTo>
                  <a:pt x="185196" y="1111153"/>
                </a:lnTo>
                <a:cubicBezTo>
                  <a:pt x="82915" y="1111153"/>
                  <a:pt x="0" y="1028238"/>
                  <a:pt x="0" y="925957"/>
                </a:cubicBezTo>
                <a:lnTo>
                  <a:pt x="0" y="185196"/>
                </a:lnTo>
                <a:close/>
              </a:path>
            </a:pathLst>
          </a:custGeom>
          <a:solidFill>
            <a:srgbClr val="002C5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0442" tIns="130442" rIns="130442" bIns="130442" numCol="1" spcCol="1270" anchor="ctr" anchorCtr="0">
            <a:noAutofit/>
          </a:bodyPr>
          <a:lstStyle/>
          <a:p>
            <a:pPr marL="0" lvl="0" indent="0" algn="ctr" defTabSz="889000">
              <a:lnSpc>
                <a:spcPct val="90000"/>
              </a:lnSpc>
              <a:spcBef>
                <a:spcPct val="0"/>
              </a:spcBef>
              <a:spcAft>
                <a:spcPct val="35000"/>
              </a:spcAft>
              <a:buNone/>
            </a:pPr>
            <a:r>
              <a:rPr lang="en-GB" sz="2800" b="1" kern="1200" dirty="0">
                <a:latin typeface="Arial Black" panose="020B0A04020102020204" pitchFamily="34" charset="0"/>
              </a:rPr>
              <a:t>Act</a:t>
            </a:r>
          </a:p>
        </p:txBody>
      </p:sp>
    </p:spTree>
    <p:extLst>
      <p:ext uri="{BB962C8B-B14F-4D97-AF65-F5344CB8AC3E}">
        <p14:creationId xmlns:p14="http://schemas.microsoft.com/office/powerpoint/2010/main" val="25472006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xmlns="" id="{FB1AC95A-BF19-244A-B1BF-8CADB06AE1DE}"/>
              </a:ext>
            </a:extLst>
          </p:cNvPr>
          <p:cNvSpPr/>
          <p:nvPr/>
        </p:nvSpPr>
        <p:spPr>
          <a:xfrm rot="10800000">
            <a:off x="1831841" y="2689182"/>
            <a:ext cx="1193730" cy="122066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79" name="Rectangle: Rounded Corners 78">
            <a:extLst>
              <a:ext uri="{FF2B5EF4-FFF2-40B4-BE49-F238E27FC236}">
                <a16:creationId xmlns:a16="http://schemas.microsoft.com/office/drawing/2014/main" xmlns="" id="{527FD65D-6158-D5F3-13AC-F695AB817A55}"/>
              </a:ext>
            </a:extLst>
          </p:cNvPr>
          <p:cNvSpPr/>
          <p:nvPr/>
        </p:nvSpPr>
        <p:spPr>
          <a:xfrm rot="10800000">
            <a:off x="358067" y="2702539"/>
            <a:ext cx="1193730" cy="122066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xmlns="" id="{C362A4C6-9ED8-F816-E062-EE922756C2D2}"/>
              </a:ext>
            </a:extLst>
          </p:cNvPr>
          <p:cNvSpPr txBox="1"/>
          <p:nvPr/>
        </p:nvSpPr>
        <p:spPr>
          <a:xfrm>
            <a:off x="1208847" y="461689"/>
            <a:ext cx="9582991" cy="423193"/>
          </a:xfrm>
          <a:prstGeom prst="rect">
            <a:avLst/>
          </a:prstGeom>
          <a:noFill/>
        </p:spPr>
        <p:txBody>
          <a:bodyPr wrap="square" lIns="0" tIns="0" rIns="0" bIns="0" rtlCol="0">
            <a:spAutoFit/>
          </a:bodyPr>
          <a:lstStyle/>
          <a:p>
            <a:pPr marL="0" marR="0" lvl="0" indent="0" algn="ctr" defTabSz="914400" rtl="0" eaLnBrk="1" fontAlgn="auto" latinLnBrk="0" hangingPunct="1">
              <a:lnSpc>
                <a:spcPts val="3340"/>
              </a:lnSpc>
              <a:spcBef>
                <a:spcPts val="0"/>
              </a:spcBef>
              <a:spcAft>
                <a:spcPts val="0"/>
              </a:spcAft>
              <a:buClrTx/>
              <a:buSzTx/>
              <a:buFontTx/>
              <a:buNone/>
              <a:tabLst/>
              <a:defRPr/>
            </a:pPr>
            <a:r>
              <a:rPr lang="en-GB" sz="3200" b="1" dirty="0">
                <a:solidFill>
                  <a:srgbClr val="002C5C"/>
                </a:solidFill>
                <a:latin typeface="Arial" panose="020B0604020202020204" pitchFamily="34" charset="0"/>
                <a:cs typeface="Arial" panose="020B0604020202020204" pitchFamily="34" charset="0"/>
              </a:rPr>
              <a:t>The Being Well Together Programme</a:t>
            </a:r>
          </a:p>
        </p:txBody>
      </p:sp>
      <p:sp>
        <p:nvSpPr>
          <p:cNvPr id="3" name="Rectangle: Rounded Corners 2" descr="Call center">
            <a:extLst>
              <a:ext uri="{FF2B5EF4-FFF2-40B4-BE49-F238E27FC236}">
                <a16:creationId xmlns:a16="http://schemas.microsoft.com/office/drawing/2014/main" xmlns="" id="{52334A13-0B64-719F-4847-428D3D79C51A}"/>
              </a:ext>
            </a:extLst>
          </p:cNvPr>
          <p:cNvSpPr/>
          <p:nvPr/>
        </p:nvSpPr>
        <p:spPr>
          <a:xfrm>
            <a:off x="1862304" y="1126834"/>
            <a:ext cx="1176457" cy="1478190"/>
          </a:xfrm>
          <a:prstGeom prst="roundRect">
            <a:avLst>
              <a:gd name="adj" fmla="val 10000"/>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t="6000" b="12000"/>
            </a:stretch>
          </a:blipFill>
          <a:ln>
            <a:noFill/>
          </a:ln>
          <a:effectLst/>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6" name="Rectangle: Rounded Corners 6">
            <a:extLst>
              <a:ext uri="{FF2B5EF4-FFF2-40B4-BE49-F238E27FC236}">
                <a16:creationId xmlns:a16="http://schemas.microsoft.com/office/drawing/2014/main" xmlns="" id="{17CD5E31-2F6D-E632-8573-01531BAB13BC}"/>
              </a:ext>
            </a:extLst>
          </p:cNvPr>
          <p:cNvSpPr txBox="1"/>
          <p:nvPr/>
        </p:nvSpPr>
        <p:spPr>
          <a:xfrm>
            <a:off x="1839004" y="2902028"/>
            <a:ext cx="1154064" cy="841656"/>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250" b="1" kern="1200" dirty="0">
                <a:solidFill>
                  <a:schemeClr val="bg1"/>
                </a:solidFill>
                <a:latin typeface="Arial" panose="020B0604020202020204" pitchFamily="34" charset="0"/>
                <a:cs typeface="Arial" panose="020B0604020202020204" pitchFamily="34" charset="0"/>
              </a:rPr>
              <a:t>Dedicated Support Manager</a:t>
            </a:r>
          </a:p>
        </p:txBody>
      </p:sp>
      <p:sp>
        <p:nvSpPr>
          <p:cNvPr id="7" name="Rectangle: Rounded Corners 6" descr="Checklist">
            <a:extLst>
              <a:ext uri="{FF2B5EF4-FFF2-40B4-BE49-F238E27FC236}">
                <a16:creationId xmlns:a16="http://schemas.microsoft.com/office/drawing/2014/main" xmlns="" id="{79E7BD5E-FEC4-9C59-30E4-544902E57831}"/>
              </a:ext>
            </a:extLst>
          </p:cNvPr>
          <p:cNvSpPr/>
          <p:nvPr/>
        </p:nvSpPr>
        <p:spPr>
          <a:xfrm>
            <a:off x="377012" y="1126834"/>
            <a:ext cx="1180884" cy="1445488"/>
          </a:xfrm>
          <a:prstGeom prst="roundRect">
            <a:avLst>
              <a:gd name="adj" fmla="val 10000"/>
            </a:avLst>
          </a:prstGeom>
          <a:blipFill dpi="0"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3000" t="8000" r="-3000" b="14000"/>
            </a:stretch>
          </a:blipFill>
          <a:ln w="12700">
            <a:noFill/>
          </a:ln>
          <a:effectLst/>
        </p:spPr>
        <p:style>
          <a:lnRef idx="2">
            <a:scrgbClr r="0" g="0" b="0"/>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GB" dirty="0">
              <a:solidFill>
                <a:srgbClr val="F4A6A6"/>
              </a:solidFill>
            </a:endParaRPr>
          </a:p>
        </p:txBody>
      </p:sp>
      <p:sp>
        <p:nvSpPr>
          <p:cNvPr id="9" name="Rectangle: Rounded Corners 8" descr="Group of people">
            <a:extLst>
              <a:ext uri="{FF2B5EF4-FFF2-40B4-BE49-F238E27FC236}">
                <a16:creationId xmlns:a16="http://schemas.microsoft.com/office/drawing/2014/main" xmlns="" id="{AE8372CC-7F1F-9378-6D69-242FE531417A}"/>
              </a:ext>
            </a:extLst>
          </p:cNvPr>
          <p:cNvSpPr/>
          <p:nvPr/>
        </p:nvSpPr>
        <p:spPr>
          <a:xfrm>
            <a:off x="3364559" y="1126834"/>
            <a:ext cx="1176457" cy="1478190"/>
          </a:xfrm>
          <a:prstGeom prst="roundRect">
            <a:avLst>
              <a:gd name="adj" fmla="val 50000"/>
            </a:avLst>
          </a:prstGeom>
          <a:blipFill dpi="0" rotWithShape="1">
            <a:blip r:embed="rId7">
              <a:extLst>
                <a:ext uri="{96DAC541-7B7A-43D3-8B79-37D633B846F1}">
                  <asvg:svgBlip xmlns:asvg="http://schemas.microsoft.com/office/drawing/2016/SVG/main" xmlns="" r:embed="rId8"/>
                </a:ext>
              </a:extLst>
            </a:blip>
            <a:srcRect/>
            <a:stretch>
              <a:fillRect t="8000" b="12000"/>
            </a:stretch>
          </a:blipFill>
          <a:ln>
            <a:noFill/>
          </a:ln>
          <a:effectLst/>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31" name="Rectangle: Rounded Corners 30">
            <a:extLst>
              <a:ext uri="{FF2B5EF4-FFF2-40B4-BE49-F238E27FC236}">
                <a16:creationId xmlns:a16="http://schemas.microsoft.com/office/drawing/2014/main" xmlns="" id="{26FBD460-BD08-29BD-3051-73A14B8BB56D}"/>
              </a:ext>
            </a:extLst>
          </p:cNvPr>
          <p:cNvSpPr/>
          <p:nvPr/>
        </p:nvSpPr>
        <p:spPr>
          <a:xfrm rot="10800000">
            <a:off x="3348911" y="2706730"/>
            <a:ext cx="1193730" cy="122066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32" name="Rectangle: Rounded Corners 12">
            <a:extLst>
              <a:ext uri="{FF2B5EF4-FFF2-40B4-BE49-F238E27FC236}">
                <a16:creationId xmlns:a16="http://schemas.microsoft.com/office/drawing/2014/main" xmlns="" id="{D587D0E2-543D-C1FF-C06D-3FC4F6D3FACB}"/>
              </a:ext>
            </a:extLst>
          </p:cNvPr>
          <p:cNvSpPr txBox="1"/>
          <p:nvPr/>
        </p:nvSpPr>
        <p:spPr>
          <a:xfrm>
            <a:off x="3341390" y="2831249"/>
            <a:ext cx="1223425" cy="9256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250" b="1" kern="1200" dirty="0">
                <a:solidFill>
                  <a:schemeClr val="bg1"/>
                </a:solidFill>
                <a:latin typeface="Arial" panose="020B0604020202020204" pitchFamily="34" charset="0"/>
                <a:cs typeface="Arial" panose="020B0604020202020204" pitchFamily="34" charset="0"/>
              </a:rPr>
              <a:t>Start the Conversation training materials</a:t>
            </a:r>
            <a:endParaRPr lang="en-US" sz="1250" b="1" kern="1200" dirty="0">
              <a:solidFill>
                <a:schemeClr val="bg1"/>
              </a:solidFill>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endParaRPr lang="en-US" sz="1250" b="1" kern="1200" dirty="0">
              <a:solidFill>
                <a:srgbClr val="012C59"/>
              </a:solidFill>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xmlns="" id="{27C8878E-64C8-B6DC-DA60-F7FA84C56C58}"/>
              </a:ext>
            </a:extLst>
          </p:cNvPr>
          <p:cNvSpPr/>
          <p:nvPr/>
        </p:nvSpPr>
        <p:spPr>
          <a:xfrm rot="10800000">
            <a:off x="4857802" y="2724374"/>
            <a:ext cx="1145118" cy="1196259"/>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xmlns="" id="{F05930AF-ED7F-C77B-CD9C-0780C330D669}"/>
              </a:ext>
            </a:extLst>
          </p:cNvPr>
          <p:cNvSpPr/>
          <p:nvPr/>
        </p:nvSpPr>
        <p:spPr>
          <a:xfrm rot="10800000">
            <a:off x="6293788" y="2720350"/>
            <a:ext cx="1176186" cy="119149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GB" b="1" dirty="0">
              <a:solidFill>
                <a:schemeClr val="bg1"/>
              </a:solidFill>
            </a:endParaRPr>
          </a:p>
        </p:txBody>
      </p:sp>
      <p:sp>
        <p:nvSpPr>
          <p:cNvPr id="25" name="Rectangle: Rounded Corners 24">
            <a:extLst>
              <a:ext uri="{FF2B5EF4-FFF2-40B4-BE49-F238E27FC236}">
                <a16:creationId xmlns:a16="http://schemas.microsoft.com/office/drawing/2014/main" xmlns="" id="{F78F276A-6078-2AEB-82A2-A90E4A4FC9CD}"/>
              </a:ext>
            </a:extLst>
          </p:cNvPr>
          <p:cNvSpPr/>
          <p:nvPr/>
        </p:nvSpPr>
        <p:spPr>
          <a:xfrm rot="10800000">
            <a:off x="7765079" y="2732038"/>
            <a:ext cx="1188931" cy="1183074"/>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6" name="Rectangle: Rounded Corners 21">
            <a:extLst>
              <a:ext uri="{FF2B5EF4-FFF2-40B4-BE49-F238E27FC236}">
                <a16:creationId xmlns:a16="http://schemas.microsoft.com/office/drawing/2014/main" xmlns="" id="{B43C4499-E847-4D05-E2A7-25BD94A2E0DD}"/>
              </a:ext>
            </a:extLst>
          </p:cNvPr>
          <p:cNvSpPr txBox="1"/>
          <p:nvPr/>
        </p:nvSpPr>
        <p:spPr>
          <a:xfrm>
            <a:off x="7837436" y="2838231"/>
            <a:ext cx="1069081" cy="1091917"/>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250" b="1" kern="1200" dirty="0">
                <a:solidFill>
                  <a:schemeClr val="bg1"/>
                </a:solidFill>
                <a:latin typeface="Arial" panose="020B0604020202020204" pitchFamily="34" charset="0"/>
                <a:cs typeface="Arial" panose="020B0604020202020204" pitchFamily="34" charset="0"/>
              </a:rPr>
              <a:t>Employer access to template HR policies</a:t>
            </a:r>
          </a:p>
        </p:txBody>
      </p:sp>
      <p:sp>
        <p:nvSpPr>
          <p:cNvPr id="23" name="Rectangle: Rounded Corners 22">
            <a:extLst>
              <a:ext uri="{FF2B5EF4-FFF2-40B4-BE49-F238E27FC236}">
                <a16:creationId xmlns:a16="http://schemas.microsoft.com/office/drawing/2014/main" xmlns="" id="{F5EACF9A-B393-3549-9135-56EC68735516}"/>
              </a:ext>
            </a:extLst>
          </p:cNvPr>
          <p:cNvSpPr/>
          <p:nvPr/>
        </p:nvSpPr>
        <p:spPr>
          <a:xfrm rot="10800000">
            <a:off x="9266477" y="2702540"/>
            <a:ext cx="1194567" cy="1228654"/>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4" name="Rectangle: Rounded Corners 24">
            <a:extLst>
              <a:ext uri="{FF2B5EF4-FFF2-40B4-BE49-F238E27FC236}">
                <a16:creationId xmlns:a16="http://schemas.microsoft.com/office/drawing/2014/main" xmlns="" id="{B1C436A5-8183-0692-8683-18F4FB42B816}"/>
              </a:ext>
            </a:extLst>
          </p:cNvPr>
          <p:cNvSpPr txBox="1"/>
          <p:nvPr/>
        </p:nvSpPr>
        <p:spPr>
          <a:xfrm>
            <a:off x="9266476" y="2840131"/>
            <a:ext cx="1191058" cy="1133986"/>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algn="ctr" defTabSz="622300">
              <a:lnSpc>
                <a:spcPct val="90000"/>
              </a:lnSpc>
              <a:spcBef>
                <a:spcPct val="0"/>
              </a:spcBef>
              <a:spcAft>
                <a:spcPct val="35000"/>
              </a:spcAft>
            </a:pPr>
            <a:r>
              <a:rPr lang="en-GB" sz="1250" b="1" dirty="0">
                <a:solidFill>
                  <a:schemeClr val="bg1"/>
                </a:solidFill>
                <a:latin typeface="Arial" panose="020B0604020202020204" pitchFamily="34" charset="0"/>
                <a:cs typeface="Arial" panose="020B0604020202020204" pitchFamily="34" charset="0"/>
              </a:rPr>
              <a:t>Access to Croner-I HR 24/7 HR hotline</a:t>
            </a:r>
          </a:p>
          <a:p>
            <a:pPr marL="0" lvl="0" indent="0" algn="ctr" defTabSz="622300">
              <a:lnSpc>
                <a:spcPct val="90000"/>
              </a:lnSpc>
              <a:spcBef>
                <a:spcPct val="0"/>
              </a:spcBef>
              <a:spcAft>
                <a:spcPct val="35000"/>
              </a:spcAft>
              <a:buNone/>
            </a:pPr>
            <a:r>
              <a:rPr lang="en-US" sz="1250" b="1" kern="1200" dirty="0">
                <a:solidFill>
                  <a:schemeClr val="bg1"/>
                </a:solidFill>
                <a:latin typeface="Arial" panose="020B0604020202020204" pitchFamily="34" charset="0"/>
                <a:cs typeface="Arial" panose="020B0604020202020204" pitchFamily="34" charset="0"/>
              </a:rPr>
              <a:t> </a:t>
            </a:r>
          </a:p>
        </p:txBody>
      </p:sp>
      <p:sp>
        <p:nvSpPr>
          <p:cNvPr id="19" name="Rectangle: Rounded Corners 18" descr="Diploma roll">
            <a:extLst>
              <a:ext uri="{FF2B5EF4-FFF2-40B4-BE49-F238E27FC236}">
                <a16:creationId xmlns:a16="http://schemas.microsoft.com/office/drawing/2014/main" xmlns="" id="{2764CA2D-A4BA-5330-A4F8-BC92A6895814}"/>
              </a:ext>
            </a:extLst>
          </p:cNvPr>
          <p:cNvSpPr/>
          <p:nvPr/>
        </p:nvSpPr>
        <p:spPr>
          <a:xfrm>
            <a:off x="10781884" y="1126834"/>
            <a:ext cx="1176457" cy="1478190"/>
          </a:xfrm>
          <a:prstGeom prst="roundRect">
            <a:avLst>
              <a:gd name="adj" fmla="val 10000"/>
            </a:avLst>
          </a:prstGeom>
          <a:blipFill dpi="0"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a:noFill/>
          </a:ln>
          <a:effectLst/>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1" name="Rectangle: Rounded Corners 20">
            <a:extLst>
              <a:ext uri="{FF2B5EF4-FFF2-40B4-BE49-F238E27FC236}">
                <a16:creationId xmlns:a16="http://schemas.microsoft.com/office/drawing/2014/main" xmlns="" id="{C1DC94BF-5B4F-4D50-402B-7633BFB49B77}"/>
              </a:ext>
            </a:extLst>
          </p:cNvPr>
          <p:cNvSpPr/>
          <p:nvPr/>
        </p:nvSpPr>
        <p:spPr>
          <a:xfrm rot="10800000">
            <a:off x="10791838" y="2696094"/>
            <a:ext cx="1148739" cy="1271576"/>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2" name="Rectangle: Rounded Corners 27">
            <a:extLst>
              <a:ext uri="{FF2B5EF4-FFF2-40B4-BE49-F238E27FC236}">
                <a16:creationId xmlns:a16="http://schemas.microsoft.com/office/drawing/2014/main" xmlns="" id="{D7E99171-CB65-AB1A-0857-97E89A469429}"/>
              </a:ext>
            </a:extLst>
          </p:cNvPr>
          <p:cNvSpPr txBox="1"/>
          <p:nvPr/>
        </p:nvSpPr>
        <p:spPr>
          <a:xfrm>
            <a:off x="10809734" y="2722958"/>
            <a:ext cx="1129404" cy="1173600"/>
          </a:xfrm>
          <a:prstGeom prst="rect">
            <a:avLst/>
          </a:prstGeom>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250" b="1" kern="1200" dirty="0">
                <a:solidFill>
                  <a:schemeClr val="bg1"/>
                </a:solidFill>
                <a:latin typeface="Arial" panose="020B0604020202020204" pitchFamily="34" charset="0"/>
                <a:cs typeface="Arial" panose="020B0604020202020204" pitchFamily="34" charset="0"/>
              </a:rPr>
              <a:t>Being Well Together Certificate, logos &amp; email footers</a:t>
            </a:r>
          </a:p>
        </p:txBody>
      </p:sp>
      <p:sp>
        <p:nvSpPr>
          <p:cNvPr id="39" name="Rectangle: Rounded Corners 38">
            <a:extLst>
              <a:ext uri="{FF2B5EF4-FFF2-40B4-BE49-F238E27FC236}">
                <a16:creationId xmlns:a16="http://schemas.microsoft.com/office/drawing/2014/main" xmlns="" id="{7F7E55C2-3666-C123-84F7-89F892336AE6}"/>
              </a:ext>
            </a:extLst>
          </p:cNvPr>
          <p:cNvSpPr/>
          <p:nvPr/>
        </p:nvSpPr>
        <p:spPr>
          <a:xfrm rot="10800000">
            <a:off x="4845476" y="5486457"/>
            <a:ext cx="1202847" cy="1180543"/>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0" name="Rectangle: Rounded Corners 18">
            <a:extLst>
              <a:ext uri="{FF2B5EF4-FFF2-40B4-BE49-F238E27FC236}">
                <a16:creationId xmlns:a16="http://schemas.microsoft.com/office/drawing/2014/main" xmlns="" id="{1CE6C217-1830-0087-9B16-C4CDEA30ACC0}"/>
              </a:ext>
            </a:extLst>
          </p:cNvPr>
          <p:cNvSpPr txBox="1"/>
          <p:nvPr/>
        </p:nvSpPr>
        <p:spPr>
          <a:xfrm>
            <a:off x="4822157" y="5529876"/>
            <a:ext cx="1235205" cy="1049160"/>
          </a:xfrm>
          <a:prstGeom prst="rect">
            <a:avLst/>
          </a:prstGeom>
          <a:no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algn="ctr" defTabSz="622300">
              <a:lnSpc>
                <a:spcPct val="90000"/>
              </a:lnSpc>
              <a:spcBef>
                <a:spcPct val="0"/>
              </a:spcBef>
              <a:spcAft>
                <a:spcPct val="35000"/>
              </a:spcAft>
            </a:pPr>
            <a:r>
              <a:rPr lang="en-GB" sz="1250" b="1" dirty="0">
                <a:solidFill>
                  <a:schemeClr val="bg1"/>
                </a:solidFill>
                <a:latin typeface="Arial" panose="020B0604020202020204" pitchFamily="34" charset="0"/>
                <a:cs typeface="Arial" panose="020B0604020202020204" pitchFamily="34" charset="0"/>
              </a:rPr>
              <a:t>Wellbeing Campaign packs, posters, infographics</a:t>
            </a:r>
          </a:p>
        </p:txBody>
      </p:sp>
      <p:sp>
        <p:nvSpPr>
          <p:cNvPr id="43" name="Rectangle: Rounded Corners 42">
            <a:extLst>
              <a:ext uri="{FF2B5EF4-FFF2-40B4-BE49-F238E27FC236}">
                <a16:creationId xmlns:a16="http://schemas.microsoft.com/office/drawing/2014/main" xmlns="" id="{665C1739-2D3D-AA0D-79E9-EDA7C12D3019}"/>
              </a:ext>
            </a:extLst>
          </p:cNvPr>
          <p:cNvSpPr/>
          <p:nvPr/>
        </p:nvSpPr>
        <p:spPr>
          <a:xfrm rot="10800000">
            <a:off x="3290512" y="5486925"/>
            <a:ext cx="1250504" cy="1199722"/>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4" name="Rectangle: Rounded Corners 6">
            <a:extLst>
              <a:ext uri="{FF2B5EF4-FFF2-40B4-BE49-F238E27FC236}">
                <a16:creationId xmlns:a16="http://schemas.microsoft.com/office/drawing/2014/main" xmlns="" id="{E9A64E12-4C4D-F07C-7B71-B0D9C8BCD9C1}"/>
              </a:ext>
            </a:extLst>
          </p:cNvPr>
          <p:cNvSpPr txBox="1"/>
          <p:nvPr/>
        </p:nvSpPr>
        <p:spPr>
          <a:xfrm>
            <a:off x="3281869" y="5415804"/>
            <a:ext cx="1197254" cy="850530"/>
          </a:xfrm>
          <a:prstGeom prst="rect">
            <a:avLst/>
          </a:prstGeom>
          <a:no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algn="ctr">
              <a:buClr>
                <a:srgbClr val="D41F2B"/>
              </a:buClr>
            </a:pPr>
            <a:r>
              <a:rPr lang="en-GB" sz="1250" b="1" dirty="0">
                <a:solidFill>
                  <a:schemeClr val="bg1"/>
                </a:solidFill>
                <a:latin typeface="Arial" panose="020B0604020202020204" pitchFamily="34" charset="0"/>
                <a:cs typeface="Arial" panose="020B0604020202020204" pitchFamily="34" charset="0"/>
              </a:rPr>
              <a:t>Access to new live webinars and pre-recorded webinars </a:t>
            </a:r>
          </a:p>
        </p:txBody>
      </p:sp>
      <p:pic>
        <p:nvPicPr>
          <p:cNvPr id="47" name="Picture 46" descr="Logo, company name&#10;&#10;Description automatically generated">
            <a:extLst>
              <a:ext uri="{FF2B5EF4-FFF2-40B4-BE49-F238E27FC236}">
                <a16:creationId xmlns:a16="http://schemas.microsoft.com/office/drawing/2014/main" xmlns="" id="{E188E732-4994-CB54-AAA8-47A5C4C8C51C}"/>
              </a:ext>
            </a:extLst>
          </p:cNvPr>
          <p:cNvPicPr>
            <a:picLocks noChangeAspect="1"/>
          </p:cNvPicPr>
          <p:nvPr/>
        </p:nvPicPr>
        <p:blipFill>
          <a:blip r:embed="rId11"/>
          <a:stretch>
            <a:fillRect/>
          </a:stretch>
        </p:blipFill>
        <p:spPr>
          <a:xfrm>
            <a:off x="10854745" y="352519"/>
            <a:ext cx="895499" cy="738067"/>
          </a:xfrm>
          <a:prstGeom prst="rect">
            <a:avLst/>
          </a:prstGeom>
        </p:spPr>
      </p:pic>
      <p:pic>
        <p:nvPicPr>
          <p:cNvPr id="48" name="Picture 47" descr="Logo, company name&#10;&#10;Description automatically generated">
            <a:extLst>
              <a:ext uri="{FF2B5EF4-FFF2-40B4-BE49-F238E27FC236}">
                <a16:creationId xmlns:a16="http://schemas.microsoft.com/office/drawing/2014/main" xmlns="" id="{43CA525B-EFE7-5EA6-335C-16B9AF1D3282}"/>
              </a:ext>
            </a:extLst>
          </p:cNvPr>
          <p:cNvPicPr>
            <a:picLocks noChangeAspect="1"/>
          </p:cNvPicPr>
          <p:nvPr/>
        </p:nvPicPr>
        <p:blipFill>
          <a:blip r:embed="rId12"/>
          <a:stretch>
            <a:fillRect/>
          </a:stretch>
        </p:blipFill>
        <p:spPr>
          <a:xfrm>
            <a:off x="367597" y="249336"/>
            <a:ext cx="841250" cy="841250"/>
          </a:xfrm>
          <a:prstGeom prst="rect">
            <a:avLst/>
          </a:prstGeom>
        </p:spPr>
      </p:pic>
      <p:pic>
        <p:nvPicPr>
          <p:cNvPr id="50" name="Graphic 49" descr="Closed book with solid fill">
            <a:extLst>
              <a:ext uri="{FF2B5EF4-FFF2-40B4-BE49-F238E27FC236}">
                <a16:creationId xmlns:a16="http://schemas.microsoft.com/office/drawing/2014/main" xmlns="" id="{D8B9F450-593D-17EC-5531-864C0943CCD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264037" y="1233822"/>
            <a:ext cx="1192147" cy="1262093"/>
          </a:xfrm>
          <a:prstGeom prst="rect">
            <a:avLst/>
          </a:prstGeom>
          <a:effectLst/>
        </p:spPr>
      </p:pic>
      <p:sp>
        <p:nvSpPr>
          <p:cNvPr id="55" name="Rectangle: Rounded Corners 54">
            <a:extLst>
              <a:ext uri="{FF2B5EF4-FFF2-40B4-BE49-F238E27FC236}">
                <a16:creationId xmlns:a16="http://schemas.microsoft.com/office/drawing/2014/main" xmlns="" id="{5AA1105D-F7A4-BB10-3DF8-1D9DD7FE8806}"/>
              </a:ext>
            </a:extLst>
          </p:cNvPr>
          <p:cNvSpPr/>
          <p:nvPr/>
        </p:nvSpPr>
        <p:spPr>
          <a:xfrm>
            <a:off x="6309696" y="1129319"/>
            <a:ext cx="1160278" cy="1478085"/>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A6A6"/>
              </a:solidFill>
            </a:endParaRPr>
          </a:p>
        </p:txBody>
      </p:sp>
      <p:sp>
        <p:nvSpPr>
          <p:cNvPr id="56" name="Rectangle: Rounded Corners 55" descr="Email">
            <a:extLst>
              <a:ext uri="{FF2B5EF4-FFF2-40B4-BE49-F238E27FC236}">
                <a16:creationId xmlns:a16="http://schemas.microsoft.com/office/drawing/2014/main" xmlns="" id="{FE4DCF57-2B6F-7F46-1B36-BCF691A8C8F0}"/>
              </a:ext>
            </a:extLst>
          </p:cNvPr>
          <p:cNvSpPr/>
          <p:nvPr/>
        </p:nvSpPr>
        <p:spPr>
          <a:xfrm>
            <a:off x="1805693" y="3941106"/>
            <a:ext cx="1167876" cy="1468476"/>
          </a:xfrm>
          <a:prstGeom prst="roundRect">
            <a:avLst>
              <a:gd name="adj" fmla="val 10000"/>
            </a:avLst>
          </a:prstGeom>
          <a:blipFill dpi="0" rotWithShape="1">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t="9000" b="17000"/>
            </a:stretch>
          </a:blipFill>
          <a:ln>
            <a:noFill/>
          </a:ln>
          <a:effectLst/>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8" name="Rectangle: Rounded Corners 57">
            <a:extLst>
              <a:ext uri="{FF2B5EF4-FFF2-40B4-BE49-F238E27FC236}">
                <a16:creationId xmlns:a16="http://schemas.microsoft.com/office/drawing/2014/main" xmlns="" id="{063AC32D-1C50-5AD1-D812-AD0BD09C343A}"/>
              </a:ext>
            </a:extLst>
          </p:cNvPr>
          <p:cNvSpPr/>
          <p:nvPr/>
        </p:nvSpPr>
        <p:spPr>
          <a:xfrm rot="10800000">
            <a:off x="1769505" y="5467277"/>
            <a:ext cx="1263984" cy="1199723"/>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9" name="Rectangle: Rounded Corners 21">
            <a:extLst>
              <a:ext uri="{FF2B5EF4-FFF2-40B4-BE49-F238E27FC236}">
                <a16:creationId xmlns:a16="http://schemas.microsoft.com/office/drawing/2014/main" xmlns="" id="{7527A8BC-486D-29C4-3CEE-98A02F85D71D}"/>
              </a:ext>
            </a:extLst>
          </p:cNvPr>
          <p:cNvSpPr txBox="1"/>
          <p:nvPr/>
        </p:nvSpPr>
        <p:spPr>
          <a:xfrm>
            <a:off x="1833382" y="5566612"/>
            <a:ext cx="1150251" cy="829700"/>
          </a:xfrm>
          <a:prstGeom prst="rect">
            <a:avLst/>
          </a:prstGeom>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250" b="1" dirty="0">
                <a:solidFill>
                  <a:schemeClr val="bg1"/>
                </a:solidFill>
                <a:latin typeface="Arial" panose="020B0604020202020204" pitchFamily="34" charset="0"/>
                <a:cs typeface="Arial" panose="020B0604020202020204" pitchFamily="34" charset="0"/>
              </a:rPr>
              <a:t>Ongoing comms advice and support</a:t>
            </a:r>
          </a:p>
          <a:p>
            <a:pPr marL="0" lvl="0" indent="0" algn="ctr" defTabSz="622300">
              <a:lnSpc>
                <a:spcPct val="90000"/>
              </a:lnSpc>
              <a:spcBef>
                <a:spcPct val="0"/>
              </a:spcBef>
              <a:spcAft>
                <a:spcPct val="35000"/>
              </a:spcAft>
              <a:buNone/>
            </a:pPr>
            <a:endParaRPr lang="en-US" sz="1400" b="1" kern="1200" dirty="0">
              <a:solidFill>
                <a:schemeClr val="bg1"/>
              </a:solidFill>
              <a:latin typeface="DIN Next LT Pro" panose="020B0503020203050203" pitchFamily="34" charset="0"/>
            </a:endParaRPr>
          </a:p>
        </p:txBody>
      </p:sp>
      <p:pic>
        <p:nvPicPr>
          <p:cNvPr id="61" name="Graphic 60" descr="Document with solid fill">
            <a:extLst>
              <a:ext uri="{FF2B5EF4-FFF2-40B4-BE49-F238E27FC236}">
                <a16:creationId xmlns:a16="http://schemas.microsoft.com/office/drawing/2014/main" xmlns="" id="{BE196A48-1D33-ECD5-83E0-523BFC35FC47}"/>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790038" y="1261060"/>
            <a:ext cx="1142130" cy="1142130"/>
          </a:xfrm>
          <a:prstGeom prst="rect">
            <a:avLst/>
          </a:prstGeom>
          <a:effectLst/>
        </p:spPr>
      </p:pic>
      <p:sp>
        <p:nvSpPr>
          <p:cNvPr id="62" name="Rectangle: Rounded Corners 61">
            <a:extLst>
              <a:ext uri="{FF2B5EF4-FFF2-40B4-BE49-F238E27FC236}">
                <a16:creationId xmlns:a16="http://schemas.microsoft.com/office/drawing/2014/main" xmlns="" id="{C0F2997E-3208-676B-E2F7-62ED00B1331E}"/>
              </a:ext>
            </a:extLst>
          </p:cNvPr>
          <p:cNvSpPr/>
          <p:nvPr/>
        </p:nvSpPr>
        <p:spPr>
          <a:xfrm>
            <a:off x="7770394" y="1129920"/>
            <a:ext cx="1179923" cy="1475103"/>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A6A6"/>
              </a:solidFill>
            </a:endParaRPr>
          </a:p>
        </p:txBody>
      </p:sp>
      <p:sp>
        <p:nvSpPr>
          <p:cNvPr id="65" name="Rectangle: Rounded Corners 64">
            <a:extLst>
              <a:ext uri="{FF2B5EF4-FFF2-40B4-BE49-F238E27FC236}">
                <a16:creationId xmlns:a16="http://schemas.microsoft.com/office/drawing/2014/main" xmlns="" id="{CB4BF30F-FC2D-C0C8-529D-82A69969C507}"/>
              </a:ext>
            </a:extLst>
          </p:cNvPr>
          <p:cNvSpPr/>
          <p:nvPr/>
        </p:nvSpPr>
        <p:spPr>
          <a:xfrm rot="10800000">
            <a:off x="9276423" y="5495838"/>
            <a:ext cx="1196592" cy="118189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66" name="Rectangle: Rounded Corners 27">
            <a:extLst>
              <a:ext uri="{FF2B5EF4-FFF2-40B4-BE49-F238E27FC236}">
                <a16:creationId xmlns:a16="http://schemas.microsoft.com/office/drawing/2014/main" xmlns="" id="{9F99E216-FFBC-168E-FC01-D0B11AAE5703}"/>
              </a:ext>
            </a:extLst>
          </p:cNvPr>
          <p:cNvSpPr txBox="1"/>
          <p:nvPr/>
        </p:nvSpPr>
        <p:spPr>
          <a:xfrm>
            <a:off x="9320629" y="5576171"/>
            <a:ext cx="1079767" cy="1090829"/>
          </a:xfrm>
          <a:prstGeom prst="rect">
            <a:avLst/>
          </a:prstGeom>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250" b="1" kern="1200" dirty="0">
                <a:solidFill>
                  <a:schemeClr val="bg1"/>
                </a:solidFill>
                <a:latin typeface="Arial" panose="020B0604020202020204" pitchFamily="34" charset="0"/>
                <a:cs typeface="Arial" panose="020B0604020202020204" pitchFamily="34" charset="0"/>
              </a:rPr>
              <a:t>Access to the British Safety Council Awards</a:t>
            </a:r>
          </a:p>
        </p:txBody>
      </p:sp>
      <p:sp>
        <p:nvSpPr>
          <p:cNvPr id="67" name="Rectangle: Rounded Corners 66" descr="Telephone">
            <a:extLst>
              <a:ext uri="{FF2B5EF4-FFF2-40B4-BE49-F238E27FC236}">
                <a16:creationId xmlns:a16="http://schemas.microsoft.com/office/drawing/2014/main" xmlns="" id="{1D243CC4-3683-C973-0EBD-A53AC6CEF376}"/>
              </a:ext>
            </a:extLst>
          </p:cNvPr>
          <p:cNvSpPr/>
          <p:nvPr/>
        </p:nvSpPr>
        <p:spPr>
          <a:xfrm>
            <a:off x="9281121" y="1127015"/>
            <a:ext cx="1179923" cy="1482872"/>
          </a:xfrm>
          <a:prstGeom prst="roundRect">
            <a:avLst>
              <a:gd name="adj" fmla="val 10000"/>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l="-3000" r="-3000"/>
            </a:stretch>
          </a:blipFill>
          <a:ln>
            <a:noFill/>
          </a:ln>
          <a:effectLst/>
        </p:spPr>
        <p:style>
          <a:lnRef idx="2">
            <a:scrgbClr r="0" g="0" b="0"/>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71" name="Rectangle: Rounded Corners 70">
            <a:extLst>
              <a:ext uri="{FF2B5EF4-FFF2-40B4-BE49-F238E27FC236}">
                <a16:creationId xmlns:a16="http://schemas.microsoft.com/office/drawing/2014/main" xmlns="" id="{F726C6B5-6AFA-0702-112A-1B61266B3ECF}"/>
              </a:ext>
            </a:extLst>
          </p:cNvPr>
          <p:cNvSpPr/>
          <p:nvPr/>
        </p:nvSpPr>
        <p:spPr>
          <a:xfrm rot="10800000">
            <a:off x="6306541" y="5467277"/>
            <a:ext cx="1196591" cy="118189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72" name="Rectangle: Rounded Corners 18">
            <a:extLst>
              <a:ext uri="{FF2B5EF4-FFF2-40B4-BE49-F238E27FC236}">
                <a16:creationId xmlns:a16="http://schemas.microsoft.com/office/drawing/2014/main" xmlns="" id="{D782BE02-2A50-A63E-399B-BECFD6385AEB}"/>
              </a:ext>
            </a:extLst>
          </p:cNvPr>
          <p:cNvSpPr txBox="1"/>
          <p:nvPr/>
        </p:nvSpPr>
        <p:spPr>
          <a:xfrm>
            <a:off x="6391357" y="5624086"/>
            <a:ext cx="1079766" cy="1090829"/>
          </a:xfrm>
          <a:prstGeom prst="rect">
            <a:avLst/>
          </a:prstGeom>
          <a:no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algn="ctr" defTabSz="622300">
              <a:lnSpc>
                <a:spcPct val="90000"/>
              </a:lnSpc>
              <a:spcBef>
                <a:spcPct val="0"/>
              </a:spcBef>
              <a:spcAft>
                <a:spcPct val="35000"/>
              </a:spcAft>
            </a:pPr>
            <a:r>
              <a:rPr lang="en-GB" sz="1250" b="1" dirty="0">
                <a:solidFill>
                  <a:schemeClr val="bg1"/>
                </a:solidFill>
                <a:latin typeface="Arial" panose="020B0604020202020204" pitchFamily="34" charset="0"/>
                <a:cs typeface="Arial" panose="020B0604020202020204" pitchFamily="34" charset="0"/>
              </a:rPr>
              <a:t>Access to exclusive Roundtable Events </a:t>
            </a:r>
          </a:p>
        </p:txBody>
      </p:sp>
      <p:sp>
        <p:nvSpPr>
          <p:cNvPr id="75" name="Rectangle: Rounded Corners 74">
            <a:extLst>
              <a:ext uri="{FF2B5EF4-FFF2-40B4-BE49-F238E27FC236}">
                <a16:creationId xmlns:a16="http://schemas.microsoft.com/office/drawing/2014/main" xmlns="" id="{9E95671A-853A-ED39-E964-10DCED020155}"/>
              </a:ext>
            </a:extLst>
          </p:cNvPr>
          <p:cNvSpPr/>
          <p:nvPr/>
        </p:nvSpPr>
        <p:spPr>
          <a:xfrm rot="10800000">
            <a:off x="7777914" y="5495838"/>
            <a:ext cx="1148812" cy="1181895"/>
          </a:xfrm>
          <a:prstGeom prst="roundRect">
            <a:avLst/>
          </a:prstGeom>
          <a:solidFill>
            <a:srgbClr val="0026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76" name="Rectangle: Rounded Corners 18">
            <a:extLst>
              <a:ext uri="{FF2B5EF4-FFF2-40B4-BE49-F238E27FC236}">
                <a16:creationId xmlns:a16="http://schemas.microsoft.com/office/drawing/2014/main" xmlns="" id="{FBC1DBFA-208A-CFCB-4CEC-EB4385D8C6F1}"/>
              </a:ext>
            </a:extLst>
          </p:cNvPr>
          <p:cNvSpPr txBox="1"/>
          <p:nvPr/>
        </p:nvSpPr>
        <p:spPr>
          <a:xfrm>
            <a:off x="7833995" y="5488207"/>
            <a:ext cx="1036651" cy="1090829"/>
          </a:xfrm>
          <a:prstGeom prst="rect">
            <a:avLst/>
          </a:prstGeom>
          <a:no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algn="ctr" defTabSz="622300">
              <a:lnSpc>
                <a:spcPct val="90000"/>
              </a:lnSpc>
              <a:spcBef>
                <a:spcPct val="0"/>
              </a:spcBef>
              <a:spcAft>
                <a:spcPct val="35000"/>
              </a:spcAft>
            </a:pPr>
            <a:r>
              <a:rPr lang="en-GB" sz="1250" b="1" dirty="0">
                <a:solidFill>
                  <a:schemeClr val="bg1"/>
                </a:solidFill>
                <a:latin typeface="Arial" panose="020B0604020202020204" pitchFamily="34" charset="0"/>
                <a:cs typeface="Arial" panose="020B0604020202020204" pitchFamily="34" charset="0"/>
              </a:rPr>
              <a:t>Discount access to Being Well Together partner services</a:t>
            </a:r>
          </a:p>
        </p:txBody>
      </p:sp>
      <p:pic>
        <p:nvPicPr>
          <p:cNvPr id="82" name="Graphic 81" descr="Video camera with solid fill">
            <a:extLst>
              <a:ext uri="{FF2B5EF4-FFF2-40B4-BE49-F238E27FC236}">
                <a16:creationId xmlns:a16="http://schemas.microsoft.com/office/drawing/2014/main" xmlns="" id="{01B48B24-4588-564F-8064-4DD81219B113}"/>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3334047" y="4102528"/>
            <a:ext cx="1083293" cy="1083293"/>
          </a:xfrm>
          <a:prstGeom prst="rect">
            <a:avLst/>
          </a:prstGeom>
          <a:effectLst/>
        </p:spPr>
      </p:pic>
      <p:pic>
        <p:nvPicPr>
          <p:cNvPr id="84" name="Graphic 83" descr="Diploma with solid fill">
            <a:extLst>
              <a:ext uri="{FF2B5EF4-FFF2-40B4-BE49-F238E27FC236}">
                <a16:creationId xmlns:a16="http://schemas.microsoft.com/office/drawing/2014/main" xmlns="" id="{C602BFEF-5137-952D-FB5D-13332843DDB3}"/>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4825033" y="4114248"/>
            <a:ext cx="1106716" cy="1106716"/>
          </a:xfrm>
          <a:prstGeom prst="rect">
            <a:avLst/>
          </a:prstGeom>
          <a:effectLst/>
        </p:spPr>
      </p:pic>
      <p:pic>
        <p:nvPicPr>
          <p:cNvPr id="86" name="Graphic 85" descr="Meeting outline">
            <a:extLst>
              <a:ext uri="{FF2B5EF4-FFF2-40B4-BE49-F238E27FC236}">
                <a16:creationId xmlns:a16="http://schemas.microsoft.com/office/drawing/2014/main" xmlns="" id="{5B7907E6-D47B-B582-9553-131A4BE163D7}"/>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6342775" y="4095818"/>
            <a:ext cx="1090004" cy="1090004"/>
          </a:xfrm>
          <a:prstGeom prst="rect">
            <a:avLst/>
          </a:prstGeom>
          <a:effectLst/>
        </p:spPr>
      </p:pic>
      <p:pic>
        <p:nvPicPr>
          <p:cNvPr id="88" name="Graphic 87" descr="Piggy Bank outline">
            <a:extLst>
              <a:ext uri="{FF2B5EF4-FFF2-40B4-BE49-F238E27FC236}">
                <a16:creationId xmlns:a16="http://schemas.microsoft.com/office/drawing/2014/main" xmlns="" id="{8F1B3A59-5128-266A-67C8-CED4BE40236D}"/>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7803814" y="4102528"/>
            <a:ext cx="1116857" cy="1116857"/>
          </a:xfrm>
          <a:prstGeom prst="rect">
            <a:avLst/>
          </a:prstGeom>
          <a:effectLst/>
        </p:spPr>
      </p:pic>
      <p:sp>
        <p:nvSpPr>
          <p:cNvPr id="6" name="Rectangle: Rounded Corners 5">
            <a:extLst>
              <a:ext uri="{FF2B5EF4-FFF2-40B4-BE49-F238E27FC236}">
                <a16:creationId xmlns:a16="http://schemas.microsoft.com/office/drawing/2014/main" xmlns="" id="{5C663CD9-4EDB-AB2E-AF1D-718AA56F21B3}"/>
              </a:ext>
            </a:extLst>
          </p:cNvPr>
          <p:cNvSpPr/>
          <p:nvPr/>
        </p:nvSpPr>
        <p:spPr>
          <a:xfrm>
            <a:off x="3296880" y="3924946"/>
            <a:ext cx="1172785" cy="147510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xmlns="" id="{8E57550D-0088-2E70-67B2-DDEC44651B9D}"/>
              </a:ext>
            </a:extLst>
          </p:cNvPr>
          <p:cNvSpPr/>
          <p:nvPr/>
        </p:nvSpPr>
        <p:spPr>
          <a:xfrm>
            <a:off x="4777818" y="3923016"/>
            <a:ext cx="1164456" cy="147510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xmlns="" id="{B336C8AB-2787-B7EE-A4BC-131631D5D4C2}"/>
              </a:ext>
            </a:extLst>
          </p:cNvPr>
          <p:cNvSpPr/>
          <p:nvPr/>
        </p:nvSpPr>
        <p:spPr>
          <a:xfrm>
            <a:off x="6302752" y="3923015"/>
            <a:ext cx="1168211" cy="147510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xmlns="" id="{C4E64D0B-AC73-8FF8-FD5C-A5BE384EE7C9}"/>
              </a:ext>
            </a:extLst>
          </p:cNvPr>
          <p:cNvSpPr/>
          <p:nvPr/>
        </p:nvSpPr>
        <p:spPr>
          <a:xfrm>
            <a:off x="7774495" y="3937346"/>
            <a:ext cx="1116302" cy="147510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xmlns="" id="{30DEA3CF-ED64-8E04-BD05-400245CCCAF3}"/>
              </a:ext>
            </a:extLst>
          </p:cNvPr>
          <p:cNvSpPr/>
          <p:nvPr/>
        </p:nvSpPr>
        <p:spPr>
          <a:xfrm>
            <a:off x="9276423" y="3907468"/>
            <a:ext cx="1116302" cy="1475103"/>
          </a:xfrm>
          <a:prstGeom prst="roundRect">
            <a:avLst/>
          </a:prstGeom>
          <a:no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Trophy with solid fill">
            <a:extLst>
              <a:ext uri="{FF2B5EF4-FFF2-40B4-BE49-F238E27FC236}">
                <a16:creationId xmlns:a16="http://schemas.microsoft.com/office/drawing/2014/main" xmlns="" id="{4DBFBA7A-282C-3CED-5CB6-02608B58271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9293428" y="4125335"/>
            <a:ext cx="1082292" cy="1082292"/>
          </a:xfrm>
          <a:prstGeom prst="rect">
            <a:avLst/>
          </a:prstGeom>
          <a:effectLst/>
        </p:spPr>
      </p:pic>
      <p:pic>
        <p:nvPicPr>
          <p:cNvPr id="20" name="Graphic 19" descr="Download from cloud with solid fill">
            <a:extLst>
              <a:ext uri="{FF2B5EF4-FFF2-40B4-BE49-F238E27FC236}">
                <a16:creationId xmlns:a16="http://schemas.microsoft.com/office/drawing/2014/main" xmlns="" id="{626499E8-3E9A-B54F-757F-809AB9301BF7}"/>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4848059" y="1252901"/>
            <a:ext cx="1130833" cy="1130833"/>
          </a:xfrm>
          <a:prstGeom prst="rect">
            <a:avLst/>
          </a:prstGeom>
        </p:spPr>
      </p:pic>
      <p:sp>
        <p:nvSpPr>
          <p:cNvPr id="73" name="Rectangle: Rounded Corners 12">
            <a:extLst>
              <a:ext uri="{FF2B5EF4-FFF2-40B4-BE49-F238E27FC236}">
                <a16:creationId xmlns:a16="http://schemas.microsoft.com/office/drawing/2014/main" xmlns="" id="{54F71E59-581F-21FC-F5F8-1FAC56087D74}"/>
              </a:ext>
            </a:extLst>
          </p:cNvPr>
          <p:cNvSpPr txBox="1"/>
          <p:nvPr/>
        </p:nvSpPr>
        <p:spPr>
          <a:xfrm>
            <a:off x="4822684" y="2885948"/>
            <a:ext cx="1223425" cy="9256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250" b="1" kern="1200" dirty="0">
                <a:solidFill>
                  <a:schemeClr val="bg1"/>
                </a:solidFill>
                <a:latin typeface="Arial" panose="020B0604020202020204" pitchFamily="34" charset="0"/>
                <a:cs typeface="Arial" panose="020B0604020202020204" pitchFamily="34" charset="0"/>
              </a:rPr>
              <a:t>Employer wellbeing guides &amp; fact sheets</a:t>
            </a:r>
            <a:endParaRPr lang="en-US" sz="1250" b="1" kern="1200" dirty="0">
              <a:solidFill>
                <a:schemeClr val="bg1"/>
              </a:solidFill>
              <a:latin typeface="Arial" panose="020B0604020202020204" pitchFamily="34" charset="0"/>
              <a:cs typeface="Arial" panose="020B0604020202020204" pitchFamily="34" charset="0"/>
            </a:endParaRPr>
          </a:p>
        </p:txBody>
      </p:sp>
      <p:sp>
        <p:nvSpPr>
          <p:cNvPr id="74" name="Rectangle: Rounded Corners 12">
            <a:extLst>
              <a:ext uri="{FF2B5EF4-FFF2-40B4-BE49-F238E27FC236}">
                <a16:creationId xmlns:a16="http://schemas.microsoft.com/office/drawing/2014/main" xmlns="" id="{2E204179-876E-02D0-107D-5BE2475137D9}"/>
              </a:ext>
            </a:extLst>
          </p:cNvPr>
          <p:cNvSpPr txBox="1"/>
          <p:nvPr/>
        </p:nvSpPr>
        <p:spPr>
          <a:xfrm>
            <a:off x="6279707" y="2888435"/>
            <a:ext cx="1223425" cy="9256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250" b="1" kern="1200" dirty="0">
                <a:solidFill>
                  <a:schemeClr val="bg1"/>
                </a:solidFill>
                <a:latin typeface="Arial" panose="020B0604020202020204" pitchFamily="34" charset="0"/>
                <a:cs typeface="Arial" panose="020B0604020202020204" pitchFamily="34" charset="0"/>
              </a:rPr>
              <a:t>Employee wellbeing guides &amp; fact sheets</a:t>
            </a:r>
            <a:endParaRPr lang="en-US" sz="1250" b="1" kern="1200" dirty="0">
              <a:solidFill>
                <a:schemeClr val="bg1"/>
              </a:solidFill>
              <a:latin typeface="Arial" panose="020B0604020202020204" pitchFamily="34" charset="0"/>
              <a:cs typeface="Arial" panose="020B0604020202020204" pitchFamily="34" charset="0"/>
            </a:endParaRPr>
          </a:p>
        </p:txBody>
      </p:sp>
      <p:sp>
        <p:nvSpPr>
          <p:cNvPr id="77" name="Rectangle: Rounded Corners 12">
            <a:extLst>
              <a:ext uri="{FF2B5EF4-FFF2-40B4-BE49-F238E27FC236}">
                <a16:creationId xmlns:a16="http://schemas.microsoft.com/office/drawing/2014/main" xmlns="" id="{46D4DF22-4A14-C609-FA8D-E1FE7A6C2ED9}"/>
              </a:ext>
            </a:extLst>
          </p:cNvPr>
          <p:cNvSpPr txBox="1"/>
          <p:nvPr/>
        </p:nvSpPr>
        <p:spPr>
          <a:xfrm>
            <a:off x="338792" y="2720888"/>
            <a:ext cx="1223425" cy="925619"/>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250" b="1" kern="1200" dirty="0">
                <a:solidFill>
                  <a:schemeClr val="bg1"/>
                </a:solidFill>
                <a:latin typeface="Arial" panose="020B0604020202020204" pitchFamily="34" charset="0"/>
                <a:cs typeface="Arial" panose="020B0604020202020204" pitchFamily="34" charset="0"/>
              </a:rPr>
              <a:t>Organisation Assessment Tool &amp; Employee Wellbeing Survey</a:t>
            </a:r>
            <a:endParaRPr lang="en-US" sz="1250"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580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500"/>
                                        <p:tgtEl>
                                          <p:spTgt spid="9"/>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500"/>
                                        <p:tgtEl>
                                          <p:spTgt spid="20"/>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heel(1)">
                                      <p:cBhvr>
                                        <p:cTn id="23" dur="500"/>
                                        <p:tgtEl>
                                          <p:spTgt spid="50"/>
                                        </p:tgtEl>
                                      </p:cBhvr>
                                    </p:animEffect>
                                  </p:childTnLst>
                                </p:cTn>
                              </p:par>
                              <p:par>
                                <p:cTn id="24" presetID="21" presetClass="entr" presetSubtype="1" fill="hold" grpId="0" nodeType="withEffect" nodePh="1">
                                  <p:stCondLst>
                                    <p:cond delay="0"/>
                                  </p:stCondLst>
                                  <p:endCondLst>
                                    <p:cond evt="begin" delay="0">
                                      <p:tn val="24"/>
                                    </p:cond>
                                  </p:endCondLst>
                                  <p:childTnLst>
                                    <p:set>
                                      <p:cBhvr>
                                        <p:cTn id="25" dur="1" fill="hold">
                                          <p:stCondLst>
                                            <p:cond delay="0"/>
                                          </p:stCondLst>
                                        </p:cTn>
                                        <p:tgtEl>
                                          <p:spTgt spid="55"/>
                                        </p:tgtEl>
                                        <p:attrNameLst>
                                          <p:attrName>style.visibility</p:attrName>
                                        </p:attrNameLst>
                                      </p:cBhvr>
                                      <p:to>
                                        <p:strVal val="visible"/>
                                      </p:to>
                                    </p:set>
                                    <p:animEffect transition="in" filter="wheel(1)">
                                      <p:cBhvr>
                                        <p:cTn id="26" dur="500"/>
                                        <p:tgtEl>
                                          <p:spTgt spid="55"/>
                                        </p:tgtEl>
                                      </p:cBhvr>
                                    </p:animEffect>
                                  </p:childTnLst>
                                </p:cTn>
                              </p:par>
                            </p:childTnLst>
                          </p:cTn>
                        </p:par>
                        <p:par>
                          <p:cTn id="27" fill="hold">
                            <p:stCondLst>
                              <p:cond delay="2500"/>
                            </p:stCondLst>
                            <p:childTnLst>
                              <p:par>
                                <p:cTn id="28" presetID="21" presetClass="entr" presetSubtype="1" fill="hold" grpId="0" nodeType="afterEffect" nodePh="1">
                                  <p:stCondLst>
                                    <p:cond delay="0"/>
                                  </p:stCondLst>
                                  <p:endCondLst>
                                    <p:cond evt="begin" delay="0">
                                      <p:tn val="28"/>
                                    </p:cond>
                                  </p:endCondLst>
                                  <p:childTnLst>
                                    <p:set>
                                      <p:cBhvr>
                                        <p:cTn id="29" dur="1" fill="hold">
                                          <p:stCondLst>
                                            <p:cond delay="0"/>
                                          </p:stCondLst>
                                        </p:cTn>
                                        <p:tgtEl>
                                          <p:spTgt spid="62"/>
                                        </p:tgtEl>
                                        <p:attrNameLst>
                                          <p:attrName>style.visibility</p:attrName>
                                        </p:attrNameLst>
                                      </p:cBhvr>
                                      <p:to>
                                        <p:strVal val="visible"/>
                                      </p:to>
                                    </p:set>
                                    <p:animEffect transition="in" filter="wheel(1)">
                                      <p:cBhvr>
                                        <p:cTn id="30" dur="500"/>
                                        <p:tgtEl>
                                          <p:spTgt spid="62"/>
                                        </p:tgtEl>
                                      </p:cBhvr>
                                    </p:animEffect>
                                  </p:childTnLst>
                                </p:cTn>
                              </p:par>
                              <p:par>
                                <p:cTn id="31" presetID="21" presetClass="entr" presetSubtype="1"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heel(1)">
                                      <p:cBhvr>
                                        <p:cTn id="33" dur="500"/>
                                        <p:tgtEl>
                                          <p:spTgt spid="61"/>
                                        </p:tgtEl>
                                      </p:cBhvr>
                                    </p:animEffect>
                                  </p:childTnLst>
                                </p:cTn>
                              </p:par>
                            </p:childTnLst>
                          </p:cTn>
                        </p:par>
                        <p:par>
                          <p:cTn id="34" fill="hold">
                            <p:stCondLst>
                              <p:cond delay="3000"/>
                            </p:stCondLst>
                            <p:childTnLst>
                              <p:par>
                                <p:cTn id="35" presetID="21" presetClass="entr" presetSubtype="1"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heel(1)">
                                      <p:cBhvr>
                                        <p:cTn id="37" dur="500"/>
                                        <p:tgtEl>
                                          <p:spTgt spid="67"/>
                                        </p:tgtEl>
                                      </p:cBhvr>
                                    </p:animEffect>
                                  </p:childTnLst>
                                </p:cTn>
                              </p:par>
                            </p:childTnLst>
                          </p:cTn>
                        </p:par>
                        <p:par>
                          <p:cTn id="38" fill="hold">
                            <p:stCondLst>
                              <p:cond delay="3500"/>
                            </p:stCondLst>
                            <p:childTnLst>
                              <p:par>
                                <p:cTn id="39" presetID="21" presetClass="entr" presetSubtype="1"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heel(1)">
                                      <p:cBhvr>
                                        <p:cTn id="41" dur="500"/>
                                        <p:tgtEl>
                                          <p:spTgt spid="19"/>
                                        </p:tgtEl>
                                      </p:cBhvr>
                                    </p:animEffect>
                                  </p:childTnLst>
                                </p:cTn>
                              </p:par>
                            </p:childTnLst>
                          </p:cTn>
                        </p:par>
                        <p:par>
                          <p:cTn id="42" fill="hold">
                            <p:stCondLst>
                              <p:cond delay="4000"/>
                            </p:stCondLst>
                            <p:childTnLst>
                              <p:par>
                                <p:cTn id="43" presetID="21" presetClass="entr" presetSubtype="1"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heel(1)">
                                      <p:cBhvr>
                                        <p:cTn id="45" dur="500"/>
                                        <p:tgtEl>
                                          <p:spTgt spid="56"/>
                                        </p:tgtEl>
                                      </p:cBhvr>
                                    </p:animEffect>
                                  </p:childTnLst>
                                </p:cTn>
                              </p:par>
                            </p:childTnLst>
                          </p:cTn>
                        </p:par>
                        <p:par>
                          <p:cTn id="46" fill="hold">
                            <p:stCondLst>
                              <p:cond delay="4500"/>
                            </p:stCondLst>
                            <p:childTnLst>
                              <p:par>
                                <p:cTn id="47" presetID="21" presetClass="entr" presetSubtype="1"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heel(1)">
                                      <p:cBhvr>
                                        <p:cTn id="49" dur="500"/>
                                        <p:tgtEl>
                                          <p:spTgt spid="6"/>
                                        </p:tgtEl>
                                      </p:cBhvr>
                                    </p:animEffect>
                                  </p:childTnLst>
                                </p:cTn>
                              </p:par>
                              <p:par>
                                <p:cTn id="50" presetID="21" presetClass="entr" presetSubtype="1"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heel(1)">
                                      <p:cBhvr>
                                        <p:cTn id="52" dur="500"/>
                                        <p:tgtEl>
                                          <p:spTgt spid="82"/>
                                        </p:tgtEl>
                                      </p:cBhvr>
                                    </p:animEffect>
                                  </p:childTnLst>
                                </p:cTn>
                              </p:par>
                            </p:childTnLst>
                          </p:cTn>
                        </p:par>
                        <p:par>
                          <p:cTn id="53" fill="hold">
                            <p:stCondLst>
                              <p:cond delay="5000"/>
                            </p:stCondLst>
                            <p:childTnLst>
                              <p:par>
                                <p:cTn id="54" presetID="21" presetClass="entr" presetSubtype="1"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500"/>
                                        <p:tgtEl>
                                          <p:spTgt spid="13"/>
                                        </p:tgtEl>
                                      </p:cBhvr>
                                    </p:animEffect>
                                  </p:childTnLst>
                                </p:cTn>
                              </p:par>
                              <p:par>
                                <p:cTn id="57" presetID="21" presetClass="entr" presetSubtype="1"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wheel(1)">
                                      <p:cBhvr>
                                        <p:cTn id="59" dur="500"/>
                                        <p:tgtEl>
                                          <p:spTgt spid="84"/>
                                        </p:tgtEl>
                                      </p:cBhvr>
                                    </p:animEffect>
                                  </p:childTnLst>
                                </p:cTn>
                              </p:par>
                            </p:childTnLst>
                          </p:cTn>
                        </p:par>
                        <p:par>
                          <p:cTn id="60" fill="hold">
                            <p:stCondLst>
                              <p:cond delay="5500"/>
                            </p:stCondLst>
                            <p:childTnLst>
                              <p:par>
                                <p:cTn id="61" presetID="21" presetClass="entr" presetSubtype="1"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500"/>
                                        <p:tgtEl>
                                          <p:spTgt spid="15"/>
                                        </p:tgtEl>
                                      </p:cBhvr>
                                    </p:animEffect>
                                  </p:childTnLst>
                                </p:cTn>
                              </p:par>
                              <p:par>
                                <p:cTn id="64" presetID="21"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heel(1)">
                                      <p:cBhvr>
                                        <p:cTn id="66" dur="500"/>
                                        <p:tgtEl>
                                          <p:spTgt spid="86"/>
                                        </p:tgtEl>
                                      </p:cBhvr>
                                    </p:animEffect>
                                  </p:childTnLst>
                                </p:cTn>
                              </p:par>
                            </p:childTnLst>
                          </p:cTn>
                        </p:par>
                        <p:par>
                          <p:cTn id="67" fill="hold">
                            <p:stCondLst>
                              <p:cond delay="6000"/>
                            </p:stCondLst>
                            <p:childTnLst>
                              <p:par>
                                <p:cTn id="68" presetID="21"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heel(1)">
                                      <p:cBhvr>
                                        <p:cTn id="70" dur="500"/>
                                        <p:tgtEl>
                                          <p:spTgt spid="17"/>
                                        </p:tgtEl>
                                      </p:cBhvr>
                                    </p:animEffect>
                                  </p:childTnLst>
                                </p:cTn>
                              </p:par>
                              <p:par>
                                <p:cTn id="71" presetID="21" presetClass="entr" presetSubtype="1"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heel(1)">
                                      <p:cBhvr>
                                        <p:cTn id="73" dur="500"/>
                                        <p:tgtEl>
                                          <p:spTgt spid="88"/>
                                        </p:tgtEl>
                                      </p:cBhvr>
                                    </p:animEffect>
                                  </p:childTnLst>
                                </p:cTn>
                              </p:par>
                            </p:childTnLst>
                          </p:cTn>
                        </p:par>
                        <p:par>
                          <p:cTn id="74" fill="hold">
                            <p:stCondLst>
                              <p:cond delay="6500"/>
                            </p:stCondLst>
                            <p:childTnLst>
                              <p:par>
                                <p:cTn id="75" presetID="21" presetClass="entr" presetSubtype="1" fill="hold" grpId="0"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heel(1)">
                                      <p:cBhvr>
                                        <p:cTn id="77" dur="500"/>
                                        <p:tgtEl>
                                          <p:spTgt spid="60"/>
                                        </p:tgtEl>
                                      </p:cBhvr>
                                    </p:animEffect>
                                  </p:childTnLst>
                                </p:cTn>
                              </p:par>
                              <p:par>
                                <p:cTn id="78" presetID="21" presetClass="entr" presetSubtype="1" fill="hold"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heel(1)">
                                      <p:cBhvr>
                                        <p:cTn id="8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5" grpId="0"/>
      <p:bldP spid="62" grpId="0"/>
      <p:bldP spid="6" grpId="0" animBg="1"/>
      <p:bldP spid="13" grpId="0" animBg="1"/>
      <p:bldP spid="15" grpId="0" animBg="1"/>
      <p:bldP spid="17"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6">
            <a:extLst>
              <a:ext uri="{FF2B5EF4-FFF2-40B4-BE49-F238E27FC236}">
                <a16:creationId xmlns:a16="http://schemas.microsoft.com/office/drawing/2014/main" xmlns="" id="{4D87739A-7430-3845-BF7C-33DB22D3849C}"/>
              </a:ext>
            </a:extLst>
          </p:cNvPr>
          <p:cNvSpPr txBox="1">
            <a:spLocks/>
          </p:cNvSpPr>
          <p:nvPr/>
        </p:nvSpPr>
        <p:spPr>
          <a:xfrm>
            <a:off x="360817" y="1430414"/>
            <a:ext cx="5302045" cy="3556652"/>
          </a:xfrm>
          <a:prstGeom prst="rect">
            <a:avLst/>
          </a:prstGeom>
        </p:spPr>
        <p:txBody>
          <a:bodyPr vert="horz"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dirty="0">
                <a:solidFill>
                  <a:srgbClr val="E30514"/>
                </a:solidFill>
                <a:latin typeface="Arial" panose="020B0604020202020204" pitchFamily="34" charset="0"/>
                <a:cs typeface="Arial" panose="020B0604020202020204" pitchFamily="34" charset="0"/>
              </a:rPr>
              <a:t>Organisation Assessment Tool</a:t>
            </a:r>
          </a:p>
          <a:p>
            <a:pPr marL="0" indent="0">
              <a:lnSpc>
                <a:spcPct val="100000"/>
              </a:lnSpc>
              <a:spcBef>
                <a:spcPts val="0"/>
              </a:spcBef>
              <a:buNone/>
            </a:pPr>
            <a:endParaRPr lang="en-GB" sz="2000" b="1" dirty="0">
              <a:solidFill>
                <a:schemeClr val="accent1">
                  <a:lumMod val="50000"/>
                </a:schemeClr>
              </a:solidFill>
              <a:latin typeface="Arial" panose="020B0604020202020204" pitchFamily="34" charset="0"/>
              <a:cs typeface="Arial" panose="020B0604020202020204" pitchFamily="34" charset="0"/>
            </a:endParaRP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Find out what your organisation’s situation is and what’s needed to improve it</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Covers wellbeing domains and PDCA model</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Benchmark yourselves against a series of key measures </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Use these as baselines to measure the impact of your wellbeing &amp; strategies year on year</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Identify gaps in your current approach and move along a continuum of best practice</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Focus on prevention rather than cure</a:t>
            </a:r>
          </a:p>
        </p:txBody>
      </p:sp>
      <p:sp>
        <p:nvSpPr>
          <p:cNvPr id="4" name="TextBox 3">
            <a:extLst>
              <a:ext uri="{FF2B5EF4-FFF2-40B4-BE49-F238E27FC236}">
                <a16:creationId xmlns:a16="http://schemas.microsoft.com/office/drawing/2014/main" xmlns="" id="{B4DEEA7A-441A-4246-8B9C-E062260FE38C}"/>
              </a:ext>
            </a:extLst>
          </p:cNvPr>
          <p:cNvSpPr txBox="1"/>
          <p:nvPr/>
        </p:nvSpPr>
        <p:spPr>
          <a:xfrm>
            <a:off x="1358591" y="414139"/>
            <a:ext cx="4611135" cy="423193"/>
          </a:xfrm>
          <a:prstGeom prst="rect">
            <a:avLst/>
          </a:prstGeom>
          <a:noFill/>
        </p:spPr>
        <p:txBody>
          <a:bodyPr wrap="square" lIns="0" tIns="0" rIns="0" bIns="0" rtlCol="0">
            <a:spAutoFit/>
          </a:bodyPr>
          <a:lstStyle/>
          <a:p>
            <a:pPr>
              <a:lnSpc>
                <a:spcPts val="3340"/>
              </a:lnSpc>
            </a:pPr>
            <a:r>
              <a:rPr lang="en-GB" sz="3200" b="1">
                <a:solidFill>
                  <a:srgbClr val="002C5C"/>
                </a:solidFill>
                <a:latin typeface="Arial" panose="020B0604020202020204" pitchFamily="34" charset="0"/>
                <a:cs typeface="Arial" panose="020B0604020202020204" pitchFamily="34" charset="0"/>
              </a:rPr>
              <a:t>Benchmarking</a:t>
            </a:r>
          </a:p>
        </p:txBody>
      </p:sp>
    </p:spTree>
    <p:extLst>
      <p:ext uri="{BB962C8B-B14F-4D97-AF65-F5344CB8AC3E}">
        <p14:creationId xmlns:p14="http://schemas.microsoft.com/office/powerpoint/2010/main" val="23108017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6">
            <a:extLst>
              <a:ext uri="{FF2B5EF4-FFF2-40B4-BE49-F238E27FC236}">
                <a16:creationId xmlns:a16="http://schemas.microsoft.com/office/drawing/2014/main" xmlns="" id="{4D87739A-7430-3845-BF7C-33DB22D3849C}"/>
              </a:ext>
            </a:extLst>
          </p:cNvPr>
          <p:cNvSpPr txBox="1">
            <a:spLocks/>
          </p:cNvSpPr>
          <p:nvPr/>
        </p:nvSpPr>
        <p:spPr>
          <a:xfrm>
            <a:off x="398918" y="1949144"/>
            <a:ext cx="5408324" cy="3556652"/>
          </a:xfrm>
          <a:prstGeom prst="rect">
            <a:avLst/>
          </a:prstGeom>
        </p:spPr>
        <p:txBody>
          <a:bodyPr vert="horz"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dirty="0">
                <a:solidFill>
                  <a:srgbClr val="E30514"/>
                </a:solidFill>
                <a:latin typeface="Arial" panose="020B0604020202020204" pitchFamily="34" charset="0"/>
                <a:cs typeface="Arial" panose="020B0604020202020204" pitchFamily="34" charset="0"/>
              </a:rPr>
              <a:t>Employee Wellbeing Survey</a:t>
            </a:r>
          </a:p>
          <a:p>
            <a:pPr marL="0" indent="0">
              <a:lnSpc>
                <a:spcPct val="100000"/>
              </a:lnSpc>
              <a:spcBef>
                <a:spcPts val="0"/>
              </a:spcBef>
              <a:buNone/>
            </a:pPr>
            <a:endParaRPr lang="en-GB" sz="2000" b="1" dirty="0">
              <a:solidFill>
                <a:schemeClr val="accent1">
                  <a:lumMod val="50000"/>
                </a:schemeClr>
              </a:solidFill>
              <a:latin typeface="Arial" panose="020B0604020202020204" pitchFamily="34" charset="0"/>
              <a:cs typeface="Arial" panose="020B0604020202020204" pitchFamily="34" charset="0"/>
            </a:endParaRP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Your employees perspective of your health, safety &amp; wellbeing efforts</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Anonymous insights into what your people feel you are doing well as an organisation and areas they think can be improved</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Your employee’s wellbeing</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Works with the Being Well Together Organisation Assessment Tool</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Can reassess in subsequent years</a:t>
            </a:r>
          </a:p>
        </p:txBody>
      </p:sp>
      <p:sp>
        <p:nvSpPr>
          <p:cNvPr id="4" name="TextBox 3">
            <a:extLst>
              <a:ext uri="{FF2B5EF4-FFF2-40B4-BE49-F238E27FC236}">
                <a16:creationId xmlns:a16="http://schemas.microsoft.com/office/drawing/2014/main" xmlns="" id="{B4DEEA7A-441A-4246-8B9C-E062260FE38C}"/>
              </a:ext>
            </a:extLst>
          </p:cNvPr>
          <p:cNvSpPr txBox="1"/>
          <p:nvPr/>
        </p:nvSpPr>
        <p:spPr>
          <a:xfrm>
            <a:off x="1358591" y="414139"/>
            <a:ext cx="4611135" cy="846386"/>
          </a:xfrm>
          <a:prstGeom prst="rect">
            <a:avLst/>
          </a:prstGeom>
          <a:noFill/>
        </p:spPr>
        <p:txBody>
          <a:bodyPr wrap="square" lIns="0" tIns="0" rIns="0" bIns="0" rtlCol="0">
            <a:spAutoFit/>
          </a:bodyPr>
          <a:lstStyle/>
          <a:p>
            <a:pPr>
              <a:lnSpc>
                <a:spcPts val="3340"/>
              </a:lnSpc>
            </a:pPr>
            <a:r>
              <a:rPr lang="en-GB" sz="3200" b="1" dirty="0">
                <a:solidFill>
                  <a:srgbClr val="002C5C"/>
                </a:solidFill>
                <a:latin typeface="Arial" panose="020B0604020202020204" pitchFamily="34" charset="0"/>
                <a:cs typeface="Arial" panose="020B0604020202020204" pitchFamily="34" charset="0"/>
              </a:rPr>
              <a:t>Listen to your employees</a:t>
            </a:r>
          </a:p>
        </p:txBody>
      </p:sp>
    </p:spTree>
    <p:extLst>
      <p:ext uri="{BB962C8B-B14F-4D97-AF65-F5344CB8AC3E}">
        <p14:creationId xmlns:p14="http://schemas.microsoft.com/office/powerpoint/2010/main" val="39253612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6">
            <a:extLst>
              <a:ext uri="{FF2B5EF4-FFF2-40B4-BE49-F238E27FC236}">
                <a16:creationId xmlns:a16="http://schemas.microsoft.com/office/drawing/2014/main" xmlns="" id="{4D87739A-7430-3845-BF7C-33DB22D3849C}"/>
              </a:ext>
            </a:extLst>
          </p:cNvPr>
          <p:cNvSpPr txBox="1">
            <a:spLocks/>
          </p:cNvSpPr>
          <p:nvPr/>
        </p:nvSpPr>
        <p:spPr>
          <a:xfrm>
            <a:off x="398918" y="1650674"/>
            <a:ext cx="4724425" cy="3556652"/>
          </a:xfrm>
          <a:prstGeom prst="rect">
            <a:avLst/>
          </a:prstGeom>
        </p:spPr>
        <p:txBody>
          <a:bodyPr vert="horz"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dirty="0">
                <a:solidFill>
                  <a:srgbClr val="E30514"/>
                </a:solidFill>
                <a:latin typeface="Arial" panose="020B0604020202020204" pitchFamily="34" charset="0"/>
                <a:cs typeface="Arial" panose="020B0604020202020204" pitchFamily="34" charset="0"/>
              </a:rPr>
              <a:t>Dedicated Support Manager</a:t>
            </a:r>
          </a:p>
          <a:p>
            <a:pPr marL="0" indent="0">
              <a:lnSpc>
                <a:spcPct val="100000"/>
              </a:lnSpc>
              <a:spcBef>
                <a:spcPts val="0"/>
              </a:spcBef>
              <a:buNone/>
            </a:pPr>
            <a:endParaRPr lang="en-GB" sz="2000" b="1" dirty="0">
              <a:solidFill>
                <a:schemeClr val="accent1">
                  <a:lumMod val="50000"/>
                </a:schemeClr>
              </a:solidFill>
              <a:latin typeface="Arial" panose="020B0604020202020204" pitchFamily="34" charset="0"/>
              <a:cs typeface="Arial" panose="020B0604020202020204" pitchFamily="34" charset="0"/>
            </a:endParaRP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No more doing it on your own</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Understanding of your organisation</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Regular meetings</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Expert guidance</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Rooted in data</a:t>
            </a:r>
          </a:p>
          <a:p>
            <a:pPr>
              <a:lnSpc>
                <a:spcPct val="100000"/>
              </a:lnSpc>
              <a:buClr>
                <a:srgbClr val="ED1C24"/>
              </a:buClr>
              <a:buSzPct val="150000"/>
            </a:pPr>
            <a:r>
              <a:rPr lang="en-GB" sz="2000" dirty="0">
                <a:solidFill>
                  <a:schemeClr val="accent1">
                    <a:lumMod val="50000"/>
                  </a:schemeClr>
                </a:solidFill>
                <a:latin typeface="Arial" panose="020B0604020202020204" pitchFamily="34" charset="0"/>
                <a:cs typeface="Arial" panose="020B0604020202020204" pitchFamily="34" charset="0"/>
              </a:rPr>
              <a:t>Meeting business and staff needs</a:t>
            </a:r>
          </a:p>
        </p:txBody>
      </p:sp>
      <p:sp>
        <p:nvSpPr>
          <p:cNvPr id="4" name="TextBox 3">
            <a:extLst>
              <a:ext uri="{FF2B5EF4-FFF2-40B4-BE49-F238E27FC236}">
                <a16:creationId xmlns:a16="http://schemas.microsoft.com/office/drawing/2014/main" xmlns="" id="{B4DEEA7A-441A-4246-8B9C-E062260FE38C}"/>
              </a:ext>
            </a:extLst>
          </p:cNvPr>
          <p:cNvSpPr txBox="1"/>
          <p:nvPr/>
        </p:nvSpPr>
        <p:spPr>
          <a:xfrm>
            <a:off x="1085636" y="373196"/>
            <a:ext cx="4037707" cy="423193"/>
          </a:xfrm>
          <a:prstGeom prst="rect">
            <a:avLst/>
          </a:prstGeom>
          <a:noFill/>
        </p:spPr>
        <p:txBody>
          <a:bodyPr wrap="square" lIns="0" tIns="0" rIns="0" bIns="0" rtlCol="0">
            <a:spAutoFit/>
          </a:bodyPr>
          <a:lstStyle/>
          <a:p>
            <a:pPr algn="ctr">
              <a:lnSpc>
                <a:spcPts val="3340"/>
              </a:lnSpc>
            </a:pPr>
            <a:r>
              <a:rPr lang="en-GB" sz="3200" b="1" dirty="0">
                <a:solidFill>
                  <a:srgbClr val="002C5C"/>
                </a:solidFill>
                <a:latin typeface="Arial" panose="020B0604020202020204" pitchFamily="34" charset="0"/>
                <a:cs typeface="Arial" panose="020B0604020202020204" pitchFamily="34" charset="0"/>
              </a:rPr>
              <a:t>Bespoke Support</a:t>
            </a:r>
          </a:p>
        </p:txBody>
      </p:sp>
    </p:spTree>
    <p:extLst>
      <p:ext uri="{BB962C8B-B14F-4D97-AF65-F5344CB8AC3E}">
        <p14:creationId xmlns:p14="http://schemas.microsoft.com/office/powerpoint/2010/main" val="13123594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5EB7F84-0737-D4BA-A6C6-BEE6409E6CDD}"/>
              </a:ext>
            </a:extLst>
          </p:cNvPr>
          <p:cNvSpPr txBox="1"/>
          <p:nvPr/>
        </p:nvSpPr>
        <p:spPr>
          <a:xfrm>
            <a:off x="-4271238" y="698738"/>
            <a:ext cx="10367238" cy="423193"/>
          </a:xfrm>
          <a:prstGeom prst="rect">
            <a:avLst/>
          </a:prstGeom>
          <a:noFill/>
        </p:spPr>
        <p:txBody>
          <a:bodyPr wrap="square" lIns="0" tIns="0" rIns="0" bIns="0" rtlCol="0">
            <a:spAutoFit/>
          </a:bodyPr>
          <a:lstStyle/>
          <a:p>
            <a:pPr>
              <a:lnSpc>
                <a:spcPts val="3340"/>
              </a:lnSpc>
            </a:pPr>
            <a:r>
              <a:rPr lang="en-US" sz="3200" b="1">
                <a:solidFill>
                  <a:srgbClr val="C00000"/>
                </a:solidFill>
                <a:latin typeface="Arial" panose="020B0604020202020204" pitchFamily="34" charset="0"/>
                <a:cs typeface="Arial" panose="020B0604020202020204" pitchFamily="34" charset="0"/>
              </a:rPr>
              <a:t>Recap</a:t>
            </a:r>
          </a:p>
        </p:txBody>
      </p:sp>
      <p:sp>
        <p:nvSpPr>
          <p:cNvPr id="3" name="Rectangle 2">
            <a:extLst>
              <a:ext uri="{FF2B5EF4-FFF2-40B4-BE49-F238E27FC236}">
                <a16:creationId xmlns:a16="http://schemas.microsoft.com/office/drawing/2014/main" xmlns="" id="{A813F8E5-5070-2D54-933D-9EDF63A0D8FD}"/>
              </a:ext>
            </a:extLst>
          </p:cNvPr>
          <p:cNvSpPr/>
          <p:nvPr/>
        </p:nvSpPr>
        <p:spPr>
          <a:xfrm>
            <a:off x="6288817" y="698738"/>
            <a:ext cx="5934731" cy="5093702"/>
          </a:xfrm>
          <a:prstGeom prst="rect">
            <a:avLst/>
          </a:prstGeom>
        </p:spPr>
        <p:txBody>
          <a:bodyPr wrap="square">
            <a:spAutoFit/>
          </a:bodyPr>
          <a:lstStyle/>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Following the steps</a:t>
            </a:r>
          </a:p>
          <a:p>
            <a:pPr>
              <a:buClr>
                <a:srgbClr val="F4A6A6"/>
              </a:buClr>
              <a:buSzPct val="150000"/>
            </a:pPr>
            <a:endParaRPr lang="en-GB" sz="2500" spc="-20" dirty="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Activities</a:t>
            </a:r>
          </a:p>
          <a:p>
            <a:pPr>
              <a:buClr>
                <a:srgbClr val="F4A6A6"/>
              </a:buClr>
              <a:buSzPct val="150000"/>
            </a:pPr>
            <a:endParaRPr lang="en-GB" sz="2500" spc="-20" dirty="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Tools</a:t>
            </a:r>
          </a:p>
          <a:p>
            <a:pPr>
              <a:buClr>
                <a:srgbClr val="F4A6A6"/>
              </a:buClr>
              <a:buSzPct val="150000"/>
            </a:pPr>
            <a:endParaRPr lang="en-GB" sz="2500" spc="-20" dirty="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Resources</a:t>
            </a:r>
          </a:p>
          <a:p>
            <a:pPr>
              <a:buClr>
                <a:srgbClr val="F4A6A6"/>
              </a:buClr>
              <a:buSzPct val="150000"/>
            </a:pPr>
            <a:endParaRPr lang="en-GB" sz="2500" spc="-20" dirty="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Interventions </a:t>
            </a:r>
          </a:p>
          <a:p>
            <a:pPr>
              <a:buClr>
                <a:srgbClr val="F4A6A6"/>
              </a:buClr>
              <a:buSzPct val="150000"/>
            </a:pPr>
            <a:endParaRPr lang="en-GB" sz="2500" spc="-20" dirty="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What you already have in place</a:t>
            </a:r>
          </a:p>
          <a:p>
            <a:pPr>
              <a:buClr>
                <a:srgbClr val="F4A6A6"/>
              </a:buClr>
              <a:buSzPct val="150000"/>
            </a:pPr>
            <a:endParaRPr lang="en-GB" sz="2500" spc="-20" dirty="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dirty="0">
                <a:solidFill>
                  <a:srgbClr val="002F5F"/>
                </a:solidFill>
                <a:latin typeface="Arial" panose="020B0604020202020204" pitchFamily="34" charset="0"/>
                <a:cs typeface="Arial" panose="020B0604020202020204" pitchFamily="34" charset="0"/>
              </a:rPr>
              <a:t>Consistency</a:t>
            </a:r>
          </a:p>
        </p:txBody>
      </p:sp>
      <p:pic>
        <p:nvPicPr>
          <p:cNvPr id="4" name="Graphic 3" descr="Man with solid fill">
            <a:extLst>
              <a:ext uri="{FF2B5EF4-FFF2-40B4-BE49-F238E27FC236}">
                <a16:creationId xmlns:a16="http://schemas.microsoft.com/office/drawing/2014/main" xmlns="" id="{A24AF9A1-3654-9552-6BFF-EC9E02B83A7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09204" y="2256615"/>
            <a:ext cx="2521352" cy="2521352"/>
          </a:xfrm>
          <a:prstGeom prst="rect">
            <a:avLst/>
          </a:prstGeom>
        </p:spPr>
      </p:pic>
      <p:pic>
        <p:nvPicPr>
          <p:cNvPr id="5" name="Graphic 4" descr="Family with two children with solid fill">
            <a:extLst>
              <a:ext uri="{FF2B5EF4-FFF2-40B4-BE49-F238E27FC236}">
                <a16:creationId xmlns:a16="http://schemas.microsoft.com/office/drawing/2014/main" xmlns="" id="{F36F4622-E1B5-727A-C061-73F66106E5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05571" y="4226684"/>
            <a:ext cx="1060906" cy="1060906"/>
          </a:xfrm>
          <a:prstGeom prst="rect">
            <a:avLst/>
          </a:prstGeom>
        </p:spPr>
      </p:pic>
      <p:pic>
        <p:nvPicPr>
          <p:cNvPr id="6" name="Graphic 5" descr="Run with solid fill">
            <a:extLst>
              <a:ext uri="{FF2B5EF4-FFF2-40B4-BE49-F238E27FC236}">
                <a16:creationId xmlns:a16="http://schemas.microsoft.com/office/drawing/2014/main" xmlns="" id="{DB279F7F-169A-1A55-FB8E-12018886432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78089" y="1671993"/>
            <a:ext cx="914400" cy="914400"/>
          </a:xfrm>
          <a:prstGeom prst="rect">
            <a:avLst/>
          </a:prstGeom>
        </p:spPr>
      </p:pic>
      <p:pic>
        <p:nvPicPr>
          <p:cNvPr id="8" name="Graphic 7" descr="Statistics with solid fill">
            <a:extLst>
              <a:ext uri="{FF2B5EF4-FFF2-40B4-BE49-F238E27FC236}">
                <a16:creationId xmlns:a16="http://schemas.microsoft.com/office/drawing/2014/main" xmlns="" id="{AD133209-C8E0-B494-21F3-DB5621B3FA0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091582" y="5060250"/>
            <a:ext cx="914400" cy="914400"/>
          </a:xfrm>
          <a:prstGeom prst="rect">
            <a:avLst/>
          </a:prstGeom>
        </p:spPr>
      </p:pic>
      <p:pic>
        <p:nvPicPr>
          <p:cNvPr id="12" name="Graphic 11" descr="Hammer with solid fill">
            <a:extLst>
              <a:ext uri="{FF2B5EF4-FFF2-40B4-BE49-F238E27FC236}">
                <a16:creationId xmlns:a16="http://schemas.microsoft.com/office/drawing/2014/main" xmlns="" id="{24425150-A82F-1ADB-13B2-EA1E7594CD1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830420" y="2908728"/>
            <a:ext cx="914400" cy="914400"/>
          </a:xfrm>
          <a:prstGeom prst="rect">
            <a:avLst/>
          </a:prstGeom>
        </p:spPr>
      </p:pic>
      <p:sp>
        <p:nvSpPr>
          <p:cNvPr id="14" name="TextBox 13">
            <a:extLst>
              <a:ext uri="{FF2B5EF4-FFF2-40B4-BE49-F238E27FC236}">
                <a16:creationId xmlns:a16="http://schemas.microsoft.com/office/drawing/2014/main" xmlns="" id="{7C72BB7B-F7E1-84B2-E5DC-ADAAFB561BAE}"/>
              </a:ext>
            </a:extLst>
          </p:cNvPr>
          <p:cNvSpPr txBox="1"/>
          <p:nvPr/>
        </p:nvSpPr>
        <p:spPr>
          <a:xfrm>
            <a:off x="1383213" y="425205"/>
            <a:ext cx="940068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Recipe for success</a:t>
            </a:r>
          </a:p>
        </p:txBody>
      </p:sp>
      <p:pic>
        <p:nvPicPr>
          <p:cNvPr id="18" name="Graphic 17" descr="Contract with solid fill">
            <a:extLst>
              <a:ext uri="{FF2B5EF4-FFF2-40B4-BE49-F238E27FC236}">
                <a16:creationId xmlns:a16="http://schemas.microsoft.com/office/drawing/2014/main" xmlns="" id="{605888B3-D2AF-CDD6-94AF-819DEAA465A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06900" y="4271608"/>
            <a:ext cx="983000" cy="983000"/>
          </a:xfrm>
          <a:prstGeom prst="rect">
            <a:avLst/>
          </a:prstGeom>
        </p:spPr>
      </p:pic>
      <p:pic>
        <p:nvPicPr>
          <p:cNvPr id="20" name="Graphic 19" descr="Daily calendar with solid fill">
            <a:extLst>
              <a:ext uri="{FF2B5EF4-FFF2-40B4-BE49-F238E27FC236}">
                <a16:creationId xmlns:a16="http://schemas.microsoft.com/office/drawing/2014/main" xmlns="" id="{8BA75BC9-5E31-EB0F-228D-79588F90D48B}"/>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431743" y="1430956"/>
            <a:ext cx="968149" cy="968149"/>
          </a:xfrm>
          <a:prstGeom prst="rect">
            <a:avLst/>
          </a:prstGeom>
        </p:spPr>
      </p:pic>
      <p:pic>
        <p:nvPicPr>
          <p:cNvPr id="22" name="Graphic 21" descr="Apple with solid fill">
            <a:extLst>
              <a:ext uri="{FF2B5EF4-FFF2-40B4-BE49-F238E27FC236}">
                <a16:creationId xmlns:a16="http://schemas.microsoft.com/office/drawing/2014/main" xmlns="" id="{4BA4D0CF-2F1F-C85C-2381-05AFF91AFB80}"/>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972874" y="2788389"/>
            <a:ext cx="914400" cy="914400"/>
          </a:xfrm>
          <a:prstGeom prst="rect">
            <a:avLst/>
          </a:prstGeom>
        </p:spPr>
      </p:pic>
      <p:pic>
        <p:nvPicPr>
          <p:cNvPr id="16" name="Graphic 15" descr="Clipboard Checked with solid fill">
            <a:extLst>
              <a:ext uri="{FF2B5EF4-FFF2-40B4-BE49-F238E27FC236}">
                <a16:creationId xmlns:a16="http://schemas.microsoft.com/office/drawing/2014/main" xmlns="" id="{3BBD6E4F-8D11-0F46-93F2-624275784638}"/>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2983268" y="1005221"/>
            <a:ext cx="914400" cy="914400"/>
          </a:xfrm>
          <a:prstGeom prst="rect">
            <a:avLst/>
          </a:prstGeom>
        </p:spPr>
      </p:pic>
    </p:spTree>
    <p:extLst>
      <p:ext uri="{BB962C8B-B14F-4D97-AF65-F5344CB8AC3E}">
        <p14:creationId xmlns:p14="http://schemas.microsoft.com/office/powerpoint/2010/main" val="1141345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xmlns="" id="{3A126A88-4FD7-4B7F-8829-C23C8565AB7F}"/>
              </a:ext>
            </a:extLst>
          </p:cNvPr>
          <p:cNvCxnSpPr>
            <a:cxnSpLocks/>
          </p:cNvCxnSpPr>
          <p:nvPr/>
        </p:nvCxnSpPr>
        <p:spPr>
          <a:xfrm>
            <a:off x="929728" y="5495429"/>
            <a:ext cx="10889233" cy="0"/>
          </a:xfrm>
          <a:prstGeom prst="straightConnector1">
            <a:avLst/>
          </a:prstGeom>
          <a:ln w="57150">
            <a:solidFill>
              <a:srgbClr val="002C5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340E2843-0DE2-43E6-A3EC-3CE7BA390C76}"/>
              </a:ext>
            </a:extLst>
          </p:cNvPr>
          <p:cNvCxnSpPr>
            <a:cxnSpLocks/>
          </p:cNvCxnSpPr>
          <p:nvPr/>
        </p:nvCxnSpPr>
        <p:spPr>
          <a:xfrm flipV="1">
            <a:off x="929728" y="1542408"/>
            <a:ext cx="0" cy="3953021"/>
          </a:xfrm>
          <a:prstGeom prst="straightConnector1">
            <a:avLst/>
          </a:prstGeom>
          <a:ln w="57150">
            <a:solidFill>
              <a:srgbClr val="002C5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F6E1C4A-3391-4779-9A74-A07013ABF397}"/>
              </a:ext>
            </a:extLst>
          </p:cNvPr>
          <p:cNvCxnSpPr/>
          <p:nvPr/>
        </p:nvCxnSpPr>
        <p:spPr>
          <a:xfrm>
            <a:off x="6071293" y="1415798"/>
            <a:ext cx="0" cy="4079631"/>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27ABCF2-5586-40C3-9615-9F8AA22B6904}"/>
              </a:ext>
            </a:extLst>
          </p:cNvPr>
          <p:cNvCxnSpPr>
            <a:cxnSpLocks/>
          </p:cNvCxnSpPr>
          <p:nvPr/>
        </p:nvCxnSpPr>
        <p:spPr>
          <a:xfrm flipH="1">
            <a:off x="929729" y="3455614"/>
            <a:ext cx="10747712"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083452F7-E014-4DE4-98DA-BB92147DA8DA}"/>
              </a:ext>
            </a:extLst>
          </p:cNvPr>
          <p:cNvSpPr/>
          <p:nvPr/>
        </p:nvSpPr>
        <p:spPr>
          <a:xfrm>
            <a:off x="5405303" y="5601041"/>
            <a:ext cx="24375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F5F"/>
                </a:solidFill>
                <a:effectLst/>
                <a:uLnTx/>
                <a:uFillTx/>
                <a:latin typeface="DIN Next LT Pro" panose="020B0503020203050203" pitchFamily="34" charset="0"/>
                <a:ea typeface="+mn-ea"/>
                <a:cs typeface="+mn-cs"/>
              </a:rPr>
              <a:t>Maturity</a:t>
            </a:r>
          </a:p>
        </p:txBody>
      </p:sp>
      <p:sp>
        <p:nvSpPr>
          <p:cNvPr id="15" name="Rectangle 14">
            <a:extLst>
              <a:ext uri="{FF2B5EF4-FFF2-40B4-BE49-F238E27FC236}">
                <a16:creationId xmlns:a16="http://schemas.microsoft.com/office/drawing/2014/main" xmlns="" id="{CC8B56FD-E0B0-4E38-B716-8637208F2884}"/>
              </a:ext>
            </a:extLst>
          </p:cNvPr>
          <p:cNvSpPr/>
          <p:nvPr/>
        </p:nvSpPr>
        <p:spPr>
          <a:xfrm rot="16200000">
            <a:off x="-750700" y="3098171"/>
            <a:ext cx="24375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F5F"/>
                </a:solidFill>
                <a:effectLst/>
                <a:uLnTx/>
                <a:uFillTx/>
                <a:latin typeface="DIN Next LT Pro" panose="020B0503020203050203" pitchFamily="34" charset="0"/>
                <a:ea typeface="+mn-ea"/>
                <a:cs typeface="+mn-cs"/>
              </a:rPr>
              <a:t>Understanding</a:t>
            </a:r>
          </a:p>
        </p:txBody>
      </p:sp>
      <p:sp>
        <p:nvSpPr>
          <p:cNvPr id="16" name="Rectangle 15">
            <a:extLst>
              <a:ext uri="{FF2B5EF4-FFF2-40B4-BE49-F238E27FC236}">
                <a16:creationId xmlns:a16="http://schemas.microsoft.com/office/drawing/2014/main" xmlns="" id="{945132A1-BC28-445F-A550-D66DBE443903}"/>
              </a:ext>
            </a:extLst>
          </p:cNvPr>
          <p:cNvSpPr/>
          <p:nvPr/>
        </p:nvSpPr>
        <p:spPr>
          <a:xfrm>
            <a:off x="1160562" y="3809102"/>
            <a:ext cx="4782196" cy="147732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Reactive to issues/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Achieve minimum legal 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Support services focus at point of 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Policy/</a:t>
            </a:r>
            <a:r>
              <a:rPr kumimoji="0" lang="en-GB" sz="1800" b="0" i="0" u="none" strike="noStrike" kern="1200" cap="none" spc="0" normalizeH="0" baseline="0" noProof="0" err="1">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ies</a:t>
            </a: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 to develop (or update)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Plan/ strategy to be developed</a:t>
            </a:r>
          </a:p>
        </p:txBody>
      </p:sp>
      <p:sp>
        <p:nvSpPr>
          <p:cNvPr id="17" name="Rectangle 16">
            <a:extLst>
              <a:ext uri="{FF2B5EF4-FFF2-40B4-BE49-F238E27FC236}">
                <a16:creationId xmlns:a16="http://schemas.microsoft.com/office/drawing/2014/main" xmlns="" id="{DE7F3867-1292-4E6D-A8EE-21AAE5D27847}"/>
              </a:ext>
            </a:extLst>
          </p:cNvPr>
          <p:cNvSpPr/>
          <p:nvPr/>
        </p:nvSpPr>
        <p:spPr>
          <a:xfrm>
            <a:off x="6303585" y="1763429"/>
            <a:ext cx="6080866" cy="147732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Multiple data sets inform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Support services focus on proactive intervention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rPr>
              <a:t>Demonstrable leadership ownership/ accountability</a:t>
            </a:r>
            <a:endPar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Wellbeing literacy throughout workplace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F"/>
                </a:solidFill>
                <a:effectLst/>
                <a:uLnTx/>
                <a:uFillTx/>
                <a:latin typeface="DIN Next LT Pro" panose="020B0503020203050203" pitchFamily="34" charset="0"/>
                <a:ea typeface="+mn-ea"/>
                <a:cs typeface="Arial" panose="020B0604020202020204" pitchFamily="34" charset="0"/>
                <a:sym typeface="Roboto Bold"/>
              </a:rPr>
              <a:t>Managers equipped to manage wellbeing</a:t>
            </a:r>
            <a:endParaRPr kumimoji="0" lang="en-GB" sz="1800" b="0" i="0" u="none" strike="noStrike" kern="1200" cap="none" spc="0" normalizeH="0" baseline="0" noProof="0">
              <a:ln>
                <a:noFill/>
              </a:ln>
              <a:solidFill>
                <a:srgbClr val="002F5F"/>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xmlns="" id="{9E4D5705-8D67-4699-9B95-A4C9937FB420}"/>
              </a:ext>
            </a:extLst>
          </p:cNvPr>
          <p:cNvCxnSpPr>
            <a:cxnSpLocks/>
          </p:cNvCxnSpPr>
          <p:nvPr/>
        </p:nvCxnSpPr>
        <p:spPr>
          <a:xfrm flipV="1">
            <a:off x="929728" y="1310186"/>
            <a:ext cx="10943157" cy="4053386"/>
          </a:xfrm>
          <a:prstGeom prst="straightConnector1">
            <a:avLst/>
          </a:prstGeom>
          <a:ln w="222250">
            <a:solidFill>
              <a:schemeClr val="accent3">
                <a:alpha val="44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2" name="Rectangle 1">
            <a:extLst>
              <a:ext uri="{FF2B5EF4-FFF2-40B4-BE49-F238E27FC236}">
                <a16:creationId xmlns:a16="http://schemas.microsoft.com/office/drawing/2014/main" xmlns="" id="{72E878A4-B4D9-4F59-894F-F95506EE79A2}"/>
              </a:ext>
            </a:extLst>
          </p:cNvPr>
          <p:cNvSpPr/>
          <p:nvPr/>
        </p:nvSpPr>
        <p:spPr>
          <a:xfrm rot="20329193">
            <a:off x="-16301" y="5381516"/>
            <a:ext cx="9628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00000"/>
                </a:solidFill>
                <a:effectLst/>
                <a:uLnTx/>
                <a:uFillTx/>
                <a:latin typeface="DIN Next LT Pro" panose="020B0503020203050203" pitchFamily="34" charset="0"/>
                <a:ea typeface="+mn-ea"/>
                <a:cs typeface="Arial" panose="020B0604020202020204" pitchFamily="34" charset="0"/>
                <a:sym typeface="Roboto Bold"/>
              </a:rPr>
              <a:t>Tertiary</a:t>
            </a:r>
            <a:endParaRPr kumimoji="0" lang="en-GB"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8594B729-E7B0-46D7-8033-4356977FD335}"/>
              </a:ext>
            </a:extLst>
          </p:cNvPr>
          <p:cNvSpPr/>
          <p:nvPr/>
        </p:nvSpPr>
        <p:spPr>
          <a:xfrm rot="20329193">
            <a:off x="10650116" y="1386613"/>
            <a:ext cx="9941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DIN Next LT Pro" panose="020B0503020203050203" pitchFamily="34" charset="0"/>
                <a:ea typeface="+mn-ea"/>
                <a:cs typeface="Arial" panose="020B0604020202020204" pitchFamily="34" charset="0"/>
                <a:sym typeface="Roboto Bold"/>
              </a:rPr>
              <a:t>Primary</a:t>
            </a:r>
            <a:endParaRPr kumimoji="0" lang="en-GB"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5BABAEAF-E055-470E-878A-6752D4CBC8D8}"/>
              </a:ext>
            </a:extLst>
          </p:cNvPr>
          <p:cNvSpPr txBox="1"/>
          <p:nvPr/>
        </p:nvSpPr>
        <p:spPr>
          <a:xfrm>
            <a:off x="1395656" y="512187"/>
            <a:ext cx="940068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‘long term’ cultural change </a:t>
            </a:r>
          </a:p>
        </p:txBody>
      </p:sp>
    </p:spTree>
    <p:extLst>
      <p:ext uri="{BB962C8B-B14F-4D97-AF65-F5344CB8AC3E}">
        <p14:creationId xmlns:p14="http://schemas.microsoft.com/office/powerpoint/2010/main" val="14372399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AE2A232-DE28-43D9-AE2D-79CD14FB79F4}"/>
              </a:ext>
            </a:extLst>
          </p:cNvPr>
          <p:cNvSpPr>
            <a:spLocks noGrp="1"/>
          </p:cNvSpPr>
          <p:nvPr>
            <p:ph type="body" sz="quarter" idx="10"/>
          </p:nvPr>
        </p:nvSpPr>
        <p:spPr>
          <a:xfrm>
            <a:off x="2046486" y="476251"/>
            <a:ext cx="8081962" cy="4979988"/>
          </a:xfrm>
        </p:spPr>
        <p:txBody>
          <a:bodyPr/>
          <a:lstStyle/>
          <a:p>
            <a:pPr lvl="1"/>
            <a:r>
              <a:rPr lang="en-GB" sz="2800" b="1" dirty="0"/>
              <a:t>Workforce</a:t>
            </a:r>
          </a:p>
          <a:p>
            <a:pPr lvl="1"/>
            <a:r>
              <a:rPr lang="en-GB" dirty="0"/>
              <a:t>The workforce is made up of a significant number of engineers and project managers.</a:t>
            </a:r>
          </a:p>
          <a:p>
            <a:pPr lvl="1"/>
            <a:r>
              <a:rPr lang="en-GB" dirty="0"/>
              <a:t>Until recently the team was mixed in age and predominantly male.</a:t>
            </a:r>
          </a:p>
          <a:p>
            <a:pPr lvl="1"/>
            <a:r>
              <a:rPr lang="en-GB" dirty="0"/>
              <a:t>In more recent times we have had a influx of younger graduate design engineers</a:t>
            </a:r>
          </a:p>
          <a:p>
            <a:pPr lvl="1"/>
            <a:r>
              <a:rPr lang="en-GB" dirty="0"/>
              <a:t>Disconnect between the number of Electrical Design Engineers in the industry and the number required. </a:t>
            </a:r>
          </a:p>
          <a:p>
            <a:pPr lvl="1"/>
            <a:r>
              <a:rPr lang="en-GB" dirty="0"/>
              <a:t>Retaining employees has never been more vital.  In the past we have lost staff to competitors</a:t>
            </a:r>
          </a:p>
          <a:p>
            <a:pPr lvl="1"/>
            <a:r>
              <a:rPr lang="en-GB" dirty="0"/>
              <a:t>  </a:t>
            </a:r>
          </a:p>
        </p:txBody>
      </p:sp>
    </p:spTree>
    <p:extLst>
      <p:ext uri="{BB962C8B-B14F-4D97-AF65-F5344CB8AC3E}">
        <p14:creationId xmlns:p14="http://schemas.microsoft.com/office/powerpoint/2010/main" val="1692717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E27390B-FD32-084B-A5B4-26EBDE46B340}"/>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a:solidFill>
                  <a:srgbClr val="C00000"/>
                </a:solidFill>
                <a:latin typeface="Arial" panose="020B0604020202020204" pitchFamily="34" charset="0"/>
                <a:cs typeface="Arial" panose="020B0604020202020204" pitchFamily="34" charset="0"/>
              </a:rPr>
              <a:t>Strategic Importance of Wellbeing</a:t>
            </a:r>
          </a:p>
        </p:txBody>
      </p:sp>
      <p:sp>
        <p:nvSpPr>
          <p:cNvPr id="14" name="TextBox 13">
            <a:extLst>
              <a:ext uri="{FF2B5EF4-FFF2-40B4-BE49-F238E27FC236}">
                <a16:creationId xmlns:a16="http://schemas.microsoft.com/office/drawing/2014/main" xmlns="" id="{382575CA-7A01-6842-9F18-F2067B0725B5}"/>
              </a:ext>
            </a:extLst>
          </p:cNvPr>
          <p:cNvSpPr txBox="1"/>
          <p:nvPr/>
        </p:nvSpPr>
        <p:spPr>
          <a:xfrm>
            <a:off x="1262743" y="2268185"/>
            <a:ext cx="9666514" cy="3464090"/>
          </a:xfrm>
          <a:prstGeom prst="rect">
            <a:avLst/>
          </a:prstGeom>
          <a:noFill/>
        </p:spPr>
        <p:txBody>
          <a:bodyPr wrap="square" lIns="0" tIns="0" rIns="0" bIns="0" rtlCol="0">
            <a:spAutoFit/>
          </a:bodyPr>
          <a:lstStyle/>
          <a:p>
            <a:pPr marL="0" marR="0" lvl="1" indent="0" algn="ctr" defTabSz="457200" rtl="0" eaLnBrk="1" fontAlgn="auto" latinLnBrk="0" hangingPunct="1">
              <a:lnSpc>
                <a:spcPct val="120000"/>
              </a:lnSpc>
              <a:spcBef>
                <a:spcPts val="800"/>
              </a:spcBef>
              <a:spcAft>
                <a:spcPts val="0"/>
              </a:spcAft>
              <a:buClrTx/>
              <a:buSzTx/>
              <a:buFont typeface="Lucida Grande"/>
              <a:buNone/>
              <a:tabLst/>
              <a:defRPr/>
            </a:pPr>
            <a:r>
              <a:rPr kumimoji="0" lang="en-GB" sz="4800" b="1" i="0" u="none" strike="noStrike" kern="1200" cap="none" spc="0" normalizeH="0" baseline="0" noProof="0">
                <a:ln>
                  <a:noFill/>
                </a:ln>
                <a:solidFill>
                  <a:srgbClr val="002F5F"/>
                </a:solidFill>
                <a:effectLst/>
                <a:uLnTx/>
                <a:uFillTx/>
                <a:latin typeface="Arial"/>
                <a:ea typeface="+mn-ea"/>
                <a:cs typeface="+mn-cs"/>
              </a:rPr>
              <a:t>Putting </a:t>
            </a:r>
            <a:r>
              <a:rPr kumimoji="0" lang="en-GB" sz="4800" b="1" i="1" u="none" strike="noStrike" kern="1200" cap="none" spc="0" normalizeH="0" baseline="0" noProof="0">
                <a:ln>
                  <a:noFill/>
                </a:ln>
                <a:solidFill>
                  <a:srgbClr val="002F5F"/>
                </a:solidFill>
                <a:effectLst/>
                <a:uLnTx/>
                <a:uFillTx/>
                <a:latin typeface="Arial"/>
                <a:ea typeface="+mn-ea"/>
                <a:cs typeface="+mn-cs"/>
              </a:rPr>
              <a:t>wellbeing</a:t>
            </a:r>
            <a:r>
              <a:rPr kumimoji="0" lang="en-GB" sz="4800" b="1" i="0" u="none" strike="noStrike" kern="1200" cap="none" spc="0" normalizeH="0" baseline="0" noProof="0">
                <a:ln>
                  <a:noFill/>
                </a:ln>
                <a:solidFill>
                  <a:srgbClr val="002F5F"/>
                </a:solidFill>
                <a:effectLst/>
                <a:uLnTx/>
                <a:uFillTx/>
                <a:latin typeface="Arial"/>
                <a:ea typeface="+mn-ea"/>
                <a:cs typeface="+mn-cs"/>
              </a:rPr>
              <a:t> at the heart of our strategy means that we can broaden the delivery of our vision and have </a:t>
            </a:r>
            <a:r>
              <a:rPr kumimoji="0" lang="en-GB" sz="4800" b="1" i="1" u="none" strike="noStrike" kern="1200" cap="none" spc="0" normalizeH="0" baseline="0" noProof="0">
                <a:ln>
                  <a:noFill/>
                </a:ln>
                <a:solidFill>
                  <a:srgbClr val="002F5F"/>
                </a:solidFill>
                <a:effectLst/>
                <a:uLnTx/>
                <a:uFillTx/>
                <a:latin typeface="Arial"/>
                <a:ea typeface="+mn-ea"/>
                <a:cs typeface="+mn-cs"/>
              </a:rPr>
              <a:t>greater impact</a:t>
            </a:r>
            <a:endParaRPr kumimoji="0" lang="en-US" sz="4000" b="1" i="0" u="none" strike="noStrike" kern="1200" cap="none" spc="0" normalizeH="0" baseline="0" noProof="0">
              <a:ln>
                <a:noFill/>
              </a:ln>
              <a:solidFill>
                <a:srgbClr val="002F5F"/>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94547567-4471-423C-9D4A-5F07B0EF74EC}"/>
              </a:ext>
            </a:extLst>
          </p:cNvPr>
          <p:cNvSpPr txBox="1"/>
          <p:nvPr/>
        </p:nvSpPr>
        <p:spPr>
          <a:xfrm>
            <a:off x="562864" y="1449924"/>
            <a:ext cx="11616309" cy="430887"/>
          </a:xfrm>
          <a:prstGeom prst="rect">
            <a:avLst/>
          </a:prstGeom>
          <a:noFill/>
        </p:spPr>
        <p:txBody>
          <a:bodyPr wrap="square" lIns="0" tIns="0" rIns="0" bIns="0" rtlCol="0">
            <a:spAutoFit/>
          </a:bodyPr>
          <a:lstStyle/>
          <a:p>
            <a:pPr marL="0" marR="0" lvl="1"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002F5F"/>
                </a:solidFill>
                <a:effectLst/>
                <a:uLnTx/>
                <a:uFillTx/>
                <a:latin typeface="Arial"/>
                <a:ea typeface="+mn-ea"/>
                <a:cs typeface="+mn-cs"/>
              </a:rPr>
              <a:t>Our vision is: </a:t>
            </a:r>
            <a:r>
              <a:rPr kumimoji="0" lang="en-GB" sz="2800" b="0" i="1" u="none" strike="noStrike" kern="1200" cap="none" spc="0" normalizeH="0" baseline="0" noProof="0">
                <a:ln>
                  <a:noFill/>
                </a:ln>
                <a:solidFill>
                  <a:srgbClr val="002F5F"/>
                </a:solidFill>
                <a:effectLst/>
                <a:uLnTx/>
                <a:uFillTx/>
                <a:latin typeface="Arial"/>
                <a:ea typeface="+mn-ea"/>
                <a:cs typeface="+mn-cs"/>
              </a:rPr>
              <a:t>“no one should be injured or made ill through their work”</a:t>
            </a:r>
          </a:p>
        </p:txBody>
      </p:sp>
    </p:spTree>
    <p:extLst>
      <p:ext uri="{BB962C8B-B14F-4D97-AF65-F5344CB8AC3E}">
        <p14:creationId xmlns:p14="http://schemas.microsoft.com/office/powerpoint/2010/main" val="214326759"/>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7DE36A6-A0A5-44E3-A214-ED44D6B3E787}"/>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GB" sz="3200" b="1" dirty="0">
                <a:solidFill>
                  <a:srgbClr val="002C5C"/>
                </a:solidFill>
                <a:latin typeface="Arial" panose="020B0604020202020204" pitchFamily="34" charset="0"/>
                <a:cs typeface="Arial" panose="020B0604020202020204" pitchFamily="34" charset="0"/>
              </a:rPr>
              <a:t>Closing Points</a:t>
            </a:r>
            <a:endParaRPr lang="en-US" sz="3200" b="1" dirty="0">
              <a:solidFill>
                <a:srgbClr val="002C5C"/>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93812A4A-C7CB-AB63-8E85-B8F398DF95A1}"/>
              </a:ext>
            </a:extLst>
          </p:cNvPr>
          <p:cNvSpPr/>
          <p:nvPr/>
        </p:nvSpPr>
        <p:spPr>
          <a:xfrm>
            <a:off x="-433137" y="6079958"/>
            <a:ext cx="6529137" cy="1058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CC0CC760-8635-45E0-8B8D-F20C59278D18}"/>
              </a:ext>
            </a:extLst>
          </p:cNvPr>
          <p:cNvSpPr/>
          <p:nvPr/>
        </p:nvSpPr>
        <p:spPr>
          <a:xfrm>
            <a:off x="323170" y="1379577"/>
            <a:ext cx="5579596" cy="5478423"/>
          </a:xfrm>
          <a:prstGeom prst="rect">
            <a:avLst/>
          </a:prstGeom>
        </p:spPr>
        <p:txBody>
          <a:bodyPr wrap="square">
            <a:spAutoFit/>
          </a:bodyPr>
          <a:lstStyle/>
          <a:p>
            <a:pPr marL="342900" indent="-342900">
              <a:buClr>
                <a:srgbClr val="F4A6A6"/>
              </a:buClr>
              <a:buSzPct val="150000"/>
              <a:buFont typeface="Wingdings" panose="05000000000000000000" pitchFamily="2" charset="2"/>
              <a:buChar char="ü"/>
            </a:pPr>
            <a:r>
              <a:rPr lang="en-GB" sz="2500" spc="-20">
                <a:solidFill>
                  <a:srgbClr val="002F5F"/>
                </a:solidFill>
                <a:latin typeface="Arial" panose="020B0604020202020204" pitchFamily="34" charset="0"/>
                <a:cs typeface="Arial" panose="020B0604020202020204" pitchFamily="34" charset="0"/>
              </a:rPr>
              <a:t>Wellbeing is multi-faceted</a:t>
            </a:r>
          </a:p>
          <a:p>
            <a:pPr>
              <a:buClr>
                <a:srgbClr val="F4A6A6"/>
              </a:buClr>
              <a:buSzPct val="150000"/>
            </a:pPr>
            <a:endParaRPr lang="en-GB" sz="2500" spc="-2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a:solidFill>
                  <a:srgbClr val="002F5F"/>
                </a:solidFill>
                <a:latin typeface="Arial" panose="020B0604020202020204" pitchFamily="34" charset="0"/>
                <a:cs typeface="Arial" panose="020B0604020202020204" pitchFamily="34" charset="0"/>
              </a:rPr>
              <a:t>Organisations need to take a </a:t>
            </a:r>
            <a:r>
              <a:rPr lang="en-GB" sz="2500" b="1" spc="-20">
                <a:solidFill>
                  <a:srgbClr val="002F5F"/>
                </a:solidFill>
                <a:latin typeface="Arial" panose="020B0604020202020204" pitchFamily="34" charset="0"/>
                <a:cs typeface="Arial" panose="020B0604020202020204" pitchFamily="34" charset="0"/>
              </a:rPr>
              <a:t>holistic</a:t>
            </a:r>
            <a:r>
              <a:rPr lang="en-GB" sz="2500" spc="-20">
                <a:solidFill>
                  <a:srgbClr val="002F5F"/>
                </a:solidFill>
                <a:latin typeface="Arial" panose="020B0604020202020204" pitchFamily="34" charset="0"/>
                <a:cs typeface="Arial" panose="020B0604020202020204" pitchFamily="34" charset="0"/>
              </a:rPr>
              <a:t> approach to </a:t>
            </a:r>
            <a:r>
              <a:rPr lang="en-GB" sz="2500" b="1" spc="-20">
                <a:solidFill>
                  <a:srgbClr val="002F5F"/>
                </a:solidFill>
                <a:latin typeface="Arial" panose="020B0604020202020204" pitchFamily="34" charset="0"/>
                <a:cs typeface="Arial" panose="020B0604020202020204" pitchFamily="34" charset="0"/>
              </a:rPr>
              <a:t>wellbeing</a:t>
            </a:r>
            <a:r>
              <a:rPr lang="en-GB" sz="2500" spc="-20">
                <a:solidFill>
                  <a:srgbClr val="002F5F"/>
                </a:solidFill>
                <a:latin typeface="Arial" panose="020B0604020202020204" pitchFamily="34" charset="0"/>
                <a:cs typeface="Arial" panose="020B0604020202020204" pitchFamily="34" charset="0"/>
              </a:rPr>
              <a:t> so that all wellbeing domains are covered</a:t>
            </a:r>
          </a:p>
          <a:p>
            <a:pPr>
              <a:buClr>
                <a:srgbClr val="F4A6A6"/>
              </a:buClr>
              <a:buSzPct val="150000"/>
            </a:pPr>
            <a:endParaRPr lang="en-GB" sz="2500" spc="-2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a:solidFill>
                  <a:srgbClr val="002F5F"/>
                </a:solidFill>
                <a:latin typeface="Arial" panose="020B0604020202020204" pitchFamily="34" charset="0"/>
                <a:cs typeface="Arial" panose="020B0604020202020204" pitchFamily="34" charset="0"/>
              </a:rPr>
              <a:t>Health, safety, and wellbeing are </a:t>
            </a:r>
            <a:r>
              <a:rPr lang="en-GB" sz="2500" b="1" spc="-20">
                <a:solidFill>
                  <a:srgbClr val="002F5F"/>
                </a:solidFill>
                <a:latin typeface="Arial" panose="020B0604020202020204" pitchFamily="34" charset="0"/>
                <a:cs typeface="Arial" panose="020B0604020202020204" pitchFamily="34" charset="0"/>
              </a:rPr>
              <a:t>intrinsically linked </a:t>
            </a:r>
          </a:p>
          <a:p>
            <a:pPr marL="342900" indent="-342900">
              <a:buClr>
                <a:srgbClr val="F4A6A6"/>
              </a:buClr>
              <a:buSzPct val="150000"/>
              <a:buFont typeface="Wingdings" panose="05000000000000000000" pitchFamily="2" charset="2"/>
              <a:buChar char="ü"/>
            </a:pPr>
            <a:endParaRPr lang="en-GB" sz="2500" b="1" spc="-20">
              <a:solidFill>
                <a:srgbClr val="002F5F"/>
              </a:solidFill>
              <a:latin typeface="Arial" panose="020B0604020202020204" pitchFamily="34" charset="0"/>
              <a:cs typeface="Arial" panose="020B0604020202020204" pitchFamily="34" charset="0"/>
            </a:endParaRPr>
          </a:p>
          <a:p>
            <a:pPr marL="342900" indent="-342900">
              <a:buClr>
                <a:srgbClr val="F4A6A6"/>
              </a:buClr>
              <a:buSzPct val="150000"/>
              <a:buFont typeface="Wingdings" panose="05000000000000000000" pitchFamily="2" charset="2"/>
              <a:buChar char="ü"/>
            </a:pPr>
            <a:r>
              <a:rPr lang="en-GB" sz="2500" spc="-20">
                <a:solidFill>
                  <a:srgbClr val="002F5F"/>
                </a:solidFill>
                <a:latin typeface="Arial" panose="020B0604020202020204" pitchFamily="34" charset="0"/>
                <a:cs typeface="Arial" panose="020B0604020202020204" pitchFamily="34" charset="0"/>
              </a:rPr>
              <a:t>For</a:t>
            </a:r>
            <a:r>
              <a:rPr lang="en-GB" sz="2500" b="1" spc="-20">
                <a:solidFill>
                  <a:srgbClr val="002F5F"/>
                </a:solidFill>
                <a:latin typeface="Arial" panose="020B0604020202020204" pitchFamily="34" charset="0"/>
                <a:cs typeface="Arial" panose="020B0604020202020204" pitchFamily="34" charset="0"/>
              </a:rPr>
              <a:t> optimal output, </a:t>
            </a:r>
            <a:r>
              <a:rPr lang="en-GB" sz="2500" spc="-20">
                <a:solidFill>
                  <a:srgbClr val="002F5F"/>
                </a:solidFill>
                <a:latin typeface="Arial" panose="020B0604020202020204" pitchFamily="34" charset="0"/>
                <a:cs typeface="Arial" panose="020B0604020202020204" pitchFamily="34" charset="0"/>
              </a:rPr>
              <a:t>organisations should be taking a </a:t>
            </a:r>
            <a:r>
              <a:rPr lang="en-GB" sz="2500" b="1" spc="-20">
                <a:solidFill>
                  <a:srgbClr val="002F5F"/>
                </a:solidFill>
                <a:latin typeface="Arial" panose="020B0604020202020204" pitchFamily="34" charset="0"/>
                <a:cs typeface="Arial" panose="020B0604020202020204" pitchFamily="34" charset="0"/>
              </a:rPr>
              <a:t>strategic approach </a:t>
            </a:r>
            <a:r>
              <a:rPr lang="en-GB" sz="2500" spc="-20">
                <a:solidFill>
                  <a:srgbClr val="002F5F"/>
                </a:solidFill>
                <a:latin typeface="Arial" panose="020B0604020202020204" pitchFamily="34" charset="0"/>
                <a:cs typeface="Arial" panose="020B0604020202020204" pitchFamily="34" charset="0"/>
              </a:rPr>
              <a:t>to health safety &amp; wellbeing.</a:t>
            </a:r>
          </a:p>
        </p:txBody>
      </p:sp>
    </p:spTree>
    <p:extLst>
      <p:ext uri="{BB962C8B-B14F-4D97-AF65-F5344CB8AC3E}">
        <p14:creationId xmlns:p14="http://schemas.microsoft.com/office/powerpoint/2010/main" val="1253940022"/>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34748D4-42B0-4CDA-B7BB-E8F6E748DA18}"/>
              </a:ext>
            </a:extLst>
          </p:cNvPr>
          <p:cNvSpPr txBox="1"/>
          <p:nvPr/>
        </p:nvSpPr>
        <p:spPr>
          <a:xfrm flipH="1">
            <a:off x="1225590" y="357973"/>
            <a:ext cx="7421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How can you get involved</a:t>
            </a:r>
          </a:p>
        </p:txBody>
      </p:sp>
      <p:pic>
        <p:nvPicPr>
          <p:cNvPr id="17" name="Picture 16" descr="Linkedin Logo, symbol, meaning, history, Vector, PNG">
            <a:hlinkClick r:id="rId3"/>
            <a:extLst>
              <a:ext uri="{FF2B5EF4-FFF2-40B4-BE49-F238E27FC236}">
                <a16:creationId xmlns:a16="http://schemas.microsoft.com/office/drawing/2014/main" xmlns="" id="{A3471786-7548-35F0-2F61-2D67E92801BA}"/>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75514" t="28923" r="1463" b="30969"/>
          <a:stretch/>
        </p:blipFill>
        <p:spPr bwMode="auto">
          <a:xfrm>
            <a:off x="0" y="649709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xmlns="" id="{D7C0D6B3-37B3-8C5B-A380-DAF2BCCE02D3}"/>
              </a:ext>
            </a:extLst>
          </p:cNvPr>
          <p:cNvSpPr txBox="1">
            <a:spLocks/>
          </p:cNvSpPr>
          <p:nvPr/>
        </p:nvSpPr>
        <p:spPr>
          <a:xfrm>
            <a:off x="321224" y="646551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9" name="Picture 18" descr="Twitter External Brand Guidelines">
            <a:hlinkClick r:id="rId5"/>
            <a:extLst>
              <a:ext uri="{FF2B5EF4-FFF2-40B4-BE49-F238E27FC236}">
                <a16:creationId xmlns:a16="http://schemas.microsoft.com/office/drawing/2014/main" xmlns="" id="{A5F56B44-F418-AE78-6E2A-3761922E850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1794857" y="6482818"/>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xmlns="" id="{0547E9BB-7F87-A5A3-7F46-5B3C87A2D7A7}"/>
              </a:ext>
            </a:extLst>
          </p:cNvPr>
          <p:cNvSpPr txBox="1">
            <a:spLocks/>
          </p:cNvSpPr>
          <p:nvPr/>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21" name="Graphic 20" descr="Programmer male with solid fill">
            <a:extLst>
              <a:ext uri="{FF2B5EF4-FFF2-40B4-BE49-F238E27FC236}">
                <a16:creationId xmlns:a16="http://schemas.microsoft.com/office/drawing/2014/main" xmlns="" id="{81D21E2F-D409-A282-6FE3-11E877EEBD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314802" y="2082022"/>
            <a:ext cx="2258144" cy="2258144"/>
          </a:xfrm>
          <a:prstGeom prst="rect">
            <a:avLst/>
          </a:prstGeom>
        </p:spPr>
      </p:pic>
      <p:graphicFrame>
        <p:nvGraphicFramePr>
          <p:cNvPr id="23" name="TextBox 15">
            <a:extLst>
              <a:ext uri="{FF2B5EF4-FFF2-40B4-BE49-F238E27FC236}">
                <a16:creationId xmlns:a16="http://schemas.microsoft.com/office/drawing/2014/main" xmlns="" id="{DD91BC64-E17A-AEEE-0DFD-2A29666207E4}"/>
              </a:ext>
            </a:extLst>
          </p:cNvPr>
          <p:cNvGraphicFramePr/>
          <p:nvPr>
            <p:extLst>
              <p:ext uri="{D42A27DB-BD31-4B8C-83A1-F6EECF244321}">
                <p14:modId xmlns:p14="http://schemas.microsoft.com/office/powerpoint/2010/main" val="1965373249"/>
              </p:ext>
            </p:extLst>
          </p:nvPr>
        </p:nvGraphicFramePr>
        <p:xfrm>
          <a:off x="557398" y="689788"/>
          <a:ext cx="8757404" cy="54784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08688840"/>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244228F-EA86-403B-852B-6C3C8FD3B032}"/>
              </a:ext>
            </a:extLst>
          </p:cNvPr>
          <p:cNvSpPr/>
          <p:nvPr/>
        </p:nvSpPr>
        <p:spPr>
          <a:xfrm>
            <a:off x="0" y="5927533"/>
            <a:ext cx="4817204" cy="93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btitle 6">
            <a:extLst>
              <a:ext uri="{FF2B5EF4-FFF2-40B4-BE49-F238E27FC236}">
                <a16:creationId xmlns:a16="http://schemas.microsoft.com/office/drawing/2014/main" xmlns="" id="{BF2424CF-3E85-442A-BF65-259A693DBD7F}"/>
              </a:ext>
            </a:extLst>
          </p:cNvPr>
          <p:cNvSpPr txBox="1">
            <a:spLocks/>
          </p:cNvSpPr>
          <p:nvPr/>
        </p:nvSpPr>
        <p:spPr>
          <a:xfrm>
            <a:off x="150876" y="1763034"/>
            <a:ext cx="4396740" cy="4464030"/>
          </a:xfrm>
          <a:prstGeom prst="rect">
            <a:avLst/>
          </a:prstGeom>
        </p:spPr>
        <p:txBody>
          <a:bodyPr vert="horz" lIns="91440" tIns="45720" rIns="91440" bIns="45720" rtlCol="0"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r>
              <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Book your call with one of our experts:</a:t>
            </a:r>
          </a:p>
          <a:p>
            <a:pPr marL="0" marR="0" lvl="0"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r>
              <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    	Follow this QR code</a:t>
            </a: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r>
              <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	020 8600 1000</a:t>
            </a: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r>
              <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hlinkClick r:id="rId3"/>
              </a:rPr>
              <a:t>support@beingwelltogether.org</a:t>
            </a:r>
            <a:r>
              <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70AD47">
                  <a:lumMod val="75000"/>
                </a:srgbClr>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xmlns="" id="{00CFFC2A-7599-4511-9287-98AD3D5253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9">
            <a:extLst>
              <a:ext uri="{FF2B5EF4-FFF2-40B4-BE49-F238E27FC236}">
                <a16:creationId xmlns:a16="http://schemas.microsoft.com/office/drawing/2014/main" xmlns="" id="{8966C92C-CFF3-4887-A7F1-4A1532CCF7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F74C9515-A19C-41A4-A3A8-31A5AEA91CDF}"/>
              </a:ext>
            </a:extLst>
          </p:cNvPr>
          <p:cNvSpPr txBox="1"/>
          <p:nvPr/>
        </p:nvSpPr>
        <p:spPr>
          <a:xfrm>
            <a:off x="5367527" y="943480"/>
            <a:ext cx="6096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70AD47">
                  <a:lumMod val="75000"/>
                </a:srgbClr>
              </a:buClr>
              <a:buSzTx/>
              <a:buFontTx/>
              <a:buNone/>
              <a:tabLst/>
              <a:defRPr/>
            </a:pPr>
            <a:r>
              <a:rPr kumimoji="0" 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30 Minute Complementary Consultation</a:t>
            </a:r>
            <a:r>
              <a:rPr kumimoji="0" lang="en-US"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xmlns="" id="{134748D4-42B0-4CDA-B7BB-E8F6E748DA18}"/>
              </a:ext>
            </a:extLst>
          </p:cNvPr>
          <p:cNvSpPr txBox="1"/>
          <p:nvPr/>
        </p:nvSpPr>
        <p:spPr>
          <a:xfrm flipH="1">
            <a:off x="1289727" y="329606"/>
            <a:ext cx="35897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Other ways to get involved</a:t>
            </a:r>
          </a:p>
        </p:txBody>
      </p:sp>
      <p:pic>
        <p:nvPicPr>
          <p:cNvPr id="10" name="Graphic 9" descr="Document with solid fill">
            <a:extLst>
              <a:ext uri="{FF2B5EF4-FFF2-40B4-BE49-F238E27FC236}">
                <a16:creationId xmlns:a16="http://schemas.microsoft.com/office/drawing/2014/main" xmlns="" id="{ED5C490A-3070-4648-AB3C-9C539975993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0355" y="2355754"/>
            <a:ext cx="914400" cy="914400"/>
          </a:xfrm>
          <a:prstGeom prst="rect">
            <a:avLst/>
          </a:prstGeom>
        </p:spPr>
      </p:pic>
      <p:pic>
        <p:nvPicPr>
          <p:cNvPr id="12" name="Graphic 11" descr="Telephone with solid fill">
            <a:extLst>
              <a:ext uri="{FF2B5EF4-FFF2-40B4-BE49-F238E27FC236}">
                <a16:creationId xmlns:a16="http://schemas.microsoft.com/office/drawing/2014/main" xmlns="" id="{F1187359-9111-424E-92FE-B4032776DE5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8534" y="3401703"/>
            <a:ext cx="914400" cy="914400"/>
          </a:xfrm>
          <a:prstGeom prst="rect">
            <a:avLst/>
          </a:prstGeom>
        </p:spPr>
      </p:pic>
      <p:pic>
        <p:nvPicPr>
          <p:cNvPr id="14" name="Graphic 13" descr="Email with solid fill">
            <a:extLst>
              <a:ext uri="{FF2B5EF4-FFF2-40B4-BE49-F238E27FC236}">
                <a16:creationId xmlns:a16="http://schemas.microsoft.com/office/drawing/2014/main" xmlns="" id="{6A595E15-078D-4EC2-BF78-8A004C2B860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5219" y="4447652"/>
            <a:ext cx="763882" cy="763882"/>
          </a:xfrm>
          <a:prstGeom prst="rect">
            <a:avLst/>
          </a:prstGeom>
        </p:spPr>
      </p:pic>
      <p:pic>
        <p:nvPicPr>
          <p:cNvPr id="17" name="Picture 16" descr="Linkedin Logo, symbol, meaning, history, Vector, PNG">
            <a:hlinkClick r:id="rId10"/>
            <a:extLst>
              <a:ext uri="{FF2B5EF4-FFF2-40B4-BE49-F238E27FC236}">
                <a16:creationId xmlns:a16="http://schemas.microsoft.com/office/drawing/2014/main" xmlns="" id="{A3471786-7548-35F0-2F61-2D67E92801BA}"/>
              </a:ext>
            </a:extLst>
          </p:cNvPr>
          <p:cNvPicPr>
            <a:picLocks noChangeAspect="1" noChangeArrowheads="1"/>
          </p:cNvPicPr>
          <p:nvPr/>
        </p:nvPicPr>
        <p:blipFill rotWithShape="1">
          <a:blip r:embed="rId11">
            <a:grayscl/>
            <a:extLst>
              <a:ext uri="{28A0092B-C50C-407E-A947-70E740481C1C}">
                <a14:useLocalDpi xmlns:a14="http://schemas.microsoft.com/office/drawing/2010/main" val="0"/>
              </a:ext>
            </a:extLst>
          </a:blip>
          <a:srcRect l="75514" t="28923" r="1463" b="30969"/>
          <a:stretch/>
        </p:blipFill>
        <p:spPr bwMode="auto">
          <a:xfrm>
            <a:off x="0" y="6497090"/>
            <a:ext cx="374564" cy="367048"/>
          </a:xfrm>
          <a:prstGeom prst="rect">
            <a:avLst/>
          </a:prstGeom>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xmlns="" id="{D7C0D6B3-37B3-8C5B-A380-DAF2BCCE02D3}"/>
              </a:ext>
            </a:extLst>
          </p:cNvPr>
          <p:cNvSpPr txBox="1">
            <a:spLocks/>
          </p:cNvSpPr>
          <p:nvPr/>
        </p:nvSpPr>
        <p:spPr>
          <a:xfrm>
            <a:off x="321224" y="6465519"/>
            <a:ext cx="5068809" cy="4501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10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19" name="Picture 18" descr="Twitter External Brand Guidelines">
            <a:hlinkClick r:id="rId12"/>
            <a:extLst>
              <a:ext uri="{FF2B5EF4-FFF2-40B4-BE49-F238E27FC236}">
                <a16:creationId xmlns:a16="http://schemas.microsoft.com/office/drawing/2014/main" xmlns="" id="{A5F56B44-F418-AE78-6E2A-3761922E8500}"/>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1794857" y="6482818"/>
            <a:ext cx="367048" cy="367048"/>
          </a:xfrm>
          <a:prstGeom prst="rect">
            <a:avLst/>
          </a:prstGeom>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xmlns="" id="{0547E9BB-7F87-A5A3-7F46-5B3C87A2D7A7}"/>
              </a:ext>
            </a:extLst>
          </p:cNvPr>
          <p:cNvSpPr txBox="1">
            <a:spLocks/>
          </p:cNvSpPr>
          <p:nvPr/>
        </p:nvSpPr>
        <p:spPr>
          <a:xfrm>
            <a:off x="2103456" y="644998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rPr>
              <a:t>#KeepThriving</a:t>
            </a:r>
            <a:endParaRPr kumimoji="0" lang="en-US" sz="1050" b="0" i="0" u="none" strike="noStrike" kern="1200" cap="none" spc="0" normalizeH="0" baseline="0" noProof="0">
              <a:ln>
                <a:noFill/>
              </a:ln>
              <a:solidFill>
                <a:srgbClr val="606060"/>
              </a:solidFill>
              <a:effectLst/>
              <a:uLnTx/>
              <a:uFillTx/>
              <a:latin typeface="Arial" panose="020B0604020202020204" pitchFamily="34" charset="0"/>
              <a:ea typeface="+mn-ea"/>
              <a:cs typeface="Arial" panose="020B0604020202020204" pitchFamily="34" charset="0"/>
            </a:endParaRPr>
          </a:p>
        </p:txBody>
      </p:sp>
      <p:pic>
        <p:nvPicPr>
          <p:cNvPr id="7" name="Picture 6" descr="Qr code&#10;&#10;Description automatically generated">
            <a:extLst>
              <a:ext uri="{FF2B5EF4-FFF2-40B4-BE49-F238E27FC236}">
                <a16:creationId xmlns:a16="http://schemas.microsoft.com/office/drawing/2014/main" xmlns="" id="{F86C5992-984A-1B49-A007-4D3186BD74C0}"/>
              </a:ext>
            </a:extLst>
          </p:cNvPr>
          <p:cNvPicPr>
            <a:picLocks noChangeAspect="1"/>
          </p:cNvPicPr>
          <p:nvPr/>
        </p:nvPicPr>
        <p:blipFill>
          <a:blip r:embed="rId14"/>
          <a:stretch>
            <a:fillRect/>
          </a:stretch>
        </p:blipFill>
        <p:spPr>
          <a:xfrm>
            <a:off x="6472875" y="1558160"/>
            <a:ext cx="4097077" cy="4142854"/>
          </a:xfrm>
          <a:prstGeom prst="rect">
            <a:avLst/>
          </a:prstGeom>
        </p:spPr>
      </p:pic>
    </p:spTree>
    <p:extLst>
      <p:ext uri="{BB962C8B-B14F-4D97-AF65-F5344CB8AC3E}">
        <p14:creationId xmlns:p14="http://schemas.microsoft.com/office/powerpoint/2010/main" val="23564234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1000" tmFilter="0, 0; .2, .5; .8, .5; 1, 0"/>
                                        <p:tgtEl>
                                          <p:spTgt spid="8">
                                            <p:txEl>
                                              <p:pRg st="0" end="0"/>
                                            </p:txEl>
                                          </p:spTgt>
                                        </p:tgtEl>
                                      </p:cBhvr>
                                    </p:animEffect>
                                    <p:animScale>
                                      <p:cBhvr>
                                        <p:cTn id="7" dur="500"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DE4E998-52AF-41B2-B67E-9E828F3430EC}"/>
              </a:ext>
            </a:extLst>
          </p:cNvPr>
          <p:cNvSpPr/>
          <p:nvPr/>
        </p:nvSpPr>
        <p:spPr>
          <a:xfrm>
            <a:off x="8630653" y="1805278"/>
            <a:ext cx="1235242"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4371860E-E5E2-48C1-B829-5E715A42CFF2}"/>
              </a:ext>
            </a:extLst>
          </p:cNvPr>
          <p:cNvSpPr txBox="1"/>
          <p:nvPr/>
        </p:nvSpPr>
        <p:spPr>
          <a:xfrm>
            <a:off x="0" y="5581155"/>
            <a:ext cx="1050786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F5F"/>
                </a:solidFill>
                <a:effectLst/>
                <a:uLnTx/>
                <a:uFillTx/>
                <a:latin typeface="Arial" panose="020B0604020202020204" pitchFamily="34" charset="0"/>
                <a:ea typeface="+mn-ea"/>
                <a:cs typeface="Arial" panose="020B0604020202020204" pitchFamily="34" charset="0"/>
              </a:rPr>
              <a:t>      support@beingwelltogether.org 	       +44 (0)20 8600 1000</a:t>
            </a:r>
          </a:p>
        </p:txBody>
      </p:sp>
      <p:pic>
        <p:nvPicPr>
          <p:cNvPr id="4" name="Picture 8" descr="Linkedin Logo, symbol, meaning, history, Vector, PNG">
            <a:hlinkClick r:id="rId2"/>
            <a:extLst>
              <a:ext uri="{FF2B5EF4-FFF2-40B4-BE49-F238E27FC236}">
                <a16:creationId xmlns:a16="http://schemas.microsoft.com/office/drawing/2014/main" xmlns="" id="{7CC69F78-B1DB-472C-B5A9-A90B739A43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514" t="28923" r="1463" b="30969"/>
          <a:stretch/>
        </p:blipFill>
        <p:spPr bwMode="auto">
          <a:xfrm>
            <a:off x="1790815" y="2166286"/>
            <a:ext cx="977946" cy="958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xmlns="" id="{CF935908-EE1E-4691-A8A6-4D5D88F4FAF0}"/>
              </a:ext>
            </a:extLst>
          </p:cNvPr>
          <p:cNvSpPr txBox="1">
            <a:spLocks/>
          </p:cNvSpPr>
          <p:nvPr/>
        </p:nvSpPr>
        <p:spPr>
          <a:xfrm>
            <a:off x="2837412" y="2219581"/>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2C5C"/>
                </a:solidFill>
                <a:effectLst/>
                <a:uLnTx/>
                <a:uFillTx/>
                <a:latin typeface="Arial" panose="020B0604020202020204" pitchFamily="34" charset="0"/>
                <a:ea typeface="+mn-ea"/>
                <a:cs typeface="Arial" panose="020B0604020202020204" pitchFamily="34" charset="0"/>
              </a:rPr>
              <a:t>@BeingWellTogether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2C5C"/>
                </a:solidFill>
                <a:effectLst/>
                <a:uLnTx/>
                <a:uFillTx/>
                <a:latin typeface="Arial" panose="020B0604020202020204" pitchFamily="34" charset="0"/>
                <a:ea typeface="+mn-ea"/>
                <a:cs typeface="Arial" panose="020B0604020202020204" pitchFamily="34" charset="0"/>
              </a:rPr>
              <a:t>#KeepThriving</a:t>
            </a:r>
            <a:endParaRPr kumimoji="0" lang="en-US" sz="2800" b="0" i="0" u="none" strike="noStrike" kern="1200" cap="none" spc="0" normalizeH="0" baseline="0" noProof="0">
              <a:ln>
                <a:noFill/>
              </a:ln>
              <a:solidFill>
                <a:srgbClr val="002C5C"/>
              </a:solidFill>
              <a:effectLst/>
              <a:uLnTx/>
              <a:uFillTx/>
              <a:latin typeface="Arial" panose="020B0604020202020204" pitchFamily="34" charset="0"/>
              <a:ea typeface="+mn-ea"/>
              <a:cs typeface="Arial" panose="020B0604020202020204" pitchFamily="34" charset="0"/>
            </a:endParaRPr>
          </a:p>
        </p:txBody>
      </p:sp>
      <p:pic>
        <p:nvPicPr>
          <p:cNvPr id="6" name="Picture 10" descr="Twitter External Brand Guidelines">
            <a:hlinkClick r:id="rId4"/>
            <a:extLst>
              <a:ext uri="{FF2B5EF4-FFF2-40B4-BE49-F238E27FC236}">
                <a16:creationId xmlns:a16="http://schemas.microsoft.com/office/drawing/2014/main" xmlns="" id="{4CCE695C-BE62-4C1D-9DF1-17B295FEB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814" y="3278546"/>
            <a:ext cx="969005" cy="969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xmlns="" id="{D580A79B-D0C9-40EB-9B21-CE409FD05514}"/>
              </a:ext>
            </a:extLst>
          </p:cNvPr>
          <p:cNvSpPr txBox="1">
            <a:spLocks/>
          </p:cNvSpPr>
          <p:nvPr/>
        </p:nvSpPr>
        <p:spPr>
          <a:xfrm>
            <a:off x="2837413" y="3343366"/>
            <a:ext cx="5068809" cy="10589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2C5C"/>
                </a:solidFill>
                <a:effectLst/>
                <a:uLnTx/>
                <a:uFillTx/>
                <a:latin typeface="Arial" panose="020B0604020202020204" pitchFamily="34" charset="0"/>
                <a:ea typeface="+mn-ea"/>
                <a:cs typeface="Arial" panose="020B0604020202020204" pitchFamily="34" charset="0"/>
              </a:rPr>
              <a:t>@BritSafe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2C5C"/>
                </a:solidFill>
                <a:effectLst/>
                <a:uLnTx/>
                <a:uFillTx/>
                <a:latin typeface="Arial" panose="020B0604020202020204" pitchFamily="34" charset="0"/>
                <a:ea typeface="+mn-ea"/>
                <a:cs typeface="Arial" panose="020B0604020202020204" pitchFamily="34" charset="0"/>
              </a:rPr>
              <a:t>#KeepThriving</a:t>
            </a:r>
            <a:endParaRPr kumimoji="0" lang="en-US" sz="2800" b="0" i="0" u="none" strike="noStrike" kern="1200" cap="none" spc="0" normalizeH="0" baseline="0" noProof="0">
              <a:ln>
                <a:noFill/>
              </a:ln>
              <a:solidFill>
                <a:srgbClr val="002C5C"/>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8BA2B1CC-FC47-49BC-8664-15FFDDF983DE}"/>
              </a:ext>
            </a:extLst>
          </p:cNvPr>
          <p:cNvSpPr txBox="1"/>
          <p:nvPr/>
        </p:nvSpPr>
        <p:spPr>
          <a:xfrm flipH="1">
            <a:off x="1289727" y="329606"/>
            <a:ext cx="6333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C5C"/>
                </a:solidFill>
                <a:effectLst/>
                <a:uLnTx/>
                <a:uFillTx/>
                <a:latin typeface="Arial" panose="020B0604020202020204" pitchFamily="34" charset="0"/>
                <a:ea typeface="+mn-ea"/>
                <a:cs typeface="Arial" panose="020B0604020202020204" pitchFamily="34" charset="0"/>
              </a:rPr>
              <a:t>Questions and Answers</a:t>
            </a:r>
          </a:p>
        </p:txBody>
      </p:sp>
      <p:pic>
        <p:nvPicPr>
          <p:cNvPr id="11" name="Graphic 10" descr="Telephone with solid fill">
            <a:extLst>
              <a:ext uri="{FF2B5EF4-FFF2-40B4-BE49-F238E27FC236}">
                <a16:creationId xmlns:a16="http://schemas.microsoft.com/office/drawing/2014/main" xmlns="" id="{D72372BF-5434-49ED-9C93-62743DDA3F3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650320" y="5515474"/>
            <a:ext cx="410838" cy="410838"/>
          </a:xfrm>
          <a:prstGeom prst="rect">
            <a:avLst/>
          </a:prstGeom>
        </p:spPr>
      </p:pic>
      <p:pic>
        <p:nvPicPr>
          <p:cNvPr id="12" name="Graphic 11" descr="Email with solid fill">
            <a:extLst>
              <a:ext uri="{FF2B5EF4-FFF2-40B4-BE49-F238E27FC236}">
                <a16:creationId xmlns:a16="http://schemas.microsoft.com/office/drawing/2014/main" xmlns="" id="{0EB9EE03-DB4A-45C4-B988-4A9055B84EA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0172" y="5543485"/>
            <a:ext cx="344779" cy="344779"/>
          </a:xfrm>
          <a:prstGeom prst="rect">
            <a:avLst/>
          </a:prstGeom>
        </p:spPr>
      </p:pic>
      <p:sp>
        <p:nvSpPr>
          <p:cNvPr id="8" name="Rectangle 7">
            <a:extLst>
              <a:ext uri="{FF2B5EF4-FFF2-40B4-BE49-F238E27FC236}">
                <a16:creationId xmlns:a16="http://schemas.microsoft.com/office/drawing/2014/main" xmlns="" id="{3459329D-7A3F-0E4E-B619-9AE4C3CD8969}"/>
              </a:ext>
            </a:extLst>
          </p:cNvPr>
          <p:cNvSpPr/>
          <p:nvPr/>
        </p:nvSpPr>
        <p:spPr>
          <a:xfrm>
            <a:off x="0" y="6113417"/>
            <a:ext cx="5939246" cy="926038"/>
          </a:xfrm>
          <a:prstGeom prst="rect">
            <a:avLst/>
          </a:prstGeom>
          <a:solidFill>
            <a:srgbClr val="2E7D81"/>
          </a:solidFill>
          <a:ln>
            <a:solidFill>
              <a:srgbClr val="2E7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770A79E2-A8D7-51E6-9578-9696C2F494F8}"/>
              </a:ext>
            </a:extLst>
          </p:cNvPr>
          <p:cNvSpPr/>
          <p:nvPr/>
        </p:nvSpPr>
        <p:spPr>
          <a:xfrm>
            <a:off x="8699863" y="3158903"/>
            <a:ext cx="2229394" cy="662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Qr code&#10;&#10;Description automatically generated">
            <a:extLst>
              <a:ext uri="{FF2B5EF4-FFF2-40B4-BE49-F238E27FC236}">
                <a16:creationId xmlns:a16="http://schemas.microsoft.com/office/drawing/2014/main" xmlns="" id="{37FC4B22-CE01-333D-D2BE-1B503150B7A6}"/>
              </a:ext>
            </a:extLst>
          </p:cNvPr>
          <p:cNvPicPr>
            <a:picLocks noChangeAspect="1"/>
          </p:cNvPicPr>
          <p:nvPr/>
        </p:nvPicPr>
        <p:blipFill rotWithShape="1">
          <a:blip r:embed="rId10"/>
          <a:srcRect t="553" b="2477"/>
          <a:stretch/>
        </p:blipFill>
        <p:spPr>
          <a:xfrm>
            <a:off x="9024115" y="3030582"/>
            <a:ext cx="1580889" cy="1550127"/>
          </a:xfrm>
          <a:prstGeom prst="rect">
            <a:avLst/>
          </a:prstGeom>
          <a:ln w="76200">
            <a:solidFill>
              <a:schemeClr val="bg1"/>
            </a:solidFill>
          </a:ln>
        </p:spPr>
      </p:pic>
    </p:spTree>
    <p:extLst>
      <p:ext uri="{BB962C8B-B14F-4D97-AF65-F5344CB8AC3E}">
        <p14:creationId xmlns:p14="http://schemas.microsoft.com/office/powerpoint/2010/main" val="3968107052"/>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16E348F-F3FB-4F4C-8789-01227C2042BF}"/>
              </a:ext>
            </a:extLst>
          </p:cNvPr>
          <p:cNvSpPr>
            <a:spLocks noGrp="1"/>
          </p:cNvSpPr>
          <p:nvPr>
            <p:ph type="body" sz="quarter" idx="10"/>
          </p:nvPr>
        </p:nvSpPr>
        <p:spPr>
          <a:xfrm>
            <a:off x="2063750" y="476251"/>
            <a:ext cx="8064500" cy="4954174"/>
          </a:xfrm>
        </p:spPr>
        <p:txBody>
          <a:bodyPr/>
          <a:lstStyle/>
          <a:p>
            <a:pPr lvl="1"/>
            <a:r>
              <a:rPr lang="en-GB" sz="2800" b="1" dirty="0"/>
              <a:t>What are we doing?</a:t>
            </a:r>
          </a:p>
          <a:p>
            <a:pPr lvl="2"/>
            <a:r>
              <a:rPr lang="en-GB" sz="2000" dirty="0"/>
              <a:t>Trying to become “Employer of Choice”.</a:t>
            </a:r>
          </a:p>
          <a:p>
            <a:pPr lvl="2"/>
            <a:r>
              <a:rPr lang="en-GB" sz="2000" dirty="0"/>
              <a:t>Younger workforce is more inclined to appreciate a healthy workplace rather than just a good salary and other benefits</a:t>
            </a:r>
          </a:p>
          <a:p>
            <a:pPr lvl="2"/>
            <a:r>
              <a:rPr lang="en-GB" sz="2000" dirty="0"/>
              <a:t>Ensuring that employees are thriving</a:t>
            </a:r>
          </a:p>
          <a:p>
            <a:pPr lvl="2"/>
            <a:r>
              <a:rPr lang="en-GB" sz="2000" dirty="0"/>
              <a:t>Health Care / EAP system / Life insurance / Sick pay etc</a:t>
            </a:r>
          </a:p>
          <a:p>
            <a:pPr lvl="2"/>
            <a:r>
              <a:rPr lang="en-GB" sz="2000" dirty="0"/>
              <a:t> </a:t>
            </a:r>
          </a:p>
        </p:txBody>
      </p:sp>
    </p:spTree>
    <p:extLst>
      <p:ext uri="{BB962C8B-B14F-4D97-AF65-F5344CB8AC3E}">
        <p14:creationId xmlns:p14="http://schemas.microsoft.com/office/powerpoint/2010/main" val="55880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482297F-E611-4EBD-AB94-B54A85C0724C}"/>
              </a:ext>
            </a:extLst>
          </p:cNvPr>
          <p:cNvSpPr>
            <a:spLocks noGrp="1"/>
          </p:cNvSpPr>
          <p:nvPr>
            <p:ph type="body" sz="quarter" idx="10"/>
          </p:nvPr>
        </p:nvSpPr>
        <p:spPr>
          <a:xfrm>
            <a:off x="1919536" y="476251"/>
            <a:ext cx="8352433" cy="4929188"/>
          </a:xfrm>
        </p:spPr>
        <p:txBody>
          <a:bodyPr/>
          <a:lstStyle/>
          <a:p>
            <a:pPr lvl="1"/>
            <a:r>
              <a:rPr lang="en-GB" sz="2800" b="1" dirty="0"/>
              <a:t>Consulting Employees</a:t>
            </a:r>
          </a:p>
          <a:p>
            <a:pPr lvl="1"/>
            <a:endParaRPr lang="en-GB" sz="2800" b="1" dirty="0"/>
          </a:p>
          <a:p>
            <a:pPr lvl="1"/>
            <a:r>
              <a:rPr lang="en-GB" dirty="0"/>
              <a:t>In the past - HSE Stress Management Standards and the stress survey</a:t>
            </a:r>
          </a:p>
          <a:p>
            <a:pPr lvl="1"/>
            <a:r>
              <a:rPr lang="en-GB" dirty="0"/>
              <a:t>Difficulties with this</a:t>
            </a:r>
          </a:p>
          <a:p>
            <a:pPr lvl="1"/>
            <a:endParaRPr lang="en-GB" dirty="0"/>
          </a:p>
          <a:p>
            <a:pPr lvl="1"/>
            <a:r>
              <a:rPr lang="en-GB" dirty="0"/>
              <a:t>“Being Well Together” Employee Wellbeing survey</a:t>
            </a:r>
          </a:p>
          <a:p>
            <a:pPr lvl="1"/>
            <a:endParaRPr lang="en-GB" dirty="0"/>
          </a:p>
          <a:p>
            <a:pPr lvl="1"/>
            <a:r>
              <a:rPr lang="en-GB" dirty="0"/>
              <a:t>Demands – Risk to Employees</a:t>
            </a:r>
          </a:p>
        </p:txBody>
      </p:sp>
    </p:spTree>
    <p:extLst>
      <p:ext uri="{BB962C8B-B14F-4D97-AF65-F5344CB8AC3E}">
        <p14:creationId xmlns:p14="http://schemas.microsoft.com/office/powerpoint/2010/main" val="409646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AE2A232-DE28-43D9-AE2D-79CD14FB79F4}"/>
              </a:ext>
            </a:extLst>
          </p:cNvPr>
          <p:cNvSpPr>
            <a:spLocks noGrp="1"/>
          </p:cNvSpPr>
          <p:nvPr>
            <p:ph type="body" sz="quarter" idx="10"/>
          </p:nvPr>
        </p:nvSpPr>
        <p:spPr>
          <a:xfrm>
            <a:off x="2046486" y="476251"/>
            <a:ext cx="8081962" cy="4979988"/>
          </a:xfrm>
        </p:spPr>
        <p:txBody>
          <a:bodyPr/>
          <a:lstStyle/>
          <a:p>
            <a:pPr lvl="1"/>
            <a:r>
              <a:rPr lang="en-GB" sz="2800" b="1" dirty="0"/>
              <a:t>Next Steps</a:t>
            </a:r>
          </a:p>
          <a:p>
            <a:pPr lvl="1"/>
            <a:r>
              <a:rPr lang="en-GB" dirty="0"/>
              <a:t>Employee Committee Meeting</a:t>
            </a:r>
          </a:p>
          <a:p>
            <a:pPr lvl="1"/>
            <a:r>
              <a:rPr lang="en-GB" dirty="0"/>
              <a:t>Working Groups</a:t>
            </a:r>
          </a:p>
          <a:p>
            <a:pPr lvl="1"/>
            <a:endParaRPr lang="en-GB" dirty="0"/>
          </a:p>
          <a:p>
            <a:pPr lvl="1"/>
            <a:r>
              <a:rPr lang="en-GB" dirty="0"/>
              <a:t>  </a:t>
            </a:r>
          </a:p>
        </p:txBody>
      </p:sp>
    </p:spTree>
    <p:extLst>
      <p:ext uri="{BB962C8B-B14F-4D97-AF65-F5344CB8AC3E}">
        <p14:creationId xmlns:p14="http://schemas.microsoft.com/office/powerpoint/2010/main" val="2143282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DB879AC6-8D85-A44E-931F-538FF92A26FA}"/>
              </a:ext>
            </a:extLst>
          </p:cNvPr>
          <p:cNvSpPr txBox="1"/>
          <p:nvPr/>
        </p:nvSpPr>
        <p:spPr>
          <a:xfrm>
            <a:off x="329438" y="1908139"/>
            <a:ext cx="4550906" cy="2215991"/>
          </a:xfrm>
          <a:prstGeom prst="rect">
            <a:avLst/>
          </a:prstGeom>
          <a:noFill/>
        </p:spPr>
        <p:txBody>
          <a:bodyPr wrap="square" lIns="0" tIns="0" rIns="0" bIns="0" rtlCol="0">
            <a:spAutoFit/>
          </a:bodyPr>
          <a:lstStyle/>
          <a:p>
            <a:r>
              <a:rPr lang="en-GB" sz="3600" b="1" dirty="0">
                <a:solidFill>
                  <a:schemeClr val="bg1"/>
                </a:solidFill>
                <a:latin typeface="Arial" panose="020B0604020202020204" pitchFamily="34" charset="0"/>
                <a:cs typeface="Arial" panose="020B0604020202020204" pitchFamily="34" charset="0"/>
              </a:rPr>
              <a:t>British Safety Council’s Approach to Health, Safety &amp; Wellbeing</a:t>
            </a:r>
            <a:endParaRPr lang="en-US" sz="36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2A43AE38-8D88-4A6A-A34C-7FA2C6A33B67}"/>
              </a:ext>
            </a:extLst>
          </p:cNvPr>
          <p:cNvSpPr txBox="1"/>
          <p:nvPr/>
        </p:nvSpPr>
        <p:spPr>
          <a:xfrm>
            <a:off x="329438" y="4541459"/>
            <a:ext cx="5724525" cy="923330"/>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en-US" sz="2000" b="1">
                <a:solidFill>
                  <a:srgbClr val="002F5F"/>
                </a:solidFill>
                <a:latin typeface="Arial" panose="020B0604020202020204" pitchFamily="34" charset="0"/>
                <a:cs typeface="Arial" panose="020B0604020202020204" pitchFamily="34" charset="0"/>
              </a:rPr>
              <a:t>Jo Saines</a:t>
            </a:r>
          </a:p>
          <a:p>
            <a:pPr marR="0" lvl="0" indent="0" fontAlgn="auto">
              <a:lnSpc>
                <a:spcPct val="100000"/>
              </a:lnSpc>
              <a:spcBef>
                <a:spcPts val="0"/>
              </a:spcBef>
              <a:spcAft>
                <a:spcPts val="0"/>
              </a:spcAft>
              <a:buClrTx/>
              <a:buSzTx/>
              <a:buFontTx/>
              <a:buNone/>
              <a:tabLst/>
              <a:defRPr/>
            </a:pPr>
            <a:r>
              <a:rPr lang="en-US" sz="2000">
                <a:solidFill>
                  <a:srgbClr val="002F5F"/>
                </a:solidFill>
                <a:latin typeface="Arial" panose="020B0604020202020204" pitchFamily="34" charset="0"/>
                <a:cs typeface="Arial" panose="020B0604020202020204" pitchFamily="34" charset="0"/>
              </a:rPr>
              <a:t>Wellbeing Services Manager</a:t>
            </a:r>
          </a:p>
          <a:p>
            <a:pPr marR="0" lvl="0" indent="0" fontAlgn="auto">
              <a:lnSpc>
                <a:spcPct val="100000"/>
              </a:lnSpc>
              <a:spcBef>
                <a:spcPts val="0"/>
              </a:spcBef>
              <a:spcAft>
                <a:spcPts val="0"/>
              </a:spcAft>
              <a:buClrTx/>
              <a:buSzTx/>
              <a:buFontTx/>
              <a:buNone/>
              <a:tabLst/>
              <a:defRPr/>
            </a:pPr>
            <a:r>
              <a:rPr lang="en-US" sz="2000">
                <a:solidFill>
                  <a:srgbClr val="002F5F"/>
                </a:solidFill>
                <a:latin typeface="Arial" panose="020B0604020202020204" pitchFamily="34" charset="0"/>
                <a:cs typeface="Arial" panose="020B0604020202020204" pitchFamily="34" charset="0"/>
              </a:rPr>
              <a:t>British Safety Council</a:t>
            </a:r>
          </a:p>
        </p:txBody>
      </p:sp>
      <p:sp>
        <p:nvSpPr>
          <p:cNvPr id="4" name="TextBox 3">
            <a:extLst>
              <a:ext uri="{FF2B5EF4-FFF2-40B4-BE49-F238E27FC236}">
                <a16:creationId xmlns:a16="http://schemas.microsoft.com/office/drawing/2014/main" xmlns="" id="{B72D3AF9-24DC-4A32-893E-E14BB6DFB504}"/>
              </a:ext>
            </a:extLst>
          </p:cNvPr>
          <p:cNvSpPr txBox="1"/>
          <p:nvPr/>
        </p:nvSpPr>
        <p:spPr>
          <a:xfrm>
            <a:off x="329439" y="5882118"/>
            <a:ext cx="5724525" cy="307777"/>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en-US" sz="2000" b="1" dirty="0">
                <a:solidFill>
                  <a:srgbClr val="002F5F"/>
                </a:solidFill>
                <a:latin typeface="Arial" panose="020B0604020202020204" pitchFamily="34" charset="0"/>
                <a:cs typeface="Arial" panose="020B0604020202020204" pitchFamily="34" charset="0"/>
              </a:rPr>
              <a:t>22</a:t>
            </a:r>
            <a:r>
              <a:rPr lang="en-US" sz="2000" b="1" baseline="30000" dirty="0">
                <a:solidFill>
                  <a:srgbClr val="002F5F"/>
                </a:solidFill>
                <a:latin typeface="Arial" panose="020B0604020202020204" pitchFamily="34" charset="0"/>
                <a:cs typeface="Arial" panose="020B0604020202020204" pitchFamily="34" charset="0"/>
              </a:rPr>
              <a:t>nd</a:t>
            </a:r>
            <a:r>
              <a:rPr lang="en-US" sz="2000" b="1" dirty="0">
                <a:solidFill>
                  <a:srgbClr val="002F5F"/>
                </a:solidFill>
                <a:latin typeface="Arial" panose="020B0604020202020204" pitchFamily="34" charset="0"/>
                <a:cs typeface="Arial" panose="020B0604020202020204" pitchFamily="34" charset="0"/>
              </a:rPr>
              <a:t> March 2023</a:t>
            </a:r>
          </a:p>
        </p:txBody>
      </p:sp>
    </p:spTree>
    <p:extLst>
      <p:ext uri="{BB962C8B-B14F-4D97-AF65-F5344CB8AC3E}">
        <p14:creationId xmlns:p14="http://schemas.microsoft.com/office/powerpoint/2010/main" val="3667924740"/>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1204513-2ABA-47D8-A3A7-120F91484A22}"/>
              </a:ext>
            </a:extLst>
          </p:cNvPr>
          <p:cNvSpPr txBox="1"/>
          <p:nvPr/>
        </p:nvSpPr>
        <p:spPr>
          <a:xfrm>
            <a:off x="651743" y="1690062"/>
            <a:ext cx="4799492" cy="3477875"/>
          </a:xfrm>
          <a:prstGeom prst="rect">
            <a:avLst/>
          </a:prstGeom>
          <a:noFill/>
        </p:spPr>
        <p:txBody>
          <a:bodyPr wrap="square" lIns="0" tIns="0" rIns="0" bIns="0" rtlCol="0">
            <a:spAutoFit/>
          </a:bodyPr>
          <a:lstStyle/>
          <a:p>
            <a:pPr lvl="1" indent="-457200">
              <a:spcBef>
                <a:spcPts val="0"/>
              </a:spcBef>
              <a:spcAft>
                <a:spcPts val="1200"/>
              </a:spcAft>
              <a:buFont typeface="+mj-lt"/>
              <a:buAutoNum type="arabicPeriod"/>
            </a:pPr>
            <a:r>
              <a:rPr lang="en-US" sz="2800" dirty="0">
                <a:solidFill>
                  <a:srgbClr val="002F5F"/>
                </a:solidFill>
                <a:latin typeface="Arial" panose="020B0604020202020204" pitchFamily="34" charset="0"/>
                <a:cs typeface="Arial" panose="020B0604020202020204" pitchFamily="34" charset="0"/>
              </a:rPr>
              <a:t>What is </a:t>
            </a:r>
            <a:r>
              <a:rPr lang="en-US" sz="2800" b="1" dirty="0">
                <a:solidFill>
                  <a:srgbClr val="002F5F"/>
                </a:solidFill>
                <a:latin typeface="Arial" panose="020B0604020202020204" pitchFamily="34" charset="0"/>
                <a:cs typeface="Arial" panose="020B0604020202020204" pitchFamily="34" charset="0"/>
              </a:rPr>
              <a:t>wellbeing?</a:t>
            </a:r>
          </a:p>
          <a:p>
            <a:pPr lvl="1" indent="-457200">
              <a:spcBef>
                <a:spcPts val="0"/>
              </a:spcBef>
              <a:spcAft>
                <a:spcPts val="1200"/>
              </a:spcAft>
              <a:buFont typeface="+mj-lt"/>
              <a:buAutoNum type="arabicPeriod"/>
            </a:pPr>
            <a:r>
              <a:rPr lang="en-US" sz="2800" dirty="0">
                <a:solidFill>
                  <a:srgbClr val="002F5F"/>
                </a:solidFill>
                <a:latin typeface="Arial" panose="020B0604020202020204" pitchFamily="34" charset="0"/>
                <a:cs typeface="Arial" panose="020B0604020202020204" pitchFamily="34" charset="0"/>
              </a:rPr>
              <a:t>Link </a:t>
            </a:r>
            <a:r>
              <a:rPr lang="en-US" sz="2800" b="1" dirty="0">
                <a:solidFill>
                  <a:srgbClr val="002F5F"/>
                </a:solidFill>
                <a:latin typeface="Arial" panose="020B0604020202020204" pitchFamily="34" charset="0"/>
                <a:cs typeface="Arial" panose="020B0604020202020204" pitchFamily="34" charset="0"/>
              </a:rPr>
              <a:t>health</a:t>
            </a:r>
            <a:r>
              <a:rPr lang="en-US" sz="2800" dirty="0">
                <a:solidFill>
                  <a:srgbClr val="002F5F"/>
                </a:solidFill>
                <a:latin typeface="Arial" panose="020B0604020202020204" pitchFamily="34" charset="0"/>
                <a:cs typeface="Arial" panose="020B0604020202020204" pitchFamily="34" charset="0"/>
              </a:rPr>
              <a:t>, </a:t>
            </a:r>
            <a:r>
              <a:rPr lang="en-US" sz="2800" b="1" dirty="0">
                <a:solidFill>
                  <a:srgbClr val="002F5F"/>
                </a:solidFill>
                <a:latin typeface="Arial" panose="020B0604020202020204" pitchFamily="34" charset="0"/>
                <a:cs typeface="Arial" panose="020B0604020202020204" pitchFamily="34" charset="0"/>
              </a:rPr>
              <a:t>safety</a:t>
            </a:r>
            <a:r>
              <a:rPr lang="en-US" sz="2800" dirty="0">
                <a:solidFill>
                  <a:srgbClr val="002F5F"/>
                </a:solidFill>
                <a:latin typeface="Arial" panose="020B0604020202020204" pitchFamily="34" charset="0"/>
                <a:cs typeface="Arial" panose="020B0604020202020204" pitchFamily="34" charset="0"/>
              </a:rPr>
              <a:t>, and </a:t>
            </a:r>
            <a:r>
              <a:rPr lang="en-US" sz="2800" b="1" dirty="0">
                <a:solidFill>
                  <a:srgbClr val="002F5F"/>
                </a:solidFill>
                <a:latin typeface="Arial" panose="020B0604020202020204" pitchFamily="34" charset="0"/>
                <a:cs typeface="Arial" panose="020B0604020202020204" pitchFamily="34" charset="0"/>
              </a:rPr>
              <a:t>wellbeing</a:t>
            </a:r>
          </a:p>
          <a:p>
            <a:pPr lvl="1" indent="-457200">
              <a:spcBef>
                <a:spcPts val="0"/>
              </a:spcBef>
              <a:spcAft>
                <a:spcPts val="1200"/>
              </a:spcAft>
              <a:buFont typeface="+mj-lt"/>
              <a:buAutoNum type="arabicPeriod"/>
            </a:pPr>
            <a:r>
              <a:rPr lang="en-US" sz="2800" dirty="0">
                <a:solidFill>
                  <a:srgbClr val="002F5F"/>
                </a:solidFill>
                <a:latin typeface="Arial" panose="020B0604020202020204" pitchFamily="34" charset="0"/>
                <a:cs typeface="Arial" panose="020B0604020202020204" pitchFamily="34" charset="0"/>
              </a:rPr>
              <a:t>A </a:t>
            </a:r>
            <a:r>
              <a:rPr lang="en-US" sz="2800" b="1" dirty="0">
                <a:solidFill>
                  <a:srgbClr val="002F5F"/>
                </a:solidFill>
                <a:latin typeface="Arial" panose="020B0604020202020204" pitchFamily="34" charset="0"/>
                <a:cs typeface="Arial" panose="020B0604020202020204" pitchFamily="34" charset="0"/>
              </a:rPr>
              <a:t>strategic</a:t>
            </a:r>
            <a:r>
              <a:rPr lang="en-US" sz="2800" dirty="0">
                <a:solidFill>
                  <a:srgbClr val="002F5F"/>
                </a:solidFill>
                <a:latin typeface="Arial" panose="020B0604020202020204" pitchFamily="34" charset="0"/>
                <a:cs typeface="Arial" panose="020B0604020202020204" pitchFamily="34" charset="0"/>
              </a:rPr>
              <a:t> approach to wellbeing</a:t>
            </a:r>
          </a:p>
          <a:p>
            <a:pPr lvl="1" indent="-457200">
              <a:spcBef>
                <a:spcPts val="0"/>
              </a:spcBef>
              <a:spcAft>
                <a:spcPts val="1200"/>
              </a:spcAft>
              <a:buFont typeface="+mj-lt"/>
              <a:buAutoNum type="arabicPeriod"/>
            </a:pPr>
            <a:r>
              <a:rPr lang="en-US" sz="2800" dirty="0">
                <a:solidFill>
                  <a:srgbClr val="002F5F"/>
                </a:solidFill>
                <a:latin typeface="Arial" panose="020B0604020202020204" pitchFamily="34" charset="0"/>
                <a:cs typeface="Arial" panose="020B0604020202020204" pitchFamily="34" charset="0"/>
              </a:rPr>
              <a:t>The </a:t>
            </a:r>
            <a:r>
              <a:rPr lang="en-US" sz="2800" b="1" dirty="0">
                <a:solidFill>
                  <a:srgbClr val="002F5F"/>
                </a:solidFill>
                <a:latin typeface="Arial" panose="020B0604020202020204" pitchFamily="34" charset="0"/>
                <a:cs typeface="Arial" panose="020B0604020202020204" pitchFamily="34" charset="0"/>
              </a:rPr>
              <a:t>Being Well Together </a:t>
            </a:r>
            <a:r>
              <a:rPr lang="en-US" sz="2800" b="1" dirty="0" err="1">
                <a:solidFill>
                  <a:srgbClr val="002F5F"/>
                </a:solidFill>
                <a:latin typeface="Arial" panose="020B0604020202020204" pitchFamily="34" charset="0"/>
                <a:cs typeface="Arial" panose="020B0604020202020204" pitchFamily="34" charset="0"/>
              </a:rPr>
              <a:t>Programme</a:t>
            </a:r>
            <a:endParaRPr lang="en-US" sz="2800" b="1" dirty="0">
              <a:solidFill>
                <a:srgbClr val="002F5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3AE9E80B-8120-4EB8-B490-5C2378029522}"/>
              </a:ext>
            </a:extLst>
          </p:cNvPr>
          <p:cNvSpPr txBox="1"/>
          <p:nvPr/>
        </p:nvSpPr>
        <p:spPr>
          <a:xfrm>
            <a:off x="1454125" y="496763"/>
            <a:ext cx="10367238" cy="423193"/>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What we’ll be talking about</a:t>
            </a:r>
          </a:p>
        </p:txBody>
      </p:sp>
      <p:sp>
        <p:nvSpPr>
          <p:cNvPr id="5" name="TextBox 4">
            <a:extLst>
              <a:ext uri="{FF2B5EF4-FFF2-40B4-BE49-F238E27FC236}">
                <a16:creationId xmlns:a16="http://schemas.microsoft.com/office/drawing/2014/main" xmlns="" id="{64E6925E-6C17-BC58-2BDB-1E0ADB7D1544}"/>
              </a:ext>
            </a:extLst>
          </p:cNvPr>
          <p:cNvSpPr txBox="1"/>
          <p:nvPr/>
        </p:nvSpPr>
        <p:spPr>
          <a:xfrm>
            <a:off x="7672856" y="1816173"/>
            <a:ext cx="4148507" cy="2539157"/>
          </a:xfrm>
          <a:prstGeom prst="rect">
            <a:avLst/>
          </a:prstGeom>
          <a:noFill/>
        </p:spPr>
        <p:txBody>
          <a:bodyPr wrap="square" lIns="0" tIns="0" rIns="0" bIns="0" rtlCol="0">
            <a:spAutoFit/>
          </a:bodyPr>
          <a:lstStyle/>
          <a:p>
            <a:pPr marL="0" lvl="1" defTabSz="457200">
              <a:spcAft>
                <a:spcPts val="1200"/>
              </a:spcAft>
              <a:defRPr/>
            </a:pPr>
            <a:r>
              <a:rPr kumimoji="0" lang="en-GB" sz="2500" b="0" i="0" u="none" strike="noStrike" kern="1200" cap="none" spc="0" normalizeH="0" baseline="0" noProof="0" dirty="0">
                <a:ln>
                  <a:noFill/>
                </a:ln>
                <a:solidFill>
                  <a:srgbClr val="002F5F"/>
                </a:solidFill>
                <a:effectLst/>
                <a:uLnTx/>
                <a:uFillTx/>
                <a:latin typeface="Arial"/>
              </a:rPr>
              <a:t>Interactive</a:t>
            </a:r>
          </a:p>
          <a:p>
            <a:pPr marL="0" lvl="1" defTabSz="457200">
              <a:spcAft>
                <a:spcPts val="1200"/>
              </a:spcAft>
              <a:defRPr/>
            </a:pPr>
            <a:endParaRPr kumimoji="0" lang="en-GB" sz="2500" b="0" i="0" u="none" strike="noStrike" kern="1200" cap="none" spc="0" normalizeH="0" baseline="0" noProof="0" dirty="0">
              <a:ln>
                <a:noFill/>
              </a:ln>
              <a:solidFill>
                <a:srgbClr val="002F5F"/>
              </a:solidFill>
              <a:effectLst/>
              <a:uLnTx/>
              <a:uFillTx/>
              <a:latin typeface="Arial"/>
            </a:endParaRPr>
          </a:p>
          <a:p>
            <a:pPr marL="0" lvl="1" defTabSz="457200">
              <a:spcAft>
                <a:spcPts val="1200"/>
              </a:spcAft>
              <a:defRPr/>
            </a:pPr>
            <a:r>
              <a:rPr lang="en-GB" sz="2500" dirty="0">
                <a:solidFill>
                  <a:srgbClr val="002F5F"/>
                </a:solidFill>
                <a:latin typeface="Arial"/>
              </a:rPr>
              <a:t>Questions at end</a:t>
            </a:r>
          </a:p>
          <a:p>
            <a:pPr marL="0" lvl="1" defTabSz="457200">
              <a:spcAft>
                <a:spcPts val="1200"/>
              </a:spcAft>
              <a:defRPr/>
            </a:pPr>
            <a:endParaRPr kumimoji="0" lang="en-GB" sz="2500" b="0" u="none" strike="noStrike" kern="1200" cap="none" spc="0" normalizeH="0" baseline="0" noProof="0" dirty="0">
              <a:ln>
                <a:noFill/>
              </a:ln>
              <a:solidFill>
                <a:srgbClr val="002F5F"/>
              </a:solidFill>
              <a:effectLst/>
              <a:uLnTx/>
              <a:uFillTx/>
              <a:latin typeface="Arial"/>
            </a:endParaRPr>
          </a:p>
          <a:p>
            <a:pPr marL="0" lvl="1" defTabSz="457200">
              <a:spcAft>
                <a:spcPts val="1200"/>
              </a:spcAft>
              <a:defRPr/>
            </a:pPr>
            <a:r>
              <a:rPr kumimoji="0" lang="en-GB" sz="2500" b="0" u="none" strike="noStrike" kern="1200" cap="none" spc="0" normalizeH="0" baseline="0" noProof="0" dirty="0">
                <a:ln>
                  <a:noFill/>
                </a:ln>
                <a:solidFill>
                  <a:srgbClr val="002F5F"/>
                </a:solidFill>
                <a:effectLst/>
                <a:uLnTx/>
                <a:uFillTx/>
                <a:latin typeface="Arial"/>
              </a:rPr>
              <a:t>Slides</a:t>
            </a:r>
            <a:endParaRPr kumimoji="0" lang="en-US" sz="1100" b="0" u="none" strike="noStrike" kern="1200" cap="none" spc="0" normalizeH="0" baseline="0" noProof="0" dirty="0">
              <a:ln>
                <a:noFill/>
              </a:ln>
              <a:solidFill>
                <a:srgbClr val="002F5F"/>
              </a:solidFill>
              <a:effectLst/>
              <a:uLnTx/>
              <a:uFillTx/>
              <a:latin typeface="Arial"/>
            </a:endParaRPr>
          </a:p>
        </p:txBody>
      </p:sp>
      <p:pic>
        <p:nvPicPr>
          <p:cNvPr id="7" name="Graphic 6" descr="Laptop with solid fill">
            <a:extLst>
              <a:ext uri="{FF2B5EF4-FFF2-40B4-BE49-F238E27FC236}">
                <a16:creationId xmlns:a16="http://schemas.microsoft.com/office/drawing/2014/main" xmlns="" id="{5611EB63-39C4-49CE-CCDA-50C0FEE5E7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40767" y="3755810"/>
            <a:ext cx="854242" cy="854242"/>
          </a:xfrm>
          <a:prstGeom prst="rect">
            <a:avLst/>
          </a:prstGeom>
        </p:spPr>
      </p:pic>
      <p:pic>
        <p:nvPicPr>
          <p:cNvPr id="9" name="Graphic 8" descr="Thumbs up sign with solid fill">
            <a:extLst>
              <a:ext uri="{FF2B5EF4-FFF2-40B4-BE49-F238E27FC236}">
                <a16:creationId xmlns:a16="http://schemas.microsoft.com/office/drawing/2014/main" xmlns="" id="{BF824C70-211D-EAC3-4C24-ACC8E40694D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834961" y="1690062"/>
            <a:ext cx="675413" cy="675413"/>
          </a:xfrm>
          <a:prstGeom prst="rect">
            <a:avLst/>
          </a:prstGeom>
        </p:spPr>
      </p:pic>
      <p:pic>
        <p:nvPicPr>
          <p:cNvPr id="11" name="Graphic 10" descr="Questions with solid fill">
            <a:extLst>
              <a:ext uri="{FF2B5EF4-FFF2-40B4-BE49-F238E27FC236}">
                <a16:creationId xmlns:a16="http://schemas.microsoft.com/office/drawing/2014/main" xmlns="" id="{948ECE16-5001-A45D-5297-1578D5A6003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834961" y="2748043"/>
            <a:ext cx="675413" cy="675413"/>
          </a:xfrm>
          <a:prstGeom prst="rect">
            <a:avLst/>
          </a:prstGeom>
        </p:spPr>
      </p:pic>
    </p:spTree>
    <p:extLst>
      <p:ext uri="{BB962C8B-B14F-4D97-AF65-F5344CB8AC3E}">
        <p14:creationId xmlns:p14="http://schemas.microsoft.com/office/powerpoint/2010/main" val="102318689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xmlns="" id="{884B798E-9A23-4FF6-BAA5-19E29B4DAD6C}"/>
              </a:ext>
            </a:extLst>
          </p:cNvPr>
          <p:cNvSpPr txBox="1">
            <a:spLocks/>
          </p:cNvSpPr>
          <p:nvPr/>
        </p:nvSpPr>
        <p:spPr>
          <a:xfrm>
            <a:off x="1523844" y="1489836"/>
            <a:ext cx="4572156" cy="14341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2000" dirty="0">
                <a:solidFill>
                  <a:srgbClr val="002F5F"/>
                </a:solidFill>
                <a:latin typeface="Arial" panose="020B0604020202020204" pitchFamily="34" charset="0"/>
                <a:cs typeface="Arial" panose="020B0604020202020204" pitchFamily="34" charset="0"/>
              </a:rPr>
              <a:t>“Health is a state of complete physical, mental and social wellbeing and not merely the absence of disease or infirmity” </a:t>
            </a:r>
            <a:r>
              <a:rPr lang="en-GB" sz="1100" dirty="0">
                <a:solidFill>
                  <a:srgbClr val="002F5F"/>
                </a:solidFill>
                <a:latin typeface="Arial" panose="020B0604020202020204" pitchFamily="34" charset="0"/>
                <a:cs typeface="Arial" panose="020B0604020202020204" pitchFamily="34" charset="0"/>
              </a:rPr>
              <a:t>(WHO, 2022)</a:t>
            </a: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4B6AD4E7-AC9A-4C90-9604-D687C7022F32}"/>
              </a:ext>
            </a:extLst>
          </p:cNvPr>
          <p:cNvSpPr txBox="1"/>
          <p:nvPr/>
        </p:nvSpPr>
        <p:spPr>
          <a:xfrm>
            <a:off x="1323135" y="379803"/>
            <a:ext cx="4772865" cy="846386"/>
          </a:xfrm>
          <a:prstGeom prst="rect">
            <a:avLst/>
          </a:prstGeom>
          <a:noFill/>
        </p:spPr>
        <p:txBody>
          <a:bodyPr wrap="square" lIns="0" tIns="0" rIns="0" bIns="0" rtlCol="0">
            <a:spAutoFit/>
          </a:bodyPr>
          <a:lstStyle/>
          <a:p>
            <a:pPr>
              <a:lnSpc>
                <a:spcPts val="3340"/>
              </a:lnSpc>
            </a:pPr>
            <a:r>
              <a:rPr lang="en-US" sz="3200" b="1" dirty="0">
                <a:solidFill>
                  <a:srgbClr val="002C5C"/>
                </a:solidFill>
                <a:latin typeface="Arial" panose="020B0604020202020204" pitchFamily="34" charset="0"/>
                <a:cs typeface="Arial" panose="020B0604020202020204" pitchFamily="34" charset="0"/>
              </a:rPr>
              <a:t>Health, Safety &amp; Wellbeing</a:t>
            </a:r>
          </a:p>
        </p:txBody>
      </p:sp>
      <p:sp>
        <p:nvSpPr>
          <p:cNvPr id="13" name="TextBox 12">
            <a:extLst>
              <a:ext uri="{FF2B5EF4-FFF2-40B4-BE49-F238E27FC236}">
                <a16:creationId xmlns:a16="http://schemas.microsoft.com/office/drawing/2014/main" xmlns="" id="{0F90437F-05A8-4B17-B5B5-5BD4D2839903}"/>
              </a:ext>
            </a:extLst>
          </p:cNvPr>
          <p:cNvSpPr txBox="1"/>
          <p:nvPr/>
        </p:nvSpPr>
        <p:spPr>
          <a:xfrm>
            <a:off x="-444843" y="1582513"/>
            <a:ext cx="2445993" cy="1015663"/>
          </a:xfrm>
          <a:prstGeom prst="rect">
            <a:avLst/>
          </a:prstGeom>
          <a:noFill/>
        </p:spPr>
        <p:txBody>
          <a:bodyPr wrap="square" rtlCol="0">
            <a:spAutoFit/>
          </a:bodyPr>
          <a:lstStyle/>
          <a:p>
            <a:pPr algn="ctr"/>
            <a:endParaRPr lang="en-GB" sz="2000" b="1" dirty="0">
              <a:solidFill>
                <a:srgbClr val="002F5F"/>
              </a:solidFill>
              <a:latin typeface="Arial" panose="020B0604020202020204" pitchFamily="34" charset="0"/>
              <a:cs typeface="Arial" panose="020B0604020202020204" pitchFamily="34" charset="0"/>
            </a:endParaRPr>
          </a:p>
          <a:p>
            <a:pPr algn="ctr"/>
            <a:r>
              <a:rPr lang="en-GB" sz="2000" b="1" dirty="0">
                <a:solidFill>
                  <a:srgbClr val="002F5F"/>
                </a:solidFill>
                <a:latin typeface="Arial" panose="020B0604020202020204" pitchFamily="34" charset="0"/>
                <a:cs typeface="Arial" panose="020B0604020202020204" pitchFamily="34" charset="0"/>
              </a:rPr>
              <a:t>Health</a:t>
            </a:r>
          </a:p>
          <a:p>
            <a:pPr algn="ctr"/>
            <a:endParaRPr lang="en-GB" sz="2000" b="1" dirty="0">
              <a:solidFill>
                <a:srgbClr val="002F5F"/>
              </a:solidFill>
              <a:latin typeface="Arial" panose="020B0604020202020204" pitchFamily="34" charset="0"/>
              <a:cs typeface="Arial" panose="020B0604020202020204" pitchFamily="34" charset="0"/>
            </a:endParaRPr>
          </a:p>
        </p:txBody>
      </p:sp>
      <p:sp>
        <p:nvSpPr>
          <p:cNvPr id="2" name="Content Placeholder 5">
            <a:extLst>
              <a:ext uri="{FF2B5EF4-FFF2-40B4-BE49-F238E27FC236}">
                <a16:creationId xmlns:a16="http://schemas.microsoft.com/office/drawing/2014/main" xmlns="" id="{3BA0D2E4-1434-112E-BD11-20802D8D4D30}"/>
              </a:ext>
            </a:extLst>
          </p:cNvPr>
          <p:cNvSpPr txBox="1">
            <a:spLocks/>
          </p:cNvSpPr>
          <p:nvPr/>
        </p:nvSpPr>
        <p:spPr>
          <a:xfrm>
            <a:off x="1523844" y="1520784"/>
            <a:ext cx="4572156" cy="358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GB" sz="2000" dirty="0">
                <a:solidFill>
                  <a:srgbClr val="002F5F"/>
                </a:solidFill>
                <a:latin typeface="Arial" panose="020B0604020202020204" pitchFamily="34" charset="0"/>
                <a:cs typeface="Arial" panose="020B0604020202020204" pitchFamily="34" charset="0"/>
              </a:rPr>
              <a:t>“is about stopping you getting hurt at work or ill through work” </a:t>
            </a:r>
            <a:r>
              <a:rPr lang="en-GB" sz="1100" dirty="0">
                <a:solidFill>
                  <a:srgbClr val="002F5F"/>
                </a:solidFill>
                <a:latin typeface="Arial" panose="020B0604020202020204" pitchFamily="34" charset="0"/>
                <a:cs typeface="Arial" panose="020B0604020202020204" pitchFamily="34" charset="0"/>
              </a:rPr>
              <a:t>(HSE, 2022)</a:t>
            </a:r>
          </a:p>
        </p:txBody>
      </p:sp>
      <p:sp>
        <p:nvSpPr>
          <p:cNvPr id="3" name="TextBox 2">
            <a:extLst>
              <a:ext uri="{FF2B5EF4-FFF2-40B4-BE49-F238E27FC236}">
                <a16:creationId xmlns:a16="http://schemas.microsoft.com/office/drawing/2014/main" xmlns="" id="{F0CBCDB8-CB2B-D4D8-C41A-CB8E62652BBA}"/>
              </a:ext>
            </a:extLst>
          </p:cNvPr>
          <p:cNvSpPr txBox="1"/>
          <p:nvPr/>
        </p:nvSpPr>
        <p:spPr>
          <a:xfrm>
            <a:off x="-444844" y="4010811"/>
            <a:ext cx="2445993" cy="707886"/>
          </a:xfrm>
          <a:prstGeom prst="rect">
            <a:avLst/>
          </a:prstGeom>
          <a:noFill/>
        </p:spPr>
        <p:txBody>
          <a:bodyPr wrap="square" rtlCol="0">
            <a:spAutoFit/>
          </a:bodyPr>
          <a:lstStyle/>
          <a:p>
            <a:pPr algn="ctr"/>
            <a:r>
              <a:rPr lang="en-GB" sz="2000" b="1" dirty="0">
                <a:solidFill>
                  <a:srgbClr val="002F5F"/>
                </a:solidFill>
                <a:latin typeface="Arial" panose="020B0604020202020204" pitchFamily="34" charset="0"/>
                <a:cs typeface="Arial" panose="020B0604020202020204" pitchFamily="34" charset="0"/>
              </a:rPr>
              <a:t>Health and </a:t>
            </a:r>
          </a:p>
          <a:p>
            <a:pPr algn="ctr"/>
            <a:r>
              <a:rPr lang="en-GB" sz="2000" b="1" dirty="0">
                <a:solidFill>
                  <a:srgbClr val="002F5F"/>
                </a:solidFill>
                <a:latin typeface="Arial" panose="020B0604020202020204" pitchFamily="34" charset="0"/>
                <a:cs typeface="Arial" panose="020B0604020202020204" pitchFamily="34" charset="0"/>
              </a:rPr>
              <a:t>Safety</a:t>
            </a:r>
          </a:p>
        </p:txBody>
      </p:sp>
      <p:sp>
        <p:nvSpPr>
          <p:cNvPr id="6" name="Content Placeholder 5">
            <a:extLst>
              <a:ext uri="{FF2B5EF4-FFF2-40B4-BE49-F238E27FC236}">
                <a16:creationId xmlns:a16="http://schemas.microsoft.com/office/drawing/2014/main" xmlns="" id="{45464A24-AF8D-2B79-3FDB-F16C25A51D86}"/>
              </a:ext>
            </a:extLst>
          </p:cNvPr>
          <p:cNvSpPr txBox="1">
            <a:spLocks/>
          </p:cNvSpPr>
          <p:nvPr/>
        </p:nvSpPr>
        <p:spPr>
          <a:xfrm>
            <a:off x="1523844" y="4924796"/>
            <a:ext cx="4572156" cy="358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2000" dirty="0">
                <a:solidFill>
                  <a:srgbClr val="002F5F"/>
                </a:solidFill>
                <a:latin typeface="Arial" panose="020B0604020202020204" pitchFamily="34" charset="0"/>
                <a:cs typeface="Arial" panose="020B0604020202020204" pitchFamily="34" charset="0"/>
              </a:rPr>
              <a:t>“an individual’s ongoing state which enables a person to thrive” </a:t>
            </a:r>
            <a:r>
              <a:rPr lang="en-GB" sz="1100" dirty="0">
                <a:solidFill>
                  <a:srgbClr val="002F5F"/>
                </a:solidFill>
                <a:latin typeface="Arial" panose="020B0604020202020204" pitchFamily="34" charset="0"/>
                <a:cs typeface="Arial" panose="020B0604020202020204" pitchFamily="34" charset="0"/>
              </a:rPr>
              <a:t>(British Safety Council 2020)</a:t>
            </a: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BBF41665-8398-1774-854B-9F9F02B3CDED}"/>
              </a:ext>
            </a:extLst>
          </p:cNvPr>
          <p:cNvSpPr txBox="1"/>
          <p:nvPr/>
        </p:nvSpPr>
        <p:spPr>
          <a:xfrm>
            <a:off x="-444844" y="5001029"/>
            <a:ext cx="2445993" cy="400110"/>
          </a:xfrm>
          <a:prstGeom prst="rect">
            <a:avLst/>
          </a:prstGeom>
          <a:noFill/>
        </p:spPr>
        <p:txBody>
          <a:bodyPr wrap="square" rtlCol="0">
            <a:spAutoFit/>
          </a:bodyPr>
          <a:lstStyle/>
          <a:p>
            <a:pPr algn="ctr"/>
            <a:r>
              <a:rPr lang="en-GB" sz="2000" b="1" dirty="0">
                <a:solidFill>
                  <a:srgbClr val="002F5F"/>
                </a:solidFill>
                <a:latin typeface="Arial" panose="020B0604020202020204" pitchFamily="34" charset="0"/>
                <a:cs typeface="Arial" panose="020B0604020202020204" pitchFamily="34" charset="0"/>
              </a:rPr>
              <a:t>Wellbeing</a:t>
            </a:r>
          </a:p>
        </p:txBody>
      </p:sp>
      <p:sp>
        <p:nvSpPr>
          <p:cNvPr id="8" name="Content Placeholder 5">
            <a:extLst>
              <a:ext uri="{FF2B5EF4-FFF2-40B4-BE49-F238E27FC236}">
                <a16:creationId xmlns:a16="http://schemas.microsoft.com/office/drawing/2014/main" xmlns="" id="{E0CABCC8-31BE-EFF6-F23C-A6328852B1FE}"/>
              </a:ext>
            </a:extLst>
          </p:cNvPr>
          <p:cNvSpPr txBox="1">
            <a:spLocks/>
          </p:cNvSpPr>
          <p:nvPr/>
        </p:nvSpPr>
        <p:spPr>
          <a:xfrm>
            <a:off x="1523844" y="1488029"/>
            <a:ext cx="4572156" cy="5002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en-GB" sz="2000" dirty="0">
              <a:solidFill>
                <a:srgbClr val="002F5F"/>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GB" sz="2000" dirty="0">
                <a:solidFill>
                  <a:srgbClr val="002F5F"/>
                </a:solidFill>
                <a:latin typeface="Arial" panose="020B0604020202020204" pitchFamily="34" charset="0"/>
                <a:cs typeface="Arial" panose="020B0604020202020204" pitchFamily="34" charset="0"/>
              </a:rPr>
              <a:t>“freedom from the occurrence or risk of injury, danger, or loss” </a:t>
            </a:r>
            <a:r>
              <a:rPr lang="en-GB" sz="1100" dirty="0">
                <a:solidFill>
                  <a:srgbClr val="002F5F"/>
                </a:solidFill>
                <a:latin typeface="Arial" panose="020B0604020202020204" pitchFamily="34" charset="0"/>
                <a:cs typeface="Arial" panose="020B0604020202020204" pitchFamily="34" charset="0"/>
              </a:rPr>
              <a:t>(Dictionary.com 2022)</a:t>
            </a:r>
          </a:p>
        </p:txBody>
      </p:sp>
      <p:sp>
        <p:nvSpPr>
          <p:cNvPr id="9" name="TextBox 8">
            <a:extLst>
              <a:ext uri="{FF2B5EF4-FFF2-40B4-BE49-F238E27FC236}">
                <a16:creationId xmlns:a16="http://schemas.microsoft.com/office/drawing/2014/main" xmlns="" id="{23618E87-177F-98B3-DA89-E8FF74E049ED}"/>
              </a:ext>
            </a:extLst>
          </p:cNvPr>
          <p:cNvSpPr txBox="1"/>
          <p:nvPr/>
        </p:nvSpPr>
        <p:spPr>
          <a:xfrm>
            <a:off x="-444843" y="2796662"/>
            <a:ext cx="2445993" cy="1015663"/>
          </a:xfrm>
          <a:prstGeom prst="rect">
            <a:avLst/>
          </a:prstGeom>
          <a:noFill/>
        </p:spPr>
        <p:txBody>
          <a:bodyPr wrap="square" rtlCol="0">
            <a:spAutoFit/>
          </a:bodyPr>
          <a:lstStyle/>
          <a:p>
            <a:pPr algn="ctr"/>
            <a:endParaRPr lang="en-GB" sz="2000" b="1" dirty="0">
              <a:solidFill>
                <a:srgbClr val="002F5F"/>
              </a:solidFill>
              <a:latin typeface="Arial" panose="020B0604020202020204" pitchFamily="34" charset="0"/>
              <a:cs typeface="Arial" panose="020B0604020202020204" pitchFamily="34" charset="0"/>
            </a:endParaRPr>
          </a:p>
          <a:p>
            <a:pPr algn="ctr"/>
            <a:r>
              <a:rPr lang="en-GB" sz="2000" b="1" dirty="0">
                <a:solidFill>
                  <a:srgbClr val="002F5F"/>
                </a:solidFill>
                <a:latin typeface="Arial" panose="020B0604020202020204" pitchFamily="34" charset="0"/>
                <a:cs typeface="Arial" panose="020B0604020202020204" pitchFamily="34" charset="0"/>
              </a:rPr>
              <a:t>Safety</a:t>
            </a:r>
          </a:p>
          <a:p>
            <a:pPr algn="ctr"/>
            <a:endParaRPr lang="en-GB" sz="2000" b="1" dirty="0">
              <a:solidFill>
                <a:srgbClr val="002F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2350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1000"/>
                                        <p:tgtEl>
                                          <p:spTgt spid="8">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1000"/>
                                        <p:tgtEl>
                                          <p:spTgt spid="2">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7" grpId="0"/>
      <p:bldP spid="9" grpId="0"/>
    </p:bldLst>
  </p:timing>
</p:sld>
</file>

<file path=ppt/theme/theme1.xml><?xml version="1.0" encoding="utf-8"?>
<a:theme xmlns:a="http://schemas.openxmlformats.org/drawingml/2006/main" name="Blue 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3_Blue 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GF Connect">
      <a:dk1>
        <a:srgbClr val="1C1D1F"/>
      </a:dk1>
      <a:lt1>
        <a:srgbClr val="FFFFFF"/>
      </a:lt1>
      <a:dk2>
        <a:srgbClr val="565A5B"/>
      </a:dk2>
      <a:lt2>
        <a:srgbClr val="FFFFFF"/>
      </a:lt2>
      <a:accent1>
        <a:srgbClr val="8AA844"/>
      </a:accent1>
      <a:accent2>
        <a:srgbClr val="717879"/>
      </a:accent2>
      <a:accent3>
        <a:srgbClr val="8AA844"/>
      </a:accent3>
      <a:accent4>
        <a:srgbClr val="717879"/>
      </a:accent4>
      <a:accent5>
        <a:srgbClr val="8AA844"/>
      </a:accent5>
      <a:accent6>
        <a:srgbClr val="717879"/>
      </a:accent6>
      <a:hlink>
        <a:srgbClr val="717879"/>
      </a:hlink>
      <a:folHlink>
        <a:srgbClr val="71787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Blue 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range 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Blue 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C96DD223E68A46BA1E902D0C9E9638" ma:contentTypeVersion="23" ma:contentTypeDescription="Create a new document." ma:contentTypeScope="" ma:versionID="1e54f2bc949c32ccf5e1ad58b30d9b5d">
  <xsd:schema xmlns:xsd="http://www.w3.org/2001/XMLSchema" xmlns:xs="http://www.w3.org/2001/XMLSchema" xmlns:p="http://schemas.microsoft.com/office/2006/metadata/properties" xmlns:ns1="http://schemas.microsoft.com/sharepoint/v3" xmlns:ns2="61ec3513-a996-4a03-89dd-df8afafcd2a3" xmlns:ns3="b752dcd0-7900-4fa3-b674-72093e0a7d80" targetNamespace="http://schemas.microsoft.com/office/2006/metadata/properties" ma:root="true" ma:fieldsID="f5ff89ff5b2a26f68d0d35e5db591ce4" ns1:_="" ns2:_="" ns3:_="">
    <xsd:import namespace="http://schemas.microsoft.com/sharepoint/v3"/>
    <xsd:import namespace="61ec3513-a996-4a03-89dd-df8afafcd2a3"/>
    <xsd:import namespace="b752dcd0-7900-4fa3-b674-72093e0a7d8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ec3513-a996-4a03-89dd-df8afafcd2a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element name="TaxCatchAll" ma:index="31" nillable="true" ma:displayName="Taxonomy Catch All Column" ma:hidden="true" ma:list="{afd2899b-8f44-4eb7-bf68-2b41c6a729f7}" ma:internalName="TaxCatchAll" ma:showField="CatchAllData" ma:web="61ec3513-a996-4a03-89dd-df8afafcd2a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752dcd0-7900-4fa3-b674-72093e0a7d80"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Location" ma:index="20"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ac27602-7205-4238-97d6-94f6094b7680"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1ec3513-a996-4a03-89dd-df8afafcd2a3" xsi:nil="true"/>
    <_ip_UnifiedCompliancePolicyProperties xmlns="http://schemas.microsoft.com/sharepoint/v3" xsi:nil="true"/>
    <lcf76f155ced4ddcb4097134ff3c332f xmlns="b752dcd0-7900-4fa3-b674-72093e0a7d80">
      <Terms xmlns="http://schemas.microsoft.com/office/infopath/2007/PartnerControls"/>
    </lcf76f155ced4ddcb4097134ff3c332f>
    <_dlc_DocId xmlns="61ec3513-a996-4a03-89dd-df8afafcd2a3">M3EQZ3DZUR67-1-2416681</_dlc_DocId>
    <_dlc_DocIdUrl xmlns="61ec3513-a996-4a03-89dd-df8afafcd2a3">
      <Url>https://britishsafetycouncil.sharepoint.com/sites/Fileserver/_layouts/15/DocIdRedir.aspx?ID=M3EQZ3DZUR67-1-2416681</Url>
      <Description>M3EQZ3DZUR67-1-2416681</Description>
    </_dlc_DocIdUrl>
  </documentManagement>
</p:properties>
</file>

<file path=customXml/itemProps1.xml><?xml version="1.0" encoding="utf-8"?>
<ds:datastoreItem xmlns:ds="http://schemas.openxmlformats.org/officeDocument/2006/customXml" ds:itemID="{A21F99AD-7B13-4453-BD1B-0D27AC9F8DCA}">
  <ds:schemaRefs>
    <ds:schemaRef ds:uri="http://schemas.microsoft.com/sharepoint/events"/>
  </ds:schemaRefs>
</ds:datastoreItem>
</file>

<file path=customXml/itemProps2.xml><?xml version="1.0" encoding="utf-8"?>
<ds:datastoreItem xmlns:ds="http://schemas.openxmlformats.org/officeDocument/2006/customXml" ds:itemID="{B660352E-2737-43A0-A79B-03A844DC7760}">
  <ds:schemaRefs>
    <ds:schemaRef ds:uri="http://schemas.microsoft.com/sharepoint/v3/contenttype/forms"/>
  </ds:schemaRefs>
</ds:datastoreItem>
</file>

<file path=customXml/itemProps3.xml><?xml version="1.0" encoding="utf-8"?>
<ds:datastoreItem xmlns:ds="http://schemas.openxmlformats.org/officeDocument/2006/customXml" ds:itemID="{A81CE023-1338-4C48-BB1D-CC080D7118B1}">
  <ds:schemaRefs>
    <ds:schemaRef ds:uri="61ec3513-a996-4a03-89dd-df8afafcd2a3"/>
    <ds:schemaRef ds:uri="b752dcd0-7900-4fa3-b674-72093e0a7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2A9C44B-AC32-40AE-9B4C-1A416E495838}">
  <ds:schemaRefs>
    <ds:schemaRef ds:uri="http://purl.org/dc/dcmitype/"/>
    <ds:schemaRef ds:uri="http://schemas.microsoft.com/office/infopath/2007/PartnerControls"/>
    <ds:schemaRef ds:uri="http://purl.org/dc/elements/1.1/"/>
    <ds:schemaRef ds:uri="b752dcd0-7900-4fa3-b674-72093e0a7d80"/>
    <ds:schemaRef ds:uri="http://schemas.microsoft.com/office/2006/metadata/properties"/>
    <ds:schemaRef ds:uri="http://schemas.microsoft.com/sharepoint/v3"/>
    <ds:schemaRef ds:uri="http://purl.org/dc/terms/"/>
    <ds:schemaRef ds:uri="http://schemas.microsoft.com/office/2006/documentManagement/types"/>
    <ds:schemaRef ds:uri="http://schemas.openxmlformats.org/package/2006/metadata/core-properties"/>
    <ds:schemaRef ds:uri="61ec3513-a996-4a03-89dd-df8afafcd2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682</TotalTime>
  <Words>5949</Words>
  <Application>Microsoft Office PowerPoint</Application>
  <PresentationFormat>Custom</PresentationFormat>
  <Paragraphs>570</Paragraphs>
  <Slides>34</Slides>
  <Notes>30</Notes>
  <HiddenSlides>0</HiddenSlides>
  <MMClips>0</MMClips>
  <ScaleCrop>false</ScaleCrop>
  <HeadingPairs>
    <vt:vector size="4" baseType="variant">
      <vt:variant>
        <vt:lpstr>Theme</vt:lpstr>
      </vt:variant>
      <vt:variant>
        <vt:i4>12</vt:i4>
      </vt:variant>
      <vt:variant>
        <vt:lpstr>Slide Titles</vt:lpstr>
      </vt:variant>
      <vt:variant>
        <vt:i4>34</vt:i4>
      </vt:variant>
    </vt:vector>
  </HeadingPairs>
  <TitlesOfParts>
    <vt:vector size="46" baseType="lpstr">
      <vt:lpstr>Blue Master Slide</vt:lpstr>
      <vt:lpstr>3_Custom Design</vt:lpstr>
      <vt:lpstr>2_Custom Design</vt:lpstr>
      <vt:lpstr>1_Custom Design</vt:lpstr>
      <vt:lpstr>Custom Design</vt:lpstr>
      <vt:lpstr>1_Blue Master Slide</vt:lpstr>
      <vt:lpstr>Orange Master Slide</vt:lpstr>
      <vt:lpstr>1_Office Theme</vt:lpstr>
      <vt:lpstr>2_Blue Master Slide</vt:lpstr>
      <vt:lpstr>4_Custom Design</vt:lpstr>
      <vt:lpstr>3_Blue Master Slide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Papadopoullos</dc:creator>
  <cp:lastModifiedBy>User</cp:lastModifiedBy>
  <cp:revision>4</cp:revision>
  <dcterms:created xsi:type="dcterms:W3CDTF">2020-03-22T20:05:30Z</dcterms:created>
  <dcterms:modified xsi:type="dcterms:W3CDTF">2023-03-22T09:44:55Z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0x010100AFC96DD223E68A46BA1E902D0C9E9638</vt:lpwstr>
  </property>
  <property fmtid="{D5CDD505-2E9C-101B-9397-08002B2CF9AE}" pid="3" name="_dlc_DocIdItemGuid">
    <vt:lpwstr>7381e678-c009-4b93-9ae8-3f1979f878d5</vt:lpwstr>
  </property>
  <property fmtid="{D5CDD505-2E9C-101B-9397-08002B2CF9AE}" pid="4" name="MediaServiceImageTags">
    <vt:lpwstr/>
  </property>
</Properties>
</file>