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56" r:id="rId2"/>
    <p:sldId id="418" r:id="rId3"/>
    <p:sldId id="417" r:id="rId4"/>
    <p:sldId id="420" r:id="rId5"/>
    <p:sldId id="419" r:id="rId6"/>
    <p:sldId id="431" r:id="rId7"/>
    <p:sldId id="433" r:id="rId8"/>
    <p:sldId id="434" r:id="rId9"/>
    <p:sldId id="421" r:id="rId10"/>
    <p:sldId id="435" r:id="rId11"/>
    <p:sldId id="436" r:id="rId12"/>
    <p:sldId id="422" r:id="rId13"/>
    <p:sldId id="410" r:id="rId14"/>
    <p:sldId id="437" r:id="rId15"/>
    <p:sldId id="438" r:id="rId16"/>
    <p:sldId id="414" r:id="rId17"/>
    <p:sldId id="439" r:id="rId18"/>
    <p:sldId id="440" r:id="rId19"/>
    <p:sldId id="423" r:id="rId20"/>
    <p:sldId id="441" r:id="rId21"/>
    <p:sldId id="442" r:id="rId22"/>
    <p:sldId id="443" r:id="rId23"/>
    <p:sldId id="444" r:id="rId24"/>
    <p:sldId id="445" r:id="rId25"/>
    <p:sldId id="446" r:id="rId26"/>
    <p:sldId id="447" r:id="rId27"/>
    <p:sldId id="448" r:id="rId28"/>
    <p:sldId id="449" r:id="rId29"/>
    <p:sldId id="450" r:id="rId30"/>
    <p:sldId id="451" r:id="rId31"/>
    <p:sldId id="452" r:id="rId32"/>
    <p:sldId id="453" r:id="rId33"/>
    <p:sldId id="454" r:id="rId34"/>
    <p:sldId id="455" r:id="rId35"/>
    <p:sldId id="456" r:id="rId36"/>
    <p:sldId id="405" r:id="rId37"/>
  </p:sldIdLst>
  <p:sldSz cx="9144000" cy="6858000" type="screen4x3"/>
  <p:notesSz cx="6881813" cy="100028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60"/>
  </p:normalViewPr>
  <p:slideViewPr>
    <p:cSldViewPr>
      <p:cViewPr>
        <p:scale>
          <a:sx n="80" d="100"/>
          <a:sy n="80" d="100"/>
        </p:scale>
        <p:origin x="-870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57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r">
              <a:defRPr sz="1300"/>
            </a:lvl1pPr>
          </a:lstStyle>
          <a:p>
            <a:fld id="{4DEB404B-3375-461A-A37A-04936DCC6120}" type="datetimeFigureOut">
              <a:rPr lang="en-GB" smtClean="0"/>
              <a:t>18/09/2022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00960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9500960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r">
              <a:defRPr sz="1300"/>
            </a:lvl1pPr>
          </a:lstStyle>
          <a:p>
            <a:fld id="{53330317-C466-4A3B-BB04-E363A079C96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33732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500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7313" y="0"/>
            <a:ext cx="2982912" cy="500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C21C75-A622-40AF-9221-1A1502C6A71F}" type="datetimeFigureOut">
              <a:rPr lang="en-GB" smtClean="0"/>
              <a:t>18/09/2022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1388" y="750888"/>
            <a:ext cx="5000625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751388"/>
            <a:ext cx="5505450" cy="45005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01188"/>
            <a:ext cx="2982913" cy="5000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7313" y="9501188"/>
            <a:ext cx="2982912" cy="5000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22EA66-E9A2-4F73-B778-3C216039EC7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6783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2EA66-E9A2-4F73-B778-3C216039EC78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79609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2EA66-E9A2-4F73-B778-3C216039EC78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5675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2EA66-E9A2-4F73-B778-3C216039EC78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5675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2EA66-E9A2-4F73-B778-3C216039EC78}" type="slidenum">
              <a:rPr lang="en-GB" smtClean="0"/>
              <a:t>28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34182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2EA66-E9A2-4F73-B778-3C216039EC78}" type="slidenum">
              <a:rPr lang="en-GB" smtClean="0"/>
              <a:t>29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75434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2EA66-E9A2-4F73-B778-3C216039EC78}" type="slidenum">
              <a:rPr lang="en-GB" smtClean="0"/>
              <a:t>30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87709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2EA66-E9A2-4F73-B778-3C216039EC78}" type="slidenum">
              <a:rPr lang="en-GB" smtClean="0"/>
              <a:t>31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67960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2EA66-E9A2-4F73-B778-3C216039EC78}" type="slidenum">
              <a:rPr lang="en-GB" smtClean="0"/>
              <a:t>32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05736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2EA66-E9A2-4F73-B778-3C216039EC78}" type="slidenum">
              <a:rPr lang="en-GB" smtClean="0"/>
              <a:t>33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35283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2EA66-E9A2-4F73-B778-3C216039EC78}" type="slidenum">
              <a:rPr lang="en-GB" smtClean="0"/>
              <a:t>34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35537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2EA66-E9A2-4F73-B778-3C216039EC78}" type="slidenum">
              <a:rPr lang="en-GB" smtClean="0"/>
              <a:t>35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34227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2EA66-E9A2-4F73-B778-3C216039EC78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79609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2EA66-E9A2-4F73-B778-3C216039EC78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2167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2EA66-E9A2-4F73-B778-3C216039EC78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2167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2EA66-E9A2-4F73-B778-3C216039EC78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2167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2EA66-E9A2-4F73-B778-3C216039EC78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2167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2EA66-E9A2-4F73-B778-3C216039EC78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2167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2EA66-E9A2-4F73-B778-3C216039EC78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5675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2EA66-E9A2-4F73-B778-3C216039EC78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567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4616D-91D4-45D9-AE83-91D9B6CE72C0}" type="datetime1">
              <a:rPr lang="en-GB" smtClean="0"/>
              <a:t>18/09/2022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HHSG Sept 2022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14556-BEDA-4D4B-9CF1-263B737BB54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5471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FD07D-B498-4B75-804D-A30BEF196F1A}" type="datetime1">
              <a:rPr lang="en-GB" smtClean="0"/>
              <a:t>18/09/2022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HHSG Sept 2022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14556-BEDA-4D4B-9CF1-263B737BB54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3079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EF05D-8E6F-4B16-9A0F-BF0247BED1F6}" type="datetime1">
              <a:rPr lang="en-GB" smtClean="0"/>
              <a:t>18/09/2022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HHSG Sept 2022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14556-BEDA-4D4B-9CF1-263B737BB54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4292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0561-F308-41F2-851E-DC2D61D91ED0}" type="datetime1">
              <a:rPr lang="en-GB" smtClean="0"/>
              <a:t>18/09/2022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HHSG Sept 2022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14556-BEDA-4D4B-9CF1-263B737BB54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2832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5F6F5-ED3C-4F78-B882-35391496D05D}" type="datetime1">
              <a:rPr lang="en-GB" smtClean="0"/>
              <a:t>18/09/2022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HHSG Sept 2022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14556-BEDA-4D4B-9CF1-263B737BB54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0777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71728-72C2-42B2-A95A-30508F9B6250}" type="datetime1">
              <a:rPr lang="en-GB" smtClean="0"/>
              <a:t>18/09/2022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HHSG Sept 2022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14556-BEDA-4D4B-9CF1-263B737BB54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4404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167FE-652D-483E-9FF7-49B69B8DA7A7}" type="datetime1">
              <a:rPr lang="en-GB" smtClean="0"/>
              <a:t>18/09/2022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HHSG Sept 2022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14556-BEDA-4D4B-9CF1-263B737BB54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4556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84E15-8623-402A-A60A-6D625C86BBA3}" type="datetime1">
              <a:rPr lang="en-GB" smtClean="0"/>
              <a:t>18/09/2022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HHSG Sept 2022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14556-BEDA-4D4B-9CF1-263B737BB54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1507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3F8C0-FE98-4D15-B645-00D07386F2B5}" type="datetime1">
              <a:rPr lang="en-GB" smtClean="0"/>
              <a:t>18/09/2022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HHSG Sept 2022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14556-BEDA-4D4B-9CF1-263B737BB54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300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58159-4544-4D69-A39E-EC915FD780FD}" type="datetime1">
              <a:rPr lang="en-GB" smtClean="0"/>
              <a:t>18/09/2022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HHSG Sept 2022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14556-BEDA-4D4B-9CF1-263B737BB54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9802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F44A5-3DEB-45EF-930D-F8EC9D89CA40}" type="datetime1">
              <a:rPr lang="en-GB" smtClean="0"/>
              <a:t>18/09/2022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HHSG Sept 2022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14556-BEDA-4D4B-9CF1-263B737BB54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8681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90ED5-64E9-4A22-A50F-7E14B8533174}" type="datetime1">
              <a:rPr lang="en-GB" smtClean="0"/>
              <a:t>18/09/2022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HHSG Sept 2022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414556-BEDA-4D4B-9CF1-263B737BB54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3960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gassaferegister.co.uk/help-and-advice/understand-the-gas-safe-id-card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gassaferegister.co.uk/help-and-advice/understand-the-gas-safe-id-card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Principles of Gas Safety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3886200"/>
            <a:ext cx="7560840" cy="2567136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Wednesday </a:t>
            </a:r>
            <a:r>
              <a:rPr lang="en-GB" dirty="0" smtClean="0"/>
              <a:t>28</a:t>
            </a:r>
            <a:r>
              <a:rPr lang="en-GB" baseline="30000" dirty="0" smtClean="0"/>
              <a:t>th</a:t>
            </a:r>
            <a:r>
              <a:rPr lang="en-GB" dirty="0" smtClean="0"/>
              <a:t> September </a:t>
            </a:r>
            <a:r>
              <a:rPr lang="en-GB" dirty="0"/>
              <a:t>2022</a:t>
            </a:r>
          </a:p>
          <a:p>
            <a:r>
              <a:rPr lang="en-GB" dirty="0"/>
              <a:t>at </a:t>
            </a:r>
          </a:p>
          <a:p>
            <a:r>
              <a:rPr lang="en-US" i="1" dirty="0"/>
              <a:t>Leominster Golf Club</a:t>
            </a:r>
            <a:endParaRPr lang="en-GB" i="1" dirty="0"/>
          </a:p>
          <a:p>
            <a:r>
              <a:rPr lang="en-GB" i="1" dirty="0"/>
              <a:t>Presented by Herefordshire Health &amp; Safety Group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1026" name="Picture 1" descr="Herefordshire_arm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790576"/>
            <a:ext cx="1368153" cy="108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09575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E50F4FA0-B4C7-4DFB-9648-722076C12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HHSG Sept 2022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1CC16672-632D-409B-9E8B-ECF808FE9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14556-BEDA-4D4B-9CF1-263B737BB541}" type="slidenum">
              <a:rPr lang="en-GB" smtClean="0"/>
              <a:t>10</a:t>
            </a:fld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F7D7D42-5836-44FE-8ECA-7F0DC01AF3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31" y="302697"/>
            <a:ext cx="1024217" cy="10851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9182807-71BB-45D0-A777-70398714A323}"/>
              </a:ext>
            </a:extLst>
          </p:cNvPr>
          <p:cNvSpPr txBox="1"/>
          <p:nvPr/>
        </p:nvSpPr>
        <p:spPr>
          <a:xfrm>
            <a:off x="467544" y="1359113"/>
            <a:ext cx="82089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  <a:p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448955" y="1625316"/>
            <a:ext cx="8064896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GB" sz="4000" dirty="0"/>
              <a:t>Gas </a:t>
            </a:r>
            <a:r>
              <a:rPr lang="en-GB" sz="4000" dirty="0" smtClean="0"/>
              <a:t>leaks (2)</a:t>
            </a:r>
            <a:endParaRPr lang="en-GB" sz="4000" dirty="0"/>
          </a:p>
          <a:p>
            <a:pPr fontAlgn="base"/>
            <a:r>
              <a:rPr lang="en-GB" sz="3200" dirty="0" smtClean="0"/>
              <a:t>If </a:t>
            </a:r>
            <a:r>
              <a:rPr lang="en-GB" sz="3200" dirty="0"/>
              <a:t>you think you have a gas leak, you </a:t>
            </a:r>
            <a:r>
              <a:rPr lang="en-GB" sz="3200" dirty="0" smtClean="0"/>
              <a:t>should:</a:t>
            </a:r>
            <a:endParaRPr lang="en-GB" sz="3200" dirty="0"/>
          </a:p>
          <a:p>
            <a:pPr fontAlgn="base"/>
            <a:r>
              <a:rPr lang="en-GB" sz="3200" dirty="0"/>
              <a:t>remove everyone from the area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GB" sz="3200" dirty="0"/>
              <a:t>switch off the gas at the mains or supply – do not enter cellars or go below ground to do this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GB" sz="3200" dirty="0"/>
              <a:t>extinguish naked flames and sparks – but do not turn off lights as it can create a spark</a:t>
            </a:r>
          </a:p>
          <a:p>
            <a:pPr fontAlgn="base"/>
            <a:r>
              <a:rPr lang="en-GB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36188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E50F4FA0-B4C7-4DFB-9648-722076C12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HHSG Sept 2022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1CC16672-632D-409B-9E8B-ECF808FE9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14556-BEDA-4D4B-9CF1-263B737BB541}" type="slidenum">
              <a:rPr lang="en-GB" smtClean="0"/>
              <a:t>11</a:t>
            </a:fld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F7D7D42-5836-44FE-8ECA-7F0DC01AF3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31" y="302697"/>
            <a:ext cx="1024217" cy="10851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9182807-71BB-45D0-A777-70398714A323}"/>
              </a:ext>
            </a:extLst>
          </p:cNvPr>
          <p:cNvSpPr txBox="1"/>
          <p:nvPr/>
        </p:nvSpPr>
        <p:spPr>
          <a:xfrm>
            <a:off x="467544" y="1359113"/>
            <a:ext cx="82089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  <a:p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467544" y="1556792"/>
            <a:ext cx="8064896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GB" sz="4000" dirty="0"/>
              <a:t>Gas </a:t>
            </a:r>
            <a:r>
              <a:rPr lang="en-GB" sz="4000" dirty="0" smtClean="0"/>
              <a:t>leaks (3)</a:t>
            </a:r>
            <a:endParaRPr lang="en-GB" sz="4000" dirty="0"/>
          </a:p>
          <a:p>
            <a:pPr fontAlgn="base"/>
            <a:endParaRPr lang="en-GB" sz="3200" dirty="0" smtClean="0"/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GB" sz="3200" dirty="0" smtClean="0"/>
              <a:t>open all windows and doors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GB" sz="3200" dirty="0" smtClean="0"/>
              <a:t>​</a:t>
            </a:r>
            <a:r>
              <a:rPr lang="en-GB" sz="3200" dirty="0"/>
              <a:t>use a phone outside the property to contact the National Gas Emergency number on 0800 111999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GB" sz="3200" dirty="0"/>
              <a:t>contact your local gas supplier.</a:t>
            </a:r>
          </a:p>
          <a:p>
            <a:pPr fontAlgn="base"/>
            <a:r>
              <a:rPr lang="en-GB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20532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E50F4FA0-B4C7-4DFB-9648-722076C12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HHSG Sept 2022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1CC16672-632D-409B-9E8B-ECF808FE9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14556-BEDA-4D4B-9CF1-263B737BB541}" type="slidenum">
              <a:rPr lang="en-GB" smtClean="0"/>
              <a:t>12</a:t>
            </a:fld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F7D7D42-5836-44FE-8ECA-7F0DC01AF3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31" y="302697"/>
            <a:ext cx="1024217" cy="108518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37831" y="1859340"/>
            <a:ext cx="841063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GB" sz="4000" dirty="0" smtClean="0"/>
              <a:t>Carry </a:t>
            </a:r>
            <a:r>
              <a:rPr lang="en-GB" sz="4000" dirty="0"/>
              <a:t>out a risk assessment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GB" sz="3200" dirty="0" smtClean="0"/>
              <a:t>Remember to include gas usage and storage in your risk assessment. 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GB" sz="3200" dirty="0" smtClean="0"/>
              <a:t>This will help you identify potential hazards and controls that </a:t>
            </a:r>
            <a:r>
              <a:rPr lang="en-GB" sz="3200" dirty="0"/>
              <a:t>need to be put in </a:t>
            </a:r>
            <a:r>
              <a:rPr lang="en-GB" sz="3200" dirty="0" smtClean="0"/>
              <a:t>place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6521002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6680289C-969B-4665-9A1D-BDF7C7695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HHSG Sept 2022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6D95FA11-7999-4A1B-8DB0-FA1CD5508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14556-BEDA-4D4B-9CF1-263B737BB541}" type="slidenum">
              <a:rPr lang="en-GB" smtClean="0"/>
              <a:t>13</a:t>
            </a:fld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47B8BBE-DE2E-4CD7-B89E-FF16F0D4F2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831" y="302697"/>
            <a:ext cx="1024217" cy="108518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9512" y="1628800"/>
            <a:ext cx="8640960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GB" sz="4000" dirty="0"/>
              <a:t>2. Gas safety </a:t>
            </a:r>
            <a:r>
              <a:rPr lang="en-GB" sz="4000" dirty="0" smtClean="0"/>
              <a:t>precautions (1)</a:t>
            </a:r>
            <a:endParaRPr lang="en-GB" sz="4000" dirty="0"/>
          </a:p>
          <a:p>
            <a:pPr fontAlgn="base"/>
            <a:r>
              <a:rPr lang="en-GB" sz="3200" dirty="0"/>
              <a:t>If your risk assessment has found hazards linked to the use of gas, then you need to put precautions in place.</a:t>
            </a:r>
          </a:p>
          <a:p>
            <a:pPr fontAlgn="base"/>
            <a:r>
              <a:rPr lang="en-GB" sz="3200" dirty="0"/>
              <a:t>There are a number of things you can do, such as the </a:t>
            </a:r>
            <a:r>
              <a:rPr lang="en-GB" sz="3200" dirty="0" smtClean="0"/>
              <a:t>following:</a:t>
            </a:r>
            <a:endParaRPr lang="en-GB" sz="3200" dirty="0"/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GB" sz="3200" dirty="0"/>
              <a:t>Make sure your staff are trained to use equipment</a:t>
            </a:r>
            <a:r>
              <a:rPr lang="en-GB" sz="3200" dirty="0" smtClean="0"/>
              <a:t>.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GB" sz="3200" dirty="0" smtClean="0"/>
              <a:t>Store gas cylinders as per regulations.</a:t>
            </a:r>
          </a:p>
        </p:txBody>
      </p:sp>
    </p:spTree>
    <p:extLst>
      <p:ext uri="{BB962C8B-B14F-4D97-AF65-F5344CB8AC3E}">
        <p14:creationId xmlns:p14="http://schemas.microsoft.com/office/powerpoint/2010/main" val="33179439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6680289C-969B-4665-9A1D-BDF7C7695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HHSG Sept 2022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6D95FA11-7999-4A1B-8DB0-FA1CD5508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14556-BEDA-4D4B-9CF1-263B737BB541}" type="slidenum">
              <a:rPr lang="en-GB" smtClean="0"/>
              <a:t>14</a:t>
            </a:fld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47B8BBE-DE2E-4CD7-B89E-FF16F0D4F2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831" y="302697"/>
            <a:ext cx="1024217" cy="108518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9512" y="1628800"/>
            <a:ext cx="864096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GB" sz="4000" dirty="0"/>
              <a:t>2. Gas safety </a:t>
            </a:r>
            <a:r>
              <a:rPr lang="en-GB" sz="4000" dirty="0" smtClean="0"/>
              <a:t>precautions (2)</a:t>
            </a:r>
            <a:endParaRPr lang="en-GB" sz="4000" dirty="0"/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GB" sz="3200" dirty="0" smtClean="0"/>
              <a:t>Install </a:t>
            </a:r>
            <a:r>
              <a:rPr lang="en-GB" sz="3200" dirty="0"/>
              <a:t>and regularly test carbon monoxide (CO) detectors and alarm systems.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GB" sz="3200" dirty="0"/>
              <a:t>Perform regular inspections.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GB" sz="3200" dirty="0"/>
              <a:t>Schedule and record formal maintenance that is carried out by a competent person.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GB" sz="3200" dirty="0"/>
              <a:t>Make sure pipes, storage areas and vehicles carrying gas are suitably marked and signed.</a:t>
            </a:r>
          </a:p>
        </p:txBody>
      </p:sp>
    </p:spTree>
    <p:extLst>
      <p:ext uri="{BB962C8B-B14F-4D97-AF65-F5344CB8AC3E}">
        <p14:creationId xmlns:p14="http://schemas.microsoft.com/office/powerpoint/2010/main" val="19108156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6680289C-969B-4665-9A1D-BDF7C7695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HHSG Sept 2022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6D95FA11-7999-4A1B-8DB0-FA1CD5508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14556-BEDA-4D4B-9CF1-263B737BB541}" type="slidenum">
              <a:rPr lang="en-GB" smtClean="0"/>
              <a:t>15</a:t>
            </a:fld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47B8BBE-DE2E-4CD7-B89E-FF16F0D4F2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831" y="302697"/>
            <a:ext cx="1024217" cy="108518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9512" y="1628800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GB" sz="4000" dirty="0"/>
              <a:t>2. Gas safety </a:t>
            </a:r>
            <a:r>
              <a:rPr lang="en-GB" sz="4000" dirty="0" smtClean="0"/>
              <a:t>precautions (3)</a:t>
            </a:r>
            <a:endParaRPr lang="en-GB" sz="4000" dirty="0"/>
          </a:p>
          <a:p>
            <a:pPr marL="457200" indent="-457200" fontAlgn="base">
              <a:buFont typeface="Arial" panose="020B0604020202020204" pitchFamily="34" charset="0"/>
              <a:buChar char="•"/>
            </a:pPr>
            <a:endParaRPr lang="en-GB" sz="3200" dirty="0"/>
          </a:p>
        </p:txBody>
      </p:sp>
      <p:sp>
        <p:nvSpPr>
          <p:cNvPr id="4" name="Rectangle 3"/>
          <p:cNvSpPr/>
          <p:nvPr/>
        </p:nvSpPr>
        <p:spPr>
          <a:xfrm>
            <a:off x="179512" y="2413338"/>
            <a:ext cx="864096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GB" sz="3200" dirty="0"/>
              <a:t>You should also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GB" sz="3200" dirty="0"/>
              <a:t>keep areas around external flue outlets clear including from leaf and paper debris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GB" sz="3200" dirty="0"/>
              <a:t>make sure there is suitable airflow around gas appliances.</a:t>
            </a:r>
          </a:p>
          <a:p>
            <a:pPr fontAlgn="base"/>
            <a:r>
              <a:rPr lang="en-GB" sz="3200" dirty="0"/>
              <a:t>You can contact the </a:t>
            </a:r>
            <a:r>
              <a:rPr lang="en-GB" sz="3200" dirty="0" smtClean="0"/>
              <a:t>HSE Gas </a:t>
            </a:r>
            <a:r>
              <a:rPr lang="en-GB" sz="3200" dirty="0"/>
              <a:t>Safety Advice Line free on 0800 300 363 for more advice.</a:t>
            </a:r>
          </a:p>
        </p:txBody>
      </p:sp>
    </p:spTree>
    <p:extLst>
      <p:ext uri="{BB962C8B-B14F-4D97-AF65-F5344CB8AC3E}">
        <p14:creationId xmlns:p14="http://schemas.microsoft.com/office/powerpoint/2010/main" val="16828458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6680289C-969B-4665-9A1D-BDF7C7695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HHSG Sept 2022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6D95FA11-7999-4A1B-8DB0-FA1CD5508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14556-BEDA-4D4B-9CF1-263B737BB541}" type="slidenum">
              <a:rPr lang="en-GB" smtClean="0"/>
              <a:t>16</a:t>
            </a:fld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B6B6584-BCAA-4723-AC41-4D17308D49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831" y="302697"/>
            <a:ext cx="1024217" cy="108518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37830" y="1556792"/>
            <a:ext cx="8410633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GB" sz="4000" dirty="0"/>
              <a:t>Controls for liquefied petroleum gas </a:t>
            </a:r>
            <a:r>
              <a:rPr lang="en-GB" sz="4000" dirty="0" smtClean="0"/>
              <a:t>LPG (1)</a:t>
            </a:r>
            <a:endParaRPr lang="en-GB" sz="4000" dirty="0"/>
          </a:p>
          <a:p>
            <a:pPr fontAlgn="base"/>
            <a:r>
              <a:rPr lang="en-GB" sz="3200" dirty="0"/>
              <a:t>When using LPG extra care must be </a:t>
            </a:r>
            <a:r>
              <a:rPr lang="en-GB" sz="3200" dirty="0" smtClean="0"/>
              <a:t>taken: 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GB" sz="3200" dirty="0" smtClean="0"/>
              <a:t>store </a:t>
            </a:r>
            <a:r>
              <a:rPr lang="en-GB" sz="3200" dirty="0"/>
              <a:t>as few gas cylinders as possible.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GB" sz="3200" dirty="0" smtClean="0"/>
              <a:t>make </a:t>
            </a:r>
            <a:r>
              <a:rPr lang="en-GB" sz="3200" dirty="0"/>
              <a:t>sure there is suitable ventilation where the gas is being stored and used, particularly at low level. </a:t>
            </a:r>
            <a:endParaRPr lang="en-GB" sz="3200" dirty="0" smtClean="0"/>
          </a:p>
          <a:p>
            <a:pPr fontAlgn="base"/>
            <a:r>
              <a:rPr lang="en-GB" sz="3200" dirty="0" smtClean="0"/>
              <a:t>This </a:t>
            </a:r>
            <a:r>
              <a:rPr lang="en-GB" sz="3200" dirty="0"/>
              <a:t>is because LPG is heavier than air so there is a risk of asphyxiation</a:t>
            </a:r>
            <a:r>
              <a:rPr lang="en-GB" sz="3200" dirty="0" smtClean="0"/>
              <a:t>.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6218307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6680289C-969B-4665-9A1D-BDF7C7695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HHSG Sept 2022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6D95FA11-7999-4A1B-8DB0-FA1CD5508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14556-BEDA-4D4B-9CF1-263B737BB541}" type="slidenum">
              <a:rPr lang="en-GB" smtClean="0"/>
              <a:t>17</a:t>
            </a:fld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B6B6584-BCAA-4723-AC41-4D17308D49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831" y="302697"/>
            <a:ext cx="1024217" cy="108518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37829" y="1556792"/>
            <a:ext cx="8410633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GB" sz="4000" dirty="0"/>
              <a:t>Controls for liquefied petroleum gas </a:t>
            </a:r>
            <a:r>
              <a:rPr lang="en-GB" sz="4000" dirty="0" smtClean="0"/>
              <a:t>LPG (2)</a:t>
            </a:r>
            <a:endParaRPr lang="en-GB" sz="4000" dirty="0"/>
          </a:p>
          <a:p>
            <a:pPr fontAlgn="base"/>
            <a:r>
              <a:rPr lang="en-GB" sz="3200" dirty="0" smtClean="0"/>
              <a:t>The </a:t>
            </a:r>
            <a:r>
              <a:rPr lang="en-GB" sz="3200" dirty="0"/>
              <a:t>LPG Association guidance states that the storage area must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GB" sz="3200" dirty="0"/>
              <a:t>be secured against attack from vandals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GB" sz="3200" dirty="0"/>
              <a:t>have warning signs in place to show the hazards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GB" sz="3200" dirty="0"/>
              <a:t>allow for cylinders to be stored in an upright position, unless labelling states otherwise</a:t>
            </a:r>
          </a:p>
          <a:p>
            <a:pPr fontAlgn="base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15296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6680289C-969B-4665-9A1D-BDF7C7695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HHSG Sept 2022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6D95FA11-7999-4A1B-8DB0-FA1CD5508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14556-BEDA-4D4B-9CF1-263B737BB541}" type="slidenum">
              <a:rPr lang="en-GB" smtClean="0"/>
              <a:t>18</a:t>
            </a:fld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B6B6584-BCAA-4723-AC41-4D17308D49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831" y="302697"/>
            <a:ext cx="1024217" cy="108518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37829" y="1556792"/>
            <a:ext cx="8410633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GB" sz="4000" dirty="0"/>
              <a:t>Controls for liquefied petroleum gas </a:t>
            </a:r>
            <a:r>
              <a:rPr lang="en-GB" sz="4000" dirty="0" smtClean="0"/>
              <a:t>LPG (3)</a:t>
            </a:r>
            <a:endParaRPr lang="en-GB" sz="4000" dirty="0"/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GB" sz="3200" dirty="0" smtClean="0"/>
              <a:t>be </a:t>
            </a:r>
            <a:r>
              <a:rPr lang="en-GB" sz="3200" dirty="0"/>
              <a:t>easily accessible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GB" sz="3200" dirty="0"/>
              <a:t>be kept free of flammable sources and combustible materials, including vegetation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GB" sz="3200" dirty="0"/>
              <a:t>be located away from open drains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70839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6680289C-969B-4665-9A1D-BDF7C7695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HHSG Sept 2022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6D95FA11-7999-4A1B-8DB0-FA1CD5508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14556-BEDA-4D4B-9CF1-263B737BB541}" type="slidenum">
              <a:rPr lang="en-GB" smtClean="0"/>
              <a:t>19</a:t>
            </a:fld>
            <a:endParaRPr lang="en-GB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5B36F856-9CF7-4009-A7CB-8C19A29059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52" y="2685113"/>
            <a:ext cx="7920879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altLang="en-US" sz="2400" b="1" dirty="0">
              <a:solidFill>
                <a:srgbClr val="FF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B6B6584-BCAA-4723-AC41-4D17308D49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831" y="302697"/>
            <a:ext cx="1024217" cy="108518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27676" y="1565316"/>
            <a:ext cx="806489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GB" sz="4000" dirty="0"/>
              <a:t>Use a registered </a:t>
            </a:r>
            <a:r>
              <a:rPr lang="en-GB" sz="4000" dirty="0" smtClean="0"/>
              <a:t>engineer (1)</a:t>
            </a:r>
            <a:endParaRPr lang="en-GB" sz="4000" dirty="0"/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GB" sz="3200" dirty="0"/>
              <a:t>It is important to have all gas equipment supplied, fitted and maintained by a Gas Safe registered engineer.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GB" sz="3200" dirty="0"/>
              <a:t>When selecting an engineer you should make sure that they are qualified to work on the correct equipment. You can do this by checking the back of their registration card</a:t>
            </a:r>
            <a:r>
              <a:rPr lang="en-GB" sz="3200" dirty="0" smtClean="0"/>
              <a:t>.</a:t>
            </a:r>
            <a:endParaRPr lang="en-GB" sz="3200" dirty="0"/>
          </a:p>
        </p:txBody>
      </p:sp>
      <p:pic>
        <p:nvPicPr>
          <p:cNvPr id="1026" name="Picture 2" descr="Tips for staying GAS SAF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76672"/>
            <a:ext cx="1224135" cy="911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8725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E50F4FA0-B4C7-4DFB-9648-722076C12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HHSG Sept 2022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1CC16672-632D-409B-9E8B-ECF808FE9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14556-BEDA-4D4B-9CF1-263B737BB541}" type="slidenum">
              <a:rPr lang="en-GB" smtClean="0"/>
              <a:t>2</a:t>
            </a:fld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F7D7D42-5836-44FE-8ECA-7F0DC01AF3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31" y="302697"/>
            <a:ext cx="1024217" cy="108518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BE1C07B-CBED-4F9E-9146-5F125837EC77}"/>
              </a:ext>
            </a:extLst>
          </p:cNvPr>
          <p:cNvSpPr txBox="1"/>
          <p:nvPr/>
        </p:nvSpPr>
        <p:spPr>
          <a:xfrm>
            <a:off x="337831" y="845288"/>
            <a:ext cx="8554649" cy="4955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GB" sz="2400" b="1" dirty="0" smtClean="0"/>
          </a:p>
          <a:p>
            <a:pPr algn="ctr"/>
            <a:r>
              <a:rPr lang="en-GB" sz="4400" b="1" dirty="0" smtClean="0"/>
              <a:t>What is Gas?</a:t>
            </a:r>
            <a:endParaRPr lang="en-US" sz="2400" dirty="0" smtClean="0"/>
          </a:p>
          <a:p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The word 'gas' can be used to describe the physical state of many substances however, </a:t>
            </a:r>
            <a:r>
              <a:rPr lang="en-GB" sz="3200" dirty="0" smtClean="0"/>
              <a:t>this  presentation focuses </a:t>
            </a:r>
            <a:r>
              <a:rPr lang="en-GB" sz="3200" dirty="0"/>
              <a:t>specifically on the safe use of gas as a fuel in the workplace. </a:t>
            </a:r>
            <a:endParaRPr lang="en-GB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/>
              <a:t>It </a:t>
            </a:r>
            <a:r>
              <a:rPr lang="en-GB" sz="3200" dirty="0"/>
              <a:t>is commonly used as a fuel for heating, cooking, welding, cutting and for processing </a:t>
            </a:r>
            <a:r>
              <a:rPr lang="en-GB" sz="3200" dirty="0" smtClean="0"/>
              <a:t>products - anywhere </a:t>
            </a:r>
            <a:r>
              <a:rPr lang="en-GB" sz="3200" dirty="0"/>
              <a:t>a flame is needed.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787375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6680289C-969B-4665-9A1D-BDF7C7695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HHSG Sept 2022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6D95FA11-7999-4A1B-8DB0-FA1CD5508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14556-BEDA-4D4B-9CF1-263B737BB541}" type="slidenum">
              <a:rPr lang="en-GB" smtClean="0"/>
              <a:t>20</a:t>
            </a:fld>
            <a:endParaRPr lang="en-GB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5B36F856-9CF7-4009-A7CB-8C19A29059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52" y="2685113"/>
            <a:ext cx="7920879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altLang="en-US" sz="2400" b="1" dirty="0">
              <a:solidFill>
                <a:srgbClr val="FF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B6B6584-BCAA-4723-AC41-4D17308D49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831" y="302697"/>
            <a:ext cx="1024217" cy="108518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27676" y="1565316"/>
            <a:ext cx="806489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GB" sz="4000" dirty="0"/>
              <a:t>Use a registered </a:t>
            </a:r>
            <a:r>
              <a:rPr lang="en-GB" sz="4000" dirty="0" smtClean="0"/>
              <a:t>engineer (2)</a:t>
            </a:r>
            <a:endParaRPr lang="en-GB" sz="4000" dirty="0"/>
          </a:p>
          <a:p>
            <a:pPr fontAlgn="base"/>
            <a:endParaRPr lang="en-GB" sz="3200" dirty="0" smtClean="0"/>
          </a:p>
          <a:p>
            <a:pPr fontAlgn="base"/>
            <a:r>
              <a:rPr lang="en-GB" sz="3200" dirty="0" smtClean="0"/>
              <a:t>The </a:t>
            </a:r>
            <a:r>
              <a:rPr lang="en-GB" sz="3200" dirty="0"/>
              <a:t>Gas Safe Register website also lists registered installers across the UK and their areas of expertise.</a:t>
            </a:r>
          </a:p>
        </p:txBody>
      </p:sp>
      <p:pic>
        <p:nvPicPr>
          <p:cNvPr id="7" name="Picture 2" descr="Tips for staying GAS SAF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76672"/>
            <a:ext cx="1224135" cy="911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63622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6680289C-969B-4665-9A1D-BDF7C7695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HHSG Sept 2022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6D95FA11-7999-4A1B-8DB0-FA1CD5508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14556-BEDA-4D4B-9CF1-263B737BB541}" type="slidenum">
              <a:rPr lang="en-GB" smtClean="0"/>
              <a:t>21</a:t>
            </a:fld>
            <a:endParaRPr lang="en-GB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5B36F856-9CF7-4009-A7CB-8C19A29059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52" y="2685113"/>
            <a:ext cx="7920879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altLang="en-US" sz="2400" b="1" dirty="0">
              <a:solidFill>
                <a:srgbClr val="FF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B6B6584-BCAA-4723-AC41-4D17308D49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831" y="302697"/>
            <a:ext cx="1024217" cy="108518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37831" y="1420536"/>
            <a:ext cx="8122600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GB" sz="4000" dirty="0"/>
              <a:t>3. Gas safety </a:t>
            </a:r>
            <a:r>
              <a:rPr lang="en-GB" sz="4000" dirty="0" smtClean="0"/>
              <a:t>legislation(1)</a:t>
            </a:r>
            <a:endParaRPr lang="en-GB" sz="4000" dirty="0"/>
          </a:p>
          <a:p>
            <a:pPr fontAlgn="base"/>
            <a:r>
              <a:rPr lang="en-GB" sz="3200" dirty="0"/>
              <a:t>In addition to the duties placed on employers and those who control premises, under the Health and Safety at Work </a:t>
            </a:r>
            <a:r>
              <a:rPr lang="en-GB" sz="3200" dirty="0" err="1"/>
              <a:t>etc</a:t>
            </a:r>
            <a:r>
              <a:rPr lang="en-GB" sz="3200" dirty="0"/>
              <a:t> Act 1974 and associate legislation, there are a number of legal duties relating to the safe use of gas as a fuel in the workplace</a:t>
            </a:r>
            <a:r>
              <a:rPr lang="en-GB" sz="3200" dirty="0" smtClean="0"/>
              <a:t>.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0487836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6680289C-969B-4665-9A1D-BDF7C7695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HHSG Sept 2022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6D95FA11-7999-4A1B-8DB0-FA1CD5508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14556-BEDA-4D4B-9CF1-263B737BB541}" type="slidenum">
              <a:rPr lang="en-GB" smtClean="0"/>
              <a:t>22</a:t>
            </a:fld>
            <a:endParaRPr lang="en-GB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5B36F856-9CF7-4009-A7CB-8C19A29059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52" y="2685113"/>
            <a:ext cx="7920879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altLang="en-US" sz="2400" b="1" dirty="0">
              <a:solidFill>
                <a:srgbClr val="FF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B6B6584-BCAA-4723-AC41-4D17308D49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831" y="302697"/>
            <a:ext cx="1024217" cy="108518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37831" y="1420536"/>
            <a:ext cx="8122600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GB" sz="4000" dirty="0"/>
              <a:t>3. Gas safety </a:t>
            </a:r>
            <a:r>
              <a:rPr lang="en-GB" sz="4000" dirty="0" smtClean="0"/>
              <a:t>legislation(2)</a:t>
            </a:r>
            <a:endParaRPr lang="en-GB" sz="4000" dirty="0"/>
          </a:p>
          <a:p>
            <a:pPr fontAlgn="base"/>
            <a:r>
              <a:rPr lang="en-GB" sz="3200" b="1" dirty="0" smtClean="0"/>
              <a:t>The</a:t>
            </a:r>
            <a:r>
              <a:rPr lang="en-GB" sz="3200" b="1" dirty="0"/>
              <a:t>​ Gas Safety (Installation and Use) Regulations 1998</a:t>
            </a:r>
          </a:p>
          <a:p>
            <a:pPr fontAlgn="base"/>
            <a:r>
              <a:rPr lang="en-GB" sz="3200" dirty="0"/>
              <a:t>These regulations place duties on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GB" sz="3200" dirty="0" smtClean="0"/>
              <a:t>Employers 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GB" sz="3200" dirty="0" smtClean="0"/>
              <a:t>Gas users 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GB" sz="3200" dirty="0" smtClean="0"/>
              <a:t>Installers 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GB" sz="3200" dirty="0" smtClean="0"/>
              <a:t>Suppliers 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GB" sz="3200" dirty="0" smtClean="0"/>
              <a:t>Landlords</a:t>
            </a:r>
            <a:r>
              <a:rPr lang="en-GB" sz="32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797739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6680289C-969B-4665-9A1D-BDF7C7695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HHSG Sept 2022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6D95FA11-7999-4A1B-8DB0-FA1CD5508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14556-BEDA-4D4B-9CF1-263B737BB541}" type="slidenum">
              <a:rPr lang="en-GB" smtClean="0"/>
              <a:t>23</a:t>
            </a:fld>
            <a:endParaRPr lang="en-GB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5B36F856-9CF7-4009-A7CB-8C19A29059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52" y="2685113"/>
            <a:ext cx="7920879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altLang="en-US" sz="2400" b="1" dirty="0">
              <a:solidFill>
                <a:srgbClr val="FF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B6B6584-BCAA-4723-AC41-4D17308D49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831" y="302697"/>
            <a:ext cx="1024217" cy="108518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37831" y="1420536"/>
            <a:ext cx="81226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GB" sz="4000" dirty="0"/>
              <a:t>3. Gas safety </a:t>
            </a:r>
            <a:r>
              <a:rPr lang="en-GB" sz="4000" dirty="0" smtClean="0"/>
              <a:t>legislation(3)</a:t>
            </a:r>
          </a:p>
          <a:p>
            <a:pPr fontAlgn="base"/>
            <a:endParaRPr lang="en-GB" sz="3200" dirty="0" smtClean="0"/>
          </a:p>
          <a:p>
            <a:pPr fontAlgn="base"/>
            <a:r>
              <a:rPr lang="en-GB" sz="3200" dirty="0" smtClean="0"/>
              <a:t>You </a:t>
            </a:r>
            <a:r>
              <a:rPr lang="en-GB" sz="3200" dirty="0"/>
              <a:t>can download a copy of the Approved Code of Practice (ACOP) and guidance that gives practical advice on these regulations on the Health and Safety Executive (HSE)​ site.</a:t>
            </a:r>
          </a:p>
        </p:txBody>
      </p:sp>
      <p:pic>
        <p:nvPicPr>
          <p:cNvPr id="8" name="Picture 2" descr="undefin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02697"/>
            <a:ext cx="1339772" cy="1902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74660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6680289C-969B-4665-9A1D-BDF7C7695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HHSG Sept 2022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6D95FA11-7999-4A1B-8DB0-FA1CD5508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14556-BEDA-4D4B-9CF1-263B737BB541}" type="slidenum">
              <a:rPr lang="en-GB" smtClean="0"/>
              <a:t>24</a:t>
            </a:fld>
            <a:endParaRPr lang="en-GB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5B36F856-9CF7-4009-A7CB-8C19A29059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52" y="2685113"/>
            <a:ext cx="7920879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altLang="en-US" sz="2400" b="1" dirty="0">
              <a:solidFill>
                <a:srgbClr val="FF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B6B6584-BCAA-4723-AC41-4D17308D49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831" y="302697"/>
            <a:ext cx="1024217" cy="108518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37831" y="1420536"/>
            <a:ext cx="8122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GB" sz="4000" dirty="0"/>
              <a:t>3. Gas safety </a:t>
            </a:r>
            <a:r>
              <a:rPr lang="en-GB" sz="4000" dirty="0" smtClean="0"/>
              <a:t>legislation(4)</a:t>
            </a:r>
          </a:p>
          <a:p>
            <a:pPr fontAlgn="base"/>
            <a:endParaRPr lang="en-GB" sz="32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337831" y="2276873"/>
            <a:ext cx="826661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GB" sz="3200" b="1" dirty="0"/>
              <a:t>Gas Safety (Management) Regulations 1996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GB" sz="3200" dirty="0" smtClean="0"/>
              <a:t>This </a:t>
            </a:r>
            <a:r>
              <a:rPr lang="en-GB" sz="3200" dirty="0"/>
              <a:t>states that detailed records should be kept of any maintenance work carried out on gas pipe work, appliances and flues. </a:t>
            </a:r>
            <a:endParaRPr lang="en-GB" sz="3200" dirty="0" smtClean="0"/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GB" sz="3200" dirty="0" smtClean="0"/>
              <a:t>Engineers </a:t>
            </a:r>
            <a:r>
              <a:rPr lang="en-GB" sz="3200" dirty="0"/>
              <a:t>will issue certificates for any work they carry out.</a:t>
            </a:r>
          </a:p>
        </p:txBody>
      </p:sp>
      <p:pic>
        <p:nvPicPr>
          <p:cNvPr id="6146" name="Picture 2" descr="L80 A guide to the Gas Safety (Management) Regulations 199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731" y="302697"/>
            <a:ext cx="1193677" cy="147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9363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6680289C-969B-4665-9A1D-BDF7C7695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HHSG Sept 2022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6D95FA11-7999-4A1B-8DB0-FA1CD5508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14556-BEDA-4D4B-9CF1-263B737BB541}" type="slidenum">
              <a:rPr lang="en-GB" smtClean="0"/>
              <a:t>25</a:t>
            </a:fld>
            <a:endParaRPr lang="en-GB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5B36F856-9CF7-4009-A7CB-8C19A29059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52" y="2685113"/>
            <a:ext cx="7920879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altLang="en-US" sz="2400" b="1" dirty="0">
              <a:solidFill>
                <a:srgbClr val="FF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B6B6584-BCAA-4723-AC41-4D17308D49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831" y="302697"/>
            <a:ext cx="1024217" cy="108518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37831" y="1420536"/>
            <a:ext cx="81226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GB" sz="4000" dirty="0"/>
              <a:t>3. Gas safety </a:t>
            </a:r>
            <a:r>
              <a:rPr lang="en-GB" sz="4000" dirty="0" smtClean="0"/>
              <a:t>legislation(5)</a:t>
            </a:r>
          </a:p>
          <a:p>
            <a:pPr fontAlgn="base"/>
            <a:r>
              <a:rPr lang="en-GB" sz="3200" b="1" dirty="0"/>
              <a:t>Landlords</a:t>
            </a:r>
          </a:p>
          <a:p>
            <a:pPr fontAlgn="base"/>
            <a:r>
              <a:rPr lang="en-GB" sz="3200" dirty="0"/>
              <a:t>Landlords have specific responsibilities for the safety of their </a:t>
            </a:r>
            <a:r>
              <a:rPr lang="en-GB" sz="3200" dirty="0" smtClean="0"/>
              <a:t>tenants: 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GB" sz="3200" dirty="0" smtClean="0"/>
              <a:t>This </a:t>
            </a:r>
            <a:r>
              <a:rPr lang="en-GB" sz="3200" dirty="0"/>
              <a:t>includes making sure that all gas appliances, fittings and flues provided for tenants are safe. </a:t>
            </a:r>
            <a:endParaRPr lang="en-GB" sz="3200" dirty="0" smtClean="0"/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GB" sz="3200" dirty="0" smtClean="0"/>
              <a:t>As </a:t>
            </a:r>
            <a:r>
              <a:rPr lang="en-GB" sz="3200" dirty="0"/>
              <a:t>a landlord you are also responsible for regular maintenance and repair of new or existing flues, appliances and pipework. </a:t>
            </a:r>
          </a:p>
          <a:p>
            <a:pPr fontAlgn="base"/>
            <a:endParaRPr lang="en-GB" sz="3200" dirty="0"/>
          </a:p>
          <a:p>
            <a:pPr fontAlgn="base"/>
            <a:endParaRPr lang="en-GB" sz="3200" dirty="0" smtClean="0"/>
          </a:p>
        </p:txBody>
      </p:sp>
      <p:pic>
        <p:nvPicPr>
          <p:cNvPr id="2050" name="Picture 2" descr="Hayes U.K. Landlord/Home Owner Gas Safety Record Pad - LP Supplies Ltd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75445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89473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6680289C-969B-4665-9A1D-BDF7C7695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HHSG Sept 2022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6D95FA11-7999-4A1B-8DB0-FA1CD5508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14556-BEDA-4D4B-9CF1-263B737BB541}" type="slidenum">
              <a:rPr lang="en-GB" smtClean="0"/>
              <a:t>26</a:t>
            </a:fld>
            <a:endParaRPr lang="en-GB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5B36F856-9CF7-4009-A7CB-8C19A29059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52" y="2685113"/>
            <a:ext cx="7920879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altLang="en-US" sz="2400" b="1" dirty="0">
              <a:solidFill>
                <a:srgbClr val="FF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B6B6584-BCAA-4723-AC41-4D17308D49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831" y="302697"/>
            <a:ext cx="1024217" cy="108518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38691" y="1556792"/>
            <a:ext cx="81226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GB" sz="4000" dirty="0"/>
              <a:t>3. Gas safety </a:t>
            </a:r>
            <a:r>
              <a:rPr lang="en-GB" sz="4000" dirty="0" smtClean="0"/>
              <a:t>legislation(6)</a:t>
            </a:r>
          </a:p>
          <a:p>
            <a:pPr fontAlgn="base"/>
            <a:r>
              <a:rPr lang="en-GB" sz="3200" b="1" dirty="0"/>
              <a:t>Landlords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GB" sz="3200" dirty="0" smtClean="0"/>
              <a:t>Any </a:t>
            </a:r>
            <a:r>
              <a:rPr lang="en-GB" sz="3200" dirty="0"/>
              <a:t>work and annual gas safety checks must be carried out by a Gas Safe engineer.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GB" sz="3200" dirty="0"/>
              <a:t>You must keep a record of annual safety checks for 2 years and issue a copy to each tenant within 28 days of the check. 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GB" sz="3200" dirty="0"/>
              <a:t>You can find full details of landlords' responsibilities on the HSE website​ and the ​Gas Safe Register website​.</a:t>
            </a:r>
          </a:p>
          <a:p>
            <a:pPr fontAlgn="base"/>
            <a:endParaRPr lang="en-GB" sz="3200" dirty="0" smtClean="0"/>
          </a:p>
        </p:txBody>
      </p:sp>
      <p:pic>
        <p:nvPicPr>
          <p:cNvPr id="8" name="Picture 2" descr="Tips for staying GAS SAF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76672"/>
            <a:ext cx="1224135" cy="911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94835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6680289C-969B-4665-9A1D-BDF7C7695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HHSG Sept 2022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6D95FA11-7999-4A1B-8DB0-FA1CD5508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14556-BEDA-4D4B-9CF1-263B737BB541}" type="slidenum">
              <a:rPr lang="en-GB" smtClean="0"/>
              <a:t>27</a:t>
            </a:fld>
            <a:endParaRPr lang="en-GB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5B36F856-9CF7-4009-A7CB-8C19A29059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52" y="2685113"/>
            <a:ext cx="7920879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altLang="en-US" sz="2400" b="1" dirty="0">
              <a:solidFill>
                <a:srgbClr val="FF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B6B6584-BCAA-4723-AC41-4D17308D49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831" y="302697"/>
            <a:ext cx="1024217" cy="108518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38691" y="1556792"/>
            <a:ext cx="81226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GB" sz="4000" dirty="0"/>
              <a:t>3. Gas safety </a:t>
            </a:r>
            <a:r>
              <a:rPr lang="en-GB" sz="4000" dirty="0" smtClean="0"/>
              <a:t>legislation</a:t>
            </a:r>
          </a:p>
          <a:p>
            <a:pPr fontAlgn="base"/>
            <a:r>
              <a:rPr lang="en-GB" sz="3200" b="1" dirty="0" smtClean="0"/>
              <a:t>Landlords REMEMBER</a:t>
            </a:r>
            <a:endParaRPr lang="en-GB" sz="3200" b="1" dirty="0"/>
          </a:p>
          <a:p>
            <a:pPr fontAlgn="base"/>
            <a:endParaRPr lang="en-GB" sz="9600" dirty="0" smtClean="0"/>
          </a:p>
        </p:txBody>
      </p:sp>
      <p:pic>
        <p:nvPicPr>
          <p:cNvPr id="8" name="Picture 2" descr="Tips for staying GAS SAF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76672"/>
            <a:ext cx="1224135" cy="911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048" y="2895620"/>
            <a:ext cx="60579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18914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E50F4FA0-B4C7-4DFB-9648-722076C12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HHSG Sept 2022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1CC16672-632D-409B-9E8B-ECF808FE9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14556-BEDA-4D4B-9CF1-263B737BB541}" type="slidenum">
              <a:rPr lang="en-GB" smtClean="0"/>
              <a:t>28</a:t>
            </a:fld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F7D7D42-5836-44FE-8ECA-7F0DC01AF3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31" y="302697"/>
            <a:ext cx="1024217" cy="108518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BE1C07B-CBED-4F9E-9146-5F125837EC77}"/>
              </a:ext>
            </a:extLst>
          </p:cNvPr>
          <p:cNvSpPr txBox="1"/>
          <p:nvPr/>
        </p:nvSpPr>
        <p:spPr>
          <a:xfrm>
            <a:off x="337831" y="845288"/>
            <a:ext cx="8554649" cy="5447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GB" sz="2400" b="1" dirty="0"/>
          </a:p>
          <a:p>
            <a:pPr algn="ctr"/>
            <a:r>
              <a:rPr lang="en-GB" sz="4400" b="1" dirty="0"/>
              <a:t>Gas in Cylinders</a:t>
            </a:r>
            <a:endParaRPr lang="en-US" sz="2400" dirty="0"/>
          </a:p>
          <a:p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Relevant Legislation, </a:t>
            </a:r>
            <a:r>
              <a:rPr lang="en-US" sz="3200" dirty="0" err="1"/>
              <a:t>ACOP’s</a:t>
            </a:r>
            <a:r>
              <a:rPr lang="en-US" sz="3200" dirty="0"/>
              <a:t>, Guidance, </a:t>
            </a:r>
            <a:r>
              <a:rPr lang="en-US" sz="3200" dirty="0" err="1"/>
              <a:t>etc</a:t>
            </a: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https://www.liquidgasuk.org/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Code of Practice 7 – The Storage of Full and Empty LPG Cylinders and Cartridges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CHIS4 Use of LPG in small bulk tanks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INDG297 Safety in gas welding, cutting and similar processes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314617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E50F4FA0-B4C7-4DFB-9648-722076C12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HHSG Sept 2022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1CC16672-632D-409B-9E8B-ECF808FE9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14556-BEDA-4D4B-9CF1-263B737BB541}" type="slidenum">
              <a:rPr lang="en-GB" smtClean="0"/>
              <a:t>29</a:t>
            </a:fld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F7D7D42-5836-44FE-8ECA-7F0DC01AF3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31" y="302697"/>
            <a:ext cx="1024217" cy="108518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BE1C07B-CBED-4F9E-9146-5F125837EC77}"/>
              </a:ext>
            </a:extLst>
          </p:cNvPr>
          <p:cNvSpPr txBox="1"/>
          <p:nvPr/>
        </p:nvSpPr>
        <p:spPr>
          <a:xfrm>
            <a:off x="337831" y="845288"/>
            <a:ext cx="8554649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GB" sz="2400" b="1" dirty="0"/>
          </a:p>
          <a:p>
            <a:pPr algn="ctr"/>
            <a:r>
              <a:rPr lang="en-GB" sz="4400" b="1" dirty="0"/>
              <a:t>Gas in Cylinders - </a:t>
            </a:r>
            <a:r>
              <a:rPr lang="en-GB" sz="4400" b="1" dirty="0" err="1"/>
              <a:t>Cont</a:t>
            </a:r>
            <a:endParaRPr lang="en-US" sz="2400" dirty="0"/>
          </a:p>
          <a:p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INDG459 Oxygen use in the workplace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HSG139 The safe use of compressed gases in welding, flame cutting and allied processes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INDG327 Take care with acetylene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44265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E50F4FA0-B4C7-4DFB-9648-722076C12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HHSG Sept 2022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1CC16672-632D-409B-9E8B-ECF808FE9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14556-BEDA-4D4B-9CF1-263B737BB541}" type="slidenum">
              <a:rPr lang="en-GB" smtClean="0"/>
              <a:t>3</a:t>
            </a:fld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F7D7D42-5836-44FE-8ECA-7F0DC01AF3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31" y="302697"/>
            <a:ext cx="1024217" cy="108518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BE1C07B-CBED-4F9E-9146-5F125837EC77}"/>
              </a:ext>
            </a:extLst>
          </p:cNvPr>
          <p:cNvSpPr txBox="1"/>
          <p:nvPr/>
        </p:nvSpPr>
        <p:spPr>
          <a:xfrm>
            <a:off x="337831" y="855837"/>
            <a:ext cx="8554649" cy="66171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endParaRPr lang="en-GB" sz="2400" b="1" dirty="0" smtClean="0"/>
          </a:p>
          <a:p>
            <a:pPr fontAlgn="base"/>
            <a:endParaRPr lang="en-GB" sz="2400" b="1" dirty="0"/>
          </a:p>
          <a:p>
            <a:pPr fontAlgn="base"/>
            <a:r>
              <a:rPr lang="en-GB" sz="4000" dirty="0" smtClean="0"/>
              <a:t>1</a:t>
            </a:r>
            <a:r>
              <a:rPr lang="en-GB" sz="4000" dirty="0"/>
              <a:t>. Common gas related hazards</a:t>
            </a:r>
          </a:p>
          <a:p>
            <a:pPr fontAlgn="base"/>
            <a:r>
              <a:rPr lang="en-GB" sz="2400" dirty="0"/>
              <a:t>Gas can be supplied from the mains supply or a storage tank. It can also be supplied from smaller portable cylinders used close to the work site. Types of gas commonly </a:t>
            </a:r>
            <a:r>
              <a:rPr lang="en-GB" sz="2400" dirty="0" smtClean="0"/>
              <a:t>used, </a:t>
            </a:r>
            <a:r>
              <a:rPr lang="en-GB" sz="2400" dirty="0" smtClean="0"/>
              <a:t>include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GB" sz="2400" dirty="0" smtClean="0"/>
              <a:t>natural </a:t>
            </a:r>
            <a:r>
              <a:rPr lang="en-GB" sz="2400" dirty="0"/>
              <a:t>gas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GB" sz="2400" dirty="0"/>
              <a:t>liquefied petroleum gas (LPG)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GB" sz="2400" dirty="0"/>
              <a:t>LPG </a:t>
            </a:r>
            <a:r>
              <a:rPr lang="en-GB" sz="2400" dirty="0" err="1"/>
              <a:t>autogas</a:t>
            </a:r>
            <a:r>
              <a:rPr lang="en-GB" sz="2400" dirty="0"/>
              <a:t> (LPGA)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GB" sz="2400" dirty="0"/>
              <a:t>medical gases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GB" sz="2400" dirty="0"/>
              <a:t>methane.</a:t>
            </a:r>
          </a:p>
          <a:p>
            <a:pPr fontAlgn="base"/>
            <a:endParaRPr lang="en-GB" sz="2400" b="1" dirty="0"/>
          </a:p>
          <a:p>
            <a:pPr fontAlgn="base"/>
            <a:endParaRPr lang="en-GB" sz="2400" b="1" dirty="0" smtClean="0"/>
          </a:p>
          <a:p>
            <a:pPr fontAlgn="base"/>
            <a:endParaRPr lang="en-GB" sz="2400" b="1" dirty="0"/>
          </a:p>
          <a:p>
            <a:pPr fontAlgn="base"/>
            <a:endParaRPr lang="en-GB" sz="2400" b="1" dirty="0" smtClean="0"/>
          </a:p>
          <a:p>
            <a:pPr fontAlgn="base"/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39893792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E50F4FA0-B4C7-4DFB-9648-722076C12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HHSG Sept 2022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1CC16672-632D-409B-9E8B-ECF808FE9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14556-BEDA-4D4B-9CF1-263B737BB541}" type="slidenum">
              <a:rPr lang="en-GB" smtClean="0"/>
              <a:t>30</a:t>
            </a:fld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F7D7D42-5836-44FE-8ECA-7F0DC01AF3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31" y="302697"/>
            <a:ext cx="1024217" cy="108518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BE1C07B-CBED-4F9E-9146-5F125837EC77}"/>
              </a:ext>
            </a:extLst>
          </p:cNvPr>
          <p:cNvSpPr txBox="1"/>
          <p:nvPr/>
        </p:nvSpPr>
        <p:spPr>
          <a:xfrm>
            <a:off x="337831" y="845288"/>
            <a:ext cx="8554649" cy="4462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GB" sz="2400" b="1" dirty="0"/>
          </a:p>
          <a:p>
            <a:pPr algn="ctr"/>
            <a:r>
              <a:rPr lang="en-GB" sz="4400" b="1" dirty="0"/>
              <a:t>Gas in Cylinders</a:t>
            </a:r>
            <a:endParaRPr lang="en-US" sz="2400" dirty="0"/>
          </a:p>
          <a:p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Forklift Trucks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Cookers; domestic, catering events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Car LPG fuel tanks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Contractors welding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  <p:pic>
        <p:nvPicPr>
          <p:cNvPr id="1026" name="Picture 2" descr="What are the Pros and Cons of LPG Boilers? - Mr Central Heating Blog">
            <a:extLst>
              <a:ext uri="{FF2B5EF4-FFF2-40B4-BE49-F238E27FC236}">
                <a16:creationId xmlns:a16="http://schemas.microsoft.com/office/drawing/2014/main" xmlns="" id="{81403659-9E99-6260-631F-7993B57209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388" y="3287450"/>
            <a:ext cx="3014092" cy="1679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uy Propane Gas Cylinders | LPG Bottles | BOC UK Shop">
            <a:extLst>
              <a:ext uri="{FF2B5EF4-FFF2-40B4-BE49-F238E27FC236}">
                <a16:creationId xmlns:a16="http://schemas.microsoft.com/office/drawing/2014/main" xmlns="" id="{20157C1A-53DC-B3C6-56D3-3A82E64532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085" y="882554"/>
            <a:ext cx="21336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PG Vehicle Conversion – Advance LPG Solutions">
            <a:extLst>
              <a:ext uri="{FF2B5EF4-FFF2-40B4-BE49-F238E27FC236}">
                <a16:creationId xmlns:a16="http://schemas.microsoft.com/office/drawing/2014/main" xmlns="" id="{A1171814-EFDF-D826-2F26-8756B5303B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388" y="5051521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 List of Processes Used in the Marine Workshop of a Ship">
            <a:extLst>
              <a:ext uri="{FF2B5EF4-FFF2-40B4-BE49-F238E27FC236}">
                <a16:creationId xmlns:a16="http://schemas.microsoft.com/office/drawing/2014/main" xmlns="" id="{7F698734-754A-4051-909D-521AEA5B1F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427" y="4165218"/>
            <a:ext cx="2895600" cy="2561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21345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E50F4FA0-B4C7-4DFB-9648-722076C12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HHSG Sept 2022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1CC16672-632D-409B-9E8B-ECF808FE9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14556-BEDA-4D4B-9CF1-263B737BB541}" type="slidenum">
              <a:rPr lang="en-GB" smtClean="0"/>
              <a:t>31</a:t>
            </a:fld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F7D7D42-5836-44FE-8ECA-7F0DC01AF3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31" y="302697"/>
            <a:ext cx="1024217" cy="108518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BE1C07B-CBED-4F9E-9146-5F125837EC77}"/>
              </a:ext>
            </a:extLst>
          </p:cNvPr>
          <p:cNvSpPr txBox="1"/>
          <p:nvPr/>
        </p:nvSpPr>
        <p:spPr>
          <a:xfrm>
            <a:off x="337831" y="845288"/>
            <a:ext cx="8554649" cy="2985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GB" sz="2400" b="1" dirty="0"/>
          </a:p>
          <a:p>
            <a:pPr algn="ctr"/>
            <a:r>
              <a:rPr lang="en-GB" sz="4400" b="1" dirty="0"/>
              <a:t>Gas in Cylinders</a:t>
            </a:r>
            <a:endParaRPr lang="en-US" sz="2400" dirty="0"/>
          </a:p>
          <a:p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Signage required, explosive, flammable, no smoking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  <p:pic>
        <p:nvPicPr>
          <p:cNvPr id="2050" name="Picture 2" descr="Gas Cylinder Storage Sign">
            <a:extLst>
              <a:ext uri="{FF2B5EF4-FFF2-40B4-BE49-F238E27FC236}">
                <a16:creationId xmlns:a16="http://schemas.microsoft.com/office/drawing/2014/main" xmlns="" id="{DEE56815-7290-8BE5-AFA1-58D81BE058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5248" y="3154713"/>
            <a:ext cx="4762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anger Cylinder Storage Area Sign">
            <a:extLst>
              <a:ext uri="{FF2B5EF4-FFF2-40B4-BE49-F238E27FC236}">
                <a16:creationId xmlns:a16="http://schemas.microsoft.com/office/drawing/2014/main" xmlns="" id="{7312E8F4-D453-924B-0B16-CFDAFB44C4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469" y="3573016"/>
            <a:ext cx="1459557" cy="2065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00198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E50F4FA0-B4C7-4DFB-9648-722076C12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HHSG Sept 2022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1CC16672-632D-409B-9E8B-ECF808FE9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14556-BEDA-4D4B-9CF1-263B737BB541}" type="slidenum">
              <a:rPr lang="en-GB" smtClean="0"/>
              <a:t>32</a:t>
            </a:fld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F7D7D42-5836-44FE-8ECA-7F0DC01AF3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31" y="302697"/>
            <a:ext cx="1024217" cy="108518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BE1C07B-CBED-4F9E-9146-5F125837EC77}"/>
              </a:ext>
            </a:extLst>
          </p:cNvPr>
          <p:cNvSpPr txBox="1"/>
          <p:nvPr/>
        </p:nvSpPr>
        <p:spPr>
          <a:xfrm>
            <a:off x="337831" y="845288"/>
            <a:ext cx="8554649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GB" sz="2400" b="1" dirty="0"/>
          </a:p>
          <a:p>
            <a:pPr algn="ctr"/>
            <a:r>
              <a:rPr lang="en-GB" sz="4400" b="1" dirty="0"/>
              <a:t>Gas in Cylinders</a:t>
            </a:r>
            <a:endParaRPr lang="en-US" sz="2400" dirty="0"/>
          </a:p>
          <a:p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Fuel cylinders; LPG, Propane </a:t>
            </a:r>
            <a:r>
              <a:rPr lang="en-US" sz="3200" dirty="0" err="1"/>
              <a:t>etc</a:t>
            </a:r>
            <a:r>
              <a:rPr lang="en-US" sz="3200" dirty="0"/>
              <a:t> to be storage in cages or other secure environment at least 3 </a:t>
            </a:r>
            <a:r>
              <a:rPr lang="en-US" sz="3200" dirty="0" err="1"/>
              <a:t>metres</a:t>
            </a:r>
            <a:r>
              <a:rPr lang="en-US" sz="3200" dirty="0"/>
              <a:t> away from Oxygen cylinders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20D5982E-0DD2-C4BF-DE8D-91D1C8F667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438" y="3913827"/>
            <a:ext cx="2641476" cy="2641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Gas Cylinder Storage | Gas Bottle Storage Units | Safety Storage">
            <a:extLst>
              <a:ext uri="{FF2B5EF4-FFF2-40B4-BE49-F238E27FC236}">
                <a16:creationId xmlns:a16="http://schemas.microsoft.com/office/drawing/2014/main" xmlns="" id="{A8AECE8E-6BA9-B205-2732-5FADD2132F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861048"/>
            <a:ext cx="3412207" cy="2647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17192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E50F4FA0-B4C7-4DFB-9648-722076C12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HHSG Sept 2022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1CC16672-632D-409B-9E8B-ECF808FE9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14556-BEDA-4D4B-9CF1-263B737BB541}" type="slidenum">
              <a:rPr lang="en-GB" smtClean="0"/>
              <a:t>33</a:t>
            </a:fld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F7D7D42-5836-44FE-8ECA-7F0DC01AF3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31" y="302697"/>
            <a:ext cx="1024217" cy="108518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BE1C07B-CBED-4F9E-9146-5F125837EC77}"/>
              </a:ext>
            </a:extLst>
          </p:cNvPr>
          <p:cNvSpPr txBox="1"/>
          <p:nvPr/>
        </p:nvSpPr>
        <p:spPr>
          <a:xfrm>
            <a:off x="337831" y="845288"/>
            <a:ext cx="8554649" cy="2985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GB" sz="2400" b="1" dirty="0"/>
          </a:p>
          <a:p>
            <a:pPr algn="ctr"/>
            <a:r>
              <a:rPr lang="en-GB" sz="4400" b="1" dirty="0"/>
              <a:t>Gas in Cylinders</a:t>
            </a:r>
            <a:endParaRPr lang="en-US" sz="2400" dirty="0"/>
          </a:p>
          <a:p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Transport; Upright and signage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Use of Trolleys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Use of regulators 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xmlns="" id="{6E17CB84-23D6-F6B2-19AD-2CA42EF33A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109" y="2054082"/>
            <a:ext cx="2749835" cy="2749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xmlns="" id="{A7EE68C5-48D0-73C4-98A9-D8469EF4EA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678" y="3653014"/>
            <a:ext cx="3204986" cy="3204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27842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E50F4FA0-B4C7-4DFB-9648-722076C12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HHSG Sept 2022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1CC16672-632D-409B-9E8B-ECF808FE9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14556-BEDA-4D4B-9CF1-263B737BB541}" type="slidenum">
              <a:rPr lang="en-GB" smtClean="0"/>
              <a:t>34</a:t>
            </a:fld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F7D7D42-5836-44FE-8ECA-7F0DC01AF3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31" y="302697"/>
            <a:ext cx="1024217" cy="108518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BE1C07B-CBED-4F9E-9146-5F125837EC77}"/>
              </a:ext>
            </a:extLst>
          </p:cNvPr>
          <p:cNvSpPr txBox="1"/>
          <p:nvPr/>
        </p:nvSpPr>
        <p:spPr>
          <a:xfrm>
            <a:off x="337831" y="845288"/>
            <a:ext cx="8554649" cy="2985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GB" sz="2400" b="1" dirty="0"/>
          </a:p>
          <a:p>
            <a:pPr algn="ctr"/>
            <a:r>
              <a:rPr lang="en-GB" sz="4400" b="1" dirty="0"/>
              <a:t>Gas in Cylinders</a:t>
            </a:r>
            <a:endParaRPr lang="en-US" sz="2400" dirty="0"/>
          </a:p>
          <a:p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Disposal – cylinders owned by the supplier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err="1"/>
              <a:t>Eg</a:t>
            </a:r>
            <a:r>
              <a:rPr lang="en-US" sz="3200" dirty="0"/>
              <a:t> </a:t>
            </a:r>
            <a:r>
              <a:rPr lang="en-US" sz="3200" dirty="0" err="1"/>
              <a:t>Calor</a:t>
            </a:r>
            <a:r>
              <a:rPr lang="en-US" sz="3200" dirty="0"/>
              <a:t>, </a:t>
            </a:r>
            <a:r>
              <a:rPr lang="en-US" sz="3200" dirty="0" err="1"/>
              <a:t>Liquidair</a:t>
            </a:r>
            <a:r>
              <a:rPr lang="en-US" sz="3200" dirty="0"/>
              <a:t>, BOC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‘Empty’ cylinders are still an explosive risk</a:t>
            </a:r>
          </a:p>
        </p:txBody>
      </p:sp>
      <p:pic>
        <p:nvPicPr>
          <p:cNvPr id="1026" name="Picture 2" descr="Danger Cylinder Storage Area Sign">
            <a:extLst>
              <a:ext uri="{FF2B5EF4-FFF2-40B4-BE49-F238E27FC236}">
                <a16:creationId xmlns:a16="http://schemas.microsoft.com/office/drawing/2014/main" xmlns="" id="{D24F8D25-3A93-4920-5116-B60E5C6B4E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787" y="3899693"/>
            <a:ext cx="1700213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96081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E50F4FA0-B4C7-4DFB-9648-722076C12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HHSG Sept 2022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1CC16672-632D-409B-9E8B-ECF808FE9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14556-BEDA-4D4B-9CF1-263B737BB541}" type="slidenum">
              <a:rPr lang="en-GB" smtClean="0"/>
              <a:t>35</a:t>
            </a:fld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F7D7D42-5836-44FE-8ECA-7F0DC01AF3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31" y="302697"/>
            <a:ext cx="1024217" cy="108518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BE1C07B-CBED-4F9E-9146-5F125837EC77}"/>
              </a:ext>
            </a:extLst>
          </p:cNvPr>
          <p:cNvSpPr txBox="1"/>
          <p:nvPr/>
        </p:nvSpPr>
        <p:spPr>
          <a:xfrm>
            <a:off x="337831" y="845288"/>
            <a:ext cx="8554649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GB" sz="2400" b="1" dirty="0"/>
          </a:p>
          <a:p>
            <a:pPr algn="ctr"/>
            <a:r>
              <a:rPr lang="en-GB" sz="4400" b="1" dirty="0"/>
              <a:t>Gas in Cylinders</a:t>
            </a: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Transport &amp; Storage; Upright &amp; secure and signage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British Compressed Gases Association (</a:t>
            </a:r>
            <a:r>
              <a:rPr lang="en-US" sz="3200" dirty="0" err="1"/>
              <a:t>BCGA</a:t>
            </a:r>
            <a:r>
              <a:rPr lang="en-US" sz="3200" dirty="0"/>
              <a:t>) L1 The carriage of small quantities of gas cylinders. Revision 6: 2021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Cylinders lying down are ‘torpedoes’! </a:t>
            </a:r>
          </a:p>
        </p:txBody>
      </p:sp>
      <p:pic>
        <p:nvPicPr>
          <p:cNvPr id="5122" name="Picture 2" descr="155 Torpedo Cartoons Illustrations &amp; Clip Art - iStock">
            <a:extLst>
              <a:ext uri="{FF2B5EF4-FFF2-40B4-BE49-F238E27FC236}">
                <a16:creationId xmlns:a16="http://schemas.microsoft.com/office/drawing/2014/main" xmlns="" id="{AD1EDE71-C136-3DB6-6405-83A7F6CEFE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032" y="4797766"/>
            <a:ext cx="2895600" cy="2086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UK BOC Online Shop: Diamond Magnetic Gas Warning Label">
            <a:extLst>
              <a:ext uri="{FF2B5EF4-FFF2-40B4-BE49-F238E27FC236}">
                <a16:creationId xmlns:a16="http://schemas.microsoft.com/office/drawing/2014/main" xmlns="" id="{712B4DD6-802D-7FA1-4EA5-0B96F8E641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7" y="4938716"/>
            <a:ext cx="1616164" cy="1616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UK BOC Online Shop: Diamond Magnetic Gas Warning Label">
            <a:extLst>
              <a:ext uri="{FF2B5EF4-FFF2-40B4-BE49-F238E27FC236}">
                <a16:creationId xmlns:a16="http://schemas.microsoft.com/office/drawing/2014/main" xmlns="" id="{2E540280-49A6-AB73-CC31-BC9CFABBF7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414" y="4983118"/>
            <a:ext cx="1616164" cy="1616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4595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Principles of Gas Safety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9652" y="1628800"/>
            <a:ext cx="6172200" cy="468052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4000" dirty="0"/>
              <a:t>Thanks for listening</a:t>
            </a:r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5400" dirty="0"/>
              <a:t>Any Questions?</a:t>
            </a:r>
            <a:endParaRPr lang="en-GB" sz="5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HHSG Sept 2022</a:t>
            </a:r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14556-BEDA-4D4B-9CF1-263B737BB541}" type="slidenum">
              <a:rPr lang="en-GB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36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5ED1A89-F5C4-4040-9B05-C33749832C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404664"/>
            <a:ext cx="1024217" cy="108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770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E50F4FA0-B4C7-4DFB-9648-722076C12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HHSG Sept 2022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1CC16672-632D-409B-9E8B-ECF808FE9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14556-BEDA-4D4B-9CF1-263B737BB541}" type="slidenum">
              <a:rPr lang="en-GB" smtClean="0"/>
              <a:t>4</a:t>
            </a:fld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F7D7D42-5836-44FE-8ECA-7F0DC01AF3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31" y="302697"/>
            <a:ext cx="1024217" cy="108518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03761" y="1520042"/>
            <a:ext cx="812867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GB" sz="4000" dirty="0"/>
              <a:t>What are the risks?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GB" sz="3200" dirty="0"/>
              <a:t>There are a number of risks when using gas such as explosion from damaged, overheated or poorly maintained cylinders, pipes equipment or appliances. 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GB" sz="3200" dirty="0"/>
              <a:t>There is also the risk of carbon monoxide poisoning and burns caused by contact with flame or hot surfaces.</a:t>
            </a:r>
          </a:p>
        </p:txBody>
      </p:sp>
    </p:spTree>
    <p:extLst>
      <p:ext uri="{BB962C8B-B14F-4D97-AF65-F5344CB8AC3E}">
        <p14:creationId xmlns:p14="http://schemas.microsoft.com/office/powerpoint/2010/main" val="967924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E50F4FA0-B4C7-4DFB-9648-722076C12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HHSG Sept 2022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1CC16672-632D-409B-9E8B-ECF808FE9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14556-BEDA-4D4B-9CF1-263B737BB541}" type="slidenum">
              <a:rPr lang="en-GB" smtClean="0"/>
              <a:t>5</a:t>
            </a:fld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F7D7D42-5836-44FE-8ECA-7F0DC01AF3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31" y="302697"/>
            <a:ext cx="1024217" cy="108518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39552" y="-772150"/>
            <a:ext cx="8208912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endParaRPr lang="en-GB" b="1" dirty="0" smtClean="0"/>
          </a:p>
          <a:p>
            <a:pPr fontAlgn="base"/>
            <a:endParaRPr lang="en-GB" b="1" dirty="0"/>
          </a:p>
          <a:p>
            <a:pPr fontAlgn="base"/>
            <a:endParaRPr lang="en-GB" b="1" dirty="0" smtClean="0"/>
          </a:p>
          <a:p>
            <a:pPr fontAlgn="base"/>
            <a:endParaRPr lang="en-GB" b="1" dirty="0"/>
          </a:p>
          <a:p>
            <a:pPr fontAlgn="base"/>
            <a:endParaRPr lang="en-GB" b="1" dirty="0" smtClean="0"/>
          </a:p>
          <a:p>
            <a:pPr fontAlgn="base"/>
            <a:endParaRPr lang="en-GB" b="1" dirty="0"/>
          </a:p>
          <a:p>
            <a:pPr fontAlgn="base"/>
            <a:endParaRPr lang="en-GB" b="1" dirty="0" smtClean="0"/>
          </a:p>
          <a:p>
            <a:pPr fontAlgn="base"/>
            <a:endParaRPr lang="en-GB" b="1" dirty="0"/>
          </a:p>
          <a:p>
            <a:pPr fontAlgn="base"/>
            <a:r>
              <a:rPr lang="en-GB" sz="4000" dirty="0" smtClean="0"/>
              <a:t>Carbon </a:t>
            </a:r>
            <a:r>
              <a:rPr lang="en-GB" sz="4000" dirty="0"/>
              <a:t>monoxide </a:t>
            </a:r>
            <a:r>
              <a:rPr lang="en-GB" sz="4000" dirty="0" smtClean="0"/>
              <a:t>poisoning (1)</a:t>
            </a:r>
            <a:endParaRPr lang="en-GB" sz="4000" dirty="0"/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GB" sz="3200" dirty="0"/>
              <a:t>When gas does not burn properly, or is used in an area without adequate ventilation, it produces excess carbon monoxide (CO) which is a colourless and odourless gas. </a:t>
            </a:r>
            <a:endParaRPr lang="en-GB" sz="3200" dirty="0" smtClean="0"/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GB" sz="3200" dirty="0" smtClean="0"/>
              <a:t>This </a:t>
            </a:r>
            <a:r>
              <a:rPr lang="en-GB" sz="3200" dirty="0"/>
              <a:t>can happen regardless of the type of gas being burned, whether from cylinders or a mains supply</a:t>
            </a:r>
            <a:r>
              <a:rPr lang="en-GB" sz="3200" dirty="0" smtClean="0"/>
              <a:t>.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7583332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E50F4FA0-B4C7-4DFB-9648-722076C12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HHSG Sept 2022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1CC16672-632D-409B-9E8B-ECF808FE9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14556-BEDA-4D4B-9CF1-263B737BB541}" type="slidenum">
              <a:rPr lang="en-GB" smtClean="0"/>
              <a:t>6</a:t>
            </a:fld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F7D7D42-5836-44FE-8ECA-7F0DC01AF3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31" y="302697"/>
            <a:ext cx="1024217" cy="108518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54869" y="1628800"/>
            <a:ext cx="8208912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endParaRPr lang="en-GB" b="1" dirty="0" smtClean="0"/>
          </a:p>
          <a:p>
            <a:pPr fontAlgn="base"/>
            <a:r>
              <a:rPr lang="en-GB" sz="4000" dirty="0" smtClean="0"/>
              <a:t>Carbon </a:t>
            </a:r>
            <a:r>
              <a:rPr lang="en-GB" sz="4000" dirty="0"/>
              <a:t>monoxide </a:t>
            </a:r>
            <a:r>
              <a:rPr lang="en-GB" sz="4000" dirty="0" smtClean="0"/>
              <a:t>poisoning (2)</a:t>
            </a:r>
            <a:endParaRPr lang="en-GB" sz="4000" dirty="0"/>
          </a:p>
          <a:p>
            <a:pPr marL="457200" indent="-457200" fontAlgn="base">
              <a:buFont typeface="Arial" panose="020B0604020202020204" pitchFamily="34" charset="0"/>
              <a:buChar char="•"/>
            </a:pPr>
            <a:endParaRPr lang="en-GB" sz="3200" dirty="0" smtClean="0"/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GB" sz="3200" dirty="0" smtClean="0"/>
              <a:t>When </a:t>
            </a:r>
            <a:r>
              <a:rPr lang="en-GB" sz="3200" dirty="0"/>
              <a:t>inhaled, carbon monoxide binds with the haemoglobin in the blood and reduces the blood's ability to carry oxygen. </a:t>
            </a:r>
            <a:endParaRPr lang="en-GB" sz="3200" dirty="0" smtClean="0"/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GB" sz="3200" dirty="0" smtClean="0"/>
              <a:t>This </a:t>
            </a:r>
            <a:r>
              <a:rPr lang="en-GB" sz="3200" dirty="0"/>
              <a:t>can result in death.</a:t>
            </a:r>
          </a:p>
          <a:p>
            <a:pPr fontAlgn="base"/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3704077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E50F4FA0-B4C7-4DFB-9648-722076C12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HHSG Sept 2022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1CC16672-632D-409B-9E8B-ECF808FE9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14556-BEDA-4D4B-9CF1-263B737BB541}" type="slidenum">
              <a:rPr lang="en-GB" smtClean="0"/>
              <a:t>7</a:t>
            </a:fld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F7D7D42-5836-44FE-8ECA-7F0DC01AF3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31" y="302697"/>
            <a:ext cx="1024217" cy="108518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83787" y="1305876"/>
            <a:ext cx="8208912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GB" sz="4000" dirty="0" smtClean="0"/>
              <a:t>Carbon </a:t>
            </a:r>
            <a:r>
              <a:rPr lang="en-GB" sz="4000" dirty="0"/>
              <a:t>monoxide </a:t>
            </a:r>
            <a:r>
              <a:rPr lang="en-GB" sz="4000" dirty="0" smtClean="0"/>
              <a:t>poisoning (3)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GB" sz="3200" dirty="0" smtClean="0"/>
              <a:t>The risk </a:t>
            </a:r>
            <a:r>
              <a:rPr lang="en-GB" sz="3200" dirty="0"/>
              <a:t>of carbon monoxide poisoning </a:t>
            </a:r>
            <a:r>
              <a:rPr lang="en-GB" sz="3200" dirty="0" smtClean="0"/>
              <a:t>occurs where there </a:t>
            </a:r>
            <a:r>
              <a:rPr lang="en-GB" sz="3200" dirty="0"/>
              <a:t>is not adequate ventilation in the room where the appliance is </a:t>
            </a:r>
            <a:r>
              <a:rPr lang="en-GB" sz="3200" dirty="0" smtClean="0"/>
              <a:t>located, 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GB" sz="3200" dirty="0" smtClean="0"/>
              <a:t>a </a:t>
            </a:r>
            <a:r>
              <a:rPr lang="en-GB" sz="3200" dirty="0"/>
              <a:t>flue or chimney is blocked and cannot vent the system </a:t>
            </a:r>
            <a:r>
              <a:rPr lang="en-GB" sz="3200" dirty="0" smtClean="0"/>
              <a:t>properly 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GB" sz="3200" dirty="0" smtClean="0"/>
              <a:t>an </a:t>
            </a:r>
            <a:r>
              <a:rPr lang="en-GB" sz="3200" dirty="0"/>
              <a:t>appliance has not been fitted and regularly maintained by a competent person.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GB" sz="3200" dirty="0"/>
              <a:t>t</a:t>
            </a:r>
            <a:r>
              <a:rPr lang="en-GB" sz="3200" dirty="0" smtClean="0"/>
              <a:t>he </a:t>
            </a:r>
            <a:r>
              <a:rPr lang="en-GB" sz="3200" dirty="0"/>
              <a:t>Gas Safe Register site has information on the </a:t>
            </a:r>
            <a:r>
              <a:rPr lang="en-GB" sz="3200" dirty="0" smtClean="0"/>
              <a:t>requirements of a competent person.</a:t>
            </a:r>
            <a:r>
              <a:rPr lang="en-GB" sz="3200" u="sng" dirty="0" smtClean="0">
                <a:hlinkClick r:id="rId4"/>
              </a:rPr>
              <a:t>​</a:t>
            </a:r>
            <a:endParaRPr lang="en-GB" sz="3200" u="sng" dirty="0"/>
          </a:p>
          <a:p>
            <a:pPr fontAlgn="base"/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6536528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E50F4FA0-B4C7-4DFB-9648-722076C12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HHSG Sept 2022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1CC16672-632D-409B-9E8B-ECF808FE9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14556-BEDA-4D4B-9CF1-263B737BB541}" type="slidenum">
              <a:rPr lang="en-GB" smtClean="0"/>
              <a:t>8</a:t>
            </a:fld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F7D7D42-5836-44FE-8ECA-7F0DC01AF3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31" y="302697"/>
            <a:ext cx="1024217" cy="108518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32839" y="1556792"/>
            <a:ext cx="820891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GB" sz="4000" dirty="0" smtClean="0"/>
              <a:t>Carbon </a:t>
            </a:r>
            <a:r>
              <a:rPr lang="en-GB" sz="4000" dirty="0"/>
              <a:t>monoxide </a:t>
            </a:r>
            <a:r>
              <a:rPr lang="en-GB" sz="4000" dirty="0" smtClean="0"/>
              <a:t>poisoning (4)</a:t>
            </a:r>
          </a:p>
          <a:p>
            <a:pPr fontAlgn="base"/>
            <a:r>
              <a:rPr lang="en-GB" sz="3200" dirty="0"/>
              <a:t>Carbon monoxide poisoning can kill within a matter of hours so it is important to be aware of the risk and </a:t>
            </a:r>
            <a:r>
              <a:rPr lang="en-GB" sz="3200" dirty="0" smtClean="0"/>
              <a:t>symptoms - these </a:t>
            </a:r>
            <a:r>
              <a:rPr lang="en-GB" sz="3200" dirty="0"/>
              <a:t>include 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GB" sz="3200" dirty="0"/>
              <a:t>​​tiredness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GB" sz="3200" dirty="0"/>
              <a:t>drowsiness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GB" sz="3200" dirty="0"/>
              <a:t>headaches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GB" sz="3200" dirty="0"/>
              <a:t>​nausea</a:t>
            </a:r>
          </a:p>
          <a:p>
            <a:pPr fontAlgn="base"/>
            <a:r>
              <a:rPr lang="en-GB" sz="3200" u="sng" dirty="0" smtClean="0">
                <a:hlinkClick r:id="rId4"/>
              </a:rPr>
              <a:t>​</a:t>
            </a:r>
            <a:endParaRPr lang="en-GB" sz="3200" u="sng" dirty="0"/>
          </a:p>
          <a:p>
            <a:pPr fontAlgn="base"/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0832045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E50F4FA0-B4C7-4DFB-9648-722076C12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HHSG Sept 2022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1CC16672-632D-409B-9E8B-ECF808FE9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14556-BEDA-4D4B-9CF1-263B737BB541}" type="slidenum">
              <a:rPr lang="en-GB" smtClean="0"/>
              <a:t>9</a:t>
            </a:fld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F7D7D42-5836-44FE-8ECA-7F0DC01AF3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31" y="302697"/>
            <a:ext cx="1024217" cy="10851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9182807-71BB-45D0-A777-70398714A323}"/>
              </a:ext>
            </a:extLst>
          </p:cNvPr>
          <p:cNvSpPr txBox="1"/>
          <p:nvPr/>
        </p:nvSpPr>
        <p:spPr>
          <a:xfrm>
            <a:off x="467544" y="1359113"/>
            <a:ext cx="82089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  <a:p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467544" y="1556792"/>
            <a:ext cx="8064896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GB" sz="4000" dirty="0"/>
              <a:t>Gas </a:t>
            </a:r>
            <a:r>
              <a:rPr lang="en-GB" sz="4000" dirty="0" smtClean="0"/>
              <a:t>leaks (1)</a:t>
            </a:r>
            <a:endParaRPr lang="en-GB" sz="4000" dirty="0"/>
          </a:p>
          <a:p>
            <a:pPr fontAlgn="base"/>
            <a:endParaRPr lang="en-GB" sz="3200" dirty="0" smtClean="0"/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GB" sz="3200" dirty="0" smtClean="0"/>
              <a:t>As </a:t>
            </a:r>
            <a:r>
              <a:rPr lang="en-GB" sz="3200" dirty="0"/>
              <a:t>pipes can be buried in the ground, located below floors or in wall and ceiling voids, poor maintenance can lead to leaks and </a:t>
            </a:r>
            <a:r>
              <a:rPr lang="en-GB" sz="3200" dirty="0" smtClean="0"/>
              <a:t>build-up </a:t>
            </a:r>
            <a:r>
              <a:rPr lang="en-GB" sz="3200" dirty="0"/>
              <a:t>of gas. </a:t>
            </a:r>
            <a:endParaRPr lang="en-GB" sz="3200" dirty="0" smtClean="0"/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GB" sz="3200" dirty="0" smtClean="0"/>
              <a:t>This </a:t>
            </a:r>
            <a:r>
              <a:rPr lang="en-GB" sz="3200" dirty="0"/>
              <a:t>increases the risk of an explosion</a:t>
            </a:r>
            <a:r>
              <a:rPr lang="en-GB" sz="3200" dirty="0" smtClean="0"/>
              <a:t>.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7759240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1451</TotalTime>
  <Words>1474</Words>
  <Application>Microsoft Office PowerPoint</Application>
  <PresentationFormat>On-screen Show (4:3)</PresentationFormat>
  <Paragraphs>290</Paragraphs>
  <Slides>36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Principles of Gas Safety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Principles of Gas Safety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Health, Safety &amp; Environmental Update 2019</dc:title>
  <dc:creator>Mike</dc:creator>
  <cp:lastModifiedBy>Adrian</cp:lastModifiedBy>
  <cp:revision>134</cp:revision>
  <cp:lastPrinted>2019-02-04T15:52:34Z</cp:lastPrinted>
  <dcterms:created xsi:type="dcterms:W3CDTF">2019-01-17T09:50:21Z</dcterms:created>
  <dcterms:modified xsi:type="dcterms:W3CDTF">2022-09-18T08:04:20Z</dcterms:modified>
</cp:coreProperties>
</file>