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256" r:id="rId2"/>
    <p:sldId id="408" r:id="rId3"/>
    <p:sldId id="418" r:id="rId4"/>
    <p:sldId id="417" r:id="rId5"/>
    <p:sldId id="420" r:id="rId6"/>
    <p:sldId id="419" r:id="rId7"/>
    <p:sldId id="409" r:id="rId8"/>
    <p:sldId id="421" r:id="rId9"/>
    <p:sldId id="422" r:id="rId10"/>
    <p:sldId id="410" r:id="rId11"/>
    <p:sldId id="414" r:id="rId12"/>
    <p:sldId id="423" r:id="rId13"/>
    <p:sldId id="424" r:id="rId14"/>
    <p:sldId id="415" r:id="rId15"/>
    <p:sldId id="425" r:id="rId16"/>
    <p:sldId id="412" r:id="rId17"/>
    <p:sldId id="413" r:id="rId18"/>
    <p:sldId id="426" r:id="rId19"/>
    <p:sldId id="427" r:id="rId20"/>
    <p:sldId id="428" r:id="rId21"/>
    <p:sldId id="429" r:id="rId22"/>
    <p:sldId id="430" r:id="rId23"/>
    <p:sldId id="405" r:id="rId24"/>
  </p:sldIdLst>
  <p:sldSz cx="9144000" cy="6858000" type="screen4x3"/>
  <p:notesSz cx="6881813" cy="10002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p:scale>
          <a:sx n="80" d="100"/>
          <a:sy n="80" d="100"/>
        </p:scale>
        <p:origin x="-870" y="-7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49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0142"/>
          </a:xfrm>
          <a:prstGeom prst="rect">
            <a:avLst/>
          </a:prstGeom>
        </p:spPr>
        <p:txBody>
          <a:bodyPr vert="horz" lIns="96478" tIns="48239" rIns="96478" bIns="48239" rtlCol="0"/>
          <a:lstStyle>
            <a:lvl1pPr algn="l">
              <a:defRPr sz="1300"/>
            </a:lvl1pPr>
          </a:lstStyle>
          <a:p>
            <a:endParaRPr lang="en-GB" dirty="0"/>
          </a:p>
        </p:txBody>
      </p:sp>
      <p:sp>
        <p:nvSpPr>
          <p:cNvPr id="3" name="Date Placeholder 2"/>
          <p:cNvSpPr>
            <a:spLocks noGrp="1"/>
          </p:cNvSpPr>
          <p:nvPr>
            <p:ph type="dt" sz="quarter" idx="1"/>
          </p:nvPr>
        </p:nvSpPr>
        <p:spPr>
          <a:xfrm>
            <a:off x="3898102" y="0"/>
            <a:ext cx="2982119" cy="500142"/>
          </a:xfrm>
          <a:prstGeom prst="rect">
            <a:avLst/>
          </a:prstGeom>
        </p:spPr>
        <p:txBody>
          <a:bodyPr vert="horz" lIns="96478" tIns="48239" rIns="96478" bIns="48239" rtlCol="0"/>
          <a:lstStyle>
            <a:lvl1pPr algn="r">
              <a:defRPr sz="1300"/>
            </a:lvl1pPr>
          </a:lstStyle>
          <a:p>
            <a:fld id="{4DEB404B-3375-461A-A37A-04936DCC6120}" type="datetimeFigureOut">
              <a:rPr lang="en-GB" smtClean="0"/>
              <a:t>17/03/2022</a:t>
            </a:fld>
            <a:endParaRPr lang="en-GB" dirty="0"/>
          </a:p>
        </p:txBody>
      </p:sp>
      <p:sp>
        <p:nvSpPr>
          <p:cNvPr id="4" name="Footer Placeholder 3"/>
          <p:cNvSpPr>
            <a:spLocks noGrp="1"/>
          </p:cNvSpPr>
          <p:nvPr>
            <p:ph type="ftr" sz="quarter" idx="2"/>
          </p:nvPr>
        </p:nvSpPr>
        <p:spPr>
          <a:xfrm>
            <a:off x="0" y="9500960"/>
            <a:ext cx="2982119" cy="500142"/>
          </a:xfrm>
          <a:prstGeom prst="rect">
            <a:avLst/>
          </a:prstGeom>
        </p:spPr>
        <p:txBody>
          <a:bodyPr vert="horz" lIns="96478" tIns="48239" rIns="96478" bIns="48239" rtlCol="0" anchor="b"/>
          <a:lstStyle>
            <a:lvl1pPr algn="l">
              <a:defRPr sz="1300"/>
            </a:lvl1pPr>
          </a:lstStyle>
          <a:p>
            <a:endParaRPr lang="en-GB" dirty="0"/>
          </a:p>
        </p:txBody>
      </p:sp>
      <p:sp>
        <p:nvSpPr>
          <p:cNvPr id="5" name="Slide Number Placeholder 4"/>
          <p:cNvSpPr>
            <a:spLocks noGrp="1"/>
          </p:cNvSpPr>
          <p:nvPr>
            <p:ph type="sldNum" sz="quarter" idx="3"/>
          </p:nvPr>
        </p:nvSpPr>
        <p:spPr>
          <a:xfrm>
            <a:off x="3898102" y="9500960"/>
            <a:ext cx="2982119" cy="500142"/>
          </a:xfrm>
          <a:prstGeom prst="rect">
            <a:avLst/>
          </a:prstGeom>
        </p:spPr>
        <p:txBody>
          <a:bodyPr vert="horz" lIns="96478" tIns="48239" rIns="96478" bIns="48239" rtlCol="0" anchor="b"/>
          <a:lstStyle>
            <a:lvl1pPr algn="r">
              <a:defRPr sz="1300"/>
            </a:lvl1pPr>
          </a:lstStyle>
          <a:p>
            <a:fld id="{53330317-C466-4A3B-BB04-E363A079C96C}" type="slidenum">
              <a:rPr lang="en-GB" smtClean="0"/>
              <a:t>‹#›</a:t>
            </a:fld>
            <a:endParaRPr lang="en-GB" dirty="0"/>
          </a:p>
        </p:txBody>
      </p:sp>
    </p:spTree>
    <p:extLst>
      <p:ext uri="{BB962C8B-B14F-4D97-AF65-F5344CB8AC3E}">
        <p14:creationId xmlns:p14="http://schemas.microsoft.com/office/powerpoint/2010/main" val="1723373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50006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97313" y="0"/>
            <a:ext cx="2982912" cy="500063"/>
          </a:xfrm>
          <a:prstGeom prst="rect">
            <a:avLst/>
          </a:prstGeom>
        </p:spPr>
        <p:txBody>
          <a:bodyPr vert="horz" lIns="91440" tIns="45720" rIns="91440" bIns="45720" rtlCol="0"/>
          <a:lstStyle>
            <a:lvl1pPr algn="r">
              <a:defRPr sz="1200"/>
            </a:lvl1pPr>
          </a:lstStyle>
          <a:p>
            <a:fld id="{1FC21C75-A622-40AF-9221-1A1502C6A71F}" type="datetimeFigureOut">
              <a:rPr lang="en-GB" smtClean="0"/>
              <a:t>17/03/2022</a:t>
            </a:fld>
            <a:endParaRPr lang="en-GB" dirty="0"/>
          </a:p>
        </p:txBody>
      </p:sp>
      <p:sp>
        <p:nvSpPr>
          <p:cNvPr id="4" name="Slide Image Placeholder 3"/>
          <p:cNvSpPr>
            <a:spLocks noGrp="1" noRot="1" noChangeAspect="1"/>
          </p:cNvSpPr>
          <p:nvPr>
            <p:ph type="sldImg" idx="2"/>
          </p:nvPr>
        </p:nvSpPr>
        <p:spPr>
          <a:xfrm>
            <a:off x="941388" y="750888"/>
            <a:ext cx="5000625" cy="37496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8975" y="4751388"/>
            <a:ext cx="5505450" cy="45005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01188"/>
            <a:ext cx="2982913" cy="50006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97313" y="9501188"/>
            <a:ext cx="2982912" cy="500062"/>
          </a:xfrm>
          <a:prstGeom prst="rect">
            <a:avLst/>
          </a:prstGeom>
        </p:spPr>
        <p:txBody>
          <a:bodyPr vert="horz" lIns="91440" tIns="45720" rIns="91440" bIns="45720" rtlCol="0" anchor="b"/>
          <a:lstStyle>
            <a:lvl1pPr algn="r">
              <a:defRPr sz="1200"/>
            </a:lvl1pPr>
          </a:lstStyle>
          <a:p>
            <a:fld id="{C622EA66-E9A2-4F73-B778-3C216039EC78}" type="slidenum">
              <a:rPr lang="en-GB" smtClean="0"/>
              <a:t>‹#›</a:t>
            </a:fld>
            <a:endParaRPr lang="en-GB" dirty="0"/>
          </a:p>
        </p:txBody>
      </p:sp>
    </p:spTree>
    <p:extLst>
      <p:ext uri="{BB962C8B-B14F-4D97-AF65-F5344CB8AC3E}">
        <p14:creationId xmlns:p14="http://schemas.microsoft.com/office/powerpoint/2010/main" val="596783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22EA66-E9A2-4F73-B778-3C216039EC78}" type="slidenum">
              <a:rPr lang="en-GB" smtClean="0"/>
              <a:t>2</a:t>
            </a:fld>
            <a:endParaRPr lang="en-GB" dirty="0"/>
          </a:p>
        </p:txBody>
      </p:sp>
    </p:spTree>
    <p:extLst>
      <p:ext uri="{BB962C8B-B14F-4D97-AF65-F5344CB8AC3E}">
        <p14:creationId xmlns:p14="http://schemas.microsoft.com/office/powerpoint/2010/main" val="1648552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22EA66-E9A2-4F73-B778-3C216039EC78}" type="slidenum">
              <a:rPr lang="en-GB" smtClean="0"/>
              <a:t>3</a:t>
            </a:fld>
            <a:endParaRPr lang="en-GB" dirty="0"/>
          </a:p>
        </p:txBody>
      </p:sp>
    </p:spTree>
    <p:extLst>
      <p:ext uri="{BB962C8B-B14F-4D97-AF65-F5344CB8AC3E}">
        <p14:creationId xmlns:p14="http://schemas.microsoft.com/office/powerpoint/2010/main" val="2687960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22EA66-E9A2-4F73-B778-3C216039EC78}" type="slidenum">
              <a:rPr lang="en-GB" smtClean="0"/>
              <a:t>4</a:t>
            </a:fld>
            <a:endParaRPr lang="en-GB" dirty="0"/>
          </a:p>
        </p:txBody>
      </p:sp>
    </p:spTree>
    <p:extLst>
      <p:ext uri="{BB962C8B-B14F-4D97-AF65-F5344CB8AC3E}">
        <p14:creationId xmlns:p14="http://schemas.microsoft.com/office/powerpoint/2010/main" val="2687960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22EA66-E9A2-4F73-B778-3C216039EC78}" type="slidenum">
              <a:rPr lang="en-GB" smtClean="0"/>
              <a:t>5</a:t>
            </a:fld>
            <a:endParaRPr lang="en-GB" dirty="0"/>
          </a:p>
        </p:txBody>
      </p:sp>
    </p:spTree>
    <p:extLst>
      <p:ext uri="{BB962C8B-B14F-4D97-AF65-F5344CB8AC3E}">
        <p14:creationId xmlns:p14="http://schemas.microsoft.com/office/powerpoint/2010/main" val="318216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22EA66-E9A2-4F73-B778-3C216039EC78}" type="slidenum">
              <a:rPr lang="en-GB" smtClean="0"/>
              <a:t>6</a:t>
            </a:fld>
            <a:endParaRPr lang="en-GB" dirty="0"/>
          </a:p>
        </p:txBody>
      </p:sp>
    </p:spTree>
    <p:extLst>
      <p:ext uri="{BB962C8B-B14F-4D97-AF65-F5344CB8AC3E}">
        <p14:creationId xmlns:p14="http://schemas.microsoft.com/office/powerpoint/2010/main" val="318216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22EA66-E9A2-4F73-B778-3C216039EC78}" type="slidenum">
              <a:rPr lang="en-GB" smtClean="0"/>
              <a:t>7</a:t>
            </a:fld>
            <a:endParaRPr lang="en-GB" dirty="0"/>
          </a:p>
        </p:txBody>
      </p:sp>
    </p:spTree>
    <p:extLst>
      <p:ext uri="{BB962C8B-B14F-4D97-AF65-F5344CB8AC3E}">
        <p14:creationId xmlns:p14="http://schemas.microsoft.com/office/powerpoint/2010/main" val="1864956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22EA66-E9A2-4F73-B778-3C216039EC78}" type="slidenum">
              <a:rPr lang="en-GB" smtClean="0"/>
              <a:t>8</a:t>
            </a:fld>
            <a:endParaRPr lang="en-GB" dirty="0"/>
          </a:p>
        </p:txBody>
      </p:sp>
    </p:spTree>
    <p:extLst>
      <p:ext uri="{BB962C8B-B14F-4D97-AF65-F5344CB8AC3E}">
        <p14:creationId xmlns:p14="http://schemas.microsoft.com/office/powerpoint/2010/main" val="238567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22EA66-E9A2-4F73-B778-3C216039EC78}" type="slidenum">
              <a:rPr lang="en-GB" smtClean="0"/>
              <a:t>9</a:t>
            </a:fld>
            <a:endParaRPr lang="en-GB" dirty="0"/>
          </a:p>
        </p:txBody>
      </p:sp>
    </p:spTree>
    <p:extLst>
      <p:ext uri="{BB962C8B-B14F-4D97-AF65-F5344CB8AC3E}">
        <p14:creationId xmlns:p14="http://schemas.microsoft.com/office/powerpoint/2010/main" val="238567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1448669-4031-48F0-B076-8491B936F4C7}" type="datetime1">
              <a:rPr lang="en-GB" smtClean="0"/>
              <a:t>17/03/2022</a:t>
            </a:fld>
            <a:endParaRPr lang="en-GB" dirty="0"/>
          </a:p>
        </p:txBody>
      </p:sp>
      <p:sp>
        <p:nvSpPr>
          <p:cNvPr id="5" name="Footer Placeholder 4"/>
          <p:cNvSpPr>
            <a:spLocks noGrp="1"/>
          </p:cNvSpPr>
          <p:nvPr>
            <p:ph type="ftr" sz="quarter" idx="11"/>
          </p:nvPr>
        </p:nvSpPr>
        <p:spPr/>
        <p:txBody>
          <a:bodyPr/>
          <a:lstStyle/>
          <a:p>
            <a:r>
              <a:rPr lang="en-GB" smtClean="0"/>
              <a:t>HHSG March 2022</a:t>
            </a:r>
            <a:endParaRPr lang="en-GB" dirty="0"/>
          </a:p>
        </p:txBody>
      </p:sp>
      <p:sp>
        <p:nvSpPr>
          <p:cNvPr id="6" name="Slide Number Placeholder 5"/>
          <p:cNvSpPr>
            <a:spLocks noGrp="1"/>
          </p:cNvSpPr>
          <p:nvPr>
            <p:ph type="sldNum" sz="quarter" idx="12"/>
          </p:nvPr>
        </p:nvSpPr>
        <p:spPr/>
        <p:txBody>
          <a:bodyPr/>
          <a:lstStyle/>
          <a:p>
            <a:fld id="{B9414556-BEDA-4D4B-9CF1-263B737BB541}" type="slidenum">
              <a:rPr lang="en-GB" smtClean="0"/>
              <a:t>‹#›</a:t>
            </a:fld>
            <a:endParaRPr lang="en-GB" dirty="0"/>
          </a:p>
        </p:txBody>
      </p:sp>
    </p:spTree>
    <p:extLst>
      <p:ext uri="{BB962C8B-B14F-4D97-AF65-F5344CB8AC3E}">
        <p14:creationId xmlns:p14="http://schemas.microsoft.com/office/powerpoint/2010/main" val="1715471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CD02618-52A4-41CF-B29F-EF4B0AB3058A}" type="datetime1">
              <a:rPr lang="en-GB" smtClean="0"/>
              <a:t>17/03/2022</a:t>
            </a:fld>
            <a:endParaRPr lang="en-GB" dirty="0"/>
          </a:p>
        </p:txBody>
      </p:sp>
      <p:sp>
        <p:nvSpPr>
          <p:cNvPr id="5" name="Footer Placeholder 4"/>
          <p:cNvSpPr>
            <a:spLocks noGrp="1"/>
          </p:cNvSpPr>
          <p:nvPr>
            <p:ph type="ftr" sz="quarter" idx="11"/>
          </p:nvPr>
        </p:nvSpPr>
        <p:spPr/>
        <p:txBody>
          <a:bodyPr/>
          <a:lstStyle/>
          <a:p>
            <a:r>
              <a:rPr lang="en-GB" smtClean="0"/>
              <a:t>HHSG March 2022</a:t>
            </a:r>
            <a:endParaRPr lang="en-GB" dirty="0"/>
          </a:p>
        </p:txBody>
      </p:sp>
      <p:sp>
        <p:nvSpPr>
          <p:cNvPr id="6" name="Slide Number Placeholder 5"/>
          <p:cNvSpPr>
            <a:spLocks noGrp="1"/>
          </p:cNvSpPr>
          <p:nvPr>
            <p:ph type="sldNum" sz="quarter" idx="12"/>
          </p:nvPr>
        </p:nvSpPr>
        <p:spPr/>
        <p:txBody>
          <a:bodyPr/>
          <a:lstStyle/>
          <a:p>
            <a:fld id="{B9414556-BEDA-4D4B-9CF1-263B737BB541}" type="slidenum">
              <a:rPr lang="en-GB" smtClean="0"/>
              <a:t>‹#›</a:t>
            </a:fld>
            <a:endParaRPr lang="en-GB" dirty="0"/>
          </a:p>
        </p:txBody>
      </p:sp>
    </p:spTree>
    <p:extLst>
      <p:ext uri="{BB962C8B-B14F-4D97-AF65-F5344CB8AC3E}">
        <p14:creationId xmlns:p14="http://schemas.microsoft.com/office/powerpoint/2010/main" val="2223079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9DE9DF8-14E0-4F31-9F70-A0C415DC3465}" type="datetime1">
              <a:rPr lang="en-GB" smtClean="0"/>
              <a:t>17/03/2022</a:t>
            </a:fld>
            <a:endParaRPr lang="en-GB" dirty="0"/>
          </a:p>
        </p:txBody>
      </p:sp>
      <p:sp>
        <p:nvSpPr>
          <p:cNvPr id="5" name="Footer Placeholder 4"/>
          <p:cNvSpPr>
            <a:spLocks noGrp="1"/>
          </p:cNvSpPr>
          <p:nvPr>
            <p:ph type="ftr" sz="quarter" idx="11"/>
          </p:nvPr>
        </p:nvSpPr>
        <p:spPr/>
        <p:txBody>
          <a:bodyPr/>
          <a:lstStyle/>
          <a:p>
            <a:r>
              <a:rPr lang="en-GB" smtClean="0"/>
              <a:t>HHSG March 2022</a:t>
            </a:r>
            <a:endParaRPr lang="en-GB" dirty="0"/>
          </a:p>
        </p:txBody>
      </p:sp>
      <p:sp>
        <p:nvSpPr>
          <p:cNvPr id="6" name="Slide Number Placeholder 5"/>
          <p:cNvSpPr>
            <a:spLocks noGrp="1"/>
          </p:cNvSpPr>
          <p:nvPr>
            <p:ph type="sldNum" sz="quarter" idx="12"/>
          </p:nvPr>
        </p:nvSpPr>
        <p:spPr/>
        <p:txBody>
          <a:bodyPr/>
          <a:lstStyle/>
          <a:p>
            <a:fld id="{B9414556-BEDA-4D4B-9CF1-263B737BB541}" type="slidenum">
              <a:rPr lang="en-GB" smtClean="0"/>
              <a:t>‹#›</a:t>
            </a:fld>
            <a:endParaRPr lang="en-GB" dirty="0"/>
          </a:p>
        </p:txBody>
      </p:sp>
    </p:spTree>
    <p:extLst>
      <p:ext uri="{BB962C8B-B14F-4D97-AF65-F5344CB8AC3E}">
        <p14:creationId xmlns:p14="http://schemas.microsoft.com/office/powerpoint/2010/main" val="2894292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2FAC3F0-EFCC-4066-A651-C57C25FD4F16}" type="datetime1">
              <a:rPr lang="en-GB" smtClean="0"/>
              <a:t>17/03/2022</a:t>
            </a:fld>
            <a:endParaRPr lang="en-GB" dirty="0"/>
          </a:p>
        </p:txBody>
      </p:sp>
      <p:sp>
        <p:nvSpPr>
          <p:cNvPr id="5" name="Footer Placeholder 4"/>
          <p:cNvSpPr>
            <a:spLocks noGrp="1"/>
          </p:cNvSpPr>
          <p:nvPr>
            <p:ph type="ftr" sz="quarter" idx="11"/>
          </p:nvPr>
        </p:nvSpPr>
        <p:spPr/>
        <p:txBody>
          <a:bodyPr/>
          <a:lstStyle/>
          <a:p>
            <a:r>
              <a:rPr lang="en-GB" smtClean="0"/>
              <a:t>HHSG March 2022</a:t>
            </a:r>
            <a:endParaRPr lang="en-GB" dirty="0"/>
          </a:p>
        </p:txBody>
      </p:sp>
      <p:sp>
        <p:nvSpPr>
          <p:cNvPr id="6" name="Slide Number Placeholder 5"/>
          <p:cNvSpPr>
            <a:spLocks noGrp="1"/>
          </p:cNvSpPr>
          <p:nvPr>
            <p:ph type="sldNum" sz="quarter" idx="12"/>
          </p:nvPr>
        </p:nvSpPr>
        <p:spPr/>
        <p:txBody>
          <a:bodyPr/>
          <a:lstStyle/>
          <a:p>
            <a:fld id="{B9414556-BEDA-4D4B-9CF1-263B737BB541}" type="slidenum">
              <a:rPr lang="en-GB" smtClean="0"/>
              <a:t>‹#›</a:t>
            </a:fld>
            <a:endParaRPr lang="en-GB" dirty="0"/>
          </a:p>
        </p:txBody>
      </p:sp>
    </p:spTree>
    <p:extLst>
      <p:ext uri="{BB962C8B-B14F-4D97-AF65-F5344CB8AC3E}">
        <p14:creationId xmlns:p14="http://schemas.microsoft.com/office/powerpoint/2010/main" val="2052832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A28C56-EFA5-4D2B-99E1-6E69A0B9EE00}" type="datetime1">
              <a:rPr lang="en-GB" smtClean="0"/>
              <a:t>17/03/2022</a:t>
            </a:fld>
            <a:endParaRPr lang="en-GB" dirty="0"/>
          </a:p>
        </p:txBody>
      </p:sp>
      <p:sp>
        <p:nvSpPr>
          <p:cNvPr id="5" name="Footer Placeholder 4"/>
          <p:cNvSpPr>
            <a:spLocks noGrp="1"/>
          </p:cNvSpPr>
          <p:nvPr>
            <p:ph type="ftr" sz="quarter" idx="11"/>
          </p:nvPr>
        </p:nvSpPr>
        <p:spPr/>
        <p:txBody>
          <a:bodyPr/>
          <a:lstStyle/>
          <a:p>
            <a:r>
              <a:rPr lang="en-GB" smtClean="0"/>
              <a:t>HHSG March 2022</a:t>
            </a:r>
            <a:endParaRPr lang="en-GB" dirty="0"/>
          </a:p>
        </p:txBody>
      </p:sp>
      <p:sp>
        <p:nvSpPr>
          <p:cNvPr id="6" name="Slide Number Placeholder 5"/>
          <p:cNvSpPr>
            <a:spLocks noGrp="1"/>
          </p:cNvSpPr>
          <p:nvPr>
            <p:ph type="sldNum" sz="quarter" idx="12"/>
          </p:nvPr>
        </p:nvSpPr>
        <p:spPr/>
        <p:txBody>
          <a:bodyPr/>
          <a:lstStyle/>
          <a:p>
            <a:fld id="{B9414556-BEDA-4D4B-9CF1-263B737BB541}" type="slidenum">
              <a:rPr lang="en-GB" smtClean="0"/>
              <a:t>‹#›</a:t>
            </a:fld>
            <a:endParaRPr lang="en-GB" dirty="0"/>
          </a:p>
        </p:txBody>
      </p:sp>
    </p:spTree>
    <p:extLst>
      <p:ext uri="{BB962C8B-B14F-4D97-AF65-F5344CB8AC3E}">
        <p14:creationId xmlns:p14="http://schemas.microsoft.com/office/powerpoint/2010/main" val="2650777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CBB3F26-27B6-4E95-9077-B6F7C94B3555}" type="datetime1">
              <a:rPr lang="en-GB" smtClean="0"/>
              <a:t>17/03/2022</a:t>
            </a:fld>
            <a:endParaRPr lang="en-GB" dirty="0"/>
          </a:p>
        </p:txBody>
      </p:sp>
      <p:sp>
        <p:nvSpPr>
          <p:cNvPr id="6" name="Footer Placeholder 5"/>
          <p:cNvSpPr>
            <a:spLocks noGrp="1"/>
          </p:cNvSpPr>
          <p:nvPr>
            <p:ph type="ftr" sz="quarter" idx="11"/>
          </p:nvPr>
        </p:nvSpPr>
        <p:spPr/>
        <p:txBody>
          <a:bodyPr/>
          <a:lstStyle/>
          <a:p>
            <a:r>
              <a:rPr lang="en-GB" smtClean="0"/>
              <a:t>HHSG March 2022</a:t>
            </a:r>
            <a:endParaRPr lang="en-GB" dirty="0"/>
          </a:p>
        </p:txBody>
      </p:sp>
      <p:sp>
        <p:nvSpPr>
          <p:cNvPr id="7" name="Slide Number Placeholder 6"/>
          <p:cNvSpPr>
            <a:spLocks noGrp="1"/>
          </p:cNvSpPr>
          <p:nvPr>
            <p:ph type="sldNum" sz="quarter" idx="12"/>
          </p:nvPr>
        </p:nvSpPr>
        <p:spPr/>
        <p:txBody>
          <a:bodyPr/>
          <a:lstStyle/>
          <a:p>
            <a:fld id="{B9414556-BEDA-4D4B-9CF1-263B737BB541}" type="slidenum">
              <a:rPr lang="en-GB" smtClean="0"/>
              <a:t>‹#›</a:t>
            </a:fld>
            <a:endParaRPr lang="en-GB" dirty="0"/>
          </a:p>
        </p:txBody>
      </p:sp>
    </p:spTree>
    <p:extLst>
      <p:ext uri="{BB962C8B-B14F-4D97-AF65-F5344CB8AC3E}">
        <p14:creationId xmlns:p14="http://schemas.microsoft.com/office/powerpoint/2010/main" val="2744404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0A50525-CAA3-4346-9D72-B7BC17C0D8D8}" type="datetime1">
              <a:rPr lang="en-GB" smtClean="0"/>
              <a:t>17/03/2022</a:t>
            </a:fld>
            <a:endParaRPr lang="en-GB" dirty="0"/>
          </a:p>
        </p:txBody>
      </p:sp>
      <p:sp>
        <p:nvSpPr>
          <p:cNvPr id="8" name="Footer Placeholder 7"/>
          <p:cNvSpPr>
            <a:spLocks noGrp="1"/>
          </p:cNvSpPr>
          <p:nvPr>
            <p:ph type="ftr" sz="quarter" idx="11"/>
          </p:nvPr>
        </p:nvSpPr>
        <p:spPr/>
        <p:txBody>
          <a:bodyPr/>
          <a:lstStyle/>
          <a:p>
            <a:r>
              <a:rPr lang="en-GB" smtClean="0"/>
              <a:t>HHSG March 2022</a:t>
            </a:r>
            <a:endParaRPr lang="en-GB" dirty="0"/>
          </a:p>
        </p:txBody>
      </p:sp>
      <p:sp>
        <p:nvSpPr>
          <p:cNvPr id="9" name="Slide Number Placeholder 8"/>
          <p:cNvSpPr>
            <a:spLocks noGrp="1"/>
          </p:cNvSpPr>
          <p:nvPr>
            <p:ph type="sldNum" sz="quarter" idx="12"/>
          </p:nvPr>
        </p:nvSpPr>
        <p:spPr/>
        <p:txBody>
          <a:bodyPr/>
          <a:lstStyle/>
          <a:p>
            <a:fld id="{B9414556-BEDA-4D4B-9CF1-263B737BB541}" type="slidenum">
              <a:rPr lang="en-GB" smtClean="0"/>
              <a:t>‹#›</a:t>
            </a:fld>
            <a:endParaRPr lang="en-GB" dirty="0"/>
          </a:p>
        </p:txBody>
      </p:sp>
    </p:spTree>
    <p:extLst>
      <p:ext uri="{BB962C8B-B14F-4D97-AF65-F5344CB8AC3E}">
        <p14:creationId xmlns:p14="http://schemas.microsoft.com/office/powerpoint/2010/main" val="52455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0D0E108-DA53-4FB0-91EF-6072EC8C7B73}" type="datetime1">
              <a:rPr lang="en-GB" smtClean="0"/>
              <a:t>17/03/2022</a:t>
            </a:fld>
            <a:endParaRPr lang="en-GB" dirty="0"/>
          </a:p>
        </p:txBody>
      </p:sp>
      <p:sp>
        <p:nvSpPr>
          <p:cNvPr id="4" name="Footer Placeholder 3"/>
          <p:cNvSpPr>
            <a:spLocks noGrp="1"/>
          </p:cNvSpPr>
          <p:nvPr>
            <p:ph type="ftr" sz="quarter" idx="11"/>
          </p:nvPr>
        </p:nvSpPr>
        <p:spPr/>
        <p:txBody>
          <a:bodyPr/>
          <a:lstStyle/>
          <a:p>
            <a:r>
              <a:rPr lang="en-GB" smtClean="0"/>
              <a:t>HHSG March 2022</a:t>
            </a:r>
            <a:endParaRPr lang="en-GB" dirty="0"/>
          </a:p>
        </p:txBody>
      </p:sp>
      <p:sp>
        <p:nvSpPr>
          <p:cNvPr id="5" name="Slide Number Placeholder 4"/>
          <p:cNvSpPr>
            <a:spLocks noGrp="1"/>
          </p:cNvSpPr>
          <p:nvPr>
            <p:ph type="sldNum" sz="quarter" idx="12"/>
          </p:nvPr>
        </p:nvSpPr>
        <p:spPr/>
        <p:txBody>
          <a:bodyPr/>
          <a:lstStyle/>
          <a:p>
            <a:fld id="{B9414556-BEDA-4D4B-9CF1-263B737BB541}" type="slidenum">
              <a:rPr lang="en-GB" smtClean="0"/>
              <a:t>‹#›</a:t>
            </a:fld>
            <a:endParaRPr lang="en-GB" dirty="0"/>
          </a:p>
        </p:txBody>
      </p:sp>
    </p:spTree>
    <p:extLst>
      <p:ext uri="{BB962C8B-B14F-4D97-AF65-F5344CB8AC3E}">
        <p14:creationId xmlns:p14="http://schemas.microsoft.com/office/powerpoint/2010/main" val="1571507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0512F5-0F53-4D09-B4A4-3A0EE17A10FC}" type="datetime1">
              <a:rPr lang="en-GB" smtClean="0"/>
              <a:t>17/03/2022</a:t>
            </a:fld>
            <a:endParaRPr lang="en-GB" dirty="0"/>
          </a:p>
        </p:txBody>
      </p:sp>
      <p:sp>
        <p:nvSpPr>
          <p:cNvPr id="3" name="Footer Placeholder 2"/>
          <p:cNvSpPr>
            <a:spLocks noGrp="1"/>
          </p:cNvSpPr>
          <p:nvPr>
            <p:ph type="ftr" sz="quarter" idx="11"/>
          </p:nvPr>
        </p:nvSpPr>
        <p:spPr/>
        <p:txBody>
          <a:bodyPr/>
          <a:lstStyle/>
          <a:p>
            <a:r>
              <a:rPr lang="en-GB" smtClean="0"/>
              <a:t>HHSG March 2022</a:t>
            </a:r>
            <a:endParaRPr lang="en-GB" dirty="0"/>
          </a:p>
        </p:txBody>
      </p:sp>
      <p:sp>
        <p:nvSpPr>
          <p:cNvPr id="4" name="Slide Number Placeholder 3"/>
          <p:cNvSpPr>
            <a:spLocks noGrp="1"/>
          </p:cNvSpPr>
          <p:nvPr>
            <p:ph type="sldNum" sz="quarter" idx="12"/>
          </p:nvPr>
        </p:nvSpPr>
        <p:spPr/>
        <p:txBody>
          <a:bodyPr/>
          <a:lstStyle/>
          <a:p>
            <a:fld id="{B9414556-BEDA-4D4B-9CF1-263B737BB541}" type="slidenum">
              <a:rPr lang="en-GB" smtClean="0"/>
              <a:t>‹#›</a:t>
            </a:fld>
            <a:endParaRPr lang="en-GB" dirty="0"/>
          </a:p>
        </p:txBody>
      </p:sp>
    </p:spTree>
    <p:extLst>
      <p:ext uri="{BB962C8B-B14F-4D97-AF65-F5344CB8AC3E}">
        <p14:creationId xmlns:p14="http://schemas.microsoft.com/office/powerpoint/2010/main" val="89300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218F7C-6371-4F2F-BB4C-5FD3EB618956}" type="datetime1">
              <a:rPr lang="en-GB" smtClean="0"/>
              <a:t>17/03/2022</a:t>
            </a:fld>
            <a:endParaRPr lang="en-GB" dirty="0"/>
          </a:p>
        </p:txBody>
      </p:sp>
      <p:sp>
        <p:nvSpPr>
          <p:cNvPr id="6" name="Footer Placeholder 5"/>
          <p:cNvSpPr>
            <a:spLocks noGrp="1"/>
          </p:cNvSpPr>
          <p:nvPr>
            <p:ph type="ftr" sz="quarter" idx="11"/>
          </p:nvPr>
        </p:nvSpPr>
        <p:spPr/>
        <p:txBody>
          <a:bodyPr/>
          <a:lstStyle/>
          <a:p>
            <a:r>
              <a:rPr lang="en-GB" smtClean="0"/>
              <a:t>HHSG March 2022</a:t>
            </a:r>
            <a:endParaRPr lang="en-GB" dirty="0"/>
          </a:p>
        </p:txBody>
      </p:sp>
      <p:sp>
        <p:nvSpPr>
          <p:cNvPr id="7" name="Slide Number Placeholder 6"/>
          <p:cNvSpPr>
            <a:spLocks noGrp="1"/>
          </p:cNvSpPr>
          <p:nvPr>
            <p:ph type="sldNum" sz="quarter" idx="12"/>
          </p:nvPr>
        </p:nvSpPr>
        <p:spPr/>
        <p:txBody>
          <a:bodyPr/>
          <a:lstStyle/>
          <a:p>
            <a:fld id="{B9414556-BEDA-4D4B-9CF1-263B737BB541}" type="slidenum">
              <a:rPr lang="en-GB" smtClean="0"/>
              <a:t>‹#›</a:t>
            </a:fld>
            <a:endParaRPr lang="en-GB" dirty="0"/>
          </a:p>
        </p:txBody>
      </p:sp>
    </p:spTree>
    <p:extLst>
      <p:ext uri="{BB962C8B-B14F-4D97-AF65-F5344CB8AC3E}">
        <p14:creationId xmlns:p14="http://schemas.microsoft.com/office/powerpoint/2010/main" val="439802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F000F6-C38E-4701-93A9-0DB03EA171FB}" type="datetime1">
              <a:rPr lang="en-GB" smtClean="0"/>
              <a:t>17/03/2022</a:t>
            </a:fld>
            <a:endParaRPr lang="en-GB" dirty="0"/>
          </a:p>
        </p:txBody>
      </p:sp>
      <p:sp>
        <p:nvSpPr>
          <p:cNvPr id="6" name="Footer Placeholder 5"/>
          <p:cNvSpPr>
            <a:spLocks noGrp="1"/>
          </p:cNvSpPr>
          <p:nvPr>
            <p:ph type="ftr" sz="quarter" idx="11"/>
          </p:nvPr>
        </p:nvSpPr>
        <p:spPr/>
        <p:txBody>
          <a:bodyPr/>
          <a:lstStyle/>
          <a:p>
            <a:r>
              <a:rPr lang="en-GB" smtClean="0"/>
              <a:t>HHSG March 2022</a:t>
            </a:r>
            <a:endParaRPr lang="en-GB" dirty="0"/>
          </a:p>
        </p:txBody>
      </p:sp>
      <p:sp>
        <p:nvSpPr>
          <p:cNvPr id="7" name="Slide Number Placeholder 6"/>
          <p:cNvSpPr>
            <a:spLocks noGrp="1"/>
          </p:cNvSpPr>
          <p:nvPr>
            <p:ph type="sldNum" sz="quarter" idx="12"/>
          </p:nvPr>
        </p:nvSpPr>
        <p:spPr/>
        <p:txBody>
          <a:bodyPr/>
          <a:lstStyle/>
          <a:p>
            <a:fld id="{B9414556-BEDA-4D4B-9CF1-263B737BB541}" type="slidenum">
              <a:rPr lang="en-GB" smtClean="0"/>
              <a:t>‹#›</a:t>
            </a:fld>
            <a:endParaRPr lang="en-GB" dirty="0"/>
          </a:p>
        </p:txBody>
      </p:sp>
    </p:spTree>
    <p:extLst>
      <p:ext uri="{BB962C8B-B14F-4D97-AF65-F5344CB8AC3E}">
        <p14:creationId xmlns:p14="http://schemas.microsoft.com/office/powerpoint/2010/main" val="3628681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D20FF5-9828-4033-83AA-40EA0B66F67E}" type="datetime1">
              <a:rPr lang="en-GB" smtClean="0"/>
              <a:t>17/03/2022</a:t>
            </a:fld>
            <a:endParaRPr lang="en-GB"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HHSG March 2022</a:t>
            </a:r>
            <a:endParaRPr lang="en-GB"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14556-BEDA-4D4B-9CF1-263B737BB541}" type="slidenum">
              <a:rPr lang="en-GB" smtClean="0"/>
              <a:t>‹#›</a:t>
            </a:fld>
            <a:endParaRPr lang="en-GB" dirty="0"/>
          </a:p>
        </p:txBody>
      </p:sp>
    </p:spTree>
    <p:extLst>
      <p:ext uri="{BB962C8B-B14F-4D97-AF65-F5344CB8AC3E}">
        <p14:creationId xmlns:p14="http://schemas.microsoft.com/office/powerpoint/2010/main" val="2333960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nsc.org/community-safety/safety-topics/seasonal-safety/autumn-safety/halloween"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www.safequarry.com/resources/MPA%20Community%20Water%20Safety.pdf"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www.safequarry.com/resources/MPA%20Community%20Water%20Safety.pdf"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www.hse.gov.uk/temperature/outdoor.htm"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Seasonal Safety 2022</a:t>
            </a:r>
          </a:p>
        </p:txBody>
      </p:sp>
      <p:sp>
        <p:nvSpPr>
          <p:cNvPr id="3" name="Subtitle 2"/>
          <p:cNvSpPr>
            <a:spLocks noGrp="1"/>
          </p:cNvSpPr>
          <p:nvPr>
            <p:ph type="subTitle" idx="1"/>
          </p:nvPr>
        </p:nvSpPr>
        <p:spPr>
          <a:xfrm>
            <a:off x="755576" y="3886200"/>
            <a:ext cx="7560840" cy="2567136"/>
          </a:xfrm>
        </p:spPr>
        <p:txBody>
          <a:bodyPr>
            <a:normAutofit fontScale="92500" lnSpcReduction="10000"/>
          </a:bodyPr>
          <a:lstStyle/>
          <a:p>
            <a:r>
              <a:rPr lang="en-GB" dirty="0"/>
              <a:t>Wednesday 23rd March 2022</a:t>
            </a:r>
          </a:p>
          <a:p>
            <a:r>
              <a:rPr lang="en-GB" dirty="0"/>
              <a:t>at </a:t>
            </a:r>
          </a:p>
          <a:p>
            <a:r>
              <a:rPr lang="en-US" i="1" dirty="0"/>
              <a:t>Leominster Golf Club</a:t>
            </a:r>
            <a:endParaRPr lang="en-GB" i="1" dirty="0"/>
          </a:p>
          <a:p>
            <a:r>
              <a:rPr lang="en-GB" i="1" dirty="0"/>
              <a:t>Presented by Herefordshire Health &amp; Safety Group</a:t>
            </a:r>
          </a:p>
          <a:p>
            <a:endParaRPr lang="en-GB" dirty="0"/>
          </a:p>
          <a:p>
            <a:endParaRPr lang="en-GB" dirty="0"/>
          </a:p>
          <a:p>
            <a:endParaRPr lang="en-GB" dirty="0"/>
          </a:p>
          <a:p>
            <a:endParaRPr lang="en-GB" dirty="0"/>
          </a:p>
          <a:p>
            <a:endParaRPr lang="en-GB" dirty="0"/>
          </a:p>
          <a:p>
            <a:endParaRPr lang="en-GB" dirty="0"/>
          </a:p>
        </p:txBody>
      </p:sp>
      <p:pic>
        <p:nvPicPr>
          <p:cNvPr id="1026" name="Picture 1" descr="Herefordshire_arm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790576"/>
            <a:ext cx="1368153" cy="1084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957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 xmlns:a16="http://schemas.microsoft.com/office/drawing/2014/main" id="{6680289C-969B-4665-9A1D-BDF7C7695F17}"/>
              </a:ext>
            </a:extLst>
          </p:cNvPr>
          <p:cNvSpPr>
            <a:spLocks noGrp="1"/>
          </p:cNvSpPr>
          <p:nvPr>
            <p:ph type="ftr" sz="quarter" idx="11"/>
          </p:nvPr>
        </p:nvSpPr>
        <p:spPr/>
        <p:txBody>
          <a:bodyPr/>
          <a:lstStyle/>
          <a:p>
            <a:r>
              <a:rPr lang="en-GB" smtClean="0"/>
              <a:t>HHSG March 2022</a:t>
            </a:r>
            <a:endParaRPr lang="en-GB" dirty="0"/>
          </a:p>
        </p:txBody>
      </p:sp>
      <p:sp>
        <p:nvSpPr>
          <p:cNvPr id="3" name="Slide Number Placeholder 2">
            <a:extLst>
              <a:ext uri="{FF2B5EF4-FFF2-40B4-BE49-F238E27FC236}">
                <a16:creationId xmlns="" xmlns:a16="http://schemas.microsoft.com/office/drawing/2014/main" id="{6D95FA11-7999-4A1B-8DB0-FA1CD55086E5}"/>
              </a:ext>
            </a:extLst>
          </p:cNvPr>
          <p:cNvSpPr>
            <a:spLocks noGrp="1"/>
          </p:cNvSpPr>
          <p:nvPr>
            <p:ph type="sldNum" sz="quarter" idx="12"/>
          </p:nvPr>
        </p:nvSpPr>
        <p:spPr/>
        <p:txBody>
          <a:bodyPr/>
          <a:lstStyle/>
          <a:p>
            <a:fld id="{B9414556-BEDA-4D4B-9CF1-263B737BB541}" type="slidenum">
              <a:rPr lang="en-GB" smtClean="0"/>
              <a:t>10</a:t>
            </a:fld>
            <a:endParaRPr lang="en-GB" dirty="0"/>
          </a:p>
        </p:txBody>
      </p:sp>
      <p:sp>
        <p:nvSpPr>
          <p:cNvPr id="4" name="Rectangle 2">
            <a:extLst>
              <a:ext uri="{FF2B5EF4-FFF2-40B4-BE49-F238E27FC236}">
                <a16:creationId xmlns="" xmlns:a16="http://schemas.microsoft.com/office/drawing/2014/main" id="{5B36F856-9CF7-4009-A7CB-8C19A2905910}"/>
              </a:ext>
            </a:extLst>
          </p:cNvPr>
          <p:cNvSpPr>
            <a:spLocks noChangeArrowheads="1"/>
          </p:cNvSpPr>
          <p:nvPr/>
        </p:nvSpPr>
        <p:spPr bwMode="auto">
          <a:xfrm>
            <a:off x="0" y="1370373"/>
            <a:ext cx="9129555"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a:ln>
                  <a:noFill/>
                </a:ln>
                <a:solidFill>
                  <a:srgbClr val="FF0000"/>
                </a:solidFill>
                <a:effectLst/>
                <a:ea typeface="Times New Roman" panose="02020603050405020304" pitchFamily="18" charset="0"/>
                <a:cs typeface="Arial" panose="020B0604020202020204" pitchFamily="34" charset="0"/>
              </a:rPr>
              <a:t>Sun Safety - skin cancer </a:t>
            </a:r>
            <a:r>
              <a:rPr kumimoji="0" lang="en-GB" altLang="en-US" sz="2400" b="1" i="0" u="none" strike="noStrike" cap="none" normalizeH="0" baseline="0" dirty="0" smtClean="0">
                <a:ln>
                  <a:noFill/>
                </a:ln>
                <a:solidFill>
                  <a:srgbClr val="FF0000"/>
                </a:solidFill>
                <a:effectLst/>
                <a:ea typeface="Times New Roman" panose="02020603050405020304" pitchFamily="18" charset="0"/>
                <a:cs typeface="Arial" panose="020B0604020202020204" pitchFamily="34" charset="0"/>
              </a:rPr>
              <a:t> (1)</a:t>
            </a:r>
            <a:endParaRPr kumimoji="0" lang="en-GB" altLang="en-US" sz="24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At least 1,500 new cases of non-melanoma skin cancer (NMSC) and 240 new cases of malignant melanoma linked to solar ultraviolet radiation (</a:t>
            </a:r>
            <a:r>
              <a:rPr kumimoji="0" lang="en-GB" altLang="en-US" b="0" i="0" u="none" strike="noStrike" cap="none" normalizeH="0" baseline="0" dirty="0" err="1">
                <a:ln>
                  <a:noFill/>
                </a:ln>
                <a:solidFill>
                  <a:srgbClr val="000000"/>
                </a:solidFill>
                <a:effectLst/>
                <a:ea typeface="Times New Roman" panose="02020603050405020304" pitchFamily="18" charset="0"/>
                <a:cs typeface="Arial" panose="020B0604020202020204" pitchFamily="34" charset="0"/>
              </a:rPr>
              <a:t>UVR</a:t>
            </a:r>
            <a:r>
              <a:rPr kumimoji="0" lang="en-GB" altLang="en-US" b="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 exposure at work are diagnosed in Britain each year.</a:t>
            </a:r>
            <a:endParaRPr kumimoji="0" lang="en-GB" altLang="en-US"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Skin cancer kills 60 workers a year, in Britain each year, but 90 per cent of all skin cancer deaths can be prevented. In Britain we love the sun and having a sun tan, but e</a:t>
            </a:r>
            <a:r>
              <a:rPr kumimoji="0" lang="en-GB" altLang="en-US" b="0" i="0" u="none" strike="noStrike" cap="none" normalizeH="0" baseline="0" dirty="0">
                <a:ln>
                  <a:noFill/>
                </a:ln>
                <a:solidFill>
                  <a:srgbClr val="000000"/>
                </a:solidFill>
                <a:effectLst/>
                <a:ea typeface="Calibri" panose="020F0502020204030204" pitchFamily="34" charset="0"/>
                <a:cs typeface="Arial" panose="020B0604020202020204" pitchFamily="34" charset="0"/>
              </a:rPr>
              <a:t>ven a tan that has been built up gradually can be harmful to health. A tan is a sign that the skin has been damaged.</a:t>
            </a:r>
            <a:endParaRPr kumimoji="0" lang="en-GB" altLang="en-US"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1" i="0" u="none" strike="noStrike" cap="none" normalizeH="0" baseline="0" dirty="0">
                <a:ln>
                  <a:noFill/>
                </a:ln>
                <a:solidFill>
                  <a:schemeClr val="tx1"/>
                </a:solidFill>
                <a:effectLst/>
                <a:ea typeface="Calibri" panose="020F0502020204030204" pitchFamily="34" charset="0"/>
                <a:cs typeface="Arial" panose="020B0604020202020204" pitchFamily="34" charset="0"/>
              </a:rPr>
              <a:t>In the short term... </a:t>
            </a:r>
            <a:r>
              <a:rPr kumimoji="0" lang="en-GB" altLang="en-US" b="0" i="0" u="none" strike="noStrike" cap="none" normalizeH="0" baseline="0" dirty="0">
                <a:ln>
                  <a:noFill/>
                </a:ln>
                <a:solidFill>
                  <a:schemeClr val="tx1"/>
                </a:solidFill>
                <a:effectLst/>
                <a:ea typeface="Calibri" panose="020F0502020204030204" pitchFamily="34" charset="0"/>
                <a:cs typeface="Arial" panose="020B0604020202020204" pitchFamily="34" charset="0"/>
              </a:rPr>
              <a:t>sunburn can blister your skin and make it peel; mild reddening is a sign of skin damage.</a:t>
            </a:r>
            <a:endParaRPr kumimoji="0" lang="en-GB" altLang="en-US"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1" i="0" u="none" strike="noStrike" cap="none" normalizeH="0" baseline="0" dirty="0">
                <a:ln>
                  <a:noFill/>
                </a:ln>
                <a:solidFill>
                  <a:schemeClr val="tx1"/>
                </a:solidFill>
                <a:effectLst/>
                <a:ea typeface="Calibri" panose="020F0502020204030204" pitchFamily="34" charset="0"/>
                <a:cs typeface="Arial" panose="020B0604020202020204" pitchFamily="34" charset="0"/>
              </a:rPr>
              <a:t>In the long term...  </a:t>
            </a:r>
            <a:r>
              <a:rPr kumimoji="0" lang="en-GB" altLang="en-US" b="0" i="0" u="none" strike="noStrike" cap="none" normalizeH="0" baseline="0" dirty="0">
                <a:ln>
                  <a:noFill/>
                </a:ln>
                <a:solidFill>
                  <a:schemeClr val="tx1"/>
                </a:solidFill>
                <a:effectLst/>
                <a:ea typeface="Calibri" panose="020F0502020204030204" pitchFamily="34" charset="0"/>
                <a:cs typeface="Arial" panose="020B0604020202020204" pitchFamily="34" charset="0"/>
              </a:rPr>
              <a:t>too much sun will speed up the ageing of your skin, making it leathery, mottled and wrinkled, and the most serious effect is an increased chance of developing skin cancer.</a:t>
            </a:r>
            <a:endParaRPr kumimoji="0" lang="en-GB" altLang="en-US"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1" i="0" u="none" strike="noStrike" cap="none" normalizeH="0" baseline="0" dirty="0">
                <a:ln>
                  <a:noFill/>
                </a:ln>
                <a:solidFill>
                  <a:schemeClr val="tx1"/>
                </a:solidFill>
                <a:effectLst/>
                <a:ea typeface="Calibri" panose="020F0502020204030204" pitchFamily="34" charset="0"/>
                <a:cs typeface="Arial" panose="020B0604020202020204" pitchFamily="34" charset="0"/>
              </a:rPr>
              <a:t>Abnormal reactions to sunlight </a:t>
            </a:r>
            <a:endParaRPr kumimoji="0" lang="en-GB" altLang="en-US"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a:ln>
                  <a:noFill/>
                </a:ln>
                <a:solidFill>
                  <a:schemeClr val="tx1"/>
                </a:solidFill>
                <a:effectLst/>
                <a:ea typeface="Calibri" panose="020F0502020204030204" pitchFamily="34" charset="0"/>
                <a:cs typeface="Arial" panose="020B0604020202020204" pitchFamily="34" charset="0"/>
              </a:rPr>
              <a:t>Some medicines, contact with some chemicals used at work (such as dyes, wood preservatives, coal-tar and pitch products), and contact with some plants, can make your skin more sensitive to sunlight. </a:t>
            </a:r>
            <a:endParaRPr kumimoji="0" lang="en-GB"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a:ln>
                <a:noFill/>
              </a:ln>
              <a:solidFill>
                <a:schemeClr val="tx1"/>
              </a:solidFill>
              <a:effectLst/>
            </a:endParaRPr>
          </a:p>
        </p:txBody>
      </p:sp>
      <p:pic>
        <p:nvPicPr>
          <p:cNvPr id="6" name="Picture 5">
            <a:extLst>
              <a:ext uri="{FF2B5EF4-FFF2-40B4-BE49-F238E27FC236}">
                <a16:creationId xmlns="" xmlns:a16="http://schemas.microsoft.com/office/drawing/2014/main" id="{447B8BBE-DE2E-4CD7-B89E-FF16F0D4F2CD}"/>
              </a:ext>
            </a:extLst>
          </p:cNvPr>
          <p:cNvPicPr>
            <a:picLocks noChangeAspect="1"/>
          </p:cNvPicPr>
          <p:nvPr/>
        </p:nvPicPr>
        <p:blipFill>
          <a:blip r:embed="rId2"/>
          <a:stretch>
            <a:fillRect/>
          </a:stretch>
        </p:blipFill>
        <p:spPr>
          <a:xfrm>
            <a:off x="337831" y="302697"/>
            <a:ext cx="1024217" cy="1085182"/>
          </a:xfrm>
          <a:prstGeom prst="rect">
            <a:avLst/>
          </a:prstGeom>
        </p:spPr>
      </p:pic>
    </p:spTree>
    <p:extLst>
      <p:ext uri="{BB962C8B-B14F-4D97-AF65-F5344CB8AC3E}">
        <p14:creationId xmlns:p14="http://schemas.microsoft.com/office/powerpoint/2010/main" val="3317943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 xmlns:a16="http://schemas.microsoft.com/office/drawing/2014/main" id="{6680289C-969B-4665-9A1D-BDF7C7695F17}"/>
              </a:ext>
            </a:extLst>
          </p:cNvPr>
          <p:cNvSpPr>
            <a:spLocks noGrp="1"/>
          </p:cNvSpPr>
          <p:nvPr>
            <p:ph type="ftr" sz="quarter" idx="11"/>
          </p:nvPr>
        </p:nvSpPr>
        <p:spPr/>
        <p:txBody>
          <a:bodyPr/>
          <a:lstStyle/>
          <a:p>
            <a:r>
              <a:rPr lang="en-GB" smtClean="0"/>
              <a:t>HHSG March 2022</a:t>
            </a:r>
            <a:endParaRPr lang="en-GB" dirty="0"/>
          </a:p>
        </p:txBody>
      </p:sp>
      <p:sp>
        <p:nvSpPr>
          <p:cNvPr id="3" name="Slide Number Placeholder 2">
            <a:extLst>
              <a:ext uri="{FF2B5EF4-FFF2-40B4-BE49-F238E27FC236}">
                <a16:creationId xmlns="" xmlns:a16="http://schemas.microsoft.com/office/drawing/2014/main" id="{6D95FA11-7999-4A1B-8DB0-FA1CD55086E5}"/>
              </a:ext>
            </a:extLst>
          </p:cNvPr>
          <p:cNvSpPr>
            <a:spLocks noGrp="1"/>
          </p:cNvSpPr>
          <p:nvPr>
            <p:ph type="sldNum" sz="quarter" idx="12"/>
          </p:nvPr>
        </p:nvSpPr>
        <p:spPr/>
        <p:txBody>
          <a:bodyPr/>
          <a:lstStyle/>
          <a:p>
            <a:fld id="{B9414556-BEDA-4D4B-9CF1-263B737BB541}" type="slidenum">
              <a:rPr lang="en-GB" smtClean="0"/>
              <a:t>11</a:t>
            </a:fld>
            <a:endParaRPr lang="en-GB" dirty="0"/>
          </a:p>
        </p:txBody>
      </p:sp>
      <p:sp>
        <p:nvSpPr>
          <p:cNvPr id="4" name="Rectangle 2">
            <a:extLst>
              <a:ext uri="{FF2B5EF4-FFF2-40B4-BE49-F238E27FC236}">
                <a16:creationId xmlns="" xmlns:a16="http://schemas.microsoft.com/office/drawing/2014/main" id="{5B36F856-9CF7-4009-A7CB-8C19A2905910}"/>
              </a:ext>
            </a:extLst>
          </p:cNvPr>
          <p:cNvSpPr>
            <a:spLocks noChangeArrowheads="1"/>
          </p:cNvSpPr>
          <p:nvPr/>
        </p:nvSpPr>
        <p:spPr bwMode="auto">
          <a:xfrm>
            <a:off x="337831" y="1562308"/>
            <a:ext cx="8266617"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a:ln>
                  <a:noFill/>
                </a:ln>
                <a:solidFill>
                  <a:srgbClr val="FF0000"/>
                </a:solidFill>
                <a:effectLst/>
                <a:ea typeface="Times New Roman" panose="02020603050405020304" pitchFamily="18" charset="0"/>
                <a:cs typeface="Arial" panose="020B0604020202020204" pitchFamily="34" charset="0"/>
              </a:rPr>
              <a:t>Sun Safety - skin </a:t>
            </a:r>
            <a:r>
              <a:rPr kumimoji="0" lang="en-GB" altLang="en-US" sz="2400" b="1" i="0" u="none" strike="noStrike" cap="none" normalizeH="0" baseline="0" dirty="0" smtClean="0">
                <a:ln>
                  <a:noFill/>
                </a:ln>
                <a:solidFill>
                  <a:srgbClr val="FF0000"/>
                </a:solidFill>
                <a:effectLst/>
                <a:ea typeface="Times New Roman" panose="02020603050405020304" pitchFamily="18" charset="0"/>
                <a:cs typeface="Arial" panose="020B0604020202020204" pitchFamily="34" charset="0"/>
              </a:rPr>
              <a:t>cancer (2) </a:t>
            </a:r>
            <a:endParaRPr kumimoji="0" lang="en-GB"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1" i="0" u="none" strike="noStrike" cap="none" normalizeH="0" baseline="0" dirty="0" smtClean="0">
              <a:ln>
                <a:noFill/>
              </a:ln>
              <a:solidFill>
                <a:schemeClr val="tx1"/>
              </a:solidFill>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Some </a:t>
            </a:r>
            <a:r>
              <a:rPr kumimoji="0" lang="en-GB" altLang="en-US" b="1" i="0" u="none" strike="noStrike" cap="none" normalizeH="0" baseline="0" dirty="0">
                <a:ln>
                  <a:noFill/>
                </a:ln>
                <a:solidFill>
                  <a:schemeClr val="tx1"/>
                </a:solidFill>
                <a:effectLst/>
                <a:ea typeface="Calibri" panose="020F0502020204030204" pitchFamily="34" charset="0"/>
                <a:cs typeface="Arial" panose="020B0604020202020204" pitchFamily="34" charset="0"/>
              </a:rPr>
              <a:t>Dos and Don’ts to avoid the dangers are:</a:t>
            </a:r>
            <a:endParaRPr kumimoji="0" lang="en-GB"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tx1"/>
                </a:solidFill>
                <a:effectLst/>
                <a:ea typeface="Calibri" panose="020F0502020204030204" pitchFamily="34" charset="0"/>
                <a:cs typeface="Arial" panose="020B0604020202020204" pitchFamily="34" charset="0"/>
              </a:rPr>
              <a:t>■ Do try to avoid the mild reddening which is a sign of skin damage as well as being an early sign of burning.</a:t>
            </a:r>
            <a:endParaRPr kumimoji="0" lang="en-GB"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tx1"/>
                </a:solidFill>
                <a:effectLst/>
                <a:ea typeface="Calibri" panose="020F0502020204030204" pitchFamily="34" charset="0"/>
                <a:cs typeface="Arial" panose="020B0604020202020204" pitchFamily="34" charset="0"/>
              </a:rPr>
              <a:t>■ Take your breaks in the shade if you can - this will reduce your risk of harming your skin and also help to keep you cool.</a:t>
            </a:r>
            <a:endParaRPr kumimoji="0" lang="en-GB"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tx1"/>
                </a:solidFill>
                <a:effectLst/>
                <a:ea typeface="Calibri" panose="020F0502020204030204" pitchFamily="34" charset="0"/>
                <a:cs typeface="Arial" panose="020B0604020202020204" pitchFamily="34" charset="0"/>
              </a:rPr>
              <a:t>■ Cover up with suitable clothing and sunglasses</a:t>
            </a:r>
            <a:endParaRPr kumimoji="0" lang="en-GB"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tx1"/>
                </a:solidFill>
                <a:effectLst/>
                <a:ea typeface="Calibri" panose="020F0502020204030204" pitchFamily="34" charset="0"/>
                <a:cs typeface="Arial" panose="020B0604020202020204" pitchFamily="34" charset="0"/>
              </a:rPr>
              <a:t>■ Do continue to take care when you go outside even in the garden  - your skin remembers every exposure.</a:t>
            </a:r>
            <a:endParaRPr kumimoji="0" lang="en-GB"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tx1"/>
                </a:solidFill>
                <a:effectLst/>
                <a:ea typeface="Calibri" panose="020F0502020204030204" pitchFamily="34" charset="0"/>
                <a:cs typeface="Arial" panose="020B0604020202020204" pitchFamily="34" charset="0"/>
              </a:rPr>
              <a:t>■ Don’t be complacent; get to know your skin’s most vulnerable areas (</a:t>
            </a:r>
            <a:r>
              <a:rPr kumimoji="0" lang="en-GB" altLang="en-US" b="0" i="0" u="none" strike="noStrike" cap="none" normalizeH="0" baseline="0" dirty="0" err="1">
                <a:ln>
                  <a:noFill/>
                </a:ln>
                <a:solidFill>
                  <a:schemeClr val="tx1"/>
                </a:solidFill>
                <a:effectLst/>
                <a:ea typeface="Calibri" panose="020F0502020204030204" pitchFamily="34" charset="0"/>
                <a:cs typeface="Arial" panose="020B0604020202020204" pitchFamily="34" charset="0"/>
              </a:rPr>
              <a:t>eg</a:t>
            </a:r>
            <a:r>
              <a:rPr kumimoji="0" lang="en-GB" altLang="en-US" b="0" i="0" u="none" strike="noStrike" cap="none" normalizeH="0" baseline="0" dirty="0">
                <a:ln>
                  <a:noFill/>
                </a:ln>
                <a:solidFill>
                  <a:schemeClr val="tx1"/>
                </a:solidFill>
                <a:effectLst/>
                <a:ea typeface="Calibri" panose="020F0502020204030204" pitchFamily="34" charset="0"/>
                <a:cs typeface="Arial" panose="020B0604020202020204" pitchFamily="34" charset="0"/>
              </a:rPr>
              <a:t> back of neck, head) and keep them covered.</a:t>
            </a:r>
            <a:endParaRPr kumimoji="0" lang="en-GB"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a:ln>
                <a:noFill/>
              </a:ln>
              <a:solidFill>
                <a:schemeClr val="tx1"/>
              </a:solidFill>
              <a:effectLst/>
            </a:endParaRPr>
          </a:p>
        </p:txBody>
      </p:sp>
      <p:pic>
        <p:nvPicPr>
          <p:cNvPr id="5" name="Picture 4">
            <a:extLst>
              <a:ext uri="{FF2B5EF4-FFF2-40B4-BE49-F238E27FC236}">
                <a16:creationId xmlns="" xmlns:a16="http://schemas.microsoft.com/office/drawing/2014/main" id="{9B6B6584-BCAA-4723-AC41-4D17308D4923}"/>
              </a:ext>
            </a:extLst>
          </p:cNvPr>
          <p:cNvPicPr>
            <a:picLocks noChangeAspect="1"/>
          </p:cNvPicPr>
          <p:nvPr/>
        </p:nvPicPr>
        <p:blipFill>
          <a:blip r:embed="rId2"/>
          <a:stretch>
            <a:fillRect/>
          </a:stretch>
        </p:blipFill>
        <p:spPr>
          <a:xfrm>
            <a:off x="337831" y="302697"/>
            <a:ext cx="1024217" cy="1085182"/>
          </a:xfrm>
          <a:prstGeom prst="rect">
            <a:avLst/>
          </a:prstGeom>
        </p:spPr>
      </p:pic>
    </p:spTree>
    <p:extLst>
      <p:ext uri="{BB962C8B-B14F-4D97-AF65-F5344CB8AC3E}">
        <p14:creationId xmlns:p14="http://schemas.microsoft.com/office/powerpoint/2010/main" val="3621830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 xmlns:a16="http://schemas.microsoft.com/office/drawing/2014/main" id="{6680289C-969B-4665-9A1D-BDF7C7695F17}"/>
              </a:ext>
            </a:extLst>
          </p:cNvPr>
          <p:cNvSpPr>
            <a:spLocks noGrp="1"/>
          </p:cNvSpPr>
          <p:nvPr>
            <p:ph type="ftr" sz="quarter" idx="11"/>
          </p:nvPr>
        </p:nvSpPr>
        <p:spPr/>
        <p:txBody>
          <a:bodyPr/>
          <a:lstStyle/>
          <a:p>
            <a:r>
              <a:rPr lang="en-GB" smtClean="0"/>
              <a:t>HHSG March 2022</a:t>
            </a:r>
            <a:endParaRPr lang="en-GB" dirty="0"/>
          </a:p>
        </p:txBody>
      </p:sp>
      <p:sp>
        <p:nvSpPr>
          <p:cNvPr id="3" name="Slide Number Placeholder 2">
            <a:extLst>
              <a:ext uri="{FF2B5EF4-FFF2-40B4-BE49-F238E27FC236}">
                <a16:creationId xmlns="" xmlns:a16="http://schemas.microsoft.com/office/drawing/2014/main" id="{6D95FA11-7999-4A1B-8DB0-FA1CD55086E5}"/>
              </a:ext>
            </a:extLst>
          </p:cNvPr>
          <p:cNvSpPr>
            <a:spLocks noGrp="1"/>
          </p:cNvSpPr>
          <p:nvPr>
            <p:ph type="sldNum" sz="quarter" idx="12"/>
          </p:nvPr>
        </p:nvSpPr>
        <p:spPr/>
        <p:txBody>
          <a:bodyPr/>
          <a:lstStyle/>
          <a:p>
            <a:fld id="{B9414556-BEDA-4D4B-9CF1-263B737BB541}" type="slidenum">
              <a:rPr lang="en-GB" smtClean="0"/>
              <a:t>12</a:t>
            </a:fld>
            <a:endParaRPr lang="en-GB" dirty="0"/>
          </a:p>
        </p:txBody>
      </p:sp>
      <p:sp>
        <p:nvSpPr>
          <p:cNvPr id="4" name="Rectangle 2">
            <a:extLst>
              <a:ext uri="{FF2B5EF4-FFF2-40B4-BE49-F238E27FC236}">
                <a16:creationId xmlns="" xmlns:a16="http://schemas.microsoft.com/office/drawing/2014/main" id="{5B36F856-9CF7-4009-A7CB-8C19A2905910}"/>
              </a:ext>
            </a:extLst>
          </p:cNvPr>
          <p:cNvSpPr>
            <a:spLocks noChangeArrowheads="1"/>
          </p:cNvSpPr>
          <p:nvPr/>
        </p:nvSpPr>
        <p:spPr bwMode="auto">
          <a:xfrm>
            <a:off x="539552" y="976954"/>
            <a:ext cx="7920879"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400" b="1" i="0" u="none" strike="noStrike" cap="none" normalizeH="0" baseline="0" dirty="0" smtClean="0">
              <a:ln>
                <a:noFill/>
              </a:ln>
              <a:solidFill>
                <a:srgbClr val="FF0000"/>
              </a:solidFill>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2400" b="1" dirty="0">
              <a:solidFill>
                <a:srgbClr val="FF0000"/>
              </a:solidFill>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smtClean="0">
                <a:ln>
                  <a:noFill/>
                </a:ln>
                <a:solidFill>
                  <a:srgbClr val="FF0000"/>
                </a:solidFill>
                <a:effectLst/>
                <a:ea typeface="Times New Roman" panose="02020603050405020304" pitchFamily="18" charset="0"/>
                <a:cs typeface="Arial" panose="020B0604020202020204" pitchFamily="34" charset="0"/>
              </a:rPr>
              <a:t>Sun </a:t>
            </a:r>
            <a:r>
              <a:rPr kumimoji="0" lang="en-GB" altLang="en-US" sz="2400" b="1" i="0" u="none" strike="noStrike" cap="none" normalizeH="0" baseline="0" dirty="0">
                <a:ln>
                  <a:noFill/>
                </a:ln>
                <a:solidFill>
                  <a:srgbClr val="FF0000"/>
                </a:solidFill>
                <a:effectLst/>
                <a:ea typeface="Times New Roman" panose="02020603050405020304" pitchFamily="18" charset="0"/>
                <a:cs typeface="Arial" panose="020B0604020202020204" pitchFamily="34" charset="0"/>
              </a:rPr>
              <a:t>Safety - skin </a:t>
            </a:r>
            <a:r>
              <a:rPr kumimoji="0" lang="en-GB" altLang="en-US" sz="2400" b="1" i="0" u="none" strike="noStrike" cap="none" normalizeH="0" baseline="0" dirty="0" smtClean="0">
                <a:ln>
                  <a:noFill/>
                </a:ln>
                <a:solidFill>
                  <a:srgbClr val="FF0000"/>
                </a:solidFill>
                <a:effectLst/>
                <a:ea typeface="Times New Roman" panose="02020603050405020304" pitchFamily="18" charset="0"/>
                <a:cs typeface="Arial" panose="020B0604020202020204" pitchFamily="34" charset="0"/>
              </a:rPr>
              <a:t>cancer (3) </a:t>
            </a:r>
            <a:endParaRPr kumimoji="0" lang="en-GB"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1" i="0" u="none" strike="noStrike" cap="none" normalizeH="0" baseline="0" dirty="0" smtClean="0">
              <a:ln>
                <a:noFill/>
              </a:ln>
              <a:solidFill>
                <a:schemeClr val="tx1"/>
              </a:solidFill>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Some </a:t>
            </a:r>
            <a:r>
              <a:rPr kumimoji="0" lang="en-GB" altLang="en-US" b="1" i="0" u="none" strike="noStrike" cap="none" normalizeH="0" baseline="0" dirty="0">
                <a:ln>
                  <a:noFill/>
                </a:ln>
                <a:solidFill>
                  <a:schemeClr val="tx1"/>
                </a:solidFill>
                <a:effectLst/>
                <a:ea typeface="Calibri" panose="020F0502020204030204" pitchFamily="34" charset="0"/>
                <a:cs typeface="Arial" panose="020B0604020202020204" pitchFamily="34" charset="0"/>
              </a:rPr>
              <a:t>Dos and Don’ts to avoid the dangers are:</a:t>
            </a:r>
            <a:endParaRPr kumimoji="0" lang="en-GB"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GB" altLang="en-US"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Don’t </a:t>
            </a:r>
            <a:r>
              <a:rPr kumimoji="0" lang="en-GB" altLang="en-US" b="0" i="0" u="none" strike="noStrike" cap="none" normalizeH="0" baseline="0" dirty="0">
                <a:ln>
                  <a:noFill/>
                </a:ln>
                <a:solidFill>
                  <a:schemeClr val="tx1"/>
                </a:solidFill>
                <a:effectLst/>
                <a:ea typeface="Calibri" panose="020F0502020204030204" pitchFamily="34" charset="0"/>
                <a:cs typeface="Arial" panose="020B0604020202020204" pitchFamily="34" charset="0"/>
              </a:rPr>
              <a:t>try to get a tan - it’s not a healthy sign. </a:t>
            </a:r>
            <a:endParaRPr kumimoji="0" lang="en-GB" altLang="en-US"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GB" altLang="en-US"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Do </a:t>
            </a:r>
            <a:r>
              <a:rPr kumimoji="0" lang="en-GB" altLang="en-US" b="0" i="0" u="none" strike="noStrike" cap="none" normalizeH="0" baseline="0" dirty="0">
                <a:ln>
                  <a:noFill/>
                </a:ln>
                <a:solidFill>
                  <a:schemeClr val="tx1"/>
                </a:solidFill>
                <a:effectLst/>
                <a:ea typeface="Calibri" panose="020F0502020204030204" pitchFamily="34" charset="0"/>
                <a:cs typeface="Arial" panose="020B0604020202020204" pitchFamily="34" charset="0"/>
              </a:rPr>
              <a:t>stay hydrated, drink plenty of water.  </a:t>
            </a:r>
            <a:endParaRPr kumimoji="0" lang="en-GB" altLang="en-US"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GB" altLang="en-US" b="0" i="0" u="none" strike="noStrike" cap="none" normalizeH="0" baseline="0" dirty="0">
                <a:ln>
                  <a:noFill/>
                </a:ln>
                <a:solidFill>
                  <a:schemeClr val="tx1"/>
                </a:solidFill>
                <a:effectLst/>
                <a:ea typeface="Calibri" panose="020F0502020204030204" pitchFamily="34" charset="0"/>
                <a:cs typeface="Arial" panose="020B0604020202020204" pitchFamily="34" charset="0"/>
              </a:rPr>
              <a:t>When buying sunscreen, the label should </a:t>
            </a:r>
            <a:r>
              <a:rPr kumimoji="0" lang="en-GB" altLang="en-US"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have</a:t>
            </a:r>
            <a:r>
              <a:rPr kumimoji="0" lang="en-GB" altLang="en-US" b="0" i="0" u="none" strike="noStrike" cap="none" normalizeH="0" dirty="0" smtClean="0">
                <a:ln>
                  <a:noFill/>
                </a:ln>
                <a:solidFill>
                  <a:schemeClr val="tx1"/>
                </a:solidFill>
                <a:effectLst/>
                <a:ea typeface="Calibri" panose="020F0502020204030204" pitchFamily="34" charset="0"/>
                <a:cs typeface="Arial" panose="020B0604020202020204" pitchFamily="34" charset="0"/>
              </a:rPr>
              <a:t> </a:t>
            </a:r>
            <a:r>
              <a:rPr kumimoji="0" lang="en-GB" altLang="en-US"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a </a:t>
            </a:r>
            <a:r>
              <a:rPr kumimoji="0" lang="en-GB" altLang="en-US" b="0" i="0" u="none" strike="noStrike" cap="none" normalizeH="0" baseline="0" dirty="0">
                <a:ln>
                  <a:noFill/>
                </a:ln>
                <a:solidFill>
                  <a:schemeClr val="tx1"/>
                </a:solidFill>
                <a:effectLst/>
                <a:ea typeface="Calibri" panose="020F0502020204030204" pitchFamily="34" charset="0"/>
                <a:cs typeface="Arial" panose="020B0604020202020204" pitchFamily="34" charset="0"/>
              </a:rPr>
              <a:t>sun protection factor (SPF) of at least 30 to protect against </a:t>
            </a:r>
            <a:r>
              <a:rPr kumimoji="0" lang="en-GB" altLang="en-US"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UVB</a:t>
            </a:r>
            <a:r>
              <a:rPr lang="en-GB" altLang="en-US" dirty="0"/>
              <a:t> </a:t>
            </a:r>
            <a:r>
              <a:rPr kumimoji="0" lang="en-GB" altLang="en-US"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at </a:t>
            </a:r>
            <a:r>
              <a:rPr kumimoji="0" lang="en-GB" altLang="en-US" b="0" i="0" u="none" strike="noStrike" cap="none" normalizeH="0" baseline="0" dirty="0">
                <a:ln>
                  <a:noFill/>
                </a:ln>
                <a:solidFill>
                  <a:schemeClr val="tx1"/>
                </a:solidFill>
                <a:effectLst/>
                <a:ea typeface="Calibri" panose="020F0502020204030204" pitchFamily="34" charset="0"/>
                <a:cs typeface="Arial" panose="020B0604020202020204" pitchFamily="34" charset="0"/>
              </a:rPr>
              <a:t>least 4-star UVA protection</a:t>
            </a:r>
            <a:endParaRPr kumimoji="0" lang="en-GB" altLang="en-US"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GB" altLang="en-US" b="0" i="0" u="none" strike="noStrike" cap="none" normalizeH="0" baseline="0" dirty="0">
                <a:ln>
                  <a:noFill/>
                </a:ln>
                <a:solidFill>
                  <a:schemeClr val="tx1"/>
                </a:solidFill>
                <a:effectLst/>
                <a:ea typeface="Calibri" panose="020F0502020204030204" pitchFamily="34" charset="0"/>
                <a:cs typeface="Arial" panose="020B0604020202020204" pitchFamily="34" charset="0"/>
              </a:rPr>
              <a:t>UVA protection can also be indicated by the letters "UVA" in a circle, which indicates that it meets the EU standard.</a:t>
            </a:r>
            <a:endParaRPr kumimoji="0" lang="en-GB" altLang="en-US"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GB" altLang="en-US" b="0" i="0" u="none" strike="noStrike" cap="none" normalizeH="0" baseline="0" dirty="0">
                <a:ln>
                  <a:noFill/>
                </a:ln>
                <a:solidFill>
                  <a:schemeClr val="tx1"/>
                </a:solidFill>
                <a:effectLst/>
                <a:ea typeface="Calibri" panose="020F0502020204030204" pitchFamily="34" charset="0"/>
                <a:cs typeface="Arial" panose="020B0604020202020204" pitchFamily="34" charset="0"/>
              </a:rPr>
              <a:t>Make sure the sunscreen is not past its expiry date. Most sunscreens have a shelf life of 2 to 3 years.</a:t>
            </a:r>
            <a:endParaRPr kumimoji="0" lang="en-GB"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a:ln>
                <a:noFill/>
              </a:ln>
              <a:solidFill>
                <a:schemeClr val="tx1"/>
              </a:solidFill>
              <a:effectLst/>
            </a:endParaRPr>
          </a:p>
        </p:txBody>
      </p:sp>
      <p:pic>
        <p:nvPicPr>
          <p:cNvPr id="5" name="Picture 4">
            <a:extLst>
              <a:ext uri="{FF2B5EF4-FFF2-40B4-BE49-F238E27FC236}">
                <a16:creationId xmlns="" xmlns:a16="http://schemas.microsoft.com/office/drawing/2014/main" id="{9B6B6584-BCAA-4723-AC41-4D17308D4923}"/>
              </a:ext>
            </a:extLst>
          </p:cNvPr>
          <p:cNvPicPr>
            <a:picLocks noChangeAspect="1"/>
          </p:cNvPicPr>
          <p:nvPr/>
        </p:nvPicPr>
        <p:blipFill>
          <a:blip r:embed="rId2"/>
          <a:stretch>
            <a:fillRect/>
          </a:stretch>
        </p:blipFill>
        <p:spPr>
          <a:xfrm>
            <a:off x="337831" y="302697"/>
            <a:ext cx="1024217" cy="1085182"/>
          </a:xfrm>
          <a:prstGeom prst="rect">
            <a:avLst/>
          </a:prstGeom>
        </p:spPr>
      </p:pic>
    </p:spTree>
    <p:extLst>
      <p:ext uri="{BB962C8B-B14F-4D97-AF65-F5344CB8AC3E}">
        <p14:creationId xmlns:p14="http://schemas.microsoft.com/office/powerpoint/2010/main" val="4208725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 xmlns:a16="http://schemas.microsoft.com/office/drawing/2014/main" id="{6680289C-969B-4665-9A1D-BDF7C7695F17}"/>
              </a:ext>
            </a:extLst>
          </p:cNvPr>
          <p:cNvSpPr>
            <a:spLocks noGrp="1"/>
          </p:cNvSpPr>
          <p:nvPr>
            <p:ph type="ftr" sz="quarter" idx="11"/>
          </p:nvPr>
        </p:nvSpPr>
        <p:spPr/>
        <p:txBody>
          <a:bodyPr/>
          <a:lstStyle/>
          <a:p>
            <a:r>
              <a:rPr lang="en-GB" smtClean="0"/>
              <a:t>HHSG March 2022</a:t>
            </a:r>
            <a:endParaRPr lang="en-GB" dirty="0"/>
          </a:p>
        </p:txBody>
      </p:sp>
      <p:sp>
        <p:nvSpPr>
          <p:cNvPr id="3" name="Slide Number Placeholder 2">
            <a:extLst>
              <a:ext uri="{FF2B5EF4-FFF2-40B4-BE49-F238E27FC236}">
                <a16:creationId xmlns="" xmlns:a16="http://schemas.microsoft.com/office/drawing/2014/main" id="{6D95FA11-7999-4A1B-8DB0-FA1CD55086E5}"/>
              </a:ext>
            </a:extLst>
          </p:cNvPr>
          <p:cNvSpPr>
            <a:spLocks noGrp="1"/>
          </p:cNvSpPr>
          <p:nvPr>
            <p:ph type="sldNum" sz="quarter" idx="12"/>
          </p:nvPr>
        </p:nvSpPr>
        <p:spPr/>
        <p:txBody>
          <a:bodyPr/>
          <a:lstStyle/>
          <a:p>
            <a:fld id="{B9414556-BEDA-4D4B-9CF1-263B737BB541}" type="slidenum">
              <a:rPr lang="en-GB" smtClean="0"/>
              <a:t>13</a:t>
            </a:fld>
            <a:endParaRPr lang="en-GB" dirty="0"/>
          </a:p>
        </p:txBody>
      </p:sp>
      <p:sp>
        <p:nvSpPr>
          <p:cNvPr id="4" name="Rectangle 2">
            <a:extLst>
              <a:ext uri="{FF2B5EF4-FFF2-40B4-BE49-F238E27FC236}">
                <a16:creationId xmlns="" xmlns:a16="http://schemas.microsoft.com/office/drawing/2014/main" id="{5B36F856-9CF7-4009-A7CB-8C19A2905910}"/>
              </a:ext>
            </a:extLst>
          </p:cNvPr>
          <p:cNvSpPr>
            <a:spLocks noChangeArrowheads="1"/>
          </p:cNvSpPr>
          <p:nvPr/>
        </p:nvSpPr>
        <p:spPr bwMode="auto">
          <a:xfrm>
            <a:off x="14445" y="211995"/>
            <a:ext cx="9129555"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400" b="1" i="0" u="none" strike="noStrike" cap="none" normalizeH="0" baseline="0" dirty="0" smtClean="0">
              <a:ln>
                <a:noFill/>
              </a:ln>
              <a:solidFill>
                <a:srgbClr val="FF0000"/>
              </a:solidFill>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2400" b="1" dirty="0">
              <a:solidFill>
                <a:srgbClr val="FF0000"/>
              </a:solidFill>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400" b="1" i="0" u="none" strike="noStrike" cap="none" normalizeH="0" baseline="0" dirty="0" smtClean="0">
              <a:ln>
                <a:noFill/>
              </a:ln>
              <a:solidFill>
                <a:srgbClr val="FF0000"/>
              </a:solidFill>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2400" b="1" dirty="0">
              <a:solidFill>
                <a:srgbClr val="FF0000"/>
              </a:solidFill>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smtClean="0">
                <a:ln>
                  <a:noFill/>
                </a:ln>
                <a:solidFill>
                  <a:srgbClr val="FF0000"/>
                </a:solidFill>
                <a:effectLst/>
                <a:ea typeface="Times New Roman" panose="02020603050405020304" pitchFamily="18" charset="0"/>
                <a:cs typeface="Arial" panose="020B0604020202020204" pitchFamily="34" charset="0"/>
              </a:rPr>
              <a:t>Sun </a:t>
            </a:r>
            <a:r>
              <a:rPr kumimoji="0" lang="en-GB" altLang="en-US" sz="2400" b="1" i="0" u="none" strike="noStrike" cap="none" normalizeH="0" baseline="0" dirty="0">
                <a:ln>
                  <a:noFill/>
                </a:ln>
                <a:solidFill>
                  <a:srgbClr val="FF0000"/>
                </a:solidFill>
                <a:effectLst/>
                <a:ea typeface="Times New Roman" panose="02020603050405020304" pitchFamily="18" charset="0"/>
                <a:cs typeface="Arial" panose="020B0604020202020204" pitchFamily="34" charset="0"/>
              </a:rPr>
              <a:t>Safety - skin </a:t>
            </a:r>
            <a:r>
              <a:rPr kumimoji="0" lang="en-GB" altLang="en-US" sz="2400" b="1" i="0" u="none" strike="noStrike" cap="none" normalizeH="0" baseline="0" dirty="0" smtClean="0">
                <a:ln>
                  <a:noFill/>
                </a:ln>
                <a:solidFill>
                  <a:srgbClr val="FF0000"/>
                </a:solidFill>
                <a:effectLst/>
                <a:ea typeface="Times New Roman" panose="02020603050405020304" pitchFamily="18" charset="0"/>
                <a:cs typeface="Arial" panose="020B0604020202020204" pitchFamily="34" charset="0"/>
              </a:rPr>
              <a:t>cancer</a:t>
            </a:r>
            <a:r>
              <a:rPr kumimoji="0" lang="en-GB" altLang="en-US" sz="2400" b="1" i="0" u="none" strike="noStrike" cap="none" normalizeH="0" dirty="0" smtClean="0">
                <a:ln>
                  <a:noFill/>
                </a:ln>
                <a:solidFill>
                  <a:srgbClr val="FF0000"/>
                </a:solidFill>
                <a:effectLst/>
                <a:ea typeface="Times New Roman" panose="02020603050405020304" pitchFamily="18" charset="0"/>
                <a:cs typeface="Arial" panose="020B0604020202020204" pitchFamily="34" charset="0"/>
              </a:rPr>
              <a:t> (4)</a:t>
            </a:r>
            <a:endParaRPr kumimoji="0" lang="en-GB"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1" i="0" u="none" strike="noStrike" cap="none" normalizeH="0" baseline="0" dirty="0" smtClean="0">
              <a:ln>
                <a:noFill/>
              </a:ln>
              <a:solidFill>
                <a:schemeClr val="tx1"/>
              </a:solidFill>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b="1" dirty="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Check </a:t>
            </a:r>
            <a:r>
              <a:rPr kumimoji="0" lang="en-GB" altLang="en-US" b="1" i="0" u="none" strike="noStrike" cap="none" normalizeH="0" baseline="0" dirty="0">
                <a:ln>
                  <a:noFill/>
                </a:ln>
                <a:solidFill>
                  <a:schemeClr val="tx1"/>
                </a:solidFill>
                <a:effectLst/>
                <a:ea typeface="Calibri" panose="020F0502020204030204" pitchFamily="34" charset="0"/>
                <a:cs typeface="Arial" panose="020B0604020202020204" pitchFamily="34" charset="0"/>
              </a:rPr>
              <a:t>your skin</a:t>
            </a:r>
            <a:endParaRPr kumimoji="0" lang="en-GB" altLang="en-US"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a:ln>
                  <a:noFill/>
                </a:ln>
                <a:solidFill>
                  <a:schemeClr val="tx1"/>
                </a:solidFill>
                <a:effectLst/>
                <a:ea typeface="Calibri" panose="020F0502020204030204" pitchFamily="34" charset="0"/>
                <a:cs typeface="Arial" panose="020B0604020202020204" pitchFamily="34" charset="0"/>
              </a:rPr>
              <a:t>The first warning sign is often a small scabby spot which does not clear after a few weeks. Look for changed or newly formed moles or any skin discolouration. </a:t>
            </a:r>
            <a:endParaRPr kumimoji="0" lang="en-GB" altLang="en-US"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a:ln>
                  <a:noFill/>
                </a:ln>
                <a:solidFill>
                  <a:schemeClr val="tx1"/>
                </a:solidFill>
                <a:effectLst/>
                <a:ea typeface="Calibri" panose="020F0502020204030204" pitchFamily="34" charset="0"/>
                <a:cs typeface="Arial" panose="020B0604020202020204" pitchFamily="34" charset="0"/>
              </a:rPr>
              <a:t>You should pay particular attention to any growths which appear on the face, especially around the nose and eyes, or on the backs of the hands; you should show your doctor any moles which change in size, colour, shape or start to bleed.</a:t>
            </a:r>
            <a:endParaRPr kumimoji="0" lang="en-GB" altLang="en-US"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a:ln>
                  <a:noFill/>
                </a:ln>
                <a:solidFill>
                  <a:schemeClr val="tx1"/>
                </a:solidFill>
                <a:effectLst/>
                <a:ea typeface="Calibri" panose="020F0502020204030204" pitchFamily="34" charset="0"/>
                <a:cs typeface="Arial" panose="020B0604020202020204" pitchFamily="34" charset="0"/>
              </a:rPr>
              <a:t>Fortunately most of these signs will be harmless, but medical checks may be needed to be sure. Even if a spot is cancerous, simple modern treatments can usually cure it and most don’t spread to other parts of the body. The smaller the spot the easier it is to cure. </a:t>
            </a:r>
            <a:endParaRPr kumimoji="0" lang="en-GB" altLang="en-US"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a:ln>
                  <a:noFill/>
                </a:ln>
                <a:solidFill>
                  <a:schemeClr val="tx1"/>
                </a:solidFill>
                <a:effectLst/>
                <a:ea typeface="Calibri" panose="020F0502020204030204" pitchFamily="34" charset="0"/>
                <a:cs typeface="Arial" panose="020B0604020202020204" pitchFamily="34" charset="0"/>
              </a:rPr>
              <a:t>Don’t delay. If you think something might be wrong get it looked at quickly.</a:t>
            </a:r>
            <a:endParaRPr kumimoji="0" lang="en-GB" altLang="en-US"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en-US" b="0" i="0" u="none" strike="noStrike" cap="none" normalizeH="0" baseline="0" dirty="0">
              <a:ln>
                <a:noFill/>
              </a:ln>
              <a:solidFill>
                <a:schemeClr val="tx1"/>
              </a:solidFill>
              <a:effectLst/>
            </a:endParaRPr>
          </a:p>
        </p:txBody>
      </p:sp>
      <p:pic>
        <p:nvPicPr>
          <p:cNvPr id="6" name="Picture 5">
            <a:extLst>
              <a:ext uri="{FF2B5EF4-FFF2-40B4-BE49-F238E27FC236}">
                <a16:creationId xmlns="" xmlns:a16="http://schemas.microsoft.com/office/drawing/2014/main" id="{CA4771AF-636D-4117-BA03-9574DBEAA546}"/>
              </a:ext>
            </a:extLst>
          </p:cNvPr>
          <p:cNvPicPr>
            <a:picLocks noChangeAspect="1"/>
          </p:cNvPicPr>
          <p:nvPr/>
        </p:nvPicPr>
        <p:blipFill>
          <a:blip r:embed="rId2"/>
          <a:stretch>
            <a:fillRect/>
          </a:stretch>
        </p:blipFill>
        <p:spPr>
          <a:xfrm>
            <a:off x="323528" y="188640"/>
            <a:ext cx="1024217" cy="1085182"/>
          </a:xfrm>
          <a:prstGeom prst="rect">
            <a:avLst/>
          </a:prstGeom>
        </p:spPr>
      </p:pic>
    </p:spTree>
    <p:extLst>
      <p:ext uri="{BB962C8B-B14F-4D97-AF65-F5344CB8AC3E}">
        <p14:creationId xmlns:p14="http://schemas.microsoft.com/office/powerpoint/2010/main" val="1766065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 xmlns:a16="http://schemas.microsoft.com/office/drawing/2014/main" id="{6680289C-969B-4665-9A1D-BDF7C7695F17}"/>
              </a:ext>
            </a:extLst>
          </p:cNvPr>
          <p:cNvSpPr>
            <a:spLocks noGrp="1"/>
          </p:cNvSpPr>
          <p:nvPr>
            <p:ph type="ftr" sz="quarter" idx="11"/>
          </p:nvPr>
        </p:nvSpPr>
        <p:spPr/>
        <p:txBody>
          <a:bodyPr/>
          <a:lstStyle/>
          <a:p>
            <a:r>
              <a:rPr lang="en-GB" smtClean="0"/>
              <a:t>HHSG March 2022</a:t>
            </a:r>
            <a:endParaRPr lang="en-GB" dirty="0"/>
          </a:p>
        </p:txBody>
      </p:sp>
      <p:sp>
        <p:nvSpPr>
          <p:cNvPr id="3" name="Slide Number Placeholder 2">
            <a:extLst>
              <a:ext uri="{FF2B5EF4-FFF2-40B4-BE49-F238E27FC236}">
                <a16:creationId xmlns="" xmlns:a16="http://schemas.microsoft.com/office/drawing/2014/main" id="{6D95FA11-7999-4A1B-8DB0-FA1CD55086E5}"/>
              </a:ext>
            </a:extLst>
          </p:cNvPr>
          <p:cNvSpPr>
            <a:spLocks noGrp="1"/>
          </p:cNvSpPr>
          <p:nvPr>
            <p:ph type="sldNum" sz="quarter" idx="12"/>
          </p:nvPr>
        </p:nvSpPr>
        <p:spPr/>
        <p:txBody>
          <a:bodyPr/>
          <a:lstStyle/>
          <a:p>
            <a:fld id="{B9414556-BEDA-4D4B-9CF1-263B737BB541}" type="slidenum">
              <a:rPr lang="en-GB" smtClean="0"/>
              <a:t>14</a:t>
            </a:fld>
            <a:endParaRPr lang="en-GB" dirty="0"/>
          </a:p>
        </p:txBody>
      </p:sp>
      <p:sp>
        <p:nvSpPr>
          <p:cNvPr id="4" name="Rectangle 2">
            <a:extLst>
              <a:ext uri="{FF2B5EF4-FFF2-40B4-BE49-F238E27FC236}">
                <a16:creationId xmlns="" xmlns:a16="http://schemas.microsoft.com/office/drawing/2014/main" id="{5B36F856-9CF7-4009-A7CB-8C19A2905910}"/>
              </a:ext>
            </a:extLst>
          </p:cNvPr>
          <p:cNvSpPr>
            <a:spLocks noChangeArrowheads="1"/>
          </p:cNvSpPr>
          <p:nvPr/>
        </p:nvSpPr>
        <p:spPr bwMode="auto">
          <a:xfrm>
            <a:off x="107504" y="1458488"/>
            <a:ext cx="912955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a:ln>
                  <a:noFill/>
                </a:ln>
                <a:solidFill>
                  <a:srgbClr val="FF0000"/>
                </a:solidFill>
                <a:effectLst/>
                <a:ea typeface="Times New Roman" panose="02020603050405020304" pitchFamily="18" charset="0"/>
                <a:cs typeface="Arial" panose="020B0604020202020204" pitchFamily="34" charset="0"/>
              </a:rPr>
              <a:t>Sun Safety - skin </a:t>
            </a:r>
            <a:r>
              <a:rPr kumimoji="0" lang="en-GB" altLang="en-US" sz="2400" b="1" i="0" u="none" strike="noStrike" cap="none" normalizeH="0" baseline="0" dirty="0" smtClean="0">
                <a:ln>
                  <a:noFill/>
                </a:ln>
                <a:solidFill>
                  <a:srgbClr val="FF0000"/>
                </a:solidFill>
                <a:effectLst/>
                <a:ea typeface="Times New Roman" panose="02020603050405020304" pitchFamily="18" charset="0"/>
                <a:cs typeface="Arial" panose="020B0604020202020204" pitchFamily="34" charset="0"/>
              </a:rPr>
              <a:t>cancer</a:t>
            </a:r>
            <a:r>
              <a:rPr kumimoji="0" lang="en-GB" altLang="en-US" sz="2400" b="1" i="0" u="none" strike="noStrike" cap="none" normalizeH="0" dirty="0" smtClean="0">
                <a:ln>
                  <a:noFill/>
                </a:ln>
                <a:solidFill>
                  <a:srgbClr val="FF0000"/>
                </a:solidFill>
                <a:effectLst/>
                <a:ea typeface="Times New Roman" panose="02020603050405020304" pitchFamily="18" charset="0"/>
                <a:cs typeface="Arial" panose="020B0604020202020204" pitchFamily="34" charset="0"/>
              </a:rPr>
              <a:t> (5)</a:t>
            </a:r>
            <a:endParaRPr kumimoji="0" lang="en-GB"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a:ln>
                <a:noFill/>
              </a:ln>
              <a:solidFill>
                <a:schemeClr val="tx1"/>
              </a:solidFill>
              <a:effectLst/>
            </a:endParaRPr>
          </a:p>
        </p:txBody>
      </p:sp>
      <p:pic>
        <p:nvPicPr>
          <p:cNvPr id="5" name="Picture 1">
            <a:extLst>
              <a:ext uri="{FF2B5EF4-FFF2-40B4-BE49-F238E27FC236}">
                <a16:creationId xmlns="" xmlns:a16="http://schemas.microsoft.com/office/drawing/2014/main" id="{09C807F3-6433-4D4D-8D8A-2D3F279236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5" y="2132856"/>
            <a:ext cx="8280919" cy="33100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 xmlns:a16="http://schemas.microsoft.com/office/drawing/2014/main" id="{CA4771AF-636D-4117-BA03-9574DBEAA546}"/>
              </a:ext>
            </a:extLst>
          </p:cNvPr>
          <p:cNvPicPr>
            <a:picLocks noChangeAspect="1"/>
          </p:cNvPicPr>
          <p:nvPr/>
        </p:nvPicPr>
        <p:blipFill>
          <a:blip r:embed="rId3"/>
          <a:stretch>
            <a:fillRect/>
          </a:stretch>
        </p:blipFill>
        <p:spPr>
          <a:xfrm>
            <a:off x="323528" y="188640"/>
            <a:ext cx="1024217" cy="1085182"/>
          </a:xfrm>
          <a:prstGeom prst="rect">
            <a:avLst/>
          </a:prstGeom>
        </p:spPr>
      </p:pic>
    </p:spTree>
    <p:extLst>
      <p:ext uri="{BB962C8B-B14F-4D97-AF65-F5344CB8AC3E}">
        <p14:creationId xmlns:p14="http://schemas.microsoft.com/office/powerpoint/2010/main" val="3421730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ot Face Emoji 🥵 - StayHipp">
            <a:extLst>
              <a:ext uri="{FF2B5EF4-FFF2-40B4-BE49-F238E27FC236}">
                <a16:creationId xmlns="" xmlns:a16="http://schemas.microsoft.com/office/drawing/2014/main" id="{C335B929-4412-4A6D-9F01-B636A8EB8E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302696"/>
            <a:ext cx="2016224" cy="1182087"/>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 xmlns:a16="http://schemas.microsoft.com/office/drawing/2014/main" id="{6680289C-969B-4665-9A1D-BDF7C7695F17}"/>
              </a:ext>
            </a:extLst>
          </p:cNvPr>
          <p:cNvSpPr>
            <a:spLocks noGrp="1"/>
          </p:cNvSpPr>
          <p:nvPr>
            <p:ph type="ftr" sz="quarter" idx="11"/>
          </p:nvPr>
        </p:nvSpPr>
        <p:spPr/>
        <p:txBody>
          <a:bodyPr/>
          <a:lstStyle/>
          <a:p>
            <a:r>
              <a:rPr lang="en-GB" smtClean="0"/>
              <a:t>HHSG March 2022</a:t>
            </a:r>
            <a:endParaRPr lang="en-GB" dirty="0"/>
          </a:p>
        </p:txBody>
      </p:sp>
      <p:sp>
        <p:nvSpPr>
          <p:cNvPr id="3" name="Slide Number Placeholder 2">
            <a:extLst>
              <a:ext uri="{FF2B5EF4-FFF2-40B4-BE49-F238E27FC236}">
                <a16:creationId xmlns="" xmlns:a16="http://schemas.microsoft.com/office/drawing/2014/main" id="{6D95FA11-7999-4A1B-8DB0-FA1CD55086E5}"/>
              </a:ext>
            </a:extLst>
          </p:cNvPr>
          <p:cNvSpPr>
            <a:spLocks noGrp="1"/>
          </p:cNvSpPr>
          <p:nvPr>
            <p:ph type="sldNum" sz="quarter" idx="12"/>
          </p:nvPr>
        </p:nvSpPr>
        <p:spPr/>
        <p:txBody>
          <a:bodyPr/>
          <a:lstStyle/>
          <a:p>
            <a:fld id="{B9414556-BEDA-4D4B-9CF1-263B737BB541}" type="slidenum">
              <a:rPr lang="en-GB" smtClean="0"/>
              <a:t>15</a:t>
            </a:fld>
            <a:endParaRPr lang="en-GB" dirty="0"/>
          </a:p>
        </p:txBody>
      </p:sp>
      <p:sp>
        <p:nvSpPr>
          <p:cNvPr id="4" name="Rectangle 2">
            <a:extLst>
              <a:ext uri="{FF2B5EF4-FFF2-40B4-BE49-F238E27FC236}">
                <a16:creationId xmlns="" xmlns:a16="http://schemas.microsoft.com/office/drawing/2014/main" id="{5B36F856-9CF7-4009-A7CB-8C19A2905910}"/>
              </a:ext>
            </a:extLst>
          </p:cNvPr>
          <p:cNvSpPr>
            <a:spLocks noChangeArrowheads="1"/>
          </p:cNvSpPr>
          <p:nvPr/>
        </p:nvSpPr>
        <p:spPr bwMode="auto">
          <a:xfrm>
            <a:off x="337831" y="1610717"/>
            <a:ext cx="8307405"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2400" b="1" dirty="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How </a:t>
            </a:r>
            <a:r>
              <a:rPr kumimoji="0" lang="en-GB" altLang="en-US" sz="24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does the body react to heat?</a:t>
            </a:r>
            <a:endParaRPr kumimoji="0" lang="en-GB"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The body reacts to heat by increasing the blood flow to the skin's surface, and by sweating. </a:t>
            </a:r>
            <a:endParaRPr kumimoji="0" lang="en-GB" altLang="en-US"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This </a:t>
            </a:r>
            <a:r>
              <a:rPr kumimoji="0" lang="en-GB" altLang="en-US"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results in cooling as sweat evaporates from the body's surface and heat is carried to the surface of the body from within by the increased blood flow. </a:t>
            </a:r>
            <a:endParaRPr kumimoji="0" lang="en-GB" altLang="en-US"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Heat </a:t>
            </a:r>
            <a:r>
              <a:rPr kumimoji="0" lang="en-GB" altLang="en-US"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can also be lost by radiation and convection from the body's surface.</a:t>
            </a:r>
            <a:endParaRPr kumimoji="0" lang="en-GB"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a:ln>
                <a:noFill/>
              </a:ln>
              <a:solidFill>
                <a:schemeClr val="tx1"/>
              </a:solidFill>
              <a:effectLst/>
            </a:endParaRPr>
          </a:p>
        </p:txBody>
      </p:sp>
      <p:pic>
        <p:nvPicPr>
          <p:cNvPr id="5" name="Picture 4">
            <a:extLst>
              <a:ext uri="{FF2B5EF4-FFF2-40B4-BE49-F238E27FC236}">
                <a16:creationId xmlns="" xmlns:a16="http://schemas.microsoft.com/office/drawing/2014/main" id="{DDA2C5FB-177B-444E-B1A8-9B7DF575474E}"/>
              </a:ext>
            </a:extLst>
          </p:cNvPr>
          <p:cNvPicPr>
            <a:picLocks noChangeAspect="1"/>
          </p:cNvPicPr>
          <p:nvPr/>
        </p:nvPicPr>
        <p:blipFill>
          <a:blip r:embed="rId3"/>
          <a:stretch>
            <a:fillRect/>
          </a:stretch>
        </p:blipFill>
        <p:spPr>
          <a:xfrm>
            <a:off x="337831" y="302697"/>
            <a:ext cx="1024217" cy="1085182"/>
          </a:xfrm>
          <a:prstGeom prst="rect">
            <a:avLst/>
          </a:prstGeom>
        </p:spPr>
      </p:pic>
    </p:spTree>
    <p:extLst>
      <p:ext uri="{BB962C8B-B14F-4D97-AF65-F5344CB8AC3E}">
        <p14:creationId xmlns:p14="http://schemas.microsoft.com/office/powerpoint/2010/main" val="1596550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ot Face Emoji 🥵 - StayHipp">
            <a:extLst>
              <a:ext uri="{FF2B5EF4-FFF2-40B4-BE49-F238E27FC236}">
                <a16:creationId xmlns="" xmlns:a16="http://schemas.microsoft.com/office/drawing/2014/main" id="{C335B929-4412-4A6D-9F01-B636A8EB8E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302696"/>
            <a:ext cx="2016224" cy="1182087"/>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 xmlns:a16="http://schemas.microsoft.com/office/drawing/2014/main" id="{6680289C-969B-4665-9A1D-BDF7C7695F17}"/>
              </a:ext>
            </a:extLst>
          </p:cNvPr>
          <p:cNvSpPr>
            <a:spLocks noGrp="1"/>
          </p:cNvSpPr>
          <p:nvPr>
            <p:ph type="ftr" sz="quarter" idx="11"/>
          </p:nvPr>
        </p:nvSpPr>
        <p:spPr/>
        <p:txBody>
          <a:bodyPr/>
          <a:lstStyle/>
          <a:p>
            <a:r>
              <a:rPr lang="en-GB" smtClean="0"/>
              <a:t>HHSG March 2022</a:t>
            </a:r>
            <a:endParaRPr lang="en-GB" dirty="0"/>
          </a:p>
        </p:txBody>
      </p:sp>
      <p:sp>
        <p:nvSpPr>
          <p:cNvPr id="3" name="Slide Number Placeholder 2">
            <a:extLst>
              <a:ext uri="{FF2B5EF4-FFF2-40B4-BE49-F238E27FC236}">
                <a16:creationId xmlns="" xmlns:a16="http://schemas.microsoft.com/office/drawing/2014/main" id="{6D95FA11-7999-4A1B-8DB0-FA1CD55086E5}"/>
              </a:ext>
            </a:extLst>
          </p:cNvPr>
          <p:cNvSpPr>
            <a:spLocks noGrp="1"/>
          </p:cNvSpPr>
          <p:nvPr>
            <p:ph type="sldNum" sz="quarter" idx="12"/>
          </p:nvPr>
        </p:nvSpPr>
        <p:spPr/>
        <p:txBody>
          <a:bodyPr/>
          <a:lstStyle/>
          <a:p>
            <a:fld id="{B9414556-BEDA-4D4B-9CF1-263B737BB541}" type="slidenum">
              <a:rPr lang="en-GB" smtClean="0"/>
              <a:t>16</a:t>
            </a:fld>
            <a:endParaRPr lang="en-GB" dirty="0"/>
          </a:p>
        </p:txBody>
      </p:sp>
      <p:sp>
        <p:nvSpPr>
          <p:cNvPr id="4" name="Rectangle 2">
            <a:extLst>
              <a:ext uri="{FF2B5EF4-FFF2-40B4-BE49-F238E27FC236}">
                <a16:creationId xmlns="" xmlns:a16="http://schemas.microsoft.com/office/drawing/2014/main" id="{5B36F856-9CF7-4009-A7CB-8C19A2905910}"/>
              </a:ext>
            </a:extLst>
          </p:cNvPr>
          <p:cNvSpPr>
            <a:spLocks noChangeArrowheads="1"/>
          </p:cNvSpPr>
          <p:nvPr/>
        </p:nvSpPr>
        <p:spPr bwMode="auto">
          <a:xfrm>
            <a:off x="395536" y="1580376"/>
            <a:ext cx="8352928"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Typical </a:t>
            </a:r>
            <a:r>
              <a:rPr kumimoji="0" lang="en-GB" altLang="en-US" sz="24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example of a heat stress situation</a:t>
            </a:r>
            <a:endParaRPr kumimoji="0" lang="en-GB"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Someone wearing protective clothing and performing heavy work in hot and humid conditions could be at risk of heat stress because</a:t>
            </a:r>
            <a:r>
              <a:rPr kumimoji="0" lang="en-GB" altLang="en-US"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sweat evaporation is restricted by the type of clothing and the humidity of the environment.</a:t>
            </a:r>
            <a:endParaRPr kumimoji="0" lang="en-GB" altLang="en-US"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heat will be produced within the body due to the work rate and, if insufficient heat is lost, core body temperature will rise.</a:t>
            </a:r>
            <a:endParaRPr kumimoji="0" lang="en-GB" altLang="en-US"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as core body temperature rises the body reacts by increasing the amount of sweat produced, which may lead to dehydration.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heart rate also increases which puts additional strain on the body.</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if the body is gaining more heat than it can lose the deep body temperature will continue to rise.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eventually it reaches a point when the body's control mechanism itself starts to fail.</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US" dirty="0">
                <a:ea typeface="Times New Roman" panose="02020603050405020304" pitchFamily="18" charset="0"/>
                <a:cs typeface="Arial" panose="020B0604020202020204" pitchFamily="34" charset="0"/>
              </a:rPr>
              <a:t>t</a:t>
            </a:r>
            <a:r>
              <a:rPr kumimoji="0" lang="en-GB" altLang="en-US"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he </a:t>
            </a:r>
            <a:r>
              <a:rPr kumimoji="0" lang="en-GB" altLang="en-US"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symptoms will worsen the longer someone remains working in the same conditions.</a:t>
            </a:r>
            <a:endParaRPr kumimoji="0" lang="en-GB"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a:ln>
                <a:noFill/>
              </a:ln>
              <a:solidFill>
                <a:schemeClr val="tx1"/>
              </a:solidFill>
              <a:effectLst/>
            </a:endParaRPr>
          </a:p>
        </p:txBody>
      </p:sp>
      <p:pic>
        <p:nvPicPr>
          <p:cNvPr id="5" name="Picture 4">
            <a:extLst>
              <a:ext uri="{FF2B5EF4-FFF2-40B4-BE49-F238E27FC236}">
                <a16:creationId xmlns="" xmlns:a16="http://schemas.microsoft.com/office/drawing/2014/main" id="{DDA2C5FB-177B-444E-B1A8-9B7DF575474E}"/>
              </a:ext>
            </a:extLst>
          </p:cNvPr>
          <p:cNvPicPr>
            <a:picLocks noChangeAspect="1"/>
          </p:cNvPicPr>
          <p:nvPr/>
        </p:nvPicPr>
        <p:blipFill>
          <a:blip r:embed="rId3"/>
          <a:stretch>
            <a:fillRect/>
          </a:stretch>
        </p:blipFill>
        <p:spPr>
          <a:xfrm>
            <a:off x="337831" y="302697"/>
            <a:ext cx="1024217" cy="1085182"/>
          </a:xfrm>
          <a:prstGeom prst="rect">
            <a:avLst/>
          </a:prstGeom>
        </p:spPr>
      </p:pic>
    </p:spTree>
    <p:extLst>
      <p:ext uri="{BB962C8B-B14F-4D97-AF65-F5344CB8AC3E}">
        <p14:creationId xmlns:p14="http://schemas.microsoft.com/office/powerpoint/2010/main" val="2137878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 xmlns:a16="http://schemas.microsoft.com/office/drawing/2014/main" id="{6680289C-969B-4665-9A1D-BDF7C7695F17}"/>
              </a:ext>
            </a:extLst>
          </p:cNvPr>
          <p:cNvSpPr>
            <a:spLocks noGrp="1"/>
          </p:cNvSpPr>
          <p:nvPr>
            <p:ph type="ftr" sz="quarter" idx="11"/>
          </p:nvPr>
        </p:nvSpPr>
        <p:spPr/>
        <p:txBody>
          <a:bodyPr/>
          <a:lstStyle/>
          <a:p>
            <a:r>
              <a:rPr lang="en-GB" smtClean="0"/>
              <a:t>HHSG March 2022</a:t>
            </a:r>
            <a:endParaRPr lang="en-GB" dirty="0"/>
          </a:p>
        </p:txBody>
      </p:sp>
      <p:sp>
        <p:nvSpPr>
          <p:cNvPr id="3" name="Slide Number Placeholder 2">
            <a:extLst>
              <a:ext uri="{FF2B5EF4-FFF2-40B4-BE49-F238E27FC236}">
                <a16:creationId xmlns="" xmlns:a16="http://schemas.microsoft.com/office/drawing/2014/main" id="{6D95FA11-7999-4A1B-8DB0-FA1CD55086E5}"/>
              </a:ext>
            </a:extLst>
          </p:cNvPr>
          <p:cNvSpPr>
            <a:spLocks noGrp="1"/>
          </p:cNvSpPr>
          <p:nvPr>
            <p:ph type="sldNum" sz="quarter" idx="12"/>
          </p:nvPr>
        </p:nvSpPr>
        <p:spPr/>
        <p:txBody>
          <a:bodyPr/>
          <a:lstStyle/>
          <a:p>
            <a:fld id="{B9414556-BEDA-4D4B-9CF1-263B737BB541}" type="slidenum">
              <a:rPr lang="en-GB" smtClean="0"/>
              <a:t>17</a:t>
            </a:fld>
            <a:endParaRPr lang="en-GB" dirty="0"/>
          </a:p>
        </p:txBody>
      </p:sp>
      <p:sp>
        <p:nvSpPr>
          <p:cNvPr id="4" name="Rectangle 2">
            <a:extLst>
              <a:ext uri="{FF2B5EF4-FFF2-40B4-BE49-F238E27FC236}">
                <a16:creationId xmlns="" xmlns:a16="http://schemas.microsoft.com/office/drawing/2014/main" id="{5B36F856-9CF7-4009-A7CB-8C19A2905910}"/>
              </a:ext>
            </a:extLst>
          </p:cNvPr>
          <p:cNvSpPr>
            <a:spLocks noChangeArrowheads="1"/>
          </p:cNvSpPr>
          <p:nvPr/>
        </p:nvSpPr>
        <p:spPr bwMode="auto">
          <a:xfrm>
            <a:off x="849939" y="1916832"/>
            <a:ext cx="7826517"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What are the effects of heat stress?</a:t>
            </a:r>
            <a:endParaRPr kumimoji="0" lang="en-GB"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Heat stress can affect individuals in different ways, and some people are more susceptible to it than others.</a:t>
            </a:r>
            <a:endParaRPr kumimoji="0" lang="en-GB"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Typical symptoms are:</a:t>
            </a:r>
            <a:endParaRPr kumimoji="0" lang="en-GB"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an inability to concentrate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muscle cramps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heat rash</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severe thirst - a late symptom of heat stress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fainting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heat exhaustion - fatigue, giddiness, nausea, headache, moist skin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heat stroke - hot dry skin, confusion, convulsions and eventual loss of consciousness. </a:t>
            </a:r>
            <a:r>
              <a:rPr kumimoji="0" lang="en-GB" altLang="en-US"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This </a:t>
            </a:r>
            <a:r>
              <a:rPr kumimoji="0" lang="en-GB" altLang="en-US"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is the most severe disorder and can result in death if not detected at an early </a:t>
            </a:r>
            <a:r>
              <a:rPr kumimoji="0" lang="en-GB" altLang="en-US"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stage</a:t>
            </a:r>
            <a:endParaRPr kumimoji="0" lang="en-GB" altLang="en-US" b="0" i="0" u="none" strike="noStrike" cap="none" normalizeH="0" baseline="0" dirty="0">
              <a:ln>
                <a:noFill/>
              </a:ln>
              <a:solidFill>
                <a:schemeClr val="tx1"/>
              </a:solidFill>
              <a:effectLst/>
            </a:endParaRPr>
          </a:p>
        </p:txBody>
      </p:sp>
      <p:pic>
        <p:nvPicPr>
          <p:cNvPr id="5" name="Picture 4">
            <a:extLst>
              <a:ext uri="{FF2B5EF4-FFF2-40B4-BE49-F238E27FC236}">
                <a16:creationId xmlns="" xmlns:a16="http://schemas.microsoft.com/office/drawing/2014/main" id="{1891A10F-697F-41DE-87A2-B2BE937B7CFC}"/>
              </a:ext>
            </a:extLst>
          </p:cNvPr>
          <p:cNvPicPr>
            <a:picLocks noChangeAspect="1"/>
          </p:cNvPicPr>
          <p:nvPr/>
        </p:nvPicPr>
        <p:blipFill>
          <a:blip r:embed="rId2"/>
          <a:stretch>
            <a:fillRect/>
          </a:stretch>
        </p:blipFill>
        <p:spPr>
          <a:xfrm>
            <a:off x="337831" y="302697"/>
            <a:ext cx="1024217" cy="1085182"/>
          </a:xfrm>
          <a:prstGeom prst="rect">
            <a:avLst/>
          </a:prstGeom>
        </p:spPr>
      </p:pic>
      <p:pic>
        <p:nvPicPr>
          <p:cNvPr id="6156" name="Picture 12" descr="STAY COOL IN THE SUN – HOT WEATHER COMING">
            <a:extLst>
              <a:ext uri="{FF2B5EF4-FFF2-40B4-BE49-F238E27FC236}">
                <a16:creationId xmlns="" xmlns:a16="http://schemas.microsoft.com/office/drawing/2014/main" id="{B762BA46-02F4-4EE0-BF04-272E237708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88640"/>
            <a:ext cx="2016224" cy="1438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273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 xmlns:a16="http://schemas.microsoft.com/office/drawing/2014/main" id="{6680289C-969B-4665-9A1D-BDF7C7695F17}"/>
              </a:ext>
            </a:extLst>
          </p:cNvPr>
          <p:cNvSpPr>
            <a:spLocks noGrp="1"/>
          </p:cNvSpPr>
          <p:nvPr>
            <p:ph type="ftr" sz="quarter" idx="11"/>
          </p:nvPr>
        </p:nvSpPr>
        <p:spPr/>
        <p:txBody>
          <a:bodyPr/>
          <a:lstStyle/>
          <a:p>
            <a:r>
              <a:rPr lang="en-GB" smtClean="0"/>
              <a:t>HHSG March 2022</a:t>
            </a:r>
            <a:endParaRPr lang="en-GB" dirty="0"/>
          </a:p>
        </p:txBody>
      </p:sp>
      <p:sp>
        <p:nvSpPr>
          <p:cNvPr id="3" name="Slide Number Placeholder 2">
            <a:extLst>
              <a:ext uri="{FF2B5EF4-FFF2-40B4-BE49-F238E27FC236}">
                <a16:creationId xmlns="" xmlns:a16="http://schemas.microsoft.com/office/drawing/2014/main" id="{6D95FA11-7999-4A1B-8DB0-FA1CD55086E5}"/>
              </a:ext>
            </a:extLst>
          </p:cNvPr>
          <p:cNvSpPr>
            <a:spLocks noGrp="1"/>
          </p:cNvSpPr>
          <p:nvPr>
            <p:ph type="sldNum" sz="quarter" idx="12"/>
          </p:nvPr>
        </p:nvSpPr>
        <p:spPr/>
        <p:txBody>
          <a:bodyPr/>
          <a:lstStyle/>
          <a:p>
            <a:fld id="{B9414556-BEDA-4D4B-9CF1-263B737BB541}" type="slidenum">
              <a:rPr lang="en-GB" smtClean="0"/>
              <a:t>18</a:t>
            </a:fld>
            <a:endParaRPr lang="en-GB" dirty="0"/>
          </a:p>
        </p:txBody>
      </p:sp>
      <p:sp>
        <p:nvSpPr>
          <p:cNvPr id="4" name="Rectangle 2">
            <a:extLst>
              <a:ext uri="{FF2B5EF4-FFF2-40B4-BE49-F238E27FC236}">
                <a16:creationId xmlns="" xmlns:a16="http://schemas.microsoft.com/office/drawing/2014/main" id="{5B36F856-9CF7-4009-A7CB-8C19A2905910}"/>
              </a:ext>
            </a:extLst>
          </p:cNvPr>
          <p:cNvSpPr>
            <a:spLocks noChangeArrowheads="1"/>
          </p:cNvSpPr>
          <p:nvPr/>
        </p:nvSpPr>
        <p:spPr bwMode="auto">
          <a:xfrm>
            <a:off x="633915" y="1634317"/>
            <a:ext cx="7826517"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1"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2400" b="1" dirty="0" smtClean="0">
                <a:solidFill>
                  <a:srgbClr val="000000"/>
                </a:solidFill>
                <a:ea typeface="Times New Roman" panose="02020603050405020304" pitchFamily="18" charset="0"/>
                <a:cs typeface="Arial" panose="020B0604020202020204" pitchFamily="34" charset="0"/>
              </a:rPr>
              <a:t>How to prevent heat stress</a:t>
            </a:r>
            <a:endParaRPr lang="en-GB" altLang="en-US" sz="2400" b="1" dirty="0">
              <a:solidFill>
                <a:srgbClr val="000000"/>
              </a:solidFill>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1"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sng"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Action to take </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b="1" dirty="0">
              <a:solidFill>
                <a:srgbClr val="000000"/>
              </a:solidFill>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MOST IMPORTANT - Prevent </a:t>
            </a:r>
            <a:r>
              <a:rPr kumimoji="0" lang="en-GB" altLang="en-US" b="1"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dehydration</a:t>
            </a:r>
            <a:endParaRPr kumimoji="0" lang="en-GB"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Working </a:t>
            </a:r>
            <a:r>
              <a:rPr kumimoji="0" lang="en-GB" altLang="en-US" b="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in a hot environment causes sweating which helps keep people cool but means losing vital water that must be replaced. </a:t>
            </a:r>
            <a:endParaRPr kumimoji="0" lang="en-GB" altLang="en-US"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en-US"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Provide </a:t>
            </a:r>
            <a:r>
              <a:rPr kumimoji="0" lang="en-GB" altLang="en-US" b="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cool water in the workplace and encourage workers to drink it frequently in small amounts before, during and after working</a:t>
            </a:r>
            <a:endParaRPr kumimoji="0" lang="en-GB"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a:ln>
                <a:noFill/>
              </a:ln>
              <a:solidFill>
                <a:schemeClr val="tx1"/>
              </a:solidFill>
              <a:effectLst/>
            </a:endParaRPr>
          </a:p>
        </p:txBody>
      </p:sp>
      <p:pic>
        <p:nvPicPr>
          <p:cNvPr id="5" name="Picture 4">
            <a:extLst>
              <a:ext uri="{FF2B5EF4-FFF2-40B4-BE49-F238E27FC236}">
                <a16:creationId xmlns="" xmlns:a16="http://schemas.microsoft.com/office/drawing/2014/main" id="{1891A10F-697F-41DE-87A2-B2BE937B7CFC}"/>
              </a:ext>
            </a:extLst>
          </p:cNvPr>
          <p:cNvPicPr>
            <a:picLocks noChangeAspect="1"/>
          </p:cNvPicPr>
          <p:nvPr/>
        </p:nvPicPr>
        <p:blipFill>
          <a:blip r:embed="rId2"/>
          <a:stretch>
            <a:fillRect/>
          </a:stretch>
        </p:blipFill>
        <p:spPr>
          <a:xfrm>
            <a:off x="337831" y="302697"/>
            <a:ext cx="1024217" cy="1085182"/>
          </a:xfrm>
          <a:prstGeom prst="rect">
            <a:avLst/>
          </a:prstGeom>
        </p:spPr>
      </p:pic>
      <p:pic>
        <p:nvPicPr>
          <p:cNvPr id="6156" name="Picture 12" descr="STAY COOL IN THE SUN – HOT WEATHER COMING">
            <a:extLst>
              <a:ext uri="{FF2B5EF4-FFF2-40B4-BE49-F238E27FC236}">
                <a16:creationId xmlns="" xmlns:a16="http://schemas.microsoft.com/office/drawing/2014/main" id="{B762BA46-02F4-4EE0-BF04-272E237708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88640"/>
            <a:ext cx="2016224" cy="1438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766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611560" y="1628800"/>
            <a:ext cx="7920880" cy="4680520"/>
          </a:xfrm>
        </p:spPr>
        <p:txBody>
          <a:bodyPr>
            <a:normAutofit fontScale="55000" lnSpcReduction="20000"/>
          </a:bodyPr>
          <a:lstStyle/>
          <a:p>
            <a:pPr marL="0" indent="0">
              <a:buNone/>
            </a:pPr>
            <a:r>
              <a:rPr lang="en-US" sz="2900" dirty="0" smtClean="0"/>
              <a:t>So that’s Spring &amp; Summer but what about Autumn &amp; Winter</a:t>
            </a:r>
            <a:endParaRPr lang="en-US" sz="2900" dirty="0"/>
          </a:p>
          <a:p>
            <a:pPr marL="0" indent="0">
              <a:buNone/>
            </a:pPr>
            <a:r>
              <a:rPr lang="en-US" sz="3800" b="1" dirty="0" smtClean="0"/>
              <a:t>Autumn</a:t>
            </a:r>
          </a:p>
          <a:p>
            <a:pPr marL="0" indent="0" fontAlgn="base">
              <a:buNone/>
            </a:pPr>
            <a:r>
              <a:rPr lang="en-GB" sz="2900" dirty="0"/>
              <a:t>Get Your Flu Shot</a:t>
            </a:r>
          </a:p>
          <a:p>
            <a:pPr fontAlgn="base"/>
            <a:r>
              <a:rPr lang="en-GB" sz="2900" dirty="0"/>
              <a:t>Autumn is the start of flu </a:t>
            </a:r>
            <a:r>
              <a:rPr lang="en-GB" sz="2900" dirty="0" smtClean="0"/>
              <a:t>season so if you are eligible get vaccinated </a:t>
            </a:r>
            <a:r>
              <a:rPr lang="en-GB" sz="2900" dirty="0"/>
              <a:t>against the flu. </a:t>
            </a:r>
            <a:endParaRPr lang="en-GB" sz="2900" dirty="0" smtClean="0"/>
          </a:p>
          <a:p>
            <a:pPr marL="0" indent="0" fontAlgn="base">
              <a:buNone/>
            </a:pPr>
            <a:endParaRPr lang="en-GB" sz="2900" b="1" dirty="0" smtClean="0"/>
          </a:p>
          <a:p>
            <a:pPr marL="0" indent="0" fontAlgn="base">
              <a:buNone/>
            </a:pPr>
            <a:r>
              <a:rPr lang="en-GB" sz="2900" b="1" dirty="0" smtClean="0"/>
              <a:t>Drive </a:t>
            </a:r>
            <a:r>
              <a:rPr lang="en-GB" sz="2900" b="1" dirty="0"/>
              <a:t>Safely as it gets Darker</a:t>
            </a:r>
          </a:p>
          <a:p>
            <a:pPr fontAlgn="base"/>
            <a:r>
              <a:rPr lang="en-GB" sz="2900" dirty="0" smtClean="0"/>
              <a:t>When the clocks go back it </a:t>
            </a:r>
            <a:r>
              <a:rPr lang="en-GB" sz="2900" dirty="0"/>
              <a:t>starts to get darker </a:t>
            </a:r>
            <a:r>
              <a:rPr lang="en-GB" sz="2900" dirty="0" smtClean="0"/>
              <a:t>earlier so more care is required whilst driving in darkness, remember even </a:t>
            </a:r>
            <a:r>
              <a:rPr lang="en-GB" sz="2900" dirty="0"/>
              <a:t>with high-beam headlights on, visibility is limited to about 500 feet (250 feet for normal headlights) creating less time to react to something in the road, especially when driving at higher speeds.</a:t>
            </a:r>
            <a:br>
              <a:rPr lang="en-GB" sz="2900" dirty="0"/>
            </a:br>
            <a:endParaRPr lang="en-GB" sz="2900" dirty="0" smtClean="0"/>
          </a:p>
          <a:p>
            <a:pPr fontAlgn="base"/>
            <a:r>
              <a:rPr lang="en-GB" sz="2900" dirty="0" smtClean="0"/>
              <a:t>Make </a:t>
            </a:r>
            <a:r>
              <a:rPr lang="en-GB" sz="2900" dirty="0"/>
              <a:t>sure </a:t>
            </a:r>
            <a:r>
              <a:rPr lang="en-GB" sz="2900" dirty="0" smtClean="0"/>
              <a:t>headlights are clean</a:t>
            </a:r>
            <a:endParaRPr lang="en-GB" sz="2900" dirty="0"/>
          </a:p>
          <a:p>
            <a:pPr fontAlgn="base"/>
            <a:r>
              <a:rPr lang="en-GB" sz="2900" dirty="0"/>
              <a:t>Dim your dashboard</a:t>
            </a:r>
          </a:p>
          <a:p>
            <a:pPr fontAlgn="base"/>
            <a:r>
              <a:rPr lang="en-GB" sz="2900" dirty="0"/>
              <a:t>Look away from oncoming lights</a:t>
            </a:r>
          </a:p>
          <a:p>
            <a:pPr fontAlgn="base"/>
            <a:r>
              <a:rPr lang="en-GB" sz="2900" dirty="0"/>
              <a:t>If you wear glasses, make sure they're anti-reflective</a:t>
            </a:r>
          </a:p>
          <a:p>
            <a:pPr fontAlgn="base"/>
            <a:r>
              <a:rPr lang="en-GB" sz="2900" dirty="0"/>
              <a:t>Clean the windshield to eliminate streaks</a:t>
            </a:r>
          </a:p>
          <a:p>
            <a:pPr fontAlgn="base"/>
            <a:r>
              <a:rPr lang="en-GB" sz="2900" dirty="0"/>
              <a:t>Slow down to compensate for limited visibility and reduced stopping time</a:t>
            </a:r>
          </a:p>
          <a:p>
            <a:pPr fontAlgn="base"/>
            <a:endParaRPr lang="en-GB" sz="2900" dirty="0"/>
          </a:p>
          <a:p>
            <a:pPr marL="0" indent="0" fontAlgn="base">
              <a:buNone/>
            </a:pPr>
            <a:endParaRPr lang="en-US" sz="2400" dirty="0"/>
          </a:p>
        </p:txBody>
      </p:sp>
      <p:sp>
        <p:nvSpPr>
          <p:cNvPr id="4" name="Footer Placeholder 3"/>
          <p:cNvSpPr>
            <a:spLocks noGrp="1"/>
          </p:cNvSpPr>
          <p:nvPr>
            <p:ph type="ftr" sz="quarter" idx="11"/>
          </p:nvPr>
        </p:nvSpPr>
        <p:spPr/>
        <p:txBody>
          <a:bodyPr/>
          <a:lstStyle/>
          <a:p>
            <a:r>
              <a:rPr lang="en-GB" smtClean="0">
                <a:solidFill>
                  <a:prstClr val="black">
                    <a:tint val="75000"/>
                  </a:prstClr>
                </a:solidFill>
                <a:latin typeface="Calibri"/>
              </a:rPr>
              <a:t>HHSG March 2022</a:t>
            </a:r>
            <a:endParaRPr lang="en-GB"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9414556-BEDA-4D4B-9CF1-263B737BB541}" type="slidenum">
              <a:rPr lang="en-GB">
                <a:solidFill>
                  <a:prstClr val="black">
                    <a:tint val="75000"/>
                  </a:prstClr>
                </a:solidFill>
                <a:latin typeface="Calibri"/>
              </a:rPr>
              <a:pPr/>
              <a:t>19</a:t>
            </a:fld>
            <a:endParaRPr lang="en-GB" dirty="0">
              <a:solidFill>
                <a:prstClr val="black">
                  <a:tint val="75000"/>
                </a:prstClr>
              </a:solidFill>
              <a:latin typeface="Calibri"/>
            </a:endParaRPr>
          </a:p>
        </p:txBody>
      </p:sp>
      <p:pic>
        <p:nvPicPr>
          <p:cNvPr id="7" name="Picture 6">
            <a:extLst>
              <a:ext uri="{FF2B5EF4-FFF2-40B4-BE49-F238E27FC236}">
                <a16:creationId xmlns="" xmlns:a16="http://schemas.microsoft.com/office/drawing/2014/main" id="{15ED1A89-F5C4-4040-9B05-C33749832CF1}"/>
              </a:ext>
            </a:extLst>
          </p:cNvPr>
          <p:cNvPicPr>
            <a:picLocks noChangeAspect="1"/>
          </p:cNvPicPr>
          <p:nvPr/>
        </p:nvPicPr>
        <p:blipFill>
          <a:blip r:embed="rId2"/>
          <a:stretch>
            <a:fillRect/>
          </a:stretch>
        </p:blipFill>
        <p:spPr>
          <a:xfrm>
            <a:off x="467544" y="404664"/>
            <a:ext cx="1024217" cy="1085182"/>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368660"/>
            <a:ext cx="1390078" cy="1157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9942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26EEC022-6B3B-49FF-BC3C-B888AD048788}"/>
              </a:ext>
            </a:extLst>
          </p:cNvPr>
          <p:cNvPicPr>
            <a:picLocks noChangeAspect="1"/>
          </p:cNvPicPr>
          <p:nvPr/>
        </p:nvPicPr>
        <p:blipFill>
          <a:blip r:embed="rId3"/>
          <a:stretch>
            <a:fillRect/>
          </a:stretch>
        </p:blipFill>
        <p:spPr>
          <a:xfrm>
            <a:off x="0" y="0"/>
            <a:ext cx="9207788" cy="6867153"/>
          </a:xfrm>
          <a:prstGeom prst="rect">
            <a:avLst/>
          </a:prstGeom>
        </p:spPr>
      </p:pic>
      <p:sp>
        <p:nvSpPr>
          <p:cNvPr id="2" name="Footer Placeholder 1">
            <a:extLst>
              <a:ext uri="{FF2B5EF4-FFF2-40B4-BE49-F238E27FC236}">
                <a16:creationId xmlns="" xmlns:a16="http://schemas.microsoft.com/office/drawing/2014/main" id="{E50F4FA0-B4C7-4DFB-9648-722076C12BD6}"/>
              </a:ext>
            </a:extLst>
          </p:cNvPr>
          <p:cNvSpPr>
            <a:spLocks noGrp="1"/>
          </p:cNvSpPr>
          <p:nvPr>
            <p:ph type="ftr" sz="quarter" idx="11"/>
          </p:nvPr>
        </p:nvSpPr>
        <p:spPr/>
        <p:txBody>
          <a:bodyPr/>
          <a:lstStyle/>
          <a:p>
            <a:r>
              <a:rPr lang="en-GB" smtClean="0"/>
              <a:t>HHSG March 2022</a:t>
            </a:r>
            <a:endParaRPr lang="en-GB" dirty="0"/>
          </a:p>
        </p:txBody>
      </p:sp>
      <p:sp>
        <p:nvSpPr>
          <p:cNvPr id="3" name="Slide Number Placeholder 2">
            <a:extLst>
              <a:ext uri="{FF2B5EF4-FFF2-40B4-BE49-F238E27FC236}">
                <a16:creationId xmlns="" xmlns:a16="http://schemas.microsoft.com/office/drawing/2014/main" id="{1CC16672-632D-409B-9E8B-ECF808FE9447}"/>
              </a:ext>
            </a:extLst>
          </p:cNvPr>
          <p:cNvSpPr>
            <a:spLocks noGrp="1"/>
          </p:cNvSpPr>
          <p:nvPr>
            <p:ph type="sldNum" sz="quarter" idx="12"/>
          </p:nvPr>
        </p:nvSpPr>
        <p:spPr/>
        <p:txBody>
          <a:bodyPr/>
          <a:lstStyle/>
          <a:p>
            <a:fld id="{B9414556-BEDA-4D4B-9CF1-263B737BB541}" type="slidenum">
              <a:rPr lang="en-GB" smtClean="0"/>
              <a:t>2</a:t>
            </a:fld>
            <a:endParaRPr lang="en-GB" dirty="0"/>
          </a:p>
        </p:txBody>
      </p:sp>
      <p:pic>
        <p:nvPicPr>
          <p:cNvPr id="8" name="Picture 7">
            <a:extLst>
              <a:ext uri="{FF2B5EF4-FFF2-40B4-BE49-F238E27FC236}">
                <a16:creationId xmlns="" xmlns:a16="http://schemas.microsoft.com/office/drawing/2014/main" id="{0F7D7D42-5836-44FE-8ECA-7F0DC01AF381}"/>
              </a:ext>
            </a:extLst>
          </p:cNvPr>
          <p:cNvPicPr>
            <a:picLocks noChangeAspect="1"/>
          </p:cNvPicPr>
          <p:nvPr/>
        </p:nvPicPr>
        <p:blipFill>
          <a:blip r:embed="rId4"/>
          <a:stretch>
            <a:fillRect/>
          </a:stretch>
        </p:blipFill>
        <p:spPr>
          <a:xfrm>
            <a:off x="337831" y="302697"/>
            <a:ext cx="1024217" cy="1085182"/>
          </a:xfrm>
          <a:prstGeom prst="rect">
            <a:avLst/>
          </a:prstGeom>
        </p:spPr>
      </p:pic>
      <p:sp>
        <p:nvSpPr>
          <p:cNvPr id="6" name="TextBox 5">
            <a:extLst>
              <a:ext uri="{FF2B5EF4-FFF2-40B4-BE49-F238E27FC236}">
                <a16:creationId xmlns="" xmlns:a16="http://schemas.microsoft.com/office/drawing/2014/main" id="{D49FD254-3B23-4AE1-B323-4EC70E751856}"/>
              </a:ext>
            </a:extLst>
          </p:cNvPr>
          <p:cNvSpPr txBox="1"/>
          <p:nvPr/>
        </p:nvSpPr>
        <p:spPr>
          <a:xfrm>
            <a:off x="467543" y="1443841"/>
            <a:ext cx="8352929" cy="4678204"/>
          </a:xfrm>
          <a:prstGeom prst="rect">
            <a:avLst/>
          </a:prstGeom>
          <a:noFill/>
        </p:spPr>
        <p:txBody>
          <a:bodyPr wrap="square">
            <a:spAutoFit/>
          </a:bodyPr>
          <a:lstStyle/>
          <a:p>
            <a:r>
              <a:rPr lang="en-US" sz="2800" b="1" dirty="0">
                <a:solidFill>
                  <a:schemeClr val="bg1"/>
                </a:solidFill>
              </a:rPr>
              <a:t>Keeping Communities Safe Around Water </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The majority of deaths involving members of the public in quarries are water related. </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Educating the public about the hazards associated with open water will help to </a:t>
            </a:r>
            <a:r>
              <a:rPr lang="en-US" dirty="0" err="1">
                <a:solidFill>
                  <a:schemeClr val="bg1"/>
                </a:solidFill>
              </a:rPr>
              <a:t>minimise</a:t>
            </a:r>
            <a:r>
              <a:rPr lang="en-US" dirty="0">
                <a:solidFill>
                  <a:schemeClr val="bg1"/>
                </a:solidFill>
              </a:rPr>
              <a:t> these avoidable and tragic incidents in quarry lakes and other types of inland water such as reservoirs, rivers and </a:t>
            </a:r>
            <a:r>
              <a:rPr lang="en-US" dirty="0" smtClean="0">
                <a:solidFill>
                  <a:schemeClr val="bg1"/>
                </a:solidFill>
              </a:rPr>
              <a:t>canals which are present in and around Herefordshire. </a:t>
            </a: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The briefing notes </a:t>
            </a:r>
            <a:r>
              <a:rPr lang="en-US" dirty="0" err="1">
                <a:solidFill>
                  <a:schemeClr val="bg1"/>
                </a:solidFill>
              </a:rPr>
              <a:t>summarise</a:t>
            </a:r>
            <a:r>
              <a:rPr lang="en-US" dirty="0">
                <a:solidFill>
                  <a:schemeClr val="bg1"/>
                </a:solidFill>
              </a:rPr>
              <a:t> key water safety messages being used by a wide range of </a:t>
            </a:r>
            <a:r>
              <a:rPr lang="en-US" dirty="0" err="1">
                <a:solidFill>
                  <a:schemeClr val="bg1"/>
                </a:solidFill>
              </a:rPr>
              <a:t>organisations</a:t>
            </a:r>
            <a:r>
              <a:rPr lang="en-US" dirty="0">
                <a:solidFill>
                  <a:schemeClr val="bg1"/>
                </a:solidFill>
              </a:rPr>
              <a:t> and guidance on what to do in an emergency.</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These notes were originally developed by the Wales Water Safety Group and included input from RNLI, RoSPA, Swim Wales, the emergency services, MPA and the water utilities.</a:t>
            </a:r>
            <a:endParaRPr lang="en-GB" dirty="0">
              <a:solidFill>
                <a:schemeClr val="bg1"/>
              </a:solidFill>
            </a:endParaRPr>
          </a:p>
        </p:txBody>
      </p:sp>
    </p:spTree>
    <p:extLst>
      <p:ext uri="{BB962C8B-B14F-4D97-AF65-F5344CB8AC3E}">
        <p14:creationId xmlns:p14="http://schemas.microsoft.com/office/powerpoint/2010/main" val="1495692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683568" y="1844824"/>
            <a:ext cx="7920880" cy="4680520"/>
          </a:xfrm>
        </p:spPr>
        <p:txBody>
          <a:bodyPr>
            <a:normAutofit fontScale="92500" lnSpcReduction="10000"/>
          </a:bodyPr>
          <a:lstStyle/>
          <a:p>
            <a:pPr marL="0" indent="0">
              <a:buNone/>
            </a:pPr>
            <a:r>
              <a:rPr lang="en-US" sz="2600" b="1" dirty="0" smtClean="0"/>
              <a:t>Winter</a:t>
            </a:r>
          </a:p>
          <a:p>
            <a:pPr marL="0" indent="0" fontAlgn="base">
              <a:buNone/>
            </a:pPr>
            <a:r>
              <a:rPr lang="en-GB" sz="2200" b="1" dirty="0"/>
              <a:t>Drive Safely in </a:t>
            </a:r>
            <a:r>
              <a:rPr lang="en-GB" sz="2200" b="1" dirty="0" smtClean="0"/>
              <a:t>winter road conditions</a:t>
            </a:r>
            <a:endParaRPr lang="en-GB" sz="2200" b="1" dirty="0"/>
          </a:p>
          <a:p>
            <a:pPr fontAlgn="base"/>
            <a:r>
              <a:rPr lang="en-GB" sz="2200" dirty="0"/>
              <a:t>Driving in the winter means changes in the way you drive. Snow, sleet and ice can lead to hazardous road conditions.</a:t>
            </a:r>
          </a:p>
          <a:p>
            <a:pPr marL="0" indent="0" fontAlgn="base">
              <a:buNone/>
            </a:pPr>
            <a:r>
              <a:rPr lang="en-GB" sz="2200" b="1" dirty="0"/>
              <a:t>Prevent Carbon Monoxide Poisoning</a:t>
            </a:r>
          </a:p>
          <a:p>
            <a:pPr fontAlgn="base"/>
            <a:r>
              <a:rPr lang="en-GB" sz="2200" dirty="0"/>
              <a:t>Carbon monoxide detectors save lives. </a:t>
            </a:r>
            <a:endParaRPr lang="en-GB" sz="2200" dirty="0" smtClean="0"/>
          </a:p>
          <a:p>
            <a:pPr fontAlgn="base"/>
            <a:r>
              <a:rPr lang="en-GB" sz="2200" dirty="0" smtClean="0"/>
              <a:t>The most common symptoms of carbon monoxide poisoning are often described as “flu-like” – headache, dizziness, weakness, upset stomach, vomiting, chest pain and confusion. </a:t>
            </a:r>
          </a:p>
          <a:p>
            <a:pPr marL="0" indent="0" fontAlgn="base">
              <a:buNone/>
            </a:pPr>
            <a:r>
              <a:rPr lang="en-GB" sz="2200" b="1" dirty="0" smtClean="0"/>
              <a:t>Check your batteries </a:t>
            </a:r>
          </a:p>
          <a:p>
            <a:pPr fontAlgn="base"/>
            <a:r>
              <a:rPr lang="en-GB" sz="2200" dirty="0" smtClean="0"/>
              <a:t>When </a:t>
            </a:r>
            <a:r>
              <a:rPr lang="en-GB" sz="2200" dirty="0"/>
              <a:t>you change your clocks, it's also a great time to check the batteries in your smoke alarms and carbon monoxide detectors.</a:t>
            </a:r>
          </a:p>
          <a:p>
            <a:pPr marL="0" indent="0">
              <a:buNone/>
            </a:pPr>
            <a:r>
              <a:rPr lang="en-GB" sz="2400" b="1" dirty="0">
                <a:hlinkClick r:id="rId2"/>
              </a:rPr>
              <a:t/>
            </a:r>
            <a:br>
              <a:rPr lang="en-GB" sz="2400" b="1" dirty="0">
                <a:hlinkClick r:id="rId2"/>
              </a:rPr>
            </a:br>
            <a:endParaRPr lang="en-GB" sz="2400" dirty="0"/>
          </a:p>
        </p:txBody>
      </p:sp>
      <p:sp>
        <p:nvSpPr>
          <p:cNvPr id="4" name="Footer Placeholder 3"/>
          <p:cNvSpPr>
            <a:spLocks noGrp="1"/>
          </p:cNvSpPr>
          <p:nvPr>
            <p:ph type="ftr" sz="quarter" idx="11"/>
          </p:nvPr>
        </p:nvSpPr>
        <p:spPr/>
        <p:txBody>
          <a:bodyPr/>
          <a:lstStyle/>
          <a:p>
            <a:r>
              <a:rPr lang="en-GB" smtClean="0">
                <a:solidFill>
                  <a:prstClr val="black">
                    <a:tint val="75000"/>
                  </a:prstClr>
                </a:solidFill>
                <a:latin typeface="Calibri"/>
              </a:rPr>
              <a:t>HHSG March 2022</a:t>
            </a:r>
            <a:endParaRPr lang="en-GB"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9414556-BEDA-4D4B-9CF1-263B737BB541}" type="slidenum">
              <a:rPr lang="en-GB">
                <a:solidFill>
                  <a:prstClr val="black">
                    <a:tint val="75000"/>
                  </a:prstClr>
                </a:solidFill>
                <a:latin typeface="Calibri"/>
              </a:rPr>
              <a:pPr/>
              <a:t>20</a:t>
            </a:fld>
            <a:endParaRPr lang="en-GB" dirty="0">
              <a:solidFill>
                <a:prstClr val="black">
                  <a:tint val="75000"/>
                </a:prstClr>
              </a:solidFill>
              <a:latin typeface="Calibri"/>
            </a:endParaRPr>
          </a:p>
        </p:txBody>
      </p:sp>
      <p:pic>
        <p:nvPicPr>
          <p:cNvPr id="7" name="Picture 6">
            <a:extLst>
              <a:ext uri="{FF2B5EF4-FFF2-40B4-BE49-F238E27FC236}">
                <a16:creationId xmlns="" xmlns:a16="http://schemas.microsoft.com/office/drawing/2014/main" id="{15ED1A89-F5C4-4040-9B05-C33749832CF1}"/>
              </a:ext>
            </a:extLst>
          </p:cNvPr>
          <p:cNvPicPr>
            <a:picLocks noChangeAspect="1"/>
          </p:cNvPicPr>
          <p:nvPr/>
        </p:nvPicPr>
        <p:blipFill>
          <a:blip r:embed="rId3"/>
          <a:stretch>
            <a:fillRect/>
          </a:stretch>
        </p:blipFill>
        <p:spPr>
          <a:xfrm>
            <a:off x="467544" y="404664"/>
            <a:ext cx="1024217" cy="1085182"/>
          </a:xfrm>
          <a:prstGeom prst="rect">
            <a:avLst/>
          </a:prstGeom>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246264"/>
            <a:ext cx="1728192" cy="1382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8276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755576" y="1844824"/>
            <a:ext cx="7920880" cy="4680520"/>
          </a:xfrm>
        </p:spPr>
        <p:txBody>
          <a:bodyPr>
            <a:normAutofit fontScale="85000" lnSpcReduction="10000"/>
          </a:bodyPr>
          <a:lstStyle/>
          <a:p>
            <a:pPr marL="0" indent="0">
              <a:buNone/>
            </a:pPr>
            <a:r>
              <a:rPr lang="en-GB" sz="2800" b="1" dirty="0" smtClean="0"/>
              <a:t>Working outside in cold conditions</a:t>
            </a:r>
          </a:p>
          <a:p>
            <a:r>
              <a:rPr lang="en-GB" sz="2400" dirty="0" smtClean="0"/>
              <a:t>There’s</a:t>
            </a:r>
            <a:r>
              <a:rPr lang="en-GB" sz="2400" dirty="0"/>
              <a:t> </a:t>
            </a:r>
            <a:r>
              <a:rPr lang="en-GB" sz="2400" dirty="0" smtClean="0"/>
              <a:t>no minimum or maximum working temperature for working outdoors – </a:t>
            </a:r>
            <a:r>
              <a:rPr lang="en-GB" sz="2400" dirty="0"/>
              <a:t>but employers do have a duty of care to their employees.</a:t>
            </a:r>
          </a:p>
          <a:p>
            <a:pPr marL="0" indent="0">
              <a:buNone/>
            </a:pPr>
            <a:r>
              <a:rPr lang="en-GB" sz="2400" dirty="0" smtClean="0"/>
              <a:t>Employers </a:t>
            </a:r>
            <a:r>
              <a:rPr lang="en-GB" sz="2400" dirty="0"/>
              <a:t>have to:</a:t>
            </a:r>
          </a:p>
          <a:p>
            <a:r>
              <a:rPr lang="en-GB" sz="2400" dirty="0"/>
              <a:t>Ensure any protective equipment is appropriate</a:t>
            </a:r>
          </a:p>
          <a:p>
            <a:r>
              <a:rPr lang="en-GB" sz="2400" dirty="0" smtClean="0"/>
              <a:t>Provide any equipment for </a:t>
            </a:r>
            <a:r>
              <a:rPr lang="en-GB" sz="2400" dirty="0"/>
              <a:t>free and </a:t>
            </a:r>
            <a:r>
              <a:rPr lang="en-GB" sz="2400" dirty="0" smtClean="0"/>
              <a:t>it must </a:t>
            </a:r>
            <a:r>
              <a:rPr lang="en-GB" sz="2400" dirty="0"/>
              <a:t>be properly maintained</a:t>
            </a:r>
          </a:p>
          <a:p>
            <a:r>
              <a:rPr lang="en-GB" sz="2400" dirty="0"/>
              <a:t>Provide mobile facilities for employees warming up</a:t>
            </a:r>
          </a:p>
          <a:p>
            <a:r>
              <a:rPr lang="en-GB" sz="2400" dirty="0"/>
              <a:t>Encourage the consumption of hot drinks such as soup or hot chocolate</a:t>
            </a:r>
          </a:p>
          <a:p>
            <a:r>
              <a:rPr lang="en-GB" sz="2400" dirty="0"/>
              <a:t>Educate workers about the early symptoms of cold stress</a:t>
            </a:r>
          </a:p>
          <a:p>
            <a:r>
              <a:rPr lang="en-GB" sz="2400" dirty="0"/>
              <a:t>Incorporate more frequent rest breaks into the day</a:t>
            </a:r>
          </a:p>
          <a:p>
            <a:r>
              <a:rPr lang="en-GB" sz="2400" dirty="0"/>
              <a:t>Delay work until a warmer time of the year, so long as that doesn't compromise safety</a:t>
            </a:r>
          </a:p>
          <a:p>
            <a:pPr marL="0" indent="0">
              <a:buNone/>
            </a:pPr>
            <a:endParaRPr lang="en-GB" sz="2400" dirty="0"/>
          </a:p>
        </p:txBody>
      </p:sp>
      <p:sp>
        <p:nvSpPr>
          <p:cNvPr id="4" name="Footer Placeholder 3"/>
          <p:cNvSpPr>
            <a:spLocks noGrp="1"/>
          </p:cNvSpPr>
          <p:nvPr>
            <p:ph type="ftr" sz="quarter" idx="11"/>
          </p:nvPr>
        </p:nvSpPr>
        <p:spPr/>
        <p:txBody>
          <a:bodyPr/>
          <a:lstStyle/>
          <a:p>
            <a:r>
              <a:rPr lang="en-GB" smtClean="0">
                <a:solidFill>
                  <a:prstClr val="black">
                    <a:tint val="75000"/>
                  </a:prstClr>
                </a:solidFill>
                <a:latin typeface="Calibri"/>
              </a:rPr>
              <a:t>HHSG March 2022</a:t>
            </a:r>
            <a:endParaRPr lang="en-GB"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9414556-BEDA-4D4B-9CF1-263B737BB541}" type="slidenum">
              <a:rPr lang="en-GB">
                <a:solidFill>
                  <a:prstClr val="black">
                    <a:tint val="75000"/>
                  </a:prstClr>
                </a:solidFill>
                <a:latin typeface="Calibri"/>
              </a:rPr>
              <a:pPr/>
              <a:t>21</a:t>
            </a:fld>
            <a:endParaRPr lang="en-GB" dirty="0">
              <a:solidFill>
                <a:prstClr val="black">
                  <a:tint val="75000"/>
                </a:prstClr>
              </a:solidFill>
              <a:latin typeface="Calibri"/>
            </a:endParaRPr>
          </a:p>
        </p:txBody>
      </p:sp>
      <p:pic>
        <p:nvPicPr>
          <p:cNvPr id="7" name="Picture 6">
            <a:extLst>
              <a:ext uri="{FF2B5EF4-FFF2-40B4-BE49-F238E27FC236}">
                <a16:creationId xmlns="" xmlns:a16="http://schemas.microsoft.com/office/drawing/2014/main" id="{15ED1A89-F5C4-4040-9B05-C33749832CF1}"/>
              </a:ext>
            </a:extLst>
          </p:cNvPr>
          <p:cNvPicPr>
            <a:picLocks noChangeAspect="1"/>
          </p:cNvPicPr>
          <p:nvPr/>
        </p:nvPicPr>
        <p:blipFill>
          <a:blip r:embed="rId2"/>
          <a:stretch>
            <a:fillRect/>
          </a:stretch>
        </p:blipFill>
        <p:spPr>
          <a:xfrm>
            <a:off x="467544" y="404664"/>
            <a:ext cx="1024217" cy="1085182"/>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247167"/>
            <a:ext cx="1807468"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2862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683568" y="1489846"/>
            <a:ext cx="7920880" cy="4963490"/>
          </a:xfrm>
        </p:spPr>
        <p:txBody>
          <a:bodyPr>
            <a:normAutofit fontScale="32500" lnSpcReduction="20000"/>
          </a:bodyPr>
          <a:lstStyle/>
          <a:p>
            <a:pPr marL="0" indent="0">
              <a:buNone/>
            </a:pPr>
            <a:r>
              <a:rPr lang="en-GB" sz="7400" b="1" dirty="0"/>
              <a:t>What are the risks if you work outside</a:t>
            </a:r>
            <a:r>
              <a:rPr lang="en-GB" sz="7400" b="1" dirty="0" smtClean="0"/>
              <a:t>?</a:t>
            </a:r>
            <a:endParaRPr lang="en-GB" sz="7400" dirty="0"/>
          </a:p>
          <a:p>
            <a:pPr marL="0" indent="0">
              <a:buNone/>
            </a:pPr>
            <a:r>
              <a:rPr lang="en-GB" sz="4300" b="1" dirty="0"/>
              <a:t>Frostbite</a:t>
            </a:r>
          </a:p>
          <a:p>
            <a:r>
              <a:rPr lang="en-GB" sz="4300" dirty="0"/>
              <a:t>This typically occurs if your skin is exposed to freezing temperatures.</a:t>
            </a:r>
          </a:p>
          <a:p>
            <a:r>
              <a:rPr lang="en-GB" sz="4300" dirty="0"/>
              <a:t>It usually affects extremities, such as the hands, feet, ears, nose and lips, but can happen in any part of the body.</a:t>
            </a:r>
          </a:p>
          <a:p>
            <a:r>
              <a:rPr lang="en-GB" sz="4300" dirty="0"/>
              <a:t>If your skin goes pale and numb, you should try to warm sufferers slowly indoors, but avoid putting them close to a heater or fire as this can make it worse.</a:t>
            </a:r>
          </a:p>
          <a:p>
            <a:pPr marL="0" indent="0">
              <a:buNone/>
            </a:pPr>
            <a:r>
              <a:rPr lang="en-GB" sz="4300" b="1" dirty="0"/>
              <a:t>Chilblains</a:t>
            </a:r>
          </a:p>
          <a:p>
            <a:r>
              <a:rPr lang="en-GB" sz="4300" dirty="0"/>
              <a:t>This is when you get small, itchy swellings on your skin that happen as a reaction to cold temperatures.</a:t>
            </a:r>
          </a:p>
          <a:p>
            <a:r>
              <a:rPr lang="en-GB" sz="4300" dirty="0"/>
              <a:t>Thankfully these normally heal within a few weeks if further exposure to the cold is avoided.</a:t>
            </a:r>
          </a:p>
          <a:p>
            <a:r>
              <a:rPr lang="en-GB" sz="4300" dirty="0"/>
              <a:t>You should seek help if you have severe or recurring chilblains and if your chilblains don't improve within a few weeks.</a:t>
            </a:r>
          </a:p>
          <a:p>
            <a:pPr marL="0" indent="0">
              <a:buNone/>
            </a:pPr>
            <a:r>
              <a:rPr lang="en-GB" sz="4300" b="1" dirty="0"/>
              <a:t>Hypothermia</a:t>
            </a:r>
          </a:p>
          <a:p>
            <a:r>
              <a:rPr lang="en-GB" sz="4300" dirty="0"/>
              <a:t>This serious condition takes place when your normal body temperature (37C) falls to below 35C.</a:t>
            </a:r>
          </a:p>
          <a:p>
            <a:r>
              <a:rPr lang="en-GB" sz="4300" dirty="0"/>
              <a:t>It can be extremely dangerous if not treated quickly, so you should call 999 if you notice the signs and if temperatures slip to under 32C.</a:t>
            </a:r>
          </a:p>
          <a:p>
            <a:r>
              <a:rPr lang="en-GB" sz="4300" dirty="0"/>
              <a:t>Symptoms of hypothermia include shivering, cold and pale skin, slurred speech and confusion.</a:t>
            </a:r>
          </a:p>
          <a:p>
            <a:r>
              <a:rPr lang="en-GB" sz="4300" dirty="0"/>
              <a:t>To help treat someone, you need to move them indoors, remove wet clothing, wrap them in blankets, give them a warm non-alcoholic drink if they can swallow normally, and give energy food that contains sugar if they can swallow normally.</a:t>
            </a:r>
          </a:p>
        </p:txBody>
      </p:sp>
      <p:sp>
        <p:nvSpPr>
          <p:cNvPr id="4" name="Footer Placeholder 3"/>
          <p:cNvSpPr>
            <a:spLocks noGrp="1"/>
          </p:cNvSpPr>
          <p:nvPr>
            <p:ph type="ftr" sz="quarter" idx="11"/>
          </p:nvPr>
        </p:nvSpPr>
        <p:spPr/>
        <p:txBody>
          <a:bodyPr/>
          <a:lstStyle/>
          <a:p>
            <a:r>
              <a:rPr lang="en-GB" smtClean="0">
                <a:solidFill>
                  <a:prstClr val="black">
                    <a:tint val="75000"/>
                  </a:prstClr>
                </a:solidFill>
                <a:latin typeface="Calibri"/>
              </a:rPr>
              <a:t>HHSG March 2022</a:t>
            </a:r>
            <a:endParaRPr lang="en-GB"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9414556-BEDA-4D4B-9CF1-263B737BB541}" type="slidenum">
              <a:rPr lang="en-GB">
                <a:solidFill>
                  <a:prstClr val="black">
                    <a:tint val="75000"/>
                  </a:prstClr>
                </a:solidFill>
                <a:latin typeface="Calibri"/>
              </a:rPr>
              <a:pPr/>
              <a:t>22</a:t>
            </a:fld>
            <a:endParaRPr lang="en-GB" dirty="0">
              <a:solidFill>
                <a:prstClr val="black">
                  <a:tint val="75000"/>
                </a:prstClr>
              </a:solidFill>
              <a:latin typeface="Calibri"/>
            </a:endParaRPr>
          </a:p>
        </p:txBody>
      </p:sp>
      <p:pic>
        <p:nvPicPr>
          <p:cNvPr id="7" name="Picture 6">
            <a:extLst>
              <a:ext uri="{FF2B5EF4-FFF2-40B4-BE49-F238E27FC236}">
                <a16:creationId xmlns="" xmlns:a16="http://schemas.microsoft.com/office/drawing/2014/main" id="{15ED1A89-F5C4-4040-9B05-C33749832CF1}"/>
              </a:ext>
            </a:extLst>
          </p:cNvPr>
          <p:cNvPicPr>
            <a:picLocks noChangeAspect="1"/>
          </p:cNvPicPr>
          <p:nvPr/>
        </p:nvPicPr>
        <p:blipFill>
          <a:blip r:embed="rId2"/>
          <a:stretch>
            <a:fillRect/>
          </a:stretch>
        </p:blipFill>
        <p:spPr>
          <a:xfrm>
            <a:off x="467544" y="404664"/>
            <a:ext cx="1024217" cy="1085182"/>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247167"/>
            <a:ext cx="1807468"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4511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1439652" y="1628800"/>
            <a:ext cx="6172200" cy="4680520"/>
          </a:xfrm>
        </p:spPr>
        <p:txBody>
          <a:bodyPr>
            <a:normAutofit/>
          </a:bodyPr>
          <a:lstStyle/>
          <a:p>
            <a:pPr marL="0" indent="0">
              <a:buNone/>
            </a:pPr>
            <a:endParaRPr lang="en-US" sz="4000" dirty="0"/>
          </a:p>
          <a:p>
            <a:pPr marL="0" indent="0" algn="ctr">
              <a:buNone/>
            </a:pPr>
            <a:r>
              <a:rPr lang="en-US" sz="4000" dirty="0"/>
              <a:t>Thanks for listening</a:t>
            </a:r>
          </a:p>
          <a:p>
            <a:pPr marL="0" indent="0" algn="ctr">
              <a:buNone/>
            </a:pPr>
            <a:endParaRPr lang="en-US" sz="4000" dirty="0"/>
          </a:p>
          <a:p>
            <a:pPr marL="0" indent="0" algn="ctr">
              <a:buNone/>
            </a:pPr>
            <a:r>
              <a:rPr lang="en-US" sz="5400" dirty="0"/>
              <a:t>Any Questions?</a:t>
            </a:r>
            <a:endParaRPr lang="en-GB" sz="5400" dirty="0"/>
          </a:p>
        </p:txBody>
      </p:sp>
      <p:sp>
        <p:nvSpPr>
          <p:cNvPr id="4" name="Footer Placeholder 3"/>
          <p:cNvSpPr>
            <a:spLocks noGrp="1"/>
          </p:cNvSpPr>
          <p:nvPr>
            <p:ph type="ftr" sz="quarter" idx="11"/>
          </p:nvPr>
        </p:nvSpPr>
        <p:spPr/>
        <p:txBody>
          <a:bodyPr/>
          <a:lstStyle/>
          <a:p>
            <a:r>
              <a:rPr lang="en-GB" smtClean="0">
                <a:solidFill>
                  <a:prstClr val="black">
                    <a:tint val="75000"/>
                  </a:prstClr>
                </a:solidFill>
                <a:latin typeface="Calibri"/>
              </a:rPr>
              <a:t>HHSG March 2022</a:t>
            </a:r>
            <a:endParaRPr lang="en-GB"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9414556-BEDA-4D4B-9CF1-263B737BB541}" type="slidenum">
              <a:rPr lang="en-GB">
                <a:solidFill>
                  <a:prstClr val="black">
                    <a:tint val="75000"/>
                  </a:prstClr>
                </a:solidFill>
                <a:latin typeface="Calibri"/>
              </a:rPr>
              <a:pPr/>
              <a:t>23</a:t>
            </a:fld>
            <a:endParaRPr lang="en-GB" dirty="0">
              <a:solidFill>
                <a:prstClr val="black">
                  <a:tint val="75000"/>
                </a:prstClr>
              </a:solidFill>
              <a:latin typeface="Calibri"/>
            </a:endParaRPr>
          </a:p>
        </p:txBody>
      </p:sp>
      <p:pic>
        <p:nvPicPr>
          <p:cNvPr id="7" name="Picture 6">
            <a:extLst>
              <a:ext uri="{FF2B5EF4-FFF2-40B4-BE49-F238E27FC236}">
                <a16:creationId xmlns="" xmlns:a16="http://schemas.microsoft.com/office/drawing/2014/main" id="{15ED1A89-F5C4-4040-9B05-C33749832CF1}"/>
              </a:ext>
            </a:extLst>
          </p:cNvPr>
          <p:cNvPicPr>
            <a:picLocks noChangeAspect="1"/>
          </p:cNvPicPr>
          <p:nvPr/>
        </p:nvPicPr>
        <p:blipFill>
          <a:blip r:embed="rId2"/>
          <a:stretch>
            <a:fillRect/>
          </a:stretch>
        </p:blipFill>
        <p:spPr>
          <a:xfrm>
            <a:off x="467544" y="404664"/>
            <a:ext cx="1024217" cy="1085182"/>
          </a:xfrm>
          <a:prstGeom prst="rect">
            <a:avLst/>
          </a:prstGeom>
        </p:spPr>
      </p:pic>
    </p:spTree>
    <p:extLst>
      <p:ext uri="{BB962C8B-B14F-4D97-AF65-F5344CB8AC3E}">
        <p14:creationId xmlns:p14="http://schemas.microsoft.com/office/powerpoint/2010/main" val="876770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 xmlns:a16="http://schemas.microsoft.com/office/drawing/2014/main" id="{E50F4FA0-B4C7-4DFB-9648-722076C12BD6}"/>
              </a:ext>
            </a:extLst>
          </p:cNvPr>
          <p:cNvSpPr>
            <a:spLocks noGrp="1"/>
          </p:cNvSpPr>
          <p:nvPr>
            <p:ph type="ftr" sz="quarter" idx="11"/>
          </p:nvPr>
        </p:nvSpPr>
        <p:spPr/>
        <p:txBody>
          <a:bodyPr/>
          <a:lstStyle/>
          <a:p>
            <a:r>
              <a:rPr lang="en-GB" dirty="0" smtClean="0"/>
              <a:t>HHSG March 2022</a:t>
            </a:r>
            <a:endParaRPr lang="en-GB" dirty="0"/>
          </a:p>
        </p:txBody>
      </p:sp>
      <p:sp>
        <p:nvSpPr>
          <p:cNvPr id="3" name="Slide Number Placeholder 2">
            <a:extLst>
              <a:ext uri="{FF2B5EF4-FFF2-40B4-BE49-F238E27FC236}">
                <a16:creationId xmlns="" xmlns:a16="http://schemas.microsoft.com/office/drawing/2014/main" id="{1CC16672-632D-409B-9E8B-ECF808FE9447}"/>
              </a:ext>
            </a:extLst>
          </p:cNvPr>
          <p:cNvSpPr>
            <a:spLocks noGrp="1"/>
          </p:cNvSpPr>
          <p:nvPr>
            <p:ph type="sldNum" sz="quarter" idx="12"/>
          </p:nvPr>
        </p:nvSpPr>
        <p:spPr/>
        <p:txBody>
          <a:bodyPr/>
          <a:lstStyle/>
          <a:p>
            <a:fld id="{B9414556-BEDA-4D4B-9CF1-263B737BB541}" type="slidenum">
              <a:rPr lang="en-GB" smtClean="0"/>
              <a:t>3</a:t>
            </a:fld>
            <a:endParaRPr lang="en-GB" dirty="0"/>
          </a:p>
        </p:txBody>
      </p:sp>
      <p:pic>
        <p:nvPicPr>
          <p:cNvPr id="8" name="Picture 7">
            <a:extLst>
              <a:ext uri="{FF2B5EF4-FFF2-40B4-BE49-F238E27FC236}">
                <a16:creationId xmlns="" xmlns:a16="http://schemas.microsoft.com/office/drawing/2014/main" id="{0F7D7D42-5836-44FE-8ECA-7F0DC01AF381}"/>
              </a:ext>
            </a:extLst>
          </p:cNvPr>
          <p:cNvPicPr>
            <a:picLocks noChangeAspect="1"/>
          </p:cNvPicPr>
          <p:nvPr/>
        </p:nvPicPr>
        <p:blipFill>
          <a:blip r:embed="rId3"/>
          <a:stretch>
            <a:fillRect/>
          </a:stretch>
        </p:blipFill>
        <p:spPr>
          <a:xfrm>
            <a:off x="337831" y="302697"/>
            <a:ext cx="1024217" cy="1085182"/>
          </a:xfrm>
          <a:prstGeom prst="rect">
            <a:avLst/>
          </a:prstGeom>
        </p:spPr>
      </p:pic>
      <p:sp>
        <p:nvSpPr>
          <p:cNvPr id="9" name="TextBox 8">
            <a:extLst>
              <a:ext uri="{FF2B5EF4-FFF2-40B4-BE49-F238E27FC236}">
                <a16:creationId xmlns="" xmlns:a16="http://schemas.microsoft.com/office/drawing/2014/main" id="{3BE1C07B-CBED-4F9E-9146-5F125837EC77}"/>
              </a:ext>
            </a:extLst>
          </p:cNvPr>
          <p:cNvSpPr txBox="1"/>
          <p:nvPr/>
        </p:nvSpPr>
        <p:spPr>
          <a:xfrm>
            <a:off x="337831" y="845288"/>
            <a:ext cx="8554649" cy="4708981"/>
          </a:xfrm>
          <a:prstGeom prst="rect">
            <a:avLst/>
          </a:prstGeom>
          <a:noFill/>
        </p:spPr>
        <p:txBody>
          <a:bodyPr wrap="square">
            <a:spAutoFit/>
          </a:bodyPr>
          <a:lstStyle/>
          <a:p>
            <a:pPr algn="ctr"/>
            <a:endParaRPr lang="en-GB" sz="2400" b="1" dirty="0" smtClean="0"/>
          </a:p>
          <a:p>
            <a:pPr algn="ctr"/>
            <a:endParaRPr lang="en-GB" sz="2400" b="1" dirty="0"/>
          </a:p>
          <a:p>
            <a:pPr algn="ctr"/>
            <a:endParaRPr lang="en-GB" sz="2400" b="1" dirty="0" smtClean="0"/>
          </a:p>
          <a:p>
            <a:pPr algn="ctr"/>
            <a:r>
              <a:rPr lang="en-GB" sz="2400" b="1" dirty="0" smtClean="0"/>
              <a:t>KEY MESSAGES – SAFETY IN AND AROUND WATER (1)</a:t>
            </a:r>
            <a:endParaRPr lang="en-US" sz="2400" dirty="0" smtClean="0"/>
          </a:p>
          <a:p>
            <a:endParaRPr lang="en-US" sz="2400" dirty="0"/>
          </a:p>
          <a:p>
            <a:pPr marL="285750" indent="-285750">
              <a:buFont typeface="Wingdings" panose="05000000000000000000" pitchFamily="2" charset="2"/>
              <a:buChar char="ü"/>
            </a:pPr>
            <a:r>
              <a:rPr lang="en-US" dirty="0" smtClean="0"/>
              <a:t>Whatever </a:t>
            </a:r>
            <a:r>
              <a:rPr lang="en-US" dirty="0"/>
              <a:t>your activity and your ability, the water can always catch you out as it’s easy to underestimate its power. </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a:t>Stay safe by spotting the dangers, you may swim well in a warm indoor swimming pool but that does not mean you will be able to swim in the cold water of the seas, rivers, quarries or reservoirs. </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a:t>Don’t ignore safety advice, special flags and notices that warn you of any dangers. Know what each sign means and what they’re telling you to do. </a:t>
            </a:r>
          </a:p>
          <a:p>
            <a:endParaRPr lang="en-US" dirty="0"/>
          </a:p>
        </p:txBody>
      </p:sp>
      <p:pic>
        <p:nvPicPr>
          <p:cNvPr id="10" name="Picture 9">
            <a:extLst>
              <a:ext uri="{FF2B5EF4-FFF2-40B4-BE49-F238E27FC236}">
                <a16:creationId xmlns="" xmlns:a16="http://schemas.microsoft.com/office/drawing/2014/main" id="{D603968D-6A90-4ACF-9392-C1193F4ADBD9}"/>
              </a:ext>
            </a:extLst>
          </p:cNvPr>
          <p:cNvPicPr>
            <a:picLocks noChangeAspect="1"/>
          </p:cNvPicPr>
          <p:nvPr/>
        </p:nvPicPr>
        <p:blipFill>
          <a:blip r:embed="rId4"/>
          <a:stretch>
            <a:fillRect/>
          </a:stretch>
        </p:blipFill>
        <p:spPr>
          <a:xfrm>
            <a:off x="7236296" y="302696"/>
            <a:ext cx="1296144" cy="1254095"/>
          </a:xfrm>
          <a:prstGeom prst="rect">
            <a:avLst/>
          </a:prstGeom>
        </p:spPr>
      </p:pic>
      <p:sp>
        <p:nvSpPr>
          <p:cNvPr id="11" name="TextBox 10">
            <a:extLst>
              <a:ext uri="{FF2B5EF4-FFF2-40B4-BE49-F238E27FC236}">
                <a16:creationId xmlns="" xmlns:a16="http://schemas.microsoft.com/office/drawing/2014/main" id="{69175A7E-0C48-4F59-9FFB-3A720A7B7B29}"/>
              </a:ext>
            </a:extLst>
          </p:cNvPr>
          <p:cNvSpPr txBox="1"/>
          <p:nvPr/>
        </p:nvSpPr>
        <p:spPr>
          <a:xfrm>
            <a:off x="2133600" y="5554269"/>
            <a:ext cx="4526632" cy="646331"/>
          </a:xfrm>
          <a:prstGeom prst="rect">
            <a:avLst/>
          </a:prstGeom>
          <a:noFill/>
        </p:spPr>
        <p:txBody>
          <a:bodyPr wrap="square">
            <a:spAutoFit/>
          </a:bodyPr>
          <a:lstStyle/>
          <a:p>
            <a:r>
              <a:rPr lang="en-GB" dirty="0">
                <a:hlinkClick r:id="rId5"/>
              </a:rPr>
              <a:t>https://www.safequarry.com/resources/MPA%20Community%20Water%20Safety.pdf</a:t>
            </a:r>
            <a:endParaRPr lang="en-GB" dirty="0"/>
          </a:p>
        </p:txBody>
      </p:sp>
    </p:spTree>
    <p:extLst>
      <p:ext uri="{BB962C8B-B14F-4D97-AF65-F5344CB8AC3E}">
        <p14:creationId xmlns:p14="http://schemas.microsoft.com/office/powerpoint/2010/main" val="3778737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 xmlns:a16="http://schemas.microsoft.com/office/drawing/2014/main" id="{E50F4FA0-B4C7-4DFB-9648-722076C12BD6}"/>
              </a:ext>
            </a:extLst>
          </p:cNvPr>
          <p:cNvSpPr>
            <a:spLocks noGrp="1"/>
          </p:cNvSpPr>
          <p:nvPr>
            <p:ph type="ftr" sz="quarter" idx="11"/>
          </p:nvPr>
        </p:nvSpPr>
        <p:spPr/>
        <p:txBody>
          <a:bodyPr/>
          <a:lstStyle/>
          <a:p>
            <a:r>
              <a:rPr lang="en-GB" dirty="0"/>
              <a:t>HHSG </a:t>
            </a:r>
            <a:r>
              <a:rPr lang="en-GB" dirty="0" smtClean="0"/>
              <a:t>March </a:t>
            </a:r>
            <a:r>
              <a:rPr lang="en-GB" dirty="0"/>
              <a:t>2022</a:t>
            </a:r>
          </a:p>
        </p:txBody>
      </p:sp>
      <p:sp>
        <p:nvSpPr>
          <p:cNvPr id="3" name="Slide Number Placeholder 2">
            <a:extLst>
              <a:ext uri="{FF2B5EF4-FFF2-40B4-BE49-F238E27FC236}">
                <a16:creationId xmlns="" xmlns:a16="http://schemas.microsoft.com/office/drawing/2014/main" id="{1CC16672-632D-409B-9E8B-ECF808FE9447}"/>
              </a:ext>
            </a:extLst>
          </p:cNvPr>
          <p:cNvSpPr>
            <a:spLocks noGrp="1"/>
          </p:cNvSpPr>
          <p:nvPr>
            <p:ph type="sldNum" sz="quarter" idx="12"/>
          </p:nvPr>
        </p:nvSpPr>
        <p:spPr/>
        <p:txBody>
          <a:bodyPr/>
          <a:lstStyle/>
          <a:p>
            <a:fld id="{B9414556-BEDA-4D4B-9CF1-263B737BB541}" type="slidenum">
              <a:rPr lang="en-GB" smtClean="0"/>
              <a:t>4</a:t>
            </a:fld>
            <a:endParaRPr lang="en-GB" dirty="0"/>
          </a:p>
        </p:txBody>
      </p:sp>
      <p:pic>
        <p:nvPicPr>
          <p:cNvPr id="8" name="Picture 7">
            <a:extLst>
              <a:ext uri="{FF2B5EF4-FFF2-40B4-BE49-F238E27FC236}">
                <a16:creationId xmlns="" xmlns:a16="http://schemas.microsoft.com/office/drawing/2014/main" id="{0F7D7D42-5836-44FE-8ECA-7F0DC01AF381}"/>
              </a:ext>
            </a:extLst>
          </p:cNvPr>
          <p:cNvPicPr>
            <a:picLocks noChangeAspect="1"/>
          </p:cNvPicPr>
          <p:nvPr/>
        </p:nvPicPr>
        <p:blipFill>
          <a:blip r:embed="rId3"/>
          <a:stretch>
            <a:fillRect/>
          </a:stretch>
        </p:blipFill>
        <p:spPr>
          <a:xfrm>
            <a:off x="337831" y="302697"/>
            <a:ext cx="1024217" cy="1085182"/>
          </a:xfrm>
          <a:prstGeom prst="rect">
            <a:avLst/>
          </a:prstGeom>
        </p:spPr>
      </p:pic>
      <p:sp>
        <p:nvSpPr>
          <p:cNvPr id="9" name="TextBox 8">
            <a:extLst>
              <a:ext uri="{FF2B5EF4-FFF2-40B4-BE49-F238E27FC236}">
                <a16:creationId xmlns="" xmlns:a16="http://schemas.microsoft.com/office/drawing/2014/main" id="{3BE1C07B-CBED-4F9E-9146-5F125837EC77}"/>
              </a:ext>
            </a:extLst>
          </p:cNvPr>
          <p:cNvSpPr txBox="1"/>
          <p:nvPr/>
        </p:nvSpPr>
        <p:spPr>
          <a:xfrm>
            <a:off x="337831" y="845288"/>
            <a:ext cx="8554649" cy="5355312"/>
          </a:xfrm>
          <a:prstGeom prst="rect">
            <a:avLst/>
          </a:prstGeom>
          <a:noFill/>
        </p:spPr>
        <p:txBody>
          <a:bodyPr wrap="square">
            <a:spAutoFit/>
          </a:bodyPr>
          <a:lstStyle/>
          <a:p>
            <a:pPr algn="ctr"/>
            <a:endParaRPr lang="en-GB" sz="2400" b="1" dirty="0" smtClean="0"/>
          </a:p>
          <a:p>
            <a:pPr algn="ctr"/>
            <a:endParaRPr lang="en-GB" sz="2400" b="1" dirty="0"/>
          </a:p>
          <a:p>
            <a:pPr algn="ctr"/>
            <a:endParaRPr lang="en-GB" sz="2400" b="1" dirty="0" smtClean="0"/>
          </a:p>
          <a:p>
            <a:pPr algn="ctr"/>
            <a:r>
              <a:rPr lang="en-GB" sz="2400" b="1" dirty="0" smtClean="0"/>
              <a:t>KEY MESSAGES – SAFETY IN AND AROUND WATER (2)</a:t>
            </a:r>
            <a:endParaRPr lang="en-US" sz="2400" dirty="0" smtClean="0"/>
          </a:p>
          <a:p>
            <a:pPr marL="285750" indent="-285750">
              <a:buFont typeface="Wingdings" panose="05000000000000000000" pitchFamily="2" charset="2"/>
              <a:buChar char="ü"/>
            </a:pPr>
            <a:endParaRPr lang="en-US" dirty="0" smtClean="0"/>
          </a:p>
          <a:p>
            <a:pPr marL="285750" indent="-285750">
              <a:buFont typeface="Wingdings" panose="05000000000000000000" pitchFamily="2" charset="2"/>
              <a:buChar char="ü"/>
            </a:pPr>
            <a:r>
              <a:rPr lang="en-US" dirty="0" smtClean="0"/>
              <a:t>Never </a:t>
            </a:r>
            <a:r>
              <a:rPr lang="en-US" dirty="0"/>
              <a:t>swim alone. </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a:t>If you get into danger in open water, there will be someone who can get help. Children should always be accompanied by an adult. </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a:t>You should never go in the water after drinking. Alcohol is a contributing factor in many water related incidents as it seriously impairs your judgement, reactions and ability to swim.</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a:t>The effect on the body after entering cold water is often underestimated. </a:t>
            </a:r>
          </a:p>
          <a:p>
            <a:pPr marL="285750" indent="-285750">
              <a:buFont typeface="Wingdings" panose="05000000000000000000" pitchFamily="2" charset="2"/>
              <a:buChar char="ü"/>
            </a:pPr>
            <a:r>
              <a:rPr lang="en-US" dirty="0"/>
              <a:t>Cold water shock can be a precursor to drowning</a:t>
            </a:r>
            <a:r>
              <a:rPr lang="en-US" sz="2400" dirty="0"/>
              <a:t>. </a:t>
            </a:r>
          </a:p>
          <a:p>
            <a:endParaRPr lang="en-US" sz="2400" dirty="0"/>
          </a:p>
        </p:txBody>
      </p:sp>
      <p:pic>
        <p:nvPicPr>
          <p:cNvPr id="10" name="Picture 9">
            <a:extLst>
              <a:ext uri="{FF2B5EF4-FFF2-40B4-BE49-F238E27FC236}">
                <a16:creationId xmlns="" xmlns:a16="http://schemas.microsoft.com/office/drawing/2014/main" id="{D603968D-6A90-4ACF-9392-C1193F4ADBD9}"/>
              </a:ext>
            </a:extLst>
          </p:cNvPr>
          <p:cNvPicPr>
            <a:picLocks noChangeAspect="1"/>
          </p:cNvPicPr>
          <p:nvPr/>
        </p:nvPicPr>
        <p:blipFill>
          <a:blip r:embed="rId4"/>
          <a:stretch>
            <a:fillRect/>
          </a:stretch>
        </p:blipFill>
        <p:spPr>
          <a:xfrm>
            <a:off x="7236296" y="302696"/>
            <a:ext cx="1296144" cy="1254095"/>
          </a:xfrm>
          <a:prstGeom prst="rect">
            <a:avLst/>
          </a:prstGeom>
        </p:spPr>
      </p:pic>
      <p:sp>
        <p:nvSpPr>
          <p:cNvPr id="11" name="TextBox 10">
            <a:extLst>
              <a:ext uri="{FF2B5EF4-FFF2-40B4-BE49-F238E27FC236}">
                <a16:creationId xmlns="" xmlns:a16="http://schemas.microsoft.com/office/drawing/2014/main" id="{69175A7E-0C48-4F59-9FFB-3A720A7B7B29}"/>
              </a:ext>
            </a:extLst>
          </p:cNvPr>
          <p:cNvSpPr txBox="1"/>
          <p:nvPr/>
        </p:nvSpPr>
        <p:spPr>
          <a:xfrm>
            <a:off x="2133600" y="5733256"/>
            <a:ext cx="4598640" cy="646331"/>
          </a:xfrm>
          <a:prstGeom prst="rect">
            <a:avLst/>
          </a:prstGeom>
          <a:noFill/>
        </p:spPr>
        <p:txBody>
          <a:bodyPr wrap="square">
            <a:spAutoFit/>
          </a:bodyPr>
          <a:lstStyle/>
          <a:p>
            <a:r>
              <a:rPr lang="en-GB" dirty="0">
                <a:hlinkClick r:id="rId5"/>
              </a:rPr>
              <a:t>https://www.safequarry.com/resources/MPA%20Community%20Water%20Safety.pdf</a:t>
            </a:r>
            <a:endParaRPr lang="en-GB" dirty="0"/>
          </a:p>
        </p:txBody>
      </p:sp>
    </p:spTree>
    <p:extLst>
      <p:ext uri="{BB962C8B-B14F-4D97-AF65-F5344CB8AC3E}">
        <p14:creationId xmlns:p14="http://schemas.microsoft.com/office/powerpoint/2010/main" val="3989379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nger Cold Water Can Kill - Do Not Swim Quarry Sign - SIGNIFY SIGNS">
            <a:extLst>
              <a:ext uri="{FF2B5EF4-FFF2-40B4-BE49-F238E27FC236}">
                <a16:creationId xmlns="" xmlns:a16="http://schemas.microsoft.com/office/drawing/2014/main" id="{D5223EE9-8E38-4E3B-9BD4-CE0699CC60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302697"/>
            <a:ext cx="1728192" cy="1542127"/>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 xmlns:a16="http://schemas.microsoft.com/office/drawing/2014/main" id="{E50F4FA0-B4C7-4DFB-9648-722076C12BD6}"/>
              </a:ext>
            </a:extLst>
          </p:cNvPr>
          <p:cNvSpPr>
            <a:spLocks noGrp="1"/>
          </p:cNvSpPr>
          <p:nvPr>
            <p:ph type="ftr" sz="quarter" idx="11"/>
          </p:nvPr>
        </p:nvSpPr>
        <p:spPr/>
        <p:txBody>
          <a:bodyPr/>
          <a:lstStyle/>
          <a:p>
            <a:r>
              <a:rPr lang="en-GB" dirty="0" smtClean="0"/>
              <a:t>HHSG March 2022</a:t>
            </a:r>
            <a:endParaRPr lang="en-GB" dirty="0"/>
          </a:p>
        </p:txBody>
      </p:sp>
      <p:sp>
        <p:nvSpPr>
          <p:cNvPr id="3" name="Slide Number Placeholder 2">
            <a:extLst>
              <a:ext uri="{FF2B5EF4-FFF2-40B4-BE49-F238E27FC236}">
                <a16:creationId xmlns="" xmlns:a16="http://schemas.microsoft.com/office/drawing/2014/main" id="{1CC16672-632D-409B-9E8B-ECF808FE9447}"/>
              </a:ext>
            </a:extLst>
          </p:cNvPr>
          <p:cNvSpPr>
            <a:spLocks noGrp="1"/>
          </p:cNvSpPr>
          <p:nvPr>
            <p:ph type="sldNum" sz="quarter" idx="12"/>
          </p:nvPr>
        </p:nvSpPr>
        <p:spPr/>
        <p:txBody>
          <a:bodyPr/>
          <a:lstStyle/>
          <a:p>
            <a:fld id="{B9414556-BEDA-4D4B-9CF1-263B737BB541}" type="slidenum">
              <a:rPr lang="en-GB" smtClean="0"/>
              <a:t>5</a:t>
            </a:fld>
            <a:endParaRPr lang="en-GB" dirty="0"/>
          </a:p>
        </p:txBody>
      </p:sp>
      <p:pic>
        <p:nvPicPr>
          <p:cNvPr id="8" name="Picture 7">
            <a:extLst>
              <a:ext uri="{FF2B5EF4-FFF2-40B4-BE49-F238E27FC236}">
                <a16:creationId xmlns="" xmlns:a16="http://schemas.microsoft.com/office/drawing/2014/main" id="{0F7D7D42-5836-44FE-8ECA-7F0DC01AF381}"/>
              </a:ext>
            </a:extLst>
          </p:cNvPr>
          <p:cNvPicPr>
            <a:picLocks noChangeAspect="1"/>
          </p:cNvPicPr>
          <p:nvPr/>
        </p:nvPicPr>
        <p:blipFill>
          <a:blip r:embed="rId4"/>
          <a:stretch>
            <a:fillRect/>
          </a:stretch>
        </p:blipFill>
        <p:spPr>
          <a:xfrm>
            <a:off x="337831" y="302697"/>
            <a:ext cx="1024217" cy="1085182"/>
          </a:xfrm>
          <a:prstGeom prst="rect">
            <a:avLst/>
          </a:prstGeom>
        </p:spPr>
      </p:pic>
      <p:sp>
        <p:nvSpPr>
          <p:cNvPr id="6" name="TextBox 5">
            <a:extLst>
              <a:ext uri="{FF2B5EF4-FFF2-40B4-BE49-F238E27FC236}">
                <a16:creationId xmlns="" xmlns:a16="http://schemas.microsoft.com/office/drawing/2014/main" id="{4552E419-BBA4-4587-8B62-E12122095483}"/>
              </a:ext>
            </a:extLst>
          </p:cNvPr>
          <p:cNvSpPr txBox="1"/>
          <p:nvPr/>
        </p:nvSpPr>
        <p:spPr>
          <a:xfrm>
            <a:off x="534391" y="1757548"/>
            <a:ext cx="8358088" cy="4062651"/>
          </a:xfrm>
          <a:prstGeom prst="rect">
            <a:avLst/>
          </a:prstGeom>
          <a:noFill/>
        </p:spPr>
        <p:txBody>
          <a:bodyPr wrap="square">
            <a:spAutoFit/>
          </a:bodyPr>
          <a:lstStyle/>
          <a:p>
            <a:r>
              <a:rPr lang="en-GB" sz="2400" b="1" dirty="0"/>
              <a:t>The dangers of water </a:t>
            </a:r>
            <a:r>
              <a:rPr lang="en-GB" sz="2400" b="1" dirty="0" smtClean="0"/>
              <a:t>(1)</a:t>
            </a:r>
            <a:endParaRPr lang="en-GB" sz="2400" b="1" dirty="0"/>
          </a:p>
          <a:p>
            <a:endParaRPr lang="en-US" dirty="0" smtClean="0"/>
          </a:p>
          <a:p>
            <a:endParaRPr lang="en-US" dirty="0"/>
          </a:p>
          <a:p>
            <a:pPr marL="285750" indent="-285750">
              <a:buFont typeface="Arial" panose="020B0604020202020204" pitchFamily="34" charset="0"/>
              <a:buChar char="•"/>
            </a:pPr>
            <a:r>
              <a:rPr lang="en-US" dirty="0" smtClean="0"/>
              <a:t>It </a:t>
            </a:r>
            <a:r>
              <a:rPr lang="en-US" dirty="0"/>
              <a:t>is very cold and could cause cold water shock or hypothermia.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There may be hidden pumps or currents which could make it difficult to swim back to shore.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It can be difficult to get out e.g. steep, slimy or crumbling banks.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It can be deeper than it looks, there can be sudden changes in depth and it can be difficult to estimate how deep the water is. </a:t>
            </a:r>
          </a:p>
          <a:p>
            <a:endParaRPr lang="en-US" dirty="0"/>
          </a:p>
          <a:p>
            <a:endParaRPr lang="en-US" dirty="0"/>
          </a:p>
        </p:txBody>
      </p:sp>
    </p:spTree>
    <p:extLst>
      <p:ext uri="{BB962C8B-B14F-4D97-AF65-F5344CB8AC3E}">
        <p14:creationId xmlns:p14="http://schemas.microsoft.com/office/powerpoint/2010/main" val="967924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nger Cold Water Can Kill - Do Not Swim Quarry Sign - SIGNIFY SIGNS">
            <a:extLst>
              <a:ext uri="{FF2B5EF4-FFF2-40B4-BE49-F238E27FC236}">
                <a16:creationId xmlns="" xmlns:a16="http://schemas.microsoft.com/office/drawing/2014/main" id="{D5223EE9-8E38-4E3B-9BD4-CE0699CC60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302697"/>
            <a:ext cx="1728192" cy="1542127"/>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 xmlns:a16="http://schemas.microsoft.com/office/drawing/2014/main" id="{E50F4FA0-B4C7-4DFB-9648-722076C12BD6}"/>
              </a:ext>
            </a:extLst>
          </p:cNvPr>
          <p:cNvSpPr>
            <a:spLocks noGrp="1"/>
          </p:cNvSpPr>
          <p:nvPr>
            <p:ph type="ftr" sz="quarter" idx="11"/>
          </p:nvPr>
        </p:nvSpPr>
        <p:spPr/>
        <p:txBody>
          <a:bodyPr/>
          <a:lstStyle/>
          <a:p>
            <a:r>
              <a:rPr lang="en-GB" smtClean="0"/>
              <a:t>HHSG March 2022</a:t>
            </a:r>
            <a:endParaRPr lang="en-GB" dirty="0"/>
          </a:p>
        </p:txBody>
      </p:sp>
      <p:sp>
        <p:nvSpPr>
          <p:cNvPr id="3" name="Slide Number Placeholder 2">
            <a:extLst>
              <a:ext uri="{FF2B5EF4-FFF2-40B4-BE49-F238E27FC236}">
                <a16:creationId xmlns="" xmlns:a16="http://schemas.microsoft.com/office/drawing/2014/main" id="{1CC16672-632D-409B-9E8B-ECF808FE9447}"/>
              </a:ext>
            </a:extLst>
          </p:cNvPr>
          <p:cNvSpPr>
            <a:spLocks noGrp="1"/>
          </p:cNvSpPr>
          <p:nvPr>
            <p:ph type="sldNum" sz="quarter" idx="12"/>
          </p:nvPr>
        </p:nvSpPr>
        <p:spPr/>
        <p:txBody>
          <a:bodyPr/>
          <a:lstStyle/>
          <a:p>
            <a:fld id="{B9414556-BEDA-4D4B-9CF1-263B737BB541}" type="slidenum">
              <a:rPr lang="en-GB" smtClean="0"/>
              <a:t>6</a:t>
            </a:fld>
            <a:endParaRPr lang="en-GB" dirty="0"/>
          </a:p>
        </p:txBody>
      </p:sp>
      <p:pic>
        <p:nvPicPr>
          <p:cNvPr id="8" name="Picture 7">
            <a:extLst>
              <a:ext uri="{FF2B5EF4-FFF2-40B4-BE49-F238E27FC236}">
                <a16:creationId xmlns="" xmlns:a16="http://schemas.microsoft.com/office/drawing/2014/main" id="{0F7D7D42-5836-44FE-8ECA-7F0DC01AF381}"/>
              </a:ext>
            </a:extLst>
          </p:cNvPr>
          <p:cNvPicPr>
            <a:picLocks noChangeAspect="1"/>
          </p:cNvPicPr>
          <p:nvPr/>
        </p:nvPicPr>
        <p:blipFill>
          <a:blip r:embed="rId4"/>
          <a:stretch>
            <a:fillRect/>
          </a:stretch>
        </p:blipFill>
        <p:spPr>
          <a:xfrm>
            <a:off x="337831" y="302697"/>
            <a:ext cx="1024217" cy="1085182"/>
          </a:xfrm>
          <a:prstGeom prst="rect">
            <a:avLst/>
          </a:prstGeom>
        </p:spPr>
      </p:pic>
      <p:sp>
        <p:nvSpPr>
          <p:cNvPr id="6" name="TextBox 5">
            <a:extLst>
              <a:ext uri="{FF2B5EF4-FFF2-40B4-BE49-F238E27FC236}">
                <a16:creationId xmlns="" xmlns:a16="http://schemas.microsoft.com/office/drawing/2014/main" id="{4552E419-BBA4-4587-8B62-E12122095483}"/>
              </a:ext>
            </a:extLst>
          </p:cNvPr>
          <p:cNvSpPr txBox="1"/>
          <p:nvPr/>
        </p:nvSpPr>
        <p:spPr>
          <a:xfrm>
            <a:off x="539552" y="1732488"/>
            <a:ext cx="8352927" cy="4616648"/>
          </a:xfrm>
          <a:prstGeom prst="rect">
            <a:avLst/>
          </a:prstGeom>
          <a:noFill/>
        </p:spPr>
        <p:txBody>
          <a:bodyPr wrap="square">
            <a:spAutoFit/>
          </a:bodyPr>
          <a:lstStyle/>
          <a:p>
            <a:r>
              <a:rPr lang="en-GB" sz="2400" b="1" dirty="0"/>
              <a:t>The dangers of water </a:t>
            </a:r>
            <a:r>
              <a:rPr lang="en-GB" sz="2400" b="1" dirty="0" smtClean="0"/>
              <a:t> (2)</a:t>
            </a:r>
            <a:endParaRPr lang="en-GB" sz="2400" b="1" dirty="0"/>
          </a:p>
          <a:p>
            <a:endParaRPr lang="en-US" dirty="0"/>
          </a:p>
          <a:p>
            <a:pPr marL="285750" indent="-285750">
              <a:buFont typeface="Arial" panose="020B0604020202020204" pitchFamily="34" charset="0"/>
              <a:buChar char="•"/>
            </a:pPr>
            <a:r>
              <a:rPr lang="en-US" dirty="0"/>
              <a:t>In the water, there may be hidden rubbish or debris e.g. shopping trolleys, broken glass and underwater weeds can wrap around your legs.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swimming in rivers, quarries or reservoirs there will be no lifeguards around to help.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water may be polluted and cause illnesses.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Did you know the average UK sea temperature is just </a:t>
            </a:r>
            <a:r>
              <a:rPr lang="en-US" b="1" dirty="0"/>
              <a:t>12°C</a:t>
            </a:r>
            <a:r>
              <a:rPr lang="en-US" dirty="0"/>
              <a:t>. Quarry lakes can be much colder than that, even in the summer, the risk of cold water shock is significant most of the year.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It only takes half a pint of water to enter the lungs for a fully grown person to start drowning. </a:t>
            </a:r>
          </a:p>
        </p:txBody>
      </p:sp>
    </p:spTree>
    <p:extLst>
      <p:ext uri="{BB962C8B-B14F-4D97-AF65-F5344CB8AC3E}">
        <p14:creationId xmlns:p14="http://schemas.microsoft.com/office/powerpoint/2010/main" val="3758333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The Sun Pictures | Download Free Images on Unsplash">
            <a:extLst>
              <a:ext uri="{FF2B5EF4-FFF2-40B4-BE49-F238E27FC236}">
                <a16:creationId xmlns="" xmlns:a16="http://schemas.microsoft.com/office/drawing/2014/main" id="{D94FEE1B-9A3C-47EF-B0FC-658EDBE915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 xmlns:a16="http://schemas.microsoft.com/office/drawing/2014/main" id="{E50F4FA0-B4C7-4DFB-9648-722076C12BD6}"/>
              </a:ext>
            </a:extLst>
          </p:cNvPr>
          <p:cNvSpPr>
            <a:spLocks noGrp="1"/>
          </p:cNvSpPr>
          <p:nvPr>
            <p:ph type="ftr" sz="quarter" idx="11"/>
          </p:nvPr>
        </p:nvSpPr>
        <p:spPr/>
        <p:txBody>
          <a:bodyPr/>
          <a:lstStyle/>
          <a:p>
            <a:r>
              <a:rPr lang="en-GB" smtClean="0"/>
              <a:t>HHSG March 2022</a:t>
            </a:r>
            <a:endParaRPr lang="en-GB" dirty="0"/>
          </a:p>
        </p:txBody>
      </p:sp>
      <p:sp>
        <p:nvSpPr>
          <p:cNvPr id="3" name="Slide Number Placeholder 2">
            <a:extLst>
              <a:ext uri="{FF2B5EF4-FFF2-40B4-BE49-F238E27FC236}">
                <a16:creationId xmlns="" xmlns:a16="http://schemas.microsoft.com/office/drawing/2014/main" id="{1CC16672-632D-409B-9E8B-ECF808FE9447}"/>
              </a:ext>
            </a:extLst>
          </p:cNvPr>
          <p:cNvSpPr>
            <a:spLocks noGrp="1"/>
          </p:cNvSpPr>
          <p:nvPr>
            <p:ph type="sldNum" sz="quarter" idx="12"/>
          </p:nvPr>
        </p:nvSpPr>
        <p:spPr/>
        <p:txBody>
          <a:bodyPr/>
          <a:lstStyle/>
          <a:p>
            <a:fld id="{B9414556-BEDA-4D4B-9CF1-263B737BB541}" type="slidenum">
              <a:rPr lang="en-GB" smtClean="0"/>
              <a:t>7</a:t>
            </a:fld>
            <a:endParaRPr lang="en-GB" dirty="0"/>
          </a:p>
        </p:txBody>
      </p:sp>
      <p:pic>
        <p:nvPicPr>
          <p:cNvPr id="8" name="Picture 7">
            <a:extLst>
              <a:ext uri="{FF2B5EF4-FFF2-40B4-BE49-F238E27FC236}">
                <a16:creationId xmlns="" xmlns:a16="http://schemas.microsoft.com/office/drawing/2014/main" id="{0F7D7D42-5836-44FE-8ECA-7F0DC01AF381}"/>
              </a:ext>
            </a:extLst>
          </p:cNvPr>
          <p:cNvPicPr>
            <a:picLocks noChangeAspect="1"/>
          </p:cNvPicPr>
          <p:nvPr/>
        </p:nvPicPr>
        <p:blipFill>
          <a:blip r:embed="rId4"/>
          <a:stretch>
            <a:fillRect/>
          </a:stretch>
        </p:blipFill>
        <p:spPr>
          <a:xfrm>
            <a:off x="337831" y="302697"/>
            <a:ext cx="1024217" cy="1085182"/>
          </a:xfrm>
          <a:prstGeom prst="rect">
            <a:avLst/>
          </a:prstGeom>
        </p:spPr>
      </p:pic>
      <p:sp>
        <p:nvSpPr>
          <p:cNvPr id="6" name="TextBox 5">
            <a:extLst>
              <a:ext uri="{FF2B5EF4-FFF2-40B4-BE49-F238E27FC236}">
                <a16:creationId xmlns="" xmlns:a16="http://schemas.microsoft.com/office/drawing/2014/main" id="{29182807-71BB-45D0-A777-70398714A323}"/>
              </a:ext>
            </a:extLst>
          </p:cNvPr>
          <p:cNvSpPr txBox="1"/>
          <p:nvPr/>
        </p:nvSpPr>
        <p:spPr>
          <a:xfrm>
            <a:off x="250228" y="1628800"/>
            <a:ext cx="8824062" cy="3508653"/>
          </a:xfrm>
          <a:prstGeom prst="rect">
            <a:avLst/>
          </a:prstGeom>
          <a:noFill/>
        </p:spPr>
        <p:txBody>
          <a:bodyPr wrap="square">
            <a:spAutoFit/>
          </a:bodyPr>
          <a:lstStyle/>
          <a:p>
            <a:r>
              <a:rPr lang="en-US" sz="2400" b="1" dirty="0"/>
              <a:t>Outdoor working – Hot </a:t>
            </a:r>
            <a:r>
              <a:rPr lang="en-US" sz="2400" b="1" dirty="0" smtClean="0"/>
              <a:t>environments (1) </a:t>
            </a:r>
            <a:endParaRPr lang="en-US" sz="2400" b="1" dirty="0"/>
          </a:p>
          <a:p>
            <a:endParaRPr lang="en-US" dirty="0" smtClean="0"/>
          </a:p>
          <a:p>
            <a:r>
              <a:rPr lang="en-US" dirty="0" smtClean="0"/>
              <a:t>When </a:t>
            </a:r>
            <a:r>
              <a:rPr lang="en-US" dirty="0"/>
              <a:t>working outdoors the effects of the weather in the UK environment can potentially have a serious impact on an employee's health if the risks have not been considered or properly managed. This impact may be immediate or it may occur over a long time period.</a:t>
            </a:r>
          </a:p>
          <a:p>
            <a:endParaRPr lang="en-US" dirty="0"/>
          </a:p>
          <a:p>
            <a:r>
              <a:rPr lang="en-US" dirty="0"/>
              <a:t>When working outdoors the weather can have influence an individual's effectiveness and this is not readily managed using just engineering controls. In these circumstances some of the most effective ways of managing these environments are to introduce some simple administrative </a:t>
            </a:r>
            <a:r>
              <a:rPr lang="en-US" dirty="0" smtClean="0"/>
              <a:t>controls, for </a:t>
            </a:r>
            <a:r>
              <a:rPr lang="en-US" dirty="0"/>
              <a:t>example:</a:t>
            </a:r>
          </a:p>
          <a:p>
            <a:endParaRPr lang="en-US" dirty="0"/>
          </a:p>
          <a:p>
            <a:endParaRPr lang="en-GB" dirty="0"/>
          </a:p>
        </p:txBody>
      </p:sp>
      <p:sp>
        <p:nvSpPr>
          <p:cNvPr id="7" name="TextBox 6">
            <a:extLst>
              <a:ext uri="{FF2B5EF4-FFF2-40B4-BE49-F238E27FC236}">
                <a16:creationId xmlns="" xmlns:a16="http://schemas.microsoft.com/office/drawing/2014/main" id="{74C13477-04DF-44DA-B9BF-EDF79EE809F3}"/>
              </a:ext>
            </a:extLst>
          </p:cNvPr>
          <p:cNvSpPr txBox="1"/>
          <p:nvPr/>
        </p:nvSpPr>
        <p:spPr>
          <a:xfrm>
            <a:off x="310810" y="5980727"/>
            <a:ext cx="5545908" cy="646331"/>
          </a:xfrm>
          <a:prstGeom prst="rect">
            <a:avLst/>
          </a:prstGeom>
          <a:noFill/>
        </p:spPr>
        <p:txBody>
          <a:bodyPr wrap="square">
            <a:spAutoFit/>
          </a:bodyPr>
          <a:lstStyle/>
          <a:p>
            <a:r>
              <a:rPr lang="en-GB" dirty="0">
                <a:hlinkClick r:id="rId5"/>
              </a:rPr>
              <a:t>https://www.hse.gov.uk/temperature/outdoor.htm</a:t>
            </a:r>
            <a:endParaRPr lang="en-GB" dirty="0"/>
          </a:p>
          <a:p>
            <a:endParaRPr lang="en-GB" dirty="0"/>
          </a:p>
        </p:txBody>
      </p:sp>
    </p:spTree>
    <p:extLst>
      <p:ext uri="{BB962C8B-B14F-4D97-AF65-F5344CB8AC3E}">
        <p14:creationId xmlns:p14="http://schemas.microsoft.com/office/powerpoint/2010/main" val="551701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 xmlns:a16="http://schemas.microsoft.com/office/drawing/2014/main" id="{E50F4FA0-B4C7-4DFB-9648-722076C12BD6}"/>
              </a:ext>
            </a:extLst>
          </p:cNvPr>
          <p:cNvSpPr>
            <a:spLocks noGrp="1"/>
          </p:cNvSpPr>
          <p:nvPr>
            <p:ph type="ftr" sz="quarter" idx="11"/>
          </p:nvPr>
        </p:nvSpPr>
        <p:spPr/>
        <p:txBody>
          <a:bodyPr/>
          <a:lstStyle/>
          <a:p>
            <a:r>
              <a:rPr lang="en-GB" smtClean="0"/>
              <a:t>HHSG March 2022</a:t>
            </a:r>
            <a:endParaRPr lang="en-GB" dirty="0"/>
          </a:p>
        </p:txBody>
      </p:sp>
      <p:sp>
        <p:nvSpPr>
          <p:cNvPr id="3" name="Slide Number Placeholder 2">
            <a:extLst>
              <a:ext uri="{FF2B5EF4-FFF2-40B4-BE49-F238E27FC236}">
                <a16:creationId xmlns="" xmlns:a16="http://schemas.microsoft.com/office/drawing/2014/main" id="{1CC16672-632D-409B-9E8B-ECF808FE9447}"/>
              </a:ext>
            </a:extLst>
          </p:cNvPr>
          <p:cNvSpPr>
            <a:spLocks noGrp="1"/>
          </p:cNvSpPr>
          <p:nvPr>
            <p:ph type="sldNum" sz="quarter" idx="12"/>
          </p:nvPr>
        </p:nvSpPr>
        <p:spPr/>
        <p:txBody>
          <a:bodyPr/>
          <a:lstStyle/>
          <a:p>
            <a:fld id="{B9414556-BEDA-4D4B-9CF1-263B737BB541}" type="slidenum">
              <a:rPr lang="en-GB" smtClean="0"/>
              <a:t>8</a:t>
            </a:fld>
            <a:endParaRPr lang="en-GB" dirty="0"/>
          </a:p>
        </p:txBody>
      </p:sp>
      <p:pic>
        <p:nvPicPr>
          <p:cNvPr id="8" name="Picture 7">
            <a:extLst>
              <a:ext uri="{FF2B5EF4-FFF2-40B4-BE49-F238E27FC236}">
                <a16:creationId xmlns="" xmlns:a16="http://schemas.microsoft.com/office/drawing/2014/main" id="{0F7D7D42-5836-44FE-8ECA-7F0DC01AF381}"/>
              </a:ext>
            </a:extLst>
          </p:cNvPr>
          <p:cNvPicPr>
            <a:picLocks noChangeAspect="1"/>
          </p:cNvPicPr>
          <p:nvPr/>
        </p:nvPicPr>
        <p:blipFill>
          <a:blip r:embed="rId3"/>
          <a:stretch>
            <a:fillRect/>
          </a:stretch>
        </p:blipFill>
        <p:spPr>
          <a:xfrm>
            <a:off x="337831" y="302697"/>
            <a:ext cx="1024217" cy="1085182"/>
          </a:xfrm>
          <a:prstGeom prst="rect">
            <a:avLst/>
          </a:prstGeom>
        </p:spPr>
      </p:pic>
      <p:sp>
        <p:nvSpPr>
          <p:cNvPr id="6" name="TextBox 5">
            <a:extLst>
              <a:ext uri="{FF2B5EF4-FFF2-40B4-BE49-F238E27FC236}">
                <a16:creationId xmlns="" xmlns:a16="http://schemas.microsoft.com/office/drawing/2014/main" id="{29182807-71BB-45D0-A777-70398714A323}"/>
              </a:ext>
            </a:extLst>
          </p:cNvPr>
          <p:cNvSpPr txBox="1"/>
          <p:nvPr/>
        </p:nvSpPr>
        <p:spPr>
          <a:xfrm>
            <a:off x="467544" y="1359113"/>
            <a:ext cx="8208912" cy="5170646"/>
          </a:xfrm>
          <a:prstGeom prst="rect">
            <a:avLst/>
          </a:prstGeom>
          <a:noFill/>
        </p:spPr>
        <p:txBody>
          <a:bodyPr wrap="square">
            <a:spAutoFit/>
          </a:bodyPr>
          <a:lstStyle/>
          <a:p>
            <a:r>
              <a:rPr lang="en-US" sz="2400" b="1" dirty="0"/>
              <a:t>Outdoor working – Hot </a:t>
            </a:r>
            <a:r>
              <a:rPr lang="en-US" sz="2400" b="1" dirty="0" smtClean="0"/>
              <a:t>environments (2) </a:t>
            </a:r>
            <a:endParaRPr lang="en-US" sz="2400" b="1" dirty="0"/>
          </a:p>
          <a:p>
            <a:r>
              <a:rPr lang="en-US" dirty="0" smtClean="0"/>
              <a:t>Some simple administrative controls:-</a:t>
            </a:r>
          </a:p>
          <a:p>
            <a:endParaRPr lang="en-US" dirty="0"/>
          </a:p>
          <a:p>
            <a:pPr marL="285750" indent="-285750">
              <a:buFont typeface="Arial" panose="020B0604020202020204" pitchFamily="34" charset="0"/>
              <a:buChar char="•"/>
            </a:pPr>
            <a:r>
              <a:rPr lang="en-US" dirty="0"/>
              <a:t>reschedule work to cooler times of the day</a:t>
            </a:r>
          </a:p>
          <a:p>
            <a:pPr marL="285750" indent="-285750">
              <a:buFont typeface="Arial" panose="020B0604020202020204" pitchFamily="34" charset="0"/>
              <a:buChar char="•"/>
            </a:pPr>
            <a:r>
              <a:rPr lang="en-US" dirty="0"/>
              <a:t>provide more frequent rest breaks and introduce shading to rest areas</a:t>
            </a:r>
          </a:p>
          <a:p>
            <a:pPr marL="285750" indent="-285750">
              <a:buFont typeface="Arial" panose="020B0604020202020204" pitchFamily="34" charset="0"/>
              <a:buChar char="•"/>
            </a:pPr>
            <a:r>
              <a:rPr lang="en-US" dirty="0"/>
              <a:t>provide free access to cool drinking water</a:t>
            </a:r>
          </a:p>
          <a:p>
            <a:pPr marL="285750" indent="-285750">
              <a:buFont typeface="Arial" panose="020B0604020202020204" pitchFamily="34" charset="0"/>
              <a:buChar char="•"/>
            </a:pPr>
            <a:r>
              <a:rPr lang="en-US" dirty="0"/>
              <a:t>introduce shading in areas where individuals are working</a:t>
            </a:r>
          </a:p>
          <a:p>
            <a:pPr marL="285750" indent="-285750">
              <a:buFont typeface="Arial" panose="020B0604020202020204" pitchFamily="34" charset="0"/>
              <a:buChar char="•"/>
            </a:pPr>
            <a:r>
              <a:rPr lang="en-US" dirty="0"/>
              <a:t>encourage the removal of personal protective equipment when resting to help encourage heat loss</a:t>
            </a:r>
          </a:p>
          <a:p>
            <a:pPr marL="285750" indent="-285750">
              <a:buFont typeface="Arial" panose="020B0604020202020204" pitchFamily="34" charset="0"/>
              <a:buChar char="•"/>
            </a:pPr>
            <a:r>
              <a:rPr lang="en-US" dirty="0"/>
              <a:t>educate workers about </a:t>
            </a:r>
            <a:r>
              <a:rPr lang="en-US" dirty="0" err="1"/>
              <a:t>recognising</a:t>
            </a:r>
            <a:r>
              <a:rPr lang="en-US" dirty="0"/>
              <a:t> the early symptoms of heat stress</a:t>
            </a:r>
          </a:p>
          <a:p>
            <a:pPr marL="285750" indent="-285750">
              <a:buFont typeface="Arial" panose="020B0604020202020204" pitchFamily="34" charset="0"/>
              <a:buChar char="•"/>
            </a:pPr>
            <a:r>
              <a:rPr lang="en-US" dirty="0"/>
              <a:t>Too much sunlight is harmful to your skin. It can cause skin damage including sunburn, blistering and skin ageing and in the long term can lead to an increased risk of skin cancer. Skin cancer is one of the most common forms of cancer in the UK with over 50,000 new cases every year.</a:t>
            </a:r>
          </a:p>
          <a:p>
            <a:pPr marL="285750" indent="-285750">
              <a:buFont typeface="Arial" panose="020B0604020202020204" pitchFamily="34" charset="0"/>
              <a:buChar char="•"/>
            </a:pPr>
            <a:r>
              <a:rPr lang="en-US" dirty="0"/>
              <a:t>A tan is a sign that the skin has been damaged. The damage is caused by ultraviolet (UV) rays in sunlight.</a:t>
            </a:r>
          </a:p>
          <a:p>
            <a:endParaRPr lang="en-US" dirty="0"/>
          </a:p>
          <a:p>
            <a:endParaRPr lang="en-GB" dirty="0"/>
          </a:p>
        </p:txBody>
      </p:sp>
      <p:pic>
        <p:nvPicPr>
          <p:cNvPr id="5124" name="Picture 4" descr="Top 30 Sunscreen GIFs | Find the best GIF on Gfycat">
            <a:extLst>
              <a:ext uri="{FF2B5EF4-FFF2-40B4-BE49-F238E27FC236}">
                <a16:creationId xmlns="" xmlns:a16="http://schemas.microsoft.com/office/drawing/2014/main" id="{13BDC570-A70D-4042-A584-F965D8FBC1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189005"/>
            <a:ext cx="1584176" cy="1583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924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 xmlns:a16="http://schemas.microsoft.com/office/drawing/2014/main" id="{E50F4FA0-B4C7-4DFB-9648-722076C12BD6}"/>
              </a:ext>
            </a:extLst>
          </p:cNvPr>
          <p:cNvSpPr>
            <a:spLocks noGrp="1"/>
          </p:cNvSpPr>
          <p:nvPr>
            <p:ph type="ftr" sz="quarter" idx="11"/>
          </p:nvPr>
        </p:nvSpPr>
        <p:spPr/>
        <p:txBody>
          <a:bodyPr/>
          <a:lstStyle/>
          <a:p>
            <a:r>
              <a:rPr lang="en-GB" smtClean="0"/>
              <a:t>HHSG March 2022</a:t>
            </a:r>
            <a:endParaRPr lang="en-GB" dirty="0"/>
          </a:p>
        </p:txBody>
      </p:sp>
      <p:sp>
        <p:nvSpPr>
          <p:cNvPr id="3" name="Slide Number Placeholder 2">
            <a:extLst>
              <a:ext uri="{FF2B5EF4-FFF2-40B4-BE49-F238E27FC236}">
                <a16:creationId xmlns="" xmlns:a16="http://schemas.microsoft.com/office/drawing/2014/main" id="{1CC16672-632D-409B-9E8B-ECF808FE9447}"/>
              </a:ext>
            </a:extLst>
          </p:cNvPr>
          <p:cNvSpPr>
            <a:spLocks noGrp="1"/>
          </p:cNvSpPr>
          <p:nvPr>
            <p:ph type="sldNum" sz="quarter" idx="12"/>
          </p:nvPr>
        </p:nvSpPr>
        <p:spPr/>
        <p:txBody>
          <a:bodyPr/>
          <a:lstStyle/>
          <a:p>
            <a:fld id="{B9414556-BEDA-4D4B-9CF1-263B737BB541}" type="slidenum">
              <a:rPr lang="en-GB" smtClean="0"/>
              <a:t>9</a:t>
            </a:fld>
            <a:endParaRPr lang="en-GB" dirty="0"/>
          </a:p>
        </p:txBody>
      </p:sp>
      <p:pic>
        <p:nvPicPr>
          <p:cNvPr id="8" name="Picture 7">
            <a:extLst>
              <a:ext uri="{FF2B5EF4-FFF2-40B4-BE49-F238E27FC236}">
                <a16:creationId xmlns="" xmlns:a16="http://schemas.microsoft.com/office/drawing/2014/main" id="{0F7D7D42-5836-44FE-8ECA-7F0DC01AF381}"/>
              </a:ext>
            </a:extLst>
          </p:cNvPr>
          <p:cNvPicPr>
            <a:picLocks noChangeAspect="1"/>
          </p:cNvPicPr>
          <p:nvPr/>
        </p:nvPicPr>
        <p:blipFill>
          <a:blip r:embed="rId3"/>
          <a:stretch>
            <a:fillRect/>
          </a:stretch>
        </p:blipFill>
        <p:spPr>
          <a:xfrm>
            <a:off x="337831" y="302697"/>
            <a:ext cx="1024217" cy="1085182"/>
          </a:xfrm>
          <a:prstGeom prst="rect">
            <a:avLst/>
          </a:prstGeom>
        </p:spPr>
      </p:pic>
      <p:sp>
        <p:nvSpPr>
          <p:cNvPr id="6" name="TextBox 5">
            <a:extLst>
              <a:ext uri="{FF2B5EF4-FFF2-40B4-BE49-F238E27FC236}">
                <a16:creationId xmlns="" xmlns:a16="http://schemas.microsoft.com/office/drawing/2014/main" id="{29182807-71BB-45D0-A777-70398714A323}"/>
              </a:ext>
            </a:extLst>
          </p:cNvPr>
          <p:cNvSpPr txBox="1"/>
          <p:nvPr/>
        </p:nvSpPr>
        <p:spPr>
          <a:xfrm>
            <a:off x="302802" y="1946019"/>
            <a:ext cx="8517670" cy="3231654"/>
          </a:xfrm>
          <a:prstGeom prst="rect">
            <a:avLst/>
          </a:prstGeom>
          <a:noFill/>
        </p:spPr>
        <p:txBody>
          <a:bodyPr wrap="square">
            <a:spAutoFit/>
          </a:bodyPr>
          <a:lstStyle/>
          <a:p>
            <a:r>
              <a:rPr lang="en-US" sz="2400" b="1" dirty="0"/>
              <a:t>Outdoor working – Hot </a:t>
            </a:r>
            <a:r>
              <a:rPr lang="en-US" sz="2400" b="1" dirty="0" smtClean="0"/>
              <a:t>environments (3) </a:t>
            </a:r>
            <a:endParaRPr lang="en-US" sz="2400" b="1" dirty="0"/>
          </a:p>
          <a:p>
            <a:endParaRPr lang="en-US" dirty="0"/>
          </a:p>
          <a:p>
            <a:r>
              <a:rPr lang="en-US" b="1" dirty="0"/>
              <a:t>Who is at risk?</a:t>
            </a:r>
          </a:p>
          <a:p>
            <a:endParaRPr lang="en-US" dirty="0" smtClean="0"/>
          </a:p>
          <a:p>
            <a:r>
              <a:rPr lang="en-US" dirty="0" smtClean="0"/>
              <a:t>If </a:t>
            </a:r>
            <a:r>
              <a:rPr lang="en-US" dirty="0"/>
              <a:t>work keeps you outdoors for a long time your skin could be exposed to more sun than is healthy for you. You should take particular care if you have:</a:t>
            </a:r>
          </a:p>
          <a:p>
            <a:endParaRPr lang="en-US" dirty="0"/>
          </a:p>
          <a:p>
            <a:pPr marL="285750" indent="-285750">
              <a:buFont typeface="Arial" panose="020B0604020202020204" pitchFamily="34" charset="0"/>
              <a:buChar char="•"/>
            </a:pPr>
            <a:r>
              <a:rPr lang="en-US" dirty="0"/>
              <a:t>fair or freckled skin that doesn't tan, or goes red or burns before it tans</a:t>
            </a:r>
          </a:p>
          <a:p>
            <a:pPr marL="285750" indent="-285750">
              <a:buFont typeface="Arial" panose="020B0604020202020204" pitchFamily="34" charset="0"/>
              <a:buChar char="•"/>
            </a:pPr>
            <a:r>
              <a:rPr lang="en-US" dirty="0"/>
              <a:t>red or fair hair and light </a:t>
            </a:r>
            <a:r>
              <a:rPr lang="en-US" dirty="0" err="1"/>
              <a:t>coloured</a:t>
            </a:r>
            <a:r>
              <a:rPr lang="en-US" dirty="0"/>
              <a:t> eyes</a:t>
            </a:r>
          </a:p>
          <a:p>
            <a:pPr marL="285750" indent="-285750">
              <a:buFont typeface="Arial" panose="020B0604020202020204" pitchFamily="34" charset="0"/>
              <a:buChar char="•"/>
            </a:pPr>
            <a:r>
              <a:rPr lang="en-US" dirty="0"/>
              <a:t>a large number of moles</a:t>
            </a:r>
            <a:endParaRPr lang="en-GB" dirty="0"/>
          </a:p>
          <a:p>
            <a:endParaRPr lang="en-GB" dirty="0"/>
          </a:p>
        </p:txBody>
      </p:sp>
      <p:pic>
        <p:nvPicPr>
          <p:cNvPr id="5124" name="Picture 4" descr="Top 30 Sunscreen GIFs | Find the best GIF on Gfycat">
            <a:extLst>
              <a:ext uri="{FF2B5EF4-FFF2-40B4-BE49-F238E27FC236}">
                <a16:creationId xmlns="" xmlns:a16="http://schemas.microsoft.com/office/drawing/2014/main" id="{13BDC570-A70D-4042-A584-F965D8FBC1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189005"/>
            <a:ext cx="1584176" cy="1583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1002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1354</TotalTime>
  <Words>2194</Words>
  <Application>Microsoft Office PowerPoint</Application>
  <PresentationFormat>On-screen Show (4:3)</PresentationFormat>
  <Paragraphs>268</Paragraphs>
  <Slides>23</Slides>
  <Notes>8</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Seasonal Safety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Safety &amp; Environmental Update 2019</dc:title>
  <dc:creator>Mike</dc:creator>
  <cp:lastModifiedBy>Adrian</cp:lastModifiedBy>
  <cp:revision>123</cp:revision>
  <cp:lastPrinted>2019-02-04T15:52:34Z</cp:lastPrinted>
  <dcterms:created xsi:type="dcterms:W3CDTF">2019-01-17T09:50:21Z</dcterms:created>
  <dcterms:modified xsi:type="dcterms:W3CDTF">2022-03-17T15:50:11Z</dcterms:modified>
</cp:coreProperties>
</file>