
<file path=[Content_Types].xml><?xml version="1.0" encoding="utf-8"?>
<Types xmlns="http://schemas.openxmlformats.org/package/2006/content-types">
  <Default Extension="png" ContentType="image/png"/>
  <Default Extension="BE3DB110"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62"/>
  </p:notesMasterIdLst>
  <p:handoutMasterIdLst>
    <p:handoutMasterId r:id="rId63"/>
  </p:handoutMasterIdLst>
  <p:sldIdLst>
    <p:sldId id="256" r:id="rId3"/>
    <p:sldId id="378" r:id="rId4"/>
    <p:sldId id="381" r:id="rId5"/>
    <p:sldId id="382" r:id="rId6"/>
    <p:sldId id="383" r:id="rId7"/>
    <p:sldId id="384" r:id="rId8"/>
    <p:sldId id="261" r:id="rId9"/>
    <p:sldId id="385" r:id="rId10"/>
    <p:sldId id="260" r:id="rId11"/>
    <p:sldId id="291" r:id="rId12"/>
    <p:sldId id="386" r:id="rId13"/>
    <p:sldId id="408" r:id="rId14"/>
    <p:sldId id="294" r:id="rId15"/>
    <p:sldId id="295" r:id="rId16"/>
    <p:sldId id="297" r:id="rId17"/>
    <p:sldId id="296" r:id="rId18"/>
    <p:sldId id="298" r:id="rId19"/>
    <p:sldId id="313" r:id="rId20"/>
    <p:sldId id="266" r:id="rId21"/>
    <p:sldId id="314" r:id="rId22"/>
    <p:sldId id="315" r:id="rId23"/>
    <p:sldId id="316" r:id="rId24"/>
    <p:sldId id="335" r:id="rId25"/>
    <p:sldId id="334" r:id="rId26"/>
    <p:sldId id="336" r:id="rId27"/>
    <p:sldId id="337" r:id="rId28"/>
    <p:sldId id="338" r:id="rId29"/>
    <p:sldId id="317"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87" r:id="rId43"/>
    <p:sldId id="388" r:id="rId44"/>
    <p:sldId id="389" r:id="rId45"/>
    <p:sldId id="390" r:id="rId46"/>
    <p:sldId id="407" r:id="rId47"/>
    <p:sldId id="393" r:id="rId48"/>
    <p:sldId id="391"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9" d="100"/>
          <a:sy n="69" d="100"/>
        </p:scale>
        <p:origin x="-1422" y="-90"/>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4DEB404B-3375-461A-A37A-04936DCC6120}" type="datetimeFigureOut">
              <a:rPr lang="en-GB" smtClean="0"/>
              <a:t>22/02/2022</a:t>
            </a:fld>
            <a:endParaRPr lang="en-GB" dirty="0"/>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53330317-C466-4A3B-BB04-E363A079C96C}" type="slidenum">
              <a:rPr lang="en-GB" smtClean="0"/>
              <a:t>‹#›</a:t>
            </a:fld>
            <a:endParaRPr lang="en-GB" dirty="0"/>
          </a:p>
        </p:txBody>
      </p:sp>
    </p:spTree>
    <p:extLst>
      <p:ext uri="{BB962C8B-B14F-4D97-AF65-F5344CB8AC3E}">
        <p14:creationId xmlns:p14="http://schemas.microsoft.com/office/powerpoint/2010/main" val="172337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1FC21C75-A622-40AF-9221-1A1502C6A71F}" type="datetimeFigureOut">
              <a:rPr lang="en-GB" smtClean="0"/>
              <a:t>22/02/2022</a:t>
            </a:fld>
            <a:endParaRPr lang="en-GB" dirty="0"/>
          </a:p>
        </p:txBody>
      </p:sp>
      <p:sp>
        <p:nvSpPr>
          <p:cNvPr id="4" name="Slide Image Placeholder 3"/>
          <p:cNvSpPr>
            <a:spLocks noGrp="1" noRot="1" noChangeAspect="1"/>
          </p:cNvSpPr>
          <p:nvPr>
            <p:ph type="sldImg" idx="2"/>
          </p:nvPr>
        </p:nvSpPr>
        <p:spPr>
          <a:xfrm>
            <a:off x="941388" y="750888"/>
            <a:ext cx="5000625" cy="37496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751388"/>
            <a:ext cx="5505450" cy="45005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501188"/>
            <a:ext cx="2982912" cy="500062"/>
          </a:xfrm>
          <a:prstGeom prst="rect">
            <a:avLst/>
          </a:prstGeom>
        </p:spPr>
        <p:txBody>
          <a:bodyPr vert="horz" lIns="91440" tIns="45720" rIns="91440" bIns="45720" rtlCol="0" anchor="b"/>
          <a:lstStyle>
            <a:lvl1pPr algn="r">
              <a:defRPr sz="1200"/>
            </a:lvl1pPr>
          </a:lstStyle>
          <a:p>
            <a:fld id="{C622EA66-E9A2-4F73-B778-3C216039EC78}" type="slidenum">
              <a:rPr lang="en-GB" smtClean="0"/>
              <a:t>‹#›</a:t>
            </a:fld>
            <a:endParaRPr lang="en-GB" dirty="0"/>
          </a:p>
        </p:txBody>
      </p:sp>
    </p:spTree>
    <p:extLst>
      <p:ext uri="{BB962C8B-B14F-4D97-AF65-F5344CB8AC3E}">
        <p14:creationId xmlns:p14="http://schemas.microsoft.com/office/powerpoint/2010/main" val="59678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r>
              <a:rPr lang="en-GB" sz="1300" dirty="0"/>
              <a:t>2021 has been a relatively quiet year for health and safety. </a:t>
            </a:r>
          </a:p>
          <a:p>
            <a:r>
              <a:rPr lang="en-GB" sz="1300" dirty="0"/>
              <a:t>Despite there being post-Brexit promises of major overhauls to health and safety legislation, nothing has materialised or is slated for early 2022. </a:t>
            </a:r>
          </a:p>
          <a:p>
            <a:r>
              <a:rPr lang="en-GB" sz="1300" dirty="0"/>
              <a:t>Nor has the HSE been particularly active when it comes to on-site enforcement. But is this pattern set to continue?</a:t>
            </a:r>
          </a:p>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3</a:t>
            </a:fld>
            <a:endParaRPr lang="en-GB" dirty="0"/>
          </a:p>
        </p:txBody>
      </p:sp>
    </p:spTree>
    <p:extLst>
      <p:ext uri="{BB962C8B-B14F-4D97-AF65-F5344CB8AC3E}">
        <p14:creationId xmlns:p14="http://schemas.microsoft.com/office/powerpoint/2010/main" val="119499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r>
              <a:rPr lang="en-GB" dirty="0"/>
              <a:t>The primary reason the HSE hasn’t followed through on new legislation and cut direct enforcement visits is coronavirus. </a:t>
            </a:r>
          </a:p>
          <a:p>
            <a:r>
              <a:rPr lang="en-GB" dirty="0"/>
              <a:t>As new variants hit and rules are creeping back to what they were in the summer of 2021, it does appear that it will continue to have a major impact on the HSE. </a:t>
            </a:r>
          </a:p>
          <a:p>
            <a:r>
              <a:rPr lang="en-GB" dirty="0"/>
              <a:t>On this basis, we shouldn’t expect a raft of post-Brexit legislation any time soon, or for inspectors to be as active they were pre-pandemic.</a:t>
            </a:r>
          </a:p>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4</a:t>
            </a:fld>
            <a:endParaRPr lang="en-GB" dirty="0"/>
          </a:p>
        </p:txBody>
      </p:sp>
    </p:spTree>
    <p:extLst>
      <p:ext uri="{BB962C8B-B14F-4D97-AF65-F5344CB8AC3E}">
        <p14:creationId xmlns:p14="http://schemas.microsoft.com/office/powerpoint/2010/main" val="176293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pPr defTabSz="964783">
              <a:defRPr/>
            </a:pPr>
            <a:r>
              <a:rPr lang="en-GB" b="1" dirty="0"/>
              <a:t>But - be</a:t>
            </a:r>
            <a:r>
              <a:rPr lang="en-GB" dirty="0"/>
              <a:t> </a:t>
            </a:r>
            <a:r>
              <a:rPr lang="en-GB" b="1" dirty="0"/>
              <a:t>warned</a:t>
            </a:r>
            <a:r>
              <a:rPr lang="en-GB" dirty="0"/>
              <a:t> that as long as there are rules and restrictions on coronavirus, if an inspector calls, they will check that your arrangements meet the current requirements  and it’s certainly worth keeping an eye on government guidance and the news to track what you should be doing.</a:t>
            </a:r>
          </a:p>
          <a:p>
            <a:endParaRPr lang="en-GB" dirty="0"/>
          </a:p>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5</a:t>
            </a:fld>
            <a:endParaRPr lang="en-GB" dirty="0"/>
          </a:p>
        </p:txBody>
      </p:sp>
    </p:spTree>
    <p:extLst>
      <p:ext uri="{BB962C8B-B14F-4D97-AF65-F5344CB8AC3E}">
        <p14:creationId xmlns:p14="http://schemas.microsoft.com/office/powerpoint/2010/main" val="53257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r>
              <a:rPr lang="en-GB" sz="1300" dirty="0"/>
              <a:t>During 2021 insurers have definitely been looking at the health and safety arrangements of the organisations they’ve insured in more detail. </a:t>
            </a:r>
          </a:p>
          <a:p>
            <a:r>
              <a:rPr lang="en-GB" sz="1300" dirty="0"/>
              <a:t>In particular, they’ve been checking that paperwork trails are in place, for example that staff are signing for PPE when it is issued, they’ve been briefed on method statements, risk assessments, etc. This is a trend that is certain to continue in 2022.</a:t>
            </a:r>
          </a:p>
          <a:p>
            <a:r>
              <a:rPr lang="en-GB" sz="1300" dirty="0"/>
              <a:t> Make sure that you keep records of any training and ask staff to sign to confirm they have attended and understood the messages. Evidence such as this will be incredibly valuable if it comes to fending off a potential personal injury claim.</a:t>
            </a:r>
          </a:p>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6</a:t>
            </a:fld>
            <a:endParaRPr lang="en-GB" dirty="0"/>
          </a:p>
        </p:txBody>
      </p:sp>
    </p:spTree>
    <p:extLst>
      <p:ext uri="{BB962C8B-B14F-4D97-AF65-F5344CB8AC3E}">
        <p14:creationId xmlns:p14="http://schemas.microsoft.com/office/powerpoint/2010/main" val="41605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r>
              <a:rPr lang="en-US" b="1" i="1" dirty="0"/>
              <a:t>The story behind the figures (cont’d)</a:t>
            </a:r>
          </a:p>
          <a:p>
            <a:r>
              <a:rPr lang="en-GB" dirty="0"/>
              <a:t>Drilling down into the figures, it is evident that slips, trips and falls continue to account for a high proportion of these injuries, with lifting, carrying and being struck by moving objects also being a common cause.  </a:t>
            </a:r>
          </a:p>
          <a:p>
            <a:endParaRPr lang="en-GB" dirty="0"/>
          </a:p>
          <a:p>
            <a:r>
              <a:rPr lang="en-GB" dirty="0"/>
              <a:t>Furthermore, it is clear that it is not just the overall number of workplace incidents that is declining, but also the number of more serious cases which require reporting under the Reporting of Injuries, Diseases and Dangerous Occurrences Regulations. In 2020/2021 there were 51,211 reports, down from 65,427 reports made in 2019/20.</a:t>
            </a:r>
          </a:p>
          <a:p>
            <a:endParaRPr lang="en-GB" dirty="0"/>
          </a:p>
          <a:p>
            <a:r>
              <a:rPr lang="en-GB" dirty="0"/>
              <a:t>It is also hard to reconcile why the number of non-fatal incidents had dropped so markedly, which could perhaps be attributed to more people working from home, and yet the number of fatal workplace incidents has increased significantly. </a:t>
            </a:r>
          </a:p>
          <a:p>
            <a:r>
              <a:rPr lang="en-GB" dirty="0"/>
              <a:t>These figures serve as a stark reminder to employers of the importance of continual improvement in safety at work and of looking at new ways of using technology to help drive towards the ultimate goal of zero fatal incidents. That said, the UK has only fallen slightly behind Germany in terms of being one of the safest EU countries to work in.  </a:t>
            </a:r>
          </a:p>
          <a:p>
            <a:endParaRPr lang="en-GB" dirty="0"/>
          </a:p>
          <a:p>
            <a:endParaRPr lang="en-GB" dirty="0"/>
          </a:p>
        </p:txBody>
      </p:sp>
      <p:sp>
        <p:nvSpPr>
          <p:cNvPr id="4" name="Slide Number Placeholder 3"/>
          <p:cNvSpPr>
            <a:spLocks noGrp="1"/>
          </p:cNvSpPr>
          <p:nvPr>
            <p:ph type="sldNum" sz="quarter" idx="5"/>
          </p:nvPr>
        </p:nvSpPr>
        <p:spPr/>
        <p:txBody>
          <a:bodyPr/>
          <a:lstStyle/>
          <a:p>
            <a:fld id="{C622EA66-E9A2-4F73-B778-3C216039EC78}" type="slidenum">
              <a:rPr lang="en-GB" smtClean="0"/>
              <a:t>8</a:t>
            </a:fld>
            <a:endParaRPr lang="en-GB" dirty="0"/>
          </a:p>
        </p:txBody>
      </p:sp>
    </p:spTree>
    <p:extLst>
      <p:ext uri="{BB962C8B-B14F-4D97-AF65-F5344CB8AC3E}">
        <p14:creationId xmlns:p14="http://schemas.microsoft.com/office/powerpoint/2010/main" val="104848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676F1-EDC4-4CF1-8D77-6625915366DF}" type="slidenum">
              <a:rPr lang="en-GB" smtClean="0"/>
              <a:t>55</a:t>
            </a:fld>
            <a:endParaRPr lang="en-GB"/>
          </a:p>
        </p:txBody>
      </p:sp>
    </p:spTree>
    <p:extLst>
      <p:ext uri="{BB962C8B-B14F-4D97-AF65-F5344CB8AC3E}">
        <p14:creationId xmlns:p14="http://schemas.microsoft.com/office/powerpoint/2010/main" val="33707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57</a:t>
            </a:fld>
            <a:endParaRPr lang="en-GB" dirty="0"/>
          </a:p>
        </p:txBody>
      </p:sp>
    </p:spTree>
    <p:extLst>
      <p:ext uri="{BB962C8B-B14F-4D97-AF65-F5344CB8AC3E}">
        <p14:creationId xmlns:p14="http://schemas.microsoft.com/office/powerpoint/2010/main" val="268796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DFCD63-830D-41FF-8FD1-14AB47C2DF5F}" type="datetime1">
              <a:rPr lang="en-GB" smtClean="0"/>
              <a:t>22/02/2022</a:t>
            </a:fld>
            <a:endParaRPr lang="en-GB" dirty="0"/>
          </a:p>
        </p:txBody>
      </p:sp>
      <p:sp>
        <p:nvSpPr>
          <p:cNvPr id="5" name="Footer Placeholder 4"/>
          <p:cNvSpPr>
            <a:spLocks noGrp="1"/>
          </p:cNvSpPr>
          <p:nvPr>
            <p:ph type="ftr" sz="quarter" idx="11"/>
          </p:nvPr>
        </p:nvSpPr>
        <p:spPr/>
        <p:txBody>
          <a:bodyPr/>
          <a:lstStyle/>
          <a:p>
            <a:r>
              <a:rPr lang="en-GB" dirty="0" smtClean="0"/>
              <a:t>HHSG Feb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71547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4FDFAB-9175-4F2D-A71D-5D551D0F21F4}" type="datetime1">
              <a:rPr lang="en-GB" smtClean="0"/>
              <a:t>22/02/2022</a:t>
            </a:fld>
            <a:endParaRPr lang="en-GB" dirty="0"/>
          </a:p>
        </p:txBody>
      </p:sp>
      <p:sp>
        <p:nvSpPr>
          <p:cNvPr id="5" name="Footer Placeholder 4"/>
          <p:cNvSpPr>
            <a:spLocks noGrp="1"/>
          </p:cNvSpPr>
          <p:nvPr>
            <p:ph type="ftr" sz="quarter" idx="11"/>
          </p:nvPr>
        </p:nvSpPr>
        <p:spPr/>
        <p:txBody>
          <a:bodyPr/>
          <a:lstStyle/>
          <a:p>
            <a:r>
              <a:rPr lang="en-GB" dirty="0" smtClean="0"/>
              <a:t>HHSG Feb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22307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7A9117-2DC4-46D9-9C67-94E3F5590482}" type="datetime1">
              <a:rPr lang="en-GB" smtClean="0"/>
              <a:t>22/02/2022</a:t>
            </a:fld>
            <a:endParaRPr lang="en-GB" dirty="0"/>
          </a:p>
        </p:txBody>
      </p:sp>
      <p:sp>
        <p:nvSpPr>
          <p:cNvPr id="5" name="Footer Placeholder 4"/>
          <p:cNvSpPr>
            <a:spLocks noGrp="1"/>
          </p:cNvSpPr>
          <p:nvPr>
            <p:ph type="ftr" sz="quarter" idx="11"/>
          </p:nvPr>
        </p:nvSpPr>
        <p:spPr/>
        <p:txBody>
          <a:bodyPr/>
          <a:lstStyle/>
          <a:p>
            <a:r>
              <a:rPr lang="en-GB" dirty="0" smtClean="0"/>
              <a:t>HHSG Feb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89429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FDF08-7C1A-488E-A099-F8724D5D62A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60885EA-8D2A-4BC6-B500-C608B6DBA05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B653F683-145B-4224-A8BF-8C358E4C7FC7}"/>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8398EE40-D1A1-4E82-B1E2-15784155EA0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FA5C1128-67EA-47E2-A275-94AC244F8870}"/>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016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7E371-EAFE-4F1E-B9B3-777E0C7FEA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47CC5A5-4F94-4B37-B745-0EEE6201F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668B402-53D5-48EB-95D9-DC0C7E448CDC}"/>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288659AD-21D0-44E3-B8A3-AE1DD81683C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F0A0986-5A3D-4826-B970-73FD818F12DE}"/>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121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C164D-D481-4080-9D3B-6D2C3A3FAC9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590DA14-0846-444C-9905-7352EB95D3F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617FA6-4AF0-4BD3-8034-EF1E2EAC2DC3}"/>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FAFA4F1-5D3B-4DD5-A218-B31F822C301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2DD5CDE3-B7D4-4542-8464-392CD3384F32}"/>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913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092C5-71E7-40DA-ADA7-5F16E3EFC3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06B0A2E-A360-40EB-A73F-E74C25D389D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45E0A8A-D9EF-483B-8711-2D322BF5E28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B0160F9-B260-49DF-9E1F-76A7309AB496}"/>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88BBB7F9-B1A1-458C-9F08-247457B2D4F3}"/>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514736E5-1D5A-4A5D-A5AA-ECA29CF736D6}"/>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9747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9E947-1243-4BBE-AB27-9429EF8914E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FEF89A2-7476-4C7C-B787-B48D7C8B46E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8F1934-CAD4-488E-95A2-A4CF7C27B3A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BD25A46-CCB6-4C55-A189-FD8E3F12729F}"/>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00EF72F-16B2-4D8C-B4C2-509A0B4D258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72C6C52-797F-4CB1-BDC9-AE063D36E576}"/>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445A1124-5AA0-4732-AD1E-CC6113BE8F7F}"/>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90C2283E-8467-4F71-9796-AFA4C435D5AB}"/>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237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F1EDE-03D3-4AD2-B823-2EE35A5077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F3C939E-3263-4F13-A24A-3C54CD2DAEB0}"/>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6D95429D-C45C-4864-8502-D18DDE9E4D5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4F83C83A-B48C-4FD3-95B0-F54E03F40525}"/>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0281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9B1EA7-17CB-486D-B063-9A0CD60E8DEA}"/>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A604F30C-26DF-4903-AA0B-DF967040DBC5}"/>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FF46FC1B-F782-4C20-9A90-27798A631842}"/>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9972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DF90A-9864-43E6-999B-4C02122FD7D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8FB050-7440-4AC8-B8B3-5DF38272DD9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B7BB10F-B6A6-4900-85B5-131D268ED9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551120-697A-4B98-8DE7-83BA62141B38}"/>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69F2E347-39E9-4055-B984-9E4650C599FB}"/>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920D40E8-6861-487C-B438-183AC240B26F}"/>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357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509F48-147E-4E03-8518-7E0DF921C389}" type="datetime1">
              <a:rPr lang="en-GB" smtClean="0"/>
              <a:t>22/02/2022</a:t>
            </a:fld>
            <a:endParaRPr lang="en-GB" dirty="0"/>
          </a:p>
        </p:txBody>
      </p:sp>
      <p:sp>
        <p:nvSpPr>
          <p:cNvPr id="5" name="Footer Placeholder 4"/>
          <p:cNvSpPr>
            <a:spLocks noGrp="1"/>
          </p:cNvSpPr>
          <p:nvPr>
            <p:ph type="ftr" sz="quarter" idx="11"/>
          </p:nvPr>
        </p:nvSpPr>
        <p:spPr/>
        <p:txBody>
          <a:bodyPr/>
          <a:lstStyle/>
          <a:p>
            <a:r>
              <a:rPr lang="en-GB" dirty="0" smtClean="0"/>
              <a:t>HHSG Feb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052832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DC1D9-B81B-459F-A5C4-B454309B66C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DFFA5A3-BDC7-42F2-8AD5-EBB17916902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0D63B70-7CE6-486E-A5A2-8A980CAD426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767EDDD-031A-4CD6-A56A-294B4C869D6E}"/>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53124DFE-2E7B-46AA-94CB-94E2854B1441}"/>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C00EE6E1-8798-4565-8993-1A789FA78E01}"/>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881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464DA-FD72-487C-B4D2-4934D98C40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B22B491-47A8-4C6F-861C-D5F88B690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E2EC4A2-B94A-4B06-B4E9-AA0DB0D5819D}"/>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5087463-52FE-48AE-82BF-E2725796C67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0F20317E-D402-4A21-97A6-BC13E2678CDF}"/>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6798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1F5698B-604A-4916-9622-2A6E51595A7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997742D-A211-4012-924A-2D34887BE5A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C0A3FA8-7485-4CC8-8922-F019F736F4E6}"/>
              </a:ext>
            </a:extLst>
          </p:cNvPr>
          <p:cNvSpPr>
            <a:spLocks noGrp="1"/>
          </p:cNvSpPr>
          <p:nvPr>
            <p:ph type="dt" sz="half" idx="10"/>
          </p:nvPr>
        </p:nvSpPr>
        <p:spPr/>
        <p:txBody>
          <a:body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8A048ECF-B4C5-4137-AA95-4D42102E147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B158873C-7A63-4338-BF74-2227036DA409}"/>
              </a:ext>
            </a:extLst>
          </p:cNvPr>
          <p:cNvSpPr>
            <a:spLocks noGrp="1"/>
          </p:cNvSpPr>
          <p:nvPr>
            <p:ph type="sldNum" sz="quarter" idx="12"/>
          </p:nvPr>
        </p:nvSpPr>
        <p:spPr/>
        <p:txBody>
          <a:body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335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5F394-593A-440E-B048-97092B5F0C82}" type="datetime1">
              <a:rPr lang="en-GB" smtClean="0"/>
              <a:t>22/02/2022</a:t>
            </a:fld>
            <a:endParaRPr lang="en-GB" dirty="0"/>
          </a:p>
        </p:txBody>
      </p:sp>
      <p:sp>
        <p:nvSpPr>
          <p:cNvPr id="5" name="Footer Placeholder 4"/>
          <p:cNvSpPr>
            <a:spLocks noGrp="1"/>
          </p:cNvSpPr>
          <p:nvPr>
            <p:ph type="ftr" sz="quarter" idx="11"/>
          </p:nvPr>
        </p:nvSpPr>
        <p:spPr/>
        <p:txBody>
          <a:bodyPr/>
          <a:lstStyle/>
          <a:p>
            <a:r>
              <a:rPr lang="en-GB" dirty="0" smtClean="0"/>
              <a:t>HHSG Feb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6507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4DB984-57F8-4F54-8176-03DB3235CD50}" type="datetime1">
              <a:rPr lang="en-GB" smtClean="0"/>
              <a:t>22/02/2022</a:t>
            </a:fld>
            <a:endParaRPr lang="en-GB" dirty="0"/>
          </a:p>
        </p:txBody>
      </p:sp>
      <p:sp>
        <p:nvSpPr>
          <p:cNvPr id="6" name="Footer Placeholder 5"/>
          <p:cNvSpPr>
            <a:spLocks noGrp="1"/>
          </p:cNvSpPr>
          <p:nvPr>
            <p:ph type="ftr" sz="quarter" idx="11"/>
          </p:nvPr>
        </p:nvSpPr>
        <p:spPr/>
        <p:txBody>
          <a:bodyPr/>
          <a:lstStyle/>
          <a:p>
            <a:r>
              <a:rPr lang="en-GB" dirty="0" smtClean="0"/>
              <a:t>HHSG Feb 2022</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74440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79D7F2-FD0B-442B-B3D4-3EE06A1F4569}" type="datetime1">
              <a:rPr lang="en-GB" smtClean="0"/>
              <a:t>22/02/2022</a:t>
            </a:fld>
            <a:endParaRPr lang="en-GB" dirty="0"/>
          </a:p>
        </p:txBody>
      </p:sp>
      <p:sp>
        <p:nvSpPr>
          <p:cNvPr id="8" name="Footer Placeholder 7"/>
          <p:cNvSpPr>
            <a:spLocks noGrp="1"/>
          </p:cNvSpPr>
          <p:nvPr>
            <p:ph type="ftr" sz="quarter" idx="11"/>
          </p:nvPr>
        </p:nvSpPr>
        <p:spPr/>
        <p:txBody>
          <a:bodyPr/>
          <a:lstStyle/>
          <a:p>
            <a:r>
              <a:rPr lang="en-GB" dirty="0" smtClean="0"/>
              <a:t>HHSG Feb 2022</a:t>
            </a:r>
            <a:endParaRPr lang="en-GB" dirty="0"/>
          </a:p>
        </p:txBody>
      </p:sp>
      <p:sp>
        <p:nvSpPr>
          <p:cNvPr id="9" name="Slide Number Placeholder 8"/>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5245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0B80A7-F7F6-4846-A47A-B33DD0762CD6}" type="datetime1">
              <a:rPr lang="en-GB" smtClean="0"/>
              <a:t>22/02/2022</a:t>
            </a:fld>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57150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7C5EE-88D5-4AFB-A1B9-883AF1726F92}" type="datetime1">
              <a:rPr lang="en-GB" smtClean="0"/>
              <a:t>22/02/2022</a:t>
            </a:fld>
            <a:endParaRPr lang="en-GB" dirty="0"/>
          </a:p>
        </p:txBody>
      </p:sp>
      <p:sp>
        <p:nvSpPr>
          <p:cNvPr id="3" name="Footer Placeholder 2"/>
          <p:cNvSpPr>
            <a:spLocks noGrp="1"/>
          </p:cNvSpPr>
          <p:nvPr>
            <p:ph type="ftr" sz="quarter" idx="11"/>
          </p:nvPr>
        </p:nvSpPr>
        <p:spPr/>
        <p:txBody>
          <a:bodyPr/>
          <a:lstStyle/>
          <a:p>
            <a:r>
              <a:rPr lang="en-GB" dirty="0" smtClean="0"/>
              <a:t>HHSG Feb 2022</a:t>
            </a:r>
            <a:endParaRPr lang="en-GB" dirty="0"/>
          </a:p>
        </p:txBody>
      </p:sp>
      <p:sp>
        <p:nvSpPr>
          <p:cNvPr id="4" name="Slide Number Placeholder 3"/>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8930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9E281-EBB2-4083-9121-8FFE9D03D412}" type="datetime1">
              <a:rPr lang="en-GB" smtClean="0"/>
              <a:t>22/02/2022</a:t>
            </a:fld>
            <a:endParaRPr lang="en-GB" dirty="0"/>
          </a:p>
        </p:txBody>
      </p:sp>
      <p:sp>
        <p:nvSpPr>
          <p:cNvPr id="6" name="Footer Placeholder 5"/>
          <p:cNvSpPr>
            <a:spLocks noGrp="1"/>
          </p:cNvSpPr>
          <p:nvPr>
            <p:ph type="ftr" sz="quarter" idx="11"/>
          </p:nvPr>
        </p:nvSpPr>
        <p:spPr/>
        <p:txBody>
          <a:bodyPr/>
          <a:lstStyle/>
          <a:p>
            <a:r>
              <a:rPr lang="en-GB" dirty="0" smtClean="0"/>
              <a:t>HHSG Feb 2022</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43980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F67D1-7EDB-4965-AA7F-50833CF4DEAF}" type="datetime1">
              <a:rPr lang="en-GB" smtClean="0"/>
              <a:t>22/02/2022</a:t>
            </a:fld>
            <a:endParaRPr lang="en-GB" dirty="0"/>
          </a:p>
        </p:txBody>
      </p:sp>
      <p:sp>
        <p:nvSpPr>
          <p:cNvPr id="6" name="Footer Placeholder 5"/>
          <p:cNvSpPr>
            <a:spLocks noGrp="1"/>
          </p:cNvSpPr>
          <p:nvPr>
            <p:ph type="ftr" sz="quarter" idx="11"/>
          </p:nvPr>
        </p:nvSpPr>
        <p:spPr/>
        <p:txBody>
          <a:bodyPr/>
          <a:lstStyle/>
          <a:p>
            <a:r>
              <a:rPr lang="en-GB" dirty="0" smtClean="0"/>
              <a:t>HHSG Feb 2022</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362868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B861E-5F62-4179-B09E-FCD8C637DE24}" type="datetime1">
              <a:rPr lang="en-GB" smtClean="0"/>
              <a:t>22/02/2022</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HHSG Feb 2022</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14556-BEDA-4D4B-9CF1-263B737BB541}" type="slidenum">
              <a:rPr lang="en-GB" smtClean="0"/>
              <a:t>‹#›</a:t>
            </a:fld>
            <a:endParaRPr lang="en-GB" dirty="0"/>
          </a:p>
        </p:txBody>
      </p:sp>
    </p:spTree>
    <p:extLst>
      <p:ext uri="{BB962C8B-B14F-4D97-AF65-F5344CB8AC3E}">
        <p14:creationId xmlns:p14="http://schemas.microsoft.com/office/powerpoint/2010/main" val="233396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1948A51-2268-40A3-A564-55B2B2E3F5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9BCE854-5B9C-4A29-AD98-063446F81C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ED33020-E516-430A-A6FE-A00A349FFDA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D053D-F85A-4146-81F7-93F50E7A1701}" type="datetimeFigureOut">
              <a:rPr lang="en-GB" smtClean="0">
                <a:solidFill>
                  <a:prstClr val="black">
                    <a:tint val="75000"/>
                  </a:prstClr>
                </a:solidFill>
              </a:rPr>
              <a:pPr/>
              <a:t>22/02/2022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39B277A4-E5DF-4C36-B821-593B792BD0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CCC16F7C-7202-46DF-8372-C118AB3B534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68BE1-8492-4B43-9CFB-12199FE80E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147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hse.gov.uk/ppe/ppe-regulations-2022.ht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hse.gov.uk/coronavirus/working-safely/risk-assessment.ht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BE3DB110"/><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Health, Safety &amp; Environmental Update 2022</a:t>
            </a:r>
            <a:endParaRPr lang="en-GB" dirty="0"/>
          </a:p>
        </p:txBody>
      </p:sp>
      <p:sp>
        <p:nvSpPr>
          <p:cNvPr id="3" name="Subtitle 2"/>
          <p:cNvSpPr>
            <a:spLocks noGrp="1"/>
          </p:cNvSpPr>
          <p:nvPr>
            <p:ph type="subTitle" idx="1"/>
          </p:nvPr>
        </p:nvSpPr>
        <p:spPr>
          <a:xfrm>
            <a:off x="755576" y="3886200"/>
            <a:ext cx="7560840" cy="2567136"/>
          </a:xfrm>
        </p:spPr>
        <p:txBody>
          <a:bodyPr>
            <a:normAutofit fontScale="92500" lnSpcReduction="10000"/>
          </a:bodyPr>
          <a:lstStyle/>
          <a:p>
            <a:r>
              <a:rPr lang="en-GB" dirty="0" smtClean="0"/>
              <a:t>Wednesday 23rd February 2022</a:t>
            </a:r>
          </a:p>
          <a:p>
            <a:r>
              <a:rPr lang="en-GB" dirty="0" smtClean="0"/>
              <a:t>at </a:t>
            </a:r>
          </a:p>
          <a:p>
            <a:r>
              <a:rPr lang="en-US" i="1" dirty="0" smtClean="0"/>
              <a:t>Leominster Golf Club</a:t>
            </a:r>
            <a:endParaRPr lang="en-GB" i="1" dirty="0" smtClean="0"/>
          </a:p>
          <a:p>
            <a:r>
              <a:rPr lang="en-GB" i="1" dirty="0" smtClean="0"/>
              <a:t>Presented by Herefordshire Health &amp; Safety Group</a:t>
            </a:r>
          </a:p>
          <a:p>
            <a:endParaRPr lang="en-GB" dirty="0"/>
          </a:p>
          <a:p>
            <a:endParaRPr lang="en-GB" dirty="0" smtClean="0"/>
          </a:p>
          <a:p>
            <a:endParaRPr lang="en-GB" dirty="0"/>
          </a:p>
          <a:p>
            <a:endParaRPr lang="en-GB" dirty="0" smtClean="0"/>
          </a:p>
          <a:p>
            <a:endParaRPr lang="en-GB" dirty="0"/>
          </a:p>
          <a:p>
            <a:endParaRPr lang="en-GB" dirty="0"/>
          </a:p>
        </p:txBody>
      </p:sp>
      <p:pic>
        <p:nvPicPr>
          <p:cNvPr id="1026" name="Picture 1" descr="Herefordshire_ar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790576"/>
            <a:ext cx="1368153"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57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sz="3600" b="1" i="1" dirty="0"/>
              <a:t>The direct impact of COVID-19</a:t>
            </a:r>
          </a:p>
          <a:p>
            <a:r>
              <a:rPr lang="en-GB" dirty="0"/>
              <a:t>Interestingly, the HSE has included figures concerning the numbers of workers impacted by COVID-19, with 93,000 workers attributing having caught the virus to exposure at work. </a:t>
            </a:r>
            <a:endParaRPr lang="en-GB" dirty="0" smtClean="0"/>
          </a:p>
          <a:p>
            <a:r>
              <a:rPr lang="en-GB" dirty="0" smtClean="0"/>
              <a:t>A </a:t>
            </a:r>
            <a:r>
              <a:rPr lang="en-GB" dirty="0"/>
              <a:t>further 645,000 workers have said that they have suffered from a work-related illness which has been caused or made worse by the effects of the pandemic. </a:t>
            </a:r>
            <a:endParaRPr lang="en-GB" dirty="0" smtClean="0"/>
          </a:p>
          <a:p>
            <a:r>
              <a:rPr lang="en-GB" dirty="0" smtClean="0"/>
              <a:t>The </a:t>
            </a:r>
            <a:r>
              <a:rPr lang="en-GB" dirty="0"/>
              <a:t>majority of such workers operate within the health and social care sectors and in public administration and defence with stress, depression and anxiety accounting for 70% of such illnesses, evidencing the strain directly felt by the workers at the sharp end of the fight to control the virus</a:t>
            </a:r>
            <a:r>
              <a:rPr lang="en-GB" dirty="0" smtClean="0"/>
              <a:t>.</a:t>
            </a:r>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10</a:t>
            </a:fld>
            <a:endParaRPr lang="en-GB" dirty="0"/>
          </a:p>
        </p:txBody>
      </p:sp>
      <p:pic>
        <p:nvPicPr>
          <p:cNvPr id="6" name="Picture 5">
            <a:extLst>
              <a:ext uri="{FF2B5EF4-FFF2-40B4-BE49-F238E27FC236}">
                <a16:creationId xmlns:a16="http://schemas.microsoft.com/office/drawing/2014/main" xmlns="" id="{910B0BD5-AB2D-4B44-B3DF-C031645F3DE7}"/>
              </a:ext>
            </a:extLst>
          </p:cNvPr>
          <p:cNvPicPr>
            <a:picLocks noChangeAspect="1"/>
          </p:cNvPicPr>
          <p:nvPr/>
        </p:nvPicPr>
        <p:blipFill>
          <a:blip r:embed="rId2"/>
          <a:stretch>
            <a:fillRect/>
          </a:stretch>
        </p:blipFill>
        <p:spPr>
          <a:xfrm>
            <a:off x="7308305" y="188640"/>
            <a:ext cx="1296144" cy="1152128"/>
          </a:xfrm>
          <a:prstGeom prst="rect">
            <a:avLst/>
          </a:prstGeom>
        </p:spPr>
      </p:pic>
    </p:spTree>
    <p:extLst>
      <p:ext uri="{BB962C8B-B14F-4D97-AF65-F5344CB8AC3E}">
        <p14:creationId xmlns:p14="http://schemas.microsoft.com/office/powerpoint/2010/main" val="104306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C4C8B-EE6C-4FF1-B5F7-C282FB8ACD78}"/>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HSE </a:t>
            </a:r>
            <a:r>
              <a:rPr kumimoji="0" lang="en-GB"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Update </a:t>
            </a: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2022</a:t>
            </a:r>
            <a:endParaRPr lang="en-GB" dirty="0"/>
          </a:p>
        </p:txBody>
      </p:sp>
      <p:pic>
        <p:nvPicPr>
          <p:cNvPr id="7" name="Content Placeholder 6">
            <a:extLst>
              <a:ext uri="{FF2B5EF4-FFF2-40B4-BE49-F238E27FC236}">
                <a16:creationId xmlns="" xmlns:a16="http://schemas.microsoft.com/office/drawing/2014/main" id="{F6F977A2-125A-468A-A5F1-EA2E8A24D0D3}"/>
              </a:ext>
            </a:extLst>
          </p:cNvPr>
          <p:cNvPicPr>
            <a:picLocks noGrp="1" noChangeAspect="1"/>
          </p:cNvPicPr>
          <p:nvPr>
            <p:ph idx="1"/>
          </p:nvPr>
        </p:nvPicPr>
        <p:blipFill>
          <a:blip r:embed="rId2"/>
          <a:stretch>
            <a:fillRect/>
          </a:stretch>
        </p:blipFill>
        <p:spPr>
          <a:xfrm>
            <a:off x="725673" y="1210016"/>
            <a:ext cx="6235994" cy="5217204"/>
          </a:xfrm>
        </p:spPr>
      </p:pic>
      <p:pic>
        <p:nvPicPr>
          <p:cNvPr id="4" name="Picture 3">
            <a:extLst>
              <a:ext uri="{FF2B5EF4-FFF2-40B4-BE49-F238E27FC236}">
                <a16:creationId xmlns="" xmlns:a16="http://schemas.microsoft.com/office/drawing/2014/main" id="{5E76CDFE-9C7D-4632-A099-E37072397EA8}"/>
              </a:ext>
            </a:extLst>
          </p:cNvPr>
          <p:cNvPicPr>
            <a:picLocks noChangeAspect="1"/>
          </p:cNvPicPr>
          <p:nvPr/>
        </p:nvPicPr>
        <p:blipFill>
          <a:blip r:embed="rId3"/>
          <a:stretch>
            <a:fillRect/>
          </a:stretch>
        </p:blipFill>
        <p:spPr>
          <a:xfrm>
            <a:off x="179512" y="35705"/>
            <a:ext cx="1024217" cy="1085182"/>
          </a:xfrm>
          <a:prstGeom prst="rect">
            <a:avLst/>
          </a:prstGeom>
        </p:spPr>
      </p:pic>
      <p:sp>
        <p:nvSpPr>
          <p:cNvPr id="9" name="TextBox 8">
            <a:extLst>
              <a:ext uri="{FF2B5EF4-FFF2-40B4-BE49-F238E27FC236}">
                <a16:creationId xmlns="" xmlns:a16="http://schemas.microsoft.com/office/drawing/2014/main" id="{210D57D6-2F41-4ABE-84FD-AA580253507D}"/>
              </a:ext>
            </a:extLst>
          </p:cNvPr>
          <p:cNvSpPr txBox="1"/>
          <p:nvPr/>
        </p:nvSpPr>
        <p:spPr>
          <a:xfrm>
            <a:off x="7184951" y="1971959"/>
            <a:ext cx="1834117" cy="2585323"/>
          </a:xfrm>
          <a:prstGeom prst="rect">
            <a:avLst/>
          </a:prstGeom>
          <a:noFill/>
        </p:spPr>
        <p:txBody>
          <a:bodyPr wrap="square">
            <a:spAutoFit/>
          </a:bodyPr>
          <a:lstStyle/>
          <a:p>
            <a:r>
              <a:rPr lang="en-GB" dirty="0"/>
              <a:t>It is noteworthy that these figures do not take into account prosecutions by local authorities for safety related offences. </a:t>
            </a:r>
          </a:p>
          <a:p>
            <a:endParaRPr lang="en-GB" dirty="0"/>
          </a:p>
        </p:txBody>
      </p:sp>
    </p:spTree>
    <p:extLst>
      <p:ext uri="{BB962C8B-B14F-4D97-AF65-F5344CB8AC3E}">
        <p14:creationId xmlns:p14="http://schemas.microsoft.com/office/powerpoint/2010/main" val="24019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268760"/>
            <a:ext cx="8229600" cy="4968552"/>
          </a:xfrm>
        </p:spPr>
        <p:txBody>
          <a:bodyPr>
            <a:normAutofit/>
          </a:bodyPr>
          <a:lstStyle/>
          <a:p>
            <a:pPr marL="0" indent="0">
              <a:buNone/>
            </a:pPr>
            <a:endParaRPr lang="en-US" b="1" i="1" dirty="0" smtClean="0"/>
          </a:p>
          <a:p>
            <a:pPr marL="0" indent="0">
              <a:buNone/>
            </a:pPr>
            <a:r>
              <a:rPr lang="en-US" b="1" i="1" dirty="0" smtClean="0"/>
              <a:t>So </a:t>
            </a:r>
            <a:r>
              <a:rPr lang="en-US" b="1" i="1" dirty="0" smtClean="0"/>
              <a:t>what’s changing this year</a:t>
            </a:r>
          </a:p>
          <a:p>
            <a:r>
              <a:rPr lang="en-US" dirty="0" smtClean="0"/>
              <a:t>The Highway Code </a:t>
            </a:r>
          </a:p>
          <a:p>
            <a:r>
              <a:rPr lang="en-US" dirty="0" smtClean="0"/>
              <a:t>Driving</a:t>
            </a:r>
          </a:p>
          <a:p>
            <a:r>
              <a:rPr lang="en-US" dirty="0" smtClean="0"/>
              <a:t>Personal Protective Equipment</a:t>
            </a:r>
          </a:p>
          <a:p>
            <a:r>
              <a:rPr lang="en-US" dirty="0" smtClean="0"/>
              <a:t>Building Regs</a:t>
            </a:r>
          </a:p>
          <a:p>
            <a:pPr marL="0" indent="0">
              <a:buNone/>
            </a:pPr>
            <a:r>
              <a:rPr lang="en-US" dirty="0" smtClean="0"/>
              <a:t> </a:t>
            </a:r>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12</a:t>
            </a:fld>
            <a:endParaRPr lang="en-GB" dirty="0"/>
          </a:p>
        </p:txBody>
      </p:sp>
      <p:pic>
        <p:nvPicPr>
          <p:cNvPr id="6" name="Picture 5">
            <a:extLst>
              <a:ext uri="{FF2B5EF4-FFF2-40B4-BE49-F238E27FC236}">
                <a16:creationId xmlns="" xmlns:a16="http://schemas.microsoft.com/office/drawing/2014/main" id="{A3C206B7-414D-408F-935F-2EF230750168}"/>
              </a:ext>
            </a:extLst>
          </p:cNvPr>
          <p:cNvPicPr>
            <a:picLocks noChangeAspect="1"/>
          </p:cNvPicPr>
          <p:nvPr/>
        </p:nvPicPr>
        <p:blipFill>
          <a:blip r:embed="rId2"/>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956621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600200"/>
            <a:ext cx="8229600" cy="4781128"/>
          </a:xfrm>
        </p:spPr>
        <p:txBody>
          <a:bodyPr>
            <a:normAutofit fontScale="47500" lnSpcReduction="20000"/>
          </a:bodyPr>
          <a:lstStyle/>
          <a:p>
            <a:pPr marL="0" indent="0">
              <a:buNone/>
            </a:pPr>
            <a:r>
              <a:rPr lang="en-US" sz="5100" b="1" i="1" dirty="0" smtClean="0"/>
              <a:t>The Highway Code – the major changes</a:t>
            </a:r>
          </a:p>
          <a:p>
            <a:r>
              <a:rPr lang="en-US" sz="4400" dirty="0"/>
              <a:t>Drivers of large passenger vehicles and HGVs now have ‘the greatest responsibility to reduce the danger posed to other road users’ </a:t>
            </a:r>
            <a:endParaRPr lang="en-US" sz="4400" dirty="0" smtClean="0"/>
          </a:p>
          <a:p>
            <a:r>
              <a:rPr lang="en-US" sz="4400" dirty="0" smtClean="0"/>
              <a:t>Drivers </a:t>
            </a:r>
            <a:r>
              <a:rPr lang="en-US" sz="4400" dirty="0"/>
              <a:t>at a junction should give way to pedestrians crossing or waiting to cross a road that they’re turning into </a:t>
            </a:r>
            <a:endParaRPr lang="en-US" sz="4400" dirty="0" smtClean="0"/>
          </a:p>
          <a:p>
            <a:r>
              <a:rPr lang="en-US" sz="4400" dirty="0" smtClean="0"/>
              <a:t>Drivers </a:t>
            </a:r>
            <a:r>
              <a:rPr lang="en-US" sz="4400" dirty="0"/>
              <a:t>should give way to pedestrians waiting to cross a zebra crossing, and pedestrians and cyclists waiting to cross a parallel crossing </a:t>
            </a:r>
            <a:endParaRPr lang="en-US" sz="4400" dirty="0" smtClean="0"/>
          </a:p>
          <a:p>
            <a:r>
              <a:rPr lang="en-US" sz="4400" dirty="0" smtClean="0"/>
              <a:t>Cyclists </a:t>
            </a:r>
            <a:r>
              <a:rPr lang="en-US" sz="4400" dirty="0"/>
              <a:t>should give way to pedestrians that are using shared-use cycle tracks </a:t>
            </a:r>
            <a:endParaRPr lang="en-US" sz="4400" dirty="0" smtClean="0"/>
          </a:p>
          <a:p>
            <a:r>
              <a:rPr lang="en-US" sz="4400" dirty="0" smtClean="0"/>
              <a:t>Drivers </a:t>
            </a:r>
            <a:r>
              <a:rPr lang="en-US" sz="4400" dirty="0"/>
              <a:t>should not cut across cyclists going ahead when turning into or out of a junction or changing direction or lane </a:t>
            </a:r>
            <a:endParaRPr lang="en-US" sz="4400" dirty="0" smtClean="0"/>
          </a:p>
          <a:p>
            <a:r>
              <a:rPr lang="en-US" sz="4400" dirty="0" smtClean="0"/>
              <a:t>New </a:t>
            </a:r>
            <a:r>
              <a:rPr lang="en-US" sz="4400" dirty="0"/>
              <a:t>‘Dutch Reach’ technique tells road users how to open the door of their vehicle while looking over their shoulder</a:t>
            </a:r>
            <a:br>
              <a:rPr lang="en-US" sz="4400" dirty="0"/>
            </a:br>
            <a:r>
              <a:rPr lang="en-US" sz="4400" dirty="0"/>
              <a:t/>
            </a:r>
            <a:br>
              <a:rPr lang="en-US" sz="4400" dirty="0"/>
            </a:br>
            <a:endParaRPr lang="en-GB" sz="4400"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13</a:t>
            </a:fld>
            <a:endParaRPr lang="en-GB" dirty="0"/>
          </a:p>
        </p:txBody>
      </p:sp>
      <p:pic>
        <p:nvPicPr>
          <p:cNvPr id="6" name="Picture 5">
            <a:extLst>
              <a:ext uri="{FF2B5EF4-FFF2-40B4-BE49-F238E27FC236}">
                <a16:creationId xmlns:a16="http://schemas.microsoft.com/office/drawing/2014/main" xmlns="" id="{1084C074-3BEA-4E25-8DEB-49242ECE4A3C}"/>
              </a:ext>
            </a:extLst>
          </p:cNvPr>
          <p:cNvPicPr>
            <a:picLocks noChangeAspect="1"/>
          </p:cNvPicPr>
          <p:nvPr/>
        </p:nvPicPr>
        <p:blipFill rotWithShape="1">
          <a:blip r:embed="rId2"/>
          <a:srcRect r="-3" b="11464"/>
          <a:stretch/>
        </p:blipFill>
        <p:spPr>
          <a:xfrm>
            <a:off x="6943746" y="260649"/>
            <a:ext cx="1800201" cy="136815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391201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32500" lnSpcReduction="20000"/>
          </a:bodyPr>
          <a:lstStyle/>
          <a:p>
            <a:pPr marL="0" indent="0">
              <a:buNone/>
            </a:pPr>
            <a:r>
              <a:rPr lang="en-US" sz="6200" b="1" dirty="0"/>
              <a:t>Three new rules added to The Highway Code </a:t>
            </a:r>
            <a:endParaRPr lang="en-US" sz="6200" b="1" dirty="0" smtClean="0"/>
          </a:p>
          <a:p>
            <a:pPr marL="0" indent="0">
              <a:buNone/>
            </a:pPr>
            <a:endParaRPr lang="en-US" dirty="0" smtClean="0"/>
          </a:p>
          <a:p>
            <a:pPr marL="0" indent="0">
              <a:buNone/>
            </a:pPr>
            <a:r>
              <a:rPr lang="en-US" sz="6200" b="1" dirty="0" smtClean="0"/>
              <a:t>Rule </a:t>
            </a:r>
            <a:r>
              <a:rPr lang="en-US" sz="6200" b="1" dirty="0"/>
              <a:t>H1: hierarchy of road users </a:t>
            </a:r>
            <a:endParaRPr lang="en-US" sz="6200" b="1" dirty="0" smtClean="0"/>
          </a:p>
          <a:p>
            <a:pPr marL="0" indent="0">
              <a:buNone/>
            </a:pPr>
            <a:r>
              <a:rPr lang="en-US" sz="5500" dirty="0" smtClean="0"/>
              <a:t>The </a:t>
            </a:r>
            <a:r>
              <a:rPr lang="en-US" sz="5500" dirty="0"/>
              <a:t>first (and most significant) rule in the refreshed The Highway Code sets out the hierarchy of road users. Road users who can do the greatest harm (those driving large vehicles) have the greatest responsibility to reduce the danger they pose to other road </a:t>
            </a:r>
            <a:r>
              <a:rPr lang="en-US" sz="5500" dirty="0" smtClean="0"/>
              <a:t>users.</a:t>
            </a:r>
          </a:p>
          <a:p>
            <a:pPr marL="0" indent="0">
              <a:buNone/>
            </a:pPr>
            <a:endParaRPr lang="en-US" sz="5500" dirty="0" smtClean="0"/>
          </a:p>
          <a:p>
            <a:r>
              <a:rPr lang="en-US" sz="5500" dirty="0" smtClean="0"/>
              <a:t>Pedestrians </a:t>
            </a:r>
          </a:p>
          <a:p>
            <a:r>
              <a:rPr lang="en-US" sz="5500" dirty="0" smtClean="0"/>
              <a:t>Cyclists </a:t>
            </a:r>
          </a:p>
          <a:p>
            <a:r>
              <a:rPr lang="en-US" sz="5500" dirty="0" smtClean="0"/>
              <a:t>Horse </a:t>
            </a:r>
            <a:r>
              <a:rPr lang="en-US" sz="5500" dirty="0"/>
              <a:t>riders </a:t>
            </a:r>
            <a:endParaRPr lang="en-US" sz="5500" dirty="0" smtClean="0"/>
          </a:p>
          <a:p>
            <a:r>
              <a:rPr lang="en-US" sz="5500" dirty="0" smtClean="0"/>
              <a:t>Motorcyclists </a:t>
            </a:r>
          </a:p>
          <a:p>
            <a:r>
              <a:rPr lang="en-US" sz="5500" dirty="0" smtClean="0"/>
              <a:t>Cars/taxis </a:t>
            </a:r>
          </a:p>
          <a:p>
            <a:r>
              <a:rPr lang="en-US" sz="5500" dirty="0" smtClean="0"/>
              <a:t>Vans/minibuses </a:t>
            </a:r>
          </a:p>
          <a:p>
            <a:r>
              <a:rPr lang="en-US" sz="5500" dirty="0" smtClean="0"/>
              <a:t>Large </a:t>
            </a:r>
            <a:r>
              <a:rPr lang="en-US" sz="5500" dirty="0"/>
              <a:t>passenger vehicles/heavy goods vehicles </a:t>
            </a:r>
            <a:endParaRPr lang="en-US" sz="5500" dirty="0" smtClean="0"/>
          </a:p>
          <a:p>
            <a:pPr marL="0" indent="0">
              <a:buNone/>
            </a:pPr>
            <a:r>
              <a:rPr lang="en-US" dirty="0" smtClean="0"/>
              <a:t>. </a:t>
            </a:r>
            <a:r>
              <a:rPr lang="en-US" dirty="0"/>
              <a:t/>
            </a:r>
            <a:br>
              <a:rPr lang="en-US" dirty="0"/>
            </a:br>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14</a:t>
            </a:fld>
            <a:endParaRPr lang="en-GB" dirty="0"/>
          </a:p>
        </p:txBody>
      </p:sp>
      <p:pic>
        <p:nvPicPr>
          <p:cNvPr id="6" name="Picture 5">
            <a:extLst>
              <a:ext uri="{FF2B5EF4-FFF2-40B4-BE49-F238E27FC236}">
                <a16:creationId xmlns:a16="http://schemas.microsoft.com/office/drawing/2014/main" xmlns="" id="{1084C074-3BEA-4E25-8DEB-49242ECE4A3C}"/>
              </a:ext>
            </a:extLst>
          </p:cNvPr>
          <p:cNvPicPr>
            <a:picLocks noChangeAspect="1"/>
          </p:cNvPicPr>
          <p:nvPr/>
        </p:nvPicPr>
        <p:blipFill rotWithShape="1">
          <a:blip r:embed="rId2"/>
          <a:srcRect r="-3" b="11464"/>
          <a:stretch/>
        </p:blipFill>
        <p:spPr>
          <a:xfrm>
            <a:off x="6943746" y="260649"/>
            <a:ext cx="1800201" cy="136815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225284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40000" lnSpcReduction="20000"/>
          </a:bodyPr>
          <a:lstStyle/>
          <a:p>
            <a:pPr marL="0" indent="0">
              <a:buNone/>
            </a:pPr>
            <a:r>
              <a:rPr lang="en-US" sz="5900" b="1" i="1" dirty="0"/>
              <a:t>Rule H2: clearer and stronger priorities for pedestrians </a:t>
            </a:r>
            <a:endParaRPr lang="en-US" sz="5900" b="1" i="1" dirty="0" smtClean="0"/>
          </a:p>
          <a:p>
            <a:endParaRPr lang="en-US" sz="4000" dirty="0" smtClean="0"/>
          </a:p>
          <a:p>
            <a:endParaRPr lang="en-US" sz="4000" dirty="0"/>
          </a:p>
          <a:p>
            <a:r>
              <a:rPr lang="en-US" sz="5000" dirty="0" smtClean="0"/>
              <a:t>This </a:t>
            </a:r>
            <a:r>
              <a:rPr lang="en-US" sz="5000" dirty="0"/>
              <a:t>rule is aimed at drivers, motorists, horse riders and cyclists</a:t>
            </a:r>
            <a:r>
              <a:rPr lang="en-US" sz="5000" dirty="0" smtClean="0"/>
              <a:t>.</a:t>
            </a:r>
          </a:p>
          <a:p>
            <a:r>
              <a:rPr lang="en-US" sz="5000" dirty="0" smtClean="0"/>
              <a:t>The </a:t>
            </a:r>
            <a:r>
              <a:rPr lang="en-US" sz="5000" dirty="0"/>
              <a:t>Highway Code now states clearly that, at a junction, you should give way to pedestrians crossing or waiting to cross a road that you’re turning into. Previously, vehicles had priority at a junction. </a:t>
            </a:r>
            <a:endParaRPr lang="en-US" sz="5000" dirty="0" smtClean="0"/>
          </a:p>
          <a:p>
            <a:r>
              <a:rPr lang="en-US" sz="5000" dirty="0" smtClean="0"/>
              <a:t>Drivers </a:t>
            </a:r>
            <a:r>
              <a:rPr lang="en-US" sz="5000" dirty="0"/>
              <a:t>should also give way to pedestrians waiting to cross a zebra crossing, and pedestrians and cyclists waiting to cross a parallel crossing (a combined pedestrian and cycle crossing). </a:t>
            </a:r>
            <a:endParaRPr lang="en-US" sz="5000" dirty="0" smtClean="0"/>
          </a:p>
          <a:p>
            <a:r>
              <a:rPr lang="en-US" sz="5000" dirty="0" smtClean="0"/>
              <a:t>Meanwhile</a:t>
            </a:r>
            <a:r>
              <a:rPr lang="en-US" sz="5000" dirty="0"/>
              <a:t>, cyclists should give way to pedestrians on shared-use cycle tracks, and are reminded that only pedestrians (including those using wheelchairs and mobility scooters) can use the pavement. </a:t>
            </a:r>
            <a:endParaRPr lang="en-US" sz="5000" dirty="0" smtClean="0"/>
          </a:p>
          <a:p>
            <a:r>
              <a:rPr lang="en-US" sz="5000" dirty="0" smtClean="0"/>
              <a:t>Pedestrians </a:t>
            </a:r>
            <a:r>
              <a:rPr lang="en-US" sz="5000" dirty="0"/>
              <a:t>are allowed to use cycle tracks unless there’s a road sign nearby that says doing so is prohibited.</a:t>
            </a:r>
            <a:r>
              <a:rPr lang="en-US" dirty="0"/>
              <a:t/>
            </a:r>
            <a:br>
              <a:rPr lang="en-US" dirty="0"/>
            </a:br>
            <a:r>
              <a:rPr lang="en-US" dirty="0"/>
              <a:t/>
            </a:r>
            <a:br>
              <a:rPr lang="en-US" dirty="0"/>
            </a:br>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15</a:t>
            </a:fld>
            <a:endParaRPr lang="en-GB" dirty="0"/>
          </a:p>
        </p:txBody>
      </p:sp>
      <p:pic>
        <p:nvPicPr>
          <p:cNvPr id="6" name="Picture 5">
            <a:extLst>
              <a:ext uri="{FF2B5EF4-FFF2-40B4-BE49-F238E27FC236}">
                <a16:creationId xmlns:a16="http://schemas.microsoft.com/office/drawing/2014/main" xmlns="" id="{1084C074-3BEA-4E25-8DEB-49242ECE4A3C}"/>
              </a:ext>
            </a:extLst>
          </p:cNvPr>
          <p:cNvPicPr>
            <a:picLocks noChangeAspect="1"/>
          </p:cNvPicPr>
          <p:nvPr/>
        </p:nvPicPr>
        <p:blipFill rotWithShape="1">
          <a:blip r:embed="rId2"/>
          <a:srcRect r="-3" b="11464"/>
          <a:stretch/>
        </p:blipFill>
        <p:spPr>
          <a:xfrm>
            <a:off x="6943746" y="260649"/>
            <a:ext cx="1800201" cy="136815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051185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916832"/>
            <a:ext cx="8229600" cy="4209333"/>
          </a:xfrm>
        </p:spPr>
        <p:txBody>
          <a:bodyPr>
            <a:normAutofit fontScale="62500" lnSpcReduction="20000"/>
          </a:bodyPr>
          <a:lstStyle/>
          <a:p>
            <a:pPr marL="0" indent="0">
              <a:buNone/>
            </a:pPr>
            <a:r>
              <a:rPr lang="en-US" sz="4000" b="1" i="1" dirty="0"/>
              <a:t>Rule H3: drivers to give priority to cyclists in certain situations </a:t>
            </a:r>
            <a:endParaRPr lang="en-US" sz="4000" b="1" i="1" dirty="0" smtClean="0"/>
          </a:p>
          <a:p>
            <a:pPr marL="0" indent="0">
              <a:buNone/>
            </a:pPr>
            <a:endParaRPr lang="en-US" sz="4000" dirty="0"/>
          </a:p>
          <a:p>
            <a:r>
              <a:rPr lang="en-US" dirty="0" smtClean="0"/>
              <a:t>The </a:t>
            </a:r>
            <a:r>
              <a:rPr lang="en-US" dirty="0"/>
              <a:t>updated The Highway Code urges drivers and motorcyclists not to cut across cyclists when turning into or out of a junction or changing direction or lane. </a:t>
            </a:r>
            <a:endParaRPr lang="en-US" dirty="0" smtClean="0"/>
          </a:p>
          <a:p>
            <a:r>
              <a:rPr lang="en-US" dirty="0" smtClean="0"/>
              <a:t>This </a:t>
            </a:r>
            <a:r>
              <a:rPr lang="en-US" dirty="0"/>
              <a:t>rule applies whether the cyclist ahead is using a cycle lane, a cycle track or simply riding on the road ahead. </a:t>
            </a:r>
            <a:endParaRPr lang="en-US" dirty="0" smtClean="0"/>
          </a:p>
          <a:p>
            <a:r>
              <a:rPr lang="en-US" dirty="0" smtClean="0"/>
              <a:t>Drivers </a:t>
            </a:r>
            <a:r>
              <a:rPr lang="en-US" dirty="0"/>
              <a:t>are meant to stop and wait for a safe gap when cyclists are: Approaching, passing or moving away from a junction Moving past or waiting alongside still or slow-moving traffic Travelling on a roundabout</a:t>
            </a:r>
            <a:br>
              <a:rPr lang="en-US" dirty="0"/>
            </a:br>
            <a:r>
              <a:rPr lang="en-US" dirty="0"/>
              <a:t/>
            </a:r>
            <a:br>
              <a:rPr lang="en-US" dirty="0"/>
            </a:br>
            <a:endParaRPr lang="en-US"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16</a:t>
            </a:fld>
            <a:endParaRPr lang="en-GB" dirty="0"/>
          </a:p>
        </p:txBody>
      </p:sp>
      <p:pic>
        <p:nvPicPr>
          <p:cNvPr id="6" name="Picture 5">
            <a:extLst>
              <a:ext uri="{FF2B5EF4-FFF2-40B4-BE49-F238E27FC236}">
                <a16:creationId xmlns:a16="http://schemas.microsoft.com/office/drawing/2014/main" xmlns="" id="{1084C074-3BEA-4E25-8DEB-49242ECE4A3C}"/>
              </a:ext>
            </a:extLst>
          </p:cNvPr>
          <p:cNvPicPr>
            <a:picLocks noChangeAspect="1"/>
          </p:cNvPicPr>
          <p:nvPr/>
        </p:nvPicPr>
        <p:blipFill rotWithShape="1">
          <a:blip r:embed="rId2"/>
          <a:srcRect r="-3" b="11464"/>
          <a:stretch/>
        </p:blipFill>
        <p:spPr>
          <a:xfrm>
            <a:off x="6943746" y="260649"/>
            <a:ext cx="1800201" cy="136815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552016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fontScale="62500" lnSpcReduction="20000"/>
          </a:bodyPr>
          <a:lstStyle/>
          <a:p>
            <a:pPr marL="0" indent="0" fontAlgn="base">
              <a:buNone/>
            </a:pPr>
            <a:r>
              <a:rPr lang="en-US" sz="4200" b="1" i="1" dirty="0"/>
              <a:t>Guidance on passing distances</a:t>
            </a:r>
          </a:p>
          <a:p>
            <a:pPr marL="0" indent="0" fontAlgn="base">
              <a:buNone/>
            </a:pPr>
            <a:r>
              <a:rPr lang="en-US" dirty="0"/>
              <a:t>The wording of rules regarding passing distances has been amended and now includes guidelines for overtaking pedestrians, cyclists and horses. It now advises motorists to:</a:t>
            </a:r>
          </a:p>
          <a:p>
            <a:pPr fontAlgn="base"/>
            <a:r>
              <a:rPr lang="en-US" dirty="0"/>
              <a:t>Leave a minimum distance of 1.5m at speeds under 30mph;</a:t>
            </a:r>
          </a:p>
          <a:p>
            <a:pPr fontAlgn="base"/>
            <a:r>
              <a:rPr lang="en-US" dirty="0"/>
              <a:t>Leave a minimum distance of two metres at speeds over 30mph;</a:t>
            </a:r>
          </a:p>
          <a:p>
            <a:pPr fontAlgn="base"/>
            <a:r>
              <a:rPr lang="en-US" dirty="0"/>
              <a:t>Always leave a distance of at least two metres if driving a large vehicle;</a:t>
            </a:r>
          </a:p>
          <a:p>
            <a:pPr fontAlgn="base"/>
            <a:r>
              <a:rPr lang="en-US" dirty="0"/>
              <a:t>Pass horses and horse-drawn vehicles at speeds under 15mph and at a minimum distance of two metres;</a:t>
            </a:r>
          </a:p>
          <a:p>
            <a:pPr fontAlgn="base"/>
            <a:r>
              <a:rPr lang="en-US" dirty="0"/>
              <a:t>Allow two metres of distance when passing a pedestrian who is walking in the road;</a:t>
            </a:r>
          </a:p>
          <a:p>
            <a:pPr fontAlgn="base"/>
            <a:r>
              <a:rPr lang="en-US" dirty="0"/>
              <a:t>Wait behind the motorcyclist, cyclist, horse rider, horse drawn vehicle or pedestrian and not overtake if it is unsafe or not possible to meet these clearances.</a:t>
            </a:r>
          </a:p>
          <a:p>
            <a:pPr fontAlgn="base"/>
            <a:r>
              <a:rPr lang="en-US" dirty="0"/>
              <a:t>Leaving plenty of space when overtaking should be fairly obvious but the rule changes add much-needed clarity</a:t>
            </a:r>
            <a:r>
              <a:rPr lang="en-US" dirty="0" smtClean="0"/>
              <a:t>.</a:t>
            </a:r>
            <a:endParaRPr lang="en-US"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17</a:t>
            </a:fld>
            <a:endParaRPr lang="en-GB" dirty="0"/>
          </a:p>
        </p:txBody>
      </p:sp>
      <p:pic>
        <p:nvPicPr>
          <p:cNvPr id="6" name="Picture 5">
            <a:extLst>
              <a:ext uri="{FF2B5EF4-FFF2-40B4-BE49-F238E27FC236}">
                <a16:creationId xmlns:a16="http://schemas.microsoft.com/office/drawing/2014/main" xmlns="" id="{1084C074-3BEA-4E25-8DEB-49242ECE4A3C}"/>
              </a:ext>
            </a:extLst>
          </p:cNvPr>
          <p:cNvPicPr>
            <a:picLocks noChangeAspect="1"/>
          </p:cNvPicPr>
          <p:nvPr/>
        </p:nvPicPr>
        <p:blipFill rotWithShape="1">
          <a:blip r:embed="rId2"/>
          <a:srcRect r="-3" b="11464"/>
          <a:stretch/>
        </p:blipFill>
        <p:spPr>
          <a:xfrm>
            <a:off x="6943746" y="260649"/>
            <a:ext cx="1800201" cy="136815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913299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en-US" b="1" i="1" dirty="0"/>
              <a:t>Dutch reach</a:t>
            </a:r>
          </a:p>
          <a:p>
            <a:pPr fontAlgn="base"/>
            <a:r>
              <a:rPr lang="en-US" dirty="0"/>
              <a:t>One of the slightly more obscure amendments involves the recommendation that motorists adopt a “Dutch reach” when opening their car doors into traffic. </a:t>
            </a:r>
            <a:endParaRPr lang="en-US" dirty="0" smtClean="0"/>
          </a:p>
          <a:p>
            <a:pPr fontAlgn="base"/>
            <a:r>
              <a:rPr lang="en-US" dirty="0" smtClean="0"/>
              <a:t>This </a:t>
            </a:r>
            <a:r>
              <a:rPr lang="en-US" dirty="0"/>
              <a:t>involves a driver opening their door with the opposite hand (the left hand in the case of right-hand-drive UK cars), forcing the driver to turn their body and head in such a way that they’re more likely to see any oncoming cyclists and not hit a cyclist by carelessly opening their door.</a:t>
            </a:r>
          </a:p>
          <a:p>
            <a:pPr marL="0" indent="0">
              <a:buNone/>
            </a:pPr>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18</a:t>
            </a:fld>
            <a:endParaRPr lang="en-GB" dirty="0"/>
          </a:p>
        </p:txBody>
      </p:sp>
      <p:pic>
        <p:nvPicPr>
          <p:cNvPr id="6" name="Picture 5">
            <a:extLst>
              <a:ext uri="{FF2B5EF4-FFF2-40B4-BE49-F238E27FC236}">
                <a16:creationId xmlns:a16="http://schemas.microsoft.com/office/drawing/2014/main" xmlns="" id="{1084C074-3BEA-4E25-8DEB-49242ECE4A3C}"/>
              </a:ext>
            </a:extLst>
          </p:cNvPr>
          <p:cNvPicPr>
            <a:picLocks noChangeAspect="1"/>
          </p:cNvPicPr>
          <p:nvPr/>
        </p:nvPicPr>
        <p:blipFill rotWithShape="1">
          <a:blip r:embed="rId2"/>
          <a:srcRect r="-3" b="11464"/>
          <a:stretch/>
        </p:blipFill>
        <p:spPr>
          <a:xfrm>
            <a:off x="6943746" y="260649"/>
            <a:ext cx="1800201" cy="136815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663877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92500" lnSpcReduction="10000"/>
          </a:bodyPr>
          <a:lstStyle/>
          <a:p>
            <a:pPr marL="0" indent="0" fontAlgn="base">
              <a:buNone/>
            </a:pPr>
            <a:r>
              <a:rPr lang="en-US" b="1" i="1" dirty="0" smtClean="0"/>
              <a:t>Driving - What </a:t>
            </a:r>
            <a:r>
              <a:rPr lang="en-US" b="1" i="1" dirty="0"/>
              <a:t>else is coming in 2022?</a:t>
            </a:r>
          </a:p>
          <a:p>
            <a:pPr marL="0" indent="0" fontAlgn="base">
              <a:buNone/>
            </a:pPr>
            <a:r>
              <a:rPr lang="en-US" b="1" dirty="0"/>
              <a:t>Changes to towing rules</a:t>
            </a:r>
            <a:endParaRPr lang="en-US" dirty="0"/>
          </a:p>
          <a:p>
            <a:pPr fontAlgn="base"/>
            <a:r>
              <a:rPr lang="en-US" dirty="0"/>
              <a:t>As of December 2021, if you passed your driving test on or after 1 January 1997 you won’t have to take an additional test to tow trailers up to 3,500kg. </a:t>
            </a:r>
            <a:endParaRPr lang="en-US" dirty="0" smtClean="0"/>
          </a:p>
          <a:p>
            <a:pPr fontAlgn="base"/>
            <a:r>
              <a:rPr lang="en-US" dirty="0" smtClean="0"/>
              <a:t>The </a:t>
            </a:r>
            <a:r>
              <a:rPr lang="en-US" dirty="0"/>
              <a:t>government says that relaxing the rules could potentially help ease the HGV driver shortage as it would mean that roughly 30,000 more HGV driving tests could happen every year.</a:t>
            </a:r>
          </a:p>
          <a:p>
            <a:pPr marL="0" indent="0">
              <a:buNone/>
            </a:pPr>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19</a:t>
            </a:fld>
            <a:endParaRPr lang="en-GB" dirty="0"/>
          </a:p>
        </p:txBody>
      </p:sp>
      <p:pic>
        <p:nvPicPr>
          <p:cNvPr id="6" name="Picture 5">
            <a:extLst>
              <a:ext uri="{FF2B5EF4-FFF2-40B4-BE49-F238E27FC236}">
                <a16:creationId xmlns:a16="http://schemas.microsoft.com/office/drawing/2014/main" xmlns="" id="{D3B8BDC9-C7EF-49F6-8083-DEB9EE221295}"/>
              </a:ext>
            </a:extLst>
          </p:cNvPr>
          <p:cNvPicPr>
            <a:picLocks noChangeAspect="1"/>
          </p:cNvPicPr>
          <p:nvPr/>
        </p:nvPicPr>
        <p:blipFill>
          <a:blip r:embed="rId2"/>
          <a:stretch>
            <a:fillRect/>
          </a:stretch>
        </p:blipFill>
        <p:spPr>
          <a:xfrm>
            <a:off x="6948264" y="168049"/>
            <a:ext cx="1944216" cy="1316735"/>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602862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DCA6C0A-AFA7-41A6-8CFD-D4E4101ACA02}"/>
              </a:ext>
            </a:extLst>
          </p:cNvPr>
          <p:cNvPicPr>
            <a:picLocks noChangeAspect="1"/>
          </p:cNvPicPr>
          <p:nvPr/>
        </p:nvPicPr>
        <p:blipFill>
          <a:blip r:embed="rId2"/>
          <a:stretch>
            <a:fillRect/>
          </a:stretch>
        </p:blipFill>
        <p:spPr>
          <a:xfrm>
            <a:off x="886205" y="-214148"/>
            <a:ext cx="7110077" cy="2804403"/>
          </a:xfrm>
          <a:prstGeom prst="rect">
            <a:avLst/>
          </a:prstGeom>
        </p:spPr>
      </p:pic>
      <p:pic>
        <p:nvPicPr>
          <p:cNvPr id="5" name="Picture 4">
            <a:extLst>
              <a:ext uri="{FF2B5EF4-FFF2-40B4-BE49-F238E27FC236}">
                <a16:creationId xmlns:a16="http://schemas.microsoft.com/office/drawing/2014/main" xmlns="" id="{646AADDB-1D2B-4497-B980-09E120B0E212}"/>
              </a:ext>
            </a:extLst>
          </p:cNvPr>
          <p:cNvPicPr>
            <a:picLocks noChangeAspect="1"/>
          </p:cNvPicPr>
          <p:nvPr/>
        </p:nvPicPr>
        <p:blipFill>
          <a:blip r:embed="rId3"/>
          <a:stretch>
            <a:fillRect/>
          </a:stretch>
        </p:blipFill>
        <p:spPr>
          <a:xfrm>
            <a:off x="494415" y="2147780"/>
            <a:ext cx="8277446" cy="4460931"/>
          </a:xfrm>
          <a:prstGeom prst="rect">
            <a:avLst/>
          </a:prstGeom>
        </p:spPr>
      </p:pic>
      <p:sp>
        <p:nvSpPr>
          <p:cNvPr id="6" name="TextBox 5">
            <a:extLst>
              <a:ext uri="{FF2B5EF4-FFF2-40B4-BE49-F238E27FC236}">
                <a16:creationId xmlns:a16="http://schemas.microsoft.com/office/drawing/2014/main" xmlns="" id="{E789775C-39F9-417A-A233-36418D4E1B54}"/>
              </a:ext>
            </a:extLst>
          </p:cNvPr>
          <p:cNvSpPr txBox="1"/>
          <p:nvPr/>
        </p:nvSpPr>
        <p:spPr>
          <a:xfrm>
            <a:off x="701748" y="4904488"/>
            <a:ext cx="8070112" cy="1200329"/>
          </a:xfrm>
          <a:prstGeom prst="rect">
            <a:avLst/>
          </a:prstGeom>
          <a:noFill/>
        </p:spPr>
        <p:txBody>
          <a:bodyPr wrap="square" rtlCol="0">
            <a:spAutoFit/>
          </a:bodyPr>
          <a:lstStyle/>
          <a:p>
            <a:pPr algn="ctr"/>
            <a:r>
              <a:rPr lang="en-GB" sz="3600" b="1" dirty="0">
                <a:solidFill>
                  <a:prstClr val="white"/>
                </a:solidFill>
                <a:latin typeface="Calibri Light" panose="020F0302020204030204"/>
              </a:rPr>
              <a:t>We Are glad you could make it to the HHSG first face to face meeting of the </a:t>
            </a:r>
            <a:r>
              <a:rPr lang="en-GB" sz="3600" b="1" dirty="0" smtClean="0">
                <a:solidFill>
                  <a:prstClr val="white"/>
                </a:solidFill>
                <a:latin typeface="Calibri Light" panose="020F0302020204030204"/>
              </a:rPr>
              <a:t>year</a:t>
            </a:r>
            <a:endParaRPr lang="en-GB" sz="3600" b="1" dirty="0">
              <a:solidFill>
                <a:prstClr val="white"/>
              </a:solidFill>
              <a:latin typeface="Calibri Light" panose="020F0302020204030204"/>
            </a:endParaRPr>
          </a:p>
        </p:txBody>
      </p:sp>
      <p:pic>
        <p:nvPicPr>
          <p:cNvPr id="7" name="Picture 6" descr="Herefordshire_arms.jpg">
            <a:extLst>
              <a:ext uri="{FF2B5EF4-FFF2-40B4-BE49-F238E27FC236}">
                <a16:creationId xmlns:a16="http://schemas.microsoft.com/office/drawing/2014/main" xmlns="" id="{E2FA0C4A-2845-42C9-8EF9-D0E36460D3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249296"/>
            <a:ext cx="1152127" cy="93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0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77500" lnSpcReduction="20000"/>
          </a:bodyPr>
          <a:lstStyle/>
          <a:p>
            <a:pPr marL="0" indent="0" fontAlgn="base">
              <a:buNone/>
            </a:pPr>
            <a:r>
              <a:rPr lang="en-US" sz="3600" b="1" i="1" dirty="0"/>
              <a:t>Stricter use on mobile phone use in vehicles</a:t>
            </a:r>
            <a:endParaRPr lang="en-US" sz="3600" i="1" dirty="0"/>
          </a:p>
          <a:p>
            <a:pPr fontAlgn="base"/>
            <a:r>
              <a:rPr lang="en-US" dirty="0"/>
              <a:t>At present, motorists can only be penalised for “communicating” with their mobile phones, i.e., making a call or sending a text. </a:t>
            </a:r>
            <a:endParaRPr lang="en-US" dirty="0" smtClean="0"/>
          </a:p>
          <a:p>
            <a:pPr fontAlgn="base"/>
            <a:r>
              <a:rPr lang="en-US" dirty="0" smtClean="0"/>
              <a:t>Changes </a:t>
            </a:r>
            <a:r>
              <a:rPr lang="en-US" dirty="0"/>
              <a:t>to the rules are due to be introduced </a:t>
            </a:r>
            <a:r>
              <a:rPr lang="en-US" dirty="0" smtClean="0"/>
              <a:t>end of March </a:t>
            </a:r>
            <a:r>
              <a:rPr lang="en-US" dirty="0"/>
              <a:t>2022, strengthening the wording making it so that drivers will not be allowed to touch their phones while driving except in cases where the phone is held in a cradle or when using it for contactless payments at motorway toll booths. </a:t>
            </a:r>
            <a:endParaRPr lang="en-US" dirty="0" smtClean="0"/>
          </a:p>
          <a:p>
            <a:pPr fontAlgn="base"/>
            <a:r>
              <a:rPr lang="en-US" dirty="0" smtClean="0"/>
              <a:t>Apart </a:t>
            </a:r>
            <a:r>
              <a:rPr lang="en-US" dirty="0"/>
              <a:t>from in these cases, drivers found touching their phone while driving will face six penalty points and a £200 fine.</a:t>
            </a:r>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20</a:t>
            </a:fld>
            <a:endParaRPr lang="en-GB" dirty="0"/>
          </a:p>
        </p:txBody>
      </p:sp>
      <p:pic>
        <p:nvPicPr>
          <p:cNvPr id="6" name="Picture 5">
            <a:extLst>
              <a:ext uri="{FF2B5EF4-FFF2-40B4-BE49-F238E27FC236}">
                <a16:creationId xmlns:a16="http://schemas.microsoft.com/office/drawing/2014/main" xmlns="" id="{3FEF19D5-9C07-4F9C-85A3-D1E71C262F64}"/>
              </a:ext>
            </a:extLst>
          </p:cNvPr>
          <p:cNvPicPr>
            <a:picLocks noChangeAspect="1"/>
          </p:cNvPicPr>
          <p:nvPr/>
        </p:nvPicPr>
        <p:blipFill>
          <a:blip r:embed="rId2"/>
          <a:stretch>
            <a:fillRect/>
          </a:stretch>
        </p:blipFill>
        <p:spPr>
          <a:xfrm>
            <a:off x="7092280" y="116633"/>
            <a:ext cx="1872208" cy="1440159"/>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239526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92500"/>
          </a:bodyPr>
          <a:lstStyle/>
          <a:p>
            <a:pPr marL="0" indent="0" fontAlgn="base">
              <a:buNone/>
            </a:pPr>
            <a:r>
              <a:rPr lang="en-US" b="1" i="1" dirty="0"/>
              <a:t>Nationwide ban on pavement parking</a:t>
            </a:r>
            <a:endParaRPr lang="en-US" i="1" dirty="0"/>
          </a:p>
          <a:p>
            <a:pPr fontAlgn="base"/>
            <a:r>
              <a:rPr lang="en-US" dirty="0"/>
              <a:t>London and Cardiff already have local laws banning parking on </a:t>
            </a:r>
            <a:r>
              <a:rPr lang="en-US" dirty="0" smtClean="0"/>
              <a:t>pavements.</a:t>
            </a:r>
          </a:p>
          <a:p>
            <a:pPr fontAlgn="base"/>
            <a:r>
              <a:rPr lang="en-US" dirty="0" smtClean="0"/>
              <a:t>An England- </a:t>
            </a:r>
            <a:r>
              <a:rPr lang="en-US" dirty="0"/>
              <a:t>and Wales-wide ban on the practice could be on the cards this year too with local councils having the power to issue £70 fines to those caught parking on the pavement. </a:t>
            </a:r>
            <a:endParaRPr lang="en-US" dirty="0" smtClean="0"/>
          </a:p>
          <a:p>
            <a:pPr fontAlgn="base"/>
            <a:r>
              <a:rPr lang="en-US" dirty="0" smtClean="0"/>
              <a:t>Scotland </a:t>
            </a:r>
            <a:r>
              <a:rPr lang="en-US" dirty="0"/>
              <a:t>is also due to ban parking on footpaths in 2023.</a:t>
            </a:r>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21</a:t>
            </a:fld>
            <a:endParaRPr lang="en-GB" dirty="0"/>
          </a:p>
        </p:txBody>
      </p:sp>
      <p:pic>
        <p:nvPicPr>
          <p:cNvPr id="6" name="Picture 5">
            <a:extLst>
              <a:ext uri="{FF2B5EF4-FFF2-40B4-BE49-F238E27FC236}">
                <a16:creationId xmlns:a16="http://schemas.microsoft.com/office/drawing/2014/main" xmlns="" id="{04FB7CDC-75E0-4944-9340-CF191616FB34}"/>
              </a:ext>
            </a:extLst>
          </p:cNvPr>
          <p:cNvPicPr>
            <a:picLocks noChangeAspect="1"/>
          </p:cNvPicPr>
          <p:nvPr/>
        </p:nvPicPr>
        <p:blipFill>
          <a:blip r:embed="rId2"/>
          <a:stretch>
            <a:fillRect/>
          </a:stretch>
        </p:blipFill>
        <p:spPr>
          <a:xfrm>
            <a:off x="7020273" y="116633"/>
            <a:ext cx="2016224" cy="1440160"/>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281791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611560" y="1548411"/>
            <a:ext cx="8229600" cy="4525963"/>
          </a:xfrm>
        </p:spPr>
        <p:txBody>
          <a:bodyPr>
            <a:normAutofit/>
          </a:bodyPr>
          <a:lstStyle/>
          <a:p>
            <a:pPr marL="0" indent="0" fontAlgn="base">
              <a:buNone/>
            </a:pPr>
            <a:r>
              <a:rPr lang="en-US" b="1" i="1" dirty="0"/>
              <a:t>Speed limiters mandatory in all new cars</a:t>
            </a:r>
            <a:endParaRPr lang="en-US" i="1" dirty="0"/>
          </a:p>
          <a:p>
            <a:pPr fontAlgn="base"/>
            <a:r>
              <a:rPr lang="en-US" dirty="0"/>
              <a:t>Speed limiters will become mandatory in all new cars from July this year. </a:t>
            </a:r>
            <a:endParaRPr lang="en-US" dirty="0" smtClean="0"/>
          </a:p>
          <a:p>
            <a:pPr fontAlgn="base"/>
            <a:r>
              <a:rPr lang="en-US" dirty="0" smtClean="0"/>
              <a:t>An </a:t>
            </a:r>
            <a:r>
              <a:rPr lang="en-US" dirty="0"/>
              <a:t>Intelligent Speed Assistance system is capable of using cameras and GPS to recognise the speed limit in a given area and will alert the driver if it they are driving over that limit.</a:t>
            </a:r>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22</a:t>
            </a:fld>
            <a:endParaRPr lang="en-GB" dirty="0"/>
          </a:p>
        </p:txBody>
      </p:sp>
      <p:pic>
        <p:nvPicPr>
          <p:cNvPr id="6" name="Picture 5">
            <a:extLst>
              <a:ext uri="{FF2B5EF4-FFF2-40B4-BE49-F238E27FC236}">
                <a16:creationId xmlns:a16="http://schemas.microsoft.com/office/drawing/2014/main" xmlns="" id="{95223D59-4844-4464-9670-A16FFE205675}"/>
              </a:ext>
            </a:extLst>
          </p:cNvPr>
          <p:cNvPicPr>
            <a:picLocks noChangeAspect="1"/>
          </p:cNvPicPr>
          <p:nvPr/>
        </p:nvPicPr>
        <p:blipFill>
          <a:blip r:embed="rId2"/>
          <a:stretch>
            <a:fillRect/>
          </a:stretch>
        </p:blipFill>
        <p:spPr>
          <a:xfrm>
            <a:off x="6732241" y="404664"/>
            <a:ext cx="2160239" cy="1080120"/>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096241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395536" y="1268761"/>
            <a:ext cx="8229600" cy="5174035"/>
          </a:xfrm>
        </p:spPr>
        <p:txBody>
          <a:bodyPr>
            <a:normAutofit/>
          </a:bodyPr>
          <a:lstStyle/>
          <a:p>
            <a:pPr marL="0" indent="0" fontAlgn="base">
              <a:buNone/>
            </a:pPr>
            <a:r>
              <a:rPr lang="en-US" b="1" i="1" dirty="0" smtClean="0"/>
              <a:t>Self-driving </a:t>
            </a:r>
            <a:r>
              <a:rPr lang="en-US" b="1" i="1" dirty="0"/>
              <a:t>cars on UK motorways</a:t>
            </a:r>
            <a:endParaRPr lang="en-US" i="1" dirty="0"/>
          </a:p>
          <a:p>
            <a:pPr fontAlgn="base"/>
            <a:r>
              <a:rPr lang="en-US" dirty="0"/>
              <a:t>Last year, the government announced that hands-free driving in cars with Automatic Lane Keeping Systems (ALKS) would be allowed on congested motorways at speeds of up to 37mph. </a:t>
            </a:r>
            <a:endParaRPr lang="en-US" dirty="0" smtClean="0"/>
          </a:p>
          <a:p>
            <a:pPr fontAlgn="base"/>
            <a:r>
              <a:rPr lang="en-US" dirty="0" smtClean="0"/>
              <a:t>Although </a:t>
            </a:r>
            <a:r>
              <a:rPr lang="en-US" dirty="0"/>
              <a:t>there are a number of cars on the market that are equipped with ALKS, its legal use in the UK will not be permitted until later this year.</a:t>
            </a:r>
          </a:p>
          <a:p>
            <a:pPr marL="0" indent="0">
              <a:buNone/>
            </a:pPr>
            <a:endParaRPr lang="en-US"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23</a:t>
            </a:fld>
            <a:endParaRPr lang="en-GB" dirty="0"/>
          </a:p>
        </p:txBody>
      </p:sp>
      <p:pic>
        <p:nvPicPr>
          <p:cNvPr id="6" name="Picture 5">
            <a:extLst>
              <a:ext uri="{FF2B5EF4-FFF2-40B4-BE49-F238E27FC236}">
                <a16:creationId xmlns:a16="http://schemas.microsoft.com/office/drawing/2014/main" xmlns="" id="{3B737443-442D-4F21-A469-0354BCF397B3}"/>
              </a:ext>
            </a:extLst>
          </p:cNvPr>
          <p:cNvPicPr>
            <a:picLocks noChangeAspect="1"/>
          </p:cNvPicPr>
          <p:nvPr/>
        </p:nvPicPr>
        <p:blipFill>
          <a:blip r:embed="rId2"/>
          <a:stretch>
            <a:fillRect/>
          </a:stretch>
        </p:blipFill>
        <p:spPr>
          <a:xfrm>
            <a:off x="6876256" y="260649"/>
            <a:ext cx="2016224" cy="1008112"/>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876357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395536" y="1340768"/>
            <a:ext cx="8229600" cy="5040560"/>
          </a:xfrm>
        </p:spPr>
        <p:txBody>
          <a:bodyPr>
            <a:normAutofit fontScale="70000" lnSpcReduction="20000"/>
          </a:bodyPr>
          <a:lstStyle/>
          <a:p>
            <a:pPr marL="0" indent="0" fontAlgn="base">
              <a:buNone/>
            </a:pPr>
            <a:r>
              <a:rPr lang="en-US" sz="4000" b="1" i="1" dirty="0"/>
              <a:t>Ban on red diesel</a:t>
            </a:r>
            <a:endParaRPr lang="en-US" sz="4000" i="1" dirty="0"/>
          </a:p>
          <a:p>
            <a:pPr fontAlgn="base"/>
            <a:r>
              <a:rPr lang="en-US" dirty="0"/>
              <a:t>From </a:t>
            </a:r>
            <a:r>
              <a:rPr lang="en-US" dirty="0" smtClean="0"/>
              <a:t>April 1</a:t>
            </a:r>
            <a:r>
              <a:rPr lang="en-US" baseline="30000" dirty="0" smtClean="0"/>
              <a:t>st</a:t>
            </a:r>
            <a:r>
              <a:rPr lang="en-US" dirty="0" smtClean="0"/>
              <a:t> 2022 it </a:t>
            </a:r>
            <a:r>
              <a:rPr lang="en-US" dirty="0"/>
              <a:t>will no longer be legal to use red diesel for non-road mobile machinery such as bulldozers and cranes or to power mobile generators on construction </a:t>
            </a:r>
            <a:r>
              <a:rPr lang="en-US" dirty="0" smtClean="0"/>
              <a:t>sites. </a:t>
            </a:r>
            <a:r>
              <a:rPr lang="en-US" dirty="0"/>
              <a:t>The change is meant to help the UK reach its climate targets by forcing those businesses to make the switch towards cleaner options such as electrification.</a:t>
            </a:r>
          </a:p>
          <a:p>
            <a:pPr marL="0" indent="0" fontAlgn="base">
              <a:buNone/>
            </a:pPr>
            <a:r>
              <a:rPr lang="en-US" sz="4000" b="1" i="1" dirty="0"/>
              <a:t>Clean air zone in Manchester</a:t>
            </a:r>
            <a:endParaRPr lang="en-US" sz="4000" i="1" dirty="0"/>
          </a:p>
          <a:p>
            <a:pPr fontAlgn="base"/>
            <a:r>
              <a:rPr lang="en-US" dirty="0"/>
              <a:t>Several cities in the UK such as London, Bath, Birmingham and Portsmouth already have clean air zones meaning that high-emissions vehicles are charged a fee to enter. </a:t>
            </a:r>
            <a:endParaRPr lang="en-US" dirty="0" smtClean="0"/>
          </a:p>
          <a:p>
            <a:pPr fontAlgn="base"/>
            <a:r>
              <a:rPr lang="en-US" dirty="0" smtClean="0"/>
              <a:t>Manchester </a:t>
            </a:r>
            <a:r>
              <a:rPr lang="en-US" dirty="0"/>
              <a:t>is set to launch its own at the end of May 2022, charging certain HGVs, buses, coaches, vans and some other vehicles to enter the city </a:t>
            </a:r>
            <a:r>
              <a:rPr lang="en-US" dirty="0" err="1"/>
              <a:t>centre</a:t>
            </a:r>
            <a:r>
              <a:rPr lang="en-US" dirty="0"/>
              <a:t>. </a:t>
            </a:r>
            <a:endParaRPr lang="en-US" dirty="0" smtClean="0"/>
          </a:p>
          <a:p>
            <a:pPr fontAlgn="base"/>
            <a:r>
              <a:rPr lang="en-US" dirty="0" smtClean="0"/>
              <a:t>Other </a:t>
            </a:r>
            <a:r>
              <a:rPr lang="en-US" dirty="0"/>
              <a:t>cities also due to implement clean air zones in 2022 include Bradford and Oxford.</a:t>
            </a:r>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24</a:t>
            </a:fld>
            <a:endParaRPr lang="en-GB" dirty="0"/>
          </a:p>
        </p:txBody>
      </p:sp>
      <p:pic>
        <p:nvPicPr>
          <p:cNvPr id="6" name="Picture 5">
            <a:extLst>
              <a:ext uri="{FF2B5EF4-FFF2-40B4-BE49-F238E27FC236}">
                <a16:creationId xmlns:a16="http://schemas.microsoft.com/office/drawing/2014/main" xmlns="" id="{0506B642-07C8-4F87-9948-7706C2534EF2}"/>
              </a:ext>
            </a:extLst>
          </p:cNvPr>
          <p:cNvPicPr>
            <a:picLocks noChangeAspect="1"/>
          </p:cNvPicPr>
          <p:nvPr/>
        </p:nvPicPr>
        <p:blipFill>
          <a:blip r:embed="rId2"/>
          <a:stretch>
            <a:fillRect/>
          </a:stretch>
        </p:blipFill>
        <p:spPr>
          <a:xfrm>
            <a:off x="7740351" y="548679"/>
            <a:ext cx="1224138" cy="1080121"/>
          </a:xfrm>
          <a:prstGeom prst="rect">
            <a:avLst/>
          </a:prstGeom>
        </p:spPr>
      </p:pic>
      <p:pic>
        <p:nvPicPr>
          <p:cNvPr id="7" name="Picture 6">
            <a:extLst>
              <a:ext uri="{FF2B5EF4-FFF2-40B4-BE49-F238E27FC236}">
                <a16:creationId xmlns:a16="http://schemas.microsoft.com/office/drawing/2014/main" xmlns="" id="{66B948C6-0020-40F7-8A16-8628A870088C}"/>
              </a:ext>
            </a:extLst>
          </p:cNvPr>
          <p:cNvPicPr>
            <a:picLocks noChangeAspect="1"/>
          </p:cNvPicPr>
          <p:nvPr/>
        </p:nvPicPr>
        <p:blipFill>
          <a:blip r:embed="rId3"/>
          <a:stretch>
            <a:fillRect/>
          </a:stretch>
        </p:blipFill>
        <p:spPr>
          <a:xfrm>
            <a:off x="7740351" y="3139155"/>
            <a:ext cx="1296145" cy="793901"/>
          </a:xfrm>
          <a:prstGeom prst="rect">
            <a:avLst/>
          </a:prstGeom>
        </p:spPr>
      </p:pic>
      <p:pic>
        <p:nvPicPr>
          <p:cNvPr id="8" name="Picture 7">
            <a:extLst>
              <a:ext uri="{FF2B5EF4-FFF2-40B4-BE49-F238E27FC236}">
                <a16:creationId xmlns=""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163098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395536" y="1628800"/>
            <a:ext cx="8229600" cy="4525963"/>
          </a:xfrm>
        </p:spPr>
        <p:txBody>
          <a:bodyPr>
            <a:normAutofit/>
          </a:bodyPr>
          <a:lstStyle/>
          <a:p>
            <a:pPr marL="0" indent="0">
              <a:buNone/>
            </a:pPr>
            <a:r>
              <a:rPr lang="en-GB" b="1" i="1" dirty="0"/>
              <a:t>PPE regulation changes from 6 April 2022</a:t>
            </a:r>
            <a:endParaRPr lang="en-GB" i="1" dirty="0"/>
          </a:p>
          <a:p>
            <a:r>
              <a:rPr lang="en-GB" dirty="0"/>
              <a:t>From 6 April 2022, existing PPE regulations are being amended, and the </a:t>
            </a:r>
            <a:r>
              <a:rPr lang="en-GB" b="1" u="sng" dirty="0">
                <a:hlinkClick r:id="rId2"/>
              </a:rPr>
              <a:t>Personal Protective Equipment at Work (Amendment) Regulations 2022</a:t>
            </a:r>
            <a:r>
              <a:rPr lang="en-GB" dirty="0"/>
              <a:t> will come into force. </a:t>
            </a:r>
            <a:endParaRPr lang="en-GB" dirty="0" smtClean="0"/>
          </a:p>
          <a:p>
            <a:r>
              <a:rPr lang="en-GB" dirty="0" smtClean="0"/>
              <a:t>They </a:t>
            </a:r>
            <a:r>
              <a:rPr lang="en-GB" dirty="0"/>
              <a:t>extend employers’ and employees’ duties regarding personal protective equipment (PPE</a:t>
            </a:r>
            <a:r>
              <a:rPr lang="en-GB" dirty="0" smtClean="0"/>
              <a:t>).</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25</a:t>
            </a:fld>
            <a:endParaRPr lang="en-GB" dirty="0"/>
          </a:p>
        </p:txBody>
      </p:sp>
      <p:pic>
        <p:nvPicPr>
          <p:cNvPr id="6" name="Picture 5">
            <a:extLst>
              <a:ext uri="{FF2B5EF4-FFF2-40B4-BE49-F238E27FC236}">
                <a16:creationId xmlns:a16="http://schemas.microsoft.com/office/drawing/2014/main" xmlns="" id="{004C0A63-0E2C-4B97-A0D9-E75A070B9D4F}"/>
              </a:ext>
            </a:extLst>
          </p:cNvPr>
          <p:cNvPicPr>
            <a:picLocks noChangeAspect="1"/>
          </p:cNvPicPr>
          <p:nvPr/>
        </p:nvPicPr>
        <p:blipFill>
          <a:blip r:embed="rId3"/>
          <a:stretch>
            <a:fillRect/>
          </a:stretch>
        </p:blipFill>
        <p:spPr>
          <a:xfrm>
            <a:off x="7812360" y="116631"/>
            <a:ext cx="1080120" cy="1512169"/>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455581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395536" y="1628800"/>
            <a:ext cx="8229600" cy="4525963"/>
          </a:xfrm>
        </p:spPr>
        <p:txBody>
          <a:bodyPr>
            <a:normAutofit fontScale="85000" lnSpcReduction="20000"/>
          </a:bodyPr>
          <a:lstStyle/>
          <a:p>
            <a:pPr marL="0" indent="0">
              <a:buNone/>
            </a:pPr>
            <a:r>
              <a:rPr lang="en-GB" b="1" dirty="0"/>
              <a:t>The </a:t>
            </a:r>
            <a:r>
              <a:rPr lang="en-GB" b="1" dirty="0" smtClean="0"/>
              <a:t>PPE amendment</a:t>
            </a:r>
            <a:endParaRPr lang="en-GB" dirty="0"/>
          </a:p>
          <a:p>
            <a:r>
              <a:rPr lang="en-GB" dirty="0"/>
              <a:t>Existing regulations place a duty on every employer in Great Britain to ensure that suitable PPE is provided to ‘employees’ who may be exposed to a risk to their health or safety while at work.</a:t>
            </a:r>
          </a:p>
          <a:p>
            <a:r>
              <a:rPr lang="en-GB" dirty="0"/>
              <a:t>The amended regulations define a “worker” as an individual who has entered into or works under:</a:t>
            </a:r>
            <a:r>
              <a:rPr lang="en-GB" i="1" dirty="0"/>
              <a:t> </a:t>
            </a:r>
            <a:endParaRPr lang="en-GB" dirty="0"/>
          </a:p>
          <a:p>
            <a:pPr lvl="0"/>
            <a:r>
              <a:rPr lang="en-GB" i="1" dirty="0"/>
              <a:t>(a) a contract of employment; or</a:t>
            </a:r>
            <a:endParaRPr lang="en-GB" dirty="0"/>
          </a:p>
          <a:p>
            <a:pPr lvl="0"/>
            <a:r>
              <a:rPr lang="en-GB" i="1" dirty="0"/>
              <a:t>(b) any other contract, whether express or implied and (if it is express) whether oral or in writing, whereby the individual undertakes to do or perform personally any work or services for another party…</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26</a:t>
            </a:fld>
            <a:endParaRPr lang="en-GB" dirty="0"/>
          </a:p>
        </p:txBody>
      </p:sp>
      <p:pic>
        <p:nvPicPr>
          <p:cNvPr id="7" name="Picture 6">
            <a:extLst>
              <a:ext uri="{FF2B5EF4-FFF2-40B4-BE49-F238E27FC236}">
                <a16:creationId xmlns:a16="http://schemas.microsoft.com/office/drawing/2014/main" xmlns="" id="{004C0A63-0E2C-4B97-A0D9-E75A070B9D4F}"/>
              </a:ext>
            </a:extLst>
          </p:cNvPr>
          <p:cNvPicPr>
            <a:picLocks noChangeAspect="1"/>
          </p:cNvPicPr>
          <p:nvPr/>
        </p:nvPicPr>
        <p:blipFill>
          <a:blip r:embed="rId2"/>
          <a:stretch>
            <a:fillRect/>
          </a:stretch>
        </p:blipFill>
        <p:spPr>
          <a:xfrm>
            <a:off x="7812360" y="116631"/>
            <a:ext cx="1080120" cy="1512169"/>
          </a:xfrm>
          <a:prstGeom prst="rect">
            <a:avLst/>
          </a:prstGeom>
        </p:spPr>
      </p:pic>
      <p:pic>
        <p:nvPicPr>
          <p:cNvPr id="8" name="Picture 7">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970006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395536" y="1340768"/>
            <a:ext cx="8229600" cy="4824536"/>
          </a:xfrm>
        </p:spPr>
        <p:txBody>
          <a:bodyPr>
            <a:normAutofit fontScale="62500" lnSpcReduction="20000"/>
          </a:bodyPr>
          <a:lstStyle/>
          <a:p>
            <a:pPr marL="0" indent="0">
              <a:buNone/>
            </a:pPr>
            <a:r>
              <a:rPr lang="en-GB" sz="4500" b="1" dirty="0"/>
              <a:t>Generally, workers who come under definition (b):</a:t>
            </a:r>
          </a:p>
          <a:p>
            <a:pPr lvl="0"/>
            <a:r>
              <a:rPr lang="en-GB" sz="3500" dirty="0"/>
              <a:t>carry out casual or irregular work for one or more organisations</a:t>
            </a:r>
          </a:p>
          <a:p>
            <a:pPr lvl="0"/>
            <a:r>
              <a:rPr lang="en-GB" sz="3500" dirty="0"/>
              <a:t>after 1 month of continuous service, receive holiday pay but not other employment rights such as the minimum period of statutory notice</a:t>
            </a:r>
          </a:p>
          <a:p>
            <a:pPr lvl="0"/>
            <a:r>
              <a:rPr lang="en-GB" sz="3500" dirty="0"/>
              <a:t>only carry out work if they choose to</a:t>
            </a:r>
          </a:p>
          <a:p>
            <a:pPr lvl="0"/>
            <a:r>
              <a:rPr lang="en-GB" sz="3500" dirty="0"/>
              <a:t>have a contract or other arrangement to do work or services personally for a reward (the contract doesn’t have to be written) and only have a limited right to send someone else to do the work, for example swapping shifts with someone on a pre-approved list (subcontracting)</a:t>
            </a:r>
          </a:p>
          <a:p>
            <a:pPr lvl="0"/>
            <a:r>
              <a:rPr lang="en-GB" sz="3500" dirty="0"/>
              <a:t>are not in business for themselves (they do not advertise services directly to customers who can then also book their services directly)</a:t>
            </a:r>
          </a:p>
          <a:p>
            <a:r>
              <a:rPr lang="en-GB" sz="3500" dirty="0"/>
              <a:t>Please note: these changes do not apply to those who have a ‘self-employed’ status.</a:t>
            </a:r>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27</a:t>
            </a:fld>
            <a:endParaRPr lang="en-GB" dirty="0"/>
          </a:p>
        </p:txBody>
      </p:sp>
      <p:pic>
        <p:nvPicPr>
          <p:cNvPr id="6" name="Picture 5">
            <a:extLst>
              <a:ext uri="{FF2B5EF4-FFF2-40B4-BE49-F238E27FC236}">
                <a16:creationId xmlns:a16="http://schemas.microsoft.com/office/drawing/2014/main" xmlns="" id="{004C0A63-0E2C-4B97-A0D9-E75A070B9D4F}"/>
              </a:ext>
            </a:extLst>
          </p:cNvPr>
          <p:cNvPicPr>
            <a:picLocks noChangeAspect="1"/>
          </p:cNvPicPr>
          <p:nvPr/>
        </p:nvPicPr>
        <p:blipFill>
          <a:blip r:embed="rId2"/>
          <a:stretch>
            <a:fillRect/>
          </a:stretch>
        </p:blipFill>
        <p:spPr>
          <a:xfrm>
            <a:off x="8028384" y="116631"/>
            <a:ext cx="864096" cy="1152129"/>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636782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fontScale="55000" lnSpcReduction="20000"/>
          </a:bodyPr>
          <a:lstStyle/>
          <a:p>
            <a:pPr marL="0" indent="0">
              <a:buNone/>
            </a:pPr>
            <a:r>
              <a:rPr lang="en-GB" sz="5100" b="1" i="1" dirty="0"/>
              <a:t>What this means for employers</a:t>
            </a:r>
            <a:endParaRPr lang="en-GB" sz="5100" i="1" dirty="0"/>
          </a:p>
          <a:p>
            <a:pPr marL="0" indent="0">
              <a:buNone/>
            </a:pPr>
            <a:r>
              <a:rPr lang="en-GB" sz="3300" b="1" dirty="0"/>
              <a:t>For employers with (a) and (b) workers:</a:t>
            </a:r>
            <a:endParaRPr lang="en-GB" sz="3300" dirty="0"/>
          </a:p>
          <a:p>
            <a:pPr lvl="0"/>
            <a:r>
              <a:rPr lang="en-GB" sz="3300" dirty="0"/>
              <a:t>By 6 April 2022, you need to ensure that there is no difference in the way PPE is provided to your workers</a:t>
            </a:r>
          </a:p>
          <a:p>
            <a:pPr marL="0" indent="0">
              <a:buNone/>
            </a:pPr>
            <a:endParaRPr lang="en-GB" sz="3300" b="1" dirty="0" smtClean="0"/>
          </a:p>
          <a:p>
            <a:pPr marL="0" indent="0">
              <a:buNone/>
            </a:pPr>
            <a:r>
              <a:rPr lang="en-GB" sz="3300" b="1" dirty="0" smtClean="0"/>
              <a:t>For </a:t>
            </a:r>
            <a:r>
              <a:rPr lang="en-GB" sz="3300" b="1" dirty="0"/>
              <a:t>employers with just (b) workers:</a:t>
            </a:r>
            <a:endParaRPr lang="en-GB" sz="3300" dirty="0"/>
          </a:p>
          <a:p>
            <a:pPr lvl="0"/>
            <a:r>
              <a:rPr lang="en-GB" sz="3300" dirty="0"/>
              <a:t>You need to ensure that your workers are provided with PPE free of charge, where required, by 6 April 2022. This means assessing the residual risk once all other measures (such as engineering controls) have been taken.</a:t>
            </a:r>
          </a:p>
          <a:p>
            <a:pPr lvl="0"/>
            <a:r>
              <a:rPr lang="en-GB" sz="3300" dirty="0"/>
              <a:t>You then need to ensure suitable PPE is:</a:t>
            </a:r>
          </a:p>
          <a:p>
            <a:pPr lvl="1"/>
            <a:r>
              <a:rPr lang="en-GB" sz="3300" dirty="0"/>
              <a:t>provided</a:t>
            </a:r>
          </a:p>
          <a:p>
            <a:pPr lvl="1"/>
            <a:r>
              <a:rPr lang="en-GB" sz="3300" dirty="0"/>
              <a:t>compatible</a:t>
            </a:r>
          </a:p>
          <a:p>
            <a:pPr lvl="1"/>
            <a:r>
              <a:rPr lang="en-GB" sz="3300" dirty="0"/>
              <a:t>maintained</a:t>
            </a:r>
          </a:p>
          <a:p>
            <a:pPr lvl="1"/>
            <a:r>
              <a:rPr lang="en-GB" sz="3300" dirty="0"/>
              <a:t>correctly stored</a:t>
            </a:r>
          </a:p>
          <a:p>
            <a:pPr lvl="1"/>
            <a:r>
              <a:rPr lang="en-GB" sz="3300" dirty="0"/>
              <a:t>used properly</a:t>
            </a:r>
          </a:p>
          <a:p>
            <a:pPr lvl="0"/>
            <a:r>
              <a:rPr lang="en-GB" sz="3300" dirty="0"/>
              <a:t>You will also need to provide training and instruction in its use to all your workers.</a:t>
            </a:r>
          </a:p>
          <a:p>
            <a:pPr lvl="0"/>
            <a:r>
              <a:rPr lang="en-GB" sz="3300" dirty="0"/>
              <a:t>You cannot charge workers for PPE they require to carry out their work.</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28</a:t>
            </a:fld>
            <a:endParaRPr lang="en-GB" dirty="0"/>
          </a:p>
        </p:txBody>
      </p:sp>
      <p:pic>
        <p:nvPicPr>
          <p:cNvPr id="6" name="Picture 5">
            <a:extLst>
              <a:ext uri="{FF2B5EF4-FFF2-40B4-BE49-F238E27FC236}">
                <a16:creationId xmlns:a16="http://schemas.microsoft.com/office/drawing/2014/main" xmlns="" id="{004C0A63-0E2C-4B97-A0D9-E75A070B9D4F}"/>
              </a:ext>
            </a:extLst>
          </p:cNvPr>
          <p:cNvPicPr>
            <a:picLocks noChangeAspect="1"/>
          </p:cNvPicPr>
          <p:nvPr/>
        </p:nvPicPr>
        <p:blipFill>
          <a:blip r:embed="rId2"/>
          <a:stretch>
            <a:fillRect/>
          </a:stretch>
        </p:blipFill>
        <p:spPr>
          <a:xfrm>
            <a:off x="8028384" y="116631"/>
            <a:ext cx="864096" cy="1152129"/>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40233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fontScale="77500" lnSpcReduction="20000"/>
          </a:bodyPr>
          <a:lstStyle/>
          <a:p>
            <a:pPr marL="0" indent="0">
              <a:buNone/>
            </a:pPr>
            <a:r>
              <a:rPr lang="en-US" b="1" i="1" dirty="0"/>
              <a:t>Building </a:t>
            </a:r>
            <a:r>
              <a:rPr lang="en-US" b="1" i="1" dirty="0" smtClean="0"/>
              <a:t>Regulation changes </a:t>
            </a:r>
            <a:r>
              <a:rPr lang="en-US" b="1" i="1" dirty="0"/>
              <a:t>in 2022 </a:t>
            </a:r>
            <a:endParaRPr lang="en-US" b="1" i="1" dirty="0" smtClean="0"/>
          </a:p>
          <a:p>
            <a:pPr marL="0" indent="0">
              <a:buNone/>
            </a:pPr>
            <a:r>
              <a:rPr lang="en-US" dirty="0" smtClean="0"/>
              <a:t>The </a:t>
            </a:r>
            <a:r>
              <a:rPr lang="en-US" dirty="0"/>
              <a:t>Department for Levelling Up, Homes and Communities (DLUHC) announced a raft of changes to Building Regulations that will take effect from 15th June 2022. </a:t>
            </a:r>
            <a:endParaRPr lang="en-US" dirty="0" smtClean="0"/>
          </a:p>
          <a:p>
            <a:pPr marL="0" indent="0">
              <a:buNone/>
            </a:pPr>
            <a:r>
              <a:rPr lang="en-US" b="1" i="1" dirty="0"/>
              <a:t>Why are building </a:t>
            </a:r>
            <a:r>
              <a:rPr lang="en-US" b="1" i="1" dirty="0" smtClean="0"/>
              <a:t>regulations </a:t>
            </a:r>
            <a:r>
              <a:rPr lang="en-US" b="1" i="1" dirty="0"/>
              <a:t>changing? </a:t>
            </a:r>
            <a:endParaRPr lang="en-US" b="1" i="1" dirty="0" smtClean="0"/>
          </a:p>
          <a:p>
            <a:r>
              <a:rPr lang="en-US" dirty="0" smtClean="0"/>
              <a:t>While </a:t>
            </a:r>
            <a:r>
              <a:rPr lang="en-US" dirty="0"/>
              <a:t>uplifts around ventilation come from Public Health England data on indoor air pollution, the bulk of the building regulation changes in 2022 are part of the roadmap to the 2025 Future Homes Standard. </a:t>
            </a:r>
            <a:endParaRPr lang="en-US" dirty="0" smtClean="0"/>
          </a:p>
          <a:p>
            <a:r>
              <a:rPr lang="en-US" dirty="0" smtClean="0"/>
              <a:t>A </a:t>
            </a:r>
            <a:r>
              <a:rPr lang="en-US" dirty="0"/>
              <a:t>key part of this Standard is that all new builds are zero carbon ready in support of the UK’s bid to deliver net zero carbon emissions by 2050. According to figures from the Department for Business, Energy &amp; Industrial Strategy, heating and powering buildings currently accounts for 40% of the UK’s total energy usage. </a:t>
            </a:r>
            <a:endParaRPr lang="en-GB" dirty="0"/>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29</a:t>
            </a:fld>
            <a:endParaRPr lang="en-GB" dirty="0"/>
          </a:p>
        </p:txBody>
      </p:sp>
      <p:pic>
        <p:nvPicPr>
          <p:cNvPr id="2050"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8640"/>
            <a:ext cx="1872208" cy="12241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43628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68761"/>
            <a:ext cx="6172200" cy="4857403"/>
          </a:xfrm>
        </p:spPr>
        <p:txBody>
          <a:bodyPr>
            <a:normAutofit/>
          </a:bodyPr>
          <a:lstStyle/>
          <a:p>
            <a:r>
              <a:rPr lang="en-US" sz="3600" b="1" i="1" dirty="0"/>
              <a:t>A Look Back at 2021</a:t>
            </a:r>
            <a:r>
              <a:rPr lang="en-GB" sz="3600" dirty="0"/>
              <a:t> </a:t>
            </a:r>
          </a:p>
          <a:p>
            <a:pPr marL="0" indent="0">
              <a:buNone/>
            </a:pPr>
            <a:endParaRPr lang="en-US" sz="3600" b="1" i="1" dirty="0"/>
          </a:p>
        </p:txBody>
      </p:sp>
      <p:sp>
        <p:nvSpPr>
          <p:cNvPr id="4" name="Footer Placeholder 3"/>
          <p:cNvSpPr>
            <a:spLocks noGrp="1"/>
          </p:cNvSpPr>
          <p:nvPr>
            <p:ph type="ftr" sz="quarter" idx="11"/>
          </p:nvPr>
        </p:nvSpPr>
        <p:spPr/>
        <p:txBody>
          <a:bodyPr/>
          <a:lstStyle/>
          <a:p>
            <a:r>
              <a:rPr lang="en-GB" dirty="0"/>
              <a:t>HHSG Feb 2022</a:t>
            </a:r>
          </a:p>
        </p:txBody>
      </p:sp>
      <p:sp>
        <p:nvSpPr>
          <p:cNvPr id="5" name="Slide Number Placeholder 4"/>
          <p:cNvSpPr>
            <a:spLocks noGrp="1"/>
          </p:cNvSpPr>
          <p:nvPr>
            <p:ph type="sldNum" sz="quarter" idx="12"/>
          </p:nvPr>
        </p:nvSpPr>
        <p:spPr/>
        <p:txBody>
          <a:bodyPr/>
          <a:lstStyle/>
          <a:p>
            <a:fld id="{B9414556-BEDA-4D4B-9CF1-263B737BB541}" type="slidenum">
              <a:rPr lang="en-GB" smtClean="0"/>
              <a:t>3</a:t>
            </a:fld>
            <a:endParaRPr lang="en-GB" dirty="0"/>
          </a:p>
        </p:txBody>
      </p:sp>
      <p:pic>
        <p:nvPicPr>
          <p:cNvPr id="6" name="Picture 5">
            <a:extLst>
              <a:ext uri="{FF2B5EF4-FFF2-40B4-BE49-F238E27FC236}">
                <a16:creationId xmlns="" xmlns:a16="http://schemas.microsoft.com/office/drawing/2014/main" id="{CCA7DDF7-647B-480C-90DD-4B0AA46649EB}"/>
              </a:ext>
            </a:extLst>
          </p:cNvPr>
          <p:cNvPicPr>
            <a:picLocks noChangeAspect="1"/>
          </p:cNvPicPr>
          <p:nvPr/>
        </p:nvPicPr>
        <p:blipFill>
          <a:blip r:embed="rId3"/>
          <a:stretch>
            <a:fillRect/>
          </a:stretch>
        </p:blipFill>
        <p:spPr>
          <a:xfrm>
            <a:off x="1925706" y="2060685"/>
            <a:ext cx="5528745" cy="4180572"/>
          </a:xfrm>
          <a:prstGeom prst="rect">
            <a:avLst/>
          </a:prstGeom>
        </p:spPr>
      </p:pic>
      <p:sp>
        <p:nvSpPr>
          <p:cNvPr id="8" name="Title 1">
            <a:extLst>
              <a:ext uri="{FF2B5EF4-FFF2-40B4-BE49-F238E27FC236}">
                <a16:creationId xmlns="" xmlns:a16="http://schemas.microsoft.com/office/drawing/2014/main" id="{99827C73-E5DA-4624-A7FB-D4D8FDC4FC65}"/>
              </a:ext>
            </a:extLst>
          </p:cNvPr>
          <p:cNvSpPr txBox="1">
            <a:spLocks/>
          </p:cNvSpPr>
          <p:nvPr/>
        </p:nvSpPr>
        <p:spPr>
          <a:xfrm>
            <a:off x="628650" y="18447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prstClr val="black"/>
                </a:solidFill>
                <a:latin typeface="Calibri Light" panose="020F0302020204030204"/>
              </a:rPr>
              <a:t>HSE </a:t>
            </a:r>
            <a:r>
              <a:rPr lang="en-GB" dirty="0" smtClean="0">
                <a:solidFill>
                  <a:prstClr val="black"/>
                </a:solidFill>
                <a:latin typeface="Calibri Light" panose="020F0302020204030204"/>
              </a:rPr>
              <a:t>Update </a:t>
            </a:r>
            <a:r>
              <a:rPr lang="en-GB" dirty="0">
                <a:solidFill>
                  <a:prstClr val="black"/>
                </a:solidFill>
                <a:latin typeface="Calibri Light" panose="020F0302020204030204"/>
              </a:rPr>
              <a:t>2022</a:t>
            </a:r>
            <a:endParaRPr lang="en-GB" dirty="0"/>
          </a:p>
        </p:txBody>
      </p:sp>
      <p:pic>
        <p:nvPicPr>
          <p:cNvPr id="9" name="Picture 1" descr="Herefordshire_arms.jpg">
            <a:extLst>
              <a:ext uri="{FF2B5EF4-FFF2-40B4-BE49-F238E27FC236}">
                <a16:creationId xmlns="" xmlns:a16="http://schemas.microsoft.com/office/drawing/2014/main" id="{8A229B5E-5C82-4935-A096-EEC543763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05120"/>
            <a:ext cx="1026115"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8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n-US" dirty="0"/>
              <a:t>The new building </a:t>
            </a:r>
            <a:r>
              <a:rPr lang="en-US" dirty="0" smtClean="0"/>
              <a:t>regulations </a:t>
            </a:r>
            <a:r>
              <a:rPr lang="en-US" dirty="0"/>
              <a:t>comprise uplifts </a:t>
            </a:r>
            <a:r>
              <a:rPr lang="en-US" dirty="0" smtClean="0"/>
              <a:t>   to:</a:t>
            </a:r>
          </a:p>
          <a:p>
            <a:pPr marL="0" indent="0">
              <a:buNone/>
            </a:pPr>
            <a:r>
              <a:rPr lang="en-US" dirty="0"/>
              <a:t> Approved Document </a:t>
            </a:r>
            <a:r>
              <a:rPr lang="en-US" dirty="0" smtClean="0"/>
              <a:t>L, Conservation </a:t>
            </a:r>
            <a:r>
              <a:rPr lang="en-US" dirty="0"/>
              <a:t>of fuel and power and </a:t>
            </a:r>
            <a:r>
              <a:rPr lang="en-US" dirty="0" smtClean="0"/>
              <a:t>Approved </a:t>
            </a:r>
            <a:r>
              <a:rPr lang="en-US" dirty="0"/>
              <a:t>Document F, </a:t>
            </a:r>
            <a:r>
              <a:rPr lang="en-US" dirty="0" smtClean="0"/>
              <a:t>and the </a:t>
            </a:r>
            <a:r>
              <a:rPr lang="en-US" dirty="0"/>
              <a:t>creation of Approved Document </a:t>
            </a:r>
            <a:r>
              <a:rPr lang="en-US" dirty="0" smtClean="0"/>
              <a:t>O, Overheating</a:t>
            </a:r>
            <a:r>
              <a:rPr lang="en-US" dirty="0"/>
              <a:t>, and Approved Document </a:t>
            </a:r>
            <a:r>
              <a:rPr lang="en-US" dirty="0" smtClean="0"/>
              <a:t>S, Infrastructure </a:t>
            </a:r>
            <a:r>
              <a:rPr lang="en-US" dirty="0"/>
              <a:t>for charging electric vehicles.</a:t>
            </a:r>
            <a:br>
              <a:rPr lang="en-US" dirty="0"/>
            </a:br>
            <a:r>
              <a:rPr lang="en-GB" dirty="0" smtClean="0"/>
              <a:t>The following are the key changes to be aware of:</a:t>
            </a:r>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30</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88641"/>
            <a:ext cx="1512168" cy="1008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622497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fontScale="92500" lnSpcReduction="10000"/>
          </a:bodyPr>
          <a:lstStyle/>
          <a:p>
            <a:pPr marL="0" indent="0">
              <a:buNone/>
            </a:pPr>
            <a:r>
              <a:rPr lang="en-US" b="1" i="1" dirty="0"/>
              <a:t>Reduction of carbon emissions in domestic new builds by 31% </a:t>
            </a:r>
            <a:endParaRPr lang="en-US" b="1" i="1" dirty="0" smtClean="0"/>
          </a:p>
          <a:p>
            <a:r>
              <a:rPr lang="en-US" dirty="0" smtClean="0"/>
              <a:t>From </a:t>
            </a:r>
            <a:r>
              <a:rPr lang="en-US" dirty="0"/>
              <a:t>15th June 2022, new build homes will need to produce at least 31% less carbon emissions. </a:t>
            </a:r>
            <a:endParaRPr lang="en-US" dirty="0" smtClean="0"/>
          </a:p>
          <a:p>
            <a:r>
              <a:rPr lang="en-US" dirty="0" smtClean="0"/>
              <a:t>The </a:t>
            </a:r>
            <a:r>
              <a:rPr lang="en-US" dirty="0"/>
              <a:t>government sees the installation of electric central heating systems as an enabler of this, particularly when combined with a renewable energy source such as solar. </a:t>
            </a:r>
            <a:endParaRPr lang="en-US" dirty="0" smtClean="0"/>
          </a:p>
          <a:p>
            <a:r>
              <a:rPr lang="en-US" dirty="0" smtClean="0"/>
              <a:t>Heat </a:t>
            </a:r>
            <a:r>
              <a:rPr lang="en-US" dirty="0"/>
              <a:t>pumps are also getting strong support as part of the Future Homes Standard.</a:t>
            </a:r>
            <a:br>
              <a:rPr lang="en-US" dirty="0"/>
            </a:br>
            <a:endParaRPr lang="en-GB" dirty="0" smtClean="0"/>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31</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88641"/>
            <a:ext cx="1512168" cy="1008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322407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n-US" b="1" i="1" dirty="0"/>
              <a:t>Reduction of carbon emissions in non-domestic new builds by 27</a:t>
            </a:r>
            <a:r>
              <a:rPr lang="en-US" b="1" i="1" dirty="0" smtClean="0"/>
              <a:t>%</a:t>
            </a:r>
          </a:p>
          <a:p>
            <a:r>
              <a:rPr lang="en-US" dirty="0" smtClean="0"/>
              <a:t>New </a:t>
            </a:r>
            <a:r>
              <a:rPr lang="en-US" dirty="0"/>
              <a:t>non-domestic builds will need to produce at least 27% less carbon emissions. </a:t>
            </a:r>
            <a:endParaRPr lang="en-US" dirty="0" smtClean="0"/>
          </a:p>
          <a:p>
            <a:r>
              <a:rPr lang="en-US" dirty="0" smtClean="0"/>
              <a:t>Again</a:t>
            </a:r>
            <a:r>
              <a:rPr lang="en-US" dirty="0"/>
              <a:t>, the installation of low-carbon heating technology is seen as the best route to achieve this.</a:t>
            </a:r>
            <a:br>
              <a:rPr lang="en-US" dirty="0"/>
            </a:br>
            <a:endParaRPr lang="en-GB" dirty="0" smtClean="0"/>
          </a:p>
        </p:txBody>
      </p:sp>
      <p:sp>
        <p:nvSpPr>
          <p:cNvPr id="4" name="Footer Placeholder 3"/>
          <p:cNvSpPr>
            <a:spLocks noGrp="1"/>
          </p:cNvSpPr>
          <p:nvPr>
            <p:ph type="ftr" sz="quarter" idx="11"/>
          </p:nvPr>
        </p:nvSpPr>
        <p:spPr/>
        <p:txBody>
          <a:bodyPr/>
          <a:lstStyle/>
          <a:p>
            <a:r>
              <a:rPr lang="en-GB"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32</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296144" cy="949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831086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n-US" b="1" i="1" dirty="0"/>
              <a:t>New metric for measuring energy efficiency </a:t>
            </a:r>
            <a:endParaRPr lang="en-US" b="1" i="1" dirty="0" smtClean="0"/>
          </a:p>
          <a:p>
            <a:r>
              <a:rPr lang="en-US" dirty="0" smtClean="0"/>
              <a:t>‘Primary energy’ will be used to measure the efficiency of a building’s heating, as well as the energy used to deliver fuel to the building, and even the efficiency of the power station supplying the electricity.</a:t>
            </a:r>
            <a:br>
              <a:rPr lang="en-US" dirty="0" smtClean="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33</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296144" cy="949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147289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lnSpcReduction="10000"/>
          </a:bodyPr>
          <a:lstStyle/>
          <a:p>
            <a:pPr marL="0" indent="0">
              <a:buNone/>
            </a:pPr>
            <a:r>
              <a:rPr lang="en-US" b="1" i="1" dirty="0"/>
              <a:t>New minimum efficiency standards </a:t>
            </a:r>
            <a:endParaRPr lang="en-US" b="1" i="1" dirty="0" smtClean="0"/>
          </a:p>
          <a:p>
            <a:r>
              <a:rPr lang="en-US" dirty="0" smtClean="0"/>
              <a:t>In </a:t>
            </a:r>
            <a:r>
              <a:rPr lang="en-US" dirty="0"/>
              <a:t>new domestic builds, the new U-value for walls will be 0.18W/m², 1.4 (Window Energy Rating Band B) for windows and </a:t>
            </a:r>
            <a:r>
              <a:rPr lang="en-US" dirty="0" err="1"/>
              <a:t>rooflights</a:t>
            </a:r>
            <a:r>
              <a:rPr lang="en-US" dirty="0"/>
              <a:t>, and 1.4. for doors. </a:t>
            </a:r>
            <a:endParaRPr lang="en-US" dirty="0" smtClean="0"/>
          </a:p>
          <a:p>
            <a:r>
              <a:rPr lang="en-US" dirty="0" smtClean="0"/>
              <a:t>In </a:t>
            </a:r>
            <a:r>
              <a:rPr lang="en-US" dirty="0"/>
              <a:t>non-domestic builds there’s a lowered U-value of 0.26W/m² K for walls and the majority of new windows and curtain walls must achieve 1.6.</a:t>
            </a:r>
            <a:br>
              <a:rPr lang="en-US" dirty="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34</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296144" cy="949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628787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fontScale="85000" lnSpcReduction="20000"/>
          </a:bodyPr>
          <a:lstStyle/>
          <a:p>
            <a:pPr marL="0" indent="0">
              <a:buNone/>
            </a:pPr>
            <a:r>
              <a:rPr lang="en-US" b="1" i="1" dirty="0"/>
              <a:t>New maximum flow </a:t>
            </a:r>
            <a:r>
              <a:rPr lang="en-US" b="1" i="1" dirty="0" smtClean="0"/>
              <a:t>temperature</a:t>
            </a:r>
          </a:p>
          <a:p>
            <a:r>
              <a:rPr lang="en-US" dirty="0" smtClean="0"/>
              <a:t>New </a:t>
            </a:r>
            <a:r>
              <a:rPr lang="en-US" dirty="0"/>
              <a:t>and replacement heating systems in both domestic and non-domestic builds must have a max flow temperature of 55°C. </a:t>
            </a:r>
            <a:endParaRPr lang="en-US" dirty="0" smtClean="0"/>
          </a:p>
          <a:p>
            <a:pPr marL="0" indent="0">
              <a:buNone/>
            </a:pPr>
            <a:r>
              <a:rPr lang="en-US" b="1" i="1" dirty="0" smtClean="0"/>
              <a:t>Heating </a:t>
            </a:r>
            <a:r>
              <a:rPr lang="en-US" b="1" i="1" dirty="0"/>
              <a:t>and lighting system </a:t>
            </a:r>
            <a:r>
              <a:rPr lang="en-US" b="1" i="1" dirty="0" smtClean="0"/>
              <a:t>efficiency</a:t>
            </a:r>
          </a:p>
          <a:p>
            <a:r>
              <a:rPr lang="en-US" dirty="0" smtClean="0"/>
              <a:t>Existing </a:t>
            </a:r>
            <a:r>
              <a:rPr lang="en-US" dirty="0"/>
              <a:t>non-domestic buildings must improve the efficiency of heating and hot water boiler systems through the installation of new controls. </a:t>
            </a:r>
            <a:endParaRPr lang="en-US" dirty="0" smtClean="0"/>
          </a:p>
          <a:p>
            <a:r>
              <a:rPr lang="en-US" dirty="0" smtClean="0"/>
              <a:t>In </a:t>
            </a:r>
            <a:r>
              <a:rPr lang="en-US" dirty="0"/>
              <a:t>new non-domestic buildings, the minimum lighting efficacy will be raised to 80 luminaire lumens per circuit watt for display lighting and 95 luminaire lumens for general lighting.</a:t>
            </a:r>
            <a:br>
              <a:rPr lang="en-US" dirty="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35</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296144" cy="949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159165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n-US" b="1" i="1" dirty="0"/>
              <a:t>Ventilation and indoor air pollutants </a:t>
            </a:r>
            <a:endParaRPr lang="en-US" b="1" i="1" dirty="0" smtClean="0"/>
          </a:p>
          <a:p>
            <a:r>
              <a:rPr lang="en-US" dirty="0" smtClean="0"/>
              <a:t>Background </a:t>
            </a:r>
            <a:r>
              <a:rPr lang="en-US" dirty="0"/>
              <a:t>trickle ventilators will be recommended in non-domestic buildings, along with the requirement for installation of CO2 monitors in offices. </a:t>
            </a:r>
            <a:endParaRPr lang="en-US" dirty="0" smtClean="0"/>
          </a:p>
          <a:p>
            <a:r>
              <a:rPr lang="en-US" dirty="0" smtClean="0"/>
              <a:t>The </a:t>
            </a:r>
            <a:r>
              <a:rPr lang="en-US" dirty="0"/>
              <a:t>new guidance will also stipulate a recommended minimum air supply rate of 0.5 l/s.m².</a:t>
            </a:r>
            <a:br>
              <a:rPr lang="en-US" dirty="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36</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296144" cy="949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990080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n-US" b="1" i="1" dirty="0"/>
              <a:t>Fabric Energy Efficiency Standard (FEES</a:t>
            </a:r>
            <a:r>
              <a:rPr lang="en-US" b="1" i="1" dirty="0" smtClean="0"/>
              <a:t>) </a:t>
            </a:r>
          </a:p>
          <a:p>
            <a:r>
              <a:rPr lang="en-US" dirty="0" smtClean="0"/>
              <a:t>The </a:t>
            </a:r>
            <a:r>
              <a:rPr lang="en-US" dirty="0"/>
              <a:t>FEES level in new homes will be set by a ‘full fabric specification’ </a:t>
            </a:r>
            <a:endParaRPr lang="en-US" dirty="0" smtClean="0"/>
          </a:p>
          <a:p>
            <a:r>
              <a:rPr lang="en-US" dirty="0" smtClean="0"/>
              <a:t>Standard Assessment Procedure (SAP) </a:t>
            </a:r>
            <a:r>
              <a:rPr lang="en-US" dirty="0"/>
              <a:t>compliance will now be applied to extensions built on existing properties.</a:t>
            </a:r>
            <a:br>
              <a:rPr lang="en-US" dirty="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37</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296144" cy="949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4042720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n-US" b="1" i="1" dirty="0"/>
              <a:t>Prevention of overheating</a:t>
            </a:r>
            <a:r>
              <a:rPr lang="en-US" dirty="0"/>
              <a:t> </a:t>
            </a:r>
            <a:endParaRPr lang="en-US" dirty="0" smtClean="0"/>
          </a:p>
          <a:p>
            <a:r>
              <a:rPr lang="en-US" dirty="0" smtClean="0"/>
              <a:t>The </a:t>
            </a:r>
            <a:r>
              <a:rPr lang="en-US" dirty="0"/>
              <a:t>new Approved Document: Approved Document O introduces glazing limits in new build homes, care homes, schools and student accommodation to reduce unwanted solar heat. </a:t>
            </a:r>
            <a:endParaRPr lang="en-US" dirty="0" smtClean="0"/>
          </a:p>
          <a:p>
            <a:r>
              <a:rPr lang="en-US" dirty="0" smtClean="0"/>
              <a:t>It </a:t>
            </a:r>
            <a:r>
              <a:rPr lang="en-US" dirty="0"/>
              <a:t>also stipulates new levels of cross-ventilation required to remove excess heat.</a:t>
            </a:r>
            <a:br>
              <a:rPr lang="en-US" dirty="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38</a:t>
            </a:fld>
            <a:endParaRPr lang="en-GB" dirty="0"/>
          </a:p>
        </p:txBody>
      </p:sp>
      <p:pic>
        <p:nvPicPr>
          <p:cNvPr id="6" name="Picture 2" descr="construction site sign - construction site stock pictures, royalty-free photos &amp;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60648"/>
            <a:ext cx="1296144" cy="949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3862073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a:bodyPr>
          <a:lstStyle/>
          <a:p>
            <a:pPr marL="0" indent="0">
              <a:buNone/>
            </a:pPr>
            <a:r>
              <a:rPr lang="en-US" b="1" i="1" dirty="0"/>
              <a:t>Electric vehicle charging points </a:t>
            </a:r>
            <a:endParaRPr lang="en-US" b="1" i="1" dirty="0" smtClean="0"/>
          </a:p>
          <a:p>
            <a:r>
              <a:rPr lang="en-US" dirty="0" smtClean="0"/>
              <a:t>The </a:t>
            </a:r>
            <a:r>
              <a:rPr lang="en-US" dirty="0"/>
              <a:t>new Approved Document S requires all domestic new builds to have the preparatory work completed for the future installation of an electric vehicle charge point.</a:t>
            </a:r>
            <a:br>
              <a:rPr lang="en-US" dirty="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39</a:t>
            </a:fld>
            <a:endParaRPr lang="en-GB" dirty="0"/>
          </a:p>
        </p:txBody>
      </p:sp>
      <p:pic>
        <p:nvPicPr>
          <p:cNvPr id="6" name="Picture 5">
            <a:extLst>
              <a:ext uri="{FF2B5EF4-FFF2-40B4-BE49-F238E27FC236}">
                <a16:creationId xmlns:a16="http://schemas.microsoft.com/office/drawing/2014/main" xmlns="" id="{1B80A12A-A17E-4CCD-A982-A64102E3DB54}"/>
              </a:ext>
            </a:extLst>
          </p:cNvPr>
          <p:cNvPicPr>
            <a:picLocks noChangeAspect="1"/>
          </p:cNvPicPr>
          <p:nvPr/>
        </p:nvPicPr>
        <p:blipFill>
          <a:blip r:embed="rId2"/>
          <a:stretch>
            <a:fillRect/>
          </a:stretch>
        </p:blipFill>
        <p:spPr>
          <a:xfrm>
            <a:off x="6948264" y="260649"/>
            <a:ext cx="1872208" cy="1296144"/>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022569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40078"/>
            <a:ext cx="6245791" cy="4886087"/>
          </a:xfrm>
        </p:spPr>
        <p:txBody>
          <a:bodyPr>
            <a:normAutofit/>
          </a:bodyPr>
          <a:lstStyle/>
          <a:p>
            <a:pPr marL="0" indent="0">
              <a:buNone/>
            </a:pPr>
            <a:r>
              <a:rPr lang="en-GB" sz="4600" b="1" i="1" dirty="0"/>
              <a:t>Coronavirus.</a:t>
            </a:r>
            <a:r>
              <a:rPr lang="en-GB" dirty="0"/>
              <a:t> </a:t>
            </a:r>
          </a:p>
          <a:p>
            <a:pPr marL="0" indent="0">
              <a:buNone/>
            </a:pPr>
            <a:endParaRPr lang="en-GB" dirty="0"/>
          </a:p>
        </p:txBody>
      </p:sp>
      <p:sp>
        <p:nvSpPr>
          <p:cNvPr id="4" name="Footer Placeholder 3"/>
          <p:cNvSpPr>
            <a:spLocks noGrp="1"/>
          </p:cNvSpPr>
          <p:nvPr>
            <p:ph type="ftr" sz="quarter" idx="11"/>
          </p:nvPr>
        </p:nvSpPr>
        <p:spPr/>
        <p:txBody>
          <a:bodyPr/>
          <a:lstStyle/>
          <a:p>
            <a:r>
              <a:rPr lang="en-GB" dirty="0"/>
              <a:t>HHSG Feb 2022</a:t>
            </a:r>
          </a:p>
        </p:txBody>
      </p:sp>
      <p:sp>
        <p:nvSpPr>
          <p:cNvPr id="5" name="Slide Number Placeholder 4"/>
          <p:cNvSpPr>
            <a:spLocks noGrp="1"/>
          </p:cNvSpPr>
          <p:nvPr>
            <p:ph type="sldNum" sz="quarter" idx="12"/>
          </p:nvPr>
        </p:nvSpPr>
        <p:spPr/>
        <p:txBody>
          <a:bodyPr/>
          <a:lstStyle/>
          <a:p>
            <a:fld id="{B9414556-BEDA-4D4B-9CF1-263B737BB541}" type="slidenum">
              <a:rPr lang="en-GB" smtClean="0"/>
              <a:t>4</a:t>
            </a:fld>
            <a:endParaRPr lang="en-GB" dirty="0"/>
          </a:p>
        </p:txBody>
      </p:sp>
      <p:pic>
        <p:nvPicPr>
          <p:cNvPr id="1026" name="Picture 2" descr="Coronavirus: no evidence that food is a source or transmission route | EFSA">
            <a:extLst>
              <a:ext uri="{FF2B5EF4-FFF2-40B4-BE49-F238E27FC236}">
                <a16:creationId xmlns="" xmlns:a16="http://schemas.microsoft.com/office/drawing/2014/main" id="{65BF7645-DDFB-464E-9540-86F8E645D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83" y="2036218"/>
            <a:ext cx="5014844"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02CA3799-3FCB-4C46-ADAA-1B233EE3DEBC}"/>
              </a:ext>
            </a:extLst>
          </p:cNvPr>
          <p:cNvSpPr txBox="1"/>
          <p:nvPr/>
        </p:nvSpPr>
        <p:spPr>
          <a:xfrm>
            <a:off x="5893096" y="1796902"/>
            <a:ext cx="2783072" cy="4893647"/>
          </a:xfrm>
          <a:prstGeom prst="rect">
            <a:avLst/>
          </a:prstGeom>
          <a:noFill/>
        </p:spPr>
        <p:txBody>
          <a:bodyPr wrap="square" rtlCol="0">
            <a:spAutoFit/>
          </a:bodyPr>
          <a:lstStyle/>
          <a:p>
            <a:r>
              <a:rPr lang="en-GB" sz="2400" b="1" dirty="0"/>
              <a:t>Coronavirus &amp; HSE</a:t>
            </a:r>
          </a:p>
          <a:p>
            <a:endParaRPr lang="en-GB" sz="2400" b="1" dirty="0"/>
          </a:p>
          <a:p>
            <a:r>
              <a:rPr lang="en-GB" sz="2400" b="1" dirty="0"/>
              <a:t>In line with national rules HSE has limited their visits</a:t>
            </a:r>
          </a:p>
          <a:p>
            <a:endParaRPr lang="en-GB" sz="2400" b="1" dirty="0"/>
          </a:p>
          <a:p>
            <a:r>
              <a:rPr lang="en-GB" sz="2400" b="1" dirty="0"/>
              <a:t>They have been concentrating on how organisations manage the virus and have been particularly active in Herefordshire</a:t>
            </a:r>
            <a:endParaRPr lang="en-GB" sz="2000" b="1" dirty="0"/>
          </a:p>
        </p:txBody>
      </p:sp>
      <p:sp>
        <p:nvSpPr>
          <p:cNvPr id="11" name="Title 1">
            <a:extLst>
              <a:ext uri="{FF2B5EF4-FFF2-40B4-BE49-F238E27FC236}">
                <a16:creationId xmlns="" xmlns:a16="http://schemas.microsoft.com/office/drawing/2014/main" id="{0F8DE202-1A97-4FCE-9589-66DA4D360147}"/>
              </a:ext>
            </a:extLst>
          </p:cNvPr>
          <p:cNvSpPr txBox="1">
            <a:spLocks/>
          </p:cNvSpPr>
          <p:nvPr/>
        </p:nvSpPr>
        <p:spPr>
          <a:xfrm>
            <a:off x="628650" y="18447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prstClr val="black"/>
                </a:solidFill>
                <a:latin typeface="Calibri Light" panose="020F0302020204030204"/>
              </a:rPr>
              <a:t>HSE </a:t>
            </a:r>
            <a:r>
              <a:rPr lang="en-GB" dirty="0" smtClean="0">
                <a:solidFill>
                  <a:prstClr val="black"/>
                </a:solidFill>
                <a:latin typeface="Calibri Light" panose="020F0302020204030204"/>
              </a:rPr>
              <a:t>Update </a:t>
            </a:r>
            <a:r>
              <a:rPr lang="en-GB" dirty="0">
                <a:solidFill>
                  <a:prstClr val="black"/>
                </a:solidFill>
                <a:latin typeface="Calibri Light" panose="020F0302020204030204"/>
              </a:rPr>
              <a:t>2022</a:t>
            </a:r>
            <a:endParaRPr lang="en-GB" dirty="0"/>
          </a:p>
        </p:txBody>
      </p:sp>
      <p:pic>
        <p:nvPicPr>
          <p:cNvPr id="9" name="Picture 1" descr="Herefordshire_arms.jpg">
            <a:extLst>
              <a:ext uri="{FF2B5EF4-FFF2-40B4-BE49-F238E27FC236}">
                <a16:creationId xmlns="" xmlns:a16="http://schemas.microsoft.com/office/drawing/2014/main" id="{1B0169BF-BBE5-41FC-9C9F-EAB7DF8F39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31" y="305120"/>
            <a:ext cx="1026115"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3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a:xfrm>
            <a:off x="457200" y="1340768"/>
            <a:ext cx="8229600" cy="4968552"/>
          </a:xfrm>
        </p:spPr>
        <p:txBody>
          <a:bodyPr>
            <a:normAutofit fontScale="77500" lnSpcReduction="20000"/>
          </a:bodyPr>
          <a:lstStyle/>
          <a:p>
            <a:pPr marL="0" indent="0">
              <a:buNone/>
            </a:pPr>
            <a:r>
              <a:rPr lang="en-US" b="1" i="1" dirty="0"/>
              <a:t>Transitional arrangements for new </a:t>
            </a:r>
            <a:r>
              <a:rPr lang="en-US" b="1" i="1" dirty="0" err="1"/>
              <a:t>regs</a:t>
            </a:r>
            <a:r>
              <a:rPr lang="en-US" b="1" i="1" dirty="0"/>
              <a:t> </a:t>
            </a:r>
            <a:endParaRPr lang="en-US" b="1" i="1" dirty="0" smtClean="0"/>
          </a:p>
          <a:p>
            <a:r>
              <a:rPr lang="en-US" dirty="0" smtClean="0"/>
              <a:t>While </a:t>
            </a:r>
            <a:r>
              <a:rPr lang="en-US" dirty="0"/>
              <a:t>the amended regulations and accompanying Approved Documents will come into force on 15 June 2022, the government has stipulated transitional arrangements to support businesses and homeowners with compliance</a:t>
            </a:r>
            <a:r>
              <a:rPr lang="en-US" dirty="0" smtClean="0"/>
              <a:t>:</a:t>
            </a:r>
          </a:p>
          <a:p>
            <a:r>
              <a:rPr lang="en-US" dirty="0" smtClean="0"/>
              <a:t> </a:t>
            </a:r>
            <a:r>
              <a:rPr lang="en-US" dirty="0"/>
              <a:t>“The changes will not apply in relation to building work where a building notice or an initial notice has been given to, or full plans deposited with, a local authority before 15 June 2022 provided that the building work is started before 15 June 2023. In some cases, applications will be in respect of a number of buildings on a site, for example, a number of houses. In such cases, it is only those individual buildings for which work is commenced which can take advantage of the transitional provisions.” – Gov.uk</a:t>
            </a:r>
            <a:br>
              <a:rPr lang="en-US" dirty="0"/>
            </a:br>
            <a:endParaRPr lang="en-GB" dirty="0" smtClean="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40</a:t>
            </a:fld>
            <a:endParaRPr lang="en-GB" dirty="0"/>
          </a:p>
        </p:txBody>
      </p:sp>
      <p:pic>
        <p:nvPicPr>
          <p:cNvPr id="6" name="Picture 5">
            <a:extLst>
              <a:ext uri="{FF2B5EF4-FFF2-40B4-BE49-F238E27FC236}">
                <a16:creationId xmlns:a16="http://schemas.microsoft.com/office/drawing/2014/main" xmlns="" id="{6B6DEFB4-705C-4424-9908-F95A953D407F}"/>
              </a:ext>
            </a:extLst>
          </p:cNvPr>
          <p:cNvPicPr>
            <a:picLocks noChangeAspect="1"/>
          </p:cNvPicPr>
          <p:nvPr/>
        </p:nvPicPr>
        <p:blipFill>
          <a:blip r:embed="rId2"/>
          <a:stretch>
            <a:fillRect/>
          </a:stretch>
        </p:blipFill>
        <p:spPr>
          <a:xfrm>
            <a:off x="6804249" y="332657"/>
            <a:ext cx="2160240" cy="936104"/>
          </a:xfrm>
          <a:prstGeom prst="rect">
            <a:avLst/>
          </a:prstGeom>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2755623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1439652" y="1628802"/>
            <a:ext cx="6172200" cy="4525963"/>
          </a:xfrm>
        </p:spPr>
        <p:txBody>
          <a:bodyPr>
            <a:normAutofit/>
          </a:bodyPr>
          <a:lstStyle/>
          <a:p>
            <a:pPr marL="0" indent="0">
              <a:buNone/>
            </a:pPr>
            <a:endParaRPr lang="en-GB" dirty="0"/>
          </a:p>
          <a:p>
            <a:pPr marL="0" indent="0" algn="ctr">
              <a:buNone/>
            </a:pPr>
            <a:r>
              <a:rPr lang="en-GB" sz="4800" dirty="0" smtClean="0"/>
              <a:t>ENVIRONMENTAL</a:t>
            </a:r>
            <a:r>
              <a:rPr lang="en-GB" dirty="0" smtClean="0"/>
              <a:t> </a:t>
            </a:r>
            <a:endParaRPr lang="en-GB" dirty="0"/>
          </a:p>
        </p:txBody>
      </p:sp>
      <p:sp>
        <p:nvSpPr>
          <p:cNvPr id="4" name="Footer Placeholder 3"/>
          <p:cNvSpPr>
            <a:spLocks noGrp="1"/>
          </p:cNvSpPr>
          <p:nvPr>
            <p:ph type="ftr" sz="quarter" idx="11"/>
          </p:nvPr>
        </p:nvSpPr>
        <p:spPr/>
        <p:txBody>
          <a:bodyPr/>
          <a:lstStyle/>
          <a:p>
            <a:r>
              <a:rPr lang="en-GB">
                <a:solidFill>
                  <a:prstClr val="black">
                    <a:tint val="75000"/>
                  </a:prstClr>
                </a:solidFill>
                <a:latin typeface="Calibri"/>
              </a:rPr>
              <a:t>HHSG Feb 2022</a:t>
            </a:r>
            <a:endParaRPr lang="en-GB"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41</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9D285E2E-B979-4E5C-A468-05BCB2585343}"/>
              </a:ext>
            </a:extLst>
          </p:cNvPr>
          <p:cNvPicPr>
            <a:picLocks noChangeAspect="1"/>
          </p:cNvPicPr>
          <p:nvPr/>
        </p:nvPicPr>
        <p:blipFill>
          <a:blip r:embed="rId2"/>
          <a:stretch>
            <a:fillRect/>
          </a:stretch>
        </p:blipFill>
        <p:spPr>
          <a:xfrm>
            <a:off x="755576" y="260648"/>
            <a:ext cx="1024217" cy="1085182"/>
          </a:xfrm>
          <a:prstGeom prst="rect">
            <a:avLst/>
          </a:prstGeom>
        </p:spPr>
      </p:pic>
      <p:pic>
        <p:nvPicPr>
          <p:cNvPr id="8" name="Picture 7">
            <a:extLst>
              <a:ext uri="{FF2B5EF4-FFF2-40B4-BE49-F238E27FC236}">
                <a16:creationId xmlns:a16="http://schemas.microsoft.com/office/drawing/2014/main" xmlns="" id="{D81734E3-FC50-402D-BC74-E9EEF9B61E59}"/>
              </a:ext>
            </a:extLst>
          </p:cNvPr>
          <p:cNvPicPr>
            <a:picLocks noChangeAspect="1"/>
          </p:cNvPicPr>
          <p:nvPr/>
        </p:nvPicPr>
        <p:blipFill>
          <a:blip r:embed="rId3"/>
          <a:stretch>
            <a:fillRect/>
          </a:stretch>
        </p:blipFill>
        <p:spPr>
          <a:xfrm>
            <a:off x="3479193" y="3724014"/>
            <a:ext cx="2093119" cy="2190750"/>
          </a:xfrm>
          <a:prstGeom prst="rect">
            <a:avLst/>
          </a:prstGeom>
        </p:spPr>
      </p:pic>
    </p:spTree>
    <p:extLst>
      <p:ext uri="{BB962C8B-B14F-4D97-AF65-F5344CB8AC3E}">
        <p14:creationId xmlns:p14="http://schemas.microsoft.com/office/powerpoint/2010/main" val="3677649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11560" y="2996952"/>
            <a:ext cx="7970503" cy="2995288"/>
          </a:xfrm>
        </p:spPr>
        <p:txBody>
          <a:bodyPr>
            <a:normAutofit/>
          </a:bodyPr>
          <a:lstStyle/>
          <a:p>
            <a:pPr marL="0" indent="0">
              <a:buNone/>
            </a:pPr>
            <a:r>
              <a:rPr lang="en-US" dirty="0" smtClean="0"/>
              <a:t>The </a:t>
            </a:r>
            <a:r>
              <a:rPr lang="en-US" dirty="0"/>
              <a:t>long-awaited Environment Act was finally passed into law in November 2021, nearly three years after a bill was first proposed to govern environmental matters after the UK's departure from the EU. </a:t>
            </a:r>
            <a:r>
              <a:rPr lang="en-GB" dirty="0"/>
              <a:t> </a:t>
            </a:r>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42</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10663E21-BDA3-4E6E-8340-D77897629B5F}"/>
              </a:ext>
            </a:extLst>
          </p:cNvPr>
          <p:cNvPicPr>
            <a:picLocks noChangeAspect="1"/>
          </p:cNvPicPr>
          <p:nvPr/>
        </p:nvPicPr>
        <p:blipFill>
          <a:blip r:embed="rId2"/>
          <a:stretch>
            <a:fillRect/>
          </a:stretch>
        </p:blipFill>
        <p:spPr>
          <a:xfrm>
            <a:off x="611560" y="188640"/>
            <a:ext cx="1024217" cy="1085182"/>
          </a:xfrm>
          <a:prstGeom prst="rect">
            <a:avLst/>
          </a:prstGeom>
        </p:spPr>
      </p:pic>
      <p:pic>
        <p:nvPicPr>
          <p:cNvPr id="8" name="Picture 7">
            <a:extLst>
              <a:ext uri="{FF2B5EF4-FFF2-40B4-BE49-F238E27FC236}">
                <a16:creationId xmlns:a16="http://schemas.microsoft.com/office/drawing/2014/main" xmlns="" id="{1FE869BE-E54B-419C-8D67-FEB54BEB9D38}"/>
              </a:ext>
            </a:extLst>
          </p:cNvPr>
          <p:cNvPicPr>
            <a:picLocks noChangeAspect="1"/>
          </p:cNvPicPr>
          <p:nvPr/>
        </p:nvPicPr>
        <p:blipFill>
          <a:blip r:embed="rId3"/>
          <a:stretch>
            <a:fillRect/>
          </a:stretch>
        </p:blipFill>
        <p:spPr>
          <a:xfrm>
            <a:off x="3203848" y="1453285"/>
            <a:ext cx="2708481" cy="1255636"/>
          </a:xfrm>
          <a:prstGeom prst="rect">
            <a:avLst/>
          </a:prstGeom>
        </p:spPr>
      </p:pic>
    </p:spTree>
    <p:extLst>
      <p:ext uri="{BB962C8B-B14F-4D97-AF65-F5344CB8AC3E}">
        <p14:creationId xmlns:p14="http://schemas.microsoft.com/office/powerpoint/2010/main" val="3390435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36904" cy="1080120"/>
          </a:xfrm>
        </p:spPr>
        <p:txBody>
          <a:bodyPr/>
          <a:lstStyle/>
          <a:p>
            <a:r>
              <a:rPr lang="en-GB" dirty="0"/>
              <a:t>HSE Update 2022</a:t>
            </a:r>
          </a:p>
        </p:txBody>
      </p:sp>
      <p:sp>
        <p:nvSpPr>
          <p:cNvPr id="3" name="Content Placeholder 2"/>
          <p:cNvSpPr>
            <a:spLocks noGrp="1"/>
          </p:cNvSpPr>
          <p:nvPr>
            <p:ph idx="1"/>
          </p:nvPr>
        </p:nvSpPr>
        <p:spPr>
          <a:xfrm>
            <a:off x="643478" y="1628800"/>
            <a:ext cx="7767849" cy="4063182"/>
          </a:xfrm>
        </p:spPr>
        <p:txBody>
          <a:bodyPr>
            <a:normAutofit fontScale="25000" lnSpcReduction="20000"/>
          </a:bodyPr>
          <a:lstStyle/>
          <a:p>
            <a:pPr marL="0" indent="0">
              <a:buNone/>
            </a:pPr>
            <a:r>
              <a:rPr lang="en-US" sz="11200" b="1" i="1" dirty="0"/>
              <a:t>Environmental principles</a:t>
            </a:r>
          </a:p>
          <a:p>
            <a:endParaRPr lang="en-US" sz="6000" dirty="0"/>
          </a:p>
          <a:p>
            <a:r>
              <a:rPr lang="en-US" sz="9600" dirty="0"/>
              <a:t>The Act will enshrine into law 5 environmental principles which will underpin future government policy, contributing to the improvement of environmental protection and sustainable development. Mostly these principles are not new – polluter pays and the precautionary principle are both familiar concepts – but the need for ministers to have "due regard" to them when formulating non-environmental policy is new.</a:t>
            </a:r>
            <a:endParaRPr lang="en-US" sz="3400"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43</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66838674-3AAB-4886-B441-BE2BDC2A48E9}"/>
              </a:ext>
            </a:extLst>
          </p:cNvPr>
          <p:cNvPicPr>
            <a:picLocks noChangeAspect="1"/>
          </p:cNvPicPr>
          <p:nvPr/>
        </p:nvPicPr>
        <p:blipFill>
          <a:blip r:embed="rId2"/>
          <a:stretch>
            <a:fillRect/>
          </a:stretch>
        </p:blipFill>
        <p:spPr>
          <a:xfrm>
            <a:off x="539552" y="295122"/>
            <a:ext cx="1024217" cy="1085182"/>
          </a:xfrm>
          <a:prstGeom prst="rect">
            <a:avLst/>
          </a:prstGeom>
        </p:spPr>
      </p:pic>
    </p:spTree>
    <p:extLst>
      <p:ext uri="{BB962C8B-B14F-4D97-AF65-F5344CB8AC3E}">
        <p14:creationId xmlns:p14="http://schemas.microsoft.com/office/powerpoint/2010/main" val="4244505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1221288" y="1268760"/>
            <a:ext cx="6303040" cy="696824"/>
          </a:xfrm>
        </p:spPr>
        <p:txBody>
          <a:bodyPr>
            <a:normAutofit fontScale="25000" lnSpcReduction="20000"/>
          </a:bodyPr>
          <a:lstStyle/>
          <a:p>
            <a:pPr marL="0" indent="0">
              <a:buNone/>
            </a:pPr>
            <a:r>
              <a:rPr lang="en-US" sz="11200" b="1" i="1" dirty="0"/>
              <a:t>Environmental principles (cont’d)</a:t>
            </a:r>
          </a:p>
          <a:p>
            <a:endParaRPr lang="en-US" sz="6000"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44</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CCCB6C5C-0911-4ECA-8889-8E06DB89152F}"/>
              </a:ext>
            </a:extLst>
          </p:cNvPr>
          <p:cNvPicPr>
            <a:picLocks noChangeAspect="1"/>
          </p:cNvPicPr>
          <p:nvPr/>
        </p:nvPicPr>
        <p:blipFill>
          <a:blip r:embed="rId2"/>
          <a:stretch>
            <a:fillRect/>
          </a:stretch>
        </p:blipFill>
        <p:spPr>
          <a:xfrm>
            <a:off x="266328" y="188640"/>
            <a:ext cx="1024217" cy="1085182"/>
          </a:xfrm>
          <a:prstGeom prst="rect">
            <a:avLst/>
          </a:prstGeom>
        </p:spPr>
      </p:pic>
      <p:sp>
        <p:nvSpPr>
          <p:cNvPr id="9" name="TextBox 8">
            <a:extLst>
              <a:ext uri="{FF2B5EF4-FFF2-40B4-BE49-F238E27FC236}">
                <a16:creationId xmlns:a16="http://schemas.microsoft.com/office/drawing/2014/main" xmlns="" id="{8C56EF33-D884-47E0-8411-9000EAD3465D}"/>
              </a:ext>
            </a:extLst>
          </p:cNvPr>
          <p:cNvSpPr txBox="1"/>
          <p:nvPr/>
        </p:nvSpPr>
        <p:spPr>
          <a:xfrm>
            <a:off x="251520" y="1965584"/>
            <a:ext cx="8568952" cy="3970318"/>
          </a:xfrm>
          <a:prstGeom prst="rect">
            <a:avLst/>
          </a:prstGeom>
          <a:noFill/>
        </p:spPr>
        <p:txBody>
          <a:bodyPr wrap="square">
            <a:spAutoFit/>
          </a:bodyPr>
          <a:lstStyle/>
          <a:p>
            <a:pPr marL="342900" indent="-342900" algn="l">
              <a:buFont typeface="+mj-lt"/>
              <a:buAutoNum type="arabicPeriod"/>
            </a:pPr>
            <a:r>
              <a:rPr lang="en-US" b="0" i="0" dirty="0">
                <a:solidFill>
                  <a:srgbClr val="0B0C0C"/>
                </a:solidFill>
                <a:effectLst/>
                <a:latin typeface="GDS Transport"/>
              </a:rPr>
              <a:t>The integration principle is the principle which states that policy-makers should look for opportunities to embed environmental protection in other fields of policy that have impacts on the environment</a:t>
            </a:r>
            <a:r>
              <a:rPr lang="en-US" b="0" i="0" dirty="0" smtClean="0">
                <a:solidFill>
                  <a:srgbClr val="0B0C0C"/>
                </a:solidFill>
                <a:effectLst/>
                <a:latin typeface="GDS Transport"/>
              </a:rPr>
              <a:t>.</a:t>
            </a:r>
            <a:endParaRPr lang="en-US" b="0" i="0" dirty="0">
              <a:solidFill>
                <a:srgbClr val="0B0C0C"/>
              </a:solidFill>
              <a:effectLst/>
              <a:latin typeface="GDS Transport"/>
            </a:endParaRPr>
          </a:p>
          <a:p>
            <a:pPr marL="342900" indent="-342900" algn="l">
              <a:buFont typeface="+mj-lt"/>
              <a:buAutoNum type="arabicPeriod"/>
            </a:pPr>
            <a:r>
              <a:rPr lang="en-US" b="0" i="0" dirty="0">
                <a:solidFill>
                  <a:srgbClr val="0B0C0C"/>
                </a:solidFill>
                <a:effectLst/>
                <a:latin typeface="GDS Transport"/>
              </a:rPr>
              <a:t>The prevention principle means that government policy should aim to prevent, reduce or mitigate harm</a:t>
            </a:r>
            <a:r>
              <a:rPr lang="en-US" b="0" i="0" dirty="0" smtClean="0">
                <a:solidFill>
                  <a:srgbClr val="0B0C0C"/>
                </a:solidFill>
                <a:effectLst/>
                <a:latin typeface="GDS Transport"/>
              </a:rPr>
              <a:t>.</a:t>
            </a:r>
            <a:endParaRPr lang="en-US" b="0" i="0" dirty="0">
              <a:solidFill>
                <a:srgbClr val="0B0C0C"/>
              </a:solidFill>
              <a:effectLst/>
              <a:latin typeface="GDS Transport"/>
            </a:endParaRPr>
          </a:p>
          <a:p>
            <a:pPr marL="342900" indent="-342900" algn="l">
              <a:buFont typeface="+mj-lt"/>
              <a:buAutoNum type="arabicPeriod"/>
            </a:pPr>
            <a:r>
              <a:rPr lang="en-US" b="0" i="0" dirty="0">
                <a:solidFill>
                  <a:srgbClr val="0B0C0C"/>
                </a:solidFill>
                <a:effectLst/>
                <a:latin typeface="GDS Transport"/>
              </a:rPr>
              <a:t>The rectification at source principle means that if damage to the environment cannot be prevented it should be tackled at its origin.</a:t>
            </a:r>
          </a:p>
          <a:p>
            <a:pPr marL="342900" indent="-342900" algn="l">
              <a:buFont typeface="+mj-lt"/>
              <a:buAutoNum type="arabicPeriod"/>
            </a:pPr>
            <a:r>
              <a:rPr lang="en-US" b="0" i="0" dirty="0" smtClean="0">
                <a:solidFill>
                  <a:srgbClr val="0B0C0C"/>
                </a:solidFill>
                <a:effectLst/>
                <a:latin typeface="GDS Transport"/>
              </a:rPr>
              <a:t>The </a:t>
            </a:r>
            <a:r>
              <a:rPr lang="en-US" b="0" i="0" dirty="0">
                <a:solidFill>
                  <a:srgbClr val="0B0C0C"/>
                </a:solidFill>
                <a:effectLst/>
                <a:latin typeface="GDS Transport"/>
              </a:rPr>
              <a:t>polluter pays principle is the principle that those who cause pollution or damage to the environment should be responsible for mitigation or compensation</a:t>
            </a:r>
            <a:r>
              <a:rPr lang="en-US" b="0" i="0" dirty="0" smtClean="0">
                <a:solidFill>
                  <a:srgbClr val="0B0C0C"/>
                </a:solidFill>
                <a:effectLst/>
                <a:latin typeface="GDS Transport"/>
              </a:rPr>
              <a:t>.</a:t>
            </a:r>
            <a:endParaRPr lang="en-US" b="0" i="0" dirty="0">
              <a:solidFill>
                <a:srgbClr val="0B0C0C"/>
              </a:solidFill>
              <a:effectLst/>
              <a:latin typeface="GDS Transport"/>
            </a:endParaRPr>
          </a:p>
          <a:p>
            <a:pPr marL="342900" indent="-342900" algn="l">
              <a:buFont typeface="+mj-lt"/>
              <a:buAutoNum type="arabicPeriod"/>
            </a:pPr>
            <a:r>
              <a:rPr lang="en-US" b="0" i="0" dirty="0">
                <a:solidFill>
                  <a:srgbClr val="0B0C0C"/>
                </a:solidFill>
                <a:effectLst/>
                <a:latin typeface="GDS Transport"/>
              </a:rPr>
              <a:t>The precautionary principle states that where there are threats of serious or irreversible environmental damage, a lack of scientific certainty shall not be used as a reason for postponing cost-effective measures to prevent environmental degradation.</a:t>
            </a:r>
          </a:p>
        </p:txBody>
      </p:sp>
    </p:spTree>
    <p:extLst>
      <p:ext uri="{BB962C8B-B14F-4D97-AF65-F5344CB8AC3E}">
        <p14:creationId xmlns:p14="http://schemas.microsoft.com/office/powerpoint/2010/main" val="2166826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467544" y="1484784"/>
            <a:ext cx="8280920" cy="4896544"/>
          </a:xfrm>
        </p:spPr>
        <p:txBody>
          <a:bodyPr>
            <a:normAutofit fontScale="25000" lnSpcReduction="20000"/>
          </a:bodyPr>
          <a:lstStyle/>
          <a:p>
            <a:pPr marL="0" indent="0">
              <a:buNone/>
            </a:pPr>
            <a:r>
              <a:rPr lang="en-US" sz="11200" b="1" i="1" dirty="0"/>
              <a:t>New in 2022</a:t>
            </a:r>
            <a:endParaRPr lang="en-GB" sz="11200" b="1" i="1" dirty="0"/>
          </a:p>
          <a:p>
            <a:pPr marL="0" indent="0">
              <a:buNone/>
            </a:pPr>
            <a:r>
              <a:rPr lang="en-GB" sz="11200" b="1" dirty="0"/>
              <a:t>Mandatory climate-related disclosures</a:t>
            </a:r>
            <a:endParaRPr lang="en-GB" sz="11200" dirty="0"/>
          </a:p>
          <a:p>
            <a:r>
              <a:rPr lang="en-GB" sz="8800" dirty="0"/>
              <a:t>For the first time premium listed UK PLCs will be obligated to state in their Annual Reports whether they have included climate-related financial disclosures consistent with the recommendations of the Task Force on Climate-related Financial Disclosures (TCFD) and if not to explain why. Many companies will currently be grappling with these requirements as they prepare their 2021 Annual Reports.</a:t>
            </a:r>
          </a:p>
          <a:p>
            <a:r>
              <a:rPr lang="en-GB" sz="8800" dirty="0"/>
              <a:t>New regulations have recently been adopted to extend this obligation to certain public companies, large private companies and Limited Liability Partnerships. The Companies (Strategic Report) (Climate-related Financial Disclosure) Regulations 2022 and the Limited Liability Partnerships (Climate-related Financial Disclosure) Regulations 2022 come into force on 6 April 2022 and will apply to accounting periods starting on or after that date.</a:t>
            </a:r>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45</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5BA3E732-C4B2-40B2-9F7B-49E2EA038A9B}"/>
              </a:ext>
            </a:extLst>
          </p:cNvPr>
          <p:cNvPicPr>
            <a:picLocks noChangeAspect="1"/>
          </p:cNvPicPr>
          <p:nvPr/>
        </p:nvPicPr>
        <p:blipFill>
          <a:blip r:embed="rId2"/>
          <a:stretch>
            <a:fillRect/>
          </a:stretch>
        </p:blipFill>
        <p:spPr>
          <a:xfrm>
            <a:off x="467544" y="188640"/>
            <a:ext cx="1024217" cy="1085182"/>
          </a:xfrm>
          <a:prstGeom prst="rect">
            <a:avLst/>
          </a:prstGeom>
        </p:spPr>
      </p:pic>
    </p:spTree>
    <p:extLst>
      <p:ext uri="{BB962C8B-B14F-4D97-AF65-F5344CB8AC3E}">
        <p14:creationId xmlns:p14="http://schemas.microsoft.com/office/powerpoint/2010/main" val="1510049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467544" y="1676165"/>
            <a:ext cx="8352928" cy="4489139"/>
          </a:xfrm>
        </p:spPr>
        <p:txBody>
          <a:bodyPr>
            <a:noAutofit/>
          </a:bodyPr>
          <a:lstStyle/>
          <a:p>
            <a:pPr marL="0" indent="0">
              <a:buNone/>
            </a:pPr>
            <a:r>
              <a:rPr lang="en-US" sz="2000" b="1" i="1" dirty="0"/>
              <a:t>New in 2022</a:t>
            </a:r>
            <a:endParaRPr lang="en-GB" sz="2000" b="1" i="1" dirty="0"/>
          </a:p>
          <a:p>
            <a:pPr marL="0" indent="0">
              <a:buNone/>
            </a:pPr>
            <a:r>
              <a:rPr lang="en-GB" sz="2000" b="1" dirty="0"/>
              <a:t>Mandatory climate-related disclosures (cont’d)</a:t>
            </a:r>
            <a:endParaRPr lang="en-GB" sz="2000" dirty="0"/>
          </a:p>
          <a:p>
            <a:r>
              <a:rPr lang="en-GB" sz="2000" dirty="0"/>
              <a:t>The FCA has separately started discussions on introducing UK Sustainability Disclosure Requirements (SDR) and a UK sustainable product labelling system. Businesses should consider what strategy they intend to adopt in light of these new disclosure requirements and consider going beyond minimum reporting </a:t>
            </a:r>
            <a:r>
              <a:rPr lang="en-GB" sz="2000" dirty="0" smtClean="0"/>
              <a:t>requirements</a:t>
            </a:r>
            <a:endParaRPr lang="en-GB" sz="2000" dirty="0"/>
          </a:p>
          <a:p>
            <a:r>
              <a:rPr lang="en-US" sz="2000" dirty="0"/>
              <a:t>Greenhouse Gas Protocol is the most widely used accounting standard, </a:t>
            </a:r>
          </a:p>
          <a:p>
            <a:r>
              <a:rPr lang="en-US" sz="2000" dirty="0"/>
              <a:t>Scope 2 Guidance standardizes how corporations measure emissions from electricity, steam, heat and cooling. </a:t>
            </a:r>
          </a:p>
          <a:p>
            <a:r>
              <a:rPr lang="en-US" sz="2000" dirty="0"/>
              <a:t>Scope 3 emissions a company is responsible for outside of its own walls—from the goods it purchases to the disposal of the products it sells; value chain emissions.</a:t>
            </a:r>
            <a:endParaRPr lang="en-GB" sz="2000"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46</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4C7B50C3-2BFE-492D-B292-4C30B85293E2}"/>
              </a:ext>
            </a:extLst>
          </p:cNvPr>
          <p:cNvPicPr>
            <a:picLocks noChangeAspect="1"/>
          </p:cNvPicPr>
          <p:nvPr/>
        </p:nvPicPr>
        <p:blipFill>
          <a:blip r:embed="rId2"/>
          <a:stretch>
            <a:fillRect/>
          </a:stretch>
        </p:blipFill>
        <p:spPr>
          <a:xfrm>
            <a:off x="323528" y="188640"/>
            <a:ext cx="1024217" cy="1085182"/>
          </a:xfrm>
          <a:prstGeom prst="rect">
            <a:avLst/>
          </a:prstGeom>
        </p:spPr>
      </p:pic>
    </p:spTree>
    <p:extLst>
      <p:ext uri="{BB962C8B-B14F-4D97-AF65-F5344CB8AC3E}">
        <p14:creationId xmlns:p14="http://schemas.microsoft.com/office/powerpoint/2010/main" val="1993982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11560" y="1484784"/>
            <a:ext cx="7776864" cy="4896544"/>
          </a:xfrm>
        </p:spPr>
        <p:txBody>
          <a:bodyPr>
            <a:normAutofit fontScale="32500" lnSpcReduction="20000"/>
          </a:bodyPr>
          <a:lstStyle/>
          <a:p>
            <a:pPr marL="0" indent="0">
              <a:buNone/>
            </a:pPr>
            <a:r>
              <a:rPr lang="en-US" sz="8600" b="1" i="1" dirty="0"/>
              <a:t>New in 2022</a:t>
            </a:r>
            <a:endParaRPr lang="en-GB" sz="8600" b="1" i="1" dirty="0"/>
          </a:p>
          <a:p>
            <a:pPr marL="0" indent="0">
              <a:buNone/>
            </a:pPr>
            <a:r>
              <a:rPr lang="en-GB" sz="8000" b="1" dirty="0"/>
              <a:t>Plastic packaging tax</a:t>
            </a:r>
            <a:endParaRPr lang="en-GB" sz="8000" dirty="0"/>
          </a:p>
          <a:p>
            <a:r>
              <a:rPr lang="en-GB" sz="8000" dirty="0"/>
              <a:t>A new environmental tax on plastic packaging will come into effect from 1 April 2022. </a:t>
            </a:r>
          </a:p>
          <a:p>
            <a:r>
              <a:rPr lang="en-GB" sz="8000" dirty="0"/>
              <a:t>The tax will apply to in-scope plastic packaging manufactured in or imported into the UK that contains less than 30% recycled plastic. </a:t>
            </a:r>
          </a:p>
          <a:p>
            <a:r>
              <a:rPr lang="en-GB" sz="8000" dirty="0"/>
              <a:t>The rationale behind the tax is to incentivise businesses to incorporate recycled plastic into their packaging and increase levels of plastic waste collection and recycling. </a:t>
            </a:r>
          </a:p>
          <a:p>
            <a:r>
              <a:rPr lang="en-GB" sz="8000" dirty="0"/>
              <a:t>The rate of tax will be £200 per metric tonne of relevant plastic packaging. </a:t>
            </a:r>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47</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10A430E7-68B2-4A41-95FC-0103EAD3F744}"/>
              </a:ext>
            </a:extLst>
          </p:cNvPr>
          <p:cNvPicPr>
            <a:picLocks noChangeAspect="1"/>
          </p:cNvPicPr>
          <p:nvPr/>
        </p:nvPicPr>
        <p:blipFill>
          <a:blip r:embed="rId2"/>
          <a:stretch>
            <a:fillRect/>
          </a:stretch>
        </p:blipFill>
        <p:spPr>
          <a:xfrm>
            <a:off x="323528" y="188640"/>
            <a:ext cx="1024217" cy="1085182"/>
          </a:xfrm>
          <a:prstGeom prst="rect">
            <a:avLst/>
          </a:prstGeom>
        </p:spPr>
      </p:pic>
    </p:spTree>
    <p:extLst>
      <p:ext uri="{BB962C8B-B14F-4D97-AF65-F5344CB8AC3E}">
        <p14:creationId xmlns:p14="http://schemas.microsoft.com/office/powerpoint/2010/main" val="1563581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457200" y="1484784"/>
            <a:ext cx="6172200" cy="4824535"/>
          </a:xfrm>
        </p:spPr>
        <p:txBody>
          <a:bodyPr>
            <a:normAutofit fontScale="92500" lnSpcReduction="20000"/>
          </a:bodyPr>
          <a:lstStyle/>
          <a:p>
            <a:pPr marL="0" indent="0">
              <a:buNone/>
            </a:pPr>
            <a:r>
              <a:rPr lang="en-US" sz="2800" b="1" i="1" dirty="0"/>
              <a:t>New in 2022</a:t>
            </a:r>
          </a:p>
          <a:p>
            <a:pPr marL="0" indent="0">
              <a:buNone/>
            </a:pPr>
            <a:r>
              <a:rPr lang="en-GB" sz="2800" b="1" dirty="0"/>
              <a:t>UK Green Taxonomy</a:t>
            </a:r>
            <a:endParaRPr lang="en-GB" sz="2800" dirty="0"/>
          </a:p>
          <a:p>
            <a:r>
              <a:rPr lang="en-GB" sz="2800" dirty="0"/>
              <a:t>By the end of 2022, the government aims to establish a UK “Green Taxonomy” that will set out the criteria which specific economic activities must meet to be considered environmentally sustainable. </a:t>
            </a:r>
          </a:p>
          <a:p>
            <a:r>
              <a:rPr lang="en-GB" sz="2800" dirty="0"/>
              <a:t>The green taxonomy is intended to help tackle ‘greenwashing’; </a:t>
            </a:r>
            <a:r>
              <a:rPr lang="en-US" sz="2800" dirty="0"/>
              <a:t> improve understanding of environmental impact to help companies and investors make informed green choices, support investment in sustainable projects and boost efforts to tackle climate change</a:t>
            </a:r>
            <a:endParaRPr lang="en-GB"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48</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90E565BF-7B6B-4AF4-9371-CADFA6C8E108}"/>
              </a:ext>
            </a:extLst>
          </p:cNvPr>
          <p:cNvPicPr>
            <a:picLocks noChangeAspect="1"/>
          </p:cNvPicPr>
          <p:nvPr/>
        </p:nvPicPr>
        <p:blipFill>
          <a:blip r:embed="rId2"/>
          <a:stretch>
            <a:fillRect/>
          </a:stretch>
        </p:blipFill>
        <p:spPr>
          <a:xfrm>
            <a:off x="251520" y="260648"/>
            <a:ext cx="1024217" cy="1085182"/>
          </a:xfrm>
          <a:prstGeom prst="rect">
            <a:avLst/>
          </a:prstGeom>
        </p:spPr>
      </p:pic>
      <p:pic>
        <p:nvPicPr>
          <p:cNvPr id="10" name="Picture 9">
            <a:extLst>
              <a:ext uri="{FF2B5EF4-FFF2-40B4-BE49-F238E27FC236}">
                <a16:creationId xmlns:a16="http://schemas.microsoft.com/office/drawing/2014/main" xmlns="" id="{37478600-91B2-4DA8-850F-B5AF3E31A80B}"/>
              </a:ext>
            </a:extLst>
          </p:cNvPr>
          <p:cNvPicPr>
            <a:picLocks noChangeAspect="1"/>
          </p:cNvPicPr>
          <p:nvPr/>
        </p:nvPicPr>
        <p:blipFill>
          <a:blip r:embed="rId3"/>
          <a:stretch>
            <a:fillRect/>
          </a:stretch>
        </p:blipFill>
        <p:spPr>
          <a:xfrm>
            <a:off x="6732239" y="1676922"/>
            <a:ext cx="2088233" cy="1320030"/>
          </a:xfrm>
          <a:prstGeom prst="rect">
            <a:avLst/>
          </a:prstGeom>
        </p:spPr>
      </p:pic>
    </p:spTree>
    <p:extLst>
      <p:ext uri="{BB962C8B-B14F-4D97-AF65-F5344CB8AC3E}">
        <p14:creationId xmlns:p14="http://schemas.microsoft.com/office/powerpoint/2010/main" val="871914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755576" y="1484784"/>
            <a:ext cx="7655752" cy="4896544"/>
          </a:xfrm>
        </p:spPr>
        <p:txBody>
          <a:bodyPr>
            <a:normAutofit fontScale="85000" lnSpcReduction="20000"/>
          </a:bodyPr>
          <a:lstStyle/>
          <a:p>
            <a:pPr marL="0" indent="0">
              <a:buNone/>
            </a:pPr>
            <a:r>
              <a:rPr lang="en-US" sz="2800" b="1" i="1" dirty="0"/>
              <a:t>New in 2022</a:t>
            </a:r>
          </a:p>
          <a:p>
            <a:pPr marL="0" indent="0">
              <a:buNone/>
            </a:pPr>
            <a:r>
              <a:rPr lang="en-GB" sz="2800" b="1" dirty="0"/>
              <a:t>UK ETS</a:t>
            </a:r>
            <a:endParaRPr lang="en-GB" sz="2800" dirty="0"/>
          </a:p>
          <a:p>
            <a:r>
              <a:rPr lang="en-GB" sz="2800" dirty="0"/>
              <a:t>The UK Emissions Trading Scheme (UK ETS) came into force in 2021 to replace the UK’s participation in EU ETS following Brexit. </a:t>
            </a:r>
          </a:p>
          <a:p>
            <a:r>
              <a:rPr lang="en-GB" sz="2800" dirty="0"/>
              <a:t>The scheme aims to incentivise cost-effective greenhouse gas emissions reductions for certain sectors by putting a cost on carbon pollution. </a:t>
            </a:r>
          </a:p>
          <a:p>
            <a:r>
              <a:rPr lang="en-GB" sz="2800" dirty="0"/>
              <a:t>Further consultations around UK ETS can be expected in 2022 including in relation to an emissions cap, the role of free allocation of allowances and a potential expansion of the scheme to cover additional sectors. Businesses affected by UK ETS are advised to follow developments in this area</a:t>
            </a: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49</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859B91CA-297E-496D-AE02-2F707021E4AC}"/>
              </a:ext>
            </a:extLst>
          </p:cNvPr>
          <p:cNvPicPr>
            <a:picLocks noChangeAspect="1"/>
          </p:cNvPicPr>
          <p:nvPr/>
        </p:nvPicPr>
        <p:blipFill>
          <a:blip r:embed="rId2"/>
          <a:stretch>
            <a:fillRect/>
          </a:stretch>
        </p:blipFill>
        <p:spPr>
          <a:xfrm>
            <a:off x="323528" y="199728"/>
            <a:ext cx="1024217" cy="1085182"/>
          </a:xfrm>
          <a:prstGeom prst="rect">
            <a:avLst/>
          </a:prstGeom>
        </p:spPr>
      </p:pic>
    </p:spTree>
    <p:extLst>
      <p:ext uri="{BB962C8B-B14F-4D97-AF65-F5344CB8AC3E}">
        <p14:creationId xmlns:p14="http://schemas.microsoft.com/office/powerpoint/2010/main" val="38496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1"/>
            <a:ext cx="8248734" cy="4857403"/>
          </a:xfrm>
        </p:spPr>
        <p:txBody>
          <a:bodyPr>
            <a:normAutofit/>
          </a:bodyPr>
          <a:lstStyle/>
          <a:p>
            <a:pPr marL="0" indent="0" algn="r">
              <a:buNone/>
            </a:pPr>
            <a:r>
              <a:rPr lang="en-GB" sz="4600" b="1" i="1" dirty="0"/>
              <a:t>Coronavirus – What </a:t>
            </a:r>
            <a:r>
              <a:rPr lang="en-GB" sz="4600" b="1" i="1" dirty="0" smtClean="0"/>
              <a:t>do you need to do?</a:t>
            </a:r>
            <a:endParaRPr lang="en-GB" dirty="0"/>
          </a:p>
          <a:p>
            <a:pPr marL="0" indent="0" algn="r">
              <a:buNone/>
            </a:pPr>
            <a:endParaRPr lang="en-GB" sz="4400" dirty="0"/>
          </a:p>
          <a:p>
            <a:pPr marL="0" indent="0">
              <a:buNone/>
            </a:pPr>
            <a:endParaRPr lang="en-GB" dirty="0"/>
          </a:p>
        </p:txBody>
      </p:sp>
      <p:sp>
        <p:nvSpPr>
          <p:cNvPr id="4" name="Footer Placeholder 3"/>
          <p:cNvSpPr>
            <a:spLocks noGrp="1"/>
          </p:cNvSpPr>
          <p:nvPr>
            <p:ph type="ftr" sz="quarter" idx="11"/>
          </p:nvPr>
        </p:nvSpPr>
        <p:spPr/>
        <p:txBody>
          <a:bodyPr/>
          <a:lstStyle/>
          <a:p>
            <a:r>
              <a:rPr lang="en-GB" dirty="0"/>
              <a:t>HHSG Feb 2022</a:t>
            </a:r>
          </a:p>
        </p:txBody>
      </p:sp>
      <p:sp>
        <p:nvSpPr>
          <p:cNvPr id="5" name="Slide Number Placeholder 4"/>
          <p:cNvSpPr>
            <a:spLocks noGrp="1"/>
          </p:cNvSpPr>
          <p:nvPr>
            <p:ph type="sldNum" sz="quarter" idx="12"/>
          </p:nvPr>
        </p:nvSpPr>
        <p:spPr/>
        <p:txBody>
          <a:bodyPr/>
          <a:lstStyle/>
          <a:p>
            <a:fld id="{B9414556-BEDA-4D4B-9CF1-263B737BB541}" type="slidenum">
              <a:rPr lang="en-GB" smtClean="0"/>
              <a:t>5</a:t>
            </a:fld>
            <a:endParaRPr lang="en-GB" dirty="0"/>
          </a:p>
        </p:txBody>
      </p:sp>
      <p:pic>
        <p:nvPicPr>
          <p:cNvPr id="6" name="Picture 5">
            <a:extLst>
              <a:ext uri="{FF2B5EF4-FFF2-40B4-BE49-F238E27FC236}">
                <a16:creationId xmlns="" xmlns:a16="http://schemas.microsoft.com/office/drawing/2014/main" id="{F95B6AFB-8403-41DA-8A50-E8915724B987}"/>
              </a:ext>
            </a:extLst>
          </p:cNvPr>
          <p:cNvPicPr>
            <a:picLocks noChangeAspect="1"/>
          </p:cNvPicPr>
          <p:nvPr/>
        </p:nvPicPr>
        <p:blipFill>
          <a:blip r:embed="rId3"/>
          <a:stretch>
            <a:fillRect/>
          </a:stretch>
        </p:blipFill>
        <p:spPr>
          <a:xfrm>
            <a:off x="1176055" y="2394687"/>
            <a:ext cx="2916324" cy="3589322"/>
          </a:xfrm>
          <a:prstGeom prst="rect">
            <a:avLst/>
          </a:prstGeom>
        </p:spPr>
      </p:pic>
      <p:sp>
        <p:nvSpPr>
          <p:cNvPr id="9" name="TextBox 8">
            <a:extLst>
              <a:ext uri="{FF2B5EF4-FFF2-40B4-BE49-F238E27FC236}">
                <a16:creationId xmlns="" xmlns:a16="http://schemas.microsoft.com/office/drawing/2014/main" id="{09B58B00-9CE3-4CF3-B800-09414EA230B4}"/>
              </a:ext>
            </a:extLst>
          </p:cNvPr>
          <p:cNvSpPr txBox="1"/>
          <p:nvPr/>
        </p:nvSpPr>
        <p:spPr>
          <a:xfrm>
            <a:off x="4646601" y="2920334"/>
            <a:ext cx="3011500" cy="3416320"/>
          </a:xfrm>
          <a:prstGeom prst="rect">
            <a:avLst/>
          </a:prstGeom>
          <a:noFill/>
        </p:spPr>
        <p:txBody>
          <a:bodyPr wrap="square">
            <a:spAutoFit/>
          </a:bodyPr>
          <a:lstStyle/>
          <a:p>
            <a:r>
              <a:rPr lang="en-GB" sz="2400" b="0" i="0" dirty="0">
                <a:solidFill>
                  <a:srgbClr val="111111"/>
                </a:solidFill>
                <a:effectLst/>
                <a:latin typeface="Arial" panose="020B0604020202020204" pitchFamily="34" charset="0"/>
              </a:rPr>
              <a:t>As part of your </a:t>
            </a:r>
            <a:r>
              <a:rPr lang="en-GB" sz="2400" b="0" i="0" u="sng" dirty="0">
                <a:solidFill>
                  <a:srgbClr val="981E32"/>
                </a:solidFill>
                <a:effectLst/>
                <a:latin typeface="Arial" panose="020B0604020202020204" pitchFamily="34" charset="0"/>
                <a:hlinkClick r:id="rId4"/>
              </a:rPr>
              <a:t>risk assessment</a:t>
            </a:r>
            <a:r>
              <a:rPr lang="en-GB" sz="2400" b="0" i="0" dirty="0">
                <a:solidFill>
                  <a:srgbClr val="111111"/>
                </a:solidFill>
                <a:effectLst/>
                <a:latin typeface="Arial" panose="020B0604020202020204" pitchFamily="34" charset="0"/>
              </a:rPr>
              <a:t> to protect your workers and others from coronavirus (COVID-19), you should identify poorly ventilated work areas.</a:t>
            </a:r>
            <a:endParaRPr lang="en-GB" sz="2400" dirty="0"/>
          </a:p>
        </p:txBody>
      </p:sp>
      <p:sp>
        <p:nvSpPr>
          <p:cNvPr id="10" name="Title 1">
            <a:extLst>
              <a:ext uri="{FF2B5EF4-FFF2-40B4-BE49-F238E27FC236}">
                <a16:creationId xmlns="" xmlns:a16="http://schemas.microsoft.com/office/drawing/2014/main" id="{5828C0B9-EC9D-4F72-9847-D560A404E910}"/>
              </a:ext>
            </a:extLst>
          </p:cNvPr>
          <p:cNvSpPr txBox="1">
            <a:spLocks/>
          </p:cNvSpPr>
          <p:nvPr/>
        </p:nvSpPr>
        <p:spPr>
          <a:xfrm>
            <a:off x="1043320" y="10620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prstClr val="black"/>
                </a:solidFill>
                <a:latin typeface="Calibri Light" panose="020F0302020204030204"/>
              </a:rPr>
              <a:t>HSE </a:t>
            </a:r>
            <a:r>
              <a:rPr lang="en-GB" dirty="0" smtClean="0">
                <a:solidFill>
                  <a:prstClr val="black"/>
                </a:solidFill>
                <a:latin typeface="Calibri Light" panose="020F0302020204030204"/>
              </a:rPr>
              <a:t>Update </a:t>
            </a:r>
            <a:r>
              <a:rPr lang="en-GB" dirty="0">
                <a:solidFill>
                  <a:prstClr val="black"/>
                </a:solidFill>
                <a:latin typeface="Calibri Light" panose="020F0302020204030204"/>
              </a:rPr>
              <a:t>2022</a:t>
            </a:r>
            <a:endParaRPr lang="en-GB" dirty="0"/>
          </a:p>
        </p:txBody>
      </p:sp>
      <p:pic>
        <p:nvPicPr>
          <p:cNvPr id="11" name="Picture 10">
            <a:extLst>
              <a:ext uri="{FF2B5EF4-FFF2-40B4-BE49-F238E27FC236}">
                <a16:creationId xmlns="" xmlns:a16="http://schemas.microsoft.com/office/drawing/2014/main" id="{A3C206B7-414D-408F-935F-2EF230750168}"/>
              </a:ext>
            </a:extLst>
          </p:cNvPr>
          <p:cNvPicPr>
            <a:picLocks noChangeAspect="1"/>
          </p:cNvPicPr>
          <p:nvPr/>
        </p:nvPicPr>
        <p:blipFill>
          <a:blip r:embed="rId5"/>
          <a:stretch>
            <a:fillRect/>
          </a:stretch>
        </p:blipFill>
        <p:spPr>
          <a:xfrm>
            <a:off x="323527" y="106204"/>
            <a:ext cx="1024217" cy="1085182"/>
          </a:xfrm>
          <a:prstGeom prst="rect">
            <a:avLst/>
          </a:prstGeom>
        </p:spPr>
      </p:pic>
    </p:spTree>
    <p:extLst>
      <p:ext uri="{BB962C8B-B14F-4D97-AF65-F5344CB8AC3E}">
        <p14:creationId xmlns:p14="http://schemas.microsoft.com/office/powerpoint/2010/main" val="28460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467544" y="1484784"/>
            <a:ext cx="8064896" cy="4896544"/>
          </a:xfrm>
        </p:spPr>
        <p:txBody>
          <a:bodyPr>
            <a:normAutofit fontScale="77500" lnSpcReduction="20000"/>
          </a:bodyPr>
          <a:lstStyle/>
          <a:p>
            <a:pPr marL="0" indent="0">
              <a:buNone/>
            </a:pPr>
            <a:r>
              <a:rPr lang="en-US" sz="3100" b="1" i="1" dirty="0"/>
              <a:t>New in 2022</a:t>
            </a:r>
          </a:p>
          <a:p>
            <a:pPr marL="0" indent="0">
              <a:buNone/>
            </a:pPr>
            <a:r>
              <a:rPr lang="en-GB" sz="3600" b="1" dirty="0"/>
              <a:t>ESOS</a:t>
            </a:r>
            <a:endParaRPr lang="en-GB" sz="3600" dirty="0"/>
          </a:p>
          <a:p>
            <a:r>
              <a:rPr lang="en-GB" sz="2800" dirty="0"/>
              <a:t>The Energy Savings Opportunity Scheme (ESOS) requires large companies and non-public sector organisations that qualify for the scheme to carry out energy audits to assess their business’s total energy consumption with a view to identifying energy savings. </a:t>
            </a:r>
          </a:p>
          <a:p>
            <a:r>
              <a:rPr lang="en-GB" sz="2800" dirty="0"/>
              <a:t>The government is considering improving and strengthening ESOS by potentially extending the scheme to medium sized companies and introducing a net zero element to the existing ESOS audit, which would require relevant companies to identify which energy-using processes and activities need to be addressed for the business to become carbon neutral or net zero by 2050. </a:t>
            </a:r>
          </a:p>
          <a:p>
            <a:r>
              <a:rPr lang="en-GB" sz="2800" dirty="0"/>
              <a:t>Businesses should look out for the outcome of the consultation which will bring more clarity around the government’s proposals. Businesses should also start thinking about Phase 3 of ESOS – the qualification date is 31 December 2022.</a:t>
            </a:r>
          </a:p>
          <a:p>
            <a:pPr marL="0" indent="0">
              <a:buNone/>
            </a:pP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50</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FC0FD5C2-7D29-49CB-B94C-63B526611482}"/>
              </a:ext>
            </a:extLst>
          </p:cNvPr>
          <p:cNvPicPr>
            <a:picLocks noChangeAspect="1"/>
          </p:cNvPicPr>
          <p:nvPr/>
        </p:nvPicPr>
        <p:blipFill>
          <a:blip r:embed="rId2"/>
          <a:stretch>
            <a:fillRect/>
          </a:stretch>
        </p:blipFill>
        <p:spPr>
          <a:xfrm>
            <a:off x="251520" y="188640"/>
            <a:ext cx="1024217" cy="1085182"/>
          </a:xfrm>
          <a:prstGeom prst="rect">
            <a:avLst/>
          </a:prstGeom>
        </p:spPr>
      </p:pic>
    </p:spTree>
    <p:extLst>
      <p:ext uri="{BB962C8B-B14F-4D97-AF65-F5344CB8AC3E}">
        <p14:creationId xmlns:p14="http://schemas.microsoft.com/office/powerpoint/2010/main" val="2793174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11560" y="1484784"/>
            <a:ext cx="8064896" cy="4896544"/>
          </a:xfrm>
        </p:spPr>
        <p:txBody>
          <a:bodyPr>
            <a:normAutofit fontScale="92500" lnSpcReduction="20000"/>
          </a:bodyPr>
          <a:lstStyle/>
          <a:p>
            <a:pPr marL="0" indent="0">
              <a:buNone/>
            </a:pPr>
            <a:r>
              <a:rPr lang="en-US" sz="2800" b="1" i="1" dirty="0"/>
              <a:t>New in 2022</a:t>
            </a:r>
          </a:p>
          <a:p>
            <a:pPr marL="0" indent="0">
              <a:buNone/>
            </a:pPr>
            <a:r>
              <a:rPr lang="en-GB" sz="2800" b="1" dirty="0"/>
              <a:t>SECR</a:t>
            </a:r>
            <a:endParaRPr lang="en-GB" sz="2800" dirty="0"/>
          </a:p>
          <a:p>
            <a:r>
              <a:rPr lang="en-GB" sz="2800" dirty="0"/>
              <a:t>The Streamlined Energy and Carbon Reporting (SECR) framework requires large UK companies and large LLPs to make disclosures on energy use and emissions in their annual reports. </a:t>
            </a:r>
          </a:p>
          <a:p>
            <a:r>
              <a:rPr lang="en-GB" sz="2800" dirty="0"/>
              <a:t>The government is considering making changes to the framework to better align it with the TCFD requirements by 2023. </a:t>
            </a:r>
          </a:p>
          <a:p>
            <a:r>
              <a:rPr lang="en-GB" sz="2800" dirty="0"/>
              <a:t>Companies should prepare themselves for more ambitious requirements in the years to come and notably for Scope 3 value chain emissions reporting to become mandatory</a:t>
            </a:r>
          </a:p>
          <a:p>
            <a:pPr marL="0" indent="0">
              <a:buNone/>
            </a:pP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51</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112DB715-9606-4F9B-9F4D-A76DECB0E139}"/>
              </a:ext>
            </a:extLst>
          </p:cNvPr>
          <p:cNvPicPr>
            <a:picLocks noChangeAspect="1"/>
          </p:cNvPicPr>
          <p:nvPr/>
        </p:nvPicPr>
        <p:blipFill>
          <a:blip r:embed="rId2"/>
          <a:stretch>
            <a:fillRect/>
          </a:stretch>
        </p:blipFill>
        <p:spPr>
          <a:xfrm>
            <a:off x="251520" y="188640"/>
            <a:ext cx="1024217" cy="1085182"/>
          </a:xfrm>
          <a:prstGeom prst="rect">
            <a:avLst/>
          </a:prstGeom>
        </p:spPr>
      </p:pic>
    </p:spTree>
    <p:extLst>
      <p:ext uri="{BB962C8B-B14F-4D97-AF65-F5344CB8AC3E}">
        <p14:creationId xmlns:p14="http://schemas.microsoft.com/office/powerpoint/2010/main" val="634620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537053" y="1238306"/>
            <a:ext cx="6172200" cy="4896544"/>
          </a:xfrm>
        </p:spPr>
        <p:txBody>
          <a:bodyPr>
            <a:normAutofit/>
          </a:bodyPr>
          <a:lstStyle/>
          <a:p>
            <a:pPr marL="0" indent="0">
              <a:buNone/>
            </a:pPr>
            <a:r>
              <a:rPr lang="en-US" sz="2800" b="1" i="1" dirty="0"/>
              <a:t>New in 2022</a:t>
            </a:r>
          </a:p>
          <a:p>
            <a:pPr marL="0" indent="0">
              <a:buNone/>
            </a:pPr>
            <a:r>
              <a:rPr lang="en-GB" sz="2800" b="1" dirty="0"/>
              <a:t>UK REACH</a:t>
            </a:r>
          </a:p>
          <a:p>
            <a:pPr marL="0" indent="0">
              <a:buNone/>
            </a:pPr>
            <a:endParaRPr lang="en-GB" sz="2800"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52</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380218B8-9DDB-4E7B-B3BC-AC8A35BAAEE3}"/>
              </a:ext>
            </a:extLst>
          </p:cNvPr>
          <p:cNvPicPr>
            <a:picLocks noChangeAspect="1"/>
          </p:cNvPicPr>
          <p:nvPr/>
        </p:nvPicPr>
        <p:blipFill>
          <a:blip r:embed="rId2"/>
          <a:stretch>
            <a:fillRect/>
          </a:stretch>
        </p:blipFill>
        <p:spPr>
          <a:xfrm>
            <a:off x="445427" y="188640"/>
            <a:ext cx="1024217" cy="1085182"/>
          </a:xfrm>
          <a:prstGeom prst="rect">
            <a:avLst/>
          </a:prstGeom>
        </p:spPr>
      </p:pic>
      <p:pic>
        <p:nvPicPr>
          <p:cNvPr id="8" name="Picture 7">
            <a:extLst>
              <a:ext uri="{FF2B5EF4-FFF2-40B4-BE49-F238E27FC236}">
                <a16:creationId xmlns:a16="http://schemas.microsoft.com/office/drawing/2014/main" xmlns="" id="{AC779EB1-6F1C-4445-921C-8013D53FE571}"/>
              </a:ext>
            </a:extLst>
          </p:cNvPr>
          <p:cNvPicPr>
            <a:picLocks noChangeAspect="1"/>
          </p:cNvPicPr>
          <p:nvPr/>
        </p:nvPicPr>
        <p:blipFill>
          <a:blip r:embed="rId3"/>
          <a:stretch>
            <a:fillRect/>
          </a:stretch>
        </p:blipFill>
        <p:spPr>
          <a:xfrm>
            <a:off x="445427" y="2204864"/>
            <a:ext cx="8490933" cy="4083918"/>
          </a:xfrm>
          <a:prstGeom prst="rect">
            <a:avLst/>
          </a:prstGeom>
        </p:spPr>
      </p:pic>
      <p:pic>
        <p:nvPicPr>
          <p:cNvPr id="10" name="Picture 9">
            <a:extLst>
              <a:ext uri="{FF2B5EF4-FFF2-40B4-BE49-F238E27FC236}">
                <a16:creationId xmlns:a16="http://schemas.microsoft.com/office/drawing/2014/main" xmlns="" id="{3BDE5828-68A2-4485-A508-AEAB44502EEB}"/>
              </a:ext>
            </a:extLst>
          </p:cNvPr>
          <p:cNvPicPr>
            <a:picLocks noChangeAspect="1"/>
          </p:cNvPicPr>
          <p:nvPr/>
        </p:nvPicPr>
        <p:blipFill>
          <a:blip r:embed="rId4"/>
          <a:stretch>
            <a:fillRect/>
          </a:stretch>
        </p:blipFill>
        <p:spPr>
          <a:xfrm>
            <a:off x="7524328" y="260648"/>
            <a:ext cx="1268016" cy="1076325"/>
          </a:xfrm>
          <a:prstGeom prst="rect">
            <a:avLst/>
          </a:prstGeom>
        </p:spPr>
      </p:pic>
    </p:spTree>
    <p:extLst>
      <p:ext uri="{BB962C8B-B14F-4D97-AF65-F5344CB8AC3E}">
        <p14:creationId xmlns:p14="http://schemas.microsoft.com/office/powerpoint/2010/main" val="654444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11560" y="1484784"/>
            <a:ext cx="7992888" cy="4896544"/>
          </a:xfrm>
        </p:spPr>
        <p:txBody>
          <a:bodyPr>
            <a:normAutofit fontScale="92500" lnSpcReduction="20000"/>
          </a:bodyPr>
          <a:lstStyle/>
          <a:p>
            <a:pPr marL="0" indent="0">
              <a:buNone/>
            </a:pPr>
            <a:r>
              <a:rPr lang="en-US" sz="2800" b="1" i="1" dirty="0"/>
              <a:t>New in 2022</a:t>
            </a:r>
          </a:p>
          <a:p>
            <a:pPr marL="0" indent="0">
              <a:buNone/>
            </a:pPr>
            <a:r>
              <a:rPr lang="en-GB" sz="2800" b="1" dirty="0"/>
              <a:t>Chemicals strategy</a:t>
            </a:r>
            <a:endParaRPr lang="en-GB" sz="2800" dirty="0"/>
          </a:p>
          <a:p>
            <a:pPr marL="0" indent="0">
              <a:buNone/>
            </a:pPr>
            <a:r>
              <a:rPr lang="en-GB" sz="2800" dirty="0"/>
              <a:t>The government is expected to publish its UK chemicals strategy at some point this year. Whilst we know very little about its proposed content, businesses should expect the strategy to address (amongst other things)</a:t>
            </a:r>
          </a:p>
          <a:p>
            <a:pPr>
              <a:buFont typeface="Wingdings" panose="05000000000000000000" pitchFamily="2" charset="2"/>
              <a:buChar char="Ø"/>
            </a:pPr>
            <a:r>
              <a:rPr lang="en-GB" sz="2800" dirty="0"/>
              <a:t> hazardous chemicals such as endocrine disruptors (EDCs), persistent, </a:t>
            </a:r>
            <a:r>
              <a:rPr lang="en-GB" sz="2800" dirty="0" err="1"/>
              <a:t>bioaccumulative</a:t>
            </a:r>
            <a:r>
              <a:rPr lang="en-GB" sz="2800" dirty="0"/>
              <a:t> and toxic substances (PBTs) and persistent, mobile and toxic chemicals (PMTs); </a:t>
            </a:r>
          </a:p>
          <a:p>
            <a:pPr>
              <a:buFont typeface="Wingdings" panose="05000000000000000000" pitchFamily="2" charset="2"/>
              <a:buChar char="Ø"/>
            </a:pPr>
            <a:r>
              <a:rPr lang="en-GB" sz="2800" dirty="0"/>
              <a:t>consider a phase-out of PFAS substances as a group; </a:t>
            </a:r>
          </a:p>
          <a:p>
            <a:pPr>
              <a:buFont typeface="Wingdings" panose="05000000000000000000" pitchFamily="2" charset="2"/>
              <a:buChar char="Ø"/>
            </a:pPr>
            <a:r>
              <a:rPr lang="en-GB" sz="2800" dirty="0"/>
              <a:t>and consider whether to introduce a UK equivalent of the EU’s SCIP database.  </a:t>
            </a:r>
          </a:p>
          <a:p>
            <a:pPr marL="0" indent="0">
              <a:buNone/>
            </a:pP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53</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7632949B-BB44-4E1E-8C51-D774B22E1400}"/>
              </a:ext>
            </a:extLst>
          </p:cNvPr>
          <p:cNvPicPr>
            <a:picLocks noChangeAspect="1"/>
          </p:cNvPicPr>
          <p:nvPr/>
        </p:nvPicPr>
        <p:blipFill>
          <a:blip r:embed="rId2"/>
          <a:stretch>
            <a:fillRect/>
          </a:stretch>
        </p:blipFill>
        <p:spPr>
          <a:xfrm>
            <a:off x="467544" y="188640"/>
            <a:ext cx="1024217" cy="1085182"/>
          </a:xfrm>
          <a:prstGeom prst="rect">
            <a:avLst/>
          </a:prstGeom>
        </p:spPr>
      </p:pic>
    </p:spTree>
    <p:extLst>
      <p:ext uri="{BB962C8B-B14F-4D97-AF65-F5344CB8AC3E}">
        <p14:creationId xmlns:p14="http://schemas.microsoft.com/office/powerpoint/2010/main" val="3970380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91620" y="1556792"/>
            <a:ext cx="7840820" cy="4656440"/>
          </a:xfrm>
        </p:spPr>
        <p:txBody>
          <a:bodyPr>
            <a:normAutofit fontScale="92500" lnSpcReduction="20000"/>
          </a:bodyPr>
          <a:lstStyle/>
          <a:p>
            <a:pPr marL="0" indent="0">
              <a:buNone/>
            </a:pPr>
            <a:r>
              <a:rPr lang="en-US" sz="2800" b="1" i="1" dirty="0"/>
              <a:t>New in 2022</a:t>
            </a:r>
          </a:p>
          <a:p>
            <a:pPr marL="0" indent="0">
              <a:buNone/>
            </a:pPr>
            <a:r>
              <a:rPr lang="en-GB" sz="2800" b="1" dirty="0"/>
              <a:t>Review of the Furniture and Furnishings (Fire Safety) Regulations 1988</a:t>
            </a:r>
            <a:endParaRPr lang="en-GB" sz="2800" dirty="0"/>
          </a:p>
          <a:p>
            <a:r>
              <a:rPr lang="en-GB" sz="2800" dirty="0"/>
              <a:t>The Furniture and Furnishings (Fire Safety) Regulations 1988 regulate the fire resistance of furniture products. </a:t>
            </a:r>
          </a:p>
          <a:p>
            <a:r>
              <a:rPr lang="en-GB" sz="2800" dirty="0"/>
              <a:t>Several attempts have been made to review the regulations over the last few years on the basis that they allow toxic flame retardants to be used in everyday items such as sofas, mattresses and baby products. </a:t>
            </a:r>
          </a:p>
          <a:p>
            <a:r>
              <a:rPr lang="en-GB" sz="2800" dirty="0"/>
              <a:t>The government is expected to consult on a proposed legislative reform and issue draft new legislation in 2022.</a:t>
            </a:r>
          </a:p>
          <a:p>
            <a:pPr marL="0" indent="0">
              <a:buNone/>
            </a:pP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54</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25B2B2C3-EFAD-4CA1-AF8E-AC6278B793E9}"/>
              </a:ext>
            </a:extLst>
          </p:cNvPr>
          <p:cNvPicPr>
            <a:picLocks noChangeAspect="1"/>
          </p:cNvPicPr>
          <p:nvPr/>
        </p:nvPicPr>
        <p:blipFill>
          <a:blip r:embed="rId2"/>
          <a:stretch>
            <a:fillRect/>
          </a:stretch>
        </p:blipFill>
        <p:spPr>
          <a:xfrm>
            <a:off x="179512" y="231507"/>
            <a:ext cx="1024217" cy="1085182"/>
          </a:xfrm>
          <a:prstGeom prst="rect">
            <a:avLst/>
          </a:prstGeom>
        </p:spPr>
      </p:pic>
      <p:pic>
        <p:nvPicPr>
          <p:cNvPr id="8" name="Picture 7">
            <a:extLst>
              <a:ext uri="{FF2B5EF4-FFF2-40B4-BE49-F238E27FC236}">
                <a16:creationId xmlns:a16="http://schemas.microsoft.com/office/drawing/2014/main" xmlns="" id="{7FB6E38C-BAC1-48B1-B621-B2997856AD25}"/>
              </a:ext>
            </a:extLst>
          </p:cNvPr>
          <p:cNvPicPr>
            <a:picLocks noChangeAspect="1"/>
          </p:cNvPicPr>
          <p:nvPr/>
        </p:nvPicPr>
        <p:blipFill>
          <a:blip r:embed="rId3"/>
          <a:stretch>
            <a:fillRect/>
          </a:stretch>
        </p:blipFill>
        <p:spPr>
          <a:xfrm>
            <a:off x="6876256" y="231507"/>
            <a:ext cx="2064544" cy="1390650"/>
          </a:xfrm>
          <a:prstGeom prst="rect">
            <a:avLst/>
          </a:prstGeom>
        </p:spPr>
      </p:pic>
    </p:spTree>
    <p:extLst>
      <p:ext uri="{BB962C8B-B14F-4D97-AF65-F5344CB8AC3E}">
        <p14:creationId xmlns:p14="http://schemas.microsoft.com/office/powerpoint/2010/main" val="2904193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11560" y="1484784"/>
            <a:ext cx="7920880" cy="4896544"/>
          </a:xfrm>
        </p:spPr>
        <p:txBody>
          <a:bodyPr>
            <a:normAutofit/>
          </a:bodyPr>
          <a:lstStyle/>
          <a:p>
            <a:pPr marL="0" indent="0">
              <a:buNone/>
            </a:pPr>
            <a:r>
              <a:rPr lang="en-US" sz="2800" b="1" i="1" dirty="0"/>
              <a:t>New in 2022 – Open Consultations</a:t>
            </a:r>
          </a:p>
          <a:p>
            <a:pPr marL="0" indent="0">
              <a:buNone/>
            </a:pPr>
            <a:r>
              <a:rPr lang="en-GB" sz="2800" b="1" dirty="0"/>
              <a:t>Single Use Plastics </a:t>
            </a:r>
            <a:r>
              <a:rPr lang="en-GB" sz="2800" dirty="0"/>
              <a:t> (closes 12 February 2022): </a:t>
            </a:r>
          </a:p>
          <a:p>
            <a:r>
              <a:rPr lang="en-GB" sz="2800" dirty="0"/>
              <a:t>The government is considering a ban on the supply of single-use plastic plates, cutlery, balloon sticks, and expanded and extruded polystyrene food and drink containers in England from April 2023.</a:t>
            </a:r>
          </a:p>
          <a:p>
            <a:pPr marL="0" indent="0">
              <a:buNone/>
            </a:pP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55</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8197296D-5FCA-4B7F-9311-68E9F27C8F63}"/>
              </a:ext>
            </a:extLst>
          </p:cNvPr>
          <p:cNvPicPr>
            <a:picLocks noChangeAspect="1"/>
          </p:cNvPicPr>
          <p:nvPr/>
        </p:nvPicPr>
        <p:blipFill>
          <a:blip r:embed="rId3"/>
          <a:stretch>
            <a:fillRect/>
          </a:stretch>
        </p:blipFill>
        <p:spPr>
          <a:xfrm>
            <a:off x="539552" y="188640"/>
            <a:ext cx="1024217" cy="1085182"/>
          </a:xfrm>
          <a:prstGeom prst="rect">
            <a:avLst/>
          </a:prstGeom>
        </p:spPr>
      </p:pic>
    </p:spTree>
    <p:extLst>
      <p:ext uri="{BB962C8B-B14F-4D97-AF65-F5344CB8AC3E}">
        <p14:creationId xmlns:p14="http://schemas.microsoft.com/office/powerpoint/2010/main" val="2468838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11560" y="1468239"/>
            <a:ext cx="8136904" cy="4896544"/>
          </a:xfrm>
        </p:spPr>
        <p:txBody>
          <a:bodyPr>
            <a:normAutofit fontScale="92500" lnSpcReduction="20000"/>
          </a:bodyPr>
          <a:lstStyle/>
          <a:p>
            <a:pPr marL="0" indent="0">
              <a:buNone/>
            </a:pPr>
            <a:r>
              <a:rPr lang="en-US" sz="2800" b="1" i="1" dirty="0"/>
              <a:t>New in 2022 – Open Consultations</a:t>
            </a:r>
          </a:p>
          <a:p>
            <a:r>
              <a:rPr lang="en-GB" sz="2800" dirty="0"/>
              <a:t>Forest Risk Commodities (closes 11 March 2022): the Environment Act 2021 introduces new obligations on businesses regarding the use of “forest risk commodities” and derived products in commercial activities in the UK. </a:t>
            </a:r>
          </a:p>
          <a:p>
            <a:r>
              <a:rPr lang="en-GB" sz="2800" dirty="0"/>
              <a:t>Businesses will be expected to carry out due diligence to confirm that in-scope commodities and derived products have not been produced on land subject to deforestation since 31 December 2020. </a:t>
            </a:r>
          </a:p>
          <a:p>
            <a:r>
              <a:rPr lang="en-GB" sz="2800" dirty="0"/>
              <a:t>The EU has already tabled a similar legislative proposal which proposes to target palm oil, soy, wood, cocoa, coffee and beef.</a:t>
            </a:r>
          </a:p>
          <a:p>
            <a:pPr marL="0" indent="0">
              <a:buNone/>
            </a:pP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56</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ED486C7E-58B4-4CEF-807C-C1FD9D141497}"/>
              </a:ext>
            </a:extLst>
          </p:cNvPr>
          <p:cNvPicPr>
            <a:picLocks noChangeAspect="1"/>
          </p:cNvPicPr>
          <p:nvPr/>
        </p:nvPicPr>
        <p:blipFill>
          <a:blip r:embed="rId2"/>
          <a:stretch>
            <a:fillRect/>
          </a:stretch>
        </p:blipFill>
        <p:spPr>
          <a:xfrm>
            <a:off x="395536" y="188640"/>
            <a:ext cx="1024217" cy="1085182"/>
          </a:xfrm>
          <a:prstGeom prst="rect">
            <a:avLst/>
          </a:prstGeom>
        </p:spPr>
      </p:pic>
    </p:spTree>
    <p:extLst>
      <p:ext uri="{BB962C8B-B14F-4D97-AF65-F5344CB8AC3E}">
        <p14:creationId xmlns:p14="http://schemas.microsoft.com/office/powerpoint/2010/main" val="1022320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E50F4FA0-B4C7-4DFB-9648-722076C12BD6}"/>
              </a:ext>
            </a:extLst>
          </p:cNvPr>
          <p:cNvSpPr>
            <a:spLocks noGrp="1"/>
          </p:cNvSpPr>
          <p:nvPr>
            <p:ph type="ftr" sz="quarter" idx="11"/>
          </p:nvPr>
        </p:nvSpPr>
        <p:spPr/>
        <p:txBody>
          <a:bodyPr/>
          <a:lstStyle/>
          <a:p>
            <a:r>
              <a:rPr lang="en-GB"/>
              <a:t>HHSG Feb 2022</a:t>
            </a:r>
            <a:endParaRPr lang="en-GB" dirty="0"/>
          </a:p>
        </p:txBody>
      </p:sp>
      <p:sp>
        <p:nvSpPr>
          <p:cNvPr id="3" name="Slide Number Placeholder 2">
            <a:extLst>
              <a:ext uri="{FF2B5EF4-FFF2-40B4-BE49-F238E27FC236}">
                <a16:creationId xmlns:a16="http://schemas.microsoft.com/office/drawing/2014/main" xmlns="" id="{1CC16672-632D-409B-9E8B-ECF808FE9447}"/>
              </a:ext>
            </a:extLst>
          </p:cNvPr>
          <p:cNvSpPr>
            <a:spLocks noGrp="1"/>
          </p:cNvSpPr>
          <p:nvPr>
            <p:ph type="sldNum" sz="quarter" idx="12"/>
          </p:nvPr>
        </p:nvSpPr>
        <p:spPr/>
        <p:txBody>
          <a:bodyPr/>
          <a:lstStyle/>
          <a:p>
            <a:fld id="{B9414556-BEDA-4D4B-9CF1-263B737BB541}" type="slidenum">
              <a:rPr lang="en-GB" smtClean="0"/>
              <a:t>57</a:t>
            </a:fld>
            <a:endParaRPr lang="en-GB" dirty="0"/>
          </a:p>
        </p:txBody>
      </p:sp>
      <p:sp>
        <p:nvSpPr>
          <p:cNvPr id="5" name="TextBox 4">
            <a:extLst>
              <a:ext uri="{FF2B5EF4-FFF2-40B4-BE49-F238E27FC236}">
                <a16:creationId xmlns:a16="http://schemas.microsoft.com/office/drawing/2014/main" xmlns="" id="{6D6D448B-491B-4556-9D67-C29BB20A6164}"/>
              </a:ext>
            </a:extLst>
          </p:cNvPr>
          <p:cNvSpPr txBox="1"/>
          <p:nvPr/>
        </p:nvSpPr>
        <p:spPr>
          <a:xfrm>
            <a:off x="539552" y="1540088"/>
            <a:ext cx="8280920" cy="4985980"/>
          </a:xfrm>
          <a:prstGeom prst="rect">
            <a:avLst/>
          </a:prstGeom>
          <a:noFill/>
        </p:spPr>
        <p:txBody>
          <a:bodyPr wrap="square">
            <a:spAutoFit/>
          </a:bodyPr>
          <a:lstStyle/>
          <a:p>
            <a:r>
              <a:rPr lang="en-GB" sz="2800" dirty="0">
                <a:solidFill>
                  <a:srgbClr val="000000"/>
                </a:solidFill>
                <a:effectLst/>
                <a:latin typeface="Calibri" panose="020F0502020204030204" pitchFamily="34" charset="0"/>
                <a:ea typeface="Times New Roman" panose="02020603050405020304" pitchFamily="18" charset="0"/>
              </a:rPr>
              <a:t>The Department for Environment, Food and Rural Affairs (DEFRA) have launched a consultation that will affect the way waste is managed, transported and tracked</a:t>
            </a:r>
            <a:r>
              <a:rPr lang="en-GB" sz="2800" dirty="0" smtClean="0">
                <a:solidFill>
                  <a:srgbClr val="000000"/>
                </a:solidFill>
                <a:effectLst/>
                <a:latin typeface="Calibri" panose="020F0502020204030204" pitchFamily="34" charset="0"/>
                <a:ea typeface="Times New Roman" panose="02020603050405020304" pitchFamily="18" charset="0"/>
              </a:rPr>
              <a:t>.</a:t>
            </a:r>
            <a:r>
              <a:rPr lang="en-GB" sz="2800" dirty="0">
                <a:effectLst/>
                <a:latin typeface="Calibri" panose="020F0502020204030204" pitchFamily="34" charset="0"/>
                <a:ea typeface="Times New Roman" panose="02020603050405020304" pitchFamily="18" charset="0"/>
              </a:rPr>
              <a:t/>
            </a:r>
            <a:br>
              <a:rPr lang="en-GB" sz="2800" dirty="0">
                <a:effectLst/>
                <a:latin typeface="Calibri" panose="020F0502020204030204" pitchFamily="34" charset="0"/>
                <a:ea typeface="Times New Roman" panose="02020603050405020304" pitchFamily="18" charset="0"/>
              </a:rPr>
            </a:br>
            <a:r>
              <a:rPr lang="en-GB" sz="2800" dirty="0">
                <a:solidFill>
                  <a:srgbClr val="000000"/>
                </a:solidFill>
                <a:effectLst/>
                <a:latin typeface="Calibri" panose="020F0502020204030204" pitchFamily="34" charset="0"/>
                <a:ea typeface="Times New Roman" panose="02020603050405020304" pitchFamily="18" charset="0"/>
              </a:rPr>
              <a:t>This will affect waste carriers, brokers or dealers.</a:t>
            </a:r>
            <a:r>
              <a:rPr lang="en-GB" sz="2800" dirty="0">
                <a:effectLst/>
                <a:latin typeface="Calibri" panose="020F0502020204030204" pitchFamily="34" charset="0"/>
                <a:ea typeface="Times New Roman" panose="02020603050405020304" pitchFamily="18" charset="0"/>
              </a:rPr>
              <a:t/>
            </a:r>
            <a:br>
              <a:rPr lang="en-GB" sz="2800" dirty="0">
                <a:effectLst/>
                <a:latin typeface="Calibri" panose="020F0502020204030204" pitchFamily="34" charset="0"/>
                <a:ea typeface="Times New Roman" panose="02020603050405020304" pitchFamily="18" charset="0"/>
              </a:rPr>
            </a:br>
            <a:r>
              <a:rPr lang="en-GB" sz="2800" dirty="0">
                <a:effectLst/>
                <a:latin typeface="Calibri" panose="020F0502020204030204" pitchFamily="34" charset="0"/>
                <a:ea typeface="Times New Roman" panose="02020603050405020304" pitchFamily="18" charset="0"/>
              </a:rPr>
              <a:t/>
            </a:r>
            <a:br>
              <a:rPr lang="en-GB" sz="2800" dirty="0">
                <a:effectLst/>
                <a:latin typeface="Calibri" panose="020F0502020204030204" pitchFamily="34" charset="0"/>
                <a:ea typeface="Times New Roman" panose="02020603050405020304" pitchFamily="18" charset="0"/>
              </a:rPr>
            </a:br>
            <a:r>
              <a:rPr lang="en-GB" sz="2800" dirty="0">
                <a:solidFill>
                  <a:srgbClr val="000000"/>
                </a:solidFill>
                <a:effectLst/>
                <a:latin typeface="Calibri" panose="020F0502020204030204" pitchFamily="34" charset="0"/>
                <a:ea typeface="Times New Roman" panose="02020603050405020304" pitchFamily="18" charset="0"/>
              </a:rPr>
              <a:t>There are 2 Defra consultations for the introduction of:</a:t>
            </a:r>
            <a:r>
              <a:rPr lang="en-GB" sz="2800" dirty="0">
                <a:effectLst/>
                <a:latin typeface="Calibri" panose="020F0502020204030204" pitchFamily="34" charset="0"/>
                <a:ea typeface="Times New Roman" panose="02020603050405020304" pitchFamily="18" charset="0"/>
              </a:rPr>
              <a:t/>
            </a:r>
            <a:br>
              <a:rPr lang="en-GB" sz="2800" dirty="0">
                <a:effectLst/>
                <a:latin typeface="Calibri" panose="020F0502020204030204" pitchFamily="34" charset="0"/>
                <a:ea typeface="Times New Roman" panose="02020603050405020304" pitchFamily="18" charset="0"/>
              </a:rPr>
            </a:br>
            <a:r>
              <a:rPr lang="en-GB" sz="2800" dirty="0">
                <a:solidFill>
                  <a:srgbClr val="000000"/>
                </a:solidFill>
                <a:effectLst/>
                <a:latin typeface="Calibri" panose="020F0502020204030204" pitchFamily="34" charset="0"/>
                <a:ea typeface="Times New Roman" panose="02020603050405020304" pitchFamily="18" charset="0"/>
              </a:rPr>
              <a:t>1.   A digital waste tracking service; and</a:t>
            </a:r>
            <a:r>
              <a:rPr lang="en-GB" sz="2800" dirty="0">
                <a:effectLst/>
                <a:latin typeface="Calibri" panose="020F0502020204030204" pitchFamily="34" charset="0"/>
                <a:ea typeface="Times New Roman" panose="02020603050405020304" pitchFamily="18" charset="0"/>
              </a:rPr>
              <a:t/>
            </a:r>
            <a:br>
              <a:rPr lang="en-GB" sz="2800" dirty="0">
                <a:effectLst/>
                <a:latin typeface="Calibri" panose="020F0502020204030204" pitchFamily="34" charset="0"/>
                <a:ea typeface="Times New Roman" panose="02020603050405020304" pitchFamily="18" charset="0"/>
              </a:rPr>
            </a:br>
            <a:r>
              <a:rPr lang="en-GB" sz="2800" dirty="0">
                <a:solidFill>
                  <a:srgbClr val="000000"/>
                </a:solidFill>
                <a:effectLst/>
                <a:latin typeface="Calibri" panose="020F0502020204030204" pitchFamily="34" charset="0"/>
                <a:ea typeface="Times New Roman" panose="02020603050405020304" pitchFamily="18" charset="0"/>
              </a:rPr>
              <a:t>2.   A new permitting regime for carriers, brokers and dealers that manage waste as a business.</a:t>
            </a:r>
            <a:r>
              <a:rPr lang="en-GB" sz="2800" dirty="0">
                <a:effectLst/>
                <a:latin typeface="Calibri" panose="020F0502020204030204" pitchFamily="34" charset="0"/>
                <a:ea typeface="Times New Roman" panose="02020603050405020304" pitchFamily="18" charset="0"/>
              </a:rPr>
              <a:t/>
            </a:r>
            <a:br>
              <a:rPr lang="en-GB" sz="2800" dirty="0">
                <a:effectLst/>
                <a:latin typeface="Calibri" panose="020F0502020204030204" pitchFamily="34" charset="0"/>
                <a:ea typeface="Times New Roman" panose="02020603050405020304" pitchFamily="18" charset="0"/>
              </a:rPr>
            </a:br>
            <a:r>
              <a:rPr lang="en-GB" sz="2000" dirty="0">
                <a:effectLst/>
                <a:latin typeface="Calibri" panose="020F0502020204030204" pitchFamily="34" charset="0"/>
                <a:ea typeface="Times New Roman" panose="02020603050405020304" pitchFamily="18" charset="0"/>
              </a:rPr>
              <a:t/>
            </a:r>
            <a:br>
              <a:rPr lang="en-GB" sz="2000" dirty="0">
                <a:effectLst/>
                <a:latin typeface="Calibri" panose="020F0502020204030204" pitchFamily="34" charset="0"/>
                <a:ea typeface="Times New Roman" panose="02020603050405020304" pitchFamily="18" charset="0"/>
              </a:rPr>
            </a:br>
            <a:endParaRPr lang="en-GB" dirty="0"/>
          </a:p>
        </p:txBody>
      </p:sp>
      <p:pic>
        <p:nvPicPr>
          <p:cNvPr id="7" name="Picture 6">
            <a:extLst>
              <a:ext uri="{FF2B5EF4-FFF2-40B4-BE49-F238E27FC236}">
                <a16:creationId xmlns:a16="http://schemas.microsoft.com/office/drawing/2014/main" xmlns="" id="{FC536DE2-D7A1-4BF6-BE3C-42298B7B66F6}"/>
              </a:ext>
            </a:extLst>
          </p:cNvPr>
          <p:cNvPicPr>
            <a:picLocks noChangeAspect="1"/>
          </p:cNvPicPr>
          <p:nvPr/>
        </p:nvPicPr>
        <p:blipFill>
          <a:blip r:embed="rId3"/>
          <a:stretch>
            <a:fillRect/>
          </a:stretch>
        </p:blipFill>
        <p:spPr>
          <a:xfrm>
            <a:off x="1907704" y="211249"/>
            <a:ext cx="5712296" cy="1176630"/>
          </a:xfrm>
          <a:prstGeom prst="rect">
            <a:avLst/>
          </a:prstGeom>
        </p:spPr>
      </p:pic>
      <p:pic>
        <p:nvPicPr>
          <p:cNvPr id="8" name="Picture 7">
            <a:extLst>
              <a:ext uri="{FF2B5EF4-FFF2-40B4-BE49-F238E27FC236}">
                <a16:creationId xmlns:a16="http://schemas.microsoft.com/office/drawing/2014/main" xmlns="" id="{0F7D7D42-5836-44FE-8ECA-7F0DC01AF381}"/>
              </a:ext>
            </a:extLst>
          </p:cNvPr>
          <p:cNvPicPr>
            <a:picLocks noChangeAspect="1"/>
          </p:cNvPicPr>
          <p:nvPr/>
        </p:nvPicPr>
        <p:blipFill>
          <a:blip r:embed="rId4"/>
          <a:stretch>
            <a:fillRect/>
          </a:stretch>
        </p:blipFill>
        <p:spPr>
          <a:xfrm>
            <a:off x="337831" y="302697"/>
            <a:ext cx="1024217" cy="1085182"/>
          </a:xfrm>
          <a:prstGeom prst="rect">
            <a:avLst/>
          </a:prstGeom>
        </p:spPr>
      </p:pic>
    </p:spTree>
    <p:extLst>
      <p:ext uri="{BB962C8B-B14F-4D97-AF65-F5344CB8AC3E}">
        <p14:creationId xmlns:p14="http://schemas.microsoft.com/office/powerpoint/2010/main" val="1226994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611560" y="1484784"/>
            <a:ext cx="7848872" cy="4896544"/>
          </a:xfrm>
        </p:spPr>
        <p:txBody>
          <a:bodyPr>
            <a:normAutofit/>
          </a:bodyPr>
          <a:lstStyle/>
          <a:p>
            <a:pPr marL="0" indent="0">
              <a:buNone/>
            </a:pPr>
            <a:r>
              <a:rPr lang="en-US" sz="2800" b="1" i="1" dirty="0"/>
              <a:t>New in 2022 – Open Consultations</a:t>
            </a:r>
          </a:p>
          <a:p>
            <a:pPr marL="0" indent="0">
              <a:buNone/>
            </a:pPr>
            <a:r>
              <a:rPr lang="en-GB" sz="2800" b="1" dirty="0"/>
              <a:t>Biodiversity Net Gain</a:t>
            </a:r>
            <a:r>
              <a:rPr lang="en-GB" sz="2800" dirty="0"/>
              <a:t> (closes 5 April 2022): </a:t>
            </a:r>
          </a:p>
          <a:p>
            <a:r>
              <a:rPr lang="en-GB" sz="2800" dirty="0"/>
              <a:t>The Environment Act 2021 requires new developments in England to achieve “biodiversity net gain”, which consists of leaving natural habitats in a better state than they were before the development. </a:t>
            </a:r>
          </a:p>
          <a:p>
            <a:r>
              <a:rPr lang="en-GB" sz="2800" dirty="0"/>
              <a:t>The government is consulting on the practical and legal implementation details of this new requirement.         </a:t>
            </a:r>
            <a:endParaRPr lang="en-US" sz="2800" b="1" i="1"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58</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3DB8CE79-BA69-4BCA-BD10-B8CF91BAEB70}"/>
              </a:ext>
            </a:extLst>
          </p:cNvPr>
          <p:cNvPicPr>
            <a:picLocks noChangeAspect="1"/>
          </p:cNvPicPr>
          <p:nvPr/>
        </p:nvPicPr>
        <p:blipFill>
          <a:blip r:embed="rId2"/>
          <a:stretch>
            <a:fillRect/>
          </a:stretch>
        </p:blipFill>
        <p:spPr>
          <a:xfrm>
            <a:off x="323528" y="345654"/>
            <a:ext cx="1024217" cy="1085182"/>
          </a:xfrm>
          <a:prstGeom prst="rect">
            <a:avLst/>
          </a:prstGeom>
        </p:spPr>
      </p:pic>
    </p:spTree>
    <p:extLst>
      <p:ext uri="{BB962C8B-B14F-4D97-AF65-F5344CB8AC3E}">
        <p14:creationId xmlns:p14="http://schemas.microsoft.com/office/powerpoint/2010/main" val="2296331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HSE Update 2022</a:t>
            </a:r>
          </a:p>
        </p:txBody>
      </p:sp>
      <p:sp>
        <p:nvSpPr>
          <p:cNvPr id="3" name="Content Placeholder 2"/>
          <p:cNvSpPr>
            <a:spLocks noGrp="1"/>
          </p:cNvSpPr>
          <p:nvPr>
            <p:ph idx="1"/>
          </p:nvPr>
        </p:nvSpPr>
        <p:spPr>
          <a:xfrm>
            <a:off x="1439652" y="1628800"/>
            <a:ext cx="6172200" cy="4680520"/>
          </a:xfrm>
        </p:spPr>
        <p:txBody>
          <a:bodyPr>
            <a:normAutofit/>
          </a:bodyPr>
          <a:lstStyle/>
          <a:p>
            <a:pPr marL="0" indent="0">
              <a:buNone/>
            </a:pPr>
            <a:endParaRPr lang="en-US" sz="4000" dirty="0"/>
          </a:p>
          <a:p>
            <a:pPr marL="0" indent="0" algn="ctr">
              <a:buNone/>
            </a:pPr>
            <a:r>
              <a:rPr lang="en-US" sz="4000" dirty="0"/>
              <a:t>Thanks for listening</a:t>
            </a:r>
          </a:p>
          <a:p>
            <a:pPr marL="0" indent="0" algn="ctr">
              <a:buNone/>
            </a:pPr>
            <a:endParaRPr lang="en-US" sz="4000" dirty="0"/>
          </a:p>
          <a:p>
            <a:pPr marL="0" indent="0" algn="ctr">
              <a:buNone/>
            </a:pPr>
            <a:r>
              <a:rPr lang="en-US" sz="5400" dirty="0"/>
              <a:t>Any Questions?</a:t>
            </a:r>
            <a:endParaRPr lang="en-GB" sz="5400" dirty="0"/>
          </a:p>
        </p:txBody>
      </p:sp>
      <p:sp>
        <p:nvSpPr>
          <p:cNvPr id="4" name="Footer Placeholder 3"/>
          <p:cNvSpPr>
            <a:spLocks noGrp="1"/>
          </p:cNvSpPr>
          <p:nvPr>
            <p:ph type="ftr" sz="quarter" idx="11"/>
          </p:nvPr>
        </p:nvSpPr>
        <p:spPr/>
        <p:txBody>
          <a:bodyPr/>
          <a:lstStyle/>
          <a:p>
            <a:r>
              <a:rPr lang="en-GB" dirty="0">
                <a:solidFill>
                  <a:prstClr val="black">
                    <a:tint val="75000"/>
                  </a:prstClr>
                </a:solidFill>
                <a:latin typeface="Calibri"/>
              </a:rPr>
              <a:t>HHSG Feb 2022</a:t>
            </a: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59</a:t>
            </a:fld>
            <a:endParaRPr lang="en-GB" dirty="0">
              <a:solidFill>
                <a:prstClr val="black">
                  <a:tint val="75000"/>
                </a:prstClr>
              </a:solidFill>
              <a:latin typeface="Calibri"/>
            </a:endParaRPr>
          </a:p>
        </p:txBody>
      </p:sp>
      <p:pic>
        <p:nvPicPr>
          <p:cNvPr id="7" name="Picture 6">
            <a:extLst>
              <a:ext uri="{FF2B5EF4-FFF2-40B4-BE49-F238E27FC236}">
                <a16:creationId xmlns:a16="http://schemas.microsoft.com/office/drawing/2014/main" xmlns="" id="{15ED1A89-F5C4-4040-9B05-C33749832CF1}"/>
              </a:ext>
            </a:extLst>
          </p:cNvPr>
          <p:cNvPicPr>
            <a:picLocks noChangeAspect="1"/>
          </p:cNvPicPr>
          <p:nvPr/>
        </p:nvPicPr>
        <p:blipFill>
          <a:blip r:embed="rId2"/>
          <a:stretch>
            <a:fillRect/>
          </a:stretch>
        </p:blipFill>
        <p:spPr>
          <a:xfrm>
            <a:off x="467544" y="404664"/>
            <a:ext cx="1024217" cy="1085182"/>
          </a:xfrm>
          <a:prstGeom prst="rect">
            <a:avLst/>
          </a:prstGeom>
        </p:spPr>
      </p:pic>
    </p:spTree>
    <p:extLst>
      <p:ext uri="{BB962C8B-B14F-4D97-AF65-F5344CB8AC3E}">
        <p14:creationId xmlns:p14="http://schemas.microsoft.com/office/powerpoint/2010/main" val="87677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479673"/>
            <a:ext cx="6272454" cy="3646492"/>
          </a:xfrm>
        </p:spPr>
        <p:txBody>
          <a:bodyPr>
            <a:normAutofit fontScale="77500" lnSpcReduction="20000"/>
          </a:bodyPr>
          <a:lstStyle/>
          <a:p>
            <a:r>
              <a:rPr lang="en-GB" sz="3400" dirty="0"/>
              <a:t>Insurance companies have been looking at companies’ H&amp;S Arrangements. Again particularly how you are managing Covid-19 and it’s variants</a:t>
            </a:r>
          </a:p>
          <a:p>
            <a:r>
              <a:rPr lang="en-GB" sz="3400" dirty="0"/>
              <a:t>Checking Paperwork </a:t>
            </a:r>
          </a:p>
          <a:p>
            <a:pPr lvl="1"/>
            <a:r>
              <a:rPr lang="en-GB" sz="3000" dirty="0"/>
              <a:t>When PPE was issued</a:t>
            </a:r>
          </a:p>
          <a:p>
            <a:pPr lvl="1"/>
            <a:r>
              <a:rPr lang="en-GB" sz="3000" dirty="0"/>
              <a:t>Method Statements/Risk Assessments signed etc </a:t>
            </a:r>
          </a:p>
          <a:p>
            <a:pPr lvl="1"/>
            <a:r>
              <a:rPr lang="en-GB" sz="3000" dirty="0"/>
              <a:t>Training/Briefings attended</a:t>
            </a:r>
          </a:p>
          <a:p>
            <a:r>
              <a:rPr lang="en-GB" sz="3400" dirty="0"/>
              <a:t>Keep records!</a:t>
            </a:r>
          </a:p>
          <a:p>
            <a:endParaRPr lang="en-GB" sz="3400" dirty="0"/>
          </a:p>
        </p:txBody>
      </p:sp>
      <p:sp>
        <p:nvSpPr>
          <p:cNvPr id="4" name="Footer Placeholder 3"/>
          <p:cNvSpPr>
            <a:spLocks noGrp="1"/>
          </p:cNvSpPr>
          <p:nvPr>
            <p:ph type="ftr" sz="quarter" idx="11"/>
          </p:nvPr>
        </p:nvSpPr>
        <p:spPr/>
        <p:txBody>
          <a:bodyPr/>
          <a:lstStyle/>
          <a:p>
            <a:r>
              <a:rPr lang="en-GB" dirty="0"/>
              <a:t>HHSG Feb 2022</a:t>
            </a:r>
          </a:p>
        </p:txBody>
      </p:sp>
      <p:sp>
        <p:nvSpPr>
          <p:cNvPr id="5" name="Slide Number Placeholder 4"/>
          <p:cNvSpPr>
            <a:spLocks noGrp="1"/>
          </p:cNvSpPr>
          <p:nvPr>
            <p:ph type="sldNum" sz="quarter" idx="12"/>
          </p:nvPr>
        </p:nvSpPr>
        <p:spPr/>
        <p:txBody>
          <a:bodyPr/>
          <a:lstStyle/>
          <a:p>
            <a:fld id="{B9414556-BEDA-4D4B-9CF1-263B737BB541}" type="slidenum">
              <a:rPr lang="en-GB" smtClean="0"/>
              <a:pPr/>
              <a:t>6</a:t>
            </a:fld>
            <a:endParaRPr lang="en-GB" dirty="0"/>
          </a:p>
        </p:txBody>
      </p:sp>
      <p:pic>
        <p:nvPicPr>
          <p:cNvPr id="6" name="Picture 5">
            <a:extLst>
              <a:ext uri="{FF2B5EF4-FFF2-40B4-BE49-F238E27FC236}">
                <a16:creationId xmlns="" xmlns:a16="http://schemas.microsoft.com/office/drawing/2014/main" id="{A48B434E-5CEF-48DA-A9E9-6A19C76346DF}"/>
              </a:ext>
            </a:extLst>
          </p:cNvPr>
          <p:cNvPicPr>
            <a:picLocks noChangeAspect="1"/>
          </p:cNvPicPr>
          <p:nvPr/>
        </p:nvPicPr>
        <p:blipFill>
          <a:blip r:embed="rId3"/>
          <a:stretch>
            <a:fillRect/>
          </a:stretch>
        </p:blipFill>
        <p:spPr>
          <a:xfrm>
            <a:off x="2843809" y="1343073"/>
            <a:ext cx="2664296" cy="861792"/>
          </a:xfrm>
          <a:prstGeom prst="rect">
            <a:avLst/>
          </a:prstGeom>
        </p:spPr>
      </p:pic>
      <p:pic>
        <p:nvPicPr>
          <p:cNvPr id="7" name="Picture 6">
            <a:extLst>
              <a:ext uri="{FF2B5EF4-FFF2-40B4-BE49-F238E27FC236}">
                <a16:creationId xmlns="" xmlns:a16="http://schemas.microsoft.com/office/drawing/2014/main" id="{3305ABCA-FC6D-4431-AC90-2647EABF3B9C}"/>
              </a:ext>
            </a:extLst>
          </p:cNvPr>
          <p:cNvPicPr>
            <a:picLocks noChangeAspect="1"/>
          </p:cNvPicPr>
          <p:nvPr/>
        </p:nvPicPr>
        <p:blipFill>
          <a:blip r:embed="rId4"/>
          <a:stretch>
            <a:fillRect/>
          </a:stretch>
        </p:blipFill>
        <p:spPr>
          <a:xfrm>
            <a:off x="467544" y="177206"/>
            <a:ext cx="1024217" cy="1085182"/>
          </a:xfrm>
          <a:prstGeom prst="rect">
            <a:avLst/>
          </a:prstGeom>
        </p:spPr>
      </p:pic>
      <p:sp>
        <p:nvSpPr>
          <p:cNvPr id="11" name="Title 1">
            <a:extLst>
              <a:ext uri="{FF2B5EF4-FFF2-40B4-BE49-F238E27FC236}">
                <a16:creationId xmlns="" xmlns:a16="http://schemas.microsoft.com/office/drawing/2014/main" id="{98D4CE7B-16CE-493C-BF88-2C3984385956}"/>
              </a:ext>
            </a:extLst>
          </p:cNvPr>
          <p:cNvSpPr txBox="1">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prstClr val="black"/>
                </a:solidFill>
                <a:latin typeface="Calibri Light" panose="020F0302020204030204"/>
              </a:rPr>
              <a:t>HSE </a:t>
            </a:r>
            <a:r>
              <a:rPr lang="en-GB" dirty="0" smtClean="0">
                <a:solidFill>
                  <a:prstClr val="black"/>
                </a:solidFill>
                <a:latin typeface="Calibri Light" panose="020F0302020204030204"/>
              </a:rPr>
              <a:t>Update </a:t>
            </a:r>
            <a:r>
              <a:rPr lang="en-GB" dirty="0">
                <a:solidFill>
                  <a:prstClr val="black"/>
                </a:solidFill>
                <a:latin typeface="Calibri Light" panose="020F0302020204030204"/>
              </a:rPr>
              <a:t>2022</a:t>
            </a:r>
            <a:endParaRPr lang="en-GB" dirty="0"/>
          </a:p>
        </p:txBody>
      </p:sp>
    </p:spTree>
    <p:extLst>
      <p:ext uri="{BB962C8B-B14F-4D97-AF65-F5344CB8AC3E}">
        <p14:creationId xmlns:p14="http://schemas.microsoft.com/office/powerpoint/2010/main" val="170881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sz="3300" b="1" i="1" dirty="0"/>
              <a:t>HSE Annual Statistics 2020 </a:t>
            </a:r>
            <a:r>
              <a:rPr lang="en-GB" sz="3300" b="1" i="1" dirty="0" smtClean="0"/>
              <a:t>– 2021</a:t>
            </a:r>
          </a:p>
          <a:p>
            <a:pPr marL="0" indent="0">
              <a:buNone/>
            </a:pPr>
            <a:r>
              <a:rPr lang="en-GB" dirty="0"/>
              <a:t>The HSE has released its annual health and safety statistics for 2020/2021. In summary these figures show:</a:t>
            </a:r>
          </a:p>
          <a:p>
            <a:pPr lvl="0"/>
            <a:r>
              <a:rPr lang="en-GB" dirty="0"/>
              <a:t>142 workers were killed at work which represents a significant increase from 111 in 2019/20</a:t>
            </a:r>
          </a:p>
          <a:p>
            <a:pPr lvl="0"/>
            <a:r>
              <a:rPr lang="en-GB" dirty="0"/>
              <a:t>441,000 workers sustained non-fatal injuries compared with 693,000 in 2019/20</a:t>
            </a:r>
          </a:p>
          <a:p>
            <a:pPr lvl="0"/>
            <a:r>
              <a:rPr lang="en-GB" dirty="0"/>
              <a:t>185 cases were prosecuted which is a significant decrease from 325 cases in 2019/20</a:t>
            </a:r>
          </a:p>
          <a:p>
            <a:pPr lvl="0"/>
            <a:r>
              <a:rPr lang="en-GB" dirty="0"/>
              <a:t>2,929 enforcement notices were issued representing less than half of the 7,7075 notices served in 2019/2020.</a:t>
            </a:r>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7</a:t>
            </a:fld>
            <a:endParaRPr lang="en-GB" dirty="0"/>
          </a:p>
        </p:txBody>
      </p:sp>
      <p:pic>
        <p:nvPicPr>
          <p:cNvPr id="1026" name="Picture 2" descr="Statistics Stock Photo Images. 354,024 Statistics royalty free images and  photography available to buy from thousands of stock photograp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88641"/>
            <a:ext cx="1512168" cy="1368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3C206B7-414D-408F-935F-2EF230750168}"/>
              </a:ext>
            </a:extLst>
          </p:cNvPr>
          <p:cNvPicPr>
            <a:picLocks noChangeAspect="1"/>
          </p:cNvPicPr>
          <p:nvPr/>
        </p:nvPicPr>
        <p:blipFill>
          <a:blip r:embed="rId3"/>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3756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1670" y="1484786"/>
            <a:ext cx="6172200" cy="4525963"/>
          </a:xfrm>
        </p:spPr>
        <p:txBody>
          <a:bodyPr>
            <a:normAutofit/>
          </a:bodyPr>
          <a:lstStyle/>
          <a:p>
            <a:pPr marL="0" indent="0">
              <a:buNone/>
            </a:pPr>
            <a:r>
              <a:rPr lang="en-US" b="1" i="1" dirty="0"/>
              <a:t>The story behind the figures </a:t>
            </a:r>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8</a:t>
            </a:fld>
            <a:endParaRPr lang="en-GB" dirty="0"/>
          </a:p>
        </p:txBody>
      </p:sp>
      <p:pic>
        <p:nvPicPr>
          <p:cNvPr id="7" name="Picture 6">
            <a:extLst>
              <a:ext uri="{FF2B5EF4-FFF2-40B4-BE49-F238E27FC236}">
                <a16:creationId xmlns="" xmlns:a16="http://schemas.microsoft.com/office/drawing/2014/main" id="{9A7CADEC-1327-4FCA-AE6F-563E9C31A9D5}"/>
              </a:ext>
            </a:extLst>
          </p:cNvPr>
          <p:cNvPicPr>
            <a:picLocks noChangeAspect="1"/>
          </p:cNvPicPr>
          <p:nvPr/>
        </p:nvPicPr>
        <p:blipFill>
          <a:blip r:embed="rId3"/>
          <a:stretch>
            <a:fillRect/>
          </a:stretch>
        </p:blipFill>
        <p:spPr>
          <a:xfrm>
            <a:off x="309828" y="184471"/>
            <a:ext cx="1024217" cy="1085182"/>
          </a:xfrm>
          <a:prstGeom prst="rect">
            <a:avLst/>
          </a:prstGeom>
        </p:spPr>
      </p:pic>
      <p:pic>
        <p:nvPicPr>
          <p:cNvPr id="10" name="Picture 9">
            <a:extLst>
              <a:ext uri="{FF2B5EF4-FFF2-40B4-BE49-F238E27FC236}">
                <a16:creationId xmlns="" xmlns:a16="http://schemas.microsoft.com/office/drawing/2014/main" id="{820D0895-C9AE-4E01-9804-3FE49EFFACA1}"/>
              </a:ext>
            </a:extLst>
          </p:cNvPr>
          <p:cNvPicPr>
            <a:picLocks noChangeAspect="1"/>
          </p:cNvPicPr>
          <p:nvPr/>
        </p:nvPicPr>
        <p:blipFill>
          <a:blip r:embed="rId4"/>
          <a:stretch>
            <a:fillRect/>
          </a:stretch>
        </p:blipFill>
        <p:spPr>
          <a:xfrm>
            <a:off x="821937" y="2038861"/>
            <a:ext cx="7500126" cy="4144689"/>
          </a:xfrm>
          <a:prstGeom prst="rect">
            <a:avLst/>
          </a:prstGeom>
        </p:spPr>
      </p:pic>
      <p:sp>
        <p:nvSpPr>
          <p:cNvPr id="8" name="Title 1">
            <a:extLst>
              <a:ext uri="{FF2B5EF4-FFF2-40B4-BE49-F238E27FC236}">
                <a16:creationId xmlns="" xmlns:a16="http://schemas.microsoft.com/office/drawing/2014/main" id="{01D176E5-3E7B-4488-96EF-897BCC58BB04}"/>
              </a:ext>
            </a:extLst>
          </p:cNvPr>
          <p:cNvSpPr txBox="1">
            <a:spLocks/>
          </p:cNvSpPr>
          <p:nvPr/>
        </p:nvSpPr>
        <p:spPr>
          <a:xfrm>
            <a:off x="628650" y="18447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prstClr val="black"/>
                </a:solidFill>
                <a:latin typeface="Calibri Light" panose="020F0302020204030204"/>
              </a:rPr>
              <a:t>HSE Update </a:t>
            </a:r>
            <a:r>
              <a:rPr lang="en-GB" dirty="0">
                <a:solidFill>
                  <a:prstClr val="black"/>
                </a:solidFill>
                <a:latin typeface="Calibri Light" panose="020F0302020204030204"/>
              </a:rPr>
              <a:t>2022</a:t>
            </a:r>
            <a:endParaRPr lang="en-GB" dirty="0"/>
          </a:p>
        </p:txBody>
      </p:sp>
    </p:spTree>
    <p:extLst>
      <p:ext uri="{BB962C8B-B14F-4D97-AF65-F5344CB8AC3E}">
        <p14:creationId xmlns:p14="http://schemas.microsoft.com/office/powerpoint/2010/main" val="342153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HSE Update 2022</a:t>
            </a:r>
            <a:endParaRPr lang="en-GB" dirty="0"/>
          </a:p>
        </p:txBody>
      </p:sp>
      <p:sp>
        <p:nvSpPr>
          <p:cNvPr id="4" name="Footer Placeholder 3"/>
          <p:cNvSpPr>
            <a:spLocks noGrp="1"/>
          </p:cNvSpPr>
          <p:nvPr>
            <p:ph type="ftr" sz="quarter" idx="11"/>
          </p:nvPr>
        </p:nvSpPr>
        <p:spPr/>
        <p:txBody>
          <a:bodyPr/>
          <a:lstStyle/>
          <a:p>
            <a:r>
              <a:rPr lang="en-GB" dirty="0" smtClean="0"/>
              <a:t>HHSG Feb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9</a:t>
            </a:fld>
            <a:endParaRPr lang="en-GB" dirty="0"/>
          </a:p>
        </p:txBody>
      </p:sp>
      <p:sp>
        <p:nvSpPr>
          <p:cNvPr id="7" name="Content Placeholder 6"/>
          <p:cNvSpPr>
            <a:spLocks noGrp="1"/>
          </p:cNvSpPr>
          <p:nvPr>
            <p:ph idx="1"/>
          </p:nvPr>
        </p:nvSpPr>
        <p:spPr/>
        <p:txBody>
          <a:bodyPr>
            <a:normAutofit/>
          </a:bodyPr>
          <a:lstStyle/>
          <a:p>
            <a:pPr marL="0" indent="0">
              <a:buNone/>
            </a:pPr>
            <a:r>
              <a:rPr lang="en-US" sz="2800" b="1" i="1" dirty="0" smtClean="0"/>
              <a:t>Fatalities by age group</a:t>
            </a:r>
            <a:endParaRPr lang="en-GB" sz="2800" b="1" i="1" dirty="0"/>
          </a:p>
        </p:txBody>
      </p:sp>
      <p:pic>
        <p:nvPicPr>
          <p:cNvPr id="8" name="Content Placeholder 5">
            <a:extLst>
              <a:ext uri="{FF2B5EF4-FFF2-40B4-BE49-F238E27FC236}">
                <a16:creationId xmlns:a16="http://schemas.microsoft.com/office/drawing/2014/main" xmlns="" id="{54B598AE-2046-413C-AFF0-177AE82968F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7103" y="2128098"/>
            <a:ext cx="7785337" cy="4109214"/>
          </a:xfrm>
          <a:prstGeom prst="rect">
            <a:avLst/>
          </a:prstGeom>
          <a:noFill/>
          <a:ln>
            <a:noFill/>
          </a:ln>
        </p:spPr>
      </p:pic>
      <p:pic>
        <p:nvPicPr>
          <p:cNvPr id="9" name="Picture 2" descr="Statistics Stock Photo Images. 354,024 Statistics royalty free images and  photography available to buy from thousands of stock photogra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1"/>
            <a:ext cx="1512168" cy="13681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A3C206B7-414D-408F-935F-2EF230750168}"/>
              </a:ext>
            </a:extLst>
          </p:cNvPr>
          <p:cNvPicPr>
            <a:picLocks noChangeAspect="1"/>
          </p:cNvPicPr>
          <p:nvPr/>
        </p:nvPicPr>
        <p:blipFill>
          <a:blip r:embed="rId4"/>
          <a:stretch>
            <a:fillRect/>
          </a:stretch>
        </p:blipFill>
        <p:spPr>
          <a:xfrm>
            <a:off x="179512" y="183579"/>
            <a:ext cx="1152128" cy="1085182"/>
          </a:xfrm>
          <a:prstGeom prst="rect">
            <a:avLst/>
          </a:prstGeom>
        </p:spPr>
      </p:pic>
    </p:spTree>
    <p:extLst>
      <p:ext uri="{BB962C8B-B14F-4D97-AF65-F5344CB8AC3E}">
        <p14:creationId xmlns:p14="http://schemas.microsoft.com/office/powerpoint/2010/main" val="1076415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4471</Words>
  <Application>Microsoft Office PowerPoint</Application>
  <PresentationFormat>On-screen Show (4:3)</PresentationFormat>
  <Paragraphs>449</Paragraphs>
  <Slides>59</Slides>
  <Notes>7</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1_Office Theme</vt:lpstr>
      <vt:lpstr>Health, Safety &amp; Environmental Update 2022</vt:lpstr>
      <vt:lpstr>PowerPoint Presentation</vt:lpstr>
      <vt:lpstr>PowerPoint Presentation</vt:lpstr>
      <vt:lpstr>PowerPoint Presentation</vt:lpstr>
      <vt:lpstr>PowerPoint Presentation</vt:lpstr>
      <vt:lpstr>HSE Update 2022</vt:lpstr>
      <vt:lpstr>HSE Update 2022</vt:lpstr>
      <vt:lpstr>PowerPoint Presentation</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HSE Update 2022</vt:lpstr>
      <vt:lpstr>PowerPoint Presentation</vt:lpstr>
      <vt:lpstr>HSE Update 2022</vt:lpstr>
      <vt:lpstr>HSE Update 2022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&amp; Environmental Update 2019</dc:title>
  <dc:creator>Mike</dc:creator>
  <cp:lastModifiedBy>User</cp:lastModifiedBy>
  <cp:revision>103</cp:revision>
  <cp:lastPrinted>2019-02-04T15:52:34Z</cp:lastPrinted>
  <dcterms:created xsi:type="dcterms:W3CDTF">2019-01-17T09:50:21Z</dcterms:created>
  <dcterms:modified xsi:type="dcterms:W3CDTF">2022-02-22T12:39:17Z</dcterms:modified>
</cp:coreProperties>
</file>