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2"/>
  </p:notesMasterIdLst>
  <p:sldIdLst>
    <p:sldId id="256" r:id="rId2"/>
    <p:sldId id="257" r:id="rId3"/>
    <p:sldId id="258" r:id="rId4"/>
    <p:sldId id="261" r:id="rId5"/>
    <p:sldId id="259" r:id="rId6"/>
    <p:sldId id="478" r:id="rId7"/>
    <p:sldId id="480" r:id="rId8"/>
    <p:sldId id="484" r:id="rId9"/>
    <p:sldId id="499" r:id="rId10"/>
    <p:sldId id="500" r:id="rId11"/>
    <p:sldId id="485" r:id="rId12"/>
    <p:sldId id="505" r:id="rId13"/>
    <p:sldId id="260" r:id="rId14"/>
    <p:sldId id="501" r:id="rId15"/>
    <p:sldId id="486" r:id="rId16"/>
    <p:sldId id="488" r:id="rId17"/>
    <p:sldId id="489" r:id="rId18"/>
    <p:sldId id="504" r:id="rId19"/>
    <p:sldId id="490" r:id="rId20"/>
    <p:sldId id="503" r:id="rId21"/>
    <p:sldId id="491" r:id="rId22"/>
    <p:sldId id="502" r:id="rId23"/>
    <p:sldId id="492" r:id="rId24"/>
    <p:sldId id="493" r:id="rId25"/>
    <p:sldId id="494" r:id="rId26"/>
    <p:sldId id="495" r:id="rId27"/>
    <p:sldId id="496" r:id="rId28"/>
    <p:sldId id="487" r:id="rId29"/>
    <p:sldId id="498" r:id="rId30"/>
    <p:sldId id="497" r:id="rId3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694"/>
    <p:restoredTop sz="94694"/>
  </p:normalViewPr>
  <p:slideViewPr>
    <p:cSldViewPr snapToGrid="0" snapToObjects="1">
      <p:cViewPr varScale="1">
        <p:scale>
          <a:sx n="107" d="100"/>
          <a:sy n="107" d="100"/>
        </p:scale>
        <p:origin x="168" y="1424"/>
      </p:cViewPr>
      <p:guideLst/>
    </p:cSldViewPr>
  </p:slideViewPr>
  <p:outlineViewPr>
    <p:cViewPr>
      <p:scale>
        <a:sx n="33" d="100"/>
        <a:sy n="33" d="100"/>
      </p:scale>
      <p:origin x="0" y="-15352"/>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24" d="100"/>
          <a:sy n="124" d="100"/>
        </p:scale>
        <p:origin x="433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CD8A0-1F3C-4066-8884-079151DA1315}"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C4085F8C-025C-4218-8DDD-3E0BA8EADCFE}">
      <dgm:prSet/>
      <dgm:spPr/>
      <dgm:t>
        <a:bodyPr/>
        <a:lstStyle/>
        <a:p>
          <a:r>
            <a:rPr lang="en-US" dirty="0">
              <a:latin typeface="Arial Rounded MT Bold" panose="020F0704030504030204" pitchFamily="34" charset="77"/>
            </a:rPr>
            <a:t>Hardly ever fly</a:t>
          </a:r>
        </a:p>
      </dgm:t>
    </dgm:pt>
    <dgm:pt modelId="{590A0466-9B25-4CC5-BA63-A9908F85B0C3}" type="parTrans" cxnId="{2E8CA8D7-2995-451A-ACB2-9370604627BA}">
      <dgm:prSet/>
      <dgm:spPr/>
      <dgm:t>
        <a:bodyPr/>
        <a:lstStyle/>
        <a:p>
          <a:endParaRPr lang="en-US"/>
        </a:p>
      </dgm:t>
    </dgm:pt>
    <dgm:pt modelId="{CEBD3554-5083-4364-84C7-A9F1F1D7A814}" type="sibTrans" cxnId="{2E8CA8D7-2995-451A-ACB2-9370604627BA}">
      <dgm:prSet/>
      <dgm:spPr/>
      <dgm:t>
        <a:bodyPr/>
        <a:lstStyle/>
        <a:p>
          <a:endParaRPr lang="en-US"/>
        </a:p>
      </dgm:t>
    </dgm:pt>
    <dgm:pt modelId="{CAEA2C0C-A19A-45AF-A026-8FF9D73F3CC5}">
      <dgm:prSet/>
      <dgm:spPr/>
      <dgm:t>
        <a:bodyPr/>
        <a:lstStyle/>
        <a:p>
          <a:r>
            <a:rPr lang="en-GB" dirty="0">
              <a:latin typeface="Arial Rounded MT Bold" panose="020F0704030504030204" pitchFamily="34" charset="77"/>
            </a:rPr>
            <a:t>W</a:t>
          </a:r>
          <a:r>
            <a:rPr lang="en-US" dirty="0">
              <a:latin typeface="Arial Rounded MT Bold" panose="020F0704030504030204" pitchFamily="34" charset="77"/>
            </a:rPr>
            <a:t>ell insulated home with solar panels &amp; efficient lighting</a:t>
          </a:r>
        </a:p>
      </dgm:t>
    </dgm:pt>
    <dgm:pt modelId="{CE227945-97A7-4FEE-BA5B-8257E0289DC8}" type="parTrans" cxnId="{743EF713-1C04-4102-8778-1E1F83E6312B}">
      <dgm:prSet/>
      <dgm:spPr/>
      <dgm:t>
        <a:bodyPr/>
        <a:lstStyle/>
        <a:p>
          <a:endParaRPr lang="en-US"/>
        </a:p>
      </dgm:t>
    </dgm:pt>
    <dgm:pt modelId="{1AB7A484-4ACB-404B-A7BD-1A88E93B68DD}" type="sibTrans" cxnId="{743EF713-1C04-4102-8778-1E1F83E6312B}">
      <dgm:prSet/>
      <dgm:spPr/>
      <dgm:t>
        <a:bodyPr/>
        <a:lstStyle/>
        <a:p>
          <a:endParaRPr lang="en-US"/>
        </a:p>
      </dgm:t>
    </dgm:pt>
    <dgm:pt modelId="{A3299044-8639-4D4A-981A-214DC1DC40A9}">
      <dgm:prSet/>
      <dgm:spPr/>
      <dgm:t>
        <a:bodyPr/>
        <a:lstStyle/>
        <a:p>
          <a:r>
            <a:rPr lang="en-GB" dirty="0">
              <a:latin typeface="Arial Rounded MT Bold" panose="020F0704030504030204" pitchFamily="34" charset="77"/>
            </a:rPr>
            <a:t>U</a:t>
          </a:r>
          <a:r>
            <a:rPr lang="en-US" dirty="0">
              <a:latin typeface="Arial Rounded MT Bold" panose="020F0704030504030204" pitchFamily="34" charset="77"/>
            </a:rPr>
            <a:t>se an electric car</a:t>
          </a:r>
        </a:p>
      </dgm:t>
    </dgm:pt>
    <dgm:pt modelId="{5AA2AFA4-CD78-4D66-BF74-36214FD1978A}" type="parTrans" cxnId="{B43E962E-D399-4B51-A25E-4F105E41371F}">
      <dgm:prSet/>
      <dgm:spPr/>
      <dgm:t>
        <a:bodyPr/>
        <a:lstStyle/>
        <a:p>
          <a:endParaRPr lang="en-US"/>
        </a:p>
      </dgm:t>
    </dgm:pt>
    <dgm:pt modelId="{1EAC8909-6F99-4F6E-94C9-E675AEB52250}" type="sibTrans" cxnId="{B43E962E-D399-4B51-A25E-4F105E41371F}">
      <dgm:prSet/>
      <dgm:spPr/>
      <dgm:t>
        <a:bodyPr/>
        <a:lstStyle/>
        <a:p>
          <a:endParaRPr lang="en-US"/>
        </a:p>
      </dgm:t>
    </dgm:pt>
    <dgm:pt modelId="{57014723-ED76-4B46-940A-40127DCE0E93}">
      <dgm:prSet/>
      <dgm:spPr/>
      <dgm:t>
        <a:bodyPr/>
        <a:lstStyle/>
        <a:p>
          <a:r>
            <a:rPr lang="en-GB" dirty="0">
              <a:latin typeface="Arial Rounded MT Bold" panose="020F0704030504030204" pitchFamily="34" charset="77"/>
            </a:rPr>
            <a:t>G</a:t>
          </a:r>
          <a:r>
            <a:rPr lang="en-US" dirty="0">
              <a:latin typeface="Arial Rounded MT Bold" panose="020F0704030504030204" pitchFamily="34" charset="77"/>
            </a:rPr>
            <a:t>row some of our food and committed to bio-diversity and rewilding in our garden, </a:t>
          </a:r>
        </a:p>
      </dgm:t>
    </dgm:pt>
    <dgm:pt modelId="{2C82964F-075C-4FDE-958F-477ED268BA9E}" type="parTrans" cxnId="{F7709D9D-AE84-43CF-AE7C-866E4DAB9AAD}">
      <dgm:prSet/>
      <dgm:spPr/>
      <dgm:t>
        <a:bodyPr/>
        <a:lstStyle/>
        <a:p>
          <a:endParaRPr lang="en-US"/>
        </a:p>
      </dgm:t>
    </dgm:pt>
    <dgm:pt modelId="{6A64F7D2-969D-4C6F-A252-85F6EF838AE1}" type="sibTrans" cxnId="{F7709D9D-AE84-43CF-AE7C-866E4DAB9AAD}">
      <dgm:prSet/>
      <dgm:spPr/>
      <dgm:t>
        <a:bodyPr/>
        <a:lstStyle/>
        <a:p>
          <a:endParaRPr lang="en-US"/>
        </a:p>
      </dgm:t>
    </dgm:pt>
    <dgm:pt modelId="{E106C310-E783-419C-84D6-62016EBE1E84}">
      <dgm:prSet/>
      <dgm:spPr/>
      <dgm:t>
        <a:bodyPr/>
        <a:lstStyle/>
        <a:p>
          <a:r>
            <a:rPr lang="en-GB" dirty="0">
              <a:latin typeface="Arial Rounded MT Bold" panose="020F0704030504030204" pitchFamily="34" charset="77"/>
            </a:rPr>
            <a:t>U</a:t>
          </a:r>
          <a:r>
            <a:rPr lang="en-US" dirty="0">
              <a:latin typeface="Arial Rounded MT Bold" panose="020F0704030504030204" pitchFamily="34" charset="77"/>
            </a:rPr>
            <a:t>se forest garden method including no dig, harvest rainwater.</a:t>
          </a:r>
        </a:p>
      </dgm:t>
    </dgm:pt>
    <dgm:pt modelId="{2CD1CE48-9BCE-432B-95CE-A6451C446C3A}" type="parTrans" cxnId="{6F7CB63D-CCAD-405D-B040-97F5B0A63D79}">
      <dgm:prSet/>
      <dgm:spPr/>
      <dgm:t>
        <a:bodyPr/>
        <a:lstStyle/>
        <a:p>
          <a:endParaRPr lang="en-US"/>
        </a:p>
      </dgm:t>
    </dgm:pt>
    <dgm:pt modelId="{744F1A24-CCB1-49FE-9A6A-DFEFDBA8F53E}" type="sibTrans" cxnId="{6F7CB63D-CCAD-405D-B040-97F5B0A63D79}">
      <dgm:prSet/>
      <dgm:spPr/>
      <dgm:t>
        <a:bodyPr/>
        <a:lstStyle/>
        <a:p>
          <a:endParaRPr lang="en-US"/>
        </a:p>
      </dgm:t>
    </dgm:pt>
    <dgm:pt modelId="{FE530EE4-F778-43CE-926C-ED0ABDC4CB01}">
      <dgm:prSet/>
      <dgm:spPr/>
      <dgm:t>
        <a:bodyPr/>
        <a:lstStyle/>
        <a:p>
          <a:r>
            <a:rPr lang="en-GB" dirty="0">
              <a:latin typeface="Arial Rounded MT Bold" panose="020F0704030504030204" pitchFamily="34" charset="77"/>
            </a:rPr>
            <a:t>S</a:t>
          </a:r>
          <a:r>
            <a:rPr lang="en-US" dirty="0">
              <a:latin typeface="Arial Rounded MT Bold" panose="020F0704030504030204" pitchFamily="34" charset="77"/>
            </a:rPr>
            <a:t>hop locally</a:t>
          </a:r>
        </a:p>
      </dgm:t>
    </dgm:pt>
    <dgm:pt modelId="{3141AB0D-C1CB-4147-9A54-680FA6594CAF}" type="parTrans" cxnId="{CBCC52A4-3447-465A-BD82-D798911C1C21}">
      <dgm:prSet/>
      <dgm:spPr/>
      <dgm:t>
        <a:bodyPr/>
        <a:lstStyle/>
        <a:p>
          <a:endParaRPr lang="en-US"/>
        </a:p>
      </dgm:t>
    </dgm:pt>
    <dgm:pt modelId="{017BB3A7-3A95-4FA9-8F74-E310C21508B2}" type="sibTrans" cxnId="{CBCC52A4-3447-465A-BD82-D798911C1C21}">
      <dgm:prSet/>
      <dgm:spPr/>
      <dgm:t>
        <a:bodyPr/>
        <a:lstStyle/>
        <a:p>
          <a:endParaRPr lang="en-US"/>
        </a:p>
      </dgm:t>
    </dgm:pt>
    <dgm:pt modelId="{913A26B6-3202-42BA-8828-E73FB3CFADFE}">
      <dgm:prSet/>
      <dgm:spPr/>
      <dgm:t>
        <a:bodyPr/>
        <a:lstStyle/>
        <a:p>
          <a:r>
            <a:rPr lang="en-GB" dirty="0">
              <a:latin typeface="Arial Rounded MT Bold" panose="020F0704030504030204" pitchFamily="34" charset="77"/>
            </a:rPr>
            <a:t>A</a:t>
          </a:r>
          <a:r>
            <a:rPr lang="en-US" dirty="0" err="1">
              <a:latin typeface="Arial Rounded MT Bold" panose="020F0704030504030204" pitchFamily="34" charset="77"/>
            </a:rPr>
            <a:t>ctively</a:t>
          </a:r>
          <a:r>
            <a:rPr lang="en-US" dirty="0">
              <a:latin typeface="Arial Rounded MT Bold" panose="020F0704030504030204" pitchFamily="34" charset="77"/>
            </a:rPr>
            <a:t> encourage and sometimes protest for the environment</a:t>
          </a:r>
        </a:p>
      </dgm:t>
    </dgm:pt>
    <dgm:pt modelId="{F791A1F9-F7DE-417A-B259-DC3BFD5872D7}" type="parTrans" cxnId="{94C49BB0-1921-4978-9F28-48F077F5CD2D}">
      <dgm:prSet/>
      <dgm:spPr/>
      <dgm:t>
        <a:bodyPr/>
        <a:lstStyle/>
        <a:p>
          <a:endParaRPr lang="en-US"/>
        </a:p>
      </dgm:t>
    </dgm:pt>
    <dgm:pt modelId="{DDE38A25-99B9-47FF-8E6E-612D8A8D1A63}" type="sibTrans" cxnId="{94C49BB0-1921-4978-9F28-48F077F5CD2D}">
      <dgm:prSet/>
      <dgm:spPr/>
      <dgm:t>
        <a:bodyPr/>
        <a:lstStyle/>
        <a:p>
          <a:endParaRPr lang="en-US"/>
        </a:p>
      </dgm:t>
    </dgm:pt>
    <dgm:pt modelId="{22D9D1BF-95D1-1E40-8AFE-E4978F5A3E00}" type="pres">
      <dgm:prSet presAssocID="{AA1CD8A0-1F3C-4066-8884-079151DA1315}" presName="diagram" presStyleCnt="0">
        <dgm:presLayoutVars>
          <dgm:dir/>
          <dgm:resizeHandles val="exact"/>
        </dgm:presLayoutVars>
      </dgm:prSet>
      <dgm:spPr/>
      <dgm:t>
        <a:bodyPr/>
        <a:lstStyle/>
        <a:p>
          <a:endParaRPr lang="en-GB"/>
        </a:p>
      </dgm:t>
    </dgm:pt>
    <dgm:pt modelId="{EA9A959F-66A5-F946-8196-9B0E9028CEFB}" type="pres">
      <dgm:prSet presAssocID="{C4085F8C-025C-4218-8DDD-3E0BA8EADCFE}" presName="node" presStyleLbl="node1" presStyleIdx="0" presStyleCnt="7">
        <dgm:presLayoutVars>
          <dgm:bulletEnabled val="1"/>
        </dgm:presLayoutVars>
      </dgm:prSet>
      <dgm:spPr/>
      <dgm:t>
        <a:bodyPr/>
        <a:lstStyle/>
        <a:p>
          <a:endParaRPr lang="en-GB"/>
        </a:p>
      </dgm:t>
    </dgm:pt>
    <dgm:pt modelId="{B25936F5-3F80-3348-985D-3F62756D35EC}" type="pres">
      <dgm:prSet presAssocID="{CEBD3554-5083-4364-84C7-A9F1F1D7A814}" presName="sibTrans" presStyleCnt="0"/>
      <dgm:spPr/>
    </dgm:pt>
    <dgm:pt modelId="{4B89B92E-82BF-5441-9E89-C2CAF6BE4936}" type="pres">
      <dgm:prSet presAssocID="{CAEA2C0C-A19A-45AF-A026-8FF9D73F3CC5}" presName="node" presStyleLbl="node1" presStyleIdx="1" presStyleCnt="7">
        <dgm:presLayoutVars>
          <dgm:bulletEnabled val="1"/>
        </dgm:presLayoutVars>
      </dgm:prSet>
      <dgm:spPr/>
      <dgm:t>
        <a:bodyPr/>
        <a:lstStyle/>
        <a:p>
          <a:endParaRPr lang="en-GB"/>
        </a:p>
      </dgm:t>
    </dgm:pt>
    <dgm:pt modelId="{4B20E7F9-9042-4740-830C-1A3A203A8D50}" type="pres">
      <dgm:prSet presAssocID="{1AB7A484-4ACB-404B-A7BD-1A88E93B68DD}" presName="sibTrans" presStyleCnt="0"/>
      <dgm:spPr/>
    </dgm:pt>
    <dgm:pt modelId="{624E9B31-9014-E74B-8FB5-DDCDFD094AC2}" type="pres">
      <dgm:prSet presAssocID="{A3299044-8639-4D4A-981A-214DC1DC40A9}" presName="node" presStyleLbl="node1" presStyleIdx="2" presStyleCnt="7">
        <dgm:presLayoutVars>
          <dgm:bulletEnabled val="1"/>
        </dgm:presLayoutVars>
      </dgm:prSet>
      <dgm:spPr/>
      <dgm:t>
        <a:bodyPr/>
        <a:lstStyle/>
        <a:p>
          <a:endParaRPr lang="en-GB"/>
        </a:p>
      </dgm:t>
    </dgm:pt>
    <dgm:pt modelId="{04C383CB-1E9E-E246-A14A-D2A1F019EF79}" type="pres">
      <dgm:prSet presAssocID="{1EAC8909-6F99-4F6E-94C9-E675AEB52250}" presName="sibTrans" presStyleCnt="0"/>
      <dgm:spPr/>
    </dgm:pt>
    <dgm:pt modelId="{21D26852-40EE-264B-8B03-7DBAFFE59E6D}" type="pres">
      <dgm:prSet presAssocID="{57014723-ED76-4B46-940A-40127DCE0E93}" presName="node" presStyleLbl="node1" presStyleIdx="3" presStyleCnt="7">
        <dgm:presLayoutVars>
          <dgm:bulletEnabled val="1"/>
        </dgm:presLayoutVars>
      </dgm:prSet>
      <dgm:spPr/>
      <dgm:t>
        <a:bodyPr/>
        <a:lstStyle/>
        <a:p>
          <a:endParaRPr lang="en-GB"/>
        </a:p>
      </dgm:t>
    </dgm:pt>
    <dgm:pt modelId="{DBBE6F5E-A870-3844-9682-C5F1DE3677AE}" type="pres">
      <dgm:prSet presAssocID="{6A64F7D2-969D-4C6F-A252-85F6EF838AE1}" presName="sibTrans" presStyleCnt="0"/>
      <dgm:spPr/>
    </dgm:pt>
    <dgm:pt modelId="{C99A67CE-E330-2040-82EF-66B64700ED32}" type="pres">
      <dgm:prSet presAssocID="{E106C310-E783-419C-84D6-62016EBE1E84}" presName="node" presStyleLbl="node1" presStyleIdx="4" presStyleCnt="7">
        <dgm:presLayoutVars>
          <dgm:bulletEnabled val="1"/>
        </dgm:presLayoutVars>
      </dgm:prSet>
      <dgm:spPr/>
      <dgm:t>
        <a:bodyPr/>
        <a:lstStyle/>
        <a:p>
          <a:endParaRPr lang="en-GB"/>
        </a:p>
      </dgm:t>
    </dgm:pt>
    <dgm:pt modelId="{A6C20073-0843-E648-8316-862C3440A402}" type="pres">
      <dgm:prSet presAssocID="{744F1A24-CCB1-49FE-9A6A-DFEFDBA8F53E}" presName="sibTrans" presStyleCnt="0"/>
      <dgm:spPr/>
    </dgm:pt>
    <dgm:pt modelId="{25B6BF79-60FE-CA42-B867-8EFC2F4AD397}" type="pres">
      <dgm:prSet presAssocID="{FE530EE4-F778-43CE-926C-ED0ABDC4CB01}" presName="node" presStyleLbl="node1" presStyleIdx="5" presStyleCnt="7">
        <dgm:presLayoutVars>
          <dgm:bulletEnabled val="1"/>
        </dgm:presLayoutVars>
      </dgm:prSet>
      <dgm:spPr/>
      <dgm:t>
        <a:bodyPr/>
        <a:lstStyle/>
        <a:p>
          <a:endParaRPr lang="en-GB"/>
        </a:p>
      </dgm:t>
    </dgm:pt>
    <dgm:pt modelId="{81DEEEC9-A261-4041-B520-36D54C2D15BD}" type="pres">
      <dgm:prSet presAssocID="{017BB3A7-3A95-4FA9-8F74-E310C21508B2}" presName="sibTrans" presStyleCnt="0"/>
      <dgm:spPr/>
    </dgm:pt>
    <dgm:pt modelId="{2FC26288-4C98-4749-9259-53E0D3880505}" type="pres">
      <dgm:prSet presAssocID="{913A26B6-3202-42BA-8828-E73FB3CFADFE}" presName="node" presStyleLbl="node1" presStyleIdx="6" presStyleCnt="7">
        <dgm:presLayoutVars>
          <dgm:bulletEnabled val="1"/>
        </dgm:presLayoutVars>
      </dgm:prSet>
      <dgm:spPr/>
      <dgm:t>
        <a:bodyPr/>
        <a:lstStyle/>
        <a:p>
          <a:endParaRPr lang="en-GB"/>
        </a:p>
      </dgm:t>
    </dgm:pt>
  </dgm:ptLst>
  <dgm:cxnLst>
    <dgm:cxn modelId="{5852FBC3-3DA7-9D4A-B92C-A02F062E1F48}" type="presOf" srcId="{AA1CD8A0-1F3C-4066-8884-079151DA1315}" destId="{22D9D1BF-95D1-1E40-8AFE-E4978F5A3E00}" srcOrd="0" destOrd="0" presId="urn:microsoft.com/office/officeart/2005/8/layout/default"/>
    <dgm:cxn modelId="{743EF713-1C04-4102-8778-1E1F83E6312B}" srcId="{AA1CD8A0-1F3C-4066-8884-079151DA1315}" destId="{CAEA2C0C-A19A-45AF-A026-8FF9D73F3CC5}" srcOrd="1" destOrd="0" parTransId="{CE227945-97A7-4FEE-BA5B-8257E0289DC8}" sibTransId="{1AB7A484-4ACB-404B-A7BD-1A88E93B68DD}"/>
    <dgm:cxn modelId="{CBCC52A4-3447-465A-BD82-D798911C1C21}" srcId="{AA1CD8A0-1F3C-4066-8884-079151DA1315}" destId="{FE530EE4-F778-43CE-926C-ED0ABDC4CB01}" srcOrd="5" destOrd="0" parTransId="{3141AB0D-C1CB-4147-9A54-680FA6594CAF}" sibTransId="{017BB3A7-3A95-4FA9-8F74-E310C21508B2}"/>
    <dgm:cxn modelId="{A690AD7D-11D5-6D4C-900F-C7214FFB3D79}" type="presOf" srcId="{913A26B6-3202-42BA-8828-E73FB3CFADFE}" destId="{2FC26288-4C98-4749-9259-53E0D3880505}" srcOrd="0" destOrd="0" presId="urn:microsoft.com/office/officeart/2005/8/layout/default"/>
    <dgm:cxn modelId="{B43E962E-D399-4B51-A25E-4F105E41371F}" srcId="{AA1CD8A0-1F3C-4066-8884-079151DA1315}" destId="{A3299044-8639-4D4A-981A-214DC1DC40A9}" srcOrd="2" destOrd="0" parTransId="{5AA2AFA4-CD78-4D66-BF74-36214FD1978A}" sibTransId="{1EAC8909-6F99-4F6E-94C9-E675AEB52250}"/>
    <dgm:cxn modelId="{092780ED-7459-2D40-98E2-2CA02341130F}" type="presOf" srcId="{E106C310-E783-419C-84D6-62016EBE1E84}" destId="{C99A67CE-E330-2040-82EF-66B64700ED32}" srcOrd="0" destOrd="0" presId="urn:microsoft.com/office/officeart/2005/8/layout/default"/>
    <dgm:cxn modelId="{94C49BB0-1921-4978-9F28-48F077F5CD2D}" srcId="{AA1CD8A0-1F3C-4066-8884-079151DA1315}" destId="{913A26B6-3202-42BA-8828-E73FB3CFADFE}" srcOrd="6" destOrd="0" parTransId="{F791A1F9-F7DE-417A-B259-DC3BFD5872D7}" sibTransId="{DDE38A25-99B9-47FF-8E6E-612D8A8D1A63}"/>
    <dgm:cxn modelId="{2E8CA8D7-2995-451A-ACB2-9370604627BA}" srcId="{AA1CD8A0-1F3C-4066-8884-079151DA1315}" destId="{C4085F8C-025C-4218-8DDD-3E0BA8EADCFE}" srcOrd="0" destOrd="0" parTransId="{590A0466-9B25-4CC5-BA63-A9908F85B0C3}" sibTransId="{CEBD3554-5083-4364-84C7-A9F1F1D7A814}"/>
    <dgm:cxn modelId="{D57291EE-1470-3142-9759-3F76B19597FE}" type="presOf" srcId="{57014723-ED76-4B46-940A-40127DCE0E93}" destId="{21D26852-40EE-264B-8B03-7DBAFFE59E6D}" srcOrd="0" destOrd="0" presId="urn:microsoft.com/office/officeart/2005/8/layout/default"/>
    <dgm:cxn modelId="{51DDA178-7515-2B4E-B938-47514395D7DC}" type="presOf" srcId="{FE530EE4-F778-43CE-926C-ED0ABDC4CB01}" destId="{25B6BF79-60FE-CA42-B867-8EFC2F4AD397}" srcOrd="0" destOrd="0" presId="urn:microsoft.com/office/officeart/2005/8/layout/default"/>
    <dgm:cxn modelId="{F7709D9D-AE84-43CF-AE7C-866E4DAB9AAD}" srcId="{AA1CD8A0-1F3C-4066-8884-079151DA1315}" destId="{57014723-ED76-4B46-940A-40127DCE0E93}" srcOrd="3" destOrd="0" parTransId="{2C82964F-075C-4FDE-958F-477ED268BA9E}" sibTransId="{6A64F7D2-969D-4C6F-A252-85F6EF838AE1}"/>
    <dgm:cxn modelId="{6F7CB63D-CCAD-405D-B040-97F5B0A63D79}" srcId="{AA1CD8A0-1F3C-4066-8884-079151DA1315}" destId="{E106C310-E783-419C-84D6-62016EBE1E84}" srcOrd="4" destOrd="0" parTransId="{2CD1CE48-9BCE-432B-95CE-A6451C446C3A}" sibTransId="{744F1A24-CCB1-49FE-9A6A-DFEFDBA8F53E}"/>
    <dgm:cxn modelId="{AF41948D-A5D3-EB44-91A6-F8FFA29E2528}" type="presOf" srcId="{CAEA2C0C-A19A-45AF-A026-8FF9D73F3CC5}" destId="{4B89B92E-82BF-5441-9E89-C2CAF6BE4936}" srcOrd="0" destOrd="0" presId="urn:microsoft.com/office/officeart/2005/8/layout/default"/>
    <dgm:cxn modelId="{B2B4306C-320D-C94A-9782-1D0ADCB7EA97}" type="presOf" srcId="{A3299044-8639-4D4A-981A-214DC1DC40A9}" destId="{624E9B31-9014-E74B-8FB5-DDCDFD094AC2}" srcOrd="0" destOrd="0" presId="urn:microsoft.com/office/officeart/2005/8/layout/default"/>
    <dgm:cxn modelId="{480AE3D5-FACA-8F47-A9AE-1E2E0E7A5AD0}" type="presOf" srcId="{C4085F8C-025C-4218-8DDD-3E0BA8EADCFE}" destId="{EA9A959F-66A5-F946-8196-9B0E9028CEFB}" srcOrd="0" destOrd="0" presId="urn:microsoft.com/office/officeart/2005/8/layout/default"/>
    <dgm:cxn modelId="{FEB676EF-D4EE-214B-99A5-E5C2023BB25E}" type="presParOf" srcId="{22D9D1BF-95D1-1E40-8AFE-E4978F5A3E00}" destId="{EA9A959F-66A5-F946-8196-9B0E9028CEFB}" srcOrd="0" destOrd="0" presId="urn:microsoft.com/office/officeart/2005/8/layout/default"/>
    <dgm:cxn modelId="{40B40F34-7F1D-D349-B818-4A4512D78C53}" type="presParOf" srcId="{22D9D1BF-95D1-1E40-8AFE-E4978F5A3E00}" destId="{B25936F5-3F80-3348-985D-3F62756D35EC}" srcOrd="1" destOrd="0" presId="urn:microsoft.com/office/officeart/2005/8/layout/default"/>
    <dgm:cxn modelId="{44392FA4-2A41-0349-B814-41AACAAD23A7}" type="presParOf" srcId="{22D9D1BF-95D1-1E40-8AFE-E4978F5A3E00}" destId="{4B89B92E-82BF-5441-9E89-C2CAF6BE4936}" srcOrd="2" destOrd="0" presId="urn:microsoft.com/office/officeart/2005/8/layout/default"/>
    <dgm:cxn modelId="{956F5FED-174C-3244-A8D0-C3C2629C2E46}" type="presParOf" srcId="{22D9D1BF-95D1-1E40-8AFE-E4978F5A3E00}" destId="{4B20E7F9-9042-4740-830C-1A3A203A8D50}" srcOrd="3" destOrd="0" presId="urn:microsoft.com/office/officeart/2005/8/layout/default"/>
    <dgm:cxn modelId="{22B274DA-EC1E-0943-BDC6-BAF8FD75749C}" type="presParOf" srcId="{22D9D1BF-95D1-1E40-8AFE-E4978F5A3E00}" destId="{624E9B31-9014-E74B-8FB5-DDCDFD094AC2}" srcOrd="4" destOrd="0" presId="urn:microsoft.com/office/officeart/2005/8/layout/default"/>
    <dgm:cxn modelId="{D75FC43B-2ECA-3949-A20D-44FCAA148668}" type="presParOf" srcId="{22D9D1BF-95D1-1E40-8AFE-E4978F5A3E00}" destId="{04C383CB-1E9E-E246-A14A-D2A1F019EF79}" srcOrd="5" destOrd="0" presId="urn:microsoft.com/office/officeart/2005/8/layout/default"/>
    <dgm:cxn modelId="{7C54D333-5886-7A4C-97FA-B498CA576C4B}" type="presParOf" srcId="{22D9D1BF-95D1-1E40-8AFE-E4978F5A3E00}" destId="{21D26852-40EE-264B-8B03-7DBAFFE59E6D}" srcOrd="6" destOrd="0" presId="urn:microsoft.com/office/officeart/2005/8/layout/default"/>
    <dgm:cxn modelId="{3114A988-923A-024D-AF68-CEDA6DF0D527}" type="presParOf" srcId="{22D9D1BF-95D1-1E40-8AFE-E4978F5A3E00}" destId="{DBBE6F5E-A870-3844-9682-C5F1DE3677AE}" srcOrd="7" destOrd="0" presId="urn:microsoft.com/office/officeart/2005/8/layout/default"/>
    <dgm:cxn modelId="{5BEEC67B-731A-7A4D-B947-D22F2AA35729}" type="presParOf" srcId="{22D9D1BF-95D1-1E40-8AFE-E4978F5A3E00}" destId="{C99A67CE-E330-2040-82EF-66B64700ED32}" srcOrd="8" destOrd="0" presId="urn:microsoft.com/office/officeart/2005/8/layout/default"/>
    <dgm:cxn modelId="{4F3793E1-E3C6-FA47-AACE-D363E6834E47}" type="presParOf" srcId="{22D9D1BF-95D1-1E40-8AFE-E4978F5A3E00}" destId="{A6C20073-0843-E648-8316-862C3440A402}" srcOrd="9" destOrd="0" presId="urn:microsoft.com/office/officeart/2005/8/layout/default"/>
    <dgm:cxn modelId="{442D1F85-B5FE-8D45-8EF9-1863D5FB781F}" type="presParOf" srcId="{22D9D1BF-95D1-1E40-8AFE-E4978F5A3E00}" destId="{25B6BF79-60FE-CA42-B867-8EFC2F4AD397}" srcOrd="10" destOrd="0" presId="urn:microsoft.com/office/officeart/2005/8/layout/default"/>
    <dgm:cxn modelId="{91A6A796-F984-844D-9BA9-2730C5EF229F}" type="presParOf" srcId="{22D9D1BF-95D1-1E40-8AFE-E4978F5A3E00}" destId="{81DEEEC9-A261-4041-B520-36D54C2D15BD}" srcOrd="11" destOrd="0" presId="urn:microsoft.com/office/officeart/2005/8/layout/default"/>
    <dgm:cxn modelId="{4CF86408-5C21-E247-BC38-15987D149364}" type="presParOf" srcId="{22D9D1BF-95D1-1E40-8AFE-E4978F5A3E00}" destId="{2FC26288-4C98-4749-9259-53E0D388050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A959F-66A5-F946-8196-9B0E9028CEFB}">
      <dsp:nvSpPr>
        <dsp:cNvPr id="0" name=""/>
        <dsp:cNvSpPr/>
      </dsp:nvSpPr>
      <dsp:spPr>
        <a:xfrm>
          <a:off x="3080" y="2994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Rounded MT Bold" panose="020F0704030504030204" pitchFamily="34" charset="77"/>
            </a:rPr>
            <a:t>Hardly ever fly</a:t>
          </a:r>
        </a:p>
      </dsp:txBody>
      <dsp:txXfrm>
        <a:off x="3080" y="29947"/>
        <a:ext cx="2444055" cy="1466433"/>
      </dsp:txXfrm>
    </dsp:sp>
    <dsp:sp modelId="{4B89B92E-82BF-5441-9E89-C2CAF6BE4936}">
      <dsp:nvSpPr>
        <dsp:cNvPr id="0" name=""/>
        <dsp:cNvSpPr/>
      </dsp:nvSpPr>
      <dsp:spPr>
        <a:xfrm>
          <a:off x="2691541" y="2994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W</a:t>
          </a:r>
          <a:r>
            <a:rPr lang="en-US" sz="1800" kern="1200" dirty="0">
              <a:latin typeface="Arial Rounded MT Bold" panose="020F0704030504030204" pitchFamily="34" charset="77"/>
            </a:rPr>
            <a:t>ell insulated home with solar panels &amp; efficient lighting</a:t>
          </a:r>
        </a:p>
      </dsp:txBody>
      <dsp:txXfrm>
        <a:off x="2691541" y="29947"/>
        <a:ext cx="2444055" cy="1466433"/>
      </dsp:txXfrm>
    </dsp:sp>
    <dsp:sp modelId="{624E9B31-9014-E74B-8FB5-DDCDFD094AC2}">
      <dsp:nvSpPr>
        <dsp:cNvPr id="0" name=""/>
        <dsp:cNvSpPr/>
      </dsp:nvSpPr>
      <dsp:spPr>
        <a:xfrm>
          <a:off x="5380002" y="2994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U</a:t>
          </a:r>
          <a:r>
            <a:rPr lang="en-US" sz="1800" kern="1200" dirty="0">
              <a:latin typeface="Arial Rounded MT Bold" panose="020F0704030504030204" pitchFamily="34" charset="77"/>
            </a:rPr>
            <a:t>se an electric car</a:t>
          </a:r>
        </a:p>
      </dsp:txBody>
      <dsp:txXfrm>
        <a:off x="5380002" y="29947"/>
        <a:ext cx="2444055" cy="1466433"/>
      </dsp:txXfrm>
    </dsp:sp>
    <dsp:sp modelId="{21D26852-40EE-264B-8B03-7DBAFFE59E6D}">
      <dsp:nvSpPr>
        <dsp:cNvPr id="0" name=""/>
        <dsp:cNvSpPr/>
      </dsp:nvSpPr>
      <dsp:spPr>
        <a:xfrm>
          <a:off x="8068463" y="2994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G</a:t>
          </a:r>
          <a:r>
            <a:rPr lang="en-US" sz="1800" kern="1200" dirty="0">
              <a:latin typeface="Arial Rounded MT Bold" panose="020F0704030504030204" pitchFamily="34" charset="77"/>
            </a:rPr>
            <a:t>row some of our food and committed to bio-diversity and rewilding in our garden, </a:t>
          </a:r>
        </a:p>
      </dsp:txBody>
      <dsp:txXfrm>
        <a:off x="8068463" y="29947"/>
        <a:ext cx="2444055" cy="1466433"/>
      </dsp:txXfrm>
    </dsp:sp>
    <dsp:sp modelId="{C99A67CE-E330-2040-82EF-66B64700ED32}">
      <dsp:nvSpPr>
        <dsp:cNvPr id="0" name=""/>
        <dsp:cNvSpPr/>
      </dsp:nvSpPr>
      <dsp:spPr>
        <a:xfrm>
          <a:off x="1347311" y="1740786"/>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U</a:t>
          </a:r>
          <a:r>
            <a:rPr lang="en-US" sz="1800" kern="1200" dirty="0">
              <a:latin typeface="Arial Rounded MT Bold" panose="020F0704030504030204" pitchFamily="34" charset="77"/>
            </a:rPr>
            <a:t>se forest garden method including no dig, harvest rainwater.</a:t>
          </a:r>
        </a:p>
      </dsp:txBody>
      <dsp:txXfrm>
        <a:off x="1347311" y="1740786"/>
        <a:ext cx="2444055" cy="1466433"/>
      </dsp:txXfrm>
    </dsp:sp>
    <dsp:sp modelId="{25B6BF79-60FE-CA42-B867-8EFC2F4AD397}">
      <dsp:nvSpPr>
        <dsp:cNvPr id="0" name=""/>
        <dsp:cNvSpPr/>
      </dsp:nvSpPr>
      <dsp:spPr>
        <a:xfrm>
          <a:off x="4035772" y="1740786"/>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S</a:t>
          </a:r>
          <a:r>
            <a:rPr lang="en-US" sz="1800" kern="1200" dirty="0">
              <a:latin typeface="Arial Rounded MT Bold" panose="020F0704030504030204" pitchFamily="34" charset="77"/>
            </a:rPr>
            <a:t>hop locally</a:t>
          </a:r>
        </a:p>
      </dsp:txBody>
      <dsp:txXfrm>
        <a:off x="4035772" y="1740786"/>
        <a:ext cx="2444055" cy="1466433"/>
      </dsp:txXfrm>
    </dsp:sp>
    <dsp:sp modelId="{2FC26288-4C98-4749-9259-53E0D3880505}">
      <dsp:nvSpPr>
        <dsp:cNvPr id="0" name=""/>
        <dsp:cNvSpPr/>
      </dsp:nvSpPr>
      <dsp:spPr>
        <a:xfrm>
          <a:off x="6724233" y="1740786"/>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Rounded MT Bold" panose="020F0704030504030204" pitchFamily="34" charset="77"/>
            </a:rPr>
            <a:t>A</a:t>
          </a:r>
          <a:r>
            <a:rPr lang="en-US" sz="1800" kern="1200" dirty="0" err="1">
              <a:latin typeface="Arial Rounded MT Bold" panose="020F0704030504030204" pitchFamily="34" charset="77"/>
            </a:rPr>
            <a:t>ctively</a:t>
          </a:r>
          <a:r>
            <a:rPr lang="en-US" sz="1800" kern="1200" dirty="0">
              <a:latin typeface="Arial Rounded MT Bold" panose="020F0704030504030204" pitchFamily="34" charset="77"/>
            </a:rPr>
            <a:t> encourage and sometimes protest for the environment</a:t>
          </a:r>
        </a:p>
      </dsp:txBody>
      <dsp:txXfrm>
        <a:off x="6724233" y="1740786"/>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60E7D-EFEA-4246-89B9-914A243DC2C1}" type="datetimeFigureOut">
              <a:rPr lang="x-none" smtClean="0"/>
              <a:t>27/10/2021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DB7E7-745E-5840-B7A6-BEA577AEBC9C}" type="slidenum">
              <a:rPr lang="x-none" smtClean="0"/>
              <a:t>‹#›</a:t>
            </a:fld>
            <a:endParaRPr lang="x-none"/>
          </a:p>
        </p:txBody>
      </p:sp>
    </p:spTree>
    <p:extLst>
      <p:ext uri="{BB962C8B-B14F-4D97-AF65-F5344CB8AC3E}">
        <p14:creationId xmlns:p14="http://schemas.microsoft.com/office/powerpoint/2010/main" val="115880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Wake Up!!  Wake Up!!</a:t>
            </a:r>
          </a:p>
          <a:p>
            <a:endParaRPr lang="x-none" dirty="0"/>
          </a:p>
          <a:p>
            <a:r>
              <a:rPr lang="x-none" dirty="0"/>
              <a:t>Over the last year The Guardian has had over 3000 articles on the Environmental emergency and Climate Change. In the run up to COP 26 I checked IOSH's Magazine</a:t>
            </a:r>
          </a:p>
          <a:p>
            <a:r>
              <a:rPr lang="x-none" dirty="0"/>
              <a:t>one article on Environment on page 62 which talks about Environmental issues how we would have done in the 1990/2000's</a:t>
            </a:r>
          </a:p>
          <a:p>
            <a:endParaRPr lang="x-none" dirty="0"/>
          </a:p>
          <a:p>
            <a:endParaRPr lang="x-none" dirty="0"/>
          </a:p>
          <a:p>
            <a:endParaRPr lang="x-none" dirty="0"/>
          </a:p>
          <a:p>
            <a:r>
              <a:rPr lang="x-none" dirty="0"/>
              <a:t>This is challenging to us all including myself in particular. But if we wait until we are perfect nothing will get done.</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fld id="{8A1DB7E7-745E-5840-B7A6-BEA577AEBC9C}" type="slidenum">
              <a:rPr lang="x-none" smtClean="0"/>
              <a:t>1</a:t>
            </a:fld>
            <a:endParaRPr lang="x-none"/>
          </a:p>
        </p:txBody>
      </p:sp>
    </p:spTree>
    <p:extLst>
      <p:ext uri="{BB962C8B-B14F-4D97-AF65-F5344CB8AC3E}">
        <p14:creationId xmlns:p14="http://schemas.microsoft.com/office/powerpoint/2010/main" val="294645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a stark choice</a:t>
            </a:r>
          </a:p>
        </p:txBody>
      </p:sp>
      <p:sp>
        <p:nvSpPr>
          <p:cNvPr id="4" name="Slide Number Placeholder 3"/>
          <p:cNvSpPr>
            <a:spLocks noGrp="1"/>
          </p:cNvSpPr>
          <p:nvPr>
            <p:ph type="sldNum" sz="quarter" idx="5"/>
          </p:nvPr>
        </p:nvSpPr>
        <p:spPr/>
        <p:txBody>
          <a:bodyPr/>
          <a:lstStyle/>
          <a:p>
            <a:fld id="{8A1DB7E7-745E-5840-B7A6-BEA577AEBC9C}" type="slidenum">
              <a:rPr lang="x-none" smtClean="0"/>
              <a:t>10</a:t>
            </a:fld>
            <a:endParaRPr lang="x-none"/>
          </a:p>
        </p:txBody>
      </p:sp>
    </p:spTree>
    <p:extLst>
      <p:ext uri="{BB962C8B-B14F-4D97-AF65-F5344CB8AC3E}">
        <p14:creationId xmlns:p14="http://schemas.microsoft.com/office/powerpoint/2010/main" val="286262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8A1DB7E7-745E-5840-B7A6-BEA577AEBC9C}" type="slidenum">
              <a:rPr lang="x-none" smtClean="0"/>
              <a:t>11</a:t>
            </a:fld>
            <a:endParaRPr lang="x-none"/>
          </a:p>
        </p:txBody>
      </p:sp>
    </p:spTree>
    <p:extLst>
      <p:ext uri="{BB962C8B-B14F-4D97-AF65-F5344CB8AC3E}">
        <p14:creationId xmlns:p14="http://schemas.microsoft.com/office/powerpoint/2010/main" val="369292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Chaos recently caused by empty fuel pumps around the Country.</a:t>
            </a:r>
          </a:p>
          <a:p>
            <a:endParaRPr lang="x-none" dirty="0"/>
          </a:p>
          <a:p>
            <a:r>
              <a:rPr lang="x-none" dirty="0"/>
              <a:t>There wasn't even a shortage only a lack of qualified drivers.</a:t>
            </a:r>
          </a:p>
          <a:p>
            <a:endParaRPr lang="x-none" dirty="0"/>
          </a:p>
          <a:p>
            <a:r>
              <a:rPr lang="x-none" dirty="0"/>
              <a:t>If that was considered to be a crisis was are real shortages going to involve</a:t>
            </a:r>
          </a:p>
        </p:txBody>
      </p:sp>
      <p:sp>
        <p:nvSpPr>
          <p:cNvPr id="4" name="Slide Number Placeholder 3"/>
          <p:cNvSpPr>
            <a:spLocks noGrp="1"/>
          </p:cNvSpPr>
          <p:nvPr>
            <p:ph type="sldNum" sz="quarter" idx="5"/>
          </p:nvPr>
        </p:nvSpPr>
        <p:spPr/>
        <p:txBody>
          <a:bodyPr/>
          <a:lstStyle/>
          <a:p>
            <a:fld id="{8A1DB7E7-745E-5840-B7A6-BEA577AEBC9C}" type="slidenum">
              <a:rPr lang="x-none" smtClean="0"/>
              <a:t>12</a:t>
            </a:fld>
            <a:endParaRPr lang="x-none"/>
          </a:p>
        </p:txBody>
      </p:sp>
    </p:spTree>
    <p:extLst>
      <p:ext uri="{BB962C8B-B14F-4D97-AF65-F5344CB8AC3E}">
        <p14:creationId xmlns:p14="http://schemas.microsoft.com/office/powerpoint/2010/main" val="425997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Should H&amp;S people evolve from People protectors to Earth Protectors</a:t>
            </a:r>
          </a:p>
          <a:p>
            <a:endParaRPr lang="x-none" dirty="0"/>
          </a:p>
          <a:p>
            <a:r>
              <a:rPr lang="x-none" dirty="0"/>
              <a:t>Traditionally ILO figures are about 2.3 million deaths from a global working force of 3 billion</a:t>
            </a:r>
          </a:p>
          <a:p>
            <a:endParaRPr lang="x-none" dirty="0"/>
          </a:p>
          <a:p>
            <a:r>
              <a:rPr lang="x-none" dirty="0"/>
              <a:t>But heat and cold also cause at least 5 million deaths plus Kidney failure in large numbers of people working long hours outside in high temperatures without shade or protection from ground radiated heat.</a:t>
            </a:r>
          </a:p>
          <a:p>
            <a:endParaRPr lang="x-none" dirty="0"/>
          </a:p>
          <a:p>
            <a:r>
              <a:rPr lang="x-none" dirty="0"/>
              <a:t>1.5degree rise much more severe consequences for people fauna and flora</a:t>
            </a:r>
          </a:p>
          <a:p>
            <a:endParaRPr lang="x-none" dirty="0"/>
          </a:p>
          <a:p>
            <a:r>
              <a:rPr lang="x-none" dirty="0"/>
              <a:t>2 degrees rise would have catastrophic consequences with 100's millions of people displaced and many 10s millions dying </a:t>
            </a:r>
          </a:p>
          <a:p>
            <a:endParaRPr lang="x-none" dirty="0"/>
          </a:p>
          <a:p>
            <a:r>
              <a:rPr lang="x-none" dirty="0"/>
              <a:t>But the rise in temperature goes on and on very rapidly to near extinction in the lifetime of children living today</a:t>
            </a:r>
          </a:p>
          <a:p>
            <a:endParaRPr lang="x-none" dirty="0"/>
          </a:p>
          <a:p>
            <a:endParaRPr lang="x-none" dirty="0"/>
          </a:p>
        </p:txBody>
      </p:sp>
      <p:sp>
        <p:nvSpPr>
          <p:cNvPr id="4" name="Slide Number Placeholder 3"/>
          <p:cNvSpPr>
            <a:spLocks noGrp="1"/>
          </p:cNvSpPr>
          <p:nvPr>
            <p:ph type="sldNum" sz="quarter" idx="5"/>
          </p:nvPr>
        </p:nvSpPr>
        <p:spPr/>
        <p:txBody>
          <a:bodyPr/>
          <a:lstStyle/>
          <a:p>
            <a:fld id="{8A1DB7E7-745E-5840-B7A6-BEA577AEBC9C}" type="slidenum">
              <a:rPr lang="x-none" smtClean="0"/>
              <a:t>13</a:t>
            </a:fld>
            <a:endParaRPr lang="x-none"/>
          </a:p>
        </p:txBody>
      </p:sp>
    </p:spTree>
    <p:extLst>
      <p:ext uri="{BB962C8B-B14F-4D97-AF65-F5344CB8AC3E}">
        <p14:creationId xmlns:p14="http://schemas.microsoft.com/office/powerpoint/2010/main" val="252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this seminar was planned on the theme of Environmental safety and zero harm</a:t>
            </a:r>
          </a:p>
          <a:p>
            <a:endParaRPr lang="x-none" dirty="0"/>
          </a:p>
          <a:p>
            <a:r>
              <a:rPr lang="x-none" dirty="0"/>
              <a:t>so lets take that and apply zero harm to climate change</a:t>
            </a:r>
          </a:p>
        </p:txBody>
      </p:sp>
      <p:sp>
        <p:nvSpPr>
          <p:cNvPr id="4" name="Slide Number Placeholder 3"/>
          <p:cNvSpPr>
            <a:spLocks noGrp="1"/>
          </p:cNvSpPr>
          <p:nvPr>
            <p:ph type="sldNum" sz="quarter" idx="5"/>
          </p:nvPr>
        </p:nvSpPr>
        <p:spPr/>
        <p:txBody>
          <a:bodyPr/>
          <a:lstStyle/>
          <a:p>
            <a:fld id="{8A1DB7E7-745E-5840-B7A6-BEA577AEBC9C}" type="slidenum">
              <a:rPr lang="x-none" smtClean="0"/>
              <a:t>14</a:t>
            </a:fld>
            <a:endParaRPr lang="x-none"/>
          </a:p>
        </p:txBody>
      </p:sp>
    </p:spTree>
    <p:extLst>
      <p:ext uri="{BB962C8B-B14F-4D97-AF65-F5344CB8AC3E}">
        <p14:creationId xmlns:p14="http://schemas.microsoft.com/office/powerpoint/2010/main" val="3572555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why don't we get on and get it done and save humanity??</a:t>
            </a:r>
          </a:p>
          <a:p>
            <a:endParaRPr lang="x-none" dirty="0"/>
          </a:p>
          <a:p>
            <a:r>
              <a:rPr lang="x-none" dirty="0"/>
              <a:t>One way to help would be to up the consequences for individuals running organisations and companies</a:t>
            </a:r>
          </a:p>
          <a:p>
            <a:endParaRPr lang="x-none" dirty="0"/>
          </a:p>
          <a:p>
            <a:r>
              <a:rPr lang="x-none" dirty="0"/>
              <a:t>Currently Bolsonaro has been accused of crimes against humanity by his own legislators for the reckless way he managed Covid.  </a:t>
            </a:r>
          </a:p>
        </p:txBody>
      </p:sp>
      <p:sp>
        <p:nvSpPr>
          <p:cNvPr id="4" name="Slide Number Placeholder 3"/>
          <p:cNvSpPr>
            <a:spLocks noGrp="1"/>
          </p:cNvSpPr>
          <p:nvPr>
            <p:ph type="sldNum" sz="quarter" idx="5"/>
          </p:nvPr>
        </p:nvSpPr>
        <p:spPr/>
        <p:txBody>
          <a:bodyPr/>
          <a:lstStyle/>
          <a:p>
            <a:fld id="{8A1DB7E7-745E-5840-B7A6-BEA577AEBC9C}" type="slidenum">
              <a:rPr lang="x-none" smtClean="0"/>
              <a:t>15</a:t>
            </a:fld>
            <a:endParaRPr lang="x-none"/>
          </a:p>
        </p:txBody>
      </p:sp>
    </p:spTree>
    <p:extLst>
      <p:ext uri="{BB962C8B-B14F-4D97-AF65-F5344CB8AC3E}">
        <p14:creationId xmlns:p14="http://schemas.microsoft.com/office/powerpoint/2010/main" val="389418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Should introduce Ecocide as a crime worthy of trial at the Hague</a:t>
            </a:r>
          </a:p>
        </p:txBody>
      </p:sp>
      <p:sp>
        <p:nvSpPr>
          <p:cNvPr id="4" name="Slide Number Placeholder 3"/>
          <p:cNvSpPr>
            <a:spLocks noGrp="1"/>
          </p:cNvSpPr>
          <p:nvPr>
            <p:ph type="sldNum" sz="quarter" idx="5"/>
          </p:nvPr>
        </p:nvSpPr>
        <p:spPr/>
        <p:txBody>
          <a:bodyPr/>
          <a:lstStyle/>
          <a:p>
            <a:fld id="{8A1DB7E7-745E-5840-B7A6-BEA577AEBC9C}" type="slidenum">
              <a:rPr lang="x-none" smtClean="0"/>
              <a:t>16</a:t>
            </a:fld>
            <a:endParaRPr lang="x-none"/>
          </a:p>
        </p:txBody>
      </p:sp>
    </p:spTree>
    <p:extLst>
      <p:ext uri="{BB962C8B-B14F-4D97-AF65-F5344CB8AC3E}">
        <p14:creationId xmlns:p14="http://schemas.microsoft.com/office/powerpoint/2010/main" val="257678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water pollution</a:t>
            </a:r>
          </a:p>
        </p:txBody>
      </p:sp>
      <p:sp>
        <p:nvSpPr>
          <p:cNvPr id="4" name="Slide Number Placeholder 3"/>
          <p:cNvSpPr>
            <a:spLocks noGrp="1"/>
          </p:cNvSpPr>
          <p:nvPr>
            <p:ph type="sldNum" sz="quarter" idx="5"/>
          </p:nvPr>
        </p:nvSpPr>
        <p:spPr/>
        <p:txBody>
          <a:bodyPr/>
          <a:lstStyle/>
          <a:p>
            <a:fld id="{8A1DB7E7-745E-5840-B7A6-BEA577AEBC9C}" type="slidenum">
              <a:rPr lang="x-none" smtClean="0"/>
              <a:t>17</a:t>
            </a:fld>
            <a:endParaRPr lang="x-none"/>
          </a:p>
        </p:txBody>
      </p:sp>
    </p:spTree>
    <p:extLst>
      <p:ext uri="{BB962C8B-B14F-4D97-AF65-F5344CB8AC3E}">
        <p14:creationId xmlns:p14="http://schemas.microsoft.com/office/powerpoint/2010/main" val="61628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River pollution</a:t>
            </a:r>
          </a:p>
        </p:txBody>
      </p:sp>
      <p:sp>
        <p:nvSpPr>
          <p:cNvPr id="4" name="Slide Number Placeholder 3"/>
          <p:cNvSpPr>
            <a:spLocks noGrp="1"/>
          </p:cNvSpPr>
          <p:nvPr>
            <p:ph type="sldNum" sz="quarter" idx="5"/>
          </p:nvPr>
        </p:nvSpPr>
        <p:spPr/>
        <p:txBody>
          <a:bodyPr/>
          <a:lstStyle/>
          <a:p>
            <a:fld id="{8A1DB7E7-745E-5840-B7A6-BEA577AEBC9C}" type="slidenum">
              <a:rPr lang="x-none" smtClean="0"/>
              <a:t>18</a:t>
            </a:fld>
            <a:endParaRPr lang="x-none"/>
          </a:p>
        </p:txBody>
      </p:sp>
    </p:spTree>
    <p:extLst>
      <p:ext uri="{BB962C8B-B14F-4D97-AF65-F5344CB8AC3E}">
        <p14:creationId xmlns:p14="http://schemas.microsoft.com/office/powerpoint/2010/main" val="3928265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Nuclear accidents at Fukashima or Chernobyl</a:t>
            </a:r>
          </a:p>
        </p:txBody>
      </p:sp>
      <p:sp>
        <p:nvSpPr>
          <p:cNvPr id="4" name="Slide Number Placeholder 3"/>
          <p:cNvSpPr>
            <a:spLocks noGrp="1"/>
          </p:cNvSpPr>
          <p:nvPr>
            <p:ph type="sldNum" sz="quarter" idx="5"/>
          </p:nvPr>
        </p:nvSpPr>
        <p:spPr/>
        <p:txBody>
          <a:bodyPr/>
          <a:lstStyle/>
          <a:p>
            <a:fld id="{8A1DB7E7-745E-5840-B7A6-BEA577AEBC9C}" type="slidenum">
              <a:rPr lang="x-none" smtClean="0"/>
              <a:t>19</a:t>
            </a:fld>
            <a:endParaRPr lang="x-none"/>
          </a:p>
        </p:txBody>
      </p:sp>
    </p:spTree>
    <p:extLst>
      <p:ext uri="{BB962C8B-B14F-4D97-AF65-F5344CB8AC3E}">
        <p14:creationId xmlns:p14="http://schemas.microsoft.com/office/powerpoint/2010/main" val="14167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Perhaps many of you do much the same. But this is just to show that I try but have masses more to do</a:t>
            </a:r>
          </a:p>
        </p:txBody>
      </p:sp>
      <p:sp>
        <p:nvSpPr>
          <p:cNvPr id="4" name="Slide Number Placeholder 3"/>
          <p:cNvSpPr>
            <a:spLocks noGrp="1"/>
          </p:cNvSpPr>
          <p:nvPr>
            <p:ph type="sldNum" sz="quarter" idx="5"/>
          </p:nvPr>
        </p:nvSpPr>
        <p:spPr/>
        <p:txBody>
          <a:bodyPr/>
          <a:lstStyle/>
          <a:p>
            <a:fld id="{8A1DB7E7-745E-5840-B7A6-BEA577AEBC9C}" type="slidenum">
              <a:rPr lang="x-none" smtClean="0"/>
              <a:t>2</a:t>
            </a:fld>
            <a:endParaRPr lang="x-none"/>
          </a:p>
        </p:txBody>
      </p:sp>
    </p:spTree>
    <p:extLst>
      <p:ext uri="{BB962C8B-B14F-4D97-AF65-F5344CB8AC3E}">
        <p14:creationId xmlns:p14="http://schemas.microsoft.com/office/powerpoint/2010/main" val="374693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Destroying coral reefs</a:t>
            </a:r>
          </a:p>
        </p:txBody>
      </p:sp>
      <p:sp>
        <p:nvSpPr>
          <p:cNvPr id="4" name="Slide Number Placeholder 3"/>
          <p:cNvSpPr>
            <a:spLocks noGrp="1"/>
          </p:cNvSpPr>
          <p:nvPr>
            <p:ph type="sldNum" sz="quarter" idx="5"/>
          </p:nvPr>
        </p:nvSpPr>
        <p:spPr/>
        <p:txBody>
          <a:bodyPr/>
          <a:lstStyle/>
          <a:p>
            <a:fld id="{8A1DB7E7-745E-5840-B7A6-BEA577AEBC9C}" type="slidenum">
              <a:rPr lang="x-none" smtClean="0"/>
              <a:t>20</a:t>
            </a:fld>
            <a:endParaRPr lang="x-none"/>
          </a:p>
        </p:txBody>
      </p:sp>
    </p:spTree>
    <p:extLst>
      <p:ext uri="{BB962C8B-B14F-4D97-AF65-F5344CB8AC3E}">
        <p14:creationId xmlns:p14="http://schemas.microsoft.com/office/powerpoint/2010/main" val="217354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Deepwater Horizon Oil spill</a:t>
            </a:r>
          </a:p>
        </p:txBody>
      </p:sp>
      <p:sp>
        <p:nvSpPr>
          <p:cNvPr id="4" name="Slide Number Placeholder 3"/>
          <p:cNvSpPr>
            <a:spLocks noGrp="1"/>
          </p:cNvSpPr>
          <p:nvPr>
            <p:ph type="sldNum" sz="quarter" idx="5"/>
          </p:nvPr>
        </p:nvSpPr>
        <p:spPr/>
        <p:txBody>
          <a:bodyPr/>
          <a:lstStyle/>
          <a:p>
            <a:fld id="{8A1DB7E7-745E-5840-B7A6-BEA577AEBC9C}" type="slidenum">
              <a:rPr lang="x-none" smtClean="0"/>
              <a:t>21</a:t>
            </a:fld>
            <a:endParaRPr lang="x-none"/>
          </a:p>
        </p:txBody>
      </p:sp>
    </p:spTree>
    <p:extLst>
      <p:ext uri="{BB962C8B-B14F-4D97-AF65-F5344CB8AC3E}">
        <p14:creationId xmlns:p14="http://schemas.microsoft.com/office/powerpoint/2010/main" val="348548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Massive forest fires</a:t>
            </a:r>
          </a:p>
        </p:txBody>
      </p:sp>
      <p:sp>
        <p:nvSpPr>
          <p:cNvPr id="4" name="Slide Number Placeholder 3"/>
          <p:cNvSpPr>
            <a:spLocks noGrp="1"/>
          </p:cNvSpPr>
          <p:nvPr>
            <p:ph type="sldNum" sz="quarter" idx="5"/>
          </p:nvPr>
        </p:nvSpPr>
        <p:spPr/>
        <p:txBody>
          <a:bodyPr/>
          <a:lstStyle/>
          <a:p>
            <a:fld id="{8A1DB7E7-745E-5840-B7A6-BEA577AEBC9C}" type="slidenum">
              <a:rPr lang="x-none" smtClean="0"/>
              <a:t>22</a:t>
            </a:fld>
            <a:endParaRPr lang="x-none"/>
          </a:p>
        </p:txBody>
      </p:sp>
    </p:spTree>
    <p:extLst>
      <p:ext uri="{BB962C8B-B14F-4D97-AF65-F5344CB8AC3E}">
        <p14:creationId xmlns:p14="http://schemas.microsoft.com/office/powerpoint/2010/main" val="194554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Tar Sands oil extraction in Alberta</a:t>
            </a:r>
          </a:p>
        </p:txBody>
      </p:sp>
      <p:sp>
        <p:nvSpPr>
          <p:cNvPr id="4" name="Slide Number Placeholder 3"/>
          <p:cNvSpPr>
            <a:spLocks noGrp="1"/>
          </p:cNvSpPr>
          <p:nvPr>
            <p:ph type="sldNum" sz="quarter" idx="5"/>
          </p:nvPr>
        </p:nvSpPr>
        <p:spPr/>
        <p:txBody>
          <a:bodyPr/>
          <a:lstStyle/>
          <a:p>
            <a:fld id="{8A1DB7E7-745E-5840-B7A6-BEA577AEBC9C}" type="slidenum">
              <a:rPr lang="x-none" smtClean="0"/>
              <a:t>23</a:t>
            </a:fld>
            <a:endParaRPr lang="x-none"/>
          </a:p>
        </p:txBody>
      </p:sp>
    </p:spTree>
    <p:extLst>
      <p:ext uri="{BB962C8B-B14F-4D97-AF65-F5344CB8AC3E}">
        <p14:creationId xmlns:p14="http://schemas.microsoft.com/office/powerpoint/2010/main" val="196419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plastic waste now more numerous than sharks and killing many birds and sea mammals and fish</a:t>
            </a:r>
          </a:p>
        </p:txBody>
      </p:sp>
      <p:sp>
        <p:nvSpPr>
          <p:cNvPr id="4" name="Slide Number Placeholder 3"/>
          <p:cNvSpPr>
            <a:spLocks noGrp="1"/>
          </p:cNvSpPr>
          <p:nvPr>
            <p:ph type="sldNum" sz="quarter" idx="5"/>
          </p:nvPr>
        </p:nvSpPr>
        <p:spPr/>
        <p:txBody>
          <a:bodyPr/>
          <a:lstStyle/>
          <a:p>
            <a:fld id="{8A1DB7E7-745E-5840-B7A6-BEA577AEBC9C}" type="slidenum">
              <a:rPr lang="x-none" smtClean="0"/>
              <a:t>24</a:t>
            </a:fld>
            <a:endParaRPr lang="x-none"/>
          </a:p>
        </p:txBody>
      </p:sp>
    </p:spTree>
    <p:extLst>
      <p:ext uri="{BB962C8B-B14F-4D97-AF65-F5344CB8AC3E}">
        <p14:creationId xmlns:p14="http://schemas.microsoft.com/office/powerpoint/2010/main" val="418559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Cement production</a:t>
            </a:r>
          </a:p>
        </p:txBody>
      </p:sp>
      <p:sp>
        <p:nvSpPr>
          <p:cNvPr id="4" name="Slide Number Placeholder 3"/>
          <p:cNvSpPr>
            <a:spLocks noGrp="1"/>
          </p:cNvSpPr>
          <p:nvPr>
            <p:ph type="sldNum" sz="quarter" idx="5"/>
          </p:nvPr>
        </p:nvSpPr>
        <p:spPr/>
        <p:txBody>
          <a:bodyPr/>
          <a:lstStyle/>
          <a:p>
            <a:fld id="{8A1DB7E7-745E-5840-B7A6-BEA577AEBC9C}" type="slidenum">
              <a:rPr lang="x-none" smtClean="0"/>
              <a:t>25</a:t>
            </a:fld>
            <a:endParaRPr lang="x-none"/>
          </a:p>
        </p:txBody>
      </p:sp>
    </p:spTree>
    <p:extLst>
      <p:ext uri="{BB962C8B-B14F-4D97-AF65-F5344CB8AC3E}">
        <p14:creationId xmlns:p14="http://schemas.microsoft.com/office/powerpoint/2010/main" val="2676742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flooding from excessive rain and sea level rises</a:t>
            </a:r>
          </a:p>
        </p:txBody>
      </p:sp>
      <p:sp>
        <p:nvSpPr>
          <p:cNvPr id="4" name="Slide Number Placeholder 3"/>
          <p:cNvSpPr>
            <a:spLocks noGrp="1"/>
          </p:cNvSpPr>
          <p:nvPr>
            <p:ph type="sldNum" sz="quarter" idx="5"/>
          </p:nvPr>
        </p:nvSpPr>
        <p:spPr/>
        <p:txBody>
          <a:bodyPr/>
          <a:lstStyle/>
          <a:p>
            <a:fld id="{8A1DB7E7-745E-5840-B7A6-BEA577AEBC9C}" type="slidenum">
              <a:rPr lang="x-none" smtClean="0"/>
              <a:t>26</a:t>
            </a:fld>
            <a:endParaRPr lang="x-none"/>
          </a:p>
        </p:txBody>
      </p:sp>
    </p:spTree>
    <p:extLst>
      <p:ext uri="{BB962C8B-B14F-4D97-AF65-F5344CB8AC3E}">
        <p14:creationId xmlns:p14="http://schemas.microsoft.com/office/powerpoint/2010/main" val="174409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OIl leaks on land</a:t>
            </a:r>
          </a:p>
        </p:txBody>
      </p:sp>
      <p:sp>
        <p:nvSpPr>
          <p:cNvPr id="4" name="Slide Number Placeholder 3"/>
          <p:cNvSpPr>
            <a:spLocks noGrp="1"/>
          </p:cNvSpPr>
          <p:nvPr>
            <p:ph type="sldNum" sz="quarter" idx="5"/>
          </p:nvPr>
        </p:nvSpPr>
        <p:spPr/>
        <p:txBody>
          <a:bodyPr/>
          <a:lstStyle/>
          <a:p>
            <a:fld id="{8A1DB7E7-745E-5840-B7A6-BEA577AEBC9C}" type="slidenum">
              <a:rPr lang="x-none" smtClean="0"/>
              <a:t>27</a:t>
            </a:fld>
            <a:endParaRPr lang="x-none"/>
          </a:p>
        </p:txBody>
      </p:sp>
    </p:spTree>
    <p:extLst>
      <p:ext uri="{BB962C8B-B14F-4D97-AF65-F5344CB8AC3E}">
        <p14:creationId xmlns:p14="http://schemas.microsoft.com/office/powerpoint/2010/main" val="2903479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8A1DB7E7-745E-5840-B7A6-BEA577AEBC9C}" type="slidenum">
              <a:rPr lang="x-none" smtClean="0"/>
              <a:t>28</a:t>
            </a:fld>
            <a:endParaRPr lang="x-none"/>
          </a:p>
        </p:txBody>
      </p:sp>
    </p:spTree>
    <p:extLst>
      <p:ext uri="{BB962C8B-B14F-4D97-AF65-F5344CB8AC3E}">
        <p14:creationId xmlns:p14="http://schemas.microsoft.com/office/powerpoint/2010/main" val="3794221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8A1DB7E7-745E-5840-B7A6-BEA577AEBC9C}" type="slidenum">
              <a:rPr lang="x-none" smtClean="0"/>
              <a:t>29</a:t>
            </a:fld>
            <a:endParaRPr lang="x-none"/>
          </a:p>
        </p:txBody>
      </p:sp>
    </p:spTree>
    <p:extLst>
      <p:ext uri="{BB962C8B-B14F-4D97-AF65-F5344CB8AC3E}">
        <p14:creationId xmlns:p14="http://schemas.microsoft.com/office/powerpoint/2010/main" val="252545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This is not nearly enough and although important for us all to take peronal action unless we get Governments to take it seriously and urgently we will soon not be able to live in our home.</a:t>
            </a:r>
          </a:p>
        </p:txBody>
      </p:sp>
      <p:sp>
        <p:nvSpPr>
          <p:cNvPr id="4" name="Slide Number Placeholder 3"/>
          <p:cNvSpPr>
            <a:spLocks noGrp="1"/>
          </p:cNvSpPr>
          <p:nvPr>
            <p:ph type="sldNum" sz="quarter" idx="5"/>
          </p:nvPr>
        </p:nvSpPr>
        <p:spPr/>
        <p:txBody>
          <a:bodyPr/>
          <a:lstStyle/>
          <a:p>
            <a:fld id="{8A1DB7E7-745E-5840-B7A6-BEA577AEBC9C}" type="slidenum">
              <a:rPr lang="x-none" smtClean="0"/>
              <a:t>3</a:t>
            </a:fld>
            <a:endParaRPr lang="x-none"/>
          </a:p>
        </p:txBody>
      </p:sp>
    </p:spTree>
    <p:extLst>
      <p:ext uri="{BB962C8B-B14F-4D97-AF65-F5344CB8AC3E}">
        <p14:creationId xmlns:p14="http://schemas.microsoft.com/office/powerpoint/2010/main" val="54291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8A1DB7E7-745E-5840-B7A6-BEA577AEBC9C}" type="slidenum">
              <a:rPr lang="x-none" smtClean="0"/>
              <a:t>30</a:t>
            </a:fld>
            <a:endParaRPr lang="x-none"/>
          </a:p>
        </p:txBody>
      </p:sp>
    </p:spTree>
    <p:extLst>
      <p:ext uri="{BB962C8B-B14F-4D97-AF65-F5344CB8AC3E}">
        <p14:creationId xmlns:p14="http://schemas.microsoft.com/office/powerpoint/2010/main" val="198701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CO@ levels are going in the wrong direction as Governments urge their economies to bounce back from the pandemic. </a:t>
            </a:r>
          </a:p>
          <a:p>
            <a:endParaRPr lang="x-none" dirty="0"/>
          </a:p>
          <a:p>
            <a:r>
              <a:rPr lang="x-none" dirty="0"/>
              <a:t>An opportunity thrown away by our politicians</a:t>
            </a:r>
          </a:p>
          <a:p>
            <a:endParaRPr lang="x-none" dirty="0"/>
          </a:p>
          <a:p>
            <a:endParaRPr lang="x-none" dirty="0"/>
          </a:p>
          <a:p>
            <a:r>
              <a:rPr lang="x-none" dirty="0"/>
              <a:t>COP 26 the largest ever gathering of World leaders is so so important as we have a fast disappearing window to take action to avoid catastrophy.</a:t>
            </a:r>
          </a:p>
        </p:txBody>
      </p:sp>
      <p:sp>
        <p:nvSpPr>
          <p:cNvPr id="4" name="Slide Number Placeholder 3"/>
          <p:cNvSpPr>
            <a:spLocks noGrp="1"/>
          </p:cNvSpPr>
          <p:nvPr>
            <p:ph type="sldNum" sz="quarter" idx="5"/>
          </p:nvPr>
        </p:nvSpPr>
        <p:spPr/>
        <p:txBody>
          <a:bodyPr/>
          <a:lstStyle/>
          <a:p>
            <a:fld id="{8A1DB7E7-745E-5840-B7A6-BEA577AEBC9C}" type="slidenum">
              <a:rPr lang="x-none" smtClean="0"/>
              <a:t>4</a:t>
            </a:fld>
            <a:endParaRPr lang="x-none"/>
          </a:p>
        </p:txBody>
      </p:sp>
    </p:spTree>
    <p:extLst>
      <p:ext uri="{BB962C8B-B14F-4D97-AF65-F5344CB8AC3E}">
        <p14:creationId xmlns:p14="http://schemas.microsoft.com/office/powerpoint/2010/main" val="106953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We have experienced a remarkable stable climate for thousands of years in this Holocene Interglacial epoch.</a:t>
            </a:r>
          </a:p>
          <a:p>
            <a:endParaRPr lang="x-none" dirty="0"/>
          </a:p>
          <a:p>
            <a:r>
              <a:rPr lang="x-none" dirty="0"/>
              <a:t>Wew are currently intent on destroying this stability and making the world unihabiitable for humans, animal life and plants. Can you be more stupidthan this??</a:t>
            </a:r>
          </a:p>
        </p:txBody>
      </p:sp>
      <p:sp>
        <p:nvSpPr>
          <p:cNvPr id="4" name="Slide Number Placeholder 3"/>
          <p:cNvSpPr>
            <a:spLocks noGrp="1"/>
          </p:cNvSpPr>
          <p:nvPr>
            <p:ph type="sldNum" sz="quarter" idx="5"/>
          </p:nvPr>
        </p:nvSpPr>
        <p:spPr/>
        <p:txBody>
          <a:bodyPr/>
          <a:lstStyle/>
          <a:p>
            <a:fld id="{8A1DB7E7-745E-5840-B7A6-BEA577AEBC9C}" type="slidenum">
              <a:rPr lang="x-none" smtClean="0"/>
              <a:t>5</a:t>
            </a:fld>
            <a:endParaRPr lang="x-none"/>
          </a:p>
        </p:txBody>
      </p:sp>
    </p:spTree>
    <p:extLst>
      <p:ext uri="{BB962C8B-B14F-4D97-AF65-F5344CB8AC3E}">
        <p14:creationId xmlns:p14="http://schemas.microsoft.com/office/powerpoint/2010/main" val="260208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There is no easy way to face the facts</a:t>
            </a:r>
          </a:p>
        </p:txBody>
      </p:sp>
      <p:sp>
        <p:nvSpPr>
          <p:cNvPr id="4" name="Slide Number Placeholder 3"/>
          <p:cNvSpPr>
            <a:spLocks noGrp="1"/>
          </p:cNvSpPr>
          <p:nvPr>
            <p:ph type="sldNum" sz="quarter" idx="5"/>
          </p:nvPr>
        </p:nvSpPr>
        <p:spPr/>
        <p:txBody>
          <a:bodyPr/>
          <a:lstStyle/>
          <a:p>
            <a:fld id="{8A1DB7E7-745E-5840-B7A6-BEA577AEBC9C}" type="slidenum">
              <a:rPr lang="x-none" smtClean="0"/>
              <a:t>6</a:t>
            </a:fld>
            <a:endParaRPr lang="x-none"/>
          </a:p>
        </p:txBody>
      </p:sp>
    </p:spTree>
    <p:extLst>
      <p:ext uri="{BB962C8B-B14F-4D97-AF65-F5344CB8AC3E}">
        <p14:creationId xmlns:p14="http://schemas.microsoft.com/office/powerpoint/2010/main" val="51411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We don't learn any lessons it seems on our journey.</a:t>
            </a:r>
          </a:p>
          <a:p>
            <a:endParaRPr lang="x-none" dirty="0"/>
          </a:p>
          <a:p>
            <a:r>
              <a:rPr lang="x-none" dirty="0"/>
              <a:t>Only how to get richer and have a better more comfortable life.</a:t>
            </a:r>
          </a:p>
          <a:p>
            <a:endParaRPr lang="x-none" dirty="0"/>
          </a:p>
          <a:p>
            <a:endParaRPr lang="x-none" dirty="0"/>
          </a:p>
          <a:p>
            <a:r>
              <a:rPr lang="x-none" dirty="0"/>
              <a:t>Our chancellor said over Covid finances "whatever it takes" </a:t>
            </a:r>
          </a:p>
          <a:p>
            <a:endParaRPr lang="x-none" dirty="0"/>
          </a:p>
          <a:p>
            <a:r>
              <a:rPr lang="x-none" dirty="0"/>
              <a:t>The Climate crisis is a much bigger threat to humanity and our living world but we are not saying the same.</a:t>
            </a:r>
          </a:p>
          <a:p>
            <a:endParaRPr lang="x-none" dirty="0"/>
          </a:p>
          <a:p>
            <a:endParaRPr lang="x-none" dirty="0"/>
          </a:p>
        </p:txBody>
      </p:sp>
      <p:sp>
        <p:nvSpPr>
          <p:cNvPr id="4" name="Slide Number Placeholder 3"/>
          <p:cNvSpPr>
            <a:spLocks noGrp="1"/>
          </p:cNvSpPr>
          <p:nvPr>
            <p:ph type="sldNum" sz="quarter" idx="5"/>
          </p:nvPr>
        </p:nvSpPr>
        <p:spPr/>
        <p:txBody>
          <a:bodyPr/>
          <a:lstStyle/>
          <a:p>
            <a:fld id="{8A1DB7E7-745E-5840-B7A6-BEA577AEBC9C}" type="slidenum">
              <a:rPr lang="x-none" smtClean="0"/>
              <a:t>7</a:t>
            </a:fld>
            <a:endParaRPr lang="x-none"/>
          </a:p>
        </p:txBody>
      </p:sp>
    </p:spTree>
    <p:extLst>
      <p:ext uri="{BB962C8B-B14F-4D97-AF65-F5344CB8AC3E}">
        <p14:creationId xmlns:p14="http://schemas.microsoft.com/office/powerpoint/2010/main" val="51695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It seems that 1.5 degrees rise is locked in and we are now needing to take action to avoid much higher levels of 2 degrees or more.</a:t>
            </a:r>
          </a:p>
          <a:p>
            <a:endParaRPr lang="x-none" dirty="0"/>
          </a:p>
          <a:p>
            <a:r>
              <a:rPr lang="x-none" dirty="0"/>
              <a:t>Fossel fuels must stay in the ground.</a:t>
            </a:r>
          </a:p>
          <a:p>
            <a:endParaRPr lang="x-none" dirty="0"/>
          </a:p>
          <a:p>
            <a:r>
              <a:rPr lang="x-none" dirty="0"/>
              <a:t>Even the Brazillian rain forest is now a net emitter of CO2 because of deforestation and fires.</a:t>
            </a:r>
          </a:p>
        </p:txBody>
      </p:sp>
      <p:sp>
        <p:nvSpPr>
          <p:cNvPr id="4" name="Slide Number Placeholder 3"/>
          <p:cNvSpPr>
            <a:spLocks noGrp="1"/>
          </p:cNvSpPr>
          <p:nvPr>
            <p:ph type="sldNum" sz="quarter" idx="5"/>
          </p:nvPr>
        </p:nvSpPr>
        <p:spPr/>
        <p:txBody>
          <a:bodyPr/>
          <a:lstStyle/>
          <a:p>
            <a:fld id="{8A1DB7E7-745E-5840-B7A6-BEA577AEBC9C}" type="slidenum">
              <a:rPr lang="x-none" smtClean="0"/>
              <a:t>8</a:t>
            </a:fld>
            <a:endParaRPr lang="x-none"/>
          </a:p>
        </p:txBody>
      </p:sp>
    </p:spTree>
    <p:extLst>
      <p:ext uri="{BB962C8B-B14F-4D97-AF65-F5344CB8AC3E}">
        <p14:creationId xmlns:p14="http://schemas.microsoft.com/office/powerpoint/2010/main" val="18048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In 2021 to allow air time or publishing space to deniers is completely agianst the interest of</a:t>
            </a:r>
          </a:p>
          <a:p>
            <a:endParaRPr lang="x-none" dirty="0"/>
          </a:p>
          <a:p>
            <a:r>
              <a:rPr lang="x-none" dirty="0"/>
              <a:t> humanity and the world we live in. it is difficult to nearer to 100% than 99.9% from 90,000</a:t>
            </a:r>
          </a:p>
          <a:p>
            <a:endParaRPr lang="x-none" dirty="0"/>
          </a:p>
          <a:p>
            <a:r>
              <a:rPr lang="x-none" dirty="0"/>
              <a:t> published studies. </a:t>
            </a:r>
          </a:p>
        </p:txBody>
      </p:sp>
      <p:sp>
        <p:nvSpPr>
          <p:cNvPr id="4" name="Slide Number Placeholder 3"/>
          <p:cNvSpPr>
            <a:spLocks noGrp="1"/>
          </p:cNvSpPr>
          <p:nvPr>
            <p:ph type="sldNum" sz="quarter" idx="5"/>
          </p:nvPr>
        </p:nvSpPr>
        <p:spPr/>
        <p:txBody>
          <a:bodyPr/>
          <a:lstStyle/>
          <a:p>
            <a:fld id="{8A1DB7E7-745E-5840-B7A6-BEA577AEBC9C}" type="slidenum">
              <a:rPr lang="x-none" smtClean="0"/>
              <a:t>9</a:t>
            </a:fld>
            <a:endParaRPr lang="x-none"/>
          </a:p>
        </p:txBody>
      </p:sp>
    </p:spTree>
    <p:extLst>
      <p:ext uri="{BB962C8B-B14F-4D97-AF65-F5344CB8AC3E}">
        <p14:creationId xmlns:p14="http://schemas.microsoft.com/office/powerpoint/2010/main" val="337679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10/27/2021</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53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2954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1306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321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509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9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601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398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0798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76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10/27/2021</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78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10/27/2021</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415347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xmlns="" id="{F7EDEA10-087E-4352-A848-7D9888DC6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9B4E82-ADFD-CB44-B729-FC3A4BB30E88}"/>
              </a:ext>
            </a:extLst>
          </p:cNvPr>
          <p:cNvSpPr>
            <a:spLocks noGrp="1"/>
          </p:cNvSpPr>
          <p:nvPr>
            <p:ph type="ctrTitle"/>
          </p:nvPr>
        </p:nvSpPr>
        <p:spPr>
          <a:xfrm>
            <a:off x="838200" y="4242090"/>
            <a:ext cx="10515600" cy="1270232"/>
          </a:xfrm>
        </p:spPr>
        <p:txBody>
          <a:bodyPr>
            <a:normAutofit/>
          </a:bodyPr>
          <a:lstStyle/>
          <a:p>
            <a:pPr algn="ctr"/>
            <a:r>
              <a:rPr lang="en-US" sz="6600" b="1" spc="-150">
                <a:latin typeface="Arial Rounded MT Bold" panose="020F0704030504030204" pitchFamily="34" charset="77"/>
              </a:rPr>
              <a:t>Earth Protectors</a:t>
            </a:r>
            <a:endParaRPr lang="x-none" sz="6600">
              <a:latin typeface="Arial Rounded MT Bold" panose="020F0704030504030204" pitchFamily="34" charset="77"/>
            </a:endParaRPr>
          </a:p>
        </p:txBody>
      </p:sp>
      <p:sp>
        <p:nvSpPr>
          <p:cNvPr id="3" name="Subtitle 2">
            <a:extLst>
              <a:ext uri="{FF2B5EF4-FFF2-40B4-BE49-F238E27FC236}">
                <a16:creationId xmlns:a16="http://schemas.microsoft.com/office/drawing/2014/main" xmlns="" id="{C1ED1117-41D7-B24F-A7B6-77F00BE2291B}"/>
              </a:ext>
            </a:extLst>
          </p:cNvPr>
          <p:cNvSpPr>
            <a:spLocks noGrp="1"/>
          </p:cNvSpPr>
          <p:nvPr>
            <p:ph type="subTitle" idx="1"/>
          </p:nvPr>
        </p:nvSpPr>
        <p:spPr>
          <a:xfrm>
            <a:off x="838200" y="5604397"/>
            <a:ext cx="10515600" cy="647468"/>
          </a:xfrm>
        </p:spPr>
        <p:txBody>
          <a:bodyPr>
            <a:normAutofit/>
          </a:bodyPr>
          <a:lstStyle/>
          <a:p>
            <a:pPr algn="ctr"/>
            <a:r>
              <a:rPr lang="en-US" b="1">
                <a:latin typeface="Arial Rounded MT Bold" panose="020F0704030504030204" pitchFamily="34" charset="77"/>
              </a:rPr>
              <a:t>Phil Hughes MBE</a:t>
            </a:r>
          </a:p>
          <a:p>
            <a:pPr algn="ctr"/>
            <a:endParaRPr lang="x-none"/>
          </a:p>
        </p:txBody>
      </p:sp>
      <p:pic>
        <p:nvPicPr>
          <p:cNvPr id="15" name="Picture 3" descr="A bee on a flower&#10;&#10;Description automatically generated">
            <a:extLst>
              <a:ext uri="{FF2B5EF4-FFF2-40B4-BE49-F238E27FC236}">
                <a16:creationId xmlns:a16="http://schemas.microsoft.com/office/drawing/2014/main" xmlns="" id="{B34247D3-C7F4-4D31-A5F3-03630DC561D4}"/>
              </a:ext>
            </a:extLst>
          </p:cNvPr>
          <p:cNvPicPr>
            <a:picLocks noChangeAspect="1"/>
          </p:cNvPicPr>
          <p:nvPr/>
        </p:nvPicPr>
        <p:blipFill>
          <a:blip r:embed="rId3"/>
          <a:srcRect l="17761" r="17761"/>
          <a:stretch/>
        </p:blipFill>
        <p:spPr>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p:spPr>
      </p:pic>
      <p:pic>
        <p:nvPicPr>
          <p:cNvPr id="6" name="Picture 5" descr="A group of people standing on ice&#10;&#10;Description automatically generated with low confidence">
            <a:extLst>
              <a:ext uri="{FF2B5EF4-FFF2-40B4-BE49-F238E27FC236}">
                <a16:creationId xmlns:a16="http://schemas.microsoft.com/office/drawing/2014/main" xmlns="" id="{511397EA-AC4E-9642-853E-DDED10347EA8}"/>
              </a:ext>
            </a:extLst>
          </p:cNvPr>
          <p:cNvPicPr>
            <a:picLocks noChangeAspect="1"/>
          </p:cNvPicPr>
          <p:nvPr/>
        </p:nvPicPr>
        <p:blipFill rotWithShape="1">
          <a:blip r:embed="rId4"/>
          <a:srcRect l="34220" r="22049"/>
          <a:stretch/>
        </p:blipFill>
        <p:spPr>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8" name="Picture 7" descr="A picture containing outdoor, sky, smoke, coming&#10;&#10;Description automatically generated">
            <a:extLst>
              <a:ext uri="{FF2B5EF4-FFF2-40B4-BE49-F238E27FC236}">
                <a16:creationId xmlns:a16="http://schemas.microsoft.com/office/drawing/2014/main" xmlns="" id="{3067015E-BDB1-6942-B16E-C3728D0386D4}"/>
              </a:ext>
            </a:extLst>
          </p:cNvPr>
          <p:cNvPicPr>
            <a:picLocks noChangeAspect="1"/>
          </p:cNvPicPr>
          <p:nvPr/>
        </p:nvPicPr>
        <p:blipFill rotWithShape="1">
          <a:blip r:embed="rId5"/>
          <a:srcRect l="39848" r="16421"/>
          <a:stretch/>
        </p:blipFill>
        <p:spPr>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Tree>
    <p:extLst>
      <p:ext uri="{BB962C8B-B14F-4D97-AF65-F5344CB8AC3E}">
        <p14:creationId xmlns:p14="http://schemas.microsoft.com/office/powerpoint/2010/main" val="19677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26EC9-A83B-5E44-9B5E-7E47CF285C27}"/>
              </a:ext>
            </a:extLst>
          </p:cNvPr>
          <p:cNvSpPr>
            <a:spLocks noGrp="1"/>
          </p:cNvSpPr>
          <p:nvPr>
            <p:ph type="title"/>
          </p:nvPr>
        </p:nvSpPr>
        <p:spPr/>
        <p:txBody>
          <a:bodyPr>
            <a:normAutofit fontScale="90000"/>
          </a:bodyPr>
          <a:lstStyle/>
          <a:p>
            <a:r>
              <a:rPr lang="x-none" dirty="0">
                <a:latin typeface="Arial Rounded MT Bold" panose="020F0704030504030204" pitchFamily="34" charset="77"/>
              </a:rPr>
              <a:t>We now have to choose</a:t>
            </a:r>
            <a:r>
              <a:rPr lang="x-none" dirty="0"/>
              <a:t>: </a:t>
            </a:r>
            <a:br>
              <a:rPr lang="x-none" dirty="0"/>
            </a:br>
            <a:r>
              <a:rPr lang="x-none" sz="2700" dirty="0">
                <a:latin typeface="Arial Rounded MT Bold" panose="020F0704030504030204" pitchFamily="34" charset="77"/>
              </a:rPr>
              <a:t>Guardian 21 October 2021</a:t>
            </a:r>
            <a:endParaRPr lang="x-none" sz="2700" dirty="0"/>
          </a:p>
        </p:txBody>
      </p:sp>
      <p:sp>
        <p:nvSpPr>
          <p:cNvPr id="3" name="Content Placeholder 2">
            <a:extLst>
              <a:ext uri="{FF2B5EF4-FFF2-40B4-BE49-F238E27FC236}">
                <a16:creationId xmlns:a16="http://schemas.microsoft.com/office/drawing/2014/main" xmlns="" id="{B604BDCB-846F-CA43-98AC-5F21BD1A02C9}"/>
              </a:ext>
            </a:extLst>
          </p:cNvPr>
          <p:cNvSpPr>
            <a:spLocks noGrp="1"/>
          </p:cNvSpPr>
          <p:nvPr>
            <p:ph sz="half" idx="1"/>
          </p:nvPr>
        </p:nvSpPr>
        <p:spPr/>
        <p:txBody>
          <a:bodyPr>
            <a:normAutofit fontScale="85000" lnSpcReduction="20000"/>
          </a:bodyPr>
          <a:lstStyle/>
          <a:p>
            <a:r>
              <a:rPr lang="x-none" dirty="0">
                <a:latin typeface="Arial Rounded MT Bold" panose="020F0704030504030204" pitchFamily="34" charset="77"/>
              </a:rPr>
              <a:t>Between saving the living planet or saving our unsustainable way of life. </a:t>
            </a:r>
          </a:p>
          <a:p>
            <a:endParaRPr lang="x-none" dirty="0"/>
          </a:p>
          <a:p>
            <a:r>
              <a:rPr lang="x-none" dirty="0">
                <a:latin typeface="Arial Rounded MT Bold" panose="020F0704030504030204" pitchFamily="34" charset="77"/>
              </a:rPr>
              <a:t>We have left it too late to have both – this uncomfortable reality is what our leaders have chosen by their decades of inaction.</a:t>
            </a:r>
          </a:p>
        </p:txBody>
      </p:sp>
      <p:sp>
        <p:nvSpPr>
          <p:cNvPr id="4" name="Content Placeholder 3">
            <a:extLst>
              <a:ext uri="{FF2B5EF4-FFF2-40B4-BE49-F238E27FC236}">
                <a16:creationId xmlns:a16="http://schemas.microsoft.com/office/drawing/2014/main" xmlns="" id="{FBBE173A-3BB1-C04A-AA25-F62BA3093B80}"/>
              </a:ext>
            </a:extLst>
          </p:cNvPr>
          <p:cNvSpPr>
            <a:spLocks noGrp="1"/>
          </p:cNvSpPr>
          <p:nvPr>
            <p:ph sz="half" idx="2"/>
          </p:nvPr>
        </p:nvSpPr>
        <p:spPr/>
        <p:txBody>
          <a:bodyPr>
            <a:normAutofit fontScale="85000" lnSpcReduction="20000"/>
          </a:bodyPr>
          <a:lstStyle/>
          <a:p>
            <a:r>
              <a:rPr lang="x-none" dirty="0">
                <a:latin typeface="Arial Rounded MT Bold" panose="020F0704030504030204" pitchFamily="34" charset="77"/>
              </a:rPr>
              <a:t>We need immediate, drastic, annual emission reductions unlike anything the world has ever seen.</a:t>
            </a:r>
          </a:p>
          <a:p>
            <a:endParaRPr lang="x-none" dirty="0">
              <a:latin typeface="Arial Rounded MT Bold" panose="020F0704030504030204" pitchFamily="34" charset="77"/>
            </a:endParaRPr>
          </a:p>
          <a:p>
            <a:r>
              <a:rPr lang="x-none" dirty="0">
                <a:latin typeface="Arial Rounded MT Bold" panose="020F0704030504030204" pitchFamily="34" charset="77"/>
              </a:rPr>
              <a:t>There is no technology to achieve this alone so we have to make fundamental changes to our society.</a:t>
            </a:r>
          </a:p>
        </p:txBody>
      </p:sp>
    </p:spTree>
    <p:extLst>
      <p:ext uri="{BB962C8B-B14F-4D97-AF65-F5344CB8AC3E}">
        <p14:creationId xmlns:p14="http://schemas.microsoft.com/office/powerpoint/2010/main" val="3579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xmlns=""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xmlns="" id="{B1595A09-E336-4D1B-9B3A-06A2287A5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4FCF12-9B6F-8E46-81FE-C844776E0791}"/>
              </a:ext>
            </a:extLst>
          </p:cNvPr>
          <p:cNvSpPr>
            <a:spLocks noGrp="1"/>
          </p:cNvSpPr>
          <p:nvPr>
            <p:ph type="title"/>
          </p:nvPr>
        </p:nvSpPr>
        <p:spPr>
          <a:xfrm>
            <a:off x="640080" y="4777739"/>
            <a:ext cx="3418990" cy="1412119"/>
          </a:xfrm>
        </p:spPr>
        <p:txBody>
          <a:bodyPr vert="horz" lIns="91440" tIns="45720" rIns="91440" bIns="45720" rtlCol="0" anchor="ctr">
            <a:normAutofit fontScale="90000"/>
          </a:bodyPr>
          <a:lstStyle/>
          <a:p>
            <a:r>
              <a:rPr lang="en-US" sz="4800" b="1" dirty="0">
                <a:solidFill>
                  <a:srgbClr val="FF0000"/>
                </a:solidFill>
                <a:latin typeface="Arial Rounded MT Bold" panose="020F0704030504030204" pitchFamily="34" charset="77"/>
              </a:rPr>
              <a:t>The Challenge</a:t>
            </a:r>
            <a:endParaRPr lang="en-US" sz="4800" dirty="0">
              <a:solidFill>
                <a:srgbClr val="FF0000"/>
              </a:solidFill>
              <a:latin typeface="Arial Rounded MT Bold" panose="020F0704030504030204" pitchFamily="34" charset="77"/>
            </a:endParaRPr>
          </a:p>
        </p:txBody>
      </p:sp>
      <p:pic>
        <p:nvPicPr>
          <p:cNvPr id="6" name="Content Placeholder 5" descr="A factory with smoke coming out of it&#10;&#10;Description automatically generated with medium confidence">
            <a:extLst>
              <a:ext uri="{FF2B5EF4-FFF2-40B4-BE49-F238E27FC236}">
                <a16:creationId xmlns:a16="http://schemas.microsoft.com/office/drawing/2014/main" xmlns="" id="{38ADC781-E43A-B144-9E82-055D9A999DD4}"/>
              </a:ext>
            </a:extLst>
          </p:cNvPr>
          <p:cNvPicPr>
            <a:picLocks noGrp="1" noChangeAspect="1"/>
          </p:cNvPicPr>
          <p:nvPr>
            <p:ph sz="half" idx="2"/>
          </p:nvPr>
        </p:nvPicPr>
        <p:blipFill rotWithShape="1">
          <a:blip r:embed="rId3"/>
          <a:srcRect t="21993" b="2199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8" name="Rectangle 6">
            <a:extLst>
              <a:ext uri="{FF2B5EF4-FFF2-40B4-BE49-F238E27FC236}">
                <a16:creationId xmlns:a16="http://schemas.microsoft.com/office/drawing/2014/main" xmlns="" id="{3540989C-C7B8-473B-BF87-6F2DA6A900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BADD2"/>
          </a:solidFill>
          <a:ln w="38100" cap="rnd">
            <a:solidFill>
              <a:srgbClr val="4BADD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69B9119-49EB-7246-B4DA-56179C7A985C}"/>
              </a:ext>
            </a:extLst>
          </p:cNvPr>
          <p:cNvSpPr>
            <a:spLocks noGrp="1"/>
          </p:cNvSpPr>
          <p:nvPr>
            <p:ph sz="half" idx="1"/>
          </p:nvPr>
        </p:nvSpPr>
        <p:spPr>
          <a:xfrm>
            <a:off x="4654294" y="5005731"/>
            <a:ext cx="6897626" cy="1399223"/>
          </a:xfrm>
        </p:spPr>
        <p:txBody>
          <a:bodyPr vert="horz" lIns="91440" tIns="45720" rIns="91440" bIns="45720" rtlCol="0" anchor="ctr">
            <a:normAutofit fontScale="92500"/>
          </a:bodyPr>
          <a:lstStyle/>
          <a:p>
            <a:r>
              <a:rPr lang="en-US" sz="2400" b="1" dirty="0">
                <a:latin typeface="Arial Rounded MT Bold" panose="020F0704030504030204" pitchFamily="34" charset="77"/>
              </a:rPr>
              <a:t>To Reduce our CO2 Equivalent footprint by 40 billion tons per annum and remove at least 200 Billion tons of CO2 back out of the atmosphere </a:t>
            </a:r>
          </a:p>
          <a:p>
            <a:endParaRPr lang="en-US" sz="1800" dirty="0"/>
          </a:p>
        </p:txBody>
      </p:sp>
    </p:spTree>
    <p:extLst>
      <p:ext uri="{BB962C8B-B14F-4D97-AF65-F5344CB8AC3E}">
        <p14:creationId xmlns:p14="http://schemas.microsoft.com/office/powerpoint/2010/main" val="96696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cars on a street&#10;&#10;Description automatically generated with low confidence">
            <a:extLst>
              <a:ext uri="{FF2B5EF4-FFF2-40B4-BE49-F238E27FC236}">
                <a16:creationId xmlns:a16="http://schemas.microsoft.com/office/drawing/2014/main" xmlns="" id="{2426C2F7-C447-3544-A7DE-B711D77E2098}"/>
              </a:ext>
            </a:extLst>
          </p:cNvPr>
          <p:cNvPicPr>
            <a:picLocks noChangeAspect="1"/>
          </p:cNvPicPr>
          <p:nvPr/>
        </p:nvPicPr>
        <p:blipFill rotWithShape="1">
          <a:blip r:embed="rId3"/>
          <a:srcRect r="-2" b="11380"/>
          <a:stretch/>
        </p:blipFill>
        <p:spPr>
          <a:xfrm>
            <a:off x="321730" y="321732"/>
            <a:ext cx="5674897" cy="3017405"/>
          </a:xfrm>
          <a:prstGeom prst="rect">
            <a:avLst/>
          </a:prstGeom>
        </p:spPr>
      </p:pic>
      <p:pic>
        <p:nvPicPr>
          <p:cNvPr id="5" name="Picture 4" descr="A group of cars parked outside a building&#10;&#10;Description automatically generated with low confidence">
            <a:extLst>
              <a:ext uri="{FF2B5EF4-FFF2-40B4-BE49-F238E27FC236}">
                <a16:creationId xmlns:a16="http://schemas.microsoft.com/office/drawing/2014/main" xmlns="" id="{587AC324-C9E5-B446-9762-3A8BF3548CC6}"/>
              </a:ext>
            </a:extLst>
          </p:cNvPr>
          <p:cNvPicPr>
            <a:picLocks noChangeAspect="1"/>
          </p:cNvPicPr>
          <p:nvPr/>
        </p:nvPicPr>
        <p:blipFill rotWithShape="1">
          <a:blip r:embed="rId4"/>
          <a:srcRect t="7348" r="-2" b="325"/>
          <a:stretch/>
        </p:blipFill>
        <p:spPr>
          <a:xfrm>
            <a:off x="321730" y="3510853"/>
            <a:ext cx="5674897" cy="2789954"/>
          </a:xfrm>
          <a:prstGeom prst="rect">
            <a:avLst/>
          </a:prstGeom>
        </p:spPr>
      </p:pic>
      <p:pic>
        <p:nvPicPr>
          <p:cNvPr id="7" name="Picture 6" descr="A group of cars parked outside a gas station&#10;&#10;Description automatically generated with low confidence">
            <a:extLst>
              <a:ext uri="{FF2B5EF4-FFF2-40B4-BE49-F238E27FC236}">
                <a16:creationId xmlns:a16="http://schemas.microsoft.com/office/drawing/2014/main" xmlns="" id="{91EBF4F1-A051-5044-8487-1DB46C181B20}"/>
              </a:ext>
            </a:extLst>
          </p:cNvPr>
          <p:cNvPicPr>
            <a:picLocks noChangeAspect="1"/>
          </p:cNvPicPr>
          <p:nvPr/>
        </p:nvPicPr>
        <p:blipFill rotWithShape="1">
          <a:blip r:embed="rId5"/>
          <a:srcRect l="23909" r="22704" b="1"/>
          <a:stretch/>
        </p:blipFill>
        <p:spPr>
          <a:xfrm>
            <a:off x="6316833" y="196948"/>
            <a:ext cx="5439671" cy="5530427"/>
          </a:xfrm>
          <a:prstGeom prst="rect">
            <a:avLst/>
          </a:prstGeom>
        </p:spPr>
      </p:pic>
    </p:spTree>
    <p:extLst>
      <p:ext uri="{BB962C8B-B14F-4D97-AF65-F5344CB8AC3E}">
        <p14:creationId xmlns:p14="http://schemas.microsoft.com/office/powerpoint/2010/main" val="70139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12277-1F0F-CD48-847A-183DC5798C59}"/>
              </a:ext>
            </a:extLst>
          </p:cNvPr>
          <p:cNvSpPr>
            <a:spLocks noGrp="1"/>
          </p:cNvSpPr>
          <p:nvPr>
            <p:ph type="title"/>
          </p:nvPr>
        </p:nvSpPr>
        <p:spPr>
          <a:xfrm>
            <a:off x="630621" y="365125"/>
            <a:ext cx="10899227" cy="1564259"/>
          </a:xfrm>
        </p:spPr>
        <p:txBody>
          <a:bodyPr>
            <a:normAutofit/>
          </a:bodyPr>
          <a:lstStyle/>
          <a:p>
            <a:pPr algn="ctr"/>
            <a:r>
              <a:rPr lang="en-US" sz="3200" dirty="0">
                <a:latin typeface="Arial Rounded MT Bold" panose="020F0704030504030204" pitchFamily="34" charset="77"/>
              </a:rPr>
              <a:t> Should People Protectors evolve to Earth Protectors ?</a:t>
            </a:r>
            <a:endParaRPr lang="x-none" sz="32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DD926643-46CC-6840-B90B-B35A8F95134E}"/>
              </a:ext>
            </a:extLst>
          </p:cNvPr>
          <p:cNvSpPr>
            <a:spLocks noGrp="1"/>
          </p:cNvSpPr>
          <p:nvPr>
            <p:ph idx="1"/>
          </p:nvPr>
        </p:nvSpPr>
        <p:spPr>
          <a:xfrm>
            <a:off x="838200" y="1929383"/>
            <a:ext cx="10515600" cy="4656143"/>
          </a:xfrm>
        </p:spPr>
        <p:txBody>
          <a:bodyPr>
            <a:normAutofit fontScale="92500" lnSpcReduction="20000"/>
          </a:bodyPr>
          <a:lstStyle/>
          <a:p>
            <a:r>
              <a:rPr lang="en-US" dirty="0">
                <a:solidFill>
                  <a:schemeClr val="accent3"/>
                </a:solidFill>
                <a:latin typeface="Arial Rounded MT Bold" panose="020F0704030504030204" pitchFamily="34" charset="77"/>
              </a:rPr>
              <a:t>We Protect People at Work - 3 Bn total with 2.3million deaths per year</a:t>
            </a:r>
          </a:p>
          <a:p>
            <a:r>
              <a:rPr lang="en-US" dirty="0">
                <a:solidFill>
                  <a:schemeClr val="accent3"/>
                </a:solidFill>
                <a:latin typeface="Arial Rounded MT Bold" panose="020F0704030504030204" pitchFamily="34" charset="77"/>
              </a:rPr>
              <a:t>At current 1.2℃ rise climate heat/cold variations cause at least 5 million deaths per year. </a:t>
            </a:r>
            <a:r>
              <a:rPr lang="en-US" sz="2200" dirty="0">
                <a:solidFill>
                  <a:schemeClr val="accent3"/>
                </a:solidFill>
                <a:latin typeface="Arial Rounded MT Bold" panose="020F0704030504030204" pitchFamily="34" charset="77"/>
              </a:rPr>
              <a:t>Energy and Science July 2021. </a:t>
            </a:r>
            <a:r>
              <a:rPr lang="en-US" dirty="0">
                <a:solidFill>
                  <a:schemeClr val="accent3"/>
                </a:solidFill>
                <a:latin typeface="Arial Rounded MT Bold" panose="020F0704030504030204" pitchFamily="34" charset="77"/>
              </a:rPr>
              <a:t>Causing Kidney failure in large numbers</a:t>
            </a:r>
            <a:r>
              <a:rPr lang="en-US" sz="2200" dirty="0">
                <a:solidFill>
                  <a:schemeClr val="accent3"/>
                </a:solidFill>
                <a:latin typeface="Arial Rounded MT Bold" panose="020F0704030504030204" pitchFamily="34" charset="77"/>
              </a:rPr>
              <a:t> Guardian 21 October 2021</a:t>
            </a:r>
          </a:p>
          <a:p>
            <a:r>
              <a:rPr lang="en-US" sz="3000" dirty="0">
                <a:solidFill>
                  <a:schemeClr val="accent3"/>
                </a:solidFill>
                <a:latin typeface="Arial Rounded MT Bold" panose="020F0704030504030204" pitchFamily="34" charset="77"/>
              </a:rPr>
              <a:t>1.5℃  rise would have much more severe consequences for people,  + fauna and flora</a:t>
            </a:r>
          </a:p>
          <a:p>
            <a:r>
              <a:rPr lang="en-US" dirty="0">
                <a:solidFill>
                  <a:schemeClr val="accent3"/>
                </a:solidFill>
                <a:latin typeface="Arial Rounded MT Bold" panose="020F0704030504030204" pitchFamily="34" charset="77"/>
              </a:rPr>
              <a:t>2℃ rise considered by the IPCC to have catastrophic consequences for  people, fauna and flora. With 100s of millions of people displaced and many 10s of millions dying through heat/floods/ starvation/conflict.</a:t>
            </a:r>
            <a:endParaRPr lang="x-none" dirty="0">
              <a:solidFill>
                <a:schemeClr val="accent3"/>
              </a:solidFill>
              <a:latin typeface="Arial Rounded MT Bold" panose="020F0704030504030204" pitchFamily="34" charset="77"/>
            </a:endParaRPr>
          </a:p>
        </p:txBody>
      </p:sp>
    </p:spTree>
    <p:extLst>
      <p:ext uri="{BB962C8B-B14F-4D97-AF65-F5344CB8AC3E}">
        <p14:creationId xmlns:p14="http://schemas.microsoft.com/office/powerpoint/2010/main" val="374592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E30FF-7FD3-E341-9C9D-8AB0AF0212EF}"/>
              </a:ext>
            </a:extLst>
          </p:cNvPr>
          <p:cNvSpPr>
            <a:spLocks noGrp="1"/>
          </p:cNvSpPr>
          <p:nvPr>
            <p:ph type="title"/>
          </p:nvPr>
        </p:nvSpPr>
        <p:spPr/>
        <p:txBody>
          <a:bodyPr>
            <a:noAutofit/>
          </a:bodyPr>
          <a:lstStyle/>
          <a:p>
            <a:pPr algn="ctr"/>
            <a:r>
              <a:rPr lang="x-none" sz="4400" dirty="0">
                <a:latin typeface="Arial Rounded MT Bold" panose="020F0704030504030204" pitchFamily="34" charset="77"/>
              </a:rPr>
              <a:t>H&amp;S has adopted the idea of</a:t>
            </a:r>
            <a:br>
              <a:rPr lang="x-none" sz="4400" dirty="0">
                <a:latin typeface="Arial Rounded MT Bold" panose="020F0704030504030204" pitchFamily="34" charset="77"/>
              </a:rPr>
            </a:br>
            <a:r>
              <a:rPr lang="x-none" sz="4400" dirty="0">
                <a:latin typeface="Arial Rounded MT Bold" panose="020F0704030504030204" pitchFamily="34" charset="77"/>
              </a:rPr>
              <a:t> Zero Harm</a:t>
            </a:r>
          </a:p>
        </p:txBody>
      </p:sp>
      <p:sp>
        <p:nvSpPr>
          <p:cNvPr id="3" name="Content Placeholder 2">
            <a:extLst>
              <a:ext uri="{FF2B5EF4-FFF2-40B4-BE49-F238E27FC236}">
                <a16:creationId xmlns:a16="http://schemas.microsoft.com/office/drawing/2014/main" xmlns="" id="{5759C53A-6A4F-0440-A191-45D5B8253943}"/>
              </a:ext>
            </a:extLst>
          </p:cNvPr>
          <p:cNvSpPr>
            <a:spLocks noGrp="1"/>
          </p:cNvSpPr>
          <p:nvPr>
            <p:ph sz="half" idx="1"/>
          </p:nvPr>
        </p:nvSpPr>
        <p:spPr>
          <a:xfrm>
            <a:off x="838200" y="1929384"/>
            <a:ext cx="5181600" cy="4563492"/>
          </a:xfrm>
        </p:spPr>
        <p:txBody>
          <a:bodyPr>
            <a:normAutofit/>
          </a:bodyPr>
          <a:lstStyle/>
          <a:p>
            <a:pPr marL="0" indent="0">
              <a:buNone/>
            </a:pPr>
            <a:r>
              <a:rPr lang="x-none" dirty="0">
                <a:latin typeface="Arial Rounded MT Bold" panose="020F0704030504030204" pitchFamily="34" charset="77"/>
              </a:rPr>
              <a:t>Apply this to:</a:t>
            </a:r>
          </a:p>
          <a:p>
            <a:r>
              <a:rPr lang="x-none" dirty="0">
                <a:latin typeface="Arial Rounded MT Bold" panose="020F0704030504030204" pitchFamily="34" charset="77"/>
              </a:rPr>
              <a:t>Zero emissions </a:t>
            </a:r>
            <a:r>
              <a:rPr lang="x-none">
                <a:latin typeface="Arial Rounded MT Bold" panose="020F0704030504030204" pitchFamily="34" charset="77"/>
              </a:rPr>
              <a:t>of GHG’s </a:t>
            </a:r>
            <a:endParaRPr lang="x-none" dirty="0">
              <a:latin typeface="Arial Rounded MT Bold" panose="020F0704030504030204" pitchFamily="34" charset="77"/>
            </a:endParaRPr>
          </a:p>
          <a:p>
            <a:r>
              <a:rPr lang="x-none" dirty="0">
                <a:latin typeface="Arial Rounded MT Bold" panose="020F0704030504030204" pitchFamily="34" charset="77"/>
              </a:rPr>
              <a:t>Zero pollution air/water/land</a:t>
            </a:r>
          </a:p>
          <a:p>
            <a:r>
              <a:rPr lang="en-GB" dirty="0">
                <a:latin typeface="Arial Rounded MT Bold" panose="020F0704030504030204" pitchFamily="34" charset="77"/>
              </a:rPr>
              <a:t>Z</a:t>
            </a:r>
            <a:r>
              <a:rPr lang="x-none" dirty="0">
                <a:latin typeface="Arial Rounded MT Bold" panose="020F0704030504030204" pitchFamily="34" charset="77"/>
              </a:rPr>
              <a:t>ero waste </a:t>
            </a:r>
          </a:p>
          <a:p>
            <a:endParaRPr lang="x-none" dirty="0">
              <a:latin typeface="Arial Rounded MT Bold" panose="020F0704030504030204" pitchFamily="34" charset="77"/>
            </a:endParaRPr>
          </a:p>
          <a:p>
            <a:endParaRPr lang="x-none" dirty="0"/>
          </a:p>
        </p:txBody>
      </p:sp>
      <p:sp>
        <p:nvSpPr>
          <p:cNvPr id="4" name="Content Placeholder 3">
            <a:extLst>
              <a:ext uri="{FF2B5EF4-FFF2-40B4-BE49-F238E27FC236}">
                <a16:creationId xmlns:a16="http://schemas.microsoft.com/office/drawing/2014/main" xmlns="" id="{E6B45F35-1B74-DE4C-B430-992C6C8E3C4C}"/>
              </a:ext>
            </a:extLst>
          </p:cNvPr>
          <p:cNvSpPr>
            <a:spLocks noGrp="1"/>
          </p:cNvSpPr>
          <p:nvPr>
            <p:ph sz="half" idx="2"/>
          </p:nvPr>
        </p:nvSpPr>
        <p:spPr/>
        <p:txBody>
          <a:bodyPr>
            <a:normAutofit/>
          </a:bodyPr>
          <a:lstStyle/>
          <a:p>
            <a:r>
              <a:rPr lang="en-GB" dirty="0">
                <a:latin typeface="Arial Rounded MT Bold" panose="020F0704030504030204" pitchFamily="34" charset="77"/>
              </a:rPr>
              <a:t>Z</a:t>
            </a:r>
            <a:r>
              <a:rPr lang="x-none" dirty="0">
                <a:latin typeface="Arial Rounded MT Bold" panose="020F0704030504030204" pitchFamily="34" charset="77"/>
              </a:rPr>
              <a:t>ero unsafe and/or single use plastics</a:t>
            </a:r>
          </a:p>
          <a:p>
            <a:r>
              <a:rPr lang="x-none" dirty="0">
                <a:latin typeface="Arial Rounded MT Bold" panose="020F0704030504030204" pitchFamily="34" charset="77"/>
              </a:rPr>
              <a:t>Massively more biodiversity</a:t>
            </a:r>
          </a:p>
          <a:p>
            <a:r>
              <a:rPr lang="x-none" dirty="0">
                <a:latin typeface="Arial Rounded MT Bold" panose="020F0704030504030204" pitchFamily="34" charset="77"/>
              </a:rPr>
              <a:t>Companies measured on achiement of these goals</a:t>
            </a:r>
          </a:p>
        </p:txBody>
      </p:sp>
    </p:spTree>
    <p:extLst>
      <p:ext uri="{BB962C8B-B14F-4D97-AF65-F5344CB8AC3E}">
        <p14:creationId xmlns:p14="http://schemas.microsoft.com/office/powerpoint/2010/main" val="17148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ssolv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dissolv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098C9-7493-3046-9796-FCEF6D8DFD3C}"/>
              </a:ext>
            </a:extLst>
          </p:cNvPr>
          <p:cNvSpPr>
            <a:spLocks noGrp="1"/>
          </p:cNvSpPr>
          <p:nvPr>
            <p:ph type="title"/>
          </p:nvPr>
        </p:nvSpPr>
        <p:spPr/>
        <p:txBody>
          <a:bodyPr>
            <a:normAutofit fontScale="90000"/>
          </a:bodyPr>
          <a:lstStyle/>
          <a:p>
            <a:r>
              <a:rPr lang="en-GB" dirty="0">
                <a:latin typeface="Arial Rounded MT Bold" panose="020F0704030504030204" pitchFamily="34" charset="77"/>
              </a:rPr>
              <a:t>We already have some of the solutions…</a:t>
            </a:r>
            <a:endParaRPr lang="x-none"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FE0A5C5D-D6E5-634D-9BAD-2D82E7CE2B3F}"/>
              </a:ext>
            </a:extLst>
          </p:cNvPr>
          <p:cNvSpPr>
            <a:spLocks noGrp="1"/>
          </p:cNvSpPr>
          <p:nvPr>
            <p:ph sz="half" idx="1"/>
          </p:nvPr>
        </p:nvSpPr>
        <p:spPr/>
        <p:txBody>
          <a:bodyPr>
            <a:normAutofit fontScale="25000" lnSpcReduction="20000"/>
          </a:bodyPr>
          <a:lstStyle/>
          <a:p>
            <a:pPr marL="285750" indent="-285750"/>
            <a:r>
              <a:rPr lang="en-GB" b="1" dirty="0">
                <a:solidFill>
                  <a:schemeClr val="bg1"/>
                </a:solidFill>
              </a:rPr>
              <a:t>We have the money and finances</a:t>
            </a:r>
          </a:p>
          <a:p>
            <a:pPr marL="285750" indent="-285750"/>
            <a:r>
              <a:rPr lang="en-GB" b="1" dirty="0">
                <a:solidFill>
                  <a:schemeClr val="bg1"/>
                </a:solidFill>
              </a:rPr>
              <a:t>We have the money and finances</a:t>
            </a:r>
          </a:p>
          <a:p>
            <a:pPr marL="285750" indent="-285750"/>
            <a:r>
              <a:rPr lang="en-GB" b="1" dirty="0">
                <a:solidFill>
                  <a:schemeClr val="bg1"/>
                </a:solidFill>
              </a:rPr>
              <a:t>We have the engineering and technology solutions and they are getting cheaper, quickly</a:t>
            </a:r>
          </a:p>
          <a:p>
            <a:pPr marL="285750" indent="-285750"/>
            <a:r>
              <a:rPr lang="en-GB" b="1" dirty="0">
                <a:solidFill>
                  <a:schemeClr val="bg1"/>
                </a:solidFill>
              </a:rPr>
              <a:t>We know what policies, legislation and taxation is needed</a:t>
            </a:r>
          </a:p>
          <a:p>
            <a:pPr marL="285750" indent="-285750"/>
            <a:r>
              <a:rPr lang="en-GB" b="1" dirty="0">
                <a:solidFill>
                  <a:schemeClr val="bg1"/>
                </a:solidFill>
              </a:rPr>
              <a:t>We know how long we have got to do it</a:t>
            </a:r>
          </a:p>
          <a:p>
            <a:pPr marL="285750" indent="-285750"/>
            <a:r>
              <a:rPr lang="en-GB" b="1" dirty="0">
                <a:solidFill>
                  <a:schemeClr val="bg1"/>
                </a:solidFill>
              </a:rPr>
              <a:t>To do it will improve food security, energy security and geopolitical stability </a:t>
            </a:r>
          </a:p>
          <a:p>
            <a:pPr marL="285750" indent="-285750"/>
            <a:r>
              <a:rPr lang="en-GB" b="1" dirty="0">
                <a:solidFill>
                  <a:schemeClr val="bg1"/>
                </a:solidFill>
              </a:rPr>
              <a:t>human health, happiness and economic prosperity will dramatically improve</a:t>
            </a:r>
          </a:p>
          <a:p>
            <a:pPr marL="0" indent="0">
              <a:buNone/>
            </a:pPr>
            <a:r>
              <a:rPr lang="en-GB" b="1" dirty="0">
                <a:solidFill>
                  <a:schemeClr val="bg1"/>
                </a:solidFill>
              </a:rPr>
              <a:t>We have the engineering and technology solutions and they are getting cheaper, quickly</a:t>
            </a:r>
          </a:p>
          <a:p>
            <a:pPr marL="285750" indent="-285750"/>
            <a:r>
              <a:rPr lang="en-GB" b="1" dirty="0">
                <a:solidFill>
                  <a:schemeClr val="bg1"/>
                </a:solidFill>
              </a:rPr>
              <a:t>We know what policies, legislation and taxation is needed</a:t>
            </a:r>
          </a:p>
          <a:p>
            <a:pPr marL="285750" indent="-285750"/>
            <a:r>
              <a:rPr lang="en-GB" b="1" dirty="0">
                <a:solidFill>
                  <a:schemeClr val="bg1"/>
                </a:solidFill>
              </a:rPr>
              <a:t>We know how long we have got to do it</a:t>
            </a:r>
          </a:p>
          <a:p>
            <a:pPr marL="285750" indent="-285750"/>
            <a:r>
              <a:rPr lang="en-GB" b="1" dirty="0">
                <a:solidFill>
                  <a:schemeClr val="bg1"/>
                </a:solidFill>
              </a:rPr>
              <a:t>To do it will improve food security, energy security and geopolitical stability </a:t>
            </a:r>
          </a:p>
          <a:p>
            <a:pPr marL="285750" indent="-285750"/>
            <a:r>
              <a:rPr lang="en-GB" b="1" dirty="0">
                <a:solidFill>
                  <a:schemeClr val="bg1"/>
                </a:solidFill>
              </a:rPr>
              <a:t>human health, happiness and economic prosperity will dramatically improve</a:t>
            </a:r>
          </a:p>
          <a:p>
            <a:endParaRPr lang="x-none" dirty="0"/>
          </a:p>
        </p:txBody>
      </p:sp>
      <p:sp>
        <p:nvSpPr>
          <p:cNvPr id="4" name="Content Placeholder 3">
            <a:extLst>
              <a:ext uri="{FF2B5EF4-FFF2-40B4-BE49-F238E27FC236}">
                <a16:creationId xmlns:a16="http://schemas.microsoft.com/office/drawing/2014/main" xmlns="" id="{E7263A66-B22B-FE48-8C35-2D0300C15EC1}"/>
              </a:ext>
            </a:extLst>
          </p:cNvPr>
          <p:cNvSpPr>
            <a:spLocks noGrp="1"/>
          </p:cNvSpPr>
          <p:nvPr>
            <p:ph sz="half" idx="2"/>
          </p:nvPr>
        </p:nvSpPr>
        <p:spPr>
          <a:xfrm>
            <a:off x="6172200" y="1929383"/>
            <a:ext cx="5181600" cy="4563491"/>
          </a:xfrm>
        </p:spPr>
        <p:txBody>
          <a:bodyPr>
            <a:normAutofit fontScale="25000" lnSpcReduction="20000"/>
          </a:bodyPr>
          <a:lstStyle/>
          <a:p>
            <a:r>
              <a:rPr lang="en-GB" sz="8000" dirty="0">
                <a:latin typeface="Arial Rounded MT Bold" panose="020F0704030504030204" pitchFamily="34" charset="77"/>
              </a:rPr>
              <a:t>We have the money and finances</a:t>
            </a:r>
          </a:p>
          <a:p>
            <a:r>
              <a:rPr lang="en-GB" sz="8000" dirty="0">
                <a:latin typeface="Arial Rounded MT Bold" panose="020F0704030504030204" pitchFamily="34" charset="77"/>
              </a:rPr>
              <a:t>We have the engineering and technology solutions and they are getting cheaper, quickly</a:t>
            </a:r>
          </a:p>
          <a:p>
            <a:r>
              <a:rPr lang="en-GB" sz="8000" dirty="0">
                <a:latin typeface="Arial Rounded MT Bold" panose="020F0704030504030204" pitchFamily="34" charset="77"/>
              </a:rPr>
              <a:t>We know what policies, legislation and taxation is needed</a:t>
            </a:r>
          </a:p>
          <a:p>
            <a:r>
              <a:rPr lang="en-GB" sz="8000" dirty="0">
                <a:latin typeface="Arial Rounded MT Bold" panose="020F0704030504030204" pitchFamily="34" charset="77"/>
              </a:rPr>
              <a:t>We know how long we have got to do it</a:t>
            </a:r>
          </a:p>
          <a:p>
            <a:r>
              <a:rPr lang="en-GB" sz="8000" dirty="0">
                <a:latin typeface="Arial Rounded MT Bold" panose="020F0704030504030204" pitchFamily="34" charset="77"/>
              </a:rPr>
              <a:t>To do it will improve food security, energy security and geopolitical stability </a:t>
            </a:r>
          </a:p>
          <a:p>
            <a:r>
              <a:rPr lang="en-GB" sz="8000" dirty="0">
                <a:latin typeface="Arial Rounded MT Bold" panose="020F0704030504030204" pitchFamily="34" charset="77"/>
              </a:rPr>
              <a:t>Human health, happiness and economic prosperity will dramatically improve</a:t>
            </a:r>
          </a:p>
          <a:p>
            <a:endParaRPr lang="x-none" dirty="0"/>
          </a:p>
        </p:txBody>
      </p:sp>
      <p:pic>
        <p:nvPicPr>
          <p:cNvPr id="11" name="Picture 10" descr="A picture containing city&#10;&#10;Description automatically generated">
            <a:extLst>
              <a:ext uri="{FF2B5EF4-FFF2-40B4-BE49-F238E27FC236}">
                <a16:creationId xmlns:a16="http://schemas.microsoft.com/office/drawing/2014/main" xmlns="" id="{39B06F1E-56BE-4A41-9E2A-0AE571DD60D9}"/>
              </a:ext>
            </a:extLst>
          </p:cNvPr>
          <p:cNvPicPr>
            <a:picLocks noChangeAspect="1"/>
          </p:cNvPicPr>
          <p:nvPr/>
        </p:nvPicPr>
        <p:blipFill>
          <a:blip r:embed="rId3"/>
          <a:stretch>
            <a:fillRect/>
          </a:stretch>
        </p:blipFill>
        <p:spPr>
          <a:xfrm>
            <a:off x="0" y="2382328"/>
            <a:ext cx="6096000" cy="3657600"/>
          </a:xfrm>
          <a:prstGeom prst="rect">
            <a:avLst/>
          </a:prstGeom>
        </p:spPr>
      </p:pic>
    </p:spTree>
    <p:extLst>
      <p:ext uri="{BB962C8B-B14F-4D97-AF65-F5344CB8AC3E}">
        <p14:creationId xmlns:p14="http://schemas.microsoft.com/office/powerpoint/2010/main" val="25761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B65CC-3809-8149-B6E5-E611E726F182}"/>
              </a:ext>
            </a:extLst>
          </p:cNvPr>
          <p:cNvSpPr>
            <a:spLocks noGrp="1"/>
          </p:cNvSpPr>
          <p:nvPr>
            <p:ph type="title"/>
          </p:nvPr>
        </p:nvSpPr>
        <p:spPr/>
        <p:txBody>
          <a:bodyPr>
            <a:normAutofit fontScale="90000"/>
          </a:bodyPr>
          <a:lstStyle/>
          <a:p>
            <a:pPr algn="ctr"/>
            <a:r>
              <a:rPr lang="x-none" dirty="0">
                <a:latin typeface="Arial Rounded MT Bold" panose="020F0704030504030204" pitchFamily="34" charset="77"/>
              </a:rPr>
              <a:t>Ecocide to increase accountability</a:t>
            </a:r>
          </a:p>
        </p:txBody>
      </p:sp>
      <p:sp>
        <p:nvSpPr>
          <p:cNvPr id="3" name="Content Placeholder 2">
            <a:extLst>
              <a:ext uri="{FF2B5EF4-FFF2-40B4-BE49-F238E27FC236}">
                <a16:creationId xmlns:a16="http://schemas.microsoft.com/office/drawing/2014/main" xmlns="" id="{ED3010E8-5C9E-2F41-93D4-3E51F3613470}"/>
              </a:ext>
            </a:extLst>
          </p:cNvPr>
          <p:cNvSpPr>
            <a:spLocks noGrp="1"/>
          </p:cNvSpPr>
          <p:nvPr>
            <p:ph sz="half" idx="1"/>
          </p:nvPr>
        </p:nvSpPr>
        <p:spPr>
          <a:xfrm>
            <a:off x="1456038" y="2606040"/>
            <a:ext cx="9034849" cy="4251960"/>
          </a:xfrm>
        </p:spPr>
        <p:txBody>
          <a:bodyPr>
            <a:normAutofit/>
          </a:bodyPr>
          <a:lstStyle/>
          <a:p>
            <a:r>
              <a:rPr lang="en-GB" dirty="0">
                <a:latin typeface="Arial Rounded MT Bold" panose="020F0704030504030204" pitchFamily="34" charset="77"/>
              </a:rPr>
              <a:t>“ecocide” means unlawful or wanton acts committed with knowledge that there is a substantial likelihood of severe and either widespread or long-term damage to the environment being caused by those acts.</a:t>
            </a:r>
            <a:endParaRPr lang="x-none" dirty="0">
              <a:latin typeface="Arial Rounded MT Bold" panose="020F0704030504030204" pitchFamily="34" charset="77"/>
            </a:endParaRPr>
          </a:p>
          <a:p>
            <a:endParaRPr lang="x-none" dirty="0"/>
          </a:p>
        </p:txBody>
      </p:sp>
    </p:spTree>
    <p:extLst>
      <p:ext uri="{BB962C8B-B14F-4D97-AF65-F5344CB8AC3E}">
        <p14:creationId xmlns:p14="http://schemas.microsoft.com/office/powerpoint/2010/main" val="409701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grass, nature, shore&#10;&#10;Description automatically generated">
            <a:extLst>
              <a:ext uri="{FF2B5EF4-FFF2-40B4-BE49-F238E27FC236}">
                <a16:creationId xmlns:a16="http://schemas.microsoft.com/office/drawing/2014/main" xmlns="" id="{15E4D976-DF8E-D64A-A8C6-CC6B229093C8}"/>
              </a:ext>
            </a:extLst>
          </p:cNvPr>
          <p:cNvPicPr>
            <a:picLocks noChangeAspect="1"/>
          </p:cNvPicPr>
          <p:nvPr/>
        </p:nvPicPr>
        <p:blipFill rotWithShape="1">
          <a:blip r:embed="rId3"/>
          <a:srcRect r="1" b="904"/>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60152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EE0B6E2-7CE8-4D86-87FC-4B58A7D8E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 rock, outdoor, water&#10;&#10;Description automatically generated">
            <a:extLst>
              <a:ext uri="{FF2B5EF4-FFF2-40B4-BE49-F238E27FC236}">
                <a16:creationId xmlns:a16="http://schemas.microsoft.com/office/drawing/2014/main" xmlns="" id="{230182E9-3BFD-374F-93D2-5C2D197229B1}"/>
              </a:ext>
            </a:extLst>
          </p:cNvPr>
          <p:cNvPicPr>
            <a:picLocks noChangeAspect="1"/>
          </p:cNvPicPr>
          <p:nvPr/>
        </p:nvPicPr>
        <p:blipFill rotWithShape="1">
          <a:blip r:embed="rId3"/>
          <a:srcRect l="2221" r="1"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84484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ransport, cooking, grill&#10;&#10;Description automatically generated">
            <a:extLst>
              <a:ext uri="{FF2B5EF4-FFF2-40B4-BE49-F238E27FC236}">
                <a16:creationId xmlns:a16="http://schemas.microsoft.com/office/drawing/2014/main" xmlns="" id="{EFCAF24B-E4B2-FF4D-9132-FF1E8BBF862A}"/>
              </a:ext>
            </a:extLst>
          </p:cNvPr>
          <p:cNvPicPr>
            <a:picLocks noChangeAspect="1"/>
          </p:cNvPicPr>
          <p:nvPr/>
        </p:nvPicPr>
        <p:blipFill rotWithShape="1">
          <a:blip r:embed="rId3"/>
          <a:srcRect l="6638" r="426" b="-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30767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BADD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E2C0F043-9B4F-9C40-8231-19618C7E88E0}"/>
              </a:ext>
            </a:extLst>
          </p:cNvPr>
          <p:cNvSpPr>
            <a:spLocks noGrp="1"/>
          </p:cNvSpPr>
          <p:nvPr>
            <p:ph type="title"/>
          </p:nvPr>
        </p:nvSpPr>
        <p:spPr>
          <a:xfrm>
            <a:off x="838200" y="401221"/>
            <a:ext cx="10515600" cy="1348065"/>
          </a:xfrm>
          <a:solidFill>
            <a:srgbClr val="92D050">
              <a:alpha val="75000"/>
            </a:srgbClr>
          </a:solidFill>
        </p:spPr>
        <p:txBody>
          <a:bodyPr>
            <a:normAutofit/>
          </a:bodyPr>
          <a:lstStyle/>
          <a:p>
            <a:pPr algn="ctr"/>
            <a:r>
              <a:rPr lang="x-none" sz="6800" dirty="0">
                <a:solidFill>
                  <a:schemeClr val="bg1"/>
                </a:solidFill>
                <a:latin typeface="Arial Rounded MT Bold" panose="020F0704030504030204" pitchFamily="34" charset="77"/>
              </a:rPr>
              <a:t>I try to be green!</a:t>
            </a:r>
          </a:p>
        </p:txBody>
      </p:sp>
      <p:graphicFrame>
        <p:nvGraphicFramePr>
          <p:cNvPr id="7" name="Content Placeholder 2">
            <a:extLst>
              <a:ext uri="{FF2B5EF4-FFF2-40B4-BE49-F238E27FC236}">
                <a16:creationId xmlns:a16="http://schemas.microsoft.com/office/drawing/2014/main" xmlns="" id="{3A07D867-3455-4B05-BCC1-6CE08B533A10}"/>
              </a:ext>
            </a:extLst>
          </p:cNvPr>
          <p:cNvGraphicFramePr>
            <a:graphicFrameLocks noGrp="1"/>
          </p:cNvGraphicFramePr>
          <p:nvPr>
            <p:ph idx="1"/>
            <p:extLst>
              <p:ext uri="{D42A27DB-BD31-4B8C-83A1-F6EECF244321}">
                <p14:modId xmlns:p14="http://schemas.microsoft.com/office/powerpoint/2010/main" val="4125814054"/>
              </p:ext>
            </p:extLst>
          </p:nvPr>
        </p:nvGraphicFramePr>
        <p:xfrm>
          <a:off x="838200" y="2748635"/>
          <a:ext cx="10515600" cy="323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7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A9A959F-66A5-F946-8196-9B0E9028CEF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B89B92E-82BF-5441-9E89-C2CAF6BE493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4E9B31-9014-E74B-8FB5-DDCDFD094AC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1D26852-40EE-264B-8B03-7DBAFFE59E6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99A67CE-E330-2040-82EF-66B64700ED3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25B6BF79-60FE-CA42-B867-8EFC2F4AD39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2FC26288-4C98-4749-9259-53E0D38805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EE0B6E2-7CE8-4D86-87FC-4B58A7D8E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cean floor&#10;&#10;Description automatically generated">
            <a:extLst>
              <a:ext uri="{FF2B5EF4-FFF2-40B4-BE49-F238E27FC236}">
                <a16:creationId xmlns:a16="http://schemas.microsoft.com/office/drawing/2014/main" xmlns="" id="{B962B55F-D32F-8D4F-8129-68C923E7DA48}"/>
              </a:ext>
            </a:extLst>
          </p:cNvPr>
          <p:cNvPicPr>
            <a:picLocks noChangeAspect="1"/>
          </p:cNvPicPr>
          <p:nvPr/>
        </p:nvPicPr>
        <p:blipFill rotWithShape="1">
          <a:blip r:embed="rId3"/>
          <a:srcRect l="2221" r="1"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794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xmlns="" id="{B3085C5B-D41D-9C48-93D1-981E632114B0}"/>
              </a:ext>
            </a:extLst>
          </p:cNvPr>
          <p:cNvPicPr>
            <a:picLocks noChangeAspect="1"/>
          </p:cNvPicPr>
          <p:nvPr/>
        </p:nvPicPr>
        <p:blipFill rotWithShape="1">
          <a:blip r:embed="rId3"/>
          <a:srcRect t="5746" r="1" b="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172446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EE0B6E2-7CE8-4D86-87FC-4B58A7D8E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ree, sky, water, outdoor&#10;&#10;Description automatically generated">
            <a:extLst>
              <a:ext uri="{FF2B5EF4-FFF2-40B4-BE49-F238E27FC236}">
                <a16:creationId xmlns:a16="http://schemas.microsoft.com/office/drawing/2014/main" xmlns="" id="{4A9E1EDA-7161-584F-AF71-639EBF4C6C0D}"/>
              </a:ext>
            </a:extLst>
          </p:cNvPr>
          <p:cNvPicPr>
            <a:picLocks noChangeAspect="1"/>
          </p:cNvPicPr>
          <p:nvPr/>
        </p:nvPicPr>
        <p:blipFill rotWithShape="1">
          <a:blip r:embed="rId3"/>
          <a:srcRect l="2221" r="1"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17693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ground, wood, plant&#10;&#10;Description automatically generated">
            <a:extLst>
              <a:ext uri="{FF2B5EF4-FFF2-40B4-BE49-F238E27FC236}">
                <a16:creationId xmlns:a16="http://schemas.microsoft.com/office/drawing/2014/main" xmlns="" id="{504D74C8-1A7B-564D-B809-F540D5EF452E}"/>
              </a:ext>
            </a:extLst>
          </p:cNvPr>
          <p:cNvPicPr>
            <a:picLocks noChangeAspect="1"/>
          </p:cNvPicPr>
          <p:nvPr/>
        </p:nvPicPr>
        <p:blipFill rotWithShape="1">
          <a:blip r:embed="rId3"/>
          <a:srcRect r="1" b="5747"/>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124299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sky, water, nature&#10;&#10;Description automatically generated">
            <a:extLst>
              <a:ext uri="{FF2B5EF4-FFF2-40B4-BE49-F238E27FC236}">
                <a16:creationId xmlns:a16="http://schemas.microsoft.com/office/drawing/2014/main" xmlns="" id="{202BE73B-36FB-DA49-A550-C39AF8D5BB90}"/>
              </a:ext>
            </a:extLst>
          </p:cNvPr>
          <p:cNvPicPr>
            <a:picLocks noChangeAspect="1"/>
          </p:cNvPicPr>
          <p:nvPr/>
        </p:nvPicPr>
        <p:blipFill rotWithShape="1">
          <a:blip r:embed="rId3"/>
          <a:srcRect l="1482" r="-1" b="-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05086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actory with smoke coming out of it&#10;&#10;Description automatically generated with medium confidence">
            <a:extLst>
              <a:ext uri="{FF2B5EF4-FFF2-40B4-BE49-F238E27FC236}">
                <a16:creationId xmlns:a16="http://schemas.microsoft.com/office/drawing/2014/main" xmlns="" id="{B3DD5585-760A-E44F-BEF7-3F909C09D16E}"/>
              </a:ext>
            </a:extLst>
          </p:cNvPr>
          <p:cNvPicPr>
            <a:picLocks noChangeAspect="1"/>
          </p:cNvPicPr>
          <p:nvPr/>
        </p:nvPicPr>
        <p:blipFill rotWithShape="1">
          <a:blip r:embed="rId3"/>
          <a:srcRect t="6099" r="1" b="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1488315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wimming in water&#10;&#10;Description automatically generated with low confidence">
            <a:extLst>
              <a:ext uri="{FF2B5EF4-FFF2-40B4-BE49-F238E27FC236}">
                <a16:creationId xmlns:a16="http://schemas.microsoft.com/office/drawing/2014/main" xmlns="" id="{581F4C82-8737-AA4E-AE48-B6C028812ADF}"/>
              </a:ext>
            </a:extLst>
          </p:cNvPr>
          <p:cNvPicPr>
            <a:picLocks noChangeAspect="1"/>
          </p:cNvPicPr>
          <p:nvPr/>
        </p:nvPicPr>
        <p:blipFill rotWithShape="1">
          <a:blip r:embed="rId3"/>
          <a:srcRect l="22390" r="1428" b="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74809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ree, outdoor, ground, raft&#10;&#10;Description automatically generated">
            <a:extLst>
              <a:ext uri="{FF2B5EF4-FFF2-40B4-BE49-F238E27FC236}">
                <a16:creationId xmlns:a16="http://schemas.microsoft.com/office/drawing/2014/main" xmlns="" id="{4C735B78-22DB-7F4A-A3A8-AD751D239A1C}"/>
              </a:ext>
            </a:extLst>
          </p:cNvPr>
          <p:cNvPicPr>
            <a:picLocks noChangeAspect="1"/>
          </p:cNvPicPr>
          <p:nvPr/>
        </p:nvPicPr>
        <p:blipFill rotWithShape="1">
          <a:blip r:embed="rId3"/>
          <a:srcRect r="1" b="6100"/>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98267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337DD-8A23-1A40-AD60-8967CE844A2E}"/>
              </a:ext>
            </a:extLst>
          </p:cNvPr>
          <p:cNvSpPr>
            <a:spLocks noGrp="1"/>
          </p:cNvSpPr>
          <p:nvPr>
            <p:ph type="title"/>
          </p:nvPr>
        </p:nvSpPr>
        <p:spPr/>
        <p:txBody>
          <a:bodyPr>
            <a:normAutofit fontScale="90000"/>
          </a:bodyPr>
          <a:lstStyle/>
          <a:p>
            <a:pPr algn="ctr"/>
            <a:r>
              <a:rPr lang="x-none" b="1" dirty="0">
                <a:latin typeface="Arial Rounded MT Bold" panose="020F0704030504030204" pitchFamily="34" charset="77"/>
              </a:rPr>
              <a:t>International Criminal Court already deals with:</a:t>
            </a:r>
            <a:endParaRPr lang="x-none"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910664FC-A49E-CB40-A9D8-A9A79D8AC41C}"/>
              </a:ext>
            </a:extLst>
          </p:cNvPr>
          <p:cNvSpPr>
            <a:spLocks noGrp="1"/>
          </p:cNvSpPr>
          <p:nvPr>
            <p:ph sz="half" idx="1"/>
          </p:nvPr>
        </p:nvSpPr>
        <p:spPr/>
        <p:txBody>
          <a:bodyPr>
            <a:normAutofit fontScale="40000" lnSpcReduction="20000"/>
          </a:bodyPr>
          <a:lstStyle/>
          <a:p>
            <a:r>
              <a:rPr lang="x-none" sz="9600" dirty="0">
                <a:latin typeface="Arial Rounded MT Bold" panose="020F0704030504030204" pitchFamily="34" charset="77"/>
              </a:rPr>
              <a:t>Genocide</a:t>
            </a:r>
          </a:p>
          <a:p>
            <a:r>
              <a:rPr lang="x-none" sz="9600" dirty="0">
                <a:latin typeface="Arial Rounded MT Bold" panose="020F0704030504030204" pitchFamily="34" charset="77"/>
              </a:rPr>
              <a:t>Crimes against humanity</a:t>
            </a:r>
          </a:p>
          <a:p>
            <a:r>
              <a:rPr lang="x-none" sz="9600" dirty="0">
                <a:latin typeface="Arial Rounded MT Bold" panose="020F0704030504030204" pitchFamily="34" charset="77"/>
              </a:rPr>
              <a:t>War Crimes</a:t>
            </a:r>
          </a:p>
          <a:p>
            <a:r>
              <a:rPr lang="x-none" sz="9600" dirty="0">
                <a:latin typeface="Arial Rounded MT Bold" panose="020F0704030504030204" pitchFamily="34" charset="77"/>
              </a:rPr>
              <a:t>Crime of Agression</a:t>
            </a:r>
          </a:p>
          <a:p>
            <a:endParaRPr lang="x-none" dirty="0"/>
          </a:p>
        </p:txBody>
      </p:sp>
      <p:pic>
        <p:nvPicPr>
          <p:cNvPr id="6" name="Content Placeholder 5" descr="A picture containing outdoor, sky, ground, rock&#10;&#10;Description automatically generated">
            <a:extLst>
              <a:ext uri="{FF2B5EF4-FFF2-40B4-BE49-F238E27FC236}">
                <a16:creationId xmlns:a16="http://schemas.microsoft.com/office/drawing/2014/main" xmlns="" id="{ED53FD46-B1E6-0A4E-9CB7-73AA6AA4051D}"/>
              </a:ext>
            </a:extLst>
          </p:cNvPr>
          <p:cNvPicPr>
            <a:picLocks noGrp="1" noChangeAspect="1"/>
          </p:cNvPicPr>
          <p:nvPr>
            <p:ph sz="half" idx="2"/>
          </p:nvPr>
        </p:nvPicPr>
        <p:blipFill>
          <a:blip r:embed="rId3"/>
          <a:stretch>
            <a:fillRect/>
          </a:stretch>
        </p:blipFill>
        <p:spPr>
          <a:xfrm>
            <a:off x="6172200" y="2328069"/>
            <a:ext cx="5181600" cy="3454400"/>
          </a:xfrm>
        </p:spPr>
      </p:pic>
    </p:spTree>
    <p:extLst>
      <p:ext uri="{BB962C8B-B14F-4D97-AF65-F5344CB8AC3E}">
        <p14:creationId xmlns:p14="http://schemas.microsoft.com/office/powerpoint/2010/main" val="12338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1A679-AE0C-6549-B6F3-5B19B74EF5E0}"/>
              </a:ext>
            </a:extLst>
          </p:cNvPr>
          <p:cNvSpPr>
            <a:spLocks noGrp="1"/>
          </p:cNvSpPr>
          <p:nvPr>
            <p:ph type="title"/>
          </p:nvPr>
        </p:nvSpPr>
        <p:spPr>
          <a:xfrm>
            <a:off x="838200" y="365126"/>
            <a:ext cx="10515600" cy="1092972"/>
          </a:xfrm>
        </p:spPr>
        <p:txBody>
          <a:bodyPr>
            <a:normAutofit fontScale="90000"/>
          </a:bodyPr>
          <a:lstStyle/>
          <a:p>
            <a:pPr algn="ctr"/>
            <a:r>
              <a:rPr lang="x-none" sz="4400" dirty="0">
                <a:latin typeface="Arial Rounded MT Bold" panose="020F0704030504030204" pitchFamily="34" charset="77"/>
              </a:rPr>
              <a:t>Ecocide</a:t>
            </a:r>
            <a:r>
              <a:rPr lang="x-none" sz="3600" dirty="0">
                <a:latin typeface="Arial Rounded MT Bold" panose="020F0704030504030204" pitchFamily="34" charset="77"/>
              </a:rPr>
              <a:t> </a:t>
            </a:r>
            <a:br>
              <a:rPr lang="x-none" sz="3600" dirty="0">
                <a:latin typeface="Arial Rounded MT Bold" panose="020F0704030504030204" pitchFamily="34" charset="77"/>
              </a:rPr>
            </a:br>
            <a:r>
              <a:rPr lang="x-none" sz="3600" dirty="0">
                <a:latin typeface="Arial Rounded MT Bold" panose="020F0704030504030204" pitchFamily="34" charset="77"/>
              </a:rPr>
              <a:t>expected to be added in about 4-5 years to increase individual accountability</a:t>
            </a:r>
          </a:p>
        </p:txBody>
      </p:sp>
      <p:sp>
        <p:nvSpPr>
          <p:cNvPr id="3" name="Content Placeholder 2">
            <a:extLst>
              <a:ext uri="{FF2B5EF4-FFF2-40B4-BE49-F238E27FC236}">
                <a16:creationId xmlns:a16="http://schemas.microsoft.com/office/drawing/2014/main" xmlns="" id="{C7DC9AFE-378F-3441-8D6A-FEABBD1AF2F5}"/>
              </a:ext>
            </a:extLst>
          </p:cNvPr>
          <p:cNvSpPr>
            <a:spLocks noGrp="1"/>
          </p:cNvSpPr>
          <p:nvPr>
            <p:ph sz="half" idx="1"/>
          </p:nvPr>
        </p:nvSpPr>
        <p:spPr/>
        <p:txBody>
          <a:bodyPr>
            <a:normAutofit fontScale="77500" lnSpcReduction="20000"/>
          </a:bodyPr>
          <a:lstStyle/>
          <a:p>
            <a:endParaRPr lang="en-GB" sz="3000" b="1" cap="all" dirty="0">
              <a:latin typeface="Arial Rounded MT Bold" panose="020F0704030504030204" pitchFamily="34" charset="77"/>
            </a:endParaRPr>
          </a:p>
          <a:p>
            <a:endParaRPr lang="en-GB" sz="3000" b="1" cap="all" dirty="0">
              <a:latin typeface="Arial Rounded MT Bold" panose="020F0704030504030204" pitchFamily="34" charset="77"/>
            </a:endParaRPr>
          </a:p>
          <a:p>
            <a:endParaRPr lang="en-GB" sz="3000" b="1" cap="all" dirty="0">
              <a:latin typeface="Arial Rounded MT Bold" panose="020F0704030504030204" pitchFamily="34" charset="77"/>
            </a:endParaRPr>
          </a:p>
          <a:p>
            <a:endParaRPr lang="en-GB" sz="3000" b="1" cap="all" dirty="0">
              <a:latin typeface="Arial Rounded MT Bold" panose="020F0704030504030204" pitchFamily="34" charset="77"/>
            </a:endParaRPr>
          </a:p>
          <a:p>
            <a:endParaRPr lang="en-GB" sz="3000" b="1" dirty="0">
              <a:latin typeface="Arial Rounded MT Bold" panose="020F0704030504030204" pitchFamily="34" charset="77"/>
            </a:endParaRPr>
          </a:p>
          <a:p>
            <a:r>
              <a:rPr lang="en-GB" sz="3000" b="1" dirty="0">
                <a:latin typeface="Arial Rounded MT Bold" panose="020F0704030504030204" pitchFamily="34" charset="77"/>
              </a:rPr>
              <a:t>Official Partner event at COP26 </a:t>
            </a:r>
            <a:endParaRPr lang="en-GB" sz="3000" dirty="0">
              <a:latin typeface="Arial Rounded MT Bold" panose="020F0704030504030204" pitchFamily="34" charset="77"/>
            </a:endParaRPr>
          </a:p>
          <a:p>
            <a:r>
              <a:rPr lang="en-GB" sz="3000" dirty="0">
                <a:latin typeface="Arial Rounded MT Bold" panose="020F0704030504030204" pitchFamily="34" charset="77"/>
              </a:rPr>
              <a:t>Wednesday, November 3, 2021, 5:30 PM  6:30 PM</a:t>
            </a:r>
          </a:p>
          <a:p>
            <a:pPr marL="0" indent="0">
              <a:buNone/>
            </a:pPr>
            <a:r>
              <a:rPr lang="x-none" sz="3000" dirty="0">
                <a:latin typeface="Arial Rounded MT Bold" panose="020F0704030504030204" pitchFamily="34" charset="77"/>
              </a:rPr>
              <a:t>+ An event every day until 10th November</a:t>
            </a:r>
          </a:p>
        </p:txBody>
      </p:sp>
      <p:sp>
        <p:nvSpPr>
          <p:cNvPr id="8" name="Content Placeholder 7">
            <a:extLst>
              <a:ext uri="{FF2B5EF4-FFF2-40B4-BE49-F238E27FC236}">
                <a16:creationId xmlns:a16="http://schemas.microsoft.com/office/drawing/2014/main" xmlns="" id="{669A8AF4-AD6A-1544-A9EE-09E66931597F}"/>
              </a:ext>
            </a:extLst>
          </p:cNvPr>
          <p:cNvSpPr>
            <a:spLocks noGrp="1"/>
          </p:cNvSpPr>
          <p:nvPr>
            <p:ph sz="half" idx="2"/>
          </p:nvPr>
        </p:nvSpPr>
        <p:spPr/>
        <p:txBody>
          <a:bodyPr>
            <a:normAutofit fontScale="77500" lnSpcReduction="20000"/>
          </a:bodyPr>
          <a:lstStyle/>
          <a:p>
            <a:r>
              <a:rPr lang="en-GB" sz="3000" b="1" cap="all" dirty="0">
                <a:latin typeface="Arial Rounded MT Bold" panose="020F0704030504030204" pitchFamily="34" charset="77"/>
              </a:rPr>
              <a:t>ACTIVATING A LAW </a:t>
            </a:r>
            <a:br>
              <a:rPr lang="en-GB" sz="3000" b="1" cap="all" dirty="0">
                <a:latin typeface="Arial Rounded MT Bold" panose="020F0704030504030204" pitchFamily="34" charset="77"/>
              </a:rPr>
            </a:br>
            <a:r>
              <a:rPr lang="en-GB" sz="3000" b="1" dirty="0">
                <a:latin typeface="Arial Rounded MT Bold" panose="020F0704030504030204" pitchFamily="34" charset="77"/>
              </a:rPr>
              <a:t>TO PROTECT THE EARTH</a:t>
            </a:r>
          </a:p>
          <a:p>
            <a:r>
              <a:rPr lang="en-GB" b="1" dirty="0">
                <a:latin typeface="Arial Rounded MT Bold" panose="020F0704030504030204" pitchFamily="34" charset="77"/>
              </a:rPr>
              <a:t>It’s time to change the rules.  It’s time to protect our home</a:t>
            </a:r>
            <a:endParaRPr lang="x-none" dirty="0">
              <a:latin typeface="Arial Rounded MT Bold" panose="020F0704030504030204" pitchFamily="34" charset="77"/>
            </a:endParaRPr>
          </a:p>
        </p:txBody>
      </p:sp>
      <p:pic>
        <p:nvPicPr>
          <p:cNvPr id="5" name="Picture 4" descr="Text&#10;&#10;Description automatically generated">
            <a:extLst>
              <a:ext uri="{FF2B5EF4-FFF2-40B4-BE49-F238E27FC236}">
                <a16:creationId xmlns:a16="http://schemas.microsoft.com/office/drawing/2014/main" xmlns="" id="{F93F51A2-45B1-384D-B9BE-CF394092EC27}"/>
              </a:ext>
            </a:extLst>
          </p:cNvPr>
          <p:cNvPicPr>
            <a:picLocks noChangeAspect="1"/>
          </p:cNvPicPr>
          <p:nvPr/>
        </p:nvPicPr>
        <p:blipFill>
          <a:blip r:embed="rId3"/>
          <a:stretch>
            <a:fillRect/>
          </a:stretch>
        </p:blipFill>
        <p:spPr>
          <a:xfrm>
            <a:off x="1217543" y="1768742"/>
            <a:ext cx="4065105" cy="2286622"/>
          </a:xfrm>
          <a:prstGeom prst="rect">
            <a:avLst/>
          </a:prstGeom>
        </p:spPr>
      </p:pic>
    </p:spTree>
    <p:extLst>
      <p:ext uri="{BB962C8B-B14F-4D97-AF65-F5344CB8AC3E}">
        <p14:creationId xmlns:p14="http://schemas.microsoft.com/office/powerpoint/2010/main" val="927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B4BE55-3D21-1D4B-8A6B-D0046F6CD086}"/>
              </a:ext>
            </a:extLst>
          </p:cNvPr>
          <p:cNvSpPr>
            <a:spLocks noGrp="1"/>
          </p:cNvSpPr>
          <p:nvPr>
            <p:ph sz="half" idx="1"/>
          </p:nvPr>
        </p:nvSpPr>
        <p:spPr/>
        <p:txBody>
          <a:bodyPr>
            <a:normAutofit/>
          </a:bodyPr>
          <a:lstStyle/>
          <a:p>
            <a:pPr algn="ctr"/>
            <a:endParaRPr lang="en-US" dirty="0">
              <a:latin typeface="Arial Rounded MT Bold" panose="020F0704030504030204" pitchFamily="34" charset="77"/>
            </a:endParaRPr>
          </a:p>
          <a:p>
            <a:pPr algn="ctr"/>
            <a:r>
              <a:rPr lang="en-US" dirty="0">
                <a:latin typeface="Arial Rounded MT Bold" panose="020F0704030504030204" pitchFamily="34" charset="77"/>
              </a:rPr>
              <a:t>NO</a:t>
            </a:r>
          </a:p>
          <a:p>
            <a:r>
              <a:rPr lang="en-US" dirty="0">
                <a:latin typeface="Arial Rounded MT Bold" panose="020F0704030504030204" pitchFamily="34" charset="77"/>
              </a:rPr>
              <a:t>Not nearly enough</a:t>
            </a:r>
          </a:p>
          <a:p>
            <a:r>
              <a:rPr lang="en-US" dirty="0">
                <a:latin typeface="Arial Rounded MT Bold" panose="020F0704030504030204" pitchFamily="34" charset="77"/>
              </a:rPr>
              <a:t>Governments across the World must get serious</a:t>
            </a:r>
          </a:p>
        </p:txBody>
      </p:sp>
      <p:pic>
        <p:nvPicPr>
          <p:cNvPr id="5" name="Content Placeholder 4" descr="A sunset over a lake&#10;&#10;Description automatically generated with low confidence">
            <a:extLst>
              <a:ext uri="{FF2B5EF4-FFF2-40B4-BE49-F238E27FC236}">
                <a16:creationId xmlns:a16="http://schemas.microsoft.com/office/drawing/2014/main" xmlns="" id="{C33BED17-DCF9-924D-890E-CD26F48EB931}"/>
              </a:ext>
            </a:extLst>
          </p:cNvPr>
          <p:cNvPicPr>
            <a:picLocks noGrp="1" noChangeAspect="1"/>
          </p:cNvPicPr>
          <p:nvPr>
            <p:ph sz="half" idx="2"/>
          </p:nvPr>
        </p:nvPicPr>
        <p:blipFill>
          <a:blip r:embed="rId3"/>
          <a:stretch>
            <a:fillRect/>
          </a:stretch>
        </p:blipFill>
        <p:spPr>
          <a:xfrm>
            <a:off x="6400800" y="1929384"/>
            <a:ext cx="5433848" cy="4196756"/>
          </a:xfrm>
          <a:prstGeom prst="rect">
            <a:avLst/>
          </a:prstGeom>
        </p:spPr>
      </p:pic>
      <p:sp>
        <p:nvSpPr>
          <p:cNvPr id="2" name="TextBox 1">
            <a:extLst>
              <a:ext uri="{FF2B5EF4-FFF2-40B4-BE49-F238E27FC236}">
                <a16:creationId xmlns:a16="http://schemas.microsoft.com/office/drawing/2014/main" xmlns="" id="{62337E6F-FC16-0141-97E7-1C9E98009D47}"/>
              </a:ext>
            </a:extLst>
          </p:cNvPr>
          <p:cNvSpPr txBox="1"/>
          <p:nvPr/>
        </p:nvSpPr>
        <p:spPr>
          <a:xfrm>
            <a:off x="685800" y="676656"/>
            <a:ext cx="10858499" cy="1354217"/>
          </a:xfrm>
          <a:prstGeom prst="rect">
            <a:avLst/>
          </a:prstGeom>
          <a:noFill/>
        </p:spPr>
        <p:txBody>
          <a:bodyPr wrap="square" rtlCol="0">
            <a:spAutoFit/>
          </a:bodyPr>
          <a:lstStyle/>
          <a:p>
            <a:pPr algn="ctr"/>
            <a:r>
              <a:rPr lang="en-US" sz="3200" dirty="0">
                <a:latin typeface="Arial Rounded MT Bold" panose="020F0704030504030204" pitchFamily="34" charset="77"/>
              </a:rPr>
              <a:t>Is this going to keep the world to 1.5℃ above pre-industrial levels?</a:t>
            </a:r>
          </a:p>
          <a:p>
            <a:endParaRPr lang="x-none" dirty="0"/>
          </a:p>
        </p:txBody>
      </p:sp>
    </p:spTree>
    <p:extLst>
      <p:ext uri="{BB962C8B-B14F-4D97-AF65-F5344CB8AC3E}">
        <p14:creationId xmlns:p14="http://schemas.microsoft.com/office/powerpoint/2010/main" val="3650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ree&#10;&#10;Description automatically generated">
            <a:extLst>
              <a:ext uri="{FF2B5EF4-FFF2-40B4-BE49-F238E27FC236}">
                <a16:creationId xmlns:a16="http://schemas.microsoft.com/office/drawing/2014/main" xmlns="" id="{57DB82D4-839E-CA4A-AA28-41710CB4D618}"/>
              </a:ext>
            </a:extLst>
          </p:cNvPr>
          <p:cNvPicPr>
            <a:picLocks noChangeAspect="1"/>
          </p:cNvPicPr>
          <p:nvPr/>
        </p:nvPicPr>
        <p:blipFill>
          <a:blip r:embed="rId3"/>
          <a:stretch>
            <a:fillRect/>
          </a:stretch>
        </p:blipFill>
        <p:spPr>
          <a:xfrm>
            <a:off x="1333500" y="260350"/>
            <a:ext cx="9525000" cy="6337300"/>
          </a:xfrm>
          <a:prstGeom prst="rect">
            <a:avLst/>
          </a:prstGeom>
        </p:spPr>
      </p:pic>
    </p:spTree>
    <p:extLst>
      <p:ext uri="{BB962C8B-B14F-4D97-AF65-F5344CB8AC3E}">
        <p14:creationId xmlns:p14="http://schemas.microsoft.com/office/powerpoint/2010/main" val="20309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xmlns="" id="{95B1FC96-0749-41C9-BAED-E089E7714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871BAFE-7BC3-C147-9490-0F6B6313CA0E}"/>
              </a:ext>
            </a:extLst>
          </p:cNvPr>
          <p:cNvSpPr>
            <a:spLocks noGrp="1"/>
          </p:cNvSpPr>
          <p:nvPr>
            <p:ph type="title"/>
          </p:nvPr>
        </p:nvSpPr>
        <p:spPr>
          <a:xfrm>
            <a:off x="630936" y="4562856"/>
            <a:ext cx="3419856" cy="1600200"/>
          </a:xfrm>
        </p:spPr>
        <p:txBody>
          <a:bodyPr vert="horz" lIns="91440" tIns="45720" rIns="91440" bIns="45720" rtlCol="0" anchor="ctr">
            <a:normAutofit fontScale="90000"/>
          </a:bodyPr>
          <a:lstStyle/>
          <a:p>
            <a:r>
              <a:rPr lang="en-US" sz="4800" dirty="0">
                <a:latin typeface="Arial Rounded MT Bold" panose="020F0704030504030204" pitchFamily="34" charset="77"/>
              </a:rPr>
              <a:t>Records broken in 2021</a:t>
            </a:r>
          </a:p>
        </p:txBody>
      </p:sp>
      <p:pic>
        <p:nvPicPr>
          <p:cNvPr id="5" name="Content Placeholder 4" descr="A factory with smoke coming out of it&#10;&#10;Description automatically generated with medium confidence">
            <a:extLst>
              <a:ext uri="{FF2B5EF4-FFF2-40B4-BE49-F238E27FC236}">
                <a16:creationId xmlns:a16="http://schemas.microsoft.com/office/drawing/2014/main" xmlns="" id="{D54877F3-778C-7940-A390-55D62D7B4ADC}"/>
              </a:ext>
            </a:extLst>
          </p:cNvPr>
          <p:cNvPicPr>
            <a:picLocks noGrp="1" noChangeAspect="1"/>
          </p:cNvPicPr>
          <p:nvPr>
            <p:ph sz="half" idx="2"/>
          </p:nvPr>
        </p:nvPicPr>
        <p:blipFill rotWithShape="1">
          <a:blip r:embed="rId3"/>
          <a:srcRect l="1647" r="2823" b="-2"/>
          <a:stretch/>
        </p:blipFill>
        <p:spPr>
          <a:xfrm>
            <a:off x="5" y="10"/>
            <a:ext cx="600537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6" name="Picture 5" descr="A sunset over a lake&#10;&#10;Description automatically generated with low confidence">
            <a:extLst>
              <a:ext uri="{FF2B5EF4-FFF2-40B4-BE49-F238E27FC236}">
                <a16:creationId xmlns:a16="http://schemas.microsoft.com/office/drawing/2014/main" xmlns="" id="{C4C8B938-D291-DF49-9FD3-7F90F9E09BE2}"/>
              </a:ext>
            </a:extLst>
          </p:cNvPr>
          <p:cNvPicPr>
            <a:picLocks noChangeAspect="1"/>
          </p:cNvPicPr>
          <p:nvPr/>
        </p:nvPicPr>
        <p:blipFill rotWithShape="1">
          <a:blip r:embed="rId4"/>
          <a:srcRect r="13934" b="1"/>
          <a:stretch/>
        </p:blipFill>
        <p:spPr>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5"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BADD2"/>
          </a:solidFill>
          <a:ln w="34925">
            <a:solidFill>
              <a:srgbClr val="4BADD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F407DAB-D3B8-314C-9612-14955FCA3C20}"/>
              </a:ext>
            </a:extLst>
          </p:cNvPr>
          <p:cNvSpPr>
            <a:spLocks noGrp="1"/>
          </p:cNvSpPr>
          <p:nvPr>
            <p:ph sz="half" idx="1"/>
          </p:nvPr>
        </p:nvSpPr>
        <p:spPr>
          <a:xfrm>
            <a:off x="4681728" y="4562856"/>
            <a:ext cx="6903721" cy="1983505"/>
          </a:xfrm>
        </p:spPr>
        <p:txBody>
          <a:bodyPr vert="horz" lIns="91440" tIns="45720" rIns="91440" bIns="45720" rtlCol="0" anchor="ctr">
            <a:normAutofit lnSpcReduction="10000"/>
          </a:bodyPr>
          <a:lstStyle/>
          <a:p>
            <a:r>
              <a:rPr lang="en-US" sz="2000" dirty="0">
                <a:latin typeface="Arial Rounded MT Bold" panose="020F0704030504030204" pitchFamily="34" charset="77"/>
              </a:rPr>
              <a:t>2nd fastest rise in CO2 levels on tract for 16% rise by 2030</a:t>
            </a:r>
          </a:p>
          <a:p>
            <a:r>
              <a:rPr lang="en-US" sz="2000" dirty="0">
                <a:latin typeface="Arial Rounded MT Bold" panose="020F0704030504030204" pitchFamily="34" charset="77"/>
              </a:rPr>
              <a:t>CO2 level 414.31ppm highest level for  over 800,000 years</a:t>
            </a:r>
          </a:p>
          <a:p>
            <a:r>
              <a:rPr lang="en-US" sz="2000" dirty="0">
                <a:latin typeface="Arial Rounded MT Bold" panose="020F0704030504030204" pitchFamily="34" charset="77"/>
              </a:rPr>
              <a:t>Largest gathering of World leaders ever</a:t>
            </a:r>
          </a:p>
          <a:p>
            <a:pPr marL="0"/>
            <a:endParaRPr lang="en-US" sz="2000" dirty="0"/>
          </a:p>
        </p:txBody>
      </p:sp>
    </p:spTree>
    <p:extLst>
      <p:ext uri="{BB962C8B-B14F-4D97-AF65-F5344CB8AC3E}">
        <p14:creationId xmlns:p14="http://schemas.microsoft.com/office/powerpoint/2010/main" val="27081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limate State of the Holocene and Anthropocene (Rates ...">
            <a:extLst>
              <a:ext uri="{FF2B5EF4-FFF2-40B4-BE49-F238E27FC236}">
                <a16:creationId xmlns:a16="http://schemas.microsoft.com/office/drawing/2014/main" xmlns="" id="{E526F2AA-2EF9-4DD6-AF53-CC2D01ABE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1" y="25224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4D6D82A-7DB7-4378-8871-9B3CC79A3B03}"/>
              </a:ext>
            </a:extLst>
          </p:cNvPr>
          <p:cNvSpPr txBox="1"/>
          <p:nvPr/>
        </p:nvSpPr>
        <p:spPr>
          <a:xfrm>
            <a:off x="3016469" y="4155460"/>
            <a:ext cx="8523889" cy="1200329"/>
          </a:xfrm>
          <a:prstGeom prst="rect">
            <a:avLst/>
          </a:prstGeom>
          <a:solidFill>
            <a:schemeClr val="accent3"/>
          </a:solidFill>
        </p:spPr>
        <p:txBody>
          <a:bodyPr wrap="square" rtlCol="0">
            <a:spAutoFit/>
          </a:bodyPr>
          <a:lstStyle/>
          <a:p>
            <a:pPr algn="r"/>
            <a:r>
              <a:rPr lang="en-GB" sz="2400" b="1" dirty="0">
                <a:latin typeface="Arial Rounded MT Bold" panose="020F0704030504030204" pitchFamily="34" charset="77"/>
              </a:rPr>
              <a:t>Without the unusual stability of the Holocene Interglacial epoch, agriculture and the complex entity of human civilisation could never have arisen</a:t>
            </a:r>
          </a:p>
        </p:txBody>
      </p:sp>
    </p:spTree>
    <p:extLst>
      <p:ext uri="{BB962C8B-B14F-4D97-AF65-F5344CB8AC3E}">
        <p14:creationId xmlns:p14="http://schemas.microsoft.com/office/powerpoint/2010/main" val="373217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xmlns="" id="{ADFAC714-A315-4DA2-8EF8-7FBAA5FA7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40" y="-1087998"/>
            <a:ext cx="12501566" cy="8172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E9F7B63-0533-4D5E-9B83-D38DA2D499D1}"/>
              </a:ext>
            </a:extLst>
          </p:cNvPr>
          <p:cNvSpPr txBox="1"/>
          <p:nvPr/>
        </p:nvSpPr>
        <p:spPr>
          <a:xfrm>
            <a:off x="-43832" y="90115"/>
            <a:ext cx="6918766" cy="646331"/>
          </a:xfrm>
          <a:prstGeom prst="rect">
            <a:avLst/>
          </a:prstGeom>
          <a:noFill/>
        </p:spPr>
        <p:txBody>
          <a:bodyPr wrap="square" rtlCol="0">
            <a:spAutoFit/>
          </a:bodyPr>
          <a:lstStyle/>
          <a:p>
            <a:pPr algn="ctr"/>
            <a:r>
              <a:rPr lang="en-GB" sz="3600" b="1" dirty="0">
                <a:latin typeface="Arial Rounded MT Bold" panose="020F0704030504030204" pitchFamily="34" charset="77"/>
              </a:rPr>
              <a:t>The End Holocene Extinction</a:t>
            </a:r>
          </a:p>
        </p:txBody>
      </p:sp>
      <p:sp>
        <p:nvSpPr>
          <p:cNvPr id="3" name="TextBox 2">
            <a:extLst>
              <a:ext uri="{FF2B5EF4-FFF2-40B4-BE49-F238E27FC236}">
                <a16:creationId xmlns:a16="http://schemas.microsoft.com/office/drawing/2014/main" xmlns="" id="{BD3EDD29-24C0-44A5-8A23-1700FDAD0AAC}"/>
              </a:ext>
            </a:extLst>
          </p:cNvPr>
          <p:cNvSpPr txBox="1"/>
          <p:nvPr/>
        </p:nvSpPr>
        <p:spPr>
          <a:xfrm>
            <a:off x="101600" y="1049868"/>
            <a:ext cx="5226756" cy="2585323"/>
          </a:xfrm>
          <a:prstGeom prst="rect">
            <a:avLst/>
          </a:prstGeom>
          <a:noFill/>
        </p:spPr>
        <p:txBody>
          <a:bodyPr wrap="square" rtlCol="0">
            <a:spAutoFit/>
          </a:bodyPr>
          <a:lstStyle/>
          <a:p>
            <a:r>
              <a:rPr lang="en-GB" b="1" dirty="0">
                <a:latin typeface="Arial Rounded MT Bold" panose="020F0704030504030204" pitchFamily="34" charset="77"/>
              </a:rPr>
              <a:t>In the 700 million year history of complex life on Earth the current climate and biodiversity disruption represents:  </a:t>
            </a:r>
          </a:p>
          <a:p>
            <a:endParaRPr lang="en-GB" b="1" dirty="0"/>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p:txBody>
      </p:sp>
      <p:sp>
        <p:nvSpPr>
          <p:cNvPr id="5" name="TextBox 4">
            <a:extLst>
              <a:ext uri="{FF2B5EF4-FFF2-40B4-BE49-F238E27FC236}">
                <a16:creationId xmlns:a16="http://schemas.microsoft.com/office/drawing/2014/main" xmlns="" id="{EDDA0342-78DF-4562-9BCB-12936CC9A37C}"/>
              </a:ext>
            </a:extLst>
          </p:cNvPr>
          <p:cNvSpPr txBox="1"/>
          <p:nvPr/>
        </p:nvSpPr>
        <p:spPr>
          <a:xfrm>
            <a:off x="-43832" y="2998227"/>
            <a:ext cx="6806582" cy="3785652"/>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latin typeface="Arial Rounded MT Bold" panose="020F0704030504030204" pitchFamily="34" charset="77"/>
              </a:rPr>
              <a:t>The fastest ever rate of extinction (200 species a day)</a:t>
            </a:r>
          </a:p>
          <a:p>
            <a:pPr marL="342900" indent="-342900">
              <a:buFont typeface="Arial" panose="020B0604020202020204" pitchFamily="34" charset="0"/>
              <a:buChar char="•"/>
            </a:pPr>
            <a:r>
              <a:rPr lang="en-GB" sz="2400" b="1" dirty="0">
                <a:latin typeface="Arial Rounded MT Bold" panose="020F0704030504030204" pitchFamily="34" charset="77"/>
              </a:rPr>
              <a:t>The fastest ever rise in atmospheric CO2 levels by at least a factor of 10</a:t>
            </a:r>
          </a:p>
          <a:p>
            <a:pPr marL="342900" indent="-342900">
              <a:buFont typeface="Arial" panose="020B0604020202020204" pitchFamily="34" charset="0"/>
              <a:buChar char="•"/>
            </a:pPr>
            <a:endParaRPr lang="en-GB" sz="2400" b="1" dirty="0">
              <a:latin typeface="Arial Rounded MT Bold" panose="020F0704030504030204" pitchFamily="34" charset="77"/>
            </a:endParaRPr>
          </a:p>
          <a:p>
            <a:pPr marL="342900" indent="-342900">
              <a:buFont typeface="Arial" panose="020B0604020202020204" pitchFamily="34" charset="0"/>
              <a:buChar char="•"/>
            </a:pPr>
            <a:r>
              <a:rPr lang="en-GB" sz="2400" b="1" dirty="0">
                <a:latin typeface="Arial Rounded MT Bold" panose="020F0704030504030204" pitchFamily="34" charset="77"/>
              </a:rPr>
              <a:t>Likely to be the fastest ever rise in temperatures</a:t>
            </a:r>
          </a:p>
          <a:p>
            <a:pPr marL="342900" indent="-342900">
              <a:buFont typeface="Arial" panose="020B0604020202020204" pitchFamily="34" charset="0"/>
              <a:buChar char="•"/>
            </a:pPr>
            <a:endParaRPr lang="en-GB" sz="2400" b="1" dirty="0">
              <a:latin typeface="Arial Rounded MT Bold" panose="020F0704030504030204" pitchFamily="34" charset="77"/>
            </a:endParaRPr>
          </a:p>
          <a:p>
            <a:pPr marL="342900" indent="-342900">
              <a:buFont typeface="Arial" panose="020B0604020202020204" pitchFamily="34" charset="0"/>
              <a:buChar char="•"/>
            </a:pPr>
            <a:endParaRPr lang="en-GB" sz="2400" b="1" dirty="0">
              <a:latin typeface="Arial Rounded MT Bold" panose="020F0704030504030204" pitchFamily="34" charset="77"/>
            </a:endParaRPr>
          </a:p>
          <a:p>
            <a:pPr marL="342900" indent="-342900">
              <a:buFont typeface="Arial" panose="020B0604020202020204" pitchFamily="34" charset="0"/>
              <a:buChar char="•"/>
            </a:pPr>
            <a:r>
              <a:rPr lang="en-GB" sz="2400" b="1" dirty="0">
                <a:latin typeface="Arial Rounded MT Bold" panose="020F0704030504030204" pitchFamily="34" charset="77"/>
              </a:rPr>
              <a:t>The fastest ever acidification of oceans</a:t>
            </a:r>
          </a:p>
        </p:txBody>
      </p:sp>
      <p:sp>
        <p:nvSpPr>
          <p:cNvPr id="6" name="TextBox 5">
            <a:extLst>
              <a:ext uri="{FF2B5EF4-FFF2-40B4-BE49-F238E27FC236}">
                <a16:creationId xmlns:a16="http://schemas.microsoft.com/office/drawing/2014/main" xmlns="" id="{8BEE4703-C9DF-4F5B-B4FD-50D20CC88313}"/>
              </a:ext>
            </a:extLst>
          </p:cNvPr>
          <p:cNvSpPr txBox="1"/>
          <p:nvPr/>
        </p:nvSpPr>
        <p:spPr>
          <a:xfrm>
            <a:off x="8097253" y="4150895"/>
            <a:ext cx="3922295" cy="1938992"/>
          </a:xfrm>
          <a:prstGeom prst="rect">
            <a:avLst/>
          </a:prstGeom>
          <a:noFill/>
        </p:spPr>
        <p:txBody>
          <a:bodyPr wrap="square" rtlCol="0">
            <a:spAutoFit/>
          </a:bodyPr>
          <a:lstStyle/>
          <a:p>
            <a:r>
              <a:rPr lang="en-GB" sz="2400" b="1" dirty="0">
                <a:latin typeface="Arial Rounded MT Bold" panose="020F0704030504030204" pitchFamily="34" charset="77"/>
              </a:rPr>
              <a:t>At current rates we will lose 75% of all species and see a temperature increase of up to 7 Celsius by 2100)</a:t>
            </a:r>
          </a:p>
        </p:txBody>
      </p:sp>
    </p:spTree>
    <p:extLst>
      <p:ext uri="{BB962C8B-B14F-4D97-AF65-F5344CB8AC3E}">
        <p14:creationId xmlns:p14="http://schemas.microsoft.com/office/powerpoint/2010/main" val="168577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C0FD1-8C3A-9C4B-81F3-B20E627F1EF6}"/>
              </a:ext>
            </a:extLst>
          </p:cNvPr>
          <p:cNvSpPr>
            <a:spLocks noGrp="1"/>
          </p:cNvSpPr>
          <p:nvPr>
            <p:ph type="title"/>
          </p:nvPr>
        </p:nvSpPr>
        <p:spPr>
          <a:xfrm>
            <a:off x="838200" y="598243"/>
            <a:ext cx="10515600" cy="1325563"/>
          </a:xfrm>
        </p:spPr>
        <p:txBody>
          <a:bodyPr>
            <a:normAutofit fontScale="90000"/>
          </a:bodyPr>
          <a:lstStyle/>
          <a:p>
            <a:r>
              <a:rPr lang="en-US" sz="3600" b="1" dirty="0">
                <a:latin typeface="Arial Rounded MT Bold" panose="020F0704030504030204" pitchFamily="34" charset="77"/>
              </a:rPr>
              <a:t>International Energy Agency  October 2021 annual World Energy Outlook</a:t>
            </a:r>
            <a:r>
              <a:rPr lang="x-none" dirty="0"/>
              <a:t/>
            </a:r>
            <a:br>
              <a:rPr lang="x-none" dirty="0"/>
            </a:br>
            <a:endParaRPr lang="x-none" dirty="0"/>
          </a:p>
        </p:txBody>
      </p:sp>
      <p:sp>
        <p:nvSpPr>
          <p:cNvPr id="4" name="Content Placeholder 3">
            <a:extLst>
              <a:ext uri="{FF2B5EF4-FFF2-40B4-BE49-F238E27FC236}">
                <a16:creationId xmlns:a16="http://schemas.microsoft.com/office/drawing/2014/main" xmlns="" id="{9D9AC4D5-832C-C44E-8957-8D8A7A6F5EED}"/>
              </a:ext>
            </a:extLst>
          </p:cNvPr>
          <p:cNvSpPr>
            <a:spLocks noGrp="1"/>
          </p:cNvSpPr>
          <p:nvPr>
            <p:ph sz="half" idx="2"/>
          </p:nvPr>
        </p:nvSpPr>
        <p:spPr>
          <a:xfrm>
            <a:off x="1099751" y="1929383"/>
            <a:ext cx="10254049" cy="4563491"/>
          </a:xfrm>
        </p:spPr>
        <p:txBody>
          <a:bodyPr>
            <a:normAutofit fontScale="92500" lnSpcReduction="10000"/>
          </a:bodyPr>
          <a:lstStyle/>
          <a:p>
            <a:r>
              <a:rPr lang="en-GB" sz="3000" dirty="0">
                <a:solidFill>
                  <a:schemeClr val="accent1"/>
                </a:solidFill>
                <a:latin typeface="Arial Rounded MT Bold" panose="020F0704030504030204" pitchFamily="34" charset="77"/>
              </a:rPr>
              <a:t>We are witnessing an unsustainable recovery from the pandemic,” IEA’s director </a:t>
            </a:r>
            <a:r>
              <a:rPr lang="en-GB" sz="3000" dirty="0" err="1">
                <a:solidFill>
                  <a:schemeClr val="accent1"/>
                </a:solidFill>
                <a:latin typeface="Arial Rounded MT Bold" panose="020F0704030504030204" pitchFamily="34" charset="77"/>
              </a:rPr>
              <a:t>Fatih</a:t>
            </a:r>
            <a:r>
              <a:rPr lang="en-GB" sz="3000" dirty="0">
                <a:solidFill>
                  <a:schemeClr val="accent1"/>
                </a:solidFill>
                <a:latin typeface="Arial Rounded MT Bold" panose="020F0704030504030204" pitchFamily="34" charset="77"/>
              </a:rPr>
              <a:t> </a:t>
            </a:r>
            <a:r>
              <a:rPr lang="en-GB" sz="3000" dirty="0" err="1">
                <a:solidFill>
                  <a:schemeClr val="accent1"/>
                </a:solidFill>
                <a:latin typeface="Arial Rounded MT Bold" panose="020F0704030504030204" pitchFamily="34" charset="77"/>
              </a:rPr>
              <a:t>Birol</a:t>
            </a:r>
            <a:r>
              <a:rPr lang="en-GB" sz="3000" dirty="0">
                <a:solidFill>
                  <a:schemeClr val="accent1"/>
                </a:solidFill>
                <a:latin typeface="Arial Rounded MT Bold" panose="020F0704030504030204" pitchFamily="34" charset="77"/>
              </a:rPr>
              <a:t> said, pointing to sections of the report that show coal use growing strongly, contributing to the second-largest increase in CO</a:t>
            </a:r>
            <a:r>
              <a:rPr lang="en-GB" sz="3000" baseline="-25000" dirty="0">
                <a:solidFill>
                  <a:schemeClr val="accent1"/>
                </a:solidFill>
                <a:latin typeface="Arial Rounded MT Bold" panose="020F0704030504030204" pitchFamily="34" charset="77"/>
              </a:rPr>
              <a:t>2</a:t>
            </a:r>
            <a:r>
              <a:rPr lang="en-GB" sz="3000" dirty="0">
                <a:solidFill>
                  <a:schemeClr val="accent1"/>
                </a:solidFill>
                <a:latin typeface="Arial Rounded MT Bold" panose="020F0704030504030204" pitchFamily="34" charset="77"/>
              </a:rPr>
              <a:t> emissions in history.</a:t>
            </a:r>
          </a:p>
          <a:p>
            <a:r>
              <a:rPr lang="en-GB" sz="3000" dirty="0">
                <a:solidFill>
                  <a:schemeClr val="accent2">
                    <a:lumMod val="75000"/>
                  </a:schemeClr>
                </a:solidFill>
                <a:latin typeface="Arial Rounded MT Bold" panose="020F0704030504030204" pitchFamily="34" charset="77"/>
              </a:rPr>
              <a:t>Carbon emissions ‘will drop just 40% by 2050 with countries’ current pledges’</a:t>
            </a:r>
            <a:endParaRPr lang="en-US" sz="3000" dirty="0">
              <a:solidFill>
                <a:schemeClr val="accent2">
                  <a:lumMod val="75000"/>
                </a:schemeClr>
              </a:solidFill>
              <a:latin typeface="Arial Rounded MT Bold" panose="020F0704030504030204" pitchFamily="34" charset="77"/>
            </a:endParaRPr>
          </a:p>
          <a:p>
            <a:r>
              <a:rPr lang="en-GB" sz="3000" dirty="0">
                <a:solidFill>
                  <a:srgbClr val="0070C0"/>
                </a:solidFill>
                <a:latin typeface="Arial Rounded MT Bold" panose="020F0704030504030204" pitchFamily="34" charset="77"/>
              </a:rPr>
              <a:t>International Energy Agency says $4tn investment needed over decade to reach net zero target</a:t>
            </a:r>
            <a:endParaRPr lang="en-US" sz="3000" dirty="0">
              <a:solidFill>
                <a:srgbClr val="0070C0"/>
              </a:solidFill>
              <a:latin typeface="Arial Rounded MT Bold" panose="020F0704030504030204" pitchFamily="34" charset="77"/>
            </a:endParaRPr>
          </a:p>
          <a:p>
            <a:endParaRPr lang="x-none" dirty="0"/>
          </a:p>
        </p:txBody>
      </p:sp>
    </p:spTree>
    <p:extLst>
      <p:ext uri="{BB962C8B-B14F-4D97-AF65-F5344CB8AC3E}">
        <p14:creationId xmlns:p14="http://schemas.microsoft.com/office/powerpoint/2010/main" val="2329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627F5F8-9B59-2D41-A236-7E83E54A6AB0}"/>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pPr>
              <a:lnSpc>
                <a:spcPct val="90000"/>
              </a:lnSpc>
            </a:pPr>
            <a:r>
              <a:rPr lang="en-US" sz="3100" dirty="0">
                <a:latin typeface="Arial Rounded MT Bold" panose="020F0704030504030204" pitchFamily="34" charset="77"/>
              </a:rPr>
              <a:t>World now likely to hit watershed 1.5°C rise in next five years, warns UN weather agency</a:t>
            </a:r>
          </a:p>
        </p:txBody>
      </p:sp>
      <p:sp>
        <p:nvSpPr>
          <p:cNvPr id="1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BADD2"/>
          </a:solidFill>
          <a:ln w="38100" cap="rnd">
            <a:solidFill>
              <a:srgbClr val="4BADD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DB5C002-3118-2443-A8A1-6960BAAED22F}"/>
              </a:ext>
            </a:extLst>
          </p:cNvPr>
          <p:cNvSpPr>
            <a:spLocks noGrp="1"/>
          </p:cNvSpPr>
          <p:nvPr>
            <p:ph sz="half" idx="1"/>
          </p:nvPr>
        </p:nvSpPr>
        <p:spPr>
          <a:xfrm>
            <a:off x="640080" y="2872899"/>
            <a:ext cx="4243589" cy="3320668"/>
          </a:xfrm>
        </p:spPr>
        <p:txBody>
          <a:bodyPr vert="horz" lIns="91440" tIns="45720" rIns="91440" bIns="45720" rtlCol="0">
            <a:normAutofit fontScale="85000" lnSpcReduction="20000"/>
          </a:bodyPr>
          <a:lstStyle/>
          <a:p>
            <a:pPr>
              <a:lnSpc>
                <a:spcPct val="100000"/>
              </a:lnSpc>
            </a:pPr>
            <a:r>
              <a:rPr lang="en-US" sz="2500" dirty="0">
                <a:latin typeface="Arial Rounded MT Bold" panose="020F0704030504030204" pitchFamily="34" charset="77"/>
              </a:rPr>
              <a:t>Odds are increasing that the annual average global temperature will rise beyond 1.5°C above pre-industrial levels, in at least one of the next five years, the UN weather agency warns in a new report. Issued on 26 May 2021</a:t>
            </a:r>
          </a:p>
          <a:p>
            <a:pPr>
              <a:lnSpc>
                <a:spcPct val="100000"/>
              </a:lnSpc>
            </a:pPr>
            <a:r>
              <a:rPr lang="en-US" sz="2500" dirty="0">
                <a:latin typeface="Arial Rounded MT Bold" panose="020F0704030504030204" pitchFamily="34" charset="77"/>
              </a:rPr>
              <a:t>EU calls for oil, coal and gas to stay in the ground The Guardian 14 October 2021</a:t>
            </a:r>
          </a:p>
          <a:p>
            <a:pPr>
              <a:lnSpc>
                <a:spcPct val="100000"/>
              </a:lnSpc>
            </a:pPr>
            <a:endParaRPr lang="en-US" sz="2500" dirty="0"/>
          </a:p>
          <a:p>
            <a:pPr>
              <a:lnSpc>
                <a:spcPct val="100000"/>
              </a:lnSpc>
            </a:pPr>
            <a:endParaRPr lang="en-US" sz="2500" dirty="0"/>
          </a:p>
        </p:txBody>
      </p:sp>
      <p:pic>
        <p:nvPicPr>
          <p:cNvPr id="6" name="Content Placeholder 5" descr="A picture containing smoke, train, coming, steam&#10;&#10;Description automatically generated">
            <a:extLst>
              <a:ext uri="{FF2B5EF4-FFF2-40B4-BE49-F238E27FC236}">
                <a16:creationId xmlns:a16="http://schemas.microsoft.com/office/drawing/2014/main" xmlns="" id="{17668D3E-3370-E14D-A91E-08D2E36C6E05}"/>
              </a:ext>
            </a:extLst>
          </p:cNvPr>
          <p:cNvPicPr>
            <a:picLocks noGrp="1" noChangeAspect="1"/>
          </p:cNvPicPr>
          <p:nvPr>
            <p:ph sz="half" idx="2"/>
          </p:nvPr>
        </p:nvPicPr>
        <p:blipFill rotWithShape="1">
          <a:blip r:embed="rId3"/>
          <a:srcRect t="302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80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8AA5B-5A99-234C-9FD6-4656036B75E0}"/>
              </a:ext>
            </a:extLst>
          </p:cNvPr>
          <p:cNvSpPr>
            <a:spLocks noGrp="1"/>
          </p:cNvSpPr>
          <p:nvPr>
            <p:ph type="title"/>
          </p:nvPr>
        </p:nvSpPr>
        <p:spPr>
          <a:solidFill>
            <a:srgbClr val="FF0000"/>
          </a:solidFill>
        </p:spPr>
        <p:txBody>
          <a:bodyPr/>
          <a:lstStyle/>
          <a:p>
            <a:pPr algn="ctr"/>
            <a:r>
              <a:rPr lang="x-none" dirty="0">
                <a:solidFill>
                  <a:schemeClr val="bg1"/>
                </a:solidFill>
                <a:latin typeface="Arial Rounded MT Bold" panose="020F0704030504030204" pitchFamily="34" charset="77"/>
              </a:rPr>
              <a:t>CODE RED FOR HUMANITY</a:t>
            </a:r>
          </a:p>
        </p:txBody>
      </p:sp>
      <p:sp>
        <p:nvSpPr>
          <p:cNvPr id="3" name="Content Placeholder 2">
            <a:extLst>
              <a:ext uri="{FF2B5EF4-FFF2-40B4-BE49-F238E27FC236}">
                <a16:creationId xmlns:a16="http://schemas.microsoft.com/office/drawing/2014/main" xmlns="" id="{79A5A56F-1940-C54E-8B52-311F9D77CAA1}"/>
              </a:ext>
            </a:extLst>
          </p:cNvPr>
          <p:cNvSpPr>
            <a:spLocks noGrp="1"/>
          </p:cNvSpPr>
          <p:nvPr>
            <p:ph sz="half" idx="1"/>
          </p:nvPr>
        </p:nvSpPr>
        <p:spPr>
          <a:xfrm>
            <a:off x="838200" y="2349514"/>
            <a:ext cx="5181600" cy="4251960"/>
          </a:xfrm>
        </p:spPr>
        <p:txBody>
          <a:bodyPr>
            <a:normAutofit/>
          </a:bodyPr>
          <a:lstStyle/>
          <a:p>
            <a:r>
              <a:rPr lang="x-none" dirty="0">
                <a:latin typeface="Arial Rounded MT Bold" panose="020F0704030504030204" pitchFamily="34" charset="77"/>
              </a:rPr>
              <a:t>99.9% of scientists agree climate emergency caused by humans based on a survey of 90,000 studies</a:t>
            </a:r>
          </a:p>
          <a:p>
            <a:pPr marL="0" indent="0">
              <a:buNone/>
            </a:pPr>
            <a:r>
              <a:rPr lang="x-none" sz="2000" dirty="0">
                <a:latin typeface="Arial Rounded MT Bold" panose="020F0704030504030204" pitchFamily="34" charset="77"/>
              </a:rPr>
              <a:t>   The Guardian 19th Oct 2021</a:t>
            </a:r>
          </a:p>
        </p:txBody>
      </p:sp>
      <p:sp>
        <p:nvSpPr>
          <p:cNvPr id="4" name="Content Placeholder 3">
            <a:extLst>
              <a:ext uri="{FF2B5EF4-FFF2-40B4-BE49-F238E27FC236}">
                <a16:creationId xmlns:a16="http://schemas.microsoft.com/office/drawing/2014/main" xmlns="" id="{A370F88B-5F51-3843-9720-C3C8D3E288B0}"/>
              </a:ext>
            </a:extLst>
          </p:cNvPr>
          <p:cNvSpPr>
            <a:spLocks noGrp="1"/>
          </p:cNvSpPr>
          <p:nvPr>
            <p:ph sz="half" idx="2"/>
          </p:nvPr>
        </p:nvSpPr>
        <p:spPr/>
        <p:txBody>
          <a:bodyPr>
            <a:normAutofit/>
          </a:bodyPr>
          <a:lstStyle/>
          <a:p>
            <a:r>
              <a:rPr lang="x-none" sz="2800" dirty="0">
                <a:latin typeface="Arial Rounded MT Bold" panose="020F0704030504030204" pitchFamily="34" charset="77"/>
              </a:rPr>
              <a:t>Climate change widespread, rapid and intensyfying.  August 2021</a:t>
            </a:r>
          </a:p>
          <a:p>
            <a:r>
              <a:rPr lang="x-none" sz="2800" dirty="0">
                <a:latin typeface="Arial Rounded MT Bold" panose="020F0704030504030204" pitchFamily="34" charset="77"/>
              </a:rPr>
              <a:t>By year 2100 without drastic change to emissions 70% of world will be unihabitable. Prof Phil Jones</a:t>
            </a:r>
          </a:p>
          <a:p>
            <a:endParaRPr lang="x-none" dirty="0"/>
          </a:p>
          <a:p>
            <a:pPr marL="0" indent="0">
              <a:buNone/>
            </a:pPr>
            <a:endParaRPr lang="x-none" dirty="0"/>
          </a:p>
        </p:txBody>
      </p:sp>
    </p:spTree>
    <p:extLst>
      <p:ext uri="{BB962C8B-B14F-4D97-AF65-F5344CB8AC3E}">
        <p14:creationId xmlns:p14="http://schemas.microsoft.com/office/powerpoint/2010/main" val="28336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theme/theme1.xml><?xml version="1.0" encoding="utf-8"?>
<a:theme xmlns:a="http://schemas.openxmlformats.org/drawingml/2006/main" name="SketchyVTI">
  <a:themeElements>
    <a:clrScheme name="AnalogousFromLightSeedRightStep">
      <a:dk1>
        <a:srgbClr val="000000"/>
      </a:dk1>
      <a:lt1>
        <a:srgbClr val="FFFFFF"/>
      </a:lt1>
      <a:dk2>
        <a:srgbClr val="272441"/>
      </a:dk2>
      <a:lt2>
        <a:srgbClr val="E8E4E2"/>
      </a:lt2>
      <a:accent1>
        <a:srgbClr val="4BADD2"/>
      </a:accent1>
      <a:accent2>
        <a:srgbClr val="6186D8"/>
      </a:accent2>
      <a:accent3>
        <a:srgbClr val="887EDF"/>
      </a:accent3>
      <a:accent4>
        <a:srgbClr val="9F61D8"/>
      </a:accent4>
      <a:accent5>
        <a:srgbClr val="D97EDF"/>
      </a:accent5>
      <a:accent6>
        <a:srgbClr val="D861AD"/>
      </a:accent6>
      <a:hlink>
        <a:srgbClr val="AA7561"/>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1666</Words>
  <Application>Microsoft Office PowerPoint</Application>
  <PresentationFormat>Custom</PresentationFormat>
  <Paragraphs>211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SketchyVTI</vt:lpstr>
      <vt:lpstr>Earth Protectors</vt:lpstr>
      <vt:lpstr>I try to be green!</vt:lpstr>
      <vt:lpstr>PowerPoint Presentation</vt:lpstr>
      <vt:lpstr>Records broken in 2021</vt:lpstr>
      <vt:lpstr>PowerPoint Presentation</vt:lpstr>
      <vt:lpstr>PowerPoint Presentation</vt:lpstr>
      <vt:lpstr>International Energy Agency  October 2021 annual World Energy Outlook </vt:lpstr>
      <vt:lpstr>World now likely to hit watershed 1.5°C rise in next five years, warns UN weather agency</vt:lpstr>
      <vt:lpstr>CODE RED FOR HUMANITY</vt:lpstr>
      <vt:lpstr>We now have to choose:  Guardian 21 October 2021</vt:lpstr>
      <vt:lpstr>The Challenge</vt:lpstr>
      <vt:lpstr>PowerPoint Presentation</vt:lpstr>
      <vt:lpstr> Should People Protectors evolve to Earth Protectors ?</vt:lpstr>
      <vt:lpstr>H&amp;S has adopted the idea of  Zero Harm</vt:lpstr>
      <vt:lpstr>We already have some of the solutions…</vt:lpstr>
      <vt:lpstr>Ecocide to increase accountability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Criminal Court already deals with:</vt:lpstr>
      <vt:lpstr>Ecocide  expected to be added in about 4-5 years to increase individual accountability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Protectors</dc:title>
  <dc:creator>Phil Hughes</dc:creator>
  <cp:lastModifiedBy>User</cp:lastModifiedBy>
  <cp:revision>17</cp:revision>
  <cp:lastPrinted>2021-10-26T14:33:59Z</cp:lastPrinted>
  <dcterms:created xsi:type="dcterms:W3CDTF">2021-10-24T21:07:03Z</dcterms:created>
  <dcterms:modified xsi:type="dcterms:W3CDTF">2021-10-27T07:28:40Z</dcterms:modified>
</cp:coreProperties>
</file>