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handoutMasterIdLst>
    <p:handoutMasterId r:id="rId28"/>
  </p:handoutMasterIdLst>
  <p:sldIdLst>
    <p:sldId id="256" r:id="rId5"/>
    <p:sldId id="258" r:id="rId6"/>
    <p:sldId id="290" r:id="rId7"/>
    <p:sldId id="358" r:id="rId8"/>
    <p:sldId id="359" r:id="rId9"/>
    <p:sldId id="362" r:id="rId10"/>
    <p:sldId id="374" r:id="rId11"/>
    <p:sldId id="368" r:id="rId12"/>
    <p:sldId id="378" r:id="rId13"/>
    <p:sldId id="366" r:id="rId14"/>
    <p:sldId id="376" r:id="rId15"/>
    <p:sldId id="373" r:id="rId16"/>
    <p:sldId id="383" r:id="rId17"/>
    <p:sldId id="379" r:id="rId18"/>
    <p:sldId id="380" r:id="rId19"/>
    <p:sldId id="382" r:id="rId20"/>
    <p:sldId id="381" r:id="rId21"/>
    <p:sldId id="385" r:id="rId22"/>
    <p:sldId id="375" r:id="rId23"/>
    <p:sldId id="384" r:id="rId24"/>
    <p:sldId id="377" r:id="rId25"/>
    <p:sldId id="372" r:id="rId26"/>
  </p:sldIdLst>
  <p:sldSz cx="9144000" cy="6858000" type="screen4x3"/>
  <p:notesSz cx="6669088" cy="9775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486" autoAdjust="0"/>
  </p:normalViewPr>
  <p:slideViewPr>
    <p:cSldViewPr snapToGrid="0" snapToObjects="1">
      <p:cViewPr>
        <p:scale>
          <a:sx n="81" d="100"/>
          <a:sy n="81" d="100"/>
        </p:scale>
        <p:origin x="-99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890404" cy="490040"/>
          </a:xfrm>
          <a:prstGeom prst="rect">
            <a:avLst/>
          </a:prstGeom>
        </p:spPr>
        <p:txBody>
          <a:bodyPr vert="horz" lIns="89765" tIns="44883" rIns="89765" bIns="44883" rtlCol="0"/>
          <a:lstStyle>
            <a:lvl1pPr algn="l">
              <a:defRPr sz="1200"/>
            </a:lvl1pPr>
          </a:lstStyle>
          <a:p>
            <a:endParaRPr lang="en-GB"/>
          </a:p>
        </p:txBody>
      </p:sp>
      <p:sp>
        <p:nvSpPr>
          <p:cNvPr id="3" name="Date Placeholder 2"/>
          <p:cNvSpPr>
            <a:spLocks noGrp="1"/>
          </p:cNvSpPr>
          <p:nvPr>
            <p:ph type="dt" sz="quarter" idx="1"/>
          </p:nvPr>
        </p:nvSpPr>
        <p:spPr>
          <a:xfrm>
            <a:off x="3777128" y="0"/>
            <a:ext cx="2890404" cy="490040"/>
          </a:xfrm>
          <a:prstGeom prst="rect">
            <a:avLst/>
          </a:prstGeom>
        </p:spPr>
        <p:txBody>
          <a:bodyPr vert="horz" lIns="89765" tIns="44883" rIns="89765" bIns="44883" rtlCol="0"/>
          <a:lstStyle>
            <a:lvl1pPr algn="r">
              <a:defRPr sz="1200"/>
            </a:lvl1pPr>
          </a:lstStyle>
          <a:p>
            <a:fld id="{769FE707-6A94-43B4-8079-1FEE7E9AC1CC}" type="datetimeFigureOut">
              <a:rPr lang="en-GB" smtClean="0"/>
              <a:t>27/10/2021</a:t>
            </a:fld>
            <a:endParaRPr lang="en-GB"/>
          </a:p>
        </p:txBody>
      </p:sp>
      <p:sp>
        <p:nvSpPr>
          <p:cNvPr id="4" name="Footer Placeholder 3"/>
          <p:cNvSpPr>
            <a:spLocks noGrp="1"/>
          </p:cNvSpPr>
          <p:nvPr>
            <p:ph type="ftr" sz="quarter" idx="2"/>
          </p:nvPr>
        </p:nvSpPr>
        <p:spPr>
          <a:xfrm>
            <a:off x="2" y="9285786"/>
            <a:ext cx="2890404" cy="490040"/>
          </a:xfrm>
          <a:prstGeom prst="rect">
            <a:avLst/>
          </a:prstGeom>
        </p:spPr>
        <p:txBody>
          <a:bodyPr vert="horz" lIns="89765" tIns="44883" rIns="89765" bIns="44883" rtlCol="0" anchor="b"/>
          <a:lstStyle>
            <a:lvl1pPr algn="l">
              <a:defRPr sz="1200"/>
            </a:lvl1pPr>
          </a:lstStyle>
          <a:p>
            <a:endParaRPr lang="en-GB"/>
          </a:p>
        </p:txBody>
      </p:sp>
      <p:sp>
        <p:nvSpPr>
          <p:cNvPr id="5" name="Slide Number Placeholder 4"/>
          <p:cNvSpPr>
            <a:spLocks noGrp="1"/>
          </p:cNvSpPr>
          <p:nvPr>
            <p:ph type="sldNum" sz="quarter" idx="3"/>
          </p:nvPr>
        </p:nvSpPr>
        <p:spPr>
          <a:xfrm>
            <a:off x="3777128" y="9285786"/>
            <a:ext cx="2890404" cy="490040"/>
          </a:xfrm>
          <a:prstGeom prst="rect">
            <a:avLst/>
          </a:prstGeom>
        </p:spPr>
        <p:txBody>
          <a:bodyPr vert="horz" lIns="89765" tIns="44883" rIns="89765" bIns="44883" rtlCol="0" anchor="b"/>
          <a:lstStyle>
            <a:lvl1pPr algn="r">
              <a:defRPr sz="1200"/>
            </a:lvl1pPr>
          </a:lstStyle>
          <a:p>
            <a:fld id="{B93A4DFD-751B-4469-8C38-8860ADCB469F}" type="slidenum">
              <a:rPr lang="en-GB" smtClean="0"/>
              <a:t>‹#›</a:t>
            </a:fld>
            <a:endParaRPr lang="en-GB"/>
          </a:p>
        </p:txBody>
      </p:sp>
    </p:spTree>
    <p:extLst>
      <p:ext uri="{BB962C8B-B14F-4D97-AF65-F5344CB8AC3E}">
        <p14:creationId xmlns:p14="http://schemas.microsoft.com/office/powerpoint/2010/main" val="2070351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889938" cy="490489"/>
          </a:xfrm>
          <a:prstGeom prst="rect">
            <a:avLst/>
          </a:prstGeom>
        </p:spPr>
        <p:txBody>
          <a:bodyPr vert="horz" lIns="89751" tIns="44876" rIns="89751" bIns="44876" rtlCol="0"/>
          <a:lstStyle>
            <a:lvl1pPr algn="l">
              <a:defRPr sz="1200"/>
            </a:lvl1pPr>
          </a:lstStyle>
          <a:p>
            <a:endParaRPr lang="en-GB"/>
          </a:p>
        </p:txBody>
      </p:sp>
      <p:sp>
        <p:nvSpPr>
          <p:cNvPr id="3" name="Date Placeholder 2"/>
          <p:cNvSpPr>
            <a:spLocks noGrp="1"/>
          </p:cNvSpPr>
          <p:nvPr>
            <p:ph type="dt" idx="1"/>
          </p:nvPr>
        </p:nvSpPr>
        <p:spPr>
          <a:xfrm>
            <a:off x="3777608" y="1"/>
            <a:ext cx="2889938" cy="490489"/>
          </a:xfrm>
          <a:prstGeom prst="rect">
            <a:avLst/>
          </a:prstGeom>
        </p:spPr>
        <p:txBody>
          <a:bodyPr vert="horz" lIns="89751" tIns="44876" rIns="89751" bIns="44876" rtlCol="0"/>
          <a:lstStyle>
            <a:lvl1pPr algn="r">
              <a:defRPr sz="1200"/>
            </a:lvl1pPr>
          </a:lstStyle>
          <a:p>
            <a:fld id="{EA10C646-7419-48A8-94E6-4EF6E9F466B6}" type="datetimeFigureOut">
              <a:rPr lang="en-GB" smtClean="0"/>
              <a:t>27/10/2021</a:t>
            </a:fld>
            <a:endParaRPr lang="en-GB"/>
          </a:p>
        </p:txBody>
      </p:sp>
      <p:sp>
        <p:nvSpPr>
          <p:cNvPr id="4" name="Slide Image Placeholder 3"/>
          <p:cNvSpPr>
            <a:spLocks noGrp="1" noRot="1" noChangeAspect="1"/>
          </p:cNvSpPr>
          <p:nvPr>
            <p:ph type="sldImg" idx="2"/>
          </p:nvPr>
        </p:nvSpPr>
        <p:spPr>
          <a:xfrm>
            <a:off x="1135063" y="1222375"/>
            <a:ext cx="4398962" cy="3298825"/>
          </a:xfrm>
          <a:prstGeom prst="rect">
            <a:avLst/>
          </a:prstGeom>
          <a:noFill/>
          <a:ln w="12700">
            <a:solidFill>
              <a:prstClr val="black"/>
            </a:solidFill>
          </a:ln>
        </p:spPr>
        <p:txBody>
          <a:bodyPr vert="horz" lIns="89751" tIns="44876" rIns="89751" bIns="44876" rtlCol="0" anchor="ctr"/>
          <a:lstStyle/>
          <a:p>
            <a:endParaRPr lang="en-GB"/>
          </a:p>
        </p:txBody>
      </p:sp>
      <p:sp>
        <p:nvSpPr>
          <p:cNvPr id="5" name="Notes Placeholder 4"/>
          <p:cNvSpPr>
            <a:spLocks noGrp="1"/>
          </p:cNvSpPr>
          <p:nvPr>
            <p:ph type="body" sz="quarter" idx="3"/>
          </p:nvPr>
        </p:nvSpPr>
        <p:spPr>
          <a:xfrm>
            <a:off x="666909" y="4704617"/>
            <a:ext cx="5335270" cy="3849231"/>
          </a:xfrm>
          <a:prstGeom prst="rect">
            <a:avLst/>
          </a:prstGeom>
        </p:spPr>
        <p:txBody>
          <a:bodyPr vert="horz" lIns="89751" tIns="44876" rIns="89751" bIns="448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285338"/>
            <a:ext cx="2889938" cy="490488"/>
          </a:xfrm>
          <a:prstGeom prst="rect">
            <a:avLst/>
          </a:prstGeom>
        </p:spPr>
        <p:txBody>
          <a:bodyPr vert="horz" lIns="89751" tIns="44876" rIns="89751" bIns="44876" rtlCol="0" anchor="b"/>
          <a:lstStyle>
            <a:lvl1pPr algn="l">
              <a:defRPr sz="1200"/>
            </a:lvl1pPr>
          </a:lstStyle>
          <a:p>
            <a:endParaRPr lang="en-GB"/>
          </a:p>
        </p:txBody>
      </p:sp>
      <p:sp>
        <p:nvSpPr>
          <p:cNvPr id="7" name="Slide Number Placeholder 6"/>
          <p:cNvSpPr>
            <a:spLocks noGrp="1"/>
          </p:cNvSpPr>
          <p:nvPr>
            <p:ph type="sldNum" sz="quarter" idx="5"/>
          </p:nvPr>
        </p:nvSpPr>
        <p:spPr>
          <a:xfrm>
            <a:off x="3777608" y="9285338"/>
            <a:ext cx="2889938" cy="490488"/>
          </a:xfrm>
          <a:prstGeom prst="rect">
            <a:avLst/>
          </a:prstGeom>
        </p:spPr>
        <p:txBody>
          <a:bodyPr vert="horz" lIns="89751" tIns="44876" rIns="89751" bIns="44876" rtlCol="0" anchor="b"/>
          <a:lstStyle>
            <a:lvl1pPr algn="r">
              <a:defRPr sz="1200"/>
            </a:lvl1pPr>
          </a:lstStyle>
          <a:p>
            <a:fld id="{31AC17EE-A497-4782-9F49-131BD975E6A1}" type="slidenum">
              <a:rPr lang="en-GB" smtClean="0"/>
              <a:t>‹#›</a:t>
            </a:fld>
            <a:endParaRPr lang="en-GB"/>
          </a:p>
        </p:txBody>
      </p:sp>
    </p:spTree>
    <p:extLst>
      <p:ext uri="{BB962C8B-B14F-4D97-AF65-F5344CB8AC3E}">
        <p14:creationId xmlns:p14="http://schemas.microsoft.com/office/powerpoint/2010/main" val="203138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AC17EE-A497-4782-9F49-131BD975E6A1}" type="slidenum">
              <a:rPr lang="en-GB" smtClean="0"/>
              <a:t>1</a:t>
            </a:fld>
            <a:endParaRPr lang="en-GB"/>
          </a:p>
        </p:txBody>
      </p:sp>
    </p:spTree>
    <p:extLst>
      <p:ext uri="{BB962C8B-B14F-4D97-AF65-F5344CB8AC3E}">
        <p14:creationId xmlns:p14="http://schemas.microsoft.com/office/powerpoint/2010/main" val="3322965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AC17EE-A497-4782-9F49-131BD975E6A1}" type="slidenum">
              <a:rPr lang="en-GB" smtClean="0"/>
              <a:t>2</a:t>
            </a:fld>
            <a:endParaRPr lang="en-GB"/>
          </a:p>
        </p:txBody>
      </p:sp>
    </p:spTree>
    <p:extLst>
      <p:ext uri="{BB962C8B-B14F-4D97-AF65-F5344CB8AC3E}">
        <p14:creationId xmlns:p14="http://schemas.microsoft.com/office/powerpoint/2010/main" val="921248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1AC17EE-A497-4782-9F49-131BD975E6A1}" type="slidenum">
              <a:rPr lang="en-GB" smtClean="0"/>
              <a:t>3</a:t>
            </a:fld>
            <a:endParaRPr lang="en-GB"/>
          </a:p>
        </p:txBody>
      </p:sp>
    </p:spTree>
    <p:extLst>
      <p:ext uri="{BB962C8B-B14F-4D97-AF65-F5344CB8AC3E}">
        <p14:creationId xmlns:p14="http://schemas.microsoft.com/office/powerpoint/2010/main" val="6994986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699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162191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365867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7724" y="1128637"/>
            <a:ext cx="8229600" cy="1143000"/>
          </a:xfrm>
          <a:prstGeom prst="rect">
            <a:avLst/>
          </a:prstGeom>
        </p:spPr>
        <p:txBody>
          <a:bodyPr/>
          <a:lstStyle>
            <a:lvl1pPr algn="l">
              <a:defRPr sz="3200" b="1">
                <a:solidFill>
                  <a:schemeClr val="tx1">
                    <a:lumMod val="85000"/>
                    <a:lumOff val="15000"/>
                  </a:schemeClr>
                </a:solidFill>
              </a:defRPr>
            </a:lvl1pPr>
          </a:lstStyle>
          <a:p>
            <a:r>
              <a:rPr lang="en-GB" dirty="0"/>
              <a:t>Click to edit Master title style</a:t>
            </a:r>
            <a:endParaRPr lang="en-US" dirty="0"/>
          </a:p>
        </p:txBody>
      </p:sp>
      <p:sp>
        <p:nvSpPr>
          <p:cNvPr id="3" name="Content Placeholder 2"/>
          <p:cNvSpPr>
            <a:spLocks noGrp="1"/>
          </p:cNvSpPr>
          <p:nvPr>
            <p:ph idx="1"/>
          </p:nvPr>
        </p:nvSpPr>
        <p:spPr>
          <a:xfrm>
            <a:off x="347724" y="2563688"/>
            <a:ext cx="8229600" cy="3720874"/>
          </a:xfrm>
          <a:prstGeom prst="rect">
            <a:avLst/>
          </a:prstGeom>
        </p:spPr>
        <p:txBody>
          <a:bodyPr/>
          <a:lstStyle>
            <a:lvl1pPr marL="0" indent="0">
              <a:buFontTx/>
              <a:buNone/>
              <a:defRPr sz="2400" baseline="0"/>
            </a:lvl1pPr>
          </a:lstStyle>
          <a:p>
            <a:pPr lvl="0"/>
            <a:r>
              <a:rPr lang="en-GB" dirty="0"/>
              <a:t>Click to edit Master text styles</a:t>
            </a:r>
          </a:p>
        </p:txBody>
      </p:sp>
    </p:spTree>
    <p:extLst>
      <p:ext uri="{BB962C8B-B14F-4D97-AF65-F5344CB8AC3E}">
        <p14:creationId xmlns:p14="http://schemas.microsoft.com/office/powerpoint/2010/main" val="650034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20859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190605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668296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1799285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202952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242260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0731888-E23A-1E49-8A46-0CF91A6898A1}" type="slidenum">
              <a:rPr lang="en-US" smtClean="0"/>
              <a:t>‹#›</a:t>
            </a:fld>
            <a:endParaRPr lang="en-US"/>
          </a:p>
        </p:txBody>
      </p:sp>
    </p:spTree>
    <p:extLst>
      <p:ext uri="{BB962C8B-B14F-4D97-AF65-F5344CB8AC3E}">
        <p14:creationId xmlns:p14="http://schemas.microsoft.com/office/powerpoint/2010/main" val="2303636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98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0286" y="2296564"/>
            <a:ext cx="8708571" cy="646331"/>
          </a:xfrm>
          <a:prstGeom prst="rect">
            <a:avLst/>
          </a:prstGeom>
          <a:noFill/>
        </p:spPr>
        <p:txBody>
          <a:bodyPr wrap="square" rtlCol="0">
            <a:spAutoFit/>
          </a:bodyPr>
          <a:lstStyle/>
          <a:p>
            <a:pPr algn="ctr"/>
            <a:r>
              <a:rPr lang="en-US" sz="3600" b="1" dirty="0"/>
              <a:t>Environmental Liability</a:t>
            </a:r>
            <a:endParaRPr lang="en-GB" sz="3600" b="1" dirty="0"/>
          </a:p>
        </p:txBody>
      </p:sp>
      <p:sp>
        <p:nvSpPr>
          <p:cNvPr id="3" name="TextBox 2">
            <a:extLst>
              <a:ext uri="{FF2B5EF4-FFF2-40B4-BE49-F238E27FC236}">
                <a16:creationId xmlns:a16="http://schemas.microsoft.com/office/drawing/2014/main" xmlns="" id="{46D6E97C-5BC0-4A38-B397-2BF4C4345DC1}"/>
              </a:ext>
            </a:extLst>
          </p:cNvPr>
          <p:cNvSpPr txBox="1"/>
          <p:nvPr/>
        </p:nvSpPr>
        <p:spPr>
          <a:xfrm>
            <a:off x="769256" y="4736122"/>
            <a:ext cx="4608501" cy="1107996"/>
          </a:xfrm>
          <a:prstGeom prst="rect">
            <a:avLst/>
          </a:prstGeom>
          <a:noFill/>
        </p:spPr>
        <p:txBody>
          <a:bodyPr wrap="square" rtlCol="0">
            <a:spAutoFit/>
          </a:bodyPr>
          <a:lstStyle/>
          <a:p>
            <a:r>
              <a:rPr lang="en-GB" sz="1100" b="1" dirty="0"/>
              <a:t>Dougie Spencer ACII</a:t>
            </a:r>
          </a:p>
          <a:p>
            <a:r>
              <a:rPr lang="en-GB" sz="1100" dirty="0"/>
              <a:t>Regional Director – Chartered Insurance Broker</a:t>
            </a:r>
          </a:p>
          <a:p>
            <a:r>
              <a:rPr lang="en-GB" sz="1100" dirty="0"/>
              <a:t>Thomas Carroll Group plc</a:t>
            </a:r>
          </a:p>
          <a:p>
            <a:endParaRPr lang="en-GB" sz="1100" b="1" dirty="0"/>
          </a:p>
          <a:p>
            <a:endParaRPr lang="en-GB" sz="1100" dirty="0"/>
          </a:p>
          <a:p>
            <a:r>
              <a:rPr lang="en-GB" sz="1100" dirty="0"/>
              <a:t>October 2021</a:t>
            </a:r>
          </a:p>
        </p:txBody>
      </p:sp>
    </p:spTree>
    <p:extLst>
      <p:ext uri="{BB962C8B-B14F-4D97-AF65-F5344CB8AC3E}">
        <p14:creationId xmlns:p14="http://schemas.microsoft.com/office/powerpoint/2010/main" val="112766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480474-8C5D-4F11-8118-2C1A684D4047}"/>
              </a:ext>
            </a:extLst>
          </p:cNvPr>
          <p:cNvSpPr>
            <a:spLocks noGrp="1"/>
          </p:cNvSpPr>
          <p:nvPr>
            <p:ph idx="1"/>
          </p:nvPr>
        </p:nvSpPr>
        <p:spPr>
          <a:xfrm>
            <a:off x="228455" y="871870"/>
            <a:ext cx="8229600" cy="5432677"/>
          </a:xfrm>
        </p:spPr>
        <p:txBody>
          <a:bodyPr/>
          <a:lstStyle/>
          <a:p>
            <a:r>
              <a:rPr lang="en-US" sz="2800" b="1" dirty="0"/>
              <a:t>What Other Consequences Are There?</a:t>
            </a:r>
          </a:p>
          <a:p>
            <a:endParaRPr lang="en-US" sz="1800" b="1" dirty="0"/>
          </a:p>
          <a:p>
            <a:r>
              <a:rPr lang="en-US" sz="1800" b="1" u="sng" dirty="0"/>
              <a:t>Fines </a:t>
            </a:r>
          </a:p>
          <a:p>
            <a:pPr algn="l">
              <a:buFont typeface="Arial" panose="020B0604020202020204" pitchFamily="34" charset="0"/>
              <a:buChar char="•"/>
            </a:pPr>
            <a:r>
              <a:rPr lang="en-US" sz="1600" b="0" i="0" dirty="0">
                <a:effectLst/>
              </a:rPr>
              <a:t>December 2015 – 3 men and a haulage company were ordered to pay more than £262,000 in fines, confiscation and costs for illegally dumping more than 60,000 tons of waste on two farms in Cornwall. The amount of material deposited was way in excess of the prescribed limit of 1,000 tons, some of which was tipped on a raised field and slipped into a nearby stream.</a:t>
            </a:r>
          </a:p>
          <a:p>
            <a:pPr algn="l">
              <a:buFont typeface="Arial" panose="020B0604020202020204" pitchFamily="34" charset="0"/>
              <a:buChar char="•"/>
            </a:pPr>
            <a:endParaRPr lang="en-US" sz="1600" b="0" i="0" dirty="0">
              <a:solidFill>
                <a:srgbClr val="6A6969"/>
              </a:solidFill>
              <a:effectLst/>
            </a:endParaRPr>
          </a:p>
          <a:p>
            <a:pPr algn="l">
              <a:buFont typeface="Arial" panose="020B0604020202020204" pitchFamily="34" charset="0"/>
              <a:buChar char="•"/>
            </a:pPr>
            <a:r>
              <a:rPr lang="en-US" sz="1600" b="0" i="0" dirty="0">
                <a:effectLst/>
              </a:rPr>
              <a:t>April 2016 - two company directors and their company were ordered to pay £25,450 fines for illegally exporting 187 tons of hazardous electronic waste to six African countries between 2011 and 2015. The prosecution was brought by the Environment Agency after their officers found 11 shipping containers full of electrical waste destined for Nigeria, Ghana and Tanzania. </a:t>
            </a:r>
          </a:p>
          <a:p>
            <a:pPr algn="l">
              <a:buFont typeface="Arial" panose="020B0604020202020204" pitchFamily="34" charset="0"/>
              <a:buChar char="•"/>
            </a:pPr>
            <a:endParaRPr lang="en-US" sz="1600" dirty="0"/>
          </a:p>
          <a:p>
            <a:pPr algn="l"/>
            <a:r>
              <a:rPr lang="en-US" sz="1800" b="1" i="0" u="sng" dirty="0">
                <a:effectLst/>
              </a:rPr>
              <a:t>Imprisonment</a:t>
            </a:r>
          </a:p>
          <a:p>
            <a:pPr algn="l">
              <a:buFont typeface="Arial" panose="020B0604020202020204" pitchFamily="34" charset="0"/>
              <a:buChar char="•"/>
            </a:pPr>
            <a:r>
              <a:rPr lang="en-US" sz="1600" b="0" i="0" dirty="0">
                <a:effectLst/>
              </a:rPr>
              <a:t>In June 2014, an offender convicted of illegally exporting 46 </a:t>
            </a:r>
            <a:r>
              <a:rPr lang="en-US" sz="1600" b="0" i="0" dirty="0" err="1">
                <a:effectLst/>
              </a:rPr>
              <a:t>tonnes</a:t>
            </a:r>
            <a:r>
              <a:rPr lang="en-US" sz="1600" b="0" i="0" dirty="0">
                <a:effectLst/>
              </a:rPr>
              <a:t> of hazardous electrical waste to Nigeria, Ghana, the Ivory Coast and the Congo was sentenced to a term of 16 months by Snaresbrook Crown Court. He had a previous conviction for this offence.</a:t>
            </a:r>
          </a:p>
          <a:p>
            <a:endParaRPr lang="en-US" sz="1800" b="1" dirty="0"/>
          </a:p>
          <a:p>
            <a:endParaRPr lang="en-US" sz="1800" b="1" dirty="0"/>
          </a:p>
          <a:p>
            <a:endParaRPr lang="en-US" sz="1800" b="1" dirty="0"/>
          </a:p>
          <a:p>
            <a:endParaRPr lang="en-US" sz="1800" b="1" dirty="0"/>
          </a:p>
          <a:p>
            <a:endParaRPr lang="en-US" sz="1400" b="1" dirty="0"/>
          </a:p>
        </p:txBody>
      </p:sp>
    </p:spTree>
    <p:extLst>
      <p:ext uri="{BB962C8B-B14F-4D97-AF65-F5344CB8AC3E}">
        <p14:creationId xmlns:p14="http://schemas.microsoft.com/office/powerpoint/2010/main" val="3602813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972853D7-8DE7-41CA-8EE5-5AFB6D8A8736}"/>
              </a:ext>
            </a:extLst>
          </p:cNvPr>
          <p:cNvSpPr>
            <a:spLocks noGrp="1"/>
          </p:cNvSpPr>
          <p:nvPr>
            <p:ph type="sldNum" sz="quarter" idx="12"/>
          </p:nvPr>
        </p:nvSpPr>
        <p:spPr/>
        <p:txBody>
          <a:bodyPr/>
          <a:lstStyle/>
          <a:p>
            <a:fld id="{30731888-E23A-1E49-8A46-0CF91A6898A1}" type="slidenum">
              <a:rPr lang="en-US" smtClean="0"/>
              <a:t>11</a:t>
            </a:fld>
            <a:endParaRPr lang="en-US"/>
          </a:p>
        </p:txBody>
      </p:sp>
      <p:sp>
        <p:nvSpPr>
          <p:cNvPr id="5" name="TextBox 4">
            <a:extLst>
              <a:ext uri="{FF2B5EF4-FFF2-40B4-BE49-F238E27FC236}">
                <a16:creationId xmlns:a16="http://schemas.microsoft.com/office/drawing/2014/main" xmlns="" id="{AC8EAC27-A829-495B-8731-737741E86344}"/>
              </a:ext>
            </a:extLst>
          </p:cNvPr>
          <p:cNvSpPr txBox="1"/>
          <p:nvPr/>
        </p:nvSpPr>
        <p:spPr>
          <a:xfrm>
            <a:off x="357809" y="1007166"/>
            <a:ext cx="8328991" cy="5262979"/>
          </a:xfrm>
          <a:prstGeom prst="rect">
            <a:avLst/>
          </a:prstGeom>
          <a:noFill/>
        </p:spPr>
        <p:txBody>
          <a:bodyPr wrap="square" rtlCol="0">
            <a:spAutoFit/>
          </a:bodyPr>
          <a:lstStyle/>
          <a:p>
            <a:r>
              <a:rPr lang="en-US" sz="2800" b="1" dirty="0"/>
              <a:t>What Other Consequences Are There? (Continued)</a:t>
            </a:r>
          </a:p>
          <a:p>
            <a:pPr algn="l"/>
            <a:endParaRPr lang="en-US" sz="1800" b="0" i="0" dirty="0">
              <a:effectLst/>
            </a:endParaRPr>
          </a:p>
          <a:p>
            <a:pPr algn="l"/>
            <a:r>
              <a:rPr lang="en-US" b="1" u="sng" dirty="0"/>
              <a:t>Reputation</a:t>
            </a:r>
          </a:p>
          <a:p>
            <a:pPr marL="342900" indent="-342900" algn="l">
              <a:buFont typeface="Arial" panose="020B0604020202020204" pitchFamily="34" charset="0"/>
              <a:buChar char="•"/>
            </a:pPr>
            <a:r>
              <a:rPr lang="en-US" dirty="0"/>
              <a:t>Coming into disrepute, through being found guilty of an environmental crime or even simply being </a:t>
            </a:r>
            <a:r>
              <a:rPr lang="en-US" dirty="0" err="1"/>
              <a:t>publically</a:t>
            </a:r>
            <a:r>
              <a:rPr lang="en-US" dirty="0"/>
              <a:t> named brings added issues and you can expect:</a:t>
            </a:r>
          </a:p>
          <a:p>
            <a:pPr marL="800100" lvl="1" indent="-342900">
              <a:buFont typeface="Arial" panose="020B0604020202020204" pitchFamily="34" charset="0"/>
              <a:buChar char="•"/>
            </a:pPr>
            <a:r>
              <a:rPr lang="en-US" dirty="0"/>
              <a:t>Media Interest</a:t>
            </a:r>
          </a:p>
          <a:p>
            <a:pPr marL="800100" lvl="1" indent="-342900">
              <a:buFont typeface="Arial" panose="020B0604020202020204" pitchFamily="34" charset="0"/>
              <a:buChar char="•"/>
            </a:pPr>
            <a:r>
              <a:rPr lang="en-US" dirty="0"/>
              <a:t>Negative Public Opinion</a:t>
            </a:r>
          </a:p>
          <a:p>
            <a:pPr marL="800100" lvl="1" indent="-342900">
              <a:buFont typeface="Arial" panose="020B0604020202020204" pitchFamily="34" charset="0"/>
              <a:buChar char="•"/>
            </a:pPr>
            <a:r>
              <a:rPr lang="en-US" dirty="0"/>
              <a:t>Attention from Pressure Groups</a:t>
            </a:r>
          </a:p>
          <a:p>
            <a:pPr marL="800100" lvl="1" indent="-342900">
              <a:buFont typeface="Arial" panose="020B0604020202020204" pitchFamily="34" charset="0"/>
              <a:buChar char="•"/>
            </a:pPr>
            <a:r>
              <a:rPr lang="en-US" dirty="0"/>
              <a:t>Slump in Sales</a:t>
            </a:r>
          </a:p>
          <a:p>
            <a:pPr marL="800100" lvl="1" indent="-342900">
              <a:buFont typeface="Arial" panose="020B0604020202020204" pitchFamily="34" charset="0"/>
              <a:buChar char="•"/>
            </a:pPr>
            <a:endParaRPr lang="en-US" dirty="0"/>
          </a:p>
          <a:p>
            <a:pPr marL="342900" indent="-342900" algn="l">
              <a:buFont typeface="Arial" panose="020B0604020202020204" pitchFamily="34" charset="0"/>
              <a:buChar char="•"/>
            </a:pPr>
            <a:r>
              <a:rPr lang="en-US" dirty="0"/>
              <a:t>Imagine the impact of this on:</a:t>
            </a:r>
          </a:p>
          <a:p>
            <a:pPr marL="800100" lvl="1" indent="-342900">
              <a:buFont typeface="Arial" panose="020B0604020202020204" pitchFamily="34" charset="0"/>
              <a:buChar char="•"/>
            </a:pPr>
            <a:r>
              <a:rPr lang="en-US" dirty="0"/>
              <a:t>Southern Water – Sewage Dumping 2021 (Together with £90m fine)</a:t>
            </a:r>
          </a:p>
          <a:p>
            <a:pPr marL="800100" lvl="1" indent="-342900">
              <a:buFont typeface="Arial" panose="020B0604020202020204" pitchFamily="34" charset="0"/>
              <a:buChar char="•"/>
            </a:pPr>
            <a:r>
              <a:rPr lang="en-US" dirty="0"/>
              <a:t>BP – Deep Water Horizon ($18.7bn fine)</a:t>
            </a:r>
          </a:p>
          <a:p>
            <a:pPr algn="l"/>
            <a:endParaRPr lang="en-US" sz="2000" b="1" i="0" u="sng" dirty="0">
              <a:effectLst/>
            </a:endParaRPr>
          </a:p>
          <a:p>
            <a:pPr algn="l"/>
            <a:r>
              <a:rPr lang="en-US" b="1" u="sng" dirty="0"/>
              <a:t>Enforcement / Clean Up Notices</a:t>
            </a:r>
          </a:p>
          <a:p>
            <a:pPr marL="285750" indent="-285750" algn="l">
              <a:buFont typeface="Arial" panose="020B0604020202020204" pitchFamily="34" charset="0"/>
              <a:buChar char="•"/>
            </a:pPr>
            <a:r>
              <a:rPr lang="en-US" i="0" dirty="0">
                <a:effectLst/>
              </a:rPr>
              <a:t>Regulators can enforce closure or suspension of business until a breach has been rectified. Breaching such a notice is a criminal offence</a:t>
            </a:r>
          </a:p>
          <a:p>
            <a:endParaRPr lang="en-GB" dirty="0"/>
          </a:p>
        </p:txBody>
      </p:sp>
    </p:spTree>
    <p:extLst>
      <p:ext uri="{BB962C8B-B14F-4D97-AF65-F5344CB8AC3E}">
        <p14:creationId xmlns:p14="http://schemas.microsoft.com/office/powerpoint/2010/main" val="1707018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0D6DF75-41F7-4726-8AB7-57B9A8CFE719}"/>
              </a:ext>
            </a:extLst>
          </p:cNvPr>
          <p:cNvSpPr>
            <a:spLocks noGrp="1"/>
          </p:cNvSpPr>
          <p:nvPr>
            <p:ph type="sldNum" sz="quarter" idx="12"/>
          </p:nvPr>
        </p:nvSpPr>
        <p:spPr/>
        <p:txBody>
          <a:bodyPr/>
          <a:lstStyle/>
          <a:p>
            <a:fld id="{30731888-E23A-1E49-8A46-0CF91A6898A1}" type="slidenum">
              <a:rPr lang="en-US" smtClean="0"/>
              <a:t>12</a:t>
            </a:fld>
            <a:endParaRPr lang="en-US"/>
          </a:p>
        </p:txBody>
      </p:sp>
      <p:sp>
        <p:nvSpPr>
          <p:cNvPr id="4" name="Rectangle 3">
            <a:extLst>
              <a:ext uri="{FF2B5EF4-FFF2-40B4-BE49-F238E27FC236}">
                <a16:creationId xmlns:a16="http://schemas.microsoft.com/office/drawing/2014/main" xmlns="" id="{3E7E510E-62E0-42A3-A049-50A914E21682}"/>
              </a:ext>
            </a:extLst>
          </p:cNvPr>
          <p:cNvSpPr/>
          <p:nvPr/>
        </p:nvSpPr>
        <p:spPr>
          <a:xfrm>
            <a:off x="457199" y="1285202"/>
            <a:ext cx="8431619" cy="2154436"/>
          </a:xfrm>
          <a:prstGeom prst="rect">
            <a:avLst/>
          </a:prstGeom>
        </p:spPr>
        <p:txBody>
          <a:bodyPr wrap="square">
            <a:spAutoFit/>
          </a:bodyPr>
          <a:lstStyle/>
          <a:p>
            <a:r>
              <a:rPr lang="en-GB" sz="2800" b="1" dirty="0"/>
              <a:t>Surely My Insurance Policies Provides Protection?</a:t>
            </a:r>
            <a:r>
              <a:rPr lang="en-GB" sz="2400" b="1" dirty="0"/>
              <a:t/>
            </a:r>
            <a:br>
              <a:rPr lang="en-GB" sz="2400" b="1" dirty="0"/>
            </a:br>
            <a:endParaRPr lang="en-GB" sz="2800" dirty="0"/>
          </a:p>
          <a:p>
            <a:pPr marL="285750" indent="-285750">
              <a:buFont typeface="Courier New" panose="02070309020205020404" pitchFamily="49" charset="0"/>
              <a:buChar char="o"/>
            </a:pPr>
            <a:r>
              <a:rPr lang="en-GB" dirty="0">
                <a:solidFill>
                  <a:srgbClr val="222222"/>
                </a:solidFill>
                <a:cs typeface="Calibri" panose="020F0502020204030204" pitchFamily="34" charset="0"/>
              </a:rPr>
              <a:t>In most cases a standard insurance policy providing cover for property damage or public liability will be inadequate with exclusions applying.</a:t>
            </a:r>
            <a:r>
              <a:rPr lang="en-US" sz="1400" b="0" i="0" dirty="0">
                <a:solidFill>
                  <a:srgbClr val="222222"/>
                </a:solidFill>
                <a:effectLst/>
                <a:latin typeface="Calibri" panose="020F0502020204030204" pitchFamily="34" charset="0"/>
                <a:cs typeface="Calibri" panose="020F0502020204030204" pitchFamily="34" charset="0"/>
              </a:rPr>
              <a:t/>
            </a:r>
            <a:br>
              <a:rPr lang="en-US" sz="1400" b="0" i="0" dirty="0">
                <a:solidFill>
                  <a:srgbClr val="222222"/>
                </a:solidFill>
                <a:effectLst/>
                <a:latin typeface="Calibri" panose="020F0502020204030204" pitchFamily="34" charset="0"/>
                <a:cs typeface="Calibri" panose="020F0502020204030204" pitchFamily="34" charset="0"/>
              </a:rPr>
            </a:br>
            <a:endParaRPr lang="en-US" sz="1400" b="0" i="0" dirty="0">
              <a:solidFill>
                <a:srgbClr val="222222"/>
              </a:solidFill>
              <a:effectLst/>
              <a:latin typeface="Calibri" panose="020F0502020204030204" pitchFamily="34" charset="0"/>
              <a:cs typeface="Calibri" panose="020F0502020204030204" pitchFamily="34" charset="0"/>
            </a:endParaRPr>
          </a:p>
          <a:p>
            <a:pPr marL="285750" indent="-285750">
              <a:buFont typeface="Courier New" panose="02070309020205020404" pitchFamily="49" charset="0"/>
              <a:buChar char="o"/>
            </a:pPr>
            <a:endParaRPr lang="en-US" sz="1400" b="0" i="0" dirty="0">
              <a:solidFill>
                <a:srgbClr val="222222"/>
              </a:solidFill>
              <a:effectLst/>
              <a:latin typeface="Calibri" panose="020F0502020204030204" pitchFamily="34" charset="0"/>
              <a:cs typeface="Calibri" panose="020F0502020204030204" pitchFamily="34" charset="0"/>
            </a:endParaRPr>
          </a:p>
          <a:p>
            <a:pPr marL="285750" indent="-285750">
              <a:buFont typeface="Courier New" panose="02070309020205020404" pitchFamily="49" charset="0"/>
              <a:buChar char="o"/>
            </a:pPr>
            <a:endParaRPr lang="en-US" sz="1400" dirty="0">
              <a:solidFill>
                <a:srgbClr val="222222"/>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xmlns="" id="{C947627A-A1C0-4211-BA7E-75CB020E42AF}"/>
              </a:ext>
            </a:extLst>
          </p:cNvPr>
          <p:cNvSpPr txBox="1"/>
          <p:nvPr/>
        </p:nvSpPr>
        <p:spPr>
          <a:xfrm>
            <a:off x="457199" y="2875722"/>
            <a:ext cx="3988904" cy="2031325"/>
          </a:xfrm>
          <a:prstGeom prst="rect">
            <a:avLst/>
          </a:prstGeom>
          <a:noFill/>
        </p:spPr>
        <p:txBody>
          <a:bodyPr wrap="square" rtlCol="0">
            <a:spAutoFit/>
          </a:bodyPr>
          <a:lstStyle/>
          <a:p>
            <a:r>
              <a:rPr lang="en-GB" b="1" u="sng" dirty="0"/>
              <a:t>Property Insurance</a:t>
            </a:r>
          </a:p>
          <a:p>
            <a:pPr marL="285750" indent="-285750">
              <a:buFont typeface="Arial" panose="020B0604020202020204" pitchFamily="34" charset="0"/>
              <a:buChar char="•"/>
            </a:pPr>
            <a:r>
              <a:rPr lang="en-GB" dirty="0">
                <a:solidFill>
                  <a:srgbClr val="FF0000"/>
                </a:solidFill>
              </a:rPr>
              <a:t>Does not cover any third party liabilities</a:t>
            </a:r>
          </a:p>
          <a:p>
            <a:pPr marL="285750" indent="-285750">
              <a:buFont typeface="Arial" panose="020B0604020202020204" pitchFamily="34" charset="0"/>
              <a:buChar char="•"/>
            </a:pPr>
            <a:r>
              <a:rPr lang="en-GB" dirty="0">
                <a:solidFill>
                  <a:srgbClr val="FF0000"/>
                </a:solidFill>
              </a:rPr>
              <a:t>Soil/ground water are not considered as having a value</a:t>
            </a:r>
          </a:p>
          <a:p>
            <a:pPr marL="285750" indent="-285750">
              <a:buFont typeface="Arial" panose="020B0604020202020204" pitchFamily="34" charset="0"/>
              <a:buChar char="•"/>
            </a:pPr>
            <a:r>
              <a:rPr lang="en-GB" dirty="0">
                <a:solidFill>
                  <a:srgbClr val="FF0000"/>
                </a:solidFill>
              </a:rPr>
              <a:t>Pollution is not an insured peril</a:t>
            </a:r>
          </a:p>
          <a:p>
            <a:pPr marL="285750" indent="-285750">
              <a:buFont typeface="Arial" panose="020B0604020202020204" pitchFamily="34" charset="0"/>
              <a:buChar char="•"/>
            </a:pPr>
            <a:r>
              <a:rPr lang="en-GB" dirty="0">
                <a:solidFill>
                  <a:srgbClr val="FF0000"/>
                </a:solidFill>
              </a:rPr>
              <a:t>Does not cover gradual events</a:t>
            </a:r>
          </a:p>
        </p:txBody>
      </p:sp>
      <p:sp>
        <p:nvSpPr>
          <p:cNvPr id="5" name="TextBox 4">
            <a:extLst>
              <a:ext uri="{FF2B5EF4-FFF2-40B4-BE49-F238E27FC236}">
                <a16:creationId xmlns:a16="http://schemas.microsoft.com/office/drawing/2014/main" xmlns="" id="{A30A2409-DE2C-4DC6-B2EA-B686F380A436}"/>
              </a:ext>
            </a:extLst>
          </p:cNvPr>
          <p:cNvSpPr txBox="1"/>
          <p:nvPr/>
        </p:nvSpPr>
        <p:spPr>
          <a:xfrm>
            <a:off x="4673008" y="2835891"/>
            <a:ext cx="3988904" cy="2862322"/>
          </a:xfrm>
          <a:prstGeom prst="rect">
            <a:avLst/>
          </a:prstGeom>
          <a:noFill/>
        </p:spPr>
        <p:txBody>
          <a:bodyPr wrap="square" rtlCol="0">
            <a:spAutoFit/>
          </a:bodyPr>
          <a:lstStyle/>
          <a:p>
            <a:r>
              <a:rPr lang="en-GB" b="1" u="sng" dirty="0"/>
              <a:t>Public Liability</a:t>
            </a:r>
          </a:p>
          <a:p>
            <a:pPr marL="285750" indent="-285750">
              <a:buFont typeface="Arial" panose="020B0604020202020204" pitchFamily="34" charset="0"/>
              <a:buChar char="•"/>
            </a:pPr>
            <a:r>
              <a:rPr lang="en-GB" dirty="0">
                <a:solidFill>
                  <a:srgbClr val="00B050"/>
                </a:solidFill>
              </a:rPr>
              <a:t>Does provide some cover if incident is sudden and unforeseen, but only for injury or damage to third party property.</a:t>
            </a:r>
          </a:p>
          <a:p>
            <a:pPr marL="285750" indent="-285750">
              <a:buFont typeface="Arial" panose="020B0604020202020204" pitchFamily="34" charset="0"/>
              <a:buChar char="•"/>
            </a:pPr>
            <a:r>
              <a:rPr lang="en-GB" dirty="0">
                <a:solidFill>
                  <a:srgbClr val="FF0000"/>
                </a:solidFill>
              </a:rPr>
              <a:t>Authority costs are not “damages”</a:t>
            </a:r>
          </a:p>
          <a:p>
            <a:pPr marL="285750" indent="-285750">
              <a:buFont typeface="Arial" panose="020B0604020202020204" pitchFamily="34" charset="0"/>
              <a:buChar char="•"/>
            </a:pPr>
            <a:r>
              <a:rPr lang="en-GB" dirty="0">
                <a:solidFill>
                  <a:srgbClr val="FF0000"/>
                </a:solidFill>
              </a:rPr>
              <a:t>Requires a claim to be brought against the policyholder</a:t>
            </a:r>
          </a:p>
          <a:p>
            <a:pPr marL="285750" indent="-285750">
              <a:buFont typeface="Arial" panose="020B0604020202020204" pitchFamily="34" charset="0"/>
              <a:buChar char="•"/>
            </a:pPr>
            <a:r>
              <a:rPr lang="en-GB" dirty="0">
                <a:solidFill>
                  <a:srgbClr val="FF0000"/>
                </a:solidFill>
              </a:rPr>
              <a:t>Only covers damage to third parties (excludes flora/fauna)</a:t>
            </a:r>
          </a:p>
        </p:txBody>
      </p:sp>
    </p:spTree>
    <p:extLst>
      <p:ext uri="{BB962C8B-B14F-4D97-AF65-F5344CB8AC3E}">
        <p14:creationId xmlns:p14="http://schemas.microsoft.com/office/powerpoint/2010/main" val="128967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9626E14-BDCE-4BB2-8105-1F20D8D01745}"/>
              </a:ext>
            </a:extLst>
          </p:cNvPr>
          <p:cNvSpPr>
            <a:spLocks noGrp="1"/>
          </p:cNvSpPr>
          <p:nvPr>
            <p:ph type="sldNum" sz="quarter" idx="12"/>
          </p:nvPr>
        </p:nvSpPr>
        <p:spPr/>
        <p:txBody>
          <a:bodyPr/>
          <a:lstStyle/>
          <a:p>
            <a:fld id="{30731888-E23A-1E49-8A46-0CF91A6898A1}" type="slidenum">
              <a:rPr lang="en-US" smtClean="0"/>
              <a:t>13</a:t>
            </a:fld>
            <a:endParaRPr lang="en-US"/>
          </a:p>
        </p:txBody>
      </p:sp>
      <p:sp>
        <p:nvSpPr>
          <p:cNvPr id="4" name="TextBox 3">
            <a:extLst>
              <a:ext uri="{FF2B5EF4-FFF2-40B4-BE49-F238E27FC236}">
                <a16:creationId xmlns:a16="http://schemas.microsoft.com/office/drawing/2014/main" xmlns="" id="{C4318570-591F-48FB-8379-2D3FF9A194E5}"/>
              </a:ext>
            </a:extLst>
          </p:cNvPr>
          <p:cNvSpPr txBox="1"/>
          <p:nvPr/>
        </p:nvSpPr>
        <p:spPr>
          <a:xfrm>
            <a:off x="463826" y="1031656"/>
            <a:ext cx="8110332" cy="5232202"/>
          </a:xfrm>
          <a:prstGeom prst="rect">
            <a:avLst/>
          </a:prstGeom>
          <a:noFill/>
        </p:spPr>
        <p:txBody>
          <a:bodyPr wrap="square">
            <a:spAutoFit/>
          </a:bodyPr>
          <a:lstStyle/>
          <a:p>
            <a:r>
              <a:rPr lang="en-GB" sz="2800" b="1" dirty="0" err="1"/>
              <a:t>Bartoline</a:t>
            </a:r>
            <a:r>
              <a:rPr lang="en-GB" sz="2800" b="1" dirty="0"/>
              <a:t> Ltd vs Royal Sun Alliance 2006</a:t>
            </a:r>
          </a:p>
          <a:p>
            <a:endParaRPr lang="en-GB" dirty="0"/>
          </a:p>
          <a:p>
            <a:pPr marL="285750" indent="-285750">
              <a:buFont typeface="Arial" panose="020B0604020202020204" pitchFamily="34" charset="0"/>
              <a:buChar char="•"/>
            </a:pPr>
            <a:r>
              <a:rPr lang="en-GB" dirty="0" err="1"/>
              <a:t>Bartoline</a:t>
            </a:r>
            <a:r>
              <a:rPr lang="en-GB" dirty="0"/>
              <a:t> carries out the manufacturing and packaging of solvents and wood preservatives</a:t>
            </a:r>
          </a:p>
          <a:p>
            <a:pPr marL="285750" indent="-285750">
              <a:buFont typeface="Arial" panose="020B0604020202020204" pitchFamily="34" charset="0"/>
              <a:buChar char="•"/>
            </a:pPr>
            <a:r>
              <a:rPr lang="en-GB" dirty="0"/>
              <a:t>A fire at the factory led to fire fighting foam (and chemicals) washing into two local water courses.</a:t>
            </a:r>
          </a:p>
          <a:p>
            <a:pPr marL="285750" indent="-285750">
              <a:buFont typeface="Arial" panose="020B0604020202020204" pitchFamily="34" charset="0"/>
              <a:buChar char="•"/>
            </a:pPr>
            <a:r>
              <a:rPr lang="en-GB" dirty="0"/>
              <a:t>Acting under its statutory powers the Environment Agency carried out the clean-up process and invoiced the cost to </a:t>
            </a:r>
            <a:r>
              <a:rPr lang="en-GB" dirty="0" err="1"/>
              <a:t>Bartoline</a:t>
            </a:r>
            <a:r>
              <a:rPr lang="en-GB" dirty="0"/>
              <a:t> pursuant to the Water Resources Act 1991. This amounted to £770,000</a:t>
            </a:r>
          </a:p>
          <a:p>
            <a:pPr marL="285750" indent="-285750">
              <a:buFont typeface="Arial" panose="020B0604020202020204" pitchFamily="34" charset="0"/>
              <a:buChar char="•"/>
            </a:pPr>
            <a:r>
              <a:rPr lang="en-GB" dirty="0" err="1"/>
              <a:t>Bartoline</a:t>
            </a:r>
            <a:r>
              <a:rPr lang="en-GB" dirty="0"/>
              <a:t> sought to recover these costs from their public liability insurers – RSA, who rejected the claim.</a:t>
            </a:r>
          </a:p>
          <a:p>
            <a:pPr marL="285750" indent="-285750">
              <a:buFont typeface="Arial" panose="020B0604020202020204" pitchFamily="34" charset="0"/>
              <a:buChar char="•"/>
            </a:pPr>
            <a:r>
              <a:rPr lang="en-GB" dirty="0"/>
              <a:t>The judge commented that the “Agency’s statutory powers and the laws of tort seek to protect very different interests.” (Public Interest vs Private Interest) and subsequently ruled that these costs were authority costs and as a result not damages.</a:t>
            </a:r>
          </a:p>
          <a:p>
            <a:pPr marL="285750" indent="-285750">
              <a:buFont typeface="Arial" panose="020B0604020202020204" pitchFamily="34" charset="0"/>
              <a:buChar char="•"/>
            </a:pPr>
            <a:r>
              <a:rPr lang="en-GB" dirty="0"/>
              <a:t>The result of this case essentially shuts the door for policyholders to reclaim environmental costs under a public liability insurance policy.</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528648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96E582CA-6618-4F63-A92A-55C1A259F7D8}"/>
              </a:ext>
            </a:extLst>
          </p:cNvPr>
          <p:cNvSpPr>
            <a:spLocks noGrp="1"/>
          </p:cNvSpPr>
          <p:nvPr>
            <p:ph type="sldNum" sz="quarter" idx="12"/>
          </p:nvPr>
        </p:nvSpPr>
        <p:spPr/>
        <p:txBody>
          <a:bodyPr/>
          <a:lstStyle/>
          <a:p>
            <a:fld id="{30731888-E23A-1E49-8A46-0CF91A6898A1}" type="slidenum">
              <a:rPr lang="en-US" smtClean="0"/>
              <a:t>14</a:t>
            </a:fld>
            <a:endParaRPr lang="en-US"/>
          </a:p>
        </p:txBody>
      </p:sp>
      <p:sp>
        <p:nvSpPr>
          <p:cNvPr id="3" name="TextBox 2">
            <a:extLst>
              <a:ext uri="{FF2B5EF4-FFF2-40B4-BE49-F238E27FC236}">
                <a16:creationId xmlns:a16="http://schemas.microsoft.com/office/drawing/2014/main" xmlns="" id="{358E9E85-241D-4A12-BBFA-AD27E8377595}"/>
              </a:ext>
            </a:extLst>
          </p:cNvPr>
          <p:cNvSpPr txBox="1"/>
          <p:nvPr/>
        </p:nvSpPr>
        <p:spPr>
          <a:xfrm>
            <a:off x="728870" y="1391478"/>
            <a:ext cx="7765773" cy="3847207"/>
          </a:xfrm>
          <a:prstGeom prst="rect">
            <a:avLst/>
          </a:prstGeom>
          <a:noFill/>
        </p:spPr>
        <p:txBody>
          <a:bodyPr wrap="square" rtlCol="0">
            <a:spAutoFit/>
          </a:bodyPr>
          <a:lstStyle/>
          <a:p>
            <a:r>
              <a:rPr lang="en-GB" sz="2800" b="1" dirty="0"/>
              <a:t>Case Study 1 – Food Manufacturer</a:t>
            </a:r>
          </a:p>
          <a:p>
            <a:endParaRPr lang="en-GB" dirty="0"/>
          </a:p>
          <a:p>
            <a:pPr marL="285750" indent="-285750">
              <a:buFont typeface="Arial" panose="020B0604020202020204" pitchFamily="34" charset="0"/>
              <a:buChar char="•"/>
            </a:pPr>
            <a:r>
              <a:rPr lang="en-GB" dirty="0"/>
              <a:t>Failure to conduct appropriate checks on pipes and valves led to 23,000 litres of diesel leaking from bunded tanks.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Environment Agency had issued notices to remove the pipes from a decommissioned fuel storage facility.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With faulty valves, the fuel escaped to a local water course.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company was fined £140,000</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Clean Up Costs were in the region of £500,000. </a:t>
            </a:r>
          </a:p>
        </p:txBody>
      </p:sp>
    </p:spTree>
    <p:extLst>
      <p:ext uri="{BB962C8B-B14F-4D97-AF65-F5344CB8AC3E}">
        <p14:creationId xmlns:p14="http://schemas.microsoft.com/office/powerpoint/2010/main" val="287214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90EAB7D3-61D8-4E60-8333-ADDA1BD74A92}"/>
              </a:ext>
            </a:extLst>
          </p:cNvPr>
          <p:cNvSpPr>
            <a:spLocks noGrp="1"/>
          </p:cNvSpPr>
          <p:nvPr>
            <p:ph type="sldNum" sz="quarter" idx="12"/>
          </p:nvPr>
        </p:nvSpPr>
        <p:spPr/>
        <p:txBody>
          <a:bodyPr/>
          <a:lstStyle/>
          <a:p>
            <a:fld id="{30731888-E23A-1E49-8A46-0CF91A6898A1}" type="slidenum">
              <a:rPr lang="en-US" smtClean="0"/>
              <a:t>15</a:t>
            </a:fld>
            <a:endParaRPr lang="en-US"/>
          </a:p>
        </p:txBody>
      </p:sp>
      <p:sp>
        <p:nvSpPr>
          <p:cNvPr id="4" name="TextBox 3">
            <a:extLst>
              <a:ext uri="{FF2B5EF4-FFF2-40B4-BE49-F238E27FC236}">
                <a16:creationId xmlns:a16="http://schemas.microsoft.com/office/drawing/2014/main" xmlns="" id="{0DEEFB38-8A26-478D-B0E7-02EC472E9A27}"/>
              </a:ext>
            </a:extLst>
          </p:cNvPr>
          <p:cNvSpPr txBox="1"/>
          <p:nvPr/>
        </p:nvSpPr>
        <p:spPr>
          <a:xfrm>
            <a:off x="477078" y="1031656"/>
            <a:ext cx="8209722" cy="3847207"/>
          </a:xfrm>
          <a:prstGeom prst="rect">
            <a:avLst/>
          </a:prstGeom>
          <a:noFill/>
        </p:spPr>
        <p:txBody>
          <a:bodyPr wrap="square">
            <a:spAutoFit/>
          </a:bodyPr>
          <a:lstStyle/>
          <a:p>
            <a:r>
              <a:rPr lang="en-GB" sz="2800" b="1" dirty="0"/>
              <a:t>Case Study 2 – Waste Recycling Centre</a:t>
            </a:r>
          </a:p>
          <a:p>
            <a:endParaRPr lang="en-GB" dirty="0"/>
          </a:p>
          <a:p>
            <a:pPr marL="285750" indent="-285750">
              <a:buFont typeface="Arial" panose="020B0604020202020204" pitchFamily="34" charset="0"/>
              <a:buChar char="•"/>
            </a:pPr>
            <a:r>
              <a:rPr lang="en-GB" dirty="0"/>
              <a:t>The business in question had a licence to recycle waste wood into chippings for burning fuel. The licence was for 10,000 tons.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 fire broke out as a result of thermal activity and burned for a number of days despite firefighters best efforts.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water run-off contained heavy metal, oils, and chemicals.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Despite there being no escape of contaminants from the business’ own land and no fine being issued the remediation costs were £5,000,000 and a number of subsequent claims were received from neighbours for smoke nuisance</a:t>
            </a:r>
          </a:p>
        </p:txBody>
      </p:sp>
    </p:spTree>
    <p:extLst>
      <p:ext uri="{BB962C8B-B14F-4D97-AF65-F5344CB8AC3E}">
        <p14:creationId xmlns:p14="http://schemas.microsoft.com/office/powerpoint/2010/main" val="2967917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F75513A-95A6-46AC-8A07-1C54D8AF5ED9}"/>
              </a:ext>
            </a:extLst>
          </p:cNvPr>
          <p:cNvSpPr>
            <a:spLocks noGrp="1"/>
          </p:cNvSpPr>
          <p:nvPr>
            <p:ph type="sldNum" sz="quarter" idx="12"/>
          </p:nvPr>
        </p:nvSpPr>
        <p:spPr/>
        <p:txBody>
          <a:bodyPr/>
          <a:lstStyle/>
          <a:p>
            <a:fld id="{30731888-E23A-1E49-8A46-0CF91A6898A1}" type="slidenum">
              <a:rPr lang="en-US" smtClean="0"/>
              <a:t>16</a:t>
            </a:fld>
            <a:endParaRPr lang="en-US"/>
          </a:p>
        </p:txBody>
      </p:sp>
      <p:sp>
        <p:nvSpPr>
          <p:cNvPr id="4" name="TextBox 3">
            <a:extLst>
              <a:ext uri="{FF2B5EF4-FFF2-40B4-BE49-F238E27FC236}">
                <a16:creationId xmlns:a16="http://schemas.microsoft.com/office/drawing/2014/main" xmlns="" id="{AA053283-A2A2-46DF-8D89-C848773028C1}"/>
              </a:ext>
            </a:extLst>
          </p:cNvPr>
          <p:cNvSpPr txBox="1"/>
          <p:nvPr/>
        </p:nvSpPr>
        <p:spPr>
          <a:xfrm>
            <a:off x="463826" y="1031656"/>
            <a:ext cx="8044070" cy="2739211"/>
          </a:xfrm>
          <a:prstGeom prst="rect">
            <a:avLst/>
          </a:prstGeom>
          <a:noFill/>
        </p:spPr>
        <p:txBody>
          <a:bodyPr wrap="square">
            <a:spAutoFit/>
          </a:bodyPr>
          <a:lstStyle/>
          <a:p>
            <a:r>
              <a:rPr lang="en-GB" sz="2800" b="1" dirty="0"/>
              <a:t>Case Study 3 – Groundworker / Construction</a:t>
            </a:r>
          </a:p>
          <a:p>
            <a:endParaRPr lang="en-GB" dirty="0"/>
          </a:p>
          <a:p>
            <a:pPr marL="285750" indent="-285750">
              <a:buFont typeface="Arial" panose="020B0604020202020204" pitchFamily="34" charset="0"/>
              <a:buChar char="•"/>
            </a:pPr>
            <a:r>
              <a:rPr lang="en-GB" dirty="0"/>
              <a:t>Allegations received that construction of a road through a brownfield site resulted in discharge of historic hydrocarbon and chlorinated solvents which polluted third party property via groundwater.</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Environment Agency requested formal investigation, with costs running to £670,000 to include third party damages, compensation and legal defence. No fine was issued.</a:t>
            </a:r>
          </a:p>
        </p:txBody>
      </p:sp>
    </p:spTree>
    <p:extLst>
      <p:ext uri="{BB962C8B-B14F-4D97-AF65-F5344CB8AC3E}">
        <p14:creationId xmlns:p14="http://schemas.microsoft.com/office/powerpoint/2010/main" val="3807423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F461205-5DF0-4D6B-921B-AB3DF1114AA0}"/>
              </a:ext>
            </a:extLst>
          </p:cNvPr>
          <p:cNvSpPr>
            <a:spLocks noGrp="1"/>
          </p:cNvSpPr>
          <p:nvPr>
            <p:ph type="sldNum" sz="quarter" idx="12"/>
          </p:nvPr>
        </p:nvSpPr>
        <p:spPr/>
        <p:txBody>
          <a:bodyPr/>
          <a:lstStyle/>
          <a:p>
            <a:fld id="{30731888-E23A-1E49-8A46-0CF91A6898A1}" type="slidenum">
              <a:rPr lang="en-US" smtClean="0"/>
              <a:t>17</a:t>
            </a:fld>
            <a:endParaRPr lang="en-US"/>
          </a:p>
        </p:txBody>
      </p:sp>
      <p:sp>
        <p:nvSpPr>
          <p:cNvPr id="4" name="TextBox 3">
            <a:extLst>
              <a:ext uri="{FF2B5EF4-FFF2-40B4-BE49-F238E27FC236}">
                <a16:creationId xmlns:a16="http://schemas.microsoft.com/office/drawing/2014/main" xmlns="" id="{ADAC5919-FD3E-4121-A4AD-3046CD8EC45F}"/>
              </a:ext>
            </a:extLst>
          </p:cNvPr>
          <p:cNvSpPr txBox="1"/>
          <p:nvPr/>
        </p:nvSpPr>
        <p:spPr>
          <a:xfrm>
            <a:off x="450574" y="1031656"/>
            <a:ext cx="8110330" cy="2462213"/>
          </a:xfrm>
          <a:prstGeom prst="rect">
            <a:avLst/>
          </a:prstGeom>
          <a:noFill/>
        </p:spPr>
        <p:txBody>
          <a:bodyPr wrap="square">
            <a:spAutoFit/>
          </a:bodyPr>
          <a:lstStyle/>
          <a:p>
            <a:r>
              <a:rPr lang="en-GB" sz="2800" b="1" dirty="0"/>
              <a:t>Case Study 4 – Farming</a:t>
            </a:r>
          </a:p>
          <a:p>
            <a:endParaRPr lang="en-GB" dirty="0"/>
          </a:p>
          <a:p>
            <a:pPr marL="285750" indent="-285750">
              <a:buFont typeface="Arial" panose="020B0604020202020204" pitchFamily="34" charset="0"/>
              <a:buChar char="•"/>
            </a:pPr>
            <a:r>
              <a:rPr lang="en-GB" dirty="0"/>
              <a:t>Imported aggregate for surfacing of the yard was contaminated with asbestos.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Regulatory demand to clean-up due to the potential human health exposure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£125,000 paid in investigation and clean-up requirements with a further £15,000 donation to a local wildlife charity was also paid.</a:t>
            </a:r>
          </a:p>
        </p:txBody>
      </p:sp>
    </p:spTree>
    <p:extLst>
      <p:ext uri="{BB962C8B-B14F-4D97-AF65-F5344CB8AC3E}">
        <p14:creationId xmlns:p14="http://schemas.microsoft.com/office/powerpoint/2010/main" val="539256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38A24354-CD42-42D1-A46D-B0671EAA16B1}"/>
              </a:ext>
            </a:extLst>
          </p:cNvPr>
          <p:cNvSpPr>
            <a:spLocks noGrp="1"/>
          </p:cNvSpPr>
          <p:nvPr>
            <p:ph type="sldNum" sz="quarter" idx="12"/>
          </p:nvPr>
        </p:nvSpPr>
        <p:spPr/>
        <p:txBody>
          <a:bodyPr/>
          <a:lstStyle/>
          <a:p>
            <a:fld id="{30731888-E23A-1E49-8A46-0CF91A6898A1}" type="slidenum">
              <a:rPr lang="en-US" smtClean="0"/>
              <a:t>18</a:t>
            </a:fld>
            <a:endParaRPr lang="en-US"/>
          </a:p>
        </p:txBody>
      </p:sp>
      <p:sp>
        <p:nvSpPr>
          <p:cNvPr id="4" name="TextBox 3">
            <a:extLst>
              <a:ext uri="{FF2B5EF4-FFF2-40B4-BE49-F238E27FC236}">
                <a16:creationId xmlns:a16="http://schemas.microsoft.com/office/drawing/2014/main" xmlns="" id="{DE627AE9-3C14-4A49-9865-C75A9E31814B}"/>
              </a:ext>
            </a:extLst>
          </p:cNvPr>
          <p:cNvSpPr txBox="1"/>
          <p:nvPr/>
        </p:nvSpPr>
        <p:spPr>
          <a:xfrm>
            <a:off x="304799" y="1060174"/>
            <a:ext cx="8136835" cy="4401205"/>
          </a:xfrm>
          <a:prstGeom prst="rect">
            <a:avLst/>
          </a:prstGeom>
          <a:noFill/>
        </p:spPr>
        <p:txBody>
          <a:bodyPr wrap="square">
            <a:spAutoFit/>
          </a:bodyPr>
          <a:lstStyle/>
          <a:p>
            <a:r>
              <a:rPr lang="en-GB" sz="2800" b="1" dirty="0"/>
              <a:t>Case Study 5 – Property Owner</a:t>
            </a:r>
          </a:p>
          <a:p>
            <a:endParaRPr lang="en-GB" dirty="0"/>
          </a:p>
          <a:p>
            <a:pPr marL="285750" indent="-285750">
              <a:buFont typeface="Arial" panose="020B0604020202020204" pitchFamily="34" charset="0"/>
              <a:buChar char="•"/>
            </a:pPr>
            <a:r>
              <a:rPr lang="en-GB" dirty="0"/>
              <a:t>An Industrial unit was leased by a small powder coating firm from a large property fund at a site near Southampton.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After a couple of years, the operators went into liquidation and contractors were employed to refurbish the unit.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During the refurbishment it came to light that there had been large process tanks which had been poorly maintained and resulted in leakage of chlorinated solvents.</a:t>
            </a:r>
          </a:p>
          <a:p>
            <a:pPr marL="285750" indent="-285750">
              <a:buFont typeface="Arial" panose="020B0604020202020204" pitchFamily="34" charset="0"/>
              <a:buChar char="•"/>
            </a:pPr>
            <a:r>
              <a:rPr lang="en-GB" dirty="0"/>
              <a:t>Cracks in the concrete floor had allowed chemicals to escape causing groundwater and soil contamination.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Investigation and clean-up costs amounted to £180,000. This bill remained with the property owner.</a:t>
            </a:r>
          </a:p>
        </p:txBody>
      </p:sp>
    </p:spTree>
    <p:extLst>
      <p:ext uri="{BB962C8B-B14F-4D97-AF65-F5344CB8AC3E}">
        <p14:creationId xmlns:p14="http://schemas.microsoft.com/office/powerpoint/2010/main" val="2905521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7B4ADC72-7DED-4DCE-8C91-87C21B8547AC}"/>
              </a:ext>
            </a:extLst>
          </p:cNvPr>
          <p:cNvSpPr>
            <a:spLocks noGrp="1"/>
          </p:cNvSpPr>
          <p:nvPr>
            <p:ph type="sldNum" sz="quarter" idx="12"/>
          </p:nvPr>
        </p:nvSpPr>
        <p:spPr/>
        <p:txBody>
          <a:bodyPr/>
          <a:lstStyle/>
          <a:p>
            <a:fld id="{30731888-E23A-1E49-8A46-0CF91A6898A1}" type="slidenum">
              <a:rPr lang="en-US" smtClean="0"/>
              <a:t>19</a:t>
            </a:fld>
            <a:endParaRPr lang="en-US"/>
          </a:p>
        </p:txBody>
      </p:sp>
      <p:sp>
        <p:nvSpPr>
          <p:cNvPr id="3" name="TextBox 2">
            <a:extLst>
              <a:ext uri="{FF2B5EF4-FFF2-40B4-BE49-F238E27FC236}">
                <a16:creationId xmlns:a16="http://schemas.microsoft.com/office/drawing/2014/main" xmlns="" id="{36961CE4-8C65-44E3-BA44-D582EB6FB095}"/>
              </a:ext>
            </a:extLst>
          </p:cNvPr>
          <p:cNvSpPr txBox="1"/>
          <p:nvPr/>
        </p:nvSpPr>
        <p:spPr>
          <a:xfrm>
            <a:off x="503583" y="982176"/>
            <a:ext cx="7818782" cy="4955203"/>
          </a:xfrm>
          <a:prstGeom prst="rect">
            <a:avLst/>
          </a:prstGeom>
          <a:noFill/>
        </p:spPr>
        <p:txBody>
          <a:bodyPr wrap="square" rtlCol="0">
            <a:spAutoFit/>
          </a:bodyPr>
          <a:lstStyle/>
          <a:p>
            <a:r>
              <a:rPr lang="en-GB" sz="2800" b="1" dirty="0"/>
              <a:t>How Can We Mitigate Environmental Risks?</a:t>
            </a:r>
          </a:p>
          <a:p>
            <a:endParaRPr lang="en-GB" dirty="0"/>
          </a:p>
          <a:p>
            <a:pPr marL="285750" indent="-285750">
              <a:buFont typeface="Arial" panose="020B0604020202020204" pitchFamily="34" charset="0"/>
              <a:buChar char="•"/>
            </a:pPr>
            <a:r>
              <a:rPr lang="en-GB" dirty="0"/>
              <a:t>Understand and investigate the risks that you have.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r>
              <a:rPr lang="en-GB" dirty="0"/>
              <a:t> </a:t>
            </a:r>
          </a:p>
        </p:txBody>
      </p:sp>
      <p:pic>
        <p:nvPicPr>
          <p:cNvPr id="5" name="Picture 4" descr="Timeline&#10;&#10;Description automatically generated">
            <a:extLst>
              <a:ext uri="{FF2B5EF4-FFF2-40B4-BE49-F238E27FC236}">
                <a16:creationId xmlns:a16="http://schemas.microsoft.com/office/drawing/2014/main" xmlns="" id="{5B41D0D3-4856-4265-9C7E-C6745149BA23}"/>
              </a:ext>
            </a:extLst>
          </p:cNvPr>
          <p:cNvPicPr>
            <a:picLocks noChangeAspect="1"/>
          </p:cNvPicPr>
          <p:nvPr/>
        </p:nvPicPr>
        <p:blipFill>
          <a:blip r:embed="rId2"/>
          <a:stretch>
            <a:fillRect/>
          </a:stretch>
        </p:blipFill>
        <p:spPr>
          <a:xfrm>
            <a:off x="967409" y="2061335"/>
            <a:ext cx="6069495" cy="4200525"/>
          </a:xfrm>
          <a:prstGeom prst="rect">
            <a:avLst/>
          </a:prstGeom>
        </p:spPr>
      </p:pic>
    </p:spTree>
    <p:extLst>
      <p:ext uri="{BB962C8B-B14F-4D97-AF65-F5344CB8AC3E}">
        <p14:creationId xmlns:p14="http://schemas.microsoft.com/office/powerpoint/2010/main" val="3993333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724" y="1091918"/>
            <a:ext cx="7329714" cy="523220"/>
          </a:xfrm>
          <a:prstGeom prst="rect">
            <a:avLst/>
          </a:prstGeom>
          <a:noFill/>
        </p:spPr>
        <p:txBody>
          <a:bodyPr wrap="square" rtlCol="0">
            <a:spAutoFit/>
          </a:bodyPr>
          <a:lstStyle/>
          <a:p>
            <a:r>
              <a:rPr lang="en-GB" sz="2800" b="1" dirty="0"/>
              <a:t>Objectives</a:t>
            </a:r>
          </a:p>
        </p:txBody>
      </p:sp>
      <p:sp>
        <p:nvSpPr>
          <p:cNvPr id="3" name="Content Placeholder 3"/>
          <p:cNvSpPr txBox="1">
            <a:spLocks/>
          </p:cNvSpPr>
          <p:nvPr/>
        </p:nvSpPr>
        <p:spPr>
          <a:xfrm>
            <a:off x="65842" y="1966269"/>
            <a:ext cx="8229600" cy="4226301"/>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00050" lvl="1" indent="0">
              <a:buNone/>
            </a:pPr>
            <a:endParaRPr lang="en-GB" sz="1800" dirty="0"/>
          </a:p>
          <a:p>
            <a:pPr marL="685800" lvl="1">
              <a:buFont typeface="Courier New" panose="02070309020205020404" pitchFamily="49" charset="0"/>
              <a:buChar char="o"/>
            </a:pPr>
            <a:r>
              <a:rPr lang="en-GB" sz="1800" dirty="0"/>
              <a:t>What is Environmental Liability and how can it arise?</a:t>
            </a:r>
            <a:br>
              <a:rPr lang="en-GB" sz="1800" dirty="0"/>
            </a:br>
            <a:endParaRPr lang="en-GB" sz="1800" dirty="0"/>
          </a:p>
          <a:p>
            <a:pPr marL="685800" lvl="1">
              <a:buFont typeface="Courier New" panose="02070309020205020404" pitchFamily="49" charset="0"/>
              <a:buChar char="o"/>
            </a:pPr>
            <a:r>
              <a:rPr lang="en-GB" sz="1800" dirty="0"/>
              <a:t>How can an Environmental Liability claim be brought?</a:t>
            </a:r>
            <a:br>
              <a:rPr lang="en-GB" sz="1800" dirty="0"/>
            </a:br>
            <a:endParaRPr lang="en-GB" sz="1800" dirty="0"/>
          </a:p>
          <a:p>
            <a:pPr marL="685800" lvl="1">
              <a:buFont typeface="Courier New" panose="02070309020205020404" pitchFamily="49" charset="0"/>
              <a:buChar char="o"/>
            </a:pPr>
            <a:r>
              <a:rPr lang="en-GB" sz="1800" dirty="0"/>
              <a:t>What are the consequences?</a:t>
            </a:r>
          </a:p>
          <a:p>
            <a:pPr marL="400050" lvl="1" indent="0">
              <a:buNone/>
            </a:pPr>
            <a:endParaRPr lang="en-GB" sz="1800" dirty="0"/>
          </a:p>
          <a:p>
            <a:pPr marL="685800" lvl="1">
              <a:buFont typeface="Courier New" panose="02070309020205020404" pitchFamily="49" charset="0"/>
              <a:buChar char="o"/>
            </a:pPr>
            <a:r>
              <a:rPr lang="en-GB" sz="1800" dirty="0"/>
              <a:t>Risk Mitigations</a:t>
            </a:r>
          </a:p>
          <a:p>
            <a:pPr marL="685800" lvl="1">
              <a:buFont typeface="Courier New" panose="02070309020205020404" pitchFamily="49" charset="0"/>
              <a:buChar char="o"/>
            </a:pPr>
            <a:endParaRPr lang="en-GB" sz="1800" dirty="0"/>
          </a:p>
          <a:p>
            <a:pPr marL="685800" lvl="1">
              <a:buFont typeface="Courier New" panose="02070309020205020404" pitchFamily="49" charset="0"/>
              <a:buChar char="o"/>
            </a:pPr>
            <a:r>
              <a:rPr lang="en-GB" sz="1800" dirty="0"/>
              <a:t>What does the future hold?</a:t>
            </a:r>
          </a:p>
          <a:p>
            <a:pPr marL="400050" lvl="1" indent="0">
              <a:buNone/>
            </a:pPr>
            <a:endParaRPr lang="en-GB" sz="1800" dirty="0"/>
          </a:p>
          <a:p>
            <a:pPr marL="400050" lvl="1" indent="0">
              <a:buNone/>
            </a:pPr>
            <a:endParaRPr lang="en-GB" sz="800" dirty="0"/>
          </a:p>
          <a:p>
            <a:pPr marL="400050" lvl="1" indent="0">
              <a:buNone/>
            </a:pPr>
            <a:endParaRPr lang="en-GB" sz="1800" dirty="0"/>
          </a:p>
        </p:txBody>
      </p:sp>
      <p:sp>
        <p:nvSpPr>
          <p:cNvPr id="4" name="Slide Number Placeholder 3"/>
          <p:cNvSpPr>
            <a:spLocks noGrp="1"/>
          </p:cNvSpPr>
          <p:nvPr>
            <p:ph type="sldNum" sz="quarter" idx="12"/>
          </p:nvPr>
        </p:nvSpPr>
        <p:spPr/>
        <p:txBody>
          <a:bodyPr/>
          <a:lstStyle/>
          <a:p>
            <a:fld id="{30731888-E23A-1E49-8A46-0CF91A6898A1}" type="slidenum">
              <a:rPr lang="en-US" smtClean="0"/>
              <a:t>2</a:t>
            </a:fld>
            <a:endParaRPr lang="en-US"/>
          </a:p>
        </p:txBody>
      </p:sp>
    </p:spTree>
    <p:extLst>
      <p:ext uri="{BB962C8B-B14F-4D97-AF65-F5344CB8AC3E}">
        <p14:creationId xmlns:p14="http://schemas.microsoft.com/office/powerpoint/2010/main" val="2193032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81619B3-425E-4CCC-9EAC-A73DAB624FF3}"/>
              </a:ext>
            </a:extLst>
          </p:cNvPr>
          <p:cNvSpPr>
            <a:spLocks noGrp="1"/>
          </p:cNvSpPr>
          <p:nvPr>
            <p:ph type="sldNum" sz="quarter" idx="12"/>
          </p:nvPr>
        </p:nvSpPr>
        <p:spPr/>
        <p:txBody>
          <a:bodyPr/>
          <a:lstStyle/>
          <a:p>
            <a:fld id="{30731888-E23A-1E49-8A46-0CF91A6898A1}" type="slidenum">
              <a:rPr lang="en-US" smtClean="0"/>
              <a:t>20</a:t>
            </a:fld>
            <a:endParaRPr lang="en-US"/>
          </a:p>
        </p:txBody>
      </p:sp>
      <p:sp>
        <p:nvSpPr>
          <p:cNvPr id="4" name="TextBox 3">
            <a:extLst>
              <a:ext uri="{FF2B5EF4-FFF2-40B4-BE49-F238E27FC236}">
                <a16:creationId xmlns:a16="http://schemas.microsoft.com/office/drawing/2014/main" xmlns="" id="{0681711A-5E80-4F0A-A15D-126DC4E7B9C9}"/>
              </a:ext>
            </a:extLst>
          </p:cNvPr>
          <p:cNvSpPr txBox="1"/>
          <p:nvPr/>
        </p:nvSpPr>
        <p:spPr>
          <a:xfrm>
            <a:off x="410817" y="1099931"/>
            <a:ext cx="8275983" cy="5786199"/>
          </a:xfrm>
          <a:prstGeom prst="rect">
            <a:avLst/>
          </a:prstGeom>
          <a:noFill/>
        </p:spPr>
        <p:txBody>
          <a:bodyPr wrap="square">
            <a:spAutoFit/>
          </a:bodyPr>
          <a:lstStyle/>
          <a:p>
            <a:r>
              <a:rPr lang="en-GB" sz="2800" b="1" dirty="0"/>
              <a:t>How Can We Mitigate Environmental Risks?</a:t>
            </a:r>
          </a:p>
          <a:p>
            <a:endParaRPr lang="en-GB" dirty="0"/>
          </a:p>
          <a:p>
            <a:pPr marL="285750" indent="-285750">
              <a:buFont typeface="Arial" panose="020B0604020202020204" pitchFamily="34" charset="0"/>
              <a:buChar char="•"/>
            </a:pPr>
            <a:r>
              <a:rPr lang="en-GB" dirty="0"/>
              <a:t>Be proactive – don’t wait for an incident to occur!</a:t>
            </a:r>
          </a:p>
          <a:p>
            <a:pPr marL="285750" indent="-285750">
              <a:buFont typeface="Arial" panose="020B0604020202020204" pitchFamily="34" charset="0"/>
              <a:buChar char="•"/>
            </a:pPr>
            <a:r>
              <a:rPr lang="en-GB" dirty="0"/>
              <a:t>Implement an Environmental Management element into your risk management processes.</a:t>
            </a:r>
          </a:p>
          <a:p>
            <a:pPr marL="285750" indent="-285750">
              <a:buFont typeface="Arial" panose="020B0604020202020204" pitchFamily="34" charset="0"/>
              <a:buChar char="•"/>
            </a:pPr>
            <a:r>
              <a:rPr lang="en-GB" dirty="0"/>
              <a:t>Ensure that licences and training are kept up to date, particularly for higher risk activities such as removal of asbestos or storage of chemicals.</a:t>
            </a:r>
          </a:p>
          <a:p>
            <a:pPr marL="285750" indent="-285750">
              <a:buFont typeface="Arial" panose="020B0604020202020204" pitchFamily="34" charset="0"/>
              <a:buChar char="•"/>
            </a:pPr>
            <a:r>
              <a:rPr lang="en-GB" dirty="0"/>
              <a:t>Maintain plant, machinery and equipment regularly</a:t>
            </a:r>
          </a:p>
          <a:p>
            <a:pPr marL="285750" indent="-285750">
              <a:buFont typeface="Arial" panose="020B0604020202020204" pitchFamily="34" charset="0"/>
              <a:buChar char="•"/>
            </a:pPr>
            <a:r>
              <a:rPr lang="en-GB" dirty="0"/>
              <a:t>Conduct regular reviews of processes and continually evaluate the risks that you have.</a:t>
            </a:r>
          </a:p>
          <a:p>
            <a:pPr marL="285750" indent="-285750">
              <a:buFont typeface="Arial" panose="020B0604020202020204" pitchFamily="34" charset="0"/>
              <a:buChar char="•"/>
            </a:pPr>
            <a:r>
              <a:rPr lang="en-GB" dirty="0"/>
              <a:t>Purchase environmental liability insurance</a:t>
            </a:r>
          </a:p>
          <a:p>
            <a:pPr marL="285750" indent="-285750">
              <a:buFont typeface="Arial" panose="020B0604020202020204" pitchFamily="34" charset="0"/>
              <a:buChar char="•"/>
            </a:pPr>
            <a:r>
              <a:rPr lang="en-GB" dirty="0"/>
              <a:t>Engage with colleagues/employees to understand the importance of both preventative and corrective practices. (Training)</a:t>
            </a:r>
          </a:p>
          <a:p>
            <a:pPr marL="742950" lvl="1" indent="-285750">
              <a:buFont typeface="Arial" panose="020B0604020202020204" pitchFamily="34" charset="0"/>
              <a:buChar char="•"/>
            </a:pPr>
            <a:r>
              <a:rPr lang="en-GB" dirty="0"/>
              <a:t>Quality Management</a:t>
            </a:r>
          </a:p>
          <a:p>
            <a:pPr marL="742950" lvl="1" indent="-285750">
              <a:buFont typeface="Arial" panose="020B0604020202020204" pitchFamily="34" charset="0"/>
              <a:buChar char="•"/>
            </a:pPr>
            <a:r>
              <a:rPr lang="en-GB" dirty="0"/>
              <a:t>The Value of The Environment</a:t>
            </a:r>
          </a:p>
          <a:p>
            <a:pPr marL="742950" lvl="1" indent="-285750">
              <a:buFont typeface="Arial" panose="020B0604020202020204" pitchFamily="34" charset="0"/>
              <a:buChar char="•"/>
            </a:pPr>
            <a:r>
              <a:rPr lang="en-GB" dirty="0"/>
              <a:t>Understand the Product Life Cycle</a:t>
            </a:r>
          </a:p>
          <a:p>
            <a:pPr lvl="1"/>
            <a:endParaRPr lang="en-GB" dirty="0"/>
          </a:p>
          <a:p>
            <a:pPr lvl="1"/>
            <a:endParaRPr lang="en-GB" dirty="0"/>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114315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AD0F6612-B983-4AF8-827D-462E02821F2E}"/>
              </a:ext>
            </a:extLst>
          </p:cNvPr>
          <p:cNvSpPr>
            <a:spLocks noGrp="1"/>
          </p:cNvSpPr>
          <p:nvPr>
            <p:ph type="sldNum" sz="quarter" idx="12"/>
          </p:nvPr>
        </p:nvSpPr>
        <p:spPr/>
        <p:txBody>
          <a:bodyPr/>
          <a:lstStyle/>
          <a:p>
            <a:fld id="{30731888-E23A-1E49-8A46-0CF91A6898A1}" type="slidenum">
              <a:rPr lang="en-US" smtClean="0"/>
              <a:t>21</a:t>
            </a:fld>
            <a:endParaRPr lang="en-US"/>
          </a:p>
        </p:txBody>
      </p:sp>
      <p:sp>
        <p:nvSpPr>
          <p:cNvPr id="3" name="TextBox 2">
            <a:extLst>
              <a:ext uri="{FF2B5EF4-FFF2-40B4-BE49-F238E27FC236}">
                <a16:creationId xmlns:a16="http://schemas.microsoft.com/office/drawing/2014/main" xmlns="" id="{7FE26C79-576E-426B-8473-EE524AE74749}"/>
              </a:ext>
            </a:extLst>
          </p:cNvPr>
          <p:cNvSpPr txBox="1"/>
          <p:nvPr/>
        </p:nvSpPr>
        <p:spPr>
          <a:xfrm>
            <a:off x="404192" y="1177859"/>
            <a:ext cx="6361043" cy="3847207"/>
          </a:xfrm>
          <a:prstGeom prst="rect">
            <a:avLst/>
          </a:prstGeom>
          <a:noFill/>
        </p:spPr>
        <p:txBody>
          <a:bodyPr wrap="square" rtlCol="0">
            <a:spAutoFit/>
          </a:bodyPr>
          <a:lstStyle/>
          <a:p>
            <a:r>
              <a:rPr lang="en-GB" sz="2800" b="1" dirty="0"/>
              <a:t>What Does the Future Hold?</a:t>
            </a:r>
          </a:p>
          <a:p>
            <a:endParaRPr lang="en-GB" dirty="0"/>
          </a:p>
          <a:p>
            <a:pPr marL="342900" indent="-342900">
              <a:buFont typeface="Arial" panose="020B0604020202020204" pitchFamily="34" charset="0"/>
              <a:buChar char="•"/>
            </a:pPr>
            <a:r>
              <a:rPr lang="en-GB" dirty="0"/>
              <a:t>How will public/political opinion change?</a:t>
            </a:r>
          </a:p>
          <a:p>
            <a:endParaRPr lang="en-GB" dirty="0"/>
          </a:p>
          <a:p>
            <a:pPr marL="342900" indent="-342900">
              <a:buFont typeface="Arial" panose="020B0604020202020204" pitchFamily="34" charset="0"/>
              <a:buChar char="•"/>
            </a:pPr>
            <a:r>
              <a:rPr lang="en-GB" dirty="0"/>
              <a:t>Will there be extra legislation?</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Extra/additional powers for the regulator?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Additional funding for the regulators to undertake more visits and investigations.</a:t>
            </a:r>
          </a:p>
          <a:p>
            <a:endParaRPr lang="en-GB" dirty="0"/>
          </a:p>
          <a:p>
            <a:pPr marL="342900" indent="-342900">
              <a:buFont typeface="Arial" panose="020B0604020202020204" pitchFamily="34" charset="0"/>
              <a:buChar char="•"/>
            </a:pPr>
            <a:r>
              <a:rPr lang="en-GB" dirty="0"/>
              <a:t>A greener world? – A move away from certain materials, or substances?</a:t>
            </a:r>
          </a:p>
        </p:txBody>
      </p:sp>
    </p:spTree>
    <p:extLst>
      <p:ext uri="{BB962C8B-B14F-4D97-AF65-F5344CB8AC3E}">
        <p14:creationId xmlns:p14="http://schemas.microsoft.com/office/powerpoint/2010/main" val="3531473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D903765-8D2A-4AE9-9AF5-2B0EC2602F96}"/>
              </a:ext>
            </a:extLst>
          </p:cNvPr>
          <p:cNvSpPr>
            <a:spLocks noGrp="1"/>
          </p:cNvSpPr>
          <p:nvPr>
            <p:ph type="sldNum" sz="quarter" idx="12"/>
          </p:nvPr>
        </p:nvSpPr>
        <p:spPr/>
        <p:txBody>
          <a:bodyPr/>
          <a:lstStyle/>
          <a:p>
            <a:fld id="{30731888-E23A-1E49-8A46-0CF91A6898A1}" type="slidenum">
              <a:rPr lang="en-US" smtClean="0"/>
              <a:t>22</a:t>
            </a:fld>
            <a:endParaRPr lang="en-US"/>
          </a:p>
        </p:txBody>
      </p:sp>
      <p:sp>
        <p:nvSpPr>
          <p:cNvPr id="5" name="TextBox 4">
            <a:extLst>
              <a:ext uri="{FF2B5EF4-FFF2-40B4-BE49-F238E27FC236}">
                <a16:creationId xmlns:a16="http://schemas.microsoft.com/office/drawing/2014/main" xmlns="" id="{8967C131-823C-4F6A-A5A0-E2EED3C9BA52}"/>
              </a:ext>
            </a:extLst>
          </p:cNvPr>
          <p:cNvSpPr txBox="1"/>
          <p:nvPr/>
        </p:nvSpPr>
        <p:spPr>
          <a:xfrm>
            <a:off x="425302" y="1818503"/>
            <a:ext cx="7549117" cy="830997"/>
          </a:xfrm>
          <a:prstGeom prst="rect">
            <a:avLst/>
          </a:prstGeom>
          <a:noFill/>
        </p:spPr>
        <p:txBody>
          <a:bodyPr wrap="square" rtlCol="0">
            <a:spAutoFit/>
          </a:bodyPr>
          <a:lstStyle/>
          <a:p>
            <a:r>
              <a:rPr lang="en-GB" sz="4800" b="1" dirty="0"/>
              <a:t>Questions?</a:t>
            </a:r>
            <a:endParaRPr lang="en-GB" sz="4400" b="1" dirty="0"/>
          </a:p>
        </p:txBody>
      </p:sp>
    </p:spTree>
    <p:extLst>
      <p:ext uri="{BB962C8B-B14F-4D97-AF65-F5344CB8AC3E}">
        <p14:creationId xmlns:p14="http://schemas.microsoft.com/office/powerpoint/2010/main" val="161919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724" y="1091918"/>
            <a:ext cx="7329714" cy="523220"/>
          </a:xfrm>
          <a:prstGeom prst="rect">
            <a:avLst/>
          </a:prstGeom>
          <a:noFill/>
        </p:spPr>
        <p:txBody>
          <a:bodyPr wrap="square" rtlCol="0">
            <a:spAutoFit/>
          </a:bodyPr>
          <a:lstStyle/>
          <a:p>
            <a:r>
              <a:rPr lang="en-GB" sz="2800" b="1" dirty="0"/>
              <a:t>What is Environmental Liability?</a:t>
            </a:r>
          </a:p>
        </p:txBody>
      </p:sp>
      <p:sp>
        <p:nvSpPr>
          <p:cNvPr id="3" name="TextBox 2"/>
          <p:cNvSpPr txBox="1"/>
          <p:nvPr/>
        </p:nvSpPr>
        <p:spPr>
          <a:xfrm>
            <a:off x="347724" y="1756223"/>
            <a:ext cx="7779657" cy="400110"/>
          </a:xfrm>
          <a:prstGeom prst="rect">
            <a:avLst/>
          </a:prstGeom>
          <a:noFill/>
        </p:spPr>
        <p:txBody>
          <a:bodyPr wrap="square" rtlCol="0">
            <a:spAutoFit/>
          </a:bodyPr>
          <a:lstStyle/>
          <a:p>
            <a:r>
              <a:rPr lang="en-GB" sz="2000" b="1" dirty="0"/>
              <a:t>According to the Association of British Insurers:</a:t>
            </a:r>
          </a:p>
        </p:txBody>
      </p:sp>
      <p:sp>
        <p:nvSpPr>
          <p:cNvPr id="4" name="TextBox 3"/>
          <p:cNvSpPr txBox="1"/>
          <p:nvPr/>
        </p:nvSpPr>
        <p:spPr>
          <a:xfrm>
            <a:off x="347724" y="2288775"/>
            <a:ext cx="8433419" cy="615553"/>
          </a:xfrm>
          <a:prstGeom prst="rect">
            <a:avLst/>
          </a:prstGeom>
          <a:noFill/>
        </p:spPr>
        <p:txBody>
          <a:bodyPr wrap="square" rtlCol="0">
            <a:spAutoFit/>
          </a:bodyPr>
          <a:lstStyle/>
          <a:p>
            <a:r>
              <a:rPr lang="en-GB" sz="1700" i="1" dirty="0">
                <a:solidFill>
                  <a:schemeClr val="tx2"/>
                </a:solidFill>
              </a:rPr>
              <a:t>“The cost of restoring damage caused by environmental accidents such as pollution of land, water, air and biodiversity damage”</a:t>
            </a:r>
          </a:p>
        </p:txBody>
      </p:sp>
      <p:pic>
        <p:nvPicPr>
          <p:cNvPr id="6" name="Picture 5"/>
          <p:cNvPicPr>
            <a:picLocks noChangeAspect="1"/>
          </p:cNvPicPr>
          <p:nvPr/>
        </p:nvPicPr>
        <p:blipFill>
          <a:blip r:embed="rId3"/>
          <a:stretch>
            <a:fillRect/>
          </a:stretch>
        </p:blipFill>
        <p:spPr>
          <a:xfrm>
            <a:off x="6744713" y="3427548"/>
            <a:ext cx="1750573" cy="1750573"/>
          </a:xfrm>
          <a:prstGeom prst="rect">
            <a:avLst/>
          </a:prstGeom>
        </p:spPr>
      </p:pic>
      <p:sp>
        <p:nvSpPr>
          <p:cNvPr id="7" name="Slide Number Placeholder 6"/>
          <p:cNvSpPr>
            <a:spLocks noGrp="1"/>
          </p:cNvSpPr>
          <p:nvPr>
            <p:ph type="sldNum" sz="quarter" idx="12"/>
          </p:nvPr>
        </p:nvSpPr>
        <p:spPr/>
        <p:txBody>
          <a:bodyPr/>
          <a:lstStyle/>
          <a:p>
            <a:fld id="{30731888-E23A-1E49-8A46-0CF91A6898A1}" type="slidenum">
              <a:rPr lang="en-US" smtClean="0"/>
              <a:t>3</a:t>
            </a:fld>
            <a:endParaRPr lang="en-US"/>
          </a:p>
        </p:txBody>
      </p:sp>
      <p:pic>
        <p:nvPicPr>
          <p:cNvPr id="9" name="Picture 8" descr="Diagram&#10;&#10;Description automatically generated">
            <a:extLst>
              <a:ext uri="{FF2B5EF4-FFF2-40B4-BE49-F238E27FC236}">
                <a16:creationId xmlns:a16="http://schemas.microsoft.com/office/drawing/2014/main" xmlns="" id="{728364F1-ADB4-436B-9DCC-C49D4A482CC2}"/>
              </a:ext>
            </a:extLst>
          </p:cNvPr>
          <p:cNvPicPr>
            <a:picLocks noChangeAspect="1"/>
          </p:cNvPicPr>
          <p:nvPr/>
        </p:nvPicPr>
        <p:blipFill>
          <a:blip r:embed="rId4"/>
          <a:stretch>
            <a:fillRect/>
          </a:stretch>
        </p:blipFill>
        <p:spPr>
          <a:xfrm>
            <a:off x="457200" y="3036770"/>
            <a:ext cx="8038086" cy="3564508"/>
          </a:xfrm>
          <a:prstGeom prst="rect">
            <a:avLst/>
          </a:prstGeom>
        </p:spPr>
      </p:pic>
    </p:spTree>
    <p:extLst>
      <p:ext uri="{BB962C8B-B14F-4D97-AF65-F5344CB8AC3E}">
        <p14:creationId xmlns:p14="http://schemas.microsoft.com/office/powerpoint/2010/main" val="401457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24FAB8A1-2C85-4B5A-98D7-279D8C2AEBA4}"/>
              </a:ext>
            </a:extLst>
          </p:cNvPr>
          <p:cNvSpPr>
            <a:spLocks noGrp="1"/>
          </p:cNvSpPr>
          <p:nvPr>
            <p:ph type="sldNum" sz="quarter" idx="12"/>
          </p:nvPr>
        </p:nvSpPr>
        <p:spPr/>
        <p:txBody>
          <a:bodyPr/>
          <a:lstStyle/>
          <a:p>
            <a:fld id="{30731888-E23A-1E49-8A46-0CF91A6898A1}" type="slidenum">
              <a:rPr lang="en-US" smtClean="0"/>
              <a:t>4</a:t>
            </a:fld>
            <a:endParaRPr lang="en-US"/>
          </a:p>
        </p:txBody>
      </p:sp>
      <p:sp>
        <p:nvSpPr>
          <p:cNvPr id="3" name="TextBox 2">
            <a:extLst>
              <a:ext uri="{FF2B5EF4-FFF2-40B4-BE49-F238E27FC236}">
                <a16:creationId xmlns:a16="http://schemas.microsoft.com/office/drawing/2014/main" xmlns="" id="{17309DF1-B5CD-4DD6-9ED6-77940D800DB4}"/>
              </a:ext>
            </a:extLst>
          </p:cNvPr>
          <p:cNvSpPr txBox="1"/>
          <p:nvPr/>
        </p:nvSpPr>
        <p:spPr>
          <a:xfrm>
            <a:off x="510362" y="1035632"/>
            <a:ext cx="7676707" cy="523220"/>
          </a:xfrm>
          <a:prstGeom prst="rect">
            <a:avLst/>
          </a:prstGeom>
          <a:noFill/>
        </p:spPr>
        <p:txBody>
          <a:bodyPr wrap="square" rtlCol="0">
            <a:spAutoFit/>
          </a:bodyPr>
          <a:lstStyle/>
          <a:p>
            <a:r>
              <a:rPr lang="en-GB" sz="2800" b="1" dirty="0"/>
              <a:t>How Can Environmental Harm Arise?</a:t>
            </a:r>
          </a:p>
        </p:txBody>
      </p:sp>
      <p:sp>
        <p:nvSpPr>
          <p:cNvPr id="4" name="TextBox 3">
            <a:extLst>
              <a:ext uri="{FF2B5EF4-FFF2-40B4-BE49-F238E27FC236}">
                <a16:creationId xmlns:a16="http://schemas.microsoft.com/office/drawing/2014/main" xmlns="" id="{A5F3CA36-6718-43AA-B3F7-2BC7E184C4FD}"/>
              </a:ext>
            </a:extLst>
          </p:cNvPr>
          <p:cNvSpPr txBox="1"/>
          <p:nvPr/>
        </p:nvSpPr>
        <p:spPr>
          <a:xfrm>
            <a:off x="510362" y="1913606"/>
            <a:ext cx="7570381" cy="4524315"/>
          </a:xfrm>
          <a:prstGeom prst="rect">
            <a:avLst/>
          </a:prstGeom>
          <a:noFill/>
        </p:spPr>
        <p:txBody>
          <a:bodyPr wrap="square" rtlCol="0">
            <a:spAutoFit/>
          </a:bodyPr>
          <a:lstStyle/>
          <a:p>
            <a:pPr marL="285750" indent="-285750">
              <a:buFont typeface="Courier New" panose="02070309020205020404" pitchFamily="49" charset="0"/>
              <a:buChar char="o"/>
            </a:pPr>
            <a:r>
              <a:rPr lang="en-US" dirty="0"/>
              <a:t>There are many ways that </a:t>
            </a:r>
            <a:r>
              <a:rPr lang="en-US" dirty="0" err="1"/>
              <a:t>organisations</a:t>
            </a:r>
            <a:r>
              <a:rPr lang="en-US" dirty="0"/>
              <a:t> can cause or contribute to environmental harm</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Suddenly and visibly following an incident:</a:t>
            </a:r>
          </a:p>
          <a:p>
            <a:pPr marL="742950" lvl="1" indent="-285750">
              <a:buFont typeface="Courier New" panose="02070309020205020404" pitchFamily="49" charset="0"/>
              <a:buChar char="o"/>
            </a:pPr>
            <a:r>
              <a:rPr lang="en-US" dirty="0"/>
              <a:t>Explosion</a:t>
            </a:r>
          </a:p>
          <a:p>
            <a:pPr marL="742950" lvl="1" indent="-285750">
              <a:buFont typeface="Courier New" panose="02070309020205020404" pitchFamily="49" charset="0"/>
              <a:buChar char="o"/>
            </a:pPr>
            <a:r>
              <a:rPr lang="en-US" dirty="0"/>
              <a:t>Spill</a:t>
            </a:r>
          </a:p>
          <a:p>
            <a:pPr lvl="1"/>
            <a:endParaRPr lang="en-US" dirty="0"/>
          </a:p>
          <a:p>
            <a:pPr lvl="1"/>
            <a:r>
              <a:rPr lang="en-US" dirty="0">
                <a:solidFill>
                  <a:srgbClr val="0070C0"/>
                </a:solidFill>
              </a:rPr>
              <a:t>Deep Water Horizon Oil Spill leaked 200 Million gallons of Oil into the Gulf of Mexico in 2010</a:t>
            </a:r>
            <a:r>
              <a:rPr lang="en-US" dirty="0"/>
              <a:t/>
            </a:r>
            <a:br>
              <a:rPr lang="en-US" dirty="0"/>
            </a:br>
            <a:endParaRPr lang="en-US" dirty="0"/>
          </a:p>
          <a:p>
            <a:pPr marL="285750" indent="-285750">
              <a:buFont typeface="Courier New" panose="02070309020205020404" pitchFamily="49" charset="0"/>
              <a:buChar char="o"/>
            </a:pPr>
            <a:r>
              <a:rPr lang="en-US" dirty="0"/>
              <a:t>Gradually and Surreptitiously:</a:t>
            </a:r>
          </a:p>
          <a:p>
            <a:pPr marL="742950" lvl="1" indent="-285750">
              <a:buFont typeface="Courier New" panose="02070309020205020404" pitchFamily="49" charset="0"/>
              <a:buChar char="o"/>
            </a:pPr>
            <a:r>
              <a:rPr lang="en-US" dirty="0"/>
              <a:t>Leaking underground tank</a:t>
            </a:r>
          </a:p>
          <a:p>
            <a:pPr marL="742950" lvl="1" indent="-285750">
              <a:buFont typeface="Courier New" panose="02070309020205020404" pitchFamily="49" charset="0"/>
              <a:buChar char="o"/>
            </a:pPr>
            <a:r>
              <a:rPr lang="en-US" dirty="0"/>
              <a:t>Run Off from agricultural land</a:t>
            </a:r>
          </a:p>
          <a:p>
            <a:pPr marL="742950" lvl="1" indent="-285750">
              <a:buFont typeface="Courier New" panose="02070309020205020404" pitchFamily="49" charset="0"/>
              <a:buChar char="o"/>
            </a:pPr>
            <a:endParaRPr lang="en-US" dirty="0"/>
          </a:p>
          <a:p>
            <a:pPr lvl="1"/>
            <a:r>
              <a:rPr lang="en-US" dirty="0"/>
              <a:t>In many cases the full extent of a more gradual incident only becomes clear well after the event (Occasionally many years)</a:t>
            </a:r>
          </a:p>
        </p:txBody>
      </p:sp>
    </p:spTree>
    <p:extLst>
      <p:ext uri="{BB962C8B-B14F-4D97-AF65-F5344CB8AC3E}">
        <p14:creationId xmlns:p14="http://schemas.microsoft.com/office/powerpoint/2010/main" val="286519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0D6DF75-41F7-4726-8AB7-57B9A8CFE719}"/>
              </a:ext>
            </a:extLst>
          </p:cNvPr>
          <p:cNvSpPr>
            <a:spLocks noGrp="1"/>
          </p:cNvSpPr>
          <p:nvPr>
            <p:ph type="sldNum" sz="quarter" idx="12"/>
          </p:nvPr>
        </p:nvSpPr>
        <p:spPr/>
        <p:txBody>
          <a:bodyPr/>
          <a:lstStyle/>
          <a:p>
            <a:fld id="{30731888-E23A-1E49-8A46-0CF91A6898A1}" type="slidenum">
              <a:rPr lang="en-US" smtClean="0"/>
              <a:t>5</a:t>
            </a:fld>
            <a:endParaRPr lang="en-US"/>
          </a:p>
        </p:txBody>
      </p:sp>
      <p:sp>
        <p:nvSpPr>
          <p:cNvPr id="4" name="Rectangle 3">
            <a:extLst>
              <a:ext uri="{FF2B5EF4-FFF2-40B4-BE49-F238E27FC236}">
                <a16:creationId xmlns:a16="http://schemas.microsoft.com/office/drawing/2014/main" xmlns="" id="{3E7E510E-62E0-42A3-A049-50A914E21682}"/>
              </a:ext>
            </a:extLst>
          </p:cNvPr>
          <p:cNvSpPr/>
          <p:nvPr/>
        </p:nvSpPr>
        <p:spPr>
          <a:xfrm>
            <a:off x="457199" y="940645"/>
            <a:ext cx="8431619" cy="6155531"/>
          </a:xfrm>
          <a:prstGeom prst="rect">
            <a:avLst/>
          </a:prstGeom>
        </p:spPr>
        <p:txBody>
          <a:bodyPr wrap="square">
            <a:spAutoFit/>
          </a:bodyPr>
          <a:lstStyle/>
          <a:p>
            <a:r>
              <a:rPr lang="en-GB" sz="2800" b="1" dirty="0"/>
              <a:t>What Risks Do You Have?</a:t>
            </a:r>
            <a:r>
              <a:rPr lang="en-GB" sz="2400" b="1" dirty="0"/>
              <a:t/>
            </a:r>
            <a:br>
              <a:rPr lang="en-GB" sz="2400" b="1" dirty="0"/>
            </a:br>
            <a:endParaRPr lang="en-GB" sz="2800" dirty="0"/>
          </a:p>
          <a:p>
            <a:pPr marL="285750" indent="-285750">
              <a:buFont typeface="Courier New" panose="02070309020205020404" pitchFamily="49" charset="0"/>
              <a:buChar char="o"/>
            </a:pPr>
            <a:r>
              <a:rPr lang="en-US" dirty="0"/>
              <a:t>Historic contamination issues taken on by contract</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err="1"/>
              <a:t>Mobilisation</a:t>
            </a:r>
            <a:r>
              <a:rPr lang="en-US" dirty="0"/>
              <a:t> and/or exacerbation of historical pollution</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Tenant actions resulting in landlord being liable for clean up costs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Hazardous Goods – Transportation </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Inadequate raw material storage</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Waste water discharges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Impact of business activities on infrastructure (utilities or sewerage)</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Air emissions – </a:t>
            </a:r>
            <a:r>
              <a:rPr lang="en-US" dirty="0" err="1"/>
              <a:t>odour</a:t>
            </a:r>
            <a:r>
              <a:rPr lang="en-US" dirty="0"/>
              <a:t>/fumes/dusts</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Fire</a:t>
            </a:r>
            <a:r>
              <a:rPr lang="en-US" sz="1600" dirty="0"/>
              <a:t/>
            </a:r>
            <a:br>
              <a:rPr lang="en-US" sz="1600" dirty="0"/>
            </a:br>
            <a:endParaRPr lang="en-GB" sz="1600" b="1" dirty="0"/>
          </a:p>
          <a:p>
            <a:endParaRPr lang="en-GB" sz="1600" b="1" dirty="0"/>
          </a:p>
        </p:txBody>
      </p:sp>
    </p:spTree>
    <p:extLst>
      <p:ext uri="{BB962C8B-B14F-4D97-AF65-F5344CB8AC3E}">
        <p14:creationId xmlns:p14="http://schemas.microsoft.com/office/powerpoint/2010/main" val="3833125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CD903765-8D2A-4AE9-9AF5-2B0EC2602F96}"/>
              </a:ext>
            </a:extLst>
          </p:cNvPr>
          <p:cNvSpPr>
            <a:spLocks noGrp="1"/>
          </p:cNvSpPr>
          <p:nvPr>
            <p:ph type="sldNum" sz="quarter" idx="12"/>
          </p:nvPr>
        </p:nvSpPr>
        <p:spPr/>
        <p:txBody>
          <a:bodyPr/>
          <a:lstStyle/>
          <a:p>
            <a:fld id="{30731888-E23A-1E49-8A46-0CF91A6898A1}" type="slidenum">
              <a:rPr lang="en-US" smtClean="0"/>
              <a:t>6</a:t>
            </a:fld>
            <a:endParaRPr lang="en-US"/>
          </a:p>
        </p:txBody>
      </p:sp>
      <p:sp>
        <p:nvSpPr>
          <p:cNvPr id="3" name="TextBox 2">
            <a:extLst>
              <a:ext uri="{FF2B5EF4-FFF2-40B4-BE49-F238E27FC236}">
                <a16:creationId xmlns:a16="http://schemas.microsoft.com/office/drawing/2014/main" xmlns="" id="{C303CB2D-B028-41E5-9E00-1CBD7EB19CB2}"/>
              </a:ext>
            </a:extLst>
          </p:cNvPr>
          <p:cNvSpPr txBox="1"/>
          <p:nvPr/>
        </p:nvSpPr>
        <p:spPr>
          <a:xfrm>
            <a:off x="425302" y="1730011"/>
            <a:ext cx="7761768" cy="5047536"/>
          </a:xfrm>
          <a:prstGeom prst="rect">
            <a:avLst/>
          </a:prstGeom>
          <a:noFill/>
        </p:spPr>
        <p:txBody>
          <a:bodyPr wrap="square" rtlCol="0">
            <a:spAutoFit/>
          </a:bodyPr>
          <a:lstStyle/>
          <a:p>
            <a:endParaRPr lang="en-US" sz="1600" dirty="0"/>
          </a:p>
          <a:p>
            <a:pPr marL="285750" indent="-285750">
              <a:buFont typeface="Courier New" panose="02070309020205020404" pitchFamily="49" charset="0"/>
              <a:buChar char="o"/>
            </a:pPr>
            <a:r>
              <a:rPr lang="en-US" dirty="0"/>
              <a:t>The law of Tort has traditionally been used to rectify environmental harm with the most common torts being:</a:t>
            </a:r>
          </a:p>
          <a:p>
            <a:pPr marL="742950" lvl="1" indent="-285750">
              <a:buFont typeface="Courier New" panose="02070309020205020404" pitchFamily="49" charset="0"/>
              <a:buChar char="o"/>
            </a:pPr>
            <a:r>
              <a:rPr lang="en-US" dirty="0"/>
              <a:t>Negligence</a:t>
            </a:r>
          </a:p>
          <a:p>
            <a:pPr marL="742950" lvl="1" indent="-285750">
              <a:buFont typeface="Courier New" panose="02070309020205020404" pitchFamily="49" charset="0"/>
              <a:buChar char="o"/>
            </a:pPr>
            <a:r>
              <a:rPr lang="en-US" dirty="0"/>
              <a:t>Nuisance</a:t>
            </a:r>
          </a:p>
          <a:p>
            <a:pPr marL="742950" lvl="1" indent="-285750">
              <a:buFont typeface="Courier New" panose="02070309020205020404" pitchFamily="49" charset="0"/>
              <a:buChar char="o"/>
            </a:pPr>
            <a:r>
              <a:rPr lang="en-US" dirty="0"/>
              <a:t>The rule in Rylands vs Fletcher – Strict Liability for persons who handle hazardous materials</a:t>
            </a:r>
          </a:p>
          <a:p>
            <a:pPr marL="742950" lvl="1" indent="-285750">
              <a:buFont typeface="Courier New" panose="02070309020205020404" pitchFamily="49" charset="0"/>
              <a:buChar char="o"/>
            </a:pPr>
            <a:r>
              <a:rPr lang="en-US" dirty="0"/>
              <a:t>Trespass</a:t>
            </a:r>
            <a:br>
              <a:rPr lang="en-US" dirty="0"/>
            </a:br>
            <a:endParaRPr lang="en-US" dirty="0"/>
          </a:p>
          <a:p>
            <a:pPr marL="285750" indent="-285750">
              <a:buFont typeface="Courier New" panose="02070309020205020404" pitchFamily="49" charset="0"/>
              <a:buChar char="o"/>
            </a:pPr>
            <a:r>
              <a:rPr lang="en-US" dirty="0"/>
              <a:t>In more recent years though, the law of tort has not been so effective, and with a growing sense of responsibility towards the environment so have followed a number of pieces of legislation from UK and EU </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r>
              <a:rPr lang="en-US" dirty="0"/>
              <a:t>The introduction of this statutory legislation increases the chance of action by regulators as it is no longer simply third party damage which must be considered.</a:t>
            </a:r>
          </a:p>
          <a:p>
            <a:pPr marL="285750" indent="-285750">
              <a:buFont typeface="Courier New" panose="02070309020205020404" pitchFamily="49" charset="0"/>
              <a:buChar char="o"/>
            </a:pPr>
            <a:endParaRPr lang="en-US" dirty="0"/>
          </a:p>
          <a:p>
            <a:pPr marL="285750" indent="-285750">
              <a:buFont typeface="Courier New" panose="02070309020205020404" pitchFamily="49" charset="0"/>
              <a:buChar char="o"/>
            </a:pPr>
            <a:endParaRPr lang="en-US" dirty="0"/>
          </a:p>
        </p:txBody>
      </p:sp>
      <p:sp>
        <p:nvSpPr>
          <p:cNvPr id="5" name="TextBox 4">
            <a:extLst>
              <a:ext uri="{FF2B5EF4-FFF2-40B4-BE49-F238E27FC236}">
                <a16:creationId xmlns:a16="http://schemas.microsoft.com/office/drawing/2014/main" xmlns="" id="{8967C131-823C-4F6A-A5A0-E2EED3C9BA52}"/>
              </a:ext>
            </a:extLst>
          </p:cNvPr>
          <p:cNvSpPr txBox="1"/>
          <p:nvPr/>
        </p:nvSpPr>
        <p:spPr>
          <a:xfrm>
            <a:off x="425302" y="1212112"/>
            <a:ext cx="7549117" cy="523220"/>
          </a:xfrm>
          <a:prstGeom prst="rect">
            <a:avLst/>
          </a:prstGeom>
          <a:noFill/>
        </p:spPr>
        <p:txBody>
          <a:bodyPr wrap="square" rtlCol="0">
            <a:spAutoFit/>
          </a:bodyPr>
          <a:lstStyle/>
          <a:p>
            <a:r>
              <a:rPr lang="en-GB" sz="2800" b="1" dirty="0"/>
              <a:t>How Can Claims Be Brought?</a:t>
            </a:r>
          </a:p>
        </p:txBody>
      </p:sp>
    </p:spTree>
    <p:extLst>
      <p:ext uri="{BB962C8B-B14F-4D97-AF65-F5344CB8AC3E}">
        <p14:creationId xmlns:p14="http://schemas.microsoft.com/office/powerpoint/2010/main" val="1102437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480474-8C5D-4F11-8118-2C1A684D4047}"/>
              </a:ext>
            </a:extLst>
          </p:cNvPr>
          <p:cNvSpPr>
            <a:spLocks noGrp="1"/>
          </p:cNvSpPr>
          <p:nvPr>
            <p:ph idx="1"/>
          </p:nvPr>
        </p:nvSpPr>
        <p:spPr>
          <a:xfrm>
            <a:off x="228455" y="1015050"/>
            <a:ext cx="8229600" cy="5653882"/>
          </a:xfrm>
        </p:spPr>
        <p:txBody>
          <a:bodyPr/>
          <a:lstStyle/>
          <a:p>
            <a:endParaRPr lang="en-US" sz="1400" b="1" dirty="0"/>
          </a:p>
          <a:p>
            <a:r>
              <a:rPr lang="en-GB" sz="2800" b="1" dirty="0"/>
              <a:t>What Other Legislation Is In Place?</a:t>
            </a:r>
            <a:endParaRPr lang="en-GB" sz="2800" dirty="0"/>
          </a:p>
          <a:p>
            <a:endParaRPr lang="en-US" sz="1400" dirty="0"/>
          </a:p>
        </p:txBody>
      </p:sp>
      <p:sp>
        <p:nvSpPr>
          <p:cNvPr id="6" name="TextBox 5">
            <a:extLst>
              <a:ext uri="{FF2B5EF4-FFF2-40B4-BE49-F238E27FC236}">
                <a16:creationId xmlns:a16="http://schemas.microsoft.com/office/drawing/2014/main" xmlns="" id="{2634E7A9-70F9-4894-A0C4-B23BF6B9E438}"/>
              </a:ext>
            </a:extLst>
          </p:cNvPr>
          <p:cNvSpPr txBox="1"/>
          <p:nvPr/>
        </p:nvSpPr>
        <p:spPr>
          <a:xfrm>
            <a:off x="228455" y="1767429"/>
            <a:ext cx="8229600" cy="4185761"/>
          </a:xfrm>
          <a:prstGeom prst="rect">
            <a:avLst/>
          </a:prstGeom>
          <a:noFill/>
        </p:spPr>
        <p:txBody>
          <a:bodyPr wrap="square">
            <a:spAutoFit/>
          </a:bodyPr>
          <a:lstStyle/>
          <a:p>
            <a:endParaRPr lang="en-GB" sz="1400" dirty="0"/>
          </a:p>
          <a:p>
            <a:pPr marL="285750" indent="-285750">
              <a:buFont typeface="Courier New" panose="02070309020205020404" pitchFamily="49" charset="0"/>
              <a:buChar char="o"/>
            </a:pPr>
            <a:r>
              <a:rPr lang="en-GB" dirty="0"/>
              <a:t>Water Pollution – Section 161A of The Water Resources Act 1991</a:t>
            </a:r>
          </a:p>
          <a:p>
            <a:pPr marL="285750" indent="-285750">
              <a:buFont typeface="Courier New" panose="02070309020205020404" pitchFamily="49" charset="0"/>
              <a:buChar char="o"/>
            </a:pPr>
            <a:endParaRPr lang="en-GB" dirty="0"/>
          </a:p>
          <a:p>
            <a:pPr marL="285750" indent="-285750">
              <a:buFont typeface="Courier New" panose="02070309020205020404" pitchFamily="49" charset="0"/>
              <a:buChar char="o"/>
            </a:pPr>
            <a:r>
              <a:rPr lang="en-GB" dirty="0"/>
              <a:t>Contaminated Land – Part 2A of The Environmental Protection Act 1990</a:t>
            </a:r>
          </a:p>
          <a:p>
            <a:pPr marL="285750" indent="-285750">
              <a:buFont typeface="Courier New" panose="02070309020205020404" pitchFamily="49" charset="0"/>
              <a:buChar char="o"/>
            </a:pPr>
            <a:endParaRPr lang="en-GB" dirty="0"/>
          </a:p>
          <a:p>
            <a:pPr marL="285750" indent="-285750">
              <a:buFont typeface="Courier New" panose="02070309020205020404" pitchFamily="49" charset="0"/>
              <a:buChar char="o"/>
            </a:pPr>
            <a:r>
              <a:rPr lang="en-GB" dirty="0"/>
              <a:t>Waste – Section 59 of The Environmental Protection Act 1990</a:t>
            </a:r>
          </a:p>
          <a:p>
            <a:pPr marL="285750" indent="-285750">
              <a:buFont typeface="Courier New" panose="02070309020205020404" pitchFamily="49" charset="0"/>
              <a:buChar char="o"/>
            </a:pPr>
            <a:endParaRPr lang="en-GB" dirty="0"/>
          </a:p>
          <a:p>
            <a:pPr marL="285750" indent="-285750">
              <a:buFont typeface="Courier New" panose="02070309020205020404" pitchFamily="49" charset="0"/>
              <a:buChar char="o"/>
            </a:pPr>
            <a:r>
              <a:rPr lang="en-GB" dirty="0"/>
              <a:t>Statutory Nuisance – Part III of the Environment Protection Act 1990</a:t>
            </a:r>
          </a:p>
          <a:p>
            <a:pPr marL="285750" indent="-285750">
              <a:buFont typeface="Courier New" panose="02070309020205020404" pitchFamily="49" charset="0"/>
              <a:buChar char="o"/>
            </a:pPr>
            <a:endParaRPr lang="en-GB" dirty="0"/>
          </a:p>
          <a:p>
            <a:pPr marL="285750" indent="-285750">
              <a:buFont typeface="Courier New" panose="02070309020205020404" pitchFamily="49" charset="0"/>
              <a:buChar char="o"/>
            </a:pPr>
            <a:r>
              <a:rPr lang="en-GB" dirty="0"/>
              <a:t>Environmental Damage – Environmental Damage Regulations 2015</a:t>
            </a:r>
          </a:p>
          <a:p>
            <a:pPr marL="285750" indent="-285750">
              <a:buFont typeface="Courier New" panose="02070309020205020404" pitchFamily="49" charset="0"/>
              <a:buChar char="o"/>
            </a:pPr>
            <a:endParaRPr lang="en-GB" b="1" dirty="0"/>
          </a:p>
          <a:p>
            <a:pPr marL="285750" indent="-285750">
              <a:buFont typeface="Courier New" panose="02070309020205020404" pitchFamily="49" charset="0"/>
              <a:buChar char="o"/>
            </a:pPr>
            <a:r>
              <a:rPr lang="en-GB" dirty="0"/>
              <a:t>European Liability Directive (ELD) 2009 – Businesses must investigate the cause of any contamination, and pay for any remedial action. If brought to court, an offence under this directive can result in up to two years imprisonment and an unlimited fine</a:t>
            </a:r>
          </a:p>
        </p:txBody>
      </p:sp>
    </p:spTree>
    <p:extLst>
      <p:ext uri="{BB962C8B-B14F-4D97-AF65-F5344CB8AC3E}">
        <p14:creationId xmlns:p14="http://schemas.microsoft.com/office/powerpoint/2010/main" val="176930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24FAB8A1-2C85-4B5A-98D7-279D8C2AEBA4}"/>
              </a:ext>
            </a:extLst>
          </p:cNvPr>
          <p:cNvSpPr>
            <a:spLocks noGrp="1"/>
          </p:cNvSpPr>
          <p:nvPr>
            <p:ph type="sldNum" sz="quarter" idx="12"/>
          </p:nvPr>
        </p:nvSpPr>
        <p:spPr/>
        <p:txBody>
          <a:bodyPr/>
          <a:lstStyle/>
          <a:p>
            <a:fld id="{30731888-E23A-1E49-8A46-0CF91A6898A1}" type="slidenum">
              <a:rPr lang="en-US" smtClean="0"/>
              <a:t>8</a:t>
            </a:fld>
            <a:endParaRPr lang="en-US"/>
          </a:p>
        </p:txBody>
      </p:sp>
      <p:sp>
        <p:nvSpPr>
          <p:cNvPr id="3" name="TextBox 2">
            <a:extLst>
              <a:ext uri="{FF2B5EF4-FFF2-40B4-BE49-F238E27FC236}">
                <a16:creationId xmlns:a16="http://schemas.microsoft.com/office/drawing/2014/main" xmlns="" id="{17309DF1-B5CD-4DD6-9ED6-77940D800DB4}"/>
              </a:ext>
            </a:extLst>
          </p:cNvPr>
          <p:cNvSpPr txBox="1"/>
          <p:nvPr/>
        </p:nvSpPr>
        <p:spPr>
          <a:xfrm>
            <a:off x="510362" y="1035632"/>
            <a:ext cx="7676707" cy="954107"/>
          </a:xfrm>
          <a:prstGeom prst="rect">
            <a:avLst/>
          </a:prstGeom>
          <a:noFill/>
        </p:spPr>
        <p:txBody>
          <a:bodyPr wrap="square" rtlCol="0">
            <a:spAutoFit/>
          </a:bodyPr>
          <a:lstStyle/>
          <a:p>
            <a:r>
              <a:rPr lang="en-GB" sz="2800" b="1" dirty="0"/>
              <a:t>What Costs Can be Incurred Following an Environmental Liability Incident?</a:t>
            </a:r>
          </a:p>
        </p:txBody>
      </p:sp>
      <p:sp>
        <p:nvSpPr>
          <p:cNvPr id="4" name="TextBox 3">
            <a:extLst>
              <a:ext uri="{FF2B5EF4-FFF2-40B4-BE49-F238E27FC236}">
                <a16:creationId xmlns:a16="http://schemas.microsoft.com/office/drawing/2014/main" xmlns="" id="{A5F3CA36-6718-43AA-B3F7-2BC7E184C4FD}"/>
              </a:ext>
            </a:extLst>
          </p:cNvPr>
          <p:cNvSpPr txBox="1"/>
          <p:nvPr/>
        </p:nvSpPr>
        <p:spPr>
          <a:xfrm>
            <a:off x="510362" y="1989739"/>
            <a:ext cx="7570381" cy="3693319"/>
          </a:xfrm>
          <a:prstGeom prst="rect">
            <a:avLst/>
          </a:prstGeom>
          <a:noFill/>
        </p:spPr>
        <p:txBody>
          <a:bodyPr wrap="square" rtlCol="0">
            <a:spAutoFit/>
          </a:bodyPr>
          <a:lstStyle/>
          <a:p>
            <a:pPr marL="285750" indent="-285750">
              <a:buFont typeface="Courier New" panose="02070309020205020404" pitchFamily="49" charset="0"/>
              <a:buChar char="o"/>
            </a:pPr>
            <a:r>
              <a:rPr lang="en-US" dirty="0"/>
              <a:t>Third party property damage and bodily injury</a:t>
            </a:r>
          </a:p>
          <a:p>
            <a:endParaRPr lang="en-US" dirty="0"/>
          </a:p>
          <a:p>
            <a:pPr marL="285750" indent="-285750">
              <a:buFont typeface="Courier New" panose="02070309020205020404" pitchFamily="49" charset="0"/>
              <a:buChar char="o"/>
            </a:pPr>
            <a:r>
              <a:rPr lang="en-US" dirty="0"/>
              <a:t>Statutory remediation (clean up costs required by regulator)</a:t>
            </a:r>
            <a:br>
              <a:rPr lang="en-US" dirty="0"/>
            </a:br>
            <a:endParaRPr lang="en-US" dirty="0"/>
          </a:p>
          <a:p>
            <a:pPr marL="285750" indent="-285750">
              <a:buFont typeface="Courier New" panose="02070309020205020404" pitchFamily="49" charset="0"/>
              <a:buChar char="o"/>
            </a:pPr>
            <a:r>
              <a:rPr lang="en-US" dirty="0"/>
              <a:t>Emergency response costs (clean up costs incurred by the regulator)</a:t>
            </a:r>
            <a:br>
              <a:rPr lang="en-US" dirty="0"/>
            </a:br>
            <a:endParaRPr lang="en-US" dirty="0"/>
          </a:p>
          <a:p>
            <a:pPr marL="285750" indent="-285750">
              <a:buFont typeface="Courier New" panose="02070309020205020404" pitchFamily="49" charset="0"/>
              <a:buChar char="o"/>
            </a:pPr>
            <a:r>
              <a:rPr lang="en-US" dirty="0"/>
              <a:t>First party clean up costs (own site)</a:t>
            </a:r>
            <a:br>
              <a:rPr lang="en-US" dirty="0"/>
            </a:br>
            <a:endParaRPr lang="en-US" dirty="0"/>
          </a:p>
          <a:p>
            <a:pPr marL="285750" indent="-285750">
              <a:buFont typeface="Courier New" panose="02070309020205020404" pitchFamily="49" charset="0"/>
              <a:buChar char="o"/>
            </a:pPr>
            <a:r>
              <a:rPr lang="en-US" dirty="0"/>
              <a:t>Biodiversity damage</a:t>
            </a:r>
            <a:br>
              <a:rPr lang="en-US" dirty="0"/>
            </a:br>
            <a:endParaRPr lang="en-US" dirty="0"/>
          </a:p>
          <a:p>
            <a:pPr marL="285750" indent="-285750">
              <a:buFont typeface="Courier New" panose="02070309020205020404" pitchFamily="49" charset="0"/>
              <a:buChar char="o"/>
            </a:pPr>
            <a:r>
              <a:rPr lang="en-US" dirty="0"/>
              <a:t>First party business interruption costs</a:t>
            </a:r>
          </a:p>
          <a:p>
            <a:endParaRPr lang="en-US" dirty="0"/>
          </a:p>
          <a:p>
            <a:pPr marL="285750" indent="-285750">
              <a:buFont typeface="Courier New" panose="02070309020205020404" pitchFamily="49" charset="0"/>
              <a:buChar char="o"/>
            </a:pPr>
            <a:r>
              <a:rPr lang="en-US" dirty="0"/>
              <a:t>Mitigation costs to respond to an imminent threat</a:t>
            </a:r>
          </a:p>
        </p:txBody>
      </p:sp>
    </p:spTree>
    <p:extLst>
      <p:ext uri="{BB962C8B-B14F-4D97-AF65-F5344CB8AC3E}">
        <p14:creationId xmlns:p14="http://schemas.microsoft.com/office/powerpoint/2010/main" val="391682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9D1200D-35CD-488A-8C7A-BB4C1756D1B3}"/>
              </a:ext>
            </a:extLst>
          </p:cNvPr>
          <p:cNvSpPr>
            <a:spLocks noGrp="1"/>
          </p:cNvSpPr>
          <p:nvPr>
            <p:ph type="sldNum" sz="quarter" idx="12"/>
          </p:nvPr>
        </p:nvSpPr>
        <p:spPr/>
        <p:txBody>
          <a:bodyPr/>
          <a:lstStyle/>
          <a:p>
            <a:fld id="{30731888-E23A-1E49-8A46-0CF91A6898A1}" type="slidenum">
              <a:rPr lang="en-US" smtClean="0"/>
              <a:t>9</a:t>
            </a:fld>
            <a:endParaRPr lang="en-US"/>
          </a:p>
        </p:txBody>
      </p:sp>
      <p:sp>
        <p:nvSpPr>
          <p:cNvPr id="3" name="TextBox 2">
            <a:extLst>
              <a:ext uri="{FF2B5EF4-FFF2-40B4-BE49-F238E27FC236}">
                <a16:creationId xmlns:a16="http://schemas.microsoft.com/office/drawing/2014/main" xmlns="" id="{DCFD2B0A-E465-4DAA-A56A-26D6D8D8082C}"/>
              </a:ext>
            </a:extLst>
          </p:cNvPr>
          <p:cNvSpPr txBox="1"/>
          <p:nvPr/>
        </p:nvSpPr>
        <p:spPr>
          <a:xfrm>
            <a:off x="609600" y="1391478"/>
            <a:ext cx="7699513" cy="5016758"/>
          </a:xfrm>
          <a:prstGeom prst="rect">
            <a:avLst/>
          </a:prstGeom>
          <a:noFill/>
        </p:spPr>
        <p:txBody>
          <a:bodyPr wrap="square" rtlCol="0">
            <a:spAutoFit/>
          </a:bodyPr>
          <a:lstStyle/>
          <a:p>
            <a:r>
              <a:rPr lang="en-GB" sz="2800" b="1" dirty="0"/>
              <a:t>What is The True Cost of An Environmental Liability Loss?</a:t>
            </a:r>
          </a:p>
          <a:p>
            <a:endParaRPr lang="en-GB" sz="2400" b="1" dirty="0"/>
          </a:p>
          <a:p>
            <a:pPr algn="l"/>
            <a:r>
              <a:rPr lang="en-US" b="0" i="0" dirty="0">
                <a:solidFill>
                  <a:srgbClr val="333333"/>
                </a:solidFill>
                <a:effectLst/>
                <a:latin typeface="Swiss721"/>
              </a:rPr>
              <a:t>A UK water company was fined £15,000 for polluting a river.</a:t>
            </a:r>
          </a:p>
          <a:p>
            <a:pPr algn="l"/>
            <a:endParaRPr lang="en-US" dirty="0">
              <a:solidFill>
                <a:srgbClr val="333333"/>
              </a:solidFill>
              <a:latin typeface="Swiss721"/>
            </a:endParaRPr>
          </a:p>
          <a:p>
            <a:pPr algn="l"/>
            <a:r>
              <a:rPr lang="en-US" b="0" i="0" dirty="0">
                <a:solidFill>
                  <a:srgbClr val="333333"/>
                </a:solidFill>
                <a:effectLst/>
                <a:latin typeface="Swiss721"/>
              </a:rPr>
              <a:t> They also had to cover costs for:</a:t>
            </a:r>
          </a:p>
          <a:p>
            <a:pPr algn="l">
              <a:buFont typeface="Arial" panose="020B0604020202020204" pitchFamily="34" charset="0"/>
              <a:buChar char="•"/>
            </a:pPr>
            <a:r>
              <a:rPr lang="en-US" b="0" i="0" dirty="0" err="1">
                <a:solidFill>
                  <a:srgbClr val="333333"/>
                </a:solidFill>
                <a:effectLst/>
                <a:latin typeface="Swiss721"/>
              </a:rPr>
              <a:t>Tankering</a:t>
            </a:r>
            <a:r>
              <a:rPr lang="en-US" b="0" i="0" dirty="0">
                <a:solidFill>
                  <a:srgbClr val="333333"/>
                </a:solidFill>
                <a:effectLst/>
                <a:latin typeface="Swiss721"/>
              </a:rPr>
              <a:t> away the chemical - £32,600</a:t>
            </a:r>
          </a:p>
          <a:p>
            <a:pPr algn="l">
              <a:buFont typeface="Arial" panose="020B0604020202020204" pitchFamily="34" charset="0"/>
              <a:buChar char="•"/>
            </a:pPr>
            <a:r>
              <a:rPr lang="en-US" b="0" i="0" dirty="0">
                <a:solidFill>
                  <a:srgbClr val="333333"/>
                </a:solidFill>
                <a:effectLst/>
                <a:latin typeface="Swiss721"/>
              </a:rPr>
              <a:t>Plugging the leak - £8,300</a:t>
            </a:r>
          </a:p>
          <a:p>
            <a:pPr algn="l">
              <a:buFont typeface="Arial" panose="020B0604020202020204" pitchFamily="34" charset="0"/>
              <a:buChar char="•"/>
            </a:pPr>
            <a:r>
              <a:rPr lang="en-US" b="0" i="0" dirty="0">
                <a:solidFill>
                  <a:srgbClr val="333333"/>
                </a:solidFill>
                <a:effectLst/>
                <a:latin typeface="Swiss721"/>
              </a:rPr>
              <a:t>An initial fish survey - £6,000</a:t>
            </a:r>
          </a:p>
          <a:p>
            <a:pPr algn="l">
              <a:buFont typeface="Arial" panose="020B0604020202020204" pitchFamily="34" charset="0"/>
              <a:buChar char="•"/>
            </a:pPr>
            <a:r>
              <a:rPr lang="en-US" b="0" i="0" dirty="0">
                <a:solidFill>
                  <a:srgbClr val="333333"/>
                </a:solidFill>
                <a:effectLst/>
                <a:latin typeface="Swiss721"/>
              </a:rPr>
              <a:t>Installing leak detection equipment - £60,000</a:t>
            </a:r>
          </a:p>
          <a:p>
            <a:pPr algn="l">
              <a:buFont typeface="Arial" panose="020B0604020202020204" pitchFamily="34" charset="0"/>
              <a:buChar char="•"/>
            </a:pPr>
            <a:r>
              <a:rPr lang="en-US" b="0" i="0" dirty="0">
                <a:solidFill>
                  <a:srgbClr val="333333"/>
                </a:solidFill>
                <a:effectLst/>
                <a:latin typeface="Swiss721"/>
              </a:rPr>
              <a:t>Charge for Environment Agency officers - £2,270</a:t>
            </a:r>
          </a:p>
          <a:p>
            <a:pPr algn="l">
              <a:buFont typeface="Arial" panose="020B0604020202020204" pitchFamily="34" charset="0"/>
              <a:buChar char="•"/>
            </a:pPr>
            <a:r>
              <a:rPr lang="en-US" b="0" i="0" dirty="0">
                <a:solidFill>
                  <a:srgbClr val="333333"/>
                </a:solidFill>
                <a:effectLst/>
                <a:latin typeface="Swiss721"/>
              </a:rPr>
              <a:t>Further fish surveys - £20,000</a:t>
            </a:r>
          </a:p>
          <a:p>
            <a:pPr algn="l">
              <a:buFont typeface="Arial" panose="020B0604020202020204" pitchFamily="34" charset="0"/>
              <a:buChar char="•"/>
            </a:pPr>
            <a:r>
              <a:rPr lang="en-US" b="0" i="0" dirty="0">
                <a:solidFill>
                  <a:srgbClr val="333333"/>
                </a:solidFill>
                <a:effectLst/>
                <a:latin typeface="Swiss721"/>
              </a:rPr>
              <a:t>Restocking of the river - £63,500  </a:t>
            </a:r>
          </a:p>
          <a:p>
            <a:pPr algn="l">
              <a:buFont typeface="Arial" panose="020B0604020202020204" pitchFamily="34" charset="0"/>
              <a:buChar char="•"/>
            </a:pPr>
            <a:endParaRPr lang="en-US" b="0" i="0" dirty="0">
              <a:solidFill>
                <a:srgbClr val="333333"/>
              </a:solidFill>
              <a:effectLst/>
              <a:latin typeface="Swiss721"/>
            </a:endParaRPr>
          </a:p>
          <a:p>
            <a:pPr algn="l">
              <a:buFont typeface="Arial" panose="020B0604020202020204" pitchFamily="34" charset="0"/>
              <a:buChar char="•"/>
            </a:pPr>
            <a:r>
              <a:rPr lang="en-US" b="1" i="0" dirty="0">
                <a:solidFill>
                  <a:srgbClr val="333333"/>
                </a:solidFill>
                <a:effectLst/>
                <a:latin typeface="Swiss721"/>
              </a:rPr>
              <a:t>​TOTALING: £192,670</a:t>
            </a:r>
            <a:endParaRPr lang="en-US" b="0" i="0" dirty="0">
              <a:solidFill>
                <a:srgbClr val="333333"/>
              </a:solidFill>
              <a:effectLst/>
              <a:latin typeface="Swiss721"/>
            </a:endParaRPr>
          </a:p>
          <a:p>
            <a:endParaRPr lang="en-GB" sz="2400" b="1" dirty="0"/>
          </a:p>
        </p:txBody>
      </p:sp>
    </p:spTree>
    <p:extLst>
      <p:ext uri="{BB962C8B-B14F-4D97-AF65-F5344CB8AC3E}">
        <p14:creationId xmlns:p14="http://schemas.microsoft.com/office/powerpoint/2010/main" val="2614682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1B8D069D1F4C438A6A6DA39C4DC855" ma:contentTypeVersion="5" ma:contentTypeDescription="Create a new document." ma:contentTypeScope="" ma:versionID="75f41c5a71b12dd790a52ae18fe897de">
  <xsd:schema xmlns:xsd="http://www.w3.org/2001/XMLSchema" xmlns:xs="http://www.w3.org/2001/XMLSchema" xmlns:p="http://schemas.microsoft.com/office/2006/metadata/properties" xmlns:ns3="56dc6257-03ea-4e94-a4c7-fbdf4441cc43" xmlns:ns4="ad57b897-5125-47d0-9ad5-fa81f3aa775b" targetNamespace="http://schemas.microsoft.com/office/2006/metadata/properties" ma:root="true" ma:fieldsID="6be4105d717957cbd62cfc6cb64dbf47" ns3:_="" ns4:_="">
    <xsd:import namespace="56dc6257-03ea-4e94-a4c7-fbdf4441cc43"/>
    <xsd:import namespace="ad57b897-5125-47d0-9ad5-fa81f3aa77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dc6257-03ea-4e94-a4c7-fbdf4441cc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57b897-5125-47d0-9ad5-fa81f3aa77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20F93B-3E89-4323-BA9C-AA96DC08E738}">
  <ds:schemaRefs>
    <ds:schemaRef ds:uri="http://schemas.microsoft.com/sharepoint/v3/contenttype/forms"/>
  </ds:schemaRefs>
</ds:datastoreItem>
</file>

<file path=customXml/itemProps2.xml><?xml version="1.0" encoding="utf-8"?>
<ds:datastoreItem xmlns:ds="http://schemas.openxmlformats.org/officeDocument/2006/customXml" ds:itemID="{859ED165-52F6-4AB5-96EC-820A507AFA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dc6257-03ea-4e94-a4c7-fbdf4441cc43"/>
    <ds:schemaRef ds:uri="ad57b897-5125-47d0-9ad5-fa81f3aa77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D341FE-7003-486D-9185-E3AC1D667D6B}">
  <ds:schemaRefs>
    <ds:schemaRef ds:uri="http://purl.org/dc/dcmitype/"/>
    <ds:schemaRef ds:uri="ad57b897-5125-47d0-9ad5-fa81f3aa775b"/>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56dc6257-03ea-4e94-a4c7-fbdf4441cc4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TM04033917[[fn=Berlin]]</Template>
  <TotalTime>2252</TotalTime>
  <Words>1462</Words>
  <Application>Microsoft Office PowerPoint</Application>
  <PresentationFormat>On-screen Show (4:3)</PresentationFormat>
  <Paragraphs>253</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Burning Red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 Dyer</dc:creator>
  <cp:lastModifiedBy>User</cp:lastModifiedBy>
  <cp:revision>226</cp:revision>
  <cp:lastPrinted>2018-04-20T10:03:50Z</cp:lastPrinted>
  <dcterms:created xsi:type="dcterms:W3CDTF">2014-01-30T16:09:23Z</dcterms:created>
  <dcterms:modified xsi:type="dcterms:W3CDTF">2021-10-27T06:38:04Z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0x010100051B8D069D1F4C438A6A6DA39C4DC855</vt:lpwstr>
  </property>
</Properties>
</file>