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89" r:id="rId2"/>
    <p:sldId id="542" r:id="rId3"/>
    <p:sldId id="258" r:id="rId4"/>
    <p:sldId id="259" r:id="rId5"/>
    <p:sldId id="262" r:id="rId6"/>
    <p:sldId id="260" r:id="rId7"/>
    <p:sldId id="261" r:id="rId8"/>
    <p:sldId id="269" r:id="rId9"/>
    <p:sldId id="271" r:id="rId10"/>
    <p:sldId id="554" r:id="rId11"/>
    <p:sldId id="304" r:id="rId12"/>
    <p:sldId id="309" r:id="rId13"/>
    <p:sldId id="546" r:id="rId14"/>
    <p:sldId id="547" r:id="rId15"/>
    <p:sldId id="548" r:id="rId16"/>
    <p:sldId id="553" r:id="rId17"/>
    <p:sldId id="551" r:id="rId18"/>
    <p:sldId id="552" r:id="rId19"/>
    <p:sldId id="288" r:id="rId20"/>
  </p:sldIdLst>
  <p:sldSz cx="9118600" cy="6832600"/>
  <p:notesSz cx="10002838" cy="688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2" autoAdjust="0"/>
  </p:normalViewPr>
  <p:slideViewPr>
    <p:cSldViewPr>
      <p:cViewPr>
        <p:scale>
          <a:sx n="82" d="100"/>
          <a:sy n="82" d="100"/>
        </p:scale>
        <p:origin x="-810" y="-72"/>
      </p:cViewPr>
      <p:guideLst>
        <p:guide orient="horz" pos="2880"/>
        <p:guide pos="2160"/>
      </p:guideLst>
    </p:cSldViewPr>
  </p:slideViewPr>
  <p:notesTextViewPr>
    <p:cViewPr>
      <p:scale>
        <a:sx n="100" d="100"/>
        <a:sy n="100" d="100"/>
      </p:scale>
      <p:origin x="0" y="0"/>
    </p:cViewPr>
  </p:notesTextViewPr>
  <p:notesViewPr>
    <p:cSldViewPr>
      <p:cViewPr varScale="1">
        <p:scale>
          <a:sx n="108" d="100"/>
          <a:sy n="108" d="100"/>
        </p:scale>
        <p:origin x="70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F50C384-3F82-48E8-A7A9-6B1189CE0569}"/>
              </a:ext>
            </a:extLst>
          </p:cNvPr>
          <p:cNvSpPr>
            <a:spLocks noGrp="1"/>
          </p:cNvSpPr>
          <p:nvPr>
            <p:ph type="hdr" sz="quarter"/>
          </p:nvPr>
        </p:nvSpPr>
        <p:spPr>
          <a:xfrm>
            <a:off x="0" y="0"/>
            <a:ext cx="4334448" cy="345370"/>
          </a:xfrm>
          <a:prstGeom prst="rect">
            <a:avLst/>
          </a:prstGeom>
        </p:spPr>
        <p:txBody>
          <a:bodyPr vert="horz" lIns="96789" tIns="48395" rIns="96789" bIns="48395" rtlCol="0"/>
          <a:lstStyle>
            <a:lvl1pPr algn="l">
              <a:defRPr sz="1300"/>
            </a:lvl1pPr>
          </a:lstStyle>
          <a:p>
            <a:endParaRPr lang="en-GB"/>
          </a:p>
        </p:txBody>
      </p:sp>
      <p:sp>
        <p:nvSpPr>
          <p:cNvPr id="3" name="Date Placeholder 2">
            <a:extLst>
              <a:ext uri="{FF2B5EF4-FFF2-40B4-BE49-F238E27FC236}">
                <a16:creationId xmlns="" xmlns:a16="http://schemas.microsoft.com/office/drawing/2014/main" id="{809ED6C9-BA89-4D2E-ABCD-3EF7F1837B83}"/>
              </a:ext>
            </a:extLst>
          </p:cNvPr>
          <p:cNvSpPr>
            <a:spLocks noGrp="1"/>
          </p:cNvSpPr>
          <p:nvPr>
            <p:ph type="dt" sz="quarter" idx="1"/>
          </p:nvPr>
        </p:nvSpPr>
        <p:spPr>
          <a:xfrm>
            <a:off x="5666649" y="0"/>
            <a:ext cx="4334448" cy="345370"/>
          </a:xfrm>
          <a:prstGeom prst="rect">
            <a:avLst/>
          </a:prstGeom>
        </p:spPr>
        <p:txBody>
          <a:bodyPr vert="horz" lIns="96789" tIns="48395" rIns="96789" bIns="48395" rtlCol="0"/>
          <a:lstStyle>
            <a:lvl1pPr algn="r">
              <a:defRPr sz="1300"/>
            </a:lvl1pPr>
          </a:lstStyle>
          <a:p>
            <a:fld id="{5E9FECA3-3B6F-4E43-9DEF-BC042F518661}" type="datetimeFigureOut">
              <a:rPr lang="en-GB" smtClean="0"/>
              <a:t>21/09/2021</a:t>
            </a:fld>
            <a:endParaRPr lang="en-GB"/>
          </a:p>
        </p:txBody>
      </p:sp>
      <p:sp>
        <p:nvSpPr>
          <p:cNvPr id="4" name="Footer Placeholder 3">
            <a:extLst>
              <a:ext uri="{FF2B5EF4-FFF2-40B4-BE49-F238E27FC236}">
                <a16:creationId xmlns="" xmlns:a16="http://schemas.microsoft.com/office/drawing/2014/main" id="{BB5CA90C-1545-45A9-A86A-FE6A8F69D27A}"/>
              </a:ext>
            </a:extLst>
          </p:cNvPr>
          <p:cNvSpPr>
            <a:spLocks noGrp="1"/>
          </p:cNvSpPr>
          <p:nvPr>
            <p:ph type="ftr" sz="quarter" idx="2"/>
          </p:nvPr>
        </p:nvSpPr>
        <p:spPr>
          <a:xfrm>
            <a:off x="0" y="6536443"/>
            <a:ext cx="4334448" cy="345370"/>
          </a:xfrm>
          <a:prstGeom prst="rect">
            <a:avLst/>
          </a:prstGeom>
        </p:spPr>
        <p:txBody>
          <a:bodyPr vert="horz" lIns="96789" tIns="48395" rIns="96789" bIns="48395" rtlCol="0" anchor="b"/>
          <a:lstStyle>
            <a:lvl1pPr algn="l">
              <a:defRPr sz="1300"/>
            </a:lvl1pPr>
          </a:lstStyle>
          <a:p>
            <a:endParaRPr lang="en-GB"/>
          </a:p>
        </p:txBody>
      </p:sp>
      <p:sp>
        <p:nvSpPr>
          <p:cNvPr id="5" name="Slide Number Placeholder 4">
            <a:extLst>
              <a:ext uri="{FF2B5EF4-FFF2-40B4-BE49-F238E27FC236}">
                <a16:creationId xmlns="" xmlns:a16="http://schemas.microsoft.com/office/drawing/2014/main" id="{790561D7-EDA0-45E1-B197-CB4A406DC2E1}"/>
              </a:ext>
            </a:extLst>
          </p:cNvPr>
          <p:cNvSpPr>
            <a:spLocks noGrp="1"/>
          </p:cNvSpPr>
          <p:nvPr>
            <p:ph type="sldNum" sz="quarter" idx="3"/>
          </p:nvPr>
        </p:nvSpPr>
        <p:spPr>
          <a:xfrm>
            <a:off x="5666649" y="6536443"/>
            <a:ext cx="4334448" cy="345370"/>
          </a:xfrm>
          <a:prstGeom prst="rect">
            <a:avLst/>
          </a:prstGeom>
        </p:spPr>
        <p:txBody>
          <a:bodyPr vert="horz" lIns="96789" tIns="48395" rIns="96789" bIns="48395" rtlCol="0" anchor="b"/>
          <a:lstStyle>
            <a:lvl1pPr algn="r">
              <a:defRPr sz="1300"/>
            </a:lvl1pPr>
          </a:lstStyle>
          <a:p>
            <a:fld id="{D95C8D1B-004A-4610-9B53-0E80114DDC0B}" type="slidenum">
              <a:rPr lang="en-GB" smtClean="0"/>
              <a:t>‹#›</a:t>
            </a:fld>
            <a:endParaRPr lang="en-GB"/>
          </a:p>
        </p:txBody>
      </p:sp>
    </p:spTree>
    <p:extLst>
      <p:ext uri="{BB962C8B-B14F-4D97-AF65-F5344CB8AC3E}">
        <p14:creationId xmlns:p14="http://schemas.microsoft.com/office/powerpoint/2010/main" val="2085919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34448" cy="343771"/>
          </a:xfrm>
          <a:prstGeom prst="rect">
            <a:avLst/>
          </a:prstGeom>
        </p:spPr>
        <p:txBody>
          <a:bodyPr vert="horz" lIns="96789" tIns="48395" rIns="96789" bIns="48395" rtlCol="0"/>
          <a:lstStyle>
            <a:lvl1pPr algn="l">
              <a:defRPr sz="1300"/>
            </a:lvl1pPr>
          </a:lstStyle>
          <a:p>
            <a:endParaRPr lang="en-GB"/>
          </a:p>
        </p:txBody>
      </p:sp>
      <p:sp>
        <p:nvSpPr>
          <p:cNvPr id="3" name="Date Placeholder 2"/>
          <p:cNvSpPr>
            <a:spLocks noGrp="1"/>
          </p:cNvSpPr>
          <p:nvPr>
            <p:ph type="dt" idx="1"/>
          </p:nvPr>
        </p:nvSpPr>
        <p:spPr>
          <a:xfrm>
            <a:off x="5666649" y="1"/>
            <a:ext cx="4334448" cy="343771"/>
          </a:xfrm>
          <a:prstGeom prst="rect">
            <a:avLst/>
          </a:prstGeom>
        </p:spPr>
        <p:txBody>
          <a:bodyPr vert="horz" lIns="96789" tIns="48395" rIns="96789" bIns="48395" rtlCol="0"/>
          <a:lstStyle>
            <a:lvl1pPr algn="r">
              <a:defRPr sz="1300"/>
            </a:lvl1pPr>
          </a:lstStyle>
          <a:p>
            <a:fld id="{CCAF6932-B5B3-46FD-9C78-C547014202C2}" type="datetimeFigureOut">
              <a:rPr lang="en-GB" smtClean="0"/>
              <a:t>21/09/2021</a:t>
            </a:fld>
            <a:endParaRPr lang="en-GB"/>
          </a:p>
        </p:txBody>
      </p:sp>
      <p:sp>
        <p:nvSpPr>
          <p:cNvPr id="4" name="Slide Image Placeholder 3"/>
          <p:cNvSpPr>
            <a:spLocks noGrp="1" noRot="1" noChangeAspect="1"/>
          </p:cNvSpPr>
          <p:nvPr>
            <p:ph type="sldImg" idx="2"/>
          </p:nvPr>
        </p:nvSpPr>
        <p:spPr>
          <a:xfrm>
            <a:off x="3278188" y="515938"/>
            <a:ext cx="3446462" cy="2581275"/>
          </a:xfrm>
          <a:prstGeom prst="rect">
            <a:avLst/>
          </a:prstGeom>
          <a:noFill/>
          <a:ln w="12700">
            <a:solidFill>
              <a:prstClr val="black"/>
            </a:solidFill>
          </a:ln>
        </p:spPr>
        <p:txBody>
          <a:bodyPr vert="horz" lIns="96789" tIns="48395" rIns="96789" bIns="48395" rtlCol="0" anchor="ctr"/>
          <a:lstStyle/>
          <a:p>
            <a:endParaRPr lang="en-GB"/>
          </a:p>
        </p:txBody>
      </p:sp>
      <p:sp>
        <p:nvSpPr>
          <p:cNvPr id="5" name="Notes Placeholder 4"/>
          <p:cNvSpPr>
            <a:spLocks noGrp="1"/>
          </p:cNvSpPr>
          <p:nvPr>
            <p:ph type="body" sz="quarter" idx="3"/>
          </p:nvPr>
        </p:nvSpPr>
        <p:spPr>
          <a:xfrm>
            <a:off x="999587" y="3268222"/>
            <a:ext cx="8003664" cy="3097136"/>
          </a:xfrm>
          <a:prstGeom prst="rect">
            <a:avLst/>
          </a:prstGeom>
        </p:spPr>
        <p:txBody>
          <a:bodyPr vert="horz" lIns="96789" tIns="48395" rIns="96789" bIns="4839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36444"/>
            <a:ext cx="4334448" cy="343771"/>
          </a:xfrm>
          <a:prstGeom prst="rect">
            <a:avLst/>
          </a:prstGeom>
        </p:spPr>
        <p:txBody>
          <a:bodyPr vert="horz" lIns="96789" tIns="48395" rIns="96789" bIns="48395" rtlCol="0" anchor="b"/>
          <a:lstStyle>
            <a:lvl1pPr algn="l">
              <a:defRPr sz="1300"/>
            </a:lvl1pPr>
          </a:lstStyle>
          <a:p>
            <a:endParaRPr lang="en-GB"/>
          </a:p>
        </p:txBody>
      </p:sp>
      <p:sp>
        <p:nvSpPr>
          <p:cNvPr id="7" name="Slide Number Placeholder 6"/>
          <p:cNvSpPr>
            <a:spLocks noGrp="1"/>
          </p:cNvSpPr>
          <p:nvPr>
            <p:ph type="sldNum" sz="quarter" idx="5"/>
          </p:nvPr>
        </p:nvSpPr>
        <p:spPr>
          <a:xfrm>
            <a:off x="5666649" y="6536444"/>
            <a:ext cx="4334448" cy="343771"/>
          </a:xfrm>
          <a:prstGeom prst="rect">
            <a:avLst/>
          </a:prstGeom>
        </p:spPr>
        <p:txBody>
          <a:bodyPr vert="horz" lIns="96789" tIns="48395" rIns="96789" bIns="48395" rtlCol="0" anchor="b"/>
          <a:lstStyle>
            <a:lvl1pPr algn="r">
              <a:defRPr sz="1300"/>
            </a:lvl1pPr>
          </a:lstStyle>
          <a:p>
            <a:fld id="{F0E78E87-AF76-4674-AA09-A0037AC41F15}" type="slidenum">
              <a:rPr lang="en-GB" smtClean="0"/>
              <a:t>‹#›</a:t>
            </a:fld>
            <a:endParaRPr lang="en-GB"/>
          </a:p>
        </p:txBody>
      </p:sp>
    </p:spTree>
    <p:extLst>
      <p:ext uri="{BB962C8B-B14F-4D97-AF65-F5344CB8AC3E}">
        <p14:creationId xmlns:p14="http://schemas.microsoft.com/office/powerpoint/2010/main" val="3801892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E78E87-AF76-4674-AA09-A0037AC41F15}" type="slidenum">
              <a:rPr lang="en-GB" smtClean="0"/>
              <a:t>4</a:t>
            </a:fld>
            <a:endParaRPr lang="en-GB"/>
          </a:p>
        </p:txBody>
      </p:sp>
    </p:spTree>
    <p:extLst>
      <p:ext uri="{BB962C8B-B14F-4D97-AF65-F5344CB8AC3E}">
        <p14:creationId xmlns:p14="http://schemas.microsoft.com/office/powerpoint/2010/main" val="29387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0E78E87-AF76-4674-AA09-A0037AC41F15}" type="slidenum">
              <a:rPr lang="en-GB" smtClean="0"/>
              <a:t>5</a:t>
            </a:fld>
            <a:endParaRPr lang="en-GB"/>
          </a:p>
        </p:txBody>
      </p:sp>
    </p:spTree>
    <p:extLst>
      <p:ext uri="{BB962C8B-B14F-4D97-AF65-F5344CB8AC3E}">
        <p14:creationId xmlns:p14="http://schemas.microsoft.com/office/powerpoint/2010/main" val="1143512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3895" y="2118106"/>
            <a:ext cx="7750810" cy="143484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67790" y="3826256"/>
            <a:ext cx="6383020" cy="17081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9/21/2021</a:t>
            </a:fld>
            <a:endParaRPr lang="en-US"/>
          </a:p>
        </p:txBody>
      </p:sp>
      <p:sp>
        <p:nvSpPr>
          <p:cNvPr id="6" name="Holder 6"/>
          <p:cNvSpPr>
            <a:spLocks noGrp="1"/>
          </p:cNvSpPr>
          <p:nvPr>
            <p:ph type="sldNum" sz="quarter" idx="7"/>
          </p:nvPr>
        </p:nvSpPr>
        <p:spPr/>
        <p:txBody>
          <a:bodyPr lIns="0" tIns="0" rIns="0" bIns="0"/>
          <a:lstStyle>
            <a:lvl1pPr>
              <a:defRPr sz="1400" b="0" i="0">
                <a:solidFill>
                  <a:srgbClr val="153C8D"/>
                </a:solidFill>
                <a:latin typeface="DejaVu Sans"/>
                <a:cs typeface="DejaVu Sans"/>
              </a:defRPr>
            </a:lvl1pPr>
          </a:lstStyle>
          <a:p>
            <a:pPr marL="38100">
              <a:lnSpc>
                <a:spcPts val="168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153C8D"/>
                </a:solidFill>
                <a:latin typeface="DejaVu Sans"/>
                <a:cs typeface="DejaVu Sans"/>
              </a:defRPr>
            </a:lvl1pPr>
          </a:lstStyle>
          <a:p>
            <a:endParaRPr/>
          </a:p>
        </p:txBody>
      </p:sp>
      <p:sp>
        <p:nvSpPr>
          <p:cNvPr id="3" name="Holder 3"/>
          <p:cNvSpPr>
            <a:spLocks noGrp="1"/>
          </p:cNvSpPr>
          <p:nvPr>
            <p:ph type="body" idx="1"/>
          </p:nvPr>
        </p:nvSpPr>
        <p:spPr/>
        <p:txBody>
          <a:bodyPr lIns="0" tIns="0" rIns="0" bIns="0"/>
          <a:lstStyle>
            <a:lvl1pPr>
              <a:defRPr sz="4400" b="1" i="0">
                <a:solidFill>
                  <a:srgbClr val="153C8D"/>
                </a:solidFill>
                <a:latin typeface="DejaVu Sans"/>
                <a:cs typeface="DejaVu Sans"/>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153C8D"/>
                </a:solidFill>
                <a:latin typeface="DejaVu Sans"/>
                <a:cs typeface="DejaVu Sans"/>
              </a:defRPr>
            </a:lvl1pPr>
          </a:lstStyle>
          <a:p>
            <a:endParaRPr/>
          </a:p>
        </p:txBody>
      </p:sp>
      <p:sp>
        <p:nvSpPr>
          <p:cNvPr id="3" name="Holder 3"/>
          <p:cNvSpPr>
            <a:spLocks noGrp="1"/>
          </p:cNvSpPr>
          <p:nvPr>
            <p:ph sz="half" idx="2"/>
          </p:nvPr>
        </p:nvSpPr>
        <p:spPr>
          <a:xfrm>
            <a:off x="455930" y="1571498"/>
            <a:ext cx="3966591" cy="450951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696079" y="1571498"/>
            <a:ext cx="3966591" cy="450951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9/21/2021</a:t>
            </a:fld>
            <a:endParaRPr lang="en-US"/>
          </a:p>
        </p:txBody>
      </p:sp>
      <p:sp>
        <p:nvSpPr>
          <p:cNvPr id="7" name="Holder 7"/>
          <p:cNvSpPr>
            <a:spLocks noGrp="1"/>
          </p:cNvSpPr>
          <p:nvPr>
            <p:ph type="sldNum" sz="quarter" idx="7"/>
          </p:nvPr>
        </p:nvSpPr>
        <p:spPr/>
        <p:txBody>
          <a:bodyPr lIns="0" tIns="0" rIns="0" bIns="0"/>
          <a:lstStyle>
            <a:lvl1pPr>
              <a:defRPr sz="1400" b="0" i="0">
                <a:solidFill>
                  <a:srgbClr val="153C8D"/>
                </a:solidFill>
                <a:latin typeface="DejaVu Sans"/>
                <a:cs typeface="DejaVu Sans"/>
              </a:defRPr>
            </a:lvl1pPr>
          </a:lstStyle>
          <a:p>
            <a:pPr marL="38100">
              <a:lnSpc>
                <a:spcPts val="168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rgbClr val="153C8D"/>
                </a:solidFill>
                <a:latin typeface="DejaVu Sans"/>
                <a:cs typeface="DejaVu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9/21/2021</a:t>
            </a:fld>
            <a:endParaRPr lang="en-US"/>
          </a:p>
        </p:txBody>
      </p:sp>
      <p:sp>
        <p:nvSpPr>
          <p:cNvPr id="5" name="Holder 5"/>
          <p:cNvSpPr>
            <a:spLocks noGrp="1"/>
          </p:cNvSpPr>
          <p:nvPr>
            <p:ph type="sldNum" sz="quarter" idx="7"/>
          </p:nvPr>
        </p:nvSpPr>
        <p:spPr/>
        <p:txBody>
          <a:bodyPr lIns="0" tIns="0" rIns="0" bIns="0"/>
          <a:lstStyle>
            <a:lvl1pPr>
              <a:defRPr sz="1400" b="0" i="0">
                <a:solidFill>
                  <a:srgbClr val="153C8D"/>
                </a:solidFill>
                <a:latin typeface="DejaVu Sans"/>
                <a:cs typeface="DejaVu Sans"/>
              </a:defRPr>
            </a:lvl1pPr>
          </a:lstStyle>
          <a:p>
            <a:pPr marL="38100">
              <a:lnSpc>
                <a:spcPts val="168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18600" cy="6832600"/>
          </a:xfrm>
          <a:prstGeom prst="rect">
            <a:avLst/>
          </a:prstGeom>
          <a:blipFill>
            <a:blip r:embed="rId2" cstate="print"/>
            <a:stretch>
              <a:fillRect/>
            </a:stretch>
          </a:blipFill>
        </p:spPr>
        <p:txBody>
          <a:bodyPr wrap="square" lIns="0" tIns="0" rIns="0" bIns="0" rtlCol="0"/>
          <a:lstStyle/>
          <a:p>
            <a:endParaRPr/>
          </a:p>
        </p:txBody>
      </p:sp>
      <p:sp>
        <p:nvSpPr>
          <p:cNvPr id="17" name="bg object 17"/>
          <p:cNvSpPr/>
          <p:nvPr/>
        </p:nvSpPr>
        <p:spPr>
          <a:xfrm>
            <a:off x="118364" y="6113778"/>
            <a:ext cx="1091183" cy="688848"/>
          </a:xfrm>
          <a:prstGeom prst="rect">
            <a:avLst/>
          </a:prstGeom>
          <a:blipFill>
            <a:blip r:embed="rId3" cstate="print"/>
            <a:stretch>
              <a:fillRect/>
            </a:stretch>
          </a:blipFill>
        </p:spPr>
        <p:txBody>
          <a:bodyPr wrap="square" lIns="0" tIns="0" rIns="0" bIns="0" rtlCol="0"/>
          <a:lstStyle/>
          <a:p>
            <a:endParaRPr/>
          </a:p>
        </p:txBody>
      </p:sp>
      <p:sp>
        <p:nvSpPr>
          <p:cNvPr id="18" name="bg object 18"/>
          <p:cNvSpPr/>
          <p:nvPr/>
        </p:nvSpPr>
        <p:spPr>
          <a:xfrm>
            <a:off x="142748" y="6822439"/>
            <a:ext cx="1042669" cy="0"/>
          </a:xfrm>
          <a:custGeom>
            <a:avLst/>
            <a:gdLst/>
            <a:ahLst/>
            <a:cxnLst/>
            <a:rect l="l" t="t" r="r" b="b"/>
            <a:pathLst>
              <a:path w="1042669">
                <a:moveTo>
                  <a:pt x="0" y="0"/>
                </a:moveTo>
                <a:lnTo>
                  <a:pt x="1042416" y="0"/>
                </a:lnTo>
              </a:path>
            </a:pathLst>
          </a:custGeom>
          <a:ln w="3175">
            <a:solidFill>
              <a:srgbClr val="585556"/>
            </a:solidFill>
          </a:ln>
        </p:spPr>
        <p:txBody>
          <a:bodyPr wrap="square" lIns="0" tIns="0" rIns="0" bIns="0" rtlCol="0"/>
          <a:lstStyle/>
          <a:p>
            <a:endParaRPr/>
          </a:p>
        </p:txBody>
      </p:sp>
      <p:sp>
        <p:nvSpPr>
          <p:cNvPr id="19" name="bg object 19"/>
          <p:cNvSpPr/>
          <p:nvPr/>
        </p:nvSpPr>
        <p:spPr>
          <a:xfrm>
            <a:off x="0" y="608329"/>
            <a:ext cx="3803395" cy="3398520"/>
          </a:xfrm>
          <a:prstGeom prst="rect">
            <a:avLst/>
          </a:prstGeom>
          <a:blipFill>
            <a:blip r:embed="rId4" cstate="print"/>
            <a:stretch>
              <a:fillRect/>
            </a:stretch>
          </a:blipFill>
        </p:spPr>
        <p:txBody>
          <a:bodyPr wrap="square" lIns="0" tIns="0" rIns="0" bIns="0" rtlCol="0"/>
          <a:lstStyle/>
          <a:p>
            <a:endParaRPr/>
          </a:p>
        </p:txBody>
      </p:sp>
      <p:sp>
        <p:nvSpPr>
          <p:cNvPr id="20" name="bg object 20"/>
          <p:cNvSpPr/>
          <p:nvPr/>
        </p:nvSpPr>
        <p:spPr>
          <a:xfrm>
            <a:off x="6359905" y="608329"/>
            <a:ext cx="2520695" cy="3600449"/>
          </a:xfrm>
          <a:prstGeom prst="rect">
            <a:avLst/>
          </a:prstGeom>
          <a:blipFill>
            <a:blip r:embed="rId5" cstate="print"/>
            <a:stretch>
              <a:fillRect/>
            </a:stretch>
          </a:blipFill>
        </p:spPr>
        <p:txBody>
          <a:bodyPr wrap="square" lIns="0" tIns="0" rIns="0" bIns="0" rtlCol="0"/>
          <a:lstStyle/>
          <a:p>
            <a:endParaRPr/>
          </a:p>
        </p:txBody>
      </p:sp>
      <p:sp>
        <p:nvSpPr>
          <p:cNvPr id="21" name="bg object 21"/>
          <p:cNvSpPr/>
          <p:nvPr/>
        </p:nvSpPr>
        <p:spPr>
          <a:xfrm>
            <a:off x="0" y="3921505"/>
            <a:ext cx="5457698" cy="2231897"/>
          </a:xfrm>
          <a:prstGeom prst="rect">
            <a:avLst/>
          </a:prstGeom>
          <a:blipFill>
            <a:blip r:embed="rId6" cstate="print"/>
            <a:stretch>
              <a:fillRect/>
            </a:stretch>
          </a:blipFill>
        </p:spPr>
        <p:txBody>
          <a:bodyPr wrap="square" lIns="0" tIns="0" rIns="0" bIns="0" rtlCol="0"/>
          <a:lstStyle/>
          <a:p>
            <a:endParaRPr/>
          </a:p>
        </p:txBody>
      </p:sp>
      <p:sp>
        <p:nvSpPr>
          <p:cNvPr id="22" name="bg object 22"/>
          <p:cNvSpPr/>
          <p:nvPr/>
        </p:nvSpPr>
        <p:spPr>
          <a:xfrm>
            <a:off x="5422646" y="3920744"/>
            <a:ext cx="3457955" cy="2260853"/>
          </a:xfrm>
          <a:prstGeom prst="rect">
            <a:avLst/>
          </a:prstGeom>
          <a:blipFill>
            <a:blip r:embed="rId7" cstate="print"/>
            <a:stretch>
              <a:fillRect/>
            </a:stretch>
          </a:blipFill>
        </p:spPr>
        <p:txBody>
          <a:bodyPr wrap="square" lIns="0" tIns="0" rIns="0" bIns="0" rtlCol="0"/>
          <a:lstStyle/>
          <a:p>
            <a:endParaRPr/>
          </a:p>
        </p:txBody>
      </p:sp>
      <p:sp>
        <p:nvSpPr>
          <p:cNvPr id="23" name="bg object 23"/>
          <p:cNvSpPr/>
          <p:nvPr/>
        </p:nvSpPr>
        <p:spPr>
          <a:xfrm>
            <a:off x="3335527" y="607567"/>
            <a:ext cx="3130295" cy="3384803"/>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9/21/2021</a:t>
            </a:fld>
            <a:endParaRPr lang="en-US"/>
          </a:p>
        </p:txBody>
      </p:sp>
      <p:sp>
        <p:nvSpPr>
          <p:cNvPr id="4" name="Holder 4"/>
          <p:cNvSpPr>
            <a:spLocks noGrp="1"/>
          </p:cNvSpPr>
          <p:nvPr>
            <p:ph type="sldNum" sz="quarter" idx="7"/>
          </p:nvPr>
        </p:nvSpPr>
        <p:spPr/>
        <p:txBody>
          <a:bodyPr lIns="0" tIns="0" rIns="0" bIns="0"/>
          <a:lstStyle>
            <a:lvl1pPr>
              <a:defRPr sz="1400" b="0" i="0">
                <a:solidFill>
                  <a:srgbClr val="153C8D"/>
                </a:solidFill>
                <a:latin typeface="DejaVu Sans"/>
                <a:cs typeface="DejaVu Sans"/>
              </a:defRPr>
            </a:lvl1pPr>
          </a:lstStyle>
          <a:p>
            <a:pPr marL="38100">
              <a:lnSpc>
                <a:spcPts val="1680"/>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18600" cy="6832600"/>
          </a:xfrm>
          <a:prstGeom prst="rect">
            <a:avLst/>
          </a:prstGeom>
          <a:blipFill>
            <a:blip r:embed="rId7" cstate="print"/>
            <a:stretch>
              <a:fillRect/>
            </a:stretch>
          </a:blipFill>
        </p:spPr>
        <p:txBody>
          <a:bodyPr wrap="square" lIns="0" tIns="0" rIns="0" bIns="0" rtlCol="0"/>
          <a:lstStyle/>
          <a:p>
            <a:endParaRPr/>
          </a:p>
        </p:txBody>
      </p:sp>
      <p:sp>
        <p:nvSpPr>
          <p:cNvPr id="17" name="bg object 17"/>
          <p:cNvSpPr/>
          <p:nvPr/>
        </p:nvSpPr>
        <p:spPr>
          <a:xfrm>
            <a:off x="118364" y="6113778"/>
            <a:ext cx="1091183" cy="688848"/>
          </a:xfrm>
          <a:prstGeom prst="rect">
            <a:avLst/>
          </a:prstGeom>
          <a:blipFill>
            <a:blip r:embed="rId8" cstate="print"/>
            <a:stretch>
              <a:fillRect/>
            </a:stretch>
          </a:blipFill>
        </p:spPr>
        <p:txBody>
          <a:bodyPr wrap="square" lIns="0" tIns="0" rIns="0" bIns="0" rtlCol="0"/>
          <a:lstStyle/>
          <a:p>
            <a:endParaRPr/>
          </a:p>
        </p:txBody>
      </p:sp>
      <p:sp>
        <p:nvSpPr>
          <p:cNvPr id="18" name="bg object 18"/>
          <p:cNvSpPr/>
          <p:nvPr/>
        </p:nvSpPr>
        <p:spPr>
          <a:xfrm>
            <a:off x="142748" y="6822439"/>
            <a:ext cx="1042669" cy="0"/>
          </a:xfrm>
          <a:custGeom>
            <a:avLst/>
            <a:gdLst/>
            <a:ahLst/>
            <a:cxnLst/>
            <a:rect l="l" t="t" r="r" b="b"/>
            <a:pathLst>
              <a:path w="1042669">
                <a:moveTo>
                  <a:pt x="0" y="0"/>
                </a:moveTo>
                <a:lnTo>
                  <a:pt x="1042416" y="0"/>
                </a:lnTo>
              </a:path>
            </a:pathLst>
          </a:custGeom>
          <a:ln w="3175">
            <a:solidFill>
              <a:srgbClr val="585556"/>
            </a:solidFill>
          </a:ln>
        </p:spPr>
        <p:txBody>
          <a:bodyPr wrap="square" lIns="0" tIns="0" rIns="0" bIns="0" rtlCol="0"/>
          <a:lstStyle/>
          <a:p>
            <a:endParaRPr/>
          </a:p>
        </p:txBody>
      </p:sp>
      <p:sp>
        <p:nvSpPr>
          <p:cNvPr id="2" name="Holder 2"/>
          <p:cNvSpPr>
            <a:spLocks noGrp="1"/>
          </p:cNvSpPr>
          <p:nvPr>
            <p:ph type="title"/>
          </p:nvPr>
        </p:nvSpPr>
        <p:spPr>
          <a:xfrm>
            <a:off x="1263258" y="2165350"/>
            <a:ext cx="6592083" cy="1366520"/>
          </a:xfrm>
          <a:prstGeom prst="rect">
            <a:avLst/>
          </a:prstGeom>
        </p:spPr>
        <p:txBody>
          <a:bodyPr wrap="square" lIns="0" tIns="0" rIns="0" bIns="0">
            <a:spAutoFit/>
          </a:bodyPr>
          <a:lstStyle>
            <a:lvl1pPr>
              <a:defRPr sz="4400" b="1" i="0">
                <a:solidFill>
                  <a:srgbClr val="153C8D"/>
                </a:solidFill>
                <a:latin typeface="DejaVu Sans"/>
                <a:cs typeface="DejaVu Sans"/>
              </a:defRPr>
            </a:lvl1pPr>
          </a:lstStyle>
          <a:p>
            <a:endParaRPr/>
          </a:p>
        </p:txBody>
      </p:sp>
      <p:sp>
        <p:nvSpPr>
          <p:cNvPr id="3" name="Holder 3"/>
          <p:cNvSpPr>
            <a:spLocks noGrp="1"/>
          </p:cNvSpPr>
          <p:nvPr>
            <p:ph type="body" idx="1"/>
          </p:nvPr>
        </p:nvSpPr>
        <p:spPr>
          <a:xfrm>
            <a:off x="1263258" y="2165350"/>
            <a:ext cx="6592083" cy="1366520"/>
          </a:xfrm>
          <a:prstGeom prst="rect">
            <a:avLst/>
          </a:prstGeom>
        </p:spPr>
        <p:txBody>
          <a:bodyPr wrap="square" lIns="0" tIns="0" rIns="0" bIns="0">
            <a:spAutoFit/>
          </a:bodyPr>
          <a:lstStyle>
            <a:lvl1pPr>
              <a:defRPr sz="4400" b="1" i="0">
                <a:solidFill>
                  <a:srgbClr val="153C8D"/>
                </a:solidFill>
                <a:latin typeface="DejaVu Sans"/>
                <a:cs typeface="DejaVu Sans"/>
              </a:defRPr>
            </a:lvl1pPr>
          </a:lstStyle>
          <a:p>
            <a:endParaRPr/>
          </a:p>
        </p:txBody>
      </p:sp>
      <p:sp>
        <p:nvSpPr>
          <p:cNvPr id="4" name="Holder 4"/>
          <p:cNvSpPr>
            <a:spLocks noGrp="1"/>
          </p:cNvSpPr>
          <p:nvPr>
            <p:ph type="ftr" sz="quarter" idx="5"/>
          </p:nvPr>
        </p:nvSpPr>
        <p:spPr>
          <a:xfrm>
            <a:off x="3100324" y="6354318"/>
            <a:ext cx="2917952" cy="3416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5930" y="6354318"/>
            <a:ext cx="2097278" cy="3416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9/21/2021</a:t>
            </a:fld>
            <a:endParaRPr lang="en-US"/>
          </a:p>
        </p:txBody>
      </p:sp>
      <p:sp>
        <p:nvSpPr>
          <p:cNvPr id="6" name="Holder 6"/>
          <p:cNvSpPr>
            <a:spLocks noGrp="1"/>
          </p:cNvSpPr>
          <p:nvPr>
            <p:ph type="sldNum" sz="quarter" idx="7"/>
          </p:nvPr>
        </p:nvSpPr>
        <p:spPr>
          <a:xfrm>
            <a:off x="8318245" y="6276891"/>
            <a:ext cx="302259" cy="232409"/>
          </a:xfrm>
          <a:prstGeom prst="rect">
            <a:avLst/>
          </a:prstGeom>
        </p:spPr>
        <p:txBody>
          <a:bodyPr wrap="square" lIns="0" tIns="0" rIns="0" bIns="0">
            <a:spAutoFit/>
          </a:bodyPr>
          <a:lstStyle>
            <a:lvl1pPr>
              <a:defRPr sz="1400" b="0" i="0">
                <a:solidFill>
                  <a:srgbClr val="153C8D"/>
                </a:solidFill>
                <a:latin typeface="DejaVu Sans"/>
                <a:cs typeface="DejaVu Sans"/>
              </a:defRPr>
            </a:lvl1pPr>
          </a:lstStyle>
          <a:p>
            <a:pPr marL="38100">
              <a:lnSpc>
                <a:spcPts val="168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a:spLocks noGrp="1"/>
          </p:cNvSpPr>
          <p:nvPr>
            <p:ph type="sldNum" sz="quarter" idx="4294967295"/>
          </p:nvPr>
        </p:nvSpPr>
        <p:spPr>
          <a:xfrm>
            <a:off x="8816975" y="6276975"/>
            <a:ext cx="301625" cy="231775"/>
          </a:xfrm>
          <a:prstGeom prst="rect">
            <a:avLst/>
          </a:prstGeom>
        </p:spPr>
        <p:txBody>
          <a:bodyPr vert="horz" wrap="square" lIns="0" tIns="0" rIns="0" bIns="0" rtlCol="0">
            <a:spAutoFit/>
          </a:bodyPr>
          <a:lstStyle/>
          <a:p>
            <a:pPr marL="38100">
              <a:lnSpc>
                <a:spcPts val="1680"/>
              </a:lnSpc>
            </a:pPr>
            <a:fld id="{81D60167-4931-47E6-BA6A-407CBD079E47}" type="slidenum">
              <a:rPr spc="-5" dirty="0"/>
              <a:t>1</a:t>
            </a:fld>
            <a:endParaRPr spc="-5" dirty="0"/>
          </a:p>
        </p:txBody>
      </p:sp>
      <p:sp>
        <p:nvSpPr>
          <p:cNvPr id="6" name="Content Placeholder 2">
            <a:extLst>
              <a:ext uri="{FF2B5EF4-FFF2-40B4-BE49-F238E27FC236}">
                <a16:creationId xmlns="" xmlns:a16="http://schemas.microsoft.com/office/drawing/2014/main" id="{BF5B1EC5-4203-407D-A1A0-7E8597D230BD}"/>
              </a:ext>
            </a:extLst>
          </p:cNvPr>
          <p:cNvSpPr txBox="1">
            <a:spLocks/>
          </p:cNvSpPr>
          <p:nvPr/>
        </p:nvSpPr>
        <p:spPr>
          <a:xfrm>
            <a:off x="457200" y="1885950"/>
            <a:ext cx="8229600" cy="4525963"/>
          </a:xfrm>
          <a:prstGeom prst="rect">
            <a:avLst/>
          </a:prstGeom>
        </p:spPr>
        <p:txBody>
          <a:bodyPr>
            <a:normAutofit/>
          </a:bodyPr>
          <a:lst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109728" indent="0">
              <a:buFont typeface="Wingdings 2" panose="05020102010507070707" pitchFamily="18" charset="2"/>
              <a:buNone/>
              <a:defRPr/>
            </a:pPr>
            <a:r>
              <a:rPr lang="en-GB" sz="3200" dirty="0"/>
              <a:t>        </a:t>
            </a:r>
          </a:p>
          <a:p>
            <a:pPr marL="109728" indent="0" algn="ctr">
              <a:buFont typeface="Wingdings 2" panose="05020102010507070707" pitchFamily="18" charset="2"/>
              <a:buNone/>
              <a:defRPr/>
            </a:pPr>
            <a:r>
              <a:rPr lang="en-GB" sz="3200" dirty="0" smtClean="0"/>
              <a:t>SEMINAR </a:t>
            </a:r>
            <a:endParaRPr lang="en-GB" sz="3200" dirty="0"/>
          </a:p>
          <a:p>
            <a:pPr marL="109728" indent="0" algn="ctr">
              <a:buFont typeface="Wingdings 2" panose="05020102010507070707" pitchFamily="18" charset="2"/>
              <a:buNone/>
              <a:defRPr/>
            </a:pPr>
            <a:r>
              <a:rPr lang="en-GB" sz="3200" dirty="0" smtClean="0"/>
              <a:t>9:00am </a:t>
            </a:r>
            <a:r>
              <a:rPr lang="en-GB" sz="3200" dirty="0"/>
              <a:t>Wednesday </a:t>
            </a:r>
            <a:r>
              <a:rPr lang="en-GB" sz="3200" dirty="0" smtClean="0"/>
              <a:t>22</a:t>
            </a:r>
            <a:r>
              <a:rPr lang="en-GB" sz="3200" baseline="30000" dirty="0" smtClean="0"/>
              <a:t>nd</a:t>
            </a:r>
            <a:r>
              <a:rPr lang="en-GB" sz="3200" dirty="0" smtClean="0"/>
              <a:t> September 2021</a:t>
            </a:r>
            <a:endParaRPr lang="en-GB" sz="3200" dirty="0"/>
          </a:p>
          <a:p>
            <a:pPr marL="109728" indent="0" algn="ctr">
              <a:buFont typeface="Wingdings 2" panose="05020102010507070707" pitchFamily="18" charset="2"/>
              <a:buNone/>
              <a:defRPr/>
            </a:pPr>
            <a:endParaRPr lang="en-GB" sz="3200" dirty="0"/>
          </a:p>
          <a:p>
            <a:pPr marL="109728" indent="0" algn="ctr">
              <a:buFont typeface="Wingdings 2" panose="05020102010507070707" pitchFamily="18" charset="2"/>
              <a:buNone/>
              <a:defRPr/>
            </a:pPr>
            <a:r>
              <a:rPr lang="en-GB" sz="3200" dirty="0" smtClean="0"/>
              <a:t>Building Regulations and Grenfell Update</a:t>
            </a:r>
            <a:endParaRPr lang="en-GB" sz="3200" dirty="0"/>
          </a:p>
          <a:p>
            <a:pPr marL="109728" indent="0" algn="ctr">
              <a:buFont typeface="Wingdings 2" panose="05020102010507070707" pitchFamily="18" charset="2"/>
              <a:buNone/>
              <a:defRPr/>
            </a:pPr>
            <a:endParaRPr lang="en-GB" sz="3200" dirty="0" smtClean="0"/>
          </a:p>
          <a:p>
            <a:pPr marL="109728" indent="0" algn="ctr">
              <a:buFont typeface="Wingdings 2" panose="05020102010507070707" pitchFamily="18" charset="2"/>
              <a:buNone/>
              <a:defRPr/>
            </a:pPr>
            <a:r>
              <a:rPr lang="en-GB" sz="2800" i="1" dirty="0" smtClean="0"/>
              <a:t>This seminar is being recorded for transmission later</a:t>
            </a:r>
            <a:endParaRPr lang="en-GB" sz="2800" i="1" dirty="0"/>
          </a:p>
        </p:txBody>
      </p:sp>
      <p:sp>
        <p:nvSpPr>
          <p:cNvPr id="7" name="Title 1">
            <a:extLst>
              <a:ext uri="{FF2B5EF4-FFF2-40B4-BE49-F238E27FC236}">
                <a16:creationId xmlns="" xmlns:a16="http://schemas.microsoft.com/office/drawing/2014/main" id="{F3D36E1F-DECC-4E23-81FF-FB97254C96C4}"/>
              </a:ext>
            </a:extLst>
          </p:cNvPr>
          <p:cNvSpPr txBox="1">
            <a:spLocks/>
          </p:cNvSpPr>
          <p:nvPr/>
        </p:nvSpPr>
        <p:spPr>
          <a:xfrm>
            <a:off x="611560" y="1085284"/>
            <a:ext cx="8229600" cy="792088"/>
          </a:xfrm>
          <a:prstGeom prst="rect">
            <a:avLst/>
          </a:prstGeom>
        </p:spPr>
        <p:style>
          <a:lnRef idx="1">
            <a:schemeClr val="accent1"/>
          </a:lnRef>
          <a:fillRef idx="2">
            <a:schemeClr val="accent1"/>
          </a:fillRef>
          <a:effectRef idx="1">
            <a:schemeClr val="accent1"/>
          </a:effectRef>
          <a:fontRef idx="minor">
            <a:schemeClr val="dk1"/>
          </a:fontRef>
        </p:style>
        <p:txBody>
          <a:bodyPr>
            <a:normAutofit/>
          </a:bodyPr>
          <a:lstStyle>
            <a:lvl1pPr algn="l" rtl="0" eaLnBrk="0" fontAlgn="base" hangingPunct="0">
              <a:spcBef>
                <a:spcPct val="0"/>
              </a:spcBef>
              <a:spcAft>
                <a:spcPct val="0"/>
              </a:spcAft>
              <a:defRPr sz="5000" kern="1200">
                <a:solidFill>
                  <a:schemeClr val="dk1"/>
                </a:solidFill>
                <a:latin typeface="+mn-lt"/>
                <a:ea typeface="+mn-ea"/>
                <a:cs typeface="+mn-cs"/>
              </a:defRPr>
            </a:lvl1pPr>
            <a:lvl2pPr algn="l" rtl="0" eaLnBrk="0" fontAlgn="base" hangingPunct="0">
              <a:spcBef>
                <a:spcPct val="0"/>
              </a:spcBef>
              <a:spcAft>
                <a:spcPct val="0"/>
              </a:spcAft>
              <a:defRPr sz="5000">
                <a:solidFill>
                  <a:schemeClr val="dk1"/>
                </a:solidFill>
                <a:latin typeface="+mn-lt"/>
                <a:ea typeface="+mn-ea"/>
                <a:cs typeface="+mn-cs"/>
              </a:defRPr>
            </a:lvl2pPr>
            <a:lvl3pPr algn="l" rtl="0" eaLnBrk="0" fontAlgn="base" hangingPunct="0">
              <a:spcBef>
                <a:spcPct val="0"/>
              </a:spcBef>
              <a:spcAft>
                <a:spcPct val="0"/>
              </a:spcAft>
              <a:defRPr sz="5000">
                <a:solidFill>
                  <a:schemeClr val="dk1"/>
                </a:solidFill>
                <a:latin typeface="+mn-lt"/>
                <a:ea typeface="+mn-ea"/>
                <a:cs typeface="+mn-cs"/>
              </a:defRPr>
            </a:lvl3pPr>
            <a:lvl4pPr algn="l" rtl="0" eaLnBrk="0" fontAlgn="base" hangingPunct="0">
              <a:spcBef>
                <a:spcPct val="0"/>
              </a:spcBef>
              <a:spcAft>
                <a:spcPct val="0"/>
              </a:spcAft>
              <a:defRPr sz="5000">
                <a:solidFill>
                  <a:schemeClr val="dk1"/>
                </a:solidFill>
                <a:latin typeface="+mn-lt"/>
                <a:ea typeface="+mn-ea"/>
                <a:cs typeface="+mn-cs"/>
              </a:defRPr>
            </a:lvl4pPr>
            <a:lvl5pPr algn="l" rtl="0" eaLnBrk="0" fontAlgn="base" hangingPunct="0">
              <a:spcBef>
                <a:spcPct val="0"/>
              </a:spcBef>
              <a:spcAft>
                <a:spcPct val="0"/>
              </a:spcAft>
              <a:defRPr sz="5000">
                <a:solidFill>
                  <a:schemeClr val="dk1"/>
                </a:solidFill>
                <a:latin typeface="+mn-lt"/>
                <a:ea typeface="+mn-ea"/>
                <a:cs typeface="+mn-cs"/>
              </a:defRPr>
            </a:lvl5pPr>
            <a:lvl6pPr marL="457200" algn="l" rtl="0" fontAlgn="base">
              <a:spcBef>
                <a:spcPct val="0"/>
              </a:spcBef>
              <a:spcAft>
                <a:spcPct val="0"/>
              </a:spcAft>
              <a:defRPr sz="5000">
                <a:solidFill>
                  <a:schemeClr val="dk1"/>
                </a:solidFill>
                <a:latin typeface="+mn-lt"/>
                <a:ea typeface="+mn-ea"/>
                <a:cs typeface="+mn-cs"/>
              </a:defRPr>
            </a:lvl6pPr>
            <a:lvl7pPr marL="914400" algn="l" rtl="0" fontAlgn="base">
              <a:spcBef>
                <a:spcPct val="0"/>
              </a:spcBef>
              <a:spcAft>
                <a:spcPct val="0"/>
              </a:spcAft>
              <a:defRPr sz="5000">
                <a:solidFill>
                  <a:schemeClr val="dk1"/>
                </a:solidFill>
                <a:latin typeface="+mn-lt"/>
                <a:ea typeface="+mn-ea"/>
                <a:cs typeface="+mn-cs"/>
              </a:defRPr>
            </a:lvl7pPr>
            <a:lvl8pPr marL="1371600" algn="l" rtl="0" fontAlgn="base">
              <a:spcBef>
                <a:spcPct val="0"/>
              </a:spcBef>
              <a:spcAft>
                <a:spcPct val="0"/>
              </a:spcAft>
              <a:defRPr sz="5000">
                <a:solidFill>
                  <a:schemeClr val="dk1"/>
                </a:solidFill>
                <a:latin typeface="+mn-lt"/>
                <a:ea typeface="+mn-ea"/>
                <a:cs typeface="+mn-cs"/>
              </a:defRPr>
            </a:lvl8pPr>
            <a:lvl9pPr marL="1828800" algn="l" rtl="0" fontAlgn="base">
              <a:spcBef>
                <a:spcPct val="0"/>
              </a:spcBef>
              <a:spcAft>
                <a:spcPct val="0"/>
              </a:spcAft>
              <a:defRPr sz="5000">
                <a:solidFill>
                  <a:schemeClr val="dk1"/>
                </a:solidFill>
                <a:latin typeface="+mn-lt"/>
                <a:ea typeface="+mn-ea"/>
                <a:cs typeface="+mn-cs"/>
              </a:defRPr>
            </a:lvl9pPr>
          </a:lstStyle>
          <a:p>
            <a:pPr algn="ctr">
              <a:defRPr/>
            </a:pPr>
            <a:r>
              <a:rPr lang="en-GB" sz="3200" dirty="0"/>
              <a:t>Herefordshire Health &amp; Safety Group</a:t>
            </a:r>
          </a:p>
        </p:txBody>
      </p:sp>
      <p:pic>
        <p:nvPicPr>
          <p:cNvPr id="8" name="Picture 7">
            <a:extLst>
              <a:ext uri="{FF2B5EF4-FFF2-40B4-BE49-F238E27FC236}">
                <a16:creationId xmlns="" xmlns:a16="http://schemas.microsoft.com/office/drawing/2014/main" id="{C4D8CDF0-8DFA-41F8-BDC3-96EEBFB9D8FF}"/>
              </a:ext>
            </a:extLst>
          </p:cNvPr>
          <p:cNvPicPr>
            <a:picLocks noChangeAspect="1"/>
          </p:cNvPicPr>
          <p:nvPr/>
        </p:nvPicPr>
        <p:blipFill>
          <a:blip r:embed="rId2"/>
          <a:stretch>
            <a:fillRect/>
          </a:stretch>
        </p:blipFill>
        <p:spPr>
          <a:xfrm>
            <a:off x="1" y="0"/>
            <a:ext cx="9118600" cy="1034508"/>
          </a:xfrm>
          <a:prstGeom prst="rect">
            <a:avLst/>
          </a:prstGeom>
        </p:spPr>
      </p:pic>
    </p:spTree>
    <p:extLst>
      <p:ext uri="{BB962C8B-B14F-4D97-AF65-F5344CB8AC3E}">
        <p14:creationId xmlns:p14="http://schemas.microsoft.com/office/powerpoint/2010/main" val="2719534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2100" y="131837"/>
            <a:ext cx="8229600" cy="566181"/>
          </a:xfrm>
          <a:prstGeom prst="rect">
            <a:avLst/>
          </a:prstGeom>
        </p:spPr>
        <p:txBody>
          <a:bodyPr vert="horz" wrap="square" lIns="0" tIns="12065" rIns="0" bIns="0" rtlCol="0">
            <a:spAutoFit/>
          </a:bodyPr>
          <a:lstStyle/>
          <a:p>
            <a:pPr marL="12700">
              <a:lnSpc>
                <a:spcPct val="100000"/>
              </a:lnSpc>
              <a:spcBef>
                <a:spcPts val="95"/>
              </a:spcBef>
              <a:tabLst>
                <a:tab pos="3140710" algn="l"/>
                <a:tab pos="3943350" algn="l"/>
              </a:tabLst>
            </a:pPr>
            <a:r>
              <a:rPr lang="en-GB" sz="3600" spc="385" dirty="0" smtClean="0">
                <a:solidFill>
                  <a:schemeClr val="tx1"/>
                </a:solidFill>
                <a:latin typeface="Calibri" panose="020F0502020204030204" pitchFamily="34" charset="0"/>
                <a:cs typeface="Calibri" panose="020F0502020204030204" pitchFamily="34" charset="0"/>
              </a:rPr>
              <a:t>Building Regulations &amp; Grenfell</a:t>
            </a:r>
            <a:endParaRPr sz="3600" spc="160" dirty="0">
              <a:solidFill>
                <a:schemeClr val="tx1"/>
              </a:solidFill>
              <a:latin typeface="Calibri" panose="020F0502020204030204" pitchFamily="34" charset="0"/>
              <a:cs typeface="Calibri" panose="020F0502020204030204" pitchFamily="34" charset="0"/>
            </a:endParaRPr>
          </a:p>
        </p:txBody>
      </p:sp>
      <p:sp>
        <p:nvSpPr>
          <p:cNvPr id="11" name="object 11"/>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10</a:t>
            </a:fld>
            <a:endParaRPr spc="-5" dirty="0"/>
          </a:p>
        </p:txBody>
      </p:sp>
      <p:sp>
        <p:nvSpPr>
          <p:cNvPr id="12" name="Rectangle 11"/>
          <p:cNvSpPr/>
          <p:nvPr/>
        </p:nvSpPr>
        <p:spPr>
          <a:xfrm>
            <a:off x="368300" y="1206500"/>
            <a:ext cx="8077200" cy="1438855"/>
          </a:xfrm>
          <a:prstGeom prst="rect">
            <a:avLst/>
          </a:prstGeom>
        </p:spPr>
        <p:txBody>
          <a:bodyPr wrap="square">
            <a:spAutoFit/>
          </a:bodyPr>
          <a:lstStyle/>
          <a:p>
            <a:endParaRPr lang="en-GB" dirty="0" smtClean="0"/>
          </a:p>
          <a:p>
            <a:pPr marL="12700">
              <a:spcBef>
                <a:spcPts val="660"/>
              </a:spcBef>
            </a:pPr>
            <a:endParaRPr lang="en-GB" spc="10" dirty="0">
              <a:cs typeface="DejaVu Sans"/>
            </a:endParaRPr>
          </a:p>
          <a:p>
            <a:pPr marL="12700">
              <a:lnSpc>
                <a:spcPct val="100000"/>
              </a:lnSpc>
              <a:spcBef>
                <a:spcPts val="660"/>
              </a:spcBef>
            </a:pPr>
            <a:endParaRPr lang="en-GB" dirty="0"/>
          </a:p>
          <a:p>
            <a:pPr marL="12700">
              <a:lnSpc>
                <a:spcPct val="100000"/>
              </a:lnSpc>
              <a:spcBef>
                <a:spcPts val="660"/>
              </a:spcBef>
            </a:pPr>
            <a:endParaRPr lang="en-GB" sz="1600" spc="-15" dirty="0">
              <a:solidFill>
                <a:srgbClr val="153C8D"/>
              </a:solidFill>
              <a:latin typeface="DejaVu Sans"/>
              <a:cs typeface="DejaVu Sans"/>
            </a:endParaRPr>
          </a:p>
        </p:txBody>
      </p:sp>
      <p:sp>
        <p:nvSpPr>
          <p:cNvPr id="3" name="Rectangle 2"/>
          <p:cNvSpPr/>
          <p:nvPr/>
        </p:nvSpPr>
        <p:spPr>
          <a:xfrm>
            <a:off x="368300" y="825500"/>
            <a:ext cx="8750300" cy="5632311"/>
          </a:xfrm>
          <a:prstGeom prst="rect">
            <a:avLst/>
          </a:prstGeom>
        </p:spPr>
        <p:txBody>
          <a:bodyPr wrap="square">
            <a:spAutoFit/>
          </a:bodyPr>
          <a:lstStyle/>
          <a:p>
            <a:pPr marL="285750" indent="-285750">
              <a:buFont typeface="Arial" panose="020B0604020202020204" pitchFamily="34" charset="0"/>
              <a:buChar char="•"/>
            </a:pPr>
            <a:r>
              <a:rPr lang="en-GB" dirty="0"/>
              <a:t>The Building (Amendment) Regulations 2018 came into force on 21 December 2018. and </a:t>
            </a:r>
            <a:r>
              <a:rPr lang="en-GB" b="1" dirty="0"/>
              <a:t>ban the use of combustible materials</a:t>
            </a:r>
            <a:r>
              <a:rPr lang="en-GB" dirty="0"/>
              <a:t> in the external walls of high-rise residential buildings and apply to:</a:t>
            </a:r>
          </a:p>
          <a:p>
            <a:pPr marL="285750" indent="-285750">
              <a:buFont typeface="Arial" panose="020B0604020202020204" pitchFamily="34" charset="0"/>
              <a:buChar char="•"/>
            </a:pPr>
            <a:r>
              <a:rPr lang="en-GB" dirty="0"/>
              <a:t>All new residential buildings above 18 metres in height.</a:t>
            </a:r>
          </a:p>
          <a:p>
            <a:pPr marL="285750" indent="-285750">
              <a:buFont typeface="Arial" panose="020B0604020202020204" pitchFamily="34" charset="0"/>
              <a:buChar char="•"/>
            </a:pPr>
            <a:r>
              <a:rPr lang="en-GB" dirty="0"/>
              <a:t>New dormitories in boarding schools, student accommodation, registered care homes and hospitals above 18 metres.</a:t>
            </a:r>
          </a:p>
          <a:p>
            <a:pPr marL="285750" indent="-285750">
              <a:buFont typeface="Arial" panose="020B0604020202020204" pitchFamily="34" charset="0"/>
              <a:buChar char="•"/>
            </a:pPr>
            <a:r>
              <a:rPr lang="en-GB" dirty="0"/>
              <a:t>The ban also applies where building work is a “material change of use” that brings an existing building within one of these categories.</a:t>
            </a:r>
          </a:p>
          <a:p>
            <a:pPr marL="285750" indent="-285750">
              <a:buFont typeface="Arial" panose="020B0604020202020204" pitchFamily="34" charset="0"/>
              <a:buChar char="•"/>
            </a:pPr>
            <a:r>
              <a:rPr lang="en-GB" dirty="0"/>
              <a:t>Transitional provisions mean that the ban does not apply where a building notice or initial notice has been given to, or full plans deposited with, a local authority before 21 December 2018, but only if the building work has already started or starts within two months of that date.</a:t>
            </a:r>
          </a:p>
          <a:p>
            <a:pPr marL="285750" indent="-285750">
              <a:buFont typeface="Arial" panose="020B0604020202020204" pitchFamily="34" charset="0"/>
              <a:buChar char="•"/>
            </a:pPr>
            <a:r>
              <a:rPr lang="en-GB" dirty="0"/>
              <a:t>The press release announcing the cladding ban also </a:t>
            </a:r>
            <a:r>
              <a:rPr lang="en-GB" dirty="0" smtClean="0"/>
              <a:t>confirmed </a:t>
            </a:r>
            <a:r>
              <a:rPr lang="en-GB" dirty="0"/>
              <a:t>the government’s “full backing” for local authorities to enable them to carry out emergency work on affected private residential buildings with unsafe aluminium composite material.</a:t>
            </a:r>
          </a:p>
          <a:p>
            <a:pPr marL="285750" indent="-285750">
              <a:buFont typeface="Arial" panose="020B0604020202020204" pitchFamily="34" charset="0"/>
              <a:buChar char="•"/>
            </a:pPr>
            <a:r>
              <a:rPr lang="en-GB" dirty="0"/>
              <a:t>This includes financial backing, although local authorities will be expected to recover the cost from building owners. This is not mentioned in the Regulations. Rather than signalling further legislative change, this may simply indicate support for local authorities in using their existing powers relating to unsafe buildings, including those afforded by the Building Act 1984.</a:t>
            </a:r>
          </a:p>
        </p:txBody>
      </p:sp>
    </p:spTree>
    <p:extLst>
      <p:ext uri="{BB962C8B-B14F-4D97-AF65-F5344CB8AC3E}">
        <p14:creationId xmlns:p14="http://schemas.microsoft.com/office/powerpoint/2010/main" val="3449728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39700"/>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&amp; Grenfell</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292100" y="977900"/>
            <a:ext cx="7999001" cy="5614357"/>
          </a:xfrm>
          <a:prstGeom prst="rect">
            <a:avLst/>
          </a:prstGeom>
        </p:spPr>
        <p:txBody>
          <a:bodyPr vert="horz" wrap="square" lIns="0" tIns="12700" rIns="0" bIns="0" rtlCol="0">
            <a:spAutoFit/>
          </a:bodyPr>
          <a:lstStyle/>
          <a:p>
            <a:pPr fontAlgn="base"/>
            <a:r>
              <a:rPr lang="en-GB" sz="2400" b="1" dirty="0"/>
              <a:t>On 26 November 2020 further changes to </a:t>
            </a:r>
            <a:r>
              <a:rPr lang="en-GB" sz="2400" b="1" dirty="0" smtClean="0"/>
              <a:t>the Building Regulations: Fire Safety – Approved Document B took effect.</a:t>
            </a:r>
            <a:endParaRPr lang="en-GB" sz="2400" b="1" dirty="0"/>
          </a:p>
          <a:p>
            <a:pPr marL="342900" indent="-342900" fontAlgn="base">
              <a:buFont typeface="Arial" panose="020B0604020202020204" pitchFamily="34" charset="0"/>
              <a:buChar char="•"/>
            </a:pPr>
            <a:r>
              <a:rPr lang="en-GB" sz="2400" dirty="0"/>
              <a:t>These changes were </a:t>
            </a:r>
            <a:r>
              <a:rPr lang="en-GB" sz="2400" dirty="0" smtClean="0"/>
              <a:t>part </a:t>
            </a:r>
            <a:r>
              <a:rPr lang="en-GB" sz="2400" dirty="0"/>
              <a:t>of the Government’s on-going response to the Grenfell Tower fire. </a:t>
            </a:r>
            <a:endParaRPr lang="en-GB" sz="2400" dirty="0" smtClean="0"/>
          </a:p>
          <a:p>
            <a:pPr fontAlgn="base"/>
            <a:endParaRPr lang="en-GB" sz="2400" dirty="0" smtClean="0"/>
          </a:p>
          <a:p>
            <a:pPr fontAlgn="base"/>
            <a:r>
              <a:rPr lang="en-GB" sz="2400" dirty="0" smtClean="0"/>
              <a:t>Key </a:t>
            </a:r>
            <a:r>
              <a:rPr lang="en-GB" sz="2400" dirty="0"/>
              <a:t>changes include:</a:t>
            </a:r>
          </a:p>
          <a:p>
            <a:pPr marL="342900" indent="-342900" fontAlgn="base">
              <a:buFont typeface="Arial" panose="020B0604020202020204" pitchFamily="34" charset="0"/>
              <a:buChar char="•"/>
            </a:pPr>
            <a:r>
              <a:rPr lang="en-GB" sz="2400" dirty="0"/>
              <a:t>Extending the requirement for sprinkler installation for residential or mixed-use buildings, to include buildings of 11m in height; and</a:t>
            </a:r>
          </a:p>
          <a:p>
            <a:pPr marL="342900" indent="-342900" fontAlgn="base">
              <a:buFont typeface="Arial" panose="020B0604020202020204" pitchFamily="34" charset="0"/>
              <a:buChar char="•"/>
            </a:pPr>
            <a:r>
              <a:rPr lang="en-GB" sz="2400" dirty="0"/>
              <a:t>New guidance and requirements for the provision of consistent wayfinding signage for fire and rescue service personnel in residential buildings with a top storey more than 11m above ground level.</a:t>
            </a:r>
          </a:p>
          <a:p>
            <a:pPr fontAlgn="base"/>
            <a:r>
              <a:rPr lang="en-GB" sz="2400" dirty="0"/>
              <a:t/>
            </a:r>
            <a:br>
              <a:rPr lang="en-GB" sz="2400" dirty="0"/>
            </a:br>
            <a:endParaRPr lang="en-GB" sz="2800" dirty="0"/>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11</a:t>
            </a:fld>
            <a:endParaRPr spc="-5" dirty="0"/>
          </a:p>
        </p:txBody>
      </p:sp>
    </p:spTree>
    <p:extLst>
      <p:ext uri="{BB962C8B-B14F-4D97-AF65-F5344CB8AC3E}">
        <p14:creationId xmlns:p14="http://schemas.microsoft.com/office/powerpoint/2010/main" val="697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&amp; Grenfell</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5860579"/>
          </a:xfrm>
          <a:prstGeom prst="rect">
            <a:avLst/>
          </a:prstGeom>
        </p:spPr>
        <p:txBody>
          <a:bodyPr vert="horz" wrap="square" lIns="0" tIns="12700" rIns="0" bIns="0" rtlCol="0">
            <a:spAutoFit/>
          </a:bodyPr>
          <a:lstStyle/>
          <a:p>
            <a:pPr fontAlgn="base"/>
            <a:r>
              <a:rPr lang="en-GB" sz="2000" dirty="0" smtClean="0"/>
              <a:t>It </a:t>
            </a:r>
            <a:r>
              <a:rPr lang="en-GB" sz="2000" dirty="0"/>
              <a:t>should be noted these amendments apply in </a:t>
            </a:r>
            <a:r>
              <a:rPr lang="en-GB" sz="2000" b="1" dirty="0"/>
              <a:t>England only</a:t>
            </a:r>
            <a:r>
              <a:rPr lang="en-GB" sz="2000" dirty="0"/>
              <a:t>, and will apply to all building works for residential or mixed-use buildings where:</a:t>
            </a:r>
          </a:p>
          <a:p>
            <a:pPr marL="342900" indent="-342900" fontAlgn="base">
              <a:buFont typeface="Arial" panose="020B0604020202020204" pitchFamily="34" charset="0"/>
              <a:buChar char="•"/>
            </a:pPr>
            <a:r>
              <a:rPr lang="en-GB" sz="2000" dirty="0"/>
              <a:t>A building notice or initial notice has been given to, or full plans deposited with, a local authority on or after 26 November 2020; and/or</a:t>
            </a:r>
          </a:p>
          <a:p>
            <a:pPr marL="342900" indent="-342900" fontAlgn="base">
              <a:buFont typeface="Arial" panose="020B0604020202020204" pitchFamily="34" charset="0"/>
              <a:buChar char="•"/>
            </a:pPr>
            <a:r>
              <a:rPr lang="en-GB" sz="2000" dirty="0"/>
              <a:t>Works commence on or after 29 January 2021 (including where a building notice, initial notice, or full plans were deposited with a local authority before 26 November 2020</a:t>
            </a:r>
            <a:r>
              <a:rPr lang="en-GB" sz="2000" dirty="0" smtClean="0"/>
              <a:t>).</a:t>
            </a:r>
            <a:r>
              <a:rPr lang="en-GB" sz="2000" dirty="0"/>
              <a:t/>
            </a:r>
            <a:br>
              <a:rPr lang="en-GB" sz="2000" dirty="0"/>
            </a:br>
            <a:endParaRPr lang="en-GB" sz="2000" dirty="0" smtClean="0"/>
          </a:p>
          <a:p>
            <a:pPr marL="342900" indent="-342900" fontAlgn="base">
              <a:buFont typeface="Arial" panose="020B0604020202020204" pitchFamily="34" charset="0"/>
              <a:buChar char="•"/>
            </a:pPr>
            <a:r>
              <a:rPr lang="en-GB" sz="2000" dirty="0" smtClean="0"/>
              <a:t>These </a:t>
            </a:r>
            <a:r>
              <a:rPr lang="en-GB" sz="2000" dirty="0"/>
              <a:t>changes will therefore apply to both the construction of new residential buildings of 11m or higher and also to existing buildings where works which constitute material alterations are being undertaken.</a:t>
            </a:r>
            <a:br>
              <a:rPr lang="en-GB" sz="2000" dirty="0"/>
            </a:br>
            <a:r>
              <a:rPr lang="en-GB" sz="2000" dirty="0"/>
              <a:t/>
            </a:r>
            <a:br>
              <a:rPr lang="en-GB" sz="2000" dirty="0"/>
            </a:br>
            <a:r>
              <a:rPr lang="en-GB" sz="2000" dirty="0"/>
              <a:t>The updates require that sprinkler systems are installed to individual dwellings, but not to corridors or stairs, providing that those common areas are “fire sterile”. There are also clear requirements for the wording, location, visibility, size, font, colour and mounting (to name but a few) for wayfinding signage, with similar requirements also being established for flat indicator signs</a:t>
            </a:r>
            <a:r>
              <a:rPr lang="en-GB" sz="2000" dirty="0" smtClean="0"/>
              <a:t>.</a:t>
            </a:r>
            <a:r>
              <a:rPr lang="en-GB" sz="2000" dirty="0">
                <a:solidFill>
                  <a:schemeClr val="tx2">
                    <a:lumMod val="75000"/>
                  </a:schemeClr>
                </a:solidFill>
              </a:rPr>
              <a:t/>
            </a:r>
            <a:br>
              <a:rPr lang="en-GB" sz="2000" dirty="0">
                <a:solidFill>
                  <a:schemeClr val="tx2">
                    <a:lumMod val="75000"/>
                  </a:schemeClr>
                </a:solidFill>
              </a:rPr>
            </a:br>
            <a:endParaRPr sz="2000" dirty="0">
              <a:solidFill>
                <a:schemeClr val="tx2">
                  <a:lumMod val="75000"/>
                </a:schemeClr>
              </a:solidFill>
              <a:cs typeface="DejaVu Sans"/>
            </a:endParaRPr>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12</a:t>
            </a:fld>
            <a:endParaRPr spc="-5" dirty="0"/>
          </a:p>
        </p:txBody>
      </p:sp>
    </p:spTree>
    <p:extLst>
      <p:ext uri="{BB962C8B-B14F-4D97-AF65-F5344CB8AC3E}">
        <p14:creationId xmlns:p14="http://schemas.microsoft.com/office/powerpoint/2010/main" val="6263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Changes 2021</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5245026"/>
          </a:xfrm>
          <a:prstGeom prst="rect">
            <a:avLst/>
          </a:prstGeom>
        </p:spPr>
        <p:txBody>
          <a:bodyPr vert="horz" wrap="square" lIns="0" tIns="12700" rIns="0" bIns="0" rtlCol="0">
            <a:spAutoFit/>
          </a:bodyPr>
          <a:lstStyle/>
          <a:p>
            <a:pPr marL="342900" indent="-342900" fontAlgn="base">
              <a:buFont typeface="Arial" panose="020B0604020202020204" pitchFamily="34" charset="0"/>
              <a:buChar char="•"/>
            </a:pPr>
            <a:r>
              <a:rPr lang="en-GB" sz="2000" dirty="0"/>
              <a:t>For all those involved in the construction and redevelopment of properties, there are changes afoot to building regulations Part L and Part F which will significantly impact the requirements for energy efficiency from 2021. </a:t>
            </a:r>
            <a:endParaRPr lang="en-GB" sz="2000" dirty="0" smtClean="0"/>
          </a:p>
          <a:p>
            <a:pPr marL="342900" indent="-342900" fontAlgn="base">
              <a:buFont typeface="Arial" panose="020B0604020202020204" pitchFamily="34" charset="0"/>
              <a:buChar char="•"/>
            </a:pPr>
            <a:r>
              <a:rPr lang="en-GB" sz="2000" dirty="0" smtClean="0"/>
              <a:t>The </a:t>
            </a:r>
            <a:r>
              <a:rPr lang="en-GB" sz="2000" dirty="0"/>
              <a:t>Government has finally issued its consultation aimed at making non-domestic buildings greener and more </a:t>
            </a:r>
            <a:r>
              <a:rPr lang="en-GB" sz="2000" dirty="0" smtClean="0"/>
              <a:t>efficient </a:t>
            </a:r>
            <a:r>
              <a:rPr lang="en-GB" sz="2000" dirty="0"/>
              <a:t>and are driven by the need for building energy regulations to align with the low and zero-carbon Government commitments.</a:t>
            </a:r>
          </a:p>
          <a:p>
            <a:pPr marL="342900" indent="-342900" fontAlgn="base">
              <a:buFont typeface="Arial" panose="020B0604020202020204" pitchFamily="34" charset="0"/>
              <a:buChar char="•"/>
            </a:pPr>
            <a:r>
              <a:rPr lang="en-GB" sz="2000" dirty="0"/>
              <a:t>Heating and powering buildings currently account for 40% of the UK’s total energy </a:t>
            </a:r>
            <a:r>
              <a:rPr lang="en-GB" sz="2000" dirty="0" smtClean="0"/>
              <a:t>usage and in </a:t>
            </a:r>
            <a:r>
              <a:rPr lang="en-GB" sz="2000" dirty="0"/>
              <a:t>2019 the government introduced a legally binding target to reduce greenhouse gas emissions to net zero by 2050. </a:t>
            </a:r>
            <a:endParaRPr lang="en-GB" sz="2000" dirty="0" smtClean="0"/>
          </a:p>
          <a:p>
            <a:pPr marL="342900" indent="-342900" fontAlgn="base">
              <a:buFont typeface="Arial" panose="020B0604020202020204" pitchFamily="34" charset="0"/>
              <a:buChar char="•"/>
            </a:pPr>
            <a:r>
              <a:rPr lang="en-GB" sz="2000" dirty="0" smtClean="0"/>
              <a:t>The </a:t>
            </a:r>
            <a:r>
              <a:rPr lang="en-GB" sz="2000" dirty="0"/>
              <a:t>new measures will not just apply to new-builds but to existing buildings where relevant refurbishment works are being undertaken. </a:t>
            </a:r>
            <a:endParaRPr lang="en-GB" sz="2000" dirty="0" smtClean="0"/>
          </a:p>
          <a:p>
            <a:pPr marL="342900" indent="-342900" fontAlgn="base">
              <a:buFont typeface="Arial" panose="020B0604020202020204" pitchFamily="34" charset="0"/>
              <a:buChar char="•"/>
            </a:pPr>
            <a:r>
              <a:rPr lang="en-GB" sz="2000" dirty="0" smtClean="0"/>
              <a:t>As </a:t>
            </a:r>
            <a:r>
              <a:rPr lang="en-GB" sz="2000" dirty="0"/>
              <a:t>many of the non-domestic buildings that will exist in 2050 have already been built, it is vital </a:t>
            </a:r>
            <a:r>
              <a:rPr lang="en-GB" sz="2000" dirty="0" smtClean="0"/>
              <a:t>to </a:t>
            </a:r>
            <a:r>
              <a:rPr lang="en-GB" sz="2000" dirty="0"/>
              <a:t>improve energy performance buildings and improve on the ability of users to better manage their space if we are to drive down energy use and benefit the environment. Improvements to Part L and F are an essential element to achieving this goal</a:t>
            </a:r>
            <a:r>
              <a:rPr lang="en-GB" sz="2000" dirty="0" smtClean="0"/>
              <a:t>.</a:t>
            </a:r>
            <a:endParaRPr lang="en-GB" sz="2000" dirty="0"/>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13</a:t>
            </a:fld>
            <a:endParaRPr spc="-5" dirty="0"/>
          </a:p>
        </p:txBody>
      </p:sp>
    </p:spTree>
    <p:extLst>
      <p:ext uri="{BB962C8B-B14F-4D97-AF65-F5344CB8AC3E}">
        <p14:creationId xmlns:p14="http://schemas.microsoft.com/office/powerpoint/2010/main" val="26635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Changes 2021</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5552802"/>
          </a:xfrm>
          <a:prstGeom prst="rect">
            <a:avLst/>
          </a:prstGeom>
        </p:spPr>
        <p:txBody>
          <a:bodyPr vert="horz" wrap="square" lIns="0" tIns="12700" rIns="0" bIns="0" rtlCol="0">
            <a:spAutoFit/>
          </a:bodyPr>
          <a:lstStyle/>
          <a:p>
            <a:pPr marL="342900" indent="-342900" fontAlgn="base">
              <a:buFont typeface="Arial" panose="020B0604020202020204" pitchFamily="34" charset="0"/>
              <a:buChar char="•"/>
            </a:pPr>
            <a:r>
              <a:rPr lang="en-GB" sz="2000" dirty="0" smtClean="0"/>
              <a:t>The </a:t>
            </a:r>
            <a:r>
              <a:rPr lang="en-GB" sz="2000" dirty="0"/>
              <a:t>Future Buildings Standard aligns with the domestic Future Homes Standard and will regulate new homes. </a:t>
            </a:r>
            <a:endParaRPr lang="en-GB" sz="2000" dirty="0" smtClean="0"/>
          </a:p>
          <a:p>
            <a:pPr marL="342900" indent="-342900" fontAlgn="base">
              <a:buFont typeface="Arial" panose="020B0604020202020204" pitchFamily="34" charset="0"/>
              <a:buChar char="•"/>
            </a:pPr>
            <a:r>
              <a:rPr lang="en-GB" sz="2000" dirty="0" smtClean="0"/>
              <a:t>The </a:t>
            </a:r>
            <a:r>
              <a:rPr lang="en-GB" sz="2000" dirty="0"/>
              <a:t>new standard covers the revision of Part L for non-domestic buildings. Part L, which regulates heating, lighting, and hot water energy use in buildings, has not had any major revisions since 2013. </a:t>
            </a:r>
            <a:r>
              <a:rPr lang="en-GB" sz="2000" dirty="0" smtClean="0"/>
              <a:t>Alongside </a:t>
            </a:r>
            <a:r>
              <a:rPr lang="en-GB" sz="2000" dirty="0"/>
              <a:t>this consultation is a review of Part F, which regulates ventilation, which is targeting the reduction of the risk of overheating in new homes to reduce carbon emissions.</a:t>
            </a:r>
          </a:p>
          <a:p>
            <a:pPr marL="342900" indent="-342900" fontAlgn="base">
              <a:buFont typeface="Arial" panose="020B0604020202020204" pitchFamily="34" charset="0"/>
              <a:buChar char="•"/>
            </a:pPr>
            <a:r>
              <a:rPr lang="en-GB" sz="2000" dirty="0"/>
              <a:t>The Future Homes Standard proposes a ban on fossil fuel boilers from 2025 and a decrease in emissions of 75 to 80% compared with current levels. </a:t>
            </a:r>
            <a:endParaRPr lang="en-GB" sz="2000" dirty="0" smtClean="0"/>
          </a:p>
          <a:p>
            <a:pPr marL="342900" indent="-342900" fontAlgn="base">
              <a:buFont typeface="Arial" panose="020B0604020202020204" pitchFamily="34" charset="0"/>
              <a:buChar char="•"/>
            </a:pPr>
            <a:r>
              <a:rPr lang="en-GB" sz="2000" dirty="0" smtClean="0"/>
              <a:t>In </a:t>
            </a:r>
            <a:r>
              <a:rPr lang="en-GB" sz="2000" dirty="0"/>
              <a:t>the interim the aim is achieving a 31% reduction in 2021 and greater use of heat pumps for heating over traditional methods. </a:t>
            </a:r>
            <a:endParaRPr lang="en-GB" sz="2000" dirty="0" smtClean="0"/>
          </a:p>
          <a:p>
            <a:pPr marL="342900" indent="-342900" fontAlgn="base">
              <a:buFont typeface="Arial" panose="020B0604020202020204" pitchFamily="34" charset="0"/>
              <a:buChar char="•"/>
            </a:pPr>
            <a:r>
              <a:rPr lang="en-GB" sz="2000" dirty="0" smtClean="0"/>
              <a:t>The </a:t>
            </a:r>
            <a:r>
              <a:rPr lang="en-GB" sz="2000" dirty="0"/>
              <a:t>Future Buildings Standard is similar in structure and includes an interim target for 2021 but has no longer term goal for 2025 at this time. The Government is proposing adopting one of two options – the first would aim for a reduction of 22% in emissions through improvements in building services management </a:t>
            </a:r>
            <a:r>
              <a:rPr lang="en-GB" sz="2000" dirty="0" smtClean="0"/>
              <a:t>and </a:t>
            </a:r>
            <a:r>
              <a:rPr lang="en-GB" sz="2000" dirty="0"/>
              <a:t>the second, more ambitious target of 27% would require fabric improvements alongside the service improvements</a:t>
            </a:r>
            <a:r>
              <a:rPr lang="en-GB" sz="2000" dirty="0" smtClean="0"/>
              <a:t>.</a:t>
            </a:r>
            <a:endParaRPr lang="en-GB" sz="2000" dirty="0"/>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14</a:t>
            </a:fld>
            <a:endParaRPr spc="-5" dirty="0"/>
          </a:p>
        </p:txBody>
      </p:sp>
    </p:spTree>
    <p:extLst>
      <p:ext uri="{BB962C8B-B14F-4D97-AF65-F5344CB8AC3E}">
        <p14:creationId xmlns:p14="http://schemas.microsoft.com/office/powerpoint/2010/main" val="301915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Changes 2021</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5552802"/>
          </a:xfrm>
          <a:prstGeom prst="rect">
            <a:avLst/>
          </a:prstGeom>
        </p:spPr>
        <p:txBody>
          <a:bodyPr vert="horz" wrap="square" lIns="0" tIns="12700" rIns="0" bIns="0" rtlCol="0">
            <a:spAutoFit/>
          </a:bodyPr>
          <a:lstStyle/>
          <a:p>
            <a:pPr marL="342900" indent="-342900" fontAlgn="base">
              <a:buFont typeface="Arial" panose="020B0604020202020204" pitchFamily="34" charset="0"/>
              <a:buChar char="•"/>
            </a:pPr>
            <a:r>
              <a:rPr lang="en-GB" sz="2000" dirty="0" smtClean="0"/>
              <a:t>Fabric </a:t>
            </a:r>
            <a:r>
              <a:rPr lang="en-GB" sz="2000" dirty="0"/>
              <a:t>improvements include greater minimum standards for thermal performance of the core structure of buildings including windows, roofs, and doors.</a:t>
            </a:r>
          </a:p>
          <a:p>
            <a:pPr marL="342900" indent="-342900" fontAlgn="base">
              <a:buFont typeface="Arial" panose="020B0604020202020204" pitchFamily="34" charset="0"/>
              <a:buChar char="•"/>
            </a:pPr>
            <a:r>
              <a:rPr lang="en-GB" sz="2000" dirty="0"/>
              <a:t>Both targets are based on an average reduction as the consultation recognises that the non-domestic building stock is far-reaching from warehousing to hospitals and the energy needs are diverse. For buildings with high hot water usage, it is significantly harder to make energy savings.</a:t>
            </a:r>
          </a:p>
          <a:p>
            <a:pPr marL="342900" indent="-342900" fontAlgn="base">
              <a:buFont typeface="Arial" panose="020B0604020202020204" pitchFamily="34" charset="0"/>
              <a:buChar char="•"/>
            </a:pPr>
            <a:r>
              <a:rPr lang="en-GB" sz="2000" dirty="0"/>
              <a:t>The calculations within the consultation document suggest that achieving 27% reduction will increase development costs by as little as 0.7% which is unlikely to be cost prohibitive to the investors and will make significant inroads in achieving to 2030 target.</a:t>
            </a:r>
          </a:p>
          <a:p>
            <a:pPr marL="342900" indent="-342900" fontAlgn="base">
              <a:buFont typeface="Arial" panose="020B0604020202020204" pitchFamily="34" charset="0"/>
              <a:buChar char="•"/>
            </a:pPr>
            <a:r>
              <a:rPr lang="en-GB" sz="2000" dirty="0"/>
              <a:t>There is little doubt that the current measures being proposed are interim as with the Future Homes Standard and it is expected that targets for 2025 will follow in line with this 75% to 80% reductions in carbon emissions compared with current levels. The delay in such a commitment is likely due to the diverse spectrum of buildings which the non-domestic description encapsulates and the technological developments which will deliver more substantial reductions</a:t>
            </a:r>
            <a:r>
              <a:rPr lang="en-GB" sz="2000" dirty="0" smtClean="0"/>
              <a:t>.</a:t>
            </a:r>
            <a:endParaRPr lang="en-GB" sz="2000" dirty="0"/>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15</a:t>
            </a:fld>
            <a:endParaRPr spc="-5" dirty="0"/>
          </a:p>
        </p:txBody>
      </p:sp>
    </p:spTree>
    <p:extLst>
      <p:ext uri="{BB962C8B-B14F-4D97-AF65-F5344CB8AC3E}">
        <p14:creationId xmlns:p14="http://schemas.microsoft.com/office/powerpoint/2010/main" val="3949900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Changes 2021</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5552802"/>
          </a:xfrm>
          <a:prstGeom prst="rect">
            <a:avLst/>
          </a:prstGeom>
        </p:spPr>
        <p:txBody>
          <a:bodyPr vert="horz" wrap="square" lIns="0" tIns="12700" rIns="0" bIns="0" rtlCol="0">
            <a:spAutoFit/>
          </a:bodyPr>
          <a:lstStyle/>
          <a:p>
            <a:pPr marL="342900" indent="-342900" fontAlgn="base">
              <a:buFont typeface="Arial" panose="020B0604020202020204" pitchFamily="34" charset="0"/>
              <a:buChar char="•"/>
            </a:pPr>
            <a:r>
              <a:rPr lang="en-GB" sz="2000" dirty="0" smtClean="0"/>
              <a:t>A </a:t>
            </a:r>
            <a:r>
              <a:rPr lang="en-GB" sz="2000" dirty="0"/>
              <a:t>notable development is the intention of focusing attention on the building energy performance post-completion. </a:t>
            </a:r>
            <a:endParaRPr lang="en-GB" sz="2000" dirty="0" smtClean="0"/>
          </a:p>
          <a:p>
            <a:pPr marL="342900" indent="-342900" fontAlgn="base">
              <a:buFont typeface="Arial" panose="020B0604020202020204" pitchFamily="34" charset="0"/>
              <a:buChar char="•"/>
            </a:pPr>
            <a:r>
              <a:rPr lang="en-GB" sz="2000" dirty="0" smtClean="0"/>
              <a:t>The </a:t>
            </a:r>
            <a:r>
              <a:rPr lang="en-GB" sz="2000" dirty="0"/>
              <a:t>current route to compliance, using </a:t>
            </a:r>
            <a:r>
              <a:rPr lang="en-GB" sz="2000" dirty="0" smtClean="0"/>
              <a:t>Simplified Building Energy Model (SEBM) </a:t>
            </a:r>
            <a:r>
              <a:rPr lang="en-GB" sz="2000" dirty="0"/>
              <a:t>software</a:t>
            </a:r>
            <a:r>
              <a:rPr lang="en-GB" sz="2000" dirty="0" smtClean="0"/>
              <a:t>, designed by the British Research Establishment (BRE) </a:t>
            </a:r>
            <a:r>
              <a:rPr lang="en-GB" sz="2000" dirty="0"/>
              <a:t>generates a target emissions rate for the building by comparing it with a compliant hypothetical building of similar size and shape. </a:t>
            </a:r>
            <a:endParaRPr lang="en-GB" sz="2000" dirty="0" smtClean="0"/>
          </a:p>
          <a:p>
            <a:pPr marL="342900" indent="-342900" fontAlgn="base">
              <a:buFont typeface="Arial" panose="020B0604020202020204" pitchFamily="34" charset="0"/>
              <a:buChar char="•"/>
            </a:pPr>
            <a:r>
              <a:rPr lang="en-GB" sz="2000" dirty="0" smtClean="0"/>
              <a:t>The </a:t>
            </a:r>
            <a:r>
              <a:rPr lang="en-GB" sz="2000" dirty="0"/>
              <a:t>software offers the flexibility to change building elements, compromising some areas in favour of improvements in others which in practice will not deliver improved efficiency albeit the energy rating will be compliant. SEBM was never designed to offer a prediction of actual energy use once the building is in operation and therefore a new measurement is required.</a:t>
            </a:r>
          </a:p>
          <a:p>
            <a:pPr marL="342900" indent="-342900" fontAlgn="base">
              <a:buFont typeface="Arial" panose="020B0604020202020204" pitchFamily="34" charset="0"/>
              <a:buChar char="•"/>
            </a:pPr>
            <a:r>
              <a:rPr lang="en-GB" sz="2000" dirty="0"/>
              <a:t>The consultation contains a proposal to address this issue by requiring energy forecast calculations which provide the occupier with month on month predictions of energy use. This will lead to an increase in the use of sub-metering to allow for improved commissioning and ongoing management of the building in line with targets. Effective commissioning can impact the building performance by as much as 30% in the first year so this cannot be overlooked. </a:t>
            </a:r>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16</a:t>
            </a:fld>
            <a:endParaRPr spc="-5" dirty="0"/>
          </a:p>
        </p:txBody>
      </p:sp>
    </p:spTree>
    <p:extLst>
      <p:ext uri="{BB962C8B-B14F-4D97-AF65-F5344CB8AC3E}">
        <p14:creationId xmlns:p14="http://schemas.microsoft.com/office/powerpoint/2010/main" val="148029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Changes 2021</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4937249"/>
          </a:xfrm>
          <a:prstGeom prst="rect">
            <a:avLst/>
          </a:prstGeom>
        </p:spPr>
        <p:txBody>
          <a:bodyPr vert="horz" wrap="square" lIns="0" tIns="12700" rIns="0" bIns="0" rtlCol="0">
            <a:spAutoFit/>
          </a:bodyPr>
          <a:lstStyle/>
          <a:p>
            <a:pPr marL="342900" indent="-342900" fontAlgn="base">
              <a:buFont typeface="Arial" panose="020B0604020202020204" pitchFamily="34" charset="0"/>
              <a:buChar char="•"/>
            </a:pPr>
            <a:r>
              <a:rPr lang="en-GB" sz="2000" dirty="0" smtClean="0"/>
              <a:t>Many </a:t>
            </a:r>
            <a:r>
              <a:rPr lang="en-GB" sz="2000" dirty="0"/>
              <a:t>of the improvements that can be made to the energy efficiency of buildings do not attract significant cost and can be driven in part by behavioural management of its users.</a:t>
            </a:r>
          </a:p>
          <a:p>
            <a:pPr marL="342900" indent="-342900" fontAlgn="base">
              <a:buFont typeface="Arial" panose="020B0604020202020204" pitchFamily="34" charset="0"/>
              <a:buChar char="•"/>
            </a:pPr>
            <a:r>
              <a:rPr lang="en-GB" sz="2000" dirty="0"/>
              <a:t>Another area of focus is capture and reuse of heat which is often released in the outflows of a building through extraction and ventilation. Whilst this may not be seen as significant, as energy use in buildings is decreased it will become more important to look at the smaller gains which will drive continual improvement in performance. </a:t>
            </a:r>
            <a:endParaRPr lang="en-GB" sz="2000" dirty="0" smtClean="0"/>
          </a:p>
          <a:p>
            <a:pPr marL="342900" indent="-342900" fontAlgn="base">
              <a:buFont typeface="Arial" panose="020B0604020202020204" pitchFamily="34" charset="0"/>
              <a:buChar char="•"/>
            </a:pPr>
            <a:r>
              <a:rPr lang="en-GB" sz="2000" dirty="0" smtClean="0"/>
              <a:t>The </a:t>
            </a:r>
            <a:r>
              <a:rPr lang="en-GB" sz="2000" dirty="0"/>
              <a:t>use of heat exchangers incorporated into the design of the building will allow for greater recovery from areas that may be fitted after completion for example commercial kitchens and catering areas.</a:t>
            </a:r>
          </a:p>
          <a:p>
            <a:pPr marL="342900" indent="-342900" fontAlgn="base">
              <a:buFont typeface="Arial" panose="020B0604020202020204" pitchFamily="34" charset="0"/>
              <a:buChar char="•"/>
            </a:pPr>
            <a:r>
              <a:rPr lang="en-GB" sz="2000" dirty="0"/>
              <a:t>The increased integration of smart building technologies in the build process will drive efficiency in general but will also allow users of spaces with periodic use to control all building services remotely only using these when needed. Part F, which controls ventilation is generally updated alongside Part L due to the indivisibility of energy use and ventilation rates</a:t>
            </a:r>
            <a:r>
              <a:rPr lang="en-GB" sz="2000" dirty="0" smtClean="0"/>
              <a:t>.</a:t>
            </a:r>
            <a:endParaRPr lang="en-GB" sz="2000" dirty="0"/>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17</a:t>
            </a:fld>
            <a:endParaRPr spc="-5" dirty="0"/>
          </a:p>
        </p:txBody>
      </p:sp>
    </p:spTree>
    <p:extLst>
      <p:ext uri="{BB962C8B-B14F-4D97-AF65-F5344CB8AC3E}">
        <p14:creationId xmlns:p14="http://schemas.microsoft.com/office/powerpoint/2010/main" val="1901391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100286"/>
            <a:ext cx="7816215" cy="566822"/>
          </a:xfrm>
          <a:prstGeom prst="rect">
            <a:avLst/>
          </a:prstGeom>
        </p:spPr>
        <p:txBody>
          <a:bodyPr vert="horz" wrap="square" lIns="0" tIns="12700" rIns="0" bIns="0" rtlCol="0">
            <a:spAutoFit/>
          </a:bodyPr>
          <a:lstStyle/>
          <a:p>
            <a:r>
              <a:rPr lang="en-GB" sz="3600" dirty="0" smtClean="0">
                <a:solidFill>
                  <a:schemeClr val="tx1"/>
                </a:solidFill>
                <a:latin typeface="Calibri" panose="020F0502020204030204" pitchFamily="34" charset="0"/>
                <a:cs typeface="Calibri" panose="020F0502020204030204" pitchFamily="34" charset="0"/>
              </a:rPr>
              <a:t>Building Regulations Changes 2021</a:t>
            </a:r>
            <a:endParaRPr lang="en-GB"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368300" y="749300"/>
            <a:ext cx="8305800" cy="4629472"/>
          </a:xfrm>
          <a:prstGeom prst="rect">
            <a:avLst/>
          </a:prstGeom>
        </p:spPr>
        <p:txBody>
          <a:bodyPr vert="horz" wrap="square" lIns="0" tIns="12700" rIns="0" bIns="0" rtlCol="0">
            <a:spAutoFit/>
          </a:bodyPr>
          <a:lstStyle/>
          <a:p>
            <a:pPr marL="342900" indent="-342900" fontAlgn="base">
              <a:buFont typeface="Arial" panose="020B0604020202020204" pitchFamily="34" charset="0"/>
              <a:buChar char="•"/>
            </a:pPr>
            <a:r>
              <a:rPr lang="en-GB" sz="2000" dirty="0" smtClean="0"/>
              <a:t>It is no surprise that one of the most notable proposals tackles the risk of transmission of airborne disease. </a:t>
            </a:r>
          </a:p>
          <a:p>
            <a:pPr marL="342900" indent="-342900" fontAlgn="base">
              <a:buFont typeface="Arial" panose="020B0604020202020204" pitchFamily="34" charset="0"/>
              <a:buChar char="•"/>
            </a:pPr>
            <a:r>
              <a:rPr lang="en-GB" sz="2000" dirty="0" smtClean="0"/>
              <a:t>The consultation proposes new measures for non-domestic buildings where singing or aerobic exercise takes place or there are large groups gatherings. Ventilation rates must be 50% higher than the minimum standards for other places. Fresh air must be and systems which recirculate air must also be capable of being overridden to supply fresh air. </a:t>
            </a:r>
          </a:p>
          <a:p>
            <a:pPr marL="342900" indent="-342900" fontAlgn="base">
              <a:buFont typeface="Arial" panose="020B0604020202020204" pitchFamily="34" charset="0"/>
              <a:buChar char="•"/>
            </a:pPr>
            <a:r>
              <a:rPr lang="en-GB" sz="2000" dirty="0" smtClean="0"/>
              <a:t>Whilst improving the circulation of air can simply be achieved by increasing the fan speed, this will drive energy use up exponentially which will not satisfy the requirements of efficiency so alternative solutions will be needed which could include larger ducting or larger Air Handling Units.</a:t>
            </a:r>
          </a:p>
          <a:p>
            <a:pPr marL="342900" indent="-342900" fontAlgn="base">
              <a:buFont typeface="Arial" panose="020B0604020202020204" pitchFamily="34" charset="0"/>
              <a:buChar char="•"/>
            </a:pPr>
            <a:r>
              <a:rPr lang="en-GB" sz="2000" dirty="0" smtClean="0"/>
              <a:t>The consultation closed on 13th April 2021 and invited industry participants to submit their views on the proposals and this is expected to be the final opportunity to input before the changes being possibly implemented later in 2021.</a:t>
            </a:r>
            <a:endParaRPr lang="en-GB" sz="2000" dirty="0"/>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18</a:t>
            </a:fld>
            <a:endParaRPr spc="-5" dirty="0"/>
          </a:p>
        </p:txBody>
      </p:sp>
    </p:spTree>
    <p:extLst>
      <p:ext uri="{BB962C8B-B14F-4D97-AF65-F5344CB8AC3E}">
        <p14:creationId xmlns:p14="http://schemas.microsoft.com/office/powerpoint/2010/main" val="182735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19</a:t>
            </a:fld>
            <a:endParaRPr spc="-5" dirty="0"/>
          </a:p>
        </p:txBody>
      </p:sp>
      <p:sp>
        <p:nvSpPr>
          <p:cNvPr id="7" name="Title 6">
            <a:extLst>
              <a:ext uri="{FF2B5EF4-FFF2-40B4-BE49-F238E27FC236}">
                <a16:creationId xmlns="" xmlns:a16="http://schemas.microsoft.com/office/drawing/2014/main" id="{74EF855B-235D-44CC-BCE5-7922408B0F20}"/>
              </a:ext>
            </a:extLst>
          </p:cNvPr>
          <p:cNvSpPr>
            <a:spLocks noGrp="1"/>
          </p:cNvSpPr>
          <p:nvPr>
            <p:ph type="title"/>
          </p:nvPr>
        </p:nvSpPr>
        <p:spPr>
          <a:xfrm>
            <a:off x="1261303" y="1206500"/>
            <a:ext cx="6592083" cy="2769989"/>
          </a:xfrm>
        </p:spPr>
        <p:txBody>
          <a:bodyPr/>
          <a:lstStyle/>
          <a:p>
            <a:r>
              <a:rPr lang="en-GB" sz="3600" dirty="0"/>
              <a:t/>
            </a:r>
            <a:br>
              <a:rPr lang="en-GB" sz="3600" dirty="0"/>
            </a:br>
            <a:r>
              <a:rPr lang="en-GB" sz="3600" dirty="0"/>
              <a:t/>
            </a:r>
            <a:br>
              <a:rPr lang="en-GB" sz="3600" dirty="0"/>
            </a:br>
            <a:r>
              <a:rPr lang="en-GB" sz="3600" dirty="0"/>
              <a:t>Thank you for listening </a:t>
            </a:r>
            <a:br>
              <a:rPr lang="en-GB" sz="3600" dirty="0"/>
            </a:br>
            <a:r>
              <a:rPr lang="en-GB" sz="3600" dirty="0"/>
              <a:t/>
            </a:r>
            <a:br>
              <a:rPr lang="en-GB" sz="3600" dirty="0"/>
            </a:br>
            <a:r>
              <a:rPr lang="en-GB" sz="3600" dirty="0"/>
              <a:t>Any Questions??</a:t>
            </a:r>
          </a:p>
        </p:txBody>
      </p:sp>
    </p:spTree>
    <p:extLst>
      <p:ext uri="{BB962C8B-B14F-4D97-AF65-F5344CB8AC3E}">
        <p14:creationId xmlns:p14="http://schemas.microsoft.com/office/powerpoint/2010/main" val="44360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a:spLocks noGrp="1"/>
          </p:cNvSpPr>
          <p:nvPr>
            <p:ph type="sldNum" sz="quarter" idx="4294967295"/>
          </p:nvPr>
        </p:nvSpPr>
        <p:spPr>
          <a:xfrm>
            <a:off x="8816975" y="6276975"/>
            <a:ext cx="301625" cy="231775"/>
          </a:xfrm>
          <a:prstGeom prst="rect">
            <a:avLst/>
          </a:prstGeom>
        </p:spPr>
        <p:txBody>
          <a:bodyPr vert="horz" wrap="square" lIns="0" tIns="0" rIns="0" bIns="0" rtlCol="0">
            <a:spAutoFit/>
          </a:bodyPr>
          <a:lstStyle/>
          <a:p>
            <a:pPr marL="38100">
              <a:lnSpc>
                <a:spcPts val="1680"/>
              </a:lnSpc>
            </a:pPr>
            <a:fld id="{81D60167-4931-47E6-BA6A-407CBD079E47}" type="slidenum">
              <a:rPr spc="-5" dirty="0"/>
              <a:t>2</a:t>
            </a:fld>
            <a:endParaRPr spc="-5" dirty="0"/>
          </a:p>
        </p:txBody>
      </p:sp>
      <p:sp>
        <p:nvSpPr>
          <p:cNvPr id="4" name="Title 3">
            <a:extLst>
              <a:ext uri="{FF2B5EF4-FFF2-40B4-BE49-F238E27FC236}">
                <a16:creationId xmlns="" xmlns:a16="http://schemas.microsoft.com/office/drawing/2014/main" id="{D01C9317-A268-493C-B2E3-7449DC922839}"/>
              </a:ext>
            </a:extLst>
          </p:cNvPr>
          <p:cNvSpPr>
            <a:spLocks noGrp="1"/>
          </p:cNvSpPr>
          <p:nvPr>
            <p:ph type="title"/>
          </p:nvPr>
        </p:nvSpPr>
        <p:spPr>
          <a:xfrm>
            <a:off x="520700" y="444500"/>
            <a:ext cx="8296275" cy="4062651"/>
          </a:xfrm>
        </p:spPr>
        <p:txBody>
          <a:bodyPr/>
          <a:lstStyle/>
          <a:p>
            <a:pPr algn="ctr"/>
            <a:r>
              <a:rPr lang="en-GB" spc="-20" dirty="0"/>
              <a:t/>
            </a:r>
            <a:br>
              <a:rPr lang="en-GB" spc="-20" dirty="0"/>
            </a:br>
            <a:r>
              <a:rPr lang="en-GB" spc="-20" dirty="0"/>
              <a:t/>
            </a:r>
            <a:br>
              <a:rPr lang="en-GB" spc="-20" dirty="0"/>
            </a:br>
            <a:r>
              <a:rPr lang="en-GB" spc="-20" dirty="0"/>
              <a:t/>
            </a:r>
            <a:br>
              <a:rPr lang="en-GB" spc="-20" dirty="0"/>
            </a:br>
            <a:r>
              <a:rPr lang="en-GB" spc="-20" dirty="0" smtClean="0">
                <a:solidFill>
                  <a:schemeClr val="tx1"/>
                </a:solidFill>
                <a:latin typeface="Calibri" panose="020F0502020204030204" pitchFamily="34" charset="0"/>
                <a:cs typeface="Calibri" panose="020F0502020204030204" pitchFamily="34" charset="0"/>
              </a:rPr>
              <a:t>Building Regulations and Grenfell Update</a:t>
            </a:r>
            <a:r>
              <a:rPr lang="en-GB" spc="-55" dirty="0">
                <a:solidFill>
                  <a:schemeClr val="tx1"/>
                </a:solidFill>
                <a:latin typeface="Calibri" panose="020F0502020204030204" pitchFamily="34" charset="0"/>
                <a:cs typeface="Calibri" panose="020F0502020204030204" pitchFamily="34" charset="0"/>
              </a:rPr>
              <a:t/>
            </a:r>
            <a:br>
              <a:rPr lang="en-GB" spc="-55" dirty="0">
                <a:solidFill>
                  <a:schemeClr val="tx1"/>
                </a:solidFill>
                <a:latin typeface="Calibri" panose="020F0502020204030204" pitchFamily="34" charset="0"/>
                <a:cs typeface="Calibri" panose="020F0502020204030204" pitchFamily="34" charset="0"/>
              </a:rPr>
            </a:br>
            <a:endParaRPr lang="en-GB"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39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2100" y="511810"/>
            <a:ext cx="7990609" cy="566822"/>
          </a:xfrm>
          <a:prstGeom prst="rect">
            <a:avLst/>
          </a:prstGeom>
        </p:spPr>
        <p:txBody>
          <a:bodyPr vert="horz" wrap="square" lIns="0" tIns="12700" rIns="0" bIns="0" rtlCol="0">
            <a:spAutoFit/>
          </a:bodyPr>
          <a:lstStyle/>
          <a:p>
            <a:pPr marL="12700">
              <a:lnSpc>
                <a:spcPct val="100000"/>
              </a:lnSpc>
              <a:spcBef>
                <a:spcPts val="100"/>
              </a:spcBef>
              <a:tabLst>
                <a:tab pos="1766570" algn="l"/>
                <a:tab pos="2894965" algn="l"/>
                <a:tab pos="5782310" algn="l"/>
              </a:tabLst>
            </a:pPr>
            <a:r>
              <a:rPr lang="en-GB" sz="3600" spc="570" dirty="0" smtClean="0">
                <a:solidFill>
                  <a:schemeClr val="tx1"/>
                </a:solidFill>
                <a:latin typeface="Calibri" panose="020F0502020204030204" pitchFamily="34" charset="0"/>
                <a:cs typeface="Calibri" panose="020F0502020204030204" pitchFamily="34" charset="0"/>
              </a:rPr>
              <a:t>Building Regulations…</a:t>
            </a:r>
            <a:endParaRPr sz="3600" dirty="0">
              <a:solidFill>
                <a:schemeClr val="tx1"/>
              </a:solidFill>
              <a:latin typeface="Calibri" panose="020F0502020204030204" pitchFamily="34" charset="0"/>
              <a:cs typeface="Calibri" panose="020F0502020204030204" pitchFamily="34" charset="0"/>
            </a:endParaRPr>
          </a:p>
        </p:txBody>
      </p:sp>
      <p:sp>
        <p:nvSpPr>
          <p:cNvPr id="9" name="object 9"/>
          <p:cNvSpPr txBox="1"/>
          <p:nvPr/>
        </p:nvSpPr>
        <p:spPr>
          <a:xfrm>
            <a:off x="911442" y="1468277"/>
            <a:ext cx="7785100" cy="2928365"/>
          </a:xfrm>
          <a:prstGeom prst="rect">
            <a:avLst/>
          </a:prstGeom>
        </p:spPr>
        <p:txBody>
          <a:bodyPr vert="horz" wrap="square" lIns="0" tIns="55244" rIns="0" bIns="0" rtlCol="0">
            <a:spAutoFit/>
          </a:bodyPr>
          <a:lstStyle/>
          <a:p>
            <a:pPr marL="355600" marR="446405" indent="-342900">
              <a:lnSpc>
                <a:spcPts val="2580"/>
              </a:lnSpc>
              <a:spcBef>
                <a:spcPts val="434"/>
              </a:spcBef>
              <a:buFont typeface="Arial" panose="020B0604020202020204" pitchFamily="34" charset="0"/>
              <a:buChar char="•"/>
            </a:pPr>
            <a:r>
              <a:rPr lang="en-GB" sz="2400" spc="75" dirty="0" smtClean="0">
                <a:solidFill>
                  <a:srgbClr val="153C8D"/>
                </a:solidFill>
                <a:latin typeface="Calibri" panose="020F0502020204030204" pitchFamily="34" charset="0"/>
                <a:cs typeface="Calibri" panose="020F0502020204030204" pitchFamily="34" charset="0"/>
              </a:rPr>
              <a:t>They’ve been around for ages </a:t>
            </a:r>
          </a:p>
          <a:p>
            <a:pPr marL="355600" marR="446405" indent="-342900">
              <a:lnSpc>
                <a:spcPts val="2580"/>
              </a:lnSpc>
              <a:spcBef>
                <a:spcPts val="434"/>
              </a:spcBef>
              <a:buFont typeface="Arial" panose="020B0604020202020204" pitchFamily="34" charset="0"/>
              <a:buChar char="•"/>
            </a:pPr>
            <a:r>
              <a:rPr lang="en-GB" sz="2400" spc="75" dirty="0" smtClean="0">
                <a:solidFill>
                  <a:srgbClr val="153C8D"/>
                </a:solidFill>
                <a:latin typeface="Calibri" panose="020F0502020204030204" pitchFamily="34" charset="0"/>
                <a:cs typeface="Calibri" panose="020F0502020204030204" pitchFamily="34" charset="0"/>
              </a:rPr>
              <a:t>First recorded building regulations date back to the Ancient Babylonians in 1754BC</a:t>
            </a:r>
          </a:p>
          <a:p>
            <a:pPr marL="355600" marR="446405" indent="-342900">
              <a:lnSpc>
                <a:spcPts val="2580"/>
              </a:lnSpc>
              <a:spcBef>
                <a:spcPts val="434"/>
              </a:spcBef>
              <a:buFont typeface="Arial" panose="020B0604020202020204" pitchFamily="34" charset="0"/>
              <a:buChar char="•"/>
            </a:pPr>
            <a:r>
              <a:rPr lang="en-GB" sz="2400" spc="75" dirty="0" smtClean="0">
                <a:solidFill>
                  <a:srgbClr val="153C8D"/>
                </a:solidFill>
                <a:latin typeface="Calibri" panose="020F0502020204030204" pitchFamily="34" charset="0"/>
                <a:cs typeface="Calibri" panose="020F0502020204030204" pitchFamily="34" charset="0"/>
              </a:rPr>
              <a:t>Their Code of Hammurabi contained 282 laws, 6 of which related to the construction of buildings</a:t>
            </a:r>
          </a:p>
          <a:p>
            <a:pPr marL="355600" marR="446405" indent="-342900">
              <a:lnSpc>
                <a:spcPts val="2580"/>
              </a:lnSpc>
              <a:spcBef>
                <a:spcPts val="434"/>
              </a:spcBef>
              <a:buFont typeface="Arial" panose="020B0604020202020204" pitchFamily="34" charset="0"/>
              <a:buChar char="•"/>
            </a:pPr>
            <a:r>
              <a:rPr lang="en-GB" sz="2400" spc="75" dirty="0" smtClean="0">
                <a:solidFill>
                  <a:srgbClr val="153C8D"/>
                </a:solidFill>
                <a:latin typeface="Calibri" panose="020F0502020204030204" pitchFamily="34" charset="0"/>
                <a:cs typeface="Calibri" panose="020F0502020204030204" pitchFamily="34" charset="0"/>
              </a:rPr>
              <a:t>They had one simple law which we should consider today...</a:t>
            </a:r>
          </a:p>
          <a:p>
            <a:pPr marL="12700" marR="446405">
              <a:lnSpc>
                <a:spcPts val="2580"/>
              </a:lnSpc>
              <a:spcBef>
                <a:spcPts val="434"/>
              </a:spcBef>
            </a:pPr>
            <a:endParaRPr sz="2400" dirty="0">
              <a:latin typeface="DejaVu Sans"/>
              <a:cs typeface="DejaVu Sans"/>
            </a:endParaRPr>
          </a:p>
        </p:txBody>
      </p:sp>
      <p:sp>
        <p:nvSpPr>
          <p:cNvPr id="11" name="object 11"/>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3</a:t>
            </a:fld>
            <a:endParaRPr spc="-5" dirty="0"/>
          </a:p>
        </p:txBody>
      </p:sp>
      <p:pic>
        <p:nvPicPr>
          <p:cNvPr id="5" name="Picture 4" descr="https://www.bsria.com/img/B4opzD/B4opzD__W456"/>
          <p:cNvPicPr/>
          <p:nvPr/>
        </p:nvPicPr>
        <p:blipFill>
          <a:blip r:embed="rId2">
            <a:extLst>
              <a:ext uri="{28A0092B-C50C-407E-A947-70E740481C1C}">
                <a14:useLocalDpi xmlns:a14="http://schemas.microsoft.com/office/drawing/2010/main" val="0"/>
              </a:ext>
            </a:extLst>
          </a:blip>
          <a:srcRect/>
          <a:stretch>
            <a:fillRect/>
          </a:stretch>
        </p:blipFill>
        <p:spPr bwMode="auto">
          <a:xfrm>
            <a:off x="2425700" y="3957939"/>
            <a:ext cx="3810000" cy="287466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5900" y="511810"/>
            <a:ext cx="8363989" cy="566822"/>
          </a:xfrm>
          <a:prstGeom prst="rect">
            <a:avLst/>
          </a:prstGeom>
        </p:spPr>
        <p:txBody>
          <a:bodyPr vert="horz" wrap="square" lIns="0" tIns="12700" rIns="0" bIns="0" rtlCol="0">
            <a:spAutoFit/>
          </a:bodyPr>
          <a:lstStyle/>
          <a:p>
            <a:pPr marL="12700">
              <a:lnSpc>
                <a:spcPct val="100000"/>
              </a:lnSpc>
              <a:spcBef>
                <a:spcPts val="100"/>
              </a:spcBef>
              <a:tabLst>
                <a:tab pos="1661795" algn="l"/>
                <a:tab pos="2790190" algn="l"/>
                <a:tab pos="5699125" algn="l"/>
              </a:tabLst>
            </a:pPr>
            <a:r>
              <a:rPr lang="en-GB" sz="3600" spc="300" dirty="0" smtClean="0">
                <a:solidFill>
                  <a:schemeClr val="tx1"/>
                </a:solidFill>
                <a:latin typeface="Calibri" panose="020F0502020204030204" pitchFamily="34" charset="0"/>
                <a:cs typeface="Calibri" panose="020F0502020204030204" pitchFamily="34" charset="0"/>
              </a:rPr>
              <a:t>Building Regulations…</a:t>
            </a:r>
            <a:endParaRPr sz="3600" dirty="0">
              <a:solidFill>
                <a:schemeClr val="tx1"/>
              </a:solidFill>
              <a:latin typeface="Calibri" panose="020F0502020204030204" pitchFamily="34" charset="0"/>
              <a:cs typeface="Calibri" panose="020F0502020204030204" pitchFamily="34" charset="0"/>
            </a:endParaRPr>
          </a:p>
        </p:txBody>
      </p:sp>
      <p:sp>
        <p:nvSpPr>
          <p:cNvPr id="7" name="object 7"/>
          <p:cNvSpPr txBox="1"/>
          <p:nvPr/>
        </p:nvSpPr>
        <p:spPr>
          <a:xfrm>
            <a:off x="292100" y="1130300"/>
            <a:ext cx="8305800" cy="5331588"/>
          </a:xfrm>
          <a:prstGeom prst="rect">
            <a:avLst/>
          </a:prstGeom>
        </p:spPr>
        <p:txBody>
          <a:bodyPr vert="horz" wrap="square" lIns="0" tIns="12065" rIns="0" bIns="0" rtlCol="0">
            <a:spAutoFit/>
          </a:bodyPr>
          <a:lstStyle/>
          <a:p>
            <a:pPr marL="469900" marR="433070" indent="-457200">
              <a:lnSpc>
                <a:spcPct val="100000"/>
              </a:lnSpc>
              <a:spcBef>
                <a:spcPts val="95"/>
              </a:spcBef>
              <a:buFont typeface="Arial" panose="020B0604020202020204" pitchFamily="34" charset="0"/>
              <a:buChar char="•"/>
            </a:pPr>
            <a:r>
              <a:rPr lang="en-GB" sz="2400" dirty="0"/>
              <a:t>In Britain, there were a number of local regulations set in London to avoid blocking sunlight to other buildings or for the proper siting of privies and gutters, which existed as early as 1189. </a:t>
            </a:r>
            <a:endParaRPr lang="en-GB" sz="2400" dirty="0" smtClean="0"/>
          </a:p>
          <a:p>
            <a:pPr marL="469900" marR="433070" indent="-457200">
              <a:spcBef>
                <a:spcPts val="95"/>
              </a:spcBef>
              <a:buFont typeface="Arial" panose="020B0604020202020204" pitchFamily="34" charset="0"/>
              <a:buChar char="•"/>
            </a:pPr>
            <a:r>
              <a:rPr lang="en-GB" sz="2400" dirty="0"/>
              <a:t>However, it was the destruction caused by The Great Fire of London, in 1666, which accelerated the need for more formal regulations. The fire </a:t>
            </a:r>
            <a:r>
              <a:rPr lang="en-GB" sz="2400" dirty="0" smtClean="0"/>
              <a:t>spread so </a:t>
            </a:r>
            <a:r>
              <a:rPr lang="en-GB" sz="2400" dirty="0"/>
              <a:t>rapidly because of the densely built timber housing which filled the city</a:t>
            </a:r>
            <a:r>
              <a:rPr lang="en-GB" sz="2400" dirty="0" smtClean="0"/>
              <a:t>.</a:t>
            </a:r>
          </a:p>
          <a:p>
            <a:pPr marL="469900" marR="433070" indent="-457200">
              <a:spcBef>
                <a:spcPts val="95"/>
              </a:spcBef>
              <a:buFont typeface="Arial" panose="020B0604020202020204" pitchFamily="34" charset="0"/>
              <a:buChar char="•"/>
            </a:pPr>
            <a:r>
              <a:rPr lang="en-GB" sz="2400" dirty="0" smtClean="0"/>
              <a:t>To </a:t>
            </a:r>
            <a:r>
              <a:rPr lang="en-GB" sz="2400" dirty="0"/>
              <a:t>help prevent such devastating fires from occurring in the future the Rebuilding of London Act was passed. In it were requirements that all housing was to include some fire resistant material and that streets and roads must be widened to allow fire crews better access.</a:t>
            </a:r>
          </a:p>
          <a:p>
            <a:pPr marL="469900" marR="433070" indent="-457200">
              <a:lnSpc>
                <a:spcPct val="100000"/>
              </a:lnSpc>
              <a:spcBef>
                <a:spcPts val="95"/>
              </a:spcBef>
              <a:buFont typeface="Arial" panose="020B0604020202020204" pitchFamily="34" charset="0"/>
              <a:buChar char="•"/>
            </a:pPr>
            <a:endParaRPr sz="3200" dirty="0">
              <a:latin typeface="DejaVu Sans"/>
              <a:cs typeface="DejaVu Sans"/>
            </a:endParaRPr>
          </a:p>
        </p:txBody>
      </p:sp>
      <p:sp>
        <p:nvSpPr>
          <p:cNvPr id="9" name="object 9"/>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4</a:t>
            </a:fld>
            <a:endParaRPr spc="-5"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0700" y="482581"/>
            <a:ext cx="8153400" cy="566822"/>
          </a:xfrm>
          <a:prstGeom prst="rect">
            <a:avLst/>
          </a:prstGeom>
        </p:spPr>
        <p:txBody>
          <a:bodyPr vert="horz" wrap="square" lIns="0" tIns="12700" rIns="0" bIns="0" rtlCol="0">
            <a:spAutoFit/>
          </a:bodyPr>
          <a:lstStyle/>
          <a:p>
            <a:pPr marL="12700">
              <a:lnSpc>
                <a:spcPct val="100000"/>
              </a:lnSpc>
              <a:spcBef>
                <a:spcPts val="100"/>
              </a:spcBef>
              <a:tabLst>
                <a:tab pos="2554605" algn="l"/>
              </a:tabLst>
            </a:pPr>
            <a:r>
              <a:rPr lang="en-GB" sz="3600" spc="330" dirty="0" smtClean="0">
                <a:solidFill>
                  <a:schemeClr val="tx1"/>
                </a:solidFill>
                <a:latin typeface="Calibri" panose="020F0502020204030204" pitchFamily="34" charset="0"/>
                <a:cs typeface="Calibri" panose="020F0502020204030204" pitchFamily="34" charset="0"/>
              </a:rPr>
              <a:t>Building Regulations </a:t>
            </a:r>
            <a:r>
              <a:rPr sz="3600" dirty="0" smtClean="0">
                <a:solidFill>
                  <a:schemeClr val="tx1"/>
                </a:solidFill>
                <a:latin typeface="Calibri" panose="020F0502020204030204" pitchFamily="34" charset="0"/>
                <a:cs typeface="Calibri" panose="020F0502020204030204" pitchFamily="34" charset="0"/>
              </a:rPr>
              <a:t>…</a:t>
            </a:r>
            <a:endParaRPr sz="3600" dirty="0">
              <a:solidFill>
                <a:schemeClr val="tx1"/>
              </a:solidFill>
              <a:latin typeface="Calibri" panose="020F0502020204030204" pitchFamily="34" charset="0"/>
              <a:cs typeface="Calibri" panose="020F0502020204030204" pitchFamily="34" charset="0"/>
            </a:endParaRPr>
          </a:p>
        </p:txBody>
      </p:sp>
      <p:sp>
        <p:nvSpPr>
          <p:cNvPr id="5" name="object 5"/>
          <p:cNvSpPr txBox="1"/>
          <p:nvPr/>
        </p:nvSpPr>
        <p:spPr>
          <a:xfrm>
            <a:off x="168476" y="1565589"/>
            <a:ext cx="8686800" cy="443711"/>
          </a:xfrm>
          <a:prstGeom prst="rect">
            <a:avLst/>
          </a:prstGeom>
        </p:spPr>
        <p:txBody>
          <a:bodyPr vert="horz" wrap="square" lIns="0" tIns="12700" rIns="0" bIns="0" rtlCol="0">
            <a:spAutoFit/>
          </a:bodyPr>
          <a:lstStyle/>
          <a:p>
            <a:pPr marL="12700" marR="5080">
              <a:lnSpc>
                <a:spcPct val="100000"/>
              </a:lnSpc>
            </a:pPr>
            <a:endParaRPr sz="2800" dirty="0">
              <a:latin typeface="DejaVu Sans"/>
              <a:cs typeface="DejaVu Sans"/>
            </a:endParaRPr>
          </a:p>
        </p:txBody>
      </p:sp>
      <p:sp>
        <p:nvSpPr>
          <p:cNvPr id="7" name="object 7"/>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5</a:t>
            </a:fld>
            <a:endParaRPr spc="-5" dirty="0"/>
          </a:p>
        </p:txBody>
      </p:sp>
      <p:sp>
        <p:nvSpPr>
          <p:cNvPr id="9" name="Rectangle 8"/>
          <p:cNvSpPr/>
          <p:nvPr/>
        </p:nvSpPr>
        <p:spPr>
          <a:xfrm>
            <a:off x="596900" y="1206500"/>
            <a:ext cx="8153400" cy="5078313"/>
          </a:xfrm>
          <a:prstGeom prst="rect">
            <a:avLst/>
          </a:prstGeom>
        </p:spPr>
        <p:txBody>
          <a:bodyPr wrap="square">
            <a:spAutoFit/>
          </a:bodyPr>
          <a:lstStyle/>
          <a:p>
            <a:pPr marL="285750" indent="-285750">
              <a:buFont typeface="Arial" panose="020B0604020202020204" pitchFamily="34" charset="0"/>
              <a:buChar char="•"/>
            </a:pPr>
            <a:r>
              <a:rPr lang="en-GB" dirty="0" smtClean="0"/>
              <a:t>During </a:t>
            </a:r>
            <a:r>
              <a:rPr lang="en-GB" dirty="0"/>
              <a:t>the Victorian era </a:t>
            </a:r>
            <a:r>
              <a:rPr lang="en-GB" dirty="0" smtClean="0"/>
              <a:t> </a:t>
            </a:r>
            <a:r>
              <a:rPr lang="en-GB" dirty="0"/>
              <a:t>more and more people became aware </a:t>
            </a:r>
            <a:r>
              <a:rPr lang="en-GB" dirty="0" smtClean="0"/>
              <a:t>of the </a:t>
            </a:r>
            <a:r>
              <a:rPr lang="en-GB" dirty="0"/>
              <a:t>state of housing for the poor. </a:t>
            </a:r>
            <a:endParaRPr lang="en-GB" dirty="0" smtClean="0"/>
          </a:p>
          <a:p>
            <a:pPr marL="285750" indent="-285750">
              <a:buFont typeface="Arial" panose="020B0604020202020204" pitchFamily="34" charset="0"/>
              <a:buChar char="•"/>
            </a:pPr>
            <a:r>
              <a:rPr lang="en-GB" dirty="0" smtClean="0"/>
              <a:t>A </a:t>
            </a:r>
            <a:r>
              <a:rPr lang="en-GB" dirty="0"/>
              <a:t>series of public health acts and The Local Government Act of 1858 saw wider powers given to local authorities to regulate and control the planning and construction of buildings; primarily with the aim of preventing the spread of disease. </a:t>
            </a:r>
            <a:endParaRPr lang="en-GB" dirty="0" smtClean="0"/>
          </a:p>
          <a:p>
            <a:pPr marL="285750" indent="-285750">
              <a:buFont typeface="Arial" panose="020B0604020202020204" pitchFamily="34" charset="0"/>
              <a:buChar char="•"/>
            </a:pPr>
            <a:r>
              <a:rPr lang="en-GB" dirty="0" smtClean="0"/>
              <a:t>Similar </a:t>
            </a:r>
            <a:r>
              <a:rPr lang="en-GB" dirty="0"/>
              <a:t>acts were passed in Ireland and Scotland in 1878 and </a:t>
            </a:r>
            <a:r>
              <a:rPr lang="en-GB" dirty="0" smtClean="0"/>
              <a:t>1897 </a:t>
            </a:r>
            <a:r>
              <a:rPr lang="en-GB" dirty="0"/>
              <a:t>respectively</a:t>
            </a:r>
            <a:r>
              <a:rPr lang="en-GB" dirty="0" smtClean="0"/>
              <a:t>. </a:t>
            </a:r>
          </a:p>
          <a:p>
            <a:pPr marL="285750" indent="-285750">
              <a:buFont typeface="Arial" panose="020B0604020202020204" pitchFamily="34" charset="0"/>
              <a:buChar char="•"/>
            </a:pPr>
            <a:r>
              <a:rPr lang="en-GB" dirty="0"/>
              <a:t>It wasn’t until </a:t>
            </a:r>
            <a:r>
              <a:rPr lang="en-GB" dirty="0" smtClean="0"/>
              <a:t>1959 Scotland </a:t>
            </a:r>
            <a:r>
              <a:rPr lang="en-GB" dirty="0"/>
              <a:t>created The Building (Scotland) Act that a formal set of national regulations was passed; the regulations themselves coming into effect in 1964. </a:t>
            </a:r>
            <a:endParaRPr lang="en-GB" dirty="0" smtClean="0"/>
          </a:p>
          <a:p>
            <a:pPr marL="285750" indent="-285750">
              <a:buFont typeface="Arial" panose="020B0604020202020204" pitchFamily="34" charset="0"/>
              <a:buChar char="•"/>
            </a:pPr>
            <a:r>
              <a:rPr lang="en-GB" dirty="0" smtClean="0"/>
              <a:t>England </a:t>
            </a:r>
            <a:r>
              <a:rPr lang="en-GB" dirty="0"/>
              <a:t>and Wales followed with The Public Health Act of 1961 with subsequent regulations coming into force in 1966. </a:t>
            </a:r>
            <a:endParaRPr lang="en-GB" dirty="0" smtClean="0"/>
          </a:p>
          <a:p>
            <a:pPr marL="285750" indent="-285750">
              <a:buFont typeface="Arial" panose="020B0604020202020204" pitchFamily="34" charset="0"/>
              <a:buChar char="•"/>
            </a:pPr>
            <a:r>
              <a:rPr lang="en-GB" dirty="0" smtClean="0"/>
              <a:t>The </a:t>
            </a:r>
            <a:r>
              <a:rPr lang="en-GB" dirty="0"/>
              <a:t>first set of national building standards was introduced in </a:t>
            </a:r>
            <a:r>
              <a:rPr lang="en-GB" b="1" dirty="0"/>
              <a:t>1965</a:t>
            </a:r>
            <a:r>
              <a:rPr lang="en-GB" dirty="0"/>
              <a:t>. The 'building regulations' established standards that had to be achieved in the construction of buildings. The 'approved documents' provide guidance for how the building regulations can be satisfied in common building </a:t>
            </a:r>
            <a:r>
              <a:rPr lang="en-GB" dirty="0" smtClean="0"/>
              <a:t>situations.</a:t>
            </a:r>
          </a:p>
          <a:p>
            <a:pPr marL="285750" indent="-285750">
              <a:buFont typeface="Arial" panose="020B0604020202020204" pitchFamily="34" charset="0"/>
              <a:buChar char="•"/>
            </a:pPr>
            <a:r>
              <a:rPr lang="en-GB" dirty="0"/>
              <a:t>Northern Ireland enacted a similar system of regulations under The Building Regulations (Northern Ireland) Order in 1972</a:t>
            </a:r>
            <a:r>
              <a:rPr lang="en-GB" dirty="0" smtClean="0"/>
              <a:t>.</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8692" y="544576"/>
            <a:ext cx="8387320" cy="566822"/>
          </a:xfrm>
          <a:prstGeom prst="rect">
            <a:avLst/>
          </a:prstGeom>
        </p:spPr>
        <p:txBody>
          <a:bodyPr vert="horz" wrap="square" lIns="0" tIns="12700" rIns="0" bIns="0" rtlCol="0">
            <a:spAutoFit/>
          </a:bodyPr>
          <a:lstStyle/>
          <a:p>
            <a:pPr marL="12700">
              <a:lnSpc>
                <a:spcPct val="100000"/>
              </a:lnSpc>
              <a:spcBef>
                <a:spcPts val="100"/>
              </a:spcBef>
              <a:tabLst>
                <a:tab pos="1788795" algn="l"/>
                <a:tab pos="5132705" algn="l"/>
              </a:tabLst>
            </a:pPr>
            <a:r>
              <a:rPr lang="en-GB" sz="3600" spc="195" dirty="0" smtClean="0">
                <a:solidFill>
                  <a:schemeClr val="tx1"/>
                </a:solidFill>
                <a:latin typeface="Calibri" panose="020F0502020204030204" pitchFamily="34" charset="0"/>
                <a:cs typeface="Calibri" panose="020F0502020204030204" pitchFamily="34" charset="0"/>
              </a:rPr>
              <a:t>Building Regulations….</a:t>
            </a:r>
            <a:r>
              <a:rPr lang="en-GB" sz="3600" i="1" spc="195" dirty="0" smtClean="0">
                <a:solidFill>
                  <a:schemeClr val="tx1"/>
                </a:solidFill>
                <a:latin typeface="Calibri" panose="020F0502020204030204" pitchFamily="34" charset="0"/>
                <a:cs typeface="Calibri" panose="020F0502020204030204" pitchFamily="34" charset="0"/>
              </a:rPr>
              <a:t>.</a:t>
            </a:r>
            <a:endParaRPr sz="3600" dirty="0">
              <a:solidFill>
                <a:schemeClr val="tx1"/>
              </a:solidFill>
              <a:latin typeface="Calibri" panose="020F0502020204030204" pitchFamily="34" charset="0"/>
              <a:cs typeface="Calibri" panose="020F0502020204030204" pitchFamily="34" charset="0"/>
            </a:endParaRPr>
          </a:p>
        </p:txBody>
      </p:sp>
      <p:sp>
        <p:nvSpPr>
          <p:cNvPr id="7" name="object 7"/>
          <p:cNvSpPr txBox="1"/>
          <p:nvPr/>
        </p:nvSpPr>
        <p:spPr>
          <a:xfrm>
            <a:off x="298691" y="1228525"/>
            <a:ext cx="8534400" cy="5221301"/>
          </a:xfrm>
          <a:prstGeom prst="rect">
            <a:avLst/>
          </a:prstGeom>
        </p:spPr>
        <p:txBody>
          <a:bodyPr vert="horz" wrap="square" lIns="0" tIns="12065" rIns="0" bIns="0" rtlCol="0">
            <a:spAutoFit/>
          </a:bodyPr>
          <a:lstStyle/>
          <a:p>
            <a:pPr marL="12700" marR="5080">
              <a:spcBef>
                <a:spcPts val="95"/>
              </a:spcBef>
            </a:pPr>
            <a:r>
              <a:rPr lang="en-GB" sz="2400" dirty="0" smtClean="0"/>
              <a:t>Then </a:t>
            </a:r>
            <a:r>
              <a:rPr lang="en-GB" sz="2400" dirty="0"/>
              <a:t>came the Building Act in </a:t>
            </a:r>
            <a:r>
              <a:rPr lang="en-GB" sz="2400" dirty="0" smtClean="0"/>
              <a:t>1984…</a:t>
            </a:r>
            <a:endParaRPr lang="en-GB" sz="2400" dirty="0"/>
          </a:p>
          <a:p>
            <a:pPr marL="469900" marR="5080" indent="-457200">
              <a:lnSpc>
                <a:spcPct val="100000"/>
              </a:lnSpc>
              <a:spcBef>
                <a:spcPts val="95"/>
              </a:spcBef>
              <a:buFont typeface="Arial" panose="020B0604020202020204" pitchFamily="34" charset="0"/>
              <a:buChar char="•"/>
            </a:pPr>
            <a:r>
              <a:rPr lang="en-GB" sz="2400" dirty="0" smtClean="0"/>
              <a:t>The 1984 Act is </a:t>
            </a:r>
            <a:r>
              <a:rPr lang="en-GB" sz="2400" dirty="0"/>
              <a:t>the most </a:t>
            </a:r>
            <a:r>
              <a:rPr lang="en-GB" sz="2400" dirty="0" smtClean="0"/>
              <a:t>wide-reaching </a:t>
            </a:r>
            <a:r>
              <a:rPr lang="en-GB" sz="2400" dirty="0"/>
              <a:t>law controlling building in England. It sets the enforcement powers. </a:t>
            </a:r>
            <a:endParaRPr lang="en-GB" sz="2400" dirty="0" smtClean="0"/>
          </a:p>
          <a:p>
            <a:pPr marL="342900" indent="-342900" fontAlgn="base">
              <a:buFont typeface="Arial" panose="020B0604020202020204" pitchFamily="34" charset="0"/>
              <a:buChar char="•"/>
            </a:pPr>
            <a:r>
              <a:rPr lang="en-GB" sz="2400" dirty="0" smtClean="0"/>
              <a:t>Also in </a:t>
            </a:r>
            <a:r>
              <a:rPr lang="en-GB" sz="2400" dirty="0"/>
              <a:t>1984, a body called the Construction Industry Council (CIC) was formed to allow the privatisation of Building Control. This central government organisation regulates Private Building Control and approves inspectors to carry out this </a:t>
            </a:r>
            <a:r>
              <a:rPr lang="en-GB" sz="2400" dirty="0" smtClean="0"/>
              <a:t>role. The </a:t>
            </a:r>
            <a:r>
              <a:rPr lang="en-GB" sz="2400" dirty="0"/>
              <a:t>first company to gain CIC approval was the National House Building Council (NHBC) in the 1990s. </a:t>
            </a:r>
            <a:endParaRPr lang="en-GB" sz="2400" dirty="0" smtClean="0"/>
          </a:p>
          <a:p>
            <a:pPr fontAlgn="base"/>
            <a:r>
              <a:rPr lang="en-GB" sz="2400" dirty="0" smtClean="0"/>
              <a:t>Then came the Building Regulations 2010..</a:t>
            </a:r>
          </a:p>
          <a:p>
            <a:pPr marL="469900" marR="5080" indent="-457200">
              <a:lnSpc>
                <a:spcPct val="100000"/>
              </a:lnSpc>
              <a:spcBef>
                <a:spcPts val="95"/>
              </a:spcBef>
              <a:buFont typeface="Arial" panose="020B0604020202020204" pitchFamily="34" charset="0"/>
              <a:buChar char="•"/>
            </a:pPr>
            <a:r>
              <a:rPr lang="en-GB" sz="2400" dirty="0" smtClean="0"/>
              <a:t>The 2010 Regulations go </a:t>
            </a:r>
            <a:r>
              <a:rPr lang="en-GB" sz="2400" dirty="0"/>
              <a:t>into more detail about building work. Most building work carried out in England must comply with the Building Regulations</a:t>
            </a:r>
            <a:r>
              <a:rPr lang="en-GB" sz="2400" dirty="0" smtClean="0"/>
              <a:t>.</a:t>
            </a:r>
          </a:p>
          <a:p>
            <a:pPr marL="469900" marR="5080" indent="-457200">
              <a:lnSpc>
                <a:spcPct val="100000"/>
              </a:lnSpc>
              <a:spcBef>
                <a:spcPts val="95"/>
              </a:spcBef>
              <a:buFont typeface="Arial" panose="020B0604020202020204" pitchFamily="34" charset="0"/>
              <a:buChar char="•"/>
            </a:pPr>
            <a:endParaRPr sz="2400" dirty="0">
              <a:latin typeface="DejaVu Sans"/>
              <a:cs typeface="DejaVu Sans"/>
            </a:endParaRPr>
          </a:p>
        </p:txBody>
      </p:sp>
      <p:sp>
        <p:nvSpPr>
          <p:cNvPr id="10" name="object 10"/>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6</a:t>
            </a:fld>
            <a:endParaRPr spc="-5"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0" y="544576"/>
            <a:ext cx="8309609" cy="574040"/>
          </a:xfrm>
          <a:prstGeom prst="rect">
            <a:avLst/>
          </a:prstGeom>
        </p:spPr>
        <p:txBody>
          <a:bodyPr vert="horz" wrap="square" lIns="0" tIns="12700" rIns="0" bIns="0" rtlCol="0">
            <a:spAutoFit/>
          </a:bodyPr>
          <a:lstStyle/>
          <a:p>
            <a:pPr marL="12700">
              <a:lnSpc>
                <a:spcPct val="100000"/>
              </a:lnSpc>
              <a:spcBef>
                <a:spcPts val="100"/>
              </a:spcBef>
              <a:tabLst>
                <a:tab pos="1788795" algn="l"/>
                <a:tab pos="5132705" algn="l"/>
              </a:tabLst>
            </a:pPr>
            <a:r>
              <a:rPr lang="en-GB" sz="3600" spc="195" dirty="0" smtClean="0">
                <a:solidFill>
                  <a:schemeClr val="tx1"/>
                </a:solidFill>
                <a:latin typeface="Calibri" panose="020F0502020204030204" pitchFamily="34" charset="0"/>
                <a:cs typeface="Calibri" panose="020F0502020204030204" pitchFamily="34" charset="0"/>
              </a:rPr>
              <a:t>Building Regulations….</a:t>
            </a:r>
            <a:endParaRPr sz="3600" dirty="0">
              <a:solidFill>
                <a:schemeClr val="tx1"/>
              </a:solidFill>
              <a:latin typeface="Calibri" panose="020F0502020204030204" pitchFamily="34" charset="0"/>
              <a:cs typeface="Calibri" panose="020F0502020204030204" pitchFamily="34" charset="0"/>
            </a:endParaRPr>
          </a:p>
        </p:txBody>
      </p:sp>
      <p:sp>
        <p:nvSpPr>
          <p:cNvPr id="6" name="object 6"/>
          <p:cNvSpPr txBox="1"/>
          <p:nvPr/>
        </p:nvSpPr>
        <p:spPr>
          <a:xfrm>
            <a:off x="818666" y="1118616"/>
            <a:ext cx="7779234" cy="5641416"/>
          </a:xfrm>
          <a:prstGeom prst="rect">
            <a:avLst/>
          </a:prstGeom>
        </p:spPr>
        <p:txBody>
          <a:bodyPr vert="horz" wrap="square" lIns="0" tIns="12065" rIns="0" bIns="0" rtlCol="0">
            <a:spAutoFit/>
          </a:bodyPr>
          <a:lstStyle/>
          <a:p>
            <a:pPr marL="16510" marR="198120">
              <a:lnSpc>
                <a:spcPct val="110100"/>
              </a:lnSpc>
              <a:spcBef>
                <a:spcPts val="5"/>
              </a:spcBef>
            </a:pPr>
            <a:r>
              <a:rPr lang="en-GB" sz="2000" spc="15" dirty="0" smtClean="0">
                <a:cs typeface="Calibri" panose="020F0502020204030204" pitchFamily="34" charset="0"/>
              </a:rPr>
              <a:t>The Approved Documents contained within Building Regulations cover</a:t>
            </a:r>
            <a:r>
              <a:rPr lang="en-GB" sz="2000" spc="15" dirty="0" smtClean="0">
                <a:solidFill>
                  <a:srgbClr val="153C8D"/>
                </a:solidFill>
                <a:cs typeface="Calibri" panose="020F0502020204030204" pitchFamily="34" charset="0"/>
              </a:rPr>
              <a:t>:</a:t>
            </a:r>
          </a:p>
          <a:p>
            <a:pPr marL="285750" lvl="0" indent="-285750" fontAlgn="base">
              <a:buFont typeface="Arial" panose="020B0604020202020204" pitchFamily="34" charset="0"/>
              <a:buChar char="•"/>
            </a:pPr>
            <a:r>
              <a:rPr lang="en-GB" dirty="0"/>
              <a:t>Part A – </a:t>
            </a:r>
            <a:r>
              <a:rPr lang="en-GB" dirty="0" smtClean="0"/>
              <a:t>Structure</a:t>
            </a:r>
          </a:p>
          <a:p>
            <a:pPr marL="285750" lvl="0" indent="-285750" fontAlgn="base">
              <a:buFont typeface="Arial" panose="020B0604020202020204" pitchFamily="34" charset="0"/>
              <a:buChar char="•"/>
            </a:pPr>
            <a:r>
              <a:rPr lang="en-GB" dirty="0" smtClean="0"/>
              <a:t>Part B -  Fire Safety</a:t>
            </a:r>
            <a:endParaRPr lang="en-GB" dirty="0"/>
          </a:p>
          <a:p>
            <a:pPr marL="285750" lvl="0" indent="-285750" fontAlgn="base">
              <a:buFont typeface="Arial" panose="020B0604020202020204" pitchFamily="34" charset="0"/>
              <a:buChar char="•"/>
            </a:pPr>
            <a:r>
              <a:rPr lang="en-GB" dirty="0" smtClean="0"/>
              <a:t>Part </a:t>
            </a:r>
            <a:r>
              <a:rPr lang="en-GB" dirty="0"/>
              <a:t>C – Contamination and damp</a:t>
            </a:r>
          </a:p>
          <a:p>
            <a:pPr marL="285750" lvl="0" indent="-285750" fontAlgn="base">
              <a:buFont typeface="Arial" panose="020B0604020202020204" pitchFamily="34" charset="0"/>
              <a:buChar char="•"/>
            </a:pPr>
            <a:r>
              <a:rPr lang="en-GB" dirty="0"/>
              <a:t>Part D – Toxicity</a:t>
            </a:r>
          </a:p>
          <a:p>
            <a:pPr marL="285750" lvl="0" indent="-285750" fontAlgn="base">
              <a:buFont typeface="Arial" panose="020B0604020202020204" pitchFamily="34" charset="0"/>
              <a:buChar char="•"/>
            </a:pPr>
            <a:r>
              <a:rPr lang="en-GB" dirty="0"/>
              <a:t>Part E – </a:t>
            </a:r>
            <a:r>
              <a:rPr lang="en-GB" dirty="0" smtClean="0"/>
              <a:t>Sound</a:t>
            </a:r>
          </a:p>
          <a:p>
            <a:pPr marL="285750" lvl="0" indent="-285750" fontAlgn="base">
              <a:buFont typeface="Arial" panose="020B0604020202020204" pitchFamily="34" charset="0"/>
              <a:buChar char="•"/>
            </a:pPr>
            <a:r>
              <a:rPr lang="en-GB" dirty="0" smtClean="0"/>
              <a:t>Part F -  Ventilation</a:t>
            </a:r>
            <a:endParaRPr lang="en-GB" dirty="0"/>
          </a:p>
          <a:p>
            <a:pPr marL="285750" lvl="0" indent="-285750" fontAlgn="base">
              <a:buFont typeface="Arial" panose="020B0604020202020204" pitchFamily="34" charset="0"/>
              <a:buChar char="•"/>
            </a:pPr>
            <a:r>
              <a:rPr lang="en-GB" dirty="0" smtClean="0"/>
              <a:t>Part </a:t>
            </a:r>
            <a:r>
              <a:rPr lang="en-GB" dirty="0"/>
              <a:t>G – Hygiene</a:t>
            </a:r>
          </a:p>
          <a:p>
            <a:pPr marL="285750" lvl="0" indent="-285750" fontAlgn="base">
              <a:buFont typeface="Arial" panose="020B0604020202020204" pitchFamily="34" charset="0"/>
              <a:buChar char="•"/>
            </a:pPr>
            <a:r>
              <a:rPr lang="en-GB" dirty="0"/>
              <a:t>Part H – Drainage</a:t>
            </a:r>
          </a:p>
          <a:p>
            <a:pPr marL="285750" lvl="0" indent="-285750" fontAlgn="base">
              <a:buFont typeface="Arial" panose="020B0604020202020204" pitchFamily="34" charset="0"/>
              <a:buChar char="•"/>
            </a:pPr>
            <a:r>
              <a:rPr lang="en-GB" dirty="0"/>
              <a:t>Part J – Fuel</a:t>
            </a:r>
          </a:p>
          <a:p>
            <a:pPr marL="285750" lvl="0" indent="-285750" fontAlgn="base">
              <a:buFont typeface="Arial" panose="020B0604020202020204" pitchFamily="34" charset="0"/>
              <a:buChar char="•"/>
            </a:pPr>
            <a:r>
              <a:rPr lang="en-GB" dirty="0"/>
              <a:t>Part K – On-site Safety</a:t>
            </a:r>
          </a:p>
          <a:p>
            <a:pPr marL="285750" lvl="0" indent="-285750" fontAlgn="base">
              <a:buFont typeface="Arial" panose="020B0604020202020204" pitchFamily="34" charset="0"/>
              <a:buChar char="•"/>
            </a:pPr>
            <a:r>
              <a:rPr lang="en-GB" dirty="0"/>
              <a:t>Part L – Conservation of Fuel and Power</a:t>
            </a:r>
          </a:p>
          <a:p>
            <a:pPr marL="285750" lvl="0" indent="-285750" fontAlgn="base">
              <a:buFont typeface="Arial" panose="020B0604020202020204" pitchFamily="34" charset="0"/>
              <a:buChar char="•"/>
            </a:pPr>
            <a:r>
              <a:rPr lang="en-GB" dirty="0"/>
              <a:t>Part M – Access</a:t>
            </a:r>
          </a:p>
          <a:p>
            <a:pPr marL="285750" lvl="0" indent="-285750" fontAlgn="base">
              <a:buFont typeface="Arial" panose="020B0604020202020204" pitchFamily="34" charset="0"/>
              <a:buChar char="•"/>
            </a:pPr>
            <a:r>
              <a:rPr lang="en-GB" dirty="0"/>
              <a:t>Part N – Glazing</a:t>
            </a:r>
          </a:p>
          <a:p>
            <a:pPr marL="285750" lvl="0" indent="-285750" fontAlgn="base">
              <a:buFont typeface="Arial" panose="020B0604020202020204" pitchFamily="34" charset="0"/>
              <a:buChar char="•"/>
            </a:pPr>
            <a:r>
              <a:rPr lang="en-GB" dirty="0"/>
              <a:t>Part P – </a:t>
            </a:r>
            <a:r>
              <a:rPr lang="en-GB" dirty="0" smtClean="0"/>
              <a:t>Electrics</a:t>
            </a:r>
            <a:endParaRPr lang="en-GB" dirty="0"/>
          </a:p>
          <a:p>
            <a:pPr marL="285750" indent="-285750">
              <a:buFont typeface="Arial" panose="020B0604020202020204" pitchFamily="34" charset="0"/>
              <a:buChar char="•"/>
            </a:pPr>
            <a:r>
              <a:rPr lang="en-GB" dirty="0"/>
              <a:t>Part Q -  Security</a:t>
            </a:r>
          </a:p>
          <a:p>
            <a:pPr marL="285750" indent="-285750">
              <a:buFont typeface="Arial" panose="020B0604020202020204" pitchFamily="34" charset="0"/>
              <a:buChar char="•"/>
            </a:pPr>
            <a:r>
              <a:rPr lang="en-GB" dirty="0"/>
              <a:t>Part R – Physical Infrastructure for high speed electronic Communications Network</a:t>
            </a:r>
          </a:p>
          <a:p>
            <a:r>
              <a:rPr lang="en-GB" dirty="0"/>
              <a:t> </a:t>
            </a:r>
          </a:p>
          <a:p>
            <a:pPr marL="16510" marR="198120">
              <a:lnSpc>
                <a:spcPct val="110100"/>
              </a:lnSpc>
              <a:spcBef>
                <a:spcPts val="5"/>
              </a:spcBef>
            </a:pPr>
            <a:endParaRPr dirty="0">
              <a:cs typeface="DejaVu Sans"/>
            </a:endParaRPr>
          </a:p>
        </p:txBody>
      </p:sp>
      <p:sp>
        <p:nvSpPr>
          <p:cNvPr id="10" name="object 10"/>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7</a:t>
            </a:fld>
            <a:endParaRPr spc="-5"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15" end="15"/>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16" end="1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481330"/>
            <a:ext cx="7102721" cy="689291"/>
          </a:xfrm>
          <a:prstGeom prst="rect">
            <a:avLst/>
          </a:prstGeom>
        </p:spPr>
        <p:txBody>
          <a:bodyPr vert="horz" wrap="square" lIns="0" tIns="12065" rIns="0" bIns="0" rtlCol="0">
            <a:spAutoFit/>
          </a:bodyPr>
          <a:lstStyle/>
          <a:p>
            <a:pPr marL="12700">
              <a:lnSpc>
                <a:spcPct val="100000"/>
              </a:lnSpc>
              <a:spcBef>
                <a:spcPts val="95"/>
              </a:spcBef>
              <a:tabLst>
                <a:tab pos="1534795" algn="l"/>
                <a:tab pos="5444490" algn="l"/>
              </a:tabLst>
            </a:pPr>
            <a:r>
              <a:rPr lang="en-GB" sz="3600" spc="165" dirty="0" smtClean="0">
                <a:solidFill>
                  <a:schemeClr val="tx1"/>
                </a:solidFill>
                <a:latin typeface="Calibri" panose="020F0502020204030204" pitchFamily="34" charset="0"/>
                <a:cs typeface="Calibri" panose="020F0502020204030204" pitchFamily="34" charset="0"/>
              </a:rPr>
              <a:t>Building Regulations </a:t>
            </a:r>
            <a:r>
              <a:rPr i="1" spc="245" dirty="0">
                <a:latin typeface="Nimbus Sans L"/>
                <a:cs typeface="Nimbus Sans L"/>
              </a:rPr>
              <a:t>	</a:t>
            </a:r>
            <a:endParaRPr i="1" spc="-5" dirty="0">
              <a:latin typeface="Nimbus Sans L"/>
              <a:cs typeface="Nimbus Sans L"/>
            </a:endParaRPr>
          </a:p>
        </p:txBody>
      </p:sp>
      <p:sp>
        <p:nvSpPr>
          <p:cNvPr id="13" name="object 13"/>
          <p:cNvSpPr txBox="1"/>
          <p:nvPr/>
        </p:nvSpPr>
        <p:spPr>
          <a:xfrm>
            <a:off x="314121" y="1206500"/>
            <a:ext cx="8229599" cy="4975721"/>
          </a:xfrm>
          <a:prstGeom prst="rect">
            <a:avLst/>
          </a:prstGeom>
        </p:spPr>
        <p:txBody>
          <a:bodyPr vert="horz" wrap="square" lIns="0" tIns="83820" rIns="0" bIns="0" rtlCol="0">
            <a:spAutoFit/>
          </a:bodyPr>
          <a:lstStyle/>
          <a:p>
            <a:pPr marL="355600" indent="-342900">
              <a:lnSpc>
                <a:spcPct val="100000"/>
              </a:lnSpc>
              <a:spcBef>
                <a:spcPts val="660"/>
              </a:spcBef>
              <a:buFont typeface="Arial" panose="020B0604020202020204" pitchFamily="34" charset="0"/>
              <a:buChar char="•"/>
            </a:pPr>
            <a:r>
              <a:rPr lang="en-GB" sz="2400" dirty="0" smtClean="0"/>
              <a:t>Approved </a:t>
            </a:r>
            <a:r>
              <a:rPr lang="en-GB" sz="2400" dirty="0"/>
              <a:t>Documents' </a:t>
            </a:r>
            <a:r>
              <a:rPr lang="en-GB" sz="2400" dirty="0" smtClean="0"/>
              <a:t>are published to show how to </a:t>
            </a:r>
            <a:r>
              <a:rPr lang="en-GB" sz="2400" dirty="0"/>
              <a:t>meet building </a:t>
            </a:r>
            <a:r>
              <a:rPr lang="en-GB" sz="2400" dirty="0" smtClean="0"/>
              <a:t>regulations and contain general </a:t>
            </a:r>
            <a:r>
              <a:rPr lang="en-GB" sz="2400" dirty="0"/>
              <a:t>guidance on the performance expected of materials and building work in order to comply with the building regulations</a:t>
            </a:r>
            <a:r>
              <a:rPr lang="en-GB" sz="2000" dirty="0" smtClean="0"/>
              <a:t>.</a:t>
            </a:r>
          </a:p>
          <a:p>
            <a:pPr marL="355600" indent="-342900">
              <a:spcBef>
                <a:spcPts val="660"/>
              </a:spcBef>
              <a:buFont typeface="Arial" panose="020B0604020202020204" pitchFamily="34" charset="0"/>
              <a:buChar char="•"/>
            </a:pPr>
            <a:r>
              <a:rPr lang="en-GB" sz="2400" spc="10" dirty="0">
                <a:cs typeface="DejaVu Sans"/>
              </a:rPr>
              <a:t>Since 2010 there have been numerous updates on various approved documents  </a:t>
            </a:r>
            <a:r>
              <a:rPr lang="en-GB" sz="2400" spc="10" dirty="0" smtClean="0">
                <a:cs typeface="DejaVu Sans"/>
              </a:rPr>
              <a:t>which take into account better ways of working.</a:t>
            </a:r>
          </a:p>
          <a:p>
            <a:pPr marL="342900" indent="-342900">
              <a:buFont typeface="Arial" panose="020B0604020202020204" pitchFamily="34" charset="0"/>
              <a:buChar char="•"/>
            </a:pPr>
            <a:r>
              <a:rPr lang="en-GB" sz="2400" dirty="0" smtClean="0"/>
              <a:t>The </a:t>
            </a:r>
            <a:r>
              <a:rPr lang="en-GB" sz="2400" dirty="0"/>
              <a:t>Grenfell Tower fire </a:t>
            </a:r>
            <a:r>
              <a:rPr lang="en-GB" sz="2400" dirty="0" smtClean="0"/>
              <a:t>in 2017, and </a:t>
            </a:r>
            <a:r>
              <a:rPr lang="en-GB" sz="2400" dirty="0"/>
              <a:t>its </a:t>
            </a:r>
            <a:r>
              <a:rPr lang="en-GB" sz="2400" dirty="0" smtClean="0"/>
              <a:t>aftermath, </a:t>
            </a:r>
            <a:r>
              <a:rPr lang="en-GB" sz="2400" dirty="0"/>
              <a:t>raised concerns across a wide spectrum of social, economic, political and technical concerns. One of those concerns was about the adequacy of the Building </a:t>
            </a:r>
            <a:r>
              <a:rPr lang="en-GB" sz="2400" dirty="0" smtClean="0"/>
              <a:t>Regulations particularly </a:t>
            </a:r>
            <a:r>
              <a:rPr lang="en-GB" sz="2400" dirty="0"/>
              <a:t>in relation to high rise buildings and situations where a local authority is both the building owner and the building control body</a:t>
            </a:r>
            <a:r>
              <a:rPr lang="en-GB" sz="2400" dirty="0" smtClean="0"/>
              <a:t>.</a:t>
            </a:r>
            <a:endParaRPr lang="en-GB" sz="2400" dirty="0"/>
          </a:p>
        </p:txBody>
      </p:sp>
      <p:sp>
        <p:nvSpPr>
          <p:cNvPr id="15" name="object 15"/>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8</a:t>
            </a:fld>
            <a:endParaRPr spc="-5"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596900"/>
            <a:ext cx="8229600" cy="566181"/>
          </a:xfrm>
          <a:prstGeom prst="rect">
            <a:avLst/>
          </a:prstGeom>
        </p:spPr>
        <p:txBody>
          <a:bodyPr vert="horz" wrap="square" lIns="0" tIns="12065" rIns="0" bIns="0" rtlCol="0">
            <a:spAutoFit/>
          </a:bodyPr>
          <a:lstStyle/>
          <a:p>
            <a:pPr marL="12700">
              <a:lnSpc>
                <a:spcPct val="100000"/>
              </a:lnSpc>
              <a:spcBef>
                <a:spcPts val="95"/>
              </a:spcBef>
              <a:tabLst>
                <a:tab pos="3140710" algn="l"/>
                <a:tab pos="3943350" algn="l"/>
              </a:tabLst>
            </a:pPr>
            <a:r>
              <a:rPr lang="en-GB" sz="3600" spc="385" dirty="0" smtClean="0">
                <a:solidFill>
                  <a:schemeClr val="tx1"/>
                </a:solidFill>
                <a:latin typeface="Calibri" panose="020F0502020204030204" pitchFamily="34" charset="0"/>
                <a:cs typeface="Calibri" panose="020F0502020204030204" pitchFamily="34" charset="0"/>
              </a:rPr>
              <a:t>Building Regulations &amp; Grenfell</a:t>
            </a:r>
            <a:endParaRPr sz="3600" spc="160" dirty="0">
              <a:solidFill>
                <a:schemeClr val="tx1"/>
              </a:solidFill>
              <a:latin typeface="Calibri" panose="020F0502020204030204" pitchFamily="34" charset="0"/>
              <a:cs typeface="Calibri" panose="020F0502020204030204" pitchFamily="34" charset="0"/>
            </a:endParaRPr>
          </a:p>
        </p:txBody>
      </p:sp>
      <p:sp>
        <p:nvSpPr>
          <p:cNvPr id="11" name="object 11"/>
          <p:cNvSpPr txBox="1">
            <a:spLocks noGrp="1"/>
          </p:cNvSpPr>
          <p:nvPr>
            <p:ph type="sldNum" sz="quarter" idx="4294967295"/>
          </p:nvPr>
        </p:nvSpPr>
        <p:spPr>
          <a:xfrm>
            <a:off x="8318245" y="6276891"/>
            <a:ext cx="302259" cy="232409"/>
          </a:xfrm>
          <a:prstGeom prst="rect">
            <a:avLst/>
          </a:prstGeom>
        </p:spPr>
        <p:txBody>
          <a:bodyPr vert="horz" wrap="square" lIns="0" tIns="0" rIns="0" bIns="0" rtlCol="0">
            <a:spAutoFit/>
          </a:bodyPr>
          <a:lstStyle/>
          <a:p>
            <a:pPr marL="38100">
              <a:lnSpc>
                <a:spcPts val="1680"/>
              </a:lnSpc>
            </a:pPr>
            <a:fld id="{81D60167-4931-47E6-BA6A-407CBD079E47}" type="slidenum">
              <a:rPr spc="-5" dirty="0"/>
              <a:t>9</a:t>
            </a:fld>
            <a:endParaRPr spc="-5" dirty="0"/>
          </a:p>
        </p:txBody>
      </p:sp>
      <p:sp>
        <p:nvSpPr>
          <p:cNvPr id="12" name="Rectangle 11"/>
          <p:cNvSpPr/>
          <p:nvPr/>
        </p:nvSpPr>
        <p:spPr>
          <a:xfrm>
            <a:off x="368300" y="1206500"/>
            <a:ext cx="8077200" cy="5868273"/>
          </a:xfrm>
          <a:prstGeom prst="rect">
            <a:avLst/>
          </a:prstGeom>
        </p:spPr>
        <p:txBody>
          <a:bodyPr wrap="square">
            <a:spAutoFit/>
          </a:bodyPr>
          <a:lstStyle/>
          <a:p>
            <a:endParaRPr lang="en-GB" dirty="0" smtClean="0"/>
          </a:p>
          <a:p>
            <a:pPr marL="342900" indent="-342900">
              <a:buFont typeface="Arial" panose="020B0604020202020204" pitchFamily="34" charset="0"/>
              <a:buChar char="•"/>
            </a:pPr>
            <a:r>
              <a:rPr lang="en-GB" sz="2400" dirty="0" smtClean="0"/>
              <a:t>The </a:t>
            </a:r>
            <a:r>
              <a:rPr lang="en-GB" sz="2400" dirty="0"/>
              <a:t>government </a:t>
            </a:r>
            <a:r>
              <a:rPr lang="en-GB" sz="2400" dirty="0" smtClean="0"/>
              <a:t>launched </a:t>
            </a:r>
            <a:r>
              <a:rPr lang="en-GB" sz="2400" dirty="0"/>
              <a:t>its “Building a Safer Future” policy, which is designed to implement the recommendations of the </a:t>
            </a:r>
            <a:r>
              <a:rPr lang="en-GB" sz="2400" dirty="0" err="1"/>
              <a:t>Hackitt</a:t>
            </a:r>
            <a:r>
              <a:rPr lang="en-GB" sz="2400" dirty="0"/>
              <a:t> review of Building Regulations and fire </a:t>
            </a:r>
            <a:r>
              <a:rPr lang="en-GB" sz="2400" dirty="0" smtClean="0"/>
              <a:t>safety following Grenfell.</a:t>
            </a:r>
            <a:r>
              <a:rPr lang="en-GB" sz="2400" dirty="0"/>
              <a:t> </a:t>
            </a:r>
            <a:endParaRPr lang="en-GB" sz="2400" dirty="0" smtClean="0"/>
          </a:p>
          <a:p>
            <a:pPr marL="342900" indent="-342900">
              <a:buFont typeface="Arial" panose="020B0604020202020204" pitchFamily="34" charset="0"/>
              <a:buChar char="•"/>
            </a:pPr>
            <a:r>
              <a:rPr lang="en-GB" sz="2400" dirty="0" smtClean="0"/>
              <a:t>The </a:t>
            </a:r>
            <a:r>
              <a:rPr lang="en-GB" sz="2400" dirty="0" err="1"/>
              <a:t>Hackitt</a:t>
            </a:r>
            <a:r>
              <a:rPr lang="en-GB" sz="2400" dirty="0"/>
              <a:t> review made detailed suggestions for change in the construction industry.</a:t>
            </a:r>
          </a:p>
          <a:p>
            <a:pPr marL="342900" indent="-342900">
              <a:buFont typeface="Arial" panose="020B0604020202020204" pitchFamily="34" charset="0"/>
              <a:buChar char="•"/>
            </a:pPr>
            <a:r>
              <a:rPr lang="en-GB" sz="2400" dirty="0"/>
              <a:t>These included recommendations for action by the government, building control bodies, professionals, developers and the construction industry generally.   </a:t>
            </a:r>
            <a:endParaRPr lang="en-GB" sz="2400" dirty="0" smtClean="0"/>
          </a:p>
          <a:p>
            <a:pPr marL="342900" indent="-342900">
              <a:buFont typeface="Arial" panose="020B0604020202020204" pitchFamily="34" charset="0"/>
              <a:buChar char="•"/>
            </a:pPr>
            <a:r>
              <a:rPr lang="en-GB" sz="2400" dirty="0" smtClean="0"/>
              <a:t>It </a:t>
            </a:r>
            <a:r>
              <a:rPr lang="en-GB" sz="2400" dirty="0"/>
              <a:t>also commented that the current system for ensuring fire safety in high-rise buildings was not fit for </a:t>
            </a:r>
            <a:r>
              <a:rPr lang="en-GB" sz="2400" dirty="0" smtClean="0"/>
              <a:t>purpose</a:t>
            </a:r>
          </a:p>
          <a:p>
            <a:pPr marL="298450" indent="-285750">
              <a:spcBef>
                <a:spcPts val="660"/>
              </a:spcBef>
              <a:buFont typeface="Arial" panose="020B0604020202020204" pitchFamily="34" charset="0"/>
              <a:buChar char="•"/>
            </a:pPr>
            <a:endParaRPr lang="en-GB" spc="10" dirty="0">
              <a:cs typeface="DejaVu Sans"/>
            </a:endParaRPr>
          </a:p>
          <a:p>
            <a:pPr marL="12700">
              <a:spcBef>
                <a:spcPts val="660"/>
              </a:spcBef>
            </a:pPr>
            <a:endParaRPr lang="en-GB" spc="10" dirty="0">
              <a:cs typeface="DejaVu Sans"/>
            </a:endParaRPr>
          </a:p>
          <a:p>
            <a:pPr marL="12700">
              <a:lnSpc>
                <a:spcPct val="100000"/>
              </a:lnSpc>
              <a:spcBef>
                <a:spcPts val="660"/>
              </a:spcBef>
            </a:pPr>
            <a:endParaRPr lang="en-GB" dirty="0"/>
          </a:p>
          <a:p>
            <a:pPr marL="12700">
              <a:lnSpc>
                <a:spcPct val="100000"/>
              </a:lnSpc>
              <a:spcBef>
                <a:spcPts val="660"/>
              </a:spcBef>
            </a:pPr>
            <a:endParaRPr lang="en-GB" sz="1600" spc="-15" dirty="0">
              <a:solidFill>
                <a:srgbClr val="153C8D"/>
              </a:solidFill>
              <a:latin typeface="DejaVu Sans"/>
              <a:cs typeface="DejaVu San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601</TotalTime>
  <Words>2038</Words>
  <Application>Microsoft Office PowerPoint</Application>
  <PresentationFormat>Custom</PresentationFormat>
  <Paragraphs>140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   Building Regulations and Grenfell Update </vt:lpstr>
      <vt:lpstr>Building Regulations…</vt:lpstr>
      <vt:lpstr>Building Regulations…</vt:lpstr>
      <vt:lpstr>Building Regulations …</vt:lpstr>
      <vt:lpstr>Building Regulations…..</vt:lpstr>
      <vt:lpstr>Building Regulations….</vt:lpstr>
      <vt:lpstr>Building Regulations  </vt:lpstr>
      <vt:lpstr>Building Regulations &amp; Grenfell</vt:lpstr>
      <vt:lpstr>Building Regulations &amp; Grenfell</vt:lpstr>
      <vt:lpstr>Building Regulations &amp; Grenfell</vt:lpstr>
      <vt:lpstr>Building Regulations &amp; Grenfell</vt:lpstr>
      <vt:lpstr>Building Regulations Changes 2021</vt:lpstr>
      <vt:lpstr>Building Regulations Changes 2021</vt:lpstr>
      <vt:lpstr>Building Regulations Changes 2021</vt:lpstr>
      <vt:lpstr>Building Regulations Changes 2021</vt:lpstr>
      <vt:lpstr>Building Regulations Changes 2021</vt:lpstr>
      <vt:lpstr>Building Regulations Changes 2021</vt:lpstr>
      <vt:lpstr>  Thank you for listening   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 Campbell</dc:creator>
  <cp:lastModifiedBy>Adrian</cp:lastModifiedBy>
  <cp:revision>81</cp:revision>
  <cp:lastPrinted>2021-09-21T06:31:32Z</cp:lastPrinted>
  <dcterms:created xsi:type="dcterms:W3CDTF">2020-11-11T09:38:31Z</dcterms:created>
  <dcterms:modified xsi:type="dcterms:W3CDTF">2021-09-21T06:39:09Z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2008-10-21T00:00:00Z</vt:filetime>
  </property>
  <property fmtid="{D5CDD505-2E9C-101B-9397-08002B2CF9AE}" pid="3" name="Creator">
    <vt:lpwstr>Acrobat PDFMaker 7.0 for PowerPoint</vt:lpwstr>
  </property>
  <property fmtid="{D5CDD505-2E9C-101B-9397-08002B2CF9AE}" pid="4" name="LastSaved">
    <vt:filetime>2020-11-11T00:00:00Z</vt:filetime>
  </property>
</Properties>
</file>