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0" r:id="rId4"/>
    <p:sldId id="273" r:id="rId5"/>
    <p:sldId id="274" r:id="rId6"/>
    <p:sldId id="271" r:id="rId7"/>
    <p:sldId id="275" r:id="rId8"/>
    <p:sldId id="276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274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/>
              <a:t>Workplace Wellbeing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F203-5578-0240-9863-743BF9F70A54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BE9E5-7646-BB4B-9733-4B6FD331EA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18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Workplace Wellbeing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EE053-9F74-2F46-90D7-1328B63A2A7A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61ADC-5F3C-9744-A698-624AA9130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8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61ADC-5F3C-9744-A698-624AA9130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3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ED359-7F5B-F541-BBCE-A76489023C50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dirty="0"/>
              <a:t>Workplace Wellbeing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2DB7-28E8-9D49-A50E-7BFFC9B86176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D8B5-68ED-6B40-B2A7-36CC93823FA8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79A-A04E-FF4E-A61F-5AC4FEBACA8B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18BD-DEAC-0C4D-BD36-DAC024032AF1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8E4-6198-EE48-8874-290B4F4D06BB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7D54-80CF-774F-BFF0-EEB1EB001EEE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2C1E-4A9E-6949-BD95-1615F66C0BD2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976C-FB37-B844-9BA8-4A5165560A72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B25552D-3C94-FF47-BCF8-19DCC8B56CF8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7F5F51-DB6C-E340-92E2-DAE24CAD7834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dirty="0"/>
              <a:t>Workplace Wellbeing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8F06E1-C625-4448-9A78-3E09409240B2}" type="datetime1">
              <a:rPr lang="en-GB" smtClean="0"/>
              <a:t>01/06/2021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600" b="1">
                <a:solidFill>
                  <a:schemeClr val="tx1"/>
                </a:solidFill>
              </a:defRPr>
            </a:lvl1pPr>
            <a:extLst/>
          </a:lstStyle>
          <a:p>
            <a:r>
              <a:rPr lang="en-GB" dirty="0"/>
              <a:t>Workplace Wellbeing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A038DA-16F7-44C6-B62A-26BF488080FD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Lucida Sans Unicode" charset="0"/>
                <a:cs typeface="Lucida Sans Unicode" charset="0"/>
              </a:rPr>
              <a:t>HAVS or HAVS Not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45720" rIns="45720" anchor="t">
            <a:normAutofit/>
          </a:bodyPr>
          <a:lstStyle/>
          <a:p>
            <a:pPr algn="ctr"/>
            <a:r>
              <a:rPr lang="en-GB" dirty="0">
                <a:latin typeface="Lucida Sans Unicode" charset="0"/>
                <a:cs typeface="Lucida Sans Unicode" charset="0"/>
              </a:rPr>
              <a:t>Dr John East MBE</a:t>
            </a:r>
          </a:p>
          <a:p>
            <a:pPr algn="ctr"/>
            <a:r>
              <a:rPr lang="en-GB" dirty="0"/>
              <a:t>Consultant Occupational Physician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416935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760986" y="30118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Workplace Wellbeing </a:t>
            </a:r>
          </a:p>
        </p:txBody>
      </p:sp>
    </p:spTree>
    <p:extLst>
      <p:ext uri="{BB962C8B-B14F-4D97-AF65-F5344CB8AC3E}">
        <p14:creationId xmlns:p14="http://schemas.microsoft.com/office/powerpoint/2010/main" val="466417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Confirm Diagnosis</a:t>
            </a:r>
          </a:p>
          <a:p>
            <a:r>
              <a:rPr lang="en-GB" dirty="0"/>
              <a:t>RIDDOR</a:t>
            </a:r>
          </a:p>
          <a:p>
            <a:r>
              <a:rPr lang="en-GB" dirty="0"/>
              <a:t>Referral</a:t>
            </a:r>
          </a:p>
          <a:p>
            <a:r>
              <a:rPr lang="en-GB" dirty="0"/>
              <a:t>Further Investigation</a:t>
            </a:r>
          </a:p>
          <a:p>
            <a:pPr lvl="0"/>
            <a:r>
              <a:rPr lang="en-GB" dirty="0"/>
              <a:t>Exposure </a:t>
            </a:r>
          </a:p>
          <a:p>
            <a:pPr lvl="0"/>
            <a:r>
              <a:rPr lang="en-US" dirty="0"/>
              <a:t>Tools and working practices</a:t>
            </a:r>
            <a:endParaRPr lang="en-GB" dirty="0"/>
          </a:p>
          <a:p>
            <a:pPr lvl="0"/>
            <a:r>
              <a:rPr lang="en-GB" dirty="0"/>
              <a:t>Assess vibration levels and exposure</a:t>
            </a:r>
          </a:p>
          <a:p>
            <a:pPr lvl="0"/>
            <a:r>
              <a:rPr lang="en-GB" dirty="0"/>
              <a:t>Maintenance schedules</a:t>
            </a:r>
          </a:p>
          <a:p>
            <a:pPr lvl="0"/>
            <a:r>
              <a:rPr lang="en-GB" dirty="0"/>
              <a:t>Warmth/gloves/smoking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 Advice</a:t>
            </a:r>
          </a:p>
        </p:txBody>
      </p:sp>
    </p:spTree>
    <p:extLst>
      <p:ext uri="{BB962C8B-B14F-4D97-AF65-F5344CB8AC3E}">
        <p14:creationId xmlns:p14="http://schemas.microsoft.com/office/powerpoint/2010/main" val="18620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GB" b="1" dirty="0"/>
              <a:t>Hand Arm Vibration Syndrome (HAVS)</a:t>
            </a:r>
          </a:p>
          <a:p>
            <a:pPr marL="109728" indent="0" algn="ctr">
              <a:buNone/>
            </a:pPr>
            <a:endParaRPr lang="en-GB" sz="1600" b="1" dirty="0"/>
          </a:p>
          <a:p>
            <a:pPr marL="109728" indent="0">
              <a:buNone/>
            </a:pPr>
            <a:r>
              <a:rPr lang="en-GB" dirty="0"/>
              <a:t>A disorder resulting from prolonged exposure to vibration, specifically to the hands and forearms while using vibrating tools.</a:t>
            </a:r>
          </a:p>
          <a:p>
            <a:pPr marL="109728" indent="0">
              <a:buNone/>
            </a:pPr>
            <a:r>
              <a:rPr lang="en-GB" dirty="0"/>
              <a:t>Symptoms include numbness, tingling, and loss of nerve sensitivity. </a:t>
            </a:r>
          </a:p>
          <a:p>
            <a:pPr marL="109728" indent="0">
              <a:buNone/>
            </a:pPr>
            <a:r>
              <a:rPr lang="en-GB" dirty="0"/>
              <a:t>HAVS is a painful and potentially disabling condition of the fingers, hands, and arms due to vibration.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12118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202D40D-EB24-CF48-9779-2CAB73DD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Maurice Raynaud (1862) first reported manifestations of whiteness in the fingertips</a:t>
            </a:r>
          </a:p>
          <a:p>
            <a:r>
              <a:rPr lang="en-GB" dirty="0"/>
              <a:t>Vibration White Finger (VWF) is a form of secondary Raynaud's, caused by exposure to vibration,  reported by Hamilton (1918)</a:t>
            </a:r>
          </a:p>
          <a:p>
            <a:r>
              <a:rPr lang="en-GB" dirty="0"/>
              <a:t>Previous names included 'Spastic Anaemia', 'Pseudo-Raynaud's disease' and 'Dead Hand’.</a:t>
            </a:r>
          </a:p>
          <a:p>
            <a:r>
              <a:rPr lang="en-GB" dirty="0"/>
              <a:t>Industrial lnjuries Advisory Council defined 'Vibration lnduced White Finger’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61AB77-39B2-AE4D-B4E8-61E68A20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6B25DCE-6EDE-B349-9D8B-83B03613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6989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202D40D-EB24-CF48-9779-2CAB73DD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VWF (the vascular element of HAVS) became a prescribed disease in April 1985</a:t>
            </a:r>
          </a:p>
          <a:p>
            <a:r>
              <a:rPr lang="en-GB" dirty="0"/>
              <a:t>The term HAVS arrived in 1986 to include vascular, neurological and musculo-skeletal elements</a:t>
            </a:r>
          </a:p>
          <a:p>
            <a:r>
              <a:rPr lang="en-GB" dirty="0"/>
              <a:t>Clinical Testing and Management of lndividuals Exposed to Hand Transmitted Vibration. Report by FOM 2004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61AB77-39B2-AE4D-B4E8-61E68A20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6B25DCE-6EDE-B349-9D8B-83B03613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411735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73FE227-07C4-8546-B6B3-CFF2A7041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95D0"/>
              </a:buClr>
              <a:buNone/>
            </a:pPr>
            <a:endParaRPr lang="en-GB" sz="2800" dirty="0">
              <a:latin typeface="+mj-lt"/>
              <a:cs typeface="Arial" pitchFamily="34" charset="0"/>
            </a:endParaRPr>
          </a:p>
          <a:p>
            <a:pPr marL="381888" indent="-381888">
              <a:buClr>
                <a:srgbClr val="0095D0"/>
              </a:buClr>
              <a:buFont typeface="Wingdings 3" panose="05040102010807070707" pitchFamily="18" charset="2"/>
              <a:buChar char="u"/>
            </a:pPr>
            <a:r>
              <a:rPr lang="en-GB" sz="2800" dirty="0">
                <a:latin typeface="+mj-lt"/>
                <a:cs typeface="Arial" pitchFamily="34" charset="0"/>
              </a:rPr>
              <a:t>Health And Safety At Work Act 1974.</a:t>
            </a:r>
            <a:br>
              <a:rPr lang="en-GB" sz="2800" dirty="0">
                <a:latin typeface="+mj-lt"/>
                <a:cs typeface="Arial" pitchFamily="34" charset="0"/>
              </a:rPr>
            </a:br>
            <a:endParaRPr lang="en-GB" sz="2800" dirty="0">
              <a:latin typeface="+mj-lt"/>
              <a:cs typeface="Arial" pitchFamily="34" charset="0"/>
            </a:endParaRPr>
          </a:p>
          <a:p>
            <a:pPr marL="381888" indent="-381888">
              <a:buClr>
                <a:srgbClr val="0095D0"/>
              </a:buClr>
              <a:buFont typeface="Wingdings 3" panose="05040102010807070707" pitchFamily="18" charset="2"/>
              <a:buChar char="u"/>
            </a:pPr>
            <a:r>
              <a:rPr lang="en-GB" sz="2800" dirty="0">
                <a:latin typeface="+mj-lt"/>
                <a:cs typeface="Arial" pitchFamily="34" charset="0"/>
              </a:rPr>
              <a:t>Management Of Health And Safety At Work Regulations 1999.</a:t>
            </a:r>
          </a:p>
          <a:p>
            <a:pPr marL="381888" indent="-381888">
              <a:buClr>
                <a:srgbClr val="0095D0"/>
              </a:buClr>
              <a:buFont typeface="Wingdings 3" panose="05040102010807070707" pitchFamily="18" charset="2"/>
              <a:buChar char="u"/>
            </a:pPr>
            <a:endParaRPr lang="en-GB" sz="2800" dirty="0">
              <a:latin typeface="+mj-lt"/>
              <a:cs typeface="Arial" pitchFamily="34" charset="0"/>
            </a:endParaRPr>
          </a:p>
          <a:p>
            <a:pPr marL="381888" indent="-381888">
              <a:buClr>
                <a:srgbClr val="0095D0"/>
              </a:buClr>
              <a:buFont typeface="Wingdings 3" panose="05040102010807070707" pitchFamily="18" charset="2"/>
              <a:buChar char="u"/>
            </a:pPr>
            <a:r>
              <a:rPr lang="en-GB" sz="2800" dirty="0">
                <a:latin typeface="+mj-lt"/>
                <a:cs typeface="Arial" pitchFamily="34" charset="0"/>
              </a:rPr>
              <a:t>Control of Vibrations Regulations 2005.</a:t>
            </a:r>
            <a:br>
              <a:rPr lang="en-GB" sz="2800" dirty="0">
                <a:latin typeface="+mj-lt"/>
                <a:cs typeface="Arial" pitchFamily="34" charset="0"/>
              </a:rPr>
            </a:br>
            <a:endParaRPr lang="en-GB" sz="2800" dirty="0">
              <a:latin typeface="+mj-lt"/>
              <a:cs typeface="Arial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E83BBB8-A53B-7447-A113-52A03FDF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AD22B0DE-7DA7-8D4E-A85D-DFA17945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Legislation</a:t>
            </a:r>
          </a:p>
        </p:txBody>
      </p:sp>
    </p:spTree>
    <p:extLst>
      <p:ext uri="{BB962C8B-B14F-4D97-AF65-F5344CB8AC3E}">
        <p14:creationId xmlns:p14="http://schemas.microsoft.com/office/powerpoint/2010/main" val="321085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5047402-B33C-9846-A3F1-4AD9693D6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Risk Assessment is a prerequisite</a:t>
            </a:r>
          </a:p>
          <a:p>
            <a:r>
              <a:rPr lang="en-US" sz="2800" dirty="0"/>
              <a:t>Tier I – Initial Joiner’s Questionnaire</a:t>
            </a:r>
          </a:p>
          <a:p>
            <a:r>
              <a:rPr lang="en-US" sz="2800" dirty="0"/>
              <a:t>Tier 2 – Annual review of those exposed</a:t>
            </a:r>
          </a:p>
          <a:p>
            <a:r>
              <a:rPr lang="en-US" sz="2800" dirty="0"/>
              <a:t>Tier 3 – Review of concerns raised in Tier 2</a:t>
            </a:r>
          </a:p>
          <a:p>
            <a:r>
              <a:rPr lang="en-US" sz="2800" dirty="0"/>
              <a:t>Tier 4 – Physician Assessment required for formal diagnosis of HAVS and RIDDOR</a:t>
            </a:r>
          </a:p>
          <a:p>
            <a:r>
              <a:rPr lang="en-US" sz="2800" dirty="0"/>
              <a:t>Tier 5 – Standardised Tests - HSL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2A02211-24D5-8A46-A9BF-2EB7DEC5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5BAFF2E-EFC5-E046-B82C-1CE22098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Health and Surveillance</a:t>
            </a:r>
          </a:p>
        </p:txBody>
      </p:sp>
    </p:spTree>
    <p:extLst>
      <p:ext uri="{BB962C8B-B14F-4D97-AF65-F5344CB8AC3E}">
        <p14:creationId xmlns:p14="http://schemas.microsoft.com/office/powerpoint/2010/main" val="202473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0F1CFBC-B8A2-A54F-BAC3-97F4F4579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GB" dirty="0"/>
              <a:t>General Examination</a:t>
            </a:r>
            <a:br>
              <a:rPr lang="en-GB" dirty="0"/>
            </a:br>
            <a:endParaRPr lang="en-GB" dirty="0"/>
          </a:p>
          <a:p>
            <a:pPr marL="109728" indent="0" algn="ctr">
              <a:buNone/>
            </a:pPr>
            <a:r>
              <a:rPr lang="en-GB" dirty="0"/>
              <a:t>Cardiovascular Tests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Pulses &amp; Blood Pressure</a:t>
            </a:r>
          </a:p>
          <a:p>
            <a:r>
              <a:rPr lang="en-GB" dirty="0"/>
              <a:t>Adson’s Test</a:t>
            </a:r>
          </a:p>
          <a:p>
            <a:r>
              <a:rPr lang="en-GB" dirty="0"/>
              <a:t>Allen's Test</a:t>
            </a:r>
          </a:p>
          <a:p>
            <a:r>
              <a:rPr lang="en-GB" dirty="0"/>
              <a:t>Lewis-Prusik’s Test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6482D3-4B75-264D-AF74-BBA9D1CD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ED498AE-01BB-824C-B97C-DEC608C6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Clinical Tests</a:t>
            </a:r>
          </a:p>
        </p:txBody>
      </p:sp>
    </p:spTree>
    <p:extLst>
      <p:ext uri="{BB962C8B-B14F-4D97-AF65-F5344CB8AC3E}">
        <p14:creationId xmlns:p14="http://schemas.microsoft.com/office/powerpoint/2010/main" val="203382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0F1CFBC-B8A2-A54F-BAC3-97F4F4579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GB" dirty="0"/>
              <a:t>Neurological Tests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Tinel’s Test</a:t>
            </a:r>
          </a:p>
          <a:p>
            <a:r>
              <a:rPr lang="en-GB" dirty="0"/>
              <a:t>Phalen’s Test </a:t>
            </a:r>
          </a:p>
          <a:p>
            <a:r>
              <a:rPr lang="en-GB" dirty="0"/>
              <a:t>Two Point Discrimination</a:t>
            </a:r>
          </a:p>
          <a:p>
            <a:r>
              <a:rPr lang="en-GB" dirty="0"/>
              <a:t>Fine Touch</a:t>
            </a:r>
          </a:p>
          <a:p>
            <a:r>
              <a:rPr lang="en-GB" dirty="0"/>
              <a:t>Dexterity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6482D3-4B75-264D-AF74-BBA9D1CD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ED498AE-01BB-824C-B97C-DEC608C6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Clinical Tests</a:t>
            </a:r>
          </a:p>
        </p:txBody>
      </p:sp>
    </p:spTree>
    <p:extLst>
      <p:ext uri="{BB962C8B-B14F-4D97-AF65-F5344CB8AC3E}">
        <p14:creationId xmlns:p14="http://schemas.microsoft.com/office/powerpoint/2010/main" val="163539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D474403-E79B-304B-90C0-AF630130C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HAVS – Yes or No.</a:t>
            </a:r>
          </a:p>
          <a:p>
            <a:r>
              <a:rPr lang="en-GB" dirty="0"/>
              <a:t>Differential Diagnosis</a:t>
            </a:r>
          </a:p>
          <a:p>
            <a:pPr lvl="1"/>
            <a:r>
              <a:rPr lang="en-GB" dirty="0"/>
              <a:t>Carpal Tunnel Syndrome</a:t>
            </a:r>
          </a:p>
          <a:p>
            <a:pPr lvl="1"/>
            <a:r>
              <a:rPr lang="en-GB" dirty="0"/>
              <a:t>Primary Raynaud's</a:t>
            </a:r>
          </a:p>
          <a:p>
            <a:pPr lvl="1"/>
            <a:r>
              <a:rPr lang="en-GB" dirty="0"/>
              <a:t>Connective tissue disease</a:t>
            </a:r>
          </a:p>
          <a:p>
            <a:pPr lvl="1"/>
            <a:r>
              <a:rPr lang="en-GB" dirty="0"/>
              <a:t>Trauma</a:t>
            </a:r>
          </a:p>
          <a:p>
            <a:pPr lvl="1"/>
            <a:r>
              <a:rPr lang="en-GB" dirty="0"/>
              <a:t>Toxic</a:t>
            </a:r>
          </a:p>
          <a:p>
            <a:pPr lvl="1"/>
            <a:r>
              <a:rPr lang="en-GB" dirty="0"/>
              <a:t>Arterial disease</a:t>
            </a:r>
          </a:p>
          <a:p>
            <a:pPr lvl="1"/>
            <a:r>
              <a:rPr lang="en-GB" dirty="0"/>
              <a:t>Neurogenic</a:t>
            </a:r>
          </a:p>
          <a:p>
            <a:pPr lvl="1"/>
            <a:r>
              <a:rPr lang="en-GB" dirty="0"/>
              <a:t>Dysglobulinaemia </a:t>
            </a:r>
          </a:p>
          <a:p>
            <a:pPr lvl="1"/>
            <a:endParaRPr lang="en-GB" dirty="0"/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8CCDAF3-1C9B-9247-AB40-280F934F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Workplace Wellbeing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08A03C-BD1A-274A-8A3E-41DCBE9C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3041773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2320</TotalTime>
  <Words>313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HAVS or HAVS Not</vt:lpstr>
      <vt:lpstr>Definition</vt:lpstr>
      <vt:lpstr>History</vt:lpstr>
      <vt:lpstr>History</vt:lpstr>
      <vt:lpstr>Legislation</vt:lpstr>
      <vt:lpstr>Health and Surveillance</vt:lpstr>
      <vt:lpstr>Clinical Tests</vt:lpstr>
      <vt:lpstr>Clinical Tests</vt:lpstr>
      <vt:lpstr>Opinion</vt:lpstr>
      <vt:lpstr>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User</cp:lastModifiedBy>
  <cp:revision>82</cp:revision>
  <dcterms:created xsi:type="dcterms:W3CDTF">2015-05-08T18:53:44Z</dcterms:created>
  <dcterms:modified xsi:type="dcterms:W3CDTF">2021-06-01T06:37:29Z</dcterms:modified>
</cp:coreProperties>
</file>