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63" r:id="rId3"/>
    <p:sldId id="258" r:id="rId4"/>
    <p:sldId id="274" r:id="rId5"/>
    <p:sldId id="259" r:id="rId6"/>
    <p:sldId id="260" r:id="rId7"/>
    <p:sldId id="275" r:id="rId8"/>
    <p:sldId id="261" r:id="rId9"/>
    <p:sldId id="276" r:id="rId10"/>
    <p:sldId id="262" r:id="rId11"/>
    <p:sldId id="264" r:id="rId12"/>
    <p:sldId id="279" r:id="rId13"/>
    <p:sldId id="265" r:id="rId14"/>
    <p:sldId id="272" r:id="rId15"/>
    <p:sldId id="271" r:id="rId16"/>
    <p:sldId id="266" r:id="rId17"/>
    <p:sldId id="273" r:id="rId18"/>
    <p:sldId id="267" r:id="rId19"/>
    <p:sldId id="268" r:id="rId20"/>
    <p:sldId id="277" r:id="rId21"/>
    <p:sldId id="278"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625096-734B-417F-813D-8F7CFC45EC51}" type="datetimeFigureOut">
              <a:rPr lang="en-GB" smtClean="0"/>
              <a:t>29/06/2021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2B07FC-D566-4A83-825A-4CED5F2DF15D}" type="slidenum">
              <a:rPr lang="en-GB" smtClean="0"/>
              <a:t>‹#›</a:t>
            </a:fld>
            <a:endParaRPr lang="en-GB"/>
          </a:p>
        </p:txBody>
      </p:sp>
    </p:spTree>
    <p:extLst>
      <p:ext uri="{BB962C8B-B14F-4D97-AF65-F5344CB8AC3E}">
        <p14:creationId xmlns:p14="http://schemas.microsoft.com/office/powerpoint/2010/main" val="1081850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A2E24D7-8589-45F3-A8E5-934C84FC4551}" type="datetime1">
              <a:rPr lang="en-GB" smtClean="0"/>
              <a:t>29/06/2021</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GB"/>
              <a:t>Adrian Gale </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CB84282-B40B-496A-AF1A-5466BA0AA45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DB0BE8-3F40-4D66-BF3F-8541DD9FC85F}" type="datetime1">
              <a:rPr lang="en-GB" smtClean="0"/>
              <a:t>29/06/2021</a:t>
            </a:fld>
            <a:endParaRPr lang="en-GB"/>
          </a:p>
        </p:txBody>
      </p:sp>
      <p:sp>
        <p:nvSpPr>
          <p:cNvPr id="5" name="Footer Placeholder 4"/>
          <p:cNvSpPr>
            <a:spLocks noGrp="1"/>
          </p:cNvSpPr>
          <p:nvPr>
            <p:ph type="ftr" sz="quarter" idx="11"/>
          </p:nvPr>
        </p:nvSpPr>
        <p:spPr/>
        <p:txBody>
          <a:bodyPr/>
          <a:lstStyle/>
          <a:p>
            <a:r>
              <a:rPr lang="en-GB"/>
              <a:t>Adrian Gale </a:t>
            </a:r>
          </a:p>
        </p:txBody>
      </p:sp>
      <p:sp>
        <p:nvSpPr>
          <p:cNvPr id="6" name="Slide Number Placeholder 5"/>
          <p:cNvSpPr>
            <a:spLocks noGrp="1"/>
          </p:cNvSpPr>
          <p:nvPr>
            <p:ph type="sldNum" sz="quarter" idx="12"/>
          </p:nvPr>
        </p:nvSpPr>
        <p:spPr/>
        <p:txBody>
          <a:bodyPr/>
          <a:lstStyle/>
          <a:p>
            <a:fld id="{BCB84282-B40B-496A-AF1A-5466BA0AA45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506C88-3BAF-4CB8-AC7E-3104C753C5A2}" type="datetime1">
              <a:rPr lang="en-GB" smtClean="0"/>
              <a:t>29/06/2021</a:t>
            </a:fld>
            <a:endParaRPr lang="en-GB"/>
          </a:p>
        </p:txBody>
      </p:sp>
      <p:sp>
        <p:nvSpPr>
          <p:cNvPr id="5" name="Footer Placeholder 4"/>
          <p:cNvSpPr>
            <a:spLocks noGrp="1"/>
          </p:cNvSpPr>
          <p:nvPr>
            <p:ph type="ftr" sz="quarter" idx="11"/>
          </p:nvPr>
        </p:nvSpPr>
        <p:spPr/>
        <p:txBody>
          <a:bodyPr/>
          <a:lstStyle/>
          <a:p>
            <a:r>
              <a:rPr lang="en-GB"/>
              <a:t>Adrian Gale </a:t>
            </a:r>
          </a:p>
        </p:txBody>
      </p:sp>
      <p:sp>
        <p:nvSpPr>
          <p:cNvPr id="6" name="Slide Number Placeholder 5"/>
          <p:cNvSpPr>
            <a:spLocks noGrp="1"/>
          </p:cNvSpPr>
          <p:nvPr>
            <p:ph type="sldNum" sz="quarter" idx="12"/>
          </p:nvPr>
        </p:nvSpPr>
        <p:spPr/>
        <p:txBody>
          <a:bodyPr/>
          <a:lstStyle/>
          <a:p>
            <a:fld id="{BCB84282-B40B-496A-AF1A-5466BA0AA45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1E42BE-1441-4C7F-BC16-26E60C854FA7}" type="datetime1">
              <a:rPr lang="en-GB" smtClean="0"/>
              <a:t>29/06/2021</a:t>
            </a:fld>
            <a:endParaRPr lang="en-GB"/>
          </a:p>
        </p:txBody>
      </p:sp>
      <p:sp>
        <p:nvSpPr>
          <p:cNvPr id="5" name="Footer Placeholder 4"/>
          <p:cNvSpPr>
            <a:spLocks noGrp="1"/>
          </p:cNvSpPr>
          <p:nvPr>
            <p:ph type="ftr" sz="quarter" idx="11"/>
          </p:nvPr>
        </p:nvSpPr>
        <p:spPr/>
        <p:txBody>
          <a:bodyPr/>
          <a:lstStyle/>
          <a:p>
            <a:r>
              <a:rPr lang="en-GB"/>
              <a:t>Adrian Gale </a:t>
            </a:r>
          </a:p>
        </p:txBody>
      </p:sp>
      <p:sp>
        <p:nvSpPr>
          <p:cNvPr id="6" name="Slide Number Placeholder 5"/>
          <p:cNvSpPr>
            <a:spLocks noGrp="1"/>
          </p:cNvSpPr>
          <p:nvPr>
            <p:ph type="sldNum" sz="quarter" idx="12"/>
          </p:nvPr>
        </p:nvSpPr>
        <p:spPr/>
        <p:txBody>
          <a:bodyPr/>
          <a:lstStyle/>
          <a:p>
            <a:fld id="{BCB84282-B40B-496A-AF1A-5466BA0AA459}"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8397E70-54C2-408A-97E0-4D43FB7A333F}" type="datetime1">
              <a:rPr lang="en-GB" smtClean="0"/>
              <a:t>29/06/2021</a:t>
            </a:fld>
            <a:endParaRPr lang="en-GB"/>
          </a:p>
        </p:txBody>
      </p:sp>
      <p:sp>
        <p:nvSpPr>
          <p:cNvPr id="5" name="Footer Placeholder 4"/>
          <p:cNvSpPr>
            <a:spLocks noGrp="1"/>
          </p:cNvSpPr>
          <p:nvPr>
            <p:ph type="ftr" sz="quarter" idx="11"/>
          </p:nvPr>
        </p:nvSpPr>
        <p:spPr/>
        <p:txBody>
          <a:bodyPr/>
          <a:lstStyle/>
          <a:p>
            <a:r>
              <a:rPr lang="en-GB"/>
              <a:t>Adrian Gale </a:t>
            </a:r>
          </a:p>
        </p:txBody>
      </p:sp>
      <p:sp>
        <p:nvSpPr>
          <p:cNvPr id="6" name="Slide Number Placeholder 5"/>
          <p:cNvSpPr>
            <a:spLocks noGrp="1"/>
          </p:cNvSpPr>
          <p:nvPr>
            <p:ph type="sldNum" sz="quarter" idx="12"/>
          </p:nvPr>
        </p:nvSpPr>
        <p:spPr/>
        <p:txBody>
          <a:bodyPr/>
          <a:lstStyle/>
          <a:p>
            <a:fld id="{BCB84282-B40B-496A-AF1A-5466BA0AA459}"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20B84F-2C4F-410F-A644-4C3FEC5974EE}" type="datetime1">
              <a:rPr lang="en-GB" smtClean="0"/>
              <a:t>29/06/2021</a:t>
            </a:fld>
            <a:endParaRPr lang="en-GB"/>
          </a:p>
        </p:txBody>
      </p:sp>
      <p:sp>
        <p:nvSpPr>
          <p:cNvPr id="6" name="Footer Placeholder 5"/>
          <p:cNvSpPr>
            <a:spLocks noGrp="1"/>
          </p:cNvSpPr>
          <p:nvPr>
            <p:ph type="ftr" sz="quarter" idx="11"/>
          </p:nvPr>
        </p:nvSpPr>
        <p:spPr/>
        <p:txBody>
          <a:bodyPr/>
          <a:lstStyle/>
          <a:p>
            <a:r>
              <a:rPr lang="en-GB"/>
              <a:t>Adrian Gale </a:t>
            </a:r>
          </a:p>
        </p:txBody>
      </p:sp>
      <p:sp>
        <p:nvSpPr>
          <p:cNvPr id="7" name="Slide Number Placeholder 6"/>
          <p:cNvSpPr>
            <a:spLocks noGrp="1"/>
          </p:cNvSpPr>
          <p:nvPr>
            <p:ph type="sldNum" sz="quarter" idx="12"/>
          </p:nvPr>
        </p:nvSpPr>
        <p:spPr/>
        <p:txBody>
          <a:bodyPr/>
          <a:lstStyle/>
          <a:p>
            <a:fld id="{BCB84282-B40B-496A-AF1A-5466BA0AA459}"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E34FEE3-DE7C-479A-873B-560BDF387490}" type="datetime1">
              <a:rPr lang="en-GB" smtClean="0"/>
              <a:t>29/06/2021</a:t>
            </a:fld>
            <a:endParaRPr lang="en-GB"/>
          </a:p>
        </p:txBody>
      </p:sp>
      <p:sp>
        <p:nvSpPr>
          <p:cNvPr id="8" name="Footer Placeholder 7"/>
          <p:cNvSpPr>
            <a:spLocks noGrp="1"/>
          </p:cNvSpPr>
          <p:nvPr>
            <p:ph type="ftr" sz="quarter" idx="11"/>
          </p:nvPr>
        </p:nvSpPr>
        <p:spPr/>
        <p:txBody>
          <a:bodyPr/>
          <a:lstStyle/>
          <a:p>
            <a:r>
              <a:rPr lang="en-GB"/>
              <a:t>Adrian Gale </a:t>
            </a:r>
          </a:p>
        </p:txBody>
      </p:sp>
      <p:sp>
        <p:nvSpPr>
          <p:cNvPr id="9" name="Slide Number Placeholder 8"/>
          <p:cNvSpPr>
            <a:spLocks noGrp="1"/>
          </p:cNvSpPr>
          <p:nvPr>
            <p:ph type="sldNum" sz="quarter" idx="12"/>
          </p:nvPr>
        </p:nvSpPr>
        <p:spPr/>
        <p:txBody>
          <a:bodyPr/>
          <a:lstStyle/>
          <a:p>
            <a:fld id="{BCB84282-B40B-496A-AF1A-5466BA0AA459}"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AFE8446-5232-4FAF-9204-3B75F964E307}" type="datetime1">
              <a:rPr lang="en-GB" smtClean="0"/>
              <a:t>29/06/2021</a:t>
            </a:fld>
            <a:endParaRPr lang="en-GB"/>
          </a:p>
        </p:txBody>
      </p:sp>
      <p:sp>
        <p:nvSpPr>
          <p:cNvPr id="4" name="Footer Placeholder 3"/>
          <p:cNvSpPr>
            <a:spLocks noGrp="1"/>
          </p:cNvSpPr>
          <p:nvPr>
            <p:ph type="ftr" sz="quarter" idx="11"/>
          </p:nvPr>
        </p:nvSpPr>
        <p:spPr/>
        <p:txBody>
          <a:bodyPr/>
          <a:lstStyle/>
          <a:p>
            <a:r>
              <a:rPr lang="en-GB"/>
              <a:t>Adrian Gale </a:t>
            </a:r>
          </a:p>
        </p:txBody>
      </p:sp>
      <p:sp>
        <p:nvSpPr>
          <p:cNvPr id="5" name="Slide Number Placeholder 4"/>
          <p:cNvSpPr>
            <a:spLocks noGrp="1"/>
          </p:cNvSpPr>
          <p:nvPr>
            <p:ph type="sldNum" sz="quarter" idx="12"/>
          </p:nvPr>
        </p:nvSpPr>
        <p:spPr/>
        <p:txBody>
          <a:bodyPr/>
          <a:lstStyle/>
          <a:p>
            <a:fld id="{BCB84282-B40B-496A-AF1A-5466BA0AA459}"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545D0-C408-4382-B1BE-67977F733A2B}" type="datetime1">
              <a:rPr lang="en-GB" smtClean="0"/>
              <a:t>29/06/2021</a:t>
            </a:fld>
            <a:endParaRPr lang="en-GB"/>
          </a:p>
        </p:txBody>
      </p:sp>
      <p:sp>
        <p:nvSpPr>
          <p:cNvPr id="3" name="Footer Placeholder 2"/>
          <p:cNvSpPr>
            <a:spLocks noGrp="1"/>
          </p:cNvSpPr>
          <p:nvPr>
            <p:ph type="ftr" sz="quarter" idx="11"/>
          </p:nvPr>
        </p:nvSpPr>
        <p:spPr/>
        <p:txBody>
          <a:bodyPr/>
          <a:lstStyle/>
          <a:p>
            <a:r>
              <a:rPr lang="en-GB"/>
              <a:t>Adrian Gale </a:t>
            </a:r>
          </a:p>
        </p:txBody>
      </p:sp>
      <p:sp>
        <p:nvSpPr>
          <p:cNvPr id="4" name="Slide Number Placeholder 3"/>
          <p:cNvSpPr>
            <a:spLocks noGrp="1"/>
          </p:cNvSpPr>
          <p:nvPr>
            <p:ph type="sldNum" sz="quarter" idx="12"/>
          </p:nvPr>
        </p:nvSpPr>
        <p:spPr/>
        <p:txBody>
          <a:bodyPr/>
          <a:lstStyle/>
          <a:p>
            <a:fld id="{BCB84282-B40B-496A-AF1A-5466BA0AA45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9DCB368-F939-4DE1-8C6C-94A587216D11}" type="datetime1">
              <a:rPr lang="en-GB" smtClean="0"/>
              <a:t>29/06/2021</a:t>
            </a:fld>
            <a:endParaRPr lang="en-GB"/>
          </a:p>
        </p:txBody>
      </p:sp>
      <p:sp>
        <p:nvSpPr>
          <p:cNvPr id="6" name="Footer Placeholder 5"/>
          <p:cNvSpPr>
            <a:spLocks noGrp="1"/>
          </p:cNvSpPr>
          <p:nvPr>
            <p:ph type="ftr" sz="quarter" idx="11"/>
          </p:nvPr>
        </p:nvSpPr>
        <p:spPr/>
        <p:txBody>
          <a:bodyPr/>
          <a:lstStyle/>
          <a:p>
            <a:r>
              <a:rPr lang="en-GB"/>
              <a:t>Adrian Gale </a:t>
            </a:r>
          </a:p>
        </p:txBody>
      </p:sp>
      <p:sp>
        <p:nvSpPr>
          <p:cNvPr id="7" name="Slide Number Placeholder 6"/>
          <p:cNvSpPr>
            <a:spLocks noGrp="1"/>
          </p:cNvSpPr>
          <p:nvPr>
            <p:ph type="sldNum" sz="quarter" idx="12"/>
          </p:nvPr>
        </p:nvSpPr>
        <p:spPr/>
        <p:txBody>
          <a:bodyPr/>
          <a:lstStyle/>
          <a:p>
            <a:fld id="{BCB84282-B40B-496A-AF1A-5466BA0AA459}"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C545A2-FB8D-4867-8972-5188F0254C56}" type="datetime1">
              <a:rPr lang="en-GB" smtClean="0"/>
              <a:t>29/06/2021</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GB"/>
              <a:t>Adrian Gale </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B84282-B40B-496A-AF1A-5466BA0AA459}"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D03624-20FA-4269-83C8-A6AC78ED4F50}" type="datetime1">
              <a:rPr lang="en-GB" smtClean="0"/>
              <a:t>29/06/2021</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GB"/>
              <a:t>Adrian Gale </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CB84282-B40B-496A-AF1A-5466BA0AA45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herefordhsg.co.u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hse.gov.uk/construction/cdm/2015/workers.htm" TargetMode="External"/><Relationship Id="rId3" Type="http://schemas.openxmlformats.org/officeDocument/2006/relationships/hyperlink" Target="https://www.hse.gov.uk/construction/cdm/2015/domestic-clients.htm" TargetMode="External"/><Relationship Id="rId7" Type="http://schemas.openxmlformats.org/officeDocument/2006/relationships/hyperlink" Target="https://www.hse.gov.uk/construction/cdm/2015/contractors.htm" TargetMode="External"/><Relationship Id="rId2" Type="http://schemas.openxmlformats.org/officeDocument/2006/relationships/hyperlink" Target="https://www.hse.gov.uk/construction/cdm/2015/commercial-clients.htm" TargetMode="External"/><Relationship Id="rId1" Type="http://schemas.openxmlformats.org/officeDocument/2006/relationships/slideLayout" Target="../slideLayouts/slideLayout2.xml"/><Relationship Id="rId6" Type="http://schemas.openxmlformats.org/officeDocument/2006/relationships/hyperlink" Target="https://www.hse.gov.uk/construction/cdm/2015/principal-contractors.htm" TargetMode="External"/><Relationship Id="rId5" Type="http://schemas.openxmlformats.org/officeDocument/2006/relationships/hyperlink" Target="https://www.hse.gov.uk/construction/cdm/2015/principal-designers.htm" TargetMode="External"/><Relationship Id="rId4" Type="http://schemas.openxmlformats.org/officeDocument/2006/relationships/hyperlink" Target="https://www.hse.gov.uk/construction/cdm/2015/designers.htm"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hse.gov.uk/construction/cdm/2015/commercial-clients.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hse.gov.uk/pubns/cis80.pdf" TargetMode="External"/><Relationship Id="rId2" Type="http://schemas.openxmlformats.org/officeDocument/2006/relationships/hyperlink" Target="https://www.hse.gov.uk/construction/cdm/2015/principal-contractors.htm" TargetMode="External"/><Relationship Id="rId1" Type="http://schemas.openxmlformats.org/officeDocument/2006/relationships/slideLayout" Target="../slideLayouts/slideLayout2.xml"/><Relationship Id="rId4" Type="http://schemas.openxmlformats.org/officeDocument/2006/relationships/hyperlink" Target="https://www.hse.gov.uk/construction/cdm/2015/contractors.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109728" indent="0">
              <a:buNone/>
            </a:pPr>
            <a:r>
              <a:rPr lang="en-GB" sz="3200" dirty="0"/>
              <a:t>        </a:t>
            </a:r>
          </a:p>
          <a:p>
            <a:pPr marL="109728" indent="0" algn="ctr">
              <a:buNone/>
            </a:pPr>
            <a:r>
              <a:rPr lang="en-GB" sz="3200" dirty="0"/>
              <a:t>ZOOM SEMINAR </a:t>
            </a:r>
          </a:p>
          <a:p>
            <a:pPr marL="109728" indent="0" algn="ctr">
              <a:buNone/>
            </a:pPr>
            <a:r>
              <a:rPr lang="en-GB" sz="3200" dirty="0"/>
              <a:t>10:00am Wednesday 23</a:t>
            </a:r>
            <a:r>
              <a:rPr lang="en-GB" sz="3200" baseline="30000" dirty="0"/>
              <a:t>rd</a:t>
            </a:r>
            <a:r>
              <a:rPr lang="en-GB" sz="3200" dirty="0"/>
              <a:t> June 2021</a:t>
            </a:r>
          </a:p>
          <a:p>
            <a:pPr marL="109728" indent="0" algn="ctr">
              <a:buNone/>
            </a:pPr>
            <a:endParaRPr lang="en-GB" sz="3200" dirty="0"/>
          </a:p>
          <a:p>
            <a:pPr marL="109728" indent="0" algn="ctr">
              <a:buNone/>
            </a:pPr>
            <a:r>
              <a:rPr lang="en-US" sz="3200" dirty="0"/>
              <a:t>‘Employing Contractors, and Demolition &amp; Renovation Work’.</a:t>
            </a:r>
          </a:p>
          <a:p>
            <a:pPr marL="109728" indent="0" algn="ctr">
              <a:buNone/>
            </a:pPr>
            <a:r>
              <a:rPr lang="en-GB" sz="3200" dirty="0"/>
              <a:t> Q&amp;A Session</a:t>
            </a:r>
          </a:p>
          <a:p>
            <a:pPr marL="109728" indent="0" algn="ctr">
              <a:buNone/>
            </a:pPr>
            <a:endParaRPr lang="en-GB" sz="3200" dirty="0"/>
          </a:p>
          <a:p>
            <a:pPr marL="109728" indent="0">
              <a:buNone/>
            </a:pPr>
            <a:r>
              <a:rPr lang="en-GB" sz="3200" b="1" dirty="0"/>
              <a:t>Housekeeping:</a:t>
            </a:r>
          </a:p>
          <a:p>
            <a:pPr marL="109728" indent="0">
              <a:buNone/>
            </a:pPr>
            <a:r>
              <a:rPr lang="en-GB" sz="3200" dirty="0"/>
              <a:t>Please keep microphones ‘muted’ unless you wish to speak (this keeps down background noise).</a:t>
            </a:r>
          </a:p>
          <a:p>
            <a:pPr marL="109728" indent="0">
              <a:buNone/>
            </a:pPr>
            <a:r>
              <a:rPr lang="en-GB" sz="3200" dirty="0"/>
              <a:t>Please ask questions though the ‘chat’ button.</a:t>
            </a:r>
          </a:p>
          <a:p>
            <a:pPr marL="109728" indent="0">
              <a:buNone/>
            </a:pPr>
            <a:r>
              <a:rPr lang="en-GB" sz="3200" dirty="0"/>
              <a:t>Technical issues, please email </a:t>
            </a:r>
            <a:r>
              <a:rPr lang="en-GB" sz="3200" dirty="0">
                <a:hlinkClick r:id="rId2"/>
              </a:rPr>
              <a:t>info@herefordhsg.co.uk</a:t>
            </a:r>
            <a:endParaRPr lang="en-GB" sz="3200" dirty="0"/>
          </a:p>
          <a:p>
            <a:pPr marL="109728" indent="0">
              <a:buNone/>
            </a:pPr>
            <a:r>
              <a:rPr lang="en-GB" sz="3200" dirty="0"/>
              <a:t>Please note the Seminar will be recorded and may be used for supporting the communication of </a:t>
            </a:r>
            <a:r>
              <a:rPr lang="en-GB" sz="3200" dirty="0" err="1"/>
              <a:t>H&amp;S</a:t>
            </a:r>
            <a:r>
              <a:rPr lang="en-GB" sz="3200" dirty="0"/>
              <a:t> advice.</a:t>
            </a:r>
            <a:endParaRPr lang="en-GB" sz="3200" b="1" dirty="0"/>
          </a:p>
          <a:p>
            <a:pPr marL="109728" indent="0">
              <a:buNone/>
            </a:pPr>
            <a:endParaRPr lang="en-GB" sz="3200" b="1" dirty="0"/>
          </a:p>
        </p:txBody>
      </p:sp>
      <p:sp>
        <p:nvSpPr>
          <p:cNvPr id="2" name="Title 1"/>
          <p:cNvSpPr>
            <a:spLocks noGrp="1"/>
          </p:cNvSpPr>
          <p:nvPr>
            <p:ph type="title"/>
          </p:nvPr>
        </p:nvSpPr>
        <p:spPr>
          <a:xfrm>
            <a:off x="395536" y="188640"/>
            <a:ext cx="8229600" cy="792088"/>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GB" sz="3200" dirty="0"/>
              <a:t>Herefordshire Health &amp; Safety Group</a:t>
            </a:r>
          </a:p>
        </p:txBody>
      </p:sp>
    </p:spTree>
    <p:extLst>
      <p:ext uri="{BB962C8B-B14F-4D97-AF65-F5344CB8AC3E}">
        <p14:creationId xmlns:p14="http://schemas.microsoft.com/office/powerpoint/2010/main" val="205805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25047E2-20A8-43C1-8E60-03E630307098}"/>
              </a:ext>
            </a:extLst>
          </p:cNvPr>
          <p:cNvSpPr txBox="1"/>
          <p:nvPr/>
        </p:nvSpPr>
        <p:spPr>
          <a:xfrm>
            <a:off x="395537" y="497276"/>
            <a:ext cx="8457430" cy="6278642"/>
          </a:xfrm>
          <a:prstGeom prst="rect">
            <a:avLst/>
          </a:prstGeom>
          <a:noFill/>
        </p:spPr>
        <p:txBody>
          <a:bodyPr wrap="square">
            <a:spAutoFit/>
          </a:bodyPr>
          <a:lstStyle/>
          <a:p>
            <a:r>
              <a:rPr lang="en-US" sz="2400" b="1" dirty="0">
                <a:latin typeface="Arial" panose="020B0604020202020204" pitchFamily="34" charset="0"/>
              </a:rPr>
              <a:t>Key actions in managing contractors effectively</a:t>
            </a:r>
          </a:p>
          <a:p>
            <a:r>
              <a:rPr lang="en-GB" b="1" i="1" dirty="0">
                <a:effectLst/>
                <a:latin typeface="Arial" panose="020B0604020202020204" pitchFamily="34" charset="0"/>
                <a:ea typeface="Times New Roman" panose="02020603050405020304" pitchFamily="18" charset="0"/>
              </a:rPr>
              <a:t>Selection and Approval criteria may include the following:</a:t>
            </a:r>
          </a:p>
          <a:p>
            <a:pPr marL="285750" indent="-285750">
              <a:buFont typeface="Arial" panose="020B0604020202020204" pitchFamily="34" charset="0"/>
              <a:buChar char="•"/>
            </a:pPr>
            <a:r>
              <a:rPr lang="en-GB" dirty="0">
                <a:latin typeface="Arial" panose="020B0604020202020204" pitchFamily="34" charset="0"/>
                <a:ea typeface="Times New Roman" panose="02020603050405020304" pitchFamily="18" charset="0"/>
              </a:rPr>
              <a:t>P</a:t>
            </a:r>
            <a:r>
              <a:rPr lang="en-GB" dirty="0">
                <a:effectLst/>
                <a:latin typeface="Arial" panose="020B0604020202020204" pitchFamily="34" charset="0"/>
                <a:ea typeface="Times New Roman" panose="02020603050405020304" pitchFamily="18" charset="0"/>
              </a:rPr>
              <a:t>revious experience of the supplier’s performance.</a:t>
            </a:r>
          </a:p>
          <a:p>
            <a:pPr marL="285750" indent="-285750">
              <a:buFont typeface="Arial" panose="020B0604020202020204" pitchFamily="34" charset="0"/>
              <a:buChar char="•"/>
            </a:pPr>
            <a:r>
              <a:rPr lang="en-GB" dirty="0">
                <a:latin typeface="Arial" panose="020B0604020202020204" pitchFamily="34" charset="0"/>
                <a:ea typeface="Times New Roman" panose="02020603050405020304" pitchFamily="18" charset="0"/>
              </a:rPr>
              <a:t>R</a:t>
            </a:r>
            <a:r>
              <a:rPr lang="en-GB" dirty="0">
                <a:effectLst/>
                <a:latin typeface="Arial" panose="020B0604020202020204" pitchFamily="34" charset="0"/>
                <a:ea typeface="Times New Roman" panose="02020603050405020304" pitchFamily="18" charset="0"/>
              </a:rPr>
              <a:t>ecommendation </a:t>
            </a:r>
            <a:endParaRPr lang="en-GB" dirty="0">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r>
              <a:rPr lang="en-GB" dirty="0">
                <a:effectLst/>
                <a:latin typeface="Arial" panose="020B0604020202020204" pitchFamily="34" charset="0"/>
                <a:ea typeface="Times New Roman" panose="02020603050405020304" pitchFamily="18" charset="0"/>
              </a:rPr>
              <a:t>Technical and quality abilities</a:t>
            </a:r>
          </a:p>
          <a:p>
            <a:pPr marL="285750" indent="-285750">
              <a:buFont typeface="Arial" panose="020B0604020202020204" pitchFamily="34" charset="0"/>
              <a:buChar char="•"/>
            </a:pPr>
            <a:r>
              <a:rPr lang="en-GB" dirty="0">
                <a:latin typeface="Arial" panose="020B0604020202020204" pitchFamily="34" charset="0"/>
                <a:ea typeface="Times New Roman" panose="02020603050405020304" pitchFamily="18" charset="0"/>
              </a:rPr>
              <a:t>S</a:t>
            </a:r>
            <a:r>
              <a:rPr lang="en-GB" dirty="0">
                <a:effectLst/>
                <a:latin typeface="Arial" panose="020B0604020202020204" pitchFamily="34" charset="0"/>
                <a:ea typeface="Times New Roman" panose="02020603050405020304" pitchFamily="18" charset="0"/>
              </a:rPr>
              <a:t>atisfactory completion and approval of the Company Self-Assessment     Questionnaire.</a:t>
            </a:r>
          </a:p>
          <a:p>
            <a:pPr marL="285750" indent="-285750">
              <a:buFont typeface="Arial" panose="020B0604020202020204" pitchFamily="34" charset="0"/>
              <a:buChar char="•"/>
            </a:pPr>
            <a:r>
              <a:rPr lang="en-GB" dirty="0">
                <a:latin typeface="Arial" panose="020B0604020202020204" pitchFamily="34" charset="0"/>
                <a:ea typeface="Times New Roman" panose="02020603050405020304" pitchFamily="18" charset="0"/>
              </a:rPr>
              <a:t>S</a:t>
            </a:r>
            <a:r>
              <a:rPr lang="en-GB" dirty="0">
                <a:effectLst/>
                <a:latin typeface="Arial" panose="020B0604020202020204" pitchFamily="34" charset="0"/>
                <a:ea typeface="Times New Roman" panose="02020603050405020304" pitchFamily="18" charset="0"/>
              </a:rPr>
              <a:t>atisfactory assessment/audit of the supplier’s Quality, Environment and H&amp;S systems where appropriate.</a:t>
            </a:r>
          </a:p>
          <a:p>
            <a:pPr marL="285750" indent="-285750">
              <a:buFont typeface="Arial" panose="020B0604020202020204" pitchFamily="34" charset="0"/>
              <a:buChar char="•"/>
            </a:pPr>
            <a:r>
              <a:rPr lang="en-GB" dirty="0">
                <a:latin typeface="Arial" panose="020B0604020202020204" pitchFamily="34" charset="0"/>
                <a:ea typeface="Times New Roman" panose="02020603050405020304" pitchFamily="18" charset="0"/>
              </a:rPr>
              <a:t>A</a:t>
            </a:r>
            <a:r>
              <a:rPr lang="en-GB" dirty="0">
                <a:effectLst/>
                <a:latin typeface="Arial" panose="020B0604020202020204" pitchFamily="34" charset="0"/>
                <a:ea typeface="Times New Roman" panose="02020603050405020304" pitchFamily="18" charset="0"/>
              </a:rPr>
              <a:t>pproval/nomination by a customer; if this is the case however the company   may reserve the right to conduct a supplier quality audit to assess risks. </a:t>
            </a:r>
          </a:p>
          <a:p>
            <a:pPr marL="285750" indent="-285750">
              <a:buFont typeface="Arial" panose="020B0604020202020204" pitchFamily="34" charset="0"/>
              <a:buChar char="•"/>
            </a:pPr>
            <a:r>
              <a:rPr lang="en-GB" dirty="0">
                <a:latin typeface="Arial" panose="020B0604020202020204" pitchFamily="34" charset="0"/>
                <a:ea typeface="Times New Roman" panose="02020603050405020304" pitchFamily="18" charset="0"/>
              </a:rPr>
              <a:t>‘</a:t>
            </a:r>
            <a:r>
              <a:rPr lang="en-GB" dirty="0">
                <a:effectLst/>
                <a:latin typeface="Arial" panose="020B0604020202020204" pitchFamily="34" charset="0"/>
                <a:ea typeface="Times New Roman" panose="02020603050405020304" pitchFamily="18" charset="0"/>
              </a:rPr>
              <a:t>Critical’ Suppliers, sub-contractors and Consultants. These include asbestos removal, cranage, scaffolders, surveyors, will go through a recorded Approval Process. </a:t>
            </a:r>
            <a:r>
              <a:rPr lang="en-GB" dirty="0">
                <a:latin typeface="Arial" panose="020B0604020202020204" pitchFamily="34" charset="0"/>
                <a:ea typeface="Times New Roman" panose="02020603050405020304" pitchFamily="18" charset="0"/>
              </a:rPr>
              <a:t>Its part of many Management Systems:ISO9000 etc</a:t>
            </a:r>
          </a:p>
          <a:p>
            <a:pPr marL="285750" lvl="0" indent="-285750">
              <a:buFont typeface="Arial" panose="020B0604020202020204" pitchFamily="34" charset="0"/>
              <a:buChar char="•"/>
              <a:tabLst>
                <a:tab pos="685800" algn="l"/>
              </a:tabLst>
            </a:pPr>
            <a:r>
              <a:rPr lang="en-GB" dirty="0">
                <a:latin typeface="Arial" panose="020B0604020202020204" pitchFamily="34" charset="0"/>
                <a:ea typeface="Times New Roman" panose="02020603050405020304" pitchFamily="18" charset="0"/>
              </a:rPr>
              <a:t>SSIP approval </a:t>
            </a:r>
            <a:r>
              <a:rPr lang="en-GB" dirty="0" err="1">
                <a:latin typeface="Arial" panose="020B0604020202020204" pitchFamily="34" charset="0"/>
                <a:ea typeface="Times New Roman" panose="02020603050405020304" pitchFamily="18" charset="0"/>
              </a:rPr>
              <a:t>eg</a:t>
            </a:r>
            <a:r>
              <a:rPr lang="en-GB" dirty="0">
                <a:latin typeface="Arial" panose="020B0604020202020204" pitchFamily="34" charset="0"/>
                <a:ea typeface="Times New Roman" panose="02020603050405020304" pitchFamily="18" charset="0"/>
              </a:rPr>
              <a:t> CHAS, Constructionline, </a:t>
            </a:r>
            <a:r>
              <a:rPr lang="en-GB" dirty="0" err="1">
                <a:latin typeface="Arial" panose="020B0604020202020204" pitchFamily="34" charset="0"/>
                <a:ea typeface="Times New Roman" panose="02020603050405020304" pitchFamily="18" charset="0"/>
              </a:rPr>
              <a:t>Safecontractor</a:t>
            </a:r>
            <a:r>
              <a:rPr lang="en-GB" dirty="0">
                <a:latin typeface="Arial" panose="020B0604020202020204" pitchFamily="34" charset="0"/>
                <a:ea typeface="Times New Roman" panose="02020603050405020304" pitchFamily="18" charset="0"/>
              </a:rPr>
              <a:t>……………</a:t>
            </a:r>
          </a:p>
          <a:p>
            <a:pPr marL="285750" lvl="0" indent="-285750">
              <a:buFont typeface="Arial" panose="020B0604020202020204" pitchFamily="34" charset="0"/>
              <a:buChar char="•"/>
              <a:tabLst>
                <a:tab pos="685800" algn="l"/>
              </a:tabLst>
            </a:pPr>
            <a:r>
              <a:rPr lang="en-GB" dirty="0">
                <a:latin typeface="Arial" panose="020B0604020202020204" pitchFamily="34" charset="0"/>
                <a:ea typeface="Times New Roman" panose="02020603050405020304" pitchFamily="18" charset="0"/>
              </a:rPr>
              <a:t>Insurance</a:t>
            </a:r>
          </a:p>
          <a:p>
            <a:pPr marL="285750" lvl="0" indent="-285750">
              <a:buFont typeface="Arial" panose="020B0604020202020204" pitchFamily="34" charset="0"/>
              <a:buChar char="•"/>
              <a:tabLst>
                <a:tab pos="685800" algn="l"/>
              </a:tabLst>
            </a:pPr>
            <a:r>
              <a:rPr lang="en-GB" dirty="0">
                <a:latin typeface="Arial" panose="020B0604020202020204" pitchFamily="34" charset="0"/>
                <a:ea typeface="Times New Roman" panose="02020603050405020304" pitchFamily="18" charset="0"/>
              </a:rPr>
              <a:t>Employment Law and Environmental Law compliance.</a:t>
            </a:r>
          </a:p>
          <a:p>
            <a:pPr marL="285750" lvl="0" indent="-285750">
              <a:buFont typeface="Arial" panose="020B0604020202020204" pitchFamily="34" charset="0"/>
              <a:buChar char="•"/>
              <a:tabLst>
                <a:tab pos="685800" algn="l"/>
              </a:tabLst>
            </a:pPr>
            <a:r>
              <a:rPr lang="en-US" dirty="0">
                <a:latin typeface="Arial" panose="020B0604020202020204" pitchFamily="34" charset="0"/>
                <a:cs typeface="Arial" panose="020B0604020202020204" pitchFamily="34" charset="0"/>
              </a:rPr>
              <a:t>Trade bodies have </a:t>
            </a:r>
            <a:r>
              <a:rPr lang="en-US" dirty="0" err="1">
                <a:latin typeface="Arial" panose="020B0604020202020204" pitchFamily="34" charset="0"/>
                <a:cs typeface="Arial" panose="020B0604020202020204" pitchFamily="34" charset="0"/>
              </a:rPr>
              <a:t>recognised</a:t>
            </a:r>
            <a:r>
              <a:rPr lang="en-US" dirty="0">
                <a:latin typeface="Arial" panose="020B0604020202020204" pitchFamily="34" charset="0"/>
                <a:cs typeface="Arial" panose="020B0604020202020204" pitchFamily="34" charset="0"/>
              </a:rPr>
              <a:t> / approved list of contractors </a:t>
            </a:r>
          </a:p>
          <a:p>
            <a:pPr marL="285750" lvl="0" indent="-285750">
              <a:buFont typeface="Arial" panose="020B0604020202020204" pitchFamily="34" charset="0"/>
              <a:buChar char="•"/>
              <a:tabLst>
                <a:tab pos="685800" algn="l"/>
              </a:tabLst>
            </a:pPr>
            <a:r>
              <a:rPr lang="en-GB" dirty="0">
                <a:latin typeface="Arial" panose="020B0604020202020204" pitchFamily="34" charset="0"/>
                <a:ea typeface="Times New Roman" panose="02020603050405020304" pitchFamily="18" charset="0"/>
              </a:rPr>
              <a:t>HSE website holds Prohibition notice details.</a:t>
            </a:r>
          </a:p>
          <a:p>
            <a:pPr marL="285750" lvl="0" indent="-285750">
              <a:buFont typeface="Arial" panose="020B0604020202020204" pitchFamily="34" charset="0"/>
              <a:buChar char="•"/>
              <a:tabLst>
                <a:tab pos="685800" algn="l"/>
              </a:tabLst>
            </a:pPr>
            <a:endParaRPr lang="en-GB" dirty="0">
              <a:latin typeface="Arial" panose="020B0604020202020204" pitchFamily="34" charset="0"/>
              <a:ea typeface="Times New Roman" panose="02020603050405020304" pitchFamily="18" charset="0"/>
            </a:endParaRPr>
          </a:p>
          <a:p>
            <a:pPr marL="342900" lvl="0" indent="-342900">
              <a:buFont typeface="Times New Roman" panose="02020603050405020304" pitchFamily="18" charset="0"/>
              <a:buChar char="-"/>
              <a:tabLst>
                <a:tab pos="685800" algn="l"/>
              </a:tabLst>
            </a:pPr>
            <a:endParaRPr lang="en-GB" dirty="0">
              <a:latin typeface="Arial" panose="020B0604020202020204" pitchFamily="34" charset="0"/>
              <a:ea typeface="Times New Roman" panose="02020603050405020304" pitchFamily="18" charset="0"/>
            </a:endParaRPr>
          </a:p>
          <a:p>
            <a:pPr lvl="0">
              <a:tabLst>
                <a:tab pos="685800" algn="l"/>
              </a:tabLst>
            </a:pPr>
            <a:endParaRPr lang="en-GB"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316832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D561B8-6A12-47C6-B717-E622AA896FE6}"/>
              </a:ext>
            </a:extLst>
          </p:cNvPr>
          <p:cNvSpPr txBox="1"/>
          <p:nvPr/>
        </p:nvSpPr>
        <p:spPr>
          <a:xfrm>
            <a:off x="323528" y="1109377"/>
            <a:ext cx="8244408" cy="3662541"/>
          </a:xfrm>
          <a:prstGeom prst="rect">
            <a:avLst/>
          </a:prstGeom>
          <a:noFill/>
        </p:spPr>
        <p:txBody>
          <a:bodyPr wrap="square">
            <a:spAutoFit/>
          </a:bodyPr>
          <a:lstStyle/>
          <a:p>
            <a:r>
              <a:rPr lang="en-US" sz="2400" b="1" dirty="0">
                <a:latin typeface="Arial" panose="020B0604020202020204" pitchFamily="34" charset="0"/>
              </a:rPr>
              <a:t>      Key actions in managing contractors effectively</a:t>
            </a:r>
          </a:p>
          <a:p>
            <a:r>
              <a:rPr lang="en-GB" b="1" i="1" dirty="0">
                <a:latin typeface="Arial" panose="020B0604020202020204" pitchFamily="34" charset="0"/>
                <a:ea typeface="Times New Roman" panose="02020603050405020304" pitchFamily="18" charset="0"/>
              </a:rPr>
              <a:t>        </a:t>
            </a:r>
          </a:p>
          <a:p>
            <a:r>
              <a:rPr lang="en-GB" b="1" i="1" dirty="0">
                <a:latin typeface="Arial" panose="020B0604020202020204" pitchFamily="34" charset="0"/>
                <a:ea typeface="Times New Roman" panose="02020603050405020304" pitchFamily="18" charset="0"/>
              </a:rPr>
              <a:t>       Monitoring </a:t>
            </a:r>
            <a:endParaRPr lang="en-GB" dirty="0">
              <a:latin typeface="Arial" panose="020B0604020202020204" pitchFamily="34" charset="0"/>
              <a:ea typeface="Times New Roman" panose="02020603050405020304" pitchFamily="18" charset="0"/>
            </a:endParaRPr>
          </a:p>
          <a:p>
            <a:pPr marL="457200"/>
            <a:endParaRPr lang="en-GB" sz="1800" dirty="0">
              <a:effectLst/>
              <a:latin typeface="Arial" panose="020B0604020202020204" pitchFamily="34" charset="0"/>
              <a:ea typeface="Times New Roman" panose="02020603050405020304" pitchFamily="18" charset="0"/>
            </a:endParaRPr>
          </a:p>
          <a:p>
            <a:pPr marL="742950" indent="-285750">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Suppliers &amp; subcontractors are subject to the same inspection and audit regime as the rest of the organisation .</a:t>
            </a:r>
            <a:endParaRPr lang="en-GB" sz="2800" dirty="0">
              <a:effectLst/>
              <a:latin typeface="Arial" panose="020B0604020202020204" pitchFamily="34" charset="0"/>
              <a:ea typeface="Times New Roman" panose="02020603050405020304" pitchFamily="18" charset="0"/>
            </a:endParaRPr>
          </a:p>
          <a:p>
            <a:pPr marL="742950" indent="-285750">
              <a:buFont typeface="Arial" panose="020B0604020202020204" pitchFamily="34" charset="0"/>
              <a:buChar char="•"/>
            </a:pPr>
            <a:endParaRPr lang="en-GB" sz="2800" dirty="0">
              <a:effectLst/>
              <a:latin typeface="Arial" panose="020B0604020202020204" pitchFamily="34" charset="0"/>
              <a:ea typeface="Times New Roman" panose="02020603050405020304" pitchFamily="18" charset="0"/>
            </a:endParaRPr>
          </a:p>
          <a:p>
            <a:pPr marL="742950" indent="-285750">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All Subcontractors and Consultants will be expected to comply with the Company Policy for Health, Safety and Welfare and must ensure their own Company policy is made available on site whilst work is carried out.</a:t>
            </a:r>
          </a:p>
          <a:p>
            <a:pPr marL="742950" indent="-285750">
              <a:buFont typeface="Arial" panose="020B0604020202020204" pitchFamily="34" charset="0"/>
              <a:buChar char="•"/>
            </a:pPr>
            <a:endParaRPr lang="en-GB" dirty="0">
              <a:latin typeface="Arial" panose="020B0604020202020204" pitchFamily="34" charset="0"/>
              <a:ea typeface="Times New Roman" panose="02020603050405020304" pitchFamily="18" charset="0"/>
            </a:endParaRPr>
          </a:p>
          <a:p>
            <a:pPr marL="742950" indent="-285750">
              <a:buFont typeface="Arial" panose="020B0604020202020204" pitchFamily="34" charset="0"/>
              <a:buChar char="•"/>
            </a:pPr>
            <a:r>
              <a:rPr lang="en-GB" dirty="0">
                <a:latin typeface="Arial" panose="020B0604020202020204" pitchFamily="34" charset="0"/>
                <a:ea typeface="Times New Roman" panose="02020603050405020304" pitchFamily="18" charset="0"/>
              </a:rPr>
              <a:t>Are any of the  works to be ‘sub’-’sub’-contracted ?</a:t>
            </a:r>
            <a:endParaRPr lang="en-GB" sz="2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61929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439D70-C5CB-473A-90E7-E8EC4E39644F}"/>
              </a:ext>
            </a:extLst>
          </p:cNvPr>
          <p:cNvSpPr>
            <a:spLocks noGrp="1"/>
          </p:cNvSpPr>
          <p:nvPr>
            <p:ph idx="1"/>
          </p:nvPr>
        </p:nvSpPr>
        <p:spPr>
          <a:xfrm>
            <a:off x="273666" y="764704"/>
            <a:ext cx="8596668" cy="4162954"/>
          </a:xfrm>
        </p:spPr>
        <p:txBody>
          <a:bodyPr>
            <a:normAutofit/>
          </a:bodyPr>
          <a:lstStyle/>
          <a:p>
            <a:r>
              <a:rPr lang="en-GB" sz="1800" dirty="0">
                <a:latin typeface="Arial" panose="020B0604020202020204" pitchFamily="34" charset="0"/>
                <a:cs typeface="Arial" panose="020B0604020202020204" pitchFamily="34" charset="0"/>
              </a:rPr>
              <a:t>Client duties</a:t>
            </a:r>
          </a:p>
          <a:p>
            <a:pPr lvl="1"/>
            <a:r>
              <a:rPr lang="en-GB" sz="1800" dirty="0" err="1">
                <a:latin typeface="Arial" panose="020B0604020202020204" pitchFamily="34" charset="0"/>
                <a:cs typeface="Arial" panose="020B0604020202020204" pitchFamily="34" charset="0"/>
              </a:rPr>
              <a:t>Reg</a:t>
            </a:r>
            <a:r>
              <a:rPr lang="en-GB" sz="1800" dirty="0">
                <a:latin typeface="Arial" panose="020B0604020202020204" pitchFamily="34" charset="0"/>
                <a:cs typeface="Arial" panose="020B0604020202020204" pitchFamily="34" charset="0"/>
              </a:rPr>
              <a:t> 4 – Managing Projects</a:t>
            </a:r>
          </a:p>
          <a:p>
            <a:pPr lvl="1"/>
            <a:r>
              <a:rPr lang="en-GB" sz="1800" dirty="0">
                <a:latin typeface="Arial" panose="020B0604020202020204" pitchFamily="34" charset="0"/>
                <a:cs typeface="Arial" panose="020B0604020202020204" pitchFamily="34" charset="0"/>
              </a:rPr>
              <a:t>Reg 5 – Appointment of Principal Designer and Principal Contractor in writing</a:t>
            </a:r>
          </a:p>
          <a:p>
            <a:r>
              <a:rPr lang="en-GB" sz="1800" dirty="0">
                <a:latin typeface="Arial" panose="020B0604020202020204" pitchFamily="34" charset="0"/>
                <a:cs typeface="Arial" panose="020B0604020202020204" pitchFamily="34" charset="0"/>
              </a:rPr>
              <a:t>Guidance</a:t>
            </a:r>
          </a:p>
          <a:p>
            <a:pPr lvl="1"/>
            <a:r>
              <a:rPr lang="en-GB" sz="1800" dirty="0">
                <a:latin typeface="Arial" panose="020B0604020202020204" pitchFamily="34" charset="0"/>
                <a:cs typeface="Arial" panose="020B0604020202020204" pitchFamily="34" charset="0"/>
              </a:rPr>
              <a:t>“CDM 2015 makes the client accountable for the impact their decision and approach have on the H&amp;S…of the project”</a:t>
            </a:r>
          </a:p>
          <a:p>
            <a:pPr lvl="2"/>
            <a:r>
              <a:rPr lang="en-GB" sz="1800" dirty="0">
                <a:latin typeface="Arial" panose="020B0604020202020204" pitchFamily="34" charset="0"/>
                <a:cs typeface="Arial" panose="020B0604020202020204" pitchFamily="34" charset="0"/>
              </a:rPr>
              <a:t>Make suitable arrangements for the managing the project</a:t>
            </a:r>
          </a:p>
          <a:p>
            <a:pPr lvl="2"/>
            <a:r>
              <a:rPr lang="en-GB" sz="1800" dirty="0">
                <a:latin typeface="Arial" panose="020B0604020202020204" pitchFamily="34" charset="0"/>
                <a:cs typeface="Arial" panose="020B0604020202020204" pitchFamily="34" charset="0"/>
              </a:rPr>
              <a:t>Correctly resourcing</a:t>
            </a:r>
          </a:p>
          <a:p>
            <a:pPr lvl="2"/>
            <a:r>
              <a:rPr lang="en-GB" sz="1800" dirty="0">
                <a:latin typeface="Arial" panose="020B0604020202020204" pitchFamily="34" charset="0"/>
                <a:cs typeface="Arial" panose="020B0604020202020204" pitchFamily="34" charset="0"/>
              </a:rPr>
              <a:t>Co-operation/communication</a:t>
            </a:r>
          </a:p>
          <a:p>
            <a:pPr lvl="2"/>
            <a:r>
              <a:rPr lang="en-GB" sz="1800" dirty="0">
                <a:latin typeface="Arial" panose="020B0604020202020204" pitchFamily="34" charset="0"/>
                <a:cs typeface="Arial" panose="020B0604020202020204" pitchFamily="34" charset="0"/>
              </a:rPr>
              <a:t>Roles…responsibilities of the project team are clear</a:t>
            </a:r>
          </a:p>
          <a:p>
            <a:r>
              <a:rPr lang="en-GB" sz="1800" dirty="0">
                <a:latin typeface="Arial" panose="020B0604020202020204" pitchFamily="34" charset="0"/>
                <a:cs typeface="Arial" panose="020B0604020202020204" pitchFamily="34" charset="0"/>
              </a:rPr>
              <a:t>Record how you have dealt with these responsibilities/duties </a:t>
            </a:r>
          </a:p>
        </p:txBody>
      </p:sp>
      <p:sp>
        <p:nvSpPr>
          <p:cNvPr id="5" name="TextBox 4">
            <a:extLst>
              <a:ext uri="{FF2B5EF4-FFF2-40B4-BE49-F238E27FC236}">
                <a16:creationId xmlns:a16="http://schemas.microsoft.com/office/drawing/2014/main" id="{4783296A-0E05-4628-BDCE-62A2E8FA3309}"/>
              </a:ext>
            </a:extLst>
          </p:cNvPr>
          <p:cNvSpPr txBox="1"/>
          <p:nvPr/>
        </p:nvSpPr>
        <p:spPr>
          <a:xfrm>
            <a:off x="107504" y="116632"/>
            <a:ext cx="8208912" cy="646331"/>
          </a:xfrm>
          <a:prstGeom prst="rect">
            <a:avLst/>
          </a:prstGeom>
          <a:noFill/>
        </p:spPr>
        <p:txBody>
          <a:bodyPr wrap="square">
            <a:spAutoFit/>
          </a:bodyPr>
          <a:lstStyle/>
          <a:p>
            <a:r>
              <a:rPr lang="en-GB" b="1" i="0" dirty="0">
                <a:effectLst/>
                <a:latin typeface="Arial" panose="020B0604020202020204" pitchFamily="34" charset="0"/>
                <a:cs typeface="Arial" panose="020B0604020202020204" pitchFamily="34" charset="0"/>
              </a:rPr>
              <a:t>Construction (Design and Management</a:t>
            </a:r>
            <a:r>
              <a:rPr lang="en-GB" b="0" i="0" dirty="0">
                <a:effectLst/>
                <a:latin typeface="Arial" panose="020B0604020202020204" pitchFamily="34" charset="0"/>
                <a:cs typeface="Arial" panose="020B0604020202020204" pitchFamily="34" charset="0"/>
              </a:rPr>
              <a:t>) </a:t>
            </a:r>
            <a:r>
              <a:rPr lang="en-GB" b="1" i="0" dirty="0">
                <a:effectLst/>
                <a:latin typeface="Arial" panose="020B0604020202020204" pitchFamily="34" charset="0"/>
                <a:cs typeface="Arial" panose="020B0604020202020204" pitchFamily="34" charset="0"/>
              </a:rPr>
              <a:t>Regulations</a:t>
            </a:r>
            <a:r>
              <a:rPr lang="en-GB" b="0" i="0" dirty="0">
                <a:effectLst/>
                <a:latin typeface="Arial" panose="020B0604020202020204" pitchFamily="34" charset="0"/>
                <a:cs typeface="Arial" panose="020B0604020202020204" pitchFamily="34" charset="0"/>
              </a:rPr>
              <a:t> 2015 </a:t>
            </a:r>
          </a:p>
          <a:p>
            <a:r>
              <a:rPr lang="en-GB" sz="1800" b="1" dirty="0" err="1">
                <a:effectLst/>
                <a:latin typeface="Arial" panose="020B0604020202020204" pitchFamily="34" charset="0"/>
                <a:ea typeface="Calibri" panose="020F0502020204030204" pitchFamily="34" charset="0"/>
                <a:cs typeface="Arial" panose="020B0604020202020204" pitchFamily="34" charset="0"/>
              </a:rPr>
              <a:t>CDM</a:t>
            </a:r>
            <a:r>
              <a:rPr lang="en-GB" sz="1800" b="1" dirty="0">
                <a:effectLst/>
                <a:latin typeface="Arial" panose="020B0604020202020204" pitchFamily="34" charset="0"/>
                <a:ea typeface="Calibri" panose="020F0502020204030204" pitchFamily="34" charset="0"/>
                <a:cs typeface="Arial" panose="020B0604020202020204" pitchFamily="34" charset="0"/>
              </a:rPr>
              <a:t> Responsibilities</a:t>
            </a:r>
          </a:p>
        </p:txBody>
      </p:sp>
    </p:spTree>
    <p:extLst>
      <p:ext uri="{BB962C8B-B14F-4D97-AF65-F5344CB8AC3E}">
        <p14:creationId xmlns:p14="http://schemas.microsoft.com/office/powerpoint/2010/main" val="528363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3001" y="0"/>
            <a:ext cx="9144000" cy="738664"/>
          </a:xfrm>
          <a:prstGeom prst="rect">
            <a:avLst/>
          </a:prstGeom>
          <a:noFill/>
        </p:spPr>
        <p:txBody>
          <a:bodyPr wrap="square">
            <a:spAutoFit/>
          </a:bodyPr>
          <a:lstStyle/>
          <a:p>
            <a:r>
              <a:rPr lang="en-GB" sz="2400" b="1" dirty="0" err="1">
                <a:effectLst/>
                <a:latin typeface="Arial" panose="020B0604020202020204" pitchFamily="34" charset="0"/>
                <a:ea typeface="Calibri" panose="020F0502020204030204" pitchFamily="34" charset="0"/>
                <a:cs typeface="Arial" panose="020B0604020202020204" pitchFamily="34" charset="0"/>
              </a:rPr>
              <a:t>CDM</a:t>
            </a:r>
            <a:r>
              <a:rPr lang="en-GB" sz="2400" b="1" dirty="0">
                <a:effectLst/>
                <a:latin typeface="Arial" panose="020B0604020202020204" pitchFamily="34" charset="0"/>
                <a:ea typeface="Calibri" panose="020F0502020204030204" pitchFamily="34" charset="0"/>
                <a:cs typeface="Arial" panose="020B0604020202020204" pitchFamily="34" charset="0"/>
              </a:rPr>
              <a:t> Responsibilities</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E7F81BBE-EF25-4C56-B2C1-0F81CF1A6136}"/>
              </a:ext>
            </a:extLst>
          </p:cNvPr>
          <p:cNvSpPr txBox="1"/>
          <p:nvPr/>
        </p:nvSpPr>
        <p:spPr>
          <a:xfrm>
            <a:off x="0" y="348317"/>
            <a:ext cx="9036496" cy="646331"/>
          </a:xfrm>
          <a:prstGeom prst="rect">
            <a:avLst/>
          </a:prstGeom>
          <a:noFill/>
        </p:spPr>
        <p:txBody>
          <a:bodyPr wrap="square">
            <a:spAutoFit/>
          </a:bodyPr>
          <a:lstStyle/>
          <a:p>
            <a:pPr algn="l"/>
            <a:r>
              <a:rPr lang="en-US" b="1" i="0" dirty="0">
                <a:solidFill>
                  <a:srgbClr val="981E32"/>
                </a:solidFill>
                <a:effectLst/>
                <a:latin typeface="Arial" panose="020B0604020202020204" pitchFamily="34" charset="0"/>
              </a:rPr>
              <a:t>Summary of duties under Construction (Design and Management) Regulations 2015 (</a:t>
            </a:r>
            <a:r>
              <a:rPr lang="en-US" b="1" i="0" dirty="0" err="1">
                <a:solidFill>
                  <a:srgbClr val="981E32"/>
                </a:solidFill>
                <a:effectLst/>
                <a:latin typeface="Arial" panose="020B0604020202020204" pitchFamily="34" charset="0"/>
              </a:rPr>
              <a:t>CDM</a:t>
            </a:r>
            <a:r>
              <a:rPr lang="en-US" b="1" i="0" dirty="0">
                <a:solidFill>
                  <a:srgbClr val="981E32"/>
                </a:solidFill>
                <a:effectLst/>
                <a:latin typeface="Arial" panose="020B0604020202020204" pitchFamily="34" charset="0"/>
              </a:rPr>
              <a:t> 2015)</a:t>
            </a:r>
          </a:p>
        </p:txBody>
      </p:sp>
      <p:graphicFrame>
        <p:nvGraphicFramePr>
          <p:cNvPr id="3" name="Table 2">
            <a:extLst>
              <a:ext uri="{FF2B5EF4-FFF2-40B4-BE49-F238E27FC236}">
                <a16:creationId xmlns:a16="http://schemas.microsoft.com/office/drawing/2014/main" id="{E928C564-BCBC-481D-8459-D12627BC3AB8}"/>
              </a:ext>
            </a:extLst>
          </p:cNvPr>
          <p:cNvGraphicFramePr>
            <a:graphicFrameLocks noGrp="1"/>
          </p:cNvGraphicFramePr>
          <p:nvPr>
            <p:extLst>
              <p:ext uri="{D42A27DB-BD31-4B8C-83A1-F6EECF244321}">
                <p14:modId xmlns:p14="http://schemas.microsoft.com/office/powerpoint/2010/main" val="3023663716"/>
              </p:ext>
            </p:extLst>
          </p:nvPr>
        </p:nvGraphicFramePr>
        <p:xfrm>
          <a:off x="0" y="1202975"/>
          <a:ext cx="9144000" cy="5025051"/>
        </p:xfrm>
        <a:graphic>
          <a:graphicData uri="http://schemas.openxmlformats.org/drawingml/2006/table">
            <a:tbl>
              <a:tblPr/>
              <a:tblGrid>
                <a:gridCol w="9074355">
                  <a:extLst>
                    <a:ext uri="{9D8B030D-6E8A-4147-A177-3AD203B41FA5}">
                      <a16:colId xmlns:a16="http://schemas.microsoft.com/office/drawing/2014/main" val="3825871141"/>
                    </a:ext>
                  </a:extLst>
                </a:gridCol>
                <a:gridCol w="69645">
                  <a:extLst>
                    <a:ext uri="{9D8B030D-6E8A-4147-A177-3AD203B41FA5}">
                      <a16:colId xmlns:a16="http://schemas.microsoft.com/office/drawing/2014/main" val="2809372052"/>
                    </a:ext>
                  </a:extLst>
                </a:gridCol>
              </a:tblGrid>
              <a:tr h="114447">
                <a:tc>
                  <a:txBody>
                    <a:bodyPr/>
                    <a:lstStyle/>
                    <a:p>
                      <a:pPr algn="l" fontAlgn="base"/>
                      <a:r>
                        <a:rPr lang="en-US" sz="1800" b="1">
                          <a:effectLst/>
                          <a:latin typeface="Arial" panose="020B0604020202020204" pitchFamily="34" charset="0"/>
                          <a:cs typeface="Arial" panose="020B0604020202020204" pitchFamily="34" charset="0"/>
                        </a:rPr>
                        <a:t>CDM Dutyholders* – Who are they?</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tcPr>
                </a:tc>
                <a:tc>
                  <a:txBody>
                    <a:bodyPr/>
                    <a:lstStyle/>
                    <a:p>
                      <a:pPr algn="l" fontAlgn="base"/>
                      <a:endParaRPr lang="en-US" sz="1800" b="1" dirty="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tcPr>
                </a:tc>
                <a:extLst>
                  <a:ext uri="{0D108BD9-81ED-4DB2-BD59-A6C34878D82A}">
                    <a16:rowId xmlns:a16="http://schemas.microsoft.com/office/drawing/2014/main" val="989438085"/>
                  </a:ext>
                </a:extLst>
              </a:tr>
              <a:tr h="624149">
                <a:tc>
                  <a:txBody>
                    <a:bodyPr/>
                    <a:lstStyle/>
                    <a:p>
                      <a:pPr fontAlgn="base"/>
                      <a:r>
                        <a:rPr lang="en-US" sz="1800" u="sng" dirty="0">
                          <a:solidFill>
                            <a:srgbClr val="981E32"/>
                          </a:solidFill>
                          <a:effectLst/>
                          <a:latin typeface="Arial" panose="020B0604020202020204" pitchFamily="34" charset="0"/>
                          <a:cs typeface="Arial" panose="020B0604020202020204" pitchFamily="34" charset="0"/>
                          <a:hlinkClick r:id="rId2"/>
                        </a:rPr>
                        <a:t>Commercial clients</a:t>
                      </a:r>
                      <a:r>
                        <a:rPr lang="en-US" sz="1800" dirty="0">
                          <a:effectLst/>
                          <a:latin typeface="Arial" panose="020B0604020202020204" pitchFamily="34" charset="0"/>
                          <a:cs typeface="Arial" panose="020B0604020202020204" pitchFamily="34" charset="0"/>
                        </a:rPr>
                        <a:t> – </a:t>
                      </a:r>
                      <a:r>
                        <a:rPr lang="en-US" sz="1800" dirty="0" err="1">
                          <a:effectLst/>
                          <a:latin typeface="Arial" panose="020B0604020202020204" pitchFamily="34" charset="0"/>
                          <a:cs typeface="Arial" panose="020B0604020202020204" pitchFamily="34" charset="0"/>
                        </a:rPr>
                        <a:t>Organisations</a:t>
                      </a:r>
                      <a:r>
                        <a:rPr lang="en-US" sz="1800" dirty="0">
                          <a:effectLst/>
                          <a:latin typeface="Arial" panose="020B0604020202020204" pitchFamily="34" charset="0"/>
                          <a:cs typeface="Arial" panose="020B0604020202020204" pitchFamily="34" charset="0"/>
                        </a:rPr>
                        <a:t> or individuals for whom a construction project is carried out that is done as part of a business.</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tc>
                  <a:txBody>
                    <a:bodyPr/>
                    <a:lstStyle/>
                    <a:p>
                      <a:pPr fontAlgn="base"/>
                      <a:endParaRPr lang="en-US" sz="1800" dirty="0">
                        <a:solidFill>
                          <a:srgbClr val="111111"/>
                        </a:solidFill>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extLst>
                  <a:ext uri="{0D108BD9-81ED-4DB2-BD59-A6C34878D82A}">
                    <a16:rowId xmlns:a16="http://schemas.microsoft.com/office/drawing/2014/main" val="1982311910"/>
                  </a:ext>
                </a:extLst>
              </a:tr>
              <a:tr h="581673">
                <a:tc>
                  <a:txBody>
                    <a:bodyPr/>
                    <a:lstStyle/>
                    <a:p>
                      <a:pPr fontAlgn="base"/>
                      <a:r>
                        <a:rPr lang="en-US" sz="1800" u="sng">
                          <a:solidFill>
                            <a:srgbClr val="981E32"/>
                          </a:solidFill>
                          <a:effectLst/>
                          <a:latin typeface="Arial" panose="020B0604020202020204" pitchFamily="34" charset="0"/>
                          <a:cs typeface="Arial" panose="020B0604020202020204" pitchFamily="34" charset="0"/>
                          <a:hlinkClick r:id="rId3"/>
                        </a:rPr>
                        <a:t>Domestic clients</a:t>
                      </a:r>
                      <a:r>
                        <a:rPr lang="en-US" sz="1800">
                          <a:effectLst/>
                          <a:latin typeface="Arial" panose="020B0604020202020204" pitchFamily="34" charset="0"/>
                          <a:cs typeface="Arial" panose="020B0604020202020204" pitchFamily="34" charset="0"/>
                        </a:rPr>
                        <a:t> – People who have construction work carried out on their own home (or the home of a family member) that is </a:t>
                      </a:r>
                      <a:r>
                        <a:rPr lang="en-US" sz="1800" b="1">
                          <a:effectLst/>
                          <a:latin typeface="Arial" panose="020B0604020202020204" pitchFamily="34" charset="0"/>
                          <a:cs typeface="Arial" panose="020B0604020202020204" pitchFamily="34" charset="0"/>
                        </a:rPr>
                        <a:t>not</a:t>
                      </a:r>
                      <a:r>
                        <a:rPr lang="en-US" sz="1800">
                          <a:effectLst/>
                          <a:latin typeface="Arial" panose="020B0604020202020204" pitchFamily="34" charset="0"/>
                          <a:cs typeface="Arial" panose="020B0604020202020204" pitchFamily="34" charset="0"/>
                        </a:rPr>
                        <a:t> done as part of a business.</a:t>
                      </a:r>
                      <a:r>
                        <a:rPr lang="en-US" sz="1800" b="1">
                          <a:effectLst/>
                          <a:latin typeface="Arial" panose="020B0604020202020204" pitchFamily="34" charset="0"/>
                          <a:cs typeface="Arial" panose="020B0604020202020204" pitchFamily="34" charset="0"/>
                        </a:rPr>
                        <a:t>**</a:t>
                      </a:r>
                      <a:endParaRPr lang="en-US" sz="180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DEDED"/>
                    </a:solidFill>
                  </a:tcPr>
                </a:tc>
                <a:tc>
                  <a:txBody>
                    <a:bodyPr/>
                    <a:lstStyle/>
                    <a:p>
                      <a:pPr fontAlgn="base"/>
                      <a:endParaRPr lang="en-US" sz="1800" dirty="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DEDED"/>
                    </a:solidFill>
                  </a:tcPr>
                </a:tc>
                <a:extLst>
                  <a:ext uri="{0D108BD9-81ED-4DB2-BD59-A6C34878D82A}">
                    <a16:rowId xmlns:a16="http://schemas.microsoft.com/office/drawing/2014/main" val="2930198908"/>
                  </a:ext>
                </a:extLst>
              </a:tr>
              <a:tr h="454248">
                <a:tc>
                  <a:txBody>
                    <a:bodyPr/>
                    <a:lstStyle/>
                    <a:p>
                      <a:pPr fontAlgn="base"/>
                      <a:r>
                        <a:rPr lang="en-US" sz="1800" u="sng" dirty="0">
                          <a:solidFill>
                            <a:srgbClr val="981E32"/>
                          </a:solidFill>
                          <a:effectLst/>
                          <a:latin typeface="Arial" panose="020B0604020202020204" pitchFamily="34" charset="0"/>
                          <a:cs typeface="Arial" panose="020B0604020202020204" pitchFamily="34" charset="0"/>
                          <a:hlinkClick r:id="rId4"/>
                        </a:rPr>
                        <a:t>Designers</a:t>
                      </a:r>
                      <a:r>
                        <a:rPr lang="en-US" sz="1800" dirty="0">
                          <a:effectLst/>
                          <a:latin typeface="Arial" panose="020B0604020202020204" pitchFamily="34" charset="0"/>
                          <a:cs typeface="Arial" panose="020B0604020202020204" pitchFamily="34" charset="0"/>
                        </a:rPr>
                        <a:t> - </a:t>
                      </a:r>
                      <a:r>
                        <a:rPr lang="en-US" sz="1800" dirty="0" err="1">
                          <a:effectLst/>
                          <a:latin typeface="Arial" panose="020B0604020202020204" pitchFamily="34" charset="0"/>
                          <a:cs typeface="Arial" panose="020B0604020202020204" pitchFamily="34" charset="0"/>
                        </a:rPr>
                        <a:t>Organisations</a:t>
                      </a:r>
                      <a:r>
                        <a:rPr lang="en-US" sz="1800" dirty="0">
                          <a:effectLst/>
                          <a:latin typeface="Arial" panose="020B0604020202020204" pitchFamily="34" charset="0"/>
                          <a:cs typeface="Arial" panose="020B0604020202020204" pitchFamily="34" charset="0"/>
                        </a:rPr>
                        <a:t> or individuals who as part of a business, prepare or modify designs for a building, product or system relating to construction work.</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tc>
                  <a:txBody>
                    <a:bodyPr/>
                    <a:lstStyle/>
                    <a:p>
                      <a:pPr fontAlgn="base"/>
                      <a:endParaRPr lang="en-US" sz="1800" dirty="0">
                        <a:solidFill>
                          <a:srgbClr val="111111"/>
                        </a:solidFill>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extLst>
                  <a:ext uri="{0D108BD9-81ED-4DB2-BD59-A6C34878D82A}">
                    <a16:rowId xmlns:a16="http://schemas.microsoft.com/office/drawing/2014/main" val="387603064"/>
                  </a:ext>
                </a:extLst>
              </a:tr>
              <a:tr h="666624">
                <a:tc>
                  <a:txBody>
                    <a:bodyPr/>
                    <a:lstStyle/>
                    <a:p>
                      <a:pPr fontAlgn="base"/>
                      <a:r>
                        <a:rPr lang="en-US" sz="1800" u="sng">
                          <a:solidFill>
                            <a:srgbClr val="981E32"/>
                          </a:solidFill>
                          <a:effectLst/>
                          <a:latin typeface="Arial" panose="020B0604020202020204" pitchFamily="34" charset="0"/>
                          <a:cs typeface="Arial" panose="020B0604020202020204" pitchFamily="34" charset="0"/>
                          <a:hlinkClick r:id="rId5"/>
                        </a:rPr>
                        <a:t>Principal designers</a:t>
                      </a:r>
                      <a:r>
                        <a:rPr lang="en-US" sz="1800">
                          <a:effectLst/>
                          <a:latin typeface="Arial" panose="020B0604020202020204" pitchFamily="34" charset="0"/>
                          <a:cs typeface="Arial" panose="020B0604020202020204" pitchFamily="34" charset="0"/>
                        </a:rPr>
                        <a:t> - Designers appointed by the client in projects involving more than one contractor. They can be an organisation or an individual with sufficient knowledge, experience and ability to carry out the role.</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DEDED"/>
                    </a:solidFill>
                  </a:tcPr>
                </a:tc>
                <a:tc>
                  <a:txBody>
                    <a:bodyPr/>
                    <a:lstStyle/>
                    <a:p>
                      <a:pPr fontAlgn="base"/>
                      <a:endParaRPr lang="en-US" sz="1800" dirty="0">
                        <a:solidFill>
                          <a:srgbClr val="111111"/>
                        </a:solidFill>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DEDED"/>
                    </a:solidFill>
                  </a:tcPr>
                </a:tc>
                <a:extLst>
                  <a:ext uri="{0D108BD9-81ED-4DB2-BD59-A6C34878D82A}">
                    <a16:rowId xmlns:a16="http://schemas.microsoft.com/office/drawing/2014/main" val="182792720"/>
                  </a:ext>
                </a:extLst>
              </a:tr>
              <a:tr h="878999">
                <a:tc>
                  <a:txBody>
                    <a:bodyPr/>
                    <a:lstStyle/>
                    <a:p>
                      <a:pPr fontAlgn="base"/>
                      <a:r>
                        <a:rPr lang="en-US" sz="1800" u="sng">
                          <a:solidFill>
                            <a:srgbClr val="981E32"/>
                          </a:solidFill>
                          <a:effectLst/>
                          <a:latin typeface="Arial" panose="020B0604020202020204" pitchFamily="34" charset="0"/>
                          <a:cs typeface="Arial" panose="020B0604020202020204" pitchFamily="34" charset="0"/>
                          <a:hlinkClick r:id="rId6"/>
                        </a:rPr>
                        <a:t>Principal contractors</a:t>
                      </a:r>
                      <a:r>
                        <a:rPr lang="en-US" sz="1800">
                          <a:effectLst/>
                          <a:latin typeface="Arial" panose="020B0604020202020204" pitchFamily="34" charset="0"/>
                          <a:cs typeface="Arial" panose="020B0604020202020204" pitchFamily="34" charset="0"/>
                        </a:rPr>
                        <a:t> – Contractors appointed by the client to coordinate the construction phase of a project where it involves more than one contractor.   </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tc>
                  <a:txBody>
                    <a:bodyPr/>
                    <a:lstStyle/>
                    <a:p>
                      <a:pPr fontAlgn="base"/>
                      <a:endParaRPr lang="en-US" sz="1800" dirty="0">
                        <a:solidFill>
                          <a:srgbClr val="111111"/>
                        </a:solidFill>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extLst>
                  <a:ext uri="{0D108BD9-81ED-4DB2-BD59-A6C34878D82A}">
                    <a16:rowId xmlns:a16="http://schemas.microsoft.com/office/drawing/2014/main" val="1429888585"/>
                  </a:ext>
                </a:extLst>
              </a:tr>
              <a:tr h="624149">
                <a:tc>
                  <a:txBody>
                    <a:bodyPr/>
                    <a:lstStyle/>
                    <a:p>
                      <a:pPr fontAlgn="base"/>
                      <a:r>
                        <a:rPr lang="en-US" sz="1800" u="sng">
                          <a:solidFill>
                            <a:srgbClr val="981E32"/>
                          </a:solidFill>
                          <a:effectLst/>
                          <a:latin typeface="Arial" panose="020B0604020202020204" pitchFamily="34" charset="0"/>
                          <a:cs typeface="Arial" panose="020B0604020202020204" pitchFamily="34" charset="0"/>
                          <a:hlinkClick r:id="rId7"/>
                        </a:rPr>
                        <a:t>Contractors</a:t>
                      </a:r>
                      <a:r>
                        <a:rPr lang="en-US" sz="1800">
                          <a:effectLst/>
                          <a:latin typeface="Arial" panose="020B0604020202020204" pitchFamily="34" charset="0"/>
                          <a:cs typeface="Arial" panose="020B0604020202020204" pitchFamily="34" charset="0"/>
                        </a:rPr>
                        <a:t> – Those who carry out the actual construction work, contractors can be an individual or a company.</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DEDED"/>
                    </a:solidFill>
                  </a:tcPr>
                </a:tc>
                <a:tc>
                  <a:txBody>
                    <a:bodyPr/>
                    <a:lstStyle/>
                    <a:p>
                      <a:pPr fontAlgn="base"/>
                      <a:endParaRPr lang="en-US" sz="1800" dirty="0">
                        <a:solidFill>
                          <a:srgbClr val="111111"/>
                        </a:solidFill>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DEDED"/>
                    </a:solidFill>
                  </a:tcPr>
                </a:tc>
                <a:extLst>
                  <a:ext uri="{0D108BD9-81ED-4DB2-BD59-A6C34878D82A}">
                    <a16:rowId xmlns:a16="http://schemas.microsoft.com/office/drawing/2014/main" val="443499382"/>
                  </a:ext>
                </a:extLst>
              </a:tr>
              <a:tr h="581673">
                <a:tc>
                  <a:txBody>
                    <a:bodyPr/>
                    <a:lstStyle/>
                    <a:p>
                      <a:pPr fontAlgn="base"/>
                      <a:r>
                        <a:rPr lang="en-US" sz="1800" u="sng">
                          <a:solidFill>
                            <a:srgbClr val="981E32"/>
                          </a:solidFill>
                          <a:effectLst/>
                          <a:latin typeface="Arial" panose="020B0604020202020204" pitchFamily="34" charset="0"/>
                          <a:cs typeface="Arial" panose="020B0604020202020204" pitchFamily="34" charset="0"/>
                          <a:hlinkClick r:id="rId8"/>
                        </a:rPr>
                        <a:t>Workers</a:t>
                      </a:r>
                      <a:r>
                        <a:rPr lang="en-US" sz="1800">
                          <a:effectLst/>
                          <a:latin typeface="Arial" panose="020B0604020202020204" pitchFamily="34" charset="0"/>
                          <a:cs typeface="Arial" panose="020B0604020202020204" pitchFamily="34" charset="0"/>
                        </a:rPr>
                        <a:t> – Those working for or under the control of contractors on a construction site.</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tc>
                  <a:txBody>
                    <a:bodyPr/>
                    <a:lstStyle/>
                    <a:p>
                      <a:pPr fontAlgn="base"/>
                      <a:endParaRPr lang="en-US" sz="1800" dirty="0">
                        <a:solidFill>
                          <a:srgbClr val="111111"/>
                        </a:solidFill>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extLst>
                  <a:ext uri="{0D108BD9-81ED-4DB2-BD59-A6C34878D82A}">
                    <a16:rowId xmlns:a16="http://schemas.microsoft.com/office/drawing/2014/main" val="4192047354"/>
                  </a:ext>
                </a:extLst>
              </a:tr>
            </a:tbl>
          </a:graphicData>
        </a:graphic>
      </p:graphicFrame>
    </p:spTree>
    <p:extLst>
      <p:ext uri="{BB962C8B-B14F-4D97-AF65-F5344CB8AC3E}">
        <p14:creationId xmlns:p14="http://schemas.microsoft.com/office/powerpoint/2010/main" val="82737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3001" y="0"/>
            <a:ext cx="9144000" cy="738664"/>
          </a:xfrm>
          <a:prstGeom prst="rect">
            <a:avLst/>
          </a:prstGeom>
          <a:noFill/>
        </p:spPr>
        <p:txBody>
          <a:bodyPr wrap="square">
            <a:spAutoFit/>
          </a:bodyPr>
          <a:lstStyle/>
          <a:p>
            <a:r>
              <a:rPr lang="en-GB" sz="2400" b="1" dirty="0">
                <a:effectLst/>
                <a:latin typeface="Arial" panose="020B0604020202020204" pitchFamily="34" charset="0"/>
                <a:ea typeface="Calibri" panose="020F0502020204030204" pitchFamily="34" charset="0"/>
                <a:cs typeface="Arial" panose="020B0604020202020204" pitchFamily="34" charset="0"/>
              </a:rPr>
              <a:t>CDM Responsibilities (Cont’d)</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E7F81BBE-EF25-4C56-B2C1-0F81CF1A6136}"/>
              </a:ext>
            </a:extLst>
          </p:cNvPr>
          <p:cNvSpPr txBox="1"/>
          <p:nvPr/>
        </p:nvSpPr>
        <p:spPr>
          <a:xfrm>
            <a:off x="0" y="348317"/>
            <a:ext cx="9036496" cy="646331"/>
          </a:xfrm>
          <a:prstGeom prst="rect">
            <a:avLst/>
          </a:prstGeom>
          <a:noFill/>
        </p:spPr>
        <p:txBody>
          <a:bodyPr wrap="square">
            <a:spAutoFit/>
          </a:bodyPr>
          <a:lstStyle/>
          <a:p>
            <a:pPr algn="l"/>
            <a:r>
              <a:rPr lang="en-US" b="1" i="0" dirty="0">
                <a:solidFill>
                  <a:srgbClr val="981E32"/>
                </a:solidFill>
                <a:effectLst/>
                <a:latin typeface="Arial" panose="020B0604020202020204" pitchFamily="34" charset="0"/>
              </a:rPr>
              <a:t>Summary of duties under Construction (Design and Management) Regulations 2015 (</a:t>
            </a:r>
            <a:r>
              <a:rPr lang="en-US" b="1" i="0" dirty="0" err="1">
                <a:solidFill>
                  <a:srgbClr val="981E32"/>
                </a:solidFill>
                <a:effectLst/>
                <a:latin typeface="Arial" panose="020B0604020202020204" pitchFamily="34" charset="0"/>
              </a:rPr>
              <a:t>CDM</a:t>
            </a:r>
            <a:r>
              <a:rPr lang="en-US" b="1" i="0" dirty="0">
                <a:solidFill>
                  <a:srgbClr val="981E32"/>
                </a:solidFill>
                <a:effectLst/>
                <a:latin typeface="Arial" panose="020B0604020202020204" pitchFamily="34" charset="0"/>
              </a:rPr>
              <a:t> 2015)</a:t>
            </a:r>
          </a:p>
        </p:txBody>
      </p:sp>
      <p:graphicFrame>
        <p:nvGraphicFramePr>
          <p:cNvPr id="3" name="Table 2">
            <a:extLst>
              <a:ext uri="{FF2B5EF4-FFF2-40B4-BE49-F238E27FC236}">
                <a16:creationId xmlns:a16="http://schemas.microsoft.com/office/drawing/2014/main" id="{E928C564-BCBC-481D-8459-D12627BC3AB8}"/>
              </a:ext>
            </a:extLst>
          </p:cNvPr>
          <p:cNvGraphicFramePr>
            <a:graphicFrameLocks noGrp="1"/>
          </p:cNvGraphicFramePr>
          <p:nvPr>
            <p:extLst>
              <p:ext uri="{D42A27DB-BD31-4B8C-83A1-F6EECF244321}">
                <p14:modId xmlns:p14="http://schemas.microsoft.com/office/powerpoint/2010/main" val="1553188530"/>
              </p:ext>
            </p:extLst>
          </p:nvPr>
        </p:nvGraphicFramePr>
        <p:xfrm>
          <a:off x="0" y="1202975"/>
          <a:ext cx="9144000" cy="3135504"/>
        </p:xfrm>
        <a:graphic>
          <a:graphicData uri="http://schemas.openxmlformats.org/drawingml/2006/table">
            <a:tbl>
              <a:tblPr/>
              <a:tblGrid>
                <a:gridCol w="69645">
                  <a:extLst>
                    <a:ext uri="{9D8B030D-6E8A-4147-A177-3AD203B41FA5}">
                      <a16:colId xmlns:a16="http://schemas.microsoft.com/office/drawing/2014/main" val="3825871141"/>
                    </a:ext>
                  </a:extLst>
                </a:gridCol>
                <a:gridCol w="9074355">
                  <a:extLst>
                    <a:ext uri="{9D8B030D-6E8A-4147-A177-3AD203B41FA5}">
                      <a16:colId xmlns:a16="http://schemas.microsoft.com/office/drawing/2014/main" val="2809372052"/>
                    </a:ext>
                  </a:extLst>
                </a:gridCol>
              </a:tblGrid>
              <a:tr h="243601">
                <a:tc>
                  <a:txBody>
                    <a:bodyPr/>
                    <a:lstStyle/>
                    <a:p>
                      <a:pPr algn="l" fontAlgn="base"/>
                      <a:endParaRPr lang="en-US" sz="1800" b="1" dirty="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tcPr>
                </a:tc>
                <a:tc>
                  <a:txBody>
                    <a:bodyPr/>
                    <a:lstStyle/>
                    <a:p>
                      <a:pPr algn="l" fontAlgn="base"/>
                      <a:r>
                        <a:rPr lang="en-US" sz="1800" b="1">
                          <a:effectLst/>
                          <a:latin typeface="Arial" panose="020B0604020202020204" pitchFamily="34" charset="0"/>
                          <a:cs typeface="Arial" panose="020B0604020202020204" pitchFamily="34" charset="0"/>
                        </a:rPr>
                        <a:t>Main duties – What they need to do</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tcPr>
                </a:tc>
                <a:extLst>
                  <a:ext uri="{0D108BD9-81ED-4DB2-BD59-A6C34878D82A}">
                    <a16:rowId xmlns:a16="http://schemas.microsoft.com/office/drawing/2014/main" val="989438085"/>
                  </a:ext>
                </a:extLst>
              </a:tr>
              <a:tr h="1783255">
                <a:tc>
                  <a:txBody>
                    <a:bodyPr/>
                    <a:lstStyle/>
                    <a:p>
                      <a:pPr fontAlgn="base"/>
                      <a:endParaRPr lang="en-US" sz="1800" dirty="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u="sng" dirty="0">
                          <a:solidFill>
                            <a:srgbClr val="981E32"/>
                          </a:solidFill>
                          <a:effectLst/>
                          <a:latin typeface="Arial" panose="020B0604020202020204" pitchFamily="34" charset="0"/>
                          <a:cs typeface="Arial" panose="020B0604020202020204" pitchFamily="34" charset="0"/>
                          <a:hlinkClick r:id="rId2"/>
                        </a:rPr>
                        <a:t>Commercial clients</a:t>
                      </a:r>
                      <a:r>
                        <a:rPr lang="en-US" sz="1800" dirty="0">
                          <a:effectLst/>
                          <a:latin typeface="Arial" panose="020B0604020202020204" pitchFamily="34" charset="0"/>
                          <a:cs typeface="Arial" panose="020B0604020202020204" pitchFamily="34" charset="0"/>
                        </a:rPr>
                        <a:t> – </a:t>
                      </a:r>
                    </a:p>
                    <a:p>
                      <a:pPr fontAlgn="base"/>
                      <a:r>
                        <a:rPr lang="en-US" sz="1800" dirty="0">
                          <a:solidFill>
                            <a:srgbClr val="111111"/>
                          </a:solidFill>
                          <a:effectLst/>
                          <a:latin typeface="Arial" panose="020B0604020202020204" pitchFamily="34" charset="0"/>
                          <a:cs typeface="Arial" panose="020B0604020202020204" pitchFamily="34" charset="0"/>
                        </a:rPr>
                        <a:t>Make suitable arrangements for managing a project, including making sure:</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other </a:t>
                      </a:r>
                      <a:r>
                        <a:rPr lang="en-US" sz="1800" dirty="0" err="1">
                          <a:solidFill>
                            <a:srgbClr val="111111"/>
                          </a:solidFill>
                          <a:effectLst/>
                          <a:latin typeface="Arial" panose="020B0604020202020204" pitchFamily="34" charset="0"/>
                          <a:cs typeface="Arial" panose="020B0604020202020204" pitchFamily="34" charset="0"/>
                        </a:rPr>
                        <a:t>dutyholders</a:t>
                      </a:r>
                      <a:r>
                        <a:rPr lang="en-US" sz="1800" dirty="0">
                          <a:solidFill>
                            <a:srgbClr val="111111"/>
                          </a:solidFill>
                          <a:effectLst/>
                          <a:latin typeface="Arial" panose="020B0604020202020204" pitchFamily="34" charset="0"/>
                          <a:cs typeface="Arial" panose="020B0604020202020204" pitchFamily="34" charset="0"/>
                        </a:rPr>
                        <a:t> are appointed as appropriate</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sufficient time and resources are allocated</a:t>
                      </a:r>
                    </a:p>
                    <a:p>
                      <a:pPr fontAlgn="base"/>
                      <a:r>
                        <a:rPr lang="en-US" sz="1800" dirty="0">
                          <a:solidFill>
                            <a:srgbClr val="111111"/>
                          </a:solidFill>
                          <a:effectLst/>
                          <a:latin typeface="Arial" panose="020B0604020202020204" pitchFamily="34" charset="0"/>
                          <a:cs typeface="Arial" panose="020B0604020202020204" pitchFamily="34" charset="0"/>
                        </a:rPr>
                        <a:t>Make sure:</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relevant information is prepared and provided to other </a:t>
                      </a:r>
                      <a:r>
                        <a:rPr lang="en-US" sz="1800" dirty="0" err="1">
                          <a:solidFill>
                            <a:srgbClr val="111111"/>
                          </a:solidFill>
                          <a:effectLst/>
                          <a:latin typeface="Arial" panose="020B0604020202020204" pitchFamily="34" charset="0"/>
                          <a:cs typeface="Arial" panose="020B0604020202020204" pitchFamily="34" charset="0"/>
                        </a:rPr>
                        <a:t>dutyholders</a:t>
                      </a:r>
                      <a:endParaRPr lang="en-US" sz="1800" dirty="0">
                        <a:solidFill>
                          <a:srgbClr val="111111"/>
                        </a:solidFill>
                        <a:effectLst/>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the principal designer and principal contractor carry out their duties</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welfare facilities are provided</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extLst>
                  <a:ext uri="{0D108BD9-81ED-4DB2-BD59-A6C34878D82A}">
                    <a16:rowId xmlns:a16="http://schemas.microsoft.com/office/drawing/2014/main" val="1982311910"/>
                  </a:ext>
                </a:extLst>
              </a:tr>
              <a:tr h="243601">
                <a:tc>
                  <a:txBody>
                    <a:bodyPr/>
                    <a:lstStyle/>
                    <a:p>
                      <a:pPr fontAlgn="base"/>
                      <a:endParaRPr lang="en-US" sz="1800" dirty="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solidFill>
                          <a:srgbClr val="111111"/>
                        </a:solidFill>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extLst>
                  <a:ext uri="{0D108BD9-81ED-4DB2-BD59-A6C34878D82A}">
                    <a16:rowId xmlns:a16="http://schemas.microsoft.com/office/drawing/2014/main" val="1429888585"/>
                  </a:ext>
                </a:extLst>
              </a:tr>
              <a:tr h="243601">
                <a:tc>
                  <a:txBody>
                    <a:bodyPr/>
                    <a:lstStyle/>
                    <a:p>
                      <a:pPr fontAlgn="base"/>
                      <a:endParaRPr lang="en-US" sz="1800" dirty="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DEDED"/>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solidFill>
                          <a:srgbClr val="111111"/>
                        </a:solidFill>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DEDED"/>
                    </a:solidFill>
                  </a:tcPr>
                </a:tc>
                <a:extLst>
                  <a:ext uri="{0D108BD9-81ED-4DB2-BD59-A6C34878D82A}">
                    <a16:rowId xmlns:a16="http://schemas.microsoft.com/office/drawing/2014/main" val="443499382"/>
                  </a:ext>
                </a:extLst>
              </a:tr>
            </a:tbl>
          </a:graphicData>
        </a:graphic>
      </p:graphicFrame>
    </p:spTree>
    <p:extLst>
      <p:ext uri="{BB962C8B-B14F-4D97-AF65-F5344CB8AC3E}">
        <p14:creationId xmlns:p14="http://schemas.microsoft.com/office/powerpoint/2010/main" val="226042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3001" y="0"/>
            <a:ext cx="9144000" cy="738664"/>
          </a:xfrm>
          <a:prstGeom prst="rect">
            <a:avLst/>
          </a:prstGeom>
          <a:noFill/>
        </p:spPr>
        <p:txBody>
          <a:bodyPr wrap="square">
            <a:spAutoFit/>
          </a:bodyPr>
          <a:lstStyle/>
          <a:p>
            <a:r>
              <a:rPr lang="en-GB" sz="2400" b="1" dirty="0">
                <a:effectLst/>
                <a:latin typeface="Arial" panose="020B0604020202020204" pitchFamily="34" charset="0"/>
                <a:ea typeface="Calibri" panose="020F0502020204030204" pitchFamily="34" charset="0"/>
                <a:cs typeface="Arial" panose="020B0604020202020204" pitchFamily="34" charset="0"/>
              </a:rPr>
              <a:t>CDM Responsibilities (Cont’d 2)</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E7F81BBE-EF25-4C56-B2C1-0F81CF1A6136}"/>
              </a:ext>
            </a:extLst>
          </p:cNvPr>
          <p:cNvSpPr txBox="1"/>
          <p:nvPr/>
        </p:nvSpPr>
        <p:spPr>
          <a:xfrm>
            <a:off x="0" y="348317"/>
            <a:ext cx="9036496" cy="646331"/>
          </a:xfrm>
          <a:prstGeom prst="rect">
            <a:avLst/>
          </a:prstGeom>
          <a:noFill/>
        </p:spPr>
        <p:txBody>
          <a:bodyPr wrap="square">
            <a:spAutoFit/>
          </a:bodyPr>
          <a:lstStyle/>
          <a:p>
            <a:pPr algn="l"/>
            <a:r>
              <a:rPr lang="en-US" b="1" i="0" dirty="0">
                <a:solidFill>
                  <a:srgbClr val="981E32"/>
                </a:solidFill>
                <a:effectLst/>
                <a:latin typeface="Arial" panose="020B0604020202020204" pitchFamily="34" charset="0"/>
              </a:rPr>
              <a:t>Summary of duties under Construction (Design and Management) Regulations 2015 (</a:t>
            </a:r>
            <a:r>
              <a:rPr lang="en-US" b="1" i="0" dirty="0" err="1">
                <a:solidFill>
                  <a:srgbClr val="981E32"/>
                </a:solidFill>
                <a:effectLst/>
                <a:latin typeface="Arial" panose="020B0604020202020204" pitchFamily="34" charset="0"/>
              </a:rPr>
              <a:t>CDM</a:t>
            </a:r>
            <a:r>
              <a:rPr lang="en-US" b="1" i="0" dirty="0">
                <a:solidFill>
                  <a:srgbClr val="981E32"/>
                </a:solidFill>
                <a:effectLst/>
                <a:latin typeface="Arial" panose="020B0604020202020204" pitchFamily="34" charset="0"/>
              </a:rPr>
              <a:t> 2015)</a:t>
            </a:r>
          </a:p>
        </p:txBody>
      </p:sp>
      <p:graphicFrame>
        <p:nvGraphicFramePr>
          <p:cNvPr id="3" name="Table 2">
            <a:extLst>
              <a:ext uri="{FF2B5EF4-FFF2-40B4-BE49-F238E27FC236}">
                <a16:creationId xmlns:a16="http://schemas.microsoft.com/office/drawing/2014/main" id="{E928C564-BCBC-481D-8459-D12627BC3AB8}"/>
              </a:ext>
            </a:extLst>
          </p:cNvPr>
          <p:cNvGraphicFramePr>
            <a:graphicFrameLocks noGrp="1"/>
          </p:cNvGraphicFramePr>
          <p:nvPr>
            <p:extLst>
              <p:ext uri="{D42A27DB-BD31-4B8C-83A1-F6EECF244321}">
                <p14:modId xmlns:p14="http://schemas.microsoft.com/office/powerpoint/2010/main" val="1218635288"/>
              </p:ext>
            </p:extLst>
          </p:nvPr>
        </p:nvGraphicFramePr>
        <p:xfrm>
          <a:off x="0" y="1202975"/>
          <a:ext cx="9144000" cy="5604384"/>
        </p:xfrm>
        <a:graphic>
          <a:graphicData uri="http://schemas.openxmlformats.org/drawingml/2006/table">
            <a:tbl>
              <a:tblPr/>
              <a:tblGrid>
                <a:gridCol w="69645">
                  <a:extLst>
                    <a:ext uri="{9D8B030D-6E8A-4147-A177-3AD203B41FA5}">
                      <a16:colId xmlns:a16="http://schemas.microsoft.com/office/drawing/2014/main" val="3825871141"/>
                    </a:ext>
                  </a:extLst>
                </a:gridCol>
                <a:gridCol w="9074355">
                  <a:extLst>
                    <a:ext uri="{9D8B030D-6E8A-4147-A177-3AD203B41FA5}">
                      <a16:colId xmlns:a16="http://schemas.microsoft.com/office/drawing/2014/main" val="2809372052"/>
                    </a:ext>
                  </a:extLst>
                </a:gridCol>
              </a:tblGrid>
              <a:tr h="114447">
                <a:tc>
                  <a:txBody>
                    <a:bodyPr/>
                    <a:lstStyle/>
                    <a:p>
                      <a:pPr algn="l" fontAlgn="base"/>
                      <a:endParaRPr lang="en-US" sz="1800" b="1" dirty="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tcPr>
                </a:tc>
                <a:tc>
                  <a:txBody>
                    <a:bodyPr/>
                    <a:lstStyle/>
                    <a:p>
                      <a:pPr algn="l" fontAlgn="base"/>
                      <a:r>
                        <a:rPr lang="en-US" sz="1800" b="1">
                          <a:effectLst/>
                          <a:latin typeface="Arial" panose="020B0604020202020204" pitchFamily="34" charset="0"/>
                          <a:cs typeface="Arial" panose="020B0604020202020204" pitchFamily="34" charset="0"/>
                        </a:rPr>
                        <a:t>Main duties – What they need to do</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tcPr>
                </a:tc>
                <a:extLst>
                  <a:ext uri="{0D108BD9-81ED-4DB2-BD59-A6C34878D82A}">
                    <a16:rowId xmlns:a16="http://schemas.microsoft.com/office/drawing/2014/main" val="989438085"/>
                  </a:ext>
                </a:extLst>
              </a:tr>
              <a:tr h="0">
                <a:tc>
                  <a:txBody>
                    <a:bodyPr/>
                    <a:lstStyle/>
                    <a:p>
                      <a:pPr fontAlgn="base"/>
                      <a:endParaRPr lang="en-US" sz="1800" dirty="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extLst>
                  <a:ext uri="{0D108BD9-81ED-4DB2-BD59-A6C34878D82A}">
                    <a16:rowId xmlns:a16="http://schemas.microsoft.com/office/drawing/2014/main" val="1982311910"/>
                  </a:ext>
                </a:extLst>
              </a:tr>
              <a:tr h="878999">
                <a:tc>
                  <a:txBody>
                    <a:bodyPr/>
                    <a:lstStyle/>
                    <a:p>
                      <a:pPr fontAlgn="base"/>
                      <a:endParaRPr lang="en-US" sz="1800" dirty="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u="sng" dirty="0">
                          <a:solidFill>
                            <a:srgbClr val="981E32"/>
                          </a:solidFill>
                          <a:effectLst/>
                          <a:latin typeface="Arial" panose="020B0604020202020204" pitchFamily="34" charset="0"/>
                          <a:cs typeface="Arial" panose="020B0604020202020204" pitchFamily="34" charset="0"/>
                          <a:hlinkClick r:id="rId2"/>
                        </a:rPr>
                        <a:t>Principal contractors</a:t>
                      </a:r>
                      <a:r>
                        <a:rPr lang="en-US" sz="1800" dirty="0">
                          <a:effectLst/>
                          <a:latin typeface="Arial" panose="020B0604020202020204" pitchFamily="34" charset="0"/>
                          <a:cs typeface="Arial" panose="020B0604020202020204" pitchFamily="34" charset="0"/>
                        </a:rPr>
                        <a:t> – </a:t>
                      </a:r>
                    </a:p>
                    <a:p>
                      <a:pPr fontAlgn="base"/>
                      <a:r>
                        <a:rPr lang="en-US" sz="1800" dirty="0">
                          <a:solidFill>
                            <a:srgbClr val="111111"/>
                          </a:solidFill>
                          <a:effectLst/>
                          <a:latin typeface="Arial" panose="020B0604020202020204" pitchFamily="34" charset="0"/>
                          <a:cs typeface="Arial" panose="020B0604020202020204" pitchFamily="34" charset="0"/>
                        </a:rPr>
                        <a:t>Plan, manage, monitor and coordinate health and safety in the construction phase of a project. This includes:</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liaising with the client and principal designer</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preparing the </a:t>
                      </a:r>
                      <a:r>
                        <a:rPr lang="en-US" sz="1800" u="sng" dirty="0">
                          <a:solidFill>
                            <a:srgbClr val="981E32"/>
                          </a:solidFill>
                          <a:effectLst/>
                          <a:latin typeface="Arial" panose="020B0604020202020204" pitchFamily="34" charset="0"/>
                          <a:cs typeface="Arial" panose="020B0604020202020204" pitchFamily="34" charset="0"/>
                          <a:hlinkClick r:id="rId3"/>
                        </a:rPr>
                        <a:t>construction phase plan (PDF)</a:t>
                      </a:r>
                      <a:endParaRPr lang="en-US" sz="1800" dirty="0">
                        <a:solidFill>
                          <a:srgbClr val="111111"/>
                        </a:solidFill>
                        <a:effectLst/>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800" dirty="0" err="1">
                          <a:solidFill>
                            <a:srgbClr val="111111"/>
                          </a:solidFill>
                          <a:effectLst/>
                          <a:latin typeface="Arial" panose="020B0604020202020204" pitchFamily="34" charset="0"/>
                          <a:cs typeface="Arial" panose="020B0604020202020204" pitchFamily="34" charset="0"/>
                        </a:rPr>
                        <a:t>organising</a:t>
                      </a:r>
                      <a:r>
                        <a:rPr lang="en-US" sz="1800" dirty="0">
                          <a:solidFill>
                            <a:srgbClr val="111111"/>
                          </a:solidFill>
                          <a:effectLst/>
                          <a:latin typeface="Arial" panose="020B0604020202020204" pitchFamily="34" charset="0"/>
                          <a:cs typeface="Arial" panose="020B0604020202020204" pitchFamily="34" charset="0"/>
                        </a:rPr>
                        <a:t> cooperation between contractors and coordinating their work</a:t>
                      </a:r>
                    </a:p>
                    <a:p>
                      <a:pPr fontAlgn="base"/>
                      <a:r>
                        <a:rPr lang="en-US" sz="1800" dirty="0">
                          <a:solidFill>
                            <a:srgbClr val="111111"/>
                          </a:solidFill>
                          <a:effectLst/>
                          <a:latin typeface="Arial" panose="020B0604020202020204" pitchFamily="34" charset="0"/>
                          <a:cs typeface="Arial" panose="020B0604020202020204" pitchFamily="34" charset="0"/>
                        </a:rPr>
                        <a:t>Make sure:</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suitable site inductions are provided</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reasonable steps are taken to prevent </a:t>
                      </a:r>
                      <a:r>
                        <a:rPr lang="en-US" sz="1800" dirty="0" err="1">
                          <a:solidFill>
                            <a:srgbClr val="111111"/>
                          </a:solidFill>
                          <a:effectLst/>
                          <a:latin typeface="Arial" panose="020B0604020202020204" pitchFamily="34" charset="0"/>
                          <a:cs typeface="Arial" panose="020B0604020202020204" pitchFamily="34" charset="0"/>
                        </a:rPr>
                        <a:t>unauthorised</a:t>
                      </a:r>
                      <a:r>
                        <a:rPr lang="en-US" sz="1800" dirty="0">
                          <a:solidFill>
                            <a:srgbClr val="111111"/>
                          </a:solidFill>
                          <a:effectLst/>
                          <a:latin typeface="Arial" panose="020B0604020202020204" pitchFamily="34" charset="0"/>
                          <a:cs typeface="Arial" panose="020B0604020202020204" pitchFamily="34" charset="0"/>
                        </a:rPr>
                        <a:t> access</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workers are consulted and engaged in securing their health and safety</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welfare facilities are provided</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0E0E0"/>
                    </a:solidFill>
                  </a:tcPr>
                </a:tc>
                <a:extLst>
                  <a:ext uri="{0D108BD9-81ED-4DB2-BD59-A6C34878D82A}">
                    <a16:rowId xmlns:a16="http://schemas.microsoft.com/office/drawing/2014/main" val="1429888585"/>
                  </a:ext>
                </a:extLst>
              </a:tr>
              <a:tr h="624149">
                <a:tc>
                  <a:txBody>
                    <a:bodyPr/>
                    <a:lstStyle/>
                    <a:p>
                      <a:pPr fontAlgn="base"/>
                      <a:endParaRPr lang="en-US" sz="1800" dirty="0">
                        <a:effectLst/>
                        <a:latin typeface="Arial" panose="020B0604020202020204" pitchFamily="34" charset="0"/>
                        <a:cs typeface="Arial" panose="020B0604020202020204" pitchFamily="34" charset="0"/>
                      </a:endParaRP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DEDED"/>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u="sng" dirty="0">
                          <a:solidFill>
                            <a:srgbClr val="981E32"/>
                          </a:solidFill>
                          <a:effectLst/>
                          <a:latin typeface="Arial" panose="020B0604020202020204" pitchFamily="34" charset="0"/>
                          <a:cs typeface="Arial" panose="020B0604020202020204" pitchFamily="34" charset="0"/>
                          <a:hlinkClick r:id="rId4"/>
                        </a:rPr>
                        <a:t>Contractors</a:t>
                      </a:r>
                      <a:r>
                        <a:rPr lang="en-US" sz="1800" dirty="0">
                          <a:effectLst/>
                          <a:latin typeface="Arial" panose="020B0604020202020204" pitchFamily="34" charset="0"/>
                          <a:cs typeface="Arial" panose="020B0604020202020204" pitchFamily="34" charset="0"/>
                        </a:rPr>
                        <a:t> </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Plan, manage and monitor construction work under their control so it is carried out without risks to health and safety.</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For projects involving more than one contractor, coordinate their activities with others in the project team – in particular, comply with directions given to them by the principal designer or principal contractor.</a:t>
                      </a:r>
                    </a:p>
                    <a:p>
                      <a:pPr marL="285750" indent="-285750" fontAlgn="base">
                        <a:buFont typeface="Arial" panose="020B0604020202020204" pitchFamily="34" charset="0"/>
                        <a:buChar char="•"/>
                      </a:pPr>
                      <a:r>
                        <a:rPr lang="en-US" sz="1800" dirty="0">
                          <a:solidFill>
                            <a:srgbClr val="111111"/>
                          </a:solidFill>
                          <a:effectLst/>
                          <a:latin typeface="Arial" panose="020B0604020202020204" pitchFamily="34" charset="0"/>
                          <a:cs typeface="Arial" panose="020B0604020202020204" pitchFamily="34" charset="0"/>
                        </a:rPr>
                        <a:t>For single contractor projects, prepare a </a:t>
                      </a:r>
                      <a:r>
                        <a:rPr lang="en-US" sz="1800" u="sng" dirty="0">
                          <a:solidFill>
                            <a:srgbClr val="981E32"/>
                          </a:solidFill>
                          <a:effectLst/>
                          <a:latin typeface="Arial" panose="020B0604020202020204" pitchFamily="34" charset="0"/>
                          <a:cs typeface="Arial" panose="020B0604020202020204" pitchFamily="34" charset="0"/>
                          <a:hlinkClick r:id="rId3"/>
                        </a:rPr>
                        <a:t>construction phase plan (PDF) </a:t>
                      </a:r>
                      <a:r>
                        <a:rPr lang="en-US" sz="1800" dirty="0">
                          <a:solidFill>
                            <a:srgbClr val="111111"/>
                          </a:solidFill>
                          <a:effectLst/>
                          <a:latin typeface="Arial" panose="020B0604020202020204" pitchFamily="34" charset="0"/>
                          <a:cs typeface="Arial" panose="020B0604020202020204" pitchFamily="34" charset="0"/>
                        </a:rPr>
                        <a:t>.  </a:t>
                      </a:r>
                    </a:p>
                  </a:txBody>
                  <a:tcPr marL="14748" marR="29497" marT="14748" marB="14748" anchor="ctr">
                    <a:lnL w="9525" cap="flat" cmpd="sng" algn="ctr">
                      <a:solidFill>
                        <a:srgbClr val="787878"/>
                      </a:solidFill>
                      <a:prstDash val="solid"/>
                      <a:round/>
                      <a:headEnd type="none" w="med" len="med"/>
                      <a:tailEnd type="none" w="med" len="med"/>
                    </a:lnL>
                    <a:lnR w="9525" cap="flat" cmpd="sng" algn="ctr">
                      <a:solidFill>
                        <a:srgbClr val="787878"/>
                      </a:solidFill>
                      <a:prstDash val="solid"/>
                      <a:round/>
                      <a:headEnd type="none" w="med" len="med"/>
                      <a:tailEnd type="none" w="med" len="med"/>
                    </a:lnR>
                    <a:lnT w="9525" cap="flat" cmpd="sng" algn="ctr">
                      <a:solidFill>
                        <a:srgbClr val="787878"/>
                      </a:solidFill>
                      <a:prstDash val="solid"/>
                      <a:round/>
                      <a:headEnd type="none" w="med" len="med"/>
                      <a:tailEnd type="none" w="med" len="med"/>
                    </a:lnT>
                    <a:lnB w="9525" cap="flat" cmpd="sng" algn="ctr">
                      <a:solidFill>
                        <a:srgbClr val="787878"/>
                      </a:solidFill>
                      <a:prstDash val="solid"/>
                      <a:round/>
                      <a:headEnd type="none" w="med" len="med"/>
                      <a:tailEnd type="none" w="med" len="med"/>
                    </a:lnB>
                    <a:solidFill>
                      <a:srgbClr val="EDEDED"/>
                    </a:solidFill>
                  </a:tcPr>
                </a:tc>
                <a:extLst>
                  <a:ext uri="{0D108BD9-81ED-4DB2-BD59-A6C34878D82A}">
                    <a16:rowId xmlns:a16="http://schemas.microsoft.com/office/drawing/2014/main" val="443499382"/>
                  </a:ext>
                </a:extLst>
              </a:tr>
            </a:tbl>
          </a:graphicData>
        </a:graphic>
      </p:graphicFrame>
    </p:spTree>
    <p:extLst>
      <p:ext uri="{BB962C8B-B14F-4D97-AF65-F5344CB8AC3E}">
        <p14:creationId xmlns:p14="http://schemas.microsoft.com/office/powerpoint/2010/main" val="2563565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58419" y="230832"/>
            <a:ext cx="9144000" cy="461665"/>
          </a:xfrm>
          <a:prstGeom prst="rect">
            <a:avLst/>
          </a:prstGeom>
          <a:noFill/>
        </p:spPr>
        <p:txBody>
          <a:bodyPr wrap="square">
            <a:spAutoFit/>
          </a:bodyPr>
          <a:lstStyle/>
          <a:p>
            <a:r>
              <a:rPr lang="en-GB" sz="2400" b="1" dirty="0">
                <a:effectLst/>
                <a:latin typeface="Arial" panose="020B0604020202020204" pitchFamily="34" charset="0"/>
                <a:ea typeface="Calibri" panose="020F0502020204030204" pitchFamily="34" charset="0"/>
                <a:cs typeface="Arial" panose="020B0604020202020204" pitchFamily="34" charset="0"/>
              </a:rPr>
              <a:t>Temporary works </a:t>
            </a:r>
          </a:p>
        </p:txBody>
      </p:sp>
      <p:sp>
        <p:nvSpPr>
          <p:cNvPr id="4" name="TextBox 3">
            <a:extLst>
              <a:ext uri="{FF2B5EF4-FFF2-40B4-BE49-F238E27FC236}">
                <a16:creationId xmlns:a16="http://schemas.microsoft.com/office/drawing/2014/main" id="{F4BF2664-A7E1-42BC-B1B9-204113895DB3}"/>
              </a:ext>
            </a:extLst>
          </p:cNvPr>
          <p:cNvSpPr txBox="1"/>
          <p:nvPr/>
        </p:nvSpPr>
        <p:spPr>
          <a:xfrm>
            <a:off x="0" y="460921"/>
            <a:ext cx="9144000" cy="5632311"/>
          </a:xfrm>
          <a:prstGeom prst="rect">
            <a:avLst/>
          </a:prstGeom>
          <a:noFill/>
        </p:spPr>
        <p:txBody>
          <a:bodyPr wrap="square">
            <a:spAutoFit/>
          </a:bodyPr>
          <a:lstStyle/>
          <a:p>
            <a:pPr algn="l" fontAlgn="base"/>
            <a:endParaRPr lang="en-US" b="0" i="0" dirty="0">
              <a:solidFill>
                <a:srgbClr val="111111"/>
              </a:solidFill>
              <a:effectLst/>
              <a:latin typeface="Arial" panose="020B0604020202020204" pitchFamily="34" charset="0"/>
            </a:endParaRP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"Temporary works" is a widely used expression in the construction industry for an "engineered solution" used to support or protect an existing structure or the permanent works during construction, or to support an item of plant or equipment, or the vertical sides or side-slopes of an excavation, or to provide access. </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The construction of most types of permanent works will require the use of some form of temporary works.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Temporary works is defined in BS5975: 2008 "Code of practice for temporary works procedures and the permissible stress design of falsework" as "(those) parts of the works that allow or enable construction of, protect, support or provide access to, the permanent works and which might or might not remain in place at the completion of the works".</a:t>
            </a:r>
          </a:p>
          <a:p>
            <a:pPr algn="l" fontAlgn="base"/>
            <a:endParaRPr lang="en-US" b="0" i="0" dirty="0">
              <a:solidFill>
                <a:srgbClr val="111111"/>
              </a:solidFill>
              <a:effectLst/>
              <a:latin typeface="Arial" panose="020B0604020202020204" pitchFamily="34" charset="0"/>
            </a:endParaRPr>
          </a:p>
          <a:p>
            <a:pPr algn="l" fontAlgn="base"/>
            <a:r>
              <a:rPr lang="en-US" b="1" i="1" dirty="0">
                <a:solidFill>
                  <a:srgbClr val="111111"/>
                </a:solidFill>
                <a:effectLst/>
                <a:latin typeface="Arial" panose="020B0604020202020204" pitchFamily="34" charset="0"/>
              </a:rPr>
              <a:t>Examples of temporary works include, but are not limited to:</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Earthworks - trenches, excavations, temporary slopes and stockpiles. Structures - formwork, falsework, propping, façade retention, needling, shoring, edge protection, scaffolding, temporary bridges, site hoarding and signage, site fencing, cofferdams.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Equipment/plant foundations - tower crane bases, supports, anchors and ties for construction hoists and mast climbing work platforms (</a:t>
            </a:r>
            <a:r>
              <a:rPr lang="en-US" b="0" i="0" dirty="0" err="1">
                <a:solidFill>
                  <a:srgbClr val="111111"/>
                </a:solidFill>
                <a:effectLst/>
                <a:latin typeface="Arial" panose="020B0604020202020204" pitchFamily="34" charset="0"/>
              </a:rPr>
              <a:t>MCWPs</a:t>
            </a:r>
            <a:r>
              <a:rPr lang="en-US" b="0" i="0" dirty="0">
                <a:solidFill>
                  <a:srgbClr val="111111"/>
                </a:solidFill>
                <a:effectLst/>
                <a:latin typeface="Arial" panose="020B0604020202020204" pitchFamily="34" charset="0"/>
              </a:rPr>
              <a:t>), groundworks to provide suitable locations for plant erection, </a:t>
            </a:r>
            <a:r>
              <a:rPr lang="en-US" b="0" i="0" dirty="0" err="1">
                <a:solidFill>
                  <a:srgbClr val="111111"/>
                </a:solidFill>
                <a:effectLst/>
                <a:latin typeface="Arial" panose="020B0604020202020204" pitchFamily="34" charset="0"/>
              </a:rPr>
              <a:t>eg</a:t>
            </a:r>
            <a:r>
              <a:rPr lang="en-US" b="0" i="0" dirty="0">
                <a:solidFill>
                  <a:srgbClr val="111111"/>
                </a:solidFill>
                <a:effectLst/>
                <a:latin typeface="Arial" panose="020B0604020202020204" pitchFamily="34" charset="0"/>
              </a:rPr>
              <a:t> mobile cranes and piling rigs. </a:t>
            </a:r>
          </a:p>
        </p:txBody>
      </p:sp>
    </p:spTree>
    <p:extLst>
      <p:ext uri="{BB962C8B-B14F-4D97-AF65-F5344CB8AC3E}">
        <p14:creationId xmlns:p14="http://schemas.microsoft.com/office/powerpoint/2010/main" val="3649171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3001" y="0"/>
            <a:ext cx="9144000" cy="369332"/>
          </a:xfrm>
          <a:prstGeom prst="rect">
            <a:avLst/>
          </a:prstGeom>
          <a:noFill/>
        </p:spPr>
        <p:txBody>
          <a:bodyPr wrap="square">
            <a:spAutoFit/>
          </a:bodyPr>
          <a:lstStyle/>
          <a:p>
            <a:pPr marL="285750" indent="-285750">
              <a:buFont typeface="Arial" panose="020B0604020202020204" pitchFamily="34" charset="0"/>
              <a:buChar char="•"/>
            </a:pPr>
            <a:r>
              <a:rPr lang="en-GB" sz="1800" b="1" dirty="0">
                <a:effectLst/>
                <a:latin typeface="Arial" panose="020B0604020202020204" pitchFamily="34" charset="0"/>
                <a:ea typeface="Calibri" panose="020F0502020204030204" pitchFamily="34" charset="0"/>
                <a:cs typeface="Arial" panose="020B0604020202020204" pitchFamily="34" charset="0"/>
              </a:rPr>
              <a:t>Temporary works </a:t>
            </a:r>
          </a:p>
        </p:txBody>
      </p:sp>
      <p:sp>
        <p:nvSpPr>
          <p:cNvPr id="5" name="TextBox 4">
            <a:extLst>
              <a:ext uri="{FF2B5EF4-FFF2-40B4-BE49-F238E27FC236}">
                <a16:creationId xmlns:a16="http://schemas.microsoft.com/office/drawing/2014/main" id="{E2D33B20-54B4-4EC8-93BD-CF5FC40312A9}"/>
              </a:ext>
            </a:extLst>
          </p:cNvPr>
          <p:cNvSpPr txBox="1"/>
          <p:nvPr/>
        </p:nvSpPr>
        <p:spPr>
          <a:xfrm>
            <a:off x="1" y="548680"/>
            <a:ext cx="9140998" cy="5078313"/>
          </a:xfrm>
          <a:prstGeom prst="rect">
            <a:avLst/>
          </a:prstGeom>
          <a:noFill/>
        </p:spPr>
        <p:txBody>
          <a:bodyPr wrap="square">
            <a:spAutoFit/>
          </a:bodyPr>
          <a:lstStyle/>
          <a:p>
            <a:pPr algn="l"/>
            <a:r>
              <a:rPr lang="en-US" b="1" i="0" dirty="0">
                <a:solidFill>
                  <a:srgbClr val="000000"/>
                </a:solidFill>
                <a:effectLst/>
                <a:latin typeface="Arial" panose="020B0604020202020204" pitchFamily="34" charset="0"/>
              </a:rPr>
              <a:t>Temporary Works Management</a:t>
            </a:r>
          </a:p>
          <a:p>
            <a:pPr algn="l"/>
            <a:endParaRPr lang="en-US" b="1"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Temporary works Procedures</a:t>
            </a:r>
          </a:p>
          <a:p>
            <a:pPr algn="l"/>
            <a:endParaRPr lang="en-US" b="1"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Temporary Works Coordinator (</a:t>
            </a:r>
            <a:r>
              <a:rPr lang="en-US" b="1" i="0" dirty="0" err="1">
                <a:solidFill>
                  <a:srgbClr val="000000"/>
                </a:solidFill>
                <a:effectLst/>
                <a:latin typeface="Arial" panose="020B0604020202020204" pitchFamily="34" charset="0"/>
              </a:rPr>
              <a:t>TWC</a:t>
            </a:r>
            <a:r>
              <a:rPr lang="en-US" b="1" i="0" dirty="0">
                <a:solidFill>
                  <a:srgbClr val="000000"/>
                </a:solidFill>
                <a:effectLst/>
                <a:latin typeface="Arial" panose="020B0604020202020204" pitchFamily="34" charset="0"/>
              </a:rPr>
              <a:t>)</a:t>
            </a:r>
          </a:p>
          <a:p>
            <a:pPr algn="l" fontAlgn="base"/>
            <a:r>
              <a:rPr lang="en-US" b="0" i="0" dirty="0">
                <a:solidFill>
                  <a:srgbClr val="111111"/>
                </a:solidFill>
                <a:effectLst/>
                <a:latin typeface="Arial" panose="020B0604020202020204" pitchFamily="34" charset="0"/>
              </a:rPr>
              <a:t>The </a:t>
            </a:r>
            <a:r>
              <a:rPr lang="en-US" b="0" i="0" dirty="0" err="1">
                <a:solidFill>
                  <a:srgbClr val="111111"/>
                </a:solidFill>
                <a:effectLst/>
                <a:latin typeface="Arial" panose="020B0604020202020204" pitchFamily="34" charset="0"/>
              </a:rPr>
              <a:t>TWC</a:t>
            </a:r>
            <a:r>
              <a:rPr lang="en-US" b="0" i="0" dirty="0">
                <a:solidFill>
                  <a:srgbClr val="111111"/>
                </a:solidFill>
                <a:effectLst/>
                <a:latin typeface="Arial" panose="020B0604020202020204" pitchFamily="34" charset="0"/>
              </a:rPr>
              <a:t> is responsible for ensuring that the contractor's procedures for the control of temporary works are implemented on site. </a:t>
            </a:r>
          </a:p>
          <a:p>
            <a:pPr algn="l" fontAlgn="base"/>
            <a:endParaRPr lang="en-US" b="1" i="0" dirty="0">
              <a:solidFill>
                <a:srgbClr val="000000"/>
              </a:solidFill>
              <a:effectLst/>
              <a:latin typeface="Arial" panose="020B0604020202020204" pitchFamily="34" charset="0"/>
            </a:endParaRPr>
          </a:p>
          <a:p>
            <a:pPr algn="l" fontAlgn="base"/>
            <a:r>
              <a:rPr lang="en-US" b="1" i="0" dirty="0">
                <a:solidFill>
                  <a:srgbClr val="000000"/>
                </a:solidFill>
                <a:effectLst/>
                <a:latin typeface="Arial" panose="020B0604020202020204" pitchFamily="34" charset="0"/>
              </a:rPr>
              <a:t>Temporary Works Supervisor (TWS)</a:t>
            </a:r>
          </a:p>
          <a:p>
            <a:pPr algn="l" fontAlgn="base"/>
            <a:r>
              <a:rPr lang="en-US" b="0" i="0" dirty="0">
                <a:solidFill>
                  <a:srgbClr val="111111"/>
                </a:solidFill>
                <a:effectLst/>
                <a:latin typeface="Arial" panose="020B0604020202020204" pitchFamily="34" charset="0"/>
              </a:rPr>
              <a:t>On larger sites, or where a number of subcontractors are involved, it may be appropriate for one or more Temporary Works Supervisors (TWS) to be appointed. A TWS should be responsible to the </a:t>
            </a:r>
            <a:r>
              <a:rPr lang="en-US" b="0" i="0" dirty="0" err="1">
                <a:solidFill>
                  <a:srgbClr val="111111"/>
                </a:solidFill>
                <a:effectLst/>
                <a:latin typeface="Arial" panose="020B0604020202020204" pitchFamily="34" charset="0"/>
              </a:rPr>
              <a:t>TWC</a:t>
            </a:r>
            <a:r>
              <a:rPr lang="en-US" b="0" i="0" dirty="0">
                <a:solidFill>
                  <a:srgbClr val="111111"/>
                </a:solidFill>
                <a:effectLst/>
                <a:latin typeface="Arial" panose="020B0604020202020204" pitchFamily="34" charset="0"/>
              </a:rPr>
              <a:t> and assist the </a:t>
            </a:r>
            <a:r>
              <a:rPr lang="en-US" b="0" i="0" dirty="0" err="1">
                <a:solidFill>
                  <a:srgbClr val="111111"/>
                </a:solidFill>
                <a:effectLst/>
                <a:latin typeface="Arial" panose="020B0604020202020204" pitchFamily="34" charset="0"/>
              </a:rPr>
              <a:t>TWC</a:t>
            </a:r>
            <a:r>
              <a:rPr lang="en-US" b="0" i="0" dirty="0">
                <a:solidFill>
                  <a:srgbClr val="111111"/>
                </a:solidFill>
                <a:effectLst/>
                <a:latin typeface="Arial" panose="020B0604020202020204" pitchFamily="34" charset="0"/>
              </a:rPr>
              <a:t> in the supervision of temporary works.</a:t>
            </a:r>
          </a:p>
          <a:p>
            <a:pPr algn="l"/>
            <a:endParaRPr lang="en-US" b="1"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Temporary Works Register</a:t>
            </a:r>
          </a:p>
          <a:p>
            <a:pPr algn="l"/>
            <a:endParaRPr lang="en-US" b="1"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Design brief</a:t>
            </a:r>
          </a:p>
          <a:p>
            <a:pPr algn="l"/>
            <a:endParaRPr lang="en-US" b="1"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Temporary works design</a:t>
            </a:r>
          </a:p>
        </p:txBody>
      </p:sp>
    </p:spTree>
    <p:extLst>
      <p:ext uri="{BB962C8B-B14F-4D97-AF65-F5344CB8AC3E}">
        <p14:creationId xmlns:p14="http://schemas.microsoft.com/office/powerpoint/2010/main" val="998920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359443" y="260647"/>
            <a:ext cx="8208912" cy="5447645"/>
          </a:xfrm>
          <a:prstGeom prst="rect">
            <a:avLst/>
          </a:prstGeom>
          <a:noFill/>
        </p:spPr>
        <p:txBody>
          <a:bodyPr wrap="square">
            <a:spAutoFit/>
          </a:bodyPr>
          <a:lstStyle/>
          <a:p>
            <a:r>
              <a:rPr lang="en-GB" sz="2400" b="1" dirty="0">
                <a:latin typeface="Arial" panose="020B0604020202020204" pitchFamily="34" charset="0"/>
                <a:ea typeface="Calibri" panose="020F0502020204030204" pitchFamily="34" charset="0"/>
                <a:cs typeface="Arial" panose="020B0604020202020204" pitchFamily="34" charset="0"/>
              </a:rPr>
              <a:t>Specialist Works</a:t>
            </a:r>
          </a:p>
          <a:p>
            <a:endParaRPr lang="en-GB" sz="2400" b="1" dirty="0">
              <a:latin typeface="Arial" panose="020B0604020202020204" pitchFamily="34" charset="0"/>
              <a:ea typeface="Calibri" panose="020F0502020204030204" pitchFamily="34" charset="0"/>
              <a:cs typeface="Arial" panose="020B0604020202020204" pitchFamily="34" charset="0"/>
            </a:endParaRPr>
          </a:p>
          <a:p>
            <a:r>
              <a:rPr lang="en-GB" b="1" i="1" dirty="0">
                <a:latin typeface="Arial" panose="020B0604020202020204" pitchFamily="34" charset="0"/>
                <a:ea typeface="Calibri" panose="020F0502020204030204" pitchFamily="34" charset="0"/>
                <a:cs typeface="Arial" panose="020B0604020202020204" pitchFamily="34" charset="0"/>
              </a:rPr>
              <a:t>These types of work include</a:t>
            </a:r>
            <a:r>
              <a:rPr lang="en-GB" sz="2400" b="1" dirty="0">
                <a:latin typeface="Arial" panose="020B0604020202020204" pitchFamily="34" charset="0"/>
                <a:ea typeface="Calibri" panose="020F0502020204030204" pitchFamily="34" charset="0"/>
                <a:cs typeface="Arial" panose="020B0604020202020204" pitchFamily="34" charset="0"/>
              </a:rPr>
              <a:t>:</a:t>
            </a:r>
          </a:p>
          <a:p>
            <a:endParaRPr lang="en-GB" sz="2400" b="1"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Arial" panose="020B0604020202020204" pitchFamily="34" charset="0"/>
              </a:rPr>
              <a:t>Demolition &amp; Refurbishment. </a:t>
            </a:r>
            <a:r>
              <a:rPr lang="en-GB" sz="1800" dirty="0" err="1">
                <a:effectLst/>
                <a:latin typeface="Arial" panose="020B0604020202020204" pitchFamily="34" charset="0"/>
                <a:ea typeface="Calibri" panose="020F0502020204030204" pitchFamily="34" charset="0"/>
                <a:cs typeface="Arial" panose="020B0604020202020204" pitchFamily="34" charset="0"/>
              </a:rPr>
              <a:t>RDS</a:t>
            </a:r>
            <a:r>
              <a:rPr lang="en-GB" sz="1800" dirty="0">
                <a:effectLst/>
                <a:latin typeface="Arial" panose="020B0604020202020204" pitchFamily="34" charset="0"/>
                <a:ea typeface="Calibri" panose="020F0502020204030204" pitchFamily="34" charset="0"/>
                <a:cs typeface="Arial" panose="020B0604020202020204" pitchFamily="34" charset="0"/>
              </a:rPr>
              <a:t> Asbestos Survey, Written phase plan, Structural survey.</a:t>
            </a:r>
          </a:p>
          <a:p>
            <a:pPr marL="285750" indent="-285750">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Scaffolding  - Design and RAMS</a:t>
            </a:r>
          </a:p>
          <a:p>
            <a:pPr marL="285750" indent="-285750">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Arial" panose="020B0604020202020204" pitchFamily="34" charset="0"/>
              </a:rPr>
              <a:t>Working on Live Services &amp; Pressurised systems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Entry and work in confined spaces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Working at Height</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Excavations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Hot Works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Pressure systems; water, steam, air, etc.</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CSCS card for specific trades; Demolition, Scaffolding</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Plant driving; CPCS &amp; </a:t>
            </a:r>
            <a:r>
              <a:rPr lang="en-US" dirty="0" err="1">
                <a:latin typeface="Arial" panose="020B0604020202020204" pitchFamily="34" charset="0"/>
                <a:cs typeface="Arial" panose="020B0604020202020204" pitchFamily="34" charset="0"/>
              </a:rPr>
              <a:t>NPORS</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Working at Height; </a:t>
            </a:r>
            <a:r>
              <a:rPr lang="en-US" dirty="0" err="1">
                <a:latin typeface="Arial" panose="020B0604020202020204" pitchFamily="34" charset="0"/>
                <a:cs typeface="Arial" panose="020B0604020202020204" pitchFamily="34" charset="0"/>
              </a:rPr>
              <a:t>IPAF</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PASMA</a:t>
            </a:r>
            <a:r>
              <a:rPr lang="en-US"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2855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3001" y="0"/>
            <a:ext cx="9144000" cy="830997"/>
          </a:xfrm>
          <a:prstGeom prst="rect">
            <a:avLst/>
          </a:prstGeom>
          <a:noFill/>
        </p:spPr>
        <p:txBody>
          <a:bodyPr wrap="square">
            <a:spAutoFit/>
          </a:bodyPr>
          <a:lstStyle/>
          <a:p>
            <a:r>
              <a:rPr lang="en-GB" sz="2400" b="1" dirty="0">
                <a:latin typeface="Arial" panose="020B0604020202020204" pitchFamily="34" charset="0"/>
                <a:ea typeface="Calibri" panose="020F0502020204030204" pitchFamily="34" charset="0"/>
                <a:cs typeface="Arial" panose="020B0604020202020204" pitchFamily="34" charset="0"/>
              </a:rPr>
              <a:t>Communication, Consultation, </a:t>
            </a:r>
            <a:r>
              <a:rPr lang="en-US" sz="2400" b="1" dirty="0">
                <a:latin typeface="Arial" panose="020B0604020202020204" pitchFamily="34" charset="0"/>
                <a:ea typeface="Calibri" panose="020F0502020204030204" pitchFamily="34" charset="0"/>
                <a:cs typeface="Arial" panose="020B0604020202020204" pitchFamily="34" charset="0"/>
              </a:rPr>
              <a:t>Co-ordination and co-operation (The 4 C’s)</a:t>
            </a:r>
            <a:endParaRPr lang="en-GB"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B308FFA-30BA-4FA7-BD43-C02247D0506A}"/>
              </a:ext>
            </a:extLst>
          </p:cNvPr>
          <p:cNvSpPr txBox="1"/>
          <p:nvPr/>
        </p:nvSpPr>
        <p:spPr>
          <a:xfrm>
            <a:off x="248519" y="830997"/>
            <a:ext cx="8640960" cy="4703852"/>
          </a:xfrm>
          <a:prstGeom prst="rect">
            <a:avLst/>
          </a:prstGeom>
          <a:noFill/>
        </p:spPr>
        <p:txBody>
          <a:bodyPr wrap="square">
            <a:spAutoFit/>
          </a:bodyPr>
          <a:lstStyle/>
          <a:p>
            <a:pPr algn="just" hangingPunct="0">
              <a:spcAft>
                <a:spcPts val="0"/>
              </a:spcAft>
            </a:pPr>
            <a:r>
              <a:rPr lang="en-GB" b="1" i="1" dirty="0">
                <a:effectLst/>
                <a:latin typeface="Arial" panose="020B0604020202020204" pitchFamily="34" charset="0"/>
                <a:ea typeface="Times New Roman" panose="02020603050405020304" pitchFamily="18" charset="0"/>
                <a:cs typeface="Arial" panose="020B0604020202020204" pitchFamily="34" charset="0"/>
              </a:rPr>
              <a:t>Achieved through Co-ordination Meetings</a:t>
            </a:r>
          </a:p>
          <a:p>
            <a:pPr algn="just" hangingPunct="0">
              <a:spcAft>
                <a:spcPts val="0"/>
              </a:spcAft>
            </a:pP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just" hangingPunct="0">
              <a:spcAft>
                <a:spcPts val="0"/>
              </a:spcAft>
            </a:pPr>
            <a:r>
              <a:rPr lang="en-GB" dirty="0">
                <a:effectLst/>
                <a:latin typeface="Arial" panose="020B0604020202020204" pitchFamily="34" charset="0"/>
                <a:ea typeface="Times New Roman" panose="02020603050405020304" pitchFamily="18" charset="0"/>
                <a:cs typeface="Arial" panose="020B0604020202020204" pitchFamily="34" charset="0"/>
              </a:rPr>
              <a:t>There will be regular coordination meetings chaired by the PC between:</a:t>
            </a:r>
          </a:p>
          <a:p>
            <a:pPr marL="285750" indent="-285750" algn="just" hangingPunct="0">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Client </a:t>
            </a:r>
          </a:p>
          <a:p>
            <a:pPr marL="285750" indent="-285750" algn="just" hangingPunct="0">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Principal Designer (if applicable)</a:t>
            </a:r>
          </a:p>
          <a:p>
            <a:pPr marL="285750" indent="-285750" algn="just" hangingPunct="0">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The Principal Contractor </a:t>
            </a:r>
          </a:p>
          <a:p>
            <a:pPr marL="285750" indent="-285750" algn="just" hangingPunct="0">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Subcontractors</a:t>
            </a:r>
          </a:p>
          <a:p>
            <a:pPr algn="just" hangingPunct="0"/>
            <a:endParaRPr lang="en-GB" dirty="0">
              <a:latin typeface="Arial" panose="020B0604020202020204" pitchFamily="34" charset="0"/>
              <a:ea typeface="Times New Roman" panose="02020603050405020304" pitchFamily="18" charset="0"/>
              <a:cs typeface="Arial" panose="020B0604020202020204" pitchFamily="34" charset="0"/>
            </a:endParaRPr>
          </a:p>
          <a:p>
            <a:pPr algn="just" hangingPunct="0"/>
            <a:r>
              <a:rPr lang="en-GB" dirty="0">
                <a:effectLst/>
                <a:latin typeface="Arial" panose="020B0604020202020204" pitchFamily="34" charset="0"/>
                <a:ea typeface="Times New Roman" panose="02020603050405020304" pitchFamily="18" charset="0"/>
                <a:cs typeface="Arial" panose="020B0604020202020204" pitchFamily="34" charset="0"/>
              </a:rPr>
              <a:t>The agenda for these meetings will include:</a:t>
            </a:r>
          </a:p>
          <a:p>
            <a:pPr marL="285750" indent="-285750" algn="just" hangingPunct="0">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H&amp;S incidents</a:t>
            </a:r>
          </a:p>
          <a:p>
            <a:pPr marL="285750" indent="-285750" algn="just" hangingPunct="0">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Plan of works</a:t>
            </a:r>
          </a:p>
          <a:p>
            <a:pPr marL="285750" indent="-285750" algn="just" hangingPunct="0">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Areas of concern</a:t>
            </a:r>
          </a:p>
          <a:p>
            <a:pPr marL="285750" indent="-285750" algn="just" hangingPunct="0">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Comments / requests from each contactor</a:t>
            </a:r>
          </a:p>
          <a:p>
            <a:pPr marL="285750" indent="-285750" algn="just" hangingPunct="0">
              <a:buFont typeface="Arial" panose="020B0604020202020204" pitchFamily="34" charset="0"/>
              <a:buChar char="•"/>
            </a:pPr>
            <a:endParaRPr lang="en-GB" dirty="0">
              <a:latin typeface="Arial" panose="020B0604020202020204" pitchFamily="34" charset="0"/>
              <a:ea typeface="Times New Roman" panose="02020603050405020304" pitchFamily="18" charset="0"/>
              <a:cs typeface="Arial" panose="020B0604020202020204" pitchFamily="34" charset="0"/>
            </a:endParaRPr>
          </a:p>
          <a:p>
            <a:pPr algn="just" hangingPunct="0"/>
            <a:r>
              <a:rPr lang="en-GB" dirty="0">
                <a:effectLst/>
                <a:latin typeface="Arial" panose="020B0604020202020204" pitchFamily="34" charset="0"/>
                <a:ea typeface="Times New Roman" panose="02020603050405020304" pitchFamily="18" charset="0"/>
                <a:cs typeface="Arial" panose="020B0604020202020204" pitchFamily="34" charset="0"/>
              </a:rPr>
              <a:t>Notes to be taken and any actions required agreed. These actions to be  reviewed at subsequent meetings </a:t>
            </a:r>
          </a:p>
          <a:p>
            <a:pPr hangingPunct="1">
              <a:lnSpc>
                <a:spcPts val="1400"/>
              </a:lnSpc>
            </a:pPr>
            <a:r>
              <a:rPr lang="en-GB"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85202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55418" y="415636"/>
            <a:ext cx="9088582" cy="5078313"/>
          </a:xfrm>
          <a:prstGeom prst="rect">
            <a:avLst/>
          </a:prstGeom>
          <a:noFill/>
        </p:spPr>
        <p:txBody>
          <a:bodyPr wrap="square">
            <a:spAutoFit/>
          </a:bodyPr>
          <a:lstStyle/>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AGENDA</a:t>
            </a:r>
          </a:p>
          <a:p>
            <a:pPr marL="742950" lvl="1" indent="-285750">
              <a:buFont typeface="Arial" panose="020B0604020202020204" pitchFamily="34" charset="0"/>
              <a:buChar char="•"/>
            </a:pPr>
            <a:r>
              <a:rPr lang="en-GB" dirty="0">
                <a:effectLst/>
                <a:latin typeface="Arial" panose="020B0604020202020204" pitchFamily="34" charset="0"/>
                <a:ea typeface="Calibri" panose="020F0502020204030204" pitchFamily="34" charset="0"/>
                <a:cs typeface="Arial" panose="020B0604020202020204" pitchFamily="34" charset="0"/>
              </a:rPr>
              <a:t>HSE- What they say</a:t>
            </a:r>
          </a:p>
          <a:p>
            <a:pPr marL="742950" lvl="1" indent="-285750">
              <a:buFont typeface="Arial" panose="020B0604020202020204" pitchFamily="34" charset="0"/>
              <a:buChar char="•"/>
            </a:pPr>
            <a:r>
              <a:rPr lang="en-GB" dirty="0">
                <a:effectLst/>
                <a:latin typeface="Arial" panose="020B0604020202020204" pitchFamily="34" charset="0"/>
                <a:ea typeface="Calibri" panose="020F0502020204030204" pitchFamily="34" charset="0"/>
                <a:cs typeface="Arial" panose="020B0604020202020204" pitchFamily="34" charset="0"/>
              </a:rPr>
              <a:t>Selection &amp; Approval</a:t>
            </a:r>
          </a:p>
          <a:p>
            <a:pPr marL="742950" lvl="1" indent="-285750">
              <a:buFont typeface="Arial" panose="020B0604020202020204" pitchFamily="34" charset="0"/>
              <a:buChar char="•"/>
            </a:pPr>
            <a:r>
              <a:rPr lang="en-GB" dirty="0">
                <a:effectLst/>
                <a:latin typeface="Arial" panose="020B0604020202020204" pitchFamily="34" charset="0"/>
                <a:ea typeface="Calibri" panose="020F0502020204030204" pitchFamily="34" charset="0"/>
                <a:cs typeface="Arial" panose="020B0604020202020204" pitchFamily="34" charset="0"/>
              </a:rPr>
              <a:t>Monitoring</a:t>
            </a:r>
          </a:p>
          <a:p>
            <a:pPr marL="742950" lvl="1" indent="-285750">
              <a:buFont typeface="Arial" panose="020B0604020202020204" pitchFamily="34" charset="0"/>
              <a:buChar char="•"/>
            </a:pPr>
            <a:r>
              <a:rPr lang="en-GB" dirty="0" err="1">
                <a:effectLst/>
                <a:latin typeface="Arial" panose="020B0604020202020204" pitchFamily="34" charset="0"/>
                <a:ea typeface="Calibri" panose="020F0502020204030204" pitchFamily="34" charset="0"/>
                <a:cs typeface="Arial" panose="020B0604020202020204" pitchFamily="34" charset="0"/>
              </a:rPr>
              <a:t>CDM</a:t>
            </a:r>
            <a:r>
              <a:rPr lang="en-GB" dirty="0">
                <a:latin typeface="Arial" panose="020B0604020202020204" pitchFamily="34" charset="0"/>
                <a:ea typeface="Calibri" panose="020F0502020204030204" pitchFamily="34" charset="0"/>
                <a:cs typeface="Arial" panose="020B0604020202020204" pitchFamily="34" charset="0"/>
              </a:rPr>
              <a:t>; </a:t>
            </a:r>
            <a:r>
              <a:rPr lang="en-GB" dirty="0">
                <a:effectLst/>
                <a:latin typeface="Arial" panose="020B0604020202020204" pitchFamily="34" charset="0"/>
                <a:ea typeface="Calibri" panose="020F0502020204030204" pitchFamily="34" charset="0"/>
                <a:cs typeface="Arial" panose="020B0604020202020204" pitchFamily="34" charset="0"/>
              </a:rPr>
              <a:t>Construction (Design and Management) Regulations 2015</a:t>
            </a:r>
          </a:p>
          <a:p>
            <a:pPr marL="742950" lvl="1" indent="-285750">
              <a:buFont typeface="Arial" panose="020B0604020202020204" pitchFamily="34" charset="0"/>
              <a:buChar char="•"/>
            </a:pPr>
            <a:r>
              <a:rPr lang="en-GB" dirty="0">
                <a:effectLst/>
                <a:latin typeface="Arial" panose="020B0604020202020204" pitchFamily="34" charset="0"/>
                <a:ea typeface="Calibri" panose="020F0502020204030204" pitchFamily="34" charset="0"/>
                <a:cs typeface="Arial" panose="020B0604020202020204" pitchFamily="34" charset="0"/>
              </a:rPr>
              <a:t>Temporary works </a:t>
            </a:r>
          </a:p>
          <a:p>
            <a:pPr marL="742950" lvl="1" indent="-285750">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Specialist works:</a:t>
            </a:r>
          </a:p>
          <a:p>
            <a:r>
              <a:rPr lang="en-GB" sz="1800" dirty="0">
                <a:effectLst/>
                <a:latin typeface="Arial" panose="020B0604020202020204" pitchFamily="34" charset="0"/>
                <a:ea typeface="Calibri" panose="020F0502020204030204" pitchFamily="34" charset="0"/>
                <a:cs typeface="Arial" panose="020B0604020202020204" pitchFamily="34" charset="0"/>
              </a:rPr>
              <a:t>	Demolition &amp; Refurbishment</a:t>
            </a:r>
          </a:p>
          <a:p>
            <a:r>
              <a:rPr lang="en-GB" dirty="0">
                <a:latin typeface="Arial" panose="020B0604020202020204" pitchFamily="34" charset="0"/>
                <a:ea typeface="Calibri" panose="020F0502020204030204" pitchFamily="34" charset="0"/>
                <a:cs typeface="Arial" panose="020B0604020202020204" pitchFamily="34" charset="0"/>
              </a:rPr>
              <a:t>	Scaffolding</a:t>
            </a:r>
          </a:p>
          <a:p>
            <a:r>
              <a:rPr lang="en-GB" sz="1800" dirty="0">
                <a:effectLst/>
                <a:latin typeface="Arial" panose="020B0604020202020204" pitchFamily="34" charset="0"/>
                <a:ea typeface="Calibri" panose="020F0502020204030204" pitchFamily="34" charset="0"/>
                <a:cs typeface="Arial" panose="020B0604020202020204" pitchFamily="34" charset="0"/>
              </a:rPr>
              <a:t>	Working on Live Services &amp; Pressurised systems</a:t>
            </a:r>
          </a:p>
          <a:p>
            <a:r>
              <a:rPr lang="en-GB" dirty="0">
                <a:latin typeface="Arial" panose="020B0604020202020204" pitchFamily="34" charset="0"/>
                <a:cs typeface="Arial" panose="020B0604020202020204" pitchFamily="34" charset="0"/>
              </a:rPr>
              <a:t>	Entry into confined spaces</a:t>
            </a:r>
          </a:p>
          <a:p>
            <a:r>
              <a:rPr lang="en-GB" dirty="0">
                <a:latin typeface="Arial" panose="020B0604020202020204" pitchFamily="34" charset="0"/>
                <a:cs typeface="Arial" panose="020B0604020202020204" pitchFamily="34" charset="0"/>
              </a:rPr>
              <a:t>	Working at Height</a:t>
            </a:r>
          </a:p>
          <a:p>
            <a:r>
              <a:rPr lang="en-GB" dirty="0">
                <a:latin typeface="Arial" panose="020B0604020202020204" pitchFamily="34" charset="0"/>
                <a:cs typeface="Arial" panose="020B0604020202020204" pitchFamily="34" charset="0"/>
              </a:rPr>
              <a:t>	Excavations</a:t>
            </a:r>
          </a:p>
          <a:p>
            <a:r>
              <a:rPr lang="en-GB" dirty="0">
                <a:latin typeface="Arial" panose="020B0604020202020204" pitchFamily="34" charset="0"/>
                <a:cs typeface="Arial" panose="020B0604020202020204" pitchFamily="34" charset="0"/>
              </a:rPr>
              <a:t>	Hot Works / Pressure systems </a:t>
            </a:r>
          </a:p>
          <a:p>
            <a:pPr marL="742950" lvl="1" indent="-285750">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Communication, Consultation, </a:t>
            </a:r>
            <a:r>
              <a:rPr lang="en-US" dirty="0">
                <a:latin typeface="Arial" panose="020B0604020202020204" pitchFamily="34" charset="0"/>
                <a:ea typeface="Calibri" panose="020F0502020204030204" pitchFamily="34" charset="0"/>
                <a:cs typeface="Arial" panose="020B0604020202020204" pitchFamily="34" charset="0"/>
              </a:rPr>
              <a:t>Co-ordination and co-operation</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3523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3001" y="0"/>
            <a:ext cx="9144000" cy="830997"/>
          </a:xfrm>
          <a:prstGeom prst="rect">
            <a:avLst/>
          </a:prstGeom>
          <a:noFill/>
        </p:spPr>
        <p:txBody>
          <a:bodyPr wrap="square">
            <a:spAutoFit/>
          </a:bodyPr>
          <a:lstStyle/>
          <a:p>
            <a:r>
              <a:rPr lang="en-GB" sz="2400" b="1" dirty="0">
                <a:latin typeface="Arial" panose="020B0604020202020204" pitchFamily="34" charset="0"/>
                <a:ea typeface="Calibri" panose="020F0502020204030204" pitchFamily="34" charset="0"/>
                <a:cs typeface="Arial" panose="020B0604020202020204" pitchFamily="34" charset="0"/>
              </a:rPr>
              <a:t>Communication, Consultation, </a:t>
            </a:r>
            <a:r>
              <a:rPr lang="en-US" sz="2400" b="1" dirty="0">
                <a:latin typeface="Arial" panose="020B0604020202020204" pitchFamily="34" charset="0"/>
                <a:ea typeface="Calibri" panose="020F0502020204030204" pitchFamily="34" charset="0"/>
                <a:cs typeface="Arial" panose="020B0604020202020204" pitchFamily="34" charset="0"/>
              </a:rPr>
              <a:t>Co-ordination and co-operation (The 4 C’s)</a:t>
            </a:r>
            <a:endParaRPr lang="en-GB"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B308FFA-30BA-4FA7-BD43-C02247D0506A}"/>
              </a:ext>
            </a:extLst>
          </p:cNvPr>
          <p:cNvSpPr txBox="1"/>
          <p:nvPr/>
        </p:nvSpPr>
        <p:spPr>
          <a:xfrm>
            <a:off x="251520" y="830996"/>
            <a:ext cx="8424936" cy="4883388"/>
          </a:xfrm>
          <a:prstGeom prst="rect">
            <a:avLst/>
          </a:prstGeom>
          <a:noFill/>
        </p:spPr>
        <p:txBody>
          <a:bodyPr wrap="square">
            <a:spAutoFit/>
          </a:bodyPr>
          <a:lstStyle/>
          <a:p>
            <a:pPr indent="571500" algn="just" hangingPunct="0">
              <a:spcAft>
                <a:spcPts val="0"/>
              </a:spcAft>
            </a:pPr>
            <a:endParaRPr lang="en-GB" b="1" dirty="0">
              <a:latin typeface="Arial" panose="020B0604020202020204" pitchFamily="34" charset="0"/>
              <a:ea typeface="Times New Roman" panose="02020603050405020304" pitchFamily="18" charset="0"/>
              <a:cs typeface="Arial" panose="020B0604020202020204" pitchFamily="34" charset="0"/>
            </a:endParaRPr>
          </a:p>
          <a:p>
            <a:pPr hangingPunct="1">
              <a:lnSpc>
                <a:spcPts val="1400"/>
              </a:lnSpc>
            </a:pPr>
            <a:r>
              <a:rPr lang="en-GB" b="1" i="1" dirty="0">
                <a:effectLst/>
                <a:latin typeface="Arial" panose="020B0604020202020204" pitchFamily="34" charset="0"/>
                <a:ea typeface="Times New Roman" panose="02020603050405020304" pitchFamily="18" charset="0"/>
                <a:cs typeface="Arial" panose="020B0604020202020204" pitchFamily="34" charset="0"/>
              </a:rPr>
              <a:t>Managing contractors – Checklist</a:t>
            </a:r>
          </a:p>
          <a:p>
            <a:pPr lvl="0" hangingPunct="1">
              <a:lnSpc>
                <a:spcPts val="1400"/>
              </a:lnSpc>
            </a:pPr>
            <a:endParaRPr lang="en-GB" i="1" dirty="0">
              <a:latin typeface="Arial" panose="020B0604020202020204" pitchFamily="34" charset="0"/>
              <a:ea typeface="Times New Roman" panose="02020603050405020304" pitchFamily="18" charset="0"/>
              <a:cs typeface="Arial" panose="020B0604020202020204" pitchFamily="34" charset="0"/>
            </a:endParaRPr>
          </a:p>
          <a:p>
            <a:pPr marL="285750" lvl="0" indent="-285750" hangingPunct="1">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Always know who’s on site </a:t>
            </a:r>
          </a:p>
          <a:p>
            <a:pPr marL="285750" lvl="0" indent="-285750" hangingPunct="1">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Any sub-sub contactors?</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hangingPunct="1">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Assess contractors’ competence in health and safety and check for evidence before they get the job </a:t>
            </a:r>
          </a:p>
          <a:p>
            <a:pPr marL="285750" lvl="0" indent="-285750" hangingPunct="1">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Look into contractors’ procedures for health and safety to make sure they can fit in with ours</a:t>
            </a:r>
          </a:p>
          <a:p>
            <a:pPr marL="285750" lvl="0" indent="-285750" hangingPunct="1">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Plan for the contractor’s job and assess the hazards at each stage.</a:t>
            </a:r>
          </a:p>
          <a:p>
            <a:pPr marL="285750" lvl="0" indent="-285750" hangingPunct="1">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Inform them of the hazards on site and of our emergency procedures </a:t>
            </a:r>
          </a:p>
          <a:p>
            <a:pPr marL="285750" lvl="0" indent="-285750" hangingPunct="1">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Keep track of their progress until the job finishes</a:t>
            </a:r>
          </a:p>
          <a:p>
            <a:pPr marL="285750" lvl="0" indent="-285750" hangingPunct="1">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After the job, talk to the contractor about the work, including health and safety. If necessary, </a:t>
            </a:r>
          </a:p>
          <a:p>
            <a:pPr marL="285750" lvl="0" indent="-285750" hangingPunct="1">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Keep records of </a:t>
            </a:r>
          </a:p>
          <a:p>
            <a:pPr marL="742950" lvl="1" indent="-285750" hangingPunct="1">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Sub-contractor approval and monitoring, </a:t>
            </a:r>
          </a:p>
          <a:p>
            <a:pPr marL="742950" lvl="1" indent="-285750" hangingPunct="1">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Meetings</a:t>
            </a:r>
          </a:p>
          <a:p>
            <a:pPr marL="742950" lvl="1" indent="-285750" hangingPunct="1">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Review</a:t>
            </a:r>
          </a:p>
        </p:txBody>
      </p:sp>
    </p:spTree>
    <p:extLst>
      <p:ext uri="{BB962C8B-B14F-4D97-AF65-F5344CB8AC3E}">
        <p14:creationId xmlns:p14="http://schemas.microsoft.com/office/powerpoint/2010/main" val="4223058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3001" y="230832"/>
            <a:ext cx="9144000" cy="461665"/>
          </a:xfrm>
          <a:prstGeom prst="rect">
            <a:avLst/>
          </a:prstGeom>
          <a:noFill/>
        </p:spPr>
        <p:txBody>
          <a:bodyPr wrap="square">
            <a:spAutoFit/>
          </a:bodyPr>
          <a:lstStyle/>
          <a:p>
            <a:pPr algn="ctr"/>
            <a:r>
              <a:rPr lang="en-GB" sz="2400" b="1" dirty="0">
                <a:latin typeface="Arial" panose="020B0604020202020204" pitchFamily="34" charset="0"/>
                <a:ea typeface="Calibri" panose="020F0502020204030204" pitchFamily="34" charset="0"/>
                <a:cs typeface="Arial" panose="020B0604020202020204" pitchFamily="34" charset="0"/>
              </a:rPr>
              <a:t>Herefordshire Health and Safety Group</a:t>
            </a:r>
            <a:endParaRPr lang="en-GB"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B308FFA-30BA-4FA7-BD43-C02247D0506A}"/>
              </a:ext>
            </a:extLst>
          </p:cNvPr>
          <p:cNvSpPr txBox="1"/>
          <p:nvPr/>
        </p:nvSpPr>
        <p:spPr>
          <a:xfrm>
            <a:off x="251520" y="830996"/>
            <a:ext cx="8424936" cy="3570208"/>
          </a:xfrm>
          <a:prstGeom prst="rect">
            <a:avLst/>
          </a:prstGeom>
          <a:noFill/>
        </p:spPr>
        <p:txBody>
          <a:bodyPr wrap="square">
            <a:spAutoFit/>
          </a:bodyPr>
          <a:lstStyle/>
          <a:p>
            <a:pPr marL="109728" indent="0">
              <a:buNone/>
            </a:pPr>
            <a:endParaRPr lang="en-US" sz="2400" dirty="0">
              <a:latin typeface="Arial" panose="020B0604020202020204" pitchFamily="34" charset="0"/>
              <a:cs typeface="Arial" panose="020B0604020202020204" pitchFamily="34" charset="0"/>
            </a:endParaRPr>
          </a:p>
          <a:p>
            <a:pPr marL="109728" indent="0">
              <a:buNone/>
            </a:pPr>
            <a:endParaRPr lang="en-US" sz="2400" dirty="0">
              <a:latin typeface="Arial" panose="020B0604020202020204" pitchFamily="34" charset="0"/>
              <a:cs typeface="Arial" panose="020B0604020202020204" pitchFamily="34" charset="0"/>
            </a:endParaRPr>
          </a:p>
          <a:p>
            <a:pPr marL="109728" indent="0">
              <a:buNone/>
            </a:pPr>
            <a:r>
              <a:rPr lang="en-US" sz="2400" dirty="0">
                <a:latin typeface="Arial" panose="020B0604020202020204" pitchFamily="34" charset="0"/>
                <a:cs typeface="Arial" panose="020B0604020202020204" pitchFamily="34" charset="0"/>
              </a:rPr>
              <a:t>Employing Contractors, and Demolition &amp; Renovation Work </a:t>
            </a:r>
            <a:endParaRPr lang="en-GB" sz="2400" dirty="0">
              <a:latin typeface="Arial" panose="020B0604020202020204" pitchFamily="34" charset="0"/>
              <a:cs typeface="Arial" panose="020B0604020202020204" pitchFamily="34" charset="0"/>
            </a:endParaRPr>
          </a:p>
          <a:p>
            <a:pPr marL="109728" indent="0" algn="ctr">
              <a:buNone/>
            </a:pPr>
            <a:r>
              <a:rPr lang="en-GB" sz="2400" dirty="0">
                <a:latin typeface="Arial" panose="020B0604020202020204" pitchFamily="34" charset="0"/>
                <a:cs typeface="Arial" panose="020B0604020202020204" pitchFamily="34" charset="0"/>
              </a:rPr>
              <a:t>Zoom Seminar </a:t>
            </a:r>
          </a:p>
          <a:p>
            <a:pPr marL="109728" indent="0" algn="ctr">
              <a:buNone/>
            </a:pPr>
            <a:endParaRPr lang="en-GB" sz="2400" dirty="0">
              <a:latin typeface="Arial" panose="020B0604020202020204" pitchFamily="34" charset="0"/>
              <a:cs typeface="Arial" panose="020B0604020202020204" pitchFamily="34" charset="0"/>
            </a:endParaRPr>
          </a:p>
          <a:p>
            <a:pPr marL="109728" indent="0" algn="ctr">
              <a:buNone/>
            </a:pPr>
            <a:endParaRPr lang="en-GB" sz="2400" dirty="0">
              <a:latin typeface="Arial" panose="020B0604020202020204" pitchFamily="34" charset="0"/>
              <a:cs typeface="Arial" panose="020B0604020202020204" pitchFamily="34" charset="0"/>
            </a:endParaRPr>
          </a:p>
          <a:p>
            <a:pPr marL="109728" indent="0" algn="ctr">
              <a:buNone/>
            </a:pPr>
            <a:r>
              <a:rPr lang="en-GB" sz="3200" b="1" dirty="0">
                <a:latin typeface="Arial" panose="020B0604020202020204" pitchFamily="34" charset="0"/>
                <a:cs typeface="Arial" panose="020B0604020202020204" pitchFamily="34" charset="0"/>
              </a:rPr>
              <a:t>Thank You for listening </a:t>
            </a:r>
          </a:p>
          <a:p>
            <a:pPr marL="109728" indent="0" algn="ctr">
              <a:buNone/>
            </a:pPr>
            <a:r>
              <a:rPr lang="en-GB" sz="3200" b="1" dirty="0">
                <a:latin typeface="Arial" panose="020B0604020202020204" pitchFamily="34" charset="0"/>
                <a:cs typeface="Arial" panose="020B0604020202020204" pitchFamily="34" charset="0"/>
              </a:rPr>
              <a:t>Any Questions? </a:t>
            </a:r>
          </a:p>
          <a:p>
            <a:pPr indent="571500" algn="just" hangingPunct="0">
              <a:spcAft>
                <a:spcPts val="0"/>
              </a:spcAft>
            </a:pPr>
            <a:endParaRPr lang="en-GB"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12340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3001" y="230832"/>
            <a:ext cx="9144000" cy="461665"/>
          </a:xfrm>
          <a:prstGeom prst="rect">
            <a:avLst/>
          </a:prstGeom>
          <a:noFill/>
        </p:spPr>
        <p:txBody>
          <a:bodyPr wrap="square">
            <a:spAutoFit/>
          </a:bodyPr>
          <a:lstStyle/>
          <a:p>
            <a:pPr algn="ctr"/>
            <a:r>
              <a:rPr lang="en-GB" sz="2400" b="1" dirty="0">
                <a:latin typeface="Arial" panose="020B0604020202020204" pitchFamily="34" charset="0"/>
                <a:ea typeface="Calibri" panose="020F0502020204030204" pitchFamily="34" charset="0"/>
                <a:cs typeface="Arial" panose="020B0604020202020204" pitchFamily="34" charset="0"/>
              </a:rPr>
              <a:t>Herefordshire Health and Safety Group</a:t>
            </a:r>
            <a:endParaRPr lang="en-GB"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B308FFA-30BA-4FA7-BD43-C02247D0506A}"/>
              </a:ext>
            </a:extLst>
          </p:cNvPr>
          <p:cNvSpPr txBox="1"/>
          <p:nvPr/>
        </p:nvSpPr>
        <p:spPr>
          <a:xfrm>
            <a:off x="251520" y="830996"/>
            <a:ext cx="8424936" cy="4370427"/>
          </a:xfrm>
          <a:prstGeom prst="rect">
            <a:avLst/>
          </a:prstGeom>
          <a:noFill/>
        </p:spPr>
        <p:txBody>
          <a:bodyPr wrap="square">
            <a:spAutoFit/>
          </a:bodyPr>
          <a:lstStyle/>
          <a:p>
            <a:pPr marL="109728" indent="0">
              <a:buNone/>
            </a:pPr>
            <a:endParaRPr lang="en-US" sz="2400" dirty="0">
              <a:latin typeface="Arial" panose="020B0604020202020204" pitchFamily="34" charset="0"/>
              <a:cs typeface="Arial" panose="020B0604020202020204" pitchFamily="34" charset="0"/>
            </a:endParaRPr>
          </a:p>
          <a:p>
            <a:pPr marL="109728" indent="0">
              <a:buNone/>
            </a:pPr>
            <a:endParaRPr lang="en-US" sz="2400" dirty="0">
              <a:latin typeface="Arial" panose="020B0604020202020204" pitchFamily="34" charset="0"/>
              <a:cs typeface="Arial" panose="020B0604020202020204" pitchFamily="34" charset="0"/>
            </a:endParaRPr>
          </a:p>
          <a:p>
            <a:pPr marL="109728" indent="0">
              <a:buNone/>
            </a:pPr>
            <a:r>
              <a:rPr lang="en-GB" sz="2000" b="1" dirty="0">
                <a:latin typeface="Arial" panose="020B0604020202020204" pitchFamily="34" charset="0"/>
                <a:cs typeface="Arial" panose="020B0604020202020204" pitchFamily="34" charset="0"/>
              </a:rPr>
              <a:t>Abbreviations used:</a:t>
            </a:r>
          </a:p>
          <a:p>
            <a:pPr marL="109728" indent="0">
              <a:buNone/>
            </a:pPr>
            <a:endParaRPr lang="en-GB" sz="2000" b="1" dirty="0">
              <a:latin typeface="Arial" panose="020B0604020202020204" pitchFamily="34" charset="0"/>
              <a:cs typeface="Arial" panose="020B0604020202020204" pitchFamily="34" charset="0"/>
            </a:endParaRPr>
          </a:p>
          <a:p>
            <a:pPr marL="109728" indent="0">
              <a:buNone/>
            </a:pPr>
            <a:r>
              <a:rPr lang="en-GB" sz="2000" b="1" dirty="0">
                <a:latin typeface="Arial" panose="020B0604020202020204" pitchFamily="34" charset="0"/>
                <a:cs typeface="Arial" panose="020B0604020202020204" pitchFamily="34" charset="0"/>
              </a:rPr>
              <a:t>RDS = Refurbishment Demolition Survey</a:t>
            </a:r>
          </a:p>
          <a:p>
            <a:pPr marL="109728" indent="0">
              <a:buNone/>
            </a:pPr>
            <a:r>
              <a:rPr lang="en-GB" sz="2000" b="1" dirty="0">
                <a:latin typeface="Arial" panose="020B0604020202020204" pitchFamily="34" charset="0"/>
                <a:cs typeface="Arial" panose="020B0604020202020204" pitchFamily="34" charset="0"/>
              </a:rPr>
              <a:t>CSCS = Construction Skills Certification Scheme</a:t>
            </a:r>
          </a:p>
          <a:p>
            <a:pPr marL="109728" indent="0">
              <a:buNone/>
            </a:pPr>
            <a:r>
              <a:rPr lang="en-GB" sz="2000" b="1" dirty="0">
                <a:latin typeface="Arial" panose="020B0604020202020204" pitchFamily="34" charset="0"/>
                <a:cs typeface="Arial" panose="020B0604020202020204" pitchFamily="34" charset="0"/>
              </a:rPr>
              <a:t>CPCS = Construction Plant Competence Scheme</a:t>
            </a:r>
          </a:p>
          <a:p>
            <a:pPr marL="109728" indent="0">
              <a:buNone/>
            </a:pPr>
            <a:r>
              <a:rPr lang="en-GB" sz="2000" b="1" dirty="0">
                <a:latin typeface="Arial" panose="020B0604020202020204" pitchFamily="34" charset="0"/>
                <a:cs typeface="Arial" panose="020B0604020202020204" pitchFamily="34" charset="0"/>
              </a:rPr>
              <a:t>NPORS = National Plant Operators Registration Scheme</a:t>
            </a:r>
          </a:p>
          <a:p>
            <a:pPr marL="109728" indent="0">
              <a:buNone/>
            </a:pPr>
            <a:r>
              <a:rPr lang="en-GB" sz="2000" b="1" dirty="0">
                <a:latin typeface="Arial" panose="020B0604020202020204" pitchFamily="34" charset="0"/>
                <a:cs typeface="Arial" panose="020B0604020202020204" pitchFamily="34" charset="0"/>
              </a:rPr>
              <a:t>IPAF = International Powered Access Federation</a:t>
            </a:r>
          </a:p>
          <a:p>
            <a:pPr marL="109728" indent="0">
              <a:buNone/>
            </a:pPr>
            <a:r>
              <a:rPr lang="en-GB" sz="2000" b="1" dirty="0">
                <a:latin typeface="Arial" panose="020B0604020202020204" pitchFamily="34" charset="0"/>
                <a:cs typeface="Arial" panose="020B0604020202020204" pitchFamily="34" charset="0"/>
              </a:rPr>
              <a:t>PASMA = Prefabricated Access Suppliers and Manufacturers Association</a:t>
            </a:r>
          </a:p>
          <a:p>
            <a:pPr marL="109728" indent="0">
              <a:buNone/>
            </a:pPr>
            <a:r>
              <a:rPr lang="en-GB" sz="3200" b="1" dirty="0">
                <a:latin typeface="Arial" panose="020B0604020202020204" pitchFamily="34" charset="0"/>
                <a:cs typeface="Arial" panose="020B0604020202020204" pitchFamily="34" charset="0"/>
              </a:rPr>
              <a:t> </a:t>
            </a:r>
          </a:p>
          <a:p>
            <a:pPr indent="571500" algn="just" hangingPunct="0">
              <a:spcAft>
                <a:spcPts val="0"/>
              </a:spcAft>
            </a:pPr>
            <a:endParaRPr lang="en-GB"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78866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683567" y="332656"/>
            <a:ext cx="7776865" cy="5724644"/>
          </a:xfrm>
          <a:prstGeom prst="rect">
            <a:avLst/>
          </a:prstGeom>
          <a:noFill/>
        </p:spPr>
        <p:txBody>
          <a:bodyPr wrap="square">
            <a:spAutoFit/>
          </a:bodyPr>
          <a:lstStyle/>
          <a:p>
            <a:r>
              <a:rPr lang="en-US" sz="2400" b="1" dirty="0">
                <a:latin typeface="Arial" panose="020B0604020202020204" pitchFamily="34" charset="0"/>
                <a:cs typeface="Arial" panose="020B0604020202020204" pitchFamily="34" charset="0"/>
              </a:rPr>
              <a:t>Managing contractors – HSE statement </a:t>
            </a:r>
          </a:p>
          <a:p>
            <a:endParaRPr lang="en-US" dirty="0">
              <a:latin typeface="Arial" panose="020B0604020202020204" pitchFamily="34" charset="0"/>
              <a:cs typeface="Arial" panose="020B0604020202020204" pitchFamily="34" charset="0"/>
            </a:endParaRPr>
          </a:p>
          <a:p>
            <a:r>
              <a:rPr lang="en-US" b="1" i="1" dirty="0">
                <a:latin typeface="Arial" panose="020B0604020202020204" pitchFamily="34" charset="0"/>
                <a:cs typeface="Arial" panose="020B0604020202020204" pitchFamily="34" charset="0"/>
              </a:rPr>
              <a:t>Key actions in managing contractors effectively</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Anyone engaging contractors has health and safety responsibilities, both for the contractors and anyone else that could be affected by their activities.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Contractors themselves also have legal health and safety responsibilities. Make sure everyone understands the part they need to play in ensuring health and safety.</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Use of contractors in itself does not result in poor health and safety standards, but poor management can lead to injuries, ill health, additional costs and delays.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Working closely with the contractor will reduce the risks to your own employees and the contractors themselves.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3215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B03AFC2-DF82-46FF-96A0-A3D2CE18B76E}"/>
              </a:ext>
            </a:extLst>
          </p:cNvPr>
          <p:cNvSpPr txBox="1"/>
          <p:nvPr/>
        </p:nvSpPr>
        <p:spPr>
          <a:xfrm>
            <a:off x="683567" y="332656"/>
            <a:ext cx="7776865" cy="3600986"/>
          </a:xfrm>
          <a:prstGeom prst="rect">
            <a:avLst/>
          </a:prstGeom>
          <a:noFill/>
        </p:spPr>
        <p:txBody>
          <a:bodyPr wrap="square">
            <a:spAutoFit/>
          </a:bodyPr>
          <a:lstStyle/>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Managing contractors – HSE statement (Cont’d)</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Remember that contractors may be at particular risk - they may be strangers to your workplace and therefore unfamiliar with your </a:t>
            </a:r>
            <a:r>
              <a:rPr lang="en-US" dirty="0" err="1">
                <a:latin typeface="Arial" panose="020B0604020202020204" pitchFamily="34" charset="0"/>
                <a:cs typeface="Arial" panose="020B0604020202020204" pitchFamily="34" charset="0"/>
              </a:rPr>
              <a:t>organisation's</a:t>
            </a:r>
            <a:r>
              <a:rPr lang="en-US" dirty="0">
                <a:latin typeface="Arial" panose="020B0604020202020204" pitchFamily="34" charset="0"/>
                <a:cs typeface="Arial" panose="020B0604020202020204" pitchFamily="34" charset="0"/>
              </a:rPr>
              <a:t> procedures, rules, hazards and risks.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Even regular contractors may need reminding. The level of control needed will, of course, be proportionate to the complexity of the task.</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On sites with major accident hazards, consider turnarounds and span of control - given the potentially very high numbers of contractors on-site.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801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2AF776E-B4CC-4CC4-BFD6-BD3157ACD7A0}"/>
              </a:ext>
            </a:extLst>
          </p:cNvPr>
          <p:cNvSpPr>
            <a:spLocks noGrp="1"/>
          </p:cNvSpPr>
          <p:nvPr>
            <p:ph type="ftr" sz="quarter" idx="11"/>
          </p:nvPr>
        </p:nvSpPr>
        <p:spPr/>
        <p:txBody>
          <a:bodyPr/>
          <a:lstStyle/>
          <a:p>
            <a:r>
              <a:rPr lang="en-GB"/>
              <a:t>Adrian Gale </a:t>
            </a:r>
          </a:p>
        </p:txBody>
      </p:sp>
      <p:sp>
        <p:nvSpPr>
          <p:cNvPr id="4" name="TextBox 3">
            <a:extLst>
              <a:ext uri="{FF2B5EF4-FFF2-40B4-BE49-F238E27FC236}">
                <a16:creationId xmlns:a16="http://schemas.microsoft.com/office/drawing/2014/main" id="{B9A8A61A-6B71-426A-8839-175FC7837114}"/>
              </a:ext>
            </a:extLst>
          </p:cNvPr>
          <p:cNvSpPr txBox="1"/>
          <p:nvPr/>
        </p:nvSpPr>
        <p:spPr>
          <a:xfrm>
            <a:off x="683568" y="548680"/>
            <a:ext cx="8064896" cy="4616648"/>
          </a:xfrm>
          <a:prstGeom prst="rect">
            <a:avLst/>
          </a:prstGeom>
          <a:noFill/>
        </p:spPr>
        <p:txBody>
          <a:bodyPr wrap="square">
            <a:spAutoFit/>
          </a:bodyPr>
          <a:lstStyle/>
          <a:p>
            <a:pPr algn="l"/>
            <a:r>
              <a:rPr lang="en-US" sz="2400" b="1" i="0" dirty="0">
                <a:effectLst/>
                <a:latin typeface="Arial" panose="020B0604020202020204" pitchFamily="34" charset="0"/>
              </a:rPr>
              <a:t>Key actions in managing contractors effectively</a:t>
            </a:r>
          </a:p>
          <a:p>
            <a:pPr algn="l"/>
            <a:endParaRPr lang="en-US" b="1" i="0" dirty="0">
              <a:solidFill>
                <a:srgbClr val="000000"/>
              </a:solidFill>
              <a:effectLst/>
              <a:latin typeface="Arial" panose="020B0604020202020204" pitchFamily="34" charset="0"/>
            </a:endParaRPr>
          </a:p>
          <a:p>
            <a:pPr algn="l"/>
            <a:r>
              <a:rPr lang="en-US" b="1" i="1" dirty="0">
                <a:solidFill>
                  <a:srgbClr val="000000"/>
                </a:solidFill>
                <a:effectLst/>
                <a:latin typeface="Arial" panose="020B0604020202020204" pitchFamily="34" charset="0"/>
              </a:rPr>
              <a:t>Leaders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Be clear about the work you expect the contractor to do and think about the standards of competence that will be required</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Think carefully about contingencies if things don't go to plan</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Demonstrate the importance your </a:t>
            </a:r>
            <a:r>
              <a:rPr lang="en-US" b="0" i="0" dirty="0" err="1">
                <a:solidFill>
                  <a:srgbClr val="111111"/>
                </a:solidFill>
                <a:effectLst/>
                <a:latin typeface="Arial" panose="020B0604020202020204" pitchFamily="34" charset="0"/>
              </a:rPr>
              <a:t>organisation</a:t>
            </a:r>
            <a:r>
              <a:rPr lang="en-US" b="0" i="0" dirty="0">
                <a:solidFill>
                  <a:srgbClr val="111111"/>
                </a:solidFill>
                <a:effectLst/>
                <a:latin typeface="Arial" panose="020B0604020202020204" pitchFamily="34" charset="0"/>
              </a:rPr>
              <a:t> places on health and safety in the selection of contractors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Ensure short cuts are not taken to reduce costs and there is no conflict of performance versus safety</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Allocate sufficient time and resources to the job - in planning, preparing and carrying out the task</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Support management decisions to stop work if there are serious health and safety concerns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Be ready to address health and safety failings by engaging directly with the leader of the contracting </a:t>
            </a:r>
            <a:r>
              <a:rPr lang="en-US" b="0" i="0" dirty="0" err="1">
                <a:solidFill>
                  <a:srgbClr val="111111"/>
                </a:solidFill>
                <a:effectLst/>
                <a:latin typeface="Arial" panose="020B0604020202020204" pitchFamily="34" charset="0"/>
              </a:rPr>
              <a:t>organisation</a:t>
            </a:r>
            <a:r>
              <a:rPr lang="en-US" b="0" i="0" dirty="0">
                <a:solidFill>
                  <a:srgbClr val="111111"/>
                </a:solidFill>
                <a:effectLst/>
                <a:latin typeface="Arial" panose="020B0604020202020204" pitchFamily="34" charset="0"/>
              </a:rPr>
              <a:t>, and acknowledge successes</a:t>
            </a:r>
          </a:p>
        </p:txBody>
      </p:sp>
    </p:spTree>
    <p:extLst>
      <p:ext uri="{BB962C8B-B14F-4D97-AF65-F5344CB8AC3E}">
        <p14:creationId xmlns:p14="http://schemas.microsoft.com/office/powerpoint/2010/main" val="401461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2AF776E-B4CC-4CC4-BFD6-BD3157ACD7A0}"/>
              </a:ext>
            </a:extLst>
          </p:cNvPr>
          <p:cNvSpPr>
            <a:spLocks noGrp="1"/>
          </p:cNvSpPr>
          <p:nvPr>
            <p:ph type="ftr" sz="quarter" idx="11"/>
          </p:nvPr>
        </p:nvSpPr>
        <p:spPr/>
        <p:txBody>
          <a:bodyPr/>
          <a:lstStyle/>
          <a:p>
            <a:r>
              <a:rPr lang="en-GB"/>
              <a:t>Adrian Gale </a:t>
            </a:r>
          </a:p>
        </p:txBody>
      </p:sp>
      <p:sp>
        <p:nvSpPr>
          <p:cNvPr id="4" name="TextBox 3">
            <a:extLst>
              <a:ext uri="{FF2B5EF4-FFF2-40B4-BE49-F238E27FC236}">
                <a16:creationId xmlns:a16="http://schemas.microsoft.com/office/drawing/2014/main" id="{B9A8A61A-6B71-426A-8839-175FC7837114}"/>
              </a:ext>
            </a:extLst>
          </p:cNvPr>
          <p:cNvSpPr txBox="1"/>
          <p:nvPr/>
        </p:nvSpPr>
        <p:spPr>
          <a:xfrm>
            <a:off x="539552" y="0"/>
            <a:ext cx="8136904" cy="5170646"/>
          </a:xfrm>
          <a:prstGeom prst="rect">
            <a:avLst/>
          </a:prstGeom>
          <a:noFill/>
        </p:spPr>
        <p:txBody>
          <a:bodyPr wrap="square">
            <a:spAutoFit/>
          </a:bodyPr>
          <a:lstStyle/>
          <a:p>
            <a:pPr algn="l"/>
            <a:endParaRPr lang="en-US" b="1" i="0" dirty="0">
              <a:solidFill>
                <a:srgbClr val="981E32"/>
              </a:solidFill>
              <a:effectLst/>
              <a:latin typeface="Arial" panose="020B0604020202020204" pitchFamily="34" charset="0"/>
            </a:endParaRPr>
          </a:p>
          <a:p>
            <a:pPr algn="l"/>
            <a:endParaRPr lang="en-US" b="1" dirty="0">
              <a:solidFill>
                <a:srgbClr val="981E32"/>
              </a:solidFill>
              <a:latin typeface="Arial" panose="020B0604020202020204" pitchFamily="34" charset="0"/>
            </a:endParaRPr>
          </a:p>
          <a:p>
            <a:pPr algn="l"/>
            <a:r>
              <a:rPr lang="en-US" sz="2400" b="1" i="0" dirty="0">
                <a:effectLst/>
                <a:latin typeface="Arial" panose="020B0604020202020204" pitchFamily="34" charset="0"/>
              </a:rPr>
              <a:t>Key actions in managing contractors effectively</a:t>
            </a:r>
          </a:p>
          <a:p>
            <a:pPr algn="l"/>
            <a:endParaRPr lang="en-US" b="1" i="0" dirty="0">
              <a:solidFill>
                <a:srgbClr val="000000"/>
              </a:solidFill>
              <a:effectLst/>
              <a:latin typeface="Arial" panose="020B0604020202020204" pitchFamily="34" charset="0"/>
            </a:endParaRPr>
          </a:p>
          <a:p>
            <a:pPr algn="l"/>
            <a:r>
              <a:rPr lang="en-US" b="1" i="1" dirty="0">
                <a:solidFill>
                  <a:srgbClr val="000000"/>
                </a:solidFill>
                <a:effectLst/>
                <a:latin typeface="Arial" panose="020B0604020202020204" pitchFamily="34" charset="0"/>
              </a:rPr>
              <a:t>Managers</a:t>
            </a:r>
          </a:p>
          <a:p>
            <a:pPr algn="l"/>
            <a:endParaRPr lang="en-US" b="1"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Monitor the contractor's health and safety performance</a:t>
            </a:r>
          </a:p>
          <a:p>
            <a:pPr algn="l"/>
            <a:endParaRPr lang="en-US" b="1" i="0" dirty="0">
              <a:solidFill>
                <a:srgbClr val="000000"/>
              </a:solidFill>
              <a:effectLst/>
              <a:latin typeface="Arial" panose="020B0604020202020204" pitchFamily="34" charset="0"/>
            </a:endParaRP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Consider how the work will be managed and supervised before the work starts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Obtain the contractor's health and safety plans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Hold a pre-start meeting to ensure co-ordination and communication - ensure that incorrect assumptions are not made. Will the contractor need a site induction before beginning work on your site?</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Include contractor's activities in all inspections and checks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Hold regular progress meetings and raise health and safety issues as they occur</a:t>
            </a:r>
          </a:p>
          <a:p>
            <a:pPr algn="l"/>
            <a:endParaRPr lang="en-US" b="0" i="0" dirty="0">
              <a:solidFill>
                <a:srgbClr val="111111"/>
              </a:solidFill>
              <a:effectLst/>
              <a:latin typeface="Arial" panose="020B0604020202020204" pitchFamily="34" charset="0"/>
            </a:endParaRPr>
          </a:p>
        </p:txBody>
      </p:sp>
    </p:spTree>
    <p:extLst>
      <p:ext uri="{BB962C8B-B14F-4D97-AF65-F5344CB8AC3E}">
        <p14:creationId xmlns:p14="http://schemas.microsoft.com/office/powerpoint/2010/main" val="2269684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2AF776E-B4CC-4CC4-BFD6-BD3157ACD7A0}"/>
              </a:ext>
            </a:extLst>
          </p:cNvPr>
          <p:cNvSpPr>
            <a:spLocks noGrp="1"/>
          </p:cNvSpPr>
          <p:nvPr>
            <p:ph type="ftr" sz="quarter" idx="11"/>
          </p:nvPr>
        </p:nvSpPr>
        <p:spPr/>
        <p:txBody>
          <a:bodyPr/>
          <a:lstStyle/>
          <a:p>
            <a:r>
              <a:rPr lang="en-GB"/>
              <a:t>Adrian Gale </a:t>
            </a:r>
          </a:p>
        </p:txBody>
      </p:sp>
      <p:sp>
        <p:nvSpPr>
          <p:cNvPr id="4" name="TextBox 3">
            <a:extLst>
              <a:ext uri="{FF2B5EF4-FFF2-40B4-BE49-F238E27FC236}">
                <a16:creationId xmlns:a16="http://schemas.microsoft.com/office/drawing/2014/main" id="{B9A8A61A-6B71-426A-8839-175FC7837114}"/>
              </a:ext>
            </a:extLst>
          </p:cNvPr>
          <p:cNvSpPr txBox="1"/>
          <p:nvPr/>
        </p:nvSpPr>
        <p:spPr>
          <a:xfrm>
            <a:off x="539552" y="0"/>
            <a:ext cx="8136904" cy="4616648"/>
          </a:xfrm>
          <a:prstGeom prst="rect">
            <a:avLst/>
          </a:prstGeom>
          <a:noFill/>
        </p:spPr>
        <p:txBody>
          <a:bodyPr wrap="square">
            <a:spAutoFit/>
          </a:bodyPr>
          <a:lstStyle/>
          <a:p>
            <a:pPr algn="l"/>
            <a:endParaRPr lang="en-US" b="1" i="0" dirty="0">
              <a:solidFill>
                <a:srgbClr val="981E32"/>
              </a:solidFill>
              <a:effectLst/>
              <a:latin typeface="Arial" panose="020B0604020202020204" pitchFamily="34" charset="0"/>
            </a:endParaRPr>
          </a:p>
          <a:p>
            <a:pPr algn="l"/>
            <a:endParaRPr lang="en-US" b="1" dirty="0">
              <a:solidFill>
                <a:srgbClr val="981E32"/>
              </a:solidFill>
              <a:latin typeface="Arial" panose="020B0604020202020204" pitchFamily="34" charset="0"/>
            </a:endParaRPr>
          </a:p>
          <a:p>
            <a:pPr algn="l"/>
            <a:r>
              <a:rPr lang="en-US" sz="2400" b="1" i="0" dirty="0">
                <a:effectLst/>
                <a:latin typeface="Arial" panose="020B0604020202020204" pitchFamily="34" charset="0"/>
              </a:rPr>
              <a:t>Key actions in managing contractors effectively</a:t>
            </a:r>
          </a:p>
          <a:p>
            <a:pPr algn="l"/>
            <a:r>
              <a:rPr lang="en-US" b="1" i="1" dirty="0">
                <a:solidFill>
                  <a:srgbClr val="000000"/>
                </a:solidFill>
                <a:effectLst/>
                <a:latin typeface="Arial" panose="020B0604020202020204" pitchFamily="34" charset="0"/>
              </a:rPr>
              <a:t>Managers (Cont’d)</a:t>
            </a:r>
          </a:p>
          <a:p>
            <a:pPr algn="l"/>
            <a:endParaRPr lang="en-US" b="1" i="1"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Carry out a joint risk assessment of the work with the contractor</a:t>
            </a:r>
          </a:p>
          <a:p>
            <a:pPr algn="l"/>
            <a:endParaRPr lang="en-US" b="1" i="0" dirty="0">
              <a:solidFill>
                <a:srgbClr val="000000"/>
              </a:solidFill>
              <a:effectLst/>
              <a:latin typeface="Arial" panose="020B0604020202020204" pitchFamily="34" charset="0"/>
            </a:endParaRP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Remember that some of the risks in your workplace may not be obvious to the contractor</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Tell the contractor about any specific risks within your workplace, </a:t>
            </a:r>
            <a:r>
              <a:rPr lang="en-US" b="0" i="0" dirty="0" err="1">
                <a:solidFill>
                  <a:srgbClr val="111111"/>
                </a:solidFill>
                <a:effectLst/>
                <a:latin typeface="Arial" panose="020B0604020202020204" pitchFamily="34" charset="0"/>
              </a:rPr>
              <a:t>eg</a:t>
            </a:r>
            <a:r>
              <a:rPr lang="en-US" b="0" i="0" dirty="0">
                <a:solidFill>
                  <a:srgbClr val="111111"/>
                </a:solidFill>
                <a:effectLst/>
                <a:latin typeface="Arial" panose="020B0604020202020204" pitchFamily="34" charset="0"/>
              </a:rPr>
              <a:t> the presence of asbestos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Share method statements or safe systems of work</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Tell employees and contractors about the risks, and make sure that the contractors let you know of any additional risks they will be introducing to your site</a:t>
            </a:r>
          </a:p>
          <a:p>
            <a:pPr algn="l"/>
            <a:endParaRPr lang="en-US" b="0" i="0" dirty="0">
              <a:solidFill>
                <a:srgbClr val="111111"/>
              </a:solidFill>
              <a:effectLst/>
              <a:latin typeface="Arial" panose="020B0604020202020204" pitchFamily="34" charset="0"/>
            </a:endParaRPr>
          </a:p>
        </p:txBody>
      </p:sp>
    </p:spTree>
    <p:extLst>
      <p:ext uri="{BB962C8B-B14F-4D97-AF65-F5344CB8AC3E}">
        <p14:creationId xmlns:p14="http://schemas.microsoft.com/office/powerpoint/2010/main" val="88859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2AF776E-B4CC-4CC4-BFD6-BD3157ACD7A0}"/>
              </a:ext>
            </a:extLst>
          </p:cNvPr>
          <p:cNvSpPr>
            <a:spLocks noGrp="1"/>
          </p:cNvSpPr>
          <p:nvPr>
            <p:ph type="ftr" sz="quarter" idx="11"/>
          </p:nvPr>
        </p:nvSpPr>
        <p:spPr/>
        <p:txBody>
          <a:bodyPr/>
          <a:lstStyle/>
          <a:p>
            <a:r>
              <a:rPr lang="en-GB"/>
              <a:t>Adrian Gale </a:t>
            </a:r>
          </a:p>
        </p:txBody>
      </p:sp>
      <p:sp>
        <p:nvSpPr>
          <p:cNvPr id="4" name="TextBox 3">
            <a:extLst>
              <a:ext uri="{FF2B5EF4-FFF2-40B4-BE49-F238E27FC236}">
                <a16:creationId xmlns:a16="http://schemas.microsoft.com/office/drawing/2014/main" id="{B9A8A61A-6B71-426A-8839-175FC7837114}"/>
              </a:ext>
            </a:extLst>
          </p:cNvPr>
          <p:cNvSpPr txBox="1"/>
          <p:nvPr/>
        </p:nvSpPr>
        <p:spPr>
          <a:xfrm>
            <a:off x="611560" y="1052736"/>
            <a:ext cx="7920880" cy="4247317"/>
          </a:xfrm>
          <a:prstGeom prst="rect">
            <a:avLst/>
          </a:prstGeom>
          <a:noFill/>
        </p:spPr>
        <p:txBody>
          <a:bodyPr wrap="square">
            <a:spAutoFit/>
          </a:bodyPr>
          <a:lstStyle/>
          <a:p>
            <a:pPr algn="l"/>
            <a:r>
              <a:rPr lang="en-US" sz="2400" b="1" i="0" dirty="0">
                <a:effectLst/>
                <a:latin typeface="Arial" panose="020B0604020202020204" pitchFamily="34" charset="0"/>
              </a:rPr>
              <a:t>Key actions in managing contractors effectively</a:t>
            </a:r>
          </a:p>
          <a:p>
            <a:pPr algn="l"/>
            <a:endParaRPr lang="en-US" sz="2400" b="1" i="0" dirty="0">
              <a:effectLst/>
              <a:latin typeface="Arial" panose="020B0604020202020204" pitchFamily="34" charset="0"/>
            </a:endParaRPr>
          </a:p>
          <a:p>
            <a:pPr algn="l"/>
            <a:r>
              <a:rPr lang="en-US" sz="2400" b="1" i="0" dirty="0">
                <a:effectLst/>
                <a:latin typeface="Arial" panose="020B0604020202020204" pitchFamily="34" charset="0"/>
              </a:rPr>
              <a:t>If you have an incident</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Stop the work if there are serious health and safety concerns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Investigate and address the root cause of any incident, feeding back results of the investigation to everyone involved</a:t>
            </a:r>
          </a:p>
          <a:p>
            <a:pPr algn="l"/>
            <a:endParaRPr lang="en-US" b="1"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Check that everyone understands the risks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Ensure that work does not start until the contractors fully understand the risks and measures to control them</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Make sure contractors understand the information, instruction and training you are giving them, taking account of any language difficulties or disabilities. </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You may need to provide information in a language other than English</a:t>
            </a:r>
          </a:p>
        </p:txBody>
      </p:sp>
    </p:spTree>
    <p:extLst>
      <p:ext uri="{BB962C8B-B14F-4D97-AF65-F5344CB8AC3E}">
        <p14:creationId xmlns:p14="http://schemas.microsoft.com/office/powerpoint/2010/main" val="3413260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2AF776E-B4CC-4CC4-BFD6-BD3157ACD7A0}"/>
              </a:ext>
            </a:extLst>
          </p:cNvPr>
          <p:cNvSpPr>
            <a:spLocks noGrp="1"/>
          </p:cNvSpPr>
          <p:nvPr>
            <p:ph type="ftr" sz="quarter" idx="11"/>
          </p:nvPr>
        </p:nvSpPr>
        <p:spPr/>
        <p:txBody>
          <a:bodyPr/>
          <a:lstStyle/>
          <a:p>
            <a:r>
              <a:rPr lang="en-GB"/>
              <a:t>Adrian Gale </a:t>
            </a:r>
          </a:p>
        </p:txBody>
      </p:sp>
      <p:sp>
        <p:nvSpPr>
          <p:cNvPr id="4" name="TextBox 3">
            <a:extLst>
              <a:ext uri="{FF2B5EF4-FFF2-40B4-BE49-F238E27FC236}">
                <a16:creationId xmlns:a16="http://schemas.microsoft.com/office/drawing/2014/main" id="{B9A8A61A-6B71-426A-8839-175FC7837114}"/>
              </a:ext>
            </a:extLst>
          </p:cNvPr>
          <p:cNvSpPr txBox="1"/>
          <p:nvPr/>
        </p:nvSpPr>
        <p:spPr>
          <a:xfrm>
            <a:off x="755576" y="0"/>
            <a:ext cx="7632848" cy="5816977"/>
          </a:xfrm>
          <a:prstGeom prst="rect">
            <a:avLst/>
          </a:prstGeom>
          <a:noFill/>
        </p:spPr>
        <p:txBody>
          <a:bodyPr wrap="square">
            <a:spAutoFit/>
          </a:bodyPr>
          <a:lstStyle/>
          <a:p>
            <a:pPr algn="l"/>
            <a:endParaRPr lang="en-US" sz="2400" b="1" i="0" dirty="0">
              <a:effectLst/>
              <a:latin typeface="Arial" panose="020B0604020202020204" pitchFamily="34" charset="0"/>
            </a:endParaRPr>
          </a:p>
          <a:p>
            <a:pPr algn="l"/>
            <a:r>
              <a:rPr lang="en-US" sz="2400" b="1" i="0" dirty="0">
                <a:effectLst/>
                <a:latin typeface="Arial" panose="020B0604020202020204" pitchFamily="34" charset="0"/>
              </a:rPr>
              <a:t>Key actions in managing contractors effectively</a:t>
            </a:r>
          </a:p>
          <a:p>
            <a:pPr algn="l"/>
            <a:endParaRPr lang="en-US" b="1"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Worker consultation and involvement</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All workers should have clear lines of communication to report concerns</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Communicate and co-ordinate so that employees and contractors know what is expected of them and when, and everyone understands their individual roles</a:t>
            </a:r>
          </a:p>
          <a:p>
            <a:pPr algn="l"/>
            <a:endParaRPr lang="en-US" b="1"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Competence</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Address training issues through toolbox talks, instruction or coaching</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Consider how the competence of the contractor will be verified:</a:t>
            </a:r>
          </a:p>
          <a:p>
            <a:pPr marL="742950" lvl="1"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Can they demonstrate previous health and safety performance, </a:t>
            </a:r>
            <a:r>
              <a:rPr lang="en-US" b="0" i="0" dirty="0" err="1">
                <a:solidFill>
                  <a:srgbClr val="111111"/>
                </a:solidFill>
                <a:effectLst/>
                <a:latin typeface="Arial" panose="020B0604020202020204" pitchFamily="34" charset="0"/>
              </a:rPr>
              <a:t>eg</a:t>
            </a:r>
            <a:r>
              <a:rPr lang="en-US" b="0" i="0" dirty="0">
                <a:solidFill>
                  <a:srgbClr val="111111"/>
                </a:solidFill>
                <a:effectLst/>
                <a:latin typeface="Arial" panose="020B0604020202020204" pitchFamily="34" charset="0"/>
              </a:rPr>
              <a:t> references/pre-qualification questionnaire?</a:t>
            </a:r>
          </a:p>
          <a:p>
            <a:pPr marL="742950" lvl="1"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Can they verify health and safety training?</a:t>
            </a:r>
          </a:p>
          <a:p>
            <a:pPr marL="742950" lvl="1"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Can verification of licensing be obtained where required, </a:t>
            </a:r>
            <a:r>
              <a:rPr lang="en-US" b="0" i="0" dirty="0" err="1">
                <a:solidFill>
                  <a:srgbClr val="111111"/>
                </a:solidFill>
                <a:effectLst/>
                <a:latin typeface="Arial" panose="020B0604020202020204" pitchFamily="34" charset="0"/>
              </a:rPr>
              <a:t>eg</a:t>
            </a:r>
            <a:r>
              <a:rPr lang="en-US" b="0" i="0" dirty="0">
                <a:solidFill>
                  <a:srgbClr val="111111"/>
                </a:solidFill>
                <a:effectLst/>
                <a:latin typeface="Arial" panose="020B0604020202020204" pitchFamily="34" charset="0"/>
              </a:rPr>
              <a:t> Gas Safe registration?</a:t>
            </a:r>
          </a:p>
          <a:p>
            <a:pPr marL="285750" indent="-285750" algn="l" fontAlgn="base">
              <a:buFont typeface="Arial" panose="020B0604020202020204" pitchFamily="34" charset="0"/>
              <a:buChar char="•"/>
            </a:pPr>
            <a:r>
              <a:rPr lang="en-US" b="0" i="0" dirty="0">
                <a:solidFill>
                  <a:srgbClr val="111111"/>
                </a:solidFill>
                <a:effectLst/>
                <a:latin typeface="Arial" panose="020B0604020202020204" pitchFamily="34" charset="0"/>
              </a:rPr>
              <a:t>Will the contractor's lack of experience within your </a:t>
            </a:r>
            <a:r>
              <a:rPr lang="en-US" b="0" i="0" dirty="0" err="1">
                <a:solidFill>
                  <a:srgbClr val="111111"/>
                </a:solidFill>
                <a:effectLst/>
                <a:latin typeface="Arial" panose="020B0604020202020204" pitchFamily="34" charset="0"/>
              </a:rPr>
              <a:t>organisation</a:t>
            </a:r>
            <a:r>
              <a:rPr lang="en-US" b="0" i="0" dirty="0">
                <a:solidFill>
                  <a:srgbClr val="111111"/>
                </a:solidFill>
                <a:effectLst/>
                <a:latin typeface="Arial" panose="020B0604020202020204" pitchFamily="34" charset="0"/>
              </a:rPr>
              <a:t> lead to additional risks? If so, how will this be addressed?</a:t>
            </a:r>
          </a:p>
        </p:txBody>
      </p:sp>
    </p:spTree>
    <p:extLst>
      <p:ext uri="{BB962C8B-B14F-4D97-AF65-F5344CB8AC3E}">
        <p14:creationId xmlns:p14="http://schemas.microsoft.com/office/powerpoint/2010/main" val="2382183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566</TotalTime>
  <Words>2381</Words>
  <Application>Microsoft Office PowerPoint</Application>
  <PresentationFormat>On-screen Show (4:3)</PresentationFormat>
  <Paragraphs>283</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Lucida Sans Unicode</vt:lpstr>
      <vt:lpstr>Times New Roman</vt:lpstr>
      <vt:lpstr>Verdana</vt:lpstr>
      <vt:lpstr>Wingdings 2</vt:lpstr>
      <vt:lpstr>Wingdings 3</vt:lpstr>
      <vt:lpstr>Concourse</vt:lpstr>
      <vt:lpstr>Herefordshire Health &amp; Safety Group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&amp; Safety Review</dc:title>
  <dc:creator>Adrian</dc:creator>
  <cp:lastModifiedBy>Adrian</cp:lastModifiedBy>
  <cp:revision>102</cp:revision>
  <dcterms:created xsi:type="dcterms:W3CDTF">2014-11-17T22:12:38Z</dcterms:created>
  <dcterms:modified xsi:type="dcterms:W3CDTF">2021-06-29T08:24:54Z</dcterms:modified>
</cp:coreProperties>
</file>