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Lst>
  <p:notesMasterIdLst>
    <p:notesMasterId r:id="rId34"/>
  </p:notesMasterIdLst>
  <p:sldIdLst>
    <p:sldId id="272" r:id="rId8"/>
    <p:sldId id="273" r:id="rId9"/>
    <p:sldId id="269" r:id="rId10"/>
    <p:sldId id="265" r:id="rId11"/>
    <p:sldId id="266" r:id="rId12"/>
    <p:sldId id="264" r:id="rId13"/>
    <p:sldId id="267" r:id="rId14"/>
    <p:sldId id="268" r:id="rId15"/>
    <p:sldId id="271" r:id="rId16"/>
    <p:sldId id="274" r:id="rId17"/>
    <p:sldId id="275" r:id="rId18"/>
    <p:sldId id="287" r:id="rId19"/>
    <p:sldId id="288" r:id="rId20"/>
    <p:sldId id="276" r:id="rId21"/>
    <p:sldId id="289" r:id="rId22"/>
    <p:sldId id="277" r:id="rId23"/>
    <p:sldId id="290"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initials="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0T12:33:02.564" idx="1">
    <p:pos x="647" y="96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25096-734B-417F-813D-8F7CFC45EC51}" type="datetimeFigureOut">
              <a:rPr lang="en-GB" smtClean="0"/>
              <a:t>20/04/2021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B07FC-D566-4A83-825A-4CED5F2DF15D}" type="slidenum">
              <a:rPr lang="en-GB" smtClean="0"/>
              <a:t>‹#›</a:t>
            </a:fld>
            <a:endParaRPr lang="en-GB"/>
          </a:p>
        </p:txBody>
      </p:sp>
    </p:spTree>
    <p:extLst>
      <p:ext uri="{BB962C8B-B14F-4D97-AF65-F5344CB8AC3E}">
        <p14:creationId xmlns:p14="http://schemas.microsoft.com/office/powerpoint/2010/main" val="108185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3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A2E24D7-8589-45F3-A8E5-934C84FC4551}" type="datetime1">
              <a:rPr lang="en-GB" smtClean="0"/>
              <a:t>20/04/2021</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GB"/>
              <a:t>Adrian Gale </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CB84282-B40B-496A-AF1A-5466BA0AA45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3DB0BE8-3F40-4D66-BF3F-8541DD9FC85F}" type="datetime1">
              <a:rPr lang="en-GB" smtClean="0"/>
              <a:t>20/04/2021</a:t>
            </a:fld>
            <a:endParaRPr lang="en-GB"/>
          </a:p>
        </p:txBody>
      </p:sp>
      <p:sp>
        <p:nvSpPr>
          <p:cNvPr id="5" name="Footer Placeholder 4"/>
          <p:cNvSpPr>
            <a:spLocks noGrp="1"/>
          </p:cNvSpPr>
          <p:nvPr>
            <p:ph type="ftr" sz="quarter" idx="11"/>
          </p:nvPr>
        </p:nvSpPr>
        <p:spPr/>
        <p:txBody>
          <a:bodyPr/>
          <a:lstStyle/>
          <a:p>
            <a:r>
              <a:rPr lang="en-GB"/>
              <a:t>Adrian Gale </a:t>
            </a:r>
          </a:p>
        </p:txBody>
      </p:sp>
      <p:sp>
        <p:nvSpPr>
          <p:cNvPr id="6" name="Slide Number Placeholder 5"/>
          <p:cNvSpPr>
            <a:spLocks noGrp="1"/>
          </p:cNvSpPr>
          <p:nvPr>
            <p:ph type="sldNum" sz="quarter" idx="12"/>
          </p:nvPr>
        </p:nvSpPr>
        <p:spPr/>
        <p:txBody>
          <a:bodyPr/>
          <a:lstStyle/>
          <a:p>
            <a:fld id="{BCB84282-B40B-496A-AF1A-5466BA0AA45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7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06C88-3BAF-4CB8-AC7E-3104C753C5A2}" type="datetime1">
              <a:rPr lang="en-GB" smtClean="0"/>
              <a:t>20/04/2021</a:t>
            </a:fld>
            <a:endParaRPr lang="en-GB"/>
          </a:p>
        </p:txBody>
      </p:sp>
      <p:sp>
        <p:nvSpPr>
          <p:cNvPr id="5" name="Footer Placeholder 4"/>
          <p:cNvSpPr>
            <a:spLocks noGrp="1"/>
          </p:cNvSpPr>
          <p:nvPr>
            <p:ph type="ftr" sz="quarter" idx="11"/>
          </p:nvPr>
        </p:nvSpPr>
        <p:spPr/>
        <p:txBody>
          <a:bodyPr/>
          <a:lstStyle/>
          <a:p>
            <a:r>
              <a:rPr lang="en-GB"/>
              <a:t>Adrian Gale </a:t>
            </a:r>
          </a:p>
        </p:txBody>
      </p:sp>
      <p:sp>
        <p:nvSpPr>
          <p:cNvPr id="6" name="Slide Number Placeholder 5"/>
          <p:cNvSpPr>
            <a:spLocks noGrp="1"/>
          </p:cNvSpPr>
          <p:nvPr>
            <p:ph type="sldNum" sz="quarter" idx="12"/>
          </p:nvPr>
        </p:nvSpPr>
        <p:spPr/>
        <p:txBody>
          <a:bodyPr/>
          <a:lstStyle/>
          <a:p>
            <a:fld id="{BCB84282-B40B-496A-AF1A-5466BA0AA459}"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5CED896-8A88-4C3D-BD7B-5D54AE12DDA7}"/>
              </a:ext>
            </a:extLst>
          </p:cNvPr>
          <p:cNvSpPr>
            <a:spLocks noGrp="1"/>
          </p:cNvSpPr>
          <p:nvPr>
            <p:ph type="dt" sz="half" idx="10"/>
          </p:nvPr>
        </p:nvSpPr>
        <p:spPr/>
        <p:txBody>
          <a:body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3" name="Footer Placeholder 2">
            <a:extLst>
              <a:ext uri="{FF2B5EF4-FFF2-40B4-BE49-F238E27FC236}">
                <a16:creationId xmlns="" xmlns:a16="http://schemas.microsoft.com/office/drawing/2014/main" id="{9F3DE299-E13D-41AC-B7FF-5AF83CD98CD4}"/>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 xmlns:a16="http://schemas.microsoft.com/office/drawing/2014/main" id="{F76A7F82-E85C-41A6-BEE9-1627FDDC762E}"/>
              </a:ext>
            </a:extLst>
          </p:cNvPr>
          <p:cNvSpPr>
            <a:spLocks noGrp="1"/>
          </p:cNvSpPr>
          <p:nvPr>
            <p:ph type="sldNum" sz="quarter" idx="12"/>
          </p:nvPr>
        </p:nvSpPr>
        <p:spPr/>
        <p:txBody>
          <a:body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793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731EE-5258-4707-902E-E56672E3A09E}"/>
              </a:ext>
            </a:extLst>
          </p:cNvPr>
          <p:cNvSpPr>
            <a:spLocks noGrp="1"/>
          </p:cNvSpPr>
          <p:nvPr>
            <p:ph type="title"/>
          </p:nvPr>
        </p:nvSpPr>
        <p:spPr/>
        <p:txBody>
          <a:bodyPr/>
          <a:lstStyle>
            <a:lvl1pPr>
              <a:defRPr>
                <a:solidFill>
                  <a:srgbClr val="5F5FA5"/>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BB770B58-0F58-4BBC-802D-FB62E0E65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C73B344-4103-4EFE-A8A7-D656A759F4B3}"/>
              </a:ext>
            </a:extLst>
          </p:cNvPr>
          <p:cNvSpPr>
            <a:spLocks noGrp="1"/>
          </p:cNvSpPr>
          <p:nvPr>
            <p:ph type="dt" sz="half" idx="10"/>
          </p:nvPr>
        </p:nvSpPr>
        <p:spPr/>
        <p:txBody>
          <a:body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F938EFF8-E1E2-4A77-B7CD-97F353A5EA4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6E04EF-CAC7-44B7-A5B8-22CCAE9E7A1D}"/>
              </a:ext>
            </a:extLst>
          </p:cNvPr>
          <p:cNvSpPr>
            <a:spLocks noGrp="1"/>
          </p:cNvSpPr>
          <p:nvPr>
            <p:ph type="sldNum" sz="quarter" idx="12"/>
          </p:nvPr>
        </p:nvSpPr>
        <p:spPr/>
        <p:txBody>
          <a:body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
        <p:nvSpPr>
          <p:cNvPr id="9" name="Rectangle 8">
            <a:extLst>
              <a:ext uri="{FF2B5EF4-FFF2-40B4-BE49-F238E27FC236}">
                <a16:creationId xmlns="" xmlns:a16="http://schemas.microsoft.com/office/drawing/2014/main" id="{93E472F4-F51A-4F2A-8511-9FDAA52E44A9}"/>
              </a:ext>
            </a:extLst>
          </p:cNvPr>
          <p:cNvSpPr/>
          <p:nvPr userDrawn="1"/>
        </p:nvSpPr>
        <p:spPr>
          <a:xfrm>
            <a:off x="0" y="6538912"/>
            <a:ext cx="9144000" cy="319088"/>
          </a:xfrm>
          <a:prstGeom prst="rect">
            <a:avLst/>
          </a:prstGeom>
          <a:solidFill>
            <a:srgbClr val="5F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56729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731EE-5258-4707-902E-E56672E3A09E}"/>
              </a:ext>
            </a:extLst>
          </p:cNvPr>
          <p:cNvSpPr>
            <a:spLocks noGrp="1"/>
          </p:cNvSpPr>
          <p:nvPr>
            <p:ph type="title"/>
          </p:nvPr>
        </p:nvSpPr>
        <p:spPr/>
        <p:txBody>
          <a:bodyPr/>
          <a:lstStyle>
            <a:lvl1pPr>
              <a:defRPr>
                <a:solidFill>
                  <a:srgbClr val="5F5FA5"/>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BB770B58-0F58-4BBC-802D-FB62E0E65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C73B344-4103-4EFE-A8A7-D656A759F4B3}"/>
              </a:ext>
            </a:extLst>
          </p:cNvPr>
          <p:cNvSpPr>
            <a:spLocks noGrp="1"/>
          </p:cNvSpPr>
          <p:nvPr>
            <p:ph type="dt" sz="half" idx="10"/>
          </p:nvPr>
        </p:nvSpPr>
        <p:spPr/>
        <p:txBody>
          <a:body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F938EFF8-E1E2-4A77-B7CD-97F353A5EA4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6E04EF-CAC7-44B7-A5B8-22CCAE9E7A1D}"/>
              </a:ext>
            </a:extLst>
          </p:cNvPr>
          <p:cNvSpPr>
            <a:spLocks noGrp="1"/>
          </p:cNvSpPr>
          <p:nvPr>
            <p:ph type="sldNum" sz="quarter" idx="12"/>
          </p:nvPr>
        </p:nvSpPr>
        <p:spPr/>
        <p:txBody>
          <a:body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
        <p:nvSpPr>
          <p:cNvPr id="9" name="Rectangle 8">
            <a:extLst>
              <a:ext uri="{FF2B5EF4-FFF2-40B4-BE49-F238E27FC236}">
                <a16:creationId xmlns="" xmlns:a16="http://schemas.microsoft.com/office/drawing/2014/main" id="{93E472F4-F51A-4F2A-8511-9FDAA52E44A9}"/>
              </a:ext>
            </a:extLst>
          </p:cNvPr>
          <p:cNvSpPr/>
          <p:nvPr userDrawn="1"/>
        </p:nvSpPr>
        <p:spPr>
          <a:xfrm>
            <a:off x="0" y="6538912"/>
            <a:ext cx="9144000" cy="319088"/>
          </a:xfrm>
          <a:prstGeom prst="rect">
            <a:avLst/>
          </a:prstGeom>
          <a:solidFill>
            <a:srgbClr val="5F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567292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731EE-5258-4707-902E-E56672E3A09E}"/>
              </a:ext>
            </a:extLst>
          </p:cNvPr>
          <p:cNvSpPr>
            <a:spLocks noGrp="1"/>
          </p:cNvSpPr>
          <p:nvPr>
            <p:ph type="title"/>
          </p:nvPr>
        </p:nvSpPr>
        <p:spPr/>
        <p:txBody>
          <a:bodyPr/>
          <a:lstStyle>
            <a:lvl1pPr>
              <a:defRPr>
                <a:solidFill>
                  <a:srgbClr val="5F5FA5"/>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BB770B58-0F58-4BBC-802D-FB62E0E65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C73B344-4103-4EFE-A8A7-D656A759F4B3}"/>
              </a:ext>
            </a:extLst>
          </p:cNvPr>
          <p:cNvSpPr>
            <a:spLocks noGrp="1"/>
          </p:cNvSpPr>
          <p:nvPr>
            <p:ph type="dt" sz="half" idx="10"/>
          </p:nvPr>
        </p:nvSpPr>
        <p:spPr/>
        <p:txBody>
          <a:body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F938EFF8-E1E2-4A77-B7CD-97F353A5EA4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6E04EF-CAC7-44B7-A5B8-22CCAE9E7A1D}"/>
              </a:ext>
            </a:extLst>
          </p:cNvPr>
          <p:cNvSpPr>
            <a:spLocks noGrp="1"/>
          </p:cNvSpPr>
          <p:nvPr>
            <p:ph type="sldNum" sz="quarter" idx="12"/>
          </p:nvPr>
        </p:nvSpPr>
        <p:spPr/>
        <p:txBody>
          <a:body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
        <p:nvSpPr>
          <p:cNvPr id="9" name="Rectangle 8">
            <a:extLst>
              <a:ext uri="{FF2B5EF4-FFF2-40B4-BE49-F238E27FC236}">
                <a16:creationId xmlns="" xmlns:a16="http://schemas.microsoft.com/office/drawing/2014/main" id="{93E472F4-F51A-4F2A-8511-9FDAA52E44A9}"/>
              </a:ext>
            </a:extLst>
          </p:cNvPr>
          <p:cNvSpPr/>
          <p:nvPr userDrawn="1"/>
        </p:nvSpPr>
        <p:spPr>
          <a:xfrm>
            <a:off x="0" y="6538912"/>
            <a:ext cx="9144000" cy="319088"/>
          </a:xfrm>
          <a:prstGeom prst="rect">
            <a:avLst/>
          </a:prstGeom>
          <a:solidFill>
            <a:srgbClr val="5F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56729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731EE-5258-4707-902E-E56672E3A09E}"/>
              </a:ext>
            </a:extLst>
          </p:cNvPr>
          <p:cNvSpPr>
            <a:spLocks noGrp="1"/>
          </p:cNvSpPr>
          <p:nvPr>
            <p:ph type="title"/>
          </p:nvPr>
        </p:nvSpPr>
        <p:spPr/>
        <p:txBody>
          <a:bodyPr/>
          <a:lstStyle>
            <a:lvl1pPr>
              <a:defRPr>
                <a:solidFill>
                  <a:srgbClr val="5F5FA5"/>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BB770B58-0F58-4BBC-802D-FB62E0E65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C73B344-4103-4EFE-A8A7-D656A759F4B3}"/>
              </a:ext>
            </a:extLst>
          </p:cNvPr>
          <p:cNvSpPr>
            <a:spLocks noGrp="1"/>
          </p:cNvSpPr>
          <p:nvPr>
            <p:ph type="dt" sz="half" idx="10"/>
          </p:nvPr>
        </p:nvSpPr>
        <p:spPr/>
        <p:txBody>
          <a:body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F938EFF8-E1E2-4A77-B7CD-97F353A5EA4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6E04EF-CAC7-44B7-A5B8-22CCAE9E7A1D}"/>
              </a:ext>
            </a:extLst>
          </p:cNvPr>
          <p:cNvSpPr>
            <a:spLocks noGrp="1"/>
          </p:cNvSpPr>
          <p:nvPr>
            <p:ph type="sldNum" sz="quarter" idx="12"/>
          </p:nvPr>
        </p:nvSpPr>
        <p:spPr/>
        <p:txBody>
          <a:body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
        <p:nvSpPr>
          <p:cNvPr id="9" name="Rectangle 8">
            <a:extLst>
              <a:ext uri="{FF2B5EF4-FFF2-40B4-BE49-F238E27FC236}">
                <a16:creationId xmlns="" xmlns:a16="http://schemas.microsoft.com/office/drawing/2014/main" id="{93E472F4-F51A-4F2A-8511-9FDAA52E44A9}"/>
              </a:ext>
            </a:extLst>
          </p:cNvPr>
          <p:cNvSpPr/>
          <p:nvPr userDrawn="1"/>
        </p:nvSpPr>
        <p:spPr>
          <a:xfrm>
            <a:off x="0" y="6538912"/>
            <a:ext cx="9144000" cy="319088"/>
          </a:xfrm>
          <a:prstGeom prst="rect">
            <a:avLst/>
          </a:prstGeom>
          <a:solidFill>
            <a:srgbClr val="5F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56729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731EE-5258-4707-902E-E56672E3A09E}"/>
              </a:ext>
            </a:extLst>
          </p:cNvPr>
          <p:cNvSpPr>
            <a:spLocks noGrp="1"/>
          </p:cNvSpPr>
          <p:nvPr>
            <p:ph type="title"/>
          </p:nvPr>
        </p:nvSpPr>
        <p:spPr/>
        <p:txBody>
          <a:bodyPr/>
          <a:lstStyle>
            <a:lvl1pPr>
              <a:defRPr>
                <a:solidFill>
                  <a:srgbClr val="5F5FA5"/>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BB770B58-0F58-4BBC-802D-FB62E0E65F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C73B344-4103-4EFE-A8A7-D656A759F4B3}"/>
              </a:ext>
            </a:extLst>
          </p:cNvPr>
          <p:cNvSpPr>
            <a:spLocks noGrp="1"/>
          </p:cNvSpPr>
          <p:nvPr>
            <p:ph type="dt" sz="half" idx="10"/>
          </p:nvPr>
        </p:nvSpPr>
        <p:spPr/>
        <p:txBody>
          <a:body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F938EFF8-E1E2-4A77-B7CD-97F353A5EA4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6E04EF-CAC7-44B7-A5B8-22CCAE9E7A1D}"/>
              </a:ext>
            </a:extLst>
          </p:cNvPr>
          <p:cNvSpPr>
            <a:spLocks noGrp="1"/>
          </p:cNvSpPr>
          <p:nvPr>
            <p:ph type="sldNum" sz="quarter" idx="12"/>
          </p:nvPr>
        </p:nvSpPr>
        <p:spPr/>
        <p:txBody>
          <a:body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
        <p:nvSpPr>
          <p:cNvPr id="9" name="Rectangle 8">
            <a:extLst>
              <a:ext uri="{FF2B5EF4-FFF2-40B4-BE49-F238E27FC236}">
                <a16:creationId xmlns="" xmlns:a16="http://schemas.microsoft.com/office/drawing/2014/main" id="{93E472F4-F51A-4F2A-8511-9FDAA52E44A9}"/>
              </a:ext>
            </a:extLst>
          </p:cNvPr>
          <p:cNvSpPr/>
          <p:nvPr userDrawn="1"/>
        </p:nvSpPr>
        <p:spPr>
          <a:xfrm>
            <a:off x="0" y="6538912"/>
            <a:ext cx="9144000" cy="319088"/>
          </a:xfrm>
          <a:prstGeom prst="rect">
            <a:avLst/>
          </a:prstGeom>
          <a:solidFill>
            <a:srgbClr val="5F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56729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1E42BE-1441-4C7F-BC16-26E60C854FA7}" type="datetime1">
              <a:rPr lang="en-GB" smtClean="0"/>
              <a:t>20/04/2021</a:t>
            </a:fld>
            <a:endParaRPr lang="en-GB"/>
          </a:p>
        </p:txBody>
      </p:sp>
      <p:sp>
        <p:nvSpPr>
          <p:cNvPr id="5" name="Footer Placeholder 4"/>
          <p:cNvSpPr>
            <a:spLocks noGrp="1"/>
          </p:cNvSpPr>
          <p:nvPr>
            <p:ph type="ftr" sz="quarter" idx="11"/>
          </p:nvPr>
        </p:nvSpPr>
        <p:spPr/>
        <p:txBody>
          <a:bodyPr/>
          <a:lstStyle/>
          <a:p>
            <a:r>
              <a:rPr lang="en-GB"/>
              <a:t>Adrian Gale </a:t>
            </a:r>
          </a:p>
        </p:txBody>
      </p:sp>
      <p:sp>
        <p:nvSpPr>
          <p:cNvPr id="6" name="Slide Number Placeholder 5"/>
          <p:cNvSpPr>
            <a:spLocks noGrp="1"/>
          </p:cNvSpPr>
          <p:nvPr>
            <p:ph type="sldNum" sz="quarter" idx="12"/>
          </p:nvPr>
        </p:nvSpPr>
        <p:spPr/>
        <p:txBody>
          <a:bodyPr/>
          <a:lstStyle/>
          <a:p>
            <a:fld id="{BCB84282-B40B-496A-AF1A-5466BA0AA459}"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397E70-54C2-408A-97E0-4D43FB7A333F}" type="datetime1">
              <a:rPr lang="en-GB" smtClean="0"/>
              <a:t>20/04/2021</a:t>
            </a:fld>
            <a:endParaRPr lang="en-GB"/>
          </a:p>
        </p:txBody>
      </p:sp>
      <p:sp>
        <p:nvSpPr>
          <p:cNvPr id="5" name="Footer Placeholder 4"/>
          <p:cNvSpPr>
            <a:spLocks noGrp="1"/>
          </p:cNvSpPr>
          <p:nvPr>
            <p:ph type="ftr" sz="quarter" idx="11"/>
          </p:nvPr>
        </p:nvSpPr>
        <p:spPr/>
        <p:txBody>
          <a:bodyPr/>
          <a:lstStyle/>
          <a:p>
            <a:r>
              <a:rPr lang="en-GB"/>
              <a:t>Adrian Gale </a:t>
            </a:r>
          </a:p>
        </p:txBody>
      </p:sp>
      <p:sp>
        <p:nvSpPr>
          <p:cNvPr id="6" name="Slide Number Placeholder 5"/>
          <p:cNvSpPr>
            <a:spLocks noGrp="1"/>
          </p:cNvSpPr>
          <p:nvPr>
            <p:ph type="sldNum" sz="quarter" idx="12"/>
          </p:nvPr>
        </p:nvSpPr>
        <p:spPr/>
        <p:txBody>
          <a:bodyPr/>
          <a:lstStyle/>
          <a:p>
            <a:fld id="{BCB84282-B40B-496A-AF1A-5466BA0AA459}"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6"/>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6"/>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320B84F-2C4F-410F-A644-4C3FEC5974EE}" type="datetime1">
              <a:rPr lang="en-GB" smtClean="0"/>
              <a:t>20/04/2021</a:t>
            </a:fld>
            <a:endParaRPr lang="en-GB"/>
          </a:p>
        </p:txBody>
      </p:sp>
      <p:sp>
        <p:nvSpPr>
          <p:cNvPr id="6" name="Footer Placeholder 5"/>
          <p:cNvSpPr>
            <a:spLocks noGrp="1"/>
          </p:cNvSpPr>
          <p:nvPr>
            <p:ph type="ftr" sz="quarter" idx="11"/>
          </p:nvPr>
        </p:nvSpPr>
        <p:spPr/>
        <p:txBody>
          <a:bodyPr/>
          <a:lstStyle/>
          <a:p>
            <a:r>
              <a:rPr lang="en-GB"/>
              <a:t>Adrian Gale </a:t>
            </a:r>
          </a:p>
        </p:txBody>
      </p:sp>
      <p:sp>
        <p:nvSpPr>
          <p:cNvPr id="7" name="Slide Number Placeholder 6"/>
          <p:cNvSpPr>
            <a:spLocks noGrp="1"/>
          </p:cNvSpPr>
          <p:nvPr>
            <p:ph type="sldNum" sz="quarter" idx="12"/>
          </p:nvPr>
        </p:nvSpPr>
        <p:spPr/>
        <p:txBody>
          <a:bodyPr/>
          <a:lstStyle/>
          <a:p>
            <a:fld id="{BCB84282-B40B-496A-AF1A-5466BA0AA459}"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41"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32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40" y="144432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E34FEE3-DE7C-479A-873B-560BDF387490}" type="datetime1">
              <a:rPr lang="en-GB" smtClean="0"/>
              <a:t>20/04/2021</a:t>
            </a:fld>
            <a:endParaRPr lang="en-GB"/>
          </a:p>
        </p:txBody>
      </p:sp>
      <p:sp>
        <p:nvSpPr>
          <p:cNvPr id="8" name="Footer Placeholder 7"/>
          <p:cNvSpPr>
            <a:spLocks noGrp="1"/>
          </p:cNvSpPr>
          <p:nvPr>
            <p:ph type="ftr" sz="quarter" idx="11"/>
          </p:nvPr>
        </p:nvSpPr>
        <p:spPr/>
        <p:txBody>
          <a:bodyPr/>
          <a:lstStyle/>
          <a:p>
            <a:r>
              <a:rPr lang="en-GB"/>
              <a:t>Adrian Gale </a:t>
            </a:r>
          </a:p>
        </p:txBody>
      </p:sp>
      <p:sp>
        <p:nvSpPr>
          <p:cNvPr id="9" name="Slide Number Placeholder 8"/>
          <p:cNvSpPr>
            <a:spLocks noGrp="1"/>
          </p:cNvSpPr>
          <p:nvPr>
            <p:ph type="sldNum" sz="quarter" idx="12"/>
          </p:nvPr>
        </p:nvSpPr>
        <p:spPr/>
        <p:txBody>
          <a:bodyPr/>
          <a:lstStyle/>
          <a:p>
            <a:fld id="{BCB84282-B40B-496A-AF1A-5466BA0AA459}"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FE8446-5232-4FAF-9204-3B75F964E307}" type="datetime1">
              <a:rPr lang="en-GB" smtClean="0"/>
              <a:t>20/04/2021</a:t>
            </a:fld>
            <a:endParaRPr lang="en-GB"/>
          </a:p>
        </p:txBody>
      </p:sp>
      <p:sp>
        <p:nvSpPr>
          <p:cNvPr id="4" name="Footer Placeholder 3"/>
          <p:cNvSpPr>
            <a:spLocks noGrp="1"/>
          </p:cNvSpPr>
          <p:nvPr>
            <p:ph type="ftr" sz="quarter" idx="11"/>
          </p:nvPr>
        </p:nvSpPr>
        <p:spPr/>
        <p:txBody>
          <a:bodyPr/>
          <a:lstStyle/>
          <a:p>
            <a:r>
              <a:rPr lang="en-GB"/>
              <a:t>Adrian Gale </a:t>
            </a:r>
          </a:p>
        </p:txBody>
      </p:sp>
      <p:sp>
        <p:nvSpPr>
          <p:cNvPr id="5" name="Slide Number Placeholder 4"/>
          <p:cNvSpPr>
            <a:spLocks noGrp="1"/>
          </p:cNvSpPr>
          <p:nvPr>
            <p:ph type="sldNum" sz="quarter" idx="12"/>
          </p:nvPr>
        </p:nvSpPr>
        <p:spPr/>
        <p:txBody>
          <a:bodyPr/>
          <a:lstStyle/>
          <a:p>
            <a:fld id="{BCB84282-B40B-496A-AF1A-5466BA0AA459}"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545D0-C408-4382-B1BE-67977F733A2B}" type="datetime1">
              <a:rPr lang="en-GB" smtClean="0"/>
              <a:t>20/04/2021</a:t>
            </a:fld>
            <a:endParaRPr lang="en-GB"/>
          </a:p>
        </p:txBody>
      </p:sp>
      <p:sp>
        <p:nvSpPr>
          <p:cNvPr id="3" name="Footer Placeholder 2"/>
          <p:cNvSpPr>
            <a:spLocks noGrp="1"/>
          </p:cNvSpPr>
          <p:nvPr>
            <p:ph type="ftr" sz="quarter" idx="11"/>
          </p:nvPr>
        </p:nvSpPr>
        <p:spPr/>
        <p:txBody>
          <a:bodyPr/>
          <a:lstStyle/>
          <a:p>
            <a:r>
              <a:rPr lang="en-GB"/>
              <a:t>Adrian Gale </a:t>
            </a:r>
          </a:p>
        </p:txBody>
      </p:sp>
      <p:sp>
        <p:nvSpPr>
          <p:cNvPr id="4" name="Slide Number Placeholder 3"/>
          <p:cNvSpPr>
            <a:spLocks noGrp="1"/>
          </p:cNvSpPr>
          <p:nvPr>
            <p:ph type="sldNum" sz="quarter" idx="12"/>
          </p:nvPr>
        </p:nvSpPr>
        <p:spPr/>
        <p:txBody>
          <a:bodyPr/>
          <a:lstStyle/>
          <a:p>
            <a:fld id="{BCB84282-B40B-496A-AF1A-5466BA0AA45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9DCB368-F939-4DE1-8C6C-94A587216D11}" type="datetime1">
              <a:rPr lang="en-GB" smtClean="0"/>
              <a:t>20/04/2021</a:t>
            </a:fld>
            <a:endParaRPr lang="en-GB"/>
          </a:p>
        </p:txBody>
      </p:sp>
      <p:sp>
        <p:nvSpPr>
          <p:cNvPr id="6" name="Footer Placeholder 5"/>
          <p:cNvSpPr>
            <a:spLocks noGrp="1"/>
          </p:cNvSpPr>
          <p:nvPr>
            <p:ph type="ftr" sz="quarter" idx="11"/>
          </p:nvPr>
        </p:nvSpPr>
        <p:spPr/>
        <p:txBody>
          <a:bodyPr/>
          <a:lstStyle/>
          <a:p>
            <a:r>
              <a:rPr lang="en-GB"/>
              <a:t>Adrian Gale </a:t>
            </a:r>
          </a:p>
        </p:txBody>
      </p:sp>
      <p:sp>
        <p:nvSpPr>
          <p:cNvPr id="7" name="Slide Number Placeholder 6"/>
          <p:cNvSpPr>
            <a:spLocks noGrp="1"/>
          </p:cNvSpPr>
          <p:nvPr>
            <p:ph type="sldNum" sz="quarter" idx="12"/>
          </p:nvPr>
        </p:nvSpPr>
        <p:spPr/>
        <p:txBody>
          <a:bodyPr/>
          <a:lstStyle/>
          <a:p>
            <a:fld id="{BCB84282-B40B-496A-AF1A-5466BA0AA459}"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7C545A2-FB8D-4867-8972-5188F0254C56}" type="datetime1">
              <a:rPr lang="en-GB" smtClean="0"/>
              <a:t>20/04/2021</a:t>
            </a:fld>
            <a:endParaRPr lang="en-GB"/>
          </a:p>
        </p:txBody>
      </p:sp>
      <p:sp>
        <p:nvSpPr>
          <p:cNvPr id="6" name="Footer Placeholder 5"/>
          <p:cNvSpPr>
            <a:spLocks noGrp="1"/>
          </p:cNvSpPr>
          <p:nvPr>
            <p:ph type="ftr" sz="quarter" idx="11"/>
          </p:nvPr>
        </p:nvSpPr>
        <p:spPr>
          <a:xfrm>
            <a:off x="4380083" y="6407974"/>
            <a:ext cx="2350681" cy="365125"/>
          </a:xfrm>
        </p:spPr>
        <p:txBody>
          <a:bodyPr/>
          <a:lstStyle>
            <a:lvl1pPr>
              <a:defRPr>
                <a:solidFill>
                  <a:schemeClr val="tx1"/>
                </a:solidFill>
              </a:defRPr>
            </a:lvl1pPr>
            <a:extLst/>
          </a:lstStyle>
          <a:p>
            <a:r>
              <a:rPr lang="en-GB"/>
              <a:t>Adrian Gale </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B84282-B40B-496A-AF1A-5466BA0AA459}" type="slidenum">
              <a:rPr lang="en-GB" smtClean="0"/>
              <a:t>‹#›</a:t>
            </a:fld>
            <a:endParaRPr lang="en-GB"/>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6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6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6"/>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D03624-20FA-4269-83C8-A6AC78ED4F50}" type="datetime1">
              <a:rPr lang="en-GB" smtClean="0"/>
              <a:t>20/04/2021</a:t>
            </a:fld>
            <a:endParaRPr lang="en-GB"/>
          </a:p>
        </p:txBody>
      </p:sp>
      <p:sp>
        <p:nvSpPr>
          <p:cNvPr id="22" name="Footer Placeholder 21"/>
          <p:cNvSpPr>
            <a:spLocks noGrp="1"/>
          </p:cNvSpPr>
          <p:nvPr>
            <p:ph type="ftr" sz="quarter" idx="3"/>
          </p:nvPr>
        </p:nvSpPr>
        <p:spPr>
          <a:xfrm>
            <a:off x="4380083" y="640797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GB"/>
              <a:t>Adrian Gale </a:t>
            </a:r>
          </a:p>
        </p:txBody>
      </p:sp>
      <p:sp>
        <p:nvSpPr>
          <p:cNvPr id="18" name="Slide Number Placeholder 17"/>
          <p:cNvSpPr>
            <a:spLocks noGrp="1"/>
          </p:cNvSpPr>
          <p:nvPr>
            <p:ph type="sldNum" sz="quarter" idx="4"/>
          </p:nvPr>
        </p:nvSpPr>
        <p:spPr>
          <a:xfrm>
            <a:off x="8647272" y="640797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CB84282-B40B-496A-AF1A-5466BA0AA45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4BEA4-8447-4BD9-8D0B-653F89018EDC}"/>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2837C00-B7BF-4348-BF65-51211F1DE9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A90445F-5882-4430-A4B1-1C0AE8F5E4CE}"/>
              </a:ext>
            </a:extLst>
          </p:cNvPr>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6F0002CE-63BF-4465-9134-CC87B32DE972}"/>
              </a:ext>
            </a:extLst>
          </p:cNvPr>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0768FE-F30E-4340-B6AD-A1FB5462E6BF}"/>
              </a:ext>
            </a:extLst>
          </p:cNvPr>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4501032"/>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4BEA4-8447-4BD9-8D0B-653F89018EDC}"/>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2837C00-B7BF-4348-BF65-51211F1DE9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A90445F-5882-4430-A4B1-1C0AE8F5E4CE}"/>
              </a:ext>
            </a:extLst>
          </p:cNvPr>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6F0002CE-63BF-4465-9134-CC87B32DE972}"/>
              </a:ext>
            </a:extLst>
          </p:cNvPr>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0768FE-F30E-4340-B6AD-A1FB5462E6BF}"/>
              </a:ext>
            </a:extLst>
          </p:cNvPr>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4501032"/>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4BEA4-8447-4BD9-8D0B-653F89018EDC}"/>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2837C00-B7BF-4348-BF65-51211F1DE9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A90445F-5882-4430-A4B1-1C0AE8F5E4CE}"/>
              </a:ext>
            </a:extLst>
          </p:cNvPr>
          <p:cNvSpPr>
            <a:spLocks noGrp="1"/>
          </p:cNvSpPr>
          <p:nvPr>
            <p:ph type="dt" sz="half" idx="2"/>
          </p:nvPr>
        </p:nvSpPr>
        <p:spPr>
          <a:xfrm>
            <a:off x="628650" y="635637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6F0002CE-63BF-4465-9134-CC87B32DE972}"/>
              </a:ext>
            </a:extLst>
          </p:cNvPr>
          <p:cNvSpPr>
            <a:spLocks noGrp="1"/>
          </p:cNvSpPr>
          <p:nvPr>
            <p:ph type="ftr" sz="quarter" idx="3"/>
          </p:nvPr>
        </p:nvSpPr>
        <p:spPr>
          <a:xfrm>
            <a:off x="3028950" y="635637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0768FE-F30E-4340-B6AD-A1FB5462E6BF}"/>
              </a:ext>
            </a:extLst>
          </p:cNvPr>
          <p:cNvSpPr>
            <a:spLocks noGrp="1"/>
          </p:cNvSpPr>
          <p:nvPr>
            <p:ph type="sldNum" sz="quarter" idx="4"/>
          </p:nvPr>
        </p:nvSpPr>
        <p:spPr>
          <a:xfrm>
            <a:off x="6457950" y="635637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450103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4BEA4-8447-4BD9-8D0B-653F89018EDC}"/>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2837C00-B7BF-4348-BF65-51211F1DE9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A90445F-5882-4430-A4B1-1C0AE8F5E4CE}"/>
              </a:ext>
            </a:extLst>
          </p:cNvPr>
          <p:cNvSpPr>
            <a:spLocks noGrp="1"/>
          </p:cNvSpPr>
          <p:nvPr>
            <p:ph type="dt" sz="half" idx="2"/>
          </p:nvPr>
        </p:nvSpPr>
        <p:spPr>
          <a:xfrm>
            <a:off x="628650" y="63563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6F0002CE-63BF-4465-9134-CC87B32DE972}"/>
              </a:ext>
            </a:extLst>
          </p:cNvPr>
          <p:cNvSpPr>
            <a:spLocks noGrp="1"/>
          </p:cNvSpPr>
          <p:nvPr>
            <p:ph type="ftr" sz="quarter" idx="3"/>
          </p:nvPr>
        </p:nvSpPr>
        <p:spPr>
          <a:xfrm>
            <a:off x="3028950" y="63563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0768FE-F30E-4340-B6AD-A1FB5462E6BF}"/>
              </a:ext>
            </a:extLst>
          </p:cNvPr>
          <p:cNvSpPr>
            <a:spLocks noGrp="1"/>
          </p:cNvSpPr>
          <p:nvPr>
            <p:ph type="sldNum" sz="quarter" idx="4"/>
          </p:nvPr>
        </p:nvSpPr>
        <p:spPr>
          <a:xfrm>
            <a:off x="6457950" y="63563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450103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4BEA4-8447-4BD9-8D0B-653F89018EDC}"/>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2837C00-B7BF-4348-BF65-51211F1DE9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A90445F-5882-4430-A4B1-1C0AE8F5E4CE}"/>
              </a:ext>
            </a:extLst>
          </p:cNvPr>
          <p:cNvSpPr>
            <a:spLocks noGrp="1"/>
          </p:cNvSpPr>
          <p:nvPr>
            <p:ph type="dt" sz="half" idx="2"/>
          </p:nvPr>
        </p:nvSpPr>
        <p:spPr>
          <a:xfrm>
            <a:off x="628650" y="63563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6F0002CE-63BF-4465-9134-CC87B32DE972}"/>
              </a:ext>
            </a:extLst>
          </p:cNvPr>
          <p:cNvSpPr>
            <a:spLocks noGrp="1"/>
          </p:cNvSpPr>
          <p:nvPr>
            <p:ph type="ftr" sz="quarter" idx="3"/>
          </p:nvPr>
        </p:nvSpPr>
        <p:spPr>
          <a:xfrm>
            <a:off x="3028950" y="63563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0768FE-F30E-4340-B6AD-A1FB5462E6BF}"/>
              </a:ext>
            </a:extLst>
          </p:cNvPr>
          <p:cNvSpPr>
            <a:spLocks noGrp="1"/>
          </p:cNvSpPr>
          <p:nvPr>
            <p:ph type="sldNum" sz="quarter" idx="4"/>
          </p:nvPr>
        </p:nvSpPr>
        <p:spPr>
          <a:xfrm>
            <a:off x="6457950" y="635636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4501032"/>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4BEA4-8447-4BD9-8D0B-653F89018EDC}"/>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2837C00-B7BF-4348-BF65-51211F1DE9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A90445F-5882-4430-A4B1-1C0AE8F5E4CE}"/>
              </a:ext>
            </a:extLst>
          </p:cNvPr>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89269-4CB1-4A87-81DA-31334EB378F7}" type="datetimeFigureOut">
              <a:rPr lang="en-GB" smtClean="0">
                <a:solidFill>
                  <a:prstClr val="black">
                    <a:tint val="75000"/>
                  </a:prstClr>
                </a:solidFill>
              </a:rPr>
              <a:pPr/>
              <a:t>20/04/2021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6F0002CE-63BF-4465-9134-CC87B32DE972}"/>
              </a:ext>
            </a:extLst>
          </p:cNvPr>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E0768FE-F30E-4340-B6AD-A1FB5462E6BF}"/>
              </a:ext>
            </a:extLst>
          </p:cNvPr>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5BE25-4198-4C4D-B6B1-E1BD1F9F28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4501032"/>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nfo@herefordhsg.co.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ospa.com/media/documents/occupational-safety/fatigue-and-work-position-statemen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jennie.atkins@hse.gov.uk" TargetMode="External"/><Relationship Id="rId2" Type="http://schemas.openxmlformats.org/officeDocument/2006/relationships/hyperlink" Target="mailto:natalie.dunn@hse.gov.uk"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bit.ly/2NUeYL2" TargetMode="External"/><Relationship Id="rId7" Type="http://schemas.openxmlformats.org/officeDocument/2006/relationships/hyperlink" Target="https://bit.ly/3tO14sY" TargetMode="External"/><Relationship Id="rId2" Type="http://schemas.openxmlformats.org/officeDocument/2006/relationships/hyperlink" Target="https://bit.ly/3sljMYU" TargetMode="External"/><Relationship Id="rId1" Type="http://schemas.openxmlformats.org/officeDocument/2006/relationships/slideLayout" Target="../slideLayouts/slideLayout16.xml"/><Relationship Id="rId6" Type="http://schemas.openxmlformats.org/officeDocument/2006/relationships/hyperlink" Target="https://bit.ly/2QFUKWn" TargetMode="External"/><Relationship Id="rId5" Type="http://schemas.openxmlformats.org/officeDocument/2006/relationships/hyperlink" Target="https://bit.ly/3rnsp3A" TargetMode="External"/><Relationship Id="rId4" Type="http://schemas.openxmlformats.org/officeDocument/2006/relationships/hyperlink" Target="https://bit.ly/3tNapk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E13AF83-E69B-4D4C-9F2E-1C733D12B7CF}"/>
              </a:ext>
            </a:extLst>
          </p:cNvPr>
          <p:cNvSpPr>
            <a:spLocks noGrp="1"/>
          </p:cNvSpPr>
          <p:nvPr>
            <p:ph idx="1"/>
          </p:nvPr>
        </p:nvSpPr>
        <p:spPr>
          <a:xfrm>
            <a:off x="457200" y="980731"/>
            <a:ext cx="8229600" cy="5026563"/>
          </a:xfrm>
        </p:spPr>
        <p:txBody>
          <a:bodyPr>
            <a:normAutofit fontScale="77500" lnSpcReduction="20000"/>
          </a:bodyPr>
          <a:lstStyle/>
          <a:p>
            <a:pPr marL="109728" indent="0">
              <a:buNone/>
            </a:pPr>
            <a:endParaRPr lang="en-GB" sz="2800" dirty="0"/>
          </a:p>
          <a:p>
            <a:pPr marL="109728" indent="0" algn="ctr">
              <a:buNone/>
            </a:pPr>
            <a:r>
              <a:rPr lang="en-GB" sz="2800" dirty="0"/>
              <a:t>ZOOM SEMINAR </a:t>
            </a:r>
          </a:p>
          <a:p>
            <a:pPr marL="109728" indent="0" algn="ctr">
              <a:buNone/>
            </a:pPr>
            <a:r>
              <a:rPr lang="en-GB" sz="2800" dirty="0"/>
              <a:t>10:00am Wednesday </a:t>
            </a:r>
            <a:r>
              <a:rPr lang="en-GB" sz="2800" dirty="0" smtClean="0"/>
              <a:t>28</a:t>
            </a:r>
            <a:r>
              <a:rPr lang="en-GB" sz="2800" baseline="30000" dirty="0" smtClean="0"/>
              <a:t>th</a:t>
            </a:r>
            <a:r>
              <a:rPr lang="en-GB" sz="2800" dirty="0" smtClean="0"/>
              <a:t> April </a:t>
            </a:r>
            <a:r>
              <a:rPr lang="en-GB" sz="2800" dirty="0"/>
              <a:t>2021</a:t>
            </a:r>
          </a:p>
          <a:p>
            <a:pPr marL="109728" indent="0" algn="ctr">
              <a:buNone/>
            </a:pPr>
            <a:endParaRPr lang="en-GB" sz="2800" dirty="0"/>
          </a:p>
          <a:p>
            <a:pPr marL="109728" indent="0" algn="ctr">
              <a:buNone/>
            </a:pPr>
            <a:r>
              <a:rPr lang="en-US" sz="2800" dirty="0" smtClean="0"/>
              <a:t>‘Health and Wellbeing – in the new normal’</a:t>
            </a:r>
            <a:endParaRPr lang="en-US" sz="2800" dirty="0"/>
          </a:p>
          <a:p>
            <a:pPr marL="109728" indent="0" algn="ctr">
              <a:buNone/>
            </a:pPr>
            <a:r>
              <a:rPr lang="en-GB" sz="2800" dirty="0"/>
              <a:t> </a:t>
            </a:r>
          </a:p>
          <a:p>
            <a:pPr marL="109728" indent="0" algn="ctr">
              <a:buNone/>
            </a:pPr>
            <a:endParaRPr lang="en-GB" sz="2800" dirty="0"/>
          </a:p>
          <a:p>
            <a:pPr marL="109728" indent="0">
              <a:buNone/>
            </a:pPr>
            <a:r>
              <a:rPr lang="en-GB" sz="2800" b="1" dirty="0"/>
              <a:t>Housekeeping:</a:t>
            </a:r>
          </a:p>
          <a:p>
            <a:pPr marL="109728" indent="0">
              <a:buNone/>
            </a:pPr>
            <a:r>
              <a:rPr lang="en-GB" sz="2800" dirty="0"/>
              <a:t>Please keep microphones ‘muted’ unless you wish to speak (this keeps down background noise).</a:t>
            </a:r>
          </a:p>
          <a:p>
            <a:pPr marL="109728" indent="0">
              <a:buNone/>
            </a:pPr>
            <a:r>
              <a:rPr lang="en-GB" sz="2800" dirty="0"/>
              <a:t>Please ask questions though the ‘chat’ button.</a:t>
            </a:r>
          </a:p>
          <a:p>
            <a:pPr marL="109728" indent="0">
              <a:buNone/>
            </a:pPr>
            <a:r>
              <a:rPr lang="en-GB" sz="2800" dirty="0"/>
              <a:t>Technical issues, please email </a:t>
            </a:r>
            <a:r>
              <a:rPr lang="en-GB" sz="2800" dirty="0">
                <a:hlinkClick r:id="rId2"/>
              </a:rPr>
              <a:t>info@herefordhsg.co.uk</a:t>
            </a:r>
            <a:endParaRPr lang="en-GB" sz="2800" dirty="0"/>
          </a:p>
          <a:p>
            <a:pPr marL="109728" indent="0">
              <a:buNone/>
            </a:pPr>
            <a:r>
              <a:rPr lang="en-GB" sz="2800" dirty="0"/>
              <a:t>Please note the Seminar will be recorded and may be used for supporting the communication of H&amp;S advice.</a:t>
            </a:r>
            <a:endParaRPr lang="en-GB" sz="2800" b="1" dirty="0"/>
          </a:p>
          <a:p>
            <a:pPr marL="109728" indent="0">
              <a:buNone/>
            </a:pPr>
            <a:endParaRPr lang="en-GB" sz="2800" b="1" dirty="0"/>
          </a:p>
        </p:txBody>
      </p:sp>
      <p:sp>
        <p:nvSpPr>
          <p:cNvPr id="3" name="Footer Placeholder 2">
            <a:extLst>
              <a:ext uri="{FF2B5EF4-FFF2-40B4-BE49-F238E27FC236}">
                <a16:creationId xmlns:a16="http://schemas.microsoft.com/office/drawing/2014/main" xmlns="" id="{B39ECF2A-6156-4B20-B783-E3F0D4D62838}"/>
              </a:ext>
            </a:extLst>
          </p:cNvPr>
          <p:cNvSpPr>
            <a:spLocks noGrp="1"/>
          </p:cNvSpPr>
          <p:nvPr>
            <p:ph type="ftr" sz="quarter" idx="11"/>
          </p:nvPr>
        </p:nvSpPr>
        <p:spPr/>
        <p:txBody>
          <a:bodyPr/>
          <a:lstStyle/>
          <a:p>
            <a:r>
              <a:rPr lang="en-GB" dirty="0"/>
              <a:t>Jane Stevenson </a:t>
            </a:r>
          </a:p>
        </p:txBody>
      </p:sp>
      <p:sp>
        <p:nvSpPr>
          <p:cNvPr id="4" name="Title 3">
            <a:extLst>
              <a:ext uri="{FF2B5EF4-FFF2-40B4-BE49-F238E27FC236}">
                <a16:creationId xmlns:a16="http://schemas.microsoft.com/office/drawing/2014/main" xmlns="" id="{85DBAA3A-61C0-4600-AA61-C7E9FFAF88F6}"/>
              </a:ext>
            </a:extLst>
          </p:cNvPr>
          <p:cNvSpPr>
            <a:spLocks noGrp="1"/>
          </p:cNvSpPr>
          <p:nvPr>
            <p:ph type="title"/>
          </p:nvPr>
        </p:nvSpPr>
        <p:spPr>
          <a:xfrm>
            <a:off x="457200" y="274638"/>
            <a:ext cx="8229600" cy="706090"/>
          </a:xfrm>
          <a:solidFill>
            <a:schemeClr val="accent1">
              <a:lumMod val="40000"/>
              <a:lumOff val="60000"/>
            </a:schemeClr>
          </a:solidFill>
        </p:spPr>
        <p:txBody>
          <a:bodyPr>
            <a:normAutofit/>
          </a:bodyPr>
          <a:lstStyle/>
          <a:p>
            <a:pPr algn="ctr"/>
            <a:r>
              <a:rPr lang="en-GB" sz="3200" b="0" dirty="0" smtClean="0">
                <a:solidFill>
                  <a:schemeClr val="tx1"/>
                </a:solidFill>
                <a:effectLst>
                  <a:outerShdw blurRad="38100" dist="38100" dir="2700000" algn="tl">
                    <a:srgbClr val="000000">
                      <a:alpha val="43137"/>
                    </a:srgbClr>
                  </a:outerShdw>
                </a:effectLst>
              </a:rPr>
              <a:t>Herefordshire Health &amp; Safety Group</a:t>
            </a:r>
            <a:endParaRPr lang="en-GB" sz="3200"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16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457200" y="1268766"/>
            <a:ext cx="8229600" cy="4738531"/>
          </a:xfrm>
        </p:spPr>
        <p:txBody>
          <a:bodyPr>
            <a:normAutofit/>
          </a:bodyPr>
          <a:lstStyle/>
          <a:p>
            <a:pPr marL="109728" indent="0">
              <a:buNone/>
            </a:pPr>
            <a:endParaRPr lang="en-US" dirty="0" smtClean="0"/>
          </a:p>
          <a:p>
            <a:pPr marL="109728" indent="0">
              <a:buNone/>
            </a:pPr>
            <a:r>
              <a:rPr lang="en-US" dirty="0" err="1" smtClean="0"/>
              <a:t>RoSPA</a:t>
            </a:r>
            <a:r>
              <a:rPr lang="en-US" dirty="0" smtClean="0"/>
              <a:t> have recently issued some new guidance on fatigue – their key point is:</a:t>
            </a:r>
          </a:p>
          <a:p>
            <a:pPr marL="109728" indent="0">
              <a:buNone/>
            </a:pPr>
            <a:endParaRPr lang="en-US" dirty="0" smtClean="0"/>
          </a:p>
          <a:p>
            <a:pPr marL="109728" indent="0">
              <a:buNone/>
            </a:pPr>
            <a:r>
              <a:rPr lang="en-GB" i="1" dirty="0"/>
              <a:t>"Fatigue is a major but under-recognised hazard in the workplace, adversely affecting workers’ health, safety and wellbeing as well as overall organisational effectiveness."</a:t>
            </a:r>
            <a:endParaRPr lang="en-GB" dirty="0"/>
          </a:p>
          <a:p>
            <a:pPr marL="109728" indent="0">
              <a:buNone/>
            </a:pPr>
            <a:endParaRPr lang="en-GB" dirty="0"/>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smtClean="0"/>
              <a:t>Roger </a:t>
            </a:r>
            <a:r>
              <a:rPr lang="en-GB" dirty="0" err="1" smtClean="0"/>
              <a:t>Bibbings</a:t>
            </a:r>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rmAutofit fontScale="90000"/>
          </a:bodyPr>
          <a:lstStyle/>
          <a:p>
            <a:r>
              <a:rPr lang="en-GB" dirty="0" smtClean="0">
                <a:solidFill>
                  <a:schemeClr val="tx1"/>
                </a:solidFill>
              </a:rPr>
              <a:t>Fatigue and Work</a:t>
            </a:r>
            <a:r>
              <a:rPr lang="en-GB" dirty="0"/>
              <a:t/>
            </a:r>
            <a:br>
              <a:rPr lang="en-GB" dirty="0"/>
            </a:br>
            <a:endParaRPr lang="en-GB" dirty="0"/>
          </a:p>
        </p:txBody>
      </p:sp>
    </p:spTree>
    <p:extLst>
      <p:ext uri="{BB962C8B-B14F-4D97-AF65-F5344CB8AC3E}">
        <p14:creationId xmlns:p14="http://schemas.microsoft.com/office/powerpoint/2010/main" val="214501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457200" y="980728"/>
            <a:ext cx="8229600" cy="5472608"/>
          </a:xfrm>
        </p:spPr>
        <p:txBody>
          <a:bodyPr>
            <a:normAutofit/>
          </a:bodyPr>
          <a:lstStyle/>
          <a:p>
            <a:pPr marL="109728" indent="0">
              <a:buNone/>
            </a:pPr>
            <a:r>
              <a:rPr lang="en-GB" b="1" dirty="0"/>
              <a:t>Many causes..</a:t>
            </a:r>
            <a:endParaRPr lang="en-GB" dirty="0"/>
          </a:p>
          <a:p>
            <a:r>
              <a:rPr lang="en-GB" dirty="0"/>
              <a:t>Some workers more susceptible to excessive fatigue than others (EDS, OSA </a:t>
            </a:r>
            <a:r>
              <a:rPr lang="en-GB" dirty="0" err="1"/>
              <a:t>etc</a:t>
            </a:r>
            <a:r>
              <a:rPr lang="en-GB" dirty="0"/>
              <a:t>,)</a:t>
            </a:r>
          </a:p>
          <a:p>
            <a:r>
              <a:rPr lang="en-GB" dirty="0"/>
              <a:t>Fatigue can contribute to accidents and unplanned events by adversely affecting motivation, vigilance/monitoring, reaction times, sustained attention, visual tracking, logical reasoning and calculation, encoding and decoding of information, memory, communication, multi-tasking and complex decision-making.</a:t>
            </a:r>
          </a:p>
          <a:p>
            <a:pPr marL="109728" indent="0">
              <a:buNone/>
            </a:pPr>
            <a:endParaRPr lang="en-GB" dirty="0"/>
          </a:p>
          <a:p>
            <a:pPr marL="109728" indent="0">
              <a:buNone/>
            </a:pPr>
            <a:endParaRPr lang="en-GB" dirty="0"/>
          </a:p>
          <a:p>
            <a:pPr marL="109728" indent="0">
              <a:buNone/>
            </a:pPr>
            <a:endParaRPr lang="en-GB" dirty="0"/>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smtClean="0"/>
              <a:t>Roger </a:t>
            </a:r>
            <a:r>
              <a:rPr lang="en-GB" dirty="0" err="1" smtClean="0"/>
              <a:t>Bibbings</a:t>
            </a:r>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rmAutofit fontScale="90000"/>
          </a:bodyPr>
          <a:lstStyle/>
          <a:p>
            <a:r>
              <a:rPr lang="en-GB" dirty="0" smtClean="0">
                <a:solidFill>
                  <a:schemeClr val="tx1"/>
                </a:solidFill>
              </a:rPr>
              <a:t>Fatigue and Work</a:t>
            </a:r>
            <a:r>
              <a:rPr lang="en-GB" dirty="0"/>
              <a:t/>
            </a:r>
            <a:br>
              <a:rPr lang="en-GB" dirty="0"/>
            </a:br>
            <a:endParaRPr lang="en-GB" dirty="0"/>
          </a:p>
        </p:txBody>
      </p:sp>
    </p:spTree>
    <p:extLst>
      <p:ext uri="{BB962C8B-B14F-4D97-AF65-F5344CB8AC3E}">
        <p14:creationId xmlns:p14="http://schemas.microsoft.com/office/powerpoint/2010/main" val="110955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457200" y="980728"/>
            <a:ext cx="8229600" cy="5472608"/>
          </a:xfrm>
        </p:spPr>
        <p:txBody>
          <a:bodyPr>
            <a:normAutofit/>
          </a:bodyPr>
          <a:lstStyle/>
          <a:p>
            <a:pPr marL="109728" indent="0">
              <a:buNone/>
            </a:pPr>
            <a:r>
              <a:rPr lang="en-GB" b="1" dirty="0"/>
              <a:t>Many causes</a:t>
            </a:r>
            <a:r>
              <a:rPr lang="en-GB" b="1" dirty="0" smtClean="0"/>
              <a:t>.. (cont’d)</a:t>
            </a:r>
            <a:endParaRPr lang="en-GB" dirty="0"/>
          </a:p>
          <a:p>
            <a:r>
              <a:rPr lang="en-GB" dirty="0"/>
              <a:t>Sufferers from extreme and prolonged mental and physical exhaustion are more likely to develop persistent insomnia, sleepiness, mood disturbance, relationship difficulties, substance abuse, absenteeism and disciplinary problems as well as long-term health detriments such as stomach upsets and cardiovascular disease.</a:t>
            </a:r>
          </a:p>
          <a:p>
            <a:r>
              <a:rPr lang="en-GB" dirty="0"/>
              <a:t>Employers have legal duties (SFAIRP) to assess and control tiredness in the </a:t>
            </a:r>
            <a:r>
              <a:rPr lang="en-GB" dirty="0" smtClean="0"/>
              <a:t>workplace</a:t>
            </a:r>
          </a:p>
          <a:p>
            <a:pPr marL="109728" indent="0">
              <a:buNone/>
            </a:pPr>
            <a:endParaRPr lang="en-GB" dirty="0" smtClean="0"/>
          </a:p>
          <a:p>
            <a:pPr marL="109728" indent="0">
              <a:buNone/>
            </a:pPr>
            <a:endParaRPr lang="en-GB" dirty="0"/>
          </a:p>
          <a:p>
            <a:pPr marL="109728" indent="0">
              <a:buNone/>
            </a:pPr>
            <a:endParaRPr lang="en-GB" dirty="0"/>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smtClean="0"/>
              <a:t>Roger </a:t>
            </a:r>
            <a:r>
              <a:rPr lang="en-GB" dirty="0" err="1" smtClean="0"/>
              <a:t>Bibbings</a:t>
            </a:r>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rmAutofit fontScale="90000"/>
          </a:bodyPr>
          <a:lstStyle/>
          <a:p>
            <a:r>
              <a:rPr lang="en-GB" dirty="0" smtClean="0">
                <a:solidFill>
                  <a:schemeClr val="tx1"/>
                </a:solidFill>
              </a:rPr>
              <a:t>Fatigue and Work</a:t>
            </a:r>
            <a:r>
              <a:rPr lang="en-GB" dirty="0"/>
              <a:t/>
            </a:r>
            <a:br>
              <a:rPr lang="en-GB" dirty="0"/>
            </a:br>
            <a:endParaRPr lang="en-GB" dirty="0"/>
          </a:p>
        </p:txBody>
      </p:sp>
    </p:spTree>
    <p:extLst>
      <p:ext uri="{BB962C8B-B14F-4D97-AF65-F5344CB8AC3E}">
        <p14:creationId xmlns:p14="http://schemas.microsoft.com/office/powerpoint/2010/main" val="293699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457200" y="980728"/>
            <a:ext cx="8229600" cy="5472608"/>
          </a:xfrm>
        </p:spPr>
        <p:txBody>
          <a:bodyPr>
            <a:normAutofit/>
          </a:bodyPr>
          <a:lstStyle/>
          <a:p>
            <a:pPr marL="109728" indent="0">
              <a:buNone/>
            </a:pPr>
            <a:r>
              <a:rPr lang="en-GB" b="1" dirty="0"/>
              <a:t>Many causes</a:t>
            </a:r>
            <a:r>
              <a:rPr lang="en-GB" b="1" dirty="0" smtClean="0"/>
              <a:t>.. (cont’d)</a:t>
            </a:r>
            <a:endParaRPr lang="en-GB" dirty="0"/>
          </a:p>
          <a:p>
            <a:endParaRPr lang="en-GB" dirty="0" smtClean="0"/>
          </a:p>
          <a:p>
            <a:r>
              <a:rPr lang="en-GB" sz="2800" i="1" dirty="0" smtClean="0"/>
              <a:t>Cumulative </a:t>
            </a:r>
            <a:r>
              <a:rPr lang="en-GB" sz="2800" i="1" dirty="0"/>
              <a:t>fatigue is a significant risk factor not only in front-line safety critical work but also in many other tasks, which, if performed poorly, can result in latent safety problems.</a:t>
            </a:r>
          </a:p>
          <a:p>
            <a:pPr marL="109728" indent="0">
              <a:buNone/>
            </a:pPr>
            <a:endParaRPr lang="en-GB" sz="2800" i="1" dirty="0"/>
          </a:p>
          <a:p>
            <a:pPr marL="109728" indent="0">
              <a:buNone/>
            </a:pPr>
            <a:endParaRPr lang="en-GB" dirty="0"/>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smtClean="0"/>
              <a:t>Roger </a:t>
            </a:r>
            <a:r>
              <a:rPr lang="en-GB" dirty="0" err="1" smtClean="0"/>
              <a:t>Bibbings</a:t>
            </a:r>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rmAutofit fontScale="90000"/>
          </a:bodyPr>
          <a:lstStyle/>
          <a:p>
            <a:r>
              <a:rPr lang="en-GB" dirty="0" smtClean="0">
                <a:solidFill>
                  <a:schemeClr val="tx1"/>
                </a:solidFill>
              </a:rPr>
              <a:t>Fatigue and Work</a:t>
            </a:r>
            <a:r>
              <a:rPr lang="en-GB" dirty="0"/>
              <a:t/>
            </a:r>
            <a:br>
              <a:rPr lang="en-GB" dirty="0"/>
            </a:br>
            <a:endParaRPr lang="en-GB" dirty="0"/>
          </a:p>
        </p:txBody>
      </p:sp>
    </p:spTree>
    <p:extLst>
      <p:ext uri="{BB962C8B-B14F-4D97-AF65-F5344CB8AC3E}">
        <p14:creationId xmlns:p14="http://schemas.microsoft.com/office/powerpoint/2010/main" val="290932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457200" y="980728"/>
            <a:ext cx="8229600" cy="5472608"/>
          </a:xfrm>
        </p:spPr>
        <p:txBody>
          <a:bodyPr>
            <a:normAutofit/>
          </a:bodyPr>
          <a:lstStyle/>
          <a:p>
            <a:pPr marL="109728" indent="0">
              <a:buNone/>
            </a:pPr>
            <a:r>
              <a:rPr lang="en-GB" b="1" dirty="0" smtClean="0"/>
              <a:t>Key objectives</a:t>
            </a:r>
          </a:p>
          <a:p>
            <a:pPr marL="109728" indent="0">
              <a:buNone/>
            </a:pPr>
            <a:endParaRPr lang="en-GB" dirty="0"/>
          </a:p>
          <a:p>
            <a:r>
              <a:rPr lang="en-GB" dirty="0"/>
              <a:t>Avoid stigmatisation! (ensuring fatigue is not wrongly described as indolence or laziness)</a:t>
            </a:r>
          </a:p>
          <a:p>
            <a:r>
              <a:rPr lang="en-GB" dirty="0"/>
              <a:t>Assess and reduce potential for fatigue</a:t>
            </a:r>
          </a:p>
          <a:p>
            <a:r>
              <a:rPr lang="en-GB" dirty="0"/>
              <a:t>Manage </a:t>
            </a:r>
            <a:r>
              <a:rPr lang="en-GB" dirty="0" err="1"/>
              <a:t>shiftwork</a:t>
            </a:r>
            <a:r>
              <a:rPr lang="en-GB" dirty="0"/>
              <a:t> safely (HSG 256)</a:t>
            </a:r>
          </a:p>
          <a:p>
            <a:r>
              <a:rPr lang="en-GB" dirty="0"/>
              <a:t>Enough time between shifts to commute, wash, eat, socialise and carry out domestic duties, as well as sleep;</a:t>
            </a:r>
          </a:p>
          <a:p>
            <a:pPr marL="109728" indent="0">
              <a:buNone/>
            </a:pPr>
            <a:endParaRPr lang="en-GB" dirty="0"/>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smtClean="0"/>
              <a:t>Roger </a:t>
            </a:r>
            <a:r>
              <a:rPr lang="en-GB" dirty="0" err="1" smtClean="0"/>
              <a:t>Bibbings</a:t>
            </a:r>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rmAutofit fontScale="90000"/>
          </a:bodyPr>
          <a:lstStyle/>
          <a:p>
            <a:r>
              <a:rPr lang="en-GB" dirty="0" smtClean="0">
                <a:solidFill>
                  <a:schemeClr val="tx1"/>
                </a:solidFill>
              </a:rPr>
              <a:t>Fatigue and Work</a:t>
            </a:r>
            <a:r>
              <a:rPr lang="en-GB" dirty="0"/>
              <a:t/>
            </a:r>
            <a:br>
              <a:rPr lang="en-GB" dirty="0"/>
            </a:br>
            <a:endParaRPr lang="en-GB" dirty="0"/>
          </a:p>
        </p:txBody>
      </p:sp>
    </p:spTree>
    <p:extLst>
      <p:ext uri="{BB962C8B-B14F-4D97-AF65-F5344CB8AC3E}">
        <p14:creationId xmlns:p14="http://schemas.microsoft.com/office/powerpoint/2010/main" val="291673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457200" y="980728"/>
            <a:ext cx="8229600" cy="5472608"/>
          </a:xfrm>
        </p:spPr>
        <p:txBody>
          <a:bodyPr>
            <a:normAutofit lnSpcReduction="10000"/>
          </a:bodyPr>
          <a:lstStyle/>
          <a:p>
            <a:pPr marL="109728" indent="0">
              <a:buNone/>
            </a:pPr>
            <a:r>
              <a:rPr lang="en-GB" b="1" dirty="0" smtClean="0"/>
              <a:t>Key objectives (cont’d)</a:t>
            </a:r>
            <a:endParaRPr lang="en-GB" dirty="0"/>
          </a:p>
          <a:p>
            <a:r>
              <a:rPr lang="en-GB" dirty="0" smtClean="0"/>
              <a:t>Restrict </a:t>
            </a:r>
            <a:r>
              <a:rPr lang="en-GB" dirty="0"/>
              <a:t>consecutive night shifts to a maximum of two to three or two 12-hour shifts; and allowing at least two days off after the last night shift in a string of such shifts.</a:t>
            </a:r>
          </a:p>
          <a:p>
            <a:r>
              <a:rPr lang="en-GB" dirty="0"/>
              <a:t>Shifts rotated forwards (early shifts changing to afternoons and afternoons changing to nights).</a:t>
            </a:r>
          </a:p>
          <a:p>
            <a:r>
              <a:rPr lang="en-GB" dirty="0"/>
              <a:t>Long shifts and too much over-time to be </a:t>
            </a:r>
            <a:r>
              <a:rPr lang="en-GB" dirty="0" smtClean="0"/>
              <a:t>avoided.</a:t>
            </a:r>
            <a:endParaRPr lang="en-GB" dirty="0"/>
          </a:p>
          <a:p>
            <a:r>
              <a:rPr lang="en-GB" dirty="0"/>
              <a:t>Quality breaks and scope for “power napping” (with caution!)</a:t>
            </a:r>
          </a:p>
          <a:p>
            <a:r>
              <a:rPr lang="en-GB" dirty="0"/>
              <a:t>Self-selection of shift patterns.</a:t>
            </a:r>
          </a:p>
          <a:p>
            <a:pPr marL="109728" indent="0">
              <a:buNone/>
            </a:pPr>
            <a:endParaRPr lang="en-GB" dirty="0"/>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smtClean="0"/>
              <a:t>Roger </a:t>
            </a:r>
            <a:r>
              <a:rPr lang="en-GB" dirty="0" err="1" smtClean="0"/>
              <a:t>Bibbings</a:t>
            </a:r>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rmAutofit fontScale="90000"/>
          </a:bodyPr>
          <a:lstStyle/>
          <a:p>
            <a:r>
              <a:rPr lang="en-GB" dirty="0" smtClean="0">
                <a:solidFill>
                  <a:schemeClr val="tx1"/>
                </a:solidFill>
              </a:rPr>
              <a:t>Fatigue and Work</a:t>
            </a:r>
            <a:r>
              <a:rPr lang="en-GB" dirty="0"/>
              <a:t/>
            </a:r>
            <a:br>
              <a:rPr lang="en-GB" dirty="0"/>
            </a:br>
            <a:endParaRPr lang="en-GB" dirty="0"/>
          </a:p>
        </p:txBody>
      </p:sp>
    </p:spTree>
    <p:extLst>
      <p:ext uri="{BB962C8B-B14F-4D97-AF65-F5344CB8AC3E}">
        <p14:creationId xmlns:p14="http://schemas.microsoft.com/office/powerpoint/2010/main" val="207503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457200" y="1196752"/>
            <a:ext cx="8229600" cy="5256584"/>
          </a:xfrm>
        </p:spPr>
        <p:txBody>
          <a:bodyPr>
            <a:normAutofit fontScale="92500" lnSpcReduction="10000"/>
          </a:bodyPr>
          <a:lstStyle/>
          <a:p>
            <a:pPr marL="109728" indent="0">
              <a:buNone/>
            </a:pPr>
            <a:r>
              <a:rPr lang="en-GB" b="1" dirty="0"/>
              <a:t>Further general steps</a:t>
            </a:r>
            <a:r>
              <a:rPr lang="en-GB" dirty="0" smtClean="0"/>
              <a:t>..</a:t>
            </a:r>
          </a:p>
          <a:p>
            <a:r>
              <a:rPr lang="en-GB" dirty="0" smtClean="0"/>
              <a:t>Fully </a:t>
            </a:r>
            <a:r>
              <a:rPr lang="en-GB" dirty="0"/>
              <a:t>consulting the workforce and their </a:t>
            </a:r>
            <a:r>
              <a:rPr lang="en-GB" dirty="0" smtClean="0"/>
              <a:t>representatives</a:t>
            </a:r>
          </a:p>
          <a:p>
            <a:r>
              <a:rPr lang="en-GB" dirty="0" smtClean="0"/>
              <a:t>Communicating </a:t>
            </a:r>
            <a:r>
              <a:rPr lang="en-GB" dirty="0"/>
              <a:t>a clear policy that destigmatises fatigue</a:t>
            </a:r>
          </a:p>
          <a:p>
            <a:r>
              <a:rPr lang="en-GB" dirty="0" smtClean="0"/>
              <a:t>Delivering </a:t>
            </a:r>
            <a:r>
              <a:rPr lang="en-GB" dirty="0"/>
              <a:t>workplace awareness-raising, including steps to improve and maintain good health and good sleep hygiene</a:t>
            </a:r>
          </a:p>
          <a:p>
            <a:r>
              <a:rPr lang="en-GB" dirty="0" smtClean="0"/>
              <a:t>Training </a:t>
            </a:r>
            <a:r>
              <a:rPr lang="en-GB" dirty="0"/>
              <a:t>line and middle managers in interpersonal skills to engage sensitively with workers about fatigue</a:t>
            </a:r>
          </a:p>
          <a:p>
            <a:r>
              <a:rPr lang="en-GB" dirty="0" smtClean="0"/>
              <a:t>Taking </a:t>
            </a:r>
            <a:r>
              <a:rPr lang="en-GB" dirty="0"/>
              <a:t>account of fatigue in all risk assessment processes, particularly for safety critical work</a:t>
            </a:r>
          </a:p>
          <a:p>
            <a:pPr marL="109728" indent="0">
              <a:buNone/>
            </a:pPr>
            <a:endParaRPr lang="en-GB" dirty="0"/>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smtClean="0"/>
              <a:t>Roger </a:t>
            </a:r>
            <a:r>
              <a:rPr lang="en-GB" dirty="0" err="1" smtClean="0"/>
              <a:t>Bibbings</a:t>
            </a:r>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rmAutofit/>
          </a:bodyPr>
          <a:lstStyle/>
          <a:p>
            <a:r>
              <a:rPr lang="en-GB" dirty="0" smtClean="0">
                <a:solidFill>
                  <a:schemeClr val="tx1"/>
                </a:solidFill>
              </a:rPr>
              <a:t>Fatigue and Work</a:t>
            </a:r>
            <a:endParaRPr lang="en-GB" dirty="0"/>
          </a:p>
        </p:txBody>
      </p:sp>
    </p:spTree>
    <p:extLst>
      <p:ext uri="{BB962C8B-B14F-4D97-AF65-F5344CB8AC3E}">
        <p14:creationId xmlns:p14="http://schemas.microsoft.com/office/powerpoint/2010/main" val="338851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457200" y="1196752"/>
            <a:ext cx="8229600" cy="5256584"/>
          </a:xfrm>
        </p:spPr>
        <p:txBody>
          <a:bodyPr>
            <a:normAutofit/>
          </a:bodyPr>
          <a:lstStyle/>
          <a:p>
            <a:pPr marL="109728" indent="0">
              <a:buNone/>
            </a:pPr>
            <a:r>
              <a:rPr lang="en-GB" b="1" dirty="0"/>
              <a:t>Further general steps</a:t>
            </a:r>
            <a:r>
              <a:rPr lang="en-GB" dirty="0" smtClean="0"/>
              <a:t>..(cont’d)</a:t>
            </a:r>
          </a:p>
          <a:p>
            <a:r>
              <a:rPr lang="en-GB" dirty="0" smtClean="0"/>
              <a:t>Reviewing </a:t>
            </a:r>
            <a:r>
              <a:rPr lang="en-GB" dirty="0"/>
              <a:t>fatigue as a possible causal factor in all accidents and incidents</a:t>
            </a:r>
          </a:p>
          <a:p>
            <a:r>
              <a:rPr lang="en-GB" dirty="0" smtClean="0"/>
              <a:t>Consider </a:t>
            </a:r>
            <a:r>
              <a:rPr lang="en-GB" dirty="0"/>
              <a:t>any difficulties in travel to and from work that may contribute to </a:t>
            </a:r>
            <a:r>
              <a:rPr lang="en-GB" dirty="0" smtClean="0"/>
              <a:t>fatigue</a:t>
            </a:r>
          </a:p>
          <a:p>
            <a:r>
              <a:rPr lang="en-GB" dirty="0" smtClean="0"/>
              <a:t>Avoiding </a:t>
            </a:r>
            <a:r>
              <a:rPr lang="en-GB" dirty="0"/>
              <a:t>workers driving when dangerously tired, both when driving for work and driving to and from work</a:t>
            </a:r>
          </a:p>
          <a:p>
            <a:r>
              <a:rPr lang="en-GB" dirty="0" smtClean="0"/>
              <a:t>Engaging </a:t>
            </a:r>
            <a:r>
              <a:rPr lang="en-GB" dirty="0"/>
              <a:t>outside experts to help</a:t>
            </a:r>
          </a:p>
          <a:p>
            <a:r>
              <a:rPr lang="en-GB" dirty="0" smtClean="0"/>
              <a:t>Ensuring </a:t>
            </a:r>
            <a:r>
              <a:rPr lang="en-GB" dirty="0"/>
              <a:t>appropriate occupational health support</a:t>
            </a:r>
          </a:p>
          <a:p>
            <a:pPr marL="109728" indent="0">
              <a:buNone/>
            </a:pPr>
            <a:endParaRPr lang="en-GB" dirty="0"/>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smtClean="0"/>
              <a:t>Roger </a:t>
            </a:r>
            <a:r>
              <a:rPr lang="en-GB" dirty="0" err="1" smtClean="0"/>
              <a:t>Bibbings</a:t>
            </a:r>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rmAutofit/>
          </a:bodyPr>
          <a:lstStyle/>
          <a:p>
            <a:r>
              <a:rPr lang="en-GB" dirty="0" smtClean="0">
                <a:solidFill>
                  <a:schemeClr val="tx1"/>
                </a:solidFill>
              </a:rPr>
              <a:t>Fatigue and Work</a:t>
            </a:r>
            <a:endParaRPr lang="en-GB" dirty="0"/>
          </a:p>
        </p:txBody>
      </p:sp>
    </p:spTree>
    <p:extLst>
      <p:ext uri="{BB962C8B-B14F-4D97-AF65-F5344CB8AC3E}">
        <p14:creationId xmlns:p14="http://schemas.microsoft.com/office/powerpoint/2010/main" val="282330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457200" y="1196752"/>
            <a:ext cx="8229600" cy="5256584"/>
          </a:xfrm>
        </p:spPr>
        <p:txBody>
          <a:bodyPr>
            <a:normAutofit/>
          </a:bodyPr>
          <a:lstStyle/>
          <a:p>
            <a:pPr marL="109728" indent="0">
              <a:buNone/>
            </a:pPr>
            <a:r>
              <a:rPr lang="en-GB" dirty="0"/>
              <a:t>Final thought..</a:t>
            </a:r>
          </a:p>
          <a:p>
            <a:pPr marL="109728" indent="0">
              <a:buNone/>
            </a:pPr>
            <a:r>
              <a:rPr lang="en-GB" dirty="0"/>
              <a:t> </a:t>
            </a:r>
            <a:r>
              <a:rPr lang="en-GB" i="1" dirty="0">
                <a:latin typeface="Verdana" panose="020B0604030504040204" pitchFamily="34" charset="0"/>
                <a:ea typeface="Verdana" panose="020B0604030504040204" pitchFamily="34" charset="0"/>
              </a:rPr>
              <a:t>"</a:t>
            </a:r>
            <a:r>
              <a:rPr lang="en-GB" sz="2400" i="1" dirty="0">
                <a:latin typeface="Verdana" panose="020B0604030504040204" pitchFamily="34" charset="0"/>
                <a:ea typeface="Verdana" panose="020B0604030504040204" pitchFamily="34" charset="0"/>
              </a:rPr>
              <a:t>Against a background of austerity in society generally, increasing demands for “leanness” and unremitting expectations for ever higher personal achievement in the workplace, business leaders need to commit to creating an intelligent and humane culture in their organisations which recognises the corrosive and potentially harmful effects of fatigue and exhaustion and the importance of addressing this problem both sympathetically and systematically." </a:t>
            </a:r>
            <a:endParaRPr lang="en-GB" sz="2400" dirty="0">
              <a:latin typeface="Verdana" panose="020B0604030504040204" pitchFamily="34" charset="0"/>
              <a:ea typeface="Verdana" panose="020B0604030504040204" pitchFamily="34" charset="0"/>
            </a:endParaRPr>
          </a:p>
          <a:p>
            <a:pPr marL="109728" indent="0">
              <a:buNone/>
            </a:pPr>
            <a:endParaRPr lang="en-GB" dirty="0"/>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smtClean="0"/>
              <a:t>Roger </a:t>
            </a:r>
            <a:r>
              <a:rPr lang="en-GB" dirty="0" err="1" smtClean="0"/>
              <a:t>Bibbings</a:t>
            </a:r>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rmAutofit/>
          </a:bodyPr>
          <a:lstStyle/>
          <a:p>
            <a:r>
              <a:rPr lang="en-GB" dirty="0" smtClean="0">
                <a:solidFill>
                  <a:schemeClr val="tx1"/>
                </a:solidFill>
              </a:rPr>
              <a:t>Fatigue and Work</a:t>
            </a:r>
            <a:endParaRPr lang="en-GB" dirty="0"/>
          </a:p>
        </p:txBody>
      </p:sp>
    </p:spTree>
    <p:extLst>
      <p:ext uri="{BB962C8B-B14F-4D97-AF65-F5344CB8AC3E}">
        <p14:creationId xmlns:p14="http://schemas.microsoft.com/office/powerpoint/2010/main" val="3994002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395536" y="1124744"/>
            <a:ext cx="8517632" cy="5256584"/>
          </a:xfrm>
        </p:spPr>
        <p:txBody>
          <a:bodyPr>
            <a:normAutofit/>
          </a:bodyPr>
          <a:lstStyle/>
          <a:p>
            <a:pPr marL="109728" indent="0">
              <a:buNone/>
            </a:pPr>
            <a:endParaRPr lang="en-US" dirty="0" smtClean="0"/>
          </a:p>
          <a:p>
            <a:pPr marL="109728" indent="0">
              <a:buNone/>
            </a:pPr>
            <a:r>
              <a:rPr lang="en-US" dirty="0" smtClean="0"/>
              <a:t>For more information follow the link:</a:t>
            </a:r>
          </a:p>
          <a:p>
            <a:pPr marL="109728" indent="0">
              <a:buNone/>
            </a:pPr>
            <a:r>
              <a:rPr lang="en-GB" b="1" i="1" dirty="0" err="1" smtClean="0"/>
              <a:t>RoSPA</a:t>
            </a:r>
            <a:r>
              <a:rPr lang="en-GB" b="1" i="1" dirty="0" smtClean="0"/>
              <a:t> </a:t>
            </a:r>
            <a:r>
              <a:rPr lang="en-GB" b="1" i="1" dirty="0"/>
              <a:t>- Fatigue and </a:t>
            </a:r>
            <a:r>
              <a:rPr lang="en-GB" b="1" i="1" dirty="0" smtClean="0"/>
              <a:t>work</a:t>
            </a:r>
            <a:endParaRPr lang="en-GB" dirty="0"/>
          </a:p>
          <a:p>
            <a:pPr marL="109728" indent="0">
              <a:buNone/>
            </a:pPr>
            <a:r>
              <a:rPr lang="en-GB" b="1" dirty="0" smtClean="0"/>
              <a:t>Position </a:t>
            </a:r>
            <a:r>
              <a:rPr lang="en-GB" b="1" dirty="0"/>
              <a:t>statement</a:t>
            </a:r>
            <a:r>
              <a:rPr lang="en-GB" dirty="0"/>
              <a:t> </a:t>
            </a:r>
            <a:endParaRPr lang="en-GB" dirty="0" smtClean="0"/>
          </a:p>
          <a:p>
            <a:r>
              <a:rPr lang="en-GB" u="sng" dirty="0" smtClean="0">
                <a:hlinkClick r:id="rId2"/>
              </a:rPr>
              <a:t>https</a:t>
            </a:r>
            <a:r>
              <a:rPr lang="en-GB" u="sng" dirty="0">
                <a:hlinkClick r:id="rId2"/>
              </a:rPr>
              <a:t>://www.rospa.com/media/documents/occupational-safety/fatigue-and-work-position-statement.pdf</a:t>
            </a:r>
            <a:endParaRPr lang="en-GB" dirty="0"/>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smtClean="0"/>
              <a:t>Roger </a:t>
            </a:r>
            <a:r>
              <a:rPr lang="en-GB" dirty="0" err="1" smtClean="0"/>
              <a:t>Bibbings</a:t>
            </a:r>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rmAutofit/>
          </a:bodyPr>
          <a:lstStyle/>
          <a:p>
            <a:r>
              <a:rPr lang="en-GB" dirty="0" smtClean="0">
                <a:solidFill>
                  <a:schemeClr val="tx1"/>
                </a:solidFill>
              </a:rPr>
              <a:t>Fatigue and Work</a:t>
            </a:r>
            <a:endParaRPr lang="en-GB" dirty="0"/>
          </a:p>
        </p:txBody>
      </p:sp>
    </p:spTree>
    <p:extLst>
      <p:ext uri="{BB962C8B-B14F-4D97-AF65-F5344CB8AC3E}">
        <p14:creationId xmlns:p14="http://schemas.microsoft.com/office/powerpoint/2010/main" val="13040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E13AF83-E69B-4D4C-9F2E-1C733D12B7CF}"/>
              </a:ext>
            </a:extLst>
          </p:cNvPr>
          <p:cNvSpPr>
            <a:spLocks noGrp="1"/>
          </p:cNvSpPr>
          <p:nvPr>
            <p:ph idx="1"/>
          </p:nvPr>
        </p:nvSpPr>
        <p:spPr/>
        <p:txBody>
          <a:bodyPr>
            <a:normAutofit/>
          </a:bodyPr>
          <a:lstStyle/>
          <a:p>
            <a:pPr marL="109728" indent="0">
              <a:buNone/>
            </a:pPr>
            <a:r>
              <a:rPr lang="en-GB" sz="3200" dirty="0" smtClean="0"/>
              <a:t>Today we are going to cover:</a:t>
            </a:r>
          </a:p>
          <a:p>
            <a:pPr marL="109728" indent="0">
              <a:buNone/>
            </a:pPr>
            <a:endParaRPr lang="en-US" dirty="0" smtClean="0"/>
          </a:p>
          <a:p>
            <a:pPr>
              <a:buFont typeface="Wingdings" panose="05000000000000000000" pitchFamily="2" charset="2"/>
              <a:buChar char="Ø"/>
            </a:pPr>
            <a:r>
              <a:rPr lang="en-US" sz="3200" dirty="0" smtClean="0"/>
              <a:t>Working from home</a:t>
            </a:r>
          </a:p>
          <a:p>
            <a:pPr>
              <a:buFont typeface="Wingdings" panose="05000000000000000000" pitchFamily="2" charset="2"/>
              <a:buChar char="Ø"/>
            </a:pPr>
            <a:r>
              <a:rPr lang="en-US" sz="3200" dirty="0" smtClean="0"/>
              <a:t>Display Screen equipment</a:t>
            </a:r>
          </a:p>
          <a:p>
            <a:pPr>
              <a:buFont typeface="Wingdings" panose="05000000000000000000" pitchFamily="2" charset="2"/>
              <a:buChar char="Ø"/>
            </a:pPr>
            <a:r>
              <a:rPr lang="en-US" sz="3200" dirty="0" smtClean="0"/>
              <a:t>Fatigue and Work</a:t>
            </a:r>
          </a:p>
          <a:p>
            <a:pPr>
              <a:buFont typeface="Wingdings" panose="05000000000000000000" pitchFamily="2" charset="2"/>
              <a:buChar char="Ø"/>
            </a:pPr>
            <a:r>
              <a:rPr lang="en-US" sz="3200" dirty="0" smtClean="0"/>
              <a:t>Stress Awareness Month - HSE</a:t>
            </a:r>
          </a:p>
          <a:p>
            <a:pPr marL="109728" indent="0">
              <a:buNone/>
            </a:pPr>
            <a:endParaRPr lang="en-US" dirty="0" smtClean="0"/>
          </a:p>
          <a:p>
            <a:pPr marL="109728" indent="0">
              <a:buNone/>
            </a:pPr>
            <a:endParaRPr lang="en-US" dirty="0" smtClean="0"/>
          </a:p>
          <a:p>
            <a:pPr marL="109728" indent="0">
              <a:buNone/>
            </a:pPr>
            <a:endParaRPr lang="en-GB" dirty="0"/>
          </a:p>
        </p:txBody>
      </p:sp>
      <p:sp>
        <p:nvSpPr>
          <p:cNvPr id="3" name="Footer Placeholder 2">
            <a:extLst>
              <a:ext uri="{FF2B5EF4-FFF2-40B4-BE49-F238E27FC236}">
                <a16:creationId xmlns:a16="http://schemas.microsoft.com/office/drawing/2014/main" xmlns="" id="{B39ECF2A-6156-4B20-B783-E3F0D4D62838}"/>
              </a:ext>
            </a:extLst>
          </p:cNvPr>
          <p:cNvSpPr>
            <a:spLocks noGrp="1"/>
          </p:cNvSpPr>
          <p:nvPr>
            <p:ph type="ftr" sz="quarter" idx="11"/>
          </p:nvPr>
        </p:nvSpPr>
        <p:spPr/>
        <p:txBody>
          <a:bodyPr/>
          <a:lstStyle/>
          <a:p>
            <a:r>
              <a:rPr lang="en-GB" dirty="0"/>
              <a:t>Jane Stevenson </a:t>
            </a:r>
          </a:p>
        </p:txBody>
      </p:sp>
      <p:sp>
        <p:nvSpPr>
          <p:cNvPr id="4" name="Title 3">
            <a:extLst>
              <a:ext uri="{FF2B5EF4-FFF2-40B4-BE49-F238E27FC236}">
                <a16:creationId xmlns:a16="http://schemas.microsoft.com/office/drawing/2014/main" xmlns="" id="{85DBAA3A-61C0-4600-AA61-C7E9FFAF88F6}"/>
              </a:ext>
            </a:extLst>
          </p:cNvPr>
          <p:cNvSpPr>
            <a:spLocks noGrp="1"/>
          </p:cNvSpPr>
          <p:nvPr>
            <p:ph type="title"/>
          </p:nvPr>
        </p:nvSpPr>
        <p:spPr/>
        <p:txBody>
          <a:bodyPr/>
          <a:lstStyle/>
          <a:p>
            <a:r>
              <a:rPr lang="en-GB" dirty="0" smtClean="0">
                <a:solidFill>
                  <a:schemeClr val="tx1"/>
                </a:solidFill>
              </a:rPr>
              <a:t>AGENDA</a:t>
            </a:r>
            <a:endParaRPr lang="en-GB" dirty="0">
              <a:solidFill>
                <a:schemeClr val="tx1"/>
              </a:solidFill>
            </a:endParaRPr>
          </a:p>
        </p:txBody>
      </p:sp>
    </p:spTree>
    <p:extLst>
      <p:ext uri="{BB962C8B-B14F-4D97-AF65-F5344CB8AC3E}">
        <p14:creationId xmlns:p14="http://schemas.microsoft.com/office/powerpoint/2010/main" val="3289616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F5FA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820A9C5-4047-467E-B80F-CBFC4D65EAF9}"/>
              </a:ext>
            </a:extLst>
          </p:cNvPr>
          <p:cNvSpPr txBox="1"/>
          <p:nvPr/>
        </p:nvSpPr>
        <p:spPr>
          <a:xfrm>
            <a:off x="807720" y="1117633"/>
            <a:ext cx="6598920" cy="2554545"/>
          </a:xfrm>
          <a:prstGeom prst="rect">
            <a:avLst/>
          </a:prstGeom>
          <a:noFill/>
        </p:spPr>
        <p:txBody>
          <a:bodyPr wrap="square" rtlCol="0">
            <a:spAutoFit/>
          </a:bodyPr>
          <a:lstStyle/>
          <a:p>
            <a:r>
              <a:rPr lang="en-GB" sz="3200" dirty="0">
                <a:solidFill>
                  <a:prstClr val="white"/>
                </a:solidFill>
                <a:cs typeface="Arial" panose="020B0604020202020204" pitchFamily="34" charset="0"/>
              </a:rPr>
              <a:t>Work-related health </a:t>
            </a:r>
          </a:p>
          <a:p>
            <a:r>
              <a:rPr lang="en-GB" sz="3200" dirty="0">
                <a:solidFill>
                  <a:prstClr val="white"/>
                </a:solidFill>
                <a:cs typeface="Arial" panose="020B0604020202020204" pitchFamily="34" charset="0"/>
              </a:rPr>
              <a:t>Campaign resources</a:t>
            </a:r>
          </a:p>
          <a:p>
            <a:endParaRPr lang="en-GB" sz="3200" dirty="0">
              <a:solidFill>
                <a:prstClr val="white"/>
              </a:solidFill>
              <a:cs typeface="Arial" panose="020B0604020202020204" pitchFamily="34" charset="0"/>
            </a:endParaRPr>
          </a:p>
          <a:p>
            <a:r>
              <a:rPr lang="en-GB" sz="3200" dirty="0">
                <a:solidFill>
                  <a:prstClr val="white"/>
                </a:solidFill>
                <a:cs typeface="Arial" panose="020B0604020202020204" pitchFamily="34" charset="0"/>
              </a:rPr>
              <a:t>Stress Awareness Month</a:t>
            </a:r>
          </a:p>
          <a:p>
            <a:r>
              <a:rPr lang="en-GB" sz="3200" dirty="0">
                <a:solidFill>
                  <a:prstClr val="white"/>
                </a:solidFill>
                <a:cs typeface="Arial" panose="020B0604020202020204" pitchFamily="34" charset="0"/>
              </a:rPr>
              <a:t>April 2021</a:t>
            </a:r>
          </a:p>
        </p:txBody>
      </p:sp>
      <p:pic>
        <p:nvPicPr>
          <p:cNvPr id="6" name="Picture 5">
            <a:extLst>
              <a:ext uri="{FF2B5EF4-FFF2-40B4-BE49-F238E27FC236}">
                <a16:creationId xmlns="" xmlns:a16="http://schemas.microsoft.com/office/drawing/2014/main" id="{5ADD7F4B-2A7F-43B3-B44C-1E119D80A73F}"/>
              </a:ext>
            </a:extLst>
          </p:cNvPr>
          <p:cNvPicPr>
            <a:picLocks noChangeAspect="1"/>
          </p:cNvPicPr>
          <p:nvPr/>
        </p:nvPicPr>
        <p:blipFill>
          <a:blip r:embed="rId2"/>
          <a:stretch>
            <a:fillRect/>
          </a:stretch>
        </p:blipFill>
        <p:spPr>
          <a:xfrm>
            <a:off x="227758" y="5258921"/>
            <a:ext cx="8857034" cy="1404932"/>
          </a:xfrm>
          <a:prstGeom prst="rect">
            <a:avLst/>
          </a:prstGeom>
        </p:spPr>
      </p:pic>
    </p:spTree>
    <p:extLst>
      <p:ext uri="{BB962C8B-B14F-4D97-AF65-F5344CB8AC3E}">
        <p14:creationId xmlns:p14="http://schemas.microsoft.com/office/powerpoint/2010/main" val="14972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FC1597-5B62-4388-B131-E92BBBBD48D5}"/>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 xmlns:a16="http://schemas.microsoft.com/office/drawing/2014/main" id="{A781A930-F4C4-482A-98BA-0A49A57C243B}"/>
              </a:ext>
            </a:extLst>
          </p:cNvPr>
          <p:cNvSpPr>
            <a:spLocks noGrp="1"/>
          </p:cNvSpPr>
          <p:nvPr>
            <p:ph idx="1"/>
          </p:nvPr>
        </p:nvSpPr>
        <p:spPr>
          <a:xfrm>
            <a:off x="628650" y="1825625"/>
            <a:ext cx="7886700" cy="4346575"/>
          </a:xfrm>
        </p:spPr>
        <p:txBody>
          <a:bodyPr>
            <a:normAutofit fontScale="55000" lnSpcReduction="20000"/>
          </a:bodyPr>
          <a:lstStyle/>
          <a:p>
            <a:pPr marL="0" indent="0">
              <a:lnSpc>
                <a:spcPct val="120000"/>
              </a:lnSpc>
              <a:spcBef>
                <a:spcPts val="0"/>
              </a:spcBef>
              <a:buNone/>
            </a:pPr>
            <a:r>
              <a:rPr lang="en-GB" dirty="0"/>
              <a:t>The following pack contains information and resources which you may wish to use to help raise awareness of work-related health through your own channels.</a:t>
            </a:r>
          </a:p>
          <a:p>
            <a:pPr marL="0" indent="0">
              <a:lnSpc>
                <a:spcPct val="120000"/>
              </a:lnSpc>
              <a:spcBef>
                <a:spcPts val="0"/>
              </a:spcBef>
              <a:buNone/>
            </a:pPr>
            <a:endParaRPr lang="en-GB" dirty="0"/>
          </a:p>
          <a:p>
            <a:pPr marL="0" indent="0">
              <a:lnSpc>
                <a:spcPct val="120000"/>
              </a:lnSpc>
              <a:spcBef>
                <a:spcPts val="0"/>
              </a:spcBef>
              <a:buNone/>
            </a:pPr>
            <a:r>
              <a:rPr lang="en-GB" dirty="0"/>
              <a:t>Our aim is to improve capability and understanding of basic risk management and prevention of ill health at work. </a:t>
            </a:r>
          </a:p>
          <a:p>
            <a:pPr marL="0" indent="0">
              <a:lnSpc>
                <a:spcPct val="120000"/>
              </a:lnSpc>
              <a:spcBef>
                <a:spcPts val="0"/>
              </a:spcBef>
              <a:buNone/>
            </a:pPr>
            <a:endParaRPr lang="en-GB" dirty="0"/>
          </a:p>
          <a:p>
            <a:pPr marL="0" indent="0">
              <a:lnSpc>
                <a:spcPct val="120000"/>
              </a:lnSpc>
              <a:spcBef>
                <a:spcPts val="0"/>
              </a:spcBef>
              <a:buNone/>
            </a:pPr>
            <a:r>
              <a:rPr lang="en-GB" dirty="0"/>
              <a:t>Generally, HSE’s primary focus areas for health include coronavirus and the top three causations of workplace ill health. These are:</a:t>
            </a:r>
          </a:p>
          <a:p>
            <a:pPr>
              <a:lnSpc>
                <a:spcPct val="120000"/>
              </a:lnSpc>
              <a:spcBef>
                <a:spcPts val="0"/>
              </a:spcBef>
            </a:pPr>
            <a:r>
              <a:rPr lang="en-GB" dirty="0"/>
              <a:t>work-related stress</a:t>
            </a:r>
          </a:p>
          <a:p>
            <a:pPr>
              <a:lnSpc>
                <a:spcPct val="120000"/>
              </a:lnSpc>
              <a:spcBef>
                <a:spcPts val="0"/>
              </a:spcBef>
            </a:pPr>
            <a:r>
              <a:rPr lang="en-GB" dirty="0"/>
              <a:t>lung health</a:t>
            </a:r>
          </a:p>
          <a:p>
            <a:pPr>
              <a:lnSpc>
                <a:spcPct val="120000"/>
              </a:lnSpc>
              <a:spcBef>
                <a:spcPts val="0"/>
              </a:spcBef>
            </a:pPr>
            <a:r>
              <a:rPr lang="en-GB" dirty="0"/>
              <a:t>and musculoskeletal issues.</a:t>
            </a:r>
          </a:p>
          <a:p>
            <a:pPr marL="0" indent="0">
              <a:lnSpc>
                <a:spcPct val="120000"/>
              </a:lnSpc>
              <a:spcBef>
                <a:spcPts val="0"/>
              </a:spcBef>
              <a:buNone/>
            </a:pPr>
            <a:endParaRPr lang="en-GB" b="1" dirty="0"/>
          </a:p>
          <a:p>
            <a:pPr marL="0" indent="0">
              <a:lnSpc>
                <a:spcPct val="120000"/>
              </a:lnSpc>
              <a:spcBef>
                <a:spcPts val="0"/>
              </a:spcBef>
              <a:buNone/>
            </a:pPr>
            <a:r>
              <a:rPr lang="en-GB" b="1" dirty="0"/>
              <a:t>This month the focus will be on Stress Awareness.</a:t>
            </a:r>
          </a:p>
          <a:p>
            <a:pPr marL="0" indent="0">
              <a:lnSpc>
                <a:spcPct val="120000"/>
              </a:lnSpc>
              <a:spcBef>
                <a:spcPts val="0"/>
              </a:spcBef>
              <a:buNone/>
            </a:pPr>
            <a:endParaRPr lang="en-GB" dirty="0"/>
          </a:p>
          <a:p>
            <a:pPr marL="0" indent="0">
              <a:lnSpc>
                <a:spcPct val="120000"/>
              </a:lnSpc>
              <a:spcBef>
                <a:spcPts val="0"/>
              </a:spcBef>
              <a:buNone/>
            </a:pPr>
            <a:r>
              <a:rPr lang="en-GB" dirty="0"/>
              <a:t>If you have any questions, please contact </a:t>
            </a:r>
            <a:r>
              <a:rPr lang="en-GB" dirty="0">
                <a:hlinkClick r:id="rId2"/>
              </a:rPr>
              <a:t>natalie.dunn@hse.gov.uk</a:t>
            </a:r>
            <a:r>
              <a:rPr lang="en-GB" dirty="0"/>
              <a:t> or </a:t>
            </a:r>
            <a:r>
              <a:rPr lang="en-GB" dirty="0">
                <a:hlinkClick r:id="rId3"/>
              </a:rPr>
              <a:t>jennie.atkins@hse.gov.uk</a:t>
            </a:r>
            <a:r>
              <a:rPr lang="en-GB" dirty="0"/>
              <a:t> </a:t>
            </a:r>
          </a:p>
        </p:txBody>
      </p:sp>
    </p:spTree>
    <p:extLst>
      <p:ext uri="{BB962C8B-B14F-4D97-AF65-F5344CB8AC3E}">
        <p14:creationId xmlns:p14="http://schemas.microsoft.com/office/powerpoint/2010/main" val="1979866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FC1597-5B62-4388-B131-E92BBBBD48D5}"/>
              </a:ext>
            </a:extLst>
          </p:cNvPr>
          <p:cNvSpPr>
            <a:spLocks noGrp="1"/>
          </p:cNvSpPr>
          <p:nvPr>
            <p:ph type="title"/>
          </p:nvPr>
        </p:nvSpPr>
        <p:spPr/>
        <p:txBody>
          <a:bodyPr/>
          <a:lstStyle/>
          <a:p>
            <a:r>
              <a:rPr lang="en-GB" dirty="0"/>
              <a:t>Audiences</a:t>
            </a:r>
          </a:p>
        </p:txBody>
      </p:sp>
      <p:sp>
        <p:nvSpPr>
          <p:cNvPr id="3" name="Content Placeholder 2">
            <a:extLst>
              <a:ext uri="{FF2B5EF4-FFF2-40B4-BE49-F238E27FC236}">
                <a16:creationId xmlns="" xmlns:a16="http://schemas.microsoft.com/office/drawing/2014/main" id="{A781A930-F4C4-482A-98BA-0A49A57C243B}"/>
              </a:ext>
            </a:extLst>
          </p:cNvPr>
          <p:cNvSpPr>
            <a:spLocks noGrp="1"/>
          </p:cNvSpPr>
          <p:nvPr>
            <p:ph idx="1"/>
          </p:nvPr>
        </p:nvSpPr>
        <p:spPr/>
        <p:txBody>
          <a:bodyPr>
            <a:normAutofit fontScale="77500" lnSpcReduction="20000"/>
          </a:bodyPr>
          <a:lstStyle/>
          <a:p>
            <a:pPr marL="0" indent="0">
              <a:lnSpc>
                <a:spcPct val="120000"/>
              </a:lnSpc>
              <a:spcBef>
                <a:spcPts val="0"/>
              </a:spcBef>
              <a:buNone/>
            </a:pPr>
            <a:r>
              <a:rPr lang="en-GB" sz="1600" dirty="0"/>
              <a:t>Generally, we will target workers and business duty holders, particularly in areas where social-demographics show vulnerabilities to workplace health inequalities associated with sector and work activity. Including:</a:t>
            </a:r>
          </a:p>
          <a:p>
            <a:pPr lvl="0">
              <a:lnSpc>
                <a:spcPct val="120000"/>
              </a:lnSpc>
              <a:spcBef>
                <a:spcPts val="0"/>
              </a:spcBef>
            </a:pPr>
            <a:r>
              <a:rPr lang="en-GB" sz="1600" dirty="0"/>
              <a:t>employers in small and micro businesses</a:t>
            </a:r>
          </a:p>
          <a:p>
            <a:pPr lvl="0">
              <a:lnSpc>
                <a:spcPct val="120000"/>
              </a:lnSpc>
              <a:spcBef>
                <a:spcPts val="0"/>
              </a:spcBef>
            </a:pPr>
            <a:r>
              <a:rPr lang="en-GB" sz="1600" dirty="0"/>
              <a:t>employees in identified vulnerable sector based communities </a:t>
            </a:r>
          </a:p>
          <a:p>
            <a:pPr lvl="0">
              <a:lnSpc>
                <a:spcPct val="120000"/>
              </a:lnSpc>
              <a:spcBef>
                <a:spcPts val="0"/>
              </a:spcBef>
            </a:pPr>
            <a:r>
              <a:rPr lang="en-GB" sz="1600" dirty="0"/>
              <a:t>new employees / young workers who have recently joined or are expected to join the world of work</a:t>
            </a:r>
          </a:p>
          <a:p>
            <a:pPr>
              <a:lnSpc>
                <a:spcPct val="120000"/>
              </a:lnSpc>
              <a:spcBef>
                <a:spcPts val="0"/>
              </a:spcBef>
            </a:pPr>
            <a:r>
              <a:rPr lang="en-GB" sz="1600" dirty="0"/>
              <a:t>Citizens of England, Scotland and Wales.</a:t>
            </a:r>
          </a:p>
          <a:p>
            <a:pPr marL="0" indent="0">
              <a:lnSpc>
                <a:spcPct val="120000"/>
              </a:lnSpc>
              <a:spcBef>
                <a:spcPts val="0"/>
              </a:spcBef>
              <a:buNone/>
            </a:pPr>
            <a:endParaRPr lang="en-GB" sz="1600" dirty="0"/>
          </a:p>
          <a:p>
            <a:pPr marL="0" indent="0">
              <a:lnSpc>
                <a:spcPct val="120000"/>
              </a:lnSpc>
              <a:spcBef>
                <a:spcPts val="0"/>
              </a:spcBef>
              <a:buNone/>
            </a:pPr>
            <a:r>
              <a:rPr lang="en-GB" sz="1600" b="1" dirty="0"/>
              <a:t>Findings for stress specifically…</a:t>
            </a:r>
          </a:p>
          <a:p>
            <a:pPr marL="0" indent="0">
              <a:lnSpc>
                <a:spcPct val="120000"/>
              </a:lnSpc>
              <a:spcBef>
                <a:spcPts val="0"/>
              </a:spcBef>
              <a:buNone/>
            </a:pPr>
            <a:endParaRPr lang="en-GB" sz="1600" b="1" dirty="0"/>
          </a:p>
          <a:p>
            <a:pPr marL="0" indent="0">
              <a:lnSpc>
                <a:spcPct val="120000"/>
              </a:lnSpc>
              <a:spcBef>
                <a:spcPts val="0"/>
              </a:spcBef>
              <a:buNone/>
            </a:pPr>
            <a:r>
              <a:rPr lang="en-GB" sz="1600" dirty="0"/>
              <a:t>Stress, depression or anxiety is more prevalent in public service industries, such as education; health and social care; and public administration and defence. By occupation, professional occupations that are common across public service industries (such as healthcare workers; teaching professionals and public service professionals) show higher levels of stress as compared to all jobs.</a:t>
            </a:r>
          </a:p>
          <a:p>
            <a:pPr marL="0" indent="0">
              <a:lnSpc>
                <a:spcPct val="120000"/>
              </a:lnSpc>
              <a:spcBef>
                <a:spcPts val="0"/>
              </a:spcBef>
              <a:buNone/>
            </a:pPr>
            <a:endParaRPr lang="en-GB" sz="1600" dirty="0"/>
          </a:p>
          <a:p>
            <a:pPr marL="0" indent="0">
              <a:lnSpc>
                <a:spcPct val="120000"/>
              </a:lnSpc>
              <a:spcBef>
                <a:spcPts val="0"/>
              </a:spcBef>
              <a:buNone/>
            </a:pPr>
            <a:r>
              <a:rPr lang="en-GB" sz="1600" dirty="0"/>
              <a:t>Compared to all workers females overall had statistically significantly higher rates of work-related stress depression or anxiety and males significantly lower. Females in age groups 25 to 34, and 35 to 44 had significantly higher rates of work-related stress, depression or anxiety. </a:t>
            </a:r>
          </a:p>
          <a:p>
            <a:pPr marL="0" indent="0">
              <a:lnSpc>
                <a:spcPct val="120000"/>
              </a:lnSpc>
              <a:spcBef>
                <a:spcPts val="0"/>
              </a:spcBef>
              <a:buNone/>
            </a:pPr>
            <a:endParaRPr lang="en-GB" sz="1600" dirty="0"/>
          </a:p>
          <a:p>
            <a:pPr marL="0" indent="0">
              <a:lnSpc>
                <a:spcPct val="120000"/>
              </a:lnSpc>
              <a:spcBef>
                <a:spcPts val="0"/>
              </a:spcBef>
              <a:buNone/>
            </a:pPr>
            <a:r>
              <a:rPr lang="en-GB" sz="1600" dirty="0"/>
              <a:t>Large workplaces had a statistically significantly higher rate.</a:t>
            </a:r>
          </a:p>
        </p:txBody>
      </p:sp>
    </p:spTree>
    <p:extLst>
      <p:ext uri="{BB962C8B-B14F-4D97-AF65-F5344CB8AC3E}">
        <p14:creationId xmlns:p14="http://schemas.microsoft.com/office/powerpoint/2010/main" val="105181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FC1597-5B62-4388-B131-E92BBBBD48D5}"/>
              </a:ext>
            </a:extLst>
          </p:cNvPr>
          <p:cNvSpPr>
            <a:spLocks noGrp="1"/>
          </p:cNvSpPr>
          <p:nvPr>
            <p:ph type="title"/>
          </p:nvPr>
        </p:nvSpPr>
        <p:spPr/>
        <p:txBody>
          <a:bodyPr/>
          <a:lstStyle/>
          <a:p>
            <a:r>
              <a:rPr lang="en-GB" dirty="0"/>
              <a:t>HSE’s key messages</a:t>
            </a:r>
          </a:p>
        </p:txBody>
      </p:sp>
      <p:sp>
        <p:nvSpPr>
          <p:cNvPr id="3" name="Content Placeholder 2">
            <a:extLst>
              <a:ext uri="{FF2B5EF4-FFF2-40B4-BE49-F238E27FC236}">
                <a16:creationId xmlns="" xmlns:a16="http://schemas.microsoft.com/office/drawing/2014/main" id="{A781A930-F4C4-482A-98BA-0A49A57C243B}"/>
              </a:ext>
            </a:extLst>
          </p:cNvPr>
          <p:cNvSpPr>
            <a:spLocks noGrp="1"/>
          </p:cNvSpPr>
          <p:nvPr>
            <p:ph idx="1"/>
          </p:nvPr>
        </p:nvSpPr>
        <p:spPr/>
        <p:txBody>
          <a:bodyPr>
            <a:noAutofit/>
          </a:bodyPr>
          <a:lstStyle/>
          <a:p>
            <a:r>
              <a:rPr lang="en-GB" sz="1400" dirty="0"/>
              <a:t>Employers are being urged to review stress-causing factors in the workplace as part of their risk assessments.    </a:t>
            </a:r>
          </a:p>
          <a:p>
            <a:r>
              <a:rPr lang="en-GB" sz="1400" dirty="0"/>
              <a:t>Stress, depression or anxiety account for 51% of all work-related ill health cases and 55% of all working days lost due to work-related ill health. </a:t>
            </a:r>
          </a:p>
          <a:p>
            <a:r>
              <a:rPr lang="en-GB" sz="1400" dirty="0"/>
              <a:t>Stress impacts on all sectors and businesses of all sizes and employers have a legal duty to protect employees from stress at work by doing a risk assessment and acting on it.</a:t>
            </a:r>
          </a:p>
          <a:p>
            <a:r>
              <a:rPr lang="en-GB" sz="1400" dirty="0"/>
              <a:t>Evidence shows that there are six key focus areas</a:t>
            </a:r>
            <a:r>
              <a:rPr lang="en-GB" sz="1400" b="1" dirty="0"/>
              <a:t> </a:t>
            </a:r>
            <a:r>
              <a:rPr lang="en-GB" sz="1400" dirty="0"/>
              <a:t>to manage stress in the workplace. If not properly managed, they are associated with poor health, lower productivity and increased accident and sickness absence rates. These are: </a:t>
            </a:r>
          </a:p>
          <a:p>
            <a:pPr lvl="1"/>
            <a:r>
              <a:rPr lang="en-GB" sz="1400" b="1" dirty="0"/>
              <a:t>Demands</a:t>
            </a:r>
            <a:r>
              <a:rPr lang="en-GB" sz="1400" dirty="0"/>
              <a:t>: workload, work patterns and the work environment</a:t>
            </a:r>
          </a:p>
          <a:p>
            <a:pPr lvl="1"/>
            <a:r>
              <a:rPr lang="en-GB" sz="1400" b="1" dirty="0"/>
              <a:t>Control:</a:t>
            </a:r>
            <a:r>
              <a:rPr lang="en-GB" sz="1400" dirty="0"/>
              <a:t> how much say the person has in the way they do their work</a:t>
            </a:r>
          </a:p>
          <a:p>
            <a:pPr lvl="1"/>
            <a:r>
              <a:rPr lang="en-GB" sz="1400" b="1" dirty="0"/>
              <a:t>Support:</a:t>
            </a:r>
            <a:r>
              <a:rPr lang="en-GB" sz="1400" dirty="0"/>
              <a:t> encouragement, sponsorship and resources available to workers</a:t>
            </a:r>
          </a:p>
          <a:p>
            <a:pPr lvl="1"/>
            <a:r>
              <a:rPr lang="en-GB" sz="1400" b="1" dirty="0"/>
              <a:t>Relationships:</a:t>
            </a:r>
            <a:r>
              <a:rPr lang="en-GB" sz="1400" dirty="0"/>
              <a:t> promoting positive working to avoid conflict and dealing with unacceptable behaviour</a:t>
            </a:r>
          </a:p>
          <a:p>
            <a:pPr lvl="1"/>
            <a:r>
              <a:rPr lang="en-GB" sz="1400" b="1" dirty="0"/>
              <a:t>Role:</a:t>
            </a:r>
            <a:r>
              <a:rPr lang="en-GB" sz="1400" dirty="0"/>
              <a:t> whether people understand their role within the organisation and whether the organisation ensures that they do not have conflicting roles</a:t>
            </a:r>
          </a:p>
          <a:p>
            <a:pPr lvl="1"/>
            <a:r>
              <a:rPr lang="en-GB" sz="1400" b="1" dirty="0"/>
              <a:t>Change:</a:t>
            </a:r>
            <a:r>
              <a:rPr lang="en-GB" sz="1400" dirty="0"/>
              <a:t> how change (large or small) is managed and communicated.</a:t>
            </a:r>
          </a:p>
          <a:p>
            <a:pPr lvl="0"/>
            <a:r>
              <a:rPr lang="en-GB" sz="1400" dirty="0"/>
              <a:t>HSE has a range of practical support and guidance available including risk assessment templates, a talking toolkit, workbooks, posters, a new mobile app and an new automated stress indicator tool (SIT) that is free for businesses with up to 50 employees. </a:t>
            </a:r>
          </a:p>
        </p:txBody>
      </p:sp>
    </p:spTree>
    <p:extLst>
      <p:ext uri="{BB962C8B-B14F-4D97-AF65-F5344CB8AC3E}">
        <p14:creationId xmlns:p14="http://schemas.microsoft.com/office/powerpoint/2010/main" val="3532941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FC1597-5B62-4388-B131-E92BBBBD48D5}"/>
              </a:ext>
            </a:extLst>
          </p:cNvPr>
          <p:cNvSpPr>
            <a:spLocks noGrp="1"/>
          </p:cNvSpPr>
          <p:nvPr>
            <p:ph type="title"/>
          </p:nvPr>
        </p:nvSpPr>
        <p:spPr/>
        <p:txBody>
          <a:bodyPr/>
          <a:lstStyle/>
          <a:p>
            <a:r>
              <a:rPr lang="en-GB" dirty="0"/>
              <a:t>Resources available</a:t>
            </a:r>
          </a:p>
        </p:txBody>
      </p:sp>
      <p:graphicFrame>
        <p:nvGraphicFramePr>
          <p:cNvPr id="4" name="Content Placeholder 3">
            <a:extLst>
              <a:ext uri="{FF2B5EF4-FFF2-40B4-BE49-F238E27FC236}">
                <a16:creationId xmlns="" xmlns:a16="http://schemas.microsoft.com/office/drawing/2014/main" id="{4D8EC862-77E4-4613-B12F-AF3AB1EDE2C3}"/>
              </a:ext>
            </a:extLst>
          </p:cNvPr>
          <p:cNvGraphicFramePr>
            <a:graphicFrameLocks noGrp="1"/>
          </p:cNvGraphicFramePr>
          <p:nvPr>
            <p:ph idx="1"/>
            <p:extLst>
              <p:ext uri="{D42A27DB-BD31-4B8C-83A1-F6EECF244321}">
                <p14:modId xmlns:p14="http://schemas.microsoft.com/office/powerpoint/2010/main" val="701610954"/>
              </p:ext>
            </p:extLst>
          </p:nvPr>
        </p:nvGraphicFramePr>
        <p:xfrm>
          <a:off x="628650" y="1690689"/>
          <a:ext cx="7383780" cy="5257296"/>
        </p:xfrm>
        <a:graphic>
          <a:graphicData uri="http://schemas.openxmlformats.org/drawingml/2006/table">
            <a:tbl>
              <a:tblPr firstRow="1" firstCol="1" bandRow="1">
                <a:tableStyleId>{5C22544A-7EE6-4342-B048-85BDC9FD1C3A}</a:tableStyleId>
              </a:tblPr>
              <a:tblGrid>
                <a:gridCol w="2103120">
                  <a:extLst>
                    <a:ext uri="{9D8B030D-6E8A-4147-A177-3AD203B41FA5}">
                      <a16:colId xmlns="" xmlns:a16="http://schemas.microsoft.com/office/drawing/2014/main" val="77252169"/>
                    </a:ext>
                  </a:extLst>
                </a:gridCol>
                <a:gridCol w="5280660">
                  <a:extLst>
                    <a:ext uri="{9D8B030D-6E8A-4147-A177-3AD203B41FA5}">
                      <a16:colId xmlns="" xmlns:a16="http://schemas.microsoft.com/office/drawing/2014/main" val="1931193356"/>
                    </a:ext>
                  </a:extLst>
                </a:gridCol>
              </a:tblGrid>
              <a:tr h="358192">
                <a:tc>
                  <a:txBody>
                    <a:bodyPr/>
                    <a:lstStyle/>
                    <a:p>
                      <a:pPr algn="l">
                        <a:spcAft>
                          <a:spcPts val="0"/>
                        </a:spcAft>
                      </a:pPr>
                      <a:endParaRPr lang="en-GB" sz="2000" dirty="0">
                        <a:effectLst/>
                        <a:latin typeface="+mn-lt"/>
                        <a:ea typeface="Calibri" panose="020F0502020204030204" pitchFamily="34" charset="0"/>
                      </a:endParaRPr>
                    </a:p>
                  </a:txBody>
                  <a:tcPr marL="51237" marR="51237" marT="0" marB="0">
                    <a:solidFill>
                      <a:srgbClr val="5F5FA5"/>
                    </a:solidFill>
                  </a:tcPr>
                </a:tc>
                <a:tc>
                  <a:txBody>
                    <a:bodyPr/>
                    <a:lstStyle/>
                    <a:p>
                      <a:pPr algn="l">
                        <a:spcAft>
                          <a:spcPts val="0"/>
                        </a:spcAft>
                      </a:pPr>
                      <a:r>
                        <a:rPr lang="en-GB" sz="2000" dirty="0">
                          <a:effectLst/>
                          <a:latin typeface="+mn-lt"/>
                          <a:ea typeface="Calibri" panose="020F0502020204030204" pitchFamily="34" charset="0"/>
                        </a:rPr>
                        <a:t>Link</a:t>
                      </a:r>
                    </a:p>
                  </a:txBody>
                  <a:tcPr marL="51237" marR="51237" marT="0" marB="0" anchor="b">
                    <a:solidFill>
                      <a:srgbClr val="5F5FA5"/>
                    </a:solidFill>
                  </a:tcPr>
                </a:tc>
                <a:extLst>
                  <a:ext uri="{0D108BD9-81ED-4DB2-BD59-A6C34878D82A}">
                    <a16:rowId xmlns="" xmlns:a16="http://schemas.microsoft.com/office/drawing/2014/main" val="1760990485"/>
                  </a:ext>
                </a:extLst>
              </a:tr>
              <a:tr h="622379">
                <a:tc>
                  <a:txBody>
                    <a:bodyPr/>
                    <a:lstStyle/>
                    <a:p>
                      <a:pPr algn="l">
                        <a:spcAft>
                          <a:spcPts val="0"/>
                        </a:spcAft>
                      </a:pPr>
                      <a:r>
                        <a:rPr lang="en-GB" sz="2000" dirty="0">
                          <a:effectLst/>
                          <a:latin typeface="+mn-lt"/>
                        </a:rPr>
                        <a:t>Main page - stress</a:t>
                      </a:r>
                    </a:p>
                    <a:p>
                      <a:pPr algn="l">
                        <a:spcAft>
                          <a:spcPts val="0"/>
                        </a:spcAft>
                      </a:pPr>
                      <a:endParaRPr lang="en-GB" sz="2000" dirty="0">
                        <a:effectLst/>
                        <a:latin typeface="+mn-lt"/>
                        <a:ea typeface="Calibri" panose="020F0502020204030204" pitchFamily="34" charset="0"/>
                      </a:endParaRPr>
                    </a:p>
                  </a:txBody>
                  <a:tcPr marL="51237" marR="51237" marT="0" marB="0">
                    <a:solidFill>
                      <a:srgbClr val="5F5FA5"/>
                    </a:solidFill>
                  </a:tcPr>
                </a:tc>
                <a:tc>
                  <a:txBody>
                    <a:bodyPr/>
                    <a:lstStyle/>
                    <a:p>
                      <a:pPr algn="l" fontAlgn="t"/>
                      <a:r>
                        <a:rPr lang="en-GB" sz="2000" b="0" i="0" u="none" strike="noStrike" dirty="0">
                          <a:solidFill>
                            <a:srgbClr val="000000"/>
                          </a:solidFill>
                          <a:effectLst/>
                          <a:latin typeface="Calibri" panose="020F0502020204030204" pitchFamily="34" charset="0"/>
                          <a:hlinkClick r:id="rId2"/>
                        </a:rPr>
                        <a:t>https://bit.ly/3sljMYU</a:t>
                      </a:r>
                      <a:r>
                        <a:rPr lang="en-GB" sz="2000" b="0" i="0" u="none" strike="noStrike" dirty="0">
                          <a:solidFill>
                            <a:srgbClr val="000000"/>
                          </a:solidFill>
                          <a:effectLst/>
                          <a:latin typeface="Calibri" panose="020F0502020204030204" pitchFamily="34" charset="0"/>
                        </a:rPr>
                        <a:t> </a:t>
                      </a:r>
                    </a:p>
                  </a:txBody>
                  <a:tcPr marL="7144" marR="7144" marT="9525" marB="0"/>
                </a:tc>
                <a:extLst>
                  <a:ext uri="{0D108BD9-81ED-4DB2-BD59-A6C34878D82A}">
                    <a16:rowId xmlns="" xmlns:a16="http://schemas.microsoft.com/office/drawing/2014/main" val="624492041"/>
                  </a:ext>
                </a:extLst>
              </a:tr>
              <a:tr h="622379">
                <a:tc>
                  <a:txBody>
                    <a:bodyPr/>
                    <a:lstStyle/>
                    <a:p>
                      <a:pPr algn="l">
                        <a:spcAft>
                          <a:spcPts val="0"/>
                        </a:spcAft>
                      </a:pPr>
                      <a:r>
                        <a:rPr lang="en-GB" sz="2000" dirty="0">
                          <a:effectLst/>
                          <a:latin typeface="+mn-lt"/>
                        </a:rPr>
                        <a:t>What to do</a:t>
                      </a:r>
                    </a:p>
                    <a:p>
                      <a:pPr algn="l">
                        <a:spcAft>
                          <a:spcPts val="0"/>
                        </a:spcAft>
                      </a:pPr>
                      <a:endParaRPr lang="en-GB" sz="2000" dirty="0">
                        <a:effectLst/>
                        <a:latin typeface="+mn-lt"/>
                        <a:ea typeface="Calibri" panose="020F0502020204030204" pitchFamily="34" charset="0"/>
                      </a:endParaRPr>
                    </a:p>
                  </a:txBody>
                  <a:tcPr marL="51237" marR="51237" marT="0" marB="0">
                    <a:solidFill>
                      <a:srgbClr val="5F5FA5"/>
                    </a:solidFill>
                  </a:tcPr>
                </a:tc>
                <a:tc>
                  <a:txBody>
                    <a:bodyPr/>
                    <a:lstStyle/>
                    <a:p>
                      <a:pPr algn="l" fontAlgn="t"/>
                      <a:r>
                        <a:rPr lang="en-GB" sz="2000" b="0" i="0" u="none" strike="noStrike" dirty="0">
                          <a:solidFill>
                            <a:srgbClr val="000000"/>
                          </a:solidFill>
                          <a:effectLst/>
                          <a:latin typeface="Calibri" panose="020F0502020204030204" pitchFamily="34" charset="0"/>
                          <a:hlinkClick r:id="rId3"/>
                        </a:rPr>
                        <a:t>https://bit.ly/2NUeYL2</a:t>
                      </a:r>
                      <a:r>
                        <a:rPr lang="en-GB" sz="2000" b="0" i="0" u="none" strike="noStrike" dirty="0">
                          <a:solidFill>
                            <a:srgbClr val="000000"/>
                          </a:solidFill>
                          <a:effectLst/>
                          <a:latin typeface="Calibri" panose="020F0502020204030204" pitchFamily="34" charset="0"/>
                        </a:rPr>
                        <a:t> </a:t>
                      </a:r>
                    </a:p>
                  </a:txBody>
                  <a:tcPr marL="7144" marR="7144" marT="9525" marB="0"/>
                </a:tc>
                <a:extLst>
                  <a:ext uri="{0D108BD9-81ED-4DB2-BD59-A6C34878D82A}">
                    <a16:rowId xmlns="" xmlns:a16="http://schemas.microsoft.com/office/drawing/2014/main" val="475738446"/>
                  </a:ext>
                </a:extLst>
              </a:tr>
              <a:tr h="622379">
                <a:tc>
                  <a:txBody>
                    <a:bodyPr/>
                    <a:lstStyle/>
                    <a:p>
                      <a:pPr algn="l">
                        <a:spcAft>
                          <a:spcPts val="0"/>
                        </a:spcAft>
                      </a:pPr>
                      <a:r>
                        <a:rPr lang="en-GB" sz="2000" dirty="0">
                          <a:effectLst/>
                          <a:latin typeface="+mn-lt"/>
                        </a:rPr>
                        <a:t>Risk Assessment</a:t>
                      </a:r>
                    </a:p>
                    <a:p>
                      <a:pPr algn="l">
                        <a:spcAft>
                          <a:spcPts val="0"/>
                        </a:spcAft>
                      </a:pPr>
                      <a:endParaRPr lang="en-GB" sz="2000" dirty="0">
                        <a:effectLst/>
                        <a:latin typeface="+mn-lt"/>
                        <a:ea typeface="Calibri" panose="020F0502020204030204" pitchFamily="34" charset="0"/>
                      </a:endParaRPr>
                    </a:p>
                  </a:txBody>
                  <a:tcPr marL="51237" marR="51237" marT="0" marB="0">
                    <a:solidFill>
                      <a:srgbClr val="5F5FA5"/>
                    </a:solidFill>
                  </a:tcPr>
                </a:tc>
                <a:tc>
                  <a:txBody>
                    <a:bodyPr/>
                    <a:lstStyle/>
                    <a:p>
                      <a:pPr algn="l" fontAlgn="t"/>
                      <a:r>
                        <a:rPr lang="en-GB" sz="2000" b="0" i="0" u="none" strike="noStrike" dirty="0">
                          <a:solidFill>
                            <a:srgbClr val="000000"/>
                          </a:solidFill>
                          <a:effectLst/>
                          <a:latin typeface="Calibri" panose="020F0502020204030204" pitchFamily="34" charset="0"/>
                          <a:hlinkClick r:id="rId4"/>
                        </a:rPr>
                        <a:t>https://bit.ly/3tNapkS</a:t>
                      </a:r>
                      <a:r>
                        <a:rPr lang="en-GB" sz="2000" b="0" i="0" u="none" strike="noStrike" dirty="0">
                          <a:solidFill>
                            <a:srgbClr val="000000"/>
                          </a:solidFill>
                          <a:effectLst/>
                          <a:latin typeface="Calibri" panose="020F0502020204030204" pitchFamily="34" charset="0"/>
                        </a:rPr>
                        <a:t> </a:t>
                      </a:r>
                    </a:p>
                  </a:txBody>
                  <a:tcPr marL="7144" marR="7144" marT="9525" marB="0"/>
                </a:tc>
                <a:extLst>
                  <a:ext uri="{0D108BD9-81ED-4DB2-BD59-A6C34878D82A}">
                    <a16:rowId xmlns="" xmlns:a16="http://schemas.microsoft.com/office/drawing/2014/main" val="747605444"/>
                  </a:ext>
                </a:extLst>
              </a:tr>
              <a:tr h="933569">
                <a:tc>
                  <a:txBody>
                    <a:bodyPr/>
                    <a:lstStyle/>
                    <a:p>
                      <a:pPr algn="l">
                        <a:spcAft>
                          <a:spcPts val="0"/>
                        </a:spcAft>
                      </a:pPr>
                      <a:r>
                        <a:rPr lang="en-GB" sz="2000" dirty="0">
                          <a:effectLst/>
                          <a:latin typeface="+mn-lt"/>
                        </a:rPr>
                        <a:t>Stress Standards </a:t>
                      </a:r>
                    </a:p>
                    <a:p>
                      <a:pPr algn="l">
                        <a:spcAft>
                          <a:spcPts val="0"/>
                        </a:spcAft>
                      </a:pPr>
                      <a:r>
                        <a:rPr lang="en-GB" sz="2000" b="0" dirty="0">
                          <a:effectLst/>
                          <a:latin typeface="+mn-lt"/>
                        </a:rPr>
                        <a:t>(6 main causes)</a:t>
                      </a:r>
                    </a:p>
                    <a:p>
                      <a:pPr algn="l">
                        <a:spcAft>
                          <a:spcPts val="0"/>
                        </a:spcAft>
                      </a:pPr>
                      <a:endParaRPr lang="en-GB" sz="2000" b="0" dirty="0">
                        <a:effectLst/>
                        <a:latin typeface="+mn-lt"/>
                        <a:ea typeface="Calibri" panose="020F0502020204030204" pitchFamily="34" charset="0"/>
                      </a:endParaRPr>
                    </a:p>
                  </a:txBody>
                  <a:tcPr marL="51237" marR="51237" marT="0" marB="0">
                    <a:solidFill>
                      <a:srgbClr val="5F5FA5"/>
                    </a:solidFill>
                  </a:tcPr>
                </a:tc>
                <a:tc>
                  <a:txBody>
                    <a:bodyPr/>
                    <a:lstStyle/>
                    <a:p>
                      <a:pPr algn="l" fontAlgn="t"/>
                      <a:r>
                        <a:rPr lang="en-GB" sz="2000" b="0" i="0" u="none" strike="noStrike" dirty="0">
                          <a:solidFill>
                            <a:srgbClr val="000000"/>
                          </a:solidFill>
                          <a:effectLst/>
                          <a:latin typeface="Calibri" panose="020F0502020204030204" pitchFamily="34" charset="0"/>
                          <a:hlinkClick r:id="rId5"/>
                        </a:rPr>
                        <a:t>https://bit.ly/3rnsp3A</a:t>
                      </a:r>
                      <a:r>
                        <a:rPr lang="en-GB" sz="2000" b="0" i="0" u="none" strike="noStrike" dirty="0">
                          <a:solidFill>
                            <a:srgbClr val="000000"/>
                          </a:solidFill>
                          <a:effectLst/>
                          <a:latin typeface="Calibri" panose="020F0502020204030204" pitchFamily="34" charset="0"/>
                        </a:rPr>
                        <a:t> </a:t>
                      </a:r>
                    </a:p>
                  </a:txBody>
                  <a:tcPr marL="7144" marR="7144" marT="9525" marB="0"/>
                </a:tc>
                <a:extLst>
                  <a:ext uri="{0D108BD9-81ED-4DB2-BD59-A6C34878D82A}">
                    <a16:rowId xmlns="" xmlns:a16="http://schemas.microsoft.com/office/drawing/2014/main" val="2957910081"/>
                  </a:ext>
                </a:extLst>
              </a:tr>
              <a:tr h="332014">
                <a:tc>
                  <a:txBody>
                    <a:bodyPr/>
                    <a:lstStyle/>
                    <a:p>
                      <a:pPr algn="l">
                        <a:spcAft>
                          <a:spcPts val="0"/>
                        </a:spcAft>
                      </a:pPr>
                      <a:r>
                        <a:rPr lang="en-GB" sz="2000" dirty="0">
                          <a:effectLst/>
                          <a:latin typeface="+mn-lt"/>
                        </a:rPr>
                        <a:t>Mobile app</a:t>
                      </a:r>
                    </a:p>
                  </a:txBody>
                  <a:tcPr marL="51237" marR="51237" marT="0" marB="0">
                    <a:solidFill>
                      <a:srgbClr val="5F5FA5"/>
                    </a:solidFill>
                  </a:tcPr>
                </a:tc>
                <a:tc>
                  <a:txBody>
                    <a:bodyPr/>
                    <a:lstStyle/>
                    <a:p>
                      <a:pPr algn="l" fontAlgn="b"/>
                      <a:r>
                        <a:rPr lang="en-GB" sz="2000" b="0" i="0" u="none" strike="noStrike" dirty="0">
                          <a:solidFill>
                            <a:srgbClr val="000000"/>
                          </a:solidFill>
                          <a:effectLst/>
                          <a:latin typeface="Calibri" panose="020F0502020204030204" pitchFamily="34" charset="0"/>
                          <a:hlinkClick r:id="rId6"/>
                        </a:rPr>
                        <a:t>https://bit.ly/2QFUKWn</a:t>
                      </a:r>
                      <a:endParaRPr lang="en-GB" sz="2000" b="0" i="0" u="none" strike="noStrike" dirty="0">
                        <a:solidFill>
                          <a:srgbClr val="000000"/>
                        </a:solidFill>
                        <a:effectLst/>
                        <a:latin typeface="Calibri" panose="020F0502020204030204" pitchFamily="34" charset="0"/>
                      </a:endParaRPr>
                    </a:p>
                    <a:p>
                      <a:pPr algn="l" fontAlgn="b"/>
                      <a:endParaRPr lang="en-GB" sz="2000" b="0" i="0" u="none" strike="noStrike" dirty="0">
                        <a:solidFill>
                          <a:srgbClr val="000000"/>
                        </a:solidFill>
                        <a:effectLst/>
                        <a:latin typeface="Calibri" panose="020F0502020204030204" pitchFamily="34" charset="0"/>
                      </a:endParaRPr>
                    </a:p>
                  </a:txBody>
                  <a:tcPr marL="7144" marR="7144" marT="9525" marB="0" anchor="b"/>
                </a:tc>
                <a:extLst>
                  <a:ext uri="{0D108BD9-81ED-4DB2-BD59-A6C34878D82A}">
                    <a16:rowId xmlns="" xmlns:a16="http://schemas.microsoft.com/office/drawing/2014/main" val="3646126629"/>
                  </a:ext>
                </a:extLst>
              </a:tr>
              <a:tr h="569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mn-lt"/>
                        </a:rPr>
                        <a:t>Stress Indicator Tool</a:t>
                      </a:r>
                      <a:endParaRPr lang="en-GB" sz="2000" dirty="0">
                        <a:effectLst/>
                        <a:latin typeface="+mn-lt"/>
                        <a:ea typeface="Calibri" panose="020F0502020204030204" pitchFamily="34" charset="0"/>
                      </a:endParaRPr>
                    </a:p>
                  </a:txBody>
                  <a:tcPr marL="51237" marR="51237" marT="0" marB="0">
                    <a:solidFill>
                      <a:srgbClr val="5F5FA5"/>
                    </a:solidFill>
                  </a:tcPr>
                </a:tc>
                <a:tc>
                  <a:txBody>
                    <a:bodyPr/>
                    <a:lstStyle/>
                    <a:p>
                      <a:pPr algn="l" fontAlgn="t"/>
                      <a:r>
                        <a:rPr lang="en-GB" sz="2000" b="0" i="0" u="none" strike="noStrike" dirty="0">
                          <a:solidFill>
                            <a:srgbClr val="000000"/>
                          </a:solidFill>
                          <a:effectLst/>
                          <a:latin typeface="Calibri" panose="020F0502020204030204" pitchFamily="34" charset="0"/>
                          <a:hlinkClick r:id="rId7"/>
                        </a:rPr>
                        <a:t>https://bit.ly/3tO14sY</a:t>
                      </a:r>
                      <a:r>
                        <a:rPr lang="en-GB" sz="2000" b="0" i="0" u="none" strike="noStrike" dirty="0">
                          <a:solidFill>
                            <a:srgbClr val="000000"/>
                          </a:solidFill>
                          <a:effectLst/>
                          <a:latin typeface="Calibri" panose="020F0502020204030204" pitchFamily="34" charset="0"/>
                        </a:rPr>
                        <a:t> </a:t>
                      </a:r>
                    </a:p>
                  </a:txBody>
                  <a:tcPr marL="7144" marR="7144" marT="9525" marB="0"/>
                </a:tc>
                <a:extLst>
                  <a:ext uri="{0D108BD9-81ED-4DB2-BD59-A6C34878D82A}">
                    <a16:rowId xmlns="" xmlns:a16="http://schemas.microsoft.com/office/drawing/2014/main" val="2175483628"/>
                  </a:ext>
                </a:extLst>
              </a:tr>
            </a:tbl>
          </a:graphicData>
        </a:graphic>
      </p:graphicFrame>
    </p:spTree>
    <p:extLst>
      <p:ext uri="{BB962C8B-B14F-4D97-AF65-F5344CB8AC3E}">
        <p14:creationId xmlns:p14="http://schemas.microsoft.com/office/powerpoint/2010/main" val="4150829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FC1597-5B62-4388-B131-E92BBBBD48D5}"/>
              </a:ext>
            </a:extLst>
          </p:cNvPr>
          <p:cNvSpPr>
            <a:spLocks noGrp="1"/>
          </p:cNvSpPr>
          <p:nvPr>
            <p:ph type="title"/>
          </p:nvPr>
        </p:nvSpPr>
        <p:spPr/>
        <p:txBody>
          <a:bodyPr/>
          <a:lstStyle/>
          <a:p>
            <a:r>
              <a:rPr lang="en-GB" dirty="0"/>
              <a:t>Outline plan</a:t>
            </a:r>
          </a:p>
        </p:txBody>
      </p:sp>
      <p:sp>
        <p:nvSpPr>
          <p:cNvPr id="3" name="Content Placeholder 2">
            <a:extLst>
              <a:ext uri="{FF2B5EF4-FFF2-40B4-BE49-F238E27FC236}">
                <a16:creationId xmlns="" xmlns:a16="http://schemas.microsoft.com/office/drawing/2014/main" id="{A781A930-F4C4-482A-98BA-0A49A57C243B}"/>
              </a:ext>
            </a:extLst>
          </p:cNvPr>
          <p:cNvSpPr>
            <a:spLocks noGrp="1"/>
          </p:cNvSpPr>
          <p:nvPr>
            <p:ph idx="1"/>
          </p:nvPr>
        </p:nvSpPr>
        <p:spPr>
          <a:xfrm>
            <a:off x="628657" y="1825625"/>
            <a:ext cx="5037113" cy="4351338"/>
          </a:xfrm>
        </p:spPr>
        <p:txBody>
          <a:bodyPr>
            <a:normAutofit fontScale="92500" lnSpcReduction="10000"/>
          </a:bodyPr>
          <a:lstStyle/>
          <a:p>
            <a:pPr marL="0" indent="0">
              <a:buNone/>
            </a:pPr>
            <a:r>
              <a:rPr lang="en-GB" sz="2000" dirty="0"/>
              <a:t>The themes will be primarily social, however there will also be targeted e-bulletins to those who have subscribed and a press release. </a:t>
            </a:r>
          </a:p>
          <a:p>
            <a:pPr lvl="0"/>
            <a:r>
              <a:rPr lang="en-GB" sz="2000" b="1" dirty="0"/>
              <a:t>Week 1: </a:t>
            </a:r>
            <a:r>
              <a:rPr lang="en-GB" sz="2000" dirty="0"/>
              <a:t>soft launch with social (note: Easter weekend). </a:t>
            </a:r>
          </a:p>
          <a:p>
            <a:pPr lvl="0"/>
            <a:r>
              <a:rPr lang="en-GB" sz="2000" b="1" dirty="0"/>
              <a:t>Week 2: </a:t>
            </a:r>
            <a:r>
              <a:rPr lang="en-GB" sz="2000" dirty="0"/>
              <a:t>six main causes of stress at work (change, support, role, demands, control, relationships).</a:t>
            </a:r>
          </a:p>
          <a:p>
            <a:pPr lvl="0"/>
            <a:r>
              <a:rPr lang="en-GB" sz="2000" b="1" dirty="0"/>
              <a:t>Week 3: </a:t>
            </a:r>
            <a:r>
              <a:rPr lang="en-GB" sz="2000" dirty="0"/>
              <a:t>stress</a:t>
            </a:r>
            <a:r>
              <a:rPr lang="en-GB" sz="2000" b="1" dirty="0"/>
              <a:t> </a:t>
            </a:r>
            <a:r>
              <a:rPr lang="en-GB" sz="2000" dirty="0"/>
              <a:t>risk assessment.</a:t>
            </a:r>
          </a:p>
          <a:p>
            <a:pPr lvl="0"/>
            <a:r>
              <a:rPr lang="en-GB" sz="2000" b="1" dirty="0"/>
              <a:t>Week 4: </a:t>
            </a:r>
            <a:r>
              <a:rPr lang="en-GB" sz="2000" dirty="0"/>
              <a:t>more on</a:t>
            </a:r>
            <a:r>
              <a:rPr lang="en-GB" sz="2000" b="1" dirty="0"/>
              <a:t> </a:t>
            </a:r>
            <a:r>
              <a:rPr lang="en-GB" sz="2000" dirty="0"/>
              <a:t>what stress is, signs, prevention and case studies.</a:t>
            </a:r>
          </a:p>
          <a:p>
            <a:pPr lvl="0"/>
            <a:r>
              <a:rPr lang="en-GB" sz="2000" b="1" dirty="0"/>
              <a:t>Week 5:</a:t>
            </a:r>
            <a:r>
              <a:rPr lang="en-GB" sz="2000" dirty="0"/>
              <a:t> resources (templates, talking toolkits, workbooks, posters, mobile app and stress indicator tool). </a:t>
            </a:r>
          </a:p>
        </p:txBody>
      </p:sp>
      <p:pic>
        <p:nvPicPr>
          <p:cNvPr id="10" name="Picture 9" descr="Graphical user interface, application&#10;&#10;Description automatically generated">
            <a:extLst>
              <a:ext uri="{FF2B5EF4-FFF2-40B4-BE49-F238E27FC236}">
                <a16:creationId xmlns="" xmlns:a16="http://schemas.microsoft.com/office/drawing/2014/main" id="{A73BE7E8-74CD-43D5-9B3A-C30202F78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9089" y="2675744"/>
            <a:ext cx="2781858" cy="1325563"/>
          </a:xfrm>
          <a:prstGeom prst="rect">
            <a:avLst/>
          </a:prstGeom>
        </p:spPr>
      </p:pic>
      <p:pic>
        <p:nvPicPr>
          <p:cNvPr id="11" name="Picture 10" descr="Graphical user interface, application, Teams&#10;&#10;Description automatically generated">
            <a:extLst>
              <a:ext uri="{FF2B5EF4-FFF2-40B4-BE49-F238E27FC236}">
                <a16:creationId xmlns="" xmlns:a16="http://schemas.microsoft.com/office/drawing/2014/main" id="{3C90967B-B145-4712-852A-E6584CC9E623}"/>
              </a:ext>
            </a:extLst>
          </p:cNvPr>
          <p:cNvPicPr>
            <a:picLocks noChangeAspect="1"/>
          </p:cNvPicPr>
          <p:nvPr/>
        </p:nvPicPr>
        <p:blipFill rotWithShape="1">
          <a:blip r:embed="rId3">
            <a:extLst>
              <a:ext uri="{28A0092B-C50C-407E-A947-70E740481C1C}">
                <a14:useLocalDpi xmlns:a14="http://schemas.microsoft.com/office/drawing/2010/main" val="0"/>
              </a:ext>
            </a:extLst>
          </a:blip>
          <a:srcRect b="18711"/>
          <a:stretch/>
        </p:blipFill>
        <p:spPr>
          <a:xfrm>
            <a:off x="6459489" y="4311517"/>
            <a:ext cx="2301460" cy="1865459"/>
          </a:xfrm>
          <a:prstGeom prst="rect">
            <a:avLst/>
          </a:prstGeom>
        </p:spPr>
      </p:pic>
      <p:pic>
        <p:nvPicPr>
          <p:cNvPr id="12" name="Picture 11" descr="Table&#10;&#10;Description automatically generated">
            <a:extLst>
              <a:ext uri="{FF2B5EF4-FFF2-40B4-BE49-F238E27FC236}">
                <a16:creationId xmlns="" xmlns:a16="http://schemas.microsoft.com/office/drawing/2014/main" id="{2EE60B80-46EF-4663-A6B6-91C4AC49D7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5940" y="399529"/>
            <a:ext cx="2301460" cy="1966005"/>
          </a:xfrm>
          <a:prstGeom prst="rect">
            <a:avLst/>
          </a:prstGeom>
        </p:spPr>
      </p:pic>
    </p:spTree>
    <p:extLst>
      <p:ext uri="{BB962C8B-B14F-4D97-AF65-F5344CB8AC3E}">
        <p14:creationId xmlns:p14="http://schemas.microsoft.com/office/powerpoint/2010/main" val="2923413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a:xfrm>
            <a:off x="395536" y="1124744"/>
            <a:ext cx="8517632" cy="5256584"/>
          </a:xfrm>
        </p:spPr>
        <p:txBody>
          <a:bodyPr>
            <a:normAutofit/>
          </a:bodyPr>
          <a:lstStyle/>
          <a:p>
            <a:pPr marL="109728" indent="0">
              <a:buNone/>
            </a:pPr>
            <a:endParaRPr lang="en-US" dirty="0" smtClean="0"/>
          </a:p>
          <a:p>
            <a:pPr marL="109728" indent="0">
              <a:buNone/>
            </a:pPr>
            <a:endParaRPr lang="en-US" dirty="0"/>
          </a:p>
          <a:p>
            <a:pPr marL="109728" indent="0">
              <a:buNone/>
            </a:pPr>
            <a:r>
              <a:rPr lang="en-US" sz="4400" dirty="0" smtClean="0">
                <a:latin typeface="Arial" panose="020B0604020202020204" pitchFamily="34" charset="0"/>
                <a:cs typeface="Arial" panose="020B0604020202020204" pitchFamily="34" charset="0"/>
              </a:rPr>
              <a:t>Thanks for listening </a:t>
            </a:r>
          </a:p>
          <a:p>
            <a:pPr marL="109728" indent="0">
              <a:buNone/>
            </a:pPr>
            <a:endParaRPr lang="en-US" sz="4400" dirty="0">
              <a:latin typeface="Arial" panose="020B0604020202020204" pitchFamily="34" charset="0"/>
              <a:cs typeface="Arial" panose="020B0604020202020204" pitchFamily="34" charset="0"/>
            </a:endParaRPr>
          </a:p>
          <a:p>
            <a:pPr marL="109728" indent="0">
              <a:buNone/>
            </a:pPr>
            <a:r>
              <a:rPr lang="en-US" sz="4400" dirty="0" smtClean="0">
                <a:latin typeface="Arial" panose="020B0604020202020204" pitchFamily="34" charset="0"/>
                <a:cs typeface="Arial" panose="020B0604020202020204" pitchFamily="34" charset="0"/>
              </a:rPr>
              <a:t>Any Questions?</a:t>
            </a:r>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endParaRPr lang="en-GB" dirty="0"/>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a:xfrm>
            <a:off x="467544" y="404664"/>
            <a:ext cx="8229600" cy="864096"/>
          </a:xfrm>
        </p:spPr>
        <p:txBody>
          <a:bodyPr>
            <a:noAutofit/>
          </a:bodyPr>
          <a:lstStyle/>
          <a:p>
            <a:r>
              <a:rPr lang="en-US" sz="3600" dirty="0" smtClean="0">
                <a:solidFill>
                  <a:schemeClr val="tx1"/>
                </a:solidFill>
                <a:latin typeface="Arial" panose="020B0604020202020204" pitchFamily="34" charset="0"/>
                <a:cs typeface="Arial" panose="020B0604020202020204" pitchFamily="34" charset="0"/>
              </a:rPr>
              <a:t>Herefordshire</a:t>
            </a:r>
            <a:r>
              <a:rPr lang="en-US" sz="3600" dirty="0" smtClean="0">
                <a:solidFill>
                  <a:schemeClr val="tx1"/>
                </a:solidFill>
              </a:rPr>
              <a:t> Health &amp; Safety Group</a:t>
            </a:r>
            <a:endParaRPr lang="en-GB" sz="3600" dirty="0">
              <a:solidFill>
                <a:schemeClr val="tx1"/>
              </a:solidFill>
            </a:endParaRPr>
          </a:p>
        </p:txBody>
      </p:sp>
    </p:spTree>
    <p:extLst>
      <p:ext uri="{BB962C8B-B14F-4D97-AF65-F5344CB8AC3E}">
        <p14:creationId xmlns:p14="http://schemas.microsoft.com/office/powerpoint/2010/main" val="415814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E13AF83-E69B-4D4C-9F2E-1C733D12B7CF}"/>
              </a:ext>
            </a:extLst>
          </p:cNvPr>
          <p:cNvSpPr>
            <a:spLocks noGrp="1"/>
          </p:cNvSpPr>
          <p:nvPr>
            <p:ph idx="1"/>
          </p:nvPr>
        </p:nvSpPr>
        <p:spPr/>
        <p:txBody>
          <a:bodyPr>
            <a:normAutofit fontScale="92500"/>
          </a:bodyPr>
          <a:lstStyle/>
          <a:p>
            <a:pPr marL="109728" indent="0">
              <a:buNone/>
            </a:pPr>
            <a:r>
              <a:rPr lang="en-GB" dirty="0"/>
              <a:t>Fifty of the biggest UK employers questioned by the BBC have said they have no plans to return all staff to the office full-time in the near future. </a:t>
            </a:r>
          </a:p>
          <a:p>
            <a:pPr marL="109728" indent="0">
              <a:buNone/>
            </a:pPr>
            <a:endParaRPr lang="en-GB" dirty="0"/>
          </a:p>
          <a:p>
            <a:r>
              <a:rPr lang="en-GB" sz="2600" dirty="0"/>
              <a:t>24 companies have no plans to return staff to the office yet;</a:t>
            </a:r>
          </a:p>
          <a:p>
            <a:r>
              <a:rPr lang="en-GB" sz="2600" dirty="0"/>
              <a:t>20 firms have gradual plans to reopen office space;</a:t>
            </a:r>
          </a:p>
          <a:p>
            <a:r>
              <a:rPr lang="en-GB" sz="2600" dirty="0"/>
              <a:t>3 firms have brought back staff with no plans for more;</a:t>
            </a:r>
          </a:p>
          <a:p>
            <a:r>
              <a:rPr lang="en-GB" sz="2600" dirty="0"/>
              <a:t>20 have opened offices for staff unable to work at home</a:t>
            </a:r>
          </a:p>
        </p:txBody>
      </p:sp>
      <p:sp>
        <p:nvSpPr>
          <p:cNvPr id="3" name="Footer Placeholder 2">
            <a:extLst>
              <a:ext uri="{FF2B5EF4-FFF2-40B4-BE49-F238E27FC236}">
                <a16:creationId xmlns:a16="http://schemas.microsoft.com/office/drawing/2014/main" xmlns="" id="{B39ECF2A-6156-4B20-B783-E3F0D4D62838}"/>
              </a:ext>
            </a:extLst>
          </p:cNvPr>
          <p:cNvSpPr>
            <a:spLocks noGrp="1"/>
          </p:cNvSpPr>
          <p:nvPr>
            <p:ph type="ftr" sz="quarter" idx="11"/>
          </p:nvPr>
        </p:nvSpPr>
        <p:spPr/>
        <p:txBody>
          <a:bodyPr/>
          <a:lstStyle/>
          <a:p>
            <a:r>
              <a:rPr lang="en-GB" dirty="0"/>
              <a:t>Jane Stevenson </a:t>
            </a:r>
          </a:p>
        </p:txBody>
      </p:sp>
      <p:sp>
        <p:nvSpPr>
          <p:cNvPr id="4" name="Title 3">
            <a:extLst>
              <a:ext uri="{FF2B5EF4-FFF2-40B4-BE49-F238E27FC236}">
                <a16:creationId xmlns:a16="http://schemas.microsoft.com/office/drawing/2014/main" xmlns="" id="{85DBAA3A-61C0-4600-AA61-C7E9FFAF88F6}"/>
              </a:ext>
            </a:extLst>
          </p:cNvPr>
          <p:cNvSpPr>
            <a:spLocks noGrp="1"/>
          </p:cNvSpPr>
          <p:nvPr>
            <p:ph type="title"/>
          </p:nvPr>
        </p:nvSpPr>
        <p:spPr/>
        <p:txBody>
          <a:bodyPr/>
          <a:lstStyle/>
          <a:p>
            <a:r>
              <a:rPr lang="en-GB" dirty="0">
                <a:solidFill>
                  <a:schemeClr val="tx1"/>
                </a:solidFill>
              </a:rPr>
              <a:t>What happens now?</a:t>
            </a:r>
          </a:p>
        </p:txBody>
      </p:sp>
    </p:spTree>
    <p:extLst>
      <p:ext uri="{BB962C8B-B14F-4D97-AF65-F5344CB8AC3E}">
        <p14:creationId xmlns:p14="http://schemas.microsoft.com/office/powerpoint/2010/main" val="40950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11AE71A-49D5-4381-8EFE-032D5FA8C94C}"/>
              </a:ext>
            </a:extLst>
          </p:cNvPr>
          <p:cNvSpPr>
            <a:spLocks noGrp="1"/>
          </p:cNvSpPr>
          <p:nvPr>
            <p:ph idx="1"/>
          </p:nvPr>
        </p:nvSpPr>
        <p:spPr/>
        <p:txBody>
          <a:bodyPr>
            <a:normAutofit/>
          </a:bodyPr>
          <a:lstStyle/>
          <a:p>
            <a:r>
              <a:rPr lang="en-GB" sz="2400" dirty="0"/>
              <a:t>Employers have the same health and safety responsibilities for employees working from home as for any other employees</a:t>
            </a:r>
          </a:p>
          <a:p>
            <a:endParaRPr lang="en-GB" sz="2400" dirty="0"/>
          </a:p>
          <a:p>
            <a:r>
              <a:rPr lang="en-GB" sz="2400" dirty="0"/>
              <a:t>While  there is no </a:t>
            </a:r>
            <a:r>
              <a:rPr lang="en-GB" sz="2400" b="0" i="0" dirty="0">
                <a:solidFill>
                  <a:srgbClr val="111111"/>
                </a:solidFill>
                <a:effectLst/>
              </a:rPr>
              <a:t>increased risk from DSE work for those working at home temporarily, a basic risk assessment should still be undertaken</a:t>
            </a:r>
          </a:p>
          <a:p>
            <a:r>
              <a:rPr lang="en-GB" sz="2400" b="0" i="0" dirty="0">
                <a:solidFill>
                  <a:srgbClr val="111111"/>
                </a:solidFill>
                <a:effectLst/>
              </a:rPr>
              <a:t> </a:t>
            </a:r>
          </a:p>
          <a:p>
            <a:r>
              <a:rPr lang="en-GB" sz="2400" dirty="0">
                <a:solidFill>
                  <a:srgbClr val="111111"/>
                </a:solidFill>
              </a:rPr>
              <a:t>For long term home workers a full risk assessment will be required</a:t>
            </a:r>
            <a:endParaRPr lang="en-GB" sz="2400" dirty="0"/>
          </a:p>
        </p:txBody>
      </p:sp>
      <p:sp>
        <p:nvSpPr>
          <p:cNvPr id="3" name="Footer Placeholder 2">
            <a:extLst>
              <a:ext uri="{FF2B5EF4-FFF2-40B4-BE49-F238E27FC236}">
                <a16:creationId xmlns:a16="http://schemas.microsoft.com/office/drawing/2014/main" xmlns="" id="{AEC6DD10-C9D2-408B-BC53-F395A0883546}"/>
              </a:ext>
            </a:extLst>
          </p:cNvPr>
          <p:cNvSpPr>
            <a:spLocks noGrp="1"/>
          </p:cNvSpPr>
          <p:nvPr>
            <p:ph type="ftr" sz="quarter" idx="11"/>
          </p:nvPr>
        </p:nvSpPr>
        <p:spPr>
          <a:xfrm>
            <a:off x="5580113" y="6407974"/>
            <a:ext cx="1150641" cy="365125"/>
          </a:xfrm>
        </p:spPr>
        <p:txBody>
          <a:bodyPr/>
          <a:lstStyle/>
          <a:p>
            <a:r>
              <a:rPr lang="en-GB" dirty="0"/>
              <a:t>Jane Stevenson</a:t>
            </a:r>
          </a:p>
        </p:txBody>
      </p:sp>
      <p:sp>
        <p:nvSpPr>
          <p:cNvPr id="4" name="Title 3">
            <a:extLst>
              <a:ext uri="{FF2B5EF4-FFF2-40B4-BE49-F238E27FC236}">
                <a16:creationId xmlns:a16="http://schemas.microsoft.com/office/drawing/2014/main" xmlns="" id="{6944659F-4562-436A-8417-70EA6B4B2728}"/>
              </a:ext>
            </a:extLst>
          </p:cNvPr>
          <p:cNvSpPr>
            <a:spLocks noGrp="1"/>
          </p:cNvSpPr>
          <p:nvPr>
            <p:ph type="title"/>
          </p:nvPr>
        </p:nvSpPr>
        <p:spPr/>
        <p:txBody>
          <a:bodyPr>
            <a:normAutofit/>
          </a:bodyPr>
          <a:lstStyle/>
          <a:p>
            <a:r>
              <a:rPr lang="en-GB" dirty="0"/>
              <a:t> </a:t>
            </a:r>
            <a:r>
              <a:rPr lang="en-GB" dirty="0">
                <a:solidFill>
                  <a:schemeClr val="tx1"/>
                </a:solidFill>
              </a:rPr>
              <a:t>Working from Home</a:t>
            </a:r>
          </a:p>
        </p:txBody>
      </p:sp>
    </p:spTree>
    <p:extLst>
      <p:ext uri="{BB962C8B-B14F-4D97-AF65-F5344CB8AC3E}">
        <p14:creationId xmlns:p14="http://schemas.microsoft.com/office/powerpoint/2010/main" val="3757380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A3E9057-C1C2-4DC9-829A-A02655EDA0A1}"/>
              </a:ext>
            </a:extLst>
          </p:cNvPr>
          <p:cNvSpPr>
            <a:spLocks noGrp="1"/>
          </p:cNvSpPr>
          <p:nvPr>
            <p:ph idx="1"/>
          </p:nvPr>
        </p:nvSpPr>
        <p:spPr/>
        <p:txBody>
          <a:bodyPr>
            <a:normAutofit/>
          </a:bodyPr>
          <a:lstStyle/>
          <a:p>
            <a:r>
              <a:rPr lang="en-GB" sz="2400" dirty="0"/>
              <a:t>break up long spells of DSE work with rest breaks (at least 5 minutes every hour) or changes in activity</a:t>
            </a:r>
          </a:p>
          <a:p>
            <a:endParaRPr lang="en-GB" sz="2400" dirty="0"/>
          </a:p>
          <a:p>
            <a:r>
              <a:rPr lang="en-GB" sz="2400" dirty="0"/>
              <a:t>avoid awkward, static postures by regularly changing position</a:t>
            </a:r>
          </a:p>
          <a:p>
            <a:endParaRPr lang="en-GB" sz="2400" dirty="0"/>
          </a:p>
          <a:p>
            <a:r>
              <a:rPr lang="en-GB" sz="2400" dirty="0"/>
              <a:t>get up and move or do stretching exercises</a:t>
            </a:r>
          </a:p>
          <a:p>
            <a:endParaRPr lang="en-GB" sz="2400" dirty="0"/>
          </a:p>
          <a:p>
            <a:r>
              <a:rPr lang="en-GB" sz="2400" dirty="0"/>
              <a:t>avoid eye fatigue by changing focus or blinking from time to time</a:t>
            </a:r>
          </a:p>
        </p:txBody>
      </p:sp>
      <p:sp>
        <p:nvSpPr>
          <p:cNvPr id="3" name="Footer Placeholder 2">
            <a:extLst>
              <a:ext uri="{FF2B5EF4-FFF2-40B4-BE49-F238E27FC236}">
                <a16:creationId xmlns:a16="http://schemas.microsoft.com/office/drawing/2014/main" xmlns="" id="{1AFB5DEB-469B-428B-8C25-060CE118A243}"/>
              </a:ext>
            </a:extLst>
          </p:cNvPr>
          <p:cNvSpPr>
            <a:spLocks noGrp="1"/>
          </p:cNvSpPr>
          <p:nvPr>
            <p:ph type="ftr" sz="quarter" idx="11"/>
          </p:nvPr>
        </p:nvSpPr>
        <p:spPr/>
        <p:txBody>
          <a:bodyPr/>
          <a:lstStyle/>
          <a:p>
            <a:r>
              <a:rPr lang="en-GB" dirty="0"/>
              <a:t>Jane Stevenson </a:t>
            </a:r>
          </a:p>
        </p:txBody>
      </p:sp>
      <p:sp>
        <p:nvSpPr>
          <p:cNvPr id="4" name="Title 3">
            <a:extLst>
              <a:ext uri="{FF2B5EF4-FFF2-40B4-BE49-F238E27FC236}">
                <a16:creationId xmlns:a16="http://schemas.microsoft.com/office/drawing/2014/main" xmlns="" id="{8F877B80-7FCF-4FA6-95F1-976E592D65E9}"/>
              </a:ext>
            </a:extLst>
          </p:cNvPr>
          <p:cNvSpPr>
            <a:spLocks noGrp="1"/>
          </p:cNvSpPr>
          <p:nvPr>
            <p:ph type="title"/>
          </p:nvPr>
        </p:nvSpPr>
        <p:spPr/>
        <p:txBody>
          <a:bodyPr>
            <a:normAutofit fontScale="90000"/>
          </a:bodyPr>
          <a:lstStyle/>
          <a:p>
            <a:r>
              <a:rPr lang="en-GB" dirty="0">
                <a:solidFill>
                  <a:schemeClr val="tx1"/>
                </a:solidFill>
              </a:rPr>
              <a:t>Reduce the risks from display screen work</a:t>
            </a:r>
          </a:p>
        </p:txBody>
      </p:sp>
    </p:spTree>
    <p:extLst>
      <p:ext uri="{BB962C8B-B14F-4D97-AF65-F5344CB8AC3E}">
        <p14:creationId xmlns:p14="http://schemas.microsoft.com/office/powerpoint/2010/main" val="222017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E58E0AA-852F-4F96-A17A-9C7640D9054F}"/>
              </a:ext>
            </a:extLst>
          </p:cNvPr>
          <p:cNvSpPr>
            <a:spLocks noGrp="1"/>
          </p:cNvSpPr>
          <p:nvPr>
            <p:ph idx="1"/>
          </p:nvPr>
        </p:nvSpPr>
        <p:spPr/>
        <p:txBody>
          <a:bodyPr>
            <a:normAutofit/>
          </a:bodyPr>
          <a:lstStyle/>
          <a:p>
            <a:r>
              <a:rPr lang="en-GB" sz="2400" dirty="0"/>
              <a:t>Staff suffering aches, pains or discomfort related to their temporary DSE arrangements</a:t>
            </a:r>
          </a:p>
          <a:p>
            <a:endParaRPr lang="en-GB" sz="2400" dirty="0"/>
          </a:p>
          <a:p>
            <a:r>
              <a:rPr lang="en-GB" sz="2400" dirty="0"/>
              <a:t>The adverse effects for staff due to working in isolation, on remote IT systems, or unable to access usual support systems</a:t>
            </a:r>
          </a:p>
          <a:p>
            <a:endParaRPr lang="en-GB" sz="2400" dirty="0"/>
          </a:p>
          <a:p>
            <a:r>
              <a:rPr lang="en-GB" sz="2400" dirty="0"/>
              <a:t>Staff working longer hours without adequate rest and recovery breaks</a:t>
            </a:r>
          </a:p>
        </p:txBody>
      </p:sp>
      <p:sp>
        <p:nvSpPr>
          <p:cNvPr id="3" name="Footer Placeholder 2">
            <a:extLst>
              <a:ext uri="{FF2B5EF4-FFF2-40B4-BE49-F238E27FC236}">
                <a16:creationId xmlns:a16="http://schemas.microsoft.com/office/drawing/2014/main" xmlns="" id="{60EB3E3D-4ABA-483A-A896-D9FECDB3DF48}"/>
              </a:ext>
            </a:extLst>
          </p:cNvPr>
          <p:cNvSpPr>
            <a:spLocks noGrp="1"/>
          </p:cNvSpPr>
          <p:nvPr>
            <p:ph type="ftr" sz="quarter" idx="11"/>
          </p:nvPr>
        </p:nvSpPr>
        <p:spPr/>
        <p:txBody>
          <a:bodyPr/>
          <a:lstStyle/>
          <a:p>
            <a:r>
              <a:rPr lang="en-GB" dirty="0"/>
              <a:t>Jane Stevenson  </a:t>
            </a:r>
          </a:p>
        </p:txBody>
      </p:sp>
      <p:sp>
        <p:nvSpPr>
          <p:cNvPr id="4" name="Title 3">
            <a:extLst>
              <a:ext uri="{FF2B5EF4-FFF2-40B4-BE49-F238E27FC236}">
                <a16:creationId xmlns:a16="http://schemas.microsoft.com/office/drawing/2014/main" xmlns="" id="{2BC3BF19-8469-482C-A085-EC4D859E1C4A}"/>
              </a:ext>
            </a:extLst>
          </p:cNvPr>
          <p:cNvSpPr>
            <a:spLocks noGrp="1"/>
          </p:cNvSpPr>
          <p:nvPr>
            <p:ph type="title"/>
          </p:nvPr>
        </p:nvSpPr>
        <p:spPr/>
        <p:txBody>
          <a:bodyPr/>
          <a:lstStyle/>
          <a:p>
            <a:r>
              <a:rPr lang="en-GB" dirty="0"/>
              <a:t> </a:t>
            </a:r>
            <a:r>
              <a:rPr lang="en-GB" dirty="0">
                <a:solidFill>
                  <a:schemeClr val="tx1"/>
                </a:solidFill>
              </a:rPr>
              <a:t>Look out for … </a:t>
            </a:r>
          </a:p>
        </p:txBody>
      </p:sp>
    </p:spTree>
    <p:extLst>
      <p:ext uri="{BB962C8B-B14F-4D97-AF65-F5344CB8AC3E}">
        <p14:creationId xmlns:p14="http://schemas.microsoft.com/office/powerpoint/2010/main" val="158337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F4A7E22-840B-4007-9D96-5F328DC986F1}"/>
              </a:ext>
            </a:extLst>
          </p:cNvPr>
          <p:cNvSpPr>
            <a:spLocks noGrp="1"/>
          </p:cNvSpPr>
          <p:nvPr>
            <p:ph idx="1"/>
          </p:nvPr>
        </p:nvSpPr>
        <p:spPr/>
        <p:txBody>
          <a:bodyPr>
            <a:normAutofit fontScale="92500" lnSpcReduction="20000"/>
          </a:bodyPr>
          <a:lstStyle/>
          <a:p>
            <a:pPr marL="109728" indent="0">
              <a:buNone/>
            </a:pPr>
            <a:r>
              <a:rPr lang="en-GB" dirty="0"/>
              <a:t>The law says employers must arrange an eye test for display screen equipment (DSE) users if they ask for one, and provide glasses if an employee needs them only for DSE use.</a:t>
            </a:r>
          </a:p>
          <a:p>
            <a:endParaRPr lang="en-GB" dirty="0"/>
          </a:p>
          <a:p>
            <a:pPr marL="109728" indent="0">
              <a:buNone/>
            </a:pPr>
            <a:r>
              <a:rPr lang="en-GB" dirty="0"/>
              <a:t>DSE work does not cause permanent damage to eyes. But long spells of DSE work can lead to:</a:t>
            </a:r>
          </a:p>
          <a:p>
            <a:endParaRPr lang="en-GB" dirty="0"/>
          </a:p>
          <a:p>
            <a:r>
              <a:rPr lang="en-GB" dirty="0"/>
              <a:t>tired eyes</a:t>
            </a:r>
          </a:p>
          <a:p>
            <a:r>
              <a:rPr lang="en-GB" dirty="0"/>
              <a:t>discomfort</a:t>
            </a:r>
          </a:p>
          <a:p>
            <a:r>
              <a:rPr lang="en-GB" dirty="0"/>
              <a:t>temporary short-sightedness</a:t>
            </a:r>
          </a:p>
          <a:p>
            <a:r>
              <a:rPr lang="en-GB" dirty="0"/>
              <a:t>headaches</a:t>
            </a:r>
          </a:p>
        </p:txBody>
      </p:sp>
      <p:sp>
        <p:nvSpPr>
          <p:cNvPr id="3" name="Footer Placeholder 2">
            <a:extLst>
              <a:ext uri="{FF2B5EF4-FFF2-40B4-BE49-F238E27FC236}">
                <a16:creationId xmlns:a16="http://schemas.microsoft.com/office/drawing/2014/main" xmlns="" id="{D9C65F68-2CE1-4CDB-90DA-8AFB05239F8E}"/>
              </a:ext>
            </a:extLst>
          </p:cNvPr>
          <p:cNvSpPr>
            <a:spLocks noGrp="1"/>
          </p:cNvSpPr>
          <p:nvPr>
            <p:ph type="ftr" sz="quarter" idx="11"/>
          </p:nvPr>
        </p:nvSpPr>
        <p:spPr/>
        <p:txBody>
          <a:bodyPr/>
          <a:lstStyle/>
          <a:p>
            <a:r>
              <a:rPr lang="en-GB" dirty="0"/>
              <a:t>Jane Stevenson </a:t>
            </a:r>
          </a:p>
        </p:txBody>
      </p:sp>
      <p:sp>
        <p:nvSpPr>
          <p:cNvPr id="4" name="Title 3">
            <a:extLst>
              <a:ext uri="{FF2B5EF4-FFF2-40B4-BE49-F238E27FC236}">
                <a16:creationId xmlns:a16="http://schemas.microsoft.com/office/drawing/2014/main" xmlns="" id="{181264F0-A4EB-4EDD-AFBD-3FE901D50A1F}"/>
              </a:ext>
            </a:extLst>
          </p:cNvPr>
          <p:cNvSpPr>
            <a:spLocks noGrp="1"/>
          </p:cNvSpPr>
          <p:nvPr>
            <p:ph type="title"/>
          </p:nvPr>
        </p:nvSpPr>
        <p:spPr/>
        <p:txBody>
          <a:bodyPr>
            <a:normAutofit fontScale="90000"/>
          </a:bodyPr>
          <a:lstStyle/>
          <a:p>
            <a:r>
              <a:rPr lang="en-GB" dirty="0"/>
              <a:t> </a:t>
            </a:r>
            <a:r>
              <a:rPr lang="en-GB" dirty="0">
                <a:solidFill>
                  <a:schemeClr val="tx1"/>
                </a:solidFill>
              </a:rPr>
              <a:t>Eyes and eyesight testing</a:t>
            </a:r>
            <a:r>
              <a:rPr lang="en-GB" dirty="0"/>
              <a:t/>
            </a:r>
            <a:br>
              <a:rPr lang="en-GB" dirty="0"/>
            </a:br>
            <a:endParaRPr lang="en-GB" dirty="0"/>
          </a:p>
        </p:txBody>
      </p:sp>
    </p:spTree>
    <p:extLst>
      <p:ext uri="{BB962C8B-B14F-4D97-AF65-F5344CB8AC3E}">
        <p14:creationId xmlns:p14="http://schemas.microsoft.com/office/powerpoint/2010/main" val="65857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39CB23B-B6BC-4DDC-BAA2-C956A0FC8E95}"/>
              </a:ext>
            </a:extLst>
          </p:cNvPr>
          <p:cNvSpPr>
            <a:spLocks noGrp="1"/>
          </p:cNvSpPr>
          <p:nvPr>
            <p:ph idx="1"/>
          </p:nvPr>
        </p:nvSpPr>
        <p:spPr/>
        <p:txBody>
          <a:bodyPr>
            <a:normAutofit fontScale="85000" lnSpcReduction="20000"/>
          </a:bodyPr>
          <a:lstStyle/>
          <a:p>
            <a:r>
              <a:rPr lang="en-GB" dirty="0"/>
              <a:t>If workers use display screen equipment (DSE) daily, as part of their normal work, continuously for an hour or more, employers must do a workstation assessment.</a:t>
            </a:r>
          </a:p>
          <a:p>
            <a:endParaRPr lang="en-GB" dirty="0"/>
          </a:p>
          <a:p>
            <a:r>
              <a:rPr lang="en-GB" dirty="0"/>
              <a:t>Employers should look at:</a:t>
            </a:r>
          </a:p>
          <a:p>
            <a:endParaRPr lang="en-GB" dirty="0"/>
          </a:p>
          <a:p>
            <a:r>
              <a:rPr lang="en-GB" dirty="0"/>
              <a:t>the whole workstation, including equipment, furniture, and work conditions</a:t>
            </a:r>
          </a:p>
          <a:p>
            <a:r>
              <a:rPr lang="en-GB" dirty="0"/>
              <a:t>the job being done</a:t>
            </a:r>
          </a:p>
          <a:p>
            <a:r>
              <a:rPr lang="en-GB" dirty="0"/>
              <a:t>any special requirements of a member of staff, for example a user with a disability</a:t>
            </a:r>
          </a:p>
          <a:p>
            <a:r>
              <a:rPr lang="en-GB" dirty="0"/>
              <a:t>Where there are risks, they should take steps to reduce them.</a:t>
            </a:r>
          </a:p>
        </p:txBody>
      </p:sp>
      <p:sp>
        <p:nvSpPr>
          <p:cNvPr id="3" name="Footer Placeholder 2">
            <a:extLst>
              <a:ext uri="{FF2B5EF4-FFF2-40B4-BE49-F238E27FC236}">
                <a16:creationId xmlns:a16="http://schemas.microsoft.com/office/drawing/2014/main" xmlns="" id="{45FA30E9-C97B-4A3E-AC13-434E954E5261}"/>
              </a:ext>
            </a:extLst>
          </p:cNvPr>
          <p:cNvSpPr>
            <a:spLocks noGrp="1"/>
          </p:cNvSpPr>
          <p:nvPr>
            <p:ph type="ftr" sz="quarter" idx="11"/>
          </p:nvPr>
        </p:nvSpPr>
        <p:spPr/>
        <p:txBody>
          <a:bodyPr/>
          <a:lstStyle/>
          <a:p>
            <a:r>
              <a:rPr lang="en-GB" dirty="0"/>
              <a:t>Jane Stevenson</a:t>
            </a:r>
          </a:p>
        </p:txBody>
      </p:sp>
      <p:sp>
        <p:nvSpPr>
          <p:cNvPr id="4" name="Title 3">
            <a:extLst>
              <a:ext uri="{FF2B5EF4-FFF2-40B4-BE49-F238E27FC236}">
                <a16:creationId xmlns:a16="http://schemas.microsoft.com/office/drawing/2014/main" xmlns="" id="{3AA285DD-1D7A-4271-AD44-116931AE742A}"/>
              </a:ext>
            </a:extLst>
          </p:cNvPr>
          <p:cNvSpPr>
            <a:spLocks noGrp="1"/>
          </p:cNvSpPr>
          <p:nvPr>
            <p:ph type="title"/>
          </p:nvPr>
        </p:nvSpPr>
        <p:spPr/>
        <p:txBody>
          <a:bodyPr>
            <a:normAutofit fontScale="90000"/>
          </a:bodyPr>
          <a:lstStyle/>
          <a:p>
            <a:r>
              <a:rPr lang="en-GB" dirty="0">
                <a:solidFill>
                  <a:schemeClr val="tx1"/>
                </a:solidFill>
              </a:rPr>
              <a:t>Workstations and Assessment</a:t>
            </a:r>
            <a:r>
              <a:rPr lang="en-GB" dirty="0"/>
              <a:t/>
            </a:r>
            <a:br>
              <a:rPr lang="en-GB" dirty="0"/>
            </a:br>
            <a:endParaRPr lang="en-GB" dirty="0"/>
          </a:p>
        </p:txBody>
      </p:sp>
    </p:spTree>
    <p:extLst>
      <p:ext uri="{BB962C8B-B14F-4D97-AF65-F5344CB8AC3E}">
        <p14:creationId xmlns:p14="http://schemas.microsoft.com/office/powerpoint/2010/main" val="223549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rgonomics">
            <a:hlinkClick r:id="" action="ppaction://media"/>
            <a:extLst>
              <a:ext uri="{FF2B5EF4-FFF2-40B4-BE49-F238E27FC236}">
                <a16:creationId xmlns:a16="http://schemas.microsoft.com/office/drawing/2014/main" xmlns="" id="{FD004223-6076-4629-A259-F1DFB53BC44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481138"/>
            <a:ext cx="6034088" cy="4525962"/>
          </a:xfrm>
        </p:spPr>
      </p:pic>
      <p:sp>
        <p:nvSpPr>
          <p:cNvPr id="3" name="Footer Placeholder 2">
            <a:extLst>
              <a:ext uri="{FF2B5EF4-FFF2-40B4-BE49-F238E27FC236}">
                <a16:creationId xmlns:a16="http://schemas.microsoft.com/office/drawing/2014/main" xmlns="" id="{60371E4D-7B47-42DC-84EA-9C6FD1466CBC}"/>
              </a:ext>
            </a:extLst>
          </p:cNvPr>
          <p:cNvSpPr>
            <a:spLocks noGrp="1"/>
          </p:cNvSpPr>
          <p:nvPr>
            <p:ph type="ftr" sz="quarter" idx="11"/>
          </p:nvPr>
        </p:nvSpPr>
        <p:spPr/>
        <p:txBody>
          <a:bodyPr/>
          <a:lstStyle/>
          <a:p>
            <a:r>
              <a:rPr lang="en-GB" dirty="0"/>
              <a:t>Jane Stevenson </a:t>
            </a:r>
          </a:p>
        </p:txBody>
      </p:sp>
      <p:sp>
        <p:nvSpPr>
          <p:cNvPr id="4" name="Title 3">
            <a:extLst>
              <a:ext uri="{FF2B5EF4-FFF2-40B4-BE49-F238E27FC236}">
                <a16:creationId xmlns:a16="http://schemas.microsoft.com/office/drawing/2014/main" xmlns="" id="{E3811F33-503A-477F-94A8-19972D3084B8}"/>
              </a:ext>
            </a:extLst>
          </p:cNvPr>
          <p:cNvSpPr>
            <a:spLocks noGrp="1"/>
          </p:cNvSpPr>
          <p:nvPr>
            <p:ph type="title"/>
          </p:nvPr>
        </p:nvSpPr>
        <p:spPr/>
        <p:txBody>
          <a:bodyPr/>
          <a:lstStyle/>
          <a:p>
            <a:r>
              <a:rPr lang="en-GB" dirty="0"/>
              <a:t> </a:t>
            </a:r>
            <a:r>
              <a:rPr lang="en-GB" dirty="0">
                <a:solidFill>
                  <a:schemeClr val="tx1"/>
                </a:solidFill>
              </a:rPr>
              <a:t>Getting the message across</a:t>
            </a:r>
          </a:p>
        </p:txBody>
      </p:sp>
    </p:spTree>
    <p:extLst>
      <p:ext uri="{BB962C8B-B14F-4D97-AF65-F5344CB8AC3E}">
        <p14:creationId xmlns:p14="http://schemas.microsoft.com/office/powerpoint/2010/main" val="107592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7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517</TotalTime>
  <Words>1543</Words>
  <Application>Microsoft Office PowerPoint</Application>
  <PresentationFormat>On-screen Show (4:3)</PresentationFormat>
  <Paragraphs>214</Paragraphs>
  <Slides>26</Slides>
  <Notes>0</Notes>
  <HiddenSlides>0</HiddenSlides>
  <MMClips>1</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Concourse</vt:lpstr>
      <vt:lpstr>Office Theme</vt:lpstr>
      <vt:lpstr>1_Office Theme</vt:lpstr>
      <vt:lpstr>2_Office Theme</vt:lpstr>
      <vt:lpstr>3_Office Theme</vt:lpstr>
      <vt:lpstr>4_Office Theme</vt:lpstr>
      <vt:lpstr>5_Office Theme</vt:lpstr>
      <vt:lpstr>Herefordshire Health &amp; Safety Group</vt:lpstr>
      <vt:lpstr>AGENDA</vt:lpstr>
      <vt:lpstr>What happens now?</vt:lpstr>
      <vt:lpstr> Working from Home</vt:lpstr>
      <vt:lpstr>Reduce the risks from display screen work</vt:lpstr>
      <vt:lpstr> Look out for … </vt:lpstr>
      <vt:lpstr> Eyes and eyesight testing </vt:lpstr>
      <vt:lpstr>Workstations and Assessment </vt:lpstr>
      <vt:lpstr> Getting the message across</vt:lpstr>
      <vt:lpstr>Fatigue and Work </vt:lpstr>
      <vt:lpstr>Fatigue and Work </vt:lpstr>
      <vt:lpstr>Fatigue and Work </vt:lpstr>
      <vt:lpstr>Fatigue and Work </vt:lpstr>
      <vt:lpstr>Fatigue and Work </vt:lpstr>
      <vt:lpstr>Fatigue and Work </vt:lpstr>
      <vt:lpstr>Fatigue and Work</vt:lpstr>
      <vt:lpstr>Fatigue and Work</vt:lpstr>
      <vt:lpstr>Fatigue and Work</vt:lpstr>
      <vt:lpstr>Fatigue and Work</vt:lpstr>
      <vt:lpstr>PowerPoint Presentation</vt:lpstr>
      <vt:lpstr>Introduction</vt:lpstr>
      <vt:lpstr>Audiences</vt:lpstr>
      <vt:lpstr>HSE’s key messages</vt:lpstr>
      <vt:lpstr>Resources available</vt:lpstr>
      <vt:lpstr>Outline plan</vt:lpstr>
      <vt:lpstr>Herefordshire Health &amp; Safety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Safety Review</dc:title>
  <dc:creator>Adrian</dc:creator>
  <cp:lastModifiedBy>User</cp:lastModifiedBy>
  <cp:revision>78</cp:revision>
  <dcterms:created xsi:type="dcterms:W3CDTF">2014-11-17T22:12:38Z</dcterms:created>
  <dcterms:modified xsi:type="dcterms:W3CDTF">2021-04-20T12:12:49Z</dcterms:modified>
</cp:coreProperties>
</file>