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256" r:id="rId2"/>
    <p:sldId id="257" r:id="rId3"/>
    <p:sldId id="269" r:id="rId4"/>
    <p:sldId id="268" r:id="rId5"/>
    <p:sldId id="261" r:id="rId6"/>
    <p:sldId id="260" r:id="rId7"/>
    <p:sldId id="262" r:id="rId8"/>
    <p:sldId id="263" r:id="rId9"/>
    <p:sldId id="264" r:id="rId10"/>
    <p:sldId id="291" r:id="rId11"/>
    <p:sldId id="293" r:id="rId12"/>
    <p:sldId id="292" r:id="rId13"/>
    <p:sldId id="294" r:id="rId14"/>
    <p:sldId id="295" r:id="rId15"/>
    <p:sldId id="297" r:id="rId16"/>
    <p:sldId id="296" r:id="rId17"/>
    <p:sldId id="298" r:id="rId18"/>
    <p:sldId id="313" r:id="rId19"/>
    <p:sldId id="266" r:id="rId20"/>
    <p:sldId id="314" r:id="rId21"/>
    <p:sldId id="315" r:id="rId22"/>
    <p:sldId id="316" r:id="rId23"/>
    <p:sldId id="335" r:id="rId24"/>
    <p:sldId id="334" r:id="rId25"/>
    <p:sldId id="336" r:id="rId26"/>
    <p:sldId id="337" r:id="rId27"/>
    <p:sldId id="338" r:id="rId28"/>
    <p:sldId id="317" r:id="rId29"/>
    <p:sldId id="287" r:id="rId30"/>
    <p:sldId id="318" r:id="rId31"/>
    <p:sldId id="319" r:id="rId32"/>
    <p:sldId id="320" r:id="rId33"/>
    <p:sldId id="321" r:id="rId34"/>
    <p:sldId id="333" r:id="rId35"/>
    <p:sldId id="332" r:id="rId36"/>
    <p:sldId id="322" r:id="rId37"/>
    <p:sldId id="323" r:id="rId38"/>
    <p:sldId id="324" r:id="rId39"/>
    <p:sldId id="325" r:id="rId40"/>
    <p:sldId id="326" r:id="rId41"/>
    <p:sldId id="331" r:id="rId42"/>
    <p:sldId id="327" r:id="rId43"/>
    <p:sldId id="328" r:id="rId44"/>
    <p:sldId id="329" r:id="rId45"/>
    <p:sldId id="330" r:id="rId46"/>
  </p:sldIdLst>
  <p:sldSz cx="9144000" cy="6858000" type="screen4x3"/>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0142"/>
          </a:xfrm>
          <a:prstGeom prst="rect">
            <a:avLst/>
          </a:prstGeom>
        </p:spPr>
        <p:txBody>
          <a:bodyPr vert="horz" lIns="96478" tIns="48239" rIns="96478" bIns="48239" rtlCol="0"/>
          <a:lstStyle>
            <a:lvl1pPr algn="l">
              <a:defRPr sz="1300"/>
            </a:lvl1pPr>
          </a:lstStyle>
          <a:p>
            <a:endParaRPr lang="en-GB" dirty="0"/>
          </a:p>
        </p:txBody>
      </p:sp>
      <p:sp>
        <p:nvSpPr>
          <p:cNvPr id="3" name="Date Placeholder 2"/>
          <p:cNvSpPr>
            <a:spLocks noGrp="1"/>
          </p:cNvSpPr>
          <p:nvPr>
            <p:ph type="dt" sz="quarter" idx="1"/>
          </p:nvPr>
        </p:nvSpPr>
        <p:spPr>
          <a:xfrm>
            <a:off x="3898102" y="0"/>
            <a:ext cx="2982119" cy="500142"/>
          </a:xfrm>
          <a:prstGeom prst="rect">
            <a:avLst/>
          </a:prstGeom>
        </p:spPr>
        <p:txBody>
          <a:bodyPr vert="horz" lIns="96478" tIns="48239" rIns="96478" bIns="48239" rtlCol="0"/>
          <a:lstStyle>
            <a:lvl1pPr algn="r">
              <a:defRPr sz="1300"/>
            </a:lvl1pPr>
          </a:lstStyle>
          <a:p>
            <a:fld id="{4DEB404B-3375-461A-A37A-04936DCC6120}" type="datetimeFigureOut">
              <a:rPr lang="en-GB" smtClean="0"/>
              <a:t>13/02/2021</a:t>
            </a:fld>
            <a:endParaRPr lang="en-GB" dirty="0"/>
          </a:p>
        </p:txBody>
      </p:sp>
      <p:sp>
        <p:nvSpPr>
          <p:cNvPr id="4" name="Footer Placeholder 3"/>
          <p:cNvSpPr>
            <a:spLocks noGrp="1"/>
          </p:cNvSpPr>
          <p:nvPr>
            <p:ph type="ftr" sz="quarter" idx="2"/>
          </p:nvPr>
        </p:nvSpPr>
        <p:spPr>
          <a:xfrm>
            <a:off x="0" y="9500960"/>
            <a:ext cx="2982119" cy="500142"/>
          </a:xfrm>
          <a:prstGeom prst="rect">
            <a:avLst/>
          </a:prstGeom>
        </p:spPr>
        <p:txBody>
          <a:bodyPr vert="horz" lIns="96478" tIns="48239" rIns="96478" bIns="48239" rtlCol="0" anchor="b"/>
          <a:lstStyle>
            <a:lvl1pPr algn="l">
              <a:defRPr sz="1300"/>
            </a:lvl1pPr>
          </a:lstStyle>
          <a:p>
            <a:endParaRPr lang="en-GB" dirty="0"/>
          </a:p>
        </p:txBody>
      </p:sp>
      <p:sp>
        <p:nvSpPr>
          <p:cNvPr id="5" name="Slide Number Placeholder 4"/>
          <p:cNvSpPr>
            <a:spLocks noGrp="1"/>
          </p:cNvSpPr>
          <p:nvPr>
            <p:ph type="sldNum" sz="quarter" idx="3"/>
          </p:nvPr>
        </p:nvSpPr>
        <p:spPr>
          <a:xfrm>
            <a:off x="3898102" y="9500960"/>
            <a:ext cx="2982119" cy="500142"/>
          </a:xfrm>
          <a:prstGeom prst="rect">
            <a:avLst/>
          </a:prstGeom>
        </p:spPr>
        <p:txBody>
          <a:bodyPr vert="horz" lIns="96478" tIns="48239" rIns="96478" bIns="48239" rtlCol="0" anchor="b"/>
          <a:lstStyle>
            <a:lvl1pPr algn="r">
              <a:defRPr sz="1300"/>
            </a:lvl1pPr>
          </a:lstStyle>
          <a:p>
            <a:fld id="{53330317-C466-4A3B-BB04-E363A079C96C}" type="slidenum">
              <a:rPr lang="en-GB" smtClean="0"/>
              <a:t>‹#›</a:t>
            </a:fld>
            <a:endParaRPr lang="en-GB" dirty="0"/>
          </a:p>
        </p:txBody>
      </p:sp>
    </p:spTree>
    <p:extLst>
      <p:ext uri="{BB962C8B-B14F-4D97-AF65-F5344CB8AC3E}">
        <p14:creationId xmlns:p14="http://schemas.microsoft.com/office/powerpoint/2010/main" val="17233732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50006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97313" y="0"/>
            <a:ext cx="2982912" cy="500063"/>
          </a:xfrm>
          <a:prstGeom prst="rect">
            <a:avLst/>
          </a:prstGeom>
        </p:spPr>
        <p:txBody>
          <a:bodyPr vert="horz" lIns="91440" tIns="45720" rIns="91440" bIns="45720" rtlCol="0"/>
          <a:lstStyle>
            <a:lvl1pPr algn="r">
              <a:defRPr sz="1200"/>
            </a:lvl1pPr>
          </a:lstStyle>
          <a:p>
            <a:fld id="{1FC21C75-A622-40AF-9221-1A1502C6A71F}" type="datetimeFigureOut">
              <a:rPr lang="en-GB" smtClean="0"/>
              <a:t>13/02/2021</a:t>
            </a:fld>
            <a:endParaRPr lang="en-GB" dirty="0"/>
          </a:p>
        </p:txBody>
      </p:sp>
      <p:sp>
        <p:nvSpPr>
          <p:cNvPr id="4" name="Slide Image Placeholder 3"/>
          <p:cNvSpPr>
            <a:spLocks noGrp="1" noRot="1" noChangeAspect="1"/>
          </p:cNvSpPr>
          <p:nvPr>
            <p:ph type="sldImg" idx="2"/>
          </p:nvPr>
        </p:nvSpPr>
        <p:spPr>
          <a:xfrm>
            <a:off x="942975" y="750888"/>
            <a:ext cx="4997450" cy="37496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8975" y="4751388"/>
            <a:ext cx="5505450" cy="45005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1188"/>
            <a:ext cx="2982913" cy="50006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7313" y="9501188"/>
            <a:ext cx="2982912" cy="500062"/>
          </a:xfrm>
          <a:prstGeom prst="rect">
            <a:avLst/>
          </a:prstGeom>
        </p:spPr>
        <p:txBody>
          <a:bodyPr vert="horz" lIns="91440" tIns="45720" rIns="91440" bIns="45720" rtlCol="0" anchor="b"/>
          <a:lstStyle>
            <a:lvl1pPr algn="r">
              <a:defRPr sz="1200"/>
            </a:lvl1pPr>
          </a:lstStyle>
          <a:p>
            <a:fld id="{C622EA66-E9A2-4F73-B778-3C216039EC78}" type="slidenum">
              <a:rPr lang="en-GB" smtClean="0"/>
              <a:t>‹#›</a:t>
            </a:fld>
            <a:endParaRPr lang="en-GB" dirty="0"/>
          </a:p>
        </p:txBody>
      </p:sp>
    </p:spTree>
    <p:extLst>
      <p:ext uri="{BB962C8B-B14F-4D97-AF65-F5344CB8AC3E}">
        <p14:creationId xmlns:p14="http://schemas.microsoft.com/office/powerpoint/2010/main" val="596783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35A6C01-B952-4F10-AA6C-71DDCD2C755E}" type="datetime1">
              <a:rPr lang="en-GB" smtClean="0"/>
              <a:t>13/02/2021</a:t>
            </a:fld>
            <a:endParaRPr lang="en-GB" dirty="0"/>
          </a:p>
        </p:txBody>
      </p:sp>
      <p:sp>
        <p:nvSpPr>
          <p:cNvPr id="5" name="Footer Placeholder 4"/>
          <p:cNvSpPr>
            <a:spLocks noGrp="1"/>
          </p:cNvSpPr>
          <p:nvPr>
            <p:ph type="ftr" sz="quarter" idx="11"/>
          </p:nvPr>
        </p:nvSpPr>
        <p:spPr/>
        <p:txBody>
          <a:bodyPr/>
          <a:lstStyle/>
          <a:p>
            <a:r>
              <a:rPr lang="en-GB" smtClean="0"/>
              <a:t>HHSG Feb 2021</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1715471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3629C0-76D2-489E-A49C-50E7C3494359}" type="datetime1">
              <a:rPr lang="en-GB" smtClean="0"/>
              <a:t>13/02/2021</a:t>
            </a:fld>
            <a:endParaRPr lang="en-GB" dirty="0"/>
          </a:p>
        </p:txBody>
      </p:sp>
      <p:sp>
        <p:nvSpPr>
          <p:cNvPr id="5" name="Footer Placeholder 4"/>
          <p:cNvSpPr>
            <a:spLocks noGrp="1"/>
          </p:cNvSpPr>
          <p:nvPr>
            <p:ph type="ftr" sz="quarter" idx="11"/>
          </p:nvPr>
        </p:nvSpPr>
        <p:spPr/>
        <p:txBody>
          <a:bodyPr/>
          <a:lstStyle/>
          <a:p>
            <a:r>
              <a:rPr lang="en-GB" smtClean="0"/>
              <a:t>HHSG Feb 2021</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223079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245C61-85BF-4051-9B18-75A406B27E4B}" type="datetime1">
              <a:rPr lang="en-GB" smtClean="0"/>
              <a:t>13/02/2021</a:t>
            </a:fld>
            <a:endParaRPr lang="en-GB" dirty="0"/>
          </a:p>
        </p:txBody>
      </p:sp>
      <p:sp>
        <p:nvSpPr>
          <p:cNvPr id="5" name="Footer Placeholder 4"/>
          <p:cNvSpPr>
            <a:spLocks noGrp="1"/>
          </p:cNvSpPr>
          <p:nvPr>
            <p:ph type="ftr" sz="quarter" idx="11"/>
          </p:nvPr>
        </p:nvSpPr>
        <p:spPr/>
        <p:txBody>
          <a:bodyPr/>
          <a:lstStyle/>
          <a:p>
            <a:r>
              <a:rPr lang="en-GB" smtClean="0"/>
              <a:t>HHSG Feb 2021</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894292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E58C65-7F1C-480B-AEBF-D9229BE906B8}" type="datetime1">
              <a:rPr lang="en-GB" smtClean="0"/>
              <a:t>13/02/2021</a:t>
            </a:fld>
            <a:endParaRPr lang="en-GB" dirty="0"/>
          </a:p>
        </p:txBody>
      </p:sp>
      <p:sp>
        <p:nvSpPr>
          <p:cNvPr id="5" name="Footer Placeholder 4"/>
          <p:cNvSpPr>
            <a:spLocks noGrp="1"/>
          </p:cNvSpPr>
          <p:nvPr>
            <p:ph type="ftr" sz="quarter" idx="11"/>
          </p:nvPr>
        </p:nvSpPr>
        <p:spPr/>
        <p:txBody>
          <a:bodyPr/>
          <a:lstStyle/>
          <a:p>
            <a:r>
              <a:rPr lang="en-GB" smtClean="0"/>
              <a:t>HHSG Feb 2021</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052832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12C210-72BD-44F6-9CEE-BBF1C7D52BBB}" type="datetime1">
              <a:rPr lang="en-GB" smtClean="0"/>
              <a:t>13/02/2021</a:t>
            </a:fld>
            <a:endParaRPr lang="en-GB" dirty="0"/>
          </a:p>
        </p:txBody>
      </p:sp>
      <p:sp>
        <p:nvSpPr>
          <p:cNvPr id="5" name="Footer Placeholder 4"/>
          <p:cNvSpPr>
            <a:spLocks noGrp="1"/>
          </p:cNvSpPr>
          <p:nvPr>
            <p:ph type="ftr" sz="quarter" idx="11"/>
          </p:nvPr>
        </p:nvSpPr>
        <p:spPr/>
        <p:txBody>
          <a:bodyPr/>
          <a:lstStyle/>
          <a:p>
            <a:r>
              <a:rPr lang="en-GB" smtClean="0"/>
              <a:t>HHSG Feb 2021</a:t>
            </a:r>
            <a:endParaRPr lang="en-GB" dirty="0"/>
          </a:p>
        </p:txBody>
      </p:sp>
      <p:sp>
        <p:nvSpPr>
          <p:cNvPr id="6" name="Slide Number Placeholder 5"/>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65077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3A5B0C-B0C0-4865-B473-7694B1CC2BE9}" type="datetime1">
              <a:rPr lang="en-GB" smtClean="0"/>
              <a:t>13/02/2021</a:t>
            </a:fld>
            <a:endParaRPr lang="en-GB" dirty="0"/>
          </a:p>
        </p:txBody>
      </p:sp>
      <p:sp>
        <p:nvSpPr>
          <p:cNvPr id="6" name="Footer Placeholder 5"/>
          <p:cNvSpPr>
            <a:spLocks noGrp="1"/>
          </p:cNvSpPr>
          <p:nvPr>
            <p:ph type="ftr" sz="quarter" idx="11"/>
          </p:nvPr>
        </p:nvSpPr>
        <p:spPr/>
        <p:txBody>
          <a:bodyPr/>
          <a:lstStyle/>
          <a:p>
            <a:r>
              <a:rPr lang="en-GB" smtClean="0"/>
              <a:t>HHSG Feb 2021</a:t>
            </a:r>
            <a:endParaRPr lang="en-GB" dirty="0"/>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274440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E20FB2-81AF-4764-A485-D2AE683D4B56}" type="datetime1">
              <a:rPr lang="en-GB" smtClean="0"/>
              <a:t>13/02/2021</a:t>
            </a:fld>
            <a:endParaRPr lang="en-GB" dirty="0"/>
          </a:p>
        </p:txBody>
      </p:sp>
      <p:sp>
        <p:nvSpPr>
          <p:cNvPr id="8" name="Footer Placeholder 7"/>
          <p:cNvSpPr>
            <a:spLocks noGrp="1"/>
          </p:cNvSpPr>
          <p:nvPr>
            <p:ph type="ftr" sz="quarter" idx="11"/>
          </p:nvPr>
        </p:nvSpPr>
        <p:spPr/>
        <p:txBody>
          <a:bodyPr/>
          <a:lstStyle/>
          <a:p>
            <a:r>
              <a:rPr lang="en-GB" smtClean="0"/>
              <a:t>HHSG Feb 2021</a:t>
            </a:r>
            <a:endParaRPr lang="en-GB" dirty="0"/>
          </a:p>
        </p:txBody>
      </p:sp>
      <p:sp>
        <p:nvSpPr>
          <p:cNvPr id="9" name="Slide Number Placeholder 8"/>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52455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7046A4-83FD-4CCF-AD5C-3D6D75B86D4F}" type="datetime1">
              <a:rPr lang="en-GB" smtClean="0"/>
              <a:t>13/02/2021</a:t>
            </a:fld>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1571507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78E1C-008B-4B4E-9EF0-293B885CE879}" type="datetime1">
              <a:rPr lang="en-GB" smtClean="0"/>
              <a:t>13/02/2021</a:t>
            </a:fld>
            <a:endParaRPr lang="en-GB" dirty="0"/>
          </a:p>
        </p:txBody>
      </p:sp>
      <p:sp>
        <p:nvSpPr>
          <p:cNvPr id="3" name="Footer Placeholder 2"/>
          <p:cNvSpPr>
            <a:spLocks noGrp="1"/>
          </p:cNvSpPr>
          <p:nvPr>
            <p:ph type="ftr" sz="quarter" idx="11"/>
          </p:nvPr>
        </p:nvSpPr>
        <p:spPr/>
        <p:txBody>
          <a:bodyPr/>
          <a:lstStyle/>
          <a:p>
            <a:r>
              <a:rPr lang="en-GB" smtClean="0"/>
              <a:t>HHSG Feb 2021</a:t>
            </a:r>
            <a:endParaRPr lang="en-GB" dirty="0"/>
          </a:p>
        </p:txBody>
      </p:sp>
      <p:sp>
        <p:nvSpPr>
          <p:cNvPr id="4" name="Slide Number Placeholder 3"/>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8930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26B4E2-7A0D-443C-A3BB-7E560D32ECE9}" type="datetime1">
              <a:rPr lang="en-GB" smtClean="0"/>
              <a:t>13/02/2021</a:t>
            </a:fld>
            <a:endParaRPr lang="en-GB" dirty="0"/>
          </a:p>
        </p:txBody>
      </p:sp>
      <p:sp>
        <p:nvSpPr>
          <p:cNvPr id="6" name="Footer Placeholder 5"/>
          <p:cNvSpPr>
            <a:spLocks noGrp="1"/>
          </p:cNvSpPr>
          <p:nvPr>
            <p:ph type="ftr" sz="quarter" idx="11"/>
          </p:nvPr>
        </p:nvSpPr>
        <p:spPr/>
        <p:txBody>
          <a:bodyPr/>
          <a:lstStyle/>
          <a:p>
            <a:r>
              <a:rPr lang="en-GB" smtClean="0"/>
              <a:t>HHSG Feb 2021</a:t>
            </a:r>
            <a:endParaRPr lang="en-GB" dirty="0"/>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43980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9AD71-4778-4786-8F80-C5383081247B}" type="datetime1">
              <a:rPr lang="en-GB" smtClean="0"/>
              <a:t>13/02/2021</a:t>
            </a:fld>
            <a:endParaRPr lang="en-GB" dirty="0"/>
          </a:p>
        </p:txBody>
      </p:sp>
      <p:sp>
        <p:nvSpPr>
          <p:cNvPr id="6" name="Footer Placeholder 5"/>
          <p:cNvSpPr>
            <a:spLocks noGrp="1"/>
          </p:cNvSpPr>
          <p:nvPr>
            <p:ph type="ftr" sz="quarter" idx="11"/>
          </p:nvPr>
        </p:nvSpPr>
        <p:spPr/>
        <p:txBody>
          <a:bodyPr/>
          <a:lstStyle/>
          <a:p>
            <a:r>
              <a:rPr lang="en-GB" smtClean="0"/>
              <a:t>HHSG Feb 2021</a:t>
            </a:r>
            <a:endParaRPr lang="en-GB" dirty="0"/>
          </a:p>
        </p:txBody>
      </p:sp>
      <p:sp>
        <p:nvSpPr>
          <p:cNvPr id="7" name="Slide Number Placeholder 6"/>
          <p:cNvSpPr>
            <a:spLocks noGrp="1"/>
          </p:cNvSpPr>
          <p:nvPr>
            <p:ph type="sldNum" sz="quarter" idx="12"/>
          </p:nvPr>
        </p:nvSpPr>
        <p:spPr/>
        <p:txBody>
          <a:bodyPr/>
          <a:lstStyle/>
          <a:p>
            <a:fld id="{B9414556-BEDA-4D4B-9CF1-263B737BB541}" type="slidenum">
              <a:rPr lang="en-GB" smtClean="0"/>
              <a:t>‹#›</a:t>
            </a:fld>
            <a:endParaRPr lang="en-GB" dirty="0"/>
          </a:p>
        </p:txBody>
      </p:sp>
    </p:spTree>
    <p:extLst>
      <p:ext uri="{BB962C8B-B14F-4D97-AF65-F5344CB8AC3E}">
        <p14:creationId xmlns:p14="http://schemas.microsoft.com/office/powerpoint/2010/main" val="3628681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3CA56-CFEB-4DF5-9F32-08195962BA2B}" type="datetime1">
              <a:rPr lang="en-GB" smtClean="0"/>
              <a:t>13/02/2021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HHSG Feb 2021</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414556-BEDA-4D4B-9CF1-263B737BB541}" type="slidenum">
              <a:rPr lang="en-GB" smtClean="0"/>
              <a:t>‹#›</a:t>
            </a:fld>
            <a:endParaRPr lang="en-GB" dirty="0"/>
          </a:p>
        </p:txBody>
      </p:sp>
    </p:spTree>
    <p:extLst>
      <p:ext uri="{BB962C8B-B14F-4D97-AF65-F5344CB8AC3E}">
        <p14:creationId xmlns:p14="http://schemas.microsoft.com/office/powerpoint/2010/main" val="2333960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Health, Safety &amp; Environmental Update 2021</a:t>
            </a:r>
            <a:endParaRPr lang="en-GB" dirty="0"/>
          </a:p>
        </p:txBody>
      </p:sp>
      <p:sp>
        <p:nvSpPr>
          <p:cNvPr id="3" name="Subtitle 2"/>
          <p:cNvSpPr>
            <a:spLocks noGrp="1"/>
          </p:cNvSpPr>
          <p:nvPr>
            <p:ph type="subTitle" idx="1"/>
          </p:nvPr>
        </p:nvSpPr>
        <p:spPr>
          <a:xfrm>
            <a:off x="755576" y="3886200"/>
            <a:ext cx="7560840" cy="2567136"/>
          </a:xfrm>
        </p:spPr>
        <p:txBody>
          <a:bodyPr>
            <a:normAutofit fontScale="92500" lnSpcReduction="10000"/>
          </a:bodyPr>
          <a:lstStyle/>
          <a:p>
            <a:r>
              <a:rPr lang="en-GB" dirty="0" smtClean="0"/>
              <a:t>Wednesday 24</a:t>
            </a:r>
            <a:r>
              <a:rPr lang="en-GB" baseline="30000" dirty="0" smtClean="0"/>
              <a:t>th</a:t>
            </a:r>
            <a:r>
              <a:rPr lang="en-GB" dirty="0" smtClean="0"/>
              <a:t> February 2021</a:t>
            </a:r>
          </a:p>
          <a:p>
            <a:r>
              <a:rPr lang="en-GB" dirty="0" smtClean="0"/>
              <a:t>Via </a:t>
            </a:r>
          </a:p>
          <a:p>
            <a:r>
              <a:rPr lang="en-GB" dirty="0" smtClean="0"/>
              <a:t>ZOOM</a:t>
            </a:r>
          </a:p>
          <a:p>
            <a:r>
              <a:rPr lang="en-GB" i="1" dirty="0" smtClean="0"/>
              <a:t>Presented by Herefordshire Health &amp; Safety Group</a:t>
            </a:r>
          </a:p>
          <a:p>
            <a:endParaRPr lang="en-GB" dirty="0"/>
          </a:p>
          <a:p>
            <a:endParaRPr lang="en-GB" dirty="0" smtClean="0"/>
          </a:p>
          <a:p>
            <a:endParaRPr lang="en-GB" dirty="0"/>
          </a:p>
          <a:p>
            <a:endParaRPr lang="en-GB" dirty="0" smtClean="0"/>
          </a:p>
          <a:p>
            <a:endParaRPr lang="en-GB" dirty="0"/>
          </a:p>
          <a:p>
            <a:endParaRPr lang="en-GB" dirty="0"/>
          </a:p>
        </p:txBody>
      </p:sp>
      <p:pic>
        <p:nvPicPr>
          <p:cNvPr id="1026"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911" y="790574"/>
            <a:ext cx="136815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957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Mental Health (Cont’d)</a:t>
            </a:r>
          </a:p>
          <a:p>
            <a:r>
              <a:rPr lang="en-GB" dirty="0"/>
              <a:t>Since the start of the pandemic, common anxieties resulting from COVID-19 have included finances, isolation, and health, all of which have presented issues to the mental health of the public. </a:t>
            </a:r>
          </a:p>
          <a:p>
            <a:r>
              <a:rPr lang="en-GB" dirty="0"/>
              <a:t>Homeworkers are more likely to feel isolated compared to those who are still in the workplace, and this can contribute to a lack of motivation and increased anxiety.</a:t>
            </a:r>
          </a:p>
          <a:p>
            <a:r>
              <a:rPr lang="en-GB" dirty="0"/>
              <a:t>To tackle this, employers have ensured that they’re frequently catching up with homeworkers, ensuring line managers are in touch with their teams, providing their staff with mental health first aiders, and providing their staff </a:t>
            </a:r>
            <a:r>
              <a:rPr lang="en-GB" dirty="0" smtClean="0"/>
              <a:t>with mental health and wellbeing training</a:t>
            </a:r>
            <a:endParaRPr lang="en-GB" u="sng" dirty="0"/>
          </a:p>
          <a:p>
            <a:pPr marL="0" indent="0">
              <a:buNone/>
            </a:pPr>
            <a:endParaRPr lang="en-GB" u="sng" dirty="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10</a:t>
            </a:fld>
            <a:endParaRPr lang="en-GB" dirty="0"/>
          </a:p>
        </p:txBody>
      </p:sp>
    </p:spTree>
    <p:extLst>
      <p:ext uri="{BB962C8B-B14F-4D97-AF65-F5344CB8AC3E}">
        <p14:creationId xmlns:p14="http://schemas.microsoft.com/office/powerpoint/2010/main" val="1043061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First Aid</a:t>
            </a:r>
          </a:p>
          <a:p>
            <a:r>
              <a:rPr lang="en-GB" dirty="0"/>
              <a:t>With many first aid training facilities closing during the pandemic, it began to look like there would be a shortage of qualified first aiders throughout 2020. </a:t>
            </a:r>
          </a:p>
          <a:p>
            <a:r>
              <a:rPr lang="en-GB" dirty="0"/>
              <a:t>However, the HSE recently announced that they’re supporting the use of Online First Aid Refresher Training during the COVID-19 pandemic, meaning that organisations don’t have to wait months for the few face-to-face training providers that have reopened to have availability for them.</a:t>
            </a:r>
          </a:p>
          <a:p>
            <a:r>
              <a:rPr lang="en-GB" dirty="0"/>
              <a:t>The HSE stated that the use of these refresher courses as an alternative training method would be the most sensible thing for employers to do if they couldn’t access more traditional means of First Aid training.</a:t>
            </a:r>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11</a:t>
            </a:fld>
            <a:endParaRPr lang="en-GB" dirty="0"/>
          </a:p>
        </p:txBody>
      </p:sp>
    </p:spTree>
    <p:extLst>
      <p:ext uri="{BB962C8B-B14F-4D97-AF65-F5344CB8AC3E}">
        <p14:creationId xmlns:p14="http://schemas.microsoft.com/office/powerpoint/2010/main" val="574255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457200" y="1268760"/>
            <a:ext cx="8229600" cy="4968552"/>
          </a:xfrm>
        </p:spPr>
        <p:txBody>
          <a:bodyPr>
            <a:normAutofit fontScale="85000" lnSpcReduction="20000"/>
          </a:bodyPr>
          <a:lstStyle/>
          <a:p>
            <a:pPr marL="0" indent="0">
              <a:buNone/>
            </a:pPr>
            <a:r>
              <a:rPr lang="en-GB" sz="3300" b="1" dirty="0" smtClean="0"/>
              <a:t>2020 in Numbers - A </a:t>
            </a:r>
            <a:r>
              <a:rPr lang="en-GB" sz="3300" b="1" dirty="0"/>
              <a:t>summary of the key HSE statistics</a:t>
            </a:r>
          </a:p>
          <a:p>
            <a:pPr marL="0" indent="0">
              <a:buNone/>
            </a:pPr>
            <a:r>
              <a:rPr lang="en-GB" dirty="0"/>
              <a:t>A few weeks ago, the HSE published their annual report on workplace Health &amp; Safety statistics, </a:t>
            </a:r>
            <a:r>
              <a:rPr lang="en-GB" dirty="0" smtClean="0"/>
              <a:t>some </a:t>
            </a:r>
            <a:r>
              <a:rPr lang="en-GB" dirty="0"/>
              <a:t>of the key statistics include:</a:t>
            </a:r>
          </a:p>
          <a:p>
            <a:pPr lvl="0"/>
            <a:r>
              <a:rPr lang="en-GB" dirty="0"/>
              <a:t>111 fatal injuries.</a:t>
            </a:r>
          </a:p>
          <a:p>
            <a:pPr lvl="0"/>
            <a:r>
              <a:rPr lang="en-GB" dirty="0"/>
              <a:t>693,000 non-fatal injuries.</a:t>
            </a:r>
          </a:p>
          <a:p>
            <a:pPr lvl="0"/>
            <a:r>
              <a:rPr lang="en-GB" dirty="0"/>
              <a:t>29% of non-fatal injuries were as a result of slips, trips, and falls.</a:t>
            </a:r>
          </a:p>
          <a:p>
            <a:pPr lvl="0"/>
            <a:r>
              <a:rPr lang="en-GB" dirty="0"/>
              <a:t>1.6 million people are suffering from work-related ill-health.</a:t>
            </a:r>
          </a:p>
          <a:p>
            <a:pPr lvl="0"/>
            <a:r>
              <a:rPr lang="en-GB" dirty="0"/>
              <a:t>347,000 people suffering from a new case of work-related stress, depression, or anxiety.</a:t>
            </a:r>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12</a:t>
            </a:fld>
            <a:endParaRPr lang="en-GB" dirty="0"/>
          </a:p>
        </p:txBody>
      </p:sp>
    </p:spTree>
    <p:extLst>
      <p:ext uri="{BB962C8B-B14F-4D97-AF65-F5344CB8AC3E}">
        <p14:creationId xmlns:p14="http://schemas.microsoft.com/office/powerpoint/2010/main" val="2340928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US" sz="3800" b="1" dirty="0" smtClean="0"/>
              <a:t>What to Expect in 2021</a:t>
            </a:r>
          </a:p>
          <a:p>
            <a:pPr marL="0" indent="0">
              <a:buNone/>
            </a:pPr>
            <a:r>
              <a:rPr lang="en-GB" b="1" dirty="0"/>
              <a:t>Homeworking is here to stay</a:t>
            </a:r>
          </a:p>
          <a:p>
            <a:r>
              <a:rPr lang="en-GB" dirty="0" smtClean="0"/>
              <a:t>Many companies will continue </a:t>
            </a:r>
            <a:r>
              <a:rPr lang="en-GB" dirty="0"/>
              <a:t>to work from home, with no intentions of returning to the workplace any time soon.</a:t>
            </a:r>
          </a:p>
          <a:p>
            <a:r>
              <a:rPr lang="en-GB" dirty="0"/>
              <a:t>Where organisations were, in a sense, thrown in the deep end when it came to trialling homeworking for the first time, many were surprised at just how productive their workforce was when away from the workplace. For this reason, many organisations see little value in returning to their old ways of working.</a:t>
            </a:r>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13</a:t>
            </a:fld>
            <a:endParaRPr lang="en-GB" dirty="0"/>
          </a:p>
        </p:txBody>
      </p:sp>
    </p:spTree>
    <p:extLst>
      <p:ext uri="{BB962C8B-B14F-4D97-AF65-F5344CB8AC3E}">
        <p14:creationId xmlns:p14="http://schemas.microsoft.com/office/powerpoint/2010/main" val="3391201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a:t>Changes to COSHH legislation</a:t>
            </a:r>
          </a:p>
          <a:p>
            <a:r>
              <a:rPr lang="en-GB" dirty="0"/>
              <a:t>As of the 1st of January 2021, Great Britain will have its own framework for COSHH that will reflect the EU BPR framework, however, it will operate independently.</a:t>
            </a:r>
          </a:p>
          <a:p>
            <a:r>
              <a:rPr lang="en-GB" dirty="0"/>
              <a:t>This was to be expected after it was made official that the UK left the EU. This is essentially the UK’s way of duplicating various EU laws related to chemicals, and then renaming them to make them UK-only legislation</a:t>
            </a:r>
            <a:r>
              <a:rPr lang="en-GB" dirty="0" smtClean="0"/>
              <a:t>.</a:t>
            </a:r>
            <a:endParaRPr lang="en-GB" dirty="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14</a:t>
            </a:fld>
            <a:endParaRPr lang="en-GB" dirty="0"/>
          </a:p>
        </p:txBody>
      </p:sp>
    </p:spTree>
    <p:extLst>
      <p:ext uri="{BB962C8B-B14F-4D97-AF65-F5344CB8AC3E}">
        <p14:creationId xmlns:p14="http://schemas.microsoft.com/office/powerpoint/2010/main" val="12252849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Changes to COSHH Legislation (Cont’d)</a:t>
            </a:r>
          </a:p>
          <a:p>
            <a:r>
              <a:rPr lang="en-GB" dirty="0"/>
              <a:t>With these changes to the COSHH legislation, organisations that supply chemicals will deal with the HSE as the GB CLP Agency instead of the European Chemicals Agency (ECHA</a:t>
            </a:r>
            <a:r>
              <a:rPr lang="en-GB" dirty="0" smtClean="0"/>
              <a:t>)</a:t>
            </a:r>
          </a:p>
          <a:p>
            <a:r>
              <a:rPr lang="en-GB" dirty="0" smtClean="0"/>
              <a:t>Additionally</a:t>
            </a:r>
            <a:r>
              <a:rPr lang="en-GB" dirty="0"/>
              <a:t>, there are changes to legislation to those working with biocides and pesticides, as well as a number of changes surrounding REACH and PIC.</a:t>
            </a:r>
          </a:p>
          <a:p>
            <a:pPr marL="0" indent="0">
              <a:buNone/>
            </a:pPr>
            <a:endParaRPr lang="en-US" dirty="0" smtClean="0"/>
          </a:p>
          <a:p>
            <a:pPr marL="0" indent="0">
              <a:buNone/>
            </a:pPr>
            <a:endParaRPr lang="en-US" dirty="0" smtClean="0"/>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15</a:t>
            </a:fld>
            <a:endParaRPr lang="en-GB" dirty="0"/>
          </a:p>
        </p:txBody>
      </p:sp>
    </p:spTree>
    <p:extLst>
      <p:ext uri="{BB962C8B-B14F-4D97-AF65-F5344CB8AC3E}">
        <p14:creationId xmlns:p14="http://schemas.microsoft.com/office/powerpoint/2010/main" val="1051185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a:bodyPr>
          <a:lstStyle/>
          <a:p>
            <a:pPr marL="0" indent="0">
              <a:buNone/>
            </a:pPr>
            <a:r>
              <a:rPr lang="en-US" b="1" dirty="0"/>
              <a:t>Changes to COSHH Legislation (Cont’d</a:t>
            </a:r>
            <a:r>
              <a:rPr lang="en-US" b="1" dirty="0" smtClean="0"/>
              <a:t>)</a:t>
            </a:r>
          </a:p>
          <a:p>
            <a:pPr marL="0" indent="0">
              <a:buNone/>
            </a:pPr>
            <a:r>
              <a:rPr lang="en-US" dirty="0" smtClean="0"/>
              <a:t>New guidance on:</a:t>
            </a:r>
          </a:p>
          <a:p>
            <a:r>
              <a:rPr lang="en-US" dirty="0" smtClean="0"/>
              <a:t>Biocides – </a:t>
            </a:r>
            <a:r>
              <a:rPr lang="en-US" dirty="0" err="1" smtClean="0"/>
              <a:t>authorisation</a:t>
            </a:r>
            <a:r>
              <a:rPr lang="en-US" dirty="0" smtClean="0"/>
              <a:t> of </a:t>
            </a:r>
            <a:r>
              <a:rPr lang="en-GB" dirty="0" smtClean="0"/>
              <a:t>biocidal substances and products</a:t>
            </a:r>
          </a:p>
          <a:p>
            <a:r>
              <a:rPr lang="en-US" dirty="0" smtClean="0"/>
              <a:t>CLP – Classification, Labelling and Packaging of substances and chemicals</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16</a:t>
            </a:fld>
            <a:endParaRPr lang="en-GB" dirty="0"/>
          </a:p>
        </p:txBody>
      </p:sp>
    </p:spTree>
    <p:extLst>
      <p:ext uri="{BB962C8B-B14F-4D97-AF65-F5344CB8AC3E}">
        <p14:creationId xmlns:p14="http://schemas.microsoft.com/office/powerpoint/2010/main" val="552016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a:bodyPr>
          <a:lstStyle/>
          <a:p>
            <a:pPr marL="0" indent="0">
              <a:buNone/>
            </a:pPr>
            <a:r>
              <a:rPr lang="en-US" b="1" dirty="0" smtClean="0"/>
              <a:t>Changes </a:t>
            </a:r>
            <a:r>
              <a:rPr lang="en-US" b="1" dirty="0"/>
              <a:t>to COSHH Legislation (Cont’d</a:t>
            </a:r>
            <a:r>
              <a:rPr lang="en-US" b="1" dirty="0" smtClean="0"/>
              <a:t>)</a:t>
            </a:r>
          </a:p>
          <a:p>
            <a:pPr marL="0" indent="0">
              <a:buNone/>
            </a:pPr>
            <a:r>
              <a:rPr lang="en-US" dirty="0" smtClean="0"/>
              <a:t>New guidance (Cont’d)</a:t>
            </a:r>
          </a:p>
          <a:p>
            <a:r>
              <a:rPr lang="en-US" dirty="0"/>
              <a:t>PIC – Prior Informed Consent</a:t>
            </a:r>
          </a:p>
          <a:p>
            <a:r>
              <a:rPr lang="en-US" dirty="0"/>
              <a:t>PPP – Pesticides or Plant Protection Products</a:t>
            </a:r>
          </a:p>
          <a:p>
            <a:r>
              <a:rPr lang="en-US" dirty="0" smtClean="0"/>
              <a:t>REACH – Registration, Evaluation, </a:t>
            </a:r>
            <a:r>
              <a:rPr lang="en-US" dirty="0" err="1" smtClean="0"/>
              <a:t>Authorisation</a:t>
            </a:r>
            <a:r>
              <a:rPr lang="en-US" dirty="0" smtClean="0"/>
              <a:t>, and restriction of Chemicals</a:t>
            </a:r>
          </a:p>
          <a:p>
            <a:pPr marL="0" indent="0">
              <a:buNone/>
            </a:pPr>
            <a:endParaRPr lang="en-US"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17</a:t>
            </a:fld>
            <a:endParaRPr lang="en-GB" dirty="0"/>
          </a:p>
        </p:txBody>
      </p:sp>
    </p:spTree>
    <p:extLst>
      <p:ext uri="{BB962C8B-B14F-4D97-AF65-F5344CB8AC3E}">
        <p14:creationId xmlns:p14="http://schemas.microsoft.com/office/powerpoint/2010/main" val="3913299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b="1" dirty="0"/>
              <a:t>Mental Health &amp; Wellbeing will move higher up the agenda</a:t>
            </a:r>
          </a:p>
          <a:p>
            <a:r>
              <a:rPr lang="en-GB" dirty="0" smtClean="0"/>
              <a:t>Mental </a:t>
            </a:r>
            <a:r>
              <a:rPr lang="en-GB" dirty="0"/>
              <a:t>Health &amp; Wellbeing </a:t>
            </a:r>
            <a:r>
              <a:rPr lang="en-GB" dirty="0" smtClean="0"/>
              <a:t>has moved rapidly up </a:t>
            </a:r>
            <a:r>
              <a:rPr lang="en-GB" dirty="0"/>
              <a:t>the agenda of employers since the start of the pandemic. </a:t>
            </a:r>
            <a:endParaRPr lang="en-GB" dirty="0" smtClean="0"/>
          </a:p>
          <a:p>
            <a:r>
              <a:rPr lang="en-GB" dirty="0" smtClean="0"/>
              <a:t>Most </a:t>
            </a:r>
            <a:r>
              <a:rPr lang="en-GB" dirty="0"/>
              <a:t>employers recognise that they have legal and moral duty to ensure the wellbeing of their employees is in their best interests.</a:t>
            </a:r>
          </a:p>
          <a:p>
            <a:r>
              <a:rPr lang="en-GB" dirty="0"/>
              <a:t>With that said, it is becoming increasingly evident that it also makes sense for employers to take care of their employees’ mental wellbeing from a business perspective too.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18</a:t>
            </a:fld>
            <a:endParaRPr lang="en-GB" dirty="0"/>
          </a:p>
        </p:txBody>
      </p:sp>
    </p:spTree>
    <p:extLst>
      <p:ext uri="{BB962C8B-B14F-4D97-AF65-F5344CB8AC3E}">
        <p14:creationId xmlns:p14="http://schemas.microsoft.com/office/powerpoint/2010/main" val="36638770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b="1" dirty="0"/>
              <a:t>Safely returning to work</a:t>
            </a:r>
          </a:p>
          <a:p>
            <a:r>
              <a:rPr lang="en-GB" dirty="0"/>
              <a:t>Although there will be a number of organisations that stick with a remote workforce, there will still be many organisations where it is not completely practicable to remain working from home.</a:t>
            </a:r>
          </a:p>
          <a:p>
            <a:r>
              <a:rPr lang="en-GB" dirty="0"/>
              <a:t>Fortunately, there is light at the end of the tunnel with major developments on successful vaccinations </a:t>
            </a:r>
            <a:r>
              <a:rPr lang="en-GB" dirty="0" smtClean="0"/>
              <a:t>now being rolled </a:t>
            </a:r>
            <a:r>
              <a:rPr lang="en-GB" dirty="0"/>
              <a:t>out in the </a:t>
            </a:r>
            <a:r>
              <a:rPr lang="en-GB" dirty="0" smtClean="0"/>
              <a:t>UK.</a:t>
            </a:r>
            <a:endParaRPr lang="en-GB" dirty="0"/>
          </a:p>
          <a:p>
            <a:r>
              <a:rPr lang="en-GB" dirty="0"/>
              <a:t>Undoubtedly, once these vaccinations are rolled out, employers will have more flexibility when it comes to choosing where their employees will work.</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19</a:t>
            </a:fld>
            <a:endParaRPr lang="en-GB" dirty="0"/>
          </a:p>
        </p:txBody>
      </p:sp>
    </p:spTree>
    <p:extLst>
      <p:ext uri="{BB962C8B-B14F-4D97-AF65-F5344CB8AC3E}">
        <p14:creationId xmlns:p14="http://schemas.microsoft.com/office/powerpoint/2010/main" val="1602862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457200" y="1268760"/>
            <a:ext cx="8229600" cy="4857403"/>
          </a:xfrm>
        </p:spPr>
        <p:txBody>
          <a:bodyPr>
            <a:normAutofit lnSpcReduction="10000"/>
          </a:bodyPr>
          <a:lstStyle/>
          <a:p>
            <a:pPr marL="0" indent="0">
              <a:buNone/>
            </a:pPr>
            <a:r>
              <a:rPr lang="en-US" sz="3600" b="1" i="1" dirty="0" smtClean="0"/>
              <a:t>A Look Back at 2020</a:t>
            </a:r>
          </a:p>
          <a:p>
            <a:r>
              <a:rPr lang="en-GB" dirty="0" smtClean="0"/>
              <a:t>A </a:t>
            </a:r>
            <a:r>
              <a:rPr lang="en-GB" dirty="0"/>
              <a:t>difficult year, full of </a:t>
            </a:r>
            <a:r>
              <a:rPr lang="en-GB" dirty="0" smtClean="0"/>
              <a:t>change</a:t>
            </a:r>
          </a:p>
          <a:p>
            <a:r>
              <a:rPr lang="en-GB" dirty="0" smtClean="0"/>
              <a:t>Many </a:t>
            </a:r>
            <a:r>
              <a:rPr lang="en-GB" dirty="0"/>
              <a:t>people have had extended time off work, returning intermittently to work, some have sadly lost their </a:t>
            </a:r>
            <a:r>
              <a:rPr lang="en-GB" dirty="0" smtClean="0"/>
              <a:t>jobs</a:t>
            </a:r>
          </a:p>
          <a:p>
            <a:r>
              <a:rPr lang="en-GB" dirty="0" smtClean="0"/>
              <a:t>For </a:t>
            </a:r>
            <a:r>
              <a:rPr lang="en-GB" dirty="0"/>
              <a:t>most, it’s meant being stuck inside their homes for a very, very long time. </a:t>
            </a:r>
            <a:endParaRPr lang="en-GB" dirty="0" smtClean="0"/>
          </a:p>
          <a:p>
            <a:r>
              <a:rPr lang="en-GB" dirty="0" smtClean="0"/>
              <a:t>All </a:t>
            </a:r>
            <a:r>
              <a:rPr lang="en-GB" dirty="0"/>
              <a:t>of which are majorly different from most of our normal working routines.</a:t>
            </a:r>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a:t>
            </a:fld>
            <a:endParaRPr lang="en-GB" dirty="0"/>
          </a:p>
        </p:txBody>
      </p:sp>
    </p:spTree>
    <p:extLst>
      <p:ext uri="{BB962C8B-B14F-4D97-AF65-F5344CB8AC3E}">
        <p14:creationId xmlns:p14="http://schemas.microsoft.com/office/powerpoint/2010/main" val="4080188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We must </a:t>
            </a:r>
            <a:r>
              <a:rPr lang="en-GB" b="1" dirty="0"/>
              <a:t>remember the essentials</a:t>
            </a:r>
          </a:p>
          <a:p>
            <a:r>
              <a:rPr lang="en-GB" dirty="0" smtClean="0"/>
              <a:t>Many </a:t>
            </a:r>
            <a:r>
              <a:rPr lang="en-GB" dirty="0"/>
              <a:t>employers are </a:t>
            </a:r>
            <a:r>
              <a:rPr lang="en-GB" dirty="0" smtClean="0"/>
              <a:t>making </a:t>
            </a:r>
            <a:r>
              <a:rPr lang="en-GB" dirty="0"/>
              <a:t>sure that workplaces are COVID-secure, but this must not lead to </a:t>
            </a:r>
            <a:r>
              <a:rPr lang="en-GB" dirty="0" smtClean="0"/>
              <a:t>us </a:t>
            </a:r>
            <a:r>
              <a:rPr lang="en-GB" dirty="0"/>
              <a:t>neglecting some of </a:t>
            </a:r>
            <a:r>
              <a:rPr lang="en-GB" dirty="0" smtClean="0"/>
              <a:t>our </a:t>
            </a:r>
            <a:r>
              <a:rPr lang="en-GB" dirty="0"/>
              <a:t>most essential duties.</a:t>
            </a:r>
          </a:p>
          <a:p>
            <a:r>
              <a:rPr lang="en-GB" dirty="0" smtClean="0"/>
              <a:t>We must still take action </a:t>
            </a:r>
            <a:r>
              <a:rPr lang="en-GB" dirty="0"/>
              <a:t>on reducing workplace risks by </a:t>
            </a:r>
            <a:r>
              <a:rPr lang="en-GB" dirty="0" smtClean="0"/>
              <a:t>training </a:t>
            </a:r>
            <a:r>
              <a:rPr lang="en-GB" dirty="0"/>
              <a:t>staff in essential areas like </a:t>
            </a:r>
            <a:r>
              <a:rPr lang="en-GB" dirty="0" smtClean="0"/>
              <a:t>DSE, Fire Awareness and Manual Handling etc.</a:t>
            </a:r>
            <a:endParaRPr lang="en-GB" u="sng" dirty="0"/>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20</a:t>
            </a:fld>
            <a:endParaRPr lang="en-GB" dirty="0"/>
          </a:p>
        </p:txBody>
      </p:sp>
    </p:spTree>
    <p:extLst>
      <p:ext uri="{BB962C8B-B14F-4D97-AF65-F5344CB8AC3E}">
        <p14:creationId xmlns:p14="http://schemas.microsoft.com/office/powerpoint/2010/main" val="3239526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a:bodyPr>
          <a:lstStyle/>
          <a:p>
            <a:pPr marL="0" indent="0">
              <a:buNone/>
            </a:pPr>
            <a:r>
              <a:rPr lang="en-US" b="1" dirty="0" smtClean="0"/>
              <a:t>New Arrangements for The Manufacture and Supply of New Work Equipment</a:t>
            </a:r>
          </a:p>
          <a:p>
            <a:pPr marL="0" indent="0">
              <a:buNone/>
            </a:pPr>
            <a:endParaRPr lang="en-US" dirty="0" smtClean="0"/>
          </a:p>
          <a:p>
            <a:r>
              <a:rPr lang="en-US" dirty="0" smtClean="0"/>
              <a:t>CE marking being replaced in the UK by UK </a:t>
            </a:r>
            <a:r>
              <a:rPr lang="en-US" dirty="0" err="1" smtClean="0"/>
              <a:t>Comformity</a:t>
            </a:r>
            <a:r>
              <a:rPr lang="en-US" dirty="0" smtClean="0"/>
              <a:t> Assessment Mark (UKCA)</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21</a:t>
            </a:fld>
            <a:endParaRPr lang="en-GB" dirty="0"/>
          </a:p>
        </p:txBody>
      </p:sp>
    </p:spTree>
    <p:extLst>
      <p:ext uri="{BB962C8B-B14F-4D97-AF65-F5344CB8AC3E}">
        <p14:creationId xmlns:p14="http://schemas.microsoft.com/office/powerpoint/2010/main" val="3281791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525963"/>
          </a:xfrm>
        </p:spPr>
        <p:txBody>
          <a:bodyPr>
            <a:normAutofit/>
          </a:bodyPr>
          <a:lstStyle/>
          <a:p>
            <a:pPr marL="0" indent="0">
              <a:buNone/>
            </a:pPr>
            <a:r>
              <a:rPr lang="en-US" b="1" dirty="0" smtClean="0"/>
              <a:t>New Arrangements for The Manufacture and Supply of New Work Equipment Cont’d)</a:t>
            </a:r>
          </a:p>
          <a:p>
            <a:pPr marL="0" indent="0">
              <a:buNone/>
            </a:pPr>
            <a:r>
              <a:rPr lang="en-US" dirty="0" smtClean="0"/>
              <a:t>New Rules and Procedures as from 01/01/2021</a:t>
            </a:r>
          </a:p>
          <a:p>
            <a:r>
              <a:rPr lang="en-US" dirty="0" smtClean="0"/>
              <a:t>Design and building for Safety</a:t>
            </a:r>
          </a:p>
          <a:p>
            <a:r>
              <a:rPr lang="en-US" dirty="0" smtClean="0"/>
              <a:t>Assessing product </a:t>
            </a:r>
            <a:r>
              <a:rPr lang="en-US" dirty="0" err="1" smtClean="0"/>
              <a:t>comformity</a:t>
            </a:r>
            <a:endParaRPr lang="en-US" dirty="0" smtClean="0"/>
          </a:p>
          <a:p>
            <a:r>
              <a:rPr lang="en-US" dirty="0" smtClean="0"/>
              <a:t>Demonstrating product compliance</a:t>
            </a:r>
          </a:p>
          <a:p>
            <a:r>
              <a:rPr lang="en-US" dirty="0" smtClean="0"/>
              <a:t>Providing users with relevant information</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22</a:t>
            </a:fld>
            <a:endParaRPr lang="en-GB" dirty="0"/>
          </a:p>
        </p:txBody>
      </p:sp>
    </p:spTree>
    <p:extLst>
      <p:ext uri="{BB962C8B-B14F-4D97-AF65-F5344CB8AC3E}">
        <p14:creationId xmlns:p14="http://schemas.microsoft.com/office/powerpoint/2010/main" val="3096241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268760"/>
            <a:ext cx="8229600" cy="5174035"/>
          </a:xfrm>
        </p:spPr>
        <p:txBody>
          <a:bodyPr>
            <a:normAutofit fontScale="92500" lnSpcReduction="10000"/>
          </a:bodyPr>
          <a:lstStyle/>
          <a:p>
            <a:pPr marL="0" indent="0">
              <a:buNone/>
            </a:pPr>
            <a:r>
              <a:rPr lang="en-US" sz="3600" b="1" dirty="0"/>
              <a:t>RIDDOR &amp; Covid-19 AT </a:t>
            </a:r>
            <a:r>
              <a:rPr lang="en-US" sz="3600" b="1" dirty="0" smtClean="0"/>
              <a:t>WORK</a:t>
            </a:r>
            <a:endParaRPr lang="en-US" sz="3600" b="1" dirty="0"/>
          </a:p>
          <a:p>
            <a:pPr marL="0" indent="0">
              <a:buNone/>
            </a:pPr>
            <a:r>
              <a:rPr lang="en-US" b="1" dirty="0"/>
              <a:t>What must be reported?</a:t>
            </a:r>
            <a:r>
              <a:rPr lang="en-US" dirty="0"/>
              <a:t/>
            </a:r>
            <a:br>
              <a:rPr lang="en-US" dirty="0"/>
            </a:br>
            <a:r>
              <a:rPr lang="en-US" sz="2800" dirty="0"/>
              <a:t>COVID-19 is reportable in three scenarios. </a:t>
            </a:r>
            <a:endParaRPr lang="en-US" sz="2800" dirty="0" smtClean="0"/>
          </a:p>
          <a:p>
            <a:r>
              <a:rPr lang="en-US" sz="2800" dirty="0" smtClean="0"/>
              <a:t>First</a:t>
            </a:r>
            <a:r>
              <a:rPr lang="en-US" sz="2800" dirty="0"/>
              <a:t>, an accident or incident has, or could have, led to the release or escape of coronavirus. This is a dangerous occurrence. </a:t>
            </a:r>
            <a:endParaRPr lang="en-US" sz="2800" dirty="0" smtClean="0"/>
          </a:p>
          <a:p>
            <a:r>
              <a:rPr lang="en-US" sz="2800" dirty="0" smtClean="0"/>
              <a:t>Second</a:t>
            </a:r>
            <a:r>
              <a:rPr lang="en-US" sz="2800" dirty="0"/>
              <a:t>, a worker is diagnosed with COVID-19 attributed to occupational exposure. Diagnosis can be from a doctor or via an official test result. This is a case of </a:t>
            </a:r>
            <a:r>
              <a:rPr lang="en-US" sz="2800" dirty="0" smtClean="0"/>
              <a:t>disease.</a:t>
            </a:r>
          </a:p>
          <a:p>
            <a:r>
              <a:rPr lang="en-US" sz="2800" dirty="0" smtClean="0"/>
              <a:t>Third</a:t>
            </a:r>
            <a:r>
              <a:rPr lang="en-US" sz="2800" dirty="0"/>
              <a:t>, a worker dies following occupational exposure to coronavirus. This is a work-related death due to exposure to a biological agent.</a:t>
            </a:r>
          </a:p>
          <a:p>
            <a:endParaRPr lang="en-US" dirty="0"/>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23</a:t>
            </a:fld>
            <a:endParaRPr lang="en-GB" dirty="0"/>
          </a:p>
        </p:txBody>
      </p:sp>
    </p:spTree>
    <p:extLst>
      <p:ext uri="{BB962C8B-B14F-4D97-AF65-F5344CB8AC3E}">
        <p14:creationId xmlns:p14="http://schemas.microsoft.com/office/powerpoint/2010/main" val="3876357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525963"/>
          </a:xfrm>
        </p:spPr>
        <p:txBody>
          <a:bodyPr>
            <a:normAutofit fontScale="85000" lnSpcReduction="20000"/>
          </a:bodyPr>
          <a:lstStyle/>
          <a:p>
            <a:pPr marL="0" indent="0">
              <a:buNone/>
            </a:pPr>
            <a:r>
              <a:rPr lang="en-US" b="1" dirty="0"/>
              <a:t>RIDDOR &amp; Covid-19 AT </a:t>
            </a:r>
            <a:r>
              <a:rPr lang="en-US" b="1" dirty="0" smtClean="0"/>
              <a:t>WORK (Cont’d)</a:t>
            </a:r>
            <a:endParaRPr lang="en-US" b="1" dirty="0"/>
          </a:p>
          <a:p>
            <a:pPr marL="0" indent="0">
              <a:buNone/>
            </a:pPr>
            <a:r>
              <a:rPr lang="en-US" b="1" dirty="0" smtClean="0"/>
              <a:t>The </a:t>
            </a:r>
            <a:r>
              <a:rPr lang="en-US" b="1" dirty="0"/>
              <a:t>employer’s decision</a:t>
            </a:r>
            <a:r>
              <a:rPr lang="en-US" dirty="0"/>
              <a:t/>
            </a:r>
            <a:br>
              <a:rPr lang="en-US" dirty="0"/>
            </a:br>
            <a:r>
              <a:rPr lang="en-US" dirty="0"/>
              <a:t>For most businesses, reports will be in the context of disease. One or more employees will contract COVID-19 and the </a:t>
            </a:r>
            <a:r>
              <a:rPr lang="en-US" dirty="0" err="1"/>
              <a:t>organisation</a:t>
            </a:r>
            <a:r>
              <a:rPr lang="en-US" dirty="0"/>
              <a:t> will have to decide whether it was work related. This is a judgement to be made on available evidence. </a:t>
            </a:r>
            <a:r>
              <a:rPr lang="en-US" b="1" dirty="0"/>
              <a:t>There is no need for detailed investigation.</a:t>
            </a:r>
            <a:endParaRPr lang="en-US" dirty="0"/>
          </a:p>
          <a:p>
            <a:pPr marL="0" indent="0">
              <a:buNone/>
            </a:pPr>
            <a:r>
              <a:rPr lang="en-US" dirty="0"/>
              <a:t>To help, HSE has issued guidance that states:</a:t>
            </a:r>
            <a:br>
              <a:rPr lang="en-US" dirty="0"/>
            </a:br>
            <a:r>
              <a:rPr lang="en-US" dirty="0"/>
              <a:t>• A report is only required where it is more likely than not that work was the source of exposure.</a:t>
            </a:r>
            <a:br>
              <a:rPr lang="en-US" dirty="0"/>
            </a:br>
            <a:r>
              <a:rPr lang="en-US" dirty="0"/>
              <a:t>• There must be reasonable evidence linking the person’s work with an increased risk of exposure.</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24</a:t>
            </a:fld>
            <a:endParaRPr lang="en-GB" dirty="0"/>
          </a:p>
        </p:txBody>
      </p:sp>
    </p:spTree>
    <p:extLst>
      <p:ext uri="{BB962C8B-B14F-4D97-AF65-F5344CB8AC3E}">
        <p14:creationId xmlns:p14="http://schemas.microsoft.com/office/powerpoint/2010/main" val="2163098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525963"/>
          </a:xfrm>
        </p:spPr>
        <p:txBody>
          <a:bodyPr>
            <a:normAutofit fontScale="85000" lnSpcReduction="10000"/>
          </a:bodyPr>
          <a:lstStyle/>
          <a:p>
            <a:pPr marL="0" indent="0">
              <a:buNone/>
            </a:pPr>
            <a:r>
              <a:rPr lang="en-US" b="1" dirty="0"/>
              <a:t>RIDDOR &amp; Covid-19 AT </a:t>
            </a:r>
            <a:r>
              <a:rPr lang="en-US" b="1" dirty="0" smtClean="0"/>
              <a:t>WORK (Cont’d)</a:t>
            </a:r>
            <a:endParaRPr lang="en-US" b="1" dirty="0"/>
          </a:p>
          <a:p>
            <a:pPr marL="0" indent="0">
              <a:buNone/>
            </a:pPr>
            <a:r>
              <a:rPr lang="en-US" b="1" dirty="0"/>
              <a:t>What does this mean in practice</a:t>
            </a:r>
            <a:r>
              <a:rPr lang="en-US" b="1" dirty="0" smtClean="0"/>
              <a:t>?</a:t>
            </a:r>
            <a:endParaRPr lang="en-US" dirty="0" smtClean="0"/>
          </a:p>
          <a:p>
            <a:r>
              <a:rPr lang="en-US" dirty="0" smtClean="0"/>
              <a:t>Businesses </a:t>
            </a:r>
            <a:r>
              <a:rPr lang="en-US" dirty="0"/>
              <a:t>will need to consider each positive report and reach decisions based </a:t>
            </a:r>
            <a:r>
              <a:rPr lang="en-US" dirty="0" smtClean="0"/>
              <a:t>on the </a:t>
            </a:r>
            <a:r>
              <a:rPr lang="en-US" dirty="0"/>
              <a:t>known facts. </a:t>
            </a:r>
            <a:endParaRPr lang="en-US" dirty="0" smtClean="0"/>
          </a:p>
          <a:p>
            <a:r>
              <a:rPr lang="en-US" dirty="0" smtClean="0"/>
              <a:t>The </a:t>
            </a:r>
            <a:r>
              <a:rPr lang="en-US" dirty="0"/>
              <a:t>approach will vary from workplace to workplace and specific factors may also be relevant, for example local infection rate, means of travel to work, and so </a:t>
            </a:r>
            <a:r>
              <a:rPr lang="en-US" dirty="0" smtClean="0"/>
              <a:t>on.</a:t>
            </a:r>
          </a:p>
          <a:p>
            <a:r>
              <a:rPr lang="en-US" dirty="0" smtClean="0"/>
              <a:t>Where </a:t>
            </a:r>
            <a:r>
              <a:rPr lang="en-US" dirty="0"/>
              <a:t>there are multiple cases, it will be important to identify if they are </a:t>
            </a:r>
            <a:r>
              <a:rPr lang="en-US" dirty="0" smtClean="0"/>
              <a:t>related. If </a:t>
            </a:r>
            <a:r>
              <a:rPr lang="en-US" dirty="0"/>
              <a:t>they are, the COVID risk assessment and resulting control measures may need to be revisited in response.</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25</a:t>
            </a:fld>
            <a:endParaRPr lang="en-GB" dirty="0"/>
          </a:p>
        </p:txBody>
      </p:sp>
    </p:spTree>
    <p:extLst>
      <p:ext uri="{BB962C8B-B14F-4D97-AF65-F5344CB8AC3E}">
        <p14:creationId xmlns:p14="http://schemas.microsoft.com/office/powerpoint/2010/main" val="1455581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525963"/>
          </a:xfrm>
        </p:spPr>
        <p:txBody>
          <a:bodyPr>
            <a:normAutofit fontScale="77500" lnSpcReduction="20000"/>
          </a:bodyPr>
          <a:lstStyle/>
          <a:p>
            <a:r>
              <a:rPr lang="en-GB" b="1" dirty="0"/>
              <a:t>New Government legislation on tyres 1st February 2021</a:t>
            </a:r>
            <a:endParaRPr lang="en-GB" dirty="0"/>
          </a:p>
          <a:p>
            <a:r>
              <a:rPr lang="en-GB" dirty="0"/>
              <a:t>From </a:t>
            </a:r>
            <a:r>
              <a:rPr lang="en-GB" dirty="0" smtClean="0"/>
              <a:t>this date</a:t>
            </a:r>
            <a:r>
              <a:rPr lang="en-GB"/>
              <a:t> </a:t>
            </a:r>
            <a:r>
              <a:rPr lang="en-GB" smtClean="0"/>
              <a:t>the </a:t>
            </a:r>
            <a:r>
              <a:rPr lang="en-GB" b="1" smtClean="0"/>
              <a:t>Construction </a:t>
            </a:r>
            <a:r>
              <a:rPr lang="en-GB" b="1" dirty="0"/>
              <a:t>and Use Regulations</a:t>
            </a:r>
            <a:r>
              <a:rPr lang="en-GB" dirty="0"/>
              <a:t> will not allow tyres aged over 10 years old to be used on the front steered axles of HGVs, buses, coaches or all single wheels fitted to a minibus (9 to 16 passenger seats). </a:t>
            </a:r>
            <a:endParaRPr lang="en-GB" dirty="0" smtClean="0"/>
          </a:p>
          <a:p>
            <a:r>
              <a:rPr lang="en-GB" dirty="0" smtClean="0"/>
              <a:t>If </a:t>
            </a:r>
            <a:r>
              <a:rPr lang="en-GB" dirty="0"/>
              <a:t>used it will mean a </a:t>
            </a:r>
            <a:r>
              <a:rPr lang="en-GB" b="1" dirty="0"/>
              <a:t>dangerous fail at annual test and a prohibition.</a:t>
            </a:r>
          </a:p>
          <a:p>
            <a:r>
              <a:rPr lang="en-GB" dirty="0"/>
              <a:t>If inspected at a DVSA enforcement check, tyres aged over 10 years old found on these positions will be </a:t>
            </a:r>
            <a:r>
              <a:rPr lang="en-GB" b="1" dirty="0"/>
              <a:t>considered dangerous and attract an ‘S’ marked immediate prohibition notice.</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26</a:t>
            </a:fld>
            <a:endParaRPr lang="en-GB" dirty="0"/>
          </a:p>
        </p:txBody>
      </p:sp>
    </p:spTree>
    <p:extLst>
      <p:ext uri="{BB962C8B-B14F-4D97-AF65-F5344CB8AC3E}">
        <p14:creationId xmlns:p14="http://schemas.microsoft.com/office/powerpoint/2010/main" val="970006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525963"/>
          </a:xfrm>
        </p:spPr>
        <p:txBody>
          <a:bodyPr>
            <a:normAutofit fontScale="92500" lnSpcReduction="20000"/>
          </a:bodyPr>
          <a:lstStyle/>
          <a:p>
            <a:pPr marL="0" indent="0">
              <a:buNone/>
            </a:pPr>
            <a:r>
              <a:rPr lang="en-GB" b="1" dirty="0"/>
              <a:t>New Government legislation on tyres 1st February </a:t>
            </a:r>
            <a:r>
              <a:rPr lang="en-GB" b="1" dirty="0" smtClean="0"/>
              <a:t>2021 (Cont’d)</a:t>
            </a:r>
            <a:endParaRPr lang="en-GB" dirty="0"/>
          </a:p>
          <a:p>
            <a:r>
              <a:rPr lang="en-GB" dirty="0" smtClean="0"/>
              <a:t>It </a:t>
            </a:r>
            <a:r>
              <a:rPr lang="en-GB" dirty="0"/>
              <a:t>will also be a requirement for the manufacturer’s date code to be legible on all tyres fitted to HGVs, trailers over 3.5 tonnes, buses, coaches and minibuses</a:t>
            </a:r>
            <a:r>
              <a:rPr lang="en-GB" dirty="0" smtClean="0"/>
              <a:t>.</a:t>
            </a:r>
          </a:p>
          <a:p>
            <a:r>
              <a:rPr lang="en-GB" dirty="0" smtClean="0"/>
              <a:t> </a:t>
            </a:r>
            <a:r>
              <a:rPr lang="en-GB" dirty="0"/>
              <a:t>If a tyre is a </a:t>
            </a:r>
            <a:r>
              <a:rPr lang="en-GB" dirty="0" smtClean="0"/>
              <a:t>re-tread </a:t>
            </a:r>
            <a:r>
              <a:rPr lang="en-GB" dirty="0"/>
              <a:t>then the manufacturer date is taken from when the </a:t>
            </a:r>
            <a:r>
              <a:rPr lang="en-GB" dirty="0" smtClean="0"/>
              <a:t>re-tread </a:t>
            </a:r>
            <a:r>
              <a:rPr lang="en-GB" dirty="0"/>
              <a:t>was carried out.</a:t>
            </a:r>
          </a:p>
          <a:p>
            <a:r>
              <a:rPr lang="en-GB" dirty="0"/>
              <a:t>Tyres on drive or twin wheel axles more than 10 years old are permitted as long as their condition are suitable.</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27</a:t>
            </a:fld>
            <a:endParaRPr lang="en-GB" dirty="0"/>
          </a:p>
        </p:txBody>
      </p:sp>
    </p:spTree>
    <p:extLst>
      <p:ext uri="{BB962C8B-B14F-4D97-AF65-F5344CB8AC3E}">
        <p14:creationId xmlns:p14="http://schemas.microsoft.com/office/powerpoint/2010/main" val="6367828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a:bodyPr>
          <a:lstStyle/>
          <a:p>
            <a:pPr marL="0" indent="0">
              <a:buNone/>
            </a:pPr>
            <a:r>
              <a:rPr lang="en-US" b="1" dirty="0" smtClean="0"/>
              <a:t>New HSE App</a:t>
            </a:r>
          </a:p>
          <a:p>
            <a:r>
              <a:rPr lang="en-US" dirty="0" smtClean="0"/>
              <a:t>Makes guidance available and accessible everywhere and includes</a:t>
            </a:r>
          </a:p>
          <a:p>
            <a:r>
              <a:rPr lang="en-US" dirty="0" smtClean="0"/>
              <a:t>H &amp; S Toolbox</a:t>
            </a:r>
          </a:p>
          <a:p>
            <a:r>
              <a:rPr lang="en-US" dirty="0" smtClean="0"/>
              <a:t>Guide to managing risk</a:t>
            </a:r>
          </a:p>
          <a:p>
            <a:r>
              <a:rPr lang="en-US" dirty="0" smtClean="0"/>
              <a:t>Work related stress</a:t>
            </a:r>
          </a:p>
          <a:p>
            <a:pPr marL="0" indent="0">
              <a:buNone/>
            </a:pPr>
            <a:r>
              <a:rPr lang="en-US" dirty="0" smtClean="0"/>
              <a:t>More info on the HSE website</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28</a:t>
            </a:fld>
            <a:endParaRPr lang="en-GB" dirty="0"/>
          </a:p>
        </p:txBody>
      </p:sp>
    </p:spTree>
    <p:extLst>
      <p:ext uri="{BB962C8B-B14F-4D97-AF65-F5344CB8AC3E}">
        <p14:creationId xmlns:p14="http://schemas.microsoft.com/office/powerpoint/2010/main" val="2402335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525963"/>
          </a:xfrm>
        </p:spPr>
        <p:txBody>
          <a:bodyPr>
            <a:normAutofit/>
          </a:bodyPr>
          <a:lstStyle/>
          <a:p>
            <a:pPr marL="0" indent="0">
              <a:buNone/>
            </a:pPr>
            <a:endParaRPr lang="en-GB" dirty="0" smtClean="0"/>
          </a:p>
          <a:p>
            <a:pPr marL="0" indent="0">
              <a:buNone/>
            </a:pPr>
            <a:endParaRPr lang="en-GB" dirty="0"/>
          </a:p>
          <a:p>
            <a:pPr marL="0" indent="0" algn="ctr">
              <a:buNone/>
            </a:pPr>
            <a:r>
              <a:rPr lang="en-GB" sz="4800" dirty="0" smtClean="0"/>
              <a:t>ENVIRONMENTAL</a:t>
            </a:r>
            <a:r>
              <a:rPr lang="en-GB" dirty="0" smtClean="0"/>
              <a:t>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29</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649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457200" y="1268760"/>
            <a:ext cx="8229600" cy="4857403"/>
          </a:xfrm>
        </p:spPr>
        <p:txBody>
          <a:bodyPr>
            <a:normAutofit fontScale="77500" lnSpcReduction="20000"/>
          </a:bodyPr>
          <a:lstStyle/>
          <a:p>
            <a:pPr marL="0" indent="0">
              <a:buNone/>
            </a:pPr>
            <a:r>
              <a:rPr lang="en-GB" dirty="0" smtClean="0"/>
              <a:t>Major Changes during 2020</a:t>
            </a:r>
          </a:p>
          <a:p>
            <a:pPr marL="0" indent="0">
              <a:buNone/>
            </a:pPr>
            <a:r>
              <a:rPr lang="en-GB" dirty="0" smtClean="0"/>
              <a:t>Infection </a:t>
            </a:r>
            <a:r>
              <a:rPr lang="en-GB" dirty="0"/>
              <a:t>Prevention</a:t>
            </a:r>
          </a:p>
          <a:p>
            <a:r>
              <a:rPr lang="en-GB" dirty="0"/>
              <a:t>It goes without saying that many employers who kept their doors open would have been focussing on infection prevention and control</a:t>
            </a:r>
            <a:r>
              <a:rPr lang="en-GB" dirty="0" smtClean="0"/>
              <a:t>.</a:t>
            </a:r>
            <a:endParaRPr lang="en-GB" dirty="0"/>
          </a:p>
          <a:p>
            <a:r>
              <a:rPr lang="en-GB" dirty="0"/>
              <a:t>If 2020 has taught us anything, it’s that simple measures (if followed routinely) are the best way of preventing disease.</a:t>
            </a:r>
          </a:p>
          <a:p>
            <a:r>
              <a:rPr lang="en-GB" dirty="0" smtClean="0"/>
              <a:t>Keep </a:t>
            </a:r>
            <a:r>
              <a:rPr lang="en-GB" dirty="0"/>
              <a:t>2 metres apart, frequently wash our hands, and avoided contact with people where possible.</a:t>
            </a:r>
          </a:p>
          <a:p>
            <a:r>
              <a:rPr lang="en-GB" dirty="0"/>
              <a:t>Whilst this has, and still is, continuing to cause problems for organisations, it’s solving bigger problems in the long run, hence the reason Infection </a:t>
            </a:r>
            <a:r>
              <a:rPr lang="en-GB" dirty="0" smtClean="0"/>
              <a:t>prevention </a:t>
            </a:r>
            <a:r>
              <a:rPr lang="en-GB" dirty="0"/>
              <a:t>and creating COVID secure workplaces has been at the top of the Health &amp; Safety agenda over the last year.</a:t>
            </a:r>
          </a:p>
          <a:p>
            <a:pPr marL="0" indent="0">
              <a:buNone/>
            </a:pPr>
            <a:endParaRPr lang="en-GB" dirty="0" smtClean="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a:t>
            </a:fld>
            <a:endParaRPr lang="en-GB" dirty="0"/>
          </a:p>
        </p:txBody>
      </p:sp>
    </p:spTree>
    <p:extLst>
      <p:ext uri="{BB962C8B-B14F-4D97-AF65-F5344CB8AC3E}">
        <p14:creationId xmlns:p14="http://schemas.microsoft.com/office/powerpoint/2010/main" val="665731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525963"/>
          </a:xfrm>
        </p:spPr>
        <p:txBody>
          <a:bodyPr>
            <a:normAutofit fontScale="40000" lnSpcReduction="20000"/>
          </a:bodyPr>
          <a:lstStyle/>
          <a:p>
            <a:pPr marL="0" indent="0">
              <a:buNone/>
            </a:pPr>
            <a:r>
              <a:rPr lang="en-GB" sz="5100" b="1" dirty="0"/>
              <a:t>1. The Environment Bill</a:t>
            </a:r>
            <a:endParaRPr lang="en-GB" sz="5100" dirty="0"/>
          </a:p>
          <a:p>
            <a:r>
              <a:rPr lang="en-GB" sz="5100" dirty="0"/>
              <a:t>The Environment Bill is a key piece of legislation that establishes a post-Brexit environmental governance framework for England. </a:t>
            </a:r>
            <a:endParaRPr lang="en-GB" sz="5100" dirty="0" smtClean="0"/>
          </a:p>
          <a:p>
            <a:r>
              <a:rPr lang="en-GB" sz="5100" dirty="0" smtClean="0"/>
              <a:t>It </a:t>
            </a:r>
            <a:r>
              <a:rPr lang="en-GB" sz="5100" dirty="0"/>
              <a:t>is the first Environment Bill for over 25 years and makes other significant changes, such as introducing mandatory biodiversity offsetting into the planning system. </a:t>
            </a:r>
            <a:endParaRPr lang="en-GB" sz="5100" dirty="0" smtClean="0"/>
          </a:p>
          <a:p>
            <a:r>
              <a:rPr lang="en-GB" sz="5100" dirty="0" smtClean="0"/>
              <a:t>The </a:t>
            </a:r>
            <a:r>
              <a:rPr lang="en-GB" sz="5100" dirty="0"/>
              <a:t>fact that it failed to become law by the end of the Brexit transition period leaves a significant gap in the government’s accountability for the environment.</a:t>
            </a:r>
          </a:p>
          <a:p>
            <a:r>
              <a:rPr lang="en-GB" sz="5100" dirty="0"/>
              <a:t>Having been introduced into Parliament in January 2020, the Bill quickly progressed to its committee stage in the House of Commons, but then made no further progress for over 200 days as the government’s attention shifted to tackling the Covid-19 pandemic. </a:t>
            </a:r>
            <a:endParaRPr lang="en-GB" sz="5100" dirty="0" smtClean="0"/>
          </a:p>
          <a:p>
            <a:pPr marL="0" indent="0">
              <a:buNone/>
            </a:pPr>
            <a:endParaRPr lang="en-GB" sz="5100" dirty="0" smtClean="0"/>
          </a:p>
          <a:p>
            <a:pPr marL="0" indent="0">
              <a:buNone/>
            </a:pPr>
            <a:endParaRPr lang="en-GB" dirty="0"/>
          </a:p>
          <a:p>
            <a:pPr marL="0" indent="0" algn="ctr">
              <a:buNone/>
            </a:pPr>
            <a:r>
              <a:rPr lang="en-GB" dirty="0" smtClean="0"/>
              <a:t>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30</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435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525963"/>
          </a:xfrm>
        </p:spPr>
        <p:txBody>
          <a:bodyPr>
            <a:normAutofit fontScale="55000" lnSpcReduction="20000"/>
          </a:bodyPr>
          <a:lstStyle/>
          <a:p>
            <a:pPr marL="0" indent="0">
              <a:buNone/>
            </a:pPr>
            <a:r>
              <a:rPr lang="en-GB" b="1" dirty="0"/>
              <a:t>1. The Environment </a:t>
            </a:r>
            <a:r>
              <a:rPr lang="en-GB" b="1" dirty="0" smtClean="0"/>
              <a:t>Bill (Cont’d)</a:t>
            </a:r>
            <a:endParaRPr lang="en-GB" dirty="0"/>
          </a:p>
          <a:p>
            <a:r>
              <a:rPr lang="en-GB" sz="3600" dirty="0" smtClean="0"/>
              <a:t>It </a:t>
            </a:r>
            <a:r>
              <a:rPr lang="en-GB" sz="3600" dirty="0"/>
              <a:t>only resumed its progress in November 2020 and the government has just announced that it will not become law in the current session of Parliament and will need to be ‘carried over’ to the next session. It now seems unlikely to become law until Autumn 2021 and the Office for Environmental Protection (OEP), the new body that the Bill creates to hold the government to account on the environment, is unlikely to come into existence until the end of this year.</a:t>
            </a:r>
          </a:p>
          <a:p>
            <a:r>
              <a:rPr lang="en-GB" sz="3600" dirty="0"/>
              <a:t>As a stop-gap measure the government has set up the </a:t>
            </a:r>
            <a:r>
              <a:rPr lang="en-GB" sz="3600" dirty="0" smtClean="0"/>
              <a:t>Interim Environmental Governance Secretariat, </a:t>
            </a:r>
            <a:r>
              <a:rPr lang="en-GB" sz="3600" dirty="0"/>
              <a:t>which can take complaints, but it cannot deal with them and can only collate them for the OEP to deal with when it comes into existence. Most of the Bill’s other provisions also require bringing into force and that now looks unlikely to happen until late 2021 or even 2022.</a:t>
            </a:r>
          </a:p>
          <a:p>
            <a:pPr marL="0" indent="0">
              <a:buNone/>
            </a:pPr>
            <a:endParaRPr lang="en-GB" dirty="0" smtClean="0"/>
          </a:p>
          <a:p>
            <a:pPr marL="0" indent="0">
              <a:buNone/>
            </a:pPr>
            <a:endParaRPr lang="en-GB" dirty="0"/>
          </a:p>
          <a:p>
            <a:pPr marL="0" indent="0" algn="ctr">
              <a:buNone/>
            </a:pPr>
            <a:r>
              <a:rPr lang="en-GB" dirty="0" smtClean="0"/>
              <a:t>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31</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1488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525963"/>
          </a:xfrm>
        </p:spPr>
        <p:txBody>
          <a:bodyPr>
            <a:normAutofit fontScale="77500" lnSpcReduction="20000"/>
          </a:bodyPr>
          <a:lstStyle/>
          <a:p>
            <a:pPr marL="0" indent="0">
              <a:buNone/>
            </a:pPr>
            <a:r>
              <a:rPr lang="en-GB" b="1" dirty="0"/>
              <a:t>2. Climate change and COP 26</a:t>
            </a:r>
            <a:endParaRPr lang="en-GB" dirty="0"/>
          </a:p>
          <a:p>
            <a:r>
              <a:rPr lang="en-GB" dirty="0"/>
              <a:t>The UK was due to host the COP 26 climate change conference in Glasgow in November 2020. The conference has now been postponed until November 2021. As the host and chair, the UK will be keen to promote its credentials as a global leader in decarbonisation, so we can expect to see climate change featuring strongly in the government’s policy agenda this year.</a:t>
            </a:r>
          </a:p>
          <a:p>
            <a:r>
              <a:rPr lang="en-GB" dirty="0"/>
              <a:t>More details about the </a:t>
            </a:r>
            <a:r>
              <a:rPr lang="en-GB" dirty="0" smtClean="0"/>
              <a:t>government’s Ten Point Plan for a Green Industrial Revolution</a:t>
            </a:r>
            <a:r>
              <a:rPr lang="en-GB" dirty="0"/>
              <a:t> are expected to emerge this year.</a:t>
            </a:r>
          </a:p>
          <a:p>
            <a:pPr marL="0" indent="0">
              <a:buNone/>
            </a:pPr>
            <a:endParaRPr lang="en-GB" dirty="0"/>
          </a:p>
          <a:p>
            <a:pPr marL="0" indent="0" algn="ctr">
              <a:buNone/>
            </a:pPr>
            <a:r>
              <a:rPr lang="en-GB" dirty="0" smtClean="0"/>
              <a:t>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32</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091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412776"/>
            <a:ext cx="8229600" cy="4896544"/>
          </a:xfrm>
        </p:spPr>
        <p:txBody>
          <a:bodyPr>
            <a:normAutofit fontScale="25000" lnSpcReduction="20000"/>
          </a:bodyPr>
          <a:lstStyle/>
          <a:p>
            <a:pPr marL="0" indent="0">
              <a:buNone/>
            </a:pPr>
            <a:r>
              <a:rPr lang="en-US" sz="9600" b="1" dirty="0"/>
              <a:t>The Prime Minister’s ten point plan</a:t>
            </a:r>
          </a:p>
          <a:p>
            <a:pPr marL="0" indent="0">
              <a:buNone/>
            </a:pPr>
            <a:r>
              <a:rPr lang="en-US" sz="7200" dirty="0"/>
              <a:t>1. Offshore wind</a:t>
            </a:r>
          </a:p>
          <a:p>
            <a:r>
              <a:rPr lang="en-US" sz="7200" dirty="0"/>
              <a:t>Producing enough offshore wind to power every home, quadrupling how much we produce to 40GW by 2030, supporting up to 60,000 jobs.</a:t>
            </a:r>
          </a:p>
          <a:p>
            <a:pPr marL="0" indent="0">
              <a:buNone/>
            </a:pPr>
            <a:r>
              <a:rPr lang="en-US" sz="7200" dirty="0"/>
              <a:t>2. Hydrogen</a:t>
            </a:r>
          </a:p>
          <a:p>
            <a:r>
              <a:rPr lang="en-US" sz="7200" dirty="0"/>
              <a:t>Working with industry aiming to generate 5GW of low carbon hydrogen production capacity by 2030 for industry, transport, power and homes, and aiming to develop the first town heated entirely by hydrogen by the end of the decade.</a:t>
            </a:r>
          </a:p>
          <a:p>
            <a:pPr marL="0" indent="0">
              <a:buNone/>
            </a:pPr>
            <a:r>
              <a:rPr lang="en-US" sz="7200" dirty="0"/>
              <a:t>3. Nuclear</a:t>
            </a:r>
          </a:p>
          <a:p>
            <a:r>
              <a:rPr lang="en-US" sz="7200" dirty="0"/>
              <a:t>Advancing nuclear as a clean energy source, across large scale nuclear and developing the next generation of small and advanced reactors, which could support 10,000 jobs.</a:t>
            </a:r>
          </a:p>
          <a:p>
            <a:pPr marL="0" indent="0">
              <a:buNone/>
            </a:pPr>
            <a:r>
              <a:rPr lang="en-US" sz="7200" dirty="0"/>
              <a:t>4. Electric vehicles</a:t>
            </a:r>
          </a:p>
          <a:p>
            <a:r>
              <a:rPr lang="en-US" sz="7200" dirty="0"/>
              <a:t>Backing our world-leading car manufacturing bases including in the West Midlands, North East and North Wales to accelerate the transition to electric vehicles, and transforming our national infrastructure to better support electric vehicles.</a:t>
            </a:r>
          </a:p>
          <a:p>
            <a:pPr marL="0" indent="0">
              <a:buNone/>
            </a:pPr>
            <a:r>
              <a:rPr lang="en-US" sz="7200" dirty="0"/>
              <a:t>5. Public transport, cycling and walking</a:t>
            </a:r>
          </a:p>
          <a:p>
            <a:r>
              <a:rPr lang="en-US" sz="7200" dirty="0"/>
              <a:t>Making cycling and walking more attractive ways to travel and investing in zero-emission public transport of the future.</a:t>
            </a:r>
          </a:p>
          <a:p>
            <a:pPr marL="0" indent="0">
              <a:buNone/>
            </a:pPr>
            <a:endParaRPr lang="en-GB" sz="3800" dirty="0" smtClean="0"/>
          </a:p>
          <a:p>
            <a:pPr marL="0" indent="0">
              <a:buNone/>
            </a:pPr>
            <a:endParaRPr lang="en-GB" dirty="0"/>
          </a:p>
          <a:p>
            <a:pPr marL="0" indent="0" algn="ctr">
              <a:buNone/>
            </a:pPr>
            <a:r>
              <a:rPr lang="en-GB" dirty="0" smtClean="0"/>
              <a:t>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33</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1153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25000" lnSpcReduction="20000"/>
          </a:bodyPr>
          <a:lstStyle/>
          <a:p>
            <a:pPr marL="0" indent="0">
              <a:buNone/>
            </a:pPr>
            <a:r>
              <a:rPr lang="en-US" sz="6000" b="1" dirty="0" smtClean="0"/>
              <a:t>The Prime Minister’s ten point plan  (Cont’d)</a:t>
            </a:r>
            <a:endParaRPr lang="en-US" sz="6000" b="1" dirty="0"/>
          </a:p>
          <a:p>
            <a:pPr marL="0" indent="0">
              <a:buNone/>
            </a:pPr>
            <a:r>
              <a:rPr lang="en-US" sz="7200" dirty="0" smtClean="0"/>
              <a:t>6</a:t>
            </a:r>
            <a:r>
              <a:rPr lang="en-US" sz="7200" dirty="0"/>
              <a:t>. Jet Zero and greener maritime</a:t>
            </a:r>
          </a:p>
          <a:p>
            <a:r>
              <a:rPr lang="en-US" sz="7200" dirty="0"/>
              <a:t>Supporting difficult-to-</a:t>
            </a:r>
            <a:r>
              <a:rPr lang="en-US" sz="7200" dirty="0" err="1"/>
              <a:t>decarbonise</a:t>
            </a:r>
            <a:r>
              <a:rPr lang="en-US" sz="7200" dirty="0"/>
              <a:t> industries to become greener through research projects for zero-emission planes and ships.</a:t>
            </a:r>
          </a:p>
          <a:p>
            <a:pPr marL="0" indent="0">
              <a:buNone/>
            </a:pPr>
            <a:r>
              <a:rPr lang="en-US" sz="7200" dirty="0"/>
              <a:t>7. Homes and public buildings</a:t>
            </a:r>
          </a:p>
          <a:p>
            <a:r>
              <a:rPr lang="en-US" sz="7200" dirty="0"/>
              <a:t>Making our homes, schools and hospitals greener, warmer and more energy efficient, whilst creating 50,000 jobs by 2030, and a target to install 600,000 heat pumps every year by 2028.</a:t>
            </a:r>
          </a:p>
          <a:p>
            <a:pPr marL="0" indent="0">
              <a:buNone/>
            </a:pPr>
            <a:r>
              <a:rPr lang="en-US" sz="7200" dirty="0"/>
              <a:t>8. Carbon capture</a:t>
            </a:r>
          </a:p>
          <a:p>
            <a:r>
              <a:rPr lang="en-US" sz="7200" dirty="0"/>
              <a:t>Becoming a world-leader in technology to capture and store harmful emissions away from the atmosphere, with a target to remove 10MT of carbon dioxide by 2030, equivalent to all emissions of the industrial Humber today.</a:t>
            </a:r>
          </a:p>
          <a:p>
            <a:pPr marL="0" indent="0">
              <a:buNone/>
            </a:pPr>
            <a:r>
              <a:rPr lang="en-US" sz="7200" dirty="0"/>
              <a:t>9. Nature</a:t>
            </a:r>
          </a:p>
          <a:p>
            <a:r>
              <a:rPr lang="en-US" sz="7200" dirty="0"/>
              <a:t>Protecting and restoring our natural environment, planting 30,000 hectares of trees every year, whilst creating and retaining thousands of jobs.</a:t>
            </a:r>
          </a:p>
          <a:p>
            <a:pPr marL="0" indent="0">
              <a:buNone/>
            </a:pPr>
            <a:r>
              <a:rPr lang="en-US" sz="7200" dirty="0"/>
              <a:t>10. Innovation and finance</a:t>
            </a:r>
          </a:p>
          <a:p>
            <a:r>
              <a:rPr lang="en-US" sz="7200" dirty="0"/>
              <a:t>Developing the cutting-edge technologies needed to reach these new energy ambitions and make the City of London the global </a:t>
            </a:r>
            <a:r>
              <a:rPr lang="en-US" sz="7200" dirty="0" err="1"/>
              <a:t>centre</a:t>
            </a:r>
            <a:r>
              <a:rPr lang="en-US" sz="7200" dirty="0"/>
              <a:t> of green finance</a:t>
            </a:r>
            <a:r>
              <a:rPr lang="en-US" sz="4000" dirty="0"/>
              <a:t>.</a:t>
            </a:r>
          </a:p>
          <a:p>
            <a:pPr marL="0" indent="0">
              <a:buNone/>
            </a:pPr>
            <a:endParaRPr lang="en-GB" sz="4000" dirty="0" smtClean="0"/>
          </a:p>
          <a:p>
            <a:pPr marL="0" indent="0">
              <a:buNone/>
            </a:pPr>
            <a:endParaRPr lang="en-GB" dirty="0"/>
          </a:p>
          <a:p>
            <a:pPr marL="0" indent="0" algn="ctr">
              <a:buNone/>
            </a:pPr>
            <a:r>
              <a:rPr lang="en-GB" dirty="0" smtClean="0"/>
              <a:t>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34</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0145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62500" lnSpcReduction="20000"/>
          </a:bodyPr>
          <a:lstStyle/>
          <a:p>
            <a:pPr marL="0" indent="0">
              <a:buNone/>
            </a:pPr>
            <a:r>
              <a:rPr lang="en-GB" sz="3800" b="1" dirty="0"/>
              <a:t>2. Climate change and COP 26</a:t>
            </a:r>
            <a:endParaRPr lang="en-GB" sz="3800" dirty="0"/>
          </a:p>
          <a:p>
            <a:pPr lvl="0"/>
            <a:r>
              <a:rPr lang="en-GB" sz="3800" dirty="0" smtClean="0"/>
              <a:t>Consultations </a:t>
            </a:r>
            <a:r>
              <a:rPr lang="en-GB" sz="3800" dirty="0"/>
              <a:t>are expected on the introduction of more stringent supply chain plan requirements for offshore wind and the Aviation Decarbonisation Strategy.</a:t>
            </a:r>
          </a:p>
          <a:p>
            <a:pPr lvl="0"/>
            <a:r>
              <a:rPr lang="en-GB" sz="3800" dirty="0"/>
              <a:t>The government is expected to publish its Hydrogen Strategy and a green paper on the UK’s post-EU emissions regulations and petrol and diesel car and van phase-out dates.</a:t>
            </a:r>
          </a:p>
          <a:p>
            <a:pPr lvl="0"/>
            <a:r>
              <a:rPr lang="en-GB" sz="3800" dirty="0"/>
              <a:t>The government is also expected to publish details of a revenue mechanism to bring through private sector investment in industrial carbon capture and hydrogen projects.</a:t>
            </a:r>
          </a:p>
          <a:p>
            <a:pPr marL="0" indent="0">
              <a:buNone/>
            </a:pPr>
            <a:endParaRPr lang="en-GB" sz="3800" dirty="0" smtClean="0"/>
          </a:p>
          <a:p>
            <a:pPr marL="0" indent="0">
              <a:buNone/>
            </a:pPr>
            <a:endParaRPr lang="en-GB" dirty="0"/>
          </a:p>
          <a:p>
            <a:pPr marL="0" indent="0" algn="ctr">
              <a:buNone/>
            </a:pPr>
            <a:r>
              <a:rPr lang="en-GB" dirty="0" smtClean="0"/>
              <a:t>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35</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0702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55000" lnSpcReduction="20000"/>
          </a:bodyPr>
          <a:lstStyle/>
          <a:p>
            <a:pPr marL="0" indent="0">
              <a:buNone/>
            </a:pPr>
            <a:r>
              <a:rPr lang="en-GB" sz="4000" b="1" dirty="0"/>
              <a:t>3. Review of environmental assessment</a:t>
            </a:r>
            <a:endParaRPr lang="en-GB" sz="4000" dirty="0"/>
          </a:p>
          <a:p>
            <a:r>
              <a:rPr lang="en-GB" sz="4000" dirty="0"/>
              <a:t>The government’s August </a:t>
            </a:r>
            <a:r>
              <a:rPr lang="en-GB" sz="4000" dirty="0" smtClean="0"/>
              <a:t>2020 Planning for the Future white </a:t>
            </a:r>
            <a:r>
              <a:rPr lang="en-GB" sz="4000" dirty="0"/>
              <a:t>paper criticised the existing frameworks for considering environmental factors as part of the planning and development process – environmental impact assessment, strategic environmental assessment and sustainability appraisals. </a:t>
            </a:r>
            <a:endParaRPr lang="en-GB" sz="4000" dirty="0" smtClean="0"/>
          </a:p>
          <a:p>
            <a:r>
              <a:rPr lang="en-GB" sz="4000" dirty="0" smtClean="0"/>
              <a:t>It </a:t>
            </a:r>
            <a:r>
              <a:rPr lang="en-GB" sz="4000" dirty="0"/>
              <a:t>proposed simplifying them and promised a consultation in the autumn of 2020 on how to take advantage of opportunities for environmental improvements while also meeting domestic and international obligations for environmental protection. </a:t>
            </a:r>
            <a:endParaRPr lang="en-GB" sz="4000" dirty="0" smtClean="0"/>
          </a:p>
          <a:p>
            <a:r>
              <a:rPr lang="en-GB" sz="4000" dirty="0" smtClean="0"/>
              <a:t>That </a:t>
            </a:r>
            <a:r>
              <a:rPr lang="en-GB" sz="4000" dirty="0"/>
              <a:t>consultation failed to materialise, but we can expect to see it published this year.</a:t>
            </a:r>
          </a:p>
          <a:p>
            <a:pPr marL="0" indent="0">
              <a:buNone/>
            </a:pPr>
            <a:endParaRPr lang="en-GB" sz="3800" dirty="0" smtClean="0"/>
          </a:p>
          <a:p>
            <a:pPr marL="0" indent="0">
              <a:buNone/>
            </a:pPr>
            <a:endParaRPr lang="en-GB" dirty="0"/>
          </a:p>
          <a:p>
            <a:pPr marL="0" indent="0" algn="ctr">
              <a:buNone/>
            </a:pPr>
            <a:r>
              <a:rPr lang="en-GB" dirty="0" smtClean="0"/>
              <a:t>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36</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339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77500" lnSpcReduction="20000"/>
          </a:bodyPr>
          <a:lstStyle/>
          <a:p>
            <a:pPr marL="0" indent="0">
              <a:buNone/>
            </a:pPr>
            <a:r>
              <a:rPr lang="en-GB" b="1" dirty="0" smtClean="0"/>
              <a:t>4</a:t>
            </a:r>
            <a:r>
              <a:rPr lang="en-GB" b="1" dirty="0"/>
              <a:t>. Energy efficient buildings</a:t>
            </a:r>
            <a:endParaRPr lang="en-GB" dirty="0"/>
          </a:p>
          <a:p>
            <a:r>
              <a:rPr lang="en-GB" dirty="0"/>
              <a:t>The December 2020 </a:t>
            </a:r>
            <a:r>
              <a:rPr lang="en-GB" dirty="0" smtClean="0"/>
              <a:t>Energy White Paper</a:t>
            </a:r>
            <a:r>
              <a:rPr lang="en-GB" dirty="0"/>
              <a:t> announced the implementation of the Future Homes Standard ‘as soon as possible’.  On 19 January 2021 the government finally published its </a:t>
            </a:r>
            <a:r>
              <a:rPr lang="en-GB" dirty="0" smtClean="0"/>
              <a:t>response</a:t>
            </a:r>
            <a:r>
              <a:rPr lang="en-GB" dirty="0"/>
              <a:t> to the 2019 consultation on the Future Homes Standard, together with a </a:t>
            </a:r>
            <a:r>
              <a:rPr lang="en-GB" dirty="0" smtClean="0"/>
              <a:t>consultation on a ‘Future Buildings Standard’ </a:t>
            </a:r>
            <a:r>
              <a:rPr lang="en-GB" dirty="0"/>
              <a:t>to cover both </a:t>
            </a:r>
            <a:r>
              <a:rPr lang="en-GB" dirty="0" smtClean="0"/>
              <a:t>domestic </a:t>
            </a:r>
            <a:r>
              <a:rPr lang="en-GB" dirty="0"/>
              <a:t>and non-domestic buildings.</a:t>
            </a:r>
          </a:p>
          <a:p>
            <a:r>
              <a:rPr lang="en-GB" dirty="0"/>
              <a:t>Although the requirement for new homes to be ‘zero carbon ready’ will not come into effect until 2025, this year is likely to see changes made to the Building Regulations requiring an interim uplift of a 31% reduction in CO2 from new dwellings, compared to current standards</a:t>
            </a:r>
            <a:r>
              <a:rPr lang="en-GB" dirty="0" smtClean="0"/>
              <a:t> </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37</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2589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62500" lnSpcReduction="20000"/>
          </a:bodyPr>
          <a:lstStyle/>
          <a:p>
            <a:pPr marL="0" indent="0">
              <a:buNone/>
            </a:pPr>
            <a:r>
              <a:rPr lang="en-GB" sz="4000" b="1" dirty="0"/>
              <a:t>5. Sustainable finance and climate risk reporting</a:t>
            </a:r>
            <a:endParaRPr lang="en-GB" sz="4000" dirty="0"/>
          </a:p>
          <a:p>
            <a:r>
              <a:rPr lang="en-GB" sz="4000" dirty="0"/>
              <a:t>Some aspects, but not all, of the EU Taxonomy Regulation (which sets out conditions that an economic activity has to meet in order to qualify as environmentally sustainable) came into force before the end of the Brexit transition period on 31 December 2020. </a:t>
            </a:r>
            <a:endParaRPr lang="en-GB" sz="4000" dirty="0" smtClean="0"/>
          </a:p>
          <a:p>
            <a:r>
              <a:rPr lang="en-GB" sz="4000" dirty="0" smtClean="0"/>
              <a:t>The </a:t>
            </a:r>
            <a:r>
              <a:rPr lang="en-GB" sz="4000" dirty="0"/>
              <a:t>UK therefore faces a decision this year – does it align itself with EU rules that come into force in the future under the Taxonomy Regulation, reject them, or develop its own rules? </a:t>
            </a:r>
            <a:endParaRPr lang="en-GB" sz="4000" dirty="0" smtClean="0"/>
          </a:p>
          <a:p>
            <a:r>
              <a:rPr lang="en-GB" sz="4000" dirty="0" smtClean="0"/>
              <a:t>The </a:t>
            </a:r>
            <a:r>
              <a:rPr lang="en-GB" sz="4000" dirty="0"/>
              <a:t>last of these options looks most likely, but it also seems likely that any UK rules will not diverge too far from the EU rules, at least initially</a:t>
            </a:r>
            <a:r>
              <a:rPr lang="en-GB" sz="4000" dirty="0" smtClean="0"/>
              <a:t>.</a:t>
            </a:r>
            <a:endParaRPr lang="en-GB" sz="4000"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38</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57310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55000" lnSpcReduction="20000"/>
          </a:bodyPr>
          <a:lstStyle/>
          <a:p>
            <a:pPr marL="0" indent="0">
              <a:buNone/>
            </a:pPr>
            <a:r>
              <a:rPr lang="en-GB" sz="4000" b="1" dirty="0"/>
              <a:t>5. Sustainable finance and climate risk reporting</a:t>
            </a:r>
            <a:endParaRPr lang="en-GB" sz="4000" dirty="0"/>
          </a:p>
          <a:p>
            <a:r>
              <a:rPr lang="en-GB" sz="4000" dirty="0" smtClean="0"/>
              <a:t>In </a:t>
            </a:r>
            <a:r>
              <a:rPr lang="en-GB" sz="4000" dirty="0"/>
              <a:t>the longer term, any divergence between the UK’s and the EU’s respective approaches to implementing the Taxonomy Regulation could cause complexity for financial institutions operating in both the UK and the EU, for example, funds marketing to investors in both the UK and EU would need to comply with different sets of rules depending on where they are based.</a:t>
            </a:r>
          </a:p>
          <a:p>
            <a:r>
              <a:rPr lang="en-GB" sz="4000" dirty="0"/>
              <a:t>In terms of climate risk reporting, the government has already announced its intention to make the Task Force on Climate-related Financial Disclosures mandatory across the economy by 2025, with a significant portion of mandatory requirements in place by 2023. This year may see the introduction of mandatory reporting for occupational pension schemes with assets exceeding £5bn, banks, building societies, insurance companies and premium listed companies.</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39</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09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Working From Home</a:t>
            </a:r>
          </a:p>
          <a:p>
            <a:r>
              <a:rPr lang="en-GB" dirty="0" smtClean="0"/>
              <a:t>Remote working had been rising in popularity before the national lockdown, but when the government advised the public to work from home where possible back in March, many organisations were thrown into the deep end and had to adapt to remote working. </a:t>
            </a:r>
          </a:p>
          <a:p>
            <a:r>
              <a:rPr lang="en-GB" dirty="0" smtClean="0"/>
              <a:t>At first, many companies showed reluctance towards this, but were simply given no choice when it was enforced. Many organisations have since successfully embraced remote working, with many reporting better productivity, wellbeing and reduced costs.</a:t>
            </a:r>
            <a:endParaRPr lang="en-GB" dirty="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pPr/>
              <a:t>4</a:t>
            </a:fld>
            <a:endParaRPr lang="en-GB" dirty="0"/>
          </a:p>
        </p:txBody>
      </p:sp>
    </p:spTree>
    <p:extLst>
      <p:ext uri="{BB962C8B-B14F-4D97-AF65-F5344CB8AC3E}">
        <p14:creationId xmlns:p14="http://schemas.microsoft.com/office/powerpoint/2010/main" val="17088112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55000" lnSpcReduction="20000"/>
          </a:bodyPr>
          <a:lstStyle/>
          <a:p>
            <a:pPr marL="0" indent="0" fontAlgn="base">
              <a:buNone/>
            </a:pPr>
            <a:r>
              <a:rPr lang="en-GB" sz="4000" dirty="0" smtClean="0"/>
              <a:t>In January the </a:t>
            </a:r>
            <a:r>
              <a:rPr lang="en-GB" sz="4000" dirty="0"/>
              <a:t>following pieces of legislation have been changed or altered:</a:t>
            </a:r>
          </a:p>
          <a:p>
            <a:pPr lvl="0" fontAlgn="base"/>
            <a:r>
              <a:rPr lang="en-GB" sz="4000" dirty="0" smtClean="0"/>
              <a:t>The </a:t>
            </a:r>
            <a:r>
              <a:rPr lang="en-GB" sz="4000" dirty="0"/>
              <a:t>Hazardous Substances and Packaging (Legislative Functions and Amendment) (EU Exit) Regulations </a:t>
            </a:r>
            <a:r>
              <a:rPr lang="en-GB" sz="4000" dirty="0" smtClean="0"/>
              <a:t>2020. This </a:t>
            </a:r>
            <a:r>
              <a:rPr lang="en-GB" sz="4000" dirty="0"/>
              <a:t>has been altered to align with the UK leaving the EU.</a:t>
            </a:r>
          </a:p>
          <a:p>
            <a:pPr marL="0" indent="0" fontAlgn="base">
              <a:buNone/>
            </a:pPr>
            <a:r>
              <a:rPr lang="en-GB" sz="4000" dirty="0"/>
              <a:t>The Hazardous Substances and Packaging amendment has affected the following pieces of legislation:</a:t>
            </a:r>
          </a:p>
          <a:p>
            <a:pPr lvl="0" fontAlgn="base"/>
            <a:r>
              <a:rPr lang="en-GB" sz="4000" dirty="0"/>
              <a:t>The Restriction of the Use of Certain Hazardous Substances in Electrical and Electronic Equipment Regulations 2012</a:t>
            </a:r>
          </a:p>
          <a:p>
            <a:pPr lvl="0" fontAlgn="base"/>
            <a:r>
              <a:rPr lang="en-GB" sz="4000" dirty="0"/>
              <a:t>The Packaging (Essential Requirements) Regulations 2015</a:t>
            </a:r>
          </a:p>
          <a:p>
            <a:pPr lvl="0" fontAlgn="base"/>
            <a:r>
              <a:rPr lang="en-GB" sz="4000" dirty="0"/>
              <a:t>The Waste (Miscellaneous Amendments) (EU Exit) (No. 2) Regulations 2019</a:t>
            </a:r>
          </a:p>
          <a:p>
            <a:pPr lvl="0" fontAlgn="base"/>
            <a:r>
              <a:rPr lang="en-GB" sz="4000" dirty="0"/>
              <a:t>The Waste (Miscellaneous Amendments) (EU Exit) Regulations 2019</a:t>
            </a:r>
          </a:p>
          <a:p>
            <a:pPr lvl="0" fontAlgn="base"/>
            <a:r>
              <a:rPr lang="en-GB" sz="4000" dirty="0"/>
              <a:t>The Ozone-Depleting Substances and Fluorinated Greenhouse Gases (Amendment etc.) (EU Exit) Regulations 2020</a:t>
            </a:r>
          </a:p>
          <a:p>
            <a:pPr marL="0" indent="0">
              <a:buNone/>
            </a:pPr>
            <a:endParaRPr lang="en-GB" sz="4000"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40</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98030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55000" lnSpcReduction="20000"/>
          </a:bodyPr>
          <a:lstStyle/>
          <a:p>
            <a:pPr marL="0" indent="0">
              <a:buNone/>
            </a:pPr>
            <a:r>
              <a:rPr lang="en-US" sz="4400" dirty="0" smtClean="0"/>
              <a:t>Other Legislation alterations</a:t>
            </a:r>
          </a:p>
          <a:p>
            <a:pPr marL="0" indent="0">
              <a:buNone/>
            </a:pPr>
            <a:r>
              <a:rPr lang="en-US" sz="4400" dirty="0" smtClean="0"/>
              <a:t>Greenhouse Gas Emissions Trading Scheme (Amendment) Order 2020</a:t>
            </a:r>
          </a:p>
          <a:p>
            <a:pPr>
              <a:buFont typeface="Wingdings" panose="05000000000000000000" pitchFamily="2" charset="2"/>
              <a:buChar char="Ø"/>
            </a:pPr>
            <a:r>
              <a:rPr lang="en-US" sz="4400" dirty="0" smtClean="0"/>
              <a:t>Basically replaces EU Emissions Trading Scheme with UK Emissions Trading Scheme</a:t>
            </a:r>
          </a:p>
          <a:p>
            <a:pPr marL="0" indent="0">
              <a:buNone/>
            </a:pPr>
            <a:r>
              <a:rPr lang="en-US" sz="4400" dirty="0" smtClean="0"/>
              <a:t>Reach </a:t>
            </a:r>
            <a:r>
              <a:rPr lang="en-US" sz="4400" dirty="0" err="1" smtClean="0"/>
              <a:t>Etc</a:t>
            </a:r>
            <a:r>
              <a:rPr lang="en-US" sz="4400" dirty="0" smtClean="0"/>
              <a:t> (Amendment) (EU Exit) Regulations 2020</a:t>
            </a:r>
          </a:p>
          <a:p>
            <a:pPr>
              <a:buFont typeface="Wingdings" panose="05000000000000000000" pitchFamily="2" charset="2"/>
              <a:buChar char="Ø"/>
            </a:pPr>
            <a:r>
              <a:rPr lang="en-US" sz="4400" dirty="0" smtClean="0"/>
              <a:t>Lighter touch notification regime for import of chemicals from Northern Ireland to Great Britain</a:t>
            </a:r>
          </a:p>
          <a:p>
            <a:pPr marL="0" indent="0">
              <a:buNone/>
            </a:pPr>
            <a:r>
              <a:rPr lang="en-US" sz="4400" dirty="0" smtClean="0"/>
              <a:t>Energy Performance of Buildings (England and Wales) (Amendment) Regulations 2020</a:t>
            </a:r>
          </a:p>
          <a:p>
            <a:pPr>
              <a:buFont typeface="Wingdings" panose="05000000000000000000" pitchFamily="2" charset="2"/>
              <a:buChar char="Ø"/>
            </a:pPr>
            <a:r>
              <a:rPr lang="en-US" sz="4400" dirty="0" smtClean="0"/>
              <a:t>Amends 2012 regs to include energy inspections of conditioning systems considering ‘the capabilities of the system for combined air conditioning and ventilation to </a:t>
            </a:r>
            <a:r>
              <a:rPr lang="en-US" sz="4400" dirty="0" err="1" smtClean="0"/>
              <a:t>optimise</a:t>
            </a:r>
            <a:r>
              <a:rPr lang="en-US" sz="4400" dirty="0" smtClean="0"/>
              <a:t> performance</a:t>
            </a:r>
            <a:r>
              <a:rPr lang="en-US" sz="4000" dirty="0" smtClean="0"/>
              <a:t>’</a:t>
            </a:r>
          </a:p>
          <a:p>
            <a:pPr marL="0" indent="0">
              <a:buNone/>
            </a:pPr>
            <a:endParaRPr lang="en-GB" sz="4000"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41</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4334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77500" lnSpcReduction="20000"/>
          </a:bodyPr>
          <a:lstStyle/>
          <a:p>
            <a:pPr marL="0" indent="0">
              <a:buNone/>
            </a:pPr>
            <a:r>
              <a:rPr lang="en-GB" sz="4000" dirty="0"/>
              <a:t>Alternative resolutions for a </a:t>
            </a:r>
            <a:r>
              <a:rPr lang="en-GB" sz="4000" dirty="0" smtClean="0"/>
              <a:t>Green New Year (1)</a:t>
            </a:r>
            <a:endParaRPr lang="en-GB" sz="4000" dirty="0"/>
          </a:p>
          <a:p>
            <a:pPr lvl="0"/>
            <a:r>
              <a:rPr lang="en-GB" sz="4000" dirty="0" smtClean="0"/>
              <a:t>As </a:t>
            </a:r>
            <a:r>
              <a:rPr lang="en-GB" sz="4000" dirty="0"/>
              <a:t>opposed to the usual “Wake up earlier” – you could </a:t>
            </a:r>
            <a:r>
              <a:rPr lang="en-GB" sz="4000" dirty="0" smtClean="0"/>
              <a:t>‘Wake </a:t>
            </a:r>
            <a:r>
              <a:rPr lang="en-GB" sz="4000" dirty="0"/>
              <a:t>up those in </a:t>
            </a:r>
            <a:r>
              <a:rPr lang="en-GB" sz="4000" dirty="0" smtClean="0"/>
              <a:t>power’ </a:t>
            </a:r>
            <a:r>
              <a:rPr lang="en-GB" sz="4000" dirty="0"/>
              <a:t>by making your voice heard.</a:t>
            </a:r>
          </a:p>
          <a:p>
            <a:pPr lvl="0"/>
            <a:r>
              <a:rPr lang="en-GB" sz="4000" dirty="0"/>
              <a:t>Instead of the </a:t>
            </a:r>
            <a:r>
              <a:rPr lang="en-GB" sz="4000" dirty="0" err="1"/>
              <a:t>cliched</a:t>
            </a:r>
            <a:r>
              <a:rPr lang="en-GB" sz="4000" dirty="0"/>
              <a:t> “Get more exercise” – Get out of your car and get on your </a:t>
            </a:r>
            <a:r>
              <a:rPr lang="en-GB" sz="4000" dirty="0" smtClean="0"/>
              <a:t>bike or walk! </a:t>
            </a:r>
            <a:r>
              <a:rPr lang="en-GB" sz="4000" dirty="0"/>
              <a:t>It will be better for your waistline and will reduce pollution levels.</a:t>
            </a:r>
          </a:p>
          <a:p>
            <a:pPr lvl="0"/>
            <a:r>
              <a:rPr lang="en-GB" sz="4000" dirty="0"/>
              <a:t>Rather than the usual “Eat healthier” – Eat less meat and dairy – it will be healthier for you and healthier for the planet</a:t>
            </a:r>
            <a:r>
              <a:rPr lang="en-GB" sz="4000" dirty="0" smtClean="0"/>
              <a:t>.</a:t>
            </a:r>
            <a:endParaRPr lang="en-GB" sz="4000"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42</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8934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70000" lnSpcReduction="20000"/>
          </a:bodyPr>
          <a:lstStyle/>
          <a:p>
            <a:pPr marL="0" indent="0">
              <a:buNone/>
            </a:pPr>
            <a:r>
              <a:rPr lang="en-GB" sz="4000" dirty="0"/>
              <a:t>Alternative resolutions for a </a:t>
            </a:r>
            <a:r>
              <a:rPr lang="en-GB" sz="4000" dirty="0" smtClean="0"/>
              <a:t>Green New Year (2)</a:t>
            </a:r>
          </a:p>
          <a:p>
            <a:r>
              <a:rPr lang="en-GB" sz="4000" dirty="0"/>
              <a:t>In place of the hope to “Spend less money” – Reduce your energy use and your gas and electricity bills, or invest in your home to prepare for the future</a:t>
            </a:r>
            <a:r>
              <a:rPr lang="en-GB" sz="4000" dirty="0" smtClean="0"/>
              <a:t>.</a:t>
            </a:r>
            <a:endParaRPr lang="en-GB" sz="4000" dirty="0"/>
          </a:p>
          <a:p>
            <a:pPr lvl="0"/>
            <a:r>
              <a:rPr lang="en-GB" sz="4000" dirty="0" smtClean="0"/>
              <a:t>As </a:t>
            </a:r>
            <a:r>
              <a:rPr lang="en-GB" sz="4000" dirty="0"/>
              <a:t>opposed to “Give up bad habits” – Cut consumption and waste from clothes to cigarettes or vapes, and of course plastic bags.</a:t>
            </a:r>
          </a:p>
          <a:p>
            <a:pPr lvl="0"/>
            <a:r>
              <a:rPr lang="en-GB" sz="4000" dirty="0"/>
              <a:t>Instead of just making a resolution to “Be nicer” – Encourage others to be more thoughtful about the environment - just chat about the changes you’re making. </a:t>
            </a:r>
          </a:p>
          <a:p>
            <a:pPr lvl="0"/>
            <a:endParaRPr lang="en-GB" sz="4000"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43</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4325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fontScale="77500" lnSpcReduction="20000"/>
          </a:bodyPr>
          <a:lstStyle/>
          <a:p>
            <a:pPr marL="0" indent="0">
              <a:buNone/>
            </a:pPr>
            <a:r>
              <a:rPr lang="en-GB" sz="4000" dirty="0"/>
              <a:t>Alternative resolutions for a </a:t>
            </a:r>
            <a:r>
              <a:rPr lang="en-GB" sz="4000" dirty="0" smtClean="0"/>
              <a:t>Green New Year (3)</a:t>
            </a:r>
          </a:p>
          <a:p>
            <a:pPr lvl="0"/>
            <a:r>
              <a:rPr lang="en-GB" sz="4000" dirty="0" smtClean="0"/>
              <a:t>Rather </a:t>
            </a:r>
            <a:r>
              <a:rPr lang="en-GB" sz="4000" dirty="0"/>
              <a:t>than aiming just to “Spend more time with family” – See friends and family outdoors while respecting and protecting green spaces.</a:t>
            </a:r>
          </a:p>
          <a:p>
            <a:pPr lvl="0"/>
            <a:r>
              <a:rPr lang="en-GB" sz="4000" dirty="0"/>
              <a:t>In place of planning to “Take on a new challenge” – make this to </a:t>
            </a:r>
            <a:r>
              <a:rPr lang="en-GB" sz="4000" dirty="0" smtClean="0"/>
              <a:t>‘Cut </a:t>
            </a:r>
            <a:r>
              <a:rPr lang="en-GB" sz="4000" dirty="0"/>
              <a:t>back on </a:t>
            </a:r>
            <a:r>
              <a:rPr lang="en-GB" sz="4000" dirty="0" smtClean="0"/>
              <a:t>flying’ </a:t>
            </a:r>
            <a:r>
              <a:rPr lang="en-GB" sz="4000" dirty="0"/>
              <a:t>– if COVID-19 has taught us anything it is the power of Teams and Zoom to change the world</a:t>
            </a:r>
          </a:p>
          <a:p>
            <a:r>
              <a:rPr lang="en-GB" sz="4000" dirty="0"/>
              <a:t>As opposed to saying you will “Live life to the fullest” – Make sure you save or invest your money responsibly for future generations</a:t>
            </a:r>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44</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22300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a:xfrm>
            <a:off x="395536" y="1628800"/>
            <a:ext cx="8229600" cy="4680520"/>
          </a:xfrm>
        </p:spPr>
        <p:txBody>
          <a:bodyPr>
            <a:normAutofit/>
          </a:bodyPr>
          <a:lstStyle/>
          <a:p>
            <a:pPr marL="0" indent="0">
              <a:buNone/>
            </a:pPr>
            <a:endParaRPr lang="en-US" sz="4000" dirty="0" smtClean="0"/>
          </a:p>
          <a:p>
            <a:pPr marL="0" indent="0" algn="ctr">
              <a:buNone/>
            </a:pPr>
            <a:r>
              <a:rPr lang="en-US" sz="4000" dirty="0" smtClean="0"/>
              <a:t>Thanks for listening</a:t>
            </a:r>
          </a:p>
          <a:p>
            <a:pPr marL="0" indent="0" algn="ctr">
              <a:buNone/>
            </a:pPr>
            <a:endParaRPr lang="en-US" sz="4000" dirty="0" smtClean="0"/>
          </a:p>
          <a:p>
            <a:pPr marL="0" indent="0" algn="ctr">
              <a:buNone/>
            </a:pPr>
            <a:r>
              <a:rPr lang="en-US" sz="5400" dirty="0" smtClean="0"/>
              <a:t>Any Questions?</a:t>
            </a:r>
            <a:endParaRPr lang="en-GB" sz="5400" dirty="0"/>
          </a:p>
        </p:txBody>
      </p:sp>
      <p:sp>
        <p:nvSpPr>
          <p:cNvPr id="4" name="Footer Placeholder 3"/>
          <p:cNvSpPr>
            <a:spLocks noGrp="1"/>
          </p:cNvSpPr>
          <p:nvPr>
            <p:ph type="ftr" sz="quarter" idx="11"/>
          </p:nvPr>
        </p:nvSpPr>
        <p:spPr/>
        <p:txBody>
          <a:bodyPr/>
          <a:lstStyle/>
          <a:p>
            <a:r>
              <a:rPr lang="en-GB"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45</a:t>
            </a:fld>
            <a:endParaRPr lang="en-GB" dirty="0"/>
          </a:p>
        </p:txBody>
      </p:sp>
      <p:pic>
        <p:nvPicPr>
          <p:cNvPr id="2050" name="Picture 1" descr="Herefordshire_arm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48443"/>
            <a:ext cx="1154113" cy="1084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77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Working from Home (Cont’d)</a:t>
            </a:r>
          </a:p>
          <a:p>
            <a:r>
              <a:rPr lang="en-GB" dirty="0"/>
              <a:t>However, it’s important to remember that homeworking does come with its own Health &amp; Safety risks, including:</a:t>
            </a:r>
          </a:p>
          <a:p>
            <a:pPr lvl="0">
              <a:buFont typeface="Wingdings" panose="05000000000000000000" pitchFamily="2" charset="2"/>
              <a:buChar char="Ø"/>
            </a:pPr>
            <a:r>
              <a:rPr lang="en-GB" dirty="0"/>
              <a:t>Slips, trips, and falls</a:t>
            </a:r>
          </a:p>
          <a:p>
            <a:pPr lvl="0">
              <a:buFont typeface="Wingdings" panose="05000000000000000000" pitchFamily="2" charset="2"/>
              <a:buChar char="Ø"/>
            </a:pPr>
            <a:r>
              <a:rPr lang="en-GB" dirty="0"/>
              <a:t>Fire</a:t>
            </a:r>
          </a:p>
          <a:p>
            <a:pPr lvl="0">
              <a:buFont typeface="Wingdings" panose="05000000000000000000" pitchFamily="2" charset="2"/>
              <a:buChar char="Ø"/>
            </a:pPr>
            <a:r>
              <a:rPr lang="en-GB" dirty="0"/>
              <a:t>Lifting</a:t>
            </a:r>
          </a:p>
          <a:p>
            <a:pPr lvl="0">
              <a:buFont typeface="Wingdings" panose="05000000000000000000" pitchFamily="2" charset="2"/>
              <a:buChar char="Ø"/>
            </a:pPr>
            <a:r>
              <a:rPr lang="en-GB" dirty="0"/>
              <a:t>Electrical equipment</a:t>
            </a:r>
          </a:p>
          <a:p>
            <a:pPr lvl="0">
              <a:buFont typeface="Wingdings" panose="05000000000000000000" pitchFamily="2" charset="2"/>
              <a:buChar char="Ø"/>
            </a:pPr>
            <a:r>
              <a:rPr lang="en-GB" dirty="0"/>
              <a:t>DSE &amp; Posture</a:t>
            </a:r>
          </a:p>
          <a:p>
            <a:r>
              <a:rPr lang="en-GB" dirty="0"/>
              <a:t>Many employers, as is their legal duty, have recognised these risks and taken appropriate measures to ensure their staff have a safe working environment outside of the workplace.</a:t>
            </a:r>
          </a:p>
          <a:p>
            <a:endParaRPr lang="en-GB" dirty="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5</a:t>
            </a:fld>
            <a:endParaRPr lang="en-GB" dirty="0"/>
          </a:p>
        </p:txBody>
      </p:sp>
    </p:spTree>
    <p:extLst>
      <p:ext uri="{BB962C8B-B14F-4D97-AF65-F5344CB8AC3E}">
        <p14:creationId xmlns:p14="http://schemas.microsoft.com/office/powerpoint/2010/main" val="137569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a:bodyPr>
          <a:lstStyle/>
          <a:p>
            <a:pPr marL="0" indent="0">
              <a:buNone/>
            </a:pPr>
            <a:r>
              <a:rPr lang="en-GB" dirty="0"/>
              <a:t>Returning to Work</a:t>
            </a:r>
          </a:p>
          <a:p>
            <a:r>
              <a:rPr lang="en-GB" dirty="0"/>
              <a:t>Almost a complete opposite to the last point, getting employees to return to work has been another huge task on the agenda for many organisations. </a:t>
            </a:r>
            <a:endParaRPr lang="en-GB" dirty="0" smtClean="0"/>
          </a:p>
          <a:p>
            <a:r>
              <a:rPr lang="en-GB" dirty="0" smtClean="0"/>
              <a:t>And </a:t>
            </a:r>
            <a:r>
              <a:rPr lang="en-GB" dirty="0"/>
              <a:t>the number one thing organisations have needed to consider when getting employees to return to work has been how to do it safely.</a:t>
            </a:r>
          </a:p>
          <a:p>
            <a:pPr marL="0" indent="0">
              <a:buNone/>
            </a:pPr>
            <a:endParaRPr lang="en-GB" dirty="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6</a:t>
            </a:fld>
            <a:endParaRPr lang="en-GB" dirty="0"/>
          </a:p>
        </p:txBody>
      </p:sp>
    </p:spTree>
    <p:extLst>
      <p:ext uri="{BB962C8B-B14F-4D97-AF65-F5344CB8AC3E}">
        <p14:creationId xmlns:p14="http://schemas.microsoft.com/office/powerpoint/2010/main" val="1076415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Returning to Work (Cont’d)</a:t>
            </a:r>
          </a:p>
          <a:p>
            <a:pPr marL="0" indent="0">
              <a:buNone/>
            </a:pPr>
            <a:r>
              <a:rPr lang="en-US" dirty="0" smtClean="0"/>
              <a:t>Physical Factors</a:t>
            </a:r>
          </a:p>
          <a:p>
            <a:r>
              <a:rPr lang="en-GB" dirty="0"/>
              <a:t>Employers must consider physical factors that could pose a risk to employees returning to work, such as whether there is enough space to maintain social distancing, where they should locate handwashing stations, is it possible to introduce a one-way system in the workplace, and how can sharing equipment be kept to a minimum</a:t>
            </a:r>
            <a:r>
              <a:rPr lang="en-GB" dirty="0" smtClean="0"/>
              <a:t>.</a:t>
            </a:r>
            <a:endParaRPr lang="en-GB" dirty="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7</a:t>
            </a:fld>
            <a:endParaRPr lang="en-GB" dirty="0"/>
          </a:p>
        </p:txBody>
      </p:sp>
    </p:spTree>
    <p:extLst>
      <p:ext uri="{BB962C8B-B14F-4D97-AF65-F5344CB8AC3E}">
        <p14:creationId xmlns:p14="http://schemas.microsoft.com/office/powerpoint/2010/main" val="3421537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92500"/>
          </a:bodyPr>
          <a:lstStyle/>
          <a:p>
            <a:pPr marL="0" indent="0">
              <a:buNone/>
            </a:pPr>
            <a:r>
              <a:rPr lang="en-US" dirty="0" smtClean="0"/>
              <a:t>Returning to Work (Cont’d)</a:t>
            </a:r>
          </a:p>
          <a:p>
            <a:pPr marL="0" indent="0">
              <a:buNone/>
            </a:pPr>
            <a:r>
              <a:rPr lang="en-US" dirty="0" smtClean="0"/>
              <a:t>Psychological Factors</a:t>
            </a:r>
            <a:endParaRPr lang="en-GB" dirty="0" smtClean="0"/>
          </a:p>
          <a:p>
            <a:r>
              <a:rPr lang="en-GB" dirty="0" smtClean="0"/>
              <a:t>There </a:t>
            </a:r>
            <a:r>
              <a:rPr lang="en-GB" dirty="0"/>
              <a:t>are also a number of psychological factors employers must consider, like whether employees will feel comfortable working on-site during the pandemic, how the pandemic has affected their mental health, and how to help employees to manage any anxious thoughts, which brings us on to our next point…</a:t>
            </a:r>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8</a:t>
            </a:fld>
            <a:endParaRPr lang="en-GB" dirty="0"/>
          </a:p>
        </p:txBody>
      </p:sp>
    </p:spTree>
    <p:extLst>
      <p:ext uri="{BB962C8B-B14F-4D97-AF65-F5344CB8AC3E}">
        <p14:creationId xmlns:p14="http://schemas.microsoft.com/office/powerpoint/2010/main" val="362779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HSE Update 2021</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a:t>Mental Health</a:t>
            </a:r>
          </a:p>
          <a:p>
            <a:r>
              <a:rPr lang="en-GB" dirty="0"/>
              <a:t>Most employers understand that their employees would have some concerns about returning to work, and many employers have pushed mental health and wellbeing up the agenda to ensure that these concerns are handled well upon returning to work.</a:t>
            </a:r>
          </a:p>
          <a:p>
            <a:r>
              <a:rPr lang="en-GB" dirty="0"/>
              <a:t>In addition to this, employers have had to deal with mental health risks associated with working from home. The best thing an organisation can do is ensure that employees understand they can ask for help and know that they are not alone</a:t>
            </a:r>
            <a:r>
              <a:rPr lang="en-GB" dirty="0" smtClean="0"/>
              <a:t>.</a:t>
            </a:r>
            <a:endParaRPr lang="en-GB" dirty="0"/>
          </a:p>
        </p:txBody>
      </p:sp>
      <p:sp>
        <p:nvSpPr>
          <p:cNvPr id="4" name="Footer Placeholder 3"/>
          <p:cNvSpPr>
            <a:spLocks noGrp="1"/>
          </p:cNvSpPr>
          <p:nvPr>
            <p:ph type="ftr" sz="quarter" idx="11"/>
          </p:nvPr>
        </p:nvSpPr>
        <p:spPr/>
        <p:txBody>
          <a:bodyPr/>
          <a:lstStyle/>
          <a:p>
            <a:r>
              <a:rPr lang="en-GB" dirty="0" smtClean="0"/>
              <a:t>HHSG Feb 2021</a:t>
            </a:r>
            <a:endParaRPr lang="en-GB" dirty="0"/>
          </a:p>
        </p:txBody>
      </p:sp>
      <p:sp>
        <p:nvSpPr>
          <p:cNvPr id="5" name="Slide Number Placeholder 4"/>
          <p:cNvSpPr>
            <a:spLocks noGrp="1"/>
          </p:cNvSpPr>
          <p:nvPr>
            <p:ph type="sldNum" sz="quarter" idx="12"/>
          </p:nvPr>
        </p:nvSpPr>
        <p:spPr/>
        <p:txBody>
          <a:bodyPr/>
          <a:lstStyle/>
          <a:p>
            <a:fld id="{B9414556-BEDA-4D4B-9CF1-263B737BB541}" type="slidenum">
              <a:rPr lang="en-GB" smtClean="0"/>
              <a:t>9</a:t>
            </a:fld>
            <a:endParaRPr lang="en-GB" dirty="0"/>
          </a:p>
        </p:txBody>
      </p:sp>
    </p:spTree>
    <p:extLst>
      <p:ext uri="{BB962C8B-B14F-4D97-AF65-F5344CB8AC3E}">
        <p14:creationId xmlns:p14="http://schemas.microsoft.com/office/powerpoint/2010/main" val="1713920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3202</Words>
  <Application>Microsoft Office PowerPoint</Application>
  <PresentationFormat>On-screen Show (4:3)</PresentationFormat>
  <Paragraphs>362</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Health, Safety &amp; Environmental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lpstr>HSE Update 2021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Safety &amp; Environmental Update 2019</dc:title>
  <dc:creator>Mike</dc:creator>
  <cp:lastModifiedBy>User</cp:lastModifiedBy>
  <cp:revision>65</cp:revision>
  <cp:lastPrinted>2019-02-04T15:52:34Z</cp:lastPrinted>
  <dcterms:created xsi:type="dcterms:W3CDTF">2019-01-17T09:50:21Z</dcterms:created>
  <dcterms:modified xsi:type="dcterms:W3CDTF">2021-02-13T10:49:22Z</dcterms:modified>
</cp:coreProperties>
</file>