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handoutMasterIdLst>
    <p:handoutMasterId r:id="rId41"/>
  </p:handoutMasterIdLst>
  <p:sldIdLst>
    <p:sldId id="289" r:id="rId2"/>
    <p:sldId id="542" r:id="rId3"/>
    <p:sldId id="258" r:id="rId4"/>
    <p:sldId id="259" r:id="rId5"/>
    <p:sldId id="262" r:id="rId6"/>
    <p:sldId id="533" r:id="rId7"/>
    <p:sldId id="260" r:id="rId8"/>
    <p:sldId id="261" r:id="rId9"/>
    <p:sldId id="268" r:id="rId10"/>
    <p:sldId id="269" r:id="rId11"/>
    <p:sldId id="270" r:id="rId12"/>
    <p:sldId id="271" r:id="rId13"/>
    <p:sldId id="277" r:id="rId14"/>
    <p:sldId id="280" r:id="rId15"/>
    <p:sldId id="544" r:id="rId16"/>
    <p:sldId id="284" r:id="rId17"/>
    <p:sldId id="535" r:id="rId18"/>
    <p:sldId id="541" r:id="rId19"/>
    <p:sldId id="304" r:id="rId20"/>
    <p:sldId id="309" r:id="rId21"/>
    <p:sldId id="540" r:id="rId22"/>
    <p:sldId id="305" r:id="rId23"/>
    <p:sldId id="306" r:id="rId24"/>
    <p:sldId id="307" r:id="rId25"/>
    <p:sldId id="292" r:id="rId26"/>
    <p:sldId id="295" r:id="rId27"/>
    <p:sldId id="296" r:id="rId28"/>
    <p:sldId id="298" r:id="rId29"/>
    <p:sldId id="297" r:id="rId30"/>
    <p:sldId id="299" r:id="rId31"/>
    <p:sldId id="300" r:id="rId32"/>
    <p:sldId id="301" r:id="rId33"/>
    <p:sldId id="302" r:id="rId34"/>
    <p:sldId id="536" r:id="rId35"/>
    <p:sldId id="288" r:id="rId36"/>
    <p:sldId id="546" r:id="rId37"/>
    <p:sldId id="545" r:id="rId38"/>
    <p:sldId id="547" r:id="rId39"/>
  </p:sldIdLst>
  <p:sldSz cx="9118600" cy="6832600"/>
  <p:notesSz cx="9118600" cy="683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20" autoAdjust="0"/>
  </p:normalViewPr>
  <p:slideViewPr>
    <p:cSldViewPr>
      <p:cViewPr>
        <p:scale>
          <a:sx n="82" d="100"/>
          <a:sy n="82" d="100"/>
        </p:scale>
        <p:origin x="-1032" y="-72"/>
      </p:cViewPr>
      <p:guideLst>
        <p:guide orient="horz" pos="2880"/>
        <p:guide pos="2160"/>
      </p:guideLst>
    </p:cSldViewPr>
  </p:slideViewPr>
  <p:notesTextViewPr>
    <p:cViewPr>
      <p:scale>
        <a:sx n="100" d="100"/>
        <a:sy n="100" d="100"/>
      </p:scale>
      <p:origin x="0" y="0"/>
    </p:cViewPr>
  </p:notesTextViewPr>
  <p:notesViewPr>
    <p:cSldViewPr>
      <p:cViewPr varScale="1">
        <p:scale>
          <a:sx n="108" d="100"/>
          <a:sy n="108" d="100"/>
        </p:scale>
        <p:origin x="70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F50C384-3F82-48E8-A7A9-6B1189CE0569}"/>
              </a:ext>
            </a:extLst>
          </p:cNvPr>
          <p:cNvSpPr>
            <a:spLocks noGrp="1"/>
          </p:cNvSpPr>
          <p:nvPr>
            <p:ph type="hdr" sz="quarter"/>
          </p:nvPr>
        </p:nvSpPr>
        <p:spPr>
          <a:xfrm>
            <a:off x="0" y="0"/>
            <a:ext cx="3951288" cy="34290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809ED6C9-BA89-4D2E-ABCD-3EF7F1837B83}"/>
              </a:ext>
            </a:extLst>
          </p:cNvPr>
          <p:cNvSpPr>
            <a:spLocks noGrp="1"/>
          </p:cNvSpPr>
          <p:nvPr>
            <p:ph type="dt" sz="quarter" idx="1"/>
          </p:nvPr>
        </p:nvSpPr>
        <p:spPr>
          <a:xfrm>
            <a:off x="5165725" y="0"/>
            <a:ext cx="3951288" cy="342900"/>
          </a:xfrm>
          <a:prstGeom prst="rect">
            <a:avLst/>
          </a:prstGeom>
        </p:spPr>
        <p:txBody>
          <a:bodyPr vert="horz" lIns="91440" tIns="45720" rIns="91440" bIns="45720" rtlCol="0"/>
          <a:lstStyle>
            <a:lvl1pPr algn="r">
              <a:defRPr sz="1200"/>
            </a:lvl1pPr>
          </a:lstStyle>
          <a:p>
            <a:fld id="{5E9FECA3-3B6F-4E43-9DEF-BC042F518661}" type="datetimeFigureOut">
              <a:rPr lang="en-GB" smtClean="0"/>
              <a:t>27/11/2020</a:t>
            </a:fld>
            <a:endParaRPr lang="en-GB"/>
          </a:p>
        </p:txBody>
      </p:sp>
      <p:sp>
        <p:nvSpPr>
          <p:cNvPr id="4" name="Footer Placeholder 3">
            <a:extLst>
              <a:ext uri="{FF2B5EF4-FFF2-40B4-BE49-F238E27FC236}">
                <a16:creationId xmlns:a16="http://schemas.microsoft.com/office/drawing/2014/main" xmlns="" id="{BB5CA90C-1545-45A9-A86A-FE6A8F69D27A}"/>
              </a:ext>
            </a:extLst>
          </p:cNvPr>
          <p:cNvSpPr>
            <a:spLocks noGrp="1"/>
          </p:cNvSpPr>
          <p:nvPr>
            <p:ph type="ftr" sz="quarter" idx="2"/>
          </p:nvPr>
        </p:nvSpPr>
        <p:spPr>
          <a:xfrm>
            <a:off x="0" y="6489700"/>
            <a:ext cx="3951288" cy="3429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xmlns="" id="{790561D7-EDA0-45E1-B197-CB4A406DC2E1}"/>
              </a:ext>
            </a:extLst>
          </p:cNvPr>
          <p:cNvSpPr>
            <a:spLocks noGrp="1"/>
          </p:cNvSpPr>
          <p:nvPr>
            <p:ph type="sldNum" sz="quarter" idx="3"/>
          </p:nvPr>
        </p:nvSpPr>
        <p:spPr>
          <a:xfrm>
            <a:off x="5165725" y="6489700"/>
            <a:ext cx="3951288" cy="342900"/>
          </a:xfrm>
          <a:prstGeom prst="rect">
            <a:avLst/>
          </a:prstGeom>
        </p:spPr>
        <p:txBody>
          <a:bodyPr vert="horz" lIns="91440" tIns="45720" rIns="91440" bIns="45720" rtlCol="0" anchor="b"/>
          <a:lstStyle>
            <a:lvl1pPr algn="r">
              <a:defRPr sz="1200"/>
            </a:lvl1pPr>
          </a:lstStyle>
          <a:p>
            <a:fld id="{D95C8D1B-004A-4610-9B53-0E80114DDC0B}" type="slidenum">
              <a:rPr lang="en-GB" smtClean="0"/>
              <a:t>‹#›</a:t>
            </a:fld>
            <a:endParaRPr lang="en-GB"/>
          </a:p>
        </p:txBody>
      </p:sp>
    </p:spTree>
    <p:extLst>
      <p:ext uri="{BB962C8B-B14F-4D97-AF65-F5344CB8AC3E}">
        <p14:creationId xmlns:p14="http://schemas.microsoft.com/office/powerpoint/2010/main" val="2085919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51288" cy="3413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65725" y="0"/>
            <a:ext cx="3951288" cy="341313"/>
          </a:xfrm>
          <a:prstGeom prst="rect">
            <a:avLst/>
          </a:prstGeom>
        </p:spPr>
        <p:txBody>
          <a:bodyPr vert="horz" lIns="91440" tIns="45720" rIns="91440" bIns="45720" rtlCol="0"/>
          <a:lstStyle>
            <a:lvl1pPr algn="r">
              <a:defRPr sz="1200"/>
            </a:lvl1pPr>
          </a:lstStyle>
          <a:p>
            <a:fld id="{CCAF6932-B5B3-46FD-9C78-C547014202C2}" type="datetimeFigureOut">
              <a:rPr lang="en-GB" smtClean="0"/>
              <a:t>27/11/2020</a:t>
            </a:fld>
            <a:endParaRPr lang="en-GB"/>
          </a:p>
        </p:txBody>
      </p:sp>
      <p:sp>
        <p:nvSpPr>
          <p:cNvPr id="4" name="Slide Image Placeholder 3"/>
          <p:cNvSpPr>
            <a:spLocks noGrp="1" noRot="1" noChangeAspect="1"/>
          </p:cNvSpPr>
          <p:nvPr>
            <p:ph type="sldImg" idx="2"/>
          </p:nvPr>
        </p:nvSpPr>
        <p:spPr>
          <a:xfrm>
            <a:off x="2849563" y="512763"/>
            <a:ext cx="3419475" cy="25622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1225" y="3244850"/>
            <a:ext cx="7296150" cy="3074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89700"/>
            <a:ext cx="3951288" cy="3413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65725" y="6489700"/>
            <a:ext cx="3951288" cy="341313"/>
          </a:xfrm>
          <a:prstGeom prst="rect">
            <a:avLst/>
          </a:prstGeom>
        </p:spPr>
        <p:txBody>
          <a:bodyPr vert="horz" lIns="91440" tIns="45720" rIns="91440" bIns="45720" rtlCol="0" anchor="b"/>
          <a:lstStyle>
            <a:lvl1pPr algn="r">
              <a:defRPr sz="1200"/>
            </a:lvl1pPr>
          </a:lstStyle>
          <a:p>
            <a:fld id="{F0E78E87-AF76-4674-AA09-A0037AC41F15}" type="slidenum">
              <a:rPr lang="en-GB" smtClean="0"/>
              <a:t>‹#›</a:t>
            </a:fld>
            <a:endParaRPr lang="en-GB"/>
          </a:p>
        </p:txBody>
      </p:sp>
    </p:spTree>
    <p:extLst>
      <p:ext uri="{BB962C8B-B14F-4D97-AF65-F5344CB8AC3E}">
        <p14:creationId xmlns:p14="http://schemas.microsoft.com/office/powerpoint/2010/main" val="3801892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E78E87-AF76-4674-AA09-A0037AC41F15}" type="slidenum">
              <a:rPr lang="en-GB" smtClean="0"/>
              <a:t>4</a:t>
            </a:fld>
            <a:endParaRPr lang="en-GB"/>
          </a:p>
        </p:txBody>
      </p:sp>
    </p:spTree>
    <p:extLst>
      <p:ext uri="{BB962C8B-B14F-4D97-AF65-F5344CB8AC3E}">
        <p14:creationId xmlns:p14="http://schemas.microsoft.com/office/powerpoint/2010/main" val="293875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E78E87-AF76-4674-AA09-A0037AC41F15}" type="slidenum">
              <a:rPr lang="en-GB" smtClean="0"/>
              <a:t>5</a:t>
            </a:fld>
            <a:endParaRPr lang="en-GB"/>
          </a:p>
        </p:txBody>
      </p:sp>
    </p:spTree>
    <p:extLst>
      <p:ext uri="{BB962C8B-B14F-4D97-AF65-F5344CB8AC3E}">
        <p14:creationId xmlns:p14="http://schemas.microsoft.com/office/powerpoint/2010/main" val="1143512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xmlns="" id="{6437C9C7-4F09-4B16-B374-9866AEDF34D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147390-DA87-4E99-A62C-25DF55AAAE53}" type="slidenum">
              <a:t>6</a:t>
            </a:fld>
            <a:endParaRPr lang="en-GB" sz="1200" b="0" i="0" u="none" strike="noStrike" kern="1200" cap="none" spc="0" baseline="0">
              <a:solidFill>
                <a:srgbClr val="000000"/>
              </a:solidFill>
              <a:uFillTx/>
              <a:latin typeface="Times New Roman" pitchFamily="18"/>
            </a:endParaRPr>
          </a:p>
        </p:txBody>
      </p:sp>
      <p:sp>
        <p:nvSpPr>
          <p:cNvPr id="3" name="Slide Image Placeholder 2">
            <a:extLst>
              <a:ext uri="{FF2B5EF4-FFF2-40B4-BE49-F238E27FC236}">
                <a16:creationId xmlns:a16="http://schemas.microsoft.com/office/drawing/2014/main" xmlns="" id="{2A540198-87D8-4214-8F7F-3E46D2931FD5}"/>
              </a:ext>
            </a:extLst>
          </p:cNvPr>
          <p:cNvSpPr>
            <a:spLocks noGrp="1" noRot="1" noChangeAspect="1"/>
          </p:cNvSpPr>
          <p:nvPr>
            <p:ph type="sldImg"/>
          </p:nvPr>
        </p:nvSpPr>
        <p:spPr/>
      </p:sp>
      <p:sp>
        <p:nvSpPr>
          <p:cNvPr id="4" name="Rectangle 3">
            <a:extLst>
              <a:ext uri="{FF2B5EF4-FFF2-40B4-BE49-F238E27FC236}">
                <a16:creationId xmlns:a16="http://schemas.microsoft.com/office/drawing/2014/main" xmlns="" id="{91B2EEDD-82C9-4CB7-A05F-B2D051EC399D}"/>
              </a:ext>
            </a:extLst>
          </p:cNvPr>
          <p:cNvSpPr txBox="1">
            <a:spLocks noGrp="1"/>
          </p:cNvSpPr>
          <p:nvPr>
            <p:ph type="body" sz="quarter" idx="1"/>
          </p:nvPr>
        </p:nvSpPr>
        <p:spPr/>
        <p:txBody>
          <a:bodyPr/>
          <a:lstStyle/>
          <a:p>
            <a:pPr lvl="0">
              <a:buSzPct val="100000"/>
              <a:buChar char="•"/>
            </a:pPr>
            <a:r>
              <a:rPr lang="en-GB"/>
              <a:t>Transport consistently = 25-33% of fatalities each year.</a:t>
            </a:r>
          </a:p>
          <a:p>
            <a:pPr lvl="0">
              <a:buSzPct val="100000"/>
              <a:buChar char="•"/>
            </a:pPr>
            <a:r>
              <a:rPr lang="en-GB"/>
              <a:t>Good topic to link these together</a:t>
            </a:r>
          </a:p>
          <a:p>
            <a:pPr lvl="0">
              <a:buSzPct val="100000"/>
              <a:buChar char="•"/>
            </a:pPr>
            <a:r>
              <a:rPr lang="en-GB"/>
              <a:t>“Safe on Road – Safe Off Road” theme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E78E87-AF76-4674-AA09-A0037AC41F15}" type="slidenum">
              <a:rPr lang="en-GB" smtClean="0"/>
              <a:t>14</a:t>
            </a:fld>
            <a:endParaRPr lang="en-GB"/>
          </a:p>
        </p:txBody>
      </p:sp>
    </p:spTree>
    <p:extLst>
      <p:ext uri="{BB962C8B-B14F-4D97-AF65-F5344CB8AC3E}">
        <p14:creationId xmlns:p14="http://schemas.microsoft.com/office/powerpoint/2010/main" val="3426474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AE0B4B-900F-4D82-BC37-AE9A2A19277C}" type="slidenum">
              <a:rPr lang="en-GB" smtClean="0"/>
              <a:t>15</a:t>
            </a:fld>
            <a:endParaRPr lang="en-GB"/>
          </a:p>
        </p:txBody>
      </p:sp>
    </p:spTree>
    <p:extLst>
      <p:ext uri="{BB962C8B-B14F-4D97-AF65-F5344CB8AC3E}">
        <p14:creationId xmlns:p14="http://schemas.microsoft.com/office/powerpoint/2010/main" val="357578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E78E87-AF76-4674-AA09-A0037AC41F15}" type="slidenum">
              <a:rPr lang="en-GB" smtClean="0"/>
              <a:t>22</a:t>
            </a:fld>
            <a:endParaRPr lang="en-GB"/>
          </a:p>
        </p:txBody>
      </p:sp>
    </p:spTree>
    <p:extLst>
      <p:ext uri="{BB962C8B-B14F-4D97-AF65-F5344CB8AC3E}">
        <p14:creationId xmlns:p14="http://schemas.microsoft.com/office/powerpoint/2010/main" val="907151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E78E87-AF76-4674-AA09-A0037AC41F15}" type="slidenum">
              <a:rPr lang="en-GB" smtClean="0"/>
              <a:t>29</a:t>
            </a:fld>
            <a:endParaRPr lang="en-GB"/>
          </a:p>
        </p:txBody>
      </p:sp>
    </p:spTree>
    <p:extLst>
      <p:ext uri="{BB962C8B-B14F-4D97-AF65-F5344CB8AC3E}">
        <p14:creationId xmlns:p14="http://schemas.microsoft.com/office/powerpoint/2010/main" val="41497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3895" y="2118106"/>
            <a:ext cx="7750810" cy="143484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67790" y="3826256"/>
            <a:ext cx="6383020" cy="17081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11/27/2020</a:t>
            </a:fld>
            <a:endParaRPr lang="en-US"/>
          </a:p>
        </p:txBody>
      </p:sp>
      <p:sp>
        <p:nvSpPr>
          <p:cNvPr id="6" name="Holder 6"/>
          <p:cNvSpPr>
            <a:spLocks noGrp="1"/>
          </p:cNvSpPr>
          <p:nvPr>
            <p:ph type="sldNum" sz="quarter" idx="7"/>
          </p:nvPr>
        </p:nvSpPr>
        <p:spPr/>
        <p:txBody>
          <a:bodyPr lIns="0" tIns="0" rIns="0" bIns="0"/>
          <a:lstStyle>
            <a:lvl1pPr>
              <a:defRPr sz="1400" b="0" i="0">
                <a:solidFill>
                  <a:srgbClr val="153C8D"/>
                </a:solidFill>
                <a:latin typeface="DejaVu Sans"/>
                <a:cs typeface="DejaVu Sans"/>
              </a:defRPr>
            </a:lvl1pPr>
          </a:lstStyle>
          <a:p>
            <a:pPr marL="38100">
              <a:lnSpc>
                <a:spcPts val="1680"/>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153C8D"/>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4400" b="1" i="0">
                <a:solidFill>
                  <a:srgbClr val="153C8D"/>
                </a:solidFill>
                <a:latin typeface="DejaVu Sans"/>
                <a:cs typeface="DejaVu Sans"/>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153C8D"/>
                </a:solidFill>
                <a:latin typeface="DejaVu Sans"/>
                <a:cs typeface="DejaVu Sans"/>
              </a:defRPr>
            </a:lvl1pPr>
          </a:lstStyle>
          <a:p>
            <a:endParaRPr/>
          </a:p>
        </p:txBody>
      </p:sp>
      <p:sp>
        <p:nvSpPr>
          <p:cNvPr id="3" name="Holder 3"/>
          <p:cNvSpPr>
            <a:spLocks noGrp="1"/>
          </p:cNvSpPr>
          <p:nvPr>
            <p:ph sz="half" idx="2"/>
          </p:nvPr>
        </p:nvSpPr>
        <p:spPr>
          <a:xfrm>
            <a:off x="455930" y="1571498"/>
            <a:ext cx="3966591" cy="450951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696079" y="1571498"/>
            <a:ext cx="3966591" cy="450951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11/27/2020</a:t>
            </a:fld>
            <a:endParaRPr lang="en-US"/>
          </a:p>
        </p:txBody>
      </p:sp>
      <p:sp>
        <p:nvSpPr>
          <p:cNvPr id="7" name="Holder 7"/>
          <p:cNvSpPr>
            <a:spLocks noGrp="1"/>
          </p:cNvSpPr>
          <p:nvPr>
            <p:ph type="sldNum" sz="quarter" idx="7"/>
          </p:nvPr>
        </p:nvSpPr>
        <p:spPr/>
        <p:txBody>
          <a:bodyPr lIns="0" tIns="0" rIns="0" bIns="0"/>
          <a:lstStyle>
            <a:lvl1pPr>
              <a:defRPr sz="1400" b="0" i="0">
                <a:solidFill>
                  <a:srgbClr val="153C8D"/>
                </a:solidFill>
                <a:latin typeface="DejaVu Sans"/>
                <a:cs typeface="DejaVu Sans"/>
              </a:defRPr>
            </a:lvl1pPr>
          </a:lstStyle>
          <a:p>
            <a:pPr marL="38100">
              <a:lnSpc>
                <a:spcPts val="1680"/>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153C8D"/>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11/27/2020</a:t>
            </a:fld>
            <a:endParaRPr lang="en-US"/>
          </a:p>
        </p:txBody>
      </p:sp>
      <p:sp>
        <p:nvSpPr>
          <p:cNvPr id="5" name="Holder 5"/>
          <p:cNvSpPr>
            <a:spLocks noGrp="1"/>
          </p:cNvSpPr>
          <p:nvPr>
            <p:ph type="sldNum" sz="quarter" idx="7"/>
          </p:nvPr>
        </p:nvSpPr>
        <p:spPr/>
        <p:txBody>
          <a:bodyPr lIns="0" tIns="0" rIns="0" bIns="0"/>
          <a:lstStyle>
            <a:lvl1pPr>
              <a:defRPr sz="1400" b="0" i="0">
                <a:solidFill>
                  <a:srgbClr val="153C8D"/>
                </a:solidFill>
                <a:latin typeface="DejaVu Sans"/>
                <a:cs typeface="DejaVu Sans"/>
              </a:defRPr>
            </a:lvl1pPr>
          </a:lstStyle>
          <a:p>
            <a:pPr marL="38100">
              <a:lnSpc>
                <a:spcPts val="1680"/>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18600" cy="68326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118364" y="6113778"/>
            <a:ext cx="1091183" cy="688848"/>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142748" y="6822439"/>
            <a:ext cx="1042669" cy="0"/>
          </a:xfrm>
          <a:custGeom>
            <a:avLst/>
            <a:gdLst/>
            <a:ahLst/>
            <a:cxnLst/>
            <a:rect l="l" t="t" r="r" b="b"/>
            <a:pathLst>
              <a:path w="1042669">
                <a:moveTo>
                  <a:pt x="0" y="0"/>
                </a:moveTo>
                <a:lnTo>
                  <a:pt x="1042416" y="0"/>
                </a:lnTo>
              </a:path>
            </a:pathLst>
          </a:custGeom>
          <a:ln w="3175">
            <a:solidFill>
              <a:srgbClr val="585556"/>
            </a:solidFill>
          </a:ln>
        </p:spPr>
        <p:txBody>
          <a:bodyPr wrap="square" lIns="0" tIns="0" rIns="0" bIns="0" rtlCol="0"/>
          <a:lstStyle/>
          <a:p>
            <a:endParaRPr/>
          </a:p>
        </p:txBody>
      </p:sp>
      <p:sp>
        <p:nvSpPr>
          <p:cNvPr id="19" name="bg object 19"/>
          <p:cNvSpPr/>
          <p:nvPr/>
        </p:nvSpPr>
        <p:spPr>
          <a:xfrm>
            <a:off x="0" y="608329"/>
            <a:ext cx="3803395" cy="3398520"/>
          </a:xfrm>
          <a:prstGeom prst="rect">
            <a:avLst/>
          </a:prstGeom>
          <a:blipFill>
            <a:blip r:embed="rId4" cstate="print"/>
            <a:stretch>
              <a:fillRect/>
            </a:stretch>
          </a:blipFill>
        </p:spPr>
        <p:txBody>
          <a:bodyPr wrap="square" lIns="0" tIns="0" rIns="0" bIns="0" rtlCol="0"/>
          <a:lstStyle/>
          <a:p>
            <a:endParaRPr/>
          </a:p>
        </p:txBody>
      </p:sp>
      <p:sp>
        <p:nvSpPr>
          <p:cNvPr id="20" name="bg object 20"/>
          <p:cNvSpPr/>
          <p:nvPr/>
        </p:nvSpPr>
        <p:spPr>
          <a:xfrm>
            <a:off x="6359905" y="608329"/>
            <a:ext cx="2520695" cy="3600449"/>
          </a:xfrm>
          <a:prstGeom prst="rect">
            <a:avLst/>
          </a:prstGeom>
          <a:blipFill>
            <a:blip r:embed="rId5" cstate="print"/>
            <a:stretch>
              <a:fillRect/>
            </a:stretch>
          </a:blipFill>
        </p:spPr>
        <p:txBody>
          <a:bodyPr wrap="square" lIns="0" tIns="0" rIns="0" bIns="0" rtlCol="0"/>
          <a:lstStyle/>
          <a:p>
            <a:endParaRPr/>
          </a:p>
        </p:txBody>
      </p:sp>
      <p:sp>
        <p:nvSpPr>
          <p:cNvPr id="21" name="bg object 21"/>
          <p:cNvSpPr/>
          <p:nvPr/>
        </p:nvSpPr>
        <p:spPr>
          <a:xfrm>
            <a:off x="0" y="3921505"/>
            <a:ext cx="5457698" cy="2231897"/>
          </a:xfrm>
          <a:prstGeom prst="rect">
            <a:avLst/>
          </a:prstGeom>
          <a:blipFill>
            <a:blip r:embed="rId6" cstate="print"/>
            <a:stretch>
              <a:fillRect/>
            </a:stretch>
          </a:blipFill>
        </p:spPr>
        <p:txBody>
          <a:bodyPr wrap="square" lIns="0" tIns="0" rIns="0" bIns="0" rtlCol="0"/>
          <a:lstStyle/>
          <a:p>
            <a:endParaRPr/>
          </a:p>
        </p:txBody>
      </p:sp>
      <p:sp>
        <p:nvSpPr>
          <p:cNvPr id="22" name="bg object 22"/>
          <p:cNvSpPr/>
          <p:nvPr/>
        </p:nvSpPr>
        <p:spPr>
          <a:xfrm>
            <a:off x="5422646" y="3920744"/>
            <a:ext cx="3457955" cy="2260853"/>
          </a:xfrm>
          <a:prstGeom prst="rect">
            <a:avLst/>
          </a:prstGeom>
          <a:blipFill>
            <a:blip r:embed="rId7" cstate="print"/>
            <a:stretch>
              <a:fillRect/>
            </a:stretch>
          </a:blipFill>
        </p:spPr>
        <p:txBody>
          <a:bodyPr wrap="square" lIns="0" tIns="0" rIns="0" bIns="0" rtlCol="0"/>
          <a:lstStyle/>
          <a:p>
            <a:endParaRPr/>
          </a:p>
        </p:txBody>
      </p:sp>
      <p:sp>
        <p:nvSpPr>
          <p:cNvPr id="23" name="bg object 23"/>
          <p:cNvSpPr/>
          <p:nvPr/>
        </p:nvSpPr>
        <p:spPr>
          <a:xfrm>
            <a:off x="3335527" y="607567"/>
            <a:ext cx="3130295" cy="3384803"/>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11/27/2020</a:t>
            </a:fld>
            <a:endParaRPr lang="en-US"/>
          </a:p>
        </p:txBody>
      </p:sp>
      <p:sp>
        <p:nvSpPr>
          <p:cNvPr id="4" name="Holder 4"/>
          <p:cNvSpPr>
            <a:spLocks noGrp="1"/>
          </p:cNvSpPr>
          <p:nvPr>
            <p:ph type="sldNum" sz="quarter" idx="7"/>
          </p:nvPr>
        </p:nvSpPr>
        <p:spPr/>
        <p:txBody>
          <a:bodyPr lIns="0" tIns="0" rIns="0" bIns="0"/>
          <a:lstStyle>
            <a:lvl1pPr>
              <a:defRPr sz="1400" b="0" i="0">
                <a:solidFill>
                  <a:srgbClr val="153C8D"/>
                </a:solidFill>
                <a:latin typeface="DejaVu Sans"/>
                <a:cs typeface="DejaVu Sans"/>
              </a:defRPr>
            </a:lvl1pPr>
          </a:lstStyle>
          <a:p>
            <a:pPr marL="38100">
              <a:lnSpc>
                <a:spcPts val="1680"/>
              </a:lnSpc>
            </a:pPr>
            <a:fld id="{81D60167-4931-47E6-BA6A-407CBD079E47}" type="slidenum">
              <a:rPr spc="-5" dirty="0"/>
              <a:t>‹#›</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ive step process on white">
    <p:spTree>
      <p:nvGrpSpPr>
        <p:cNvPr id="1" name=""/>
        <p:cNvGrpSpPr/>
        <p:nvPr/>
      </p:nvGrpSpPr>
      <p:grpSpPr>
        <a:xfrm>
          <a:off x="0" y="0"/>
          <a:ext cx="0" cy="0"/>
          <a:chOff x="0" y="0"/>
          <a:chExt cx="0" cy="0"/>
        </a:xfrm>
      </p:grpSpPr>
      <p:sp>
        <p:nvSpPr>
          <p:cNvPr id="76" name="Text Placeholder 4"/>
          <p:cNvSpPr>
            <a:spLocks noGrp="1"/>
          </p:cNvSpPr>
          <p:nvPr>
            <p:ph type="body" sz="quarter" idx="12"/>
          </p:nvPr>
        </p:nvSpPr>
        <p:spPr>
          <a:xfrm>
            <a:off x="627050" y="2008124"/>
            <a:ext cx="1275628" cy="260688"/>
          </a:xfrm>
        </p:spPr>
        <p:txBody>
          <a:bodyPr anchor="ctr">
            <a:noAutofit/>
          </a:bodyPr>
          <a:lstStyle>
            <a:lvl1pPr marL="0" indent="0" algn="ctr">
              <a:lnSpc>
                <a:spcPct val="100000"/>
              </a:lnSpc>
              <a:spcBef>
                <a:spcPts val="0"/>
              </a:spcBef>
              <a:buNone/>
              <a:defRPr sz="1197" b="1" baseline="0">
                <a:solidFill>
                  <a:schemeClr val="tx1"/>
                </a:solidFill>
                <a:latin typeface="Arial" panose="020B0604020202020204" pitchFamily="34" charset="0"/>
                <a:cs typeface="Arial" panose="020B0604020202020204" pitchFamily="34" charset="0"/>
              </a:defRPr>
            </a:lvl1pPr>
          </a:lstStyle>
          <a:p>
            <a:pPr lvl="0"/>
            <a:endParaRPr lang="id-ID" dirty="0"/>
          </a:p>
        </p:txBody>
      </p:sp>
      <p:sp>
        <p:nvSpPr>
          <p:cNvPr id="77" name="Text Placeholder 4"/>
          <p:cNvSpPr>
            <a:spLocks noGrp="1"/>
          </p:cNvSpPr>
          <p:nvPr>
            <p:ph type="body" sz="quarter" idx="13"/>
          </p:nvPr>
        </p:nvSpPr>
        <p:spPr>
          <a:xfrm>
            <a:off x="627050" y="2344730"/>
            <a:ext cx="1275628" cy="196791"/>
          </a:xfrm>
        </p:spPr>
        <p:txBody>
          <a:bodyPr anchor="ctr">
            <a:noAutofit/>
          </a:bodyPr>
          <a:lstStyle>
            <a:lvl1pPr marL="0" indent="0" algn="ctr">
              <a:lnSpc>
                <a:spcPct val="150000"/>
              </a:lnSpc>
              <a:spcBef>
                <a:spcPts val="0"/>
              </a:spcBef>
              <a:buNone/>
              <a:defRPr sz="1047" baseline="0">
                <a:solidFill>
                  <a:schemeClr val="tx1"/>
                </a:solidFill>
                <a:latin typeface="Arial" panose="020B0604020202020204" pitchFamily="34" charset="0"/>
                <a:cs typeface="Arial" panose="020B0604020202020204" pitchFamily="34" charset="0"/>
              </a:defRPr>
            </a:lvl1pPr>
          </a:lstStyle>
          <a:p>
            <a:pPr lvl="0"/>
            <a:endParaRPr lang="id-ID" dirty="0"/>
          </a:p>
        </p:txBody>
      </p:sp>
      <p:sp>
        <p:nvSpPr>
          <p:cNvPr id="78" name="Text Placeholder 4"/>
          <p:cNvSpPr>
            <a:spLocks noGrp="1"/>
          </p:cNvSpPr>
          <p:nvPr>
            <p:ph type="body" sz="quarter" idx="14"/>
          </p:nvPr>
        </p:nvSpPr>
        <p:spPr>
          <a:xfrm>
            <a:off x="645380" y="3361087"/>
            <a:ext cx="1275628" cy="1921749"/>
          </a:xfrm>
        </p:spPr>
        <p:txBody>
          <a:bodyPr anchor="t">
            <a:noAutofit/>
          </a:bodyPr>
          <a:lstStyle>
            <a:lvl1pPr marL="0" indent="0" algn="ctr">
              <a:lnSpc>
                <a:spcPct val="150000"/>
              </a:lnSpc>
              <a:spcBef>
                <a:spcPts val="0"/>
              </a:spcBef>
              <a:buNone/>
              <a:defRPr sz="823" baseline="0">
                <a:solidFill>
                  <a:schemeClr val="tx1"/>
                </a:solidFill>
                <a:latin typeface="Arial" panose="020B0604020202020204" pitchFamily="34" charset="0"/>
                <a:cs typeface="Arial" panose="020B0604020202020204" pitchFamily="34" charset="0"/>
              </a:defRPr>
            </a:lvl1pPr>
          </a:lstStyle>
          <a:p>
            <a:pPr lvl="0"/>
            <a:endParaRPr lang="id-ID" dirty="0"/>
          </a:p>
        </p:txBody>
      </p:sp>
      <p:sp>
        <p:nvSpPr>
          <p:cNvPr id="79" name="Text Placeholder 4"/>
          <p:cNvSpPr>
            <a:spLocks noGrp="1"/>
          </p:cNvSpPr>
          <p:nvPr>
            <p:ph type="body" sz="quarter" idx="15"/>
          </p:nvPr>
        </p:nvSpPr>
        <p:spPr>
          <a:xfrm>
            <a:off x="2262434" y="2008124"/>
            <a:ext cx="1275628" cy="260688"/>
          </a:xfrm>
        </p:spPr>
        <p:txBody>
          <a:bodyPr anchor="ctr">
            <a:noAutofit/>
          </a:bodyPr>
          <a:lstStyle>
            <a:lvl1pPr marL="0" indent="0" algn="ctr">
              <a:lnSpc>
                <a:spcPct val="100000"/>
              </a:lnSpc>
              <a:spcBef>
                <a:spcPts val="0"/>
              </a:spcBef>
              <a:buNone/>
              <a:defRPr sz="1197" b="1" baseline="0">
                <a:solidFill>
                  <a:schemeClr val="tx1"/>
                </a:solidFill>
                <a:latin typeface="Arial" panose="020B0604020202020204" pitchFamily="34" charset="0"/>
                <a:cs typeface="Arial" panose="020B0604020202020204" pitchFamily="34" charset="0"/>
              </a:defRPr>
            </a:lvl1pPr>
          </a:lstStyle>
          <a:p>
            <a:pPr lvl="0"/>
            <a:endParaRPr lang="id-ID" dirty="0"/>
          </a:p>
        </p:txBody>
      </p:sp>
      <p:sp>
        <p:nvSpPr>
          <p:cNvPr id="80" name="Text Placeholder 4"/>
          <p:cNvSpPr>
            <a:spLocks noGrp="1"/>
          </p:cNvSpPr>
          <p:nvPr>
            <p:ph type="body" sz="quarter" idx="16"/>
          </p:nvPr>
        </p:nvSpPr>
        <p:spPr>
          <a:xfrm>
            <a:off x="2262434" y="2344730"/>
            <a:ext cx="1275628" cy="196791"/>
          </a:xfrm>
        </p:spPr>
        <p:txBody>
          <a:bodyPr anchor="ctr">
            <a:noAutofit/>
          </a:bodyPr>
          <a:lstStyle>
            <a:lvl1pPr marL="0" indent="0" algn="ctr">
              <a:lnSpc>
                <a:spcPct val="150000"/>
              </a:lnSpc>
              <a:spcBef>
                <a:spcPts val="0"/>
              </a:spcBef>
              <a:buNone/>
              <a:defRPr sz="1047" baseline="0">
                <a:solidFill>
                  <a:schemeClr val="tx1"/>
                </a:solidFill>
                <a:latin typeface="Arial" panose="020B0604020202020204" pitchFamily="34" charset="0"/>
                <a:cs typeface="Arial" panose="020B0604020202020204" pitchFamily="34" charset="0"/>
              </a:defRPr>
            </a:lvl1pPr>
          </a:lstStyle>
          <a:p>
            <a:pPr lvl="0"/>
            <a:endParaRPr lang="id-ID" dirty="0"/>
          </a:p>
        </p:txBody>
      </p:sp>
      <p:sp>
        <p:nvSpPr>
          <p:cNvPr id="81" name="Text Placeholder 4"/>
          <p:cNvSpPr>
            <a:spLocks noGrp="1"/>
          </p:cNvSpPr>
          <p:nvPr>
            <p:ph type="body" sz="quarter" idx="17"/>
          </p:nvPr>
        </p:nvSpPr>
        <p:spPr>
          <a:xfrm>
            <a:off x="2280765" y="3361087"/>
            <a:ext cx="1275628" cy="1921749"/>
          </a:xfrm>
        </p:spPr>
        <p:txBody>
          <a:bodyPr anchor="t">
            <a:noAutofit/>
          </a:bodyPr>
          <a:lstStyle>
            <a:lvl1pPr marL="0" indent="0" algn="ctr">
              <a:lnSpc>
                <a:spcPct val="150000"/>
              </a:lnSpc>
              <a:spcBef>
                <a:spcPts val="0"/>
              </a:spcBef>
              <a:buNone/>
              <a:defRPr sz="823" baseline="0">
                <a:solidFill>
                  <a:schemeClr val="tx1"/>
                </a:solidFill>
                <a:latin typeface="Arial" panose="020B0604020202020204" pitchFamily="34" charset="0"/>
                <a:cs typeface="Arial" panose="020B0604020202020204" pitchFamily="34" charset="0"/>
              </a:defRPr>
            </a:lvl1pPr>
          </a:lstStyle>
          <a:p>
            <a:pPr lvl="0"/>
            <a:endParaRPr lang="id-ID" dirty="0"/>
          </a:p>
        </p:txBody>
      </p:sp>
      <p:sp>
        <p:nvSpPr>
          <p:cNvPr id="82" name="Text Placeholder 4"/>
          <p:cNvSpPr>
            <a:spLocks noGrp="1"/>
          </p:cNvSpPr>
          <p:nvPr>
            <p:ph type="body" sz="quarter" idx="18"/>
          </p:nvPr>
        </p:nvSpPr>
        <p:spPr>
          <a:xfrm>
            <a:off x="3890696" y="2008124"/>
            <a:ext cx="1275628" cy="260688"/>
          </a:xfrm>
        </p:spPr>
        <p:txBody>
          <a:bodyPr anchor="ctr">
            <a:noAutofit/>
          </a:bodyPr>
          <a:lstStyle>
            <a:lvl1pPr marL="0" indent="0" algn="ctr">
              <a:lnSpc>
                <a:spcPct val="100000"/>
              </a:lnSpc>
              <a:spcBef>
                <a:spcPts val="0"/>
              </a:spcBef>
              <a:buNone/>
              <a:defRPr sz="1197" b="1" baseline="0">
                <a:solidFill>
                  <a:schemeClr val="tx1"/>
                </a:solidFill>
                <a:latin typeface="Arial" panose="020B0604020202020204" pitchFamily="34" charset="0"/>
                <a:cs typeface="Arial" panose="020B0604020202020204" pitchFamily="34" charset="0"/>
              </a:defRPr>
            </a:lvl1pPr>
          </a:lstStyle>
          <a:p>
            <a:pPr lvl="0"/>
            <a:endParaRPr lang="id-ID" dirty="0"/>
          </a:p>
        </p:txBody>
      </p:sp>
      <p:sp>
        <p:nvSpPr>
          <p:cNvPr id="83" name="Text Placeholder 4"/>
          <p:cNvSpPr>
            <a:spLocks noGrp="1"/>
          </p:cNvSpPr>
          <p:nvPr>
            <p:ph type="body" sz="quarter" idx="19"/>
          </p:nvPr>
        </p:nvSpPr>
        <p:spPr>
          <a:xfrm>
            <a:off x="3890696" y="2344730"/>
            <a:ext cx="1275628" cy="196791"/>
          </a:xfrm>
        </p:spPr>
        <p:txBody>
          <a:bodyPr anchor="ctr">
            <a:noAutofit/>
          </a:bodyPr>
          <a:lstStyle>
            <a:lvl1pPr marL="0" indent="0" algn="ctr">
              <a:lnSpc>
                <a:spcPct val="150000"/>
              </a:lnSpc>
              <a:spcBef>
                <a:spcPts val="0"/>
              </a:spcBef>
              <a:buNone/>
              <a:defRPr sz="1047" baseline="0">
                <a:solidFill>
                  <a:schemeClr val="tx1"/>
                </a:solidFill>
                <a:latin typeface="Arial" panose="020B0604020202020204" pitchFamily="34" charset="0"/>
                <a:cs typeface="Arial" panose="020B0604020202020204" pitchFamily="34" charset="0"/>
              </a:defRPr>
            </a:lvl1pPr>
          </a:lstStyle>
          <a:p>
            <a:pPr lvl="0"/>
            <a:endParaRPr lang="id-ID" dirty="0"/>
          </a:p>
        </p:txBody>
      </p:sp>
      <p:sp>
        <p:nvSpPr>
          <p:cNvPr id="84" name="Text Placeholder 4"/>
          <p:cNvSpPr>
            <a:spLocks noGrp="1"/>
          </p:cNvSpPr>
          <p:nvPr>
            <p:ph type="body" sz="quarter" idx="20"/>
          </p:nvPr>
        </p:nvSpPr>
        <p:spPr>
          <a:xfrm>
            <a:off x="3909027" y="3361087"/>
            <a:ext cx="1275628" cy="1921749"/>
          </a:xfrm>
        </p:spPr>
        <p:txBody>
          <a:bodyPr anchor="t">
            <a:noAutofit/>
          </a:bodyPr>
          <a:lstStyle>
            <a:lvl1pPr marL="0" indent="0" algn="ctr">
              <a:lnSpc>
                <a:spcPct val="150000"/>
              </a:lnSpc>
              <a:spcBef>
                <a:spcPts val="0"/>
              </a:spcBef>
              <a:buNone/>
              <a:defRPr sz="823" baseline="0">
                <a:solidFill>
                  <a:schemeClr val="tx1"/>
                </a:solidFill>
                <a:latin typeface="Arial" panose="020B0604020202020204" pitchFamily="34" charset="0"/>
                <a:cs typeface="Arial" panose="020B0604020202020204" pitchFamily="34" charset="0"/>
              </a:defRPr>
            </a:lvl1pPr>
          </a:lstStyle>
          <a:p>
            <a:pPr lvl="0"/>
            <a:endParaRPr lang="id-ID" dirty="0"/>
          </a:p>
        </p:txBody>
      </p:sp>
      <p:sp>
        <p:nvSpPr>
          <p:cNvPr id="85" name="Text Placeholder 4"/>
          <p:cNvSpPr>
            <a:spLocks noGrp="1"/>
          </p:cNvSpPr>
          <p:nvPr>
            <p:ph type="body" sz="quarter" idx="21"/>
          </p:nvPr>
        </p:nvSpPr>
        <p:spPr>
          <a:xfrm>
            <a:off x="5518419" y="2008124"/>
            <a:ext cx="1275628" cy="260688"/>
          </a:xfrm>
        </p:spPr>
        <p:txBody>
          <a:bodyPr anchor="ctr">
            <a:noAutofit/>
          </a:bodyPr>
          <a:lstStyle>
            <a:lvl1pPr marL="0" indent="0" algn="ctr">
              <a:lnSpc>
                <a:spcPct val="100000"/>
              </a:lnSpc>
              <a:spcBef>
                <a:spcPts val="0"/>
              </a:spcBef>
              <a:buNone/>
              <a:defRPr sz="1197" b="1" baseline="0">
                <a:solidFill>
                  <a:schemeClr val="tx1"/>
                </a:solidFill>
                <a:latin typeface="Arial" panose="020B0604020202020204" pitchFamily="34" charset="0"/>
                <a:cs typeface="Arial" panose="020B0604020202020204" pitchFamily="34" charset="0"/>
              </a:defRPr>
            </a:lvl1pPr>
          </a:lstStyle>
          <a:p>
            <a:pPr lvl="0"/>
            <a:endParaRPr lang="id-ID" dirty="0"/>
          </a:p>
        </p:txBody>
      </p:sp>
      <p:sp>
        <p:nvSpPr>
          <p:cNvPr id="86" name="Text Placeholder 4"/>
          <p:cNvSpPr>
            <a:spLocks noGrp="1"/>
          </p:cNvSpPr>
          <p:nvPr>
            <p:ph type="body" sz="quarter" idx="22"/>
          </p:nvPr>
        </p:nvSpPr>
        <p:spPr>
          <a:xfrm>
            <a:off x="5518419" y="2344730"/>
            <a:ext cx="1275628" cy="196791"/>
          </a:xfrm>
        </p:spPr>
        <p:txBody>
          <a:bodyPr anchor="ctr">
            <a:noAutofit/>
          </a:bodyPr>
          <a:lstStyle>
            <a:lvl1pPr marL="0" indent="0" algn="ctr">
              <a:lnSpc>
                <a:spcPct val="150000"/>
              </a:lnSpc>
              <a:spcBef>
                <a:spcPts val="0"/>
              </a:spcBef>
              <a:buNone/>
              <a:defRPr sz="1047" baseline="0">
                <a:solidFill>
                  <a:schemeClr val="tx1"/>
                </a:solidFill>
                <a:latin typeface="Arial" panose="020B0604020202020204" pitchFamily="34" charset="0"/>
                <a:cs typeface="Arial" panose="020B0604020202020204" pitchFamily="34" charset="0"/>
              </a:defRPr>
            </a:lvl1pPr>
          </a:lstStyle>
          <a:p>
            <a:pPr lvl="0"/>
            <a:endParaRPr lang="id-ID" dirty="0"/>
          </a:p>
        </p:txBody>
      </p:sp>
      <p:sp>
        <p:nvSpPr>
          <p:cNvPr id="87" name="Text Placeholder 4"/>
          <p:cNvSpPr>
            <a:spLocks noGrp="1"/>
          </p:cNvSpPr>
          <p:nvPr>
            <p:ph type="body" sz="quarter" idx="23"/>
          </p:nvPr>
        </p:nvSpPr>
        <p:spPr>
          <a:xfrm>
            <a:off x="5536749" y="3361087"/>
            <a:ext cx="1275628" cy="1921749"/>
          </a:xfrm>
        </p:spPr>
        <p:txBody>
          <a:bodyPr anchor="t">
            <a:noAutofit/>
          </a:bodyPr>
          <a:lstStyle>
            <a:lvl1pPr marL="0" indent="0" algn="ctr">
              <a:lnSpc>
                <a:spcPct val="150000"/>
              </a:lnSpc>
              <a:spcBef>
                <a:spcPts val="0"/>
              </a:spcBef>
              <a:buNone/>
              <a:defRPr sz="823" baseline="0">
                <a:solidFill>
                  <a:schemeClr val="tx1"/>
                </a:solidFill>
                <a:latin typeface="Arial" panose="020B0604020202020204" pitchFamily="34" charset="0"/>
                <a:cs typeface="Arial" panose="020B0604020202020204" pitchFamily="34" charset="0"/>
              </a:defRPr>
            </a:lvl1pPr>
          </a:lstStyle>
          <a:p>
            <a:pPr lvl="0"/>
            <a:endParaRPr lang="id-ID" dirty="0"/>
          </a:p>
        </p:txBody>
      </p:sp>
      <p:sp>
        <p:nvSpPr>
          <p:cNvPr id="88" name="Text Placeholder 4"/>
          <p:cNvSpPr>
            <a:spLocks noGrp="1"/>
          </p:cNvSpPr>
          <p:nvPr>
            <p:ph type="body" sz="quarter" idx="24"/>
          </p:nvPr>
        </p:nvSpPr>
        <p:spPr>
          <a:xfrm>
            <a:off x="7186386" y="2008124"/>
            <a:ext cx="1275628" cy="260688"/>
          </a:xfrm>
        </p:spPr>
        <p:txBody>
          <a:bodyPr anchor="ctr">
            <a:noAutofit/>
          </a:bodyPr>
          <a:lstStyle>
            <a:lvl1pPr marL="0" indent="0" algn="ctr">
              <a:lnSpc>
                <a:spcPct val="100000"/>
              </a:lnSpc>
              <a:spcBef>
                <a:spcPts val="0"/>
              </a:spcBef>
              <a:buNone/>
              <a:defRPr sz="1197" b="1" baseline="0">
                <a:solidFill>
                  <a:schemeClr val="tx1"/>
                </a:solidFill>
                <a:latin typeface="Arial" panose="020B0604020202020204" pitchFamily="34" charset="0"/>
                <a:cs typeface="Arial" panose="020B0604020202020204" pitchFamily="34" charset="0"/>
              </a:defRPr>
            </a:lvl1pPr>
          </a:lstStyle>
          <a:p>
            <a:pPr lvl="0"/>
            <a:endParaRPr lang="id-ID" dirty="0"/>
          </a:p>
        </p:txBody>
      </p:sp>
      <p:sp>
        <p:nvSpPr>
          <p:cNvPr id="89" name="Text Placeholder 4"/>
          <p:cNvSpPr>
            <a:spLocks noGrp="1"/>
          </p:cNvSpPr>
          <p:nvPr>
            <p:ph type="body" sz="quarter" idx="25"/>
          </p:nvPr>
        </p:nvSpPr>
        <p:spPr>
          <a:xfrm>
            <a:off x="7186386" y="2344730"/>
            <a:ext cx="1275628" cy="196791"/>
          </a:xfrm>
        </p:spPr>
        <p:txBody>
          <a:bodyPr anchor="ctr">
            <a:noAutofit/>
          </a:bodyPr>
          <a:lstStyle>
            <a:lvl1pPr marL="0" indent="0" algn="ctr">
              <a:lnSpc>
                <a:spcPct val="150000"/>
              </a:lnSpc>
              <a:spcBef>
                <a:spcPts val="0"/>
              </a:spcBef>
              <a:buNone/>
              <a:defRPr sz="1047" baseline="0">
                <a:solidFill>
                  <a:schemeClr val="tx1"/>
                </a:solidFill>
                <a:latin typeface="Arial" panose="020B0604020202020204" pitchFamily="34" charset="0"/>
                <a:cs typeface="Arial" panose="020B0604020202020204" pitchFamily="34" charset="0"/>
              </a:defRPr>
            </a:lvl1pPr>
          </a:lstStyle>
          <a:p>
            <a:pPr lvl="0"/>
            <a:endParaRPr lang="id-ID" dirty="0"/>
          </a:p>
        </p:txBody>
      </p:sp>
      <p:sp>
        <p:nvSpPr>
          <p:cNvPr id="90" name="Text Placeholder 4"/>
          <p:cNvSpPr>
            <a:spLocks noGrp="1"/>
          </p:cNvSpPr>
          <p:nvPr>
            <p:ph type="body" sz="quarter" idx="26"/>
          </p:nvPr>
        </p:nvSpPr>
        <p:spPr>
          <a:xfrm>
            <a:off x="7204717" y="3361087"/>
            <a:ext cx="1275628" cy="1921749"/>
          </a:xfrm>
        </p:spPr>
        <p:txBody>
          <a:bodyPr anchor="t">
            <a:noAutofit/>
          </a:bodyPr>
          <a:lstStyle>
            <a:lvl1pPr marL="0" indent="0" algn="ctr">
              <a:lnSpc>
                <a:spcPct val="150000"/>
              </a:lnSpc>
              <a:spcBef>
                <a:spcPts val="0"/>
              </a:spcBef>
              <a:buNone/>
              <a:defRPr sz="823" baseline="0">
                <a:solidFill>
                  <a:schemeClr val="tx1"/>
                </a:solidFill>
                <a:latin typeface="Arial" panose="020B0604020202020204" pitchFamily="34" charset="0"/>
                <a:cs typeface="Arial" panose="020B0604020202020204" pitchFamily="34" charset="0"/>
              </a:defRPr>
            </a:lvl1pPr>
          </a:lstStyle>
          <a:p>
            <a:pPr lvl="0"/>
            <a:endParaRPr lang="id-ID" dirty="0"/>
          </a:p>
        </p:txBody>
      </p:sp>
      <p:sp>
        <p:nvSpPr>
          <p:cNvPr id="25" name="Text Placeholder 4"/>
          <p:cNvSpPr>
            <a:spLocks noGrp="1"/>
          </p:cNvSpPr>
          <p:nvPr>
            <p:ph type="body" sz="quarter" idx="27"/>
          </p:nvPr>
        </p:nvSpPr>
        <p:spPr>
          <a:xfrm>
            <a:off x="1371352" y="618414"/>
            <a:ext cx="6375896" cy="453134"/>
          </a:xfrm>
        </p:spPr>
        <p:txBody>
          <a:bodyPr anchor="ctr">
            <a:noAutofit/>
          </a:bodyPr>
          <a:lstStyle>
            <a:lvl1pPr marL="0" indent="0" algn="ctr">
              <a:lnSpc>
                <a:spcPct val="150000"/>
              </a:lnSpc>
              <a:spcBef>
                <a:spcPts val="0"/>
              </a:spcBef>
              <a:buNone/>
              <a:defRPr sz="2194" b="1" baseline="0">
                <a:solidFill>
                  <a:schemeClr val="tx2"/>
                </a:solidFill>
                <a:latin typeface="Arial" panose="020B0604020202020204" pitchFamily="34" charset="0"/>
                <a:cs typeface="Arial" panose="020B0604020202020204" pitchFamily="34" charset="0"/>
              </a:defRPr>
            </a:lvl1pPr>
          </a:lstStyle>
          <a:p>
            <a:pPr lvl="0"/>
            <a:endParaRPr lang="id-ID" dirty="0"/>
          </a:p>
        </p:txBody>
      </p:sp>
      <p:grpSp>
        <p:nvGrpSpPr>
          <p:cNvPr id="19" name="Group 18"/>
          <p:cNvGrpSpPr/>
          <p:nvPr userDrawn="1"/>
        </p:nvGrpSpPr>
        <p:grpSpPr>
          <a:xfrm>
            <a:off x="607906" y="2925997"/>
            <a:ext cx="7895663" cy="50612"/>
            <a:chOff x="1625600" y="5873750"/>
            <a:chExt cx="21113750" cy="101600"/>
          </a:xfrm>
        </p:grpSpPr>
        <p:sp>
          <p:nvSpPr>
            <p:cNvPr id="20" name="Oval 5"/>
            <p:cNvSpPr>
              <a:spLocks noChangeArrowheads="1"/>
            </p:cNvSpPr>
            <p:nvPr userDrawn="1"/>
          </p:nvSpPr>
          <p:spPr bwMode="auto">
            <a:xfrm>
              <a:off x="1625600" y="5873750"/>
              <a:ext cx="1111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21" name="Oval 6"/>
            <p:cNvSpPr>
              <a:spLocks noChangeArrowheads="1"/>
            </p:cNvSpPr>
            <p:nvPr userDrawn="1"/>
          </p:nvSpPr>
          <p:spPr bwMode="auto">
            <a:xfrm>
              <a:off x="1936750" y="5873750"/>
              <a:ext cx="1111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22" name="Oval 7"/>
            <p:cNvSpPr>
              <a:spLocks noChangeArrowheads="1"/>
            </p:cNvSpPr>
            <p:nvPr userDrawn="1"/>
          </p:nvSpPr>
          <p:spPr bwMode="auto">
            <a:xfrm>
              <a:off x="2244725" y="5873750"/>
              <a:ext cx="1111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23" name="Oval 8"/>
            <p:cNvSpPr>
              <a:spLocks noChangeArrowheads="1"/>
            </p:cNvSpPr>
            <p:nvPr userDrawn="1"/>
          </p:nvSpPr>
          <p:spPr bwMode="auto">
            <a:xfrm>
              <a:off x="2555875" y="5873750"/>
              <a:ext cx="1111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24" name="Oval 9"/>
            <p:cNvSpPr>
              <a:spLocks noChangeArrowheads="1"/>
            </p:cNvSpPr>
            <p:nvPr userDrawn="1"/>
          </p:nvSpPr>
          <p:spPr bwMode="auto">
            <a:xfrm>
              <a:off x="21697950" y="5873750"/>
              <a:ext cx="1111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26" name="Oval 10"/>
            <p:cNvSpPr>
              <a:spLocks noChangeArrowheads="1"/>
            </p:cNvSpPr>
            <p:nvPr userDrawn="1"/>
          </p:nvSpPr>
          <p:spPr bwMode="auto">
            <a:xfrm>
              <a:off x="22009100" y="5873750"/>
              <a:ext cx="1111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27" name="Oval 11"/>
            <p:cNvSpPr>
              <a:spLocks noChangeArrowheads="1"/>
            </p:cNvSpPr>
            <p:nvPr userDrawn="1"/>
          </p:nvSpPr>
          <p:spPr bwMode="auto">
            <a:xfrm>
              <a:off x="22317075" y="5873750"/>
              <a:ext cx="1111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28" name="Oval 12"/>
            <p:cNvSpPr>
              <a:spLocks noChangeArrowheads="1"/>
            </p:cNvSpPr>
            <p:nvPr userDrawn="1"/>
          </p:nvSpPr>
          <p:spPr bwMode="auto">
            <a:xfrm>
              <a:off x="22628225" y="5873750"/>
              <a:ext cx="1111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29" name="Oval 13"/>
            <p:cNvSpPr>
              <a:spLocks noChangeArrowheads="1"/>
            </p:cNvSpPr>
            <p:nvPr userDrawn="1"/>
          </p:nvSpPr>
          <p:spPr bwMode="auto">
            <a:xfrm>
              <a:off x="17305338" y="5873750"/>
              <a:ext cx="984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30" name="Oval 14"/>
            <p:cNvSpPr>
              <a:spLocks noChangeArrowheads="1"/>
            </p:cNvSpPr>
            <p:nvPr userDrawn="1"/>
          </p:nvSpPr>
          <p:spPr bwMode="auto">
            <a:xfrm>
              <a:off x="17584738"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31" name="Oval 15"/>
            <p:cNvSpPr>
              <a:spLocks noChangeArrowheads="1"/>
            </p:cNvSpPr>
            <p:nvPr userDrawn="1"/>
          </p:nvSpPr>
          <p:spPr bwMode="auto">
            <a:xfrm>
              <a:off x="17867313"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32" name="Oval 16"/>
            <p:cNvSpPr>
              <a:spLocks noChangeArrowheads="1"/>
            </p:cNvSpPr>
            <p:nvPr userDrawn="1"/>
          </p:nvSpPr>
          <p:spPr bwMode="auto">
            <a:xfrm>
              <a:off x="18149888" y="5873750"/>
              <a:ext cx="984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33" name="Oval 17"/>
            <p:cNvSpPr>
              <a:spLocks noChangeArrowheads="1"/>
            </p:cNvSpPr>
            <p:nvPr userDrawn="1"/>
          </p:nvSpPr>
          <p:spPr bwMode="auto">
            <a:xfrm>
              <a:off x="18429288"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34" name="Oval 18"/>
            <p:cNvSpPr>
              <a:spLocks noChangeArrowheads="1"/>
            </p:cNvSpPr>
            <p:nvPr userDrawn="1"/>
          </p:nvSpPr>
          <p:spPr bwMode="auto">
            <a:xfrm>
              <a:off x="18711863"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35" name="Oval 19"/>
            <p:cNvSpPr>
              <a:spLocks noChangeArrowheads="1"/>
            </p:cNvSpPr>
            <p:nvPr userDrawn="1"/>
          </p:nvSpPr>
          <p:spPr bwMode="auto">
            <a:xfrm>
              <a:off x="18994438"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36" name="Oval 20"/>
            <p:cNvSpPr>
              <a:spLocks noChangeArrowheads="1"/>
            </p:cNvSpPr>
            <p:nvPr userDrawn="1"/>
          </p:nvSpPr>
          <p:spPr bwMode="auto">
            <a:xfrm>
              <a:off x="19277013" y="5873750"/>
              <a:ext cx="984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37" name="Oval 21"/>
            <p:cNvSpPr>
              <a:spLocks noChangeArrowheads="1"/>
            </p:cNvSpPr>
            <p:nvPr userDrawn="1"/>
          </p:nvSpPr>
          <p:spPr bwMode="auto">
            <a:xfrm>
              <a:off x="19556413"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38" name="Oval 22"/>
            <p:cNvSpPr>
              <a:spLocks noChangeArrowheads="1"/>
            </p:cNvSpPr>
            <p:nvPr userDrawn="1"/>
          </p:nvSpPr>
          <p:spPr bwMode="auto">
            <a:xfrm>
              <a:off x="19838988"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39" name="Oval 23"/>
            <p:cNvSpPr>
              <a:spLocks noChangeArrowheads="1"/>
            </p:cNvSpPr>
            <p:nvPr userDrawn="1"/>
          </p:nvSpPr>
          <p:spPr bwMode="auto">
            <a:xfrm>
              <a:off x="20121563" y="5873750"/>
              <a:ext cx="984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40" name="Oval 24"/>
            <p:cNvSpPr>
              <a:spLocks noChangeArrowheads="1"/>
            </p:cNvSpPr>
            <p:nvPr userDrawn="1"/>
          </p:nvSpPr>
          <p:spPr bwMode="auto">
            <a:xfrm>
              <a:off x="12919075" y="5873750"/>
              <a:ext cx="984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41" name="Oval 25"/>
            <p:cNvSpPr>
              <a:spLocks noChangeArrowheads="1"/>
            </p:cNvSpPr>
            <p:nvPr userDrawn="1"/>
          </p:nvSpPr>
          <p:spPr bwMode="auto">
            <a:xfrm>
              <a:off x="13198475"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42" name="Oval 26"/>
            <p:cNvSpPr>
              <a:spLocks noChangeArrowheads="1"/>
            </p:cNvSpPr>
            <p:nvPr userDrawn="1"/>
          </p:nvSpPr>
          <p:spPr bwMode="auto">
            <a:xfrm>
              <a:off x="13481050"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43" name="Oval 27"/>
            <p:cNvSpPr>
              <a:spLocks noChangeArrowheads="1"/>
            </p:cNvSpPr>
            <p:nvPr userDrawn="1"/>
          </p:nvSpPr>
          <p:spPr bwMode="auto">
            <a:xfrm>
              <a:off x="13763625" y="5873750"/>
              <a:ext cx="984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44" name="Oval 28"/>
            <p:cNvSpPr>
              <a:spLocks noChangeArrowheads="1"/>
            </p:cNvSpPr>
            <p:nvPr userDrawn="1"/>
          </p:nvSpPr>
          <p:spPr bwMode="auto">
            <a:xfrm>
              <a:off x="14043025"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45" name="Oval 29"/>
            <p:cNvSpPr>
              <a:spLocks noChangeArrowheads="1"/>
            </p:cNvSpPr>
            <p:nvPr userDrawn="1"/>
          </p:nvSpPr>
          <p:spPr bwMode="auto">
            <a:xfrm>
              <a:off x="14325600"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46" name="Oval 30"/>
            <p:cNvSpPr>
              <a:spLocks noChangeArrowheads="1"/>
            </p:cNvSpPr>
            <p:nvPr userDrawn="1"/>
          </p:nvSpPr>
          <p:spPr bwMode="auto">
            <a:xfrm>
              <a:off x="14608175"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47" name="Oval 31"/>
            <p:cNvSpPr>
              <a:spLocks noChangeArrowheads="1"/>
            </p:cNvSpPr>
            <p:nvPr userDrawn="1"/>
          </p:nvSpPr>
          <p:spPr bwMode="auto">
            <a:xfrm>
              <a:off x="14890750" y="5873750"/>
              <a:ext cx="984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48" name="Oval 32"/>
            <p:cNvSpPr>
              <a:spLocks noChangeArrowheads="1"/>
            </p:cNvSpPr>
            <p:nvPr userDrawn="1"/>
          </p:nvSpPr>
          <p:spPr bwMode="auto">
            <a:xfrm>
              <a:off x="15170150" y="5873750"/>
              <a:ext cx="100013"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49" name="Oval 33"/>
            <p:cNvSpPr>
              <a:spLocks noChangeArrowheads="1"/>
            </p:cNvSpPr>
            <p:nvPr userDrawn="1"/>
          </p:nvSpPr>
          <p:spPr bwMode="auto">
            <a:xfrm>
              <a:off x="15451138"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50" name="Oval 34"/>
            <p:cNvSpPr>
              <a:spLocks noChangeArrowheads="1"/>
            </p:cNvSpPr>
            <p:nvPr userDrawn="1"/>
          </p:nvSpPr>
          <p:spPr bwMode="auto">
            <a:xfrm>
              <a:off x="15733713" y="5873750"/>
              <a:ext cx="984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51" name="Oval 35"/>
            <p:cNvSpPr>
              <a:spLocks noChangeArrowheads="1"/>
            </p:cNvSpPr>
            <p:nvPr userDrawn="1"/>
          </p:nvSpPr>
          <p:spPr bwMode="auto">
            <a:xfrm>
              <a:off x="8526463" y="5873750"/>
              <a:ext cx="984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52" name="Oval 36"/>
            <p:cNvSpPr>
              <a:spLocks noChangeArrowheads="1"/>
            </p:cNvSpPr>
            <p:nvPr userDrawn="1"/>
          </p:nvSpPr>
          <p:spPr bwMode="auto">
            <a:xfrm>
              <a:off x="8805863"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53" name="Oval 37"/>
            <p:cNvSpPr>
              <a:spLocks noChangeArrowheads="1"/>
            </p:cNvSpPr>
            <p:nvPr userDrawn="1"/>
          </p:nvSpPr>
          <p:spPr bwMode="auto">
            <a:xfrm>
              <a:off x="9088438" y="5873750"/>
              <a:ext cx="100013"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54" name="Oval 38"/>
            <p:cNvSpPr>
              <a:spLocks noChangeArrowheads="1"/>
            </p:cNvSpPr>
            <p:nvPr userDrawn="1"/>
          </p:nvSpPr>
          <p:spPr bwMode="auto">
            <a:xfrm>
              <a:off x="9369425" y="5873750"/>
              <a:ext cx="984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55" name="Oval 39"/>
            <p:cNvSpPr>
              <a:spLocks noChangeArrowheads="1"/>
            </p:cNvSpPr>
            <p:nvPr userDrawn="1"/>
          </p:nvSpPr>
          <p:spPr bwMode="auto">
            <a:xfrm>
              <a:off x="9648825"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56" name="Oval 40"/>
            <p:cNvSpPr>
              <a:spLocks noChangeArrowheads="1"/>
            </p:cNvSpPr>
            <p:nvPr userDrawn="1"/>
          </p:nvSpPr>
          <p:spPr bwMode="auto">
            <a:xfrm>
              <a:off x="9931400"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57" name="Oval 41"/>
            <p:cNvSpPr>
              <a:spLocks noChangeArrowheads="1"/>
            </p:cNvSpPr>
            <p:nvPr userDrawn="1"/>
          </p:nvSpPr>
          <p:spPr bwMode="auto">
            <a:xfrm>
              <a:off x="10213975"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58" name="Oval 42"/>
            <p:cNvSpPr>
              <a:spLocks noChangeArrowheads="1"/>
            </p:cNvSpPr>
            <p:nvPr userDrawn="1"/>
          </p:nvSpPr>
          <p:spPr bwMode="auto">
            <a:xfrm>
              <a:off x="10496550" y="5873750"/>
              <a:ext cx="984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59" name="Oval 43"/>
            <p:cNvSpPr>
              <a:spLocks noChangeArrowheads="1"/>
            </p:cNvSpPr>
            <p:nvPr userDrawn="1"/>
          </p:nvSpPr>
          <p:spPr bwMode="auto">
            <a:xfrm>
              <a:off x="10775950"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60" name="Oval 44"/>
            <p:cNvSpPr>
              <a:spLocks noChangeArrowheads="1"/>
            </p:cNvSpPr>
            <p:nvPr userDrawn="1"/>
          </p:nvSpPr>
          <p:spPr bwMode="auto">
            <a:xfrm>
              <a:off x="11058525"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61" name="Oval 45"/>
            <p:cNvSpPr>
              <a:spLocks noChangeArrowheads="1"/>
            </p:cNvSpPr>
            <p:nvPr userDrawn="1"/>
          </p:nvSpPr>
          <p:spPr bwMode="auto">
            <a:xfrm>
              <a:off x="11341100" y="5873750"/>
              <a:ext cx="984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62" name="Oval 46"/>
            <p:cNvSpPr>
              <a:spLocks noChangeArrowheads="1"/>
            </p:cNvSpPr>
            <p:nvPr userDrawn="1"/>
          </p:nvSpPr>
          <p:spPr bwMode="auto">
            <a:xfrm>
              <a:off x="4144963" y="5873750"/>
              <a:ext cx="984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63" name="Oval 47"/>
            <p:cNvSpPr>
              <a:spLocks noChangeArrowheads="1"/>
            </p:cNvSpPr>
            <p:nvPr userDrawn="1"/>
          </p:nvSpPr>
          <p:spPr bwMode="auto">
            <a:xfrm>
              <a:off x="4424363"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64" name="Oval 48"/>
            <p:cNvSpPr>
              <a:spLocks noChangeArrowheads="1"/>
            </p:cNvSpPr>
            <p:nvPr userDrawn="1"/>
          </p:nvSpPr>
          <p:spPr bwMode="auto">
            <a:xfrm>
              <a:off x="4706938"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65" name="Oval 49"/>
            <p:cNvSpPr>
              <a:spLocks noChangeArrowheads="1"/>
            </p:cNvSpPr>
            <p:nvPr userDrawn="1"/>
          </p:nvSpPr>
          <p:spPr bwMode="auto">
            <a:xfrm>
              <a:off x="4989513" y="5873750"/>
              <a:ext cx="984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66" name="Oval 50"/>
            <p:cNvSpPr>
              <a:spLocks noChangeArrowheads="1"/>
            </p:cNvSpPr>
            <p:nvPr userDrawn="1"/>
          </p:nvSpPr>
          <p:spPr bwMode="auto">
            <a:xfrm>
              <a:off x="5268913"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67" name="Oval 51"/>
            <p:cNvSpPr>
              <a:spLocks noChangeArrowheads="1"/>
            </p:cNvSpPr>
            <p:nvPr userDrawn="1"/>
          </p:nvSpPr>
          <p:spPr bwMode="auto">
            <a:xfrm>
              <a:off x="5551488"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68" name="Oval 52"/>
            <p:cNvSpPr>
              <a:spLocks noChangeArrowheads="1"/>
            </p:cNvSpPr>
            <p:nvPr userDrawn="1"/>
          </p:nvSpPr>
          <p:spPr bwMode="auto">
            <a:xfrm>
              <a:off x="5834063"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69" name="Oval 53"/>
            <p:cNvSpPr>
              <a:spLocks noChangeArrowheads="1"/>
            </p:cNvSpPr>
            <p:nvPr userDrawn="1"/>
          </p:nvSpPr>
          <p:spPr bwMode="auto">
            <a:xfrm>
              <a:off x="6116638" y="5873750"/>
              <a:ext cx="984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70" name="Oval 54"/>
            <p:cNvSpPr>
              <a:spLocks noChangeArrowheads="1"/>
            </p:cNvSpPr>
            <p:nvPr userDrawn="1"/>
          </p:nvSpPr>
          <p:spPr bwMode="auto">
            <a:xfrm>
              <a:off x="6396038"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71" name="Oval 55"/>
            <p:cNvSpPr>
              <a:spLocks noChangeArrowheads="1"/>
            </p:cNvSpPr>
            <p:nvPr userDrawn="1"/>
          </p:nvSpPr>
          <p:spPr bwMode="auto">
            <a:xfrm>
              <a:off x="6678613" y="5873750"/>
              <a:ext cx="101600"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sp>
          <p:nvSpPr>
            <p:cNvPr id="72" name="Oval 56"/>
            <p:cNvSpPr>
              <a:spLocks noChangeArrowheads="1"/>
            </p:cNvSpPr>
            <p:nvPr userDrawn="1"/>
          </p:nvSpPr>
          <p:spPr bwMode="auto">
            <a:xfrm>
              <a:off x="6961188" y="5873750"/>
              <a:ext cx="98425" cy="101600"/>
            </a:xfrm>
            <a:prstGeom prst="ellipse">
              <a:avLst/>
            </a:prstGeom>
            <a:solidFill>
              <a:srgbClr val="95C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505"/>
            </a:p>
          </p:txBody>
        </p:sp>
      </p:grpSp>
      <p:sp>
        <p:nvSpPr>
          <p:cNvPr id="73" name="Freeform 57"/>
          <p:cNvSpPr>
            <a:spLocks noEditPoints="1"/>
          </p:cNvSpPr>
          <p:nvPr userDrawn="1"/>
        </p:nvSpPr>
        <p:spPr bwMode="auto">
          <a:xfrm>
            <a:off x="1046028" y="2634979"/>
            <a:ext cx="474334" cy="632648"/>
          </a:xfrm>
          <a:custGeom>
            <a:avLst/>
            <a:gdLst>
              <a:gd name="T0" fmla="*/ 200 w 400"/>
              <a:gd name="T1" fmla="*/ 400 h 400"/>
              <a:gd name="T2" fmla="*/ 0 w 400"/>
              <a:gd name="T3" fmla="*/ 200 h 400"/>
              <a:gd name="T4" fmla="*/ 200 w 400"/>
              <a:gd name="T5" fmla="*/ 0 h 400"/>
              <a:gd name="T6" fmla="*/ 400 w 400"/>
              <a:gd name="T7" fmla="*/ 200 h 400"/>
              <a:gd name="T8" fmla="*/ 200 w 400"/>
              <a:gd name="T9" fmla="*/ 400 h 400"/>
              <a:gd name="T10" fmla="*/ 200 w 400"/>
              <a:gd name="T11" fmla="*/ 127 h 400"/>
              <a:gd name="T12" fmla="*/ 126 w 400"/>
              <a:gd name="T13" fmla="*/ 200 h 400"/>
              <a:gd name="T14" fmla="*/ 200 w 400"/>
              <a:gd name="T15" fmla="*/ 274 h 400"/>
              <a:gd name="T16" fmla="*/ 274 w 400"/>
              <a:gd name="T17" fmla="*/ 200 h 400"/>
              <a:gd name="T18" fmla="*/ 200 w 400"/>
              <a:gd name="T19" fmla="*/ 12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400">
                <a:moveTo>
                  <a:pt x="200" y="400"/>
                </a:moveTo>
                <a:cubicBezTo>
                  <a:pt x="90" y="400"/>
                  <a:pt x="0" y="311"/>
                  <a:pt x="0" y="200"/>
                </a:cubicBezTo>
                <a:cubicBezTo>
                  <a:pt x="0" y="90"/>
                  <a:pt x="90" y="0"/>
                  <a:pt x="200" y="0"/>
                </a:cubicBezTo>
                <a:cubicBezTo>
                  <a:pt x="310" y="0"/>
                  <a:pt x="400" y="90"/>
                  <a:pt x="400" y="200"/>
                </a:cubicBezTo>
                <a:cubicBezTo>
                  <a:pt x="400" y="311"/>
                  <a:pt x="310" y="400"/>
                  <a:pt x="200" y="400"/>
                </a:cubicBezTo>
                <a:moveTo>
                  <a:pt x="200" y="127"/>
                </a:moveTo>
                <a:cubicBezTo>
                  <a:pt x="159" y="127"/>
                  <a:pt x="126" y="160"/>
                  <a:pt x="126" y="200"/>
                </a:cubicBezTo>
                <a:cubicBezTo>
                  <a:pt x="126" y="241"/>
                  <a:pt x="159" y="274"/>
                  <a:pt x="200" y="274"/>
                </a:cubicBezTo>
                <a:cubicBezTo>
                  <a:pt x="241" y="274"/>
                  <a:pt x="274" y="241"/>
                  <a:pt x="274" y="200"/>
                </a:cubicBezTo>
                <a:cubicBezTo>
                  <a:pt x="274" y="160"/>
                  <a:pt x="241" y="127"/>
                  <a:pt x="200" y="127"/>
                </a:cubicBezTo>
              </a:path>
            </a:pathLst>
          </a:custGeom>
          <a:solidFill>
            <a:srgbClr val="82B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195" tIns="17097" rIns="34195" bIns="17097" numCol="1" anchor="t" anchorCtr="0" compatLnSpc="1">
            <a:prstTxWarp prst="textNoShape">
              <a:avLst/>
            </a:prstTxWarp>
          </a:bodyPr>
          <a:lstStyle/>
          <a:p>
            <a:endParaRPr lang="id-ID" sz="505"/>
          </a:p>
        </p:txBody>
      </p:sp>
      <p:sp>
        <p:nvSpPr>
          <p:cNvPr id="74" name="Freeform 58"/>
          <p:cNvSpPr>
            <a:spLocks noEditPoints="1"/>
          </p:cNvSpPr>
          <p:nvPr userDrawn="1"/>
        </p:nvSpPr>
        <p:spPr bwMode="auto">
          <a:xfrm>
            <a:off x="2683932" y="2634979"/>
            <a:ext cx="474927" cy="632648"/>
          </a:xfrm>
          <a:custGeom>
            <a:avLst/>
            <a:gdLst>
              <a:gd name="T0" fmla="*/ 200 w 400"/>
              <a:gd name="T1" fmla="*/ 400 h 400"/>
              <a:gd name="T2" fmla="*/ 0 w 400"/>
              <a:gd name="T3" fmla="*/ 200 h 400"/>
              <a:gd name="T4" fmla="*/ 200 w 400"/>
              <a:gd name="T5" fmla="*/ 0 h 400"/>
              <a:gd name="T6" fmla="*/ 400 w 400"/>
              <a:gd name="T7" fmla="*/ 200 h 400"/>
              <a:gd name="T8" fmla="*/ 200 w 400"/>
              <a:gd name="T9" fmla="*/ 400 h 400"/>
              <a:gd name="T10" fmla="*/ 200 w 400"/>
              <a:gd name="T11" fmla="*/ 127 h 400"/>
              <a:gd name="T12" fmla="*/ 126 w 400"/>
              <a:gd name="T13" fmla="*/ 200 h 400"/>
              <a:gd name="T14" fmla="*/ 200 w 400"/>
              <a:gd name="T15" fmla="*/ 274 h 400"/>
              <a:gd name="T16" fmla="*/ 274 w 400"/>
              <a:gd name="T17" fmla="*/ 200 h 400"/>
              <a:gd name="T18" fmla="*/ 200 w 400"/>
              <a:gd name="T19" fmla="*/ 12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400">
                <a:moveTo>
                  <a:pt x="200" y="400"/>
                </a:moveTo>
                <a:cubicBezTo>
                  <a:pt x="90" y="400"/>
                  <a:pt x="0" y="311"/>
                  <a:pt x="0" y="200"/>
                </a:cubicBezTo>
                <a:cubicBezTo>
                  <a:pt x="0" y="90"/>
                  <a:pt x="90" y="0"/>
                  <a:pt x="200" y="0"/>
                </a:cubicBezTo>
                <a:cubicBezTo>
                  <a:pt x="310" y="0"/>
                  <a:pt x="400" y="90"/>
                  <a:pt x="400" y="200"/>
                </a:cubicBezTo>
                <a:cubicBezTo>
                  <a:pt x="400" y="311"/>
                  <a:pt x="310" y="400"/>
                  <a:pt x="200" y="400"/>
                </a:cubicBezTo>
                <a:moveTo>
                  <a:pt x="200" y="127"/>
                </a:moveTo>
                <a:cubicBezTo>
                  <a:pt x="159" y="127"/>
                  <a:pt x="126" y="160"/>
                  <a:pt x="126" y="200"/>
                </a:cubicBezTo>
                <a:cubicBezTo>
                  <a:pt x="126" y="241"/>
                  <a:pt x="159" y="274"/>
                  <a:pt x="200" y="274"/>
                </a:cubicBezTo>
                <a:cubicBezTo>
                  <a:pt x="241" y="274"/>
                  <a:pt x="274" y="241"/>
                  <a:pt x="274" y="200"/>
                </a:cubicBezTo>
                <a:cubicBezTo>
                  <a:pt x="274" y="160"/>
                  <a:pt x="241" y="127"/>
                  <a:pt x="200" y="127"/>
                </a:cubicBezTo>
              </a:path>
            </a:pathLst>
          </a:custGeom>
          <a:solidFill>
            <a:srgbClr val="82B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195" tIns="17097" rIns="34195" bIns="17097" numCol="1" anchor="t" anchorCtr="0" compatLnSpc="1">
            <a:prstTxWarp prst="textNoShape">
              <a:avLst/>
            </a:prstTxWarp>
          </a:bodyPr>
          <a:lstStyle/>
          <a:p>
            <a:endParaRPr lang="id-ID" sz="505"/>
          </a:p>
        </p:txBody>
      </p:sp>
      <p:sp>
        <p:nvSpPr>
          <p:cNvPr id="75" name="Freeform 59"/>
          <p:cNvSpPr>
            <a:spLocks noEditPoints="1"/>
          </p:cNvSpPr>
          <p:nvPr userDrawn="1"/>
        </p:nvSpPr>
        <p:spPr bwMode="auto">
          <a:xfrm>
            <a:off x="4321837" y="2634979"/>
            <a:ext cx="474927" cy="632648"/>
          </a:xfrm>
          <a:custGeom>
            <a:avLst/>
            <a:gdLst>
              <a:gd name="T0" fmla="*/ 200 w 400"/>
              <a:gd name="T1" fmla="*/ 400 h 400"/>
              <a:gd name="T2" fmla="*/ 0 w 400"/>
              <a:gd name="T3" fmla="*/ 200 h 400"/>
              <a:gd name="T4" fmla="*/ 200 w 400"/>
              <a:gd name="T5" fmla="*/ 0 h 400"/>
              <a:gd name="T6" fmla="*/ 400 w 400"/>
              <a:gd name="T7" fmla="*/ 200 h 400"/>
              <a:gd name="T8" fmla="*/ 200 w 400"/>
              <a:gd name="T9" fmla="*/ 400 h 400"/>
              <a:gd name="T10" fmla="*/ 200 w 400"/>
              <a:gd name="T11" fmla="*/ 127 h 400"/>
              <a:gd name="T12" fmla="*/ 126 w 400"/>
              <a:gd name="T13" fmla="*/ 200 h 400"/>
              <a:gd name="T14" fmla="*/ 200 w 400"/>
              <a:gd name="T15" fmla="*/ 274 h 400"/>
              <a:gd name="T16" fmla="*/ 274 w 400"/>
              <a:gd name="T17" fmla="*/ 200 h 400"/>
              <a:gd name="T18" fmla="*/ 200 w 400"/>
              <a:gd name="T19" fmla="*/ 12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400">
                <a:moveTo>
                  <a:pt x="200" y="400"/>
                </a:moveTo>
                <a:cubicBezTo>
                  <a:pt x="90" y="400"/>
                  <a:pt x="0" y="311"/>
                  <a:pt x="0" y="200"/>
                </a:cubicBezTo>
                <a:cubicBezTo>
                  <a:pt x="0" y="90"/>
                  <a:pt x="90" y="0"/>
                  <a:pt x="200" y="0"/>
                </a:cubicBezTo>
                <a:cubicBezTo>
                  <a:pt x="310" y="0"/>
                  <a:pt x="400" y="90"/>
                  <a:pt x="400" y="200"/>
                </a:cubicBezTo>
                <a:cubicBezTo>
                  <a:pt x="400" y="311"/>
                  <a:pt x="310" y="400"/>
                  <a:pt x="200" y="400"/>
                </a:cubicBezTo>
                <a:moveTo>
                  <a:pt x="200" y="127"/>
                </a:moveTo>
                <a:cubicBezTo>
                  <a:pt x="159" y="127"/>
                  <a:pt x="126" y="160"/>
                  <a:pt x="126" y="200"/>
                </a:cubicBezTo>
                <a:cubicBezTo>
                  <a:pt x="126" y="241"/>
                  <a:pt x="159" y="274"/>
                  <a:pt x="200" y="274"/>
                </a:cubicBezTo>
                <a:cubicBezTo>
                  <a:pt x="241" y="274"/>
                  <a:pt x="274" y="241"/>
                  <a:pt x="274" y="200"/>
                </a:cubicBezTo>
                <a:cubicBezTo>
                  <a:pt x="274" y="160"/>
                  <a:pt x="241" y="127"/>
                  <a:pt x="200" y="127"/>
                </a:cubicBezTo>
              </a:path>
            </a:pathLst>
          </a:custGeom>
          <a:solidFill>
            <a:srgbClr val="82B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195" tIns="17097" rIns="34195" bIns="17097" numCol="1" anchor="t" anchorCtr="0" compatLnSpc="1">
            <a:prstTxWarp prst="textNoShape">
              <a:avLst/>
            </a:prstTxWarp>
          </a:bodyPr>
          <a:lstStyle/>
          <a:p>
            <a:endParaRPr lang="id-ID" sz="505"/>
          </a:p>
        </p:txBody>
      </p:sp>
      <p:sp>
        <p:nvSpPr>
          <p:cNvPr id="91" name="Freeform 60"/>
          <p:cNvSpPr>
            <a:spLocks noEditPoints="1"/>
          </p:cNvSpPr>
          <p:nvPr userDrawn="1"/>
        </p:nvSpPr>
        <p:spPr bwMode="auto">
          <a:xfrm>
            <a:off x="5959741" y="2634979"/>
            <a:ext cx="474927" cy="632648"/>
          </a:xfrm>
          <a:custGeom>
            <a:avLst/>
            <a:gdLst>
              <a:gd name="T0" fmla="*/ 200 w 400"/>
              <a:gd name="T1" fmla="*/ 400 h 400"/>
              <a:gd name="T2" fmla="*/ 0 w 400"/>
              <a:gd name="T3" fmla="*/ 200 h 400"/>
              <a:gd name="T4" fmla="*/ 200 w 400"/>
              <a:gd name="T5" fmla="*/ 0 h 400"/>
              <a:gd name="T6" fmla="*/ 400 w 400"/>
              <a:gd name="T7" fmla="*/ 200 h 400"/>
              <a:gd name="T8" fmla="*/ 200 w 400"/>
              <a:gd name="T9" fmla="*/ 400 h 400"/>
              <a:gd name="T10" fmla="*/ 200 w 400"/>
              <a:gd name="T11" fmla="*/ 127 h 400"/>
              <a:gd name="T12" fmla="*/ 126 w 400"/>
              <a:gd name="T13" fmla="*/ 200 h 400"/>
              <a:gd name="T14" fmla="*/ 200 w 400"/>
              <a:gd name="T15" fmla="*/ 274 h 400"/>
              <a:gd name="T16" fmla="*/ 274 w 400"/>
              <a:gd name="T17" fmla="*/ 200 h 400"/>
              <a:gd name="T18" fmla="*/ 200 w 400"/>
              <a:gd name="T19" fmla="*/ 12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400">
                <a:moveTo>
                  <a:pt x="200" y="400"/>
                </a:moveTo>
                <a:cubicBezTo>
                  <a:pt x="90" y="400"/>
                  <a:pt x="0" y="311"/>
                  <a:pt x="0" y="200"/>
                </a:cubicBezTo>
                <a:cubicBezTo>
                  <a:pt x="0" y="90"/>
                  <a:pt x="90" y="0"/>
                  <a:pt x="200" y="0"/>
                </a:cubicBezTo>
                <a:cubicBezTo>
                  <a:pt x="310" y="0"/>
                  <a:pt x="400" y="90"/>
                  <a:pt x="400" y="200"/>
                </a:cubicBezTo>
                <a:cubicBezTo>
                  <a:pt x="400" y="311"/>
                  <a:pt x="310" y="400"/>
                  <a:pt x="200" y="400"/>
                </a:cubicBezTo>
                <a:moveTo>
                  <a:pt x="200" y="127"/>
                </a:moveTo>
                <a:cubicBezTo>
                  <a:pt x="159" y="127"/>
                  <a:pt x="126" y="160"/>
                  <a:pt x="126" y="200"/>
                </a:cubicBezTo>
                <a:cubicBezTo>
                  <a:pt x="126" y="241"/>
                  <a:pt x="159" y="274"/>
                  <a:pt x="200" y="274"/>
                </a:cubicBezTo>
                <a:cubicBezTo>
                  <a:pt x="241" y="274"/>
                  <a:pt x="274" y="241"/>
                  <a:pt x="274" y="200"/>
                </a:cubicBezTo>
                <a:cubicBezTo>
                  <a:pt x="274" y="160"/>
                  <a:pt x="241" y="127"/>
                  <a:pt x="200" y="127"/>
                </a:cubicBezTo>
              </a:path>
            </a:pathLst>
          </a:custGeom>
          <a:solidFill>
            <a:srgbClr val="82B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195" tIns="17097" rIns="34195" bIns="17097" numCol="1" anchor="t" anchorCtr="0" compatLnSpc="1">
            <a:prstTxWarp prst="textNoShape">
              <a:avLst/>
            </a:prstTxWarp>
          </a:bodyPr>
          <a:lstStyle/>
          <a:p>
            <a:endParaRPr lang="id-ID" sz="505"/>
          </a:p>
        </p:txBody>
      </p:sp>
      <p:sp>
        <p:nvSpPr>
          <p:cNvPr id="92" name="Freeform 61"/>
          <p:cNvSpPr>
            <a:spLocks noEditPoints="1"/>
          </p:cNvSpPr>
          <p:nvPr userDrawn="1"/>
        </p:nvSpPr>
        <p:spPr bwMode="auto">
          <a:xfrm>
            <a:off x="7598240" y="2634979"/>
            <a:ext cx="474334" cy="632648"/>
          </a:xfrm>
          <a:custGeom>
            <a:avLst/>
            <a:gdLst>
              <a:gd name="T0" fmla="*/ 200 w 400"/>
              <a:gd name="T1" fmla="*/ 400 h 400"/>
              <a:gd name="T2" fmla="*/ 0 w 400"/>
              <a:gd name="T3" fmla="*/ 200 h 400"/>
              <a:gd name="T4" fmla="*/ 200 w 400"/>
              <a:gd name="T5" fmla="*/ 0 h 400"/>
              <a:gd name="T6" fmla="*/ 400 w 400"/>
              <a:gd name="T7" fmla="*/ 200 h 400"/>
              <a:gd name="T8" fmla="*/ 200 w 400"/>
              <a:gd name="T9" fmla="*/ 400 h 400"/>
              <a:gd name="T10" fmla="*/ 200 w 400"/>
              <a:gd name="T11" fmla="*/ 127 h 400"/>
              <a:gd name="T12" fmla="*/ 126 w 400"/>
              <a:gd name="T13" fmla="*/ 200 h 400"/>
              <a:gd name="T14" fmla="*/ 200 w 400"/>
              <a:gd name="T15" fmla="*/ 274 h 400"/>
              <a:gd name="T16" fmla="*/ 274 w 400"/>
              <a:gd name="T17" fmla="*/ 200 h 400"/>
              <a:gd name="T18" fmla="*/ 200 w 400"/>
              <a:gd name="T19" fmla="*/ 12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400">
                <a:moveTo>
                  <a:pt x="200" y="400"/>
                </a:moveTo>
                <a:cubicBezTo>
                  <a:pt x="90" y="400"/>
                  <a:pt x="0" y="311"/>
                  <a:pt x="0" y="200"/>
                </a:cubicBezTo>
                <a:cubicBezTo>
                  <a:pt x="0" y="90"/>
                  <a:pt x="90" y="0"/>
                  <a:pt x="200" y="0"/>
                </a:cubicBezTo>
                <a:cubicBezTo>
                  <a:pt x="310" y="0"/>
                  <a:pt x="400" y="90"/>
                  <a:pt x="400" y="200"/>
                </a:cubicBezTo>
                <a:cubicBezTo>
                  <a:pt x="400" y="311"/>
                  <a:pt x="310" y="400"/>
                  <a:pt x="200" y="400"/>
                </a:cubicBezTo>
                <a:moveTo>
                  <a:pt x="200" y="127"/>
                </a:moveTo>
                <a:cubicBezTo>
                  <a:pt x="159" y="127"/>
                  <a:pt x="126" y="160"/>
                  <a:pt x="126" y="200"/>
                </a:cubicBezTo>
                <a:cubicBezTo>
                  <a:pt x="126" y="241"/>
                  <a:pt x="159" y="274"/>
                  <a:pt x="200" y="274"/>
                </a:cubicBezTo>
                <a:cubicBezTo>
                  <a:pt x="241" y="274"/>
                  <a:pt x="274" y="241"/>
                  <a:pt x="274" y="200"/>
                </a:cubicBezTo>
                <a:cubicBezTo>
                  <a:pt x="274" y="160"/>
                  <a:pt x="241" y="127"/>
                  <a:pt x="200" y="127"/>
                </a:cubicBezTo>
              </a:path>
            </a:pathLst>
          </a:custGeom>
          <a:solidFill>
            <a:srgbClr val="82B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195" tIns="17097" rIns="34195" bIns="17097" numCol="1" anchor="t" anchorCtr="0" compatLnSpc="1">
            <a:prstTxWarp prst="textNoShape">
              <a:avLst/>
            </a:prstTxWarp>
          </a:bodyPr>
          <a:lstStyle/>
          <a:p>
            <a:endParaRPr lang="id-ID" sz="505"/>
          </a:p>
        </p:txBody>
      </p:sp>
      <p:sp>
        <p:nvSpPr>
          <p:cNvPr id="93" name="Picture Placeholder 2"/>
          <p:cNvSpPr>
            <a:spLocks noGrp="1"/>
          </p:cNvSpPr>
          <p:nvPr>
            <p:ph type="pic" sz="quarter" idx="11" hasCustomPrompt="1"/>
          </p:nvPr>
        </p:nvSpPr>
        <p:spPr>
          <a:xfrm>
            <a:off x="7838078" y="5909809"/>
            <a:ext cx="1025843" cy="646883"/>
          </a:xfrm>
        </p:spPr>
        <p:txBody>
          <a:bodyPr>
            <a:noAutofit/>
          </a:bodyPr>
          <a:lstStyle>
            <a:lvl1pPr>
              <a:lnSpc>
                <a:spcPct val="100000"/>
              </a:lnSpc>
              <a:defRPr sz="1346" baseline="0">
                <a:solidFill>
                  <a:schemeClr val="tx1"/>
                </a:solidFill>
              </a:defRPr>
            </a:lvl1pPr>
          </a:lstStyle>
          <a:p>
            <a:r>
              <a:rPr lang="en-GB" dirty="0"/>
              <a:t>Partner logo</a:t>
            </a:r>
          </a:p>
        </p:txBody>
      </p:sp>
    </p:spTree>
    <p:extLst>
      <p:ext uri="{BB962C8B-B14F-4D97-AF65-F5344CB8AC3E}">
        <p14:creationId xmlns:p14="http://schemas.microsoft.com/office/powerpoint/2010/main" val="218730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18600" cy="6832600"/>
          </a:xfrm>
          <a:prstGeom prst="rect">
            <a:avLst/>
          </a:prstGeom>
          <a:blipFill>
            <a:blip r:embed="rId8" cstate="print"/>
            <a:stretch>
              <a:fillRect/>
            </a:stretch>
          </a:blipFill>
        </p:spPr>
        <p:txBody>
          <a:bodyPr wrap="square" lIns="0" tIns="0" rIns="0" bIns="0" rtlCol="0"/>
          <a:lstStyle/>
          <a:p>
            <a:endParaRPr/>
          </a:p>
        </p:txBody>
      </p:sp>
      <p:sp>
        <p:nvSpPr>
          <p:cNvPr id="17" name="bg object 17"/>
          <p:cNvSpPr/>
          <p:nvPr/>
        </p:nvSpPr>
        <p:spPr>
          <a:xfrm>
            <a:off x="118364" y="6113778"/>
            <a:ext cx="1091183" cy="688848"/>
          </a:xfrm>
          <a:prstGeom prst="rect">
            <a:avLst/>
          </a:prstGeom>
          <a:blipFill>
            <a:blip r:embed="rId9" cstate="print"/>
            <a:stretch>
              <a:fillRect/>
            </a:stretch>
          </a:blipFill>
        </p:spPr>
        <p:txBody>
          <a:bodyPr wrap="square" lIns="0" tIns="0" rIns="0" bIns="0" rtlCol="0"/>
          <a:lstStyle/>
          <a:p>
            <a:endParaRPr/>
          </a:p>
        </p:txBody>
      </p:sp>
      <p:sp>
        <p:nvSpPr>
          <p:cNvPr id="18" name="bg object 18"/>
          <p:cNvSpPr/>
          <p:nvPr/>
        </p:nvSpPr>
        <p:spPr>
          <a:xfrm>
            <a:off x="142748" y="6822439"/>
            <a:ext cx="1042669" cy="0"/>
          </a:xfrm>
          <a:custGeom>
            <a:avLst/>
            <a:gdLst/>
            <a:ahLst/>
            <a:cxnLst/>
            <a:rect l="l" t="t" r="r" b="b"/>
            <a:pathLst>
              <a:path w="1042669">
                <a:moveTo>
                  <a:pt x="0" y="0"/>
                </a:moveTo>
                <a:lnTo>
                  <a:pt x="1042416" y="0"/>
                </a:lnTo>
              </a:path>
            </a:pathLst>
          </a:custGeom>
          <a:ln w="3175">
            <a:solidFill>
              <a:srgbClr val="585556"/>
            </a:solidFill>
          </a:ln>
        </p:spPr>
        <p:txBody>
          <a:bodyPr wrap="square" lIns="0" tIns="0" rIns="0" bIns="0" rtlCol="0"/>
          <a:lstStyle/>
          <a:p>
            <a:endParaRPr/>
          </a:p>
        </p:txBody>
      </p:sp>
      <p:sp>
        <p:nvSpPr>
          <p:cNvPr id="2" name="Holder 2"/>
          <p:cNvSpPr>
            <a:spLocks noGrp="1"/>
          </p:cNvSpPr>
          <p:nvPr>
            <p:ph type="title"/>
          </p:nvPr>
        </p:nvSpPr>
        <p:spPr>
          <a:xfrm>
            <a:off x="1263258" y="2165350"/>
            <a:ext cx="6592083" cy="1366520"/>
          </a:xfrm>
          <a:prstGeom prst="rect">
            <a:avLst/>
          </a:prstGeom>
        </p:spPr>
        <p:txBody>
          <a:bodyPr wrap="square" lIns="0" tIns="0" rIns="0" bIns="0">
            <a:spAutoFit/>
          </a:bodyPr>
          <a:lstStyle>
            <a:lvl1pPr>
              <a:defRPr sz="4400" b="1" i="0">
                <a:solidFill>
                  <a:srgbClr val="153C8D"/>
                </a:solidFill>
                <a:latin typeface="DejaVu Sans"/>
                <a:cs typeface="DejaVu Sans"/>
              </a:defRPr>
            </a:lvl1pPr>
          </a:lstStyle>
          <a:p>
            <a:endParaRPr/>
          </a:p>
        </p:txBody>
      </p:sp>
      <p:sp>
        <p:nvSpPr>
          <p:cNvPr id="3" name="Holder 3"/>
          <p:cNvSpPr>
            <a:spLocks noGrp="1"/>
          </p:cNvSpPr>
          <p:nvPr>
            <p:ph type="body" idx="1"/>
          </p:nvPr>
        </p:nvSpPr>
        <p:spPr>
          <a:xfrm>
            <a:off x="1263258" y="2165350"/>
            <a:ext cx="6592083" cy="1366520"/>
          </a:xfrm>
          <a:prstGeom prst="rect">
            <a:avLst/>
          </a:prstGeom>
        </p:spPr>
        <p:txBody>
          <a:bodyPr wrap="square" lIns="0" tIns="0" rIns="0" bIns="0">
            <a:spAutoFit/>
          </a:bodyPr>
          <a:lstStyle>
            <a:lvl1pPr>
              <a:defRPr sz="4400" b="1" i="0">
                <a:solidFill>
                  <a:srgbClr val="153C8D"/>
                </a:solidFill>
                <a:latin typeface="DejaVu Sans"/>
                <a:cs typeface="DejaVu Sans"/>
              </a:defRPr>
            </a:lvl1pPr>
          </a:lstStyle>
          <a:p>
            <a:endParaRPr/>
          </a:p>
        </p:txBody>
      </p:sp>
      <p:sp>
        <p:nvSpPr>
          <p:cNvPr id="4" name="Holder 4"/>
          <p:cNvSpPr>
            <a:spLocks noGrp="1"/>
          </p:cNvSpPr>
          <p:nvPr>
            <p:ph type="ftr" sz="quarter" idx="5"/>
          </p:nvPr>
        </p:nvSpPr>
        <p:spPr>
          <a:xfrm>
            <a:off x="3100324" y="6354318"/>
            <a:ext cx="2917952" cy="34163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5930" y="6354318"/>
            <a:ext cx="2097278" cy="34163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11/27/2020</a:t>
            </a:fld>
            <a:endParaRPr lang="en-US"/>
          </a:p>
        </p:txBody>
      </p:sp>
      <p:sp>
        <p:nvSpPr>
          <p:cNvPr id="6" name="Holder 6"/>
          <p:cNvSpPr>
            <a:spLocks noGrp="1"/>
          </p:cNvSpPr>
          <p:nvPr>
            <p:ph type="sldNum" sz="quarter" idx="7"/>
          </p:nvPr>
        </p:nvSpPr>
        <p:spPr>
          <a:xfrm>
            <a:off x="8318245" y="6276891"/>
            <a:ext cx="302259" cy="232409"/>
          </a:xfrm>
          <a:prstGeom prst="rect">
            <a:avLst/>
          </a:prstGeom>
        </p:spPr>
        <p:txBody>
          <a:bodyPr wrap="square" lIns="0" tIns="0" rIns="0" bIns="0">
            <a:spAutoFit/>
          </a:bodyPr>
          <a:lstStyle>
            <a:lvl1pPr>
              <a:defRPr sz="1400" b="0" i="0">
                <a:solidFill>
                  <a:srgbClr val="153C8D"/>
                </a:solidFill>
                <a:latin typeface="DejaVu Sans"/>
                <a:cs typeface="DejaVu Sans"/>
              </a:defRPr>
            </a:lvl1pPr>
          </a:lstStyle>
          <a:p>
            <a:pPr marL="38100">
              <a:lnSpc>
                <a:spcPts val="1680"/>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info@herefordhsg.co.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v.uk/coronavir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nfuonline.com/cross-sector/farm-business/health-safety-and-wellbeing/" TargetMode="External"/><Relationship Id="rId2" Type="http://schemas.openxmlformats.org/officeDocument/2006/relationships/hyperlink" Target="https://www.nfuonline.com/cross-sector/farm-business/transport/" TargetMode="External"/><Relationship Id="rId1" Type="http://schemas.openxmlformats.org/officeDocument/2006/relationships/slideLayout" Target="../slideLayouts/slideLayout2.xml"/><Relationship Id="rId5" Type="http://schemas.openxmlformats.org/officeDocument/2006/relationships/hyperlink" Target="http://www.staffsbiker.co.uk/cleanersaferhighway" TargetMode="External"/><Relationship Id="rId4" Type="http://schemas.openxmlformats.org/officeDocument/2006/relationships/hyperlink" Target="https://www.nottinghamshire.police.uk/advice/mud?fbclid=IwAR0-0TqEgz3JUivh-rXgQQUj2sbN0EtbSY_2EzqLVTecfpUZeZ_A3h2zChw"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itb.co.uk/about-citb/news-events-and-blogs/uk/2020/11/free-online-covid-19-e-course-launched-by-citb/" TargetMode="External"/><Relationship Id="rId2" Type="http://schemas.openxmlformats.org/officeDocument/2006/relationships/hyperlink" Target="https://www.drivingforbetterbusiness.com/calmdriver/"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apc01.safelinks.protection.outlook.com/?url=https%3A%2F%2Flnks.gd%2Fl%2FeyJhbGciOiJIUzI1NiJ9.eyJidWxsZXRpbl9saW5rX2lkIjoxMDcsInVyaSI6ImJwMjpjbGljayIsImJ1bGxldGluX2lkIjoiMjAyMDExMjYuMzExODIwMzEiLCJ1cmwiOiJodHRwczovL3ByZXNzLmhzZS5nb3YudWsvMjAyMC8xMS8yMy9oc2UtaXMtY2hlY2tpbmctYnVzaW5lc3Nlcy1pbi10aGUtdHJhbnNwb3J0LXNlY3Rvci1hcmUtY292aWQtc2VjdXJlLz91dG1fc291cmNlPWdvdmRlbGl2ZXJ5JnV0bV9tZWRpdW09ZW1haWwmdXRtX2NhbXBhaWduPWNvcm9uYXZpcnVzLXRyYW5zcG9ydC1ub3YyMCZ1dG1fdGVybT10aS1wciZ1dG1fY29udGVudD1kaWdlc3QtMjYtbm92LTIwIn0.lAmrd1DfFFVTEkGvmqkmVnZp8pEQP0PXZsHRgJMAbwg%2Fs%2F1305465735%2Fbr%2F90646273306-l&amp;data=04%7C01%7C%7C54ef5dbdcd524c85053b08d89225b73e%7C84df9e7fe9f640afb435aaaaaaaaaaaa%7C1%7C0%7C637420037971217900%7CUnknown%7CTWFpbGZsb3d8eyJWIjoiMC4wLjAwMDAiLCJQIjoiV2luMzIiLCJBTiI6Ik1haWwiLCJXVCI6Mn0%3D%7C1000&amp;sdata=TW4Bgk7Tu0GKdOUYspnSw3QTGjObcnGHWRU%2B0mVXznQ%3D&amp;reserved=0" TargetMode="External"/><Relationship Id="rId2" Type="http://schemas.openxmlformats.org/officeDocument/2006/relationships/hyperlink" Target="https://apc01.safelinks.protection.outlook.com/?url=https%3A%2F%2Flnks.gd%2Fl%2FeyJhbGciOiJIUzI1NiJ9.eyJidWxsZXRpbl9saW5rX2lkIjoxMDYsInVyaSI6ImJwMjpjbGljayIsImJ1bGxldGluX2lkIjoiMjAyMDExMjYuMzExODIwMzEiLCJ1cmwiOiJodHRwczovL3d3dy5oc2UuZ292LnVrL2Nvcm9uYXZpcnVzL3dvcmtpbmctc2FmZWx5L2luZGV4Lmh0bT91dG1fc291cmNlPWdvdmRlbGl2ZXJ5JnV0bV9tZWRpdW09ZW1haWwmdXRtX2NhbXBhaWduPWNvcm9uYXZpcnVzLXRyYW5zcG9ydC1ub3YyMCZ1dG1fdGVybT10aS1jb3ZpZC1zZWN1cmUmdXRtX2NvbnRlbnQ9ZGlnZXN0LTI2LW5vdi0yMCJ9.QZQZhadzn9c189Eca9XUyeI_RBTFvnLJNhawyjBtt4I%2Fs%2F1305465735%2Fbr%2F90646273306-l&amp;data=04%7C01%7C%7C54ef5dbdcd524c85053b08d89225b73e%7C84df9e7fe9f640afb435aaaaaaaaaaaa%7C1%7C0%7C637420037971207904%7CUnknown%7CTWFpbGZsb3d8eyJWIjoiMC4wLjAwMDAiLCJQIjoiV2luMzIiLCJBTiI6Ik1haWwiLCJXVCI6Mn0%3D%7C1000&amp;sdata=ir01l3GtAtYTWiZQJtoVedZYwB%2BUqkAEmb6LKwW8iu4%3D&amp;reserved=0" TargetMode="Externa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hyperlink" Target="https://apc01.safelinks.protection.outlook.com/?url=https%3A%2F%2Flnks.gd%2Fl%2FeyJhbGciOiJIUzI1NiJ9.eyJidWxsZXRpbl9saW5rX2lkIjoxMDUsInVyaSI6ImJwMjpjbGljayIsImJ1bGxldGluX2lkIjoiMjAyMDExMjYuMzExODIwMzEiLCJ1cmwiOiJodHRwczovL3ByZXNzLmhzZS5nb3YudWsvMjAyMC8xMS8yMy9oc2UtaXMtY2hlY2tpbmctYnVzaW5lc3Nlcy1pbi10aGUtdHJhbnNwb3J0LXNlY3Rvci1hcmUtY292aWQtc2VjdXJlLz91dG1fc291cmNlPWdvdmRlbGl2ZXJ5JnV0bV9tZWRpdW09ZW1haWwmdXRtX2NhbXBhaWduPWNvcm9uYXZpcnVzLXRyYW5zcG9ydC1ub3YyMCZ1dG1fdGVybT10aS1pbWFnZSZ1dG1fY29udGVudD1kaWdlc3QtMjYtbm92LTIwIn0.2F2F-gaZLa-6HgtDjVrbHjQiLnX8GZSyFsyM7fhv1yQ%2Fs%2F1305465735%2Fbr%2F90646273306-l&amp;data=04%7C01%7C%7C54ef5dbdcd524c85053b08d89225b73e%7C84df9e7fe9f640afb435aaaaaaaaaaaa%7C1%7C0%7C637420037971197912%7CUnknown%7CTWFpbGZsb3d8eyJWIjoiMC4wLjAwMDAiLCJQIjoiV2luMzIiLCJBTiI6Ik1haWwiLCJXVCI6Mn0%3D%7C1000&amp;sdata=Vji0byb4CWpLNu7R66nP6AFQkhdIsYdt1wDprX5f%2BAY%3D&amp;reserved=0" TargetMode="External"/><Relationship Id="rId4" Type="http://schemas.openxmlformats.org/officeDocument/2006/relationships/hyperlink" Target="https://apc01.safelinks.protection.outlook.com/?url=https%3A%2F%2Flnks.gd%2Fl%2FeyJhbGciOiJIUzI1NiJ9.eyJidWxsZXRpbl9saW5rX2lkIjoxMDQsInVyaSI6ImJwMjpjbGljayIsImJ1bGxldGluX2lkIjoiMjAyMDExMjYuMzExODIwMzEiLCJ1cmwiOiJodHRwczovL3ByZXNzLmhzZS5nb3YudWsvMjAyMC8xMS8yMy9oc2UtaXMtY2hlY2tpbmctYnVzaW5lc3Nlcy1pbi10aGUtdHJhbnNwb3J0LXNlY3Rvci1hcmUtY292aWQtc2VjdXJlLz91dG1fc291cmNlPWdvdmRlbGl2ZXJ5JnV0bV9tZWRpdW09ZW1haWwmdXRtX2NhbXBhaWduPWNvcm9uYXZpcnVzLXRyYW5zcG9ydC1ub3YyMCZ1dG1fdGVybT10aS1oZWFkbGluZSZ1dG1fY29udGVudD1kaWdlc3QtMjYtbm92LTIwIn0.5Xe7nnwn5MigJ5326uNmhQZAHdVj10XcYgJRKzOkZn4%2Fs%2F1305465735%2Fbr%2F90646273306-l&amp;data=04%7C01%7C%7C54ef5dbdcd524c85053b08d89225b73e%7C84df9e7fe9f640afb435aaaaaaaaaaaa%7C1%7C0%7C637420037971177919%7CUnknown%7CTWFpbGZsb3d8eyJWIjoiMC4wLjAwMDAiLCJQIjoiV2luMzIiLCJBTiI6Ik1haWwiLCJXVCI6Mn0%3D%7C1000&amp;sdata=6zwf%2FRx71hhVHpXTXEL%2BgmQwQstLARSwQ5UpP6JMAz4%3D&amp;reserved=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sldNum" sz="quarter" idx="4294967295"/>
          </p:nvPr>
        </p:nvSpPr>
        <p:spPr>
          <a:xfrm>
            <a:off x="8816975" y="6276975"/>
            <a:ext cx="301625" cy="231775"/>
          </a:xfrm>
          <a:prstGeom prst="rect">
            <a:avLst/>
          </a:prstGeom>
        </p:spPr>
        <p:txBody>
          <a:bodyPr vert="horz" wrap="square" lIns="0" tIns="0" rIns="0" bIns="0" rtlCol="0">
            <a:spAutoFit/>
          </a:bodyPr>
          <a:lstStyle/>
          <a:p>
            <a:pPr marL="38100">
              <a:lnSpc>
                <a:spcPts val="1680"/>
              </a:lnSpc>
            </a:pPr>
            <a:fld id="{81D60167-4931-47E6-BA6A-407CBD079E47}" type="slidenum">
              <a:rPr spc="-5" dirty="0"/>
              <a:t>1</a:t>
            </a:fld>
            <a:endParaRPr spc="-5" dirty="0"/>
          </a:p>
        </p:txBody>
      </p:sp>
      <p:sp>
        <p:nvSpPr>
          <p:cNvPr id="6" name="Content Placeholder 2">
            <a:extLst>
              <a:ext uri="{FF2B5EF4-FFF2-40B4-BE49-F238E27FC236}">
                <a16:creationId xmlns:a16="http://schemas.microsoft.com/office/drawing/2014/main" xmlns="" id="{BF5B1EC5-4203-407D-A1A0-7E8597D230BD}"/>
              </a:ext>
            </a:extLst>
          </p:cNvPr>
          <p:cNvSpPr txBox="1">
            <a:spLocks/>
          </p:cNvSpPr>
          <p:nvPr/>
        </p:nvSpPr>
        <p:spPr>
          <a:xfrm>
            <a:off x="457200" y="1885950"/>
            <a:ext cx="8229600" cy="4525963"/>
          </a:xfrm>
          <a:prstGeom prst="rect">
            <a:avLst/>
          </a:prstGeom>
        </p:spPr>
        <p:txBody>
          <a:bodyPr>
            <a:normAutofit fontScale="70000" lnSpcReduction="20000"/>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109728" indent="0">
              <a:buFont typeface="Wingdings 2" panose="05020102010507070707" pitchFamily="18" charset="2"/>
              <a:buNone/>
              <a:defRPr/>
            </a:pPr>
            <a:r>
              <a:rPr lang="en-GB" sz="3200" dirty="0"/>
              <a:t>        </a:t>
            </a:r>
          </a:p>
          <a:p>
            <a:pPr marL="109728" indent="0" algn="ctr">
              <a:buFont typeface="Wingdings 2" panose="05020102010507070707" pitchFamily="18" charset="2"/>
              <a:buNone/>
              <a:defRPr/>
            </a:pPr>
            <a:r>
              <a:rPr lang="en-GB" sz="3200" dirty="0"/>
              <a:t>ZOOM SEMINAR </a:t>
            </a:r>
          </a:p>
          <a:p>
            <a:pPr marL="109728" indent="0" algn="ctr">
              <a:buFont typeface="Wingdings 2" panose="05020102010507070707" pitchFamily="18" charset="2"/>
              <a:buNone/>
              <a:defRPr/>
            </a:pPr>
            <a:r>
              <a:rPr lang="en-GB" sz="3200" dirty="0"/>
              <a:t>10:00am Wednesday 25</a:t>
            </a:r>
            <a:r>
              <a:rPr lang="en-GB" sz="3200" baseline="30000" dirty="0"/>
              <a:t>th</a:t>
            </a:r>
            <a:r>
              <a:rPr lang="en-GB" sz="3200" dirty="0"/>
              <a:t> November 2020</a:t>
            </a:r>
          </a:p>
          <a:p>
            <a:pPr marL="109728" indent="0" algn="ctr">
              <a:buFont typeface="Wingdings 2" panose="05020102010507070707" pitchFamily="18" charset="2"/>
              <a:buNone/>
              <a:defRPr/>
            </a:pPr>
            <a:endParaRPr lang="en-GB" sz="3200" dirty="0"/>
          </a:p>
          <a:p>
            <a:pPr marL="109728" indent="0" algn="ctr">
              <a:buFont typeface="Wingdings 2" panose="05020102010507070707" pitchFamily="18" charset="2"/>
              <a:buNone/>
              <a:defRPr/>
            </a:pPr>
            <a:r>
              <a:rPr lang="en-GB" sz="3200" dirty="0"/>
              <a:t>Workplace Transport</a:t>
            </a:r>
          </a:p>
          <a:p>
            <a:pPr marL="109728" indent="0" algn="ctr">
              <a:buFont typeface="Wingdings 2" panose="05020102010507070707" pitchFamily="18" charset="2"/>
              <a:buNone/>
              <a:defRPr/>
            </a:pPr>
            <a:endParaRPr lang="en-GB" sz="3200" dirty="0"/>
          </a:p>
          <a:p>
            <a:pPr marL="109728" indent="0">
              <a:buFont typeface="Wingdings 2" panose="05020102010507070707" pitchFamily="18" charset="2"/>
              <a:buNone/>
              <a:defRPr/>
            </a:pPr>
            <a:r>
              <a:rPr lang="en-GB" sz="3200" b="1" dirty="0"/>
              <a:t>Housekeeping:</a:t>
            </a:r>
          </a:p>
          <a:p>
            <a:pPr marL="109728" indent="0">
              <a:buFont typeface="Wingdings 2" panose="05020102010507070707" pitchFamily="18" charset="2"/>
              <a:buNone/>
              <a:defRPr/>
            </a:pPr>
            <a:r>
              <a:rPr lang="en-GB" sz="3200" dirty="0"/>
              <a:t>Please keep microphones ‘muted’ unless you wish to speak (this keeps down background noise).</a:t>
            </a:r>
          </a:p>
          <a:p>
            <a:pPr marL="109728" indent="0">
              <a:buFont typeface="Wingdings 2" panose="05020102010507070707" pitchFamily="18" charset="2"/>
              <a:buNone/>
              <a:defRPr/>
            </a:pPr>
            <a:r>
              <a:rPr lang="en-GB" sz="3200" dirty="0"/>
              <a:t>Please ask questions though the ‘chat’ button.</a:t>
            </a:r>
          </a:p>
          <a:p>
            <a:pPr marL="109728" indent="0">
              <a:buFont typeface="Wingdings 2" panose="05020102010507070707" pitchFamily="18" charset="2"/>
              <a:buNone/>
              <a:defRPr/>
            </a:pPr>
            <a:r>
              <a:rPr lang="en-GB" sz="3200" dirty="0"/>
              <a:t>Technical issues, please email </a:t>
            </a:r>
            <a:r>
              <a:rPr lang="en-GB" sz="3200" dirty="0">
                <a:hlinkClick r:id="rId2"/>
              </a:rPr>
              <a:t>info@herefordhsg.co.uk</a:t>
            </a:r>
            <a:endParaRPr lang="en-GB" sz="3200" dirty="0"/>
          </a:p>
          <a:p>
            <a:pPr marL="109728" indent="0">
              <a:buFont typeface="Wingdings 2" panose="05020102010507070707" pitchFamily="18" charset="2"/>
              <a:buNone/>
              <a:defRPr/>
            </a:pPr>
            <a:r>
              <a:rPr lang="en-GB" sz="3200" dirty="0"/>
              <a:t>Please note the Seminar will be recorded and may be used for supporting the communication of </a:t>
            </a:r>
            <a:r>
              <a:rPr lang="en-GB" sz="3200" dirty="0" err="1"/>
              <a:t>H&amp;S</a:t>
            </a:r>
            <a:r>
              <a:rPr lang="en-GB" sz="3200" dirty="0"/>
              <a:t> advice.</a:t>
            </a:r>
          </a:p>
        </p:txBody>
      </p:sp>
      <p:sp>
        <p:nvSpPr>
          <p:cNvPr id="7" name="Title 1">
            <a:extLst>
              <a:ext uri="{FF2B5EF4-FFF2-40B4-BE49-F238E27FC236}">
                <a16:creationId xmlns:a16="http://schemas.microsoft.com/office/drawing/2014/main" xmlns="" id="{F3D36E1F-DECC-4E23-81FF-FB97254C96C4}"/>
              </a:ext>
            </a:extLst>
          </p:cNvPr>
          <p:cNvSpPr txBox="1">
            <a:spLocks/>
          </p:cNvSpPr>
          <p:nvPr/>
        </p:nvSpPr>
        <p:spPr>
          <a:xfrm>
            <a:off x="611560" y="1085284"/>
            <a:ext cx="8229600" cy="792088"/>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lvl1pPr algn="l" rtl="0" eaLnBrk="0" fontAlgn="base" hangingPunct="0">
              <a:spcBef>
                <a:spcPct val="0"/>
              </a:spcBef>
              <a:spcAft>
                <a:spcPct val="0"/>
              </a:spcAft>
              <a:defRPr sz="5000" kern="1200">
                <a:solidFill>
                  <a:schemeClr val="dk1"/>
                </a:solidFill>
                <a:latin typeface="+mn-lt"/>
                <a:ea typeface="+mn-ea"/>
                <a:cs typeface="+mn-cs"/>
              </a:defRPr>
            </a:lvl1pPr>
            <a:lvl2pPr algn="l" rtl="0" eaLnBrk="0" fontAlgn="base" hangingPunct="0">
              <a:spcBef>
                <a:spcPct val="0"/>
              </a:spcBef>
              <a:spcAft>
                <a:spcPct val="0"/>
              </a:spcAft>
              <a:defRPr sz="5000">
                <a:solidFill>
                  <a:schemeClr val="dk1"/>
                </a:solidFill>
                <a:latin typeface="+mn-lt"/>
                <a:ea typeface="+mn-ea"/>
                <a:cs typeface="+mn-cs"/>
              </a:defRPr>
            </a:lvl2pPr>
            <a:lvl3pPr algn="l" rtl="0" eaLnBrk="0" fontAlgn="base" hangingPunct="0">
              <a:spcBef>
                <a:spcPct val="0"/>
              </a:spcBef>
              <a:spcAft>
                <a:spcPct val="0"/>
              </a:spcAft>
              <a:defRPr sz="5000">
                <a:solidFill>
                  <a:schemeClr val="dk1"/>
                </a:solidFill>
                <a:latin typeface="+mn-lt"/>
                <a:ea typeface="+mn-ea"/>
                <a:cs typeface="+mn-cs"/>
              </a:defRPr>
            </a:lvl3pPr>
            <a:lvl4pPr algn="l" rtl="0" eaLnBrk="0" fontAlgn="base" hangingPunct="0">
              <a:spcBef>
                <a:spcPct val="0"/>
              </a:spcBef>
              <a:spcAft>
                <a:spcPct val="0"/>
              </a:spcAft>
              <a:defRPr sz="5000">
                <a:solidFill>
                  <a:schemeClr val="dk1"/>
                </a:solidFill>
                <a:latin typeface="+mn-lt"/>
                <a:ea typeface="+mn-ea"/>
                <a:cs typeface="+mn-cs"/>
              </a:defRPr>
            </a:lvl4pPr>
            <a:lvl5pPr algn="l" rtl="0" eaLnBrk="0" fontAlgn="base" hangingPunct="0">
              <a:spcBef>
                <a:spcPct val="0"/>
              </a:spcBef>
              <a:spcAft>
                <a:spcPct val="0"/>
              </a:spcAft>
              <a:defRPr sz="5000">
                <a:solidFill>
                  <a:schemeClr val="dk1"/>
                </a:solidFill>
                <a:latin typeface="+mn-lt"/>
                <a:ea typeface="+mn-ea"/>
                <a:cs typeface="+mn-cs"/>
              </a:defRPr>
            </a:lvl5pPr>
            <a:lvl6pPr marL="457200" algn="l" rtl="0" fontAlgn="base">
              <a:spcBef>
                <a:spcPct val="0"/>
              </a:spcBef>
              <a:spcAft>
                <a:spcPct val="0"/>
              </a:spcAft>
              <a:defRPr sz="5000">
                <a:solidFill>
                  <a:schemeClr val="dk1"/>
                </a:solidFill>
                <a:latin typeface="+mn-lt"/>
                <a:ea typeface="+mn-ea"/>
                <a:cs typeface="+mn-cs"/>
              </a:defRPr>
            </a:lvl6pPr>
            <a:lvl7pPr marL="914400" algn="l" rtl="0" fontAlgn="base">
              <a:spcBef>
                <a:spcPct val="0"/>
              </a:spcBef>
              <a:spcAft>
                <a:spcPct val="0"/>
              </a:spcAft>
              <a:defRPr sz="5000">
                <a:solidFill>
                  <a:schemeClr val="dk1"/>
                </a:solidFill>
                <a:latin typeface="+mn-lt"/>
                <a:ea typeface="+mn-ea"/>
                <a:cs typeface="+mn-cs"/>
              </a:defRPr>
            </a:lvl7pPr>
            <a:lvl8pPr marL="1371600" algn="l" rtl="0" fontAlgn="base">
              <a:spcBef>
                <a:spcPct val="0"/>
              </a:spcBef>
              <a:spcAft>
                <a:spcPct val="0"/>
              </a:spcAft>
              <a:defRPr sz="5000">
                <a:solidFill>
                  <a:schemeClr val="dk1"/>
                </a:solidFill>
                <a:latin typeface="+mn-lt"/>
                <a:ea typeface="+mn-ea"/>
                <a:cs typeface="+mn-cs"/>
              </a:defRPr>
            </a:lvl8pPr>
            <a:lvl9pPr marL="1828800" algn="l" rtl="0" fontAlgn="base">
              <a:spcBef>
                <a:spcPct val="0"/>
              </a:spcBef>
              <a:spcAft>
                <a:spcPct val="0"/>
              </a:spcAft>
              <a:defRPr sz="5000">
                <a:solidFill>
                  <a:schemeClr val="dk1"/>
                </a:solidFill>
                <a:latin typeface="+mn-lt"/>
                <a:ea typeface="+mn-ea"/>
                <a:cs typeface="+mn-cs"/>
              </a:defRPr>
            </a:lvl9pPr>
          </a:lstStyle>
          <a:p>
            <a:pPr algn="ctr">
              <a:defRPr/>
            </a:pPr>
            <a:r>
              <a:rPr lang="en-GB" sz="3200"/>
              <a:t>Herefordshire Health &amp; Safety Group</a:t>
            </a:r>
            <a:endParaRPr lang="en-GB" sz="3200" dirty="0"/>
          </a:p>
        </p:txBody>
      </p:sp>
      <p:pic>
        <p:nvPicPr>
          <p:cNvPr id="8" name="Picture 7">
            <a:extLst>
              <a:ext uri="{FF2B5EF4-FFF2-40B4-BE49-F238E27FC236}">
                <a16:creationId xmlns:a16="http://schemas.microsoft.com/office/drawing/2014/main" xmlns="" id="{C4D8CDF0-8DFA-41F8-BDC3-96EEBFB9D8FF}"/>
              </a:ext>
            </a:extLst>
          </p:cNvPr>
          <p:cNvPicPr>
            <a:picLocks noChangeAspect="1"/>
          </p:cNvPicPr>
          <p:nvPr/>
        </p:nvPicPr>
        <p:blipFill>
          <a:blip r:embed="rId3"/>
          <a:stretch>
            <a:fillRect/>
          </a:stretch>
        </p:blipFill>
        <p:spPr>
          <a:xfrm>
            <a:off x="1" y="0"/>
            <a:ext cx="9118600" cy="1034508"/>
          </a:xfrm>
          <a:prstGeom prst="rect">
            <a:avLst/>
          </a:prstGeom>
        </p:spPr>
      </p:pic>
    </p:spTree>
    <p:extLst>
      <p:ext uri="{BB962C8B-B14F-4D97-AF65-F5344CB8AC3E}">
        <p14:creationId xmlns:p14="http://schemas.microsoft.com/office/powerpoint/2010/main" val="2719534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6736" y="481330"/>
            <a:ext cx="6344285" cy="695960"/>
          </a:xfrm>
          <a:prstGeom prst="rect">
            <a:avLst/>
          </a:prstGeom>
        </p:spPr>
        <p:txBody>
          <a:bodyPr vert="horz" wrap="square" lIns="0" tIns="12065" rIns="0" bIns="0" rtlCol="0">
            <a:spAutoFit/>
          </a:bodyPr>
          <a:lstStyle/>
          <a:p>
            <a:pPr marL="12700">
              <a:lnSpc>
                <a:spcPct val="100000"/>
              </a:lnSpc>
              <a:spcBef>
                <a:spcPts val="95"/>
              </a:spcBef>
              <a:tabLst>
                <a:tab pos="1534795" algn="l"/>
                <a:tab pos="5444490" algn="l"/>
              </a:tabLst>
            </a:pPr>
            <a:r>
              <a:rPr i="1" spc="165" dirty="0">
                <a:latin typeface="Nimbus Sans L"/>
                <a:cs typeface="Nimbus Sans L"/>
              </a:rPr>
              <a:t>Risk	</a:t>
            </a:r>
            <a:r>
              <a:rPr i="1" spc="245" dirty="0">
                <a:latin typeface="Nimbus Sans L"/>
                <a:cs typeface="Nimbus Sans L"/>
              </a:rPr>
              <a:t>Assessment	</a:t>
            </a:r>
            <a:endParaRPr i="1" spc="-5" dirty="0">
              <a:latin typeface="Nimbus Sans L"/>
              <a:cs typeface="Nimbus Sans L"/>
            </a:endParaRPr>
          </a:p>
        </p:txBody>
      </p:sp>
      <p:sp>
        <p:nvSpPr>
          <p:cNvPr id="13" name="object 13"/>
          <p:cNvSpPr txBox="1"/>
          <p:nvPr/>
        </p:nvSpPr>
        <p:spPr>
          <a:xfrm>
            <a:off x="368301" y="1360911"/>
            <a:ext cx="4641844" cy="4429418"/>
          </a:xfrm>
          <a:prstGeom prst="rect">
            <a:avLst/>
          </a:prstGeom>
        </p:spPr>
        <p:txBody>
          <a:bodyPr vert="horz" wrap="square" lIns="0" tIns="83820" rIns="0" bIns="0" rtlCol="0">
            <a:spAutoFit/>
          </a:bodyPr>
          <a:lstStyle/>
          <a:p>
            <a:pPr marL="12700">
              <a:lnSpc>
                <a:spcPct val="100000"/>
              </a:lnSpc>
              <a:spcBef>
                <a:spcPts val="660"/>
              </a:spcBef>
            </a:pPr>
            <a:r>
              <a:rPr sz="2400" b="1" spc="10" dirty="0">
                <a:solidFill>
                  <a:srgbClr val="153C8D"/>
                </a:solidFill>
                <a:latin typeface="DejaVu Sans"/>
                <a:cs typeface="DejaVu Sans"/>
              </a:rPr>
              <a:t>Who </a:t>
            </a:r>
            <a:r>
              <a:rPr sz="2400" b="1" spc="-15" dirty="0">
                <a:solidFill>
                  <a:srgbClr val="153C8D"/>
                </a:solidFill>
                <a:latin typeface="DejaVu Sans"/>
                <a:cs typeface="DejaVu Sans"/>
              </a:rPr>
              <a:t>can </a:t>
            </a:r>
            <a:r>
              <a:rPr sz="2400" b="1" spc="-40" dirty="0">
                <a:solidFill>
                  <a:srgbClr val="153C8D"/>
                </a:solidFill>
                <a:latin typeface="DejaVu Sans"/>
                <a:cs typeface="DejaVu Sans"/>
              </a:rPr>
              <a:t>be </a:t>
            </a:r>
            <a:r>
              <a:rPr sz="2400" b="1" spc="-10" dirty="0">
                <a:solidFill>
                  <a:srgbClr val="153C8D"/>
                </a:solidFill>
                <a:latin typeface="DejaVu Sans"/>
                <a:cs typeface="DejaVu Sans"/>
              </a:rPr>
              <a:t>harmed?</a:t>
            </a:r>
            <a:endParaRPr lang="en-GB" sz="2400" dirty="0">
              <a:latin typeface="DejaVu Sans"/>
              <a:cs typeface="DejaVu Sans"/>
            </a:endParaRPr>
          </a:p>
          <a:p>
            <a:pPr marL="355600" indent="-342900">
              <a:lnSpc>
                <a:spcPct val="100000"/>
              </a:lnSpc>
              <a:spcBef>
                <a:spcPts val="660"/>
              </a:spcBef>
              <a:buFont typeface="Arial" panose="020B0604020202020204" pitchFamily="34" charset="0"/>
              <a:buChar char="•"/>
            </a:pPr>
            <a:r>
              <a:rPr sz="2000" spc="-15" dirty="0">
                <a:solidFill>
                  <a:srgbClr val="153C8D"/>
                </a:solidFill>
                <a:latin typeface="DejaVu Sans"/>
                <a:cs typeface="DejaVu Sans"/>
              </a:rPr>
              <a:t>Employees  </a:t>
            </a:r>
            <a:endParaRPr lang="en-GB" sz="2000" spc="-15" dirty="0">
              <a:solidFill>
                <a:srgbClr val="153C8D"/>
              </a:solidFill>
              <a:latin typeface="DejaVu Sans"/>
              <a:cs typeface="DejaVu Sans"/>
            </a:endParaRPr>
          </a:p>
          <a:p>
            <a:pPr marL="355600" indent="-342900">
              <a:lnSpc>
                <a:spcPct val="100000"/>
              </a:lnSpc>
              <a:spcBef>
                <a:spcPts val="660"/>
              </a:spcBef>
              <a:buFont typeface="Arial" panose="020B0604020202020204" pitchFamily="34" charset="0"/>
              <a:buChar char="•"/>
            </a:pPr>
            <a:r>
              <a:rPr sz="2000" spc="-5" dirty="0">
                <a:solidFill>
                  <a:srgbClr val="153C8D"/>
                </a:solidFill>
                <a:latin typeface="DejaVu Sans"/>
                <a:cs typeface="DejaVu Sans"/>
              </a:rPr>
              <a:t>Visitors</a:t>
            </a:r>
            <a:r>
              <a:rPr lang="en-GB" sz="2000" spc="-5" dirty="0">
                <a:solidFill>
                  <a:srgbClr val="153C8D"/>
                </a:solidFill>
                <a:latin typeface="DejaVu Sans"/>
                <a:cs typeface="DejaVu Sans"/>
              </a:rPr>
              <a:t>,</a:t>
            </a:r>
            <a:r>
              <a:rPr sz="2000" spc="-20" dirty="0">
                <a:solidFill>
                  <a:srgbClr val="153C8D"/>
                </a:solidFill>
                <a:latin typeface="DejaVu Sans"/>
                <a:cs typeface="DejaVu Sans"/>
              </a:rPr>
              <a:t>customers</a:t>
            </a:r>
            <a:endParaRPr lang="en-GB" sz="2000" dirty="0">
              <a:latin typeface="DejaVu Sans"/>
              <a:cs typeface="DejaVu Sans"/>
            </a:endParaRPr>
          </a:p>
          <a:p>
            <a:pPr marL="355600" indent="-342900">
              <a:lnSpc>
                <a:spcPct val="100000"/>
              </a:lnSpc>
              <a:spcBef>
                <a:spcPts val="660"/>
              </a:spcBef>
              <a:buFont typeface="Arial" panose="020B0604020202020204" pitchFamily="34" charset="0"/>
              <a:buChar char="•"/>
            </a:pPr>
            <a:r>
              <a:rPr sz="2000" spc="-25" dirty="0">
                <a:solidFill>
                  <a:srgbClr val="153C8D"/>
                </a:solidFill>
                <a:latin typeface="DejaVu Sans"/>
                <a:cs typeface="DejaVu Sans"/>
              </a:rPr>
              <a:t>Members </a:t>
            </a:r>
            <a:r>
              <a:rPr sz="2000" spc="-10" dirty="0">
                <a:solidFill>
                  <a:srgbClr val="153C8D"/>
                </a:solidFill>
                <a:latin typeface="DejaVu Sans"/>
                <a:cs typeface="DejaVu Sans"/>
              </a:rPr>
              <a:t>of </a:t>
            </a:r>
            <a:r>
              <a:rPr sz="2000" spc="-15" dirty="0">
                <a:solidFill>
                  <a:srgbClr val="153C8D"/>
                </a:solidFill>
                <a:latin typeface="DejaVu Sans"/>
                <a:cs typeface="DejaVu Sans"/>
              </a:rPr>
              <a:t>the </a:t>
            </a:r>
            <a:r>
              <a:rPr sz="2000" spc="-30" dirty="0">
                <a:solidFill>
                  <a:srgbClr val="153C8D"/>
                </a:solidFill>
                <a:latin typeface="DejaVu Sans"/>
                <a:cs typeface="DejaVu Sans"/>
              </a:rPr>
              <a:t>public  </a:t>
            </a:r>
            <a:endParaRPr lang="en-GB" sz="2000" spc="-30" dirty="0">
              <a:solidFill>
                <a:srgbClr val="153C8D"/>
              </a:solidFill>
              <a:latin typeface="DejaVu Sans"/>
              <a:cs typeface="DejaVu Sans"/>
            </a:endParaRPr>
          </a:p>
          <a:p>
            <a:pPr marL="355600" indent="-342900">
              <a:lnSpc>
                <a:spcPct val="100000"/>
              </a:lnSpc>
              <a:spcBef>
                <a:spcPts val="660"/>
              </a:spcBef>
              <a:buFont typeface="Arial" panose="020B0604020202020204" pitchFamily="34" charset="0"/>
              <a:buChar char="•"/>
            </a:pPr>
            <a:r>
              <a:rPr sz="2000" spc="-10" dirty="0">
                <a:solidFill>
                  <a:srgbClr val="153C8D"/>
                </a:solidFill>
                <a:latin typeface="DejaVu Sans"/>
                <a:cs typeface="DejaVu Sans"/>
              </a:rPr>
              <a:t>Visiting</a:t>
            </a:r>
            <a:r>
              <a:rPr sz="2000" spc="100" dirty="0">
                <a:solidFill>
                  <a:srgbClr val="153C8D"/>
                </a:solidFill>
                <a:latin typeface="DejaVu Sans"/>
                <a:cs typeface="DejaVu Sans"/>
              </a:rPr>
              <a:t> </a:t>
            </a:r>
            <a:r>
              <a:rPr sz="2000" spc="-15" dirty="0">
                <a:solidFill>
                  <a:srgbClr val="153C8D"/>
                </a:solidFill>
                <a:latin typeface="DejaVu Sans"/>
                <a:cs typeface="DejaVu Sans"/>
              </a:rPr>
              <a:t>drivers</a:t>
            </a:r>
            <a:endParaRPr lang="en-GB" sz="2000" dirty="0">
              <a:latin typeface="DejaVu Sans"/>
              <a:cs typeface="DejaVu Sans"/>
            </a:endParaRPr>
          </a:p>
          <a:p>
            <a:pPr marL="355600" indent="-342900">
              <a:lnSpc>
                <a:spcPct val="100000"/>
              </a:lnSpc>
              <a:spcBef>
                <a:spcPts val="660"/>
              </a:spcBef>
              <a:buFont typeface="Arial" panose="020B0604020202020204" pitchFamily="34" charset="0"/>
              <a:buChar char="•"/>
            </a:pPr>
            <a:r>
              <a:rPr sz="2000" spc="-20" dirty="0">
                <a:solidFill>
                  <a:srgbClr val="153C8D"/>
                </a:solidFill>
                <a:latin typeface="DejaVu Sans"/>
                <a:cs typeface="DejaVu Sans"/>
              </a:rPr>
              <a:t>Contractors  </a:t>
            </a:r>
            <a:endParaRPr lang="en-GB" sz="2000" spc="-20" dirty="0">
              <a:solidFill>
                <a:srgbClr val="153C8D"/>
              </a:solidFill>
              <a:latin typeface="DejaVu Sans"/>
              <a:cs typeface="DejaVu Sans"/>
            </a:endParaRPr>
          </a:p>
          <a:p>
            <a:pPr marL="355600" indent="-342900">
              <a:lnSpc>
                <a:spcPct val="100000"/>
              </a:lnSpc>
              <a:spcBef>
                <a:spcPts val="660"/>
              </a:spcBef>
              <a:buFont typeface="Arial" panose="020B0604020202020204" pitchFamily="34" charset="0"/>
              <a:buChar char="•"/>
            </a:pPr>
            <a:r>
              <a:rPr sz="2000" spc="-30" dirty="0">
                <a:solidFill>
                  <a:srgbClr val="153C8D"/>
                </a:solidFill>
                <a:latin typeface="DejaVu Sans"/>
                <a:cs typeface="DejaVu Sans"/>
              </a:rPr>
              <a:t>Maintenance </a:t>
            </a:r>
            <a:r>
              <a:rPr sz="2000" spc="-20" dirty="0">
                <a:solidFill>
                  <a:srgbClr val="153C8D"/>
                </a:solidFill>
                <a:latin typeface="DejaVu Sans"/>
                <a:cs typeface="DejaVu Sans"/>
              </a:rPr>
              <a:t>personnel  </a:t>
            </a:r>
            <a:endParaRPr lang="en-GB" sz="2000" spc="-20" dirty="0">
              <a:solidFill>
                <a:srgbClr val="153C8D"/>
              </a:solidFill>
              <a:latin typeface="DejaVu Sans"/>
              <a:cs typeface="DejaVu Sans"/>
            </a:endParaRPr>
          </a:p>
          <a:p>
            <a:pPr marL="355600" indent="-342900">
              <a:lnSpc>
                <a:spcPct val="100000"/>
              </a:lnSpc>
              <a:spcBef>
                <a:spcPts val="660"/>
              </a:spcBef>
              <a:buFont typeface="Arial" panose="020B0604020202020204" pitchFamily="34" charset="0"/>
              <a:buChar char="•"/>
            </a:pPr>
            <a:r>
              <a:rPr sz="2000" spc="-20" dirty="0">
                <a:solidFill>
                  <a:srgbClr val="153C8D"/>
                </a:solidFill>
                <a:latin typeface="DejaVu Sans"/>
                <a:cs typeface="DejaVu Sans"/>
              </a:rPr>
              <a:t>Cleaners</a:t>
            </a:r>
            <a:endParaRPr lang="en-GB" sz="2000" dirty="0">
              <a:latin typeface="DejaVu Sans"/>
              <a:cs typeface="DejaVu Sans"/>
            </a:endParaRPr>
          </a:p>
          <a:p>
            <a:pPr marL="355600" indent="-342900">
              <a:lnSpc>
                <a:spcPct val="100000"/>
              </a:lnSpc>
              <a:spcBef>
                <a:spcPts val="660"/>
              </a:spcBef>
              <a:buFont typeface="Arial" panose="020B0604020202020204" pitchFamily="34" charset="0"/>
              <a:buChar char="•"/>
            </a:pPr>
            <a:r>
              <a:rPr sz="2000" spc="-15" dirty="0">
                <a:solidFill>
                  <a:srgbClr val="153C8D"/>
                </a:solidFill>
                <a:latin typeface="DejaVu Sans"/>
                <a:cs typeface="DejaVu Sans"/>
              </a:rPr>
              <a:t>Security</a:t>
            </a:r>
            <a:r>
              <a:rPr sz="2000" spc="95" dirty="0">
                <a:solidFill>
                  <a:srgbClr val="153C8D"/>
                </a:solidFill>
                <a:latin typeface="DejaVu Sans"/>
                <a:cs typeface="DejaVu Sans"/>
              </a:rPr>
              <a:t> </a:t>
            </a:r>
            <a:r>
              <a:rPr sz="2000" spc="-15" dirty="0">
                <a:solidFill>
                  <a:srgbClr val="153C8D"/>
                </a:solidFill>
                <a:latin typeface="DejaVu Sans"/>
                <a:cs typeface="DejaVu Sans"/>
              </a:rPr>
              <a:t>staff</a:t>
            </a:r>
            <a:endParaRPr lang="en-GB" sz="2000" dirty="0">
              <a:latin typeface="DejaVu Sans"/>
              <a:cs typeface="DejaVu Sans"/>
            </a:endParaRPr>
          </a:p>
          <a:p>
            <a:pPr marL="355600" indent="-342900">
              <a:lnSpc>
                <a:spcPct val="100000"/>
              </a:lnSpc>
              <a:spcBef>
                <a:spcPts val="660"/>
              </a:spcBef>
              <a:buFont typeface="Arial" panose="020B0604020202020204" pitchFamily="34" charset="0"/>
              <a:buChar char="•"/>
            </a:pPr>
            <a:r>
              <a:rPr sz="2000" spc="-20" dirty="0">
                <a:solidFill>
                  <a:srgbClr val="153C8D"/>
                </a:solidFill>
                <a:latin typeface="DejaVu Sans"/>
                <a:cs typeface="DejaVu Sans"/>
              </a:rPr>
              <a:t>Employees </a:t>
            </a:r>
            <a:r>
              <a:rPr sz="2000" spc="-10" dirty="0">
                <a:solidFill>
                  <a:srgbClr val="153C8D"/>
                </a:solidFill>
                <a:latin typeface="DejaVu Sans"/>
                <a:cs typeface="DejaVu Sans"/>
              </a:rPr>
              <a:t>of </a:t>
            </a:r>
            <a:r>
              <a:rPr sz="2000" spc="-15" dirty="0">
                <a:solidFill>
                  <a:srgbClr val="153C8D"/>
                </a:solidFill>
                <a:latin typeface="DejaVu Sans"/>
                <a:cs typeface="DejaVu Sans"/>
              </a:rPr>
              <a:t>other </a:t>
            </a:r>
            <a:r>
              <a:rPr sz="2000" spc="-25" dirty="0">
                <a:solidFill>
                  <a:srgbClr val="153C8D"/>
                </a:solidFill>
                <a:latin typeface="DejaVu Sans"/>
                <a:cs typeface="DejaVu Sans"/>
              </a:rPr>
              <a:t>companies</a:t>
            </a:r>
            <a:endParaRPr lang="en-GB" sz="2000" spc="-25" dirty="0">
              <a:solidFill>
                <a:srgbClr val="153C8D"/>
              </a:solidFill>
              <a:latin typeface="DejaVu Sans"/>
              <a:cs typeface="DejaVu Sans"/>
            </a:endParaRPr>
          </a:p>
          <a:p>
            <a:pPr marL="355600" indent="-342900">
              <a:lnSpc>
                <a:spcPct val="100000"/>
              </a:lnSpc>
              <a:spcBef>
                <a:spcPts val="660"/>
              </a:spcBef>
              <a:buFont typeface="Arial" panose="020B0604020202020204" pitchFamily="34" charset="0"/>
              <a:buChar char="•"/>
            </a:pPr>
            <a:r>
              <a:rPr sz="2000" spc="-20" dirty="0">
                <a:solidFill>
                  <a:srgbClr val="153C8D"/>
                </a:solidFill>
                <a:latin typeface="DejaVu Sans"/>
                <a:cs typeface="DejaVu Sans"/>
              </a:rPr>
              <a:t>Vulnerable</a:t>
            </a:r>
            <a:r>
              <a:rPr sz="2000" spc="95" dirty="0">
                <a:solidFill>
                  <a:srgbClr val="153C8D"/>
                </a:solidFill>
                <a:latin typeface="DejaVu Sans"/>
                <a:cs typeface="DejaVu Sans"/>
              </a:rPr>
              <a:t> </a:t>
            </a:r>
            <a:r>
              <a:rPr sz="2000" spc="-25" dirty="0">
                <a:solidFill>
                  <a:srgbClr val="153C8D"/>
                </a:solidFill>
                <a:latin typeface="DejaVu Sans"/>
                <a:cs typeface="DejaVu Sans"/>
              </a:rPr>
              <a:t>people</a:t>
            </a:r>
            <a:endParaRPr sz="2000" dirty="0">
              <a:latin typeface="DejaVu Sans"/>
              <a:cs typeface="DejaVu Sans"/>
            </a:endParaRPr>
          </a:p>
        </p:txBody>
      </p:sp>
      <p:sp>
        <p:nvSpPr>
          <p:cNvPr id="14" name="object 14"/>
          <p:cNvSpPr/>
          <p:nvPr/>
        </p:nvSpPr>
        <p:spPr>
          <a:xfrm>
            <a:off x="4864101" y="1471675"/>
            <a:ext cx="3981448" cy="2859025"/>
          </a:xfrm>
          <a:prstGeom prst="rect">
            <a:avLst/>
          </a:prstGeom>
          <a:blipFill>
            <a:blip r:embed="rId2" cstate="print"/>
            <a:stretch>
              <a:fillRect/>
            </a:stretch>
          </a:blipFill>
        </p:spPr>
        <p:txBody>
          <a:bodyPr wrap="square" lIns="0" tIns="0" rIns="0" bIns="0" rtlCol="0"/>
          <a:lstStyle/>
          <a:p>
            <a:endParaRPr/>
          </a:p>
        </p:txBody>
      </p:sp>
      <p:sp>
        <p:nvSpPr>
          <p:cNvPr id="15" name="object 15"/>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10</a:t>
            </a:fld>
            <a:endParaRPr spc="-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6736" y="481330"/>
            <a:ext cx="6344285" cy="695960"/>
          </a:xfrm>
          <a:prstGeom prst="rect">
            <a:avLst/>
          </a:prstGeom>
        </p:spPr>
        <p:txBody>
          <a:bodyPr vert="horz" wrap="square" lIns="0" tIns="12065" rIns="0" bIns="0" rtlCol="0">
            <a:spAutoFit/>
          </a:bodyPr>
          <a:lstStyle/>
          <a:p>
            <a:pPr marL="12700">
              <a:lnSpc>
                <a:spcPct val="100000"/>
              </a:lnSpc>
              <a:spcBef>
                <a:spcPts val="95"/>
              </a:spcBef>
              <a:tabLst>
                <a:tab pos="1534795" algn="l"/>
                <a:tab pos="5444490" algn="l"/>
              </a:tabLst>
            </a:pPr>
            <a:r>
              <a:rPr i="1" spc="165" dirty="0">
                <a:latin typeface="Nimbus Sans L"/>
                <a:cs typeface="Nimbus Sans L"/>
              </a:rPr>
              <a:t>Risk	</a:t>
            </a:r>
            <a:r>
              <a:rPr i="1" spc="245" dirty="0">
                <a:latin typeface="Nimbus Sans L"/>
                <a:cs typeface="Nimbus Sans L"/>
              </a:rPr>
              <a:t>Assessment	</a:t>
            </a:r>
            <a:endParaRPr i="1" spc="-5" dirty="0">
              <a:latin typeface="Nimbus Sans L"/>
              <a:cs typeface="Nimbus Sans L"/>
            </a:endParaRPr>
          </a:p>
        </p:txBody>
      </p:sp>
      <p:sp>
        <p:nvSpPr>
          <p:cNvPr id="3" name="object 3"/>
          <p:cNvSpPr/>
          <p:nvPr/>
        </p:nvSpPr>
        <p:spPr>
          <a:xfrm>
            <a:off x="551180" y="1747519"/>
            <a:ext cx="236219" cy="23621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866902" y="1618995"/>
            <a:ext cx="4561205" cy="879475"/>
          </a:xfrm>
          <a:prstGeom prst="rect">
            <a:avLst/>
          </a:prstGeom>
        </p:spPr>
        <p:txBody>
          <a:bodyPr vert="horz" wrap="square" lIns="0" tIns="12700" rIns="0" bIns="0" rtlCol="0">
            <a:spAutoFit/>
          </a:bodyPr>
          <a:lstStyle/>
          <a:p>
            <a:pPr marL="12700" marR="5080">
              <a:lnSpc>
                <a:spcPct val="100000"/>
              </a:lnSpc>
              <a:spcBef>
                <a:spcPts val="100"/>
              </a:spcBef>
            </a:pPr>
            <a:r>
              <a:rPr sz="2800" dirty="0">
                <a:solidFill>
                  <a:srgbClr val="153C8D"/>
                </a:solidFill>
                <a:latin typeface="DejaVu Sans"/>
                <a:cs typeface="DejaVu Sans"/>
              </a:rPr>
              <a:t>Evaluate/assess </a:t>
            </a:r>
            <a:r>
              <a:rPr sz="2800" spc="-20" dirty="0">
                <a:solidFill>
                  <a:srgbClr val="153C8D"/>
                </a:solidFill>
                <a:latin typeface="DejaVu Sans"/>
                <a:cs typeface="DejaVu Sans"/>
              </a:rPr>
              <a:t>the </a:t>
            </a:r>
            <a:r>
              <a:rPr sz="2800" spc="-30" dirty="0">
                <a:solidFill>
                  <a:srgbClr val="153C8D"/>
                </a:solidFill>
                <a:latin typeface="DejaVu Sans"/>
                <a:cs typeface="DejaVu Sans"/>
              </a:rPr>
              <a:t>level  </a:t>
            </a:r>
            <a:r>
              <a:rPr sz="2800" spc="-10" dirty="0">
                <a:solidFill>
                  <a:srgbClr val="153C8D"/>
                </a:solidFill>
                <a:latin typeface="DejaVu Sans"/>
                <a:cs typeface="DejaVu Sans"/>
              </a:rPr>
              <a:t>of</a:t>
            </a:r>
            <a:r>
              <a:rPr sz="2800" spc="145" dirty="0">
                <a:solidFill>
                  <a:srgbClr val="153C8D"/>
                </a:solidFill>
                <a:latin typeface="DejaVu Sans"/>
                <a:cs typeface="DejaVu Sans"/>
              </a:rPr>
              <a:t> </a:t>
            </a:r>
            <a:r>
              <a:rPr sz="2800" spc="15" dirty="0">
                <a:solidFill>
                  <a:srgbClr val="153C8D"/>
                </a:solidFill>
                <a:latin typeface="DejaVu Sans"/>
                <a:cs typeface="DejaVu Sans"/>
              </a:rPr>
              <a:t>risk</a:t>
            </a:r>
            <a:endParaRPr sz="2800">
              <a:latin typeface="DejaVu Sans"/>
              <a:cs typeface="DejaVu Sans"/>
            </a:endParaRPr>
          </a:p>
        </p:txBody>
      </p:sp>
      <p:sp>
        <p:nvSpPr>
          <p:cNvPr id="5" name="object 5"/>
          <p:cNvSpPr/>
          <p:nvPr/>
        </p:nvSpPr>
        <p:spPr>
          <a:xfrm>
            <a:off x="551180" y="2684779"/>
            <a:ext cx="236219" cy="23622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51180" y="3622039"/>
            <a:ext cx="236219" cy="24384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004570" y="4111244"/>
            <a:ext cx="198881" cy="205739"/>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004570" y="4550155"/>
            <a:ext cx="198881" cy="19888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004570" y="4989067"/>
            <a:ext cx="198881" cy="198881"/>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866902" y="2558542"/>
            <a:ext cx="5068292" cy="3620478"/>
          </a:xfrm>
          <a:prstGeom prst="rect">
            <a:avLst/>
          </a:prstGeom>
        </p:spPr>
        <p:txBody>
          <a:bodyPr vert="horz" wrap="square" lIns="0" tIns="12700" rIns="0" bIns="0" rtlCol="0">
            <a:spAutoFit/>
          </a:bodyPr>
          <a:lstStyle/>
          <a:p>
            <a:pPr marL="12700" marR="5080">
              <a:lnSpc>
                <a:spcPct val="100000"/>
              </a:lnSpc>
              <a:spcBef>
                <a:spcPts val="100"/>
              </a:spcBef>
            </a:pPr>
            <a:r>
              <a:rPr sz="2800" spc="-25" dirty="0">
                <a:solidFill>
                  <a:srgbClr val="153C8D"/>
                </a:solidFill>
                <a:latin typeface="DejaVu Sans"/>
                <a:cs typeface="DejaVu Sans"/>
              </a:rPr>
              <a:t>Are </a:t>
            </a:r>
            <a:r>
              <a:rPr sz="2800" spc="-20" dirty="0">
                <a:solidFill>
                  <a:srgbClr val="153C8D"/>
                </a:solidFill>
                <a:latin typeface="DejaVu Sans"/>
                <a:cs typeface="DejaVu Sans"/>
              </a:rPr>
              <a:t>existing </a:t>
            </a:r>
            <a:r>
              <a:rPr sz="2800" spc="-25" dirty="0">
                <a:solidFill>
                  <a:srgbClr val="153C8D"/>
                </a:solidFill>
                <a:latin typeface="DejaVu Sans"/>
                <a:cs typeface="DejaVu Sans"/>
              </a:rPr>
              <a:t>precautions  good</a:t>
            </a:r>
            <a:r>
              <a:rPr sz="2800" spc="130" dirty="0">
                <a:solidFill>
                  <a:srgbClr val="153C8D"/>
                </a:solidFill>
                <a:latin typeface="DejaVu Sans"/>
                <a:cs typeface="DejaVu Sans"/>
              </a:rPr>
              <a:t> </a:t>
            </a:r>
            <a:r>
              <a:rPr sz="2800" spc="-15" dirty="0">
                <a:solidFill>
                  <a:srgbClr val="153C8D"/>
                </a:solidFill>
                <a:latin typeface="DejaVu Sans"/>
                <a:cs typeface="DejaVu Sans"/>
              </a:rPr>
              <a:t>enough?</a:t>
            </a:r>
            <a:endParaRPr sz="2800" dirty="0">
              <a:latin typeface="DejaVu Sans"/>
              <a:cs typeface="DejaVu Sans"/>
            </a:endParaRPr>
          </a:p>
          <a:p>
            <a:pPr marL="12700">
              <a:lnSpc>
                <a:spcPct val="100000"/>
              </a:lnSpc>
              <a:spcBef>
                <a:spcPts val="685"/>
              </a:spcBef>
            </a:pPr>
            <a:r>
              <a:rPr sz="2800" spc="-10" dirty="0">
                <a:solidFill>
                  <a:srgbClr val="153C8D"/>
                </a:solidFill>
                <a:latin typeface="DejaVu Sans"/>
                <a:cs typeface="DejaVu Sans"/>
              </a:rPr>
              <a:t>Look</a:t>
            </a:r>
            <a:r>
              <a:rPr sz="2800" spc="145" dirty="0">
                <a:solidFill>
                  <a:srgbClr val="153C8D"/>
                </a:solidFill>
                <a:latin typeface="DejaVu Sans"/>
                <a:cs typeface="DejaVu Sans"/>
              </a:rPr>
              <a:t> </a:t>
            </a:r>
            <a:r>
              <a:rPr sz="2800" spc="40" dirty="0">
                <a:solidFill>
                  <a:srgbClr val="153C8D"/>
                </a:solidFill>
                <a:latin typeface="DejaVu Sans"/>
                <a:cs typeface="DejaVu Sans"/>
              </a:rPr>
              <a:t>at:</a:t>
            </a:r>
            <a:endParaRPr sz="2800" dirty="0">
              <a:latin typeface="DejaVu Sans"/>
              <a:cs typeface="DejaVu Sans"/>
            </a:endParaRPr>
          </a:p>
          <a:p>
            <a:pPr marL="412750" marR="149860">
              <a:lnSpc>
                <a:spcPct val="119800"/>
              </a:lnSpc>
              <a:spcBef>
                <a:spcPts val="10"/>
              </a:spcBef>
            </a:pPr>
            <a:r>
              <a:rPr sz="2400" spc="-15" dirty="0">
                <a:solidFill>
                  <a:srgbClr val="153C8D"/>
                </a:solidFill>
                <a:latin typeface="DejaVu Sans"/>
                <a:cs typeface="DejaVu Sans"/>
              </a:rPr>
              <a:t>The </a:t>
            </a:r>
            <a:r>
              <a:rPr sz="2400" dirty="0">
                <a:solidFill>
                  <a:srgbClr val="153C8D"/>
                </a:solidFill>
                <a:latin typeface="DejaVu Sans"/>
                <a:cs typeface="DejaVu Sans"/>
              </a:rPr>
              <a:t>workplace/the </a:t>
            </a:r>
            <a:r>
              <a:rPr sz="2400" spc="5" dirty="0">
                <a:solidFill>
                  <a:srgbClr val="153C8D"/>
                </a:solidFill>
                <a:latin typeface="DejaVu Sans"/>
                <a:cs typeface="DejaVu Sans"/>
              </a:rPr>
              <a:t>route  </a:t>
            </a:r>
            <a:r>
              <a:rPr sz="2400" spc="-15" dirty="0">
                <a:solidFill>
                  <a:srgbClr val="153C8D"/>
                </a:solidFill>
                <a:latin typeface="DejaVu Sans"/>
                <a:cs typeface="DejaVu Sans"/>
              </a:rPr>
              <a:t>The</a:t>
            </a:r>
            <a:r>
              <a:rPr sz="2400" spc="130" dirty="0">
                <a:solidFill>
                  <a:srgbClr val="153C8D"/>
                </a:solidFill>
                <a:latin typeface="DejaVu Sans"/>
                <a:cs typeface="DejaVu Sans"/>
              </a:rPr>
              <a:t> </a:t>
            </a:r>
            <a:r>
              <a:rPr sz="2400" spc="-30" dirty="0">
                <a:solidFill>
                  <a:srgbClr val="153C8D"/>
                </a:solidFill>
                <a:latin typeface="DejaVu Sans"/>
                <a:cs typeface="DejaVu Sans"/>
              </a:rPr>
              <a:t>vehicle</a:t>
            </a:r>
            <a:endParaRPr sz="2400" dirty="0">
              <a:latin typeface="DejaVu Sans"/>
              <a:cs typeface="DejaVu Sans"/>
            </a:endParaRPr>
          </a:p>
          <a:p>
            <a:pPr marL="412750">
              <a:lnSpc>
                <a:spcPct val="100000"/>
              </a:lnSpc>
              <a:spcBef>
                <a:spcPts val="570"/>
              </a:spcBef>
            </a:pPr>
            <a:r>
              <a:rPr sz="2400" spc="-15" dirty="0">
                <a:solidFill>
                  <a:srgbClr val="153C8D"/>
                </a:solidFill>
                <a:latin typeface="DejaVu Sans"/>
                <a:cs typeface="DejaVu Sans"/>
              </a:rPr>
              <a:t>The</a:t>
            </a:r>
            <a:r>
              <a:rPr sz="2400" spc="130" dirty="0">
                <a:solidFill>
                  <a:srgbClr val="153C8D"/>
                </a:solidFill>
                <a:latin typeface="DejaVu Sans"/>
                <a:cs typeface="DejaVu Sans"/>
              </a:rPr>
              <a:t> </a:t>
            </a:r>
            <a:r>
              <a:rPr sz="2400" spc="-15" dirty="0">
                <a:solidFill>
                  <a:srgbClr val="153C8D"/>
                </a:solidFill>
                <a:latin typeface="DejaVu Sans"/>
                <a:cs typeface="DejaVu Sans"/>
              </a:rPr>
              <a:t>driver</a:t>
            </a:r>
            <a:endParaRPr lang="en-GB" sz="2400" spc="-15" dirty="0">
              <a:solidFill>
                <a:srgbClr val="153C8D"/>
              </a:solidFill>
              <a:latin typeface="DejaVu Sans"/>
              <a:cs typeface="DejaVu Sans"/>
            </a:endParaRPr>
          </a:p>
          <a:p>
            <a:pPr marL="412750">
              <a:lnSpc>
                <a:spcPct val="100000"/>
              </a:lnSpc>
              <a:spcBef>
                <a:spcPts val="570"/>
              </a:spcBef>
            </a:pPr>
            <a:endParaRPr lang="en-GB" sz="2400" spc="-15" dirty="0">
              <a:solidFill>
                <a:srgbClr val="153C8D"/>
              </a:solidFill>
              <a:latin typeface="DejaVu Sans"/>
              <a:cs typeface="DejaVu Sans"/>
            </a:endParaRPr>
          </a:p>
          <a:p>
            <a:pPr marL="412750">
              <a:lnSpc>
                <a:spcPct val="100000"/>
              </a:lnSpc>
              <a:spcBef>
                <a:spcPts val="570"/>
              </a:spcBef>
            </a:pPr>
            <a:r>
              <a:rPr lang="en-GB" sz="2400" spc="-15" dirty="0">
                <a:solidFill>
                  <a:srgbClr val="153C8D"/>
                </a:solidFill>
                <a:latin typeface="DejaVu Sans"/>
                <a:cs typeface="DejaVu Sans"/>
              </a:rPr>
              <a:t>Previous incidents/accidents?</a:t>
            </a:r>
            <a:endParaRPr sz="2400" dirty="0">
              <a:latin typeface="DejaVu Sans"/>
              <a:cs typeface="DejaVu Sans"/>
            </a:endParaRPr>
          </a:p>
        </p:txBody>
      </p:sp>
      <p:grpSp>
        <p:nvGrpSpPr>
          <p:cNvPr id="11" name="object 11"/>
          <p:cNvGrpSpPr/>
          <p:nvPr/>
        </p:nvGrpSpPr>
        <p:grpSpPr>
          <a:xfrm>
            <a:off x="6356794" y="1976818"/>
            <a:ext cx="1182370" cy="808355"/>
            <a:chOff x="6356794" y="1976818"/>
            <a:chExt cx="1182370" cy="808355"/>
          </a:xfrm>
        </p:grpSpPr>
        <p:sp>
          <p:nvSpPr>
            <p:cNvPr id="12" name="object 12"/>
            <p:cNvSpPr/>
            <p:nvPr/>
          </p:nvSpPr>
          <p:spPr>
            <a:xfrm>
              <a:off x="6362954" y="1982977"/>
              <a:ext cx="1169670" cy="795655"/>
            </a:xfrm>
            <a:custGeom>
              <a:avLst/>
              <a:gdLst/>
              <a:ahLst/>
              <a:cxnLst/>
              <a:rect l="l" t="t" r="r" b="b"/>
              <a:pathLst>
                <a:path w="1169670" h="795655">
                  <a:moveTo>
                    <a:pt x="1169670" y="467867"/>
                  </a:moveTo>
                  <a:lnTo>
                    <a:pt x="839724" y="0"/>
                  </a:lnTo>
                  <a:lnTo>
                    <a:pt x="797051" y="238505"/>
                  </a:lnTo>
                  <a:lnTo>
                    <a:pt x="755082" y="232064"/>
                  </a:lnTo>
                  <a:lnTo>
                    <a:pt x="712755" y="227552"/>
                  </a:lnTo>
                  <a:lnTo>
                    <a:pt x="670286" y="224897"/>
                  </a:lnTo>
                  <a:lnTo>
                    <a:pt x="627888" y="224027"/>
                  </a:lnTo>
                  <a:lnTo>
                    <a:pt x="578858" y="225247"/>
                  </a:lnTo>
                  <a:lnTo>
                    <a:pt x="530125" y="228888"/>
                  </a:lnTo>
                  <a:lnTo>
                    <a:pt x="481775" y="234922"/>
                  </a:lnTo>
                  <a:lnTo>
                    <a:pt x="433895" y="243320"/>
                  </a:lnTo>
                  <a:lnTo>
                    <a:pt x="386572" y="254053"/>
                  </a:lnTo>
                  <a:lnTo>
                    <a:pt x="339891" y="267095"/>
                  </a:lnTo>
                  <a:lnTo>
                    <a:pt x="293941" y="282416"/>
                  </a:lnTo>
                  <a:lnTo>
                    <a:pt x="248807" y="299988"/>
                  </a:lnTo>
                  <a:lnTo>
                    <a:pt x="204576" y="319782"/>
                  </a:lnTo>
                  <a:lnTo>
                    <a:pt x="161335" y="341771"/>
                  </a:lnTo>
                  <a:lnTo>
                    <a:pt x="119170" y="365926"/>
                  </a:lnTo>
                  <a:lnTo>
                    <a:pt x="78168" y="392218"/>
                  </a:lnTo>
                  <a:lnTo>
                    <a:pt x="38416" y="420620"/>
                  </a:lnTo>
                  <a:lnTo>
                    <a:pt x="0" y="451103"/>
                  </a:lnTo>
                  <a:lnTo>
                    <a:pt x="209550" y="697991"/>
                  </a:lnTo>
                  <a:lnTo>
                    <a:pt x="249760" y="667129"/>
                  </a:lnTo>
                  <a:lnTo>
                    <a:pt x="292021" y="639615"/>
                  </a:lnTo>
                  <a:lnTo>
                    <a:pt x="336126" y="615526"/>
                  </a:lnTo>
                  <a:lnTo>
                    <a:pt x="381868" y="594936"/>
                  </a:lnTo>
                  <a:lnTo>
                    <a:pt x="429040" y="577922"/>
                  </a:lnTo>
                  <a:lnTo>
                    <a:pt x="477435" y="564557"/>
                  </a:lnTo>
                  <a:lnTo>
                    <a:pt x="526846" y="554917"/>
                  </a:lnTo>
                  <a:lnTo>
                    <a:pt x="577066" y="549079"/>
                  </a:lnTo>
                  <a:lnTo>
                    <a:pt x="627888" y="547115"/>
                  </a:lnTo>
                  <a:lnTo>
                    <a:pt x="656332" y="547699"/>
                  </a:lnTo>
                  <a:lnTo>
                    <a:pt x="684561" y="549497"/>
                  </a:lnTo>
                  <a:lnTo>
                    <a:pt x="712648" y="552580"/>
                  </a:lnTo>
                  <a:lnTo>
                    <a:pt x="740664" y="557021"/>
                  </a:lnTo>
                  <a:lnTo>
                    <a:pt x="698753" y="795527"/>
                  </a:lnTo>
                  <a:lnTo>
                    <a:pt x="1169670" y="467867"/>
                  </a:lnTo>
                  <a:close/>
                </a:path>
              </a:pathLst>
            </a:custGeom>
            <a:solidFill>
              <a:srgbClr val="000080"/>
            </a:solidFill>
          </p:spPr>
          <p:txBody>
            <a:bodyPr wrap="square" lIns="0" tIns="0" rIns="0" bIns="0" rtlCol="0"/>
            <a:lstStyle/>
            <a:p>
              <a:endParaRPr/>
            </a:p>
          </p:txBody>
        </p:sp>
        <p:sp>
          <p:nvSpPr>
            <p:cNvPr id="13" name="object 13"/>
            <p:cNvSpPr/>
            <p:nvPr/>
          </p:nvSpPr>
          <p:spPr>
            <a:xfrm>
              <a:off x="6362954" y="1982977"/>
              <a:ext cx="1169670" cy="795655"/>
            </a:xfrm>
            <a:custGeom>
              <a:avLst/>
              <a:gdLst/>
              <a:ahLst/>
              <a:cxnLst/>
              <a:rect l="l" t="t" r="r" b="b"/>
              <a:pathLst>
                <a:path w="1169670" h="795655">
                  <a:moveTo>
                    <a:pt x="740664" y="557021"/>
                  </a:moveTo>
                  <a:lnTo>
                    <a:pt x="712648" y="552580"/>
                  </a:lnTo>
                  <a:lnTo>
                    <a:pt x="684561" y="549497"/>
                  </a:lnTo>
                  <a:lnTo>
                    <a:pt x="656332" y="547699"/>
                  </a:lnTo>
                  <a:lnTo>
                    <a:pt x="627888" y="547115"/>
                  </a:lnTo>
                  <a:lnTo>
                    <a:pt x="577066" y="549079"/>
                  </a:lnTo>
                  <a:lnTo>
                    <a:pt x="526846" y="554917"/>
                  </a:lnTo>
                  <a:lnTo>
                    <a:pt x="477435" y="564557"/>
                  </a:lnTo>
                  <a:lnTo>
                    <a:pt x="429040" y="577922"/>
                  </a:lnTo>
                  <a:lnTo>
                    <a:pt x="381868" y="594936"/>
                  </a:lnTo>
                  <a:lnTo>
                    <a:pt x="336126" y="615526"/>
                  </a:lnTo>
                  <a:lnTo>
                    <a:pt x="292021" y="639615"/>
                  </a:lnTo>
                  <a:lnTo>
                    <a:pt x="249760" y="667129"/>
                  </a:lnTo>
                  <a:lnTo>
                    <a:pt x="209550" y="697991"/>
                  </a:lnTo>
                  <a:lnTo>
                    <a:pt x="0" y="451103"/>
                  </a:lnTo>
                  <a:lnTo>
                    <a:pt x="38416" y="420620"/>
                  </a:lnTo>
                  <a:lnTo>
                    <a:pt x="78168" y="392218"/>
                  </a:lnTo>
                  <a:lnTo>
                    <a:pt x="119170" y="365926"/>
                  </a:lnTo>
                  <a:lnTo>
                    <a:pt x="161335" y="341771"/>
                  </a:lnTo>
                  <a:lnTo>
                    <a:pt x="204576" y="319782"/>
                  </a:lnTo>
                  <a:lnTo>
                    <a:pt x="248807" y="299988"/>
                  </a:lnTo>
                  <a:lnTo>
                    <a:pt x="293941" y="282416"/>
                  </a:lnTo>
                  <a:lnTo>
                    <a:pt x="339891" y="267095"/>
                  </a:lnTo>
                  <a:lnTo>
                    <a:pt x="386572" y="254053"/>
                  </a:lnTo>
                  <a:lnTo>
                    <a:pt x="433895" y="243320"/>
                  </a:lnTo>
                  <a:lnTo>
                    <a:pt x="481775" y="234922"/>
                  </a:lnTo>
                  <a:lnTo>
                    <a:pt x="530125" y="228888"/>
                  </a:lnTo>
                  <a:lnTo>
                    <a:pt x="578858" y="225247"/>
                  </a:lnTo>
                  <a:lnTo>
                    <a:pt x="627888" y="224027"/>
                  </a:lnTo>
                  <a:lnTo>
                    <a:pt x="670286" y="224897"/>
                  </a:lnTo>
                  <a:lnTo>
                    <a:pt x="712755" y="227552"/>
                  </a:lnTo>
                  <a:lnTo>
                    <a:pt x="755082" y="232064"/>
                  </a:lnTo>
                  <a:lnTo>
                    <a:pt x="797051" y="238505"/>
                  </a:lnTo>
                  <a:lnTo>
                    <a:pt x="839724" y="0"/>
                  </a:lnTo>
                  <a:lnTo>
                    <a:pt x="1169670" y="467867"/>
                  </a:lnTo>
                  <a:lnTo>
                    <a:pt x="698753" y="795527"/>
                  </a:lnTo>
                  <a:lnTo>
                    <a:pt x="740664" y="557021"/>
                  </a:lnTo>
                  <a:close/>
                </a:path>
              </a:pathLst>
            </a:custGeom>
            <a:ln w="12319">
              <a:solidFill>
                <a:srgbClr val="000000"/>
              </a:solidFill>
            </a:ln>
          </p:spPr>
          <p:txBody>
            <a:bodyPr wrap="square" lIns="0" tIns="0" rIns="0" bIns="0" rtlCol="0"/>
            <a:lstStyle/>
            <a:p>
              <a:endParaRPr/>
            </a:p>
          </p:txBody>
        </p:sp>
        <p:sp>
          <p:nvSpPr>
            <p:cNvPr id="14" name="object 14"/>
            <p:cNvSpPr/>
            <p:nvPr/>
          </p:nvSpPr>
          <p:spPr>
            <a:xfrm>
              <a:off x="6362954" y="1982977"/>
              <a:ext cx="1169670" cy="795655"/>
            </a:xfrm>
            <a:custGeom>
              <a:avLst/>
              <a:gdLst/>
              <a:ahLst/>
              <a:cxnLst/>
              <a:rect l="l" t="t" r="r" b="b"/>
              <a:pathLst>
                <a:path w="1169670" h="795655">
                  <a:moveTo>
                    <a:pt x="1169670" y="467867"/>
                  </a:moveTo>
                  <a:lnTo>
                    <a:pt x="839724" y="0"/>
                  </a:lnTo>
                  <a:lnTo>
                    <a:pt x="797051" y="238505"/>
                  </a:lnTo>
                  <a:lnTo>
                    <a:pt x="755082" y="232064"/>
                  </a:lnTo>
                  <a:lnTo>
                    <a:pt x="712755" y="227552"/>
                  </a:lnTo>
                  <a:lnTo>
                    <a:pt x="670286" y="224897"/>
                  </a:lnTo>
                  <a:lnTo>
                    <a:pt x="627888" y="224027"/>
                  </a:lnTo>
                  <a:lnTo>
                    <a:pt x="578858" y="225247"/>
                  </a:lnTo>
                  <a:lnTo>
                    <a:pt x="530125" y="228888"/>
                  </a:lnTo>
                  <a:lnTo>
                    <a:pt x="481775" y="234922"/>
                  </a:lnTo>
                  <a:lnTo>
                    <a:pt x="433895" y="243320"/>
                  </a:lnTo>
                  <a:lnTo>
                    <a:pt x="386572" y="254053"/>
                  </a:lnTo>
                  <a:lnTo>
                    <a:pt x="339891" y="267095"/>
                  </a:lnTo>
                  <a:lnTo>
                    <a:pt x="293941" y="282416"/>
                  </a:lnTo>
                  <a:lnTo>
                    <a:pt x="248807" y="299988"/>
                  </a:lnTo>
                  <a:lnTo>
                    <a:pt x="204576" y="319782"/>
                  </a:lnTo>
                  <a:lnTo>
                    <a:pt x="161335" y="341771"/>
                  </a:lnTo>
                  <a:lnTo>
                    <a:pt x="119170" y="365926"/>
                  </a:lnTo>
                  <a:lnTo>
                    <a:pt x="78168" y="392218"/>
                  </a:lnTo>
                  <a:lnTo>
                    <a:pt x="38416" y="420620"/>
                  </a:lnTo>
                  <a:lnTo>
                    <a:pt x="0" y="451103"/>
                  </a:lnTo>
                  <a:lnTo>
                    <a:pt x="209550" y="697991"/>
                  </a:lnTo>
                  <a:lnTo>
                    <a:pt x="249760" y="667129"/>
                  </a:lnTo>
                  <a:lnTo>
                    <a:pt x="292021" y="639615"/>
                  </a:lnTo>
                  <a:lnTo>
                    <a:pt x="336126" y="615526"/>
                  </a:lnTo>
                  <a:lnTo>
                    <a:pt x="381868" y="594936"/>
                  </a:lnTo>
                  <a:lnTo>
                    <a:pt x="429040" y="577922"/>
                  </a:lnTo>
                  <a:lnTo>
                    <a:pt x="477435" y="564557"/>
                  </a:lnTo>
                  <a:lnTo>
                    <a:pt x="526846" y="554917"/>
                  </a:lnTo>
                  <a:lnTo>
                    <a:pt x="577066" y="549079"/>
                  </a:lnTo>
                  <a:lnTo>
                    <a:pt x="627888" y="547115"/>
                  </a:lnTo>
                  <a:lnTo>
                    <a:pt x="656332" y="547699"/>
                  </a:lnTo>
                  <a:lnTo>
                    <a:pt x="684561" y="549497"/>
                  </a:lnTo>
                  <a:lnTo>
                    <a:pt x="712648" y="552580"/>
                  </a:lnTo>
                  <a:lnTo>
                    <a:pt x="740664" y="557021"/>
                  </a:lnTo>
                  <a:lnTo>
                    <a:pt x="698753" y="795527"/>
                  </a:lnTo>
                  <a:lnTo>
                    <a:pt x="1169670" y="467867"/>
                  </a:lnTo>
                  <a:close/>
                </a:path>
              </a:pathLst>
            </a:custGeom>
            <a:solidFill>
              <a:srgbClr val="000080"/>
            </a:solidFill>
          </p:spPr>
          <p:txBody>
            <a:bodyPr wrap="square" lIns="0" tIns="0" rIns="0" bIns="0" rtlCol="0"/>
            <a:lstStyle/>
            <a:p>
              <a:endParaRPr/>
            </a:p>
          </p:txBody>
        </p:sp>
        <p:sp>
          <p:nvSpPr>
            <p:cNvPr id="15" name="object 15"/>
            <p:cNvSpPr/>
            <p:nvPr/>
          </p:nvSpPr>
          <p:spPr>
            <a:xfrm>
              <a:off x="6362954" y="1982977"/>
              <a:ext cx="1169670" cy="795655"/>
            </a:xfrm>
            <a:custGeom>
              <a:avLst/>
              <a:gdLst/>
              <a:ahLst/>
              <a:cxnLst/>
              <a:rect l="l" t="t" r="r" b="b"/>
              <a:pathLst>
                <a:path w="1169670" h="795655">
                  <a:moveTo>
                    <a:pt x="740664" y="557021"/>
                  </a:moveTo>
                  <a:lnTo>
                    <a:pt x="712648" y="552580"/>
                  </a:lnTo>
                  <a:lnTo>
                    <a:pt x="684561" y="549497"/>
                  </a:lnTo>
                  <a:lnTo>
                    <a:pt x="656332" y="547699"/>
                  </a:lnTo>
                  <a:lnTo>
                    <a:pt x="627888" y="547115"/>
                  </a:lnTo>
                  <a:lnTo>
                    <a:pt x="577066" y="549079"/>
                  </a:lnTo>
                  <a:lnTo>
                    <a:pt x="526846" y="554917"/>
                  </a:lnTo>
                  <a:lnTo>
                    <a:pt x="477435" y="564557"/>
                  </a:lnTo>
                  <a:lnTo>
                    <a:pt x="429040" y="577922"/>
                  </a:lnTo>
                  <a:lnTo>
                    <a:pt x="381868" y="594936"/>
                  </a:lnTo>
                  <a:lnTo>
                    <a:pt x="336126" y="615526"/>
                  </a:lnTo>
                  <a:lnTo>
                    <a:pt x="292021" y="639615"/>
                  </a:lnTo>
                  <a:lnTo>
                    <a:pt x="249760" y="667129"/>
                  </a:lnTo>
                  <a:lnTo>
                    <a:pt x="209550" y="697991"/>
                  </a:lnTo>
                  <a:lnTo>
                    <a:pt x="0" y="451103"/>
                  </a:lnTo>
                  <a:lnTo>
                    <a:pt x="38416" y="420620"/>
                  </a:lnTo>
                  <a:lnTo>
                    <a:pt x="78168" y="392218"/>
                  </a:lnTo>
                  <a:lnTo>
                    <a:pt x="119170" y="365926"/>
                  </a:lnTo>
                  <a:lnTo>
                    <a:pt x="161335" y="341771"/>
                  </a:lnTo>
                  <a:lnTo>
                    <a:pt x="204576" y="319782"/>
                  </a:lnTo>
                  <a:lnTo>
                    <a:pt x="248807" y="299988"/>
                  </a:lnTo>
                  <a:lnTo>
                    <a:pt x="293941" y="282416"/>
                  </a:lnTo>
                  <a:lnTo>
                    <a:pt x="339891" y="267095"/>
                  </a:lnTo>
                  <a:lnTo>
                    <a:pt x="386572" y="254053"/>
                  </a:lnTo>
                  <a:lnTo>
                    <a:pt x="433895" y="243320"/>
                  </a:lnTo>
                  <a:lnTo>
                    <a:pt x="481775" y="234922"/>
                  </a:lnTo>
                  <a:lnTo>
                    <a:pt x="530125" y="228888"/>
                  </a:lnTo>
                  <a:lnTo>
                    <a:pt x="578858" y="225247"/>
                  </a:lnTo>
                  <a:lnTo>
                    <a:pt x="627888" y="224027"/>
                  </a:lnTo>
                  <a:lnTo>
                    <a:pt x="670286" y="224897"/>
                  </a:lnTo>
                  <a:lnTo>
                    <a:pt x="712755" y="227552"/>
                  </a:lnTo>
                  <a:lnTo>
                    <a:pt x="755082" y="232064"/>
                  </a:lnTo>
                  <a:lnTo>
                    <a:pt x="797051" y="238505"/>
                  </a:lnTo>
                  <a:lnTo>
                    <a:pt x="839724" y="0"/>
                  </a:lnTo>
                  <a:lnTo>
                    <a:pt x="1169670" y="467867"/>
                  </a:lnTo>
                  <a:lnTo>
                    <a:pt x="698753" y="795527"/>
                  </a:lnTo>
                  <a:lnTo>
                    <a:pt x="740664" y="557021"/>
                  </a:lnTo>
                  <a:close/>
                </a:path>
              </a:pathLst>
            </a:custGeom>
            <a:ln w="12319">
              <a:solidFill>
                <a:srgbClr val="000000"/>
              </a:solidFill>
            </a:ln>
          </p:spPr>
          <p:txBody>
            <a:bodyPr wrap="square" lIns="0" tIns="0" rIns="0" bIns="0" rtlCol="0"/>
            <a:lstStyle/>
            <a:p>
              <a:endParaRPr/>
            </a:p>
          </p:txBody>
        </p:sp>
      </p:grpSp>
      <p:grpSp>
        <p:nvGrpSpPr>
          <p:cNvPr id="16" name="object 16"/>
          <p:cNvGrpSpPr/>
          <p:nvPr/>
        </p:nvGrpSpPr>
        <p:grpSpPr>
          <a:xfrm>
            <a:off x="7563040" y="3462718"/>
            <a:ext cx="676275" cy="1010285"/>
            <a:chOff x="7563040" y="3462718"/>
            <a:chExt cx="676275" cy="1010285"/>
          </a:xfrm>
        </p:grpSpPr>
        <p:sp>
          <p:nvSpPr>
            <p:cNvPr id="17" name="object 17"/>
            <p:cNvSpPr/>
            <p:nvPr/>
          </p:nvSpPr>
          <p:spPr>
            <a:xfrm>
              <a:off x="7569200" y="3468877"/>
              <a:ext cx="663575" cy="997585"/>
            </a:xfrm>
            <a:custGeom>
              <a:avLst/>
              <a:gdLst/>
              <a:ahLst/>
              <a:cxnLst/>
              <a:rect l="l" t="t" r="r" b="b"/>
              <a:pathLst>
                <a:path w="663575" h="997585">
                  <a:moveTo>
                    <a:pt x="663457" y="193396"/>
                  </a:moveTo>
                  <a:lnTo>
                    <a:pt x="663365" y="145047"/>
                  </a:lnTo>
                  <a:lnTo>
                    <a:pt x="660845" y="96638"/>
                  </a:lnTo>
                  <a:lnTo>
                    <a:pt x="655882" y="48259"/>
                  </a:lnTo>
                  <a:lnTo>
                    <a:pt x="648461" y="0"/>
                  </a:lnTo>
                  <a:lnTo>
                    <a:pt x="328422" y="55625"/>
                  </a:lnTo>
                  <a:lnTo>
                    <a:pt x="335341" y="105769"/>
                  </a:lnTo>
                  <a:lnTo>
                    <a:pt x="338341" y="155982"/>
                  </a:lnTo>
                  <a:lnTo>
                    <a:pt x="337453" y="206050"/>
                  </a:lnTo>
                  <a:lnTo>
                    <a:pt x="332707" y="255761"/>
                  </a:lnTo>
                  <a:lnTo>
                    <a:pt x="324136" y="304901"/>
                  </a:lnTo>
                  <a:lnTo>
                    <a:pt x="311770" y="353257"/>
                  </a:lnTo>
                  <a:lnTo>
                    <a:pt x="295642" y="400616"/>
                  </a:lnTo>
                  <a:lnTo>
                    <a:pt x="275782" y="446765"/>
                  </a:lnTo>
                  <a:lnTo>
                    <a:pt x="252222" y="491489"/>
                  </a:lnTo>
                  <a:lnTo>
                    <a:pt x="221837" y="539019"/>
                  </a:lnTo>
                  <a:lnTo>
                    <a:pt x="187451" y="583692"/>
                  </a:lnTo>
                  <a:lnTo>
                    <a:pt x="0" y="427482"/>
                  </a:lnTo>
                  <a:lnTo>
                    <a:pt x="51816" y="997458"/>
                  </a:lnTo>
                  <a:lnTo>
                    <a:pt x="624077" y="948689"/>
                  </a:lnTo>
                  <a:lnTo>
                    <a:pt x="436625" y="792480"/>
                  </a:lnTo>
                  <a:lnTo>
                    <a:pt x="463331" y="759344"/>
                  </a:lnTo>
                  <a:lnTo>
                    <a:pt x="488537" y="725138"/>
                  </a:lnTo>
                  <a:lnTo>
                    <a:pt x="512171" y="689931"/>
                  </a:lnTo>
                  <a:lnTo>
                    <a:pt x="534161" y="653796"/>
                  </a:lnTo>
                  <a:lnTo>
                    <a:pt x="557521" y="610995"/>
                  </a:lnTo>
                  <a:lnTo>
                    <a:pt x="578602" y="567234"/>
                  </a:lnTo>
                  <a:lnTo>
                    <a:pt x="597391" y="522604"/>
                  </a:lnTo>
                  <a:lnTo>
                    <a:pt x="613872" y="477194"/>
                  </a:lnTo>
                  <a:lnTo>
                    <a:pt x="628030" y="431094"/>
                  </a:lnTo>
                  <a:lnTo>
                    <a:pt x="639851" y="384394"/>
                  </a:lnTo>
                  <a:lnTo>
                    <a:pt x="649319" y="337185"/>
                  </a:lnTo>
                  <a:lnTo>
                    <a:pt x="656419" y="289555"/>
                  </a:lnTo>
                  <a:lnTo>
                    <a:pt x="661137" y="241596"/>
                  </a:lnTo>
                  <a:lnTo>
                    <a:pt x="663457" y="193396"/>
                  </a:lnTo>
                  <a:close/>
                </a:path>
              </a:pathLst>
            </a:custGeom>
            <a:solidFill>
              <a:srgbClr val="00FF00"/>
            </a:solidFill>
          </p:spPr>
          <p:txBody>
            <a:bodyPr wrap="square" lIns="0" tIns="0" rIns="0" bIns="0" rtlCol="0"/>
            <a:lstStyle/>
            <a:p>
              <a:endParaRPr/>
            </a:p>
          </p:txBody>
        </p:sp>
        <p:sp>
          <p:nvSpPr>
            <p:cNvPr id="18" name="object 18"/>
            <p:cNvSpPr/>
            <p:nvPr/>
          </p:nvSpPr>
          <p:spPr>
            <a:xfrm>
              <a:off x="7569200" y="3468877"/>
              <a:ext cx="663575" cy="997585"/>
            </a:xfrm>
            <a:custGeom>
              <a:avLst/>
              <a:gdLst/>
              <a:ahLst/>
              <a:cxnLst/>
              <a:rect l="l" t="t" r="r" b="b"/>
              <a:pathLst>
                <a:path w="663575" h="997585">
                  <a:moveTo>
                    <a:pt x="187451" y="583692"/>
                  </a:moveTo>
                  <a:lnTo>
                    <a:pt x="221837" y="539019"/>
                  </a:lnTo>
                  <a:lnTo>
                    <a:pt x="252222" y="491489"/>
                  </a:lnTo>
                  <a:lnTo>
                    <a:pt x="275782" y="446765"/>
                  </a:lnTo>
                  <a:lnTo>
                    <a:pt x="295642" y="400616"/>
                  </a:lnTo>
                  <a:lnTo>
                    <a:pt x="311770" y="353257"/>
                  </a:lnTo>
                  <a:lnTo>
                    <a:pt x="324136" y="304901"/>
                  </a:lnTo>
                  <a:lnTo>
                    <a:pt x="332707" y="255761"/>
                  </a:lnTo>
                  <a:lnTo>
                    <a:pt x="337453" y="206050"/>
                  </a:lnTo>
                  <a:lnTo>
                    <a:pt x="338341" y="155982"/>
                  </a:lnTo>
                  <a:lnTo>
                    <a:pt x="335341" y="105769"/>
                  </a:lnTo>
                  <a:lnTo>
                    <a:pt x="328422" y="55625"/>
                  </a:lnTo>
                  <a:lnTo>
                    <a:pt x="648461" y="0"/>
                  </a:lnTo>
                  <a:lnTo>
                    <a:pt x="655882" y="48259"/>
                  </a:lnTo>
                  <a:lnTo>
                    <a:pt x="660845" y="96638"/>
                  </a:lnTo>
                  <a:lnTo>
                    <a:pt x="663365" y="145047"/>
                  </a:lnTo>
                  <a:lnTo>
                    <a:pt x="663457" y="193396"/>
                  </a:lnTo>
                  <a:lnTo>
                    <a:pt x="661137" y="241596"/>
                  </a:lnTo>
                  <a:lnTo>
                    <a:pt x="656419" y="289555"/>
                  </a:lnTo>
                  <a:lnTo>
                    <a:pt x="649319" y="337185"/>
                  </a:lnTo>
                  <a:lnTo>
                    <a:pt x="639851" y="384394"/>
                  </a:lnTo>
                  <a:lnTo>
                    <a:pt x="628030" y="431094"/>
                  </a:lnTo>
                  <a:lnTo>
                    <a:pt x="613872" y="477194"/>
                  </a:lnTo>
                  <a:lnTo>
                    <a:pt x="597391" y="522604"/>
                  </a:lnTo>
                  <a:lnTo>
                    <a:pt x="578602" y="567234"/>
                  </a:lnTo>
                  <a:lnTo>
                    <a:pt x="557521" y="610995"/>
                  </a:lnTo>
                  <a:lnTo>
                    <a:pt x="534161" y="653796"/>
                  </a:lnTo>
                  <a:lnTo>
                    <a:pt x="512171" y="689931"/>
                  </a:lnTo>
                  <a:lnTo>
                    <a:pt x="488537" y="725138"/>
                  </a:lnTo>
                  <a:lnTo>
                    <a:pt x="463331" y="759344"/>
                  </a:lnTo>
                  <a:lnTo>
                    <a:pt x="436625" y="792480"/>
                  </a:lnTo>
                  <a:lnTo>
                    <a:pt x="624077" y="948689"/>
                  </a:lnTo>
                  <a:lnTo>
                    <a:pt x="51816" y="997458"/>
                  </a:lnTo>
                  <a:lnTo>
                    <a:pt x="0" y="427482"/>
                  </a:lnTo>
                  <a:lnTo>
                    <a:pt x="187451" y="583692"/>
                  </a:lnTo>
                  <a:close/>
                </a:path>
              </a:pathLst>
            </a:custGeom>
            <a:ln w="12319">
              <a:solidFill>
                <a:srgbClr val="000000"/>
              </a:solidFill>
            </a:ln>
          </p:spPr>
          <p:txBody>
            <a:bodyPr wrap="square" lIns="0" tIns="0" rIns="0" bIns="0" rtlCol="0"/>
            <a:lstStyle/>
            <a:p>
              <a:endParaRPr/>
            </a:p>
          </p:txBody>
        </p:sp>
        <p:sp>
          <p:nvSpPr>
            <p:cNvPr id="19" name="object 19"/>
            <p:cNvSpPr/>
            <p:nvPr/>
          </p:nvSpPr>
          <p:spPr>
            <a:xfrm>
              <a:off x="7569200" y="3468877"/>
              <a:ext cx="663575" cy="997585"/>
            </a:xfrm>
            <a:custGeom>
              <a:avLst/>
              <a:gdLst/>
              <a:ahLst/>
              <a:cxnLst/>
              <a:rect l="l" t="t" r="r" b="b"/>
              <a:pathLst>
                <a:path w="663575" h="997585">
                  <a:moveTo>
                    <a:pt x="663457" y="193396"/>
                  </a:moveTo>
                  <a:lnTo>
                    <a:pt x="663365" y="145047"/>
                  </a:lnTo>
                  <a:lnTo>
                    <a:pt x="660845" y="96638"/>
                  </a:lnTo>
                  <a:lnTo>
                    <a:pt x="655882" y="48259"/>
                  </a:lnTo>
                  <a:lnTo>
                    <a:pt x="648461" y="0"/>
                  </a:lnTo>
                  <a:lnTo>
                    <a:pt x="328422" y="55625"/>
                  </a:lnTo>
                  <a:lnTo>
                    <a:pt x="335341" y="105769"/>
                  </a:lnTo>
                  <a:lnTo>
                    <a:pt x="338341" y="155982"/>
                  </a:lnTo>
                  <a:lnTo>
                    <a:pt x="337453" y="206050"/>
                  </a:lnTo>
                  <a:lnTo>
                    <a:pt x="332707" y="255761"/>
                  </a:lnTo>
                  <a:lnTo>
                    <a:pt x="324136" y="304901"/>
                  </a:lnTo>
                  <a:lnTo>
                    <a:pt x="311770" y="353257"/>
                  </a:lnTo>
                  <a:lnTo>
                    <a:pt x="295642" y="400616"/>
                  </a:lnTo>
                  <a:lnTo>
                    <a:pt x="275782" y="446765"/>
                  </a:lnTo>
                  <a:lnTo>
                    <a:pt x="252222" y="491489"/>
                  </a:lnTo>
                  <a:lnTo>
                    <a:pt x="221837" y="539019"/>
                  </a:lnTo>
                  <a:lnTo>
                    <a:pt x="187451" y="583692"/>
                  </a:lnTo>
                  <a:lnTo>
                    <a:pt x="0" y="427482"/>
                  </a:lnTo>
                  <a:lnTo>
                    <a:pt x="51816" y="997458"/>
                  </a:lnTo>
                  <a:lnTo>
                    <a:pt x="624077" y="948689"/>
                  </a:lnTo>
                  <a:lnTo>
                    <a:pt x="436625" y="792480"/>
                  </a:lnTo>
                  <a:lnTo>
                    <a:pt x="463331" y="759344"/>
                  </a:lnTo>
                  <a:lnTo>
                    <a:pt x="488537" y="725138"/>
                  </a:lnTo>
                  <a:lnTo>
                    <a:pt x="512171" y="689931"/>
                  </a:lnTo>
                  <a:lnTo>
                    <a:pt x="534161" y="653796"/>
                  </a:lnTo>
                  <a:lnTo>
                    <a:pt x="557521" y="610995"/>
                  </a:lnTo>
                  <a:lnTo>
                    <a:pt x="578602" y="567234"/>
                  </a:lnTo>
                  <a:lnTo>
                    <a:pt x="597391" y="522604"/>
                  </a:lnTo>
                  <a:lnTo>
                    <a:pt x="613872" y="477194"/>
                  </a:lnTo>
                  <a:lnTo>
                    <a:pt x="628030" y="431094"/>
                  </a:lnTo>
                  <a:lnTo>
                    <a:pt x="639851" y="384394"/>
                  </a:lnTo>
                  <a:lnTo>
                    <a:pt x="649319" y="337185"/>
                  </a:lnTo>
                  <a:lnTo>
                    <a:pt x="656419" y="289555"/>
                  </a:lnTo>
                  <a:lnTo>
                    <a:pt x="661137" y="241596"/>
                  </a:lnTo>
                  <a:lnTo>
                    <a:pt x="663457" y="193396"/>
                  </a:lnTo>
                  <a:close/>
                </a:path>
              </a:pathLst>
            </a:custGeom>
            <a:solidFill>
              <a:srgbClr val="00FF00"/>
            </a:solidFill>
          </p:spPr>
          <p:txBody>
            <a:bodyPr wrap="square" lIns="0" tIns="0" rIns="0" bIns="0" rtlCol="0"/>
            <a:lstStyle/>
            <a:p>
              <a:endParaRPr/>
            </a:p>
          </p:txBody>
        </p:sp>
        <p:sp>
          <p:nvSpPr>
            <p:cNvPr id="20" name="object 20"/>
            <p:cNvSpPr/>
            <p:nvPr/>
          </p:nvSpPr>
          <p:spPr>
            <a:xfrm>
              <a:off x="7569200" y="3468877"/>
              <a:ext cx="663575" cy="997585"/>
            </a:xfrm>
            <a:custGeom>
              <a:avLst/>
              <a:gdLst/>
              <a:ahLst/>
              <a:cxnLst/>
              <a:rect l="l" t="t" r="r" b="b"/>
              <a:pathLst>
                <a:path w="663575" h="997585">
                  <a:moveTo>
                    <a:pt x="187451" y="583692"/>
                  </a:moveTo>
                  <a:lnTo>
                    <a:pt x="221837" y="539019"/>
                  </a:lnTo>
                  <a:lnTo>
                    <a:pt x="252222" y="491489"/>
                  </a:lnTo>
                  <a:lnTo>
                    <a:pt x="275782" y="446765"/>
                  </a:lnTo>
                  <a:lnTo>
                    <a:pt x="295642" y="400616"/>
                  </a:lnTo>
                  <a:lnTo>
                    <a:pt x="311770" y="353257"/>
                  </a:lnTo>
                  <a:lnTo>
                    <a:pt x="324136" y="304901"/>
                  </a:lnTo>
                  <a:lnTo>
                    <a:pt x="332707" y="255761"/>
                  </a:lnTo>
                  <a:lnTo>
                    <a:pt x="337453" y="206050"/>
                  </a:lnTo>
                  <a:lnTo>
                    <a:pt x="338341" y="155982"/>
                  </a:lnTo>
                  <a:lnTo>
                    <a:pt x="335341" y="105769"/>
                  </a:lnTo>
                  <a:lnTo>
                    <a:pt x="328422" y="55625"/>
                  </a:lnTo>
                  <a:lnTo>
                    <a:pt x="648461" y="0"/>
                  </a:lnTo>
                  <a:lnTo>
                    <a:pt x="655882" y="48259"/>
                  </a:lnTo>
                  <a:lnTo>
                    <a:pt x="660845" y="96638"/>
                  </a:lnTo>
                  <a:lnTo>
                    <a:pt x="663365" y="145047"/>
                  </a:lnTo>
                  <a:lnTo>
                    <a:pt x="663457" y="193396"/>
                  </a:lnTo>
                  <a:lnTo>
                    <a:pt x="661137" y="241596"/>
                  </a:lnTo>
                  <a:lnTo>
                    <a:pt x="656419" y="289555"/>
                  </a:lnTo>
                  <a:lnTo>
                    <a:pt x="649319" y="337185"/>
                  </a:lnTo>
                  <a:lnTo>
                    <a:pt x="639851" y="384394"/>
                  </a:lnTo>
                  <a:lnTo>
                    <a:pt x="628030" y="431094"/>
                  </a:lnTo>
                  <a:lnTo>
                    <a:pt x="613872" y="477194"/>
                  </a:lnTo>
                  <a:lnTo>
                    <a:pt x="597391" y="522604"/>
                  </a:lnTo>
                  <a:lnTo>
                    <a:pt x="578602" y="567234"/>
                  </a:lnTo>
                  <a:lnTo>
                    <a:pt x="557521" y="610995"/>
                  </a:lnTo>
                  <a:lnTo>
                    <a:pt x="534161" y="653796"/>
                  </a:lnTo>
                  <a:lnTo>
                    <a:pt x="512171" y="689931"/>
                  </a:lnTo>
                  <a:lnTo>
                    <a:pt x="488537" y="725138"/>
                  </a:lnTo>
                  <a:lnTo>
                    <a:pt x="463331" y="759344"/>
                  </a:lnTo>
                  <a:lnTo>
                    <a:pt x="436625" y="792480"/>
                  </a:lnTo>
                  <a:lnTo>
                    <a:pt x="624077" y="948689"/>
                  </a:lnTo>
                  <a:lnTo>
                    <a:pt x="51816" y="997458"/>
                  </a:lnTo>
                  <a:lnTo>
                    <a:pt x="0" y="427482"/>
                  </a:lnTo>
                  <a:lnTo>
                    <a:pt x="187451" y="583692"/>
                  </a:lnTo>
                  <a:close/>
                </a:path>
              </a:pathLst>
            </a:custGeom>
            <a:ln w="12319">
              <a:solidFill>
                <a:srgbClr val="000000"/>
              </a:solidFill>
            </a:ln>
          </p:spPr>
          <p:txBody>
            <a:bodyPr wrap="square" lIns="0" tIns="0" rIns="0" bIns="0" rtlCol="0"/>
            <a:lstStyle/>
            <a:p>
              <a:endParaRPr/>
            </a:p>
          </p:txBody>
        </p:sp>
      </p:grpSp>
      <p:grpSp>
        <p:nvGrpSpPr>
          <p:cNvPr id="21" name="object 21"/>
          <p:cNvGrpSpPr/>
          <p:nvPr/>
        </p:nvGrpSpPr>
        <p:grpSpPr>
          <a:xfrm>
            <a:off x="5571172" y="3525964"/>
            <a:ext cx="935355" cy="1026794"/>
            <a:chOff x="5571172" y="3525964"/>
            <a:chExt cx="935355" cy="1026794"/>
          </a:xfrm>
        </p:grpSpPr>
        <p:sp>
          <p:nvSpPr>
            <p:cNvPr id="22" name="object 22"/>
            <p:cNvSpPr/>
            <p:nvPr/>
          </p:nvSpPr>
          <p:spPr>
            <a:xfrm>
              <a:off x="5577331" y="3532124"/>
              <a:ext cx="923290" cy="1014730"/>
            </a:xfrm>
            <a:custGeom>
              <a:avLst/>
              <a:gdLst/>
              <a:ahLst/>
              <a:cxnLst/>
              <a:rect l="l" t="t" r="r" b="b"/>
              <a:pathLst>
                <a:path w="923289" h="1014729">
                  <a:moveTo>
                    <a:pt x="922782" y="710184"/>
                  </a:moveTo>
                  <a:lnTo>
                    <a:pt x="875905" y="691129"/>
                  </a:lnTo>
                  <a:lnTo>
                    <a:pt x="830898" y="668607"/>
                  </a:lnTo>
                  <a:lnTo>
                    <a:pt x="787936" y="642761"/>
                  </a:lnTo>
                  <a:lnTo>
                    <a:pt x="747193" y="613735"/>
                  </a:lnTo>
                  <a:lnTo>
                    <a:pt x="708847" y="581673"/>
                  </a:lnTo>
                  <a:lnTo>
                    <a:pt x="673071" y="546720"/>
                  </a:lnTo>
                  <a:lnTo>
                    <a:pt x="640043" y="509021"/>
                  </a:lnTo>
                  <a:lnTo>
                    <a:pt x="609937" y="468718"/>
                  </a:lnTo>
                  <a:lnTo>
                    <a:pt x="582929" y="425958"/>
                  </a:lnTo>
                  <a:lnTo>
                    <a:pt x="556640" y="376332"/>
                  </a:lnTo>
                  <a:lnTo>
                    <a:pt x="534923" y="323850"/>
                  </a:lnTo>
                  <a:lnTo>
                    <a:pt x="764286" y="240791"/>
                  </a:lnTo>
                  <a:lnTo>
                    <a:pt x="243839" y="0"/>
                  </a:lnTo>
                  <a:lnTo>
                    <a:pt x="0" y="518922"/>
                  </a:lnTo>
                  <a:lnTo>
                    <a:pt x="229362" y="435863"/>
                  </a:lnTo>
                  <a:lnTo>
                    <a:pt x="244625" y="475118"/>
                  </a:lnTo>
                  <a:lnTo>
                    <a:pt x="261747" y="513873"/>
                  </a:lnTo>
                  <a:lnTo>
                    <a:pt x="280582" y="551914"/>
                  </a:lnTo>
                  <a:lnTo>
                    <a:pt x="300989" y="589026"/>
                  </a:lnTo>
                  <a:lnTo>
                    <a:pt x="326485" y="630595"/>
                  </a:lnTo>
                  <a:lnTo>
                    <a:pt x="353941" y="670682"/>
                  </a:lnTo>
                  <a:lnTo>
                    <a:pt x="383285" y="709225"/>
                  </a:lnTo>
                  <a:lnTo>
                    <a:pt x="414450" y="746166"/>
                  </a:lnTo>
                  <a:lnTo>
                    <a:pt x="447363" y="781444"/>
                  </a:lnTo>
                  <a:lnTo>
                    <a:pt x="481957" y="815000"/>
                  </a:lnTo>
                  <a:lnTo>
                    <a:pt x="518160" y="846772"/>
                  </a:lnTo>
                  <a:lnTo>
                    <a:pt x="555902" y="876702"/>
                  </a:lnTo>
                  <a:lnTo>
                    <a:pt x="595114" y="904728"/>
                  </a:lnTo>
                  <a:lnTo>
                    <a:pt x="635725" y="930792"/>
                  </a:lnTo>
                  <a:lnTo>
                    <a:pt x="677666" y="954834"/>
                  </a:lnTo>
                  <a:lnTo>
                    <a:pt x="720867" y="976792"/>
                  </a:lnTo>
                  <a:lnTo>
                    <a:pt x="765257" y="996608"/>
                  </a:lnTo>
                  <a:lnTo>
                    <a:pt x="810767" y="1014222"/>
                  </a:lnTo>
                  <a:lnTo>
                    <a:pt x="922782" y="710184"/>
                  </a:lnTo>
                  <a:close/>
                </a:path>
              </a:pathLst>
            </a:custGeom>
            <a:solidFill>
              <a:srgbClr val="800080"/>
            </a:solidFill>
          </p:spPr>
          <p:txBody>
            <a:bodyPr wrap="square" lIns="0" tIns="0" rIns="0" bIns="0" rtlCol="0"/>
            <a:lstStyle/>
            <a:p>
              <a:endParaRPr/>
            </a:p>
          </p:txBody>
        </p:sp>
        <p:sp>
          <p:nvSpPr>
            <p:cNvPr id="23" name="object 23"/>
            <p:cNvSpPr/>
            <p:nvPr/>
          </p:nvSpPr>
          <p:spPr>
            <a:xfrm>
              <a:off x="5577331" y="3532124"/>
              <a:ext cx="923290" cy="1014730"/>
            </a:xfrm>
            <a:custGeom>
              <a:avLst/>
              <a:gdLst/>
              <a:ahLst/>
              <a:cxnLst/>
              <a:rect l="l" t="t" r="r" b="b"/>
              <a:pathLst>
                <a:path w="923289" h="1014729">
                  <a:moveTo>
                    <a:pt x="534923" y="323850"/>
                  </a:moveTo>
                  <a:lnTo>
                    <a:pt x="556640" y="376332"/>
                  </a:lnTo>
                  <a:lnTo>
                    <a:pt x="582929" y="425958"/>
                  </a:lnTo>
                  <a:lnTo>
                    <a:pt x="609937" y="468718"/>
                  </a:lnTo>
                  <a:lnTo>
                    <a:pt x="640043" y="509021"/>
                  </a:lnTo>
                  <a:lnTo>
                    <a:pt x="673071" y="546720"/>
                  </a:lnTo>
                  <a:lnTo>
                    <a:pt x="708847" y="581673"/>
                  </a:lnTo>
                  <a:lnTo>
                    <a:pt x="747193" y="613735"/>
                  </a:lnTo>
                  <a:lnTo>
                    <a:pt x="787936" y="642761"/>
                  </a:lnTo>
                  <a:lnTo>
                    <a:pt x="830898" y="668607"/>
                  </a:lnTo>
                  <a:lnTo>
                    <a:pt x="875905" y="691129"/>
                  </a:lnTo>
                  <a:lnTo>
                    <a:pt x="922782" y="710184"/>
                  </a:lnTo>
                  <a:lnTo>
                    <a:pt x="810767" y="1014222"/>
                  </a:lnTo>
                  <a:lnTo>
                    <a:pt x="765257" y="996608"/>
                  </a:lnTo>
                  <a:lnTo>
                    <a:pt x="720867" y="976792"/>
                  </a:lnTo>
                  <a:lnTo>
                    <a:pt x="677666" y="954834"/>
                  </a:lnTo>
                  <a:lnTo>
                    <a:pt x="635725" y="930792"/>
                  </a:lnTo>
                  <a:lnTo>
                    <a:pt x="595114" y="904728"/>
                  </a:lnTo>
                  <a:lnTo>
                    <a:pt x="555902" y="876702"/>
                  </a:lnTo>
                  <a:lnTo>
                    <a:pt x="518160" y="846772"/>
                  </a:lnTo>
                  <a:lnTo>
                    <a:pt x="481957" y="815000"/>
                  </a:lnTo>
                  <a:lnTo>
                    <a:pt x="447363" y="781444"/>
                  </a:lnTo>
                  <a:lnTo>
                    <a:pt x="414450" y="746166"/>
                  </a:lnTo>
                  <a:lnTo>
                    <a:pt x="383285" y="709225"/>
                  </a:lnTo>
                  <a:lnTo>
                    <a:pt x="353941" y="670682"/>
                  </a:lnTo>
                  <a:lnTo>
                    <a:pt x="326485" y="630595"/>
                  </a:lnTo>
                  <a:lnTo>
                    <a:pt x="300989" y="589026"/>
                  </a:lnTo>
                  <a:lnTo>
                    <a:pt x="280582" y="551914"/>
                  </a:lnTo>
                  <a:lnTo>
                    <a:pt x="261747" y="513873"/>
                  </a:lnTo>
                  <a:lnTo>
                    <a:pt x="244625" y="475118"/>
                  </a:lnTo>
                  <a:lnTo>
                    <a:pt x="229362" y="435863"/>
                  </a:lnTo>
                  <a:lnTo>
                    <a:pt x="0" y="518922"/>
                  </a:lnTo>
                  <a:lnTo>
                    <a:pt x="243839" y="0"/>
                  </a:lnTo>
                  <a:lnTo>
                    <a:pt x="764286" y="240791"/>
                  </a:lnTo>
                  <a:lnTo>
                    <a:pt x="534923" y="323850"/>
                  </a:lnTo>
                  <a:close/>
                </a:path>
              </a:pathLst>
            </a:custGeom>
            <a:ln w="12319">
              <a:solidFill>
                <a:srgbClr val="000000"/>
              </a:solidFill>
            </a:ln>
          </p:spPr>
          <p:txBody>
            <a:bodyPr wrap="square" lIns="0" tIns="0" rIns="0" bIns="0" rtlCol="0"/>
            <a:lstStyle/>
            <a:p>
              <a:endParaRPr/>
            </a:p>
          </p:txBody>
        </p:sp>
        <p:sp>
          <p:nvSpPr>
            <p:cNvPr id="24" name="object 24"/>
            <p:cNvSpPr/>
            <p:nvPr/>
          </p:nvSpPr>
          <p:spPr>
            <a:xfrm>
              <a:off x="5577331" y="3532124"/>
              <a:ext cx="923290" cy="1014730"/>
            </a:xfrm>
            <a:custGeom>
              <a:avLst/>
              <a:gdLst/>
              <a:ahLst/>
              <a:cxnLst/>
              <a:rect l="l" t="t" r="r" b="b"/>
              <a:pathLst>
                <a:path w="923289" h="1014729">
                  <a:moveTo>
                    <a:pt x="922782" y="710184"/>
                  </a:moveTo>
                  <a:lnTo>
                    <a:pt x="875905" y="691129"/>
                  </a:lnTo>
                  <a:lnTo>
                    <a:pt x="830898" y="668607"/>
                  </a:lnTo>
                  <a:lnTo>
                    <a:pt x="787936" y="642761"/>
                  </a:lnTo>
                  <a:lnTo>
                    <a:pt x="747193" y="613735"/>
                  </a:lnTo>
                  <a:lnTo>
                    <a:pt x="708847" y="581673"/>
                  </a:lnTo>
                  <a:lnTo>
                    <a:pt x="673071" y="546720"/>
                  </a:lnTo>
                  <a:lnTo>
                    <a:pt x="640043" y="509021"/>
                  </a:lnTo>
                  <a:lnTo>
                    <a:pt x="609937" y="468718"/>
                  </a:lnTo>
                  <a:lnTo>
                    <a:pt x="582929" y="425958"/>
                  </a:lnTo>
                  <a:lnTo>
                    <a:pt x="556640" y="376332"/>
                  </a:lnTo>
                  <a:lnTo>
                    <a:pt x="534923" y="323850"/>
                  </a:lnTo>
                  <a:lnTo>
                    <a:pt x="764286" y="240791"/>
                  </a:lnTo>
                  <a:lnTo>
                    <a:pt x="243839" y="0"/>
                  </a:lnTo>
                  <a:lnTo>
                    <a:pt x="0" y="518922"/>
                  </a:lnTo>
                  <a:lnTo>
                    <a:pt x="229362" y="435863"/>
                  </a:lnTo>
                  <a:lnTo>
                    <a:pt x="244625" y="475118"/>
                  </a:lnTo>
                  <a:lnTo>
                    <a:pt x="261747" y="513873"/>
                  </a:lnTo>
                  <a:lnTo>
                    <a:pt x="280582" y="551914"/>
                  </a:lnTo>
                  <a:lnTo>
                    <a:pt x="300989" y="589026"/>
                  </a:lnTo>
                  <a:lnTo>
                    <a:pt x="326485" y="630595"/>
                  </a:lnTo>
                  <a:lnTo>
                    <a:pt x="353941" y="670682"/>
                  </a:lnTo>
                  <a:lnTo>
                    <a:pt x="383285" y="709225"/>
                  </a:lnTo>
                  <a:lnTo>
                    <a:pt x="414450" y="746166"/>
                  </a:lnTo>
                  <a:lnTo>
                    <a:pt x="447363" y="781444"/>
                  </a:lnTo>
                  <a:lnTo>
                    <a:pt x="481957" y="815000"/>
                  </a:lnTo>
                  <a:lnTo>
                    <a:pt x="518160" y="846772"/>
                  </a:lnTo>
                  <a:lnTo>
                    <a:pt x="555902" y="876702"/>
                  </a:lnTo>
                  <a:lnTo>
                    <a:pt x="595114" y="904728"/>
                  </a:lnTo>
                  <a:lnTo>
                    <a:pt x="635725" y="930792"/>
                  </a:lnTo>
                  <a:lnTo>
                    <a:pt x="677666" y="954834"/>
                  </a:lnTo>
                  <a:lnTo>
                    <a:pt x="720867" y="976792"/>
                  </a:lnTo>
                  <a:lnTo>
                    <a:pt x="765257" y="996608"/>
                  </a:lnTo>
                  <a:lnTo>
                    <a:pt x="810767" y="1014222"/>
                  </a:lnTo>
                  <a:lnTo>
                    <a:pt x="922782" y="710184"/>
                  </a:lnTo>
                  <a:close/>
                </a:path>
              </a:pathLst>
            </a:custGeom>
            <a:solidFill>
              <a:srgbClr val="800080"/>
            </a:solidFill>
          </p:spPr>
          <p:txBody>
            <a:bodyPr wrap="square" lIns="0" tIns="0" rIns="0" bIns="0" rtlCol="0"/>
            <a:lstStyle/>
            <a:p>
              <a:endParaRPr/>
            </a:p>
          </p:txBody>
        </p:sp>
        <p:sp>
          <p:nvSpPr>
            <p:cNvPr id="25" name="object 25"/>
            <p:cNvSpPr/>
            <p:nvPr/>
          </p:nvSpPr>
          <p:spPr>
            <a:xfrm>
              <a:off x="5577331" y="3532124"/>
              <a:ext cx="923290" cy="1014730"/>
            </a:xfrm>
            <a:custGeom>
              <a:avLst/>
              <a:gdLst/>
              <a:ahLst/>
              <a:cxnLst/>
              <a:rect l="l" t="t" r="r" b="b"/>
              <a:pathLst>
                <a:path w="923289" h="1014729">
                  <a:moveTo>
                    <a:pt x="534923" y="323850"/>
                  </a:moveTo>
                  <a:lnTo>
                    <a:pt x="556640" y="376332"/>
                  </a:lnTo>
                  <a:lnTo>
                    <a:pt x="582929" y="425958"/>
                  </a:lnTo>
                  <a:lnTo>
                    <a:pt x="609937" y="468718"/>
                  </a:lnTo>
                  <a:lnTo>
                    <a:pt x="640043" y="509021"/>
                  </a:lnTo>
                  <a:lnTo>
                    <a:pt x="673071" y="546720"/>
                  </a:lnTo>
                  <a:lnTo>
                    <a:pt x="708847" y="581673"/>
                  </a:lnTo>
                  <a:lnTo>
                    <a:pt x="747193" y="613735"/>
                  </a:lnTo>
                  <a:lnTo>
                    <a:pt x="787936" y="642761"/>
                  </a:lnTo>
                  <a:lnTo>
                    <a:pt x="830898" y="668607"/>
                  </a:lnTo>
                  <a:lnTo>
                    <a:pt x="875905" y="691129"/>
                  </a:lnTo>
                  <a:lnTo>
                    <a:pt x="922782" y="710184"/>
                  </a:lnTo>
                  <a:lnTo>
                    <a:pt x="810767" y="1014222"/>
                  </a:lnTo>
                  <a:lnTo>
                    <a:pt x="765257" y="996608"/>
                  </a:lnTo>
                  <a:lnTo>
                    <a:pt x="720867" y="976792"/>
                  </a:lnTo>
                  <a:lnTo>
                    <a:pt x="677666" y="954834"/>
                  </a:lnTo>
                  <a:lnTo>
                    <a:pt x="635725" y="930792"/>
                  </a:lnTo>
                  <a:lnTo>
                    <a:pt x="595114" y="904728"/>
                  </a:lnTo>
                  <a:lnTo>
                    <a:pt x="555902" y="876702"/>
                  </a:lnTo>
                  <a:lnTo>
                    <a:pt x="518160" y="846772"/>
                  </a:lnTo>
                  <a:lnTo>
                    <a:pt x="481957" y="815000"/>
                  </a:lnTo>
                  <a:lnTo>
                    <a:pt x="447363" y="781444"/>
                  </a:lnTo>
                  <a:lnTo>
                    <a:pt x="414450" y="746166"/>
                  </a:lnTo>
                  <a:lnTo>
                    <a:pt x="383285" y="709225"/>
                  </a:lnTo>
                  <a:lnTo>
                    <a:pt x="353941" y="670682"/>
                  </a:lnTo>
                  <a:lnTo>
                    <a:pt x="326485" y="630595"/>
                  </a:lnTo>
                  <a:lnTo>
                    <a:pt x="300989" y="589026"/>
                  </a:lnTo>
                  <a:lnTo>
                    <a:pt x="280582" y="551914"/>
                  </a:lnTo>
                  <a:lnTo>
                    <a:pt x="261747" y="513873"/>
                  </a:lnTo>
                  <a:lnTo>
                    <a:pt x="244625" y="475118"/>
                  </a:lnTo>
                  <a:lnTo>
                    <a:pt x="229362" y="435863"/>
                  </a:lnTo>
                  <a:lnTo>
                    <a:pt x="0" y="518922"/>
                  </a:lnTo>
                  <a:lnTo>
                    <a:pt x="243839" y="0"/>
                  </a:lnTo>
                  <a:lnTo>
                    <a:pt x="764286" y="240791"/>
                  </a:lnTo>
                  <a:lnTo>
                    <a:pt x="534923" y="323850"/>
                  </a:lnTo>
                  <a:close/>
                </a:path>
              </a:pathLst>
            </a:custGeom>
            <a:ln w="12319">
              <a:solidFill>
                <a:srgbClr val="000000"/>
              </a:solidFill>
            </a:ln>
          </p:spPr>
          <p:txBody>
            <a:bodyPr wrap="square" lIns="0" tIns="0" rIns="0" bIns="0" rtlCol="0"/>
            <a:lstStyle/>
            <a:p>
              <a:endParaRPr/>
            </a:p>
          </p:txBody>
        </p:sp>
      </p:grpSp>
      <p:sp>
        <p:nvSpPr>
          <p:cNvPr id="26" name="object 26"/>
          <p:cNvSpPr txBox="1"/>
          <p:nvPr/>
        </p:nvSpPr>
        <p:spPr>
          <a:xfrm>
            <a:off x="7469671" y="2679795"/>
            <a:ext cx="894715" cy="535940"/>
          </a:xfrm>
          <a:prstGeom prst="rect">
            <a:avLst/>
          </a:prstGeom>
        </p:spPr>
        <p:txBody>
          <a:bodyPr vert="horz" wrap="square" lIns="0" tIns="11430" rIns="0" bIns="0" rtlCol="0">
            <a:spAutoFit/>
          </a:bodyPr>
          <a:lstStyle/>
          <a:p>
            <a:pPr marL="12700" marR="5080" indent="135890">
              <a:lnSpc>
                <a:spcPct val="101499"/>
              </a:lnSpc>
              <a:spcBef>
                <a:spcPts val="90"/>
              </a:spcBef>
            </a:pPr>
            <a:r>
              <a:rPr sz="1650" b="1" spc="-5" dirty="0">
                <a:solidFill>
                  <a:srgbClr val="153C8D"/>
                </a:solidFill>
                <a:latin typeface="DejaVu Sans"/>
                <a:cs typeface="DejaVu Sans"/>
              </a:rPr>
              <a:t>Safe  </a:t>
            </a:r>
            <a:r>
              <a:rPr sz="1650" b="1" dirty="0">
                <a:solidFill>
                  <a:srgbClr val="153C8D"/>
                </a:solidFill>
                <a:latin typeface="DejaVu Sans"/>
                <a:cs typeface="DejaVu Sans"/>
              </a:rPr>
              <a:t>Vehicle</a:t>
            </a:r>
            <a:endParaRPr sz="1650">
              <a:latin typeface="DejaVu Sans"/>
              <a:cs typeface="DejaVu Sans"/>
            </a:endParaRPr>
          </a:p>
        </p:txBody>
      </p:sp>
      <p:sp>
        <p:nvSpPr>
          <p:cNvPr id="29" name="object 29"/>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11</a:t>
            </a:fld>
            <a:endParaRPr spc="-5" dirty="0"/>
          </a:p>
        </p:txBody>
      </p:sp>
      <p:sp>
        <p:nvSpPr>
          <p:cNvPr id="27" name="object 27"/>
          <p:cNvSpPr txBox="1"/>
          <p:nvPr/>
        </p:nvSpPr>
        <p:spPr>
          <a:xfrm>
            <a:off x="6351246" y="4275265"/>
            <a:ext cx="1287145" cy="538480"/>
          </a:xfrm>
          <a:prstGeom prst="rect">
            <a:avLst/>
          </a:prstGeom>
        </p:spPr>
        <p:txBody>
          <a:bodyPr vert="horz" wrap="square" lIns="0" tIns="9525" rIns="0" bIns="0" rtlCol="0">
            <a:spAutoFit/>
          </a:bodyPr>
          <a:lstStyle/>
          <a:p>
            <a:pPr marL="12700" marR="5080" indent="327660">
              <a:lnSpc>
                <a:spcPct val="102400"/>
              </a:lnSpc>
              <a:spcBef>
                <a:spcPts val="75"/>
              </a:spcBef>
            </a:pPr>
            <a:r>
              <a:rPr sz="1650" b="1" spc="-5" dirty="0">
                <a:solidFill>
                  <a:srgbClr val="153C8D"/>
                </a:solidFill>
                <a:latin typeface="DejaVu Sans"/>
                <a:cs typeface="DejaVu Sans"/>
              </a:rPr>
              <a:t>Safe  </a:t>
            </a:r>
            <a:r>
              <a:rPr sz="1650" b="1" spc="40" dirty="0">
                <a:solidFill>
                  <a:srgbClr val="153C8D"/>
                </a:solidFill>
                <a:latin typeface="DejaVu Sans"/>
                <a:cs typeface="DejaVu Sans"/>
              </a:rPr>
              <a:t>W</a:t>
            </a:r>
            <a:r>
              <a:rPr sz="1650" b="1" dirty="0">
                <a:solidFill>
                  <a:srgbClr val="153C8D"/>
                </a:solidFill>
                <a:latin typeface="DejaVu Sans"/>
                <a:cs typeface="DejaVu Sans"/>
              </a:rPr>
              <a:t>ork</a:t>
            </a:r>
            <a:r>
              <a:rPr sz="1650" b="1" spc="20" dirty="0">
                <a:solidFill>
                  <a:srgbClr val="153C8D"/>
                </a:solidFill>
                <a:latin typeface="DejaVu Sans"/>
                <a:cs typeface="DejaVu Sans"/>
              </a:rPr>
              <a:t>p</a:t>
            </a:r>
            <a:r>
              <a:rPr sz="1650" b="1" spc="5" dirty="0">
                <a:solidFill>
                  <a:srgbClr val="153C8D"/>
                </a:solidFill>
                <a:latin typeface="DejaVu Sans"/>
                <a:cs typeface="DejaVu Sans"/>
              </a:rPr>
              <a:t>l</a:t>
            </a:r>
            <a:r>
              <a:rPr sz="1650" b="1" dirty="0">
                <a:solidFill>
                  <a:srgbClr val="153C8D"/>
                </a:solidFill>
                <a:latin typeface="DejaVu Sans"/>
                <a:cs typeface="DejaVu Sans"/>
              </a:rPr>
              <a:t>a</a:t>
            </a:r>
            <a:r>
              <a:rPr sz="1650" b="1" spc="15" dirty="0">
                <a:solidFill>
                  <a:srgbClr val="153C8D"/>
                </a:solidFill>
                <a:latin typeface="DejaVu Sans"/>
                <a:cs typeface="DejaVu Sans"/>
              </a:rPr>
              <a:t>c</a:t>
            </a:r>
            <a:r>
              <a:rPr sz="1650" b="1" spc="-10" dirty="0">
                <a:solidFill>
                  <a:srgbClr val="153C8D"/>
                </a:solidFill>
                <a:latin typeface="DejaVu Sans"/>
                <a:cs typeface="DejaVu Sans"/>
              </a:rPr>
              <a:t>e</a:t>
            </a:r>
            <a:endParaRPr sz="1650">
              <a:latin typeface="DejaVu Sans"/>
              <a:cs typeface="DejaVu Sans"/>
            </a:endParaRPr>
          </a:p>
        </p:txBody>
      </p:sp>
      <p:sp>
        <p:nvSpPr>
          <p:cNvPr id="28" name="object 28"/>
          <p:cNvSpPr txBox="1"/>
          <p:nvPr/>
        </p:nvSpPr>
        <p:spPr>
          <a:xfrm>
            <a:off x="5678068" y="2681070"/>
            <a:ext cx="767715" cy="536575"/>
          </a:xfrm>
          <a:prstGeom prst="rect">
            <a:avLst/>
          </a:prstGeom>
        </p:spPr>
        <p:txBody>
          <a:bodyPr vert="horz" wrap="square" lIns="0" tIns="10795" rIns="0" bIns="0" rtlCol="0">
            <a:spAutoFit/>
          </a:bodyPr>
          <a:lstStyle/>
          <a:p>
            <a:pPr marL="12700" marR="5080" indent="73025">
              <a:lnSpc>
                <a:spcPct val="101800"/>
              </a:lnSpc>
              <a:spcBef>
                <a:spcPts val="85"/>
              </a:spcBef>
            </a:pPr>
            <a:r>
              <a:rPr sz="1650" b="1" spc="-5" dirty="0">
                <a:solidFill>
                  <a:srgbClr val="153C8D"/>
                </a:solidFill>
                <a:latin typeface="DejaVu Sans"/>
                <a:cs typeface="DejaVu Sans"/>
              </a:rPr>
              <a:t>Safe  </a:t>
            </a:r>
            <a:r>
              <a:rPr sz="1650" b="1" spc="15" dirty="0">
                <a:solidFill>
                  <a:srgbClr val="153C8D"/>
                </a:solidFill>
                <a:latin typeface="DejaVu Sans"/>
                <a:cs typeface="DejaVu Sans"/>
              </a:rPr>
              <a:t>Dri</a:t>
            </a:r>
            <a:r>
              <a:rPr sz="1650" b="1" spc="10" dirty="0">
                <a:solidFill>
                  <a:srgbClr val="153C8D"/>
                </a:solidFill>
                <a:latin typeface="DejaVu Sans"/>
                <a:cs typeface="DejaVu Sans"/>
              </a:rPr>
              <a:t>v</a:t>
            </a:r>
            <a:r>
              <a:rPr sz="1650" b="1" spc="5" dirty="0">
                <a:solidFill>
                  <a:srgbClr val="153C8D"/>
                </a:solidFill>
                <a:latin typeface="DejaVu Sans"/>
                <a:cs typeface="DejaVu Sans"/>
              </a:rPr>
              <a:t>er</a:t>
            </a:r>
            <a:endParaRPr sz="1650">
              <a:latin typeface="DejaVu Sans"/>
              <a:cs typeface="DejaVu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2096" y="481330"/>
            <a:ext cx="6207760" cy="695960"/>
          </a:xfrm>
          <a:prstGeom prst="rect">
            <a:avLst/>
          </a:prstGeom>
        </p:spPr>
        <p:txBody>
          <a:bodyPr vert="horz" wrap="square" lIns="0" tIns="12065" rIns="0" bIns="0" rtlCol="0">
            <a:spAutoFit/>
          </a:bodyPr>
          <a:lstStyle/>
          <a:p>
            <a:pPr marL="12700">
              <a:lnSpc>
                <a:spcPct val="100000"/>
              </a:lnSpc>
              <a:spcBef>
                <a:spcPts val="95"/>
              </a:spcBef>
              <a:tabLst>
                <a:tab pos="3140710" algn="l"/>
                <a:tab pos="3943350" algn="l"/>
              </a:tabLst>
            </a:pPr>
            <a:r>
              <a:rPr i="1" spc="385" dirty="0">
                <a:latin typeface="Nimbus Sans L"/>
                <a:cs typeface="Nimbus Sans L"/>
              </a:rPr>
              <a:t>H</a:t>
            </a:r>
            <a:r>
              <a:rPr i="1" spc="370" dirty="0">
                <a:latin typeface="Nimbus Sans L"/>
                <a:cs typeface="Nimbus Sans L"/>
              </a:rPr>
              <a:t>i</a:t>
            </a:r>
            <a:r>
              <a:rPr i="1" spc="229" dirty="0">
                <a:latin typeface="Nimbus Sans L"/>
                <a:cs typeface="Nimbus Sans L"/>
              </a:rPr>
              <a:t>era</a:t>
            </a:r>
            <a:r>
              <a:rPr i="1" spc="300" dirty="0">
                <a:latin typeface="Nimbus Sans L"/>
                <a:cs typeface="Nimbus Sans L"/>
              </a:rPr>
              <a:t>r</a:t>
            </a:r>
            <a:r>
              <a:rPr i="1" spc="285" dirty="0">
                <a:latin typeface="Nimbus Sans L"/>
                <a:cs typeface="Nimbus Sans L"/>
              </a:rPr>
              <a:t>c</a:t>
            </a:r>
            <a:r>
              <a:rPr i="1" spc="215" dirty="0">
                <a:latin typeface="Nimbus Sans L"/>
                <a:cs typeface="Nimbus Sans L"/>
              </a:rPr>
              <a:t>h</a:t>
            </a:r>
            <a:r>
              <a:rPr i="1" spc="-5" dirty="0">
                <a:latin typeface="Nimbus Sans L"/>
                <a:cs typeface="Nimbus Sans L"/>
              </a:rPr>
              <a:t>y</a:t>
            </a:r>
            <a:r>
              <a:rPr i="1" dirty="0">
                <a:latin typeface="Nimbus Sans L"/>
                <a:cs typeface="Nimbus Sans L"/>
              </a:rPr>
              <a:t>	</a:t>
            </a:r>
            <a:r>
              <a:rPr i="1" spc="325" dirty="0">
                <a:latin typeface="Nimbus Sans L"/>
                <a:cs typeface="Nimbus Sans L"/>
              </a:rPr>
              <a:t>o</a:t>
            </a:r>
            <a:r>
              <a:rPr i="1" spc="-5" dirty="0">
                <a:latin typeface="Nimbus Sans L"/>
                <a:cs typeface="Nimbus Sans L"/>
              </a:rPr>
              <a:t>f</a:t>
            </a:r>
            <a:r>
              <a:rPr i="1" dirty="0">
                <a:latin typeface="Nimbus Sans L"/>
                <a:cs typeface="Nimbus Sans L"/>
              </a:rPr>
              <a:t>	</a:t>
            </a:r>
            <a:r>
              <a:rPr i="1" spc="165" dirty="0">
                <a:latin typeface="Nimbus Sans L"/>
                <a:cs typeface="Nimbus Sans L"/>
              </a:rPr>
              <a:t>C</a:t>
            </a:r>
            <a:r>
              <a:rPr i="1" spc="380" dirty="0">
                <a:latin typeface="Nimbus Sans L"/>
                <a:cs typeface="Nimbus Sans L"/>
              </a:rPr>
              <a:t>o</a:t>
            </a:r>
            <a:r>
              <a:rPr i="1" spc="484" dirty="0">
                <a:latin typeface="Nimbus Sans L"/>
                <a:cs typeface="Nimbus Sans L"/>
              </a:rPr>
              <a:t>n</a:t>
            </a:r>
            <a:r>
              <a:rPr i="1" spc="265" dirty="0">
                <a:latin typeface="Nimbus Sans L"/>
                <a:cs typeface="Nimbus Sans L"/>
              </a:rPr>
              <a:t>t</a:t>
            </a:r>
            <a:r>
              <a:rPr i="1" spc="430" dirty="0">
                <a:latin typeface="Nimbus Sans L"/>
                <a:cs typeface="Nimbus Sans L"/>
              </a:rPr>
              <a:t>r</a:t>
            </a:r>
            <a:r>
              <a:rPr i="1" spc="160" dirty="0">
                <a:latin typeface="Nimbus Sans L"/>
                <a:cs typeface="Nimbus Sans L"/>
              </a:rPr>
              <a:t>ol</a:t>
            </a:r>
          </a:p>
        </p:txBody>
      </p:sp>
      <p:grpSp>
        <p:nvGrpSpPr>
          <p:cNvPr id="3" name="object 3"/>
          <p:cNvGrpSpPr/>
          <p:nvPr/>
        </p:nvGrpSpPr>
        <p:grpSpPr>
          <a:xfrm>
            <a:off x="574801" y="1427480"/>
            <a:ext cx="7896225" cy="4192904"/>
            <a:chOff x="574801" y="1427480"/>
            <a:chExt cx="7896225" cy="4192904"/>
          </a:xfrm>
        </p:grpSpPr>
        <p:sp>
          <p:nvSpPr>
            <p:cNvPr id="4" name="object 4"/>
            <p:cNvSpPr/>
            <p:nvPr/>
          </p:nvSpPr>
          <p:spPr>
            <a:xfrm>
              <a:off x="3865880" y="1427479"/>
              <a:ext cx="1314450" cy="698500"/>
            </a:xfrm>
            <a:custGeom>
              <a:avLst/>
              <a:gdLst/>
              <a:ahLst/>
              <a:cxnLst/>
              <a:rect l="l" t="t" r="r" b="b"/>
              <a:pathLst>
                <a:path w="1314450" h="698500">
                  <a:moveTo>
                    <a:pt x="1314450" y="697992"/>
                  </a:moveTo>
                  <a:lnTo>
                    <a:pt x="1270000" y="650824"/>
                  </a:lnTo>
                  <a:lnTo>
                    <a:pt x="1269593" y="650392"/>
                  </a:lnTo>
                  <a:lnTo>
                    <a:pt x="990600" y="354253"/>
                  </a:lnTo>
                  <a:lnTo>
                    <a:pt x="990600" y="353568"/>
                  </a:lnTo>
                  <a:lnTo>
                    <a:pt x="986345" y="349758"/>
                  </a:lnTo>
                  <a:lnTo>
                    <a:pt x="977900" y="340779"/>
                  </a:lnTo>
                  <a:lnTo>
                    <a:pt x="977900" y="340614"/>
                  </a:lnTo>
                  <a:lnTo>
                    <a:pt x="976909" y="339737"/>
                  </a:lnTo>
                  <a:lnTo>
                    <a:pt x="736600" y="84658"/>
                  </a:lnTo>
                  <a:lnTo>
                    <a:pt x="723900" y="71183"/>
                  </a:lnTo>
                  <a:lnTo>
                    <a:pt x="723900" y="70104"/>
                  </a:lnTo>
                  <a:lnTo>
                    <a:pt x="717257" y="64147"/>
                  </a:lnTo>
                  <a:lnTo>
                    <a:pt x="711200" y="57696"/>
                  </a:lnTo>
                  <a:lnTo>
                    <a:pt x="711200" y="57150"/>
                  </a:lnTo>
                  <a:lnTo>
                    <a:pt x="707821" y="54127"/>
                  </a:lnTo>
                  <a:lnTo>
                    <a:pt x="698500" y="44221"/>
                  </a:lnTo>
                  <a:lnTo>
                    <a:pt x="698385" y="44094"/>
                  </a:lnTo>
                  <a:lnTo>
                    <a:pt x="656844" y="0"/>
                  </a:lnTo>
                  <a:lnTo>
                    <a:pt x="654253" y="2755"/>
                  </a:lnTo>
                  <a:lnTo>
                    <a:pt x="647700" y="0"/>
                  </a:lnTo>
                  <a:lnTo>
                    <a:pt x="406400" y="256984"/>
                  </a:lnTo>
                  <a:lnTo>
                    <a:pt x="203200" y="477164"/>
                  </a:lnTo>
                  <a:lnTo>
                    <a:pt x="25400" y="660565"/>
                  </a:lnTo>
                  <a:lnTo>
                    <a:pt x="0" y="697230"/>
                  </a:lnTo>
                  <a:lnTo>
                    <a:pt x="711" y="697242"/>
                  </a:lnTo>
                  <a:lnTo>
                    <a:pt x="0" y="697992"/>
                  </a:lnTo>
                  <a:lnTo>
                    <a:pt x="1308100" y="697992"/>
                  </a:lnTo>
                  <a:lnTo>
                    <a:pt x="1314450" y="697992"/>
                  </a:lnTo>
                  <a:close/>
                </a:path>
              </a:pathLst>
            </a:custGeom>
            <a:solidFill>
              <a:srgbClr val="808080">
                <a:alpha val="50000"/>
              </a:srgbClr>
            </a:solidFill>
          </p:spPr>
          <p:txBody>
            <a:bodyPr wrap="square" lIns="0" tIns="0" rIns="0" bIns="0" rtlCol="0"/>
            <a:lstStyle/>
            <a:p>
              <a:endParaRPr/>
            </a:p>
          </p:txBody>
        </p:sp>
        <p:sp>
          <p:nvSpPr>
            <p:cNvPr id="5" name="object 5"/>
            <p:cNvSpPr/>
            <p:nvPr/>
          </p:nvSpPr>
          <p:spPr>
            <a:xfrm>
              <a:off x="3206750" y="2125471"/>
              <a:ext cx="2632075" cy="699135"/>
            </a:xfrm>
            <a:custGeom>
              <a:avLst/>
              <a:gdLst/>
              <a:ahLst/>
              <a:cxnLst/>
              <a:rect l="l" t="t" r="r" b="b"/>
              <a:pathLst>
                <a:path w="2632075" h="699135">
                  <a:moveTo>
                    <a:pt x="2631948" y="698754"/>
                  </a:moveTo>
                  <a:lnTo>
                    <a:pt x="2400300" y="452628"/>
                  </a:lnTo>
                  <a:lnTo>
                    <a:pt x="2374900" y="425627"/>
                  </a:lnTo>
                  <a:lnTo>
                    <a:pt x="2374900" y="425196"/>
                  </a:lnTo>
                  <a:lnTo>
                    <a:pt x="2372271" y="422846"/>
                  </a:lnTo>
                  <a:lnTo>
                    <a:pt x="2349500" y="398640"/>
                  </a:lnTo>
                  <a:lnTo>
                    <a:pt x="2348839" y="397941"/>
                  </a:lnTo>
                  <a:lnTo>
                    <a:pt x="1974342" y="0"/>
                  </a:lnTo>
                  <a:lnTo>
                    <a:pt x="1968500" y="0"/>
                  </a:lnTo>
                  <a:lnTo>
                    <a:pt x="658368" y="0"/>
                  </a:lnTo>
                  <a:lnTo>
                    <a:pt x="647700" y="0"/>
                  </a:lnTo>
                  <a:lnTo>
                    <a:pt x="406400" y="257276"/>
                  </a:lnTo>
                  <a:lnTo>
                    <a:pt x="241300" y="440982"/>
                  </a:lnTo>
                  <a:lnTo>
                    <a:pt x="101600" y="587870"/>
                  </a:lnTo>
                  <a:lnTo>
                    <a:pt x="0" y="697992"/>
                  </a:lnTo>
                  <a:lnTo>
                    <a:pt x="711" y="698004"/>
                  </a:lnTo>
                  <a:lnTo>
                    <a:pt x="0" y="698754"/>
                  </a:lnTo>
                  <a:lnTo>
                    <a:pt x="2628900" y="698754"/>
                  </a:lnTo>
                  <a:lnTo>
                    <a:pt x="2631948" y="698754"/>
                  </a:lnTo>
                  <a:close/>
                </a:path>
              </a:pathLst>
            </a:custGeom>
            <a:solidFill>
              <a:srgbClr val="333399">
                <a:alpha val="50000"/>
              </a:srgbClr>
            </a:solidFill>
          </p:spPr>
          <p:txBody>
            <a:bodyPr wrap="square" lIns="0" tIns="0" rIns="0" bIns="0" rtlCol="0"/>
            <a:lstStyle/>
            <a:p>
              <a:endParaRPr/>
            </a:p>
          </p:txBody>
        </p:sp>
        <p:sp>
          <p:nvSpPr>
            <p:cNvPr id="6" name="object 6"/>
            <p:cNvSpPr/>
            <p:nvPr/>
          </p:nvSpPr>
          <p:spPr>
            <a:xfrm>
              <a:off x="2549144" y="2824225"/>
              <a:ext cx="3947160" cy="700405"/>
            </a:xfrm>
            <a:custGeom>
              <a:avLst/>
              <a:gdLst/>
              <a:ahLst/>
              <a:cxnLst/>
              <a:rect l="l" t="t" r="r" b="b"/>
              <a:pathLst>
                <a:path w="3947160" h="700404">
                  <a:moveTo>
                    <a:pt x="3947160" y="700278"/>
                  </a:moveTo>
                  <a:lnTo>
                    <a:pt x="3899662" y="649757"/>
                  </a:lnTo>
                  <a:lnTo>
                    <a:pt x="3899662" y="649224"/>
                  </a:lnTo>
                  <a:lnTo>
                    <a:pt x="3896398" y="646303"/>
                  </a:lnTo>
                  <a:lnTo>
                    <a:pt x="3886962" y="636270"/>
                  </a:lnTo>
                  <a:lnTo>
                    <a:pt x="3734562" y="474154"/>
                  </a:lnTo>
                  <a:lnTo>
                    <a:pt x="3734562" y="473964"/>
                  </a:lnTo>
                  <a:lnTo>
                    <a:pt x="3734384" y="473964"/>
                  </a:lnTo>
                  <a:lnTo>
                    <a:pt x="3721862" y="460641"/>
                  </a:lnTo>
                  <a:lnTo>
                    <a:pt x="3721862" y="460248"/>
                  </a:lnTo>
                  <a:lnTo>
                    <a:pt x="3719474" y="458114"/>
                  </a:lnTo>
                  <a:lnTo>
                    <a:pt x="3556762" y="285038"/>
                  </a:lnTo>
                  <a:lnTo>
                    <a:pt x="3544062" y="271526"/>
                  </a:lnTo>
                  <a:lnTo>
                    <a:pt x="3544062" y="270510"/>
                  </a:lnTo>
                  <a:lnTo>
                    <a:pt x="3539540" y="266725"/>
                  </a:lnTo>
                  <a:lnTo>
                    <a:pt x="3391662" y="109423"/>
                  </a:lnTo>
                  <a:lnTo>
                    <a:pt x="3391662" y="108966"/>
                  </a:lnTo>
                  <a:lnTo>
                    <a:pt x="3391230" y="108966"/>
                  </a:lnTo>
                  <a:lnTo>
                    <a:pt x="3366262" y="82410"/>
                  </a:lnTo>
                  <a:lnTo>
                    <a:pt x="3366262" y="81534"/>
                  </a:lnTo>
                  <a:lnTo>
                    <a:pt x="3362375" y="78282"/>
                  </a:lnTo>
                  <a:lnTo>
                    <a:pt x="3288792" y="0"/>
                  </a:lnTo>
                  <a:lnTo>
                    <a:pt x="3277362" y="0"/>
                  </a:lnTo>
                  <a:lnTo>
                    <a:pt x="658368" y="0"/>
                  </a:lnTo>
                  <a:lnTo>
                    <a:pt x="648462" y="0"/>
                  </a:lnTo>
                  <a:lnTo>
                    <a:pt x="584962" y="73672"/>
                  </a:lnTo>
                  <a:lnTo>
                    <a:pt x="445262" y="220929"/>
                  </a:lnTo>
                  <a:lnTo>
                    <a:pt x="203962" y="478548"/>
                  </a:lnTo>
                  <a:lnTo>
                    <a:pt x="102362" y="589000"/>
                  </a:lnTo>
                  <a:lnTo>
                    <a:pt x="26162" y="662673"/>
                  </a:lnTo>
                  <a:lnTo>
                    <a:pt x="876" y="699338"/>
                  </a:lnTo>
                  <a:lnTo>
                    <a:pt x="0" y="700278"/>
                  </a:lnTo>
                  <a:lnTo>
                    <a:pt x="3937762" y="700278"/>
                  </a:lnTo>
                  <a:lnTo>
                    <a:pt x="3947160" y="700278"/>
                  </a:lnTo>
                  <a:close/>
                </a:path>
              </a:pathLst>
            </a:custGeom>
            <a:solidFill>
              <a:srgbClr val="BBE0E3">
                <a:alpha val="50000"/>
              </a:srgbClr>
            </a:solidFill>
          </p:spPr>
          <p:txBody>
            <a:bodyPr wrap="square" lIns="0" tIns="0" rIns="0" bIns="0" rtlCol="0"/>
            <a:lstStyle/>
            <a:p>
              <a:endParaRPr/>
            </a:p>
          </p:txBody>
        </p:sp>
        <p:sp>
          <p:nvSpPr>
            <p:cNvPr id="7" name="object 7"/>
            <p:cNvSpPr/>
            <p:nvPr/>
          </p:nvSpPr>
          <p:spPr>
            <a:xfrm>
              <a:off x="1892300" y="3524503"/>
              <a:ext cx="5260975" cy="698500"/>
            </a:xfrm>
            <a:custGeom>
              <a:avLst/>
              <a:gdLst/>
              <a:ahLst/>
              <a:cxnLst/>
              <a:rect l="l" t="t" r="r" b="b"/>
              <a:pathLst>
                <a:path w="5260975" h="698500">
                  <a:moveTo>
                    <a:pt x="5260848" y="697992"/>
                  </a:moveTo>
                  <a:lnTo>
                    <a:pt x="5245862" y="682091"/>
                  </a:lnTo>
                  <a:lnTo>
                    <a:pt x="5245265" y="681469"/>
                  </a:lnTo>
                  <a:lnTo>
                    <a:pt x="4902962" y="318135"/>
                  </a:lnTo>
                  <a:lnTo>
                    <a:pt x="4902962" y="317754"/>
                  </a:lnTo>
                  <a:lnTo>
                    <a:pt x="4900650" y="315683"/>
                  </a:lnTo>
                  <a:lnTo>
                    <a:pt x="4603242" y="0"/>
                  </a:lnTo>
                  <a:lnTo>
                    <a:pt x="4598162" y="0"/>
                  </a:lnTo>
                  <a:lnTo>
                    <a:pt x="657606" y="0"/>
                  </a:lnTo>
                  <a:lnTo>
                    <a:pt x="648462" y="0"/>
                  </a:lnTo>
                  <a:lnTo>
                    <a:pt x="584962" y="73444"/>
                  </a:lnTo>
                  <a:lnTo>
                    <a:pt x="483362" y="183540"/>
                  </a:lnTo>
                  <a:lnTo>
                    <a:pt x="127762" y="550405"/>
                  </a:lnTo>
                  <a:lnTo>
                    <a:pt x="26162" y="660514"/>
                  </a:lnTo>
                  <a:lnTo>
                    <a:pt x="876" y="697064"/>
                  </a:lnTo>
                  <a:lnTo>
                    <a:pt x="0" y="697992"/>
                  </a:lnTo>
                  <a:lnTo>
                    <a:pt x="5258562" y="697992"/>
                  </a:lnTo>
                  <a:lnTo>
                    <a:pt x="5260848" y="697992"/>
                  </a:lnTo>
                  <a:close/>
                </a:path>
              </a:pathLst>
            </a:custGeom>
            <a:solidFill>
              <a:srgbClr val="009999">
                <a:alpha val="50000"/>
              </a:srgbClr>
            </a:solidFill>
          </p:spPr>
          <p:txBody>
            <a:bodyPr wrap="square" lIns="0" tIns="0" rIns="0" bIns="0" rtlCol="0"/>
            <a:lstStyle/>
            <a:p>
              <a:endParaRPr/>
            </a:p>
          </p:txBody>
        </p:sp>
        <p:sp>
          <p:nvSpPr>
            <p:cNvPr id="8" name="object 8"/>
            <p:cNvSpPr/>
            <p:nvPr/>
          </p:nvSpPr>
          <p:spPr>
            <a:xfrm>
              <a:off x="1231646" y="4222495"/>
              <a:ext cx="6582409" cy="699135"/>
            </a:xfrm>
            <a:custGeom>
              <a:avLst/>
              <a:gdLst/>
              <a:ahLst/>
              <a:cxnLst/>
              <a:rect l="l" t="t" r="r" b="b"/>
              <a:pathLst>
                <a:path w="6582409" h="699135">
                  <a:moveTo>
                    <a:pt x="6582156" y="698754"/>
                  </a:moveTo>
                  <a:lnTo>
                    <a:pt x="6020562" y="102717"/>
                  </a:lnTo>
                  <a:lnTo>
                    <a:pt x="6020562" y="102108"/>
                  </a:lnTo>
                  <a:lnTo>
                    <a:pt x="6014605" y="96405"/>
                  </a:lnTo>
                  <a:lnTo>
                    <a:pt x="5995162" y="75755"/>
                  </a:lnTo>
                  <a:lnTo>
                    <a:pt x="5995162" y="75438"/>
                  </a:lnTo>
                  <a:lnTo>
                    <a:pt x="5993206" y="73685"/>
                  </a:lnTo>
                  <a:lnTo>
                    <a:pt x="5969762" y="48806"/>
                  </a:lnTo>
                  <a:lnTo>
                    <a:pt x="5969597" y="48628"/>
                  </a:lnTo>
                  <a:lnTo>
                    <a:pt x="5923788" y="0"/>
                  </a:lnTo>
                  <a:lnTo>
                    <a:pt x="5918962" y="0"/>
                  </a:lnTo>
                  <a:lnTo>
                    <a:pt x="658368" y="0"/>
                  </a:lnTo>
                  <a:lnTo>
                    <a:pt x="648462" y="0"/>
                  </a:lnTo>
                  <a:lnTo>
                    <a:pt x="127762" y="551002"/>
                  </a:lnTo>
                  <a:lnTo>
                    <a:pt x="1244" y="697433"/>
                  </a:lnTo>
                  <a:lnTo>
                    <a:pt x="0" y="698754"/>
                  </a:lnTo>
                  <a:lnTo>
                    <a:pt x="6579362" y="698754"/>
                  </a:lnTo>
                  <a:lnTo>
                    <a:pt x="6582156" y="698754"/>
                  </a:lnTo>
                  <a:close/>
                </a:path>
              </a:pathLst>
            </a:custGeom>
            <a:solidFill>
              <a:srgbClr val="99CC00">
                <a:alpha val="50000"/>
              </a:srgbClr>
            </a:solidFill>
          </p:spPr>
          <p:txBody>
            <a:bodyPr wrap="square" lIns="0" tIns="0" rIns="0" bIns="0" rtlCol="0"/>
            <a:lstStyle/>
            <a:p>
              <a:endParaRPr/>
            </a:p>
          </p:txBody>
        </p:sp>
        <p:sp>
          <p:nvSpPr>
            <p:cNvPr id="9" name="object 9"/>
            <p:cNvSpPr/>
            <p:nvPr/>
          </p:nvSpPr>
          <p:spPr>
            <a:xfrm>
              <a:off x="574802" y="4921250"/>
              <a:ext cx="7896225" cy="699135"/>
            </a:xfrm>
            <a:custGeom>
              <a:avLst/>
              <a:gdLst/>
              <a:ahLst/>
              <a:cxnLst/>
              <a:rect l="l" t="t" r="r" b="b"/>
              <a:pathLst>
                <a:path w="7896225" h="699135">
                  <a:moveTo>
                    <a:pt x="7895844" y="698754"/>
                  </a:moveTo>
                  <a:lnTo>
                    <a:pt x="7632700" y="419150"/>
                  </a:lnTo>
                  <a:lnTo>
                    <a:pt x="7620000" y="405650"/>
                  </a:lnTo>
                  <a:lnTo>
                    <a:pt x="7620000" y="404622"/>
                  </a:lnTo>
                  <a:lnTo>
                    <a:pt x="7609980" y="395008"/>
                  </a:lnTo>
                  <a:lnTo>
                    <a:pt x="7594600" y="378663"/>
                  </a:lnTo>
                  <a:lnTo>
                    <a:pt x="7594600" y="377952"/>
                  </a:lnTo>
                  <a:lnTo>
                    <a:pt x="7590231" y="374040"/>
                  </a:lnTo>
                  <a:lnTo>
                    <a:pt x="7581900" y="365175"/>
                  </a:lnTo>
                  <a:lnTo>
                    <a:pt x="7581900" y="364998"/>
                  </a:lnTo>
                  <a:lnTo>
                    <a:pt x="7580858" y="364070"/>
                  </a:lnTo>
                  <a:lnTo>
                    <a:pt x="7238238" y="0"/>
                  </a:lnTo>
                  <a:lnTo>
                    <a:pt x="7226300" y="0"/>
                  </a:lnTo>
                  <a:lnTo>
                    <a:pt x="657606" y="0"/>
                  </a:lnTo>
                  <a:lnTo>
                    <a:pt x="647700" y="0"/>
                  </a:lnTo>
                  <a:lnTo>
                    <a:pt x="0" y="697992"/>
                  </a:lnTo>
                  <a:lnTo>
                    <a:pt x="711" y="698004"/>
                  </a:lnTo>
                  <a:lnTo>
                    <a:pt x="0" y="698754"/>
                  </a:lnTo>
                  <a:lnTo>
                    <a:pt x="7886700" y="698754"/>
                  </a:lnTo>
                  <a:lnTo>
                    <a:pt x="7895844" y="698754"/>
                  </a:lnTo>
                  <a:close/>
                </a:path>
              </a:pathLst>
            </a:custGeom>
            <a:solidFill>
              <a:srgbClr val="808080">
                <a:alpha val="50000"/>
              </a:srgbClr>
            </a:solidFill>
          </p:spPr>
          <p:txBody>
            <a:bodyPr wrap="square" lIns="0" tIns="0" rIns="0" bIns="0" rtlCol="0"/>
            <a:lstStyle/>
            <a:p>
              <a:endParaRPr/>
            </a:p>
          </p:txBody>
        </p:sp>
      </p:grpSp>
      <p:sp>
        <p:nvSpPr>
          <p:cNvPr id="10" name="object 10"/>
          <p:cNvSpPr txBox="1"/>
          <p:nvPr/>
        </p:nvSpPr>
        <p:spPr>
          <a:xfrm>
            <a:off x="2989072" y="1623567"/>
            <a:ext cx="3070225" cy="3794760"/>
          </a:xfrm>
          <a:prstGeom prst="rect">
            <a:avLst/>
          </a:prstGeom>
        </p:spPr>
        <p:txBody>
          <a:bodyPr vert="horz" wrap="square" lIns="0" tIns="12700" rIns="0" bIns="0" rtlCol="0">
            <a:spAutoFit/>
          </a:bodyPr>
          <a:lstStyle/>
          <a:p>
            <a:pPr algn="ctr">
              <a:lnSpc>
                <a:spcPct val="100000"/>
              </a:lnSpc>
              <a:spcBef>
                <a:spcPts val="100"/>
              </a:spcBef>
            </a:pPr>
            <a:r>
              <a:rPr sz="1800" b="1" spc="-10" dirty="0">
                <a:solidFill>
                  <a:srgbClr val="153C8D"/>
                </a:solidFill>
                <a:latin typeface="DejaVu Sans"/>
                <a:cs typeface="DejaVu Sans"/>
              </a:rPr>
              <a:t>Eliminate</a:t>
            </a:r>
            <a:endParaRPr sz="1800">
              <a:latin typeface="DejaVu Sans"/>
              <a:cs typeface="DejaVu Sans"/>
            </a:endParaRPr>
          </a:p>
          <a:p>
            <a:pPr marL="869315" marR="862330" algn="ctr">
              <a:lnSpc>
                <a:spcPts val="5510"/>
              </a:lnSpc>
              <a:spcBef>
                <a:spcPts val="730"/>
              </a:spcBef>
            </a:pPr>
            <a:r>
              <a:rPr sz="1800" b="1" spc="-20" dirty="0">
                <a:solidFill>
                  <a:srgbClr val="153C8D"/>
                </a:solidFill>
                <a:latin typeface="DejaVu Sans"/>
                <a:cs typeface="DejaVu Sans"/>
              </a:rPr>
              <a:t>Substitute  </a:t>
            </a:r>
            <a:r>
              <a:rPr sz="1800" b="1" spc="10" dirty="0">
                <a:solidFill>
                  <a:srgbClr val="153C8D"/>
                </a:solidFill>
                <a:latin typeface="DejaVu Sans"/>
                <a:cs typeface="DejaVu Sans"/>
              </a:rPr>
              <a:t>Isolate</a:t>
            </a:r>
            <a:endParaRPr sz="1800">
              <a:latin typeface="DejaVu Sans"/>
              <a:cs typeface="DejaVu Sans"/>
            </a:endParaRPr>
          </a:p>
          <a:p>
            <a:pPr>
              <a:lnSpc>
                <a:spcPct val="100000"/>
              </a:lnSpc>
              <a:spcBef>
                <a:spcPts val="40"/>
              </a:spcBef>
            </a:pPr>
            <a:endParaRPr sz="2200">
              <a:latin typeface="DejaVu Sans"/>
              <a:cs typeface="DejaVu Sans"/>
            </a:endParaRPr>
          </a:p>
          <a:p>
            <a:pPr algn="ctr">
              <a:lnSpc>
                <a:spcPct val="100000"/>
              </a:lnSpc>
            </a:pPr>
            <a:r>
              <a:rPr sz="1800" b="1" spc="-15" dirty="0">
                <a:solidFill>
                  <a:srgbClr val="153C8D"/>
                </a:solidFill>
                <a:latin typeface="DejaVu Sans"/>
                <a:cs typeface="DejaVu Sans"/>
              </a:rPr>
              <a:t>Engineering</a:t>
            </a:r>
            <a:r>
              <a:rPr sz="1800" b="1" spc="-20" dirty="0">
                <a:solidFill>
                  <a:srgbClr val="153C8D"/>
                </a:solidFill>
                <a:latin typeface="DejaVu Sans"/>
                <a:cs typeface="DejaVu Sans"/>
              </a:rPr>
              <a:t> </a:t>
            </a:r>
            <a:r>
              <a:rPr sz="1800" b="1" spc="-10" dirty="0">
                <a:solidFill>
                  <a:srgbClr val="153C8D"/>
                </a:solidFill>
                <a:latin typeface="DejaVu Sans"/>
                <a:cs typeface="DejaVu Sans"/>
              </a:rPr>
              <a:t>Controls</a:t>
            </a:r>
            <a:endParaRPr sz="1800">
              <a:latin typeface="DejaVu Sans"/>
              <a:cs typeface="DejaVu Sans"/>
            </a:endParaRPr>
          </a:p>
          <a:p>
            <a:pPr marL="12700" marR="5080" algn="ctr">
              <a:lnSpc>
                <a:spcPct val="254700"/>
              </a:lnSpc>
            </a:pPr>
            <a:r>
              <a:rPr sz="1800" b="1" spc="-10" dirty="0">
                <a:solidFill>
                  <a:srgbClr val="153C8D"/>
                </a:solidFill>
                <a:latin typeface="DejaVu Sans"/>
                <a:cs typeface="DejaVu Sans"/>
              </a:rPr>
              <a:t>Administrative</a:t>
            </a:r>
            <a:r>
              <a:rPr sz="1800" b="1" spc="-45" dirty="0">
                <a:solidFill>
                  <a:srgbClr val="153C8D"/>
                </a:solidFill>
                <a:latin typeface="DejaVu Sans"/>
                <a:cs typeface="DejaVu Sans"/>
              </a:rPr>
              <a:t> </a:t>
            </a:r>
            <a:r>
              <a:rPr sz="1800" b="1" spc="-10" dirty="0">
                <a:solidFill>
                  <a:srgbClr val="153C8D"/>
                </a:solidFill>
                <a:latin typeface="DejaVu Sans"/>
                <a:cs typeface="DejaVu Sans"/>
              </a:rPr>
              <a:t>Controls  </a:t>
            </a:r>
            <a:r>
              <a:rPr sz="1800" b="1" spc="-5" dirty="0">
                <a:solidFill>
                  <a:srgbClr val="153C8D"/>
                </a:solidFill>
                <a:latin typeface="DejaVu Sans"/>
                <a:cs typeface="DejaVu Sans"/>
              </a:rPr>
              <a:t>PPE</a:t>
            </a:r>
            <a:endParaRPr sz="1800">
              <a:latin typeface="DejaVu Sans"/>
              <a:cs typeface="DejaVu Sans"/>
            </a:endParaRPr>
          </a:p>
        </p:txBody>
      </p:sp>
      <p:sp>
        <p:nvSpPr>
          <p:cNvPr id="11" name="object 11"/>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12</a:t>
            </a:fld>
            <a:endParaRPr spc="-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9279" y="426466"/>
            <a:ext cx="4486910" cy="635635"/>
          </a:xfrm>
          <a:prstGeom prst="rect">
            <a:avLst/>
          </a:prstGeom>
        </p:spPr>
        <p:txBody>
          <a:bodyPr vert="horz" wrap="square" lIns="0" tIns="12700" rIns="0" bIns="0" rtlCol="0">
            <a:spAutoFit/>
          </a:bodyPr>
          <a:lstStyle/>
          <a:p>
            <a:pPr marL="12700">
              <a:lnSpc>
                <a:spcPct val="100000"/>
              </a:lnSpc>
              <a:spcBef>
                <a:spcPts val="100"/>
              </a:spcBef>
              <a:tabLst>
                <a:tab pos="1435100" algn="l"/>
                <a:tab pos="3667125" algn="l"/>
              </a:tabLst>
            </a:pPr>
            <a:r>
              <a:rPr sz="4000" i="1" spc="220" dirty="0">
                <a:solidFill>
                  <a:srgbClr val="33339A"/>
                </a:solidFill>
                <a:latin typeface="Nimbus Sans L"/>
                <a:cs typeface="Nimbus Sans L"/>
              </a:rPr>
              <a:t>Safe	</a:t>
            </a:r>
            <a:r>
              <a:rPr sz="4000" i="1" spc="200" dirty="0">
                <a:solidFill>
                  <a:srgbClr val="33339A"/>
                </a:solidFill>
                <a:latin typeface="Nimbus Sans L"/>
                <a:cs typeface="Nimbus Sans L"/>
              </a:rPr>
              <a:t>Vehicle	</a:t>
            </a:r>
            <a:endParaRPr sz="4000" dirty="0">
              <a:latin typeface="Nimbus Sans L"/>
              <a:cs typeface="Nimbus Sans L"/>
            </a:endParaRPr>
          </a:p>
        </p:txBody>
      </p:sp>
      <p:sp>
        <p:nvSpPr>
          <p:cNvPr id="11" name="object 11"/>
          <p:cNvSpPr txBox="1"/>
          <p:nvPr/>
        </p:nvSpPr>
        <p:spPr>
          <a:xfrm>
            <a:off x="215900" y="1471675"/>
            <a:ext cx="5257800" cy="4926990"/>
          </a:xfrm>
          <a:prstGeom prst="rect">
            <a:avLst/>
          </a:prstGeom>
        </p:spPr>
        <p:txBody>
          <a:bodyPr vert="horz" wrap="square" lIns="0" tIns="12700" rIns="0" bIns="0" rtlCol="0">
            <a:spAutoFit/>
          </a:bodyPr>
          <a:lstStyle/>
          <a:p>
            <a:pPr marL="355600" indent="-342900">
              <a:lnSpc>
                <a:spcPts val="2865"/>
              </a:lnSpc>
              <a:spcBef>
                <a:spcPts val="100"/>
              </a:spcBef>
              <a:buFont typeface="Arial" panose="020B0604020202020204" pitchFamily="34" charset="0"/>
              <a:buChar char="•"/>
            </a:pPr>
            <a:r>
              <a:rPr sz="2400" spc="-5" dirty="0">
                <a:solidFill>
                  <a:srgbClr val="153C8D"/>
                </a:solidFill>
                <a:latin typeface="DejaVu Sans"/>
                <a:cs typeface="DejaVu Sans"/>
              </a:rPr>
              <a:t>Appropriate</a:t>
            </a:r>
            <a:endParaRPr lang="en-GB" sz="2400" spc="-5" dirty="0">
              <a:solidFill>
                <a:srgbClr val="153C8D"/>
              </a:solidFill>
              <a:latin typeface="DejaVu Sans"/>
              <a:cs typeface="DejaVu Sans"/>
            </a:endParaRPr>
          </a:p>
          <a:p>
            <a:pPr marL="1212850" lvl="2" indent="-285750">
              <a:lnSpc>
                <a:spcPts val="2865"/>
              </a:lnSpc>
              <a:spcBef>
                <a:spcPts val="100"/>
              </a:spcBef>
              <a:buFont typeface="Wingdings" panose="05000000000000000000" pitchFamily="2" charset="2"/>
              <a:buChar char="Ø"/>
            </a:pPr>
            <a:r>
              <a:rPr spc="-5" dirty="0">
                <a:solidFill>
                  <a:srgbClr val="153C8D"/>
                </a:solidFill>
                <a:latin typeface="DejaVu Sans"/>
                <a:cs typeface="DejaVu Sans"/>
              </a:rPr>
              <a:t>For </a:t>
            </a:r>
            <a:r>
              <a:rPr spc="-15" dirty="0">
                <a:solidFill>
                  <a:srgbClr val="153C8D"/>
                </a:solidFill>
                <a:latin typeface="DejaVu Sans"/>
                <a:cs typeface="DejaVu Sans"/>
              </a:rPr>
              <a:t>the</a:t>
            </a:r>
            <a:r>
              <a:rPr lang="en-GB" spc="-15" dirty="0">
                <a:solidFill>
                  <a:srgbClr val="153C8D"/>
                </a:solidFill>
                <a:latin typeface="DejaVu Sans"/>
                <a:cs typeface="DejaVu Sans"/>
              </a:rPr>
              <a:t> </a:t>
            </a:r>
            <a:r>
              <a:rPr spc="-10" dirty="0" err="1">
                <a:solidFill>
                  <a:srgbClr val="153C8D"/>
                </a:solidFill>
                <a:latin typeface="DejaVu Sans"/>
                <a:cs typeface="DejaVu Sans"/>
              </a:rPr>
              <a:t>tas</a:t>
            </a:r>
            <a:r>
              <a:rPr lang="en-GB" spc="-10" dirty="0">
                <a:solidFill>
                  <a:srgbClr val="153C8D"/>
                </a:solidFill>
                <a:latin typeface="DejaVu Sans"/>
                <a:cs typeface="DejaVu Sans"/>
              </a:rPr>
              <a:t>k</a:t>
            </a:r>
          </a:p>
          <a:p>
            <a:pPr marL="1212850" lvl="2" indent="-285750">
              <a:lnSpc>
                <a:spcPts val="2865"/>
              </a:lnSpc>
              <a:spcBef>
                <a:spcPts val="100"/>
              </a:spcBef>
              <a:buFont typeface="Wingdings" panose="05000000000000000000" pitchFamily="2" charset="2"/>
              <a:buChar char="Ø"/>
            </a:pPr>
            <a:r>
              <a:rPr spc="-5" dirty="0">
                <a:solidFill>
                  <a:srgbClr val="153C8D"/>
                </a:solidFill>
                <a:latin typeface="DejaVu Sans"/>
                <a:cs typeface="DejaVu Sans"/>
              </a:rPr>
              <a:t>For </a:t>
            </a:r>
            <a:r>
              <a:rPr spc="-15" dirty="0">
                <a:solidFill>
                  <a:srgbClr val="153C8D"/>
                </a:solidFill>
                <a:latin typeface="DejaVu Sans"/>
                <a:cs typeface="DejaVu Sans"/>
              </a:rPr>
              <a:t>the loads </a:t>
            </a:r>
            <a:r>
              <a:rPr spc="-20" dirty="0">
                <a:solidFill>
                  <a:srgbClr val="153C8D"/>
                </a:solidFill>
                <a:latin typeface="DejaVu Sans"/>
                <a:cs typeface="DejaVu Sans"/>
              </a:rPr>
              <a:t>being</a:t>
            </a:r>
            <a:r>
              <a:rPr spc="350" dirty="0">
                <a:solidFill>
                  <a:srgbClr val="153C8D"/>
                </a:solidFill>
                <a:latin typeface="DejaVu Sans"/>
                <a:cs typeface="DejaVu Sans"/>
              </a:rPr>
              <a:t> </a:t>
            </a:r>
            <a:r>
              <a:rPr spc="-20" dirty="0">
                <a:solidFill>
                  <a:srgbClr val="153C8D"/>
                </a:solidFill>
                <a:latin typeface="DejaVu Sans"/>
                <a:cs typeface="DejaVu Sans"/>
              </a:rPr>
              <a:t>carried</a:t>
            </a:r>
            <a:endParaRPr dirty="0">
              <a:latin typeface="DejaVu Sans"/>
              <a:cs typeface="DejaVu Sans"/>
            </a:endParaRPr>
          </a:p>
          <a:p>
            <a:pPr marL="355600" marR="385445" indent="-342900">
              <a:lnSpc>
                <a:spcPct val="89800"/>
              </a:lnSpc>
              <a:spcBef>
                <a:spcPts val="315"/>
              </a:spcBef>
              <a:buFont typeface="Arial" panose="020B0604020202020204" pitchFamily="34" charset="0"/>
              <a:buChar char="•"/>
            </a:pPr>
            <a:r>
              <a:rPr sz="2400" spc="-5" dirty="0">
                <a:solidFill>
                  <a:srgbClr val="153C8D"/>
                </a:solidFill>
                <a:latin typeface="DejaVu Sans"/>
                <a:cs typeface="DejaVu Sans"/>
              </a:rPr>
              <a:t>Safe </a:t>
            </a:r>
            <a:r>
              <a:rPr sz="2400" spc="5" dirty="0">
                <a:solidFill>
                  <a:srgbClr val="153C8D"/>
                </a:solidFill>
                <a:latin typeface="DejaVu Sans"/>
                <a:cs typeface="DejaVu Sans"/>
              </a:rPr>
              <a:t>(throughout  </a:t>
            </a:r>
            <a:r>
              <a:rPr sz="2400" spc="-10" dirty="0">
                <a:solidFill>
                  <a:srgbClr val="153C8D"/>
                </a:solidFill>
                <a:latin typeface="DejaVu Sans"/>
                <a:cs typeface="DejaVu Sans"/>
              </a:rPr>
              <a:t>working </a:t>
            </a:r>
            <a:r>
              <a:rPr sz="2400" dirty="0">
                <a:solidFill>
                  <a:srgbClr val="153C8D"/>
                </a:solidFill>
                <a:latin typeface="DejaVu Sans"/>
                <a:cs typeface="DejaVu Sans"/>
              </a:rPr>
              <a:t>life</a:t>
            </a:r>
            <a:r>
              <a:rPr lang="en-GB" sz="2400" dirty="0">
                <a:solidFill>
                  <a:srgbClr val="153C8D"/>
                </a:solidFill>
                <a:latin typeface="DejaVu Sans"/>
                <a:cs typeface="DejaVu Sans"/>
              </a:rPr>
              <a:t> including driver wellbeing</a:t>
            </a:r>
            <a:r>
              <a:rPr sz="2400" dirty="0">
                <a:solidFill>
                  <a:srgbClr val="153C8D"/>
                </a:solidFill>
                <a:latin typeface="DejaVu Sans"/>
                <a:cs typeface="DejaVu Sans"/>
              </a:rPr>
              <a:t>)  </a:t>
            </a:r>
            <a:endParaRPr lang="en-GB" sz="2400" dirty="0">
              <a:solidFill>
                <a:srgbClr val="153C8D"/>
              </a:solidFill>
              <a:latin typeface="DejaVu Sans"/>
              <a:cs typeface="DejaVu Sans"/>
            </a:endParaRPr>
          </a:p>
          <a:p>
            <a:pPr marL="355600" marR="385445" indent="-342900">
              <a:lnSpc>
                <a:spcPct val="89800"/>
              </a:lnSpc>
              <a:spcBef>
                <a:spcPts val="315"/>
              </a:spcBef>
              <a:buFont typeface="Arial" panose="020B0604020202020204" pitchFamily="34" charset="0"/>
              <a:buChar char="•"/>
            </a:pPr>
            <a:r>
              <a:rPr sz="2400" spc="-15" dirty="0">
                <a:solidFill>
                  <a:srgbClr val="153C8D"/>
                </a:solidFill>
                <a:latin typeface="DejaVu Sans"/>
                <a:cs typeface="DejaVu Sans"/>
              </a:rPr>
              <a:t>Regularly</a:t>
            </a:r>
            <a:r>
              <a:rPr sz="2400" spc="70" dirty="0">
                <a:solidFill>
                  <a:srgbClr val="153C8D"/>
                </a:solidFill>
                <a:latin typeface="DejaVu Sans"/>
                <a:cs typeface="DejaVu Sans"/>
              </a:rPr>
              <a:t> </a:t>
            </a:r>
            <a:r>
              <a:rPr sz="2400" spc="-20" dirty="0">
                <a:solidFill>
                  <a:srgbClr val="153C8D"/>
                </a:solidFill>
                <a:latin typeface="DejaVu Sans"/>
                <a:cs typeface="DejaVu Sans"/>
              </a:rPr>
              <a:t>inspected,</a:t>
            </a:r>
            <a:r>
              <a:rPr lang="en-GB" sz="2400" spc="-20" dirty="0">
                <a:solidFill>
                  <a:srgbClr val="153C8D"/>
                </a:solidFill>
                <a:latin typeface="DejaVu Sans"/>
                <a:cs typeface="DejaVu Sans"/>
              </a:rPr>
              <a:t> </a:t>
            </a:r>
            <a:r>
              <a:rPr lang="en-GB" sz="2400" spc="-5" dirty="0">
                <a:solidFill>
                  <a:srgbClr val="153C8D"/>
                </a:solidFill>
                <a:latin typeface="DejaVu Sans"/>
                <a:cs typeface="DejaVu Sans"/>
              </a:rPr>
              <a:t>repaired &amp;</a:t>
            </a:r>
            <a:r>
              <a:rPr lang="en-GB" sz="2400" dirty="0">
                <a:latin typeface="DejaVu Sans"/>
                <a:cs typeface="DejaVu Sans"/>
              </a:rPr>
              <a:t> </a:t>
            </a:r>
            <a:r>
              <a:rPr sz="2400" spc="-20" dirty="0">
                <a:solidFill>
                  <a:srgbClr val="153C8D"/>
                </a:solidFill>
                <a:latin typeface="DejaVu Sans"/>
                <a:cs typeface="DejaVu Sans"/>
              </a:rPr>
              <a:t>maintained </a:t>
            </a:r>
            <a:endParaRPr lang="en-GB" sz="2400" spc="-20" dirty="0">
              <a:solidFill>
                <a:srgbClr val="153C8D"/>
              </a:solidFill>
              <a:latin typeface="DejaVu Sans"/>
              <a:cs typeface="DejaVu Sans"/>
            </a:endParaRPr>
          </a:p>
          <a:p>
            <a:pPr marL="355600" indent="-342900">
              <a:lnSpc>
                <a:spcPts val="2300"/>
              </a:lnSpc>
              <a:buFont typeface="Arial" panose="020B0604020202020204" pitchFamily="34" charset="0"/>
              <a:buChar char="•"/>
            </a:pPr>
            <a:r>
              <a:rPr sz="2400" spc="-35" dirty="0">
                <a:solidFill>
                  <a:srgbClr val="153C8D"/>
                </a:solidFill>
                <a:latin typeface="DejaVu Sans"/>
                <a:cs typeface="DejaVu Sans"/>
              </a:rPr>
              <a:t>Access </a:t>
            </a:r>
            <a:r>
              <a:rPr sz="2400" spc="-130" dirty="0">
                <a:solidFill>
                  <a:srgbClr val="153C8D"/>
                </a:solidFill>
                <a:latin typeface="DejaVu Sans"/>
                <a:cs typeface="DejaVu Sans"/>
              </a:rPr>
              <a:t>&amp; </a:t>
            </a:r>
            <a:r>
              <a:rPr sz="2400" spc="-30" dirty="0">
                <a:solidFill>
                  <a:srgbClr val="153C8D"/>
                </a:solidFill>
                <a:latin typeface="DejaVu Sans"/>
                <a:cs typeface="DejaVu Sans"/>
              </a:rPr>
              <a:t>egress  </a:t>
            </a:r>
          </a:p>
          <a:p>
            <a:pPr marL="355600" marR="1026794" indent="-342900">
              <a:lnSpc>
                <a:spcPct val="89800"/>
              </a:lnSpc>
              <a:spcBef>
                <a:spcPts val="295"/>
              </a:spcBef>
              <a:buFont typeface="Arial" panose="020B0604020202020204" pitchFamily="34" charset="0"/>
              <a:buChar char="•"/>
            </a:pPr>
            <a:r>
              <a:rPr sz="2400" spc="-10" dirty="0">
                <a:solidFill>
                  <a:srgbClr val="153C8D"/>
                </a:solidFill>
                <a:latin typeface="DejaVu Sans"/>
                <a:cs typeface="DejaVu Sans"/>
              </a:rPr>
              <a:t>Driven</a:t>
            </a:r>
            <a:r>
              <a:rPr lang="en-GB" sz="2400" spc="-10" dirty="0">
                <a:solidFill>
                  <a:srgbClr val="153C8D"/>
                </a:solidFill>
                <a:latin typeface="DejaVu Sans"/>
                <a:cs typeface="DejaVu Sans"/>
              </a:rPr>
              <a:t> </a:t>
            </a:r>
            <a:r>
              <a:rPr lang="en-GB" sz="2400" spc="-15" dirty="0">
                <a:solidFill>
                  <a:srgbClr val="153C8D"/>
                </a:solidFill>
                <a:latin typeface="DejaVu Sans"/>
                <a:cs typeface="DejaVu Sans"/>
              </a:rPr>
              <a:t>safely - competence           </a:t>
            </a:r>
          </a:p>
          <a:p>
            <a:pPr marL="355600" marR="1026794" indent="-342900">
              <a:lnSpc>
                <a:spcPct val="89800"/>
              </a:lnSpc>
              <a:spcBef>
                <a:spcPts val="295"/>
              </a:spcBef>
              <a:buFont typeface="Arial" panose="020B0604020202020204" pitchFamily="34" charset="0"/>
              <a:buChar char="•"/>
            </a:pPr>
            <a:r>
              <a:rPr lang="en-GB" sz="2400" spc="-15" dirty="0">
                <a:solidFill>
                  <a:srgbClr val="153C8D"/>
                </a:solidFill>
                <a:latin typeface="DejaVu Sans"/>
                <a:cs typeface="DejaVu Sans"/>
              </a:rPr>
              <a:t>Specify what</a:t>
            </a:r>
            <a:r>
              <a:rPr sz="2400" spc="120" dirty="0">
                <a:solidFill>
                  <a:srgbClr val="153C8D"/>
                </a:solidFill>
                <a:latin typeface="DejaVu Sans"/>
                <a:cs typeface="DejaVu Sans"/>
              </a:rPr>
              <a:t> </a:t>
            </a:r>
            <a:r>
              <a:rPr sz="2400" spc="-15" dirty="0">
                <a:solidFill>
                  <a:srgbClr val="153C8D"/>
                </a:solidFill>
                <a:latin typeface="DejaVu Sans"/>
                <a:cs typeface="DejaVu Sans"/>
              </a:rPr>
              <a:t>safety</a:t>
            </a:r>
            <a:r>
              <a:rPr lang="en-GB" sz="2400" dirty="0">
                <a:latin typeface="DejaVu Sans"/>
                <a:cs typeface="DejaVu Sans"/>
              </a:rPr>
              <a:t> </a:t>
            </a:r>
            <a:r>
              <a:rPr sz="2400" spc="20" dirty="0">
                <a:solidFill>
                  <a:srgbClr val="153C8D"/>
                </a:solidFill>
                <a:latin typeface="DejaVu Sans"/>
                <a:cs typeface="DejaVu Sans"/>
              </a:rPr>
              <a:t>requirements </a:t>
            </a:r>
            <a:r>
              <a:rPr lang="en-GB" sz="2400" spc="20" dirty="0">
                <a:solidFill>
                  <a:srgbClr val="153C8D"/>
                </a:solidFill>
                <a:latin typeface="DejaVu Sans"/>
                <a:cs typeface="DejaVu Sans"/>
              </a:rPr>
              <a:t>are </a:t>
            </a:r>
            <a:r>
              <a:rPr sz="2400" spc="-5" dirty="0">
                <a:solidFill>
                  <a:srgbClr val="153C8D"/>
                </a:solidFill>
                <a:latin typeface="DejaVu Sans"/>
                <a:cs typeface="DejaVu Sans"/>
              </a:rPr>
              <a:t>for </a:t>
            </a:r>
            <a:r>
              <a:rPr sz="2400" spc="-25" dirty="0">
                <a:solidFill>
                  <a:srgbClr val="153C8D"/>
                </a:solidFill>
                <a:latin typeface="DejaVu Sans"/>
                <a:cs typeface="DejaVu Sans"/>
              </a:rPr>
              <a:t>contract </a:t>
            </a:r>
            <a:r>
              <a:rPr sz="2400" spc="-15" dirty="0">
                <a:solidFill>
                  <a:srgbClr val="153C8D"/>
                </a:solidFill>
                <a:latin typeface="DejaVu Sans"/>
                <a:cs typeface="DejaVu Sans"/>
              </a:rPr>
              <a:t>owner</a:t>
            </a:r>
            <a:r>
              <a:rPr sz="2400" spc="240" dirty="0">
                <a:solidFill>
                  <a:srgbClr val="153C8D"/>
                </a:solidFill>
                <a:latin typeface="DejaVu Sans"/>
                <a:cs typeface="DejaVu Sans"/>
              </a:rPr>
              <a:t> </a:t>
            </a:r>
            <a:r>
              <a:rPr sz="2400" spc="-15" dirty="0">
                <a:solidFill>
                  <a:srgbClr val="153C8D"/>
                </a:solidFill>
                <a:latin typeface="DejaVu Sans"/>
                <a:cs typeface="DejaVu Sans"/>
              </a:rPr>
              <a:t>drivers</a:t>
            </a:r>
            <a:endParaRPr sz="2400" dirty="0">
              <a:latin typeface="DejaVu Sans"/>
              <a:cs typeface="DejaVu Sans"/>
            </a:endParaRPr>
          </a:p>
        </p:txBody>
      </p:sp>
      <p:sp>
        <p:nvSpPr>
          <p:cNvPr id="12" name="object 12"/>
          <p:cNvSpPr/>
          <p:nvPr/>
        </p:nvSpPr>
        <p:spPr>
          <a:xfrm>
            <a:off x="3873500" y="4178300"/>
            <a:ext cx="2590799" cy="1868551"/>
          </a:xfrm>
          <a:prstGeom prst="rect">
            <a:avLst/>
          </a:prstGeom>
          <a:blipFill>
            <a:blip r:embed="rId2" cstate="print"/>
            <a:stretch>
              <a:fillRect/>
            </a:stretch>
          </a:blipFill>
        </p:spPr>
        <p:txBody>
          <a:bodyPr wrap="square" lIns="0" tIns="0" rIns="0" bIns="0" rtlCol="0"/>
          <a:lstStyle/>
          <a:p>
            <a:endParaRPr/>
          </a:p>
        </p:txBody>
      </p:sp>
      <p:sp>
        <p:nvSpPr>
          <p:cNvPr id="13" name="object 13"/>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13</a:t>
            </a:fld>
            <a:endParaRPr spc="-5" dirty="0"/>
          </a:p>
        </p:txBody>
      </p:sp>
      <p:sp>
        <p:nvSpPr>
          <p:cNvPr id="6" name="Oval 5">
            <a:extLst>
              <a:ext uri="{FF2B5EF4-FFF2-40B4-BE49-F238E27FC236}">
                <a16:creationId xmlns:a16="http://schemas.microsoft.com/office/drawing/2014/main" xmlns="" id="{E2EBD771-AFBE-43A0-8B33-286754C6033E}"/>
              </a:ext>
            </a:extLst>
          </p:cNvPr>
          <p:cNvSpPr/>
          <p:nvPr/>
        </p:nvSpPr>
        <p:spPr>
          <a:xfrm>
            <a:off x="5536189" y="139700"/>
            <a:ext cx="2450621" cy="23366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9FF99">
              <a:alpha val="50195"/>
            </a:srgbClr>
          </a:solidFill>
          <a:ln w="9528" cap="flat">
            <a:solidFill>
              <a:srgbClr val="000000"/>
            </a:solidFill>
            <a:prstDash val="solid"/>
            <a:round/>
          </a:ln>
        </p:spPr>
        <p:txBody>
          <a:bodyPr vert="horz" wrap="none" lIns="68390" tIns="34195" rIns="68390" bIns="34195" anchor="ctr" anchorCtr="0" compatLnSpc="1">
            <a:noAutofit/>
          </a:bodyPr>
          <a:lstStyle/>
          <a:p>
            <a:pPr defTabSz="683880">
              <a:defRPr sz="1800" b="0" i="0" u="none" strike="noStrike" kern="0" cap="none" spc="0" baseline="0">
                <a:solidFill>
                  <a:srgbClr val="000000"/>
                </a:solidFill>
                <a:uFillTx/>
              </a:defRPr>
            </a:pPr>
            <a:endParaRPr lang="en-US" sz="1795">
              <a:solidFill>
                <a:srgbClr val="000000"/>
              </a:solidFill>
              <a:latin typeface="Times New Roman" pitchFamily="18"/>
            </a:endParaRPr>
          </a:p>
        </p:txBody>
      </p:sp>
      <p:sp>
        <p:nvSpPr>
          <p:cNvPr id="7" name="Text Box 6">
            <a:extLst>
              <a:ext uri="{FF2B5EF4-FFF2-40B4-BE49-F238E27FC236}">
                <a16:creationId xmlns:a16="http://schemas.microsoft.com/office/drawing/2014/main" xmlns="" id="{F653E00F-859A-4452-8740-FB48A1542B7C}"/>
              </a:ext>
            </a:extLst>
          </p:cNvPr>
          <p:cNvSpPr txBox="1"/>
          <p:nvPr/>
        </p:nvSpPr>
        <p:spPr>
          <a:xfrm>
            <a:off x="5821148" y="1051564"/>
            <a:ext cx="2051686" cy="345287"/>
          </a:xfrm>
          <a:prstGeom prst="rect">
            <a:avLst/>
          </a:prstGeom>
          <a:noFill/>
          <a:ln cap="flat">
            <a:noFill/>
          </a:ln>
        </p:spPr>
        <p:txBody>
          <a:bodyPr vert="horz" wrap="square" lIns="68390" tIns="34195" rIns="68390" bIns="34195" anchor="t" anchorCtr="0" compatLnSpc="1">
            <a:spAutoFit/>
          </a:bodyPr>
          <a:lstStyle/>
          <a:p>
            <a:pPr defTabSz="683880">
              <a:spcBef>
                <a:spcPts val="1047"/>
              </a:spcBef>
              <a:defRPr sz="1800" b="0" i="0" u="none" strike="noStrike" kern="0" cap="none" spc="0" baseline="0">
                <a:solidFill>
                  <a:srgbClr val="000000"/>
                </a:solidFill>
                <a:uFillTx/>
              </a:defRPr>
            </a:pPr>
            <a:r>
              <a:rPr lang="en-GB" sz="1795" dirty="0">
                <a:solidFill>
                  <a:srgbClr val="000000"/>
                </a:solidFill>
                <a:latin typeface="Arial Black" panose="020B0A04020102020204" pitchFamily="34" charset="0"/>
              </a:rPr>
              <a:t>Safe VEHICLE</a:t>
            </a:r>
          </a:p>
        </p:txBody>
      </p:sp>
      <p:pic>
        <p:nvPicPr>
          <p:cNvPr id="4" name="Picture 3">
            <a:extLst>
              <a:ext uri="{FF2B5EF4-FFF2-40B4-BE49-F238E27FC236}">
                <a16:creationId xmlns:a16="http://schemas.microsoft.com/office/drawing/2014/main" xmlns="" id="{F705D2BA-4258-4B32-90D7-FB44F4C34AD3}"/>
              </a:ext>
            </a:extLst>
          </p:cNvPr>
          <p:cNvPicPr>
            <a:picLocks noChangeAspect="1"/>
          </p:cNvPicPr>
          <p:nvPr/>
        </p:nvPicPr>
        <p:blipFill>
          <a:blip r:embed="rId3"/>
          <a:stretch>
            <a:fillRect/>
          </a:stretch>
        </p:blipFill>
        <p:spPr>
          <a:xfrm>
            <a:off x="6543964" y="2654300"/>
            <a:ext cx="2233772" cy="41597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0907" y="511810"/>
            <a:ext cx="4150995" cy="635635"/>
          </a:xfrm>
          <a:prstGeom prst="rect">
            <a:avLst/>
          </a:prstGeom>
        </p:spPr>
        <p:txBody>
          <a:bodyPr vert="horz" wrap="square" lIns="0" tIns="12700" rIns="0" bIns="0" rtlCol="0">
            <a:spAutoFit/>
          </a:bodyPr>
          <a:lstStyle/>
          <a:p>
            <a:pPr marL="12700">
              <a:lnSpc>
                <a:spcPct val="100000"/>
              </a:lnSpc>
              <a:spcBef>
                <a:spcPts val="100"/>
              </a:spcBef>
              <a:tabLst>
                <a:tab pos="1438275" algn="l"/>
                <a:tab pos="3331210" algn="l"/>
              </a:tabLst>
            </a:pPr>
            <a:r>
              <a:rPr sz="4000" i="1" spc="220" dirty="0">
                <a:solidFill>
                  <a:srgbClr val="33339A"/>
                </a:solidFill>
                <a:latin typeface="Nimbus Sans L"/>
                <a:cs typeface="Nimbus Sans L"/>
              </a:rPr>
              <a:t>Safe	</a:t>
            </a:r>
            <a:r>
              <a:rPr sz="4000" i="1" spc="204" dirty="0">
                <a:solidFill>
                  <a:srgbClr val="33339A"/>
                </a:solidFill>
                <a:latin typeface="Nimbus Sans L"/>
                <a:cs typeface="Nimbus Sans L"/>
              </a:rPr>
              <a:t>Driver	</a:t>
            </a:r>
            <a:endParaRPr sz="4000" dirty="0">
              <a:latin typeface="Nimbus Sans L"/>
              <a:cs typeface="Nimbus Sans L"/>
            </a:endParaRPr>
          </a:p>
        </p:txBody>
      </p:sp>
      <p:sp>
        <p:nvSpPr>
          <p:cNvPr id="9" name="object 9"/>
          <p:cNvSpPr txBox="1"/>
          <p:nvPr/>
        </p:nvSpPr>
        <p:spPr>
          <a:xfrm>
            <a:off x="311151" y="1282700"/>
            <a:ext cx="5181599" cy="5359096"/>
          </a:xfrm>
          <a:prstGeom prst="rect">
            <a:avLst/>
          </a:prstGeom>
        </p:spPr>
        <p:txBody>
          <a:bodyPr vert="horz" wrap="square" lIns="0" tIns="12700" rIns="0" bIns="0" rtlCol="0">
            <a:spAutoFit/>
          </a:bodyPr>
          <a:lstStyle/>
          <a:p>
            <a:pPr marL="354965" marR="5080" indent="-342900">
              <a:lnSpc>
                <a:spcPct val="109800"/>
              </a:lnSpc>
              <a:spcBef>
                <a:spcPts val="100"/>
              </a:spcBef>
            </a:pPr>
            <a:r>
              <a:rPr sz="2400" b="1" spc="-15" dirty="0">
                <a:solidFill>
                  <a:srgbClr val="153C8D"/>
                </a:solidFill>
                <a:latin typeface="DejaVu Sans"/>
                <a:cs typeface="DejaVu Sans"/>
              </a:rPr>
              <a:t>Employers </a:t>
            </a:r>
            <a:r>
              <a:rPr sz="2400" b="1" spc="-5" dirty="0">
                <a:solidFill>
                  <a:srgbClr val="153C8D"/>
                </a:solidFill>
                <a:latin typeface="DejaVu Sans"/>
                <a:cs typeface="DejaVu Sans"/>
              </a:rPr>
              <a:t>must </a:t>
            </a:r>
            <a:r>
              <a:rPr sz="2400" b="1" spc="-20" dirty="0">
                <a:solidFill>
                  <a:srgbClr val="153C8D"/>
                </a:solidFill>
                <a:latin typeface="DejaVu Sans"/>
                <a:cs typeface="DejaVu Sans"/>
              </a:rPr>
              <a:t>ensure </a:t>
            </a:r>
            <a:r>
              <a:rPr sz="2400" b="1" spc="-10" dirty="0">
                <a:solidFill>
                  <a:srgbClr val="153C8D"/>
                </a:solidFill>
                <a:latin typeface="DejaVu Sans"/>
                <a:cs typeface="DejaVu Sans"/>
              </a:rPr>
              <a:t>that </a:t>
            </a:r>
            <a:r>
              <a:rPr lang="en-GB" sz="2400" b="1" spc="-10" dirty="0">
                <a:solidFill>
                  <a:srgbClr val="153C8D"/>
                </a:solidFill>
                <a:latin typeface="DejaVu Sans"/>
                <a:cs typeface="DejaVu Sans"/>
              </a:rPr>
              <a:t>:</a:t>
            </a:r>
            <a:r>
              <a:rPr sz="2400" b="1" spc="-10" dirty="0">
                <a:solidFill>
                  <a:srgbClr val="153C8D"/>
                </a:solidFill>
                <a:latin typeface="DejaVu Sans"/>
                <a:cs typeface="DejaVu Sans"/>
              </a:rPr>
              <a:t> </a:t>
            </a:r>
            <a:endParaRPr lang="en-GB" sz="2400" b="1" spc="-10" dirty="0">
              <a:solidFill>
                <a:srgbClr val="153C8D"/>
              </a:solidFill>
              <a:latin typeface="DejaVu Sans"/>
              <a:cs typeface="DejaVu Sans"/>
            </a:endParaRPr>
          </a:p>
          <a:p>
            <a:pPr marL="354965" marR="5080" indent="-342900">
              <a:lnSpc>
                <a:spcPct val="109800"/>
              </a:lnSpc>
              <a:spcBef>
                <a:spcPts val="100"/>
              </a:spcBef>
              <a:buFont typeface="Arial" panose="020B0604020202020204" pitchFamily="34" charset="0"/>
              <a:buChar char="•"/>
            </a:pPr>
            <a:r>
              <a:rPr sz="2400" spc="-10" dirty="0">
                <a:solidFill>
                  <a:srgbClr val="153C8D"/>
                </a:solidFill>
                <a:latin typeface="DejaVu Sans"/>
                <a:cs typeface="DejaVu Sans"/>
              </a:rPr>
              <a:t>Drivers </a:t>
            </a:r>
            <a:r>
              <a:rPr lang="en-GB" sz="2400" spc="-10" dirty="0">
                <a:solidFill>
                  <a:srgbClr val="153C8D"/>
                </a:solidFill>
                <a:latin typeface="DejaVu Sans"/>
                <a:cs typeface="DejaVu Sans"/>
              </a:rPr>
              <a:t>are </a:t>
            </a:r>
            <a:r>
              <a:rPr sz="2400" b="1" spc="-30" dirty="0">
                <a:solidFill>
                  <a:srgbClr val="EC2302"/>
                </a:solidFill>
                <a:latin typeface="DejaVu Sans"/>
                <a:cs typeface="DejaVu Sans"/>
              </a:rPr>
              <a:t>fit </a:t>
            </a:r>
            <a:r>
              <a:rPr sz="2400" spc="-130" dirty="0">
                <a:solidFill>
                  <a:srgbClr val="153C8D"/>
                </a:solidFill>
                <a:latin typeface="DejaVu Sans"/>
                <a:cs typeface="DejaVu Sans"/>
              </a:rPr>
              <a:t>&amp; </a:t>
            </a:r>
            <a:r>
              <a:rPr sz="2400" b="1" spc="-30" dirty="0">
                <a:solidFill>
                  <a:srgbClr val="EC2302"/>
                </a:solidFill>
                <a:latin typeface="DejaVu Sans"/>
                <a:cs typeface="DejaVu Sans"/>
              </a:rPr>
              <a:t>competent</a:t>
            </a:r>
            <a:r>
              <a:rPr sz="2400" b="1" spc="-190" dirty="0">
                <a:solidFill>
                  <a:srgbClr val="EC2302"/>
                </a:solidFill>
                <a:latin typeface="DejaVu Sans"/>
                <a:cs typeface="DejaVu Sans"/>
              </a:rPr>
              <a:t> </a:t>
            </a:r>
            <a:r>
              <a:rPr sz="2400" spc="-5" dirty="0">
                <a:solidFill>
                  <a:srgbClr val="153C8D"/>
                </a:solidFill>
                <a:latin typeface="DejaVu Sans"/>
                <a:cs typeface="DejaVu Sans"/>
              </a:rPr>
              <a:t>to</a:t>
            </a:r>
            <a:r>
              <a:rPr lang="en-GB" sz="2400" dirty="0">
                <a:latin typeface="DejaVu Sans"/>
                <a:cs typeface="DejaVu Sans"/>
              </a:rPr>
              <a:t> </a:t>
            </a:r>
            <a:r>
              <a:rPr sz="2400" spc="-25" dirty="0">
                <a:solidFill>
                  <a:srgbClr val="153C8D"/>
                </a:solidFill>
                <a:latin typeface="DejaVu Sans"/>
                <a:cs typeface="DejaVu Sans"/>
              </a:rPr>
              <a:t>operate </a:t>
            </a:r>
            <a:r>
              <a:rPr sz="2400" spc="-20" dirty="0">
                <a:solidFill>
                  <a:srgbClr val="153C8D"/>
                </a:solidFill>
                <a:latin typeface="DejaVu Sans"/>
                <a:cs typeface="DejaVu Sans"/>
              </a:rPr>
              <a:t>all </a:t>
            </a:r>
            <a:r>
              <a:rPr sz="2400" dirty="0">
                <a:solidFill>
                  <a:srgbClr val="153C8D"/>
                </a:solidFill>
                <a:latin typeface="DejaVu Sans"/>
                <a:cs typeface="DejaVu Sans"/>
              </a:rPr>
              <a:t>W</a:t>
            </a:r>
            <a:r>
              <a:rPr lang="en-US" sz="2400" dirty="0">
                <a:solidFill>
                  <a:srgbClr val="153C8D"/>
                </a:solidFill>
                <a:latin typeface="DejaVu Sans"/>
                <a:cs typeface="DejaVu Sans"/>
              </a:rPr>
              <a:t>orkplace </a:t>
            </a:r>
            <a:r>
              <a:rPr sz="2400" dirty="0">
                <a:solidFill>
                  <a:srgbClr val="153C8D"/>
                </a:solidFill>
                <a:latin typeface="DejaVu Sans"/>
                <a:cs typeface="DejaVu Sans"/>
              </a:rPr>
              <a:t>T</a:t>
            </a:r>
            <a:r>
              <a:rPr lang="en-US" sz="2400" dirty="0">
                <a:solidFill>
                  <a:srgbClr val="153C8D"/>
                </a:solidFill>
                <a:latin typeface="DejaVu Sans"/>
                <a:cs typeface="DejaVu Sans"/>
              </a:rPr>
              <a:t>ransport</a:t>
            </a:r>
            <a:r>
              <a:rPr sz="2400" dirty="0">
                <a:solidFill>
                  <a:srgbClr val="153C8D"/>
                </a:solidFill>
                <a:latin typeface="DejaVu Sans"/>
                <a:cs typeface="DejaVu Sans"/>
              </a:rPr>
              <a:t> </a:t>
            </a:r>
            <a:r>
              <a:rPr sz="2400" spc="-130" dirty="0">
                <a:solidFill>
                  <a:srgbClr val="153C8D"/>
                </a:solidFill>
                <a:latin typeface="DejaVu Sans"/>
                <a:cs typeface="DejaVu Sans"/>
              </a:rPr>
              <a:t>&amp;</a:t>
            </a:r>
            <a:r>
              <a:rPr lang="en-GB" sz="2400" spc="-130" dirty="0">
                <a:solidFill>
                  <a:srgbClr val="153C8D"/>
                </a:solidFill>
                <a:latin typeface="DejaVu Sans"/>
                <a:cs typeface="DejaVu Sans"/>
              </a:rPr>
              <a:t> </a:t>
            </a:r>
            <a:r>
              <a:rPr sz="2400" spc="-20" dirty="0">
                <a:solidFill>
                  <a:srgbClr val="153C8D"/>
                </a:solidFill>
                <a:latin typeface="DejaVu Sans"/>
                <a:cs typeface="DejaVu Sans"/>
              </a:rPr>
              <a:t>attachments</a:t>
            </a:r>
            <a:endParaRPr lang="en-GB" sz="2400" spc="-20" dirty="0">
              <a:solidFill>
                <a:srgbClr val="153C8D"/>
              </a:solidFill>
              <a:latin typeface="DejaVu Sans"/>
              <a:cs typeface="DejaVu Sans"/>
            </a:endParaRPr>
          </a:p>
          <a:p>
            <a:pPr marL="354965" marR="5080" indent="-342900">
              <a:lnSpc>
                <a:spcPct val="109800"/>
              </a:lnSpc>
              <a:spcBef>
                <a:spcPts val="100"/>
              </a:spcBef>
              <a:buFont typeface="Arial" panose="020B0604020202020204" pitchFamily="34" charset="0"/>
              <a:buChar char="•"/>
            </a:pPr>
            <a:r>
              <a:rPr lang="en-GB" sz="2400" spc="-20" dirty="0">
                <a:solidFill>
                  <a:srgbClr val="153C8D"/>
                </a:solidFill>
                <a:latin typeface="DejaVu Sans"/>
                <a:cs typeface="DejaVu Sans"/>
              </a:rPr>
              <a:t>Medical requirements satisfied</a:t>
            </a:r>
          </a:p>
          <a:p>
            <a:pPr marL="354965" marR="5080" indent="-342900">
              <a:lnSpc>
                <a:spcPct val="109800"/>
              </a:lnSpc>
              <a:spcBef>
                <a:spcPts val="100"/>
              </a:spcBef>
              <a:buFont typeface="Arial" panose="020B0604020202020204" pitchFamily="34" charset="0"/>
              <a:buChar char="•"/>
            </a:pPr>
            <a:r>
              <a:rPr lang="en-GB" sz="2400" spc="-20" dirty="0">
                <a:solidFill>
                  <a:srgbClr val="153C8D"/>
                </a:solidFill>
                <a:latin typeface="DejaVu Sans"/>
                <a:cs typeface="DejaVu Sans"/>
              </a:rPr>
              <a:t>Licences checked</a:t>
            </a:r>
          </a:p>
          <a:p>
            <a:pPr marL="354965" marR="5080" indent="-342900">
              <a:lnSpc>
                <a:spcPct val="109800"/>
              </a:lnSpc>
              <a:spcBef>
                <a:spcPts val="100"/>
              </a:spcBef>
            </a:pPr>
            <a:r>
              <a:rPr lang="en-GB" sz="2400" b="1" spc="-25" dirty="0">
                <a:solidFill>
                  <a:srgbClr val="153C8D"/>
                </a:solidFill>
                <a:latin typeface="DejaVu Sans"/>
                <a:cs typeface="DejaVu Sans"/>
              </a:rPr>
              <a:t>Company </a:t>
            </a:r>
            <a:r>
              <a:rPr sz="2400" b="1" spc="-25" dirty="0">
                <a:solidFill>
                  <a:srgbClr val="153C8D"/>
                </a:solidFill>
                <a:latin typeface="DejaVu Sans"/>
                <a:cs typeface="DejaVu Sans"/>
              </a:rPr>
              <a:t>Procedures implemented  </a:t>
            </a:r>
            <a:endParaRPr lang="en-GB" sz="2400" b="1" spc="-25" dirty="0">
              <a:solidFill>
                <a:srgbClr val="153C8D"/>
              </a:solidFill>
              <a:latin typeface="DejaVu Sans"/>
              <a:cs typeface="DejaVu Sans"/>
            </a:endParaRPr>
          </a:p>
          <a:p>
            <a:pPr marL="354965" marR="5080" indent="-342900">
              <a:lnSpc>
                <a:spcPct val="109800"/>
              </a:lnSpc>
              <a:spcBef>
                <a:spcPts val="100"/>
              </a:spcBef>
              <a:buFont typeface="Arial" panose="020B0604020202020204" pitchFamily="34" charset="0"/>
              <a:buChar char="•"/>
            </a:pPr>
            <a:r>
              <a:rPr sz="2400" spc="-20" dirty="0">
                <a:solidFill>
                  <a:srgbClr val="153C8D"/>
                </a:solidFill>
                <a:latin typeface="DejaVu Sans"/>
                <a:cs typeface="DejaVu Sans"/>
              </a:rPr>
              <a:t>Recruitment</a:t>
            </a:r>
            <a:endParaRPr lang="en-GB" sz="2400" dirty="0">
              <a:latin typeface="DejaVu Sans"/>
              <a:cs typeface="DejaVu Sans"/>
            </a:endParaRPr>
          </a:p>
          <a:p>
            <a:pPr marL="354965" marR="5080" indent="-342900">
              <a:lnSpc>
                <a:spcPct val="109800"/>
              </a:lnSpc>
              <a:spcBef>
                <a:spcPts val="100"/>
              </a:spcBef>
              <a:buFont typeface="Arial" panose="020B0604020202020204" pitchFamily="34" charset="0"/>
              <a:buChar char="•"/>
            </a:pPr>
            <a:r>
              <a:rPr sz="2400" dirty="0">
                <a:solidFill>
                  <a:srgbClr val="153C8D"/>
                </a:solidFill>
                <a:latin typeface="DejaVu Sans"/>
                <a:cs typeface="DejaVu Sans"/>
              </a:rPr>
              <a:t>Training, </a:t>
            </a:r>
            <a:r>
              <a:rPr sz="2400" spc="-10" dirty="0">
                <a:solidFill>
                  <a:srgbClr val="153C8D"/>
                </a:solidFill>
                <a:latin typeface="DejaVu Sans"/>
                <a:cs typeface="DejaVu Sans"/>
              </a:rPr>
              <a:t>authorisation </a:t>
            </a:r>
            <a:r>
              <a:rPr sz="2400" spc="-130" dirty="0">
                <a:solidFill>
                  <a:srgbClr val="153C8D"/>
                </a:solidFill>
                <a:latin typeface="DejaVu Sans"/>
                <a:cs typeface="DejaVu Sans"/>
              </a:rPr>
              <a:t>&amp;  </a:t>
            </a:r>
            <a:r>
              <a:rPr sz="2400" spc="-10" dirty="0">
                <a:solidFill>
                  <a:srgbClr val="153C8D"/>
                </a:solidFill>
                <a:latin typeface="DejaVu Sans"/>
                <a:cs typeface="DejaVu Sans"/>
              </a:rPr>
              <a:t>supervision</a:t>
            </a:r>
            <a:endParaRPr lang="en-GB" sz="2400" dirty="0">
              <a:latin typeface="DejaVu Sans"/>
              <a:cs typeface="DejaVu Sans"/>
            </a:endParaRPr>
          </a:p>
          <a:p>
            <a:pPr marL="354965" marR="5080" indent="-342900">
              <a:lnSpc>
                <a:spcPct val="109800"/>
              </a:lnSpc>
              <a:spcBef>
                <a:spcPts val="100"/>
              </a:spcBef>
              <a:buFont typeface="Arial" panose="020B0604020202020204" pitchFamily="34" charset="0"/>
              <a:buChar char="•"/>
            </a:pPr>
            <a:r>
              <a:rPr sz="2400" spc="-15" dirty="0">
                <a:solidFill>
                  <a:srgbClr val="153C8D"/>
                </a:solidFill>
                <a:latin typeface="DejaVu Sans"/>
                <a:cs typeface="DejaVu Sans"/>
              </a:rPr>
              <a:t>Contractor vetting  </a:t>
            </a:r>
            <a:endParaRPr lang="en-GB" sz="2400" spc="-15" dirty="0">
              <a:solidFill>
                <a:srgbClr val="153C8D"/>
              </a:solidFill>
              <a:latin typeface="DejaVu Sans"/>
              <a:cs typeface="DejaVu Sans"/>
            </a:endParaRPr>
          </a:p>
          <a:p>
            <a:pPr marL="354965" marR="5080" indent="-342900">
              <a:lnSpc>
                <a:spcPct val="109800"/>
              </a:lnSpc>
              <a:spcBef>
                <a:spcPts val="100"/>
              </a:spcBef>
              <a:buFont typeface="Arial" panose="020B0604020202020204" pitchFamily="34" charset="0"/>
              <a:buChar char="•"/>
            </a:pPr>
            <a:r>
              <a:rPr sz="2400" spc="-25" dirty="0">
                <a:solidFill>
                  <a:srgbClr val="153C8D"/>
                </a:solidFill>
                <a:latin typeface="DejaVu Sans"/>
                <a:cs typeface="DejaVu Sans"/>
              </a:rPr>
              <a:t>Managing </a:t>
            </a:r>
            <a:r>
              <a:rPr sz="2400" spc="-10" dirty="0">
                <a:solidFill>
                  <a:srgbClr val="153C8D"/>
                </a:solidFill>
                <a:latin typeface="DejaVu Sans"/>
                <a:cs typeface="DejaVu Sans"/>
              </a:rPr>
              <a:t>visiting</a:t>
            </a:r>
            <a:r>
              <a:rPr sz="2400" spc="254" dirty="0">
                <a:solidFill>
                  <a:srgbClr val="153C8D"/>
                </a:solidFill>
                <a:latin typeface="DejaVu Sans"/>
                <a:cs typeface="DejaVu Sans"/>
              </a:rPr>
              <a:t> </a:t>
            </a:r>
            <a:r>
              <a:rPr sz="2400" spc="-15" dirty="0">
                <a:solidFill>
                  <a:srgbClr val="153C8D"/>
                </a:solidFill>
                <a:latin typeface="DejaVu Sans"/>
                <a:cs typeface="DejaVu Sans"/>
              </a:rPr>
              <a:t>drivers</a:t>
            </a:r>
            <a:endParaRPr sz="2400" dirty="0">
              <a:latin typeface="DejaVu Sans"/>
              <a:cs typeface="DejaVu Sans"/>
            </a:endParaRPr>
          </a:p>
        </p:txBody>
      </p:sp>
      <p:sp>
        <p:nvSpPr>
          <p:cNvPr id="10" name="object 10"/>
          <p:cNvSpPr/>
          <p:nvPr/>
        </p:nvSpPr>
        <p:spPr>
          <a:xfrm>
            <a:off x="5397500" y="2745030"/>
            <a:ext cx="2386074" cy="3626400"/>
          </a:xfrm>
          <a:prstGeom prst="rect">
            <a:avLst/>
          </a:prstGeom>
          <a:blipFill>
            <a:blip r:embed="rId3" cstate="print"/>
            <a:stretch>
              <a:fillRect/>
            </a:stretch>
          </a:blipFill>
        </p:spPr>
        <p:txBody>
          <a:bodyPr wrap="square" lIns="0" tIns="0" rIns="0" bIns="0" rtlCol="0"/>
          <a:lstStyle/>
          <a:p>
            <a:endParaRPr/>
          </a:p>
        </p:txBody>
      </p:sp>
      <p:sp>
        <p:nvSpPr>
          <p:cNvPr id="11" name="object 11"/>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14</a:t>
            </a:fld>
            <a:endParaRPr spc="-5" dirty="0"/>
          </a:p>
        </p:txBody>
      </p:sp>
      <p:sp>
        <p:nvSpPr>
          <p:cNvPr id="6" name="Oval 2">
            <a:extLst>
              <a:ext uri="{FF2B5EF4-FFF2-40B4-BE49-F238E27FC236}">
                <a16:creationId xmlns:a16="http://schemas.microsoft.com/office/drawing/2014/main" xmlns="" id="{4E8BD047-AAD5-4E58-9D4C-61FCE7E0D5C7}"/>
              </a:ext>
            </a:extLst>
          </p:cNvPr>
          <p:cNvSpPr/>
          <p:nvPr/>
        </p:nvSpPr>
        <p:spPr>
          <a:xfrm>
            <a:off x="5867624" y="85883"/>
            <a:ext cx="2450621" cy="239363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999FF"/>
          </a:solidFill>
          <a:ln w="9528" cap="flat">
            <a:solidFill>
              <a:srgbClr val="000000"/>
            </a:solidFill>
            <a:prstDash val="solid"/>
            <a:round/>
          </a:ln>
        </p:spPr>
        <p:txBody>
          <a:bodyPr vert="horz" wrap="none" lIns="68390" tIns="34195" rIns="68390" bIns="34195" anchor="ctr" anchorCtr="0" compatLnSpc="1">
            <a:noAutofit/>
          </a:bodyPr>
          <a:lstStyle/>
          <a:p>
            <a:pPr defTabSz="683880">
              <a:defRPr sz="1800" b="0" i="0" u="none" strike="noStrike" kern="0" cap="none" spc="0" baseline="0">
                <a:solidFill>
                  <a:srgbClr val="000000"/>
                </a:solidFill>
                <a:uFillTx/>
              </a:defRPr>
            </a:pPr>
            <a:endParaRPr lang="en-US" sz="1795">
              <a:solidFill>
                <a:srgbClr val="000000"/>
              </a:solidFill>
              <a:latin typeface="Times New Roman" pitchFamily="18"/>
            </a:endParaRPr>
          </a:p>
        </p:txBody>
      </p:sp>
      <p:sp>
        <p:nvSpPr>
          <p:cNvPr id="7" name="Text Box 7">
            <a:extLst>
              <a:ext uri="{FF2B5EF4-FFF2-40B4-BE49-F238E27FC236}">
                <a16:creationId xmlns:a16="http://schemas.microsoft.com/office/drawing/2014/main" xmlns="" id="{54451DAA-6AE5-46A3-819B-B3C7EC631287}"/>
              </a:ext>
            </a:extLst>
          </p:cNvPr>
          <p:cNvSpPr txBox="1"/>
          <p:nvPr/>
        </p:nvSpPr>
        <p:spPr>
          <a:xfrm>
            <a:off x="6235700" y="1096819"/>
            <a:ext cx="1937699" cy="345287"/>
          </a:xfrm>
          <a:prstGeom prst="rect">
            <a:avLst/>
          </a:prstGeom>
          <a:noFill/>
          <a:ln cap="flat">
            <a:noFill/>
          </a:ln>
        </p:spPr>
        <p:txBody>
          <a:bodyPr vert="horz" wrap="square" lIns="68390" tIns="34195" rIns="68390" bIns="34195" anchor="t" anchorCtr="0" compatLnSpc="1">
            <a:spAutoFit/>
          </a:bodyPr>
          <a:lstStyle/>
          <a:p>
            <a:pPr defTabSz="683880">
              <a:spcBef>
                <a:spcPts val="1047"/>
              </a:spcBef>
              <a:defRPr sz="1800" b="0" i="0" u="none" strike="noStrike" kern="0" cap="none" spc="0" baseline="0">
                <a:solidFill>
                  <a:srgbClr val="000000"/>
                </a:solidFill>
                <a:uFillTx/>
              </a:defRPr>
            </a:pPr>
            <a:r>
              <a:rPr lang="en-GB" sz="1795" dirty="0">
                <a:solidFill>
                  <a:srgbClr val="000000"/>
                </a:solidFill>
                <a:latin typeface="Arial Black" panose="020B0A04020102020204" pitchFamily="34" charset="0"/>
              </a:rPr>
              <a:t>Safe DRIVER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xmlns="" id="{A002E154-EF2F-4D7A-828A-68E52272D26A}"/>
              </a:ext>
            </a:extLst>
          </p:cNvPr>
          <p:cNvSpPr/>
          <p:nvPr/>
        </p:nvSpPr>
        <p:spPr>
          <a:xfrm>
            <a:off x="-88900" y="-88900"/>
            <a:ext cx="9753600" cy="739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 Placeholder 16">
            <a:extLst>
              <a:ext uri="{FF2B5EF4-FFF2-40B4-BE49-F238E27FC236}">
                <a16:creationId xmlns:a16="http://schemas.microsoft.com/office/drawing/2014/main" xmlns="" id="{392D34A8-A259-4B3F-A9C7-55ED46C4DE4B}"/>
              </a:ext>
            </a:extLst>
          </p:cNvPr>
          <p:cNvSpPr>
            <a:spLocks noGrp="1"/>
          </p:cNvSpPr>
          <p:nvPr>
            <p:ph type="body" sz="quarter" idx="27"/>
          </p:nvPr>
        </p:nvSpPr>
        <p:spPr>
          <a:xfrm>
            <a:off x="1371352" y="618414"/>
            <a:ext cx="6375896" cy="453134"/>
          </a:xfrm>
        </p:spPr>
        <p:txBody>
          <a:bodyPr/>
          <a:lstStyle/>
          <a:p>
            <a:r>
              <a:rPr lang="en-GB" dirty="0"/>
              <a:t>Driver Safety Process</a:t>
            </a:r>
          </a:p>
        </p:txBody>
      </p:sp>
      <p:sp>
        <p:nvSpPr>
          <p:cNvPr id="67" name="Oval 2">
            <a:extLst>
              <a:ext uri="{FF2B5EF4-FFF2-40B4-BE49-F238E27FC236}">
                <a16:creationId xmlns:a16="http://schemas.microsoft.com/office/drawing/2014/main" xmlns="" id="{FCA8F4BC-D542-4C95-9A55-538E97E8134D}"/>
              </a:ext>
            </a:extLst>
          </p:cNvPr>
          <p:cNvSpPr/>
          <p:nvPr/>
        </p:nvSpPr>
        <p:spPr>
          <a:xfrm>
            <a:off x="6604479" y="260667"/>
            <a:ext cx="2450621" cy="239363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999FF"/>
          </a:solidFill>
          <a:ln w="9528" cap="flat">
            <a:solidFill>
              <a:srgbClr val="000000"/>
            </a:solidFill>
            <a:prstDash val="solid"/>
            <a:round/>
          </a:ln>
        </p:spPr>
        <p:txBody>
          <a:bodyPr vert="horz" wrap="none" lIns="68390" tIns="34195" rIns="68390" bIns="34195" anchor="ctr" anchorCtr="0" compatLnSpc="1">
            <a:noAutofit/>
          </a:bodyPr>
          <a:lstStyle/>
          <a:p>
            <a:pPr defTabSz="683880">
              <a:defRPr sz="1800" b="0" i="0" u="none" strike="noStrike" kern="0" cap="none" spc="0" baseline="0">
                <a:solidFill>
                  <a:srgbClr val="000000"/>
                </a:solidFill>
                <a:uFillTx/>
              </a:defRPr>
            </a:pPr>
            <a:endParaRPr lang="en-US" sz="1795">
              <a:solidFill>
                <a:srgbClr val="000000"/>
              </a:solidFill>
              <a:latin typeface="Times New Roman" pitchFamily="18"/>
            </a:endParaRPr>
          </a:p>
        </p:txBody>
      </p:sp>
      <p:sp>
        <p:nvSpPr>
          <p:cNvPr id="68" name="Text Box 7">
            <a:extLst>
              <a:ext uri="{FF2B5EF4-FFF2-40B4-BE49-F238E27FC236}">
                <a16:creationId xmlns:a16="http://schemas.microsoft.com/office/drawing/2014/main" xmlns="" id="{E0AA478D-0793-4407-9915-3C087958A93D}"/>
              </a:ext>
            </a:extLst>
          </p:cNvPr>
          <p:cNvSpPr txBox="1"/>
          <p:nvPr/>
        </p:nvSpPr>
        <p:spPr>
          <a:xfrm>
            <a:off x="6972555" y="1271603"/>
            <a:ext cx="1937699" cy="345287"/>
          </a:xfrm>
          <a:prstGeom prst="rect">
            <a:avLst/>
          </a:prstGeom>
          <a:noFill/>
          <a:ln cap="flat">
            <a:noFill/>
          </a:ln>
        </p:spPr>
        <p:txBody>
          <a:bodyPr vert="horz" wrap="square" lIns="68390" tIns="34195" rIns="68390" bIns="34195" anchor="t" anchorCtr="0" compatLnSpc="1">
            <a:spAutoFit/>
          </a:bodyPr>
          <a:lstStyle/>
          <a:p>
            <a:pPr defTabSz="683880">
              <a:spcBef>
                <a:spcPts val="1047"/>
              </a:spcBef>
              <a:defRPr sz="1800" b="0" i="0" u="none" strike="noStrike" kern="0" cap="none" spc="0" baseline="0">
                <a:solidFill>
                  <a:srgbClr val="000000"/>
                </a:solidFill>
                <a:uFillTx/>
              </a:defRPr>
            </a:pPr>
            <a:r>
              <a:rPr lang="en-GB" sz="1795" dirty="0">
                <a:solidFill>
                  <a:srgbClr val="000000"/>
                </a:solidFill>
                <a:latin typeface="Arial Black" panose="020B0A04020102020204" pitchFamily="34" charset="0"/>
              </a:rPr>
              <a:t>Safe DRIVER</a:t>
            </a:r>
          </a:p>
        </p:txBody>
      </p:sp>
      <p:sp>
        <p:nvSpPr>
          <p:cNvPr id="69" name="TextBox 68">
            <a:extLst>
              <a:ext uri="{FF2B5EF4-FFF2-40B4-BE49-F238E27FC236}">
                <a16:creationId xmlns:a16="http://schemas.microsoft.com/office/drawing/2014/main" xmlns="" id="{2954883F-6B23-470D-BFF5-8FC1CB66E310}"/>
              </a:ext>
            </a:extLst>
          </p:cNvPr>
          <p:cNvSpPr txBox="1"/>
          <p:nvPr/>
        </p:nvSpPr>
        <p:spPr>
          <a:xfrm>
            <a:off x="58153" y="2781497"/>
            <a:ext cx="9067800" cy="3785652"/>
          </a:xfrm>
          <a:prstGeom prst="rect">
            <a:avLst/>
          </a:prstGeom>
          <a:noFill/>
        </p:spPr>
        <p:txBody>
          <a:bodyPr wrap="square">
            <a:spAutoFit/>
          </a:bodyPr>
          <a:lstStyle/>
          <a:p>
            <a:pPr marL="342900" indent="-342900">
              <a:buFont typeface="Arial" panose="020B0604020202020204" pitchFamily="34" charset="0"/>
              <a:buChar char="•"/>
            </a:pPr>
            <a:r>
              <a:rPr lang="en-GB" sz="2400" dirty="0">
                <a:solidFill>
                  <a:schemeClr val="accent1">
                    <a:lumMod val="75000"/>
                  </a:schemeClr>
                </a:solidFill>
                <a:effectLst/>
                <a:latin typeface="DejaVu Sans"/>
                <a:ea typeface="Calibri" panose="020F0502020204030204" pitchFamily="34" charset="0"/>
              </a:rPr>
              <a:t>New </a:t>
            </a:r>
            <a:r>
              <a:rPr lang="en-GB" sz="2400" dirty="0">
                <a:solidFill>
                  <a:schemeClr val="accent1">
                    <a:lumMod val="75000"/>
                  </a:schemeClr>
                </a:solidFill>
                <a:latin typeface="DejaVu Sans"/>
                <a:ea typeface="Calibri" panose="020F0502020204030204" pitchFamily="34" charset="0"/>
              </a:rPr>
              <a:t>driver check; licence, health, eyesight</a:t>
            </a:r>
          </a:p>
          <a:p>
            <a:pPr marL="342900" indent="-342900">
              <a:buFont typeface="Arial" panose="020B0604020202020204" pitchFamily="34" charset="0"/>
              <a:buChar char="•"/>
            </a:pPr>
            <a:r>
              <a:rPr lang="en-GB" sz="2400" dirty="0">
                <a:solidFill>
                  <a:schemeClr val="accent1">
                    <a:lumMod val="75000"/>
                  </a:schemeClr>
                </a:solidFill>
                <a:effectLst/>
                <a:latin typeface="DejaVu Sans"/>
                <a:ea typeface="Calibri" panose="020F0502020204030204" pitchFamily="34" charset="0"/>
              </a:rPr>
              <a:t>Driving for anyone else?; Driving hours / Driver Fatigue </a:t>
            </a:r>
          </a:p>
          <a:p>
            <a:pPr marL="342900" indent="-342900">
              <a:buFont typeface="Arial" panose="020B0604020202020204" pitchFamily="34" charset="0"/>
              <a:buChar char="•"/>
            </a:pPr>
            <a:r>
              <a:rPr lang="en-GB" sz="2400" dirty="0">
                <a:solidFill>
                  <a:schemeClr val="accent1">
                    <a:lumMod val="75000"/>
                  </a:schemeClr>
                </a:solidFill>
                <a:effectLst/>
                <a:latin typeface="DejaVu Sans"/>
                <a:ea typeface="Calibri" panose="020F0502020204030204" pitchFamily="34" charset="0"/>
              </a:rPr>
              <a:t>Can he carry passengers; children during holidays!</a:t>
            </a:r>
          </a:p>
          <a:p>
            <a:pPr marL="342900" indent="-342900">
              <a:buFont typeface="Arial" panose="020B0604020202020204" pitchFamily="34" charset="0"/>
              <a:buChar char="•"/>
            </a:pPr>
            <a:r>
              <a:rPr lang="en-GB" sz="2400" dirty="0">
                <a:solidFill>
                  <a:schemeClr val="accent1">
                    <a:lumMod val="75000"/>
                  </a:schemeClr>
                </a:solidFill>
                <a:effectLst/>
                <a:latin typeface="DejaVu Sans"/>
                <a:ea typeface="Calibri" panose="020F0502020204030204" pitchFamily="34" charset="0"/>
              </a:rPr>
              <a:t>Learn company polices; How to check a </a:t>
            </a:r>
            <a:r>
              <a:rPr lang="en-GB" sz="2400" dirty="0">
                <a:solidFill>
                  <a:schemeClr val="accent1">
                    <a:lumMod val="75000"/>
                  </a:schemeClr>
                </a:solidFill>
                <a:latin typeface="DejaVu Sans"/>
                <a:ea typeface="Calibri" panose="020F0502020204030204" pitchFamily="34" charset="0"/>
              </a:rPr>
              <a:t>vehicle, </a:t>
            </a:r>
            <a:r>
              <a:rPr lang="en-GB" sz="2400" dirty="0">
                <a:solidFill>
                  <a:schemeClr val="accent1">
                    <a:lumMod val="75000"/>
                  </a:schemeClr>
                </a:solidFill>
                <a:effectLst/>
                <a:latin typeface="DejaVu Sans"/>
                <a:ea typeface="Calibri" panose="020F0502020204030204" pitchFamily="34" charset="0"/>
              </a:rPr>
              <a:t>Reporting of incidents and defects, Action in the event of a RTA’s.</a:t>
            </a:r>
          </a:p>
          <a:p>
            <a:pPr marL="342900" indent="-342900">
              <a:buFont typeface="Arial" panose="020B0604020202020204" pitchFamily="34" charset="0"/>
              <a:buChar char="•"/>
            </a:pPr>
            <a:r>
              <a:rPr lang="en-GB" sz="2400" dirty="0">
                <a:solidFill>
                  <a:schemeClr val="accent1">
                    <a:lumMod val="75000"/>
                  </a:schemeClr>
                </a:solidFill>
                <a:latin typeface="DejaVu Sans"/>
                <a:ea typeface="Calibri" panose="020F0502020204030204" pitchFamily="34" charset="0"/>
              </a:rPr>
              <a:t>On the road assessments</a:t>
            </a:r>
            <a:endParaRPr lang="en-GB" sz="2400" dirty="0">
              <a:solidFill>
                <a:schemeClr val="accent1">
                  <a:lumMod val="75000"/>
                </a:schemeClr>
              </a:solidFill>
              <a:effectLst/>
              <a:latin typeface="DejaVu Sans"/>
              <a:ea typeface="Calibri" panose="020F0502020204030204" pitchFamily="34" charset="0"/>
            </a:endParaRPr>
          </a:p>
          <a:p>
            <a:pPr marL="342900" indent="-342900">
              <a:buFont typeface="Arial" panose="020B0604020202020204" pitchFamily="34" charset="0"/>
              <a:buChar char="•"/>
            </a:pPr>
            <a:r>
              <a:rPr lang="en-GB" sz="2400" dirty="0">
                <a:solidFill>
                  <a:schemeClr val="accent1">
                    <a:lumMod val="75000"/>
                  </a:schemeClr>
                </a:solidFill>
                <a:effectLst/>
                <a:latin typeface="DejaVu Sans"/>
                <a:ea typeface="Calibri" panose="020F0502020204030204" pitchFamily="34" charset="0"/>
              </a:rPr>
              <a:t>Awareness of Load heights, Low Bridges, Overhead powerlines</a:t>
            </a:r>
          </a:p>
        </p:txBody>
      </p:sp>
    </p:spTree>
    <p:extLst>
      <p:ext uri="{BB962C8B-B14F-4D97-AF65-F5344CB8AC3E}">
        <p14:creationId xmlns:p14="http://schemas.microsoft.com/office/powerpoint/2010/main" val="2344600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9980" y="511810"/>
            <a:ext cx="7743825" cy="635635"/>
          </a:xfrm>
          <a:prstGeom prst="rect">
            <a:avLst/>
          </a:prstGeom>
        </p:spPr>
        <p:txBody>
          <a:bodyPr vert="horz" wrap="square" lIns="0" tIns="12700" rIns="0" bIns="0" rtlCol="0">
            <a:spAutoFit/>
          </a:bodyPr>
          <a:lstStyle/>
          <a:p>
            <a:pPr marL="12700">
              <a:lnSpc>
                <a:spcPct val="100000"/>
              </a:lnSpc>
              <a:spcBef>
                <a:spcPts val="100"/>
              </a:spcBef>
              <a:tabLst>
                <a:tab pos="3424554" algn="l"/>
                <a:tab pos="7185659" algn="l"/>
              </a:tabLst>
            </a:pPr>
            <a:r>
              <a:rPr sz="4000" i="1" spc="280" dirty="0">
                <a:latin typeface="Nimbus Sans L"/>
                <a:cs typeface="Nimbus Sans L"/>
              </a:rPr>
              <a:t>Continuous	</a:t>
            </a:r>
            <a:r>
              <a:rPr sz="4000" i="1" spc="300" dirty="0">
                <a:latin typeface="Nimbus Sans L"/>
                <a:cs typeface="Nimbus Sans L"/>
              </a:rPr>
              <a:t>Management</a:t>
            </a:r>
            <a:r>
              <a:rPr lang="en-GB" sz="4000" i="1" spc="300" dirty="0">
                <a:latin typeface="Nimbus Sans L"/>
                <a:cs typeface="Nimbus Sans L"/>
              </a:rPr>
              <a:t> </a:t>
            </a:r>
            <a:endParaRPr sz="4000" dirty="0">
              <a:latin typeface="Nimbus Sans L"/>
              <a:cs typeface="Nimbus Sans L"/>
            </a:endParaRPr>
          </a:p>
        </p:txBody>
      </p:sp>
      <p:sp>
        <p:nvSpPr>
          <p:cNvPr id="3" name="object 3"/>
          <p:cNvSpPr/>
          <p:nvPr/>
        </p:nvSpPr>
        <p:spPr>
          <a:xfrm>
            <a:off x="402581" y="1516252"/>
            <a:ext cx="205740" cy="19888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02581" y="2273300"/>
            <a:ext cx="205740" cy="198881"/>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750824" y="1419099"/>
            <a:ext cx="4875276" cy="5180201"/>
          </a:xfrm>
          <a:prstGeom prst="rect">
            <a:avLst/>
          </a:prstGeom>
        </p:spPr>
        <p:txBody>
          <a:bodyPr vert="horz" wrap="square" lIns="0" tIns="12700" rIns="0" bIns="0" rtlCol="0">
            <a:spAutoFit/>
          </a:bodyPr>
          <a:lstStyle/>
          <a:p>
            <a:pPr marL="12700" marR="93980">
              <a:lnSpc>
                <a:spcPct val="100000"/>
              </a:lnSpc>
              <a:spcBef>
                <a:spcPts val="100"/>
              </a:spcBef>
            </a:pPr>
            <a:r>
              <a:rPr sz="2400" spc="-20" dirty="0">
                <a:solidFill>
                  <a:srgbClr val="153C8D"/>
                </a:solidFill>
                <a:latin typeface="DejaVu Sans"/>
                <a:cs typeface="DejaVu Sans"/>
              </a:rPr>
              <a:t>Review </a:t>
            </a:r>
            <a:r>
              <a:rPr sz="2400" spc="-130" dirty="0">
                <a:solidFill>
                  <a:srgbClr val="153C8D"/>
                </a:solidFill>
                <a:latin typeface="DejaVu Sans"/>
                <a:cs typeface="DejaVu Sans"/>
              </a:rPr>
              <a:t>&amp; </a:t>
            </a:r>
            <a:r>
              <a:rPr sz="2400" spc="-10" dirty="0">
                <a:solidFill>
                  <a:srgbClr val="153C8D"/>
                </a:solidFill>
                <a:latin typeface="DejaVu Sans"/>
                <a:cs typeface="DejaVu Sans"/>
              </a:rPr>
              <a:t>monitor  </a:t>
            </a:r>
            <a:r>
              <a:rPr sz="2400" spc="-25" dirty="0">
                <a:solidFill>
                  <a:srgbClr val="153C8D"/>
                </a:solidFill>
                <a:latin typeface="DejaVu Sans"/>
                <a:cs typeface="DejaVu Sans"/>
              </a:rPr>
              <a:t>effectiveness </a:t>
            </a:r>
            <a:r>
              <a:rPr sz="2400" spc="-10" dirty="0">
                <a:solidFill>
                  <a:srgbClr val="153C8D"/>
                </a:solidFill>
                <a:latin typeface="DejaVu Sans"/>
                <a:cs typeface="DejaVu Sans"/>
              </a:rPr>
              <a:t>of </a:t>
            </a:r>
            <a:r>
              <a:rPr sz="2400" spc="-15" dirty="0">
                <a:solidFill>
                  <a:srgbClr val="153C8D"/>
                </a:solidFill>
                <a:latin typeface="DejaVu Sans"/>
                <a:cs typeface="DejaVu Sans"/>
              </a:rPr>
              <a:t>the</a:t>
            </a:r>
            <a:r>
              <a:rPr sz="2400" spc="395" dirty="0">
                <a:solidFill>
                  <a:srgbClr val="153C8D"/>
                </a:solidFill>
                <a:latin typeface="DejaVu Sans"/>
                <a:cs typeface="DejaVu Sans"/>
              </a:rPr>
              <a:t> </a:t>
            </a:r>
            <a:r>
              <a:rPr sz="2400" spc="-10" dirty="0">
                <a:solidFill>
                  <a:srgbClr val="153C8D"/>
                </a:solidFill>
                <a:latin typeface="DejaVu Sans"/>
                <a:cs typeface="DejaVu Sans"/>
              </a:rPr>
              <a:t>system</a:t>
            </a:r>
            <a:endParaRPr sz="2400" dirty="0">
              <a:latin typeface="DejaVu Sans"/>
              <a:cs typeface="DejaVu Sans"/>
            </a:endParaRPr>
          </a:p>
          <a:p>
            <a:pPr marL="12700" marR="857250">
              <a:lnSpc>
                <a:spcPct val="100000"/>
              </a:lnSpc>
              <a:spcBef>
                <a:spcPts val="560"/>
              </a:spcBef>
            </a:pPr>
            <a:r>
              <a:rPr sz="2400" spc="-20" dirty="0">
                <a:solidFill>
                  <a:srgbClr val="153C8D"/>
                </a:solidFill>
                <a:latin typeface="DejaVu Sans"/>
                <a:cs typeface="DejaVu Sans"/>
              </a:rPr>
              <a:t>Review </a:t>
            </a:r>
            <a:r>
              <a:rPr sz="2400" dirty="0">
                <a:solidFill>
                  <a:srgbClr val="153C8D"/>
                </a:solidFill>
                <a:latin typeface="DejaVu Sans"/>
                <a:cs typeface="DejaVu Sans"/>
              </a:rPr>
              <a:t>RA </a:t>
            </a:r>
            <a:r>
              <a:rPr sz="2400" spc="-15" dirty="0">
                <a:solidFill>
                  <a:srgbClr val="153C8D"/>
                </a:solidFill>
                <a:latin typeface="DejaVu Sans"/>
                <a:cs typeface="DejaVu Sans"/>
              </a:rPr>
              <a:t>annually </a:t>
            </a:r>
            <a:r>
              <a:rPr sz="2400" spc="-130" dirty="0">
                <a:solidFill>
                  <a:srgbClr val="153C8D"/>
                </a:solidFill>
                <a:latin typeface="DejaVu Sans"/>
                <a:cs typeface="DejaVu Sans"/>
              </a:rPr>
              <a:t>&amp;  </a:t>
            </a:r>
            <a:r>
              <a:rPr lang="en-GB" sz="2400" spc="-25" dirty="0">
                <a:solidFill>
                  <a:srgbClr val="153C8D"/>
                </a:solidFill>
                <a:latin typeface="DejaVu Sans"/>
                <a:cs typeface="DejaVu Sans"/>
              </a:rPr>
              <a:t>particularly</a:t>
            </a:r>
            <a:r>
              <a:rPr sz="2400" spc="-25" dirty="0">
                <a:solidFill>
                  <a:srgbClr val="153C8D"/>
                </a:solidFill>
                <a:latin typeface="DejaVu Sans"/>
                <a:cs typeface="DejaVu Sans"/>
              </a:rPr>
              <a:t> </a:t>
            </a:r>
            <a:r>
              <a:rPr sz="2400" spc="-5" dirty="0">
                <a:solidFill>
                  <a:srgbClr val="153C8D"/>
                </a:solidFill>
                <a:latin typeface="DejaVu Sans"/>
                <a:cs typeface="DejaVu Sans"/>
              </a:rPr>
              <a:t>if</a:t>
            </a:r>
            <a:r>
              <a:rPr lang="en-GB" sz="2400" spc="210" dirty="0">
                <a:solidFill>
                  <a:srgbClr val="153C8D"/>
                </a:solidFill>
                <a:latin typeface="DejaVu Sans"/>
                <a:cs typeface="DejaVu Sans"/>
              </a:rPr>
              <a:t> you </a:t>
            </a:r>
            <a:r>
              <a:rPr sz="2400" spc="-5" dirty="0">
                <a:solidFill>
                  <a:srgbClr val="153C8D"/>
                </a:solidFill>
                <a:latin typeface="DejaVu Sans"/>
                <a:cs typeface="DejaVu Sans"/>
              </a:rPr>
              <a:t>introduce:</a:t>
            </a:r>
            <a:endParaRPr sz="2400" dirty="0">
              <a:latin typeface="DejaVu Sans"/>
              <a:cs typeface="DejaVu Sans"/>
            </a:endParaRPr>
          </a:p>
          <a:p>
            <a:pPr marL="755650" marR="454025" indent="-342900">
              <a:lnSpc>
                <a:spcPct val="109900"/>
              </a:lnSpc>
              <a:spcBef>
                <a:spcPts val="225"/>
              </a:spcBef>
              <a:buFont typeface="Arial" panose="020B0604020202020204" pitchFamily="34" charset="0"/>
              <a:buChar char="•"/>
            </a:pPr>
            <a:r>
              <a:rPr sz="2000" spc="-15" dirty="0">
                <a:solidFill>
                  <a:srgbClr val="153C8D"/>
                </a:solidFill>
                <a:latin typeface="DejaVu Sans"/>
                <a:cs typeface="DejaVu Sans"/>
              </a:rPr>
              <a:t>New </a:t>
            </a:r>
            <a:r>
              <a:rPr sz="2000" spc="-20" dirty="0">
                <a:solidFill>
                  <a:srgbClr val="153C8D"/>
                </a:solidFill>
                <a:latin typeface="DejaVu Sans"/>
                <a:cs typeface="DejaVu Sans"/>
              </a:rPr>
              <a:t>vehicles </a:t>
            </a:r>
            <a:r>
              <a:rPr sz="2000" spc="-10" dirty="0">
                <a:solidFill>
                  <a:srgbClr val="153C8D"/>
                </a:solidFill>
                <a:latin typeface="DejaVu Sans"/>
                <a:cs typeface="DejaVu Sans"/>
              </a:rPr>
              <a:t>or </a:t>
            </a:r>
            <a:r>
              <a:rPr sz="2000" spc="-20" dirty="0">
                <a:solidFill>
                  <a:srgbClr val="153C8D"/>
                </a:solidFill>
                <a:latin typeface="DejaVu Sans"/>
                <a:cs typeface="DejaVu Sans"/>
              </a:rPr>
              <a:t>equipment</a:t>
            </a:r>
            <a:endParaRPr lang="en-GB" sz="2000" spc="-20" dirty="0">
              <a:solidFill>
                <a:srgbClr val="153C8D"/>
              </a:solidFill>
              <a:latin typeface="DejaVu Sans"/>
              <a:cs typeface="DejaVu Sans"/>
            </a:endParaRPr>
          </a:p>
          <a:p>
            <a:pPr marL="755650" marR="454025" indent="-342900">
              <a:lnSpc>
                <a:spcPct val="109900"/>
              </a:lnSpc>
              <a:spcBef>
                <a:spcPts val="225"/>
              </a:spcBef>
              <a:buFont typeface="Arial" panose="020B0604020202020204" pitchFamily="34" charset="0"/>
              <a:buChar char="•"/>
            </a:pPr>
            <a:r>
              <a:rPr sz="2000" spc="-20" dirty="0">
                <a:solidFill>
                  <a:srgbClr val="153C8D"/>
                </a:solidFill>
                <a:latin typeface="DejaVu Sans"/>
                <a:cs typeface="DejaVu Sans"/>
              </a:rPr>
              <a:t>Changes </a:t>
            </a:r>
            <a:r>
              <a:rPr sz="2000" spc="-10" dirty="0">
                <a:solidFill>
                  <a:srgbClr val="153C8D"/>
                </a:solidFill>
                <a:latin typeface="DejaVu Sans"/>
                <a:cs typeface="DejaVu Sans"/>
              </a:rPr>
              <a:t>in </a:t>
            </a:r>
            <a:r>
              <a:rPr sz="2000" spc="-15" dirty="0">
                <a:solidFill>
                  <a:srgbClr val="153C8D"/>
                </a:solidFill>
                <a:latin typeface="DejaVu Sans"/>
                <a:cs typeface="DejaVu Sans"/>
              </a:rPr>
              <a:t>the </a:t>
            </a:r>
            <a:r>
              <a:rPr sz="2000" spc="-20" dirty="0">
                <a:solidFill>
                  <a:srgbClr val="153C8D"/>
                </a:solidFill>
                <a:latin typeface="DejaVu Sans"/>
                <a:cs typeface="DejaVu Sans"/>
              </a:rPr>
              <a:t>number </a:t>
            </a:r>
            <a:r>
              <a:rPr sz="2000" spc="-15" dirty="0">
                <a:solidFill>
                  <a:srgbClr val="153C8D"/>
                </a:solidFill>
                <a:latin typeface="DejaVu Sans"/>
                <a:cs typeface="DejaVu Sans"/>
              </a:rPr>
              <a:t>of  </a:t>
            </a:r>
            <a:r>
              <a:rPr sz="2000" spc="-20" dirty="0">
                <a:solidFill>
                  <a:srgbClr val="153C8D"/>
                </a:solidFill>
                <a:latin typeface="DejaVu Sans"/>
                <a:cs typeface="DejaVu Sans"/>
              </a:rPr>
              <a:t>vehicles</a:t>
            </a:r>
            <a:endParaRPr sz="2000" dirty="0">
              <a:latin typeface="DejaVu Sans"/>
              <a:cs typeface="DejaVu Sans"/>
            </a:endParaRPr>
          </a:p>
          <a:p>
            <a:pPr marL="755650" marR="739140" indent="-342900">
              <a:lnSpc>
                <a:spcPct val="119800"/>
              </a:lnSpc>
              <a:spcBef>
                <a:spcPts val="5"/>
              </a:spcBef>
              <a:buFont typeface="Arial" panose="020B0604020202020204" pitchFamily="34" charset="0"/>
              <a:buChar char="•"/>
            </a:pPr>
            <a:r>
              <a:rPr sz="2000" spc="-15" dirty="0">
                <a:solidFill>
                  <a:srgbClr val="153C8D"/>
                </a:solidFill>
                <a:latin typeface="DejaVu Sans"/>
                <a:cs typeface="DejaVu Sans"/>
              </a:rPr>
              <a:t>New </a:t>
            </a:r>
            <a:r>
              <a:rPr sz="2000" spc="-5" dirty="0">
                <a:solidFill>
                  <a:srgbClr val="153C8D"/>
                </a:solidFill>
                <a:latin typeface="DejaVu Sans"/>
                <a:cs typeface="DejaVu Sans"/>
              </a:rPr>
              <a:t>work </a:t>
            </a:r>
            <a:r>
              <a:rPr sz="2000" spc="-25" dirty="0">
                <a:solidFill>
                  <a:srgbClr val="153C8D"/>
                </a:solidFill>
                <a:latin typeface="DejaVu Sans"/>
                <a:cs typeface="DejaVu Sans"/>
              </a:rPr>
              <a:t>practices </a:t>
            </a:r>
            <a:r>
              <a:rPr lang="en-GB" sz="2000" spc="-25" dirty="0">
                <a:solidFill>
                  <a:srgbClr val="153C8D"/>
                </a:solidFill>
                <a:latin typeface="DejaVu Sans"/>
                <a:cs typeface="DejaVu Sans"/>
              </a:rPr>
              <a:t>/</a:t>
            </a:r>
            <a:r>
              <a:rPr sz="2000" spc="-25" dirty="0">
                <a:solidFill>
                  <a:srgbClr val="153C8D"/>
                </a:solidFill>
                <a:latin typeface="DejaVu Sans"/>
                <a:cs typeface="DejaVu Sans"/>
              </a:rPr>
              <a:t> </a:t>
            </a:r>
            <a:r>
              <a:rPr sz="2000" spc="-20" dirty="0">
                <a:solidFill>
                  <a:srgbClr val="153C8D"/>
                </a:solidFill>
                <a:latin typeface="DejaVu Sans"/>
                <a:cs typeface="DejaVu Sans"/>
              </a:rPr>
              <a:t>Changes </a:t>
            </a:r>
            <a:r>
              <a:rPr sz="2000" spc="-10" dirty="0">
                <a:solidFill>
                  <a:srgbClr val="153C8D"/>
                </a:solidFill>
                <a:latin typeface="DejaVu Sans"/>
                <a:cs typeface="DejaVu Sans"/>
              </a:rPr>
              <a:t>to </a:t>
            </a:r>
            <a:r>
              <a:rPr sz="2000" spc="-15" dirty="0">
                <a:solidFill>
                  <a:srgbClr val="153C8D"/>
                </a:solidFill>
                <a:latin typeface="DejaVu Sans"/>
                <a:cs typeface="DejaVu Sans"/>
              </a:rPr>
              <a:t>traffic </a:t>
            </a:r>
            <a:r>
              <a:rPr sz="2000" dirty="0">
                <a:solidFill>
                  <a:srgbClr val="153C8D"/>
                </a:solidFill>
                <a:latin typeface="DejaVu Sans"/>
                <a:cs typeface="DejaVu Sans"/>
              </a:rPr>
              <a:t>routes</a:t>
            </a:r>
            <a:r>
              <a:rPr lang="en-GB" sz="2000" dirty="0">
                <a:solidFill>
                  <a:srgbClr val="153C8D"/>
                </a:solidFill>
                <a:latin typeface="DejaVu Sans"/>
                <a:cs typeface="DejaVu Sans"/>
              </a:rPr>
              <a:t> /</a:t>
            </a:r>
            <a:r>
              <a:rPr sz="2000" dirty="0">
                <a:solidFill>
                  <a:srgbClr val="153C8D"/>
                </a:solidFill>
                <a:latin typeface="DejaVu Sans"/>
                <a:cs typeface="DejaVu Sans"/>
              </a:rPr>
              <a:t>  </a:t>
            </a:r>
            <a:r>
              <a:rPr sz="2000" spc="-15" dirty="0">
                <a:solidFill>
                  <a:srgbClr val="153C8D"/>
                </a:solidFill>
                <a:latin typeface="DejaVu Sans"/>
                <a:cs typeface="DejaVu Sans"/>
              </a:rPr>
              <a:t>New</a:t>
            </a:r>
            <a:r>
              <a:rPr sz="2000" spc="95" dirty="0">
                <a:solidFill>
                  <a:srgbClr val="153C8D"/>
                </a:solidFill>
                <a:latin typeface="DejaVu Sans"/>
                <a:cs typeface="DejaVu Sans"/>
              </a:rPr>
              <a:t> </a:t>
            </a:r>
            <a:r>
              <a:rPr sz="2000" spc="-15" dirty="0">
                <a:solidFill>
                  <a:srgbClr val="153C8D"/>
                </a:solidFill>
                <a:latin typeface="DejaVu Sans"/>
                <a:cs typeface="DejaVu Sans"/>
              </a:rPr>
              <a:t>personnel</a:t>
            </a:r>
            <a:r>
              <a:rPr lang="en-GB" sz="2000" spc="-15" dirty="0">
                <a:solidFill>
                  <a:srgbClr val="153C8D"/>
                </a:solidFill>
                <a:latin typeface="DejaVu Sans"/>
                <a:cs typeface="DejaVu Sans"/>
              </a:rPr>
              <a:t> </a:t>
            </a:r>
          </a:p>
          <a:p>
            <a:pPr marL="755650" marR="739140" indent="-342900">
              <a:lnSpc>
                <a:spcPct val="119800"/>
              </a:lnSpc>
              <a:spcBef>
                <a:spcPts val="5"/>
              </a:spcBef>
              <a:buFont typeface="Arial" panose="020B0604020202020204" pitchFamily="34" charset="0"/>
              <a:buChar char="•"/>
            </a:pPr>
            <a:r>
              <a:rPr lang="en-GB" sz="2000" spc="-15" dirty="0">
                <a:solidFill>
                  <a:srgbClr val="153C8D"/>
                </a:solidFill>
                <a:latin typeface="DejaVu Sans"/>
                <a:cs typeface="DejaVu Sans"/>
              </a:rPr>
              <a:t>OR </a:t>
            </a:r>
            <a:r>
              <a:rPr sz="2000" spc="-15" dirty="0">
                <a:solidFill>
                  <a:srgbClr val="153C8D"/>
                </a:solidFill>
                <a:latin typeface="DejaVu Sans"/>
                <a:cs typeface="DejaVu Sans"/>
              </a:rPr>
              <a:t>Other </a:t>
            </a:r>
            <a:r>
              <a:rPr sz="2000" spc="-30" dirty="0">
                <a:solidFill>
                  <a:srgbClr val="153C8D"/>
                </a:solidFill>
                <a:latin typeface="DejaVu Sans"/>
                <a:cs typeface="DejaVu Sans"/>
              </a:rPr>
              <a:t>changes </a:t>
            </a:r>
            <a:r>
              <a:rPr sz="2000" spc="-10" dirty="0">
                <a:solidFill>
                  <a:srgbClr val="153C8D"/>
                </a:solidFill>
                <a:latin typeface="DejaVu Sans"/>
                <a:cs typeface="DejaVu Sans"/>
              </a:rPr>
              <a:t>that </a:t>
            </a:r>
            <a:r>
              <a:rPr sz="2000" spc="-15" dirty="0">
                <a:solidFill>
                  <a:srgbClr val="153C8D"/>
                </a:solidFill>
                <a:latin typeface="DejaVu Sans"/>
                <a:cs typeface="DejaVu Sans"/>
              </a:rPr>
              <a:t>may </a:t>
            </a:r>
            <a:r>
              <a:rPr sz="2000" spc="-30" dirty="0">
                <a:solidFill>
                  <a:srgbClr val="153C8D"/>
                </a:solidFill>
                <a:latin typeface="DejaVu Sans"/>
                <a:cs typeface="DejaVu Sans"/>
              </a:rPr>
              <a:t>affect  </a:t>
            </a:r>
            <a:r>
              <a:rPr sz="2000" spc="-15" dirty="0">
                <a:solidFill>
                  <a:srgbClr val="153C8D"/>
                </a:solidFill>
                <a:latin typeface="DejaVu Sans"/>
                <a:cs typeface="DejaVu Sans"/>
              </a:rPr>
              <a:t>traffic </a:t>
            </a:r>
            <a:r>
              <a:rPr sz="2000" spc="-10" dirty="0">
                <a:solidFill>
                  <a:srgbClr val="153C8D"/>
                </a:solidFill>
                <a:latin typeface="DejaVu Sans"/>
                <a:cs typeface="DejaVu Sans"/>
              </a:rPr>
              <a:t>flow </a:t>
            </a:r>
            <a:r>
              <a:rPr sz="2000" spc="-110" dirty="0">
                <a:solidFill>
                  <a:srgbClr val="153C8D"/>
                </a:solidFill>
                <a:latin typeface="DejaVu Sans"/>
                <a:cs typeface="DejaVu Sans"/>
              </a:rPr>
              <a:t>&amp;</a:t>
            </a:r>
            <a:r>
              <a:rPr sz="2000" spc="305" dirty="0">
                <a:solidFill>
                  <a:srgbClr val="153C8D"/>
                </a:solidFill>
                <a:latin typeface="DejaVu Sans"/>
                <a:cs typeface="DejaVu Sans"/>
              </a:rPr>
              <a:t> </a:t>
            </a:r>
            <a:r>
              <a:rPr sz="2000" spc="-25" dirty="0">
                <a:solidFill>
                  <a:srgbClr val="153C8D"/>
                </a:solidFill>
                <a:latin typeface="DejaVu Sans"/>
                <a:cs typeface="DejaVu Sans"/>
              </a:rPr>
              <a:t>management</a:t>
            </a:r>
            <a:endParaRPr sz="2000" dirty="0">
              <a:latin typeface="DejaVu Sans"/>
              <a:cs typeface="DejaVu Sans"/>
            </a:endParaRPr>
          </a:p>
        </p:txBody>
      </p:sp>
      <p:sp>
        <p:nvSpPr>
          <p:cNvPr id="12" name="object 12"/>
          <p:cNvSpPr/>
          <p:nvPr/>
        </p:nvSpPr>
        <p:spPr>
          <a:xfrm>
            <a:off x="5351017" y="1615693"/>
            <a:ext cx="3459479" cy="4037075"/>
          </a:xfrm>
          <a:prstGeom prst="rect">
            <a:avLst/>
          </a:prstGeom>
          <a:blipFill>
            <a:blip r:embed="rId4" cstate="print"/>
            <a:stretch>
              <a:fillRect/>
            </a:stretch>
          </a:blipFill>
        </p:spPr>
        <p:txBody>
          <a:bodyPr wrap="square" lIns="0" tIns="0" rIns="0" bIns="0" rtlCol="0"/>
          <a:lstStyle/>
          <a:p>
            <a:endParaRPr/>
          </a:p>
        </p:txBody>
      </p:sp>
      <p:sp>
        <p:nvSpPr>
          <p:cNvPr id="13" name="object 13"/>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16</a:t>
            </a:fld>
            <a:endParaRPr spc="-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1BDE774-2DDB-419A-B0E1-DBFE655D5968}"/>
              </a:ext>
            </a:extLst>
          </p:cNvPr>
          <p:cNvSpPr>
            <a:spLocks noGrp="1"/>
          </p:cNvSpPr>
          <p:nvPr>
            <p:ph type="body" idx="1"/>
          </p:nvPr>
        </p:nvSpPr>
        <p:spPr>
          <a:xfrm>
            <a:off x="977900" y="977900"/>
            <a:ext cx="7467600" cy="1354217"/>
          </a:xfrm>
        </p:spPr>
        <p:txBody>
          <a:bodyPr/>
          <a:lstStyle/>
          <a:p>
            <a:r>
              <a:rPr lang="en-GB" dirty="0"/>
              <a:t>Jane Gurney</a:t>
            </a:r>
          </a:p>
          <a:p>
            <a:r>
              <a:rPr lang="en-GB" dirty="0"/>
              <a:t>'Tilly The Trailer' </a:t>
            </a:r>
          </a:p>
        </p:txBody>
      </p:sp>
      <p:pic>
        <p:nvPicPr>
          <p:cNvPr id="1026" name="Picture 2" descr="Tilly Your Trailer - Get Your Trailer Tested! | Masons Kings">
            <a:extLst>
              <a:ext uri="{FF2B5EF4-FFF2-40B4-BE49-F238E27FC236}">
                <a16:creationId xmlns:a16="http://schemas.microsoft.com/office/drawing/2014/main" xmlns="" id="{F3EB3092-2EB0-49FA-B7A0-ED8D333AE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03" y="2578100"/>
            <a:ext cx="21431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295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1BDE774-2DDB-419A-B0E1-DBFE655D5968}"/>
              </a:ext>
            </a:extLst>
          </p:cNvPr>
          <p:cNvSpPr>
            <a:spLocks noGrp="1"/>
          </p:cNvSpPr>
          <p:nvPr>
            <p:ph type="body" idx="1"/>
          </p:nvPr>
        </p:nvSpPr>
        <p:spPr>
          <a:xfrm>
            <a:off x="977900" y="977900"/>
            <a:ext cx="7467600" cy="1354217"/>
          </a:xfrm>
        </p:spPr>
        <p:txBody>
          <a:bodyPr/>
          <a:lstStyle/>
          <a:p>
            <a:r>
              <a:rPr lang="en-US" dirty="0"/>
              <a:t>Will </a:t>
            </a:r>
            <a:r>
              <a:rPr lang="en-US" dirty="0" err="1"/>
              <a:t>Salkeld</a:t>
            </a:r>
            <a:endParaRPr lang="en-US" dirty="0"/>
          </a:p>
          <a:p>
            <a:r>
              <a:rPr lang="en-US" dirty="0"/>
              <a:t>Area Manager</a:t>
            </a:r>
            <a:endParaRPr lang="en-GB" dirty="0"/>
          </a:p>
        </p:txBody>
      </p:sp>
      <p:pic>
        <p:nvPicPr>
          <p:cNvPr id="2" name="Picture 2" descr="Road Haulage Association attending Conservative Party">
            <a:extLst>
              <a:ext uri="{FF2B5EF4-FFF2-40B4-BE49-F238E27FC236}">
                <a16:creationId xmlns:a16="http://schemas.microsoft.com/office/drawing/2014/main" xmlns="" id="{7CD67BAE-BC4B-4C8C-A08E-81A8234C3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2640012"/>
            <a:ext cx="4724400" cy="2492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416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900" y="139700"/>
            <a:ext cx="7816215" cy="635635"/>
          </a:xfrm>
          <a:prstGeom prst="rect">
            <a:avLst/>
          </a:prstGeom>
        </p:spPr>
        <p:txBody>
          <a:bodyPr vert="horz" wrap="square" lIns="0" tIns="12700" rIns="0" bIns="0" rtlCol="0">
            <a:spAutoFit/>
          </a:bodyPr>
          <a:lstStyle/>
          <a:p>
            <a:r>
              <a:rPr lang="en-GB" sz="4000" dirty="0"/>
              <a:t>Local Issues - Herefordshire</a:t>
            </a:r>
          </a:p>
        </p:txBody>
      </p:sp>
      <p:sp>
        <p:nvSpPr>
          <p:cNvPr id="5" name="object 5"/>
          <p:cNvSpPr txBox="1"/>
          <p:nvPr/>
        </p:nvSpPr>
        <p:spPr>
          <a:xfrm>
            <a:off x="474886" y="1358900"/>
            <a:ext cx="7816215" cy="5629746"/>
          </a:xfrm>
          <a:prstGeom prst="rect">
            <a:avLst/>
          </a:prstGeom>
        </p:spPr>
        <p:txBody>
          <a:bodyPr vert="horz" wrap="square" lIns="0" tIns="12700" rIns="0" bIns="0" rtlCol="0">
            <a:spAutoFit/>
          </a:bodyPr>
          <a:lstStyle/>
          <a:p>
            <a:pPr marL="12700">
              <a:lnSpc>
                <a:spcPct val="100000"/>
              </a:lnSpc>
              <a:spcBef>
                <a:spcPts val="100"/>
              </a:spcBef>
            </a:pPr>
            <a:r>
              <a:rPr lang="en-GB" sz="2800" spc="-10" dirty="0">
                <a:solidFill>
                  <a:srgbClr val="153C8D"/>
                </a:solidFill>
                <a:latin typeface="DejaVu Sans"/>
                <a:cs typeface="DejaVu Sans"/>
              </a:rPr>
              <a:t>Things to consider:</a:t>
            </a:r>
          </a:p>
          <a:p>
            <a:pPr marL="469900" indent="-457200">
              <a:lnSpc>
                <a:spcPct val="100000"/>
              </a:lnSpc>
              <a:spcBef>
                <a:spcPts val="100"/>
              </a:spcBef>
              <a:buFont typeface="Arial" panose="020B0604020202020204" pitchFamily="34" charset="0"/>
              <a:buChar char="•"/>
            </a:pPr>
            <a:r>
              <a:rPr lang="en-GB" sz="2400" spc="-10" dirty="0">
                <a:solidFill>
                  <a:srgbClr val="153C8D"/>
                </a:solidFill>
                <a:latin typeface="DejaVu Sans"/>
                <a:cs typeface="DejaVu Sans"/>
              </a:rPr>
              <a:t>Rural area</a:t>
            </a:r>
          </a:p>
          <a:p>
            <a:pPr marL="469900" indent="-457200">
              <a:lnSpc>
                <a:spcPct val="100000"/>
              </a:lnSpc>
              <a:spcBef>
                <a:spcPts val="100"/>
              </a:spcBef>
              <a:buFont typeface="Arial" panose="020B0604020202020204" pitchFamily="34" charset="0"/>
              <a:buChar char="•"/>
            </a:pPr>
            <a:r>
              <a:rPr lang="en-GB" sz="2400" spc="-10" dirty="0">
                <a:solidFill>
                  <a:srgbClr val="153C8D"/>
                </a:solidFill>
                <a:latin typeface="DejaVu Sans"/>
                <a:cs typeface="DejaVu Sans"/>
              </a:rPr>
              <a:t>Agricultural with lot of seasonal work</a:t>
            </a:r>
          </a:p>
          <a:p>
            <a:pPr marL="469900" indent="-457200">
              <a:lnSpc>
                <a:spcPct val="100000"/>
              </a:lnSpc>
              <a:spcBef>
                <a:spcPts val="100"/>
              </a:spcBef>
              <a:buFont typeface="Arial" panose="020B0604020202020204" pitchFamily="34" charset="0"/>
              <a:buChar char="•"/>
            </a:pPr>
            <a:r>
              <a:rPr lang="en-GB" sz="2400" spc="-10" dirty="0">
                <a:solidFill>
                  <a:srgbClr val="153C8D"/>
                </a:solidFill>
                <a:latin typeface="DejaVu Sans"/>
                <a:cs typeface="DejaVu Sans"/>
              </a:rPr>
              <a:t>Tractors and farm machinery on the roads transporting apples and potatoes etc.</a:t>
            </a:r>
          </a:p>
          <a:p>
            <a:pPr marL="469900" indent="-457200">
              <a:lnSpc>
                <a:spcPct val="100000"/>
              </a:lnSpc>
              <a:spcBef>
                <a:spcPts val="100"/>
              </a:spcBef>
              <a:buFont typeface="Arial" panose="020B0604020202020204" pitchFamily="34" charset="0"/>
              <a:buChar char="•"/>
            </a:pPr>
            <a:r>
              <a:rPr lang="en-GB" sz="2400" spc="-10" dirty="0">
                <a:solidFill>
                  <a:srgbClr val="153C8D"/>
                </a:solidFill>
                <a:latin typeface="DejaVu Sans"/>
                <a:cs typeface="DejaVu Sans"/>
              </a:rPr>
              <a:t>Getting crops off the fields leads to road contamination</a:t>
            </a:r>
          </a:p>
          <a:p>
            <a:pPr marL="469900" indent="-457200">
              <a:lnSpc>
                <a:spcPct val="100000"/>
              </a:lnSpc>
              <a:spcBef>
                <a:spcPts val="100"/>
              </a:spcBef>
              <a:buFont typeface="Arial" panose="020B0604020202020204" pitchFamily="34" charset="0"/>
              <a:buChar char="•"/>
            </a:pPr>
            <a:r>
              <a:rPr lang="en-GB" sz="2400" spc="-10" dirty="0">
                <a:solidFill>
                  <a:srgbClr val="153C8D"/>
                </a:solidFill>
                <a:latin typeface="DejaVu Sans"/>
                <a:cs typeface="DejaVu Sans"/>
              </a:rPr>
              <a:t>Congestion on main routes at certain times of the day</a:t>
            </a:r>
          </a:p>
          <a:p>
            <a:pPr marL="12700">
              <a:lnSpc>
                <a:spcPct val="100000"/>
              </a:lnSpc>
              <a:spcBef>
                <a:spcPts val="100"/>
              </a:spcBef>
            </a:pPr>
            <a:endParaRPr sz="2800" dirty="0">
              <a:latin typeface="DejaVu Sans"/>
              <a:cs typeface="DejaVu Sans"/>
            </a:endParaRPr>
          </a:p>
          <a:p>
            <a:pPr marL="12700" marR="157480">
              <a:lnSpc>
                <a:spcPct val="100000"/>
              </a:lnSpc>
            </a:pPr>
            <a:r>
              <a:rPr lang="en-GB" sz="2800" dirty="0">
                <a:solidFill>
                  <a:schemeClr val="tx2"/>
                </a:solidFill>
              </a:rPr>
              <a:t>All of these issues present specific problems to the area in which we live and should be considered in any transport assessment </a:t>
            </a:r>
            <a:br>
              <a:rPr lang="en-GB" sz="2800" dirty="0">
                <a:solidFill>
                  <a:schemeClr val="tx2"/>
                </a:solidFill>
              </a:rPr>
            </a:br>
            <a:endParaRPr sz="2800" dirty="0">
              <a:solidFill>
                <a:schemeClr val="tx2"/>
              </a:solidFill>
              <a:latin typeface="DejaVu Sans"/>
              <a:cs typeface="DejaVu Sans"/>
            </a:endParaRPr>
          </a:p>
        </p:txBody>
      </p:sp>
      <p:sp>
        <p:nvSpPr>
          <p:cNvPr id="7" name="object 7"/>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19</a:t>
            </a:fld>
            <a:endParaRPr spc="-5" dirty="0"/>
          </a:p>
        </p:txBody>
      </p:sp>
    </p:spTree>
    <p:extLst>
      <p:ext uri="{BB962C8B-B14F-4D97-AF65-F5344CB8AC3E}">
        <p14:creationId xmlns:p14="http://schemas.microsoft.com/office/powerpoint/2010/main" val="69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sldNum" sz="quarter" idx="4294967295"/>
          </p:nvPr>
        </p:nvSpPr>
        <p:spPr>
          <a:xfrm>
            <a:off x="8816975" y="6276975"/>
            <a:ext cx="301625" cy="231775"/>
          </a:xfrm>
          <a:prstGeom prst="rect">
            <a:avLst/>
          </a:prstGeom>
        </p:spPr>
        <p:txBody>
          <a:bodyPr vert="horz" wrap="square" lIns="0" tIns="0" rIns="0" bIns="0" rtlCol="0">
            <a:spAutoFit/>
          </a:bodyPr>
          <a:lstStyle/>
          <a:p>
            <a:pPr marL="38100">
              <a:lnSpc>
                <a:spcPts val="1680"/>
              </a:lnSpc>
            </a:pPr>
            <a:fld id="{81D60167-4931-47E6-BA6A-407CBD079E47}" type="slidenum">
              <a:rPr spc="-5" dirty="0"/>
              <a:t>2</a:t>
            </a:fld>
            <a:endParaRPr spc="-5" dirty="0"/>
          </a:p>
        </p:txBody>
      </p:sp>
      <p:sp>
        <p:nvSpPr>
          <p:cNvPr id="4" name="Title 3">
            <a:extLst>
              <a:ext uri="{FF2B5EF4-FFF2-40B4-BE49-F238E27FC236}">
                <a16:creationId xmlns:a16="http://schemas.microsoft.com/office/drawing/2014/main" xmlns="" id="{D01C9317-A268-493C-B2E3-7449DC922839}"/>
              </a:ext>
            </a:extLst>
          </p:cNvPr>
          <p:cNvSpPr>
            <a:spLocks noGrp="1"/>
          </p:cNvSpPr>
          <p:nvPr>
            <p:ph type="title"/>
          </p:nvPr>
        </p:nvSpPr>
        <p:spPr>
          <a:xfrm>
            <a:off x="520700" y="444500"/>
            <a:ext cx="8296275" cy="4062651"/>
          </a:xfrm>
        </p:spPr>
        <p:txBody>
          <a:bodyPr/>
          <a:lstStyle/>
          <a:p>
            <a:pPr algn="ctr"/>
            <a:r>
              <a:rPr lang="en-GB" spc="-20" dirty="0"/>
              <a:t/>
            </a:r>
            <a:br>
              <a:rPr lang="en-GB" spc="-20" dirty="0"/>
            </a:br>
            <a:r>
              <a:rPr lang="en-GB" spc="-20" dirty="0"/>
              <a:t/>
            </a:r>
            <a:br>
              <a:rPr lang="en-GB" spc="-20" dirty="0"/>
            </a:br>
            <a:r>
              <a:rPr lang="en-GB" spc="-20" dirty="0"/>
              <a:t/>
            </a:r>
            <a:br>
              <a:rPr lang="en-GB" spc="-20" dirty="0"/>
            </a:br>
            <a:r>
              <a:rPr lang="en-GB" spc="-20" dirty="0"/>
              <a:t>Workplace</a:t>
            </a:r>
            <a:r>
              <a:rPr lang="en-GB" spc="-90" dirty="0"/>
              <a:t> </a:t>
            </a:r>
            <a:r>
              <a:rPr lang="en-GB" spc="-25" dirty="0"/>
              <a:t>Transport  </a:t>
            </a:r>
            <a:r>
              <a:rPr lang="en-GB" spc="-55" dirty="0"/>
              <a:t>Safety</a:t>
            </a:r>
            <a:br>
              <a:rPr lang="en-GB" spc="-55" dirty="0"/>
            </a:br>
            <a:endParaRPr lang="en-GB" dirty="0"/>
          </a:p>
        </p:txBody>
      </p:sp>
    </p:spTree>
    <p:extLst>
      <p:ext uri="{BB962C8B-B14F-4D97-AF65-F5344CB8AC3E}">
        <p14:creationId xmlns:p14="http://schemas.microsoft.com/office/powerpoint/2010/main" val="2225390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900" y="100286"/>
            <a:ext cx="7816215" cy="635635"/>
          </a:xfrm>
          <a:prstGeom prst="rect">
            <a:avLst/>
          </a:prstGeom>
        </p:spPr>
        <p:txBody>
          <a:bodyPr vert="horz" wrap="square" lIns="0" tIns="12700" rIns="0" bIns="0" rtlCol="0">
            <a:spAutoFit/>
          </a:bodyPr>
          <a:lstStyle/>
          <a:p>
            <a:r>
              <a:rPr lang="en-GB" sz="4000" dirty="0"/>
              <a:t>Local Issues - Herefordshire</a:t>
            </a:r>
          </a:p>
        </p:txBody>
      </p:sp>
      <p:sp>
        <p:nvSpPr>
          <p:cNvPr id="5" name="object 5"/>
          <p:cNvSpPr txBox="1"/>
          <p:nvPr/>
        </p:nvSpPr>
        <p:spPr>
          <a:xfrm>
            <a:off x="749300" y="1361528"/>
            <a:ext cx="8001000" cy="5332229"/>
          </a:xfrm>
          <a:prstGeom prst="rect">
            <a:avLst/>
          </a:prstGeom>
        </p:spPr>
        <p:txBody>
          <a:bodyPr vert="horz" wrap="square" lIns="0" tIns="12700" rIns="0" bIns="0" rtlCol="0">
            <a:spAutoFit/>
          </a:bodyPr>
          <a:lstStyle/>
          <a:p>
            <a:pPr marL="12700">
              <a:lnSpc>
                <a:spcPct val="100000"/>
              </a:lnSpc>
              <a:spcBef>
                <a:spcPts val="100"/>
              </a:spcBef>
            </a:pPr>
            <a:r>
              <a:rPr lang="en-GB" sz="2800" spc="-10" dirty="0">
                <a:solidFill>
                  <a:srgbClr val="153C8D"/>
                </a:solidFill>
                <a:latin typeface="DejaVu Sans"/>
                <a:cs typeface="DejaVu Sans"/>
              </a:rPr>
              <a:t>Mud on Roads</a:t>
            </a:r>
          </a:p>
          <a:p>
            <a:pPr marL="12700">
              <a:lnSpc>
                <a:spcPct val="100000"/>
              </a:lnSpc>
              <a:spcBef>
                <a:spcPts val="100"/>
              </a:spcBef>
            </a:pPr>
            <a:r>
              <a:rPr lang="en-GB" sz="2800" spc="-10" dirty="0">
                <a:solidFill>
                  <a:srgbClr val="153C8D"/>
                </a:solidFill>
                <a:latin typeface="DejaVu Sans"/>
                <a:cs typeface="DejaVu Sans"/>
              </a:rPr>
              <a:t>Requirements:</a:t>
            </a:r>
          </a:p>
          <a:p>
            <a:pPr marL="12700">
              <a:lnSpc>
                <a:spcPct val="100000"/>
              </a:lnSpc>
              <a:spcBef>
                <a:spcPts val="100"/>
              </a:spcBef>
            </a:pPr>
            <a:endParaRPr lang="en-GB" sz="2800" spc="-10" dirty="0">
              <a:solidFill>
                <a:srgbClr val="153C8D"/>
              </a:solidFill>
              <a:latin typeface="DejaVu Sans"/>
              <a:cs typeface="DejaVu Sans"/>
            </a:endParaRPr>
          </a:p>
          <a:p>
            <a:pPr marL="342900" indent="-342900" fontAlgn="base">
              <a:buFont typeface="Arial" panose="020B0604020202020204" pitchFamily="34" charset="0"/>
              <a:buChar char="•"/>
            </a:pPr>
            <a:r>
              <a:rPr lang="en-GB" sz="2000" dirty="0">
                <a:solidFill>
                  <a:schemeClr val="tx2">
                    <a:lumMod val="75000"/>
                  </a:schemeClr>
                </a:solidFill>
                <a:latin typeface="DejaVu Sans"/>
              </a:rPr>
              <a:t>Farmers and contractors are legally obliged to clean up any deposits left on the road.</a:t>
            </a:r>
          </a:p>
          <a:p>
            <a:pPr marL="342900" indent="-342900" fontAlgn="base">
              <a:buFont typeface="Arial" panose="020B0604020202020204" pitchFamily="34" charset="0"/>
              <a:buChar char="•"/>
            </a:pPr>
            <a:r>
              <a:rPr lang="en-GB" sz="2000" dirty="0">
                <a:solidFill>
                  <a:schemeClr val="tx2">
                    <a:lumMod val="75000"/>
                  </a:schemeClr>
                </a:solidFill>
                <a:latin typeface="DejaVu Sans"/>
              </a:rPr>
              <a:t>There is also a legal requirement to place out signs compliant with the Traffic Signs Regulation 2016 to warn motorists of the conditions on the road.</a:t>
            </a:r>
          </a:p>
          <a:p>
            <a:pPr marL="342900" indent="-342900" fontAlgn="base">
              <a:buFont typeface="Arial" panose="020B0604020202020204" pitchFamily="34" charset="0"/>
              <a:buChar char="•"/>
            </a:pPr>
            <a:r>
              <a:rPr lang="en-GB" sz="2000" dirty="0">
                <a:solidFill>
                  <a:schemeClr val="tx2">
                    <a:lumMod val="75000"/>
                  </a:schemeClr>
                </a:solidFill>
                <a:latin typeface="DejaVu Sans"/>
              </a:rPr>
              <a:t>If they don't, they could be liable for a number of offences under the Highways Act 1980 and the Road Traffic Act 1988.</a:t>
            </a:r>
          </a:p>
          <a:p>
            <a:pPr marL="342900" indent="-342900" fontAlgn="base">
              <a:buFont typeface="Arial" panose="020B0604020202020204" pitchFamily="34" charset="0"/>
              <a:buChar char="•"/>
            </a:pPr>
            <a:r>
              <a:rPr lang="en-GB" sz="2000" dirty="0">
                <a:solidFill>
                  <a:schemeClr val="tx2">
                    <a:lumMod val="75000"/>
                  </a:schemeClr>
                </a:solidFill>
                <a:latin typeface="DejaVu Sans"/>
              </a:rPr>
              <a:t>Keep to low-speeds to help retain mud on the vehicle, especially when only travelling a short distance</a:t>
            </a:r>
          </a:p>
          <a:p>
            <a:pPr marL="342900" indent="-342900" fontAlgn="base">
              <a:buFont typeface="Arial" panose="020B0604020202020204" pitchFamily="34" charset="0"/>
              <a:buChar char="•"/>
            </a:pPr>
            <a:r>
              <a:rPr lang="en-GB" sz="2000" dirty="0">
                <a:solidFill>
                  <a:schemeClr val="tx2">
                    <a:lumMod val="75000"/>
                  </a:schemeClr>
                </a:solidFill>
                <a:latin typeface="DejaVu Sans"/>
              </a:rPr>
              <a:t>Be prepared to keep a written record of your decisions on whether or not to deploy signs and/or to clean the road</a:t>
            </a:r>
            <a:br>
              <a:rPr lang="en-GB" sz="2000" dirty="0">
                <a:solidFill>
                  <a:schemeClr val="tx2">
                    <a:lumMod val="75000"/>
                  </a:schemeClr>
                </a:solidFill>
                <a:latin typeface="DejaVu Sans"/>
              </a:rPr>
            </a:br>
            <a:endParaRPr sz="2000" dirty="0">
              <a:solidFill>
                <a:schemeClr val="tx2">
                  <a:lumMod val="75000"/>
                </a:schemeClr>
              </a:solidFill>
              <a:latin typeface="DejaVu Sans"/>
              <a:cs typeface="DejaVu Sans"/>
            </a:endParaRPr>
          </a:p>
        </p:txBody>
      </p:sp>
      <p:sp>
        <p:nvSpPr>
          <p:cNvPr id="7" name="object 7"/>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20</a:t>
            </a:fld>
            <a:endParaRPr spc="-5" dirty="0"/>
          </a:p>
        </p:txBody>
      </p:sp>
      <p:pic>
        <p:nvPicPr>
          <p:cNvPr id="4" name="Picture 3">
            <a:extLst>
              <a:ext uri="{FF2B5EF4-FFF2-40B4-BE49-F238E27FC236}">
                <a16:creationId xmlns:a16="http://schemas.microsoft.com/office/drawing/2014/main" xmlns="" id="{15B6B092-21FC-4431-99CB-7BE435CD0E00}"/>
              </a:ext>
            </a:extLst>
          </p:cNvPr>
          <p:cNvPicPr>
            <a:picLocks noChangeAspect="1"/>
          </p:cNvPicPr>
          <p:nvPr/>
        </p:nvPicPr>
        <p:blipFill>
          <a:blip r:embed="rId2"/>
          <a:stretch>
            <a:fillRect/>
          </a:stretch>
        </p:blipFill>
        <p:spPr>
          <a:xfrm>
            <a:off x="6007100" y="901700"/>
            <a:ext cx="2057400" cy="1600200"/>
          </a:xfrm>
          <a:prstGeom prst="rect">
            <a:avLst/>
          </a:prstGeom>
        </p:spPr>
      </p:pic>
    </p:spTree>
    <p:extLst>
      <p:ext uri="{BB962C8B-B14F-4D97-AF65-F5344CB8AC3E}">
        <p14:creationId xmlns:p14="http://schemas.microsoft.com/office/powerpoint/2010/main" val="62630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1BDE774-2DDB-419A-B0E1-DBFE655D5968}"/>
              </a:ext>
            </a:extLst>
          </p:cNvPr>
          <p:cNvSpPr>
            <a:spLocks noGrp="1"/>
          </p:cNvSpPr>
          <p:nvPr>
            <p:ph type="body" idx="1"/>
          </p:nvPr>
        </p:nvSpPr>
        <p:spPr>
          <a:xfrm>
            <a:off x="977900" y="977900"/>
            <a:ext cx="7467600" cy="6093976"/>
          </a:xfrm>
        </p:spPr>
        <p:txBody>
          <a:bodyPr/>
          <a:lstStyle/>
          <a:p>
            <a:pPr algn="l"/>
            <a:r>
              <a:rPr lang="en-GB" b="1" i="0" dirty="0">
                <a:solidFill>
                  <a:srgbClr val="981E32"/>
                </a:solidFill>
                <a:effectLst/>
                <a:latin typeface="Arial" panose="020B0604020202020204" pitchFamily="34" charset="0"/>
              </a:rPr>
              <a:t>HSE &amp; DVLA Guidance</a:t>
            </a:r>
          </a:p>
          <a:p>
            <a:pPr algn="l"/>
            <a:endParaRPr lang="en-GB" dirty="0">
              <a:solidFill>
                <a:srgbClr val="981E32"/>
              </a:solidFill>
              <a:latin typeface="Arial" panose="020B0604020202020204" pitchFamily="34" charset="0"/>
            </a:endParaRPr>
          </a:p>
          <a:p>
            <a:pPr algn="l"/>
            <a:r>
              <a:rPr lang="en-GB" b="1" i="0" dirty="0">
                <a:solidFill>
                  <a:srgbClr val="981E32"/>
                </a:solidFill>
                <a:effectLst/>
                <a:latin typeface="Arial" panose="020B0604020202020204" pitchFamily="34" charset="0"/>
              </a:rPr>
              <a:t>Drivers’ welfare at delivery and collection sites during the coronavirus (COVID-19) pandemic – Updated Nov 2020</a:t>
            </a:r>
          </a:p>
          <a:p>
            <a:endParaRPr lang="en-GB" dirty="0"/>
          </a:p>
        </p:txBody>
      </p:sp>
    </p:spTree>
    <p:extLst>
      <p:ext uri="{BB962C8B-B14F-4D97-AF65-F5344CB8AC3E}">
        <p14:creationId xmlns:p14="http://schemas.microsoft.com/office/powerpoint/2010/main" val="3078603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3159" y="315855"/>
            <a:ext cx="7816215" cy="635635"/>
          </a:xfrm>
          <a:prstGeom prst="rect">
            <a:avLst/>
          </a:prstGeom>
        </p:spPr>
        <p:txBody>
          <a:bodyPr vert="horz" wrap="square" lIns="0" tIns="12700" rIns="0" bIns="0" rtlCol="0">
            <a:spAutoFit/>
          </a:bodyPr>
          <a:lstStyle/>
          <a:p>
            <a:r>
              <a:rPr lang="en-GB" sz="4000" dirty="0"/>
              <a:t>Driving and </a:t>
            </a:r>
            <a:r>
              <a:rPr lang="en-GB" sz="4000" dirty="0" err="1"/>
              <a:t>Covid</a:t>
            </a:r>
            <a:r>
              <a:rPr lang="en-GB" sz="4000" dirty="0"/>
              <a:t> 19</a:t>
            </a:r>
          </a:p>
        </p:txBody>
      </p:sp>
      <p:sp>
        <p:nvSpPr>
          <p:cNvPr id="7" name="object 7"/>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22</a:t>
            </a:fld>
            <a:endParaRPr spc="-5" dirty="0"/>
          </a:p>
        </p:txBody>
      </p:sp>
      <p:sp>
        <p:nvSpPr>
          <p:cNvPr id="3" name="Rectangle 2"/>
          <p:cNvSpPr/>
          <p:nvPr/>
        </p:nvSpPr>
        <p:spPr>
          <a:xfrm>
            <a:off x="194178" y="868181"/>
            <a:ext cx="6477000" cy="6001643"/>
          </a:xfrm>
          <a:prstGeom prst="rect">
            <a:avLst/>
          </a:prstGeom>
        </p:spPr>
        <p:txBody>
          <a:bodyPr wrap="square">
            <a:spAutoFit/>
          </a:bodyPr>
          <a:lstStyle/>
          <a:p>
            <a:r>
              <a:rPr lang="en-GB" sz="2000" dirty="0">
                <a:solidFill>
                  <a:schemeClr val="tx2">
                    <a:lumMod val="75000"/>
                  </a:schemeClr>
                </a:solidFill>
                <a:latin typeface="DejaVu Sans"/>
              </a:rPr>
              <a:t>1)  Comply with the UK Government’s advice on Covid-19 – see: </a:t>
            </a:r>
            <a:r>
              <a:rPr lang="en-GB" sz="2000" u="sng" dirty="0">
                <a:solidFill>
                  <a:schemeClr val="tx2">
                    <a:lumMod val="75000"/>
                  </a:schemeClr>
                </a:solidFill>
                <a:latin typeface="DejaVu Sans"/>
                <a:hlinkClick r:id="rId3"/>
              </a:rPr>
              <a:t>www.gov.uk/coronavirus</a:t>
            </a:r>
            <a:endParaRPr lang="en-GB" sz="2000" dirty="0">
              <a:solidFill>
                <a:schemeClr val="tx2">
                  <a:lumMod val="75000"/>
                </a:schemeClr>
              </a:solidFill>
              <a:latin typeface="DejaVu Sans"/>
            </a:endParaRPr>
          </a:p>
          <a:p>
            <a:r>
              <a:rPr lang="en-GB" sz="2000" dirty="0">
                <a:solidFill>
                  <a:schemeClr val="tx2">
                    <a:lumMod val="75000"/>
                  </a:schemeClr>
                </a:solidFill>
                <a:latin typeface="DejaVu Sans"/>
              </a:rPr>
              <a:t>2)  Keep at least 2 metres away from others where possible</a:t>
            </a:r>
          </a:p>
          <a:p>
            <a:r>
              <a:rPr lang="en-GB" sz="2000" dirty="0">
                <a:solidFill>
                  <a:schemeClr val="tx2">
                    <a:lumMod val="75000"/>
                  </a:schemeClr>
                </a:solidFill>
                <a:latin typeface="DejaVu Sans"/>
              </a:rPr>
              <a:t>3)  Touch as little as possible.</a:t>
            </a:r>
          </a:p>
          <a:p>
            <a:r>
              <a:rPr lang="en-GB" sz="2000" dirty="0">
                <a:solidFill>
                  <a:schemeClr val="tx2">
                    <a:lumMod val="75000"/>
                  </a:schemeClr>
                </a:solidFill>
                <a:latin typeface="DejaVu Sans"/>
              </a:rPr>
              <a:t>4)  Follow the washing hands guide. If possible, ensure hand sanitiser or soap is available in the cab.</a:t>
            </a:r>
          </a:p>
          <a:p>
            <a:r>
              <a:rPr lang="en-GB" sz="2000" dirty="0">
                <a:solidFill>
                  <a:schemeClr val="tx2">
                    <a:lumMod val="75000"/>
                  </a:schemeClr>
                </a:solidFill>
                <a:latin typeface="DejaVu Sans"/>
              </a:rPr>
              <a:t>5)  Drivers should use gloves where possible and follow guidance on how to remove them without contamination.</a:t>
            </a:r>
          </a:p>
          <a:p>
            <a:r>
              <a:rPr lang="en-GB" sz="2000" dirty="0">
                <a:solidFill>
                  <a:schemeClr val="tx2">
                    <a:lumMod val="75000"/>
                  </a:schemeClr>
                </a:solidFill>
                <a:latin typeface="DejaVu Sans"/>
              </a:rPr>
              <a:t>6)  At both the start and end of your shift, wipe down all cab surfaces. This includes steering wheel, gearstick, dashboard, handles, any other surfaces where the virus could make contact with a person. </a:t>
            </a:r>
            <a:r>
              <a:rPr lang="en-GB" sz="2000" i="1" dirty="0">
                <a:solidFill>
                  <a:schemeClr val="tx2">
                    <a:lumMod val="75000"/>
                  </a:schemeClr>
                </a:solidFill>
                <a:latin typeface="DejaVu Sans"/>
              </a:rPr>
              <a:t>Dedicate vehicles if possible</a:t>
            </a:r>
            <a:r>
              <a:rPr lang="en-GB" sz="2000" dirty="0">
                <a:solidFill>
                  <a:schemeClr val="tx2">
                    <a:lumMod val="75000"/>
                  </a:schemeClr>
                </a:solidFill>
                <a:latin typeface="DejaVu Sans"/>
              </a:rPr>
              <a:t>.</a:t>
            </a:r>
          </a:p>
          <a:p>
            <a:r>
              <a:rPr lang="en-GB" sz="2000" dirty="0">
                <a:solidFill>
                  <a:schemeClr val="tx2">
                    <a:lumMod val="75000"/>
                  </a:schemeClr>
                </a:solidFill>
                <a:latin typeface="DejaVu Sans"/>
              </a:rPr>
              <a:t>7)  Ensure drivers have food and water as back-up in case of low supplies in food stores and/or motorway service areas</a:t>
            </a:r>
            <a:r>
              <a:rPr lang="en-GB" sz="2400" dirty="0">
                <a:solidFill>
                  <a:schemeClr val="tx2">
                    <a:lumMod val="75000"/>
                  </a:schemeClr>
                </a:solidFill>
                <a:latin typeface="DejaVu Sans"/>
              </a:rPr>
              <a:t>.</a:t>
            </a:r>
          </a:p>
        </p:txBody>
      </p:sp>
      <p:pic>
        <p:nvPicPr>
          <p:cNvPr id="5" name="Picture 4">
            <a:extLst>
              <a:ext uri="{FF2B5EF4-FFF2-40B4-BE49-F238E27FC236}">
                <a16:creationId xmlns:a16="http://schemas.microsoft.com/office/drawing/2014/main" xmlns="" id="{4E724976-1934-46AF-B05D-DB120F10EF60}"/>
              </a:ext>
            </a:extLst>
          </p:cNvPr>
          <p:cNvPicPr>
            <a:picLocks noChangeAspect="1"/>
          </p:cNvPicPr>
          <p:nvPr/>
        </p:nvPicPr>
        <p:blipFill>
          <a:blip r:embed="rId4"/>
          <a:stretch>
            <a:fillRect/>
          </a:stretch>
        </p:blipFill>
        <p:spPr>
          <a:xfrm>
            <a:off x="6684754" y="3603625"/>
            <a:ext cx="2447860" cy="3228975"/>
          </a:xfrm>
          <a:prstGeom prst="rect">
            <a:avLst/>
          </a:prstGeom>
        </p:spPr>
      </p:pic>
    </p:spTree>
    <p:extLst>
      <p:ext uri="{BB962C8B-B14F-4D97-AF65-F5344CB8AC3E}">
        <p14:creationId xmlns:p14="http://schemas.microsoft.com/office/powerpoint/2010/main" val="124851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0300" y="0"/>
            <a:ext cx="7816215" cy="635635"/>
          </a:xfrm>
          <a:prstGeom prst="rect">
            <a:avLst/>
          </a:prstGeom>
        </p:spPr>
        <p:txBody>
          <a:bodyPr vert="horz" wrap="square" lIns="0" tIns="12700" rIns="0" bIns="0" rtlCol="0">
            <a:spAutoFit/>
          </a:bodyPr>
          <a:lstStyle/>
          <a:p>
            <a:r>
              <a:rPr lang="en-GB" sz="4000" dirty="0"/>
              <a:t>Driving and </a:t>
            </a:r>
            <a:r>
              <a:rPr lang="en-GB" sz="4000" dirty="0" err="1"/>
              <a:t>Covid</a:t>
            </a:r>
            <a:r>
              <a:rPr lang="en-GB" sz="4000" dirty="0"/>
              <a:t> 19</a:t>
            </a:r>
          </a:p>
        </p:txBody>
      </p:sp>
      <p:sp>
        <p:nvSpPr>
          <p:cNvPr id="7" name="object 7"/>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23</a:t>
            </a:fld>
            <a:endParaRPr spc="-5" dirty="0"/>
          </a:p>
        </p:txBody>
      </p:sp>
      <p:sp>
        <p:nvSpPr>
          <p:cNvPr id="4" name="Rectangle 3"/>
          <p:cNvSpPr/>
          <p:nvPr/>
        </p:nvSpPr>
        <p:spPr>
          <a:xfrm>
            <a:off x="368300" y="673100"/>
            <a:ext cx="8305800" cy="5940088"/>
          </a:xfrm>
          <a:prstGeom prst="rect">
            <a:avLst/>
          </a:prstGeom>
        </p:spPr>
        <p:txBody>
          <a:bodyPr wrap="square">
            <a:spAutoFit/>
          </a:bodyPr>
          <a:lstStyle/>
          <a:p>
            <a:r>
              <a:rPr lang="en-GB" sz="2000" b="1" dirty="0">
                <a:solidFill>
                  <a:schemeClr val="tx2">
                    <a:lumMod val="75000"/>
                  </a:schemeClr>
                </a:solidFill>
                <a:latin typeface="DejaVu Sans"/>
              </a:rPr>
              <a:t>Refuelling</a:t>
            </a:r>
            <a:endParaRPr lang="en-GB" sz="2000" dirty="0">
              <a:solidFill>
                <a:schemeClr val="tx2">
                  <a:lumMod val="75000"/>
                </a:schemeClr>
              </a:solidFill>
              <a:latin typeface="DejaVu Sans"/>
            </a:endParaRPr>
          </a:p>
          <a:p>
            <a:r>
              <a:rPr lang="en-GB" sz="2000" dirty="0">
                <a:solidFill>
                  <a:schemeClr val="tx2">
                    <a:lumMod val="75000"/>
                  </a:schemeClr>
                </a:solidFill>
                <a:latin typeface="DejaVu Sans"/>
              </a:rPr>
              <a:t>8)  When refuelling, use disposable or other gloves (paper towels if there are no gloves).</a:t>
            </a:r>
          </a:p>
          <a:p>
            <a:r>
              <a:rPr lang="en-GB" sz="2000" dirty="0">
                <a:solidFill>
                  <a:schemeClr val="tx2">
                    <a:lumMod val="75000"/>
                  </a:schemeClr>
                </a:solidFill>
                <a:latin typeface="DejaVu Sans"/>
              </a:rPr>
              <a:t>9)  If possible wash your hands immediately after refuelling, otherwise use hand sanitiser.</a:t>
            </a:r>
          </a:p>
          <a:p>
            <a:r>
              <a:rPr lang="en-GB" sz="2000" b="1" dirty="0">
                <a:solidFill>
                  <a:schemeClr val="tx2">
                    <a:lumMod val="75000"/>
                  </a:schemeClr>
                </a:solidFill>
                <a:latin typeface="DejaVu Sans"/>
              </a:rPr>
              <a:t>Documentation</a:t>
            </a:r>
            <a:endParaRPr lang="en-GB" sz="2000" dirty="0">
              <a:solidFill>
                <a:schemeClr val="tx2">
                  <a:lumMod val="75000"/>
                </a:schemeClr>
              </a:solidFill>
              <a:latin typeface="DejaVu Sans"/>
            </a:endParaRPr>
          </a:p>
          <a:p>
            <a:r>
              <a:rPr lang="en-GB" sz="2000" dirty="0">
                <a:solidFill>
                  <a:schemeClr val="tx2">
                    <a:lumMod val="75000"/>
                  </a:schemeClr>
                </a:solidFill>
                <a:latin typeface="DejaVu Sans"/>
              </a:rPr>
              <a:t>10) If the customer agrees, instead of signing documents, consider asking the customer to send you/your company an email confirming delivery or using your mobile phone to provide photographic evidence of delivery</a:t>
            </a:r>
          </a:p>
          <a:p>
            <a:r>
              <a:rPr lang="en-GB" sz="2000" dirty="0">
                <a:solidFill>
                  <a:schemeClr val="tx2">
                    <a:lumMod val="75000"/>
                  </a:schemeClr>
                </a:solidFill>
                <a:latin typeface="DejaVu Sans"/>
              </a:rPr>
              <a:t>11) Use your own pen to sign documentation. Do not share your pen with anyone. Ask the customer to use their own pen.</a:t>
            </a:r>
          </a:p>
          <a:p>
            <a:r>
              <a:rPr lang="en-GB" sz="2000" dirty="0">
                <a:solidFill>
                  <a:schemeClr val="tx2">
                    <a:lumMod val="75000"/>
                  </a:schemeClr>
                </a:solidFill>
                <a:latin typeface="DejaVu Sans"/>
              </a:rPr>
              <a:t>12) Ensure minimal contact with any piece of paper.</a:t>
            </a:r>
          </a:p>
          <a:p>
            <a:r>
              <a:rPr lang="en-GB" sz="2000" dirty="0">
                <a:solidFill>
                  <a:schemeClr val="tx2">
                    <a:lumMod val="75000"/>
                  </a:schemeClr>
                </a:solidFill>
                <a:latin typeface="DejaVu Sans"/>
              </a:rPr>
              <a:t>Please do all you can to keep yourself, your family and others safe from contact with Covid-19</a:t>
            </a:r>
          </a:p>
          <a:p>
            <a:r>
              <a:rPr lang="en-GB" sz="2000" b="1" dirty="0">
                <a:solidFill>
                  <a:schemeClr val="tx2">
                    <a:lumMod val="75000"/>
                  </a:schemeClr>
                </a:solidFill>
                <a:latin typeface="DejaVu Sans"/>
              </a:rPr>
              <a:t>Sites</a:t>
            </a:r>
          </a:p>
          <a:p>
            <a:r>
              <a:rPr lang="en-GB" sz="2000" i="1" dirty="0">
                <a:solidFill>
                  <a:schemeClr val="tx2">
                    <a:lumMod val="75000"/>
                  </a:schemeClr>
                </a:solidFill>
                <a:latin typeface="DejaVu Sans"/>
              </a:rPr>
              <a:t>Destinations / site legally obliged to provide welfare facilities for visiting drivers.</a:t>
            </a:r>
          </a:p>
          <a:p>
            <a:endParaRPr lang="en-GB" sz="2000" dirty="0">
              <a:solidFill>
                <a:schemeClr val="tx2">
                  <a:lumMod val="75000"/>
                </a:schemeClr>
              </a:solidFill>
              <a:latin typeface="DejaVu Sans"/>
            </a:endParaRPr>
          </a:p>
        </p:txBody>
      </p:sp>
    </p:spTree>
    <p:extLst>
      <p:ext uri="{BB962C8B-B14F-4D97-AF65-F5344CB8AC3E}">
        <p14:creationId xmlns:p14="http://schemas.microsoft.com/office/powerpoint/2010/main" val="413648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0300" y="0"/>
            <a:ext cx="7816215" cy="635635"/>
          </a:xfrm>
          <a:prstGeom prst="rect">
            <a:avLst/>
          </a:prstGeom>
        </p:spPr>
        <p:txBody>
          <a:bodyPr vert="horz" wrap="square" lIns="0" tIns="12700" rIns="0" bIns="0" rtlCol="0">
            <a:spAutoFit/>
          </a:bodyPr>
          <a:lstStyle/>
          <a:p>
            <a:r>
              <a:rPr lang="en-GB" sz="4000" dirty="0"/>
              <a:t>Driving and </a:t>
            </a:r>
            <a:r>
              <a:rPr lang="en-GB" sz="4000" dirty="0" err="1"/>
              <a:t>Covid</a:t>
            </a:r>
            <a:r>
              <a:rPr lang="en-GB" sz="4000" dirty="0"/>
              <a:t> 19</a:t>
            </a:r>
          </a:p>
        </p:txBody>
      </p:sp>
      <p:sp>
        <p:nvSpPr>
          <p:cNvPr id="7" name="object 7"/>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24</a:t>
            </a:fld>
            <a:endParaRPr spc="-5" dirty="0"/>
          </a:p>
        </p:txBody>
      </p:sp>
      <p:sp>
        <p:nvSpPr>
          <p:cNvPr id="3" name="Rectangle 2"/>
          <p:cNvSpPr/>
          <p:nvPr/>
        </p:nvSpPr>
        <p:spPr>
          <a:xfrm>
            <a:off x="292100" y="507657"/>
            <a:ext cx="7848600" cy="6001643"/>
          </a:xfrm>
          <a:prstGeom prst="rect">
            <a:avLst/>
          </a:prstGeom>
        </p:spPr>
        <p:txBody>
          <a:bodyPr wrap="square">
            <a:spAutoFit/>
          </a:bodyPr>
          <a:lstStyle/>
          <a:p>
            <a:r>
              <a:rPr lang="en-GB" sz="2400" b="1" dirty="0">
                <a:solidFill>
                  <a:schemeClr val="tx2">
                    <a:lumMod val="75000"/>
                  </a:schemeClr>
                </a:solidFill>
                <a:latin typeface="DejaVu Sans"/>
              </a:rPr>
              <a:t>Advice for Drivers at Work</a:t>
            </a:r>
          </a:p>
          <a:p>
            <a:pPr marL="285750" indent="-285750">
              <a:buFont typeface="Arial" panose="020B0604020202020204" pitchFamily="34" charset="0"/>
              <a:buChar char="•"/>
            </a:pPr>
            <a:r>
              <a:rPr lang="en-GB" dirty="0">
                <a:solidFill>
                  <a:schemeClr val="tx2">
                    <a:lumMod val="75000"/>
                  </a:schemeClr>
                </a:solidFill>
                <a:latin typeface="DejaVu Sans"/>
              </a:rPr>
              <a:t>Ideally there should be only one person in the vehicle</a:t>
            </a:r>
          </a:p>
          <a:p>
            <a:pPr marL="285750" indent="-285750">
              <a:buFont typeface="Arial" panose="020B0604020202020204" pitchFamily="34" charset="0"/>
              <a:buChar char="•"/>
            </a:pPr>
            <a:r>
              <a:rPr lang="en-GB" dirty="0">
                <a:solidFill>
                  <a:schemeClr val="tx2">
                    <a:lumMod val="75000"/>
                  </a:schemeClr>
                </a:solidFill>
                <a:latin typeface="DejaVu Sans"/>
              </a:rPr>
              <a:t>Where this is not possible, workers should keep the window open for ventilation and should be careful to avoid touching their face at all times &amp; </a:t>
            </a:r>
            <a:r>
              <a:rPr lang="en-GB" i="1" dirty="0">
                <a:solidFill>
                  <a:schemeClr val="tx2">
                    <a:lumMod val="75000"/>
                  </a:schemeClr>
                </a:solidFill>
                <a:latin typeface="DejaVu Sans"/>
              </a:rPr>
              <a:t>Wear face coverings</a:t>
            </a:r>
            <a:r>
              <a:rPr lang="en-GB" dirty="0">
                <a:solidFill>
                  <a:schemeClr val="tx2">
                    <a:lumMod val="75000"/>
                  </a:schemeClr>
                </a:solidFill>
                <a:latin typeface="DejaVu Sans"/>
              </a:rPr>
              <a:t>. </a:t>
            </a:r>
          </a:p>
          <a:p>
            <a:pPr marL="285750" indent="-285750">
              <a:buFont typeface="Arial" panose="020B0604020202020204" pitchFamily="34" charset="0"/>
              <a:buChar char="•"/>
            </a:pPr>
            <a:r>
              <a:rPr lang="en-GB" dirty="0">
                <a:solidFill>
                  <a:schemeClr val="tx2">
                    <a:lumMod val="75000"/>
                  </a:schemeClr>
                </a:solidFill>
                <a:latin typeface="DejaVu Sans"/>
              </a:rPr>
              <a:t>Facing away from each other may help to reduce the risk of transmission. Where face-to-face contact is essential, this should be kept to 15 minutes or less wherever possible.</a:t>
            </a:r>
          </a:p>
          <a:p>
            <a:pPr marL="285750" indent="-285750">
              <a:buFont typeface="Arial" panose="020B0604020202020204" pitchFamily="34" charset="0"/>
              <a:buChar char="•"/>
            </a:pPr>
            <a:r>
              <a:rPr lang="en-GB" dirty="0">
                <a:solidFill>
                  <a:schemeClr val="tx2">
                    <a:lumMod val="75000"/>
                  </a:schemeClr>
                </a:solidFill>
                <a:latin typeface="DejaVu Sans"/>
              </a:rPr>
              <a:t>Drivers should wash their hands with soap and water for 20 seconds or longer before getting into or after getting out of the vehicle, or use hand sanitiser.</a:t>
            </a:r>
          </a:p>
          <a:p>
            <a:pPr marL="285750" indent="-285750">
              <a:buFont typeface="Arial" panose="020B0604020202020204" pitchFamily="34" charset="0"/>
              <a:buChar char="•"/>
            </a:pPr>
            <a:r>
              <a:rPr lang="en-GB" dirty="0">
                <a:solidFill>
                  <a:schemeClr val="tx2">
                    <a:lumMod val="75000"/>
                  </a:schemeClr>
                </a:solidFill>
                <a:latin typeface="DejaVu Sans"/>
              </a:rPr>
              <a:t>Remember to catch coughs and sneezes in tissues</a:t>
            </a:r>
          </a:p>
          <a:p>
            <a:pPr marL="285750" indent="-285750">
              <a:buFont typeface="Arial" panose="020B0604020202020204" pitchFamily="34" charset="0"/>
              <a:buChar char="•"/>
            </a:pPr>
            <a:r>
              <a:rPr lang="en-GB" dirty="0">
                <a:solidFill>
                  <a:schemeClr val="tx2">
                    <a:lumMod val="75000"/>
                  </a:schemeClr>
                </a:solidFill>
                <a:latin typeface="DejaVu Sans"/>
              </a:rPr>
              <a:t>Employers should hand sanitiser and tissues and encourage staff to use them where staff are split into teams, organise these in such a way that where contact is unavoidable, it happens between the same individuals.</a:t>
            </a:r>
          </a:p>
          <a:p>
            <a:pPr marL="285750" indent="-285750">
              <a:buFont typeface="Arial" panose="020B0604020202020204" pitchFamily="34" charset="0"/>
              <a:buChar char="•"/>
            </a:pPr>
            <a:r>
              <a:rPr lang="en-GB" dirty="0">
                <a:solidFill>
                  <a:schemeClr val="tx2">
                    <a:lumMod val="75000"/>
                  </a:schemeClr>
                </a:solidFill>
                <a:latin typeface="DejaVu Sans"/>
              </a:rPr>
              <a:t>Keep teams as small as possible (In bubbles). Spread out standard processes, so that only one team is needed to complete a task at a given time.</a:t>
            </a:r>
          </a:p>
          <a:p>
            <a:pPr marL="285750" indent="-285750">
              <a:buFont typeface="Arial" panose="020B0604020202020204" pitchFamily="34" charset="0"/>
              <a:buChar char="•"/>
            </a:pPr>
            <a:r>
              <a:rPr lang="en-GB" dirty="0">
                <a:solidFill>
                  <a:schemeClr val="tx2">
                    <a:lumMod val="75000"/>
                  </a:schemeClr>
                </a:solidFill>
                <a:latin typeface="DejaVu Sans"/>
              </a:rPr>
              <a:t>Staff should still be advised to maintain a two-metre distance from each other as much as possible even in teams.</a:t>
            </a:r>
          </a:p>
        </p:txBody>
      </p:sp>
    </p:spTree>
    <p:extLst>
      <p:ext uri="{BB962C8B-B14F-4D97-AF65-F5344CB8AC3E}">
        <p14:creationId xmlns:p14="http://schemas.microsoft.com/office/powerpoint/2010/main" val="398672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3100" y="444500"/>
            <a:ext cx="7848600" cy="751488"/>
          </a:xfrm>
          <a:prstGeom prst="rect">
            <a:avLst/>
          </a:prstGeom>
        </p:spPr>
        <p:txBody>
          <a:bodyPr vert="horz" wrap="square" lIns="0" tIns="12700" rIns="0" bIns="0" rtlCol="0">
            <a:spAutoFit/>
          </a:bodyPr>
          <a:lstStyle/>
          <a:p>
            <a:pPr marL="12700">
              <a:lnSpc>
                <a:spcPct val="100000"/>
              </a:lnSpc>
              <a:spcBef>
                <a:spcPts val="100"/>
              </a:spcBef>
            </a:pPr>
            <a:r>
              <a:rPr lang="en-GB" sz="4800" dirty="0"/>
              <a:t>Transport  - Key messages</a:t>
            </a:r>
            <a:endParaRPr sz="4800" dirty="0">
              <a:latin typeface="Nimbus Sans L"/>
              <a:cs typeface="Nimbus Sans L"/>
            </a:endParaRPr>
          </a:p>
        </p:txBody>
      </p:sp>
      <p:sp>
        <p:nvSpPr>
          <p:cNvPr id="5" name="object 5"/>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25</a:t>
            </a:fld>
            <a:endParaRPr spc="-5" dirty="0"/>
          </a:p>
        </p:txBody>
      </p:sp>
      <p:sp>
        <p:nvSpPr>
          <p:cNvPr id="6" name="Oval 4"/>
          <p:cNvSpPr/>
          <p:nvPr/>
        </p:nvSpPr>
        <p:spPr>
          <a:xfrm>
            <a:off x="3111499" y="1358900"/>
            <a:ext cx="3352801" cy="29718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5D759">
              <a:alpha val="50195"/>
            </a:srgbClr>
          </a:solidFill>
          <a:ln w="9528">
            <a:solidFill>
              <a:srgbClr val="000000"/>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Times New Roman" pitchFamily="18"/>
              </a:rPr>
              <a:t>     Safe SITE</a:t>
            </a:r>
          </a:p>
        </p:txBody>
      </p:sp>
      <p:sp>
        <p:nvSpPr>
          <p:cNvPr id="7" name="Oval 5"/>
          <p:cNvSpPr/>
          <p:nvPr/>
        </p:nvSpPr>
        <p:spPr>
          <a:xfrm>
            <a:off x="1663700" y="2921535"/>
            <a:ext cx="3276596" cy="31242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9FF99">
              <a:alpha val="50195"/>
            </a:srgbClr>
          </a:solidFill>
          <a:ln w="9528">
            <a:solidFill>
              <a:srgbClr val="000000"/>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Times New Roman" pitchFamily="18"/>
              </a:rPr>
              <a:t>Safe VEHICLE</a:t>
            </a:r>
          </a:p>
        </p:txBody>
      </p:sp>
      <p:sp>
        <p:nvSpPr>
          <p:cNvPr id="8" name="Oval 2"/>
          <p:cNvSpPr/>
          <p:nvPr/>
        </p:nvSpPr>
        <p:spPr>
          <a:xfrm>
            <a:off x="4483100" y="3035299"/>
            <a:ext cx="3276600" cy="304853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999FF"/>
          </a:solidFill>
          <a:ln w="9528">
            <a:solidFill>
              <a:srgbClr val="000000"/>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Times New Roman" pitchFamily="18"/>
              </a:rPr>
              <a:t>Safe DRIVER</a:t>
            </a:r>
          </a:p>
        </p:txBody>
      </p:sp>
    </p:spTree>
    <p:extLst>
      <p:ext uri="{BB962C8B-B14F-4D97-AF65-F5344CB8AC3E}">
        <p14:creationId xmlns:p14="http://schemas.microsoft.com/office/powerpoint/2010/main" val="4142555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8375" y="140795"/>
            <a:ext cx="8000999" cy="751488"/>
          </a:xfrm>
          <a:prstGeom prst="rect">
            <a:avLst/>
          </a:prstGeom>
        </p:spPr>
        <p:txBody>
          <a:bodyPr vert="horz" wrap="square" lIns="0" tIns="12700" rIns="0" bIns="0" rtlCol="0">
            <a:spAutoFit/>
          </a:bodyPr>
          <a:lstStyle/>
          <a:p>
            <a:pPr marL="12700">
              <a:lnSpc>
                <a:spcPct val="100000"/>
              </a:lnSpc>
              <a:spcBef>
                <a:spcPts val="100"/>
              </a:spcBef>
            </a:pPr>
            <a:r>
              <a:rPr lang="en-GB" sz="4800" dirty="0"/>
              <a:t>Machinery &amp; PTO Shafts</a:t>
            </a:r>
            <a:endParaRPr sz="4800" dirty="0">
              <a:latin typeface="Nimbus Sans L"/>
              <a:cs typeface="Nimbus Sans L"/>
            </a:endParaRPr>
          </a:p>
        </p:txBody>
      </p:sp>
      <p:sp>
        <p:nvSpPr>
          <p:cNvPr id="5" name="object 5"/>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26</a:t>
            </a:fld>
            <a:endParaRPr spc="-5" dirty="0"/>
          </a:p>
        </p:txBody>
      </p:sp>
      <p:pic>
        <p:nvPicPr>
          <p:cNvPr id="6" name="Picture 9" descr="PTO PIC AM"/>
          <p:cNvPicPr>
            <a:picLocks noChangeAspect="1"/>
          </p:cNvPicPr>
          <p:nvPr/>
        </p:nvPicPr>
        <p:blipFill>
          <a:blip r:embed="rId2"/>
          <a:srcRect/>
          <a:stretch>
            <a:fillRect/>
          </a:stretch>
        </p:blipFill>
        <p:spPr>
          <a:xfrm>
            <a:off x="1296296" y="1587500"/>
            <a:ext cx="2819400" cy="2247896"/>
          </a:xfrm>
          <a:prstGeom prst="rect">
            <a:avLst/>
          </a:prstGeom>
        </p:spPr>
      </p:pic>
      <p:pic>
        <p:nvPicPr>
          <p:cNvPr id="7" name="Picture 10" descr="PTOSHAFT AM"/>
          <p:cNvPicPr>
            <a:picLocks noChangeAspect="1"/>
          </p:cNvPicPr>
          <p:nvPr/>
        </p:nvPicPr>
        <p:blipFill>
          <a:blip r:embed="rId3"/>
          <a:srcRect/>
          <a:stretch>
            <a:fillRect/>
          </a:stretch>
        </p:blipFill>
        <p:spPr>
          <a:xfrm>
            <a:off x="4875011" y="1587500"/>
            <a:ext cx="3048000" cy="2247896"/>
          </a:xfrm>
          <a:prstGeom prst="rect">
            <a:avLst/>
          </a:prstGeom>
        </p:spPr>
      </p:pic>
      <p:pic>
        <p:nvPicPr>
          <p:cNvPr id="8" name="Picture 13" descr="Ag Course 12"/>
          <p:cNvPicPr>
            <a:picLocks noChangeAspect="1"/>
          </p:cNvPicPr>
          <p:nvPr/>
        </p:nvPicPr>
        <p:blipFill>
          <a:blip r:embed="rId4"/>
          <a:srcRect/>
          <a:stretch>
            <a:fillRect/>
          </a:stretch>
        </p:blipFill>
        <p:spPr>
          <a:xfrm>
            <a:off x="1273019" y="4066573"/>
            <a:ext cx="2842678" cy="2249488"/>
          </a:xfrm>
          <a:prstGeom prst="rect">
            <a:avLst/>
          </a:prstGeom>
        </p:spPr>
      </p:pic>
      <p:pic>
        <p:nvPicPr>
          <p:cNvPr id="9" name="Picture 14" descr="DSCN0223"/>
          <p:cNvPicPr>
            <a:picLocks noChangeAspect="1"/>
          </p:cNvPicPr>
          <p:nvPr/>
        </p:nvPicPr>
        <p:blipFill>
          <a:blip r:embed="rId5"/>
          <a:srcRect/>
          <a:stretch>
            <a:fillRect/>
          </a:stretch>
        </p:blipFill>
        <p:spPr>
          <a:xfrm>
            <a:off x="4875011" y="4128852"/>
            <a:ext cx="3167060" cy="2297109"/>
          </a:xfrm>
          <a:prstGeom prst="rect">
            <a:avLst/>
          </a:prstGeom>
        </p:spPr>
      </p:pic>
    </p:spTree>
    <p:extLst>
      <p:ext uri="{BB962C8B-B14F-4D97-AF65-F5344CB8AC3E}">
        <p14:creationId xmlns:p14="http://schemas.microsoft.com/office/powerpoint/2010/main" val="243263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449326"/>
            <a:ext cx="8381999" cy="756920"/>
          </a:xfrm>
          <a:prstGeom prst="rect">
            <a:avLst/>
          </a:prstGeom>
        </p:spPr>
        <p:txBody>
          <a:bodyPr vert="horz" wrap="square" lIns="0" tIns="12700" rIns="0" bIns="0" rtlCol="0">
            <a:spAutoFit/>
          </a:bodyPr>
          <a:lstStyle/>
          <a:p>
            <a:pPr marL="12700">
              <a:lnSpc>
                <a:spcPct val="100000"/>
              </a:lnSpc>
              <a:spcBef>
                <a:spcPts val="100"/>
              </a:spcBef>
            </a:pPr>
            <a:r>
              <a:rPr lang="en-GB" sz="4800" dirty="0">
                <a:latin typeface="Nimbus Sans L"/>
                <a:cs typeface="Nimbus Sans L"/>
              </a:rPr>
              <a:t>Big Vehicle vs Small Car</a:t>
            </a:r>
            <a:endParaRPr sz="4800" dirty="0">
              <a:latin typeface="Nimbus Sans L"/>
              <a:cs typeface="Nimbus Sans L"/>
            </a:endParaRPr>
          </a:p>
        </p:txBody>
      </p:sp>
      <p:sp>
        <p:nvSpPr>
          <p:cNvPr id="5" name="object 5"/>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27</a:t>
            </a:fld>
            <a:endParaRPr spc="-5" dirty="0"/>
          </a:p>
        </p:txBody>
      </p:sp>
      <p:sp>
        <p:nvSpPr>
          <p:cNvPr id="4" name="object 4"/>
          <p:cNvSpPr txBox="1"/>
          <p:nvPr/>
        </p:nvSpPr>
        <p:spPr>
          <a:xfrm>
            <a:off x="2848878" y="3228816"/>
            <a:ext cx="3416935" cy="549446"/>
          </a:xfrm>
          <a:prstGeom prst="rect">
            <a:avLst/>
          </a:prstGeom>
        </p:spPr>
        <p:txBody>
          <a:bodyPr vert="horz" wrap="square" lIns="0" tIns="12700" rIns="0" bIns="0" rtlCol="0">
            <a:spAutoFit/>
          </a:bodyPr>
          <a:lstStyle/>
          <a:p>
            <a:pPr marL="391795" marR="381000" algn="ctr">
              <a:lnSpc>
                <a:spcPct val="119700"/>
              </a:lnSpc>
              <a:spcBef>
                <a:spcPts val="100"/>
              </a:spcBef>
            </a:pPr>
            <a:endParaRPr sz="3200" dirty="0">
              <a:latin typeface="DejaVu Sans"/>
              <a:cs typeface="DejaVu Sans"/>
            </a:endParaRPr>
          </a:p>
        </p:txBody>
      </p:sp>
      <p:pic>
        <p:nvPicPr>
          <p:cNvPr id="6" name="Picture 7"/>
          <p:cNvPicPr>
            <a:picLocks noChangeAspect="1"/>
          </p:cNvPicPr>
          <p:nvPr/>
        </p:nvPicPr>
        <p:blipFill>
          <a:blip r:embed="rId2"/>
          <a:srcRect/>
          <a:stretch>
            <a:fillRect/>
          </a:stretch>
        </p:blipFill>
        <p:spPr>
          <a:xfrm>
            <a:off x="541105" y="1587500"/>
            <a:ext cx="8032480" cy="4876800"/>
          </a:xfrm>
          <a:prstGeom prst="rect">
            <a:avLst/>
          </a:prstGeom>
          <a:noFill/>
          <a:ln>
            <a:noFill/>
          </a:ln>
        </p:spPr>
      </p:pic>
    </p:spTree>
    <p:extLst>
      <p:ext uri="{BB962C8B-B14F-4D97-AF65-F5344CB8AC3E}">
        <p14:creationId xmlns:p14="http://schemas.microsoft.com/office/powerpoint/2010/main" val="2252477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6900" y="449326"/>
            <a:ext cx="8077199" cy="756920"/>
          </a:xfrm>
          <a:prstGeom prst="rect">
            <a:avLst/>
          </a:prstGeom>
        </p:spPr>
        <p:txBody>
          <a:bodyPr vert="horz" wrap="square" lIns="0" tIns="12700" rIns="0" bIns="0" rtlCol="0">
            <a:spAutoFit/>
          </a:bodyPr>
          <a:lstStyle/>
          <a:p>
            <a:pPr marL="12700">
              <a:lnSpc>
                <a:spcPct val="100000"/>
              </a:lnSpc>
              <a:spcBef>
                <a:spcPts val="100"/>
              </a:spcBef>
            </a:pPr>
            <a:r>
              <a:rPr lang="en-GB" sz="4800" dirty="0">
                <a:latin typeface="Nimbus Sans L"/>
                <a:cs typeface="Nimbus Sans L"/>
              </a:rPr>
              <a:t>Forklift training required?</a:t>
            </a:r>
            <a:endParaRPr sz="4800" dirty="0">
              <a:latin typeface="Nimbus Sans L"/>
              <a:cs typeface="Nimbus Sans L"/>
            </a:endParaRPr>
          </a:p>
        </p:txBody>
      </p:sp>
      <p:sp>
        <p:nvSpPr>
          <p:cNvPr id="5" name="object 5"/>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28</a:t>
            </a:fld>
            <a:endParaRPr spc="-5" dirty="0"/>
          </a:p>
        </p:txBody>
      </p:sp>
      <p:pic>
        <p:nvPicPr>
          <p:cNvPr id="6" name="Picture 6"/>
          <p:cNvPicPr>
            <a:picLocks noChangeAspect="1"/>
          </p:cNvPicPr>
          <p:nvPr/>
        </p:nvPicPr>
        <p:blipFill>
          <a:blip r:embed="rId2"/>
          <a:srcRect/>
          <a:stretch>
            <a:fillRect/>
          </a:stretch>
        </p:blipFill>
        <p:spPr>
          <a:xfrm>
            <a:off x="673101" y="1435100"/>
            <a:ext cx="7772400" cy="5029200"/>
          </a:xfrm>
          <a:prstGeom prst="rect">
            <a:avLst/>
          </a:prstGeom>
          <a:noFill/>
          <a:ln>
            <a:noFill/>
          </a:ln>
        </p:spPr>
      </p:pic>
    </p:spTree>
    <p:extLst>
      <p:ext uri="{BB962C8B-B14F-4D97-AF65-F5344CB8AC3E}">
        <p14:creationId xmlns:p14="http://schemas.microsoft.com/office/powerpoint/2010/main" val="3139117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9300" y="520700"/>
            <a:ext cx="7772400" cy="756920"/>
          </a:xfrm>
          <a:prstGeom prst="rect">
            <a:avLst/>
          </a:prstGeom>
        </p:spPr>
        <p:txBody>
          <a:bodyPr vert="horz" wrap="square" lIns="0" tIns="12700" rIns="0" bIns="0" rtlCol="0">
            <a:spAutoFit/>
          </a:bodyPr>
          <a:lstStyle/>
          <a:p>
            <a:pPr marL="12700">
              <a:lnSpc>
                <a:spcPct val="100000"/>
              </a:lnSpc>
              <a:spcBef>
                <a:spcPts val="100"/>
              </a:spcBef>
            </a:pPr>
            <a:r>
              <a:rPr lang="en-GB" sz="4800" dirty="0">
                <a:latin typeface="Nimbus Sans L"/>
                <a:cs typeface="Nimbus Sans L"/>
              </a:rPr>
              <a:t>Ready for the road?</a:t>
            </a:r>
            <a:endParaRPr sz="4800" dirty="0">
              <a:latin typeface="Nimbus Sans L"/>
              <a:cs typeface="Nimbus Sans L"/>
            </a:endParaRPr>
          </a:p>
        </p:txBody>
      </p:sp>
      <p:sp>
        <p:nvSpPr>
          <p:cNvPr id="5" name="object 5"/>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29</a:t>
            </a:fld>
            <a:endParaRPr spc="-5" dirty="0"/>
          </a:p>
        </p:txBody>
      </p:sp>
      <p:sp>
        <p:nvSpPr>
          <p:cNvPr id="3" name="object 3"/>
          <p:cNvSpPr txBox="1"/>
          <p:nvPr/>
        </p:nvSpPr>
        <p:spPr>
          <a:xfrm>
            <a:off x="3216940" y="1615978"/>
            <a:ext cx="2684780" cy="756920"/>
          </a:xfrm>
          <a:prstGeom prst="rect">
            <a:avLst/>
          </a:prstGeom>
        </p:spPr>
        <p:txBody>
          <a:bodyPr vert="horz" wrap="square" lIns="0" tIns="12700" rIns="0" bIns="0" rtlCol="0">
            <a:spAutoFit/>
          </a:bodyPr>
          <a:lstStyle/>
          <a:p>
            <a:pPr marL="12700">
              <a:lnSpc>
                <a:spcPct val="100000"/>
              </a:lnSpc>
              <a:spcBef>
                <a:spcPts val="100"/>
              </a:spcBef>
            </a:pPr>
            <a:endParaRPr sz="4800" dirty="0">
              <a:latin typeface="DejaVu Sans"/>
              <a:cs typeface="DejaVu Sans"/>
            </a:endParaRPr>
          </a:p>
        </p:txBody>
      </p:sp>
      <p:sp>
        <p:nvSpPr>
          <p:cNvPr id="4" name="object 4"/>
          <p:cNvSpPr txBox="1"/>
          <p:nvPr/>
        </p:nvSpPr>
        <p:spPr>
          <a:xfrm>
            <a:off x="2848878" y="3228816"/>
            <a:ext cx="3416935" cy="549446"/>
          </a:xfrm>
          <a:prstGeom prst="rect">
            <a:avLst/>
          </a:prstGeom>
        </p:spPr>
        <p:txBody>
          <a:bodyPr vert="horz" wrap="square" lIns="0" tIns="12700" rIns="0" bIns="0" rtlCol="0">
            <a:spAutoFit/>
          </a:bodyPr>
          <a:lstStyle/>
          <a:p>
            <a:pPr marL="391795" marR="381000" algn="ctr">
              <a:lnSpc>
                <a:spcPct val="119700"/>
              </a:lnSpc>
              <a:spcBef>
                <a:spcPts val="100"/>
              </a:spcBef>
            </a:pPr>
            <a:endParaRPr sz="3200" dirty="0">
              <a:latin typeface="DejaVu Sans"/>
              <a:cs typeface="DejaVu Sans"/>
            </a:endParaRPr>
          </a:p>
        </p:txBody>
      </p:sp>
      <p:pic>
        <p:nvPicPr>
          <p:cNvPr id="6" name="Picture 6"/>
          <p:cNvPicPr>
            <a:picLocks noChangeAspect="1"/>
          </p:cNvPicPr>
          <p:nvPr/>
        </p:nvPicPr>
        <p:blipFill>
          <a:blip r:embed="rId3"/>
          <a:srcRect/>
          <a:stretch>
            <a:fillRect/>
          </a:stretch>
        </p:blipFill>
        <p:spPr>
          <a:xfrm>
            <a:off x="749300" y="1615978"/>
            <a:ext cx="7543800" cy="4767202"/>
          </a:xfrm>
          <a:prstGeom prst="rect">
            <a:avLst/>
          </a:prstGeom>
          <a:noFill/>
          <a:ln>
            <a:noFill/>
          </a:ln>
        </p:spPr>
      </p:pic>
    </p:spTree>
    <p:extLst>
      <p:ext uri="{BB962C8B-B14F-4D97-AF65-F5344CB8AC3E}">
        <p14:creationId xmlns:p14="http://schemas.microsoft.com/office/powerpoint/2010/main" val="1986314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6739" y="511810"/>
            <a:ext cx="7125970" cy="635635"/>
          </a:xfrm>
          <a:prstGeom prst="rect">
            <a:avLst/>
          </a:prstGeom>
        </p:spPr>
        <p:txBody>
          <a:bodyPr vert="horz" wrap="square" lIns="0" tIns="12700" rIns="0" bIns="0" rtlCol="0">
            <a:spAutoFit/>
          </a:bodyPr>
          <a:lstStyle/>
          <a:p>
            <a:pPr marL="12700">
              <a:lnSpc>
                <a:spcPct val="100000"/>
              </a:lnSpc>
              <a:spcBef>
                <a:spcPts val="100"/>
              </a:spcBef>
              <a:tabLst>
                <a:tab pos="1766570" algn="l"/>
                <a:tab pos="2894965" algn="l"/>
                <a:tab pos="5782310" algn="l"/>
              </a:tabLst>
            </a:pPr>
            <a:r>
              <a:rPr sz="4000" i="1" spc="570" dirty="0">
                <a:latin typeface="Nimbus Sans L"/>
                <a:cs typeface="Nimbus Sans L"/>
              </a:rPr>
              <a:t>W</a:t>
            </a:r>
            <a:r>
              <a:rPr sz="4000" i="1" spc="200" dirty="0">
                <a:latin typeface="Nimbus Sans L"/>
                <a:cs typeface="Nimbus Sans L"/>
              </a:rPr>
              <a:t>he</a:t>
            </a:r>
            <a:r>
              <a:rPr sz="4000" i="1" dirty="0">
                <a:latin typeface="Nimbus Sans L"/>
                <a:cs typeface="Nimbus Sans L"/>
              </a:rPr>
              <a:t>n	</a:t>
            </a:r>
            <a:r>
              <a:rPr sz="4000" i="1" spc="445" dirty="0">
                <a:latin typeface="Nimbus Sans L"/>
                <a:cs typeface="Nimbus Sans L"/>
              </a:rPr>
              <a:t>t</a:t>
            </a:r>
            <a:r>
              <a:rPr sz="4000" i="1" spc="200" dirty="0">
                <a:latin typeface="Nimbus Sans L"/>
                <a:cs typeface="Nimbus Sans L"/>
              </a:rPr>
              <a:t>h</a:t>
            </a:r>
            <a:r>
              <a:rPr sz="4000" i="1" dirty="0">
                <a:latin typeface="Nimbus Sans L"/>
                <a:cs typeface="Nimbus Sans L"/>
              </a:rPr>
              <a:t>e	I</a:t>
            </a:r>
            <a:r>
              <a:rPr sz="4000" i="1" spc="-375" dirty="0">
                <a:latin typeface="Nimbus Sans L"/>
                <a:cs typeface="Nimbus Sans L"/>
              </a:rPr>
              <a:t> </a:t>
            </a:r>
            <a:r>
              <a:rPr sz="4000" i="1" spc="275" dirty="0">
                <a:latin typeface="Nimbus Sans L"/>
                <a:cs typeface="Nimbus Sans L"/>
              </a:rPr>
              <a:t>n</a:t>
            </a:r>
            <a:r>
              <a:rPr sz="4000" i="1" spc="250" dirty="0">
                <a:latin typeface="Nimbus Sans L"/>
                <a:cs typeface="Nimbus Sans L"/>
              </a:rPr>
              <a:t>s</a:t>
            </a:r>
            <a:r>
              <a:rPr sz="4000" i="1" spc="390" dirty="0">
                <a:latin typeface="Nimbus Sans L"/>
                <a:cs typeface="Nimbus Sans L"/>
              </a:rPr>
              <a:t>p</a:t>
            </a:r>
            <a:r>
              <a:rPr sz="4000" i="1" spc="280" dirty="0">
                <a:latin typeface="Nimbus Sans L"/>
                <a:cs typeface="Nimbus Sans L"/>
              </a:rPr>
              <a:t>e</a:t>
            </a:r>
            <a:r>
              <a:rPr sz="4000" i="1" spc="310" dirty="0">
                <a:latin typeface="Nimbus Sans L"/>
                <a:cs typeface="Nimbus Sans L"/>
              </a:rPr>
              <a:t>c</a:t>
            </a:r>
            <a:r>
              <a:rPr sz="4000" i="1" spc="395" dirty="0">
                <a:latin typeface="Nimbus Sans L"/>
                <a:cs typeface="Nimbus Sans L"/>
              </a:rPr>
              <a:t>t</a:t>
            </a:r>
            <a:r>
              <a:rPr sz="4000" i="1" spc="365" dirty="0">
                <a:latin typeface="Nimbus Sans L"/>
                <a:cs typeface="Nimbus Sans L"/>
              </a:rPr>
              <a:t>o</a:t>
            </a:r>
            <a:r>
              <a:rPr sz="4000" i="1" dirty="0">
                <a:latin typeface="Nimbus Sans L"/>
                <a:cs typeface="Nimbus Sans L"/>
              </a:rPr>
              <a:t>r	</a:t>
            </a:r>
            <a:r>
              <a:rPr sz="4000" i="1" spc="225" dirty="0">
                <a:latin typeface="Nimbus Sans L"/>
                <a:cs typeface="Nimbus Sans L"/>
              </a:rPr>
              <a:t>C</a:t>
            </a:r>
            <a:r>
              <a:rPr sz="4000" i="1" spc="350" dirty="0">
                <a:latin typeface="Nimbus Sans L"/>
                <a:cs typeface="Nimbus Sans L"/>
              </a:rPr>
              <a:t>a</a:t>
            </a:r>
            <a:r>
              <a:rPr sz="4000" i="1" spc="125" dirty="0">
                <a:latin typeface="Nimbus Sans L"/>
                <a:cs typeface="Nimbus Sans L"/>
              </a:rPr>
              <a:t>l</a:t>
            </a:r>
            <a:r>
              <a:rPr sz="4000" i="1" spc="200" dirty="0">
                <a:latin typeface="Nimbus Sans L"/>
                <a:cs typeface="Nimbus Sans L"/>
              </a:rPr>
              <a:t>l</a:t>
            </a:r>
            <a:r>
              <a:rPr sz="4000" i="1" dirty="0">
                <a:latin typeface="Nimbus Sans L"/>
                <a:cs typeface="Nimbus Sans L"/>
              </a:rPr>
              <a:t>s</a:t>
            </a:r>
            <a:endParaRPr sz="4000">
              <a:latin typeface="Nimbus Sans L"/>
              <a:cs typeface="Nimbus Sans L"/>
            </a:endParaRPr>
          </a:p>
        </p:txBody>
      </p:sp>
      <p:sp>
        <p:nvSpPr>
          <p:cNvPr id="9" name="object 9"/>
          <p:cNvSpPr txBox="1"/>
          <p:nvPr/>
        </p:nvSpPr>
        <p:spPr>
          <a:xfrm>
            <a:off x="911442" y="1468277"/>
            <a:ext cx="7785100" cy="3774750"/>
          </a:xfrm>
          <a:prstGeom prst="rect">
            <a:avLst/>
          </a:prstGeom>
        </p:spPr>
        <p:txBody>
          <a:bodyPr vert="horz" wrap="square" lIns="0" tIns="55244" rIns="0" bIns="0" rtlCol="0">
            <a:spAutoFit/>
          </a:bodyPr>
          <a:lstStyle/>
          <a:p>
            <a:pPr marL="355600" marR="446405" indent="-342900">
              <a:lnSpc>
                <a:spcPts val="2580"/>
              </a:lnSpc>
              <a:spcBef>
                <a:spcPts val="434"/>
              </a:spcBef>
              <a:buFont typeface="Arial" panose="020B0604020202020204" pitchFamily="34" charset="0"/>
              <a:buChar char="•"/>
            </a:pPr>
            <a:r>
              <a:rPr sz="2400" spc="75" dirty="0">
                <a:solidFill>
                  <a:srgbClr val="153C8D"/>
                </a:solidFill>
                <a:latin typeface="DejaVu Sans"/>
                <a:cs typeface="DejaVu Sans"/>
              </a:rPr>
              <a:t>Is </a:t>
            </a:r>
            <a:r>
              <a:rPr sz="2400" spc="-20" dirty="0">
                <a:solidFill>
                  <a:srgbClr val="153C8D"/>
                </a:solidFill>
                <a:latin typeface="DejaVu Sans"/>
                <a:cs typeface="DejaVu Sans"/>
              </a:rPr>
              <a:t>there </a:t>
            </a:r>
            <a:r>
              <a:rPr sz="2400" spc="-30" dirty="0">
                <a:solidFill>
                  <a:srgbClr val="153C8D"/>
                </a:solidFill>
                <a:latin typeface="DejaVu Sans"/>
                <a:cs typeface="DejaVu Sans"/>
              </a:rPr>
              <a:t>a </a:t>
            </a:r>
            <a:r>
              <a:rPr sz="2400" spc="-20" dirty="0">
                <a:solidFill>
                  <a:srgbClr val="153C8D"/>
                </a:solidFill>
                <a:latin typeface="DejaVu Sans"/>
                <a:cs typeface="DejaVu Sans"/>
              </a:rPr>
              <a:t>traffic management </a:t>
            </a:r>
            <a:r>
              <a:rPr sz="2400" spc="-10" dirty="0">
                <a:solidFill>
                  <a:srgbClr val="153C8D"/>
                </a:solidFill>
                <a:latin typeface="DejaVu Sans"/>
                <a:cs typeface="DejaVu Sans"/>
              </a:rPr>
              <a:t>system in</a:t>
            </a:r>
            <a:r>
              <a:rPr sz="2400" spc="254" dirty="0">
                <a:solidFill>
                  <a:srgbClr val="153C8D"/>
                </a:solidFill>
                <a:latin typeface="DejaVu Sans"/>
                <a:cs typeface="DejaVu Sans"/>
              </a:rPr>
              <a:t> </a:t>
            </a:r>
            <a:r>
              <a:rPr sz="2400" spc="-35" dirty="0">
                <a:solidFill>
                  <a:srgbClr val="153C8D"/>
                </a:solidFill>
                <a:latin typeface="DejaVu Sans"/>
                <a:cs typeface="DejaVu Sans"/>
              </a:rPr>
              <a:t>place?</a:t>
            </a:r>
            <a:endParaRPr sz="2400" dirty="0">
              <a:latin typeface="DejaVu Sans"/>
              <a:cs typeface="DejaVu Sans"/>
            </a:endParaRPr>
          </a:p>
          <a:p>
            <a:pPr marL="355600" marR="486409" indent="-342900">
              <a:lnSpc>
                <a:spcPts val="2580"/>
              </a:lnSpc>
              <a:spcBef>
                <a:spcPts val="585"/>
              </a:spcBef>
              <a:buFont typeface="Arial" panose="020B0604020202020204" pitchFamily="34" charset="0"/>
              <a:buChar char="•"/>
            </a:pPr>
            <a:r>
              <a:rPr sz="2400" spc="-15" dirty="0">
                <a:solidFill>
                  <a:srgbClr val="153C8D"/>
                </a:solidFill>
                <a:latin typeface="DejaVu Sans"/>
                <a:cs typeface="DejaVu Sans"/>
              </a:rPr>
              <a:t>Has </a:t>
            </a:r>
            <a:r>
              <a:rPr lang="en-GB" sz="2400" spc="-15" dirty="0">
                <a:solidFill>
                  <a:srgbClr val="153C8D"/>
                </a:solidFill>
                <a:latin typeface="DejaVu Sans"/>
                <a:cs typeface="DejaVu Sans"/>
              </a:rPr>
              <a:t>all the </a:t>
            </a:r>
            <a:r>
              <a:rPr sz="2400" spc="-25" dirty="0">
                <a:solidFill>
                  <a:srgbClr val="153C8D"/>
                </a:solidFill>
                <a:latin typeface="DejaVu Sans"/>
                <a:cs typeface="DejaVu Sans"/>
              </a:rPr>
              <a:t>workplace </a:t>
            </a:r>
            <a:r>
              <a:rPr sz="2400" spc="-10" dirty="0">
                <a:solidFill>
                  <a:srgbClr val="153C8D"/>
                </a:solidFill>
                <a:latin typeface="DejaVu Sans"/>
                <a:cs typeface="DejaVu Sans"/>
              </a:rPr>
              <a:t>transport </a:t>
            </a:r>
            <a:r>
              <a:rPr sz="2400" spc="-35" dirty="0">
                <a:solidFill>
                  <a:srgbClr val="153C8D"/>
                </a:solidFill>
                <a:latin typeface="DejaVu Sans"/>
                <a:cs typeface="DejaVu Sans"/>
              </a:rPr>
              <a:t>been </a:t>
            </a:r>
            <a:r>
              <a:rPr sz="2400" spc="-25" dirty="0">
                <a:solidFill>
                  <a:srgbClr val="153C8D"/>
                </a:solidFill>
                <a:latin typeface="DejaVu Sans"/>
                <a:cs typeface="DejaVu Sans"/>
              </a:rPr>
              <a:t>assessed?</a:t>
            </a:r>
            <a:endParaRPr sz="2400" dirty="0">
              <a:latin typeface="DejaVu Sans"/>
              <a:cs typeface="DejaVu Sans"/>
            </a:endParaRPr>
          </a:p>
          <a:p>
            <a:pPr marL="355600" marR="1607185" indent="-342900">
              <a:lnSpc>
                <a:spcPts val="2580"/>
              </a:lnSpc>
              <a:spcBef>
                <a:spcPts val="595"/>
              </a:spcBef>
              <a:buFont typeface="Arial" panose="020B0604020202020204" pitchFamily="34" charset="0"/>
              <a:buChar char="•"/>
            </a:pPr>
            <a:r>
              <a:rPr sz="2400" spc="75" dirty="0">
                <a:solidFill>
                  <a:srgbClr val="153C8D"/>
                </a:solidFill>
                <a:latin typeface="DejaVu Sans"/>
                <a:cs typeface="DejaVu Sans"/>
              </a:rPr>
              <a:t>Is </a:t>
            </a:r>
            <a:r>
              <a:rPr sz="2400" spc="-20" dirty="0">
                <a:solidFill>
                  <a:srgbClr val="153C8D"/>
                </a:solidFill>
                <a:latin typeface="DejaVu Sans"/>
                <a:cs typeface="DejaVu Sans"/>
              </a:rPr>
              <a:t>the </a:t>
            </a:r>
            <a:r>
              <a:rPr sz="2400" spc="20" dirty="0">
                <a:solidFill>
                  <a:srgbClr val="153C8D"/>
                </a:solidFill>
                <a:latin typeface="DejaVu Sans"/>
                <a:cs typeface="DejaVu Sans"/>
              </a:rPr>
              <a:t>risk </a:t>
            </a:r>
            <a:r>
              <a:rPr sz="2400" spc="-15" dirty="0">
                <a:solidFill>
                  <a:srgbClr val="153C8D"/>
                </a:solidFill>
                <a:latin typeface="DejaVu Sans"/>
                <a:cs typeface="DejaVu Sans"/>
              </a:rPr>
              <a:t>assessment </a:t>
            </a:r>
            <a:r>
              <a:rPr sz="2400" spc="-25" dirty="0">
                <a:solidFill>
                  <a:srgbClr val="153C8D"/>
                </a:solidFill>
                <a:latin typeface="DejaVu Sans"/>
                <a:cs typeface="DejaVu Sans"/>
              </a:rPr>
              <a:t>documented?</a:t>
            </a:r>
            <a:endParaRPr sz="2400" dirty="0">
              <a:latin typeface="DejaVu Sans"/>
              <a:cs typeface="DejaVu Sans"/>
            </a:endParaRPr>
          </a:p>
          <a:p>
            <a:pPr marL="355600" marR="5080" indent="-342900">
              <a:lnSpc>
                <a:spcPts val="2580"/>
              </a:lnSpc>
              <a:spcBef>
                <a:spcPts val="590"/>
              </a:spcBef>
              <a:buFont typeface="Arial" panose="020B0604020202020204" pitchFamily="34" charset="0"/>
              <a:buChar char="•"/>
            </a:pPr>
            <a:r>
              <a:rPr sz="2400" spc="-20" dirty="0">
                <a:solidFill>
                  <a:srgbClr val="153C8D"/>
                </a:solidFill>
                <a:latin typeface="DejaVu Sans"/>
                <a:cs typeface="DejaVu Sans"/>
              </a:rPr>
              <a:t>Are there </a:t>
            </a:r>
            <a:r>
              <a:rPr sz="2400" spc="-25" dirty="0">
                <a:solidFill>
                  <a:srgbClr val="153C8D"/>
                </a:solidFill>
                <a:latin typeface="DejaVu Sans"/>
                <a:cs typeface="DejaVu Sans"/>
              </a:rPr>
              <a:t>documented </a:t>
            </a:r>
            <a:r>
              <a:rPr sz="2400" spc="-15" dirty="0">
                <a:solidFill>
                  <a:srgbClr val="153C8D"/>
                </a:solidFill>
                <a:latin typeface="DejaVu Sans"/>
                <a:cs typeface="DejaVu Sans"/>
              </a:rPr>
              <a:t>policies, </a:t>
            </a:r>
            <a:r>
              <a:rPr sz="2400" spc="-20" dirty="0">
                <a:solidFill>
                  <a:srgbClr val="153C8D"/>
                </a:solidFill>
                <a:latin typeface="DejaVu Sans"/>
                <a:cs typeface="DejaVu Sans"/>
              </a:rPr>
              <a:t>safe </a:t>
            </a:r>
            <a:r>
              <a:rPr sz="2400" spc="-10" dirty="0">
                <a:solidFill>
                  <a:srgbClr val="153C8D"/>
                </a:solidFill>
                <a:latin typeface="DejaVu Sans"/>
                <a:cs typeface="DejaVu Sans"/>
              </a:rPr>
              <a:t>systems of </a:t>
            </a:r>
            <a:r>
              <a:rPr sz="2400" spc="5" dirty="0">
                <a:solidFill>
                  <a:srgbClr val="153C8D"/>
                </a:solidFill>
                <a:latin typeface="DejaVu Sans"/>
                <a:cs typeface="DejaVu Sans"/>
              </a:rPr>
              <a:t>work, </a:t>
            </a:r>
            <a:r>
              <a:rPr sz="2400" spc="-15" dirty="0">
                <a:solidFill>
                  <a:srgbClr val="153C8D"/>
                </a:solidFill>
                <a:latin typeface="DejaVu Sans"/>
                <a:cs typeface="DejaVu Sans"/>
              </a:rPr>
              <a:t>site</a:t>
            </a:r>
            <a:r>
              <a:rPr sz="2400" spc="715" dirty="0">
                <a:solidFill>
                  <a:srgbClr val="153C8D"/>
                </a:solidFill>
                <a:latin typeface="DejaVu Sans"/>
                <a:cs typeface="DejaVu Sans"/>
              </a:rPr>
              <a:t> </a:t>
            </a:r>
            <a:r>
              <a:rPr sz="2400" spc="25" dirty="0">
                <a:solidFill>
                  <a:srgbClr val="153C8D"/>
                </a:solidFill>
                <a:latin typeface="DejaVu Sans"/>
                <a:cs typeface="DejaVu Sans"/>
              </a:rPr>
              <a:t>rules?</a:t>
            </a:r>
            <a:endParaRPr sz="2400" dirty="0">
              <a:latin typeface="DejaVu Sans"/>
              <a:cs typeface="DejaVu Sans"/>
            </a:endParaRPr>
          </a:p>
          <a:p>
            <a:pPr marL="355600" marR="154305" indent="-342900">
              <a:lnSpc>
                <a:spcPts val="2580"/>
              </a:lnSpc>
              <a:spcBef>
                <a:spcPts val="585"/>
              </a:spcBef>
              <a:buFont typeface="Arial" panose="020B0604020202020204" pitchFamily="34" charset="0"/>
              <a:buChar char="•"/>
            </a:pPr>
            <a:r>
              <a:rPr sz="2400" spc="-20" dirty="0">
                <a:solidFill>
                  <a:srgbClr val="153C8D"/>
                </a:solidFill>
                <a:latin typeface="DejaVu Sans"/>
                <a:cs typeface="DejaVu Sans"/>
              </a:rPr>
              <a:t>Are </a:t>
            </a:r>
            <a:r>
              <a:rPr sz="2400" spc="-30" dirty="0">
                <a:solidFill>
                  <a:srgbClr val="153C8D"/>
                </a:solidFill>
                <a:latin typeface="DejaVu Sans"/>
                <a:cs typeface="DejaVu Sans"/>
              </a:rPr>
              <a:t>people </a:t>
            </a:r>
            <a:r>
              <a:rPr sz="2400" spc="-25" dirty="0">
                <a:solidFill>
                  <a:srgbClr val="153C8D"/>
                </a:solidFill>
                <a:latin typeface="DejaVu Sans"/>
                <a:cs typeface="DejaVu Sans"/>
              </a:rPr>
              <a:t>aware </a:t>
            </a:r>
            <a:r>
              <a:rPr sz="2400" spc="-10" dirty="0">
                <a:solidFill>
                  <a:srgbClr val="153C8D"/>
                </a:solidFill>
                <a:latin typeface="DejaVu Sans"/>
                <a:cs typeface="DejaVu Sans"/>
              </a:rPr>
              <a:t>of </a:t>
            </a:r>
            <a:r>
              <a:rPr sz="2400" spc="-15" dirty="0">
                <a:solidFill>
                  <a:srgbClr val="153C8D"/>
                </a:solidFill>
                <a:latin typeface="DejaVu Sans"/>
                <a:cs typeface="DejaVu Sans"/>
              </a:rPr>
              <a:t>them </a:t>
            </a:r>
            <a:r>
              <a:rPr sz="2400" spc="-130" dirty="0">
                <a:solidFill>
                  <a:srgbClr val="153C8D"/>
                </a:solidFill>
                <a:latin typeface="DejaVu Sans"/>
                <a:cs typeface="DejaVu Sans"/>
              </a:rPr>
              <a:t>&amp; </a:t>
            </a:r>
            <a:r>
              <a:rPr sz="2400" spc="-25" dirty="0">
                <a:solidFill>
                  <a:srgbClr val="153C8D"/>
                </a:solidFill>
                <a:latin typeface="DejaVu Sans"/>
                <a:cs typeface="DejaVu Sans"/>
              </a:rPr>
              <a:t>are </a:t>
            </a:r>
            <a:r>
              <a:rPr sz="2400" spc="-15" dirty="0">
                <a:solidFill>
                  <a:srgbClr val="153C8D"/>
                </a:solidFill>
                <a:latin typeface="DejaVu Sans"/>
                <a:cs typeface="DejaVu Sans"/>
              </a:rPr>
              <a:t>they </a:t>
            </a:r>
            <a:r>
              <a:rPr sz="2400" spc="-30" dirty="0">
                <a:solidFill>
                  <a:srgbClr val="153C8D"/>
                </a:solidFill>
                <a:latin typeface="DejaVu Sans"/>
                <a:cs typeface="DejaVu Sans"/>
              </a:rPr>
              <a:t>adhered</a:t>
            </a:r>
            <a:r>
              <a:rPr sz="2400" spc="260" dirty="0">
                <a:solidFill>
                  <a:srgbClr val="153C8D"/>
                </a:solidFill>
                <a:latin typeface="DejaVu Sans"/>
                <a:cs typeface="DejaVu Sans"/>
              </a:rPr>
              <a:t> </a:t>
            </a:r>
            <a:r>
              <a:rPr sz="2400" spc="-5" dirty="0">
                <a:solidFill>
                  <a:srgbClr val="153C8D"/>
                </a:solidFill>
                <a:latin typeface="DejaVu Sans"/>
                <a:cs typeface="DejaVu Sans"/>
              </a:rPr>
              <a:t>to?</a:t>
            </a:r>
            <a:endParaRPr sz="2400" dirty="0">
              <a:latin typeface="DejaVu Sans"/>
              <a:cs typeface="DejaVu Sans"/>
            </a:endParaRPr>
          </a:p>
          <a:p>
            <a:pPr marL="355600" marR="323850" indent="-342900">
              <a:lnSpc>
                <a:spcPts val="2580"/>
              </a:lnSpc>
              <a:spcBef>
                <a:spcPts val="595"/>
              </a:spcBef>
              <a:buFont typeface="Arial" panose="020B0604020202020204" pitchFamily="34" charset="0"/>
              <a:buChar char="•"/>
            </a:pPr>
            <a:r>
              <a:rPr sz="2400" spc="75" dirty="0">
                <a:solidFill>
                  <a:srgbClr val="153C8D"/>
                </a:solidFill>
                <a:latin typeface="DejaVu Sans"/>
                <a:cs typeface="DejaVu Sans"/>
              </a:rPr>
              <a:t>Is </a:t>
            </a:r>
            <a:r>
              <a:rPr sz="2400" spc="-20" dirty="0">
                <a:solidFill>
                  <a:srgbClr val="153C8D"/>
                </a:solidFill>
                <a:latin typeface="DejaVu Sans"/>
                <a:cs typeface="DejaVu Sans"/>
              </a:rPr>
              <a:t>there </a:t>
            </a:r>
            <a:r>
              <a:rPr sz="2400" spc="-35" dirty="0">
                <a:solidFill>
                  <a:srgbClr val="153C8D"/>
                </a:solidFill>
                <a:latin typeface="DejaVu Sans"/>
                <a:cs typeface="DejaVu Sans"/>
              </a:rPr>
              <a:t>evidence </a:t>
            </a:r>
            <a:r>
              <a:rPr sz="2400" spc="-10" dirty="0">
                <a:solidFill>
                  <a:srgbClr val="153C8D"/>
                </a:solidFill>
                <a:latin typeface="DejaVu Sans"/>
                <a:cs typeface="DejaVu Sans"/>
              </a:rPr>
              <a:t>that </a:t>
            </a:r>
            <a:r>
              <a:rPr sz="2400" spc="-20" dirty="0">
                <a:solidFill>
                  <a:srgbClr val="153C8D"/>
                </a:solidFill>
                <a:latin typeface="DejaVu Sans"/>
                <a:cs typeface="DejaVu Sans"/>
              </a:rPr>
              <a:t>traffic </a:t>
            </a:r>
            <a:r>
              <a:rPr sz="2400" spc="-5" dirty="0">
                <a:solidFill>
                  <a:srgbClr val="153C8D"/>
                </a:solidFill>
                <a:latin typeface="DejaVu Sans"/>
                <a:cs typeface="DejaVu Sans"/>
              </a:rPr>
              <a:t>is </a:t>
            </a:r>
            <a:r>
              <a:rPr sz="2400" spc="-25" dirty="0">
                <a:solidFill>
                  <a:srgbClr val="153C8D"/>
                </a:solidFill>
                <a:latin typeface="DejaVu Sans"/>
                <a:cs typeface="DejaVu Sans"/>
              </a:rPr>
              <a:t>managed?</a:t>
            </a:r>
            <a:endParaRPr sz="2400" dirty="0">
              <a:latin typeface="DejaVu Sans"/>
              <a:cs typeface="DejaVu Sans"/>
            </a:endParaRPr>
          </a:p>
        </p:txBody>
      </p:sp>
      <p:sp>
        <p:nvSpPr>
          <p:cNvPr id="11" name="object 11"/>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3</a:t>
            </a:fld>
            <a:endParaRPr spc="-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3100" y="449326"/>
            <a:ext cx="8000999" cy="756920"/>
          </a:xfrm>
          <a:prstGeom prst="rect">
            <a:avLst/>
          </a:prstGeom>
        </p:spPr>
        <p:txBody>
          <a:bodyPr vert="horz" wrap="square" lIns="0" tIns="12700" rIns="0" bIns="0" rtlCol="0">
            <a:spAutoFit/>
          </a:bodyPr>
          <a:lstStyle/>
          <a:p>
            <a:pPr marL="12700">
              <a:lnSpc>
                <a:spcPct val="100000"/>
              </a:lnSpc>
              <a:spcBef>
                <a:spcPts val="100"/>
              </a:spcBef>
            </a:pPr>
            <a:r>
              <a:rPr lang="en-GB" sz="4800" dirty="0">
                <a:latin typeface="Nimbus Sans L"/>
                <a:cs typeface="Nimbus Sans L"/>
              </a:rPr>
              <a:t>Rocket launching??</a:t>
            </a:r>
            <a:endParaRPr sz="4800" dirty="0">
              <a:latin typeface="Nimbus Sans L"/>
              <a:cs typeface="Nimbus Sans L"/>
            </a:endParaRPr>
          </a:p>
        </p:txBody>
      </p:sp>
      <p:sp>
        <p:nvSpPr>
          <p:cNvPr id="5" name="object 5"/>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30</a:t>
            </a:fld>
            <a:endParaRPr spc="-5" dirty="0"/>
          </a:p>
        </p:txBody>
      </p:sp>
      <p:sp>
        <p:nvSpPr>
          <p:cNvPr id="3" name="object 3"/>
          <p:cNvSpPr txBox="1"/>
          <p:nvPr/>
        </p:nvSpPr>
        <p:spPr>
          <a:xfrm>
            <a:off x="3216940" y="1615978"/>
            <a:ext cx="2684780" cy="756920"/>
          </a:xfrm>
          <a:prstGeom prst="rect">
            <a:avLst/>
          </a:prstGeom>
        </p:spPr>
        <p:txBody>
          <a:bodyPr vert="horz" wrap="square" lIns="0" tIns="12700" rIns="0" bIns="0" rtlCol="0">
            <a:spAutoFit/>
          </a:bodyPr>
          <a:lstStyle/>
          <a:p>
            <a:pPr marL="12700">
              <a:lnSpc>
                <a:spcPct val="100000"/>
              </a:lnSpc>
              <a:spcBef>
                <a:spcPts val="100"/>
              </a:spcBef>
            </a:pPr>
            <a:endParaRPr sz="4800" dirty="0">
              <a:latin typeface="DejaVu Sans"/>
              <a:cs typeface="DejaVu Sans"/>
            </a:endParaRPr>
          </a:p>
        </p:txBody>
      </p:sp>
      <p:sp>
        <p:nvSpPr>
          <p:cNvPr id="4" name="object 4"/>
          <p:cNvSpPr txBox="1"/>
          <p:nvPr/>
        </p:nvSpPr>
        <p:spPr>
          <a:xfrm>
            <a:off x="2848878" y="3228816"/>
            <a:ext cx="3416935" cy="549446"/>
          </a:xfrm>
          <a:prstGeom prst="rect">
            <a:avLst/>
          </a:prstGeom>
        </p:spPr>
        <p:txBody>
          <a:bodyPr vert="horz" wrap="square" lIns="0" tIns="12700" rIns="0" bIns="0" rtlCol="0">
            <a:spAutoFit/>
          </a:bodyPr>
          <a:lstStyle/>
          <a:p>
            <a:pPr marL="391795" marR="381000" algn="ctr">
              <a:lnSpc>
                <a:spcPct val="119700"/>
              </a:lnSpc>
              <a:spcBef>
                <a:spcPts val="100"/>
              </a:spcBef>
            </a:pPr>
            <a:endParaRPr sz="3200" dirty="0">
              <a:latin typeface="DejaVu Sans"/>
              <a:cs typeface="DejaVu Sans"/>
            </a:endParaRPr>
          </a:p>
        </p:txBody>
      </p:sp>
      <p:pic>
        <p:nvPicPr>
          <p:cNvPr id="6" name="Picture 8"/>
          <p:cNvPicPr>
            <a:picLocks noChangeAspect="1"/>
          </p:cNvPicPr>
          <p:nvPr/>
        </p:nvPicPr>
        <p:blipFill>
          <a:blip r:embed="rId2"/>
          <a:srcRect/>
          <a:stretch>
            <a:fillRect/>
          </a:stretch>
        </p:blipFill>
        <p:spPr>
          <a:xfrm>
            <a:off x="901701" y="1435100"/>
            <a:ext cx="8216900" cy="5029200"/>
          </a:xfrm>
          <a:prstGeom prst="rect">
            <a:avLst/>
          </a:prstGeom>
          <a:noFill/>
          <a:ln>
            <a:noFill/>
          </a:ln>
        </p:spPr>
      </p:pic>
    </p:spTree>
    <p:extLst>
      <p:ext uri="{BB962C8B-B14F-4D97-AF65-F5344CB8AC3E}">
        <p14:creationId xmlns:p14="http://schemas.microsoft.com/office/powerpoint/2010/main" val="728097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6900" y="449326"/>
            <a:ext cx="7924799" cy="756920"/>
          </a:xfrm>
          <a:prstGeom prst="rect">
            <a:avLst/>
          </a:prstGeom>
        </p:spPr>
        <p:txBody>
          <a:bodyPr vert="horz" wrap="square" lIns="0" tIns="12700" rIns="0" bIns="0" rtlCol="0">
            <a:spAutoFit/>
          </a:bodyPr>
          <a:lstStyle/>
          <a:p>
            <a:pPr marL="12700">
              <a:lnSpc>
                <a:spcPct val="100000"/>
              </a:lnSpc>
              <a:spcBef>
                <a:spcPts val="100"/>
              </a:spcBef>
            </a:pPr>
            <a:r>
              <a:rPr lang="en-GB" sz="4800" dirty="0">
                <a:latin typeface="Nimbus Sans L"/>
                <a:cs typeface="Nimbus Sans L"/>
              </a:rPr>
              <a:t>Fit for the road??</a:t>
            </a:r>
            <a:endParaRPr sz="4800" dirty="0">
              <a:latin typeface="Nimbus Sans L"/>
              <a:cs typeface="Nimbus Sans L"/>
            </a:endParaRPr>
          </a:p>
        </p:txBody>
      </p:sp>
      <p:sp>
        <p:nvSpPr>
          <p:cNvPr id="5" name="object 5"/>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31</a:t>
            </a:fld>
            <a:endParaRPr spc="-5" dirty="0"/>
          </a:p>
        </p:txBody>
      </p:sp>
      <p:sp>
        <p:nvSpPr>
          <p:cNvPr id="4" name="object 4"/>
          <p:cNvSpPr txBox="1"/>
          <p:nvPr/>
        </p:nvSpPr>
        <p:spPr>
          <a:xfrm>
            <a:off x="2848878" y="3228816"/>
            <a:ext cx="3416935" cy="549446"/>
          </a:xfrm>
          <a:prstGeom prst="rect">
            <a:avLst/>
          </a:prstGeom>
        </p:spPr>
        <p:txBody>
          <a:bodyPr vert="horz" wrap="square" lIns="0" tIns="12700" rIns="0" bIns="0" rtlCol="0">
            <a:spAutoFit/>
          </a:bodyPr>
          <a:lstStyle/>
          <a:p>
            <a:pPr marL="391795" marR="381000" algn="ctr">
              <a:lnSpc>
                <a:spcPct val="119700"/>
              </a:lnSpc>
              <a:spcBef>
                <a:spcPts val="100"/>
              </a:spcBef>
            </a:pPr>
            <a:endParaRPr sz="3200" dirty="0">
              <a:latin typeface="DejaVu Sans"/>
              <a:cs typeface="DejaVu Sans"/>
            </a:endParaRPr>
          </a:p>
        </p:txBody>
      </p:sp>
      <p:pic>
        <p:nvPicPr>
          <p:cNvPr id="6" name="Picture 3" descr="Trailer tyre"/>
          <p:cNvPicPr>
            <a:picLocks noChangeAspect="1"/>
          </p:cNvPicPr>
          <p:nvPr/>
        </p:nvPicPr>
        <p:blipFill>
          <a:blip r:embed="rId2"/>
          <a:srcRect/>
          <a:stretch>
            <a:fillRect/>
          </a:stretch>
        </p:blipFill>
        <p:spPr>
          <a:xfrm>
            <a:off x="596900" y="1351596"/>
            <a:ext cx="3809999" cy="3754439"/>
          </a:xfrm>
          <a:prstGeom prst="rect">
            <a:avLst/>
          </a:prstGeom>
          <a:noFill/>
          <a:ln>
            <a:noFill/>
          </a:ln>
        </p:spPr>
      </p:pic>
      <p:pic>
        <p:nvPicPr>
          <p:cNvPr id="7" name="Picture 4" descr="IMG_1457"/>
          <p:cNvPicPr>
            <a:picLocks noChangeAspect="1"/>
          </p:cNvPicPr>
          <p:nvPr/>
        </p:nvPicPr>
        <p:blipFill>
          <a:blip r:embed="rId3"/>
          <a:srcRect/>
          <a:stretch>
            <a:fillRect/>
          </a:stretch>
        </p:blipFill>
        <p:spPr>
          <a:xfrm>
            <a:off x="4635501" y="1773241"/>
            <a:ext cx="3886199" cy="4433889"/>
          </a:xfrm>
          <a:prstGeom prst="rect">
            <a:avLst/>
          </a:prstGeom>
        </p:spPr>
      </p:pic>
    </p:spTree>
    <p:extLst>
      <p:ext uri="{BB962C8B-B14F-4D97-AF65-F5344CB8AC3E}">
        <p14:creationId xmlns:p14="http://schemas.microsoft.com/office/powerpoint/2010/main" val="506632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6900" y="449326"/>
            <a:ext cx="8077199" cy="751488"/>
          </a:xfrm>
          <a:prstGeom prst="rect">
            <a:avLst/>
          </a:prstGeom>
        </p:spPr>
        <p:txBody>
          <a:bodyPr vert="horz" wrap="square" lIns="0" tIns="12700" rIns="0" bIns="0" rtlCol="0">
            <a:spAutoFit/>
          </a:bodyPr>
          <a:lstStyle/>
          <a:p>
            <a:pPr marL="12700">
              <a:lnSpc>
                <a:spcPct val="100000"/>
              </a:lnSpc>
              <a:spcBef>
                <a:spcPts val="100"/>
              </a:spcBef>
            </a:pPr>
            <a:r>
              <a:rPr lang="en-GB" sz="4800" dirty="0">
                <a:latin typeface="Nimbus Sans L"/>
                <a:cs typeface="Nimbus Sans L"/>
              </a:rPr>
              <a:t>Tractor brake and stop</a:t>
            </a:r>
            <a:endParaRPr sz="4800" dirty="0">
              <a:latin typeface="Nimbus Sans L"/>
              <a:cs typeface="Nimbus Sans L"/>
            </a:endParaRPr>
          </a:p>
        </p:txBody>
      </p:sp>
      <p:sp>
        <p:nvSpPr>
          <p:cNvPr id="5" name="object 5"/>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32</a:t>
            </a:fld>
            <a:endParaRPr spc="-5" dirty="0"/>
          </a:p>
        </p:txBody>
      </p:sp>
      <p:sp>
        <p:nvSpPr>
          <p:cNvPr id="3" name="object 3"/>
          <p:cNvSpPr txBox="1"/>
          <p:nvPr/>
        </p:nvSpPr>
        <p:spPr>
          <a:xfrm>
            <a:off x="3216940" y="1615978"/>
            <a:ext cx="2684780" cy="756920"/>
          </a:xfrm>
          <a:prstGeom prst="rect">
            <a:avLst/>
          </a:prstGeom>
        </p:spPr>
        <p:txBody>
          <a:bodyPr vert="horz" wrap="square" lIns="0" tIns="12700" rIns="0" bIns="0" rtlCol="0">
            <a:spAutoFit/>
          </a:bodyPr>
          <a:lstStyle/>
          <a:p>
            <a:pPr marL="12700">
              <a:lnSpc>
                <a:spcPct val="100000"/>
              </a:lnSpc>
              <a:spcBef>
                <a:spcPts val="100"/>
              </a:spcBef>
            </a:pPr>
            <a:endParaRPr sz="4800" dirty="0">
              <a:latin typeface="DejaVu Sans"/>
              <a:cs typeface="DejaVu Sans"/>
            </a:endParaRPr>
          </a:p>
        </p:txBody>
      </p:sp>
      <p:sp>
        <p:nvSpPr>
          <p:cNvPr id="4" name="object 4"/>
          <p:cNvSpPr txBox="1"/>
          <p:nvPr/>
        </p:nvSpPr>
        <p:spPr>
          <a:xfrm>
            <a:off x="2848878" y="3228816"/>
            <a:ext cx="3416935" cy="549446"/>
          </a:xfrm>
          <a:prstGeom prst="rect">
            <a:avLst/>
          </a:prstGeom>
        </p:spPr>
        <p:txBody>
          <a:bodyPr vert="horz" wrap="square" lIns="0" tIns="12700" rIns="0" bIns="0" rtlCol="0">
            <a:spAutoFit/>
          </a:bodyPr>
          <a:lstStyle/>
          <a:p>
            <a:pPr marL="391795" marR="381000" algn="ctr">
              <a:lnSpc>
                <a:spcPct val="119700"/>
              </a:lnSpc>
              <a:spcBef>
                <a:spcPts val="100"/>
              </a:spcBef>
            </a:pPr>
            <a:endParaRPr sz="3200" dirty="0">
              <a:latin typeface="DejaVu Sans"/>
              <a:cs typeface="DejaVu Sans"/>
            </a:endParaRPr>
          </a:p>
        </p:txBody>
      </p:sp>
      <p:pic>
        <p:nvPicPr>
          <p:cNvPr id="6" name="Picture 4" descr="GMA + Trailer"/>
          <p:cNvPicPr>
            <a:picLocks noChangeAspect="1"/>
          </p:cNvPicPr>
          <p:nvPr/>
        </p:nvPicPr>
        <p:blipFill>
          <a:blip r:embed="rId2"/>
          <a:srcRect/>
          <a:stretch>
            <a:fillRect/>
          </a:stretch>
        </p:blipFill>
        <p:spPr>
          <a:xfrm>
            <a:off x="1892300" y="1435100"/>
            <a:ext cx="5334000" cy="3048000"/>
          </a:xfrm>
          <a:prstGeom prst="rect">
            <a:avLst/>
          </a:prstGeom>
          <a:noFill/>
          <a:ln>
            <a:noFill/>
          </a:ln>
        </p:spPr>
      </p:pic>
      <p:sp>
        <p:nvSpPr>
          <p:cNvPr id="9" name="Rectangle 8"/>
          <p:cNvSpPr/>
          <p:nvPr/>
        </p:nvSpPr>
        <p:spPr>
          <a:xfrm>
            <a:off x="1055320" y="5092700"/>
            <a:ext cx="7004050" cy="1393715"/>
          </a:xfrm>
          <a:prstGeom prst="rect">
            <a:avLst/>
          </a:prstGeom>
        </p:spPr>
        <p:txBody>
          <a:bodyPr wrap="square">
            <a:spAutoFit/>
          </a:bodyPr>
          <a:lstStyle/>
          <a:p>
            <a:pPr lvl="0">
              <a:lnSpc>
                <a:spcPct val="80000"/>
              </a:lnSpc>
              <a:spcAft>
                <a:spcPts val="300"/>
              </a:spcAft>
            </a:pPr>
            <a:r>
              <a:rPr lang="en-GB" sz="1400" dirty="0"/>
              <a:t>UK max. permissible gross train weight = 24390 kg</a:t>
            </a:r>
          </a:p>
          <a:p>
            <a:pPr lvl="2">
              <a:lnSpc>
                <a:spcPct val="80000"/>
              </a:lnSpc>
              <a:spcAft>
                <a:spcPts val="400"/>
              </a:spcAft>
            </a:pPr>
            <a:r>
              <a:rPr lang="en-GB" sz="1600" dirty="0"/>
              <a:t>Trailer max weight = 18290 kg</a:t>
            </a:r>
          </a:p>
          <a:p>
            <a:pPr lvl="2">
              <a:lnSpc>
                <a:spcPct val="80000"/>
              </a:lnSpc>
              <a:spcAft>
                <a:spcPts val="400"/>
              </a:spcAft>
            </a:pPr>
            <a:r>
              <a:rPr lang="en-GB" sz="1600" dirty="0"/>
              <a:t>Tractor max weight therefore = 6190 kg (typical 100 – 150hp 4wd)</a:t>
            </a:r>
          </a:p>
          <a:p>
            <a:pPr lvl="0">
              <a:lnSpc>
                <a:spcPct val="80000"/>
              </a:lnSpc>
              <a:spcAft>
                <a:spcPts val="300"/>
              </a:spcAft>
            </a:pPr>
            <a:r>
              <a:rPr lang="en-GB" sz="1400" dirty="0"/>
              <a:t>Up to 75% of combination kinetic energy comes from the trailer </a:t>
            </a:r>
          </a:p>
          <a:p>
            <a:pPr lvl="0">
              <a:lnSpc>
                <a:spcPct val="80000"/>
              </a:lnSpc>
              <a:spcAft>
                <a:spcPts val="300"/>
              </a:spcAft>
            </a:pPr>
            <a:r>
              <a:rPr lang="en-GB" sz="1400" dirty="0"/>
              <a:t>Max UK road speed = 20 mph (32 km/h) – despite EC Type Approval to 40 km/h</a:t>
            </a:r>
          </a:p>
          <a:p>
            <a:pPr lvl="0">
              <a:lnSpc>
                <a:spcPct val="80000"/>
              </a:lnSpc>
              <a:spcAft>
                <a:spcPts val="300"/>
              </a:spcAft>
            </a:pPr>
            <a:r>
              <a:rPr lang="en-GB" sz="1400" dirty="0"/>
              <a:t>UK requires suspended axles and Commercial Vehicle braking performance above 20 mph</a:t>
            </a:r>
          </a:p>
        </p:txBody>
      </p:sp>
    </p:spTree>
    <p:extLst>
      <p:ext uri="{BB962C8B-B14F-4D97-AF65-F5344CB8AC3E}">
        <p14:creationId xmlns:p14="http://schemas.microsoft.com/office/powerpoint/2010/main" val="1715029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0700" y="449326"/>
            <a:ext cx="8077199" cy="689932"/>
          </a:xfrm>
          <a:prstGeom prst="rect">
            <a:avLst/>
          </a:prstGeom>
        </p:spPr>
        <p:txBody>
          <a:bodyPr vert="horz" wrap="square" lIns="0" tIns="12700" rIns="0" bIns="0" rtlCol="0">
            <a:spAutoFit/>
          </a:bodyPr>
          <a:lstStyle/>
          <a:p>
            <a:pPr marL="12700">
              <a:lnSpc>
                <a:spcPct val="100000"/>
              </a:lnSpc>
              <a:spcBef>
                <a:spcPts val="100"/>
              </a:spcBef>
            </a:pPr>
            <a:r>
              <a:rPr lang="en-GB" dirty="0">
                <a:latin typeface="Nimbus Sans L"/>
                <a:cs typeface="Nimbus Sans L"/>
              </a:rPr>
              <a:t>Hedge cutting the wrong way</a:t>
            </a:r>
            <a:endParaRPr dirty="0">
              <a:latin typeface="Nimbus Sans L"/>
              <a:cs typeface="Nimbus Sans L"/>
            </a:endParaRPr>
          </a:p>
        </p:txBody>
      </p:sp>
      <p:sp>
        <p:nvSpPr>
          <p:cNvPr id="5" name="object 5"/>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33</a:t>
            </a:fld>
            <a:endParaRPr spc="-5"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300" y="16637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624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3100" y="444500"/>
            <a:ext cx="8229600" cy="751488"/>
          </a:xfrm>
          <a:prstGeom prst="rect">
            <a:avLst/>
          </a:prstGeom>
        </p:spPr>
        <p:txBody>
          <a:bodyPr vert="horz" wrap="square" lIns="0" tIns="12700" rIns="0" bIns="0" rtlCol="0">
            <a:spAutoFit/>
          </a:bodyPr>
          <a:lstStyle/>
          <a:p>
            <a:pPr marL="12700">
              <a:lnSpc>
                <a:spcPct val="100000"/>
              </a:lnSpc>
              <a:spcBef>
                <a:spcPts val="100"/>
              </a:spcBef>
            </a:pPr>
            <a:r>
              <a:rPr lang="en-GB" sz="4800" dirty="0"/>
              <a:t>Key message - Manage</a:t>
            </a:r>
            <a:endParaRPr sz="4800" dirty="0">
              <a:latin typeface="Nimbus Sans L"/>
              <a:cs typeface="Nimbus Sans L"/>
            </a:endParaRPr>
          </a:p>
        </p:txBody>
      </p:sp>
      <p:sp>
        <p:nvSpPr>
          <p:cNvPr id="5" name="object 5"/>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34</a:t>
            </a:fld>
            <a:endParaRPr spc="-5" dirty="0"/>
          </a:p>
        </p:txBody>
      </p:sp>
      <p:sp>
        <p:nvSpPr>
          <p:cNvPr id="6" name="Oval 4"/>
          <p:cNvSpPr/>
          <p:nvPr/>
        </p:nvSpPr>
        <p:spPr>
          <a:xfrm>
            <a:off x="3111499" y="1358900"/>
            <a:ext cx="3352801" cy="29718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5D759">
              <a:alpha val="50195"/>
            </a:srgbClr>
          </a:solidFill>
          <a:ln w="9528">
            <a:solidFill>
              <a:srgbClr val="000000"/>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Times New Roman" pitchFamily="18"/>
              </a:rPr>
              <a:t>     Safe SITE</a:t>
            </a:r>
          </a:p>
        </p:txBody>
      </p:sp>
      <p:sp>
        <p:nvSpPr>
          <p:cNvPr id="7" name="Oval 5"/>
          <p:cNvSpPr/>
          <p:nvPr/>
        </p:nvSpPr>
        <p:spPr>
          <a:xfrm>
            <a:off x="1663700" y="2921535"/>
            <a:ext cx="3276596" cy="31242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9FF99">
              <a:alpha val="50195"/>
            </a:srgbClr>
          </a:solidFill>
          <a:ln w="9528">
            <a:solidFill>
              <a:srgbClr val="000000"/>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Times New Roman" pitchFamily="18"/>
              </a:rPr>
              <a:t>Safe VEHICLE</a:t>
            </a:r>
          </a:p>
        </p:txBody>
      </p:sp>
      <p:sp>
        <p:nvSpPr>
          <p:cNvPr id="8" name="Oval 2"/>
          <p:cNvSpPr/>
          <p:nvPr/>
        </p:nvSpPr>
        <p:spPr>
          <a:xfrm>
            <a:off x="4483100" y="3035299"/>
            <a:ext cx="3276600" cy="304853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999FF"/>
          </a:solidFill>
          <a:ln w="9528">
            <a:solidFill>
              <a:srgbClr val="000000"/>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Times New Roman" pitchFamily="18"/>
              </a:rPr>
              <a:t>Safe DRIVER</a:t>
            </a:r>
          </a:p>
        </p:txBody>
      </p:sp>
    </p:spTree>
    <p:extLst>
      <p:ext uri="{BB962C8B-B14F-4D97-AF65-F5344CB8AC3E}">
        <p14:creationId xmlns:p14="http://schemas.microsoft.com/office/powerpoint/2010/main" val="1641861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35</a:t>
            </a:fld>
            <a:endParaRPr spc="-5" dirty="0"/>
          </a:p>
        </p:txBody>
      </p:sp>
      <p:sp>
        <p:nvSpPr>
          <p:cNvPr id="7" name="Title 6">
            <a:extLst>
              <a:ext uri="{FF2B5EF4-FFF2-40B4-BE49-F238E27FC236}">
                <a16:creationId xmlns:a16="http://schemas.microsoft.com/office/drawing/2014/main" xmlns="" id="{74EF855B-235D-44CC-BCE5-7922408B0F20}"/>
              </a:ext>
            </a:extLst>
          </p:cNvPr>
          <p:cNvSpPr>
            <a:spLocks noGrp="1"/>
          </p:cNvSpPr>
          <p:nvPr>
            <p:ph type="title"/>
          </p:nvPr>
        </p:nvSpPr>
        <p:spPr>
          <a:xfrm>
            <a:off x="673100" y="368300"/>
            <a:ext cx="7869997" cy="6340197"/>
          </a:xfrm>
        </p:spPr>
        <p:txBody>
          <a:bodyPr/>
          <a:lstStyle/>
          <a:p>
            <a:r>
              <a:rPr lang="en-US" sz="2000" b="0" dirty="0" smtClean="0"/>
              <a:t/>
            </a:r>
            <a:br>
              <a:rPr lang="en-US" sz="2000" b="0" dirty="0" smtClean="0"/>
            </a:br>
            <a:r>
              <a:rPr lang="en-US" sz="2000" b="0" dirty="0"/>
              <a:t/>
            </a:r>
            <a:br>
              <a:rPr lang="en-US" sz="2000" b="0" dirty="0"/>
            </a:br>
            <a:r>
              <a:rPr lang="en-US" sz="3200" b="0" dirty="0"/>
              <a:t>References regarding Mud on Roads:-</a:t>
            </a:r>
            <a:r>
              <a:rPr lang="en-US" sz="3200" b="0" dirty="0" smtClean="0"/>
              <a:t/>
            </a:r>
            <a:br>
              <a:rPr lang="en-US" sz="3200" b="0" dirty="0" smtClean="0"/>
            </a:br>
            <a:r>
              <a:rPr lang="en-US" sz="2000" b="0" dirty="0"/>
              <a:t/>
            </a:r>
            <a:br>
              <a:rPr lang="en-US" sz="2000" b="0" dirty="0"/>
            </a:br>
            <a:r>
              <a:rPr lang="en-US" sz="2000" b="0" dirty="0"/>
              <a:t/>
            </a:r>
            <a:br>
              <a:rPr lang="en-US" sz="2000" b="0" dirty="0"/>
            </a:br>
            <a:r>
              <a:rPr lang="en-US" sz="2000" b="0" dirty="0"/>
              <a:t>a)     NFU - </a:t>
            </a:r>
            <a:r>
              <a:rPr lang="en-US" sz="2000" b="0" u="sng" dirty="0">
                <a:hlinkClick r:id="rId2"/>
              </a:rPr>
              <a:t>https://www.nfuonline.com/cross-sector/farm-business/transport/</a:t>
            </a:r>
            <a:r>
              <a:rPr lang="en-US" sz="2000" b="0" dirty="0"/>
              <a:t> and Health and safety pages: </a:t>
            </a:r>
            <a:br>
              <a:rPr lang="en-US" sz="2000" b="0" dirty="0"/>
            </a:br>
            <a:r>
              <a:rPr lang="en-US" sz="2000" b="0" dirty="0"/>
              <a:t>b)    NFU -</a:t>
            </a:r>
            <a:r>
              <a:rPr lang="en-US" sz="2000" b="0" u="sng" dirty="0">
                <a:hlinkClick r:id="rId3"/>
              </a:rPr>
              <a:t>https://www.nfuonline.com/cross-sector/farm-business/health-safety-and-wellbeing/</a:t>
            </a:r>
            <a:r>
              <a:rPr lang="en-US" sz="2000" b="0" dirty="0"/>
              <a:t>)</a:t>
            </a:r>
            <a:br>
              <a:rPr lang="en-US" sz="2000" b="0" dirty="0"/>
            </a:br>
            <a:r>
              <a:rPr lang="en-US" sz="2000" b="0" dirty="0"/>
              <a:t>c)     Leaving mud on the road is against the law : -</a:t>
            </a:r>
            <a:r>
              <a:rPr lang="en-US" sz="2000" b="0" u="sng" dirty="0">
                <a:hlinkClick r:id="rId4"/>
              </a:rPr>
              <a:t>https://www.nottinghamshire.police.uk/advice/mud?fbclid=IwAR0-0TqEgz3JUivh-rXgQQUj2sbN0EtbSY_2EzqLVTecfpUZeZ_A3h2zChw</a:t>
            </a:r>
            <a:r>
              <a:rPr lang="en-US" sz="2000" b="0" dirty="0"/>
              <a:t>). </a:t>
            </a:r>
            <a:br>
              <a:rPr lang="en-US" sz="2000" b="0" dirty="0"/>
            </a:br>
            <a:r>
              <a:rPr lang="en-US" sz="2000" b="0" dirty="0"/>
              <a:t>d)     The Staffordshire Road Safety Partnership  </a:t>
            </a:r>
            <a:r>
              <a:rPr lang="en-US" sz="2000" b="0" u="sng" dirty="0">
                <a:hlinkClick r:id="rId5"/>
              </a:rPr>
              <a:t>http://www.staffsbiker.co.uk/cleanersaferhighway</a:t>
            </a:r>
            <a:r>
              <a:rPr lang="en-US" sz="2000" b="0" dirty="0"/>
              <a:t>.</a:t>
            </a:r>
            <a:br>
              <a:rPr lang="en-US" sz="2000" b="0" dirty="0"/>
            </a:br>
            <a:r>
              <a:rPr lang="en-US" sz="2000" b="0" dirty="0"/>
              <a:t> </a:t>
            </a:r>
            <a:br>
              <a:rPr lang="en-US" sz="2000" b="0" dirty="0"/>
            </a:br>
            <a:r>
              <a:rPr lang="en-US" sz="2000" b="0" dirty="0"/>
              <a:t>These are only a very small sample of the numerous guides to the responsibilities of farmers and construction companies.</a:t>
            </a:r>
            <a:br>
              <a:rPr lang="en-US" sz="2000" b="0" dirty="0"/>
            </a:br>
            <a:r>
              <a:rPr lang="en-GB" sz="2000" dirty="0"/>
              <a:t/>
            </a:r>
            <a:br>
              <a:rPr lang="en-GB" sz="2000" dirty="0"/>
            </a:br>
            <a:endParaRPr lang="en-GB" sz="2000" dirty="0"/>
          </a:p>
        </p:txBody>
      </p:sp>
    </p:spTree>
    <p:extLst>
      <p:ext uri="{BB962C8B-B14F-4D97-AF65-F5344CB8AC3E}">
        <p14:creationId xmlns:p14="http://schemas.microsoft.com/office/powerpoint/2010/main" val="443602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36</a:t>
            </a:fld>
            <a:endParaRPr spc="-5" dirty="0"/>
          </a:p>
        </p:txBody>
      </p:sp>
      <p:sp>
        <p:nvSpPr>
          <p:cNvPr id="7" name="Title 6">
            <a:extLst>
              <a:ext uri="{FF2B5EF4-FFF2-40B4-BE49-F238E27FC236}">
                <a16:creationId xmlns:a16="http://schemas.microsoft.com/office/drawing/2014/main" xmlns="" id="{74EF855B-235D-44CC-BCE5-7922408B0F20}"/>
              </a:ext>
            </a:extLst>
          </p:cNvPr>
          <p:cNvSpPr>
            <a:spLocks noGrp="1"/>
          </p:cNvSpPr>
          <p:nvPr>
            <p:ph type="title"/>
          </p:nvPr>
        </p:nvSpPr>
        <p:spPr>
          <a:xfrm>
            <a:off x="1261303" y="1206500"/>
            <a:ext cx="6592083" cy="2769989"/>
          </a:xfrm>
        </p:spPr>
        <p:txBody>
          <a:bodyPr/>
          <a:lstStyle/>
          <a:p>
            <a:r>
              <a:rPr lang="en-GB" sz="3600" dirty="0"/>
              <a:t/>
            </a:r>
            <a:br>
              <a:rPr lang="en-GB" sz="3600" dirty="0"/>
            </a:br>
            <a:r>
              <a:rPr lang="en-GB" sz="3600" dirty="0"/>
              <a:t/>
            </a:r>
            <a:br>
              <a:rPr lang="en-GB" sz="3600" dirty="0"/>
            </a:br>
            <a:r>
              <a:rPr lang="en-GB" sz="3600" dirty="0"/>
              <a:t>Thank you for listening </a:t>
            </a:r>
            <a:br>
              <a:rPr lang="en-GB" sz="3600" dirty="0"/>
            </a:br>
            <a:r>
              <a:rPr lang="en-GB" sz="3600" dirty="0"/>
              <a:t/>
            </a:r>
            <a:br>
              <a:rPr lang="en-GB" sz="3600" dirty="0"/>
            </a:br>
            <a:r>
              <a:rPr lang="en-GB" sz="3600" dirty="0"/>
              <a:t>Any Questions??</a:t>
            </a:r>
          </a:p>
        </p:txBody>
      </p:sp>
    </p:spTree>
    <p:extLst>
      <p:ext uri="{BB962C8B-B14F-4D97-AF65-F5344CB8AC3E}">
        <p14:creationId xmlns:p14="http://schemas.microsoft.com/office/powerpoint/2010/main" val="3406103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37</a:t>
            </a:fld>
            <a:endParaRPr spc="-5" dirty="0"/>
          </a:p>
        </p:txBody>
      </p:sp>
      <p:sp>
        <p:nvSpPr>
          <p:cNvPr id="8" name="TextBox 7">
            <a:extLst>
              <a:ext uri="{FF2B5EF4-FFF2-40B4-BE49-F238E27FC236}">
                <a16:creationId xmlns:a16="http://schemas.microsoft.com/office/drawing/2014/main" xmlns="" id="{9B23F7DE-C521-4293-91D3-752EA324CECA}"/>
              </a:ext>
            </a:extLst>
          </p:cNvPr>
          <p:cNvSpPr txBox="1"/>
          <p:nvPr/>
        </p:nvSpPr>
        <p:spPr>
          <a:xfrm>
            <a:off x="195837" y="139700"/>
            <a:ext cx="8122408" cy="5355312"/>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rPr>
              <a:t>Questions asked / Reponses</a:t>
            </a:r>
          </a:p>
          <a:p>
            <a:r>
              <a:rPr lang="en-GB" sz="1800" u="sng" dirty="0">
                <a:solidFill>
                  <a:srgbClr val="0563C1"/>
                </a:solidFill>
                <a:effectLst/>
                <a:latin typeface="Calibri" panose="020F0502020204030204" pitchFamily="34" charset="0"/>
                <a:ea typeface="Calibri" panose="020F0502020204030204" pitchFamily="34" charset="0"/>
                <a:hlinkClick r:id="rId2"/>
              </a:rPr>
              <a:t>https://www.drivingforbetterbusiness.com/calmdriver/</a:t>
            </a:r>
            <a:r>
              <a:rPr lang="en-GB" sz="1800" dirty="0">
                <a:effectLst/>
                <a:latin typeface="Calibri" panose="020F0502020204030204" pitchFamily="34" charset="0"/>
                <a:ea typeface="Calibri" panose="020F0502020204030204" pitchFamily="34" charset="0"/>
              </a:rPr>
              <a:t>                                                    The above link is to free(!) resources developed by Highways England and Driving for Better Business and CALM to promote mental health and stress management and also provide pointers on where to seek help for commercial drivers, but could equally be of use to less frequent drivers or those purely who use vehicles for </a:t>
            </a:r>
            <a:r>
              <a:rPr lang="en-GB" sz="1800" dirty="0" err="1">
                <a:effectLst/>
                <a:latin typeface="Calibri" panose="020F0502020204030204" pitchFamily="34" charset="0"/>
                <a:ea typeface="Calibri" panose="020F0502020204030204" pitchFamily="34" charset="0"/>
              </a:rPr>
              <a:t>SD&amp;P</a:t>
            </a:r>
            <a:r>
              <a:rPr lang="en-GB" sz="1800" dirty="0">
                <a:effectLst/>
                <a:latin typeface="Calibri" panose="020F0502020204030204" pitchFamily="34" charset="0"/>
                <a:ea typeface="Calibri" panose="020F0502020204030204" pitchFamily="34" charset="0"/>
              </a:rPr>
              <a:t>.</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Don't forget that delivery drivers should have access to welfare facilities (WC / Washing etc) when delivering to all premises, not just construction sites. This is being enforced especially as a result of </a:t>
            </a:r>
            <a:r>
              <a:rPr lang="en-GB" sz="1800" dirty="0" err="1">
                <a:effectLst/>
                <a:latin typeface="Calibri" panose="020F0502020204030204" pitchFamily="34" charset="0"/>
                <a:ea typeface="Calibri" panose="020F0502020204030204" pitchFamily="34" charset="0"/>
              </a:rPr>
              <a:t>COVID</a:t>
            </a:r>
            <a:endParaRPr lang="en-GB" sz="18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The </a:t>
            </a:r>
            <a:r>
              <a:rPr lang="en-GB" sz="1800" dirty="0" err="1">
                <a:effectLst/>
                <a:latin typeface="Calibri" panose="020F0502020204030204" pitchFamily="34" charset="0"/>
                <a:ea typeface="Calibri" panose="020F0502020204030204" pitchFamily="34" charset="0"/>
              </a:rPr>
              <a:t>CITB</a:t>
            </a:r>
            <a:r>
              <a:rPr lang="en-GB" sz="1800" dirty="0">
                <a:effectLst/>
                <a:latin typeface="Calibri" panose="020F0502020204030204" pitchFamily="34" charset="0"/>
                <a:ea typeface="Calibri" panose="020F0502020204030204" pitchFamily="34" charset="0"/>
              </a:rPr>
              <a:t> free online course about </a:t>
            </a:r>
            <a:r>
              <a:rPr lang="en-GB" sz="1800" dirty="0" err="1">
                <a:effectLst/>
                <a:latin typeface="Calibri" panose="020F0502020204030204" pitchFamily="34" charset="0"/>
                <a:ea typeface="Calibri" panose="020F0502020204030204" pitchFamily="34" charset="0"/>
              </a:rPr>
              <a:t>COVID</a:t>
            </a:r>
            <a:r>
              <a:rPr lang="en-GB" sz="1800" dirty="0">
                <a:effectLst/>
                <a:latin typeface="Calibri" panose="020F0502020204030204" pitchFamily="34" charset="0"/>
                <a:ea typeface="Calibri" panose="020F0502020204030204" pitchFamily="34" charset="0"/>
              </a:rPr>
              <a:t> site safety is excellent it includes workplace transport as one of the areas covered</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One of the issues with workplace transport on farms is driver 'fatigue', I worked on a farm for many years and during harvest time, farmers are working 80+ hours a week! </a:t>
            </a:r>
          </a:p>
          <a:p>
            <a:endParaRPr lang="en-GB" sz="1800" u="sng" dirty="0">
              <a:solidFill>
                <a:srgbClr val="0563C1"/>
              </a:solidFill>
              <a:effectLst/>
              <a:latin typeface="Calibri" panose="020F0502020204030204" pitchFamily="34" charset="0"/>
              <a:ea typeface="Calibri" panose="020F0502020204030204" pitchFamily="34" charset="0"/>
              <a:hlinkClick r:id="rId3"/>
            </a:endParaRPr>
          </a:p>
          <a:p>
            <a:r>
              <a:rPr lang="en-GB" sz="1800" u="sng" dirty="0">
                <a:solidFill>
                  <a:srgbClr val="0563C1"/>
                </a:solidFill>
                <a:effectLst/>
                <a:latin typeface="Calibri" panose="020F0502020204030204" pitchFamily="34" charset="0"/>
                <a:ea typeface="Calibri" panose="020F0502020204030204" pitchFamily="34" charset="0"/>
                <a:hlinkClick r:id="rId3"/>
              </a:rPr>
              <a:t>https://www.citb.co.uk/about-citb/news-events-and-blogs/uk/2020/11/free-online-covid-19-e-course-launched-by-citb/</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75286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38</a:t>
            </a:fld>
            <a:endParaRPr spc="-5" dirty="0"/>
          </a:p>
        </p:txBody>
      </p:sp>
      <p:graphicFrame>
        <p:nvGraphicFramePr>
          <p:cNvPr id="2" name="Table 1"/>
          <p:cNvGraphicFramePr>
            <a:graphicFrameLocks noGrp="1"/>
          </p:cNvGraphicFramePr>
          <p:nvPr>
            <p:extLst>
              <p:ext uri="{D42A27DB-BD31-4B8C-83A1-F6EECF244321}">
                <p14:modId xmlns:p14="http://schemas.microsoft.com/office/powerpoint/2010/main" val="2049838755"/>
              </p:ext>
            </p:extLst>
          </p:nvPr>
        </p:nvGraphicFramePr>
        <p:xfrm>
          <a:off x="901700" y="444500"/>
          <a:ext cx="6044218" cy="5029200"/>
        </p:xfrm>
        <a:graphic>
          <a:graphicData uri="http://schemas.openxmlformats.org/drawingml/2006/table">
            <a:tbl>
              <a:tblPr/>
              <a:tblGrid>
                <a:gridCol w="6044218"/>
              </a:tblGrid>
              <a:tr h="5029200">
                <a:tc>
                  <a:txBody>
                    <a:bodyPr/>
                    <a:lstStyle/>
                    <a:p>
                      <a:endParaRPr lang="en-US" sz="800" dirty="0">
                        <a:effectLst/>
                        <a:latin typeface="Calibri"/>
                      </a:endParaRPr>
                    </a:p>
                    <a:p>
                      <a:pPr>
                        <a:spcAft>
                          <a:spcPts val="750"/>
                        </a:spcAft>
                      </a:pPr>
                      <a:r>
                        <a:rPr lang="en-US" sz="800" b="1" dirty="0">
                          <a:solidFill>
                            <a:srgbClr val="000000"/>
                          </a:solidFill>
                          <a:effectLst/>
                          <a:latin typeface="Arial"/>
                        </a:rPr>
                        <a:t>In the run up to the festive period, HSE is working with local authorities to inspect businesses in the transport and logistics industry to ensure they are managing the risk of coronavirus.</a:t>
                      </a:r>
                      <a:endParaRPr lang="en-US" sz="800" dirty="0">
                        <a:effectLst/>
                        <a:latin typeface="Calibri"/>
                      </a:endParaRPr>
                    </a:p>
                    <a:p>
                      <a:r>
                        <a:rPr lang="en-US" sz="700" dirty="0">
                          <a:solidFill>
                            <a:srgbClr val="000000"/>
                          </a:solidFill>
                          <a:effectLst/>
                          <a:latin typeface="Arial"/>
                        </a:rPr>
                        <a:t>HSE inspectors and local authority officers will be visiting warehouses and distribution </a:t>
                      </a:r>
                      <a:r>
                        <a:rPr lang="en-US" sz="700" dirty="0" err="1">
                          <a:solidFill>
                            <a:srgbClr val="000000"/>
                          </a:solidFill>
                          <a:effectLst/>
                          <a:latin typeface="Arial"/>
                        </a:rPr>
                        <a:t>centres</a:t>
                      </a:r>
                      <a:r>
                        <a:rPr lang="en-US" sz="700" dirty="0">
                          <a:solidFill>
                            <a:srgbClr val="000000"/>
                          </a:solidFill>
                          <a:effectLst/>
                          <a:latin typeface="Arial"/>
                        </a:rPr>
                        <a:t> across the country to make sure workplaces are COVID-secure and following the relevant guidance.</a:t>
                      </a:r>
                      <a:endParaRPr lang="en-US" sz="800" dirty="0">
                        <a:effectLst/>
                        <a:latin typeface="Calibri"/>
                      </a:endParaRPr>
                    </a:p>
                    <a:p>
                      <a:r>
                        <a:rPr lang="en-US" sz="700" dirty="0">
                          <a:solidFill>
                            <a:srgbClr val="000000"/>
                          </a:solidFill>
                          <a:effectLst/>
                          <a:latin typeface="Arial"/>
                        </a:rPr>
                        <a:t> </a:t>
                      </a:r>
                      <a:endParaRPr lang="en-US" sz="800" dirty="0">
                        <a:effectLst/>
                        <a:latin typeface="Calibri"/>
                      </a:endParaRPr>
                    </a:p>
                    <a:p>
                      <a:r>
                        <a:rPr lang="en-US" sz="700" dirty="0">
                          <a:solidFill>
                            <a:srgbClr val="000000"/>
                          </a:solidFill>
                          <a:effectLst/>
                          <a:latin typeface="Arial"/>
                        </a:rPr>
                        <a:t>They will ensure that businesses have suitable toilet and handwashing facilities for all workers, including visiting drivers. They will also check other health and safety matters if required.</a:t>
                      </a:r>
                      <a:endParaRPr lang="en-US" sz="800" dirty="0">
                        <a:effectLst/>
                        <a:latin typeface="Calibri"/>
                      </a:endParaRPr>
                    </a:p>
                    <a:p>
                      <a:r>
                        <a:rPr lang="en-US" sz="700" dirty="0">
                          <a:solidFill>
                            <a:srgbClr val="000000"/>
                          </a:solidFill>
                          <a:effectLst/>
                          <a:latin typeface="Arial"/>
                        </a:rPr>
                        <a:t> </a:t>
                      </a:r>
                      <a:endParaRPr lang="en-US" sz="800" dirty="0">
                        <a:effectLst/>
                        <a:latin typeface="Calibri"/>
                      </a:endParaRPr>
                    </a:p>
                    <a:p>
                      <a:r>
                        <a:rPr lang="en-US" sz="700" dirty="0">
                          <a:solidFill>
                            <a:srgbClr val="000000"/>
                          </a:solidFill>
                          <a:effectLst/>
                          <a:latin typeface="Arial"/>
                        </a:rPr>
                        <a:t>Our website has a range of advice and guidance on </a:t>
                      </a:r>
                      <a:r>
                        <a:rPr lang="en-US" sz="700" u="sng" dirty="0">
                          <a:solidFill>
                            <a:srgbClr val="A50631"/>
                          </a:solidFill>
                          <a:effectLst/>
                          <a:latin typeface="Arial"/>
                          <a:hlinkClick r:id="rId2"/>
                        </a:rPr>
                        <a:t>making your workplace COVID-secure</a:t>
                      </a:r>
                      <a:r>
                        <a:rPr lang="en-US" sz="700" dirty="0">
                          <a:solidFill>
                            <a:srgbClr val="000000"/>
                          </a:solidFill>
                          <a:effectLst/>
                          <a:latin typeface="Arial"/>
                        </a:rPr>
                        <a:t>.</a:t>
                      </a:r>
                      <a:endParaRPr lang="en-US" sz="800" dirty="0">
                        <a:effectLst/>
                        <a:latin typeface="Calibri"/>
                      </a:endParaRPr>
                    </a:p>
                    <a:p>
                      <a:r>
                        <a:rPr lang="en-US" sz="700" dirty="0">
                          <a:solidFill>
                            <a:srgbClr val="000000"/>
                          </a:solidFill>
                          <a:effectLst/>
                          <a:latin typeface="Arial"/>
                        </a:rPr>
                        <a:t> </a:t>
                      </a:r>
                      <a:endParaRPr lang="en-US" sz="800" dirty="0">
                        <a:effectLst/>
                        <a:latin typeface="Calibri"/>
                      </a:endParaRPr>
                    </a:p>
                    <a:p>
                      <a:r>
                        <a:rPr lang="en-US" sz="700" u="sng" dirty="0">
                          <a:solidFill>
                            <a:srgbClr val="A50631"/>
                          </a:solidFill>
                          <a:effectLst/>
                          <a:latin typeface="Arial"/>
                          <a:hlinkClick r:id="rId3"/>
                        </a:rPr>
                        <a:t>This press release</a:t>
                      </a:r>
                      <a:r>
                        <a:rPr lang="en-US" sz="700" dirty="0">
                          <a:solidFill>
                            <a:srgbClr val="000000"/>
                          </a:solidFill>
                          <a:effectLst/>
                          <a:latin typeface="Arial"/>
                        </a:rPr>
                        <a:t> has more details about the checks.</a:t>
                      </a:r>
                      <a:endParaRPr lang="en-US" sz="800" dirty="0">
                        <a:effectLst/>
                        <a:latin typeface="Calibri"/>
                      </a:endParaRPr>
                    </a:p>
                  </a:txBody>
                  <a:tcPr marL="0" marR="0" marT="0" marB="0" anchor="ctr">
                    <a:lnL>
                      <a:noFill/>
                    </a:lnL>
                    <a:lnR>
                      <a:noFill/>
                    </a:lnR>
                    <a:lnT>
                      <a:noFill/>
                    </a:lnT>
                    <a:lnB>
                      <a:noFill/>
                    </a:lnB>
                    <a:solidFill>
                      <a:srgbClr val="FFFFFF"/>
                    </a:solidFill>
                  </a:tcPr>
                </a:tc>
              </a:tr>
            </a:tbl>
          </a:graphicData>
        </a:graphic>
      </p:graphicFrame>
      <p:sp>
        <p:nvSpPr>
          <p:cNvPr id="3" name="Rectangle 1"/>
          <p:cNvSpPr>
            <a:spLocks noChangeArrowheads="1"/>
          </p:cNvSpPr>
          <p:nvPr/>
        </p:nvSpPr>
        <p:spPr bwMode="auto">
          <a:xfrm>
            <a:off x="977899" y="825500"/>
            <a:ext cx="6623533" cy="9541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Calibri" pitchFamily="34" charset="0"/>
              </a:rPr>
              <a:t>Just in from HSE</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Calibri" pitchFamily="34" charset="0"/>
              </a:rPr>
              <a:t> </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rgbClr val="A50631"/>
                </a:solidFill>
                <a:effectLst/>
                <a:latin typeface="Arial" pitchFamily="34" charset="0"/>
                <a:cs typeface="Arial" pitchFamily="34" charset="0"/>
                <a:hlinkClick r:id="rId4"/>
              </a:rPr>
              <a:t>HSE is checking businesses in the </a:t>
            </a:r>
            <a:r>
              <a:rPr kumimoji="0" lang="en-US" altLang="en-US" sz="1200" b="1" i="0" u="sng" strike="noStrike" cap="none" normalizeH="0" baseline="0" dirty="0" smtClean="0">
                <a:ln>
                  <a:noFill/>
                </a:ln>
                <a:solidFill>
                  <a:srgbClr val="A50631"/>
                </a:solidFill>
                <a:effectLst/>
                <a:latin typeface="Arial" pitchFamily="34" charset="0"/>
                <a:cs typeface="Arial" pitchFamily="34" charset="0"/>
                <a:hlinkClick r:id="rId5"/>
              </a:rPr>
              <a:t>transport sector are COVID-secure </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Calibri" pitchFamily="34" charset="0"/>
              </a:rPr>
              <a:t> </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Calibri" pitchFamily="34" charset="0"/>
              </a:rPr>
              <a:t>HHSG ahead of the game...........</a:t>
            </a:r>
            <a:endParaRPr kumimoji="0" lang="en-US" altLang="en-US" sz="69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1026" name="Picture 2" descr="workplace transpor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9888" y="596900"/>
            <a:ext cx="177165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356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6739" y="511810"/>
            <a:ext cx="7423150" cy="635635"/>
          </a:xfrm>
          <a:prstGeom prst="rect">
            <a:avLst/>
          </a:prstGeom>
        </p:spPr>
        <p:txBody>
          <a:bodyPr vert="horz" wrap="square" lIns="0" tIns="12700" rIns="0" bIns="0" rtlCol="0">
            <a:spAutoFit/>
          </a:bodyPr>
          <a:lstStyle/>
          <a:p>
            <a:pPr marL="12700">
              <a:lnSpc>
                <a:spcPct val="100000"/>
              </a:lnSpc>
              <a:spcBef>
                <a:spcPts val="100"/>
              </a:spcBef>
              <a:tabLst>
                <a:tab pos="1661795" algn="l"/>
                <a:tab pos="2790190" algn="l"/>
                <a:tab pos="5699125" algn="l"/>
              </a:tabLst>
            </a:pPr>
            <a:r>
              <a:rPr sz="4000" i="1" spc="300" dirty="0">
                <a:latin typeface="Nimbus Sans L"/>
                <a:cs typeface="Nimbus Sans L"/>
              </a:rPr>
              <a:t>What	</a:t>
            </a:r>
            <a:r>
              <a:rPr sz="4000" i="1" spc="215" dirty="0">
                <a:latin typeface="Nimbus Sans L"/>
                <a:cs typeface="Nimbus Sans L"/>
              </a:rPr>
              <a:t>the	</a:t>
            </a:r>
            <a:r>
              <a:rPr sz="4000" i="1" dirty="0">
                <a:latin typeface="Nimbus Sans L"/>
                <a:cs typeface="Nimbus Sans L"/>
              </a:rPr>
              <a:t>I</a:t>
            </a:r>
            <a:r>
              <a:rPr sz="4000" i="1" spc="-370" dirty="0">
                <a:latin typeface="Nimbus Sans L"/>
                <a:cs typeface="Nimbus Sans L"/>
              </a:rPr>
              <a:t> </a:t>
            </a:r>
            <a:r>
              <a:rPr sz="4000" i="1" spc="280" dirty="0">
                <a:latin typeface="Nimbus Sans L"/>
                <a:cs typeface="Nimbus Sans L"/>
              </a:rPr>
              <a:t>nspector	</a:t>
            </a:r>
            <a:r>
              <a:rPr sz="4000" i="1" spc="235" dirty="0">
                <a:latin typeface="Nimbus Sans L"/>
                <a:cs typeface="Nimbus Sans L"/>
              </a:rPr>
              <a:t>finds..</a:t>
            </a:r>
            <a:endParaRPr sz="4000">
              <a:latin typeface="Nimbus Sans L"/>
              <a:cs typeface="Nimbus Sans L"/>
            </a:endParaRPr>
          </a:p>
        </p:txBody>
      </p:sp>
      <p:sp>
        <p:nvSpPr>
          <p:cNvPr id="7" name="object 7"/>
          <p:cNvSpPr txBox="1"/>
          <p:nvPr/>
        </p:nvSpPr>
        <p:spPr>
          <a:xfrm>
            <a:off x="444500" y="1618233"/>
            <a:ext cx="4680077" cy="4156907"/>
          </a:xfrm>
          <a:prstGeom prst="rect">
            <a:avLst/>
          </a:prstGeom>
        </p:spPr>
        <p:txBody>
          <a:bodyPr vert="horz" wrap="square" lIns="0" tIns="12065" rIns="0" bIns="0" rtlCol="0">
            <a:spAutoFit/>
          </a:bodyPr>
          <a:lstStyle/>
          <a:p>
            <a:pPr marL="469900" marR="433070" indent="-457200">
              <a:lnSpc>
                <a:spcPct val="100000"/>
              </a:lnSpc>
              <a:spcBef>
                <a:spcPts val="95"/>
              </a:spcBef>
              <a:buFont typeface="Arial" panose="020B0604020202020204" pitchFamily="34" charset="0"/>
              <a:buChar char="•"/>
            </a:pPr>
            <a:r>
              <a:rPr sz="3200" dirty="0">
                <a:solidFill>
                  <a:srgbClr val="153C8D"/>
                </a:solidFill>
                <a:latin typeface="DejaVu Sans"/>
                <a:cs typeface="DejaVu Sans"/>
              </a:rPr>
              <a:t>No/inadequate </a:t>
            </a:r>
            <a:r>
              <a:rPr sz="3200" spc="-5" dirty="0">
                <a:solidFill>
                  <a:srgbClr val="153C8D"/>
                </a:solidFill>
                <a:latin typeface="DejaVu Sans"/>
                <a:cs typeface="DejaVu Sans"/>
              </a:rPr>
              <a:t>W</a:t>
            </a:r>
            <a:r>
              <a:rPr lang="en-US" sz="3200" spc="-5" dirty="0">
                <a:solidFill>
                  <a:srgbClr val="153C8D"/>
                </a:solidFill>
                <a:latin typeface="DejaVu Sans"/>
                <a:cs typeface="DejaVu Sans"/>
              </a:rPr>
              <a:t>orkplace </a:t>
            </a:r>
            <a:r>
              <a:rPr sz="3200" spc="-5" dirty="0">
                <a:solidFill>
                  <a:srgbClr val="153C8D"/>
                </a:solidFill>
                <a:latin typeface="DejaVu Sans"/>
                <a:cs typeface="DejaVu Sans"/>
              </a:rPr>
              <a:t>T</a:t>
            </a:r>
            <a:r>
              <a:rPr lang="en-US" sz="3200" spc="-5" dirty="0">
                <a:solidFill>
                  <a:srgbClr val="153C8D"/>
                </a:solidFill>
                <a:latin typeface="DejaVu Sans"/>
                <a:cs typeface="DejaVu Sans"/>
              </a:rPr>
              <a:t>ransport</a:t>
            </a:r>
            <a:r>
              <a:rPr sz="3200" spc="-5" dirty="0">
                <a:solidFill>
                  <a:srgbClr val="153C8D"/>
                </a:solidFill>
                <a:latin typeface="DejaVu Sans"/>
                <a:cs typeface="DejaVu Sans"/>
              </a:rPr>
              <a:t>  RA</a:t>
            </a:r>
            <a:endParaRPr sz="3200" dirty="0">
              <a:latin typeface="DejaVu Sans"/>
              <a:cs typeface="DejaVu Sans"/>
            </a:endParaRPr>
          </a:p>
          <a:p>
            <a:pPr marL="469900" marR="479425" indent="-457200">
              <a:lnSpc>
                <a:spcPct val="100000"/>
              </a:lnSpc>
              <a:spcBef>
                <a:spcPts val="760"/>
              </a:spcBef>
              <a:buFont typeface="Arial" panose="020B0604020202020204" pitchFamily="34" charset="0"/>
              <a:buChar char="•"/>
            </a:pPr>
            <a:r>
              <a:rPr sz="3200" dirty="0">
                <a:solidFill>
                  <a:srgbClr val="153C8D"/>
                </a:solidFill>
                <a:latin typeface="DejaVu Sans"/>
                <a:cs typeface="DejaVu Sans"/>
              </a:rPr>
              <a:t>Individual </a:t>
            </a:r>
            <a:r>
              <a:rPr sz="3200" spc="-20" dirty="0">
                <a:solidFill>
                  <a:srgbClr val="153C8D"/>
                </a:solidFill>
                <a:latin typeface="DejaVu Sans"/>
                <a:cs typeface="DejaVu Sans"/>
              </a:rPr>
              <a:t>hazards  </a:t>
            </a:r>
            <a:r>
              <a:rPr sz="3200" spc="-15" dirty="0">
                <a:solidFill>
                  <a:srgbClr val="153C8D"/>
                </a:solidFill>
                <a:latin typeface="DejaVu Sans"/>
                <a:cs typeface="DejaVu Sans"/>
              </a:rPr>
              <a:t>only</a:t>
            </a:r>
            <a:endParaRPr sz="3200" dirty="0">
              <a:latin typeface="DejaVu Sans"/>
              <a:cs typeface="DejaVu Sans"/>
            </a:endParaRPr>
          </a:p>
          <a:p>
            <a:pPr marL="469900" marR="5080" indent="-457200">
              <a:lnSpc>
                <a:spcPct val="100000"/>
              </a:lnSpc>
              <a:spcBef>
                <a:spcPts val="760"/>
              </a:spcBef>
              <a:buFont typeface="Arial" panose="020B0604020202020204" pitchFamily="34" charset="0"/>
              <a:buChar char="•"/>
            </a:pPr>
            <a:r>
              <a:rPr sz="3200" spc="-15" dirty="0">
                <a:solidFill>
                  <a:srgbClr val="153C8D"/>
                </a:solidFill>
                <a:latin typeface="DejaVu Sans"/>
                <a:cs typeface="DejaVu Sans"/>
              </a:rPr>
              <a:t>Entire </a:t>
            </a:r>
            <a:r>
              <a:rPr lang="en-GB" sz="3200" spc="-5" dirty="0">
                <a:solidFill>
                  <a:srgbClr val="153C8D"/>
                </a:solidFill>
                <a:latin typeface="DejaVu Sans"/>
                <a:cs typeface="DejaVu Sans"/>
              </a:rPr>
              <a:t>Workplace Transport</a:t>
            </a:r>
            <a:r>
              <a:rPr sz="3200" spc="-5" dirty="0">
                <a:solidFill>
                  <a:srgbClr val="153C8D"/>
                </a:solidFill>
                <a:latin typeface="DejaVu Sans"/>
                <a:cs typeface="DejaVu Sans"/>
              </a:rPr>
              <a:t> </a:t>
            </a:r>
            <a:r>
              <a:rPr sz="3200" spc="-25" dirty="0">
                <a:solidFill>
                  <a:srgbClr val="153C8D"/>
                </a:solidFill>
                <a:latin typeface="DejaVu Sans"/>
                <a:cs typeface="DejaVu Sans"/>
              </a:rPr>
              <a:t>set up </a:t>
            </a:r>
            <a:r>
              <a:rPr sz="3200" spc="-10" dirty="0">
                <a:solidFill>
                  <a:srgbClr val="153C8D"/>
                </a:solidFill>
                <a:latin typeface="DejaVu Sans"/>
                <a:cs typeface="DejaVu Sans"/>
              </a:rPr>
              <a:t>not  </a:t>
            </a:r>
            <a:r>
              <a:rPr sz="3200" spc="-30" dirty="0">
                <a:solidFill>
                  <a:srgbClr val="153C8D"/>
                </a:solidFill>
                <a:latin typeface="DejaVu Sans"/>
                <a:cs typeface="DejaVu Sans"/>
              </a:rPr>
              <a:t>assessed</a:t>
            </a:r>
            <a:endParaRPr sz="3200" dirty="0">
              <a:latin typeface="DejaVu Sans"/>
              <a:cs typeface="DejaVu Sans"/>
            </a:endParaRPr>
          </a:p>
        </p:txBody>
      </p:sp>
      <p:sp>
        <p:nvSpPr>
          <p:cNvPr id="8" name="object 8"/>
          <p:cNvSpPr/>
          <p:nvPr/>
        </p:nvSpPr>
        <p:spPr>
          <a:xfrm>
            <a:off x="5016500" y="1511300"/>
            <a:ext cx="3864101" cy="2376676"/>
          </a:xfrm>
          <a:prstGeom prst="rect">
            <a:avLst/>
          </a:prstGeom>
          <a:blipFill>
            <a:blip r:embed="rId3" cstate="print"/>
            <a:stretch>
              <a:fillRect/>
            </a:stretch>
          </a:blipFill>
        </p:spPr>
        <p:txBody>
          <a:bodyPr wrap="square" lIns="0" tIns="0" rIns="0" bIns="0" rtlCol="0"/>
          <a:lstStyle/>
          <a:p>
            <a:endParaRPr/>
          </a:p>
        </p:txBody>
      </p:sp>
      <p:sp>
        <p:nvSpPr>
          <p:cNvPr id="9" name="object 9"/>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4</a:t>
            </a:fld>
            <a:endParaRPr spc="-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8352" y="563626"/>
            <a:ext cx="4284980" cy="574040"/>
          </a:xfrm>
          <a:prstGeom prst="rect">
            <a:avLst/>
          </a:prstGeom>
        </p:spPr>
        <p:txBody>
          <a:bodyPr vert="horz" wrap="square" lIns="0" tIns="12700" rIns="0" bIns="0" rtlCol="0">
            <a:spAutoFit/>
          </a:bodyPr>
          <a:lstStyle/>
          <a:p>
            <a:pPr marL="12700">
              <a:lnSpc>
                <a:spcPct val="100000"/>
              </a:lnSpc>
              <a:spcBef>
                <a:spcPts val="100"/>
              </a:spcBef>
              <a:tabLst>
                <a:tab pos="2554605" algn="l"/>
              </a:tabLst>
            </a:pPr>
            <a:r>
              <a:rPr sz="3600" i="1" spc="330" dirty="0">
                <a:latin typeface="Nimbus Sans L"/>
                <a:cs typeface="Nimbus Sans L"/>
              </a:rPr>
              <a:t>E</a:t>
            </a:r>
            <a:r>
              <a:rPr sz="3600" i="1" spc="459" dirty="0">
                <a:latin typeface="Nimbus Sans L"/>
                <a:cs typeface="Nimbus Sans L"/>
              </a:rPr>
              <a:t>m</a:t>
            </a:r>
            <a:r>
              <a:rPr sz="3600" i="1" spc="270" dirty="0">
                <a:latin typeface="Nimbus Sans L"/>
                <a:cs typeface="Nimbus Sans L"/>
              </a:rPr>
              <a:t>p</a:t>
            </a:r>
            <a:r>
              <a:rPr sz="3600" i="1" spc="110" dirty="0">
                <a:latin typeface="Nimbus Sans L"/>
                <a:cs typeface="Nimbus Sans L"/>
              </a:rPr>
              <a:t>l</a:t>
            </a:r>
            <a:r>
              <a:rPr sz="3600" i="1" spc="280" dirty="0">
                <a:latin typeface="Nimbus Sans L"/>
                <a:cs typeface="Nimbus Sans L"/>
              </a:rPr>
              <a:t>o</a:t>
            </a:r>
            <a:r>
              <a:rPr sz="3600" i="1" spc="165" dirty="0">
                <a:latin typeface="Nimbus Sans L"/>
                <a:cs typeface="Nimbus Sans L"/>
              </a:rPr>
              <a:t>ye</a:t>
            </a:r>
            <a:r>
              <a:rPr sz="3600" i="1" dirty="0">
                <a:latin typeface="Nimbus Sans L"/>
                <a:cs typeface="Nimbus Sans L"/>
              </a:rPr>
              <a:t>r	</a:t>
            </a:r>
            <a:r>
              <a:rPr sz="3600" i="1" spc="480" dirty="0">
                <a:latin typeface="Nimbus Sans L"/>
                <a:cs typeface="Nimbus Sans L"/>
              </a:rPr>
              <a:t>m</a:t>
            </a:r>
            <a:r>
              <a:rPr sz="3600" i="1" spc="245" dirty="0">
                <a:latin typeface="Nimbus Sans L"/>
                <a:cs typeface="Nimbus Sans L"/>
              </a:rPr>
              <a:t>u</a:t>
            </a:r>
            <a:r>
              <a:rPr sz="3600" i="1" spc="285" dirty="0">
                <a:latin typeface="Nimbus Sans L"/>
                <a:cs typeface="Nimbus Sans L"/>
              </a:rPr>
              <a:t>s</a:t>
            </a:r>
            <a:r>
              <a:rPr sz="3600" i="1" spc="305" dirty="0">
                <a:latin typeface="Nimbus Sans L"/>
                <a:cs typeface="Nimbus Sans L"/>
              </a:rPr>
              <a:t>t</a:t>
            </a:r>
            <a:r>
              <a:rPr sz="3600" i="1" dirty="0">
                <a:latin typeface="Nimbus Sans L"/>
                <a:cs typeface="Nimbus Sans L"/>
              </a:rPr>
              <a:t>…</a:t>
            </a:r>
            <a:endParaRPr sz="3600">
              <a:latin typeface="Nimbus Sans L"/>
              <a:cs typeface="Nimbus Sans L"/>
            </a:endParaRPr>
          </a:p>
        </p:txBody>
      </p:sp>
      <p:sp>
        <p:nvSpPr>
          <p:cNvPr id="3" name="object 3"/>
          <p:cNvSpPr/>
          <p:nvPr/>
        </p:nvSpPr>
        <p:spPr>
          <a:xfrm>
            <a:off x="551180" y="1747519"/>
            <a:ext cx="236219" cy="23621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51180" y="3622039"/>
            <a:ext cx="236219" cy="24384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866902" y="1618995"/>
            <a:ext cx="4858385" cy="5806718"/>
          </a:xfrm>
          <a:prstGeom prst="rect">
            <a:avLst/>
          </a:prstGeom>
        </p:spPr>
        <p:txBody>
          <a:bodyPr vert="horz" wrap="square" lIns="0" tIns="12700" rIns="0" bIns="0" rtlCol="0">
            <a:spAutoFit/>
          </a:bodyPr>
          <a:lstStyle/>
          <a:p>
            <a:pPr marL="12700" marR="19050">
              <a:lnSpc>
                <a:spcPct val="100000"/>
              </a:lnSpc>
              <a:spcBef>
                <a:spcPts val="100"/>
              </a:spcBef>
            </a:pPr>
            <a:r>
              <a:rPr sz="2800" spc="-15" dirty="0">
                <a:solidFill>
                  <a:srgbClr val="153C8D"/>
                </a:solidFill>
                <a:latin typeface="DejaVu Sans"/>
                <a:cs typeface="DejaVu Sans"/>
              </a:rPr>
              <a:t>Ensure </a:t>
            </a:r>
            <a:r>
              <a:rPr sz="2800" spc="-10" dirty="0">
                <a:solidFill>
                  <a:srgbClr val="153C8D"/>
                </a:solidFill>
                <a:latin typeface="DejaVu Sans"/>
                <a:cs typeface="DejaVu Sans"/>
              </a:rPr>
              <a:t>that </a:t>
            </a:r>
            <a:r>
              <a:rPr sz="2800" spc="-20" dirty="0">
                <a:solidFill>
                  <a:srgbClr val="153C8D"/>
                </a:solidFill>
                <a:latin typeface="DejaVu Sans"/>
                <a:cs typeface="DejaVu Sans"/>
              </a:rPr>
              <a:t>the movement  </a:t>
            </a:r>
            <a:r>
              <a:rPr sz="2800" spc="-10" dirty="0">
                <a:solidFill>
                  <a:srgbClr val="153C8D"/>
                </a:solidFill>
                <a:latin typeface="DejaVu Sans"/>
                <a:cs typeface="DejaVu Sans"/>
              </a:rPr>
              <a:t>of </a:t>
            </a:r>
            <a:r>
              <a:rPr sz="2800" spc="-40" dirty="0">
                <a:solidFill>
                  <a:srgbClr val="153C8D"/>
                </a:solidFill>
                <a:latin typeface="DejaVu Sans"/>
                <a:cs typeface="DejaVu Sans"/>
              </a:rPr>
              <a:t>people </a:t>
            </a:r>
            <a:r>
              <a:rPr sz="2800" spc="-150" dirty="0">
                <a:solidFill>
                  <a:srgbClr val="153C8D"/>
                </a:solidFill>
                <a:latin typeface="DejaVu Sans"/>
                <a:cs typeface="DejaVu Sans"/>
              </a:rPr>
              <a:t>&amp; </a:t>
            </a:r>
            <a:r>
              <a:rPr sz="2800" spc="-30" dirty="0">
                <a:solidFill>
                  <a:srgbClr val="153C8D"/>
                </a:solidFill>
                <a:latin typeface="DejaVu Sans"/>
                <a:cs typeface="DejaVu Sans"/>
              </a:rPr>
              <a:t>vehicles </a:t>
            </a:r>
            <a:r>
              <a:rPr sz="2800" spc="-10" dirty="0">
                <a:solidFill>
                  <a:srgbClr val="153C8D"/>
                </a:solidFill>
                <a:latin typeface="DejaVu Sans"/>
                <a:cs typeface="DejaVu Sans"/>
              </a:rPr>
              <a:t>is  </a:t>
            </a:r>
            <a:r>
              <a:rPr sz="2800" spc="-40" dirty="0">
                <a:solidFill>
                  <a:srgbClr val="153C8D"/>
                </a:solidFill>
                <a:latin typeface="DejaVu Sans"/>
                <a:cs typeface="DejaVu Sans"/>
              </a:rPr>
              <a:t>directed </a:t>
            </a:r>
            <a:r>
              <a:rPr sz="2800" spc="-150" dirty="0">
                <a:solidFill>
                  <a:srgbClr val="153C8D"/>
                </a:solidFill>
                <a:latin typeface="DejaVu Sans"/>
                <a:cs typeface="DejaVu Sans"/>
              </a:rPr>
              <a:t>&amp;</a:t>
            </a:r>
            <a:r>
              <a:rPr sz="2800" spc="315" dirty="0">
                <a:solidFill>
                  <a:srgbClr val="153C8D"/>
                </a:solidFill>
                <a:latin typeface="DejaVu Sans"/>
                <a:cs typeface="DejaVu Sans"/>
              </a:rPr>
              <a:t> </a:t>
            </a:r>
            <a:r>
              <a:rPr sz="2800" spc="-30" dirty="0">
                <a:solidFill>
                  <a:srgbClr val="153C8D"/>
                </a:solidFill>
                <a:latin typeface="DejaVu Sans"/>
                <a:cs typeface="DejaVu Sans"/>
              </a:rPr>
              <a:t>controlled</a:t>
            </a:r>
            <a:endParaRPr sz="2800" dirty="0">
              <a:latin typeface="DejaVu Sans"/>
              <a:cs typeface="DejaVu Sans"/>
            </a:endParaRPr>
          </a:p>
          <a:p>
            <a:pPr>
              <a:lnSpc>
                <a:spcPct val="100000"/>
              </a:lnSpc>
              <a:spcBef>
                <a:spcPts val="5"/>
              </a:spcBef>
            </a:pPr>
            <a:endParaRPr sz="4050" dirty="0">
              <a:latin typeface="DejaVu Sans"/>
              <a:cs typeface="DejaVu Sans"/>
            </a:endParaRPr>
          </a:p>
          <a:p>
            <a:pPr marL="12700">
              <a:lnSpc>
                <a:spcPct val="100000"/>
              </a:lnSpc>
              <a:spcBef>
                <a:spcPts val="5"/>
              </a:spcBef>
            </a:pPr>
            <a:r>
              <a:rPr sz="2800" spc="-10" dirty="0">
                <a:solidFill>
                  <a:srgbClr val="153C8D"/>
                </a:solidFill>
                <a:latin typeface="DejaVu Sans"/>
                <a:cs typeface="DejaVu Sans"/>
              </a:rPr>
              <a:t>Establish </a:t>
            </a:r>
            <a:r>
              <a:rPr sz="2800" spc="15" dirty="0">
                <a:solidFill>
                  <a:srgbClr val="153C8D"/>
                </a:solidFill>
                <a:latin typeface="DejaVu Sans"/>
                <a:cs typeface="DejaVu Sans"/>
              </a:rPr>
              <a:t>roles</a:t>
            </a:r>
            <a:r>
              <a:rPr sz="2800" spc="285" dirty="0">
                <a:solidFill>
                  <a:srgbClr val="153C8D"/>
                </a:solidFill>
                <a:latin typeface="DejaVu Sans"/>
                <a:cs typeface="DejaVu Sans"/>
              </a:rPr>
              <a:t> </a:t>
            </a:r>
            <a:r>
              <a:rPr sz="2800" spc="-150" dirty="0">
                <a:solidFill>
                  <a:srgbClr val="153C8D"/>
                </a:solidFill>
                <a:latin typeface="DejaVu Sans"/>
                <a:cs typeface="DejaVu Sans"/>
              </a:rPr>
              <a:t>&amp;</a:t>
            </a:r>
            <a:endParaRPr sz="2800" dirty="0">
              <a:latin typeface="DejaVu Sans"/>
              <a:cs typeface="DejaVu Sans"/>
            </a:endParaRPr>
          </a:p>
          <a:p>
            <a:pPr marL="12700" marR="5080">
              <a:lnSpc>
                <a:spcPct val="100000"/>
              </a:lnSpc>
            </a:pPr>
            <a:r>
              <a:rPr sz="2800" spc="20" dirty="0">
                <a:solidFill>
                  <a:srgbClr val="153C8D"/>
                </a:solidFill>
                <a:latin typeface="DejaVu Sans"/>
                <a:cs typeface="DejaVu Sans"/>
              </a:rPr>
              <a:t>responsibilities </a:t>
            </a:r>
            <a:r>
              <a:rPr sz="2800" dirty="0">
                <a:solidFill>
                  <a:srgbClr val="153C8D"/>
                </a:solidFill>
                <a:latin typeface="DejaVu Sans"/>
                <a:cs typeface="DejaVu Sans"/>
              </a:rPr>
              <a:t>- </a:t>
            </a:r>
            <a:r>
              <a:rPr sz="2800" spc="-20" dirty="0">
                <a:solidFill>
                  <a:srgbClr val="153C8D"/>
                </a:solidFill>
                <a:latin typeface="DejaVu Sans"/>
                <a:cs typeface="DejaVu Sans"/>
              </a:rPr>
              <a:t>Appoint </a:t>
            </a:r>
            <a:r>
              <a:rPr sz="2800" spc="-35" dirty="0">
                <a:solidFill>
                  <a:srgbClr val="153C8D"/>
                </a:solidFill>
                <a:latin typeface="DejaVu Sans"/>
                <a:cs typeface="DejaVu Sans"/>
              </a:rPr>
              <a:t>a  </a:t>
            </a:r>
            <a:r>
              <a:rPr sz="2800" spc="-30" dirty="0">
                <a:solidFill>
                  <a:srgbClr val="153C8D"/>
                </a:solidFill>
                <a:latin typeface="DejaVu Sans"/>
                <a:cs typeface="DejaVu Sans"/>
              </a:rPr>
              <a:t>competent</a:t>
            </a:r>
            <a:r>
              <a:rPr sz="2800" spc="130" dirty="0">
                <a:solidFill>
                  <a:srgbClr val="153C8D"/>
                </a:solidFill>
                <a:latin typeface="DejaVu Sans"/>
                <a:cs typeface="DejaVu Sans"/>
              </a:rPr>
              <a:t> </a:t>
            </a:r>
            <a:r>
              <a:rPr sz="2800" spc="-25" dirty="0">
                <a:solidFill>
                  <a:srgbClr val="153C8D"/>
                </a:solidFill>
                <a:latin typeface="DejaVu Sans"/>
                <a:cs typeface="DejaVu Sans"/>
              </a:rPr>
              <a:t>person</a:t>
            </a:r>
            <a:endParaRPr lang="en-US" sz="2800" spc="-25" dirty="0">
              <a:solidFill>
                <a:srgbClr val="153C8D"/>
              </a:solidFill>
              <a:latin typeface="DejaVu Sans"/>
              <a:cs typeface="DejaVu Sans"/>
            </a:endParaRPr>
          </a:p>
          <a:p>
            <a:pPr marL="12700" marR="5080">
              <a:lnSpc>
                <a:spcPct val="100000"/>
              </a:lnSpc>
            </a:pPr>
            <a:endParaRPr lang="en-GB" sz="2800" spc="-25" dirty="0">
              <a:solidFill>
                <a:srgbClr val="153C8D"/>
              </a:solidFill>
              <a:latin typeface="DejaVu Sans"/>
              <a:cs typeface="DejaVu Sans"/>
            </a:endParaRPr>
          </a:p>
          <a:p>
            <a:pPr marL="12700" marR="5080">
              <a:lnSpc>
                <a:spcPct val="100000"/>
              </a:lnSpc>
            </a:pPr>
            <a:r>
              <a:rPr lang="en-GB" sz="2800" spc="-25" dirty="0">
                <a:solidFill>
                  <a:srgbClr val="153C8D"/>
                </a:solidFill>
                <a:latin typeface="DejaVu Sans"/>
                <a:cs typeface="DejaVu Sans"/>
              </a:rPr>
              <a:t>Monitor changes, sub-contractors doing </a:t>
            </a:r>
            <a:r>
              <a:rPr lang="en-GB" sz="2800" spc="-25" dirty="0" err="1">
                <a:solidFill>
                  <a:srgbClr val="153C8D"/>
                </a:solidFill>
                <a:latin typeface="DejaVu Sans"/>
                <a:cs typeface="DejaVu Sans"/>
              </a:rPr>
              <a:t>CDM</a:t>
            </a:r>
            <a:r>
              <a:rPr lang="en-GB" sz="2800" spc="-25" dirty="0">
                <a:solidFill>
                  <a:srgbClr val="153C8D"/>
                </a:solidFill>
                <a:latin typeface="DejaVu Sans"/>
                <a:cs typeface="DejaVu Sans"/>
              </a:rPr>
              <a:t> work?</a:t>
            </a:r>
            <a:endParaRPr lang="en-US" sz="2800" spc="-25" dirty="0">
              <a:solidFill>
                <a:srgbClr val="153C8D"/>
              </a:solidFill>
              <a:latin typeface="DejaVu Sans"/>
              <a:cs typeface="DejaVu Sans"/>
            </a:endParaRPr>
          </a:p>
          <a:p>
            <a:pPr marL="12700" marR="5080">
              <a:lnSpc>
                <a:spcPct val="100000"/>
              </a:lnSpc>
            </a:pPr>
            <a:endParaRPr lang="en-GB" sz="2800" spc="-25" dirty="0">
              <a:solidFill>
                <a:srgbClr val="153C8D"/>
              </a:solidFill>
              <a:latin typeface="DejaVu Sans"/>
              <a:cs typeface="DejaVu Sans"/>
            </a:endParaRPr>
          </a:p>
          <a:p>
            <a:pPr marL="12700" marR="5080">
              <a:lnSpc>
                <a:spcPct val="100000"/>
              </a:lnSpc>
            </a:pPr>
            <a:endParaRPr sz="2800" dirty="0">
              <a:latin typeface="DejaVu Sans"/>
              <a:cs typeface="DejaVu Sans"/>
            </a:endParaRPr>
          </a:p>
        </p:txBody>
      </p:sp>
      <p:sp>
        <p:nvSpPr>
          <p:cNvPr id="6" name="object 6"/>
          <p:cNvSpPr/>
          <p:nvPr/>
        </p:nvSpPr>
        <p:spPr>
          <a:xfrm>
            <a:off x="5783071" y="1471675"/>
            <a:ext cx="3025901" cy="4392929"/>
          </a:xfrm>
          <a:prstGeom prst="rect">
            <a:avLst/>
          </a:prstGeom>
          <a:blipFill>
            <a:blip r:embed="rId5" cstate="print"/>
            <a:stretch>
              <a:fillRect/>
            </a:stretch>
          </a:blipFill>
        </p:spPr>
        <p:txBody>
          <a:bodyPr wrap="square" lIns="0" tIns="0" rIns="0" bIns="0" rtlCol="0"/>
          <a:lstStyle/>
          <a:p>
            <a:endParaRPr/>
          </a:p>
        </p:txBody>
      </p:sp>
      <p:sp>
        <p:nvSpPr>
          <p:cNvPr id="7" name="object 7"/>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5</a:t>
            </a:fld>
            <a:endParaRPr spc="-5" dirty="0"/>
          </a:p>
        </p:txBody>
      </p:sp>
      <p:sp>
        <p:nvSpPr>
          <p:cNvPr id="8" name="object 4">
            <a:extLst>
              <a:ext uri="{FF2B5EF4-FFF2-40B4-BE49-F238E27FC236}">
                <a16:creationId xmlns:a16="http://schemas.microsoft.com/office/drawing/2014/main" xmlns="" id="{091896B1-4930-4D21-A8B5-6908EDEFE842}"/>
              </a:ext>
            </a:extLst>
          </p:cNvPr>
          <p:cNvSpPr/>
          <p:nvPr/>
        </p:nvSpPr>
        <p:spPr>
          <a:xfrm>
            <a:off x="551179" y="5297564"/>
            <a:ext cx="236219" cy="24384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a:extLst>
              <a:ext uri="{FF2B5EF4-FFF2-40B4-BE49-F238E27FC236}">
                <a16:creationId xmlns:a16="http://schemas.microsoft.com/office/drawing/2014/main" xmlns="" id="{DE314A09-D365-42B4-AD22-B7FAC6D5D12E}"/>
              </a:ext>
            </a:extLst>
          </p:cNvPr>
          <p:cNvSpPr/>
          <p:nvPr/>
        </p:nvSpPr>
        <p:spPr>
          <a:xfrm>
            <a:off x="3989384" y="3587274"/>
            <a:ext cx="2450621" cy="239363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999FF"/>
          </a:solidFill>
          <a:ln w="9528" cap="flat">
            <a:solidFill>
              <a:srgbClr val="000000"/>
            </a:solidFill>
            <a:prstDash val="solid"/>
            <a:round/>
          </a:ln>
        </p:spPr>
        <p:txBody>
          <a:bodyPr vert="horz" wrap="none" lIns="68390" tIns="34195" rIns="68390" bIns="34195" anchor="ctr" anchorCtr="0" compatLnSpc="1">
            <a:noAutofit/>
          </a:bodyPr>
          <a:lstStyle/>
          <a:p>
            <a:pPr defTabSz="683880">
              <a:defRPr sz="1800" b="0" i="0" u="none" strike="noStrike" kern="0" cap="none" spc="0" baseline="0">
                <a:solidFill>
                  <a:srgbClr val="000000"/>
                </a:solidFill>
                <a:uFillTx/>
              </a:defRPr>
            </a:pPr>
            <a:endParaRPr lang="en-US" sz="1795">
              <a:solidFill>
                <a:srgbClr val="000000"/>
              </a:solidFill>
              <a:latin typeface="Times New Roman" pitchFamily="18"/>
            </a:endParaRPr>
          </a:p>
        </p:txBody>
      </p:sp>
      <p:sp>
        <p:nvSpPr>
          <p:cNvPr id="3" name="Rectangle 3">
            <a:extLst>
              <a:ext uri="{FF2B5EF4-FFF2-40B4-BE49-F238E27FC236}">
                <a16:creationId xmlns:a16="http://schemas.microsoft.com/office/drawing/2014/main" xmlns="" id="{9446A9ED-97D5-47E0-9DEE-0D1C4337773A}"/>
              </a:ext>
            </a:extLst>
          </p:cNvPr>
          <p:cNvSpPr txBox="1">
            <a:spLocks noGrp="1"/>
          </p:cNvSpPr>
          <p:nvPr>
            <p:ph type="title"/>
          </p:nvPr>
        </p:nvSpPr>
        <p:spPr>
          <a:xfrm>
            <a:off x="139700" y="524320"/>
            <a:ext cx="8534400" cy="2031325"/>
          </a:xfrm>
        </p:spPr>
        <p:txBody>
          <a:bodyPr/>
          <a:lstStyle/>
          <a:p>
            <a:pPr lvl="0"/>
            <a:r>
              <a:rPr lang="en-GB" dirty="0"/>
              <a:t>Transport  - Key messages – In equal measures</a:t>
            </a:r>
          </a:p>
        </p:txBody>
      </p:sp>
      <p:sp>
        <p:nvSpPr>
          <p:cNvPr id="4" name="Oval 4">
            <a:extLst>
              <a:ext uri="{FF2B5EF4-FFF2-40B4-BE49-F238E27FC236}">
                <a16:creationId xmlns:a16="http://schemas.microsoft.com/office/drawing/2014/main" xmlns="" id="{4AB2761E-0D29-475F-8124-C5FF2A565312}"/>
              </a:ext>
            </a:extLst>
          </p:cNvPr>
          <p:cNvSpPr/>
          <p:nvPr/>
        </p:nvSpPr>
        <p:spPr>
          <a:xfrm>
            <a:off x="3020539" y="1991521"/>
            <a:ext cx="2507617" cy="245062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5D759">
              <a:alpha val="50195"/>
            </a:srgbClr>
          </a:solidFill>
          <a:ln w="9528" cap="flat">
            <a:solidFill>
              <a:srgbClr val="000000"/>
            </a:solidFill>
            <a:prstDash val="solid"/>
            <a:round/>
          </a:ln>
        </p:spPr>
        <p:txBody>
          <a:bodyPr vert="horz" wrap="none" lIns="68390" tIns="34195" rIns="68390" bIns="34195" anchor="ctr" anchorCtr="0" compatLnSpc="1">
            <a:noAutofit/>
          </a:bodyPr>
          <a:lstStyle/>
          <a:p>
            <a:pPr defTabSz="683880">
              <a:defRPr sz="1800" b="0" i="0" u="none" strike="noStrike" kern="0" cap="none" spc="0" baseline="0">
                <a:solidFill>
                  <a:srgbClr val="000000"/>
                </a:solidFill>
                <a:uFillTx/>
              </a:defRPr>
            </a:pPr>
            <a:endParaRPr lang="en-US" sz="1795">
              <a:solidFill>
                <a:srgbClr val="000000"/>
              </a:solidFill>
              <a:latin typeface="Times New Roman" pitchFamily="18"/>
            </a:endParaRPr>
          </a:p>
        </p:txBody>
      </p:sp>
      <p:sp>
        <p:nvSpPr>
          <p:cNvPr id="5" name="Oval 5">
            <a:extLst>
              <a:ext uri="{FF2B5EF4-FFF2-40B4-BE49-F238E27FC236}">
                <a16:creationId xmlns:a16="http://schemas.microsoft.com/office/drawing/2014/main" xmlns="" id="{7740A057-8C09-4BCF-9159-9EB5CD477496}"/>
              </a:ext>
            </a:extLst>
          </p:cNvPr>
          <p:cNvSpPr/>
          <p:nvPr/>
        </p:nvSpPr>
        <p:spPr>
          <a:xfrm>
            <a:off x="2051685" y="3644263"/>
            <a:ext cx="2450621" cy="23366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9FF99">
              <a:alpha val="50195"/>
            </a:srgbClr>
          </a:solidFill>
          <a:ln w="9528" cap="flat">
            <a:solidFill>
              <a:srgbClr val="000000"/>
            </a:solidFill>
            <a:prstDash val="solid"/>
            <a:round/>
          </a:ln>
        </p:spPr>
        <p:txBody>
          <a:bodyPr vert="horz" wrap="none" lIns="68390" tIns="34195" rIns="68390" bIns="34195" anchor="ctr" anchorCtr="0" compatLnSpc="1">
            <a:noAutofit/>
          </a:bodyPr>
          <a:lstStyle/>
          <a:p>
            <a:pPr defTabSz="683880">
              <a:defRPr sz="1800" b="0" i="0" u="none" strike="noStrike" kern="0" cap="none" spc="0" baseline="0">
                <a:solidFill>
                  <a:srgbClr val="000000"/>
                </a:solidFill>
                <a:uFillTx/>
              </a:defRPr>
            </a:pPr>
            <a:endParaRPr lang="en-US" sz="1795">
              <a:solidFill>
                <a:srgbClr val="000000"/>
              </a:solidFill>
              <a:latin typeface="Times New Roman" pitchFamily="18"/>
            </a:endParaRPr>
          </a:p>
        </p:txBody>
      </p:sp>
      <p:sp>
        <p:nvSpPr>
          <p:cNvPr id="6" name="Text Box 6">
            <a:extLst>
              <a:ext uri="{FF2B5EF4-FFF2-40B4-BE49-F238E27FC236}">
                <a16:creationId xmlns:a16="http://schemas.microsoft.com/office/drawing/2014/main" xmlns="" id="{FD73A863-4162-4EFC-9759-21D94363210B}"/>
              </a:ext>
            </a:extLst>
          </p:cNvPr>
          <p:cNvSpPr txBox="1"/>
          <p:nvPr/>
        </p:nvSpPr>
        <p:spPr>
          <a:xfrm>
            <a:off x="2336644" y="4556127"/>
            <a:ext cx="2051686" cy="345287"/>
          </a:xfrm>
          <a:prstGeom prst="rect">
            <a:avLst/>
          </a:prstGeom>
          <a:noFill/>
          <a:ln cap="flat">
            <a:noFill/>
          </a:ln>
        </p:spPr>
        <p:txBody>
          <a:bodyPr vert="horz" wrap="square" lIns="68390" tIns="34195" rIns="68390" bIns="34195" anchor="t" anchorCtr="0" compatLnSpc="1">
            <a:spAutoFit/>
          </a:bodyPr>
          <a:lstStyle/>
          <a:p>
            <a:pPr defTabSz="683880">
              <a:spcBef>
                <a:spcPts val="1047"/>
              </a:spcBef>
              <a:defRPr sz="1800" b="0" i="0" u="none" strike="noStrike" kern="0" cap="none" spc="0" baseline="0">
                <a:solidFill>
                  <a:srgbClr val="000000"/>
                </a:solidFill>
                <a:uFillTx/>
              </a:defRPr>
            </a:pPr>
            <a:r>
              <a:rPr lang="en-GB" sz="1795" dirty="0">
                <a:solidFill>
                  <a:srgbClr val="000000"/>
                </a:solidFill>
                <a:latin typeface="Arial Black" panose="020B0A04020102020204" pitchFamily="34" charset="0"/>
              </a:rPr>
              <a:t>Safe VEHICLE</a:t>
            </a:r>
          </a:p>
        </p:txBody>
      </p:sp>
      <p:sp>
        <p:nvSpPr>
          <p:cNvPr id="7" name="Text Box 7">
            <a:extLst>
              <a:ext uri="{FF2B5EF4-FFF2-40B4-BE49-F238E27FC236}">
                <a16:creationId xmlns:a16="http://schemas.microsoft.com/office/drawing/2014/main" xmlns="" id="{40258604-7948-4CB6-855D-0AFF6BD7D3B7}"/>
              </a:ext>
            </a:extLst>
          </p:cNvPr>
          <p:cNvSpPr txBox="1"/>
          <p:nvPr/>
        </p:nvSpPr>
        <p:spPr>
          <a:xfrm>
            <a:off x="4502306" y="4501825"/>
            <a:ext cx="1937699" cy="345287"/>
          </a:xfrm>
          <a:prstGeom prst="rect">
            <a:avLst/>
          </a:prstGeom>
          <a:noFill/>
          <a:ln cap="flat">
            <a:noFill/>
          </a:ln>
        </p:spPr>
        <p:txBody>
          <a:bodyPr vert="horz" wrap="square" lIns="68390" tIns="34195" rIns="68390" bIns="34195" anchor="t" anchorCtr="0" compatLnSpc="1">
            <a:spAutoFit/>
          </a:bodyPr>
          <a:lstStyle/>
          <a:p>
            <a:pPr defTabSz="683880">
              <a:spcBef>
                <a:spcPts val="1047"/>
              </a:spcBef>
              <a:defRPr sz="1800" b="0" i="0" u="none" strike="noStrike" kern="0" cap="none" spc="0" baseline="0">
                <a:solidFill>
                  <a:srgbClr val="000000"/>
                </a:solidFill>
                <a:uFillTx/>
              </a:defRPr>
            </a:pPr>
            <a:r>
              <a:rPr lang="en-GB" sz="1795" dirty="0">
                <a:solidFill>
                  <a:srgbClr val="000000"/>
                </a:solidFill>
                <a:latin typeface="Arial Black" panose="020B0A04020102020204" pitchFamily="34" charset="0"/>
              </a:rPr>
              <a:t>Safe DRIVER</a:t>
            </a:r>
          </a:p>
        </p:txBody>
      </p:sp>
      <p:sp>
        <p:nvSpPr>
          <p:cNvPr id="8" name="Text Box 8">
            <a:extLst>
              <a:ext uri="{FF2B5EF4-FFF2-40B4-BE49-F238E27FC236}">
                <a16:creationId xmlns:a16="http://schemas.microsoft.com/office/drawing/2014/main" xmlns="" id="{469A4AA4-3504-42E0-97B2-178166F08E78}"/>
              </a:ext>
            </a:extLst>
          </p:cNvPr>
          <p:cNvSpPr txBox="1"/>
          <p:nvPr/>
        </p:nvSpPr>
        <p:spPr>
          <a:xfrm>
            <a:off x="3533460" y="2846390"/>
            <a:ext cx="1711640" cy="345287"/>
          </a:xfrm>
          <a:prstGeom prst="rect">
            <a:avLst/>
          </a:prstGeom>
          <a:noFill/>
          <a:ln cap="flat">
            <a:noFill/>
          </a:ln>
        </p:spPr>
        <p:txBody>
          <a:bodyPr vert="horz" wrap="square" lIns="68390" tIns="34195" rIns="68390" bIns="34195" anchor="t" anchorCtr="0" compatLnSpc="1">
            <a:spAutoFit/>
          </a:bodyPr>
          <a:lstStyle/>
          <a:p>
            <a:pPr defTabSz="683880">
              <a:spcBef>
                <a:spcPts val="1047"/>
              </a:spcBef>
              <a:defRPr sz="1800" b="0" i="0" u="none" strike="noStrike" kern="0" cap="none" spc="0" baseline="0">
                <a:solidFill>
                  <a:srgbClr val="000000"/>
                </a:solidFill>
                <a:uFillTx/>
              </a:defRPr>
            </a:pPr>
            <a:r>
              <a:rPr lang="en-GB" sz="1795" dirty="0">
                <a:solidFill>
                  <a:srgbClr val="000000"/>
                </a:solidFill>
                <a:latin typeface="Arial Black" panose="020B0A04020102020204" pitchFamily="34" charset="0"/>
              </a:rPr>
              <a:t>Safe SITE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802" y="544576"/>
            <a:ext cx="7776209" cy="566822"/>
          </a:xfrm>
          <a:prstGeom prst="rect">
            <a:avLst/>
          </a:prstGeom>
        </p:spPr>
        <p:txBody>
          <a:bodyPr vert="horz" wrap="square" lIns="0" tIns="12700" rIns="0" bIns="0" rtlCol="0">
            <a:spAutoFit/>
          </a:bodyPr>
          <a:lstStyle/>
          <a:p>
            <a:pPr marL="12700">
              <a:lnSpc>
                <a:spcPct val="100000"/>
              </a:lnSpc>
              <a:spcBef>
                <a:spcPts val="100"/>
              </a:spcBef>
              <a:tabLst>
                <a:tab pos="1788795" algn="l"/>
                <a:tab pos="5132705" algn="l"/>
              </a:tabLst>
            </a:pPr>
            <a:r>
              <a:rPr sz="3600" i="1" spc="195" dirty="0">
                <a:latin typeface="Nimbus Sans L"/>
                <a:cs typeface="Nimbus Sans L"/>
              </a:rPr>
              <a:t>Traffic	</a:t>
            </a:r>
            <a:r>
              <a:rPr sz="3600" i="1" spc="265" dirty="0">
                <a:latin typeface="Nimbus Sans L"/>
                <a:cs typeface="Nimbus Sans L"/>
              </a:rPr>
              <a:t>Management	</a:t>
            </a:r>
            <a:r>
              <a:rPr sz="3600" i="1" spc="195" dirty="0">
                <a:latin typeface="Nimbus Sans L"/>
                <a:cs typeface="Nimbus Sans L"/>
              </a:rPr>
              <a:t>Syste</a:t>
            </a:r>
            <a:r>
              <a:rPr sz="3600" i="1" spc="-500" dirty="0">
                <a:latin typeface="Nimbus Sans L"/>
                <a:cs typeface="Nimbus Sans L"/>
              </a:rPr>
              <a:t> </a:t>
            </a:r>
            <a:r>
              <a:rPr sz="3600" i="1" dirty="0">
                <a:latin typeface="Nimbus Sans L"/>
                <a:cs typeface="Nimbus Sans L"/>
              </a:rPr>
              <a:t>m</a:t>
            </a:r>
            <a:r>
              <a:rPr sz="3600" i="1" spc="-345" dirty="0">
                <a:latin typeface="Nimbus Sans L"/>
                <a:cs typeface="Nimbus Sans L"/>
              </a:rPr>
              <a:t> </a:t>
            </a:r>
            <a:endParaRPr sz="3600" dirty="0">
              <a:latin typeface="Nimbus Sans L"/>
              <a:cs typeface="Nimbus Sans L"/>
            </a:endParaRPr>
          </a:p>
        </p:txBody>
      </p:sp>
      <p:sp>
        <p:nvSpPr>
          <p:cNvPr id="7" name="object 7"/>
          <p:cNvSpPr txBox="1"/>
          <p:nvPr/>
        </p:nvSpPr>
        <p:spPr>
          <a:xfrm>
            <a:off x="673100" y="1618233"/>
            <a:ext cx="5562600" cy="3659271"/>
          </a:xfrm>
          <a:prstGeom prst="rect">
            <a:avLst/>
          </a:prstGeom>
        </p:spPr>
        <p:txBody>
          <a:bodyPr vert="horz" wrap="square" lIns="0" tIns="12065" rIns="0" bIns="0" rtlCol="0">
            <a:spAutoFit/>
          </a:bodyPr>
          <a:lstStyle/>
          <a:p>
            <a:pPr marL="469900" marR="5080" indent="-457200">
              <a:lnSpc>
                <a:spcPct val="100000"/>
              </a:lnSpc>
              <a:spcBef>
                <a:spcPts val="95"/>
              </a:spcBef>
              <a:buFont typeface="Arial" panose="020B0604020202020204" pitchFamily="34" charset="0"/>
              <a:buChar char="•"/>
            </a:pPr>
            <a:r>
              <a:rPr sz="3200" spc="-15" dirty="0">
                <a:solidFill>
                  <a:srgbClr val="153C8D"/>
                </a:solidFill>
                <a:latin typeface="DejaVu Sans"/>
                <a:cs typeface="DejaVu Sans"/>
              </a:rPr>
              <a:t>Combination </a:t>
            </a:r>
            <a:r>
              <a:rPr sz="3200" spc="-10" dirty="0">
                <a:solidFill>
                  <a:srgbClr val="153C8D"/>
                </a:solidFill>
                <a:latin typeface="DejaVu Sans"/>
                <a:cs typeface="DejaVu Sans"/>
              </a:rPr>
              <a:t>of </a:t>
            </a:r>
            <a:r>
              <a:rPr sz="3200" spc="-30" dirty="0">
                <a:solidFill>
                  <a:srgbClr val="153C8D"/>
                </a:solidFill>
                <a:latin typeface="DejaVu Sans"/>
                <a:cs typeface="DejaVu Sans"/>
              </a:rPr>
              <a:t>physical  </a:t>
            </a:r>
            <a:r>
              <a:rPr sz="3200" spc="-25" dirty="0">
                <a:solidFill>
                  <a:srgbClr val="153C8D"/>
                </a:solidFill>
                <a:latin typeface="DejaVu Sans"/>
                <a:cs typeface="DejaVu Sans"/>
              </a:rPr>
              <a:t>measures </a:t>
            </a:r>
            <a:r>
              <a:rPr sz="3200" spc="-175" dirty="0">
                <a:solidFill>
                  <a:srgbClr val="153C8D"/>
                </a:solidFill>
                <a:latin typeface="DejaVu Sans"/>
                <a:cs typeface="DejaVu Sans"/>
              </a:rPr>
              <a:t>&amp; </a:t>
            </a:r>
            <a:r>
              <a:rPr sz="3200" spc="-15" dirty="0">
                <a:solidFill>
                  <a:srgbClr val="153C8D"/>
                </a:solidFill>
                <a:latin typeface="DejaVu Sans"/>
                <a:cs typeface="DejaVu Sans"/>
              </a:rPr>
              <a:t>formal  </a:t>
            </a:r>
            <a:r>
              <a:rPr sz="3200" spc="-20" dirty="0">
                <a:solidFill>
                  <a:srgbClr val="153C8D"/>
                </a:solidFill>
                <a:latin typeface="DejaVu Sans"/>
                <a:cs typeface="DejaVu Sans"/>
              </a:rPr>
              <a:t>traffic </a:t>
            </a:r>
            <a:r>
              <a:rPr sz="3200" spc="-30" dirty="0">
                <a:solidFill>
                  <a:srgbClr val="153C8D"/>
                </a:solidFill>
                <a:latin typeface="DejaVu Sans"/>
                <a:cs typeface="DejaVu Sans"/>
              </a:rPr>
              <a:t>management  </a:t>
            </a:r>
            <a:r>
              <a:rPr sz="3200" spc="-35" dirty="0">
                <a:solidFill>
                  <a:srgbClr val="153C8D"/>
                </a:solidFill>
                <a:latin typeface="DejaVu Sans"/>
                <a:cs typeface="DejaVu Sans"/>
              </a:rPr>
              <a:t>procedures</a:t>
            </a:r>
            <a:endParaRPr sz="3200" dirty="0">
              <a:latin typeface="DejaVu Sans"/>
              <a:cs typeface="DejaVu Sans"/>
            </a:endParaRPr>
          </a:p>
          <a:p>
            <a:pPr marL="469900" marR="1191260" indent="-457200">
              <a:lnSpc>
                <a:spcPct val="109900"/>
              </a:lnSpc>
              <a:spcBef>
                <a:spcPts val="370"/>
              </a:spcBef>
              <a:buFont typeface="Arial" panose="020B0604020202020204" pitchFamily="34" charset="0"/>
              <a:buChar char="•"/>
            </a:pPr>
            <a:r>
              <a:rPr sz="3200" spc="-30" dirty="0">
                <a:solidFill>
                  <a:srgbClr val="153C8D"/>
                </a:solidFill>
                <a:latin typeface="DejaVu Sans"/>
                <a:cs typeface="DejaVu Sans"/>
              </a:rPr>
              <a:t>Based </a:t>
            </a:r>
            <a:r>
              <a:rPr sz="3200" spc="-15" dirty="0">
                <a:solidFill>
                  <a:srgbClr val="153C8D"/>
                </a:solidFill>
                <a:latin typeface="DejaVu Sans"/>
                <a:cs typeface="DejaVu Sans"/>
              </a:rPr>
              <a:t>on </a:t>
            </a:r>
            <a:r>
              <a:rPr sz="3200" spc="-5" dirty="0">
                <a:solidFill>
                  <a:srgbClr val="153C8D"/>
                </a:solidFill>
                <a:latin typeface="DejaVu Sans"/>
                <a:cs typeface="DejaVu Sans"/>
              </a:rPr>
              <a:t>RA  </a:t>
            </a:r>
            <a:endParaRPr lang="en-GB" sz="3200" spc="-5" dirty="0">
              <a:solidFill>
                <a:srgbClr val="153C8D"/>
              </a:solidFill>
              <a:latin typeface="DejaVu Sans"/>
              <a:cs typeface="DejaVu Sans"/>
            </a:endParaRPr>
          </a:p>
          <a:p>
            <a:pPr marL="469900" marR="1191260" indent="-457200">
              <a:lnSpc>
                <a:spcPct val="109900"/>
              </a:lnSpc>
              <a:spcBef>
                <a:spcPts val="370"/>
              </a:spcBef>
              <a:buFont typeface="Arial" panose="020B0604020202020204" pitchFamily="34" charset="0"/>
              <a:buChar char="•"/>
            </a:pPr>
            <a:r>
              <a:rPr sz="3200" spc="-25" dirty="0">
                <a:solidFill>
                  <a:srgbClr val="153C8D"/>
                </a:solidFill>
                <a:latin typeface="DejaVu Sans"/>
                <a:cs typeface="DejaVu Sans"/>
              </a:rPr>
              <a:t>Detail</a:t>
            </a:r>
            <a:r>
              <a:rPr lang="en-GB" sz="3200" spc="-25" dirty="0">
                <a:solidFill>
                  <a:srgbClr val="153C8D"/>
                </a:solidFill>
                <a:latin typeface="DejaVu Sans"/>
                <a:cs typeface="DejaVu Sans"/>
              </a:rPr>
              <a:t>s </a:t>
            </a:r>
            <a:r>
              <a:rPr sz="3200" spc="25" dirty="0">
                <a:solidFill>
                  <a:srgbClr val="153C8D"/>
                </a:solidFill>
                <a:latin typeface="DejaVu Sans"/>
                <a:cs typeface="DejaVu Sans"/>
              </a:rPr>
              <a:t>responsible  </a:t>
            </a:r>
            <a:r>
              <a:rPr sz="3200" spc="-40" dirty="0">
                <a:solidFill>
                  <a:srgbClr val="153C8D"/>
                </a:solidFill>
                <a:latin typeface="DejaVu Sans"/>
                <a:cs typeface="DejaVu Sans"/>
              </a:rPr>
              <a:t>people</a:t>
            </a:r>
            <a:endParaRPr sz="3200" dirty="0">
              <a:latin typeface="DejaVu Sans"/>
              <a:cs typeface="DejaVu Sans"/>
            </a:endParaRPr>
          </a:p>
        </p:txBody>
      </p:sp>
      <p:sp>
        <p:nvSpPr>
          <p:cNvPr id="8" name="object 8"/>
          <p:cNvSpPr/>
          <p:nvPr/>
        </p:nvSpPr>
        <p:spPr>
          <a:xfrm>
            <a:off x="5865342" y="3835220"/>
            <a:ext cx="2807969" cy="2160269"/>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4081245" y="4711700"/>
            <a:ext cx="1433321" cy="2001775"/>
          </a:xfrm>
          <a:prstGeom prst="rect">
            <a:avLst/>
          </a:prstGeom>
          <a:blipFill>
            <a:blip r:embed="rId3" cstate="print"/>
            <a:stretch>
              <a:fillRect/>
            </a:stretch>
          </a:blipFill>
        </p:spPr>
        <p:txBody>
          <a:bodyPr wrap="square" lIns="0" tIns="0" rIns="0" bIns="0" rtlCol="0"/>
          <a:lstStyle/>
          <a:p>
            <a:endParaRPr/>
          </a:p>
        </p:txBody>
      </p:sp>
      <p:sp>
        <p:nvSpPr>
          <p:cNvPr id="10" name="object 10"/>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7</a:t>
            </a:fld>
            <a:endParaRPr spc="-5" dirty="0"/>
          </a:p>
        </p:txBody>
      </p:sp>
      <p:sp>
        <p:nvSpPr>
          <p:cNvPr id="12" name="Oval 4">
            <a:extLst>
              <a:ext uri="{FF2B5EF4-FFF2-40B4-BE49-F238E27FC236}">
                <a16:creationId xmlns:a16="http://schemas.microsoft.com/office/drawing/2014/main" xmlns="" id="{B49EEB23-6ED8-43AD-A153-417C7390384C}"/>
              </a:ext>
            </a:extLst>
          </p:cNvPr>
          <p:cNvSpPr/>
          <p:nvPr/>
        </p:nvSpPr>
        <p:spPr>
          <a:xfrm>
            <a:off x="5937883" y="1247998"/>
            <a:ext cx="2507617" cy="245062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5D759">
              <a:alpha val="50195"/>
            </a:srgbClr>
          </a:solidFill>
          <a:ln w="9528" cap="flat">
            <a:solidFill>
              <a:srgbClr val="000000"/>
            </a:solidFill>
            <a:prstDash val="solid"/>
            <a:round/>
          </a:ln>
        </p:spPr>
        <p:txBody>
          <a:bodyPr vert="horz" wrap="none" lIns="68390" tIns="34195" rIns="68390" bIns="34195" anchor="ctr" anchorCtr="0" compatLnSpc="1">
            <a:noAutofit/>
          </a:bodyPr>
          <a:lstStyle/>
          <a:p>
            <a:pPr defTabSz="683880">
              <a:defRPr sz="1800" b="0" i="0" u="none" strike="noStrike" kern="0" cap="none" spc="0" baseline="0">
                <a:solidFill>
                  <a:srgbClr val="000000"/>
                </a:solidFill>
                <a:uFillTx/>
              </a:defRPr>
            </a:pPr>
            <a:endParaRPr lang="en-US" sz="1795">
              <a:solidFill>
                <a:srgbClr val="000000"/>
              </a:solidFill>
              <a:latin typeface="Times New Roman" pitchFamily="18"/>
            </a:endParaRPr>
          </a:p>
        </p:txBody>
      </p:sp>
      <p:sp>
        <p:nvSpPr>
          <p:cNvPr id="13" name="Text Box 8">
            <a:extLst>
              <a:ext uri="{FF2B5EF4-FFF2-40B4-BE49-F238E27FC236}">
                <a16:creationId xmlns:a16="http://schemas.microsoft.com/office/drawing/2014/main" xmlns="" id="{A65839FB-B1C3-46C2-BF62-A0167F8DB47E}"/>
              </a:ext>
            </a:extLst>
          </p:cNvPr>
          <p:cNvSpPr txBox="1"/>
          <p:nvPr/>
        </p:nvSpPr>
        <p:spPr>
          <a:xfrm>
            <a:off x="6484780" y="2208796"/>
            <a:ext cx="1711640" cy="345287"/>
          </a:xfrm>
          <a:prstGeom prst="rect">
            <a:avLst/>
          </a:prstGeom>
          <a:noFill/>
          <a:ln cap="flat">
            <a:noFill/>
          </a:ln>
        </p:spPr>
        <p:txBody>
          <a:bodyPr vert="horz" wrap="square" lIns="68390" tIns="34195" rIns="68390" bIns="34195" anchor="t" anchorCtr="0" compatLnSpc="1">
            <a:spAutoFit/>
          </a:bodyPr>
          <a:lstStyle/>
          <a:p>
            <a:pPr defTabSz="683880">
              <a:spcBef>
                <a:spcPts val="1047"/>
              </a:spcBef>
              <a:defRPr sz="1800" b="0" i="0" u="none" strike="noStrike" kern="0" cap="none" spc="0" baseline="0">
                <a:solidFill>
                  <a:srgbClr val="000000"/>
                </a:solidFill>
                <a:uFillTx/>
              </a:defRPr>
            </a:pPr>
            <a:r>
              <a:rPr lang="en-GB" sz="1795" dirty="0">
                <a:solidFill>
                  <a:srgbClr val="000000"/>
                </a:solidFill>
                <a:latin typeface="Arial Black" panose="020B0A04020102020204" pitchFamily="34" charset="0"/>
              </a:rPr>
              <a:t>Safe SITE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6210" y="544576"/>
            <a:ext cx="7776209" cy="574040"/>
          </a:xfrm>
          <a:prstGeom prst="rect">
            <a:avLst/>
          </a:prstGeom>
        </p:spPr>
        <p:txBody>
          <a:bodyPr vert="horz" wrap="square" lIns="0" tIns="12700" rIns="0" bIns="0" rtlCol="0">
            <a:spAutoFit/>
          </a:bodyPr>
          <a:lstStyle/>
          <a:p>
            <a:pPr marL="12700">
              <a:lnSpc>
                <a:spcPct val="100000"/>
              </a:lnSpc>
              <a:spcBef>
                <a:spcPts val="100"/>
              </a:spcBef>
              <a:tabLst>
                <a:tab pos="1788795" algn="l"/>
                <a:tab pos="5132705" algn="l"/>
              </a:tabLst>
            </a:pPr>
            <a:r>
              <a:rPr sz="3600" i="1" spc="195" dirty="0">
                <a:latin typeface="Nimbus Sans L"/>
                <a:cs typeface="Nimbus Sans L"/>
              </a:rPr>
              <a:t>Traffic	</a:t>
            </a:r>
            <a:r>
              <a:rPr sz="3600" i="1" spc="265" dirty="0">
                <a:latin typeface="Nimbus Sans L"/>
                <a:cs typeface="Nimbus Sans L"/>
              </a:rPr>
              <a:t>Management	</a:t>
            </a:r>
            <a:r>
              <a:rPr sz="3600" i="1" spc="195" dirty="0">
                <a:latin typeface="Nimbus Sans L"/>
                <a:cs typeface="Nimbus Sans L"/>
              </a:rPr>
              <a:t>Syste</a:t>
            </a:r>
            <a:r>
              <a:rPr sz="3600" i="1" spc="-500" dirty="0">
                <a:latin typeface="Nimbus Sans L"/>
                <a:cs typeface="Nimbus Sans L"/>
              </a:rPr>
              <a:t> </a:t>
            </a:r>
            <a:r>
              <a:rPr sz="3600" i="1" dirty="0">
                <a:latin typeface="Nimbus Sans L"/>
                <a:cs typeface="Nimbus Sans L"/>
              </a:rPr>
              <a:t>m</a:t>
            </a:r>
            <a:r>
              <a:rPr sz="3600" i="1" spc="-345" dirty="0">
                <a:latin typeface="Nimbus Sans L"/>
                <a:cs typeface="Nimbus Sans L"/>
              </a:rPr>
              <a:t> </a:t>
            </a:r>
            <a:endParaRPr sz="3600" dirty="0">
              <a:latin typeface="Nimbus Sans L"/>
              <a:cs typeface="Nimbus Sans L"/>
            </a:endParaRPr>
          </a:p>
        </p:txBody>
      </p:sp>
      <p:sp>
        <p:nvSpPr>
          <p:cNvPr id="6" name="object 6"/>
          <p:cNvSpPr txBox="1"/>
          <p:nvPr/>
        </p:nvSpPr>
        <p:spPr>
          <a:xfrm>
            <a:off x="818666" y="1118616"/>
            <a:ext cx="4856606" cy="3575209"/>
          </a:xfrm>
          <a:prstGeom prst="rect">
            <a:avLst/>
          </a:prstGeom>
        </p:spPr>
        <p:txBody>
          <a:bodyPr vert="horz" wrap="square" lIns="0" tIns="12065" rIns="0" bIns="0" rtlCol="0">
            <a:spAutoFit/>
          </a:bodyPr>
          <a:lstStyle/>
          <a:p>
            <a:pPr marL="377825" marR="5080" indent="-365760">
              <a:lnSpc>
                <a:spcPct val="120200"/>
              </a:lnSpc>
              <a:spcBef>
                <a:spcPts val="95"/>
              </a:spcBef>
            </a:pPr>
            <a:r>
              <a:rPr sz="2800" b="1" spc="-15" dirty="0">
                <a:solidFill>
                  <a:srgbClr val="153C8D"/>
                </a:solidFill>
                <a:latin typeface="DejaVu Sans"/>
                <a:cs typeface="DejaVu Sans"/>
              </a:rPr>
              <a:t>Traffic </a:t>
            </a:r>
            <a:r>
              <a:rPr sz="2800" b="1" spc="-35" dirty="0">
                <a:solidFill>
                  <a:srgbClr val="153C8D"/>
                </a:solidFill>
                <a:latin typeface="DejaVu Sans"/>
                <a:cs typeface="DejaVu Sans"/>
              </a:rPr>
              <a:t>Management </a:t>
            </a:r>
            <a:r>
              <a:rPr sz="2800" b="1" spc="35" dirty="0">
                <a:solidFill>
                  <a:srgbClr val="153C8D"/>
                </a:solidFill>
                <a:latin typeface="DejaVu Sans"/>
                <a:cs typeface="DejaVu Sans"/>
              </a:rPr>
              <a:t>Plan</a:t>
            </a:r>
            <a:r>
              <a:rPr sz="2800" spc="35" dirty="0">
                <a:solidFill>
                  <a:srgbClr val="153C8D"/>
                </a:solidFill>
                <a:latin typeface="DejaVu Sans"/>
                <a:cs typeface="DejaVu Sans"/>
              </a:rPr>
              <a:t>: </a:t>
            </a:r>
            <a:endParaRPr lang="en-GB" sz="2800" spc="35" dirty="0">
              <a:solidFill>
                <a:srgbClr val="153C8D"/>
              </a:solidFill>
              <a:latin typeface="DejaVu Sans"/>
              <a:cs typeface="DejaVu Sans"/>
            </a:endParaRPr>
          </a:p>
          <a:p>
            <a:pPr marL="526415" marR="5080" indent="-514350">
              <a:lnSpc>
                <a:spcPct val="120200"/>
              </a:lnSpc>
              <a:spcBef>
                <a:spcPts val="95"/>
              </a:spcBef>
              <a:buFont typeface="Arial" panose="020B0604020202020204" pitchFamily="34" charset="0"/>
              <a:buChar char="•"/>
            </a:pPr>
            <a:r>
              <a:rPr sz="2800" spc="85" dirty="0">
                <a:solidFill>
                  <a:srgbClr val="153C8D"/>
                </a:solidFill>
                <a:latin typeface="DejaVu Sans"/>
                <a:cs typeface="DejaVu Sans"/>
              </a:rPr>
              <a:t>ID </a:t>
            </a:r>
            <a:r>
              <a:rPr sz="2800" spc="-20" dirty="0">
                <a:solidFill>
                  <a:srgbClr val="153C8D"/>
                </a:solidFill>
                <a:latin typeface="DejaVu Sans"/>
                <a:cs typeface="DejaVu Sans"/>
              </a:rPr>
              <a:t>the traffic </a:t>
            </a:r>
            <a:r>
              <a:rPr sz="2800" spc="5" dirty="0">
                <a:solidFill>
                  <a:srgbClr val="153C8D"/>
                </a:solidFill>
                <a:latin typeface="DejaVu Sans"/>
                <a:cs typeface="DejaVu Sans"/>
              </a:rPr>
              <a:t>routes  </a:t>
            </a:r>
            <a:endParaRPr lang="en-GB" sz="2800" spc="5" dirty="0">
              <a:solidFill>
                <a:srgbClr val="153C8D"/>
              </a:solidFill>
              <a:latin typeface="DejaVu Sans"/>
              <a:cs typeface="DejaVu Sans"/>
            </a:endParaRPr>
          </a:p>
          <a:p>
            <a:pPr marL="526415" marR="5080" indent="-514350">
              <a:lnSpc>
                <a:spcPct val="120200"/>
              </a:lnSpc>
              <a:spcBef>
                <a:spcPts val="95"/>
              </a:spcBef>
              <a:buFont typeface="Arial" panose="020B0604020202020204" pitchFamily="34" charset="0"/>
              <a:buChar char="•"/>
            </a:pPr>
            <a:r>
              <a:rPr sz="2800" dirty="0">
                <a:solidFill>
                  <a:srgbClr val="153C8D"/>
                </a:solidFill>
                <a:latin typeface="DejaVu Sans"/>
                <a:cs typeface="DejaVu Sans"/>
              </a:rPr>
              <a:t>Includes </a:t>
            </a:r>
            <a:r>
              <a:rPr sz="2800" spc="-35" dirty="0">
                <a:solidFill>
                  <a:srgbClr val="153C8D"/>
                </a:solidFill>
                <a:latin typeface="DejaVu Sans"/>
                <a:cs typeface="DejaVu Sans"/>
              </a:rPr>
              <a:t>a </a:t>
            </a:r>
            <a:r>
              <a:rPr sz="2800" spc="20" dirty="0">
                <a:solidFill>
                  <a:srgbClr val="153C8D"/>
                </a:solidFill>
                <a:latin typeface="DejaVu Sans"/>
                <a:cs typeface="DejaVu Sans"/>
              </a:rPr>
              <a:t>map/site</a:t>
            </a:r>
            <a:r>
              <a:rPr sz="2800" spc="440" dirty="0">
                <a:solidFill>
                  <a:srgbClr val="153C8D"/>
                </a:solidFill>
                <a:latin typeface="DejaVu Sans"/>
                <a:cs typeface="DejaVu Sans"/>
              </a:rPr>
              <a:t> </a:t>
            </a:r>
            <a:r>
              <a:rPr sz="2800" spc="-20" dirty="0">
                <a:solidFill>
                  <a:srgbClr val="153C8D"/>
                </a:solidFill>
                <a:latin typeface="DejaVu Sans"/>
                <a:cs typeface="DejaVu Sans"/>
              </a:rPr>
              <a:t>plan</a:t>
            </a:r>
            <a:endParaRPr sz="2800" dirty="0">
              <a:latin typeface="DejaVu Sans"/>
              <a:cs typeface="DejaVu Sans"/>
            </a:endParaRPr>
          </a:p>
          <a:p>
            <a:pPr>
              <a:lnSpc>
                <a:spcPct val="100000"/>
              </a:lnSpc>
              <a:spcBef>
                <a:spcPts val="10"/>
              </a:spcBef>
            </a:pPr>
            <a:endParaRPr sz="3750" dirty="0">
              <a:latin typeface="DejaVu Sans"/>
              <a:cs typeface="DejaVu Sans"/>
            </a:endParaRPr>
          </a:p>
          <a:p>
            <a:pPr marL="16510" marR="198120">
              <a:lnSpc>
                <a:spcPct val="110100"/>
              </a:lnSpc>
              <a:spcBef>
                <a:spcPts val="5"/>
              </a:spcBef>
            </a:pPr>
            <a:r>
              <a:rPr sz="2800" b="1" spc="-10" dirty="0">
                <a:solidFill>
                  <a:srgbClr val="153C8D"/>
                </a:solidFill>
                <a:latin typeface="DejaVu Sans"/>
                <a:cs typeface="DejaVu Sans"/>
              </a:rPr>
              <a:t>Workplace </a:t>
            </a:r>
            <a:r>
              <a:rPr sz="2800" b="1" dirty="0">
                <a:solidFill>
                  <a:srgbClr val="153C8D"/>
                </a:solidFill>
                <a:latin typeface="DejaVu Sans"/>
                <a:cs typeface="DejaVu Sans"/>
              </a:rPr>
              <a:t>/ </a:t>
            </a:r>
            <a:r>
              <a:rPr sz="2800" b="1" spc="-35" dirty="0">
                <a:solidFill>
                  <a:srgbClr val="153C8D"/>
                </a:solidFill>
                <a:latin typeface="DejaVu Sans"/>
                <a:cs typeface="DejaVu Sans"/>
              </a:rPr>
              <a:t>Site </a:t>
            </a:r>
            <a:r>
              <a:rPr sz="2800" b="1" spc="25" dirty="0">
                <a:solidFill>
                  <a:srgbClr val="153C8D"/>
                </a:solidFill>
                <a:latin typeface="DejaVu Sans"/>
                <a:cs typeface="DejaVu Sans"/>
              </a:rPr>
              <a:t>Rules</a:t>
            </a:r>
            <a:r>
              <a:rPr sz="2800" spc="25" dirty="0">
                <a:solidFill>
                  <a:srgbClr val="153C8D"/>
                </a:solidFill>
                <a:latin typeface="DejaVu Sans"/>
                <a:cs typeface="DejaVu Sans"/>
              </a:rPr>
              <a:t>:</a:t>
            </a:r>
            <a:endParaRPr lang="en-GB" sz="2800" spc="25" dirty="0">
              <a:solidFill>
                <a:srgbClr val="153C8D"/>
              </a:solidFill>
              <a:latin typeface="DejaVu Sans"/>
              <a:cs typeface="DejaVu Sans"/>
            </a:endParaRPr>
          </a:p>
          <a:p>
            <a:pPr marL="473710" marR="198120" indent="-457200">
              <a:lnSpc>
                <a:spcPct val="110100"/>
              </a:lnSpc>
              <a:spcBef>
                <a:spcPts val="5"/>
              </a:spcBef>
              <a:buFont typeface="Arial" panose="020B0604020202020204" pitchFamily="34" charset="0"/>
              <a:buChar char="•"/>
            </a:pPr>
            <a:r>
              <a:rPr sz="2800" spc="15" dirty="0">
                <a:solidFill>
                  <a:srgbClr val="153C8D"/>
                </a:solidFill>
                <a:latin typeface="DejaVu Sans"/>
                <a:cs typeface="DejaVu Sans"/>
              </a:rPr>
              <a:t>Instructions: </a:t>
            </a:r>
            <a:r>
              <a:rPr sz="2800" spc="-10" dirty="0">
                <a:solidFill>
                  <a:srgbClr val="153C8D"/>
                </a:solidFill>
                <a:latin typeface="DejaVu Sans"/>
                <a:cs typeface="DejaVu Sans"/>
              </a:rPr>
              <a:t>what </a:t>
            </a:r>
            <a:r>
              <a:rPr sz="2800" spc="-35" dirty="0">
                <a:solidFill>
                  <a:srgbClr val="153C8D"/>
                </a:solidFill>
                <a:latin typeface="DejaVu Sans"/>
                <a:cs typeface="DejaVu Sans"/>
              </a:rPr>
              <a:t>people  </a:t>
            </a:r>
            <a:r>
              <a:rPr sz="2800" spc="-40" dirty="0">
                <a:solidFill>
                  <a:srgbClr val="153C8D"/>
                </a:solidFill>
                <a:latin typeface="DejaVu Sans"/>
                <a:cs typeface="DejaVu Sans"/>
              </a:rPr>
              <a:t>can </a:t>
            </a:r>
            <a:r>
              <a:rPr sz="2800" spc="-10" dirty="0">
                <a:solidFill>
                  <a:srgbClr val="153C8D"/>
                </a:solidFill>
                <a:latin typeface="DejaVu Sans"/>
                <a:cs typeface="DejaVu Sans"/>
              </a:rPr>
              <a:t>or </a:t>
            </a:r>
            <a:r>
              <a:rPr sz="2800" spc="-25" dirty="0">
                <a:solidFill>
                  <a:srgbClr val="153C8D"/>
                </a:solidFill>
                <a:latin typeface="DejaVu Sans"/>
                <a:cs typeface="DejaVu Sans"/>
              </a:rPr>
              <a:t>cannot</a:t>
            </a:r>
            <a:r>
              <a:rPr sz="2800" spc="470" dirty="0">
                <a:solidFill>
                  <a:srgbClr val="153C8D"/>
                </a:solidFill>
                <a:latin typeface="DejaVu Sans"/>
                <a:cs typeface="DejaVu Sans"/>
              </a:rPr>
              <a:t> </a:t>
            </a:r>
            <a:r>
              <a:rPr sz="2800" spc="-25" dirty="0">
                <a:solidFill>
                  <a:srgbClr val="153C8D"/>
                </a:solidFill>
                <a:latin typeface="DejaVu Sans"/>
                <a:cs typeface="DejaVu Sans"/>
              </a:rPr>
              <a:t>do</a:t>
            </a:r>
            <a:endParaRPr sz="2800" dirty="0">
              <a:latin typeface="DejaVu Sans"/>
              <a:cs typeface="DejaVu Sans"/>
            </a:endParaRPr>
          </a:p>
        </p:txBody>
      </p:sp>
      <p:grpSp>
        <p:nvGrpSpPr>
          <p:cNvPr id="7" name="object 7"/>
          <p:cNvGrpSpPr/>
          <p:nvPr/>
        </p:nvGrpSpPr>
        <p:grpSpPr>
          <a:xfrm>
            <a:off x="5712205" y="1400047"/>
            <a:ext cx="2828925" cy="4346575"/>
            <a:chOff x="5712205" y="1400047"/>
            <a:chExt cx="2828925" cy="4346575"/>
          </a:xfrm>
        </p:grpSpPr>
        <p:sp>
          <p:nvSpPr>
            <p:cNvPr id="8" name="object 8"/>
            <p:cNvSpPr/>
            <p:nvPr/>
          </p:nvSpPr>
          <p:spPr>
            <a:xfrm>
              <a:off x="6288277" y="3560317"/>
              <a:ext cx="2188825" cy="2186177"/>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5712205" y="1400047"/>
              <a:ext cx="2828544" cy="2187702"/>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8</a:t>
            </a:fld>
            <a:endParaRPr spc="-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6736" y="481330"/>
            <a:ext cx="6344285" cy="695960"/>
          </a:xfrm>
          <a:prstGeom prst="rect">
            <a:avLst/>
          </a:prstGeom>
        </p:spPr>
        <p:txBody>
          <a:bodyPr vert="horz" wrap="square" lIns="0" tIns="12065" rIns="0" bIns="0" rtlCol="0">
            <a:spAutoFit/>
          </a:bodyPr>
          <a:lstStyle/>
          <a:p>
            <a:pPr marL="12700">
              <a:lnSpc>
                <a:spcPct val="100000"/>
              </a:lnSpc>
              <a:spcBef>
                <a:spcPts val="95"/>
              </a:spcBef>
              <a:tabLst>
                <a:tab pos="1534795" algn="l"/>
                <a:tab pos="5444490" algn="l"/>
              </a:tabLst>
            </a:pPr>
            <a:r>
              <a:rPr i="1" spc="165" dirty="0">
                <a:latin typeface="Nimbus Sans L"/>
                <a:cs typeface="Nimbus Sans L"/>
              </a:rPr>
              <a:t>Risk	</a:t>
            </a:r>
            <a:r>
              <a:rPr i="1" spc="245" dirty="0">
                <a:latin typeface="Nimbus Sans L"/>
                <a:cs typeface="Nimbus Sans L"/>
              </a:rPr>
              <a:t>Assessment	</a:t>
            </a:r>
            <a:endParaRPr i="1" spc="-5" dirty="0">
              <a:latin typeface="Nimbus Sans L"/>
              <a:cs typeface="Nimbus Sans L"/>
            </a:endParaRPr>
          </a:p>
        </p:txBody>
      </p:sp>
      <p:sp>
        <p:nvSpPr>
          <p:cNvPr id="12" name="object 12"/>
          <p:cNvSpPr txBox="1"/>
          <p:nvPr/>
        </p:nvSpPr>
        <p:spPr>
          <a:xfrm>
            <a:off x="520700" y="1262305"/>
            <a:ext cx="5105399" cy="5551456"/>
          </a:xfrm>
          <a:prstGeom prst="rect">
            <a:avLst/>
          </a:prstGeom>
        </p:spPr>
        <p:txBody>
          <a:bodyPr vert="horz" wrap="square" lIns="0" tIns="12700" rIns="0" bIns="0" rtlCol="0">
            <a:spAutoFit/>
          </a:bodyPr>
          <a:lstStyle/>
          <a:p>
            <a:pPr marL="15875">
              <a:lnSpc>
                <a:spcPts val="2875"/>
              </a:lnSpc>
              <a:spcBef>
                <a:spcPts val="100"/>
              </a:spcBef>
            </a:pPr>
            <a:r>
              <a:rPr sz="2400" b="1" spc="5" dirty="0">
                <a:solidFill>
                  <a:srgbClr val="153C8D"/>
                </a:solidFill>
                <a:latin typeface="DejaVu Sans"/>
                <a:cs typeface="DejaVu Sans"/>
              </a:rPr>
              <a:t>WHAT </a:t>
            </a:r>
            <a:r>
              <a:rPr sz="2400" b="1" spc="-5" dirty="0">
                <a:solidFill>
                  <a:srgbClr val="153C8D"/>
                </a:solidFill>
                <a:latin typeface="DejaVu Sans"/>
                <a:cs typeface="DejaVu Sans"/>
              </a:rPr>
              <a:t>COULD </a:t>
            </a:r>
            <a:r>
              <a:rPr sz="2400" b="1" spc="-15" dirty="0">
                <a:solidFill>
                  <a:srgbClr val="153C8D"/>
                </a:solidFill>
                <a:latin typeface="DejaVu Sans"/>
                <a:cs typeface="DejaVu Sans"/>
              </a:rPr>
              <a:t>GO</a:t>
            </a:r>
            <a:r>
              <a:rPr sz="2400" b="1" spc="-50" dirty="0">
                <a:solidFill>
                  <a:srgbClr val="153C8D"/>
                </a:solidFill>
                <a:latin typeface="DejaVu Sans"/>
                <a:cs typeface="DejaVu Sans"/>
              </a:rPr>
              <a:t> </a:t>
            </a:r>
            <a:r>
              <a:rPr sz="2400" b="1" spc="10" dirty="0">
                <a:solidFill>
                  <a:srgbClr val="153C8D"/>
                </a:solidFill>
                <a:latin typeface="DejaVu Sans"/>
                <a:cs typeface="DejaVu Sans"/>
              </a:rPr>
              <a:t>WRONG?</a:t>
            </a:r>
            <a:endParaRPr sz="2400" dirty="0">
              <a:latin typeface="DejaVu Sans"/>
              <a:cs typeface="DejaVu Sans"/>
            </a:endParaRPr>
          </a:p>
          <a:p>
            <a:pPr marL="12700">
              <a:lnSpc>
                <a:spcPts val="2865"/>
              </a:lnSpc>
            </a:pPr>
            <a:r>
              <a:rPr sz="2400" spc="10" dirty="0">
                <a:solidFill>
                  <a:srgbClr val="153C8D"/>
                </a:solidFill>
                <a:latin typeface="DejaVu Sans"/>
                <a:cs typeface="DejaVu Sans"/>
              </a:rPr>
              <a:t>Person:</a:t>
            </a:r>
            <a:endParaRPr lang="en-GB" sz="2400" dirty="0">
              <a:latin typeface="DejaVu Sans"/>
              <a:cs typeface="DejaVu Sans"/>
            </a:endParaRPr>
          </a:p>
          <a:p>
            <a:pPr marL="355600" indent="-342900">
              <a:lnSpc>
                <a:spcPts val="2865"/>
              </a:lnSpc>
              <a:buFont typeface="Arial" panose="020B0604020202020204" pitchFamily="34" charset="0"/>
              <a:buChar char="•"/>
            </a:pPr>
            <a:r>
              <a:rPr sz="2000" spc="-25" dirty="0">
                <a:solidFill>
                  <a:srgbClr val="153C8D"/>
                </a:solidFill>
                <a:latin typeface="DejaVu Sans"/>
                <a:cs typeface="DejaVu Sans"/>
              </a:rPr>
              <a:t>Be </a:t>
            </a:r>
            <a:r>
              <a:rPr sz="2000" spc="-5" dirty="0">
                <a:solidFill>
                  <a:srgbClr val="153C8D"/>
                </a:solidFill>
                <a:latin typeface="DejaVu Sans"/>
                <a:cs typeface="DejaVu Sans"/>
              </a:rPr>
              <a:t>hit </a:t>
            </a:r>
            <a:r>
              <a:rPr sz="2000" spc="-15" dirty="0">
                <a:solidFill>
                  <a:srgbClr val="153C8D"/>
                </a:solidFill>
                <a:latin typeface="DejaVu Sans"/>
                <a:cs typeface="DejaVu Sans"/>
              </a:rPr>
              <a:t>by </a:t>
            </a:r>
            <a:r>
              <a:rPr sz="2000" spc="-25" dirty="0">
                <a:solidFill>
                  <a:srgbClr val="153C8D"/>
                </a:solidFill>
                <a:latin typeface="DejaVu Sans"/>
                <a:cs typeface="DejaVu Sans"/>
              </a:rPr>
              <a:t>a </a:t>
            </a:r>
            <a:r>
              <a:rPr sz="2000" spc="-20" dirty="0">
                <a:solidFill>
                  <a:srgbClr val="153C8D"/>
                </a:solidFill>
                <a:latin typeface="DejaVu Sans"/>
                <a:cs typeface="DejaVu Sans"/>
              </a:rPr>
              <a:t>vehicle? </a:t>
            </a:r>
            <a:endParaRPr lang="en-GB" sz="2000" spc="-20" dirty="0">
              <a:solidFill>
                <a:srgbClr val="153C8D"/>
              </a:solidFill>
              <a:latin typeface="DejaVu Sans"/>
              <a:cs typeface="DejaVu Sans"/>
            </a:endParaRPr>
          </a:p>
          <a:p>
            <a:pPr marL="355600" indent="-342900">
              <a:lnSpc>
                <a:spcPts val="2865"/>
              </a:lnSpc>
              <a:buFont typeface="Arial" panose="020B0604020202020204" pitchFamily="34" charset="0"/>
              <a:buChar char="•"/>
            </a:pPr>
            <a:r>
              <a:rPr sz="2000" spc="-15" dirty="0">
                <a:solidFill>
                  <a:srgbClr val="153C8D"/>
                </a:solidFill>
                <a:latin typeface="DejaVu Sans"/>
                <a:cs typeface="DejaVu Sans"/>
              </a:rPr>
              <a:t>Fall </a:t>
            </a:r>
            <a:r>
              <a:rPr sz="2000" spc="-10" dirty="0">
                <a:solidFill>
                  <a:srgbClr val="153C8D"/>
                </a:solidFill>
                <a:latin typeface="DejaVu Sans"/>
                <a:cs typeface="DejaVu Sans"/>
              </a:rPr>
              <a:t>from </a:t>
            </a:r>
            <a:r>
              <a:rPr sz="2000" spc="-25" dirty="0">
                <a:solidFill>
                  <a:srgbClr val="153C8D"/>
                </a:solidFill>
                <a:latin typeface="DejaVu Sans"/>
                <a:cs typeface="DejaVu Sans"/>
              </a:rPr>
              <a:t>a</a:t>
            </a:r>
            <a:r>
              <a:rPr lang="en-GB" sz="2000" spc="-25" dirty="0">
                <a:solidFill>
                  <a:srgbClr val="153C8D"/>
                </a:solidFill>
                <a:latin typeface="DejaVu Sans"/>
                <a:cs typeface="DejaVu Sans"/>
              </a:rPr>
              <a:t> </a:t>
            </a:r>
            <a:r>
              <a:rPr sz="2000" spc="-20" dirty="0">
                <a:solidFill>
                  <a:srgbClr val="153C8D"/>
                </a:solidFill>
                <a:latin typeface="DejaVu Sans"/>
                <a:cs typeface="DejaVu Sans"/>
              </a:rPr>
              <a:t>vehicle?</a:t>
            </a:r>
            <a:endParaRPr lang="en-GB" sz="2000" dirty="0">
              <a:latin typeface="DejaVu Sans"/>
              <a:cs typeface="DejaVu Sans"/>
            </a:endParaRPr>
          </a:p>
          <a:p>
            <a:pPr marL="355600" indent="-342900">
              <a:lnSpc>
                <a:spcPts val="2865"/>
              </a:lnSpc>
              <a:buFont typeface="Arial" panose="020B0604020202020204" pitchFamily="34" charset="0"/>
              <a:buChar char="•"/>
            </a:pPr>
            <a:r>
              <a:rPr sz="2000" spc="-25" dirty="0">
                <a:solidFill>
                  <a:srgbClr val="153C8D"/>
                </a:solidFill>
                <a:latin typeface="DejaVu Sans"/>
                <a:cs typeface="DejaVu Sans"/>
              </a:rPr>
              <a:t>Be crushed </a:t>
            </a:r>
            <a:r>
              <a:rPr sz="2000" spc="-30" dirty="0">
                <a:solidFill>
                  <a:srgbClr val="153C8D"/>
                </a:solidFill>
                <a:latin typeface="DejaVu Sans"/>
                <a:cs typeface="DejaVu Sans"/>
              </a:rPr>
              <a:t>between </a:t>
            </a:r>
            <a:r>
              <a:rPr sz="2000" spc="-25" dirty="0">
                <a:solidFill>
                  <a:srgbClr val="153C8D"/>
                </a:solidFill>
                <a:latin typeface="DejaVu Sans"/>
                <a:cs typeface="DejaVu Sans"/>
              </a:rPr>
              <a:t>a </a:t>
            </a:r>
            <a:r>
              <a:rPr sz="2000" spc="-30" dirty="0">
                <a:solidFill>
                  <a:srgbClr val="153C8D"/>
                </a:solidFill>
                <a:latin typeface="DejaVu Sans"/>
                <a:cs typeface="DejaVu Sans"/>
              </a:rPr>
              <a:t>vehicle </a:t>
            </a:r>
            <a:r>
              <a:rPr sz="2000" spc="-110" dirty="0">
                <a:solidFill>
                  <a:srgbClr val="153C8D"/>
                </a:solidFill>
                <a:latin typeface="DejaVu Sans"/>
                <a:cs typeface="DejaVu Sans"/>
              </a:rPr>
              <a:t>&amp;  </a:t>
            </a:r>
            <a:r>
              <a:rPr sz="2000" spc="-20" dirty="0">
                <a:solidFill>
                  <a:srgbClr val="153C8D"/>
                </a:solidFill>
                <a:latin typeface="DejaVu Sans"/>
                <a:cs typeface="DejaVu Sans"/>
              </a:rPr>
              <a:t>another </a:t>
            </a:r>
            <a:r>
              <a:rPr sz="2000" spc="-30" dirty="0">
                <a:solidFill>
                  <a:srgbClr val="153C8D"/>
                </a:solidFill>
                <a:latin typeface="DejaVu Sans"/>
                <a:cs typeface="DejaVu Sans"/>
              </a:rPr>
              <a:t>vehicle </a:t>
            </a:r>
            <a:r>
              <a:rPr sz="2000" spc="-10" dirty="0">
                <a:solidFill>
                  <a:srgbClr val="153C8D"/>
                </a:solidFill>
                <a:latin typeface="DejaVu Sans"/>
                <a:cs typeface="DejaVu Sans"/>
              </a:rPr>
              <a:t>or </a:t>
            </a:r>
            <a:r>
              <a:rPr sz="2000" spc="-15" dirty="0">
                <a:solidFill>
                  <a:srgbClr val="153C8D"/>
                </a:solidFill>
                <a:latin typeface="DejaVu Sans"/>
                <a:cs typeface="DejaVu Sans"/>
              </a:rPr>
              <a:t>stationary </a:t>
            </a:r>
            <a:r>
              <a:rPr sz="2000" spc="-5" dirty="0">
                <a:solidFill>
                  <a:srgbClr val="153C8D"/>
                </a:solidFill>
                <a:latin typeface="DejaVu Sans"/>
                <a:cs typeface="DejaVu Sans"/>
              </a:rPr>
              <a:t>object?</a:t>
            </a:r>
            <a:endParaRPr lang="en-GB" sz="2000" dirty="0">
              <a:latin typeface="DejaVu Sans"/>
              <a:cs typeface="DejaVu Sans"/>
            </a:endParaRPr>
          </a:p>
          <a:p>
            <a:pPr marL="355600" indent="-342900">
              <a:lnSpc>
                <a:spcPts val="2865"/>
              </a:lnSpc>
              <a:buFont typeface="Arial" panose="020B0604020202020204" pitchFamily="34" charset="0"/>
              <a:buChar char="•"/>
            </a:pPr>
            <a:r>
              <a:rPr sz="2000" spc="-25" dirty="0">
                <a:solidFill>
                  <a:srgbClr val="153C8D"/>
                </a:solidFill>
                <a:latin typeface="DejaVu Sans"/>
                <a:cs typeface="DejaVu Sans"/>
              </a:rPr>
              <a:t>Be </a:t>
            </a:r>
            <a:r>
              <a:rPr sz="2000" spc="-5" dirty="0">
                <a:solidFill>
                  <a:srgbClr val="153C8D"/>
                </a:solidFill>
                <a:latin typeface="DejaVu Sans"/>
                <a:cs typeface="DejaVu Sans"/>
              </a:rPr>
              <a:t>hit </a:t>
            </a:r>
            <a:r>
              <a:rPr sz="2000" spc="-15" dirty="0">
                <a:solidFill>
                  <a:srgbClr val="153C8D"/>
                </a:solidFill>
                <a:latin typeface="DejaVu Sans"/>
                <a:cs typeface="DejaVu Sans"/>
              </a:rPr>
              <a:t>by </a:t>
            </a:r>
            <a:r>
              <a:rPr sz="2000" spc="-25" dirty="0">
                <a:solidFill>
                  <a:srgbClr val="153C8D"/>
                </a:solidFill>
                <a:latin typeface="DejaVu Sans"/>
                <a:cs typeface="DejaVu Sans"/>
              </a:rPr>
              <a:t>a </a:t>
            </a:r>
            <a:r>
              <a:rPr sz="2000" spc="-15" dirty="0">
                <a:solidFill>
                  <a:srgbClr val="153C8D"/>
                </a:solidFill>
                <a:latin typeface="DejaVu Sans"/>
                <a:cs typeface="DejaVu Sans"/>
              </a:rPr>
              <a:t>falling load?  </a:t>
            </a:r>
            <a:endParaRPr lang="en-GB" sz="2000" spc="-15" dirty="0">
              <a:solidFill>
                <a:srgbClr val="153C8D"/>
              </a:solidFill>
              <a:latin typeface="DejaVu Sans"/>
              <a:cs typeface="DejaVu Sans"/>
            </a:endParaRPr>
          </a:p>
          <a:p>
            <a:pPr marL="355600" indent="-342900">
              <a:lnSpc>
                <a:spcPts val="2865"/>
              </a:lnSpc>
              <a:buFont typeface="Arial" panose="020B0604020202020204" pitchFamily="34" charset="0"/>
              <a:buChar char="•"/>
            </a:pPr>
            <a:r>
              <a:rPr sz="2000" spc="-30" dirty="0">
                <a:solidFill>
                  <a:srgbClr val="153C8D"/>
                </a:solidFill>
                <a:latin typeface="DejaVu Sans"/>
                <a:cs typeface="DejaVu Sans"/>
              </a:rPr>
              <a:t>Make </a:t>
            </a:r>
            <a:r>
              <a:rPr sz="2000" spc="-25" dirty="0">
                <a:solidFill>
                  <a:srgbClr val="153C8D"/>
                </a:solidFill>
                <a:latin typeface="DejaVu Sans"/>
                <a:cs typeface="DejaVu Sans"/>
              </a:rPr>
              <a:t>a</a:t>
            </a:r>
            <a:r>
              <a:rPr sz="2000" spc="220" dirty="0">
                <a:solidFill>
                  <a:srgbClr val="153C8D"/>
                </a:solidFill>
                <a:latin typeface="DejaVu Sans"/>
                <a:cs typeface="DejaVu Sans"/>
              </a:rPr>
              <a:t> </a:t>
            </a:r>
            <a:r>
              <a:rPr sz="2000" spc="-15" dirty="0">
                <a:solidFill>
                  <a:srgbClr val="153C8D"/>
                </a:solidFill>
                <a:latin typeface="DejaVu Sans"/>
                <a:cs typeface="DejaVu Sans"/>
              </a:rPr>
              <a:t>mistake?</a:t>
            </a:r>
            <a:endParaRPr lang="en-US" sz="2000" spc="-15" dirty="0">
              <a:solidFill>
                <a:srgbClr val="153C8D"/>
              </a:solidFill>
              <a:latin typeface="DejaVu Sans"/>
              <a:cs typeface="DejaVu Sans"/>
            </a:endParaRPr>
          </a:p>
          <a:p>
            <a:pPr marL="355600" indent="-342900">
              <a:lnSpc>
                <a:spcPts val="2865"/>
              </a:lnSpc>
              <a:buFont typeface="Arial" panose="020B0604020202020204" pitchFamily="34" charset="0"/>
              <a:buChar char="•"/>
            </a:pPr>
            <a:r>
              <a:rPr lang="en-GB" sz="2000" spc="-15" dirty="0">
                <a:solidFill>
                  <a:srgbClr val="153C8D"/>
                </a:solidFill>
                <a:latin typeface="DejaVu Sans"/>
                <a:cs typeface="DejaVu Sans"/>
              </a:rPr>
              <a:t>Pedestrians paying attention to their phones, not what's around them!</a:t>
            </a:r>
            <a:endParaRPr lang="en-GB" sz="2400" spc="-10" dirty="0">
              <a:solidFill>
                <a:srgbClr val="153C8D"/>
              </a:solidFill>
              <a:latin typeface="DejaVu Sans"/>
              <a:cs typeface="DejaVu Sans"/>
            </a:endParaRPr>
          </a:p>
          <a:p>
            <a:pPr marL="12700">
              <a:lnSpc>
                <a:spcPts val="2865"/>
              </a:lnSpc>
              <a:spcBef>
                <a:spcPts val="25"/>
              </a:spcBef>
            </a:pPr>
            <a:r>
              <a:rPr sz="2400" spc="-10" dirty="0">
                <a:solidFill>
                  <a:srgbClr val="153C8D"/>
                </a:solidFill>
                <a:latin typeface="DejaVu Sans"/>
                <a:cs typeface="DejaVu Sans"/>
              </a:rPr>
              <a:t>Vehicle:</a:t>
            </a:r>
            <a:endParaRPr lang="en-GB" sz="2400" dirty="0">
              <a:latin typeface="DejaVu Sans"/>
              <a:cs typeface="DejaVu Sans"/>
            </a:endParaRPr>
          </a:p>
          <a:p>
            <a:pPr marL="355600" indent="-342900">
              <a:lnSpc>
                <a:spcPts val="2865"/>
              </a:lnSpc>
              <a:spcBef>
                <a:spcPts val="25"/>
              </a:spcBef>
              <a:buFont typeface="Arial" panose="020B0604020202020204" pitchFamily="34" charset="0"/>
              <a:buChar char="•"/>
            </a:pPr>
            <a:r>
              <a:rPr sz="2000" spc="-25" dirty="0">
                <a:solidFill>
                  <a:srgbClr val="153C8D"/>
                </a:solidFill>
                <a:latin typeface="DejaVu Sans"/>
                <a:cs typeface="DejaVu Sans"/>
              </a:rPr>
              <a:t>Be </a:t>
            </a:r>
            <a:r>
              <a:rPr sz="2000" spc="-20" dirty="0">
                <a:solidFill>
                  <a:srgbClr val="153C8D"/>
                </a:solidFill>
                <a:latin typeface="DejaVu Sans"/>
                <a:cs typeface="DejaVu Sans"/>
              </a:rPr>
              <a:t>used </a:t>
            </a:r>
            <a:r>
              <a:rPr sz="2000" spc="-15" dirty="0">
                <a:solidFill>
                  <a:srgbClr val="153C8D"/>
                </a:solidFill>
                <a:latin typeface="DejaVu Sans"/>
                <a:cs typeface="DejaVu Sans"/>
              </a:rPr>
              <a:t>inappropriately?  </a:t>
            </a:r>
            <a:endParaRPr lang="en-GB" sz="2000" spc="-15" dirty="0">
              <a:solidFill>
                <a:srgbClr val="153C8D"/>
              </a:solidFill>
              <a:latin typeface="DejaVu Sans"/>
              <a:cs typeface="DejaVu Sans"/>
            </a:endParaRPr>
          </a:p>
          <a:p>
            <a:pPr marL="355600" indent="-342900">
              <a:lnSpc>
                <a:spcPts val="2865"/>
              </a:lnSpc>
              <a:spcBef>
                <a:spcPts val="25"/>
              </a:spcBef>
              <a:buFont typeface="Arial" panose="020B0604020202020204" pitchFamily="34" charset="0"/>
              <a:buChar char="•"/>
            </a:pPr>
            <a:r>
              <a:rPr sz="2000" dirty="0">
                <a:solidFill>
                  <a:srgbClr val="153C8D"/>
                </a:solidFill>
                <a:latin typeface="DejaVu Sans"/>
                <a:cs typeface="DejaVu Sans"/>
              </a:rPr>
              <a:t>Overturn/topple</a:t>
            </a:r>
            <a:r>
              <a:rPr sz="2000" spc="95" dirty="0">
                <a:solidFill>
                  <a:srgbClr val="153C8D"/>
                </a:solidFill>
                <a:latin typeface="DejaVu Sans"/>
                <a:cs typeface="DejaVu Sans"/>
              </a:rPr>
              <a:t> </a:t>
            </a:r>
            <a:r>
              <a:rPr sz="2000" spc="-15" dirty="0">
                <a:solidFill>
                  <a:srgbClr val="153C8D"/>
                </a:solidFill>
                <a:latin typeface="DejaVu Sans"/>
                <a:cs typeface="DejaVu Sans"/>
              </a:rPr>
              <a:t>over?</a:t>
            </a:r>
            <a:endParaRPr lang="en-GB" sz="2000" dirty="0">
              <a:latin typeface="DejaVu Sans"/>
              <a:cs typeface="DejaVu Sans"/>
            </a:endParaRPr>
          </a:p>
          <a:p>
            <a:pPr marL="355600" indent="-342900">
              <a:lnSpc>
                <a:spcPts val="2865"/>
              </a:lnSpc>
              <a:spcBef>
                <a:spcPts val="25"/>
              </a:spcBef>
              <a:buFont typeface="Arial" panose="020B0604020202020204" pitchFamily="34" charset="0"/>
              <a:buChar char="•"/>
            </a:pPr>
            <a:r>
              <a:rPr sz="2000" spc="-15" dirty="0">
                <a:solidFill>
                  <a:srgbClr val="153C8D"/>
                </a:solidFill>
                <a:latin typeface="DejaVu Sans"/>
                <a:cs typeface="DejaVu Sans"/>
              </a:rPr>
              <a:t>Drive away</a:t>
            </a:r>
            <a:r>
              <a:rPr sz="2000" spc="210" dirty="0">
                <a:solidFill>
                  <a:srgbClr val="153C8D"/>
                </a:solidFill>
                <a:latin typeface="DejaVu Sans"/>
                <a:cs typeface="DejaVu Sans"/>
              </a:rPr>
              <a:t> </a:t>
            </a:r>
            <a:r>
              <a:rPr sz="2000" spc="-15" dirty="0">
                <a:solidFill>
                  <a:srgbClr val="153C8D"/>
                </a:solidFill>
                <a:latin typeface="DejaVu Sans"/>
                <a:cs typeface="DejaVu Sans"/>
              </a:rPr>
              <a:t>prematurely?</a:t>
            </a:r>
            <a:endParaRPr lang="en-GB" sz="2000" dirty="0">
              <a:latin typeface="DejaVu Sans"/>
              <a:cs typeface="DejaVu Sans"/>
            </a:endParaRPr>
          </a:p>
          <a:p>
            <a:pPr marL="355600" indent="-342900">
              <a:lnSpc>
                <a:spcPts val="2865"/>
              </a:lnSpc>
              <a:spcBef>
                <a:spcPts val="25"/>
              </a:spcBef>
              <a:buFont typeface="Arial" panose="020B0604020202020204" pitchFamily="34" charset="0"/>
              <a:buChar char="•"/>
            </a:pPr>
            <a:r>
              <a:rPr sz="2000" spc="-20" dirty="0">
                <a:solidFill>
                  <a:srgbClr val="153C8D"/>
                </a:solidFill>
                <a:latin typeface="DejaVu Sans"/>
                <a:cs typeface="DejaVu Sans"/>
              </a:rPr>
              <a:t>Touch an </a:t>
            </a:r>
            <a:r>
              <a:rPr sz="2000" spc="-25" dirty="0">
                <a:solidFill>
                  <a:srgbClr val="153C8D"/>
                </a:solidFill>
                <a:latin typeface="DejaVu Sans"/>
                <a:cs typeface="DejaVu Sans"/>
              </a:rPr>
              <a:t>overhead</a:t>
            </a:r>
            <a:r>
              <a:rPr lang="en-US" sz="2000" spc="-25" dirty="0">
                <a:solidFill>
                  <a:srgbClr val="153C8D"/>
                </a:solidFill>
                <a:latin typeface="DejaVu Sans"/>
                <a:cs typeface="DejaVu Sans"/>
              </a:rPr>
              <a:t> </a:t>
            </a:r>
            <a:r>
              <a:rPr sz="2000" spc="-20" dirty="0">
                <a:solidFill>
                  <a:srgbClr val="153C8D"/>
                </a:solidFill>
                <a:latin typeface="DejaVu Sans"/>
                <a:cs typeface="DejaVu Sans"/>
              </a:rPr>
              <a:t>obstruction?</a:t>
            </a:r>
            <a:endParaRPr sz="2000" dirty="0">
              <a:latin typeface="DejaVu Sans"/>
              <a:cs typeface="DejaVu Sans"/>
            </a:endParaRPr>
          </a:p>
        </p:txBody>
      </p:sp>
      <p:sp>
        <p:nvSpPr>
          <p:cNvPr id="13" name="object 13"/>
          <p:cNvSpPr/>
          <p:nvPr/>
        </p:nvSpPr>
        <p:spPr>
          <a:xfrm>
            <a:off x="5783071" y="1382521"/>
            <a:ext cx="3060953" cy="2303525"/>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5783071" y="3776725"/>
            <a:ext cx="3024377" cy="2138171"/>
          </a:xfrm>
          <a:prstGeom prst="rect">
            <a:avLst/>
          </a:prstGeom>
          <a:blipFill>
            <a:blip r:embed="rId3" cstate="print"/>
            <a:stretch>
              <a:fillRect/>
            </a:stretch>
          </a:blipFill>
        </p:spPr>
        <p:txBody>
          <a:bodyPr wrap="square" lIns="0" tIns="0" rIns="0" bIns="0" rtlCol="0"/>
          <a:lstStyle/>
          <a:p>
            <a:endParaRPr/>
          </a:p>
        </p:txBody>
      </p:sp>
      <p:sp>
        <p:nvSpPr>
          <p:cNvPr id="15" name="object 15"/>
          <p:cNvSpPr txBox="1">
            <a:spLocks noGrp="1"/>
          </p:cNvSpPr>
          <p:nvPr>
            <p:ph type="sldNum" sz="quarter" idx="4294967295"/>
          </p:nvPr>
        </p:nvSpPr>
        <p:spPr>
          <a:xfrm>
            <a:off x="8318245" y="6276891"/>
            <a:ext cx="302259" cy="232409"/>
          </a:xfrm>
          <a:prstGeom prst="rect">
            <a:avLst/>
          </a:prstGeom>
        </p:spPr>
        <p:txBody>
          <a:bodyPr vert="horz" wrap="square" lIns="0" tIns="0" rIns="0" bIns="0" rtlCol="0">
            <a:spAutoFit/>
          </a:bodyPr>
          <a:lstStyle/>
          <a:p>
            <a:pPr marL="38100">
              <a:lnSpc>
                <a:spcPts val="1680"/>
              </a:lnSpc>
            </a:pPr>
            <a:fld id="{81D60167-4931-47E6-BA6A-407CBD079E47}" type="slidenum">
              <a:rPr spc="-5" dirty="0"/>
              <a:t>9</a:t>
            </a:fld>
            <a:endParaRPr spc="-5" dirty="0"/>
          </a:p>
        </p:txBody>
      </p:sp>
      <p:sp>
        <p:nvSpPr>
          <p:cNvPr id="7" name="object 13">
            <a:extLst>
              <a:ext uri="{FF2B5EF4-FFF2-40B4-BE49-F238E27FC236}">
                <a16:creationId xmlns:a16="http://schemas.microsoft.com/office/drawing/2014/main" xmlns="" id="{63B566E0-ED3D-405E-B1A0-C9595033FBD7}"/>
              </a:ext>
            </a:extLst>
          </p:cNvPr>
          <p:cNvSpPr/>
          <p:nvPr/>
        </p:nvSpPr>
        <p:spPr>
          <a:xfrm>
            <a:off x="5778500" y="1291841"/>
            <a:ext cx="3060953" cy="2303525"/>
          </a:xfrm>
          <a:prstGeom prst="rect">
            <a:avLst/>
          </a:prstGeom>
          <a:blipFill>
            <a:blip r:embed="rId2" cstate="print"/>
            <a:stretch>
              <a:fillRect/>
            </a:stretch>
          </a:blipFill>
        </p:spPr>
        <p:txBody>
          <a:bodyPr wrap="square" lIns="0" tIns="0" rIns="0" bIns="0" rtlCol="0"/>
          <a:lstStyle/>
          <a:p>
            <a:endParaRPr/>
          </a:p>
        </p:txBody>
      </p:sp>
      <p:sp>
        <p:nvSpPr>
          <p:cNvPr id="8" name="object 14">
            <a:extLst>
              <a:ext uri="{FF2B5EF4-FFF2-40B4-BE49-F238E27FC236}">
                <a16:creationId xmlns:a16="http://schemas.microsoft.com/office/drawing/2014/main" xmlns="" id="{8BB7B45D-D240-4172-871D-2C88D63C6623}"/>
              </a:ext>
            </a:extLst>
          </p:cNvPr>
          <p:cNvSpPr/>
          <p:nvPr/>
        </p:nvSpPr>
        <p:spPr>
          <a:xfrm>
            <a:off x="5778500" y="3686045"/>
            <a:ext cx="3024377" cy="213817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415</TotalTime>
  <Words>1289</Words>
  <Application>Microsoft Office PowerPoint</Application>
  <PresentationFormat>Custom</PresentationFormat>
  <Paragraphs>271</Paragraphs>
  <Slides>38</Slides>
  <Notes>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   Workplace Transport  Safety </vt:lpstr>
      <vt:lpstr>When the I nspector Calls</vt:lpstr>
      <vt:lpstr>What the I nspector finds..</vt:lpstr>
      <vt:lpstr>Employer must…</vt:lpstr>
      <vt:lpstr>Transport  - Key messages – In equal measures</vt:lpstr>
      <vt:lpstr>Traffic Management Syste m </vt:lpstr>
      <vt:lpstr>Traffic Management Syste m </vt:lpstr>
      <vt:lpstr>Risk Assessment </vt:lpstr>
      <vt:lpstr>Risk Assessment </vt:lpstr>
      <vt:lpstr>Risk Assessment </vt:lpstr>
      <vt:lpstr>Hierarchy of Control</vt:lpstr>
      <vt:lpstr>Safe Vehicle </vt:lpstr>
      <vt:lpstr>Safe Driver </vt:lpstr>
      <vt:lpstr>PowerPoint Presentation</vt:lpstr>
      <vt:lpstr>Continuous Management </vt:lpstr>
      <vt:lpstr>PowerPoint Presentation</vt:lpstr>
      <vt:lpstr>PowerPoint Presentation</vt:lpstr>
      <vt:lpstr>Local Issues - Herefordshire</vt:lpstr>
      <vt:lpstr>Local Issues - Herefordshire</vt:lpstr>
      <vt:lpstr>PowerPoint Presentation</vt:lpstr>
      <vt:lpstr>Driving and Covid 19</vt:lpstr>
      <vt:lpstr>Driving and Covid 19</vt:lpstr>
      <vt:lpstr>Driving and Covid 19</vt:lpstr>
      <vt:lpstr>Transport  - Key messages</vt:lpstr>
      <vt:lpstr>Machinery &amp; PTO Shafts</vt:lpstr>
      <vt:lpstr>Big Vehicle vs Small Car</vt:lpstr>
      <vt:lpstr>Forklift training required?</vt:lpstr>
      <vt:lpstr>Ready for the road?</vt:lpstr>
      <vt:lpstr>Rocket launching??</vt:lpstr>
      <vt:lpstr>Fit for the road??</vt:lpstr>
      <vt:lpstr>Tractor brake and stop</vt:lpstr>
      <vt:lpstr>Hedge cutting the wrong way</vt:lpstr>
      <vt:lpstr>Key message - Manage</vt:lpstr>
      <vt:lpstr>  References regarding Mud on Roads:-   a)     NFU - https://www.nfuonline.com/cross-sector/farm-business/transport/ and Health and safety pages:  b)    NFU -https://www.nfuonline.com/cross-sector/farm-business/health-safety-and-wellbeing/) c)     Leaving mud on the road is against the law : -https://www.nottinghamshire.police.uk/advice/mud?fbclid=IwAR0-0TqEgz3JUivh-rXgQQUj2sbN0EtbSY_2EzqLVTecfpUZeZ_A3h2zChw).  d)     The Staffordshire Road Safety Partnership  http://www.staffsbiker.co.uk/cleanersaferhighway.   These are only a very small sample of the numerous guides to the responsibilities of farmers and construction companies.  </vt:lpstr>
      <vt:lpstr>  Thank you for listening   Any Questions??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 Campbell</dc:creator>
  <cp:lastModifiedBy>User</cp:lastModifiedBy>
  <cp:revision>63</cp:revision>
  <dcterms:created xsi:type="dcterms:W3CDTF">2020-11-11T09:38:31Z</dcterms:created>
  <dcterms:modified xsi:type="dcterms:W3CDTF">2020-11-27T09:49:23Z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2008-10-21T00:00:00Z</vt:filetime>
  </property>
  <property fmtid="{D5CDD505-2E9C-101B-9397-08002B2CF9AE}" pid="3" name="Creator">
    <vt:lpwstr>Acrobat PDFMaker 7.0 for PowerPoint</vt:lpwstr>
  </property>
  <property fmtid="{D5CDD505-2E9C-101B-9397-08002B2CF9AE}" pid="4" name="LastSaved">
    <vt:filetime>2020-11-11T00:00:00Z</vt:filetime>
  </property>
</Properties>
</file>