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5096-734B-417F-813D-8F7CFC45EC5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07FC-D566-4A83-825A-4CED5F2DF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E24D7-8589-45F3-A8E5-934C84FC4551}" type="datetime1">
              <a:rPr lang="en-GB" smtClean="0"/>
              <a:t>22/09/2020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0BE8-3F40-4D66-BF3F-8541DD9FC85F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C88-3BAF-4CB8-AC7E-3104C753C5A2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42BE-1441-4C7F-BC16-26E60C854FA7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7E70-54C2-408A-97E0-4D43FB7A333F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84F-2C4F-410F-A644-4C3FEC5974EE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EE3-DE7C-479A-873B-560BDF387490}" type="datetime1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446-5232-4FAF-9204-3B75F964E307}" type="datetime1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45D0-C408-4382-B1BE-67977F733A2B}" type="datetime1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DCB368-F939-4DE1-8C6C-94A587216D11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545A2-FB8D-4867-8972-5188F0254C56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D03624-20FA-4269-83C8-A6AC78ED4F50}" type="datetime1">
              <a:rPr lang="en-GB" smtClean="0"/>
              <a:t>22/09/2020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refordhsg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GB" sz="3200" dirty="0"/>
              <a:t>        </a:t>
            </a:r>
          </a:p>
          <a:p>
            <a:pPr marL="109728" indent="0" algn="ctr">
              <a:buNone/>
            </a:pPr>
            <a:r>
              <a:rPr lang="en-GB" sz="3200" dirty="0"/>
              <a:t>ZOOM SEMINAR </a:t>
            </a:r>
          </a:p>
          <a:p>
            <a:pPr marL="109728" indent="0" algn="ctr">
              <a:buNone/>
            </a:pPr>
            <a:r>
              <a:rPr lang="en-GB" sz="3200" dirty="0"/>
              <a:t>10:00am Wednesday 23</a:t>
            </a:r>
            <a:r>
              <a:rPr lang="en-GB" sz="3200" baseline="30000" dirty="0"/>
              <a:t>rd</a:t>
            </a:r>
            <a:r>
              <a:rPr lang="en-GB" sz="3200" dirty="0"/>
              <a:t> September 2020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 algn="ctr">
              <a:buNone/>
            </a:pPr>
            <a:r>
              <a:rPr lang="en-US" sz="3200" dirty="0"/>
              <a:t>'Statutory Compliance plus Covid-19 Update’</a:t>
            </a:r>
          </a:p>
          <a:p>
            <a:pPr marL="109728" indent="0" algn="ctr">
              <a:buNone/>
            </a:pPr>
            <a:r>
              <a:rPr lang="en-GB" sz="3200" dirty="0"/>
              <a:t> Q&amp;A Session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>
              <a:buNone/>
            </a:pPr>
            <a:r>
              <a:rPr lang="en-GB" sz="3200" b="1" dirty="0"/>
              <a:t>Housekeeping:</a:t>
            </a:r>
          </a:p>
          <a:p>
            <a:pPr marL="109728" indent="0">
              <a:buNone/>
            </a:pPr>
            <a:r>
              <a:rPr lang="en-GB" sz="3200" dirty="0"/>
              <a:t>Please keep microphones ‘muted’ unless you wish to speak (this keeps down background noise).</a:t>
            </a:r>
          </a:p>
          <a:p>
            <a:pPr marL="109728" indent="0">
              <a:buNone/>
            </a:pPr>
            <a:r>
              <a:rPr lang="en-GB" sz="3200" dirty="0"/>
              <a:t>Please ask questions though the ‘chat’ button.</a:t>
            </a:r>
          </a:p>
          <a:p>
            <a:pPr marL="109728" indent="0">
              <a:buNone/>
            </a:pPr>
            <a:r>
              <a:rPr lang="en-GB" sz="3200" dirty="0"/>
              <a:t>Technical issues, please email </a:t>
            </a:r>
            <a:r>
              <a:rPr lang="en-GB" sz="3200" dirty="0">
                <a:hlinkClick r:id="rId2"/>
              </a:rPr>
              <a:t>info@herefordhsg.co.uk</a:t>
            </a:r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/>
              <a:t>Herefordshire Health &amp; Safety Group</a:t>
            </a:r>
          </a:p>
        </p:txBody>
      </p:sp>
    </p:spTree>
    <p:extLst>
      <p:ext uri="{BB962C8B-B14F-4D97-AF65-F5344CB8AC3E}">
        <p14:creationId xmlns:p14="http://schemas.microsoft.com/office/powerpoint/2010/main" val="20580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B9552-B1B1-4F83-9FC4-8C1A3EACD905}"/>
              </a:ext>
            </a:extLst>
          </p:cNvPr>
          <p:cNvSpPr txBox="1"/>
          <p:nvPr/>
        </p:nvSpPr>
        <p:spPr>
          <a:xfrm>
            <a:off x="395536" y="1512184"/>
            <a:ext cx="6624736" cy="4812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Asbestos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Electrical 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Lighting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 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Aid Equipment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Fuel Oil Storage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Appliances: Boilers, Ovens Etc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Cylinders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Lifts and Hoists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Lightning Conductors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Exhaust Ventilation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Dust Extraction Etc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 Vessels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Compressors, Calorifiers And Air Receivers Etc   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System Testing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at Height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1163A6-4B2A-4AE3-B67C-8DAA1C596474}"/>
              </a:ext>
            </a:extLst>
          </p:cNvPr>
          <p:cNvSpPr txBox="1"/>
          <p:nvPr/>
        </p:nvSpPr>
        <p:spPr>
          <a:xfrm>
            <a:off x="395536" y="188640"/>
            <a:ext cx="856895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and Safety Testing/ Inspection Requirements	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is not an exhaustive list of all planned preventative maintenance requirements but highlights the key areas for which compliance would be sought during inspection / audit by HSE/Insurers.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5DC495-4336-409B-AB40-104F45612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048409"/>
              </p:ext>
            </p:extLst>
          </p:nvPr>
        </p:nvGraphicFramePr>
        <p:xfrm>
          <a:off x="179512" y="188640"/>
          <a:ext cx="8568952" cy="4267200"/>
        </p:xfrm>
        <a:graphic>
          <a:graphicData uri="http://schemas.openxmlformats.org/drawingml/2006/table">
            <a:tbl>
              <a:tblPr/>
              <a:tblGrid>
                <a:gridCol w="1031520">
                  <a:extLst>
                    <a:ext uri="{9D8B030D-6E8A-4147-A177-3AD203B41FA5}">
                      <a16:colId xmlns:a16="http://schemas.microsoft.com/office/drawing/2014/main" val="334296073"/>
                    </a:ext>
                  </a:extLst>
                </a:gridCol>
                <a:gridCol w="1586739">
                  <a:extLst>
                    <a:ext uri="{9D8B030D-6E8A-4147-A177-3AD203B41FA5}">
                      <a16:colId xmlns:a16="http://schemas.microsoft.com/office/drawing/2014/main" val="1051274980"/>
                    </a:ext>
                  </a:extLst>
                </a:gridCol>
                <a:gridCol w="1031520">
                  <a:extLst>
                    <a:ext uri="{9D8B030D-6E8A-4147-A177-3AD203B41FA5}">
                      <a16:colId xmlns:a16="http://schemas.microsoft.com/office/drawing/2014/main" val="1007539038"/>
                    </a:ext>
                  </a:extLst>
                </a:gridCol>
                <a:gridCol w="4919173">
                  <a:extLst>
                    <a:ext uri="{9D8B030D-6E8A-4147-A177-3AD203B41FA5}">
                      <a16:colId xmlns:a16="http://schemas.microsoft.com/office/drawing/2014/main" val="2479986437"/>
                    </a:ext>
                  </a:extLst>
                </a:gridCol>
              </a:tblGrid>
              <a:tr h="425586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41418"/>
                  </a:ext>
                </a:extLst>
              </a:tr>
              <a:tr h="1297714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Asbestos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Management Survey by competent person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Requirements of survey can be done in house with suitably trained employee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management plan to determine inspection frequency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Generally Annually as a minimum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Control of Asbestos Regulations 2012 (CAR)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Visual inspection of asbestos remaining in situ can be recorded on site specific management plan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Ensure asbestos permission is completed on each and every occasion work is undertaken where asbestos is presumed present. </a:t>
                      </a:r>
                    </a:p>
                    <a:p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This applies equally to work undertaken in house or by contractors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817189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ELECTRICAL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PAT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if member of staff PAT trained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 can be up to 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Advisory under PUWER, HSWA, Electricity at Work, Management regs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Checking earthed equipment with a tester to ensure integrity of earth bonding and/or insulation. Inspection of cables, plugs fuses etc and of double-insulated equipment.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for inspection is dependent upon the type of equipment and environment in which it is used.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804150"/>
                  </a:ext>
                </a:extLst>
              </a:tr>
              <a:tr h="738864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ELECTRICAL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Fixed Electrical Installations (Fixed Wire Testing)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FIVE YEARLY testing of all fixed wiring and distribution boards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under Electricity at work regs 1989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Testing can be done as a minimum either every 5 years or for example 20% test and inspection per annum – records to be kept and any remedial action carried out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385480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Emergency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Lighting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Full 3 hour duration discharge test and certification by competent person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 in-house short duration test to ensure luminaire operates correctly – records to be kept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95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6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C309B2-9AE7-4E61-9A27-F74BD34A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A18E0A-AE32-4EA1-B7DB-A03017645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03866"/>
              </p:ext>
            </p:extLst>
          </p:nvPr>
        </p:nvGraphicFramePr>
        <p:xfrm>
          <a:off x="219662" y="190500"/>
          <a:ext cx="8672816" cy="6324600"/>
        </p:xfrm>
        <a:graphic>
          <a:graphicData uri="http://schemas.openxmlformats.org/drawingml/2006/table">
            <a:tbl>
              <a:tblPr/>
              <a:tblGrid>
                <a:gridCol w="1016918">
                  <a:extLst>
                    <a:ext uri="{9D8B030D-6E8A-4147-A177-3AD203B41FA5}">
                      <a16:colId xmlns:a16="http://schemas.microsoft.com/office/drawing/2014/main" val="1178509908"/>
                    </a:ext>
                  </a:extLst>
                </a:gridCol>
                <a:gridCol w="1564277">
                  <a:extLst>
                    <a:ext uri="{9D8B030D-6E8A-4147-A177-3AD203B41FA5}">
                      <a16:colId xmlns:a16="http://schemas.microsoft.com/office/drawing/2014/main" val="4027854096"/>
                    </a:ext>
                  </a:extLst>
                </a:gridCol>
                <a:gridCol w="1016918">
                  <a:extLst>
                    <a:ext uri="{9D8B030D-6E8A-4147-A177-3AD203B41FA5}">
                      <a16:colId xmlns:a16="http://schemas.microsoft.com/office/drawing/2014/main" val="2043532538"/>
                    </a:ext>
                  </a:extLst>
                </a:gridCol>
                <a:gridCol w="5074703">
                  <a:extLst>
                    <a:ext uri="{9D8B030D-6E8A-4147-A177-3AD203B41FA5}">
                      <a16:colId xmlns:a16="http://schemas.microsoft.com/office/drawing/2014/main" val="2586185558"/>
                    </a:ext>
                  </a:extLst>
                </a:gridCol>
              </a:tblGrid>
              <a:tr h="327537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40371"/>
                  </a:ext>
                </a:extLst>
              </a:tr>
              <a:tr h="545895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Service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230 volt systems without battery back up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indent="-914400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 and examination by competent service engineer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347041"/>
                  </a:ext>
                </a:extLst>
              </a:tr>
              <a:tr h="76425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Service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systems with battery back up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 battery check, test and examination by competent service engineer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This check may also include 50% of the automatic smoke / heat detectors, sounders and manually operated devices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indent="-91440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44888"/>
                  </a:ext>
                </a:extLst>
              </a:tr>
              <a:tr h="1200968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DAILY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alarm is audible in all areas.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Record details of call point tested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fire alarm panel for faults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 alarm audibility test conducted by site</a:t>
                      </a:r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with a</a:t>
                      </a:r>
                      <a:r>
                        <a:rPr lang="en-GB" sz="10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different call point tested each week in rotation. Number each call point for identification.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that any fire doors on automatic door closures linked to the fire alarm are closing properly.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that any doors on exit routes with electro-magnetic/ electro-mechanical  locks release when the alarm is activated.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612764"/>
                  </a:ext>
                </a:extLst>
              </a:tr>
              <a:tr h="43671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Drill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cover all shift patterns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Record details of drill, evacuation time and any problems.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169886"/>
                  </a:ext>
                </a:extLst>
              </a:tr>
              <a:tr h="43671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Extinguishers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 in house checks that extinguishers are in place, available for use, undamaged and unobstructed.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604971"/>
                  </a:ext>
                </a:extLst>
              </a:tr>
              <a:tr h="81387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 Exit Routes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for any obstructions on escape routes (internally and externally) Doors: check self closing devices, and that push bars/ other emergency fastening devices are operational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all doors fitted with electromagnetic locks on escape routes are releasing when fire alarm activates.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4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D8A672-3FDD-40DA-B026-E39824DA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E69EE6-380B-48A5-8998-D39FC61F9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82313"/>
              </p:ext>
            </p:extLst>
          </p:nvPr>
        </p:nvGraphicFramePr>
        <p:xfrm>
          <a:off x="251520" y="212868"/>
          <a:ext cx="8568953" cy="5869366"/>
        </p:xfrm>
        <a:graphic>
          <a:graphicData uri="http://schemas.openxmlformats.org/drawingml/2006/table">
            <a:tbl>
              <a:tblPr/>
              <a:tblGrid>
                <a:gridCol w="906700">
                  <a:extLst>
                    <a:ext uri="{9D8B030D-6E8A-4147-A177-3AD203B41FA5}">
                      <a16:colId xmlns:a16="http://schemas.microsoft.com/office/drawing/2014/main" val="1992758376"/>
                    </a:ext>
                  </a:extLst>
                </a:gridCol>
                <a:gridCol w="1394733">
                  <a:extLst>
                    <a:ext uri="{9D8B030D-6E8A-4147-A177-3AD203B41FA5}">
                      <a16:colId xmlns:a16="http://schemas.microsoft.com/office/drawing/2014/main" val="498573087"/>
                    </a:ext>
                  </a:extLst>
                </a:gridCol>
                <a:gridCol w="906700">
                  <a:extLst>
                    <a:ext uri="{9D8B030D-6E8A-4147-A177-3AD203B41FA5}">
                      <a16:colId xmlns:a16="http://schemas.microsoft.com/office/drawing/2014/main" val="1627635153"/>
                    </a:ext>
                  </a:extLst>
                </a:gridCol>
                <a:gridCol w="5360820">
                  <a:extLst>
                    <a:ext uri="{9D8B030D-6E8A-4147-A177-3AD203B41FA5}">
                      <a16:colId xmlns:a16="http://schemas.microsoft.com/office/drawing/2014/main" val="4164842847"/>
                    </a:ext>
                  </a:extLst>
                </a:gridCol>
              </a:tblGrid>
              <a:tr h="454974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302759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First Aid Equipment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Health and Safety (first aid) regulations 1981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Regular check to ensure contents are complete and none are outside of expiry date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04056"/>
                  </a:ext>
                </a:extLst>
              </a:tr>
              <a:tr h="31333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Fuel Oil Storage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 of Pollution (Oil Storage) regs 2011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Maintenance check on all oil pipe work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169056"/>
                  </a:ext>
                </a:extLst>
              </a:tr>
              <a:tr h="51062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Appliances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Boilers, Ovens Etc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Gas Safety (Installations and Use) Regs 1998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safety inspection and certificate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 servicing for efficient operation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172212"/>
                  </a:ext>
                </a:extLst>
              </a:tr>
              <a:tr h="38296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Cylinders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Inspect for damage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Regulators should be sent away for testing minimum every 5 years by a specialist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660615"/>
                  </a:ext>
                </a:extLst>
              </a:tr>
              <a:tr h="1021243">
                <a:tc rowSpan="2"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Lifting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Lifts And Hoists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MONTHLY for all lifts, hoists and associated accessories used to lift people and all lifting accessories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 Lift Operations and Lifting Equipment Regs 1998 (</a:t>
                      </a:r>
                      <a:r>
                        <a:rPr lang="en-GB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LOLER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Thorough examination maintenance and inspection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 lifting accessories (slings, hooks, shackles, ropes etc.) safety eyes and bolts should also be subject to 6 monthly inspections by a competent person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GB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274396"/>
                  </a:ext>
                </a:extLst>
              </a:tr>
              <a:tr h="382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 MONTHLY for all other lifting equipment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210725"/>
                  </a:ext>
                </a:extLst>
              </a:tr>
              <a:tr h="76593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Lightning Conductors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Lightning conductor to be inspected annually (11 months is actually the recommended frequency – which means over a 12 years the conductor is tested every month allowing for seasonal changes in soil resistivity.)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Testing to be carried out to BS 62305:206 comprises 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Continuity tests, earth resistance tests, visual check of conductors, bonds and joints and a cert of compliance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610864"/>
                  </a:ext>
                </a:extLst>
              </a:tr>
              <a:tr h="51062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Local Exhaust Ventilation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Dust Extraction Etc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EVERY 14 MONTHS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Control of Substances Hazardous to Health 2002 (COSHH)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Verify that extraction is working correctly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96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7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CC88EC-1593-4D52-8F78-49EFA249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B77B7C-7DB6-4258-A157-71453F342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26098"/>
              </p:ext>
            </p:extLst>
          </p:nvPr>
        </p:nvGraphicFramePr>
        <p:xfrm>
          <a:off x="251520" y="188640"/>
          <a:ext cx="8640960" cy="5181600"/>
        </p:xfrm>
        <a:graphic>
          <a:graphicData uri="http://schemas.openxmlformats.org/drawingml/2006/table">
            <a:tbl>
              <a:tblPr/>
              <a:tblGrid>
                <a:gridCol w="1040188">
                  <a:extLst>
                    <a:ext uri="{9D8B030D-6E8A-4147-A177-3AD203B41FA5}">
                      <a16:colId xmlns:a16="http://schemas.microsoft.com/office/drawing/2014/main" val="3910163219"/>
                    </a:ext>
                  </a:extLst>
                </a:gridCol>
                <a:gridCol w="1600074">
                  <a:extLst>
                    <a:ext uri="{9D8B030D-6E8A-4147-A177-3AD203B41FA5}">
                      <a16:colId xmlns:a16="http://schemas.microsoft.com/office/drawing/2014/main" val="1399612399"/>
                    </a:ext>
                  </a:extLst>
                </a:gridCol>
                <a:gridCol w="1040188">
                  <a:extLst>
                    <a:ext uri="{9D8B030D-6E8A-4147-A177-3AD203B41FA5}">
                      <a16:colId xmlns:a16="http://schemas.microsoft.com/office/drawing/2014/main" val="329992461"/>
                    </a:ext>
                  </a:extLst>
                </a:gridCol>
                <a:gridCol w="4960510">
                  <a:extLst>
                    <a:ext uri="{9D8B030D-6E8A-4147-A177-3AD203B41FA5}">
                      <a16:colId xmlns:a16="http://schemas.microsoft.com/office/drawing/2014/main" val="2325306352"/>
                    </a:ext>
                  </a:extLst>
                </a:gridCol>
              </a:tblGrid>
              <a:tr h="411451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50930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Pressure Vessels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Compressors, Calorifiers And Air Receivers Etc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e.g. an insurance company engineer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Periodic inspection and examination determined by a competent person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 Pressure Systems Safety Regulations 2000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Written scheme of examination required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Pressure vessels associated with a pressurised hot / cold water system should have safety valves tested as part of annual boiler service.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799472"/>
                  </a:ext>
                </a:extLst>
              </a:tr>
              <a:tr h="1097203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WATER SYSTEM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COSHH , L8 (Control of legionella bacteria in water systems ACOP)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Identify and flush seldom used outlets / showers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water temperature of first and last taps on a circulating system. Cold water taps below 20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C. Hot water taps 50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C. Where thermostatic mixing valves are fitted the temperature should be measured at the valve supply point with a contact thermometer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Dismantle, clean/disinfect and descale showerheads and hoses.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142010"/>
                  </a:ext>
                </a:extLst>
              </a:tr>
              <a:tr h="219440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Work At Height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Ladder Checks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Mobile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Scaffolding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Safety Eyes, Bolts Etc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Complete ladder checklist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Towers should only be erected / inspected by trained and competent people.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It must be inspected: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after assembly in any position;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after any event liable to have affected its stability; and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intervals not exceeding seven days.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 inspection and test to ensure its in safe working order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 7883 requires that all safety anchor devices are removable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periodic inspection.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If the eyebolts installed are intended for rope access use, they will require testing every 6 months.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If the eyebolt system is for Fall Arrest, then they should be tested annually (12 months).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339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7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ED0F8E-E6E3-405B-A515-5ACB2D33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84557-5B15-4411-9730-4ACDFF090937}"/>
              </a:ext>
            </a:extLst>
          </p:cNvPr>
          <p:cNvSpPr txBox="1"/>
          <p:nvPr/>
        </p:nvSpPr>
        <p:spPr>
          <a:xfrm>
            <a:off x="0" y="8731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Covid-19 Update 23</a:t>
            </a:r>
            <a:r>
              <a:rPr lang="en-US" sz="1800" b="1" baseline="30000" dirty="0"/>
              <a:t>rd</a:t>
            </a:r>
            <a:r>
              <a:rPr lang="en-US" sz="1800" b="1" dirty="0"/>
              <a:t> Sept 2020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D17F8-E8A5-484C-A4FA-F1F647D35E46}"/>
              </a:ext>
            </a:extLst>
          </p:cNvPr>
          <p:cNvSpPr txBox="1"/>
          <p:nvPr/>
        </p:nvSpPr>
        <p:spPr>
          <a:xfrm>
            <a:off x="0" y="394484"/>
            <a:ext cx="9144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Under the new measures for England:</a:t>
            </a:r>
          </a:p>
          <a:p>
            <a:endParaRPr lang="en-US" sz="1600" dirty="0"/>
          </a:p>
          <a:p>
            <a:r>
              <a:rPr lang="en-US" sz="1600" dirty="0"/>
              <a:t>Penalties for not wearing a mask or gathering in groups of more than six will increase to £200 on the first offence.</a:t>
            </a:r>
          </a:p>
          <a:p>
            <a:endParaRPr lang="en-US" sz="1600" dirty="0"/>
          </a:p>
          <a:p>
            <a:r>
              <a:rPr lang="en-US" sz="1600" dirty="0"/>
              <a:t>From Thursday, all pubs, bars and restaurants will be restricted to table service only. Takeaways can continue.</a:t>
            </a:r>
          </a:p>
          <a:p>
            <a:endParaRPr lang="en-US" sz="1600" dirty="0"/>
          </a:p>
          <a:p>
            <a:r>
              <a:rPr lang="en-US" sz="1600" dirty="0"/>
              <a:t>Hospitality venues must close at 22:00 from Thursday - which means shutting then, not calling for last orders (in Scotland the same curfew rule comes into force on Friday).</a:t>
            </a:r>
          </a:p>
          <a:p>
            <a:endParaRPr lang="en-US" sz="1600" dirty="0"/>
          </a:p>
          <a:p>
            <a:r>
              <a:rPr lang="en-US" sz="1600" dirty="0"/>
              <a:t>Office workers are being told to work from home again if possible.</a:t>
            </a:r>
          </a:p>
          <a:p>
            <a:endParaRPr lang="en-US" sz="1600" dirty="0"/>
          </a:p>
          <a:p>
            <a:r>
              <a:rPr lang="en-US" sz="1600" dirty="0"/>
              <a:t>The planned return of spectators to sports venues will now not go ahead from 1 October.</a:t>
            </a:r>
          </a:p>
          <a:p>
            <a:endParaRPr lang="en-US" sz="1600" dirty="0"/>
          </a:p>
          <a:p>
            <a:r>
              <a:rPr lang="en-US" sz="1600" dirty="0"/>
              <a:t>Face coverings must be worn by shop staff, taxi drivers and passengers.</a:t>
            </a:r>
          </a:p>
          <a:p>
            <a:endParaRPr lang="en-US" sz="1600" dirty="0"/>
          </a:p>
          <a:p>
            <a:r>
              <a:rPr lang="en-US" sz="1600" dirty="0"/>
              <a:t>Customers in indoor hospitality venues will also have to wear masks, except when seated at a table to eat or drink.</a:t>
            </a:r>
          </a:p>
          <a:p>
            <a:endParaRPr lang="en-US" sz="1600" dirty="0"/>
          </a:p>
          <a:p>
            <a:r>
              <a:rPr lang="en-US" sz="1600" dirty="0"/>
              <a:t>Exemptions to the "rule of six" will be cut back, meaning indoor team sports such as five-a-side football matches will end.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63518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</TotalTime>
  <Words>1627</Words>
  <Application>Microsoft Office PowerPoint</Application>
  <PresentationFormat>On-screen Show (4:3)</PresentationFormat>
  <Paragraphs>328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Herefordshire Health &amp; Safety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Review</dc:title>
  <dc:creator>Adrian</dc:creator>
  <cp:lastModifiedBy>Gavin Pettigrew</cp:lastModifiedBy>
  <cp:revision>63</cp:revision>
  <dcterms:created xsi:type="dcterms:W3CDTF">2014-11-17T22:12:38Z</dcterms:created>
  <dcterms:modified xsi:type="dcterms:W3CDTF">2020-09-22T16:21:29Z</dcterms:modified>
</cp:coreProperties>
</file>