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43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25096-734B-417F-813D-8F7CFC45EC51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B07FC-D566-4A83-825A-4CED5F2DF1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850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2E24D7-8589-45F3-A8E5-934C84FC4551}" type="datetime1">
              <a:rPr lang="en-GB" smtClean="0"/>
              <a:t>14/07/2020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GB"/>
              <a:t>Adrian Gale 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0BE8-3F40-4D66-BF3F-8541DD9FC85F}" type="datetime1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6C88-3BAF-4CB8-AC7E-3104C753C5A2}" type="datetime1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42BE-1441-4C7F-BC16-26E60C854FA7}" type="datetime1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7E70-54C2-408A-97E0-4D43FB7A333F}" type="datetime1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B84F-2C4F-410F-A644-4C3FEC5974EE}" type="datetime1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FEE3-DE7C-479A-873B-560BDF387490}" type="datetime1">
              <a:rPr lang="en-GB" smtClean="0"/>
              <a:t>14/07/2020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8446-5232-4FAF-9204-3B75F964E307}" type="datetime1">
              <a:rPr lang="en-GB" smtClean="0"/>
              <a:t>14/07/2020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45D0-C408-4382-B1BE-67977F733A2B}" type="datetime1">
              <a:rPr lang="en-GB" smtClean="0"/>
              <a:t>14/07/2020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9DCB368-F939-4DE1-8C6C-94A587216D11}" type="datetime1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C545A2-FB8D-4867-8972-5188F0254C56}" type="datetime1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GB"/>
              <a:t>Adrian Gale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1D03624-20FA-4269-83C8-A6AC78ED4F50}" type="datetime1">
              <a:rPr lang="en-GB" smtClean="0"/>
              <a:t>14/07/2020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GB"/>
              <a:t>Adrian Gale 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herefordhsg.co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uidance/working-safely-during-coronavirus-covid-19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se.gov.uk/coronavirus/working-safely/risk-assessment.ht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se.gov.uk/coronavirus/health-surveillance.htm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n-GB" sz="3200" dirty="0"/>
              <a:t>        </a:t>
            </a:r>
          </a:p>
          <a:p>
            <a:pPr marL="109728" indent="0" algn="ctr">
              <a:buNone/>
            </a:pPr>
            <a:r>
              <a:rPr lang="en-GB" sz="3200" dirty="0"/>
              <a:t>ZOOM SEMINAR </a:t>
            </a:r>
          </a:p>
          <a:p>
            <a:pPr marL="109728" indent="0" algn="ctr">
              <a:buNone/>
            </a:pPr>
            <a:r>
              <a:rPr lang="en-GB" sz="3200" dirty="0"/>
              <a:t>10:00am Wednesday 15</a:t>
            </a:r>
            <a:r>
              <a:rPr lang="en-GB" sz="3200" baseline="30000" dirty="0"/>
              <a:t>th</a:t>
            </a:r>
            <a:r>
              <a:rPr lang="en-GB" sz="3200" dirty="0"/>
              <a:t> July 2020</a:t>
            </a:r>
          </a:p>
          <a:p>
            <a:pPr marL="109728" indent="0" algn="ctr">
              <a:buNone/>
            </a:pPr>
            <a:endParaRPr lang="en-GB" sz="3200" dirty="0"/>
          </a:p>
          <a:p>
            <a:pPr marL="109728" indent="0" algn="ctr">
              <a:buNone/>
            </a:pPr>
            <a:r>
              <a:rPr lang="en-GB" sz="3200" dirty="0"/>
              <a:t>Covid-19 update and Q&amp;A Session </a:t>
            </a:r>
          </a:p>
          <a:p>
            <a:pPr marL="109728" indent="0" algn="ctr">
              <a:buNone/>
            </a:pPr>
            <a:endParaRPr lang="en-GB" sz="3200" dirty="0"/>
          </a:p>
          <a:p>
            <a:pPr marL="109728" indent="0">
              <a:buNone/>
            </a:pPr>
            <a:r>
              <a:rPr lang="en-GB" sz="3200" b="1" dirty="0"/>
              <a:t>Housekeeping:</a:t>
            </a:r>
          </a:p>
          <a:p>
            <a:pPr marL="109728" indent="0">
              <a:buNone/>
            </a:pPr>
            <a:r>
              <a:rPr lang="en-GB" sz="3200" dirty="0"/>
              <a:t>Please keep microphones ‘muted’ unless you wish to speak (this keeps down background noise).</a:t>
            </a:r>
          </a:p>
          <a:p>
            <a:pPr marL="109728" indent="0">
              <a:buNone/>
            </a:pPr>
            <a:r>
              <a:rPr lang="en-GB" sz="3200" dirty="0"/>
              <a:t>Please ask questions though the ‘chat’ button.</a:t>
            </a:r>
          </a:p>
          <a:p>
            <a:pPr marL="109728" indent="0">
              <a:buNone/>
            </a:pPr>
            <a:r>
              <a:rPr lang="en-GB" sz="3200" dirty="0"/>
              <a:t>Technical issues, please email </a:t>
            </a:r>
            <a:r>
              <a:rPr lang="en-GB" sz="3200" dirty="0">
                <a:hlinkClick r:id="rId2"/>
              </a:rPr>
              <a:t>info@herefordhsg.co.uk</a:t>
            </a:r>
            <a:endParaRPr lang="en-GB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920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3200" dirty="0"/>
              <a:t>Herefordshire Health &amp; Safety Group</a:t>
            </a:r>
          </a:p>
        </p:txBody>
      </p:sp>
    </p:spTree>
    <p:extLst>
      <p:ext uri="{BB962C8B-B14F-4D97-AF65-F5344CB8AC3E}">
        <p14:creationId xmlns:p14="http://schemas.microsoft.com/office/powerpoint/2010/main" val="205805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0" y="84931"/>
            <a:ext cx="9144000" cy="4886003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2000" dirty="0"/>
              <a:t>The new guidance is issued at</a:t>
            </a:r>
          </a:p>
          <a:p>
            <a:r>
              <a:rPr lang="en-GB" sz="2000" u="sng" dirty="0">
                <a:hlinkClick r:id="rId2"/>
              </a:rPr>
              <a:t>https://www.gov.uk/guidance/working-safely-during-coronavirus-covid-19</a:t>
            </a:r>
            <a:endParaRPr lang="en-GB" sz="2000" dirty="0">
              <a:hlinkClick r:id="rId2"/>
            </a:endParaRPr>
          </a:p>
          <a:p>
            <a:pPr marL="109728" indent="0">
              <a:buNone/>
            </a:pPr>
            <a:r>
              <a:rPr lang="en-GB" sz="2000" dirty="0"/>
              <a:t>How to make your workplace COVID-secure.</a:t>
            </a:r>
          </a:p>
          <a:p>
            <a:pPr marL="109728" indent="0">
              <a:buNone/>
            </a:pPr>
            <a:r>
              <a:rPr lang="en-GB" sz="2000" dirty="0"/>
              <a:t>12 guides cover a range of different types of work. You may need to use more than one of these guides</a:t>
            </a:r>
          </a:p>
          <a:p>
            <a:pPr lvl="0"/>
            <a:r>
              <a:rPr lang="en-GB" sz="2000" dirty="0"/>
              <a:t>Close contact services</a:t>
            </a:r>
          </a:p>
          <a:p>
            <a:pPr lvl="0"/>
            <a:r>
              <a:rPr lang="en-GB" sz="2000" dirty="0"/>
              <a:t>Construction and other outdoor work</a:t>
            </a:r>
          </a:p>
          <a:p>
            <a:pPr lvl="0"/>
            <a:r>
              <a:rPr lang="en-GB" sz="2000" dirty="0"/>
              <a:t>Factories, plants and warehouses</a:t>
            </a:r>
          </a:p>
          <a:p>
            <a:pPr lvl="0"/>
            <a:r>
              <a:rPr lang="en-GB" sz="2000" dirty="0"/>
              <a:t>Heritage locations</a:t>
            </a:r>
          </a:p>
          <a:p>
            <a:pPr lvl="0"/>
            <a:r>
              <a:rPr lang="en-GB" sz="2000" dirty="0"/>
              <a:t>Hotels and other guest accommodation</a:t>
            </a:r>
          </a:p>
          <a:p>
            <a:pPr lvl="0"/>
            <a:r>
              <a:rPr lang="en-GB" sz="2000" dirty="0"/>
              <a:t>Labs and research facilities</a:t>
            </a:r>
          </a:p>
          <a:p>
            <a:pPr lvl="0"/>
            <a:r>
              <a:rPr lang="en-GB" sz="2000" dirty="0"/>
              <a:t>Offices and contact centres</a:t>
            </a:r>
          </a:p>
          <a:p>
            <a:pPr lvl="0"/>
            <a:r>
              <a:rPr lang="en-GB" sz="2000" dirty="0"/>
              <a:t>Other people's homes</a:t>
            </a:r>
          </a:p>
          <a:p>
            <a:pPr lvl="0"/>
            <a:r>
              <a:rPr lang="en-GB" sz="2000" dirty="0"/>
              <a:t>Restaurants, pubs, bars and takeaway services</a:t>
            </a:r>
          </a:p>
          <a:p>
            <a:pPr lvl="0"/>
            <a:r>
              <a:rPr lang="en-GB" sz="2000" dirty="0"/>
              <a:t>Shops and branches</a:t>
            </a:r>
          </a:p>
          <a:p>
            <a:pPr lvl="0"/>
            <a:r>
              <a:rPr lang="en-GB" sz="2000" dirty="0"/>
              <a:t>Vehicles</a:t>
            </a:r>
          </a:p>
          <a:p>
            <a:pPr lvl="0"/>
            <a:r>
              <a:rPr lang="en-GB" sz="2000" dirty="0"/>
              <a:t>The visitor economy</a:t>
            </a:r>
          </a:p>
        </p:txBody>
      </p:sp>
    </p:spTree>
    <p:extLst>
      <p:ext uri="{BB962C8B-B14F-4D97-AF65-F5344CB8AC3E}">
        <p14:creationId xmlns:p14="http://schemas.microsoft.com/office/powerpoint/2010/main" val="1619813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0" y="84931"/>
            <a:ext cx="9144000" cy="4886003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2000" dirty="0"/>
              <a:t>HSE guidance is issued at</a:t>
            </a:r>
          </a:p>
          <a:p>
            <a:pPr marL="109728" indent="0">
              <a:buNone/>
            </a:pPr>
            <a:r>
              <a:rPr lang="en-GB" sz="2000" dirty="0">
                <a:hlinkClick r:id="rId2"/>
              </a:rPr>
              <a:t>https://www.hse.gov.uk/coronavirus/working-safely/risk-assessment.htm</a:t>
            </a:r>
            <a:endParaRPr lang="en-GB" sz="2000" dirty="0"/>
          </a:p>
          <a:p>
            <a:pPr marL="109728" indent="0">
              <a:buNone/>
            </a:pPr>
            <a:r>
              <a:rPr lang="en-GB" sz="2000" dirty="0"/>
              <a:t>As an employer, you must protect people from harm. This includes taking reasonable steps to protect your workers and others from coronavirus. This is called a COVID-19 risk assessment and it’ll help you manage risk and protect people.</a:t>
            </a:r>
          </a:p>
          <a:p>
            <a:pPr marL="109728" indent="0">
              <a:buNone/>
            </a:pPr>
            <a:r>
              <a:rPr lang="en-GB" sz="2000" dirty="0"/>
              <a:t>You must:</a:t>
            </a:r>
          </a:p>
          <a:p>
            <a:r>
              <a:rPr lang="en-GB" sz="2000" dirty="0"/>
              <a:t>identify what work activity or situations might cause transmission of the virus</a:t>
            </a:r>
          </a:p>
          <a:p>
            <a:r>
              <a:rPr lang="en-GB" sz="2000" dirty="0"/>
              <a:t>think about who could be at risk</a:t>
            </a:r>
          </a:p>
          <a:p>
            <a:r>
              <a:rPr lang="en-GB" sz="2000" dirty="0"/>
              <a:t>decide how likely it is that someone could be exposed</a:t>
            </a:r>
          </a:p>
          <a:p>
            <a:r>
              <a:rPr lang="en-GB" sz="2000" dirty="0"/>
              <a:t>act to remove the activity or situation, or if this isn’t possible, control the risk.</a:t>
            </a:r>
          </a:p>
        </p:txBody>
      </p:sp>
    </p:spTree>
    <p:extLst>
      <p:ext uri="{BB962C8B-B14F-4D97-AF65-F5344CB8AC3E}">
        <p14:creationId xmlns:p14="http://schemas.microsoft.com/office/powerpoint/2010/main" val="2567183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0" y="84931"/>
            <a:ext cx="9144000" cy="4886003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en-GB" sz="2000" b="1" dirty="0"/>
              <a:t>Talk to workers and provide information</a:t>
            </a:r>
          </a:p>
          <a:p>
            <a:pPr marL="365760" lvl="1" indent="0">
              <a:buNone/>
            </a:pPr>
            <a:r>
              <a:rPr lang="en-GB" sz="2000" dirty="0"/>
              <a:t>Consult and involve people in the steps you are taking to manage the risk</a:t>
            </a:r>
          </a:p>
          <a:p>
            <a:pPr marL="109728" indent="0" fontAlgn="base">
              <a:buNone/>
            </a:pPr>
            <a:r>
              <a:rPr lang="en-GB" sz="2000" b="1" dirty="0"/>
              <a:t>Work from home</a:t>
            </a:r>
          </a:p>
          <a:p>
            <a:pPr marL="365760" lvl="1" indent="0" fontAlgn="base">
              <a:buNone/>
            </a:pPr>
            <a:r>
              <a:rPr lang="en-GB" sz="2000" dirty="0"/>
              <a:t>Everyone who can work from home should do so </a:t>
            </a:r>
          </a:p>
          <a:p>
            <a:pPr marL="365760" lvl="1" indent="0" fontAlgn="base">
              <a:buNone/>
            </a:pPr>
            <a:r>
              <a:rPr lang="en-GB" sz="2000" dirty="0"/>
              <a:t>Keep in regular contact with them, making sure you discuss their wellbeing</a:t>
            </a:r>
          </a:p>
          <a:p>
            <a:pPr marL="109728" indent="0" fontAlgn="base">
              <a:buNone/>
            </a:pPr>
            <a:r>
              <a:rPr lang="en-GB" sz="2000" b="1" dirty="0"/>
              <a:t>Make your workplace COVID-secure</a:t>
            </a:r>
          </a:p>
          <a:p>
            <a:pPr marL="365760" lvl="1" indent="0" fontAlgn="base">
              <a:buNone/>
            </a:pPr>
            <a:r>
              <a:rPr lang="en-GB" sz="2000" dirty="0"/>
              <a:t>Entrances and exits</a:t>
            </a:r>
          </a:p>
          <a:p>
            <a:pPr marL="365760" lvl="1" indent="0" fontAlgn="base">
              <a:buNone/>
            </a:pPr>
            <a:r>
              <a:rPr lang="en-GB" sz="2000" dirty="0"/>
              <a:t>Social distancing</a:t>
            </a:r>
          </a:p>
          <a:p>
            <a:pPr marL="365760" lvl="1" indent="0" fontAlgn="base">
              <a:buNone/>
            </a:pPr>
            <a:r>
              <a:rPr lang="en-GB" sz="2000" dirty="0"/>
              <a:t>Breaks and canteens</a:t>
            </a:r>
          </a:p>
          <a:p>
            <a:pPr marL="365760" lvl="1" indent="0" fontAlgn="base">
              <a:buNone/>
            </a:pPr>
            <a:r>
              <a:rPr lang="en-GB" sz="2000" dirty="0"/>
              <a:t>Face covering and masks</a:t>
            </a:r>
          </a:p>
          <a:p>
            <a:pPr marL="109728" indent="0" fontAlgn="base">
              <a:buNone/>
            </a:pPr>
            <a:r>
              <a:rPr lang="en-GB" sz="2000" b="1" dirty="0"/>
              <a:t>Protect vulnerable workers</a:t>
            </a:r>
          </a:p>
          <a:p>
            <a:pPr marL="365760" lvl="1" indent="0" fontAlgn="base">
              <a:buNone/>
            </a:pPr>
            <a:r>
              <a:rPr lang="en-GB" sz="2000" dirty="0"/>
              <a:t>Supporting shielded workers returning to work</a:t>
            </a:r>
          </a:p>
          <a:p>
            <a:pPr marL="365760" lvl="1" indent="0" fontAlgn="base">
              <a:buNone/>
            </a:pPr>
            <a:r>
              <a:rPr lang="en-GB" sz="2000" dirty="0"/>
              <a:t>Pregnant workers</a:t>
            </a:r>
          </a:p>
          <a:p>
            <a:pPr marL="109728" indent="0" fontAlgn="base">
              <a:buNone/>
            </a:pPr>
            <a:r>
              <a:rPr lang="en-GB" sz="2000" b="1" dirty="0"/>
              <a:t>Cleaning, hygiene and hand sanitiser</a:t>
            </a:r>
          </a:p>
          <a:p>
            <a:pPr marL="365760" lvl="1" indent="0" fontAlgn="base">
              <a:buNone/>
            </a:pPr>
            <a:r>
              <a:rPr lang="en-GB" sz="2000" dirty="0"/>
              <a:t>Handwashing</a:t>
            </a:r>
          </a:p>
          <a:p>
            <a:pPr marL="365760" lvl="1" indent="0" fontAlgn="base">
              <a:buNone/>
            </a:pPr>
            <a:r>
              <a:rPr lang="en-GB" sz="2000" dirty="0"/>
              <a:t>Clean equipment frequently</a:t>
            </a:r>
          </a:p>
          <a:p>
            <a:pPr fontAlgn="base"/>
            <a:endParaRPr lang="en-GB" sz="2000" b="1" dirty="0"/>
          </a:p>
          <a:p>
            <a:pPr fontAlgn="base"/>
            <a:endParaRPr lang="en-GB" sz="2000" b="1" dirty="0"/>
          </a:p>
          <a:p>
            <a:pPr fontAlgn="base"/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7370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1296F1C-CAD8-4111-B50B-8543D27B2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754F5E9C-6DB3-430D-8E97-BFE52861912E}"/>
              </a:ext>
            </a:extLst>
          </p:cNvPr>
          <p:cNvSpPr txBox="1">
            <a:spLocks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en-GB"/>
              <a:t>Health Surveillance Monitoring is required for certain exposures</a:t>
            </a:r>
          </a:p>
          <a:p>
            <a:pPr marL="109728" indent="0">
              <a:buFont typeface="Wingdings 3"/>
              <a:buNone/>
            </a:pPr>
            <a:endParaRPr lang="en-GB"/>
          </a:p>
          <a:p>
            <a:r>
              <a:rPr lang="en-GB"/>
              <a:t>Control of Substances Hazardous to Health Regulations 2002 (COSHH)</a:t>
            </a:r>
          </a:p>
          <a:p>
            <a:r>
              <a:rPr lang="en-GB"/>
              <a:t>Control of Asbestos Regulations 2012 (CAR)</a:t>
            </a:r>
          </a:p>
          <a:p>
            <a:r>
              <a:rPr lang="en-GB"/>
              <a:t>Ionising Radiations Regulations 2017 (IRR)</a:t>
            </a:r>
          </a:p>
          <a:p>
            <a:r>
              <a:rPr lang="en-GB"/>
              <a:t>Control of Lead at Work Regulations 2002 (CLAW)</a:t>
            </a:r>
          </a:p>
          <a:p>
            <a:r>
              <a:rPr lang="en-GB"/>
              <a:t>Control of Noise at Work Regulations 2005</a:t>
            </a:r>
          </a:p>
          <a:p>
            <a:r>
              <a:rPr lang="en-GB"/>
              <a:t>Control of Vibration at Work Regulations 2005</a:t>
            </a:r>
          </a:p>
          <a:p>
            <a:r>
              <a:rPr lang="en-GB"/>
              <a:t>Safety critical medicals</a:t>
            </a:r>
          </a:p>
          <a:p>
            <a:pPr marL="109728" indent="0">
              <a:buFont typeface="Wingdings 3"/>
              <a:buNone/>
            </a:pPr>
            <a:endParaRPr lang="en-GB"/>
          </a:p>
          <a:p>
            <a:pPr marL="109728" indent="0">
              <a:buFont typeface="Wingdings 3"/>
              <a:buNone/>
            </a:pPr>
            <a:r>
              <a:rPr lang="en-GB"/>
              <a:t>HSE advice on provision during pandemic can be found at:</a:t>
            </a:r>
          </a:p>
          <a:p>
            <a:pPr marL="109728" indent="0">
              <a:buFont typeface="Wingdings 3"/>
              <a:buNone/>
            </a:pPr>
            <a:r>
              <a:rPr lang="en-GB">
                <a:hlinkClick r:id="rId2"/>
              </a:rPr>
              <a:t>https://www.hse.gov.uk/coronavirus/health-surveillance.htm</a:t>
            </a:r>
            <a:endParaRPr lang="en-GB"/>
          </a:p>
          <a:p>
            <a:pPr marL="109728" indent="0">
              <a:buFont typeface="Wingdings 3"/>
              <a:buNone/>
            </a:pP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2ECE11F-3CA5-4BB5-B5E5-7D00FC0D43E1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/>
              <a:t>Health Surveillance and Legislation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8987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5B9D2A9-5456-4841-B9FF-C6F29E8F7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90B7E726-59DA-460B-931A-633150A64C8F}"/>
              </a:ext>
            </a:extLst>
          </p:cNvPr>
          <p:cNvSpPr txBox="1">
            <a:spLocks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en-GB"/>
              <a:t>During Pandemic</a:t>
            </a:r>
          </a:p>
          <a:p>
            <a:pPr marL="624078" indent="-514350">
              <a:buFont typeface="Wingdings 3"/>
              <a:buAutoNum type="arabicPeriod"/>
            </a:pPr>
            <a:r>
              <a:rPr lang="en-GB"/>
              <a:t>Remote telephone assessment via enhanced questionnaire recommended</a:t>
            </a:r>
          </a:p>
          <a:p>
            <a:pPr marL="624078" indent="-514350">
              <a:buFont typeface="Wingdings 3"/>
              <a:buAutoNum type="arabicPeriod"/>
            </a:pPr>
            <a:r>
              <a:rPr lang="en-GB"/>
              <a:t>Will be valid for up to six months</a:t>
            </a:r>
          </a:p>
          <a:p>
            <a:pPr marL="624078" indent="-514350">
              <a:buFont typeface="Wingdings 3"/>
              <a:buAutoNum type="arabicPeriod"/>
            </a:pPr>
            <a:r>
              <a:rPr lang="en-GB"/>
              <a:t>Must be followed by Face to Face assessment at end of lockdown</a:t>
            </a:r>
          </a:p>
          <a:p>
            <a:pPr marL="624078" indent="-514350">
              <a:buFont typeface="Wingdings 3"/>
              <a:buAutoNum type="arabicPeriod"/>
            </a:pPr>
            <a:r>
              <a:rPr lang="en-GB"/>
              <a:t>Where  abnormal results identified from Questionnaire, Face to Face assessment may be implemented following appropriate  risk assessment by Senior OHA or OHP 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BC00839-42C2-4527-B3D0-D41333C4C1C9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/>
              <a:t>Health Surveillance Provision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1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33A1655-5053-4C90-8084-F0755C7FE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151612AB-519A-4972-BC7F-2CFF8409C21D}"/>
              </a:ext>
            </a:extLst>
          </p:cNvPr>
          <p:cNvSpPr txBox="1">
            <a:spLocks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/>
              <a:t>New Starter Medicals: can be assessed via remote telephone assessment and followed up with a Face to Face Confirmation Medical when appropriate </a:t>
            </a:r>
          </a:p>
          <a:p>
            <a:endParaRPr lang="en-GB"/>
          </a:p>
          <a:p>
            <a:r>
              <a:rPr lang="en-GB"/>
              <a:t>Safety Critical Medicals: Remote telephone assessment  where-ever possible, however if Face to Face assessment is required, a suitable and sufficient risk assessment must be undertaken before-hand 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F4481E3-FF1D-4855-8212-3C2BD3EB1F57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/>
              <a:t> Health Surveillance and Medicals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079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41A296C-6916-4325-9E7B-4EACD3D94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Adrian Gale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24A68B-4723-4480-A9B9-C93E46A6DCC1}"/>
              </a:ext>
            </a:extLst>
          </p:cNvPr>
          <p:cNvSpPr txBox="1"/>
          <p:nvPr/>
        </p:nvSpPr>
        <p:spPr>
          <a:xfrm>
            <a:off x="323528" y="188640"/>
            <a:ext cx="828092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Supporting Mental Health and Return to Work during COVID 19</a:t>
            </a:r>
          </a:p>
          <a:p>
            <a:r>
              <a:rPr lang="en-US" dirty="0"/>
              <a:t>Useful links for mental health and returning staff to work</a:t>
            </a:r>
          </a:p>
          <a:p>
            <a:r>
              <a:rPr lang="en-US" dirty="0"/>
              <a:t>https://www.mind.org.uk </a:t>
            </a:r>
          </a:p>
          <a:p>
            <a:r>
              <a:rPr lang="en-US" dirty="0"/>
              <a:t>https://www.nhs.uk </a:t>
            </a:r>
          </a:p>
          <a:p>
            <a:r>
              <a:rPr lang="en-US" dirty="0"/>
              <a:t>https://youngminds.org.uk </a:t>
            </a:r>
          </a:p>
          <a:p>
            <a:r>
              <a:rPr lang="en-US" dirty="0"/>
              <a:t>https://www.mentalhealth.org.uk </a:t>
            </a:r>
          </a:p>
          <a:p>
            <a:r>
              <a:rPr lang="en-US" dirty="0"/>
              <a:t>https://www.matesinmind.org </a:t>
            </a:r>
          </a:p>
          <a:p>
            <a:endParaRPr lang="en-US" dirty="0"/>
          </a:p>
          <a:p>
            <a:r>
              <a:rPr lang="en-US" dirty="0"/>
              <a:t>HSE Website Tackling work-related stress</a:t>
            </a:r>
          </a:p>
          <a:p>
            <a:r>
              <a:rPr lang="en-US" dirty="0"/>
              <a:t>A practical guide to managing and supporting people with mental health problems in the workplace</a:t>
            </a:r>
          </a:p>
          <a:p>
            <a:r>
              <a:rPr lang="en-US" dirty="0"/>
              <a:t>https://www.hse.gov.uk/stress/assets/docs/manage-mental-health.pdf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2308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411</TotalTime>
  <Words>665</Words>
  <Application>Microsoft Office PowerPoint</Application>
  <PresentationFormat>On-screen Show (4:3)</PresentationFormat>
  <Paragraphs>94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Lucida Sans Unicode</vt:lpstr>
      <vt:lpstr>Verdana</vt:lpstr>
      <vt:lpstr>Wingdings 2</vt:lpstr>
      <vt:lpstr>Wingdings 3</vt:lpstr>
      <vt:lpstr>Concourse</vt:lpstr>
      <vt:lpstr>Herefordshire Health &amp; Safety Group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&amp; Safety Review</dc:title>
  <dc:creator>Adrian</dc:creator>
  <cp:lastModifiedBy>Gavin Pettigrew</cp:lastModifiedBy>
  <cp:revision>64</cp:revision>
  <dcterms:created xsi:type="dcterms:W3CDTF">2014-11-17T22:12:38Z</dcterms:created>
  <dcterms:modified xsi:type="dcterms:W3CDTF">2020-07-14T16:52:49Z</dcterms:modified>
</cp:coreProperties>
</file>