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2"/>
  </p:notesMasterIdLst>
  <p:handoutMasterIdLst>
    <p:handoutMasterId r:id="rId53"/>
  </p:handoutMasterIdLst>
  <p:sldIdLst>
    <p:sldId id="256" r:id="rId2"/>
    <p:sldId id="547" r:id="rId3"/>
    <p:sldId id="589" r:id="rId4"/>
    <p:sldId id="582" r:id="rId5"/>
    <p:sldId id="583" r:id="rId6"/>
    <p:sldId id="604" r:id="rId7"/>
    <p:sldId id="605" r:id="rId8"/>
    <p:sldId id="584" r:id="rId9"/>
    <p:sldId id="550" r:id="rId10"/>
    <p:sldId id="596" r:id="rId11"/>
    <p:sldId id="597" r:id="rId12"/>
    <p:sldId id="602" r:id="rId13"/>
    <p:sldId id="598" r:id="rId14"/>
    <p:sldId id="599" r:id="rId15"/>
    <p:sldId id="603" r:id="rId16"/>
    <p:sldId id="600" r:id="rId17"/>
    <p:sldId id="585" r:id="rId18"/>
    <p:sldId id="609" r:id="rId19"/>
    <p:sldId id="588" r:id="rId20"/>
    <p:sldId id="592" r:id="rId21"/>
    <p:sldId id="607" r:id="rId22"/>
    <p:sldId id="462" r:id="rId23"/>
    <p:sldId id="591" r:id="rId24"/>
    <p:sldId id="593" r:id="rId25"/>
    <p:sldId id="594" r:id="rId26"/>
    <p:sldId id="595" r:id="rId27"/>
    <p:sldId id="587" r:id="rId28"/>
    <p:sldId id="576" r:id="rId29"/>
    <p:sldId id="422" r:id="rId30"/>
    <p:sldId id="586" r:id="rId31"/>
    <p:sldId id="601" r:id="rId32"/>
    <p:sldId id="581" r:id="rId33"/>
    <p:sldId id="563" r:id="rId34"/>
    <p:sldId id="564" r:id="rId35"/>
    <p:sldId id="424" r:id="rId36"/>
    <p:sldId id="423" r:id="rId37"/>
    <p:sldId id="577" r:id="rId38"/>
    <p:sldId id="569" r:id="rId39"/>
    <p:sldId id="578" r:id="rId40"/>
    <p:sldId id="465" r:id="rId41"/>
    <p:sldId id="573" r:id="rId42"/>
    <p:sldId id="554" r:id="rId43"/>
    <p:sldId id="555" r:id="rId44"/>
    <p:sldId id="556" r:id="rId45"/>
    <p:sldId id="558" r:id="rId46"/>
    <p:sldId id="559" r:id="rId47"/>
    <p:sldId id="562" r:id="rId48"/>
    <p:sldId id="539" r:id="rId49"/>
    <p:sldId id="570" r:id="rId50"/>
    <p:sldId id="456"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36" autoAdjust="0"/>
    <p:restoredTop sz="96253" autoAdjust="0"/>
  </p:normalViewPr>
  <p:slideViewPr>
    <p:cSldViewPr>
      <p:cViewPr varScale="1">
        <p:scale>
          <a:sx n="71" d="100"/>
          <a:sy n="71" d="100"/>
        </p:scale>
        <p:origin x="-11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68"/>
    </p:cViewPr>
  </p:sorterViewPr>
  <p:notesViewPr>
    <p:cSldViewPr snapToGrid="0" snapToObjects="1">
      <p:cViewPr varScale="1">
        <p:scale>
          <a:sx n="104" d="100"/>
          <a:sy n="104" d="100"/>
        </p:scale>
        <p:origin x="-440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9DC3C4-860C-D44C-850E-0BF6A81DC10F}" type="datetimeFigureOut">
              <a:rPr lang="en-US" smtClean="0"/>
              <a:t>10/11/2019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70211-F132-724D-8E1B-C52A3EC13054}" type="slidenum">
              <a:rPr lang="en-US" smtClean="0"/>
              <a:t>‹#›</a:t>
            </a:fld>
            <a:endParaRPr lang="en-US"/>
          </a:p>
        </p:txBody>
      </p:sp>
    </p:spTree>
    <p:extLst>
      <p:ext uri="{BB962C8B-B14F-4D97-AF65-F5344CB8AC3E}">
        <p14:creationId xmlns:p14="http://schemas.microsoft.com/office/powerpoint/2010/main" val="24341926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0136DE9-DBD6-46BC-BA35-E2689B6A5CA8}" type="datetimeFigureOut">
              <a:rPr lang="en-GB"/>
              <a:pPr>
                <a:defRPr/>
              </a:pPr>
              <a:t>11/10/2019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4A919DE-DD59-4F87-83B4-201E49D6E82E}" type="slidenum">
              <a:rPr lang="en-GB"/>
              <a:pPr>
                <a:defRPr/>
              </a:pPr>
              <a:t>‹#›</a:t>
            </a:fld>
            <a:endParaRPr lang="en-GB" dirty="0"/>
          </a:p>
        </p:txBody>
      </p:sp>
    </p:spTree>
    <p:extLst>
      <p:ext uri="{BB962C8B-B14F-4D97-AF65-F5344CB8AC3E}">
        <p14:creationId xmlns:p14="http://schemas.microsoft.com/office/powerpoint/2010/main" val="382536721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err="1"/>
              <a:t>Agriyork</a:t>
            </a:r>
            <a:r>
              <a:rPr lang="en-GB" dirty="0"/>
              <a:t> are a long term supplier of forms, containers, labels and chain of custody materials in the forensic sector.</a:t>
            </a: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C6AF7A-48F2-4971-BC82-D39EC5C8384E}" type="slidenum">
              <a:rPr lang="en-GB"/>
              <a:pPr fontAlgn="base">
                <a:spcBef>
                  <a:spcPct val="0"/>
                </a:spcBef>
                <a:spcAft>
                  <a:spcPct val="0"/>
                </a:spcAft>
              </a:pPr>
              <a:t>1</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4" name="Picture 2" descr="agrilogo"/>
          <p:cNvPicPr>
            <a:picLocks noChangeAspect="1" noChangeArrowheads="1"/>
          </p:cNvPicPr>
          <p:nvPr userDrawn="1"/>
        </p:nvPicPr>
        <p:blipFill>
          <a:blip r:embed="rId3" cstate="print"/>
          <a:srcRect/>
          <a:stretch>
            <a:fillRect/>
          </a:stretch>
        </p:blipFill>
        <p:spPr bwMode="auto">
          <a:xfrm>
            <a:off x="6948488" y="5929313"/>
            <a:ext cx="2195512" cy="668337"/>
          </a:xfrm>
          <a:prstGeom prst="rect">
            <a:avLst/>
          </a:prstGeom>
          <a:noFill/>
          <a:ln w="9525">
            <a:noFill/>
            <a:miter lim="800000"/>
            <a:headEnd/>
            <a:tailEnd/>
          </a:ln>
        </p:spPr>
      </p:pic>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a:lvl1pPr>
          </a:lstStyle>
          <a:p>
            <a:pPr>
              <a:defRPr/>
            </a:pPr>
            <a:fld id="{853F7BBD-917C-433E-A689-DF2F37FF4AD4}" type="datetime1">
              <a:rPr lang="en-GB" smtClean="0"/>
              <a:t>11/10/2019</a:t>
            </a:fld>
            <a:endParaRPr lang="en-GB" dirty="0"/>
          </a:p>
        </p:txBody>
      </p:sp>
      <p:sp>
        <p:nvSpPr>
          <p:cNvPr id="6" name="Footer Placeholder 18"/>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7" name="Slide Number Placeholder 26"/>
          <p:cNvSpPr>
            <a:spLocks noGrp="1"/>
          </p:cNvSpPr>
          <p:nvPr>
            <p:ph type="sldNum" sz="quarter" idx="12"/>
          </p:nvPr>
        </p:nvSpPr>
        <p:spPr/>
        <p:txBody>
          <a:bodyPr/>
          <a:lstStyle>
            <a:lvl1pPr>
              <a:defRPr/>
            </a:lvl1pPr>
          </a:lstStyle>
          <a:p>
            <a:pPr>
              <a:defRPr/>
            </a:pPr>
            <a:fld id="{FBD53B8E-2DAB-44DE-8761-58C827B00CC3}"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2C24BFB-871F-422B-A845-1F461F61856F}" type="datetime1">
              <a:rPr lang="en-GB" smtClean="0"/>
              <a:t>11/10/2019</a:t>
            </a:fld>
            <a:endParaRPr lang="en-GB" dirty="0"/>
          </a:p>
        </p:txBody>
      </p:sp>
      <p:sp>
        <p:nvSpPr>
          <p:cNvPr id="5"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6" name="Slide Number Placeholder 17"/>
          <p:cNvSpPr>
            <a:spLocks noGrp="1"/>
          </p:cNvSpPr>
          <p:nvPr>
            <p:ph type="sldNum" sz="quarter" idx="12"/>
          </p:nvPr>
        </p:nvSpPr>
        <p:spPr/>
        <p:txBody>
          <a:bodyPr/>
          <a:lstStyle>
            <a:lvl1pPr>
              <a:defRPr/>
            </a:lvl1pPr>
          </a:lstStyle>
          <a:p>
            <a:pPr>
              <a:defRPr/>
            </a:pPr>
            <a:fld id="{9CC70FD2-B6F2-4B1C-8018-6CB4AFDE7E00}"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1C60761-73EF-4A46-BC0E-E2A9D73B37E4}" type="datetime1">
              <a:rPr lang="en-GB" smtClean="0"/>
              <a:t>11/10/2019</a:t>
            </a:fld>
            <a:endParaRPr lang="en-GB" dirty="0"/>
          </a:p>
        </p:txBody>
      </p:sp>
      <p:sp>
        <p:nvSpPr>
          <p:cNvPr id="5"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6" name="Slide Number Placeholder 17"/>
          <p:cNvSpPr>
            <a:spLocks noGrp="1"/>
          </p:cNvSpPr>
          <p:nvPr>
            <p:ph type="sldNum" sz="quarter" idx="12"/>
          </p:nvPr>
        </p:nvSpPr>
        <p:spPr/>
        <p:txBody>
          <a:bodyPr/>
          <a:lstStyle>
            <a:lvl1pPr>
              <a:defRPr/>
            </a:lvl1pPr>
          </a:lstStyle>
          <a:p>
            <a:pPr>
              <a:defRPr/>
            </a:pPr>
            <a:fld id="{038EFA8C-648B-4473-8832-2EC273C54F2B}"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DBEE88E3-99F7-4994-AE0F-A9E0114932C1}" type="datetime1">
              <a:rPr lang="en-GB" smtClean="0"/>
              <a:t>11/10/2019</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US"/>
              <a:t>OHPR Hereford</a:t>
            </a: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F4206D62-4400-2042-8CC0-7883929F9B04}" type="slidenum">
              <a:rPr lang="en-US"/>
              <a:pPr/>
              <a:t>‹#›</a:t>
            </a:fld>
            <a:endParaRPr lang="en-US"/>
          </a:p>
        </p:txBody>
      </p:sp>
    </p:spTree>
    <p:extLst>
      <p:ext uri="{BB962C8B-B14F-4D97-AF65-F5344CB8AC3E}">
        <p14:creationId xmlns:p14="http://schemas.microsoft.com/office/powerpoint/2010/main" val="11794494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sseite mit G-Liste">
    <p:spTree>
      <p:nvGrpSpPr>
        <p:cNvPr id="1" name=""/>
        <p:cNvGrpSpPr/>
        <p:nvPr/>
      </p:nvGrpSpPr>
      <p:grpSpPr>
        <a:xfrm>
          <a:off x="0" y="0"/>
          <a:ext cx="0" cy="0"/>
          <a:chOff x="0" y="0"/>
          <a:chExt cx="0" cy="0"/>
        </a:xfrm>
      </p:grpSpPr>
      <p:pic>
        <p:nvPicPr>
          <p:cNvPr id="4" name="Bild 6" descr="Verlauf_Hintergrund.jpg"/>
          <p:cNvPicPr>
            <a:picLocks noChangeAspect="1"/>
          </p:cNvPicPr>
          <p:nvPr userDrawn="1"/>
        </p:nvPicPr>
        <p:blipFill>
          <a:blip r:embed="rId2" cstate="print"/>
          <a:srcRect/>
          <a:stretch>
            <a:fillRect/>
          </a:stretch>
        </p:blipFill>
        <p:spPr bwMode="auto">
          <a:xfrm>
            <a:off x="0" y="927100"/>
            <a:ext cx="9144000" cy="5930900"/>
          </a:xfrm>
          <a:prstGeom prst="rect">
            <a:avLst/>
          </a:prstGeom>
          <a:noFill/>
          <a:ln w="9525">
            <a:noFill/>
            <a:miter lim="800000"/>
            <a:headEnd/>
            <a:tailEnd/>
          </a:ln>
        </p:spPr>
      </p:pic>
      <p:pic>
        <p:nvPicPr>
          <p:cNvPr id="5" name="Bild 6" descr="greiner_Logo_2c_neu.jpg"/>
          <p:cNvPicPr>
            <a:picLocks noChangeAspect="1"/>
          </p:cNvPicPr>
          <p:nvPr userDrawn="1"/>
        </p:nvPicPr>
        <p:blipFill>
          <a:blip r:embed="rId3" cstate="print"/>
          <a:srcRect/>
          <a:stretch>
            <a:fillRect/>
          </a:stretch>
        </p:blipFill>
        <p:spPr bwMode="auto">
          <a:xfrm>
            <a:off x="7621588" y="212725"/>
            <a:ext cx="1335087" cy="493713"/>
          </a:xfrm>
          <a:prstGeom prst="rect">
            <a:avLst/>
          </a:prstGeom>
          <a:noFill/>
          <a:ln w="9525">
            <a:noFill/>
            <a:miter lim="800000"/>
            <a:headEnd/>
            <a:tailEnd/>
          </a:ln>
        </p:spPr>
      </p:pic>
      <p:sp>
        <p:nvSpPr>
          <p:cNvPr id="6" name="Textfeld 5"/>
          <p:cNvSpPr txBox="1">
            <a:spLocks noChangeArrowheads="1"/>
          </p:cNvSpPr>
          <p:nvPr userDrawn="1"/>
        </p:nvSpPr>
        <p:spPr bwMode="auto">
          <a:xfrm>
            <a:off x="3886200" y="6494463"/>
            <a:ext cx="1404938" cy="276225"/>
          </a:xfrm>
          <a:prstGeom prst="rect">
            <a:avLst/>
          </a:prstGeom>
          <a:noFill/>
          <a:ln w="9525">
            <a:noFill/>
            <a:miter lim="800000"/>
            <a:headEnd/>
            <a:tailEnd/>
          </a:ln>
        </p:spPr>
        <p:txBody>
          <a:bodyPr>
            <a:prstTxWarp prst="textNoShape">
              <a:avLst/>
            </a:prstTxWarp>
            <a:spAutoFit/>
          </a:bodyPr>
          <a:lstStyle/>
          <a:p>
            <a:pPr algn="ctr">
              <a:defRPr/>
            </a:pPr>
            <a:fld id="{EE5BBF1F-56E4-B040-A7A8-BC2348313D55}" type="slidenum">
              <a:rPr lang="de-DE" sz="1200" b="1">
                <a:solidFill>
                  <a:srgbClr val="58585A"/>
                </a:solidFill>
                <a:latin typeface="Arial" pitchFamily="-111" charset="0"/>
                <a:ea typeface="ＭＳ Ｐゴシック" pitchFamily="-111" charset="-128"/>
                <a:cs typeface="ＭＳ Ｐゴシック" pitchFamily="-111" charset="-128"/>
              </a:rPr>
              <a:pPr algn="ctr">
                <a:defRPr/>
              </a:pPr>
              <a:t>‹#›</a:t>
            </a:fld>
            <a:endParaRPr lang="de-DE" sz="1200" b="1">
              <a:solidFill>
                <a:srgbClr val="58585A"/>
              </a:solidFill>
              <a:latin typeface="Arial" pitchFamily="-111" charset="0"/>
              <a:ea typeface="ＭＳ Ｐゴシック" pitchFamily="-111" charset="-128"/>
              <a:cs typeface="ＭＳ Ｐゴシック" pitchFamily="-111" charset="-128"/>
            </a:endParaRPr>
          </a:p>
        </p:txBody>
      </p:sp>
      <p:sp>
        <p:nvSpPr>
          <p:cNvPr id="7" name="Textfeld 5"/>
          <p:cNvSpPr txBox="1">
            <a:spLocks noChangeArrowheads="1"/>
          </p:cNvSpPr>
          <p:nvPr userDrawn="1"/>
        </p:nvSpPr>
        <p:spPr bwMode="auto">
          <a:xfrm>
            <a:off x="7516813" y="661988"/>
            <a:ext cx="1558925" cy="246062"/>
          </a:xfrm>
          <a:prstGeom prst="rect">
            <a:avLst/>
          </a:prstGeom>
          <a:noFill/>
          <a:ln w="9525">
            <a:noFill/>
            <a:miter lim="800000"/>
            <a:headEnd/>
            <a:tailEnd/>
          </a:ln>
        </p:spPr>
        <p:txBody>
          <a:bodyPr anchor="ctr">
            <a:spAutoFit/>
          </a:bodyPr>
          <a:lstStyle/>
          <a:p>
            <a:pPr algn="ctr" fontAlgn="auto">
              <a:spcBef>
                <a:spcPts val="0"/>
              </a:spcBef>
              <a:spcAft>
                <a:spcPts val="0"/>
              </a:spcAft>
              <a:defRPr/>
            </a:pPr>
            <a:r>
              <a:rPr lang="en-GB" sz="1000" b="1" dirty="0">
                <a:latin typeface="Arial" pitchFamily="-107" charset="0"/>
                <a:ea typeface="Arial" pitchFamily="-107" charset="0"/>
                <a:cs typeface="Arial" pitchFamily="-107" charset="0"/>
              </a:rPr>
              <a:t>Your </a:t>
            </a:r>
            <a:r>
              <a:rPr lang="en-GB" sz="1000" b="1" dirty="0">
                <a:solidFill>
                  <a:srgbClr val="009FDA"/>
                </a:solidFill>
                <a:latin typeface="Arial" pitchFamily="-107" charset="0"/>
                <a:ea typeface="Arial" pitchFamily="-107" charset="0"/>
                <a:cs typeface="Arial" pitchFamily="-107" charset="0"/>
              </a:rPr>
              <a:t>Power</a:t>
            </a:r>
            <a:r>
              <a:rPr lang="en-GB" sz="1000" b="1" dirty="0">
                <a:latin typeface="Arial" pitchFamily="-107" charset="0"/>
                <a:ea typeface="Arial" pitchFamily="-107" charset="0"/>
                <a:cs typeface="Arial" pitchFamily="-107" charset="0"/>
              </a:rPr>
              <a:t> for Health</a:t>
            </a:r>
          </a:p>
        </p:txBody>
      </p:sp>
      <p:sp>
        <p:nvSpPr>
          <p:cNvPr id="11" name="Titelplatzhalter 1"/>
          <p:cNvSpPr>
            <a:spLocks noGrp="1"/>
          </p:cNvSpPr>
          <p:nvPr>
            <p:ph type="title"/>
          </p:nvPr>
        </p:nvSpPr>
        <p:spPr bwMode="auto">
          <a:xfrm>
            <a:off x="457200" y="156381"/>
            <a:ext cx="6891338" cy="642937"/>
          </a:xfrm>
          <a:prstGeom prst="rect">
            <a:avLst/>
          </a:prstGeom>
          <a:noFill/>
          <a:ln w="9525">
            <a:noFill/>
            <a:miter lim="800000"/>
            <a:headEnd/>
            <a:tailEnd/>
          </a:ln>
        </p:spPr>
        <p:txBody>
          <a:bodyPr>
            <a:noAutofit/>
          </a:bodyPr>
          <a:lstStyle>
            <a:lvl1pPr algn="l">
              <a:lnSpc>
                <a:spcPts val="3200"/>
              </a:lnSpc>
              <a:defRPr sz="2800" b="1" baseline="0">
                <a:solidFill>
                  <a:srgbClr val="4B92DB"/>
                </a:solidFill>
                <a:latin typeface="Arial"/>
                <a:cs typeface="Arial"/>
              </a:defRPr>
            </a:lvl1pPr>
          </a:lstStyle>
          <a:p>
            <a:pPr lvl="0"/>
            <a:r>
              <a:rPr lang="de-DE"/>
              <a:t>Titelmasterformat durch Klicken bearbeiten</a:t>
            </a:r>
            <a:endParaRPr lang="de-DE" dirty="0"/>
          </a:p>
        </p:txBody>
      </p:sp>
      <p:sp>
        <p:nvSpPr>
          <p:cNvPr id="12" name="Textplatzhalter 14"/>
          <p:cNvSpPr>
            <a:spLocks noGrp="1"/>
          </p:cNvSpPr>
          <p:nvPr>
            <p:ph type="body" sz="quarter" idx="13" hasCustomPrompt="1"/>
          </p:nvPr>
        </p:nvSpPr>
        <p:spPr>
          <a:xfrm>
            <a:off x="457200" y="1270000"/>
            <a:ext cx="6891338" cy="5086350"/>
          </a:xfrm>
          <a:prstGeom prst="rect">
            <a:avLst/>
          </a:prstGeom>
        </p:spPr>
        <p:txBody>
          <a:bodyPr/>
          <a:lstStyle>
            <a:lvl1pPr marL="432000" marR="0" indent="-432000" algn="l" defTabSz="457200" rtl="0" eaLnBrk="0" fontAlgn="base" latinLnBrk="0" hangingPunct="0">
              <a:lnSpc>
                <a:spcPct val="100000"/>
              </a:lnSpc>
              <a:spcBef>
                <a:spcPts val="1175"/>
              </a:spcBef>
              <a:spcAft>
                <a:spcPct val="0"/>
              </a:spcAft>
              <a:buClr>
                <a:srgbClr val="4B92DB"/>
              </a:buClr>
              <a:buSzPct val="65000"/>
              <a:buFontTx/>
              <a:buBlip>
                <a:blip r:embed="rId4"/>
              </a:buBlip>
              <a:tabLst/>
              <a:defRPr sz="2400" baseline="0">
                <a:solidFill>
                  <a:srgbClr val="58585A"/>
                </a:solidFill>
                <a:latin typeface="Arial"/>
                <a:cs typeface="Arial"/>
              </a:defRPr>
            </a:lvl1pPr>
            <a:lvl2pPr>
              <a:spcBef>
                <a:spcPts val="600"/>
              </a:spcBef>
              <a:defRPr sz="2200">
                <a:solidFill>
                  <a:srgbClr val="58585A"/>
                </a:solidFill>
                <a:latin typeface="Arial"/>
                <a:cs typeface="Arial"/>
              </a:defRPr>
            </a:lvl2pPr>
            <a:lvl3pPr>
              <a:defRPr>
                <a:solidFill>
                  <a:srgbClr val="58585A"/>
                </a:solidFill>
                <a:latin typeface="Arial"/>
                <a:cs typeface="Arial"/>
              </a:defRPr>
            </a:lvl3pPr>
            <a:lvl4pPr>
              <a:defRPr>
                <a:solidFill>
                  <a:srgbClr val="58585A"/>
                </a:solidFill>
                <a:latin typeface="Arial"/>
                <a:cs typeface="Arial"/>
              </a:defRPr>
            </a:lvl4pPr>
            <a:lvl5pPr>
              <a:defRPr>
                <a:solidFill>
                  <a:srgbClr val="58585A"/>
                </a:solidFill>
                <a:latin typeface="Arial"/>
                <a:cs typeface="Arial"/>
              </a:defRPr>
            </a:lvl5pPr>
          </a:lstStyle>
          <a:p>
            <a:pPr lvl="0"/>
            <a:r>
              <a:rPr lang="de-DE" dirty="0"/>
              <a:t>Textmasterformate durch Klicken bearbeiten</a:t>
            </a:r>
          </a:p>
          <a:p>
            <a:pPr lvl="1"/>
            <a:r>
              <a:rPr lang="de-DE" dirty="0"/>
              <a:t>Zweite Ebene</a:t>
            </a:r>
          </a:p>
          <a:p>
            <a:pPr lvl="1"/>
            <a:endParaRPr lang="de-DE" dirty="0"/>
          </a:p>
        </p:txBody>
      </p:sp>
    </p:spTree>
    <p:extLst>
      <p:ext uri="{BB962C8B-B14F-4D97-AF65-F5344CB8AC3E}">
        <p14:creationId xmlns:p14="http://schemas.microsoft.com/office/powerpoint/2010/main" val="2178004738"/>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01A2E817-6D05-4215-A93C-75E0DEE4395D}" type="datetime1">
              <a:rPr lang="en-GB" smtClean="0"/>
              <a:t>11/10/2019</a:t>
            </a:fld>
            <a:endParaRPr lang="en-GB" dirty="0"/>
          </a:p>
        </p:txBody>
      </p:sp>
      <p:sp>
        <p:nvSpPr>
          <p:cNvPr id="5"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6" name="Slide Number Placeholder 17"/>
          <p:cNvSpPr>
            <a:spLocks noGrp="1"/>
          </p:cNvSpPr>
          <p:nvPr>
            <p:ph type="sldNum" sz="quarter" idx="12"/>
          </p:nvPr>
        </p:nvSpPr>
        <p:spPr/>
        <p:txBody>
          <a:bodyPr/>
          <a:lstStyle>
            <a:lvl1pPr>
              <a:defRPr/>
            </a:lvl1pPr>
          </a:lstStyle>
          <a:p>
            <a:pPr>
              <a:defRPr/>
            </a:pPr>
            <a:fld id="{52D70F98-3D1F-47E6-89F8-938E96AE5426}"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B0EF938-1965-46DD-AA54-32FF1BD7EE6A}" type="datetime1">
              <a:rPr lang="en-GB" smtClean="0"/>
              <a:t>11/10/2019</a:t>
            </a:fld>
            <a:endParaRPr lang="en-GB" dirty="0"/>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ACF6604-C039-4CCA-81F9-B63AF0507854}"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1516D6EA-62A3-4646-AFC5-EB0641FA4817}" type="datetime1">
              <a:rPr lang="en-GB" smtClean="0"/>
              <a:t>11/10/2019</a:t>
            </a:fld>
            <a:endParaRPr lang="en-GB" dirty="0"/>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7" name="Slide Number Placeholder 17"/>
          <p:cNvSpPr>
            <a:spLocks noGrp="1"/>
          </p:cNvSpPr>
          <p:nvPr>
            <p:ph type="sldNum" sz="quarter" idx="12"/>
          </p:nvPr>
        </p:nvSpPr>
        <p:spPr/>
        <p:txBody>
          <a:bodyPr/>
          <a:lstStyle>
            <a:lvl1pPr>
              <a:defRPr/>
            </a:lvl1pPr>
          </a:lstStyle>
          <a:p>
            <a:pPr>
              <a:defRPr/>
            </a:pPr>
            <a:fld id="{9B668926-87C7-497A-A199-F45AEA498CCD}"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8D47FD1A-D7EE-4EE6-A634-F419C499684A}" type="datetime1">
              <a:rPr lang="en-GB" smtClean="0"/>
              <a:t>11/10/2019</a:t>
            </a:fld>
            <a:endParaRPr lang="en-GB" dirty="0"/>
          </a:p>
        </p:txBody>
      </p:sp>
      <p:sp>
        <p:nvSpPr>
          <p:cNvPr id="8"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9" name="Slide Number Placeholder 17"/>
          <p:cNvSpPr>
            <a:spLocks noGrp="1"/>
          </p:cNvSpPr>
          <p:nvPr>
            <p:ph type="sldNum" sz="quarter" idx="12"/>
          </p:nvPr>
        </p:nvSpPr>
        <p:spPr/>
        <p:txBody>
          <a:bodyPr/>
          <a:lstStyle>
            <a:lvl1pPr>
              <a:defRPr/>
            </a:lvl1pPr>
          </a:lstStyle>
          <a:p>
            <a:pPr>
              <a:defRPr/>
            </a:pPr>
            <a:fld id="{7474EF14-E84A-47CA-B576-C27772A6ED88}"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6B1A73C9-DF8F-40F8-A88F-5A0A827E19CB}" type="datetime1">
              <a:rPr lang="en-GB" smtClean="0"/>
              <a:t>11/10/2019</a:t>
            </a:fld>
            <a:endParaRPr lang="en-GB" dirty="0"/>
          </a:p>
        </p:txBody>
      </p:sp>
      <p:sp>
        <p:nvSpPr>
          <p:cNvPr id="4"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5" name="Slide Number Placeholder 17"/>
          <p:cNvSpPr>
            <a:spLocks noGrp="1"/>
          </p:cNvSpPr>
          <p:nvPr>
            <p:ph type="sldNum" sz="quarter" idx="12"/>
          </p:nvPr>
        </p:nvSpPr>
        <p:spPr/>
        <p:txBody>
          <a:bodyPr/>
          <a:lstStyle>
            <a:lvl1pPr>
              <a:defRPr/>
            </a:lvl1pPr>
          </a:lstStyle>
          <a:p>
            <a:pPr>
              <a:defRPr/>
            </a:pPr>
            <a:fld id="{0EC91B32-CE54-4FFD-BD2F-5436D7043362}"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5277E749-483D-4AB2-A96B-21006A16F04B}" type="datetime1">
              <a:rPr lang="en-GB" smtClean="0"/>
              <a:t>11/10/2019</a:t>
            </a:fld>
            <a:endParaRPr lang="en-GB" dirty="0"/>
          </a:p>
        </p:txBody>
      </p:sp>
      <p:sp>
        <p:nvSpPr>
          <p:cNvPr id="3"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4" name="Slide Number Placeholder 17"/>
          <p:cNvSpPr>
            <a:spLocks noGrp="1"/>
          </p:cNvSpPr>
          <p:nvPr>
            <p:ph type="sldNum" sz="quarter" idx="12"/>
          </p:nvPr>
        </p:nvSpPr>
        <p:spPr/>
        <p:txBody>
          <a:bodyPr/>
          <a:lstStyle>
            <a:lvl1pPr>
              <a:defRPr/>
            </a:lvl1pPr>
          </a:lstStyle>
          <a:p>
            <a:pPr>
              <a:defRPr/>
            </a:pPr>
            <a:fld id="{D1F46D13-C261-415F-A8FE-68752BF8526A}"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C56D5802-184A-4DA1-BF65-555B86CCB7D7}" type="datetime1">
              <a:rPr lang="en-GB" smtClean="0"/>
              <a:t>11/10/2019</a:t>
            </a:fld>
            <a:endParaRPr lang="en-GB" dirty="0"/>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7" name="Slide Number Placeholder 17"/>
          <p:cNvSpPr>
            <a:spLocks noGrp="1"/>
          </p:cNvSpPr>
          <p:nvPr>
            <p:ph type="sldNum" sz="quarter" idx="12"/>
          </p:nvPr>
        </p:nvSpPr>
        <p:spPr/>
        <p:txBody>
          <a:bodyPr/>
          <a:lstStyle>
            <a:lvl1pPr>
              <a:defRPr/>
            </a:lvl1pPr>
          </a:lstStyle>
          <a:p>
            <a:pPr>
              <a:defRPr/>
            </a:pPr>
            <a:fld id="{BD80EC52-8B08-4536-9E46-C73B1D6B8407}"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7C0A038D-2609-4CC8-9EE9-FA16B3DFA809}" type="datetime1">
              <a:rPr lang="en-GB" smtClean="0"/>
              <a:t>11/10/2019</a:t>
            </a:fld>
            <a:endParaRPr lang="en-GB" dirty="0"/>
          </a:p>
        </p:txBody>
      </p:sp>
      <p:sp>
        <p:nvSpPr>
          <p:cNvPr id="10" name="Footer Placeholder 5"/>
          <p:cNvSpPr>
            <a:spLocks noGrp="1"/>
          </p:cNvSpPr>
          <p:nvPr>
            <p:ph type="ftr" sz="quarter" idx="11"/>
          </p:nvPr>
        </p:nvSpPr>
        <p:spPr>
          <a:xfrm>
            <a:off x="2667000" y="6356350"/>
            <a:ext cx="3352800" cy="365125"/>
          </a:xfrm>
          <a:prstGeom prst="rect">
            <a:avLst/>
          </a:prstGeom>
        </p:spPr>
        <p:txBody>
          <a:bodyPr/>
          <a:lstStyle>
            <a:lvl1pPr>
              <a:defRPr/>
            </a:lvl1pPr>
          </a:lstStyle>
          <a:p>
            <a:pPr>
              <a:defRPr/>
            </a:pPr>
            <a:r>
              <a:rPr lang="en-GB"/>
              <a:t>OHPR Hereford</a:t>
            </a:r>
            <a:endParaRPr lang="en-GB"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2E17191D-440B-47C3-8567-192AB1AF31F3}"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3565CBF2-D448-4D16-91DB-5E204426D089}" type="datetime1">
              <a:rPr lang="en-GB" smtClean="0"/>
              <a:t>11/10/2019</a:t>
            </a:fld>
            <a:endParaRPr lang="en-GB"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5232F926-4185-4E90-93BA-44F642E98EEF}" type="slidenum">
              <a:rPr lang="en-GB"/>
              <a:pPr>
                <a:defRPr/>
              </a:pPr>
              <a:t>‹#›</a:t>
            </a:fld>
            <a:endParaRPr lang="en-GB"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gr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OHPR Hereford</a:t>
            </a:r>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75" r:id="rId2"/>
    <p:sldLayoutId id="2147483684" r:id="rId3"/>
    <p:sldLayoutId id="2147483676" r:id="rId4"/>
    <p:sldLayoutId id="2147483677" r:id="rId5"/>
    <p:sldLayoutId id="2147483678" r:id="rId6"/>
    <p:sldLayoutId id="2147483679" r:id="rId7"/>
    <p:sldLayoutId id="2147483680" r:id="rId8"/>
    <p:sldLayoutId id="2147483685" r:id="rId9"/>
    <p:sldLayoutId id="2147483681" r:id="rId10"/>
    <p:sldLayoutId id="2147483682" r:id="rId11"/>
    <p:sldLayoutId id="2147483689" r:id="rId12"/>
    <p:sldLayoutId id="2147483696" r:id="rId13"/>
  </p:sldLayoutIdLst>
  <p:hf sldNum="0" hdr="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huffingtonpost.co.uk/new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08720"/>
            <a:ext cx="7206952" cy="1800200"/>
          </a:xfrm>
        </p:spPr>
        <p:txBody>
          <a:bodyPr>
            <a:noAutofit/>
          </a:bodyPr>
          <a:lstStyle/>
          <a:p>
            <a:pPr fontAlgn="auto">
              <a:spcAft>
                <a:spcPts val="0"/>
              </a:spcAft>
              <a:defRPr/>
            </a:pPr>
            <a:r>
              <a:rPr lang="en-US" sz="3200" dirty="0">
                <a:latin typeface="Arial"/>
                <a:cs typeface="Arial"/>
              </a:rPr>
              <a:t>Drug Testing in the Workplace </a:t>
            </a:r>
            <a:br>
              <a:rPr lang="en-US" sz="3200" dirty="0">
                <a:latin typeface="Arial"/>
                <a:cs typeface="Arial"/>
              </a:rPr>
            </a:br>
            <a:endParaRPr lang="en-GB" sz="3200" dirty="0">
              <a:latin typeface="Arial"/>
              <a:cs typeface="Arial"/>
            </a:endParaRPr>
          </a:p>
        </p:txBody>
      </p:sp>
      <p:sp>
        <p:nvSpPr>
          <p:cNvPr id="5123" name="Subtitle 2"/>
          <p:cNvSpPr>
            <a:spLocks noGrp="1"/>
          </p:cNvSpPr>
          <p:nvPr>
            <p:ph type="subTitle" idx="1"/>
          </p:nvPr>
        </p:nvSpPr>
        <p:spPr>
          <a:xfrm>
            <a:off x="533400" y="3228975"/>
            <a:ext cx="7854950" cy="1496169"/>
          </a:xfrm>
        </p:spPr>
        <p:txBody>
          <a:bodyPr/>
          <a:lstStyle/>
          <a:p>
            <a:pPr marR="0"/>
            <a:r>
              <a:rPr lang="en-GB" dirty="0"/>
              <a:t>Duncan Carmichael</a:t>
            </a:r>
          </a:p>
          <a:p>
            <a:pPr marR="0"/>
            <a:r>
              <a:rPr lang="en-GB" dirty="0"/>
              <a:t>AgriYork400 Ltd</a:t>
            </a:r>
          </a:p>
          <a:p>
            <a:pPr marR="0"/>
            <a:r>
              <a:rPr lang="en-GB" dirty="0"/>
              <a:t>Sales Manager</a:t>
            </a:r>
          </a:p>
        </p:txBody>
      </p:sp>
      <p:sp>
        <p:nvSpPr>
          <p:cNvPr id="4" name="Date Placeholder 3"/>
          <p:cNvSpPr>
            <a:spLocks noGrp="1"/>
          </p:cNvSpPr>
          <p:nvPr>
            <p:ph type="dt" sz="quarter" idx="10"/>
          </p:nvPr>
        </p:nvSpPr>
        <p:spPr/>
        <p:txBody>
          <a:bodyPr/>
          <a:lstStyle/>
          <a:p>
            <a:pPr>
              <a:defRPr/>
            </a:pPr>
            <a:fld id="{B13D1E7E-845C-416B-9BE0-743E27A32801}"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pic>
        <p:nvPicPr>
          <p:cNvPr id="1026" name="Picture 4" descr="image001">
            <a:extLst>
              <a:ext uri="{FF2B5EF4-FFF2-40B4-BE49-F238E27FC236}">
                <a16:creationId xmlns:a16="http://schemas.microsoft.com/office/drawing/2014/main" xmlns="" id="{90CB8EA9-D4A8-4533-B033-10EBE7CFC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03" y="4509120"/>
            <a:ext cx="24479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609437-18F4-434A-AB83-6521E27823FD}"/>
              </a:ext>
            </a:extLst>
          </p:cNvPr>
          <p:cNvSpPr>
            <a:spLocks noGrp="1"/>
          </p:cNvSpPr>
          <p:nvPr>
            <p:ph type="title"/>
          </p:nvPr>
        </p:nvSpPr>
        <p:spPr/>
        <p:txBody>
          <a:bodyPr/>
          <a:lstStyle/>
          <a:p>
            <a:r>
              <a:rPr lang="en-GB" dirty="0"/>
              <a:t>UK Law</a:t>
            </a:r>
          </a:p>
        </p:txBody>
      </p:sp>
      <p:sp>
        <p:nvSpPr>
          <p:cNvPr id="3" name="Content Placeholder 2">
            <a:extLst>
              <a:ext uri="{FF2B5EF4-FFF2-40B4-BE49-F238E27FC236}">
                <a16:creationId xmlns:a16="http://schemas.microsoft.com/office/drawing/2014/main" xmlns="" id="{EF864A50-8CBB-4C64-B5C3-23637260F2DE}"/>
              </a:ext>
            </a:extLst>
          </p:cNvPr>
          <p:cNvSpPr>
            <a:spLocks noGrp="1"/>
          </p:cNvSpPr>
          <p:nvPr>
            <p:ph idx="1"/>
          </p:nvPr>
        </p:nvSpPr>
        <p:spPr/>
        <p:txBody>
          <a:bodyPr/>
          <a:lstStyle/>
          <a:p>
            <a:r>
              <a:rPr lang="en-US" b="1" dirty="0"/>
              <a:t>The law</a:t>
            </a:r>
          </a:p>
          <a:p>
            <a:r>
              <a:rPr lang="en-US" dirty="0"/>
              <a:t>You have a general duty under the Health and Safety at Work Act to ensure, so far as reasonably practicable, the health, safety and welfare of your employees. Employees must also take reasonable care of themselves and anyone who could be affected by their work.</a:t>
            </a:r>
          </a:p>
          <a:p>
            <a:endParaRPr lang="en-GB" dirty="0"/>
          </a:p>
        </p:txBody>
      </p:sp>
      <p:sp>
        <p:nvSpPr>
          <p:cNvPr id="4" name="Date Placeholder 3">
            <a:extLst>
              <a:ext uri="{FF2B5EF4-FFF2-40B4-BE49-F238E27FC236}">
                <a16:creationId xmlns:a16="http://schemas.microsoft.com/office/drawing/2014/main" xmlns="" id="{BD45A1A5-BC26-4F29-996C-E365F91674CA}"/>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C9D24718-09B9-4795-BA08-B83D53C5236F}"/>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721624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90E9A-9724-4EB8-ACE7-17EF533BAF67}"/>
              </a:ext>
            </a:extLst>
          </p:cNvPr>
          <p:cNvSpPr>
            <a:spLocks noGrp="1"/>
          </p:cNvSpPr>
          <p:nvPr>
            <p:ph type="title"/>
          </p:nvPr>
        </p:nvSpPr>
        <p:spPr/>
        <p:txBody>
          <a:bodyPr/>
          <a:lstStyle/>
          <a:p>
            <a:r>
              <a:rPr lang="en-GB" dirty="0"/>
              <a:t>Mandatory Testing by Industry</a:t>
            </a:r>
          </a:p>
        </p:txBody>
      </p:sp>
      <p:sp>
        <p:nvSpPr>
          <p:cNvPr id="3" name="Content Placeholder 2">
            <a:extLst>
              <a:ext uri="{FF2B5EF4-FFF2-40B4-BE49-F238E27FC236}">
                <a16:creationId xmlns:a16="http://schemas.microsoft.com/office/drawing/2014/main" xmlns="" id="{7FF03707-4CEF-4EC4-881B-21DD4702E743}"/>
              </a:ext>
            </a:extLst>
          </p:cNvPr>
          <p:cNvSpPr>
            <a:spLocks noGrp="1"/>
          </p:cNvSpPr>
          <p:nvPr>
            <p:ph idx="1"/>
          </p:nvPr>
        </p:nvSpPr>
        <p:spPr/>
        <p:txBody>
          <a:bodyPr/>
          <a:lstStyle/>
          <a:p>
            <a:r>
              <a:rPr lang="en-GB" dirty="0"/>
              <a:t>Transport</a:t>
            </a:r>
          </a:p>
          <a:p>
            <a:endParaRPr lang="en-GB" dirty="0"/>
          </a:p>
          <a:p>
            <a:r>
              <a:rPr lang="en-GB" dirty="0"/>
              <a:t>Nuclear</a:t>
            </a:r>
          </a:p>
          <a:p>
            <a:endParaRPr lang="en-GB" dirty="0"/>
          </a:p>
          <a:p>
            <a:r>
              <a:rPr lang="en-GB" dirty="0"/>
              <a:t>US Department of Transport  (UK Aviation)</a:t>
            </a:r>
          </a:p>
          <a:p>
            <a:endParaRPr lang="en-GB" dirty="0"/>
          </a:p>
        </p:txBody>
      </p:sp>
      <p:sp>
        <p:nvSpPr>
          <p:cNvPr id="4" name="Date Placeholder 3">
            <a:extLst>
              <a:ext uri="{FF2B5EF4-FFF2-40B4-BE49-F238E27FC236}">
                <a16:creationId xmlns:a16="http://schemas.microsoft.com/office/drawing/2014/main" xmlns="" id="{68554245-D251-4032-936D-27D1C28BC166}"/>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B7802FC4-21C6-41CF-BE97-D606EDFCB2F8}"/>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637278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B800-571F-4ECE-8F8D-204A09F7DFA3}"/>
              </a:ext>
            </a:extLst>
          </p:cNvPr>
          <p:cNvSpPr>
            <a:spLocks noGrp="1"/>
          </p:cNvSpPr>
          <p:nvPr>
            <p:ph type="title"/>
          </p:nvPr>
        </p:nvSpPr>
        <p:spPr/>
        <p:txBody>
          <a:bodyPr/>
          <a:lstStyle/>
          <a:p>
            <a:r>
              <a:rPr lang="en-GB" dirty="0"/>
              <a:t>One sugar crystal is 625000 </a:t>
            </a:r>
            <a:r>
              <a:rPr lang="en-GB" dirty="0" err="1"/>
              <a:t>nanogams</a:t>
            </a:r>
            <a:endParaRPr lang="en-GB" dirty="0"/>
          </a:p>
        </p:txBody>
      </p:sp>
      <p:sp>
        <p:nvSpPr>
          <p:cNvPr id="4" name="Date Placeholder 3">
            <a:extLst>
              <a:ext uri="{FF2B5EF4-FFF2-40B4-BE49-F238E27FC236}">
                <a16:creationId xmlns:a16="http://schemas.microsoft.com/office/drawing/2014/main" xmlns="" id="{B620C14D-AFDE-46DD-B25E-203AD0F3D038}"/>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5C555E42-8FDB-407E-B185-497149768C07}"/>
              </a:ext>
            </a:extLst>
          </p:cNvPr>
          <p:cNvSpPr>
            <a:spLocks noGrp="1"/>
          </p:cNvSpPr>
          <p:nvPr>
            <p:ph type="ftr" sz="quarter" idx="11"/>
          </p:nvPr>
        </p:nvSpPr>
        <p:spPr/>
        <p:txBody>
          <a:bodyPr/>
          <a:lstStyle/>
          <a:p>
            <a:pPr>
              <a:defRPr/>
            </a:pPr>
            <a:r>
              <a:rPr lang="en-GB"/>
              <a:t>OHPR Hereford</a:t>
            </a:r>
            <a:endParaRPr lang="en-GB" dirty="0"/>
          </a:p>
        </p:txBody>
      </p:sp>
      <p:pic>
        <p:nvPicPr>
          <p:cNvPr id="7170" name="Picture 2" descr="Image result for what does a sugar crystal weigh?">
            <a:extLst>
              <a:ext uri="{FF2B5EF4-FFF2-40B4-BE49-F238E27FC236}">
                <a16:creationId xmlns:a16="http://schemas.microsoft.com/office/drawing/2014/main" xmlns="" id="{57879CC3-8E15-4651-9745-C1EF4B8F0C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2564904"/>
            <a:ext cx="3800822" cy="266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146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C34727-0ED3-424E-8472-920E172DC841}"/>
              </a:ext>
            </a:extLst>
          </p:cNvPr>
          <p:cNvSpPr>
            <a:spLocks noGrp="1"/>
          </p:cNvSpPr>
          <p:nvPr>
            <p:ph type="title"/>
          </p:nvPr>
        </p:nvSpPr>
        <p:spPr/>
        <p:txBody>
          <a:bodyPr/>
          <a:lstStyle/>
          <a:p>
            <a:r>
              <a:rPr lang="en-GB" dirty="0"/>
              <a:t>Urine Cut Offs      ng/ml</a:t>
            </a:r>
          </a:p>
        </p:txBody>
      </p:sp>
      <p:sp>
        <p:nvSpPr>
          <p:cNvPr id="3" name="Content Placeholder 2">
            <a:extLst>
              <a:ext uri="{FF2B5EF4-FFF2-40B4-BE49-F238E27FC236}">
                <a16:creationId xmlns:a16="http://schemas.microsoft.com/office/drawing/2014/main" xmlns="" id="{6BA8664D-F072-4AD3-9356-72EC5A2EB99E}"/>
              </a:ext>
            </a:extLst>
          </p:cNvPr>
          <p:cNvSpPr>
            <a:spLocks noGrp="1"/>
          </p:cNvSpPr>
          <p:nvPr>
            <p:ph idx="1"/>
          </p:nvPr>
        </p:nvSpPr>
        <p:spPr/>
        <p:txBody>
          <a:bodyPr/>
          <a:lstStyle/>
          <a:p>
            <a:r>
              <a:rPr lang="en-GB" sz="2000" dirty="0"/>
              <a:t>Amphetamines group 500 </a:t>
            </a:r>
          </a:p>
          <a:p>
            <a:r>
              <a:rPr lang="en-GB" sz="2000" dirty="0"/>
              <a:t>Barbiturates 200</a:t>
            </a:r>
          </a:p>
          <a:p>
            <a:r>
              <a:rPr lang="en-GB" sz="2000" dirty="0"/>
              <a:t> Benzodiazepines group 200 </a:t>
            </a:r>
          </a:p>
          <a:p>
            <a:r>
              <a:rPr lang="en-GB" sz="2000" dirty="0"/>
              <a:t>Buprenorphine 5 </a:t>
            </a:r>
          </a:p>
          <a:p>
            <a:r>
              <a:rPr lang="en-GB" sz="2000" dirty="0"/>
              <a:t>Cannabis metabolites 50 </a:t>
            </a:r>
          </a:p>
          <a:p>
            <a:r>
              <a:rPr lang="en-GB" sz="2000" dirty="0"/>
              <a:t>Cocaine metabolites 150 </a:t>
            </a:r>
          </a:p>
          <a:p>
            <a:r>
              <a:rPr lang="en-GB" sz="2000" dirty="0"/>
              <a:t>EDDP (or methadone) 100 (300)</a:t>
            </a:r>
          </a:p>
          <a:p>
            <a:r>
              <a:rPr lang="en-GB" sz="2000" dirty="0"/>
              <a:t> LSD or metabolites 1</a:t>
            </a:r>
          </a:p>
          <a:p>
            <a:r>
              <a:rPr lang="en-GB" sz="2000" dirty="0"/>
              <a:t> Opiates (total) 300 </a:t>
            </a:r>
          </a:p>
          <a:p>
            <a:r>
              <a:rPr lang="en-GB" sz="2000" dirty="0"/>
              <a:t>Phencyclidine 25 </a:t>
            </a:r>
          </a:p>
          <a:p>
            <a:r>
              <a:rPr lang="en-GB" sz="2000" dirty="0"/>
              <a:t>Propoxyphene or metabolites 300 </a:t>
            </a:r>
          </a:p>
        </p:txBody>
      </p:sp>
      <p:sp>
        <p:nvSpPr>
          <p:cNvPr id="4" name="Date Placeholder 3">
            <a:extLst>
              <a:ext uri="{FF2B5EF4-FFF2-40B4-BE49-F238E27FC236}">
                <a16:creationId xmlns:a16="http://schemas.microsoft.com/office/drawing/2014/main" xmlns="" id="{C8A0E813-3895-4D76-802B-C150821903E5}"/>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B59C6605-84B5-45E0-BDC2-D9A589895E2F}"/>
              </a:ext>
            </a:extLst>
          </p:cNvPr>
          <p:cNvSpPr>
            <a:spLocks noGrp="1"/>
          </p:cNvSpPr>
          <p:nvPr>
            <p:ph type="ftr" sz="quarter" idx="11"/>
          </p:nvPr>
        </p:nvSpPr>
        <p:spPr/>
        <p:txBody>
          <a:bodyPr/>
          <a:lstStyle/>
          <a:p>
            <a:pPr>
              <a:defRPr/>
            </a:pPr>
            <a:r>
              <a:rPr lang="en-GB"/>
              <a:t>OHPR Hereford</a:t>
            </a:r>
            <a:endParaRPr lang="en-GB" dirty="0"/>
          </a:p>
        </p:txBody>
      </p:sp>
      <p:sp>
        <p:nvSpPr>
          <p:cNvPr id="6" name="TextBox 5">
            <a:extLst>
              <a:ext uri="{FF2B5EF4-FFF2-40B4-BE49-F238E27FC236}">
                <a16:creationId xmlns:a16="http://schemas.microsoft.com/office/drawing/2014/main" xmlns="" id="{1C74711F-B3E2-48E5-838E-E6E64E7CF1B5}"/>
              </a:ext>
            </a:extLst>
          </p:cNvPr>
          <p:cNvSpPr txBox="1"/>
          <p:nvPr/>
        </p:nvSpPr>
        <p:spPr>
          <a:xfrm>
            <a:off x="5508104" y="2636912"/>
            <a:ext cx="2448272" cy="923330"/>
          </a:xfrm>
          <a:prstGeom prst="rect">
            <a:avLst/>
          </a:prstGeom>
          <a:noFill/>
        </p:spPr>
        <p:txBody>
          <a:bodyPr wrap="square" rtlCol="0">
            <a:spAutoFit/>
          </a:bodyPr>
          <a:lstStyle/>
          <a:p>
            <a:r>
              <a:rPr lang="en-GB" dirty="0"/>
              <a:t>European Workplace Drug Testing Society Guidelines</a:t>
            </a:r>
          </a:p>
        </p:txBody>
      </p:sp>
    </p:spTree>
    <p:extLst>
      <p:ext uri="{BB962C8B-B14F-4D97-AF65-F5344CB8AC3E}">
        <p14:creationId xmlns:p14="http://schemas.microsoft.com/office/powerpoint/2010/main" val="45290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A8B646-3B0B-48D2-B6ED-BFE52717EEA1}"/>
              </a:ext>
            </a:extLst>
          </p:cNvPr>
          <p:cNvSpPr>
            <a:spLocks noGrp="1"/>
          </p:cNvSpPr>
          <p:nvPr>
            <p:ph type="title"/>
          </p:nvPr>
        </p:nvSpPr>
        <p:spPr/>
        <p:txBody>
          <a:bodyPr/>
          <a:lstStyle/>
          <a:p>
            <a:r>
              <a:rPr lang="en-GB" dirty="0"/>
              <a:t>Oral Fluid Cut Offs   ng/ml</a:t>
            </a:r>
          </a:p>
        </p:txBody>
      </p:sp>
      <p:sp>
        <p:nvSpPr>
          <p:cNvPr id="3" name="Content Placeholder 2">
            <a:extLst>
              <a:ext uri="{FF2B5EF4-FFF2-40B4-BE49-F238E27FC236}">
                <a16:creationId xmlns:a16="http://schemas.microsoft.com/office/drawing/2014/main" xmlns="" id="{B64B33C6-B127-4DC7-A27A-5069BF1A5249}"/>
              </a:ext>
            </a:extLst>
          </p:cNvPr>
          <p:cNvSpPr>
            <a:spLocks noGrp="1"/>
          </p:cNvSpPr>
          <p:nvPr>
            <p:ph idx="1"/>
          </p:nvPr>
        </p:nvSpPr>
        <p:spPr/>
        <p:txBody>
          <a:bodyPr/>
          <a:lstStyle/>
          <a:p>
            <a:r>
              <a:rPr lang="en-GB" sz="2000" dirty="0"/>
              <a:t>Amphetamine group 40 </a:t>
            </a:r>
          </a:p>
          <a:p>
            <a:r>
              <a:rPr lang="en-GB" sz="2000" dirty="0"/>
              <a:t>Cannabis (THC) + metabolites or group 10 </a:t>
            </a:r>
          </a:p>
          <a:p>
            <a:r>
              <a:rPr lang="en-GB" sz="2000" dirty="0"/>
              <a:t>Cocaine + metabolites 30 </a:t>
            </a:r>
          </a:p>
          <a:p>
            <a:r>
              <a:rPr lang="en-GB" sz="2000" dirty="0"/>
              <a:t>Opiates (Morphine) 40 </a:t>
            </a:r>
          </a:p>
          <a:p>
            <a:r>
              <a:rPr lang="en-GB" sz="2000" dirty="0"/>
              <a:t>6-AM 4 </a:t>
            </a:r>
          </a:p>
          <a:p>
            <a:r>
              <a:rPr lang="en-GB" sz="2000" dirty="0"/>
              <a:t>Methadone (l) 50 </a:t>
            </a:r>
          </a:p>
          <a:p>
            <a:r>
              <a:rPr lang="en-GB" sz="2000" dirty="0"/>
              <a:t>Benzodiazepines group 10 </a:t>
            </a:r>
          </a:p>
        </p:txBody>
      </p:sp>
      <p:sp>
        <p:nvSpPr>
          <p:cNvPr id="4" name="Date Placeholder 3">
            <a:extLst>
              <a:ext uri="{FF2B5EF4-FFF2-40B4-BE49-F238E27FC236}">
                <a16:creationId xmlns:a16="http://schemas.microsoft.com/office/drawing/2014/main" xmlns="" id="{14911B65-3014-4EDE-AFAE-C7FC7ACF04FC}"/>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946F1A8D-3612-4A76-93D8-6A487BE073B5}"/>
              </a:ext>
            </a:extLst>
          </p:cNvPr>
          <p:cNvSpPr>
            <a:spLocks noGrp="1"/>
          </p:cNvSpPr>
          <p:nvPr>
            <p:ph type="ftr" sz="quarter" idx="11"/>
          </p:nvPr>
        </p:nvSpPr>
        <p:spPr/>
        <p:txBody>
          <a:bodyPr/>
          <a:lstStyle/>
          <a:p>
            <a:pPr>
              <a:defRPr/>
            </a:pPr>
            <a:r>
              <a:rPr lang="en-GB" dirty="0"/>
              <a:t>OHPR Hereford</a:t>
            </a:r>
          </a:p>
        </p:txBody>
      </p:sp>
    </p:spTree>
    <p:extLst>
      <p:ext uri="{BB962C8B-B14F-4D97-AF65-F5344CB8AC3E}">
        <p14:creationId xmlns:p14="http://schemas.microsoft.com/office/powerpoint/2010/main" val="152512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9BCE0A-D248-4267-9DCC-FF43C1A122CD}"/>
              </a:ext>
            </a:extLst>
          </p:cNvPr>
          <p:cNvSpPr>
            <a:spLocks noGrp="1"/>
          </p:cNvSpPr>
          <p:nvPr>
            <p:ph type="title"/>
          </p:nvPr>
        </p:nvSpPr>
        <p:spPr/>
        <p:txBody>
          <a:bodyPr/>
          <a:lstStyle/>
          <a:p>
            <a:r>
              <a:rPr lang="en-GB" dirty="0"/>
              <a:t>2 ng/ml THC some numbers</a:t>
            </a:r>
          </a:p>
        </p:txBody>
      </p:sp>
      <p:sp>
        <p:nvSpPr>
          <p:cNvPr id="3" name="Content Placeholder 2">
            <a:extLst>
              <a:ext uri="{FF2B5EF4-FFF2-40B4-BE49-F238E27FC236}">
                <a16:creationId xmlns:a16="http://schemas.microsoft.com/office/drawing/2014/main" xmlns="" id="{39CF1CC2-B66C-47ED-BB24-AE7D3EE0C2BC}"/>
              </a:ext>
            </a:extLst>
          </p:cNvPr>
          <p:cNvSpPr>
            <a:spLocks noGrp="1"/>
          </p:cNvSpPr>
          <p:nvPr>
            <p:ph idx="1"/>
          </p:nvPr>
        </p:nvSpPr>
        <p:spPr/>
        <p:txBody>
          <a:bodyPr/>
          <a:lstStyle/>
          <a:p>
            <a:endParaRPr lang="en-GB" dirty="0"/>
          </a:p>
          <a:p>
            <a:r>
              <a:rPr lang="en-GB" dirty="0"/>
              <a:t>There are 3 x 10 to the power 12 molecules of THC in 0ne Millilitre of Saliva  </a:t>
            </a:r>
          </a:p>
          <a:p>
            <a:r>
              <a:rPr lang="en-GB" dirty="0"/>
              <a:t>3 x 10</a:t>
            </a:r>
            <a:r>
              <a:rPr lang="en-GB" baseline="30000" dirty="0"/>
              <a:t>12           </a:t>
            </a:r>
            <a:endParaRPr lang="en-GB" dirty="0"/>
          </a:p>
          <a:p>
            <a:r>
              <a:rPr lang="en-GB" dirty="0"/>
              <a:t>The world population is 8 billion or 8 x 10 to the power 9</a:t>
            </a:r>
          </a:p>
          <a:p>
            <a:r>
              <a:rPr lang="en-GB" dirty="0"/>
              <a:t>8 x 10</a:t>
            </a:r>
            <a:r>
              <a:rPr lang="en-GB" baseline="30000" dirty="0"/>
              <a:t>9</a:t>
            </a:r>
            <a:endParaRPr lang="en-GB" dirty="0"/>
          </a:p>
          <a:p>
            <a:r>
              <a:rPr lang="en-GB" dirty="0"/>
              <a:t>In 1 ml of oral fluid there would more THC than 37 times the global population.</a:t>
            </a:r>
          </a:p>
          <a:p>
            <a:endParaRPr lang="en-GB" dirty="0"/>
          </a:p>
        </p:txBody>
      </p:sp>
      <p:sp>
        <p:nvSpPr>
          <p:cNvPr id="4" name="Date Placeholder 3">
            <a:extLst>
              <a:ext uri="{FF2B5EF4-FFF2-40B4-BE49-F238E27FC236}">
                <a16:creationId xmlns:a16="http://schemas.microsoft.com/office/drawing/2014/main" xmlns="" id="{8A708902-878D-4A2A-8A4E-D679FA1CD1F5}"/>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4C3F7A17-E4E4-4F66-98AC-2F4141E88BE6}"/>
              </a:ext>
            </a:extLst>
          </p:cNvPr>
          <p:cNvSpPr>
            <a:spLocks noGrp="1"/>
          </p:cNvSpPr>
          <p:nvPr>
            <p:ph type="ftr" sz="quarter" idx="11"/>
          </p:nvPr>
        </p:nvSpPr>
        <p:spPr/>
        <p:txBody>
          <a:bodyPr/>
          <a:lstStyle/>
          <a:p>
            <a:pPr>
              <a:defRPr/>
            </a:pPr>
            <a:r>
              <a:rPr lang="en-GB"/>
              <a:t>OHPR Hereford</a:t>
            </a:r>
            <a:endParaRPr lang="en-GB" dirty="0"/>
          </a:p>
        </p:txBody>
      </p:sp>
      <p:sp>
        <p:nvSpPr>
          <p:cNvPr id="7" name="Rectangle 1">
            <a:extLst>
              <a:ext uri="{FF2B5EF4-FFF2-40B4-BE49-F238E27FC236}">
                <a16:creationId xmlns:a16="http://schemas.microsoft.com/office/drawing/2014/main" xmlns="" id="{8F926841-8561-4BA8-AA51-DBAECD65DD09}"/>
              </a:ext>
            </a:extLst>
          </p:cNvPr>
          <p:cNvSpPr>
            <a:spLocks noChangeArrowheads="1"/>
          </p:cNvSpPr>
          <p:nvPr/>
        </p:nvSpPr>
        <p:spPr bwMode="auto">
          <a:xfrm>
            <a:off x="950980" y="3416385"/>
            <a:ext cx="110012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1901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3DF92-D8B0-490D-A83A-AB13F5CE108B}"/>
              </a:ext>
            </a:extLst>
          </p:cNvPr>
          <p:cNvSpPr>
            <a:spLocks noGrp="1"/>
          </p:cNvSpPr>
          <p:nvPr>
            <p:ph type="title"/>
          </p:nvPr>
        </p:nvSpPr>
        <p:spPr>
          <a:xfrm>
            <a:off x="457200" y="704850"/>
            <a:ext cx="8229600" cy="491902"/>
          </a:xfrm>
        </p:spPr>
        <p:txBody>
          <a:bodyPr/>
          <a:lstStyle/>
          <a:p>
            <a:r>
              <a:rPr lang="en-GB" sz="3600" dirty="0"/>
              <a:t>Oral Confirmation Cut Offs ng/ml</a:t>
            </a:r>
          </a:p>
        </p:txBody>
      </p:sp>
      <p:sp>
        <p:nvSpPr>
          <p:cNvPr id="3" name="Content Placeholder 2">
            <a:extLst>
              <a:ext uri="{FF2B5EF4-FFF2-40B4-BE49-F238E27FC236}">
                <a16:creationId xmlns:a16="http://schemas.microsoft.com/office/drawing/2014/main" xmlns="" id="{25900B14-60DD-4155-B2D8-B50070991D14}"/>
              </a:ext>
            </a:extLst>
          </p:cNvPr>
          <p:cNvSpPr>
            <a:spLocks noGrp="1"/>
          </p:cNvSpPr>
          <p:nvPr>
            <p:ph idx="1"/>
          </p:nvPr>
        </p:nvSpPr>
        <p:spPr/>
        <p:txBody>
          <a:bodyPr/>
          <a:lstStyle/>
          <a:p>
            <a:r>
              <a:rPr lang="en-GB" sz="1800" dirty="0"/>
              <a:t> </a:t>
            </a:r>
            <a:r>
              <a:rPr lang="en-GB" sz="1800" dirty="0">
                <a:solidFill>
                  <a:srgbClr val="FF0000"/>
                </a:solidFill>
              </a:rPr>
              <a:t>Should include, but not limited to:</a:t>
            </a:r>
            <a:endParaRPr lang="en-GB" sz="1800" dirty="0"/>
          </a:p>
          <a:p>
            <a:r>
              <a:rPr lang="en-GB" sz="1800" dirty="0"/>
              <a:t> Amphetamine ng/mL Amphetamine (d+ l) 30 Methamphetamine 30 MDA 30 MDMA 30 Other members of the amphetamine group </a:t>
            </a:r>
          </a:p>
          <a:p>
            <a:r>
              <a:rPr lang="en-GB" sz="1800" dirty="0"/>
              <a:t>Benzodiazepine ng/mL 7-Amino-flunitrazepam 10 7-Amino-clonazepam 10 7-Amino-nitrazepam 10 Alprazolam 10 Bromazepam 10 Clonazepam 10 </a:t>
            </a:r>
            <a:r>
              <a:rPr lang="en-GB" sz="1800" dirty="0" err="1"/>
              <a:t>Desmethyldiazepam</a:t>
            </a:r>
            <a:r>
              <a:rPr lang="en-GB" sz="1800" dirty="0"/>
              <a:t> 10 Diazepam 10 </a:t>
            </a:r>
            <a:r>
              <a:rPr lang="en-GB" sz="1800" dirty="0" err="1"/>
              <a:t>Flunitrzepam</a:t>
            </a:r>
            <a:r>
              <a:rPr lang="en-GB" sz="1800" dirty="0"/>
              <a:t> 10 Flurazepam 10 Lorazepam 10 Lormetazepam 10 Midazolam 10 Nitrazepam 10 Nordiazepam 10 Oxazepam 10 Phenazepam 10 Temazepam 10  </a:t>
            </a:r>
          </a:p>
          <a:p>
            <a:r>
              <a:rPr lang="en-GB" sz="1800" dirty="0"/>
              <a:t>Morphine 2 Codeine 2 </a:t>
            </a:r>
            <a:r>
              <a:rPr lang="en-GB" sz="1800" dirty="0" err="1"/>
              <a:t>Norcodeine</a:t>
            </a:r>
            <a:r>
              <a:rPr lang="en-GB" sz="1800" dirty="0"/>
              <a:t> 2 6-Acetylcodeine 2 Dihydrocodeine 2 6-Monoacetylmorphine 4 </a:t>
            </a:r>
          </a:p>
          <a:p>
            <a:r>
              <a:rPr lang="en-GB" sz="1800" dirty="0"/>
              <a:t>Cannabis (THC) 2 </a:t>
            </a:r>
          </a:p>
          <a:p>
            <a:r>
              <a:rPr lang="en-GB" sz="1800" dirty="0"/>
              <a:t>Cocaine ng/mL Cocaine metabolite (Benzoylecgonine) 8 Cocaine 8 </a:t>
            </a:r>
            <a:r>
              <a:rPr lang="en-GB" sz="1800" dirty="0" err="1"/>
              <a:t>Cocaethylene</a:t>
            </a:r>
            <a:endParaRPr lang="en-GB" sz="1800" dirty="0"/>
          </a:p>
          <a:p>
            <a:r>
              <a:rPr lang="en-GB" sz="1800" dirty="0"/>
              <a:t> Methadone ng/mL Methadone or metabolites (</a:t>
            </a:r>
            <a:r>
              <a:rPr lang="en-GB" sz="1800" dirty="0" err="1"/>
              <a:t>d+l</a:t>
            </a:r>
            <a:r>
              <a:rPr lang="en-GB" sz="1800" dirty="0"/>
              <a:t>) 20 </a:t>
            </a:r>
          </a:p>
        </p:txBody>
      </p:sp>
      <p:sp>
        <p:nvSpPr>
          <p:cNvPr id="4" name="Date Placeholder 3">
            <a:extLst>
              <a:ext uri="{FF2B5EF4-FFF2-40B4-BE49-F238E27FC236}">
                <a16:creationId xmlns:a16="http://schemas.microsoft.com/office/drawing/2014/main" xmlns="" id="{1979E69A-58EF-4BD0-9662-C45D032B5C0C}"/>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F63F02E2-A633-4A66-AA15-08761F8E4D5E}"/>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169350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UK Law </a:t>
            </a:r>
          </a:p>
        </p:txBody>
      </p:sp>
      <p:sp>
        <p:nvSpPr>
          <p:cNvPr id="3" name="Content Placeholder 2"/>
          <p:cNvSpPr>
            <a:spLocks noGrp="1"/>
          </p:cNvSpPr>
          <p:nvPr>
            <p:ph idx="1"/>
          </p:nvPr>
        </p:nvSpPr>
        <p:spPr/>
        <p:txBody>
          <a:bodyPr/>
          <a:lstStyle/>
          <a:p>
            <a:r>
              <a:rPr lang="en-GB" dirty="0"/>
              <a:t>Section 4 Driving under the influence  (Impaired)</a:t>
            </a:r>
          </a:p>
          <a:p>
            <a:endParaRPr lang="en-GB" dirty="0"/>
          </a:p>
          <a:p>
            <a:r>
              <a:rPr lang="en-GB" dirty="0"/>
              <a:t>Section 5A   Driving while exceeding the legal limit for a blood concentration of 17 drugs    (Non Impaired)</a:t>
            </a:r>
          </a:p>
          <a:p>
            <a:endParaRPr lang="en-GB" dirty="0"/>
          </a:p>
          <a:p>
            <a:r>
              <a:rPr lang="en-GB" dirty="0"/>
              <a:t> Psychoactive Substance Act  - Illegal highs   (Note to audience  Stop saying “Legal Highs </a:t>
            </a:r>
            <a:r>
              <a:rPr lang="mr-IN" dirty="0"/>
              <a:t>–</a:t>
            </a:r>
            <a:r>
              <a:rPr lang="en-GB" dirty="0"/>
              <a:t> they do not exist.”</a:t>
            </a:r>
          </a:p>
          <a:p>
            <a:endParaRPr lang="en-GB" dirty="0"/>
          </a:p>
          <a:p>
            <a:r>
              <a:rPr lang="en-GB" dirty="0"/>
              <a:t>Misuse of Drugs Act 1971</a:t>
            </a:r>
          </a:p>
        </p:txBody>
      </p:sp>
      <p:sp>
        <p:nvSpPr>
          <p:cNvPr id="4" name="Date Placeholder 3"/>
          <p:cNvSpPr>
            <a:spLocks noGrp="1"/>
          </p:cNvSpPr>
          <p:nvPr>
            <p:ph type="dt" sz="half" idx="10"/>
          </p:nvPr>
        </p:nvSpPr>
        <p:spPr/>
        <p:txBody>
          <a:bodyPr/>
          <a:lstStyle/>
          <a:p>
            <a:pPr>
              <a:defRPr/>
            </a:pPr>
            <a:fld id="{5C732F53-6BB9-4137-8D95-18F806F7EE9F}"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66506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9F6C5-D300-4760-9E08-78059C4E4B4E}"/>
              </a:ext>
            </a:extLst>
          </p:cNvPr>
          <p:cNvSpPr>
            <a:spLocks noGrp="1"/>
          </p:cNvSpPr>
          <p:nvPr>
            <p:ph type="title"/>
          </p:nvPr>
        </p:nvSpPr>
        <p:spPr>
          <a:xfrm>
            <a:off x="457200" y="704850"/>
            <a:ext cx="8229600" cy="365125"/>
          </a:xfrm>
        </p:spPr>
        <p:txBody>
          <a:bodyPr/>
          <a:lstStyle/>
          <a:p>
            <a:r>
              <a:rPr lang="en-GB" dirty="0"/>
              <a:t>Section 5A Drug Concentrations</a:t>
            </a:r>
          </a:p>
        </p:txBody>
      </p:sp>
      <p:pic>
        <p:nvPicPr>
          <p:cNvPr id="7" name="Content Placeholder 6" descr="A screenshot of a computer&#10;&#10;Description automatically generated">
            <a:extLst>
              <a:ext uri="{FF2B5EF4-FFF2-40B4-BE49-F238E27FC236}">
                <a16:creationId xmlns:a16="http://schemas.microsoft.com/office/drawing/2014/main" xmlns="" id="{567DD907-C740-4345-B891-E1F68F5C69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268761"/>
            <a:ext cx="7272808" cy="5055840"/>
          </a:xfrm>
        </p:spPr>
      </p:pic>
      <p:sp>
        <p:nvSpPr>
          <p:cNvPr id="4" name="Date Placeholder 3">
            <a:extLst>
              <a:ext uri="{FF2B5EF4-FFF2-40B4-BE49-F238E27FC236}">
                <a16:creationId xmlns:a16="http://schemas.microsoft.com/office/drawing/2014/main" xmlns="" id="{8F4347F5-1333-4D29-8C3D-8A715EB288D2}"/>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20B4A12A-B04C-45A2-8290-251219D63662}"/>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245004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AA5E6-AD18-414E-9FE9-521237025307}"/>
              </a:ext>
            </a:extLst>
          </p:cNvPr>
          <p:cNvSpPr>
            <a:spLocks noGrp="1"/>
          </p:cNvSpPr>
          <p:nvPr>
            <p:ph type="title"/>
          </p:nvPr>
        </p:nvSpPr>
        <p:spPr/>
        <p:txBody>
          <a:bodyPr/>
          <a:lstStyle/>
          <a:p>
            <a:r>
              <a:rPr lang="en-GB" dirty="0"/>
              <a:t>Health and Safety at Work</a:t>
            </a:r>
          </a:p>
        </p:txBody>
      </p:sp>
      <p:sp>
        <p:nvSpPr>
          <p:cNvPr id="3" name="Content Placeholder 2">
            <a:extLst>
              <a:ext uri="{FF2B5EF4-FFF2-40B4-BE49-F238E27FC236}">
                <a16:creationId xmlns:a16="http://schemas.microsoft.com/office/drawing/2014/main" xmlns="" id="{95E8ED85-3A37-4F6D-B58D-1D09BBF65A37}"/>
              </a:ext>
            </a:extLst>
          </p:cNvPr>
          <p:cNvSpPr>
            <a:spLocks noGrp="1"/>
          </p:cNvSpPr>
          <p:nvPr>
            <p:ph idx="1"/>
          </p:nvPr>
        </p:nvSpPr>
        <p:spPr/>
        <p:txBody>
          <a:bodyPr/>
          <a:lstStyle/>
          <a:p>
            <a:r>
              <a:rPr lang="en-GB" dirty="0"/>
              <a:t>Management have a duty of care</a:t>
            </a:r>
          </a:p>
        </p:txBody>
      </p:sp>
      <p:sp>
        <p:nvSpPr>
          <p:cNvPr id="4" name="Date Placeholder 3">
            <a:extLst>
              <a:ext uri="{FF2B5EF4-FFF2-40B4-BE49-F238E27FC236}">
                <a16:creationId xmlns:a16="http://schemas.microsoft.com/office/drawing/2014/main" xmlns="" id="{87CE1904-366E-426D-AB34-48CBBF3CD4D5}"/>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BB45661A-AD80-4D3C-B896-232C4F2E85AF}"/>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50281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Test?</a:t>
            </a:r>
          </a:p>
        </p:txBody>
      </p:sp>
      <p:sp>
        <p:nvSpPr>
          <p:cNvPr id="3" name="Content Placeholder 2"/>
          <p:cNvSpPr>
            <a:spLocks noGrp="1"/>
          </p:cNvSpPr>
          <p:nvPr>
            <p:ph idx="1"/>
          </p:nvPr>
        </p:nvSpPr>
        <p:spPr/>
        <p:txBody>
          <a:bodyPr/>
          <a:lstStyle/>
          <a:p>
            <a:r>
              <a:rPr lang="en-US" dirty="0"/>
              <a:t>Drug Use causes harm</a:t>
            </a:r>
          </a:p>
          <a:p>
            <a:r>
              <a:rPr lang="en-US" dirty="0"/>
              <a:t>To an employer this harm equates to:</a:t>
            </a:r>
          </a:p>
          <a:p>
            <a:r>
              <a:rPr lang="en-US" dirty="0"/>
              <a:t>Accidents</a:t>
            </a:r>
          </a:p>
          <a:p>
            <a:r>
              <a:rPr lang="en-US" dirty="0"/>
              <a:t>Compensation claims</a:t>
            </a:r>
          </a:p>
          <a:p>
            <a:r>
              <a:rPr lang="en-US" dirty="0"/>
              <a:t>Unsafe Practices</a:t>
            </a:r>
          </a:p>
          <a:p>
            <a:endParaRPr lang="en-US" dirty="0"/>
          </a:p>
        </p:txBody>
      </p:sp>
      <p:sp>
        <p:nvSpPr>
          <p:cNvPr id="4" name="Date Placeholder 3"/>
          <p:cNvSpPr>
            <a:spLocks noGrp="1"/>
          </p:cNvSpPr>
          <p:nvPr>
            <p:ph type="dt" sz="half" idx="10"/>
          </p:nvPr>
        </p:nvSpPr>
        <p:spPr/>
        <p:txBody>
          <a:bodyPr/>
          <a:lstStyle/>
          <a:p>
            <a:pPr>
              <a:defRPr/>
            </a:pPr>
            <a:fld id="{1E08D5B2-21FD-4F23-8BA2-B868953C5300}"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50692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A11501F-30F3-4444-963E-965E80E917EB}"/>
              </a:ext>
            </a:extLst>
          </p:cNvPr>
          <p:cNvSpPr>
            <a:spLocks noGrp="1"/>
          </p:cNvSpPr>
          <p:nvPr>
            <p:ph type="dt" sz="half" idx="10"/>
          </p:nvPr>
        </p:nvSpPr>
        <p:spPr/>
        <p:txBody>
          <a:bodyPr/>
          <a:lstStyle/>
          <a:p>
            <a:pPr>
              <a:defRPr/>
            </a:pPr>
            <a:fld id="{5277E749-483D-4AB2-A96B-21006A16F04B}" type="datetime1">
              <a:rPr lang="en-GB" smtClean="0"/>
              <a:t>11/10/2019</a:t>
            </a:fld>
            <a:endParaRPr lang="en-GB" dirty="0"/>
          </a:p>
        </p:txBody>
      </p:sp>
      <p:sp>
        <p:nvSpPr>
          <p:cNvPr id="3" name="Footer Placeholder 2">
            <a:extLst>
              <a:ext uri="{FF2B5EF4-FFF2-40B4-BE49-F238E27FC236}">
                <a16:creationId xmlns:a16="http://schemas.microsoft.com/office/drawing/2014/main" xmlns="" id="{B4B826B0-3EBF-4217-A062-1FBD895F2281}"/>
              </a:ext>
            </a:extLst>
          </p:cNvPr>
          <p:cNvSpPr>
            <a:spLocks noGrp="1"/>
          </p:cNvSpPr>
          <p:nvPr>
            <p:ph type="ftr" sz="quarter" idx="11"/>
          </p:nvPr>
        </p:nvSpPr>
        <p:spPr/>
        <p:txBody>
          <a:bodyPr/>
          <a:lstStyle/>
          <a:p>
            <a:pPr>
              <a:defRPr/>
            </a:pPr>
            <a:r>
              <a:rPr lang="en-GB"/>
              <a:t>OHPR Hereford</a:t>
            </a:r>
            <a:endParaRPr lang="en-GB" dirty="0"/>
          </a:p>
        </p:txBody>
      </p:sp>
      <p:sp>
        <p:nvSpPr>
          <p:cNvPr id="4" name="Rectangle 3">
            <a:extLst>
              <a:ext uri="{FF2B5EF4-FFF2-40B4-BE49-F238E27FC236}">
                <a16:creationId xmlns:a16="http://schemas.microsoft.com/office/drawing/2014/main" xmlns="" id="{42C8D9B0-0E54-4753-8CC7-F5D400035DBA}"/>
              </a:ext>
            </a:extLst>
          </p:cNvPr>
          <p:cNvSpPr/>
          <p:nvPr/>
        </p:nvSpPr>
        <p:spPr>
          <a:xfrm>
            <a:off x="2286000" y="-79653"/>
            <a:ext cx="4572000" cy="5909310"/>
          </a:xfrm>
          <a:prstGeom prst="rect">
            <a:avLst/>
          </a:prstGeom>
        </p:spPr>
        <p:txBody>
          <a:bodyPr>
            <a:spAutoFit/>
          </a:bodyPr>
          <a:lstStyle/>
          <a:p>
            <a:endParaRPr lang="en-US" sz="1400" dirty="0">
              <a:solidFill>
                <a:srgbClr val="111111"/>
              </a:solidFill>
              <a:latin typeface="Arial" panose="020B0604020202020204" pitchFamily="34" charset="0"/>
            </a:endParaRPr>
          </a:p>
          <a:p>
            <a:endParaRPr lang="en-US" sz="1400" dirty="0">
              <a:solidFill>
                <a:srgbClr val="111111"/>
              </a:solidFill>
              <a:latin typeface="Arial" panose="020B0604020202020204" pitchFamily="34" charset="0"/>
            </a:endParaRPr>
          </a:p>
          <a:p>
            <a:endParaRPr lang="en-US" sz="1400" dirty="0">
              <a:solidFill>
                <a:srgbClr val="111111"/>
              </a:solidFill>
              <a:latin typeface="Arial" panose="020B0604020202020204" pitchFamily="34" charset="0"/>
            </a:endParaRPr>
          </a:p>
          <a:p>
            <a:endParaRPr lang="en-US" sz="1400" dirty="0">
              <a:solidFill>
                <a:srgbClr val="111111"/>
              </a:solidFill>
              <a:latin typeface="Arial" panose="020B0604020202020204" pitchFamily="34" charset="0"/>
            </a:endParaRPr>
          </a:p>
          <a:p>
            <a:endParaRPr lang="en-US" sz="1400" dirty="0">
              <a:solidFill>
                <a:srgbClr val="111111"/>
              </a:solidFill>
              <a:latin typeface="Arial" panose="020B0604020202020204" pitchFamily="34" charset="0"/>
            </a:endParaRPr>
          </a:p>
          <a:p>
            <a:endParaRPr lang="en-US" sz="1400" dirty="0">
              <a:solidFill>
                <a:srgbClr val="111111"/>
              </a:solidFill>
              <a:latin typeface="Arial" panose="020B0604020202020204" pitchFamily="34" charset="0"/>
            </a:endParaRPr>
          </a:p>
          <a:p>
            <a:r>
              <a:rPr lang="en-US" sz="1400" dirty="0">
                <a:solidFill>
                  <a:srgbClr val="111111"/>
                </a:solidFill>
                <a:latin typeface="Arial" panose="020B0604020202020204" pitchFamily="34" charset="0"/>
              </a:rPr>
              <a:t>It is an employer's duty to protect the health, safety and welfare of their employees and other people who might be affected by their business. Employers must do whatever is reasonably practicable to achieve this.</a:t>
            </a:r>
          </a:p>
          <a:p>
            <a:r>
              <a:rPr lang="en-US" sz="1400" dirty="0">
                <a:solidFill>
                  <a:srgbClr val="111111"/>
                </a:solidFill>
                <a:latin typeface="Arial" panose="020B0604020202020204" pitchFamily="34" charset="0"/>
              </a:rPr>
              <a:t>This means making sure that workers and others are protected from anything that may cause harm, effectively controlling any risks to injury or health that could arise in the workplace.</a:t>
            </a:r>
          </a:p>
          <a:p>
            <a:endParaRPr lang="en-US" sz="1400" dirty="0">
              <a:solidFill>
                <a:srgbClr val="111111"/>
              </a:solidFill>
              <a:latin typeface="Arial" panose="020B0604020202020204" pitchFamily="34" charset="0"/>
            </a:endParaRPr>
          </a:p>
          <a:p>
            <a:r>
              <a:rPr lang="en-US" sz="1400" dirty="0">
                <a:solidFill>
                  <a:srgbClr val="111111"/>
                </a:solidFill>
                <a:latin typeface="Arial" panose="020B0604020202020204" pitchFamily="34" charset="0"/>
              </a:rPr>
              <a:t>Employers have duties under health and safety law to assess risks in the workplace. Risk assessments should be carried out that address all risks that might cause harm in your workplace.</a:t>
            </a:r>
          </a:p>
          <a:p>
            <a:endParaRPr lang="en-US" sz="1400" dirty="0">
              <a:solidFill>
                <a:srgbClr val="111111"/>
              </a:solidFill>
              <a:latin typeface="Arial" panose="020B0604020202020204" pitchFamily="34" charset="0"/>
            </a:endParaRPr>
          </a:p>
          <a:p>
            <a:r>
              <a:rPr lang="en-US" sz="1400" dirty="0">
                <a:solidFill>
                  <a:srgbClr val="111111"/>
                </a:solidFill>
                <a:latin typeface="Arial" panose="020B0604020202020204" pitchFamily="34" charset="0"/>
              </a:rPr>
              <a:t>Employers must give you information about the risks in your workplace and how you are protected, also instruct and train you on how to deal with the risks.</a:t>
            </a:r>
          </a:p>
          <a:p>
            <a:r>
              <a:rPr lang="en-US" sz="1400" dirty="0">
                <a:solidFill>
                  <a:srgbClr val="111111"/>
                </a:solidFill>
                <a:latin typeface="Arial" panose="020B0604020202020204" pitchFamily="34" charset="0"/>
              </a:rPr>
              <a:t>Employers must consult employees on health and safety issues. Consultation must be either direct or through a safety representative that is either elected by the workforce or appointed by a trade union.</a:t>
            </a:r>
            <a:endParaRPr lang="en-US" sz="1400" b="0" i="0" dirty="0">
              <a:solidFill>
                <a:srgbClr val="111111"/>
              </a:solidFill>
              <a:effectLst/>
              <a:latin typeface="Arial" panose="020B0604020202020204" pitchFamily="34" charset="0"/>
            </a:endParaRPr>
          </a:p>
        </p:txBody>
      </p:sp>
    </p:spTree>
    <p:extLst>
      <p:ext uri="{BB962C8B-B14F-4D97-AF65-F5344CB8AC3E}">
        <p14:creationId xmlns:p14="http://schemas.microsoft.com/office/powerpoint/2010/main" val="3335396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7CFB4C-0ABB-427A-AB3F-A7086875BE8A}"/>
              </a:ext>
            </a:extLst>
          </p:cNvPr>
          <p:cNvSpPr>
            <a:spLocks noGrp="1"/>
          </p:cNvSpPr>
          <p:nvPr>
            <p:ph type="title"/>
          </p:nvPr>
        </p:nvSpPr>
        <p:spPr/>
        <p:txBody>
          <a:bodyPr/>
          <a:lstStyle/>
          <a:p>
            <a:r>
              <a:rPr lang="en-GB" sz="3600" dirty="0"/>
              <a:t>Ask employees about their workplace</a:t>
            </a:r>
          </a:p>
        </p:txBody>
      </p:sp>
      <p:pic>
        <p:nvPicPr>
          <p:cNvPr id="7" name="Content Placeholder 6" descr="A screenshot of a cell phone&#10;&#10;Description automatically generated">
            <a:extLst>
              <a:ext uri="{FF2B5EF4-FFF2-40B4-BE49-F238E27FC236}">
                <a16:creationId xmlns:a16="http://schemas.microsoft.com/office/drawing/2014/main" xmlns="" id="{917B50E9-7C19-468A-968F-EE26307CF8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278" y="1935163"/>
            <a:ext cx="7803443" cy="4389437"/>
          </a:xfrm>
        </p:spPr>
      </p:pic>
      <p:sp>
        <p:nvSpPr>
          <p:cNvPr id="4" name="Date Placeholder 3">
            <a:extLst>
              <a:ext uri="{FF2B5EF4-FFF2-40B4-BE49-F238E27FC236}">
                <a16:creationId xmlns:a16="http://schemas.microsoft.com/office/drawing/2014/main" xmlns="" id="{34A29CD4-D594-4475-9181-3CBFD4A7F7EA}"/>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5CD13A23-D726-4BD5-90D4-E126A0354A4A}"/>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72236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a:t>
            </a:r>
          </a:p>
        </p:txBody>
      </p:sp>
      <p:sp>
        <p:nvSpPr>
          <p:cNvPr id="4" name="Date Placeholder 3"/>
          <p:cNvSpPr>
            <a:spLocks noGrp="1"/>
          </p:cNvSpPr>
          <p:nvPr>
            <p:ph type="dt" sz="half" idx="10"/>
          </p:nvPr>
        </p:nvSpPr>
        <p:spPr/>
        <p:txBody>
          <a:bodyPr/>
          <a:lstStyle/>
          <a:p>
            <a:pPr>
              <a:defRPr/>
            </a:pPr>
            <a:fld id="{3B3474F2-3A71-4F71-8A2E-A40F01B1137D}"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
        <p:nvSpPr>
          <p:cNvPr id="7" name="TextBox 6"/>
          <p:cNvSpPr txBox="1"/>
          <p:nvPr/>
        </p:nvSpPr>
        <p:spPr>
          <a:xfrm>
            <a:off x="5220072" y="2204864"/>
            <a:ext cx="2952328" cy="3693319"/>
          </a:xfrm>
          <a:prstGeom prst="rect">
            <a:avLst/>
          </a:prstGeom>
          <a:noFill/>
        </p:spPr>
        <p:txBody>
          <a:bodyPr wrap="square" rtlCol="0">
            <a:spAutoFit/>
          </a:bodyPr>
          <a:lstStyle/>
          <a:p>
            <a:pPr marL="285750" indent="-285750">
              <a:buFontTx/>
              <a:buChar char="•"/>
            </a:pPr>
            <a:r>
              <a:rPr lang="en-US" dirty="0"/>
              <a:t>A Drug and Alcohol Policy</a:t>
            </a:r>
          </a:p>
          <a:p>
            <a:pPr marL="285750" indent="-285750">
              <a:buFontTx/>
              <a:buChar char="•"/>
            </a:pPr>
            <a:endParaRPr lang="en-US" dirty="0"/>
          </a:p>
          <a:p>
            <a:pPr marL="285750" indent="-285750">
              <a:buFontTx/>
              <a:buChar char="•"/>
            </a:pPr>
            <a:r>
              <a:rPr lang="en-US" dirty="0"/>
              <a:t>A process for implementation</a:t>
            </a:r>
          </a:p>
          <a:p>
            <a:pPr marL="285750" indent="-285750">
              <a:buFontTx/>
              <a:buChar char="•"/>
            </a:pPr>
            <a:endParaRPr lang="en-US" dirty="0"/>
          </a:p>
          <a:p>
            <a:pPr marL="285750" indent="-285750">
              <a:buFontTx/>
              <a:buChar char="•"/>
            </a:pPr>
            <a:r>
              <a:rPr lang="en-US" dirty="0"/>
              <a:t>Consent Documentation</a:t>
            </a:r>
          </a:p>
          <a:p>
            <a:pPr marL="285750" indent="-285750">
              <a:buFontTx/>
              <a:buChar char="•"/>
            </a:pPr>
            <a:endParaRPr lang="en-US" dirty="0"/>
          </a:p>
          <a:p>
            <a:pPr marL="285750" indent="-285750">
              <a:buFontTx/>
              <a:buChar char="•"/>
            </a:pPr>
            <a:r>
              <a:rPr lang="en-US" dirty="0"/>
              <a:t>A test regime</a:t>
            </a:r>
          </a:p>
          <a:p>
            <a:pPr marL="285750" indent="-285750">
              <a:buFontTx/>
              <a:buChar char="•"/>
            </a:pPr>
            <a:endParaRPr lang="en-US" dirty="0"/>
          </a:p>
          <a:p>
            <a:pPr marL="285750" indent="-285750">
              <a:buFontTx/>
              <a:buChar char="•"/>
            </a:pPr>
            <a:r>
              <a:rPr lang="en-US" dirty="0"/>
              <a:t>Reporting protocol </a:t>
            </a:r>
          </a:p>
          <a:p>
            <a:pPr marL="285750" indent="-285750">
              <a:buFontTx/>
              <a:buChar char="•"/>
            </a:pPr>
            <a:endParaRPr lang="en-US" dirty="0"/>
          </a:p>
          <a:p>
            <a:pPr marL="285750" indent="-285750">
              <a:buFontTx/>
              <a:buChar char="•"/>
            </a:pPr>
            <a:r>
              <a:rPr lang="en-US" dirty="0"/>
              <a:t>Drug treatment plan</a:t>
            </a:r>
          </a:p>
        </p:txBody>
      </p:sp>
      <p:sp>
        <p:nvSpPr>
          <p:cNvPr id="8" name="Isosceles Triangle 7"/>
          <p:cNvSpPr/>
          <p:nvPr/>
        </p:nvSpPr>
        <p:spPr>
          <a:xfrm>
            <a:off x="7596336" y="5013176"/>
            <a:ext cx="360040" cy="288032"/>
          </a:xfrm>
          <a:prstGeom prst="triangl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p:txBody>
          <a:bodyPr/>
          <a:lstStyle/>
          <a:p>
            <a:r>
              <a:rPr lang="en-US" dirty="0"/>
              <a:t> </a:t>
            </a:r>
          </a:p>
        </p:txBody>
      </p:sp>
      <p:pic>
        <p:nvPicPr>
          <p:cNvPr id="9" name="Picture 8"/>
          <p:cNvPicPr>
            <a:picLocks noChangeAspect="1"/>
          </p:cNvPicPr>
          <p:nvPr/>
        </p:nvPicPr>
        <p:blipFill>
          <a:blip r:embed="rId2"/>
          <a:stretch>
            <a:fillRect/>
          </a:stretch>
        </p:blipFill>
        <p:spPr>
          <a:xfrm>
            <a:off x="612028" y="2564904"/>
            <a:ext cx="4203329" cy="2808312"/>
          </a:xfrm>
          <a:prstGeom prst="rect">
            <a:avLst/>
          </a:prstGeom>
        </p:spPr>
      </p:pic>
    </p:spTree>
    <p:extLst>
      <p:ext uri="{BB962C8B-B14F-4D97-AF65-F5344CB8AC3E}">
        <p14:creationId xmlns:p14="http://schemas.microsoft.com/office/powerpoint/2010/main" val="3425400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CBF473-FF03-450E-961C-B34241B8DF01}"/>
              </a:ext>
            </a:extLst>
          </p:cNvPr>
          <p:cNvSpPr>
            <a:spLocks noGrp="1"/>
          </p:cNvSpPr>
          <p:nvPr>
            <p:ph type="dt" sz="half" idx="10"/>
          </p:nvPr>
        </p:nvSpPr>
        <p:spPr/>
        <p:txBody>
          <a:bodyPr/>
          <a:lstStyle/>
          <a:p>
            <a:pPr>
              <a:defRPr/>
            </a:pPr>
            <a:fld id="{5277E749-483D-4AB2-A96B-21006A16F04B}" type="datetime1">
              <a:rPr lang="en-GB" smtClean="0"/>
              <a:t>11/10/2019</a:t>
            </a:fld>
            <a:endParaRPr lang="en-GB" dirty="0"/>
          </a:p>
        </p:txBody>
      </p:sp>
      <p:sp>
        <p:nvSpPr>
          <p:cNvPr id="3" name="Footer Placeholder 2">
            <a:extLst>
              <a:ext uri="{FF2B5EF4-FFF2-40B4-BE49-F238E27FC236}">
                <a16:creationId xmlns:a16="http://schemas.microsoft.com/office/drawing/2014/main" xmlns="" id="{B99E27E5-C69A-4F87-B8A7-7AF43942A985}"/>
              </a:ext>
            </a:extLst>
          </p:cNvPr>
          <p:cNvSpPr>
            <a:spLocks noGrp="1"/>
          </p:cNvSpPr>
          <p:nvPr>
            <p:ph type="ftr" sz="quarter" idx="11"/>
          </p:nvPr>
        </p:nvSpPr>
        <p:spPr/>
        <p:txBody>
          <a:bodyPr/>
          <a:lstStyle/>
          <a:p>
            <a:pPr>
              <a:defRPr/>
            </a:pPr>
            <a:r>
              <a:rPr lang="en-GB"/>
              <a:t>OHPR Hereford</a:t>
            </a:r>
            <a:endParaRPr lang="en-GB" dirty="0"/>
          </a:p>
        </p:txBody>
      </p:sp>
      <p:graphicFrame>
        <p:nvGraphicFramePr>
          <p:cNvPr id="4" name="Object 3">
            <a:extLst>
              <a:ext uri="{FF2B5EF4-FFF2-40B4-BE49-F238E27FC236}">
                <a16:creationId xmlns:a16="http://schemas.microsoft.com/office/drawing/2014/main" xmlns="" id="{5E03D231-686E-472C-BA01-2C1FC299ADB0}"/>
              </a:ext>
            </a:extLst>
          </p:cNvPr>
          <p:cNvGraphicFramePr>
            <a:graphicFrameLocks noChangeAspect="1"/>
          </p:cNvGraphicFramePr>
          <p:nvPr>
            <p:extLst>
              <p:ext uri="{D42A27DB-BD31-4B8C-83A1-F6EECF244321}">
                <p14:modId xmlns:p14="http://schemas.microsoft.com/office/powerpoint/2010/main" val="3299071787"/>
              </p:ext>
            </p:extLst>
          </p:nvPr>
        </p:nvGraphicFramePr>
        <p:xfrm>
          <a:off x="1691680" y="476672"/>
          <a:ext cx="4983981" cy="6244803"/>
        </p:xfrm>
        <a:graphic>
          <a:graphicData uri="http://schemas.openxmlformats.org/presentationml/2006/ole">
            <mc:AlternateContent xmlns:mc="http://schemas.openxmlformats.org/markup-compatibility/2006">
              <mc:Choice xmlns:v="urn:schemas-microsoft-com:vml" Requires="v">
                <p:oleObj spid="_x0000_s6184" name="Acrobat Document" r:id="rId3" imgW="5667124" imgH="8019903" progId="AcroExch.Document.DC">
                  <p:embed/>
                </p:oleObj>
              </mc:Choice>
              <mc:Fallback>
                <p:oleObj name="Acrobat Document" r:id="rId3" imgW="5667124" imgH="8019903" progId="AcroExch.Document.DC">
                  <p:embed/>
                  <p:pic>
                    <p:nvPicPr>
                      <p:cNvPr id="0" name=""/>
                      <p:cNvPicPr/>
                      <p:nvPr/>
                    </p:nvPicPr>
                    <p:blipFill>
                      <a:blip r:embed="rId4"/>
                      <a:stretch>
                        <a:fillRect/>
                      </a:stretch>
                    </p:blipFill>
                    <p:spPr>
                      <a:xfrm>
                        <a:off x="1691680" y="476672"/>
                        <a:ext cx="4983981" cy="6244803"/>
                      </a:xfrm>
                      <a:prstGeom prst="rect">
                        <a:avLst/>
                      </a:prstGeom>
                    </p:spPr>
                  </p:pic>
                </p:oleObj>
              </mc:Fallback>
            </mc:AlternateContent>
          </a:graphicData>
        </a:graphic>
      </p:graphicFrame>
    </p:spTree>
    <p:extLst>
      <p:ext uri="{BB962C8B-B14F-4D97-AF65-F5344CB8AC3E}">
        <p14:creationId xmlns:p14="http://schemas.microsoft.com/office/powerpoint/2010/main" val="2910096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3D489C-DF0A-4662-A465-46AFC32D75D5}"/>
              </a:ext>
            </a:extLst>
          </p:cNvPr>
          <p:cNvSpPr>
            <a:spLocks noGrp="1"/>
          </p:cNvSpPr>
          <p:nvPr>
            <p:ph type="title"/>
          </p:nvPr>
        </p:nvSpPr>
        <p:spPr/>
        <p:txBody>
          <a:bodyPr/>
          <a:lstStyle/>
          <a:p>
            <a:r>
              <a:rPr lang="en-GB" dirty="0"/>
              <a:t>Point of Collection Test</a:t>
            </a:r>
          </a:p>
        </p:txBody>
      </p:sp>
      <p:sp>
        <p:nvSpPr>
          <p:cNvPr id="3" name="Text Placeholder 2">
            <a:extLst>
              <a:ext uri="{FF2B5EF4-FFF2-40B4-BE49-F238E27FC236}">
                <a16:creationId xmlns:a16="http://schemas.microsoft.com/office/drawing/2014/main" xmlns="" id="{4ADB24BC-EE59-4B19-9124-BAEBBD19B1C9}"/>
              </a:ext>
            </a:extLst>
          </p:cNvPr>
          <p:cNvSpPr>
            <a:spLocks noGrp="1"/>
          </p:cNvSpPr>
          <p:nvPr>
            <p:ph type="body" idx="2"/>
          </p:nvPr>
        </p:nvSpPr>
        <p:spPr/>
        <p:txBody>
          <a:bodyPr/>
          <a:lstStyle/>
          <a:p>
            <a:endParaRPr lang="en-GB" dirty="0"/>
          </a:p>
          <a:p>
            <a:endParaRPr lang="en-GB" dirty="0"/>
          </a:p>
          <a:p>
            <a:r>
              <a:rPr lang="en-GB" dirty="0"/>
              <a:t>Available for Urine and Oral Fluid Samples.</a:t>
            </a:r>
          </a:p>
          <a:p>
            <a:endParaRPr lang="en-GB" dirty="0"/>
          </a:p>
          <a:p>
            <a:r>
              <a:rPr lang="en-GB" dirty="0"/>
              <a:t>Test is a “Screen” results are presumptive positive and require confirmatory analysis.</a:t>
            </a:r>
          </a:p>
        </p:txBody>
      </p:sp>
      <p:sp>
        <p:nvSpPr>
          <p:cNvPr id="5" name="Date Placeholder 4">
            <a:extLst>
              <a:ext uri="{FF2B5EF4-FFF2-40B4-BE49-F238E27FC236}">
                <a16:creationId xmlns:a16="http://schemas.microsoft.com/office/drawing/2014/main" xmlns="" id="{64915EA3-8DDB-4A19-BF39-D8291E9A1B12}"/>
              </a:ext>
            </a:extLst>
          </p:cNvPr>
          <p:cNvSpPr>
            <a:spLocks noGrp="1"/>
          </p:cNvSpPr>
          <p:nvPr>
            <p:ph type="dt" sz="half" idx="10"/>
          </p:nvPr>
        </p:nvSpPr>
        <p:spPr/>
        <p:txBody>
          <a:bodyPr/>
          <a:lstStyle/>
          <a:p>
            <a:pPr>
              <a:defRPr/>
            </a:pPr>
            <a:fld id="{C56D5802-184A-4DA1-BF65-555B86CCB7D7}" type="datetime1">
              <a:rPr lang="en-GB" smtClean="0"/>
              <a:t>11/10/2019</a:t>
            </a:fld>
            <a:endParaRPr lang="en-GB" dirty="0"/>
          </a:p>
        </p:txBody>
      </p:sp>
      <p:sp>
        <p:nvSpPr>
          <p:cNvPr id="6" name="Footer Placeholder 5">
            <a:extLst>
              <a:ext uri="{FF2B5EF4-FFF2-40B4-BE49-F238E27FC236}">
                <a16:creationId xmlns:a16="http://schemas.microsoft.com/office/drawing/2014/main" xmlns="" id="{6DAC5E47-D921-4601-9E2C-258F91F16187}"/>
              </a:ext>
            </a:extLst>
          </p:cNvPr>
          <p:cNvSpPr>
            <a:spLocks noGrp="1"/>
          </p:cNvSpPr>
          <p:nvPr>
            <p:ph type="ftr" sz="quarter" idx="11"/>
          </p:nvPr>
        </p:nvSpPr>
        <p:spPr/>
        <p:txBody>
          <a:bodyPr/>
          <a:lstStyle/>
          <a:p>
            <a:pPr>
              <a:defRPr/>
            </a:pPr>
            <a:r>
              <a:rPr lang="en-GB"/>
              <a:t>OHPR Hereford</a:t>
            </a:r>
            <a:endParaRPr lang="en-GB" dirty="0"/>
          </a:p>
        </p:txBody>
      </p:sp>
      <p:pic>
        <p:nvPicPr>
          <p:cNvPr id="7" name="Content Placeholder 6">
            <a:extLst>
              <a:ext uri="{FF2B5EF4-FFF2-40B4-BE49-F238E27FC236}">
                <a16:creationId xmlns:a16="http://schemas.microsoft.com/office/drawing/2014/main" xmlns="" id="{E198A81C-7091-4EEA-926A-893756AA2DC8}"/>
              </a:ext>
            </a:extLst>
          </p:cNvPr>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3130" y="2464031"/>
            <a:ext cx="2115589" cy="2996738"/>
          </a:xfrm>
          <a:prstGeom prst="rect">
            <a:avLst/>
          </a:prstGeom>
          <a:noFill/>
          <a:ln>
            <a:noFill/>
          </a:ln>
        </p:spPr>
      </p:pic>
    </p:spTree>
    <p:extLst>
      <p:ext uri="{BB962C8B-B14F-4D97-AF65-F5344CB8AC3E}">
        <p14:creationId xmlns:p14="http://schemas.microsoft.com/office/powerpoint/2010/main" val="284854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0A2AE4-6590-44B8-A7C3-B6C921165CE1}"/>
              </a:ext>
            </a:extLst>
          </p:cNvPr>
          <p:cNvSpPr>
            <a:spLocks noGrp="1"/>
          </p:cNvSpPr>
          <p:nvPr>
            <p:ph type="title"/>
          </p:nvPr>
        </p:nvSpPr>
        <p:spPr/>
        <p:txBody>
          <a:bodyPr/>
          <a:lstStyle/>
          <a:p>
            <a:r>
              <a:rPr lang="en-GB" dirty="0"/>
              <a:t>Oral Fluid Sampling</a:t>
            </a:r>
          </a:p>
        </p:txBody>
      </p:sp>
      <p:sp>
        <p:nvSpPr>
          <p:cNvPr id="3" name="Text Placeholder 2">
            <a:extLst>
              <a:ext uri="{FF2B5EF4-FFF2-40B4-BE49-F238E27FC236}">
                <a16:creationId xmlns:a16="http://schemas.microsoft.com/office/drawing/2014/main" xmlns="" id="{EBD78E5D-1742-48AA-B88E-D9B9D981A5C0}"/>
              </a:ext>
            </a:extLst>
          </p:cNvPr>
          <p:cNvSpPr>
            <a:spLocks noGrp="1"/>
          </p:cNvSpPr>
          <p:nvPr>
            <p:ph type="body" idx="2"/>
          </p:nvPr>
        </p:nvSpPr>
        <p:spPr/>
        <p:txBody>
          <a:bodyPr/>
          <a:lstStyle/>
          <a:p>
            <a:r>
              <a:rPr lang="en-GB" dirty="0"/>
              <a:t>In the Oral Fluid test, a swab collects 1 ml of saliva.</a:t>
            </a:r>
          </a:p>
          <a:p>
            <a:endParaRPr lang="en-GB" dirty="0"/>
          </a:p>
          <a:p>
            <a:r>
              <a:rPr lang="en-GB" dirty="0"/>
              <a:t>Individual test strips respond to the presence or absence of the specific drugs.</a:t>
            </a:r>
          </a:p>
          <a:p>
            <a:endParaRPr lang="en-GB" dirty="0"/>
          </a:p>
        </p:txBody>
      </p:sp>
      <p:sp>
        <p:nvSpPr>
          <p:cNvPr id="5" name="Date Placeholder 4">
            <a:extLst>
              <a:ext uri="{FF2B5EF4-FFF2-40B4-BE49-F238E27FC236}">
                <a16:creationId xmlns:a16="http://schemas.microsoft.com/office/drawing/2014/main" xmlns="" id="{54ED2DA0-2BE7-40AE-B057-A38B7676C140}"/>
              </a:ext>
            </a:extLst>
          </p:cNvPr>
          <p:cNvSpPr>
            <a:spLocks noGrp="1"/>
          </p:cNvSpPr>
          <p:nvPr>
            <p:ph type="dt" sz="half" idx="10"/>
          </p:nvPr>
        </p:nvSpPr>
        <p:spPr/>
        <p:txBody>
          <a:bodyPr/>
          <a:lstStyle/>
          <a:p>
            <a:pPr>
              <a:defRPr/>
            </a:pPr>
            <a:fld id="{C56D5802-184A-4DA1-BF65-555B86CCB7D7}" type="datetime1">
              <a:rPr lang="en-GB" smtClean="0"/>
              <a:t>11/10/2019</a:t>
            </a:fld>
            <a:endParaRPr lang="en-GB" dirty="0"/>
          </a:p>
        </p:txBody>
      </p:sp>
      <p:sp>
        <p:nvSpPr>
          <p:cNvPr id="6" name="Footer Placeholder 5">
            <a:extLst>
              <a:ext uri="{FF2B5EF4-FFF2-40B4-BE49-F238E27FC236}">
                <a16:creationId xmlns:a16="http://schemas.microsoft.com/office/drawing/2014/main" xmlns="" id="{D3745B49-A77A-44D0-A99E-74A7A1EBDFDF}"/>
              </a:ext>
            </a:extLst>
          </p:cNvPr>
          <p:cNvSpPr>
            <a:spLocks noGrp="1"/>
          </p:cNvSpPr>
          <p:nvPr>
            <p:ph type="ftr" sz="quarter" idx="11"/>
          </p:nvPr>
        </p:nvSpPr>
        <p:spPr/>
        <p:txBody>
          <a:bodyPr/>
          <a:lstStyle/>
          <a:p>
            <a:pPr>
              <a:defRPr/>
            </a:pPr>
            <a:r>
              <a:rPr lang="en-GB"/>
              <a:t>OHPR Hereford</a:t>
            </a:r>
            <a:endParaRPr lang="en-GB" dirty="0"/>
          </a:p>
        </p:txBody>
      </p:sp>
      <p:pic>
        <p:nvPicPr>
          <p:cNvPr id="7" name="Content Placeholder 6">
            <a:extLst>
              <a:ext uri="{FF2B5EF4-FFF2-40B4-BE49-F238E27FC236}">
                <a16:creationId xmlns:a16="http://schemas.microsoft.com/office/drawing/2014/main" xmlns="" id="{48705E4A-EF4A-42F2-BFD0-0C4997437869}"/>
              </a:ext>
            </a:extLst>
          </p:cNvPr>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03461" y="2366356"/>
            <a:ext cx="3054927" cy="3192087"/>
          </a:xfrm>
          <a:prstGeom prst="rect">
            <a:avLst/>
          </a:prstGeom>
          <a:noFill/>
          <a:ln>
            <a:noFill/>
          </a:ln>
        </p:spPr>
      </p:pic>
    </p:spTree>
    <p:extLst>
      <p:ext uri="{BB962C8B-B14F-4D97-AF65-F5344CB8AC3E}">
        <p14:creationId xmlns:p14="http://schemas.microsoft.com/office/powerpoint/2010/main" val="3322082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0B8B2E-764A-442A-AF61-EF02B893F6FD}"/>
              </a:ext>
            </a:extLst>
          </p:cNvPr>
          <p:cNvSpPr>
            <a:spLocks noGrp="1"/>
          </p:cNvSpPr>
          <p:nvPr>
            <p:ph type="title"/>
          </p:nvPr>
        </p:nvSpPr>
        <p:spPr/>
        <p:txBody>
          <a:bodyPr/>
          <a:lstStyle/>
          <a:p>
            <a:r>
              <a:rPr lang="en-GB" sz="2800" dirty="0"/>
              <a:t>Two Lines formed means the donor is negative for that particular drug</a:t>
            </a:r>
          </a:p>
        </p:txBody>
      </p:sp>
      <p:sp>
        <p:nvSpPr>
          <p:cNvPr id="4" name="Date Placeholder 3">
            <a:extLst>
              <a:ext uri="{FF2B5EF4-FFF2-40B4-BE49-F238E27FC236}">
                <a16:creationId xmlns:a16="http://schemas.microsoft.com/office/drawing/2014/main" xmlns="" id="{9737D3E1-2C2F-4C56-9741-5B3E7B12CE1F}"/>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95B7EE8C-CFCE-4A2F-81B5-7342505CE731}"/>
              </a:ext>
            </a:extLst>
          </p:cNvPr>
          <p:cNvSpPr>
            <a:spLocks noGrp="1"/>
          </p:cNvSpPr>
          <p:nvPr>
            <p:ph type="ftr" sz="quarter" idx="11"/>
          </p:nvPr>
        </p:nvSpPr>
        <p:spPr/>
        <p:txBody>
          <a:bodyPr/>
          <a:lstStyle/>
          <a:p>
            <a:pPr>
              <a:defRPr/>
            </a:pPr>
            <a:r>
              <a:rPr lang="en-GB"/>
              <a:t>OHPR Hereford</a:t>
            </a:r>
            <a:endParaRPr lang="en-GB" dirty="0"/>
          </a:p>
        </p:txBody>
      </p:sp>
      <p:pic>
        <p:nvPicPr>
          <p:cNvPr id="6" name="Content Placeholder 5">
            <a:extLst>
              <a:ext uri="{FF2B5EF4-FFF2-40B4-BE49-F238E27FC236}">
                <a16:creationId xmlns:a16="http://schemas.microsoft.com/office/drawing/2014/main" xmlns="" id="{9F4C3D7C-A22B-4398-8F0B-7ADBBF9E60C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11880" y="1847850"/>
            <a:ext cx="2832328" cy="3824042"/>
          </a:xfrm>
          <a:prstGeom prst="rect">
            <a:avLst/>
          </a:prstGeom>
          <a:noFill/>
          <a:ln>
            <a:noFill/>
          </a:ln>
        </p:spPr>
      </p:pic>
      <p:sp>
        <p:nvSpPr>
          <p:cNvPr id="8" name="TextBox 7">
            <a:extLst>
              <a:ext uri="{FF2B5EF4-FFF2-40B4-BE49-F238E27FC236}">
                <a16:creationId xmlns:a16="http://schemas.microsoft.com/office/drawing/2014/main" xmlns="" id="{55CE3282-70E8-46C1-A33C-6AEF9D98EEFD}"/>
              </a:ext>
            </a:extLst>
          </p:cNvPr>
          <p:cNvSpPr txBox="1"/>
          <p:nvPr/>
        </p:nvSpPr>
        <p:spPr>
          <a:xfrm>
            <a:off x="899592" y="2852936"/>
            <a:ext cx="1944216" cy="2031325"/>
          </a:xfrm>
          <a:prstGeom prst="rect">
            <a:avLst/>
          </a:prstGeom>
          <a:noFill/>
        </p:spPr>
        <p:txBody>
          <a:bodyPr wrap="square" rtlCol="0">
            <a:spAutoFit/>
          </a:bodyPr>
          <a:lstStyle/>
          <a:p>
            <a:r>
              <a:rPr lang="en-GB" dirty="0"/>
              <a:t>BZO</a:t>
            </a:r>
          </a:p>
          <a:p>
            <a:r>
              <a:rPr lang="en-GB" dirty="0"/>
              <a:t>K3</a:t>
            </a:r>
          </a:p>
          <a:p>
            <a:r>
              <a:rPr lang="en-GB" dirty="0"/>
              <a:t>Tramadol</a:t>
            </a:r>
          </a:p>
          <a:p>
            <a:endParaRPr lang="en-GB" dirty="0"/>
          </a:p>
          <a:p>
            <a:r>
              <a:rPr lang="en-GB" dirty="0"/>
              <a:t>Alcohol Negative</a:t>
            </a:r>
          </a:p>
          <a:p>
            <a:r>
              <a:rPr lang="en-GB" dirty="0"/>
              <a:t>(Colour change, no lines)</a:t>
            </a:r>
          </a:p>
        </p:txBody>
      </p:sp>
    </p:spTree>
    <p:extLst>
      <p:ext uri="{BB962C8B-B14F-4D97-AF65-F5344CB8AC3E}">
        <p14:creationId xmlns:p14="http://schemas.microsoft.com/office/powerpoint/2010/main" val="20910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D46FF-3DC2-4869-89AC-E842295EF03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C5DBF2FD-7132-4900-8FA5-E950A8665B3D}"/>
              </a:ext>
            </a:extLst>
          </p:cNvPr>
          <p:cNvSpPr>
            <a:spLocks noGrp="1"/>
          </p:cNvSpPr>
          <p:nvPr>
            <p:ph idx="1"/>
          </p:nvPr>
        </p:nvSpPr>
        <p:spPr/>
        <p:txBody>
          <a:bodyPr/>
          <a:lstStyle/>
          <a:p>
            <a:endParaRPr lang="en-GB" dirty="0"/>
          </a:p>
        </p:txBody>
      </p:sp>
      <p:sp>
        <p:nvSpPr>
          <p:cNvPr id="4" name="Date Placeholder 3">
            <a:extLst>
              <a:ext uri="{FF2B5EF4-FFF2-40B4-BE49-F238E27FC236}">
                <a16:creationId xmlns:a16="http://schemas.microsoft.com/office/drawing/2014/main" xmlns="" id="{5D811242-19EC-45FD-93B0-DCD8AC1A627B}"/>
              </a:ext>
            </a:extLst>
          </p:cNvPr>
          <p:cNvSpPr>
            <a:spLocks noGrp="1"/>
          </p:cNvSpPr>
          <p:nvPr>
            <p:ph type="dt" sz="half" idx="10"/>
          </p:nvPr>
        </p:nvSpPr>
        <p:spPr/>
        <p:txBody>
          <a:bodyPr/>
          <a:lstStyle/>
          <a:p>
            <a:pPr>
              <a:defRPr/>
            </a:pPr>
            <a:fld id="{5B9822EA-0929-426F-B8F7-3BD1D0EED6E1}" type="datetime1">
              <a:rPr lang="en-GB" smtClean="0"/>
              <a:t>11/10/2019</a:t>
            </a:fld>
            <a:endParaRPr lang="en-GB" dirty="0"/>
          </a:p>
        </p:txBody>
      </p:sp>
      <p:sp>
        <p:nvSpPr>
          <p:cNvPr id="5" name="Footer Placeholder 4">
            <a:extLst>
              <a:ext uri="{FF2B5EF4-FFF2-40B4-BE49-F238E27FC236}">
                <a16:creationId xmlns:a16="http://schemas.microsoft.com/office/drawing/2014/main" xmlns="" id="{4C40084C-DB5C-499A-A00E-EC792B9B23D7}"/>
              </a:ext>
            </a:extLst>
          </p:cNvPr>
          <p:cNvSpPr>
            <a:spLocks noGrp="1"/>
          </p:cNvSpPr>
          <p:nvPr>
            <p:ph type="ftr" sz="quarter" idx="11"/>
          </p:nvPr>
        </p:nvSpPr>
        <p:spPr/>
        <p:txBody>
          <a:bodyPr/>
          <a:lstStyle/>
          <a:p>
            <a:pPr>
              <a:defRPr/>
            </a:pPr>
            <a:r>
              <a:rPr lang="en-GB"/>
              <a:t>OHPR Hereford</a:t>
            </a:r>
            <a:endParaRPr lang="en-GB" dirty="0"/>
          </a:p>
        </p:txBody>
      </p:sp>
      <p:graphicFrame>
        <p:nvGraphicFramePr>
          <p:cNvPr id="6" name="Object 5">
            <a:extLst>
              <a:ext uri="{FF2B5EF4-FFF2-40B4-BE49-F238E27FC236}">
                <a16:creationId xmlns:a16="http://schemas.microsoft.com/office/drawing/2014/main" xmlns="" id="{6E55259E-486A-482A-8235-90D87406387D}"/>
              </a:ext>
            </a:extLst>
          </p:cNvPr>
          <p:cNvGraphicFramePr>
            <a:graphicFrameLocks noChangeAspect="1"/>
          </p:cNvGraphicFramePr>
          <p:nvPr>
            <p:extLst>
              <p:ext uri="{D42A27DB-BD31-4B8C-83A1-F6EECF244321}">
                <p14:modId xmlns:p14="http://schemas.microsoft.com/office/powerpoint/2010/main" val="3661848748"/>
              </p:ext>
            </p:extLst>
          </p:nvPr>
        </p:nvGraphicFramePr>
        <p:xfrm>
          <a:off x="2771800" y="44624"/>
          <a:ext cx="3600400" cy="6912768"/>
        </p:xfrm>
        <a:graphic>
          <a:graphicData uri="http://schemas.openxmlformats.org/presentationml/2006/ole">
            <mc:AlternateContent xmlns:mc="http://schemas.openxmlformats.org/markup-compatibility/2006">
              <mc:Choice xmlns:v="urn:schemas-microsoft-com:vml" Requires="v">
                <p:oleObj spid="_x0000_s4145" name="Acrobat Document" r:id="rId3" imgW="5667124" imgH="8019903" progId="AcroExch.Document.DC">
                  <p:embed/>
                </p:oleObj>
              </mc:Choice>
              <mc:Fallback>
                <p:oleObj name="Acrobat Document" r:id="rId3" imgW="5667124" imgH="8019903" progId="AcroExch.Document.DC">
                  <p:embed/>
                  <p:pic>
                    <p:nvPicPr>
                      <p:cNvPr id="6" name="Object 5">
                        <a:extLst>
                          <a:ext uri="{FF2B5EF4-FFF2-40B4-BE49-F238E27FC236}">
                            <a16:creationId xmlns:a16="http://schemas.microsoft.com/office/drawing/2014/main" xmlns="" id="{DD7AFA77-4F30-4318-B18F-668E2AE7EC84}"/>
                          </a:ext>
                        </a:extLst>
                      </p:cNvPr>
                      <p:cNvPicPr/>
                      <p:nvPr/>
                    </p:nvPicPr>
                    <p:blipFill>
                      <a:blip r:embed="rId4"/>
                      <a:stretch>
                        <a:fillRect/>
                      </a:stretch>
                    </p:blipFill>
                    <p:spPr>
                      <a:xfrm>
                        <a:off x="2771800" y="44624"/>
                        <a:ext cx="3600400" cy="6912768"/>
                      </a:xfrm>
                      <a:prstGeom prst="rect">
                        <a:avLst/>
                      </a:prstGeom>
                    </p:spPr>
                  </p:pic>
                </p:oleObj>
              </mc:Fallback>
            </mc:AlternateContent>
          </a:graphicData>
        </a:graphic>
      </p:graphicFrame>
    </p:spTree>
    <p:extLst>
      <p:ext uri="{BB962C8B-B14F-4D97-AF65-F5344CB8AC3E}">
        <p14:creationId xmlns:p14="http://schemas.microsoft.com/office/powerpoint/2010/main" val="327568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5F06E-2FBD-43B9-90B9-4719D6793661}"/>
              </a:ext>
            </a:extLst>
          </p:cNvPr>
          <p:cNvSpPr>
            <a:spLocks noGrp="1"/>
          </p:cNvSpPr>
          <p:nvPr>
            <p:ph type="title"/>
          </p:nvPr>
        </p:nvSpPr>
        <p:spPr/>
        <p:txBody>
          <a:bodyPr/>
          <a:lstStyle/>
          <a:p>
            <a:r>
              <a:rPr lang="en-GB" dirty="0"/>
              <a:t>Body “clears out” drugs</a:t>
            </a:r>
          </a:p>
        </p:txBody>
      </p:sp>
      <p:sp>
        <p:nvSpPr>
          <p:cNvPr id="3" name="Content Placeholder 2">
            <a:extLst>
              <a:ext uri="{FF2B5EF4-FFF2-40B4-BE49-F238E27FC236}">
                <a16:creationId xmlns:a16="http://schemas.microsoft.com/office/drawing/2014/main" xmlns="" id="{7FAD568F-DE38-47C6-A0CC-5C0B35E7DDCE}"/>
              </a:ext>
            </a:extLst>
          </p:cNvPr>
          <p:cNvSpPr>
            <a:spLocks noGrp="1"/>
          </p:cNvSpPr>
          <p:nvPr>
            <p:ph idx="1"/>
          </p:nvPr>
        </p:nvSpPr>
        <p:spPr/>
        <p:txBody>
          <a:bodyPr/>
          <a:lstStyle/>
          <a:p>
            <a:r>
              <a:rPr lang="en-GB" dirty="0"/>
              <a:t>Liver breaks down drugs and foreign chemicals in order to allow excretion.</a:t>
            </a:r>
          </a:p>
          <a:p>
            <a:r>
              <a:rPr lang="en-GB" dirty="0"/>
              <a:t>Food “glucose” is used by the liver to form glucuronides. These compounds are water soluble so now the drug and metabolites can be passed in urine.</a:t>
            </a:r>
          </a:p>
          <a:p>
            <a:r>
              <a:rPr lang="en-GB" dirty="0"/>
              <a:t>Most drugs or metabolites enter the bloodstream and are present in plasma.</a:t>
            </a:r>
          </a:p>
          <a:p>
            <a:r>
              <a:rPr lang="en-GB" dirty="0"/>
              <a:t>Some of these compounds pass through the blood brain barrier, so can affect our mental state.</a:t>
            </a:r>
          </a:p>
        </p:txBody>
      </p:sp>
      <p:sp>
        <p:nvSpPr>
          <p:cNvPr id="4" name="Date Placeholder 3">
            <a:extLst>
              <a:ext uri="{FF2B5EF4-FFF2-40B4-BE49-F238E27FC236}">
                <a16:creationId xmlns:a16="http://schemas.microsoft.com/office/drawing/2014/main" xmlns="" id="{74FCD1B9-05A7-47AE-80DD-7BDAE8F7F6AD}"/>
              </a:ext>
            </a:extLst>
          </p:cNvPr>
          <p:cNvSpPr>
            <a:spLocks noGrp="1"/>
          </p:cNvSpPr>
          <p:nvPr>
            <p:ph type="dt" sz="half" idx="10"/>
          </p:nvPr>
        </p:nvSpPr>
        <p:spPr/>
        <p:txBody>
          <a:bodyPr/>
          <a:lstStyle/>
          <a:p>
            <a:pPr>
              <a:defRPr/>
            </a:pPr>
            <a:fld id="{DBC75E14-B7CF-4ED6-BE63-7CEF518FE78A}" type="datetime1">
              <a:rPr lang="en-GB" smtClean="0"/>
              <a:t>11/10/2019</a:t>
            </a:fld>
            <a:endParaRPr lang="en-GB" dirty="0"/>
          </a:p>
        </p:txBody>
      </p:sp>
      <p:sp>
        <p:nvSpPr>
          <p:cNvPr id="5" name="Footer Placeholder 4">
            <a:extLst>
              <a:ext uri="{FF2B5EF4-FFF2-40B4-BE49-F238E27FC236}">
                <a16:creationId xmlns:a16="http://schemas.microsoft.com/office/drawing/2014/main" xmlns="" id="{4763ED5C-BE83-484E-B1BA-0291B9269C12}"/>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7800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000" dirty="0"/>
              <a:t>Uses and reasons for workplace drug testing</a:t>
            </a:r>
          </a:p>
        </p:txBody>
      </p:sp>
      <p:sp>
        <p:nvSpPr>
          <p:cNvPr id="27651" name="Rectangle 3"/>
          <p:cNvSpPr>
            <a:spLocks noGrp="1" noChangeArrowheads="1"/>
          </p:cNvSpPr>
          <p:nvPr>
            <p:ph type="body" idx="1"/>
          </p:nvPr>
        </p:nvSpPr>
        <p:spPr/>
        <p:txBody>
          <a:bodyPr/>
          <a:lstStyle/>
          <a:p>
            <a:r>
              <a:rPr lang="en-US" sz="2400" strike="sngStrike" dirty="0"/>
              <a:t>PREEMPLOYMENT</a:t>
            </a:r>
            <a:r>
              <a:rPr lang="en-US" sz="2400" dirty="0"/>
              <a:t>    Pre Placement</a:t>
            </a:r>
            <a:endParaRPr lang="en-US" sz="2400" strike="sngStrike" dirty="0"/>
          </a:p>
          <a:p>
            <a:r>
              <a:rPr lang="en-US" sz="2400" dirty="0"/>
              <a:t>RANDOM TESTING</a:t>
            </a:r>
          </a:p>
          <a:p>
            <a:r>
              <a:rPr lang="en-US" sz="2400" dirty="0"/>
              <a:t>REASONABLE CAUSE</a:t>
            </a:r>
          </a:p>
          <a:p>
            <a:r>
              <a:rPr lang="en-US" sz="2400" dirty="0"/>
              <a:t>RETURN TO DUTY</a:t>
            </a:r>
          </a:p>
          <a:p>
            <a:r>
              <a:rPr lang="en-US" sz="2400" dirty="0"/>
              <a:t>POST ACCIDENT</a:t>
            </a:r>
          </a:p>
          <a:p>
            <a:r>
              <a:rPr lang="en-US" sz="2400" dirty="0"/>
              <a:t>CRIMINAL JUSTICE</a:t>
            </a:r>
          </a:p>
          <a:p>
            <a:r>
              <a:rPr lang="en-US" sz="2400" dirty="0"/>
              <a:t>COMPLIANCE PROGRAMS  (Methadone, Buprenorphine)</a:t>
            </a:r>
          </a:p>
          <a:p>
            <a:pPr marL="0" indent="0">
              <a:buNone/>
            </a:pPr>
            <a:endParaRPr lang="en-US" sz="2400" dirty="0"/>
          </a:p>
        </p:txBody>
      </p:sp>
      <p:sp>
        <p:nvSpPr>
          <p:cNvPr id="2" name="Date Placeholder 1"/>
          <p:cNvSpPr>
            <a:spLocks noGrp="1"/>
          </p:cNvSpPr>
          <p:nvPr>
            <p:ph type="dt" sz="half" idx="10"/>
          </p:nvPr>
        </p:nvSpPr>
        <p:spPr/>
        <p:txBody>
          <a:bodyPr/>
          <a:lstStyle/>
          <a:p>
            <a:pPr>
              <a:defRPr/>
            </a:pPr>
            <a:fld id="{77891B08-2DF4-4CCC-BF38-42C461E4E0F6}" type="datetime1">
              <a:rPr lang="en-GB" smtClean="0"/>
              <a:t>11/10/2019</a:t>
            </a:fld>
            <a:endParaRPr lang="en-GB" dirty="0"/>
          </a:p>
        </p:txBody>
      </p:sp>
      <p:sp>
        <p:nvSpPr>
          <p:cNvPr id="3" name="Footer Placeholder 2"/>
          <p:cNvSpPr>
            <a:spLocks noGrp="1"/>
          </p:cNvSpPr>
          <p:nvPr>
            <p:ph type="ftr" sz="quarter" idx="11"/>
          </p:nvPr>
        </p:nvSpPr>
        <p:spPr/>
        <p:txBody>
          <a:bodyPr/>
          <a:lstStyle/>
          <a:p>
            <a:pPr>
              <a:defRPr/>
            </a:pPr>
            <a:r>
              <a:rPr lang="en-GB"/>
              <a:t>OHPR Hereford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1000" fill="hold"/>
                                        <p:tgtEl>
                                          <p:spTgt spid="27650"/>
                                        </p:tgtEl>
                                        <p:attrNameLst>
                                          <p:attrName>ppt_x</p:attrName>
                                        </p:attrNameLst>
                                      </p:cBhvr>
                                      <p:tavLst>
                                        <p:tav tm="0">
                                          <p:val>
                                            <p:strVal val="#ppt_x-.2"/>
                                          </p:val>
                                        </p:tav>
                                        <p:tav tm="100000">
                                          <p:val>
                                            <p:strVal val="#ppt_x"/>
                                          </p:val>
                                        </p:tav>
                                      </p:tavLst>
                                    </p:anim>
                                    <p:anim calcmode="lin" valueType="num">
                                      <p:cBhvr>
                                        <p:cTn id="8" dur="1000" fill="hold"/>
                                        <p:tgtEl>
                                          <p:spTgt spid="276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7651">
                                            <p:txEl>
                                              <p:pRg st="0" end="0"/>
                                            </p:txEl>
                                          </p:spTgt>
                                        </p:tgtEl>
                                        <p:attrNameLst>
                                          <p:attrName>style.visibility</p:attrName>
                                        </p:attrNameLst>
                                      </p:cBhvr>
                                      <p:to>
                                        <p:strVal val="visible"/>
                                      </p:to>
                                    </p:set>
                                    <p:animEffect transition="in" filter="fade">
                                      <p:cBhvr>
                                        <p:cTn id="14" dur="500"/>
                                        <p:tgtEl>
                                          <p:spTgt spid="27651">
                                            <p:txEl>
                                              <p:pRg st="0" end="0"/>
                                            </p:txEl>
                                          </p:spTgt>
                                        </p:tgtEl>
                                      </p:cBhvr>
                                    </p:animEffect>
                                    <p:anim calcmode="lin" valueType="num">
                                      <p:cBhvr>
                                        <p:cTn id="15"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765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7651">
                                            <p:txEl>
                                              <p:pRg st="1" end="1"/>
                                            </p:txEl>
                                          </p:spTgt>
                                        </p:tgtEl>
                                        <p:attrNameLst>
                                          <p:attrName>style.visibility</p:attrName>
                                        </p:attrNameLst>
                                      </p:cBhvr>
                                      <p:to>
                                        <p:strVal val="visible"/>
                                      </p:to>
                                    </p:set>
                                    <p:animEffect transition="in" filter="fade">
                                      <p:cBhvr>
                                        <p:cTn id="21" dur="500"/>
                                        <p:tgtEl>
                                          <p:spTgt spid="27651">
                                            <p:txEl>
                                              <p:pRg st="1" end="1"/>
                                            </p:txEl>
                                          </p:spTgt>
                                        </p:tgtEl>
                                      </p:cBhvr>
                                    </p:animEffect>
                                    <p:anim calcmode="lin" valueType="num">
                                      <p:cBhvr>
                                        <p:cTn id="22"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765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7651">
                                            <p:txEl>
                                              <p:pRg st="2" end="2"/>
                                            </p:txEl>
                                          </p:spTgt>
                                        </p:tgtEl>
                                        <p:attrNameLst>
                                          <p:attrName>style.visibility</p:attrName>
                                        </p:attrNameLst>
                                      </p:cBhvr>
                                      <p:to>
                                        <p:strVal val="visible"/>
                                      </p:to>
                                    </p:set>
                                    <p:animEffect transition="in" filter="fade">
                                      <p:cBhvr>
                                        <p:cTn id="28" dur="500"/>
                                        <p:tgtEl>
                                          <p:spTgt spid="27651">
                                            <p:txEl>
                                              <p:pRg st="2" end="2"/>
                                            </p:txEl>
                                          </p:spTgt>
                                        </p:tgtEl>
                                      </p:cBhvr>
                                    </p:animEffect>
                                    <p:anim calcmode="lin" valueType="num">
                                      <p:cBhvr>
                                        <p:cTn id="2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765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27651">
                                            <p:txEl>
                                              <p:pRg st="3" end="3"/>
                                            </p:txEl>
                                          </p:spTgt>
                                        </p:tgtEl>
                                        <p:attrNameLst>
                                          <p:attrName>style.visibility</p:attrName>
                                        </p:attrNameLst>
                                      </p:cBhvr>
                                      <p:to>
                                        <p:strVal val="visible"/>
                                      </p:to>
                                    </p:set>
                                    <p:animEffect transition="in" filter="fade">
                                      <p:cBhvr>
                                        <p:cTn id="35" dur="500"/>
                                        <p:tgtEl>
                                          <p:spTgt spid="27651">
                                            <p:txEl>
                                              <p:pRg st="3" end="3"/>
                                            </p:txEl>
                                          </p:spTgt>
                                        </p:tgtEl>
                                      </p:cBhvr>
                                    </p:animEffect>
                                    <p:anim calcmode="lin" valueType="num">
                                      <p:cBhvr>
                                        <p:cTn id="36"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765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27651">
                                            <p:txEl>
                                              <p:pRg st="4" end="4"/>
                                            </p:txEl>
                                          </p:spTgt>
                                        </p:tgtEl>
                                        <p:attrNameLst>
                                          <p:attrName>style.visibility</p:attrName>
                                        </p:attrNameLst>
                                      </p:cBhvr>
                                      <p:to>
                                        <p:strVal val="visible"/>
                                      </p:to>
                                    </p:set>
                                    <p:animEffect transition="in" filter="fade">
                                      <p:cBhvr>
                                        <p:cTn id="42" dur="500"/>
                                        <p:tgtEl>
                                          <p:spTgt spid="27651">
                                            <p:txEl>
                                              <p:pRg st="4" end="4"/>
                                            </p:txEl>
                                          </p:spTgt>
                                        </p:tgtEl>
                                      </p:cBhvr>
                                    </p:animEffect>
                                    <p:anim calcmode="lin" valueType="num">
                                      <p:cBhvr>
                                        <p:cTn id="43"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765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27651">
                                            <p:txEl>
                                              <p:pRg st="5" end="5"/>
                                            </p:txEl>
                                          </p:spTgt>
                                        </p:tgtEl>
                                        <p:attrNameLst>
                                          <p:attrName>style.visibility</p:attrName>
                                        </p:attrNameLst>
                                      </p:cBhvr>
                                      <p:to>
                                        <p:strVal val="visible"/>
                                      </p:to>
                                    </p:set>
                                    <p:animEffect transition="in" filter="fade">
                                      <p:cBhvr>
                                        <p:cTn id="49" dur="500"/>
                                        <p:tgtEl>
                                          <p:spTgt spid="27651">
                                            <p:txEl>
                                              <p:pRg st="5" end="5"/>
                                            </p:txEl>
                                          </p:spTgt>
                                        </p:tgtEl>
                                      </p:cBhvr>
                                    </p:animEffect>
                                    <p:anim calcmode="lin" valueType="num">
                                      <p:cBhvr>
                                        <p:cTn id="50"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27651">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27651">
                                            <p:txEl>
                                              <p:pRg st="6" end="6"/>
                                            </p:txEl>
                                          </p:spTgt>
                                        </p:tgtEl>
                                        <p:attrNameLst>
                                          <p:attrName>style.visibility</p:attrName>
                                        </p:attrNameLst>
                                      </p:cBhvr>
                                      <p:to>
                                        <p:strVal val="visible"/>
                                      </p:to>
                                    </p:set>
                                    <p:animEffect transition="in" filter="fade">
                                      <p:cBhvr>
                                        <p:cTn id="56" dur="500"/>
                                        <p:tgtEl>
                                          <p:spTgt spid="27651">
                                            <p:txEl>
                                              <p:pRg st="6" end="6"/>
                                            </p:txEl>
                                          </p:spTgt>
                                        </p:tgtEl>
                                      </p:cBhvr>
                                    </p:animEffect>
                                    <p:anim calcmode="lin" valueType="num">
                                      <p:cBhvr>
                                        <p:cTn id="57"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27651">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9C2BAB-34BF-4984-ACA4-C61AFFD6BA78}"/>
              </a:ext>
            </a:extLst>
          </p:cNvPr>
          <p:cNvSpPr>
            <a:spLocks noGrp="1"/>
          </p:cNvSpPr>
          <p:nvPr>
            <p:ph type="title"/>
          </p:nvPr>
        </p:nvSpPr>
        <p:spPr/>
        <p:txBody>
          <a:bodyPr/>
          <a:lstStyle/>
          <a:p>
            <a:r>
              <a:rPr lang="en-GB" dirty="0"/>
              <a:t>They are among us…..</a:t>
            </a:r>
          </a:p>
        </p:txBody>
      </p:sp>
      <p:sp>
        <p:nvSpPr>
          <p:cNvPr id="3" name="Content Placeholder 2">
            <a:extLst>
              <a:ext uri="{FF2B5EF4-FFF2-40B4-BE49-F238E27FC236}">
                <a16:creationId xmlns:a16="http://schemas.microsoft.com/office/drawing/2014/main" xmlns="" id="{BD2D2166-6F02-4DEC-95EB-333DE7CE3AB1}"/>
              </a:ext>
            </a:extLst>
          </p:cNvPr>
          <p:cNvSpPr>
            <a:spLocks noGrp="1"/>
          </p:cNvSpPr>
          <p:nvPr>
            <p:ph idx="1"/>
          </p:nvPr>
        </p:nvSpPr>
        <p:spPr/>
        <p:txBody>
          <a:bodyPr/>
          <a:lstStyle/>
          <a:p>
            <a:r>
              <a:rPr lang="en-US" b="1" i="1" dirty="0">
                <a:hlinkClick r:id="rId2"/>
              </a:rPr>
              <a:t>NEWS</a:t>
            </a:r>
            <a:r>
              <a:rPr lang="en-US" dirty="0"/>
              <a:t>19/09/2019 12:50 BST | </a:t>
            </a:r>
          </a:p>
          <a:p>
            <a:r>
              <a:rPr lang="en-US" b="1" dirty="0"/>
              <a:t>Class A Drug Use In The UK Is At Record Highs</a:t>
            </a:r>
          </a:p>
          <a:p>
            <a:r>
              <a:rPr lang="en-US" dirty="0"/>
              <a:t>Roughly one in 11 adults aged 16 to 59 had taken an illicit substance in the last year.</a:t>
            </a:r>
          </a:p>
          <a:p>
            <a:pPr marL="0" indent="0">
              <a:buNone/>
            </a:pPr>
            <a:endParaRPr lang="en-GB" dirty="0"/>
          </a:p>
          <a:p>
            <a:pPr marL="0" indent="0">
              <a:buNone/>
            </a:pPr>
            <a:r>
              <a:rPr lang="en-US" dirty="0"/>
              <a:t>The survey said the use of drugs between 25 to 29-year-olds increased from 13.5% in 2017/18 to 16.4% in 2018/19.</a:t>
            </a:r>
            <a:endParaRPr lang="en-GB" dirty="0"/>
          </a:p>
        </p:txBody>
      </p:sp>
      <p:sp>
        <p:nvSpPr>
          <p:cNvPr id="4" name="Date Placeholder 3">
            <a:extLst>
              <a:ext uri="{FF2B5EF4-FFF2-40B4-BE49-F238E27FC236}">
                <a16:creationId xmlns:a16="http://schemas.microsoft.com/office/drawing/2014/main" xmlns="" id="{60B63CEB-B84E-4A97-B3D0-3DF0CE18AA53}"/>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70673AB2-99CB-45DE-8F4D-731018DF85DD}"/>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835789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E626D0-059D-4813-B6A9-61227E820D60}"/>
              </a:ext>
            </a:extLst>
          </p:cNvPr>
          <p:cNvSpPr>
            <a:spLocks noGrp="1"/>
          </p:cNvSpPr>
          <p:nvPr>
            <p:ph type="title"/>
          </p:nvPr>
        </p:nvSpPr>
        <p:spPr>
          <a:xfrm>
            <a:off x="457200" y="1118394"/>
            <a:ext cx="8229600" cy="1158478"/>
          </a:xfrm>
        </p:spPr>
        <p:txBody>
          <a:bodyPr/>
          <a:lstStyle/>
          <a:p>
            <a:r>
              <a:rPr lang="en-US" dirty="0"/>
              <a:t/>
            </a:r>
            <a:br>
              <a:rPr lang="en-US" dirty="0"/>
            </a:br>
            <a:r>
              <a:rPr lang="en-US" dirty="0"/>
              <a:t> </a:t>
            </a:r>
            <a:r>
              <a:rPr lang="en-US" sz="3200" dirty="0"/>
              <a:t>How a weekend cocaine habit affects your skin</a:t>
            </a:r>
            <a:r>
              <a:rPr lang="en-US" dirty="0"/>
              <a:t/>
            </a:r>
            <a:br>
              <a:rPr lang="en-US" dirty="0"/>
            </a:br>
            <a:endParaRPr lang="en-GB" dirty="0"/>
          </a:p>
        </p:txBody>
      </p:sp>
      <p:sp>
        <p:nvSpPr>
          <p:cNvPr id="4" name="Date Placeholder 3">
            <a:extLst>
              <a:ext uri="{FF2B5EF4-FFF2-40B4-BE49-F238E27FC236}">
                <a16:creationId xmlns:a16="http://schemas.microsoft.com/office/drawing/2014/main" xmlns="" id="{E9E9B82D-99E1-4819-99C7-7429582D02AF}"/>
              </a:ext>
            </a:extLst>
          </p:cNvPr>
          <p:cNvSpPr>
            <a:spLocks noGrp="1"/>
          </p:cNvSpPr>
          <p:nvPr>
            <p:ph type="dt" sz="half" idx="10"/>
          </p:nvPr>
        </p:nvSpPr>
        <p:spPr/>
        <p:txBody>
          <a:bodyPr/>
          <a:lstStyle/>
          <a:p>
            <a:pPr>
              <a:defRPr/>
            </a:pPr>
            <a:fld id="{8189D68D-F0F9-4FD1-8B16-8E4A3B451651}" type="datetime1">
              <a:rPr lang="en-GB" smtClean="0"/>
              <a:t>11/10/2019</a:t>
            </a:fld>
            <a:endParaRPr lang="en-GB" dirty="0"/>
          </a:p>
        </p:txBody>
      </p:sp>
      <p:sp>
        <p:nvSpPr>
          <p:cNvPr id="5" name="Footer Placeholder 4">
            <a:extLst>
              <a:ext uri="{FF2B5EF4-FFF2-40B4-BE49-F238E27FC236}">
                <a16:creationId xmlns:a16="http://schemas.microsoft.com/office/drawing/2014/main" xmlns="" id="{E07538FA-790A-4A99-B20B-6D9EB05E3727}"/>
              </a:ext>
            </a:extLst>
          </p:cNvPr>
          <p:cNvSpPr>
            <a:spLocks noGrp="1"/>
          </p:cNvSpPr>
          <p:nvPr>
            <p:ph type="ftr" sz="quarter" idx="11"/>
          </p:nvPr>
        </p:nvSpPr>
        <p:spPr/>
        <p:txBody>
          <a:bodyPr/>
          <a:lstStyle/>
          <a:p>
            <a:pPr>
              <a:defRPr/>
            </a:pPr>
            <a:r>
              <a:rPr lang="en-GB"/>
              <a:t>OHPR Hereford</a:t>
            </a:r>
            <a:endParaRPr lang="en-GB" dirty="0"/>
          </a:p>
        </p:txBody>
      </p:sp>
      <p:pic>
        <p:nvPicPr>
          <p:cNvPr id="2050" name="Picture 2" descr="woman applying a face mask to her skin">
            <a:extLst>
              <a:ext uri="{FF2B5EF4-FFF2-40B4-BE49-F238E27FC236}">
                <a16:creationId xmlns:a16="http://schemas.microsoft.com/office/drawing/2014/main" xmlns="" id="{2DA3347C-7D72-4683-A1CE-C9F6A159B5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4950" y="2520156"/>
            <a:ext cx="61341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60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187ECE-DBA7-4E7C-B553-C8F97CC7F7BA}"/>
              </a:ext>
            </a:extLst>
          </p:cNvPr>
          <p:cNvSpPr>
            <a:spLocks noGrp="1"/>
          </p:cNvSpPr>
          <p:nvPr>
            <p:ph type="title"/>
          </p:nvPr>
        </p:nvSpPr>
        <p:spPr/>
        <p:txBody>
          <a:bodyPr/>
          <a:lstStyle/>
          <a:p>
            <a:r>
              <a:rPr lang="en-GB" dirty="0"/>
              <a:t>CBD and other issues…</a:t>
            </a:r>
          </a:p>
        </p:txBody>
      </p:sp>
      <p:pic>
        <p:nvPicPr>
          <p:cNvPr id="6" name="Content Placeholder 5">
            <a:extLst>
              <a:ext uri="{FF2B5EF4-FFF2-40B4-BE49-F238E27FC236}">
                <a16:creationId xmlns:a16="http://schemas.microsoft.com/office/drawing/2014/main" xmlns="" id="{7D55AAB3-68F8-45F3-A164-CDAF1E06F37B}"/>
              </a:ext>
            </a:extLst>
          </p:cNvPr>
          <p:cNvPicPr>
            <a:picLocks noGrp="1" noChangeAspect="1"/>
          </p:cNvPicPr>
          <p:nvPr>
            <p:ph idx="1"/>
          </p:nvPr>
        </p:nvPicPr>
        <p:blipFill>
          <a:blip r:embed="rId2"/>
          <a:stretch>
            <a:fillRect/>
          </a:stretch>
        </p:blipFill>
        <p:spPr>
          <a:xfrm>
            <a:off x="1193512" y="1847851"/>
            <a:ext cx="6756976" cy="2733278"/>
          </a:xfrm>
          <a:prstGeom prst="rect">
            <a:avLst/>
          </a:prstGeom>
        </p:spPr>
      </p:pic>
      <p:sp>
        <p:nvSpPr>
          <p:cNvPr id="4" name="Date Placeholder 3">
            <a:extLst>
              <a:ext uri="{FF2B5EF4-FFF2-40B4-BE49-F238E27FC236}">
                <a16:creationId xmlns:a16="http://schemas.microsoft.com/office/drawing/2014/main" xmlns="" id="{21F024E6-0EE5-4351-AE8D-CB2F4A9716C5}"/>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293EA78C-FDC6-41D4-AC9B-5DE12CD191B0}"/>
              </a:ext>
            </a:extLst>
          </p:cNvPr>
          <p:cNvSpPr>
            <a:spLocks noGrp="1"/>
          </p:cNvSpPr>
          <p:nvPr>
            <p:ph type="ftr" sz="quarter" idx="11"/>
          </p:nvPr>
        </p:nvSpPr>
        <p:spPr/>
        <p:txBody>
          <a:bodyPr/>
          <a:lstStyle/>
          <a:p>
            <a:pPr>
              <a:defRPr/>
            </a:pPr>
            <a:r>
              <a:rPr lang="en-GB"/>
              <a:t>OHPR Hereford</a:t>
            </a:r>
            <a:endParaRPr lang="en-GB" dirty="0"/>
          </a:p>
        </p:txBody>
      </p:sp>
      <p:sp>
        <p:nvSpPr>
          <p:cNvPr id="3" name="TextBox 2">
            <a:extLst>
              <a:ext uri="{FF2B5EF4-FFF2-40B4-BE49-F238E27FC236}">
                <a16:creationId xmlns:a16="http://schemas.microsoft.com/office/drawing/2014/main" xmlns="" id="{989B25DD-0E76-41C2-8501-32BBC51AD8C2}"/>
              </a:ext>
            </a:extLst>
          </p:cNvPr>
          <p:cNvSpPr txBox="1"/>
          <p:nvPr/>
        </p:nvSpPr>
        <p:spPr>
          <a:xfrm>
            <a:off x="1475656" y="5445224"/>
            <a:ext cx="6264696" cy="369332"/>
          </a:xfrm>
          <a:prstGeom prst="rect">
            <a:avLst/>
          </a:prstGeom>
          <a:noFill/>
        </p:spPr>
        <p:txBody>
          <a:bodyPr wrap="square" rtlCol="0">
            <a:spAutoFit/>
          </a:bodyPr>
          <a:lstStyle/>
          <a:p>
            <a:r>
              <a:rPr lang="en-GB" dirty="0"/>
              <a:t>Europe Approves GW Pharma </a:t>
            </a:r>
            <a:r>
              <a:rPr lang="en-GB" dirty="0" err="1"/>
              <a:t>Epidyolex</a:t>
            </a:r>
            <a:r>
              <a:rPr lang="en-GB" dirty="0"/>
              <a:t>  24</a:t>
            </a:r>
            <a:r>
              <a:rPr lang="en-GB" baseline="30000" dirty="0"/>
              <a:t>th</a:t>
            </a:r>
            <a:r>
              <a:rPr lang="en-GB" dirty="0"/>
              <a:t> Sept 2019</a:t>
            </a:r>
          </a:p>
        </p:txBody>
      </p:sp>
    </p:spTree>
    <p:extLst>
      <p:ext uri="{BB962C8B-B14F-4D97-AF65-F5344CB8AC3E}">
        <p14:creationId xmlns:p14="http://schemas.microsoft.com/office/powerpoint/2010/main" val="2027674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B55B33-D4D6-4C0B-A257-53AA486FDA3E}"/>
              </a:ext>
            </a:extLst>
          </p:cNvPr>
          <p:cNvSpPr>
            <a:spLocks noGrp="1"/>
          </p:cNvSpPr>
          <p:nvPr>
            <p:ph type="title"/>
          </p:nvPr>
        </p:nvSpPr>
        <p:spPr/>
        <p:txBody>
          <a:bodyPr/>
          <a:lstStyle/>
          <a:p>
            <a:r>
              <a:rPr lang="en-GB" sz="4000" dirty="0"/>
              <a:t>Spice:  an Synthetic Cannabinoid</a:t>
            </a:r>
          </a:p>
        </p:txBody>
      </p:sp>
      <p:pic>
        <p:nvPicPr>
          <p:cNvPr id="7" name="Content Placeholder 6">
            <a:extLst>
              <a:ext uri="{FF2B5EF4-FFF2-40B4-BE49-F238E27FC236}">
                <a16:creationId xmlns:a16="http://schemas.microsoft.com/office/drawing/2014/main" xmlns="" id="{DA281D4A-D990-46E7-8893-52DD93C9AD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3062" y="2062956"/>
            <a:ext cx="5857875" cy="4133850"/>
          </a:xfrm>
        </p:spPr>
      </p:pic>
      <p:sp>
        <p:nvSpPr>
          <p:cNvPr id="4" name="Date Placeholder 3">
            <a:extLst>
              <a:ext uri="{FF2B5EF4-FFF2-40B4-BE49-F238E27FC236}">
                <a16:creationId xmlns:a16="http://schemas.microsoft.com/office/drawing/2014/main" xmlns="" id="{C72D905C-4B56-4C96-9162-CC728628E0F4}"/>
              </a:ext>
            </a:extLst>
          </p:cNvPr>
          <p:cNvSpPr>
            <a:spLocks noGrp="1"/>
          </p:cNvSpPr>
          <p:nvPr>
            <p:ph type="dt" sz="half" idx="10"/>
          </p:nvPr>
        </p:nvSpPr>
        <p:spPr/>
        <p:txBody>
          <a:bodyPr/>
          <a:lstStyle/>
          <a:p>
            <a:pPr>
              <a:defRPr/>
            </a:pPr>
            <a:fld id="{0B0B2AEF-73BC-42ED-8DD0-BFF0E0E6098C}" type="datetime1">
              <a:rPr lang="en-GB" smtClean="0"/>
              <a:t>11/10/2019</a:t>
            </a:fld>
            <a:endParaRPr lang="en-GB" dirty="0"/>
          </a:p>
        </p:txBody>
      </p:sp>
      <p:sp>
        <p:nvSpPr>
          <p:cNvPr id="5" name="Footer Placeholder 4">
            <a:extLst>
              <a:ext uri="{FF2B5EF4-FFF2-40B4-BE49-F238E27FC236}">
                <a16:creationId xmlns:a16="http://schemas.microsoft.com/office/drawing/2014/main" xmlns="" id="{5B2C7AF5-AD6E-4E49-AF5B-CE237C6CD07A}"/>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2588216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Labs like urine – Gold Standard</a:t>
            </a:r>
          </a:p>
        </p:txBody>
      </p:sp>
      <p:sp>
        <p:nvSpPr>
          <p:cNvPr id="3" name="Content Placeholder 2"/>
          <p:cNvSpPr>
            <a:spLocks noGrp="1"/>
          </p:cNvSpPr>
          <p:nvPr>
            <p:ph idx="1"/>
          </p:nvPr>
        </p:nvSpPr>
        <p:spPr/>
        <p:txBody>
          <a:bodyPr/>
          <a:lstStyle/>
          <a:p>
            <a:r>
              <a:rPr lang="en-US" dirty="0"/>
              <a:t>Plenty of sample</a:t>
            </a:r>
          </a:p>
          <a:p>
            <a:r>
              <a:rPr lang="en-US" dirty="0"/>
              <a:t>Well documented – plenty of literature</a:t>
            </a:r>
          </a:p>
          <a:p>
            <a:r>
              <a:rPr lang="en-US" dirty="0"/>
              <a:t>Military, prisons other high population studies</a:t>
            </a:r>
          </a:p>
          <a:p>
            <a:r>
              <a:rPr lang="en-US" dirty="0"/>
              <a:t>Clean matrix – easy to work with</a:t>
            </a:r>
          </a:p>
          <a:p>
            <a:r>
              <a:rPr lang="en-US" dirty="0"/>
              <a:t>No cognitive conclusions possible – no conclusions?</a:t>
            </a:r>
          </a:p>
          <a:p>
            <a:r>
              <a:rPr lang="en-US" dirty="0"/>
              <a:t>Metabolites detected too - glucuronides</a:t>
            </a:r>
          </a:p>
        </p:txBody>
      </p:sp>
      <p:sp>
        <p:nvSpPr>
          <p:cNvPr id="4" name="Date Placeholder 3"/>
          <p:cNvSpPr>
            <a:spLocks noGrp="1"/>
          </p:cNvSpPr>
          <p:nvPr>
            <p:ph type="dt" sz="half" idx="10"/>
          </p:nvPr>
        </p:nvSpPr>
        <p:spPr/>
        <p:txBody>
          <a:bodyPr/>
          <a:lstStyle/>
          <a:p>
            <a:pPr>
              <a:defRPr/>
            </a:pPr>
            <a:fld id="{26B95263-2011-4E22-93A1-C9195C4A6C3E}"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18787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Employers like urine?</a:t>
            </a:r>
          </a:p>
        </p:txBody>
      </p:sp>
      <p:sp>
        <p:nvSpPr>
          <p:cNvPr id="3" name="Content Placeholder 2"/>
          <p:cNvSpPr>
            <a:spLocks noGrp="1"/>
          </p:cNvSpPr>
          <p:nvPr>
            <p:ph idx="1"/>
          </p:nvPr>
        </p:nvSpPr>
        <p:spPr/>
        <p:txBody>
          <a:bodyPr/>
          <a:lstStyle/>
          <a:p>
            <a:r>
              <a:rPr lang="en-US" dirty="0"/>
              <a:t>Sampling</a:t>
            </a:r>
          </a:p>
          <a:p>
            <a:r>
              <a:rPr lang="en-US" dirty="0"/>
              <a:t>Gender/Hygiene considerations</a:t>
            </a:r>
          </a:p>
          <a:p>
            <a:r>
              <a:rPr lang="en-US" dirty="0"/>
              <a:t>Adulteration</a:t>
            </a:r>
          </a:p>
          <a:p>
            <a:r>
              <a:rPr lang="en-US" dirty="0"/>
              <a:t>So what – drug has left me – what is the point</a:t>
            </a:r>
          </a:p>
          <a:p>
            <a:endParaRPr lang="en-US" dirty="0"/>
          </a:p>
        </p:txBody>
      </p:sp>
      <p:sp>
        <p:nvSpPr>
          <p:cNvPr id="4" name="Date Placeholder 3"/>
          <p:cNvSpPr>
            <a:spLocks noGrp="1"/>
          </p:cNvSpPr>
          <p:nvPr>
            <p:ph type="dt" sz="half" idx="10"/>
          </p:nvPr>
        </p:nvSpPr>
        <p:spPr/>
        <p:txBody>
          <a:bodyPr/>
          <a:lstStyle/>
          <a:p>
            <a:pPr>
              <a:defRPr/>
            </a:pPr>
            <a:fld id="{4F7605F3-5ADF-4B7D-BB53-84DD1CA05C48}"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998293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title"/>
          </p:nvPr>
        </p:nvSpPr>
        <p:spPr/>
        <p:txBody>
          <a:bodyPr/>
          <a:lstStyle/>
          <a:p>
            <a:r>
              <a:rPr lang="en-US" sz="4000"/>
              <a:t>COMPARISON OF DETECTION TIMES</a:t>
            </a:r>
          </a:p>
        </p:txBody>
      </p:sp>
      <p:graphicFrame>
        <p:nvGraphicFramePr>
          <p:cNvPr id="101427" name="Group 51"/>
          <p:cNvGraphicFramePr>
            <a:graphicFrameLocks noGrp="1"/>
          </p:cNvGraphicFramePr>
          <p:nvPr>
            <p:ph idx="1"/>
          </p:nvPr>
        </p:nvGraphicFramePr>
        <p:xfrm>
          <a:off x="685800" y="1981200"/>
          <a:ext cx="7772400" cy="4544568"/>
        </p:xfrm>
        <a:graphic>
          <a:graphicData uri="http://schemas.openxmlformats.org/drawingml/2006/table">
            <a:tbl>
              <a:tblPr/>
              <a:tblGrid>
                <a:gridCol w="3429000">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2590800">
                  <a:extLst>
                    <a:ext uri="{9D8B030D-6E8A-4147-A177-3AD203B41FA5}">
                      <a16:colId xmlns:a16="http://schemas.microsoft.com/office/drawing/2014/main" xmlns="" val="20002"/>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DRUG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URINE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SALIVA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COCAINE/BE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2-3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48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HEROIN/MORPHINE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3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48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METHAMPHETAMINE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rPr>
                        <a:t>3 days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rPr>
                        <a:t>pH dependent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48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MDMA/MDA (Ecstasy/XTC)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3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48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THC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3-5 days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charset="0"/>
                          <a:ea typeface="ＭＳ Ｐゴシック" charset="0"/>
                        </a:rPr>
                        <a:t>2 weeks for chronic user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rPr>
                        <a:t>12-14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2" name="Date Placeholder 1"/>
          <p:cNvSpPr>
            <a:spLocks noGrp="1"/>
          </p:cNvSpPr>
          <p:nvPr>
            <p:ph type="dt" sz="half" idx="10"/>
          </p:nvPr>
        </p:nvSpPr>
        <p:spPr/>
        <p:txBody>
          <a:bodyPr/>
          <a:lstStyle/>
          <a:p>
            <a:fld id="{A18983CA-A62D-4378-8291-E92D9E2439F5}" type="datetime1">
              <a:rPr lang="en-GB" smtClean="0"/>
              <a:t>11/10/2019</a:t>
            </a:fld>
            <a:endParaRPr lang="en-US"/>
          </a:p>
        </p:txBody>
      </p:sp>
      <p:sp>
        <p:nvSpPr>
          <p:cNvPr id="3" name="Footer Placeholder 2"/>
          <p:cNvSpPr>
            <a:spLocks noGrp="1"/>
          </p:cNvSpPr>
          <p:nvPr>
            <p:ph type="ftr" sz="quarter" idx="11"/>
          </p:nvPr>
        </p:nvSpPr>
        <p:spPr/>
        <p:txBody>
          <a:bodyPr/>
          <a:lstStyle/>
          <a:p>
            <a:r>
              <a:rPr lang="en-US"/>
              <a:t>OHPR Hereford</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3500"/>
              <a:t>ADVANTAGES OF SALIVA TESTING</a:t>
            </a:r>
          </a:p>
        </p:txBody>
      </p:sp>
      <p:sp>
        <p:nvSpPr>
          <p:cNvPr id="28675" name="Rectangle 3"/>
          <p:cNvSpPr>
            <a:spLocks noGrp="1" noChangeArrowheads="1"/>
          </p:cNvSpPr>
          <p:nvPr>
            <p:ph type="body" idx="1"/>
          </p:nvPr>
        </p:nvSpPr>
        <p:spPr/>
        <p:txBody>
          <a:bodyPr/>
          <a:lstStyle/>
          <a:p>
            <a:r>
              <a:rPr lang="en-US" sz="2800" dirty="0"/>
              <a:t>Ease of collection</a:t>
            </a:r>
          </a:p>
          <a:p>
            <a:r>
              <a:rPr lang="en-US" sz="2800" dirty="0"/>
              <a:t>Greatly Reduced Adulteration issues.</a:t>
            </a:r>
          </a:p>
          <a:p>
            <a:r>
              <a:rPr lang="en-US" sz="2800" dirty="0"/>
              <a:t>Observed Collection (gender independent with no embarrassment) </a:t>
            </a:r>
          </a:p>
          <a:p>
            <a:r>
              <a:rPr lang="en-US" sz="2800" dirty="0"/>
              <a:t>Cost Savings (No Lost time, Collection site fee)</a:t>
            </a:r>
          </a:p>
          <a:p>
            <a:r>
              <a:rPr lang="en-US" sz="2800" dirty="0"/>
              <a:t>Good indicator of recent usage (THC, Cocaine)</a:t>
            </a:r>
          </a:p>
          <a:p>
            <a:r>
              <a:rPr lang="en-US" sz="2800" dirty="0"/>
              <a:t>Not a Biohazard </a:t>
            </a:r>
          </a:p>
        </p:txBody>
      </p:sp>
      <p:sp>
        <p:nvSpPr>
          <p:cNvPr id="2" name="Date Placeholder 1"/>
          <p:cNvSpPr>
            <a:spLocks noGrp="1"/>
          </p:cNvSpPr>
          <p:nvPr>
            <p:ph type="dt" sz="half" idx="10"/>
          </p:nvPr>
        </p:nvSpPr>
        <p:spPr/>
        <p:txBody>
          <a:bodyPr/>
          <a:lstStyle/>
          <a:p>
            <a:pPr>
              <a:defRPr/>
            </a:pPr>
            <a:fld id="{93154770-0DD8-436B-920F-B3B15F7E68FF}" type="datetime1">
              <a:rPr lang="en-GB" smtClean="0"/>
              <a:t>11/10/2019</a:t>
            </a:fld>
            <a:endParaRPr lang="en-GB" dirty="0"/>
          </a:p>
        </p:txBody>
      </p:sp>
      <p:sp>
        <p:nvSpPr>
          <p:cNvPr id="3" name="Footer Placeholder 2"/>
          <p:cNvSpPr>
            <a:spLocks noGrp="1"/>
          </p:cNvSpPr>
          <p:nvPr>
            <p:ph type="ftr" sz="quarter" idx="11"/>
          </p:nvPr>
        </p:nvSpPr>
        <p:spPr/>
        <p:txBody>
          <a:bodyPr/>
          <a:lstStyle/>
          <a:p>
            <a:pPr>
              <a:defRPr/>
            </a:pPr>
            <a:r>
              <a:rPr lang="en-GB"/>
              <a:t>OHPR Hereford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ppt_x</p:attrName>
                                        </p:attrNameLst>
                                      </p:cBhvr>
                                      <p:tavLst>
                                        <p:tav tm="0">
                                          <p:val>
                                            <p:strVal val="#ppt_x-.2"/>
                                          </p:val>
                                        </p:tav>
                                        <p:tav tm="100000">
                                          <p:val>
                                            <p:strVal val="#ppt_x"/>
                                          </p:val>
                                        </p:tav>
                                      </p:tavLst>
                                    </p:anim>
                                    <p:anim calcmode="lin" valueType="num">
                                      <p:cBhvr>
                                        <p:cTn id="8"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500"/>
                                        <p:tgtEl>
                                          <p:spTgt spid="28675">
                                            <p:txEl>
                                              <p:pRg st="0" end="0"/>
                                            </p:txEl>
                                          </p:spTgt>
                                        </p:tgtEl>
                                      </p:cBhvr>
                                    </p:animEffect>
                                    <p:anim calcmode="lin" valueType="num">
                                      <p:cBhvr>
                                        <p:cTn id="15"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867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8675">
                                            <p:txEl>
                                              <p:pRg st="1" end="1"/>
                                            </p:txEl>
                                          </p:spTgt>
                                        </p:tgtEl>
                                        <p:attrNameLst>
                                          <p:attrName>style.visibility</p:attrName>
                                        </p:attrNameLst>
                                      </p:cBhvr>
                                      <p:to>
                                        <p:strVal val="visible"/>
                                      </p:to>
                                    </p:set>
                                    <p:animEffect transition="in" filter="fade">
                                      <p:cBhvr>
                                        <p:cTn id="21" dur="500"/>
                                        <p:tgtEl>
                                          <p:spTgt spid="28675">
                                            <p:txEl>
                                              <p:pRg st="1" end="1"/>
                                            </p:txEl>
                                          </p:spTgt>
                                        </p:tgtEl>
                                      </p:cBhvr>
                                    </p:animEffect>
                                    <p:anim calcmode="lin" valueType="num">
                                      <p:cBhvr>
                                        <p:cTn id="22"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867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8675">
                                            <p:txEl>
                                              <p:pRg st="2" end="2"/>
                                            </p:txEl>
                                          </p:spTgt>
                                        </p:tgtEl>
                                        <p:attrNameLst>
                                          <p:attrName>style.visibility</p:attrName>
                                        </p:attrNameLst>
                                      </p:cBhvr>
                                      <p:to>
                                        <p:strVal val="visible"/>
                                      </p:to>
                                    </p:set>
                                    <p:animEffect transition="in" filter="fade">
                                      <p:cBhvr>
                                        <p:cTn id="28" dur="500"/>
                                        <p:tgtEl>
                                          <p:spTgt spid="28675">
                                            <p:txEl>
                                              <p:pRg st="2" end="2"/>
                                            </p:txEl>
                                          </p:spTgt>
                                        </p:tgtEl>
                                      </p:cBhvr>
                                    </p:animEffect>
                                    <p:anim calcmode="lin" valueType="num">
                                      <p:cBhvr>
                                        <p:cTn id="2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867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28675">
                                            <p:txEl>
                                              <p:pRg st="3" end="3"/>
                                            </p:txEl>
                                          </p:spTgt>
                                        </p:tgtEl>
                                        <p:attrNameLst>
                                          <p:attrName>style.visibility</p:attrName>
                                        </p:attrNameLst>
                                      </p:cBhvr>
                                      <p:to>
                                        <p:strVal val="visible"/>
                                      </p:to>
                                    </p:set>
                                    <p:animEffect transition="in" filter="fade">
                                      <p:cBhvr>
                                        <p:cTn id="35" dur="500"/>
                                        <p:tgtEl>
                                          <p:spTgt spid="28675">
                                            <p:txEl>
                                              <p:pRg st="3" end="3"/>
                                            </p:txEl>
                                          </p:spTgt>
                                        </p:tgtEl>
                                      </p:cBhvr>
                                    </p:animEffect>
                                    <p:anim calcmode="lin" valueType="num">
                                      <p:cBhvr>
                                        <p:cTn id="36"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867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28675">
                                            <p:txEl>
                                              <p:pRg st="4" end="4"/>
                                            </p:txEl>
                                          </p:spTgt>
                                        </p:tgtEl>
                                        <p:attrNameLst>
                                          <p:attrName>style.visibility</p:attrName>
                                        </p:attrNameLst>
                                      </p:cBhvr>
                                      <p:to>
                                        <p:strVal val="visible"/>
                                      </p:to>
                                    </p:set>
                                    <p:animEffect transition="in" filter="fade">
                                      <p:cBhvr>
                                        <p:cTn id="42" dur="500"/>
                                        <p:tgtEl>
                                          <p:spTgt spid="28675">
                                            <p:txEl>
                                              <p:pRg st="4" end="4"/>
                                            </p:txEl>
                                          </p:spTgt>
                                        </p:tgtEl>
                                      </p:cBhvr>
                                    </p:animEffect>
                                    <p:anim calcmode="lin" valueType="num">
                                      <p:cBhvr>
                                        <p:cTn id="43"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867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28675">
                                            <p:txEl>
                                              <p:pRg st="5" end="5"/>
                                            </p:txEl>
                                          </p:spTgt>
                                        </p:tgtEl>
                                        <p:attrNameLst>
                                          <p:attrName>style.visibility</p:attrName>
                                        </p:attrNameLst>
                                      </p:cBhvr>
                                      <p:to>
                                        <p:strVal val="visible"/>
                                      </p:to>
                                    </p:set>
                                    <p:animEffect transition="in" filter="fade">
                                      <p:cBhvr>
                                        <p:cTn id="49" dur="500"/>
                                        <p:tgtEl>
                                          <p:spTgt spid="28675">
                                            <p:txEl>
                                              <p:pRg st="5" end="5"/>
                                            </p:txEl>
                                          </p:spTgt>
                                        </p:tgtEl>
                                      </p:cBhvr>
                                    </p:animEffect>
                                    <p:anim calcmode="lin" valueType="num">
                                      <p:cBhvr>
                                        <p:cTn id="50"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28675">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A42A6-AEB7-4CEA-81A0-489FAF08239E}"/>
              </a:ext>
            </a:extLst>
          </p:cNvPr>
          <p:cNvSpPr>
            <a:spLocks noGrp="1"/>
          </p:cNvSpPr>
          <p:nvPr>
            <p:ph type="title"/>
          </p:nvPr>
        </p:nvSpPr>
        <p:spPr/>
        <p:txBody>
          <a:bodyPr/>
          <a:lstStyle/>
          <a:p>
            <a:r>
              <a:rPr lang="en-GB" dirty="0"/>
              <a:t>UK Drug Use  </a:t>
            </a:r>
          </a:p>
        </p:txBody>
      </p:sp>
      <p:sp>
        <p:nvSpPr>
          <p:cNvPr id="3" name="Content Placeholder 2">
            <a:extLst>
              <a:ext uri="{FF2B5EF4-FFF2-40B4-BE49-F238E27FC236}">
                <a16:creationId xmlns:a16="http://schemas.microsoft.com/office/drawing/2014/main" xmlns="" id="{F0B6C48D-A84D-442B-8257-2ECAB7CCF419}"/>
              </a:ext>
            </a:extLst>
          </p:cNvPr>
          <p:cNvSpPr>
            <a:spLocks noGrp="1"/>
          </p:cNvSpPr>
          <p:nvPr>
            <p:ph idx="1"/>
          </p:nvPr>
        </p:nvSpPr>
        <p:spPr/>
        <p:txBody>
          <a:bodyPr/>
          <a:lstStyle/>
          <a:p>
            <a:r>
              <a:rPr lang="en-US" dirty="0"/>
              <a:t> Around 1 in 12 (8.4%) adults aged 16 to 59 had taken a drug in the last year. This equated to around 2.7 million people.    </a:t>
            </a:r>
          </a:p>
          <a:p>
            <a:r>
              <a:rPr lang="en-US" dirty="0"/>
              <a:t>.  Around 1 in 5 (18.0%) young adults aged 16 to 24 had taken a drug in the last year. This proportion is more than double that of the wider age group, and equates to around 1.1 million people .</a:t>
            </a:r>
          </a:p>
          <a:p>
            <a:r>
              <a:rPr lang="en-US" dirty="0"/>
              <a:t>     Over one-third (35.0%) of adults aged 16 to 59 had taken drugs at some point during their lifetime.  </a:t>
            </a:r>
            <a:endParaRPr lang="en-GB" dirty="0"/>
          </a:p>
        </p:txBody>
      </p:sp>
      <p:sp>
        <p:nvSpPr>
          <p:cNvPr id="4" name="Date Placeholder 3">
            <a:extLst>
              <a:ext uri="{FF2B5EF4-FFF2-40B4-BE49-F238E27FC236}">
                <a16:creationId xmlns:a16="http://schemas.microsoft.com/office/drawing/2014/main" xmlns="" id="{334A169E-4BF0-45D9-BB6A-769638C0155A}"/>
              </a:ext>
            </a:extLst>
          </p:cNvPr>
          <p:cNvSpPr>
            <a:spLocks noGrp="1"/>
          </p:cNvSpPr>
          <p:nvPr>
            <p:ph type="dt" sz="half" idx="10"/>
          </p:nvPr>
        </p:nvSpPr>
        <p:spPr/>
        <p:txBody>
          <a:bodyPr/>
          <a:lstStyle/>
          <a:p>
            <a:pPr>
              <a:defRPr/>
            </a:pPr>
            <a:fld id="{53A29938-0EA6-4984-8DAB-3DDAA5D49845}" type="datetime1">
              <a:rPr lang="en-GB" smtClean="0"/>
              <a:t>11/10/2019</a:t>
            </a:fld>
            <a:endParaRPr lang="en-GB" dirty="0"/>
          </a:p>
        </p:txBody>
      </p:sp>
      <p:sp>
        <p:nvSpPr>
          <p:cNvPr id="5" name="Footer Placeholder 4">
            <a:extLst>
              <a:ext uri="{FF2B5EF4-FFF2-40B4-BE49-F238E27FC236}">
                <a16:creationId xmlns:a16="http://schemas.microsoft.com/office/drawing/2014/main" xmlns="" id="{0AC9E8BB-773C-4992-88AE-D102425931DA}"/>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531152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griyork Oral Fluid Form.pdf"/>
          <p:cNvPicPr>
            <a:picLocks noGrp="1" noChangeAspect="1"/>
          </p:cNvPicPr>
          <p:nvPr>
            <p:ph idx="1"/>
          </p:nvPr>
        </p:nvPicPr>
        <p:blipFill>
          <a:blip r:embed="rId2">
            <a:extLst>
              <a:ext uri="{28A0092B-C50C-407E-A947-70E740481C1C}">
                <a14:useLocalDpi xmlns:a14="http://schemas.microsoft.com/office/drawing/2010/main" val="0"/>
              </a:ext>
            </a:extLst>
          </a:blip>
          <a:srcRect l="-48336" r="-48336"/>
          <a:stretch>
            <a:fillRect/>
          </a:stretch>
        </p:blipFill>
        <p:spPr>
          <a:xfrm>
            <a:off x="683568" y="764705"/>
            <a:ext cx="7488832" cy="5185246"/>
          </a:xfrm>
        </p:spPr>
      </p:pic>
      <p:sp>
        <p:nvSpPr>
          <p:cNvPr id="4" name="Date Placeholder 3"/>
          <p:cNvSpPr>
            <a:spLocks noGrp="1"/>
          </p:cNvSpPr>
          <p:nvPr>
            <p:ph type="dt" sz="half" idx="10"/>
          </p:nvPr>
        </p:nvSpPr>
        <p:spPr/>
        <p:txBody>
          <a:bodyPr/>
          <a:lstStyle/>
          <a:p>
            <a:pPr>
              <a:defRPr/>
            </a:pPr>
            <a:fld id="{55B3A2CF-594D-45D4-8338-218EFC9CA9C8}"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121183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C6AE4-0EEF-4C22-8617-5118EAC31F9C}"/>
              </a:ext>
            </a:extLst>
          </p:cNvPr>
          <p:cNvSpPr>
            <a:spLocks noGrp="1"/>
          </p:cNvSpPr>
          <p:nvPr>
            <p:ph type="title"/>
          </p:nvPr>
        </p:nvSpPr>
        <p:spPr/>
        <p:txBody>
          <a:bodyPr/>
          <a:lstStyle/>
          <a:p>
            <a:r>
              <a:rPr lang="en-GB" dirty="0"/>
              <a:t>12 Panel Urine Test</a:t>
            </a:r>
          </a:p>
        </p:txBody>
      </p:sp>
      <p:sp>
        <p:nvSpPr>
          <p:cNvPr id="3" name="Table Placeholder 2">
            <a:extLst>
              <a:ext uri="{FF2B5EF4-FFF2-40B4-BE49-F238E27FC236}">
                <a16:creationId xmlns:a16="http://schemas.microsoft.com/office/drawing/2014/main" xmlns="" id="{FD8A39D7-DCEA-42A0-BA53-2E9F77658724}"/>
              </a:ext>
            </a:extLst>
          </p:cNvPr>
          <p:cNvSpPr>
            <a:spLocks noGrp="1"/>
          </p:cNvSpPr>
          <p:nvPr>
            <p:ph type="tbl" idx="1"/>
          </p:nvPr>
        </p:nvSpPr>
        <p:spPr/>
      </p:sp>
      <p:sp>
        <p:nvSpPr>
          <p:cNvPr id="4" name="Date Placeholder 3">
            <a:extLst>
              <a:ext uri="{FF2B5EF4-FFF2-40B4-BE49-F238E27FC236}">
                <a16:creationId xmlns:a16="http://schemas.microsoft.com/office/drawing/2014/main" xmlns="" id="{5DAB1EEF-0A3E-4506-962A-02AF85274BF2}"/>
              </a:ext>
            </a:extLst>
          </p:cNvPr>
          <p:cNvSpPr>
            <a:spLocks noGrp="1"/>
          </p:cNvSpPr>
          <p:nvPr>
            <p:ph type="dt" sz="half" idx="10"/>
          </p:nvPr>
        </p:nvSpPr>
        <p:spPr/>
        <p:txBody>
          <a:bodyPr/>
          <a:lstStyle/>
          <a:p>
            <a:fld id="{82D83FA7-762D-41D0-8D79-BD421E6ED907}" type="datetime1">
              <a:rPr lang="en-GB" smtClean="0"/>
              <a:t>11/10/2019</a:t>
            </a:fld>
            <a:endParaRPr lang="en-US"/>
          </a:p>
        </p:txBody>
      </p:sp>
      <p:sp>
        <p:nvSpPr>
          <p:cNvPr id="5" name="Footer Placeholder 4">
            <a:extLst>
              <a:ext uri="{FF2B5EF4-FFF2-40B4-BE49-F238E27FC236}">
                <a16:creationId xmlns:a16="http://schemas.microsoft.com/office/drawing/2014/main" xmlns="" id="{DA5E54E0-1206-422C-8FE5-896DD0E791BE}"/>
              </a:ext>
            </a:extLst>
          </p:cNvPr>
          <p:cNvSpPr>
            <a:spLocks noGrp="1"/>
          </p:cNvSpPr>
          <p:nvPr>
            <p:ph type="ftr" sz="quarter" idx="11"/>
          </p:nvPr>
        </p:nvSpPr>
        <p:spPr/>
        <p:txBody>
          <a:bodyPr/>
          <a:lstStyle/>
          <a:p>
            <a:r>
              <a:rPr lang="en-US"/>
              <a:t>OHPR Hereford</a:t>
            </a:r>
          </a:p>
        </p:txBody>
      </p:sp>
      <p:sp>
        <p:nvSpPr>
          <p:cNvPr id="6" name="Rectangle 5">
            <a:extLst>
              <a:ext uri="{FF2B5EF4-FFF2-40B4-BE49-F238E27FC236}">
                <a16:creationId xmlns:a16="http://schemas.microsoft.com/office/drawing/2014/main" xmlns="" id="{98F422ED-63FB-45ED-A26A-47AB0D5B0B2F}"/>
              </a:ext>
            </a:extLst>
          </p:cNvPr>
          <p:cNvSpPr/>
          <p:nvPr/>
        </p:nvSpPr>
        <p:spPr>
          <a:xfrm>
            <a:off x="1763688" y="2101727"/>
            <a:ext cx="5148064" cy="3876702"/>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Amphetamine              Tramadol                                Ketamine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K2/Spice                        Methadone (EDDP)</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Cannabis                        Fentanyl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Benzos                            Oxycodone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Cocaine                          Opiates  (Morphine, Codeine</a:t>
            </a:r>
            <a:r>
              <a:rPr lang="en-GB"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Methamphetamine/MDMA</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51945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DID, DOES or ON?</a:t>
            </a:r>
          </a:p>
        </p:txBody>
      </p:sp>
      <p:sp>
        <p:nvSpPr>
          <p:cNvPr id="3" name="Content Placeholder 2"/>
          <p:cNvSpPr>
            <a:spLocks noGrp="1"/>
          </p:cNvSpPr>
          <p:nvPr>
            <p:ph idx="1"/>
          </p:nvPr>
        </p:nvSpPr>
        <p:spPr/>
        <p:txBody>
          <a:bodyPr/>
          <a:lstStyle/>
          <a:p>
            <a:r>
              <a:rPr lang="en-GB" dirty="0"/>
              <a:t>The purpose of the test</a:t>
            </a:r>
          </a:p>
          <a:p>
            <a:endParaRPr lang="en-GB" dirty="0"/>
          </a:p>
          <a:p>
            <a:r>
              <a:rPr lang="en-GB" dirty="0"/>
              <a:t>Hair – One month and older</a:t>
            </a:r>
          </a:p>
          <a:p>
            <a:endParaRPr lang="en-GB" dirty="0"/>
          </a:p>
          <a:p>
            <a:r>
              <a:rPr lang="en-GB" dirty="0"/>
              <a:t>Urine – A few hours to a couple of weeks. Not an indicator of current psychoactive condition</a:t>
            </a:r>
          </a:p>
          <a:p>
            <a:endParaRPr lang="en-GB" dirty="0"/>
          </a:p>
          <a:p>
            <a:r>
              <a:rPr lang="en-GB" dirty="0"/>
              <a:t>Oral fluid – Recent use, good indicator of blood brain levels            (Roadside drug testing)</a:t>
            </a:r>
          </a:p>
        </p:txBody>
      </p:sp>
      <p:sp>
        <p:nvSpPr>
          <p:cNvPr id="4" name="Date Placeholder 3"/>
          <p:cNvSpPr>
            <a:spLocks noGrp="1"/>
          </p:cNvSpPr>
          <p:nvPr>
            <p:ph type="dt" sz="half" idx="10"/>
          </p:nvPr>
        </p:nvSpPr>
        <p:spPr/>
        <p:txBody>
          <a:bodyPr/>
          <a:lstStyle/>
          <a:p>
            <a:pPr>
              <a:defRPr/>
            </a:pPr>
            <a:fld id="{2AA20B9A-BC2C-44CE-8604-AADC4BA9E7B0}"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538732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ifeloc_PPT_Page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3"/>
          <p:cNvSpPr>
            <a:spLocks noGrp="1" noChangeArrowheads="1"/>
          </p:cNvSpPr>
          <p:nvPr>
            <p:ph type="title"/>
          </p:nvPr>
        </p:nvSpPr>
        <p:spPr>
          <a:xfrm>
            <a:off x="1143000" y="2286000"/>
            <a:ext cx="7315200" cy="685800"/>
          </a:xfrm>
        </p:spPr>
        <p:txBody>
          <a:bodyPr/>
          <a:lstStyle/>
          <a:p>
            <a:r>
              <a:rPr lang="en-US" sz="3200" dirty="0">
                <a:cs typeface="Arial" charset="0"/>
              </a:rPr>
              <a:t> Accurate breath alcohol device</a:t>
            </a:r>
            <a:endParaRPr lang="en-US" sz="4000" dirty="0">
              <a:cs typeface="Arial" charset="0"/>
            </a:endParaRPr>
          </a:p>
        </p:txBody>
      </p:sp>
      <p:pic>
        <p:nvPicPr>
          <p:cNvPr id="21508" name="Picture 4" descr="FC20 w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810000"/>
            <a:ext cx="4000500" cy="26590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BCC0C2DC-0619-4019-897D-6DB8EBC16498}" type="datetime1">
              <a:rPr lang="en-GB" smtClean="0"/>
              <a:t>11/10/2019</a:t>
            </a:fld>
            <a:endParaRPr lang="en-GB" dirty="0"/>
          </a:p>
        </p:txBody>
      </p:sp>
      <p:sp>
        <p:nvSpPr>
          <p:cNvPr id="3" name="Footer Placeholder 2"/>
          <p:cNvSpPr>
            <a:spLocks noGrp="1"/>
          </p:cNvSpPr>
          <p:nvPr>
            <p:ph type="ftr" sz="quarter" idx="11"/>
          </p:nvPr>
        </p:nvSpPr>
        <p:spPr/>
        <p:txBody>
          <a:bodyPr/>
          <a:lstStyle/>
          <a:p>
            <a:pPr>
              <a:defRPr/>
            </a:pPr>
            <a:r>
              <a:rPr lang="en-GB"/>
              <a:t>OHPR Hereford</a:t>
            </a:r>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37C0E-EBA4-4B3A-9828-F517CCEDB444}"/>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xmlns="" id="{B700C909-A5B6-41D9-8119-6EED716BBA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35465" y="1845408"/>
            <a:ext cx="5134535" cy="3850902"/>
          </a:xfrm>
        </p:spPr>
      </p:pic>
      <p:sp>
        <p:nvSpPr>
          <p:cNvPr id="4" name="Date Placeholder 3">
            <a:extLst>
              <a:ext uri="{FF2B5EF4-FFF2-40B4-BE49-F238E27FC236}">
                <a16:creationId xmlns:a16="http://schemas.microsoft.com/office/drawing/2014/main" xmlns="" id="{C6D698D9-DA0C-4D5A-B73C-80D477C51658}"/>
              </a:ext>
            </a:extLst>
          </p:cNvPr>
          <p:cNvSpPr>
            <a:spLocks noGrp="1"/>
          </p:cNvSpPr>
          <p:nvPr>
            <p:ph type="dt" sz="half" idx="10"/>
          </p:nvPr>
        </p:nvSpPr>
        <p:spPr/>
        <p:txBody>
          <a:bodyPr/>
          <a:lstStyle/>
          <a:p>
            <a:pPr>
              <a:defRPr/>
            </a:pPr>
            <a:fld id="{0C1B5616-1D5E-4800-AC57-4EC07B358664}" type="datetime1">
              <a:rPr lang="en-GB" smtClean="0"/>
              <a:t>11/10/2019</a:t>
            </a:fld>
            <a:endParaRPr lang="en-GB" dirty="0"/>
          </a:p>
        </p:txBody>
      </p:sp>
      <p:sp>
        <p:nvSpPr>
          <p:cNvPr id="5" name="Footer Placeholder 4">
            <a:extLst>
              <a:ext uri="{FF2B5EF4-FFF2-40B4-BE49-F238E27FC236}">
                <a16:creationId xmlns:a16="http://schemas.microsoft.com/office/drawing/2014/main" xmlns="" id="{48A97D8E-823B-4652-A560-AEEF66E7E25C}"/>
              </a:ext>
            </a:extLst>
          </p:cNvPr>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705707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Individual test strips in cup</a:t>
            </a:r>
          </a:p>
        </p:txBody>
      </p:sp>
      <p:pic>
        <p:nvPicPr>
          <p:cNvPr id="6" name="Content Placeholder 5"/>
          <p:cNvPicPr>
            <a:picLocks noGrp="1" noChangeAspect="1"/>
          </p:cNvPicPr>
          <p:nvPr>
            <p:ph idx="1"/>
          </p:nvPr>
        </p:nvPicPr>
        <p:blipFill>
          <a:blip r:embed="rId2"/>
          <a:srcRect t="34353" b="34353"/>
          <a:stretch>
            <a:fillRect/>
          </a:stretch>
        </p:blipFill>
        <p:spPr/>
      </p:pic>
      <p:sp>
        <p:nvSpPr>
          <p:cNvPr id="4" name="Date Placeholder 3"/>
          <p:cNvSpPr>
            <a:spLocks noGrp="1"/>
          </p:cNvSpPr>
          <p:nvPr>
            <p:ph type="dt" sz="half" idx="10"/>
          </p:nvPr>
        </p:nvSpPr>
        <p:spPr/>
        <p:txBody>
          <a:bodyPr/>
          <a:lstStyle/>
          <a:p>
            <a:pPr>
              <a:defRPr/>
            </a:pPr>
            <a:fld id="{36E3DFE1-B659-455E-833C-7E29DE0E5D77}"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1708625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Cup label or Form (or both)</a:t>
            </a:r>
          </a:p>
        </p:txBody>
      </p:sp>
      <p:pic>
        <p:nvPicPr>
          <p:cNvPr id="6" name="Content Placeholder 5"/>
          <p:cNvPicPr>
            <a:picLocks noGrp="1" noChangeAspect="1"/>
          </p:cNvPicPr>
          <p:nvPr>
            <p:ph idx="1"/>
          </p:nvPr>
        </p:nvPicPr>
        <p:blipFill>
          <a:blip r:embed="rId2"/>
          <a:srcRect t="33681" b="33681"/>
          <a:stretch>
            <a:fillRect/>
          </a:stretch>
        </p:blipFill>
        <p:spPr/>
      </p:pic>
      <p:sp>
        <p:nvSpPr>
          <p:cNvPr id="4" name="Date Placeholder 3"/>
          <p:cNvSpPr>
            <a:spLocks noGrp="1"/>
          </p:cNvSpPr>
          <p:nvPr>
            <p:ph type="dt" sz="half" idx="10"/>
          </p:nvPr>
        </p:nvSpPr>
        <p:spPr/>
        <p:txBody>
          <a:bodyPr/>
          <a:lstStyle/>
          <a:p>
            <a:pPr>
              <a:defRPr/>
            </a:pPr>
            <a:fld id="{F5D37121-9D6F-4246-A796-14897E110E2B}"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2507657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Strip !!!</a:t>
            </a:r>
          </a:p>
        </p:txBody>
      </p:sp>
      <p:pic>
        <p:nvPicPr>
          <p:cNvPr id="6" name="Content Placeholder 5"/>
          <p:cNvPicPr>
            <a:picLocks noGrp="1" noChangeAspect="1"/>
          </p:cNvPicPr>
          <p:nvPr>
            <p:ph idx="1"/>
          </p:nvPr>
        </p:nvPicPr>
        <p:blipFill>
          <a:blip r:embed="rId2"/>
          <a:srcRect t="5291" b="5291"/>
          <a:stretch>
            <a:fillRect/>
          </a:stretch>
        </p:blipFill>
        <p:spPr/>
      </p:pic>
      <p:sp>
        <p:nvSpPr>
          <p:cNvPr id="4" name="Date Placeholder 3"/>
          <p:cNvSpPr>
            <a:spLocks noGrp="1"/>
          </p:cNvSpPr>
          <p:nvPr>
            <p:ph type="dt" sz="half" idx="10"/>
          </p:nvPr>
        </p:nvSpPr>
        <p:spPr/>
        <p:txBody>
          <a:bodyPr/>
          <a:lstStyle/>
          <a:p>
            <a:pPr>
              <a:defRPr/>
            </a:pPr>
            <a:fld id="{CF1E9DC6-09F1-468B-8288-5BBBA61AF10D}"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101140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Flooded – too much sample</a:t>
            </a:r>
          </a:p>
        </p:txBody>
      </p:sp>
      <p:pic>
        <p:nvPicPr>
          <p:cNvPr id="6" name="Content Placeholder 5"/>
          <p:cNvPicPr>
            <a:picLocks noGrp="1" noChangeAspect="1"/>
          </p:cNvPicPr>
          <p:nvPr>
            <p:ph idx="1"/>
          </p:nvPr>
        </p:nvPicPr>
        <p:blipFill>
          <a:blip r:embed="rId2"/>
          <a:srcRect t="27878" b="27878"/>
          <a:stretch>
            <a:fillRect/>
          </a:stretch>
        </p:blipFill>
        <p:spPr/>
      </p:pic>
      <p:sp>
        <p:nvSpPr>
          <p:cNvPr id="4" name="Date Placeholder 3"/>
          <p:cNvSpPr>
            <a:spLocks noGrp="1"/>
          </p:cNvSpPr>
          <p:nvPr>
            <p:ph type="dt" sz="half" idx="10"/>
          </p:nvPr>
        </p:nvSpPr>
        <p:spPr/>
        <p:txBody>
          <a:bodyPr/>
          <a:lstStyle/>
          <a:p>
            <a:pPr>
              <a:defRPr/>
            </a:pPr>
            <a:fld id="{B53CB95C-A033-4B9A-81BA-9B43E7C5EC8A}"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28284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green temperature</a:t>
            </a:r>
          </a:p>
        </p:txBody>
      </p:sp>
      <p:pic>
        <p:nvPicPr>
          <p:cNvPr id="6" name="Content Placeholder 5"/>
          <p:cNvPicPr>
            <a:picLocks noGrp="1" noChangeAspect="1"/>
          </p:cNvPicPr>
          <p:nvPr>
            <p:ph idx="1"/>
          </p:nvPr>
        </p:nvPicPr>
        <p:blipFill>
          <a:blip r:embed="rId2"/>
          <a:srcRect t="24784" b="24784"/>
          <a:stretch>
            <a:fillRect/>
          </a:stretch>
        </p:blipFill>
        <p:spPr/>
      </p:pic>
      <p:sp>
        <p:nvSpPr>
          <p:cNvPr id="4" name="Date Placeholder 3"/>
          <p:cNvSpPr>
            <a:spLocks noGrp="1"/>
          </p:cNvSpPr>
          <p:nvPr>
            <p:ph type="dt" sz="half" idx="10"/>
          </p:nvPr>
        </p:nvSpPr>
        <p:spPr/>
        <p:txBody>
          <a:bodyPr/>
          <a:lstStyle/>
          <a:p>
            <a:pPr>
              <a:defRPr/>
            </a:pPr>
            <a:fld id="{EDC23143-A44F-4907-B606-3EE0D7C35AAA}"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682323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Benzos</a:t>
            </a:r>
            <a:r>
              <a:rPr lang="en-US" dirty="0"/>
              <a:t> Cross Reactivity</a:t>
            </a:r>
          </a:p>
        </p:txBody>
      </p:sp>
      <p:sp>
        <p:nvSpPr>
          <p:cNvPr id="3" name="Content Placeholder 2"/>
          <p:cNvSpPr>
            <a:spLocks noGrp="1"/>
          </p:cNvSpPr>
          <p:nvPr>
            <p:ph idx="1"/>
          </p:nvPr>
        </p:nvSpPr>
        <p:spPr/>
        <p:txBody>
          <a:bodyPr/>
          <a:lstStyle/>
          <a:p>
            <a:r>
              <a:rPr lang="de-DE" sz="1400" dirty="0" err="1"/>
              <a:t>Oxazepam</a:t>
            </a:r>
            <a:r>
              <a:rPr lang="de-DE" sz="1400" dirty="0"/>
              <a:t> 	300 	</a:t>
            </a:r>
          </a:p>
          <a:p>
            <a:r>
              <a:rPr lang="de-DE" sz="1400" dirty="0" err="1"/>
              <a:t>Alprazolam</a:t>
            </a:r>
            <a:r>
              <a:rPr lang="de-DE" sz="1400" dirty="0"/>
              <a:t> 	200 	</a:t>
            </a:r>
            <a:r>
              <a:rPr lang="el-GR" sz="1400" dirty="0"/>
              <a:t>	</a:t>
            </a:r>
          </a:p>
          <a:p>
            <a:r>
              <a:rPr lang="en-US" sz="1400" dirty="0" err="1"/>
              <a:t>Bromazepam</a:t>
            </a:r>
            <a:r>
              <a:rPr lang="en-US" sz="1400" dirty="0"/>
              <a:t> 	250 	</a:t>
            </a:r>
          </a:p>
          <a:p>
            <a:r>
              <a:rPr lang="en-US" sz="1400" dirty="0" err="1"/>
              <a:t>Chlordiazepoxide</a:t>
            </a:r>
            <a:r>
              <a:rPr lang="en-US" sz="1400" dirty="0"/>
              <a:t> 	2500 	</a:t>
            </a:r>
          </a:p>
          <a:p>
            <a:r>
              <a:rPr lang="hr-HR" sz="1400" dirty="0"/>
              <a:t>Clobazam 	100 	</a:t>
            </a:r>
          </a:p>
          <a:p>
            <a:r>
              <a:rPr lang="en-US" sz="1400" dirty="0"/>
              <a:t>Clonazepam 	850 	</a:t>
            </a:r>
          </a:p>
          <a:p>
            <a:r>
              <a:rPr lang="en-US" sz="1400" dirty="0" err="1"/>
              <a:t>Clorazepate</a:t>
            </a:r>
            <a:r>
              <a:rPr lang="en-US" sz="1400" dirty="0"/>
              <a:t> 	250 	</a:t>
            </a:r>
          </a:p>
          <a:p>
            <a:r>
              <a:rPr lang="en-US" sz="1400" dirty="0" err="1"/>
              <a:t>Delorazepam</a:t>
            </a:r>
            <a:r>
              <a:rPr lang="en-US" sz="1400" dirty="0"/>
              <a:t> 	1600 	</a:t>
            </a:r>
          </a:p>
          <a:p>
            <a:r>
              <a:rPr lang="de-DE" sz="1400" dirty="0" err="1"/>
              <a:t>Diazepam</a:t>
            </a:r>
            <a:r>
              <a:rPr lang="de-DE" sz="1400" dirty="0"/>
              <a:t> 	200 	</a:t>
            </a:r>
          </a:p>
          <a:p>
            <a:r>
              <a:rPr lang="de-DE" sz="1400" dirty="0" err="1"/>
              <a:t>Estazolam</a:t>
            </a:r>
            <a:r>
              <a:rPr lang="de-DE" sz="1400" dirty="0"/>
              <a:t> 	200 	</a:t>
            </a:r>
          </a:p>
          <a:p>
            <a:r>
              <a:rPr lang="de-DE" sz="1400" dirty="0" err="1"/>
              <a:t>Flunitrazepam</a:t>
            </a:r>
            <a:r>
              <a:rPr lang="de-DE" sz="1400" dirty="0"/>
              <a:t> 	300 	</a:t>
            </a:r>
          </a:p>
          <a:p>
            <a:r>
              <a:rPr lang="pl-PL" sz="1400" dirty="0" err="1"/>
              <a:t>Lorazepam</a:t>
            </a:r>
            <a:r>
              <a:rPr lang="pl-PL" sz="1400" dirty="0"/>
              <a:t> 	1000 	</a:t>
            </a:r>
          </a:p>
          <a:p>
            <a:r>
              <a:rPr lang="hu-HU" sz="1400" dirty="0"/>
              <a:t>Midazolam 	1500 	</a:t>
            </a:r>
          </a:p>
          <a:p>
            <a:r>
              <a:rPr lang="en-US" sz="1400" dirty="0" err="1"/>
              <a:t>Nitrazepam</a:t>
            </a:r>
            <a:r>
              <a:rPr lang="en-US" sz="1400" dirty="0"/>
              <a:t> 	100 	</a:t>
            </a:r>
          </a:p>
          <a:p>
            <a:r>
              <a:rPr lang="en-US" sz="1400" dirty="0" err="1"/>
              <a:t>Nordiazepam</a:t>
            </a:r>
            <a:r>
              <a:rPr lang="en-US" sz="1400" dirty="0"/>
              <a:t> 	400 	</a:t>
            </a:r>
          </a:p>
          <a:p>
            <a:r>
              <a:rPr lang="en-US" sz="1400" dirty="0" err="1"/>
              <a:t>Temazepam</a:t>
            </a:r>
            <a:r>
              <a:rPr lang="en-US" sz="1400" dirty="0"/>
              <a:t> 	150 	</a:t>
            </a:r>
          </a:p>
          <a:p>
            <a:r>
              <a:rPr lang="en-US" sz="1400" dirty="0" err="1"/>
              <a:t>Triazolam</a:t>
            </a:r>
            <a:r>
              <a:rPr lang="en-US" sz="1400" dirty="0"/>
              <a:t> 	500 	</a:t>
            </a:r>
          </a:p>
          <a:p>
            <a:endParaRPr lang="en-US" dirty="0"/>
          </a:p>
        </p:txBody>
      </p:sp>
      <p:sp>
        <p:nvSpPr>
          <p:cNvPr id="4" name="Date Placeholder 3"/>
          <p:cNvSpPr>
            <a:spLocks noGrp="1"/>
          </p:cNvSpPr>
          <p:nvPr>
            <p:ph type="dt" sz="half" idx="10"/>
          </p:nvPr>
        </p:nvSpPr>
        <p:spPr/>
        <p:txBody>
          <a:bodyPr/>
          <a:lstStyle/>
          <a:p>
            <a:pPr>
              <a:defRPr/>
            </a:pPr>
            <a:fld id="{F71ED72A-9E4B-4C6A-BA72-D33A0492B3D4}"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775336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779934"/>
          </a:xfrm>
        </p:spPr>
        <p:txBody>
          <a:bodyPr/>
          <a:lstStyle/>
          <a:p>
            <a:r>
              <a:rPr lang="en-US" sz="2000" dirty="0"/>
              <a:t>Donor medication must be declared     </a:t>
            </a:r>
            <a:r>
              <a:rPr lang="en-US" sz="2000" dirty="0">
                <a:latin typeface="Wingdings"/>
                <a:ea typeface="Wingdings"/>
                <a:cs typeface="Wingdings"/>
                <a:sym typeface="Wingdings"/>
              </a:rPr>
              <a:t></a:t>
            </a:r>
            <a:endParaRPr lang="en-US" sz="2000" dirty="0"/>
          </a:p>
        </p:txBody>
      </p:sp>
      <p:pic>
        <p:nvPicPr>
          <p:cNvPr id="6" name="Content Placeholder 5" descr="Agriyork Oral Fluid Form.pdf"/>
          <p:cNvPicPr>
            <a:picLocks noGrp="1" noChangeAspect="1"/>
          </p:cNvPicPr>
          <p:nvPr>
            <p:ph idx="1"/>
          </p:nvPr>
        </p:nvPicPr>
        <p:blipFill>
          <a:blip r:embed="rId2">
            <a:extLst>
              <a:ext uri="{28A0092B-C50C-407E-A947-70E740481C1C}">
                <a14:useLocalDpi xmlns:a14="http://schemas.microsoft.com/office/drawing/2010/main" val="0"/>
              </a:ext>
            </a:extLst>
          </a:blip>
          <a:srcRect t="31155" b="31155"/>
          <a:stretch>
            <a:fillRect/>
          </a:stretch>
        </p:blipFill>
        <p:spPr>
          <a:xfrm>
            <a:off x="1763688" y="1916833"/>
            <a:ext cx="6192688" cy="3321336"/>
          </a:xfrm>
        </p:spPr>
      </p:pic>
      <p:sp>
        <p:nvSpPr>
          <p:cNvPr id="4" name="Date Placeholder 3"/>
          <p:cNvSpPr>
            <a:spLocks noGrp="1"/>
          </p:cNvSpPr>
          <p:nvPr>
            <p:ph type="dt" sz="half" idx="10"/>
          </p:nvPr>
        </p:nvSpPr>
        <p:spPr/>
        <p:txBody>
          <a:bodyPr/>
          <a:lstStyle/>
          <a:p>
            <a:pPr>
              <a:defRPr/>
            </a:pPr>
            <a:fld id="{7D3BD8B6-8323-413D-B42A-AEA62CDC9A0B}"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2569846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Screens are NOT confirmation of drug use</a:t>
            </a:r>
          </a:p>
        </p:txBody>
      </p:sp>
      <p:sp>
        <p:nvSpPr>
          <p:cNvPr id="3" name="Content Placeholder 2"/>
          <p:cNvSpPr>
            <a:spLocks noGrp="1"/>
          </p:cNvSpPr>
          <p:nvPr>
            <p:ph idx="1"/>
          </p:nvPr>
        </p:nvSpPr>
        <p:spPr/>
        <p:txBody>
          <a:bodyPr/>
          <a:lstStyle/>
          <a:p>
            <a:r>
              <a:rPr lang="en-US" dirty="0"/>
              <a:t>All results are presumptive</a:t>
            </a:r>
          </a:p>
          <a:p>
            <a:r>
              <a:rPr lang="en-US" dirty="0"/>
              <a:t>Accredited laboratories are used to CONFIRM results</a:t>
            </a:r>
          </a:p>
          <a:p>
            <a:r>
              <a:rPr lang="en-US" dirty="0"/>
              <a:t>Employers should act assuming that drug use is evident</a:t>
            </a:r>
          </a:p>
          <a:p>
            <a:r>
              <a:rPr lang="en-US" dirty="0"/>
              <a:t>Taxi home, remove from potential harm </a:t>
            </a:r>
            <a:r>
              <a:rPr lang="en-US" dirty="0" err="1"/>
              <a:t>etc</a:t>
            </a:r>
            <a:endParaRPr lang="en-US" dirty="0"/>
          </a:p>
          <a:p>
            <a:r>
              <a:rPr lang="en-US" dirty="0"/>
              <a:t>Follow your Drug and Alcohol process</a:t>
            </a:r>
          </a:p>
        </p:txBody>
      </p:sp>
      <p:sp>
        <p:nvSpPr>
          <p:cNvPr id="4" name="Date Placeholder 3"/>
          <p:cNvSpPr>
            <a:spLocks noGrp="1"/>
          </p:cNvSpPr>
          <p:nvPr>
            <p:ph type="dt" sz="half" idx="10"/>
          </p:nvPr>
        </p:nvSpPr>
        <p:spPr/>
        <p:txBody>
          <a:bodyPr/>
          <a:lstStyle/>
          <a:p>
            <a:pPr>
              <a:defRPr/>
            </a:pPr>
            <a:fld id="{32FA09C2-001E-4A10-B20C-21C9AF95DFBB}"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263232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Test?</a:t>
            </a:r>
          </a:p>
        </p:txBody>
      </p:sp>
      <p:sp>
        <p:nvSpPr>
          <p:cNvPr id="3" name="Content Placeholder 2"/>
          <p:cNvSpPr>
            <a:spLocks noGrp="1"/>
          </p:cNvSpPr>
          <p:nvPr>
            <p:ph idx="1"/>
          </p:nvPr>
        </p:nvSpPr>
        <p:spPr/>
        <p:txBody>
          <a:bodyPr/>
          <a:lstStyle/>
          <a:p>
            <a:r>
              <a:rPr lang="en-GB" dirty="0"/>
              <a:t>Drug taking leads to “intoxication” and therefore some level of impairment</a:t>
            </a:r>
          </a:p>
          <a:p>
            <a:r>
              <a:rPr lang="en-GB" dirty="0"/>
              <a:t>The user’s cognitive response, reaction time, spatial awareness, ability to process information is impacted</a:t>
            </a:r>
          </a:p>
          <a:p>
            <a:r>
              <a:rPr lang="en-GB" dirty="0"/>
              <a:t>Accidents result      </a:t>
            </a:r>
          </a:p>
          <a:p>
            <a:r>
              <a:rPr lang="en-GB" dirty="0"/>
              <a:t>Drug taking results in higher absentee rates, company theft, higher insurance premiums, corporate manslaughter, </a:t>
            </a:r>
            <a:r>
              <a:rPr lang="en-GB" dirty="0" err="1"/>
              <a:t>etc</a:t>
            </a:r>
            <a:endParaRPr lang="en-GB" dirty="0"/>
          </a:p>
        </p:txBody>
      </p:sp>
      <p:sp>
        <p:nvSpPr>
          <p:cNvPr id="4" name="Date Placeholder 3"/>
          <p:cNvSpPr>
            <a:spLocks noGrp="1"/>
          </p:cNvSpPr>
          <p:nvPr>
            <p:ph type="dt" sz="half" idx="10"/>
          </p:nvPr>
        </p:nvSpPr>
        <p:spPr/>
        <p:txBody>
          <a:bodyPr/>
          <a:lstStyle/>
          <a:p>
            <a:pPr>
              <a:defRPr/>
            </a:pPr>
            <a:fld id="{ACFBCEA1-5A79-409D-8589-ABFB4A7D018A}"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151675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endParaRPr lang="en-US" dirty="0"/>
          </a:p>
        </p:txBody>
      </p:sp>
      <p:sp>
        <p:nvSpPr>
          <p:cNvPr id="7" name="Titel 12"/>
          <p:cNvSpPr txBox="1">
            <a:spLocks/>
          </p:cNvSpPr>
          <p:nvPr/>
        </p:nvSpPr>
        <p:spPr bwMode="auto">
          <a:xfrm>
            <a:off x="179512" y="265783"/>
            <a:ext cx="3888432" cy="858961"/>
          </a:xfrm>
          <a:prstGeom prst="rect">
            <a:avLst/>
          </a:prstGeom>
          <a:noFill/>
          <a:ln w="9525">
            <a:noFill/>
            <a:miter lim="800000"/>
            <a:headEnd/>
            <a:tailEnd/>
          </a:ln>
        </p:spPr>
        <p:txBody>
          <a:bodyPr vert="horz" lIns="91440" tIns="45720" rIns="91440" bIns="45720" rtlCol="0" anchor="ctr">
            <a:noAutofit/>
          </a:bodyPr>
          <a:lstStyle>
            <a:lvl1pPr algn="l" defTabSz="914400" rtl="0" eaLnBrk="1" latinLnBrk="0" hangingPunct="1">
              <a:lnSpc>
                <a:spcPts val="3200"/>
              </a:lnSpc>
              <a:spcBef>
                <a:spcPct val="0"/>
              </a:spcBef>
              <a:buNone/>
              <a:defRPr sz="2800" b="1" kern="1200" baseline="0">
                <a:solidFill>
                  <a:srgbClr val="4B92DB"/>
                </a:solidFill>
                <a:latin typeface="Arial"/>
                <a:ea typeface="+mj-ea"/>
                <a:cs typeface="Arial"/>
              </a:defRPr>
            </a:lvl1pPr>
          </a:lstStyle>
          <a:p>
            <a:r>
              <a:rPr lang="en-GB" sz="2200" b="0" dirty="0"/>
              <a:t>Confirmation by Mass Spectrometry</a:t>
            </a:r>
            <a:endParaRPr lang="de-DE" sz="2200" b="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01" y="1270000"/>
            <a:ext cx="7630939" cy="446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0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D63F1-004D-4875-B870-7B4054CF6A37}"/>
              </a:ext>
            </a:extLst>
          </p:cNvPr>
          <p:cNvSpPr>
            <a:spLocks noGrp="1"/>
          </p:cNvSpPr>
          <p:nvPr>
            <p:ph type="title"/>
          </p:nvPr>
        </p:nvSpPr>
        <p:spPr/>
        <p:txBody>
          <a:bodyPr/>
          <a:lstStyle/>
          <a:p>
            <a:r>
              <a:rPr lang="en-GB" dirty="0"/>
              <a:t>It sometimes needs a tragedy</a:t>
            </a:r>
          </a:p>
        </p:txBody>
      </p:sp>
      <p:sp>
        <p:nvSpPr>
          <p:cNvPr id="4" name="Date Placeholder 3">
            <a:extLst>
              <a:ext uri="{FF2B5EF4-FFF2-40B4-BE49-F238E27FC236}">
                <a16:creationId xmlns:a16="http://schemas.microsoft.com/office/drawing/2014/main" xmlns="" id="{02142F87-4A8A-40F6-B7A4-29D3065B102C}"/>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4623C40D-223B-4CE4-8CDF-C89E0D0ED365}"/>
              </a:ext>
            </a:extLst>
          </p:cNvPr>
          <p:cNvSpPr>
            <a:spLocks noGrp="1"/>
          </p:cNvSpPr>
          <p:nvPr>
            <p:ph type="ftr" sz="quarter" idx="11"/>
          </p:nvPr>
        </p:nvSpPr>
        <p:spPr/>
        <p:txBody>
          <a:bodyPr/>
          <a:lstStyle/>
          <a:p>
            <a:pPr>
              <a:defRPr/>
            </a:pPr>
            <a:r>
              <a:rPr lang="en-GB"/>
              <a:t>OHPR Hereford</a:t>
            </a:r>
            <a:endParaRPr lang="en-GB" dirty="0"/>
          </a:p>
        </p:txBody>
      </p:sp>
      <p:pic>
        <p:nvPicPr>
          <p:cNvPr id="9218" name="Picture 2" descr="Related image">
            <a:extLst>
              <a:ext uri="{FF2B5EF4-FFF2-40B4-BE49-F238E27FC236}">
                <a16:creationId xmlns:a16="http://schemas.microsoft.com/office/drawing/2014/main" xmlns="" id="{22003DAF-1755-4419-A12C-20B6A4880C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914" y="1935163"/>
            <a:ext cx="7032172"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6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6322AE-8779-4854-98DC-D449106CA338}"/>
              </a:ext>
            </a:extLst>
          </p:cNvPr>
          <p:cNvSpPr>
            <a:spLocks noGrp="1"/>
          </p:cNvSpPr>
          <p:nvPr>
            <p:ph type="title"/>
          </p:nvPr>
        </p:nvSpPr>
        <p:spPr/>
        <p:txBody>
          <a:bodyPr/>
          <a:lstStyle/>
          <a:p>
            <a:r>
              <a:rPr lang="en-GB" sz="3600" dirty="0"/>
              <a:t>Closer to Home – Cocaine + 20 year </a:t>
            </a:r>
            <a:r>
              <a:rPr lang="en-GB" sz="3600"/>
              <a:t>old driver.       </a:t>
            </a:r>
            <a:r>
              <a:rPr lang="en-GB" sz="3600" dirty="0"/>
              <a:t>(They are among us)</a:t>
            </a:r>
          </a:p>
        </p:txBody>
      </p:sp>
      <p:sp>
        <p:nvSpPr>
          <p:cNvPr id="4" name="Date Placeholder 3">
            <a:extLst>
              <a:ext uri="{FF2B5EF4-FFF2-40B4-BE49-F238E27FC236}">
                <a16:creationId xmlns:a16="http://schemas.microsoft.com/office/drawing/2014/main" xmlns="" id="{56688AD0-4023-4ED6-99AE-31D77C36A90C}"/>
              </a:ext>
            </a:extLst>
          </p:cNvPr>
          <p:cNvSpPr>
            <a:spLocks noGrp="1"/>
          </p:cNvSpPr>
          <p:nvPr>
            <p:ph type="dt" sz="half" idx="10"/>
          </p:nvPr>
        </p:nvSpPr>
        <p:spPr/>
        <p:txBody>
          <a:bodyPr/>
          <a:lstStyle/>
          <a:p>
            <a:pPr>
              <a:defRPr/>
            </a:pPr>
            <a:fld id="{01A2E817-6D05-4215-A93C-75E0DEE4395D}" type="datetime1">
              <a:rPr lang="en-GB" smtClean="0"/>
              <a:t>11/10/2019</a:t>
            </a:fld>
            <a:endParaRPr lang="en-GB" dirty="0"/>
          </a:p>
        </p:txBody>
      </p:sp>
      <p:sp>
        <p:nvSpPr>
          <p:cNvPr id="5" name="Footer Placeholder 4">
            <a:extLst>
              <a:ext uri="{FF2B5EF4-FFF2-40B4-BE49-F238E27FC236}">
                <a16:creationId xmlns:a16="http://schemas.microsoft.com/office/drawing/2014/main" xmlns="" id="{8C60C59B-226E-410D-AA21-B003E46DF41D}"/>
              </a:ext>
            </a:extLst>
          </p:cNvPr>
          <p:cNvSpPr>
            <a:spLocks noGrp="1"/>
          </p:cNvSpPr>
          <p:nvPr>
            <p:ph type="ftr" sz="quarter" idx="11"/>
          </p:nvPr>
        </p:nvSpPr>
        <p:spPr/>
        <p:txBody>
          <a:bodyPr/>
          <a:lstStyle/>
          <a:p>
            <a:pPr>
              <a:defRPr/>
            </a:pPr>
            <a:r>
              <a:rPr lang="en-GB"/>
              <a:t>OHPR Hereford</a:t>
            </a:r>
            <a:endParaRPr lang="en-GB" dirty="0"/>
          </a:p>
        </p:txBody>
      </p:sp>
      <p:pic>
        <p:nvPicPr>
          <p:cNvPr id="10242" name="Picture 2" descr="Image result for hayton coulthard crash">
            <a:extLst>
              <a:ext uri="{FF2B5EF4-FFF2-40B4-BE49-F238E27FC236}">
                <a16:creationId xmlns:a16="http://schemas.microsoft.com/office/drawing/2014/main" xmlns="" id="{7CDB72C8-DDEA-4DD9-B01F-53C0DC2C8E6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79922" y="1935163"/>
            <a:ext cx="6584155"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91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 positive test does?</a:t>
            </a:r>
          </a:p>
        </p:txBody>
      </p:sp>
      <p:sp>
        <p:nvSpPr>
          <p:cNvPr id="3" name="Content Placeholder 2"/>
          <p:cNvSpPr>
            <a:spLocks noGrp="1"/>
          </p:cNvSpPr>
          <p:nvPr>
            <p:ph idx="1"/>
          </p:nvPr>
        </p:nvSpPr>
        <p:spPr/>
        <p:txBody>
          <a:bodyPr/>
          <a:lstStyle/>
          <a:p>
            <a:r>
              <a:rPr lang="en-GB" dirty="0"/>
              <a:t>Indicates that the donor was “under the influence” at the time.</a:t>
            </a:r>
          </a:p>
          <a:p>
            <a:endParaRPr lang="en-GB" dirty="0"/>
          </a:p>
          <a:p>
            <a:r>
              <a:rPr lang="en-GB" sz="5400" dirty="0"/>
              <a:t>Not True</a:t>
            </a:r>
          </a:p>
          <a:p>
            <a:endParaRPr lang="en-GB" dirty="0"/>
          </a:p>
        </p:txBody>
      </p:sp>
      <p:sp>
        <p:nvSpPr>
          <p:cNvPr id="4" name="Date Placeholder 3"/>
          <p:cNvSpPr>
            <a:spLocks noGrp="1"/>
          </p:cNvSpPr>
          <p:nvPr>
            <p:ph type="dt" sz="half" idx="10"/>
          </p:nvPr>
        </p:nvSpPr>
        <p:spPr/>
        <p:txBody>
          <a:bodyPr/>
          <a:lstStyle/>
          <a:p>
            <a:pPr>
              <a:defRPr/>
            </a:pPr>
            <a:fld id="{AFE8D86B-0481-4B29-B4E9-01511AE24812}"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3891970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Urine or Saliva?</a:t>
            </a:r>
          </a:p>
        </p:txBody>
      </p:sp>
      <p:sp>
        <p:nvSpPr>
          <p:cNvPr id="3" name="Content Placeholder 2"/>
          <p:cNvSpPr>
            <a:spLocks noGrp="1"/>
          </p:cNvSpPr>
          <p:nvPr>
            <p:ph idx="1"/>
          </p:nvPr>
        </p:nvSpPr>
        <p:spPr/>
        <p:txBody>
          <a:bodyPr/>
          <a:lstStyle/>
          <a:p>
            <a:r>
              <a:rPr lang="en-US" dirty="0"/>
              <a:t> Human bladder is a waste receptacle</a:t>
            </a:r>
          </a:p>
          <a:p>
            <a:endParaRPr lang="en-US" dirty="0"/>
          </a:p>
          <a:p>
            <a:r>
              <a:rPr lang="en-US" dirty="0"/>
              <a:t>Scientifically, drug urine concentrations are not an indication of cognitive condition.</a:t>
            </a:r>
          </a:p>
          <a:p>
            <a:endParaRPr lang="en-US" dirty="0"/>
          </a:p>
          <a:p>
            <a:r>
              <a:rPr lang="en-US" dirty="0"/>
              <a:t>That is, the drug has been “cleared out” by the liver and kidneys.  Parent drug may be absent, metabolites are targeted</a:t>
            </a:r>
          </a:p>
          <a:p>
            <a:endParaRPr lang="en-US" dirty="0"/>
          </a:p>
        </p:txBody>
      </p:sp>
      <p:sp>
        <p:nvSpPr>
          <p:cNvPr id="4" name="Date Placeholder 3"/>
          <p:cNvSpPr>
            <a:spLocks noGrp="1"/>
          </p:cNvSpPr>
          <p:nvPr>
            <p:ph type="dt" sz="half" idx="10"/>
          </p:nvPr>
        </p:nvSpPr>
        <p:spPr/>
        <p:txBody>
          <a:bodyPr/>
          <a:lstStyle/>
          <a:p>
            <a:pPr>
              <a:defRPr/>
            </a:pPr>
            <a:fld id="{8245EE2C-030C-4362-8DFC-BE49DACF5EB0}" type="datetime1">
              <a:rPr lang="en-GB" smtClean="0"/>
              <a:t>11/10/2019</a:t>
            </a:fld>
            <a:endParaRPr lang="en-GB" dirty="0"/>
          </a:p>
        </p:txBody>
      </p:sp>
      <p:sp>
        <p:nvSpPr>
          <p:cNvPr id="5" name="Footer Placeholder 4"/>
          <p:cNvSpPr>
            <a:spLocks noGrp="1"/>
          </p:cNvSpPr>
          <p:nvPr>
            <p:ph type="ftr" sz="quarter" idx="11"/>
          </p:nvPr>
        </p:nvSpPr>
        <p:spPr/>
        <p:txBody>
          <a:bodyPr/>
          <a:lstStyle/>
          <a:p>
            <a:pPr>
              <a:defRPr/>
            </a:pPr>
            <a:r>
              <a:rPr lang="en-GB"/>
              <a:t>OHPR Hereford</a:t>
            </a:r>
            <a:endParaRPr lang="en-GB" dirty="0"/>
          </a:p>
        </p:txBody>
      </p:sp>
    </p:spTree>
    <p:extLst>
      <p:ext uri="{BB962C8B-B14F-4D97-AF65-F5344CB8AC3E}">
        <p14:creationId xmlns:p14="http://schemas.microsoft.com/office/powerpoint/2010/main" val="1601662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3339</TotalTime>
  <Words>1521</Words>
  <Application>Microsoft Office PowerPoint</Application>
  <PresentationFormat>On-screen Show (4:3)</PresentationFormat>
  <Paragraphs>345</Paragraphs>
  <Slides>50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Flow</vt:lpstr>
      <vt:lpstr>Acrobat Document</vt:lpstr>
      <vt:lpstr>Drug Testing in the Workplace  </vt:lpstr>
      <vt:lpstr>Why Test?</vt:lpstr>
      <vt:lpstr>They are among us…..</vt:lpstr>
      <vt:lpstr>DID, DOES or ON?</vt:lpstr>
      <vt:lpstr>Why Test?</vt:lpstr>
      <vt:lpstr>It sometimes needs a tragedy</vt:lpstr>
      <vt:lpstr>Closer to Home – Cocaine + 20 year old driver.       (They are among us)</vt:lpstr>
      <vt:lpstr>What a positive test does?</vt:lpstr>
      <vt:lpstr>   Urine or Saliva?</vt:lpstr>
      <vt:lpstr>UK Law</vt:lpstr>
      <vt:lpstr>Mandatory Testing by Industry</vt:lpstr>
      <vt:lpstr>One sugar crystal is 625000 nanogams</vt:lpstr>
      <vt:lpstr>Urine Cut Offs      ng/ml</vt:lpstr>
      <vt:lpstr>Oral Fluid Cut Offs   ng/ml</vt:lpstr>
      <vt:lpstr>2 ng/ml THC some numbers</vt:lpstr>
      <vt:lpstr>Oral Confirmation Cut Offs ng/ml</vt:lpstr>
      <vt:lpstr>               UK Law </vt:lpstr>
      <vt:lpstr>Section 5A Drug Concentrations</vt:lpstr>
      <vt:lpstr>Health and Safety at Work</vt:lpstr>
      <vt:lpstr>PowerPoint Presentation</vt:lpstr>
      <vt:lpstr>Ask employees about their workplace</vt:lpstr>
      <vt:lpstr>The process</vt:lpstr>
      <vt:lpstr>PowerPoint Presentation</vt:lpstr>
      <vt:lpstr>Point of Collection Test</vt:lpstr>
      <vt:lpstr>Oral Fluid Sampling</vt:lpstr>
      <vt:lpstr>Two Lines formed means the donor is negative for that particular drug</vt:lpstr>
      <vt:lpstr>PowerPoint Presentation</vt:lpstr>
      <vt:lpstr>Body “clears out” drugs</vt:lpstr>
      <vt:lpstr>Uses and reasons for workplace drug testing</vt:lpstr>
      <vt:lpstr>  How a weekend cocaine habit affects your skin </vt:lpstr>
      <vt:lpstr>CBD and other issues…</vt:lpstr>
      <vt:lpstr>Spice:  an Synthetic Cannabinoid</vt:lpstr>
      <vt:lpstr>Labs like urine – Gold Standard</vt:lpstr>
      <vt:lpstr>Employers like urine?</vt:lpstr>
      <vt:lpstr>COMPARISON OF DETECTION TIMES</vt:lpstr>
      <vt:lpstr>ADVANTAGES OF SALIVA TESTING</vt:lpstr>
      <vt:lpstr>UK Drug Use  </vt:lpstr>
      <vt:lpstr>PowerPoint Presentation</vt:lpstr>
      <vt:lpstr>12 Panel Urine Test</vt:lpstr>
      <vt:lpstr> Accurate breath alcohol device</vt:lpstr>
      <vt:lpstr>PowerPoint Presentation</vt:lpstr>
      <vt:lpstr>12 Individual test strips in cup</vt:lpstr>
      <vt:lpstr>Cup label or Form (or both)</vt:lpstr>
      <vt:lpstr>Temperature Strip !!!</vt:lpstr>
      <vt:lpstr>Flooded – too much sample</vt:lpstr>
      <vt:lpstr>Read green temperature</vt:lpstr>
      <vt:lpstr>Benzos Cross Reactivity</vt:lpstr>
      <vt:lpstr>Donor medication must be declared     </vt:lpstr>
      <vt:lpstr>Screens are NOT confirmation of drug use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Duncan</dc:creator>
  <cp:lastModifiedBy>User</cp:lastModifiedBy>
  <cp:revision>298</cp:revision>
  <dcterms:created xsi:type="dcterms:W3CDTF">2010-06-21T12:55:42Z</dcterms:created>
  <dcterms:modified xsi:type="dcterms:W3CDTF">2019-10-11T07:52:26Z</dcterms:modified>
</cp:coreProperties>
</file>