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1" r:id="rId3"/>
    <p:sldId id="264" r:id="rId4"/>
    <p:sldId id="262" r:id="rId5"/>
    <p:sldId id="258" r:id="rId6"/>
    <p:sldId id="292" r:id="rId7"/>
    <p:sldId id="259" r:id="rId8"/>
    <p:sldId id="291" r:id="rId9"/>
    <p:sldId id="285" r:id="rId10"/>
    <p:sldId id="260" r:id="rId11"/>
    <p:sldId id="283" r:id="rId12"/>
    <p:sldId id="286" r:id="rId13"/>
    <p:sldId id="290" r:id="rId14"/>
    <p:sldId id="287" r:id="rId15"/>
    <p:sldId id="288" r:id="rId16"/>
    <p:sldId id="289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25096-734B-417F-813D-8F7CFC45EC51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07FC-D566-4A83-825A-4CED5F2DF1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5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E24D7-8589-45F3-A8E5-934C84FC4551}" type="datetime1">
              <a:rPr lang="en-GB" smtClean="0"/>
              <a:t>26/11/2019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B0BE8-3F40-4D66-BF3F-8541DD9FC85F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06C88-3BAF-4CB8-AC7E-3104C753C5A2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1E42BE-1441-4C7F-BC16-26E60C854FA7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97E70-54C2-408A-97E0-4D43FB7A333F}" type="datetime1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20B84F-2C4F-410F-A644-4C3FEC5974EE}" type="datetime1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FEE3-DE7C-479A-873B-560BDF387490}" type="datetime1">
              <a:rPr lang="en-GB" smtClean="0"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E8446-5232-4FAF-9204-3B75F964E307}" type="datetime1">
              <a:rPr lang="en-GB" smtClean="0"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D545D0-C408-4382-B1BE-67977F733A2B}" type="datetime1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DCB368-F939-4DE1-8C6C-94A587216D11}" type="datetime1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545A2-FB8D-4867-8972-5188F0254C56}" type="datetime1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D03624-20FA-4269-83C8-A6AC78ED4F50}" type="datetime1">
              <a:rPr lang="en-GB" smtClean="0"/>
              <a:t>26/11/2019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Adrian Gale 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B84282-B40B-496A-AF1A-5466BA0AA45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        </a:t>
            </a:r>
          </a:p>
          <a:p>
            <a:pPr marL="109728" indent="0" algn="ctr">
              <a:buNone/>
            </a:pPr>
            <a:r>
              <a:rPr lang="en-GB" sz="5400" dirty="0" smtClean="0"/>
              <a:t>YOUNG PERSONS</a:t>
            </a:r>
          </a:p>
          <a:p>
            <a:pPr marL="109728" indent="0" algn="ctr">
              <a:buNone/>
            </a:pPr>
            <a:r>
              <a:rPr lang="en-GB" sz="5400" dirty="0" smtClean="0"/>
              <a:t> </a:t>
            </a:r>
          </a:p>
          <a:p>
            <a:pPr marL="109728" indent="0" algn="ctr">
              <a:buNone/>
            </a:pPr>
            <a:r>
              <a:rPr lang="en-GB" sz="3600" b="1" dirty="0" smtClean="0"/>
              <a:t>November 27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2019</a:t>
            </a:r>
            <a:endParaRPr lang="en-GB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200" dirty="0" smtClean="0"/>
              <a:t>Herefordshire Health &amp; Safety Group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58054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SIX STEPS TO PROTECT NEW WORKS  (Cont’d)</a:t>
            </a:r>
            <a:endParaRPr lang="en-GB" sz="3200" b="1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Provide </a:t>
            </a:r>
            <a:r>
              <a:rPr lang="en-GB" sz="3200" dirty="0"/>
              <a:t>relevant information, instruction and training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Provide adequate supervision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Check workers have understood the information, instruction and training they need to work safely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075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Autofit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TRAINING &amp; SUPERVISION</a:t>
            </a:r>
            <a:endParaRPr lang="en-GB" sz="3200" b="1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New to the workplace and facing </a:t>
            </a:r>
            <a:r>
              <a:rPr lang="en-GB" sz="3200" dirty="0"/>
              <a:t>unfamiliar risks </a:t>
            </a:r>
            <a:endParaRPr lang="en-GB" sz="32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They </a:t>
            </a:r>
            <a:r>
              <a:rPr lang="en-GB" sz="3200" dirty="0"/>
              <a:t>will need clear and sufficient instruction, training and supervision to enable them to work without putting themselves and other people at risk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309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TRAINING &amp; SUPERVISION (Cont’d)</a:t>
            </a:r>
            <a:endParaRPr lang="en-GB" sz="32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Young people are likely to need more supervision than adults.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Good supervision will help an employer get a clear idea of the young person’s capabilities and progress in the job and monitor the effectiveness of their training.</a:t>
            </a:r>
          </a:p>
          <a:p>
            <a:pPr marL="109728" indent="0" fontAlgn="base">
              <a:buNone/>
            </a:pPr>
            <a:r>
              <a:rPr lang="en-GB" sz="3200" dirty="0" smtClean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827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 fontScale="92500" lnSpcReduction="10000"/>
          </a:bodyPr>
          <a:lstStyle/>
          <a:p>
            <a:pPr marL="109728" indent="0" fontAlgn="base">
              <a:buNone/>
            </a:pPr>
            <a:r>
              <a:rPr lang="en-GB" sz="3500" b="1" dirty="0" smtClean="0"/>
              <a:t>TRAINING &amp; SUPERVISION (Cont’d)</a:t>
            </a:r>
          </a:p>
          <a:p>
            <a:pPr marL="109728" indent="0" fontAlgn="base">
              <a:buNone/>
            </a:pPr>
            <a:r>
              <a:rPr lang="en-GB" sz="3200" dirty="0"/>
              <a:t>C</a:t>
            </a:r>
            <a:r>
              <a:rPr lang="en-GB" sz="3200" dirty="0" smtClean="0"/>
              <a:t>onsider how much training is necessary: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A proportionate approach is needed, for example a low-risk business would not be expected to have a need for lengthy technical training.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Similarly, where a student is on a short-term work experience placement, induction and training needs should be tailored to the tasks they are going to be doing.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965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TRAINING &amp; SUPERVISION (Cont’d)</a:t>
            </a:r>
            <a:r>
              <a:rPr lang="en-GB" sz="3200" dirty="0" smtClean="0"/>
              <a:t>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It is important that employers check young people have understood the instruction and training which will include, for example: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/>
              <a:t>the hazards and risks in the </a:t>
            </a:r>
            <a:r>
              <a:rPr lang="en-GB" sz="3200" dirty="0" smtClean="0"/>
              <a:t>workplace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 smtClean="0"/>
              <a:t>the </a:t>
            </a:r>
            <a:r>
              <a:rPr lang="en-GB" sz="3200" dirty="0"/>
              <a:t>health and safety precautions that are in place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 smtClean="0"/>
              <a:t>introducing </a:t>
            </a:r>
            <a:r>
              <a:rPr lang="en-GB" sz="3200" dirty="0"/>
              <a:t>the young person to the </a:t>
            </a:r>
            <a:r>
              <a:rPr lang="en-GB" sz="3200" dirty="0" smtClean="0"/>
              <a:t>workplace</a:t>
            </a:r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993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TRAINING &amp; SUPERVISION (Cont’d)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G</a:t>
            </a:r>
            <a:r>
              <a:rPr lang="en-GB" sz="3200" dirty="0" smtClean="0"/>
              <a:t>ood supervision will help with </a:t>
            </a:r>
            <a:r>
              <a:rPr lang="en-GB" sz="3200" dirty="0"/>
              <a:t>their ongoing training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G</a:t>
            </a:r>
            <a:r>
              <a:rPr lang="en-GB" sz="3200" dirty="0" smtClean="0"/>
              <a:t>iving young employers </a:t>
            </a:r>
            <a:r>
              <a:rPr lang="en-GB" sz="3200" dirty="0"/>
              <a:t>feedback about particular </a:t>
            </a:r>
            <a:r>
              <a:rPr lang="en-GB" sz="3200" dirty="0" smtClean="0"/>
              <a:t>concerns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As </a:t>
            </a:r>
            <a:r>
              <a:rPr lang="en-GB" sz="3200" dirty="0"/>
              <a:t>employees, young people have a duty to take care of their own health and safety and that of others who may be affected by their actions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118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TRAINING &amp; SUPERVISION (Cont’d</a:t>
            </a:r>
            <a:r>
              <a:rPr lang="en-GB" sz="2800" b="1" dirty="0" smtClean="0"/>
              <a:t>)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Y</a:t>
            </a:r>
            <a:r>
              <a:rPr lang="en-GB" sz="3200" dirty="0" smtClean="0"/>
              <a:t>oung persons must co-operate </a:t>
            </a:r>
            <a:r>
              <a:rPr lang="en-GB" sz="3200" dirty="0"/>
              <a:t>with their employer by listening carefully, following instructions, using any safety equipment that has been provided and taking part in relevant training.</a:t>
            </a:r>
            <a:endParaRPr lang="en-GB" sz="3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816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3200" b="1" dirty="0" smtClean="0"/>
              <a:t>So that’s the presentation…….</a:t>
            </a:r>
          </a:p>
          <a:p>
            <a:pPr marL="109728" indent="0">
              <a:buNone/>
            </a:pPr>
            <a:endParaRPr lang="en-GB" sz="3200" b="1" dirty="0"/>
          </a:p>
          <a:p>
            <a:pPr marL="109728" indent="0">
              <a:buNone/>
            </a:pPr>
            <a:r>
              <a:rPr lang="en-GB" sz="3200" b="1" dirty="0" smtClean="0"/>
              <a:t>Thanks for listening ……</a:t>
            </a:r>
          </a:p>
          <a:p>
            <a:pPr marL="109728" indent="0">
              <a:buNone/>
            </a:pPr>
            <a:endParaRPr lang="en-GB" sz="3200" b="1" dirty="0" smtClean="0"/>
          </a:p>
          <a:p>
            <a:pPr marL="109728" indent="0">
              <a:buNone/>
            </a:pPr>
            <a:r>
              <a:rPr lang="en-GB" sz="4400" b="1" dirty="0" smtClean="0"/>
              <a:t>ANY QUESTIONS?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00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3200" b="1" dirty="0" smtClean="0"/>
              <a:t>Definition of a ‘young person’</a:t>
            </a:r>
          </a:p>
          <a:p>
            <a:pPr marL="109728" indent="0">
              <a:buNone/>
            </a:pPr>
            <a:r>
              <a:rPr lang="en-GB" sz="3200" dirty="0" smtClean="0"/>
              <a:t>Under health </a:t>
            </a:r>
            <a:r>
              <a:rPr lang="en-GB" sz="3200" dirty="0"/>
              <a:t>and safety </a:t>
            </a:r>
            <a:r>
              <a:rPr lang="en-GB" sz="3200" dirty="0" smtClean="0"/>
              <a:t>legislation a </a:t>
            </a:r>
            <a:r>
              <a:rPr lang="en-GB" sz="3200" dirty="0"/>
              <a:t>young person </a:t>
            </a:r>
            <a:r>
              <a:rPr lang="en-GB" sz="3200" dirty="0" smtClean="0"/>
              <a:t>is: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anyone </a:t>
            </a:r>
            <a:r>
              <a:rPr lang="en-GB" sz="3200" dirty="0"/>
              <a:t>under </a:t>
            </a:r>
            <a:r>
              <a:rPr lang="en-GB" sz="3200" dirty="0" smtClean="0"/>
              <a:t>18</a:t>
            </a:r>
          </a:p>
          <a:p>
            <a:pPr marL="109728" indent="0">
              <a:buNone/>
            </a:pPr>
            <a:r>
              <a:rPr lang="en-GB" sz="3200" b="1" dirty="0" smtClean="0"/>
              <a:t>Definition of a ‘child’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A </a:t>
            </a:r>
            <a:r>
              <a:rPr lang="en-GB" sz="3200" dirty="0"/>
              <a:t>child is anyone who has not yet reached the official minimum school leaving </a:t>
            </a:r>
            <a:r>
              <a:rPr lang="en-GB" sz="3200" dirty="0" smtClean="0"/>
              <a:t>age – 16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year.</a:t>
            </a:r>
            <a:r>
              <a:rPr lang="en-GB" sz="3200" dirty="0"/>
              <a:t> 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97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As an employer, in addition to your health and safety responsibilities to all your employees, you are responsible for ensuring a young person is not exposed to risk due to</a:t>
            </a:r>
            <a:r>
              <a:rPr lang="en-GB" sz="3200" dirty="0" smtClean="0"/>
              <a:t>:</a:t>
            </a:r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/>
              <a:t>lack of experience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/>
              <a:t>being unaware of existing or potential risks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/>
              <a:t>lack of maturity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0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Autofit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THINGS TO CONSIDER</a:t>
            </a:r>
          </a:p>
          <a:p>
            <a:pPr marL="109728" indent="0" fontAlgn="base">
              <a:buNone/>
            </a:pPr>
            <a:r>
              <a:rPr lang="en-GB" sz="3200" dirty="0" smtClean="0"/>
              <a:t>Before </a:t>
            </a:r>
            <a:r>
              <a:rPr lang="en-GB" sz="3200" dirty="0"/>
              <a:t>deciding whether you can employ a young person, you must consider some specific risks which are summarised below</a:t>
            </a:r>
            <a:r>
              <a:rPr lang="en-GB" sz="3200" dirty="0" smtClean="0"/>
              <a:t>:</a:t>
            </a:r>
            <a:endParaRPr lang="en-GB" sz="32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The </a:t>
            </a:r>
            <a:r>
              <a:rPr lang="en-GB" sz="3200" dirty="0"/>
              <a:t>fitting-out and layout of the workplace and the particular site where they will </a:t>
            </a:r>
            <a:r>
              <a:rPr lang="en-GB" sz="3200" dirty="0" smtClean="0"/>
              <a:t>work</a:t>
            </a:r>
            <a:endParaRPr lang="en-GB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05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sz="3500" b="1" dirty="0" smtClean="0"/>
              <a:t>THINGS TO CONSIDER (Cont’d)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500" dirty="0"/>
              <a:t>T</a:t>
            </a:r>
            <a:r>
              <a:rPr lang="en-GB" sz="3500" dirty="0" smtClean="0"/>
              <a:t>he </a:t>
            </a:r>
            <a:r>
              <a:rPr lang="en-GB" sz="3500" dirty="0"/>
              <a:t>nature </a:t>
            </a:r>
            <a:r>
              <a:rPr lang="en-GB" sz="3500" dirty="0" smtClean="0"/>
              <a:t>and risk of </a:t>
            </a:r>
            <a:r>
              <a:rPr lang="en-GB" sz="3500" dirty="0"/>
              <a:t>any physical, biological and chemical agents they will be exposed to, for how long and to what </a:t>
            </a:r>
            <a:r>
              <a:rPr lang="en-GB" sz="3500" dirty="0" smtClean="0"/>
              <a:t>extent</a:t>
            </a:r>
            <a:endParaRPr lang="en-GB" sz="3500" b="1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500" dirty="0"/>
              <a:t>W</a:t>
            </a:r>
            <a:r>
              <a:rPr lang="en-GB" sz="3500" dirty="0" smtClean="0"/>
              <a:t>hat </a:t>
            </a:r>
            <a:r>
              <a:rPr lang="en-GB" sz="3500" dirty="0"/>
              <a:t>types of work equipment will be used and how this will be </a:t>
            </a:r>
            <a:r>
              <a:rPr lang="en-GB" sz="3500" dirty="0" smtClean="0"/>
              <a:t>handled – for example some restrictions on wood working equipment (see HSE Guidance L114) and FLT operations </a:t>
            </a:r>
            <a:endParaRPr lang="en-GB" sz="3500" dirty="0"/>
          </a:p>
          <a:p>
            <a:pPr fontAlgn="base">
              <a:buFont typeface="Wingdings" panose="05000000000000000000" pitchFamily="2" charset="2"/>
              <a:buChar char="Ø"/>
            </a:pPr>
            <a:endParaRPr lang="en-GB" sz="3500" dirty="0"/>
          </a:p>
          <a:p>
            <a:pPr marL="109728" indent="0">
              <a:buNone/>
            </a:pPr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r>
              <a:rPr lang="en-GB" dirty="0" smtClean="0"/>
              <a:t>Adrian Gale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45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sz="3200" b="1" dirty="0" smtClean="0"/>
              <a:t>THINGS TO CONSIDER (Cont’d)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H</a:t>
            </a:r>
            <a:r>
              <a:rPr lang="en-GB" sz="3200" dirty="0" smtClean="0"/>
              <a:t>ow </a:t>
            </a:r>
            <a:r>
              <a:rPr lang="en-GB" sz="3200" dirty="0"/>
              <a:t>the work and processes involved are organised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T</a:t>
            </a:r>
            <a:r>
              <a:rPr lang="en-GB" sz="3200" dirty="0" smtClean="0"/>
              <a:t>he </a:t>
            </a:r>
            <a:r>
              <a:rPr lang="en-GB" sz="3200" dirty="0"/>
              <a:t>level of health and safety training given to young people </a:t>
            </a:r>
            <a:endParaRPr lang="en-GB" sz="32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A</a:t>
            </a:r>
            <a:r>
              <a:rPr lang="en-GB" sz="3200" dirty="0" smtClean="0"/>
              <a:t>dult working times vs tutoring times – longer hours and less breaks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Working Time </a:t>
            </a:r>
            <a:r>
              <a:rPr lang="en-GB" sz="3200" dirty="0" smtClean="0"/>
              <a:t>Regulations </a:t>
            </a:r>
            <a:r>
              <a:rPr lang="en-GB" sz="3200" dirty="0" smtClean="0"/>
              <a:t>– 12 hours rest per day, 2 consecutive days off a week </a:t>
            </a:r>
            <a:r>
              <a:rPr lang="en-GB" sz="3200" dirty="0" err="1" smtClean="0"/>
              <a:t>etc</a:t>
            </a:r>
            <a:endParaRPr lang="en-GB" sz="3200" dirty="0"/>
          </a:p>
          <a:p>
            <a:pPr marL="109728" indent="0">
              <a:buNone/>
            </a:pPr>
            <a:endParaRPr lang="en-GB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r>
              <a:rPr lang="en-GB" dirty="0" smtClean="0"/>
              <a:t>Adrian Gale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89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Autofit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WORK EXPERIENCE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Be aware that students and trainees (including children) on work experience are regarded in health and safety law as employees.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You </a:t>
            </a:r>
            <a:r>
              <a:rPr lang="en-GB" sz="3200" dirty="0"/>
              <a:t>must provide them with the same health, safety and welfare protection as other employees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926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Autofit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WORK EXPERIENCE (Cont’d)</a:t>
            </a:r>
            <a:endParaRPr lang="en-GB" sz="3200" b="1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 smtClean="0"/>
              <a:t>You </a:t>
            </a:r>
            <a:r>
              <a:rPr lang="en-GB" sz="3200" dirty="0"/>
              <a:t>must let the parents/guardians of any child know the key findings of the risk assessment and the control measures taken </a:t>
            </a:r>
            <a:r>
              <a:rPr lang="en-GB" sz="3200" b="1" dirty="0"/>
              <a:t>before </a:t>
            </a:r>
            <a:r>
              <a:rPr lang="en-GB" sz="3200" dirty="0"/>
              <a:t>the child starts work or work experience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24328" y="6407944"/>
            <a:ext cx="1152128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23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GB" sz="3200" b="1" dirty="0" smtClean="0"/>
              <a:t>SIX STEPS TO PROTECT NEW WORKERS</a:t>
            </a:r>
            <a:endParaRPr lang="en-GB" sz="3200" b="1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Assess the new starter’s capabilities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Plan and provide an induction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3200" dirty="0"/>
              <a:t>Make sure control measures to protect against risks are up to date and being properly used and </a:t>
            </a:r>
            <a:r>
              <a:rPr lang="en-GB" sz="3200" dirty="0" smtClean="0"/>
              <a:t>maintained</a:t>
            </a:r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3528"/>
          </a:xfrm>
        </p:spPr>
        <p:txBody>
          <a:bodyPr/>
          <a:lstStyle/>
          <a:p>
            <a:pPr algn="ctr"/>
            <a:r>
              <a:rPr lang="en-GB" dirty="0" smtClean="0"/>
              <a:t>YOUNG PERSONS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598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698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Herefordshire Health &amp; Safety Group</vt:lpstr>
      <vt:lpstr>YOUNG PERSONS </vt:lpstr>
      <vt:lpstr>YOUNG PERSONS</vt:lpstr>
      <vt:lpstr>YOUNG PERSONS</vt:lpstr>
      <vt:lpstr>YOUNG PERSONS</vt:lpstr>
      <vt:lpstr>YOUNG PERSONS</vt:lpstr>
      <vt:lpstr>YOUNG PERSONS</vt:lpstr>
      <vt:lpstr>YOUNG PERSONS</vt:lpstr>
      <vt:lpstr>YOUNG PERSONS</vt:lpstr>
      <vt:lpstr>YOUNG PERSONS</vt:lpstr>
      <vt:lpstr>YOUNG PERSONS</vt:lpstr>
      <vt:lpstr>YOUNG PERSONS</vt:lpstr>
      <vt:lpstr>YOUNG PERSONS</vt:lpstr>
      <vt:lpstr>YOUNG PERSONS</vt:lpstr>
      <vt:lpstr>YOUNG PERSONS</vt:lpstr>
      <vt:lpstr>YOUNG PERSONS</vt:lpstr>
      <vt:lpstr>YOUNG PERSONS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Safety Review</dc:title>
  <dc:creator>Adrian</dc:creator>
  <cp:lastModifiedBy>Adrian</cp:lastModifiedBy>
  <cp:revision>38</cp:revision>
  <dcterms:created xsi:type="dcterms:W3CDTF">2014-11-17T22:12:38Z</dcterms:created>
  <dcterms:modified xsi:type="dcterms:W3CDTF">2019-11-26T08:13:24Z</dcterms:modified>
</cp:coreProperties>
</file>