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handoutMasterIdLst>
    <p:handoutMasterId r:id="rId36"/>
  </p:handoutMasterIdLst>
  <p:sldIdLst>
    <p:sldId id="256" r:id="rId2"/>
    <p:sldId id="257" r:id="rId3"/>
    <p:sldId id="269" r:id="rId4"/>
    <p:sldId id="268" r:id="rId5"/>
    <p:sldId id="260" r:id="rId6"/>
    <p:sldId id="261" r:id="rId7"/>
    <p:sldId id="262" r:id="rId8"/>
    <p:sldId id="263" r:id="rId9"/>
    <p:sldId id="264" r:id="rId10"/>
    <p:sldId id="266" r:id="rId11"/>
    <p:sldId id="267" r:id="rId12"/>
    <p:sldId id="265" r:id="rId13"/>
    <p:sldId id="280" r:id="rId14"/>
    <p:sldId id="281" r:id="rId15"/>
    <p:sldId id="286" r:id="rId16"/>
    <p:sldId id="288" r:id="rId17"/>
    <p:sldId id="289" r:id="rId18"/>
    <p:sldId id="287" r:id="rId19"/>
    <p:sldId id="270" r:id="rId20"/>
    <p:sldId id="271" r:id="rId21"/>
    <p:sldId id="272" r:id="rId22"/>
    <p:sldId id="273" r:id="rId23"/>
    <p:sldId id="274" r:id="rId24"/>
    <p:sldId id="275" r:id="rId25"/>
    <p:sldId id="282" r:id="rId26"/>
    <p:sldId id="276" r:id="rId27"/>
    <p:sldId id="283" r:id="rId28"/>
    <p:sldId id="277" r:id="rId29"/>
    <p:sldId id="278" r:id="rId30"/>
    <p:sldId id="284" r:id="rId31"/>
    <p:sldId id="285" r:id="rId32"/>
    <p:sldId id="279" r:id="rId33"/>
    <p:sldId id="290" r:id="rId34"/>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81" d="100"/>
          <a:sy n="81" d="100"/>
        </p:scale>
        <p:origin x="-10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4DEB404B-3375-461A-A37A-04936DCC6120}" type="datetimeFigureOut">
              <a:rPr lang="en-GB" smtClean="0"/>
              <a:t>19/02/2019</a:t>
            </a:fld>
            <a:endParaRPr lang="en-GB"/>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53330317-C466-4A3B-BB04-E363A079C96C}" type="slidenum">
              <a:rPr lang="en-GB" smtClean="0"/>
              <a:t>‹#›</a:t>
            </a:fld>
            <a:endParaRPr lang="en-GB"/>
          </a:p>
        </p:txBody>
      </p:sp>
    </p:spTree>
    <p:extLst>
      <p:ext uri="{BB962C8B-B14F-4D97-AF65-F5344CB8AC3E}">
        <p14:creationId xmlns:p14="http://schemas.microsoft.com/office/powerpoint/2010/main" val="1723373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500063"/>
          </a:xfrm>
          <a:prstGeom prst="rect">
            <a:avLst/>
          </a:prstGeom>
        </p:spPr>
        <p:txBody>
          <a:bodyPr vert="horz" lIns="91440" tIns="45720" rIns="91440" bIns="45720" rtlCol="0"/>
          <a:lstStyle>
            <a:lvl1pPr algn="r">
              <a:defRPr sz="1200"/>
            </a:lvl1pPr>
          </a:lstStyle>
          <a:p>
            <a:fld id="{1FC21C75-A622-40AF-9221-1A1502C6A71F}" type="datetimeFigureOut">
              <a:rPr lang="en-GB" smtClean="0"/>
              <a:t>19/02/2019</a:t>
            </a:fld>
            <a:endParaRPr lang="en-GB"/>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751388"/>
            <a:ext cx="5505450" cy="45005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1188"/>
            <a:ext cx="2982913" cy="50006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501188"/>
            <a:ext cx="2982912" cy="500062"/>
          </a:xfrm>
          <a:prstGeom prst="rect">
            <a:avLst/>
          </a:prstGeom>
        </p:spPr>
        <p:txBody>
          <a:bodyPr vert="horz" lIns="91440" tIns="45720" rIns="91440" bIns="45720" rtlCol="0" anchor="b"/>
          <a:lstStyle>
            <a:lvl1pPr algn="r">
              <a:defRPr sz="1200"/>
            </a:lvl1pPr>
          </a:lstStyle>
          <a:p>
            <a:fld id="{C622EA66-E9A2-4F73-B778-3C216039EC78}" type="slidenum">
              <a:rPr lang="en-GB" smtClean="0"/>
              <a:t>‹#›</a:t>
            </a:fld>
            <a:endParaRPr lang="en-GB"/>
          </a:p>
        </p:txBody>
      </p:sp>
    </p:spTree>
    <p:extLst>
      <p:ext uri="{BB962C8B-B14F-4D97-AF65-F5344CB8AC3E}">
        <p14:creationId xmlns:p14="http://schemas.microsoft.com/office/powerpoint/2010/main" val="59678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A49256-88EE-42CF-8FFD-37DC98B72F8A}" type="datetime1">
              <a:rPr lang="en-GB" smtClean="0"/>
              <a:t>19/02/2019</a:t>
            </a:fld>
            <a:endParaRPr lang="en-GB"/>
          </a:p>
        </p:txBody>
      </p:sp>
      <p:sp>
        <p:nvSpPr>
          <p:cNvPr id="5" name="Footer Placeholder 4"/>
          <p:cNvSpPr>
            <a:spLocks noGrp="1"/>
          </p:cNvSpPr>
          <p:nvPr>
            <p:ph type="ftr" sz="quarter" idx="11"/>
          </p:nvPr>
        </p:nvSpPr>
        <p:spPr/>
        <p:txBody>
          <a:bodyPr/>
          <a:lstStyle/>
          <a:p>
            <a:r>
              <a:rPr lang="en-GB" smtClean="0"/>
              <a:t>HHSG Feb 2019</a:t>
            </a:r>
            <a:endParaRPr lang="en-GB"/>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171547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E1FC09-E095-4ABE-AF6C-8BD2AD02874D}" type="datetime1">
              <a:rPr lang="en-GB" smtClean="0"/>
              <a:t>19/02/2019</a:t>
            </a:fld>
            <a:endParaRPr lang="en-GB"/>
          </a:p>
        </p:txBody>
      </p:sp>
      <p:sp>
        <p:nvSpPr>
          <p:cNvPr id="5" name="Footer Placeholder 4"/>
          <p:cNvSpPr>
            <a:spLocks noGrp="1"/>
          </p:cNvSpPr>
          <p:nvPr>
            <p:ph type="ftr" sz="quarter" idx="11"/>
          </p:nvPr>
        </p:nvSpPr>
        <p:spPr/>
        <p:txBody>
          <a:bodyPr/>
          <a:lstStyle/>
          <a:p>
            <a:r>
              <a:rPr lang="en-GB" smtClean="0"/>
              <a:t>HHSG Feb 2019</a:t>
            </a:r>
            <a:endParaRPr lang="en-GB"/>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222307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1B1D4A-4BF3-4D1B-AB85-886AC88FEC6F}" type="datetime1">
              <a:rPr lang="en-GB" smtClean="0"/>
              <a:t>19/02/2019</a:t>
            </a:fld>
            <a:endParaRPr lang="en-GB"/>
          </a:p>
        </p:txBody>
      </p:sp>
      <p:sp>
        <p:nvSpPr>
          <p:cNvPr id="5" name="Footer Placeholder 4"/>
          <p:cNvSpPr>
            <a:spLocks noGrp="1"/>
          </p:cNvSpPr>
          <p:nvPr>
            <p:ph type="ftr" sz="quarter" idx="11"/>
          </p:nvPr>
        </p:nvSpPr>
        <p:spPr/>
        <p:txBody>
          <a:bodyPr/>
          <a:lstStyle/>
          <a:p>
            <a:r>
              <a:rPr lang="en-GB" smtClean="0"/>
              <a:t>HHSG Feb 2019</a:t>
            </a:r>
            <a:endParaRPr lang="en-GB"/>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289429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F82A27-EE55-4C73-B975-6BD46514D0A4}" type="datetime1">
              <a:rPr lang="en-GB" smtClean="0"/>
              <a:t>19/02/2019</a:t>
            </a:fld>
            <a:endParaRPr lang="en-GB"/>
          </a:p>
        </p:txBody>
      </p:sp>
      <p:sp>
        <p:nvSpPr>
          <p:cNvPr id="5" name="Footer Placeholder 4"/>
          <p:cNvSpPr>
            <a:spLocks noGrp="1"/>
          </p:cNvSpPr>
          <p:nvPr>
            <p:ph type="ftr" sz="quarter" idx="11"/>
          </p:nvPr>
        </p:nvSpPr>
        <p:spPr/>
        <p:txBody>
          <a:bodyPr/>
          <a:lstStyle/>
          <a:p>
            <a:r>
              <a:rPr lang="en-GB" smtClean="0"/>
              <a:t>HHSG Feb 2019</a:t>
            </a:r>
            <a:endParaRPr lang="en-GB"/>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205283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1973A-84CE-4A6F-AEFD-8270B8011444}" type="datetime1">
              <a:rPr lang="en-GB" smtClean="0"/>
              <a:t>19/02/2019</a:t>
            </a:fld>
            <a:endParaRPr lang="en-GB"/>
          </a:p>
        </p:txBody>
      </p:sp>
      <p:sp>
        <p:nvSpPr>
          <p:cNvPr id="5" name="Footer Placeholder 4"/>
          <p:cNvSpPr>
            <a:spLocks noGrp="1"/>
          </p:cNvSpPr>
          <p:nvPr>
            <p:ph type="ftr" sz="quarter" idx="11"/>
          </p:nvPr>
        </p:nvSpPr>
        <p:spPr/>
        <p:txBody>
          <a:bodyPr/>
          <a:lstStyle/>
          <a:p>
            <a:r>
              <a:rPr lang="en-GB" smtClean="0"/>
              <a:t>HHSG Feb 2019</a:t>
            </a:r>
            <a:endParaRPr lang="en-GB"/>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265077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AEF4A6D-0456-4ABD-BE86-7CDF6058062C}" type="datetime1">
              <a:rPr lang="en-GB" smtClean="0"/>
              <a:t>19/02/2019</a:t>
            </a:fld>
            <a:endParaRPr lang="en-GB"/>
          </a:p>
        </p:txBody>
      </p:sp>
      <p:sp>
        <p:nvSpPr>
          <p:cNvPr id="6" name="Footer Placeholder 5"/>
          <p:cNvSpPr>
            <a:spLocks noGrp="1"/>
          </p:cNvSpPr>
          <p:nvPr>
            <p:ph type="ftr" sz="quarter" idx="11"/>
          </p:nvPr>
        </p:nvSpPr>
        <p:spPr/>
        <p:txBody>
          <a:bodyPr/>
          <a:lstStyle/>
          <a:p>
            <a:r>
              <a:rPr lang="en-GB" smtClean="0"/>
              <a:t>HHSG Feb 2019</a:t>
            </a:r>
            <a:endParaRPr lang="en-GB"/>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274440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C2EF3C-1E34-47D2-AE4C-86118C3395D8}" type="datetime1">
              <a:rPr lang="en-GB" smtClean="0"/>
              <a:t>19/02/2019</a:t>
            </a:fld>
            <a:endParaRPr lang="en-GB"/>
          </a:p>
        </p:txBody>
      </p:sp>
      <p:sp>
        <p:nvSpPr>
          <p:cNvPr id="8" name="Footer Placeholder 7"/>
          <p:cNvSpPr>
            <a:spLocks noGrp="1"/>
          </p:cNvSpPr>
          <p:nvPr>
            <p:ph type="ftr" sz="quarter" idx="11"/>
          </p:nvPr>
        </p:nvSpPr>
        <p:spPr/>
        <p:txBody>
          <a:bodyPr/>
          <a:lstStyle/>
          <a:p>
            <a:r>
              <a:rPr lang="en-GB" smtClean="0"/>
              <a:t>HHSG Feb 2019</a:t>
            </a:r>
            <a:endParaRPr lang="en-GB"/>
          </a:p>
        </p:txBody>
      </p:sp>
      <p:sp>
        <p:nvSpPr>
          <p:cNvPr id="9" name="Slide Number Placeholder 8"/>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52455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8469A8-0C11-452A-998B-C7DE2496CE90}" type="datetime1">
              <a:rPr lang="en-GB" smtClean="0"/>
              <a:t>19/02/2019</a:t>
            </a:fld>
            <a:endParaRPr lang="en-GB"/>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157150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47F83-4508-4438-8915-ADADA66ABD52}" type="datetime1">
              <a:rPr lang="en-GB" smtClean="0"/>
              <a:t>19/02/2019</a:t>
            </a:fld>
            <a:endParaRPr lang="en-GB"/>
          </a:p>
        </p:txBody>
      </p:sp>
      <p:sp>
        <p:nvSpPr>
          <p:cNvPr id="3" name="Footer Placeholder 2"/>
          <p:cNvSpPr>
            <a:spLocks noGrp="1"/>
          </p:cNvSpPr>
          <p:nvPr>
            <p:ph type="ftr" sz="quarter" idx="11"/>
          </p:nvPr>
        </p:nvSpPr>
        <p:spPr/>
        <p:txBody>
          <a:bodyPr/>
          <a:lstStyle/>
          <a:p>
            <a:r>
              <a:rPr lang="en-GB" smtClean="0"/>
              <a:t>HHSG Feb 2019</a:t>
            </a:r>
            <a:endParaRPr lang="en-GB"/>
          </a:p>
        </p:txBody>
      </p:sp>
      <p:sp>
        <p:nvSpPr>
          <p:cNvPr id="4" name="Slide Number Placeholder 3"/>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8930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C3103-94C4-48FE-84DC-7013DE5B4C16}" type="datetime1">
              <a:rPr lang="en-GB" smtClean="0"/>
              <a:t>19/02/2019</a:t>
            </a:fld>
            <a:endParaRPr lang="en-GB"/>
          </a:p>
        </p:txBody>
      </p:sp>
      <p:sp>
        <p:nvSpPr>
          <p:cNvPr id="6" name="Footer Placeholder 5"/>
          <p:cNvSpPr>
            <a:spLocks noGrp="1"/>
          </p:cNvSpPr>
          <p:nvPr>
            <p:ph type="ftr" sz="quarter" idx="11"/>
          </p:nvPr>
        </p:nvSpPr>
        <p:spPr/>
        <p:txBody>
          <a:bodyPr/>
          <a:lstStyle/>
          <a:p>
            <a:r>
              <a:rPr lang="en-GB" smtClean="0"/>
              <a:t>HHSG Feb 2019</a:t>
            </a:r>
            <a:endParaRPr lang="en-GB"/>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43980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82D592-5C77-4C31-9AD1-C75036FE10B3}" type="datetime1">
              <a:rPr lang="en-GB" smtClean="0"/>
              <a:t>19/02/2019</a:t>
            </a:fld>
            <a:endParaRPr lang="en-GB"/>
          </a:p>
        </p:txBody>
      </p:sp>
      <p:sp>
        <p:nvSpPr>
          <p:cNvPr id="6" name="Footer Placeholder 5"/>
          <p:cNvSpPr>
            <a:spLocks noGrp="1"/>
          </p:cNvSpPr>
          <p:nvPr>
            <p:ph type="ftr" sz="quarter" idx="11"/>
          </p:nvPr>
        </p:nvSpPr>
        <p:spPr/>
        <p:txBody>
          <a:bodyPr/>
          <a:lstStyle/>
          <a:p>
            <a:r>
              <a:rPr lang="en-GB" smtClean="0"/>
              <a:t>HHSG Feb 2019</a:t>
            </a:r>
            <a:endParaRPr lang="en-GB"/>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a:p>
        </p:txBody>
      </p:sp>
    </p:spTree>
    <p:extLst>
      <p:ext uri="{BB962C8B-B14F-4D97-AF65-F5344CB8AC3E}">
        <p14:creationId xmlns:p14="http://schemas.microsoft.com/office/powerpoint/2010/main" val="362868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D30AD-B2FD-41F7-8CC4-CBFC66C8FD71}" type="datetime1">
              <a:rPr lang="en-GB" smtClean="0"/>
              <a:t>19/02/2019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HHSG Feb 2019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14556-BEDA-4D4B-9CF1-263B737BB541}" type="slidenum">
              <a:rPr lang="en-GB" smtClean="0"/>
              <a:t>‹#›</a:t>
            </a:fld>
            <a:endParaRPr lang="en-GB"/>
          </a:p>
        </p:txBody>
      </p:sp>
    </p:spTree>
    <p:extLst>
      <p:ext uri="{BB962C8B-B14F-4D97-AF65-F5344CB8AC3E}">
        <p14:creationId xmlns:p14="http://schemas.microsoft.com/office/powerpoint/2010/main" val="233396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est-midlands.police.uk/your-options/close-pass-cycli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gov.uk/guidance/how-to-drive-on-a-smart-motorway#red-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egislation.gov.uk/ssi/2018/342/made" TargetMode="External"/><Relationship Id="rId2" Type="http://schemas.openxmlformats.org/officeDocument/2006/relationships/hyperlink" Target="http://www.legislation.gov.uk/uksi/2018/1089/ma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hse.gov.uk/strategy/tackling-ill-health.htm" TargetMode="External"/><Relationship Id="rId7" Type="http://schemas.openxmlformats.org/officeDocument/2006/relationships/hyperlink" Target="http://www.hse.gov.uk/strategy/sharing-our-success.htm" TargetMode="External"/><Relationship Id="rId2" Type="http://schemas.openxmlformats.org/officeDocument/2006/relationships/hyperlink" Target="http://www.hse.gov.uk/strategy/acting-together.htm" TargetMode="External"/><Relationship Id="rId1" Type="http://schemas.openxmlformats.org/officeDocument/2006/relationships/slideLayout" Target="../slideLayouts/slideLayout2.xml"/><Relationship Id="rId6" Type="http://schemas.openxmlformats.org/officeDocument/2006/relationships/hyperlink" Target="http://www.hse.gov.uk/strategy/keeping-pace-with-change.htm" TargetMode="External"/><Relationship Id="rId5" Type="http://schemas.openxmlformats.org/officeDocument/2006/relationships/hyperlink" Target="http://www.hse.gov.uk/strategy/supporting-small-employers.htm" TargetMode="External"/><Relationship Id="rId4" Type="http://schemas.openxmlformats.org/officeDocument/2006/relationships/hyperlink" Target="http://www.hse.gov.uk/strategy/managing-risk-well.htm"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cedrec.com/infocus/index.htm?infocus_id=3223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cedrec.com/news/index.htm?news_id=3342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edrec.com/news/index.htm?news_id=3342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cedrec.com/news/index.htm?news_id=3342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v.uk/" TargetMode="External"/><Relationship Id="rId2" Type="http://schemas.openxmlformats.org/officeDocument/2006/relationships/hyperlink" Target="http://www.hse.gov.uk/"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Health, Safety &amp; Environmental Update 2019</a:t>
            </a:r>
            <a:endParaRPr lang="en-GB" dirty="0"/>
          </a:p>
        </p:txBody>
      </p:sp>
      <p:sp>
        <p:nvSpPr>
          <p:cNvPr id="3" name="Subtitle 2"/>
          <p:cNvSpPr>
            <a:spLocks noGrp="1"/>
          </p:cNvSpPr>
          <p:nvPr>
            <p:ph type="subTitle" idx="1"/>
          </p:nvPr>
        </p:nvSpPr>
        <p:spPr>
          <a:xfrm>
            <a:off x="755576" y="3886200"/>
            <a:ext cx="7560840" cy="2567136"/>
          </a:xfrm>
        </p:spPr>
        <p:txBody>
          <a:bodyPr>
            <a:normAutofit fontScale="92500" lnSpcReduction="10000"/>
          </a:bodyPr>
          <a:lstStyle/>
          <a:p>
            <a:r>
              <a:rPr lang="en-GB" dirty="0" smtClean="0"/>
              <a:t>Wednesday 27</a:t>
            </a:r>
            <a:r>
              <a:rPr lang="en-GB" baseline="30000" dirty="0" smtClean="0"/>
              <a:t>th</a:t>
            </a:r>
            <a:r>
              <a:rPr lang="en-GB" dirty="0" smtClean="0"/>
              <a:t> February 2019</a:t>
            </a:r>
          </a:p>
          <a:p>
            <a:r>
              <a:rPr lang="en-GB" dirty="0" smtClean="0"/>
              <a:t>a</a:t>
            </a:r>
            <a:r>
              <a:rPr lang="en-GB" dirty="0" smtClean="0"/>
              <a:t>t </a:t>
            </a:r>
            <a:endParaRPr lang="en-GB" dirty="0" smtClean="0"/>
          </a:p>
          <a:p>
            <a:r>
              <a:rPr lang="en-GB" dirty="0" err="1" smtClean="0"/>
              <a:t>Holmer</a:t>
            </a:r>
            <a:r>
              <a:rPr lang="en-GB" dirty="0" smtClean="0"/>
              <a:t> Parish </a:t>
            </a:r>
            <a:r>
              <a:rPr lang="en-GB" dirty="0" smtClean="0"/>
              <a:t>Hall</a:t>
            </a:r>
          </a:p>
          <a:p>
            <a:r>
              <a:rPr lang="en-GB" i="1" dirty="0" smtClean="0"/>
              <a:t>Presented by Herefordshire Health &amp; Safety Group</a:t>
            </a:r>
            <a:endParaRPr lang="en-GB" i="1" dirty="0" smtClean="0"/>
          </a:p>
          <a:p>
            <a:endParaRPr lang="en-GB" dirty="0"/>
          </a:p>
          <a:p>
            <a:endParaRPr lang="en-GB" dirty="0" smtClean="0"/>
          </a:p>
          <a:p>
            <a:endParaRPr lang="en-GB" dirty="0"/>
          </a:p>
          <a:p>
            <a:endParaRPr lang="en-GB" dirty="0" smtClean="0"/>
          </a:p>
          <a:p>
            <a:endParaRPr lang="en-GB" dirty="0"/>
          </a:p>
          <a:p>
            <a:endParaRPr lang="en-GB" dirty="0"/>
          </a:p>
        </p:txBody>
      </p:sp>
      <p:pic>
        <p:nvPicPr>
          <p:cNvPr id="1026"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1" y="790574"/>
            <a:ext cx="136815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957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smtClean="0"/>
              <a:t>Legislative priorities </a:t>
            </a:r>
            <a:r>
              <a:rPr lang="en-GB" b="1" dirty="0"/>
              <a:t>for 2018/19</a:t>
            </a:r>
          </a:p>
          <a:p>
            <a:r>
              <a:rPr lang="en-GB" dirty="0" smtClean="0"/>
              <a:t> </a:t>
            </a:r>
            <a:r>
              <a:rPr lang="en-GB" dirty="0"/>
              <a:t>Manage and, where necessary, </a:t>
            </a:r>
            <a:r>
              <a:rPr lang="en-GB" b="1" dirty="0"/>
              <a:t>update </a:t>
            </a:r>
            <a:r>
              <a:rPr lang="en-GB" b="1" dirty="0" smtClean="0"/>
              <a:t>the HSE regulatory </a:t>
            </a:r>
            <a:r>
              <a:rPr lang="en-GB" b="1" dirty="0"/>
              <a:t>framework </a:t>
            </a:r>
            <a:r>
              <a:rPr lang="en-GB" dirty="0"/>
              <a:t>and approach in line </a:t>
            </a:r>
            <a:r>
              <a:rPr lang="en-GB" dirty="0" smtClean="0"/>
              <a:t>with government </a:t>
            </a:r>
            <a:r>
              <a:rPr lang="en-GB" dirty="0"/>
              <a:t>policy. This will include making </a:t>
            </a:r>
            <a:r>
              <a:rPr lang="en-GB" dirty="0" smtClean="0"/>
              <a:t>technical changes </a:t>
            </a:r>
            <a:r>
              <a:rPr lang="en-GB" dirty="0"/>
              <a:t>through Statutory </a:t>
            </a:r>
            <a:r>
              <a:rPr lang="en-GB" dirty="0" smtClean="0"/>
              <a:t>Instruments under European Union </a:t>
            </a:r>
            <a:r>
              <a:rPr lang="en-GB" dirty="0"/>
              <a:t>(Withdrawal) Bill powers to ensure retained EU </a:t>
            </a:r>
            <a:r>
              <a:rPr lang="en-GB" dirty="0" smtClean="0"/>
              <a:t>law still </a:t>
            </a:r>
            <a:r>
              <a:rPr lang="en-GB" dirty="0"/>
              <a:t>functions effectively on exit, providing certainty </a:t>
            </a:r>
            <a:r>
              <a:rPr lang="en-GB" dirty="0" smtClean="0"/>
              <a:t>for employers </a:t>
            </a:r>
            <a:r>
              <a:rPr lang="en-GB" dirty="0"/>
              <a:t>and employees</a:t>
            </a:r>
          </a:p>
          <a:p>
            <a:r>
              <a:rPr lang="en-GB" dirty="0" smtClean="0"/>
              <a:t>Prepare </a:t>
            </a:r>
            <a:r>
              <a:rPr lang="en-GB" dirty="0"/>
              <a:t>any necessary </a:t>
            </a:r>
            <a:r>
              <a:rPr lang="en-GB" b="1" dirty="0"/>
              <a:t>changes to </a:t>
            </a:r>
            <a:r>
              <a:rPr lang="en-GB" b="1" dirty="0" smtClean="0"/>
              <a:t>the chemicals </a:t>
            </a:r>
            <a:r>
              <a:rPr lang="en-GB" b="1" dirty="0"/>
              <a:t>regime </a:t>
            </a:r>
            <a:r>
              <a:rPr lang="en-GB" dirty="0"/>
              <a:t>as part of work on the UK’s </a:t>
            </a:r>
            <a:r>
              <a:rPr lang="en-GB" dirty="0" smtClean="0"/>
              <a:t>exit from </a:t>
            </a:r>
            <a:r>
              <a:rPr lang="en-GB" dirty="0"/>
              <a:t>the European Union</a:t>
            </a:r>
          </a:p>
          <a:p>
            <a:r>
              <a:rPr lang="en-GB" dirty="0" smtClean="0"/>
              <a:t>Continue </a:t>
            </a:r>
            <a:r>
              <a:rPr lang="en-GB" dirty="0"/>
              <a:t>to actively engage with and </a:t>
            </a:r>
            <a:r>
              <a:rPr lang="en-GB" b="1" dirty="0" smtClean="0"/>
              <a:t>support ongoing </a:t>
            </a:r>
            <a:r>
              <a:rPr lang="en-GB" b="1" dirty="0"/>
              <a:t>Grenfell inquiries </a:t>
            </a:r>
            <a:r>
              <a:rPr lang="en-GB" dirty="0"/>
              <a:t>and be ready to </a:t>
            </a:r>
            <a:r>
              <a:rPr lang="en-GB" dirty="0" smtClean="0"/>
              <a:t>make changes </a:t>
            </a:r>
            <a:r>
              <a:rPr lang="en-GB" dirty="0"/>
              <a:t>if required in response to findings</a:t>
            </a:r>
          </a:p>
          <a:p>
            <a:r>
              <a:rPr lang="en-GB" dirty="0" smtClean="0"/>
              <a:t>Work </a:t>
            </a:r>
            <a:r>
              <a:rPr lang="en-GB" dirty="0"/>
              <a:t>across the health and safety system to </a:t>
            </a:r>
            <a:r>
              <a:rPr lang="en-GB" b="1" dirty="0" smtClean="0"/>
              <a:t>share learning </a:t>
            </a:r>
            <a:r>
              <a:rPr lang="en-GB" b="1" dirty="0"/>
              <a:t>on blue tape issues </a:t>
            </a:r>
            <a:r>
              <a:rPr lang="en-GB" dirty="0"/>
              <a:t>and identify ways </a:t>
            </a:r>
            <a:r>
              <a:rPr lang="en-GB" dirty="0" smtClean="0"/>
              <a:t>to promote </a:t>
            </a:r>
            <a:r>
              <a:rPr lang="en-GB" dirty="0"/>
              <a:t>proportionality in the system</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10</a:t>
            </a:fld>
            <a:endParaRPr lang="en-GB"/>
          </a:p>
        </p:txBody>
      </p:sp>
    </p:spTree>
    <p:extLst>
      <p:ext uri="{BB962C8B-B14F-4D97-AF65-F5344CB8AC3E}">
        <p14:creationId xmlns:p14="http://schemas.microsoft.com/office/powerpoint/2010/main" val="1602862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0000" lnSpcReduction="20000"/>
          </a:bodyPr>
          <a:lstStyle/>
          <a:p>
            <a:pPr marL="0" indent="0">
              <a:buNone/>
            </a:pPr>
            <a:r>
              <a:rPr lang="en-GB" dirty="0" smtClean="0"/>
              <a:t>HSE Inspection Initiatives for early 2019</a:t>
            </a:r>
          </a:p>
          <a:p>
            <a:pPr marL="0" indent="0">
              <a:buNone/>
            </a:pPr>
            <a:r>
              <a:rPr lang="en-GB" b="1" dirty="0" smtClean="0"/>
              <a:t>Clear focus on Occupational Health</a:t>
            </a:r>
          </a:p>
          <a:p>
            <a:r>
              <a:rPr lang="en-GB" dirty="0" smtClean="0"/>
              <a:t>Occupational </a:t>
            </a:r>
            <a:r>
              <a:rPr lang="en-GB" dirty="0"/>
              <a:t>lung diseases (</a:t>
            </a:r>
            <a:r>
              <a:rPr lang="en-GB" b="1" dirty="0"/>
              <a:t>OLDs</a:t>
            </a:r>
            <a:r>
              <a:rPr lang="en-GB" dirty="0"/>
              <a:t>), musculoskeletal disorders (</a:t>
            </a:r>
            <a:r>
              <a:rPr lang="en-GB" b="1" dirty="0"/>
              <a:t>MSDs</a:t>
            </a:r>
            <a:r>
              <a:rPr lang="en-GB" dirty="0"/>
              <a:t>) and </a:t>
            </a:r>
            <a:r>
              <a:rPr lang="en-GB" b="1" dirty="0"/>
              <a:t>work-related stress </a:t>
            </a:r>
            <a:r>
              <a:rPr lang="en-GB" dirty="0"/>
              <a:t>by the time it publishes its 2019/20 business plan</a:t>
            </a:r>
            <a:r>
              <a:rPr lang="en-GB" dirty="0" smtClean="0"/>
              <a:t>.</a:t>
            </a:r>
          </a:p>
          <a:p>
            <a:pPr marL="0" indent="0">
              <a:buNone/>
            </a:pPr>
            <a:r>
              <a:rPr lang="en-GB" dirty="0" smtClean="0"/>
              <a:t>These </a:t>
            </a:r>
            <a:r>
              <a:rPr lang="en-GB" dirty="0"/>
              <a:t>three areas are the focus of the HSE’s “Go Home Healthy” campaign (originally launched in September 2017), which continues to drive a significant part of its inspection operations</a:t>
            </a:r>
            <a:r>
              <a:rPr lang="en-GB" dirty="0" smtClean="0"/>
              <a:t>.</a:t>
            </a:r>
            <a:endParaRPr lang="en-GB" dirty="0"/>
          </a:p>
          <a:p>
            <a:r>
              <a:rPr lang="en-GB" dirty="0"/>
              <a:t>In addition, the HSE is seeking to complete a total of at least 500 inspections of businesses within a number of select industries by the first part of 2019, including metal fabrication, agriculture, food manufacturing and waste/recycling. In line with its “Go Home Healthy” campaign, the HSE most recently carried out a UK-wide construction inspection initiative in October 2018, with a particular focus on OLDs caused by asbestos, silica, wood and other dusts.</a:t>
            </a:r>
          </a:p>
          <a:p>
            <a:pPr marL="0" indent="0">
              <a:buNone/>
            </a:pPr>
            <a:endParaRPr lang="en-GB" dirty="0" smtClean="0"/>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11</a:t>
            </a:fld>
            <a:endParaRPr lang="en-GB"/>
          </a:p>
        </p:txBody>
      </p:sp>
    </p:spTree>
    <p:extLst>
      <p:ext uri="{BB962C8B-B14F-4D97-AF65-F5344CB8AC3E}">
        <p14:creationId xmlns:p14="http://schemas.microsoft.com/office/powerpoint/2010/main" val="353089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r>
              <a:rPr lang="en-GB" dirty="0" smtClean="0"/>
              <a:t>HSE FUNDING</a:t>
            </a:r>
          </a:p>
          <a:p>
            <a:pPr marL="0" indent="0">
              <a:buNone/>
            </a:pPr>
            <a:r>
              <a:rPr lang="en-GB" dirty="0" smtClean="0"/>
              <a:t>Public Funding 2017/18 		£135 million</a:t>
            </a:r>
          </a:p>
          <a:p>
            <a:pPr marL="0" indent="0">
              <a:buNone/>
            </a:pPr>
            <a:r>
              <a:rPr lang="en-GB" dirty="0" smtClean="0"/>
              <a:t>Public Funding 2018/19		£130 million</a:t>
            </a:r>
          </a:p>
          <a:p>
            <a:pPr marL="0" indent="0">
              <a:buNone/>
            </a:pPr>
            <a:r>
              <a:rPr lang="en-GB" dirty="0" smtClean="0"/>
              <a:t>Public Funding 2019/20		£130 million</a:t>
            </a:r>
          </a:p>
          <a:p>
            <a:pPr marL="0" indent="0">
              <a:buNone/>
            </a:pPr>
            <a:r>
              <a:rPr lang="en-GB" dirty="0" smtClean="0"/>
              <a:t>So less public money to the HSE in fact taking inflation into account the HSE will be at least </a:t>
            </a:r>
          </a:p>
          <a:p>
            <a:pPr marL="0" indent="0">
              <a:buNone/>
            </a:pPr>
            <a:r>
              <a:rPr lang="en-GB" dirty="0" smtClean="0"/>
              <a:t>£5 million worse off than in 2017/18!!</a:t>
            </a: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12</a:t>
            </a:fld>
            <a:endParaRPr lang="en-GB"/>
          </a:p>
        </p:txBody>
      </p:sp>
    </p:spTree>
    <p:extLst>
      <p:ext uri="{BB962C8B-B14F-4D97-AF65-F5344CB8AC3E}">
        <p14:creationId xmlns:p14="http://schemas.microsoft.com/office/powerpoint/2010/main" val="389154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r>
              <a:rPr lang="en-GB" b="1" dirty="0" smtClean="0"/>
              <a:t>HSE RESOURCES</a:t>
            </a:r>
          </a:p>
          <a:p>
            <a:pPr marL="0" indent="0">
              <a:buNone/>
            </a:pPr>
            <a:r>
              <a:rPr lang="en-GB" dirty="0" smtClean="0"/>
              <a:t>FRONT LINE INSPECTORS</a:t>
            </a:r>
          </a:p>
          <a:p>
            <a:pPr marL="514350" indent="-514350">
              <a:buAutoNum type="arabicPlain" startAt="2010"/>
            </a:pPr>
            <a:r>
              <a:rPr lang="en-GB" dirty="0" smtClean="0"/>
              <a:t> there were 1311 inspectors</a:t>
            </a:r>
          </a:p>
          <a:p>
            <a:pPr marL="514350" indent="-514350">
              <a:buAutoNum type="arabicPlain" startAt="2010"/>
            </a:pPr>
            <a:endParaRPr lang="en-GB" dirty="0" smtClean="0"/>
          </a:p>
          <a:p>
            <a:pPr marL="0" indent="0">
              <a:buNone/>
            </a:pPr>
            <a:r>
              <a:rPr lang="en-GB" dirty="0" smtClean="0"/>
              <a:t>2016 there were 980 inspectors </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13</a:t>
            </a:fld>
            <a:endParaRPr lang="en-GB"/>
          </a:p>
        </p:txBody>
      </p:sp>
    </p:spTree>
    <p:extLst>
      <p:ext uri="{BB962C8B-B14F-4D97-AF65-F5344CB8AC3E}">
        <p14:creationId xmlns:p14="http://schemas.microsoft.com/office/powerpoint/2010/main" val="2313141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r>
              <a:rPr lang="en-GB" b="1" dirty="0" smtClean="0"/>
              <a:t>HSE PROSECUTIONS &amp; CONVICTIONS</a:t>
            </a:r>
          </a:p>
          <a:p>
            <a:pPr marL="0" indent="0">
              <a:buNone/>
            </a:pPr>
            <a:r>
              <a:rPr lang="en-GB" dirty="0" smtClean="0"/>
              <a:t>2013/14      604 prosecutions/568 convictions</a:t>
            </a:r>
          </a:p>
          <a:p>
            <a:pPr marL="0" indent="0">
              <a:buNone/>
            </a:pPr>
            <a:r>
              <a:rPr lang="en-GB" dirty="0" smtClean="0"/>
              <a:t>2014/15      659 prosecutions/619 convictions</a:t>
            </a:r>
          </a:p>
          <a:p>
            <a:pPr marL="0" indent="0">
              <a:buNone/>
            </a:pPr>
            <a:r>
              <a:rPr lang="en-GB" dirty="0" smtClean="0"/>
              <a:t>2015/16      711 prosecutions/672 convictions</a:t>
            </a:r>
          </a:p>
          <a:p>
            <a:pPr marL="0" indent="0">
              <a:buNone/>
            </a:pPr>
            <a:r>
              <a:rPr lang="en-GB" dirty="0" smtClean="0"/>
              <a:t>2016/17      612 prosecutions/570 convictions</a:t>
            </a:r>
          </a:p>
          <a:p>
            <a:pPr marL="0" indent="0">
              <a:buNone/>
            </a:pPr>
            <a:r>
              <a:rPr lang="en-GB" dirty="0" smtClean="0"/>
              <a:t>2017/18      517 prosecutions/493 convictions</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14</a:t>
            </a:fld>
            <a:endParaRPr lang="en-GB"/>
          </a:p>
        </p:txBody>
      </p:sp>
    </p:spTree>
    <p:extLst>
      <p:ext uri="{BB962C8B-B14F-4D97-AF65-F5344CB8AC3E}">
        <p14:creationId xmlns:p14="http://schemas.microsoft.com/office/powerpoint/2010/main" val="4068781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a:t>
            </a:r>
            <a:r>
              <a:rPr lang="en-GB" dirty="0" smtClean="0"/>
              <a:t>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0000" lnSpcReduction="20000"/>
          </a:bodyPr>
          <a:lstStyle/>
          <a:p>
            <a:pPr marL="0" indent="0">
              <a:buNone/>
            </a:pPr>
            <a:r>
              <a:rPr lang="en-GB" b="1" dirty="0" smtClean="0"/>
              <a:t>A bit more info……….</a:t>
            </a:r>
          </a:p>
          <a:p>
            <a:pPr marL="0" indent="0">
              <a:buNone/>
            </a:pPr>
            <a:r>
              <a:rPr lang="en-GB" b="1" dirty="0" smtClean="0"/>
              <a:t>Overtaking </a:t>
            </a:r>
            <a:r>
              <a:rPr lang="en-GB" b="1" dirty="0"/>
              <a:t>cyclists</a:t>
            </a:r>
            <a:endParaRPr lang="en-GB" dirty="0"/>
          </a:p>
          <a:p>
            <a:r>
              <a:rPr lang="en-GB" dirty="0" smtClean="0"/>
              <a:t>There is a </a:t>
            </a:r>
            <a:r>
              <a:rPr lang="en-GB" dirty="0"/>
              <a:t>clampdown on dangerously close overtaking </a:t>
            </a:r>
            <a:r>
              <a:rPr lang="en-GB" dirty="0" smtClean="0"/>
              <a:t>underway</a:t>
            </a:r>
            <a:r>
              <a:rPr lang="en-GB" dirty="0"/>
              <a:t>.</a:t>
            </a:r>
          </a:p>
          <a:p>
            <a:r>
              <a:rPr lang="en-GB" dirty="0"/>
              <a:t>Cycling UK has been calling for the Highway Code to include guidance on a minimum passing distance.</a:t>
            </a:r>
          </a:p>
          <a:p>
            <a:r>
              <a:rPr lang="en-GB" dirty="0"/>
              <a:t>It recommends a 4ft 11in (1.5 metre) gap between car and cyclist - roughly the width of a car door. </a:t>
            </a:r>
          </a:p>
          <a:p>
            <a:r>
              <a:rPr lang="en-GB" dirty="0"/>
              <a:t>Some </a:t>
            </a:r>
            <a:r>
              <a:rPr lang="en-GB" u="sng" dirty="0">
                <a:hlinkClick r:id="rId2"/>
              </a:rPr>
              <a:t>police forces are already successfully targeting these "close pass" drivers</a:t>
            </a:r>
            <a:r>
              <a:rPr lang="en-GB" dirty="0"/>
              <a:t>.</a:t>
            </a:r>
          </a:p>
          <a:p>
            <a:r>
              <a:rPr lang="en-GB" dirty="0"/>
              <a:t>And should drivers get caught they not only risk a £100 fine but prosecution for driving without due care and attention too.</a:t>
            </a:r>
          </a:p>
          <a:p>
            <a:pPr marL="0" indent="0">
              <a:buNone/>
            </a:pPr>
            <a:endParaRPr lang="en-GB" dirty="0" smtClean="0"/>
          </a:p>
          <a:p>
            <a:pPr marL="0" indent="0">
              <a:buNone/>
            </a:pPr>
            <a:endParaRPr lang="en-GB" dirty="0"/>
          </a:p>
          <a:p>
            <a:pPr marL="0" indent="0" algn="ctr">
              <a:buNone/>
            </a:pPr>
            <a:r>
              <a:rPr lang="en-GB" dirty="0" smtClean="0"/>
              <a:t> </a:t>
            </a: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15</a:t>
            </a:fld>
            <a:endParaRPr lang="en-GB"/>
          </a:p>
        </p:txBody>
      </p:sp>
    </p:spTree>
    <p:extLst>
      <p:ext uri="{BB962C8B-B14F-4D97-AF65-F5344CB8AC3E}">
        <p14:creationId xmlns:p14="http://schemas.microsoft.com/office/powerpoint/2010/main" val="3019624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a:t>
            </a:r>
            <a:r>
              <a:rPr lang="en-GB" dirty="0" smtClean="0"/>
              <a:t>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0000" lnSpcReduction="20000"/>
          </a:bodyPr>
          <a:lstStyle/>
          <a:p>
            <a:pPr marL="0" indent="0">
              <a:buNone/>
            </a:pPr>
            <a:r>
              <a:rPr lang="en-GB" b="1" dirty="0" smtClean="0"/>
              <a:t>And there’s more……….</a:t>
            </a:r>
          </a:p>
          <a:p>
            <a:pPr marL="0" indent="0">
              <a:buNone/>
            </a:pPr>
            <a:r>
              <a:rPr lang="en-GB" b="1" dirty="0"/>
              <a:t>Smart motorways</a:t>
            </a:r>
            <a:endParaRPr lang="en-GB" dirty="0"/>
          </a:p>
          <a:p>
            <a:r>
              <a:rPr lang="en-GB" dirty="0"/>
              <a:t>It’s expected that the government will introduce a new £100 penalty in 2019 for </a:t>
            </a:r>
            <a:r>
              <a:rPr lang="en-GB" u="sng" dirty="0">
                <a:hlinkClick r:id="rId2"/>
              </a:rPr>
              <a:t>drivers who use lanes marked ‘x’ on smart motorways</a:t>
            </a:r>
            <a:r>
              <a:rPr lang="en-GB" dirty="0"/>
              <a:t>.</a:t>
            </a:r>
          </a:p>
          <a:p>
            <a:r>
              <a:rPr lang="en-GB" dirty="0"/>
              <a:t>Lanes are usually marked ‘x’, meaning they’re closed, if there’s an accident or another type of blockage ahead and the authorities need to manage traffic.</a:t>
            </a:r>
          </a:p>
          <a:p>
            <a:r>
              <a:rPr lang="en-GB" dirty="0"/>
              <a:t>In addition to a £100 fine, it’s likely that rule-breakers could be hit with three points on their licence too.</a:t>
            </a:r>
          </a:p>
          <a:p>
            <a:r>
              <a:rPr lang="en-GB" dirty="0"/>
              <a:t>Roadside cameras are expected to be used to help catch offenders</a:t>
            </a:r>
            <a:endParaRPr lang="en-GB" dirty="0" smtClean="0"/>
          </a:p>
          <a:p>
            <a:pPr marL="0" indent="0">
              <a:buNone/>
            </a:pPr>
            <a:endParaRPr lang="en-GB" dirty="0"/>
          </a:p>
          <a:p>
            <a:pPr marL="0" indent="0" algn="ctr">
              <a:buNone/>
            </a:pPr>
            <a:r>
              <a:rPr lang="en-GB" dirty="0" smtClean="0"/>
              <a:t> </a:t>
            </a: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16</a:t>
            </a:fld>
            <a:endParaRPr lang="en-GB"/>
          </a:p>
        </p:txBody>
      </p:sp>
    </p:spTree>
    <p:extLst>
      <p:ext uri="{BB962C8B-B14F-4D97-AF65-F5344CB8AC3E}">
        <p14:creationId xmlns:p14="http://schemas.microsoft.com/office/powerpoint/2010/main" val="3771219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a:t>
            </a:r>
            <a:r>
              <a:rPr lang="en-GB" dirty="0" smtClean="0"/>
              <a:t>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62500" lnSpcReduction="20000"/>
          </a:bodyPr>
          <a:lstStyle/>
          <a:p>
            <a:pPr marL="0" indent="0">
              <a:buNone/>
            </a:pPr>
            <a:r>
              <a:rPr lang="en-GB" b="1" dirty="0" smtClean="0"/>
              <a:t>And to finish ……….</a:t>
            </a:r>
          </a:p>
          <a:p>
            <a:r>
              <a:rPr lang="en-GB" b="1" dirty="0"/>
              <a:t>Changes to the MOT</a:t>
            </a:r>
            <a:endParaRPr lang="en-GB" dirty="0"/>
          </a:p>
          <a:p>
            <a:r>
              <a:rPr lang="en-GB" dirty="0"/>
              <a:t>From May last year, MOT test results are now sorted into three new categories. The three categories are dangerous, major and minor.</a:t>
            </a:r>
          </a:p>
          <a:p>
            <a:r>
              <a:rPr lang="en-GB" dirty="0"/>
              <a:t>If your car receives a dangerous or major fault it’ll instantly fail the test. If your car has a minor defect it’ll still be able to pass, but it’ll be noted down on the MOT certificate.</a:t>
            </a:r>
          </a:p>
          <a:p>
            <a:r>
              <a:rPr lang="en-GB" dirty="0"/>
              <a:t>For example, if a car is leaking oil it would be a minor fault. But if it’s dripping, the fault would be major and the car would fail the test.</a:t>
            </a:r>
          </a:p>
          <a:p>
            <a:r>
              <a:rPr lang="en-GB" dirty="0"/>
              <a:t>On 20 May, 2018, diesel filters also formed part of the MOT test. You’ll fail the test if your filter has been removed or tampered with.</a:t>
            </a:r>
          </a:p>
          <a:p>
            <a:r>
              <a:rPr lang="en-GB" dirty="0"/>
              <a:t>Note, that even if a fault is marked as “minor” and your car passes its MOT, you’re still expected to get it fixed as soon as possible.</a:t>
            </a:r>
          </a:p>
          <a:p>
            <a:pPr marL="0" indent="0">
              <a:buNone/>
            </a:pPr>
            <a:endParaRPr lang="en-GB" dirty="0"/>
          </a:p>
          <a:p>
            <a:pPr marL="0" indent="0" algn="ctr">
              <a:buNone/>
            </a:pPr>
            <a:r>
              <a:rPr lang="en-GB" dirty="0" smtClean="0"/>
              <a:t> </a:t>
            </a: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17</a:t>
            </a:fld>
            <a:endParaRPr lang="en-GB"/>
          </a:p>
        </p:txBody>
      </p:sp>
    </p:spTree>
    <p:extLst>
      <p:ext uri="{BB962C8B-B14F-4D97-AF65-F5344CB8AC3E}">
        <p14:creationId xmlns:p14="http://schemas.microsoft.com/office/powerpoint/2010/main" val="2008692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a:t>
            </a:r>
            <a:r>
              <a:rPr lang="en-GB" dirty="0" smtClean="0"/>
              <a:t>Update 2019</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endParaRPr lang="en-GB" dirty="0" smtClean="0"/>
          </a:p>
          <a:p>
            <a:pPr marL="0" indent="0">
              <a:buNone/>
            </a:pPr>
            <a:endParaRPr lang="en-GB" dirty="0"/>
          </a:p>
          <a:p>
            <a:pPr marL="0" indent="0" algn="ctr">
              <a:buNone/>
            </a:pPr>
            <a:r>
              <a:rPr lang="en-GB" sz="4800" dirty="0" smtClean="0"/>
              <a:t>ENVIRONMENTAL</a:t>
            </a:r>
            <a:r>
              <a:rPr lang="en-GB" dirty="0" smtClean="0"/>
              <a:t> </a:t>
            </a: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18</a:t>
            </a:fld>
            <a:endParaRPr lang="en-GB"/>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649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92500" lnSpcReduction="20000"/>
          </a:bodyPr>
          <a:lstStyle/>
          <a:p>
            <a:pPr marL="0" indent="0">
              <a:buNone/>
            </a:pPr>
            <a:r>
              <a:rPr lang="en-GB" dirty="0" smtClean="0"/>
              <a:t>ENVIRONMENTAL</a:t>
            </a:r>
          </a:p>
          <a:p>
            <a:pPr marL="0" indent="0">
              <a:buNone/>
            </a:pPr>
            <a:r>
              <a:rPr lang="en-GB" b="1" dirty="0" smtClean="0"/>
              <a:t>Legislation</a:t>
            </a:r>
            <a:endParaRPr lang="en-GB" i="1" dirty="0" smtClean="0"/>
          </a:p>
          <a:p>
            <a:pPr marL="0" indent="0">
              <a:buNone/>
            </a:pPr>
            <a:r>
              <a:rPr lang="en-GB" i="1" dirty="0" smtClean="0"/>
              <a:t>Noise</a:t>
            </a:r>
            <a:r>
              <a:rPr lang="en-GB" i="1" dirty="0"/>
              <a:t>: 31 December 2018</a:t>
            </a:r>
            <a:endParaRPr lang="en-GB" dirty="0"/>
          </a:p>
          <a:p>
            <a:pPr marL="0" indent="0">
              <a:buNone/>
            </a:pPr>
            <a:r>
              <a:rPr lang="en-GB" dirty="0"/>
              <a:t>England and Scotland</a:t>
            </a:r>
          </a:p>
          <a:p>
            <a:r>
              <a:rPr lang="en-GB" dirty="0"/>
              <a:t>The </a:t>
            </a:r>
            <a:r>
              <a:rPr lang="en-GB" u="sng" dirty="0">
                <a:hlinkClick r:id="rId2"/>
              </a:rPr>
              <a:t>Environmental Noise (England) (Amendment) Regulations 2018 </a:t>
            </a:r>
            <a:r>
              <a:rPr lang="en-GB" dirty="0"/>
              <a:t>and the </a:t>
            </a:r>
            <a:r>
              <a:rPr lang="en-GB" u="sng" dirty="0">
                <a:hlinkClick r:id="rId3"/>
              </a:rPr>
              <a:t>Environmental Noise (Scotland) Amendment Regulations 2018</a:t>
            </a:r>
            <a:r>
              <a:rPr lang="en-GB" dirty="0"/>
              <a:t> amend their respective main Regulations in order to establish a new common noise assessment methodology</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19</a:t>
            </a:fld>
            <a:endParaRPr lang="en-GB"/>
          </a:p>
        </p:txBody>
      </p:sp>
    </p:spTree>
    <p:extLst>
      <p:ext uri="{BB962C8B-B14F-4D97-AF65-F5344CB8AC3E}">
        <p14:creationId xmlns:p14="http://schemas.microsoft.com/office/powerpoint/2010/main" val="261875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pPr marL="0" indent="0">
              <a:buNone/>
            </a:pPr>
            <a:r>
              <a:rPr lang="en-GB" dirty="0" smtClean="0"/>
              <a:t>The HSE will continue with its’ strategy published in 2016: </a:t>
            </a:r>
          </a:p>
          <a:p>
            <a:pPr marL="0" indent="0">
              <a:buNone/>
            </a:pPr>
            <a:r>
              <a:rPr lang="en-GB" sz="4000" b="1" dirty="0" smtClean="0"/>
              <a:t>HELPING GREAT BRITAIN WORK WELL</a:t>
            </a:r>
          </a:p>
          <a:p>
            <a:pPr marL="0" indent="0">
              <a:buNone/>
            </a:pPr>
            <a:r>
              <a:rPr lang="en-GB" b="1" dirty="0" smtClean="0"/>
              <a:t>Six </a:t>
            </a:r>
            <a:r>
              <a:rPr lang="en-GB" b="1" dirty="0"/>
              <a:t>strategic themes </a:t>
            </a:r>
            <a:endParaRPr lang="en-GB" dirty="0"/>
          </a:p>
          <a:p>
            <a:r>
              <a:rPr lang="en-GB" dirty="0">
                <a:hlinkClick r:id="rId2"/>
              </a:rPr>
              <a:t>Acting together</a:t>
            </a:r>
            <a:r>
              <a:rPr lang="en-GB" dirty="0"/>
              <a:t>: Promoting broader ownership of health and safety in Great Britain</a:t>
            </a:r>
          </a:p>
          <a:p>
            <a:r>
              <a:rPr lang="en-GB" dirty="0">
                <a:hlinkClick r:id="rId3"/>
              </a:rPr>
              <a:t>Tackling ill health</a:t>
            </a:r>
            <a:r>
              <a:rPr lang="en-GB" dirty="0"/>
              <a:t>: Highlighting and tackling the costs of work-related ill health</a:t>
            </a:r>
          </a:p>
          <a:p>
            <a:r>
              <a:rPr lang="en-GB" dirty="0">
                <a:hlinkClick r:id="rId4"/>
              </a:rPr>
              <a:t>Managing risk well</a:t>
            </a:r>
            <a:r>
              <a:rPr lang="en-GB" dirty="0"/>
              <a:t>: Simplifying risk management and helping business to grow</a:t>
            </a:r>
          </a:p>
          <a:p>
            <a:r>
              <a:rPr lang="en-GB" dirty="0">
                <a:hlinkClick r:id="rId5"/>
              </a:rPr>
              <a:t>Supporting small employers</a:t>
            </a:r>
            <a:r>
              <a:rPr lang="en-GB" dirty="0"/>
              <a:t>: Giving SMEs simple advice so they know what they have to do</a:t>
            </a:r>
          </a:p>
          <a:p>
            <a:r>
              <a:rPr lang="en-GB" dirty="0">
                <a:hlinkClick r:id="rId6"/>
              </a:rPr>
              <a:t>Keeping pace with change</a:t>
            </a:r>
            <a:r>
              <a:rPr lang="en-GB" dirty="0"/>
              <a:t>: Anticipating and tackling new health and safety challenges</a:t>
            </a:r>
          </a:p>
          <a:p>
            <a:r>
              <a:rPr lang="en-GB" dirty="0">
                <a:hlinkClick r:id="rId7"/>
              </a:rPr>
              <a:t>Sharing our success</a:t>
            </a:r>
            <a:r>
              <a:rPr lang="en-GB" dirty="0"/>
              <a:t>: Promoting the benefits of Great Britain’s world-class health and safety system </a:t>
            </a:r>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a:t>
            </a:fld>
            <a:endParaRPr lang="en-GB"/>
          </a:p>
        </p:txBody>
      </p:sp>
    </p:spTree>
    <p:extLst>
      <p:ext uri="{BB962C8B-B14F-4D97-AF65-F5344CB8AC3E}">
        <p14:creationId xmlns:p14="http://schemas.microsoft.com/office/powerpoint/2010/main" val="4080188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85000" lnSpcReduction="10000"/>
          </a:bodyPr>
          <a:lstStyle/>
          <a:p>
            <a:pPr marL="0" indent="0">
              <a:buNone/>
            </a:pPr>
            <a:r>
              <a:rPr lang="en-GB" dirty="0" smtClean="0"/>
              <a:t>ENVIRONMENTAL</a:t>
            </a:r>
          </a:p>
          <a:p>
            <a:pPr marL="0" indent="0">
              <a:buNone/>
            </a:pPr>
            <a:r>
              <a:rPr lang="en-GB" b="1" dirty="0" smtClean="0"/>
              <a:t>Legislation</a:t>
            </a:r>
          </a:p>
          <a:p>
            <a:pPr marL="0" indent="0">
              <a:buNone/>
            </a:pPr>
            <a:r>
              <a:rPr lang="en-GB" i="1" dirty="0" smtClean="0"/>
              <a:t>Carbon </a:t>
            </a:r>
            <a:r>
              <a:rPr lang="en-GB" i="1" dirty="0"/>
              <a:t>reporting: 1 April 2019</a:t>
            </a:r>
            <a:endParaRPr lang="en-GB" dirty="0"/>
          </a:p>
          <a:p>
            <a:pPr marL="0" indent="0">
              <a:buNone/>
            </a:pPr>
            <a:r>
              <a:rPr lang="en-GB" dirty="0"/>
              <a:t>England, Scotland, Wales and Northern Ireland</a:t>
            </a:r>
          </a:p>
          <a:p>
            <a:r>
              <a:rPr lang="en-GB" dirty="0"/>
              <a:t>The Companies (Directors’ Report) and Limited Liability Partnerships (</a:t>
            </a:r>
            <a:r>
              <a:rPr lang="en-GB" u="sng" dirty="0">
                <a:hlinkClick r:id="rId2"/>
              </a:rPr>
              <a:t>Energy and Carbon Report</a:t>
            </a:r>
            <a:r>
              <a:rPr lang="en-GB" dirty="0"/>
              <a:t>) Regulations 2018 makes changes to reporting requirements for quoted companies and introduces new requirements for large unquoted companies and large limited liability partnerships to annually report on emissions, energy consumption and energy efficiency action.</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20</a:t>
            </a:fld>
            <a:endParaRPr lang="en-GB"/>
          </a:p>
        </p:txBody>
      </p:sp>
    </p:spTree>
    <p:extLst>
      <p:ext uri="{BB962C8B-B14F-4D97-AF65-F5344CB8AC3E}">
        <p14:creationId xmlns:p14="http://schemas.microsoft.com/office/powerpoint/2010/main" val="3442998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92500" lnSpcReduction="10000"/>
          </a:bodyPr>
          <a:lstStyle/>
          <a:p>
            <a:pPr marL="0" indent="0">
              <a:buNone/>
            </a:pPr>
            <a:r>
              <a:rPr lang="en-GB" dirty="0" smtClean="0"/>
              <a:t>ENVIRONMENTAL</a:t>
            </a:r>
          </a:p>
          <a:p>
            <a:pPr marL="0" indent="0">
              <a:buNone/>
            </a:pPr>
            <a:r>
              <a:rPr lang="en-GB" b="1" dirty="0"/>
              <a:t>Consultation: </a:t>
            </a:r>
            <a:endParaRPr lang="en-GB" dirty="0"/>
          </a:p>
          <a:p>
            <a:pPr marL="0" indent="0">
              <a:buNone/>
            </a:pPr>
            <a:r>
              <a:rPr lang="en-GB" i="1" dirty="0"/>
              <a:t>Waste: 22 October 2018</a:t>
            </a:r>
            <a:endParaRPr lang="en-GB" dirty="0"/>
          </a:p>
          <a:p>
            <a:pPr marL="0" indent="0">
              <a:buNone/>
            </a:pPr>
            <a:r>
              <a:rPr lang="en-GB" dirty="0"/>
              <a:t>England</a:t>
            </a:r>
          </a:p>
          <a:p>
            <a:r>
              <a:rPr lang="en-GB" dirty="0"/>
              <a:t>The </a:t>
            </a:r>
            <a:r>
              <a:rPr lang="en-GB" u="sng" dirty="0">
                <a:hlinkClick r:id="rId2"/>
              </a:rPr>
              <a:t>Department for the Environment, Food and Rural Affairs</a:t>
            </a:r>
            <a:r>
              <a:rPr lang="en-GB" dirty="0"/>
              <a:t> seeks views on banning the distribution and/or sale of plastic straws, cotton buds with plastic stems and plastic drink stirrers.</a:t>
            </a:r>
            <a:br>
              <a:rPr lang="en-GB" dirty="0"/>
            </a:b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21</a:t>
            </a:fld>
            <a:endParaRPr lang="en-GB"/>
          </a:p>
        </p:txBody>
      </p:sp>
    </p:spTree>
    <p:extLst>
      <p:ext uri="{BB962C8B-B14F-4D97-AF65-F5344CB8AC3E}">
        <p14:creationId xmlns:p14="http://schemas.microsoft.com/office/powerpoint/2010/main" val="2465279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r>
              <a:rPr lang="en-GB" dirty="0" smtClean="0"/>
              <a:t>ENVIRONMENTAL</a:t>
            </a:r>
          </a:p>
          <a:p>
            <a:pPr marL="0" indent="0">
              <a:buNone/>
            </a:pPr>
            <a:r>
              <a:rPr lang="en-GB" b="1" dirty="0"/>
              <a:t>Consultation:</a:t>
            </a:r>
            <a:endParaRPr lang="en-GB" dirty="0" smtClean="0"/>
          </a:p>
          <a:p>
            <a:pPr marL="0" indent="0">
              <a:buNone/>
            </a:pPr>
            <a:r>
              <a:rPr lang="en-GB" dirty="0"/>
              <a:t>England</a:t>
            </a:r>
          </a:p>
          <a:p>
            <a:r>
              <a:rPr lang="en-GB" dirty="0"/>
              <a:t>The Ministry of Housing, Communities and Local Government is consulting on changes to planning practice guidance and policy clarifications, which will involve amendments to </a:t>
            </a:r>
            <a:r>
              <a:rPr lang="en-GB" u="sng" dirty="0">
                <a:hlinkClick r:id="rId2"/>
              </a:rPr>
              <a:t>National Planning Policy</a:t>
            </a:r>
            <a:r>
              <a:rPr lang="en-GB" dirty="0"/>
              <a:t>.</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22</a:t>
            </a:fld>
            <a:endParaRPr lang="en-GB"/>
          </a:p>
        </p:txBody>
      </p:sp>
    </p:spTree>
    <p:extLst>
      <p:ext uri="{BB962C8B-B14F-4D97-AF65-F5344CB8AC3E}">
        <p14:creationId xmlns:p14="http://schemas.microsoft.com/office/powerpoint/2010/main" val="4026485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92500" lnSpcReduction="20000"/>
          </a:bodyPr>
          <a:lstStyle/>
          <a:p>
            <a:pPr marL="0" indent="0">
              <a:buNone/>
            </a:pPr>
            <a:r>
              <a:rPr lang="en-GB" dirty="0" smtClean="0"/>
              <a:t>ENVIRONMENTAL</a:t>
            </a:r>
          </a:p>
          <a:p>
            <a:pPr marL="0" indent="0">
              <a:buNone/>
            </a:pPr>
            <a:r>
              <a:rPr lang="en-GB" b="1" dirty="0"/>
              <a:t>Consultation</a:t>
            </a:r>
            <a:r>
              <a:rPr lang="en-GB" b="1" dirty="0" smtClean="0"/>
              <a:t>:</a:t>
            </a:r>
          </a:p>
          <a:p>
            <a:pPr marL="0" indent="0">
              <a:buNone/>
            </a:pPr>
            <a:r>
              <a:rPr lang="en-GB" i="1" dirty="0"/>
              <a:t>Hazardous substances: 6 November 2018</a:t>
            </a:r>
            <a:endParaRPr lang="en-GB" dirty="0"/>
          </a:p>
          <a:p>
            <a:pPr marL="0" indent="0">
              <a:buNone/>
            </a:pPr>
            <a:r>
              <a:rPr lang="en-GB" dirty="0"/>
              <a:t>England, Scotland, Wales, Northern Ireland </a:t>
            </a:r>
          </a:p>
          <a:p>
            <a:r>
              <a:rPr lang="en-GB" dirty="0"/>
              <a:t>The Department for the Environment, Food and Rural Affairs is proposing to update the Restriction of the Use of Certain Hazardous Substances in Electrical and Electronic Equipment (</a:t>
            </a:r>
            <a:r>
              <a:rPr lang="en-GB" u="sng" dirty="0">
                <a:hlinkClick r:id="rId2"/>
              </a:rPr>
              <a:t>RoHS</a:t>
            </a:r>
            <a:r>
              <a:rPr lang="en-GB" dirty="0"/>
              <a:t>) Regulations 2012, to implement the amended Directive (EU) 2017/2102 into UK law.</a:t>
            </a:r>
            <a:br>
              <a:rPr lang="en-GB" dirty="0"/>
            </a:b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23</a:t>
            </a:fld>
            <a:endParaRPr lang="en-GB"/>
          </a:p>
        </p:txBody>
      </p:sp>
    </p:spTree>
    <p:extLst>
      <p:ext uri="{BB962C8B-B14F-4D97-AF65-F5344CB8AC3E}">
        <p14:creationId xmlns:p14="http://schemas.microsoft.com/office/powerpoint/2010/main" val="4284097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85000" lnSpcReduction="20000"/>
          </a:bodyPr>
          <a:lstStyle/>
          <a:p>
            <a:pPr marL="0" indent="0">
              <a:buNone/>
            </a:pPr>
            <a:r>
              <a:rPr lang="en-GB" dirty="0" smtClean="0"/>
              <a:t>ENVIRONMENTAL</a:t>
            </a:r>
          </a:p>
          <a:p>
            <a:pPr marL="0" indent="0">
              <a:buNone/>
            </a:pPr>
            <a:r>
              <a:rPr lang="en-GB" dirty="0" smtClean="0"/>
              <a:t>New Environmental Bill Planned</a:t>
            </a:r>
          </a:p>
          <a:p>
            <a:pPr lvl="0"/>
            <a:r>
              <a:rPr lang="en-GB" dirty="0"/>
              <a:t>It will create a new framework for environmental governance, demonstrating this government’s strong commitment to maintain environmental protection as we leave the EU.</a:t>
            </a:r>
          </a:p>
          <a:p>
            <a:pPr lvl="0"/>
            <a:r>
              <a:rPr lang="en-GB" dirty="0"/>
              <a:t>The body will provide independent scrutiny and advice, and hold government to account on development and implementation of environmental law and policy. The government believes the independent body should have a clear remit, acting as a strong and objective voice for environmental protection</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24</a:t>
            </a:fld>
            <a:endParaRPr lang="en-GB"/>
          </a:p>
        </p:txBody>
      </p:sp>
    </p:spTree>
    <p:extLst>
      <p:ext uri="{BB962C8B-B14F-4D97-AF65-F5344CB8AC3E}">
        <p14:creationId xmlns:p14="http://schemas.microsoft.com/office/powerpoint/2010/main" val="2885222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GB" dirty="0" smtClean="0"/>
              <a:t>ENVIRONMENTAL</a:t>
            </a:r>
          </a:p>
          <a:p>
            <a:pPr marL="0" indent="0">
              <a:buNone/>
            </a:pPr>
            <a:r>
              <a:rPr lang="en-GB" dirty="0" smtClean="0"/>
              <a:t>New Environmental Bill Planned</a:t>
            </a:r>
          </a:p>
          <a:p>
            <a:r>
              <a:rPr lang="en-GB" dirty="0" smtClean="0"/>
              <a:t>It </a:t>
            </a:r>
            <a:r>
              <a:rPr lang="en-GB" dirty="0"/>
              <a:t>builds on one of the largest responses to </a:t>
            </a:r>
            <a:r>
              <a:rPr lang="en-GB" dirty="0" smtClean="0"/>
              <a:t>a Defra consultation</a:t>
            </a:r>
            <a:r>
              <a:rPr lang="en-GB" dirty="0" smtClean="0">
                <a:solidFill>
                  <a:schemeClr val="tx1">
                    <a:lumMod val="85000"/>
                    <a:lumOff val="15000"/>
                  </a:schemeClr>
                </a:solidFill>
              </a:rPr>
              <a:t> </a:t>
            </a:r>
            <a:r>
              <a:rPr lang="en-GB" dirty="0" smtClean="0"/>
              <a:t>on </a:t>
            </a:r>
            <a:r>
              <a:rPr lang="en-GB" dirty="0"/>
              <a:t>the requirements for this draft legislation. The level of public interest in the Environment Bill is clearly demonstrated through the 176,746 </a:t>
            </a:r>
            <a:r>
              <a:rPr lang="en-GB" dirty="0" smtClean="0"/>
              <a:t>responses</a:t>
            </a:r>
          </a:p>
          <a:p>
            <a:pPr lvl="0"/>
            <a:r>
              <a:rPr lang="en-GB" dirty="0"/>
              <a:t>The draft legislation sets  out how we will create a pioneering new system of green governance, placing the 25 Year Environment Plan on a statutory footing. Options will be explored for strong targets to improve our environment, and provisions on air quality, waste and water resource management, and restoring nature.</a:t>
            </a:r>
          </a:p>
          <a:p>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25</a:t>
            </a:fld>
            <a:endParaRPr lang="en-GB"/>
          </a:p>
        </p:txBody>
      </p:sp>
    </p:spTree>
    <p:extLst>
      <p:ext uri="{BB962C8B-B14F-4D97-AF65-F5344CB8AC3E}">
        <p14:creationId xmlns:p14="http://schemas.microsoft.com/office/powerpoint/2010/main" val="684267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85000" lnSpcReduction="10000"/>
          </a:bodyPr>
          <a:lstStyle/>
          <a:p>
            <a:pPr marL="0" indent="0">
              <a:buNone/>
            </a:pPr>
            <a:r>
              <a:rPr lang="en-GB" dirty="0" smtClean="0"/>
              <a:t>DRAFT ENVIRONMENTAL BILL</a:t>
            </a:r>
          </a:p>
          <a:p>
            <a:pPr lvl="0"/>
            <a:r>
              <a:rPr lang="en-GB" dirty="0" smtClean="0"/>
              <a:t>The </a:t>
            </a:r>
            <a:r>
              <a:rPr lang="en-GB" dirty="0"/>
              <a:t>ambition is to be the first generation to leave the environment in a better state than that in which we found it. </a:t>
            </a:r>
            <a:endParaRPr lang="en-GB" dirty="0" smtClean="0"/>
          </a:p>
          <a:p>
            <a:pPr lvl="0"/>
            <a:r>
              <a:rPr lang="en-GB" dirty="0" smtClean="0"/>
              <a:t>Alongside </a:t>
            </a:r>
            <a:r>
              <a:rPr lang="en-GB" dirty="0"/>
              <a:t>the draft clauses, the government has published a policy paper setting out a broader vision for the UK’s environment when we leave the EU</a:t>
            </a:r>
            <a:r>
              <a:rPr lang="en-GB" dirty="0" smtClean="0"/>
              <a:t>.</a:t>
            </a:r>
          </a:p>
          <a:p>
            <a:r>
              <a:rPr lang="en-GB" dirty="0"/>
              <a:t>Alongside the draft clauses, the government has published a policy paper setting out a broader vision for the UK’s environment when we leave the EU.</a:t>
            </a:r>
          </a:p>
          <a:p>
            <a:pPr lvl="0"/>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26</a:t>
            </a:fld>
            <a:endParaRPr lang="en-GB"/>
          </a:p>
        </p:txBody>
      </p:sp>
    </p:spTree>
    <p:extLst>
      <p:ext uri="{BB962C8B-B14F-4D97-AF65-F5344CB8AC3E}">
        <p14:creationId xmlns:p14="http://schemas.microsoft.com/office/powerpoint/2010/main" val="4252708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GB" dirty="0" smtClean="0"/>
              <a:t>DRAFT ENVIRONMENTAL BILL</a:t>
            </a:r>
          </a:p>
          <a:p>
            <a:pPr lvl="0"/>
            <a:r>
              <a:rPr lang="en-GB" dirty="0" smtClean="0"/>
              <a:t>These </a:t>
            </a:r>
            <a:r>
              <a:rPr lang="en-GB" dirty="0"/>
              <a:t>draft clauses will be part of a broader Environment Bill – introduced early in the second session of parliament </a:t>
            </a:r>
            <a:r>
              <a:rPr lang="en-GB" dirty="0" smtClean="0"/>
              <a:t>2019 - </a:t>
            </a:r>
            <a:r>
              <a:rPr lang="en-GB" dirty="0"/>
              <a:t>which will include legislative measures to take direct action to address the biggest environmental priorities of our age: air quality; the protection and enhancement of our landscapes, wildlife and habitats; more efficient handling of resources and waste, and better management of our surface, ground and waste water. </a:t>
            </a:r>
            <a:endParaRPr lang="en-GB" dirty="0" smtClean="0"/>
          </a:p>
          <a:p>
            <a:pPr lvl="0"/>
            <a:r>
              <a:rPr lang="en-GB" dirty="0" smtClean="0"/>
              <a:t>The </a:t>
            </a:r>
            <a:r>
              <a:rPr lang="en-GB" dirty="0"/>
              <a:t>policy paper also sets out how we will explore options to include additional cross-cutting targets for environmental improvement as part of our legislative framework.</a:t>
            </a:r>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27</a:t>
            </a:fld>
            <a:endParaRPr lang="en-GB"/>
          </a:p>
        </p:txBody>
      </p:sp>
    </p:spTree>
    <p:extLst>
      <p:ext uri="{BB962C8B-B14F-4D97-AF65-F5344CB8AC3E}">
        <p14:creationId xmlns:p14="http://schemas.microsoft.com/office/powerpoint/2010/main" val="2029651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340768"/>
            <a:ext cx="8229600" cy="5256584"/>
          </a:xfrm>
        </p:spPr>
        <p:txBody>
          <a:bodyPr>
            <a:normAutofit fontScale="40000" lnSpcReduction="20000"/>
          </a:bodyPr>
          <a:lstStyle/>
          <a:p>
            <a:pPr marL="0" indent="0">
              <a:buNone/>
            </a:pPr>
            <a:r>
              <a:rPr lang="en-GB" sz="6000" b="1" dirty="0" smtClean="0"/>
              <a:t>ENVIRONMENTAL</a:t>
            </a:r>
          </a:p>
          <a:p>
            <a:pPr marL="0" lvl="0" indent="0">
              <a:buNone/>
            </a:pPr>
            <a:r>
              <a:rPr lang="en-GB" sz="5000" b="1" dirty="0"/>
              <a:t>The core elements </a:t>
            </a:r>
            <a:r>
              <a:rPr lang="en-GB" sz="5000" b="1" dirty="0" smtClean="0"/>
              <a:t>published in the draft clauses are</a:t>
            </a:r>
            <a:r>
              <a:rPr lang="en-GB" sz="5000" b="1" dirty="0"/>
              <a:t>:</a:t>
            </a:r>
            <a:endParaRPr lang="en-GB" sz="5000" dirty="0"/>
          </a:p>
          <a:p>
            <a:pPr lvl="0"/>
            <a:r>
              <a:rPr lang="en-GB" sz="5000" b="1" dirty="0"/>
              <a:t>Environmental principles</a:t>
            </a:r>
            <a:endParaRPr lang="en-GB" sz="5000" dirty="0"/>
          </a:p>
          <a:p>
            <a:pPr marL="0" lvl="0" indent="0">
              <a:buNone/>
            </a:pPr>
            <a:r>
              <a:rPr lang="en-GB" sz="5000" dirty="0" smtClean="0"/>
              <a:t>The </a:t>
            </a:r>
            <a:r>
              <a:rPr lang="en-GB" sz="5000" dirty="0"/>
              <a:t>environmental principles – such as the “polluter pays” principle or that the public should be able to participate in environmental decision-making – are fundamental to achieving </a:t>
            </a:r>
            <a:r>
              <a:rPr lang="en-GB" sz="5000" dirty="0" smtClean="0"/>
              <a:t>environmental </a:t>
            </a:r>
            <a:r>
              <a:rPr lang="en-GB" sz="5000" dirty="0"/>
              <a:t>ambitions. These will act as guiding principles to help protect the environment from damage and will encourage decision-makers to further consider the environment in the development of government policy</a:t>
            </a:r>
            <a:r>
              <a:rPr lang="en-GB" sz="5000" dirty="0" smtClean="0"/>
              <a:t>.</a:t>
            </a:r>
          </a:p>
          <a:p>
            <a:pPr marL="0" lvl="0" indent="0">
              <a:buNone/>
            </a:pPr>
            <a:endParaRPr lang="en-GB" sz="4500" dirty="0"/>
          </a:p>
          <a:p>
            <a:pPr lvl="0"/>
            <a:r>
              <a:rPr lang="en-GB" sz="5000" b="1" dirty="0"/>
              <a:t>The Office for Environmental Protection:</a:t>
            </a:r>
            <a:endParaRPr lang="en-GB" sz="5000" dirty="0"/>
          </a:p>
          <a:p>
            <a:pPr marL="0" indent="0">
              <a:buNone/>
            </a:pPr>
            <a:r>
              <a:rPr lang="en-GB" sz="5000" dirty="0"/>
              <a:t>A world-leading, green governance body will be established – the Office for Environmental Protection (OEP) – to uphold environmental legislation. The OEP will be an independent, statutory environmental body that will hold government and public bodies to account on environmental standards, including taking legal action to enforce the implementation of environmental law where necessary, once we leave the EU, replacing the current oversight of the European Commission</a:t>
            </a:r>
            <a:endParaRPr lang="en-GB" sz="5000"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28</a:t>
            </a:fld>
            <a:endParaRPr lang="en-GB"/>
          </a:p>
        </p:txBody>
      </p:sp>
    </p:spTree>
    <p:extLst>
      <p:ext uri="{BB962C8B-B14F-4D97-AF65-F5344CB8AC3E}">
        <p14:creationId xmlns:p14="http://schemas.microsoft.com/office/powerpoint/2010/main" val="166150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GB" dirty="0" smtClean="0"/>
              <a:t>ENVIRONMENTAL</a:t>
            </a:r>
          </a:p>
          <a:p>
            <a:pPr marL="0" lvl="0" indent="0">
              <a:buNone/>
            </a:pPr>
            <a:r>
              <a:rPr lang="en-GB" b="1" dirty="0"/>
              <a:t>25 Year Environment </a:t>
            </a:r>
            <a:r>
              <a:rPr lang="en-GB" b="1" dirty="0" smtClean="0"/>
              <a:t>Plan published January 2018</a:t>
            </a:r>
            <a:endParaRPr lang="en-GB" dirty="0"/>
          </a:p>
          <a:p>
            <a:pPr lvl="0"/>
            <a:r>
              <a:rPr lang="en-GB" dirty="0" smtClean="0"/>
              <a:t>This plan sets </a:t>
            </a:r>
            <a:r>
              <a:rPr lang="en-GB" dirty="0"/>
              <a:t>out how we will recover nature, replenish depleted soils, rid seas and rivers of the rubbish damaging our planet, cut greenhouse gas emissions, cleanse our air of toxic pollutants, and develop cleaner, more sustainable energy sources.</a:t>
            </a:r>
          </a:p>
          <a:p>
            <a:pPr lvl="0"/>
            <a:r>
              <a:rPr lang="en-GB" dirty="0"/>
              <a:t>The draft Bill proposes making it a legal requirement for government to have a plan for improving the environment, to monitor and report annually to Parliament on progress and update it at least every 5 </a:t>
            </a:r>
            <a:r>
              <a:rPr lang="en-GB" dirty="0" smtClean="0"/>
              <a:t>years. </a:t>
            </a:r>
          </a:p>
          <a:p>
            <a:pPr lvl="0"/>
            <a:r>
              <a:rPr lang="en-GB" dirty="0" smtClean="0"/>
              <a:t>It would </a:t>
            </a:r>
            <a:r>
              <a:rPr lang="en-GB" dirty="0"/>
              <a:t>become the first such plan, giving it the status and permanence to deliver </a:t>
            </a:r>
            <a:r>
              <a:rPr lang="en-GB" dirty="0" smtClean="0"/>
              <a:t>ambitious </a:t>
            </a:r>
            <a:r>
              <a:rPr lang="en-GB" dirty="0"/>
              <a:t>goals</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29</a:t>
            </a:fld>
            <a:endParaRPr lang="en-GB"/>
          </a:p>
        </p:txBody>
      </p:sp>
    </p:spTree>
    <p:extLst>
      <p:ext uri="{BB962C8B-B14F-4D97-AF65-F5344CB8AC3E}">
        <p14:creationId xmlns:p14="http://schemas.microsoft.com/office/powerpoint/2010/main" val="9019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4000" b="1" dirty="0" smtClean="0"/>
              <a:t>HELPING GREAT BRITAIN WORK WELL</a:t>
            </a:r>
          </a:p>
          <a:p>
            <a:pPr marL="0" indent="0">
              <a:buNone/>
            </a:pPr>
            <a:r>
              <a:rPr lang="en-GB" dirty="0" smtClean="0"/>
              <a:t>This strategy will run until 2020</a:t>
            </a:r>
          </a:p>
          <a:p>
            <a:pPr>
              <a:buFont typeface="Wingdings" panose="05000000000000000000" pitchFamily="2" charset="2"/>
              <a:buChar char="Ø"/>
            </a:pPr>
            <a:r>
              <a:rPr lang="en-GB" dirty="0" smtClean="0"/>
              <a:t>It concentrates more on occupational health than on safety</a:t>
            </a:r>
          </a:p>
          <a:p>
            <a:pPr>
              <a:buFont typeface="Wingdings" panose="05000000000000000000" pitchFamily="2" charset="2"/>
              <a:buChar char="Ø"/>
            </a:pPr>
            <a:r>
              <a:rPr lang="en-GB" dirty="0" smtClean="0"/>
              <a:t>It encourages working together</a:t>
            </a:r>
          </a:p>
          <a:p>
            <a:pPr>
              <a:buFont typeface="Wingdings" panose="05000000000000000000" pitchFamily="2" charset="2"/>
              <a:buChar char="Ø"/>
            </a:pPr>
            <a:r>
              <a:rPr lang="en-GB" dirty="0" smtClean="0"/>
              <a:t>It promotes a more simple approach</a:t>
            </a:r>
          </a:p>
          <a:p>
            <a:pPr>
              <a:buFont typeface="Wingdings" panose="05000000000000000000" pitchFamily="2" charset="2"/>
              <a:buChar char="Ø"/>
            </a:pPr>
            <a:r>
              <a:rPr lang="en-GB" dirty="0" smtClean="0"/>
              <a:t>It wants to take advantage of new technology</a:t>
            </a:r>
          </a:p>
          <a:p>
            <a:pPr marL="0" indent="0">
              <a:buNone/>
            </a:pPr>
            <a:endParaRPr lang="en-GB" dirty="0" smtClean="0"/>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3</a:t>
            </a:fld>
            <a:endParaRPr lang="en-GB"/>
          </a:p>
        </p:txBody>
      </p:sp>
    </p:spTree>
    <p:extLst>
      <p:ext uri="{BB962C8B-B14F-4D97-AF65-F5344CB8AC3E}">
        <p14:creationId xmlns:p14="http://schemas.microsoft.com/office/powerpoint/2010/main" val="665731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GB" dirty="0" smtClean="0"/>
              <a:t>ENVIRONMENTAL</a:t>
            </a:r>
          </a:p>
          <a:p>
            <a:pPr marL="0" lvl="0" indent="0">
              <a:buNone/>
            </a:pPr>
            <a:r>
              <a:rPr lang="en-GB" b="1" dirty="0"/>
              <a:t>25 Year Environment </a:t>
            </a:r>
            <a:r>
              <a:rPr lang="en-GB" b="1" dirty="0" smtClean="0"/>
              <a:t>Plan published January 2018 (Cont’d)</a:t>
            </a:r>
            <a:endParaRPr lang="en-GB" dirty="0"/>
          </a:p>
          <a:p>
            <a:pPr lvl="0"/>
            <a:r>
              <a:rPr lang="en-GB" dirty="0" smtClean="0"/>
              <a:t>Currently </a:t>
            </a:r>
            <a:r>
              <a:rPr lang="en-GB" dirty="0"/>
              <a:t>environmental decisions made in the UK – from improving air and water quality to protecting endangered species – are overseen by the European Commission and underpinned by a number of these principles, such as the precautionary principle, sustainable development and the ‘polluter pays’ principle. </a:t>
            </a:r>
            <a:endParaRPr lang="en-GB" dirty="0" smtClean="0"/>
          </a:p>
          <a:p>
            <a:pPr lvl="0"/>
            <a:r>
              <a:rPr lang="en-GB" dirty="0" smtClean="0"/>
              <a:t>While </a:t>
            </a:r>
            <a:r>
              <a:rPr lang="en-GB" dirty="0"/>
              <a:t>these principles are already central to government environmental policy, they are not set out in one place besides the EU treaties</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30</a:t>
            </a:fld>
            <a:endParaRPr lang="en-GB"/>
          </a:p>
        </p:txBody>
      </p:sp>
    </p:spTree>
    <p:extLst>
      <p:ext uri="{BB962C8B-B14F-4D97-AF65-F5344CB8AC3E}">
        <p14:creationId xmlns:p14="http://schemas.microsoft.com/office/powerpoint/2010/main" val="1406100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GB" dirty="0" smtClean="0"/>
              <a:t>ENVIRONMENTAL</a:t>
            </a:r>
          </a:p>
          <a:p>
            <a:pPr marL="0" lvl="0" indent="0">
              <a:buNone/>
            </a:pPr>
            <a:r>
              <a:rPr lang="en-GB" b="1" dirty="0"/>
              <a:t>25 Year Environment </a:t>
            </a:r>
            <a:r>
              <a:rPr lang="en-GB" b="1" dirty="0" smtClean="0"/>
              <a:t>Plan published January 2018 (Cont’d)</a:t>
            </a:r>
            <a:endParaRPr lang="en-GB" dirty="0"/>
          </a:p>
          <a:p>
            <a:pPr lvl="0"/>
            <a:r>
              <a:rPr lang="en-GB" dirty="0" smtClean="0"/>
              <a:t>Proposals </a:t>
            </a:r>
            <a:r>
              <a:rPr lang="en-GB" dirty="0"/>
              <a:t>are concerned with environmental governance in England and reserved matters throughout the UK, for which the UK government has responsibility. However, </a:t>
            </a:r>
            <a:r>
              <a:rPr lang="en-GB" dirty="0" smtClean="0"/>
              <a:t>the </a:t>
            </a:r>
            <a:r>
              <a:rPr lang="en-GB" dirty="0"/>
              <a:t>devolved administrations </a:t>
            </a:r>
            <a:r>
              <a:rPr lang="en-GB" dirty="0" smtClean="0"/>
              <a:t>may </a:t>
            </a:r>
            <a:r>
              <a:rPr lang="en-GB" dirty="0"/>
              <a:t>wish to take a similar </a:t>
            </a:r>
            <a:r>
              <a:rPr lang="en-GB" dirty="0" smtClean="0"/>
              <a:t>approach and the Government would </a:t>
            </a:r>
            <a:r>
              <a:rPr lang="en-GB" dirty="0"/>
              <a:t>welcome the opportunity to co-design proposals with them to ensure they work across the whole UK, taking account of the different government and legal systems in the individual nations.</a:t>
            </a:r>
          </a:p>
          <a:p>
            <a:r>
              <a:rPr lang="en-GB" dirty="0"/>
              <a:t>More detail on all policy areas will be published in due course</a:t>
            </a: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31</a:t>
            </a:fld>
            <a:endParaRPr lang="en-GB"/>
          </a:p>
        </p:txBody>
      </p:sp>
    </p:spTree>
    <p:extLst>
      <p:ext uri="{BB962C8B-B14F-4D97-AF65-F5344CB8AC3E}">
        <p14:creationId xmlns:p14="http://schemas.microsoft.com/office/powerpoint/2010/main" val="18810070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fontScale="85000" lnSpcReduction="20000"/>
          </a:bodyPr>
          <a:lstStyle/>
          <a:p>
            <a:pPr marL="0" indent="0">
              <a:buNone/>
            </a:pPr>
            <a:r>
              <a:rPr lang="en-GB" dirty="0" smtClean="0"/>
              <a:t>For further information check:</a:t>
            </a:r>
          </a:p>
          <a:p>
            <a:pPr marL="0" indent="0">
              <a:buNone/>
            </a:pPr>
            <a:r>
              <a:rPr lang="en-GB" dirty="0" smtClean="0"/>
              <a:t>HSE Website </a:t>
            </a:r>
          </a:p>
          <a:p>
            <a:pPr marL="0" indent="0">
              <a:buNone/>
            </a:pPr>
            <a:r>
              <a:rPr lang="en-GB" dirty="0" smtClean="0">
                <a:hlinkClick r:id="rId2"/>
              </a:rPr>
              <a:t>www.hse.gov.uk</a:t>
            </a:r>
            <a:endParaRPr lang="en-GB" dirty="0" smtClean="0"/>
          </a:p>
          <a:p>
            <a:pPr marL="0" indent="0">
              <a:buNone/>
            </a:pPr>
            <a:r>
              <a:rPr lang="en-GB" dirty="0" smtClean="0"/>
              <a:t>Environmental Website</a:t>
            </a:r>
          </a:p>
          <a:p>
            <a:pPr marL="0" indent="0">
              <a:buNone/>
            </a:pPr>
            <a:r>
              <a:rPr lang="en-GB" dirty="0" smtClean="0">
                <a:hlinkClick r:id="rId3"/>
              </a:rPr>
              <a:t>www.gov.uk</a:t>
            </a:r>
            <a:r>
              <a:rPr lang="en-GB" dirty="0" smtClean="0"/>
              <a:t> </a:t>
            </a:r>
          </a:p>
          <a:p>
            <a:pPr marL="0" indent="0">
              <a:buNone/>
            </a:pPr>
            <a:r>
              <a:rPr lang="en-GB" dirty="0" smtClean="0"/>
              <a:t>Then organisations then Environmental Agency</a:t>
            </a:r>
          </a:p>
          <a:p>
            <a:pPr marL="0" indent="0">
              <a:buNone/>
            </a:pPr>
            <a:r>
              <a:rPr lang="en-GB" dirty="0" smtClean="0"/>
              <a:t>Or</a:t>
            </a:r>
          </a:p>
          <a:p>
            <a:pPr marL="0" indent="0">
              <a:buNone/>
            </a:pPr>
            <a:r>
              <a:rPr lang="en-GB" dirty="0" smtClean="0"/>
              <a:t>Our Website http://herefordhsg.co.uk</a:t>
            </a:r>
          </a:p>
          <a:p>
            <a:pPr marL="0" indent="0">
              <a:buNone/>
            </a:pPr>
            <a:r>
              <a:rPr lang="en-GB" dirty="0" smtClean="0"/>
              <a:t>Or</a:t>
            </a:r>
          </a:p>
          <a:p>
            <a:pPr marL="0" indent="0">
              <a:buNone/>
            </a:pPr>
            <a:r>
              <a:rPr lang="en-GB" dirty="0" smtClean="0"/>
              <a:t>Facebook page https://www.facebook.com/Herefordhsg/</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32</a:t>
            </a:fld>
            <a:endParaRPr lang="en-GB"/>
          </a:p>
        </p:txBody>
      </p:sp>
    </p:spTree>
    <p:extLst>
      <p:ext uri="{BB962C8B-B14F-4D97-AF65-F5344CB8AC3E}">
        <p14:creationId xmlns:p14="http://schemas.microsoft.com/office/powerpoint/2010/main" val="1220560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a:buFont typeface="Wingdings" panose="05000000000000000000" pitchFamily="2" charset="2"/>
              <a:buChar char="Ø"/>
            </a:pPr>
            <a:r>
              <a:rPr lang="en-GB" sz="4000" i="1" dirty="0" smtClean="0"/>
              <a:t>Thanks for listening</a:t>
            </a:r>
          </a:p>
          <a:p>
            <a:pPr>
              <a:buFont typeface="Wingdings" panose="05000000000000000000" pitchFamily="2" charset="2"/>
              <a:buChar char="Ø"/>
            </a:pPr>
            <a:r>
              <a:rPr lang="en-GB" dirty="0" smtClean="0"/>
              <a:t>This presentation is available on our website</a:t>
            </a:r>
          </a:p>
          <a:p>
            <a:pPr>
              <a:buFont typeface="Wingdings" panose="05000000000000000000" pitchFamily="2" charset="2"/>
              <a:buChar char="Ø"/>
            </a:pPr>
            <a:r>
              <a:rPr lang="en-GB" dirty="0" smtClean="0"/>
              <a:t>Please fill in the seminar feed back form</a:t>
            </a:r>
          </a:p>
          <a:p>
            <a:pPr>
              <a:buFont typeface="Wingdings" panose="05000000000000000000" pitchFamily="2" charset="2"/>
              <a:buChar char="Ø"/>
            </a:pPr>
            <a:endParaRPr lang="en-GB" dirty="0" smtClean="0"/>
          </a:p>
          <a:p>
            <a:pPr>
              <a:buFont typeface="Wingdings" panose="05000000000000000000" pitchFamily="2" charset="2"/>
              <a:buChar char="Ø"/>
            </a:pPr>
            <a:r>
              <a:rPr lang="en-GB" dirty="0" smtClean="0"/>
              <a:t>Our next seminar in on </a:t>
            </a:r>
            <a:r>
              <a:rPr lang="en-GB" dirty="0" smtClean="0"/>
              <a:t>Wednesday March 27</a:t>
            </a:r>
            <a:r>
              <a:rPr lang="en-GB" baseline="30000" dirty="0" smtClean="0"/>
              <a:t>th</a:t>
            </a:r>
            <a:r>
              <a:rPr lang="en-GB" dirty="0" smtClean="0"/>
              <a:t> 2019 and the subject is Noise</a:t>
            </a:r>
          </a:p>
          <a:p>
            <a:pPr marL="0" indent="0">
              <a:buNone/>
            </a:pPr>
            <a:r>
              <a:rPr lang="en-GB" dirty="0" smtClean="0"/>
              <a:t>SEE YOU THERE!!!</a:t>
            </a: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33</a:t>
            </a:fld>
            <a:endParaRPr lang="en-GB"/>
          </a:p>
        </p:txBody>
      </p:sp>
    </p:spTree>
    <p:extLst>
      <p:ext uri="{BB962C8B-B14F-4D97-AF65-F5344CB8AC3E}">
        <p14:creationId xmlns:p14="http://schemas.microsoft.com/office/powerpoint/2010/main" val="2840695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sz="4600" dirty="0" smtClean="0"/>
              <a:t>HSE Priorities 2018/2019</a:t>
            </a:r>
          </a:p>
          <a:p>
            <a:r>
              <a:rPr lang="en-GB" dirty="0"/>
              <a:t>Deliver around 20 000 proactive inspections </a:t>
            </a:r>
            <a:r>
              <a:rPr lang="en-GB" dirty="0" smtClean="0"/>
              <a:t>to prevent </a:t>
            </a:r>
            <a:r>
              <a:rPr lang="en-GB" dirty="0"/>
              <a:t>harm, with increasing use of </a:t>
            </a:r>
            <a:r>
              <a:rPr lang="en-GB" dirty="0" smtClean="0"/>
              <a:t>campaigns that </a:t>
            </a:r>
            <a:r>
              <a:rPr lang="en-GB" dirty="0"/>
              <a:t>focus these inspections on specific issues </a:t>
            </a:r>
            <a:r>
              <a:rPr lang="en-GB" dirty="0" smtClean="0"/>
              <a:t>and activities </a:t>
            </a:r>
            <a:r>
              <a:rPr lang="en-GB" dirty="0"/>
              <a:t>found in high-risk industries, including </a:t>
            </a:r>
            <a:r>
              <a:rPr lang="en-GB" dirty="0" smtClean="0"/>
              <a:t>a </a:t>
            </a:r>
            <a:r>
              <a:rPr lang="en-GB" b="1" dirty="0" smtClean="0"/>
              <a:t>sustained </a:t>
            </a:r>
            <a:r>
              <a:rPr lang="en-GB" b="1" dirty="0"/>
              <a:t>focus on health risks </a:t>
            </a:r>
            <a:r>
              <a:rPr lang="en-GB" dirty="0"/>
              <a:t>associated with </a:t>
            </a:r>
            <a:r>
              <a:rPr lang="en-GB" dirty="0" smtClean="0"/>
              <a:t>OLD and </a:t>
            </a:r>
            <a:r>
              <a:rPr lang="en-GB" dirty="0"/>
              <a:t>MSDs to improve compliance and risk control</a:t>
            </a:r>
          </a:p>
          <a:p>
            <a:r>
              <a:rPr lang="en-GB" dirty="0" smtClean="0"/>
              <a:t>Sustain </a:t>
            </a:r>
            <a:r>
              <a:rPr lang="en-GB" dirty="0"/>
              <a:t>the </a:t>
            </a:r>
            <a:r>
              <a:rPr lang="en-GB" b="1" dirty="0"/>
              <a:t>timely completion of investigations </a:t>
            </a:r>
            <a:r>
              <a:rPr lang="en-GB" dirty="0" smtClean="0"/>
              <a:t>to help </a:t>
            </a:r>
            <a:r>
              <a:rPr lang="en-GB" dirty="0"/>
              <a:t>victims and bereaved families understand </a:t>
            </a:r>
            <a:r>
              <a:rPr lang="en-GB" dirty="0" smtClean="0"/>
              <a:t>what happened </a:t>
            </a:r>
            <a:r>
              <a:rPr lang="en-GB" dirty="0"/>
              <a:t>(and why), to tackle ongoing risks and </a:t>
            </a:r>
            <a:r>
              <a:rPr lang="en-GB" dirty="0" smtClean="0"/>
              <a:t>to take </a:t>
            </a:r>
            <a:r>
              <a:rPr lang="en-GB" dirty="0"/>
              <a:t>enforcement action where appropriate</a:t>
            </a:r>
          </a:p>
          <a:p>
            <a:r>
              <a:rPr lang="en-US" dirty="0"/>
              <a:t>S</a:t>
            </a:r>
            <a:r>
              <a:rPr lang="en-GB" dirty="0" err="1" smtClean="0"/>
              <a:t>ustain</a:t>
            </a:r>
            <a:r>
              <a:rPr lang="en-GB" dirty="0" smtClean="0"/>
              <a:t> </a:t>
            </a:r>
            <a:r>
              <a:rPr lang="en-GB" b="1" dirty="0"/>
              <a:t>timeliness of decisions on </a:t>
            </a:r>
            <a:r>
              <a:rPr lang="en-GB" b="1" dirty="0" smtClean="0"/>
              <a:t>applications</a:t>
            </a:r>
            <a:r>
              <a:rPr lang="en-GB" dirty="0" smtClean="0"/>
              <a:t> for </a:t>
            </a:r>
            <a:r>
              <a:rPr lang="en-GB" dirty="0"/>
              <a:t>authorisation of biocides and pesticides</a:t>
            </a:r>
          </a:p>
          <a:p>
            <a:r>
              <a:rPr lang="en-GB" b="1" dirty="0" smtClean="0"/>
              <a:t>Modernise their </a:t>
            </a:r>
            <a:r>
              <a:rPr lang="en-GB" b="1" dirty="0"/>
              <a:t>services, </a:t>
            </a:r>
            <a:r>
              <a:rPr lang="en-GB" dirty="0"/>
              <a:t>making them </a:t>
            </a:r>
            <a:r>
              <a:rPr lang="en-GB" dirty="0" smtClean="0"/>
              <a:t>user focused and </a:t>
            </a:r>
            <a:r>
              <a:rPr lang="en-GB" dirty="0"/>
              <a:t>accessible, and providing the ability </a:t>
            </a:r>
            <a:r>
              <a:rPr lang="en-GB" dirty="0" smtClean="0"/>
              <a:t>for people </a:t>
            </a:r>
            <a:r>
              <a:rPr lang="en-GB" dirty="0"/>
              <a:t>to transact with us online</a:t>
            </a:r>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4</a:t>
            </a:fld>
            <a:endParaRPr lang="en-GB"/>
          </a:p>
        </p:txBody>
      </p:sp>
    </p:spTree>
    <p:extLst>
      <p:ext uri="{BB962C8B-B14F-4D97-AF65-F5344CB8AC3E}">
        <p14:creationId xmlns:p14="http://schemas.microsoft.com/office/powerpoint/2010/main" val="1708811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The HSE will meet these priorities by:</a:t>
            </a:r>
          </a:p>
          <a:p>
            <a:r>
              <a:rPr lang="en-GB" dirty="0" smtClean="0"/>
              <a:t>Undertaking </a:t>
            </a:r>
            <a:r>
              <a:rPr lang="en-GB" dirty="0"/>
              <a:t>a targeted programme of </a:t>
            </a:r>
            <a:r>
              <a:rPr lang="en-GB" dirty="0" smtClean="0"/>
              <a:t>approximately 20 </a:t>
            </a:r>
            <a:r>
              <a:rPr lang="en-GB" dirty="0"/>
              <a:t>000 proactive inspections using major </a:t>
            </a:r>
            <a:r>
              <a:rPr lang="en-GB" dirty="0" smtClean="0"/>
              <a:t>campaigns to </a:t>
            </a:r>
            <a:r>
              <a:rPr lang="en-GB" dirty="0"/>
              <a:t>address priority issues within high-risk </a:t>
            </a:r>
            <a:r>
              <a:rPr lang="en-GB" dirty="0" smtClean="0"/>
              <a:t>industries, as identified in sector plans and our Health and Work  strategy</a:t>
            </a:r>
            <a:r>
              <a:rPr lang="en-GB" dirty="0"/>
              <a:t>. </a:t>
            </a:r>
            <a:endParaRPr lang="en-GB" dirty="0" smtClean="0"/>
          </a:p>
          <a:p>
            <a:r>
              <a:rPr lang="en-GB" dirty="0" smtClean="0"/>
              <a:t>Targeting </a:t>
            </a:r>
            <a:r>
              <a:rPr lang="en-GB" dirty="0"/>
              <a:t>communications used to </a:t>
            </a:r>
            <a:r>
              <a:rPr lang="en-GB" dirty="0" smtClean="0"/>
              <a:t>amplify frontline </a:t>
            </a:r>
            <a:r>
              <a:rPr lang="en-GB" dirty="0"/>
              <a:t>inspection activity on sector and health priorities</a:t>
            </a:r>
          </a:p>
          <a:p>
            <a:pPr marL="0" indent="0">
              <a:buNone/>
            </a:pPr>
            <a:endParaRPr lang="en-GB" dirty="0" smtClean="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5</a:t>
            </a:fld>
            <a:endParaRPr lang="en-GB"/>
          </a:p>
        </p:txBody>
      </p:sp>
    </p:spTree>
    <p:extLst>
      <p:ext uri="{BB962C8B-B14F-4D97-AF65-F5344CB8AC3E}">
        <p14:creationId xmlns:p14="http://schemas.microsoft.com/office/powerpoint/2010/main" val="107641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fontScale="77500" lnSpcReduction="20000"/>
          </a:bodyPr>
          <a:lstStyle/>
          <a:p>
            <a:r>
              <a:rPr lang="en-GB" dirty="0"/>
              <a:t>As part of a targeted programme, </a:t>
            </a:r>
            <a:r>
              <a:rPr lang="en-GB" dirty="0" smtClean="0"/>
              <a:t>they </a:t>
            </a:r>
            <a:r>
              <a:rPr lang="en-GB" dirty="0"/>
              <a:t>will deliver five</a:t>
            </a:r>
          </a:p>
          <a:p>
            <a:pPr marL="0" indent="0">
              <a:buNone/>
            </a:pPr>
            <a:r>
              <a:rPr lang="en-GB" dirty="0" smtClean="0"/>
              <a:t>     major </a:t>
            </a:r>
            <a:r>
              <a:rPr lang="en-GB" dirty="0"/>
              <a:t>inspection campaigns, each with at </a:t>
            </a:r>
            <a:r>
              <a:rPr lang="en-GB" dirty="0" smtClean="0"/>
              <a:t>least 500</a:t>
            </a:r>
          </a:p>
          <a:p>
            <a:pPr marL="0" indent="0">
              <a:buNone/>
            </a:pPr>
            <a:r>
              <a:rPr lang="en-GB" dirty="0" smtClean="0"/>
              <a:t>     inspections </a:t>
            </a:r>
            <a:r>
              <a:rPr lang="en-GB" dirty="0"/>
              <a:t>and amplified by communications, in the</a:t>
            </a:r>
          </a:p>
          <a:p>
            <a:pPr marL="0" indent="0">
              <a:buNone/>
            </a:pPr>
            <a:r>
              <a:rPr lang="en-GB" dirty="0" smtClean="0"/>
              <a:t>     following </a:t>
            </a:r>
            <a:r>
              <a:rPr lang="en-GB" dirty="0"/>
              <a:t>sectors</a:t>
            </a:r>
            <a:r>
              <a:rPr lang="en-GB" dirty="0" smtClean="0"/>
              <a:t>:</a:t>
            </a:r>
          </a:p>
          <a:p>
            <a:pPr>
              <a:buFont typeface="Wingdings" panose="05000000000000000000" pitchFamily="2" charset="2"/>
              <a:buChar char="v"/>
            </a:pPr>
            <a:r>
              <a:rPr lang="en-GB" dirty="0" smtClean="0"/>
              <a:t>metal </a:t>
            </a:r>
            <a:r>
              <a:rPr lang="en-GB" dirty="0"/>
              <a:t>fabrication</a:t>
            </a:r>
          </a:p>
          <a:p>
            <a:pPr>
              <a:buFont typeface="Wingdings" panose="05000000000000000000" pitchFamily="2" charset="2"/>
              <a:buChar char="v"/>
            </a:pPr>
            <a:r>
              <a:rPr lang="en-GB" dirty="0" smtClean="0"/>
              <a:t>agriculture</a:t>
            </a:r>
            <a:endParaRPr lang="en-GB" dirty="0"/>
          </a:p>
          <a:p>
            <a:pPr>
              <a:buFont typeface="Wingdings" panose="05000000000000000000" pitchFamily="2" charset="2"/>
              <a:buChar char="v"/>
            </a:pPr>
            <a:r>
              <a:rPr lang="en-GB" dirty="0" smtClean="0"/>
              <a:t>waste </a:t>
            </a:r>
            <a:r>
              <a:rPr lang="en-GB" dirty="0"/>
              <a:t>and recycling</a:t>
            </a:r>
          </a:p>
          <a:p>
            <a:pPr>
              <a:buFont typeface="Wingdings" panose="05000000000000000000" pitchFamily="2" charset="2"/>
              <a:buChar char="v"/>
            </a:pPr>
            <a:r>
              <a:rPr lang="en-GB" dirty="0" smtClean="0"/>
              <a:t>food </a:t>
            </a:r>
            <a:r>
              <a:rPr lang="en-GB" dirty="0"/>
              <a:t>manufacturing</a:t>
            </a:r>
          </a:p>
          <a:p>
            <a:pPr>
              <a:buFont typeface="Wingdings" panose="05000000000000000000" pitchFamily="2" charset="2"/>
              <a:buChar char="v"/>
            </a:pPr>
            <a:r>
              <a:rPr lang="en-GB" dirty="0" smtClean="0"/>
              <a:t>construction </a:t>
            </a:r>
            <a:r>
              <a:rPr lang="en-GB" dirty="0"/>
              <a:t>refurbishment (one national, two </a:t>
            </a:r>
            <a:r>
              <a:rPr lang="en-GB" dirty="0" smtClean="0"/>
              <a:t>London specific</a:t>
            </a:r>
            <a:r>
              <a:rPr lang="en-GB" dirty="0"/>
              <a:t>),</a:t>
            </a:r>
          </a:p>
          <a:p>
            <a:r>
              <a:rPr lang="en-GB" dirty="0"/>
              <a:t>and one national campaign focused </a:t>
            </a:r>
            <a:r>
              <a:rPr lang="en-GB" dirty="0" smtClean="0"/>
              <a:t>on construction </a:t>
            </a:r>
            <a:r>
              <a:rPr lang="en-GB" dirty="0"/>
              <a:t>health risk</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6</a:t>
            </a:fld>
            <a:endParaRPr lang="en-GB"/>
          </a:p>
        </p:txBody>
      </p:sp>
    </p:spTree>
    <p:extLst>
      <p:ext uri="{BB962C8B-B14F-4D97-AF65-F5344CB8AC3E}">
        <p14:creationId xmlns:p14="http://schemas.microsoft.com/office/powerpoint/2010/main" val="137569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 HSE want to sustain </a:t>
            </a:r>
            <a:r>
              <a:rPr lang="en-GB" dirty="0"/>
              <a:t>the timely completion of investigations aiming </a:t>
            </a:r>
            <a:r>
              <a:rPr lang="en-GB" dirty="0" smtClean="0"/>
              <a:t>to:</a:t>
            </a:r>
            <a:endParaRPr lang="en-GB" dirty="0"/>
          </a:p>
          <a:p>
            <a:r>
              <a:rPr lang="en-GB" dirty="0"/>
              <a:t>complete them as soon as possible, by 12 months </a:t>
            </a:r>
            <a:r>
              <a:rPr lang="en-GB" dirty="0" smtClean="0"/>
              <a:t>from the </a:t>
            </a:r>
            <a:r>
              <a:rPr lang="en-GB" dirty="0"/>
              <a:t>date of the incident (or primacy date for fatalities)</a:t>
            </a:r>
          </a:p>
          <a:p>
            <a:r>
              <a:rPr lang="en-GB" dirty="0"/>
              <a:t>80% of fatal investigations completed within 12 months of </a:t>
            </a:r>
            <a:r>
              <a:rPr lang="en-GB" dirty="0" smtClean="0"/>
              <a:t>HSE assuming </a:t>
            </a:r>
            <a:r>
              <a:rPr lang="en-GB" dirty="0"/>
              <a:t>primacy</a:t>
            </a:r>
          </a:p>
          <a:p>
            <a:r>
              <a:rPr lang="en-GB" dirty="0"/>
              <a:t>90% of non-fatal investigations completed within 12 months </a:t>
            </a:r>
            <a:r>
              <a:rPr lang="en-GB" dirty="0" smtClean="0"/>
              <a:t>of the </a:t>
            </a:r>
            <a:r>
              <a:rPr lang="en-GB" dirty="0"/>
              <a:t>incident</a:t>
            </a:r>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7</a:t>
            </a:fld>
            <a:endParaRPr lang="en-GB"/>
          </a:p>
        </p:txBody>
      </p:sp>
    </p:spTree>
    <p:extLst>
      <p:ext uri="{BB962C8B-B14F-4D97-AF65-F5344CB8AC3E}">
        <p14:creationId xmlns:p14="http://schemas.microsoft.com/office/powerpoint/2010/main" val="342153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The HSE will organise:</a:t>
            </a:r>
          </a:p>
          <a:p>
            <a:r>
              <a:rPr lang="en-GB" dirty="0" smtClean="0"/>
              <a:t>Creation </a:t>
            </a:r>
            <a:r>
              <a:rPr lang="en-GB" dirty="0"/>
              <a:t>of a single, digitally enabled, licensing and</a:t>
            </a:r>
          </a:p>
          <a:p>
            <a:pPr marL="0" indent="0">
              <a:buNone/>
            </a:pPr>
            <a:r>
              <a:rPr lang="en-GB" dirty="0" smtClean="0"/>
              <a:t>     </a:t>
            </a:r>
            <a:r>
              <a:rPr lang="en-GB" dirty="0" err="1" smtClean="0"/>
              <a:t>permissioning</a:t>
            </a:r>
            <a:r>
              <a:rPr lang="en-GB" dirty="0" smtClean="0"/>
              <a:t> </a:t>
            </a:r>
            <a:r>
              <a:rPr lang="en-GB" dirty="0"/>
              <a:t>function for HSE</a:t>
            </a:r>
          </a:p>
          <a:p>
            <a:r>
              <a:rPr lang="en-GB" dirty="0"/>
              <a:t>Creation of an HSE contact centre</a:t>
            </a:r>
          </a:p>
          <a:p>
            <a:r>
              <a:rPr lang="en-GB" dirty="0"/>
              <a:t>Implement new ways of working for asbestos licensing</a:t>
            </a:r>
          </a:p>
          <a:p>
            <a:pPr marL="0" indent="0">
              <a:buNone/>
            </a:pPr>
            <a:r>
              <a:rPr lang="en-GB" dirty="0" smtClean="0"/>
              <a:t>     including </a:t>
            </a:r>
            <a:r>
              <a:rPr lang="en-GB" dirty="0"/>
              <a:t>ability to apply for licences and renewals online</a:t>
            </a:r>
          </a:p>
          <a:p>
            <a:r>
              <a:rPr lang="en-GB" dirty="0"/>
              <a:t>Introduce a simplified and improved way for people </a:t>
            </a:r>
            <a:r>
              <a:rPr lang="en-GB" dirty="0" smtClean="0"/>
              <a:t>to</a:t>
            </a:r>
          </a:p>
          <a:p>
            <a:pPr marL="0" indent="0">
              <a:buNone/>
            </a:pPr>
            <a:r>
              <a:rPr lang="en-GB" dirty="0" smtClean="0"/>
              <a:t>     register concerns and advice requests online</a:t>
            </a:r>
          </a:p>
          <a:p>
            <a:r>
              <a:rPr lang="en-GB" dirty="0" smtClean="0"/>
              <a:t>Deliver </a:t>
            </a:r>
            <a:r>
              <a:rPr lang="en-GB" dirty="0"/>
              <a:t>a programme of targeted interventions</a:t>
            </a:r>
          </a:p>
          <a:p>
            <a:pPr marL="0" indent="0">
              <a:buNone/>
            </a:pPr>
            <a:r>
              <a:rPr lang="en-GB" dirty="0" smtClean="0"/>
              <a:t>     concentrating </a:t>
            </a:r>
            <a:r>
              <a:rPr lang="en-GB" dirty="0"/>
              <a:t>on controlling high-consequence risks </a:t>
            </a:r>
            <a:r>
              <a:rPr lang="en-GB" dirty="0" smtClean="0"/>
              <a:t>from</a:t>
            </a:r>
          </a:p>
          <a:p>
            <a:pPr marL="0" indent="0">
              <a:buNone/>
            </a:pPr>
            <a:r>
              <a:rPr lang="en-GB" dirty="0" smtClean="0"/>
              <a:t>     legionella, fairgrounds and major construction projects</a:t>
            </a: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8</a:t>
            </a:fld>
            <a:endParaRPr lang="en-GB"/>
          </a:p>
        </p:txBody>
      </p:sp>
    </p:spTree>
    <p:extLst>
      <p:ext uri="{BB962C8B-B14F-4D97-AF65-F5344CB8AC3E}">
        <p14:creationId xmlns:p14="http://schemas.microsoft.com/office/powerpoint/2010/main" val="362779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2019</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As </a:t>
            </a:r>
            <a:r>
              <a:rPr lang="en-GB" dirty="0"/>
              <a:t>part of the targeted programme </a:t>
            </a:r>
            <a:r>
              <a:rPr lang="en-GB" dirty="0" smtClean="0"/>
              <a:t>the HSE </a:t>
            </a:r>
            <a:r>
              <a:rPr lang="en-GB" dirty="0"/>
              <a:t>will deliver</a:t>
            </a:r>
          </a:p>
          <a:p>
            <a:pPr marL="0" indent="0">
              <a:buNone/>
            </a:pPr>
            <a:r>
              <a:rPr lang="en-GB" dirty="0" smtClean="0"/>
              <a:t>inspection </a:t>
            </a:r>
            <a:r>
              <a:rPr lang="en-GB" dirty="0"/>
              <a:t>campaigns in the following:</a:t>
            </a:r>
          </a:p>
          <a:p>
            <a:r>
              <a:rPr lang="en-GB" dirty="0" smtClean="0"/>
              <a:t>third </a:t>
            </a:r>
            <a:r>
              <a:rPr lang="en-GB" dirty="0"/>
              <a:t>parties providing services to control legionella</a:t>
            </a:r>
          </a:p>
          <a:p>
            <a:pPr marL="0" indent="0">
              <a:buNone/>
            </a:pPr>
            <a:r>
              <a:rPr lang="en-GB" dirty="0" smtClean="0"/>
              <a:t>     risks</a:t>
            </a:r>
            <a:r>
              <a:rPr lang="en-GB" dirty="0"/>
              <a:t>, including water treatment contractors, legionella</a:t>
            </a:r>
          </a:p>
          <a:p>
            <a:pPr marL="0" indent="0">
              <a:buNone/>
            </a:pPr>
            <a:r>
              <a:rPr lang="en-GB" dirty="0" smtClean="0"/>
              <a:t>     risk </a:t>
            </a:r>
            <a:r>
              <a:rPr lang="en-GB" dirty="0"/>
              <a:t>assessors and cleaning contractors</a:t>
            </a:r>
          </a:p>
          <a:p>
            <a:r>
              <a:rPr lang="en-GB" dirty="0" smtClean="0"/>
              <a:t>the </a:t>
            </a:r>
            <a:r>
              <a:rPr lang="en-GB" dirty="0"/>
              <a:t>fairground industry, focusing on the control of</a:t>
            </a:r>
          </a:p>
          <a:p>
            <a:pPr marL="0" indent="0">
              <a:buNone/>
            </a:pPr>
            <a:r>
              <a:rPr lang="en-GB" dirty="0" smtClean="0"/>
              <a:t>     public </a:t>
            </a:r>
            <a:r>
              <a:rPr lang="en-GB" dirty="0"/>
              <a:t>safety risks including those associated with</a:t>
            </a:r>
          </a:p>
          <a:p>
            <a:pPr marL="0" indent="0">
              <a:buNone/>
            </a:pPr>
            <a:r>
              <a:rPr lang="en-GB" dirty="0" smtClean="0"/>
              <a:t>     travelling </a:t>
            </a:r>
            <a:r>
              <a:rPr lang="en-GB" dirty="0"/>
              <a:t>fairs and fixed theme parks</a:t>
            </a:r>
          </a:p>
          <a:p>
            <a:r>
              <a:rPr lang="en-GB" dirty="0" smtClean="0"/>
              <a:t>deliver </a:t>
            </a:r>
            <a:r>
              <a:rPr lang="en-GB" dirty="0"/>
              <a:t>project-specific intervention plans for HS2, </a:t>
            </a:r>
            <a:r>
              <a:rPr lang="en-GB" dirty="0" smtClean="0"/>
              <a:t>Thames Tideway &amp; Nuclear new build</a:t>
            </a: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2019</a:t>
            </a:r>
            <a:endParaRPr lang="en-GB"/>
          </a:p>
        </p:txBody>
      </p:sp>
      <p:sp>
        <p:nvSpPr>
          <p:cNvPr id="5" name="Slide Number Placeholder 4"/>
          <p:cNvSpPr>
            <a:spLocks noGrp="1"/>
          </p:cNvSpPr>
          <p:nvPr>
            <p:ph type="sldNum" sz="quarter" idx="12"/>
          </p:nvPr>
        </p:nvSpPr>
        <p:spPr/>
        <p:txBody>
          <a:bodyPr/>
          <a:lstStyle/>
          <a:p>
            <a:fld id="{B9414556-BEDA-4D4B-9CF1-263B737BB541}" type="slidenum">
              <a:rPr lang="en-GB" smtClean="0"/>
              <a:t>9</a:t>
            </a:fld>
            <a:endParaRPr lang="en-GB"/>
          </a:p>
        </p:txBody>
      </p:sp>
    </p:spTree>
    <p:extLst>
      <p:ext uri="{BB962C8B-B14F-4D97-AF65-F5344CB8AC3E}">
        <p14:creationId xmlns:p14="http://schemas.microsoft.com/office/powerpoint/2010/main" val="1713920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2407</Words>
  <Application>Microsoft Office PowerPoint</Application>
  <PresentationFormat>On-screen Show (4:3)</PresentationFormat>
  <Paragraphs>294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Health, Safety &amp; Environmental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lpstr>HSE Update 2019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Safety &amp; Environmental Update 2019</dc:title>
  <dc:creator>Mike</dc:creator>
  <cp:lastModifiedBy>Mike</cp:lastModifiedBy>
  <cp:revision>22</cp:revision>
  <cp:lastPrinted>2019-02-04T15:52:34Z</cp:lastPrinted>
  <dcterms:created xsi:type="dcterms:W3CDTF">2019-01-17T09:50:21Z</dcterms:created>
  <dcterms:modified xsi:type="dcterms:W3CDTF">2019-02-19T16:41:49Z</dcterms:modified>
</cp:coreProperties>
</file>