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5" r:id="rId2"/>
    <p:sldMasterId id="2147483822" r:id="rId3"/>
    <p:sldMasterId id="2147483819" r:id="rId4"/>
  </p:sldMasterIdLst>
  <p:notesMasterIdLst>
    <p:notesMasterId r:id="rId19"/>
  </p:notesMasterIdLst>
  <p:handoutMasterIdLst>
    <p:handoutMasterId r:id="rId20"/>
  </p:handoutMasterIdLst>
  <p:sldIdLst>
    <p:sldId id="421" r:id="rId5"/>
    <p:sldId id="420" r:id="rId6"/>
    <p:sldId id="284" r:id="rId7"/>
    <p:sldId id="411" r:id="rId8"/>
    <p:sldId id="409" r:id="rId9"/>
    <p:sldId id="416" r:id="rId10"/>
    <p:sldId id="432" r:id="rId11"/>
    <p:sldId id="359" r:id="rId12"/>
    <p:sldId id="429" r:id="rId13"/>
    <p:sldId id="430" r:id="rId14"/>
    <p:sldId id="431" r:id="rId15"/>
    <p:sldId id="433" r:id="rId16"/>
    <p:sldId id="286" r:id="rId17"/>
    <p:sldId id="434" r:id="rId18"/>
  </p:sldIdLst>
  <p:sldSz cx="9906000" cy="6858000" type="A4"/>
  <p:notesSz cx="9944100" cy="6805613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595"/>
    <a:srgbClr val="D64329"/>
    <a:srgbClr val="DE581C"/>
    <a:srgbClr val="FF6600"/>
    <a:srgbClr val="E69D1A"/>
    <a:srgbClr val="000066"/>
    <a:srgbClr val="31CF84"/>
    <a:srgbClr val="218F5B"/>
    <a:srgbClr val="173AA9"/>
    <a:srgbClr val="EFC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7" autoAdjust="0"/>
    <p:restoredTop sz="94629" autoAdjust="0"/>
  </p:normalViewPr>
  <p:slideViewPr>
    <p:cSldViewPr>
      <p:cViewPr>
        <p:scale>
          <a:sx n="81" d="100"/>
          <a:sy n="81" d="100"/>
        </p:scale>
        <p:origin x="-978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1830" y="-102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111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1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1573E-E11F-4668-838A-91A3652423E1}" type="datetimeFigureOut">
              <a:rPr lang="en-GB" smtClean="0"/>
              <a:t>10/04/2018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4151"/>
            <a:ext cx="4309111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2689" y="6464151"/>
            <a:ext cx="4309111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F95EC-50D8-4CBE-8983-9353FD3302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409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111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1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403E3-5FD2-4578-9E36-84A131F358F2}" type="datetimeFigureOut">
              <a:rPr lang="en-US" smtClean="0"/>
              <a:pPr/>
              <a:t>4/10/2018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8963" y="511175"/>
            <a:ext cx="368617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11" y="3232668"/>
            <a:ext cx="7955280" cy="3062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4151"/>
            <a:ext cx="4309111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689" y="6464151"/>
            <a:ext cx="4309111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D0740-A9C3-4CF7-8129-FC365080DB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384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51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51612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81338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354959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29257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03050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19150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8" y="0"/>
            <a:ext cx="1061995" cy="750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transition spd="slow">
    <p:fade thruBlk="1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8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8" y="0"/>
            <a:ext cx="1061995" cy="7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5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transition spd="slow">
    <p:fade thruBlk="1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8" cy="685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8" y="0"/>
            <a:ext cx="1061995" cy="7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8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ransition spd="slow">
    <p:fade thruBlk="1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9905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</p:sldLayoutIdLst>
  <p:transition spd="slow">
    <p:fade thruBlk="1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6.jpeg"/><Relationship Id="rId7" Type="http://schemas.openxmlformats.org/officeDocument/2006/relationships/image" Target="../media/image2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5cOg5WbH1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36" y="1484784"/>
            <a:ext cx="3913684" cy="8916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477913" y="3212976"/>
            <a:ext cx="70034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2360712" y="3750941"/>
            <a:ext cx="5225185" cy="156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60" y="1049668"/>
            <a:ext cx="2656800" cy="1745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167945-83C9-4092-A135-F90E5DAC4920}"/>
              </a:ext>
            </a:extLst>
          </p:cNvPr>
          <p:cNvSpPr txBox="1"/>
          <p:nvPr/>
        </p:nvSpPr>
        <p:spPr>
          <a:xfrm>
            <a:off x="1728339" y="5911253"/>
            <a:ext cx="64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Paul Owen – Account Manager South West</a:t>
            </a:r>
          </a:p>
        </p:txBody>
      </p:sp>
    </p:spTree>
    <p:extLst>
      <p:ext uri="{BB962C8B-B14F-4D97-AF65-F5344CB8AC3E}">
        <p14:creationId xmlns:p14="http://schemas.microsoft.com/office/powerpoint/2010/main" val="308183749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8389870" y="6360616"/>
            <a:ext cx="138766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00" y="1590933"/>
            <a:ext cx="4449793" cy="44497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4528" y="1862822"/>
            <a:ext cx="4110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spcBef>
                <a:spcPts val="1200"/>
              </a:spcBef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Anti-fog / Anti-scratch </a:t>
            </a:r>
            <a:r>
              <a:rPr lang="en-GB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UV400 Protection</a:t>
            </a:r>
          </a:p>
          <a:p>
            <a:pPr marL="0" lvl="1">
              <a:buClr>
                <a:srgbClr val="000066"/>
              </a:buClr>
              <a:buSzPct val="80000"/>
            </a:pPr>
            <a:endParaRPr lang="en-GB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rgbClr val="000066"/>
              </a:buClr>
              <a:buSzPct val="80000"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Lenses coated with the TECTON 400 coating will eliminate harmful UV rays passing through the eyewear from the sun.</a:t>
            </a:r>
          </a:p>
          <a:p>
            <a:pPr marL="0" lvl="1">
              <a:buClr>
                <a:srgbClr val="000066"/>
              </a:buClr>
              <a:buSzPct val="80000"/>
            </a:pPr>
            <a:endParaRPr lang="en-GB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rgbClr val="000066"/>
              </a:buClr>
              <a:buSzPct val="80000"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 high performance coating still contains the anti-fogging and anti-scratch properties of TECTON which is applied to both sides of the lens.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88853" y="4707288"/>
            <a:ext cx="2048123" cy="1333438"/>
            <a:chOff x="1568624" y="4707288"/>
            <a:chExt cx="2048123" cy="13334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8624" y="4707288"/>
              <a:ext cx="2048123" cy="13334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45208" y="4707288"/>
              <a:ext cx="1695624" cy="1314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100351"/>
            <a:ext cx="3096000" cy="5361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20688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LENS COATINGS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2" y="4709506"/>
            <a:ext cx="2044716" cy="133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618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190" y="1590932"/>
            <a:ext cx="4441903" cy="444979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8389870" y="6360616"/>
            <a:ext cx="138766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99" y="4728056"/>
            <a:ext cx="2016222" cy="13126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4528" y="1858759"/>
            <a:ext cx="41105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spcBef>
                <a:spcPts val="1200"/>
              </a:spcBef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Moisture Repellent</a:t>
            </a:r>
          </a:p>
          <a:p>
            <a:pPr marL="0" lvl="1">
              <a:buClr>
                <a:srgbClr val="000066"/>
              </a:buClr>
              <a:buSzPct val="80000"/>
            </a:pPr>
            <a:endParaRPr lang="en-GB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rgbClr val="000066"/>
              </a:buClr>
              <a:buSzPct val="80000"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moisture-repellent ARIDA coating stops water droplets from sticking to the lenses.</a:t>
            </a:r>
          </a:p>
          <a:p>
            <a:pPr marL="0" lvl="1">
              <a:buClr>
                <a:srgbClr val="000066"/>
              </a:buClr>
              <a:buSzPct val="80000"/>
            </a:pPr>
            <a:endParaRPr lang="en-GB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rgbClr val="000066"/>
              </a:buClr>
              <a:buSzPct val="80000"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miniscule angle of the coating allows water to escape the surface of the lens in an extremely efficient way and thus prevents rainwater from obscuring the line of vision.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720" y="4728056"/>
            <a:ext cx="1930128" cy="1312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5" y="1056406"/>
            <a:ext cx="1962689" cy="678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20688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LENS COATINGS</a:t>
            </a:r>
          </a:p>
        </p:txBody>
      </p:sp>
    </p:spTree>
    <p:extLst>
      <p:ext uri="{BB962C8B-B14F-4D97-AF65-F5344CB8AC3E}">
        <p14:creationId xmlns:p14="http://schemas.microsoft.com/office/powerpoint/2010/main" val="27964276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DC9048-0B56-493E-8F50-264F5E536E53}"/>
              </a:ext>
            </a:extLst>
          </p:cNvPr>
          <p:cNvSpPr txBox="1"/>
          <p:nvPr/>
        </p:nvSpPr>
        <p:spPr>
          <a:xfrm>
            <a:off x="1928664" y="83671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BLUE LENS TECHNOLOGY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48888F5-BE95-40C4-B13C-9A0EB049EC49}"/>
              </a:ext>
            </a:extLst>
          </p:cNvPr>
          <p:cNvSpPr/>
          <p:nvPr/>
        </p:nvSpPr>
        <p:spPr>
          <a:xfrm>
            <a:off x="618406" y="1844824"/>
            <a:ext cx="79349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Blue light is the most difficult for the eye to attenuate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blue lens acts as a filter - up to 40%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Reducing eye fatigue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darker lenses will screen out more but not suitable if indoor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Increases clarity in low lit areas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Amber lens will not take away the blue light</a:t>
            </a:r>
            <a:endParaRPr lang="en-GB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4570CF-06E8-48A4-BC17-B83517EF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761" y="4077072"/>
            <a:ext cx="3528477" cy="2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3574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9024" y="1205317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all" dirty="0">
                <a:latin typeface="Arial" pitchFamily="34" charset="0"/>
                <a:cs typeface="Arial" pitchFamily="34" charset="0"/>
              </a:rPr>
              <a:t>End-User SUPPORT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50" y="2368457"/>
            <a:ext cx="3925044" cy="27754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980727"/>
            <a:ext cx="3925043" cy="27754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5" y="3861048"/>
            <a:ext cx="1907008" cy="277545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20" y="3861048"/>
            <a:ext cx="1659489" cy="23777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64" y="4203184"/>
            <a:ext cx="1906560" cy="27317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6004570" y="582413"/>
            <a:ext cx="2253952" cy="6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8389870" y="6360616"/>
            <a:ext cx="138766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540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xmlns="" id="{A116C4B8-E97C-45C7-801D-5749442615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8522" y="1268760"/>
            <a:ext cx="7068955" cy="5301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066E4A-ADB9-47EF-8A2A-332EDE2E0018}"/>
              </a:ext>
            </a:extLst>
          </p:cNvPr>
          <p:cNvSpPr txBox="1"/>
          <p:nvPr/>
        </p:nvSpPr>
        <p:spPr>
          <a:xfrm>
            <a:off x="2738752" y="620688"/>
            <a:ext cx="442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ENHA – RANGER HELMET </a:t>
            </a:r>
          </a:p>
        </p:txBody>
      </p:sp>
    </p:spTree>
    <p:extLst>
      <p:ext uri="{BB962C8B-B14F-4D97-AF65-F5344CB8AC3E}">
        <p14:creationId xmlns:p14="http://schemas.microsoft.com/office/powerpoint/2010/main" val="425191842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72311" y="5171485"/>
            <a:ext cx="3420380" cy="108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75000"/>
              </a:lnSpc>
              <a:buClr>
                <a:srgbClr val="000066"/>
              </a:buClr>
              <a:buSzPct val="80000"/>
            </a:pPr>
            <a:r>
              <a:rPr lang="en-US" sz="4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SPECIALIST</a:t>
            </a:r>
          </a:p>
          <a:p>
            <a:pPr marL="0" lvl="1" algn="ctr">
              <a:lnSpc>
                <a:spcPct val="75000"/>
              </a:lnSpc>
              <a:buClr>
                <a:srgbClr val="000066"/>
              </a:buClr>
              <a:buSzPct val="80000"/>
            </a:pPr>
            <a:r>
              <a:rPr lang="en-US" sz="4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DIVISIONS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7" b="-1430"/>
          <a:stretch/>
        </p:blipFill>
        <p:spPr bwMode="auto">
          <a:xfrm>
            <a:off x="133722" y="1196752"/>
            <a:ext cx="9772278" cy="431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826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3584848" y="653474"/>
            <a:ext cx="2902024" cy="86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1341" y="2108117"/>
            <a:ext cx="756967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4000" dirty="0">
                <a:latin typeface="Arial" pitchFamily="34" charset="0"/>
                <a:cs typeface="Arial" pitchFamily="34" charset="0"/>
              </a:rPr>
              <a:t>Impact Resistance </a:t>
            </a:r>
          </a:p>
          <a:p>
            <a:pPr marL="285750" lvl="1" indent="-285750"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4000" dirty="0">
                <a:latin typeface="Arial" pitchFamily="34" charset="0"/>
                <a:cs typeface="Arial" pitchFamily="34" charset="0"/>
              </a:rPr>
              <a:t>Lens Coatings </a:t>
            </a:r>
          </a:p>
          <a:p>
            <a:pPr marL="285750" lvl="1" indent="-285750"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4000" dirty="0">
                <a:latin typeface="Arial" pitchFamily="34" charset="0"/>
                <a:cs typeface="Arial" pitchFamily="34" charset="0"/>
              </a:rPr>
              <a:t>Tinted Lenses</a:t>
            </a:r>
          </a:p>
          <a:p>
            <a:pPr marL="285750" lvl="1" indent="-285750" algn="ctr"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lvl="1" indent="-285750" algn="ctr"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lvl="1" indent="-285750" algn="ctr"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241" y="6204526"/>
            <a:ext cx="650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Clr>
                <a:srgbClr val="000066"/>
              </a:buClr>
              <a:buSzPct val="80000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Sophistication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not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Complication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2" y="4878106"/>
            <a:ext cx="6724650" cy="86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8389870" y="6360616"/>
            <a:ext cx="138766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813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1284977"/>
            <a:ext cx="871296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  <a:buClr>
                <a:srgbClr val="000066"/>
              </a:buClr>
              <a:buSzPct val="8000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Common types of eye injuries include:</a:t>
            </a:r>
          </a:p>
          <a:p>
            <a:pPr marL="361950" lvl="1" indent="-361950">
              <a:lnSpc>
                <a:spcPct val="150000"/>
              </a:lnSpc>
              <a:spcAft>
                <a:spcPts val="12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Blows to the eye – such as being hit by a fist, elbow or ball</a:t>
            </a:r>
          </a:p>
          <a:p>
            <a:pPr marL="361950" lvl="1" indent="-361950">
              <a:lnSpc>
                <a:spcPct val="150000"/>
              </a:lnSpc>
              <a:spcAft>
                <a:spcPts val="12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Scratches and abrasions –such tree branches</a:t>
            </a:r>
          </a:p>
          <a:p>
            <a:pPr marL="361950" lvl="1" indent="-361950">
              <a:lnSpc>
                <a:spcPct val="150000"/>
              </a:lnSpc>
              <a:spcAft>
                <a:spcPts val="12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Foreign bodies – such as small pieces of grit, wood or metal getting in the eye</a:t>
            </a:r>
          </a:p>
          <a:p>
            <a:pPr marL="361950" lvl="1" indent="-361950">
              <a:spcAft>
                <a:spcPts val="12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Penetrating or cutting injuries – such as cuts from glass or projectiles flung from tools, especially when hammering or using power tools</a:t>
            </a:r>
          </a:p>
          <a:p>
            <a:pPr marL="361950" lvl="1" indent="-361950">
              <a:lnSpc>
                <a:spcPct val="150000"/>
              </a:lnSpc>
              <a:spcAft>
                <a:spcPts val="12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Chemical burns – such as exposure to cleaning products</a:t>
            </a:r>
          </a:p>
          <a:p>
            <a:pPr marL="361950" lvl="1" indent="-361950">
              <a:spcAft>
                <a:spcPts val="12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Radiation exposure – such as exposure to ultraviolet (UV) light from the sun or sun lamps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8389870" y="6360616"/>
            <a:ext cx="138766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92696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COMMON TYPES OF EYE INJURY</a:t>
            </a:r>
          </a:p>
        </p:txBody>
      </p:sp>
    </p:spTree>
    <p:extLst>
      <p:ext uri="{BB962C8B-B14F-4D97-AF65-F5344CB8AC3E}">
        <p14:creationId xmlns:p14="http://schemas.microsoft.com/office/powerpoint/2010/main" val="244882047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84" y="2348880"/>
            <a:ext cx="2652212" cy="199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2365026"/>
            <a:ext cx="2664296" cy="199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516" y="2348880"/>
            <a:ext cx="2052968" cy="1998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438" y="18309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Impact and Penetration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9184" y="1830912"/>
            <a:ext cx="265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Liquid/Chemical Burn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5268" y="1830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8389870" y="6360616"/>
            <a:ext cx="138766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692696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COMMON EYE INJURIES</a:t>
            </a:r>
          </a:p>
        </p:txBody>
      </p:sp>
    </p:spTree>
    <p:extLst>
      <p:ext uri="{BB962C8B-B14F-4D97-AF65-F5344CB8AC3E}">
        <p14:creationId xmlns:p14="http://schemas.microsoft.com/office/powerpoint/2010/main" val="327884581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8389870" y="6360616"/>
            <a:ext cx="138766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74" y="1375365"/>
            <a:ext cx="4877481" cy="2467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0688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GUIDE TO LENS MARKINGS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4578"/>
          <a:stretch/>
        </p:blipFill>
        <p:spPr>
          <a:xfrm>
            <a:off x="7330703" y="5162489"/>
            <a:ext cx="2302136" cy="1171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582" y="3522434"/>
            <a:ext cx="2304256" cy="1423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2017" y="2097190"/>
            <a:ext cx="2300821" cy="1219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8582" y="712862"/>
            <a:ext cx="2307104" cy="1174621"/>
          </a:xfrm>
          <a:prstGeom prst="rect">
            <a:avLst/>
          </a:prstGeom>
        </p:spPr>
      </p:pic>
      <p:cxnSp>
        <p:nvCxnSpPr>
          <p:cNvPr id="11" name="Straight Connector 10"/>
          <p:cNvCxnSpPr>
            <a:endCxn id="24" idx="1"/>
          </p:cNvCxnSpPr>
          <p:nvPr/>
        </p:nvCxnSpPr>
        <p:spPr>
          <a:xfrm>
            <a:off x="1923881" y="2184098"/>
            <a:ext cx="22806" cy="4198114"/>
          </a:xfrm>
          <a:prstGeom prst="line">
            <a:avLst/>
          </a:prstGeom>
          <a:ln w="19050">
            <a:solidFill>
              <a:srgbClr val="D6432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99945" y="2184098"/>
            <a:ext cx="0" cy="3708332"/>
          </a:xfrm>
          <a:prstGeom prst="line">
            <a:avLst/>
          </a:prstGeom>
          <a:ln w="19050">
            <a:solidFill>
              <a:srgbClr val="D6432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8" idx="1"/>
          </p:cNvCxnSpPr>
          <p:nvPr/>
        </p:nvCxnSpPr>
        <p:spPr>
          <a:xfrm>
            <a:off x="3076009" y="2198639"/>
            <a:ext cx="25649" cy="3202274"/>
          </a:xfrm>
          <a:prstGeom prst="line">
            <a:avLst/>
          </a:prstGeom>
          <a:ln w="19050">
            <a:solidFill>
              <a:srgbClr val="D6432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30" idx="1"/>
          </p:cNvCxnSpPr>
          <p:nvPr/>
        </p:nvCxnSpPr>
        <p:spPr>
          <a:xfrm>
            <a:off x="3580065" y="2198639"/>
            <a:ext cx="0" cy="2705249"/>
          </a:xfrm>
          <a:prstGeom prst="line">
            <a:avLst/>
          </a:prstGeom>
          <a:ln w="19050">
            <a:solidFill>
              <a:srgbClr val="D6432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29" idx="1"/>
          </p:cNvCxnSpPr>
          <p:nvPr/>
        </p:nvCxnSpPr>
        <p:spPr>
          <a:xfrm>
            <a:off x="4169095" y="2281487"/>
            <a:ext cx="0" cy="2128253"/>
          </a:xfrm>
          <a:prstGeom prst="line">
            <a:avLst/>
          </a:prstGeom>
          <a:ln w="19050">
            <a:solidFill>
              <a:srgbClr val="D6432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2" idx="1"/>
          </p:cNvCxnSpPr>
          <p:nvPr/>
        </p:nvCxnSpPr>
        <p:spPr>
          <a:xfrm>
            <a:off x="4715519" y="2190442"/>
            <a:ext cx="0" cy="1724127"/>
          </a:xfrm>
          <a:prstGeom prst="line">
            <a:avLst/>
          </a:prstGeom>
          <a:ln w="19050">
            <a:solidFill>
              <a:srgbClr val="D6432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9" idx="1"/>
          </p:cNvCxnSpPr>
          <p:nvPr/>
        </p:nvCxnSpPr>
        <p:spPr>
          <a:xfrm>
            <a:off x="5308257" y="2198639"/>
            <a:ext cx="0" cy="1227828"/>
          </a:xfrm>
          <a:prstGeom prst="line">
            <a:avLst/>
          </a:prstGeom>
          <a:ln w="19050">
            <a:solidFill>
              <a:srgbClr val="D6432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01658" y="5247024"/>
            <a:ext cx="130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66"/>
              </a:buClr>
              <a:buSzPct val="80000"/>
            </a:pPr>
            <a:r>
              <a:rPr lang="en-GB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Riley Identity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8257" y="3272579"/>
            <a:ext cx="2021007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66"/>
              </a:buClr>
              <a:buSzPct val="80000"/>
            </a:pPr>
            <a:r>
              <a:rPr lang="en-GB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Certification Mark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5519" y="3760681"/>
            <a:ext cx="2021007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66"/>
              </a:buClr>
              <a:buSzPct val="80000"/>
            </a:pPr>
            <a:r>
              <a:rPr lang="en-GB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Optional Requirements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6687" y="6228323"/>
            <a:ext cx="2713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66"/>
              </a:buClr>
              <a:buSzPct val="80000"/>
            </a:pPr>
            <a:r>
              <a:rPr lang="en-GB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Lens Filter Type (protection)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53441" y="5738542"/>
            <a:ext cx="2218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66"/>
              </a:buClr>
              <a:buSzPct val="80000"/>
            </a:pPr>
            <a:r>
              <a:rPr lang="en-GB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Scale Number (shade)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69095" y="4255852"/>
            <a:ext cx="2021007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66"/>
              </a:buClr>
              <a:buSzPct val="80000"/>
            </a:pPr>
            <a:r>
              <a:rPr lang="en-GB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Mechanical Strength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80065" y="4750000"/>
            <a:ext cx="2021007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66"/>
              </a:buClr>
              <a:buSzPct val="80000"/>
            </a:pPr>
            <a:r>
              <a:rPr lang="en-GB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Optical Class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79916" y="4948908"/>
            <a:ext cx="2713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66"/>
              </a:buClr>
              <a:buSzPct val="80000"/>
            </a:pPr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Lens Filter Type (protection)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91484" y="3317599"/>
            <a:ext cx="2218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66"/>
              </a:buClr>
              <a:buSzPct val="80000"/>
            </a:pPr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Scale Number (shade)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87438" y="1890275"/>
            <a:ext cx="2021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66"/>
              </a:buClr>
              <a:buSzPct val="80000"/>
            </a:pPr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Mechanical Strength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87438" y="476672"/>
            <a:ext cx="2021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66"/>
              </a:buClr>
              <a:buSzPct val="80000"/>
            </a:pPr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01941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8389870" y="6360616"/>
            <a:ext cx="138766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692696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EN166 – MECHANICAL STRENGTH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C55437-7CD7-4833-8994-9D43B16F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52" y="1154361"/>
            <a:ext cx="6930031" cy="36716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A28BC8-4681-44F1-9D7F-0189B77FE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893" y="5036479"/>
            <a:ext cx="2406752" cy="1324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0BF22A8-6C30-4240-B865-B2D0141D8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288" y="5036479"/>
            <a:ext cx="2232248" cy="1324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B126A9F-C9A2-4B50-8B5C-2878B4EB3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180" y="4961412"/>
            <a:ext cx="1827690" cy="18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9195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8504" y="2924944"/>
            <a:ext cx="547260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A range of stylish prescription frames – metal, plastic and polycarbonate</a:t>
            </a:r>
          </a:p>
          <a:p>
            <a:pPr marL="361950" lvl="1" indent="-361950">
              <a:lnSpc>
                <a:spcPct val="175000"/>
              </a:lnSpc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Frames designed in Italy</a:t>
            </a:r>
          </a:p>
          <a:p>
            <a:pPr marL="361950" lvl="1" indent="-361950">
              <a:lnSpc>
                <a:spcPct val="175000"/>
              </a:lnSpc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In-house manufacturing laboratory</a:t>
            </a:r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Lightweight polycarbonate lenses as standard</a:t>
            </a:r>
          </a:p>
          <a:p>
            <a:pPr marL="361950" lvl="1" indent="-361950">
              <a:lnSpc>
                <a:spcPct val="175000"/>
              </a:lnSpc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Transitions and polarised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504" y="1916832"/>
            <a:ext cx="790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0066"/>
              </a:buClr>
              <a:buSzPct val="80000"/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Taylor-made safety eyewear for those requiring corrective vision lenses.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2989773"/>
            <a:ext cx="3938761" cy="26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3826024" y="476672"/>
            <a:ext cx="2253952" cy="6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8389870" y="6360616"/>
            <a:ext cx="138766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052736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PRESCRIPTION SAFETY (RX)</a:t>
            </a:r>
          </a:p>
        </p:txBody>
      </p:sp>
    </p:spTree>
    <p:extLst>
      <p:ext uri="{BB962C8B-B14F-4D97-AF65-F5344CB8AC3E}">
        <p14:creationId xmlns:p14="http://schemas.microsoft.com/office/powerpoint/2010/main" val="32579918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/>
          <a:stretch/>
        </p:blipFill>
        <p:spPr bwMode="auto">
          <a:xfrm>
            <a:off x="8389870" y="6360616"/>
            <a:ext cx="138766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24" y="4728056"/>
            <a:ext cx="2016224" cy="1312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00" y="1590933"/>
            <a:ext cx="4449793" cy="44497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4528" y="1735356"/>
            <a:ext cx="411052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lnSpc>
                <a:spcPct val="175000"/>
              </a:lnSpc>
              <a:buClr>
                <a:srgbClr val="000066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Anti-fog / Anti-scratch</a:t>
            </a:r>
          </a:p>
          <a:p>
            <a:pPr marL="0" lvl="1">
              <a:buClr>
                <a:srgbClr val="000066"/>
              </a:buClr>
              <a:buSzPct val="80000"/>
            </a:pPr>
            <a:endParaRPr lang="en-GB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rgbClr val="000066"/>
              </a:buClr>
              <a:buSzPct val="80000"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Models with the TECTON coating offer exceptional resistance to fogging as well as excellent scratch and abrasion resistance (K and N).</a:t>
            </a:r>
          </a:p>
          <a:p>
            <a:pPr marL="0" lvl="1">
              <a:buClr>
                <a:srgbClr val="000066"/>
              </a:buClr>
              <a:buSzPct val="80000"/>
            </a:pPr>
            <a:endParaRPr lang="en-GB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rgbClr val="000066"/>
              </a:buClr>
              <a:buSzPct val="80000"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 coating is applied to both sides of the lens and features on the majority of the Riley range as standard.</a:t>
            </a:r>
          </a:p>
          <a:p>
            <a:pPr marL="0" lvl="1">
              <a:lnSpc>
                <a:spcPct val="175000"/>
              </a:lnSpc>
              <a:buClr>
                <a:srgbClr val="000066"/>
              </a:buClr>
              <a:buSzPct val="80000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100351"/>
            <a:ext cx="2160000" cy="532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LENS COATINGS</a:t>
            </a:r>
          </a:p>
        </p:txBody>
      </p:sp>
    </p:spTree>
    <p:extLst>
      <p:ext uri="{BB962C8B-B14F-4D97-AF65-F5344CB8AC3E}">
        <p14:creationId xmlns:p14="http://schemas.microsoft.com/office/powerpoint/2010/main" val="234931010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7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3399"/>
      </a:accent1>
      <a:accent2>
        <a:srgbClr val="003399"/>
      </a:accent2>
      <a:accent3>
        <a:srgbClr val="003399"/>
      </a:accent3>
      <a:accent4>
        <a:srgbClr val="003399"/>
      </a:accent4>
      <a:accent5>
        <a:srgbClr val="003399"/>
      </a:accent5>
      <a:accent6>
        <a:srgbClr val="003399"/>
      </a:accent6>
      <a:hlink>
        <a:srgbClr val="003399"/>
      </a:hlink>
      <a:folHlink>
        <a:srgbClr val="00339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olstice">
  <a:themeElements>
    <a:clrScheme name="Custom 17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3399"/>
      </a:accent1>
      <a:accent2>
        <a:srgbClr val="003399"/>
      </a:accent2>
      <a:accent3>
        <a:srgbClr val="003399"/>
      </a:accent3>
      <a:accent4>
        <a:srgbClr val="003399"/>
      </a:accent4>
      <a:accent5>
        <a:srgbClr val="003399"/>
      </a:accent5>
      <a:accent6>
        <a:srgbClr val="003399"/>
      </a:accent6>
      <a:hlink>
        <a:srgbClr val="003399"/>
      </a:hlink>
      <a:folHlink>
        <a:srgbClr val="00339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Custom 17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3399"/>
      </a:accent1>
      <a:accent2>
        <a:srgbClr val="003399"/>
      </a:accent2>
      <a:accent3>
        <a:srgbClr val="003399"/>
      </a:accent3>
      <a:accent4>
        <a:srgbClr val="003399"/>
      </a:accent4>
      <a:accent5>
        <a:srgbClr val="003399"/>
      </a:accent5>
      <a:accent6>
        <a:srgbClr val="003399"/>
      </a:accent6>
      <a:hlink>
        <a:srgbClr val="003399"/>
      </a:hlink>
      <a:folHlink>
        <a:srgbClr val="00339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olstice">
  <a:themeElements>
    <a:clrScheme name="Custom 17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3399"/>
      </a:accent1>
      <a:accent2>
        <a:srgbClr val="003399"/>
      </a:accent2>
      <a:accent3>
        <a:srgbClr val="003399"/>
      </a:accent3>
      <a:accent4>
        <a:srgbClr val="003399"/>
      </a:accent4>
      <a:accent5>
        <a:srgbClr val="003399"/>
      </a:accent5>
      <a:accent6>
        <a:srgbClr val="003399"/>
      </a:accent6>
      <a:hlink>
        <a:srgbClr val="003399"/>
      </a:hlink>
      <a:folHlink>
        <a:srgbClr val="00339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3474</TotalTime>
  <Words>427</Words>
  <Application>Microsoft Office PowerPoint</Application>
  <PresentationFormat>A4 Paper (210x297 mm)</PresentationFormat>
  <Paragraphs>67</Paragraphs>
  <Slides>14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Solstice</vt:lpstr>
      <vt:lpstr>3_Solstice</vt:lpstr>
      <vt:lpstr>2_Solstice</vt:lpstr>
      <vt:lpstr>1_Solstice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Mike</cp:lastModifiedBy>
  <cp:revision>273</cp:revision>
  <cp:lastPrinted>2016-02-05T16:50:24Z</cp:lastPrinted>
  <dcterms:created xsi:type="dcterms:W3CDTF">2010-06-15T11:42:37Z</dcterms:created>
  <dcterms:modified xsi:type="dcterms:W3CDTF">2018-04-10T09:15:45Z</dcterms:modified>
</cp:coreProperties>
</file>