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5"/>
  </p:sldMasterIdLst>
  <p:notesMasterIdLst>
    <p:notesMasterId r:id="rId86"/>
  </p:notesMasterIdLst>
  <p:sldIdLst>
    <p:sldId id="460" r:id="rId6"/>
    <p:sldId id="461" r:id="rId7"/>
    <p:sldId id="525" r:id="rId8"/>
    <p:sldId id="527" r:id="rId9"/>
    <p:sldId id="528" r:id="rId10"/>
    <p:sldId id="526" r:id="rId11"/>
    <p:sldId id="533" r:id="rId12"/>
    <p:sldId id="532" r:id="rId13"/>
    <p:sldId id="531" r:id="rId14"/>
    <p:sldId id="530" r:id="rId15"/>
    <p:sldId id="534" r:id="rId16"/>
    <p:sldId id="535" r:id="rId17"/>
    <p:sldId id="537" r:id="rId18"/>
    <p:sldId id="538" r:id="rId19"/>
    <p:sldId id="536" r:id="rId20"/>
    <p:sldId id="504" r:id="rId21"/>
    <p:sldId id="477" r:id="rId22"/>
    <p:sldId id="478" r:id="rId23"/>
    <p:sldId id="480" r:id="rId24"/>
    <p:sldId id="550" r:id="rId25"/>
    <p:sldId id="481" r:id="rId26"/>
    <p:sldId id="483" r:id="rId27"/>
    <p:sldId id="486" r:id="rId28"/>
    <p:sldId id="487" r:id="rId29"/>
    <p:sldId id="488" r:id="rId30"/>
    <p:sldId id="489" r:id="rId31"/>
    <p:sldId id="490" r:id="rId32"/>
    <p:sldId id="491" r:id="rId33"/>
    <p:sldId id="493" r:id="rId34"/>
    <p:sldId id="494" r:id="rId35"/>
    <p:sldId id="539" r:id="rId36"/>
    <p:sldId id="541" r:id="rId37"/>
    <p:sldId id="495" r:id="rId38"/>
    <p:sldId id="540" r:id="rId39"/>
    <p:sldId id="542" r:id="rId40"/>
    <p:sldId id="543" r:id="rId41"/>
    <p:sldId id="544" r:id="rId42"/>
    <p:sldId id="545" r:id="rId43"/>
    <p:sldId id="496" r:id="rId44"/>
    <p:sldId id="546" r:id="rId45"/>
    <p:sldId id="547" r:id="rId46"/>
    <p:sldId id="548" r:id="rId47"/>
    <p:sldId id="549" r:id="rId48"/>
    <p:sldId id="505" r:id="rId49"/>
    <p:sldId id="508" r:id="rId50"/>
    <p:sldId id="507" r:id="rId51"/>
    <p:sldId id="506" r:id="rId52"/>
    <p:sldId id="551" r:id="rId53"/>
    <p:sldId id="462" r:id="rId54"/>
    <p:sldId id="502" r:id="rId55"/>
    <p:sldId id="463" r:id="rId56"/>
    <p:sldId id="466" r:id="rId57"/>
    <p:sldId id="503" r:id="rId58"/>
    <p:sldId id="498" r:id="rId59"/>
    <p:sldId id="509" r:id="rId60"/>
    <p:sldId id="510" r:id="rId61"/>
    <p:sldId id="511" r:id="rId62"/>
    <p:sldId id="512" r:id="rId63"/>
    <p:sldId id="513" r:id="rId64"/>
    <p:sldId id="465" r:id="rId65"/>
    <p:sldId id="497" r:id="rId66"/>
    <p:sldId id="470" r:id="rId67"/>
    <p:sldId id="467" r:id="rId68"/>
    <p:sldId id="514" r:id="rId69"/>
    <p:sldId id="515" r:id="rId70"/>
    <p:sldId id="516" r:id="rId71"/>
    <p:sldId id="517" r:id="rId72"/>
    <p:sldId id="468" r:id="rId73"/>
    <p:sldId id="519" r:id="rId74"/>
    <p:sldId id="552" r:id="rId75"/>
    <p:sldId id="499" r:id="rId76"/>
    <p:sldId id="518" r:id="rId77"/>
    <p:sldId id="473" r:id="rId78"/>
    <p:sldId id="520" r:id="rId79"/>
    <p:sldId id="521" r:id="rId80"/>
    <p:sldId id="500" r:id="rId81"/>
    <p:sldId id="523" r:id="rId82"/>
    <p:sldId id="472" r:id="rId83"/>
    <p:sldId id="524" r:id="rId84"/>
    <p:sldId id="47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FE2E"/>
    <a:srgbClr val="E8F3FF"/>
    <a:srgbClr val="CDE5FE"/>
    <a:srgbClr val="F1D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3" autoAdjust="0"/>
    <p:restoredTop sz="93688" autoAdjust="0"/>
  </p:normalViewPr>
  <p:slideViewPr>
    <p:cSldViewPr snapToGrid="0">
      <p:cViewPr>
        <p:scale>
          <a:sx n="103" d="100"/>
          <a:sy n="103" d="100"/>
        </p:scale>
        <p:origin x="2016" y="784"/>
      </p:cViewPr>
      <p:guideLst>
        <p:guide orient="horz" pos="2160"/>
        <p:guide pos="3840"/>
      </p:guideLst>
    </p:cSldViewPr>
  </p:slideViewPr>
  <p:notesTextViewPr>
    <p:cViewPr>
      <p:scale>
        <a:sx n="1" d="1"/>
        <a:sy n="1" d="1"/>
      </p:scale>
      <p:origin x="0" y="0"/>
    </p:cViewPr>
  </p:notesTextViewPr>
  <p:sorterViewPr>
    <p:cViewPr>
      <p:scale>
        <a:sx n="100" d="100"/>
        <a:sy n="100" d="100"/>
      </p:scale>
      <p:origin x="0" y="-4747"/>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90"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notesMaster" Target="notesMasters/notes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A8F123-E4C9-4A79-A77D-642B028F3DE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C1180865-A3BF-4DDF-9A73-92414B82B927}">
      <dgm:prSet/>
      <dgm:spPr/>
      <dgm:t>
        <a:bodyPr/>
        <a:lstStyle/>
        <a:p>
          <a:pPr rtl="0"/>
          <a:r>
            <a:rPr lang="en-GB" dirty="0" smtClean="0">
              <a:solidFill>
                <a:schemeClr val="tx1"/>
              </a:solidFill>
            </a:rPr>
            <a:t>Provide informal advice</a:t>
          </a:r>
          <a:endParaRPr lang="en-GB" dirty="0">
            <a:solidFill>
              <a:schemeClr val="tx1"/>
            </a:solidFill>
          </a:endParaRPr>
        </a:p>
      </dgm:t>
    </dgm:pt>
    <dgm:pt modelId="{19A989A7-BBFB-4FEE-8FD7-BE89F1291A14}" type="parTrans" cxnId="{80AB968C-1124-4790-BBB5-105C51975CBE}">
      <dgm:prSet/>
      <dgm:spPr/>
      <dgm:t>
        <a:bodyPr/>
        <a:lstStyle/>
        <a:p>
          <a:endParaRPr lang="en-GB"/>
        </a:p>
      </dgm:t>
    </dgm:pt>
    <dgm:pt modelId="{0422E5C9-4322-42D7-B068-FF8864020698}" type="sibTrans" cxnId="{80AB968C-1124-4790-BBB5-105C51975CBE}">
      <dgm:prSet/>
      <dgm:spPr/>
      <dgm:t>
        <a:bodyPr/>
        <a:lstStyle/>
        <a:p>
          <a:endParaRPr lang="en-GB"/>
        </a:p>
      </dgm:t>
    </dgm:pt>
    <dgm:pt modelId="{63D684E6-E595-40E6-86DC-289C5976C031}">
      <dgm:prSet/>
      <dgm:spPr/>
      <dgm:t>
        <a:bodyPr/>
        <a:lstStyle/>
        <a:p>
          <a:pPr rtl="0"/>
          <a:r>
            <a:rPr lang="en-GB" dirty="0" smtClean="0">
              <a:solidFill>
                <a:schemeClr val="tx1"/>
              </a:solidFill>
            </a:rPr>
            <a:t>Serve a hazard awareness notice</a:t>
          </a:r>
          <a:endParaRPr lang="en-GB" dirty="0">
            <a:solidFill>
              <a:schemeClr val="tx1"/>
            </a:solidFill>
          </a:endParaRPr>
        </a:p>
      </dgm:t>
    </dgm:pt>
    <dgm:pt modelId="{513AA585-6AD3-49AB-8189-C1C0D8FD74EA}" type="parTrans" cxnId="{3056D4EE-2DA0-40B0-86D2-4C928E259D45}">
      <dgm:prSet/>
      <dgm:spPr/>
      <dgm:t>
        <a:bodyPr/>
        <a:lstStyle/>
        <a:p>
          <a:endParaRPr lang="en-GB"/>
        </a:p>
      </dgm:t>
    </dgm:pt>
    <dgm:pt modelId="{7EC2B32D-318C-4E57-80C6-A5EC1E8A65DF}" type="sibTrans" cxnId="{3056D4EE-2DA0-40B0-86D2-4C928E259D45}">
      <dgm:prSet/>
      <dgm:spPr/>
      <dgm:t>
        <a:bodyPr/>
        <a:lstStyle/>
        <a:p>
          <a:endParaRPr lang="en-GB"/>
        </a:p>
      </dgm:t>
    </dgm:pt>
    <dgm:pt modelId="{C06927AE-0FF4-452A-A8E9-BB56CEB5961C}">
      <dgm:prSet/>
      <dgm:spPr/>
      <dgm:t>
        <a:bodyPr/>
        <a:lstStyle/>
        <a:p>
          <a:pPr rtl="0"/>
          <a:r>
            <a:rPr lang="en-GB" dirty="0" smtClean="0">
              <a:solidFill>
                <a:schemeClr val="tx1"/>
              </a:solidFill>
            </a:rPr>
            <a:t>Serve an improvement notice requiring remedial works </a:t>
          </a:r>
          <a:endParaRPr lang="en-GB" dirty="0">
            <a:solidFill>
              <a:schemeClr val="tx1"/>
            </a:solidFill>
          </a:endParaRPr>
        </a:p>
      </dgm:t>
    </dgm:pt>
    <dgm:pt modelId="{F85BF227-A467-45B2-BB8C-349CB6329632}" type="parTrans" cxnId="{12D7FD51-1FB3-4360-BCFE-D4D0989ADFFF}">
      <dgm:prSet/>
      <dgm:spPr/>
      <dgm:t>
        <a:bodyPr/>
        <a:lstStyle/>
        <a:p>
          <a:endParaRPr lang="en-GB"/>
        </a:p>
      </dgm:t>
    </dgm:pt>
    <dgm:pt modelId="{264DB295-AA21-422A-977C-551E9CF50496}" type="sibTrans" cxnId="{12D7FD51-1FB3-4360-BCFE-D4D0989ADFFF}">
      <dgm:prSet/>
      <dgm:spPr/>
      <dgm:t>
        <a:bodyPr/>
        <a:lstStyle/>
        <a:p>
          <a:endParaRPr lang="en-GB"/>
        </a:p>
      </dgm:t>
    </dgm:pt>
    <dgm:pt modelId="{6A1C365B-0BC1-44AA-B2EE-6C4250F2EA4B}">
      <dgm:prSet/>
      <dgm:spPr/>
      <dgm:t>
        <a:bodyPr/>
        <a:lstStyle/>
        <a:p>
          <a:pPr rtl="0"/>
          <a:r>
            <a:rPr lang="en-GB" dirty="0" smtClean="0">
              <a:solidFill>
                <a:schemeClr val="tx1"/>
              </a:solidFill>
            </a:rPr>
            <a:t>Make a prohibition order, which closes the whole or part of a dwelling or restricts the number of permitted occupants</a:t>
          </a:r>
          <a:endParaRPr lang="en-GB" dirty="0">
            <a:solidFill>
              <a:schemeClr val="tx1"/>
            </a:solidFill>
          </a:endParaRPr>
        </a:p>
      </dgm:t>
    </dgm:pt>
    <dgm:pt modelId="{435F0D59-8105-4A88-9753-199E886F35B0}" type="parTrans" cxnId="{7EB8C749-96AD-4B37-B9F1-7AE5E20123CD}">
      <dgm:prSet/>
      <dgm:spPr/>
      <dgm:t>
        <a:bodyPr/>
        <a:lstStyle/>
        <a:p>
          <a:endParaRPr lang="en-GB"/>
        </a:p>
      </dgm:t>
    </dgm:pt>
    <dgm:pt modelId="{E32452C7-6182-4CA9-BE76-AB4095C26900}" type="sibTrans" cxnId="{7EB8C749-96AD-4B37-B9F1-7AE5E20123CD}">
      <dgm:prSet/>
      <dgm:spPr/>
      <dgm:t>
        <a:bodyPr/>
        <a:lstStyle/>
        <a:p>
          <a:endParaRPr lang="en-GB"/>
        </a:p>
      </dgm:t>
    </dgm:pt>
    <dgm:pt modelId="{ABC8D05D-27DE-4606-863A-9AC1D710E1F1}">
      <dgm:prSet/>
      <dgm:spPr/>
      <dgm:t>
        <a:bodyPr/>
        <a:lstStyle/>
        <a:p>
          <a:pPr rtl="0"/>
          <a:r>
            <a:rPr lang="en-GB" dirty="0" smtClean="0">
              <a:solidFill>
                <a:schemeClr val="tx1"/>
              </a:solidFill>
            </a:rPr>
            <a:t>Take emergency action</a:t>
          </a:r>
          <a:endParaRPr lang="en-GB" dirty="0">
            <a:solidFill>
              <a:schemeClr val="tx1"/>
            </a:solidFill>
          </a:endParaRPr>
        </a:p>
      </dgm:t>
    </dgm:pt>
    <dgm:pt modelId="{6D2FE046-78A9-4D32-B96A-760D64E21740}" type="parTrans" cxnId="{D8D56DA9-8927-42DE-9340-3AABB2D8F5B2}">
      <dgm:prSet/>
      <dgm:spPr/>
      <dgm:t>
        <a:bodyPr/>
        <a:lstStyle/>
        <a:p>
          <a:endParaRPr lang="en-GB"/>
        </a:p>
      </dgm:t>
    </dgm:pt>
    <dgm:pt modelId="{9E1FC0C6-6B67-4729-B9B7-F547155F1F0C}" type="sibTrans" cxnId="{D8D56DA9-8927-42DE-9340-3AABB2D8F5B2}">
      <dgm:prSet/>
      <dgm:spPr/>
      <dgm:t>
        <a:bodyPr/>
        <a:lstStyle/>
        <a:p>
          <a:endParaRPr lang="en-GB"/>
        </a:p>
      </dgm:t>
    </dgm:pt>
    <dgm:pt modelId="{39D783B6-3F15-4974-8ABE-CE0FAAFC3109}">
      <dgm:prSet/>
      <dgm:spPr/>
      <dgm:t>
        <a:bodyPr/>
        <a:lstStyle/>
        <a:p>
          <a:pPr rtl="0"/>
          <a:r>
            <a:rPr lang="en-GB" dirty="0" smtClean="0">
              <a:solidFill>
                <a:schemeClr val="tx1"/>
              </a:solidFill>
            </a:rPr>
            <a:t>Apply for an Empty Dwelling Management Order (EDMO)</a:t>
          </a:r>
          <a:endParaRPr lang="en-GB" dirty="0">
            <a:solidFill>
              <a:schemeClr val="tx1"/>
            </a:solidFill>
          </a:endParaRPr>
        </a:p>
      </dgm:t>
    </dgm:pt>
    <dgm:pt modelId="{162C8CAA-F382-40A4-950D-83BBE86813D1}" type="parTrans" cxnId="{8C9EC9C8-F5EC-43B4-B144-EEF9BDAC857E}">
      <dgm:prSet/>
      <dgm:spPr/>
      <dgm:t>
        <a:bodyPr/>
        <a:lstStyle/>
        <a:p>
          <a:endParaRPr lang="en-GB"/>
        </a:p>
      </dgm:t>
    </dgm:pt>
    <dgm:pt modelId="{D7007772-E3A0-47C8-8E42-E1A7530F7F60}" type="sibTrans" cxnId="{8C9EC9C8-F5EC-43B4-B144-EEF9BDAC857E}">
      <dgm:prSet/>
      <dgm:spPr/>
      <dgm:t>
        <a:bodyPr/>
        <a:lstStyle/>
        <a:p>
          <a:endParaRPr lang="en-GB"/>
        </a:p>
      </dgm:t>
    </dgm:pt>
    <dgm:pt modelId="{3611EFB4-DDB8-4F1B-8BB9-45A441D04AF2}">
      <dgm:prSet/>
      <dgm:spPr/>
      <dgm:t>
        <a:bodyPr/>
        <a:lstStyle/>
        <a:p>
          <a:pPr rtl="0"/>
          <a:r>
            <a:rPr lang="en-GB" dirty="0" smtClean="0">
              <a:solidFill>
                <a:schemeClr val="tx1"/>
              </a:solidFill>
            </a:rPr>
            <a:t>Make a demolition order or declare a clearance area</a:t>
          </a:r>
          <a:endParaRPr lang="en-GB" dirty="0">
            <a:solidFill>
              <a:schemeClr val="tx1"/>
            </a:solidFill>
          </a:endParaRPr>
        </a:p>
      </dgm:t>
    </dgm:pt>
    <dgm:pt modelId="{40324873-C1DD-4006-9D52-30DB6469135A}" type="parTrans" cxnId="{E6B67A08-5EC2-4363-857C-F8DD34062C50}">
      <dgm:prSet/>
      <dgm:spPr/>
      <dgm:t>
        <a:bodyPr/>
        <a:lstStyle/>
        <a:p>
          <a:endParaRPr lang="en-GB"/>
        </a:p>
      </dgm:t>
    </dgm:pt>
    <dgm:pt modelId="{A1E41448-D445-4DC8-A149-6236445DF466}" type="sibTrans" cxnId="{E6B67A08-5EC2-4363-857C-F8DD34062C50}">
      <dgm:prSet/>
      <dgm:spPr/>
      <dgm:t>
        <a:bodyPr/>
        <a:lstStyle/>
        <a:p>
          <a:endParaRPr lang="en-GB"/>
        </a:p>
      </dgm:t>
    </dgm:pt>
    <dgm:pt modelId="{DFEDB7F7-0454-4E42-9B35-439E634EFA65}" type="pres">
      <dgm:prSet presAssocID="{D0A8F123-E4C9-4A79-A77D-642B028F3DE9}" presName="CompostProcess" presStyleCnt="0">
        <dgm:presLayoutVars>
          <dgm:dir/>
          <dgm:resizeHandles val="exact"/>
        </dgm:presLayoutVars>
      </dgm:prSet>
      <dgm:spPr/>
      <dgm:t>
        <a:bodyPr/>
        <a:lstStyle/>
        <a:p>
          <a:endParaRPr lang="en-GB"/>
        </a:p>
      </dgm:t>
    </dgm:pt>
    <dgm:pt modelId="{ED9177E8-15AB-4F4C-ACB1-896A0A1C868F}" type="pres">
      <dgm:prSet presAssocID="{D0A8F123-E4C9-4A79-A77D-642B028F3DE9}" presName="arrow" presStyleLbl="bgShp" presStyleIdx="0" presStyleCnt="1"/>
      <dgm:spPr/>
    </dgm:pt>
    <dgm:pt modelId="{1A0C9199-98F6-46A0-B662-7E3EB283C0B1}" type="pres">
      <dgm:prSet presAssocID="{D0A8F123-E4C9-4A79-A77D-642B028F3DE9}" presName="linearProcess" presStyleCnt="0"/>
      <dgm:spPr/>
    </dgm:pt>
    <dgm:pt modelId="{ABF43D73-160B-4E55-B1C0-BD569BD4761A}" type="pres">
      <dgm:prSet presAssocID="{C1180865-A3BF-4DDF-9A73-92414B82B927}" presName="textNode" presStyleLbl="node1" presStyleIdx="0" presStyleCnt="7">
        <dgm:presLayoutVars>
          <dgm:bulletEnabled val="1"/>
        </dgm:presLayoutVars>
      </dgm:prSet>
      <dgm:spPr/>
      <dgm:t>
        <a:bodyPr/>
        <a:lstStyle/>
        <a:p>
          <a:endParaRPr lang="en-GB"/>
        </a:p>
      </dgm:t>
    </dgm:pt>
    <dgm:pt modelId="{DC5EF3D9-6AB4-44D0-8B23-6E5623A0CFCE}" type="pres">
      <dgm:prSet presAssocID="{0422E5C9-4322-42D7-B068-FF8864020698}" presName="sibTrans" presStyleCnt="0"/>
      <dgm:spPr/>
    </dgm:pt>
    <dgm:pt modelId="{40626B56-EB71-4B67-AAF6-573F6FEA9D26}" type="pres">
      <dgm:prSet presAssocID="{63D684E6-E595-40E6-86DC-289C5976C031}" presName="textNode" presStyleLbl="node1" presStyleIdx="1" presStyleCnt="7">
        <dgm:presLayoutVars>
          <dgm:bulletEnabled val="1"/>
        </dgm:presLayoutVars>
      </dgm:prSet>
      <dgm:spPr/>
      <dgm:t>
        <a:bodyPr/>
        <a:lstStyle/>
        <a:p>
          <a:endParaRPr lang="en-GB"/>
        </a:p>
      </dgm:t>
    </dgm:pt>
    <dgm:pt modelId="{41C0BDC1-ABB8-4AAE-B479-DD4562AE6705}" type="pres">
      <dgm:prSet presAssocID="{7EC2B32D-318C-4E57-80C6-A5EC1E8A65DF}" presName="sibTrans" presStyleCnt="0"/>
      <dgm:spPr/>
    </dgm:pt>
    <dgm:pt modelId="{D7159A40-307B-421A-A360-08F3A7A8B102}" type="pres">
      <dgm:prSet presAssocID="{C06927AE-0FF4-452A-A8E9-BB56CEB5961C}" presName="textNode" presStyleLbl="node1" presStyleIdx="2" presStyleCnt="7">
        <dgm:presLayoutVars>
          <dgm:bulletEnabled val="1"/>
        </dgm:presLayoutVars>
      </dgm:prSet>
      <dgm:spPr/>
      <dgm:t>
        <a:bodyPr/>
        <a:lstStyle/>
        <a:p>
          <a:endParaRPr lang="en-GB"/>
        </a:p>
      </dgm:t>
    </dgm:pt>
    <dgm:pt modelId="{5952FD2B-C082-4C5C-83B6-094C09095368}" type="pres">
      <dgm:prSet presAssocID="{264DB295-AA21-422A-977C-551E9CF50496}" presName="sibTrans" presStyleCnt="0"/>
      <dgm:spPr/>
    </dgm:pt>
    <dgm:pt modelId="{0DED8043-8100-49DE-8CB5-CD8240359251}" type="pres">
      <dgm:prSet presAssocID="{6A1C365B-0BC1-44AA-B2EE-6C4250F2EA4B}" presName="textNode" presStyleLbl="node1" presStyleIdx="3" presStyleCnt="7">
        <dgm:presLayoutVars>
          <dgm:bulletEnabled val="1"/>
        </dgm:presLayoutVars>
      </dgm:prSet>
      <dgm:spPr/>
      <dgm:t>
        <a:bodyPr/>
        <a:lstStyle/>
        <a:p>
          <a:endParaRPr lang="en-GB"/>
        </a:p>
      </dgm:t>
    </dgm:pt>
    <dgm:pt modelId="{4BC5CA00-6BEE-4F58-BA23-7985CA56A17C}" type="pres">
      <dgm:prSet presAssocID="{E32452C7-6182-4CA9-BE76-AB4095C26900}" presName="sibTrans" presStyleCnt="0"/>
      <dgm:spPr/>
    </dgm:pt>
    <dgm:pt modelId="{E65434FD-13B5-4AD5-ACDA-C5F52FACFB7D}" type="pres">
      <dgm:prSet presAssocID="{ABC8D05D-27DE-4606-863A-9AC1D710E1F1}" presName="textNode" presStyleLbl="node1" presStyleIdx="4" presStyleCnt="7">
        <dgm:presLayoutVars>
          <dgm:bulletEnabled val="1"/>
        </dgm:presLayoutVars>
      </dgm:prSet>
      <dgm:spPr/>
      <dgm:t>
        <a:bodyPr/>
        <a:lstStyle/>
        <a:p>
          <a:endParaRPr lang="en-GB"/>
        </a:p>
      </dgm:t>
    </dgm:pt>
    <dgm:pt modelId="{B7F987A1-A57D-4393-B47C-8A4F8E59C4FE}" type="pres">
      <dgm:prSet presAssocID="{9E1FC0C6-6B67-4729-B9B7-F547155F1F0C}" presName="sibTrans" presStyleCnt="0"/>
      <dgm:spPr/>
    </dgm:pt>
    <dgm:pt modelId="{979247B5-DCF2-460C-ACF3-58BE45487BF5}" type="pres">
      <dgm:prSet presAssocID="{39D783B6-3F15-4974-8ABE-CE0FAAFC3109}" presName="textNode" presStyleLbl="node1" presStyleIdx="5" presStyleCnt="7">
        <dgm:presLayoutVars>
          <dgm:bulletEnabled val="1"/>
        </dgm:presLayoutVars>
      </dgm:prSet>
      <dgm:spPr/>
      <dgm:t>
        <a:bodyPr/>
        <a:lstStyle/>
        <a:p>
          <a:endParaRPr lang="en-GB"/>
        </a:p>
      </dgm:t>
    </dgm:pt>
    <dgm:pt modelId="{D2779EDF-C402-47E8-BE7F-7412531EA80A}" type="pres">
      <dgm:prSet presAssocID="{D7007772-E3A0-47C8-8E42-E1A7530F7F60}" presName="sibTrans" presStyleCnt="0"/>
      <dgm:spPr/>
    </dgm:pt>
    <dgm:pt modelId="{5B207F40-1063-4CF5-B964-EA987F3570E6}" type="pres">
      <dgm:prSet presAssocID="{3611EFB4-DDB8-4F1B-8BB9-45A441D04AF2}" presName="textNode" presStyleLbl="node1" presStyleIdx="6" presStyleCnt="7">
        <dgm:presLayoutVars>
          <dgm:bulletEnabled val="1"/>
        </dgm:presLayoutVars>
      </dgm:prSet>
      <dgm:spPr/>
      <dgm:t>
        <a:bodyPr/>
        <a:lstStyle/>
        <a:p>
          <a:endParaRPr lang="en-GB"/>
        </a:p>
      </dgm:t>
    </dgm:pt>
  </dgm:ptLst>
  <dgm:cxnLst>
    <dgm:cxn modelId="{69AC5D2A-7E4F-9543-894E-EBD88D90B9A2}" type="presOf" srcId="{D0A8F123-E4C9-4A79-A77D-642B028F3DE9}" destId="{DFEDB7F7-0454-4E42-9B35-439E634EFA65}" srcOrd="0" destOrd="0" presId="urn:microsoft.com/office/officeart/2005/8/layout/hProcess9"/>
    <dgm:cxn modelId="{7EB8C749-96AD-4B37-B9F1-7AE5E20123CD}" srcId="{D0A8F123-E4C9-4A79-A77D-642B028F3DE9}" destId="{6A1C365B-0BC1-44AA-B2EE-6C4250F2EA4B}" srcOrd="3" destOrd="0" parTransId="{435F0D59-8105-4A88-9753-199E886F35B0}" sibTransId="{E32452C7-6182-4CA9-BE76-AB4095C26900}"/>
    <dgm:cxn modelId="{5F4F3178-3F09-FF4F-B038-4FD2DF929A06}" type="presOf" srcId="{6A1C365B-0BC1-44AA-B2EE-6C4250F2EA4B}" destId="{0DED8043-8100-49DE-8CB5-CD8240359251}" srcOrd="0" destOrd="0" presId="urn:microsoft.com/office/officeart/2005/8/layout/hProcess9"/>
    <dgm:cxn modelId="{09BDC4EA-B5A8-5A4C-817E-0C9C802D64D7}" type="presOf" srcId="{C1180865-A3BF-4DDF-9A73-92414B82B927}" destId="{ABF43D73-160B-4E55-B1C0-BD569BD4761A}" srcOrd="0" destOrd="0" presId="urn:microsoft.com/office/officeart/2005/8/layout/hProcess9"/>
    <dgm:cxn modelId="{80AB968C-1124-4790-BBB5-105C51975CBE}" srcId="{D0A8F123-E4C9-4A79-A77D-642B028F3DE9}" destId="{C1180865-A3BF-4DDF-9A73-92414B82B927}" srcOrd="0" destOrd="0" parTransId="{19A989A7-BBFB-4FEE-8FD7-BE89F1291A14}" sibTransId="{0422E5C9-4322-42D7-B068-FF8864020698}"/>
    <dgm:cxn modelId="{65602179-A95F-8E47-A3C9-24ABB70FA193}" type="presOf" srcId="{63D684E6-E595-40E6-86DC-289C5976C031}" destId="{40626B56-EB71-4B67-AAF6-573F6FEA9D26}" srcOrd="0" destOrd="0" presId="urn:microsoft.com/office/officeart/2005/8/layout/hProcess9"/>
    <dgm:cxn modelId="{D8D56DA9-8927-42DE-9340-3AABB2D8F5B2}" srcId="{D0A8F123-E4C9-4A79-A77D-642B028F3DE9}" destId="{ABC8D05D-27DE-4606-863A-9AC1D710E1F1}" srcOrd="4" destOrd="0" parTransId="{6D2FE046-78A9-4D32-B96A-760D64E21740}" sibTransId="{9E1FC0C6-6B67-4729-B9B7-F547155F1F0C}"/>
    <dgm:cxn modelId="{E08A09CC-A969-2C4C-ACF6-EF7B5BCA9AB8}" type="presOf" srcId="{39D783B6-3F15-4974-8ABE-CE0FAAFC3109}" destId="{979247B5-DCF2-460C-ACF3-58BE45487BF5}" srcOrd="0" destOrd="0" presId="urn:microsoft.com/office/officeart/2005/8/layout/hProcess9"/>
    <dgm:cxn modelId="{77C6B677-AC1F-5343-A5BD-76AB28BEEB41}" type="presOf" srcId="{ABC8D05D-27DE-4606-863A-9AC1D710E1F1}" destId="{E65434FD-13B5-4AD5-ACDA-C5F52FACFB7D}" srcOrd="0" destOrd="0" presId="urn:microsoft.com/office/officeart/2005/8/layout/hProcess9"/>
    <dgm:cxn modelId="{E6B67A08-5EC2-4363-857C-F8DD34062C50}" srcId="{D0A8F123-E4C9-4A79-A77D-642B028F3DE9}" destId="{3611EFB4-DDB8-4F1B-8BB9-45A441D04AF2}" srcOrd="6" destOrd="0" parTransId="{40324873-C1DD-4006-9D52-30DB6469135A}" sibTransId="{A1E41448-D445-4DC8-A149-6236445DF466}"/>
    <dgm:cxn modelId="{C3B4D2AB-291C-654A-8DCF-638D45361127}" type="presOf" srcId="{3611EFB4-DDB8-4F1B-8BB9-45A441D04AF2}" destId="{5B207F40-1063-4CF5-B964-EA987F3570E6}" srcOrd="0" destOrd="0" presId="urn:microsoft.com/office/officeart/2005/8/layout/hProcess9"/>
    <dgm:cxn modelId="{3056D4EE-2DA0-40B0-86D2-4C928E259D45}" srcId="{D0A8F123-E4C9-4A79-A77D-642B028F3DE9}" destId="{63D684E6-E595-40E6-86DC-289C5976C031}" srcOrd="1" destOrd="0" parTransId="{513AA585-6AD3-49AB-8189-C1C0D8FD74EA}" sibTransId="{7EC2B32D-318C-4E57-80C6-A5EC1E8A65DF}"/>
    <dgm:cxn modelId="{12D7FD51-1FB3-4360-BCFE-D4D0989ADFFF}" srcId="{D0A8F123-E4C9-4A79-A77D-642B028F3DE9}" destId="{C06927AE-0FF4-452A-A8E9-BB56CEB5961C}" srcOrd="2" destOrd="0" parTransId="{F85BF227-A467-45B2-BB8C-349CB6329632}" sibTransId="{264DB295-AA21-422A-977C-551E9CF50496}"/>
    <dgm:cxn modelId="{187EE385-2D45-5548-9440-D14D67F2C2F0}" type="presOf" srcId="{C06927AE-0FF4-452A-A8E9-BB56CEB5961C}" destId="{D7159A40-307B-421A-A360-08F3A7A8B102}" srcOrd="0" destOrd="0" presId="urn:microsoft.com/office/officeart/2005/8/layout/hProcess9"/>
    <dgm:cxn modelId="{8C9EC9C8-F5EC-43B4-B144-EEF9BDAC857E}" srcId="{D0A8F123-E4C9-4A79-A77D-642B028F3DE9}" destId="{39D783B6-3F15-4974-8ABE-CE0FAAFC3109}" srcOrd="5" destOrd="0" parTransId="{162C8CAA-F382-40A4-950D-83BBE86813D1}" sibTransId="{D7007772-E3A0-47C8-8E42-E1A7530F7F60}"/>
    <dgm:cxn modelId="{0118402F-C1DD-1249-A91F-578022C1FF22}" type="presParOf" srcId="{DFEDB7F7-0454-4E42-9B35-439E634EFA65}" destId="{ED9177E8-15AB-4F4C-ACB1-896A0A1C868F}" srcOrd="0" destOrd="0" presId="urn:microsoft.com/office/officeart/2005/8/layout/hProcess9"/>
    <dgm:cxn modelId="{62BA7A24-150E-394E-BC37-BD1EFFA104A8}" type="presParOf" srcId="{DFEDB7F7-0454-4E42-9B35-439E634EFA65}" destId="{1A0C9199-98F6-46A0-B662-7E3EB283C0B1}" srcOrd="1" destOrd="0" presId="urn:microsoft.com/office/officeart/2005/8/layout/hProcess9"/>
    <dgm:cxn modelId="{D217A24E-8D5F-0347-A35D-548F4BDBF36F}" type="presParOf" srcId="{1A0C9199-98F6-46A0-B662-7E3EB283C0B1}" destId="{ABF43D73-160B-4E55-B1C0-BD569BD4761A}" srcOrd="0" destOrd="0" presId="urn:microsoft.com/office/officeart/2005/8/layout/hProcess9"/>
    <dgm:cxn modelId="{207BD9DC-FB02-FC42-9D92-6058DA3036CA}" type="presParOf" srcId="{1A0C9199-98F6-46A0-B662-7E3EB283C0B1}" destId="{DC5EF3D9-6AB4-44D0-8B23-6E5623A0CFCE}" srcOrd="1" destOrd="0" presId="urn:microsoft.com/office/officeart/2005/8/layout/hProcess9"/>
    <dgm:cxn modelId="{F45D3D46-E8C0-284A-8281-597DA5930E4F}" type="presParOf" srcId="{1A0C9199-98F6-46A0-B662-7E3EB283C0B1}" destId="{40626B56-EB71-4B67-AAF6-573F6FEA9D26}" srcOrd="2" destOrd="0" presId="urn:microsoft.com/office/officeart/2005/8/layout/hProcess9"/>
    <dgm:cxn modelId="{5A39D055-5B45-4045-A4F4-7DE7F54531C0}" type="presParOf" srcId="{1A0C9199-98F6-46A0-B662-7E3EB283C0B1}" destId="{41C0BDC1-ABB8-4AAE-B479-DD4562AE6705}" srcOrd="3" destOrd="0" presId="urn:microsoft.com/office/officeart/2005/8/layout/hProcess9"/>
    <dgm:cxn modelId="{FD03749A-F454-E94A-B68F-946246F903BC}" type="presParOf" srcId="{1A0C9199-98F6-46A0-B662-7E3EB283C0B1}" destId="{D7159A40-307B-421A-A360-08F3A7A8B102}" srcOrd="4" destOrd="0" presId="urn:microsoft.com/office/officeart/2005/8/layout/hProcess9"/>
    <dgm:cxn modelId="{BF97A689-54BE-0745-B7E6-FCC61A97050F}" type="presParOf" srcId="{1A0C9199-98F6-46A0-B662-7E3EB283C0B1}" destId="{5952FD2B-C082-4C5C-83B6-094C09095368}" srcOrd="5" destOrd="0" presId="urn:microsoft.com/office/officeart/2005/8/layout/hProcess9"/>
    <dgm:cxn modelId="{EAE5314B-51F4-074F-AEB5-46E08A68B67A}" type="presParOf" srcId="{1A0C9199-98F6-46A0-B662-7E3EB283C0B1}" destId="{0DED8043-8100-49DE-8CB5-CD8240359251}" srcOrd="6" destOrd="0" presId="urn:microsoft.com/office/officeart/2005/8/layout/hProcess9"/>
    <dgm:cxn modelId="{2D460A47-68F5-8448-A407-D168BCE201B6}" type="presParOf" srcId="{1A0C9199-98F6-46A0-B662-7E3EB283C0B1}" destId="{4BC5CA00-6BEE-4F58-BA23-7985CA56A17C}" srcOrd="7" destOrd="0" presId="urn:microsoft.com/office/officeart/2005/8/layout/hProcess9"/>
    <dgm:cxn modelId="{A567A155-6B8E-0F46-BF52-A97320E06EA2}" type="presParOf" srcId="{1A0C9199-98F6-46A0-B662-7E3EB283C0B1}" destId="{E65434FD-13B5-4AD5-ACDA-C5F52FACFB7D}" srcOrd="8" destOrd="0" presId="urn:microsoft.com/office/officeart/2005/8/layout/hProcess9"/>
    <dgm:cxn modelId="{FD02025E-127D-9C4D-BC00-FE7539504919}" type="presParOf" srcId="{1A0C9199-98F6-46A0-B662-7E3EB283C0B1}" destId="{B7F987A1-A57D-4393-B47C-8A4F8E59C4FE}" srcOrd="9" destOrd="0" presId="urn:microsoft.com/office/officeart/2005/8/layout/hProcess9"/>
    <dgm:cxn modelId="{29238D02-8164-574B-81C5-78DD703ED47D}" type="presParOf" srcId="{1A0C9199-98F6-46A0-B662-7E3EB283C0B1}" destId="{979247B5-DCF2-460C-ACF3-58BE45487BF5}" srcOrd="10" destOrd="0" presId="urn:microsoft.com/office/officeart/2005/8/layout/hProcess9"/>
    <dgm:cxn modelId="{1CF5439A-DCBE-BA47-845C-B099799217EC}" type="presParOf" srcId="{1A0C9199-98F6-46A0-B662-7E3EB283C0B1}" destId="{D2779EDF-C402-47E8-BE7F-7412531EA80A}" srcOrd="11" destOrd="0" presId="urn:microsoft.com/office/officeart/2005/8/layout/hProcess9"/>
    <dgm:cxn modelId="{5FB89D20-5CE1-1D42-8520-31F780F3ADBB}" type="presParOf" srcId="{1A0C9199-98F6-46A0-B662-7E3EB283C0B1}" destId="{5B207F40-1063-4CF5-B964-EA987F3570E6}"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6BC4C0-D082-470F-BC33-0903B56A0B7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C8C59288-F09B-4577-8659-2DD812D8BE3F}">
      <dgm:prSet/>
      <dgm:spPr/>
      <dgm:t>
        <a:bodyPr/>
        <a:lstStyle/>
        <a:p>
          <a:pPr rtl="0"/>
          <a:r>
            <a:rPr lang="en-GB" dirty="0" smtClean="0">
              <a:solidFill>
                <a:schemeClr val="tx1"/>
              </a:solidFill>
            </a:rPr>
            <a:t>HMOs are dwellings that house more than one family.</a:t>
          </a:r>
          <a:endParaRPr lang="en-GB" dirty="0">
            <a:solidFill>
              <a:schemeClr val="tx1"/>
            </a:solidFill>
          </a:endParaRPr>
        </a:p>
      </dgm:t>
    </dgm:pt>
    <dgm:pt modelId="{20893C8A-2CC0-4B50-8036-C3A865984E00}" type="parTrans" cxnId="{AB6F82FA-CC31-48D7-B25F-814EBA7DA0D0}">
      <dgm:prSet/>
      <dgm:spPr/>
      <dgm:t>
        <a:bodyPr/>
        <a:lstStyle/>
        <a:p>
          <a:endParaRPr lang="en-GB"/>
        </a:p>
      </dgm:t>
    </dgm:pt>
    <dgm:pt modelId="{52014D8A-2277-4E38-AF1A-915430B1A48C}" type="sibTrans" cxnId="{AB6F82FA-CC31-48D7-B25F-814EBA7DA0D0}">
      <dgm:prSet/>
      <dgm:spPr/>
      <dgm:t>
        <a:bodyPr/>
        <a:lstStyle/>
        <a:p>
          <a:endParaRPr lang="en-GB"/>
        </a:p>
      </dgm:t>
    </dgm:pt>
    <dgm:pt modelId="{EF0E69EE-6CFD-44AC-87F0-CA953B9D5C89}">
      <dgm:prSet/>
      <dgm:spPr/>
      <dgm:t>
        <a:bodyPr/>
        <a:lstStyle/>
        <a:p>
          <a:pPr rtl="0"/>
          <a:r>
            <a:rPr lang="en-GB" dirty="0" smtClean="0">
              <a:solidFill>
                <a:schemeClr val="tx1"/>
              </a:solidFill>
            </a:rPr>
            <a:t>Exemptions include where there are only two occupiers / lodgers</a:t>
          </a:r>
          <a:endParaRPr lang="en-GB" dirty="0">
            <a:solidFill>
              <a:schemeClr val="tx1"/>
            </a:solidFill>
          </a:endParaRPr>
        </a:p>
      </dgm:t>
    </dgm:pt>
    <dgm:pt modelId="{40E116CC-191A-48BB-BFB1-78EA07908D52}" type="parTrans" cxnId="{8B7EF89D-81A8-4C49-B0E5-F5817FF22DD5}">
      <dgm:prSet/>
      <dgm:spPr/>
      <dgm:t>
        <a:bodyPr/>
        <a:lstStyle/>
        <a:p>
          <a:endParaRPr lang="en-GB"/>
        </a:p>
      </dgm:t>
    </dgm:pt>
    <dgm:pt modelId="{2B6B4FD2-68A2-4FEB-A78D-13B90178C4D9}" type="sibTrans" cxnId="{8B7EF89D-81A8-4C49-B0E5-F5817FF22DD5}">
      <dgm:prSet/>
      <dgm:spPr/>
      <dgm:t>
        <a:bodyPr/>
        <a:lstStyle/>
        <a:p>
          <a:endParaRPr lang="en-GB"/>
        </a:p>
      </dgm:t>
    </dgm:pt>
    <dgm:pt modelId="{9916BB02-BACA-4417-8566-ED8D3C3D9EC1}">
      <dgm:prSet/>
      <dgm:spPr/>
      <dgm:t>
        <a:bodyPr/>
        <a:lstStyle/>
        <a:p>
          <a:pPr rtl="0"/>
          <a:r>
            <a:rPr lang="en-GB" dirty="0" smtClean="0">
              <a:solidFill>
                <a:schemeClr val="tx1"/>
              </a:solidFill>
            </a:rPr>
            <a:t>HMOs that houses 5 or more people over 3 or more floors require a licence</a:t>
          </a:r>
          <a:endParaRPr lang="en-GB" dirty="0">
            <a:solidFill>
              <a:schemeClr val="tx1"/>
            </a:solidFill>
          </a:endParaRPr>
        </a:p>
      </dgm:t>
    </dgm:pt>
    <dgm:pt modelId="{3313F09C-02D6-41C4-B749-1AA705673779}" type="parTrans" cxnId="{7831FF79-79E5-4F6B-91C6-7E4B58E2221A}">
      <dgm:prSet/>
      <dgm:spPr/>
      <dgm:t>
        <a:bodyPr/>
        <a:lstStyle/>
        <a:p>
          <a:endParaRPr lang="en-GB"/>
        </a:p>
      </dgm:t>
    </dgm:pt>
    <dgm:pt modelId="{48CF9CC3-6B4B-4B30-8041-2A14A7E03171}" type="sibTrans" cxnId="{7831FF79-79E5-4F6B-91C6-7E4B58E2221A}">
      <dgm:prSet/>
      <dgm:spPr/>
      <dgm:t>
        <a:bodyPr/>
        <a:lstStyle/>
        <a:p>
          <a:endParaRPr lang="en-GB"/>
        </a:p>
      </dgm:t>
    </dgm:pt>
    <dgm:pt modelId="{F4F9A3B3-B2CB-4552-994E-ADFA170B9D30}" type="pres">
      <dgm:prSet presAssocID="{106BC4C0-D082-470F-BC33-0903B56A0B76}" presName="CompostProcess" presStyleCnt="0">
        <dgm:presLayoutVars>
          <dgm:dir/>
          <dgm:resizeHandles val="exact"/>
        </dgm:presLayoutVars>
      </dgm:prSet>
      <dgm:spPr/>
      <dgm:t>
        <a:bodyPr/>
        <a:lstStyle/>
        <a:p>
          <a:endParaRPr lang="en-GB"/>
        </a:p>
      </dgm:t>
    </dgm:pt>
    <dgm:pt modelId="{BBF43C6A-CCF2-4ED6-8B1D-FCDFCDF316C8}" type="pres">
      <dgm:prSet presAssocID="{106BC4C0-D082-470F-BC33-0903B56A0B76}" presName="arrow" presStyleLbl="bgShp" presStyleIdx="0" presStyleCnt="1"/>
      <dgm:spPr/>
    </dgm:pt>
    <dgm:pt modelId="{DC83B480-E355-41E9-9210-DF67A6C124C2}" type="pres">
      <dgm:prSet presAssocID="{106BC4C0-D082-470F-BC33-0903B56A0B76}" presName="linearProcess" presStyleCnt="0"/>
      <dgm:spPr/>
    </dgm:pt>
    <dgm:pt modelId="{5030F74E-A6B0-43D0-AF94-4DAD7D4E2EE7}" type="pres">
      <dgm:prSet presAssocID="{C8C59288-F09B-4577-8659-2DD812D8BE3F}" presName="textNode" presStyleLbl="node1" presStyleIdx="0" presStyleCnt="2">
        <dgm:presLayoutVars>
          <dgm:bulletEnabled val="1"/>
        </dgm:presLayoutVars>
      </dgm:prSet>
      <dgm:spPr/>
      <dgm:t>
        <a:bodyPr/>
        <a:lstStyle/>
        <a:p>
          <a:endParaRPr lang="en-GB"/>
        </a:p>
      </dgm:t>
    </dgm:pt>
    <dgm:pt modelId="{E45722A1-3493-4F4D-8A23-B4858672B775}" type="pres">
      <dgm:prSet presAssocID="{52014D8A-2277-4E38-AF1A-915430B1A48C}" presName="sibTrans" presStyleCnt="0"/>
      <dgm:spPr/>
    </dgm:pt>
    <dgm:pt modelId="{6E0762E2-08D9-4CDA-93D4-97B95295C9BA}" type="pres">
      <dgm:prSet presAssocID="{9916BB02-BACA-4417-8566-ED8D3C3D9EC1}" presName="textNode" presStyleLbl="node1" presStyleIdx="1" presStyleCnt="2">
        <dgm:presLayoutVars>
          <dgm:bulletEnabled val="1"/>
        </dgm:presLayoutVars>
      </dgm:prSet>
      <dgm:spPr/>
      <dgm:t>
        <a:bodyPr/>
        <a:lstStyle/>
        <a:p>
          <a:endParaRPr lang="en-GB"/>
        </a:p>
      </dgm:t>
    </dgm:pt>
  </dgm:ptLst>
  <dgm:cxnLst>
    <dgm:cxn modelId="{DC50553B-2A0D-6348-9AB1-4FB5C6967BE4}" type="presOf" srcId="{9916BB02-BACA-4417-8566-ED8D3C3D9EC1}" destId="{6E0762E2-08D9-4CDA-93D4-97B95295C9BA}" srcOrd="0" destOrd="0" presId="urn:microsoft.com/office/officeart/2005/8/layout/hProcess9"/>
    <dgm:cxn modelId="{8B7EF89D-81A8-4C49-B0E5-F5817FF22DD5}" srcId="{C8C59288-F09B-4577-8659-2DD812D8BE3F}" destId="{EF0E69EE-6CFD-44AC-87F0-CA953B9D5C89}" srcOrd="0" destOrd="0" parTransId="{40E116CC-191A-48BB-BFB1-78EA07908D52}" sibTransId="{2B6B4FD2-68A2-4FEB-A78D-13B90178C4D9}"/>
    <dgm:cxn modelId="{7831FF79-79E5-4F6B-91C6-7E4B58E2221A}" srcId="{106BC4C0-D082-470F-BC33-0903B56A0B76}" destId="{9916BB02-BACA-4417-8566-ED8D3C3D9EC1}" srcOrd="1" destOrd="0" parTransId="{3313F09C-02D6-41C4-B749-1AA705673779}" sibTransId="{48CF9CC3-6B4B-4B30-8041-2A14A7E03171}"/>
    <dgm:cxn modelId="{474F210A-D6E4-1F47-A5C1-D273E27622A8}" type="presOf" srcId="{C8C59288-F09B-4577-8659-2DD812D8BE3F}" destId="{5030F74E-A6B0-43D0-AF94-4DAD7D4E2EE7}" srcOrd="0" destOrd="0" presId="urn:microsoft.com/office/officeart/2005/8/layout/hProcess9"/>
    <dgm:cxn modelId="{AB6F82FA-CC31-48D7-B25F-814EBA7DA0D0}" srcId="{106BC4C0-D082-470F-BC33-0903B56A0B76}" destId="{C8C59288-F09B-4577-8659-2DD812D8BE3F}" srcOrd="0" destOrd="0" parTransId="{20893C8A-2CC0-4B50-8036-C3A865984E00}" sibTransId="{52014D8A-2277-4E38-AF1A-915430B1A48C}"/>
    <dgm:cxn modelId="{9C46C03B-A551-3241-A2C2-4E08F2D2A23E}" type="presOf" srcId="{106BC4C0-D082-470F-BC33-0903B56A0B76}" destId="{F4F9A3B3-B2CB-4552-994E-ADFA170B9D30}" srcOrd="0" destOrd="0" presId="urn:microsoft.com/office/officeart/2005/8/layout/hProcess9"/>
    <dgm:cxn modelId="{4DED65AA-945A-8B42-AD89-9E4469717EFD}" type="presOf" srcId="{EF0E69EE-6CFD-44AC-87F0-CA953B9D5C89}" destId="{5030F74E-A6B0-43D0-AF94-4DAD7D4E2EE7}" srcOrd="0" destOrd="1" presId="urn:microsoft.com/office/officeart/2005/8/layout/hProcess9"/>
    <dgm:cxn modelId="{B9C92241-E0E3-984B-87EA-B89B613276C6}" type="presParOf" srcId="{F4F9A3B3-B2CB-4552-994E-ADFA170B9D30}" destId="{BBF43C6A-CCF2-4ED6-8B1D-FCDFCDF316C8}" srcOrd="0" destOrd="0" presId="urn:microsoft.com/office/officeart/2005/8/layout/hProcess9"/>
    <dgm:cxn modelId="{55A1C84A-7F5A-EC4A-A693-A7D6D2B6F0BC}" type="presParOf" srcId="{F4F9A3B3-B2CB-4552-994E-ADFA170B9D30}" destId="{DC83B480-E355-41E9-9210-DF67A6C124C2}" srcOrd="1" destOrd="0" presId="urn:microsoft.com/office/officeart/2005/8/layout/hProcess9"/>
    <dgm:cxn modelId="{C07DB48C-BF51-E94C-907C-225A6242B17D}" type="presParOf" srcId="{DC83B480-E355-41E9-9210-DF67A6C124C2}" destId="{5030F74E-A6B0-43D0-AF94-4DAD7D4E2EE7}" srcOrd="0" destOrd="0" presId="urn:microsoft.com/office/officeart/2005/8/layout/hProcess9"/>
    <dgm:cxn modelId="{58993346-FE3B-1A42-B049-615B6296CE3B}" type="presParOf" srcId="{DC83B480-E355-41E9-9210-DF67A6C124C2}" destId="{E45722A1-3493-4F4D-8A23-B4858672B775}" srcOrd="1" destOrd="0" presId="urn:microsoft.com/office/officeart/2005/8/layout/hProcess9"/>
    <dgm:cxn modelId="{D0DD2E8D-AE26-0445-9CCC-4C936E77D142}" type="presParOf" srcId="{DC83B480-E355-41E9-9210-DF67A6C124C2}" destId="{6E0762E2-08D9-4CDA-93D4-97B95295C9BA}"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177E8-15AB-4F4C-ACB1-896A0A1C868F}">
      <dsp:nvSpPr>
        <dsp:cNvPr id="0" name=""/>
        <dsp:cNvSpPr/>
      </dsp:nvSpPr>
      <dsp:spPr>
        <a:xfrm>
          <a:off x="725187" y="0"/>
          <a:ext cx="8218787" cy="455346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43D73-160B-4E55-B1C0-BD569BD4761A}">
      <dsp:nvSpPr>
        <dsp:cNvPr id="0" name=""/>
        <dsp:cNvSpPr/>
      </dsp:nvSpPr>
      <dsp:spPr>
        <a:xfrm>
          <a:off x="826" y="1366039"/>
          <a:ext cx="1324316" cy="18213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solidFill>
                <a:schemeClr val="tx1"/>
              </a:solidFill>
            </a:rPr>
            <a:t>Provide informal advice</a:t>
          </a:r>
          <a:endParaRPr lang="en-GB" sz="1200" kern="1200" dirty="0">
            <a:solidFill>
              <a:schemeClr val="tx1"/>
            </a:solidFill>
          </a:endParaRPr>
        </a:p>
      </dsp:txBody>
      <dsp:txXfrm>
        <a:off x="65474" y="1430687"/>
        <a:ext cx="1195020" cy="1692090"/>
      </dsp:txXfrm>
    </dsp:sp>
    <dsp:sp modelId="{40626B56-EB71-4B67-AAF6-573F6FEA9D26}">
      <dsp:nvSpPr>
        <dsp:cNvPr id="0" name=""/>
        <dsp:cNvSpPr/>
      </dsp:nvSpPr>
      <dsp:spPr>
        <a:xfrm>
          <a:off x="1391358" y="1366039"/>
          <a:ext cx="1324316" cy="18213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solidFill>
                <a:schemeClr val="tx1"/>
              </a:solidFill>
            </a:rPr>
            <a:t>Serve a hazard awareness notice</a:t>
          </a:r>
          <a:endParaRPr lang="en-GB" sz="1200" kern="1200" dirty="0">
            <a:solidFill>
              <a:schemeClr val="tx1"/>
            </a:solidFill>
          </a:endParaRPr>
        </a:p>
      </dsp:txBody>
      <dsp:txXfrm>
        <a:off x="1456006" y="1430687"/>
        <a:ext cx="1195020" cy="1692090"/>
      </dsp:txXfrm>
    </dsp:sp>
    <dsp:sp modelId="{D7159A40-307B-421A-A360-08F3A7A8B102}">
      <dsp:nvSpPr>
        <dsp:cNvPr id="0" name=""/>
        <dsp:cNvSpPr/>
      </dsp:nvSpPr>
      <dsp:spPr>
        <a:xfrm>
          <a:off x="2781890" y="1366039"/>
          <a:ext cx="1324316" cy="18213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solidFill>
                <a:schemeClr val="tx1"/>
              </a:solidFill>
            </a:rPr>
            <a:t>Serve an improvement notice requiring remedial works </a:t>
          </a:r>
          <a:endParaRPr lang="en-GB" sz="1200" kern="1200" dirty="0">
            <a:solidFill>
              <a:schemeClr val="tx1"/>
            </a:solidFill>
          </a:endParaRPr>
        </a:p>
      </dsp:txBody>
      <dsp:txXfrm>
        <a:off x="2846538" y="1430687"/>
        <a:ext cx="1195020" cy="1692090"/>
      </dsp:txXfrm>
    </dsp:sp>
    <dsp:sp modelId="{0DED8043-8100-49DE-8CB5-CD8240359251}">
      <dsp:nvSpPr>
        <dsp:cNvPr id="0" name=""/>
        <dsp:cNvSpPr/>
      </dsp:nvSpPr>
      <dsp:spPr>
        <a:xfrm>
          <a:off x="4172422" y="1366039"/>
          <a:ext cx="1324316" cy="18213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solidFill>
                <a:schemeClr val="tx1"/>
              </a:solidFill>
            </a:rPr>
            <a:t>Make a prohibition order, which closes the whole or part of a dwelling or restricts the number of permitted occupants</a:t>
          </a:r>
          <a:endParaRPr lang="en-GB" sz="1200" kern="1200" dirty="0">
            <a:solidFill>
              <a:schemeClr val="tx1"/>
            </a:solidFill>
          </a:endParaRPr>
        </a:p>
      </dsp:txBody>
      <dsp:txXfrm>
        <a:off x="4237070" y="1430687"/>
        <a:ext cx="1195020" cy="1692090"/>
      </dsp:txXfrm>
    </dsp:sp>
    <dsp:sp modelId="{E65434FD-13B5-4AD5-ACDA-C5F52FACFB7D}">
      <dsp:nvSpPr>
        <dsp:cNvPr id="0" name=""/>
        <dsp:cNvSpPr/>
      </dsp:nvSpPr>
      <dsp:spPr>
        <a:xfrm>
          <a:off x="5562955" y="1366039"/>
          <a:ext cx="1324316" cy="18213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solidFill>
                <a:schemeClr val="tx1"/>
              </a:solidFill>
            </a:rPr>
            <a:t>Take emergency action</a:t>
          </a:r>
          <a:endParaRPr lang="en-GB" sz="1200" kern="1200" dirty="0">
            <a:solidFill>
              <a:schemeClr val="tx1"/>
            </a:solidFill>
          </a:endParaRPr>
        </a:p>
      </dsp:txBody>
      <dsp:txXfrm>
        <a:off x="5627603" y="1430687"/>
        <a:ext cx="1195020" cy="1692090"/>
      </dsp:txXfrm>
    </dsp:sp>
    <dsp:sp modelId="{979247B5-DCF2-460C-ACF3-58BE45487BF5}">
      <dsp:nvSpPr>
        <dsp:cNvPr id="0" name=""/>
        <dsp:cNvSpPr/>
      </dsp:nvSpPr>
      <dsp:spPr>
        <a:xfrm>
          <a:off x="6953487" y="1366039"/>
          <a:ext cx="1324316" cy="18213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solidFill>
                <a:schemeClr val="tx1"/>
              </a:solidFill>
            </a:rPr>
            <a:t>Apply for an Empty Dwelling Management Order (EDMO)</a:t>
          </a:r>
          <a:endParaRPr lang="en-GB" sz="1200" kern="1200" dirty="0">
            <a:solidFill>
              <a:schemeClr val="tx1"/>
            </a:solidFill>
          </a:endParaRPr>
        </a:p>
      </dsp:txBody>
      <dsp:txXfrm>
        <a:off x="7018135" y="1430687"/>
        <a:ext cx="1195020" cy="1692090"/>
      </dsp:txXfrm>
    </dsp:sp>
    <dsp:sp modelId="{5B207F40-1063-4CF5-B964-EA987F3570E6}">
      <dsp:nvSpPr>
        <dsp:cNvPr id="0" name=""/>
        <dsp:cNvSpPr/>
      </dsp:nvSpPr>
      <dsp:spPr>
        <a:xfrm>
          <a:off x="8344019" y="1366039"/>
          <a:ext cx="1324316" cy="18213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solidFill>
                <a:schemeClr val="tx1"/>
              </a:solidFill>
            </a:rPr>
            <a:t>Make a demolition order or declare a clearance area</a:t>
          </a:r>
          <a:endParaRPr lang="en-GB" sz="1200" kern="1200" dirty="0">
            <a:solidFill>
              <a:schemeClr val="tx1"/>
            </a:solidFill>
          </a:endParaRPr>
        </a:p>
      </dsp:txBody>
      <dsp:txXfrm>
        <a:off x="8408667" y="1430687"/>
        <a:ext cx="1195020" cy="16920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43C6A-CCF2-4ED6-8B1D-FCDFCDF316C8}">
      <dsp:nvSpPr>
        <dsp:cNvPr id="0" name=""/>
        <dsp:cNvSpPr/>
      </dsp:nvSpPr>
      <dsp:spPr>
        <a:xfrm>
          <a:off x="360971" y="0"/>
          <a:ext cx="4091013" cy="409036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30F74E-A6B0-43D0-AF94-4DAD7D4E2EE7}">
      <dsp:nvSpPr>
        <dsp:cNvPr id="0" name=""/>
        <dsp:cNvSpPr/>
      </dsp:nvSpPr>
      <dsp:spPr>
        <a:xfrm>
          <a:off x="61630" y="1227109"/>
          <a:ext cx="2286154" cy="16361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GB" sz="1700" kern="1200" dirty="0" smtClean="0">
              <a:solidFill>
                <a:schemeClr val="tx1"/>
              </a:solidFill>
            </a:rPr>
            <a:t>HMOs are dwellings that house more than one family.</a:t>
          </a:r>
          <a:endParaRPr lang="en-GB" sz="1700" kern="1200" dirty="0">
            <a:solidFill>
              <a:schemeClr val="tx1"/>
            </a:solidFill>
          </a:endParaRPr>
        </a:p>
        <a:p>
          <a:pPr marL="114300" lvl="1" indent="-114300" algn="l" defTabSz="577850" rtl="0">
            <a:lnSpc>
              <a:spcPct val="90000"/>
            </a:lnSpc>
            <a:spcBef>
              <a:spcPct val="0"/>
            </a:spcBef>
            <a:spcAft>
              <a:spcPct val="15000"/>
            </a:spcAft>
            <a:buChar char="•"/>
          </a:pPr>
          <a:r>
            <a:rPr lang="en-GB" sz="1300" kern="1200" dirty="0" smtClean="0">
              <a:solidFill>
                <a:schemeClr val="tx1"/>
              </a:solidFill>
            </a:rPr>
            <a:t>Exemptions include where there are only two occupiers / lodgers</a:t>
          </a:r>
          <a:endParaRPr lang="en-GB" sz="1300" kern="1200" dirty="0">
            <a:solidFill>
              <a:schemeClr val="tx1"/>
            </a:solidFill>
          </a:endParaRPr>
        </a:p>
      </dsp:txBody>
      <dsp:txXfrm>
        <a:off x="141500" y="1306979"/>
        <a:ext cx="2126414" cy="1476406"/>
      </dsp:txXfrm>
    </dsp:sp>
    <dsp:sp modelId="{6E0762E2-08D9-4CDA-93D4-97B95295C9BA}">
      <dsp:nvSpPr>
        <dsp:cNvPr id="0" name=""/>
        <dsp:cNvSpPr/>
      </dsp:nvSpPr>
      <dsp:spPr>
        <a:xfrm>
          <a:off x="2465171" y="1227109"/>
          <a:ext cx="2286154" cy="16361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solidFill>
                <a:schemeClr val="tx1"/>
              </a:solidFill>
            </a:rPr>
            <a:t>HMOs that houses 5 or more people over 3 or more floors require a licence</a:t>
          </a:r>
          <a:endParaRPr lang="en-GB" sz="1700" kern="1200" dirty="0">
            <a:solidFill>
              <a:schemeClr val="tx1"/>
            </a:solidFill>
          </a:endParaRPr>
        </a:p>
      </dsp:txBody>
      <dsp:txXfrm>
        <a:off x="2545041" y="1306979"/>
        <a:ext cx="2126414" cy="14764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 Id="rId2" Type="http://schemas.openxmlformats.org/officeDocument/2006/relationships/image" Target="../media/image6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74786-AFB5-47DB-9E78-D764970CCD32}" type="datetimeFigureOut">
              <a:rPr lang="en-GB" smtClean="0"/>
              <a:t>20/02/2018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CC279-5B8F-43E2-BEE5-6E77C9599663}" type="slidenum">
              <a:rPr lang="en-GB" smtClean="0"/>
              <a:t>‹#›</a:t>
            </a:fld>
            <a:endParaRPr lang="en-GB"/>
          </a:p>
        </p:txBody>
      </p:sp>
    </p:spTree>
    <p:extLst>
      <p:ext uri="{BB962C8B-B14F-4D97-AF65-F5344CB8AC3E}">
        <p14:creationId xmlns:p14="http://schemas.microsoft.com/office/powerpoint/2010/main" val="318342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1418924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Arial" pitchFamily="32" charset="0"/>
                <a:ea typeface="ＭＳ Ｐゴシック" pitchFamily="32" charset="-128"/>
                <a:cs typeface="ＭＳ Ｐゴシック" pitchFamily="32" charset="-128"/>
              </a:rPr>
              <a:t>Health and safety law doesn't stop graduates having fun and celebrating their success in the </a:t>
            </a:r>
            <a:r>
              <a:rPr lang="en-US" sz="1200" kern="1200" dirty="0" err="1" smtClean="0">
                <a:solidFill>
                  <a:schemeClr val="tx1"/>
                </a:solidFill>
                <a:latin typeface="Arial" pitchFamily="32" charset="0"/>
                <a:ea typeface="ＭＳ Ｐゴシック" pitchFamily="32" charset="-128"/>
                <a:cs typeface="ＭＳ Ｐゴシック" pitchFamily="32" charset="-128"/>
              </a:rPr>
              <a:t>time-honoured</a:t>
            </a:r>
            <a:r>
              <a:rPr lang="en-US" sz="1200" kern="1200" dirty="0" smtClean="0">
                <a:solidFill>
                  <a:schemeClr val="tx1"/>
                </a:solidFill>
                <a:latin typeface="Arial" pitchFamily="32" charset="0"/>
                <a:ea typeface="ＭＳ Ｐゴシック" pitchFamily="32" charset="-128"/>
                <a:cs typeface="ＭＳ Ｐゴシック" pitchFamily="32" charset="-128"/>
              </a:rPr>
              <a:t> fashion!</a:t>
            </a:r>
          </a:p>
          <a:p>
            <a:r>
              <a:rPr lang="en-US" sz="1200" kern="1200" dirty="0" smtClean="0">
                <a:solidFill>
                  <a:schemeClr val="tx1"/>
                </a:solidFill>
                <a:latin typeface="Arial" pitchFamily="32" charset="0"/>
                <a:ea typeface="ＭＳ Ｐゴシック" pitchFamily="32" charset="-128"/>
                <a:cs typeface="ＭＳ Ｐゴシック" pitchFamily="32" charset="-128"/>
              </a:rPr>
              <a:t>The chance of being injured by a flying mortar board is incredibly small, and when the concern is actually about the hats being returned in good condition, it's time to stop blaming health and safety.</a:t>
            </a:r>
            <a:endParaRPr lang="en-US" dirty="0" smtClean="0"/>
          </a:p>
          <a:p>
            <a:endParaRPr lang="en-GB" altLang="en-US" dirty="0" smtClean="0"/>
          </a:p>
        </p:txBody>
      </p:sp>
    </p:spTree>
    <p:extLst>
      <p:ext uri="{BB962C8B-B14F-4D97-AF65-F5344CB8AC3E}">
        <p14:creationId xmlns:p14="http://schemas.microsoft.com/office/powerpoint/2010/main" val="3346278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Arial" pitchFamily="32" charset="0"/>
                <a:ea typeface="ＭＳ Ｐゴシック" pitchFamily="32" charset="-128"/>
                <a:cs typeface="ＭＳ Ｐゴシック" pitchFamily="32" charset="-128"/>
              </a:rPr>
              <a:t>Health and safety law doesn't stop graduates having fun and celebrating their success in the </a:t>
            </a:r>
            <a:r>
              <a:rPr lang="en-US" sz="1200" kern="1200" dirty="0" err="1" smtClean="0">
                <a:solidFill>
                  <a:schemeClr val="tx1"/>
                </a:solidFill>
                <a:latin typeface="Arial" pitchFamily="32" charset="0"/>
                <a:ea typeface="ＭＳ Ｐゴシック" pitchFamily="32" charset="-128"/>
                <a:cs typeface="ＭＳ Ｐゴシック" pitchFamily="32" charset="-128"/>
              </a:rPr>
              <a:t>time-honoured</a:t>
            </a:r>
            <a:r>
              <a:rPr lang="en-US" sz="1200" kern="1200" dirty="0" smtClean="0">
                <a:solidFill>
                  <a:schemeClr val="tx1"/>
                </a:solidFill>
                <a:latin typeface="Arial" pitchFamily="32" charset="0"/>
                <a:ea typeface="ＭＳ Ｐゴシック" pitchFamily="32" charset="-128"/>
                <a:cs typeface="ＭＳ Ｐゴシック" pitchFamily="32" charset="-128"/>
              </a:rPr>
              <a:t> fashion!</a:t>
            </a:r>
          </a:p>
          <a:p>
            <a:r>
              <a:rPr lang="en-US" sz="1200" kern="1200" dirty="0" smtClean="0">
                <a:solidFill>
                  <a:schemeClr val="tx1"/>
                </a:solidFill>
                <a:latin typeface="Arial" pitchFamily="32" charset="0"/>
                <a:ea typeface="ＭＳ Ｐゴシック" pitchFamily="32" charset="-128"/>
                <a:cs typeface="ＭＳ Ｐゴシック" pitchFamily="32" charset="-128"/>
              </a:rPr>
              <a:t>The chance of being injured by a flying mortar board is incredibly small, and when the concern is actually about the hats being returned in good condition, it's time to stop blaming health and safety.</a:t>
            </a:r>
            <a:endParaRPr lang="en-US" dirty="0" smtClean="0"/>
          </a:p>
          <a:p>
            <a:endParaRPr lang="en-GB" altLang="en-US" dirty="0" smtClean="0"/>
          </a:p>
        </p:txBody>
      </p:sp>
    </p:spTree>
    <p:extLst>
      <p:ext uri="{BB962C8B-B14F-4D97-AF65-F5344CB8AC3E}">
        <p14:creationId xmlns:p14="http://schemas.microsoft.com/office/powerpoint/2010/main" val="816695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Arial" pitchFamily="32" charset="0"/>
                <a:ea typeface="ＭＳ Ｐゴシック" pitchFamily="32" charset="-128"/>
                <a:cs typeface="ＭＳ Ｐゴシック" pitchFamily="32" charset="-128"/>
              </a:rPr>
              <a:t>Health and safety law doesn't stop graduates having fun and celebrating their success in the </a:t>
            </a:r>
            <a:r>
              <a:rPr lang="en-US" sz="1200" kern="1200" dirty="0" err="1" smtClean="0">
                <a:solidFill>
                  <a:schemeClr val="tx1"/>
                </a:solidFill>
                <a:latin typeface="Arial" pitchFamily="32" charset="0"/>
                <a:ea typeface="ＭＳ Ｐゴシック" pitchFamily="32" charset="-128"/>
                <a:cs typeface="ＭＳ Ｐゴシック" pitchFamily="32" charset="-128"/>
              </a:rPr>
              <a:t>time-honoured</a:t>
            </a:r>
            <a:r>
              <a:rPr lang="en-US" sz="1200" kern="1200" dirty="0" smtClean="0">
                <a:solidFill>
                  <a:schemeClr val="tx1"/>
                </a:solidFill>
                <a:latin typeface="Arial" pitchFamily="32" charset="0"/>
                <a:ea typeface="ＭＳ Ｐゴシック" pitchFamily="32" charset="-128"/>
                <a:cs typeface="ＭＳ Ｐゴシック" pitchFamily="32" charset="-128"/>
              </a:rPr>
              <a:t> fashion!</a:t>
            </a:r>
          </a:p>
          <a:p>
            <a:r>
              <a:rPr lang="en-US" sz="1200" kern="1200" dirty="0" smtClean="0">
                <a:solidFill>
                  <a:schemeClr val="tx1"/>
                </a:solidFill>
                <a:latin typeface="Arial" pitchFamily="32" charset="0"/>
                <a:ea typeface="ＭＳ Ｐゴシック" pitchFamily="32" charset="-128"/>
                <a:cs typeface="ＭＳ Ｐゴシック" pitchFamily="32" charset="-128"/>
              </a:rPr>
              <a:t>The chance of being injured by a flying mortar board is incredibly small, and when the concern is actually about the hats being returned in good condition, it's time to stop blaming health and safety.</a:t>
            </a:r>
            <a:endParaRPr lang="en-US" dirty="0" smtClean="0"/>
          </a:p>
          <a:p>
            <a:endParaRPr lang="en-GB" altLang="en-US" dirty="0" smtClean="0"/>
          </a:p>
        </p:txBody>
      </p:sp>
    </p:spTree>
    <p:extLst>
      <p:ext uri="{BB962C8B-B14F-4D97-AF65-F5344CB8AC3E}">
        <p14:creationId xmlns:p14="http://schemas.microsoft.com/office/powerpoint/2010/main" val="26580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Arial" pitchFamily="32" charset="0"/>
                <a:ea typeface="ＭＳ Ｐゴシック" pitchFamily="32" charset="-128"/>
                <a:cs typeface="ＭＳ Ｐゴシック" pitchFamily="32" charset="-128"/>
              </a:rPr>
              <a:t>Health and safety law doesn't stop graduates having fun and celebrating their success in the </a:t>
            </a:r>
            <a:r>
              <a:rPr lang="en-US" sz="1200" kern="1200" dirty="0" err="1" smtClean="0">
                <a:solidFill>
                  <a:schemeClr val="tx1"/>
                </a:solidFill>
                <a:latin typeface="Arial" pitchFamily="32" charset="0"/>
                <a:ea typeface="ＭＳ Ｐゴシック" pitchFamily="32" charset="-128"/>
                <a:cs typeface="ＭＳ Ｐゴシック" pitchFamily="32" charset="-128"/>
              </a:rPr>
              <a:t>time-honoured</a:t>
            </a:r>
            <a:r>
              <a:rPr lang="en-US" sz="1200" kern="1200" dirty="0" smtClean="0">
                <a:solidFill>
                  <a:schemeClr val="tx1"/>
                </a:solidFill>
                <a:latin typeface="Arial" pitchFamily="32" charset="0"/>
                <a:ea typeface="ＭＳ Ｐゴシック" pitchFamily="32" charset="-128"/>
                <a:cs typeface="ＭＳ Ｐゴシック" pitchFamily="32" charset="-128"/>
              </a:rPr>
              <a:t> fashion!</a:t>
            </a:r>
          </a:p>
          <a:p>
            <a:r>
              <a:rPr lang="en-US" sz="1200" kern="1200" dirty="0" smtClean="0">
                <a:solidFill>
                  <a:schemeClr val="tx1"/>
                </a:solidFill>
                <a:latin typeface="Arial" pitchFamily="32" charset="0"/>
                <a:ea typeface="ＭＳ Ｐゴシック" pitchFamily="32" charset="-128"/>
                <a:cs typeface="ＭＳ Ｐゴシック" pitchFamily="32" charset="-128"/>
              </a:rPr>
              <a:t>The chance of being injured by a flying mortar board is incredibly small, and when the concern is actually about the hats being returned in good condition, it's time to stop blaming health and safety.</a:t>
            </a:r>
            <a:endParaRPr lang="en-US" dirty="0" smtClean="0"/>
          </a:p>
          <a:p>
            <a:endParaRPr lang="en-GB" altLang="en-US" dirty="0" smtClean="0"/>
          </a:p>
        </p:txBody>
      </p:sp>
    </p:spTree>
    <p:extLst>
      <p:ext uri="{BB962C8B-B14F-4D97-AF65-F5344CB8AC3E}">
        <p14:creationId xmlns:p14="http://schemas.microsoft.com/office/powerpoint/2010/main" val="150959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Arial" pitchFamily="32" charset="0"/>
                <a:ea typeface="ＭＳ Ｐゴシック" pitchFamily="32" charset="-128"/>
                <a:cs typeface="ＭＳ Ｐゴシック" pitchFamily="32" charset="-128"/>
              </a:rPr>
              <a:t>Health and safety law doesn't stop graduates having fun and celebrating their success in the </a:t>
            </a:r>
            <a:r>
              <a:rPr lang="en-US" sz="1200" kern="1200" dirty="0" err="1" smtClean="0">
                <a:solidFill>
                  <a:schemeClr val="tx1"/>
                </a:solidFill>
                <a:latin typeface="Arial" pitchFamily="32" charset="0"/>
                <a:ea typeface="ＭＳ Ｐゴシック" pitchFamily="32" charset="-128"/>
                <a:cs typeface="ＭＳ Ｐゴシック" pitchFamily="32" charset="-128"/>
              </a:rPr>
              <a:t>time-honoured</a:t>
            </a:r>
            <a:r>
              <a:rPr lang="en-US" sz="1200" kern="1200" dirty="0" smtClean="0">
                <a:solidFill>
                  <a:schemeClr val="tx1"/>
                </a:solidFill>
                <a:latin typeface="Arial" pitchFamily="32" charset="0"/>
                <a:ea typeface="ＭＳ Ｐゴシック" pitchFamily="32" charset="-128"/>
                <a:cs typeface="ＭＳ Ｐゴシック" pitchFamily="32" charset="-128"/>
              </a:rPr>
              <a:t> fashion!</a:t>
            </a:r>
          </a:p>
          <a:p>
            <a:r>
              <a:rPr lang="en-US" sz="1200" kern="1200" dirty="0" smtClean="0">
                <a:solidFill>
                  <a:schemeClr val="tx1"/>
                </a:solidFill>
                <a:latin typeface="Arial" pitchFamily="32" charset="0"/>
                <a:ea typeface="ＭＳ Ｐゴシック" pitchFamily="32" charset="-128"/>
                <a:cs typeface="ＭＳ Ｐゴシック" pitchFamily="32" charset="-128"/>
              </a:rPr>
              <a:t>The chance of being injured by a flying mortar board is incredibly small, and when the concern is actually about the hats being returned in good condition, it's time to stop blaming health and safety.</a:t>
            </a:r>
            <a:endParaRPr lang="en-US" dirty="0" smtClean="0"/>
          </a:p>
          <a:p>
            <a:endParaRPr lang="en-GB" altLang="en-US" dirty="0" smtClean="0"/>
          </a:p>
        </p:txBody>
      </p:sp>
    </p:spTree>
    <p:extLst>
      <p:ext uri="{BB962C8B-B14F-4D97-AF65-F5344CB8AC3E}">
        <p14:creationId xmlns:p14="http://schemas.microsoft.com/office/powerpoint/2010/main" val="2003508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p:cNvSpPr>
          <p:nvPr>
            <p:ph type="body" idx="1"/>
          </p:nvPr>
        </p:nvSpPr>
        <p:spPr/>
        <p:txBody>
          <a:bodyPr/>
          <a:lstStyle/>
          <a:p>
            <a:r>
              <a:rPr lang="en-GB" altLang="x-none" dirty="0"/>
              <a:t>1875 Public Health Act required local authorities to implement building regulations: each house had to be self-contained, with its own sanitation (usually a backyard privy) and water. New standards in window size, door height, materials and street layout were set, and the terrace was born.</a:t>
            </a:r>
          </a:p>
        </p:txBody>
      </p:sp>
    </p:spTree>
    <p:extLst>
      <p:ext uri="{BB962C8B-B14F-4D97-AF65-F5344CB8AC3E}">
        <p14:creationId xmlns:p14="http://schemas.microsoft.com/office/powerpoint/2010/main" val="1998242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5" name="Rectangle 3"/>
          <p:cNvSpPr>
            <a:spLocks noGrp="1"/>
          </p:cNvSpPr>
          <p:nvPr>
            <p:ph type="body" idx="1"/>
          </p:nvPr>
        </p:nvSpPr>
        <p:spPr/>
        <p:txBody>
          <a:bodyPr/>
          <a:lstStyle/>
          <a:p>
            <a:r>
              <a:rPr lang="en-GB" altLang="x-none"/>
              <a:t>1875 Public Health Act required local authorities to implement building regulations: each house had to be self-contained, with its own sanitation (usually a backyard privy) and water. New standards in window size, door height, materials and street layout were set, and the terrace was born.</a:t>
            </a:r>
          </a:p>
        </p:txBody>
      </p:sp>
    </p:spTree>
    <p:extLst>
      <p:ext uri="{BB962C8B-B14F-4D97-AF65-F5344CB8AC3E}">
        <p14:creationId xmlns:p14="http://schemas.microsoft.com/office/powerpoint/2010/main" val="155033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Rectangle 3"/>
          <p:cNvSpPr>
            <a:spLocks noGrp="1"/>
          </p:cNvSpPr>
          <p:nvPr>
            <p:ph type="body" idx="1"/>
          </p:nvPr>
        </p:nvSpPr>
        <p:spPr/>
        <p:txBody>
          <a:bodyPr/>
          <a:lstStyle/>
          <a:p>
            <a:r>
              <a:rPr lang="en-GB" altLang="x-none"/>
              <a:t>1875 Public Health Act required local authorities to implement building regulations: each house had to be self-contained, with its own sanitation (usually a backyard privy) and water. New standards in window size, door height, materials and street layout were set, and the terrace was born.</a:t>
            </a:r>
          </a:p>
        </p:txBody>
      </p:sp>
    </p:spTree>
    <p:extLst>
      <p:ext uri="{BB962C8B-B14F-4D97-AF65-F5344CB8AC3E}">
        <p14:creationId xmlns:p14="http://schemas.microsoft.com/office/powerpoint/2010/main" val="861108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Rectangle 3"/>
          <p:cNvSpPr>
            <a:spLocks noGrp="1"/>
          </p:cNvSpPr>
          <p:nvPr>
            <p:ph type="body" idx="1"/>
          </p:nvPr>
        </p:nvSpPr>
        <p:spPr/>
        <p:txBody>
          <a:bodyPr/>
          <a:lstStyle/>
          <a:p>
            <a:r>
              <a:rPr lang="en-GB" altLang="x-none"/>
              <a:t>1875 Public Health Act required local authorities to implement building regulations: each house had to be self-contained, with its own sanitation (usually a backyard privy) and water. New standards in window size, door height, materials and street layout were set, and the terrace was born.</a:t>
            </a:r>
          </a:p>
        </p:txBody>
      </p:sp>
    </p:spTree>
    <p:extLst>
      <p:ext uri="{BB962C8B-B14F-4D97-AF65-F5344CB8AC3E}">
        <p14:creationId xmlns:p14="http://schemas.microsoft.com/office/powerpoint/2010/main" val="1492256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61876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3205995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306146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505941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1362165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187685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26100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3692495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2045720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3704323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812533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4257779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791536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741021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220863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2046131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862957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164715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2077729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862373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2552364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690894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727141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3059700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183991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3517773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3583712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Arial" pitchFamily="32" charset="0"/>
                <a:ea typeface="ＭＳ Ｐゴシック" pitchFamily="32" charset="-128"/>
                <a:cs typeface="ＭＳ Ｐゴシック" pitchFamily="32" charset="-128"/>
              </a:rPr>
              <a:t>Health and safety law doesn't stop graduates having fun and celebrating their success in the </a:t>
            </a:r>
            <a:r>
              <a:rPr lang="en-US" sz="1200" kern="1200" dirty="0" err="1" smtClean="0">
                <a:solidFill>
                  <a:schemeClr val="tx1"/>
                </a:solidFill>
                <a:latin typeface="Arial" pitchFamily="32" charset="0"/>
                <a:ea typeface="ＭＳ Ｐゴシック" pitchFamily="32" charset="-128"/>
                <a:cs typeface="ＭＳ Ｐゴシック" pitchFamily="32" charset="-128"/>
              </a:rPr>
              <a:t>time-honoured</a:t>
            </a:r>
            <a:r>
              <a:rPr lang="en-US" sz="1200" kern="1200" dirty="0" smtClean="0">
                <a:solidFill>
                  <a:schemeClr val="tx1"/>
                </a:solidFill>
                <a:latin typeface="Arial" pitchFamily="32" charset="0"/>
                <a:ea typeface="ＭＳ Ｐゴシック" pitchFamily="32" charset="-128"/>
                <a:cs typeface="ＭＳ Ｐゴシック" pitchFamily="32" charset="-128"/>
              </a:rPr>
              <a:t> fashion!</a:t>
            </a:r>
          </a:p>
          <a:p>
            <a:r>
              <a:rPr lang="en-US" sz="1200" kern="1200" dirty="0" smtClean="0">
                <a:solidFill>
                  <a:schemeClr val="tx1"/>
                </a:solidFill>
                <a:latin typeface="Arial" pitchFamily="32" charset="0"/>
                <a:ea typeface="ＭＳ Ｐゴシック" pitchFamily="32" charset="-128"/>
                <a:cs typeface="ＭＳ Ｐゴシック" pitchFamily="32" charset="-128"/>
              </a:rPr>
              <a:t>The chance of being injured by a flying mortar board is incredibly small, and when the concern is actually about the hats being returned in good condition, it's time to stop blaming health and safety.</a:t>
            </a:r>
            <a:endParaRPr lang="en-US" dirty="0" smtClean="0"/>
          </a:p>
          <a:p>
            <a:endParaRPr lang="en-GB" altLang="en-US" dirty="0" smtClean="0"/>
          </a:p>
        </p:txBody>
      </p:sp>
    </p:spTree>
    <p:extLst>
      <p:ext uri="{BB962C8B-B14F-4D97-AF65-F5344CB8AC3E}">
        <p14:creationId xmlns:p14="http://schemas.microsoft.com/office/powerpoint/2010/main" val="793571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Arial" pitchFamily="32" charset="0"/>
                <a:ea typeface="ＭＳ Ｐゴシック" pitchFamily="32" charset="-128"/>
                <a:cs typeface="ＭＳ Ｐゴシック" pitchFamily="32" charset="-128"/>
              </a:rPr>
              <a:t>Health and safety law doesn't stop graduates having fun and celebrating their success in the </a:t>
            </a:r>
            <a:r>
              <a:rPr lang="en-US" sz="1200" kern="1200" dirty="0" err="1" smtClean="0">
                <a:solidFill>
                  <a:schemeClr val="tx1"/>
                </a:solidFill>
                <a:latin typeface="Arial" pitchFamily="32" charset="0"/>
                <a:ea typeface="ＭＳ Ｐゴシック" pitchFamily="32" charset="-128"/>
                <a:cs typeface="ＭＳ Ｐゴシック" pitchFamily="32" charset="-128"/>
              </a:rPr>
              <a:t>time-honoured</a:t>
            </a:r>
            <a:r>
              <a:rPr lang="en-US" sz="1200" kern="1200" dirty="0" smtClean="0">
                <a:solidFill>
                  <a:schemeClr val="tx1"/>
                </a:solidFill>
                <a:latin typeface="Arial" pitchFamily="32" charset="0"/>
                <a:ea typeface="ＭＳ Ｐゴシック" pitchFamily="32" charset="-128"/>
                <a:cs typeface="ＭＳ Ｐゴシック" pitchFamily="32" charset="-128"/>
              </a:rPr>
              <a:t> fashion!</a:t>
            </a:r>
          </a:p>
          <a:p>
            <a:r>
              <a:rPr lang="en-US" sz="1200" kern="1200" dirty="0" smtClean="0">
                <a:solidFill>
                  <a:schemeClr val="tx1"/>
                </a:solidFill>
                <a:latin typeface="Arial" pitchFamily="32" charset="0"/>
                <a:ea typeface="ＭＳ Ｐゴシック" pitchFamily="32" charset="-128"/>
                <a:cs typeface="ＭＳ Ｐゴシック" pitchFamily="32" charset="-128"/>
              </a:rPr>
              <a:t>The chance of being injured by a flying mortar board is incredibly small, and when the concern is actually about the hats being returned in good condition, it's time to stop blaming health and safety.</a:t>
            </a:r>
            <a:endParaRPr lang="en-US" dirty="0" smtClean="0"/>
          </a:p>
          <a:p>
            <a:endParaRPr lang="en-GB" altLang="en-US" dirty="0" smtClean="0"/>
          </a:p>
        </p:txBody>
      </p:sp>
    </p:spTree>
    <p:extLst>
      <p:ext uri="{BB962C8B-B14F-4D97-AF65-F5344CB8AC3E}">
        <p14:creationId xmlns:p14="http://schemas.microsoft.com/office/powerpoint/2010/main" val="3901228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Arial" pitchFamily="32" charset="0"/>
                <a:ea typeface="ＭＳ Ｐゴシック" pitchFamily="32" charset="-128"/>
                <a:cs typeface="ＭＳ Ｐゴシック" pitchFamily="32" charset="-128"/>
              </a:rPr>
              <a:t>Health and safety law doesn't stop graduates having fun and celebrating their success in the </a:t>
            </a:r>
            <a:r>
              <a:rPr lang="en-US" sz="1200" kern="1200" dirty="0" err="1" smtClean="0">
                <a:solidFill>
                  <a:schemeClr val="tx1"/>
                </a:solidFill>
                <a:latin typeface="Arial" pitchFamily="32" charset="0"/>
                <a:ea typeface="ＭＳ Ｐゴシック" pitchFamily="32" charset="-128"/>
                <a:cs typeface="ＭＳ Ｐゴシック" pitchFamily="32" charset="-128"/>
              </a:rPr>
              <a:t>time-honoured</a:t>
            </a:r>
            <a:r>
              <a:rPr lang="en-US" sz="1200" kern="1200" dirty="0" smtClean="0">
                <a:solidFill>
                  <a:schemeClr val="tx1"/>
                </a:solidFill>
                <a:latin typeface="Arial" pitchFamily="32" charset="0"/>
                <a:ea typeface="ＭＳ Ｐゴシック" pitchFamily="32" charset="-128"/>
                <a:cs typeface="ＭＳ Ｐゴシック" pitchFamily="32" charset="-128"/>
              </a:rPr>
              <a:t> fashion!</a:t>
            </a:r>
          </a:p>
          <a:p>
            <a:r>
              <a:rPr lang="en-US" sz="1200" kern="1200" dirty="0" smtClean="0">
                <a:solidFill>
                  <a:schemeClr val="tx1"/>
                </a:solidFill>
                <a:latin typeface="Arial" pitchFamily="32" charset="0"/>
                <a:ea typeface="ＭＳ Ｐゴシック" pitchFamily="32" charset="-128"/>
                <a:cs typeface="ＭＳ Ｐゴシック" pitchFamily="32" charset="-128"/>
              </a:rPr>
              <a:t>The chance of being injured by a flying mortar board is incredibly small, and when the concern is actually about the hats being returned in good condition, it's time to stop blaming health and safety.</a:t>
            </a:r>
            <a:endParaRPr lang="en-US" dirty="0" smtClean="0"/>
          </a:p>
          <a:p>
            <a:endParaRPr lang="en-GB" altLang="en-US" dirty="0" smtClean="0"/>
          </a:p>
        </p:txBody>
      </p:sp>
    </p:spTree>
    <p:extLst>
      <p:ext uri="{BB962C8B-B14F-4D97-AF65-F5344CB8AC3E}">
        <p14:creationId xmlns:p14="http://schemas.microsoft.com/office/powerpoint/2010/main" val="139830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Arial" pitchFamily="32" charset="0"/>
                <a:ea typeface="ＭＳ Ｐゴシック" pitchFamily="32" charset="-128"/>
                <a:cs typeface="ＭＳ Ｐゴシック" pitchFamily="32" charset="-128"/>
              </a:rPr>
              <a:t>Health and safety law doesn't stop graduates having fun and celebrating their success in the </a:t>
            </a:r>
            <a:r>
              <a:rPr lang="en-US" sz="1200" kern="1200" dirty="0" err="1" smtClean="0">
                <a:solidFill>
                  <a:schemeClr val="tx1"/>
                </a:solidFill>
                <a:latin typeface="Arial" pitchFamily="32" charset="0"/>
                <a:ea typeface="ＭＳ Ｐゴシック" pitchFamily="32" charset="-128"/>
                <a:cs typeface="ＭＳ Ｐゴシック" pitchFamily="32" charset="-128"/>
              </a:rPr>
              <a:t>time-honoured</a:t>
            </a:r>
            <a:r>
              <a:rPr lang="en-US" sz="1200" kern="1200" dirty="0" smtClean="0">
                <a:solidFill>
                  <a:schemeClr val="tx1"/>
                </a:solidFill>
                <a:latin typeface="Arial" pitchFamily="32" charset="0"/>
                <a:ea typeface="ＭＳ Ｐゴシック" pitchFamily="32" charset="-128"/>
                <a:cs typeface="ＭＳ Ｐゴシック" pitchFamily="32" charset="-128"/>
              </a:rPr>
              <a:t> fashion!</a:t>
            </a:r>
          </a:p>
          <a:p>
            <a:r>
              <a:rPr lang="en-US" sz="1200" kern="1200" dirty="0" smtClean="0">
                <a:solidFill>
                  <a:schemeClr val="tx1"/>
                </a:solidFill>
                <a:latin typeface="Arial" pitchFamily="32" charset="0"/>
                <a:ea typeface="ＭＳ Ｐゴシック" pitchFamily="32" charset="-128"/>
                <a:cs typeface="ＭＳ Ｐゴシック" pitchFamily="32" charset="-128"/>
              </a:rPr>
              <a:t>The chance of being injured by a flying mortar board is incredibly small, and when the concern is actually about the hats being returned in good condition, it's time to stop blaming health and safety.</a:t>
            </a:r>
            <a:endParaRPr lang="en-US" dirty="0" smtClean="0"/>
          </a:p>
          <a:p>
            <a:endParaRPr lang="en-GB" altLang="en-US" dirty="0" smtClean="0"/>
          </a:p>
        </p:txBody>
      </p:sp>
    </p:spTree>
    <p:extLst>
      <p:ext uri="{BB962C8B-B14F-4D97-AF65-F5344CB8AC3E}">
        <p14:creationId xmlns:p14="http://schemas.microsoft.com/office/powerpoint/2010/main" val="83923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118" y="317500"/>
            <a:ext cx="11415183"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50534" y="2144713"/>
            <a:ext cx="5041900" cy="1816100"/>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392F2C"/>
              </a:solidFill>
            </a:endParaRPr>
          </a:p>
        </p:txBody>
      </p:sp>
      <p:grpSp>
        <p:nvGrpSpPr>
          <p:cNvPr id="6" name="Group 8"/>
          <p:cNvGrpSpPr>
            <a:grpSpLocks/>
          </p:cNvGrpSpPr>
          <p:nvPr/>
        </p:nvGrpSpPr>
        <p:grpSpPr bwMode="auto">
          <a:xfrm>
            <a:off x="383117" y="1716089"/>
            <a:ext cx="7645400" cy="2695575"/>
            <a:chOff x="287338" y="1715620"/>
            <a:chExt cx="5734315" cy="2696583"/>
          </a:xfrm>
        </p:grpSpPr>
        <p:sp>
          <p:nvSpPr>
            <p:cNvPr id="7" name="Rectangle 6"/>
            <p:cNvSpPr/>
            <p:nvPr/>
          </p:nvSpPr>
          <p:spPr>
            <a:xfrm>
              <a:off x="287338" y="1715620"/>
              <a:ext cx="5734315" cy="36526"/>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392F2C"/>
                </a:solidFill>
              </a:endParaRPr>
            </a:p>
          </p:txBody>
        </p:sp>
        <p:sp>
          <p:nvSpPr>
            <p:cNvPr id="8" name="Rectangle 7"/>
            <p:cNvSpPr/>
            <p:nvPr/>
          </p:nvSpPr>
          <p:spPr>
            <a:xfrm>
              <a:off x="3127506" y="4375676"/>
              <a:ext cx="2879858" cy="34938"/>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392F2C"/>
                </a:solidFill>
              </a:endParaRPr>
            </a:p>
          </p:txBody>
        </p:sp>
        <p:sp>
          <p:nvSpPr>
            <p:cNvPr id="9" name="Rectangle 8"/>
            <p:cNvSpPr/>
            <p:nvPr/>
          </p:nvSpPr>
          <p:spPr>
            <a:xfrm>
              <a:off x="5985138" y="1715620"/>
              <a:ext cx="36515" cy="2696583"/>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392F2C"/>
                </a:solidFill>
              </a:endParaRPr>
            </a:p>
          </p:txBody>
        </p:sp>
      </p:grpSp>
      <p:sp>
        <p:nvSpPr>
          <p:cNvPr id="3" name="Subtitle 2"/>
          <p:cNvSpPr>
            <a:spLocks noGrp="1"/>
          </p:cNvSpPr>
          <p:nvPr>
            <p:ph type="subTitle" idx="1"/>
          </p:nvPr>
        </p:nvSpPr>
        <p:spPr>
          <a:xfrm>
            <a:off x="2223246" y="2232213"/>
            <a:ext cx="4845028" cy="164054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91653198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3986" y="1246094"/>
            <a:ext cx="4388039"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1246095"/>
            <a:ext cx="6614365" cy="461495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383987" y="2949388"/>
            <a:ext cx="4388039" cy="2919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71989104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370876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228165"/>
            <a:ext cx="3072653" cy="4948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3988" y="1228165"/>
            <a:ext cx="8188513" cy="49487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3954972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p:cNvSpPr/>
          <p:nvPr/>
        </p:nvSpPr>
        <p:spPr>
          <a:xfrm>
            <a:off x="2150534" y="2144713"/>
            <a:ext cx="5041900" cy="1816100"/>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392F2C"/>
              </a:solidFill>
            </a:endParaRPr>
          </a:p>
        </p:txBody>
      </p:sp>
      <p:grpSp>
        <p:nvGrpSpPr>
          <p:cNvPr id="4" name="Group 7"/>
          <p:cNvGrpSpPr>
            <a:grpSpLocks/>
          </p:cNvGrpSpPr>
          <p:nvPr/>
        </p:nvGrpSpPr>
        <p:grpSpPr bwMode="auto">
          <a:xfrm>
            <a:off x="383117" y="1716089"/>
            <a:ext cx="7645400" cy="2695575"/>
            <a:chOff x="287338" y="1715620"/>
            <a:chExt cx="5734315" cy="2696583"/>
          </a:xfrm>
        </p:grpSpPr>
        <p:sp>
          <p:nvSpPr>
            <p:cNvPr id="5" name="Rectangle 4"/>
            <p:cNvSpPr/>
            <p:nvPr/>
          </p:nvSpPr>
          <p:spPr>
            <a:xfrm>
              <a:off x="287338" y="1715620"/>
              <a:ext cx="5734315" cy="36526"/>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392F2C"/>
                </a:solidFill>
              </a:endParaRPr>
            </a:p>
          </p:txBody>
        </p:sp>
        <p:sp>
          <p:nvSpPr>
            <p:cNvPr id="6" name="Rectangle 5"/>
            <p:cNvSpPr/>
            <p:nvPr/>
          </p:nvSpPr>
          <p:spPr>
            <a:xfrm>
              <a:off x="3127506" y="4375676"/>
              <a:ext cx="2879858" cy="34938"/>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392F2C"/>
                </a:solidFill>
              </a:endParaRPr>
            </a:p>
          </p:txBody>
        </p:sp>
        <p:sp>
          <p:nvSpPr>
            <p:cNvPr id="7" name="Rectangle 6"/>
            <p:cNvSpPr/>
            <p:nvPr/>
          </p:nvSpPr>
          <p:spPr>
            <a:xfrm>
              <a:off x="5985138" y="1715620"/>
              <a:ext cx="36515" cy="2696583"/>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392F2C"/>
                </a:solidFill>
              </a:endParaRPr>
            </a:p>
          </p:txBody>
        </p:sp>
      </p:grpSp>
      <p:sp>
        <p:nvSpPr>
          <p:cNvPr id="8" name="Subtitle 2"/>
          <p:cNvSpPr>
            <a:spLocks noGrp="1"/>
          </p:cNvSpPr>
          <p:nvPr>
            <p:ph type="subTitle" idx="1"/>
          </p:nvPr>
        </p:nvSpPr>
        <p:spPr>
          <a:xfrm>
            <a:off x="2223246" y="2232213"/>
            <a:ext cx="4845028" cy="164054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38692820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29061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3987" y="1709740"/>
            <a:ext cx="1141132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383987" y="4589465"/>
            <a:ext cx="1141132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7323730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3987" y="2687032"/>
            <a:ext cx="5635813" cy="34899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687031"/>
            <a:ext cx="5625353" cy="34899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685845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3987" y="1179513"/>
            <a:ext cx="11427203"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3987" y="2505075"/>
            <a:ext cx="561358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3987" y="3328988"/>
            <a:ext cx="5613589" cy="2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2505075"/>
            <a:ext cx="56253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3328988"/>
            <a:ext cx="5625353" cy="2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208860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2690896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24033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3987" y="1309687"/>
            <a:ext cx="4388039"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1839914"/>
            <a:ext cx="6614365" cy="43009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83987" y="2909888"/>
            <a:ext cx="4388039" cy="32309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64067634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83118" y="1255714"/>
            <a:ext cx="1141518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7" name="Text Placeholder 2"/>
          <p:cNvSpPr>
            <a:spLocks noGrp="1"/>
          </p:cNvSpPr>
          <p:nvPr>
            <p:ph type="body" idx="1"/>
          </p:nvPr>
        </p:nvSpPr>
        <p:spPr bwMode="auto">
          <a:xfrm>
            <a:off x="383118" y="2635251"/>
            <a:ext cx="11415183"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pic>
        <p:nvPicPr>
          <p:cNvPr id="1028" name="Picture 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01567" y="6283326"/>
            <a:ext cx="361526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3118" y="6370639"/>
            <a:ext cx="227118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383118" y="6030913"/>
            <a:ext cx="11415183" cy="144462"/>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392F2C"/>
              </a:solidFill>
            </a:endParaRPr>
          </a:p>
        </p:txBody>
      </p:sp>
    </p:spTree>
    <p:extLst>
      <p:ext uri="{BB962C8B-B14F-4D97-AF65-F5344CB8AC3E}">
        <p14:creationId xmlns:p14="http://schemas.microsoft.com/office/powerpoint/2010/main" val="3904611849"/>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med">
    <p:fade/>
  </p:transition>
  <p:timing>
    <p:tnLst>
      <p:par>
        <p:cTn id="1" dur="indefinite" restart="never" nodeType="tmRoot"/>
      </p:par>
    </p:tnLst>
  </p:timing>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8.em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9.emf"/><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0.emf"/><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image" Target="../media/image23.tiff"/></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emf"/><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emf"/><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tiff"/><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tiff"/><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tiff"/><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tiff"/><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image" Target="../media/image35.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wmf"/><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 Id="rId3" Type="http://schemas.openxmlformats.org/officeDocument/2006/relationships/image" Target="../media/image39.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png"/><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 Id="rId3" Type="http://schemas.openxmlformats.org/officeDocument/2006/relationships/image" Target="../media/image41.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png"/><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image" Target="../media/image52.tiff"/></Relationships>
</file>

<file path=ppt/slides/_rels/slide45.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image" Target="../media/image53.emf"/></Relationships>
</file>

<file path=ppt/slides/_rels/slide46.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image" Target="../media/image5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emf"/><Relationship Id="rId3"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1.png"/><Relationship Id="rId5" Type="http://schemas.openxmlformats.org/officeDocument/2006/relationships/oleObject" Target="../embeddings/oleObject1.bin"/><Relationship Id="rId6"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54.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55.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56.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57.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58.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2.bin"/><Relationship Id="rId5" Type="http://schemas.openxmlformats.org/officeDocument/2006/relationships/image" Target="../media/image61.emf"/><Relationship Id="rId6" Type="http://schemas.openxmlformats.org/officeDocument/2006/relationships/oleObject" Target="../embeddings/oleObject3.bin"/><Relationship Id="rId7" Type="http://schemas.openxmlformats.org/officeDocument/2006/relationships/image" Target="../media/image62.emf"/><Relationship Id="rId8" Type="http://schemas.openxmlformats.org/officeDocument/2006/relationships/image" Target="../media/image25.png"/><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61.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4.bin"/><Relationship Id="rId5" Type="http://schemas.openxmlformats.org/officeDocument/2006/relationships/image" Target="../media/image64.emf"/><Relationship Id="rId6" Type="http://schemas.openxmlformats.org/officeDocument/2006/relationships/image" Target="../media/image25.png"/><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64.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65.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66.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67.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68.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69.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png"/><Relationship Id="rId5"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67.emf"/><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71.xml.rels><?xml version="1.0" encoding="UTF-8" standalone="yes"?>
<Relationships xmlns="http://schemas.openxmlformats.org/package/2006/relationships"><Relationship Id="rId3" Type="http://schemas.openxmlformats.org/officeDocument/2006/relationships/hyperlink" Target="http://services.parliament.uk/bills/2016-17/rentersrights.html" TargetMode="External"/><Relationship Id="rId4" Type="http://schemas.openxmlformats.org/officeDocument/2006/relationships/image" Target="../media/image68.emf"/><Relationship Id="rId5"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70.png"/><Relationship Id="rId5" Type="http://schemas.openxmlformats.org/officeDocument/2006/relationships/oleObject" Target="../embeddings/oleObject5.bin"/><Relationship Id="rId6" Type="http://schemas.openxmlformats.org/officeDocument/2006/relationships/image" Target="../media/image69.emf"/><Relationship Id="rId7" Type="http://schemas.openxmlformats.org/officeDocument/2006/relationships/image" Target="../media/image25.png"/><Relationship Id="rId1" Type="http://schemas.openxmlformats.org/officeDocument/2006/relationships/vmlDrawing" Target="../drawings/vmlDrawing4.vml"/><Relationship Id="rId2"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69.emf"/><Relationship Id="rId5" Type="http://schemas.openxmlformats.org/officeDocument/2006/relationships/image" Target="../media/image25.png"/><Relationship Id="rId1" Type="http://schemas.openxmlformats.org/officeDocument/2006/relationships/vmlDrawing" Target="../drawings/vmlDrawing5.vml"/><Relationship Id="rId2"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69.emf"/><Relationship Id="rId5" Type="http://schemas.openxmlformats.org/officeDocument/2006/relationships/image" Target="../media/image25.png"/><Relationship Id="rId1" Type="http://schemas.openxmlformats.org/officeDocument/2006/relationships/vmlDrawing" Target="../drawings/vmlDrawing6.vml"/><Relationship Id="rId2"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69.emf"/><Relationship Id="rId5" Type="http://schemas.openxmlformats.org/officeDocument/2006/relationships/image" Target="../media/image25.png"/><Relationship Id="rId1" Type="http://schemas.openxmlformats.org/officeDocument/2006/relationships/vmlDrawing" Target="../drawings/vmlDrawing7.vml"/><Relationship Id="rId2"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emf"/><Relationship Id="rId3" Type="http://schemas.openxmlformats.org/officeDocument/2006/relationships/image" Target="../media/image25.pn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69.emf"/><Relationship Id="rId5" Type="http://schemas.openxmlformats.org/officeDocument/2006/relationships/image" Target="../media/image25.png"/><Relationship Id="rId1" Type="http://schemas.openxmlformats.org/officeDocument/2006/relationships/vmlDrawing" Target="../drawings/vmlDrawing8.vml"/><Relationship Id="rId2"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71.emf"/><Relationship Id="rId5" Type="http://schemas.openxmlformats.org/officeDocument/2006/relationships/image" Target="../media/image72.png"/><Relationship Id="rId6" Type="http://schemas.openxmlformats.org/officeDocument/2006/relationships/image" Target="../media/image25.png"/><Relationship Id="rId1" Type="http://schemas.openxmlformats.org/officeDocument/2006/relationships/vmlDrawing" Target="../drawings/vmlDrawing9.vml"/><Relationship Id="rId2"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tiff"/><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ubtitle 2"/>
          <p:cNvSpPr>
            <a:spLocks noGrp="1"/>
          </p:cNvSpPr>
          <p:nvPr>
            <p:ph type="subTitle" idx="1"/>
          </p:nvPr>
        </p:nvSpPr>
        <p:spPr>
          <a:xfrm>
            <a:off x="2541172" y="2520784"/>
            <a:ext cx="5568114" cy="1641475"/>
          </a:xfrm>
        </p:spPr>
        <p:txBody>
          <a:bodyPr/>
          <a:lstStyle/>
          <a:p>
            <a:r>
              <a:rPr lang="en-GB" altLang="en-US" sz="2800" dirty="0" smtClean="0"/>
              <a:t>Environmental Health Update</a:t>
            </a:r>
          </a:p>
          <a:p>
            <a:r>
              <a:rPr lang="en-GB" b="1" dirty="0"/>
              <a:t>Herefordshire Health &amp; Safety Group</a:t>
            </a:r>
          </a:p>
          <a:p>
            <a:r>
              <a:rPr lang="en-US" altLang="en-US" dirty="0" smtClean="0">
                <a:latin typeface="Lato" charset="0"/>
                <a:ea typeface="Lato" charset="0"/>
                <a:cs typeface="Lato" charset="0"/>
              </a:rPr>
              <a:t>21 February 2018</a:t>
            </a:r>
            <a:endParaRPr lang="en-US" altLang="en-US" dirty="0">
              <a:latin typeface="Lato" charset="0"/>
              <a:ea typeface="Lato" charset="0"/>
              <a:cs typeface="Lato" charset="0"/>
            </a:endParaRPr>
          </a:p>
        </p:txBody>
      </p:sp>
    </p:spTree>
    <p:extLst>
      <p:ext uri="{BB962C8B-B14F-4D97-AF65-F5344CB8AC3E}">
        <p14:creationId xmlns:p14="http://schemas.microsoft.com/office/powerpoint/2010/main" val="3182972016"/>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2296" b="17153"/>
          <a:stretch/>
        </p:blipFill>
        <p:spPr>
          <a:xfrm rot="21032151">
            <a:off x="5356512" y="489695"/>
            <a:ext cx="6325666" cy="4462799"/>
          </a:xfrm>
          <a:prstGeom prst="rect">
            <a:avLst/>
          </a:prstGeom>
        </p:spPr>
      </p:pic>
      <p:sp>
        <p:nvSpPr>
          <p:cNvPr id="7" name="Content Placeholder 2"/>
          <p:cNvSpPr>
            <a:spLocks noGrp="1"/>
          </p:cNvSpPr>
          <p:nvPr>
            <p:ph idx="1"/>
          </p:nvPr>
        </p:nvSpPr>
        <p:spPr>
          <a:xfrm>
            <a:off x="608076" y="1271197"/>
            <a:ext cx="8065986" cy="511644"/>
          </a:xfrm>
        </p:spPr>
        <p:txBody>
          <a:bodyPr>
            <a:noAutofit/>
          </a:bodyPr>
          <a:lstStyle/>
          <a:p>
            <a:pPr marL="0" indent="0">
              <a:buNone/>
              <a:defRPr/>
            </a:pPr>
            <a:r>
              <a:rPr lang="en-US" sz="2400" b="1" dirty="0"/>
              <a:t>Case 411 - Safety pins on swimming pool locker keys</a:t>
            </a:r>
          </a:p>
          <a:p>
            <a:pPr marL="0" indent="0">
              <a:buNone/>
              <a:defRPr/>
            </a:pPr>
            <a:endParaRPr lang="en-US" sz="2400" dirty="0"/>
          </a:p>
        </p:txBody>
      </p:sp>
      <p:sp>
        <p:nvSpPr>
          <p:cNvPr id="3" name="Rectangle 2"/>
          <p:cNvSpPr/>
          <p:nvPr/>
        </p:nvSpPr>
        <p:spPr>
          <a:xfrm>
            <a:off x="608076" y="2342819"/>
            <a:ext cx="10106540" cy="1538883"/>
          </a:xfrm>
          <a:prstGeom prst="rect">
            <a:avLst/>
          </a:prstGeom>
        </p:spPr>
        <p:txBody>
          <a:bodyPr wrap="square">
            <a:spAutoFit/>
          </a:bodyPr>
          <a:lstStyle/>
          <a:p>
            <a:pPr>
              <a:defRPr/>
            </a:pPr>
            <a:r>
              <a:rPr lang="en-US" sz="2000" b="1" dirty="0" smtClean="0"/>
              <a:t>Issue</a:t>
            </a:r>
            <a:endParaRPr lang="en-US" sz="2000" b="1" dirty="0"/>
          </a:p>
          <a:p>
            <a:pPr>
              <a:defRPr/>
            </a:pPr>
            <a:r>
              <a:rPr lang="en-US" sz="2800" b="1" dirty="0"/>
              <a:t>A swimming pool operator has removed safety pins from their locker keys on H&amp;S grounds</a:t>
            </a:r>
          </a:p>
          <a:p>
            <a:pPr>
              <a:defRPr/>
            </a:pPr>
            <a:endParaRPr lang="en-US" dirty="0"/>
          </a:p>
        </p:txBody>
      </p:sp>
      <p:sp>
        <p:nvSpPr>
          <p:cNvPr id="4" name="Rectangle 3"/>
          <p:cNvSpPr/>
          <p:nvPr/>
        </p:nvSpPr>
        <p:spPr>
          <a:xfrm>
            <a:off x="608076" y="3905238"/>
            <a:ext cx="10106540" cy="1785104"/>
          </a:xfrm>
          <a:prstGeom prst="rect">
            <a:avLst/>
          </a:prstGeom>
        </p:spPr>
        <p:txBody>
          <a:bodyPr wrap="square">
            <a:spAutoFit/>
          </a:bodyPr>
          <a:lstStyle/>
          <a:p>
            <a:pPr>
              <a:defRPr/>
            </a:pPr>
            <a:r>
              <a:rPr lang="en-US" sz="2000" b="1" dirty="0"/>
              <a:t>Panel </a:t>
            </a:r>
            <a:r>
              <a:rPr lang="en-US" sz="2000" b="1" dirty="0" smtClean="0"/>
              <a:t>opinion</a:t>
            </a:r>
            <a:endParaRPr lang="en-US" sz="2000" b="1" dirty="0"/>
          </a:p>
          <a:p>
            <a:pPr>
              <a:defRPr/>
            </a:pPr>
            <a:r>
              <a:rPr lang="en-US" dirty="0"/>
              <a:t>Other than the general duties under the HSW Act there is no specific H&amp;S legislation or guidance applying to this. Safety pins have been widely used as a means to secure locker keys and should not present significant risks, however use of safety pins is outdated and has gradually been replaced by either clips or wrist bands. This appears to be a specific policy at this leisure </a:t>
            </a:r>
            <a:r>
              <a:rPr lang="en-US" dirty="0" err="1"/>
              <a:t>centre</a:t>
            </a:r>
            <a:r>
              <a:rPr lang="en-US" dirty="0"/>
              <a:t>, so a fuller explanation would be helpful, beyond the simple ‘health and safety’ line.</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47" y="501985"/>
            <a:ext cx="664299" cy="664299"/>
          </a:xfrm>
          <a:prstGeom prst="rect">
            <a:avLst/>
          </a:prstGeom>
        </p:spPr>
      </p:pic>
      <p:sp>
        <p:nvSpPr>
          <p:cNvPr id="11" name="Rectangle 2"/>
          <p:cNvSpPr>
            <a:spLocks noGrp="1" noChangeArrowheads="1"/>
          </p:cNvSpPr>
          <p:nvPr>
            <p:ph type="title"/>
          </p:nvPr>
        </p:nvSpPr>
        <p:spPr>
          <a:xfrm>
            <a:off x="916346" y="548641"/>
            <a:ext cx="3907653" cy="617643"/>
          </a:xfrm>
        </p:spPr>
        <p:txBody>
          <a:bodyPr/>
          <a:lstStyle/>
          <a:p>
            <a:r>
              <a:rPr lang="en-US" sz="4000" dirty="0" smtClean="0"/>
              <a:t>Health &amp; Safety</a:t>
            </a:r>
            <a:endParaRPr lang="en-US" sz="4000" dirty="0"/>
          </a:p>
        </p:txBody>
      </p:sp>
    </p:spTree>
    <p:extLst>
      <p:ext uri="{BB962C8B-B14F-4D97-AF65-F5344CB8AC3E}">
        <p14:creationId xmlns:p14="http://schemas.microsoft.com/office/powerpoint/2010/main" val="2750450344"/>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612" b="8818"/>
          <a:stretch/>
        </p:blipFill>
        <p:spPr>
          <a:xfrm>
            <a:off x="7363044" y="427703"/>
            <a:ext cx="4545137" cy="5456904"/>
          </a:xfrm>
          <a:prstGeom prst="rect">
            <a:avLst/>
          </a:prstGeom>
        </p:spPr>
      </p:pic>
      <p:sp>
        <p:nvSpPr>
          <p:cNvPr id="7" name="Content Placeholder 2"/>
          <p:cNvSpPr>
            <a:spLocks noGrp="1"/>
          </p:cNvSpPr>
          <p:nvPr>
            <p:ph idx="1"/>
          </p:nvPr>
        </p:nvSpPr>
        <p:spPr>
          <a:xfrm>
            <a:off x="608076" y="1271197"/>
            <a:ext cx="7236514" cy="463310"/>
          </a:xfrm>
        </p:spPr>
        <p:txBody>
          <a:bodyPr>
            <a:noAutofit/>
          </a:bodyPr>
          <a:lstStyle/>
          <a:p>
            <a:pPr marL="0" indent="0">
              <a:buNone/>
              <a:defRPr/>
            </a:pPr>
            <a:r>
              <a:rPr lang="en-US" sz="2400" b="1" dirty="0"/>
              <a:t>Case 413 - Re-freezing ice packs at campsites’</a:t>
            </a:r>
            <a:endParaRPr lang="en-US" sz="2400" dirty="0"/>
          </a:p>
        </p:txBody>
      </p:sp>
      <p:sp>
        <p:nvSpPr>
          <p:cNvPr id="3" name="Rectangle 2"/>
          <p:cNvSpPr/>
          <p:nvPr/>
        </p:nvSpPr>
        <p:spPr>
          <a:xfrm>
            <a:off x="608076" y="2342819"/>
            <a:ext cx="10106540" cy="1138773"/>
          </a:xfrm>
          <a:prstGeom prst="rect">
            <a:avLst/>
          </a:prstGeom>
        </p:spPr>
        <p:txBody>
          <a:bodyPr wrap="square">
            <a:spAutoFit/>
          </a:bodyPr>
          <a:lstStyle/>
          <a:p>
            <a:pPr>
              <a:defRPr/>
            </a:pPr>
            <a:r>
              <a:rPr lang="en-US" sz="2000" b="1" dirty="0" smtClean="0"/>
              <a:t>Issue</a:t>
            </a:r>
            <a:endParaRPr lang="en-US" sz="2000" b="1" dirty="0"/>
          </a:p>
          <a:p>
            <a:pPr>
              <a:defRPr/>
            </a:pPr>
            <a:r>
              <a:rPr lang="en-US" sz="2400" b="1" dirty="0"/>
              <a:t>Campsite refuses to provide freezer facility to campers for re-freezing thawed ice packs on health and safety grounds</a:t>
            </a:r>
          </a:p>
        </p:txBody>
      </p:sp>
      <p:sp>
        <p:nvSpPr>
          <p:cNvPr id="4" name="Rectangle 3"/>
          <p:cNvSpPr/>
          <p:nvPr/>
        </p:nvSpPr>
        <p:spPr>
          <a:xfrm>
            <a:off x="608076" y="3650418"/>
            <a:ext cx="10106540" cy="2339102"/>
          </a:xfrm>
          <a:prstGeom prst="rect">
            <a:avLst/>
          </a:prstGeom>
        </p:spPr>
        <p:txBody>
          <a:bodyPr wrap="square">
            <a:spAutoFit/>
          </a:bodyPr>
          <a:lstStyle/>
          <a:p>
            <a:pPr>
              <a:defRPr/>
            </a:pPr>
            <a:r>
              <a:rPr lang="en-US" sz="2000" b="1" dirty="0"/>
              <a:t>Panel </a:t>
            </a:r>
            <a:r>
              <a:rPr lang="en-US" sz="2000" b="1" dirty="0" smtClean="0"/>
              <a:t>opinion</a:t>
            </a:r>
            <a:endParaRPr lang="en-US" sz="2000" b="1" dirty="0"/>
          </a:p>
          <a:p>
            <a:pPr>
              <a:defRPr/>
            </a:pPr>
            <a:r>
              <a:rPr lang="en-US" dirty="0"/>
              <a:t>This was a health and safety myth. There are no health and safety concerns that prevent the freezing of ice packs</a:t>
            </a:r>
            <a:r>
              <a:rPr lang="en-US" dirty="0" smtClean="0"/>
              <a:t>.</a:t>
            </a:r>
            <a:endParaRPr lang="en-US" dirty="0"/>
          </a:p>
          <a:p>
            <a:pPr>
              <a:defRPr/>
            </a:pPr>
            <a:r>
              <a:rPr lang="en-US" dirty="0"/>
              <a:t>Health and safety at work legislation does not prohibit the re-freezing of ice packs.  The customer should have been told that this facility was not available due to the limited space within the freezer</a:t>
            </a:r>
            <a:r>
              <a:rPr lang="en-US" dirty="0" smtClean="0"/>
              <a:t>.</a:t>
            </a:r>
            <a:endParaRPr lang="en-US" dirty="0"/>
          </a:p>
          <a:p>
            <a:pPr>
              <a:defRPr/>
            </a:pPr>
            <a:r>
              <a:rPr lang="en-US" dirty="0"/>
              <a:t>It would have been helpful for the site to have been clearer about the reasons for refusal rather than quoting general health and safety.</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47" y="501985"/>
            <a:ext cx="664299" cy="664299"/>
          </a:xfrm>
          <a:prstGeom prst="rect">
            <a:avLst/>
          </a:prstGeom>
        </p:spPr>
      </p:pic>
      <p:sp>
        <p:nvSpPr>
          <p:cNvPr id="9" name="Rectangle 2"/>
          <p:cNvSpPr>
            <a:spLocks noGrp="1" noChangeArrowheads="1"/>
          </p:cNvSpPr>
          <p:nvPr>
            <p:ph type="title"/>
          </p:nvPr>
        </p:nvSpPr>
        <p:spPr>
          <a:xfrm>
            <a:off x="916346" y="548641"/>
            <a:ext cx="3907653" cy="617643"/>
          </a:xfrm>
        </p:spPr>
        <p:txBody>
          <a:bodyPr/>
          <a:lstStyle/>
          <a:p>
            <a:r>
              <a:rPr lang="en-US" sz="4000" dirty="0" smtClean="0"/>
              <a:t>Health &amp; Safety</a:t>
            </a:r>
            <a:endParaRPr lang="en-US" sz="4000" dirty="0"/>
          </a:p>
        </p:txBody>
      </p:sp>
    </p:spTree>
    <p:extLst>
      <p:ext uri="{BB962C8B-B14F-4D97-AF65-F5344CB8AC3E}">
        <p14:creationId xmlns:p14="http://schemas.microsoft.com/office/powerpoint/2010/main" val="158305269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916346" y="548641"/>
            <a:ext cx="6077841" cy="617643"/>
          </a:xfrm>
        </p:spPr>
        <p:txBody>
          <a:bodyPr/>
          <a:lstStyle/>
          <a:p>
            <a:r>
              <a:rPr lang="en-US" sz="4000" dirty="0" smtClean="0"/>
              <a:t>Environmental Protection</a:t>
            </a:r>
            <a:endParaRPr lang="en-US" sz="40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11" y="504394"/>
            <a:ext cx="706135" cy="706135"/>
          </a:xfrm>
          <a:prstGeom prst="rect">
            <a:avLst/>
          </a:prstGeom>
        </p:spPr>
      </p:pic>
      <p:sp>
        <p:nvSpPr>
          <p:cNvPr id="6" name="Rectangle 5"/>
          <p:cNvSpPr/>
          <p:nvPr/>
        </p:nvSpPr>
        <p:spPr>
          <a:xfrm>
            <a:off x="830284" y="1924415"/>
            <a:ext cx="2633678" cy="3046988"/>
          </a:xfrm>
          <a:prstGeom prst="rect">
            <a:avLst/>
          </a:prstGeom>
        </p:spPr>
        <p:txBody>
          <a:bodyPr wrap="square">
            <a:spAutoFit/>
          </a:bodyPr>
          <a:lstStyle/>
          <a:p>
            <a:pPr marL="285750" indent="-285750">
              <a:buFont typeface="Arial" charset="0"/>
              <a:buChar char="•"/>
            </a:pPr>
            <a:r>
              <a:rPr lang="en-US" sz="2400" b="1" dirty="0" smtClean="0"/>
              <a:t>Air quality</a:t>
            </a:r>
          </a:p>
          <a:p>
            <a:pPr marL="285750" indent="-285750">
              <a:buFont typeface="Arial" charset="0"/>
              <a:buChar char="•"/>
            </a:pPr>
            <a:r>
              <a:rPr lang="en-US" sz="2400" b="1" dirty="0" smtClean="0"/>
              <a:t>Contaminated land</a:t>
            </a:r>
          </a:p>
          <a:p>
            <a:pPr marL="285750" indent="-285750">
              <a:buFont typeface="Arial" charset="0"/>
              <a:buChar char="•"/>
            </a:pPr>
            <a:r>
              <a:rPr lang="en-US" sz="2400" b="1" dirty="0" smtClean="0"/>
              <a:t>Industrial pollution</a:t>
            </a:r>
          </a:p>
          <a:p>
            <a:pPr marL="285750" indent="-285750">
              <a:buFont typeface="Arial" charset="0"/>
              <a:buChar char="•"/>
            </a:pPr>
            <a:r>
              <a:rPr lang="en-US" sz="2400" b="1" dirty="0" smtClean="0"/>
              <a:t>Noise</a:t>
            </a:r>
          </a:p>
          <a:p>
            <a:pPr marL="285750" indent="-285750">
              <a:buFont typeface="Arial" charset="0"/>
              <a:buChar char="•"/>
            </a:pPr>
            <a:r>
              <a:rPr lang="en-US" sz="2400" b="1" dirty="0" smtClean="0"/>
              <a:t>Statutory </a:t>
            </a:r>
            <a:r>
              <a:rPr lang="en-US" sz="2400" b="1" dirty="0"/>
              <a:t>nuisance</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7247" t="10760" r="1337" b="10024"/>
          <a:stretch/>
        </p:blipFill>
        <p:spPr>
          <a:xfrm>
            <a:off x="3582296" y="1166284"/>
            <a:ext cx="8078993" cy="4949323"/>
          </a:xfrm>
          <a:prstGeom prst="rect">
            <a:avLst/>
          </a:prstGeom>
        </p:spPr>
      </p:pic>
    </p:spTree>
    <p:extLst>
      <p:ext uri="{BB962C8B-B14F-4D97-AF65-F5344CB8AC3E}">
        <p14:creationId xmlns:p14="http://schemas.microsoft.com/office/powerpoint/2010/main" val="1873714339"/>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916346" y="548641"/>
            <a:ext cx="3907653" cy="617643"/>
          </a:xfrm>
        </p:spPr>
        <p:txBody>
          <a:bodyPr/>
          <a:lstStyle/>
          <a:p>
            <a:r>
              <a:rPr lang="en-US" sz="4000" dirty="0"/>
              <a:t>F</a:t>
            </a:r>
            <a:r>
              <a:rPr lang="en-US" sz="4000" dirty="0" smtClean="0"/>
              <a:t>ood Safety</a:t>
            </a:r>
            <a:endParaRPr lang="en-US" sz="4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27" y="499795"/>
            <a:ext cx="710419" cy="710419"/>
          </a:xfrm>
          <a:prstGeom prst="rect">
            <a:avLst/>
          </a:prstGeom>
        </p:spPr>
      </p:pic>
      <p:pic>
        <p:nvPicPr>
          <p:cNvPr id="6" name="Picture 5"/>
          <p:cNvPicPr>
            <a:picLocks noChangeAspect="1"/>
          </p:cNvPicPr>
          <p:nvPr/>
        </p:nvPicPr>
        <p:blipFill>
          <a:blip r:embed="rId4"/>
          <a:stretch>
            <a:fillRect/>
          </a:stretch>
        </p:blipFill>
        <p:spPr>
          <a:xfrm>
            <a:off x="1285775" y="1430767"/>
            <a:ext cx="9719298" cy="4113562"/>
          </a:xfrm>
          <a:prstGeom prst="rect">
            <a:avLst/>
          </a:prstGeom>
        </p:spPr>
      </p:pic>
    </p:spTree>
    <p:extLst>
      <p:ext uri="{BB962C8B-B14F-4D97-AF65-F5344CB8AC3E}">
        <p14:creationId xmlns:p14="http://schemas.microsoft.com/office/powerpoint/2010/main" val="1375621750"/>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916346" y="548641"/>
            <a:ext cx="3907653" cy="617643"/>
          </a:xfrm>
        </p:spPr>
        <p:txBody>
          <a:bodyPr/>
          <a:lstStyle/>
          <a:p>
            <a:r>
              <a:rPr lang="en-US" sz="4000" dirty="0"/>
              <a:t>F</a:t>
            </a:r>
            <a:r>
              <a:rPr lang="en-US" sz="4000" dirty="0" smtClean="0"/>
              <a:t>ood Safety</a:t>
            </a:r>
            <a:endParaRPr lang="en-US" sz="4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27" y="499795"/>
            <a:ext cx="710419" cy="710419"/>
          </a:xfrm>
          <a:prstGeom prst="rect">
            <a:avLst/>
          </a:prstGeom>
        </p:spPr>
      </p:pic>
      <p:pic>
        <p:nvPicPr>
          <p:cNvPr id="2" name="Picture 1"/>
          <p:cNvPicPr>
            <a:picLocks noChangeAspect="1"/>
          </p:cNvPicPr>
          <p:nvPr/>
        </p:nvPicPr>
        <p:blipFill>
          <a:blip r:embed="rId4"/>
          <a:stretch>
            <a:fillRect/>
          </a:stretch>
        </p:blipFill>
        <p:spPr>
          <a:xfrm>
            <a:off x="916346" y="1166284"/>
            <a:ext cx="10074875" cy="4995458"/>
          </a:xfrm>
          <a:prstGeom prst="rect">
            <a:avLst/>
          </a:prstGeom>
        </p:spPr>
      </p:pic>
    </p:spTree>
    <p:extLst>
      <p:ext uri="{BB962C8B-B14F-4D97-AF65-F5344CB8AC3E}">
        <p14:creationId xmlns:p14="http://schemas.microsoft.com/office/powerpoint/2010/main" val="151100754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916346" y="548641"/>
            <a:ext cx="3907653" cy="617643"/>
          </a:xfrm>
        </p:spPr>
        <p:txBody>
          <a:bodyPr/>
          <a:lstStyle/>
          <a:p>
            <a:r>
              <a:rPr lang="en-US" sz="4000" dirty="0" smtClean="0"/>
              <a:t>Public Health</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52" y="490115"/>
            <a:ext cx="734694" cy="73469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326" y="1527241"/>
            <a:ext cx="3272547" cy="327254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3075" y="1527241"/>
            <a:ext cx="3272547" cy="327254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8245" y="1527241"/>
            <a:ext cx="3272547" cy="3272547"/>
          </a:xfrm>
          <a:prstGeom prst="rect">
            <a:avLst/>
          </a:prstGeom>
        </p:spPr>
      </p:pic>
      <p:sp>
        <p:nvSpPr>
          <p:cNvPr id="7" name="Rectangle 6"/>
          <p:cNvSpPr/>
          <p:nvPr/>
        </p:nvSpPr>
        <p:spPr>
          <a:xfrm>
            <a:off x="945850" y="4976079"/>
            <a:ext cx="3083023" cy="369332"/>
          </a:xfrm>
          <a:prstGeom prst="rect">
            <a:avLst/>
          </a:prstGeom>
        </p:spPr>
        <p:txBody>
          <a:bodyPr wrap="none">
            <a:spAutoFit/>
          </a:bodyPr>
          <a:lstStyle/>
          <a:p>
            <a:r>
              <a:rPr lang="en-US"/>
              <a:t>National Clean Air Day 2017</a:t>
            </a:r>
          </a:p>
        </p:txBody>
      </p:sp>
      <p:sp>
        <p:nvSpPr>
          <p:cNvPr id="8" name="Rectangle 7"/>
          <p:cNvSpPr/>
          <p:nvPr/>
        </p:nvSpPr>
        <p:spPr>
          <a:xfrm>
            <a:off x="4719960" y="4976079"/>
            <a:ext cx="3018775" cy="369332"/>
          </a:xfrm>
          <a:prstGeom prst="rect">
            <a:avLst/>
          </a:prstGeom>
        </p:spPr>
        <p:txBody>
          <a:bodyPr wrap="none">
            <a:spAutoFit/>
          </a:bodyPr>
          <a:lstStyle/>
          <a:p>
            <a:r>
              <a:rPr lang="en-US"/>
              <a:t>Smoking ban: 10 years on 	 </a:t>
            </a:r>
          </a:p>
        </p:txBody>
      </p:sp>
      <p:sp>
        <p:nvSpPr>
          <p:cNvPr id="11" name="Rectangle 10"/>
          <p:cNvSpPr/>
          <p:nvPr/>
        </p:nvSpPr>
        <p:spPr>
          <a:xfrm>
            <a:off x="8569254" y="4971596"/>
            <a:ext cx="2630527" cy="646331"/>
          </a:xfrm>
          <a:prstGeom prst="rect">
            <a:avLst/>
          </a:prstGeom>
        </p:spPr>
        <p:txBody>
          <a:bodyPr wrap="square">
            <a:spAutoFit/>
          </a:bodyPr>
          <a:lstStyle/>
          <a:p>
            <a:pPr algn="ctr"/>
            <a:r>
              <a:rPr lang="en-US"/>
              <a:t>World Environmental Health Day 2017 	 </a:t>
            </a:r>
          </a:p>
        </p:txBody>
      </p:sp>
    </p:spTree>
    <p:extLst>
      <p:ext uri="{BB962C8B-B14F-4D97-AF65-F5344CB8AC3E}">
        <p14:creationId xmlns:p14="http://schemas.microsoft.com/office/powerpoint/2010/main" val="1504137176"/>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504" t="3191" r="1529" b="3506"/>
          <a:stretch/>
        </p:blipFill>
        <p:spPr>
          <a:xfrm>
            <a:off x="424784" y="1329871"/>
            <a:ext cx="6622128" cy="4470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912" y="910038"/>
            <a:ext cx="5145088" cy="511941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54374479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4294967295"/>
          </p:nvPr>
        </p:nvSpPr>
        <p:spPr>
          <a:xfrm>
            <a:off x="582656" y="1601981"/>
            <a:ext cx="7071212" cy="4427568"/>
          </a:xfrm>
        </p:spPr>
        <p:txBody>
          <a:bodyPr/>
          <a:lstStyle/>
          <a:p>
            <a:r>
              <a:rPr lang="en-GB" altLang="x-none" sz="2400" dirty="0">
                <a:latin typeface="Arial" charset="0"/>
                <a:cs typeface="Arial" charset="0"/>
              </a:rPr>
              <a:t>Nuisance Removal Act 1855</a:t>
            </a:r>
          </a:p>
          <a:p>
            <a:pPr lvl="1"/>
            <a:r>
              <a:rPr lang="en-GB" altLang="x-none" dirty="0">
                <a:latin typeface="Arial" charset="0"/>
                <a:cs typeface="Arial" charset="0"/>
              </a:rPr>
              <a:t>made overcrowded housing illegal and introduced statutory nuisance i.e. “any premises in such a state as to be a nuisance or injurious to health</a:t>
            </a:r>
            <a:r>
              <a:rPr lang="en-GB" altLang="x-none" dirty="0" smtClean="0">
                <a:latin typeface="Arial" charset="0"/>
                <a:cs typeface="Arial" charset="0"/>
              </a:rPr>
              <a:t>”</a:t>
            </a:r>
          </a:p>
          <a:p>
            <a:pPr eaLnBrk="1" hangingPunct="1"/>
            <a:r>
              <a:rPr lang="en-GB" altLang="x-none" sz="2400" dirty="0" smtClean="0">
                <a:latin typeface="Arial" charset="0"/>
                <a:cs typeface="Arial" charset="0"/>
              </a:rPr>
              <a:t>Housing Act 1957 &amp; 1985 (unfitness)</a:t>
            </a:r>
          </a:p>
          <a:p>
            <a:pPr eaLnBrk="1" hangingPunct="1"/>
            <a:r>
              <a:rPr lang="en-GB" altLang="x-none" sz="2400" dirty="0" smtClean="0">
                <a:latin typeface="Arial" charset="0"/>
                <a:cs typeface="Arial" charset="0"/>
              </a:rPr>
              <a:t>Local </a:t>
            </a:r>
            <a:r>
              <a:rPr lang="en-GB" altLang="x-none" sz="2400" dirty="0">
                <a:latin typeface="Arial" charset="0"/>
                <a:cs typeface="Arial" charset="0"/>
              </a:rPr>
              <a:t>Government and Housing Act 1989 (fitness standard)</a:t>
            </a:r>
          </a:p>
          <a:p>
            <a:pPr marL="747713" lvl="1" indent="-342900"/>
            <a:r>
              <a:rPr lang="en-GB" altLang="x-none" dirty="0">
                <a:latin typeface="Arial" charset="0"/>
                <a:cs typeface="Arial" charset="0"/>
              </a:rPr>
              <a:t>Amended S604 of the Housing Act 1985</a:t>
            </a:r>
          </a:p>
          <a:p>
            <a:pPr marL="747713" lvl="1" indent="-342900"/>
            <a:r>
              <a:rPr lang="en-GB" altLang="x-none" dirty="0">
                <a:latin typeface="Arial" charset="0"/>
                <a:cs typeface="Arial" charset="0"/>
              </a:rPr>
              <a:t>Supported by Department of the Environment Circular (DoE) 6/90, and subsequently DoE Circular 17/96 (DoE, 1996)</a:t>
            </a:r>
          </a:p>
          <a:p>
            <a:pPr eaLnBrk="1" hangingPunct="1">
              <a:buFont typeface="Wingdings" charset="2"/>
              <a:buChar char="q"/>
            </a:pPr>
            <a:endParaRPr lang="en-GB" altLang="x-none" dirty="0">
              <a:latin typeface="Arial" charset="0"/>
              <a:cs typeface="Arial" charset="0"/>
            </a:endParaRPr>
          </a:p>
        </p:txBody>
      </p:sp>
      <p:pic>
        <p:nvPicPr>
          <p:cNvPr id="3" name="Picture 2"/>
          <p:cNvPicPr>
            <a:picLocks noChangeAspect="1"/>
          </p:cNvPicPr>
          <p:nvPr/>
        </p:nvPicPr>
        <p:blipFill>
          <a:blip r:embed="rId3"/>
          <a:stretch>
            <a:fillRect/>
          </a:stretch>
        </p:blipFill>
        <p:spPr>
          <a:xfrm>
            <a:off x="7653867" y="1486694"/>
            <a:ext cx="4165181" cy="3840690"/>
          </a:xfrm>
          <a:prstGeom prst="rect">
            <a:avLst/>
          </a:prstGeom>
        </p:spPr>
      </p:pic>
      <p:sp>
        <p:nvSpPr>
          <p:cNvPr id="6"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GB" altLang="en-US" sz="2400" dirty="0">
                <a:solidFill>
                  <a:schemeClr val="accent4"/>
                </a:solidFill>
              </a:rPr>
              <a:t>Development of housing </a:t>
            </a:r>
            <a:r>
              <a:rPr lang="en-GB" altLang="en-US" sz="2400" dirty="0" smtClean="0">
                <a:solidFill>
                  <a:schemeClr val="accent4"/>
                </a:solidFill>
              </a:rPr>
              <a:t>legislation</a:t>
            </a:r>
            <a:endParaRPr lang="en-GB" altLang="en-US" sz="2400" dirty="0">
              <a:solidFill>
                <a:schemeClr val="accent4"/>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598736189"/>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type="body" idx="4294967295"/>
          </p:nvPr>
        </p:nvSpPr>
        <p:spPr>
          <a:xfrm>
            <a:off x="777295" y="1779711"/>
            <a:ext cx="10948540" cy="4190783"/>
          </a:xfrm>
        </p:spPr>
        <p:txBody>
          <a:bodyPr/>
          <a:lstStyle/>
          <a:p>
            <a:pPr eaLnBrk="1" hangingPunct="1">
              <a:lnSpc>
                <a:spcPct val="80000"/>
              </a:lnSpc>
              <a:buFont typeface="Arial" charset="0"/>
              <a:buNone/>
            </a:pPr>
            <a:r>
              <a:rPr lang="en-GB" altLang="x-none" sz="1800" b="1" dirty="0">
                <a:latin typeface="Arial" charset="0"/>
                <a:cs typeface="Arial" charset="0"/>
              </a:rPr>
              <a:t>S. 604 Fitness for human habitation.</a:t>
            </a:r>
          </a:p>
          <a:p>
            <a:pPr eaLnBrk="1" hangingPunct="1">
              <a:lnSpc>
                <a:spcPct val="80000"/>
              </a:lnSpc>
              <a:buFont typeface="Arial" charset="0"/>
              <a:buNone/>
            </a:pPr>
            <a:r>
              <a:rPr lang="en-GB" altLang="x-none" sz="1800" dirty="0">
                <a:latin typeface="Arial" charset="0"/>
                <a:cs typeface="Arial" charset="0"/>
              </a:rPr>
              <a:t>(1) Subject to subsection (2) below, a dwelling-house is fit for human habitation for the purposes of this Act unless, in the opinion of the local housing authority, it fails to meet one or more of the requirements in paragraphs (a) to (</a:t>
            </a:r>
            <a:r>
              <a:rPr lang="en-GB" altLang="x-none" sz="1800" dirty="0" err="1">
                <a:latin typeface="Arial" charset="0"/>
                <a:cs typeface="Arial" charset="0"/>
              </a:rPr>
              <a:t>i</a:t>
            </a:r>
            <a:r>
              <a:rPr lang="en-GB" altLang="x-none" sz="1800" dirty="0">
                <a:latin typeface="Arial" charset="0"/>
                <a:cs typeface="Arial" charset="0"/>
              </a:rPr>
              <a:t>) below and, by reason of that failure, is not reasonably suitable for occupation,— </a:t>
            </a:r>
          </a:p>
          <a:p>
            <a:pPr marL="747713" lvl="1" indent="-342900">
              <a:lnSpc>
                <a:spcPct val="80000"/>
              </a:lnSpc>
              <a:buNone/>
            </a:pPr>
            <a:r>
              <a:rPr lang="en-GB" altLang="x-none" sz="1600" dirty="0">
                <a:latin typeface="Arial" charset="0"/>
                <a:cs typeface="Arial" charset="0"/>
              </a:rPr>
              <a:t>(a) it is </a:t>
            </a:r>
            <a:r>
              <a:rPr lang="en-GB" altLang="x-none" sz="1600" b="1" u="sng" dirty="0">
                <a:latin typeface="Arial" charset="0"/>
                <a:cs typeface="Arial" charset="0"/>
              </a:rPr>
              <a:t>structurally stable</a:t>
            </a:r>
            <a:r>
              <a:rPr lang="en-GB" altLang="x-none" sz="1600" b="1" dirty="0">
                <a:latin typeface="Arial" charset="0"/>
                <a:cs typeface="Arial" charset="0"/>
              </a:rPr>
              <a:t>; </a:t>
            </a:r>
          </a:p>
          <a:p>
            <a:pPr marL="747713" lvl="1" indent="-342900">
              <a:lnSpc>
                <a:spcPct val="80000"/>
              </a:lnSpc>
              <a:buNone/>
            </a:pPr>
            <a:r>
              <a:rPr lang="en-GB" altLang="x-none" sz="1600" dirty="0">
                <a:latin typeface="Arial" charset="0"/>
                <a:cs typeface="Arial" charset="0"/>
              </a:rPr>
              <a:t>(b) it is </a:t>
            </a:r>
            <a:r>
              <a:rPr lang="en-GB" altLang="x-none" sz="1600" b="1" u="sng" dirty="0">
                <a:latin typeface="Arial" charset="0"/>
                <a:cs typeface="Arial" charset="0"/>
              </a:rPr>
              <a:t>free from serious disrepair</a:t>
            </a:r>
            <a:r>
              <a:rPr lang="en-GB" altLang="x-none" sz="1600" b="1" dirty="0">
                <a:latin typeface="Arial" charset="0"/>
                <a:cs typeface="Arial" charset="0"/>
              </a:rPr>
              <a:t>; </a:t>
            </a:r>
          </a:p>
          <a:p>
            <a:pPr marL="747713" lvl="1" indent="-342900">
              <a:lnSpc>
                <a:spcPct val="80000"/>
              </a:lnSpc>
              <a:buNone/>
            </a:pPr>
            <a:r>
              <a:rPr lang="en-GB" altLang="x-none" sz="1600" dirty="0">
                <a:latin typeface="Arial" charset="0"/>
                <a:cs typeface="Arial" charset="0"/>
              </a:rPr>
              <a:t>(c) it is free from </a:t>
            </a:r>
            <a:r>
              <a:rPr lang="en-GB" altLang="x-none" sz="1600" b="1" u="sng" dirty="0">
                <a:latin typeface="Arial" charset="0"/>
                <a:cs typeface="Arial" charset="0"/>
              </a:rPr>
              <a:t>dampness</a:t>
            </a:r>
            <a:r>
              <a:rPr lang="en-GB" altLang="x-none" sz="1600" dirty="0">
                <a:latin typeface="Arial" charset="0"/>
                <a:cs typeface="Arial" charset="0"/>
              </a:rPr>
              <a:t> prejudicial to the health of the occupants (if any); </a:t>
            </a:r>
          </a:p>
          <a:p>
            <a:pPr marL="747713" lvl="1" indent="-342900">
              <a:lnSpc>
                <a:spcPct val="80000"/>
              </a:lnSpc>
              <a:buNone/>
            </a:pPr>
            <a:r>
              <a:rPr lang="en-GB" altLang="x-none" sz="1600" dirty="0">
                <a:latin typeface="Arial" charset="0"/>
                <a:cs typeface="Arial" charset="0"/>
              </a:rPr>
              <a:t>(d) it has adequate provision for </a:t>
            </a:r>
            <a:r>
              <a:rPr lang="en-GB" altLang="x-none" sz="1600" b="1" u="sng" dirty="0">
                <a:latin typeface="Arial" charset="0"/>
                <a:cs typeface="Arial" charset="0"/>
              </a:rPr>
              <a:t>lighting, heating and ventilation</a:t>
            </a:r>
            <a:r>
              <a:rPr lang="en-GB" altLang="x-none" sz="1600" dirty="0">
                <a:latin typeface="Arial" charset="0"/>
                <a:cs typeface="Arial" charset="0"/>
              </a:rPr>
              <a:t>; </a:t>
            </a:r>
          </a:p>
          <a:p>
            <a:pPr marL="747713" lvl="1" indent="-342900">
              <a:lnSpc>
                <a:spcPct val="80000"/>
              </a:lnSpc>
              <a:buNone/>
            </a:pPr>
            <a:r>
              <a:rPr lang="en-GB" altLang="x-none" sz="1600" dirty="0">
                <a:latin typeface="Arial" charset="0"/>
                <a:cs typeface="Arial" charset="0"/>
              </a:rPr>
              <a:t>(e) it has an adequate piped supply of </a:t>
            </a:r>
            <a:r>
              <a:rPr lang="en-GB" altLang="x-none" sz="1600" b="1" u="sng" dirty="0">
                <a:latin typeface="Arial" charset="0"/>
                <a:cs typeface="Arial" charset="0"/>
              </a:rPr>
              <a:t>wholesome water</a:t>
            </a:r>
            <a:r>
              <a:rPr lang="en-GB" altLang="x-none" sz="1600" dirty="0">
                <a:latin typeface="Arial" charset="0"/>
                <a:cs typeface="Arial" charset="0"/>
              </a:rPr>
              <a:t>; </a:t>
            </a:r>
          </a:p>
          <a:p>
            <a:pPr marL="747713" lvl="1" indent="-342900">
              <a:lnSpc>
                <a:spcPct val="80000"/>
              </a:lnSpc>
              <a:buNone/>
            </a:pPr>
            <a:r>
              <a:rPr lang="en-GB" altLang="x-none" sz="1600" dirty="0">
                <a:latin typeface="Arial" charset="0"/>
                <a:cs typeface="Arial" charset="0"/>
              </a:rPr>
              <a:t>(f)  there are satisfactory facilities in the dwelling-house for the preparation and </a:t>
            </a:r>
            <a:r>
              <a:rPr lang="en-GB" altLang="x-none" sz="1600" b="1" u="sng" dirty="0">
                <a:latin typeface="Arial" charset="0"/>
                <a:cs typeface="Arial" charset="0"/>
              </a:rPr>
              <a:t>cooking of food</a:t>
            </a:r>
            <a:r>
              <a:rPr lang="en-GB" altLang="x-none" sz="1600" dirty="0">
                <a:latin typeface="Arial" charset="0"/>
                <a:cs typeface="Arial" charset="0"/>
              </a:rPr>
              <a:t>, including a sink with a satisfactory supply of hot and cold water; </a:t>
            </a:r>
          </a:p>
          <a:p>
            <a:pPr marL="747713" lvl="1" indent="-342900">
              <a:lnSpc>
                <a:spcPct val="80000"/>
              </a:lnSpc>
              <a:buNone/>
            </a:pPr>
            <a:r>
              <a:rPr lang="en-GB" altLang="x-none" sz="1600" dirty="0">
                <a:latin typeface="Arial" charset="0"/>
                <a:cs typeface="Arial" charset="0"/>
              </a:rPr>
              <a:t>(g) it has a suitably located </a:t>
            </a:r>
            <a:r>
              <a:rPr lang="en-GB" altLang="x-none" sz="1600" b="1" u="sng" dirty="0">
                <a:latin typeface="Arial" charset="0"/>
                <a:cs typeface="Arial" charset="0"/>
              </a:rPr>
              <a:t>water-closet</a:t>
            </a:r>
            <a:r>
              <a:rPr lang="en-GB" altLang="x-none" sz="1600" dirty="0">
                <a:latin typeface="Arial" charset="0"/>
                <a:cs typeface="Arial" charset="0"/>
              </a:rPr>
              <a:t> for the exclusive use of the occupants (if any); </a:t>
            </a:r>
          </a:p>
          <a:p>
            <a:pPr marL="747713" lvl="1" indent="-342900">
              <a:lnSpc>
                <a:spcPct val="80000"/>
              </a:lnSpc>
              <a:buNone/>
            </a:pPr>
            <a:r>
              <a:rPr lang="en-GB" altLang="x-none" sz="1600" dirty="0">
                <a:latin typeface="Arial" charset="0"/>
                <a:cs typeface="Arial" charset="0"/>
              </a:rPr>
              <a:t>(h) it has, for the exclusive use of the occupants (if any), a suitably located fixed </a:t>
            </a:r>
            <a:r>
              <a:rPr lang="en-GB" altLang="x-none" sz="1600" b="1" u="sng" dirty="0">
                <a:latin typeface="Arial" charset="0"/>
                <a:cs typeface="Arial" charset="0"/>
              </a:rPr>
              <a:t>bath or shower and wash-hand basin</a:t>
            </a:r>
            <a:r>
              <a:rPr lang="en-GB" altLang="x-none" sz="1600" b="1" dirty="0">
                <a:latin typeface="Arial" charset="0"/>
                <a:cs typeface="Arial" charset="0"/>
              </a:rPr>
              <a:t> </a:t>
            </a:r>
            <a:r>
              <a:rPr lang="en-GB" altLang="x-none" sz="1600" dirty="0">
                <a:latin typeface="Arial" charset="0"/>
                <a:cs typeface="Arial" charset="0"/>
              </a:rPr>
              <a:t>each of which is provided with a satisfactory supply of hot and cold water; and </a:t>
            </a:r>
          </a:p>
          <a:p>
            <a:pPr marL="747713" lvl="1" indent="-342900">
              <a:lnSpc>
                <a:spcPct val="80000"/>
              </a:lnSpc>
              <a:buNone/>
            </a:pPr>
            <a:r>
              <a:rPr lang="en-GB" altLang="x-none" sz="1600" dirty="0">
                <a:latin typeface="Arial" charset="0"/>
                <a:cs typeface="Arial" charset="0"/>
              </a:rPr>
              <a:t>(</a:t>
            </a:r>
            <a:r>
              <a:rPr lang="en-GB" altLang="x-none" sz="1600" dirty="0" err="1">
                <a:latin typeface="Arial" charset="0"/>
                <a:cs typeface="Arial" charset="0"/>
              </a:rPr>
              <a:t>i</a:t>
            </a:r>
            <a:r>
              <a:rPr lang="en-GB" altLang="x-none" sz="1600" dirty="0">
                <a:latin typeface="Arial" charset="0"/>
                <a:cs typeface="Arial" charset="0"/>
              </a:rPr>
              <a:t>) it has an effective </a:t>
            </a:r>
            <a:r>
              <a:rPr lang="en-GB" altLang="x-none" sz="1600" b="1" u="sng" dirty="0">
                <a:latin typeface="Arial" charset="0"/>
                <a:cs typeface="Arial" charset="0"/>
              </a:rPr>
              <a:t>system for the draining</a:t>
            </a:r>
            <a:r>
              <a:rPr lang="en-GB" altLang="x-none" sz="1600" b="1" dirty="0">
                <a:latin typeface="Arial" charset="0"/>
                <a:cs typeface="Arial" charset="0"/>
              </a:rPr>
              <a:t> </a:t>
            </a:r>
            <a:r>
              <a:rPr lang="en-GB" altLang="x-none" sz="1600" dirty="0">
                <a:latin typeface="Arial" charset="0"/>
                <a:cs typeface="Arial" charset="0"/>
              </a:rPr>
              <a:t>of foul, waste and surface water; </a:t>
            </a:r>
          </a:p>
          <a:p>
            <a:pPr eaLnBrk="1" hangingPunct="1">
              <a:lnSpc>
                <a:spcPct val="80000"/>
              </a:lnSpc>
              <a:buFont typeface="Arial" charset="0"/>
              <a:buNone/>
            </a:pPr>
            <a:r>
              <a:rPr lang="en-GB" altLang="x-none" sz="1800" dirty="0">
                <a:latin typeface="Arial" charset="0"/>
                <a:cs typeface="Arial" charset="0"/>
              </a:rPr>
              <a:t>	and any reference to a dwelling-house being unfit for human habitation shall be construed accordingly. </a:t>
            </a:r>
          </a:p>
          <a:p>
            <a:pPr eaLnBrk="1" hangingPunct="1">
              <a:lnSpc>
                <a:spcPct val="80000"/>
              </a:lnSpc>
              <a:buFont typeface="Arial" charset="0"/>
              <a:buNone/>
            </a:pPr>
            <a:endParaRPr lang="en-GB" altLang="x-none" sz="1800" dirty="0">
              <a:latin typeface="Arial" charset="0"/>
              <a:cs typeface="Arial" charset="0"/>
            </a:endParaRPr>
          </a:p>
          <a:p>
            <a:pPr eaLnBrk="1" hangingPunct="1">
              <a:lnSpc>
                <a:spcPct val="80000"/>
              </a:lnSpc>
              <a:buFont typeface="Wingdings" charset="2"/>
              <a:buChar char="q"/>
            </a:pPr>
            <a:endParaRPr lang="en-GB" altLang="x-none" sz="1800" dirty="0">
              <a:latin typeface="Arial" charset="0"/>
              <a:cs typeface="Arial" charset="0"/>
            </a:endParaRPr>
          </a:p>
        </p:txBody>
      </p:sp>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GB" altLang="en-US" sz="2400" dirty="0">
                <a:solidFill>
                  <a:schemeClr val="accent4"/>
                </a:solidFill>
              </a:rPr>
              <a:t>Development of housing </a:t>
            </a:r>
            <a:r>
              <a:rPr lang="en-GB" altLang="en-US" sz="2400" dirty="0" smtClean="0">
                <a:solidFill>
                  <a:schemeClr val="accent4"/>
                </a:solidFill>
              </a:rPr>
              <a:t>legislation</a:t>
            </a:r>
            <a:endParaRPr lang="en-GB" altLang="en-US" sz="2400" dirty="0">
              <a:solidFill>
                <a:schemeClr val="accent4"/>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214570404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54" y="1625215"/>
            <a:ext cx="3471093" cy="421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8940" y="1662286"/>
            <a:ext cx="3486554" cy="4139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911" y="389392"/>
            <a:ext cx="3333878" cy="5412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23882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18568" y="647893"/>
            <a:ext cx="8065591" cy="793493"/>
          </a:xfrm>
        </p:spPr>
        <p:txBody>
          <a:bodyPr/>
          <a:lstStyle/>
          <a:p>
            <a:r>
              <a:rPr lang="en-GB" altLang="en-US" sz="4000" dirty="0"/>
              <a:t>Environmental Health Update</a:t>
            </a:r>
          </a:p>
        </p:txBody>
      </p:sp>
      <p:sp>
        <p:nvSpPr>
          <p:cNvPr id="7171" name="Rectangle 3"/>
          <p:cNvSpPr>
            <a:spLocks noGrp="1" noChangeArrowheads="1"/>
          </p:cNvSpPr>
          <p:nvPr>
            <p:ph type="body" idx="1"/>
          </p:nvPr>
        </p:nvSpPr>
        <p:spPr>
          <a:xfrm>
            <a:off x="2251117" y="2256934"/>
            <a:ext cx="7411867" cy="3081185"/>
          </a:xfrm>
        </p:spPr>
        <p:txBody>
          <a:bodyPr/>
          <a:lstStyle/>
          <a:p>
            <a:pPr marL="742950" indent="-742950">
              <a:lnSpc>
                <a:spcPct val="80000"/>
              </a:lnSpc>
              <a:spcBef>
                <a:spcPct val="0"/>
              </a:spcBef>
              <a:spcAft>
                <a:spcPct val="15000"/>
              </a:spcAft>
              <a:buFont typeface="+mj-lt"/>
              <a:buAutoNum type="arabicPeriod"/>
            </a:pPr>
            <a:r>
              <a:rPr lang="en-GB" altLang="en-US" sz="3600" dirty="0" smtClean="0"/>
              <a:t>EH </a:t>
            </a:r>
            <a:r>
              <a:rPr lang="en-GB" altLang="en-US" sz="3600" dirty="0" smtClean="0"/>
              <a:t>Update</a:t>
            </a:r>
            <a:endParaRPr lang="en-GB" altLang="en-US" sz="3600" dirty="0"/>
          </a:p>
          <a:p>
            <a:pPr marL="742950" indent="-742950">
              <a:lnSpc>
                <a:spcPct val="80000"/>
              </a:lnSpc>
              <a:spcBef>
                <a:spcPct val="0"/>
              </a:spcBef>
              <a:spcAft>
                <a:spcPct val="15000"/>
              </a:spcAft>
              <a:buFont typeface="+mj-lt"/>
              <a:buAutoNum type="arabicPeriod"/>
            </a:pPr>
            <a:r>
              <a:rPr lang="en-GB" altLang="en-US" sz="3600" dirty="0" smtClean="0"/>
              <a:t>Housing and Risk Assessment</a:t>
            </a:r>
            <a:endParaRPr lang="en-GB" altLang="en-US" sz="3600" dirty="0"/>
          </a:p>
          <a:p>
            <a:pPr marL="742950" indent="-742950">
              <a:lnSpc>
                <a:spcPct val="80000"/>
              </a:lnSpc>
              <a:spcBef>
                <a:spcPct val="0"/>
              </a:spcBef>
              <a:spcAft>
                <a:spcPct val="15000"/>
              </a:spcAft>
              <a:buFont typeface="+mj-lt"/>
              <a:buAutoNum type="arabicPeriod"/>
            </a:pPr>
            <a:r>
              <a:rPr lang="en-GB" altLang="en-US" sz="3600" dirty="0"/>
              <a:t>Housing and Planning Act </a:t>
            </a:r>
            <a:r>
              <a:rPr lang="en-GB" altLang="en-US" sz="3600" dirty="0" smtClean="0"/>
              <a:t>2016</a:t>
            </a:r>
          </a:p>
          <a:p>
            <a:pPr marL="742950" indent="-742950">
              <a:lnSpc>
                <a:spcPct val="80000"/>
              </a:lnSpc>
              <a:spcBef>
                <a:spcPct val="0"/>
              </a:spcBef>
              <a:spcAft>
                <a:spcPct val="15000"/>
              </a:spcAft>
              <a:buFont typeface="+mj-lt"/>
              <a:buAutoNum type="arabicPeriod"/>
            </a:pPr>
            <a:r>
              <a:rPr lang="en-GB" altLang="en-US" sz="3600" dirty="0" smtClean="0"/>
              <a:t>HMO </a:t>
            </a:r>
            <a:r>
              <a:rPr lang="en-GB" altLang="en-US" sz="3600" dirty="0" smtClean="0"/>
              <a:t>Reforms</a:t>
            </a:r>
          </a:p>
          <a:p>
            <a:pPr marL="742950" indent="-742950">
              <a:lnSpc>
                <a:spcPct val="80000"/>
              </a:lnSpc>
              <a:spcBef>
                <a:spcPct val="0"/>
              </a:spcBef>
              <a:spcAft>
                <a:spcPct val="15000"/>
              </a:spcAft>
              <a:buFont typeface="+mj-lt"/>
              <a:buAutoNum type="arabicPeriod"/>
            </a:pPr>
            <a:r>
              <a:rPr lang="en-GB" altLang="en-US" sz="3600" dirty="0" smtClean="0"/>
              <a:t>MEES &amp; Tenant Fees</a:t>
            </a:r>
            <a:endParaRPr lang="en-GB" altLang="en-US" sz="3600" dirty="0"/>
          </a:p>
          <a:p>
            <a:pPr marL="0" indent="0">
              <a:lnSpc>
                <a:spcPct val="80000"/>
              </a:lnSpc>
              <a:spcBef>
                <a:spcPct val="0"/>
              </a:spcBef>
              <a:spcAft>
                <a:spcPct val="15000"/>
              </a:spcAft>
              <a:buNone/>
            </a:pPr>
            <a:endParaRPr lang="en-GB" altLang="en-US" sz="2400" b="1" dirty="0"/>
          </a:p>
          <a:p>
            <a:pPr eaLnBrk="1" hangingPunct="1">
              <a:lnSpc>
                <a:spcPct val="80000"/>
              </a:lnSpc>
              <a:spcBef>
                <a:spcPct val="0"/>
              </a:spcBef>
              <a:spcAft>
                <a:spcPct val="15000"/>
              </a:spcAft>
            </a:pPr>
            <a:endParaRPr lang="en-GB" altLang="en-US" sz="1600" dirty="0"/>
          </a:p>
          <a:p>
            <a:pPr eaLnBrk="1" hangingPunct="1">
              <a:lnSpc>
                <a:spcPct val="80000"/>
              </a:lnSpc>
              <a:spcBef>
                <a:spcPct val="0"/>
              </a:spcBef>
              <a:spcAft>
                <a:spcPct val="15000"/>
              </a:spcAft>
            </a:pPr>
            <a:endParaRPr lang="en-GB" altLang="en-US" sz="1600" dirty="0"/>
          </a:p>
          <a:p>
            <a:pPr marL="747713" lvl="1" indent="-342900">
              <a:lnSpc>
                <a:spcPct val="80000"/>
              </a:lnSpc>
              <a:spcBef>
                <a:spcPct val="0"/>
              </a:spcBef>
              <a:spcAft>
                <a:spcPct val="15000"/>
              </a:spcAft>
              <a:buFont typeface="Arial" panose="020B0604020202020204" pitchFamily="34" charset="0"/>
              <a:buChar char="•"/>
            </a:pPr>
            <a:endParaRPr lang="en-GB" altLang="en-US" sz="1200" dirty="0"/>
          </a:p>
          <a:p>
            <a:pPr eaLnBrk="1" hangingPunct="1">
              <a:lnSpc>
                <a:spcPct val="80000"/>
              </a:lnSpc>
              <a:buFont typeface="Wingdings" panose="05000000000000000000" pitchFamily="2" charset="2"/>
              <a:buChar char="q"/>
            </a:pPr>
            <a:endParaRPr lang="en-GB" altLang="en-US" sz="1400" dirty="0"/>
          </a:p>
        </p:txBody>
      </p:sp>
    </p:spTree>
    <p:extLst>
      <p:ext uri="{BB962C8B-B14F-4D97-AF65-F5344CB8AC3E}">
        <p14:creationId xmlns:p14="http://schemas.microsoft.com/office/powerpoint/2010/main" val="35171618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4294967295"/>
          </p:nvPr>
        </p:nvSpPr>
        <p:spPr>
          <a:xfrm>
            <a:off x="437996" y="1804229"/>
            <a:ext cx="7362295" cy="4423039"/>
          </a:xfrm>
        </p:spPr>
        <p:txBody>
          <a:bodyPr/>
          <a:lstStyle/>
          <a:p>
            <a:pPr fontAlgn="auto">
              <a:lnSpc>
                <a:spcPct val="100000"/>
              </a:lnSpc>
              <a:spcBef>
                <a:spcPts val="0"/>
              </a:spcBef>
              <a:spcAft>
                <a:spcPts val="0"/>
              </a:spcAft>
            </a:pPr>
            <a:r>
              <a:rPr lang="en-GB" altLang="x-none" dirty="0">
                <a:latin typeface="Arial" charset="0"/>
                <a:cs typeface="Arial" charset="0"/>
              </a:rPr>
              <a:t>The HHSRS was introduced by Part 1 of the Housing Act 2004 and the Housing Health and Safety Rating System (England) Regulations 2005 (SI 2005 No 3208) which came into force on 6 April 2006.</a:t>
            </a:r>
          </a:p>
          <a:p>
            <a:pPr fontAlgn="auto">
              <a:lnSpc>
                <a:spcPct val="100000"/>
              </a:lnSpc>
              <a:spcBef>
                <a:spcPts val="0"/>
              </a:spcBef>
              <a:spcAft>
                <a:spcPts val="0"/>
              </a:spcAft>
            </a:pPr>
            <a:endParaRPr lang="en-GB" altLang="x-none" dirty="0">
              <a:latin typeface="Arial" charset="0"/>
              <a:cs typeface="Arial" charset="0"/>
            </a:endParaRPr>
          </a:p>
          <a:p>
            <a:pPr fontAlgn="auto">
              <a:lnSpc>
                <a:spcPct val="100000"/>
              </a:lnSpc>
              <a:spcBef>
                <a:spcPts val="0"/>
              </a:spcBef>
              <a:spcAft>
                <a:spcPts val="0"/>
              </a:spcAft>
            </a:pPr>
            <a:r>
              <a:rPr lang="en-GB" altLang="x-none" dirty="0">
                <a:latin typeface="Arial" charset="0"/>
                <a:cs typeface="Arial" charset="0"/>
              </a:rPr>
              <a:t>England and Wales has the first evidence based system of housing assessment in the developed world</a:t>
            </a:r>
            <a:r>
              <a:rPr lang="en-GB" altLang="x-none" dirty="0" smtClean="0">
                <a:latin typeface="Arial" charset="0"/>
                <a:cs typeface="Arial" charset="0"/>
              </a:rPr>
              <a:t>.</a:t>
            </a:r>
            <a:endParaRPr lang="en-GB" altLang="x-none" dirty="0">
              <a:latin typeface="Arial" charset="0"/>
              <a:cs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7634" y="1181894"/>
            <a:ext cx="3223232" cy="4561280"/>
          </a:xfrm>
          <a:prstGeom prst="rect">
            <a:avLst/>
          </a:prstGeom>
          <a:ln>
            <a:solidFill>
              <a:schemeClr val="tx1"/>
            </a:solidFill>
          </a:ln>
        </p:spPr>
      </p:pic>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071722354"/>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582655" y="1957126"/>
            <a:ext cx="7213599" cy="3786048"/>
          </a:xfrm>
        </p:spPr>
        <p:txBody>
          <a:bodyPr/>
          <a:lstStyle/>
          <a:p>
            <a:pPr marL="0" indent="0">
              <a:buNone/>
            </a:pPr>
            <a:r>
              <a:rPr lang="en-GB" altLang="x-none" sz="3600" dirty="0">
                <a:latin typeface="Arial" charset="0"/>
                <a:cs typeface="Arial" charset="0"/>
              </a:rPr>
              <a:t>WHAT IS </a:t>
            </a:r>
            <a:r>
              <a:rPr lang="en-GB" altLang="x-none" sz="3600" dirty="0" smtClean="0">
                <a:latin typeface="Arial" charset="0"/>
                <a:cs typeface="Arial" charset="0"/>
              </a:rPr>
              <a:t>HHSRS?</a:t>
            </a:r>
            <a:endParaRPr lang="en-GB" altLang="x-none" sz="3600" dirty="0">
              <a:latin typeface="Arial" charset="0"/>
              <a:cs typeface="Arial" charset="0"/>
            </a:endParaRPr>
          </a:p>
          <a:p>
            <a:pPr marL="342900" lvl="1" indent="-342900">
              <a:spcBef>
                <a:spcPts val="1000"/>
              </a:spcBef>
            </a:pPr>
            <a:r>
              <a:rPr lang="en-GB" altLang="x-none" sz="3600" dirty="0">
                <a:latin typeface="Arial" charset="0"/>
                <a:cs typeface="Arial" charset="0"/>
              </a:rPr>
              <a:t>A method for identifying and assessing the seriousness of hazards arising from property defects and deficiencies, either through poor design, something </a:t>
            </a:r>
            <a:r>
              <a:rPr lang="en-GB" altLang="x-none" sz="3600" dirty="0" smtClean="0">
                <a:latin typeface="Arial" charset="0"/>
                <a:cs typeface="Arial" charset="0"/>
              </a:rPr>
              <a:t>that is missing, </a:t>
            </a:r>
            <a:r>
              <a:rPr lang="en-GB" altLang="x-none" sz="3600" dirty="0">
                <a:latin typeface="Arial" charset="0"/>
                <a:cs typeface="Arial" charset="0"/>
              </a:rPr>
              <a:t>or lack of repair</a:t>
            </a:r>
          </a:p>
          <a:p>
            <a:pPr>
              <a:buFont typeface="Arial" charset="0"/>
              <a:buNone/>
            </a:pPr>
            <a:endParaRPr lang="en-GB" altLang="x-none" dirty="0">
              <a:latin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7634" y="1181894"/>
            <a:ext cx="3223232" cy="4561280"/>
          </a:xfrm>
          <a:prstGeom prst="rect">
            <a:avLst/>
          </a:prstGeom>
          <a:ln>
            <a:solidFill>
              <a:schemeClr val="tx1"/>
            </a:solidFill>
          </a:ln>
        </p:spPr>
      </p:pic>
      <p:sp>
        <p:nvSpPr>
          <p:cNvPr id="6"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9"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751321076"/>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4294967295"/>
          </p:nvPr>
        </p:nvSpPr>
        <p:spPr>
          <a:xfrm>
            <a:off x="582655" y="1938544"/>
            <a:ext cx="7226828" cy="3707811"/>
          </a:xfrm>
        </p:spPr>
        <p:txBody>
          <a:bodyPr/>
          <a:lstStyle/>
          <a:p>
            <a:pPr>
              <a:buFont typeface="Arial" charset="0"/>
              <a:buNone/>
            </a:pPr>
            <a:r>
              <a:rPr lang="en-GB" altLang="x-none" dirty="0">
                <a:latin typeface="Arial" charset="0"/>
                <a:cs typeface="Arial" charset="0"/>
              </a:rPr>
              <a:t>The principle underlying the HHSRS is that</a:t>
            </a:r>
            <a:r>
              <a:rPr lang="en-GB" altLang="x-none" dirty="0" smtClean="0">
                <a:latin typeface="Arial" charset="0"/>
                <a:cs typeface="Arial" charset="0"/>
              </a:rPr>
              <a:t>:</a:t>
            </a:r>
          </a:p>
          <a:p>
            <a:pPr>
              <a:buNone/>
            </a:pPr>
            <a:r>
              <a:rPr lang="en-GB" altLang="x-none" sz="3200" dirty="0" smtClean="0">
                <a:latin typeface="Arial" charset="0"/>
                <a:cs typeface="Arial" charset="0"/>
              </a:rPr>
              <a:t>“</a:t>
            </a:r>
            <a:r>
              <a:rPr lang="en-GB" altLang="x-none" sz="3200" dirty="0">
                <a:latin typeface="Arial" charset="0"/>
                <a:cs typeface="Arial" charset="0"/>
              </a:rPr>
              <a:t>A dwelling, including the structure </a:t>
            </a:r>
            <a:r>
              <a:rPr lang="en-GB" altLang="x-none" sz="3200" dirty="0" smtClean="0">
                <a:latin typeface="Arial" charset="0"/>
                <a:cs typeface="Arial" charset="0"/>
              </a:rPr>
              <a:t>and associated </a:t>
            </a:r>
            <a:r>
              <a:rPr lang="en-GB" altLang="x-none" sz="3200" dirty="0">
                <a:latin typeface="Arial" charset="0"/>
                <a:cs typeface="Arial" charset="0"/>
              </a:rPr>
              <a:t>outbuildings and garden, yard and/or other amenity space, should provide a safe and healthy environment for the occupants and any visitors</a:t>
            </a:r>
            <a:r>
              <a:rPr lang="en-GB" altLang="x-none" sz="3200" dirty="0" smtClean="0">
                <a:latin typeface="Arial" charset="0"/>
                <a:cs typeface="Arial" charset="0"/>
              </a:rPr>
              <a:t>”</a:t>
            </a:r>
            <a:endParaRPr lang="en-GB" altLang="x-none" dirty="0">
              <a:latin typeface="Arial" charset="0"/>
              <a:cs typeface="Arial" charset="0"/>
            </a:endParaRPr>
          </a:p>
          <a:p>
            <a:pPr>
              <a:buFont typeface="Arial" charset="0"/>
              <a:buNone/>
            </a:pPr>
            <a:r>
              <a:rPr lang="en-GB" altLang="x-none" sz="2000" dirty="0" smtClean="0">
                <a:latin typeface="Arial" charset="0"/>
                <a:cs typeface="Arial" charset="0"/>
              </a:rPr>
              <a:t>(</a:t>
            </a:r>
            <a:r>
              <a:rPr lang="en-GB" altLang="x-none" sz="2000" dirty="0">
                <a:latin typeface="Arial" charset="0"/>
                <a:cs typeface="Arial" charset="0"/>
              </a:rPr>
              <a:t>HHSRS Operating Guidance</a:t>
            </a:r>
            <a:r>
              <a:rPr lang="en-GB" altLang="x-none" sz="2000" dirty="0" smtClean="0">
                <a:latin typeface="Arial" charset="0"/>
                <a:cs typeface="Arial" charset="0"/>
              </a:rPr>
              <a:t>)</a:t>
            </a:r>
            <a:endParaRPr lang="en-GB" altLang="x-none" sz="2000" dirty="0">
              <a:latin typeface="Arial" charset="0"/>
              <a:cs typeface="Arial"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7634" y="1181894"/>
            <a:ext cx="3223232" cy="4561280"/>
          </a:xfrm>
          <a:prstGeom prst="rect">
            <a:avLst/>
          </a:prstGeom>
          <a:ln>
            <a:solidFill>
              <a:schemeClr val="tx1"/>
            </a:solidFill>
          </a:ln>
        </p:spPr>
      </p:pic>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8"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121810460"/>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3"/>
          <p:cNvSpPr>
            <a:spLocks noChangeArrowheads="1"/>
          </p:cNvSpPr>
          <p:nvPr/>
        </p:nvSpPr>
        <p:spPr bwMode="auto">
          <a:xfrm>
            <a:off x="1917237" y="1931774"/>
            <a:ext cx="8229600" cy="336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Arial" charset="0"/>
                <a:ea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Font typeface="Arial" charset="0"/>
              <a:buNone/>
            </a:pPr>
            <a:r>
              <a:rPr lang="en-GB" altLang="x-none"/>
              <a:t>29 Pre-determined hazards (4 categories</a:t>
            </a:r>
            <a:r>
              <a:rPr lang="en-GB" altLang="x-none" smtClean="0"/>
              <a:t>)</a:t>
            </a:r>
          </a:p>
          <a:p>
            <a:pPr>
              <a:buFont typeface="Arial" charset="0"/>
              <a:buNone/>
            </a:pPr>
            <a:endParaRPr lang="en-GB" altLang="x-none" dirty="0" smtClean="0"/>
          </a:p>
          <a:p>
            <a:r>
              <a:rPr lang="en-GB" altLang="x-none" sz="2800" dirty="0" smtClean="0"/>
              <a:t>Hazards </a:t>
            </a:r>
            <a:r>
              <a:rPr lang="en-GB" altLang="x-none" sz="2800" dirty="0"/>
              <a:t>1 – 10 (Physiological Requirements)</a:t>
            </a:r>
          </a:p>
          <a:p>
            <a:r>
              <a:rPr lang="en-GB" altLang="x-none" sz="2800" dirty="0"/>
              <a:t>Hazards 11 – 14 (Psychological Requirements)</a:t>
            </a:r>
          </a:p>
          <a:p>
            <a:r>
              <a:rPr lang="en-GB" altLang="x-none" sz="2800" dirty="0"/>
              <a:t>Hazards 15 – 18 (Protection against Infection)</a:t>
            </a:r>
          </a:p>
          <a:p>
            <a:r>
              <a:rPr lang="en-GB" altLang="x-none" sz="2800" dirty="0"/>
              <a:t>Hazards 19 – 29 (Protection against accidents)</a:t>
            </a:r>
          </a:p>
        </p:txBody>
      </p:sp>
      <p:sp>
        <p:nvSpPr>
          <p:cNvPr id="4"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50449342"/>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609336" y="1705824"/>
            <a:ext cx="5334264" cy="49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Font typeface="Arial" charset="0"/>
              <a:buChar char="•"/>
              <a:defRPr sz="3200">
                <a:solidFill>
                  <a:schemeClr val="tx1"/>
                </a:solidFill>
                <a:latin typeface="Arial" charset="0"/>
                <a:ea typeface="Arial" charset="0"/>
                <a:cs typeface="Arial" charset="0"/>
              </a:defRPr>
            </a:lvl1pPr>
            <a:lvl2pPr marL="990600" indent="-533400" eaLnBrk="0" hangingPunct="0">
              <a:spcBef>
                <a:spcPct val="20000"/>
              </a:spcBef>
              <a:buFont typeface="Arial" charset="0"/>
              <a:buChar char="–"/>
              <a:defRPr sz="2800">
                <a:solidFill>
                  <a:schemeClr val="tx1"/>
                </a:solidFill>
                <a:latin typeface="Arial" charset="0"/>
                <a:ea typeface="Arial" charset="0"/>
                <a:cs typeface="Arial" charset="0"/>
              </a:defRPr>
            </a:lvl2pPr>
            <a:lvl3pPr marL="1371600" indent="-457200" eaLnBrk="0" hangingPunct="0">
              <a:spcBef>
                <a:spcPct val="20000"/>
              </a:spcBef>
              <a:buFont typeface="Arial" charset="0"/>
              <a:buChar char="•"/>
              <a:defRPr sz="2400">
                <a:solidFill>
                  <a:schemeClr val="tx1"/>
                </a:solidFill>
                <a:latin typeface="Arial" charset="0"/>
                <a:ea typeface="Arial" charset="0"/>
                <a:cs typeface="Arial" charset="0"/>
              </a:defRPr>
            </a:lvl3pPr>
            <a:lvl4pPr marL="1752600" indent="-381000" eaLnBrk="0" hangingPunct="0">
              <a:spcBef>
                <a:spcPct val="20000"/>
              </a:spcBef>
              <a:buFont typeface="Arial" charset="0"/>
              <a:buChar char="–"/>
              <a:defRPr sz="2000">
                <a:solidFill>
                  <a:schemeClr val="tx1"/>
                </a:solidFill>
                <a:latin typeface="Arial" charset="0"/>
                <a:ea typeface="Arial" charset="0"/>
                <a:cs typeface="Arial" charset="0"/>
              </a:defRPr>
            </a:lvl4pPr>
            <a:lvl5pPr marL="2209800" indent="-381000" eaLnBrk="0" hangingPunct="0">
              <a:spcBef>
                <a:spcPct val="20000"/>
              </a:spcBef>
              <a:buFont typeface="Arial" charset="0"/>
              <a:buChar char="»"/>
              <a:defRPr sz="2000">
                <a:solidFill>
                  <a:schemeClr val="tx1"/>
                </a:solidFill>
                <a:latin typeface="Arial" charset="0"/>
                <a:ea typeface="Arial" charset="0"/>
                <a:cs typeface="Arial" charset="0"/>
              </a:defRPr>
            </a:lvl5pPr>
            <a:lvl6pPr marL="26670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31242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5814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40386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Font typeface="Arial" charset="0"/>
              <a:buNone/>
            </a:pPr>
            <a:r>
              <a:rPr lang="en-GB" altLang="x-none" sz="2800" b="1" dirty="0"/>
              <a:t>Physiological requirements</a:t>
            </a:r>
          </a:p>
          <a:p>
            <a:endParaRPr lang="en-GB" altLang="x-none" sz="1600" dirty="0"/>
          </a:p>
        </p:txBody>
      </p:sp>
      <p:sp>
        <p:nvSpPr>
          <p:cNvPr id="2" name="Rectangle 1"/>
          <p:cNvSpPr/>
          <p:nvPr/>
        </p:nvSpPr>
        <p:spPr>
          <a:xfrm>
            <a:off x="1321435" y="2415297"/>
            <a:ext cx="5734820" cy="3170099"/>
          </a:xfrm>
          <a:prstGeom prst="rect">
            <a:avLst/>
          </a:prstGeom>
        </p:spPr>
        <p:txBody>
          <a:bodyPr wrap="square" numCol="2">
            <a:spAutoFit/>
          </a:bodyPr>
          <a:lstStyle/>
          <a:p>
            <a:pPr>
              <a:buFont typeface="Arial" charset="0"/>
              <a:buAutoNum type="arabicPeriod"/>
            </a:pPr>
            <a:r>
              <a:rPr lang="en-GB" altLang="x-none" sz="2000" dirty="0"/>
              <a:t>Damp and mould growth</a:t>
            </a:r>
          </a:p>
          <a:p>
            <a:pPr>
              <a:buFont typeface="Arial" charset="0"/>
              <a:buAutoNum type="arabicPeriod"/>
            </a:pPr>
            <a:r>
              <a:rPr lang="en-GB" altLang="x-none" sz="2000" dirty="0"/>
              <a:t>Excess cold</a:t>
            </a:r>
          </a:p>
          <a:p>
            <a:pPr>
              <a:buFont typeface="Arial" charset="0"/>
              <a:buAutoNum type="arabicPeriod"/>
            </a:pPr>
            <a:r>
              <a:rPr lang="en-GB" altLang="x-none" sz="2000" dirty="0"/>
              <a:t>Excess heat</a:t>
            </a:r>
          </a:p>
          <a:p>
            <a:pPr>
              <a:buFont typeface="Arial" charset="0"/>
              <a:buAutoNum type="arabicPeriod"/>
            </a:pPr>
            <a:r>
              <a:rPr lang="en-GB" altLang="x-none" sz="2000" dirty="0"/>
              <a:t>Asbestos (and MMF)</a:t>
            </a:r>
          </a:p>
          <a:p>
            <a:pPr>
              <a:buFont typeface="Arial" charset="0"/>
              <a:buAutoNum type="arabicPeriod"/>
            </a:pPr>
            <a:r>
              <a:rPr lang="en-GB" altLang="x-none" sz="2000" dirty="0"/>
              <a:t>Biocides</a:t>
            </a:r>
          </a:p>
          <a:p>
            <a:pPr>
              <a:buFont typeface="Arial" charset="0"/>
              <a:buAutoNum type="arabicPeriod"/>
            </a:pPr>
            <a:r>
              <a:rPr lang="en-GB" altLang="x-none" sz="2000" dirty="0"/>
              <a:t>Carbon Monoxide and fuel combustion products</a:t>
            </a:r>
          </a:p>
          <a:p>
            <a:pPr>
              <a:buFont typeface="Arial" charset="0"/>
              <a:buAutoNum type="arabicPeriod"/>
            </a:pPr>
            <a:r>
              <a:rPr lang="en-GB" altLang="x-none" sz="2000" dirty="0"/>
              <a:t>Lead</a:t>
            </a:r>
          </a:p>
          <a:p>
            <a:pPr>
              <a:buFont typeface="Arial" charset="0"/>
              <a:buAutoNum type="arabicPeriod"/>
            </a:pPr>
            <a:r>
              <a:rPr lang="en-GB" altLang="x-none" sz="2000" dirty="0"/>
              <a:t>Radiation</a:t>
            </a:r>
          </a:p>
          <a:p>
            <a:pPr>
              <a:buFont typeface="Arial" charset="0"/>
              <a:buAutoNum type="arabicPeriod"/>
            </a:pPr>
            <a:r>
              <a:rPr lang="en-GB" altLang="x-none" sz="2000" dirty="0" err="1"/>
              <a:t>Uncombusted</a:t>
            </a:r>
            <a:r>
              <a:rPr lang="en-GB" altLang="x-none" sz="2000" dirty="0"/>
              <a:t> fuel gas</a:t>
            </a:r>
          </a:p>
          <a:p>
            <a:pPr>
              <a:buFont typeface="Arial" charset="0"/>
              <a:buAutoNum type="arabicPeriod"/>
            </a:pPr>
            <a:r>
              <a:rPr lang="en-GB" altLang="x-none" sz="2000" dirty="0"/>
              <a:t>Volatile Organic Compounds</a:t>
            </a:r>
          </a:p>
        </p:txBody>
      </p:sp>
      <p:pic>
        <p:nvPicPr>
          <p:cNvPr id="3" name="Picture 2"/>
          <p:cNvPicPr>
            <a:picLocks noChangeAspect="1"/>
          </p:cNvPicPr>
          <p:nvPr/>
        </p:nvPicPr>
        <p:blipFill>
          <a:blip r:embed="rId2"/>
          <a:stretch>
            <a:fillRect/>
          </a:stretch>
        </p:blipFill>
        <p:spPr>
          <a:xfrm>
            <a:off x="8348134" y="1198827"/>
            <a:ext cx="3384550" cy="4512733"/>
          </a:xfrm>
          <a:prstGeom prst="rect">
            <a:avLst/>
          </a:prstGeom>
        </p:spPr>
      </p:pic>
      <p:sp>
        <p:nvSpPr>
          <p:cNvPr id="9"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1"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013838475"/>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582655" y="1852688"/>
            <a:ext cx="5407554"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Font typeface="Arial" charset="0"/>
              <a:buChar char="•"/>
              <a:defRPr sz="3200">
                <a:solidFill>
                  <a:schemeClr val="tx1"/>
                </a:solidFill>
                <a:latin typeface="Arial" charset="0"/>
                <a:ea typeface="Arial" charset="0"/>
                <a:cs typeface="Arial" charset="0"/>
              </a:defRPr>
            </a:lvl1pPr>
            <a:lvl2pPr marL="990600" indent="-533400" eaLnBrk="0" hangingPunct="0">
              <a:spcBef>
                <a:spcPct val="20000"/>
              </a:spcBef>
              <a:buFont typeface="Arial" charset="0"/>
              <a:buChar char="–"/>
              <a:defRPr sz="2800">
                <a:solidFill>
                  <a:schemeClr val="tx1"/>
                </a:solidFill>
                <a:latin typeface="Arial" charset="0"/>
                <a:ea typeface="Arial" charset="0"/>
                <a:cs typeface="Arial" charset="0"/>
              </a:defRPr>
            </a:lvl2pPr>
            <a:lvl3pPr marL="1371600" indent="-457200" eaLnBrk="0" hangingPunct="0">
              <a:spcBef>
                <a:spcPct val="20000"/>
              </a:spcBef>
              <a:buFont typeface="Arial" charset="0"/>
              <a:buChar char="•"/>
              <a:defRPr sz="2400">
                <a:solidFill>
                  <a:schemeClr val="tx1"/>
                </a:solidFill>
                <a:latin typeface="Arial" charset="0"/>
                <a:ea typeface="Arial" charset="0"/>
                <a:cs typeface="Arial" charset="0"/>
              </a:defRPr>
            </a:lvl3pPr>
            <a:lvl4pPr marL="1752600" indent="-381000" eaLnBrk="0" hangingPunct="0">
              <a:spcBef>
                <a:spcPct val="20000"/>
              </a:spcBef>
              <a:buFont typeface="Arial" charset="0"/>
              <a:buChar char="–"/>
              <a:defRPr sz="2000">
                <a:solidFill>
                  <a:schemeClr val="tx1"/>
                </a:solidFill>
                <a:latin typeface="Arial" charset="0"/>
                <a:ea typeface="Arial" charset="0"/>
                <a:cs typeface="Arial" charset="0"/>
              </a:defRPr>
            </a:lvl4pPr>
            <a:lvl5pPr marL="2209800" indent="-381000" eaLnBrk="0" hangingPunct="0">
              <a:spcBef>
                <a:spcPct val="20000"/>
              </a:spcBef>
              <a:buFont typeface="Arial" charset="0"/>
              <a:buChar char="»"/>
              <a:defRPr sz="2000">
                <a:solidFill>
                  <a:schemeClr val="tx1"/>
                </a:solidFill>
                <a:latin typeface="Arial" charset="0"/>
                <a:ea typeface="Arial" charset="0"/>
                <a:cs typeface="Arial" charset="0"/>
              </a:defRPr>
            </a:lvl5pPr>
            <a:lvl6pPr marL="26670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31242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5814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40386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Font typeface="Arial" charset="0"/>
              <a:buNone/>
            </a:pPr>
            <a:r>
              <a:rPr lang="en-GB" altLang="x-none" sz="2800" b="1" dirty="0"/>
              <a:t>Psychological requirements</a:t>
            </a:r>
          </a:p>
          <a:p>
            <a:endParaRPr lang="en-GB" altLang="x-none" sz="2800" dirty="0"/>
          </a:p>
          <a:p>
            <a:pPr>
              <a:buFont typeface="Arial" charset="0"/>
              <a:buAutoNum type="arabicPeriod" startAt="11"/>
            </a:pPr>
            <a:r>
              <a:rPr lang="en-GB" altLang="x-none" sz="2800" dirty="0"/>
              <a:t>Crowding and space</a:t>
            </a:r>
          </a:p>
          <a:p>
            <a:pPr>
              <a:buFont typeface="Arial" charset="0"/>
              <a:buAutoNum type="arabicPeriod" startAt="11"/>
            </a:pPr>
            <a:r>
              <a:rPr lang="en-GB" altLang="x-none" sz="2800" dirty="0"/>
              <a:t>Entry by intruders</a:t>
            </a:r>
          </a:p>
          <a:p>
            <a:pPr>
              <a:buFont typeface="Arial" charset="0"/>
              <a:buAutoNum type="arabicPeriod" startAt="11"/>
            </a:pPr>
            <a:r>
              <a:rPr lang="en-GB" altLang="x-none" sz="2800" dirty="0"/>
              <a:t>Lighting</a:t>
            </a:r>
          </a:p>
          <a:p>
            <a:pPr>
              <a:buFont typeface="Arial" charset="0"/>
              <a:buAutoNum type="arabicPeriod" startAt="11"/>
            </a:pPr>
            <a:r>
              <a:rPr lang="en-GB" altLang="x-none" sz="2800" dirty="0"/>
              <a:t>Noise</a:t>
            </a:r>
          </a:p>
        </p:txBody>
      </p:sp>
      <p:pic>
        <p:nvPicPr>
          <p:cNvPr id="3" name="Picture 2"/>
          <p:cNvPicPr>
            <a:picLocks noChangeAspect="1"/>
          </p:cNvPicPr>
          <p:nvPr/>
        </p:nvPicPr>
        <p:blipFill>
          <a:blip r:embed="rId2"/>
          <a:stretch>
            <a:fillRect/>
          </a:stretch>
        </p:blipFill>
        <p:spPr>
          <a:xfrm>
            <a:off x="7094525" y="1700213"/>
            <a:ext cx="3874075" cy="3990297"/>
          </a:xfrm>
          <a:prstGeom prst="rect">
            <a:avLst/>
          </a:prstGeom>
        </p:spPr>
      </p:pic>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447994027"/>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31839" y="1903951"/>
            <a:ext cx="6820428" cy="364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60400" indent="-660400" eaLnBrk="0" hangingPunct="0">
              <a:spcBef>
                <a:spcPct val="20000"/>
              </a:spcBef>
              <a:buFont typeface="Arial" charset="0"/>
              <a:buChar char="•"/>
              <a:defRPr sz="3200">
                <a:solidFill>
                  <a:schemeClr val="tx1"/>
                </a:solidFill>
                <a:latin typeface="Arial" charset="0"/>
                <a:ea typeface="Arial" charset="0"/>
                <a:cs typeface="Arial" charset="0"/>
              </a:defRPr>
            </a:lvl1pPr>
            <a:lvl2pPr marL="1035050" indent="-577850" eaLnBrk="0" hangingPunct="0">
              <a:spcBef>
                <a:spcPct val="20000"/>
              </a:spcBef>
              <a:buFont typeface="Arial" charset="0"/>
              <a:buChar char="–"/>
              <a:defRPr sz="2800">
                <a:solidFill>
                  <a:schemeClr val="tx1"/>
                </a:solidFill>
                <a:latin typeface="Arial" charset="0"/>
                <a:ea typeface="Arial" charset="0"/>
                <a:cs typeface="Arial" charset="0"/>
              </a:defRPr>
            </a:lvl2pPr>
            <a:lvl3pPr marL="1409700" indent="-495300" eaLnBrk="0" hangingPunct="0">
              <a:spcBef>
                <a:spcPct val="20000"/>
              </a:spcBef>
              <a:buFont typeface="Arial" charset="0"/>
              <a:buChar char="•"/>
              <a:defRPr sz="2400">
                <a:solidFill>
                  <a:schemeClr val="tx1"/>
                </a:solidFill>
                <a:latin typeface="Arial" charset="0"/>
                <a:ea typeface="Arial" charset="0"/>
                <a:cs typeface="Arial" charset="0"/>
              </a:defRPr>
            </a:lvl3pPr>
            <a:lvl4pPr marL="1784350" indent="-412750" eaLnBrk="0" hangingPunct="0">
              <a:spcBef>
                <a:spcPct val="20000"/>
              </a:spcBef>
              <a:buFont typeface="Arial" charset="0"/>
              <a:buChar char="–"/>
              <a:defRPr sz="2000">
                <a:solidFill>
                  <a:schemeClr val="tx1"/>
                </a:solidFill>
                <a:latin typeface="Arial" charset="0"/>
                <a:ea typeface="Arial" charset="0"/>
                <a:cs typeface="Arial" charset="0"/>
              </a:defRPr>
            </a:lvl4pPr>
            <a:lvl5pPr marL="2241550" indent="-412750" eaLnBrk="0" hangingPunct="0">
              <a:spcBef>
                <a:spcPct val="20000"/>
              </a:spcBef>
              <a:buFont typeface="Arial" charset="0"/>
              <a:buChar char="»"/>
              <a:defRPr sz="2000">
                <a:solidFill>
                  <a:schemeClr val="tx1"/>
                </a:solidFill>
                <a:latin typeface="Arial" charset="0"/>
                <a:ea typeface="Arial" charset="0"/>
                <a:cs typeface="Arial" charset="0"/>
              </a:defRPr>
            </a:lvl5pPr>
            <a:lvl6pPr marL="2698750" indent="-41275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3155950" indent="-41275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613150" indent="-41275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4070350" indent="-41275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Font typeface="Arial" charset="0"/>
              <a:buNone/>
            </a:pPr>
            <a:r>
              <a:rPr lang="en-GB" altLang="x-none" sz="2800" b="1" dirty="0"/>
              <a:t>Protection against infection</a:t>
            </a:r>
          </a:p>
          <a:p>
            <a:endParaRPr lang="en-GB" altLang="x-none" sz="2800" dirty="0"/>
          </a:p>
          <a:p>
            <a:pPr>
              <a:buFont typeface="Arial" charset="0"/>
              <a:buAutoNum type="arabicPeriod" startAt="15"/>
            </a:pPr>
            <a:r>
              <a:rPr lang="en-GB" altLang="x-none" sz="2800" dirty="0"/>
              <a:t>Domestic hygiene, Pests and Refuse</a:t>
            </a:r>
          </a:p>
          <a:p>
            <a:pPr>
              <a:buFont typeface="Arial" charset="0"/>
              <a:buAutoNum type="arabicPeriod" startAt="15"/>
            </a:pPr>
            <a:r>
              <a:rPr lang="en-GB" altLang="x-none" sz="2800" dirty="0"/>
              <a:t>Food safety</a:t>
            </a:r>
          </a:p>
          <a:p>
            <a:pPr>
              <a:buFont typeface="Arial" charset="0"/>
              <a:buAutoNum type="arabicPeriod" startAt="15"/>
            </a:pPr>
            <a:r>
              <a:rPr lang="en-GB" altLang="x-none" sz="2800" dirty="0"/>
              <a:t>Personal hygiene, Sanitation and Drainage</a:t>
            </a:r>
          </a:p>
          <a:p>
            <a:pPr>
              <a:buFont typeface="Arial" charset="0"/>
              <a:buAutoNum type="arabicPeriod" startAt="15"/>
            </a:pPr>
            <a:r>
              <a:rPr lang="en-GB" altLang="x-none" sz="2800" dirty="0"/>
              <a:t>Water supply</a:t>
            </a:r>
          </a:p>
        </p:txBody>
      </p:sp>
      <p:pic>
        <p:nvPicPr>
          <p:cNvPr id="2" name="Picture 1"/>
          <p:cNvPicPr>
            <a:picLocks noChangeAspect="1"/>
          </p:cNvPicPr>
          <p:nvPr/>
        </p:nvPicPr>
        <p:blipFill>
          <a:blip r:embed="rId2"/>
          <a:stretch>
            <a:fillRect/>
          </a:stretch>
        </p:blipFill>
        <p:spPr>
          <a:xfrm>
            <a:off x="7552267" y="1717162"/>
            <a:ext cx="3767104" cy="3767104"/>
          </a:xfrm>
          <a:prstGeom prst="rect">
            <a:avLst/>
          </a:prstGeom>
        </p:spPr>
      </p:pic>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150923985"/>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582655" y="1657380"/>
            <a:ext cx="5209910" cy="64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Font typeface="Arial" charset="0"/>
              <a:buChar char="•"/>
              <a:defRPr sz="3200">
                <a:solidFill>
                  <a:schemeClr val="tx1"/>
                </a:solidFill>
                <a:latin typeface="Arial" charset="0"/>
                <a:ea typeface="Arial" charset="0"/>
                <a:cs typeface="Arial" charset="0"/>
              </a:defRPr>
            </a:lvl1pPr>
            <a:lvl2pPr marL="990600" indent="-533400" eaLnBrk="0" hangingPunct="0">
              <a:spcBef>
                <a:spcPct val="20000"/>
              </a:spcBef>
              <a:buFont typeface="Arial" charset="0"/>
              <a:buChar char="–"/>
              <a:defRPr sz="2800">
                <a:solidFill>
                  <a:schemeClr val="tx1"/>
                </a:solidFill>
                <a:latin typeface="Arial" charset="0"/>
                <a:ea typeface="Arial" charset="0"/>
                <a:cs typeface="Arial" charset="0"/>
              </a:defRPr>
            </a:lvl2pPr>
            <a:lvl3pPr marL="1371600" indent="-457200" eaLnBrk="0" hangingPunct="0">
              <a:spcBef>
                <a:spcPct val="20000"/>
              </a:spcBef>
              <a:buFont typeface="Arial" charset="0"/>
              <a:buChar char="•"/>
              <a:defRPr sz="2400">
                <a:solidFill>
                  <a:schemeClr val="tx1"/>
                </a:solidFill>
                <a:latin typeface="Arial" charset="0"/>
                <a:ea typeface="Arial" charset="0"/>
                <a:cs typeface="Arial" charset="0"/>
              </a:defRPr>
            </a:lvl3pPr>
            <a:lvl4pPr marL="1752600" indent="-381000" eaLnBrk="0" hangingPunct="0">
              <a:spcBef>
                <a:spcPct val="20000"/>
              </a:spcBef>
              <a:buFont typeface="Arial" charset="0"/>
              <a:buChar char="–"/>
              <a:defRPr sz="2000">
                <a:solidFill>
                  <a:schemeClr val="tx1"/>
                </a:solidFill>
                <a:latin typeface="Arial" charset="0"/>
                <a:ea typeface="Arial" charset="0"/>
                <a:cs typeface="Arial" charset="0"/>
              </a:defRPr>
            </a:lvl4pPr>
            <a:lvl5pPr marL="2209800" indent="-381000" eaLnBrk="0" hangingPunct="0">
              <a:spcBef>
                <a:spcPct val="20000"/>
              </a:spcBef>
              <a:buFont typeface="Arial" charset="0"/>
              <a:buChar char="»"/>
              <a:defRPr sz="2000">
                <a:solidFill>
                  <a:schemeClr val="tx1"/>
                </a:solidFill>
                <a:latin typeface="Arial" charset="0"/>
                <a:ea typeface="Arial" charset="0"/>
                <a:cs typeface="Arial" charset="0"/>
              </a:defRPr>
            </a:lvl5pPr>
            <a:lvl6pPr marL="26670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31242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5814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4038600" indent="-3810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Font typeface="Arial" charset="0"/>
              <a:buNone/>
            </a:pPr>
            <a:r>
              <a:rPr lang="en-GB" altLang="x-none" sz="2800" b="1" dirty="0" smtClean="0"/>
              <a:t>Protection against accidents</a:t>
            </a:r>
            <a:endParaRPr lang="en-GB" altLang="x-none" sz="2800" b="1" dirty="0"/>
          </a:p>
        </p:txBody>
      </p:sp>
      <p:sp>
        <p:nvSpPr>
          <p:cNvPr id="2" name="Rectangle 1"/>
          <p:cNvSpPr/>
          <p:nvPr/>
        </p:nvSpPr>
        <p:spPr>
          <a:xfrm>
            <a:off x="582655" y="2321172"/>
            <a:ext cx="7480828" cy="3785652"/>
          </a:xfrm>
          <a:prstGeom prst="rect">
            <a:avLst/>
          </a:prstGeom>
        </p:spPr>
        <p:txBody>
          <a:bodyPr wrap="square" numCol="2">
            <a:spAutoFit/>
          </a:bodyPr>
          <a:lstStyle/>
          <a:p>
            <a:pPr>
              <a:buFont typeface="Arial" charset="0"/>
              <a:buAutoNum type="arabicPeriod" startAt="19"/>
            </a:pPr>
            <a:r>
              <a:rPr lang="en-GB" altLang="x-none" sz="2400" dirty="0"/>
              <a:t>Falls associated with baths </a:t>
            </a:r>
            <a:r>
              <a:rPr lang="en-GB" altLang="x-none" sz="2400" dirty="0" err="1"/>
              <a:t>etc</a:t>
            </a:r>
            <a:endParaRPr lang="en-GB" altLang="x-none" sz="2400" dirty="0"/>
          </a:p>
          <a:p>
            <a:pPr>
              <a:buFont typeface="Arial" charset="0"/>
              <a:buAutoNum type="arabicPeriod" startAt="19"/>
            </a:pPr>
            <a:r>
              <a:rPr lang="en-GB" altLang="x-none" sz="2400" dirty="0"/>
              <a:t>Falling on level surfaces </a:t>
            </a:r>
            <a:r>
              <a:rPr lang="en-GB" altLang="x-none" sz="2400" dirty="0" err="1"/>
              <a:t>etc</a:t>
            </a:r>
            <a:endParaRPr lang="en-GB" altLang="x-none" sz="2400" dirty="0"/>
          </a:p>
          <a:p>
            <a:pPr>
              <a:buFont typeface="Arial" charset="0"/>
              <a:buAutoNum type="arabicPeriod" startAt="19"/>
            </a:pPr>
            <a:r>
              <a:rPr lang="en-GB" altLang="x-none" sz="2400" dirty="0"/>
              <a:t>Falling on stairs </a:t>
            </a:r>
            <a:r>
              <a:rPr lang="en-GB" altLang="x-none" sz="2400" dirty="0" err="1"/>
              <a:t>etc</a:t>
            </a:r>
            <a:endParaRPr lang="en-GB" altLang="x-none" sz="2400" dirty="0"/>
          </a:p>
          <a:p>
            <a:pPr>
              <a:buFont typeface="Arial" charset="0"/>
              <a:buAutoNum type="arabicPeriod" startAt="19"/>
            </a:pPr>
            <a:r>
              <a:rPr lang="en-GB" altLang="x-none" sz="2400" dirty="0"/>
              <a:t>Falling between levels</a:t>
            </a:r>
          </a:p>
          <a:p>
            <a:pPr>
              <a:buFont typeface="Arial" charset="0"/>
              <a:buAutoNum type="arabicPeriod" startAt="19"/>
            </a:pPr>
            <a:r>
              <a:rPr lang="en-GB" altLang="x-none" sz="2400" dirty="0"/>
              <a:t>Electrical Hazards</a:t>
            </a:r>
          </a:p>
          <a:p>
            <a:pPr>
              <a:buFont typeface="Arial" charset="0"/>
              <a:buAutoNum type="arabicPeriod" startAt="19"/>
            </a:pPr>
            <a:r>
              <a:rPr lang="en-GB" altLang="x-none" sz="2400" dirty="0"/>
              <a:t>Fire</a:t>
            </a:r>
          </a:p>
          <a:p>
            <a:pPr>
              <a:buFont typeface="Arial" charset="0"/>
              <a:buAutoNum type="arabicPeriod" startAt="19"/>
            </a:pPr>
            <a:r>
              <a:rPr lang="en-GB" altLang="x-none" sz="2400" dirty="0"/>
              <a:t>Flames, hot surfaces </a:t>
            </a:r>
            <a:r>
              <a:rPr lang="en-GB" altLang="x-none" sz="2400" dirty="0" err="1"/>
              <a:t>etc</a:t>
            </a:r>
            <a:endParaRPr lang="en-GB" altLang="x-none" sz="2400" dirty="0"/>
          </a:p>
          <a:p>
            <a:pPr>
              <a:buFont typeface="Arial" charset="0"/>
              <a:buAutoNum type="arabicPeriod" startAt="19"/>
            </a:pPr>
            <a:r>
              <a:rPr lang="en-GB" altLang="x-none" sz="2400" dirty="0"/>
              <a:t>Collision and entrapment</a:t>
            </a:r>
          </a:p>
          <a:p>
            <a:pPr>
              <a:buFont typeface="Arial" charset="0"/>
              <a:buAutoNum type="arabicPeriod" startAt="19"/>
            </a:pPr>
            <a:r>
              <a:rPr lang="en-GB" altLang="x-none" sz="2400" dirty="0"/>
              <a:t>Explosions</a:t>
            </a:r>
          </a:p>
          <a:p>
            <a:pPr>
              <a:buFont typeface="Arial" charset="0"/>
              <a:buAutoNum type="arabicPeriod" startAt="19"/>
            </a:pPr>
            <a:r>
              <a:rPr lang="en-GB" altLang="x-none" sz="2400" dirty="0"/>
              <a:t>Position and operability of amenities </a:t>
            </a:r>
            <a:r>
              <a:rPr lang="en-GB" altLang="x-none" sz="2400" dirty="0" err="1"/>
              <a:t>etc</a:t>
            </a:r>
            <a:endParaRPr lang="en-GB" altLang="x-none" sz="2400" dirty="0"/>
          </a:p>
          <a:p>
            <a:pPr>
              <a:buFont typeface="Arial" charset="0"/>
              <a:buAutoNum type="arabicPeriod" startAt="19"/>
            </a:pPr>
            <a:r>
              <a:rPr lang="en-GB" altLang="x-none" sz="2400" dirty="0"/>
              <a:t>Structural collapse and falling elements</a:t>
            </a:r>
          </a:p>
        </p:txBody>
      </p:sp>
      <p:pic>
        <p:nvPicPr>
          <p:cNvPr id="3" name="Picture 2"/>
          <p:cNvPicPr>
            <a:picLocks noChangeAspect="1"/>
          </p:cNvPicPr>
          <p:nvPr/>
        </p:nvPicPr>
        <p:blipFill>
          <a:blip r:embed="rId2"/>
          <a:stretch>
            <a:fillRect/>
          </a:stretch>
        </p:blipFill>
        <p:spPr>
          <a:xfrm>
            <a:off x="7175500" y="1178409"/>
            <a:ext cx="4531984" cy="4495800"/>
          </a:xfrm>
          <a:prstGeom prst="rect">
            <a:avLst/>
          </a:prstGeom>
        </p:spPr>
      </p:pic>
      <p:sp>
        <p:nvSpPr>
          <p:cNvPr id="6"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8"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194207366"/>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571" y="3540825"/>
            <a:ext cx="10240962" cy="461665"/>
          </a:xfrm>
          <a:prstGeom prst="rect">
            <a:avLst/>
          </a:prstGeom>
        </p:spPr>
        <p:txBody>
          <a:bodyPr wrap="square">
            <a:spAutoFit/>
          </a:bodyPr>
          <a:lstStyle/>
          <a:p>
            <a:r>
              <a:rPr lang="en-GB" altLang="x-none" sz="2400" dirty="0"/>
              <a:t>The probable severity of the outcomes of such an </a:t>
            </a:r>
            <a:r>
              <a:rPr lang="en-GB" altLang="x-none" sz="2400" dirty="0" smtClean="0"/>
              <a:t>occurrence</a:t>
            </a:r>
            <a:endParaRPr lang="en-GB" altLang="x-none" sz="2400" dirty="0"/>
          </a:p>
        </p:txBody>
      </p:sp>
      <p:sp>
        <p:nvSpPr>
          <p:cNvPr id="3" name="Rectangle 2"/>
          <p:cNvSpPr/>
          <p:nvPr/>
        </p:nvSpPr>
        <p:spPr>
          <a:xfrm>
            <a:off x="9395619" y="3771657"/>
            <a:ext cx="2186782" cy="2031325"/>
          </a:xfrm>
          <a:prstGeom prst="rect">
            <a:avLst/>
          </a:prstGeom>
        </p:spPr>
        <p:txBody>
          <a:bodyPr wrap="square">
            <a:spAutoFit/>
          </a:bodyPr>
          <a:lstStyle/>
          <a:p>
            <a:r>
              <a:rPr lang="en-GB" altLang="x-none" dirty="0"/>
              <a:t>The 2 judgements generate a </a:t>
            </a:r>
            <a:r>
              <a:rPr lang="en-GB" altLang="x-none"/>
              <a:t>numerical </a:t>
            </a:r>
            <a:r>
              <a:rPr lang="en-GB" altLang="x-none" smtClean="0"/>
              <a:t>score</a:t>
            </a:r>
          </a:p>
          <a:p>
            <a:endParaRPr lang="en-GB" altLang="x-none" dirty="0"/>
          </a:p>
          <a:p>
            <a:r>
              <a:rPr lang="en-GB" altLang="x-none" dirty="0"/>
              <a:t>The higher the score, the greater the risk</a:t>
            </a:r>
          </a:p>
        </p:txBody>
      </p:sp>
      <p:sp>
        <p:nvSpPr>
          <p:cNvPr id="5" name="Rectangle 4"/>
          <p:cNvSpPr/>
          <p:nvPr/>
        </p:nvSpPr>
        <p:spPr>
          <a:xfrm>
            <a:off x="545571" y="1796939"/>
            <a:ext cx="9292696" cy="461665"/>
          </a:xfrm>
          <a:prstGeom prst="rect">
            <a:avLst/>
          </a:prstGeom>
        </p:spPr>
        <p:txBody>
          <a:bodyPr wrap="square">
            <a:spAutoFit/>
          </a:bodyPr>
          <a:lstStyle/>
          <a:p>
            <a:r>
              <a:rPr lang="en-GB" altLang="x-none" sz="2400" dirty="0"/>
              <a:t>The likelihood of a harmful occurrence over the next 12 months</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71" y="2224788"/>
            <a:ext cx="7848600"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b="8349"/>
          <a:stretch/>
        </p:blipFill>
        <p:spPr bwMode="auto">
          <a:xfrm>
            <a:off x="545571" y="3968674"/>
            <a:ext cx="8353425" cy="195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2"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661035500"/>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065" y="1637711"/>
            <a:ext cx="7123113"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189946391"/>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72428" y="620382"/>
            <a:ext cx="2926266" cy="643292"/>
          </a:xfrm>
        </p:spPr>
        <p:txBody>
          <a:bodyPr/>
          <a:lstStyle/>
          <a:p>
            <a:pPr eaLnBrk="1" hangingPunct="1">
              <a:lnSpc>
                <a:spcPct val="80000"/>
              </a:lnSpc>
              <a:spcAft>
                <a:spcPct val="15000"/>
              </a:spcAft>
            </a:pPr>
            <a:r>
              <a:rPr lang="en-GB" altLang="en-US" sz="4000" dirty="0"/>
              <a:t>Introduction</a:t>
            </a:r>
          </a:p>
        </p:txBody>
      </p:sp>
      <p:sp>
        <p:nvSpPr>
          <p:cNvPr id="7171" name="Rectangle 3"/>
          <p:cNvSpPr>
            <a:spLocks noGrp="1" noChangeArrowheads="1"/>
          </p:cNvSpPr>
          <p:nvPr>
            <p:ph type="body" idx="1"/>
          </p:nvPr>
        </p:nvSpPr>
        <p:spPr>
          <a:xfrm>
            <a:off x="2135561" y="1313366"/>
            <a:ext cx="4463727" cy="432073"/>
          </a:xfrm>
        </p:spPr>
        <p:txBody>
          <a:bodyPr/>
          <a:lstStyle/>
          <a:p>
            <a:pPr marL="0" indent="0">
              <a:lnSpc>
                <a:spcPct val="80000"/>
              </a:lnSpc>
              <a:spcBef>
                <a:spcPct val="0"/>
              </a:spcBef>
              <a:spcAft>
                <a:spcPct val="15000"/>
              </a:spcAft>
              <a:buNone/>
            </a:pPr>
            <a:r>
              <a:rPr lang="en-GB" altLang="en-US" sz="2400" dirty="0">
                <a:latin typeface="Arial" charset="0"/>
                <a:ea typeface="Arial" charset="0"/>
                <a:cs typeface="Arial" charset="0"/>
              </a:rPr>
              <a:t>Scope of Environmental Health</a:t>
            </a:r>
            <a:endParaRPr lang="en-GB" altLang="en-US" sz="1600" dirty="0">
              <a:latin typeface="Arial" charset="0"/>
              <a:ea typeface="Arial" charset="0"/>
              <a:cs typeface="Arial" charset="0"/>
            </a:endParaRPr>
          </a:p>
          <a:p>
            <a:pPr marL="0" indent="0">
              <a:lnSpc>
                <a:spcPct val="80000"/>
              </a:lnSpc>
              <a:spcBef>
                <a:spcPct val="0"/>
              </a:spcBef>
              <a:spcAft>
                <a:spcPct val="15000"/>
              </a:spcAft>
              <a:buNone/>
            </a:pPr>
            <a:endParaRPr lang="en-GB" altLang="en-US" sz="1600" dirty="0"/>
          </a:p>
          <a:p>
            <a:pPr marL="747713" lvl="1" indent="-342900">
              <a:lnSpc>
                <a:spcPct val="80000"/>
              </a:lnSpc>
              <a:spcBef>
                <a:spcPct val="0"/>
              </a:spcBef>
              <a:spcAft>
                <a:spcPct val="15000"/>
              </a:spcAft>
              <a:buFont typeface="Arial" panose="020B0604020202020204" pitchFamily="34" charset="0"/>
              <a:buChar char="•"/>
            </a:pPr>
            <a:endParaRPr lang="en-GB" altLang="en-US" sz="1200" dirty="0"/>
          </a:p>
          <a:p>
            <a:pPr eaLnBrk="1" hangingPunct="1">
              <a:lnSpc>
                <a:spcPct val="80000"/>
              </a:lnSpc>
              <a:buFont typeface="Wingdings" panose="05000000000000000000" pitchFamily="2" charset="2"/>
              <a:buChar char="q"/>
            </a:pPr>
            <a:endParaRPr lang="en-GB" altLang="en-US" sz="1400" dirty="0"/>
          </a:p>
        </p:txBody>
      </p:sp>
      <p:pic>
        <p:nvPicPr>
          <p:cNvPr id="2" name="Picture 1"/>
          <p:cNvPicPr>
            <a:picLocks noChangeAspect="1"/>
          </p:cNvPicPr>
          <p:nvPr/>
        </p:nvPicPr>
        <p:blipFill>
          <a:blip r:embed="rId3"/>
          <a:stretch>
            <a:fillRect/>
          </a:stretch>
        </p:blipFill>
        <p:spPr>
          <a:xfrm>
            <a:off x="2351585" y="1844824"/>
            <a:ext cx="7582033" cy="4060056"/>
          </a:xfrm>
          <a:prstGeom prst="rect">
            <a:avLst/>
          </a:prstGeom>
        </p:spPr>
      </p:pic>
    </p:spTree>
    <p:extLst>
      <p:ext uri="{BB962C8B-B14F-4D97-AF65-F5344CB8AC3E}">
        <p14:creationId xmlns:p14="http://schemas.microsoft.com/office/powerpoint/2010/main" val="1649587490"/>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1247246" y="1586971"/>
            <a:ext cx="8229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Arial" charset="0"/>
                <a:ea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Font typeface="Arial" charset="0"/>
              <a:buNone/>
            </a:pPr>
            <a:r>
              <a:rPr lang="en-GB" altLang="x-none" sz="2800"/>
              <a:t>HAZARD BANDS</a:t>
            </a:r>
          </a:p>
          <a:p>
            <a:r>
              <a:rPr lang="en-GB" altLang="x-none" sz="2800" dirty="0"/>
              <a:t>10 Hazard bands (A – J)</a:t>
            </a:r>
          </a:p>
          <a:p>
            <a:r>
              <a:rPr lang="en-GB" altLang="x-none" sz="2800" dirty="0"/>
              <a:t>Bands A – C = Category 1 hazards</a:t>
            </a:r>
          </a:p>
          <a:p>
            <a:r>
              <a:rPr lang="en-GB" altLang="x-none" sz="2800" dirty="0"/>
              <a:t>Bands D – J = Category 2 hazards</a:t>
            </a:r>
          </a:p>
          <a:p>
            <a:endParaRPr lang="en-GB" altLang="x-none" sz="2800" dirty="0"/>
          </a:p>
          <a:p>
            <a:r>
              <a:rPr lang="en-GB" altLang="x-none" sz="2800" dirty="0"/>
              <a:t>Category 1 hazards = Duty to act (Mandatory)</a:t>
            </a:r>
          </a:p>
          <a:p>
            <a:r>
              <a:rPr lang="en-GB" altLang="x-none" sz="2800" dirty="0"/>
              <a:t>Category 2 hazards = Power to act (Discretion)</a:t>
            </a:r>
          </a:p>
        </p:txBody>
      </p:sp>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2061272673"/>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356" y="1662286"/>
            <a:ext cx="7147569" cy="416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3206750" y="5406231"/>
            <a:ext cx="6400800" cy="4857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en-US" sz="2400">
              <a:solidFill>
                <a:srgbClr val="003366"/>
              </a:solidFill>
              <a:latin typeface="Arial" panose="020B0604020202020204" pitchFamily="34" charset="0"/>
            </a:endParaRPr>
          </a:p>
        </p:txBody>
      </p:sp>
    </p:spTree>
    <p:extLst>
      <p:ext uri="{BB962C8B-B14F-4D97-AF65-F5344CB8AC3E}">
        <p14:creationId xmlns:p14="http://schemas.microsoft.com/office/powerpoint/2010/main" val="6667220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930" y="167118"/>
            <a:ext cx="6562696" cy="582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7"/>
          <p:cNvSpPr>
            <a:spLocks noChangeArrowheads="1"/>
          </p:cNvSpPr>
          <p:nvPr/>
        </p:nvSpPr>
        <p:spPr bwMode="auto">
          <a:xfrm flipV="1">
            <a:off x="5375188" y="4062255"/>
            <a:ext cx="6755027" cy="16375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10800000" lIns="90000" tIns="46800" rIns="90000" bIns="46800"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en-US" sz="2400">
              <a:solidFill>
                <a:srgbClr val="003366"/>
              </a:solidFill>
              <a:latin typeface="Arial" panose="020B0604020202020204" pitchFamily="34" charset="0"/>
            </a:endParaRPr>
          </a:p>
        </p:txBody>
      </p:sp>
    </p:spTree>
    <p:extLst>
      <p:ext uri="{BB962C8B-B14F-4D97-AF65-F5344CB8AC3E}">
        <p14:creationId xmlns:p14="http://schemas.microsoft.com/office/powerpoint/2010/main" val="1308276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HouseletdirectHHS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484313"/>
            <a:ext cx="7848600" cy="41830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837530726"/>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
        <p:nvSpPr>
          <p:cNvPr id="9" name="Rectangle 3"/>
          <p:cNvSpPr>
            <a:spLocks noChangeArrowheads="1"/>
          </p:cNvSpPr>
          <p:nvPr/>
        </p:nvSpPr>
        <p:spPr bwMode="auto">
          <a:xfrm>
            <a:off x="873863" y="1637711"/>
            <a:ext cx="4319587" cy="445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r>
              <a:rPr lang="en-GB" altLang="en-US" sz="1600" b="1" dirty="0"/>
              <a:t>Inspector notes defects/deficiencies</a:t>
            </a:r>
          </a:p>
          <a:p>
            <a:pPr lvl="1"/>
            <a:r>
              <a:rPr lang="en-GB" altLang="en-US" sz="1400" dirty="0"/>
              <a:t>uneven steps/landing (allow water to collect)</a:t>
            </a:r>
          </a:p>
          <a:p>
            <a:pPr lvl="1"/>
            <a:r>
              <a:rPr lang="en-GB" altLang="en-US" sz="1400" dirty="0"/>
              <a:t>poor friction quality (covering of moss)</a:t>
            </a:r>
          </a:p>
          <a:p>
            <a:pPr lvl="1"/>
            <a:r>
              <a:rPr lang="en-GB" altLang="en-US" sz="1400" dirty="0"/>
              <a:t>leaking waste pipes (water on to steps)</a:t>
            </a:r>
          </a:p>
          <a:p>
            <a:pPr lvl="1"/>
            <a:r>
              <a:rPr lang="en-GB" altLang="en-US" sz="1400" dirty="0"/>
              <a:t>no external light</a:t>
            </a:r>
          </a:p>
          <a:p>
            <a:pPr lvl="1"/>
            <a:r>
              <a:rPr lang="en-GB" altLang="en-US" sz="1400" dirty="0"/>
              <a:t>loose handrail</a:t>
            </a:r>
          </a:p>
          <a:p>
            <a:pPr lvl="1"/>
            <a:r>
              <a:rPr lang="en-GB" altLang="en-US" sz="1400" dirty="0"/>
              <a:t>insufficient guarding (large opening in guarding)</a:t>
            </a:r>
          </a:p>
          <a:p>
            <a:pPr lvl="1"/>
            <a:r>
              <a:rPr lang="en-GB" altLang="en-US" sz="1400" dirty="0"/>
              <a:t>uneven yard surface</a:t>
            </a:r>
          </a:p>
          <a:p>
            <a:r>
              <a:rPr lang="en-GB" altLang="en-US" sz="1600" b="1" dirty="0"/>
              <a:t>What hazard(s) may this give rise to?</a:t>
            </a:r>
          </a:p>
          <a:p>
            <a:pPr lvl="1"/>
            <a:r>
              <a:rPr lang="en-GB" altLang="en-US" sz="1400" dirty="0"/>
              <a:t>Falls on stairs, falls on level</a:t>
            </a:r>
          </a:p>
          <a:p>
            <a:r>
              <a:rPr lang="en-GB" altLang="en-US" sz="1600" b="1" dirty="0"/>
              <a:t>Is the likelihood of a harmful occurrence over the next 12 months increased?</a:t>
            </a:r>
            <a:r>
              <a:rPr lang="en-GB" altLang="en-US" sz="1600" dirty="0"/>
              <a:t> Yes</a:t>
            </a:r>
          </a:p>
          <a:p>
            <a:r>
              <a:rPr lang="en-GB" altLang="en-US" sz="1600" b="1" dirty="0"/>
              <a:t>If there is an occurrence will the harm outcomes be increased?</a:t>
            </a:r>
            <a:r>
              <a:rPr lang="en-GB" altLang="en-US" sz="1600" dirty="0"/>
              <a:t> Yes</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590" y="857462"/>
            <a:ext cx="3667940" cy="487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799859"/>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
        <p:nvSpPr>
          <p:cNvPr id="8" name="Rectangle 3"/>
          <p:cNvSpPr>
            <a:spLocks noChangeArrowheads="1"/>
          </p:cNvSpPr>
          <p:nvPr/>
        </p:nvSpPr>
        <p:spPr bwMode="auto">
          <a:xfrm>
            <a:off x="2148832" y="1601981"/>
            <a:ext cx="82296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None/>
            </a:pPr>
            <a:r>
              <a:rPr lang="en-GB" altLang="en-US" dirty="0"/>
              <a:t>Matters relevant to the </a:t>
            </a:r>
            <a:r>
              <a:rPr lang="en-GB" altLang="en-US" u="sng" dirty="0"/>
              <a:t>likelihood</a:t>
            </a:r>
            <a:r>
              <a:rPr lang="en-GB" altLang="en-US" dirty="0"/>
              <a:t> of an occurrence include:</a:t>
            </a:r>
            <a:endParaRPr lang="en-GB" altLang="en-US" sz="2400" dirty="0"/>
          </a:p>
          <a:p>
            <a:endParaRPr lang="en-GB" altLang="en-US" sz="2000" dirty="0"/>
          </a:p>
          <a:p>
            <a:r>
              <a:rPr lang="en-GB" altLang="en-US" sz="2400" dirty="0"/>
              <a:t>Variation in tread or riser – dimensional variation producing an uneven pitch.</a:t>
            </a:r>
          </a:p>
          <a:p>
            <a:r>
              <a:rPr lang="en-GB" altLang="en-US" sz="2400" dirty="0"/>
              <a:t>Poor friction quality – of treads and </a:t>
            </a:r>
            <a:r>
              <a:rPr lang="en-GB" altLang="en-US" sz="2400" dirty="0" err="1"/>
              <a:t>nosings</a:t>
            </a:r>
            <a:r>
              <a:rPr lang="en-GB" altLang="en-US" sz="2400" dirty="0"/>
              <a:t>.</a:t>
            </a:r>
          </a:p>
          <a:p>
            <a:r>
              <a:rPr lang="en-GB" altLang="en-US" sz="2400" dirty="0"/>
              <a:t>Length of flight – long flights may increase the likelihood of a fall.</a:t>
            </a:r>
          </a:p>
          <a:p>
            <a:r>
              <a:rPr lang="en-GB" altLang="en-US" sz="2400" dirty="0"/>
              <a:t>Construction/disrepair – inadequate construction or disrepair to any element of the stairs.</a:t>
            </a:r>
          </a:p>
        </p:txBody>
      </p:sp>
    </p:spTree>
    <p:extLst>
      <p:ext uri="{BB962C8B-B14F-4D97-AF65-F5344CB8AC3E}">
        <p14:creationId xmlns:p14="http://schemas.microsoft.com/office/powerpoint/2010/main" val="1293505827"/>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
        <p:nvSpPr>
          <p:cNvPr id="8" name="Rectangle 3"/>
          <p:cNvSpPr>
            <a:spLocks noChangeArrowheads="1"/>
          </p:cNvSpPr>
          <p:nvPr/>
        </p:nvSpPr>
        <p:spPr bwMode="auto">
          <a:xfrm>
            <a:off x="2074692" y="1601981"/>
            <a:ext cx="82296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None/>
            </a:pPr>
            <a:r>
              <a:rPr lang="en-GB" altLang="en-US" dirty="0"/>
              <a:t>Matters relevant to the </a:t>
            </a:r>
            <a:r>
              <a:rPr lang="en-GB" altLang="en-US" u="sng" dirty="0"/>
              <a:t>severity</a:t>
            </a:r>
            <a:r>
              <a:rPr lang="en-GB" altLang="en-US" dirty="0"/>
              <a:t> of an occurrence include:</a:t>
            </a:r>
            <a:endParaRPr lang="en-GB" altLang="en-US" sz="2400" dirty="0"/>
          </a:p>
          <a:p>
            <a:endParaRPr lang="en-GB" altLang="en-US" sz="2000" dirty="0"/>
          </a:p>
          <a:p>
            <a:r>
              <a:rPr lang="en-GB" altLang="en-US" sz="2400" dirty="0"/>
              <a:t>Length of flight – long flights increase the severity of the outcome.</a:t>
            </a:r>
          </a:p>
          <a:p>
            <a:r>
              <a:rPr lang="en-GB" altLang="en-US" sz="2400" dirty="0"/>
              <a:t>Projections </a:t>
            </a:r>
            <a:r>
              <a:rPr lang="en-GB" altLang="en-US" sz="2400" dirty="0" err="1"/>
              <a:t>etc</a:t>
            </a:r>
            <a:r>
              <a:rPr lang="en-GB" altLang="en-US" sz="2400" dirty="0"/>
              <a:t> – the presence of sharp edges, heating installations, or glass, to the stairs or at the foot of the flight.</a:t>
            </a:r>
          </a:p>
          <a:p>
            <a:r>
              <a:rPr lang="en-GB" altLang="en-US" sz="2400" dirty="0"/>
              <a:t>Construction/disrepair – inadequate construction of, or disrepair to, any element of the stairs.</a:t>
            </a:r>
          </a:p>
        </p:txBody>
      </p:sp>
    </p:spTree>
    <p:extLst>
      <p:ext uri="{BB962C8B-B14F-4D97-AF65-F5344CB8AC3E}">
        <p14:creationId xmlns:p14="http://schemas.microsoft.com/office/powerpoint/2010/main" val="975475808"/>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683" y="1608600"/>
            <a:ext cx="7543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3452770" y="3553287"/>
            <a:ext cx="6400800" cy="4857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en-US" sz="2400">
              <a:solidFill>
                <a:srgbClr val="003366"/>
              </a:solidFill>
              <a:latin typeface="Arial" panose="020B0604020202020204" pitchFamily="34" charset="0"/>
            </a:endParaRPr>
          </a:p>
        </p:txBody>
      </p:sp>
    </p:spTree>
    <p:extLst>
      <p:ext uri="{BB962C8B-B14F-4D97-AF65-F5344CB8AC3E}">
        <p14:creationId xmlns:p14="http://schemas.microsoft.com/office/powerpoint/2010/main" val="9317438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t="10352" r="23228" b="24707"/>
          <a:stretch>
            <a:fillRect/>
          </a:stretch>
        </p:blipFill>
        <p:spPr bwMode="auto">
          <a:xfrm>
            <a:off x="3033657" y="1662286"/>
            <a:ext cx="6221885" cy="42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67482"/>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94" t="12112" r="21505" b="34571"/>
          <a:stretch/>
        </p:blipFill>
        <p:spPr bwMode="auto">
          <a:xfrm>
            <a:off x="2039193" y="1601981"/>
            <a:ext cx="7962563" cy="4342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41115994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56032" y="580923"/>
            <a:ext cx="2861720" cy="731509"/>
          </a:xfrm>
        </p:spPr>
        <p:txBody>
          <a:bodyPr/>
          <a:lstStyle/>
          <a:p>
            <a:pPr eaLnBrk="1" hangingPunct="1">
              <a:lnSpc>
                <a:spcPct val="80000"/>
              </a:lnSpc>
              <a:spcAft>
                <a:spcPct val="15000"/>
              </a:spcAft>
            </a:pPr>
            <a:r>
              <a:rPr lang="en-GB" altLang="en-US" sz="4000" dirty="0"/>
              <a:t>Introduction</a:t>
            </a:r>
          </a:p>
        </p:txBody>
      </p:sp>
      <p:sp>
        <p:nvSpPr>
          <p:cNvPr id="7171" name="Rectangle 3"/>
          <p:cNvSpPr>
            <a:spLocks noGrp="1" noChangeArrowheads="1"/>
          </p:cNvSpPr>
          <p:nvPr>
            <p:ph type="body" idx="1"/>
          </p:nvPr>
        </p:nvSpPr>
        <p:spPr>
          <a:xfrm>
            <a:off x="656032" y="1611252"/>
            <a:ext cx="4463727" cy="432073"/>
          </a:xfrm>
        </p:spPr>
        <p:txBody>
          <a:bodyPr/>
          <a:lstStyle/>
          <a:p>
            <a:pPr marL="0" indent="0">
              <a:lnSpc>
                <a:spcPct val="80000"/>
              </a:lnSpc>
              <a:spcBef>
                <a:spcPct val="0"/>
              </a:spcBef>
              <a:spcAft>
                <a:spcPct val="15000"/>
              </a:spcAft>
              <a:buNone/>
            </a:pPr>
            <a:r>
              <a:rPr lang="en-GB" altLang="en-US" sz="2400" dirty="0">
                <a:latin typeface="Arial" charset="0"/>
                <a:ea typeface="Arial" charset="0"/>
                <a:cs typeface="Arial" charset="0"/>
              </a:rPr>
              <a:t>Scope of Environmental Health</a:t>
            </a:r>
            <a:endParaRPr lang="en-GB" altLang="en-US" sz="1600" dirty="0">
              <a:latin typeface="Arial" charset="0"/>
              <a:ea typeface="Arial" charset="0"/>
              <a:cs typeface="Arial" charset="0"/>
            </a:endParaRPr>
          </a:p>
          <a:p>
            <a:pPr marL="0" indent="0">
              <a:lnSpc>
                <a:spcPct val="80000"/>
              </a:lnSpc>
              <a:spcBef>
                <a:spcPct val="0"/>
              </a:spcBef>
              <a:spcAft>
                <a:spcPct val="15000"/>
              </a:spcAft>
              <a:buNone/>
            </a:pPr>
            <a:endParaRPr lang="en-GB" altLang="en-US" sz="1600" dirty="0"/>
          </a:p>
          <a:p>
            <a:pPr marL="747713" lvl="1" indent="-342900">
              <a:lnSpc>
                <a:spcPct val="80000"/>
              </a:lnSpc>
              <a:spcBef>
                <a:spcPct val="0"/>
              </a:spcBef>
              <a:spcAft>
                <a:spcPct val="15000"/>
              </a:spcAft>
              <a:buFont typeface="Arial" panose="020B0604020202020204" pitchFamily="34" charset="0"/>
              <a:buChar char="•"/>
            </a:pPr>
            <a:endParaRPr lang="en-GB" altLang="en-US" sz="1200" dirty="0"/>
          </a:p>
          <a:p>
            <a:pPr eaLnBrk="1" hangingPunct="1">
              <a:lnSpc>
                <a:spcPct val="80000"/>
              </a:lnSpc>
              <a:buFont typeface="Wingdings" panose="05000000000000000000" pitchFamily="2" charset="2"/>
              <a:buChar char="q"/>
            </a:pPr>
            <a:endParaRPr lang="en-GB" altLang="en-US" sz="1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397" y="2524093"/>
            <a:ext cx="2237927" cy="22379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5976" y="2583039"/>
            <a:ext cx="2200275" cy="22002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295" y="2524093"/>
            <a:ext cx="2200276" cy="220027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526" y="2583039"/>
            <a:ext cx="2197807" cy="21978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6251" y="2583039"/>
            <a:ext cx="2237927" cy="2237927"/>
          </a:xfrm>
          <a:prstGeom prst="rect">
            <a:avLst/>
          </a:prstGeom>
        </p:spPr>
      </p:pic>
    </p:spTree>
    <p:extLst>
      <p:ext uri="{BB962C8B-B14F-4D97-AF65-F5344CB8AC3E}">
        <p14:creationId xmlns:p14="http://schemas.microsoft.com/office/powerpoint/2010/main" val="52023888"/>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pic>
        <p:nvPicPr>
          <p:cNvPr id="8" name="Picture 4" descr="Maisonettes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686" y="1761997"/>
            <a:ext cx="5254625" cy="39417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Maisonettes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6478" y="852186"/>
            <a:ext cx="3638679" cy="4851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9320"/>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pic>
        <p:nvPicPr>
          <p:cNvPr id="8" name="Picture 3" descr="Greencroft 27  SS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849" y="691979"/>
            <a:ext cx="3711030" cy="49466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11503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285" y="1749297"/>
            <a:ext cx="5202237" cy="390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97788"/>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pic>
        <p:nvPicPr>
          <p:cNvPr id="9" name="Picture 3" descr="brierley court 0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74" y="2205985"/>
            <a:ext cx="5439744" cy="32309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092" y="1448128"/>
            <a:ext cx="5609968" cy="398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728943"/>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82655" y="1226589"/>
            <a:ext cx="50268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Housing Act 2004 and the </a:t>
            </a:r>
            <a:r>
              <a:rPr lang="en-US" altLang="en-US" sz="2400" dirty="0" smtClean="0">
                <a:solidFill>
                  <a:schemeClr val="accent4"/>
                </a:solidFill>
              </a:rPr>
              <a:t>HHSRS</a:t>
            </a:r>
            <a:endParaRPr lang="en-US" altLang="en-US" sz="2400" dirty="0">
              <a:solidFill>
                <a:schemeClr val="accent4"/>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pic>
        <p:nvPicPr>
          <p:cNvPr id="8" name="Picture 3" descr="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42" y="1699125"/>
            <a:ext cx="5431052" cy="4072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25-2-2011 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124" y="1699126"/>
            <a:ext cx="5429621" cy="407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03939"/>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05553" y="1943101"/>
            <a:ext cx="5829096" cy="3314701"/>
          </a:xfrm>
          <a:prstGeom prst="rect">
            <a:avLst/>
          </a:prstGeom>
        </p:spPr>
      </p:pic>
      <p:sp>
        <p:nvSpPr>
          <p:cNvPr id="7" name="TextBox 6"/>
          <p:cNvSpPr txBox="1"/>
          <p:nvPr/>
        </p:nvSpPr>
        <p:spPr>
          <a:xfrm>
            <a:off x="1684352" y="5410724"/>
            <a:ext cx="4914900" cy="369332"/>
          </a:xfrm>
          <a:prstGeom prst="rect">
            <a:avLst/>
          </a:prstGeom>
          <a:noFill/>
        </p:spPr>
        <p:txBody>
          <a:bodyPr wrap="square" rtlCol="0">
            <a:spAutoFit/>
          </a:bodyPr>
          <a:lstStyle/>
          <a:p>
            <a:r>
              <a:rPr lang="en-US" dirty="0"/>
              <a:t>Grenfell </a:t>
            </a:r>
            <a:r>
              <a:rPr lang="en-US" dirty="0" smtClean="0"/>
              <a:t>Tower Fire, Wednesday </a:t>
            </a:r>
            <a:r>
              <a:rPr lang="en-US" dirty="0"/>
              <a:t>14 </a:t>
            </a:r>
            <a:r>
              <a:rPr lang="en-US" dirty="0" smtClean="0"/>
              <a:t>June 2017</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9413" y="1269058"/>
            <a:ext cx="3259138" cy="4612091"/>
          </a:xfrm>
          <a:prstGeom prst="rect">
            <a:avLst/>
          </a:prstGeom>
          <a:ln>
            <a:solidFill>
              <a:schemeClr val="tx1"/>
            </a:solidFill>
          </a:ln>
        </p:spPr>
      </p:pic>
      <p:sp>
        <p:nvSpPr>
          <p:cNvPr id="10" name="Rectangle 2"/>
          <p:cNvSpPr txBox="1">
            <a:spLocks noChangeArrowheads="1"/>
          </p:cNvSpPr>
          <p:nvPr/>
        </p:nvSpPr>
        <p:spPr>
          <a:xfrm>
            <a:off x="582655" y="1226589"/>
            <a:ext cx="4628616"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smtClean="0">
                <a:solidFill>
                  <a:schemeClr val="accent4"/>
                </a:solidFill>
              </a:rPr>
              <a:t>Fire Safety in Flats and Houses</a:t>
            </a:r>
            <a:endParaRPr lang="en-US" altLang="en-US" sz="2400" dirty="0">
              <a:solidFill>
                <a:schemeClr val="accent4"/>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2"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472889742"/>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9413" y="1269058"/>
            <a:ext cx="3259138" cy="4612091"/>
          </a:xfrm>
          <a:prstGeom prst="rect">
            <a:avLst/>
          </a:prstGeom>
          <a:ln>
            <a:solidFill>
              <a:schemeClr val="tx1"/>
            </a:solidFill>
          </a:ln>
        </p:spPr>
      </p:pic>
      <p:pic>
        <p:nvPicPr>
          <p:cNvPr id="2" name="Picture 1"/>
          <p:cNvPicPr>
            <a:picLocks noChangeAspect="1"/>
          </p:cNvPicPr>
          <p:nvPr/>
        </p:nvPicPr>
        <p:blipFill>
          <a:blip r:embed="rId3"/>
          <a:stretch>
            <a:fillRect/>
          </a:stretch>
        </p:blipFill>
        <p:spPr>
          <a:xfrm>
            <a:off x="1193800" y="1824277"/>
            <a:ext cx="3690144" cy="3892092"/>
          </a:xfrm>
          <a:prstGeom prst="rect">
            <a:avLst/>
          </a:prstGeom>
        </p:spPr>
      </p:pic>
      <p:pic>
        <p:nvPicPr>
          <p:cNvPr id="3" name="Picture 2"/>
          <p:cNvPicPr>
            <a:picLocks noChangeAspect="1"/>
          </p:cNvPicPr>
          <p:nvPr/>
        </p:nvPicPr>
        <p:blipFill>
          <a:blip r:embed="rId4"/>
          <a:stretch>
            <a:fillRect/>
          </a:stretch>
        </p:blipFill>
        <p:spPr>
          <a:xfrm>
            <a:off x="4600653" y="3257331"/>
            <a:ext cx="3272554" cy="2459038"/>
          </a:xfrm>
          <a:prstGeom prst="rect">
            <a:avLst/>
          </a:prstGeom>
        </p:spPr>
      </p:pic>
      <p:sp>
        <p:nvSpPr>
          <p:cNvPr id="10" name="Rectangle 2"/>
          <p:cNvSpPr txBox="1">
            <a:spLocks noChangeArrowheads="1"/>
          </p:cNvSpPr>
          <p:nvPr/>
        </p:nvSpPr>
        <p:spPr>
          <a:xfrm>
            <a:off x="582655" y="1226589"/>
            <a:ext cx="4628616"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smtClean="0">
                <a:solidFill>
                  <a:schemeClr val="accent4"/>
                </a:solidFill>
              </a:rPr>
              <a:t>Fire Safety in Flats and Houses</a:t>
            </a:r>
            <a:endParaRPr lang="en-US" altLang="en-US" sz="2400" dirty="0">
              <a:solidFill>
                <a:schemeClr val="accent4"/>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2"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892292210"/>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8687" y="1269058"/>
            <a:ext cx="3187700" cy="4510998"/>
          </a:xfrm>
          <a:prstGeom prst="rect">
            <a:avLst/>
          </a:prstGeom>
        </p:spPr>
      </p:pic>
      <p:pic>
        <p:nvPicPr>
          <p:cNvPr id="3" name="Picture 2"/>
          <p:cNvPicPr>
            <a:picLocks noChangeAspect="1"/>
          </p:cNvPicPr>
          <p:nvPr/>
        </p:nvPicPr>
        <p:blipFill>
          <a:blip r:embed="rId3"/>
          <a:stretch>
            <a:fillRect/>
          </a:stretch>
        </p:blipFill>
        <p:spPr>
          <a:xfrm>
            <a:off x="582656" y="1898977"/>
            <a:ext cx="7873522" cy="3423956"/>
          </a:xfrm>
          <a:prstGeom prst="rect">
            <a:avLst/>
          </a:prstGeom>
        </p:spPr>
      </p:pic>
      <p:sp>
        <p:nvSpPr>
          <p:cNvPr id="8" name="Rectangle 2"/>
          <p:cNvSpPr txBox="1">
            <a:spLocks noChangeArrowheads="1"/>
          </p:cNvSpPr>
          <p:nvPr/>
        </p:nvSpPr>
        <p:spPr>
          <a:xfrm>
            <a:off x="582655" y="1226589"/>
            <a:ext cx="4628616"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smtClean="0">
                <a:solidFill>
                  <a:schemeClr val="accent4"/>
                </a:solidFill>
              </a:rPr>
              <a:t>Fire Safety in Flats and Houses</a:t>
            </a:r>
            <a:endParaRPr lang="en-US" altLang="en-US" sz="2400" dirty="0">
              <a:solidFill>
                <a:schemeClr val="accent4"/>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176095485"/>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7000" y="1269058"/>
            <a:ext cx="3240087" cy="4585132"/>
          </a:xfrm>
          <a:prstGeom prst="rect">
            <a:avLst/>
          </a:prstGeom>
          <a:ln>
            <a:solidFill>
              <a:schemeClr val="tx1"/>
            </a:solidFill>
          </a:ln>
        </p:spPr>
      </p:pic>
      <p:sp>
        <p:nvSpPr>
          <p:cNvPr id="9" name="TextBox 8"/>
          <p:cNvSpPr txBox="1"/>
          <p:nvPr/>
        </p:nvSpPr>
        <p:spPr>
          <a:xfrm>
            <a:off x="1193800" y="2197956"/>
            <a:ext cx="6107114" cy="954107"/>
          </a:xfrm>
          <a:prstGeom prst="rect">
            <a:avLst/>
          </a:prstGeom>
          <a:noFill/>
        </p:spPr>
        <p:txBody>
          <a:bodyPr wrap="square" rtlCol="0">
            <a:spAutoFit/>
          </a:bodyPr>
          <a:lstStyle/>
          <a:p>
            <a:r>
              <a:rPr lang="en-US" sz="2800" dirty="0" smtClean="0"/>
              <a:t>LACORS Fire Safety Guide: applies to houses converted to flats</a:t>
            </a:r>
          </a:p>
        </p:txBody>
      </p:sp>
      <p:sp>
        <p:nvSpPr>
          <p:cNvPr id="8" name="Rectangle 2"/>
          <p:cNvSpPr txBox="1">
            <a:spLocks noChangeArrowheads="1"/>
          </p:cNvSpPr>
          <p:nvPr/>
        </p:nvSpPr>
        <p:spPr>
          <a:xfrm>
            <a:off x="582655" y="1226589"/>
            <a:ext cx="4628616"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smtClean="0">
                <a:solidFill>
                  <a:schemeClr val="accent4"/>
                </a:solidFill>
              </a:rPr>
              <a:t>Fire Safety in Flats and Houses</a:t>
            </a:r>
            <a:endParaRPr lang="en-US" altLang="en-US" sz="2400" dirty="0">
              <a:solidFill>
                <a:schemeClr val="accent4"/>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1"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145524756"/>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582655" y="1226589"/>
            <a:ext cx="3112015"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smtClean="0">
                <a:solidFill>
                  <a:schemeClr val="accent4"/>
                </a:solidFill>
              </a:rPr>
              <a:t>Enforcement Options</a:t>
            </a:r>
            <a:endParaRPr lang="en-US" altLang="en-US" sz="2400" dirty="0">
              <a:solidFill>
                <a:schemeClr val="accent4"/>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1"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graphicFrame>
        <p:nvGraphicFramePr>
          <p:cNvPr id="14" name="Diagram 13"/>
          <p:cNvGraphicFramePr/>
          <p:nvPr>
            <p:extLst>
              <p:ext uri="{D42A27DB-BD31-4B8C-83A1-F6EECF244321}">
                <p14:modId xmlns:p14="http://schemas.microsoft.com/office/powerpoint/2010/main" val="1159155227"/>
              </p:ext>
            </p:extLst>
          </p:nvPr>
        </p:nvGraphicFramePr>
        <p:xfrm>
          <a:off x="1315995" y="1217140"/>
          <a:ext cx="9669162" cy="4553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4360027"/>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7392144" y="1700809"/>
            <a:ext cx="4265066" cy="3960465"/>
          </a:xfrm>
        </p:spPr>
        <p:txBody>
          <a:bodyPr/>
          <a:lstStyle/>
          <a:p>
            <a:pPr eaLnBrk="1" hangingPunct="1">
              <a:lnSpc>
                <a:spcPct val="80000"/>
              </a:lnSpc>
              <a:spcBef>
                <a:spcPct val="0"/>
              </a:spcBef>
              <a:spcAft>
                <a:spcPct val="15000"/>
              </a:spcAft>
            </a:pPr>
            <a:r>
              <a:rPr lang="en-GB" altLang="en-US" sz="1800"/>
              <a:t>Rapidly expanding sector - over 9m. renters; 4.4m </a:t>
            </a:r>
            <a:r>
              <a:rPr lang="en-GB" altLang="en-US" sz="1800" smtClean="0"/>
              <a:t>households</a:t>
            </a:r>
            <a:r>
              <a:rPr lang="en-GB" altLang="en-US" sz="1800" baseline="30000" smtClean="0"/>
              <a:t>1</a:t>
            </a:r>
          </a:p>
          <a:p>
            <a:pPr eaLnBrk="1" hangingPunct="1">
              <a:lnSpc>
                <a:spcPct val="80000"/>
              </a:lnSpc>
              <a:spcBef>
                <a:spcPct val="0"/>
              </a:spcBef>
              <a:spcAft>
                <a:spcPct val="15000"/>
              </a:spcAft>
            </a:pPr>
            <a:endParaRPr lang="en-GB" altLang="en-US" sz="1800" baseline="30000"/>
          </a:p>
          <a:p>
            <a:pPr eaLnBrk="1" hangingPunct="1">
              <a:lnSpc>
                <a:spcPct val="80000"/>
              </a:lnSpc>
              <a:spcBef>
                <a:spcPct val="0"/>
              </a:spcBef>
              <a:spcAft>
                <a:spcPct val="15000"/>
              </a:spcAft>
            </a:pPr>
            <a:r>
              <a:rPr lang="en-GB" altLang="en-US" sz="1800"/>
              <a:t>Proportion of households living in the PRS has risen by 80% since 2000; second only now to owner occupier </a:t>
            </a:r>
            <a:r>
              <a:rPr lang="en-GB" altLang="en-US" sz="1800" smtClean="0"/>
              <a:t>sector</a:t>
            </a:r>
            <a:r>
              <a:rPr lang="en-GB" altLang="en-US" sz="1800" baseline="30000" smtClean="0"/>
              <a:t>1</a:t>
            </a:r>
          </a:p>
          <a:p>
            <a:pPr eaLnBrk="1" hangingPunct="1">
              <a:lnSpc>
                <a:spcPct val="80000"/>
              </a:lnSpc>
              <a:spcBef>
                <a:spcPct val="0"/>
              </a:spcBef>
              <a:spcAft>
                <a:spcPct val="15000"/>
              </a:spcAft>
            </a:pPr>
            <a:endParaRPr lang="en-GB" altLang="en-US" sz="1800" baseline="30000"/>
          </a:p>
          <a:p>
            <a:pPr eaLnBrk="1" hangingPunct="1">
              <a:lnSpc>
                <a:spcPct val="80000"/>
              </a:lnSpc>
              <a:spcBef>
                <a:spcPct val="0"/>
              </a:spcBef>
              <a:spcAft>
                <a:spcPct val="15000"/>
              </a:spcAft>
            </a:pPr>
            <a:r>
              <a:rPr lang="en-GB" altLang="en-US" sz="1800"/>
              <a:t>Worse conditions; </a:t>
            </a:r>
            <a:r>
              <a:rPr lang="en-GB" altLang="en-US" sz="1800" err="1"/>
              <a:t>Govt</a:t>
            </a:r>
            <a:r>
              <a:rPr lang="en-GB" altLang="en-US" sz="1800"/>
              <a:t> “determined to tackle rogue landlords” </a:t>
            </a:r>
            <a:endParaRPr lang="en-GB" altLang="en-US" sz="1800" smtClean="0"/>
          </a:p>
          <a:p>
            <a:pPr eaLnBrk="1" hangingPunct="1">
              <a:lnSpc>
                <a:spcPct val="80000"/>
              </a:lnSpc>
              <a:spcBef>
                <a:spcPct val="0"/>
              </a:spcBef>
              <a:spcAft>
                <a:spcPct val="15000"/>
              </a:spcAft>
            </a:pPr>
            <a:endParaRPr lang="en-GB" altLang="en-US" sz="1800"/>
          </a:p>
          <a:p>
            <a:pPr eaLnBrk="1" hangingPunct="1">
              <a:lnSpc>
                <a:spcPct val="80000"/>
              </a:lnSpc>
              <a:spcBef>
                <a:spcPct val="0"/>
              </a:spcBef>
              <a:spcAft>
                <a:spcPct val="15000"/>
              </a:spcAft>
            </a:pPr>
            <a:r>
              <a:rPr lang="en-GB" altLang="en-US" sz="1800"/>
              <a:t>DCLG response to consultation on PRS measures</a:t>
            </a:r>
          </a:p>
          <a:p>
            <a:pPr eaLnBrk="1" hangingPunct="1">
              <a:lnSpc>
                <a:spcPct val="80000"/>
              </a:lnSpc>
              <a:spcBef>
                <a:spcPct val="0"/>
              </a:spcBef>
              <a:spcAft>
                <a:spcPct val="15000"/>
              </a:spcAft>
            </a:pPr>
            <a:endParaRPr lang="en-GB" altLang="en-US" sz="18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064" y="1601981"/>
            <a:ext cx="5140782" cy="4444975"/>
          </a:xfrm>
          <a:prstGeom prst="rect">
            <a:avLst/>
          </a:prstGeom>
        </p:spPr>
      </p:pic>
      <p:sp>
        <p:nvSpPr>
          <p:cNvPr id="5" name="Rectangle 3"/>
          <p:cNvSpPr txBox="1">
            <a:spLocks noChangeArrowheads="1"/>
          </p:cNvSpPr>
          <p:nvPr/>
        </p:nvSpPr>
        <p:spPr bwMode="auto">
          <a:xfrm>
            <a:off x="7501879" y="5214149"/>
            <a:ext cx="3312368" cy="50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spcBef>
                <a:spcPct val="0"/>
              </a:spcBef>
              <a:spcAft>
                <a:spcPct val="15000"/>
              </a:spcAft>
              <a:buFont typeface="+mj-lt"/>
              <a:buAutoNum type="arabicPeriod"/>
            </a:pPr>
            <a:r>
              <a:rPr lang="en-GB" altLang="en-US" sz="1200"/>
              <a:t>DCLG, English Housing Survey 2014-15</a:t>
            </a:r>
          </a:p>
          <a:p>
            <a:pPr eaLnBrk="1" hangingPunct="1">
              <a:lnSpc>
                <a:spcPct val="80000"/>
              </a:lnSpc>
              <a:spcBef>
                <a:spcPct val="0"/>
              </a:spcBef>
              <a:spcAft>
                <a:spcPct val="15000"/>
              </a:spcAft>
              <a:buFont typeface="+mj-lt"/>
              <a:buAutoNum type="arabicPeriod"/>
            </a:pPr>
            <a:r>
              <a:rPr lang="en-GB" altLang="en-US" sz="1200"/>
              <a:t>The Resolution Foundation</a:t>
            </a:r>
          </a:p>
          <a:p>
            <a:pPr eaLnBrk="1" hangingPunct="1">
              <a:lnSpc>
                <a:spcPct val="80000"/>
              </a:lnSpc>
              <a:spcBef>
                <a:spcPct val="0"/>
              </a:spcBef>
              <a:spcAft>
                <a:spcPct val="15000"/>
              </a:spcAft>
            </a:pPr>
            <a:endParaRPr lang="en-GB" altLang="en-US" sz="1800"/>
          </a:p>
        </p:txBody>
      </p:sp>
      <p:sp>
        <p:nvSpPr>
          <p:cNvPr id="7"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6239012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47" y="501985"/>
            <a:ext cx="664299" cy="664299"/>
          </a:xfrm>
          <a:prstGeom prst="rect">
            <a:avLst/>
          </a:prstGeom>
        </p:spPr>
      </p:pic>
      <p:sp>
        <p:nvSpPr>
          <p:cNvPr id="7170" name="Rectangle 2"/>
          <p:cNvSpPr>
            <a:spLocks noGrp="1" noChangeArrowheads="1"/>
          </p:cNvSpPr>
          <p:nvPr>
            <p:ph type="title"/>
          </p:nvPr>
        </p:nvSpPr>
        <p:spPr>
          <a:xfrm>
            <a:off x="916346" y="548641"/>
            <a:ext cx="3907653" cy="617643"/>
          </a:xfrm>
        </p:spPr>
        <p:txBody>
          <a:bodyPr/>
          <a:lstStyle/>
          <a:p>
            <a:r>
              <a:rPr lang="en-US" sz="4000" dirty="0" smtClean="0"/>
              <a:t>Health &amp; Safety</a:t>
            </a:r>
            <a:endParaRPr lang="en-US" sz="4000" dirty="0"/>
          </a:p>
        </p:txBody>
      </p:sp>
      <p:sp>
        <p:nvSpPr>
          <p:cNvPr id="5" name="Rectangle 2"/>
          <p:cNvSpPr txBox="1">
            <a:spLocks noChangeArrowheads="1"/>
          </p:cNvSpPr>
          <p:nvPr/>
        </p:nvSpPr>
        <p:spPr bwMode="auto">
          <a:xfrm>
            <a:off x="655835" y="1166284"/>
            <a:ext cx="7361804" cy="57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b="1">
                <a:solidFill>
                  <a:schemeClr val="tx1"/>
                </a:solidFill>
                <a:latin typeface="Arial" charset="0"/>
                <a:cs typeface="Arial" charset="0"/>
              </a:defRPr>
            </a:lvl2pPr>
            <a:lvl3pPr algn="ctr" rtl="0" eaLnBrk="0" fontAlgn="base" hangingPunct="0">
              <a:spcBef>
                <a:spcPct val="0"/>
              </a:spcBef>
              <a:spcAft>
                <a:spcPct val="0"/>
              </a:spcAft>
              <a:defRPr sz="4400" b="1">
                <a:solidFill>
                  <a:schemeClr val="tx1"/>
                </a:solidFill>
                <a:latin typeface="Arial" charset="0"/>
                <a:cs typeface="Arial" charset="0"/>
              </a:defRPr>
            </a:lvl3pPr>
            <a:lvl4pPr algn="ctr" rtl="0" eaLnBrk="0" fontAlgn="base" hangingPunct="0">
              <a:spcBef>
                <a:spcPct val="0"/>
              </a:spcBef>
              <a:spcAft>
                <a:spcPct val="0"/>
              </a:spcAft>
              <a:defRPr sz="4400" b="1">
                <a:solidFill>
                  <a:schemeClr val="tx1"/>
                </a:solidFill>
                <a:latin typeface="Arial" charset="0"/>
                <a:cs typeface="Arial" charset="0"/>
              </a:defRPr>
            </a:lvl4pPr>
            <a:lvl5pPr algn="ctr" rtl="0" eaLnBrk="0" fontAlgn="base" hangingPunct="0">
              <a:spcBef>
                <a:spcPct val="0"/>
              </a:spcBef>
              <a:spcAft>
                <a:spcPct val="0"/>
              </a:spcAft>
              <a:defRPr sz="4400" b="1">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400" dirty="0"/>
              <a:t>LA Regulatory </a:t>
            </a:r>
            <a:r>
              <a:rPr lang="en-US" sz="2400" dirty="0" smtClean="0"/>
              <a:t>Priorities - LAC </a:t>
            </a:r>
            <a:r>
              <a:rPr lang="en-US" sz="2400" dirty="0"/>
              <a:t>67/2 </a:t>
            </a:r>
            <a:r>
              <a:rPr lang="en-US" sz="2400" dirty="0" smtClean="0"/>
              <a:t>rev6 2017/18</a:t>
            </a:r>
            <a:endParaRPr lang="en-US" sz="2400" dirty="0"/>
          </a:p>
        </p:txBody>
      </p:sp>
      <p:sp>
        <p:nvSpPr>
          <p:cNvPr id="6" name="Rectangle 5"/>
          <p:cNvSpPr/>
          <p:nvPr/>
        </p:nvSpPr>
        <p:spPr>
          <a:xfrm>
            <a:off x="1194699" y="1738962"/>
            <a:ext cx="6626939" cy="4154984"/>
          </a:xfrm>
          <a:prstGeom prst="rect">
            <a:avLst/>
          </a:prstGeom>
        </p:spPr>
        <p:txBody>
          <a:bodyPr wrap="square">
            <a:spAutoFit/>
          </a:bodyPr>
          <a:lstStyle/>
          <a:p>
            <a:pPr marL="457200" indent="-457200">
              <a:buFont typeface="Arial" charset="0"/>
              <a:buChar char="•"/>
            </a:pPr>
            <a:r>
              <a:rPr lang="en-US" sz="2400" dirty="0" smtClean="0"/>
              <a:t>Construction</a:t>
            </a:r>
          </a:p>
          <a:p>
            <a:pPr marL="457200" indent="-457200">
              <a:buFont typeface="Arial" charset="0"/>
              <a:buChar char="•"/>
            </a:pPr>
            <a:r>
              <a:rPr lang="en-US" sz="2400" dirty="0" smtClean="0"/>
              <a:t>Falls </a:t>
            </a:r>
            <a:r>
              <a:rPr lang="en-US" sz="2400" dirty="0"/>
              <a:t>from height – work on/adjacent to fragile roofs/materials</a:t>
            </a:r>
          </a:p>
          <a:p>
            <a:pPr marL="457200" indent="-457200">
              <a:buFont typeface="Arial" charset="0"/>
              <a:buChar char="•"/>
            </a:pPr>
            <a:r>
              <a:rPr lang="en-US" sz="2400" dirty="0"/>
              <a:t>Health risks - respirable silica dust</a:t>
            </a:r>
          </a:p>
          <a:p>
            <a:pPr marL="457200" indent="-457200">
              <a:buFont typeface="Arial" charset="0"/>
              <a:buChar char="•"/>
            </a:pPr>
            <a:r>
              <a:rPr lang="en-US" sz="2400" dirty="0"/>
              <a:t>Duty to manage asbestos</a:t>
            </a:r>
          </a:p>
          <a:p>
            <a:pPr marL="457200" indent="-457200">
              <a:buFont typeface="Arial" charset="0"/>
              <a:buChar char="•"/>
            </a:pPr>
            <a:r>
              <a:rPr lang="en-US" sz="2400" dirty="0"/>
              <a:t>Visitor attractions to prevent or control ill health arising from animal </a:t>
            </a:r>
            <a:r>
              <a:rPr lang="en-US" sz="2400" dirty="0" smtClean="0"/>
              <a:t>contact</a:t>
            </a:r>
          </a:p>
          <a:p>
            <a:pPr marL="457200" indent="-457200">
              <a:buFont typeface="Arial" charset="0"/>
              <a:buChar char="•"/>
            </a:pPr>
            <a:r>
              <a:rPr lang="en-US" sz="2400" dirty="0"/>
              <a:t>Beverage gases in the hospitality </a:t>
            </a:r>
            <a:r>
              <a:rPr lang="en-US" sz="2400" dirty="0" smtClean="0"/>
              <a:t>industry</a:t>
            </a:r>
          </a:p>
          <a:p>
            <a:pPr marL="457200" indent="-457200">
              <a:buFont typeface="Arial" charset="0"/>
              <a:buChar char="•"/>
            </a:pPr>
            <a:r>
              <a:rPr lang="en-US" sz="2400" dirty="0"/>
              <a:t>Gas safety in commercial catering </a:t>
            </a:r>
            <a:r>
              <a:rPr lang="en-US" sz="2400" dirty="0" smtClean="0"/>
              <a:t>premises</a:t>
            </a:r>
          </a:p>
          <a:p>
            <a:pPr marL="457200" indent="-457200">
              <a:buFont typeface="Arial" charset="0"/>
              <a:buChar char="•"/>
            </a:pPr>
            <a:r>
              <a:rPr lang="en-US" sz="2400" dirty="0"/>
              <a:t>Welfare provision for delivery </a:t>
            </a:r>
            <a:r>
              <a:rPr lang="en-US" sz="2400" dirty="0" smtClean="0"/>
              <a:t>drivers</a:t>
            </a:r>
          </a:p>
          <a:p>
            <a:pPr marL="457200" indent="-457200">
              <a:buFont typeface="Arial" charset="0"/>
              <a:buChar char="•"/>
            </a:pPr>
            <a:r>
              <a:rPr lang="en-US" sz="2400" dirty="0"/>
              <a:t>Investigation of incidents and complaints</a:t>
            </a:r>
          </a:p>
        </p:txBody>
      </p:sp>
      <p:graphicFrame>
        <p:nvGraphicFramePr>
          <p:cNvPr id="2" name="Object 1"/>
          <p:cNvGraphicFramePr>
            <a:graphicFrameLocks noChangeAspect="1"/>
          </p:cNvGraphicFramePr>
          <p:nvPr>
            <p:extLst>
              <p:ext uri="{D42A27DB-BD31-4B8C-83A1-F6EECF244321}">
                <p14:modId xmlns:p14="http://schemas.microsoft.com/office/powerpoint/2010/main" val="118815199"/>
              </p:ext>
            </p:extLst>
          </p:nvPr>
        </p:nvGraphicFramePr>
        <p:xfrm>
          <a:off x="8002041" y="675249"/>
          <a:ext cx="3542800" cy="5013091"/>
        </p:xfrm>
        <a:graphic>
          <a:graphicData uri="http://schemas.openxmlformats.org/presentationml/2006/ole">
            <mc:AlternateContent xmlns:mc="http://schemas.openxmlformats.org/markup-compatibility/2006">
              <mc:Choice xmlns:v="urn:schemas-microsoft-com:vml" Requires="v">
                <p:oleObj spid="_x0000_s14367" name="Acrobat Document" r:id="rId5" imgW="5667122" imgH="8019837" progId="AcroExch.Document.11">
                  <p:embed/>
                </p:oleObj>
              </mc:Choice>
              <mc:Fallback>
                <p:oleObj name="Acrobat Document" r:id="rId5" imgW="5667122" imgH="8019837" progId="AcroExch.Document.11">
                  <p:embed/>
                  <p:pic>
                    <p:nvPicPr>
                      <p:cNvPr id="0" name=""/>
                      <p:cNvPicPr/>
                      <p:nvPr/>
                    </p:nvPicPr>
                    <p:blipFill>
                      <a:blip r:embed="rId6"/>
                      <a:stretch>
                        <a:fillRect/>
                      </a:stretch>
                    </p:blipFill>
                    <p:spPr>
                      <a:xfrm>
                        <a:off x="8002041" y="675249"/>
                        <a:ext cx="3542800" cy="5013091"/>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443138165"/>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788616" y="1818620"/>
            <a:ext cx="10762006" cy="3960465"/>
          </a:xfrm>
        </p:spPr>
        <p:txBody>
          <a:bodyPr/>
          <a:lstStyle/>
          <a:p>
            <a:pPr fontAlgn="auto">
              <a:lnSpc>
                <a:spcPct val="80000"/>
              </a:lnSpc>
              <a:spcBef>
                <a:spcPct val="0"/>
              </a:spcBef>
              <a:spcAft>
                <a:spcPct val="15000"/>
              </a:spcAft>
            </a:pPr>
            <a:r>
              <a:rPr lang="en-GB" altLang="en-US" sz="3200" dirty="0"/>
              <a:t>May 2015 Transparency of fees introduced</a:t>
            </a:r>
          </a:p>
          <a:p>
            <a:pPr fontAlgn="auto">
              <a:lnSpc>
                <a:spcPct val="80000"/>
              </a:lnSpc>
              <a:spcBef>
                <a:spcPct val="0"/>
              </a:spcBef>
              <a:spcAft>
                <a:spcPct val="15000"/>
              </a:spcAft>
            </a:pPr>
            <a:r>
              <a:rPr lang="en-GB" altLang="en-US" sz="3200" dirty="0" smtClean="0"/>
              <a:t>PM </a:t>
            </a:r>
            <a:r>
              <a:rPr lang="en-GB" altLang="en-US" sz="3200" dirty="0"/>
              <a:t>speech on immigration [rogue landlords &amp; HMOs]</a:t>
            </a:r>
          </a:p>
          <a:p>
            <a:pPr fontAlgn="auto">
              <a:lnSpc>
                <a:spcPct val="80000"/>
              </a:lnSpc>
              <a:spcBef>
                <a:spcPct val="0"/>
              </a:spcBef>
              <a:spcAft>
                <a:spcPct val="15000"/>
              </a:spcAft>
            </a:pPr>
            <a:r>
              <a:rPr lang="en-GB" altLang="en-US" sz="3200" dirty="0"/>
              <a:t>Oct 2015 Mandatory smoke &amp; CO alarms plus retaliatory evictions</a:t>
            </a:r>
          </a:p>
          <a:p>
            <a:pPr fontAlgn="auto">
              <a:lnSpc>
                <a:spcPct val="80000"/>
              </a:lnSpc>
              <a:spcBef>
                <a:spcPct val="0"/>
              </a:spcBef>
              <a:spcAft>
                <a:spcPct val="15000"/>
              </a:spcAft>
            </a:pPr>
            <a:r>
              <a:rPr lang="en-GB" altLang="en-US" sz="3200" dirty="0"/>
              <a:t>Oct 2015 Housing &amp; Planning Bill published with PRS package</a:t>
            </a:r>
          </a:p>
          <a:p>
            <a:pPr fontAlgn="auto">
              <a:lnSpc>
                <a:spcPct val="80000"/>
              </a:lnSpc>
              <a:spcBef>
                <a:spcPct val="0"/>
              </a:spcBef>
              <a:spcAft>
                <a:spcPct val="15000"/>
              </a:spcAft>
            </a:pPr>
            <a:r>
              <a:rPr lang="en-GB" altLang="en-US" sz="3200" dirty="0"/>
              <a:t>Feb 2016 Right to rent checks</a:t>
            </a:r>
          </a:p>
          <a:p>
            <a:pPr fontAlgn="auto">
              <a:lnSpc>
                <a:spcPct val="80000"/>
              </a:lnSpc>
              <a:spcBef>
                <a:spcPct val="0"/>
              </a:spcBef>
              <a:spcAft>
                <a:spcPct val="15000"/>
              </a:spcAft>
            </a:pPr>
            <a:r>
              <a:rPr lang="en-GB" altLang="en-US" sz="3200" dirty="0"/>
              <a:t>May 2016 Housing &amp; Planning Act received Royal Assent</a:t>
            </a:r>
          </a:p>
          <a:p>
            <a:pPr marL="0" marR="0" lvl="0" indent="0" defTabSz="914400" eaLnBrk="1" fontAlgn="auto" latinLnBrk="0" hangingPunct="1">
              <a:lnSpc>
                <a:spcPct val="80000"/>
              </a:lnSpc>
              <a:spcBef>
                <a:spcPct val="0"/>
              </a:spcBef>
              <a:spcAft>
                <a:spcPct val="15000"/>
              </a:spcAft>
              <a:buClrTx/>
              <a:buSzTx/>
              <a:buFontTx/>
              <a:buNone/>
              <a:tabLst/>
              <a:defRPr/>
            </a:pPr>
            <a:endParaRPr lang="en-GB" altLang="en-US" sz="1800" dirty="0"/>
          </a:p>
        </p:txBody>
      </p:sp>
      <p:sp>
        <p:nvSpPr>
          <p:cNvPr id="5"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898519138"/>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630599" y="1662286"/>
            <a:ext cx="10717793" cy="4179777"/>
          </a:xfrm>
        </p:spPr>
        <p:txBody>
          <a:bodyPr/>
          <a:lstStyle/>
          <a:p>
            <a:pPr marL="0" indent="0">
              <a:lnSpc>
                <a:spcPct val="80000"/>
              </a:lnSpc>
              <a:spcBef>
                <a:spcPct val="0"/>
              </a:spcBef>
              <a:spcAft>
                <a:spcPct val="15000"/>
              </a:spcAft>
              <a:buNone/>
            </a:pPr>
            <a:r>
              <a:rPr lang="en-GB" altLang="en-US" sz="2400" dirty="0"/>
              <a:t>5 measures designed to tackle </a:t>
            </a:r>
            <a:r>
              <a:rPr lang="en-GB" altLang="en-US" sz="2400" dirty="0" smtClean="0"/>
              <a:t>criminal </a:t>
            </a:r>
            <a:r>
              <a:rPr lang="en-GB" altLang="en-US" sz="2400" dirty="0"/>
              <a:t>landlords/property agents</a:t>
            </a:r>
          </a:p>
          <a:p>
            <a:pPr marL="0" indent="0">
              <a:lnSpc>
                <a:spcPct val="80000"/>
              </a:lnSpc>
              <a:spcBef>
                <a:spcPct val="0"/>
              </a:spcBef>
              <a:spcAft>
                <a:spcPct val="15000"/>
              </a:spcAft>
              <a:buNone/>
            </a:pPr>
            <a:endParaRPr lang="en-GB" altLang="en-US" sz="2400" dirty="0"/>
          </a:p>
          <a:p>
            <a:pPr>
              <a:lnSpc>
                <a:spcPct val="80000"/>
              </a:lnSpc>
              <a:spcBef>
                <a:spcPct val="0"/>
              </a:spcBef>
              <a:spcAft>
                <a:spcPct val="15000"/>
              </a:spcAft>
            </a:pPr>
            <a:r>
              <a:rPr lang="en-GB" altLang="en-US" sz="2400" dirty="0"/>
              <a:t>Civil penalties of up to £30,000</a:t>
            </a:r>
          </a:p>
          <a:p>
            <a:pPr>
              <a:lnSpc>
                <a:spcPct val="80000"/>
              </a:lnSpc>
              <a:spcBef>
                <a:spcPct val="0"/>
              </a:spcBef>
              <a:spcAft>
                <a:spcPct val="15000"/>
              </a:spcAft>
            </a:pPr>
            <a:r>
              <a:rPr lang="en-GB" altLang="en-US" sz="2400" dirty="0"/>
              <a:t>Extension of Rent Repayment Orders</a:t>
            </a:r>
          </a:p>
          <a:p>
            <a:pPr>
              <a:lnSpc>
                <a:spcPct val="80000"/>
              </a:lnSpc>
              <a:spcBef>
                <a:spcPct val="0"/>
              </a:spcBef>
              <a:spcAft>
                <a:spcPct val="15000"/>
              </a:spcAft>
            </a:pPr>
            <a:r>
              <a:rPr lang="en-GB" altLang="en-US" sz="2400" dirty="0"/>
              <a:t>Banning orders for most prolific offenders</a:t>
            </a:r>
          </a:p>
          <a:p>
            <a:pPr>
              <a:lnSpc>
                <a:spcPct val="80000"/>
              </a:lnSpc>
              <a:spcBef>
                <a:spcPct val="0"/>
              </a:spcBef>
              <a:spcAft>
                <a:spcPct val="15000"/>
              </a:spcAft>
            </a:pPr>
            <a:r>
              <a:rPr lang="en-GB" altLang="en-US" sz="2400" dirty="0" smtClean="0"/>
              <a:t>Database </a:t>
            </a:r>
            <a:r>
              <a:rPr lang="en-GB" altLang="en-US" sz="2400" dirty="0"/>
              <a:t>of  rogue landlords/property agents</a:t>
            </a:r>
          </a:p>
          <a:p>
            <a:pPr>
              <a:lnSpc>
                <a:spcPct val="80000"/>
              </a:lnSpc>
              <a:spcBef>
                <a:spcPct val="0"/>
              </a:spcBef>
              <a:spcAft>
                <a:spcPct val="15000"/>
              </a:spcAft>
            </a:pPr>
            <a:r>
              <a:rPr lang="en-GB" altLang="en-US" sz="2400" dirty="0" smtClean="0"/>
              <a:t>Tougher </a:t>
            </a:r>
            <a:r>
              <a:rPr lang="en-GB" altLang="en-US" sz="2400" dirty="0"/>
              <a:t>fit and proper person test for landlords of licensed properties</a:t>
            </a:r>
          </a:p>
          <a:p>
            <a:pPr marL="0" indent="0">
              <a:lnSpc>
                <a:spcPct val="80000"/>
              </a:lnSpc>
              <a:spcBef>
                <a:spcPct val="0"/>
              </a:spcBef>
              <a:spcAft>
                <a:spcPct val="15000"/>
              </a:spcAft>
              <a:buNone/>
            </a:pPr>
            <a:endParaRPr lang="en-GB" altLang="en-US" sz="2400" dirty="0"/>
          </a:p>
          <a:p>
            <a:pPr marL="0" indent="0">
              <a:lnSpc>
                <a:spcPct val="80000"/>
              </a:lnSpc>
              <a:spcBef>
                <a:spcPct val="0"/>
              </a:spcBef>
              <a:spcAft>
                <a:spcPct val="15000"/>
              </a:spcAft>
              <a:buNone/>
            </a:pPr>
            <a:r>
              <a:rPr lang="en-GB" altLang="en-US" sz="2400" dirty="0" smtClean="0"/>
              <a:t>HPA 2016 </a:t>
            </a:r>
            <a:r>
              <a:rPr lang="en-GB" altLang="en-US" sz="2400" dirty="0"/>
              <a:t>also introduces</a:t>
            </a:r>
          </a:p>
          <a:p>
            <a:pPr>
              <a:lnSpc>
                <a:spcPct val="80000"/>
              </a:lnSpc>
              <a:spcBef>
                <a:spcPct val="0"/>
              </a:spcBef>
              <a:spcAft>
                <a:spcPct val="15000"/>
              </a:spcAft>
            </a:pPr>
            <a:r>
              <a:rPr lang="en-GB" altLang="en-US" sz="2400" dirty="0"/>
              <a:t>New mechanism allowing landlords to legally recover abandoned properties without needing to go to court; and </a:t>
            </a:r>
          </a:p>
          <a:p>
            <a:pPr>
              <a:lnSpc>
                <a:spcPct val="80000"/>
              </a:lnSpc>
              <a:spcBef>
                <a:spcPct val="0"/>
              </a:spcBef>
              <a:spcAft>
                <a:spcPct val="15000"/>
              </a:spcAft>
            </a:pPr>
            <a:r>
              <a:rPr lang="en-GB" altLang="en-US" sz="2400" dirty="0"/>
              <a:t>Powers on electrical safety and client money protection</a:t>
            </a:r>
          </a:p>
        </p:txBody>
      </p:sp>
      <p:sp>
        <p:nvSpPr>
          <p:cNvPr id="5"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8"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395568652"/>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59944" y="2332784"/>
            <a:ext cx="8229600" cy="3024144"/>
          </a:xfrm>
        </p:spPr>
        <p:txBody>
          <a:bodyPr/>
          <a:lstStyle/>
          <a:p>
            <a:pPr marL="0" indent="0">
              <a:lnSpc>
                <a:spcPct val="80000"/>
              </a:lnSpc>
              <a:spcBef>
                <a:spcPct val="0"/>
              </a:spcBef>
              <a:spcAft>
                <a:spcPct val="15000"/>
              </a:spcAft>
              <a:buNone/>
            </a:pPr>
            <a:r>
              <a:rPr lang="en-GB" altLang="en-US" b="1" dirty="0" smtClean="0"/>
              <a:t>Civil </a:t>
            </a:r>
            <a:r>
              <a:rPr lang="en-GB" altLang="en-US" b="1" dirty="0"/>
              <a:t>Penalties and Rent Repayment Orders</a:t>
            </a:r>
          </a:p>
          <a:p>
            <a:pPr marL="0" indent="0">
              <a:lnSpc>
                <a:spcPct val="80000"/>
              </a:lnSpc>
              <a:spcBef>
                <a:spcPct val="0"/>
              </a:spcBef>
              <a:spcAft>
                <a:spcPct val="15000"/>
              </a:spcAft>
              <a:buNone/>
            </a:pPr>
            <a:r>
              <a:rPr lang="en-GB" altLang="en-US" dirty="0"/>
              <a:t> </a:t>
            </a:r>
          </a:p>
          <a:p>
            <a:pPr marL="0" indent="0">
              <a:lnSpc>
                <a:spcPct val="80000"/>
              </a:lnSpc>
              <a:spcBef>
                <a:spcPct val="0"/>
              </a:spcBef>
              <a:spcAft>
                <a:spcPct val="15000"/>
              </a:spcAft>
              <a:buNone/>
            </a:pPr>
            <a:r>
              <a:rPr lang="de-DE" altLang="en-US" dirty="0" smtClean="0"/>
              <a:t>March 2017		</a:t>
            </a:r>
            <a:r>
              <a:rPr lang="de-DE" altLang="en-US" dirty="0" err="1" smtClean="0"/>
              <a:t>Guidance</a:t>
            </a:r>
            <a:r>
              <a:rPr lang="de-DE" altLang="en-US" dirty="0" smtClean="0"/>
              <a:t> </a:t>
            </a:r>
            <a:r>
              <a:rPr lang="de-DE" altLang="en-US" dirty="0" err="1" smtClean="0"/>
              <a:t>published</a:t>
            </a:r>
            <a:endParaRPr lang="de-DE" altLang="en-US" dirty="0"/>
          </a:p>
          <a:p>
            <a:pPr marL="0" indent="0">
              <a:lnSpc>
                <a:spcPct val="80000"/>
              </a:lnSpc>
              <a:spcBef>
                <a:spcPct val="0"/>
              </a:spcBef>
              <a:spcAft>
                <a:spcPct val="15000"/>
              </a:spcAft>
              <a:buNone/>
            </a:pPr>
            <a:r>
              <a:rPr lang="de-DE" altLang="en-US" dirty="0" smtClean="0"/>
              <a:t>6 April 2017</a:t>
            </a:r>
            <a:r>
              <a:rPr lang="de-DE" altLang="en-US" dirty="0"/>
              <a:t>	</a:t>
            </a:r>
            <a:r>
              <a:rPr lang="de-DE" altLang="en-US" dirty="0" smtClean="0"/>
              <a:t>	Implementation</a:t>
            </a:r>
          </a:p>
          <a:p>
            <a:pPr marL="0" indent="0">
              <a:lnSpc>
                <a:spcPct val="80000"/>
              </a:lnSpc>
              <a:spcBef>
                <a:spcPct val="0"/>
              </a:spcBef>
              <a:spcAft>
                <a:spcPct val="15000"/>
              </a:spcAft>
              <a:buNone/>
            </a:pPr>
            <a:endParaRPr lang="de-DE" altLang="en-US" dirty="0" smtClean="0"/>
          </a:p>
          <a:p>
            <a:pPr marL="0" indent="0">
              <a:lnSpc>
                <a:spcPct val="80000"/>
              </a:lnSpc>
              <a:spcBef>
                <a:spcPct val="0"/>
              </a:spcBef>
              <a:spcAft>
                <a:spcPct val="15000"/>
              </a:spcAft>
              <a:buNone/>
            </a:pPr>
            <a:r>
              <a:rPr lang="de-DE" altLang="en-US" dirty="0" smtClean="0"/>
              <a:t>West Midlands </a:t>
            </a:r>
            <a:r>
              <a:rPr lang="de-DE" altLang="en-US" dirty="0" err="1" smtClean="0"/>
              <a:t>Housing</a:t>
            </a:r>
            <a:r>
              <a:rPr lang="de-DE" altLang="en-US" dirty="0" smtClean="0"/>
              <a:t> </a:t>
            </a:r>
            <a:r>
              <a:rPr lang="de-DE" altLang="en-US" dirty="0" err="1" smtClean="0"/>
              <a:t>Enforcement</a:t>
            </a:r>
            <a:r>
              <a:rPr lang="de-DE" altLang="en-US" dirty="0" smtClean="0"/>
              <a:t> </a:t>
            </a:r>
            <a:r>
              <a:rPr lang="de-DE" altLang="en-US" dirty="0" err="1" smtClean="0"/>
              <a:t>Practioners</a:t>
            </a:r>
            <a:r>
              <a:rPr lang="de-DE" altLang="en-US" dirty="0" smtClean="0"/>
              <a:t> Group (WMHEPG) </a:t>
            </a:r>
            <a:r>
              <a:rPr lang="de-DE" altLang="en-US" dirty="0" err="1" smtClean="0"/>
              <a:t>Civil</a:t>
            </a:r>
            <a:r>
              <a:rPr lang="de-DE" altLang="en-US" dirty="0" smtClean="0"/>
              <a:t> Penalty </a:t>
            </a:r>
            <a:r>
              <a:rPr lang="de-DE" altLang="en-US" dirty="0" err="1" smtClean="0"/>
              <a:t>matrix</a:t>
            </a:r>
            <a:endParaRPr lang="de-DE" altLang="en-US" dirty="0"/>
          </a:p>
        </p:txBody>
      </p:sp>
      <p:sp>
        <p:nvSpPr>
          <p:cNvPr id="4"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7"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088580672"/>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82655" y="1855172"/>
            <a:ext cx="6137540" cy="3695964"/>
          </a:xfrm>
        </p:spPr>
        <p:txBody>
          <a:bodyPr/>
          <a:lstStyle/>
          <a:p>
            <a:pPr marL="0" indent="0">
              <a:lnSpc>
                <a:spcPct val="80000"/>
              </a:lnSpc>
              <a:spcBef>
                <a:spcPct val="0"/>
              </a:spcBef>
              <a:spcAft>
                <a:spcPct val="15000"/>
              </a:spcAft>
              <a:buNone/>
            </a:pPr>
            <a:r>
              <a:rPr lang="en-GB" altLang="en-US" b="1" dirty="0" smtClean="0"/>
              <a:t>Civil Penalty </a:t>
            </a:r>
            <a:r>
              <a:rPr lang="en-GB" altLang="en-US" b="1" dirty="0"/>
              <a:t>Notices</a:t>
            </a:r>
            <a:r>
              <a:rPr lang="en-GB" altLang="en-US" dirty="0" smtClean="0"/>
              <a:t> </a:t>
            </a:r>
            <a:endParaRPr lang="en-GB" altLang="en-US" dirty="0"/>
          </a:p>
          <a:p>
            <a:pPr>
              <a:lnSpc>
                <a:spcPct val="80000"/>
              </a:lnSpc>
              <a:spcBef>
                <a:spcPct val="0"/>
              </a:spcBef>
              <a:spcAft>
                <a:spcPct val="15000"/>
              </a:spcAft>
            </a:pPr>
            <a:r>
              <a:rPr lang="en-US" altLang="en-US" sz="2400" dirty="0" smtClean="0"/>
              <a:t>came </a:t>
            </a:r>
            <a:r>
              <a:rPr lang="en-US" altLang="en-US" sz="2400" dirty="0"/>
              <a:t>into force on 6 April 2017</a:t>
            </a:r>
            <a:endParaRPr lang="en-GB" altLang="en-US" sz="2400" dirty="0" smtClean="0"/>
          </a:p>
          <a:p>
            <a:pPr eaLnBrk="1" hangingPunct="1">
              <a:lnSpc>
                <a:spcPct val="80000"/>
              </a:lnSpc>
              <a:spcBef>
                <a:spcPct val="0"/>
              </a:spcBef>
              <a:spcAft>
                <a:spcPct val="15000"/>
              </a:spcAft>
            </a:pPr>
            <a:r>
              <a:rPr lang="en-GB" altLang="en-US" sz="2400" dirty="0" smtClean="0"/>
              <a:t>allow </a:t>
            </a:r>
            <a:r>
              <a:rPr lang="en-GB" altLang="en-US" sz="2400" dirty="0"/>
              <a:t>local authority fine of up to £30,000, to be kept by authority for investment in enforcement</a:t>
            </a:r>
          </a:p>
          <a:p>
            <a:pPr eaLnBrk="1" hangingPunct="1">
              <a:lnSpc>
                <a:spcPct val="80000"/>
              </a:lnSpc>
              <a:spcBef>
                <a:spcPct val="0"/>
              </a:spcBef>
              <a:spcAft>
                <a:spcPct val="15000"/>
              </a:spcAft>
            </a:pPr>
            <a:r>
              <a:rPr lang="en-GB" altLang="en-US" sz="2400" dirty="0"/>
              <a:t>one penalty per offence</a:t>
            </a:r>
          </a:p>
          <a:p>
            <a:pPr eaLnBrk="1" hangingPunct="1">
              <a:lnSpc>
                <a:spcPct val="80000"/>
              </a:lnSpc>
              <a:spcBef>
                <a:spcPct val="0"/>
              </a:spcBef>
              <a:spcAft>
                <a:spcPct val="15000"/>
              </a:spcAft>
            </a:pPr>
            <a:r>
              <a:rPr lang="en-GB" altLang="en-US" sz="2400" dirty="0"/>
              <a:t>choice of penalty or prosecution, one precludes the other</a:t>
            </a:r>
          </a:p>
          <a:p>
            <a:pPr eaLnBrk="1" hangingPunct="1">
              <a:lnSpc>
                <a:spcPct val="80000"/>
              </a:lnSpc>
              <a:spcBef>
                <a:spcPct val="0"/>
              </a:spcBef>
              <a:spcAft>
                <a:spcPct val="15000"/>
              </a:spcAft>
            </a:pPr>
            <a:r>
              <a:rPr lang="en-GB" altLang="en-US" sz="2400" dirty="0"/>
              <a:t>incentive to </a:t>
            </a:r>
            <a:r>
              <a:rPr lang="en-GB" altLang="en-US" sz="2400" dirty="0" smtClean="0"/>
              <a:t>enforce / cost </a:t>
            </a:r>
            <a:r>
              <a:rPr lang="en-GB" altLang="en-US" sz="2400" dirty="0"/>
              <a:t>of enforcement</a:t>
            </a:r>
          </a:p>
          <a:p>
            <a:pPr eaLnBrk="1" hangingPunct="1">
              <a:lnSpc>
                <a:spcPct val="80000"/>
              </a:lnSpc>
              <a:spcBef>
                <a:spcPct val="0"/>
              </a:spcBef>
              <a:spcAft>
                <a:spcPct val="15000"/>
              </a:spcAft>
            </a:pPr>
            <a:r>
              <a:rPr lang="en-GB" altLang="en-US" sz="2400" dirty="0"/>
              <a:t>penalty allowed for </a:t>
            </a:r>
            <a:r>
              <a:rPr lang="en-GB" altLang="en-US" sz="2400" dirty="0" smtClean="0"/>
              <a:t>most </a:t>
            </a:r>
            <a:r>
              <a:rPr lang="en-GB" altLang="en-US" sz="2400" dirty="0"/>
              <a:t>HA 2004 offences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8296" y="1190859"/>
            <a:ext cx="3103562" cy="4391931"/>
          </a:xfrm>
          <a:prstGeom prst="rect">
            <a:avLst/>
          </a:prstGeom>
          <a:ln>
            <a:solidFill>
              <a:schemeClr val="tx1"/>
            </a:solidFill>
          </a:ln>
        </p:spPr>
      </p:pic>
      <p:sp>
        <p:nvSpPr>
          <p:cNvPr id="7"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9"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333882457"/>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82655" y="1904077"/>
            <a:ext cx="7404184" cy="3598508"/>
          </a:xfrm>
        </p:spPr>
        <p:txBody>
          <a:bodyPr/>
          <a:lstStyle/>
          <a:p>
            <a:pPr marL="0" indent="0">
              <a:lnSpc>
                <a:spcPct val="80000"/>
              </a:lnSpc>
              <a:spcBef>
                <a:spcPct val="0"/>
              </a:spcBef>
              <a:spcAft>
                <a:spcPct val="15000"/>
              </a:spcAft>
              <a:buNone/>
            </a:pPr>
            <a:r>
              <a:rPr lang="en-GB" altLang="en-US" b="1" dirty="0" smtClean="0"/>
              <a:t>Civil Penalty </a:t>
            </a:r>
            <a:r>
              <a:rPr lang="en-GB" altLang="en-US" b="1"/>
              <a:t>Notices</a:t>
            </a:r>
            <a:r>
              <a:rPr lang="en-GB" altLang="en-US" smtClean="0"/>
              <a:t> </a:t>
            </a:r>
            <a:endParaRPr lang="en-GB" altLang="en-US" dirty="0" smtClean="0"/>
          </a:p>
          <a:p>
            <a:pPr>
              <a:lnSpc>
                <a:spcPct val="80000"/>
              </a:lnSpc>
              <a:spcBef>
                <a:spcPct val="0"/>
              </a:spcBef>
              <a:spcAft>
                <a:spcPct val="15000"/>
              </a:spcAft>
            </a:pPr>
            <a:r>
              <a:rPr lang="en-GB" altLang="en-US" dirty="0" smtClean="0"/>
              <a:t>Intention </a:t>
            </a:r>
            <a:r>
              <a:rPr lang="en-GB" altLang="en-US" dirty="0"/>
              <a:t>notice within 6 months of last day of conduct</a:t>
            </a:r>
          </a:p>
          <a:p>
            <a:pPr>
              <a:lnSpc>
                <a:spcPct val="80000"/>
              </a:lnSpc>
              <a:spcBef>
                <a:spcPct val="0"/>
              </a:spcBef>
              <a:spcAft>
                <a:spcPct val="15000"/>
              </a:spcAft>
            </a:pPr>
            <a:r>
              <a:rPr lang="en-GB" altLang="en-US" dirty="0"/>
              <a:t>Representations allowed on notice: at least 28 days </a:t>
            </a:r>
          </a:p>
          <a:p>
            <a:pPr>
              <a:lnSpc>
                <a:spcPct val="80000"/>
              </a:lnSpc>
              <a:spcBef>
                <a:spcPct val="0"/>
              </a:spcBef>
              <a:spcAft>
                <a:spcPct val="15000"/>
              </a:spcAft>
            </a:pPr>
            <a:r>
              <a:rPr lang="en-GB" altLang="en-US" dirty="0"/>
              <a:t>Final notice: Decision (28 days to pay)</a:t>
            </a:r>
          </a:p>
          <a:p>
            <a:pPr>
              <a:lnSpc>
                <a:spcPct val="80000"/>
              </a:lnSpc>
              <a:spcBef>
                <a:spcPct val="0"/>
              </a:spcBef>
              <a:spcAft>
                <a:spcPct val="15000"/>
              </a:spcAft>
            </a:pPr>
            <a:r>
              <a:rPr lang="en-GB" altLang="en-US" dirty="0"/>
              <a:t>Appeal to First Tier Tribunal (within 28 days)</a:t>
            </a:r>
          </a:p>
          <a:p>
            <a:pPr>
              <a:lnSpc>
                <a:spcPct val="80000"/>
              </a:lnSpc>
              <a:spcBef>
                <a:spcPct val="0"/>
              </a:spcBef>
              <a:spcAft>
                <a:spcPct val="15000"/>
              </a:spcAft>
            </a:pPr>
            <a:r>
              <a:rPr lang="en-GB" altLang="en-US" dirty="0"/>
              <a:t>Enforcement via County Court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0203" y="1166284"/>
            <a:ext cx="3103562" cy="4391931"/>
          </a:xfrm>
          <a:prstGeom prst="rect">
            <a:avLst/>
          </a:prstGeom>
          <a:ln>
            <a:solidFill>
              <a:schemeClr val="tx1"/>
            </a:solidFill>
          </a:ln>
        </p:spPr>
      </p:pic>
      <p:sp>
        <p:nvSpPr>
          <p:cNvPr id="7"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9"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524335456"/>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150475" y="1692148"/>
            <a:ext cx="6708774" cy="1187557"/>
          </a:xfrm>
        </p:spPr>
        <p:txBody>
          <a:bodyPr/>
          <a:lstStyle/>
          <a:p>
            <a:pPr marL="0" indent="0">
              <a:lnSpc>
                <a:spcPct val="80000"/>
              </a:lnSpc>
              <a:spcBef>
                <a:spcPct val="0"/>
              </a:spcBef>
              <a:spcAft>
                <a:spcPct val="15000"/>
              </a:spcAft>
              <a:buNone/>
            </a:pPr>
            <a:r>
              <a:rPr lang="en-GB" altLang="en-US" b="1" dirty="0" smtClean="0"/>
              <a:t>Civil Penalty Notices</a:t>
            </a:r>
          </a:p>
          <a:p>
            <a:pPr marL="0" indent="0">
              <a:lnSpc>
                <a:spcPct val="80000"/>
              </a:lnSpc>
              <a:spcBef>
                <a:spcPct val="0"/>
              </a:spcBef>
              <a:spcAft>
                <a:spcPct val="15000"/>
              </a:spcAft>
              <a:buNone/>
            </a:pPr>
            <a:r>
              <a:rPr lang="en-US" altLang="en-US" sz="2400" dirty="0" smtClean="0"/>
              <a:t>Failure </a:t>
            </a:r>
            <a:r>
              <a:rPr lang="en-US" altLang="en-US" sz="2400" dirty="0"/>
              <a:t>to comply with improvement notice (Housing Act 2004 Section 30</a:t>
            </a:r>
            <a:r>
              <a:rPr lang="en-US" altLang="en-US" sz="2400" dirty="0" smtClean="0"/>
              <a:t>)</a:t>
            </a:r>
          </a:p>
          <a:p>
            <a:pPr marL="0" indent="0">
              <a:lnSpc>
                <a:spcPct val="80000"/>
              </a:lnSpc>
              <a:spcBef>
                <a:spcPct val="0"/>
              </a:spcBef>
              <a:spcAft>
                <a:spcPct val="15000"/>
              </a:spcAft>
              <a:buNone/>
            </a:pPr>
            <a:endParaRPr lang="en-US" alt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2572" y="1190859"/>
            <a:ext cx="3103562" cy="4391931"/>
          </a:xfrm>
          <a:prstGeom prst="rect">
            <a:avLst/>
          </a:prstGeom>
          <a:ln>
            <a:solidFill>
              <a:schemeClr val="tx1"/>
            </a:solidFill>
          </a:ln>
        </p:spPr>
      </p:pic>
      <p:graphicFrame>
        <p:nvGraphicFramePr>
          <p:cNvPr id="3" name="Table 2"/>
          <p:cNvGraphicFramePr>
            <a:graphicFrameLocks noGrp="1"/>
          </p:cNvGraphicFramePr>
          <p:nvPr>
            <p:extLst>
              <p:ext uri="{D42A27DB-BD31-4B8C-83A1-F6EECF244321}">
                <p14:modId xmlns:p14="http://schemas.microsoft.com/office/powerpoint/2010/main" val="2141322849"/>
              </p:ext>
            </p:extLst>
          </p:nvPr>
        </p:nvGraphicFramePr>
        <p:xfrm>
          <a:off x="1254693" y="2969872"/>
          <a:ext cx="6290552" cy="2415540"/>
        </p:xfrm>
        <a:graphic>
          <a:graphicData uri="http://schemas.openxmlformats.org/drawingml/2006/table">
            <a:tbl>
              <a:tblPr firstRow="1" firstCol="1" bandRow="1">
                <a:tableStyleId>{5C22544A-7EE6-4342-B048-85BDC9FD1C3A}</a:tableStyleId>
              </a:tblPr>
              <a:tblGrid>
                <a:gridCol w="4945846">
                  <a:extLst>
                    <a:ext uri="{9D8B030D-6E8A-4147-A177-3AD203B41FA5}">
                      <a16:colId xmlns:a16="http://schemas.microsoft.com/office/drawing/2014/main" xmlns="" val="2609599891"/>
                    </a:ext>
                  </a:extLst>
                </a:gridCol>
                <a:gridCol w="1344706">
                  <a:extLst>
                    <a:ext uri="{9D8B030D-6E8A-4147-A177-3AD203B41FA5}">
                      <a16:colId xmlns:a16="http://schemas.microsoft.com/office/drawing/2014/main" xmlns="" val="286350042"/>
                    </a:ext>
                  </a:extLst>
                </a:gridCol>
              </a:tblGrid>
              <a:tr h="190500">
                <a:tc>
                  <a:txBody>
                    <a:bodyPr/>
                    <a:lstStyle/>
                    <a:p>
                      <a:pPr>
                        <a:lnSpc>
                          <a:spcPct val="115000"/>
                        </a:lnSpc>
                        <a:spcAft>
                          <a:spcPts val="0"/>
                        </a:spcAft>
                        <a:tabLst>
                          <a:tab pos="4605020" algn="r"/>
                        </a:tabLst>
                      </a:pPr>
                      <a:r>
                        <a:rPr lang="en-GB" sz="1000">
                          <a:effectLst/>
                        </a:rPr>
                        <a:t>Failure to comply with an Improvement Notice (Section 30)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a:effectLst/>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9952212"/>
                  </a:ext>
                </a:extLst>
              </a:tr>
              <a:tr h="190500">
                <a:tc>
                  <a:txBody>
                    <a:bodyPr/>
                    <a:lstStyle/>
                    <a:p>
                      <a:pPr>
                        <a:lnSpc>
                          <a:spcPct val="115000"/>
                        </a:lnSpc>
                        <a:spcAft>
                          <a:spcPts val="0"/>
                        </a:spcAft>
                      </a:pPr>
                      <a:r>
                        <a:rPr lang="en-GB" sz="1000" dirty="0">
                          <a:effectLst/>
                        </a:rPr>
                        <a:t>1st offence                                                                                                    (note 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smtClean="0">
                          <a:solidFill>
                            <a:schemeClr val="tx1"/>
                          </a:solidFill>
                          <a:effectLst/>
                        </a:rPr>
                        <a:t>5,000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23569459"/>
                  </a:ext>
                </a:extLst>
              </a:tr>
              <a:tr h="190500">
                <a:tc>
                  <a:txBody>
                    <a:bodyPr/>
                    <a:lstStyle/>
                    <a:p>
                      <a:pPr>
                        <a:lnSpc>
                          <a:spcPct val="115000"/>
                        </a:lnSpc>
                        <a:spcAft>
                          <a:spcPts val="0"/>
                        </a:spcAft>
                        <a:tabLst>
                          <a:tab pos="4605020" algn="r"/>
                        </a:tabLst>
                      </a:pPr>
                      <a:r>
                        <a:rPr lang="en-GB" sz="1000">
                          <a:effectLst/>
                        </a:rPr>
                        <a:t>2nd subsequent offence by same person/company	(note 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smtClean="0">
                          <a:solidFill>
                            <a:schemeClr val="tx1"/>
                          </a:solidFill>
                          <a:effectLst/>
                        </a:rPr>
                        <a:t>15,000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65089621"/>
                  </a:ext>
                </a:extLst>
              </a:tr>
              <a:tr h="190500">
                <a:tc>
                  <a:txBody>
                    <a:bodyPr/>
                    <a:lstStyle/>
                    <a:p>
                      <a:pPr>
                        <a:lnSpc>
                          <a:spcPct val="115000"/>
                        </a:lnSpc>
                        <a:spcAft>
                          <a:spcPts val="0"/>
                        </a:spcAft>
                      </a:pPr>
                      <a:r>
                        <a:rPr lang="en-GB" sz="1000">
                          <a:effectLst/>
                        </a:rPr>
                        <a:t>Subsequent offences by same person/company                                          (note 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smtClean="0">
                          <a:solidFill>
                            <a:schemeClr val="tx1"/>
                          </a:solidFill>
                          <a:effectLst/>
                        </a:rPr>
                        <a:t>25,000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74088478"/>
                  </a:ext>
                </a:extLst>
              </a:tr>
              <a:tr h="190500">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98980151"/>
                  </a:ext>
                </a:extLst>
              </a:tr>
              <a:tr h="190500">
                <a:tc>
                  <a:txBody>
                    <a:bodyPr/>
                    <a:lstStyle/>
                    <a:p>
                      <a:pPr>
                        <a:lnSpc>
                          <a:spcPct val="115000"/>
                        </a:lnSpc>
                        <a:spcAft>
                          <a:spcPts val="0"/>
                        </a:spcAft>
                        <a:tabLst>
                          <a:tab pos="4605020" algn="r"/>
                        </a:tabLst>
                      </a:pPr>
                      <a:r>
                        <a:rPr lang="en-GB" sz="1000">
                          <a:effectLst/>
                        </a:rPr>
                        <a:t>Premiums (use all that apply)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29518163"/>
                  </a:ext>
                </a:extLst>
              </a:tr>
              <a:tr h="190500">
                <a:tc>
                  <a:txBody>
                    <a:bodyPr/>
                    <a:lstStyle/>
                    <a:p>
                      <a:pPr>
                        <a:lnSpc>
                          <a:spcPct val="115000"/>
                        </a:lnSpc>
                        <a:spcAft>
                          <a:spcPts val="0"/>
                        </a:spcAft>
                        <a:tabLst>
                          <a:tab pos="4605020" algn="r"/>
                        </a:tabLst>
                      </a:pPr>
                      <a:r>
                        <a:rPr lang="en-GB" sz="1000">
                          <a:effectLst/>
                        </a:rPr>
                        <a:t>Acts or omissions demonstrating high culpability                                         (note 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a:t>
                      </a:r>
                      <a:r>
                        <a:rPr lang="en-GB" sz="1000" dirty="0" smtClean="0">
                          <a:solidFill>
                            <a:schemeClr val="tx1"/>
                          </a:solidFill>
                          <a:effectLst/>
                        </a:rPr>
                        <a:t>2,500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07203734"/>
                  </a:ext>
                </a:extLst>
              </a:tr>
              <a:tr h="190500">
                <a:tc>
                  <a:txBody>
                    <a:bodyPr/>
                    <a:lstStyle/>
                    <a:p>
                      <a:pPr>
                        <a:lnSpc>
                          <a:spcPct val="115000"/>
                        </a:lnSpc>
                        <a:spcAft>
                          <a:spcPts val="0"/>
                        </a:spcAft>
                        <a:tabLst>
                          <a:tab pos="4605020" algn="r"/>
                        </a:tabLst>
                      </a:pPr>
                      <a:r>
                        <a:rPr lang="en-GB" sz="1000">
                          <a:effectLst/>
                        </a:rPr>
                        <a:t>Large housing portfolio (10+ units of accommodation)	(note 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a:t>
                      </a:r>
                      <a:r>
                        <a:rPr lang="en-GB" sz="1000" dirty="0" smtClean="0">
                          <a:solidFill>
                            <a:schemeClr val="tx1"/>
                          </a:solidFill>
                          <a:effectLst/>
                        </a:rPr>
                        <a:t>2,500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13453657"/>
                  </a:ext>
                </a:extLst>
              </a:tr>
              <a:tr h="190500">
                <a:tc>
                  <a:txBody>
                    <a:bodyPr/>
                    <a:lstStyle/>
                    <a:p>
                      <a:pPr>
                        <a:lnSpc>
                          <a:spcPct val="115000"/>
                        </a:lnSpc>
                        <a:spcAft>
                          <a:spcPts val="0"/>
                        </a:spcAft>
                        <a:tabLst>
                          <a:tab pos="4605020" algn="r"/>
                        </a:tabLst>
                      </a:pPr>
                      <a:r>
                        <a:rPr lang="en-GB" sz="1000">
                          <a:effectLst/>
                        </a:rPr>
                        <a:t>Multiple Category 1 or high Category 2 Hazards	(note 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a:t>
                      </a:r>
                      <a:r>
                        <a:rPr lang="en-GB" sz="1000" dirty="0" smtClean="0">
                          <a:solidFill>
                            <a:schemeClr val="tx1"/>
                          </a:solidFill>
                          <a:effectLst/>
                        </a:rPr>
                        <a:t>2,500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52660328"/>
                  </a:ext>
                </a:extLst>
              </a:tr>
              <a:tr h="190500">
                <a:tc>
                  <a:txBody>
                    <a:bodyPr/>
                    <a:lstStyle/>
                    <a:p>
                      <a:pPr>
                        <a:lnSpc>
                          <a:spcPct val="115000"/>
                        </a:lnSpc>
                        <a:spcAft>
                          <a:spcPts val="0"/>
                        </a:spcAft>
                      </a:pPr>
                      <a:r>
                        <a:rPr lang="en-GB" sz="1000" dirty="0">
                          <a:effectLst/>
                        </a:rPr>
                        <a:t>Vulnerable occupant and/or significant harm occurred as result of housing conditions                                                                                                   </a:t>
                      </a:r>
                      <a:r>
                        <a:rPr lang="en-GB" sz="1000" dirty="0" smtClean="0">
                          <a:effectLst/>
                        </a:rPr>
                        <a:t> </a:t>
                      </a:r>
                      <a:r>
                        <a:rPr lang="en-GB" sz="1000" dirty="0">
                          <a:effectLst/>
                        </a:rPr>
                        <a:t>(note 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a:t>
                      </a:r>
                      <a:r>
                        <a:rPr lang="en-GB" sz="1000" dirty="0" smtClean="0">
                          <a:solidFill>
                            <a:schemeClr val="tx1"/>
                          </a:solidFill>
                          <a:effectLst/>
                        </a:rPr>
                        <a:t>2,500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00111081"/>
                  </a:ext>
                </a:extLst>
              </a:tr>
              <a:tr h="190500">
                <a:tc>
                  <a:txBody>
                    <a:bodyPr/>
                    <a:lstStyle/>
                    <a:p>
                      <a:pPr>
                        <a:lnSpc>
                          <a:spcPct val="115000"/>
                        </a:lnSpc>
                        <a:spcAft>
                          <a:spcPts val="0"/>
                        </a:spcAft>
                      </a:pPr>
                      <a:r>
                        <a:rPr lang="en-GB" sz="1000">
                          <a:effectLst/>
                        </a:rPr>
                        <a:t>Perpetrator demonstrates Income to be less than £440/week                     (note 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-50%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81249732"/>
                  </a:ext>
                </a:extLst>
              </a:tr>
            </a:tbl>
          </a:graphicData>
        </a:graphic>
      </p:graphicFrame>
      <p:sp>
        <p:nvSpPr>
          <p:cNvPr id="4" name="Rectangle 3"/>
          <p:cNvSpPr/>
          <p:nvPr/>
        </p:nvSpPr>
        <p:spPr>
          <a:xfrm>
            <a:off x="711889" y="5638315"/>
            <a:ext cx="7376160" cy="313932"/>
          </a:xfrm>
          <a:prstGeom prst="rect">
            <a:avLst/>
          </a:prstGeom>
        </p:spPr>
        <p:txBody>
          <a:bodyPr wrap="square">
            <a:spAutoFit/>
          </a:bodyPr>
          <a:lstStyle/>
          <a:p>
            <a:pPr>
              <a:lnSpc>
                <a:spcPct val="80000"/>
              </a:lnSpc>
              <a:spcBef>
                <a:spcPct val="0"/>
              </a:spcBef>
              <a:spcAft>
                <a:spcPct val="15000"/>
              </a:spcAft>
            </a:pPr>
            <a:r>
              <a:rPr lang="en-US" altLang="en-US" i="1" dirty="0"/>
              <a:t>West Midlands Housing Enforcement Practitioners Group (WMHEPG)</a:t>
            </a:r>
            <a:endParaRPr lang="en-GB" altLang="en-US" i="1" dirty="0"/>
          </a:p>
        </p:txBody>
      </p:sp>
      <p:sp>
        <p:nvSpPr>
          <p:cNvPr id="8"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891865960"/>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45582" y="1727899"/>
            <a:ext cx="6708774" cy="1187557"/>
          </a:xfrm>
        </p:spPr>
        <p:txBody>
          <a:bodyPr/>
          <a:lstStyle/>
          <a:p>
            <a:pPr marL="0" indent="0">
              <a:lnSpc>
                <a:spcPct val="80000"/>
              </a:lnSpc>
              <a:spcBef>
                <a:spcPct val="0"/>
              </a:spcBef>
              <a:spcAft>
                <a:spcPct val="15000"/>
              </a:spcAft>
              <a:buNone/>
            </a:pPr>
            <a:r>
              <a:rPr lang="en-GB" altLang="en-US" b="1" dirty="0" smtClean="0"/>
              <a:t>Civil Penalty Notices</a:t>
            </a:r>
          </a:p>
          <a:p>
            <a:pPr marL="0" indent="0">
              <a:lnSpc>
                <a:spcPct val="80000"/>
              </a:lnSpc>
              <a:spcBef>
                <a:spcPct val="0"/>
              </a:spcBef>
              <a:spcAft>
                <a:spcPct val="15000"/>
              </a:spcAft>
              <a:buNone/>
            </a:pPr>
            <a:r>
              <a:rPr lang="en-US" altLang="en-US" sz="2400" dirty="0" smtClean="0"/>
              <a:t>Licensing </a:t>
            </a:r>
            <a:r>
              <a:rPr lang="en-US" altLang="en-US" sz="2400" dirty="0"/>
              <a:t>of HMOs under Housing Act 2004 Part 2 (Housing Act 2004 Section 72)</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019" y="1166284"/>
            <a:ext cx="3103562" cy="4391931"/>
          </a:xfrm>
          <a:prstGeom prst="rect">
            <a:avLst/>
          </a:prstGeom>
          <a:ln>
            <a:solidFill>
              <a:schemeClr val="tx1"/>
            </a:solidFill>
          </a:ln>
        </p:spPr>
      </p:pic>
      <p:sp>
        <p:nvSpPr>
          <p:cNvPr id="4" name="Rectangle 3"/>
          <p:cNvSpPr/>
          <p:nvPr/>
        </p:nvSpPr>
        <p:spPr>
          <a:xfrm>
            <a:off x="711889" y="5638315"/>
            <a:ext cx="7376160" cy="313932"/>
          </a:xfrm>
          <a:prstGeom prst="rect">
            <a:avLst/>
          </a:prstGeom>
        </p:spPr>
        <p:txBody>
          <a:bodyPr wrap="square">
            <a:spAutoFit/>
          </a:bodyPr>
          <a:lstStyle/>
          <a:p>
            <a:pPr>
              <a:lnSpc>
                <a:spcPct val="80000"/>
              </a:lnSpc>
              <a:spcBef>
                <a:spcPct val="0"/>
              </a:spcBef>
              <a:spcAft>
                <a:spcPct val="15000"/>
              </a:spcAft>
            </a:pPr>
            <a:r>
              <a:rPr lang="en-US" altLang="en-US" i="1" dirty="0"/>
              <a:t>West Midlands Housing Enforcement Practitioners Group (WMHEPG)</a:t>
            </a:r>
            <a:endParaRPr lang="en-GB" altLang="en-US" i="1" dirty="0"/>
          </a:p>
        </p:txBody>
      </p:sp>
      <p:graphicFrame>
        <p:nvGraphicFramePr>
          <p:cNvPr id="7" name="Table 6"/>
          <p:cNvGraphicFramePr>
            <a:graphicFrameLocks noGrp="1"/>
          </p:cNvGraphicFramePr>
          <p:nvPr>
            <p:extLst>
              <p:ext uri="{D42A27DB-BD31-4B8C-83A1-F6EECF244321}">
                <p14:modId xmlns:p14="http://schemas.microsoft.com/office/powerpoint/2010/main" val="1466276652"/>
              </p:ext>
            </p:extLst>
          </p:nvPr>
        </p:nvGraphicFramePr>
        <p:xfrm>
          <a:off x="1465634" y="3267978"/>
          <a:ext cx="5868670" cy="1663065"/>
        </p:xfrm>
        <a:graphic>
          <a:graphicData uri="http://schemas.openxmlformats.org/drawingml/2006/table">
            <a:tbl>
              <a:tblPr firstRow="1" firstCol="1" bandRow="1">
                <a:tableStyleId>{5C22544A-7EE6-4342-B048-85BDC9FD1C3A}</a:tableStyleId>
              </a:tblPr>
              <a:tblGrid>
                <a:gridCol w="4742180">
                  <a:extLst>
                    <a:ext uri="{9D8B030D-6E8A-4147-A177-3AD203B41FA5}">
                      <a16:colId xmlns:a16="http://schemas.microsoft.com/office/drawing/2014/main" xmlns="" val="2775751044"/>
                    </a:ext>
                  </a:extLst>
                </a:gridCol>
                <a:gridCol w="1126490">
                  <a:extLst>
                    <a:ext uri="{9D8B030D-6E8A-4147-A177-3AD203B41FA5}">
                      <a16:colId xmlns:a16="http://schemas.microsoft.com/office/drawing/2014/main" xmlns="" val="87454273"/>
                    </a:ext>
                  </a:extLst>
                </a:gridCol>
              </a:tblGrid>
              <a:tr h="190500">
                <a:tc>
                  <a:txBody>
                    <a:bodyPr/>
                    <a:lstStyle/>
                    <a:p>
                      <a:pPr>
                        <a:lnSpc>
                          <a:spcPct val="115000"/>
                        </a:lnSpc>
                        <a:spcAft>
                          <a:spcPts val="0"/>
                        </a:spcAft>
                        <a:tabLst>
                          <a:tab pos="4605020" algn="r"/>
                        </a:tabLst>
                      </a:pPr>
                      <a:r>
                        <a:rPr lang="en-GB" sz="1000" dirty="0">
                          <a:effectLst/>
                        </a:rPr>
                        <a:t>Offences in relation to licensing of HMOs 	(note1)</a:t>
                      </a:r>
                      <a:endParaRPr lang="en-GB" sz="1100" dirty="0">
                        <a:effectLst/>
                      </a:endParaRPr>
                    </a:p>
                    <a:p>
                      <a:pPr>
                        <a:lnSpc>
                          <a:spcPct val="115000"/>
                        </a:lnSpc>
                        <a:spcAft>
                          <a:spcPts val="0"/>
                        </a:spcAft>
                        <a:tabLst>
                          <a:tab pos="4605020" algn="r"/>
                        </a:tabLst>
                      </a:pPr>
                      <a:r>
                        <a:rPr lang="en-GB" sz="1000" dirty="0">
                          <a:effectLst/>
                        </a:rPr>
                        <a:t>under Part 2 of the Act (Section 72)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a:effectLst/>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08982736"/>
                  </a:ext>
                </a:extLst>
              </a:tr>
              <a:tr h="190500">
                <a:tc>
                  <a:txBody>
                    <a:bodyPr/>
                    <a:lstStyle/>
                    <a:p>
                      <a:pPr>
                        <a:lnSpc>
                          <a:spcPct val="115000"/>
                        </a:lnSpc>
                        <a:spcAft>
                          <a:spcPts val="0"/>
                        </a:spcAft>
                        <a:tabLst>
                          <a:tab pos="4605020" algn="r"/>
                        </a:tabLst>
                      </a:pPr>
                      <a:r>
                        <a:rPr lang="en-GB" sz="1000">
                          <a:effectLst/>
                        </a:rPr>
                        <a:t>Failure to obtain property Licence (section 72(1))	(note 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smtClean="0">
                          <a:solidFill>
                            <a:schemeClr val="tx1"/>
                          </a:solidFill>
                          <a:effectLst/>
                        </a:rPr>
                        <a:t>10,000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10074508"/>
                  </a:ext>
                </a:extLst>
              </a:tr>
              <a:tr h="190500">
                <a:tc>
                  <a:txBody>
                    <a:bodyPr/>
                    <a:lstStyle/>
                    <a:p>
                      <a:pPr algn="just">
                        <a:lnSpc>
                          <a:spcPct val="115000"/>
                        </a:lnSpc>
                        <a:spcAft>
                          <a:spcPts val="0"/>
                        </a:spcAft>
                      </a:pPr>
                      <a:r>
                        <a:rPr lang="en-GB" sz="1000">
                          <a:effectLst/>
                        </a:rPr>
                        <a:t>2nd subsequent offence by same person/company                                     (note 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smtClean="0">
                          <a:solidFill>
                            <a:schemeClr val="tx1"/>
                          </a:solidFill>
                          <a:effectLst/>
                        </a:rPr>
                        <a:t>30,000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04884184"/>
                  </a:ext>
                </a:extLst>
              </a:tr>
              <a:tr h="190500">
                <a:tc>
                  <a:txBody>
                    <a:bodyPr/>
                    <a:lstStyle/>
                    <a:p>
                      <a:pPr>
                        <a:lnSpc>
                          <a:spcPct val="115000"/>
                        </a:lnSpc>
                        <a:spcAft>
                          <a:spcPts val="0"/>
                        </a:spcAft>
                        <a:tabLst>
                          <a:tab pos="4605020" algn="r"/>
                        </a:tabLst>
                      </a:pPr>
                      <a:r>
                        <a:rPr lang="en-GB" sz="1000">
                          <a:effectLst/>
                        </a:rPr>
                        <a:t>Perpetrator demonstrates Income to be less than £440/week	(note 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a:solidFill>
                            <a:schemeClr val="tx1"/>
                          </a:solidFill>
                          <a:effectLst/>
                        </a:rPr>
                        <a:t>-50%</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34026806"/>
                  </a:ext>
                </a:extLst>
              </a:tr>
              <a:tr h="190500">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a:solidFill>
                            <a:schemeClr val="tx1"/>
                          </a:solidFill>
                          <a:effectLst/>
                        </a:rPr>
                        <a:t> </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47449745"/>
                  </a:ext>
                </a:extLst>
              </a:tr>
              <a:tr h="190500">
                <a:tc>
                  <a:txBody>
                    <a:bodyPr/>
                    <a:lstStyle/>
                    <a:p>
                      <a:pPr>
                        <a:lnSpc>
                          <a:spcPct val="115000"/>
                        </a:lnSpc>
                        <a:spcAft>
                          <a:spcPts val="0"/>
                        </a:spcAft>
                      </a:pPr>
                      <a:r>
                        <a:rPr lang="en-GB" sz="1000">
                          <a:effectLst/>
                        </a:rPr>
                        <a:t>Breach of Licence conditions (Section 72(2) and (3)) - Per licence breach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smtClean="0">
                          <a:solidFill>
                            <a:schemeClr val="tx1"/>
                          </a:solidFill>
                          <a:effectLst/>
                        </a:rPr>
                        <a:t>5,000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41858576"/>
                  </a:ext>
                </a:extLst>
              </a:tr>
              <a:tr h="200025">
                <a:tc>
                  <a:txBody>
                    <a:bodyPr/>
                    <a:lstStyle/>
                    <a:p>
                      <a:pPr>
                        <a:lnSpc>
                          <a:spcPct val="115000"/>
                        </a:lnSpc>
                        <a:spcAft>
                          <a:spcPts val="0"/>
                        </a:spcAft>
                        <a:tabLst>
                          <a:tab pos="4605020" algn="r"/>
                        </a:tabLst>
                      </a:pPr>
                      <a:r>
                        <a:rPr lang="en-GB" sz="1000">
                          <a:effectLst/>
                        </a:rPr>
                        <a:t>Perpetrator demonstrates Income to be less than £440/week	(note 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-50%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84845768"/>
                  </a:ext>
                </a:extLst>
              </a:tr>
            </a:tbl>
          </a:graphicData>
        </a:graphic>
      </p:graphicFrame>
      <p:sp>
        <p:nvSpPr>
          <p:cNvPr id="8"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2359852432"/>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166659" y="1739497"/>
            <a:ext cx="6708774" cy="1187557"/>
          </a:xfrm>
        </p:spPr>
        <p:txBody>
          <a:bodyPr/>
          <a:lstStyle/>
          <a:p>
            <a:pPr marL="0" indent="0">
              <a:lnSpc>
                <a:spcPct val="80000"/>
              </a:lnSpc>
              <a:spcBef>
                <a:spcPct val="0"/>
              </a:spcBef>
              <a:spcAft>
                <a:spcPct val="15000"/>
              </a:spcAft>
              <a:buNone/>
            </a:pPr>
            <a:r>
              <a:rPr lang="en-GB" altLang="en-US" b="1" dirty="0" smtClean="0"/>
              <a:t>Civil Penalty Notices</a:t>
            </a:r>
          </a:p>
          <a:p>
            <a:pPr marL="0" indent="0">
              <a:lnSpc>
                <a:spcPct val="80000"/>
              </a:lnSpc>
              <a:spcBef>
                <a:spcPct val="0"/>
              </a:spcBef>
              <a:spcAft>
                <a:spcPct val="15000"/>
              </a:spcAft>
              <a:buNone/>
            </a:pPr>
            <a:r>
              <a:rPr lang="en-US" altLang="en-US" sz="2400" dirty="0" smtClean="0"/>
              <a:t>Failure </a:t>
            </a:r>
            <a:r>
              <a:rPr lang="en-US" altLang="en-US" sz="2400" dirty="0"/>
              <a:t>to comply with overcrowding notice, (Housing Act 2004 Section 139(7))</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9743" y="1023024"/>
            <a:ext cx="3103562" cy="4391931"/>
          </a:xfrm>
          <a:prstGeom prst="rect">
            <a:avLst/>
          </a:prstGeom>
          <a:ln>
            <a:solidFill>
              <a:schemeClr val="tx1"/>
            </a:solidFill>
          </a:ln>
        </p:spPr>
      </p:pic>
      <p:sp>
        <p:nvSpPr>
          <p:cNvPr id="4" name="Rectangle 3"/>
          <p:cNvSpPr/>
          <p:nvPr/>
        </p:nvSpPr>
        <p:spPr>
          <a:xfrm>
            <a:off x="711889" y="5638315"/>
            <a:ext cx="7376160" cy="313932"/>
          </a:xfrm>
          <a:prstGeom prst="rect">
            <a:avLst/>
          </a:prstGeom>
        </p:spPr>
        <p:txBody>
          <a:bodyPr wrap="square">
            <a:spAutoFit/>
          </a:bodyPr>
          <a:lstStyle/>
          <a:p>
            <a:pPr>
              <a:lnSpc>
                <a:spcPct val="80000"/>
              </a:lnSpc>
              <a:spcBef>
                <a:spcPct val="0"/>
              </a:spcBef>
              <a:spcAft>
                <a:spcPct val="15000"/>
              </a:spcAft>
            </a:pPr>
            <a:r>
              <a:rPr lang="en-US" altLang="en-US" i="1" dirty="0"/>
              <a:t>West Midlands Housing Enforcement Practitioners Group (WMHEPG)</a:t>
            </a:r>
            <a:endParaRPr lang="en-GB" altLang="en-US" i="1" dirty="0"/>
          </a:p>
        </p:txBody>
      </p:sp>
      <p:graphicFrame>
        <p:nvGraphicFramePr>
          <p:cNvPr id="3" name="Table 2"/>
          <p:cNvGraphicFramePr>
            <a:graphicFrameLocks noGrp="1"/>
          </p:cNvGraphicFramePr>
          <p:nvPr>
            <p:extLst>
              <p:ext uri="{D42A27DB-BD31-4B8C-83A1-F6EECF244321}">
                <p14:modId xmlns:p14="http://schemas.microsoft.com/office/powerpoint/2010/main" val="1336840839"/>
              </p:ext>
            </p:extLst>
          </p:nvPr>
        </p:nvGraphicFramePr>
        <p:xfrm>
          <a:off x="1321978" y="3123985"/>
          <a:ext cx="5868670" cy="2179320"/>
        </p:xfrm>
        <a:graphic>
          <a:graphicData uri="http://schemas.openxmlformats.org/drawingml/2006/table">
            <a:tbl>
              <a:tblPr firstRow="1" firstCol="1" bandRow="1">
                <a:tableStyleId>{5C22544A-7EE6-4342-B048-85BDC9FD1C3A}</a:tableStyleId>
              </a:tblPr>
              <a:tblGrid>
                <a:gridCol w="4742180">
                  <a:extLst>
                    <a:ext uri="{9D8B030D-6E8A-4147-A177-3AD203B41FA5}">
                      <a16:colId xmlns:a16="http://schemas.microsoft.com/office/drawing/2014/main" xmlns="" val="2860794782"/>
                    </a:ext>
                  </a:extLst>
                </a:gridCol>
                <a:gridCol w="1126490">
                  <a:extLst>
                    <a:ext uri="{9D8B030D-6E8A-4147-A177-3AD203B41FA5}">
                      <a16:colId xmlns:a16="http://schemas.microsoft.com/office/drawing/2014/main" xmlns="" val="2364549444"/>
                    </a:ext>
                  </a:extLst>
                </a:gridCol>
              </a:tblGrid>
              <a:tr h="190500">
                <a:tc>
                  <a:txBody>
                    <a:bodyPr/>
                    <a:lstStyle/>
                    <a:p>
                      <a:pPr>
                        <a:lnSpc>
                          <a:spcPct val="115000"/>
                        </a:lnSpc>
                        <a:spcAft>
                          <a:spcPts val="0"/>
                        </a:spcAft>
                        <a:tabLst>
                          <a:tab pos="4547870" algn="l"/>
                          <a:tab pos="4605020" algn="r"/>
                        </a:tabLst>
                      </a:pPr>
                      <a:r>
                        <a:rPr lang="en-GB" sz="1000" dirty="0">
                          <a:effectLst/>
                        </a:rPr>
                        <a:t>Offences of contravention of an overcrowding notice (section 139)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a:effectLst/>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22404906"/>
                  </a:ext>
                </a:extLst>
              </a:tr>
              <a:tr h="190500">
                <a:tc>
                  <a:txBody>
                    <a:bodyPr/>
                    <a:lstStyle/>
                    <a:p>
                      <a:pPr>
                        <a:lnSpc>
                          <a:spcPct val="115000"/>
                        </a:lnSpc>
                        <a:spcAft>
                          <a:spcPts val="0"/>
                        </a:spcAft>
                        <a:tabLst>
                          <a:tab pos="4605020" algn="r"/>
                        </a:tabLst>
                      </a:pPr>
                      <a:r>
                        <a:rPr lang="en-GB" sz="1000">
                          <a:effectLst/>
                        </a:rPr>
                        <a:t>1st relevant offences	(note 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smtClean="0">
                          <a:solidFill>
                            <a:schemeClr val="tx1"/>
                          </a:solidFill>
                          <a:effectLst/>
                        </a:rPr>
                        <a:t>5,000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12193012"/>
                  </a:ext>
                </a:extLst>
              </a:tr>
              <a:tr h="190500">
                <a:tc>
                  <a:txBody>
                    <a:bodyPr/>
                    <a:lstStyle/>
                    <a:p>
                      <a:pPr>
                        <a:lnSpc>
                          <a:spcPct val="115000"/>
                        </a:lnSpc>
                        <a:spcAft>
                          <a:spcPts val="0"/>
                        </a:spcAft>
                      </a:pPr>
                      <a:r>
                        <a:rPr lang="en-GB" sz="1000">
                          <a:effectLst/>
                        </a:rPr>
                        <a:t>2nd subsequent offence by same person/company                                     (note 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smtClean="0">
                          <a:solidFill>
                            <a:schemeClr val="tx1"/>
                          </a:solidFill>
                          <a:effectLst/>
                        </a:rPr>
                        <a:t>15,000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47500237"/>
                  </a:ext>
                </a:extLst>
              </a:tr>
              <a:tr h="190500">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4164961"/>
                  </a:ext>
                </a:extLst>
              </a:tr>
              <a:tr h="190500">
                <a:tc>
                  <a:txBody>
                    <a:bodyPr/>
                    <a:lstStyle/>
                    <a:p>
                      <a:pPr>
                        <a:lnSpc>
                          <a:spcPct val="115000"/>
                        </a:lnSpc>
                        <a:spcAft>
                          <a:spcPts val="0"/>
                        </a:spcAft>
                      </a:pPr>
                      <a:r>
                        <a:rPr lang="en-GB" sz="1000">
                          <a:effectLst/>
                        </a:rPr>
                        <a:t>Premiums (use all that apply)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69526992"/>
                  </a:ext>
                </a:extLst>
              </a:tr>
              <a:tr h="190500">
                <a:tc>
                  <a:txBody>
                    <a:bodyPr/>
                    <a:lstStyle/>
                    <a:p>
                      <a:pPr>
                        <a:lnSpc>
                          <a:spcPct val="115000"/>
                        </a:lnSpc>
                        <a:spcAft>
                          <a:spcPts val="0"/>
                        </a:spcAft>
                        <a:tabLst>
                          <a:tab pos="4605020" algn="r"/>
                        </a:tabLst>
                      </a:pPr>
                      <a:r>
                        <a:rPr lang="en-GB" sz="1000">
                          <a:effectLst/>
                        </a:rPr>
                        <a:t>Acts or omissions demonstrating high culpability                                         	(note 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+2500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58583494"/>
                  </a:ext>
                </a:extLst>
              </a:tr>
              <a:tr h="190500">
                <a:tc>
                  <a:txBody>
                    <a:bodyPr/>
                    <a:lstStyle/>
                    <a:p>
                      <a:pPr>
                        <a:lnSpc>
                          <a:spcPct val="115000"/>
                        </a:lnSpc>
                        <a:spcAft>
                          <a:spcPts val="0"/>
                        </a:spcAft>
                      </a:pPr>
                      <a:r>
                        <a:rPr lang="en-GB" sz="1000">
                          <a:effectLst/>
                        </a:rPr>
                        <a:t>Vulnerable occupant and/or significant harm occurred as result of overcrowding</a:t>
                      </a:r>
                      <a:endParaRPr lang="en-GB" sz="1100">
                        <a:effectLst/>
                      </a:endParaRPr>
                    </a:p>
                    <a:p>
                      <a:pPr algn="r">
                        <a:lnSpc>
                          <a:spcPct val="115000"/>
                        </a:lnSpc>
                        <a:spcAft>
                          <a:spcPts val="0"/>
                        </a:spcAft>
                      </a:pPr>
                      <a:r>
                        <a:rPr lang="en-GB" sz="1000">
                          <a:effectLst/>
                        </a:rPr>
                        <a:t>(note 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+2500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57163841"/>
                  </a:ext>
                </a:extLst>
              </a:tr>
              <a:tr h="190500">
                <a:tc>
                  <a:txBody>
                    <a:bodyPr/>
                    <a:lstStyle/>
                    <a:p>
                      <a:pPr>
                        <a:lnSpc>
                          <a:spcPct val="115000"/>
                        </a:lnSpc>
                        <a:spcAft>
                          <a:spcPts val="0"/>
                        </a:spcAft>
                        <a:tabLst>
                          <a:tab pos="4605020" algn="r"/>
                        </a:tabLst>
                      </a:pPr>
                      <a:r>
                        <a:rPr lang="en-GB" sz="1000">
                          <a:effectLst/>
                        </a:rPr>
                        <a:t>Perpetrator demonstrates Income to be less than £440/week	(note 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-50%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52494506"/>
                  </a:ext>
                </a:extLst>
              </a:tr>
            </a:tbl>
          </a:graphicData>
        </a:graphic>
      </p:graphicFrame>
      <p:sp>
        <p:nvSpPr>
          <p:cNvPr id="8"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552325915"/>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174751" y="1768222"/>
            <a:ext cx="6708774" cy="1187557"/>
          </a:xfrm>
        </p:spPr>
        <p:txBody>
          <a:bodyPr/>
          <a:lstStyle/>
          <a:p>
            <a:pPr marL="0" indent="0">
              <a:lnSpc>
                <a:spcPct val="80000"/>
              </a:lnSpc>
              <a:spcBef>
                <a:spcPct val="0"/>
              </a:spcBef>
              <a:spcAft>
                <a:spcPct val="15000"/>
              </a:spcAft>
              <a:buNone/>
            </a:pPr>
            <a:r>
              <a:rPr lang="en-GB" altLang="en-US" b="1" dirty="0" smtClean="0"/>
              <a:t>Civil Penalty Notices</a:t>
            </a:r>
          </a:p>
          <a:p>
            <a:pPr marL="0" indent="0">
              <a:lnSpc>
                <a:spcPct val="80000"/>
              </a:lnSpc>
              <a:spcBef>
                <a:spcPct val="0"/>
              </a:spcBef>
              <a:spcAft>
                <a:spcPct val="15000"/>
              </a:spcAft>
              <a:buNone/>
            </a:pPr>
            <a:r>
              <a:rPr lang="en-US" altLang="en-US" sz="2400" dirty="0" smtClean="0"/>
              <a:t>Management </a:t>
            </a:r>
            <a:r>
              <a:rPr lang="en-US" altLang="en-US" sz="2400" dirty="0"/>
              <a:t>regulations in respect of HMOs. (Housing Act 2004 Section 234)</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8296" y="1190859"/>
            <a:ext cx="3103562" cy="4391931"/>
          </a:xfrm>
          <a:prstGeom prst="rect">
            <a:avLst/>
          </a:prstGeom>
          <a:ln>
            <a:solidFill>
              <a:schemeClr val="tx1"/>
            </a:solidFill>
          </a:ln>
        </p:spPr>
      </p:pic>
      <p:sp>
        <p:nvSpPr>
          <p:cNvPr id="4" name="Rectangle 3"/>
          <p:cNvSpPr/>
          <p:nvPr/>
        </p:nvSpPr>
        <p:spPr>
          <a:xfrm>
            <a:off x="711889" y="5638315"/>
            <a:ext cx="7376160" cy="313932"/>
          </a:xfrm>
          <a:prstGeom prst="rect">
            <a:avLst/>
          </a:prstGeom>
        </p:spPr>
        <p:txBody>
          <a:bodyPr wrap="square">
            <a:spAutoFit/>
          </a:bodyPr>
          <a:lstStyle/>
          <a:p>
            <a:pPr>
              <a:lnSpc>
                <a:spcPct val="80000"/>
              </a:lnSpc>
              <a:spcBef>
                <a:spcPct val="0"/>
              </a:spcBef>
              <a:spcAft>
                <a:spcPct val="15000"/>
              </a:spcAft>
            </a:pPr>
            <a:r>
              <a:rPr lang="en-US" altLang="en-US" i="1" dirty="0"/>
              <a:t>West Midlands Housing Enforcement Practitioners Group (WMHEPG)</a:t>
            </a:r>
            <a:endParaRPr lang="en-GB" altLang="en-US" i="1" dirty="0"/>
          </a:p>
        </p:txBody>
      </p:sp>
      <p:graphicFrame>
        <p:nvGraphicFramePr>
          <p:cNvPr id="3" name="Table 2"/>
          <p:cNvGraphicFramePr>
            <a:graphicFrameLocks noGrp="1"/>
          </p:cNvGraphicFramePr>
          <p:nvPr>
            <p:extLst>
              <p:ext uri="{D42A27DB-BD31-4B8C-83A1-F6EECF244321}">
                <p14:modId xmlns:p14="http://schemas.microsoft.com/office/powerpoint/2010/main" val="232574878"/>
              </p:ext>
            </p:extLst>
          </p:nvPr>
        </p:nvGraphicFramePr>
        <p:xfrm>
          <a:off x="1174751" y="3171778"/>
          <a:ext cx="6334087" cy="2034540"/>
        </p:xfrm>
        <a:graphic>
          <a:graphicData uri="http://schemas.openxmlformats.org/drawingml/2006/table">
            <a:tbl>
              <a:tblPr firstRow="1" firstCol="1" bandRow="1">
                <a:tableStyleId>{5C22544A-7EE6-4342-B048-85BDC9FD1C3A}</a:tableStyleId>
              </a:tblPr>
              <a:tblGrid>
                <a:gridCol w="5215292">
                  <a:extLst>
                    <a:ext uri="{9D8B030D-6E8A-4147-A177-3AD203B41FA5}">
                      <a16:colId xmlns:a16="http://schemas.microsoft.com/office/drawing/2014/main" xmlns="" val="1383903309"/>
                    </a:ext>
                  </a:extLst>
                </a:gridCol>
                <a:gridCol w="1118795">
                  <a:extLst>
                    <a:ext uri="{9D8B030D-6E8A-4147-A177-3AD203B41FA5}">
                      <a16:colId xmlns:a16="http://schemas.microsoft.com/office/drawing/2014/main" xmlns="" val="2793258833"/>
                    </a:ext>
                  </a:extLst>
                </a:gridCol>
              </a:tblGrid>
              <a:tr h="190500">
                <a:tc>
                  <a:txBody>
                    <a:bodyPr/>
                    <a:lstStyle/>
                    <a:p>
                      <a:pPr>
                        <a:lnSpc>
                          <a:spcPct val="115000"/>
                        </a:lnSpc>
                        <a:spcAft>
                          <a:spcPts val="0"/>
                        </a:spcAft>
                      </a:pPr>
                      <a:r>
                        <a:rPr lang="en-GB" sz="1000" dirty="0">
                          <a:effectLst/>
                        </a:rPr>
                        <a:t>Failure to comply with management regulations in respect of HMOs (Section 234)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effectLst/>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49037414"/>
                  </a:ext>
                </a:extLst>
              </a:tr>
              <a:tr h="190500">
                <a:tc>
                  <a:txBody>
                    <a:bodyPr/>
                    <a:lstStyle/>
                    <a:p>
                      <a:pPr>
                        <a:lnSpc>
                          <a:spcPct val="115000"/>
                        </a:lnSpc>
                        <a:spcAft>
                          <a:spcPts val="0"/>
                        </a:spcAft>
                      </a:pPr>
                      <a:r>
                        <a:rPr lang="en-GB" sz="1000">
                          <a:effectLst/>
                        </a:rPr>
                        <a:t>1</a:t>
                      </a:r>
                      <a:r>
                        <a:rPr lang="en-GB" sz="1000" baseline="30000">
                          <a:effectLst/>
                        </a:rPr>
                        <a:t>st</a:t>
                      </a:r>
                      <a:r>
                        <a:rPr lang="en-GB" sz="1000">
                          <a:effectLst/>
                        </a:rPr>
                        <a:t> relevant offences                                                                                      (note1)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smtClean="0">
                          <a:solidFill>
                            <a:schemeClr val="tx1"/>
                          </a:solidFill>
                          <a:effectLst/>
                        </a:rPr>
                        <a:t>1000</a:t>
                      </a:r>
                      <a:r>
                        <a:rPr lang="en-GB" sz="1000" baseline="0" dirty="0" smtClean="0">
                          <a:solidFill>
                            <a:schemeClr val="tx1"/>
                          </a:solidFill>
                          <a:effectLst/>
                        </a:rPr>
                        <a:t> per </a:t>
                      </a:r>
                      <a:r>
                        <a:rPr lang="en-GB" sz="1000" dirty="0" smtClean="0">
                          <a:solidFill>
                            <a:schemeClr val="tx1"/>
                          </a:solidFill>
                          <a:effectLst/>
                        </a:rPr>
                        <a:t>offence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23445950"/>
                  </a:ext>
                </a:extLst>
              </a:tr>
              <a:tr h="190500">
                <a:tc>
                  <a:txBody>
                    <a:bodyPr/>
                    <a:lstStyle/>
                    <a:p>
                      <a:pPr>
                        <a:lnSpc>
                          <a:spcPct val="115000"/>
                        </a:lnSpc>
                        <a:spcAft>
                          <a:spcPts val="0"/>
                        </a:spcAft>
                      </a:pPr>
                      <a:r>
                        <a:rPr lang="en-GB" sz="1000">
                          <a:effectLst/>
                        </a:rPr>
                        <a:t>Second subsequent offences by same person/company for the same offence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 </a:t>
                      </a:r>
                      <a:r>
                        <a:rPr lang="en-GB" sz="1000" dirty="0" smtClean="0">
                          <a:solidFill>
                            <a:schemeClr val="tx1"/>
                          </a:solidFill>
                          <a:effectLst/>
                        </a:rPr>
                        <a:t>3000 per</a:t>
                      </a:r>
                      <a:r>
                        <a:rPr lang="en-GB" sz="1000" baseline="0" dirty="0" smtClean="0">
                          <a:solidFill>
                            <a:schemeClr val="tx1"/>
                          </a:solidFill>
                          <a:effectLst/>
                        </a:rPr>
                        <a:t> </a:t>
                      </a:r>
                      <a:r>
                        <a:rPr lang="en-GB" sz="1000" dirty="0" smtClean="0">
                          <a:solidFill>
                            <a:schemeClr val="tx1"/>
                          </a:solidFill>
                          <a:effectLst/>
                        </a:rPr>
                        <a:t>offence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01922573"/>
                  </a:ext>
                </a:extLst>
              </a:tr>
              <a:tr h="190500">
                <a:tc>
                  <a:txBody>
                    <a:bodyPr/>
                    <a:lstStyle/>
                    <a:p>
                      <a:endParaRPr lang="en-GB" sz="1100">
                        <a:effectLst/>
                        <a:latin typeface="Calibri" panose="020F0502020204030204" pitchFamily="34" charset="0"/>
                      </a:endParaRPr>
                    </a:p>
                  </a:txBody>
                  <a:tcPr marL="68580" marR="68580" marT="0" marB="0"/>
                </a:tc>
                <a:tc>
                  <a:txBody>
                    <a:bodyPr/>
                    <a:lstStyle/>
                    <a:p>
                      <a:endParaRPr lang="en-GB" sz="1100" dirty="0">
                        <a:solidFill>
                          <a:schemeClr val="tx1"/>
                        </a:solidFill>
                        <a:effectLst/>
                        <a:latin typeface="Calibri" panose="020F0502020204030204" pitchFamily="34" charset="0"/>
                      </a:endParaRPr>
                    </a:p>
                  </a:txBody>
                  <a:tcPr marL="68580" marR="68580" marT="0" marB="0"/>
                </a:tc>
                <a:extLst>
                  <a:ext uri="{0D108BD9-81ED-4DB2-BD59-A6C34878D82A}">
                    <a16:rowId xmlns:a16="http://schemas.microsoft.com/office/drawing/2014/main" xmlns="" val="4111650502"/>
                  </a:ext>
                </a:extLst>
              </a:tr>
              <a:tr h="190500">
                <a:tc>
                  <a:txBody>
                    <a:bodyPr/>
                    <a:lstStyle/>
                    <a:p>
                      <a:pPr>
                        <a:lnSpc>
                          <a:spcPct val="115000"/>
                        </a:lnSpc>
                        <a:spcAft>
                          <a:spcPts val="0"/>
                        </a:spcAft>
                      </a:pPr>
                      <a:r>
                        <a:rPr lang="en-GB" sz="1000">
                          <a:effectLst/>
                        </a:rPr>
                        <a:t>Premiums (use all that apply)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09679772"/>
                  </a:ext>
                </a:extLst>
              </a:tr>
              <a:tr h="190500">
                <a:tc>
                  <a:txBody>
                    <a:bodyPr/>
                    <a:lstStyle/>
                    <a:p>
                      <a:pPr>
                        <a:lnSpc>
                          <a:spcPct val="115000"/>
                        </a:lnSpc>
                        <a:spcAft>
                          <a:spcPts val="0"/>
                        </a:spcAft>
                        <a:tabLst>
                          <a:tab pos="4605020" algn="r"/>
                        </a:tabLst>
                      </a:pPr>
                      <a:r>
                        <a:rPr lang="en-GB" sz="1000" dirty="0">
                          <a:effectLst/>
                        </a:rPr>
                        <a:t>Acts or omissions demonstrating high culpability                                  </a:t>
                      </a:r>
                      <a:r>
                        <a:rPr lang="en-GB" sz="1000" dirty="0" smtClean="0">
                          <a:effectLst/>
                        </a:rPr>
                        <a:t>(</a:t>
                      </a:r>
                      <a:r>
                        <a:rPr lang="en-GB" sz="1000" dirty="0">
                          <a:effectLst/>
                        </a:rPr>
                        <a:t>note 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+2500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74075596"/>
                  </a:ext>
                </a:extLst>
              </a:tr>
              <a:tr h="190500">
                <a:tc>
                  <a:txBody>
                    <a:bodyPr/>
                    <a:lstStyle/>
                    <a:p>
                      <a:pPr>
                        <a:lnSpc>
                          <a:spcPct val="115000"/>
                        </a:lnSpc>
                        <a:spcAft>
                          <a:spcPts val="0"/>
                        </a:spcAft>
                        <a:tabLst>
                          <a:tab pos="4605020" algn="r"/>
                        </a:tabLst>
                      </a:pPr>
                      <a:r>
                        <a:rPr lang="en-GB" sz="1000">
                          <a:effectLst/>
                        </a:rPr>
                        <a:t>Large housing portfolio (10+ units of accommodation)	(note 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+2500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67911428"/>
                  </a:ext>
                </a:extLst>
              </a:tr>
              <a:tr h="190500">
                <a:tc>
                  <a:txBody>
                    <a:bodyPr/>
                    <a:lstStyle/>
                    <a:p>
                      <a:pPr>
                        <a:lnSpc>
                          <a:spcPct val="115000"/>
                        </a:lnSpc>
                        <a:spcAft>
                          <a:spcPts val="0"/>
                        </a:spcAft>
                      </a:pPr>
                      <a:r>
                        <a:rPr lang="en-GB" sz="1000">
                          <a:effectLst/>
                        </a:rPr>
                        <a:t>Vulnerable occupant and/or significant harm occurred as result of housing </a:t>
                      </a:r>
                      <a:endParaRPr lang="en-GB" sz="1100">
                        <a:effectLst/>
                      </a:endParaRPr>
                    </a:p>
                    <a:p>
                      <a:pPr>
                        <a:lnSpc>
                          <a:spcPct val="115000"/>
                        </a:lnSpc>
                        <a:spcAft>
                          <a:spcPts val="0"/>
                        </a:spcAft>
                        <a:tabLst>
                          <a:tab pos="4605020" algn="r"/>
                        </a:tabLst>
                      </a:pPr>
                      <a:r>
                        <a:rPr lang="en-GB" sz="1000">
                          <a:effectLst/>
                        </a:rPr>
                        <a:t>conditions	(note 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+2500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94831344"/>
                  </a:ext>
                </a:extLst>
              </a:tr>
              <a:tr h="190500">
                <a:tc>
                  <a:txBody>
                    <a:bodyPr/>
                    <a:lstStyle/>
                    <a:p>
                      <a:pPr>
                        <a:lnSpc>
                          <a:spcPct val="115000"/>
                        </a:lnSpc>
                        <a:spcAft>
                          <a:spcPts val="0"/>
                        </a:spcAft>
                        <a:tabLst>
                          <a:tab pos="4605020" algn="r"/>
                        </a:tabLst>
                      </a:pPr>
                      <a:r>
                        <a:rPr lang="en-GB" sz="1000">
                          <a:effectLst/>
                        </a:rPr>
                        <a:t>Perpetrator demonstrates Income to be less than £440/week	(note 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000" dirty="0">
                          <a:solidFill>
                            <a:schemeClr val="tx1"/>
                          </a:solidFill>
                          <a:effectLst/>
                        </a:rPr>
                        <a:t>-50%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06573239"/>
                  </a:ext>
                </a:extLst>
              </a:tr>
            </a:tbl>
          </a:graphicData>
        </a:graphic>
      </p:graphicFrame>
      <p:sp>
        <p:nvSpPr>
          <p:cNvPr id="8"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220573553"/>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9045243" y="1761944"/>
            <a:ext cx="2368384" cy="792665"/>
          </a:xfrm>
        </p:spPr>
        <p:txBody>
          <a:bodyPr/>
          <a:lstStyle/>
          <a:p>
            <a:pPr marL="0" indent="0">
              <a:lnSpc>
                <a:spcPct val="80000"/>
              </a:lnSpc>
              <a:spcBef>
                <a:spcPct val="0"/>
              </a:spcBef>
              <a:spcAft>
                <a:spcPct val="15000"/>
              </a:spcAft>
              <a:buNone/>
            </a:pPr>
            <a:r>
              <a:rPr lang="en-GB" altLang="en-US" b="1" dirty="0" smtClean="0"/>
              <a:t>Civil Penalty Notices</a:t>
            </a:r>
          </a:p>
        </p:txBody>
      </p:sp>
      <p:sp>
        <p:nvSpPr>
          <p:cNvPr id="4" name="Rectangle 3"/>
          <p:cNvSpPr/>
          <p:nvPr/>
        </p:nvSpPr>
        <p:spPr>
          <a:xfrm>
            <a:off x="711889" y="5689369"/>
            <a:ext cx="7376160" cy="313932"/>
          </a:xfrm>
          <a:prstGeom prst="rect">
            <a:avLst/>
          </a:prstGeom>
        </p:spPr>
        <p:txBody>
          <a:bodyPr wrap="square">
            <a:spAutoFit/>
          </a:bodyPr>
          <a:lstStyle/>
          <a:p>
            <a:pPr>
              <a:lnSpc>
                <a:spcPct val="80000"/>
              </a:lnSpc>
              <a:spcBef>
                <a:spcPct val="0"/>
              </a:spcBef>
              <a:spcAft>
                <a:spcPct val="15000"/>
              </a:spcAft>
            </a:pPr>
            <a:r>
              <a:rPr lang="en-US" altLang="en-US" i="1" dirty="0"/>
              <a:t>West Midlands Housing Enforcement Practitioners Group (WMHEPG)</a:t>
            </a:r>
            <a:endParaRPr lang="en-GB" altLang="en-US" i="1" dirty="0"/>
          </a:p>
        </p:txBody>
      </p:sp>
      <p:graphicFrame>
        <p:nvGraphicFramePr>
          <p:cNvPr id="5" name="Object 4"/>
          <p:cNvGraphicFramePr>
            <a:graphicFrameLocks noChangeAspect="1"/>
          </p:cNvGraphicFramePr>
          <p:nvPr>
            <p:extLst>
              <p:ext uri="{D42A27DB-BD31-4B8C-83A1-F6EECF244321}">
                <p14:modId xmlns:p14="http://schemas.microsoft.com/office/powerpoint/2010/main" val="1019498706"/>
              </p:ext>
            </p:extLst>
          </p:nvPr>
        </p:nvGraphicFramePr>
        <p:xfrm>
          <a:off x="6058358" y="1761944"/>
          <a:ext cx="2596362" cy="3876372"/>
        </p:xfrm>
        <a:graphic>
          <a:graphicData uri="http://schemas.openxmlformats.org/presentationml/2006/ole">
            <mc:AlternateContent xmlns:mc="http://schemas.openxmlformats.org/markup-compatibility/2006">
              <mc:Choice xmlns:v="urn:schemas-microsoft-com:vml" Requires="v">
                <p:oleObj spid="_x0000_s5195" name="Document" r:id="rId4" imgW="5846701" imgH="8756183" progId="Word.Document.12">
                  <p:embed/>
                </p:oleObj>
              </mc:Choice>
              <mc:Fallback>
                <p:oleObj name="Document" r:id="rId4" imgW="5846701" imgH="8756183" progId="Word.Document.12">
                  <p:embed/>
                  <p:pic>
                    <p:nvPicPr>
                      <p:cNvPr id="0" name=""/>
                      <p:cNvPicPr/>
                      <p:nvPr/>
                    </p:nvPicPr>
                    <p:blipFill>
                      <a:blip r:embed="rId5"/>
                      <a:stretch>
                        <a:fillRect/>
                      </a:stretch>
                    </p:blipFill>
                    <p:spPr>
                      <a:xfrm>
                        <a:off x="6058358" y="1761944"/>
                        <a:ext cx="2596362" cy="3876372"/>
                      </a:xfrm>
                      <a:prstGeom prst="rect">
                        <a:avLst/>
                      </a:prstGeom>
                      <a:ln>
                        <a:solidFill>
                          <a:schemeClr val="tx1"/>
                        </a:solid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39859127"/>
              </p:ext>
            </p:extLst>
          </p:nvPr>
        </p:nvGraphicFramePr>
        <p:xfrm>
          <a:off x="1743161" y="1818043"/>
          <a:ext cx="2558787" cy="3820272"/>
        </p:xfrm>
        <a:graphic>
          <a:graphicData uri="http://schemas.openxmlformats.org/presentationml/2006/ole">
            <mc:AlternateContent xmlns:mc="http://schemas.openxmlformats.org/markup-compatibility/2006">
              <mc:Choice xmlns:v="urn:schemas-microsoft-com:vml" Requires="v">
                <p:oleObj spid="_x0000_s5196" name="Document" r:id="rId6" imgW="5846701" imgH="8728419" progId="Word.Document.12">
                  <p:embed/>
                </p:oleObj>
              </mc:Choice>
              <mc:Fallback>
                <p:oleObj name="Document" r:id="rId6" imgW="5846701" imgH="8728419" progId="Word.Document.12">
                  <p:embed/>
                  <p:pic>
                    <p:nvPicPr>
                      <p:cNvPr id="0" name=""/>
                      <p:cNvPicPr/>
                      <p:nvPr/>
                    </p:nvPicPr>
                    <p:blipFill>
                      <a:blip r:embed="rId7"/>
                      <a:stretch>
                        <a:fillRect/>
                      </a:stretch>
                    </p:blipFill>
                    <p:spPr>
                      <a:xfrm>
                        <a:off x="1743161" y="1818043"/>
                        <a:ext cx="2558787" cy="3820272"/>
                      </a:xfrm>
                      <a:prstGeom prst="rect">
                        <a:avLst/>
                      </a:prstGeom>
                      <a:ln>
                        <a:solidFill>
                          <a:schemeClr val="tx1"/>
                        </a:solidFill>
                      </a:ln>
                    </p:spPr>
                  </p:pic>
                </p:oleObj>
              </mc:Fallback>
            </mc:AlternateContent>
          </a:graphicData>
        </a:graphic>
      </p:graphicFrame>
      <p:sp>
        <p:nvSpPr>
          <p:cNvPr id="9" name="Right Arrow 8"/>
          <p:cNvSpPr/>
          <p:nvPr/>
        </p:nvSpPr>
        <p:spPr>
          <a:xfrm>
            <a:off x="711889" y="3559315"/>
            <a:ext cx="604911" cy="449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a:off x="4870358" y="3608131"/>
            <a:ext cx="604911" cy="449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3"/>
          <p:cNvSpPr txBox="1">
            <a:spLocks noChangeArrowheads="1"/>
          </p:cNvSpPr>
          <p:nvPr/>
        </p:nvSpPr>
        <p:spPr bwMode="auto">
          <a:xfrm>
            <a:off x="562504" y="2799187"/>
            <a:ext cx="976234" cy="63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ct val="0"/>
              </a:spcBef>
              <a:spcAft>
                <a:spcPct val="15000"/>
              </a:spcAft>
              <a:buFont typeface="Arial" charset="0"/>
              <a:buNone/>
            </a:pPr>
            <a:r>
              <a:rPr lang="en-GB" altLang="en-US" sz="1400" b="1" dirty="0" smtClean="0"/>
              <a:t>Relevant HA2004 Offence</a:t>
            </a:r>
          </a:p>
        </p:txBody>
      </p:sp>
      <p:sp>
        <p:nvSpPr>
          <p:cNvPr id="15" name="Rectangle 3"/>
          <p:cNvSpPr txBox="1">
            <a:spLocks noChangeArrowheads="1"/>
          </p:cNvSpPr>
          <p:nvPr/>
        </p:nvSpPr>
        <p:spPr bwMode="auto">
          <a:xfrm>
            <a:off x="4535449" y="2799186"/>
            <a:ext cx="1465470" cy="63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ct val="0"/>
              </a:spcBef>
              <a:spcAft>
                <a:spcPct val="15000"/>
              </a:spcAft>
              <a:buFont typeface="Arial" charset="0"/>
              <a:buNone/>
            </a:pPr>
            <a:r>
              <a:rPr lang="en-GB" altLang="en-US" sz="1400" b="1" dirty="0" smtClean="0"/>
              <a:t>28 days for representation</a:t>
            </a:r>
          </a:p>
        </p:txBody>
      </p:sp>
      <p:sp>
        <p:nvSpPr>
          <p:cNvPr id="16" name="Rectangle 3"/>
          <p:cNvSpPr txBox="1">
            <a:spLocks noChangeArrowheads="1"/>
          </p:cNvSpPr>
          <p:nvPr/>
        </p:nvSpPr>
        <p:spPr bwMode="auto">
          <a:xfrm>
            <a:off x="9045243" y="2799185"/>
            <a:ext cx="1056187" cy="63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ct val="0"/>
              </a:spcBef>
              <a:spcAft>
                <a:spcPct val="15000"/>
              </a:spcAft>
              <a:buFont typeface="Arial" charset="0"/>
              <a:buNone/>
            </a:pPr>
            <a:r>
              <a:rPr lang="en-GB" altLang="en-US" sz="1400" b="1" dirty="0" smtClean="0"/>
              <a:t>28 days for appeal to FTT</a:t>
            </a:r>
          </a:p>
        </p:txBody>
      </p:sp>
      <p:sp>
        <p:nvSpPr>
          <p:cNvPr id="18" name="Right Arrow 17"/>
          <p:cNvSpPr/>
          <p:nvPr/>
        </p:nvSpPr>
        <p:spPr>
          <a:xfrm>
            <a:off x="9270880" y="3608131"/>
            <a:ext cx="604911" cy="449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10241280" y="3175817"/>
            <a:ext cx="1463040" cy="1314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3"/>
          <p:cNvSpPr txBox="1">
            <a:spLocks noChangeArrowheads="1"/>
          </p:cNvSpPr>
          <p:nvPr/>
        </p:nvSpPr>
        <p:spPr bwMode="auto">
          <a:xfrm>
            <a:off x="10456433" y="3457822"/>
            <a:ext cx="1005918" cy="75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ct val="0"/>
              </a:spcBef>
              <a:spcAft>
                <a:spcPct val="15000"/>
              </a:spcAft>
              <a:buNone/>
            </a:pPr>
            <a:r>
              <a:rPr lang="en-US" altLang="en-US" sz="1400" b="1" dirty="0"/>
              <a:t>County Court </a:t>
            </a:r>
            <a:r>
              <a:rPr lang="en-US" altLang="en-US" sz="1400" b="1" dirty="0" smtClean="0"/>
              <a:t>Order for Payment </a:t>
            </a:r>
            <a:endParaRPr lang="en-GB" altLang="en-US" sz="1400" b="1" dirty="0" smtClean="0"/>
          </a:p>
        </p:txBody>
      </p:sp>
      <p:sp>
        <p:nvSpPr>
          <p:cNvPr id="20" name="Rectangle 3"/>
          <p:cNvSpPr txBox="1">
            <a:spLocks noChangeArrowheads="1"/>
          </p:cNvSpPr>
          <p:nvPr/>
        </p:nvSpPr>
        <p:spPr bwMode="auto">
          <a:xfrm>
            <a:off x="613740" y="4244278"/>
            <a:ext cx="790134" cy="10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ct val="0"/>
              </a:spcBef>
              <a:spcAft>
                <a:spcPct val="15000"/>
              </a:spcAft>
              <a:buFont typeface="Arial" charset="0"/>
              <a:buNone/>
            </a:pPr>
            <a:r>
              <a:rPr lang="en-GB" altLang="en-US" sz="1000" dirty="0" smtClean="0"/>
              <a:t>Served within 6 months of LHA becoming aware of the offence</a:t>
            </a:r>
          </a:p>
        </p:txBody>
      </p:sp>
      <p:sp>
        <p:nvSpPr>
          <p:cNvPr id="19"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22"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91813514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2596" y="1865028"/>
            <a:ext cx="3589482" cy="3681129"/>
          </a:xfrm>
          <a:prstGeom prst="rect">
            <a:avLst/>
          </a:prstGeom>
        </p:spPr>
      </p:pic>
      <p:sp>
        <p:nvSpPr>
          <p:cNvPr id="5" name="Rectangle 4"/>
          <p:cNvSpPr/>
          <p:nvPr/>
        </p:nvSpPr>
        <p:spPr>
          <a:xfrm>
            <a:off x="608076" y="1812767"/>
            <a:ext cx="7513948" cy="3785652"/>
          </a:xfrm>
          <a:prstGeom prst="rect">
            <a:avLst/>
          </a:prstGeom>
        </p:spPr>
        <p:txBody>
          <a:bodyPr wrap="square">
            <a:spAutoFit/>
          </a:bodyPr>
          <a:lstStyle/>
          <a:p>
            <a:pPr marL="457200" indent="-457200">
              <a:buFont typeface="Arial" charset="0"/>
              <a:buChar char="•"/>
              <a:defRPr/>
            </a:pPr>
            <a:r>
              <a:rPr lang="en-GB" sz="2400" dirty="0" smtClean="0">
                <a:latin typeface="Arial" charset="0"/>
                <a:ea typeface="Arial" charset="0"/>
                <a:cs typeface="Arial" charset="0"/>
              </a:rPr>
              <a:t>HSE Chair </a:t>
            </a:r>
            <a:r>
              <a:rPr lang="en-GB" sz="2400" dirty="0">
                <a:latin typeface="Arial" charset="0"/>
                <a:ea typeface="Arial" charset="0"/>
                <a:cs typeface="Arial" charset="0"/>
              </a:rPr>
              <a:t>Martin </a:t>
            </a:r>
            <a:r>
              <a:rPr lang="en-GB" sz="2400" dirty="0" smtClean="0">
                <a:latin typeface="Arial" charset="0"/>
                <a:ea typeface="Arial" charset="0"/>
                <a:cs typeface="Arial" charset="0"/>
              </a:rPr>
              <a:t>Temple </a:t>
            </a:r>
            <a:r>
              <a:rPr lang="en-GB" sz="2400" dirty="0">
                <a:latin typeface="Arial" charset="0"/>
                <a:ea typeface="Arial" charset="0"/>
                <a:cs typeface="Arial" charset="0"/>
              </a:rPr>
              <a:t>+ 11 independent members with a wide range of interests</a:t>
            </a:r>
          </a:p>
          <a:p>
            <a:pPr marL="457200" indent="-457200">
              <a:buFont typeface="Arial" charset="0"/>
              <a:buChar char="•"/>
              <a:defRPr/>
            </a:pPr>
            <a:r>
              <a:rPr lang="en-GB" sz="2400" dirty="0">
                <a:latin typeface="Arial" charset="0"/>
                <a:ea typeface="Arial" charset="0"/>
                <a:cs typeface="Arial" charset="0"/>
              </a:rPr>
              <a:t>Each case considered by HSE – advice given to panel to make decision</a:t>
            </a:r>
          </a:p>
          <a:p>
            <a:pPr marL="457200" indent="-457200">
              <a:buFont typeface="Arial" charset="0"/>
              <a:buChar char="•"/>
              <a:defRPr/>
            </a:pPr>
            <a:r>
              <a:rPr lang="en-GB" sz="2400" dirty="0">
                <a:latin typeface="Arial" charset="0"/>
                <a:ea typeface="Arial" charset="0"/>
                <a:cs typeface="Arial" charset="0"/>
              </a:rPr>
              <a:t>All outcomes published</a:t>
            </a:r>
          </a:p>
          <a:p>
            <a:pPr marL="457200" indent="-457200">
              <a:buFont typeface="Arial" charset="0"/>
              <a:buChar char="•"/>
              <a:defRPr/>
            </a:pPr>
            <a:r>
              <a:rPr lang="en-GB" sz="2400" dirty="0" smtClean="0">
                <a:latin typeface="Arial" charset="0"/>
                <a:ea typeface="Arial" charset="0"/>
                <a:cs typeface="Arial" charset="0"/>
              </a:rPr>
              <a:t>413 cases since 2012</a:t>
            </a:r>
          </a:p>
          <a:p>
            <a:pPr marL="457200" indent="-457200">
              <a:buFont typeface="Arial" charset="0"/>
              <a:buChar char="•"/>
              <a:defRPr/>
            </a:pPr>
            <a:r>
              <a:rPr lang="en-GB" sz="2400" dirty="0">
                <a:latin typeface="Arial" charset="0"/>
                <a:ea typeface="Arial" charset="0"/>
                <a:cs typeface="Arial" charset="0"/>
              </a:rPr>
              <a:t>Within 6 months 35% reduction in negative </a:t>
            </a:r>
            <a:r>
              <a:rPr lang="en-GB" sz="2400" dirty="0" smtClean="0">
                <a:latin typeface="Arial" charset="0"/>
                <a:ea typeface="Arial" charset="0"/>
                <a:cs typeface="Arial" charset="0"/>
              </a:rPr>
              <a:t>H&amp;S media </a:t>
            </a:r>
            <a:r>
              <a:rPr lang="en-GB" sz="2400" dirty="0">
                <a:latin typeface="Arial" charset="0"/>
                <a:ea typeface="Arial" charset="0"/>
                <a:cs typeface="Arial" charset="0"/>
              </a:rPr>
              <a:t>stories</a:t>
            </a:r>
          </a:p>
          <a:p>
            <a:pPr marL="457200" indent="-457200">
              <a:buFont typeface="Arial" charset="0"/>
              <a:buChar char="•"/>
              <a:defRPr/>
            </a:pPr>
            <a:r>
              <a:rPr lang="en-GB" sz="2400" dirty="0">
                <a:latin typeface="Arial" charset="0"/>
                <a:ea typeface="Arial" charset="0"/>
                <a:cs typeface="Arial" charset="0"/>
              </a:rPr>
              <a:t>Journalists recognise the difference</a:t>
            </a:r>
          </a:p>
          <a:p>
            <a:pPr marL="457200" indent="-457200">
              <a:buFont typeface="Arial" charset="0"/>
              <a:buChar char="•"/>
              <a:defRPr/>
            </a:pPr>
            <a:r>
              <a:rPr lang="en-GB" sz="2400" dirty="0">
                <a:latin typeface="Arial" charset="0"/>
                <a:ea typeface="Arial" charset="0"/>
                <a:cs typeface="Arial" charset="0"/>
              </a:rPr>
              <a:t>Public have more confidence to </a:t>
            </a:r>
            <a:r>
              <a:rPr lang="en-GB" sz="2400" dirty="0" smtClean="0">
                <a:latin typeface="Arial" charset="0"/>
                <a:ea typeface="Arial" charset="0"/>
                <a:cs typeface="Arial" charset="0"/>
              </a:rPr>
              <a:t>challenge</a:t>
            </a:r>
            <a:endParaRPr lang="en-GB" sz="2400" dirty="0">
              <a:latin typeface="Arial" charset="0"/>
              <a:ea typeface="Arial" charset="0"/>
              <a:cs typeface="Arial" charset="0"/>
            </a:endParaRPr>
          </a:p>
        </p:txBody>
      </p:sp>
      <p:sp>
        <p:nvSpPr>
          <p:cNvPr id="4" name="Rectangle 2"/>
          <p:cNvSpPr txBox="1">
            <a:spLocks noChangeArrowheads="1"/>
          </p:cNvSpPr>
          <p:nvPr/>
        </p:nvSpPr>
        <p:spPr bwMode="auto">
          <a:xfrm>
            <a:off x="608077" y="1166284"/>
            <a:ext cx="4566352" cy="56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b="1">
                <a:solidFill>
                  <a:schemeClr val="tx1"/>
                </a:solidFill>
                <a:latin typeface="Arial" charset="0"/>
                <a:cs typeface="Arial" charset="0"/>
              </a:defRPr>
            </a:lvl2pPr>
            <a:lvl3pPr algn="ctr" rtl="0" eaLnBrk="0" fontAlgn="base" hangingPunct="0">
              <a:spcBef>
                <a:spcPct val="0"/>
              </a:spcBef>
              <a:spcAft>
                <a:spcPct val="0"/>
              </a:spcAft>
              <a:defRPr sz="4400" b="1">
                <a:solidFill>
                  <a:schemeClr val="tx1"/>
                </a:solidFill>
                <a:latin typeface="Arial" charset="0"/>
                <a:cs typeface="Arial" charset="0"/>
              </a:defRPr>
            </a:lvl3pPr>
            <a:lvl4pPr algn="ctr" rtl="0" eaLnBrk="0" fontAlgn="base" hangingPunct="0">
              <a:spcBef>
                <a:spcPct val="0"/>
              </a:spcBef>
              <a:spcAft>
                <a:spcPct val="0"/>
              </a:spcAft>
              <a:defRPr sz="4400" b="1">
                <a:solidFill>
                  <a:schemeClr val="tx1"/>
                </a:solidFill>
                <a:latin typeface="Arial" charset="0"/>
                <a:cs typeface="Arial" charset="0"/>
              </a:defRPr>
            </a:lvl4pPr>
            <a:lvl5pPr algn="ctr" rtl="0" eaLnBrk="0" fontAlgn="base" hangingPunct="0">
              <a:spcBef>
                <a:spcPct val="0"/>
              </a:spcBef>
              <a:spcAft>
                <a:spcPct val="0"/>
              </a:spcAft>
              <a:defRPr sz="4400" b="1">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dirty="0"/>
              <a:t>Myth Busters Challenge Panel</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47" y="501985"/>
            <a:ext cx="664299" cy="664299"/>
          </a:xfrm>
          <a:prstGeom prst="rect">
            <a:avLst/>
          </a:prstGeom>
        </p:spPr>
      </p:pic>
      <p:sp>
        <p:nvSpPr>
          <p:cNvPr id="13" name="Rectangle 2"/>
          <p:cNvSpPr>
            <a:spLocks noGrp="1" noChangeArrowheads="1"/>
          </p:cNvSpPr>
          <p:nvPr>
            <p:ph type="title"/>
          </p:nvPr>
        </p:nvSpPr>
        <p:spPr>
          <a:xfrm>
            <a:off x="916346" y="548641"/>
            <a:ext cx="3907653" cy="617643"/>
          </a:xfrm>
        </p:spPr>
        <p:txBody>
          <a:bodyPr/>
          <a:lstStyle/>
          <a:p>
            <a:r>
              <a:rPr lang="en-US" sz="4000" dirty="0" smtClean="0"/>
              <a:t>Health &amp; Safety</a:t>
            </a:r>
            <a:endParaRPr lang="en-US" sz="4000" dirty="0"/>
          </a:p>
        </p:txBody>
      </p:sp>
    </p:spTree>
    <p:extLst>
      <p:ext uri="{BB962C8B-B14F-4D97-AF65-F5344CB8AC3E}">
        <p14:creationId xmlns:p14="http://schemas.microsoft.com/office/powerpoint/2010/main" val="3745917223"/>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103423" y="1740171"/>
            <a:ext cx="6656077" cy="4029451"/>
          </a:xfrm>
        </p:spPr>
        <p:txBody>
          <a:bodyPr/>
          <a:lstStyle/>
          <a:p>
            <a:pPr marL="0" indent="0">
              <a:lnSpc>
                <a:spcPct val="80000"/>
              </a:lnSpc>
              <a:spcBef>
                <a:spcPct val="0"/>
              </a:spcBef>
              <a:spcAft>
                <a:spcPct val="15000"/>
              </a:spcAft>
              <a:buNone/>
            </a:pPr>
            <a:r>
              <a:rPr lang="en-GB" altLang="en-US" b="1" dirty="0"/>
              <a:t>Rent Repayment </a:t>
            </a:r>
            <a:r>
              <a:rPr lang="en-GB" altLang="en-US" b="1" dirty="0" smtClean="0"/>
              <a:t>Orders</a:t>
            </a:r>
          </a:p>
          <a:p>
            <a:pPr eaLnBrk="1" hangingPunct="1">
              <a:lnSpc>
                <a:spcPct val="80000"/>
              </a:lnSpc>
              <a:spcBef>
                <a:spcPct val="0"/>
              </a:spcBef>
              <a:spcAft>
                <a:spcPct val="15000"/>
              </a:spcAft>
            </a:pPr>
            <a:endParaRPr lang="en-GB" altLang="en-US" sz="2400" dirty="0" smtClean="0"/>
          </a:p>
          <a:p>
            <a:pPr eaLnBrk="1" hangingPunct="1">
              <a:lnSpc>
                <a:spcPct val="80000"/>
              </a:lnSpc>
              <a:spcBef>
                <a:spcPct val="0"/>
              </a:spcBef>
              <a:spcAft>
                <a:spcPct val="15000"/>
              </a:spcAft>
            </a:pPr>
            <a:r>
              <a:rPr lang="en-GB" altLang="en-US" sz="2400" dirty="0" smtClean="0"/>
              <a:t>Already </a:t>
            </a:r>
            <a:r>
              <a:rPr lang="en-GB" altLang="en-US" sz="2400" dirty="0"/>
              <a:t>exist for Housing Act licensing offences, although used neither well nor widely</a:t>
            </a:r>
          </a:p>
          <a:p>
            <a:pPr eaLnBrk="1" hangingPunct="1">
              <a:lnSpc>
                <a:spcPct val="80000"/>
              </a:lnSpc>
              <a:spcBef>
                <a:spcPct val="0"/>
              </a:spcBef>
              <a:spcAft>
                <a:spcPct val="15000"/>
              </a:spcAft>
            </a:pPr>
            <a:r>
              <a:rPr lang="en-GB" altLang="en-US" sz="2400" dirty="0"/>
              <a:t>Extended to </a:t>
            </a:r>
            <a:r>
              <a:rPr lang="en-GB" altLang="en-US" sz="2400" dirty="0" smtClean="0"/>
              <a:t>cover:</a:t>
            </a:r>
          </a:p>
          <a:p>
            <a:pPr lvl="1">
              <a:lnSpc>
                <a:spcPct val="80000"/>
              </a:lnSpc>
              <a:spcBef>
                <a:spcPct val="0"/>
              </a:spcBef>
              <a:spcAft>
                <a:spcPct val="15000"/>
              </a:spcAft>
            </a:pPr>
            <a:r>
              <a:rPr lang="en-GB" altLang="en-US" sz="2000" dirty="0" smtClean="0"/>
              <a:t>Improvement Notices HA 2014 S.30</a:t>
            </a:r>
          </a:p>
          <a:p>
            <a:pPr lvl="1">
              <a:lnSpc>
                <a:spcPct val="80000"/>
              </a:lnSpc>
              <a:spcBef>
                <a:spcPct val="0"/>
              </a:spcBef>
              <a:spcAft>
                <a:spcPct val="15000"/>
              </a:spcAft>
            </a:pPr>
            <a:r>
              <a:rPr lang="en-GB" altLang="en-US" sz="2000" dirty="0" smtClean="0"/>
              <a:t>Prohibition Orders </a:t>
            </a:r>
            <a:r>
              <a:rPr lang="en-GB" altLang="en-US" sz="2000" dirty="0"/>
              <a:t>HA 2014 </a:t>
            </a:r>
            <a:r>
              <a:rPr lang="en-GB" altLang="en-US" sz="2000" dirty="0" smtClean="0"/>
              <a:t>S.32</a:t>
            </a:r>
            <a:endParaRPr lang="en-GB" altLang="en-US" sz="2000" dirty="0"/>
          </a:p>
          <a:p>
            <a:pPr lvl="1">
              <a:lnSpc>
                <a:spcPct val="80000"/>
              </a:lnSpc>
              <a:spcBef>
                <a:spcPct val="0"/>
              </a:spcBef>
              <a:spcAft>
                <a:spcPct val="15000"/>
              </a:spcAft>
            </a:pPr>
            <a:r>
              <a:rPr lang="en-GB" altLang="en-US" sz="2000" dirty="0" smtClean="0"/>
              <a:t>Breach of </a:t>
            </a:r>
            <a:r>
              <a:rPr lang="en-GB" altLang="en-US" sz="2000" dirty="0"/>
              <a:t>banning order </a:t>
            </a:r>
            <a:r>
              <a:rPr lang="en-GB" altLang="en-US" sz="2000" dirty="0" smtClean="0"/>
              <a:t>HPA 2016 S.21</a:t>
            </a:r>
          </a:p>
          <a:p>
            <a:pPr lvl="1">
              <a:lnSpc>
                <a:spcPct val="80000"/>
              </a:lnSpc>
              <a:spcBef>
                <a:spcPct val="0"/>
              </a:spcBef>
              <a:spcAft>
                <a:spcPct val="15000"/>
              </a:spcAft>
            </a:pPr>
            <a:r>
              <a:rPr lang="en-GB" altLang="en-US" sz="2000" dirty="0"/>
              <a:t>V</a:t>
            </a:r>
            <a:r>
              <a:rPr lang="en-GB" altLang="en-US" sz="2000" dirty="0" smtClean="0"/>
              <a:t>iolence </a:t>
            </a:r>
            <a:r>
              <a:rPr lang="en-GB" altLang="en-US" sz="2000" dirty="0"/>
              <a:t>to secure </a:t>
            </a:r>
            <a:r>
              <a:rPr lang="en-GB" altLang="en-US" sz="2000" dirty="0" smtClean="0"/>
              <a:t>entry to property </a:t>
            </a:r>
            <a:br>
              <a:rPr lang="en-GB" altLang="en-US" sz="2000" dirty="0" smtClean="0"/>
            </a:br>
            <a:r>
              <a:rPr lang="en-GB" altLang="en-US" sz="2000" dirty="0" smtClean="0"/>
              <a:t>(Criminal </a:t>
            </a:r>
            <a:r>
              <a:rPr lang="en-GB" altLang="en-US" sz="2000" dirty="0"/>
              <a:t>Law </a:t>
            </a:r>
            <a:r>
              <a:rPr lang="en-GB" altLang="en-US" sz="2000" dirty="0" smtClean="0"/>
              <a:t>Act 1977 S.6)</a:t>
            </a:r>
            <a:endParaRPr lang="en-GB" altLang="en-US" sz="2000" dirty="0"/>
          </a:p>
          <a:p>
            <a:pPr lvl="1">
              <a:lnSpc>
                <a:spcPct val="80000"/>
              </a:lnSpc>
              <a:spcBef>
                <a:spcPct val="0"/>
              </a:spcBef>
              <a:spcAft>
                <a:spcPct val="15000"/>
              </a:spcAft>
            </a:pPr>
            <a:r>
              <a:rPr lang="en-GB" altLang="en-US" sz="2000" dirty="0" smtClean="0"/>
              <a:t>Illegal </a:t>
            </a:r>
            <a:r>
              <a:rPr lang="en-GB" altLang="en-US" sz="2000" dirty="0"/>
              <a:t>eviction or </a:t>
            </a:r>
            <a:r>
              <a:rPr lang="en-GB" altLang="en-US" sz="2000" dirty="0" smtClean="0"/>
              <a:t>harassment </a:t>
            </a:r>
            <a:br>
              <a:rPr lang="en-GB" altLang="en-US" sz="2000" dirty="0" smtClean="0"/>
            </a:br>
            <a:r>
              <a:rPr lang="en-GB" altLang="en-US" sz="2000" dirty="0" smtClean="0"/>
              <a:t>(Protection </a:t>
            </a:r>
            <a:r>
              <a:rPr lang="en-GB" altLang="en-US" sz="2000" dirty="0"/>
              <a:t>from Eviction Act </a:t>
            </a:r>
            <a:r>
              <a:rPr lang="en-GB" altLang="en-US" sz="2000" dirty="0" smtClean="0"/>
              <a:t>1977 S.1)</a:t>
            </a:r>
            <a:endParaRPr lang="en-GB" altLang="en-US"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9499" y="1166284"/>
            <a:ext cx="3147046" cy="4453467"/>
          </a:xfrm>
          <a:prstGeom prst="rect">
            <a:avLst/>
          </a:prstGeom>
          <a:ln>
            <a:solidFill>
              <a:schemeClr val="tx1"/>
            </a:solidFill>
          </a:ln>
        </p:spPr>
      </p:pic>
      <p:sp>
        <p:nvSpPr>
          <p:cNvPr id="7"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9"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747389354"/>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916347" y="2085508"/>
            <a:ext cx="6656077" cy="3255235"/>
          </a:xfrm>
        </p:spPr>
        <p:txBody>
          <a:bodyPr/>
          <a:lstStyle/>
          <a:p>
            <a:pPr marL="0" indent="0">
              <a:lnSpc>
                <a:spcPct val="80000"/>
              </a:lnSpc>
              <a:spcBef>
                <a:spcPct val="0"/>
              </a:spcBef>
              <a:spcAft>
                <a:spcPct val="15000"/>
              </a:spcAft>
              <a:buNone/>
            </a:pPr>
            <a:r>
              <a:rPr lang="en-GB" altLang="en-US" b="1" dirty="0"/>
              <a:t>Rent Repayment </a:t>
            </a:r>
            <a:r>
              <a:rPr lang="en-GB" altLang="en-US" b="1" dirty="0" smtClean="0"/>
              <a:t>Orders</a:t>
            </a:r>
          </a:p>
          <a:p>
            <a:pPr eaLnBrk="1" hangingPunct="1">
              <a:lnSpc>
                <a:spcPct val="80000"/>
              </a:lnSpc>
              <a:spcBef>
                <a:spcPct val="0"/>
              </a:spcBef>
              <a:spcAft>
                <a:spcPct val="15000"/>
              </a:spcAft>
            </a:pPr>
            <a:endParaRPr lang="en-GB" altLang="en-US" sz="2400" dirty="0" smtClean="0"/>
          </a:p>
          <a:p>
            <a:pPr eaLnBrk="1" hangingPunct="1">
              <a:lnSpc>
                <a:spcPct val="80000"/>
              </a:lnSpc>
              <a:spcBef>
                <a:spcPct val="0"/>
              </a:spcBef>
              <a:spcAft>
                <a:spcPct val="15000"/>
              </a:spcAft>
            </a:pPr>
            <a:r>
              <a:rPr lang="en-GB" altLang="en-US" sz="2400" dirty="0" smtClean="0"/>
              <a:t>As </a:t>
            </a:r>
            <a:r>
              <a:rPr lang="en-GB" altLang="en-US" sz="2400" dirty="0"/>
              <a:t>before does not require conviction first for LA application</a:t>
            </a:r>
          </a:p>
          <a:p>
            <a:pPr eaLnBrk="1" hangingPunct="1">
              <a:lnSpc>
                <a:spcPct val="80000"/>
              </a:lnSpc>
              <a:spcBef>
                <a:spcPct val="0"/>
              </a:spcBef>
              <a:spcAft>
                <a:spcPct val="15000"/>
              </a:spcAft>
            </a:pPr>
            <a:r>
              <a:rPr lang="en-GB" altLang="en-US" sz="2400" dirty="0"/>
              <a:t>Tenants can also make order, but need conviction or RRO by LA</a:t>
            </a:r>
          </a:p>
          <a:p>
            <a:pPr eaLnBrk="1" hangingPunct="1">
              <a:lnSpc>
                <a:spcPct val="80000"/>
              </a:lnSpc>
              <a:spcBef>
                <a:spcPct val="0"/>
              </a:spcBef>
              <a:spcAft>
                <a:spcPct val="15000"/>
              </a:spcAft>
            </a:pPr>
            <a:r>
              <a:rPr lang="en-GB" altLang="en-US" sz="2400" dirty="0"/>
              <a:t>Max penalty where conviction occurred or financial penalty levied (Housing Benefit where paid can be recovered)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4762" y="1166284"/>
            <a:ext cx="3147046" cy="4453467"/>
          </a:xfrm>
          <a:prstGeom prst="rect">
            <a:avLst/>
          </a:prstGeom>
          <a:ln>
            <a:solidFill>
              <a:schemeClr val="tx1"/>
            </a:solidFill>
          </a:ln>
        </p:spPr>
      </p:pic>
      <p:sp>
        <p:nvSpPr>
          <p:cNvPr id="8"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193286764"/>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690639" y="2048324"/>
            <a:ext cx="6656834" cy="3126104"/>
          </a:xfrm>
        </p:spPr>
        <p:txBody>
          <a:bodyPr/>
          <a:lstStyle/>
          <a:p>
            <a:pPr marL="0" indent="0">
              <a:lnSpc>
                <a:spcPct val="80000"/>
              </a:lnSpc>
              <a:spcBef>
                <a:spcPct val="0"/>
              </a:spcBef>
              <a:spcAft>
                <a:spcPct val="15000"/>
              </a:spcAft>
              <a:buNone/>
            </a:pPr>
            <a:r>
              <a:rPr lang="en-GB" altLang="en-US" sz="3200" b="1" dirty="0" smtClean="0"/>
              <a:t>Banning Orders and RL Database</a:t>
            </a:r>
            <a:endParaRPr lang="en-GB" altLang="en-US" sz="3200" b="1" dirty="0"/>
          </a:p>
          <a:p>
            <a:pPr marL="0" indent="0">
              <a:lnSpc>
                <a:spcPct val="80000"/>
              </a:lnSpc>
              <a:spcBef>
                <a:spcPct val="0"/>
              </a:spcBef>
              <a:spcAft>
                <a:spcPct val="15000"/>
              </a:spcAft>
              <a:buNone/>
            </a:pPr>
            <a:r>
              <a:rPr lang="en-GB" altLang="en-US" sz="2400" dirty="0"/>
              <a:t> </a:t>
            </a:r>
          </a:p>
          <a:p>
            <a:pPr marL="0" indent="0">
              <a:lnSpc>
                <a:spcPct val="80000"/>
              </a:lnSpc>
              <a:spcBef>
                <a:spcPct val="0"/>
              </a:spcBef>
              <a:spcAft>
                <a:spcPct val="15000"/>
              </a:spcAft>
              <a:buNone/>
            </a:pPr>
            <a:r>
              <a:rPr lang="en-GB" altLang="en-US" sz="2400" b="1" dirty="0"/>
              <a:t>Banning Orders</a:t>
            </a:r>
          </a:p>
          <a:p>
            <a:pPr marL="0" indent="0">
              <a:lnSpc>
                <a:spcPct val="80000"/>
              </a:lnSpc>
              <a:spcBef>
                <a:spcPct val="0"/>
              </a:spcBef>
              <a:spcAft>
                <a:spcPct val="15000"/>
              </a:spcAft>
              <a:buNone/>
            </a:pPr>
            <a:r>
              <a:rPr lang="en-GB" altLang="en-US" sz="2400" dirty="0" smtClean="0"/>
              <a:t>6 April 2018</a:t>
            </a:r>
            <a:r>
              <a:rPr lang="en-GB" altLang="en-US" sz="2400" dirty="0"/>
              <a:t>         </a:t>
            </a:r>
            <a:r>
              <a:rPr lang="en-GB" altLang="en-US" sz="2400" dirty="0" smtClean="0"/>
              <a:t>Regulations </a:t>
            </a:r>
            <a:r>
              <a:rPr lang="en-GB" altLang="en-US" sz="2400" dirty="0"/>
              <a:t>come into </a:t>
            </a:r>
            <a:r>
              <a:rPr lang="en-GB" altLang="en-US" sz="2400" dirty="0" smtClean="0"/>
              <a:t>force</a:t>
            </a:r>
          </a:p>
          <a:p>
            <a:pPr marL="0" indent="0">
              <a:lnSpc>
                <a:spcPct val="80000"/>
              </a:lnSpc>
              <a:spcBef>
                <a:spcPct val="0"/>
              </a:spcBef>
              <a:spcAft>
                <a:spcPct val="15000"/>
              </a:spcAft>
              <a:buNone/>
            </a:pPr>
            <a:endParaRPr lang="en-GB" altLang="en-US" sz="2400" dirty="0"/>
          </a:p>
          <a:p>
            <a:pPr marL="0" indent="0">
              <a:lnSpc>
                <a:spcPct val="80000"/>
              </a:lnSpc>
              <a:spcBef>
                <a:spcPct val="0"/>
              </a:spcBef>
              <a:spcAft>
                <a:spcPct val="15000"/>
              </a:spcAft>
              <a:buNone/>
            </a:pPr>
            <a:endParaRPr lang="en-GB" altLang="en-US" sz="2400" b="1" dirty="0"/>
          </a:p>
          <a:p>
            <a:pPr marL="0" indent="0">
              <a:lnSpc>
                <a:spcPct val="80000"/>
              </a:lnSpc>
              <a:spcBef>
                <a:spcPct val="0"/>
              </a:spcBef>
              <a:spcAft>
                <a:spcPct val="15000"/>
              </a:spcAft>
              <a:buNone/>
            </a:pPr>
            <a:r>
              <a:rPr lang="en-GB" altLang="en-US" sz="2400" b="1" dirty="0"/>
              <a:t>“Rogue” landlords database</a:t>
            </a:r>
            <a:endParaRPr lang="en-GB" altLang="en-US" sz="2400" dirty="0"/>
          </a:p>
          <a:p>
            <a:pPr marL="0" indent="0">
              <a:lnSpc>
                <a:spcPct val="80000"/>
              </a:lnSpc>
              <a:spcBef>
                <a:spcPct val="0"/>
              </a:spcBef>
              <a:spcAft>
                <a:spcPct val="15000"/>
              </a:spcAft>
              <a:buNone/>
            </a:pPr>
            <a:r>
              <a:rPr lang="en-GB" altLang="en-US" sz="2400" dirty="0" smtClean="0"/>
              <a:t>6 </a:t>
            </a:r>
            <a:r>
              <a:rPr lang="en-GB" altLang="en-US" sz="2400" dirty="0"/>
              <a:t>April 2018         </a:t>
            </a:r>
            <a:r>
              <a:rPr lang="en-GB" altLang="en-US" sz="2400" dirty="0" smtClean="0"/>
              <a:t>Implementation </a:t>
            </a:r>
            <a:r>
              <a:rPr lang="en-GB" altLang="en-US" sz="2400" dirty="0"/>
              <a:t>with above</a:t>
            </a:r>
          </a:p>
          <a:p>
            <a:pPr marL="0" indent="0">
              <a:lnSpc>
                <a:spcPct val="80000"/>
              </a:lnSpc>
              <a:spcBef>
                <a:spcPct val="0"/>
              </a:spcBef>
              <a:spcAft>
                <a:spcPct val="15000"/>
              </a:spcAft>
              <a:buNone/>
            </a:pPr>
            <a:endParaRPr lang="en-GB" altLang="en-US" sz="2400" dirty="0"/>
          </a:p>
        </p:txBody>
      </p:sp>
      <p:graphicFrame>
        <p:nvGraphicFramePr>
          <p:cNvPr id="2" name="Object 1"/>
          <p:cNvGraphicFramePr>
            <a:graphicFrameLocks noChangeAspect="1"/>
          </p:cNvGraphicFramePr>
          <p:nvPr>
            <p:extLst>
              <p:ext uri="{D42A27DB-BD31-4B8C-83A1-F6EECF244321}">
                <p14:modId xmlns:p14="http://schemas.microsoft.com/office/powerpoint/2010/main" val="261004664"/>
              </p:ext>
            </p:extLst>
          </p:nvPr>
        </p:nvGraphicFramePr>
        <p:xfrm>
          <a:off x="8028667" y="1166284"/>
          <a:ext cx="3222139" cy="4559353"/>
        </p:xfrm>
        <a:graphic>
          <a:graphicData uri="http://schemas.openxmlformats.org/presentationml/2006/ole">
            <mc:AlternateContent xmlns:mc="http://schemas.openxmlformats.org/markup-compatibility/2006">
              <mc:Choice xmlns:v="urn:schemas-microsoft-com:vml" Requires="v">
                <p:oleObj spid="_x0000_s6181" name="Acrobat Document" r:id="rId4" imgW="5667122" imgH="8019837" progId="AcroExch.Document.11">
                  <p:embed/>
                </p:oleObj>
              </mc:Choice>
              <mc:Fallback>
                <p:oleObj name="Acrobat Document" r:id="rId4" imgW="5667122" imgH="8019837" progId="AcroExch.Document.11">
                  <p:embed/>
                  <p:pic>
                    <p:nvPicPr>
                      <p:cNvPr id="0" name=""/>
                      <p:cNvPicPr/>
                      <p:nvPr/>
                    </p:nvPicPr>
                    <p:blipFill>
                      <a:blip r:embed="rId5"/>
                      <a:stretch>
                        <a:fillRect/>
                      </a:stretch>
                    </p:blipFill>
                    <p:spPr>
                      <a:xfrm>
                        <a:off x="8028667" y="1166284"/>
                        <a:ext cx="3222139" cy="4559353"/>
                      </a:xfrm>
                      <a:prstGeom prst="rect">
                        <a:avLst/>
                      </a:prstGeom>
                      <a:ln>
                        <a:solidFill>
                          <a:schemeClr val="tx1"/>
                        </a:solidFill>
                      </a:ln>
                    </p:spPr>
                  </p:pic>
                </p:oleObj>
              </mc:Fallback>
            </mc:AlternateContent>
          </a:graphicData>
        </a:graphic>
      </p:graphicFrame>
      <p:sp>
        <p:nvSpPr>
          <p:cNvPr id="6"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9"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472324193"/>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767319" y="1743216"/>
            <a:ext cx="6462465" cy="4180154"/>
          </a:xfrm>
        </p:spPr>
        <p:txBody>
          <a:bodyPr/>
          <a:lstStyle/>
          <a:p>
            <a:pPr marL="0" indent="0">
              <a:lnSpc>
                <a:spcPct val="80000"/>
              </a:lnSpc>
              <a:spcBef>
                <a:spcPct val="0"/>
              </a:spcBef>
              <a:spcAft>
                <a:spcPct val="15000"/>
              </a:spcAft>
              <a:buNone/>
            </a:pPr>
            <a:r>
              <a:rPr lang="en-GB" altLang="en-US" b="1" dirty="0"/>
              <a:t>Banning </a:t>
            </a:r>
            <a:r>
              <a:rPr lang="en-GB" altLang="en-US" b="1" dirty="0" smtClean="0"/>
              <a:t>Orders</a:t>
            </a:r>
          </a:p>
          <a:p>
            <a:pPr eaLnBrk="1" hangingPunct="1">
              <a:lnSpc>
                <a:spcPct val="80000"/>
              </a:lnSpc>
              <a:spcBef>
                <a:spcPct val="0"/>
              </a:spcBef>
              <a:spcAft>
                <a:spcPct val="15000"/>
              </a:spcAft>
            </a:pPr>
            <a:r>
              <a:rPr lang="en-GB" altLang="en-US" sz="2000" dirty="0"/>
              <a:t>Link between the property and “banning order offence” </a:t>
            </a:r>
            <a:r>
              <a:rPr lang="mr-IN" altLang="en-US" sz="2000" dirty="0"/>
              <a:t>–</a:t>
            </a:r>
            <a:r>
              <a:rPr lang="en-GB" altLang="en-US" sz="2000" dirty="0"/>
              <a:t> housing, immigration, serious crime and other criminal offences</a:t>
            </a:r>
          </a:p>
          <a:p>
            <a:pPr eaLnBrk="1" hangingPunct="1">
              <a:lnSpc>
                <a:spcPct val="80000"/>
              </a:lnSpc>
              <a:spcBef>
                <a:spcPct val="0"/>
              </a:spcBef>
              <a:spcAft>
                <a:spcPct val="15000"/>
              </a:spcAft>
            </a:pPr>
            <a:r>
              <a:rPr lang="en-GB" altLang="en-US" sz="2000" dirty="0"/>
              <a:t>Local Authorities: </a:t>
            </a:r>
          </a:p>
          <a:p>
            <a:pPr lvl="1" eaLnBrk="1" hangingPunct="1">
              <a:lnSpc>
                <a:spcPct val="80000"/>
              </a:lnSpc>
              <a:spcBef>
                <a:spcPct val="0"/>
              </a:spcBef>
              <a:spcAft>
                <a:spcPct val="15000"/>
              </a:spcAft>
            </a:pPr>
            <a:r>
              <a:rPr lang="en-GB" altLang="en-US" sz="2000" dirty="0"/>
              <a:t>must give notice and consider representations</a:t>
            </a:r>
          </a:p>
          <a:p>
            <a:pPr lvl="1" eaLnBrk="1" hangingPunct="1">
              <a:lnSpc>
                <a:spcPct val="80000"/>
              </a:lnSpc>
              <a:spcBef>
                <a:spcPct val="0"/>
              </a:spcBef>
              <a:spcAft>
                <a:spcPct val="15000"/>
              </a:spcAft>
            </a:pPr>
            <a:r>
              <a:rPr lang="en-GB" altLang="en-US" sz="2000" dirty="0"/>
              <a:t>have to apply to First Tier Tribunal for the Order</a:t>
            </a:r>
          </a:p>
          <a:p>
            <a:pPr eaLnBrk="1" hangingPunct="1">
              <a:lnSpc>
                <a:spcPct val="80000"/>
              </a:lnSpc>
              <a:spcBef>
                <a:spcPct val="0"/>
              </a:spcBef>
              <a:spcAft>
                <a:spcPct val="15000"/>
              </a:spcAft>
            </a:pPr>
            <a:r>
              <a:rPr lang="en-GB" altLang="en-US" sz="2000" dirty="0"/>
              <a:t>Banning order is for minimum of 12 months</a:t>
            </a:r>
          </a:p>
          <a:p>
            <a:pPr eaLnBrk="1" hangingPunct="1">
              <a:lnSpc>
                <a:spcPct val="80000"/>
              </a:lnSpc>
              <a:spcBef>
                <a:spcPct val="0"/>
              </a:spcBef>
              <a:spcAft>
                <a:spcPct val="15000"/>
              </a:spcAft>
            </a:pPr>
            <a:r>
              <a:rPr lang="en-GB" altLang="en-US" sz="2000" dirty="0"/>
              <a:t>Applications to First Tier Tribunal to revoke or vary</a:t>
            </a:r>
          </a:p>
          <a:p>
            <a:pPr eaLnBrk="1" hangingPunct="1">
              <a:lnSpc>
                <a:spcPct val="80000"/>
              </a:lnSpc>
              <a:spcBef>
                <a:spcPct val="0"/>
              </a:spcBef>
              <a:spcAft>
                <a:spcPct val="15000"/>
              </a:spcAft>
            </a:pPr>
            <a:r>
              <a:rPr lang="en-GB" altLang="en-US" sz="2000" dirty="0"/>
              <a:t>Ban means person cannot act as landlord or agent</a:t>
            </a:r>
          </a:p>
          <a:p>
            <a:pPr eaLnBrk="1" hangingPunct="1">
              <a:lnSpc>
                <a:spcPct val="80000"/>
              </a:lnSpc>
              <a:spcBef>
                <a:spcPct val="0"/>
              </a:spcBef>
              <a:spcAft>
                <a:spcPct val="15000"/>
              </a:spcAft>
            </a:pPr>
            <a:r>
              <a:rPr lang="en-GB" altLang="en-US" sz="2000" dirty="0"/>
              <a:t>Is an offence to breach</a:t>
            </a:r>
          </a:p>
          <a:p>
            <a:pPr eaLnBrk="1" hangingPunct="1">
              <a:lnSpc>
                <a:spcPct val="80000"/>
              </a:lnSpc>
              <a:spcBef>
                <a:spcPct val="0"/>
              </a:spcBef>
              <a:spcAft>
                <a:spcPct val="15000"/>
              </a:spcAft>
            </a:pPr>
            <a:r>
              <a:rPr lang="en-GB" altLang="en-US" sz="2000" dirty="0"/>
              <a:t>Allows for management orders for properties</a:t>
            </a:r>
          </a:p>
          <a:p>
            <a:pPr eaLnBrk="1" hangingPunct="1">
              <a:lnSpc>
                <a:spcPct val="80000"/>
              </a:lnSpc>
              <a:spcBef>
                <a:spcPct val="0"/>
              </a:spcBef>
              <a:spcAft>
                <a:spcPct val="15000"/>
              </a:spcAft>
            </a:pPr>
            <a:r>
              <a:rPr lang="en-GB" altLang="en-US" sz="2000" dirty="0"/>
              <a:t>Information on other properties can be sought to aid enforcement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331" y="1190859"/>
            <a:ext cx="3133548" cy="4434366"/>
          </a:xfrm>
          <a:prstGeom prst="rect">
            <a:avLst/>
          </a:prstGeom>
          <a:ln w="3175">
            <a:solidFill>
              <a:schemeClr val="tx1"/>
            </a:solidFill>
          </a:ln>
          <a:effectLst>
            <a:softEdge rad="0"/>
          </a:effectLst>
        </p:spPr>
      </p:pic>
      <p:sp>
        <p:nvSpPr>
          <p:cNvPr id="7"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740066357"/>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82655" y="2010253"/>
            <a:ext cx="6462465" cy="3437591"/>
          </a:xfrm>
        </p:spPr>
        <p:txBody>
          <a:bodyPr/>
          <a:lstStyle/>
          <a:p>
            <a:pPr marL="0" indent="0">
              <a:lnSpc>
                <a:spcPct val="80000"/>
              </a:lnSpc>
              <a:spcBef>
                <a:spcPct val="0"/>
              </a:spcBef>
              <a:spcAft>
                <a:spcPct val="15000"/>
              </a:spcAft>
              <a:buNone/>
            </a:pPr>
            <a:r>
              <a:rPr lang="en-GB" altLang="en-US" b="1" dirty="0"/>
              <a:t>Banning </a:t>
            </a:r>
            <a:r>
              <a:rPr lang="en-GB" altLang="en-US" b="1" dirty="0" smtClean="0"/>
              <a:t>Orders</a:t>
            </a:r>
          </a:p>
          <a:p>
            <a:pPr marL="0" indent="0">
              <a:lnSpc>
                <a:spcPct val="80000"/>
              </a:lnSpc>
              <a:spcBef>
                <a:spcPct val="0"/>
              </a:spcBef>
              <a:spcAft>
                <a:spcPct val="15000"/>
              </a:spcAft>
              <a:buNone/>
            </a:pPr>
            <a:r>
              <a:rPr lang="en-GB" altLang="en-US" sz="2000" b="1" dirty="0" smtClean="0"/>
              <a:t>Housing Related Offences</a:t>
            </a:r>
          </a:p>
          <a:p>
            <a:pPr marL="0" indent="0">
              <a:lnSpc>
                <a:spcPct val="80000"/>
              </a:lnSpc>
              <a:spcBef>
                <a:spcPct val="0"/>
              </a:spcBef>
              <a:spcAft>
                <a:spcPct val="15000"/>
              </a:spcAft>
              <a:buNone/>
            </a:pPr>
            <a:endParaRPr lang="en-GB" altLang="en-US" sz="2000" b="1" dirty="0" smtClean="0"/>
          </a:p>
          <a:p>
            <a:pPr>
              <a:lnSpc>
                <a:spcPct val="80000"/>
              </a:lnSpc>
              <a:spcBef>
                <a:spcPct val="0"/>
              </a:spcBef>
              <a:spcAft>
                <a:spcPct val="15000"/>
              </a:spcAft>
            </a:pPr>
            <a:r>
              <a:rPr lang="en-US" altLang="en-US" sz="2000" dirty="0" smtClean="0"/>
              <a:t>Illegally </a:t>
            </a:r>
            <a:r>
              <a:rPr lang="en-US" altLang="en-US" sz="2000" dirty="0"/>
              <a:t>evicting or harassing a residential occupier in contravention of the Protection from Eviction Act 1977</a:t>
            </a:r>
          </a:p>
          <a:p>
            <a:pPr>
              <a:lnSpc>
                <a:spcPct val="80000"/>
              </a:lnSpc>
              <a:spcBef>
                <a:spcPct val="0"/>
              </a:spcBef>
              <a:spcAft>
                <a:spcPct val="15000"/>
              </a:spcAft>
            </a:pPr>
            <a:r>
              <a:rPr lang="en-US" altLang="en-US" sz="2000" dirty="0" smtClean="0"/>
              <a:t>Using </a:t>
            </a:r>
            <a:r>
              <a:rPr lang="en-US" altLang="en-US" sz="2000" dirty="0"/>
              <a:t>violence to secure entry under the Criminal Law Act </a:t>
            </a:r>
            <a:r>
              <a:rPr lang="en-US" altLang="en-US" sz="2000" dirty="0" smtClean="0"/>
              <a:t>1977</a:t>
            </a:r>
          </a:p>
          <a:p>
            <a:pPr>
              <a:lnSpc>
                <a:spcPct val="80000"/>
              </a:lnSpc>
              <a:spcBef>
                <a:spcPct val="0"/>
              </a:spcBef>
              <a:spcAft>
                <a:spcPct val="15000"/>
              </a:spcAft>
            </a:pPr>
            <a:r>
              <a:rPr lang="en-US" altLang="en-US" sz="2000" dirty="0" smtClean="0"/>
              <a:t>An </a:t>
            </a:r>
            <a:r>
              <a:rPr lang="en-US" altLang="en-US" sz="2000" dirty="0"/>
              <a:t>offence under section 36 of the Gas Safety (Installation and Use) Regulations 1998;</a:t>
            </a:r>
          </a:p>
          <a:p>
            <a:pPr>
              <a:lnSpc>
                <a:spcPct val="80000"/>
              </a:lnSpc>
              <a:spcBef>
                <a:spcPct val="0"/>
              </a:spcBef>
              <a:spcAft>
                <a:spcPct val="15000"/>
              </a:spcAft>
            </a:pPr>
            <a:r>
              <a:rPr lang="en-US" altLang="en-US" sz="2000" dirty="0" smtClean="0"/>
              <a:t>An </a:t>
            </a:r>
            <a:r>
              <a:rPr lang="en-US" altLang="en-US" sz="2000" dirty="0"/>
              <a:t>offence under section 32 of the Regulatory Reform (Fire Safety) Order 2005</a:t>
            </a:r>
          </a:p>
          <a:p>
            <a:pPr>
              <a:lnSpc>
                <a:spcPct val="80000"/>
              </a:lnSpc>
              <a:spcBef>
                <a:spcPct val="0"/>
              </a:spcBef>
              <a:spcAft>
                <a:spcPct val="15000"/>
              </a:spcAft>
            </a:pPr>
            <a:endParaRPr lang="en-US" alt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9239" y="1166284"/>
            <a:ext cx="3133548" cy="4434366"/>
          </a:xfrm>
          <a:prstGeom prst="rect">
            <a:avLst/>
          </a:prstGeom>
          <a:ln w="3175">
            <a:solidFill>
              <a:schemeClr val="tx1"/>
            </a:solidFill>
          </a:ln>
          <a:effectLst>
            <a:softEdge rad="0"/>
          </a:effectLst>
        </p:spPr>
      </p:pic>
      <p:sp>
        <p:nvSpPr>
          <p:cNvPr id="7"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3949727886"/>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82655" y="1799860"/>
            <a:ext cx="7231039" cy="3921685"/>
          </a:xfrm>
        </p:spPr>
        <p:txBody>
          <a:bodyPr/>
          <a:lstStyle/>
          <a:p>
            <a:pPr marL="0" indent="0">
              <a:lnSpc>
                <a:spcPct val="80000"/>
              </a:lnSpc>
              <a:spcBef>
                <a:spcPct val="0"/>
              </a:spcBef>
              <a:spcAft>
                <a:spcPct val="15000"/>
              </a:spcAft>
              <a:buNone/>
            </a:pPr>
            <a:r>
              <a:rPr lang="en-GB" altLang="en-US" b="1" dirty="0"/>
              <a:t>Banning </a:t>
            </a:r>
            <a:r>
              <a:rPr lang="en-GB" altLang="en-US" b="1" dirty="0" smtClean="0"/>
              <a:t>Orders</a:t>
            </a:r>
          </a:p>
          <a:p>
            <a:pPr marL="0" indent="0">
              <a:lnSpc>
                <a:spcPct val="80000"/>
              </a:lnSpc>
              <a:spcBef>
                <a:spcPct val="0"/>
              </a:spcBef>
              <a:spcAft>
                <a:spcPct val="15000"/>
              </a:spcAft>
              <a:buNone/>
            </a:pPr>
            <a:r>
              <a:rPr lang="en-GB" altLang="en-US" sz="2000" b="1" dirty="0" smtClean="0"/>
              <a:t>Housing Act 2004 Offences</a:t>
            </a:r>
          </a:p>
          <a:p>
            <a:pPr marL="0" indent="0">
              <a:lnSpc>
                <a:spcPct val="80000"/>
              </a:lnSpc>
              <a:spcBef>
                <a:spcPct val="0"/>
              </a:spcBef>
              <a:spcAft>
                <a:spcPct val="15000"/>
              </a:spcAft>
              <a:buNone/>
            </a:pPr>
            <a:endParaRPr lang="en-GB" altLang="en-US" sz="2000" b="1" dirty="0" smtClean="0"/>
          </a:p>
          <a:p>
            <a:pPr>
              <a:lnSpc>
                <a:spcPct val="80000"/>
              </a:lnSpc>
              <a:spcBef>
                <a:spcPct val="0"/>
              </a:spcBef>
              <a:spcAft>
                <a:spcPct val="15000"/>
              </a:spcAft>
            </a:pPr>
            <a:r>
              <a:rPr lang="en-US" altLang="en-US" sz="2000" dirty="0" smtClean="0"/>
              <a:t>Failure </a:t>
            </a:r>
            <a:r>
              <a:rPr lang="en-US" altLang="en-US" sz="2000" dirty="0"/>
              <a:t>to comply with an </a:t>
            </a:r>
            <a:r>
              <a:rPr lang="en-US" altLang="en-US" sz="2000" dirty="0" smtClean="0"/>
              <a:t>improvement notice </a:t>
            </a:r>
            <a:r>
              <a:rPr lang="en-US" altLang="en-US" sz="2000" dirty="0"/>
              <a:t>(section 30);</a:t>
            </a:r>
          </a:p>
          <a:p>
            <a:pPr>
              <a:lnSpc>
                <a:spcPct val="80000"/>
              </a:lnSpc>
              <a:spcBef>
                <a:spcPct val="0"/>
              </a:spcBef>
              <a:spcAft>
                <a:spcPct val="15000"/>
              </a:spcAft>
            </a:pPr>
            <a:r>
              <a:rPr lang="en-US" altLang="en-US" sz="2000" dirty="0" smtClean="0"/>
              <a:t>Failure </a:t>
            </a:r>
            <a:r>
              <a:rPr lang="en-US" altLang="en-US" sz="2000" dirty="0"/>
              <a:t>to comply with a prohibition order (section 32)</a:t>
            </a:r>
          </a:p>
          <a:p>
            <a:pPr>
              <a:lnSpc>
                <a:spcPct val="80000"/>
              </a:lnSpc>
              <a:spcBef>
                <a:spcPct val="0"/>
              </a:spcBef>
              <a:spcAft>
                <a:spcPct val="15000"/>
              </a:spcAft>
            </a:pPr>
            <a:r>
              <a:rPr lang="en-US" altLang="en-US" sz="2000" dirty="0" smtClean="0"/>
              <a:t>Offences </a:t>
            </a:r>
            <a:r>
              <a:rPr lang="en-US" altLang="en-US" sz="2000" dirty="0"/>
              <a:t>in relation to licensing of Houses in Multiple Occupation (HMOs) (section 72);</a:t>
            </a:r>
          </a:p>
          <a:p>
            <a:pPr>
              <a:lnSpc>
                <a:spcPct val="80000"/>
              </a:lnSpc>
              <a:spcBef>
                <a:spcPct val="0"/>
              </a:spcBef>
              <a:spcAft>
                <a:spcPct val="15000"/>
              </a:spcAft>
            </a:pPr>
            <a:r>
              <a:rPr lang="en-US" altLang="en-US" sz="2000" dirty="0" smtClean="0"/>
              <a:t>Offences </a:t>
            </a:r>
            <a:r>
              <a:rPr lang="en-US" altLang="en-US" sz="2000" dirty="0"/>
              <a:t>in relation to licensing of houses under Part 3 of the Act (section 95);</a:t>
            </a:r>
          </a:p>
          <a:p>
            <a:pPr>
              <a:lnSpc>
                <a:spcPct val="80000"/>
              </a:lnSpc>
              <a:spcBef>
                <a:spcPct val="0"/>
              </a:spcBef>
              <a:spcAft>
                <a:spcPct val="15000"/>
              </a:spcAft>
            </a:pPr>
            <a:r>
              <a:rPr lang="en-US" altLang="en-US" sz="2000" dirty="0" smtClean="0"/>
              <a:t>Contravention </a:t>
            </a:r>
            <a:r>
              <a:rPr lang="en-US" altLang="en-US" sz="2000" dirty="0"/>
              <a:t>of an overcrowding notice (Section 139)</a:t>
            </a:r>
          </a:p>
          <a:p>
            <a:pPr>
              <a:lnSpc>
                <a:spcPct val="80000"/>
              </a:lnSpc>
              <a:spcBef>
                <a:spcPct val="0"/>
              </a:spcBef>
              <a:spcAft>
                <a:spcPct val="15000"/>
              </a:spcAft>
            </a:pPr>
            <a:r>
              <a:rPr lang="en-US" altLang="en-US" sz="2000" dirty="0" smtClean="0"/>
              <a:t>Failure </a:t>
            </a:r>
            <a:r>
              <a:rPr lang="en-US" altLang="en-US" sz="2000" dirty="0"/>
              <a:t>to comply with management regulations in respect of HMOs (section 234).</a:t>
            </a:r>
          </a:p>
          <a:p>
            <a:pPr>
              <a:lnSpc>
                <a:spcPct val="80000"/>
              </a:lnSpc>
              <a:spcBef>
                <a:spcPct val="0"/>
              </a:spcBef>
              <a:spcAft>
                <a:spcPct val="15000"/>
              </a:spcAft>
            </a:pPr>
            <a:r>
              <a:rPr lang="en-US" altLang="en-US" sz="2000" dirty="0" smtClean="0"/>
              <a:t>Providing </a:t>
            </a:r>
            <a:r>
              <a:rPr lang="en-US" altLang="en-US" sz="2000" dirty="0"/>
              <a:t>false or misleading information (section 238)</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5816" y="1213314"/>
            <a:ext cx="3133548" cy="4434366"/>
          </a:xfrm>
          <a:prstGeom prst="rect">
            <a:avLst/>
          </a:prstGeom>
          <a:ln w="3175">
            <a:solidFill>
              <a:schemeClr val="tx1"/>
            </a:solidFill>
          </a:ln>
          <a:effectLst>
            <a:softEdge rad="0"/>
          </a:effectLst>
        </p:spPr>
      </p:pic>
      <p:sp>
        <p:nvSpPr>
          <p:cNvPr id="7"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627581995"/>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82655" y="1601981"/>
            <a:ext cx="7630865" cy="4567144"/>
          </a:xfrm>
        </p:spPr>
        <p:txBody>
          <a:bodyPr/>
          <a:lstStyle/>
          <a:p>
            <a:pPr marL="0" indent="0">
              <a:lnSpc>
                <a:spcPct val="80000"/>
              </a:lnSpc>
              <a:spcBef>
                <a:spcPct val="0"/>
              </a:spcBef>
              <a:spcAft>
                <a:spcPct val="15000"/>
              </a:spcAft>
              <a:buNone/>
            </a:pPr>
            <a:r>
              <a:rPr lang="en-GB" altLang="en-US" b="1" dirty="0"/>
              <a:t>Banning </a:t>
            </a:r>
            <a:r>
              <a:rPr lang="en-GB" altLang="en-US" b="1" dirty="0" smtClean="0"/>
              <a:t>Orders</a:t>
            </a:r>
          </a:p>
          <a:p>
            <a:pPr marL="0" indent="0">
              <a:lnSpc>
                <a:spcPct val="80000"/>
              </a:lnSpc>
              <a:spcBef>
                <a:spcPct val="0"/>
              </a:spcBef>
              <a:spcAft>
                <a:spcPct val="15000"/>
              </a:spcAft>
              <a:buNone/>
            </a:pPr>
            <a:r>
              <a:rPr lang="en-GB" altLang="en-US" sz="2000" b="1" dirty="0"/>
              <a:t>Immigration </a:t>
            </a:r>
            <a:r>
              <a:rPr lang="en-GB" altLang="en-US" sz="2000" b="1" dirty="0" smtClean="0"/>
              <a:t>Offences</a:t>
            </a:r>
          </a:p>
          <a:p>
            <a:pPr>
              <a:lnSpc>
                <a:spcPct val="80000"/>
              </a:lnSpc>
              <a:spcBef>
                <a:spcPct val="0"/>
              </a:spcBef>
              <a:spcAft>
                <a:spcPct val="15000"/>
              </a:spcAft>
            </a:pPr>
            <a:r>
              <a:rPr lang="en-US" altLang="en-US" sz="2000" dirty="0"/>
              <a:t>Letting to someone disqualified from renting because of their immigration status, whether as a landlord or agent</a:t>
            </a:r>
            <a:r>
              <a:rPr lang="en-US" altLang="en-US" sz="2000" dirty="0" smtClean="0"/>
              <a:t>.</a:t>
            </a:r>
          </a:p>
          <a:p>
            <a:pPr marL="0" indent="0">
              <a:lnSpc>
                <a:spcPct val="80000"/>
              </a:lnSpc>
              <a:spcBef>
                <a:spcPct val="0"/>
              </a:spcBef>
              <a:spcAft>
                <a:spcPct val="15000"/>
              </a:spcAft>
              <a:buNone/>
            </a:pPr>
            <a:endParaRPr lang="en-GB" altLang="en-US" sz="2000" b="1" dirty="0" smtClean="0"/>
          </a:p>
          <a:p>
            <a:pPr marL="0" indent="0">
              <a:lnSpc>
                <a:spcPct val="80000"/>
              </a:lnSpc>
              <a:spcBef>
                <a:spcPct val="0"/>
              </a:spcBef>
              <a:spcAft>
                <a:spcPct val="15000"/>
              </a:spcAft>
              <a:buNone/>
            </a:pPr>
            <a:r>
              <a:rPr lang="en-GB" altLang="en-US" sz="2000" b="1" dirty="0"/>
              <a:t>Serious C</a:t>
            </a:r>
            <a:r>
              <a:rPr lang="en-GB" altLang="en-US" sz="2000" b="1" dirty="0" smtClean="0"/>
              <a:t>riminal Offences</a:t>
            </a:r>
            <a:endParaRPr lang="en-GB" altLang="en-US" sz="2000" b="1" dirty="0"/>
          </a:p>
          <a:p>
            <a:pPr>
              <a:lnSpc>
                <a:spcPct val="80000"/>
              </a:lnSpc>
              <a:spcBef>
                <a:spcPct val="0"/>
              </a:spcBef>
              <a:spcAft>
                <a:spcPct val="15000"/>
              </a:spcAft>
            </a:pPr>
            <a:r>
              <a:rPr lang="en-US" altLang="en-US" sz="2000" dirty="0" smtClean="0"/>
              <a:t>Offences where</a:t>
            </a:r>
          </a:p>
          <a:p>
            <a:pPr marL="457200" indent="-457200">
              <a:lnSpc>
                <a:spcPct val="80000"/>
              </a:lnSpc>
              <a:spcBef>
                <a:spcPct val="0"/>
              </a:spcBef>
              <a:spcAft>
                <a:spcPct val="15000"/>
              </a:spcAft>
              <a:buFont typeface="+mj-lt"/>
              <a:buAutoNum type="alphaLcParenR"/>
            </a:pPr>
            <a:r>
              <a:rPr lang="en-US" altLang="en-US" sz="2000" dirty="0" smtClean="0"/>
              <a:t>the </a:t>
            </a:r>
            <a:r>
              <a:rPr lang="en-US" altLang="en-US" sz="2000" dirty="0"/>
              <a:t>offence was committed against or in collusion with a tenant occupying any housing (or another person occupying that housing with the tenant) or the offence was committed at or in relation to that housing;</a:t>
            </a:r>
          </a:p>
          <a:p>
            <a:pPr marL="457200" indent="-457200">
              <a:lnSpc>
                <a:spcPct val="80000"/>
              </a:lnSpc>
              <a:spcBef>
                <a:spcPct val="0"/>
              </a:spcBef>
              <a:spcAft>
                <a:spcPct val="15000"/>
              </a:spcAft>
              <a:buFont typeface="+mj-lt"/>
              <a:buAutoNum type="alphaLcParenR"/>
            </a:pPr>
            <a:r>
              <a:rPr lang="en-US" altLang="en-US" sz="2000" dirty="0" smtClean="0"/>
              <a:t>at </a:t>
            </a:r>
            <a:r>
              <a:rPr lang="en-US" altLang="en-US" sz="2000" dirty="0"/>
              <a:t>the time the offence was committed, the offender was the residential landlord or property agent of that housing or an officer of a body corporate who was the residential landlord or property agent of that housing; and</a:t>
            </a:r>
          </a:p>
          <a:p>
            <a:pPr marL="457200" indent="-457200">
              <a:lnSpc>
                <a:spcPct val="80000"/>
              </a:lnSpc>
              <a:spcBef>
                <a:spcPct val="0"/>
              </a:spcBef>
              <a:spcAft>
                <a:spcPct val="15000"/>
              </a:spcAft>
              <a:buFont typeface="+mj-lt"/>
              <a:buAutoNum type="alphaLcParenR"/>
            </a:pPr>
            <a:r>
              <a:rPr lang="en-US" altLang="en-US" sz="2000" dirty="0" smtClean="0"/>
              <a:t>the </a:t>
            </a:r>
            <a:r>
              <a:rPr lang="en-US" altLang="en-US" sz="2000" dirty="0"/>
              <a:t>offender was sentenced for the offence in the Crown </a:t>
            </a:r>
            <a:r>
              <a:rPr lang="en-US" altLang="en-US" sz="2000" dirty="0" smtClean="0"/>
              <a:t>Court</a:t>
            </a:r>
            <a:endParaRPr lang="en-US" altLang="en-US" sz="2000" dirty="0"/>
          </a:p>
          <a:p>
            <a:pPr marL="0" indent="0">
              <a:lnSpc>
                <a:spcPct val="80000"/>
              </a:lnSpc>
              <a:spcBef>
                <a:spcPct val="0"/>
              </a:spcBef>
              <a:spcAft>
                <a:spcPct val="15000"/>
              </a:spcAft>
              <a:buNone/>
            </a:pPr>
            <a:endParaRPr lang="en-US" alt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6276" y="1226589"/>
            <a:ext cx="3133548" cy="4434366"/>
          </a:xfrm>
          <a:prstGeom prst="rect">
            <a:avLst/>
          </a:prstGeom>
          <a:ln w="3175">
            <a:solidFill>
              <a:schemeClr val="tx1"/>
            </a:solidFill>
          </a:ln>
          <a:effectLst>
            <a:softEdge rad="0"/>
          </a:effectLst>
        </p:spPr>
      </p:pic>
      <p:sp>
        <p:nvSpPr>
          <p:cNvPr id="7"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3068407678"/>
      </p:ext>
    </p:extLst>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82655" y="1649231"/>
            <a:ext cx="7907343" cy="4434366"/>
          </a:xfrm>
        </p:spPr>
        <p:txBody>
          <a:bodyPr/>
          <a:lstStyle/>
          <a:p>
            <a:pPr marL="0" indent="0">
              <a:lnSpc>
                <a:spcPct val="80000"/>
              </a:lnSpc>
              <a:spcBef>
                <a:spcPct val="0"/>
              </a:spcBef>
              <a:spcAft>
                <a:spcPct val="15000"/>
              </a:spcAft>
              <a:buNone/>
            </a:pPr>
            <a:r>
              <a:rPr lang="en-GB" altLang="en-US" b="1" dirty="0"/>
              <a:t>Banning </a:t>
            </a:r>
            <a:r>
              <a:rPr lang="en-GB" altLang="en-US" b="1" dirty="0" smtClean="0"/>
              <a:t>Orders</a:t>
            </a:r>
          </a:p>
          <a:p>
            <a:pPr marL="0" indent="0">
              <a:lnSpc>
                <a:spcPct val="80000"/>
              </a:lnSpc>
              <a:spcBef>
                <a:spcPct val="0"/>
              </a:spcBef>
              <a:spcAft>
                <a:spcPct val="15000"/>
              </a:spcAft>
              <a:buNone/>
            </a:pPr>
            <a:r>
              <a:rPr lang="en-GB" altLang="en-US" sz="2000" b="1" dirty="0" smtClean="0"/>
              <a:t>Serious </a:t>
            </a:r>
            <a:r>
              <a:rPr lang="en-GB" altLang="en-US" sz="2000" b="1" dirty="0"/>
              <a:t>C</a:t>
            </a:r>
            <a:r>
              <a:rPr lang="en-GB" altLang="en-US" sz="2000" b="1" dirty="0" smtClean="0"/>
              <a:t>riminal Offences</a:t>
            </a:r>
            <a:endParaRPr lang="en-GB" altLang="en-US" sz="2000" b="1" dirty="0"/>
          </a:p>
          <a:p>
            <a:pPr>
              <a:lnSpc>
                <a:spcPct val="80000"/>
              </a:lnSpc>
              <a:spcBef>
                <a:spcPct val="0"/>
              </a:spcBef>
              <a:spcAft>
                <a:spcPct val="15000"/>
              </a:spcAft>
            </a:pPr>
            <a:r>
              <a:rPr lang="en-US" altLang="en-US" sz="2000" dirty="0" smtClean="0"/>
              <a:t>a </a:t>
            </a:r>
            <a:r>
              <a:rPr lang="en-US" altLang="en-US" sz="2000" dirty="0"/>
              <a:t>range of fraud offences under the Fraud Act 2006</a:t>
            </a:r>
          </a:p>
          <a:p>
            <a:pPr>
              <a:lnSpc>
                <a:spcPct val="80000"/>
              </a:lnSpc>
              <a:spcBef>
                <a:spcPct val="0"/>
              </a:spcBef>
              <a:spcAft>
                <a:spcPct val="15000"/>
              </a:spcAft>
            </a:pPr>
            <a:r>
              <a:rPr lang="en-US" altLang="en-US" sz="2000" dirty="0" smtClean="0"/>
              <a:t>any </a:t>
            </a:r>
            <a:r>
              <a:rPr lang="en-US" altLang="en-US" sz="2000" dirty="0"/>
              <a:t>specified violent and sexual offence under Schedule 15 of the Criminal Justice Act 2003</a:t>
            </a:r>
          </a:p>
          <a:p>
            <a:pPr>
              <a:lnSpc>
                <a:spcPct val="80000"/>
              </a:lnSpc>
              <a:spcBef>
                <a:spcPct val="0"/>
              </a:spcBef>
              <a:spcAft>
                <a:spcPct val="15000"/>
              </a:spcAft>
            </a:pPr>
            <a:r>
              <a:rPr lang="en-US" altLang="en-US" sz="2000" dirty="0" smtClean="0"/>
              <a:t>Offences </a:t>
            </a:r>
            <a:r>
              <a:rPr lang="en-US" altLang="en-US" sz="2000" dirty="0"/>
              <a:t>under the Misuse of Drugs Act</a:t>
            </a:r>
          </a:p>
          <a:p>
            <a:pPr>
              <a:lnSpc>
                <a:spcPct val="80000"/>
              </a:lnSpc>
              <a:spcBef>
                <a:spcPct val="0"/>
              </a:spcBef>
              <a:spcAft>
                <a:spcPct val="15000"/>
              </a:spcAft>
            </a:pPr>
            <a:r>
              <a:rPr lang="en-US" altLang="en-US" sz="2000" dirty="0" smtClean="0"/>
              <a:t>Concealing </a:t>
            </a:r>
            <a:r>
              <a:rPr lang="en-US" altLang="en-US" sz="2000" dirty="0"/>
              <a:t>criminal property and related offences under the Proceeds of Crime Act 2002</a:t>
            </a:r>
          </a:p>
          <a:p>
            <a:pPr>
              <a:lnSpc>
                <a:spcPct val="80000"/>
              </a:lnSpc>
              <a:spcBef>
                <a:spcPct val="0"/>
              </a:spcBef>
              <a:spcAft>
                <a:spcPct val="15000"/>
              </a:spcAft>
            </a:pPr>
            <a:r>
              <a:rPr lang="en-US" altLang="en-US" sz="2000" dirty="0" smtClean="0"/>
              <a:t>Harassment </a:t>
            </a:r>
            <a:r>
              <a:rPr lang="en-US" altLang="en-US" sz="2000" dirty="0"/>
              <a:t>and stalking under the Protection from Harassment Act 1997</a:t>
            </a:r>
          </a:p>
          <a:p>
            <a:pPr>
              <a:lnSpc>
                <a:spcPct val="80000"/>
              </a:lnSpc>
              <a:spcBef>
                <a:spcPct val="0"/>
              </a:spcBef>
              <a:spcAft>
                <a:spcPct val="15000"/>
              </a:spcAft>
            </a:pPr>
            <a:r>
              <a:rPr lang="en-US" altLang="en-US" sz="2000" dirty="0" smtClean="0"/>
              <a:t>Offences </a:t>
            </a:r>
            <a:r>
              <a:rPr lang="en-US" altLang="en-US" sz="2000" dirty="0"/>
              <a:t>under the Anti-social </a:t>
            </a:r>
            <a:r>
              <a:rPr lang="en-US" altLang="en-US" sz="2000" dirty="0" err="1"/>
              <a:t>Behaviour</a:t>
            </a:r>
            <a:r>
              <a:rPr lang="en-US" altLang="en-US" sz="2000" dirty="0"/>
              <a:t>, Crime and Policing Act 2014</a:t>
            </a:r>
          </a:p>
          <a:p>
            <a:pPr>
              <a:lnSpc>
                <a:spcPct val="80000"/>
              </a:lnSpc>
              <a:spcBef>
                <a:spcPct val="0"/>
              </a:spcBef>
              <a:spcAft>
                <a:spcPct val="15000"/>
              </a:spcAft>
            </a:pPr>
            <a:r>
              <a:rPr lang="en-US" altLang="en-US" sz="2000" dirty="0" smtClean="0"/>
              <a:t>Offences </a:t>
            </a:r>
            <a:r>
              <a:rPr lang="en-US" altLang="en-US" sz="2000" dirty="0"/>
              <a:t>of criminal damage under the Criminal Damage Act 1971</a:t>
            </a:r>
          </a:p>
          <a:p>
            <a:pPr>
              <a:lnSpc>
                <a:spcPct val="80000"/>
              </a:lnSpc>
              <a:spcBef>
                <a:spcPct val="0"/>
              </a:spcBef>
              <a:spcAft>
                <a:spcPct val="15000"/>
              </a:spcAft>
            </a:pPr>
            <a:r>
              <a:rPr lang="en-US" altLang="en-US" sz="2000" dirty="0" smtClean="0"/>
              <a:t>Theft</a:t>
            </a:r>
            <a:r>
              <a:rPr lang="en-US" altLang="en-US" sz="2000" dirty="0"/>
              <a:t>, burglary, blackmail and handing stolen goods under the Theft Act 1968.</a:t>
            </a:r>
          </a:p>
          <a:p>
            <a:pPr marL="0" indent="0">
              <a:lnSpc>
                <a:spcPct val="80000"/>
              </a:lnSpc>
              <a:spcBef>
                <a:spcPct val="0"/>
              </a:spcBef>
              <a:spcAft>
                <a:spcPct val="15000"/>
              </a:spcAft>
              <a:buNone/>
            </a:pPr>
            <a:endParaRPr lang="en-US" alt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998" y="1188739"/>
            <a:ext cx="3133548" cy="4434366"/>
          </a:xfrm>
          <a:prstGeom prst="rect">
            <a:avLst/>
          </a:prstGeom>
          <a:ln w="3175">
            <a:solidFill>
              <a:schemeClr val="tx1"/>
            </a:solidFill>
          </a:ln>
          <a:effectLst>
            <a:softEdge rad="0"/>
          </a:effectLst>
        </p:spPr>
      </p:pic>
      <p:sp>
        <p:nvSpPr>
          <p:cNvPr id="7"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2400726747"/>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41124" y="1637711"/>
            <a:ext cx="7819496" cy="4434366"/>
          </a:xfrm>
        </p:spPr>
        <p:txBody>
          <a:bodyPr/>
          <a:lstStyle/>
          <a:p>
            <a:pPr marL="0" indent="0">
              <a:lnSpc>
                <a:spcPct val="80000"/>
              </a:lnSpc>
              <a:spcBef>
                <a:spcPct val="0"/>
              </a:spcBef>
              <a:spcAft>
                <a:spcPct val="15000"/>
              </a:spcAft>
              <a:buNone/>
            </a:pPr>
            <a:r>
              <a:rPr lang="en-GB" altLang="en-US" b="1" dirty="0"/>
              <a:t>“Rogue” landlords </a:t>
            </a:r>
            <a:r>
              <a:rPr lang="en-GB" altLang="en-US" b="1" dirty="0" smtClean="0"/>
              <a:t>database</a:t>
            </a:r>
          </a:p>
          <a:p>
            <a:pPr eaLnBrk="1" hangingPunct="1">
              <a:lnSpc>
                <a:spcPct val="80000"/>
              </a:lnSpc>
              <a:spcBef>
                <a:spcPct val="0"/>
              </a:spcBef>
              <a:spcAft>
                <a:spcPct val="15000"/>
              </a:spcAft>
            </a:pPr>
            <a:r>
              <a:rPr lang="en-GB" altLang="en-US" sz="2200" dirty="0"/>
              <a:t>Similar to banning order but less severe</a:t>
            </a:r>
          </a:p>
          <a:p>
            <a:pPr eaLnBrk="1" hangingPunct="1">
              <a:lnSpc>
                <a:spcPct val="80000"/>
              </a:lnSpc>
              <a:spcBef>
                <a:spcPct val="0"/>
              </a:spcBef>
              <a:spcAft>
                <a:spcPct val="15000"/>
              </a:spcAft>
            </a:pPr>
            <a:r>
              <a:rPr lang="en-GB" altLang="en-US" sz="2200" dirty="0"/>
              <a:t>Must include banned persons, but may include convicted persons without a banning order</a:t>
            </a:r>
          </a:p>
          <a:p>
            <a:pPr eaLnBrk="1" hangingPunct="1">
              <a:lnSpc>
                <a:spcPct val="80000"/>
              </a:lnSpc>
              <a:spcBef>
                <a:spcPct val="0"/>
              </a:spcBef>
              <a:spcAft>
                <a:spcPct val="15000"/>
              </a:spcAft>
            </a:pPr>
            <a:r>
              <a:rPr lang="en-GB" altLang="en-US" sz="2200" dirty="0"/>
              <a:t>May include people with two financial penalties in 12 months</a:t>
            </a:r>
          </a:p>
          <a:p>
            <a:pPr eaLnBrk="1" hangingPunct="1">
              <a:lnSpc>
                <a:spcPct val="80000"/>
              </a:lnSpc>
              <a:spcBef>
                <a:spcPct val="0"/>
              </a:spcBef>
              <a:spcAft>
                <a:spcPct val="15000"/>
              </a:spcAft>
            </a:pPr>
            <a:r>
              <a:rPr lang="en-GB" altLang="en-US" sz="2200" dirty="0"/>
              <a:t>LA power to seek information to help enforcement</a:t>
            </a:r>
          </a:p>
          <a:p>
            <a:pPr eaLnBrk="1" hangingPunct="1">
              <a:lnSpc>
                <a:spcPct val="80000"/>
              </a:lnSpc>
              <a:spcBef>
                <a:spcPct val="0"/>
              </a:spcBef>
              <a:spcAft>
                <a:spcPct val="15000"/>
              </a:spcAft>
            </a:pPr>
            <a:r>
              <a:rPr lang="en-GB" altLang="en-US" sz="2200" dirty="0"/>
              <a:t>Does not automatically trigger a negative fit and proper person test, but relevant</a:t>
            </a:r>
          </a:p>
          <a:p>
            <a:pPr eaLnBrk="1" hangingPunct="1">
              <a:lnSpc>
                <a:spcPct val="80000"/>
              </a:lnSpc>
              <a:spcBef>
                <a:spcPct val="0"/>
              </a:spcBef>
              <a:spcAft>
                <a:spcPct val="15000"/>
              </a:spcAft>
            </a:pPr>
            <a:r>
              <a:rPr lang="en-GB" altLang="en-US" sz="2200" dirty="0"/>
              <a:t>Database accessible to DCLG, HMRC and local authorities</a:t>
            </a:r>
          </a:p>
          <a:p>
            <a:pPr eaLnBrk="1" hangingPunct="1">
              <a:lnSpc>
                <a:spcPct val="80000"/>
              </a:lnSpc>
              <a:spcBef>
                <a:spcPct val="0"/>
              </a:spcBef>
              <a:spcAft>
                <a:spcPct val="15000"/>
              </a:spcAft>
            </a:pPr>
            <a:r>
              <a:rPr lang="en-GB" altLang="en-US" sz="2200" dirty="0"/>
              <a:t>Process:</a:t>
            </a:r>
          </a:p>
          <a:p>
            <a:pPr lvl="1" eaLnBrk="1" hangingPunct="1">
              <a:lnSpc>
                <a:spcPct val="80000"/>
              </a:lnSpc>
              <a:spcBef>
                <a:spcPct val="0"/>
              </a:spcBef>
              <a:spcAft>
                <a:spcPct val="15000"/>
              </a:spcAft>
            </a:pPr>
            <a:r>
              <a:rPr lang="en-GB" altLang="en-US" sz="2200" dirty="0"/>
              <a:t>21 days notice</a:t>
            </a:r>
          </a:p>
          <a:p>
            <a:pPr lvl="1" eaLnBrk="1" hangingPunct="1">
              <a:lnSpc>
                <a:spcPct val="80000"/>
              </a:lnSpc>
              <a:spcBef>
                <a:spcPct val="0"/>
              </a:spcBef>
              <a:spcAft>
                <a:spcPct val="15000"/>
              </a:spcAft>
            </a:pPr>
            <a:r>
              <a:rPr lang="en-GB" altLang="en-US" sz="2200" dirty="0"/>
              <a:t>Appeal to First Tier Tribunal</a:t>
            </a:r>
          </a:p>
          <a:p>
            <a:pPr lvl="1" eaLnBrk="1" hangingPunct="1">
              <a:lnSpc>
                <a:spcPct val="80000"/>
              </a:lnSpc>
              <a:spcBef>
                <a:spcPct val="0"/>
              </a:spcBef>
              <a:spcAft>
                <a:spcPct val="15000"/>
              </a:spcAft>
            </a:pPr>
            <a:r>
              <a:rPr lang="en-GB" altLang="en-US" sz="2200" dirty="0"/>
              <a:t>Entry stays on database for minimum of 2 years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1226589"/>
            <a:ext cx="3133548" cy="4434366"/>
          </a:xfrm>
          <a:prstGeom prst="rect">
            <a:avLst/>
          </a:prstGeom>
          <a:ln w="3175">
            <a:solidFill>
              <a:schemeClr val="tx1"/>
            </a:solidFill>
          </a:ln>
          <a:effectLst>
            <a:softEdge rad="0"/>
          </a:effectLst>
        </p:spPr>
      </p:pic>
      <p:sp>
        <p:nvSpPr>
          <p:cNvPr id="6"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8"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765482980"/>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39436" y="1637806"/>
            <a:ext cx="4988442" cy="533026"/>
          </a:xfrm>
        </p:spPr>
        <p:txBody>
          <a:bodyPr/>
          <a:lstStyle/>
          <a:p>
            <a:pPr marL="0" indent="0">
              <a:lnSpc>
                <a:spcPct val="80000"/>
              </a:lnSpc>
              <a:spcBef>
                <a:spcPct val="0"/>
              </a:spcBef>
              <a:spcAft>
                <a:spcPct val="15000"/>
              </a:spcAft>
              <a:buNone/>
            </a:pPr>
            <a:r>
              <a:rPr lang="en-GB" altLang="en-US" b="1" dirty="0"/>
              <a:t>“Rogue” </a:t>
            </a:r>
            <a:r>
              <a:rPr lang="en-GB" altLang="en-US" b="1" dirty="0" smtClean="0"/>
              <a:t>landlord definition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8712" y="1226589"/>
            <a:ext cx="3133548" cy="4434366"/>
          </a:xfrm>
          <a:prstGeom prst="rect">
            <a:avLst/>
          </a:prstGeom>
          <a:ln w="3175">
            <a:solidFill>
              <a:schemeClr val="tx1"/>
            </a:solidFill>
          </a:ln>
          <a:effectLst>
            <a:softEdge rad="0"/>
          </a:effectLst>
        </p:spPr>
      </p:pic>
      <p:pic>
        <p:nvPicPr>
          <p:cNvPr id="6" name="Picture 5"/>
          <p:cNvPicPr>
            <a:picLocks noChangeAspect="1"/>
          </p:cNvPicPr>
          <p:nvPr/>
        </p:nvPicPr>
        <p:blipFill rotWithShape="1">
          <a:blip r:embed="rId4"/>
          <a:srcRect l="1891" t="12719" r="38103" b="33049"/>
          <a:stretch/>
        </p:blipFill>
        <p:spPr>
          <a:xfrm>
            <a:off x="562504" y="2167434"/>
            <a:ext cx="7473458" cy="3799278"/>
          </a:xfrm>
          <a:prstGeom prst="rect">
            <a:avLst/>
          </a:prstGeom>
        </p:spPr>
      </p:pic>
      <p:sp>
        <p:nvSpPr>
          <p:cNvPr id="7" name="Rectangle 2"/>
          <p:cNvSpPr txBox="1">
            <a:spLocks noChangeArrowheads="1"/>
          </p:cNvSpPr>
          <p:nvPr/>
        </p:nvSpPr>
        <p:spPr>
          <a:xfrm>
            <a:off x="582655" y="1226589"/>
            <a:ext cx="4449983"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Housing and Planning Act 2016 </a:t>
            </a:r>
            <a:endParaRPr lang="en-US" altLang="en-US" sz="2400" dirty="0">
              <a:solidFill>
                <a:schemeClr val="accent4"/>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9"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2326156438"/>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869" b="14074"/>
          <a:stretch/>
        </p:blipFill>
        <p:spPr>
          <a:xfrm>
            <a:off x="6031068" y="1178194"/>
            <a:ext cx="5721955" cy="4237463"/>
          </a:xfrm>
          <a:prstGeom prst="rect">
            <a:avLst/>
          </a:prstGeom>
        </p:spPr>
      </p:pic>
      <p:sp>
        <p:nvSpPr>
          <p:cNvPr id="7" name="Content Placeholder 2"/>
          <p:cNvSpPr>
            <a:spLocks noGrp="1"/>
          </p:cNvSpPr>
          <p:nvPr>
            <p:ph idx="1"/>
          </p:nvPr>
        </p:nvSpPr>
        <p:spPr>
          <a:xfrm>
            <a:off x="608075" y="1271197"/>
            <a:ext cx="10845987" cy="750108"/>
          </a:xfrm>
        </p:spPr>
        <p:txBody>
          <a:bodyPr>
            <a:noAutofit/>
          </a:bodyPr>
          <a:lstStyle/>
          <a:p>
            <a:pPr marL="0" indent="0">
              <a:buNone/>
              <a:defRPr/>
            </a:pPr>
            <a:r>
              <a:rPr lang="en-US" sz="2400" b="1" dirty="0"/>
              <a:t>Case 408 - Supermarket deli refused to leave plastic wrapping on liver sausage stating that it was a ‘choking hazard’</a:t>
            </a:r>
            <a:endParaRPr lang="en-US" sz="2400" dirty="0"/>
          </a:p>
        </p:txBody>
      </p:sp>
      <p:sp>
        <p:nvSpPr>
          <p:cNvPr id="3" name="Rectangle 2"/>
          <p:cNvSpPr/>
          <p:nvPr/>
        </p:nvSpPr>
        <p:spPr>
          <a:xfrm>
            <a:off x="608076" y="2342819"/>
            <a:ext cx="10106540" cy="1138773"/>
          </a:xfrm>
          <a:prstGeom prst="rect">
            <a:avLst/>
          </a:prstGeom>
        </p:spPr>
        <p:txBody>
          <a:bodyPr wrap="square">
            <a:spAutoFit/>
          </a:bodyPr>
          <a:lstStyle/>
          <a:p>
            <a:pPr>
              <a:defRPr/>
            </a:pPr>
            <a:r>
              <a:rPr lang="en-US" sz="2000" b="1" dirty="0" smtClean="0"/>
              <a:t>Issue</a:t>
            </a:r>
            <a:endParaRPr lang="en-US" sz="2000" b="1" dirty="0"/>
          </a:p>
          <a:p>
            <a:pPr>
              <a:defRPr/>
            </a:pPr>
            <a:r>
              <a:rPr lang="en-US" sz="2400" b="1" dirty="0"/>
              <a:t>Supermarket deli refused to leave plastic wrapping on liver sausage stating that it was a ‘choking hazard</a:t>
            </a:r>
            <a:r>
              <a:rPr lang="en-US" sz="2400" b="1" dirty="0" smtClean="0"/>
              <a:t>’</a:t>
            </a:r>
            <a:endParaRPr lang="en-US" sz="2400" b="1" dirty="0"/>
          </a:p>
        </p:txBody>
      </p:sp>
      <p:sp>
        <p:nvSpPr>
          <p:cNvPr id="4" name="Rectangle 3"/>
          <p:cNvSpPr/>
          <p:nvPr/>
        </p:nvSpPr>
        <p:spPr>
          <a:xfrm>
            <a:off x="608076" y="3905238"/>
            <a:ext cx="10106540" cy="1785104"/>
          </a:xfrm>
          <a:prstGeom prst="rect">
            <a:avLst/>
          </a:prstGeom>
        </p:spPr>
        <p:txBody>
          <a:bodyPr wrap="square">
            <a:spAutoFit/>
          </a:bodyPr>
          <a:lstStyle/>
          <a:p>
            <a:pPr>
              <a:defRPr/>
            </a:pPr>
            <a:r>
              <a:rPr lang="en-US" sz="2000" b="1" dirty="0"/>
              <a:t>Panel </a:t>
            </a:r>
            <a:r>
              <a:rPr lang="en-US" sz="2000" b="1" dirty="0" smtClean="0"/>
              <a:t>opinion</a:t>
            </a:r>
            <a:endParaRPr lang="en-US" sz="2000" b="1" dirty="0"/>
          </a:p>
          <a:p>
            <a:pPr>
              <a:defRPr/>
            </a:pPr>
            <a:r>
              <a:rPr lang="en-US" dirty="0"/>
              <a:t>There is no health and safety reason for refusing to leave the original plastic wrapping on fresh liver sausage. The decision to remove the plastic wrapping from the fresh food at point of sale makes no sense, especially as the product is likely to be wrapped in some other form of plastic bag before being handed to the customer. Claiming removal of the product’s original wrapping was necessary for health and safety reasons is indeed a myth!</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47" y="501985"/>
            <a:ext cx="664299" cy="664299"/>
          </a:xfrm>
          <a:prstGeom prst="rect">
            <a:avLst/>
          </a:prstGeom>
        </p:spPr>
      </p:pic>
      <p:sp>
        <p:nvSpPr>
          <p:cNvPr id="9" name="Rectangle 2"/>
          <p:cNvSpPr>
            <a:spLocks noGrp="1" noChangeArrowheads="1"/>
          </p:cNvSpPr>
          <p:nvPr>
            <p:ph type="title"/>
          </p:nvPr>
        </p:nvSpPr>
        <p:spPr>
          <a:xfrm>
            <a:off x="916346" y="548641"/>
            <a:ext cx="3907653" cy="617643"/>
          </a:xfrm>
        </p:spPr>
        <p:txBody>
          <a:bodyPr/>
          <a:lstStyle/>
          <a:p>
            <a:r>
              <a:rPr lang="en-US" sz="4000" dirty="0" smtClean="0"/>
              <a:t>Health &amp; Safety</a:t>
            </a:r>
            <a:endParaRPr lang="en-US" sz="4000" dirty="0"/>
          </a:p>
        </p:txBody>
      </p:sp>
    </p:spTree>
    <p:extLst>
      <p:ext uri="{BB962C8B-B14F-4D97-AF65-F5344CB8AC3E}">
        <p14:creationId xmlns:p14="http://schemas.microsoft.com/office/powerpoint/2010/main" val="4266284843"/>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582655" y="1226589"/>
            <a:ext cx="2247042"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a:solidFill>
                  <a:schemeClr val="accent4"/>
                </a:solidFill>
              </a:rPr>
              <a:t>HMO Reforms</a:t>
            </a:r>
            <a:endParaRPr lang="en-US" altLang="en-US" sz="2400" dirty="0">
              <a:solidFill>
                <a:schemeClr val="accent4"/>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1"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graphicFrame>
        <p:nvGraphicFramePr>
          <p:cNvPr id="5" name="Diagram 4"/>
          <p:cNvGraphicFramePr/>
          <p:nvPr>
            <p:extLst>
              <p:ext uri="{D42A27DB-BD31-4B8C-83A1-F6EECF244321}">
                <p14:modId xmlns:p14="http://schemas.microsoft.com/office/powerpoint/2010/main" val="712691549"/>
              </p:ext>
            </p:extLst>
          </p:nvPr>
        </p:nvGraphicFramePr>
        <p:xfrm>
          <a:off x="1513702" y="1663765"/>
          <a:ext cx="4812957" cy="4090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687" y="548641"/>
            <a:ext cx="3658972" cy="532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220265"/>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82655" y="1976456"/>
            <a:ext cx="7528954" cy="2320416"/>
          </a:xfrm>
        </p:spPr>
        <p:txBody>
          <a:bodyPr/>
          <a:lstStyle/>
          <a:p>
            <a:pPr marL="0" indent="0">
              <a:lnSpc>
                <a:spcPct val="80000"/>
              </a:lnSpc>
              <a:spcBef>
                <a:spcPct val="0"/>
              </a:spcBef>
              <a:spcAft>
                <a:spcPct val="15000"/>
              </a:spcAft>
              <a:buNone/>
            </a:pPr>
            <a:r>
              <a:rPr lang="en-US" b="1" dirty="0"/>
              <a:t>Extension of mandatory licensing of HMOs </a:t>
            </a:r>
            <a:endParaRPr lang="en-GB" altLang="en-US" b="1" dirty="0" smtClean="0"/>
          </a:p>
          <a:p>
            <a:pPr marL="0" indent="0">
              <a:lnSpc>
                <a:spcPct val="80000"/>
              </a:lnSpc>
              <a:spcBef>
                <a:spcPct val="0"/>
              </a:spcBef>
              <a:spcAft>
                <a:spcPct val="15000"/>
              </a:spcAft>
              <a:buNone/>
            </a:pPr>
            <a:r>
              <a:rPr lang="en-GB" b="1" dirty="0"/>
              <a:t>National minimum room size </a:t>
            </a:r>
            <a:endParaRPr lang="en-GB" altLang="en-US" b="1" dirty="0" smtClean="0"/>
          </a:p>
          <a:p>
            <a:pPr marL="0" indent="0">
              <a:lnSpc>
                <a:spcPct val="80000"/>
              </a:lnSpc>
              <a:spcBef>
                <a:spcPct val="0"/>
              </a:spcBef>
              <a:spcAft>
                <a:spcPct val="15000"/>
              </a:spcAft>
              <a:buNone/>
            </a:pPr>
            <a:r>
              <a:rPr lang="en-GB" altLang="en-US" b="1" dirty="0" smtClean="0"/>
              <a:t>Revised </a:t>
            </a:r>
            <a:r>
              <a:rPr lang="en-GB" altLang="en-US" b="1" dirty="0"/>
              <a:t>Fit and Proper Person test</a:t>
            </a:r>
            <a:endParaRPr lang="en-GB" altLang="en-US" dirty="0"/>
          </a:p>
          <a:p>
            <a:pPr marL="0" indent="0">
              <a:lnSpc>
                <a:spcPct val="80000"/>
              </a:lnSpc>
              <a:spcBef>
                <a:spcPct val="0"/>
              </a:spcBef>
              <a:spcAft>
                <a:spcPct val="15000"/>
              </a:spcAft>
              <a:buNone/>
            </a:pPr>
            <a:endParaRPr lang="en-GB" altLang="en-US" sz="2000" dirty="0"/>
          </a:p>
          <a:p>
            <a:pPr marL="0" indent="0">
              <a:lnSpc>
                <a:spcPct val="80000"/>
              </a:lnSpc>
              <a:spcBef>
                <a:spcPct val="0"/>
              </a:spcBef>
              <a:spcAft>
                <a:spcPct val="15000"/>
              </a:spcAft>
              <a:buNone/>
            </a:pPr>
            <a:r>
              <a:rPr lang="en-GB" altLang="en-US" sz="2000" dirty="0" smtClean="0"/>
              <a:t>October 2016		Consultation</a:t>
            </a:r>
          </a:p>
          <a:p>
            <a:pPr marL="0" indent="0">
              <a:lnSpc>
                <a:spcPct val="80000"/>
              </a:lnSpc>
              <a:spcBef>
                <a:spcPct val="0"/>
              </a:spcBef>
              <a:spcAft>
                <a:spcPct val="15000"/>
              </a:spcAft>
              <a:buNone/>
            </a:pPr>
            <a:r>
              <a:rPr lang="en-GB" altLang="en-US" sz="2000" dirty="0" smtClean="0"/>
              <a:t>December </a:t>
            </a:r>
            <a:r>
              <a:rPr lang="en-GB" altLang="en-US" sz="2000" dirty="0"/>
              <a:t>2017             </a:t>
            </a:r>
            <a:r>
              <a:rPr lang="en-GB" altLang="en-US" sz="2000" dirty="0" smtClean="0"/>
              <a:t>DHCLG response</a:t>
            </a:r>
          </a:p>
          <a:p>
            <a:pPr marL="0" indent="0">
              <a:lnSpc>
                <a:spcPct val="80000"/>
              </a:lnSpc>
              <a:spcBef>
                <a:spcPct val="0"/>
              </a:spcBef>
              <a:spcAft>
                <a:spcPct val="15000"/>
              </a:spcAft>
              <a:buNone/>
            </a:pPr>
            <a:endParaRPr lang="en-GB" altLang="en-US" sz="2000" dirty="0" smtClean="0"/>
          </a:p>
          <a:p>
            <a:pPr marL="0" indent="0">
              <a:lnSpc>
                <a:spcPct val="80000"/>
              </a:lnSpc>
              <a:spcBef>
                <a:spcPct val="0"/>
              </a:spcBef>
              <a:spcAft>
                <a:spcPct val="15000"/>
              </a:spcAft>
              <a:buNone/>
            </a:pPr>
            <a:r>
              <a:rPr lang="en-GB" altLang="en-US" sz="2000" dirty="0" smtClean="0">
                <a:hlinkClick r:id="rId3"/>
              </a:rPr>
              <a:t>http://services.parliament.uk/bills/2016-17/rentersrights.html</a:t>
            </a:r>
            <a:r>
              <a:rPr lang="en-GB" altLang="en-US" sz="2000" dirty="0" smtClean="0"/>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026" y="1190859"/>
            <a:ext cx="3222925" cy="4560846"/>
          </a:xfrm>
          <a:prstGeom prst="rect">
            <a:avLst/>
          </a:prstGeom>
          <a:ln>
            <a:solidFill>
              <a:schemeClr val="tx1"/>
            </a:solidFill>
          </a:ln>
        </p:spPr>
      </p:pic>
      <p:sp>
        <p:nvSpPr>
          <p:cNvPr id="6" name="Rectangle 2"/>
          <p:cNvSpPr txBox="1">
            <a:spLocks noChangeArrowheads="1"/>
          </p:cNvSpPr>
          <p:nvPr/>
        </p:nvSpPr>
        <p:spPr>
          <a:xfrm>
            <a:off x="582655" y="1226589"/>
            <a:ext cx="2265741"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smtClean="0">
                <a:solidFill>
                  <a:schemeClr val="accent4"/>
                </a:solidFill>
              </a:rPr>
              <a:t>HMO Reforms</a:t>
            </a:r>
            <a:endParaRPr lang="en-US" altLang="en-US" sz="2400" dirty="0">
              <a:solidFill>
                <a:schemeClr val="accent4"/>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8"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839816804"/>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2206" t="8447" r="22529" b="40929"/>
          <a:stretch/>
        </p:blipFill>
        <p:spPr>
          <a:xfrm>
            <a:off x="801140" y="2224203"/>
            <a:ext cx="6991490" cy="3762126"/>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067357652"/>
              </p:ext>
            </p:extLst>
          </p:nvPr>
        </p:nvGraphicFramePr>
        <p:xfrm>
          <a:off x="8221334" y="1073205"/>
          <a:ext cx="3373950" cy="4774167"/>
        </p:xfrm>
        <a:graphic>
          <a:graphicData uri="http://schemas.openxmlformats.org/presentationml/2006/ole">
            <mc:AlternateContent xmlns:mc="http://schemas.openxmlformats.org/markup-compatibility/2006">
              <mc:Choice xmlns:v="urn:schemas-microsoft-com:vml" Requires="v">
                <p:oleObj spid="_x0000_s7208" name="Acrobat Document" r:id="rId5" imgW="5667122" imgH="8019837" progId="AcroExch.Document.11">
                  <p:embed/>
                </p:oleObj>
              </mc:Choice>
              <mc:Fallback>
                <p:oleObj name="Acrobat Document" r:id="rId5" imgW="5667122" imgH="8019837" progId="AcroExch.Document.11">
                  <p:embed/>
                  <p:pic>
                    <p:nvPicPr>
                      <p:cNvPr id="0" name=""/>
                      <p:cNvPicPr/>
                      <p:nvPr/>
                    </p:nvPicPr>
                    <p:blipFill>
                      <a:blip r:embed="rId6"/>
                      <a:stretch>
                        <a:fillRect/>
                      </a:stretch>
                    </p:blipFill>
                    <p:spPr>
                      <a:xfrm>
                        <a:off x="8221334" y="1073205"/>
                        <a:ext cx="3373950" cy="4774167"/>
                      </a:xfrm>
                      <a:prstGeom prst="rect">
                        <a:avLst/>
                      </a:prstGeom>
                      <a:ln>
                        <a:solidFill>
                          <a:schemeClr val="tx1"/>
                        </a:solidFill>
                      </a:ln>
                    </p:spPr>
                  </p:pic>
                </p:oleObj>
              </mc:Fallback>
            </mc:AlternateContent>
          </a:graphicData>
        </a:graphic>
      </p:graphicFrame>
      <p:sp>
        <p:nvSpPr>
          <p:cNvPr id="11" name="Rectangle 3"/>
          <p:cNvSpPr txBox="1">
            <a:spLocks noChangeArrowheads="1"/>
          </p:cNvSpPr>
          <p:nvPr/>
        </p:nvSpPr>
        <p:spPr bwMode="auto">
          <a:xfrm>
            <a:off x="582655" y="1662286"/>
            <a:ext cx="7528954" cy="5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ct val="0"/>
              </a:spcBef>
              <a:spcAft>
                <a:spcPct val="15000"/>
              </a:spcAft>
              <a:buFont typeface="Arial" charset="0"/>
              <a:buNone/>
            </a:pPr>
            <a:r>
              <a:rPr lang="en-US" b="1" dirty="0" smtClean="0"/>
              <a:t>Extension of mandatory licensing of HMOs </a:t>
            </a:r>
            <a:endParaRPr lang="en-GB" altLang="en-US" b="1" dirty="0" smtClean="0"/>
          </a:p>
        </p:txBody>
      </p:sp>
      <p:sp>
        <p:nvSpPr>
          <p:cNvPr id="6" name="Rectangle 2"/>
          <p:cNvSpPr txBox="1">
            <a:spLocks noChangeArrowheads="1"/>
          </p:cNvSpPr>
          <p:nvPr/>
        </p:nvSpPr>
        <p:spPr>
          <a:xfrm>
            <a:off x="582655" y="1226589"/>
            <a:ext cx="2217189"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smtClean="0">
                <a:solidFill>
                  <a:schemeClr val="accent4"/>
                </a:solidFill>
              </a:rPr>
              <a:t>HMO Reforms</a:t>
            </a:r>
            <a:endParaRPr lang="en-US" altLang="en-US" sz="2400" dirty="0">
              <a:solidFill>
                <a:schemeClr val="accent4"/>
              </a:solidFil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8"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2374783335"/>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582655" y="1601981"/>
            <a:ext cx="8012806" cy="4492312"/>
          </a:xfrm>
        </p:spPr>
        <p:txBody>
          <a:bodyPr/>
          <a:lstStyle/>
          <a:p>
            <a:pPr marL="0" indent="0">
              <a:buNone/>
            </a:pPr>
            <a:r>
              <a:rPr lang="en-GB" altLang="en-US" b="1" dirty="0"/>
              <a:t>Extending Mandatory </a:t>
            </a:r>
            <a:r>
              <a:rPr lang="en-GB" altLang="en-US" b="1" dirty="0" smtClean="0"/>
              <a:t>Licensing</a:t>
            </a:r>
          </a:p>
          <a:p>
            <a:pPr marL="0" indent="0">
              <a:buNone/>
            </a:pPr>
            <a:r>
              <a:rPr lang="en-US" altLang="en-US" sz="2200" dirty="0"/>
              <a:t>The Government will extend the scope of mandatory HMO licensing.</a:t>
            </a:r>
          </a:p>
          <a:p>
            <a:r>
              <a:rPr lang="en-US" altLang="en-US" sz="2200" dirty="0" smtClean="0"/>
              <a:t>It </a:t>
            </a:r>
            <a:r>
              <a:rPr lang="en-US" altLang="en-US" sz="2200" dirty="0"/>
              <a:t>will apply where certain HMOs are occupied by five persons or more in two or more households, regardless of the number of </a:t>
            </a:r>
            <a:r>
              <a:rPr lang="en-US" altLang="en-US" sz="2200" dirty="0" err="1"/>
              <a:t>storeys</a:t>
            </a:r>
            <a:r>
              <a:rPr lang="en-US" altLang="en-US" sz="2200" dirty="0"/>
              <a:t>.</a:t>
            </a:r>
          </a:p>
          <a:p>
            <a:r>
              <a:rPr lang="en-US" altLang="en-US" sz="2200" dirty="0" smtClean="0"/>
              <a:t>This </a:t>
            </a:r>
            <a:r>
              <a:rPr lang="en-US" altLang="en-US" sz="2200" dirty="0"/>
              <a:t>includes any HMO which is a building or a converted flat where such householders lack or share basic amenities such as a toilet, personal washing facilities or cooking facilities.</a:t>
            </a:r>
          </a:p>
          <a:p>
            <a:r>
              <a:rPr lang="en-US" altLang="en-US" sz="2200" dirty="0" smtClean="0"/>
              <a:t>It </a:t>
            </a:r>
            <a:r>
              <a:rPr lang="en-US" altLang="en-US" sz="2200" dirty="0"/>
              <a:t>also applies to purpose built flats where there are up to two flats in the block and one or both are occupied as an HMO.</a:t>
            </a:r>
          </a:p>
          <a:p>
            <a:r>
              <a:rPr lang="en-US" altLang="en-US" sz="2200" dirty="0" smtClean="0"/>
              <a:t>The </a:t>
            </a:r>
            <a:r>
              <a:rPr lang="en-US" altLang="en-US" sz="2200" dirty="0"/>
              <a:t>new rules will be introduced in </a:t>
            </a:r>
            <a:r>
              <a:rPr lang="en-US" altLang="en-US" sz="2200" b="1" dirty="0"/>
              <a:t>two phases</a:t>
            </a:r>
            <a:r>
              <a:rPr lang="en-US" altLang="en-US" sz="2200" dirty="0"/>
              <a:t>.</a:t>
            </a:r>
            <a:endParaRPr lang="en-GB" altLang="en-US" sz="2200" dirty="0"/>
          </a:p>
        </p:txBody>
      </p:sp>
      <p:graphicFrame>
        <p:nvGraphicFramePr>
          <p:cNvPr id="7" name="Object 6"/>
          <p:cNvGraphicFramePr>
            <a:graphicFrameLocks noChangeAspect="1"/>
          </p:cNvGraphicFramePr>
          <p:nvPr>
            <p:extLst>
              <p:ext uri="{D42A27DB-BD31-4B8C-83A1-F6EECF244321}">
                <p14:modId xmlns:p14="http://schemas.microsoft.com/office/powerpoint/2010/main" val="2011955450"/>
              </p:ext>
            </p:extLst>
          </p:nvPr>
        </p:nvGraphicFramePr>
        <p:xfrm>
          <a:off x="8598499" y="1166284"/>
          <a:ext cx="3239546" cy="4583984"/>
        </p:xfrm>
        <a:graphic>
          <a:graphicData uri="http://schemas.openxmlformats.org/presentationml/2006/ole">
            <mc:AlternateContent xmlns:mc="http://schemas.openxmlformats.org/markup-compatibility/2006">
              <mc:Choice xmlns:v="urn:schemas-microsoft-com:vml" Requires="v">
                <p:oleObj spid="_x0000_s8229" name="Acrobat Document" r:id="rId3" imgW="5667122" imgH="8019837" progId="AcroExch.Document.11">
                  <p:embed/>
                </p:oleObj>
              </mc:Choice>
              <mc:Fallback>
                <p:oleObj name="Acrobat Document" r:id="rId3" imgW="5667122" imgH="8019837" progId="AcroExch.Document.11">
                  <p:embed/>
                  <p:pic>
                    <p:nvPicPr>
                      <p:cNvPr id="5" name="Object 4"/>
                      <p:cNvPicPr/>
                      <p:nvPr/>
                    </p:nvPicPr>
                    <p:blipFill>
                      <a:blip r:embed="rId4"/>
                      <a:stretch>
                        <a:fillRect/>
                      </a:stretch>
                    </p:blipFill>
                    <p:spPr>
                      <a:xfrm>
                        <a:off x="8598499" y="1166284"/>
                        <a:ext cx="3239546" cy="4583984"/>
                      </a:xfrm>
                      <a:prstGeom prst="rect">
                        <a:avLst/>
                      </a:prstGeom>
                      <a:ln>
                        <a:solidFill>
                          <a:schemeClr val="tx1"/>
                        </a:solidFill>
                      </a:ln>
                    </p:spPr>
                  </p:pic>
                </p:oleObj>
              </mc:Fallback>
            </mc:AlternateContent>
          </a:graphicData>
        </a:graphic>
      </p:graphicFrame>
      <p:sp>
        <p:nvSpPr>
          <p:cNvPr id="6" name="Rectangle 2"/>
          <p:cNvSpPr txBox="1">
            <a:spLocks noChangeArrowheads="1"/>
          </p:cNvSpPr>
          <p:nvPr/>
        </p:nvSpPr>
        <p:spPr>
          <a:xfrm>
            <a:off x="582655" y="1226589"/>
            <a:ext cx="2265741"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smtClean="0">
                <a:solidFill>
                  <a:schemeClr val="accent4"/>
                </a:solidFill>
              </a:rPr>
              <a:t>HMO Reforms</a:t>
            </a:r>
            <a:endParaRPr lang="en-US" altLang="en-US" sz="2400" dirty="0">
              <a:solidFill>
                <a:schemeClr val="accent4"/>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9"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889165966"/>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582655" y="1508809"/>
            <a:ext cx="8012806" cy="4669508"/>
          </a:xfrm>
        </p:spPr>
        <p:txBody>
          <a:bodyPr/>
          <a:lstStyle/>
          <a:p>
            <a:pPr marL="0" indent="0">
              <a:buNone/>
            </a:pPr>
            <a:r>
              <a:rPr lang="en-GB" altLang="en-US" b="1" dirty="0"/>
              <a:t>Extending Mandatory </a:t>
            </a:r>
            <a:r>
              <a:rPr lang="en-GB" altLang="en-US" b="1" dirty="0" smtClean="0"/>
              <a:t>Licensing</a:t>
            </a:r>
          </a:p>
          <a:p>
            <a:r>
              <a:rPr lang="en-US" altLang="en-US" sz="2200" dirty="0"/>
              <a:t>F</a:t>
            </a:r>
            <a:r>
              <a:rPr lang="en-US" altLang="en-US" sz="2200" dirty="0" smtClean="0"/>
              <a:t>irst </a:t>
            </a:r>
            <a:r>
              <a:rPr lang="en-US" altLang="en-US" sz="2200" dirty="0"/>
              <a:t>phase will last six </a:t>
            </a:r>
            <a:r>
              <a:rPr lang="en-US" altLang="en-US" sz="2200" dirty="0" smtClean="0"/>
              <a:t>months</a:t>
            </a:r>
          </a:p>
          <a:p>
            <a:r>
              <a:rPr lang="en-US" altLang="en-US" sz="2200" dirty="0"/>
              <a:t>D</a:t>
            </a:r>
            <a:r>
              <a:rPr lang="en-US" altLang="en-US" sz="2200" dirty="0" smtClean="0"/>
              <a:t>uring </a:t>
            </a:r>
            <a:r>
              <a:rPr lang="en-US" altLang="en-US" sz="2200" dirty="0"/>
              <a:t>that period local authorities‘ general duties to promote licensing, process applications received and issue </a:t>
            </a:r>
            <a:r>
              <a:rPr lang="en-US" altLang="en-US" sz="2200" dirty="0" err="1"/>
              <a:t>licences</a:t>
            </a:r>
            <a:r>
              <a:rPr lang="en-US" altLang="en-US" sz="2200" dirty="0"/>
              <a:t> will remain in </a:t>
            </a:r>
            <a:r>
              <a:rPr lang="en-US" altLang="en-US" sz="2200" dirty="0" smtClean="0"/>
              <a:t>force</a:t>
            </a:r>
            <a:endParaRPr lang="en-US" altLang="en-US" sz="2200" dirty="0"/>
          </a:p>
          <a:p>
            <a:r>
              <a:rPr lang="en-US" altLang="en-US" sz="2200" dirty="0"/>
              <a:t>A landlord of an HMO (subject to the new mandatory regime) may not be prosecuted for not licensing the property within that period and no rent repayment order may be made in respect of such an </a:t>
            </a:r>
            <a:r>
              <a:rPr lang="en-US" altLang="en-US" sz="2200" dirty="0" smtClean="0"/>
              <a:t>HMO</a:t>
            </a:r>
          </a:p>
          <a:p>
            <a:r>
              <a:rPr lang="en-US" altLang="en-US" sz="2200" dirty="0"/>
              <a:t>D</a:t>
            </a:r>
            <a:r>
              <a:rPr lang="en-US" altLang="en-US" sz="2200" dirty="0" smtClean="0"/>
              <a:t>uring the first phase it is </a:t>
            </a:r>
            <a:r>
              <a:rPr lang="en-US" altLang="en-US" sz="2200" dirty="0"/>
              <a:t>expected landlords will apply for a </a:t>
            </a:r>
            <a:r>
              <a:rPr lang="en-US" altLang="en-US" sz="2200" dirty="0" err="1" smtClean="0"/>
              <a:t>licence</a:t>
            </a:r>
            <a:r>
              <a:rPr lang="en-US" altLang="en-US" sz="2200" dirty="0" smtClean="0"/>
              <a:t>. </a:t>
            </a:r>
            <a:r>
              <a:rPr lang="en-US" altLang="en-US" sz="2200" dirty="0"/>
              <a:t>At the end of the six month grace period </a:t>
            </a:r>
            <a:r>
              <a:rPr lang="en-US" altLang="en-US" sz="2200" dirty="0" smtClean="0"/>
              <a:t>landlords who </a:t>
            </a:r>
            <a:r>
              <a:rPr lang="en-US" altLang="en-US" sz="2200" dirty="0"/>
              <a:t>have still not applied for a </a:t>
            </a:r>
            <a:r>
              <a:rPr lang="en-US" altLang="en-US" sz="2200" dirty="0" err="1"/>
              <a:t>licence</a:t>
            </a:r>
            <a:r>
              <a:rPr lang="en-US" altLang="en-US" sz="2200" dirty="0"/>
              <a:t> may be prosecuted and </a:t>
            </a:r>
            <a:r>
              <a:rPr lang="en-US" altLang="en-US" sz="2200" dirty="0" smtClean="0"/>
              <a:t>/ or subject </a:t>
            </a:r>
            <a:r>
              <a:rPr lang="en-US" altLang="en-US" sz="2200" dirty="0"/>
              <a:t>to rent repayment </a:t>
            </a:r>
            <a:r>
              <a:rPr lang="en-US" altLang="en-US" sz="2200" dirty="0" smtClean="0"/>
              <a:t>orders</a:t>
            </a:r>
            <a:endParaRPr lang="en-US" altLang="en-US" sz="2200" dirty="0"/>
          </a:p>
        </p:txBody>
      </p:sp>
      <p:graphicFrame>
        <p:nvGraphicFramePr>
          <p:cNvPr id="7" name="Object 6"/>
          <p:cNvGraphicFramePr>
            <a:graphicFrameLocks noChangeAspect="1"/>
          </p:cNvGraphicFramePr>
          <p:nvPr>
            <p:extLst>
              <p:ext uri="{D42A27DB-BD31-4B8C-83A1-F6EECF244321}">
                <p14:modId xmlns:p14="http://schemas.microsoft.com/office/powerpoint/2010/main" val="2117190663"/>
              </p:ext>
            </p:extLst>
          </p:nvPr>
        </p:nvGraphicFramePr>
        <p:xfrm>
          <a:off x="8615867" y="1190859"/>
          <a:ext cx="3222178" cy="4559409"/>
        </p:xfrm>
        <a:graphic>
          <a:graphicData uri="http://schemas.openxmlformats.org/presentationml/2006/ole">
            <mc:AlternateContent xmlns:mc="http://schemas.openxmlformats.org/markup-compatibility/2006">
              <mc:Choice xmlns:v="urn:schemas-microsoft-com:vml" Requires="v">
                <p:oleObj spid="_x0000_s9254" name="Acrobat Document" r:id="rId3" imgW="5667122" imgH="8019837" progId="AcroExch.Document.11">
                  <p:embed/>
                </p:oleObj>
              </mc:Choice>
              <mc:Fallback>
                <p:oleObj name="Acrobat Document" r:id="rId3" imgW="5667122" imgH="8019837" progId="AcroExch.Document.11">
                  <p:embed/>
                  <p:pic>
                    <p:nvPicPr>
                      <p:cNvPr id="7" name="Object 6"/>
                      <p:cNvPicPr/>
                      <p:nvPr/>
                    </p:nvPicPr>
                    <p:blipFill>
                      <a:blip r:embed="rId4"/>
                      <a:stretch>
                        <a:fillRect/>
                      </a:stretch>
                    </p:blipFill>
                    <p:spPr>
                      <a:xfrm>
                        <a:off x="8615867" y="1190859"/>
                        <a:ext cx="3222178" cy="4559409"/>
                      </a:xfrm>
                      <a:prstGeom prst="rect">
                        <a:avLst/>
                      </a:prstGeom>
                      <a:ln>
                        <a:solidFill>
                          <a:schemeClr val="tx1"/>
                        </a:solidFill>
                      </a:ln>
                    </p:spPr>
                  </p:pic>
                </p:oleObj>
              </mc:Fallback>
            </mc:AlternateContent>
          </a:graphicData>
        </a:graphic>
      </p:graphicFrame>
      <p:sp>
        <p:nvSpPr>
          <p:cNvPr id="8" name="Rectangle 2"/>
          <p:cNvSpPr txBox="1">
            <a:spLocks noChangeArrowheads="1"/>
          </p:cNvSpPr>
          <p:nvPr/>
        </p:nvSpPr>
        <p:spPr>
          <a:xfrm>
            <a:off x="582655" y="1226589"/>
            <a:ext cx="2265741"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smtClean="0">
                <a:solidFill>
                  <a:schemeClr val="accent4"/>
                </a:solidFill>
              </a:rPr>
              <a:t>HMO Reforms</a:t>
            </a:r>
            <a:endParaRPr lang="en-US" altLang="en-US" sz="2400" dirty="0">
              <a:solidFill>
                <a:schemeClr val="accent4"/>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732437764"/>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582655" y="1601981"/>
            <a:ext cx="8012806" cy="4309856"/>
          </a:xfrm>
        </p:spPr>
        <p:txBody>
          <a:bodyPr/>
          <a:lstStyle/>
          <a:p>
            <a:pPr marL="0" indent="0">
              <a:buNone/>
            </a:pPr>
            <a:r>
              <a:rPr lang="en-GB" altLang="en-US" b="1" dirty="0" smtClean="0"/>
              <a:t>National Minimum Room Size</a:t>
            </a:r>
          </a:p>
          <a:p>
            <a:pPr marL="0" indent="0">
              <a:buNone/>
            </a:pPr>
            <a:r>
              <a:rPr lang="en-US" altLang="en-US" sz="2000" dirty="0" smtClean="0"/>
              <a:t>Introduction of </a:t>
            </a:r>
            <a:r>
              <a:rPr lang="en-US" altLang="en-US" sz="2000" dirty="0"/>
              <a:t>mandatory conditions in </a:t>
            </a:r>
            <a:r>
              <a:rPr lang="en-US" altLang="en-US" sz="2000" dirty="0" err="1"/>
              <a:t>licences</a:t>
            </a:r>
            <a:r>
              <a:rPr lang="en-US" altLang="en-US" sz="2000" dirty="0"/>
              <a:t> to regulate the size and use of rooms as sleeping accommodation in licensed HMOs:</a:t>
            </a:r>
          </a:p>
          <a:p>
            <a:r>
              <a:rPr lang="en-US" altLang="en-US" sz="2000" dirty="0" smtClean="0"/>
              <a:t>By </a:t>
            </a:r>
            <a:r>
              <a:rPr lang="en-US" altLang="en-US" sz="2000" dirty="0"/>
              <a:t>prescribing the absolute minimum sizes of rooms that may be used for </a:t>
            </a:r>
            <a:r>
              <a:rPr lang="en-US" altLang="en-US" sz="2000" dirty="0" smtClean="0"/>
              <a:t>sleeping</a:t>
            </a:r>
            <a:endParaRPr lang="en-US" altLang="en-US" sz="2000" dirty="0"/>
          </a:p>
          <a:p>
            <a:r>
              <a:rPr lang="en-US" altLang="en-US" sz="2000" dirty="0" smtClean="0"/>
              <a:t>By </a:t>
            </a:r>
            <a:r>
              <a:rPr lang="en-US" altLang="en-US" sz="2000" dirty="0"/>
              <a:t>introducing a mandatory </a:t>
            </a:r>
            <a:r>
              <a:rPr lang="en-US" altLang="en-US" sz="2000" dirty="0" err="1"/>
              <a:t>licencing</a:t>
            </a:r>
            <a:r>
              <a:rPr lang="en-US" altLang="en-US" sz="2000" dirty="0"/>
              <a:t> condition requiring local authorities to specify which rooms in an HMO are suitable for sleeping accommodation, and by how many adults and </a:t>
            </a:r>
            <a:r>
              <a:rPr lang="en-US" altLang="en-US" sz="2000" dirty="0" smtClean="0"/>
              <a:t>children</a:t>
            </a:r>
            <a:endParaRPr lang="en-US" altLang="en-US" sz="2000" dirty="0"/>
          </a:p>
          <a:p>
            <a:r>
              <a:rPr lang="en-US" altLang="en-US" sz="2000" dirty="0" smtClean="0"/>
              <a:t>Where </a:t>
            </a:r>
            <a:r>
              <a:rPr lang="en-US" altLang="en-US" sz="2000" dirty="0"/>
              <a:t>a room does not meet these conditions, the local authority will be required to give the landlord a reasonable period of time </a:t>
            </a:r>
            <a:r>
              <a:rPr lang="en-US" altLang="en-US" sz="2000" dirty="0" smtClean="0"/>
              <a:t>(18 months) to </a:t>
            </a:r>
            <a:r>
              <a:rPr lang="en-US" altLang="en-US" sz="2000" dirty="0"/>
              <a:t>remedy the failure and during this period they will not face any sanctions for a breach of the condition (unless the breach of condition was deliberate, in which case sanctions apply</a:t>
            </a:r>
            <a:r>
              <a:rPr lang="en-US" altLang="en-US" sz="2000" dirty="0" smtClean="0"/>
              <a:t>)</a:t>
            </a:r>
            <a:endParaRPr lang="en-US" altLang="en-US" sz="2000" dirty="0"/>
          </a:p>
        </p:txBody>
      </p:sp>
      <p:graphicFrame>
        <p:nvGraphicFramePr>
          <p:cNvPr id="7" name="Object 6"/>
          <p:cNvGraphicFramePr>
            <a:graphicFrameLocks noChangeAspect="1"/>
          </p:cNvGraphicFramePr>
          <p:nvPr>
            <p:extLst>
              <p:ext uri="{D42A27DB-BD31-4B8C-83A1-F6EECF244321}">
                <p14:modId xmlns:p14="http://schemas.microsoft.com/office/powerpoint/2010/main" val="1291387050"/>
              </p:ext>
            </p:extLst>
          </p:nvPr>
        </p:nvGraphicFramePr>
        <p:xfrm>
          <a:off x="8595461" y="1161985"/>
          <a:ext cx="3242584" cy="4588283"/>
        </p:xfrm>
        <a:graphic>
          <a:graphicData uri="http://schemas.openxmlformats.org/presentationml/2006/ole">
            <mc:AlternateContent xmlns:mc="http://schemas.openxmlformats.org/markup-compatibility/2006">
              <mc:Choice xmlns:v="urn:schemas-microsoft-com:vml" Requires="v">
                <p:oleObj spid="_x0000_s10278" name="Acrobat Document" r:id="rId3" imgW="5667122" imgH="8019837" progId="AcroExch.Document.11">
                  <p:embed/>
                </p:oleObj>
              </mc:Choice>
              <mc:Fallback>
                <p:oleObj name="Acrobat Document" r:id="rId3" imgW="5667122" imgH="8019837" progId="AcroExch.Document.11">
                  <p:embed/>
                  <p:pic>
                    <p:nvPicPr>
                      <p:cNvPr id="7" name="Object 6"/>
                      <p:cNvPicPr/>
                      <p:nvPr/>
                    </p:nvPicPr>
                    <p:blipFill>
                      <a:blip r:embed="rId4"/>
                      <a:stretch>
                        <a:fillRect/>
                      </a:stretch>
                    </p:blipFill>
                    <p:spPr>
                      <a:xfrm>
                        <a:off x="8595461" y="1161985"/>
                        <a:ext cx="3242584" cy="4588283"/>
                      </a:xfrm>
                      <a:prstGeom prst="rect">
                        <a:avLst/>
                      </a:prstGeom>
                      <a:ln>
                        <a:solidFill>
                          <a:schemeClr val="tx1"/>
                        </a:solidFill>
                      </a:ln>
                    </p:spPr>
                  </p:pic>
                </p:oleObj>
              </mc:Fallback>
            </mc:AlternateContent>
          </a:graphicData>
        </a:graphic>
      </p:graphicFrame>
      <p:sp>
        <p:nvSpPr>
          <p:cNvPr id="6" name="Rectangle 2"/>
          <p:cNvSpPr txBox="1">
            <a:spLocks noChangeArrowheads="1"/>
          </p:cNvSpPr>
          <p:nvPr/>
        </p:nvSpPr>
        <p:spPr>
          <a:xfrm>
            <a:off x="582655" y="1226589"/>
            <a:ext cx="2265741"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smtClean="0">
                <a:solidFill>
                  <a:schemeClr val="accent4"/>
                </a:solidFill>
              </a:rPr>
              <a:t>HMO Reforms</a:t>
            </a:r>
            <a:endParaRPr lang="en-US" altLang="en-US" sz="2400" dirty="0">
              <a:solidFill>
                <a:schemeClr val="accent4"/>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9"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2390097674"/>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582655" y="1618127"/>
            <a:ext cx="6998201" cy="4353795"/>
          </a:xfrm>
        </p:spPr>
        <p:txBody>
          <a:bodyPr/>
          <a:lstStyle/>
          <a:p>
            <a:pPr marL="0" indent="0">
              <a:buNone/>
            </a:pPr>
            <a:r>
              <a:rPr lang="en-US" altLang="en-US" b="1" dirty="0"/>
              <a:t>Revised Fit and Proper Person T</a:t>
            </a:r>
            <a:r>
              <a:rPr lang="en-US" altLang="en-US" b="1" dirty="0" smtClean="0"/>
              <a:t>est</a:t>
            </a:r>
            <a:r>
              <a:rPr lang="en-GB" altLang="en-US" b="1" dirty="0" smtClean="0"/>
              <a:t> </a:t>
            </a:r>
            <a:endParaRPr lang="en-GB" altLang="en-US" b="1" dirty="0"/>
          </a:p>
          <a:p>
            <a:pPr marL="0" indent="0">
              <a:buNone/>
            </a:pPr>
            <a:r>
              <a:rPr lang="en-GB" altLang="en-US" sz="2000" dirty="0" smtClean="0"/>
              <a:t>2016 proposal was for:</a:t>
            </a:r>
          </a:p>
          <a:p>
            <a:r>
              <a:rPr lang="en-GB" altLang="en-US" sz="2000" dirty="0"/>
              <a:t>a</a:t>
            </a:r>
            <a:r>
              <a:rPr lang="en-GB" altLang="en-US" sz="2000" dirty="0" smtClean="0"/>
              <a:t> more </a:t>
            </a:r>
            <a:r>
              <a:rPr lang="en-GB" altLang="en-US" sz="2000" dirty="0"/>
              <a:t>stringent fit and proper person test for landlords of licensable properties, involving:</a:t>
            </a:r>
          </a:p>
          <a:p>
            <a:pPr lvl="1"/>
            <a:r>
              <a:rPr lang="en-GB" altLang="en-US" sz="2000" dirty="0"/>
              <a:t>Disclosure and Barring Service check so local authority has information about any criminal convictions</a:t>
            </a:r>
          </a:p>
          <a:p>
            <a:pPr lvl="1"/>
            <a:r>
              <a:rPr lang="en-GB" altLang="en-US" sz="2000" dirty="0"/>
              <a:t>Checking whether landlord:</a:t>
            </a:r>
          </a:p>
          <a:p>
            <a:pPr lvl="2"/>
            <a:r>
              <a:rPr lang="en-GB" altLang="en-US" dirty="0"/>
              <a:t>Has received a penalty for not carrying out a Right to Rent check</a:t>
            </a:r>
          </a:p>
          <a:p>
            <a:pPr lvl="2"/>
            <a:r>
              <a:rPr lang="en-GB" altLang="en-US" dirty="0"/>
              <a:t>Has leave to remain in the UK</a:t>
            </a:r>
          </a:p>
          <a:p>
            <a:pPr lvl="2"/>
            <a:r>
              <a:rPr lang="en-GB" altLang="en-US" dirty="0"/>
              <a:t>Is bankrupt or insolvent, or</a:t>
            </a:r>
          </a:p>
          <a:p>
            <a:pPr lvl="2"/>
            <a:r>
              <a:rPr lang="en-GB" altLang="en-US" dirty="0"/>
              <a:t>Managing agent has an office in the UK</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7625" y="1163022"/>
            <a:ext cx="3214234" cy="4548547"/>
          </a:xfrm>
          <a:prstGeom prst="rect">
            <a:avLst/>
          </a:prstGeom>
          <a:ln>
            <a:solidFill>
              <a:schemeClr val="tx1"/>
            </a:solidFill>
          </a:ln>
        </p:spPr>
      </p:pic>
      <p:sp>
        <p:nvSpPr>
          <p:cNvPr id="7" name="Rectangle 2"/>
          <p:cNvSpPr txBox="1">
            <a:spLocks noChangeArrowheads="1"/>
          </p:cNvSpPr>
          <p:nvPr/>
        </p:nvSpPr>
        <p:spPr>
          <a:xfrm>
            <a:off x="582655" y="1226589"/>
            <a:ext cx="2265741"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smtClean="0">
                <a:solidFill>
                  <a:schemeClr val="accent4"/>
                </a:solidFill>
              </a:rPr>
              <a:t>HMO Reforms</a:t>
            </a:r>
            <a:endParaRPr lang="en-US" altLang="en-US" sz="2400" dirty="0">
              <a:solidFill>
                <a:schemeClr val="accent4"/>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9"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719608775"/>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582655" y="1662286"/>
            <a:ext cx="6998201" cy="4105275"/>
          </a:xfrm>
        </p:spPr>
        <p:txBody>
          <a:bodyPr/>
          <a:lstStyle/>
          <a:p>
            <a:pPr marL="0" indent="0">
              <a:buNone/>
            </a:pPr>
            <a:r>
              <a:rPr lang="en-US" altLang="en-US" b="1" dirty="0"/>
              <a:t>Revised Fit and Proper Person T</a:t>
            </a:r>
            <a:r>
              <a:rPr lang="en-US" altLang="en-US" b="1" dirty="0" smtClean="0"/>
              <a:t>est</a:t>
            </a:r>
            <a:r>
              <a:rPr lang="en-GB" altLang="en-US" b="1" dirty="0" smtClean="0"/>
              <a:t> </a:t>
            </a:r>
            <a:endParaRPr lang="en-GB" altLang="en-US" b="1" dirty="0"/>
          </a:p>
          <a:p>
            <a:pPr marL="0" indent="0">
              <a:buNone/>
            </a:pPr>
            <a:r>
              <a:rPr lang="en-US" altLang="en-US" sz="2200" dirty="0" smtClean="0"/>
              <a:t>MHCLG has concluded that they will </a:t>
            </a:r>
            <a:r>
              <a:rPr lang="en-US" altLang="en-US" sz="2200" dirty="0"/>
              <a:t>not introduce legislation to mandate criminal record certificates to be provided in connection with applications for </a:t>
            </a:r>
            <a:r>
              <a:rPr lang="en-US" altLang="en-US" sz="2200" dirty="0" err="1"/>
              <a:t>licences</a:t>
            </a:r>
            <a:r>
              <a:rPr lang="en-US" altLang="en-US" sz="2200" dirty="0"/>
              <a:t> under the Housing Act </a:t>
            </a:r>
            <a:r>
              <a:rPr lang="en-US" altLang="en-US" sz="2200" dirty="0" smtClean="0"/>
              <a:t>2004.</a:t>
            </a:r>
          </a:p>
          <a:p>
            <a:pPr marL="0" indent="0">
              <a:buNone/>
            </a:pPr>
            <a:r>
              <a:rPr lang="en-US" altLang="en-US" sz="2200" dirty="0" smtClean="0"/>
              <a:t>Local </a:t>
            </a:r>
            <a:r>
              <a:rPr lang="en-US" altLang="en-US" sz="2200" dirty="0"/>
              <a:t>authorities already have discretion to do this should they so choose and the new powers being introduced through the Housing and Planning Act on banning orders and a rogue landlord database will help strengthen this </a:t>
            </a:r>
            <a:r>
              <a:rPr lang="en-US" altLang="en-US" sz="2200" dirty="0" smtClean="0"/>
              <a:t>provision.</a:t>
            </a:r>
          </a:p>
          <a:p>
            <a:pPr marL="0" indent="0">
              <a:buNone/>
            </a:pPr>
            <a:r>
              <a:rPr lang="en-US" altLang="en-US" sz="2200" dirty="0" smtClean="0"/>
              <a:t>This </a:t>
            </a:r>
            <a:r>
              <a:rPr lang="en-US" altLang="en-US" sz="2200" dirty="0"/>
              <a:t>is however, an area which </a:t>
            </a:r>
            <a:r>
              <a:rPr lang="en-US" altLang="en-US" sz="2200" dirty="0" smtClean="0"/>
              <a:t>MHCLG </a:t>
            </a:r>
            <a:r>
              <a:rPr lang="en-US" altLang="en-US" sz="2200" dirty="0"/>
              <a:t>will keep under review.</a:t>
            </a:r>
            <a:endParaRPr lang="en-GB" altLang="en-US" sz="2200" dirty="0"/>
          </a:p>
        </p:txBody>
      </p:sp>
      <p:graphicFrame>
        <p:nvGraphicFramePr>
          <p:cNvPr id="7" name="Object 6"/>
          <p:cNvGraphicFramePr>
            <a:graphicFrameLocks noChangeAspect="1"/>
          </p:cNvGraphicFramePr>
          <p:nvPr>
            <p:extLst>
              <p:ext uri="{D42A27DB-BD31-4B8C-83A1-F6EECF244321}">
                <p14:modId xmlns:p14="http://schemas.microsoft.com/office/powerpoint/2010/main" val="1170340703"/>
              </p:ext>
            </p:extLst>
          </p:nvPr>
        </p:nvGraphicFramePr>
        <p:xfrm>
          <a:off x="8381198" y="1167315"/>
          <a:ext cx="3222178" cy="4559409"/>
        </p:xfrm>
        <a:graphic>
          <a:graphicData uri="http://schemas.openxmlformats.org/presentationml/2006/ole">
            <mc:AlternateContent xmlns:mc="http://schemas.openxmlformats.org/markup-compatibility/2006">
              <mc:Choice xmlns:v="urn:schemas-microsoft-com:vml" Requires="v">
                <p:oleObj spid="_x0000_s12324" name="Acrobat Document" r:id="rId3" imgW="5667122" imgH="8019837" progId="AcroExch.Document.11">
                  <p:embed/>
                </p:oleObj>
              </mc:Choice>
              <mc:Fallback>
                <p:oleObj name="Acrobat Document" r:id="rId3" imgW="5667122" imgH="8019837" progId="AcroExch.Document.11">
                  <p:embed/>
                  <p:pic>
                    <p:nvPicPr>
                      <p:cNvPr id="7" name="Object 6"/>
                      <p:cNvPicPr/>
                      <p:nvPr/>
                    </p:nvPicPr>
                    <p:blipFill>
                      <a:blip r:embed="rId4"/>
                      <a:stretch>
                        <a:fillRect/>
                      </a:stretch>
                    </p:blipFill>
                    <p:spPr>
                      <a:xfrm>
                        <a:off x="8381198" y="1167315"/>
                        <a:ext cx="3222178" cy="4559409"/>
                      </a:xfrm>
                      <a:prstGeom prst="rect">
                        <a:avLst/>
                      </a:prstGeom>
                      <a:ln>
                        <a:solidFill>
                          <a:schemeClr val="tx1"/>
                        </a:solidFill>
                      </a:ln>
                    </p:spPr>
                  </p:pic>
                </p:oleObj>
              </mc:Fallback>
            </mc:AlternateContent>
          </a:graphicData>
        </a:graphic>
      </p:graphicFrame>
      <p:sp>
        <p:nvSpPr>
          <p:cNvPr id="6" name="Rectangle 2"/>
          <p:cNvSpPr txBox="1">
            <a:spLocks noChangeArrowheads="1"/>
          </p:cNvSpPr>
          <p:nvPr/>
        </p:nvSpPr>
        <p:spPr>
          <a:xfrm>
            <a:off x="582655" y="1226589"/>
            <a:ext cx="2265741"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smtClean="0">
                <a:solidFill>
                  <a:schemeClr val="accent4"/>
                </a:solidFill>
              </a:rPr>
              <a:t>HMO Reforms</a:t>
            </a:r>
            <a:endParaRPr lang="en-US" altLang="en-US" sz="2400" dirty="0">
              <a:solidFill>
                <a:schemeClr val="accent4"/>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9"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228325072"/>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582113" y="1908241"/>
            <a:ext cx="6553200" cy="3296290"/>
          </a:xfrm>
        </p:spPr>
        <p:txBody>
          <a:bodyPr/>
          <a:lstStyle/>
          <a:p>
            <a:r>
              <a:rPr lang="en-US" altLang="en-US" sz="2400" dirty="0" smtClean="0"/>
              <a:t>From </a:t>
            </a:r>
            <a:r>
              <a:rPr lang="en-US" altLang="en-US" sz="2400" dirty="0"/>
              <a:t>1 April 2018, any building which is to be rented on a new tenancy or a renewal, must have a minimum energy rating of “E</a:t>
            </a:r>
            <a:r>
              <a:rPr lang="en-US" altLang="en-US" sz="2400" dirty="0" smtClean="0"/>
              <a:t>”</a:t>
            </a:r>
            <a:endParaRPr lang="en-US" altLang="en-US" sz="2400" dirty="0"/>
          </a:p>
          <a:p>
            <a:r>
              <a:rPr lang="en-US" altLang="en-US" sz="2400" dirty="0"/>
              <a:t>From 1 April 2020, the minimum level “E” applies to all tenancies – including </a:t>
            </a:r>
            <a:r>
              <a:rPr lang="en-US" altLang="en-US" sz="2400" dirty="0" smtClean="0"/>
              <a:t>existing</a:t>
            </a:r>
            <a:endParaRPr lang="en-US" altLang="en-US" sz="2400" dirty="0"/>
          </a:p>
          <a:p>
            <a:r>
              <a:rPr lang="en-US" altLang="en-US" sz="2400" dirty="0"/>
              <a:t>There are a number of exemptions available and if one of those exemptions apply, the property must be registered on the National PRS Exemptions Register.</a:t>
            </a:r>
          </a:p>
        </p:txBody>
      </p:sp>
      <p:sp>
        <p:nvSpPr>
          <p:cNvPr id="4" name="Rectangle 3"/>
          <p:cNvSpPr/>
          <p:nvPr/>
        </p:nvSpPr>
        <p:spPr>
          <a:xfrm>
            <a:off x="582113" y="5602840"/>
            <a:ext cx="8694812" cy="430887"/>
          </a:xfrm>
          <a:prstGeom prst="rect">
            <a:avLst/>
          </a:prstGeom>
        </p:spPr>
        <p:txBody>
          <a:bodyPr wrap="square">
            <a:spAutoFit/>
          </a:bodyPr>
          <a:lstStyle/>
          <a:p>
            <a:r>
              <a:rPr lang="en-US" sz="1100" dirty="0"/>
              <a:t>The Energy Efficiency (</a:t>
            </a:r>
            <a:r>
              <a:rPr lang="en-US" sz="1100" dirty="0" smtClean="0"/>
              <a:t>Private </a:t>
            </a:r>
            <a:r>
              <a:rPr lang="en-US" sz="1100" dirty="0"/>
              <a:t>Rented Property) (England and Wales) Regulations 2015 (Principal Regulations) as amended by The Energy Efficiency (Private Rented Property) (England and Wales) (Amendment) Regulations 2016 </a:t>
            </a:r>
            <a:r>
              <a:rPr lang="en-US" sz="1100" dirty="0" smtClean="0"/>
              <a:t>enforce </a:t>
            </a:r>
            <a:r>
              <a:rPr lang="en-US" sz="1100" dirty="0"/>
              <a:t>the </a:t>
            </a:r>
            <a:r>
              <a:rPr lang="en-US" sz="1100" dirty="0" smtClean="0"/>
              <a:t>MEES Standard</a:t>
            </a:r>
            <a:endParaRPr lang="en-US" sz="1100" dirty="0"/>
          </a:p>
        </p:txBody>
      </p:sp>
      <p:graphicFrame>
        <p:nvGraphicFramePr>
          <p:cNvPr id="7" name="Object 6"/>
          <p:cNvGraphicFramePr>
            <a:graphicFrameLocks noChangeAspect="1"/>
          </p:cNvGraphicFramePr>
          <p:nvPr>
            <p:extLst>
              <p:ext uri="{D42A27DB-BD31-4B8C-83A1-F6EECF244321}">
                <p14:modId xmlns:p14="http://schemas.microsoft.com/office/powerpoint/2010/main" val="119239560"/>
              </p:ext>
            </p:extLst>
          </p:nvPr>
        </p:nvGraphicFramePr>
        <p:xfrm>
          <a:off x="7424744" y="1414285"/>
          <a:ext cx="2854107" cy="4038585"/>
        </p:xfrm>
        <a:graphic>
          <a:graphicData uri="http://schemas.openxmlformats.org/presentationml/2006/ole">
            <mc:AlternateContent xmlns:mc="http://schemas.openxmlformats.org/markup-compatibility/2006">
              <mc:Choice xmlns:v="urn:schemas-microsoft-com:vml" Requires="v">
                <p:oleObj spid="_x0000_s13347" name="Acrobat Document" r:id="rId3" imgW="5667122" imgH="8019837" progId="AcroExch.Document.11">
                  <p:embed/>
                </p:oleObj>
              </mc:Choice>
              <mc:Fallback>
                <p:oleObj name="Acrobat Document" r:id="rId3" imgW="5667122" imgH="8019837" progId="AcroExch.Document.11">
                  <p:embed/>
                  <p:pic>
                    <p:nvPicPr>
                      <p:cNvPr id="0" name=""/>
                      <p:cNvPicPr/>
                      <p:nvPr/>
                    </p:nvPicPr>
                    <p:blipFill>
                      <a:blip r:embed="rId4"/>
                      <a:stretch>
                        <a:fillRect/>
                      </a:stretch>
                    </p:blipFill>
                    <p:spPr>
                      <a:xfrm>
                        <a:off x="7424744" y="1414285"/>
                        <a:ext cx="2854107" cy="4038585"/>
                      </a:xfrm>
                      <a:prstGeom prst="rect">
                        <a:avLst/>
                      </a:prstGeom>
                      <a:ln>
                        <a:solidFill>
                          <a:schemeClr val="tx1"/>
                        </a:solidFill>
                      </a:ln>
                    </p:spPr>
                  </p:pic>
                </p:oleObj>
              </mc:Fallback>
            </mc:AlternateContent>
          </a:graphicData>
        </a:graphic>
      </p:graphicFrame>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7060" y="3193392"/>
            <a:ext cx="2029260" cy="2124382"/>
          </a:xfrm>
          <a:prstGeom prst="rect">
            <a:avLst/>
          </a:prstGeom>
        </p:spPr>
      </p:pic>
      <p:sp>
        <p:nvSpPr>
          <p:cNvPr id="3" name="Rectangle 2"/>
          <p:cNvSpPr/>
          <p:nvPr/>
        </p:nvSpPr>
        <p:spPr>
          <a:xfrm>
            <a:off x="9563497" y="609401"/>
            <a:ext cx="2325293" cy="769441"/>
          </a:xfrm>
          <a:prstGeom prst="rect">
            <a:avLst/>
          </a:prstGeom>
        </p:spPr>
        <p:txBody>
          <a:bodyPr wrap="square">
            <a:spAutoFit/>
          </a:bodyPr>
          <a:lstStyle/>
          <a:p>
            <a:r>
              <a:rPr lang="en-GB" sz="1100" b="1" dirty="0"/>
              <a:t>https://www.gov.uk/government/publications/the-private-rented-property-minimum-standard-landlord-guidance-documents</a:t>
            </a:r>
          </a:p>
        </p:txBody>
      </p:sp>
      <p:sp>
        <p:nvSpPr>
          <p:cNvPr id="9" name="Rectangle 2"/>
          <p:cNvSpPr txBox="1">
            <a:spLocks noChangeArrowheads="1"/>
          </p:cNvSpPr>
          <p:nvPr/>
        </p:nvSpPr>
        <p:spPr>
          <a:xfrm>
            <a:off x="582655" y="1226589"/>
            <a:ext cx="6408864"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a:solidFill>
                  <a:schemeClr val="accent4"/>
                </a:solidFill>
              </a:rPr>
              <a:t>Minimum Energy </a:t>
            </a:r>
            <a:r>
              <a:rPr lang="en-US" altLang="en-US" sz="2400" dirty="0" smtClean="0">
                <a:solidFill>
                  <a:schemeClr val="accent4"/>
                </a:solidFill>
              </a:rPr>
              <a:t>Efficiency Standard (MEES</a:t>
            </a:r>
            <a:r>
              <a:rPr lang="en-US" altLang="en-US" sz="2400" dirty="0">
                <a:solidFill>
                  <a:schemeClr val="accent4"/>
                </a:solidFill>
              </a:rPr>
              <a:t>) </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1"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759212799"/>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582654" y="1811224"/>
            <a:ext cx="6651625" cy="4105275"/>
          </a:xfrm>
        </p:spPr>
        <p:txBody>
          <a:bodyPr/>
          <a:lstStyle/>
          <a:p>
            <a:r>
              <a:rPr lang="en-GB" altLang="en-US" sz="2400" dirty="0" smtClean="0"/>
              <a:t>Consumer </a:t>
            </a:r>
            <a:r>
              <a:rPr lang="en-GB" altLang="en-US" sz="2400" dirty="0"/>
              <a:t>Rights Act requires agent fees to be published in office and on website</a:t>
            </a:r>
          </a:p>
          <a:p>
            <a:r>
              <a:rPr lang="en-GB" altLang="en-US" sz="2400" dirty="0"/>
              <a:t>Still being widely ignored by sector (and by LAs); can be housing/EH or Trading Standards enforcement</a:t>
            </a:r>
          </a:p>
          <a:p>
            <a:r>
              <a:rPr lang="en-GB" altLang="en-US" sz="2400" dirty="0"/>
              <a:t>Open goal: Allows for LA to enforce by fine of up to £5,000; LA can keep fines obtained and use for any purpose</a:t>
            </a:r>
          </a:p>
          <a:p>
            <a:r>
              <a:rPr lang="en-GB" altLang="en-US" sz="2400" dirty="0"/>
              <a:t>Levying fees on tenants to be </a:t>
            </a:r>
            <a:r>
              <a:rPr lang="en-GB" altLang="en-US" sz="2400" dirty="0" smtClean="0"/>
              <a:t>outlawed: draft </a:t>
            </a:r>
            <a:r>
              <a:rPr lang="en-GB" altLang="en-US" sz="2400" dirty="0"/>
              <a:t>Tenants' Fees </a:t>
            </a:r>
            <a:r>
              <a:rPr lang="en-GB" altLang="en-US" sz="2400" dirty="0" smtClean="0"/>
              <a:t>Bill being </a:t>
            </a:r>
            <a:r>
              <a:rPr lang="en-GB" altLang="en-US" sz="2400" dirty="0"/>
              <a:t>scrutinised </a:t>
            </a:r>
            <a:r>
              <a:rPr lang="en-GB" altLang="en-US" sz="2400" dirty="0" smtClean="0"/>
              <a:t>by Communities &amp; </a:t>
            </a:r>
            <a:r>
              <a:rPr lang="en-GB" altLang="en-US" sz="2400" dirty="0"/>
              <a:t>Local Government Committee</a:t>
            </a:r>
          </a:p>
        </p:txBody>
      </p:sp>
      <p:pic>
        <p:nvPicPr>
          <p:cNvPr id="3" name="Picture 2"/>
          <p:cNvPicPr>
            <a:picLocks noChangeAspect="1"/>
          </p:cNvPicPr>
          <p:nvPr/>
        </p:nvPicPr>
        <p:blipFill>
          <a:blip r:embed="rId2"/>
          <a:stretch>
            <a:fillRect/>
          </a:stretch>
        </p:blipFill>
        <p:spPr>
          <a:xfrm>
            <a:off x="7444671" y="1166284"/>
            <a:ext cx="4199241" cy="2729507"/>
          </a:xfrm>
          <a:prstGeom prst="rect">
            <a:avLst/>
          </a:prstGeom>
        </p:spPr>
      </p:pic>
      <p:sp>
        <p:nvSpPr>
          <p:cNvPr id="4" name="Rectangle 3"/>
          <p:cNvSpPr/>
          <p:nvPr/>
        </p:nvSpPr>
        <p:spPr>
          <a:xfrm>
            <a:off x="7836499" y="4157722"/>
            <a:ext cx="3674533" cy="1569660"/>
          </a:xfrm>
          <a:prstGeom prst="rect">
            <a:avLst/>
          </a:prstGeom>
        </p:spPr>
        <p:txBody>
          <a:bodyPr wrap="square">
            <a:spAutoFit/>
          </a:bodyPr>
          <a:lstStyle/>
          <a:p>
            <a:r>
              <a:rPr lang="en-US" sz="1600" dirty="0"/>
              <a:t>https://</a:t>
            </a:r>
            <a:r>
              <a:rPr lang="en-US" sz="1600" dirty="0" err="1"/>
              <a:t>www.parliament.uk</a:t>
            </a:r>
            <a:r>
              <a:rPr lang="en-US" sz="1600" dirty="0"/>
              <a:t>/business/committees/committees-a-z/commons-select/communities-and-local-government-committee/inquiries/parliament-2017/draft-tenant-fees-17-19/</a:t>
            </a:r>
          </a:p>
        </p:txBody>
      </p:sp>
      <p:sp>
        <p:nvSpPr>
          <p:cNvPr id="8" name="Rectangle 2"/>
          <p:cNvSpPr txBox="1">
            <a:spLocks noChangeArrowheads="1"/>
          </p:cNvSpPr>
          <p:nvPr/>
        </p:nvSpPr>
        <p:spPr>
          <a:xfrm>
            <a:off x="582655" y="1226589"/>
            <a:ext cx="3333890" cy="37539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a:lnSpc>
                <a:spcPct val="80000"/>
              </a:lnSpc>
              <a:spcAft>
                <a:spcPct val="15000"/>
              </a:spcAft>
            </a:pPr>
            <a:r>
              <a:rPr lang="en-US" altLang="en-US" sz="2400" dirty="0" smtClean="0">
                <a:solidFill>
                  <a:schemeClr val="accent4"/>
                </a:solidFill>
              </a:rPr>
              <a:t>Tenant </a:t>
            </a:r>
            <a:r>
              <a:rPr lang="en-US" altLang="en-US" sz="2400" dirty="0">
                <a:solidFill>
                  <a:schemeClr val="accent4"/>
                </a:solidFill>
              </a:rPr>
              <a:t>Fees Bill</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 y="495854"/>
            <a:ext cx="695005" cy="695005"/>
          </a:xfrm>
          <a:prstGeom prst="rect">
            <a:avLst/>
          </a:prstGeom>
        </p:spPr>
      </p:pic>
      <p:sp>
        <p:nvSpPr>
          <p:cNvPr id="10" name="Rectangle 2"/>
          <p:cNvSpPr txBox="1">
            <a:spLocks noChangeArrowheads="1"/>
          </p:cNvSpPr>
          <p:nvPr/>
        </p:nvSpPr>
        <p:spPr>
          <a:xfrm>
            <a:off x="916347" y="548641"/>
            <a:ext cx="2117310" cy="617643"/>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r>
              <a:rPr lang="en-US" sz="4000" dirty="0" smtClean="0"/>
              <a:t>Housing</a:t>
            </a:r>
            <a:endParaRPr lang="en-US" sz="4000" dirty="0"/>
          </a:p>
        </p:txBody>
      </p:sp>
    </p:spTree>
    <p:extLst>
      <p:ext uri="{BB962C8B-B14F-4D97-AF65-F5344CB8AC3E}">
        <p14:creationId xmlns:p14="http://schemas.microsoft.com/office/powerpoint/2010/main" val="124638928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0084" t="11997" r="25047"/>
          <a:stretch/>
        </p:blipFill>
        <p:spPr>
          <a:xfrm>
            <a:off x="9166302" y="198703"/>
            <a:ext cx="2832409" cy="5555281"/>
          </a:xfrm>
          <a:prstGeom prst="rect">
            <a:avLst/>
          </a:prstGeom>
        </p:spPr>
      </p:pic>
      <p:sp>
        <p:nvSpPr>
          <p:cNvPr id="7" name="Content Placeholder 2"/>
          <p:cNvSpPr>
            <a:spLocks noGrp="1"/>
          </p:cNvSpPr>
          <p:nvPr>
            <p:ph idx="1"/>
          </p:nvPr>
        </p:nvSpPr>
        <p:spPr>
          <a:xfrm>
            <a:off x="608076" y="1271197"/>
            <a:ext cx="10741242" cy="697452"/>
          </a:xfrm>
        </p:spPr>
        <p:txBody>
          <a:bodyPr>
            <a:noAutofit/>
          </a:bodyPr>
          <a:lstStyle/>
          <a:p>
            <a:pPr marL="0" indent="0">
              <a:buNone/>
              <a:defRPr/>
            </a:pPr>
            <a:r>
              <a:rPr lang="en-US" sz="2400" b="1" dirty="0"/>
              <a:t>Case 409 - Store stopped providing customer with empty ‘tester’ perfume bottles to customer for health and safety reasons</a:t>
            </a:r>
            <a:endParaRPr lang="en-US" sz="2400" dirty="0"/>
          </a:p>
        </p:txBody>
      </p:sp>
      <p:sp>
        <p:nvSpPr>
          <p:cNvPr id="3" name="Rectangle 2"/>
          <p:cNvSpPr/>
          <p:nvPr/>
        </p:nvSpPr>
        <p:spPr>
          <a:xfrm>
            <a:off x="608076" y="2342819"/>
            <a:ext cx="10106540" cy="1138773"/>
          </a:xfrm>
          <a:prstGeom prst="rect">
            <a:avLst/>
          </a:prstGeom>
        </p:spPr>
        <p:txBody>
          <a:bodyPr wrap="square">
            <a:spAutoFit/>
          </a:bodyPr>
          <a:lstStyle/>
          <a:p>
            <a:pPr>
              <a:defRPr/>
            </a:pPr>
            <a:r>
              <a:rPr lang="en-US" sz="2000" b="1" dirty="0" smtClean="0"/>
              <a:t>Issue</a:t>
            </a:r>
            <a:endParaRPr lang="en-US" sz="2000" b="1" dirty="0"/>
          </a:p>
          <a:p>
            <a:pPr>
              <a:defRPr/>
            </a:pPr>
            <a:r>
              <a:rPr lang="en-US" sz="2400" b="1" dirty="0"/>
              <a:t>Store stopped providing customer with empty ‘tester’ perfume bottles to customer for health and safety reasons</a:t>
            </a:r>
          </a:p>
        </p:txBody>
      </p:sp>
      <p:sp>
        <p:nvSpPr>
          <p:cNvPr id="4" name="Rectangle 3"/>
          <p:cNvSpPr/>
          <p:nvPr/>
        </p:nvSpPr>
        <p:spPr>
          <a:xfrm>
            <a:off x="608076" y="3905238"/>
            <a:ext cx="10106540" cy="1508105"/>
          </a:xfrm>
          <a:prstGeom prst="rect">
            <a:avLst/>
          </a:prstGeom>
        </p:spPr>
        <p:txBody>
          <a:bodyPr wrap="square">
            <a:spAutoFit/>
          </a:bodyPr>
          <a:lstStyle/>
          <a:p>
            <a:pPr>
              <a:defRPr/>
            </a:pPr>
            <a:r>
              <a:rPr lang="en-US" sz="2000" b="1" dirty="0"/>
              <a:t>Panel </a:t>
            </a:r>
            <a:r>
              <a:rPr lang="en-US" sz="2000" b="1" dirty="0" smtClean="0"/>
              <a:t>opinion</a:t>
            </a:r>
            <a:endParaRPr lang="en-US" sz="2000" b="1" dirty="0"/>
          </a:p>
          <a:p>
            <a:pPr>
              <a:defRPr/>
            </a:pPr>
            <a:r>
              <a:rPr lang="en-US" dirty="0"/>
              <a:t>Retailers are not prohibited under health and safety at work legislation from providing empty perfume bottles to customers upon request. In this case the store assistant was correctly following company policy on the destruction/recycling of waste. The company should have been more transparent about the real reason for refusal rather than use the excuse of ‘health &amp; safety’.</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47" y="501985"/>
            <a:ext cx="664299" cy="664299"/>
          </a:xfrm>
          <a:prstGeom prst="rect">
            <a:avLst/>
          </a:prstGeom>
        </p:spPr>
      </p:pic>
      <p:sp>
        <p:nvSpPr>
          <p:cNvPr id="9" name="Rectangle 2"/>
          <p:cNvSpPr>
            <a:spLocks noGrp="1" noChangeArrowheads="1"/>
          </p:cNvSpPr>
          <p:nvPr>
            <p:ph type="title"/>
          </p:nvPr>
        </p:nvSpPr>
        <p:spPr>
          <a:xfrm>
            <a:off x="916346" y="548641"/>
            <a:ext cx="3907653" cy="617643"/>
          </a:xfrm>
        </p:spPr>
        <p:txBody>
          <a:bodyPr/>
          <a:lstStyle/>
          <a:p>
            <a:r>
              <a:rPr lang="en-US" sz="4000" dirty="0" smtClean="0"/>
              <a:t>Health &amp; Safety</a:t>
            </a:r>
            <a:endParaRPr lang="en-US" sz="4000" dirty="0"/>
          </a:p>
        </p:txBody>
      </p:sp>
    </p:spTree>
    <p:extLst>
      <p:ext uri="{BB962C8B-B14F-4D97-AF65-F5344CB8AC3E}">
        <p14:creationId xmlns:p14="http://schemas.microsoft.com/office/powerpoint/2010/main" val="2326768164"/>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3"/>
          <p:cNvSpPr txBox="1">
            <a:spLocks noChangeArrowheads="1"/>
          </p:cNvSpPr>
          <p:nvPr/>
        </p:nvSpPr>
        <p:spPr bwMode="auto">
          <a:xfrm>
            <a:off x="946680" y="558271"/>
            <a:ext cx="5832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3600" b="1"/>
              <a:t>Contact Details</a:t>
            </a:r>
          </a:p>
        </p:txBody>
      </p:sp>
      <p:sp>
        <p:nvSpPr>
          <p:cNvPr id="50179" name="TextBox 4"/>
          <p:cNvSpPr txBox="1">
            <a:spLocks noChangeArrowheads="1"/>
          </p:cNvSpPr>
          <p:nvPr/>
        </p:nvSpPr>
        <p:spPr bwMode="auto">
          <a:xfrm>
            <a:off x="2495550" y="1989138"/>
            <a:ext cx="6984826"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800100" indent="-3429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257300" indent="-3429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lvl="1" eaLnBrk="1" hangingPunct="1">
              <a:spcBef>
                <a:spcPct val="0"/>
              </a:spcBef>
              <a:buFont typeface="Arial" panose="020B0604020202020204" pitchFamily="34" charset="0"/>
              <a:buNone/>
            </a:pPr>
            <a:r>
              <a:rPr lang="en-GB" altLang="en-US" sz="2400">
                <a:ea typeface="Calibri" panose="020F0502020204030204" pitchFamily="34" charset="0"/>
                <a:cs typeface="Times New Roman" panose="02020603050405020304" pitchFamily="18" charset="0"/>
              </a:rPr>
              <a:t>Charles Yarnold B.Sc.(Hons), M.Sc., CMCIEH</a:t>
            </a:r>
          </a:p>
          <a:p>
            <a:pPr lvl="1" eaLnBrk="1" hangingPunct="1">
              <a:spcBef>
                <a:spcPct val="0"/>
              </a:spcBef>
              <a:buFont typeface="Arial" panose="020B0604020202020204" pitchFamily="34" charset="0"/>
              <a:buNone/>
            </a:pPr>
            <a:r>
              <a:rPr lang="en-GB" altLang="en-US" sz="2400">
                <a:ea typeface="Calibri" panose="020F0502020204030204" pitchFamily="34" charset="0"/>
                <a:cs typeface="Times New Roman" panose="02020603050405020304" pitchFamily="18" charset="0"/>
              </a:rPr>
              <a:t>Environmental Health Service Manager</a:t>
            </a:r>
          </a:p>
          <a:p>
            <a:pPr lvl="1" eaLnBrk="1" hangingPunct="1">
              <a:spcBef>
                <a:spcPct val="0"/>
              </a:spcBef>
              <a:buFont typeface="Arial" panose="020B0604020202020204" pitchFamily="34" charset="0"/>
              <a:buNone/>
            </a:pPr>
            <a:endParaRPr lang="en-GB" altLang="en-US" sz="2400">
              <a:ea typeface="Calibri" panose="020F0502020204030204" pitchFamily="34" charset="0"/>
              <a:cs typeface="Times New Roman" panose="02020603050405020304" pitchFamily="18" charset="0"/>
            </a:endParaRPr>
          </a:p>
          <a:p>
            <a:pPr lvl="1" eaLnBrk="1" hangingPunct="1">
              <a:spcBef>
                <a:spcPct val="0"/>
              </a:spcBef>
              <a:buFont typeface="Arial" panose="020B0604020202020204" pitchFamily="34" charset="0"/>
              <a:buNone/>
            </a:pPr>
            <a:r>
              <a:rPr lang="en-GB" altLang="en-US" sz="2400" b="1">
                <a:ea typeface="Calibri" panose="020F0502020204030204" pitchFamily="34" charset="0"/>
                <a:cs typeface="Times New Roman" panose="02020603050405020304" pitchFamily="18" charset="0"/>
              </a:rPr>
              <a:t>Tel: 01432 260765</a:t>
            </a:r>
          </a:p>
          <a:p>
            <a:pPr lvl="1" eaLnBrk="1" hangingPunct="1">
              <a:spcBef>
                <a:spcPct val="0"/>
              </a:spcBef>
              <a:buFont typeface="Arial" panose="020B0604020202020204" pitchFamily="34" charset="0"/>
              <a:buNone/>
            </a:pPr>
            <a:r>
              <a:rPr lang="en-GB" altLang="en-US" sz="2400" b="1">
                <a:ea typeface="Calibri" panose="020F0502020204030204" pitchFamily="34" charset="0"/>
                <a:cs typeface="Times New Roman" panose="02020603050405020304" pitchFamily="18" charset="0"/>
              </a:rPr>
              <a:t>Fax: 01432 260357</a:t>
            </a:r>
          </a:p>
          <a:p>
            <a:pPr lvl="1" eaLnBrk="1" hangingPunct="1">
              <a:spcBef>
                <a:spcPct val="0"/>
              </a:spcBef>
              <a:buFont typeface="Arial" panose="020B0604020202020204" pitchFamily="34" charset="0"/>
              <a:buNone/>
            </a:pPr>
            <a:r>
              <a:rPr lang="en-GB" altLang="en-US" sz="2400" b="1">
                <a:ea typeface="Calibri" panose="020F0502020204030204" pitchFamily="34" charset="0"/>
                <a:cs typeface="Times New Roman" panose="02020603050405020304" pitchFamily="18" charset="0"/>
              </a:rPr>
              <a:t>Mail: cyarnold@herefordshire.gov.uk</a:t>
            </a:r>
          </a:p>
          <a:p>
            <a:pPr lvl="1" eaLnBrk="1" hangingPunct="1">
              <a:spcBef>
                <a:spcPct val="0"/>
              </a:spcBef>
              <a:buFont typeface="Arial" panose="020B0604020202020204" pitchFamily="34" charset="0"/>
              <a:buNone/>
            </a:pPr>
            <a:r>
              <a:rPr lang="en-GB" altLang="en-US" sz="2400" b="1" err="1">
                <a:ea typeface="Calibri" panose="020F0502020204030204" pitchFamily="34" charset="0"/>
                <a:cs typeface="Times New Roman" panose="02020603050405020304" pitchFamily="18" charset="0"/>
              </a:rPr>
              <a:t>Gcsx</a:t>
            </a:r>
            <a:r>
              <a:rPr lang="en-GB" altLang="en-US" sz="2400" b="1">
                <a:ea typeface="Calibri" panose="020F0502020204030204" pitchFamily="34" charset="0"/>
                <a:cs typeface="Times New Roman" panose="02020603050405020304" pitchFamily="18" charset="0"/>
              </a:rPr>
              <a:t>: cyarnold@herefordhire.gcsx.gov.uk</a:t>
            </a:r>
          </a:p>
          <a:p>
            <a:pPr lvl="1" eaLnBrk="1" hangingPunct="1">
              <a:spcBef>
                <a:spcPct val="0"/>
              </a:spcBef>
              <a:buFont typeface="Arial" panose="020B0604020202020204" pitchFamily="34" charset="0"/>
              <a:buNone/>
            </a:pPr>
            <a:r>
              <a:rPr lang="en-GB" altLang="en-US" sz="2400" b="1">
                <a:ea typeface="Calibri" panose="020F0502020204030204" pitchFamily="34" charset="0"/>
                <a:cs typeface="Times New Roman" panose="02020603050405020304" pitchFamily="18" charset="0"/>
              </a:rPr>
              <a:t>Web: www.herefordshire.gov.uk/psh</a:t>
            </a:r>
          </a:p>
          <a:p>
            <a:pPr lvl="1" eaLnBrk="1" hangingPunct="1">
              <a:spcBef>
                <a:spcPct val="0"/>
              </a:spcBef>
              <a:buFont typeface="Arial" panose="020B0604020202020204" pitchFamily="34" charset="0"/>
              <a:buChar char="•"/>
            </a:pPr>
            <a:endParaRPr lang="en-GB" altLang="en-US" sz="1200" b="1">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0485392"/>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108" t="11683"/>
          <a:stretch/>
        </p:blipFill>
        <p:spPr>
          <a:xfrm>
            <a:off x="7849773" y="386532"/>
            <a:ext cx="3949712" cy="5492988"/>
          </a:xfrm>
          <a:prstGeom prst="rect">
            <a:avLst/>
          </a:prstGeom>
        </p:spPr>
      </p:pic>
      <p:sp>
        <p:nvSpPr>
          <p:cNvPr id="7" name="Content Placeholder 2"/>
          <p:cNvSpPr>
            <a:spLocks noGrp="1"/>
          </p:cNvSpPr>
          <p:nvPr>
            <p:ph idx="1"/>
          </p:nvPr>
        </p:nvSpPr>
        <p:spPr>
          <a:xfrm>
            <a:off x="608076" y="1271197"/>
            <a:ext cx="10741242" cy="697452"/>
          </a:xfrm>
        </p:spPr>
        <p:txBody>
          <a:bodyPr>
            <a:noAutofit/>
          </a:bodyPr>
          <a:lstStyle/>
          <a:p>
            <a:pPr marL="0" indent="0">
              <a:buNone/>
              <a:defRPr/>
            </a:pPr>
            <a:r>
              <a:rPr lang="en-US" sz="2400" b="1" dirty="0"/>
              <a:t>Case 410 - Children at school have been banned from eating pack lunches outside allegedly due to health and safety</a:t>
            </a:r>
            <a:endParaRPr lang="en-US" sz="2400" dirty="0"/>
          </a:p>
        </p:txBody>
      </p:sp>
      <p:sp>
        <p:nvSpPr>
          <p:cNvPr id="3" name="Rectangle 2"/>
          <p:cNvSpPr/>
          <p:nvPr/>
        </p:nvSpPr>
        <p:spPr>
          <a:xfrm>
            <a:off x="608076" y="2342819"/>
            <a:ext cx="10106540" cy="1138773"/>
          </a:xfrm>
          <a:prstGeom prst="rect">
            <a:avLst/>
          </a:prstGeom>
        </p:spPr>
        <p:txBody>
          <a:bodyPr wrap="square">
            <a:spAutoFit/>
          </a:bodyPr>
          <a:lstStyle/>
          <a:p>
            <a:pPr>
              <a:defRPr/>
            </a:pPr>
            <a:r>
              <a:rPr lang="en-US" sz="2000" b="1" dirty="0" smtClean="0"/>
              <a:t>Issue</a:t>
            </a:r>
            <a:endParaRPr lang="en-US" sz="2000" b="1" dirty="0"/>
          </a:p>
          <a:p>
            <a:pPr>
              <a:defRPr/>
            </a:pPr>
            <a:r>
              <a:rPr lang="en-US" sz="2400" b="1" dirty="0"/>
              <a:t>Children at a school have been banned from eating pack lunches outside allegedly due to health and safety</a:t>
            </a:r>
          </a:p>
        </p:txBody>
      </p:sp>
      <p:sp>
        <p:nvSpPr>
          <p:cNvPr id="4" name="Rectangle 3"/>
          <p:cNvSpPr/>
          <p:nvPr/>
        </p:nvSpPr>
        <p:spPr>
          <a:xfrm>
            <a:off x="608076" y="3905238"/>
            <a:ext cx="10106540" cy="1508105"/>
          </a:xfrm>
          <a:prstGeom prst="rect">
            <a:avLst/>
          </a:prstGeom>
        </p:spPr>
        <p:txBody>
          <a:bodyPr wrap="square">
            <a:spAutoFit/>
          </a:bodyPr>
          <a:lstStyle/>
          <a:p>
            <a:pPr>
              <a:defRPr/>
            </a:pPr>
            <a:r>
              <a:rPr lang="en-US" sz="2000" b="1" dirty="0"/>
              <a:t>Panel </a:t>
            </a:r>
            <a:r>
              <a:rPr lang="en-US" sz="2000" b="1" dirty="0" smtClean="0"/>
              <a:t>opinion</a:t>
            </a:r>
            <a:endParaRPr lang="en-US" sz="2000" b="1" dirty="0"/>
          </a:p>
          <a:p>
            <a:pPr>
              <a:defRPr/>
            </a:pPr>
            <a:r>
              <a:rPr lang="en-US" dirty="0"/>
              <a:t>This appears to be a specific approach put in place by this school, perhaps as part of a wider food policy.  It is not a requirement of health and safety regulation and central government guidelines on food hygiene or healthy eating do not cover this.  It might be helpful to explain the thinking behind it more clearly therefore.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47" y="501985"/>
            <a:ext cx="664299" cy="664299"/>
          </a:xfrm>
          <a:prstGeom prst="rect">
            <a:avLst/>
          </a:prstGeom>
        </p:spPr>
      </p:pic>
      <p:sp>
        <p:nvSpPr>
          <p:cNvPr id="9" name="Rectangle 2"/>
          <p:cNvSpPr>
            <a:spLocks noGrp="1" noChangeArrowheads="1"/>
          </p:cNvSpPr>
          <p:nvPr>
            <p:ph type="title"/>
          </p:nvPr>
        </p:nvSpPr>
        <p:spPr>
          <a:xfrm>
            <a:off x="916346" y="548641"/>
            <a:ext cx="3907653" cy="617643"/>
          </a:xfrm>
        </p:spPr>
        <p:txBody>
          <a:bodyPr/>
          <a:lstStyle/>
          <a:p>
            <a:r>
              <a:rPr lang="en-US" sz="4000" dirty="0" smtClean="0"/>
              <a:t>Health &amp; Safety</a:t>
            </a:r>
            <a:endParaRPr lang="en-US" sz="4000" dirty="0"/>
          </a:p>
        </p:txBody>
      </p:sp>
    </p:spTree>
    <p:extLst>
      <p:ext uri="{BB962C8B-B14F-4D97-AF65-F5344CB8AC3E}">
        <p14:creationId xmlns:p14="http://schemas.microsoft.com/office/powerpoint/2010/main" val="4289728371"/>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Herefordshire">
  <a:themeElements>
    <a:clrScheme name="Custom 1">
      <a:dk1>
        <a:srgbClr val="FFFFFF"/>
      </a:dk1>
      <a:lt1>
        <a:srgbClr val="392F2C"/>
      </a:lt1>
      <a:dk2>
        <a:srgbClr val="FFFFFF"/>
      </a:dk2>
      <a:lt2>
        <a:srgbClr val="392F2C"/>
      </a:lt2>
      <a:accent1>
        <a:srgbClr val="FFC937"/>
      </a:accent1>
      <a:accent2>
        <a:srgbClr val="282E2B"/>
      </a:accent2>
      <a:accent3>
        <a:srgbClr val="A7216D"/>
      </a:accent3>
      <a:accent4>
        <a:srgbClr val="FFC937"/>
      </a:accent4>
      <a:accent5>
        <a:srgbClr val="2F9599"/>
      </a:accent5>
      <a:accent6>
        <a:srgbClr val="545458"/>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7A469BEC-A756-AB48-BAF4-938C8863D067}" vid="{2BFEE178-1E8D-7744-87FA-419B132AB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EB16D54D654D44A9CCBB15DF30B015" ma:contentTypeVersion="0" ma:contentTypeDescription="Create a new document." ma:contentTypeScope="" ma:versionID="358407734984adcadb786a65e59d6c02">
  <xsd:schema xmlns:xsd="http://www.w3.org/2001/XMLSchema" xmlns:xs="http://www.w3.org/2001/XMLSchema" xmlns:p="http://schemas.microsoft.com/office/2006/metadata/properties" xmlns:ns2="785528a6-32f5-452f-8308-80ce7c30b3ce" targetNamespace="http://schemas.microsoft.com/office/2006/metadata/properties" ma:root="true" ma:fieldsID="4aabe02c9f14e3a1bf9c8474c65538a1" ns2:_="">
    <xsd:import namespace="785528a6-32f5-452f-8308-80ce7c30b3c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528a6-32f5-452f-8308-80ce7c30b3c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785528a6-32f5-452f-8308-80ce7c30b3ce">HCOUNCIL-260-23</_dlc_DocId>
    <_dlc_DocIdUrl xmlns="785528a6-32f5-452f-8308-80ce7c30b3ce">
      <Url>https://apps.herefordshire.gov.uk/directorates/economycommunitiescorporate/_layouts/15/DocIdRedir.aspx?ID=HCOUNCIL-260-23</Url>
      <Description>HCOUNCIL-260-23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550D317-A0C7-4950-AA73-EB5204C38D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5528a6-32f5-452f-8308-80ce7c30b3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191622-1586-4CCC-A09C-A72000A78BF2}">
  <ds:schemaRefs>
    <ds:schemaRef ds:uri="http://purl.org/dc/elements/1.1/"/>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infopath/2007/PartnerControls"/>
    <ds:schemaRef ds:uri="http://schemas.microsoft.com/office/2006/metadata/properties"/>
    <ds:schemaRef ds:uri="785528a6-32f5-452f-8308-80ce7c30b3ce"/>
    <ds:schemaRef ds:uri="http://purl.org/dc/terms/"/>
  </ds:schemaRefs>
</ds:datastoreItem>
</file>

<file path=customXml/itemProps3.xml><?xml version="1.0" encoding="utf-8"?>
<ds:datastoreItem xmlns:ds="http://schemas.openxmlformats.org/officeDocument/2006/customXml" ds:itemID="{0468905E-16D2-4C53-9011-EC4D92C754C0}">
  <ds:schemaRefs>
    <ds:schemaRef ds:uri="http://schemas.microsoft.com/sharepoint/v3/contenttype/forms"/>
  </ds:schemaRefs>
</ds:datastoreItem>
</file>

<file path=customXml/itemProps4.xml><?xml version="1.0" encoding="utf-8"?>
<ds:datastoreItem xmlns:ds="http://schemas.openxmlformats.org/officeDocument/2006/customXml" ds:itemID="{63920C47-05C4-4A16-9F27-97D4F69DD9F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6954</TotalTime>
  <Words>5096</Words>
  <Application>Microsoft Macintosh PowerPoint</Application>
  <PresentationFormat>Widescreen</PresentationFormat>
  <Paragraphs>618</Paragraphs>
  <Slides>80</Slides>
  <Notes>41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90" baseType="lpstr">
      <vt:lpstr>Calibri</vt:lpstr>
      <vt:lpstr>Lato</vt:lpstr>
      <vt:lpstr>Mangal</vt:lpstr>
      <vt:lpstr>ＭＳ Ｐゴシック</vt:lpstr>
      <vt:lpstr>Times New Roman</vt:lpstr>
      <vt:lpstr>Wingdings</vt:lpstr>
      <vt:lpstr>Arial</vt:lpstr>
      <vt:lpstr>Herefordshire</vt:lpstr>
      <vt:lpstr>Acrobat Document</vt:lpstr>
      <vt:lpstr>Document</vt:lpstr>
      <vt:lpstr>PowerPoint Presentation</vt:lpstr>
      <vt:lpstr>Environmental Health Update</vt:lpstr>
      <vt:lpstr>Introduction</vt:lpstr>
      <vt:lpstr>Introduction</vt:lpstr>
      <vt:lpstr>Health &amp; Safety</vt:lpstr>
      <vt:lpstr>Health &amp; Safety</vt:lpstr>
      <vt:lpstr>Health &amp; Safety</vt:lpstr>
      <vt:lpstr>Health &amp; Safety</vt:lpstr>
      <vt:lpstr>Health &amp; Safety</vt:lpstr>
      <vt:lpstr>Health &amp; Safety</vt:lpstr>
      <vt:lpstr>Health &amp; Safety</vt:lpstr>
      <vt:lpstr>Environmental Protection</vt:lpstr>
      <vt:lpstr>Food Safety</vt:lpstr>
      <vt:lpstr>Food Safety</vt:lpstr>
      <vt:lpstr>Public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Herefordshire Council</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Board - 7th June 2016</dc:title>
  <dc:creator>Rees, Gareth</dc:creator>
  <cp:lastModifiedBy>Microsoft Office User</cp:lastModifiedBy>
  <cp:revision>631</cp:revision>
  <dcterms:created xsi:type="dcterms:W3CDTF">2016-05-27T11:37:06Z</dcterms:created>
  <dcterms:modified xsi:type="dcterms:W3CDTF">2018-02-20T22:38:27Z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0x0101003FEB16D54D654D44A9CCBB15DF30B015</vt:lpwstr>
  </property>
  <property fmtid="{D5CDD505-2E9C-101B-9397-08002B2CF9AE}" pid="3" name="_dlc_DocIdItemGuid">
    <vt:lpwstr>ec0e6c71-4c29-4703-9ca8-bd1f7454fd68</vt:lpwstr>
  </property>
</Properties>
</file>