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7" r:id="rId1"/>
  </p:sldMasterIdLst>
  <p:notesMasterIdLst>
    <p:notesMasterId r:id="rId37"/>
  </p:notesMasterIdLst>
  <p:sldIdLst>
    <p:sldId id="274" r:id="rId2"/>
    <p:sldId id="294" r:id="rId3"/>
    <p:sldId id="275" r:id="rId4"/>
    <p:sldId id="305" r:id="rId5"/>
    <p:sldId id="276" r:id="rId6"/>
    <p:sldId id="277" r:id="rId7"/>
    <p:sldId id="278" r:id="rId8"/>
    <p:sldId id="279" r:id="rId9"/>
    <p:sldId id="280" r:id="rId10"/>
    <p:sldId id="281" r:id="rId11"/>
    <p:sldId id="282" r:id="rId12"/>
    <p:sldId id="283" r:id="rId13"/>
    <p:sldId id="284" r:id="rId14"/>
    <p:sldId id="285" r:id="rId15"/>
    <p:sldId id="286" r:id="rId16"/>
    <p:sldId id="287" r:id="rId17"/>
    <p:sldId id="295" r:id="rId18"/>
    <p:sldId id="306" r:id="rId19"/>
    <p:sldId id="296" r:id="rId20"/>
    <p:sldId id="314" r:id="rId21"/>
    <p:sldId id="311" r:id="rId22"/>
    <p:sldId id="312" r:id="rId23"/>
    <p:sldId id="313" r:id="rId24"/>
    <p:sldId id="307" r:id="rId25"/>
    <p:sldId id="297" r:id="rId26"/>
    <p:sldId id="298" r:id="rId27"/>
    <p:sldId id="299" r:id="rId28"/>
    <p:sldId id="300" r:id="rId29"/>
    <p:sldId id="301" r:id="rId30"/>
    <p:sldId id="302" r:id="rId31"/>
    <p:sldId id="303" r:id="rId32"/>
    <p:sldId id="309" r:id="rId33"/>
    <p:sldId id="304" r:id="rId34"/>
    <p:sldId id="308" r:id="rId35"/>
    <p:sldId id="310" r:id="rId36"/>
  </p:sldIdLst>
  <p:sldSz cx="9144000" cy="6858000" type="screen4x3"/>
  <p:notesSz cx="6669088" cy="9872663"/>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7077" autoAdjust="0"/>
  </p:normalViewPr>
  <p:slideViewPr>
    <p:cSldViewPr>
      <p:cViewPr varScale="1">
        <p:scale>
          <a:sx n="75" d="100"/>
          <a:sy n="75" d="100"/>
        </p:scale>
        <p:origin x="1205" y="48"/>
      </p:cViewPr>
      <p:guideLst>
        <p:guide orient="horz" pos="2160"/>
        <p:guide pos="2880"/>
      </p:guideLst>
    </p:cSldViewPr>
  </p:slideViewPr>
  <p:notesTextViewPr>
    <p:cViewPr>
      <p:scale>
        <a:sx n="100" d="100"/>
        <a:sy n="100" d="100"/>
      </p:scale>
      <p:origin x="0" y="0"/>
    </p:cViewPr>
  </p:notesTextViewPr>
  <p:notesViewPr>
    <p:cSldViewPr>
      <p:cViewPr>
        <p:scale>
          <a:sx n="120" d="100"/>
          <a:sy n="120" d="100"/>
        </p:scale>
        <p:origin x="1200" y="-65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534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777607" y="0"/>
            <a:ext cx="2889938" cy="495348"/>
          </a:xfrm>
          <a:prstGeom prst="rect">
            <a:avLst/>
          </a:prstGeom>
        </p:spPr>
        <p:txBody>
          <a:bodyPr vert="horz" lIns="91440" tIns="45720" rIns="91440" bIns="45720" rtlCol="0"/>
          <a:lstStyle>
            <a:lvl1pPr algn="r">
              <a:defRPr sz="1200"/>
            </a:lvl1pPr>
          </a:lstStyle>
          <a:p>
            <a:fld id="{ACA48CA5-C917-431F-8DE0-E62C64A7A67E}" type="datetimeFigureOut">
              <a:rPr lang="en-GB" smtClean="0"/>
              <a:t>19/02/2018</a:t>
            </a:fld>
            <a:endParaRPr lang="en-GB"/>
          </a:p>
        </p:txBody>
      </p:sp>
      <p:sp>
        <p:nvSpPr>
          <p:cNvPr id="4" name="Slide Image Placeholder 3"/>
          <p:cNvSpPr>
            <a:spLocks noGrp="1" noRot="1" noChangeAspect="1"/>
          </p:cNvSpPr>
          <p:nvPr>
            <p:ph type="sldImg" idx="2"/>
          </p:nvPr>
        </p:nvSpPr>
        <p:spPr>
          <a:xfrm>
            <a:off x="1114425" y="1233488"/>
            <a:ext cx="4440238" cy="3332162"/>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6909" y="4751219"/>
            <a:ext cx="5335270" cy="388736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377317"/>
            <a:ext cx="2889938" cy="49534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777607" y="9377317"/>
            <a:ext cx="2889938" cy="495347"/>
          </a:xfrm>
          <a:prstGeom prst="rect">
            <a:avLst/>
          </a:prstGeom>
        </p:spPr>
        <p:txBody>
          <a:bodyPr vert="horz" lIns="91440" tIns="45720" rIns="91440" bIns="45720" rtlCol="0" anchor="b"/>
          <a:lstStyle>
            <a:lvl1pPr algn="r">
              <a:defRPr sz="1200"/>
            </a:lvl1pPr>
          </a:lstStyle>
          <a:p>
            <a:fld id="{A64615F1-3A65-445E-A3C2-742E62003FA9}" type="slidenum">
              <a:rPr lang="en-GB" smtClean="0"/>
              <a:t>‹#›</a:t>
            </a:fld>
            <a:endParaRPr lang="en-GB"/>
          </a:p>
        </p:txBody>
      </p:sp>
    </p:spTree>
    <p:extLst>
      <p:ext uri="{BB962C8B-B14F-4D97-AF65-F5344CB8AC3E}">
        <p14:creationId xmlns:p14="http://schemas.microsoft.com/office/powerpoint/2010/main" val="32454253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64615F1-3A65-445E-A3C2-742E62003FA9}" type="slidenum">
              <a:rPr lang="en-GB" smtClean="0"/>
              <a:t>1</a:t>
            </a:fld>
            <a:endParaRPr lang="en-GB"/>
          </a:p>
        </p:txBody>
      </p:sp>
    </p:spTree>
    <p:extLst>
      <p:ext uri="{BB962C8B-B14F-4D97-AF65-F5344CB8AC3E}">
        <p14:creationId xmlns:p14="http://schemas.microsoft.com/office/powerpoint/2010/main" val="8530524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dirty="0" smtClean="0"/>
          </a:p>
        </p:txBody>
      </p:sp>
      <p:sp>
        <p:nvSpPr>
          <p:cNvPr id="4" name="Slide Number Placeholder 3"/>
          <p:cNvSpPr>
            <a:spLocks noGrp="1"/>
          </p:cNvSpPr>
          <p:nvPr>
            <p:ph type="sldNum" sz="quarter" idx="10"/>
          </p:nvPr>
        </p:nvSpPr>
        <p:spPr/>
        <p:txBody>
          <a:bodyPr/>
          <a:lstStyle/>
          <a:p>
            <a:fld id="{BFBB4E96-07B1-44CA-AA6C-78965BCC6933}" type="slidenum">
              <a:rPr lang="en-GB" smtClean="0"/>
              <a:t>10</a:t>
            </a:fld>
            <a:endParaRPr lang="en-GB"/>
          </a:p>
        </p:txBody>
      </p:sp>
    </p:spTree>
    <p:extLst>
      <p:ext uri="{BB962C8B-B14F-4D97-AF65-F5344CB8AC3E}">
        <p14:creationId xmlns:p14="http://schemas.microsoft.com/office/powerpoint/2010/main" val="34744228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A bit of “Corporate Messaging”</a:t>
            </a:r>
            <a:endParaRPr lang="en-GB" dirty="0"/>
          </a:p>
        </p:txBody>
      </p:sp>
      <p:sp>
        <p:nvSpPr>
          <p:cNvPr id="4" name="Slide Number Placeholder 3"/>
          <p:cNvSpPr>
            <a:spLocks noGrp="1"/>
          </p:cNvSpPr>
          <p:nvPr>
            <p:ph type="sldNum" sz="quarter" idx="10"/>
          </p:nvPr>
        </p:nvSpPr>
        <p:spPr/>
        <p:txBody>
          <a:bodyPr/>
          <a:lstStyle/>
          <a:p>
            <a:fld id="{BFBB4E96-07B1-44CA-AA6C-78965BCC6933}" type="slidenum">
              <a:rPr lang="en-GB" smtClean="0"/>
              <a:t>11</a:t>
            </a:fld>
            <a:endParaRPr lang="en-GB"/>
          </a:p>
        </p:txBody>
      </p:sp>
    </p:spTree>
    <p:extLst>
      <p:ext uri="{BB962C8B-B14F-4D97-AF65-F5344CB8AC3E}">
        <p14:creationId xmlns:p14="http://schemas.microsoft.com/office/powerpoint/2010/main" val="38012651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solidFill>
                  <a:schemeClr val="tx1"/>
                </a:solidFill>
              </a:rPr>
              <a:t>This</a:t>
            </a:r>
            <a:r>
              <a:rPr lang="en-GB" baseline="0" dirty="0" smtClean="0">
                <a:solidFill>
                  <a:schemeClr val="tx1"/>
                </a:solidFill>
              </a:rPr>
              <a:t> is what we want to see</a:t>
            </a:r>
          </a:p>
          <a:p>
            <a:pPr marL="171450" indent="-171450">
              <a:buFont typeface="Arial" panose="020B0604020202020204" pitchFamily="34" charset="0"/>
              <a:buChar char="•"/>
            </a:pPr>
            <a:r>
              <a:rPr lang="en-GB" baseline="0" dirty="0" smtClean="0">
                <a:solidFill>
                  <a:schemeClr val="tx1"/>
                </a:solidFill>
              </a:rPr>
              <a:t>So how are we going to go about it?</a:t>
            </a:r>
            <a:endParaRPr lang="en-GB" dirty="0">
              <a:solidFill>
                <a:schemeClr val="tx1"/>
              </a:solidFill>
            </a:endParaRPr>
          </a:p>
        </p:txBody>
      </p:sp>
      <p:sp>
        <p:nvSpPr>
          <p:cNvPr id="4" name="Slide Number Placeholder 3"/>
          <p:cNvSpPr>
            <a:spLocks noGrp="1"/>
          </p:cNvSpPr>
          <p:nvPr>
            <p:ph type="sldNum" sz="quarter" idx="10"/>
          </p:nvPr>
        </p:nvSpPr>
        <p:spPr/>
        <p:txBody>
          <a:bodyPr/>
          <a:lstStyle/>
          <a:p>
            <a:fld id="{BFBB4E96-07B1-44CA-AA6C-78965BCC6933}" type="slidenum">
              <a:rPr lang="en-GB" smtClean="0"/>
              <a:t>12</a:t>
            </a:fld>
            <a:endParaRPr lang="en-GB"/>
          </a:p>
        </p:txBody>
      </p:sp>
    </p:spTree>
    <p:extLst>
      <p:ext uri="{BB962C8B-B14F-4D97-AF65-F5344CB8AC3E}">
        <p14:creationId xmlns:p14="http://schemas.microsoft.com/office/powerpoint/2010/main" val="19497290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solidFill>
                  <a:schemeClr val="tx2"/>
                </a:solidFill>
                <a:latin typeface="+mn-lt"/>
                <a:cs typeface="Calibri" panose="020F0502020204030204" pitchFamily="34" charset="0"/>
              </a:rPr>
              <a:t>A firm but fair regulator treating the customers in the sector it regulates proportionally to the risk  they present.</a:t>
            </a:r>
          </a:p>
          <a:p>
            <a:r>
              <a:rPr lang="en-GB" sz="1200" dirty="0" smtClean="0"/>
              <a:t>This means:</a:t>
            </a:r>
          </a:p>
          <a:p>
            <a:pPr marL="171450" indent="-171450">
              <a:buFont typeface="Arial" panose="020B0604020202020204" pitchFamily="34" charset="0"/>
              <a:buChar char="•"/>
            </a:pPr>
            <a:r>
              <a:rPr lang="en-GB" sz="1200" dirty="0" smtClean="0"/>
              <a:t>Expect full compliance</a:t>
            </a:r>
            <a:endParaRPr lang="en-GB" sz="1100" dirty="0" smtClean="0"/>
          </a:p>
          <a:p>
            <a:pPr marL="171450" indent="-171450">
              <a:buFont typeface="Arial" panose="020B0604020202020204" pitchFamily="34" charset="0"/>
              <a:buChar char="•"/>
            </a:pPr>
            <a:r>
              <a:rPr lang="en-GB" sz="1200" dirty="0" smtClean="0"/>
              <a:t>Use our full range of powers‎ - Site &amp; Regime</a:t>
            </a:r>
            <a:endParaRPr lang="en-GB" sz="1100" dirty="0" smtClean="0"/>
          </a:p>
          <a:p>
            <a:pPr marL="171450" indent="-171450">
              <a:buFont typeface="Arial" panose="020B0604020202020204" pitchFamily="34" charset="0"/>
              <a:buChar char="•"/>
            </a:pPr>
            <a:r>
              <a:rPr lang="en-GB" sz="1200" dirty="0" smtClean="0"/>
              <a:t>Recover debt </a:t>
            </a:r>
          </a:p>
          <a:p>
            <a:endParaRPr lang="en-GB" sz="1200" dirty="0" smtClean="0"/>
          </a:p>
          <a:p>
            <a:pPr marL="342900" indent="-342900">
              <a:buFont typeface="Arial" panose="020B0604020202020204" pitchFamily="34" charset="0"/>
              <a:buChar char="•"/>
            </a:pPr>
            <a:r>
              <a:rPr lang="en-GB" sz="1100" dirty="0" smtClean="0"/>
              <a:t>High priority </a:t>
            </a:r>
            <a:r>
              <a:rPr lang="en-GB" sz="1100" b="1" dirty="0" smtClean="0"/>
              <a:t>crime types</a:t>
            </a:r>
            <a:r>
              <a:rPr lang="en-GB" sz="1100" dirty="0" smtClean="0"/>
              <a:t>:</a:t>
            </a:r>
          </a:p>
          <a:p>
            <a:r>
              <a:rPr lang="en-GB" sz="1100" dirty="0" smtClean="0"/>
              <a:t>	- illegal waste sites</a:t>
            </a:r>
          </a:p>
          <a:p>
            <a:r>
              <a:rPr lang="en-GB" sz="1100" dirty="0" smtClean="0"/>
              <a:t>	- poorly performing permitted sites</a:t>
            </a:r>
          </a:p>
          <a:p>
            <a:r>
              <a:rPr lang="en-GB" sz="1100" dirty="0" smtClean="0"/>
              <a:t>	- non-compliant exemptions</a:t>
            </a:r>
          </a:p>
          <a:p>
            <a:r>
              <a:rPr lang="en-GB" sz="1100" dirty="0" smtClean="0"/>
              <a:t>	- deliberate </a:t>
            </a:r>
            <a:r>
              <a:rPr lang="en-GB" sz="1100" dirty="0" err="1" smtClean="0"/>
              <a:t>mis</a:t>
            </a:r>
            <a:r>
              <a:rPr lang="en-GB" sz="1100" dirty="0" smtClean="0"/>
              <a:t>-description of waste</a:t>
            </a:r>
          </a:p>
          <a:p>
            <a:r>
              <a:rPr lang="en-GB" sz="1100" dirty="0" smtClean="0"/>
              <a:t>	- illegal waste exports </a:t>
            </a:r>
          </a:p>
          <a:p>
            <a:endParaRPr lang="en-GB" sz="1100" dirty="0" smtClean="0"/>
          </a:p>
          <a:p>
            <a:pPr marL="342900" indent="-342900">
              <a:buFont typeface="Arial" panose="020B0604020202020204" pitchFamily="34" charset="0"/>
              <a:buChar char="•"/>
            </a:pPr>
            <a:r>
              <a:rPr lang="en-GB" sz="1100" dirty="0" smtClean="0"/>
              <a:t>High priority </a:t>
            </a:r>
            <a:r>
              <a:rPr lang="en-GB" sz="1100" b="1" dirty="0" smtClean="0"/>
              <a:t>waste types</a:t>
            </a:r>
            <a:r>
              <a:rPr lang="en-GB" sz="1100" dirty="0" smtClean="0"/>
              <a:t>:</a:t>
            </a:r>
          </a:p>
          <a:p>
            <a:pPr lvl="0"/>
            <a:r>
              <a:rPr lang="en-GB" sz="1100" dirty="0" smtClean="0"/>
              <a:t>	- Transfer Stations Fines </a:t>
            </a:r>
          </a:p>
          <a:p>
            <a:pPr lvl="0"/>
            <a:r>
              <a:rPr lang="en-GB" sz="1100" dirty="0" smtClean="0"/>
              <a:t>	- Construction, Demolition &amp; Excavation waste</a:t>
            </a:r>
          </a:p>
          <a:p>
            <a:pPr lvl="0"/>
            <a:r>
              <a:rPr lang="en-GB" sz="1100" dirty="0" smtClean="0"/>
              <a:t>	- RDF</a:t>
            </a:r>
          </a:p>
          <a:p>
            <a:pPr lvl="0"/>
            <a:r>
              <a:rPr lang="en-GB" sz="1100" dirty="0" smtClean="0"/>
              <a:t>	- Wood</a:t>
            </a:r>
          </a:p>
        </p:txBody>
      </p:sp>
      <p:sp>
        <p:nvSpPr>
          <p:cNvPr id="4" name="Slide Number Placeholder 3"/>
          <p:cNvSpPr>
            <a:spLocks noGrp="1"/>
          </p:cNvSpPr>
          <p:nvPr>
            <p:ph type="sldNum" sz="quarter" idx="10"/>
          </p:nvPr>
        </p:nvSpPr>
        <p:spPr/>
        <p:txBody>
          <a:bodyPr/>
          <a:lstStyle/>
          <a:p>
            <a:fld id="{BFBB4E96-07B1-44CA-AA6C-78965BCC6933}" type="slidenum">
              <a:rPr lang="en-GB" smtClean="0"/>
              <a:t>13</a:t>
            </a:fld>
            <a:endParaRPr lang="en-GB"/>
          </a:p>
        </p:txBody>
      </p:sp>
    </p:spTree>
    <p:extLst>
      <p:ext uri="{BB962C8B-B14F-4D97-AF65-F5344CB8AC3E}">
        <p14:creationId xmlns:p14="http://schemas.microsoft.com/office/powerpoint/2010/main" val="32303991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GB" sz="1200" dirty="0" smtClean="0"/>
              <a:t>General move towards </a:t>
            </a:r>
            <a:r>
              <a:rPr lang="en-GB" sz="1200" b="1" dirty="0" smtClean="0"/>
              <a:t>prevention and disruption</a:t>
            </a:r>
          </a:p>
          <a:p>
            <a:r>
              <a:rPr lang="en-GB" sz="1200" dirty="0" smtClean="0"/>
              <a:t> 	- national team developing and promoting interventions</a:t>
            </a:r>
          </a:p>
          <a:p>
            <a:r>
              <a:rPr lang="en-GB" sz="1200" dirty="0" smtClean="0"/>
              <a:t>	- routine evaluation of the effectiveness of interventions</a:t>
            </a:r>
          </a:p>
          <a:p>
            <a:r>
              <a:rPr lang="en-GB" sz="1200" dirty="0" smtClean="0"/>
              <a:t>	- developing a waste crime prevention toolkit with College of Policing</a:t>
            </a:r>
          </a:p>
          <a:p>
            <a:pPr marL="342900" indent="-342900">
              <a:buFont typeface="Arial" panose="020B0604020202020204" pitchFamily="34" charset="0"/>
              <a:buChar char="•"/>
            </a:pPr>
            <a:endParaRPr lang="en-GB" sz="1200" dirty="0" smtClean="0"/>
          </a:p>
          <a:p>
            <a:pPr marL="342900" indent="-342900">
              <a:buFont typeface="Arial" panose="020B0604020202020204" pitchFamily="34" charset="0"/>
              <a:buChar char="•"/>
            </a:pPr>
            <a:r>
              <a:rPr lang="en-GB" sz="1200" dirty="0" smtClean="0"/>
              <a:t>Raising the barrier to entry into the waste industry</a:t>
            </a:r>
          </a:p>
          <a:p>
            <a:r>
              <a:rPr lang="en-GB" sz="1200" dirty="0" smtClean="0"/>
              <a:t>	- 2</a:t>
            </a:r>
            <a:r>
              <a:rPr lang="en-GB" sz="1200" baseline="30000" dirty="0" smtClean="0"/>
              <a:t>nd</a:t>
            </a:r>
            <a:r>
              <a:rPr lang="en-GB" sz="1200" dirty="0" smtClean="0"/>
              <a:t> Defra waste crime consultation will cover technical competence, financial provision and landowner checks</a:t>
            </a:r>
          </a:p>
          <a:p>
            <a:endParaRPr lang="en-GB" sz="1200" dirty="0" smtClean="0"/>
          </a:p>
          <a:p>
            <a:endParaRPr lang="en-GB" dirty="0"/>
          </a:p>
        </p:txBody>
      </p:sp>
      <p:sp>
        <p:nvSpPr>
          <p:cNvPr id="4" name="Slide Number Placeholder 3"/>
          <p:cNvSpPr>
            <a:spLocks noGrp="1"/>
          </p:cNvSpPr>
          <p:nvPr>
            <p:ph type="sldNum" sz="quarter" idx="10"/>
          </p:nvPr>
        </p:nvSpPr>
        <p:spPr/>
        <p:txBody>
          <a:bodyPr/>
          <a:lstStyle/>
          <a:p>
            <a:fld id="{BFBB4E96-07B1-44CA-AA6C-78965BCC6933}" type="slidenum">
              <a:rPr lang="en-GB" smtClean="0"/>
              <a:t>14</a:t>
            </a:fld>
            <a:endParaRPr lang="en-GB"/>
          </a:p>
        </p:txBody>
      </p:sp>
    </p:spTree>
    <p:extLst>
      <p:ext uri="{BB962C8B-B14F-4D97-AF65-F5344CB8AC3E}">
        <p14:creationId xmlns:p14="http://schemas.microsoft.com/office/powerpoint/2010/main" val="1595051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 campaign with industry to improve compliance with Duty of Care</a:t>
            </a:r>
          </a:p>
          <a:p>
            <a:endParaRPr lang="en-GB" dirty="0"/>
          </a:p>
        </p:txBody>
      </p:sp>
      <p:sp>
        <p:nvSpPr>
          <p:cNvPr id="4" name="Slide Number Placeholder 3"/>
          <p:cNvSpPr>
            <a:spLocks noGrp="1"/>
          </p:cNvSpPr>
          <p:nvPr>
            <p:ph type="sldNum" sz="quarter" idx="10"/>
          </p:nvPr>
        </p:nvSpPr>
        <p:spPr/>
        <p:txBody>
          <a:bodyPr/>
          <a:lstStyle/>
          <a:p>
            <a:fld id="{BFBB4E96-07B1-44CA-AA6C-78965BCC6933}" type="slidenum">
              <a:rPr lang="en-GB" smtClean="0"/>
              <a:t>15</a:t>
            </a:fld>
            <a:endParaRPr lang="en-GB"/>
          </a:p>
        </p:txBody>
      </p:sp>
    </p:spTree>
    <p:extLst>
      <p:ext uri="{BB962C8B-B14F-4D97-AF65-F5344CB8AC3E}">
        <p14:creationId xmlns:p14="http://schemas.microsoft.com/office/powerpoint/2010/main" val="41559937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We’ve got much better at this in recent years</a:t>
            </a:r>
          </a:p>
          <a:p>
            <a:pPr marL="171450" indent="-171450">
              <a:buFont typeface="Arial" panose="020B0604020202020204" pitchFamily="34" charset="0"/>
              <a:buChar char="•"/>
            </a:pPr>
            <a:r>
              <a:rPr lang="en-GB" dirty="0" smtClean="0"/>
              <a:t>Defra/EA/HMRC review of interventions and enforcement options</a:t>
            </a:r>
          </a:p>
          <a:p>
            <a:pPr marL="171450" indent="-171450">
              <a:buFont typeface="Arial" panose="020B0604020202020204" pitchFamily="34" charset="0"/>
              <a:buChar char="•"/>
            </a:pPr>
            <a:r>
              <a:rPr lang="en-GB" dirty="0" smtClean="0"/>
              <a:t>Pushing waste crime with NCA and Regional Organised Crime Units</a:t>
            </a:r>
          </a:p>
          <a:p>
            <a:endParaRPr lang="en-GB" dirty="0"/>
          </a:p>
        </p:txBody>
      </p:sp>
      <p:sp>
        <p:nvSpPr>
          <p:cNvPr id="4" name="Slide Number Placeholder 3"/>
          <p:cNvSpPr>
            <a:spLocks noGrp="1"/>
          </p:cNvSpPr>
          <p:nvPr>
            <p:ph type="sldNum" sz="quarter" idx="10"/>
          </p:nvPr>
        </p:nvSpPr>
        <p:spPr/>
        <p:txBody>
          <a:bodyPr/>
          <a:lstStyle/>
          <a:p>
            <a:fld id="{BFBB4E96-07B1-44CA-AA6C-78965BCC6933}" type="slidenum">
              <a:rPr lang="en-GB" smtClean="0"/>
              <a:t>16</a:t>
            </a:fld>
            <a:endParaRPr lang="en-GB"/>
          </a:p>
        </p:txBody>
      </p:sp>
    </p:spTree>
    <p:extLst>
      <p:ext uri="{BB962C8B-B14F-4D97-AF65-F5344CB8AC3E}">
        <p14:creationId xmlns:p14="http://schemas.microsoft.com/office/powerpoint/2010/main" val="37519368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A64615F1-3A65-445E-A3C2-742E62003FA9}" type="slidenum">
              <a:rPr lang="en-GB" smtClean="0"/>
              <a:t>17</a:t>
            </a:fld>
            <a:endParaRPr lang="en-GB"/>
          </a:p>
        </p:txBody>
      </p:sp>
    </p:spTree>
    <p:extLst>
      <p:ext uri="{BB962C8B-B14F-4D97-AF65-F5344CB8AC3E}">
        <p14:creationId xmlns:p14="http://schemas.microsoft.com/office/powerpoint/2010/main" val="1705104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smtClean="0"/>
              <a:t>An individual operating an unauthorised scrap metal and ELV site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smtClean="0"/>
              <a:t>Legitimate Permitted sites operating in the area – unfair financial advantage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smtClean="0"/>
              <a:t>Very sensitive location near a SSSI and in a groundwater protection zone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smtClean="0"/>
              <a:t>No pollution prevention infrastructure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smtClean="0"/>
              <a:t>Offered advice and guidance – not followed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smtClean="0"/>
              <a:t>Notices served to remove the wastes – not complied with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smtClean="0"/>
              <a:t>Interviewed</a:t>
            </a:r>
            <a:r>
              <a:rPr lang="en-GB" baseline="0" dirty="0" smtClean="0"/>
              <a:t> under caution</a:t>
            </a:r>
            <a:endParaRPr lang="en-GB"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smtClean="0"/>
              <a:t>This was in court on Friday</a:t>
            </a:r>
            <a:r>
              <a:rPr lang="en-GB" baseline="0" dirty="0" smtClean="0"/>
              <a:t> 02 Feb – fines and costs &gt;£12,000</a:t>
            </a:r>
          </a:p>
          <a:p>
            <a:endParaRPr lang="en-GB" dirty="0"/>
          </a:p>
        </p:txBody>
      </p:sp>
      <p:sp>
        <p:nvSpPr>
          <p:cNvPr id="4" name="Slide Number Placeholder 3"/>
          <p:cNvSpPr>
            <a:spLocks noGrp="1"/>
          </p:cNvSpPr>
          <p:nvPr>
            <p:ph type="sldNum" sz="quarter" idx="10"/>
          </p:nvPr>
        </p:nvSpPr>
        <p:spPr/>
        <p:txBody>
          <a:bodyPr/>
          <a:lstStyle/>
          <a:p>
            <a:fld id="{A64615F1-3A65-445E-A3C2-742E62003FA9}" type="slidenum">
              <a:rPr lang="en-GB" smtClean="0"/>
              <a:t>18</a:t>
            </a:fld>
            <a:endParaRPr lang="en-GB"/>
          </a:p>
        </p:txBody>
      </p:sp>
    </p:spTree>
    <p:extLst>
      <p:ext uri="{BB962C8B-B14F-4D97-AF65-F5344CB8AC3E}">
        <p14:creationId xmlns:p14="http://schemas.microsoft.com/office/powerpoint/2010/main" val="21861268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A similar but</a:t>
            </a:r>
            <a:r>
              <a:rPr lang="en-GB" baseline="0" dirty="0" smtClean="0"/>
              <a:t> more serious case involving two individuals on an Industrial Estate in Worcester</a:t>
            </a:r>
          </a:p>
          <a:p>
            <a:pPr marL="171450" indent="-171450">
              <a:buFont typeface="Arial" panose="020B0604020202020204" pitchFamily="34" charset="0"/>
              <a:buChar char="•"/>
            </a:pPr>
            <a:r>
              <a:rPr lang="en-GB" baseline="0" dirty="0" smtClean="0"/>
              <a:t>More of the “organised crime” variety</a:t>
            </a:r>
          </a:p>
          <a:p>
            <a:pPr marL="171450" indent="-171450">
              <a:buFont typeface="Arial" panose="020B0604020202020204" pitchFamily="34" charset="0"/>
              <a:buChar char="•"/>
            </a:pPr>
            <a:r>
              <a:rPr lang="en-GB" baseline="0" dirty="0" smtClean="0"/>
              <a:t>Again, IWS taking scrap metal and ELVs </a:t>
            </a:r>
          </a:p>
          <a:p>
            <a:pPr marL="171450" indent="-171450">
              <a:buFont typeface="Arial" panose="020B0604020202020204" pitchFamily="34" charset="0"/>
              <a:buChar char="•"/>
            </a:pPr>
            <a:r>
              <a:rPr lang="en-GB" baseline="0" dirty="0" smtClean="0"/>
              <a:t>Next to a main railway line, so a fire at the site could have been very </a:t>
            </a:r>
            <a:r>
              <a:rPr lang="en-GB" baseline="0" dirty="0" err="1" smtClean="0"/>
              <a:t>distuptive</a:t>
            </a:r>
            <a:endParaRPr lang="en-GB" baseline="0" dirty="0" smtClean="0"/>
          </a:p>
          <a:p>
            <a:pPr marL="171450" indent="-171450">
              <a:buFont typeface="Arial" panose="020B0604020202020204" pitchFamily="34" charset="0"/>
              <a:buChar char="•"/>
            </a:pPr>
            <a:r>
              <a:rPr lang="en-GB" baseline="0" dirty="0" smtClean="0"/>
              <a:t>Significant oil pollution of local water course</a:t>
            </a:r>
          </a:p>
          <a:p>
            <a:pPr marL="171450" indent="-171450">
              <a:buFont typeface="Arial" panose="020B0604020202020204" pitchFamily="34" charset="0"/>
              <a:buChar char="•"/>
            </a:pPr>
            <a:r>
              <a:rPr lang="en-GB" baseline="0" dirty="0" smtClean="0"/>
              <a:t>Both defendants had previous offences for waste cries and violence</a:t>
            </a:r>
          </a:p>
          <a:p>
            <a:pPr marL="171450" indent="-171450">
              <a:buFont typeface="Arial" panose="020B0604020202020204" pitchFamily="34" charset="0"/>
              <a:buChar char="•"/>
            </a:pPr>
            <a:r>
              <a:rPr lang="en-GB" baseline="0" dirty="0" smtClean="0"/>
              <a:t>The land owner also a known waste criminal</a:t>
            </a:r>
          </a:p>
          <a:p>
            <a:pPr marL="171450" indent="-171450">
              <a:buFont typeface="Arial" panose="020B0604020202020204" pitchFamily="34" charset="0"/>
              <a:buChar char="•"/>
            </a:pPr>
            <a:r>
              <a:rPr lang="en-GB" baseline="0" dirty="0" smtClean="0"/>
              <a:t>Went to Worcester Crown Court and resulted in custodial sentences for the two operators and hefty fines for the owner.</a:t>
            </a:r>
          </a:p>
          <a:p>
            <a:pPr marL="171450" indent="-171450">
              <a:buFont typeface="Arial" panose="020B0604020202020204" pitchFamily="34" charset="0"/>
              <a:buChar char="•"/>
            </a:pPr>
            <a:r>
              <a:rPr lang="en-GB" baseline="0" dirty="0" smtClean="0"/>
              <a:t>Then owner is subject of an ongoing investigation into another IWS in Worcestershire and has already received two custodial sentences for waste offences</a:t>
            </a:r>
            <a:endParaRPr lang="en-GB" dirty="0"/>
          </a:p>
        </p:txBody>
      </p:sp>
      <p:sp>
        <p:nvSpPr>
          <p:cNvPr id="4" name="Slide Number Placeholder 3"/>
          <p:cNvSpPr>
            <a:spLocks noGrp="1"/>
          </p:cNvSpPr>
          <p:nvPr>
            <p:ph type="sldNum" sz="quarter" idx="10"/>
          </p:nvPr>
        </p:nvSpPr>
        <p:spPr/>
        <p:txBody>
          <a:bodyPr/>
          <a:lstStyle/>
          <a:p>
            <a:fld id="{A64615F1-3A65-445E-A3C2-742E62003FA9}" type="slidenum">
              <a:rPr lang="en-GB" smtClean="0"/>
              <a:t>19</a:t>
            </a:fld>
            <a:endParaRPr lang="en-GB"/>
          </a:p>
        </p:txBody>
      </p:sp>
    </p:spTree>
    <p:extLst>
      <p:ext uri="{BB962C8B-B14F-4D97-AF65-F5344CB8AC3E}">
        <p14:creationId xmlns:p14="http://schemas.microsoft.com/office/powerpoint/2010/main" val="39979753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1EC16DD-211D-4309-BEC6-9CCADC2EFC93}" type="slidenum">
              <a:rPr lang="en-GB" smtClean="0"/>
              <a:pPr/>
              <a:t>2</a:t>
            </a:fld>
            <a:endParaRPr lang="en-GB"/>
          </a:p>
        </p:txBody>
      </p:sp>
    </p:spTree>
    <p:extLst>
      <p:ext uri="{BB962C8B-B14F-4D97-AF65-F5344CB8AC3E}">
        <p14:creationId xmlns:p14="http://schemas.microsoft.com/office/powerpoint/2010/main" val="12647857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7 January 2016, </a:t>
            </a:r>
            <a:r>
              <a:rPr lang="en-US" dirty="0" err="1" smtClean="0"/>
              <a:t>Mr</a:t>
            </a:r>
            <a:r>
              <a:rPr lang="en-US" dirty="0" smtClean="0"/>
              <a:t> Robert Murphy, 48, of Carver Road Burton-upon-Trent Staffordshire appeared before Birmingham Magistrates court and was sentenced to 12 months imprisonment for failing to make any contribution towards the Proceeds of Crime Order imposed previously, in order to compensate the victims of his previous offending.</a:t>
            </a:r>
          </a:p>
          <a:p>
            <a:r>
              <a:rPr lang="en-US" dirty="0" smtClean="0"/>
              <a:t> </a:t>
            </a:r>
          </a:p>
          <a:p>
            <a:r>
              <a:rPr lang="en-US" dirty="0" smtClean="0"/>
              <a:t>Murphy was jailed on 30 April 2015 for 7 months for the illegal operation of a waste facility over a 15 month period on land off the A38 near Burton-upon-Trent. Murphy was required to pay £20,793.20 towards clean up costs.</a:t>
            </a:r>
          </a:p>
          <a:p>
            <a:r>
              <a:rPr lang="en-US" dirty="0" smtClean="0"/>
              <a:t> </a:t>
            </a:r>
          </a:p>
          <a:p>
            <a:r>
              <a:rPr lang="en-US" dirty="0" smtClean="0"/>
              <a:t>As Murphy has not made any attempt to pay any of the costs, the court was left with no choice but to activate the default period of imprisonment of 12 months. The outstanding amount payable, including interest, currently stands at £21,331.38.</a:t>
            </a:r>
          </a:p>
          <a:p>
            <a:endParaRPr lang="en-GB" dirty="0"/>
          </a:p>
        </p:txBody>
      </p:sp>
      <p:sp>
        <p:nvSpPr>
          <p:cNvPr id="4" name="Slide Number Placeholder 3"/>
          <p:cNvSpPr>
            <a:spLocks noGrp="1"/>
          </p:cNvSpPr>
          <p:nvPr>
            <p:ph type="sldNum" sz="quarter" idx="10"/>
          </p:nvPr>
        </p:nvSpPr>
        <p:spPr/>
        <p:txBody>
          <a:bodyPr/>
          <a:lstStyle/>
          <a:p>
            <a:fld id="{BFBB4E96-07B1-44CA-AA6C-78965BCC6933}" type="slidenum">
              <a:rPr lang="en-GB" smtClean="0"/>
              <a:t>21</a:t>
            </a:fld>
            <a:endParaRPr lang="en-GB"/>
          </a:p>
        </p:txBody>
      </p:sp>
    </p:spTree>
    <p:extLst>
      <p:ext uri="{BB962C8B-B14F-4D97-AF65-F5344CB8AC3E}">
        <p14:creationId xmlns:p14="http://schemas.microsoft.com/office/powerpoint/2010/main" val="8637739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He is currently in prison. When he comes out he will still owe the monies due under the compensation order. We are trying to sell his house.</a:t>
            </a:r>
          </a:p>
          <a:p>
            <a:pPr marL="171450" indent="-171450">
              <a:buFont typeface="Arial" panose="020B0604020202020204" pitchFamily="34" charset="0"/>
              <a:buChar char="•"/>
            </a:pPr>
            <a:r>
              <a:rPr lang="en-US" dirty="0" smtClean="0"/>
              <a:t>This is</a:t>
            </a:r>
            <a:r>
              <a:rPr lang="en-US" baseline="0" dirty="0" smtClean="0"/>
              <a:t> under the proceeds of crime legislation</a:t>
            </a:r>
          </a:p>
          <a:p>
            <a:pPr marL="171450" indent="-171450">
              <a:buFont typeface="Arial" panose="020B0604020202020204" pitchFamily="34" charset="0"/>
              <a:buChar char="•"/>
            </a:pPr>
            <a:r>
              <a:rPr lang="en-US" baseline="0" dirty="0" smtClean="0"/>
              <a:t>We now have financial investigators that look into assets held by environmental criminals and go after these</a:t>
            </a:r>
            <a:endParaRPr lang="en-US" dirty="0" smtClean="0"/>
          </a:p>
          <a:p>
            <a:endParaRPr lang="en-US" dirty="0" smtClean="0"/>
          </a:p>
          <a:p>
            <a:endParaRPr lang="en-GB" dirty="0"/>
          </a:p>
        </p:txBody>
      </p:sp>
      <p:sp>
        <p:nvSpPr>
          <p:cNvPr id="4" name="Slide Number Placeholder 3"/>
          <p:cNvSpPr>
            <a:spLocks noGrp="1"/>
          </p:cNvSpPr>
          <p:nvPr>
            <p:ph type="sldNum" sz="quarter" idx="10"/>
          </p:nvPr>
        </p:nvSpPr>
        <p:spPr/>
        <p:txBody>
          <a:bodyPr/>
          <a:lstStyle/>
          <a:p>
            <a:fld id="{BFBB4E96-07B1-44CA-AA6C-78965BCC6933}" type="slidenum">
              <a:rPr lang="en-GB" smtClean="0"/>
              <a:t>22</a:t>
            </a:fld>
            <a:endParaRPr lang="en-GB"/>
          </a:p>
        </p:txBody>
      </p:sp>
    </p:spTree>
    <p:extLst>
      <p:ext uri="{BB962C8B-B14F-4D97-AF65-F5344CB8AC3E}">
        <p14:creationId xmlns:p14="http://schemas.microsoft.com/office/powerpoint/2010/main" val="38615746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en-US" sz="1200" dirty="0" smtClean="0">
                <a:solidFill>
                  <a:schemeClr val="accent1"/>
                </a:solidFill>
              </a:rPr>
              <a:t>There was a Special Measures application for an elderly and vulnerable landowner who gave evidence behind a screen in Stafford Crown Court.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altLang="en-US" sz="1200" dirty="0" smtClean="0">
              <a:solidFill>
                <a:schemeClr val="accent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altLang="en-US" sz="1200" dirty="0" smtClean="0">
                <a:solidFill>
                  <a:schemeClr val="accent1"/>
                </a:solidFill>
              </a:rPr>
              <a:t> A default prison sentence of twelve months has recently been activated for non payment of the confiscation order. We are inviting the Court to appoint an enforcement receiver for the first time to sell the defendants home to pay the confiscation order.</a:t>
            </a:r>
          </a:p>
          <a:p>
            <a:endParaRPr lang="en-GB" dirty="0"/>
          </a:p>
        </p:txBody>
      </p:sp>
      <p:sp>
        <p:nvSpPr>
          <p:cNvPr id="4" name="Slide Number Placeholder 3"/>
          <p:cNvSpPr>
            <a:spLocks noGrp="1"/>
          </p:cNvSpPr>
          <p:nvPr>
            <p:ph type="sldNum" sz="quarter" idx="10"/>
          </p:nvPr>
        </p:nvSpPr>
        <p:spPr/>
        <p:txBody>
          <a:bodyPr/>
          <a:lstStyle/>
          <a:p>
            <a:fld id="{BFBB4E96-07B1-44CA-AA6C-78965BCC6933}" type="slidenum">
              <a:rPr lang="en-GB" smtClean="0"/>
              <a:t>23</a:t>
            </a:fld>
            <a:endParaRPr lang="en-GB"/>
          </a:p>
        </p:txBody>
      </p:sp>
    </p:spTree>
    <p:extLst>
      <p:ext uri="{BB962C8B-B14F-4D97-AF65-F5344CB8AC3E}">
        <p14:creationId xmlns:p14="http://schemas.microsoft.com/office/powerpoint/2010/main" val="4176318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64615F1-3A65-445E-A3C2-742E62003FA9}" type="slidenum">
              <a:rPr lang="en-GB" smtClean="0"/>
              <a:t>24</a:t>
            </a:fld>
            <a:endParaRPr lang="en-GB"/>
          </a:p>
        </p:txBody>
      </p:sp>
    </p:spTree>
    <p:extLst>
      <p:ext uri="{BB962C8B-B14F-4D97-AF65-F5344CB8AC3E}">
        <p14:creationId xmlns:p14="http://schemas.microsoft.com/office/powerpoint/2010/main" val="31654316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 So consider where the wastes produced in the course of your business are currently going</a:t>
            </a:r>
            <a:endParaRPr lang="en-GB" dirty="0"/>
          </a:p>
        </p:txBody>
      </p:sp>
      <p:sp>
        <p:nvSpPr>
          <p:cNvPr id="4" name="Slide Number Placeholder 3"/>
          <p:cNvSpPr>
            <a:spLocks noGrp="1"/>
          </p:cNvSpPr>
          <p:nvPr>
            <p:ph type="sldNum" sz="quarter" idx="10"/>
          </p:nvPr>
        </p:nvSpPr>
        <p:spPr/>
        <p:txBody>
          <a:bodyPr/>
          <a:lstStyle/>
          <a:p>
            <a:fld id="{A64615F1-3A65-445E-A3C2-742E62003FA9}" type="slidenum">
              <a:rPr lang="en-GB" smtClean="0"/>
              <a:t>25</a:t>
            </a:fld>
            <a:endParaRPr lang="en-GB"/>
          </a:p>
        </p:txBody>
      </p:sp>
    </p:spTree>
    <p:extLst>
      <p:ext uri="{BB962C8B-B14F-4D97-AF65-F5344CB8AC3E}">
        <p14:creationId xmlns:p14="http://schemas.microsoft.com/office/powerpoint/2010/main" val="4470554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For example – this is what “zero” waste to landfill can look like!</a:t>
            </a:r>
          </a:p>
          <a:p>
            <a:pPr marL="171450" indent="-171450">
              <a:buFont typeface="Arial" panose="020B0604020202020204" pitchFamily="34" charset="0"/>
              <a:buChar char="•"/>
            </a:pPr>
            <a:r>
              <a:rPr lang="en-GB" dirty="0" smtClean="0"/>
              <a:t>Is your waste going to a site like this?</a:t>
            </a:r>
          </a:p>
          <a:p>
            <a:pPr marL="171450" indent="-171450">
              <a:buFont typeface="Arial" panose="020B0604020202020204" pitchFamily="34" charset="0"/>
              <a:buChar char="•"/>
            </a:pPr>
            <a:r>
              <a:rPr lang="en-GB" dirty="0" smtClean="0"/>
              <a:t>Or worse …..?</a:t>
            </a:r>
            <a:endParaRPr lang="en-GB" dirty="0"/>
          </a:p>
        </p:txBody>
      </p:sp>
      <p:sp>
        <p:nvSpPr>
          <p:cNvPr id="4" name="Slide Number Placeholder 3"/>
          <p:cNvSpPr>
            <a:spLocks noGrp="1"/>
          </p:cNvSpPr>
          <p:nvPr>
            <p:ph type="sldNum" sz="quarter" idx="10"/>
          </p:nvPr>
        </p:nvSpPr>
        <p:spPr/>
        <p:txBody>
          <a:bodyPr/>
          <a:lstStyle/>
          <a:p>
            <a:fld id="{A64615F1-3A65-445E-A3C2-742E62003FA9}" type="slidenum">
              <a:rPr lang="en-GB" smtClean="0"/>
              <a:t>26</a:t>
            </a:fld>
            <a:endParaRPr lang="en-GB"/>
          </a:p>
        </p:txBody>
      </p:sp>
    </p:spTree>
    <p:extLst>
      <p:ext uri="{BB962C8B-B14F-4D97-AF65-F5344CB8AC3E}">
        <p14:creationId xmlns:p14="http://schemas.microsoft.com/office/powerpoint/2010/main" val="5268270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64615F1-3A65-445E-A3C2-742E62003FA9}" type="slidenum">
              <a:rPr lang="en-GB" smtClean="0"/>
              <a:t>27</a:t>
            </a:fld>
            <a:endParaRPr lang="en-GB"/>
          </a:p>
        </p:txBody>
      </p:sp>
    </p:spTree>
    <p:extLst>
      <p:ext uri="{BB962C8B-B14F-4D97-AF65-F5344CB8AC3E}">
        <p14:creationId xmlns:p14="http://schemas.microsoft.com/office/powerpoint/2010/main" val="41485415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Or abroad where</a:t>
            </a:r>
            <a:r>
              <a:rPr lang="en-GB" baseline="0" dirty="0" smtClean="0"/>
              <a:t> people are exploited processing it in a dangerous manner?</a:t>
            </a:r>
            <a:endParaRPr lang="en-GB" dirty="0"/>
          </a:p>
        </p:txBody>
      </p:sp>
      <p:sp>
        <p:nvSpPr>
          <p:cNvPr id="4" name="Slide Number Placeholder 3"/>
          <p:cNvSpPr>
            <a:spLocks noGrp="1"/>
          </p:cNvSpPr>
          <p:nvPr>
            <p:ph type="sldNum" sz="quarter" idx="10"/>
          </p:nvPr>
        </p:nvSpPr>
        <p:spPr/>
        <p:txBody>
          <a:bodyPr/>
          <a:lstStyle/>
          <a:p>
            <a:fld id="{A64615F1-3A65-445E-A3C2-742E62003FA9}" type="slidenum">
              <a:rPr lang="en-GB" smtClean="0"/>
              <a:t>28</a:t>
            </a:fld>
            <a:endParaRPr lang="en-GB"/>
          </a:p>
        </p:txBody>
      </p:sp>
    </p:spTree>
    <p:extLst>
      <p:ext uri="{BB962C8B-B14F-4D97-AF65-F5344CB8AC3E}">
        <p14:creationId xmlns:p14="http://schemas.microsoft.com/office/powerpoint/2010/main" val="36128259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Just to reiterate the point</a:t>
            </a:r>
            <a:r>
              <a:rPr lang="en-GB" baseline="0" dirty="0" smtClean="0"/>
              <a:t> ….</a:t>
            </a:r>
            <a:endParaRPr lang="en-GB" dirty="0"/>
          </a:p>
        </p:txBody>
      </p:sp>
      <p:sp>
        <p:nvSpPr>
          <p:cNvPr id="4" name="Slide Number Placeholder 3"/>
          <p:cNvSpPr>
            <a:spLocks noGrp="1"/>
          </p:cNvSpPr>
          <p:nvPr>
            <p:ph type="sldNum" sz="quarter" idx="10"/>
          </p:nvPr>
        </p:nvSpPr>
        <p:spPr/>
        <p:txBody>
          <a:bodyPr/>
          <a:lstStyle/>
          <a:p>
            <a:fld id="{A64615F1-3A65-445E-A3C2-742E62003FA9}" type="slidenum">
              <a:rPr lang="en-GB" smtClean="0"/>
              <a:t>29</a:t>
            </a:fld>
            <a:endParaRPr lang="en-GB"/>
          </a:p>
        </p:txBody>
      </p:sp>
    </p:spTree>
    <p:extLst>
      <p:ext uri="{BB962C8B-B14F-4D97-AF65-F5344CB8AC3E}">
        <p14:creationId xmlns:p14="http://schemas.microsoft.com/office/powerpoint/2010/main" val="22123384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If you come across illegal operators or illegal waste sites </a:t>
            </a:r>
            <a:r>
              <a:rPr lang="en-GB" dirty="0" err="1" smtClean="0"/>
              <a:t>etc</a:t>
            </a:r>
            <a:r>
              <a:rPr lang="en-GB" dirty="0" smtClean="0"/>
              <a:t> – report it. </a:t>
            </a:r>
          </a:p>
          <a:p>
            <a:pPr marL="171450" indent="-171450">
              <a:buFont typeface="Arial" panose="020B0604020202020204" pitchFamily="34" charset="0"/>
              <a:buChar char="•"/>
            </a:pPr>
            <a:r>
              <a:rPr lang="en-GB" dirty="0" smtClean="0"/>
              <a:t>It will be investigated.</a:t>
            </a:r>
            <a:endParaRPr lang="en-GB" dirty="0"/>
          </a:p>
        </p:txBody>
      </p:sp>
      <p:sp>
        <p:nvSpPr>
          <p:cNvPr id="4" name="Slide Number Placeholder 3"/>
          <p:cNvSpPr>
            <a:spLocks noGrp="1"/>
          </p:cNvSpPr>
          <p:nvPr>
            <p:ph type="sldNum" sz="quarter" idx="10"/>
          </p:nvPr>
        </p:nvSpPr>
        <p:spPr/>
        <p:txBody>
          <a:bodyPr/>
          <a:lstStyle/>
          <a:p>
            <a:fld id="{A64615F1-3A65-445E-A3C2-742E62003FA9}" type="slidenum">
              <a:rPr lang="en-GB" smtClean="0"/>
              <a:t>30</a:t>
            </a:fld>
            <a:endParaRPr lang="en-GB"/>
          </a:p>
        </p:txBody>
      </p:sp>
    </p:spTree>
    <p:extLst>
      <p:ext uri="{BB962C8B-B14F-4D97-AF65-F5344CB8AC3E}">
        <p14:creationId xmlns:p14="http://schemas.microsoft.com/office/powerpoint/2010/main" val="19422940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Mention crime</a:t>
            </a:r>
            <a:r>
              <a:rPr lang="en-GB" baseline="0" dirty="0" smtClean="0"/>
              <a:t> money moving into waste management due to various reasons</a:t>
            </a:r>
            <a:endParaRPr lang="en-GB" dirty="0"/>
          </a:p>
        </p:txBody>
      </p:sp>
      <p:sp>
        <p:nvSpPr>
          <p:cNvPr id="4" name="Slide Number Placeholder 3"/>
          <p:cNvSpPr>
            <a:spLocks noGrp="1"/>
          </p:cNvSpPr>
          <p:nvPr>
            <p:ph type="sldNum" sz="quarter" idx="10"/>
          </p:nvPr>
        </p:nvSpPr>
        <p:spPr/>
        <p:txBody>
          <a:bodyPr/>
          <a:lstStyle/>
          <a:p>
            <a:fld id="{A64615F1-3A65-445E-A3C2-742E62003FA9}" type="slidenum">
              <a:rPr lang="en-GB" smtClean="0"/>
              <a:t>3</a:t>
            </a:fld>
            <a:endParaRPr lang="en-GB"/>
          </a:p>
        </p:txBody>
      </p:sp>
    </p:spTree>
    <p:extLst>
      <p:ext uri="{BB962C8B-B14F-4D97-AF65-F5344CB8AC3E}">
        <p14:creationId xmlns:p14="http://schemas.microsoft.com/office/powerpoint/2010/main" val="23239543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64615F1-3A65-445E-A3C2-742E62003FA9}" type="slidenum">
              <a:rPr lang="en-GB" smtClean="0"/>
              <a:t>31</a:t>
            </a:fld>
            <a:endParaRPr lang="en-GB"/>
          </a:p>
        </p:txBody>
      </p:sp>
    </p:spTree>
    <p:extLst>
      <p:ext uri="{BB962C8B-B14F-4D97-AF65-F5344CB8AC3E}">
        <p14:creationId xmlns:p14="http://schemas.microsoft.com/office/powerpoint/2010/main" val="2409176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64615F1-3A65-445E-A3C2-742E62003FA9}" type="slidenum">
              <a:rPr lang="en-GB" smtClean="0"/>
              <a:t>32</a:t>
            </a:fld>
            <a:endParaRPr lang="en-GB"/>
          </a:p>
        </p:txBody>
      </p:sp>
    </p:spTree>
    <p:extLst>
      <p:ext uri="{BB962C8B-B14F-4D97-AF65-F5344CB8AC3E}">
        <p14:creationId xmlns:p14="http://schemas.microsoft.com/office/powerpoint/2010/main" val="228507962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64615F1-3A65-445E-A3C2-742E62003FA9}" type="slidenum">
              <a:rPr lang="en-GB" smtClean="0"/>
              <a:t>33</a:t>
            </a:fld>
            <a:endParaRPr lang="en-GB"/>
          </a:p>
        </p:txBody>
      </p:sp>
    </p:spTree>
    <p:extLst>
      <p:ext uri="{BB962C8B-B14F-4D97-AF65-F5344CB8AC3E}">
        <p14:creationId xmlns:p14="http://schemas.microsoft.com/office/powerpoint/2010/main" val="13808592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1EC16DD-211D-4309-BEC6-9CCADC2EFC93}" type="slidenum">
              <a:rPr lang="en-GB" smtClean="0"/>
              <a:pPr/>
              <a:t>34</a:t>
            </a:fld>
            <a:endParaRPr lang="en-GB"/>
          </a:p>
        </p:txBody>
      </p:sp>
    </p:spTree>
    <p:extLst>
      <p:ext uri="{BB962C8B-B14F-4D97-AF65-F5344CB8AC3E}">
        <p14:creationId xmlns:p14="http://schemas.microsoft.com/office/powerpoint/2010/main" val="340380158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64615F1-3A65-445E-A3C2-742E62003FA9}" type="slidenum">
              <a:rPr lang="en-GB" smtClean="0"/>
              <a:t>35</a:t>
            </a:fld>
            <a:endParaRPr lang="en-GB"/>
          </a:p>
        </p:txBody>
      </p:sp>
    </p:spTree>
    <p:extLst>
      <p:ext uri="{BB962C8B-B14F-4D97-AF65-F5344CB8AC3E}">
        <p14:creationId xmlns:p14="http://schemas.microsoft.com/office/powerpoint/2010/main" val="14983800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smtClean="0"/>
              <a:t>The EA regulate waste management facilities throughout England under a Permitting system of Environmental Permits which aim to minimise harm</a:t>
            </a:r>
            <a:r>
              <a:rPr lang="en-GB" baseline="0" dirty="0" smtClean="0"/>
              <a:t> to human health and pollution of the Environment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smtClean="0"/>
              <a:t>IWS – operating outside the Permitting regime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smtClean="0"/>
              <a:t>Exports – WEEE and hazardous wastes going to West Africa and other locations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err="1" smtClean="0"/>
              <a:t>Mis</a:t>
            </a:r>
            <a:r>
              <a:rPr lang="en-GB" baseline="0" dirty="0" smtClean="0"/>
              <a:t>-description – where wastes are describe as “inert” but are actually contaminated – used for construction or disposed of avoiding landfill tax</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err="1" smtClean="0"/>
              <a:t>ProRes</a:t>
            </a:r>
            <a:r>
              <a:rPr lang="en-GB" baseline="0" dirty="0" smtClean="0"/>
              <a:t> work – Packaging recovery – example of moped scooter transporting 10’s of thousands of tonnes</a:t>
            </a:r>
            <a:endParaRPr lang="en-GB" dirty="0" smtClean="0"/>
          </a:p>
          <a:p>
            <a:endParaRPr lang="en-GB" dirty="0"/>
          </a:p>
        </p:txBody>
      </p:sp>
      <p:sp>
        <p:nvSpPr>
          <p:cNvPr id="4" name="Slide Number Placeholder 3"/>
          <p:cNvSpPr>
            <a:spLocks noGrp="1"/>
          </p:cNvSpPr>
          <p:nvPr>
            <p:ph type="sldNum" sz="quarter" idx="10"/>
          </p:nvPr>
        </p:nvSpPr>
        <p:spPr/>
        <p:txBody>
          <a:bodyPr/>
          <a:lstStyle/>
          <a:p>
            <a:fld id="{A64615F1-3A65-445E-A3C2-742E62003FA9}" type="slidenum">
              <a:rPr lang="en-GB" smtClean="0"/>
              <a:t>4</a:t>
            </a:fld>
            <a:endParaRPr lang="en-GB"/>
          </a:p>
        </p:txBody>
      </p:sp>
    </p:spTree>
    <p:extLst>
      <p:ext uri="{BB962C8B-B14F-4D97-AF65-F5344CB8AC3E}">
        <p14:creationId xmlns:p14="http://schemas.microsoft.com/office/powerpoint/2010/main" val="3530872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66909" y="4751219"/>
            <a:ext cx="5335270" cy="4626097"/>
          </a:xfrm>
        </p:spPr>
        <p:txBody>
          <a:bodyPr/>
          <a:lstStyle/>
          <a:p>
            <a:r>
              <a:rPr lang="en-GB" sz="1100" dirty="0" smtClean="0"/>
              <a:t>This</a:t>
            </a:r>
            <a:r>
              <a:rPr lang="en-GB" sz="1100" baseline="0" dirty="0" smtClean="0"/>
              <a:t> is what poor performance and crime in the waste sector looks like!</a:t>
            </a:r>
          </a:p>
          <a:p>
            <a:endParaRPr lang="en-GB" sz="11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100" dirty="0" smtClean="0"/>
              <a:t>The problems (symptoms) we see range from:</a:t>
            </a:r>
          </a:p>
          <a:p>
            <a:pPr marL="171450" indent="-171450">
              <a:buFont typeface="Arial" panose="020B0604020202020204" pitchFamily="34" charset="0"/>
              <a:buChar char="•"/>
            </a:pPr>
            <a:r>
              <a:rPr lang="en-GB" sz="1100" dirty="0" smtClean="0"/>
              <a:t>Poorly run waste sites which impact on communities and the environment (ignorance to deliberate non-compliance) </a:t>
            </a:r>
          </a:p>
          <a:p>
            <a:pPr marL="171450" indent="-171450">
              <a:buFont typeface="Arial" panose="020B0604020202020204" pitchFamily="34" charset="0"/>
              <a:buChar char="•"/>
            </a:pPr>
            <a:r>
              <a:rPr lang="en-GB" sz="1100" dirty="0" smtClean="0"/>
              <a:t>Waste crime, including </a:t>
            </a:r>
            <a:r>
              <a:rPr lang="en-GB" sz="1100" dirty="0" err="1" smtClean="0"/>
              <a:t>mis</a:t>
            </a:r>
            <a:r>
              <a:rPr lang="en-GB" sz="1100" dirty="0" smtClean="0"/>
              <a:t>-description, illegal exports and illegal disposal (deliberate criminality).</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100" dirty="0" smtClean="0"/>
          </a:p>
          <a:p>
            <a:pPr lvl="0"/>
            <a:r>
              <a:rPr lang="en-GB" sz="1100" kern="1200" dirty="0" smtClean="0">
                <a:solidFill>
                  <a:schemeClr val="tx1"/>
                </a:solidFill>
                <a:effectLst/>
              </a:rPr>
              <a:t>When not properly managed, waste:</a:t>
            </a:r>
          </a:p>
          <a:p>
            <a:pPr marL="171450" lvl="0" indent="-171450">
              <a:buFont typeface="Arial" panose="020B0604020202020204" pitchFamily="34" charset="0"/>
              <a:buChar char="•"/>
            </a:pPr>
            <a:r>
              <a:rPr lang="en-GB" sz="1100" kern="1200" dirty="0" smtClean="0">
                <a:solidFill>
                  <a:schemeClr val="tx1"/>
                </a:solidFill>
                <a:effectLst/>
              </a:rPr>
              <a:t>Smells, attracts vermin and can catch fire, which poses risks to local communities </a:t>
            </a:r>
          </a:p>
          <a:p>
            <a:pPr marL="171450" lvl="0" indent="-171450">
              <a:buFont typeface="Arial" panose="020B0604020202020204" pitchFamily="34" charset="0"/>
              <a:buChar char="•"/>
            </a:pPr>
            <a:r>
              <a:rPr lang="en-GB" sz="1100" kern="1200" dirty="0" smtClean="0">
                <a:solidFill>
                  <a:schemeClr val="tx1"/>
                </a:solidFill>
                <a:effectLst/>
              </a:rPr>
              <a:t>Can leach hazardous chemicals into the environment</a:t>
            </a:r>
          </a:p>
          <a:p>
            <a:r>
              <a:rPr lang="en-GB" sz="1100" kern="1200" dirty="0" smtClean="0">
                <a:solidFill>
                  <a:schemeClr val="tx1"/>
                </a:solidFill>
                <a:effectLst/>
              </a:rPr>
              <a:t> </a:t>
            </a:r>
          </a:p>
          <a:p>
            <a:pPr lvl="0"/>
            <a:r>
              <a:rPr lang="en-GB" sz="1100" kern="1200" dirty="0" smtClean="0">
                <a:solidFill>
                  <a:schemeClr val="tx1"/>
                </a:solidFill>
                <a:effectLst/>
              </a:rPr>
              <a:t>We find 1000 illegal waste sites a year – and whilst we are increasing the speed at which we close them down, new ones appear at the same rate because waste continues to be produced and criminals continue to act within the sector. Apart from the environmental impacts, poor performance and criminality undercuts legitimate operators who are trying to do the right thing.</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1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100" dirty="0" smtClean="0"/>
              <a:t>Why do we see this in the waste sector?</a:t>
            </a:r>
          </a:p>
          <a:p>
            <a:pPr marL="171450" indent="-171450">
              <a:buFont typeface="Arial" panose="020B0604020202020204" pitchFamily="34" charset="0"/>
              <a:buChar char="•"/>
            </a:pPr>
            <a:r>
              <a:rPr lang="en-GB" sz="1100" dirty="0" smtClean="0"/>
              <a:t>Waste </a:t>
            </a:r>
            <a:r>
              <a:rPr lang="en-GB" sz="1100" dirty="0"/>
              <a:t>management responsibilities are split across the public and private sector, leading to a system which is fragmented and which sees waste as a problem rather than a resource</a:t>
            </a:r>
          </a:p>
          <a:p>
            <a:pPr marL="171450" indent="-171450">
              <a:buFont typeface="Arial" panose="020B0604020202020204" pitchFamily="34" charset="0"/>
              <a:buChar char="•"/>
            </a:pPr>
            <a:r>
              <a:rPr lang="en-GB" sz="1100" dirty="0" smtClean="0"/>
              <a:t>The waste sector is populated by SMEs with low levels of corporate and social responsibility and professionalism</a:t>
            </a:r>
          </a:p>
          <a:p>
            <a:pPr marL="171450" indent="-171450">
              <a:buFont typeface="Arial" panose="020B0604020202020204" pitchFamily="34" charset="0"/>
              <a:buChar char="•"/>
            </a:pPr>
            <a:r>
              <a:rPr lang="en-GB" sz="1100" dirty="0" smtClean="0"/>
              <a:t>Profit margins are small and subject to market fluctuations, leading to low investment</a:t>
            </a:r>
          </a:p>
          <a:p>
            <a:endParaRPr lang="en-GB" sz="1100" dirty="0"/>
          </a:p>
        </p:txBody>
      </p:sp>
      <p:sp>
        <p:nvSpPr>
          <p:cNvPr id="4" name="Slide Number Placeholder 3"/>
          <p:cNvSpPr>
            <a:spLocks noGrp="1"/>
          </p:cNvSpPr>
          <p:nvPr>
            <p:ph type="sldNum" sz="quarter" idx="10"/>
          </p:nvPr>
        </p:nvSpPr>
        <p:spPr/>
        <p:txBody>
          <a:bodyPr/>
          <a:lstStyle/>
          <a:p>
            <a:fld id="{BFBB4E96-07B1-44CA-AA6C-78965BCC6933}" type="slidenum">
              <a:rPr lang="en-GB" smtClean="0"/>
              <a:t>5</a:t>
            </a:fld>
            <a:endParaRPr lang="en-GB"/>
          </a:p>
        </p:txBody>
      </p:sp>
    </p:spTree>
    <p:extLst>
      <p:ext uri="{BB962C8B-B14F-4D97-AF65-F5344CB8AC3E}">
        <p14:creationId xmlns:p14="http://schemas.microsoft.com/office/powerpoint/2010/main" val="8093645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FBB4E96-07B1-44CA-AA6C-78965BCC6933}" type="slidenum">
              <a:rPr lang="en-GB" smtClean="0"/>
              <a:t>6</a:t>
            </a:fld>
            <a:endParaRPr lang="en-GB"/>
          </a:p>
        </p:txBody>
      </p:sp>
    </p:spTree>
    <p:extLst>
      <p:ext uri="{BB962C8B-B14F-4D97-AF65-F5344CB8AC3E}">
        <p14:creationId xmlns:p14="http://schemas.microsoft.com/office/powerpoint/2010/main" val="39104538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This is a household waste facility operated for a</a:t>
            </a:r>
            <a:r>
              <a:rPr lang="en-GB" baseline="0" dirty="0" smtClean="0"/>
              <a:t> Local Authority</a:t>
            </a:r>
            <a:endParaRPr lang="en-GB" dirty="0"/>
          </a:p>
        </p:txBody>
      </p:sp>
      <p:sp>
        <p:nvSpPr>
          <p:cNvPr id="4" name="Slide Number Placeholder 3"/>
          <p:cNvSpPr>
            <a:spLocks noGrp="1"/>
          </p:cNvSpPr>
          <p:nvPr>
            <p:ph type="sldNum" sz="quarter" idx="10"/>
          </p:nvPr>
        </p:nvSpPr>
        <p:spPr/>
        <p:txBody>
          <a:bodyPr/>
          <a:lstStyle/>
          <a:p>
            <a:fld id="{BFBB4E96-07B1-44CA-AA6C-78965BCC6933}" type="slidenum">
              <a:rPr lang="en-GB" smtClean="0"/>
              <a:t>7</a:t>
            </a:fld>
            <a:endParaRPr lang="en-GB"/>
          </a:p>
        </p:txBody>
      </p:sp>
    </p:spTree>
    <p:extLst>
      <p:ext uri="{BB962C8B-B14F-4D97-AF65-F5344CB8AC3E}">
        <p14:creationId xmlns:p14="http://schemas.microsoft.com/office/powerpoint/2010/main" val="8533862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 and since these stats were gathered performance has continued to improve</a:t>
            </a:r>
          </a:p>
          <a:p>
            <a:pPr marL="171450" indent="-171450">
              <a:buFont typeface="Arial" panose="020B0604020202020204" pitchFamily="34" charset="0"/>
              <a:buChar char="•"/>
            </a:pPr>
            <a:r>
              <a:rPr lang="en-GB" dirty="0" smtClean="0"/>
              <a:t>We target resources</a:t>
            </a:r>
            <a:r>
              <a:rPr lang="en-GB" baseline="0" dirty="0" smtClean="0"/>
              <a:t> at the worse performing sites</a:t>
            </a:r>
            <a:endParaRPr lang="en-GB" dirty="0"/>
          </a:p>
        </p:txBody>
      </p:sp>
      <p:sp>
        <p:nvSpPr>
          <p:cNvPr id="4" name="Slide Number Placeholder 3"/>
          <p:cNvSpPr>
            <a:spLocks noGrp="1"/>
          </p:cNvSpPr>
          <p:nvPr>
            <p:ph type="sldNum" sz="quarter" idx="10"/>
          </p:nvPr>
        </p:nvSpPr>
        <p:spPr/>
        <p:txBody>
          <a:bodyPr/>
          <a:lstStyle/>
          <a:p>
            <a:fld id="{BFBB4E96-07B1-44CA-AA6C-78965BCC6933}" type="slidenum">
              <a:rPr lang="en-GB" smtClean="0"/>
              <a:t>8</a:t>
            </a:fld>
            <a:endParaRPr lang="en-GB"/>
          </a:p>
        </p:txBody>
      </p:sp>
    </p:spTree>
    <p:extLst>
      <p:ext uri="{BB962C8B-B14F-4D97-AF65-F5344CB8AC3E}">
        <p14:creationId xmlns:p14="http://schemas.microsoft.com/office/powerpoint/2010/main" val="26952888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smtClean="0"/>
              <a:t>2015 to 2016, we: </a:t>
            </a:r>
          </a:p>
          <a:p>
            <a:pPr marL="342900" indent="-342900">
              <a:buFont typeface="Wingdings" panose="05000000000000000000" pitchFamily="2" charset="2"/>
              <a:buChar char="q"/>
            </a:pPr>
            <a:r>
              <a:rPr lang="en-GB" sz="1200" dirty="0" smtClean="0"/>
              <a:t> found over 1,000 new illegal waste sites (~240 currently active)</a:t>
            </a:r>
          </a:p>
          <a:p>
            <a:pPr marL="342900" indent="-342900">
              <a:buFont typeface="Wingdings" panose="05000000000000000000" pitchFamily="2" charset="2"/>
              <a:buChar char="q"/>
            </a:pPr>
            <a:r>
              <a:rPr lang="en-GB" sz="1200" dirty="0" smtClean="0"/>
              <a:t> stopped 989 illegal waste sites</a:t>
            </a:r>
          </a:p>
          <a:p>
            <a:pPr marL="342900" indent="-342900">
              <a:buFont typeface="Wingdings" panose="05000000000000000000" pitchFamily="2" charset="2"/>
              <a:buChar char="q"/>
            </a:pPr>
            <a:r>
              <a:rPr lang="en-GB" sz="1200" dirty="0" smtClean="0"/>
              <a:t> stopped more than 50% of new illegal waste sites &lt; 90 days </a:t>
            </a:r>
          </a:p>
          <a:p>
            <a:pPr marL="342900" indent="-342900">
              <a:buFont typeface="Wingdings" panose="05000000000000000000" pitchFamily="2" charset="2"/>
              <a:buChar char="q"/>
            </a:pPr>
            <a:endParaRPr lang="en-GB" sz="1200" dirty="0" smtClean="0"/>
          </a:p>
          <a:p>
            <a:r>
              <a:rPr lang="en-GB" sz="1200" dirty="0" smtClean="0"/>
              <a:t>Between 2014 and 2016:</a:t>
            </a:r>
          </a:p>
          <a:p>
            <a:pPr marL="342900" indent="-342900">
              <a:buFont typeface="Wingdings" panose="05000000000000000000" pitchFamily="2" charset="2"/>
              <a:buChar char="q"/>
            </a:pPr>
            <a:r>
              <a:rPr lang="en-GB" sz="1200" dirty="0" smtClean="0"/>
              <a:t> we estimate illegal exports of WEEE and household waste fell by 17% </a:t>
            </a:r>
          </a:p>
          <a:p>
            <a:pPr marL="342900" indent="-342900">
              <a:buFont typeface="Wingdings" panose="05000000000000000000" pitchFamily="2" charset="2"/>
              <a:buChar char="q"/>
            </a:pPr>
            <a:r>
              <a:rPr lang="en-GB" sz="1200" dirty="0" smtClean="0"/>
              <a:t> we identified &gt; 600k tonnes of </a:t>
            </a:r>
            <a:r>
              <a:rPr lang="en-GB" sz="1200" dirty="0" err="1" smtClean="0"/>
              <a:t>mis</a:t>
            </a:r>
            <a:r>
              <a:rPr lang="en-GB" sz="1200" dirty="0" smtClean="0"/>
              <a:t>-described waste and referred over 60 sites to HMRC</a:t>
            </a:r>
          </a:p>
        </p:txBody>
      </p:sp>
      <p:sp>
        <p:nvSpPr>
          <p:cNvPr id="4" name="Slide Number Placeholder 3"/>
          <p:cNvSpPr>
            <a:spLocks noGrp="1"/>
          </p:cNvSpPr>
          <p:nvPr>
            <p:ph type="sldNum" sz="quarter" idx="10"/>
          </p:nvPr>
        </p:nvSpPr>
        <p:spPr/>
        <p:txBody>
          <a:bodyPr/>
          <a:lstStyle/>
          <a:p>
            <a:fld id="{BFBB4E96-07B1-44CA-AA6C-78965BCC6933}" type="slidenum">
              <a:rPr lang="en-GB" smtClean="0"/>
              <a:t>9</a:t>
            </a:fld>
            <a:endParaRPr lang="en-GB"/>
          </a:p>
        </p:txBody>
      </p:sp>
    </p:spTree>
    <p:extLst>
      <p:ext uri="{BB962C8B-B14F-4D97-AF65-F5344CB8AC3E}">
        <p14:creationId xmlns:p14="http://schemas.microsoft.com/office/powerpoint/2010/main" val="30654833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a:defRPr/>
            </a:pPr>
            <a:fld id="{88509D79-AD7E-415C-91F8-C4030AD80593}" type="datetime1">
              <a:rPr lang="en-GB" smtClean="0"/>
              <a:pPr>
                <a:defRPr/>
              </a:pPr>
              <a:t>19/02/2018</a:t>
            </a:fld>
            <a:endParaRPr lang="en-GB" dirty="0"/>
          </a:p>
        </p:txBody>
      </p:sp>
      <p:sp>
        <p:nvSpPr>
          <p:cNvPr id="5" name="Footer Placeholder 4"/>
          <p:cNvSpPr>
            <a:spLocks noGrp="1"/>
          </p:cNvSpPr>
          <p:nvPr>
            <p:ph type="ftr" sz="quarter" idx="11"/>
          </p:nvPr>
        </p:nvSpPr>
        <p:spPr/>
        <p:txBody>
          <a:bodyPr/>
          <a:lstStyle/>
          <a:p>
            <a:pPr>
              <a:defRPr/>
            </a:pPr>
            <a:r>
              <a:rPr lang="en-GB" smtClean="0"/>
              <a:t>UNCLASSIFIED</a:t>
            </a:r>
            <a:endParaRPr lang="en-GB"/>
          </a:p>
        </p:txBody>
      </p:sp>
      <p:sp>
        <p:nvSpPr>
          <p:cNvPr id="6" name="Slide Number Placeholder 5"/>
          <p:cNvSpPr>
            <a:spLocks noGrp="1"/>
          </p:cNvSpPr>
          <p:nvPr>
            <p:ph type="sldNum" sz="quarter" idx="12"/>
          </p:nvPr>
        </p:nvSpPr>
        <p:spPr/>
        <p:txBody>
          <a:bodyPr/>
          <a:lstStyle/>
          <a:p>
            <a:pPr>
              <a:defRPr/>
            </a:pPr>
            <a:fld id="{8C32FF26-AD14-4CF9-8F1D-EF3CFAE0FFAC}" type="slidenum">
              <a:rPr lang="en-GB" smtClean="0"/>
              <a:pPr>
                <a:defRPr/>
              </a:pPr>
              <a:t>‹#›</a:t>
            </a:fld>
            <a:endParaRPr lang="en-GB" dirty="0"/>
          </a:p>
        </p:txBody>
      </p:sp>
    </p:spTree>
    <p:extLst>
      <p:ext uri="{BB962C8B-B14F-4D97-AF65-F5344CB8AC3E}">
        <p14:creationId xmlns:p14="http://schemas.microsoft.com/office/powerpoint/2010/main" val="3757088771"/>
      </p:ext>
    </p:extLst>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a:defRPr/>
            </a:pPr>
            <a:fld id="{88509D79-AD7E-415C-91F8-C4030AD80593}" type="datetime1">
              <a:rPr lang="en-GB" smtClean="0"/>
              <a:pPr>
                <a:defRPr/>
              </a:pPr>
              <a:t>19/02/2018</a:t>
            </a:fld>
            <a:endParaRPr lang="en-GB" dirty="0"/>
          </a:p>
        </p:txBody>
      </p:sp>
      <p:sp>
        <p:nvSpPr>
          <p:cNvPr id="5" name="Footer Placeholder 4"/>
          <p:cNvSpPr>
            <a:spLocks noGrp="1"/>
          </p:cNvSpPr>
          <p:nvPr>
            <p:ph type="ftr" sz="quarter" idx="11"/>
          </p:nvPr>
        </p:nvSpPr>
        <p:spPr/>
        <p:txBody>
          <a:bodyPr/>
          <a:lstStyle/>
          <a:p>
            <a:pPr>
              <a:defRPr/>
            </a:pPr>
            <a:r>
              <a:rPr lang="en-GB" smtClean="0"/>
              <a:t>UNCLASSIFIED</a:t>
            </a:r>
            <a:endParaRPr lang="en-GB"/>
          </a:p>
        </p:txBody>
      </p:sp>
      <p:sp>
        <p:nvSpPr>
          <p:cNvPr id="6" name="Slide Number Placeholder 5"/>
          <p:cNvSpPr>
            <a:spLocks noGrp="1"/>
          </p:cNvSpPr>
          <p:nvPr>
            <p:ph type="sldNum" sz="quarter" idx="12"/>
          </p:nvPr>
        </p:nvSpPr>
        <p:spPr/>
        <p:txBody>
          <a:bodyPr/>
          <a:lstStyle/>
          <a:p>
            <a:pPr>
              <a:defRPr/>
            </a:pPr>
            <a:fld id="{8C32FF26-AD14-4CF9-8F1D-EF3CFAE0FFAC}" type="slidenum">
              <a:rPr lang="en-GB" smtClean="0"/>
              <a:pPr>
                <a:defRPr/>
              </a:pPr>
              <a:t>‹#›</a:t>
            </a:fld>
            <a:endParaRPr lang="en-GB" dirty="0"/>
          </a:p>
        </p:txBody>
      </p:sp>
    </p:spTree>
    <p:extLst>
      <p:ext uri="{BB962C8B-B14F-4D97-AF65-F5344CB8AC3E}">
        <p14:creationId xmlns:p14="http://schemas.microsoft.com/office/powerpoint/2010/main" val="2273307994"/>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a:defRPr/>
            </a:pPr>
            <a:fld id="{88509D79-AD7E-415C-91F8-C4030AD80593}" type="datetime1">
              <a:rPr lang="en-GB" smtClean="0"/>
              <a:pPr>
                <a:defRPr/>
              </a:pPr>
              <a:t>19/02/2018</a:t>
            </a:fld>
            <a:endParaRPr lang="en-GB" dirty="0"/>
          </a:p>
        </p:txBody>
      </p:sp>
      <p:sp>
        <p:nvSpPr>
          <p:cNvPr id="5" name="Footer Placeholder 4"/>
          <p:cNvSpPr>
            <a:spLocks noGrp="1"/>
          </p:cNvSpPr>
          <p:nvPr>
            <p:ph type="ftr" sz="quarter" idx="11"/>
          </p:nvPr>
        </p:nvSpPr>
        <p:spPr/>
        <p:txBody>
          <a:bodyPr/>
          <a:lstStyle/>
          <a:p>
            <a:pPr>
              <a:defRPr/>
            </a:pPr>
            <a:r>
              <a:rPr lang="en-GB" smtClean="0"/>
              <a:t>UNCLASSIFIED</a:t>
            </a:r>
            <a:endParaRPr lang="en-GB"/>
          </a:p>
        </p:txBody>
      </p:sp>
      <p:sp>
        <p:nvSpPr>
          <p:cNvPr id="6" name="Slide Number Placeholder 5"/>
          <p:cNvSpPr>
            <a:spLocks noGrp="1"/>
          </p:cNvSpPr>
          <p:nvPr>
            <p:ph type="sldNum" sz="quarter" idx="12"/>
          </p:nvPr>
        </p:nvSpPr>
        <p:spPr/>
        <p:txBody>
          <a:bodyPr/>
          <a:lstStyle/>
          <a:p>
            <a:pPr>
              <a:defRPr/>
            </a:pPr>
            <a:fld id="{8C32FF26-AD14-4CF9-8F1D-EF3CFAE0FFAC}" type="slidenum">
              <a:rPr lang="en-GB" smtClean="0"/>
              <a:pPr>
                <a:defRPr/>
              </a:pPr>
              <a:t>‹#›</a:t>
            </a:fld>
            <a:endParaRPr lang="en-GB" dirty="0"/>
          </a:p>
        </p:txBody>
      </p:sp>
    </p:spTree>
    <p:extLst>
      <p:ext uri="{BB962C8B-B14F-4D97-AF65-F5344CB8AC3E}">
        <p14:creationId xmlns:p14="http://schemas.microsoft.com/office/powerpoint/2010/main" val="3837117047"/>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Logo green ti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507941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 column green white">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lvl1pPr>
              <a:defRPr>
                <a:solidFill>
                  <a:schemeClr val="tx2"/>
                </a:solidFill>
              </a:defRPr>
            </a:lvl1pPr>
          </a:lstStyle>
          <a:p>
            <a:r>
              <a:rPr lang="en-US" dirty="0" smtClean="0"/>
              <a:t>Click to edit Master title style</a:t>
            </a:r>
            <a:endParaRPr lang="en-GB" dirty="0"/>
          </a:p>
        </p:txBody>
      </p:sp>
      <p:sp>
        <p:nvSpPr>
          <p:cNvPr id="3" name="Content Placeholder 2"/>
          <p:cNvSpPr>
            <a:spLocks noGrp="1"/>
          </p:cNvSpPr>
          <p:nvPr>
            <p:ph idx="1"/>
          </p:nvPr>
        </p:nvSpPr>
        <p:spPr>
          <a:xfrm>
            <a:off x="468000" y="1700808"/>
            <a:ext cx="8207688" cy="4242793"/>
          </a:xfrm>
        </p:spPr>
        <p:txBody>
          <a:bodyPr/>
          <a:lstStyle>
            <a:lvl1pPr marL="358775" indent="-358775">
              <a:buFont typeface="Arial" panose="020B0604020202020204" pitchFamily="34" charset="0"/>
              <a:buChar char="•"/>
              <a:defRPr>
                <a:solidFill>
                  <a:schemeClr val="accent6"/>
                </a:solidFill>
              </a:defRPr>
            </a:lvl1pPr>
            <a:lvl2pPr marL="647700" indent="-287338">
              <a:buFont typeface="Arial" panose="020B0604020202020204" pitchFamily="34" charset="0"/>
              <a:buChar cha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Date Placeholder 3"/>
          <p:cNvSpPr>
            <a:spLocks noGrp="1"/>
          </p:cNvSpPr>
          <p:nvPr>
            <p:ph type="dt" sz="half" idx="14"/>
          </p:nvPr>
        </p:nvSpPr>
        <p:spPr>
          <a:xfrm>
            <a:off x="857250" y="6196013"/>
            <a:ext cx="1081088" cy="387350"/>
          </a:xfrm>
        </p:spPr>
        <p:txBody>
          <a:bodyPr/>
          <a:lstStyle>
            <a:lvl1pPr>
              <a:lnSpc>
                <a:spcPct val="100000"/>
              </a:lnSpc>
              <a:defRPr>
                <a:solidFill>
                  <a:schemeClr val="tx1"/>
                </a:solidFill>
              </a:defRPr>
            </a:lvl1pPr>
          </a:lstStyle>
          <a:p>
            <a:pPr>
              <a:defRPr/>
            </a:pPr>
            <a:fld id="{37295B5A-DBFF-4868-9A24-AC57907D57F2}" type="datetime1">
              <a:rPr lang="en-GB" smtClean="0"/>
              <a:pPr>
                <a:defRPr/>
              </a:pPr>
              <a:t>19/02/2018</a:t>
            </a:fld>
            <a:endParaRPr lang="en-GB" dirty="0"/>
          </a:p>
        </p:txBody>
      </p:sp>
      <p:sp>
        <p:nvSpPr>
          <p:cNvPr id="7" name="Slide Number Placeholder 5"/>
          <p:cNvSpPr>
            <a:spLocks noGrp="1"/>
          </p:cNvSpPr>
          <p:nvPr>
            <p:ph type="sldNum" sz="quarter" idx="15"/>
          </p:nvPr>
        </p:nvSpPr>
        <p:spPr>
          <a:xfrm>
            <a:off x="468313" y="6196013"/>
            <a:ext cx="388937" cy="387350"/>
          </a:xfrm>
        </p:spPr>
        <p:txBody>
          <a:bodyPr/>
          <a:lstStyle>
            <a:lvl1pPr>
              <a:defRPr>
                <a:solidFill>
                  <a:schemeClr val="tx1"/>
                </a:solidFill>
              </a:defRPr>
            </a:lvl1pPr>
          </a:lstStyle>
          <a:p>
            <a:pPr>
              <a:defRPr/>
            </a:pPr>
            <a:fld id="{D47A91DE-D07E-4F55-B6A0-E6FB5C42246F}" type="slidenum">
              <a:rPr lang="en-GB" smtClean="0"/>
              <a:pPr>
                <a:defRPr/>
              </a:pPr>
              <a:t>‹#›</a:t>
            </a:fld>
            <a:endParaRPr lang="en-GB" dirty="0"/>
          </a:p>
        </p:txBody>
      </p:sp>
    </p:spTree>
    <p:extLst>
      <p:ext uri="{BB962C8B-B14F-4D97-AF65-F5344CB8AC3E}">
        <p14:creationId xmlns:p14="http://schemas.microsoft.com/office/powerpoint/2010/main" val="321173891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ogo green">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ogo green 2">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 Column green white">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lvl1pPr>
              <a:defRPr>
                <a:solidFill>
                  <a:schemeClr val="tx2"/>
                </a:solidFill>
              </a:defRPr>
            </a:lvl1pPr>
          </a:lstStyle>
          <a:p>
            <a:r>
              <a:rPr lang="en-US" dirty="0" smtClean="0"/>
              <a:t>Click to edit Master title style</a:t>
            </a:r>
            <a:endParaRPr lang="en-GB" dirty="0"/>
          </a:p>
        </p:txBody>
      </p:sp>
      <p:sp>
        <p:nvSpPr>
          <p:cNvPr id="3" name="Content Placeholder 2"/>
          <p:cNvSpPr>
            <a:spLocks noGrp="1"/>
          </p:cNvSpPr>
          <p:nvPr>
            <p:ph idx="1"/>
          </p:nvPr>
        </p:nvSpPr>
        <p:spPr>
          <a:xfrm>
            <a:off x="468000" y="1700808"/>
            <a:ext cx="3960000" cy="4242793"/>
          </a:xfrm>
        </p:spPr>
        <p:txBody>
          <a:bodyPr/>
          <a:lstStyle>
            <a:lvl1pPr marL="358775" indent="-358775">
              <a:buFont typeface="Arial" panose="020B0604020202020204" pitchFamily="34" charset="0"/>
              <a:buChar char="•"/>
              <a:defRPr>
                <a:solidFill>
                  <a:schemeClr val="accent6"/>
                </a:solidFill>
              </a:defRPr>
            </a:lvl1pPr>
            <a:lvl2pPr marL="647700" indent="-287338">
              <a:buFont typeface="Arial" panose="020B0604020202020204" pitchFamily="34" charset="0"/>
              <a:buChar cha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9" name="Content Placeholder 8"/>
          <p:cNvSpPr>
            <a:spLocks noGrp="1"/>
          </p:cNvSpPr>
          <p:nvPr>
            <p:ph sz="quarter" idx="13"/>
          </p:nvPr>
        </p:nvSpPr>
        <p:spPr>
          <a:xfrm>
            <a:off x="4716463" y="1700213"/>
            <a:ext cx="3959225" cy="4243387"/>
          </a:xfrm>
        </p:spPr>
        <p:txBody>
          <a:bodyPr/>
          <a:lstStyle>
            <a:lvl1pPr marL="358775" indent="-358775">
              <a:buFont typeface="Arial" panose="020B0604020202020204" pitchFamily="34" charset="0"/>
              <a:buChar char="•"/>
              <a:defRPr>
                <a:solidFill>
                  <a:schemeClr val="accent6"/>
                </a:solidFill>
              </a:defRPr>
            </a:lvl1pPr>
            <a:lvl2pPr marL="647700" indent="-287338">
              <a:buFont typeface="Arial" panose="020B0604020202020204" pitchFamily="34" charset="0"/>
              <a:buChar cha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Date Placeholder 3"/>
          <p:cNvSpPr>
            <a:spLocks noGrp="1"/>
          </p:cNvSpPr>
          <p:nvPr>
            <p:ph type="dt" sz="half" idx="14"/>
          </p:nvPr>
        </p:nvSpPr>
        <p:spPr>
          <a:xfrm>
            <a:off x="857250" y="6196013"/>
            <a:ext cx="1081088" cy="387350"/>
          </a:xfrm>
        </p:spPr>
        <p:txBody>
          <a:bodyPr/>
          <a:lstStyle>
            <a:lvl1pPr>
              <a:lnSpc>
                <a:spcPct val="100000"/>
              </a:lnSpc>
              <a:defRPr>
                <a:solidFill>
                  <a:schemeClr val="tx1"/>
                </a:solidFill>
              </a:defRPr>
            </a:lvl1pPr>
          </a:lstStyle>
          <a:p>
            <a:pPr>
              <a:defRPr/>
            </a:pPr>
            <a:fld id="{37295B5A-DBFF-4868-9A24-AC57907D57F2}" type="datetime1">
              <a:rPr lang="en-GB" smtClean="0"/>
              <a:pPr>
                <a:defRPr/>
              </a:pPr>
              <a:t>19/02/2018</a:t>
            </a:fld>
            <a:endParaRPr lang="en-GB" dirty="0"/>
          </a:p>
        </p:txBody>
      </p:sp>
      <p:sp>
        <p:nvSpPr>
          <p:cNvPr id="7" name="Slide Number Placeholder 5"/>
          <p:cNvSpPr>
            <a:spLocks noGrp="1"/>
          </p:cNvSpPr>
          <p:nvPr>
            <p:ph type="sldNum" sz="quarter" idx="15"/>
          </p:nvPr>
        </p:nvSpPr>
        <p:spPr>
          <a:xfrm>
            <a:off x="468313" y="6196013"/>
            <a:ext cx="388937" cy="387350"/>
          </a:xfrm>
        </p:spPr>
        <p:txBody>
          <a:bodyPr/>
          <a:lstStyle>
            <a:lvl1pPr>
              <a:defRPr>
                <a:solidFill>
                  <a:schemeClr val="tx1"/>
                </a:solidFill>
              </a:defRPr>
            </a:lvl1pPr>
          </a:lstStyle>
          <a:p>
            <a:pPr>
              <a:defRPr/>
            </a:pPr>
            <a:fld id="{D47A91DE-D07E-4F55-B6A0-E6FB5C42246F}" type="slidenum">
              <a:rPr lang="en-GB" smtClean="0"/>
              <a:pPr>
                <a:defRPr/>
              </a:pPr>
              <a:t>‹#›</a:t>
            </a:fld>
            <a:endParaRPr lang="en-GB" dirty="0"/>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Column green">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lvl1pPr>
              <a:defRPr>
                <a:solidFill>
                  <a:schemeClr val="bg1"/>
                </a:solidFill>
              </a:defRPr>
            </a:lvl1pPr>
          </a:lstStyle>
          <a:p>
            <a:r>
              <a:rPr lang="en-US" dirty="0" smtClean="0"/>
              <a:t>Click to edit Master title style</a:t>
            </a:r>
            <a:endParaRPr lang="en-GB" dirty="0"/>
          </a:p>
        </p:txBody>
      </p:sp>
      <p:sp>
        <p:nvSpPr>
          <p:cNvPr id="3" name="Content Placeholder 2"/>
          <p:cNvSpPr>
            <a:spLocks noGrp="1"/>
          </p:cNvSpPr>
          <p:nvPr>
            <p:ph idx="1"/>
          </p:nvPr>
        </p:nvSpPr>
        <p:spPr>
          <a:xfrm>
            <a:off x="468000" y="1700808"/>
            <a:ext cx="3960000" cy="4242793"/>
          </a:xfrm>
        </p:spPr>
        <p:txBody>
          <a:bodyPr/>
          <a:lstStyle>
            <a:lvl1pPr marL="358775" indent="-358775">
              <a:buFont typeface="Arial" panose="020B0604020202020204" pitchFamily="34" charset="0"/>
              <a:buChar char="•"/>
              <a:defRPr>
                <a:solidFill>
                  <a:schemeClr val="bg1"/>
                </a:solidFill>
              </a:defRPr>
            </a:lvl1pPr>
            <a:lvl2pPr marL="647700" indent="-287338">
              <a:buFont typeface="Arial" panose="020B0604020202020204" pitchFamily="34" charset="0"/>
              <a:buChar cha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9" name="Content Placeholder 8"/>
          <p:cNvSpPr>
            <a:spLocks noGrp="1"/>
          </p:cNvSpPr>
          <p:nvPr>
            <p:ph sz="quarter" idx="13"/>
          </p:nvPr>
        </p:nvSpPr>
        <p:spPr>
          <a:xfrm>
            <a:off x="4716463" y="1700213"/>
            <a:ext cx="3959225" cy="4243387"/>
          </a:xfrm>
        </p:spPr>
        <p:txBody>
          <a:bodyPr/>
          <a:lstStyle>
            <a:lvl1pPr marL="358775" indent="-358775">
              <a:buFont typeface="Arial" panose="020B0604020202020204" pitchFamily="34" charset="0"/>
              <a:buChar char="•"/>
              <a:defRPr>
                <a:solidFill>
                  <a:schemeClr val="bg1"/>
                </a:solidFill>
              </a:defRPr>
            </a:lvl1pPr>
            <a:lvl2pPr marL="647700" indent="-287338">
              <a:buFont typeface="Arial" panose="020B0604020202020204" pitchFamily="34" charset="0"/>
              <a:buChar cha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Date Placeholder 3"/>
          <p:cNvSpPr>
            <a:spLocks noGrp="1"/>
          </p:cNvSpPr>
          <p:nvPr>
            <p:ph type="dt" sz="half" idx="14"/>
          </p:nvPr>
        </p:nvSpPr>
        <p:spPr>
          <a:xfrm>
            <a:off x="857250" y="6196013"/>
            <a:ext cx="1081088" cy="387350"/>
          </a:xfrm>
        </p:spPr>
        <p:txBody>
          <a:bodyPr/>
          <a:lstStyle>
            <a:lvl1pPr>
              <a:lnSpc>
                <a:spcPct val="100000"/>
              </a:lnSpc>
              <a:defRPr>
                <a:solidFill>
                  <a:schemeClr val="bg1"/>
                </a:solidFill>
              </a:defRPr>
            </a:lvl1pPr>
          </a:lstStyle>
          <a:p>
            <a:pPr>
              <a:defRPr/>
            </a:pPr>
            <a:fld id="{2AB0B417-BAB8-43DF-A8D2-D63D9706B574}" type="datetime1">
              <a:rPr lang="en-GB" smtClean="0"/>
              <a:pPr>
                <a:defRPr/>
              </a:pPr>
              <a:t>19/02/2018</a:t>
            </a:fld>
            <a:endParaRPr lang="en-GB" dirty="0"/>
          </a:p>
        </p:txBody>
      </p:sp>
      <p:sp>
        <p:nvSpPr>
          <p:cNvPr id="7" name="Slide Number Placeholder 5"/>
          <p:cNvSpPr>
            <a:spLocks noGrp="1"/>
          </p:cNvSpPr>
          <p:nvPr>
            <p:ph type="sldNum" sz="quarter" idx="15"/>
          </p:nvPr>
        </p:nvSpPr>
        <p:spPr>
          <a:xfrm>
            <a:off x="468313" y="6196013"/>
            <a:ext cx="388937" cy="387350"/>
          </a:xfrm>
        </p:spPr>
        <p:txBody>
          <a:bodyPr/>
          <a:lstStyle>
            <a:lvl1pPr>
              <a:defRPr>
                <a:solidFill>
                  <a:schemeClr val="bg1"/>
                </a:solidFill>
              </a:defRPr>
            </a:lvl1pPr>
          </a:lstStyle>
          <a:p>
            <a:pPr>
              <a:defRPr/>
            </a:pPr>
            <a:fld id="{F80CFFAE-92C7-43A4-9873-89690CBB1D90}" type="slidenum">
              <a:rPr lang="en-GB" smtClean="0"/>
              <a:pPr>
                <a:defRPr/>
              </a:pPr>
              <a:t>‹#›</a:t>
            </a:fld>
            <a:endParaRPr lang="en-GB" dirty="0"/>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ogo blue">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ogo blue 2">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a:defRPr/>
            </a:pPr>
            <a:fld id="{88509D79-AD7E-415C-91F8-C4030AD80593}" type="datetime1">
              <a:rPr lang="en-GB" smtClean="0"/>
              <a:pPr>
                <a:defRPr/>
              </a:pPr>
              <a:t>19/02/2018</a:t>
            </a:fld>
            <a:endParaRPr lang="en-GB" dirty="0"/>
          </a:p>
        </p:txBody>
      </p:sp>
      <p:sp>
        <p:nvSpPr>
          <p:cNvPr id="5" name="Footer Placeholder 4"/>
          <p:cNvSpPr>
            <a:spLocks noGrp="1"/>
          </p:cNvSpPr>
          <p:nvPr>
            <p:ph type="ftr" sz="quarter" idx="11"/>
          </p:nvPr>
        </p:nvSpPr>
        <p:spPr/>
        <p:txBody>
          <a:bodyPr/>
          <a:lstStyle/>
          <a:p>
            <a:pPr>
              <a:defRPr/>
            </a:pPr>
            <a:r>
              <a:rPr lang="en-GB" smtClean="0"/>
              <a:t>UNCLASSIFIED</a:t>
            </a:r>
            <a:endParaRPr lang="en-GB"/>
          </a:p>
        </p:txBody>
      </p:sp>
      <p:sp>
        <p:nvSpPr>
          <p:cNvPr id="6" name="Slide Number Placeholder 5"/>
          <p:cNvSpPr>
            <a:spLocks noGrp="1"/>
          </p:cNvSpPr>
          <p:nvPr>
            <p:ph type="sldNum" sz="quarter" idx="12"/>
          </p:nvPr>
        </p:nvSpPr>
        <p:spPr/>
        <p:txBody>
          <a:bodyPr/>
          <a:lstStyle/>
          <a:p>
            <a:pPr>
              <a:defRPr/>
            </a:pPr>
            <a:fld id="{8C32FF26-AD14-4CF9-8F1D-EF3CFAE0FFAC}" type="slidenum">
              <a:rPr lang="en-GB" smtClean="0"/>
              <a:pPr>
                <a:defRPr/>
              </a:pPr>
              <a:t>‹#›</a:t>
            </a:fld>
            <a:endParaRPr lang="en-GB" dirty="0"/>
          </a:p>
        </p:txBody>
      </p:sp>
    </p:spTree>
    <p:extLst>
      <p:ext uri="{BB962C8B-B14F-4D97-AF65-F5344CB8AC3E}">
        <p14:creationId xmlns:p14="http://schemas.microsoft.com/office/powerpoint/2010/main" val="2526747911"/>
      </p:ext>
    </p:extLst>
  </p:cSld>
  <p:clrMapOvr>
    <a:masterClrMapping/>
  </p:clrMapOvr>
  <p:hf hd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Logo blue tint">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 column blue white">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lvl1pPr>
              <a:defRPr>
                <a:solidFill>
                  <a:srgbClr val="034B89"/>
                </a:solidFill>
              </a:defRPr>
            </a:lvl1pPr>
          </a:lstStyle>
          <a:p>
            <a:r>
              <a:rPr lang="en-US" dirty="0" smtClean="0"/>
              <a:t>Click to edit Master title style</a:t>
            </a:r>
            <a:endParaRPr lang="en-GB" dirty="0"/>
          </a:p>
        </p:txBody>
      </p:sp>
      <p:sp>
        <p:nvSpPr>
          <p:cNvPr id="4" name="Date Placeholder 3"/>
          <p:cNvSpPr>
            <a:spLocks noGrp="1"/>
          </p:cNvSpPr>
          <p:nvPr>
            <p:ph type="dt" sz="half" idx="10"/>
          </p:nvPr>
        </p:nvSpPr>
        <p:spPr>
          <a:xfrm>
            <a:off x="857250" y="6196013"/>
            <a:ext cx="1081088" cy="387350"/>
          </a:xfrm>
        </p:spPr>
        <p:txBody>
          <a:bodyPr/>
          <a:lstStyle>
            <a:lvl1pPr>
              <a:lnSpc>
                <a:spcPct val="100000"/>
              </a:lnSpc>
              <a:defRPr>
                <a:solidFill>
                  <a:schemeClr val="tx1"/>
                </a:solidFill>
              </a:defRPr>
            </a:lvl1pPr>
          </a:lstStyle>
          <a:p>
            <a:pPr>
              <a:defRPr/>
            </a:pPr>
            <a:fld id="{4B4C59A0-3291-4546-808A-D97A04E41AEF}" type="datetime1">
              <a:rPr lang="en-GB" smtClean="0"/>
              <a:pPr>
                <a:defRPr/>
              </a:pPr>
              <a:t>19/02/2018</a:t>
            </a:fld>
            <a:endParaRPr lang="en-GB" dirty="0"/>
          </a:p>
        </p:txBody>
      </p:sp>
      <p:sp>
        <p:nvSpPr>
          <p:cNvPr id="5" name="Slide Number Placeholder 5"/>
          <p:cNvSpPr>
            <a:spLocks noGrp="1"/>
          </p:cNvSpPr>
          <p:nvPr>
            <p:ph type="sldNum" sz="quarter" idx="11"/>
          </p:nvPr>
        </p:nvSpPr>
        <p:spPr>
          <a:xfrm>
            <a:off x="468313" y="6196013"/>
            <a:ext cx="388937" cy="387350"/>
          </a:xfrm>
        </p:spPr>
        <p:txBody>
          <a:bodyPr/>
          <a:lstStyle>
            <a:lvl1pPr>
              <a:defRPr>
                <a:solidFill>
                  <a:schemeClr val="tx1"/>
                </a:solidFill>
              </a:defRPr>
            </a:lvl1pPr>
          </a:lstStyle>
          <a:p>
            <a:pPr>
              <a:defRPr/>
            </a:pPr>
            <a:fld id="{F9A9B8E9-BF47-4164-8601-35CCDB31FEA8}" type="slidenum">
              <a:rPr lang="en-GB" smtClean="0"/>
              <a:pPr>
                <a:defRPr/>
              </a:pPr>
              <a:t>‹#›</a:t>
            </a:fld>
            <a:endParaRPr lang="en-GB" dirty="0"/>
          </a:p>
        </p:txBody>
      </p:sp>
      <p:sp>
        <p:nvSpPr>
          <p:cNvPr id="6" name="Content Placeholder 2"/>
          <p:cNvSpPr>
            <a:spLocks noGrp="1"/>
          </p:cNvSpPr>
          <p:nvPr>
            <p:ph idx="1"/>
          </p:nvPr>
        </p:nvSpPr>
        <p:spPr>
          <a:xfrm>
            <a:off x="468000" y="1700808"/>
            <a:ext cx="3960000" cy="4242793"/>
          </a:xfrm>
        </p:spPr>
        <p:txBody>
          <a:bodyPr/>
          <a:lstStyle>
            <a:lvl1pPr marL="358775" indent="-358775">
              <a:buFont typeface="Arial" panose="020B0604020202020204" pitchFamily="34" charset="0"/>
              <a:buChar char="•"/>
              <a:defRPr>
                <a:solidFill>
                  <a:schemeClr val="accent6"/>
                </a:solidFill>
              </a:defRPr>
            </a:lvl1pPr>
            <a:lvl2pPr marL="647700" indent="-287338">
              <a:buFont typeface="Arial" panose="020B0604020202020204" pitchFamily="34" charset="0"/>
              <a:buChar cha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Content Placeholder 8"/>
          <p:cNvSpPr>
            <a:spLocks noGrp="1"/>
          </p:cNvSpPr>
          <p:nvPr>
            <p:ph sz="quarter" idx="13"/>
          </p:nvPr>
        </p:nvSpPr>
        <p:spPr>
          <a:xfrm>
            <a:off x="4716463" y="1700213"/>
            <a:ext cx="3959225" cy="4243387"/>
          </a:xfrm>
        </p:spPr>
        <p:txBody>
          <a:bodyPr/>
          <a:lstStyle>
            <a:lvl1pPr marL="358775" indent="-358775">
              <a:buFont typeface="Arial" panose="020B0604020202020204" pitchFamily="34" charset="0"/>
              <a:buChar char="•"/>
              <a:defRPr>
                <a:solidFill>
                  <a:schemeClr val="accent6"/>
                </a:solidFill>
              </a:defRPr>
            </a:lvl1pPr>
            <a:lvl2pPr marL="647700" indent="-287338">
              <a:buFont typeface="Arial" panose="020B0604020202020204" pitchFamily="34" charset="0"/>
              <a:buChar cha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 Column blue">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lvl1pPr>
              <a:defRPr>
                <a:solidFill>
                  <a:srgbClr val="FFFFFF"/>
                </a:solidFill>
              </a:defRPr>
            </a:lvl1pPr>
          </a:lstStyle>
          <a:p>
            <a:r>
              <a:rPr lang="en-US" dirty="0" smtClean="0"/>
              <a:t>Click to edit Master title style</a:t>
            </a:r>
            <a:endParaRPr lang="en-GB" dirty="0"/>
          </a:p>
        </p:txBody>
      </p:sp>
      <p:sp>
        <p:nvSpPr>
          <p:cNvPr id="3" name="Content Placeholder 2"/>
          <p:cNvSpPr>
            <a:spLocks noGrp="1"/>
          </p:cNvSpPr>
          <p:nvPr>
            <p:ph idx="1"/>
          </p:nvPr>
        </p:nvSpPr>
        <p:spPr>
          <a:xfrm>
            <a:off x="468000" y="1700808"/>
            <a:ext cx="3960000" cy="4242793"/>
          </a:xfrm>
        </p:spPr>
        <p:txBody>
          <a:bodyPr/>
          <a:lstStyle>
            <a:lvl1pPr marL="358775" indent="-358775">
              <a:buFont typeface="Arial" panose="020B0604020202020204" pitchFamily="34" charset="0"/>
              <a:buChar char="•"/>
              <a:defRPr>
                <a:solidFill>
                  <a:srgbClr val="FFFFFF"/>
                </a:solidFill>
              </a:defRPr>
            </a:lvl1pPr>
            <a:lvl2pPr marL="647700" indent="-287338">
              <a:buFont typeface="Arial" panose="020B0604020202020204" pitchFamily="34" charset="0"/>
              <a:buChar cha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9" name="Content Placeholder 8"/>
          <p:cNvSpPr>
            <a:spLocks noGrp="1"/>
          </p:cNvSpPr>
          <p:nvPr>
            <p:ph sz="quarter" idx="13"/>
          </p:nvPr>
        </p:nvSpPr>
        <p:spPr>
          <a:xfrm>
            <a:off x="4716463" y="1700213"/>
            <a:ext cx="3959225" cy="4243387"/>
          </a:xfrm>
        </p:spPr>
        <p:txBody>
          <a:bodyPr/>
          <a:lstStyle>
            <a:lvl1pPr marL="358775" indent="-358775">
              <a:buFont typeface="Arial" panose="020B0604020202020204" pitchFamily="34" charset="0"/>
              <a:buChar char="•"/>
              <a:defRPr>
                <a:solidFill>
                  <a:srgbClr val="FFFFFF"/>
                </a:solidFill>
              </a:defRPr>
            </a:lvl1pPr>
            <a:lvl2pPr marL="647700" indent="-287338">
              <a:buFont typeface="Arial" panose="020B0604020202020204" pitchFamily="34" charset="0"/>
              <a:buChar cha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Date Placeholder 3"/>
          <p:cNvSpPr>
            <a:spLocks noGrp="1"/>
          </p:cNvSpPr>
          <p:nvPr>
            <p:ph type="dt" sz="half" idx="14"/>
          </p:nvPr>
        </p:nvSpPr>
        <p:spPr>
          <a:xfrm>
            <a:off x="857250" y="6196013"/>
            <a:ext cx="1081088" cy="387350"/>
          </a:xfrm>
        </p:spPr>
        <p:txBody>
          <a:bodyPr/>
          <a:lstStyle>
            <a:lvl1pPr>
              <a:lnSpc>
                <a:spcPct val="100000"/>
              </a:lnSpc>
              <a:defRPr>
                <a:solidFill>
                  <a:schemeClr val="bg1"/>
                </a:solidFill>
              </a:defRPr>
            </a:lvl1pPr>
          </a:lstStyle>
          <a:p>
            <a:pPr>
              <a:defRPr/>
            </a:pPr>
            <a:fld id="{E684995E-2568-47E8-A1B5-86CBC0DD045C}" type="datetime1">
              <a:rPr lang="en-GB"/>
              <a:pPr>
                <a:defRPr/>
              </a:pPr>
              <a:t>19/02/2018</a:t>
            </a:fld>
            <a:endParaRPr lang="en-GB" dirty="0"/>
          </a:p>
        </p:txBody>
      </p:sp>
      <p:sp>
        <p:nvSpPr>
          <p:cNvPr id="7" name="Slide Number Placeholder 5"/>
          <p:cNvSpPr>
            <a:spLocks noGrp="1"/>
          </p:cNvSpPr>
          <p:nvPr>
            <p:ph type="sldNum" sz="quarter" idx="15"/>
          </p:nvPr>
        </p:nvSpPr>
        <p:spPr>
          <a:xfrm>
            <a:off x="468313" y="6196013"/>
            <a:ext cx="388937" cy="387350"/>
          </a:xfrm>
        </p:spPr>
        <p:txBody>
          <a:bodyPr/>
          <a:lstStyle>
            <a:lvl1pPr>
              <a:defRPr>
                <a:solidFill>
                  <a:schemeClr val="bg1"/>
                </a:solidFill>
              </a:defRPr>
            </a:lvl1pPr>
          </a:lstStyle>
          <a:p>
            <a:pPr>
              <a:defRPr/>
            </a:pPr>
            <a:fld id="{61B44939-E351-452D-BED6-17953ED37D28}" type="slidenum">
              <a:rPr lang="en-GB"/>
              <a:pPr>
                <a:defRPr/>
              </a:pPr>
              <a:t>‹#›</a:t>
            </a:fld>
            <a:endParaRPr lang="en-GB" dirty="0"/>
          </a:p>
        </p:txBody>
      </p:sp>
    </p:spTree>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Logo grey">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ogo grey 2">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Logo grey tint">
    <p:spTree>
      <p:nvGrpSpPr>
        <p:cNvPr id="1" name=""/>
        <p:cNvGrpSpPr/>
        <p:nvPr/>
      </p:nvGrpSpPr>
      <p:grpSpPr>
        <a:xfrm>
          <a:off x="0" y="0"/>
          <a:ext cx="0" cy="0"/>
          <a:chOff x="0" y="0"/>
          <a:chExt cx="0" cy="0"/>
        </a:xfrm>
      </p:grpSpPr>
      <p:pic>
        <p:nvPicPr>
          <p:cNvPr id="3" name="Picture 2" descr="Grey Roundel Big TINT.jpg"/>
          <p:cNvPicPr>
            <a:picLocks/>
          </p:cNvPicPr>
          <p:nvPr userDrawn="1"/>
        </p:nvPicPr>
        <p:blipFill>
          <a:blip r:embed="rId2" cstate="print"/>
          <a:stretch>
            <a:fillRect/>
          </a:stretch>
        </p:blipFill>
        <p:spPr>
          <a:xfrm>
            <a:off x="0" y="0"/>
            <a:ext cx="9195450" cy="6858000"/>
          </a:xfrm>
          <a:prstGeom prst="rect">
            <a:avLst/>
          </a:prstGeom>
        </p:spPr>
      </p:pic>
    </p:spTree>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 column grey white">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lvl1pPr>
              <a:defRPr>
                <a:solidFill>
                  <a:schemeClr val="accent6"/>
                </a:solidFill>
              </a:defRPr>
            </a:lvl1pPr>
          </a:lstStyle>
          <a:p>
            <a:r>
              <a:rPr lang="en-US" dirty="0" smtClean="0"/>
              <a:t>Click to edit Master title style</a:t>
            </a:r>
            <a:endParaRPr lang="en-GB" dirty="0"/>
          </a:p>
        </p:txBody>
      </p:sp>
      <p:sp>
        <p:nvSpPr>
          <p:cNvPr id="3" name="Content Placeholder 2"/>
          <p:cNvSpPr>
            <a:spLocks noGrp="1"/>
          </p:cNvSpPr>
          <p:nvPr>
            <p:ph idx="1"/>
          </p:nvPr>
        </p:nvSpPr>
        <p:spPr>
          <a:xfrm>
            <a:off x="468000" y="1700808"/>
            <a:ext cx="8207688" cy="4242793"/>
          </a:xfrm>
        </p:spPr>
        <p:txBody>
          <a:bodyPr/>
          <a:lstStyle>
            <a:lvl1pPr marL="358775" indent="-358775">
              <a:buFont typeface="Arial" panose="020B0604020202020204" pitchFamily="34" charset="0"/>
              <a:buChar char="•"/>
              <a:defRPr>
                <a:solidFill>
                  <a:schemeClr val="accent6"/>
                </a:solidFill>
              </a:defRPr>
            </a:lvl1pPr>
            <a:lvl2pPr marL="647700" indent="-287338">
              <a:buFont typeface="Arial" panose="020B0604020202020204" pitchFamily="34" charset="0"/>
              <a:buChar cha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Date Placeholder 3"/>
          <p:cNvSpPr>
            <a:spLocks noGrp="1"/>
          </p:cNvSpPr>
          <p:nvPr>
            <p:ph type="dt" sz="half" idx="14"/>
          </p:nvPr>
        </p:nvSpPr>
        <p:spPr>
          <a:xfrm>
            <a:off x="857250" y="6196013"/>
            <a:ext cx="1081088" cy="387350"/>
          </a:xfrm>
        </p:spPr>
        <p:txBody>
          <a:bodyPr/>
          <a:lstStyle>
            <a:lvl1pPr>
              <a:lnSpc>
                <a:spcPct val="100000"/>
              </a:lnSpc>
              <a:defRPr>
                <a:solidFill>
                  <a:schemeClr val="tx1"/>
                </a:solidFill>
              </a:defRPr>
            </a:lvl1pPr>
          </a:lstStyle>
          <a:p>
            <a:pPr>
              <a:defRPr/>
            </a:pPr>
            <a:fld id="{37295B5A-DBFF-4868-9A24-AC57907D57F2}" type="datetime1">
              <a:rPr lang="en-GB" smtClean="0"/>
              <a:pPr>
                <a:defRPr/>
              </a:pPr>
              <a:t>19/02/2018</a:t>
            </a:fld>
            <a:endParaRPr lang="en-GB" dirty="0"/>
          </a:p>
        </p:txBody>
      </p:sp>
      <p:sp>
        <p:nvSpPr>
          <p:cNvPr id="7" name="Slide Number Placeholder 5"/>
          <p:cNvSpPr>
            <a:spLocks noGrp="1"/>
          </p:cNvSpPr>
          <p:nvPr>
            <p:ph type="sldNum" sz="quarter" idx="15"/>
          </p:nvPr>
        </p:nvSpPr>
        <p:spPr>
          <a:xfrm>
            <a:off x="468313" y="6196013"/>
            <a:ext cx="388937" cy="387350"/>
          </a:xfrm>
        </p:spPr>
        <p:txBody>
          <a:bodyPr/>
          <a:lstStyle>
            <a:lvl1pPr>
              <a:defRPr>
                <a:solidFill>
                  <a:schemeClr val="tx1"/>
                </a:solidFill>
              </a:defRPr>
            </a:lvl1pPr>
          </a:lstStyle>
          <a:p>
            <a:pPr>
              <a:defRPr/>
            </a:pPr>
            <a:fld id="{D47A91DE-D07E-4F55-B6A0-E6FB5C42246F}" type="slidenum">
              <a:rPr lang="en-GB" smtClean="0"/>
              <a:pPr>
                <a:defRPr/>
              </a:pPr>
              <a:t>‹#›</a:t>
            </a:fld>
            <a:endParaRPr lang="en-GB" dirty="0"/>
          </a:p>
        </p:txBody>
      </p:sp>
    </p:spTree>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 Column grey white">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lvl1pPr>
              <a:defRPr>
                <a:solidFill>
                  <a:schemeClr val="accent6"/>
                </a:solidFill>
              </a:defRPr>
            </a:lvl1pPr>
          </a:lstStyle>
          <a:p>
            <a:r>
              <a:rPr lang="en-US" dirty="0" smtClean="0"/>
              <a:t>Click to edit Master title style</a:t>
            </a:r>
            <a:endParaRPr lang="en-GB" dirty="0"/>
          </a:p>
        </p:txBody>
      </p:sp>
      <p:sp>
        <p:nvSpPr>
          <p:cNvPr id="3" name="Content Placeholder 2"/>
          <p:cNvSpPr>
            <a:spLocks noGrp="1"/>
          </p:cNvSpPr>
          <p:nvPr>
            <p:ph idx="1"/>
          </p:nvPr>
        </p:nvSpPr>
        <p:spPr>
          <a:xfrm>
            <a:off x="468000" y="1700808"/>
            <a:ext cx="3960000" cy="4242793"/>
          </a:xfrm>
        </p:spPr>
        <p:txBody>
          <a:bodyPr/>
          <a:lstStyle>
            <a:lvl1pPr marL="358775" indent="-358775">
              <a:buFont typeface="Arial" panose="020B0604020202020204" pitchFamily="34" charset="0"/>
              <a:buChar char="•"/>
              <a:defRPr>
                <a:solidFill>
                  <a:schemeClr val="accent6"/>
                </a:solidFill>
              </a:defRPr>
            </a:lvl1pPr>
            <a:lvl2pPr marL="647700" indent="-287338">
              <a:buFont typeface="Arial" panose="020B0604020202020204" pitchFamily="34" charset="0"/>
              <a:buChar cha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9" name="Content Placeholder 8"/>
          <p:cNvSpPr>
            <a:spLocks noGrp="1"/>
          </p:cNvSpPr>
          <p:nvPr>
            <p:ph sz="quarter" idx="13"/>
          </p:nvPr>
        </p:nvSpPr>
        <p:spPr>
          <a:xfrm>
            <a:off x="4716463" y="1700213"/>
            <a:ext cx="3959225" cy="4243387"/>
          </a:xfrm>
        </p:spPr>
        <p:txBody>
          <a:bodyPr/>
          <a:lstStyle>
            <a:lvl1pPr marL="358775" indent="-358775">
              <a:buFont typeface="Arial" panose="020B0604020202020204" pitchFamily="34" charset="0"/>
              <a:buChar char="•"/>
              <a:defRPr>
                <a:solidFill>
                  <a:schemeClr val="accent6"/>
                </a:solidFill>
              </a:defRPr>
            </a:lvl1pPr>
            <a:lvl2pPr marL="647700" indent="-287338">
              <a:buFont typeface="Arial" panose="020B0604020202020204" pitchFamily="34" charset="0"/>
              <a:buChar cha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Date Placeholder 3"/>
          <p:cNvSpPr>
            <a:spLocks noGrp="1"/>
          </p:cNvSpPr>
          <p:nvPr>
            <p:ph type="dt" sz="half" idx="14"/>
          </p:nvPr>
        </p:nvSpPr>
        <p:spPr>
          <a:xfrm>
            <a:off x="857250" y="6196013"/>
            <a:ext cx="1081088" cy="387350"/>
          </a:xfrm>
        </p:spPr>
        <p:txBody>
          <a:bodyPr/>
          <a:lstStyle>
            <a:lvl1pPr>
              <a:lnSpc>
                <a:spcPct val="100000"/>
              </a:lnSpc>
              <a:defRPr>
                <a:solidFill>
                  <a:schemeClr val="tx1"/>
                </a:solidFill>
              </a:defRPr>
            </a:lvl1pPr>
          </a:lstStyle>
          <a:p>
            <a:pPr>
              <a:defRPr/>
            </a:pPr>
            <a:fld id="{37295B5A-DBFF-4868-9A24-AC57907D57F2}" type="datetime1">
              <a:rPr lang="en-GB" smtClean="0"/>
              <a:pPr>
                <a:defRPr/>
              </a:pPr>
              <a:t>19/02/2018</a:t>
            </a:fld>
            <a:endParaRPr lang="en-GB" dirty="0"/>
          </a:p>
        </p:txBody>
      </p:sp>
      <p:sp>
        <p:nvSpPr>
          <p:cNvPr id="7" name="Slide Number Placeholder 5"/>
          <p:cNvSpPr>
            <a:spLocks noGrp="1"/>
          </p:cNvSpPr>
          <p:nvPr>
            <p:ph type="sldNum" sz="quarter" idx="15"/>
          </p:nvPr>
        </p:nvSpPr>
        <p:spPr>
          <a:xfrm>
            <a:off x="468313" y="6196013"/>
            <a:ext cx="388937" cy="387350"/>
          </a:xfrm>
        </p:spPr>
        <p:txBody>
          <a:bodyPr/>
          <a:lstStyle>
            <a:lvl1pPr>
              <a:defRPr>
                <a:solidFill>
                  <a:schemeClr val="tx1"/>
                </a:solidFill>
              </a:defRPr>
            </a:lvl1pPr>
          </a:lstStyle>
          <a:p>
            <a:pPr>
              <a:defRPr/>
            </a:pPr>
            <a:fld id="{D47A91DE-D07E-4F55-B6A0-E6FB5C42246F}" type="slidenum">
              <a:rPr lang="en-GB" smtClean="0"/>
              <a:pPr>
                <a:defRPr/>
              </a:pPr>
              <a:t>‹#›</a:t>
            </a:fld>
            <a:endParaRPr lang="en-GB" dirty="0"/>
          </a:p>
        </p:txBody>
      </p:sp>
    </p:spTree>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 Column gre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FFFFF"/>
                </a:solidFill>
              </a:defRPr>
            </a:lvl1pPr>
          </a:lstStyle>
          <a:p>
            <a:r>
              <a:rPr lang="en-US" smtClean="0"/>
              <a:t>Click to edit Master title style</a:t>
            </a:r>
            <a:endParaRPr lang="en-GB" dirty="0"/>
          </a:p>
        </p:txBody>
      </p:sp>
      <p:sp>
        <p:nvSpPr>
          <p:cNvPr id="3" name="Content Placeholder 2"/>
          <p:cNvSpPr>
            <a:spLocks noGrp="1"/>
          </p:cNvSpPr>
          <p:nvPr>
            <p:ph idx="1"/>
          </p:nvPr>
        </p:nvSpPr>
        <p:spPr>
          <a:xfrm>
            <a:off x="468000" y="1700808"/>
            <a:ext cx="3960000" cy="4242793"/>
          </a:xfrm>
        </p:spPr>
        <p:txBody>
          <a:bodyPr/>
          <a:lstStyle>
            <a:lvl1pPr marL="358775" indent="-358775">
              <a:buFont typeface="Arial" panose="020B0604020202020204" pitchFamily="34" charset="0"/>
              <a:buChar char="•"/>
              <a:defRPr>
                <a:solidFill>
                  <a:srgbClr val="FFFFFF"/>
                </a:solidFill>
              </a:defRPr>
            </a:lvl1pPr>
            <a:lvl2pPr marL="647700" indent="-287338">
              <a:buFont typeface="Arial" panose="020B0604020202020204" pitchFamily="34" charset="0"/>
              <a:buChar cha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9" name="Content Placeholder 8"/>
          <p:cNvSpPr>
            <a:spLocks noGrp="1"/>
          </p:cNvSpPr>
          <p:nvPr>
            <p:ph sz="quarter" idx="13"/>
          </p:nvPr>
        </p:nvSpPr>
        <p:spPr>
          <a:xfrm>
            <a:off x="4716463" y="1700213"/>
            <a:ext cx="3959225" cy="4243387"/>
          </a:xfrm>
        </p:spPr>
        <p:txBody>
          <a:bodyPr/>
          <a:lstStyle>
            <a:lvl1pPr marL="358775" indent="-358775">
              <a:buFont typeface="Arial" panose="020B0604020202020204" pitchFamily="34" charset="0"/>
              <a:buChar char="•"/>
              <a:defRPr>
                <a:solidFill>
                  <a:srgbClr val="FFFFFF"/>
                </a:solidFill>
              </a:defRPr>
            </a:lvl1pPr>
            <a:lvl2pPr marL="647700" indent="-287338">
              <a:buFont typeface="Arial" panose="020B0604020202020204" pitchFamily="34" charset="0"/>
              <a:buChar cha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Date Placeholder 3"/>
          <p:cNvSpPr>
            <a:spLocks noGrp="1"/>
          </p:cNvSpPr>
          <p:nvPr>
            <p:ph type="dt" sz="half" idx="14"/>
          </p:nvPr>
        </p:nvSpPr>
        <p:spPr>
          <a:xfrm>
            <a:off x="857250" y="6196013"/>
            <a:ext cx="1081088" cy="387350"/>
          </a:xfrm>
        </p:spPr>
        <p:txBody>
          <a:bodyPr/>
          <a:lstStyle>
            <a:lvl1pPr>
              <a:lnSpc>
                <a:spcPct val="100000"/>
              </a:lnSpc>
              <a:defRPr>
                <a:solidFill>
                  <a:schemeClr val="tx1"/>
                </a:solidFill>
              </a:defRPr>
            </a:lvl1pPr>
          </a:lstStyle>
          <a:p>
            <a:pPr>
              <a:defRPr/>
            </a:pPr>
            <a:fld id="{2AB0B417-BAB8-43DF-A8D2-D63D9706B574}" type="datetime1">
              <a:rPr lang="en-GB"/>
              <a:pPr>
                <a:defRPr/>
              </a:pPr>
              <a:t>19/02/2018</a:t>
            </a:fld>
            <a:endParaRPr lang="en-GB" dirty="0"/>
          </a:p>
        </p:txBody>
      </p:sp>
      <p:sp>
        <p:nvSpPr>
          <p:cNvPr id="7" name="Slide Number Placeholder 5"/>
          <p:cNvSpPr>
            <a:spLocks noGrp="1"/>
          </p:cNvSpPr>
          <p:nvPr>
            <p:ph type="sldNum" sz="quarter" idx="15"/>
          </p:nvPr>
        </p:nvSpPr>
        <p:spPr>
          <a:xfrm>
            <a:off x="468313" y="6196013"/>
            <a:ext cx="388937" cy="387350"/>
          </a:xfrm>
        </p:spPr>
        <p:txBody>
          <a:bodyPr/>
          <a:lstStyle>
            <a:lvl1pPr>
              <a:defRPr>
                <a:solidFill>
                  <a:schemeClr val="tx1"/>
                </a:solidFill>
              </a:defRPr>
            </a:lvl1pPr>
          </a:lstStyle>
          <a:p>
            <a:pPr>
              <a:defRPr/>
            </a:pPr>
            <a:fld id="{F80CFFAE-92C7-43A4-9873-89690CBB1D90}" type="slidenum">
              <a:rPr lang="en-GB"/>
              <a:pPr>
                <a:defRPr/>
              </a:pPr>
              <a:t>‹#›</a:t>
            </a:fld>
            <a:endParaRPr lang="en-GB" dirty="0"/>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Logo (Green)">
    <p:spTree>
      <p:nvGrpSpPr>
        <p:cNvPr id="1" name=""/>
        <p:cNvGrpSpPr/>
        <p:nvPr/>
      </p:nvGrpSpPr>
      <p:grpSpPr>
        <a:xfrm>
          <a:off x="0" y="0"/>
          <a:ext cx="0" cy="0"/>
          <a:chOff x="0" y="0"/>
          <a:chExt cx="0" cy="0"/>
        </a:xfrm>
      </p:grpSpPr>
      <p:pic>
        <p:nvPicPr>
          <p:cNvPr id="2" name="Picture 6" descr="large_white_logo.png"/>
          <p:cNvPicPr>
            <a:picLocks noChangeAspect="1"/>
          </p:cNvPicPr>
          <p:nvPr userDrawn="1"/>
        </p:nvPicPr>
        <p:blipFill>
          <a:blip r:embed="rId2" cstate="print"/>
          <a:srcRect/>
          <a:stretch>
            <a:fillRect/>
          </a:stretch>
        </p:blipFill>
        <p:spPr bwMode="auto">
          <a:xfrm>
            <a:off x="1314450" y="2528888"/>
            <a:ext cx="6515100" cy="1800225"/>
          </a:xfrm>
          <a:prstGeom prst="rect">
            <a:avLst/>
          </a:prstGeom>
          <a:noFill/>
          <a:ln w="9525">
            <a:noFill/>
            <a:miter lim="800000"/>
            <a:headEnd/>
            <a:tailEnd/>
          </a:ln>
        </p:spPr>
      </p:pic>
    </p:spTree>
    <p:extLst>
      <p:ext uri="{BB962C8B-B14F-4D97-AF65-F5344CB8AC3E}">
        <p14:creationId xmlns:p14="http://schemas.microsoft.com/office/powerpoint/2010/main" val="30727542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88509D79-AD7E-415C-91F8-C4030AD80593}" type="datetime1">
              <a:rPr lang="en-GB" smtClean="0"/>
              <a:pPr>
                <a:defRPr/>
              </a:pPr>
              <a:t>19/02/2018</a:t>
            </a:fld>
            <a:endParaRPr lang="en-GB" dirty="0"/>
          </a:p>
        </p:txBody>
      </p:sp>
      <p:sp>
        <p:nvSpPr>
          <p:cNvPr id="5" name="Footer Placeholder 4"/>
          <p:cNvSpPr>
            <a:spLocks noGrp="1"/>
          </p:cNvSpPr>
          <p:nvPr>
            <p:ph type="ftr" sz="quarter" idx="11"/>
          </p:nvPr>
        </p:nvSpPr>
        <p:spPr/>
        <p:txBody>
          <a:bodyPr/>
          <a:lstStyle/>
          <a:p>
            <a:pPr>
              <a:defRPr/>
            </a:pPr>
            <a:r>
              <a:rPr lang="en-GB" smtClean="0"/>
              <a:t>UNCLASSIFIED</a:t>
            </a:r>
            <a:endParaRPr lang="en-GB"/>
          </a:p>
        </p:txBody>
      </p:sp>
      <p:sp>
        <p:nvSpPr>
          <p:cNvPr id="6" name="Slide Number Placeholder 5"/>
          <p:cNvSpPr>
            <a:spLocks noGrp="1"/>
          </p:cNvSpPr>
          <p:nvPr>
            <p:ph type="sldNum" sz="quarter" idx="12"/>
          </p:nvPr>
        </p:nvSpPr>
        <p:spPr/>
        <p:txBody>
          <a:bodyPr/>
          <a:lstStyle/>
          <a:p>
            <a:pPr>
              <a:defRPr/>
            </a:pPr>
            <a:fld id="{8C32FF26-AD14-4CF9-8F1D-EF3CFAE0FFAC}" type="slidenum">
              <a:rPr lang="en-GB" smtClean="0"/>
              <a:pPr>
                <a:defRPr/>
              </a:pPr>
              <a:t>‹#›</a:t>
            </a:fld>
            <a:endParaRPr lang="en-GB" dirty="0"/>
          </a:p>
        </p:txBody>
      </p:sp>
    </p:spTree>
    <p:extLst>
      <p:ext uri="{BB962C8B-B14F-4D97-AF65-F5344CB8AC3E}">
        <p14:creationId xmlns:p14="http://schemas.microsoft.com/office/powerpoint/2010/main" val="881098468"/>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a:defRPr/>
            </a:pPr>
            <a:fld id="{88509D79-AD7E-415C-91F8-C4030AD80593}" type="datetime1">
              <a:rPr lang="en-GB" smtClean="0"/>
              <a:pPr>
                <a:defRPr/>
              </a:pPr>
              <a:t>19/02/2018</a:t>
            </a:fld>
            <a:endParaRPr lang="en-GB" dirty="0"/>
          </a:p>
        </p:txBody>
      </p:sp>
      <p:sp>
        <p:nvSpPr>
          <p:cNvPr id="6" name="Footer Placeholder 5"/>
          <p:cNvSpPr>
            <a:spLocks noGrp="1"/>
          </p:cNvSpPr>
          <p:nvPr>
            <p:ph type="ftr" sz="quarter" idx="11"/>
          </p:nvPr>
        </p:nvSpPr>
        <p:spPr/>
        <p:txBody>
          <a:bodyPr/>
          <a:lstStyle/>
          <a:p>
            <a:pPr>
              <a:defRPr/>
            </a:pPr>
            <a:r>
              <a:rPr lang="en-GB" smtClean="0"/>
              <a:t>UNCLASSIFIED</a:t>
            </a:r>
            <a:endParaRPr lang="en-GB"/>
          </a:p>
        </p:txBody>
      </p:sp>
      <p:sp>
        <p:nvSpPr>
          <p:cNvPr id="7" name="Slide Number Placeholder 6"/>
          <p:cNvSpPr>
            <a:spLocks noGrp="1"/>
          </p:cNvSpPr>
          <p:nvPr>
            <p:ph type="sldNum" sz="quarter" idx="12"/>
          </p:nvPr>
        </p:nvSpPr>
        <p:spPr/>
        <p:txBody>
          <a:bodyPr/>
          <a:lstStyle/>
          <a:p>
            <a:pPr>
              <a:defRPr/>
            </a:pPr>
            <a:fld id="{8C32FF26-AD14-4CF9-8F1D-EF3CFAE0FFAC}" type="slidenum">
              <a:rPr lang="en-GB" smtClean="0"/>
              <a:pPr>
                <a:defRPr/>
              </a:pPr>
              <a:t>‹#›</a:t>
            </a:fld>
            <a:endParaRPr lang="en-GB" dirty="0"/>
          </a:p>
        </p:txBody>
      </p:sp>
    </p:spTree>
    <p:extLst>
      <p:ext uri="{BB962C8B-B14F-4D97-AF65-F5344CB8AC3E}">
        <p14:creationId xmlns:p14="http://schemas.microsoft.com/office/powerpoint/2010/main" val="2963546146"/>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a:defRPr/>
            </a:pPr>
            <a:fld id="{88509D79-AD7E-415C-91F8-C4030AD80593}" type="datetime1">
              <a:rPr lang="en-GB" smtClean="0"/>
              <a:pPr>
                <a:defRPr/>
              </a:pPr>
              <a:t>19/02/2018</a:t>
            </a:fld>
            <a:endParaRPr lang="en-GB" dirty="0"/>
          </a:p>
        </p:txBody>
      </p:sp>
      <p:sp>
        <p:nvSpPr>
          <p:cNvPr id="8" name="Footer Placeholder 7"/>
          <p:cNvSpPr>
            <a:spLocks noGrp="1"/>
          </p:cNvSpPr>
          <p:nvPr>
            <p:ph type="ftr" sz="quarter" idx="11"/>
          </p:nvPr>
        </p:nvSpPr>
        <p:spPr/>
        <p:txBody>
          <a:bodyPr/>
          <a:lstStyle/>
          <a:p>
            <a:pPr>
              <a:defRPr/>
            </a:pPr>
            <a:r>
              <a:rPr lang="en-GB" smtClean="0"/>
              <a:t>UNCLASSIFIED</a:t>
            </a:r>
            <a:endParaRPr lang="en-GB"/>
          </a:p>
        </p:txBody>
      </p:sp>
      <p:sp>
        <p:nvSpPr>
          <p:cNvPr id="9" name="Slide Number Placeholder 8"/>
          <p:cNvSpPr>
            <a:spLocks noGrp="1"/>
          </p:cNvSpPr>
          <p:nvPr>
            <p:ph type="sldNum" sz="quarter" idx="12"/>
          </p:nvPr>
        </p:nvSpPr>
        <p:spPr/>
        <p:txBody>
          <a:bodyPr/>
          <a:lstStyle/>
          <a:p>
            <a:pPr>
              <a:defRPr/>
            </a:pPr>
            <a:fld id="{8C32FF26-AD14-4CF9-8F1D-EF3CFAE0FFAC}" type="slidenum">
              <a:rPr lang="en-GB" smtClean="0"/>
              <a:pPr>
                <a:defRPr/>
              </a:pPr>
              <a:t>‹#›</a:t>
            </a:fld>
            <a:endParaRPr lang="en-GB" dirty="0"/>
          </a:p>
        </p:txBody>
      </p:sp>
    </p:spTree>
    <p:extLst>
      <p:ext uri="{BB962C8B-B14F-4D97-AF65-F5344CB8AC3E}">
        <p14:creationId xmlns:p14="http://schemas.microsoft.com/office/powerpoint/2010/main" val="1132451647"/>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a:defRPr/>
            </a:pPr>
            <a:fld id="{88509D79-AD7E-415C-91F8-C4030AD80593}" type="datetime1">
              <a:rPr lang="en-GB" smtClean="0"/>
              <a:pPr>
                <a:defRPr/>
              </a:pPr>
              <a:t>19/02/2018</a:t>
            </a:fld>
            <a:endParaRPr lang="en-GB" dirty="0"/>
          </a:p>
        </p:txBody>
      </p:sp>
      <p:sp>
        <p:nvSpPr>
          <p:cNvPr id="4" name="Footer Placeholder 3"/>
          <p:cNvSpPr>
            <a:spLocks noGrp="1"/>
          </p:cNvSpPr>
          <p:nvPr>
            <p:ph type="ftr" sz="quarter" idx="11"/>
          </p:nvPr>
        </p:nvSpPr>
        <p:spPr/>
        <p:txBody>
          <a:bodyPr/>
          <a:lstStyle/>
          <a:p>
            <a:pPr>
              <a:defRPr/>
            </a:pPr>
            <a:r>
              <a:rPr lang="en-GB" smtClean="0"/>
              <a:t>UNCLASSIFIED</a:t>
            </a:r>
            <a:endParaRPr lang="en-GB"/>
          </a:p>
        </p:txBody>
      </p:sp>
      <p:sp>
        <p:nvSpPr>
          <p:cNvPr id="5" name="Slide Number Placeholder 4"/>
          <p:cNvSpPr>
            <a:spLocks noGrp="1"/>
          </p:cNvSpPr>
          <p:nvPr>
            <p:ph type="sldNum" sz="quarter" idx="12"/>
          </p:nvPr>
        </p:nvSpPr>
        <p:spPr/>
        <p:txBody>
          <a:bodyPr/>
          <a:lstStyle/>
          <a:p>
            <a:pPr>
              <a:defRPr/>
            </a:pPr>
            <a:fld id="{8C32FF26-AD14-4CF9-8F1D-EF3CFAE0FFAC}" type="slidenum">
              <a:rPr lang="en-GB" smtClean="0"/>
              <a:pPr>
                <a:defRPr/>
              </a:pPr>
              <a:t>‹#›</a:t>
            </a:fld>
            <a:endParaRPr lang="en-GB" dirty="0"/>
          </a:p>
        </p:txBody>
      </p:sp>
    </p:spTree>
    <p:extLst>
      <p:ext uri="{BB962C8B-B14F-4D97-AF65-F5344CB8AC3E}">
        <p14:creationId xmlns:p14="http://schemas.microsoft.com/office/powerpoint/2010/main" val="3904305408"/>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88509D79-AD7E-415C-91F8-C4030AD80593}" type="datetime1">
              <a:rPr lang="en-GB" smtClean="0"/>
              <a:pPr>
                <a:defRPr/>
              </a:pPr>
              <a:t>19/02/2018</a:t>
            </a:fld>
            <a:endParaRPr lang="en-GB" dirty="0"/>
          </a:p>
        </p:txBody>
      </p:sp>
      <p:sp>
        <p:nvSpPr>
          <p:cNvPr id="3" name="Footer Placeholder 2"/>
          <p:cNvSpPr>
            <a:spLocks noGrp="1"/>
          </p:cNvSpPr>
          <p:nvPr>
            <p:ph type="ftr" sz="quarter" idx="11"/>
          </p:nvPr>
        </p:nvSpPr>
        <p:spPr/>
        <p:txBody>
          <a:bodyPr/>
          <a:lstStyle/>
          <a:p>
            <a:pPr>
              <a:defRPr/>
            </a:pPr>
            <a:r>
              <a:rPr lang="en-GB" smtClean="0"/>
              <a:t>UNCLASSIFIED</a:t>
            </a:r>
            <a:endParaRPr lang="en-GB"/>
          </a:p>
        </p:txBody>
      </p:sp>
      <p:sp>
        <p:nvSpPr>
          <p:cNvPr id="4" name="Slide Number Placeholder 3"/>
          <p:cNvSpPr>
            <a:spLocks noGrp="1"/>
          </p:cNvSpPr>
          <p:nvPr>
            <p:ph type="sldNum" sz="quarter" idx="12"/>
          </p:nvPr>
        </p:nvSpPr>
        <p:spPr/>
        <p:txBody>
          <a:bodyPr/>
          <a:lstStyle/>
          <a:p>
            <a:pPr>
              <a:defRPr/>
            </a:pPr>
            <a:fld id="{8C32FF26-AD14-4CF9-8F1D-EF3CFAE0FFAC}" type="slidenum">
              <a:rPr lang="en-GB" smtClean="0"/>
              <a:pPr>
                <a:defRPr/>
              </a:pPr>
              <a:t>‹#›</a:t>
            </a:fld>
            <a:endParaRPr lang="en-GB" dirty="0"/>
          </a:p>
        </p:txBody>
      </p:sp>
    </p:spTree>
    <p:extLst>
      <p:ext uri="{BB962C8B-B14F-4D97-AF65-F5344CB8AC3E}">
        <p14:creationId xmlns:p14="http://schemas.microsoft.com/office/powerpoint/2010/main" val="3028489300"/>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88509D79-AD7E-415C-91F8-C4030AD80593}" type="datetime1">
              <a:rPr lang="en-GB" smtClean="0"/>
              <a:pPr>
                <a:defRPr/>
              </a:pPr>
              <a:t>19/02/2018</a:t>
            </a:fld>
            <a:endParaRPr lang="en-GB" dirty="0"/>
          </a:p>
        </p:txBody>
      </p:sp>
      <p:sp>
        <p:nvSpPr>
          <p:cNvPr id="6" name="Footer Placeholder 5"/>
          <p:cNvSpPr>
            <a:spLocks noGrp="1"/>
          </p:cNvSpPr>
          <p:nvPr>
            <p:ph type="ftr" sz="quarter" idx="11"/>
          </p:nvPr>
        </p:nvSpPr>
        <p:spPr/>
        <p:txBody>
          <a:bodyPr/>
          <a:lstStyle/>
          <a:p>
            <a:pPr>
              <a:defRPr/>
            </a:pPr>
            <a:r>
              <a:rPr lang="en-GB" smtClean="0"/>
              <a:t>UNCLASSIFIED</a:t>
            </a:r>
            <a:endParaRPr lang="en-GB"/>
          </a:p>
        </p:txBody>
      </p:sp>
      <p:sp>
        <p:nvSpPr>
          <p:cNvPr id="7" name="Slide Number Placeholder 6"/>
          <p:cNvSpPr>
            <a:spLocks noGrp="1"/>
          </p:cNvSpPr>
          <p:nvPr>
            <p:ph type="sldNum" sz="quarter" idx="12"/>
          </p:nvPr>
        </p:nvSpPr>
        <p:spPr/>
        <p:txBody>
          <a:bodyPr/>
          <a:lstStyle/>
          <a:p>
            <a:pPr>
              <a:defRPr/>
            </a:pPr>
            <a:fld id="{8C32FF26-AD14-4CF9-8F1D-EF3CFAE0FFAC}" type="slidenum">
              <a:rPr lang="en-GB" smtClean="0"/>
              <a:pPr>
                <a:defRPr/>
              </a:pPr>
              <a:t>‹#›</a:t>
            </a:fld>
            <a:endParaRPr lang="en-GB" dirty="0"/>
          </a:p>
        </p:txBody>
      </p:sp>
    </p:spTree>
    <p:extLst>
      <p:ext uri="{BB962C8B-B14F-4D97-AF65-F5344CB8AC3E}">
        <p14:creationId xmlns:p14="http://schemas.microsoft.com/office/powerpoint/2010/main" val="2681086981"/>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88509D79-AD7E-415C-91F8-C4030AD80593}" type="datetime1">
              <a:rPr lang="en-GB" smtClean="0"/>
              <a:pPr>
                <a:defRPr/>
              </a:pPr>
              <a:t>19/02/2018</a:t>
            </a:fld>
            <a:endParaRPr lang="en-GB" dirty="0"/>
          </a:p>
        </p:txBody>
      </p:sp>
      <p:sp>
        <p:nvSpPr>
          <p:cNvPr id="6" name="Footer Placeholder 5"/>
          <p:cNvSpPr>
            <a:spLocks noGrp="1"/>
          </p:cNvSpPr>
          <p:nvPr>
            <p:ph type="ftr" sz="quarter" idx="11"/>
          </p:nvPr>
        </p:nvSpPr>
        <p:spPr/>
        <p:txBody>
          <a:bodyPr/>
          <a:lstStyle/>
          <a:p>
            <a:pPr>
              <a:defRPr/>
            </a:pPr>
            <a:r>
              <a:rPr lang="en-GB" smtClean="0"/>
              <a:t>UNCLASSIFIED</a:t>
            </a:r>
            <a:endParaRPr lang="en-GB"/>
          </a:p>
        </p:txBody>
      </p:sp>
      <p:sp>
        <p:nvSpPr>
          <p:cNvPr id="7" name="Slide Number Placeholder 6"/>
          <p:cNvSpPr>
            <a:spLocks noGrp="1"/>
          </p:cNvSpPr>
          <p:nvPr>
            <p:ph type="sldNum" sz="quarter" idx="12"/>
          </p:nvPr>
        </p:nvSpPr>
        <p:spPr/>
        <p:txBody>
          <a:bodyPr/>
          <a:lstStyle/>
          <a:p>
            <a:pPr>
              <a:defRPr/>
            </a:pPr>
            <a:fld id="{8C32FF26-AD14-4CF9-8F1D-EF3CFAE0FFAC}" type="slidenum">
              <a:rPr lang="en-GB" smtClean="0"/>
              <a:pPr>
                <a:defRPr/>
              </a:pPr>
              <a:t>‹#›</a:t>
            </a:fld>
            <a:endParaRPr lang="en-GB" dirty="0"/>
          </a:p>
        </p:txBody>
      </p:sp>
    </p:spTree>
    <p:extLst>
      <p:ext uri="{BB962C8B-B14F-4D97-AF65-F5344CB8AC3E}">
        <p14:creationId xmlns:p14="http://schemas.microsoft.com/office/powerpoint/2010/main" val="3301271290"/>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88509D79-AD7E-415C-91F8-C4030AD80593}" type="datetime1">
              <a:rPr lang="en-GB" smtClean="0"/>
              <a:pPr>
                <a:defRPr/>
              </a:pPr>
              <a:t>19/02/2018</a:t>
            </a:fld>
            <a:endParaRPr lang="en-GB"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r>
              <a:rPr lang="en-GB" smtClean="0"/>
              <a:t>UNCLASSIFIED</a:t>
            </a:r>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8C32FF26-AD14-4CF9-8F1D-EF3CFAE0FFAC}" type="slidenum">
              <a:rPr lang="en-GB" smtClean="0"/>
              <a:pPr>
                <a:defRPr/>
              </a:pPr>
              <a:t>‹#›</a:t>
            </a:fld>
            <a:endParaRPr lang="en-GB" dirty="0"/>
          </a:p>
        </p:txBody>
      </p:sp>
    </p:spTree>
    <p:extLst>
      <p:ext uri="{BB962C8B-B14F-4D97-AF65-F5344CB8AC3E}">
        <p14:creationId xmlns:p14="http://schemas.microsoft.com/office/powerpoint/2010/main" val="1257395661"/>
      </p:ext>
    </p:extLst>
  </p:cSld>
  <p:clrMap bg1="lt1" tx1="dk1" bg2="lt2" tx2="dk2" accent1="accent1" accent2="accent2" accent3="accent3" accent4="accent4" accent5="accent5" accent6="accent6" hlink="hlink" folHlink="folHlink"/>
  <p:sldLayoutIdLst>
    <p:sldLayoutId id="2147483838" r:id="rId1"/>
    <p:sldLayoutId id="2147483839" r:id="rId2"/>
    <p:sldLayoutId id="2147483840" r:id="rId3"/>
    <p:sldLayoutId id="2147483841" r:id="rId4"/>
    <p:sldLayoutId id="2147483842" r:id="rId5"/>
    <p:sldLayoutId id="2147483843" r:id="rId6"/>
    <p:sldLayoutId id="2147483844" r:id="rId7"/>
    <p:sldLayoutId id="2147483845" r:id="rId8"/>
    <p:sldLayoutId id="2147483846" r:id="rId9"/>
    <p:sldLayoutId id="2147483847" r:id="rId10"/>
    <p:sldLayoutId id="2147483848" r:id="rId11"/>
    <p:sldLayoutId id="2147483849" r:id="rId12"/>
    <p:sldLayoutId id="2147483850" r:id="rId13"/>
    <p:sldLayoutId id="2147483828" r:id="rId14"/>
    <p:sldLayoutId id="2147483829" r:id="rId15"/>
    <p:sldLayoutId id="2147483835" r:id="rId16"/>
    <p:sldLayoutId id="2147483836" r:id="rId17"/>
    <p:sldLayoutId id="2147483802" r:id="rId18"/>
    <p:sldLayoutId id="2147483801" r:id="rId19"/>
    <p:sldLayoutId id="2147483825" r:id="rId20"/>
    <p:sldLayoutId id="2147483819" r:id="rId21"/>
    <p:sldLayoutId id="2147483817" r:id="rId22"/>
    <p:sldLayoutId id="2147483804" r:id="rId23"/>
    <p:sldLayoutId id="2147483826" r:id="rId24"/>
    <p:sldLayoutId id="2147483824" r:id="rId25"/>
    <p:sldLayoutId id="2147483827" r:id="rId26"/>
    <p:sldLayoutId id="2147483816" r:id="rId27"/>
    <p:sldLayoutId id="2147483818" r:id="rId28"/>
    <p:sldLayoutId id="2147483851" r:id="rId29"/>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13.xml"/><Relationship Id="rId5" Type="http://schemas.openxmlformats.org/officeDocument/2006/relationships/image" Target="../media/image16.jpeg"/><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4.xml"/><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26.png"/><Relationship Id="rId4" Type="http://schemas.openxmlformats.org/officeDocument/2006/relationships/image" Target="../media/image25.jpeg"/></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9.emf"/></Relationships>
</file>

<file path=ppt/slides/_rels/slide31.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hyperlink" Target="https://www.gov.uk/managing-your-waste-an-" TargetMode="External"/><Relationship Id="rId2" Type="http://schemas.openxmlformats.org/officeDocument/2006/relationships/notesSlide" Target="../notesSlides/notesSlide32.xml"/><Relationship Id="rId1" Type="http://schemas.openxmlformats.org/officeDocument/2006/relationships/slideLayout" Target="../slideLayouts/slideLayout13.xml"/><Relationship Id="rId4" Type="http://schemas.openxmlformats.org/officeDocument/2006/relationships/hyperlink" Target="https://www.gov.uk/guidance/access-the-public-"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33.xml"/><Relationship Id="rId1" Type="http://schemas.openxmlformats.org/officeDocument/2006/relationships/slideLayout" Target="../slideLayouts/slideLayout29.xml"/></Relationships>
</file>

<file path=ppt/slides/_rels/slide35.xml.rels><?xml version="1.0" encoding="UTF-8" standalone="yes"?>
<Relationships xmlns="http://schemas.openxmlformats.org/package/2006/relationships"><Relationship Id="rId3" Type="http://schemas.openxmlformats.org/officeDocument/2006/relationships/hyperlink" Target="mailto:enquiries@environment-agency.gov.uk" TargetMode="External"/><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84109" y="1412776"/>
            <a:ext cx="8207375" cy="1512168"/>
          </a:xfrm>
          <a:prstGeom prst="rect">
            <a:avLst/>
          </a:prstGeom>
        </p:spPr>
        <p:txBody>
          <a:bodyPr/>
          <a:lstStyle/>
          <a:p>
            <a:pPr marR="0" lvl="0" algn="l" defTabSz="914400" rtl="0" eaLnBrk="1" fontAlgn="base" latinLnBrk="0" hangingPunct="1">
              <a:lnSpc>
                <a:spcPct val="90000"/>
              </a:lnSpc>
              <a:spcBef>
                <a:spcPct val="0"/>
              </a:spcBef>
              <a:spcAft>
                <a:spcPct val="0"/>
              </a:spcAft>
              <a:buClrTx/>
              <a:buSzTx/>
              <a:tabLst/>
              <a:defRPr/>
            </a:pPr>
            <a:r>
              <a:rPr kumimoji="0" lang="en-GB" sz="4800" b="1" i="0" u="none" strike="noStrike" kern="1200" cap="none" spc="0" normalizeH="0" baseline="0" noProof="0" dirty="0" smtClean="0">
                <a:ln>
                  <a:noFill/>
                </a:ln>
                <a:effectLst/>
                <a:uLnTx/>
                <a:uFillTx/>
                <a:latin typeface="+mj-lt"/>
                <a:ea typeface="+mj-ea"/>
                <a:cs typeface="+mj-cs"/>
              </a:rPr>
              <a:t>Is Waste </a:t>
            </a:r>
            <a:r>
              <a:rPr lang="en-GB" sz="4800" b="1" dirty="0">
                <a:latin typeface="+mj-lt"/>
                <a:ea typeface="+mj-ea"/>
                <a:cs typeface="+mj-cs"/>
              </a:rPr>
              <a:t>C</a:t>
            </a:r>
            <a:r>
              <a:rPr kumimoji="0" lang="en-GB" sz="4800" b="1" i="0" u="none" strike="noStrike" kern="1200" cap="none" spc="0" normalizeH="0" baseline="0" noProof="0" dirty="0" smtClean="0">
                <a:ln>
                  <a:noFill/>
                </a:ln>
                <a:effectLst/>
                <a:uLnTx/>
                <a:uFillTx/>
                <a:latin typeface="+mj-lt"/>
                <a:ea typeface="+mj-ea"/>
                <a:cs typeface="+mj-cs"/>
              </a:rPr>
              <a:t>rime the </a:t>
            </a:r>
            <a:r>
              <a:rPr lang="en-GB" sz="4800" b="1" noProof="0" dirty="0">
                <a:latin typeface="+mj-lt"/>
                <a:ea typeface="+mj-ea"/>
                <a:cs typeface="+mj-cs"/>
              </a:rPr>
              <a:t>N</a:t>
            </a:r>
            <a:r>
              <a:rPr kumimoji="0" lang="en-GB" sz="4800" b="1" i="0" u="none" strike="noStrike" kern="1200" cap="none" spc="0" normalizeH="0" baseline="0" noProof="0" dirty="0" smtClean="0">
                <a:ln>
                  <a:noFill/>
                </a:ln>
                <a:effectLst/>
                <a:uLnTx/>
                <a:uFillTx/>
                <a:latin typeface="+mj-lt"/>
                <a:ea typeface="+mj-ea"/>
                <a:cs typeface="+mj-cs"/>
              </a:rPr>
              <a:t>ew</a:t>
            </a:r>
            <a:r>
              <a:rPr lang="en-GB" sz="4800" b="1" dirty="0" smtClean="0">
                <a:latin typeface="+mj-lt"/>
                <a:ea typeface="+mj-ea"/>
                <a:cs typeface="+mj-cs"/>
              </a:rPr>
              <a:t> </a:t>
            </a:r>
            <a:r>
              <a:rPr lang="en-GB" sz="4800" b="1" dirty="0">
                <a:latin typeface="+mj-lt"/>
                <a:ea typeface="+mj-ea"/>
                <a:cs typeface="+mj-cs"/>
              </a:rPr>
              <a:t>N</a:t>
            </a:r>
            <a:r>
              <a:rPr kumimoji="0" lang="en-GB" sz="4800" b="1" i="0" u="none" strike="noStrike" kern="1200" cap="none" spc="0" normalizeH="0" baseline="0" noProof="0" dirty="0" err="1" smtClean="0">
                <a:ln>
                  <a:noFill/>
                </a:ln>
                <a:effectLst/>
                <a:uLnTx/>
                <a:uFillTx/>
                <a:latin typeface="+mj-lt"/>
                <a:ea typeface="+mj-ea"/>
                <a:cs typeface="+mj-cs"/>
              </a:rPr>
              <a:t>arcotics</a:t>
            </a:r>
            <a:r>
              <a:rPr kumimoji="0" lang="en-GB" sz="4800" b="1" i="0" u="none" strike="noStrike" kern="1200" cap="none" spc="0" normalizeH="0" baseline="0" noProof="0" dirty="0" smtClean="0">
                <a:ln>
                  <a:noFill/>
                </a:ln>
                <a:effectLst/>
                <a:uLnTx/>
                <a:uFillTx/>
                <a:latin typeface="+mj-lt"/>
                <a:ea typeface="+mj-ea"/>
                <a:cs typeface="+mj-cs"/>
              </a:rPr>
              <a:t>?</a:t>
            </a:r>
          </a:p>
        </p:txBody>
      </p:sp>
      <p:sp>
        <p:nvSpPr>
          <p:cNvPr id="3" name="Rectangle 2"/>
          <p:cNvSpPr/>
          <p:nvPr/>
        </p:nvSpPr>
        <p:spPr>
          <a:xfrm>
            <a:off x="384109" y="3933056"/>
            <a:ext cx="7488832" cy="1938992"/>
          </a:xfrm>
          <a:prstGeom prst="rect">
            <a:avLst/>
          </a:prstGeom>
        </p:spPr>
        <p:txBody>
          <a:bodyPr wrap="square">
            <a:spAutoFit/>
          </a:bodyPr>
          <a:lstStyle/>
          <a:p>
            <a:pPr eaLnBrk="1" hangingPunct="1"/>
            <a:r>
              <a:rPr lang="en-GB" sz="2400" b="1" dirty="0" smtClean="0"/>
              <a:t>Lyndon Essex and Steve </a:t>
            </a:r>
            <a:r>
              <a:rPr lang="en-GB" sz="2400" b="1" dirty="0" err="1" smtClean="0"/>
              <a:t>Cawthorne</a:t>
            </a:r>
            <a:r>
              <a:rPr lang="en-GB" sz="2400" b="1" dirty="0" smtClean="0"/>
              <a:t> </a:t>
            </a:r>
          </a:p>
          <a:p>
            <a:pPr eaLnBrk="1" hangingPunct="1"/>
            <a:r>
              <a:rPr lang="en-GB" sz="2400" dirty="0" smtClean="0"/>
              <a:t>Environment Officers: </a:t>
            </a:r>
          </a:p>
          <a:p>
            <a:pPr eaLnBrk="1" hangingPunct="1"/>
            <a:r>
              <a:rPr lang="en-GB" sz="2400" dirty="0" smtClean="0"/>
              <a:t>Waste Regulation, West Midlands Area</a:t>
            </a:r>
          </a:p>
          <a:p>
            <a:pPr eaLnBrk="1" hangingPunct="1"/>
            <a:endParaRPr lang="en-GB" sz="2400" dirty="0" smtClean="0"/>
          </a:p>
          <a:p>
            <a:pPr eaLnBrk="1" hangingPunct="1"/>
            <a:r>
              <a:rPr lang="en-GB" sz="2400" dirty="0" smtClean="0"/>
              <a:t>21</a:t>
            </a:r>
            <a:r>
              <a:rPr lang="en-GB" sz="2400" baseline="30000" dirty="0" smtClean="0"/>
              <a:t>st</a:t>
            </a:r>
            <a:r>
              <a:rPr lang="en-GB" sz="2400" dirty="0" smtClean="0"/>
              <a:t> February 2018</a:t>
            </a:r>
          </a:p>
        </p:txBody>
      </p:sp>
    </p:spTree>
    <p:extLst>
      <p:ext uri="{BB962C8B-B14F-4D97-AF65-F5344CB8AC3E}">
        <p14:creationId xmlns:p14="http://schemas.microsoft.com/office/powerpoint/2010/main" val="26794544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0" indent="0"/>
            <a:r>
              <a:rPr lang="en-GB" sz="4000" b="1" dirty="0" smtClean="0">
                <a:solidFill>
                  <a:schemeClr val="tx1"/>
                </a:solidFill>
              </a:rPr>
              <a:t>AND ……</a:t>
            </a:r>
            <a:endParaRPr lang="en-GB" sz="4000" b="1" dirty="0">
              <a:solidFill>
                <a:schemeClr val="tx1"/>
              </a:solidFill>
            </a:endParaRPr>
          </a:p>
        </p:txBody>
      </p:sp>
      <p:sp>
        <p:nvSpPr>
          <p:cNvPr id="3" name="Content Placeholder 2"/>
          <p:cNvSpPr>
            <a:spLocks noGrp="1"/>
          </p:cNvSpPr>
          <p:nvPr>
            <p:ph idx="1"/>
          </p:nvPr>
        </p:nvSpPr>
        <p:spPr/>
        <p:txBody>
          <a:bodyPr/>
          <a:lstStyle/>
          <a:p>
            <a:pPr>
              <a:spcBef>
                <a:spcPts val="2400"/>
              </a:spcBef>
            </a:pPr>
            <a:r>
              <a:rPr lang="en-GB" altLang="en-US" sz="2800" dirty="0" smtClean="0">
                <a:solidFill>
                  <a:schemeClr val="tx1"/>
                </a:solidFill>
              </a:rPr>
              <a:t>There are major economic incentives to commit waste crime;</a:t>
            </a:r>
          </a:p>
          <a:p>
            <a:pPr>
              <a:spcBef>
                <a:spcPts val="2400"/>
              </a:spcBef>
            </a:pPr>
            <a:r>
              <a:rPr lang="en-GB" altLang="en-US" sz="2800" dirty="0" smtClean="0">
                <a:solidFill>
                  <a:schemeClr val="tx1"/>
                </a:solidFill>
              </a:rPr>
              <a:t>There is a lack of waste producer compliance with Duty of Care responsibilities;</a:t>
            </a:r>
          </a:p>
          <a:p>
            <a:pPr>
              <a:spcBef>
                <a:spcPts val="2400"/>
              </a:spcBef>
            </a:pPr>
            <a:r>
              <a:rPr lang="en-GB" altLang="en-US" sz="2800" dirty="0" smtClean="0">
                <a:solidFill>
                  <a:schemeClr val="tx1"/>
                </a:solidFill>
              </a:rPr>
              <a:t>Barriers to entering the waste management sector are perceived as being low;</a:t>
            </a:r>
          </a:p>
          <a:p>
            <a:pPr>
              <a:spcBef>
                <a:spcPts val="2400"/>
              </a:spcBef>
            </a:pPr>
            <a:r>
              <a:rPr lang="en-GB" altLang="en-US" sz="2800" dirty="0" smtClean="0">
                <a:solidFill>
                  <a:schemeClr val="tx1"/>
                </a:solidFill>
              </a:rPr>
              <a:t>There is a perceived low risk of detection and protracted enforcement. </a:t>
            </a:r>
          </a:p>
          <a:p>
            <a:pPr marL="0" indent="0">
              <a:buNone/>
            </a:pPr>
            <a:endParaRPr lang="en-GB" altLang="en-US" sz="2800" dirty="0">
              <a:solidFill>
                <a:schemeClr val="tx1"/>
              </a:solidFill>
            </a:endParaRPr>
          </a:p>
          <a:p>
            <a:endParaRPr lang="en-GB" altLang="en-US" sz="1800" dirty="0">
              <a:solidFill>
                <a:schemeClr val="tx1"/>
              </a:solidFill>
            </a:endParaRPr>
          </a:p>
        </p:txBody>
      </p:sp>
    </p:spTree>
    <p:extLst>
      <p:ext uri="{BB962C8B-B14F-4D97-AF65-F5344CB8AC3E}">
        <p14:creationId xmlns:p14="http://schemas.microsoft.com/office/powerpoint/2010/main" val="4100567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r>
              <a:rPr lang="en-GB" b="1" dirty="0" smtClean="0">
                <a:solidFill>
                  <a:schemeClr val="tx1"/>
                </a:solidFill>
              </a:rPr>
              <a:t>Our Vision for Waste</a:t>
            </a:r>
            <a:endParaRPr lang="en-GB" b="1" dirty="0">
              <a:solidFill>
                <a:schemeClr val="tx1"/>
              </a:solidFill>
            </a:endParaRPr>
          </a:p>
        </p:txBody>
      </p:sp>
      <p:sp>
        <p:nvSpPr>
          <p:cNvPr id="3" name="Content Placeholder 2"/>
          <p:cNvSpPr>
            <a:spLocks noGrp="1"/>
          </p:cNvSpPr>
          <p:nvPr>
            <p:ph idx="1"/>
          </p:nvPr>
        </p:nvSpPr>
        <p:spPr/>
        <p:txBody>
          <a:bodyPr/>
          <a:lstStyle/>
          <a:p>
            <a:pPr marL="0" indent="0">
              <a:buNone/>
            </a:pPr>
            <a:endParaRPr lang="en-GB" altLang="en-US" sz="3600" i="1" dirty="0" smtClean="0">
              <a:solidFill>
                <a:schemeClr val="accent1"/>
              </a:solidFill>
            </a:endParaRPr>
          </a:p>
          <a:p>
            <a:pPr marL="0" indent="0">
              <a:buNone/>
            </a:pPr>
            <a:r>
              <a:rPr lang="en-GB" altLang="en-US" sz="3600" i="1" dirty="0" smtClean="0">
                <a:solidFill>
                  <a:schemeClr val="tx1"/>
                </a:solidFill>
              </a:rPr>
              <a:t>Waste is </a:t>
            </a:r>
            <a:r>
              <a:rPr lang="en-GB" altLang="en-US" sz="3600" b="1" i="1" dirty="0" smtClean="0">
                <a:solidFill>
                  <a:schemeClr val="tx1"/>
                </a:solidFill>
              </a:rPr>
              <a:t>minimised</a:t>
            </a:r>
            <a:r>
              <a:rPr lang="en-GB" altLang="en-US" sz="3600" i="1" dirty="0" smtClean="0">
                <a:solidFill>
                  <a:schemeClr val="tx1"/>
                </a:solidFill>
              </a:rPr>
              <a:t>, and waste that is produced is managed in the </a:t>
            </a:r>
            <a:r>
              <a:rPr lang="en-GB" altLang="en-US" sz="3600" b="1" i="1" dirty="0" smtClean="0">
                <a:solidFill>
                  <a:schemeClr val="tx1"/>
                </a:solidFill>
              </a:rPr>
              <a:t>right place</a:t>
            </a:r>
            <a:r>
              <a:rPr lang="en-GB" altLang="en-US" sz="3600" i="1" dirty="0" smtClean="0">
                <a:solidFill>
                  <a:schemeClr val="tx1"/>
                </a:solidFill>
              </a:rPr>
              <a:t>, by the </a:t>
            </a:r>
            <a:r>
              <a:rPr lang="en-GB" altLang="en-US" sz="3600" b="1" i="1" dirty="0" smtClean="0">
                <a:solidFill>
                  <a:schemeClr val="tx1"/>
                </a:solidFill>
              </a:rPr>
              <a:t>right people</a:t>
            </a:r>
            <a:r>
              <a:rPr lang="en-GB" altLang="en-US" sz="3600" i="1" dirty="0" smtClean="0">
                <a:solidFill>
                  <a:schemeClr val="tx1"/>
                </a:solidFill>
              </a:rPr>
              <a:t>.</a:t>
            </a:r>
            <a:endParaRPr lang="en-GB" altLang="en-US" sz="3600" i="1" dirty="0">
              <a:solidFill>
                <a:schemeClr val="tx1"/>
              </a:solidFill>
            </a:endParaRPr>
          </a:p>
          <a:p>
            <a:endParaRPr lang="en-GB" altLang="en-US" sz="2800" dirty="0">
              <a:solidFill>
                <a:schemeClr val="accent1"/>
              </a:solidFill>
            </a:endParaRPr>
          </a:p>
          <a:p>
            <a:pPr marL="0" indent="0">
              <a:buNone/>
            </a:pPr>
            <a:endParaRPr lang="en-GB" altLang="en-US" sz="2800" dirty="0" smtClean="0">
              <a:solidFill>
                <a:schemeClr val="accent1"/>
              </a:solidFill>
            </a:endParaRPr>
          </a:p>
          <a:p>
            <a:endParaRPr lang="en-GB" altLang="en-US" sz="2800" dirty="0">
              <a:solidFill>
                <a:schemeClr val="accent1"/>
              </a:solidFill>
            </a:endParaRPr>
          </a:p>
          <a:p>
            <a:endParaRPr lang="en-GB" altLang="en-US" sz="1800" dirty="0">
              <a:solidFill>
                <a:schemeClr val="accent1"/>
              </a:solidFill>
            </a:endParaRPr>
          </a:p>
        </p:txBody>
      </p:sp>
    </p:spTree>
    <p:extLst>
      <p:ext uri="{BB962C8B-B14F-4D97-AF65-F5344CB8AC3E}">
        <p14:creationId xmlns:p14="http://schemas.microsoft.com/office/powerpoint/2010/main" val="9146630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r>
              <a:rPr lang="en-GB" b="1" dirty="0" smtClean="0">
                <a:solidFill>
                  <a:schemeClr val="tx1"/>
                </a:solidFill>
              </a:rPr>
              <a:t>Our Vision for Waste</a:t>
            </a:r>
            <a:endParaRPr lang="en-GB" b="1" dirty="0">
              <a:solidFill>
                <a:schemeClr val="tx1"/>
              </a:solidFill>
            </a:endParaRPr>
          </a:p>
        </p:txBody>
      </p:sp>
      <p:sp>
        <p:nvSpPr>
          <p:cNvPr id="4" name="Content Placeholder 3"/>
          <p:cNvSpPr>
            <a:spLocks noGrp="1"/>
          </p:cNvSpPr>
          <p:nvPr>
            <p:ph idx="1"/>
          </p:nvPr>
        </p:nvSpPr>
        <p:spPr/>
        <p:txBody>
          <a:bodyPr/>
          <a:lstStyle/>
          <a:p>
            <a:pPr>
              <a:spcBef>
                <a:spcPts val="1800"/>
              </a:spcBef>
              <a:spcAft>
                <a:spcPts val="600"/>
              </a:spcAft>
            </a:pPr>
            <a:r>
              <a:rPr lang="en-GB" sz="2800" dirty="0" smtClean="0">
                <a:solidFill>
                  <a:schemeClr val="tx1"/>
                </a:solidFill>
              </a:rPr>
              <a:t>Regulated customers take greater responsibility for their environmental performance;</a:t>
            </a:r>
          </a:p>
          <a:p>
            <a:pPr>
              <a:spcBef>
                <a:spcPts val="1800"/>
              </a:spcBef>
              <a:spcAft>
                <a:spcPts val="600"/>
              </a:spcAft>
            </a:pPr>
            <a:r>
              <a:rPr lang="en-GB" sz="2800" dirty="0" smtClean="0">
                <a:solidFill>
                  <a:schemeClr val="tx1"/>
                </a:solidFill>
              </a:rPr>
              <a:t>We reduce crime and tackle poor performance in the waste management sector;</a:t>
            </a:r>
          </a:p>
          <a:p>
            <a:pPr>
              <a:spcBef>
                <a:spcPts val="1800"/>
              </a:spcBef>
              <a:spcAft>
                <a:spcPts val="600"/>
              </a:spcAft>
            </a:pPr>
            <a:r>
              <a:rPr lang="en-GB" sz="2800" dirty="0" smtClean="0">
                <a:solidFill>
                  <a:schemeClr val="tx1"/>
                </a:solidFill>
              </a:rPr>
              <a:t>We work with industry to ensure that waste is correctly described, treated and managed to safeguard healthy communities and the environment and contribute to economic growth.</a:t>
            </a:r>
          </a:p>
          <a:p>
            <a:endParaRPr lang="en-GB" sz="2800" dirty="0" smtClean="0"/>
          </a:p>
          <a:p>
            <a:endParaRPr lang="en-GB" sz="2800" dirty="0"/>
          </a:p>
        </p:txBody>
      </p:sp>
    </p:spTree>
    <p:extLst>
      <p:ext uri="{BB962C8B-B14F-4D97-AF65-F5344CB8AC3E}">
        <p14:creationId xmlns:p14="http://schemas.microsoft.com/office/powerpoint/2010/main" val="23744420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chemeClr val="tx1"/>
                </a:solidFill>
              </a:rPr>
              <a:t>Our </a:t>
            </a:r>
            <a:r>
              <a:rPr lang="en-GB" b="1" dirty="0" smtClean="0">
                <a:solidFill>
                  <a:schemeClr val="tx1"/>
                </a:solidFill>
              </a:rPr>
              <a:t>approach (1)</a:t>
            </a:r>
            <a:endParaRPr lang="en-GB" b="1" dirty="0">
              <a:solidFill>
                <a:schemeClr val="tx1"/>
              </a:solidFill>
            </a:endParaRPr>
          </a:p>
        </p:txBody>
      </p:sp>
      <p:sp>
        <p:nvSpPr>
          <p:cNvPr id="7" name="Content Placeholder 2"/>
          <p:cNvSpPr>
            <a:spLocks noGrp="1"/>
          </p:cNvSpPr>
          <p:nvPr>
            <p:ph idx="1"/>
          </p:nvPr>
        </p:nvSpPr>
        <p:spPr>
          <a:xfrm>
            <a:off x="445570" y="1844824"/>
            <a:ext cx="8207688" cy="4242793"/>
          </a:xfrm>
        </p:spPr>
        <p:txBody>
          <a:bodyPr/>
          <a:lstStyle/>
          <a:p>
            <a:r>
              <a:rPr lang="en-GB" altLang="en-US" sz="2800" dirty="0" smtClean="0">
                <a:solidFill>
                  <a:schemeClr val="tx1"/>
                </a:solidFill>
              </a:rPr>
              <a:t>We take tough regulatory action</a:t>
            </a:r>
          </a:p>
          <a:p>
            <a:pPr marL="0" indent="0">
              <a:buNone/>
            </a:pPr>
            <a:endParaRPr lang="en-GB" altLang="en-US" sz="2800" dirty="0" smtClean="0">
              <a:solidFill>
                <a:schemeClr val="accent1"/>
              </a:solidFill>
            </a:endParaRPr>
          </a:p>
          <a:p>
            <a:endParaRPr lang="en-GB" altLang="en-US" sz="2800" dirty="0">
              <a:solidFill>
                <a:schemeClr val="accent1"/>
              </a:solidFill>
            </a:endParaRPr>
          </a:p>
          <a:p>
            <a:endParaRPr lang="en-GB" altLang="en-US" sz="1800" dirty="0">
              <a:solidFill>
                <a:schemeClr val="accent1"/>
              </a:solidFill>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22099" y="2891383"/>
            <a:ext cx="2607230" cy="2337817"/>
          </a:xfrm>
          <a:prstGeom prst="rect">
            <a:avLst/>
          </a:prstGeom>
        </p:spPr>
      </p:pic>
    </p:spTree>
    <p:extLst>
      <p:ext uri="{BB962C8B-B14F-4D97-AF65-F5344CB8AC3E}">
        <p14:creationId xmlns:p14="http://schemas.microsoft.com/office/powerpoint/2010/main" val="3694302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chemeClr val="tx1"/>
                </a:solidFill>
              </a:rPr>
              <a:t>Our </a:t>
            </a:r>
            <a:r>
              <a:rPr lang="en-GB" b="1" dirty="0" smtClean="0">
                <a:solidFill>
                  <a:schemeClr val="tx1"/>
                </a:solidFill>
              </a:rPr>
              <a:t>approach (2)</a:t>
            </a:r>
            <a:endParaRPr lang="en-GB" b="1" dirty="0">
              <a:solidFill>
                <a:schemeClr val="tx1"/>
              </a:solidFill>
            </a:endParaRPr>
          </a:p>
        </p:txBody>
      </p:sp>
      <p:sp>
        <p:nvSpPr>
          <p:cNvPr id="7" name="Content Placeholder 2"/>
          <p:cNvSpPr>
            <a:spLocks noGrp="1"/>
          </p:cNvSpPr>
          <p:nvPr>
            <p:ph idx="1"/>
          </p:nvPr>
        </p:nvSpPr>
        <p:spPr>
          <a:xfrm>
            <a:off x="445570" y="1340768"/>
            <a:ext cx="8207688" cy="4746849"/>
          </a:xfrm>
        </p:spPr>
        <p:txBody>
          <a:bodyPr/>
          <a:lstStyle/>
          <a:p>
            <a:r>
              <a:rPr lang="en-GB" altLang="en-US" sz="2800" dirty="0" smtClean="0">
                <a:solidFill>
                  <a:schemeClr val="tx1"/>
                </a:solidFill>
              </a:rPr>
              <a:t>We evolve our regulatory approach</a:t>
            </a:r>
          </a:p>
          <a:p>
            <a:pPr marL="0" indent="0">
              <a:buNone/>
            </a:pPr>
            <a:endParaRPr lang="en-GB" altLang="en-US" sz="2800" dirty="0" smtClean="0">
              <a:solidFill>
                <a:schemeClr val="tx1"/>
              </a:solidFill>
            </a:endParaRPr>
          </a:p>
          <a:p>
            <a:endParaRPr lang="en-GB" altLang="en-US" sz="2800" dirty="0">
              <a:solidFill>
                <a:schemeClr val="accent1"/>
              </a:solidFill>
            </a:endParaRPr>
          </a:p>
          <a:p>
            <a:endParaRPr lang="en-GB" altLang="en-US" sz="1800" dirty="0">
              <a:solidFill>
                <a:schemeClr val="accent1"/>
              </a:solidFill>
            </a:endParaRPr>
          </a:p>
        </p:txBody>
      </p:sp>
      <p:pic>
        <p:nvPicPr>
          <p:cNvPr id="3" name="Picture 2"/>
          <p:cNvPicPr>
            <a:picLocks noChangeAspect="1"/>
          </p:cNvPicPr>
          <p:nvPr/>
        </p:nvPicPr>
        <p:blipFill>
          <a:blip r:embed="rId3"/>
          <a:stretch>
            <a:fillRect/>
          </a:stretch>
        </p:blipFill>
        <p:spPr>
          <a:xfrm>
            <a:off x="1331640" y="2078030"/>
            <a:ext cx="6120680" cy="4009587"/>
          </a:xfrm>
          <a:prstGeom prst="rect">
            <a:avLst/>
          </a:prstGeom>
        </p:spPr>
      </p:pic>
    </p:spTree>
    <p:extLst>
      <p:ext uri="{BB962C8B-B14F-4D97-AF65-F5344CB8AC3E}">
        <p14:creationId xmlns:p14="http://schemas.microsoft.com/office/powerpoint/2010/main" val="24216375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chemeClr val="tx1"/>
                </a:solidFill>
              </a:rPr>
              <a:t>Our </a:t>
            </a:r>
            <a:r>
              <a:rPr lang="en-GB" b="1" dirty="0" smtClean="0">
                <a:solidFill>
                  <a:schemeClr val="tx1"/>
                </a:solidFill>
              </a:rPr>
              <a:t>approach (3)</a:t>
            </a:r>
            <a:endParaRPr lang="en-GB" b="1" dirty="0">
              <a:solidFill>
                <a:schemeClr val="tx1"/>
              </a:solidFill>
            </a:endParaRPr>
          </a:p>
        </p:txBody>
      </p:sp>
      <p:sp>
        <p:nvSpPr>
          <p:cNvPr id="7" name="Content Placeholder 2"/>
          <p:cNvSpPr>
            <a:spLocks noGrp="1"/>
          </p:cNvSpPr>
          <p:nvPr>
            <p:ph idx="1"/>
          </p:nvPr>
        </p:nvSpPr>
        <p:spPr>
          <a:xfrm>
            <a:off x="445570" y="1844824"/>
            <a:ext cx="8207688" cy="4242793"/>
          </a:xfrm>
        </p:spPr>
        <p:txBody>
          <a:bodyPr/>
          <a:lstStyle/>
          <a:p>
            <a:r>
              <a:rPr lang="en-GB" altLang="en-US" sz="2800" dirty="0" smtClean="0">
                <a:solidFill>
                  <a:schemeClr val="tx1"/>
                </a:solidFill>
              </a:rPr>
              <a:t>We support legitimate business</a:t>
            </a:r>
          </a:p>
          <a:p>
            <a:pPr marL="0" indent="0">
              <a:buNone/>
            </a:pPr>
            <a:endParaRPr lang="en-GB" altLang="en-US" sz="2800" dirty="0" smtClean="0">
              <a:solidFill>
                <a:schemeClr val="accent1"/>
              </a:solidFill>
            </a:endParaRPr>
          </a:p>
          <a:p>
            <a:endParaRPr lang="en-GB" altLang="en-US" sz="2800" dirty="0">
              <a:solidFill>
                <a:schemeClr val="accent1"/>
              </a:solidFill>
            </a:endParaRPr>
          </a:p>
          <a:p>
            <a:endParaRPr lang="en-GB" altLang="en-US" sz="1800" dirty="0">
              <a:solidFill>
                <a:schemeClr val="accent1"/>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0487" y="2948574"/>
            <a:ext cx="2489200" cy="2641600"/>
          </a:xfrm>
          <a:prstGeom prst="rect">
            <a:avLst/>
          </a:prstGeom>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1175" t="6161" r="80713" b="66051"/>
          <a:stretch/>
        </p:blipFill>
        <p:spPr>
          <a:xfrm>
            <a:off x="3995936" y="2996952"/>
            <a:ext cx="2437869" cy="1008112"/>
          </a:xfrm>
          <a:prstGeom prst="rect">
            <a:avLst/>
          </a:prstGeom>
        </p:spPr>
      </p:pic>
    </p:spTree>
    <p:extLst>
      <p:ext uri="{BB962C8B-B14F-4D97-AF65-F5344CB8AC3E}">
        <p14:creationId xmlns:p14="http://schemas.microsoft.com/office/powerpoint/2010/main" val="1755667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chemeClr val="tx1"/>
                </a:solidFill>
              </a:rPr>
              <a:t>Our </a:t>
            </a:r>
            <a:r>
              <a:rPr lang="en-GB" b="1" dirty="0" smtClean="0">
                <a:solidFill>
                  <a:schemeClr val="tx1"/>
                </a:solidFill>
              </a:rPr>
              <a:t>approach (4)</a:t>
            </a:r>
            <a:endParaRPr lang="en-GB" b="1" dirty="0">
              <a:solidFill>
                <a:schemeClr val="tx1"/>
              </a:solidFill>
            </a:endParaRPr>
          </a:p>
        </p:txBody>
      </p:sp>
      <p:sp>
        <p:nvSpPr>
          <p:cNvPr id="7" name="Content Placeholder 2"/>
          <p:cNvSpPr>
            <a:spLocks noGrp="1"/>
          </p:cNvSpPr>
          <p:nvPr>
            <p:ph idx="1"/>
          </p:nvPr>
        </p:nvSpPr>
        <p:spPr>
          <a:xfrm>
            <a:off x="445570" y="1844824"/>
            <a:ext cx="8207688" cy="4242793"/>
          </a:xfrm>
        </p:spPr>
        <p:txBody>
          <a:bodyPr/>
          <a:lstStyle/>
          <a:p>
            <a:r>
              <a:rPr lang="en-GB" altLang="en-US" sz="2800" dirty="0" smtClean="0">
                <a:solidFill>
                  <a:schemeClr val="tx1"/>
                </a:solidFill>
              </a:rPr>
              <a:t>We work in partnership with other regulators</a:t>
            </a:r>
          </a:p>
          <a:p>
            <a:pPr marL="0" indent="0">
              <a:buNone/>
            </a:pPr>
            <a:endParaRPr lang="en-GB" altLang="en-US" sz="2800" dirty="0" smtClean="0">
              <a:solidFill>
                <a:schemeClr val="accent1"/>
              </a:solidFill>
            </a:endParaRPr>
          </a:p>
          <a:p>
            <a:endParaRPr lang="en-GB" altLang="en-US" sz="2800" dirty="0">
              <a:solidFill>
                <a:schemeClr val="accent1"/>
              </a:solidFill>
            </a:endParaRPr>
          </a:p>
          <a:p>
            <a:endParaRPr lang="en-GB" altLang="en-US" sz="1800" dirty="0">
              <a:solidFill>
                <a:schemeClr val="accent1"/>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8024" y="2785268"/>
            <a:ext cx="2984127" cy="1180952"/>
          </a:xfrm>
          <a:prstGeom prst="rect">
            <a:avLst/>
          </a:prstGeom>
        </p:spPr>
      </p:pic>
      <p:pic>
        <p:nvPicPr>
          <p:cNvPr id="12" name="Picture 11"/>
          <p:cNvPicPr>
            <a:picLocks noChangeAspect="1"/>
          </p:cNvPicPr>
          <p:nvPr/>
        </p:nvPicPr>
        <p:blipFill rotWithShape="1">
          <a:blip r:embed="rId4" cstate="print">
            <a:extLst>
              <a:ext uri="{28A0092B-C50C-407E-A947-70E740481C1C}">
                <a14:useLocalDpi xmlns:a14="http://schemas.microsoft.com/office/drawing/2010/main" val="0"/>
              </a:ext>
            </a:extLst>
          </a:blip>
          <a:srcRect t="12525" b="10768"/>
          <a:stretch/>
        </p:blipFill>
        <p:spPr>
          <a:xfrm>
            <a:off x="4427984" y="4221088"/>
            <a:ext cx="3429000" cy="1944216"/>
          </a:xfrm>
          <a:prstGeom prst="rect">
            <a:avLst/>
          </a:prstGeom>
        </p:spPr>
      </p:pic>
      <p:pic>
        <p:nvPicPr>
          <p:cNvPr id="13" name="Picture 1" descr="https://pbs.twimg.com/media/C272bp_VEAAr5I1.jpg:lar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7984" y="2762769"/>
            <a:ext cx="3840000" cy="28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03552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204864"/>
            <a:ext cx="7886700" cy="1325563"/>
          </a:xfrm>
        </p:spPr>
        <p:txBody>
          <a:bodyPr>
            <a:noAutofit/>
          </a:bodyPr>
          <a:lstStyle/>
          <a:p>
            <a:pPr algn="ctr"/>
            <a:r>
              <a:rPr lang="en-GB" sz="6000" b="1" dirty="0" smtClean="0">
                <a:solidFill>
                  <a:schemeClr val="tx1"/>
                </a:solidFill>
              </a:rPr>
              <a:t>Local examples:</a:t>
            </a:r>
            <a:endParaRPr lang="en-GB" sz="6000" b="1" dirty="0">
              <a:solidFill>
                <a:schemeClr val="tx1"/>
              </a:solidFill>
            </a:endParaRPr>
          </a:p>
        </p:txBody>
      </p:sp>
      <p:sp>
        <p:nvSpPr>
          <p:cNvPr id="4" name="Slide Number Placeholder 3"/>
          <p:cNvSpPr>
            <a:spLocks noGrp="1"/>
          </p:cNvSpPr>
          <p:nvPr>
            <p:ph type="sldNum" sz="quarter" idx="12"/>
          </p:nvPr>
        </p:nvSpPr>
        <p:spPr/>
        <p:txBody>
          <a:bodyPr/>
          <a:lstStyle/>
          <a:p>
            <a:pPr>
              <a:defRPr/>
            </a:pPr>
            <a:fld id="{D47A91DE-D07E-4F55-B6A0-E6FB5C42246F}" type="slidenum">
              <a:rPr lang="en-GB" smtClean="0"/>
              <a:pPr>
                <a:defRPr/>
              </a:pPr>
              <a:t>17</a:t>
            </a:fld>
            <a:endParaRPr lang="en-GB" dirty="0"/>
          </a:p>
        </p:txBody>
      </p:sp>
    </p:spTree>
    <p:extLst>
      <p:ext uri="{BB962C8B-B14F-4D97-AF65-F5344CB8AC3E}">
        <p14:creationId xmlns:p14="http://schemas.microsoft.com/office/powerpoint/2010/main" val="26085954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628650" y="365127"/>
            <a:ext cx="4807446" cy="615602"/>
          </a:xfrm>
        </p:spPr>
        <p:txBody>
          <a:bodyPr>
            <a:noAutofit/>
          </a:bodyPr>
          <a:lstStyle/>
          <a:p>
            <a:r>
              <a:rPr lang="en-GB" sz="3200" b="1" dirty="0" smtClean="0">
                <a:solidFill>
                  <a:schemeClr val="tx1"/>
                </a:solidFill>
              </a:rPr>
              <a:t>1. Leominster </a:t>
            </a:r>
            <a:r>
              <a:rPr lang="en-GB" sz="3200" b="1" dirty="0"/>
              <a:t>S</a:t>
            </a:r>
            <a:r>
              <a:rPr lang="en-GB" sz="3200" b="1" dirty="0" smtClean="0">
                <a:solidFill>
                  <a:schemeClr val="tx1"/>
                </a:solidFill>
              </a:rPr>
              <a:t>crap </a:t>
            </a:r>
            <a:r>
              <a:rPr lang="en-GB" sz="3200" b="1" dirty="0"/>
              <a:t>M</a:t>
            </a:r>
            <a:r>
              <a:rPr lang="en-GB" sz="3200" b="1" dirty="0" smtClean="0">
                <a:solidFill>
                  <a:schemeClr val="tx1"/>
                </a:solidFill>
              </a:rPr>
              <a:t>etals</a:t>
            </a:r>
            <a:r>
              <a:rPr lang="en-GB" sz="3200" dirty="0" smtClean="0">
                <a:solidFill>
                  <a:schemeClr val="tx1"/>
                </a:solidFill>
              </a:rPr>
              <a:t/>
            </a:r>
            <a:br>
              <a:rPr lang="en-GB" sz="3200" dirty="0" smtClean="0">
                <a:solidFill>
                  <a:schemeClr val="tx1"/>
                </a:solidFill>
              </a:rPr>
            </a:br>
            <a:endParaRPr lang="en-GB" sz="3200" dirty="0"/>
          </a:p>
        </p:txBody>
      </p:sp>
      <p:sp>
        <p:nvSpPr>
          <p:cNvPr id="4" name="Slide Number Placeholder 3"/>
          <p:cNvSpPr>
            <a:spLocks noGrp="1"/>
          </p:cNvSpPr>
          <p:nvPr>
            <p:ph type="sldNum" sz="quarter" idx="12"/>
          </p:nvPr>
        </p:nvSpPr>
        <p:spPr/>
        <p:txBody>
          <a:bodyPr/>
          <a:lstStyle/>
          <a:p>
            <a:pPr>
              <a:defRPr/>
            </a:pPr>
            <a:fld id="{D47A91DE-D07E-4F55-B6A0-E6FB5C42246F}" type="slidenum">
              <a:rPr lang="en-GB" smtClean="0"/>
              <a:pPr>
                <a:defRPr/>
              </a:pPr>
              <a:t>18</a:t>
            </a:fld>
            <a:endParaRPr lang="en-GB"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52" y="734859"/>
            <a:ext cx="7975798" cy="5981849"/>
          </a:xfrm>
          <a:prstGeom prst="rect">
            <a:avLst/>
          </a:prstGeom>
        </p:spPr>
      </p:pic>
    </p:spTree>
    <p:extLst>
      <p:ext uri="{BB962C8B-B14F-4D97-AF65-F5344CB8AC3E}">
        <p14:creationId xmlns:p14="http://schemas.microsoft.com/office/powerpoint/2010/main" val="13168013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687610"/>
          </a:xfrm>
        </p:spPr>
        <p:txBody>
          <a:bodyPr/>
          <a:lstStyle/>
          <a:p>
            <a:r>
              <a:rPr lang="en-GB" b="1" dirty="0" smtClean="0">
                <a:solidFill>
                  <a:schemeClr val="tx1"/>
                </a:solidFill>
              </a:rPr>
              <a:t>2. C&amp;D Metals</a:t>
            </a:r>
            <a:endParaRPr lang="en-GB" b="1" dirty="0">
              <a:solidFill>
                <a:schemeClr val="tx1"/>
              </a:solidFill>
            </a:endParaRPr>
          </a:p>
        </p:txBody>
      </p:sp>
      <p:sp>
        <p:nvSpPr>
          <p:cNvPr id="4" name="Slide Number Placeholder 3"/>
          <p:cNvSpPr>
            <a:spLocks noGrp="1"/>
          </p:cNvSpPr>
          <p:nvPr>
            <p:ph type="sldNum" sz="quarter" idx="15"/>
          </p:nvPr>
        </p:nvSpPr>
        <p:spPr/>
        <p:txBody>
          <a:bodyPr/>
          <a:lstStyle/>
          <a:p>
            <a:pPr>
              <a:defRPr/>
            </a:pPr>
            <a:fld id="{D47A91DE-D07E-4F55-B6A0-E6FB5C42246F}" type="slidenum">
              <a:rPr lang="en-GB" smtClean="0"/>
              <a:pPr>
                <a:defRPr/>
              </a:pPr>
              <a:t>19</a:t>
            </a:fld>
            <a:endParaRPr lang="en-GB" dirty="0"/>
          </a:p>
        </p:txBody>
      </p:sp>
      <p:pic>
        <p:nvPicPr>
          <p:cNvPr id="5" name="Picture 2" descr="P1010008.JPG"/>
          <p:cNvPicPr>
            <a:picLocks noGrp="1" noChangeAspect="1"/>
          </p:cNvPicPr>
          <p:nvPr isPhoto="1"/>
        </p:nvPicPr>
        <p:blipFill>
          <a:blip r:embed="rId3">
            <a:extLst>
              <a:ext uri="{28A0092B-C50C-407E-A947-70E740481C1C}">
                <a14:useLocalDpi xmlns:a14="http://schemas.microsoft.com/office/drawing/2010/main" val="0"/>
              </a:ext>
            </a:extLst>
          </a:blip>
          <a:srcRect/>
          <a:stretch>
            <a:fillRect/>
          </a:stretch>
        </p:blipFill>
        <p:spPr bwMode="auto">
          <a:xfrm>
            <a:off x="468313" y="908720"/>
            <a:ext cx="7704087" cy="5779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63601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196752"/>
            <a:ext cx="4376819" cy="645742"/>
          </a:xfrm>
        </p:spPr>
        <p:txBody>
          <a:bodyPr>
            <a:normAutofit/>
          </a:bodyPr>
          <a:lstStyle/>
          <a:p>
            <a:pPr algn="ctr"/>
            <a:r>
              <a:rPr lang="en-GB" sz="4000" b="1" dirty="0" smtClean="0">
                <a:solidFill>
                  <a:srgbClr val="002060"/>
                </a:solidFill>
              </a:rPr>
              <a:t>Aims &amp; Objectives</a:t>
            </a:r>
            <a:endParaRPr lang="en-GB" sz="4000" b="1" dirty="0">
              <a:solidFill>
                <a:srgbClr val="002060"/>
              </a:solidFill>
            </a:endParaRPr>
          </a:p>
        </p:txBody>
      </p:sp>
      <p:sp>
        <p:nvSpPr>
          <p:cNvPr id="3" name="Content Placeholder 2"/>
          <p:cNvSpPr>
            <a:spLocks noGrp="1"/>
          </p:cNvSpPr>
          <p:nvPr>
            <p:ph idx="1"/>
          </p:nvPr>
        </p:nvSpPr>
        <p:spPr>
          <a:xfrm>
            <a:off x="683568" y="2314514"/>
            <a:ext cx="8207375" cy="2669906"/>
          </a:xfrm>
        </p:spPr>
        <p:txBody>
          <a:bodyPr>
            <a:normAutofit/>
          </a:bodyPr>
          <a:lstStyle/>
          <a:p>
            <a:pPr>
              <a:buFont typeface="Arial" pitchFamily="34" charset="0"/>
              <a:buChar char="•"/>
            </a:pPr>
            <a:r>
              <a:rPr lang="en-GB" sz="3200" dirty="0" smtClean="0"/>
              <a:t>What is waste crime?</a:t>
            </a:r>
          </a:p>
          <a:p>
            <a:pPr>
              <a:buFont typeface="Arial" pitchFamily="34" charset="0"/>
              <a:buChar char="•"/>
            </a:pPr>
            <a:r>
              <a:rPr lang="en-GB" sz="3200" dirty="0" smtClean="0"/>
              <a:t>What is its effect?</a:t>
            </a:r>
          </a:p>
          <a:p>
            <a:pPr>
              <a:buFont typeface="Arial" pitchFamily="34" charset="0"/>
              <a:buChar char="•"/>
            </a:pPr>
            <a:r>
              <a:rPr lang="en-GB" sz="3200" dirty="0" smtClean="0"/>
              <a:t>Examples</a:t>
            </a:r>
          </a:p>
          <a:p>
            <a:pPr>
              <a:buFont typeface="Arial" pitchFamily="34" charset="0"/>
              <a:buChar char="•"/>
            </a:pPr>
            <a:r>
              <a:rPr lang="en-GB" sz="3200" dirty="0" smtClean="0"/>
              <a:t>What can you do to prevent it?</a:t>
            </a:r>
          </a:p>
        </p:txBody>
      </p:sp>
      <p:sp>
        <p:nvSpPr>
          <p:cNvPr id="4" name="Footer Placeholder 3"/>
          <p:cNvSpPr>
            <a:spLocks noGrp="1"/>
          </p:cNvSpPr>
          <p:nvPr>
            <p:ph type="ftr" sz="quarter" idx="11"/>
          </p:nvPr>
        </p:nvSpPr>
        <p:spPr/>
        <p:txBody>
          <a:bodyPr/>
          <a:lstStyle/>
          <a:p>
            <a:pPr>
              <a:defRPr/>
            </a:pPr>
            <a:r>
              <a:rPr lang="en-GB" smtClean="0"/>
              <a:t>UNCLASSIFIED</a:t>
            </a:r>
            <a:endParaRPr lang="en-GB"/>
          </a:p>
        </p:txBody>
      </p:sp>
      <p:sp>
        <p:nvSpPr>
          <p:cNvPr id="5" name="Slide Number Placeholder 4"/>
          <p:cNvSpPr>
            <a:spLocks noGrp="1"/>
          </p:cNvSpPr>
          <p:nvPr>
            <p:ph type="sldNum" sz="quarter" idx="12"/>
          </p:nvPr>
        </p:nvSpPr>
        <p:spPr>
          <a:xfrm>
            <a:off x="8286750" y="6196013"/>
            <a:ext cx="388938" cy="387350"/>
          </a:xfrm>
          <a:prstGeom prst="rect">
            <a:avLst/>
          </a:prstGeom>
        </p:spPr>
        <p:txBody>
          <a:bodyPr/>
          <a:lstStyle/>
          <a:p>
            <a:pPr>
              <a:defRPr/>
            </a:pPr>
            <a:fld id="{A1E40A51-6E27-4420-9D6B-DB9FA4401491}" type="slidenum">
              <a:rPr lang="en-GB" smtClean="0"/>
              <a:pPr>
                <a:defRPr/>
              </a:pPr>
              <a:t>2</a:t>
            </a:fld>
            <a:endParaRPr lang="en-GB" dirty="0"/>
          </a:p>
        </p:txBody>
      </p:sp>
    </p:spTree>
    <p:extLst>
      <p:ext uri="{BB962C8B-B14F-4D97-AF65-F5344CB8AC3E}">
        <p14:creationId xmlns:p14="http://schemas.microsoft.com/office/powerpoint/2010/main" val="13919205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11 Months				6 months</a:t>
            </a:r>
            <a:endParaRPr lang="en-GB" dirty="0"/>
          </a:p>
        </p:txBody>
      </p:sp>
      <p:sp>
        <p:nvSpPr>
          <p:cNvPr id="6" name="Content Placeholder 5"/>
          <p:cNvSpPr>
            <a:spLocks noGrp="1"/>
          </p:cNvSpPr>
          <p:nvPr>
            <p:ph idx="1"/>
          </p:nvPr>
        </p:nvSpPr>
        <p:spPr/>
        <p:txBody>
          <a:bodyPr/>
          <a:lstStyle/>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pPr marL="0" indent="0">
              <a:buNone/>
            </a:pPr>
            <a:r>
              <a:rPr lang="en-GB" dirty="0" smtClean="0"/>
              <a:t>Ronald </a:t>
            </a:r>
            <a:r>
              <a:rPr lang="en-GB" dirty="0"/>
              <a:t>C</a:t>
            </a:r>
            <a:r>
              <a:rPr lang="en-GB" dirty="0" smtClean="0"/>
              <a:t>alder				Giles </a:t>
            </a:r>
            <a:r>
              <a:rPr lang="en-GB" dirty="0" err="1"/>
              <a:t>D</a:t>
            </a:r>
            <a:r>
              <a:rPr lang="en-GB" dirty="0" err="1" smtClean="0"/>
              <a:t>etheridge</a:t>
            </a:r>
            <a:endParaRPr lang="en-GB" dirty="0"/>
          </a:p>
        </p:txBody>
      </p:sp>
      <p:sp>
        <p:nvSpPr>
          <p:cNvPr id="4" name="Slide Number Placeholder 3"/>
          <p:cNvSpPr>
            <a:spLocks noGrp="1"/>
          </p:cNvSpPr>
          <p:nvPr>
            <p:ph type="sldNum" sz="quarter" idx="12"/>
          </p:nvPr>
        </p:nvSpPr>
        <p:spPr/>
        <p:txBody>
          <a:bodyPr/>
          <a:lstStyle/>
          <a:p>
            <a:pPr>
              <a:defRPr/>
            </a:pPr>
            <a:fld id="{D47A91DE-D07E-4F55-B6A0-E6FB5C42246F}" type="slidenum">
              <a:rPr lang="en-GB" smtClean="0"/>
              <a:pPr>
                <a:defRPr/>
              </a:pPr>
              <a:t>20</a:t>
            </a:fld>
            <a:endParaRPr lang="en-GB" dirty="0"/>
          </a:p>
        </p:txBody>
      </p:sp>
      <p:pic>
        <p:nvPicPr>
          <p:cNvPr id="1026" name="Picture 2" descr="http://www.worcesternews.co.uk/resources/images/516314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301" y="1484784"/>
            <a:ext cx="3347864" cy="418483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worcesternews.co.uk/resources/images/5163155/?type=responsive-gallery-fullscre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714" y="1484784"/>
            <a:ext cx="3314472" cy="41430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08913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p:txBody>
          <a:bodyPr/>
          <a:lstStyle/>
          <a:p>
            <a:pPr eaLnBrk="1" hangingPunct="1">
              <a:buNone/>
            </a:pPr>
            <a:r>
              <a:rPr lang="en-GB" b="1" dirty="0" smtClean="0">
                <a:solidFill>
                  <a:schemeClr val="tx1"/>
                </a:solidFill>
              </a:rPr>
              <a:t>Tackling waste crime in court (1)</a:t>
            </a:r>
          </a:p>
        </p:txBody>
      </p:sp>
      <p:sp>
        <p:nvSpPr>
          <p:cNvPr id="6" name="Content Placeholder 3"/>
          <p:cNvSpPr>
            <a:spLocks noGrp="1"/>
          </p:cNvSpPr>
          <p:nvPr>
            <p:ph idx="1"/>
          </p:nvPr>
        </p:nvSpPr>
        <p:spPr>
          <a:xfrm>
            <a:off x="468000" y="1124744"/>
            <a:ext cx="8207688" cy="4818857"/>
          </a:xfrm>
        </p:spPr>
        <p:txBody>
          <a:bodyPr/>
          <a:lstStyle/>
          <a:p>
            <a:pPr marL="0" indent="0">
              <a:buNone/>
            </a:pPr>
            <a:r>
              <a:rPr lang="en-GB" dirty="0" smtClean="0">
                <a:solidFill>
                  <a:schemeClr val="accent1"/>
                </a:solidFill>
              </a:rPr>
              <a:t> </a:t>
            </a:r>
          </a:p>
          <a:p>
            <a:pPr marL="0" indent="0">
              <a:buNone/>
            </a:pPr>
            <a:r>
              <a:rPr lang="en-GB" dirty="0">
                <a:solidFill>
                  <a:schemeClr val="accent1"/>
                </a:solidFill>
              </a:rPr>
              <a:t>	</a:t>
            </a:r>
            <a:r>
              <a:rPr lang="en-GB" sz="2800" dirty="0" smtClean="0">
                <a:solidFill>
                  <a:schemeClr val="tx1"/>
                </a:solidFill>
              </a:rPr>
              <a:t>Case example: 						</a:t>
            </a:r>
          </a:p>
          <a:p>
            <a:pPr marL="0" indent="0">
              <a:buNone/>
            </a:pPr>
            <a:r>
              <a:rPr lang="en-GB" sz="2800" dirty="0">
                <a:solidFill>
                  <a:schemeClr val="tx1"/>
                </a:solidFill>
              </a:rPr>
              <a:t>	</a:t>
            </a:r>
            <a:r>
              <a:rPr lang="en-GB" sz="2800" dirty="0" smtClean="0">
                <a:solidFill>
                  <a:schemeClr val="tx1"/>
                </a:solidFill>
              </a:rPr>
              <a:t>Mr M.</a:t>
            </a:r>
          </a:p>
          <a:p>
            <a:pPr marL="0" indent="0">
              <a:buNone/>
            </a:pPr>
            <a:r>
              <a:rPr lang="en-GB" dirty="0">
                <a:solidFill>
                  <a:srgbClr val="002060"/>
                </a:solidFill>
              </a:rPr>
              <a:t>	</a:t>
            </a:r>
            <a:endParaRPr lang="en-GB" dirty="0" smtClean="0">
              <a:solidFill>
                <a:srgbClr val="002060"/>
              </a:solidFill>
            </a:endParaRPr>
          </a:p>
          <a:p>
            <a:pPr marL="0" indent="0">
              <a:buNone/>
            </a:pPr>
            <a:endParaRPr lang="en-GB" sz="2400" dirty="0">
              <a:solidFill>
                <a:srgbClr val="002060"/>
              </a:solidFill>
            </a:endParaRPr>
          </a:p>
          <a:p>
            <a:pPr marL="0" indent="0">
              <a:buNone/>
            </a:pPr>
            <a:endParaRPr lang="en-GB" sz="2400" dirty="0" smtClean="0">
              <a:solidFill>
                <a:srgbClr val="002060"/>
              </a:solidFill>
            </a:endParaRPr>
          </a:p>
          <a:p>
            <a:pPr marL="0" indent="0">
              <a:buNone/>
            </a:pPr>
            <a:endParaRPr lang="en-GB" sz="2400" dirty="0">
              <a:solidFill>
                <a:srgbClr val="002060"/>
              </a:solidFill>
            </a:endParaRPr>
          </a:p>
          <a:p>
            <a:pPr marL="0" indent="0">
              <a:buNone/>
            </a:pPr>
            <a:endParaRPr lang="en-GB" sz="2400" dirty="0" smtClean="0">
              <a:solidFill>
                <a:srgbClr val="002060"/>
              </a:solidFill>
            </a:endParaRPr>
          </a:p>
          <a:p>
            <a:pPr marL="0" indent="0">
              <a:buNone/>
            </a:pPr>
            <a:endParaRPr lang="en-GB" sz="2400" dirty="0">
              <a:solidFill>
                <a:srgbClr val="002060"/>
              </a:solidFill>
            </a:endParaRPr>
          </a:p>
        </p:txBody>
      </p:sp>
      <p:pic>
        <p:nvPicPr>
          <p:cNvPr id="7" name="Picture 2" descr="C:\Users\abrosnan\AppData\Local\Microsoft\Windows\Temporary Internet Files\Content.Outlook\27W36686\DSC0182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9632" y="2476774"/>
            <a:ext cx="5184576" cy="3888432"/>
          </a:xfrm>
          <a:prstGeom prst="rect">
            <a:avLst/>
          </a:prstGeom>
          <a:noFill/>
          <a:ln w="9525">
            <a:noFill/>
            <a:miter lim="800000"/>
            <a:headEnd/>
            <a:tailEnd/>
          </a:ln>
        </p:spPr>
      </p:pic>
    </p:spTree>
    <p:extLst>
      <p:ext uri="{BB962C8B-B14F-4D97-AF65-F5344CB8AC3E}">
        <p14:creationId xmlns:p14="http://schemas.microsoft.com/office/powerpoint/2010/main" val="15108618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chemeClr val="tx1"/>
                </a:solidFill>
              </a:rPr>
              <a:t>Tackling waste crime in court </a:t>
            </a:r>
            <a:r>
              <a:rPr lang="en-GB" b="1" dirty="0" smtClean="0">
                <a:solidFill>
                  <a:schemeClr val="tx1"/>
                </a:solidFill>
              </a:rPr>
              <a:t>(2)</a:t>
            </a:r>
            <a:endParaRPr lang="en-GB" b="1" dirty="0">
              <a:solidFill>
                <a:schemeClr val="tx1"/>
              </a:solidFill>
            </a:endParaRPr>
          </a:p>
        </p:txBody>
      </p:sp>
      <p:sp>
        <p:nvSpPr>
          <p:cNvPr id="3" name="Content Placeholder 2"/>
          <p:cNvSpPr>
            <a:spLocks noGrp="1"/>
          </p:cNvSpPr>
          <p:nvPr>
            <p:ph idx="1"/>
          </p:nvPr>
        </p:nvSpPr>
        <p:spPr/>
        <p:txBody>
          <a:bodyPr/>
          <a:lstStyle/>
          <a:p>
            <a:r>
              <a:rPr lang="en-GB" altLang="en-US" sz="2400" dirty="0" smtClean="0">
                <a:solidFill>
                  <a:schemeClr val="tx1"/>
                </a:solidFill>
              </a:rPr>
              <a:t>We saw repeated offending and a worsening attitude following</a:t>
            </a:r>
            <a:r>
              <a:rPr lang="en-GB" altLang="en-US" sz="2400" dirty="0">
                <a:solidFill>
                  <a:schemeClr val="tx1"/>
                </a:solidFill>
              </a:rPr>
              <a:t> warnings to </a:t>
            </a:r>
            <a:r>
              <a:rPr lang="en-GB" altLang="en-US" sz="2400" dirty="0" smtClean="0">
                <a:solidFill>
                  <a:schemeClr val="tx1"/>
                </a:solidFill>
              </a:rPr>
              <a:t>stop;</a:t>
            </a:r>
            <a:endParaRPr lang="en-GB" altLang="en-US" sz="2400" dirty="0">
              <a:solidFill>
                <a:schemeClr val="tx1"/>
              </a:solidFill>
            </a:endParaRPr>
          </a:p>
          <a:p>
            <a:endParaRPr lang="en-GB" altLang="en-US" sz="2400" dirty="0">
              <a:solidFill>
                <a:schemeClr val="tx1"/>
              </a:solidFill>
            </a:endParaRPr>
          </a:p>
          <a:p>
            <a:r>
              <a:rPr lang="en-GB" altLang="en-US" sz="2400" dirty="0">
                <a:solidFill>
                  <a:schemeClr val="tx1"/>
                </a:solidFill>
              </a:rPr>
              <a:t>We had to deploy a concrete </a:t>
            </a:r>
            <a:r>
              <a:rPr lang="en-GB" altLang="en-US" sz="2400" dirty="0" smtClean="0">
                <a:solidFill>
                  <a:schemeClr val="tx1"/>
                </a:solidFill>
              </a:rPr>
              <a:t/>
            </a:r>
            <a:br>
              <a:rPr lang="en-GB" altLang="en-US" sz="2400" dirty="0" smtClean="0">
                <a:solidFill>
                  <a:schemeClr val="tx1"/>
                </a:solidFill>
              </a:rPr>
            </a:br>
            <a:r>
              <a:rPr lang="en-GB" altLang="en-US" sz="2400" dirty="0" smtClean="0">
                <a:solidFill>
                  <a:schemeClr val="tx1"/>
                </a:solidFill>
              </a:rPr>
              <a:t>block </a:t>
            </a:r>
            <a:r>
              <a:rPr lang="en-GB" altLang="en-US" sz="2400" dirty="0">
                <a:solidFill>
                  <a:schemeClr val="tx1"/>
                </a:solidFill>
              </a:rPr>
              <a:t>at the site entrance to stop </a:t>
            </a:r>
            <a:r>
              <a:rPr lang="en-GB" altLang="en-US" sz="2400" dirty="0" smtClean="0">
                <a:solidFill>
                  <a:schemeClr val="tx1"/>
                </a:solidFill>
              </a:rPr>
              <a:t/>
            </a:r>
            <a:br>
              <a:rPr lang="en-GB" altLang="en-US" sz="2400" dirty="0" smtClean="0">
                <a:solidFill>
                  <a:schemeClr val="tx1"/>
                </a:solidFill>
              </a:rPr>
            </a:br>
            <a:r>
              <a:rPr lang="en-GB" altLang="en-US" sz="2400" dirty="0" smtClean="0">
                <a:solidFill>
                  <a:schemeClr val="tx1"/>
                </a:solidFill>
              </a:rPr>
              <a:t>Mr. M </a:t>
            </a:r>
            <a:r>
              <a:rPr lang="en-GB" altLang="en-US" sz="2400" dirty="0">
                <a:solidFill>
                  <a:schemeClr val="tx1"/>
                </a:solidFill>
              </a:rPr>
              <a:t>from </a:t>
            </a:r>
            <a:r>
              <a:rPr lang="en-GB" altLang="en-US" sz="2400" dirty="0" smtClean="0">
                <a:solidFill>
                  <a:schemeClr val="tx1"/>
                </a:solidFill>
              </a:rPr>
              <a:t>dumping more waste; </a:t>
            </a:r>
            <a:endParaRPr lang="en-GB" altLang="en-US" sz="2400" dirty="0">
              <a:solidFill>
                <a:schemeClr val="tx1"/>
              </a:solidFill>
            </a:endParaRPr>
          </a:p>
          <a:p>
            <a:endParaRPr lang="en-GB" altLang="en-US" sz="2400" dirty="0">
              <a:solidFill>
                <a:schemeClr val="tx1"/>
              </a:solidFill>
            </a:endParaRPr>
          </a:p>
          <a:p>
            <a:r>
              <a:rPr lang="en-GB" altLang="en-US" sz="2400" dirty="0">
                <a:solidFill>
                  <a:schemeClr val="tx1"/>
                </a:solidFill>
              </a:rPr>
              <a:t>Involvement of the police </a:t>
            </a:r>
            <a:r>
              <a:rPr lang="en-GB" altLang="en-US" sz="2400" dirty="0" smtClean="0">
                <a:solidFill>
                  <a:schemeClr val="tx1"/>
                </a:solidFill>
              </a:rPr>
              <a:t>for </a:t>
            </a:r>
            <a:br>
              <a:rPr lang="en-GB" altLang="en-US" sz="2400" dirty="0" smtClean="0">
                <a:solidFill>
                  <a:schemeClr val="tx1"/>
                </a:solidFill>
              </a:rPr>
            </a:br>
            <a:r>
              <a:rPr lang="en-GB" altLang="en-US" sz="2400" dirty="0" smtClean="0">
                <a:solidFill>
                  <a:schemeClr val="tx1"/>
                </a:solidFill>
              </a:rPr>
              <a:t>breaking </a:t>
            </a:r>
            <a:r>
              <a:rPr lang="en-GB" altLang="en-US" sz="2400" dirty="0">
                <a:solidFill>
                  <a:schemeClr val="tx1"/>
                </a:solidFill>
              </a:rPr>
              <a:t>locks installed by EA and </a:t>
            </a:r>
            <a:r>
              <a:rPr lang="en-GB" altLang="en-US" sz="2400" dirty="0" smtClean="0">
                <a:solidFill>
                  <a:schemeClr val="tx1"/>
                </a:solidFill>
              </a:rPr>
              <a:t>landowner </a:t>
            </a:r>
            <a:r>
              <a:rPr lang="en-GB" altLang="en-US" sz="2400" dirty="0">
                <a:solidFill>
                  <a:schemeClr val="tx1"/>
                </a:solidFill>
              </a:rPr>
              <a:t>did not deter </a:t>
            </a:r>
            <a:r>
              <a:rPr lang="en-GB" altLang="en-US" sz="2400" dirty="0" smtClean="0">
                <a:solidFill>
                  <a:schemeClr val="tx1"/>
                </a:solidFill>
              </a:rPr>
              <a:t>Mr M.</a:t>
            </a:r>
            <a:endParaRPr lang="en-GB" altLang="en-US" sz="2400" dirty="0">
              <a:solidFill>
                <a:schemeClr val="tx1"/>
              </a:solidFill>
            </a:endParaRPr>
          </a:p>
          <a:p>
            <a:endParaRPr lang="en-GB" altLang="en-US" sz="2400" dirty="0">
              <a:solidFill>
                <a:schemeClr val="accent1"/>
              </a:solidFill>
            </a:endParaRPr>
          </a:p>
          <a:p>
            <a:endParaRPr lang="en-GB" altLang="en-US" sz="1600" dirty="0">
              <a:solidFill>
                <a:schemeClr val="accent1"/>
              </a:solidFill>
            </a:endParaRPr>
          </a:p>
        </p:txBody>
      </p:sp>
      <p:pic>
        <p:nvPicPr>
          <p:cNvPr id="5" name="Picture 4" descr="G:\SHARE\Derbyshire EPR Team\New File List structure\Enforcement and Prosecution\NIRS\2015 nirs\1 January\Robert Murphy\WB photos 22.01.15\DSC0304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8054" y="2348880"/>
            <a:ext cx="3189044" cy="223289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55759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chemeClr val="tx1"/>
                </a:solidFill>
              </a:rPr>
              <a:t>Tackling waste crime in court </a:t>
            </a:r>
            <a:r>
              <a:rPr lang="en-GB" b="1" dirty="0" smtClean="0">
                <a:solidFill>
                  <a:schemeClr val="tx1"/>
                </a:solidFill>
              </a:rPr>
              <a:t>(3)</a:t>
            </a:r>
            <a:endParaRPr lang="en-GB" b="1" dirty="0">
              <a:solidFill>
                <a:schemeClr val="tx1"/>
              </a:solidFill>
            </a:endParaRPr>
          </a:p>
        </p:txBody>
      </p:sp>
      <p:sp>
        <p:nvSpPr>
          <p:cNvPr id="3" name="Content Placeholder 2"/>
          <p:cNvSpPr>
            <a:spLocks noGrp="1"/>
          </p:cNvSpPr>
          <p:nvPr>
            <p:ph idx="1"/>
          </p:nvPr>
        </p:nvSpPr>
        <p:spPr/>
        <p:txBody>
          <a:bodyPr/>
          <a:lstStyle/>
          <a:p>
            <a:r>
              <a:rPr lang="en-GB" altLang="en-US" sz="2400" dirty="0" smtClean="0">
                <a:solidFill>
                  <a:schemeClr val="tx1"/>
                </a:solidFill>
              </a:rPr>
              <a:t>There was a human victim - a </a:t>
            </a:r>
            <a:r>
              <a:rPr lang="en-GB" altLang="en-US" sz="2400" dirty="0">
                <a:solidFill>
                  <a:schemeClr val="tx1"/>
                </a:solidFill>
              </a:rPr>
              <a:t>confiscation order has been made in favour of the landowner for clean up of the </a:t>
            </a:r>
            <a:r>
              <a:rPr lang="en-GB" altLang="en-US" sz="2400" dirty="0" smtClean="0">
                <a:solidFill>
                  <a:schemeClr val="tx1"/>
                </a:solidFill>
              </a:rPr>
              <a:t>site;</a:t>
            </a:r>
            <a:endParaRPr lang="en-GB" altLang="en-US" sz="2400" dirty="0">
              <a:solidFill>
                <a:schemeClr val="tx1"/>
              </a:solidFill>
            </a:endParaRPr>
          </a:p>
          <a:p>
            <a:endParaRPr lang="en-GB" altLang="en-US" sz="2400" dirty="0">
              <a:solidFill>
                <a:schemeClr val="tx1"/>
              </a:solidFill>
            </a:endParaRPr>
          </a:p>
          <a:p>
            <a:r>
              <a:rPr lang="en-GB" altLang="en-US" sz="2400" dirty="0" smtClean="0">
                <a:solidFill>
                  <a:schemeClr val="tx1"/>
                </a:solidFill>
              </a:rPr>
              <a:t>There was environmental </a:t>
            </a:r>
            <a:br>
              <a:rPr lang="en-GB" altLang="en-US" sz="2400" dirty="0" smtClean="0">
                <a:solidFill>
                  <a:schemeClr val="tx1"/>
                </a:solidFill>
              </a:rPr>
            </a:br>
            <a:r>
              <a:rPr lang="en-GB" altLang="en-US" sz="2400" dirty="0" smtClean="0">
                <a:solidFill>
                  <a:schemeClr val="tx1"/>
                </a:solidFill>
              </a:rPr>
              <a:t>harm - confiscation </a:t>
            </a:r>
            <a:br>
              <a:rPr lang="en-GB" altLang="en-US" sz="2400" dirty="0" smtClean="0">
                <a:solidFill>
                  <a:schemeClr val="tx1"/>
                </a:solidFill>
              </a:rPr>
            </a:br>
            <a:r>
              <a:rPr lang="en-GB" altLang="en-US" sz="2400" dirty="0" smtClean="0">
                <a:solidFill>
                  <a:schemeClr val="tx1"/>
                </a:solidFill>
              </a:rPr>
              <a:t>proceedings </a:t>
            </a:r>
            <a:br>
              <a:rPr lang="en-GB" altLang="en-US" sz="2400" dirty="0" smtClean="0">
                <a:solidFill>
                  <a:schemeClr val="tx1"/>
                </a:solidFill>
              </a:rPr>
            </a:br>
            <a:r>
              <a:rPr lang="en-GB" altLang="en-US" sz="2400" dirty="0" smtClean="0">
                <a:solidFill>
                  <a:schemeClr val="tx1"/>
                </a:solidFill>
              </a:rPr>
              <a:t>have been used to remove </a:t>
            </a:r>
            <a:br>
              <a:rPr lang="en-GB" altLang="en-US" sz="2400" dirty="0" smtClean="0">
                <a:solidFill>
                  <a:schemeClr val="tx1"/>
                </a:solidFill>
              </a:rPr>
            </a:br>
            <a:r>
              <a:rPr lang="en-GB" altLang="en-US" sz="2400" dirty="0" smtClean="0">
                <a:solidFill>
                  <a:schemeClr val="tx1"/>
                </a:solidFill>
              </a:rPr>
              <a:t>123 tonnes of waste from the </a:t>
            </a:r>
            <a:br>
              <a:rPr lang="en-GB" altLang="en-US" sz="2400" dirty="0" smtClean="0">
                <a:solidFill>
                  <a:schemeClr val="tx1"/>
                </a:solidFill>
              </a:rPr>
            </a:br>
            <a:r>
              <a:rPr lang="en-GB" altLang="en-US" sz="2400" dirty="0" smtClean="0">
                <a:solidFill>
                  <a:schemeClr val="tx1"/>
                </a:solidFill>
              </a:rPr>
              <a:t>site.</a:t>
            </a:r>
            <a:endParaRPr lang="en-GB" altLang="en-US" sz="2400" dirty="0">
              <a:solidFill>
                <a:schemeClr val="tx1"/>
              </a:solidFill>
            </a:endParaRPr>
          </a:p>
        </p:txBody>
      </p:sp>
      <p:pic>
        <p:nvPicPr>
          <p:cNvPr id="5" name="Picture 4" descr="G:\SHARE\Derbyshire EPR Team\New File List structure\Enforcement and Prosecution\NIRS\2015 nirs\1 January\Robert Murphy\WB photos 22.01.15\DSC0304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5137" y="2780928"/>
            <a:ext cx="3916002" cy="244827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00616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400" b="1" dirty="0" smtClean="0">
                <a:solidFill>
                  <a:schemeClr val="tx1"/>
                </a:solidFill>
              </a:rPr>
              <a:t>Just think ……</a:t>
            </a:r>
            <a:endParaRPr lang="en-GB" sz="4400" b="1"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n-GB" sz="3600" dirty="0" smtClean="0">
                <a:solidFill>
                  <a:schemeClr val="tx1"/>
                </a:solidFill>
              </a:rPr>
              <a:t>If any of these three sites had no customers how would they have been able to operate?</a:t>
            </a:r>
            <a:endParaRPr lang="en-GB" sz="3600" dirty="0">
              <a:solidFill>
                <a:schemeClr val="tx1"/>
              </a:solidFill>
            </a:endParaRPr>
          </a:p>
        </p:txBody>
      </p:sp>
      <p:sp>
        <p:nvSpPr>
          <p:cNvPr id="4" name="Slide Number Placeholder 3"/>
          <p:cNvSpPr>
            <a:spLocks noGrp="1"/>
          </p:cNvSpPr>
          <p:nvPr>
            <p:ph type="sldNum" sz="quarter" idx="15"/>
          </p:nvPr>
        </p:nvSpPr>
        <p:spPr/>
        <p:txBody>
          <a:bodyPr/>
          <a:lstStyle/>
          <a:p>
            <a:pPr>
              <a:defRPr/>
            </a:pPr>
            <a:fld id="{D47A91DE-D07E-4F55-B6A0-E6FB5C42246F}" type="slidenum">
              <a:rPr lang="en-GB" smtClean="0"/>
              <a:pPr>
                <a:defRPr/>
              </a:pPr>
              <a:t>24</a:t>
            </a:fld>
            <a:endParaRPr lang="en-GB" dirty="0"/>
          </a:p>
        </p:txBody>
      </p:sp>
    </p:spTree>
    <p:extLst>
      <p:ext uri="{BB962C8B-B14F-4D97-AF65-F5344CB8AC3E}">
        <p14:creationId xmlns:p14="http://schemas.microsoft.com/office/powerpoint/2010/main" val="32679110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400" b="1" dirty="0">
                <a:solidFill>
                  <a:schemeClr val="tx1"/>
                </a:solidFill>
              </a:rPr>
              <a:t>Take a look and consider </a:t>
            </a:r>
          </a:p>
        </p:txBody>
      </p:sp>
      <p:sp>
        <p:nvSpPr>
          <p:cNvPr id="3" name="Content Placeholder 2"/>
          <p:cNvSpPr>
            <a:spLocks noGrp="1"/>
          </p:cNvSpPr>
          <p:nvPr>
            <p:ph idx="1"/>
          </p:nvPr>
        </p:nvSpPr>
        <p:spPr>
          <a:xfrm>
            <a:off x="468000" y="1700808"/>
            <a:ext cx="3887976" cy="4242793"/>
          </a:xfrm>
        </p:spPr>
        <p:txBody>
          <a:bodyPr>
            <a:noAutofit/>
          </a:bodyPr>
          <a:lstStyle/>
          <a:p>
            <a:r>
              <a:rPr lang="en-GB" sz="3200" dirty="0">
                <a:solidFill>
                  <a:schemeClr val="tx1"/>
                </a:solidFill>
              </a:rPr>
              <a:t>Would I want my </a:t>
            </a:r>
            <a:r>
              <a:rPr lang="en-GB" sz="3200" dirty="0" smtClean="0">
                <a:solidFill>
                  <a:schemeClr val="tx1"/>
                </a:solidFill>
              </a:rPr>
              <a:t>company’s </a:t>
            </a:r>
            <a:r>
              <a:rPr lang="en-GB" sz="3200" dirty="0">
                <a:solidFill>
                  <a:schemeClr val="tx1"/>
                </a:solidFill>
              </a:rPr>
              <a:t>waste going here </a:t>
            </a:r>
            <a:r>
              <a:rPr lang="en-GB" sz="3200" dirty="0" smtClean="0">
                <a:solidFill>
                  <a:schemeClr val="tx1"/>
                </a:solidFill>
              </a:rPr>
              <a:t>?</a:t>
            </a:r>
          </a:p>
          <a:p>
            <a:r>
              <a:rPr lang="en-GB" sz="3200" dirty="0" smtClean="0">
                <a:solidFill>
                  <a:schemeClr val="tx1"/>
                </a:solidFill>
              </a:rPr>
              <a:t>Are </a:t>
            </a:r>
            <a:r>
              <a:rPr lang="en-GB" sz="3200" dirty="0">
                <a:solidFill>
                  <a:schemeClr val="tx1"/>
                </a:solidFill>
              </a:rPr>
              <a:t>the sites we use like this</a:t>
            </a:r>
            <a:r>
              <a:rPr lang="en-GB" sz="3200" dirty="0" smtClean="0">
                <a:solidFill>
                  <a:schemeClr val="tx1"/>
                </a:solidFill>
              </a:rPr>
              <a:t>?</a:t>
            </a:r>
            <a:endParaRPr lang="en-GB" sz="3200" dirty="0">
              <a:solidFill>
                <a:schemeClr val="tx1"/>
              </a:solidFill>
            </a:endParaRPr>
          </a:p>
          <a:p>
            <a:r>
              <a:rPr lang="en-GB" sz="3200" dirty="0">
                <a:solidFill>
                  <a:schemeClr val="tx1"/>
                </a:solidFill>
              </a:rPr>
              <a:t>How do we know </a:t>
            </a:r>
            <a:r>
              <a:rPr lang="en-GB" sz="3200" dirty="0" smtClean="0">
                <a:solidFill>
                  <a:schemeClr val="tx1"/>
                </a:solidFill>
              </a:rPr>
              <a:t>?</a:t>
            </a:r>
            <a:endParaRPr lang="en-GB" sz="3200" dirty="0">
              <a:solidFill>
                <a:schemeClr val="tx1"/>
              </a:solidFill>
            </a:endParaRPr>
          </a:p>
          <a:p>
            <a:r>
              <a:rPr lang="en-GB" sz="3200" dirty="0">
                <a:solidFill>
                  <a:schemeClr val="tx1"/>
                </a:solidFill>
              </a:rPr>
              <a:t>Duty of Care compliance?</a:t>
            </a:r>
          </a:p>
        </p:txBody>
      </p:sp>
      <p:sp>
        <p:nvSpPr>
          <p:cNvPr id="4" name="Slide Number Placeholder 3"/>
          <p:cNvSpPr>
            <a:spLocks noGrp="1"/>
          </p:cNvSpPr>
          <p:nvPr>
            <p:ph type="sldNum" sz="quarter" idx="15"/>
          </p:nvPr>
        </p:nvSpPr>
        <p:spPr/>
        <p:txBody>
          <a:bodyPr/>
          <a:lstStyle/>
          <a:p>
            <a:pPr>
              <a:defRPr/>
            </a:pPr>
            <a:fld id="{D47A91DE-D07E-4F55-B6A0-E6FB5C42246F}" type="slidenum">
              <a:rPr lang="en-GB" smtClean="0"/>
              <a:pPr>
                <a:defRPr/>
              </a:pPr>
              <a:t>25</a:t>
            </a:fld>
            <a:endParaRPr lang="en-GB" dirty="0"/>
          </a:p>
        </p:txBody>
      </p:sp>
      <p:pic>
        <p:nvPicPr>
          <p:cNvPr id="5" name="Content Placeholder 6"/>
          <p:cNvPicPr>
            <a:picLocks/>
          </p:cNvPicPr>
          <p:nvPr/>
        </p:nvPicPr>
        <p:blipFill>
          <a:blip r:embed="rId3" cstate="print"/>
          <a:srcRect/>
          <a:stretch>
            <a:fillRect/>
          </a:stretch>
        </p:blipFill>
        <p:spPr bwMode="auto">
          <a:xfrm>
            <a:off x="4380291" y="1412776"/>
            <a:ext cx="1922875" cy="2115533"/>
          </a:xfrm>
          <a:prstGeom prst="rect">
            <a:avLst/>
          </a:prstGeom>
          <a:noFill/>
          <a:ln w="9525">
            <a:noFill/>
            <a:miter lim="800000"/>
            <a:headEnd/>
            <a:tailEnd/>
          </a:ln>
          <a:effectLst/>
        </p:spPr>
      </p:pic>
      <p:pic>
        <p:nvPicPr>
          <p:cNvPr id="6" name="Picture 5" descr="Picture2.jpg"/>
          <p:cNvPicPr>
            <a:picLocks noChangeAspect="1"/>
          </p:cNvPicPr>
          <p:nvPr/>
        </p:nvPicPr>
        <p:blipFill>
          <a:blip r:embed="rId4" cstate="email"/>
          <a:stretch>
            <a:fillRect/>
          </a:stretch>
        </p:blipFill>
        <p:spPr>
          <a:xfrm>
            <a:off x="4322740" y="3834820"/>
            <a:ext cx="2097156" cy="2425151"/>
          </a:xfrm>
          <a:prstGeom prst="rect">
            <a:avLst/>
          </a:prstGeom>
        </p:spPr>
      </p:pic>
      <p:pic>
        <p:nvPicPr>
          <p:cNvPr id="7" name="Content Placeholder 5"/>
          <p:cNvPicPr>
            <a:picLocks noChangeAspect="1"/>
          </p:cNvPicPr>
          <p:nvPr/>
        </p:nvPicPr>
        <p:blipFill>
          <a:blip r:embed="rId5"/>
          <a:stretch>
            <a:fillRect/>
          </a:stretch>
        </p:blipFill>
        <p:spPr bwMode="auto">
          <a:xfrm>
            <a:off x="6667462" y="1284863"/>
            <a:ext cx="2216427" cy="2244741"/>
          </a:xfrm>
          <a:prstGeom prst="rect">
            <a:avLst/>
          </a:prstGeom>
          <a:noFill/>
          <a:ln w="9525">
            <a:noFill/>
            <a:miter lim="800000"/>
            <a:headEnd/>
            <a:tailEnd/>
          </a:ln>
        </p:spPr>
      </p:pic>
      <p:pic>
        <p:nvPicPr>
          <p:cNvPr id="8" name="Content Placeholder 9" descr="blackwater.png"/>
          <p:cNvPicPr>
            <a:picLocks noChangeAspect="1"/>
          </p:cNvPicPr>
          <p:nvPr/>
        </p:nvPicPr>
        <p:blipFill rotWithShape="1">
          <a:blip r:embed="rId6" cstate="print"/>
          <a:srcRect r="5274"/>
          <a:stretch/>
        </p:blipFill>
        <p:spPr>
          <a:xfrm>
            <a:off x="6696504" y="3846100"/>
            <a:ext cx="2249924" cy="2252526"/>
          </a:xfrm>
          <a:prstGeom prst="rect">
            <a:avLst/>
          </a:prstGeom>
        </p:spPr>
      </p:pic>
    </p:spTree>
    <p:extLst>
      <p:ext uri="{BB962C8B-B14F-4D97-AF65-F5344CB8AC3E}">
        <p14:creationId xmlns:p14="http://schemas.microsoft.com/office/powerpoint/2010/main" val="37116937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D47A91DE-D07E-4F55-B6A0-E6FB5C42246F}" type="slidenum">
              <a:rPr lang="en-GB" smtClean="0"/>
              <a:pPr>
                <a:defRPr/>
              </a:pPr>
              <a:t>26</a:t>
            </a:fld>
            <a:endParaRPr lang="en-GB" dirty="0"/>
          </a:p>
        </p:txBody>
      </p:sp>
      <p:pic>
        <p:nvPicPr>
          <p:cNvPr id="5" name="Content Placeholder 4"/>
          <p:cNvPicPr>
            <a:picLocks noGrp="1"/>
          </p:cNvPicPr>
          <p:nvPr>
            <p:ph idx="4294967295"/>
          </p:nvPr>
        </p:nvPicPr>
        <p:blipFill>
          <a:blip r:embed="rId3" cstate="print"/>
          <a:srcRect/>
          <a:stretch>
            <a:fillRect/>
          </a:stretch>
        </p:blipFill>
        <p:spPr bwMode="auto">
          <a:xfrm>
            <a:off x="0" y="0"/>
            <a:ext cx="8569325" cy="7029400"/>
          </a:xfrm>
          <a:prstGeom prst="rect">
            <a:avLst/>
          </a:prstGeom>
          <a:noFill/>
          <a:ln w="9525">
            <a:noFill/>
            <a:miter lim="800000"/>
            <a:headEnd/>
            <a:tailEnd/>
          </a:ln>
          <a:effectLst/>
        </p:spPr>
      </p:pic>
    </p:spTree>
    <p:extLst>
      <p:ext uri="{BB962C8B-B14F-4D97-AF65-F5344CB8AC3E}">
        <p14:creationId xmlns:p14="http://schemas.microsoft.com/office/powerpoint/2010/main" val="10230822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D47A91DE-D07E-4F55-B6A0-E6FB5C42246F}" type="slidenum">
              <a:rPr lang="en-GB" smtClean="0"/>
              <a:pPr>
                <a:defRPr/>
              </a:pPr>
              <a:t>27</a:t>
            </a:fld>
            <a:endParaRPr lang="en-GB" dirty="0"/>
          </a:p>
        </p:txBody>
      </p:sp>
      <p:pic>
        <p:nvPicPr>
          <p:cNvPr id="5" name="Content Placeholder 5"/>
          <p:cNvPicPr>
            <a:picLocks noChangeAspect="1"/>
          </p:cNvPicPr>
          <p:nvPr/>
        </p:nvPicPr>
        <p:blipFill>
          <a:blip r:embed="rId3"/>
          <a:stretch>
            <a:fillRect/>
          </a:stretch>
        </p:blipFill>
        <p:spPr>
          <a:xfrm>
            <a:off x="0" y="0"/>
            <a:ext cx="9144000" cy="6769099"/>
          </a:xfrm>
          <a:prstGeom prst="rect">
            <a:avLst/>
          </a:prstGeom>
        </p:spPr>
      </p:pic>
    </p:spTree>
    <p:extLst>
      <p:ext uri="{BB962C8B-B14F-4D97-AF65-F5344CB8AC3E}">
        <p14:creationId xmlns:p14="http://schemas.microsoft.com/office/powerpoint/2010/main" val="21149951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GB" smtClean="0"/>
              <a:t>UNCLASSIFIED</a:t>
            </a:r>
            <a:endParaRPr lang="en-GB"/>
          </a:p>
        </p:txBody>
      </p:sp>
      <p:sp>
        <p:nvSpPr>
          <p:cNvPr id="3" name="Slide Number Placeholder 2"/>
          <p:cNvSpPr>
            <a:spLocks noGrp="1"/>
          </p:cNvSpPr>
          <p:nvPr>
            <p:ph type="sldNum" sz="quarter" idx="12"/>
          </p:nvPr>
        </p:nvSpPr>
        <p:spPr/>
        <p:txBody>
          <a:bodyPr/>
          <a:lstStyle/>
          <a:p>
            <a:pPr>
              <a:defRPr/>
            </a:pPr>
            <a:fld id="{8C32FF26-AD14-4CF9-8F1D-EF3CFAE0FFAC}" type="slidenum">
              <a:rPr lang="en-GB" smtClean="0"/>
              <a:pPr>
                <a:defRPr/>
              </a:pPr>
              <a:t>28</a:t>
            </a:fld>
            <a:endParaRPr lang="en-GB" dirty="0"/>
          </a:p>
        </p:txBody>
      </p:sp>
      <p:pic>
        <p:nvPicPr>
          <p:cNvPr id="4" name="Picture 2" descr="E:\Pictures\Export of waste.png"/>
          <p:cNvPicPr>
            <a:picLocks noChangeAspect="1" noChangeArrowheads="1"/>
          </p:cNvPicPr>
          <p:nvPr/>
        </p:nvPicPr>
        <p:blipFill>
          <a:blip r:embed="rId3" cstate="email"/>
          <a:srcRect/>
          <a:stretch>
            <a:fillRect/>
          </a:stretch>
        </p:blipFill>
        <p:spPr bwMode="auto">
          <a:xfrm>
            <a:off x="0" y="0"/>
            <a:ext cx="9144000" cy="6858000"/>
          </a:xfrm>
          <a:prstGeom prst="rect">
            <a:avLst/>
          </a:prstGeom>
          <a:noFill/>
        </p:spPr>
      </p:pic>
    </p:spTree>
    <p:extLst>
      <p:ext uri="{BB962C8B-B14F-4D97-AF65-F5344CB8AC3E}">
        <p14:creationId xmlns:p14="http://schemas.microsoft.com/office/powerpoint/2010/main" val="38042139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GB" smtClean="0"/>
              <a:t>UNCLASSIFIED</a:t>
            </a:r>
            <a:endParaRPr lang="en-GB"/>
          </a:p>
        </p:txBody>
      </p:sp>
      <p:sp>
        <p:nvSpPr>
          <p:cNvPr id="3" name="Slide Number Placeholder 2"/>
          <p:cNvSpPr>
            <a:spLocks noGrp="1"/>
          </p:cNvSpPr>
          <p:nvPr>
            <p:ph type="sldNum" sz="quarter" idx="12"/>
          </p:nvPr>
        </p:nvSpPr>
        <p:spPr/>
        <p:txBody>
          <a:bodyPr/>
          <a:lstStyle/>
          <a:p>
            <a:pPr>
              <a:defRPr/>
            </a:pPr>
            <a:fld id="{8C32FF26-AD14-4CF9-8F1D-EF3CFAE0FFAC}" type="slidenum">
              <a:rPr lang="en-GB" smtClean="0"/>
              <a:pPr>
                <a:defRPr/>
              </a:pPr>
              <a:t>29</a:t>
            </a:fld>
            <a:endParaRPr lang="en-GB" dirty="0"/>
          </a:p>
        </p:txBody>
      </p:sp>
      <p:sp>
        <p:nvSpPr>
          <p:cNvPr id="4" name="Title 1"/>
          <p:cNvSpPr txBox="1">
            <a:spLocks/>
          </p:cNvSpPr>
          <p:nvPr/>
        </p:nvSpPr>
        <p:spPr>
          <a:xfrm>
            <a:off x="468313" y="468313"/>
            <a:ext cx="8207375" cy="949325"/>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fontAlgn="auto">
              <a:spcAft>
                <a:spcPts val="0"/>
              </a:spcAft>
            </a:pPr>
            <a:r>
              <a:rPr lang="en-GB" b="1" dirty="0" smtClean="0"/>
              <a:t>Ask Yourself / Consider</a:t>
            </a:r>
            <a:endParaRPr lang="en-GB" b="1" dirty="0"/>
          </a:p>
        </p:txBody>
      </p:sp>
      <p:sp>
        <p:nvSpPr>
          <p:cNvPr id="6" name="Content Placeholder 2"/>
          <p:cNvSpPr txBox="1">
            <a:spLocks/>
          </p:cNvSpPr>
          <p:nvPr/>
        </p:nvSpPr>
        <p:spPr>
          <a:xfrm>
            <a:off x="468000" y="1700808"/>
            <a:ext cx="3960000" cy="4242793"/>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fontAlgn="auto">
              <a:spcAft>
                <a:spcPts val="0"/>
              </a:spcAft>
            </a:pPr>
            <a:r>
              <a:rPr lang="en-GB" sz="2800" dirty="0" smtClean="0"/>
              <a:t>Would I want my company’s waste going here</a:t>
            </a:r>
          </a:p>
          <a:p>
            <a:pPr fontAlgn="auto">
              <a:spcAft>
                <a:spcPts val="0"/>
              </a:spcAft>
            </a:pPr>
            <a:r>
              <a:rPr lang="en-GB" sz="2800" dirty="0" smtClean="0"/>
              <a:t>Do we know it isn’t?</a:t>
            </a:r>
          </a:p>
          <a:p>
            <a:pPr fontAlgn="auto">
              <a:spcAft>
                <a:spcPts val="0"/>
              </a:spcAft>
            </a:pPr>
            <a:r>
              <a:rPr lang="en-GB" sz="2800" dirty="0" smtClean="0"/>
              <a:t>How?</a:t>
            </a:r>
          </a:p>
          <a:p>
            <a:pPr fontAlgn="auto">
              <a:spcAft>
                <a:spcPts val="0"/>
              </a:spcAft>
            </a:pPr>
            <a:r>
              <a:rPr lang="en-GB" sz="2800" dirty="0" smtClean="0"/>
              <a:t>Can we improve Duty of Care compliance?</a:t>
            </a:r>
          </a:p>
          <a:p>
            <a:pPr fontAlgn="auto">
              <a:spcAft>
                <a:spcPts val="0"/>
              </a:spcAft>
            </a:pPr>
            <a:endParaRPr lang="en-GB" dirty="0" smtClean="0">
              <a:solidFill>
                <a:srgbClr val="000000"/>
              </a:solidFill>
            </a:endParaRPr>
          </a:p>
          <a:p>
            <a:pPr marL="0" indent="0" fontAlgn="auto">
              <a:spcAft>
                <a:spcPts val="0"/>
              </a:spcAft>
              <a:buFont typeface="Arial" panose="020B0604020202020204" pitchFamily="34" charset="0"/>
              <a:buNone/>
            </a:pPr>
            <a:endParaRPr lang="en-GB" dirty="0" smtClean="0">
              <a:solidFill>
                <a:srgbClr val="000000"/>
              </a:solidFill>
            </a:endParaRPr>
          </a:p>
        </p:txBody>
      </p:sp>
      <p:pic>
        <p:nvPicPr>
          <p:cNvPr id="7" name="Picture 2" descr="E:\Pictures\Export of waste.png"/>
          <p:cNvPicPr>
            <a:picLocks noChangeAspect="1" noChangeArrowheads="1"/>
          </p:cNvPicPr>
          <p:nvPr/>
        </p:nvPicPr>
        <p:blipFill>
          <a:blip r:embed="rId3" cstate="email"/>
          <a:srcRect/>
          <a:stretch>
            <a:fillRect/>
          </a:stretch>
        </p:blipFill>
        <p:spPr bwMode="auto">
          <a:xfrm>
            <a:off x="4716463" y="1700807"/>
            <a:ext cx="3959225" cy="4292363"/>
          </a:xfrm>
          <a:prstGeom prst="rect">
            <a:avLst/>
          </a:prstGeom>
          <a:noFill/>
          <a:ln w="9525">
            <a:noFill/>
            <a:miter lim="800000"/>
            <a:headEnd/>
            <a:tailEnd/>
          </a:ln>
        </p:spPr>
      </p:pic>
    </p:spTree>
    <p:extLst>
      <p:ext uri="{BB962C8B-B14F-4D97-AF65-F5344CB8AC3E}">
        <p14:creationId xmlns:p14="http://schemas.microsoft.com/office/powerpoint/2010/main" val="2996506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srcRect l="20999" t="28830" r="34246" b="-76"/>
          <a:stretch/>
        </p:blipFill>
        <p:spPr>
          <a:xfrm>
            <a:off x="251520" y="692696"/>
            <a:ext cx="5847050" cy="5584753"/>
          </a:xfrm>
          <a:prstGeom prst="rect">
            <a:avLst/>
          </a:prstGeom>
          <a:ln>
            <a:solidFill>
              <a:schemeClr val="bg1">
                <a:lumMod val="85000"/>
              </a:schemeClr>
            </a:solidFill>
          </a:ln>
          <a:effectLst/>
        </p:spPr>
      </p:pic>
      <p:pic>
        <p:nvPicPr>
          <p:cNvPr id="9" name="Picture 8"/>
          <p:cNvPicPr>
            <a:picLocks noChangeAspect="1"/>
          </p:cNvPicPr>
          <p:nvPr/>
        </p:nvPicPr>
        <p:blipFill rotWithShape="1">
          <a:blip r:embed="rId3"/>
          <a:srcRect l="64106" t="13579" r="12201" b="78661"/>
          <a:stretch/>
        </p:blipFill>
        <p:spPr>
          <a:xfrm>
            <a:off x="251520" y="116632"/>
            <a:ext cx="1944216" cy="382072"/>
          </a:xfrm>
          <a:prstGeom prst="rect">
            <a:avLst/>
          </a:prstGeom>
        </p:spPr>
      </p:pic>
    </p:spTree>
    <p:extLst>
      <p:ext uri="{BB962C8B-B14F-4D97-AF65-F5344CB8AC3E}">
        <p14:creationId xmlns:p14="http://schemas.microsoft.com/office/powerpoint/2010/main" val="34207177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467544" y="2618780"/>
            <a:ext cx="6706780" cy="3344321"/>
          </a:xfrm>
          <a:prstGeom prst="rect">
            <a:avLst/>
          </a:prstGeom>
        </p:spPr>
      </p:pic>
      <p:pic>
        <p:nvPicPr>
          <p:cNvPr id="6" name="Picture 5"/>
          <p:cNvPicPr>
            <a:picLocks noChangeAspect="1"/>
          </p:cNvPicPr>
          <p:nvPr/>
        </p:nvPicPr>
        <p:blipFill>
          <a:blip r:embed="rId4"/>
          <a:stretch>
            <a:fillRect/>
          </a:stretch>
        </p:blipFill>
        <p:spPr>
          <a:xfrm>
            <a:off x="107504" y="6088986"/>
            <a:ext cx="1754325" cy="769014"/>
          </a:xfrm>
          <a:prstGeom prst="rect">
            <a:avLst/>
          </a:prstGeom>
        </p:spPr>
      </p:pic>
      <p:sp>
        <p:nvSpPr>
          <p:cNvPr id="7" name="Title 1"/>
          <p:cNvSpPr>
            <a:spLocks noGrp="1"/>
          </p:cNvSpPr>
          <p:nvPr>
            <p:ph type="title"/>
          </p:nvPr>
        </p:nvSpPr>
        <p:spPr/>
        <p:txBody>
          <a:bodyPr/>
          <a:lstStyle/>
          <a:p>
            <a:r>
              <a:rPr lang="en-GB" b="1" dirty="0"/>
              <a:t>H</a:t>
            </a:r>
            <a:r>
              <a:rPr lang="en-GB" b="1" dirty="0" smtClean="0">
                <a:solidFill>
                  <a:schemeClr val="tx1"/>
                </a:solidFill>
              </a:rPr>
              <a:t>ow you can help prevent this happening?</a:t>
            </a:r>
            <a:endParaRPr lang="en-GB" b="1" dirty="0">
              <a:solidFill>
                <a:schemeClr val="tx1"/>
              </a:solidFill>
            </a:endParaRPr>
          </a:p>
        </p:txBody>
      </p:sp>
      <p:sp>
        <p:nvSpPr>
          <p:cNvPr id="3" name="Content Placeholder 2"/>
          <p:cNvSpPr>
            <a:spLocks noGrp="1"/>
          </p:cNvSpPr>
          <p:nvPr>
            <p:ph idx="1"/>
          </p:nvPr>
        </p:nvSpPr>
        <p:spPr>
          <a:xfrm>
            <a:off x="628650" y="1825625"/>
            <a:ext cx="7886700" cy="667271"/>
          </a:xfrm>
        </p:spPr>
        <p:txBody>
          <a:bodyPr>
            <a:normAutofit fontScale="77500" lnSpcReduction="20000"/>
          </a:bodyPr>
          <a:lstStyle/>
          <a:p>
            <a:r>
              <a:rPr lang="en-GB" sz="2800" dirty="0" smtClean="0"/>
              <a:t>EA hotline number 0800 807060</a:t>
            </a:r>
          </a:p>
          <a:p>
            <a:r>
              <a:rPr lang="en-GB" sz="2800" dirty="0" smtClean="0"/>
              <a:t>Alternatively - </a:t>
            </a:r>
            <a:r>
              <a:rPr lang="en-GB" sz="2800" dirty="0" err="1" smtClean="0"/>
              <a:t>Crimestoppers</a:t>
            </a:r>
            <a:endParaRPr lang="en-GB" sz="2800" dirty="0"/>
          </a:p>
        </p:txBody>
      </p:sp>
    </p:spTree>
    <p:extLst>
      <p:ext uri="{BB962C8B-B14F-4D97-AF65-F5344CB8AC3E}">
        <p14:creationId xmlns:p14="http://schemas.microsoft.com/office/powerpoint/2010/main" val="17007945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68313" y="188640"/>
            <a:ext cx="8207375" cy="949325"/>
          </a:xfrm>
        </p:spPr>
        <p:txBody>
          <a:bodyPr/>
          <a:lstStyle/>
          <a:p>
            <a:r>
              <a:rPr lang="en-GB" b="1" dirty="0" smtClean="0">
                <a:solidFill>
                  <a:schemeClr val="tx1"/>
                </a:solidFill>
              </a:rPr>
              <a:t>How else can </a:t>
            </a:r>
            <a:r>
              <a:rPr lang="en-GB" b="1" dirty="0">
                <a:solidFill>
                  <a:schemeClr val="tx1"/>
                </a:solidFill>
              </a:rPr>
              <a:t>you help</a:t>
            </a:r>
            <a:r>
              <a:rPr lang="en-GB" b="1" dirty="0" smtClean="0">
                <a:solidFill>
                  <a:schemeClr val="tx1"/>
                </a:solidFill>
              </a:rPr>
              <a:t>?</a:t>
            </a:r>
            <a:endParaRPr lang="en-GB" b="1" dirty="0">
              <a:solidFill>
                <a:schemeClr val="tx1"/>
              </a:solidFill>
            </a:endParaRPr>
          </a:p>
        </p:txBody>
      </p:sp>
      <p:sp>
        <p:nvSpPr>
          <p:cNvPr id="8" name="Content Placeholder 2"/>
          <p:cNvSpPr>
            <a:spLocks noGrp="1"/>
          </p:cNvSpPr>
          <p:nvPr>
            <p:ph idx="1"/>
          </p:nvPr>
        </p:nvSpPr>
        <p:spPr>
          <a:xfrm>
            <a:off x="468000" y="1484784"/>
            <a:ext cx="5312460" cy="4242793"/>
          </a:xfrm>
        </p:spPr>
        <p:txBody>
          <a:bodyPr/>
          <a:lstStyle/>
          <a:p>
            <a:pPr>
              <a:spcBef>
                <a:spcPts val="1800"/>
              </a:spcBef>
            </a:pPr>
            <a:r>
              <a:rPr lang="en-GB" altLang="en-US" sz="2800" dirty="0" smtClean="0">
                <a:solidFill>
                  <a:schemeClr val="tx1"/>
                </a:solidFill>
              </a:rPr>
              <a:t>Check who you send your waste to</a:t>
            </a:r>
          </a:p>
          <a:p>
            <a:pPr>
              <a:spcBef>
                <a:spcPts val="1800"/>
              </a:spcBef>
            </a:pPr>
            <a:r>
              <a:rPr lang="en-GB" altLang="en-US" sz="2800" dirty="0" smtClean="0">
                <a:solidFill>
                  <a:schemeClr val="tx1"/>
                </a:solidFill>
              </a:rPr>
              <a:t>Educate your supply chain on their Duty of Care responsibilities</a:t>
            </a:r>
          </a:p>
          <a:p>
            <a:pPr>
              <a:spcBef>
                <a:spcPts val="1800"/>
              </a:spcBef>
            </a:pPr>
            <a:r>
              <a:rPr lang="en-GB" altLang="en-US" sz="2800" dirty="0" smtClean="0">
                <a:solidFill>
                  <a:schemeClr val="tx1"/>
                </a:solidFill>
              </a:rPr>
              <a:t>Spread the ‘right waste, right place, right people’ message </a:t>
            </a:r>
          </a:p>
          <a:p>
            <a:pPr>
              <a:spcBef>
                <a:spcPts val="1800"/>
              </a:spcBef>
            </a:pPr>
            <a:r>
              <a:rPr lang="en-GB" altLang="en-US" sz="2800" dirty="0" smtClean="0">
                <a:solidFill>
                  <a:schemeClr val="tx1"/>
                </a:solidFill>
              </a:rPr>
              <a:t>Promote the website: </a:t>
            </a:r>
            <a:r>
              <a:rPr lang="en-GB" altLang="en-US" sz="2800" u="sng" dirty="0" smtClean="0">
                <a:solidFill>
                  <a:schemeClr val="tx1"/>
                </a:solidFill>
              </a:rPr>
              <a:t>www.rightwasterightplace.com/</a:t>
            </a:r>
          </a:p>
        </p:txBody>
      </p:sp>
      <p:pic>
        <p:nvPicPr>
          <p:cNvPr id="4" name="Picture 3"/>
          <p:cNvPicPr>
            <a:picLocks noChangeAspect="1"/>
          </p:cNvPicPr>
          <p:nvPr/>
        </p:nvPicPr>
        <p:blipFill>
          <a:blip r:embed="rId3"/>
          <a:stretch>
            <a:fillRect/>
          </a:stretch>
        </p:blipFill>
        <p:spPr>
          <a:xfrm>
            <a:off x="5652120" y="1151161"/>
            <a:ext cx="2936169" cy="4137843"/>
          </a:xfrm>
          <a:prstGeom prst="rect">
            <a:avLst/>
          </a:prstGeom>
          <a:ln>
            <a:solidFill>
              <a:schemeClr val="bg1">
                <a:lumMod val="85000"/>
              </a:schemeClr>
            </a:solidFill>
          </a:ln>
        </p:spPr>
      </p:pic>
    </p:spTree>
    <p:extLst>
      <p:ext uri="{BB962C8B-B14F-4D97-AF65-F5344CB8AC3E}">
        <p14:creationId xmlns:p14="http://schemas.microsoft.com/office/powerpoint/2010/main" val="104336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a:solidFill>
                  <a:schemeClr val="tx1"/>
                </a:solidFill>
              </a:rPr>
              <a:t>Revised – DOC Code of Practice</a:t>
            </a:r>
          </a:p>
        </p:txBody>
      </p:sp>
      <p:sp>
        <p:nvSpPr>
          <p:cNvPr id="4" name="Slide Number Placeholder 3"/>
          <p:cNvSpPr>
            <a:spLocks noGrp="1"/>
          </p:cNvSpPr>
          <p:nvPr>
            <p:ph type="sldNum" sz="quarter" idx="15"/>
          </p:nvPr>
        </p:nvSpPr>
        <p:spPr/>
        <p:txBody>
          <a:bodyPr/>
          <a:lstStyle/>
          <a:p>
            <a:pPr>
              <a:defRPr/>
            </a:pPr>
            <a:fld id="{D47A91DE-D07E-4F55-B6A0-E6FB5C42246F}" type="slidenum">
              <a:rPr lang="en-GB" smtClean="0"/>
              <a:pPr>
                <a:defRPr/>
              </a:pPr>
              <a:t>32</a:t>
            </a:fld>
            <a:endParaRPr lang="en-GB" dirty="0"/>
          </a:p>
        </p:txBody>
      </p:sp>
      <p:sp>
        <p:nvSpPr>
          <p:cNvPr id="5" name="Content Placeholder 2"/>
          <p:cNvSpPr>
            <a:spLocks noGrp="1"/>
          </p:cNvSpPr>
          <p:nvPr>
            <p:ph idx="1"/>
          </p:nvPr>
        </p:nvSpPr>
        <p:spPr>
          <a:xfrm>
            <a:off x="468000" y="1700808"/>
            <a:ext cx="3455928" cy="4242793"/>
          </a:xfrm>
        </p:spPr>
        <p:txBody>
          <a:bodyPr>
            <a:noAutofit/>
          </a:bodyPr>
          <a:lstStyle/>
          <a:p>
            <a:r>
              <a:rPr lang="en-GB" sz="2800" dirty="0">
                <a:solidFill>
                  <a:schemeClr val="tx1"/>
                </a:solidFill>
                <a:cs typeface="Arial" pitchFamily="34" charset="0"/>
              </a:rPr>
              <a:t>Clearer description of </a:t>
            </a:r>
            <a:r>
              <a:rPr lang="en-GB" sz="2800" dirty="0" smtClean="0">
                <a:solidFill>
                  <a:schemeClr val="tx1"/>
                </a:solidFill>
                <a:cs typeface="Arial" pitchFamily="34" charset="0"/>
              </a:rPr>
              <a:t>obligations</a:t>
            </a:r>
          </a:p>
          <a:p>
            <a:r>
              <a:rPr lang="en-GB" sz="2800" dirty="0" smtClean="0">
                <a:solidFill>
                  <a:schemeClr val="tx1"/>
                </a:solidFill>
                <a:cs typeface="Arial" pitchFamily="34" charset="0"/>
              </a:rPr>
              <a:t>MUST NOT give waste to unauthorised or non compliant sites</a:t>
            </a:r>
          </a:p>
          <a:p>
            <a:r>
              <a:rPr lang="en-GB" sz="2800" dirty="0" smtClean="0">
                <a:solidFill>
                  <a:schemeClr val="tx1"/>
                </a:solidFill>
                <a:cs typeface="Arial" pitchFamily="34" charset="0"/>
              </a:rPr>
              <a:t>MUST use accurate written description with sufficient detail…</a:t>
            </a:r>
            <a:endParaRPr lang="en-GB" sz="2800" dirty="0">
              <a:solidFill>
                <a:schemeClr val="tx1"/>
              </a:solidFill>
            </a:endParaRPr>
          </a:p>
        </p:txBody>
      </p:sp>
      <p:pic>
        <p:nvPicPr>
          <p:cNvPr id="6" name="Content Placeholder 4"/>
          <p:cNvPicPr>
            <a:picLocks noChangeAspect="1"/>
          </p:cNvPicPr>
          <p:nvPr/>
        </p:nvPicPr>
        <p:blipFill>
          <a:blip r:embed="rId3"/>
          <a:stretch>
            <a:fillRect/>
          </a:stretch>
        </p:blipFill>
        <p:spPr>
          <a:xfrm>
            <a:off x="4427984" y="1076274"/>
            <a:ext cx="3444542" cy="4991737"/>
          </a:xfrm>
          <a:prstGeom prst="rect">
            <a:avLst/>
          </a:prstGeom>
        </p:spPr>
      </p:pic>
    </p:spTree>
    <p:extLst>
      <p:ext uri="{BB962C8B-B14F-4D97-AF65-F5344CB8AC3E}">
        <p14:creationId xmlns:p14="http://schemas.microsoft.com/office/powerpoint/2010/main" val="38738543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smtClean="0">
                <a:solidFill>
                  <a:schemeClr val="tx1"/>
                </a:solidFill>
              </a:rPr>
              <a:t>Sources of information</a:t>
            </a:r>
            <a:endParaRPr lang="en-GB" sz="4000" b="1" dirty="0">
              <a:solidFill>
                <a:schemeClr val="tx1"/>
              </a:solidFill>
            </a:endParaRPr>
          </a:p>
        </p:txBody>
      </p:sp>
      <p:sp>
        <p:nvSpPr>
          <p:cNvPr id="3" name="Content Placeholder 2"/>
          <p:cNvSpPr>
            <a:spLocks noGrp="1"/>
          </p:cNvSpPr>
          <p:nvPr>
            <p:ph idx="1"/>
          </p:nvPr>
        </p:nvSpPr>
        <p:spPr/>
        <p:txBody>
          <a:bodyPr>
            <a:normAutofit lnSpcReduction="10000"/>
          </a:bodyPr>
          <a:lstStyle/>
          <a:p>
            <a:r>
              <a:rPr lang="en-GB" sz="2800" dirty="0" smtClean="0">
                <a:solidFill>
                  <a:schemeClr val="tx1"/>
                </a:solidFill>
              </a:rPr>
              <a:t>Duty of Care</a:t>
            </a:r>
          </a:p>
          <a:p>
            <a:pPr marL="0" indent="0">
              <a:buNone/>
            </a:pPr>
            <a:r>
              <a:rPr lang="en-GB" sz="2800" dirty="0">
                <a:solidFill>
                  <a:schemeClr val="tx1"/>
                </a:solidFill>
              </a:rPr>
              <a:t> 	</a:t>
            </a:r>
            <a:r>
              <a:rPr lang="en-GB" sz="2800" dirty="0" smtClean="0">
                <a:solidFill>
                  <a:schemeClr val="tx1"/>
                </a:solidFill>
              </a:rPr>
              <a:t>- Code of Practice: </a:t>
            </a:r>
          </a:p>
          <a:p>
            <a:pPr marL="0" indent="0">
              <a:buNone/>
            </a:pPr>
            <a:r>
              <a:rPr lang="en-GB" sz="2800" dirty="0" smtClean="0">
                <a:solidFill>
                  <a:schemeClr val="tx1"/>
                </a:solidFill>
              </a:rPr>
              <a:t>	</a:t>
            </a:r>
            <a:r>
              <a:rPr lang="en-GB" sz="2800" u="sng" dirty="0" smtClean="0">
                <a:solidFill>
                  <a:srgbClr val="0070C0"/>
                </a:solidFill>
              </a:rPr>
              <a:t>https</a:t>
            </a:r>
            <a:r>
              <a:rPr lang="en-GB" sz="2800" u="sng" dirty="0">
                <a:solidFill>
                  <a:srgbClr val="0070C0"/>
                </a:solidFill>
              </a:rPr>
              <a:t>://</a:t>
            </a:r>
            <a:r>
              <a:rPr lang="en-GB" sz="2800" u="sng" dirty="0" smtClean="0">
                <a:solidFill>
                  <a:srgbClr val="0070C0"/>
                </a:solidFill>
              </a:rPr>
              <a:t>www.gov.uk/government/publications/wa</a:t>
            </a:r>
            <a:r>
              <a:rPr lang="en-GB" sz="2800" dirty="0" smtClean="0">
                <a:solidFill>
                  <a:srgbClr val="0070C0"/>
                </a:solidFill>
              </a:rPr>
              <a:t>	</a:t>
            </a:r>
            <a:r>
              <a:rPr lang="en-GB" sz="2800" u="sng" dirty="0" err="1" smtClean="0">
                <a:solidFill>
                  <a:srgbClr val="0070C0"/>
                </a:solidFill>
              </a:rPr>
              <a:t>ste</a:t>
            </a:r>
            <a:r>
              <a:rPr lang="en-GB" sz="2800" u="sng" dirty="0" smtClean="0">
                <a:solidFill>
                  <a:srgbClr val="0070C0"/>
                </a:solidFill>
              </a:rPr>
              <a:t>-duty-of-care-code-of-practice</a:t>
            </a:r>
          </a:p>
          <a:p>
            <a:pPr marL="0" indent="0">
              <a:buNone/>
            </a:pPr>
            <a:r>
              <a:rPr lang="en-GB" sz="2800" dirty="0" smtClean="0">
                <a:solidFill>
                  <a:schemeClr val="tx1"/>
                </a:solidFill>
              </a:rPr>
              <a:t>	- Environment Agency (EA): </a:t>
            </a:r>
          </a:p>
          <a:p>
            <a:pPr marL="0" indent="0">
              <a:buNone/>
            </a:pPr>
            <a:r>
              <a:rPr lang="en-GB" sz="2800" dirty="0" smtClean="0">
                <a:solidFill>
                  <a:schemeClr val="tx1"/>
                </a:solidFill>
              </a:rPr>
              <a:t>	</a:t>
            </a:r>
            <a:r>
              <a:rPr lang="en-GB" sz="2800" dirty="0" smtClean="0">
                <a:solidFill>
                  <a:schemeClr val="tx1"/>
                </a:solidFill>
                <a:hlinkClick r:id="rId3"/>
              </a:rPr>
              <a:t>https</a:t>
            </a:r>
            <a:r>
              <a:rPr lang="en-GB" sz="2800" dirty="0">
                <a:solidFill>
                  <a:schemeClr val="tx1"/>
                </a:solidFill>
                <a:hlinkClick r:id="rId3"/>
              </a:rPr>
              <a:t>://</a:t>
            </a:r>
            <a:r>
              <a:rPr lang="en-GB" sz="2800" dirty="0" smtClean="0">
                <a:solidFill>
                  <a:schemeClr val="tx1"/>
                </a:solidFill>
                <a:hlinkClick r:id="rId3"/>
              </a:rPr>
              <a:t>www.gov.uk/managing-your-waste-an-</a:t>
            </a:r>
            <a:r>
              <a:rPr lang="en-GB" sz="2800" dirty="0" smtClean="0">
                <a:solidFill>
                  <a:schemeClr val="tx1"/>
                </a:solidFill>
              </a:rPr>
              <a:t>	</a:t>
            </a:r>
            <a:r>
              <a:rPr lang="en-GB" sz="2800" u="sng" dirty="0" smtClean="0">
                <a:solidFill>
                  <a:srgbClr val="0070C0"/>
                </a:solidFill>
              </a:rPr>
              <a:t>overview</a:t>
            </a:r>
          </a:p>
          <a:p>
            <a:r>
              <a:rPr lang="en-GB" sz="2800" dirty="0" smtClean="0">
                <a:solidFill>
                  <a:schemeClr val="tx1"/>
                </a:solidFill>
              </a:rPr>
              <a:t>EA Public Register information:</a:t>
            </a:r>
          </a:p>
          <a:p>
            <a:pPr marL="0" indent="0">
              <a:buNone/>
            </a:pPr>
            <a:r>
              <a:rPr lang="en-GB" sz="2800" dirty="0">
                <a:solidFill>
                  <a:schemeClr val="tx1"/>
                </a:solidFill>
              </a:rPr>
              <a:t>	</a:t>
            </a:r>
            <a:r>
              <a:rPr lang="en-GB" sz="2800" dirty="0">
                <a:solidFill>
                  <a:schemeClr val="tx1"/>
                </a:solidFill>
                <a:hlinkClick r:id="rId4"/>
              </a:rPr>
              <a:t>https://</a:t>
            </a:r>
            <a:r>
              <a:rPr lang="en-GB" sz="2800" dirty="0" smtClean="0">
                <a:solidFill>
                  <a:schemeClr val="tx1"/>
                </a:solidFill>
                <a:hlinkClick r:id="rId4"/>
              </a:rPr>
              <a:t>www.gov.uk/guidance/access-the-public-</a:t>
            </a:r>
            <a:r>
              <a:rPr lang="en-GB" sz="2800" dirty="0" smtClean="0">
                <a:solidFill>
                  <a:schemeClr val="tx1"/>
                </a:solidFill>
              </a:rPr>
              <a:t>	</a:t>
            </a:r>
            <a:r>
              <a:rPr lang="en-GB" sz="2800" u="sng" dirty="0" smtClean="0">
                <a:solidFill>
                  <a:srgbClr val="0070C0"/>
                </a:solidFill>
              </a:rPr>
              <a:t>register-for-environmental-information</a:t>
            </a:r>
          </a:p>
          <a:p>
            <a:endParaRPr lang="en-GB" sz="2800" dirty="0"/>
          </a:p>
        </p:txBody>
      </p:sp>
      <p:sp>
        <p:nvSpPr>
          <p:cNvPr id="4" name="Slide Number Placeholder 3"/>
          <p:cNvSpPr>
            <a:spLocks noGrp="1"/>
          </p:cNvSpPr>
          <p:nvPr>
            <p:ph type="sldNum" sz="quarter" idx="15"/>
          </p:nvPr>
        </p:nvSpPr>
        <p:spPr/>
        <p:txBody>
          <a:bodyPr/>
          <a:lstStyle/>
          <a:p>
            <a:pPr>
              <a:defRPr/>
            </a:pPr>
            <a:fld id="{D47A91DE-D07E-4F55-B6A0-E6FB5C42246F}" type="slidenum">
              <a:rPr lang="en-GB" smtClean="0"/>
              <a:pPr>
                <a:defRPr/>
              </a:pPr>
              <a:t>33</a:t>
            </a:fld>
            <a:endParaRPr lang="en-GB" dirty="0"/>
          </a:p>
        </p:txBody>
      </p:sp>
    </p:spTree>
    <p:extLst>
      <p:ext uri="{BB962C8B-B14F-4D97-AF65-F5344CB8AC3E}">
        <p14:creationId xmlns:p14="http://schemas.microsoft.com/office/powerpoint/2010/main" val="32042023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0" y="6196013"/>
            <a:ext cx="8207375" cy="387350"/>
          </a:xfrm>
        </p:spPr>
        <p:txBody>
          <a:bodyPr/>
          <a:lstStyle/>
          <a:p>
            <a:pPr>
              <a:defRPr/>
            </a:pPr>
            <a:endParaRPr lang="en-GB" dirty="0">
              <a:solidFill>
                <a:srgbClr val="6E942C"/>
              </a:solidFill>
            </a:endParaRPr>
          </a:p>
        </p:txBody>
      </p:sp>
      <p:sp>
        <p:nvSpPr>
          <p:cNvPr id="5" name="Slide Number Placeholder 4"/>
          <p:cNvSpPr>
            <a:spLocks noGrp="1"/>
          </p:cNvSpPr>
          <p:nvPr>
            <p:ph type="sldNum" sz="quarter" idx="4294967295"/>
          </p:nvPr>
        </p:nvSpPr>
        <p:spPr>
          <a:xfrm>
            <a:off x="8755063" y="6196013"/>
            <a:ext cx="388937" cy="387350"/>
          </a:xfrm>
        </p:spPr>
        <p:txBody>
          <a:bodyPr/>
          <a:lstStyle/>
          <a:p>
            <a:pPr>
              <a:defRPr/>
            </a:pPr>
            <a:fld id="{E1F39AE6-C79E-457D-A262-50ED4BCDE15C}" type="slidenum">
              <a:rPr lang="en-GB" smtClean="0">
                <a:solidFill>
                  <a:srgbClr val="6E942C"/>
                </a:solidFill>
              </a:rPr>
              <a:pPr>
                <a:defRPr/>
              </a:pPr>
              <a:t>34</a:t>
            </a:fld>
            <a:endParaRPr lang="en-GB" dirty="0">
              <a:solidFill>
                <a:srgbClr val="6E942C"/>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spTree>
    <p:extLst>
      <p:ext uri="{BB962C8B-B14F-4D97-AF65-F5344CB8AC3E}">
        <p14:creationId xmlns:p14="http://schemas.microsoft.com/office/powerpoint/2010/main" val="85048180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smtClean="0">
                <a:solidFill>
                  <a:schemeClr val="tx1"/>
                </a:solidFill>
              </a:rPr>
              <a:t>Contact details:</a:t>
            </a:r>
            <a:endParaRPr lang="en-GB" sz="4000" b="1" dirty="0">
              <a:solidFill>
                <a:schemeClr val="tx1"/>
              </a:solidFill>
            </a:endParaRPr>
          </a:p>
        </p:txBody>
      </p:sp>
      <p:sp>
        <p:nvSpPr>
          <p:cNvPr id="3" name="Content Placeholder 2"/>
          <p:cNvSpPr>
            <a:spLocks noGrp="1"/>
          </p:cNvSpPr>
          <p:nvPr>
            <p:ph idx="1"/>
          </p:nvPr>
        </p:nvSpPr>
        <p:spPr>
          <a:xfrm>
            <a:off x="179512" y="1124744"/>
            <a:ext cx="8496176" cy="4818857"/>
          </a:xfrm>
        </p:spPr>
        <p:txBody>
          <a:bodyPr>
            <a:normAutofit lnSpcReduction="10000"/>
          </a:bodyPr>
          <a:lstStyle/>
          <a:p>
            <a:pPr marL="0" indent="0" fontAlgn="base">
              <a:buNone/>
            </a:pPr>
            <a:r>
              <a:rPr lang="en-US" b="1" dirty="0" smtClean="0">
                <a:solidFill>
                  <a:schemeClr val="tx1"/>
                </a:solidFill>
              </a:rPr>
              <a:t>General </a:t>
            </a:r>
            <a:r>
              <a:rPr lang="en-US" b="1" dirty="0">
                <a:solidFill>
                  <a:schemeClr val="tx1"/>
                </a:solidFill>
              </a:rPr>
              <a:t>enquiries</a:t>
            </a:r>
          </a:p>
          <a:p>
            <a:pPr marL="0" indent="0" fontAlgn="base">
              <a:buNone/>
            </a:pPr>
            <a:r>
              <a:rPr lang="en-US" dirty="0">
                <a:solidFill>
                  <a:schemeClr val="tx1"/>
                </a:solidFill>
              </a:rPr>
              <a:t>National Customer Contact Centre</a:t>
            </a:r>
            <a:br>
              <a:rPr lang="en-US" dirty="0">
                <a:solidFill>
                  <a:schemeClr val="tx1"/>
                </a:solidFill>
              </a:rPr>
            </a:br>
            <a:r>
              <a:rPr lang="en-US" dirty="0">
                <a:solidFill>
                  <a:schemeClr val="tx1"/>
                </a:solidFill>
              </a:rPr>
              <a:t>PO Box 544</a:t>
            </a:r>
            <a:br>
              <a:rPr lang="en-US" dirty="0">
                <a:solidFill>
                  <a:schemeClr val="tx1"/>
                </a:solidFill>
              </a:rPr>
            </a:br>
            <a:r>
              <a:rPr lang="en-US" dirty="0" err="1" smtClean="0">
                <a:solidFill>
                  <a:schemeClr val="tx1"/>
                </a:solidFill>
              </a:rPr>
              <a:t>Rotherham</a:t>
            </a:r>
            <a:r>
              <a:rPr lang="en-US" dirty="0">
                <a:solidFill>
                  <a:schemeClr val="tx1"/>
                </a:solidFill>
              </a:rPr>
              <a:t> </a:t>
            </a:r>
            <a:r>
              <a:rPr lang="en-US" dirty="0" smtClean="0">
                <a:solidFill>
                  <a:schemeClr val="tx1"/>
                </a:solidFill>
              </a:rPr>
              <a:t>S60 </a:t>
            </a:r>
            <a:r>
              <a:rPr lang="en-US" dirty="0">
                <a:solidFill>
                  <a:schemeClr val="tx1"/>
                </a:solidFill>
              </a:rPr>
              <a:t>1BY</a:t>
            </a:r>
          </a:p>
          <a:p>
            <a:pPr marL="0" indent="0" fontAlgn="base">
              <a:buNone/>
            </a:pPr>
            <a:r>
              <a:rPr lang="en-US" dirty="0" smtClean="0">
                <a:solidFill>
                  <a:schemeClr val="tx1"/>
                </a:solidFill>
              </a:rPr>
              <a:t>Email		</a:t>
            </a:r>
            <a:r>
              <a:rPr lang="en-US" u="sng" dirty="0" smtClean="0">
                <a:solidFill>
                  <a:schemeClr val="tx1"/>
                </a:solidFill>
                <a:hlinkClick r:id="rId3"/>
              </a:rPr>
              <a:t>enquiries@environment-agency.gov.uk</a:t>
            </a:r>
            <a:endParaRPr lang="en-US" dirty="0">
              <a:solidFill>
                <a:schemeClr val="tx1"/>
              </a:solidFill>
            </a:endParaRPr>
          </a:p>
          <a:p>
            <a:pPr marL="0" indent="0" fontAlgn="base">
              <a:buNone/>
            </a:pPr>
            <a:r>
              <a:rPr lang="en-US" dirty="0" smtClean="0">
                <a:solidFill>
                  <a:schemeClr val="tx1"/>
                </a:solidFill>
              </a:rPr>
              <a:t>Telephone	03708 </a:t>
            </a:r>
            <a:r>
              <a:rPr lang="en-US" dirty="0">
                <a:solidFill>
                  <a:schemeClr val="tx1"/>
                </a:solidFill>
              </a:rPr>
              <a:t>506 506</a:t>
            </a:r>
          </a:p>
          <a:p>
            <a:pPr marL="0" indent="0" fontAlgn="base">
              <a:buNone/>
            </a:pPr>
            <a:r>
              <a:rPr lang="en-US" dirty="0" err="1" smtClean="0">
                <a:solidFill>
                  <a:schemeClr val="tx1"/>
                </a:solidFill>
              </a:rPr>
              <a:t>Minicom</a:t>
            </a:r>
            <a:r>
              <a:rPr lang="en-US" dirty="0" smtClean="0">
                <a:solidFill>
                  <a:schemeClr val="tx1"/>
                </a:solidFill>
              </a:rPr>
              <a:t> </a:t>
            </a:r>
            <a:r>
              <a:rPr lang="en-US" dirty="0">
                <a:solidFill>
                  <a:schemeClr val="tx1"/>
                </a:solidFill>
              </a:rPr>
              <a:t>(for the hard of hearing</a:t>
            </a:r>
            <a:r>
              <a:rPr lang="en-US" dirty="0" smtClean="0">
                <a:solidFill>
                  <a:schemeClr val="tx1"/>
                </a:solidFill>
              </a:rPr>
              <a:t>)	03702 </a:t>
            </a:r>
            <a:r>
              <a:rPr lang="en-US" dirty="0">
                <a:solidFill>
                  <a:schemeClr val="tx1"/>
                </a:solidFill>
              </a:rPr>
              <a:t>422 549</a:t>
            </a:r>
          </a:p>
          <a:p>
            <a:pPr marL="0" indent="0" fontAlgn="base">
              <a:buNone/>
            </a:pPr>
            <a:r>
              <a:rPr lang="en-US" dirty="0">
                <a:solidFill>
                  <a:schemeClr val="tx1"/>
                </a:solidFill>
              </a:rPr>
              <a:t>Monday to Friday, 8am to 6pm</a:t>
            </a:r>
          </a:p>
          <a:p>
            <a:pPr marL="0" indent="0" fontAlgn="base">
              <a:buNone/>
            </a:pPr>
            <a:r>
              <a:rPr lang="en-US" b="1" dirty="0">
                <a:solidFill>
                  <a:schemeClr val="tx1"/>
                </a:solidFill>
              </a:rPr>
              <a:t>Environment incident hotline</a:t>
            </a:r>
          </a:p>
          <a:p>
            <a:pPr marL="0" indent="0" fontAlgn="base">
              <a:buNone/>
            </a:pPr>
            <a:r>
              <a:rPr lang="en-US" dirty="0">
                <a:solidFill>
                  <a:schemeClr val="tx1"/>
                </a:solidFill>
              </a:rPr>
              <a:t>Telephone (24 hour </a:t>
            </a:r>
            <a:r>
              <a:rPr lang="en-US" dirty="0" smtClean="0">
                <a:solidFill>
                  <a:schemeClr val="tx1"/>
                </a:solidFill>
              </a:rPr>
              <a:t>service) 	0800 </a:t>
            </a:r>
            <a:r>
              <a:rPr lang="en-US" dirty="0">
                <a:solidFill>
                  <a:schemeClr val="tx1"/>
                </a:solidFill>
              </a:rPr>
              <a:t>80 70 60</a:t>
            </a:r>
          </a:p>
          <a:p>
            <a:pPr marL="0" indent="0" fontAlgn="base">
              <a:buNone/>
            </a:pPr>
            <a:r>
              <a:rPr lang="en-US" b="1" dirty="0" err="1">
                <a:solidFill>
                  <a:schemeClr val="tx1"/>
                </a:solidFill>
              </a:rPr>
              <a:t>Floodline</a:t>
            </a:r>
            <a:endParaRPr lang="en-US" b="1" dirty="0">
              <a:solidFill>
                <a:schemeClr val="tx1"/>
              </a:solidFill>
            </a:endParaRPr>
          </a:p>
          <a:p>
            <a:pPr marL="0" indent="0" fontAlgn="base">
              <a:buNone/>
            </a:pPr>
            <a:r>
              <a:rPr lang="en-US" dirty="0">
                <a:solidFill>
                  <a:schemeClr val="tx1"/>
                </a:solidFill>
              </a:rPr>
              <a:t>Telephone (24 hour </a:t>
            </a:r>
            <a:r>
              <a:rPr lang="en-US" dirty="0" smtClean="0">
                <a:solidFill>
                  <a:schemeClr val="tx1"/>
                </a:solidFill>
              </a:rPr>
              <a:t>service) 	0345 </a:t>
            </a:r>
            <a:r>
              <a:rPr lang="en-US" dirty="0">
                <a:solidFill>
                  <a:schemeClr val="tx1"/>
                </a:solidFill>
              </a:rPr>
              <a:t>988 1188</a:t>
            </a:r>
          </a:p>
          <a:p>
            <a:pPr marL="0" indent="0" fontAlgn="base">
              <a:buNone/>
            </a:pPr>
            <a:r>
              <a:rPr lang="en-US" dirty="0">
                <a:solidFill>
                  <a:schemeClr val="tx1"/>
                </a:solidFill>
              </a:rPr>
              <a:t>Type talk (for the hard of hearing</a:t>
            </a:r>
            <a:r>
              <a:rPr lang="en-US" dirty="0" smtClean="0">
                <a:solidFill>
                  <a:schemeClr val="tx1"/>
                </a:solidFill>
              </a:rPr>
              <a:t>)	0345 </a:t>
            </a:r>
            <a:r>
              <a:rPr lang="en-US" dirty="0">
                <a:solidFill>
                  <a:schemeClr val="tx1"/>
                </a:solidFill>
              </a:rPr>
              <a:t>602 6340</a:t>
            </a:r>
          </a:p>
          <a:p>
            <a:endParaRPr lang="en-GB" dirty="0">
              <a:solidFill>
                <a:schemeClr val="tx1"/>
              </a:solidFill>
            </a:endParaRPr>
          </a:p>
        </p:txBody>
      </p:sp>
    </p:spTree>
    <p:extLst>
      <p:ext uri="{BB962C8B-B14F-4D97-AF65-F5344CB8AC3E}">
        <p14:creationId xmlns:p14="http://schemas.microsoft.com/office/powerpoint/2010/main" val="32880542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smtClean="0">
                <a:solidFill>
                  <a:schemeClr val="tx1"/>
                </a:solidFill>
              </a:rPr>
              <a:t>What is waste crime?</a:t>
            </a:r>
            <a:endParaRPr lang="en-GB" sz="4000" b="1" dirty="0">
              <a:solidFill>
                <a:schemeClr val="tx1"/>
              </a:solidFill>
            </a:endParaRPr>
          </a:p>
        </p:txBody>
      </p:sp>
      <p:sp>
        <p:nvSpPr>
          <p:cNvPr id="3" name="Content Placeholder 2"/>
          <p:cNvSpPr>
            <a:spLocks noGrp="1"/>
          </p:cNvSpPr>
          <p:nvPr>
            <p:ph idx="1"/>
          </p:nvPr>
        </p:nvSpPr>
        <p:spPr/>
        <p:txBody>
          <a:bodyPr>
            <a:normAutofit/>
          </a:bodyPr>
          <a:lstStyle/>
          <a:p>
            <a:r>
              <a:rPr lang="en-GB" sz="3200" dirty="0" smtClean="0">
                <a:solidFill>
                  <a:schemeClr val="tx1"/>
                </a:solidFill>
              </a:rPr>
              <a:t>Poorly performing Permitted sites</a:t>
            </a:r>
          </a:p>
          <a:p>
            <a:r>
              <a:rPr lang="en-GB" sz="3200" dirty="0" smtClean="0">
                <a:solidFill>
                  <a:schemeClr val="tx1"/>
                </a:solidFill>
              </a:rPr>
              <a:t>Illegal waste sites</a:t>
            </a:r>
          </a:p>
          <a:p>
            <a:r>
              <a:rPr lang="en-GB" sz="3200" dirty="0" smtClean="0">
                <a:solidFill>
                  <a:schemeClr val="tx1"/>
                </a:solidFill>
              </a:rPr>
              <a:t>Illegal waste exports</a:t>
            </a:r>
          </a:p>
          <a:p>
            <a:r>
              <a:rPr lang="en-GB" sz="3200" dirty="0" err="1" smtClean="0">
                <a:solidFill>
                  <a:schemeClr val="tx1"/>
                </a:solidFill>
              </a:rPr>
              <a:t>Mis</a:t>
            </a:r>
            <a:r>
              <a:rPr lang="en-GB" sz="3200" dirty="0" smtClean="0">
                <a:solidFill>
                  <a:schemeClr val="tx1"/>
                </a:solidFill>
              </a:rPr>
              <a:t>-description of waste</a:t>
            </a:r>
          </a:p>
          <a:p>
            <a:r>
              <a:rPr lang="en-GB" sz="3200" dirty="0" smtClean="0">
                <a:solidFill>
                  <a:schemeClr val="tx1"/>
                </a:solidFill>
              </a:rPr>
              <a:t>Fraudulent management of recovered wastes</a:t>
            </a:r>
            <a:endParaRPr lang="en-GB" sz="3200" dirty="0">
              <a:solidFill>
                <a:schemeClr val="tx1"/>
              </a:solidFill>
            </a:endParaRPr>
          </a:p>
        </p:txBody>
      </p:sp>
      <p:sp>
        <p:nvSpPr>
          <p:cNvPr id="4" name="Slide Number Placeholder 3"/>
          <p:cNvSpPr>
            <a:spLocks noGrp="1"/>
          </p:cNvSpPr>
          <p:nvPr>
            <p:ph type="sldNum" sz="quarter" idx="15"/>
          </p:nvPr>
        </p:nvSpPr>
        <p:spPr/>
        <p:txBody>
          <a:bodyPr/>
          <a:lstStyle/>
          <a:p>
            <a:pPr>
              <a:defRPr/>
            </a:pPr>
            <a:fld id="{D47A91DE-D07E-4F55-B6A0-E6FB5C42246F}" type="slidenum">
              <a:rPr lang="en-GB" smtClean="0"/>
              <a:pPr>
                <a:defRPr/>
              </a:pPr>
              <a:t>4</a:t>
            </a:fld>
            <a:endParaRPr lang="en-GB" dirty="0"/>
          </a:p>
        </p:txBody>
      </p:sp>
    </p:spTree>
    <p:extLst>
      <p:ext uri="{BB962C8B-B14F-4D97-AF65-F5344CB8AC3E}">
        <p14:creationId xmlns:p14="http://schemas.microsoft.com/office/powerpoint/2010/main" val="20271490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9" descr="blackwater.png"/>
          <p:cNvPicPr>
            <a:picLocks noChangeAspect="1"/>
          </p:cNvPicPr>
          <p:nvPr/>
        </p:nvPicPr>
        <p:blipFill rotWithShape="1">
          <a:blip r:embed="rId3" cstate="print"/>
          <a:srcRect r="5274"/>
          <a:stretch/>
        </p:blipFill>
        <p:spPr>
          <a:xfrm>
            <a:off x="612775" y="579250"/>
            <a:ext cx="3743201" cy="2628000"/>
          </a:xfrm>
          <a:prstGeom prst="rect">
            <a:avLst/>
          </a:prstGeom>
        </p:spPr>
      </p:pic>
      <p:pic>
        <p:nvPicPr>
          <p:cNvPr id="3" name="Content Placeholder 8" descr="excess storgae.png"/>
          <p:cNvPicPr>
            <a:picLocks/>
          </p:cNvPicPr>
          <p:nvPr/>
        </p:nvPicPr>
        <p:blipFill rotWithShape="1">
          <a:blip r:embed="rId4" cstate="print"/>
          <a:srcRect l="4220"/>
          <a:stretch/>
        </p:blipFill>
        <p:spPr bwMode="auto">
          <a:xfrm>
            <a:off x="4788024" y="579250"/>
            <a:ext cx="3792899" cy="2628000"/>
          </a:xfrm>
          <a:prstGeom prst="rect">
            <a:avLst/>
          </a:prstGeom>
          <a:noFill/>
          <a:ln w="9525">
            <a:noFill/>
            <a:miter lim="800000"/>
            <a:headEnd/>
            <a:tailEnd/>
          </a:ln>
        </p:spPr>
      </p:pic>
      <p:pic>
        <p:nvPicPr>
          <p:cNvPr id="4" name="Picture 3" descr="fire.png"/>
          <p:cNvPicPr>
            <a:picLocks noChangeAspect="1"/>
          </p:cNvPicPr>
          <p:nvPr/>
        </p:nvPicPr>
        <p:blipFill rotWithShape="1">
          <a:blip r:embed="rId5" cstate="print"/>
          <a:srcRect r="5455"/>
          <a:stretch/>
        </p:blipFill>
        <p:spPr>
          <a:xfrm>
            <a:off x="4788024" y="3578630"/>
            <a:ext cx="3792899" cy="2658682"/>
          </a:xfrm>
          <a:prstGeom prst="rect">
            <a:avLst/>
          </a:prstGeom>
        </p:spPr>
      </p:pic>
      <p:pic>
        <p:nvPicPr>
          <p:cNvPr id="5" name="Picture 4" descr="waste storage.png"/>
          <p:cNvPicPr>
            <a:picLocks noChangeAspect="1"/>
          </p:cNvPicPr>
          <p:nvPr/>
        </p:nvPicPr>
        <p:blipFill rotWithShape="1">
          <a:blip r:embed="rId6" cstate="print"/>
          <a:srcRect t="23539" b="3768"/>
          <a:stretch/>
        </p:blipFill>
        <p:spPr>
          <a:xfrm>
            <a:off x="612775" y="3567290"/>
            <a:ext cx="3743201" cy="2742030"/>
          </a:xfrm>
          <a:prstGeom prst="rect">
            <a:avLst/>
          </a:prstGeom>
        </p:spPr>
      </p:pic>
    </p:spTree>
    <p:extLst>
      <p:ext uri="{BB962C8B-B14F-4D97-AF65-F5344CB8AC3E}">
        <p14:creationId xmlns:p14="http://schemas.microsoft.com/office/powerpoint/2010/main" val="4973428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smtClean="0">
                <a:solidFill>
                  <a:schemeClr val="tx1"/>
                </a:solidFill>
              </a:rPr>
              <a:t>We take waste crime seriously</a:t>
            </a:r>
            <a:endParaRPr lang="en-GB" sz="4000" b="1" dirty="0">
              <a:solidFill>
                <a:schemeClr val="tx1"/>
              </a:solidFill>
            </a:endParaRPr>
          </a:p>
        </p:txBody>
      </p:sp>
      <p:sp>
        <p:nvSpPr>
          <p:cNvPr id="3" name="Content Placeholder 2"/>
          <p:cNvSpPr>
            <a:spLocks noGrp="1"/>
          </p:cNvSpPr>
          <p:nvPr>
            <p:ph idx="1"/>
          </p:nvPr>
        </p:nvSpPr>
        <p:spPr/>
        <p:txBody>
          <a:bodyPr/>
          <a:lstStyle/>
          <a:p>
            <a:r>
              <a:rPr lang="en-GB" altLang="en-US" sz="2800" dirty="0" smtClean="0">
                <a:solidFill>
                  <a:schemeClr val="tx1"/>
                </a:solidFill>
              </a:rPr>
              <a:t>Waste crime can cause serious pollution to the environment, put communities at risk and undermines legitimate business, and the investment and economic growth that go with it. </a:t>
            </a:r>
          </a:p>
          <a:p>
            <a:endParaRPr lang="en-GB" altLang="en-US" sz="2800" dirty="0" smtClean="0">
              <a:solidFill>
                <a:schemeClr val="tx1"/>
              </a:solidFill>
            </a:endParaRPr>
          </a:p>
          <a:p>
            <a:r>
              <a:rPr lang="en-GB" altLang="en-US" sz="2800" dirty="0" smtClean="0">
                <a:solidFill>
                  <a:schemeClr val="tx1"/>
                </a:solidFill>
              </a:rPr>
              <a:t>Waste crime diverts as much as £1 billion per year from legitimate business and Treasury.</a:t>
            </a:r>
            <a:endParaRPr lang="en-GB" altLang="en-US" sz="2800" dirty="0">
              <a:solidFill>
                <a:schemeClr val="tx1"/>
              </a:solidFill>
            </a:endParaRPr>
          </a:p>
          <a:p>
            <a:endParaRPr lang="en-GB" altLang="en-US" sz="2800" dirty="0">
              <a:solidFill>
                <a:schemeClr val="tx1"/>
              </a:solidFill>
            </a:endParaRPr>
          </a:p>
          <a:p>
            <a:endParaRPr lang="en-GB" altLang="en-US" sz="1800" dirty="0">
              <a:solidFill>
                <a:schemeClr val="tx1"/>
              </a:solidFill>
            </a:endParaRPr>
          </a:p>
        </p:txBody>
      </p:sp>
    </p:spTree>
    <p:extLst>
      <p:ext uri="{BB962C8B-B14F-4D97-AF65-F5344CB8AC3E}">
        <p14:creationId xmlns:p14="http://schemas.microsoft.com/office/powerpoint/2010/main" val="30890338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r>
              <a:rPr lang="en-GB" b="1" dirty="0" smtClean="0">
                <a:solidFill>
                  <a:schemeClr val="tx1"/>
                </a:solidFill>
              </a:rPr>
              <a:t>It’s not all bad - Waste crime is at the extreme end of a spectrum</a:t>
            </a:r>
            <a:endParaRPr lang="en-GB" b="1" dirty="0">
              <a:solidFill>
                <a:schemeClr val="tx1"/>
              </a:solidFill>
            </a:endParaRPr>
          </a:p>
        </p:txBody>
      </p:sp>
      <p:sp>
        <p:nvSpPr>
          <p:cNvPr id="3" name="Content Placeholder 2"/>
          <p:cNvSpPr>
            <a:spLocks noGrp="1"/>
          </p:cNvSpPr>
          <p:nvPr>
            <p:ph idx="1"/>
          </p:nvPr>
        </p:nvSpPr>
        <p:spPr/>
        <p:txBody>
          <a:bodyPr/>
          <a:lstStyle/>
          <a:p>
            <a:r>
              <a:rPr lang="en-GB" altLang="en-US" sz="2800" dirty="0" smtClean="0">
                <a:solidFill>
                  <a:schemeClr val="tx1"/>
                </a:solidFill>
              </a:rPr>
              <a:t>The vast majority (96%) of waste sites are well run and provide a much needed service</a:t>
            </a:r>
          </a:p>
          <a:p>
            <a:endParaRPr lang="en-GB" altLang="en-US" sz="2800" dirty="0">
              <a:solidFill>
                <a:schemeClr val="tx1"/>
              </a:solidFill>
            </a:endParaRPr>
          </a:p>
          <a:p>
            <a:endParaRPr lang="en-GB" altLang="en-US" sz="1800" dirty="0">
              <a:solidFill>
                <a:schemeClr val="tx1"/>
              </a:solidFill>
            </a:endParaRPr>
          </a:p>
        </p:txBody>
      </p:sp>
      <p:pic>
        <p:nvPicPr>
          <p:cNvPr id="4" name="Picture 3"/>
          <p:cNvPicPr>
            <a:picLocks noChangeAspect="1"/>
          </p:cNvPicPr>
          <p:nvPr/>
        </p:nvPicPr>
        <p:blipFill>
          <a:blip r:embed="rId3"/>
          <a:stretch>
            <a:fillRect/>
          </a:stretch>
        </p:blipFill>
        <p:spPr>
          <a:xfrm>
            <a:off x="1893774" y="2851230"/>
            <a:ext cx="5054490" cy="3375541"/>
          </a:xfrm>
          <a:prstGeom prst="rect">
            <a:avLst/>
          </a:prstGeom>
        </p:spPr>
      </p:pic>
    </p:spTree>
    <p:extLst>
      <p:ext uri="{BB962C8B-B14F-4D97-AF65-F5344CB8AC3E}">
        <p14:creationId xmlns:p14="http://schemas.microsoft.com/office/powerpoint/2010/main" val="18457301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0" indent="0"/>
            <a:r>
              <a:rPr lang="en-GB" sz="4000" b="1" dirty="0" smtClean="0">
                <a:solidFill>
                  <a:schemeClr val="tx1"/>
                </a:solidFill>
              </a:rPr>
              <a:t>Performance at permitted waste sites</a:t>
            </a:r>
            <a:endParaRPr lang="en-GB" sz="4000" b="1" dirty="0">
              <a:solidFill>
                <a:schemeClr val="tx1"/>
              </a:solidFill>
            </a:endParaRPr>
          </a:p>
        </p:txBody>
      </p:sp>
      <p:sp>
        <p:nvSpPr>
          <p:cNvPr id="3" name="Content Placeholder 2"/>
          <p:cNvSpPr>
            <a:spLocks noGrp="1"/>
          </p:cNvSpPr>
          <p:nvPr>
            <p:ph idx="1"/>
          </p:nvPr>
        </p:nvSpPr>
        <p:spPr/>
        <p:txBody>
          <a:bodyPr/>
          <a:lstStyle/>
          <a:p>
            <a:r>
              <a:rPr lang="en-GB" altLang="en-US" sz="2800" dirty="0" smtClean="0">
                <a:solidFill>
                  <a:schemeClr val="tx1"/>
                </a:solidFill>
              </a:rPr>
              <a:t>Of 11,500 permitted sites, and between 2014 and 2015:</a:t>
            </a:r>
            <a:endParaRPr lang="en-GB" altLang="en-US" sz="2800" dirty="0">
              <a:solidFill>
                <a:schemeClr val="tx1"/>
              </a:solidFill>
            </a:endParaRPr>
          </a:p>
          <a:p>
            <a:endParaRPr lang="en-GB" altLang="en-US" sz="2800" dirty="0" smtClean="0">
              <a:solidFill>
                <a:schemeClr val="tx1"/>
              </a:solidFill>
            </a:endParaRPr>
          </a:p>
          <a:p>
            <a:pPr lvl="1">
              <a:spcBef>
                <a:spcPts val="2400"/>
              </a:spcBef>
              <a:buFont typeface="Wingdings" panose="05000000000000000000" pitchFamily="2" charset="2"/>
              <a:buChar char="Ø"/>
            </a:pPr>
            <a:r>
              <a:rPr lang="en-GB" altLang="en-US" sz="2800" dirty="0" smtClean="0">
                <a:solidFill>
                  <a:schemeClr val="tx1"/>
                </a:solidFill>
              </a:rPr>
              <a:t> Serious pollution incidents decreased by 36%</a:t>
            </a:r>
          </a:p>
          <a:p>
            <a:pPr lvl="1">
              <a:spcBef>
                <a:spcPts val="2400"/>
              </a:spcBef>
              <a:buFont typeface="Wingdings" panose="05000000000000000000" pitchFamily="2" charset="2"/>
              <a:buChar char="Ø"/>
            </a:pPr>
            <a:r>
              <a:rPr lang="en-GB" altLang="en-US" sz="2800" dirty="0" smtClean="0">
                <a:solidFill>
                  <a:schemeClr val="tx1"/>
                </a:solidFill>
              </a:rPr>
              <a:t> Poorly performing sites fell by 20%</a:t>
            </a:r>
          </a:p>
          <a:p>
            <a:pPr lvl="1">
              <a:spcBef>
                <a:spcPts val="2400"/>
              </a:spcBef>
              <a:buFont typeface="Wingdings" panose="05000000000000000000" pitchFamily="2" charset="2"/>
              <a:buChar char="Ø"/>
            </a:pPr>
            <a:r>
              <a:rPr lang="en-GB" altLang="en-US" sz="2800" dirty="0" smtClean="0">
                <a:solidFill>
                  <a:schemeClr val="tx1"/>
                </a:solidFill>
              </a:rPr>
              <a:t> Persistent poorly performing sites fell by 6%. </a:t>
            </a:r>
            <a:endParaRPr lang="en-GB" altLang="en-US" sz="2800" dirty="0">
              <a:solidFill>
                <a:schemeClr val="tx1"/>
              </a:solidFill>
            </a:endParaRPr>
          </a:p>
          <a:p>
            <a:pPr marL="0" indent="0">
              <a:buNone/>
            </a:pPr>
            <a:endParaRPr lang="en-GB" altLang="en-US" sz="2800" dirty="0" smtClean="0">
              <a:solidFill>
                <a:schemeClr val="tx1"/>
              </a:solidFill>
            </a:endParaRPr>
          </a:p>
          <a:p>
            <a:endParaRPr lang="en-GB" altLang="en-US" sz="2800" dirty="0">
              <a:solidFill>
                <a:schemeClr val="tx1"/>
              </a:solidFill>
            </a:endParaRPr>
          </a:p>
          <a:p>
            <a:endParaRPr lang="en-GB" altLang="en-US" sz="1800" dirty="0">
              <a:solidFill>
                <a:schemeClr val="tx1"/>
              </a:solidFill>
            </a:endParaRPr>
          </a:p>
        </p:txBody>
      </p:sp>
    </p:spTree>
    <p:extLst>
      <p:ext uri="{BB962C8B-B14F-4D97-AF65-F5344CB8AC3E}">
        <p14:creationId xmlns:p14="http://schemas.microsoft.com/office/powerpoint/2010/main" val="9510537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0" indent="0"/>
            <a:r>
              <a:rPr lang="en-GB" sz="4000" b="1" dirty="0" smtClean="0">
                <a:solidFill>
                  <a:schemeClr val="tx1"/>
                </a:solidFill>
              </a:rPr>
              <a:t>BUT ……</a:t>
            </a:r>
            <a:endParaRPr lang="en-GB" sz="4000" b="1" dirty="0">
              <a:solidFill>
                <a:schemeClr val="tx1"/>
              </a:solidFill>
            </a:endParaRPr>
          </a:p>
        </p:txBody>
      </p:sp>
      <p:sp>
        <p:nvSpPr>
          <p:cNvPr id="3" name="Content Placeholder 2"/>
          <p:cNvSpPr>
            <a:spLocks noGrp="1"/>
          </p:cNvSpPr>
          <p:nvPr>
            <p:ph idx="1"/>
          </p:nvPr>
        </p:nvSpPr>
        <p:spPr/>
        <p:txBody>
          <a:bodyPr/>
          <a:lstStyle/>
          <a:p>
            <a:r>
              <a:rPr lang="en-GB" altLang="en-US" sz="2800" dirty="0" smtClean="0">
                <a:solidFill>
                  <a:schemeClr val="tx1"/>
                </a:solidFill>
              </a:rPr>
              <a:t>During 2015/16, we: </a:t>
            </a:r>
          </a:p>
          <a:p>
            <a:pPr lvl="1">
              <a:spcBef>
                <a:spcPts val="2400"/>
              </a:spcBef>
              <a:buFont typeface="Wingdings" panose="05000000000000000000" pitchFamily="2" charset="2"/>
              <a:buChar char="Ø"/>
            </a:pPr>
            <a:r>
              <a:rPr lang="en-GB" altLang="en-US" sz="2800" dirty="0" smtClean="0">
                <a:solidFill>
                  <a:schemeClr val="tx1"/>
                </a:solidFill>
              </a:rPr>
              <a:t> Found over 1,000 new illegal waste sites; </a:t>
            </a:r>
          </a:p>
          <a:p>
            <a:pPr lvl="1">
              <a:spcBef>
                <a:spcPts val="2400"/>
              </a:spcBef>
              <a:buFont typeface="Wingdings" panose="05000000000000000000" pitchFamily="2" charset="2"/>
              <a:buChar char="Ø"/>
            </a:pPr>
            <a:r>
              <a:rPr lang="en-GB" altLang="en-US" sz="2800" dirty="0" smtClean="0">
                <a:solidFill>
                  <a:schemeClr val="tx1"/>
                </a:solidFill>
              </a:rPr>
              <a:t> Identified over 630,000 tonnes of </a:t>
            </a:r>
            <a:r>
              <a:rPr lang="en-GB" altLang="en-US" sz="2800" dirty="0" err="1" smtClean="0">
                <a:solidFill>
                  <a:schemeClr val="tx1"/>
                </a:solidFill>
              </a:rPr>
              <a:t>mis</a:t>
            </a:r>
            <a:r>
              <a:rPr lang="en-GB" altLang="en-US" sz="2800" dirty="0" smtClean="0">
                <a:solidFill>
                  <a:schemeClr val="tx1"/>
                </a:solidFill>
              </a:rPr>
              <a:t>-described waste;</a:t>
            </a:r>
          </a:p>
          <a:p>
            <a:pPr lvl="1">
              <a:spcBef>
                <a:spcPts val="2400"/>
              </a:spcBef>
              <a:buFont typeface="Wingdings" panose="05000000000000000000" pitchFamily="2" charset="2"/>
              <a:buChar char="Ø"/>
            </a:pPr>
            <a:r>
              <a:rPr lang="en-GB" altLang="en-US" sz="2800" dirty="0" smtClean="0">
                <a:solidFill>
                  <a:schemeClr val="tx1"/>
                </a:solidFill>
              </a:rPr>
              <a:t> Referred over 60 sites to HMRC for tax investigations – a potential landfill tax revenue value of £18 million.</a:t>
            </a:r>
          </a:p>
          <a:p>
            <a:pPr marL="0" indent="0">
              <a:buNone/>
            </a:pPr>
            <a:endParaRPr lang="en-GB" altLang="en-US" sz="2800" dirty="0" smtClean="0">
              <a:solidFill>
                <a:schemeClr val="accent1"/>
              </a:solidFill>
            </a:endParaRPr>
          </a:p>
          <a:p>
            <a:endParaRPr lang="en-GB" altLang="en-US" sz="2800" dirty="0" smtClean="0">
              <a:solidFill>
                <a:schemeClr val="accent1"/>
              </a:solidFill>
            </a:endParaRPr>
          </a:p>
          <a:p>
            <a:endParaRPr lang="en-GB" altLang="en-US" sz="2800" dirty="0">
              <a:solidFill>
                <a:schemeClr val="accent1"/>
              </a:solidFill>
            </a:endParaRPr>
          </a:p>
          <a:p>
            <a:endParaRPr lang="en-GB" altLang="en-US" sz="1800" dirty="0">
              <a:solidFill>
                <a:schemeClr val="accent1"/>
              </a:solidFill>
            </a:endParaRPr>
          </a:p>
        </p:txBody>
      </p:sp>
    </p:spTree>
    <p:extLst>
      <p:ext uri="{BB962C8B-B14F-4D97-AF65-F5344CB8AC3E}">
        <p14:creationId xmlns:p14="http://schemas.microsoft.com/office/powerpoint/2010/main" val="34014848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358</TotalTime>
  <Words>1538</Words>
  <Application>Microsoft Office PowerPoint</Application>
  <PresentationFormat>On-screen Show (4:3)</PresentationFormat>
  <Paragraphs>293</Paragraphs>
  <Slides>35</Slides>
  <Notes>34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Arial</vt:lpstr>
      <vt:lpstr>Calibri</vt:lpstr>
      <vt:lpstr>Calibri Light</vt:lpstr>
      <vt:lpstr>Wingdings</vt:lpstr>
      <vt:lpstr>Office Theme</vt:lpstr>
      <vt:lpstr>PowerPoint Presentation</vt:lpstr>
      <vt:lpstr>Aims &amp; Objectives</vt:lpstr>
      <vt:lpstr>PowerPoint Presentation</vt:lpstr>
      <vt:lpstr>What is waste crime?</vt:lpstr>
      <vt:lpstr>PowerPoint Presentation</vt:lpstr>
      <vt:lpstr>We take waste crime seriously</vt:lpstr>
      <vt:lpstr>It’s not all bad - Waste crime is at the extreme end of a spectrum</vt:lpstr>
      <vt:lpstr>Performance at permitted waste sites</vt:lpstr>
      <vt:lpstr>BUT ……</vt:lpstr>
      <vt:lpstr>AND ……</vt:lpstr>
      <vt:lpstr>Our Vision for Waste</vt:lpstr>
      <vt:lpstr>Our Vision for Waste</vt:lpstr>
      <vt:lpstr>Our approach (1)</vt:lpstr>
      <vt:lpstr>Our approach (2)</vt:lpstr>
      <vt:lpstr>Our approach (3)</vt:lpstr>
      <vt:lpstr>Our approach (4)</vt:lpstr>
      <vt:lpstr>Local examples:</vt:lpstr>
      <vt:lpstr>1. Leominster Scrap Metals </vt:lpstr>
      <vt:lpstr>2. C&amp;D Metals</vt:lpstr>
      <vt:lpstr>11 Months    6 months</vt:lpstr>
      <vt:lpstr>Tackling waste crime in court (1)</vt:lpstr>
      <vt:lpstr>Tackling waste crime in court (2)</vt:lpstr>
      <vt:lpstr>Tackling waste crime in court (3)</vt:lpstr>
      <vt:lpstr>Just think ……</vt:lpstr>
      <vt:lpstr>Take a look and consider </vt:lpstr>
      <vt:lpstr>PowerPoint Presentation</vt:lpstr>
      <vt:lpstr>PowerPoint Presentation</vt:lpstr>
      <vt:lpstr>PowerPoint Presentation</vt:lpstr>
      <vt:lpstr>PowerPoint Presentation</vt:lpstr>
      <vt:lpstr>How you can help prevent this happening?</vt:lpstr>
      <vt:lpstr>How else can you help?</vt:lpstr>
      <vt:lpstr>Revised – DOC Code of Practice</vt:lpstr>
      <vt:lpstr>Sources of information</vt:lpstr>
      <vt:lpstr>PowerPoint Presentation</vt:lpstr>
      <vt:lpstr>Contact details:</vt:lpstr>
    </vt:vector>
  </TitlesOfParts>
  <Company>Environment Agency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Barber, Benjamin</dc:creator>
  <cp:keywords>399_13_SD10, 399-13-SD10, 399 13 SD10, 39913SD10, 399_13_sd10, 399-13-sd10, 399 13 sd10, 39913sd10</cp:keywords>
  <dc:description>399_13_SD10, version 4_x000d_
Issued 13/03/2017</dc:description>
  <cp:lastModifiedBy>Essex, Lyndon</cp:lastModifiedBy>
  <cp:revision>34</cp:revision>
  <cp:lastPrinted>2018-02-19T10:55:28Z</cp:lastPrinted>
  <dcterms:created xsi:type="dcterms:W3CDTF">2017-02-06T10:22:13Z</dcterms:created>
  <dcterms:modified xsi:type="dcterms:W3CDTF">2018-02-19T11:20:24Z</dcterms:modified>
</cp:coreProperties>
</file>