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9" r:id="rId3"/>
    <p:sldId id="333" r:id="rId4"/>
    <p:sldId id="305" r:id="rId5"/>
    <p:sldId id="300" r:id="rId6"/>
    <p:sldId id="309" r:id="rId7"/>
    <p:sldId id="294" r:id="rId8"/>
    <p:sldId id="286" r:id="rId9"/>
    <p:sldId id="295" r:id="rId10"/>
    <p:sldId id="296" r:id="rId11"/>
    <p:sldId id="297" r:id="rId12"/>
    <p:sldId id="298" r:id="rId13"/>
    <p:sldId id="310" r:id="rId14"/>
    <p:sldId id="311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35" r:id="rId25"/>
    <p:sldId id="340" r:id="rId26"/>
    <p:sldId id="342" r:id="rId27"/>
    <p:sldId id="337" r:id="rId28"/>
    <p:sldId id="343" r:id="rId29"/>
    <p:sldId id="341" r:id="rId30"/>
    <p:sldId id="344" r:id="rId31"/>
    <p:sldId id="329" r:id="rId32"/>
    <p:sldId id="336" r:id="rId33"/>
    <p:sldId id="345" r:id="rId34"/>
    <p:sldId id="338" r:id="rId35"/>
    <p:sldId id="276" r:id="rId36"/>
    <p:sldId id="271" r:id="rId37"/>
    <p:sldId id="275" r:id="rId38"/>
    <p:sldId id="330" r:id="rId39"/>
    <p:sldId id="331" r:id="rId4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87" y="5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1858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alanHodgson:Documents:Documents:Continuous%20Solutions%20Ltd:Client%20Files:Marks%20and%20Spencer:India%20-%20Bangladesh%20-%20Sri%20Lanka:India:Printing:M&amp;S%20International%20BCM%20Risk%20Register%20-%20Bangalore,%20India%20v1.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99939781302303"/>
          <c:y val="0.11368060526070108"/>
          <c:w val="0.57946178467746801"/>
          <c:h val="0.64057300600244926"/>
        </c:manualLayout>
      </c:layout>
      <c:bubbleChart>
        <c:varyColors val="0"/>
        <c:ser>
          <c:idx val="3"/>
          <c:order val="0"/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1"/>
            <c:bubble3D val="1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1"/>
            <c:bubble3D val="1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1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1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1"/>
            <c:bubble3D val="1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1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1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1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1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1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1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1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invertIfNegative val="0"/>
            <c:bubble3D val="1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1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invertIfNegative val="0"/>
            <c:bubble3D val="1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invertIfNegative val="0"/>
            <c:bubble3D val="1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6"/>
            <c:invertIfNegative val="0"/>
            <c:bubble3D val="1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7"/>
            <c:invertIfNegative val="0"/>
            <c:bubble3D val="1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8"/>
            <c:invertIfNegative val="0"/>
            <c:bubble3D val="1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9"/>
            <c:invertIfNegative val="0"/>
            <c:bubble3D val="1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127795270345855"/>
                  <c:y val="-1.3948967282166417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GB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1: Loss of Key Individuals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862559018354881E-2"/>
                  <c:y val="3.2547590325054873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2: Security Breach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559235001892507E-2"/>
                  <c:y val="-5.8120697009026598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3: Network Failure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984656826510905E-2"/>
                  <c:y val="-6.0445524889387703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4: Building Fire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3630469660612919E-2"/>
                  <c:y val="-3.2547590325054852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5: Pandemic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869540915932793"/>
                  <c:y val="4.882138548758222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6: Personal Security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8103313469432653E-2"/>
                  <c:y val="4.1846901846499036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7: Inclement Weather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0736921560106414E-3"/>
                  <c:y val="-1.6273795162527437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8: Supply Chain -Logistics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4226890419804253"/>
                  <c:y val="4.4171729726860183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9: Multiple Loss Management Team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0729542574728702E-2"/>
                  <c:y val="-5.5795869128665576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10: Political Unrest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4390111608629632E-2"/>
                  <c:y val="-3.022276244469381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11: Local IT Failure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9133714987575265E-2"/>
                  <c:y val="-3.7197246085776993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12: </a:t>
                    </a:r>
                    <a:r>
                      <a:rPr lang="en-US" sz="9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IT </a:t>
                    </a:r>
                    <a:r>
                      <a:rPr lang="en-US" sz="9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Failure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1980132032677299E-2"/>
                  <c:y val="4.1846901846499036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13: Travel Security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2570451846758352E-2"/>
                  <c:y val="3.4872418205415937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14: Contractual Failure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7.2373088584522689E-3"/>
                  <c:y val="-3.0222762444693893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15: Landlord Liquidation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0144243422298639E-2"/>
                  <c:y val="-3.9522073966138056E-2"/>
                </c:manualLayout>
              </c:layout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16: India Epidemic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tx>
                <c:rich>
                  <a:bodyPr rot="-150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17: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 rot="-150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18: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19: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 rot="-1260000" vert="horz"/>
                  <a:lstStyle/>
                  <a:p>
                    <a:pPr algn="ctr">
                      <a:defRPr sz="900" b="0" i="0" u="none" strike="noStrike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20: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'Risk Register'!$F$11:$F$30</c:f>
              <c:numCache>
                <c:formatCode>0</c:formatCode>
                <c:ptCount val="20"/>
                <c:pt idx="0">
                  <c:v>7</c:v>
                </c:pt>
                <c:pt idx="1">
                  <c:v>8</c:v>
                </c:pt>
                <c:pt idx="2">
                  <c:v>4</c:v>
                </c:pt>
                <c:pt idx="3">
                  <c:v>9</c:v>
                </c:pt>
                <c:pt idx="4">
                  <c:v>10</c:v>
                </c:pt>
                <c:pt idx="5">
                  <c:v>3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</c:v>
                </c:pt>
                <c:pt idx="10">
                  <c:v>2</c:v>
                </c:pt>
                <c:pt idx="11">
                  <c:v>8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7</c:v>
                </c:pt>
              </c:numCache>
            </c:numRef>
          </c:xVal>
          <c:yVal>
            <c:numRef>
              <c:f>'Risk Register'!$E$11:$E$30</c:f>
              <c:numCache>
                <c:formatCode>0</c:formatCode>
                <c:ptCount val="20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8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  <c:pt idx="10">
                  <c:v>7</c:v>
                </c:pt>
                <c:pt idx="11">
                  <c:v>3</c:v>
                </c:pt>
                <c:pt idx="12">
                  <c:v>2</c:v>
                </c:pt>
                <c:pt idx="13">
                  <c:v>7</c:v>
                </c:pt>
                <c:pt idx="14">
                  <c:v>3</c:v>
                </c:pt>
                <c:pt idx="15">
                  <c:v>7</c:v>
                </c:pt>
              </c:numCache>
            </c:numRef>
          </c:yVal>
          <c:bubbleSize>
            <c:numRef>
              <c:f>'Risk Register'!$G$11:$G$30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1"/>
        </c:dLbls>
        <c:bubbleScale val="20"/>
        <c:showNegBubbles val="0"/>
        <c:sizeRepresents val="w"/>
        <c:axId val="328331760"/>
        <c:axId val="328328624"/>
      </c:bubbleChart>
      <c:valAx>
        <c:axId val="328331760"/>
        <c:scaling>
          <c:orientation val="minMax"/>
          <c:max val="10"/>
          <c:min val="0"/>
        </c:scaling>
        <c:delete val="0"/>
        <c:axPos val="b"/>
        <c:majorGridlines>
          <c:spPr>
            <a:ln w="254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  -   Impact   -  H</a:t>
                </a:r>
              </a:p>
            </c:rich>
          </c:tx>
          <c:layout>
            <c:manualLayout>
              <c:xMode val="edge"/>
              <c:yMode val="edge"/>
              <c:x val="0.34961574241348237"/>
              <c:y val="0.808998914470131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8328624"/>
        <c:crosses val="autoZero"/>
        <c:crossBetween val="midCat"/>
        <c:majorUnit val="5"/>
      </c:valAx>
      <c:valAx>
        <c:axId val="328328624"/>
        <c:scaling>
          <c:orientation val="minMax"/>
          <c:max val="10"/>
          <c:min val="0"/>
        </c:scaling>
        <c:delete val="0"/>
        <c:axPos val="l"/>
        <c:majorGridlines>
          <c:spPr>
            <a:ln w="254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  -   Probability   -  H</a:t>
                </a:r>
              </a:p>
            </c:rich>
          </c:tx>
          <c:layout>
            <c:manualLayout>
              <c:xMode val="edge"/>
              <c:yMode val="edge"/>
              <c:x val="3.6295262657347303E-2"/>
              <c:y val="0.241866672036347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8331760"/>
        <c:crosses val="autoZero"/>
        <c:crossBetween val="midCat"/>
        <c:majorUnit val="5"/>
      </c:valAx>
      <c:spPr>
        <a:solidFill>
          <a:srgbClr val="FFFF99"/>
        </a:solidFill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0.55475</cdr:x>
      <cdr:y>0.10875</cdr:y>
    </cdr:from>
    <cdr:to>
      <cdr:x>0.60325</cdr:x>
      <cdr:y>0.13425</cdr:y>
    </cdr:to>
    <cdr:sp macro="" textlink="">
      <cdr:nvSpPr>
        <cdr:cNvPr id="22535" name="Text Box 7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5137695" y="775335"/>
          <a:ext cx="448565" cy="181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0.76714</cdr:x>
      <cdr:y>0.03304</cdr:y>
    </cdr:from>
    <cdr:to>
      <cdr:x>0.98393</cdr:x>
      <cdr:y>0.81725</cdr:y>
    </cdr:to>
    <cdr:grpSp>
      <cdr:nvGrpSpPr>
        <cdr:cNvPr id="215445" name="Group 41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7797250" y="180473"/>
          <a:ext cx="2203426" cy="4284000"/>
          <a:chOff x="2761" y="2226"/>
          <a:chExt cx="512" cy="896"/>
        </a:xfrm>
      </cdr:grpSpPr>
      <cdr:sp macro="" textlink="">
        <cdr:nvSpPr>
          <cdr:cNvPr id="22570" name="Text Box 4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761" y="2226"/>
            <a:ext cx="512" cy="19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vertOverflow="clip" wrap="square" lIns="0" tIns="0" rIns="0" bIns="0" anchor="t" upright="1"/>
          <a:lstStyle xmlns:a="http://schemas.openxmlformats.org/drawingml/2006/main"/>
          <a:p xmlns:a="http://schemas.openxmlformats.org/drawingml/2006/main">
            <a:pPr algn="l" rtl="1">
              <a:defRPr sz="1000"/>
            </a:pPr>
            <a:endParaRPr lang="en-US" sz="18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l" rtl="1">
              <a:defRPr sz="1000"/>
            </a:pPr>
            <a:endParaRPr lang="en-US" sz="18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l" rtl="1">
              <a:defRPr sz="1000"/>
            </a:pPr>
            <a:r>
              <a:rPr lang="en-US" sz="1800" b="1" i="0" strike="noStrike" dirty="0">
                <a:solidFill>
                  <a:srgbClr val="000000"/>
                </a:solidFill>
                <a:latin typeface="Arial"/>
                <a:cs typeface="Arial"/>
              </a:rPr>
              <a:t>Recovery</a:t>
            </a:r>
            <a:r>
              <a:rPr lang="en-US" sz="1800" b="1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i="0" strike="noStrike" dirty="0">
                <a:solidFill>
                  <a:srgbClr val="000000"/>
                </a:solidFill>
                <a:latin typeface="Arial"/>
                <a:cs typeface="Arial"/>
              </a:rPr>
              <a:t>Status:</a:t>
            </a:r>
            <a:endParaRPr lang="en-US" sz="18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l" rtl="1">
              <a:defRPr sz="1000"/>
            </a:pPr>
            <a:endParaRPr lang="en-US" sz="1800" b="0" i="0" strike="noStrike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  <cdr:sp macro="" textlink="">
        <cdr:nvSpPr>
          <cdr:cNvPr id="22571" name="Rectangle 43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764" y="2394"/>
            <a:ext cx="88" cy="8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FF0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  <a:effectLst xmlns:a="http://schemas.openxmlformats.org/drawingml/2006/main"/>
        </cdr:spPr>
      </cdr:sp>
      <cdr:sp macro="" textlink="">
        <cdr:nvSpPr>
          <cdr:cNvPr id="22572" name="Rectangle 4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765" y="2856"/>
            <a:ext cx="88" cy="7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  <a:effectLst xmlns:a="http://schemas.openxmlformats.org/drawingml/2006/main"/>
        </cdr:spPr>
      </cdr:sp>
      <cdr:sp macro="" textlink="">
        <cdr:nvSpPr>
          <cdr:cNvPr id="22573" name="Rectangle 45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767" y="2624"/>
            <a:ext cx="88" cy="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CC0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  <a:effectLst xmlns:a="http://schemas.openxmlformats.org/drawingml/2006/main"/>
        </cdr:spPr>
      </cdr:sp>
      <cdr:sp macro="" textlink="">
        <cdr:nvSpPr>
          <cdr:cNvPr id="22574" name="Text Box 46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868" y="2390"/>
            <a:ext cx="405" cy="20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vertOverflow="clip" wrap="square" lIns="0" tIns="0" rIns="0" bIns="0" anchor="t" upright="1"/>
          <a:lstStyle xmlns:a="http://schemas.openxmlformats.org/drawingml/2006/main"/>
          <a:p xmlns:a="http://schemas.openxmlformats.org/drawingml/2006/main">
            <a:pPr algn="l" rtl="1">
              <a:defRPr sz="1000"/>
            </a:pPr>
            <a:r>
              <a:rPr lang="en-US" sz="1050" b="0" i="0" strike="noStrike" dirty="0">
                <a:solidFill>
                  <a:srgbClr val="000000"/>
                </a:solidFill>
                <a:latin typeface="Arial"/>
                <a:cs typeface="Arial"/>
              </a:rPr>
              <a:t>The incident </a:t>
            </a:r>
            <a:r>
              <a:rPr lang="en-US" sz="1050" b="0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could be </a:t>
            </a:r>
            <a:r>
              <a:rPr lang="en-US" sz="1050" b="1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easily managed </a:t>
            </a:r>
            <a:r>
              <a:rPr lang="en-US" sz="1050" b="0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through the deployment of existing  recovery arrangements.</a:t>
            </a:r>
            <a:endParaRPr lang="en-US" sz="1050" b="0" i="0" strike="noStrike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  <cdr:sp macro="" textlink="">
        <cdr:nvSpPr>
          <cdr:cNvPr id="22575" name="Text Box 47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872" y="2618"/>
            <a:ext cx="389" cy="20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vertOverflow="clip" wrap="square" lIns="0" tIns="0" rIns="0" bIns="0" anchor="t" upright="1"/>
          <a:lstStyle xmlns:a="http://schemas.openxmlformats.org/drawingml/2006/main"/>
          <a:p xmlns:a="http://schemas.openxmlformats.org/drawingml/2006/main">
            <a:pPr algn="l" rtl="1">
              <a:defRPr sz="1000"/>
            </a:pPr>
            <a:r>
              <a:rPr lang="en-US" sz="1050" b="0" i="0" strike="noStrike" dirty="0">
                <a:solidFill>
                  <a:srgbClr val="000000"/>
                </a:solidFill>
                <a:latin typeface="Arial"/>
                <a:cs typeface="Arial"/>
              </a:rPr>
              <a:t>Incident would be </a:t>
            </a:r>
            <a:r>
              <a:rPr lang="en-US" sz="1050" b="1" i="0" strike="noStrike" dirty="0">
                <a:solidFill>
                  <a:srgbClr val="000000"/>
                </a:solidFill>
                <a:latin typeface="Arial"/>
                <a:cs typeface="Arial"/>
              </a:rPr>
              <a:t>difficult</a:t>
            </a:r>
            <a:r>
              <a:rPr lang="en-US" sz="1050" b="1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 to manage </a:t>
            </a:r>
            <a:r>
              <a:rPr lang="en-US" sz="1050" b="0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but short term contingency arrangements could be found.</a:t>
            </a:r>
            <a:endParaRPr lang="en-US" sz="105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l" rtl="1">
              <a:defRPr sz="1000"/>
            </a:pPr>
            <a:endParaRPr lang="en-US" sz="1050" b="0" i="0" strike="noStrike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  <cdr:sp macro="" textlink="">
        <cdr:nvSpPr>
          <cdr:cNvPr id="22576" name="Text Box 48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872" y="2846"/>
            <a:ext cx="389" cy="27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vertOverflow="clip" wrap="square" lIns="0" tIns="0" rIns="0" bIns="0" anchor="t" upright="1"/>
          <a:lstStyle xmlns:a="http://schemas.openxmlformats.org/drawingml/2006/main"/>
          <a:p xmlns:a="http://schemas.openxmlformats.org/drawingml/2006/main">
            <a:pPr algn="l" rtl="1">
              <a:defRPr sz="1000"/>
            </a:pPr>
            <a:r>
              <a:rPr lang="en-US" sz="1050" b="0" i="0" strike="noStrike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en-US" sz="1050" b="0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 i</a:t>
            </a:r>
            <a:r>
              <a:rPr lang="en-US" sz="1050" b="0" i="0" strike="noStrike" dirty="0">
                <a:solidFill>
                  <a:srgbClr val="000000"/>
                </a:solidFill>
                <a:latin typeface="Arial"/>
                <a:cs typeface="Arial"/>
              </a:rPr>
              <a:t>ncident would result in the possibility of the business</a:t>
            </a:r>
            <a:r>
              <a:rPr lang="en-US" sz="1050" b="0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b="0" i="0" strike="noStrike" dirty="0">
                <a:solidFill>
                  <a:srgbClr val="000000"/>
                </a:solidFill>
                <a:latin typeface="Arial"/>
                <a:cs typeface="Arial"/>
              </a:rPr>
              <a:t>facing</a:t>
            </a:r>
            <a:r>
              <a:rPr lang="en-US" sz="1050" b="0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  a </a:t>
            </a:r>
            <a:r>
              <a:rPr lang="en-US" sz="1050" b="1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disastrous situation </a:t>
            </a:r>
            <a:r>
              <a:rPr lang="en-US" sz="1050" b="0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as no immediate recovery arrangement are available.</a:t>
            </a:r>
            <a:endParaRPr lang="en-US" sz="1050" b="0" i="0" strike="noStrike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606895-1B37-4624-84AA-47055E33D843}" type="datetimeFigureOut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EA87B6-2C3A-4767-8FE6-568FC2CAF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70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A4B48-1682-4CCD-8D16-B7739A4CBC81}" type="datetimeFigureOut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58C55E-5F57-4F9A-9962-A72ADF002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446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0A1747-CD52-4579-80C7-DE0AD9313889}" type="slidenum">
              <a:rPr lang="en-GB" altLang="en-US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 smtClean="0">
              <a:ea typeface="Lucida Sans Unicode" panose="020B0602030504020204" pitchFamily="34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3613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0782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AF7245-4F09-45D6-8228-FB36AE23E73A}" type="slidenum">
              <a:rPr lang="en-GB" altLang="en-US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en-US" smtClean="0">
              <a:ea typeface="Lucida Sans Unicode" panose="020B0602030504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3613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0944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0DA431-1546-204F-B650-7F123ABF5B0A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Go to insert &gt; duplicate slide to add more slides</a:t>
            </a:r>
          </a:p>
        </p:txBody>
      </p:sp>
    </p:spTree>
    <p:extLst>
      <p:ext uri="{BB962C8B-B14F-4D97-AF65-F5344CB8AC3E}">
        <p14:creationId xmlns:p14="http://schemas.microsoft.com/office/powerpoint/2010/main" val="49026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E1ECEA-9CC3-4BE4-8FFD-F8CEB80C02C9}" type="slidenum">
              <a:rPr lang="en-GB" altLang="en-US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GB" altLang="en-US" smtClean="0">
              <a:ea typeface="Lucida Sans Unicode" panose="020B060203050402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3613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8987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F83A304-A38D-4067-9020-2A34E3493B38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91720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7B4BA13-7236-4BA2-B74D-6F4FD7A25C2B}" type="slidenum">
              <a:rPr lang="en-GB" altLang="en-US" sz="1200"/>
              <a:pPr/>
              <a:t>36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309812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3E585A1-1AF2-42D7-9847-C0AFA807F727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87538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9AD3DD-658E-4349-B853-ECF81B543AD2}" type="slidenum">
              <a:rPr lang="en-GB" altLang="en-US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GB" altLang="en-US" smtClean="0">
              <a:ea typeface="Lucida Sans Unicode" panose="020B0602030504020204" pitchFamily="34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3613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021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8390D1-6E15-4146-BD0E-2C1689C3A032}" type="slidenum">
              <a:rPr lang="en-GB" altLang="en-US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GB" altLang="en-US" smtClean="0">
              <a:ea typeface="Lucida Sans Unicode" panose="020B0602030504020204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3613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464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8C55E-5F57-4F9A-9962-A72ADF00293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81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650C99-268A-43D8-A818-3413BFB0C2CB}" type="slidenum">
              <a:rPr lang="en-GB" altLang="en-US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 smtClean="0">
              <a:ea typeface="Lucida Sans Unicode" panose="020B0602030504020204" pitchFamily="34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3613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016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79118-7138-4738-B3EC-33DEB3CDEC1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9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D32F40-4FC5-4C92-80CD-534D7DC9F9F4}" type="slidenum">
              <a:rPr lang="en-GB" altLang="en-US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 smtClean="0">
              <a:ea typeface="Lucida Sans Unicode" panose="020B0602030504020204" pitchFamily="34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3613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0150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A85B2D-7A57-4269-996D-D65AEA0905ED}" type="slidenum">
              <a:rPr lang="en-GB" altLang="en-US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en-US" smtClean="0">
              <a:ea typeface="Lucida Sans Unicode" panose="020B0602030504020204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3613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976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06E846-C44B-4E0B-8CAA-73A90B629694}" type="slidenum">
              <a:rPr lang="en-GB" altLang="en-US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en-US" smtClean="0">
              <a:ea typeface="Lucida Sans Unicode" panose="020B0602030504020204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3613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517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EA8A63-FFAE-4FFB-B489-D797DBC67E4D}" type="slidenum">
              <a:rPr lang="en-GB" altLang="en-US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en-US" smtClean="0">
              <a:ea typeface="Lucida Sans Unicode" panose="020B0602030504020204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3613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2236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5EFB72-F848-4E49-B89C-97D44C35496B}" type="slidenum">
              <a:rPr lang="en-GB" altLang="en-US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 smtClean="0">
              <a:ea typeface="Lucida Sans Unicode" panose="020B0602030504020204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3613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096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7" y="317500"/>
            <a:ext cx="11415183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50534" y="2144713"/>
            <a:ext cx="5041900" cy="1816100"/>
          </a:xfrm>
          <a:prstGeom prst="rect">
            <a:avLst/>
          </a:prstGeom>
          <a:solidFill>
            <a:srgbClr val="FFC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3117" y="1716096"/>
            <a:ext cx="7645401" cy="2695575"/>
            <a:chOff x="287338" y="1715620"/>
            <a:chExt cx="5734315" cy="2696583"/>
          </a:xfrm>
        </p:grpSpPr>
        <p:sp>
          <p:nvSpPr>
            <p:cNvPr id="7" name="Rectangle 6"/>
            <p:cNvSpPr/>
            <p:nvPr/>
          </p:nvSpPr>
          <p:spPr>
            <a:xfrm>
              <a:off x="287338" y="1715620"/>
              <a:ext cx="5734315" cy="36526"/>
            </a:xfrm>
            <a:prstGeom prst="rect">
              <a:avLst/>
            </a:prstGeom>
            <a:solidFill>
              <a:srgbClr val="FFC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7506" y="4375676"/>
              <a:ext cx="2879858" cy="34938"/>
            </a:xfrm>
            <a:prstGeom prst="rect">
              <a:avLst/>
            </a:prstGeom>
            <a:solidFill>
              <a:srgbClr val="FFC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85138" y="1715620"/>
              <a:ext cx="36515" cy="2696583"/>
            </a:xfrm>
            <a:prstGeom prst="rect">
              <a:avLst/>
            </a:prstGeom>
            <a:solidFill>
              <a:srgbClr val="FFC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3247" y="2232220"/>
            <a:ext cx="4845028" cy="164054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6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87" y="1246094"/>
            <a:ext cx="4388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1246101"/>
            <a:ext cx="6614366" cy="46149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988" y="2949388"/>
            <a:ext cx="4388038" cy="2919600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71389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9025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28165"/>
            <a:ext cx="3072654" cy="4948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992" y="1228165"/>
            <a:ext cx="8188513" cy="49487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4535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0534" y="2144713"/>
            <a:ext cx="5041900" cy="1816100"/>
          </a:xfrm>
          <a:prstGeom prst="rect">
            <a:avLst/>
          </a:prstGeom>
          <a:solidFill>
            <a:srgbClr val="FFC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83117" y="1716096"/>
            <a:ext cx="7645401" cy="2695575"/>
            <a:chOff x="287338" y="1715620"/>
            <a:chExt cx="5734315" cy="2696583"/>
          </a:xfrm>
        </p:grpSpPr>
        <p:sp>
          <p:nvSpPr>
            <p:cNvPr id="5" name="Rectangle 4"/>
            <p:cNvSpPr/>
            <p:nvPr/>
          </p:nvSpPr>
          <p:spPr>
            <a:xfrm>
              <a:off x="287338" y="1715620"/>
              <a:ext cx="5734315" cy="36526"/>
            </a:xfrm>
            <a:prstGeom prst="rect">
              <a:avLst/>
            </a:prstGeom>
            <a:solidFill>
              <a:srgbClr val="FFC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27506" y="4375676"/>
              <a:ext cx="2879858" cy="34938"/>
            </a:xfrm>
            <a:prstGeom prst="rect">
              <a:avLst/>
            </a:prstGeom>
            <a:solidFill>
              <a:srgbClr val="FFC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85138" y="1715620"/>
              <a:ext cx="36515" cy="2696583"/>
            </a:xfrm>
            <a:prstGeom prst="rect">
              <a:avLst/>
            </a:prstGeom>
            <a:solidFill>
              <a:srgbClr val="FFC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23247" y="2232220"/>
            <a:ext cx="4845028" cy="164054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1079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17" y="379822"/>
            <a:ext cx="11415183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17" y="1886553"/>
            <a:ext cx="11415183" cy="42904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122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86" y="404261"/>
            <a:ext cx="11411328" cy="127053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86" y="1896183"/>
            <a:ext cx="11411328" cy="4193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7059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39" y="401476"/>
            <a:ext cx="11415183" cy="14319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08" y="1832798"/>
            <a:ext cx="5635813" cy="34899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321" y="1832790"/>
            <a:ext cx="5625354" cy="3489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2219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87" y="1179514"/>
            <a:ext cx="1142720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91" y="2505075"/>
            <a:ext cx="56135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991" y="3328995"/>
            <a:ext cx="5613589" cy="2811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505075"/>
            <a:ext cx="56253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28995"/>
            <a:ext cx="5625354" cy="2811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8900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3182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8786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88" y="1309687"/>
            <a:ext cx="4388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839916"/>
            <a:ext cx="6614366" cy="4300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988" y="2909895"/>
            <a:ext cx="4388038" cy="3230937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27205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3117" y="1255717"/>
            <a:ext cx="1141518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3117" y="2635258"/>
            <a:ext cx="11415183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pic>
        <p:nvPicPr>
          <p:cNvPr id="1028" name="Picture 1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272" y="6300001"/>
            <a:ext cx="2880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7" y="6370646"/>
            <a:ext cx="18000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3117" y="6030913"/>
            <a:ext cx="11415183" cy="144462"/>
          </a:xfrm>
          <a:prstGeom prst="rect">
            <a:avLst/>
          </a:prstGeom>
          <a:solidFill>
            <a:srgbClr val="FFC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86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</a:defRPr>
      </a:lvl5pPr>
      <a:lvl6pPr marL="4572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</a:defRPr>
      </a:lvl6pPr>
      <a:lvl7pPr marL="9144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</a:defRPr>
      </a:lvl7pPr>
      <a:lvl8pPr marL="13716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</a:defRPr>
      </a:lvl8pPr>
      <a:lvl9pPr marL="18288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charset="0"/>
        </a:defRPr>
      </a:lvl9pPr>
    </p:titleStyle>
    <p:bodyStyle>
      <a:lvl1pPr marL="228606" indent="-228606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https://tenders.metoffice.gov.uk/procontract/metoffice/resource.nsf/vprofile/fprofile/$file/banner_procontract.gif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image" Target="http://websvr.intranet.wmcpolice/departments/corp_comms/images/wmpblack.jpg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 idx="4294967295"/>
          </p:nvPr>
        </p:nvSpPr>
        <p:spPr>
          <a:xfrm>
            <a:off x="2218013" y="2226517"/>
            <a:ext cx="6311900" cy="1646238"/>
          </a:xfrm>
        </p:spPr>
        <p:txBody>
          <a:bodyPr/>
          <a:lstStyle/>
          <a:p>
            <a:r>
              <a:rPr lang="en-GB" altLang="en-US" sz="2800" dirty="0"/>
              <a:t>Business Continuity and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Emergency </a:t>
            </a:r>
            <a:r>
              <a:rPr lang="en-GB" altLang="en-US" sz="2800" dirty="0"/>
              <a:t>Planning Seminar</a:t>
            </a:r>
            <a:br>
              <a:rPr lang="en-GB" altLang="en-US" sz="2800" dirty="0"/>
            </a:br>
            <a:r>
              <a:rPr lang="en-GB" altLang="en-US" sz="2800" i="1" dirty="0"/>
              <a:t>The </a:t>
            </a:r>
            <a:r>
              <a:rPr lang="en-GB" altLang="en-US" sz="2800" i="1" dirty="0" smtClean="0"/>
              <a:t>5 R’s</a:t>
            </a:r>
            <a:endParaRPr lang="en-GB" altLang="en-US" sz="2800" i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n-lt"/>
              </a:rPr>
              <a:t>The Risk Cake</a:t>
            </a:r>
          </a:p>
        </p:txBody>
      </p:sp>
      <p:graphicFrame>
        <p:nvGraphicFramePr>
          <p:cNvPr id="2662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515662"/>
              </p:ext>
            </p:extLst>
          </p:nvPr>
        </p:nvGraphicFramePr>
        <p:xfrm>
          <a:off x="1925638" y="1283494"/>
          <a:ext cx="8329612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Chart" r:id="rId3" imgW="8649509" imgH="4455808" progId="Excel.Chart.8">
                  <p:embed/>
                </p:oleObj>
              </mc:Choice>
              <mc:Fallback>
                <p:oleObj name="Chart" r:id="rId3" imgW="8649509" imgH="4455808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1283494"/>
                        <a:ext cx="8329612" cy="429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+mn-lt"/>
              </a:rPr>
              <a:t>What is Business Continuity </a:t>
            </a:r>
            <a:r>
              <a:rPr lang="en-GB" altLang="en-US" dirty="0" smtClean="0">
                <a:latin typeface="+mn-lt"/>
              </a:rPr>
              <a:t>Management?</a:t>
            </a:r>
            <a:endParaRPr lang="en-GB" altLang="en-US" dirty="0" smtClean="0">
              <a:latin typeface="+mn-lt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latin typeface="Calibri" panose="020F0502020204030204" pitchFamily="34" charset="0"/>
              </a:rPr>
              <a:t>A key component in the risk management tool box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latin typeface="Calibri" panose="020F0502020204030204" pitchFamily="34" charset="0"/>
              </a:rPr>
              <a:t>A management process that contributes towards the mitigation of business risks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latin typeface="Calibri" panose="020F0502020204030204" pitchFamily="34" charset="0"/>
              </a:rPr>
              <a:t>Aim to safeguard the 5 Ps’: 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sz="1700" dirty="0">
                <a:latin typeface="Calibri" panose="020F0502020204030204" pitchFamily="34" charset="0"/>
              </a:rPr>
              <a:t>People; Property; Processes; Performance; Profit 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latin typeface="Calibri" panose="020F0502020204030204" pitchFamily="34" charset="0"/>
              </a:rPr>
              <a:t>Designed to protect: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sz="1700" dirty="0">
                <a:latin typeface="Calibri" panose="020F0502020204030204" pitchFamily="34" charset="0"/>
              </a:rPr>
              <a:t>the brand, its customers, and its key stakeholders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latin typeface="Calibri" panose="020F0502020204030204" pitchFamily="34" charset="0"/>
              </a:rPr>
              <a:t>Aligns with other activities that support effective management: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1500" dirty="0">
                <a:latin typeface="Calibri" panose="020F0502020204030204" pitchFamily="34" charset="0"/>
              </a:rPr>
              <a:t>Strong financial controls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1500" dirty="0">
                <a:latin typeface="Calibri" panose="020F0502020204030204" pitchFamily="34" charset="0"/>
              </a:rPr>
              <a:t>Insurance cover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1500" dirty="0">
                <a:latin typeface="Calibri" panose="020F0502020204030204" pitchFamily="34" charset="0"/>
              </a:rPr>
              <a:t>Procurement policies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1500" dirty="0">
                <a:latin typeface="Calibri" panose="020F0502020204030204" pitchFamily="34" charset="0"/>
              </a:rPr>
              <a:t>Buildings/site security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1500" dirty="0">
                <a:latin typeface="Calibri" panose="020F0502020204030204" pitchFamily="34" charset="0"/>
              </a:rPr>
              <a:t>Health and safety practices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1500" dirty="0">
                <a:latin typeface="Calibri" panose="020F0502020204030204" pitchFamily="34" charset="0"/>
              </a:rPr>
              <a:t>HR policies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dirty="0">
              <a:latin typeface="Calibri" panose="020F0502020204030204" pitchFamily="34" charset="0"/>
            </a:endParaRP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6" y="3075168"/>
            <a:ext cx="3878094" cy="25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n-lt"/>
              </a:rPr>
              <a:t>The RM &amp; BC Overlap</a:t>
            </a:r>
          </a:p>
        </p:txBody>
      </p:sp>
      <p:graphicFrame>
        <p:nvGraphicFramePr>
          <p:cNvPr id="2867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111682"/>
              </p:ext>
            </p:extLst>
          </p:nvPr>
        </p:nvGraphicFramePr>
        <p:xfrm>
          <a:off x="1925638" y="1536166"/>
          <a:ext cx="8329612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Chart" r:id="rId3" imgW="8649509" imgH="4455808" progId="Excel.Chart.8">
                  <p:embed/>
                </p:oleObj>
              </mc:Choice>
              <mc:Fallback>
                <p:oleObj name="Chart" r:id="rId3" imgW="8649509" imgH="4455808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1536166"/>
                        <a:ext cx="8329612" cy="429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2119319" y="3915110"/>
            <a:ext cx="3908425" cy="1416050"/>
          </a:xfrm>
          <a:prstGeom prst="ellips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Impact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A </a:t>
            </a:r>
            <a:r>
              <a:rPr lang="en-GB" sz="2400" dirty="0"/>
              <a:t>systematic process to determine and evaluate the potential effects of an </a:t>
            </a:r>
            <a:r>
              <a:rPr lang="en-GB" sz="2400" dirty="0"/>
              <a:t>interruption </a:t>
            </a:r>
            <a:r>
              <a:rPr lang="en-GB" sz="2400" dirty="0"/>
              <a:t>to </a:t>
            </a:r>
            <a:r>
              <a:rPr lang="en-GB" sz="2400" b="1" dirty="0"/>
              <a:t>critical</a:t>
            </a:r>
            <a:r>
              <a:rPr lang="en-GB" sz="2400" dirty="0"/>
              <a:t> business </a:t>
            </a:r>
            <a:r>
              <a:rPr lang="en-GB" sz="2400" dirty="0"/>
              <a:t>operations.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400" dirty="0"/>
              <a:t>Key Questions:</a:t>
            </a:r>
            <a:endParaRPr lang="en-GB" sz="2400" dirty="0"/>
          </a:p>
          <a:p>
            <a:pPr lvl="1"/>
            <a:r>
              <a:rPr lang="en-GB" sz="1800" dirty="0"/>
              <a:t>What </a:t>
            </a:r>
            <a:r>
              <a:rPr lang="en-GB" sz="1800" dirty="0"/>
              <a:t>are the daily activities conducted in each area of my business?</a:t>
            </a:r>
          </a:p>
          <a:p>
            <a:pPr lvl="1"/>
            <a:r>
              <a:rPr lang="en-GB" sz="1800" dirty="0"/>
              <a:t>What </a:t>
            </a:r>
            <a:r>
              <a:rPr lang="en-GB" sz="1800" dirty="0"/>
              <a:t>are the long-term or ongoing activities performed by each area of my business?</a:t>
            </a:r>
          </a:p>
          <a:p>
            <a:pPr lvl="1"/>
            <a:r>
              <a:rPr lang="en-GB" sz="1800" dirty="0"/>
              <a:t>What </a:t>
            </a:r>
            <a:r>
              <a:rPr lang="en-GB" sz="1800" dirty="0"/>
              <a:t>are the potential losses if these business activities could not be provided?</a:t>
            </a:r>
          </a:p>
          <a:p>
            <a:pPr lvl="1"/>
            <a:r>
              <a:rPr lang="en-GB" sz="1800" dirty="0"/>
              <a:t>How </a:t>
            </a:r>
            <a:r>
              <a:rPr lang="en-GB" sz="1800" dirty="0"/>
              <a:t>long could each business activity be unavailable for (either completely or partially) before my business would suffer?</a:t>
            </a:r>
          </a:p>
          <a:p>
            <a:pPr lvl="1"/>
            <a:r>
              <a:rPr lang="en-GB" sz="1800" dirty="0"/>
              <a:t>Do </a:t>
            </a:r>
            <a:r>
              <a:rPr lang="en-GB" sz="1800" dirty="0"/>
              <a:t>these activities depend on any outside services or products?</a:t>
            </a:r>
          </a:p>
          <a:p>
            <a:pPr lvl="1"/>
            <a:r>
              <a:rPr lang="en-GB" sz="1800" dirty="0"/>
              <a:t>How </a:t>
            </a:r>
            <a:r>
              <a:rPr lang="en-GB" sz="1800" dirty="0"/>
              <a:t>important are the activities to my business</a:t>
            </a:r>
            <a:r>
              <a:rPr lang="en-GB" sz="1800" dirty="0"/>
              <a:t>? Rank?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236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37754" r="4297" b="7603"/>
          <a:stretch/>
        </p:blipFill>
        <p:spPr>
          <a:xfrm>
            <a:off x="247072" y="529393"/>
            <a:ext cx="11677294" cy="5019581"/>
          </a:xfrm>
        </p:spPr>
      </p:pic>
    </p:spTree>
    <p:extLst>
      <p:ext uri="{BB962C8B-B14F-4D97-AF65-F5344CB8AC3E}">
        <p14:creationId xmlns:p14="http://schemas.microsoft.com/office/powerpoint/2010/main" val="335184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363745" algn="l"/>
                <a:tab pos="728780" algn="l"/>
                <a:tab pos="1093815" algn="l"/>
                <a:tab pos="1458850" algn="l"/>
                <a:tab pos="1823885" algn="l"/>
                <a:tab pos="2188920" algn="l"/>
                <a:tab pos="2553955" algn="l"/>
                <a:tab pos="2918990" algn="l"/>
                <a:tab pos="3284024" algn="l"/>
                <a:tab pos="3649059" algn="l"/>
                <a:tab pos="4014095" algn="l"/>
                <a:tab pos="4379130" algn="l"/>
                <a:tab pos="4744164" algn="l"/>
                <a:tab pos="5109200" algn="l"/>
                <a:tab pos="5474234" algn="l"/>
                <a:tab pos="5839269" algn="l"/>
                <a:tab pos="6204303" algn="l"/>
                <a:tab pos="6569340" algn="l"/>
                <a:tab pos="6934373" algn="l"/>
                <a:tab pos="7299408" algn="l"/>
              </a:tabLst>
            </a:pPr>
            <a:r>
              <a:rPr lang="en-US" altLang="en-US" dirty="0" smtClean="0"/>
              <a:t>Strategies - People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List of back up skilled specialists</a:t>
            </a:r>
          </a:p>
          <a:p>
            <a:pP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Multi-skill </a:t>
            </a:r>
            <a:r>
              <a:rPr lang="en-GB" sz="2400" dirty="0">
                <a:cs typeface="Arial" panose="020B0604020202020204" pitchFamily="34" charset="0"/>
              </a:rPr>
              <a:t>training of staff and contractors</a:t>
            </a:r>
          </a:p>
          <a:p>
            <a:pP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Separation </a:t>
            </a:r>
            <a:r>
              <a:rPr lang="en-GB" sz="2400" dirty="0">
                <a:cs typeface="Arial" panose="020B0604020202020204" pitchFamily="34" charset="0"/>
              </a:rPr>
              <a:t>of core skills</a:t>
            </a:r>
          </a:p>
          <a:p>
            <a:pP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Use </a:t>
            </a:r>
            <a:r>
              <a:rPr lang="en-GB" sz="2400" dirty="0">
                <a:cs typeface="Arial" panose="020B0604020202020204" pitchFamily="34" charset="0"/>
              </a:rPr>
              <a:t>of third parties</a:t>
            </a:r>
          </a:p>
          <a:p>
            <a:pP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Succession </a:t>
            </a:r>
            <a:r>
              <a:rPr lang="en-GB" sz="2400" dirty="0">
                <a:cs typeface="Arial" panose="020B0604020202020204" pitchFamily="34" charset="0"/>
              </a:rPr>
              <a:t>planning</a:t>
            </a:r>
          </a:p>
          <a:p>
            <a:pP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Documenting processes</a:t>
            </a:r>
          </a:p>
          <a:p>
            <a:pPr>
              <a:buClr>
                <a:srgbClr val="E10000"/>
              </a:buCl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>
              <a:buClr>
                <a:srgbClr val="E10000"/>
              </a:buCl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>
              <a:buClr>
                <a:srgbClr val="E10000"/>
              </a:buCl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Strategies – </a:t>
            </a:r>
            <a:r>
              <a:rPr lang="en-US" altLang="en-US" dirty="0" smtClean="0"/>
              <a:t>ICT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975"/>
              </a:spcAft>
            </a:pPr>
            <a:r>
              <a:rPr lang="en-GB" sz="2400" dirty="0" smtClean="0"/>
              <a:t>Install </a:t>
            </a:r>
            <a:r>
              <a:rPr lang="en-GB" sz="2400" dirty="0"/>
              <a:t>a high quality, frequently updated anti-virus software suite that removes and prevents viruses and cleans spyware.</a:t>
            </a:r>
          </a:p>
          <a:p>
            <a:pPr>
              <a:spcAft>
                <a:spcPts val="975"/>
              </a:spcAft>
            </a:pPr>
            <a:r>
              <a:rPr lang="en-GB" sz="2400" dirty="0"/>
              <a:t>Review security of passwords and check security of Wi-Fi and router.</a:t>
            </a:r>
          </a:p>
          <a:p>
            <a:pPr>
              <a:spcAft>
                <a:spcPts val="975"/>
              </a:spcAft>
            </a:pPr>
            <a:r>
              <a:rPr lang="en-GB" sz="2400" dirty="0">
                <a:cs typeface="Arial" panose="020B0604020202020204" pitchFamily="34" charset="0"/>
              </a:rPr>
              <a:t>Cloud based </a:t>
            </a:r>
            <a:r>
              <a:rPr lang="en-GB" sz="2400" dirty="0" smtClean="0">
                <a:cs typeface="Arial" panose="020B0604020202020204" pitchFamily="34" charset="0"/>
              </a:rPr>
              <a:t>systems.</a:t>
            </a:r>
            <a:endParaRPr lang="en-GB" sz="2400" dirty="0">
              <a:cs typeface="Arial" panose="020B0604020202020204" pitchFamily="34" charset="0"/>
            </a:endParaRPr>
          </a:p>
          <a:p>
            <a:pPr>
              <a:spcAft>
                <a:spcPts val="975"/>
              </a:spcAft>
            </a:pPr>
            <a:r>
              <a:rPr lang="en-GB" sz="2400" dirty="0" smtClean="0"/>
              <a:t>Review </a:t>
            </a:r>
            <a:r>
              <a:rPr lang="en-GB" sz="2400" dirty="0"/>
              <a:t>flexibility of software and applications (e.g. Office 365</a:t>
            </a:r>
            <a:r>
              <a:rPr lang="en-GB" sz="2400" dirty="0" smtClean="0"/>
              <a:t>).</a:t>
            </a:r>
          </a:p>
          <a:p>
            <a:pPr>
              <a:spcAft>
                <a:spcPts val="975"/>
              </a:spcAft>
            </a:pPr>
            <a:r>
              <a:rPr lang="en-GB" sz="2400" dirty="0" smtClean="0"/>
              <a:t>Protect </a:t>
            </a:r>
            <a:r>
              <a:rPr lang="en-GB" sz="2400" dirty="0"/>
              <a:t>against loss of power and loss of </a:t>
            </a:r>
            <a:r>
              <a:rPr lang="en-GB" sz="2400" dirty="0" smtClean="0"/>
              <a:t>access.</a:t>
            </a:r>
          </a:p>
          <a:p>
            <a:pPr>
              <a:spcAft>
                <a:spcPts val="975"/>
              </a:spcAft>
            </a:pPr>
            <a:r>
              <a:rPr lang="en-GB" sz="2400" dirty="0" smtClean="0">
                <a:cs typeface="Arial" panose="020B0604020202020204" pitchFamily="34" charset="0"/>
              </a:rPr>
              <a:t>Holding </a:t>
            </a:r>
            <a:r>
              <a:rPr lang="en-GB" sz="2400" dirty="0">
                <a:cs typeface="Arial" panose="020B0604020202020204" pitchFamily="34" charset="0"/>
              </a:rPr>
              <a:t>older equipment as emergency replacement or </a:t>
            </a:r>
            <a:r>
              <a:rPr lang="en-GB" sz="2400" dirty="0" smtClean="0">
                <a:cs typeface="Arial" panose="020B0604020202020204" pitchFamily="34" charset="0"/>
              </a:rPr>
              <a:t>spares</a:t>
            </a:r>
          </a:p>
          <a:p>
            <a:pPr>
              <a:spcAft>
                <a:spcPts val="975"/>
              </a:spcAft>
            </a:pPr>
            <a:r>
              <a:rPr lang="en-GB" sz="2400" dirty="0" smtClean="0">
                <a:cs typeface="Arial" panose="020B0604020202020204" pitchFamily="34" charset="0"/>
              </a:rPr>
              <a:t>Contracted </a:t>
            </a:r>
            <a:r>
              <a:rPr lang="en-GB" sz="2400" dirty="0">
                <a:cs typeface="Arial" panose="020B0604020202020204" pitchFamily="34" charset="0"/>
              </a:rPr>
              <a:t>provision of equipment or recovery </a:t>
            </a:r>
            <a:r>
              <a:rPr lang="en-GB" sz="2400" dirty="0" smtClean="0">
                <a:cs typeface="Arial" panose="020B0604020202020204" pitchFamily="34" charset="0"/>
              </a:rPr>
              <a:t>services.</a:t>
            </a:r>
            <a:endParaRPr lang="en-GB" sz="2400" dirty="0">
              <a:cs typeface="Arial" panose="020B0604020202020204" pitchFamily="34" charset="0"/>
            </a:endParaRPr>
          </a:p>
          <a:p>
            <a:pPr>
              <a:spcAft>
                <a:spcPts val="975"/>
              </a:spcAf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467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363745" algn="l"/>
                <a:tab pos="728780" algn="l"/>
                <a:tab pos="1093815" algn="l"/>
                <a:tab pos="1458850" algn="l"/>
                <a:tab pos="1823885" algn="l"/>
                <a:tab pos="2188920" algn="l"/>
                <a:tab pos="2553955" algn="l"/>
                <a:tab pos="2918990" algn="l"/>
                <a:tab pos="3284024" algn="l"/>
                <a:tab pos="3649059" algn="l"/>
                <a:tab pos="4014095" algn="l"/>
                <a:tab pos="4379130" algn="l"/>
                <a:tab pos="4744164" algn="l"/>
                <a:tab pos="5109200" algn="l"/>
                <a:tab pos="5474234" algn="l"/>
                <a:tab pos="5839269" algn="l"/>
                <a:tab pos="6204303" algn="l"/>
                <a:tab pos="6569340" algn="l"/>
                <a:tab pos="6934373" algn="l"/>
                <a:tab pos="7299408" algn="l"/>
              </a:tabLst>
            </a:pPr>
            <a:r>
              <a:rPr lang="en-US" altLang="en-US" dirty="0" smtClean="0"/>
              <a:t>Strategies – Information &amp; Data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E10000"/>
              </a:buClr>
              <a:buSzPct val="70000"/>
              <a:buNone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/>
              <a:t>If you don’t have copies of your data then you are prepared to lose it!</a:t>
            </a:r>
          </a:p>
          <a:p>
            <a:pPr>
              <a:buClr>
                <a:srgbClr val="E10000"/>
              </a:buCl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Including Hardcopy &amp; Electronic Data</a:t>
            </a:r>
          </a:p>
          <a:p>
            <a:pP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Confidentiality (i.e. Password Protected, Locked Away)</a:t>
            </a:r>
          </a:p>
          <a:p>
            <a:pP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Availability (replicated, can be accessed remotely)</a:t>
            </a:r>
          </a:p>
          <a:p>
            <a:pP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Currency (up-to-date)</a:t>
            </a: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276034" indent="-276034">
              <a:buClr>
                <a:srgbClr val="E10000"/>
              </a:buClr>
              <a:buSzPct val="70000"/>
              <a:buFont typeface="Wingdings" pitchFamily="2" charset="2"/>
              <a:buChar char="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363745" algn="l"/>
                <a:tab pos="728780" algn="l"/>
                <a:tab pos="1093815" algn="l"/>
                <a:tab pos="1458850" algn="l"/>
                <a:tab pos="1823885" algn="l"/>
                <a:tab pos="2188920" algn="l"/>
                <a:tab pos="2553955" algn="l"/>
                <a:tab pos="2918990" algn="l"/>
                <a:tab pos="3284024" algn="l"/>
                <a:tab pos="3649059" algn="l"/>
                <a:tab pos="4014095" algn="l"/>
                <a:tab pos="4379130" algn="l"/>
                <a:tab pos="4744164" algn="l"/>
                <a:tab pos="5109200" algn="l"/>
                <a:tab pos="5474234" algn="l"/>
                <a:tab pos="5839269" algn="l"/>
                <a:tab pos="6204303" algn="l"/>
                <a:tab pos="6569340" algn="l"/>
                <a:tab pos="6934373" algn="l"/>
                <a:tab pos="7299408" algn="l"/>
              </a:tabLst>
            </a:pPr>
            <a:r>
              <a:rPr lang="en-US" altLang="en-US" dirty="0" smtClean="0"/>
              <a:t>Strategies – Buildings / Utilities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Alternative premises within the organisation</a:t>
            </a: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Alternative premises provided by other organisations </a:t>
            </a:r>
            <a:r>
              <a:rPr lang="en-GB" sz="2400" dirty="0" smtClean="0">
                <a:cs typeface="Arial" panose="020B0604020202020204" pitchFamily="34" charset="0"/>
              </a:rPr>
              <a:t>(whether or not these are reciprocal arrangements)</a:t>
            </a: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Alternative premises provided by third-party specialists</a:t>
            </a: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Working from home or at remote sites</a:t>
            </a: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Back-up power (Generator / UPS)</a:t>
            </a: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Bottled water</a:t>
            </a: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Access to facilities at other premises or hiring </a:t>
            </a:r>
            <a:r>
              <a:rPr lang="en-GB" sz="2400" dirty="0" err="1">
                <a:cs typeface="Arial" panose="020B0604020202020204" pitchFamily="34" charset="0"/>
              </a:rPr>
              <a:t>portaloos</a:t>
            </a: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Portable gas appliances (i.e. </a:t>
            </a:r>
            <a:r>
              <a:rPr lang="en-GB" sz="2400" dirty="0" err="1">
                <a:cs typeface="Arial" panose="020B0604020202020204" pitchFamily="34" charset="0"/>
              </a:rPr>
              <a:t>Calor</a:t>
            </a:r>
            <a:r>
              <a:rPr lang="en-GB" sz="2400" dirty="0">
                <a:cs typeface="Arial" panose="020B0604020202020204" pitchFamily="34" charset="0"/>
              </a:rPr>
              <a:t>)</a:t>
            </a: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276034" indent="-276034">
              <a:buClr>
                <a:srgbClr val="E10000"/>
              </a:buClr>
              <a:buSzPct val="70000"/>
              <a:buFont typeface="Wingdings" pitchFamily="2" charset="2"/>
              <a:buChar char="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363745" algn="l"/>
                <a:tab pos="728780" algn="l"/>
                <a:tab pos="1093815" algn="l"/>
                <a:tab pos="1458850" algn="l"/>
                <a:tab pos="1823885" algn="l"/>
                <a:tab pos="2188920" algn="l"/>
                <a:tab pos="2553955" algn="l"/>
                <a:tab pos="2918990" algn="l"/>
                <a:tab pos="3284024" algn="l"/>
                <a:tab pos="3649059" algn="l"/>
                <a:tab pos="4014095" algn="l"/>
                <a:tab pos="4379130" algn="l"/>
                <a:tab pos="4744164" algn="l"/>
                <a:tab pos="5109200" algn="l"/>
                <a:tab pos="5474234" algn="l"/>
                <a:tab pos="5839269" algn="l"/>
                <a:tab pos="6204303" algn="l"/>
                <a:tab pos="6569340" algn="l"/>
                <a:tab pos="6934373" algn="l"/>
                <a:tab pos="7299408" algn="l"/>
              </a:tabLst>
            </a:pPr>
            <a:r>
              <a:rPr lang="en-US" altLang="en-US" dirty="0" smtClean="0"/>
              <a:t>Strategies </a:t>
            </a:r>
            <a:r>
              <a:rPr lang="en-US" altLang="en-US" dirty="0" smtClean="0"/>
              <a:t>–</a:t>
            </a:r>
            <a:r>
              <a:rPr lang="en-US" altLang="en-US" dirty="0"/>
              <a:t> </a:t>
            </a:r>
            <a:r>
              <a:rPr lang="en-US" altLang="en-US" dirty="0" smtClean="0"/>
              <a:t>Equipment </a:t>
            </a:r>
            <a:r>
              <a:rPr lang="en-US" altLang="en-US" dirty="0" smtClean="0"/>
              <a:t>&amp; Consumables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Storage of additional supplies at another location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Diversion </a:t>
            </a:r>
            <a:r>
              <a:rPr lang="en-GB" sz="2400" dirty="0">
                <a:cs typeface="Arial" panose="020B0604020202020204" pitchFamily="34" charset="0"/>
              </a:rPr>
              <a:t>of just-in-time deliveries to other locations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Arrangements </a:t>
            </a:r>
            <a:r>
              <a:rPr lang="en-GB" sz="2400" dirty="0">
                <a:cs typeface="Arial" panose="020B0604020202020204" pitchFamily="34" charset="0"/>
              </a:rPr>
              <a:t>with third parties for delivery of stock at short notice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Identification </a:t>
            </a:r>
            <a:r>
              <a:rPr lang="en-GB" sz="2400" dirty="0">
                <a:cs typeface="Arial" panose="020B0604020202020204" pitchFamily="34" charset="0"/>
              </a:rPr>
              <a:t>of alternative/substitute supplies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Todays Agenda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3117" y="1525606"/>
            <a:ext cx="11415183" cy="4290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1800" dirty="0"/>
              <a:t>09:00 to 09:30 - The 5 R's - Xris Middleton (Herefordshire Council Resilience </a:t>
            </a:r>
            <a:r>
              <a:rPr lang="en-GB" altLang="en-US" sz="1800" dirty="0" smtClean="0"/>
              <a:t>Team</a:t>
            </a:r>
            <a:r>
              <a:rPr lang="en-GB" altLang="en-US" sz="1800" dirty="0"/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1800" dirty="0"/>
              <a:t>09:30 to 10:00 - Emergency Planning - John Forsyth (Symbiosis)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1800" dirty="0"/>
              <a:t>10:00 to 10:15 - Tea &amp; Coffee.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1800" dirty="0"/>
              <a:t>10:15 to 11:00 - Crisis Management - David </a:t>
            </a:r>
            <a:r>
              <a:rPr lang="en-GB" altLang="en-US" sz="1800" dirty="0" err="1"/>
              <a:t>Helme</a:t>
            </a:r>
            <a:r>
              <a:rPr lang="en-GB" altLang="en-US" sz="1800" dirty="0"/>
              <a:t> (Kerry Foods)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1800" dirty="0"/>
              <a:t>11:00 to 11:45 - Building Resilience – Xris Middleton (Herefordshire Council </a:t>
            </a:r>
            <a:r>
              <a:rPr lang="en-GB" altLang="en-US" sz="1800" dirty="0" smtClean="0"/>
              <a:t>Resilience </a:t>
            </a:r>
            <a:r>
              <a:rPr lang="en-GB" altLang="en-US" sz="1800" dirty="0"/>
              <a:t>Team). 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1800" dirty="0"/>
              <a:t>11:45 to 12:00 - Questions and </a:t>
            </a:r>
            <a:r>
              <a:rPr lang="en-GB" altLang="en-US" sz="1800" dirty="0" smtClean="0"/>
              <a:t>End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363745" algn="l"/>
                <a:tab pos="728780" algn="l"/>
                <a:tab pos="1093815" algn="l"/>
                <a:tab pos="1458850" algn="l"/>
                <a:tab pos="1823885" algn="l"/>
                <a:tab pos="2188920" algn="l"/>
                <a:tab pos="2553955" algn="l"/>
                <a:tab pos="2918990" algn="l"/>
                <a:tab pos="3284024" algn="l"/>
                <a:tab pos="3649059" algn="l"/>
                <a:tab pos="4014095" algn="l"/>
                <a:tab pos="4379130" algn="l"/>
                <a:tab pos="4744164" algn="l"/>
                <a:tab pos="5109200" algn="l"/>
                <a:tab pos="5474234" algn="l"/>
                <a:tab pos="5839269" algn="l"/>
                <a:tab pos="6204303" algn="l"/>
                <a:tab pos="6569340" algn="l"/>
                <a:tab pos="6934373" algn="l"/>
                <a:tab pos="7299408" algn="l"/>
              </a:tabLst>
            </a:pPr>
            <a:r>
              <a:rPr lang="en-US" altLang="en-US" dirty="0" smtClean="0"/>
              <a:t>Strategies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Transportation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Identifying possible scenarios of logistic disruptions which may be caused directly by an incident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Securing </a:t>
            </a:r>
            <a:r>
              <a:rPr lang="en-GB" sz="2400" dirty="0">
                <a:cs typeface="Arial" panose="020B0604020202020204" pitchFamily="34" charset="0"/>
              </a:rPr>
              <a:t>alternative logistic means and routes by taking account of traffic conditions and alternative means of transportation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Arrangements </a:t>
            </a:r>
            <a:r>
              <a:rPr lang="en-GB" sz="2400" dirty="0">
                <a:cs typeface="Arial" panose="020B0604020202020204" pitchFamily="34" charset="0"/>
              </a:rPr>
              <a:t>with transport providers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276034" indent="-276034">
              <a:buSzPct val="70000"/>
              <a:buFont typeface="Wingdings" pitchFamily="2" charset="2"/>
              <a:buChar char="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363745" algn="l"/>
                <a:tab pos="728780" algn="l"/>
                <a:tab pos="1093815" algn="l"/>
                <a:tab pos="1458850" algn="l"/>
                <a:tab pos="1823885" algn="l"/>
                <a:tab pos="2188920" algn="l"/>
                <a:tab pos="2553955" algn="l"/>
                <a:tab pos="2918990" algn="l"/>
                <a:tab pos="3284024" algn="l"/>
                <a:tab pos="3649059" algn="l"/>
                <a:tab pos="4014095" algn="l"/>
                <a:tab pos="4379130" algn="l"/>
                <a:tab pos="4744164" algn="l"/>
                <a:tab pos="5109200" algn="l"/>
                <a:tab pos="5474234" algn="l"/>
                <a:tab pos="5839269" algn="l"/>
                <a:tab pos="6204303" algn="l"/>
                <a:tab pos="6569340" algn="l"/>
                <a:tab pos="6934373" algn="l"/>
                <a:tab pos="7299408" algn="l"/>
              </a:tabLst>
            </a:pPr>
            <a:r>
              <a:rPr lang="en-US" altLang="en-US" dirty="0" smtClean="0"/>
              <a:t>Strategies – Finance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Arrangements for providing funds for emergency purchases, such as, food, accommodation, facilities, consumables and transport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Reimbursement </a:t>
            </a:r>
            <a:r>
              <a:rPr lang="en-GB" sz="2400" dirty="0">
                <a:cs typeface="Arial" panose="020B0604020202020204" pitchFamily="34" charset="0"/>
              </a:rPr>
              <a:t>of staff expenses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Major </a:t>
            </a:r>
            <a:r>
              <a:rPr lang="en-GB" sz="2400" dirty="0">
                <a:cs typeface="Arial" panose="020B0604020202020204" pitchFamily="34" charset="0"/>
              </a:rPr>
              <a:t>expenditure on, for example, rental or purchase of buildings and equipment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Reviewing </a:t>
            </a:r>
            <a:r>
              <a:rPr lang="en-GB" sz="2400" dirty="0">
                <a:cs typeface="Arial" panose="020B0604020202020204" pitchFamily="34" charset="0"/>
              </a:rPr>
              <a:t>insurance arrangements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276034" indent="-276034">
              <a:buSzPct val="70000"/>
              <a:buFont typeface="Wingdings" pitchFamily="2" charset="2"/>
              <a:buChar char="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363745" algn="l"/>
                <a:tab pos="728780" algn="l"/>
                <a:tab pos="1093815" algn="l"/>
                <a:tab pos="1458850" algn="l"/>
                <a:tab pos="1823885" algn="l"/>
                <a:tab pos="2188920" algn="l"/>
                <a:tab pos="2553955" algn="l"/>
                <a:tab pos="2918990" algn="l"/>
                <a:tab pos="3284024" algn="l"/>
                <a:tab pos="3649059" algn="l"/>
                <a:tab pos="4014095" algn="l"/>
                <a:tab pos="4379130" algn="l"/>
                <a:tab pos="4744164" algn="l"/>
                <a:tab pos="5109200" algn="l"/>
                <a:tab pos="5474234" algn="l"/>
                <a:tab pos="5839269" algn="l"/>
                <a:tab pos="6204303" algn="l"/>
                <a:tab pos="6569340" algn="l"/>
                <a:tab pos="6934373" algn="l"/>
                <a:tab pos="7299408" algn="l"/>
              </a:tabLst>
            </a:pPr>
            <a:r>
              <a:rPr lang="en-US" altLang="en-US" smtClean="0"/>
              <a:t>Strategies – Suppliers / Partners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Availability of alternative suppliers</a:t>
            </a: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Streamlining </a:t>
            </a:r>
            <a:r>
              <a:rPr lang="en-GB" sz="2400" dirty="0">
                <a:cs typeface="Arial" panose="020B0604020202020204" pitchFamily="34" charset="0"/>
              </a:rPr>
              <a:t>procurement procedures when necessary</a:t>
            </a: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Encouraging </a:t>
            </a:r>
            <a:r>
              <a:rPr lang="en-GB" sz="2400" dirty="0">
                <a:cs typeface="Arial" panose="020B0604020202020204" pitchFamily="34" charset="0"/>
              </a:rPr>
              <a:t>key suppliers to have Business Continuity</a:t>
            </a: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Include </a:t>
            </a:r>
            <a:r>
              <a:rPr lang="en-GB" sz="2400" dirty="0">
                <a:cs typeface="Arial" panose="020B0604020202020204" pitchFamily="34" charset="0"/>
              </a:rPr>
              <a:t>suppliers in Business Continuity </a:t>
            </a:r>
            <a:r>
              <a:rPr lang="en-GB" sz="2400" dirty="0" smtClean="0">
                <a:cs typeface="Arial" panose="020B0604020202020204" pitchFamily="34" charset="0"/>
              </a:rPr>
              <a:t>exercises</a:t>
            </a:r>
            <a:endParaRPr lang="en-GB" sz="2400" dirty="0">
              <a:cs typeface="Arial" panose="020B0604020202020204" pitchFamily="34" charset="0"/>
            </a:endParaRPr>
          </a:p>
          <a:p>
            <a:pPr marL="276034" indent="-276034">
              <a:buClr>
                <a:srgbClr val="E10000"/>
              </a:buClr>
              <a:buSzPct val="70000"/>
              <a:buFont typeface="Wingdings" pitchFamily="2" charset="2"/>
              <a:buChar char="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Continuity Buddy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People you can call onto help to maintain continuity drawn from your business and personal networks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Suppliers</a:t>
            </a:r>
            <a:r>
              <a:rPr lang="en-GB" sz="2400" dirty="0"/>
              <a:t>, customers, competitors, trade associates, employees, neighbouring businesses, friends and family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Formal/informal </a:t>
            </a:r>
            <a:r>
              <a:rPr lang="en-GB" sz="2400" dirty="0"/>
              <a:t>arrangements to provide mutual assistance, pool resources</a:t>
            </a:r>
          </a:p>
        </p:txBody>
      </p:sp>
    </p:spTree>
    <p:extLst>
      <p:ext uri="{BB962C8B-B14F-4D97-AF65-F5344CB8AC3E}">
        <p14:creationId xmlns:p14="http://schemas.microsoft.com/office/powerpoint/2010/main" val="394997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4000" dirty="0" smtClean="0"/>
          </a:p>
          <a:p>
            <a:r>
              <a:rPr lang="en-GB" sz="4000" dirty="0" smtClean="0"/>
              <a:t>Building Resilience</a:t>
            </a:r>
          </a:p>
          <a:p>
            <a:r>
              <a:rPr lang="en-GB" sz="1800" dirty="0"/>
              <a:t>Xris Middleton – Herefordshire Council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4096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Civil Contingencies Act </a:t>
            </a:r>
            <a:r>
              <a:rPr lang="en-GB" dirty="0" smtClean="0"/>
              <a:t>2004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3117" y="1881244"/>
            <a:ext cx="11415183" cy="4290412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“</a:t>
            </a:r>
            <a:r>
              <a:rPr lang="en-GB" i="1" dirty="0"/>
              <a:t>An event or a situation which threatens serious damage to </a:t>
            </a:r>
            <a:r>
              <a:rPr lang="en-GB" i="1" dirty="0" smtClean="0"/>
              <a:t>human </a:t>
            </a:r>
            <a:r>
              <a:rPr lang="en-GB" i="1" dirty="0"/>
              <a:t>welfare in a place in the UK, the environment of a place in </a:t>
            </a:r>
            <a:r>
              <a:rPr lang="en-GB" i="1" dirty="0" smtClean="0"/>
              <a:t>the </a:t>
            </a:r>
            <a:r>
              <a:rPr lang="en-GB" i="1" dirty="0"/>
              <a:t>UK, or war or terrorism which threatens serious damage to </a:t>
            </a:r>
            <a:r>
              <a:rPr lang="en-GB" i="1" dirty="0" smtClean="0"/>
              <a:t>	the </a:t>
            </a:r>
            <a:r>
              <a:rPr lang="en-GB" i="1" dirty="0"/>
              <a:t>security of the UK”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63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Duties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29" y="1466290"/>
            <a:ext cx="5848142" cy="4446103"/>
          </a:xfrm>
        </p:spPr>
      </p:pic>
    </p:spTree>
    <p:extLst>
      <p:ext uri="{BB962C8B-B14F-4D97-AF65-F5344CB8AC3E}">
        <p14:creationId xmlns:p14="http://schemas.microsoft.com/office/powerpoint/2010/main" val="170388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Multi-Agency Response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0031" y="226619"/>
            <a:ext cx="3814011" cy="5637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1" y="2802333"/>
            <a:ext cx="5911267" cy="32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0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Working Together</a:t>
            </a:r>
            <a:endParaRPr lang="en-US" sz="4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736" y="2139343"/>
            <a:ext cx="1582016" cy="72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ebsvr.intranet.wmcpolice/departments/corp_comms/images/wmpblack.jp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02" y="2077779"/>
            <a:ext cx="1680036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o to http://www.metoffice.gov.uk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958432"/>
            <a:ext cx="1972906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67" y="2246778"/>
            <a:ext cx="3122930" cy="31813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44" y="4948053"/>
            <a:ext cx="2232025" cy="636270"/>
          </a:xfrm>
          <a:prstGeom prst="rect">
            <a:avLst/>
          </a:prstGeom>
        </p:spPr>
      </p:pic>
      <p:pic>
        <p:nvPicPr>
          <p:cNvPr id="12" name="Picture 11" descr="Description: http://www.rtpi.org.uk/download/5596/EA-logo_377rgb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62" y="2745866"/>
            <a:ext cx="1958985" cy="87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84" y="970269"/>
            <a:ext cx="2872984" cy="626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83" y="3909125"/>
            <a:ext cx="1837222" cy="1024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22" y="4368049"/>
            <a:ext cx="1443520" cy="8981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44" y="3777352"/>
            <a:ext cx="816866" cy="50901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82" y="4602308"/>
            <a:ext cx="2113280" cy="556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41" y="3339279"/>
            <a:ext cx="1036925" cy="5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2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92" y="474217"/>
            <a:ext cx="8735817" cy="5451676"/>
          </a:xfrm>
        </p:spPr>
      </p:pic>
      <p:sp>
        <p:nvSpPr>
          <p:cNvPr id="5" name="Rectangle 4"/>
          <p:cNvSpPr/>
          <p:nvPr/>
        </p:nvSpPr>
        <p:spPr>
          <a:xfrm>
            <a:off x="5152257" y="2228564"/>
            <a:ext cx="1629313" cy="193964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9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The 5 R’s: Risk, Resilience, Response, Recovery and </a:t>
            </a:r>
            <a:r>
              <a:rPr lang="en-GB" sz="2800" dirty="0" smtClean="0"/>
              <a:t>Reassurance</a:t>
            </a:r>
          </a:p>
          <a:p>
            <a:r>
              <a:rPr lang="en-GB" sz="1800" dirty="0" smtClean="0"/>
              <a:t>Xris Middleton – Herefordshire Council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0359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10" y="1639614"/>
            <a:ext cx="5343790" cy="315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 smtClean="0">
                <a:solidFill>
                  <a:schemeClr val="tx1"/>
                </a:solidFill>
              </a:rPr>
              <a:t>Recovery Phase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Local Authority Lead</a:t>
            </a:r>
          </a:p>
          <a:p>
            <a:endParaRPr lang="en-GB" dirty="0"/>
          </a:p>
          <a:p>
            <a:r>
              <a:rPr lang="en-GB" dirty="0" smtClean="0"/>
              <a:t>Recovery Co-ordinating Group</a:t>
            </a:r>
          </a:p>
          <a:p>
            <a:pPr lvl="1"/>
            <a:r>
              <a:rPr lang="en-GB" dirty="0" smtClean="0"/>
              <a:t>Community</a:t>
            </a:r>
          </a:p>
          <a:p>
            <a:pPr lvl="1"/>
            <a:r>
              <a:rPr lang="en-GB" dirty="0" smtClean="0"/>
              <a:t>Health and Welfare</a:t>
            </a:r>
          </a:p>
          <a:p>
            <a:pPr lvl="1"/>
            <a:r>
              <a:rPr lang="en-GB" dirty="0" smtClean="0"/>
              <a:t>Environment and Infrastructure</a:t>
            </a:r>
          </a:p>
          <a:p>
            <a:pPr lvl="1"/>
            <a:r>
              <a:rPr lang="en-GB" dirty="0" smtClean="0"/>
              <a:t>Business and Economy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2370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363745" algn="l"/>
                <a:tab pos="728780" algn="l"/>
                <a:tab pos="1093815" algn="l"/>
                <a:tab pos="1458850" algn="l"/>
                <a:tab pos="1823885" algn="l"/>
                <a:tab pos="2188920" algn="l"/>
                <a:tab pos="2553955" algn="l"/>
                <a:tab pos="2918990" algn="l"/>
                <a:tab pos="3284024" algn="l"/>
                <a:tab pos="3649059" algn="l"/>
                <a:tab pos="4014095" algn="l"/>
                <a:tab pos="4379130" algn="l"/>
                <a:tab pos="4744164" algn="l"/>
                <a:tab pos="5109200" algn="l"/>
                <a:tab pos="5474234" algn="l"/>
                <a:tab pos="5839269" algn="l"/>
                <a:tab pos="6204303" algn="l"/>
                <a:tab pos="6569340" algn="l"/>
                <a:tab pos="6934373" algn="l"/>
                <a:tab pos="7299408" algn="l"/>
              </a:tabLst>
            </a:pPr>
            <a:r>
              <a:rPr lang="en-US" altLang="en-US" dirty="0" smtClean="0"/>
              <a:t>Training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14310" indent="-342900" defTabSz="742969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defRPr/>
            </a:pPr>
            <a:r>
              <a:rPr lang="en-GB" dirty="0" smtClean="0">
                <a:cs typeface="Arial" panose="020B0604020202020204" pitchFamily="34" charset="0"/>
              </a:rPr>
              <a:t>All staff</a:t>
            </a:r>
          </a:p>
          <a:p>
            <a:pPr marL="671521" lvl="1" indent="-342900" defTabSz="742969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defRPr/>
            </a:pPr>
            <a:r>
              <a:rPr lang="en-GB" dirty="0" smtClean="0">
                <a:cs typeface="Arial" panose="020B0604020202020204" pitchFamily="34" charset="0"/>
              </a:rPr>
              <a:t>Emergency procedures e.g. Evacuation</a:t>
            </a:r>
          </a:p>
          <a:p>
            <a:pPr marL="671521" lvl="1" indent="-342900" defTabSz="742969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defRPr/>
            </a:pPr>
            <a:r>
              <a:rPr lang="en-GB" dirty="0" smtClean="0">
                <a:cs typeface="Arial" panose="020B0604020202020204" pitchFamily="34" charset="0"/>
              </a:rPr>
              <a:t>What to do during a disruption.</a:t>
            </a:r>
            <a:endParaRPr lang="en-GB" dirty="0">
              <a:cs typeface="Arial" panose="020B0604020202020204" pitchFamily="34" charset="0"/>
            </a:endParaRPr>
          </a:p>
          <a:p>
            <a:pPr marL="0" indent="-128590" defTabSz="742969" fontAlgn="auto">
              <a:spcBef>
                <a:spcPct val="20000"/>
              </a:spcBef>
              <a:spcAft>
                <a:spcPts val="0"/>
              </a:spcAft>
              <a:buSzPct val="70000"/>
              <a:buNone/>
              <a:defRPr/>
            </a:pPr>
            <a:endParaRPr lang="en-GB" dirty="0" smtClean="0">
              <a:cs typeface="Arial" panose="020B0604020202020204" pitchFamily="34" charset="0"/>
            </a:endParaRPr>
          </a:p>
          <a:p>
            <a:pPr marL="214310" indent="-342900"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GB" dirty="0" smtClean="0">
                <a:cs typeface="Arial" panose="020B0604020202020204" pitchFamily="34" charset="0"/>
              </a:rPr>
              <a:t>Response staff</a:t>
            </a:r>
          </a:p>
          <a:p>
            <a:pPr marL="671521" lvl="1" indent="-342900"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GB" dirty="0" smtClean="0">
                <a:cs typeface="Arial" panose="020B0604020202020204" pitchFamily="34" charset="0"/>
              </a:rPr>
              <a:t>Invoking BC arrangements	</a:t>
            </a:r>
          </a:p>
          <a:p>
            <a:pPr marL="671521" lvl="1" indent="-342900"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GB" dirty="0" smtClean="0">
                <a:cs typeface="Arial" panose="020B0604020202020204" pitchFamily="34" charset="0"/>
              </a:rPr>
              <a:t>Crisis Management</a:t>
            </a:r>
          </a:p>
          <a:p>
            <a:pPr marL="671521" lvl="1" indent="-342900"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GB" dirty="0" smtClean="0">
                <a:cs typeface="Arial" panose="020B0604020202020204" pitchFamily="34" charset="0"/>
              </a:rPr>
              <a:t>Communications</a:t>
            </a:r>
          </a:p>
          <a:p>
            <a:pPr marL="0" indent="0" defTabSz="742969" fontAlgn="auto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Pct val="70000"/>
              <a:buNone/>
              <a:defRPr/>
            </a:pPr>
            <a:endParaRPr lang="en-GB" dirty="0" smtClean="0">
              <a:cs typeface="Arial" panose="020B0604020202020204" pitchFamily="34" charset="0"/>
            </a:endParaRPr>
          </a:p>
          <a:p>
            <a:pPr marL="0" indent="0" defTabSz="742969" fontAlgn="auto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Pct val="70000"/>
              <a:buNone/>
              <a:defRPr/>
            </a:pP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Inductions </a:t>
            </a:r>
            <a:r>
              <a:rPr lang="en-GB" sz="2400" dirty="0">
                <a:cs typeface="Arial" panose="020B0604020202020204" pitchFamily="34" charset="0"/>
              </a:rPr>
              <a:t>/  E-learning / Team </a:t>
            </a:r>
            <a:r>
              <a:rPr lang="en-GB" sz="2400" dirty="0" smtClean="0">
                <a:cs typeface="Arial" panose="020B0604020202020204" pitchFamily="34" charset="0"/>
              </a:rPr>
              <a:t>Meetings</a:t>
            </a:r>
          </a:p>
          <a:p>
            <a:pPr marL="0" indent="0">
              <a:buNone/>
            </a:pPr>
            <a:endParaRPr lang="en-GB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Seminars / Workshops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Testing &amp; Exercising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GB" sz="3200" dirty="0" smtClean="0">
                <a:cs typeface="Arial" panose="020B0604020202020204" pitchFamily="34" charset="0"/>
              </a:rPr>
              <a:t>Periodic Testing</a:t>
            </a:r>
          </a:p>
          <a:p>
            <a:pPr lvl="1"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GB" dirty="0" smtClean="0">
                <a:cs typeface="Arial" panose="020B0604020202020204" pitchFamily="34" charset="0"/>
              </a:rPr>
              <a:t>Business Continuity Plan</a:t>
            </a:r>
          </a:p>
          <a:p>
            <a:pPr lvl="1"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GB" dirty="0" smtClean="0">
                <a:cs typeface="Arial" panose="020B0604020202020204" pitchFamily="34" charset="0"/>
              </a:rPr>
              <a:t>IT </a:t>
            </a:r>
            <a:r>
              <a:rPr lang="en-GB" dirty="0">
                <a:cs typeface="Arial" panose="020B0604020202020204" pitchFamily="34" charset="0"/>
              </a:rPr>
              <a:t>Disaster Recovery </a:t>
            </a:r>
            <a:r>
              <a:rPr lang="en-GB" dirty="0" smtClean="0">
                <a:cs typeface="Arial" panose="020B0604020202020204" pitchFamily="34" charset="0"/>
              </a:rPr>
              <a:t>Plan</a:t>
            </a:r>
          </a:p>
          <a:p>
            <a:pPr marL="214310" indent="-342900"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endParaRPr lang="en-GB" dirty="0">
              <a:cs typeface="Arial" panose="020B0604020202020204" pitchFamily="34" charset="0"/>
            </a:endParaRPr>
          </a:p>
          <a:p>
            <a:pPr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GB" sz="3200" dirty="0"/>
              <a:t>Desk Top / Walk-Through </a:t>
            </a:r>
            <a:r>
              <a:rPr lang="en-GB" sz="3200" dirty="0" smtClean="0"/>
              <a:t>Exercise</a:t>
            </a:r>
          </a:p>
          <a:p>
            <a:pPr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endParaRPr lang="en-GB" sz="3200" b="1" dirty="0">
              <a:cs typeface="Arial" panose="020B0604020202020204" pitchFamily="34" charset="0"/>
            </a:endParaRPr>
          </a:p>
          <a:p>
            <a:pPr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GB" sz="3200" dirty="0"/>
              <a:t>Role Play Exercise</a:t>
            </a:r>
            <a:endParaRPr lang="en-GB" dirty="0">
              <a:cs typeface="Arial" panose="020B0604020202020204" pitchFamily="34" charset="0"/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7508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37" y="186489"/>
            <a:ext cx="7550527" cy="5662896"/>
          </a:xfrm>
        </p:spPr>
      </p:pic>
    </p:spTree>
    <p:extLst>
      <p:ext uri="{BB962C8B-B14F-4D97-AF65-F5344CB8AC3E}">
        <p14:creationId xmlns:p14="http://schemas.microsoft.com/office/powerpoint/2010/main" val="288808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Reassurance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GB" sz="2350" dirty="0" smtClean="0">
                <a:cs typeface="Arial" panose="020B0604020202020204" pitchFamily="34" charset="0"/>
              </a:rPr>
              <a:t>Embedding </a:t>
            </a:r>
            <a:r>
              <a:rPr lang="en-GB" sz="2350" dirty="0">
                <a:cs typeface="Arial" panose="020B0604020202020204" pitchFamily="34" charset="0"/>
              </a:rPr>
              <a:t>programme to raise awareness of Business Continuity for all </a:t>
            </a:r>
            <a:r>
              <a:rPr lang="en-GB" sz="2350" dirty="0" smtClean="0">
                <a:cs typeface="Arial" panose="020B0604020202020204" pitchFamily="34" charset="0"/>
              </a:rPr>
              <a:t>staff</a:t>
            </a:r>
          </a:p>
          <a:p>
            <a:pPr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endParaRPr lang="en-GB" sz="2350" kern="0" dirty="0" smtClean="0">
              <a:cs typeface="Arial" panose="020B0604020202020204" pitchFamily="34" charset="0"/>
            </a:endParaRPr>
          </a:p>
          <a:p>
            <a:pPr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r>
              <a:rPr lang="en-GB" sz="2350" kern="0" dirty="0" smtClean="0">
                <a:cs typeface="Arial" panose="020B0604020202020204" pitchFamily="34" charset="0"/>
              </a:rPr>
              <a:t>Senior level buy-in</a:t>
            </a:r>
          </a:p>
          <a:p>
            <a:pPr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endParaRPr lang="en-GB" sz="2350" kern="0" dirty="0">
              <a:cs typeface="Arial" panose="020B0604020202020204" pitchFamily="34" charset="0"/>
            </a:endParaRPr>
          </a:p>
          <a:p>
            <a:r>
              <a:rPr lang="en-GB" sz="2400" dirty="0"/>
              <a:t>Internal business continuity management audits </a:t>
            </a:r>
          </a:p>
          <a:p>
            <a:endParaRPr lang="en-GB" sz="2400" dirty="0"/>
          </a:p>
          <a:p>
            <a:r>
              <a:rPr lang="en-GB" sz="2400" dirty="0"/>
              <a:t>Supplier business continuity capability reviews</a:t>
            </a:r>
          </a:p>
          <a:p>
            <a:endParaRPr lang="en-GB" sz="2400" dirty="0"/>
          </a:p>
          <a:p>
            <a:r>
              <a:rPr lang="en-GB" sz="2400" dirty="0"/>
              <a:t>3rd party specialist business continuity management gap analysis</a:t>
            </a:r>
          </a:p>
          <a:p>
            <a:pPr marL="214310" indent="-342900"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endParaRPr lang="en-GB" sz="2350" kern="0" dirty="0" smtClean="0">
              <a:cs typeface="Arial" panose="020B0604020202020204" pitchFamily="34" charset="0"/>
            </a:endParaRPr>
          </a:p>
          <a:p>
            <a:pPr marL="214310" indent="-342900"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endParaRPr lang="en-GB" sz="2350" kern="0" dirty="0">
              <a:cs typeface="Arial" panose="020B0604020202020204" pitchFamily="34" charset="0"/>
            </a:endParaRPr>
          </a:p>
          <a:p>
            <a:pPr marL="214310" indent="-342900" defTabSz="742969" fontAlgn="auto">
              <a:spcBef>
                <a:spcPct val="20000"/>
              </a:spcBef>
              <a:spcAft>
                <a:spcPts val="0"/>
              </a:spcAft>
              <a:buSzPct val="70000"/>
              <a:defRPr/>
            </a:pPr>
            <a:endParaRPr lang="en-GB" sz="1700" kern="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66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+mj-cs"/>
              </a:rPr>
              <a:t>Why BCM?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+mj-cs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-347672">
              <a:spcBef>
                <a:spcPct val="0"/>
              </a:spcBef>
              <a:buSzPct val="68000"/>
              <a:buNone/>
            </a:pPr>
            <a:r>
              <a:rPr lang="en-GB" altLang="en-US" sz="2300" b="1" i="1" dirty="0" smtClean="0"/>
              <a:t>“</a:t>
            </a:r>
            <a:r>
              <a:rPr lang="en-GB" altLang="en-US" sz="2300" b="1" i="1" dirty="0"/>
              <a:t>Business Continuity is a bit like cleaning </a:t>
            </a:r>
            <a:r>
              <a:rPr lang="en-GB" altLang="en-US" sz="2300" b="1" i="1" dirty="0" smtClean="0"/>
              <a:t>the carpets</a:t>
            </a:r>
            <a:r>
              <a:rPr lang="en-GB" altLang="en-US" sz="2300" b="1" i="1" dirty="0"/>
              <a:t>, we only do it if we have to, and we don’t need to clean these carpets”</a:t>
            </a:r>
            <a:endParaRPr lang="en-GB" altLang="ja-JP" sz="2300" b="1" i="1" dirty="0"/>
          </a:p>
          <a:p>
            <a:pPr marL="365134" lvl="1" indent="-255595">
              <a:spcBef>
                <a:spcPct val="0"/>
              </a:spcBef>
              <a:buSzPct val="68000"/>
              <a:buNone/>
            </a:pPr>
            <a:r>
              <a:rPr lang="en-GB" altLang="en-US" sz="1900" b="1" i="1" dirty="0"/>
              <a:t>	</a:t>
            </a:r>
            <a:r>
              <a:rPr lang="en-GB" altLang="en-US" sz="1300" dirty="0"/>
              <a:t>MD of Major UK Retailer</a:t>
            </a:r>
          </a:p>
          <a:p>
            <a:pPr marL="365134" lvl="1" indent="-255595">
              <a:spcBef>
                <a:spcPct val="0"/>
              </a:spcBef>
              <a:buSzPct val="68000"/>
              <a:buNone/>
            </a:pPr>
            <a:endParaRPr lang="en-GB" altLang="en-US" sz="1900" b="1" i="1" dirty="0"/>
          </a:p>
        </p:txBody>
      </p:sp>
      <p:sp>
        <p:nvSpPr>
          <p:cNvPr id="3379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GB" altLang="en-US" sz="2000" dirty="0"/>
              <a:t>Why let your customers down?</a:t>
            </a:r>
          </a:p>
          <a:p>
            <a:pPr lvl="1" eaLnBrk="1" hangingPunct="1">
              <a:lnSpc>
                <a:spcPct val="60000"/>
              </a:lnSpc>
            </a:pPr>
            <a:r>
              <a:rPr lang="en-GB" altLang="en-US" sz="1600" dirty="0"/>
              <a:t>How loyal are they</a:t>
            </a:r>
          </a:p>
          <a:p>
            <a:pPr lvl="1" eaLnBrk="1" hangingPunct="1">
              <a:lnSpc>
                <a:spcPct val="60000"/>
              </a:lnSpc>
            </a:pPr>
            <a:r>
              <a:rPr lang="en-GB" altLang="en-US" sz="1600" dirty="0"/>
              <a:t>Will they go somewhere else?</a:t>
            </a:r>
          </a:p>
          <a:p>
            <a:pPr lvl="1" eaLnBrk="1" hangingPunct="1">
              <a:lnSpc>
                <a:spcPct val="60000"/>
              </a:lnSpc>
            </a:pPr>
            <a:r>
              <a:rPr lang="en-GB" altLang="en-US" sz="1600" dirty="0"/>
              <a:t>How long would it take to get them back?</a:t>
            </a:r>
          </a:p>
          <a:p>
            <a:pPr lvl="1" eaLnBrk="1" hangingPunct="1">
              <a:lnSpc>
                <a:spcPct val="60000"/>
              </a:lnSpc>
            </a:pPr>
            <a:r>
              <a:rPr lang="en-GB" altLang="en-US" sz="1600" dirty="0"/>
              <a:t>Will they ever come back?</a:t>
            </a:r>
          </a:p>
          <a:p>
            <a:pPr eaLnBrk="1" hangingPunct="1">
              <a:lnSpc>
                <a:spcPct val="60000"/>
              </a:lnSpc>
            </a:pPr>
            <a:endParaRPr lang="en-GB" altLang="en-US" sz="2000" dirty="0"/>
          </a:p>
          <a:p>
            <a:pPr eaLnBrk="1" hangingPunct="1">
              <a:lnSpc>
                <a:spcPct val="60000"/>
              </a:lnSpc>
            </a:pPr>
            <a:r>
              <a:rPr lang="en-GB" altLang="en-US" sz="2000" dirty="0"/>
              <a:t>What about your staff?</a:t>
            </a:r>
          </a:p>
          <a:p>
            <a:pPr eaLnBrk="1" hangingPunct="1">
              <a:lnSpc>
                <a:spcPct val="60000"/>
              </a:lnSpc>
            </a:pPr>
            <a:endParaRPr lang="en-GB" altLang="en-US" sz="2000" dirty="0"/>
          </a:p>
          <a:p>
            <a:pPr eaLnBrk="1" hangingPunct="1">
              <a:lnSpc>
                <a:spcPct val="60000"/>
              </a:lnSpc>
            </a:pPr>
            <a:r>
              <a:rPr lang="en-GB" altLang="en-US" sz="2000" dirty="0"/>
              <a:t>Why lose what has taken so long to develop</a:t>
            </a:r>
            <a:r>
              <a:rPr lang="en-GB" altLang="en-US" sz="2000" dirty="0" smtClean="0"/>
              <a:t>?</a:t>
            </a:r>
            <a:endParaRPr lang="en-GB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Todays Challenges</a:t>
            </a:r>
            <a:endParaRPr lang="en-US" altLang="en-US" sz="3100" dirty="0"/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Global sourcing</a:t>
            </a:r>
          </a:p>
          <a:p>
            <a:pPr eaLnBrk="1" hangingPunct="1"/>
            <a:r>
              <a:rPr lang="en-US" altLang="en-US" dirty="0" smtClean="0"/>
              <a:t>Increase in outsourcing</a:t>
            </a:r>
          </a:p>
          <a:p>
            <a:pPr eaLnBrk="1" hangingPunct="1"/>
            <a:r>
              <a:rPr lang="en-US" altLang="en-US" dirty="0" smtClean="0"/>
              <a:t>Drive for efficiency</a:t>
            </a:r>
          </a:p>
          <a:p>
            <a:pPr eaLnBrk="1" hangingPunct="1"/>
            <a:r>
              <a:rPr lang="en-US" altLang="en-US" dirty="0" smtClean="0"/>
              <a:t>Reliance upon technology</a:t>
            </a:r>
          </a:p>
          <a:p>
            <a:pPr eaLnBrk="1" hangingPunct="1"/>
            <a:r>
              <a:rPr lang="en-US" altLang="en-US" dirty="0" smtClean="0"/>
              <a:t>Cyber crime</a:t>
            </a:r>
          </a:p>
          <a:p>
            <a:pPr eaLnBrk="1" hangingPunct="1"/>
            <a:r>
              <a:rPr lang="en-US" altLang="en-US" dirty="0" smtClean="0"/>
              <a:t>Demand for e-trading</a:t>
            </a:r>
          </a:p>
          <a:p>
            <a:pPr eaLnBrk="1" hangingPunct="1"/>
            <a:r>
              <a:rPr lang="en-US" altLang="en-US" dirty="0" smtClean="0"/>
              <a:t>Procurement </a:t>
            </a:r>
            <a:r>
              <a:rPr lang="en-US" altLang="en-US" dirty="0" smtClean="0"/>
              <a:t>strategy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30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BREXIT</a:t>
            </a:r>
          </a:p>
          <a:p>
            <a:pPr eaLnBrk="1" hangingPunct="1"/>
            <a:r>
              <a:rPr lang="en-US" altLang="en-US" dirty="0" smtClean="0"/>
              <a:t>Severe Weather</a:t>
            </a:r>
          </a:p>
          <a:p>
            <a:pPr eaLnBrk="1" hangingPunct="1"/>
            <a:r>
              <a:rPr lang="en-US" altLang="en-US" dirty="0" smtClean="0"/>
              <a:t>Terrorism</a:t>
            </a:r>
          </a:p>
          <a:p>
            <a:pPr eaLnBrk="1" hangingPunct="1"/>
            <a:r>
              <a:rPr lang="en-US" altLang="en-US" dirty="0" smtClean="0"/>
              <a:t>Energy shortages</a:t>
            </a:r>
          </a:p>
          <a:p>
            <a:pPr eaLnBrk="1" hangingPunct="1"/>
            <a:r>
              <a:rPr lang="en-US" altLang="en-US" dirty="0" smtClean="0"/>
              <a:t>Global warming</a:t>
            </a:r>
          </a:p>
          <a:p>
            <a:pPr eaLnBrk="1" hangingPunct="1"/>
            <a:r>
              <a:rPr lang="en-US" altLang="en-US" dirty="0" smtClean="0"/>
              <a:t>Recruitment</a:t>
            </a:r>
          </a:p>
          <a:p>
            <a:pPr eaLnBrk="1" hangingPunct="1"/>
            <a:r>
              <a:rPr lang="en-US" altLang="en-US" dirty="0" smtClean="0"/>
              <a:t>Transport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460631"/>
            <a:ext cx="325596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+mj-cs"/>
              </a:rPr>
              <a:t>Who Does It?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+mj-cs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z="2400" dirty="0"/>
              <a:t>Major Corporations and Listed Companies (Corporate Governance)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dirty="0"/>
              <a:t>FSA regulated organisations 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dirty="0"/>
              <a:t>Central Government (Procurement Policies)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dirty="0"/>
              <a:t>Local Government  (Community Resilience initiatives)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dirty="0"/>
              <a:t>Retailers </a:t>
            </a:r>
            <a:r>
              <a:rPr lang="mr-IN" altLang="en-US" sz="2400" dirty="0">
                <a:cs typeface="Mangal" panose="02040503050203030202" pitchFamily="18" charset="0"/>
              </a:rPr>
              <a:t>–</a:t>
            </a:r>
            <a:r>
              <a:rPr lang="en-GB" altLang="en-US" sz="2400" dirty="0"/>
              <a:t> (Supply Chain management)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363745" algn="l"/>
                <a:tab pos="728780" algn="l"/>
                <a:tab pos="1093815" algn="l"/>
                <a:tab pos="1458850" algn="l"/>
                <a:tab pos="1823885" algn="l"/>
                <a:tab pos="2188920" algn="l"/>
                <a:tab pos="2553955" algn="l"/>
                <a:tab pos="2918990" algn="l"/>
                <a:tab pos="3284024" algn="l"/>
                <a:tab pos="3649059" algn="l"/>
                <a:tab pos="4014095" algn="l"/>
                <a:tab pos="4379130" algn="l"/>
                <a:tab pos="4744164" algn="l"/>
                <a:tab pos="5109200" algn="l"/>
                <a:tab pos="5474234" algn="l"/>
                <a:tab pos="5839269" algn="l"/>
                <a:tab pos="6204303" algn="l"/>
                <a:tab pos="6569340" algn="l"/>
                <a:tab pos="6934373" algn="l"/>
                <a:tab pos="7299408" algn="l"/>
              </a:tabLst>
            </a:pPr>
            <a:r>
              <a:rPr lang="en-US" altLang="en-US" dirty="0" smtClean="0"/>
              <a:t>Benefits of having a BCMS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>
                <a:cs typeface="Arial" panose="020B0604020202020204" pitchFamily="34" charset="0"/>
              </a:rPr>
              <a:t>Maintaining continuity of operations / service delivery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Helps </a:t>
            </a:r>
            <a:r>
              <a:rPr lang="en-GB" sz="2400" dirty="0">
                <a:cs typeface="Arial" panose="020B0604020202020204" pitchFamily="34" charset="0"/>
              </a:rPr>
              <a:t>build customer confidence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Builds </a:t>
            </a:r>
            <a:r>
              <a:rPr lang="en-GB" sz="2400" dirty="0">
                <a:cs typeface="Arial" panose="020B0604020202020204" pitchFamily="34" charset="0"/>
              </a:rPr>
              <a:t>confidence within the organisation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Provides </a:t>
            </a:r>
            <a:r>
              <a:rPr lang="en-GB" sz="2400" dirty="0">
                <a:cs typeface="Arial" panose="020B0604020202020204" pitchFamily="34" charset="0"/>
              </a:rPr>
              <a:t>a competitive advantage</a:t>
            </a: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371484" indent="-371484"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r>
              <a:rPr lang="en-GB" sz="2400" dirty="0" smtClean="0">
                <a:cs typeface="Arial" panose="020B0604020202020204" pitchFamily="34" charset="0"/>
              </a:rPr>
              <a:t>Help build </a:t>
            </a:r>
            <a:r>
              <a:rPr lang="en-GB" sz="2400" dirty="0">
                <a:cs typeface="Arial" panose="020B0604020202020204" pitchFamily="34" charset="0"/>
              </a:rPr>
              <a:t>Resilient Communities</a:t>
            </a: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0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0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0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000" dirty="0">
              <a:cs typeface="Arial" panose="020B0604020202020204" pitchFamily="34" charset="0"/>
            </a:endParaRPr>
          </a:p>
          <a:p>
            <a:pPr marL="371484" indent="-371484">
              <a:buClr>
                <a:srgbClr val="E10000"/>
              </a:buClr>
              <a:buSzPct val="70000"/>
              <a:buFont typeface="Arial" pitchFamily="34" charset="0"/>
              <a:buChar char="•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2000" dirty="0">
              <a:cs typeface="Arial" panose="020B0604020202020204" pitchFamily="34" charset="0"/>
            </a:endParaRPr>
          </a:p>
          <a:p>
            <a:pPr marL="276034" indent="-276034">
              <a:buClr>
                <a:srgbClr val="E10000"/>
              </a:buClr>
              <a:buSzPct val="70000"/>
              <a:buFont typeface="Wingdings" pitchFamily="2" charset="2"/>
              <a:buChar char="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  <a:defRPr/>
            </a:pPr>
            <a:endParaRPr lang="en-GB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363745" algn="l"/>
                <a:tab pos="728780" algn="l"/>
                <a:tab pos="1093815" algn="l"/>
                <a:tab pos="1458850" algn="l"/>
                <a:tab pos="1823885" algn="l"/>
                <a:tab pos="2188920" algn="l"/>
                <a:tab pos="2553955" algn="l"/>
                <a:tab pos="2918990" algn="l"/>
                <a:tab pos="3284024" algn="l"/>
                <a:tab pos="3649059" algn="l"/>
                <a:tab pos="4014095" algn="l"/>
                <a:tab pos="4379130" algn="l"/>
                <a:tab pos="4744164" algn="l"/>
                <a:tab pos="5109200" algn="l"/>
                <a:tab pos="5474234" algn="l"/>
                <a:tab pos="5839269" algn="l"/>
                <a:tab pos="6204303" algn="l"/>
                <a:tab pos="6569340" algn="l"/>
                <a:tab pos="6934373" algn="l"/>
                <a:tab pos="7299408" algn="l"/>
              </a:tabLst>
            </a:pPr>
            <a:r>
              <a:rPr lang="en-US" altLang="en-US" dirty="0" smtClean="0"/>
              <a:t>Useful Information Sites</a:t>
            </a:r>
          </a:p>
        </p:txBody>
      </p:sp>
      <p:pic>
        <p:nvPicPr>
          <p:cNvPr id="4" name="Picture 8" descr="http://www.businessresiliencehealthcheck.co.uk/assets/images/home_ti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86" y="1359570"/>
            <a:ext cx="3731840" cy="16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" r="1075"/>
          <a:stretch/>
        </p:blipFill>
        <p:spPr>
          <a:xfrm>
            <a:off x="6329586" y="2984555"/>
            <a:ext cx="3744000" cy="1176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593" y="4165318"/>
            <a:ext cx="3744000" cy="892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-253" t="79248" r="661" b="10335"/>
          <a:stretch/>
        </p:blipFill>
        <p:spPr>
          <a:xfrm>
            <a:off x="1276612" y="4256713"/>
            <a:ext cx="4887291" cy="723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961" y="1871683"/>
            <a:ext cx="4535011" cy="1258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0" y="3334796"/>
            <a:ext cx="3459502" cy="726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363745" algn="l"/>
                <a:tab pos="728780" algn="l"/>
                <a:tab pos="1093815" algn="l"/>
                <a:tab pos="1458850" algn="l"/>
                <a:tab pos="1823885" algn="l"/>
                <a:tab pos="2188920" algn="l"/>
                <a:tab pos="2553955" algn="l"/>
                <a:tab pos="2918990" algn="l"/>
                <a:tab pos="3284024" algn="l"/>
                <a:tab pos="3649059" algn="l"/>
                <a:tab pos="4014095" algn="l"/>
                <a:tab pos="4379130" algn="l"/>
                <a:tab pos="4744164" algn="l"/>
                <a:tab pos="5109200" algn="l"/>
                <a:tab pos="5474234" algn="l"/>
                <a:tab pos="5839269" algn="l"/>
                <a:tab pos="6204303" algn="l"/>
                <a:tab pos="6569340" algn="l"/>
                <a:tab pos="6934373" algn="l"/>
                <a:tab pos="7299408" algn="l"/>
              </a:tabLst>
            </a:pPr>
            <a:r>
              <a:rPr lang="en-US" altLang="en-US" dirty="0" smtClean="0"/>
              <a:t>What is Business Continuity?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E10000"/>
              </a:buClr>
              <a:buSzPct val="70000"/>
              <a:buNone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</a:pPr>
            <a:r>
              <a:rPr lang="en-GB" altLang="en-US" sz="2275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…..loosely defined as the capability of the organisation to continue delivery of products or services at acceptable predefined levels following a disruptive incident. </a:t>
            </a:r>
          </a:p>
          <a:p>
            <a:pPr marL="0" indent="0" algn="just">
              <a:buClr>
                <a:srgbClr val="E10000"/>
              </a:buClr>
              <a:buSzPct val="70000"/>
              <a:tabLst>
                <a:tab pos="276034" algn="l"/>
                <a:tab pos="361165" algn="l"/>
                <a:tab pos="726200" algn="l"/>
                <a:tab pos="1091235" algn="l"/>
                <a:tab pos="1456271" algn="l"/>
                <a:tab pos="1821305" algn="l"/>
                <a:tab pos="2186341" algn="l"/>
                <a:tab pos="2551375" algn="l"/>
                <a:tab pos="2916410" algn="l"/>
                <a:tab pos="3281445" algn="l"/>
                <a:tab pos="3646481" algn="l"/>
                <a:tab pos="4011514" algn="l"/>
                <a:tab pos="4376549" algn="l"/>
                <a:tab pos="4741584" algn="l"/>
                <a:tab pos="5106619" algn="l"/>
                <a:tab pos="5471654" algn="l"/>
                <a:tab pos="5836689" algn="l"/>
                <a:tab pos="6201724" algn="l"/>
                <a:tab pos="6566759" algn="l"/>
                <a:tab pos="6931793" algn="l"/>
                <a:tab pos="7296829" algn="l"/>
              </a:tabLst>
            </a:pPr>
            <a:r>
              <a:rPr lang="en-GB" altLang="en-US" sz="13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ISO 22301:2012)</a:t>
            </a:r>
            <a:endParaRPr lang="en-US" altLang="en-US" sz="13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61" y="1528679"/>
            <a:ext cx="394335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ＭＳ Ｐゴシック" charset="0"/>
              </a:rPr>
              <a:t>Principle of BCM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383117" y="1886553"/>
            <a:ext cx="8243525" cy="4290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>
                <a:latin typeface="Calibri" panose="020F0502020204030204" pitchFamily="34" charset="0"/>
              </a:rPr>
              <a:t>To identify the risks that could impact a business ability to  maintain its customer offer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>
                <a:latin typeface="Calibri" panose="020F0502020204030204" pitchFamily="34" charset="0"/>
              </a:rPr>
              <a:t>To understand and prioritise key business activities and processes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Build protection by implementing:</a:t>
            </a:r>
            <a:endParaRPr lang="en-GB" altLang="en-US" sz="2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>
                <a:latin typeface="Calibri" panose="020F0502020204030204" pitchFamily="34" charset="0"/>
              </a:rPr>
              <a:t>Measures that minimise the likelihood of unplanned event/disruption occurring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>
                <a:latin typeface="Calibri" panose="020F0502020204030204" pitchFamily="34" charset="0"/>
              </a:rPr>
              <a:t>Response structures to react effectively when risks become reality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>
                <a:latin typeface="Calibri" panose="020F0502020204030204" pitchFamily="34" charset="0"/>
              </a:rPr>
              <a:t>Capabilities that mitigate the impact should the unplanned event occur.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Continuity Management System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17" y="1833568"/>
            <a:ext cx="3555167" cy="3768477"/>
          </a:xfrm>
        </p:spPr>
      </p:pic>
      <p:sp>
        <p:nvSpPr>
          <p:cNvPr id="3" name="TextBox 2"/>
          <p:cNvSpPr txBox="1"/>
          <p:nvPr/>
        </p:nvSpPr>
        <p:spPr>
          <a:xfrm>
            <a:off x="7740594" y="1833567"/>
            <a:ext cx="2628000" cy="936000"/>
          </a:xfrm>
          <a:prstGeom prst="rect">
            <a:avLst/>
          </a:prstGeom>
          <a:solidFill>
            <a:srgbClr val="CCDF6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Conduct </a:t>
            </a:r>
            <a:r>
              <a:rPr lang="en-GB" dirty="0" err="1">
                <a:solidFill>
                  <a:schemeClr val="bg1"/>
                </a:solidFill>
              </a:rPr>
              <a:t>Healthcheck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Business Impact Analysis</a:t>
            </a:r>
          </a:p>
          <a:p>
            <a:r>
              <a:rPr lang="en-GB" dirty="0">
                <a:solidFill>
                  <a:schemeClr val="bg1"/>
                </a:solidFill>
              </a:rPr>
              <a:t>Risk 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598" y="4414842"/>
            <a:ext cx="2628000" cy="936000"/>
          </a:xfrm>
          <a:prstGeom prst="rect">
            <a:avLst/>
          </a:prstGeom>
          <a:solidFill>
            <a:srgbClr val="0D8EC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Incident </a:t>
            </a:r>
            <a:r>
              <a:rPr lang="en-GB" dirty="0" err="1">
                <a:solidFill>
                  <a:schemeClr val="bg1"/>
                </a:solidFill>
              </a:rPr>
              <a:t>Mgnt</a:t>
            </a:r>
            <a:r>
              <a:rPr lang="en-GB" dirty="0">
                <a:solidFill>
                  <a:schemeClr val="bg1"/>
                </a:solidFill>
              </a:rPr>
              <a:t> Structure</a:t>
            </a:r>
          </a:p>
          <a:p>
            <a:r>
              <a:rPr lang="en-GB" dirty="0">
                <a:solidFill>
                  <a:schemeClr val="bg1"/>
                </a:solidFill>
              </a:rPr>
              <a:t>Agree BC Framework</a:t>
            </a:r>
          </a:p>
          <a:p>
            <a:r>
              <a:rPr lang="en-GB" dirty="0">
                <a:solidFill>
                  <a:schemeClr val="bg1"/>
                </a:solidFill>
              </a:rPr>
              <a:t>Draft BC Plan(s)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9499" y="1811747"/>
            <a:ext cx="2628000" cy="936000"/>
          </a:xfrm>
          <a:prstGeom prst="rect">
            <a:avLst/>
          </a:prstGeom>
          <a:solidFill>
            <a:srgbClr val="F5884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Exercise</a:t>
            </a:r>
          </a:p>
          <a:p>
            <a:r>
              <a:rPr lang="en-GB" dirty="0">
                <a:solidFill>
                  <a:schemeClr val="bg1"/>
                </a:solidFill>
              </a:rPr>
              <a:t>Test</a:t>
            </a:r>
          </a:p>
          <a:p>
            <a:r>
              <a:rPr lang="en-GB" dirty="0">
                <a:solidFill>
                  <a:schemeClr val="bg1"/>
                </a:solidFill>
              </a:rPr>
              <a:t>Continuous Improvement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499" y="4393023"/>
            <a:ext cx="2628000" cy="936000"/>
          </a:xfrm>
          <a:prstGeom prst="rect">
            <a:avLst/>
          </a:prstGeom>
          <a:solidFill>
            <a:srgbClr val="66B4E2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Document BC Plans</a:t>
            </a:r>
          </a:p>
          <a:p>
            <a:r>
              <a:rPr lang="en-GB" dirty="0">
                <a:solidFill>
                  <a:schemeClr val="bg1"/>
                </a:solidFill>
              </a:rPr>
              <a:t>Implement Strategy</a:t>
            </a:r>
          </a:p>
          <a:p>
            <a:r>
              <a:rPr lang="en-GB" dirty="0">
                <a:solidFill>
                  <a:schemeClr val="bg1"/>
                </a:solidFill>
              </a:rPr>
              <a:t>Training/Awareness</a:t>
            </a:r>
          </a:p>
        </p:txBody>
      </p:sp>
    </p:spTree>
    <p:extLst>
      <p:ext uri="{BB962C8B-B14F-4D97-AF65-F5344CB8AC3E}">
        <p14:creationId xmlns:p14="http://schemas.microsoft.com/office/powerpoint/2010/main" val="163121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charset="0"/>
              </a:rPr>
              <a:t>The Risks to Business</a:t>
            </a:r>
            <a:endParaRPr lang="en-US" dirty="0">
              <a:latin typeface="+mn-lt"/>
              <a:ea typeface="ＭＳ Ｐゴシック" charset="0"/>
            </a:endParaRPr>
          </a:p>
        </p:txBody>
      </p:sp>
      <p:sp>
        <p:nvSpPr>
          <p:cNvPr id="2458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591550" y="1645025"/>
            <a:ext cx="2457450" cy="823913"/>
          </a:xfrm>
        </p:spPr>
        <p:txBody>
          <a:bodyPr/>
          <a:lstStyle/>
          <a:p>
            <a:r>
              <a:rPr lang="en-US" altLang="en-US" sz="3200" b="1" u="sng" dirty="0">
                <a:latin typeface="Calibri" panose="020F0502020204030204" pitchFamily="34" charset="0"/>
              </a:rPr>
              <a:t>IMPACT </a:t>
            </a:r>
          </a:p>
        </p:txBody>
      </p:sp>
      <p:sp>
        <p:nvSpPr>
          <p:cNvPr id="2458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8591550" y="2495550"/>
            <a:ext cx="2457450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>
                <a:latin typeface="Calibri" panose="020F0502020204030204" pitchFamily="34" charset="0"/>
              </a:rPr>
              <a:t>Customers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b="1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>
                <a:latin typeface="Calibri" panose="020F0502020204030204" pitchFamily="34" charset="0"/>
              </a:rPr>
              <a:t>Brand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b="1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>
                <a:latin typeface="Calibri" panose="020F0502020204030204" pitchFamily="34" charset="0"/>
              </a:rPr>
              <a:t>Stakeholders</a:t>
            </a:r>
          </a:p>
        </p:txBody>
      </p:sp>
      <p:sp>
        <p:nvSpPr>
          <p:cNvPr id="24578" name="Text Placeholder 5"/>
          <p:cNvSpPr>
            <a:spLocks noGrp="1"/>
          </p:cNvSpPr>
          <p:nvPr>
            <p:ph type="subTitle" idx="4294967295"/>
          </p:nvPr>
        </p:nvSpPr>
        <p:spPr>
          <a:xfrm>
            <a:off x="5253038" y="1673547"/>
            <a:ext cx="3937000" cy="558483"/>
          </a:xfrm>
        </p:spPr>
        <p:txBody>
          <a:bodyPr/>
          <a:lstStyle/>
          <a:p>
            <a:pPr algn="ctr"/>
            <a:r>
              <a:rPr lang="en-US" altLang="en-US" sz="3200" b="1" u="sng" dirty="0">
                <a:latin typeface="Calibri" panose="020F0502020204030204" pitchFamily="34" charset="0"/>
              </a:rPr>
              <a:t>EFFECT</a:t>
            </a:r>
          </a:p>
        </p:txBody>
      </p:sp>
      <p:sp>
        <p:nvSpPr>
          <p:cNvPr id="24582" name="Text Placeholder 5"/>
          <p:cNvSpPr txBox="1">
            <a:spLocks/>
          </p:cNvSpPr>
          <p:nvPr/>
        </p:nvSpPr>
        <p:spPr bwMode="auto">
          <a:xfrm>
            <a:off x="1443044" y="1408113"/>
            <a:ext cx="23828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3200" b="1" u="sng"/>
              <a:t>TYPES</a:t>
            </a:r>
          </a:p>
        </p:txBody>
      </p:sp>
      <p:sp>
        <p:nvSpPr>
          <p:cNvPr id="24583" name="Text Placeholder 5"/>
          <p:cNvSpPr txBox="1">
            <a:spLocks/>
          </p:cNvSpPr>
          <p:nvPr/>
        </p:nvSpPr>
        <p:spPr bwMode="auto">
          <a:xfrm>
            <a:off x="3222625" y="1408113"/>
            <a:ext cx="23828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3200" b="1" u="sng" dirty="0"/>
              <a:t>SOURCES</a:t>
            </a:r>
          </a:p>
        </p:txBody>
      </p:sp>
      <p:sp>
        <p:nvSpPr>
          <p:cNvPr id="24584" name="Content Placeholder 2"/>
          <p:cNvSpPr txBox="1">
            <a:spLocks/>
          </p:cNvSpPr>
          <p:nvPr/>
        </p:nvSpPr>
        <p:spPr bwMode="auto">
          <a:xfrm>
            <a:off x="3222626" y="2452693"/>
            <a:ext cx="262890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Minimum Pay Levels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BREXIT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Industrial action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IT failure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Product safety failure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Flooding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Machinery failure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/>
              <a:t>Tax avoidance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  <p:sp>
        <p:nvSpPr>
          <p:cNvPr id="24585" name="Content Placeholder 2"/>
          <p:cNvSpPr txBox="1">
            <a:spLocks/>
          </p:cNvSpPr>
          <p:nvPr/>
        </p:nvSpPr>
        <p:spPr bwMode="auto">
          <a:xfrm>
            <a:off x="1512850" y="2452692"/>
            <a:ext cx="2382837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800" dirty="0"/>
              <a:t>Political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800" dirty="0"/>
              <a:t>Economic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800" dirty="0"/>
              <a:t>Social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800" dirty="0"/>
              <a:t>Technological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800" dirty="0"/>
              <a:t>Legislative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800" dirty="0"/>
              <a:t>Environmental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800" dirty="0"/>
              <a:t>Operational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800" dirty="0"/>
              <a:t>Reputational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0" y="1831975"/>
            <a:ext cx="0" cy="3492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50273" y="2666399"/>
            <a:ext cx="2021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ea typeface="ＭＳ Ｐゴシック" charset="0"/>
              </a:rPr>
              <a:t>People</a:t>
            </a:r>
          </a:p>
          <a:p>
            <a:pPr algn="ctr">
              <a:defRPr/>
            </a:pPr>
            <a:r>
              <a:rPr lang="en-US" sz="2400" b="1" dirty="0">
                <a:ea typeface="ＭＳ Ｐゴシック" charset="0"/>
              </a:rPr>
              <a:t>Property</a:t>
            </a:r>
          </a:p>
          <a:p>
            <a:pPr algn="ctr">
              <a:defRPr/>
            </a:pPr>
            <a:r>
              <a:rPr lang="en-US" sz="2400" b="1" dirty="0">
                <a:ea typeface="ＭＳ Ｐゴシック" charset="0"/>
              </a:rPr>
              <a:t>Process</a:t>
            </a:r>
          </a:p>
          <a:p>
            <a:pPr algn="ctr">
              <a:defRPr/>
            </a:pPr>
            <a:r>
              <a:rPr lang="en-US" sz="2400" b="1" dirty="0">
                <a:ea typeface="ＭＳ Ｐゴシック" charset="0"/>
              </a:rPr>
              <a:t>Performance</a:t>
            </a:r>
          </a:p>
          <a:p>
            <a:pPr algn="ctr">
              <a:defRPr/>
            </a:pPr>
            <a:r>
              <a:rPr lang="en-US" sz="2400" b="1" dirty="0">
                <a:ea typeface="ＭＳ Ｐゴシック" charset="0"/>
              </a:rPr>
              <a:t>Profit</a:t>
            </a:r>
          </a:p>
          <a:p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Possible Situations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Denial of Access </a:t>
            </a:r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Loss of Power</a:t>
            </a:r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Loss of Key Delivery Partner / Critical 3</a:t>
            </a:r>
            <a:r>
              <a:rPr lang="en-GB" altLang="en-US" sz="1600" baseline="30000" dirty="0"/>
              <a:t>rd</a:t>
            </a:r>
            <a:r>
              <a:rPr lang="en-GB" altLang="en-US" sz="1600" dirty="0"/>
              <a:t> Party Contractor</a:t>
            </a:r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Loss of Key Product Supplier </a:t>
            </a:r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Loss of Key Customer</a:t>
            </a:r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Core ICT Failure / data loss</a:t>
            </a:r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</p:txBody>
      </p:sp>
      <p:sp>
        <p:nvSpPr>
          <p:cNvPr id="45059" name="Content Placeholder 3"/>
          <p:cNvSpPr>
            <a:spLocks noGrp="1"/>
          </p:cNvSpPr>
          <p:nvPr>
            <p:ph sz="half" idx="4294967295"/>
          </p:nvPr>
        </p:nvSpPr>
        <p:spPr>
          <a:xfrm>
            <a:off x="6465302" y="1886553"/>
            <a:ext cx="5421898" cy="4351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Major Product Safety Issue</a:t>
            </a:r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Public Data Security Breach (Website) </a:t>
            </a:r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Fatality On Site (other than due to natural causes)</a:t>
            </a:r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Viral Pandemic </a:t>
            </a:r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Threat to or Loss of Key Personnel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Terrorist Attack</a:t>
            </a: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charset="0"/>
              </a:rPr>
              <a:t>Understanding Risk </a:t>
            </a:r>
            <a:endParaRPr lang="en-US" dirty="0">
              <a:latin typeface="+mn-lt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41152"/>
              </p:ext>
            </p:extLst>
          </p:nvPr>
        </p:nvGraphicFramePr>
        <p:xfrm>
          <a:off x="1014001" y="1300374"/>
          <a:ext cx="10163999" cy="546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refordshire">
  <a:themeElements>
    <a:clrScheme name="Custom 1">
      <a:dk1>
        <a:srgbClr val="FFFFFF"/>
      </a:dk1>
      <a:lt1>
        <a:srgbClr val="392F2C"/>
      </a:lt1>
      <a:dk2>
        <a:srgbClr val="FFFFFF"/>
      </a:dk2>
      <a:lt2>
        <a:srgbClr val="392F2C"/>
      </a:lt2>
      <a:accent1>
        <a:srgbClr val="FFC937"/>
      </a:accent1>
      <a:accent2>
        <a:srgbClr val="282E2B"/>
      </a:accent2>
      <a:accent3>
        <a:srgbClr val="A7216D"/>
      </a:accent3>
      <a:accent4>
        <a:srgbClr val="FFC937"/>
      </a:accent4>
      <a:accent5>
        <a:srgbClr val="2F9599"/>
      </a:accent5>
      <a:accent6>
        <a:srgbClr val="545458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2584650-4D86-DA4B-8D2E-555DD7B7DBEA}" vid="{49BD2DE7-BC6B-6849-AA17-DF4DD555A0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2017</Template>
  <TotalTime>5946</TotalTime>
  <Words>1435</Words>
  <Application>Microsoft Office PowerPoint</Application>
  <PresentationFormat>Widescreen</PresentationFormat>
  <Paragraphs>344</Paragraphs>
  <Slides>39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Lucida Sans Unicode</vt:lpstr>
      <vt:lpstr>Mangal</vt:lpstr>
      <vt:lpstr>Times New Roman</vt:lpstr>
      <vt:lpstr>Wingdings</vt:lpstr>
      <vt:lpstr>Herefordshire</vt:lpstr>
      <vt:lpstr>Chart</vt:lpstr>
      <vt:lpstr>Business Continuity and  Emergency Planning Seminar The 5 R’s</vt:lpstr>
      <vt:lpstr>Todays Agenda</vt:lpstr>
      <vt:lpstr>PowerPoint Presentation</vt:lpstr>
      <vt:lpstr>What is Business Continuity?</vt:lpstr>
      <vt:lpstr>Principle of BCM</vt:lpstr>
      <vt:lpstr>Business Continuity Management System</vt:lpstr>
      <vt:lpstr>The Risks to Business</vt:lpstr>
      <vt:lpstr>Possible Situations</vt:lpstr>
      <vt:lpstr>Understanding Risk </vt:lpstr>
      <vt:lpstr>The Risk Cake</vt:lpstr>
      <vt:lpstr>What is Business Continuity Management?</vt:lpstr>
      <vt:lpstr>The RM &amp; BC Overlap</vt:lpstr>
      <vt:lpstr>Business Impact Analysis</vt:lpstr>
      <vt:lpstr>PowerPoint Presentation</vt:lpstr>
      <vt:lpstr>Strategies - People</vt:lpstr>
      <vt:lpstr>Strategies – ICT</vt:lpstr>
      <vt:lpstr>Strategies – Information &amp; Data</vt:lpstr>
      <vt:lpstr>Strategies – Buildings / Utilities</vt:lpstr>
      <vt:lpstr>Strategies – Equipment &amp; Consumables</vt:lpstr>
      <vt:lpstr>Strategies – Transportation</vt:lpstr>
      <vt:lpstr>Strategies – Finance </vt:lpstr>
      <vt:lpstr>Strategies – Suppliers / Partners</vt:lpstr>
      <vt:lpstr>Business Continuity Buddy</vt:lpstr>
      <vt:lpstr>PowerPoint Presentation</vt:lpstr>
      <vt:lpstr>Civil Contingencies Act 2004</vt:lpstr>
      <vt:lpstr>Our Duties</vt:lpstr>
      <vt:lpstr>A Multi-Agency Response</vt:lpstr>
      <vt:lpstr>Working Together</vt:lpstr>
      <vt:lpstr>PowerPoint Presentation</vt:lpstr>
      <vt:lpstr>Recovery Phase</vt:lpstr>
      <vt:lpstr>Training</vt:lpstr>
      <vt:lpstr>Testing &amp; Exercising</vt:lpstr>
      <vt:lpstr>PowerPoint Presentation</vt:lpstr>
      <vt:lpstr>Reassurance</vt:lpstr>
      <vt:lpstr>Why BCM?</vt:lpstr>
      <vt:lpstr>Todays Challenges</vt:lpstr>
      <vt:lpstr>Who Does It?</vt:lpstr>
      <vt:lpstr>Benefits of having a BCMS</vt:lpstr>
      <vt:lpstr>Useful Information Sites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Continuity</dc:title>
  <dc:creator>Tony Ayres</dc:creator>
  <cp:lastModifiedBy>Middleton, Xris</cp:lastModifiedBy>
  <cp:revision>85</cp:revision>
  <dcterms:created xsi:type="dcterms:W3CDTF">2017-03-20T14:51:57Z</dcterms:created>
  <dcterms:modified xsi:type="dcterms:W3CDTF">2017-11-21T17:42:17Z</dcterms:modified>
</cp:coreProperties>
</file>