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90" r:id="rId3"/>
    <p:sldId id="292" r:id="rId4"/>
    <p:sldId id="257" r:id="rId5"/>
    <p:sldId id="291" r:id="rId6"/>
    <p:sldId id="258" r:id="rId7"/>
    <p:sldId id="260" r:id="rId8"/>
    <p:sldId id="288" r:id="rId9"/>
    <p:sldId id="264" r:id="rId10"/>
    <p:sldId id="268" r:id="rId11"/>
    <p:sldId id="289" r:id="rId12"/>
    <p:sldId id="263" r:id="rId13"/>
    <p:sldId id="276" r:id="rId14"/>
    <p:sldId id="271" r:id="rId15"/>
    <p:sldId id="272" r:id="rId16"/>
    <p:sldId id="273" r:id="rId17"/>
    <p:sldId id="274" r:id="rId18"/>
    <p:sldId id="275" r:id="rId19"/>
    <p:sldId id="265" r:id="rId20"/>
    <p:sldId id="278" r:id="rId21"/>
    <p:sldId id="277" r:id="rId22"/>
    <p:sldId id="267" r:id="rId23"/>
    <p:sldId id="281" r:id="rId24"/>
    <p:sldId id="280" r:id="rId25"/>
    <p:sldId id="279" r:id="rId26"/>
    <p:sldId id="283" r:id="rId27"/>
    <p:sldId id="284" r:id="rId28"/>
    <p:sldId id="266" r:id="rId29"/>
    <p:sldId id="285" r:id="rId30"/>
    <p:sldId id="287" r:id="rId31"/>
    <p:sldId id="286" r:id="rId32"/>
    <p:sldId id="269" r:id="rId33"/>
    <p:sldId id="293" r:id="rId34"/>
    <p:sldId id="27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6559D-74BC-4C76-9807-4D41AED0691D}" type="datetimeFigureOut">
              <a:rPr lang="en-US" smtClean="0"/>
              <a:pPr/>
              <a:t>11/22/2017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6CEA3-447B-437A-A2E3-02994A8A5C2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16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6CEA3-447B-437A-A2E3-02994A8A5C2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675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6CEA3-447B-437A-A2E3-02994A8A5C2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30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6CEA3-447B-437A-A2E3-02994A8A5C2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59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BE389-7A23-46BC-B251-8424CFE73D67}" type="datetime1">
              <a:rPr lang="en-US" smtClean="0"/>
              <a:t>11/22/2017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309407-BF7B-4FF8-AEAD-7EDA6E17A04D}" type="datetime1">
              <a:rPr lang="en-US" smtClean="0"/>
              <a:t>11/22/2017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F9A69D-0D28-4A0B-8384-23F873DD453D}" type="datetime1">
              <a:rPr lang="en-US" smtClean="0"/>
              <a:t>11/22/2017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9EAAAE-957C-4C5E-883C-C98C2DF7D8D9}" type="datetime1">
              <a:rPr lang="en-US" smtClean="0"/>
              <a:t>11/22/2017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6FDC3-AFCC-4A43-BD77-24EB7BF152A9}" type="datetime1">
              <a:rPr lang="en-US" smtClean="0"/>
              <a:t>11/22/2017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0B5B8-1E5F-4AA2-AB16-DF29323DEAC1}" type="datetime1">
              <a:rPr lang="en-US" smtClean="0"/>
              <a:t>11/22/2017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05FB5D-0887-4229-B77E-1C805CF6B67A}" type="datetime1">
              <a:rPr lang="en-US" smtClean="0"/>
              <a:t>11/22/2017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300397-0A0C-47D0-A5C2-F6BCB198D272}" type="datetime1">
              <a:rPr lang="en-US" smtClean="0"/>
              <a:t>11/22/2017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75C6C-8E8D-4015-9485-D7BC9DBB341A}" type="datetime1">
              <a:rPr lang="en-US" smtClean="0"/>
              <a:t>11/22/2017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8F055C-4403-4C3C-AE3A-877567F4FF74}" type="datetime1">
              <a:rPr lang="en-US" smtClean="0"/>
              <a:t>11/22/2017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95432-F7C4-4F8A-9F4E-DEA087D1108D}" type="datetime1">
              <a:rPr lang="en-US" smtClean="0"/>
              <a:t>11/22/2017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1728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C41E6-B942-4214-A62C-7A4A98E957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71736" y="2215542"/>
            <a:ext cx="37862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Georgia" pitchFamily="18" charset="0"/>
              </a:rPr>
              <a:t>A Brief Guide to Emergency Planning and Preparedness </a:t>
            </a:r>
            <a:endParaRPr lang="en-GB" sz="3200" dirty="0"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55039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 Legislation &amp; Planning</a:t>
            </a:r>
            <a:endParaRPr lang="en-GB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Policy.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Formation and meeting of EP Team.</a:t>
            </a:r>
          </a:p>
          <a:p>
            <a:endParaRPr lang="en-GB" sz="3200" dirty="0" smtClean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55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55039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 Legislation &amp; Planning</a:t>
            </a:r>
            <a:endParaRPr lang="en-GB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Policy.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Formation and meeting of EP Team:</a:t>
            </a:r>
          </a:p>
          <a:p>
            <a:pPr marL="457200" indent="-14288">
              <a:buFont typeface="Courier New" panose="02070309020205020404" pitchFamily="49" charset="0"/>
              <a:buChar char="o"/>
            </a:pPr>
            <a:r>
              <a:rPr lang="en-GB" sz="3200" dirty="0">
                <a:latin typeface="Georgia" pitchFamily="18" charset="0"/>
              </a:rPr>
              <a:t>	</a:t>
            </a:r>
            <a:r>
              <a:rPr lang="en-GB" sz="3200" dirty="0" smtClean="0">
                <a:latin typeface="Georgia" pitchFamily="18" charset="0"/>
              </a:rPr>
              <a:t>Policy;</a:t>
            </a:r>
          </a:p>
          <a:p>
            <a:pPr marL="895350" indent="-452438">
              <a:buFont typeface="Courier New" panose="02070309020205020404" pitchFamily="49" charset="0"/>
              <a:buChar char="o"/>
            </a:pPr>
            <a:r>
              <a:rPr lang="en-GB" sz="3200" dirty="0" smtClean="0">
                <a:latin typeface="Georgia" pitchFamily="18" charset="0"/>
              </a:rPr>
              <a:t>Allocate tasks;</a:t>
            </a:r>
          </a:p>
          <a:p>
            <a:pPr marL="895350" indent="-452438">
              <a:buFont typeface="Courier New" panose="02070309020205020404" pitchFamily="49" charset="0"/>
              <a:buChar char="o"/>
            </a:pPr>
            <a:r>
              <a:rPr lang="en-GB" sz="3200" dirty="0" smtClean="0">
                <a:latin typeface="Georgia" pitchFamily="18" charset="0"/>
              </a:rPr>
              <a:t>Schedule.</a:t>
            </a:r>
          </a:p>
          <a:p>
            <a:endParaRPr lang="en-GB" sz="3200" dirty="0" smtClean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76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Vulnerability Survey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05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Vulnerability Survey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Survey: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/>
              <a:t>Possibly by </a:t>
            </a:r>
            <a:r>
              <a:rPr lang="en-GB" dirty="0" smtClean="0"/>
              <a:t>departments/areas.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lvl="1">
              <a:buFont typeface="Courier New" pitchFamily="49" charset="0"/>
              <a:buChar char="o"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74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Vulnerability Survey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Survey: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/>
              <a:t>Possibly by </a:t>
            </a:r>
            <a:r>
              <a:rPr lang="en-GB" dirty="0" smtClean="0"/>
              <a:t>departments/areas;</a:t>
            </a:r>
            <a:endParaRPr lang="en-GB" dirty="0"/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Identifying risks </a:t>
            </a:r>
            <a:r>
              <a:rPr lang="en-GB" sz="2400" dirty="0" smtClean="0"/>
              <a:t>(consider all).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>
              <a:buFont typeface="Courier New" pitchFamily="49" charset="0"/>
              <a:buChar char="o"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270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Vulnerability Survey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Survey: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/>
              <a:t>Possibly by </a:t>
            </a:r>
            <a:r>
              <a:rPr lang="en-GB" dirty="0" smtClean="0"/>
              <a:t>departments/areas;</a:t>
            </a:r>
            <a:endParaRPr lang="en-GB" dirty="0"/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Identifying risks </a:t>
            </a:r>
            <a:r>
              <a:rPr lang="en-GB" sz="2400" dirty="0" smtClean="0"/>
              <a:t>(consider all);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Grading the risks, </a:t>
            </a:r>
            <a:r>
              <a:rPr lang="en-GB" sz="2400" dirty="0" smtClean="0"/>
              <a:t>(likelihood &amp; severity, FTA, FMA).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>
              <a:buFont typeface="Courier New" pitchFamily="49" charset="0"/>
              <a:buChar char="o"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043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Vulnerability Survey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Survey: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/>
              <a:t>Possibly by </a:t>
            </a:r>
            <a:r>
              <a:rPr lang="en-GB" dirty="0" smtClean="0"/>
              <a:t>departments/areas;</a:t>
            </a:r>
            <a:endParaRPr lang="en-GB" dirty="0"/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Identifying risks </a:t>
            </a:r>
            <a:r>
              <a:rPr lang="en-GB" sz="2400" dirty="0" smtClean="0"/>
              <a:t>(consider all);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Grading the risks, </a:t>
            </a:r>
            <a:r>
              <a:rPr lang="en-GB" sz="2400" dirty="0" smtClean="0"/>
              <a:t>(likelihood &amp; severity, FTA, FMA);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Geographical or other factors.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>
              <a:buFont typeface="Courier New" pitchFamily="49" charset="0"/>
              <a:buChar char="o"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442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Vulnerability Survey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Survey: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/>
              <a:t>Possibly by </a:t>
            </a:r>
            <a:r>
              <a:rPr lang="en-GB" dirty="0" smtClean="0"/>
              <a:t>departments/areas;</a:t>
            </a:r>
            <a:endParaRPr lang="en-GB" dirty="0"/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Identifying risks </a:t>
            </a:r>
            <a:r>
              <a:rPr lang="en-GB" sz="2400" dirty="0" smtClean="0"/>
              <a:t>(consider all);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Grading the risks, </a:t>
            </a:r>
            <a:r>
              <a:rPr lang="en-GB" sz="2400" dirty="0" smtClean="0"/>
              <a:t>(likelihood &amp; severity, FTA, FMA);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Geographical or other factors;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Team review of identified risks.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>
              <a:buFont typeface="Courier New" pitchFamily="49" charset="0"/>
              <a:buChar char="o"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1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Vulnerability Survey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Survey: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/>
              <a:t>Possibly by </a:t>
            </a:r>
            <a:r>
              <a:rPr lang="en-GB" dirty="0" smtClean="0"/>
              <a:t>departments/areas;</a:t>
            </a:r>
            <a:endParaRPr lang="en-GB" dirty="0"/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Identifying risks </a:t>
            </a:r>
            <a:r>
              <a:rPr lang="en-GB" sz="2400" dirty="0" smtClean="0"/>
              <a:t>(consider all);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Grading the risks, </a:t>
            </a:r>
            <a:r>
              <a:rPr lang="en-GB" sz="2400" dirty="0" smtClean="0"/>
              <a:t>(likelihood &amp; severity, FTA, FMA);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Geographical or other factors;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Team review of identified risks;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Prioritised list of risks to the organisation.</a:t>
            </a:r>
          </a:p>
          <a:p>
            <a:pPr marL="457200" lvl="1" indent="0">
              <a:buNone/>
            </a:pPr>
            <a:r>
              <a:rPr lang="en-GB" sz="2400" dirty="0"/>
              <a:t>(temporary measures may be necessary)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>
              <a:buFont typeface="Courier New" pitchFamily="49" charset="0"/>
              <a:buChar char="o"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551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Emergency Plan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Preparing the plan </a:t>
            </a:r>
            <a:r>
              <a:rPr lang="en-GB" sz="2400" dirty="0" smtClean="0"/>
              <a:t>(be meticulous).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43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27584" y="1988840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Emergency planning can be defined as the process of </a:t>
            </a:r>
            <a:r>
              <a:rPr lang="en-GB" sz="3600" dirty="0" smtClean="0"/>
              <a:t>preparing systematically </a:t>
            </a:r>
            <a:r>
              <a:rPr lang="en-GB" sz="3600" dirty="0"/>
              <a:t>for </a:t>
            </a:r>
            <a:r>
              <a:rPr lang="en-GB" sz="3600" dirty="0" smtClean="0"/>
              <a:t>future contingencies</a:t>
            </a:r>
            <a:r>
              <a:rPr lang="en-GB" sz="3600" dirty="0"/>
              <a:t>, including major incidents and disasters.</a:t>
            </a:r>
          </a:p>
        </p:txBody>
      </p:sp>
    </p:spTree>
    <p:extLst>
      <p:ext uri="{BB962C8B-B14F-4D97-AF65-F5344CB8AC3E}">
        <p14:creationId xmlns:p14="http://schemas.microsoft.com/office/powerpoint/2010/main" val="39694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Emergency Plan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Preparing the plan </a:t>
            </a:r>
            <a:r>
              <a:rPr lang="en-GB" sz="2400" dirty="0" smtClean="0"/>
              <a:t>(be meticulous)</a:t>
            </a:r>
          </a:p>
          <a:p>
            <a:r>
              <a:rPr lang="en-GB" dirty="0" smtClean="0"/>
              <a:t>Contingency measure/control measures: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Before event;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During event (CMT);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After event.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01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Emergency Plan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Preparing the plan </a:t>
            </a:r>
            <a:r>
              <a:rPr lang="en-GB" sz="2400" dirty="0" smtClean="0"/>
              <a:t>(be meticulous).</a:t>
            </a:r>
          </a:p>
          <a:p>
            <a:r>
              <a:rPr lang="en-GB" dirty="0" smtClean="0"/>
              <a:t>Contingency measure/control measures: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Before event;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During event (CMT);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After event;</a:t>
            </a:r>
          </a:p>
          <a:p>
            <a:pPr marL="358775" lvl="1" indent="-358775">
              <a:buFont typeface="Arial" pitchFamily="34" charset="0"/>
              <a:buChar char="•"/>
            </a:pPr>
            <a:r>
              <a:rPr lang="en-GB" dirty="0" smtClean="0"/>
              <a:t>Write the plan.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811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Crisis Management Team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556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Crisis Management Team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Form </a:t>
            </a:r>
            <a:r>
              <a:rPr lang="en-GB" dirty="0" smtClean="0"/>
              <a:t>CMT </a:t>
            </a:r>
            <a:r>
              <a:rPr lang="en-GB" sz="2800" dirty="0" smtClean="0"/>
              <a:t>(content of plan).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487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Crisis Management Team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Form </a:t>
            </a:r>
            <a:r>
              <a:rPr lang="en-GB" dirty="0" smtClean="0"/>
              <a:t>CMT </a:t>
            </a:r>
            <a:r>
              <a:rPr lang="en-GB" sz="2800" dirty="0" smtClean="0"/>
              <a:t>(content of plan).</a:t>
            </a:r>
          </a:p>
          <a:p>
            <a:r>
              <a:rPr lang="en-GB" dirty="0" smtClean="0"/>
              <a:t>Ensure </a:t>
            </a:r>
            <a:r>
              <a:rPr lang="en-GB" dirty="0"/>
              <a:t>where possible CMT has the assets it </a:t>
            </a:r>
            <a:r>
              <a:rPr lang="en-GB" dirty="0" smtClean="0"/>
              <a:t>needs.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999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Crisis Management Team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Form </a:t>
            </a:r>
            <a:r>
              <a:rPr lang="en-GB" dirty="0" smtClean="0"/>
              <a:t>CMT </a:t>
            </a:r>
            <a:r>
              <a:rPr lang="en-GB" sz="2800" dirty="0" smtClean="0"/>
              <a:t>(content of plan).</a:t>
            </a:r>
          </a:p>
          <a:p>
            <a:r>
              <a:rPr lang="en-GB" dirty="0" smtClean="0"/>
              <a:t>Ensure </a:t>
            </a:r>
            <a:r>
              <a:rPr lang="en-GB" dirty="0"/>
              <a:t>where possible CMT has the assets it </a:t>
            </a:r>
            <a:r>
              <a:rPr lang="en-GB" dirty="0" smtClean="0"/>
              <a:t>needs.</a:t>
            </a:r>
          </a:p>
          <a:p>
            <a:r>
              <a:rPr lang="en-GB" dirty="0"/>
              <a:t>Practice </a:t>
            </a:r>
            <a:r>
              <a:rPr lang="en-GB" dirty="0" smtClean="0"/>
              <a:t>CMT </a:t>
            </a:r>
            <a:r>
              <a:rPr lang="en-GB" sz="2400" dirty="0" smtClean="0"/>
              <a:t>(changes to team).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260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Crisis Management Log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292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Crisis Management Log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2" y="1272937"/>
            <a:ext cx="7956376" cy="508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3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Post Crisis Events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383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Post Crisis Events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Wash up.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77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2538770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Emergency: An unexpected event or set of circumstance which will require immediate intervention.</a:t>
            </a:r>
          </a:p>
        </p:txBody>
      </p:sp>
    </p:spTree>
    <p:extLst>
      <p:ext uri="{BB962C8B-B14F-4D97-AF65-F5344CB8AC3E}">
        <p14:creationId xmlns:p14="http://schemas.microsoft.com/office/powerpoint/2010/main" val="593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Post Crisis Events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Wash up.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Where necessary, amend the plan.</a:t>
            </a:r>
            <a:endParaRPr lang="en-GB" sz="24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162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Summary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Policy.</a:t>
            </a:r>
          </a:p>
          <a:p>
            <a:r>
              <a:rPr lang="en-GB" dirty="0" smtClean="0"/>
              <a:t>Vulnerability study </a:t>
            </a:r>
            <a:r>
              <a:rPr lang="en-GB" sz="2400" dirty="0" smtClean="0"/>
              <a:t>(don’t discount things early on).</a:t>
            </a:r>
          </a:p>
          <a:p>
            <a:r>
              <a:rPr lang="en-GB" dirty="0" smtClean="0"/>
              <a:t>Prepare the plan </a:t>
            </a:r>
            <a:r>
              <a:rPr lang="en-GB" sz="2400" dirty="0" smtClean="0"/>
              <a:t>( be meticulous).</a:t>
            </a:r>
          </a:p>
          <a:p>
            <a:r>
              <a:rPr lang="en-GB" dirty="0" smtClean="0"/>
              <a:t>Practice the CMT.</a:t>
            </a:r>
          </a:p>
          <a:p>
            <a:r>
              <a:rPr lang="en-GB" dirty="0" smtClean="0"/>
              <a:t>Keep a log during event.</a:t>
            </a:r>
          </a:p>
          <a:p>
            <a:r>
              <a:rPr lang="en-GB" dirty="0" smtClean="0"/>
              <a:t>Wash-up after the event, amend plan where necessary.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20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en-GB" dirty="0" smtClean="0"/>
              <a:t>Don’t Forget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3152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en-GB" dirty="0" smtClean="0"/>
              <a:t>The Seven Ps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798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en-GB" dirty="0" smtClean="0"/>
              <a:t>Think in terms of a risk assessment.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18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98303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Levels of Emergency</a:t>
            </a:r>
            <a:endParaRPr lang="en-GB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Emergencies, major emergencies, crises, disasters, catastrophes.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>
              <a:latin typeface="Georgia" pitchFamily="18" charset="0"/>
            </a:endParaRPr>
          </a:p>
          <a:p>
            <a:endParaRPr lang="en-GB" sz="3200" dirty="0" smtClean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2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98303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Levels of Emergency</a:t>
            </a:r>
            <a:endParaRPr lang="en-GB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Emergencies, </a:t>
            </a:r>
            <a:r>
              <a:rPr lang="en-GB" sz="3200" dirty="0">
                <a:latin typeface="Georgia" pitchFamily="18" charset="0"/>
              </a:rPr>
              <a:t>major emergencies, crises, disasters, catastrophes.</a:t>
            </a:r>
          </a:p>
          <a:p>
            <a:endParaRPr lang="en-GB" sz="32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Energy, weather, equipment, data breach, server down time, fire etc.</a:t>
            </a:r>
          </a:p>
          <a:p>
            <a:endParaRPr lang="en-GB" sz="3200" dirty="0" smtClean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8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55039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 Legislation &amp; Planning</a:t>
            </a:r>
            <a:endParaRPr lang="en-GB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RRFSO 2005, HASAWA, other H&amp;S regulations, environmental regulations, (COMAH regs).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96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55039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 Legislation &amp; Planning</a:t>
            </a:r>
            <a:endParaRPr lang="en-GB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RRFSO 2005, HASAWA</a:t>
            </a:r>
            <a:r>
              <a:rPr lang="en-GB" sz="3200" dirty="0">
                <a:latin typeface="Georgia" pitchFamily="18" charset="0"/>
              </a:rPr>
              <a:t>, other H&amp;S regulations, environmental </a:t>
            </a:r>
            <a:r>
              <a:rPr lang="en-GB" sz="3200" dirty="0" smtClean="0">
                <a:latin typeface="Georgia" pitchFamily="18" charset="0"/>
              </a:rPr>
              <a:t>regulations, </a:t>
            </a:r>
            <a:r>
              <a:rPr lang="en-GB" sz="3200" dirty="0">
                <a:latin typeface="Georgia" pitchFamily="18" charset="0"/>
              </a:rPr>
              <a:t>(</a:t>
            </a:r>
            <a:r>
              <a:rPr lang="en-GB" sz="3200" dirty="0" smtClean="0">
                <a:latin typeface="Georgia" pitchFamily="18" charset="0"/>
              </a:rPr>
              <a:t>COMAH regs).</a:t>
            </a:r>
            <a:endParaRPr lang="en-GB" sz="32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32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Why plan for emergencies?</a:t>
            </a:r>
          </a:p>
          <a:p>
            <a:endParaRPr lang="en-GB" sz="3200" dirty="0" smtClean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55039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 Legislation &amp; Planning</a:t>
            </a:r>
            <a:endParaRPr lang="en-GB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RRFSO 2005, HASAWA</a:t>
            </a:r>
            <a:r>
              <a:rPr lang="en-GB" sz="3200" dirty="0">
                <a:latin typeface="Georgia" pitchFamily="18" charset="0"/>
              </a:rPr>
              <a:t>, other H&amp;S regulations, environmental </a:t>
            </a:r>
            <a:r>
              <a:rPr lang="en-GB" sz="3200" dirty="0" smtClean="0">
                <a:latin typeface="Georgia" pitchFamily="18" charset="0"/>
              </a:rPr>
              <a:t>regulations, </a:t>
            </a:r>
            <a:r>
              <a:rPr lang="en-GB" sz="3200" dirty="0">
                <a:latin typeface="Georgia" pitchFamily="18" charset="0"/>
              </a:rPr>
              <a:t>(</a:t>
            </a:r>
            <a:r>
              <a:rPr lang="en-GB" sz="3200" dirty="0" smtClean="0">
                <a:latin typeface="Georgia" pitchFamily="18" charset="0"/>
              </a:rPr>
              <a:t>COMAH regs).</a:t>
            </a:r>
            <a:endParaRPr lang="en-GB" sz="32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32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Why plan for emergencies?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Seven Ps.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 smtClean="0">
              <a:latin typeface="Georgia" pitchFamily="18" charset="0"/>
            </a:endParaRPr>
          </a:p>
          <a:p>
            <a:endParaRPr lang="en-GB" sz="3200" dirty="0" smtClean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9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55039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 Legislation &amp; Planning</a:t>
            </a:r>
            <a:endParaRPr lang="en-GB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41E6-B942-4214-A62C-7A4A98E9579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Georgia" pitchFamily="18" charset="0"/>
              </a:rPr>
              <a:t>Policy.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>
              <a:latin typeface="Georgia" pitchFamily="18" charset="0"/>
            </a:endParaRPr>
          </a:p>
          <a:p>
            <a:endParaRPr lang="en-GB" sz="3200" dirty="0" smtClean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Symbiosis H&amp;S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1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</TotalTime>
  <Words>673</Words>
  <Application>Microsoft Office PowerPoint</Application>
  <PresentationFormat>On-screen Show (4:3)</PresentationFormat>
  <Paragraphs>191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Levels of Emergency</vt:lpstr>
      <vt:lpstr>Levels of Emergency</vt:lpstr>
      <vt:lpstr> Legislation &amp; Planning</vt:lpstr>
      <vt:lpstr> Legislation &amp; Planning</vt:lpstr>
      <vt:lpstr> Legislation &amp; Planning</vt:lpstr>
      <vt:lpstr> Legislation &amp; Planning</vt:lpstr>
      <vt:lpstr> Legislation &amp; Planning</vt:lpstr>
      <vt:lpstr> Legislation &amp; Planning</vt:lpstr>
      <vt:lpstr>Vulnerability Survey</vt:lpstr>
      <vt:lpstr>Vulnerability Survey</vt:lpstr>
      <vt:lpstr>Vulnerability Survey</vt:lpstr>
      <vt:lpstr>Vulnerability Survey</vt:lpstr>
      <vt:lpstr>Vulnerability Survey</vt:lpstr>
      <vt:lpstr>Vulnerability Survey</vt:lpstr>
      <vt:lpstr>Vulnerability Survey</vt:lpstr>
      <vt:lpstr>Emergency Plan</vt:lpstr>
      <vt:lpstr>Emergency Plan</vt:lpstr>
      <vt:lpstr>Emergency Plan</vt:lpstr>
      <vt:lpstr>Crisis Management Team</vt:lpstr>
      <vt:lpstr>Crisis Management Team</vt:lpstr>
      <vt:lpstr>Crisis Management Team</vt:lpstr>
      <vt:lpstr>Crisis Management Team</vt:lpstr>
      <vt:lpstr>Crisis Management Log</vt:lpstr>
      <vt:lpstr>Crisis Management Log</vt:lpstr>
      <vt:lpstr>Post Crisis Events</vt:lpstr>
      <vt:lpstr>Post Crisis Events</vt:lpstr>
      <vt:lpstr>Post Crisis Events</vt:lpstr>
      <vt:lpstr>Summary</vt:lpstr>
      <vt:lpstr>Don’t Forget</vt:lpstr>
      <vt:lpstr>The Seven Ps</vt:lpstr>
      <vt:lpstr>Think in terms of a risk assessment.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Symbiosis Health &amp; Safety</dc:title>
  <dc:creator>John Forsyth</dc:creator>
  <cp:lastModifiedBy>Mike</cp:lastModifiedBy>
  <cp:revision>133</cp:revision>
  <dcterms:created xsi:type="dcterms:W3CDTF">2010-02-02T09:08:28Z</dcterms:created>
  <dcterms:modified xsi:type="dcterms:W3CDTF">2017-11-22T19:07:50Z</dcterms:modified>
</cp:coreProperties>
</file>