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5"/>
  </p:notesMasterIdLst>
  <p:sldIdLst>
    <p:sldId id="263" r:id="rId2"/>
    <p:sldId id="340" r:id="rId3"/>
    <p:sldId id="372" r:id="rId4"/>
    <p:sldId id="341" r:id="rId5"/>
    <p:sldId id="431" r:id="rId6"/>
    <p:sldId id="383" r:id="rId7"/>
    <p:sldId id="350" r:id="rId8"/>
    <p:sldId id="381" r:id="rId9"/>
    <p:sldId id="382" r:id="rId10"/>
    <p:sldId id="432" r:id="rId11"/>
    <p:sldId id="385" r:id="rId12"/>
    <p:sldId id="417" r:id="rId13"/>
    <p:sldId id="415" r:id="rId14"/>
    <p:sldId id="414" r:id="rId15"/>
    <p:sldId id="413" r:id="rId16"/>
    <p:sldId id="380" r:id="rId17"/>
    <p:sldId id="366" r:id="rId18"/>
    <p:sldId id="433" r:id="rId19"/>
    <p:sldId id="377" r:id="rId20"/>
    <p:sldId id="427" r:id="rId21"/>
    <p:sldId id="428" r:id="rId22"/>
    <p:sldId id="429" r:id="rId23"/>
    <p:sldId id="430" r:id="rId24"/>
    <p:sldId id="317" r:id="rId25"/>
    <p:sldId id="409" r:id="rId26"/>
    <p:sldId id="448" r:id="rId27"/>
    <p:sldId id="449" r:id="rId28"/>
    <p:sldId id="359" r:id="rId29"/>
    <p:sldId id="435" r:id="rId30"/>
    <p:sldId id="436" r:id="rId31"/>
    <p:sldId id="439" r:id="rId32"/>
    <p:sldId id="440" r:id="rId33"/>
    <p:sldId id="441" r:id="rId34"/>
    <p:sldId id="443" r:id="rId35"/>
    <p:sldId id="442" r:id="rId36"/>
    <p:sldId id="444" r:id="rId37"/>
    <p:sldId id="445" r:id="rId38"/>
    <p:sldId id="446" r:id="rId39"/>
    <p:sldId id="447" r:id="rId40"/>
    <p:sldId id="375" r:id="rId41"/>
    <p:sldId id="351" r:id="rId42"/>
    <p:sldId id="426" r:id="rId43"/>
    <p:sldId id="434" r:id="rId44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5" autoAdjust="0"/>
    <p:restoredTop sz="94712" autoAdjust="0"/>
  </p:normalViewPr>
  <p:slideViewPr>
    <p:cSldViewPr snapToGrid="0">
      <p:cViewPr>
        <p:scale>
          <a:sx n="77" d="100"/>
          <a:sy n="77" d="100"/>
        </p:scale>
        <p:origin x="-161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A0838-AC51-4B16-B36F-943F3A009BB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DD144BB-F7C7-4F9A-B040-A65DFE40D4BF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Want to</a:t>
          </a:r>
        </a:p>
        <a:p>
          <a:r>
            <a:rPr lang="en-GB" dirty="0" smtClean="0"/>
            <a:t>(Motivation)</a:t>
          </a:r>
          <a:endParaRPr lang="en-GB" dirty="0"/>
        </a:p>
      </dgm:t>
    </dgm:pt>
    <dgm:pt modelId="{F8CA54DF-093C-4867-B69C-8CD3DA0C0BB1}" type="parTrans" cxnId="{CA02E6A6-C740-43D4-B1DA-1CC5D3B8D8B5}">
      <dgm:prSet/>
      <dgm:spPr/>
      <dgm:t>
        <a:bodyPr/>
        <a:lstStyle/>
        <a:p>
          <a:endParaRPr lang="en-GB"/>
        </a:p>
      </dgm:t>
    </dgm:pt>
    <dgm:pt modelId="{DE7996AD-8C9B-4F73-9171-6852351186CD}" type="sibTrans" cxnId="{CA02E6A6-C740-43D4-B1DA-1CC5D3B8D8B5}">
      <dgm:prSet/>
      <dgm:spPr/>
      <dgm:t>
        <a:bodyPr/>
        <a:lstStyle/>
        <a:p>
          <a:endParaRPr lang="en-GB"/>
        </a:p>
      </dgm:t>
    </dgm:pt>
    <dgm:pt modelId="{35B96EE0-F201-4AD0-9B4E-3365E6ED7C76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GB" dirty="0" smtClean="0"/>
            <a:t>Allowed to</a:t>
          </a:r>
        </a:p>
        <a:p>
          <a:r>
            <a:rPr lang="en-GB" dirty="0" smtClean="0"/>
            <a:t>(Empowerment)</a:t>
          </a:r>
          <a:endParaRPr lang="en-GB" dirty="0"/>
        </a:p>
      </dgm:t>
    </dgm:pt>
    <dgm:pt modelId="{5222E71D-A9A6-4422-AF97-7FB80BDB6C26}" type="parTrans" cxnId="{71433482-631B-4D49-8DC7-CF0EA73554A1}">
      <dgm:prSet/>
      <dgm:spPr/>
      <dgm:t>
        <a:bodyPr/>
        <a:lstStyle/>
        <a:p>
          <a:endParaRPr lang="en-GB"/>
        </a:p>
      </dgm:t>
    </dgm:pt>
    <dgm:pt modelId="{E1C4ED97-7A10-43D6-A099-9B54D7E8B58E}" type="sibTrans" cxnId="{71433482-631B-4D49-8DC7-CF0EA73554A1}">
      <dgm:prSet/>
      <dgm:spPr/>
      <dgm:t>
        <a:bodyPr/>
        <a:lstStyle/>
        <a:p>
          <a:endParaRPr lang="en-GB"/>
        </a:p>
      </dgm:t>
    </dgm:pt>
    <dgm:pt modelId="{2A519C0E-61B1-4DEF-AA84-AD66EC4AB715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GB" dirty="0" smtClean="0"/>
            <a:t>Can do</a:t>
          </a:r>
        </a:p>
        <a:p>
          <a:r>
            <a:rPr lang="en-GB" dirty="0" smtClean="0"/>
            <a:t>(Capability)</a:t>
          </a:r>
          <a:endParaRPr lang="en-GB" dirty="0"/>
        </a:p>
      </dgm:t>
    </dgm:pt>
    <dgm:pt modelId="{8F755231-300C-4C61-B2D8-8E32CF1574AC}" type="parTrans" cxnId="{A6B22AD8-EBAF-4E58-A86B-701540D21669}">
      <dgm:prSet/>
      <dgm:spPr/>
      <dgm:t>
        <a:bodyPr/>
        <a:lstStyle/>
        <a:p>
          <a:endParaRPr lang="en-GB"/>
        </a:p>
      </dgm:t>
    </dgm:pt>
    <dgm:pt modelId="{4104EFAC-A8CF-4B5B-BC94-DCF55FE4F723}" type="sibTrans" cxnId="{A6B22AD8-EBAF-4E58-A86B-701540D21669}">
      <dgm:prSet/>
      <dgm:spPr/>
      <dgm:t>
        <a:bodyPr/>
        <a:lstStyle/>
        <a:p>
          <a:endParaRPr lang="en-GB"/>
        </a:p>
      </dgm:t>
    </dgm:pt>
    <dgm:pt modelId="{914C4F53-1F48-4725-A25F-4540A094DBDE}" type="pres">
      <dgm:prSet presAssocID="{D0DA0838-AC51-4B16-B36F-943F3A009BBA}" presName="compositeShape" presStyleCnt="0">
        <dgm:presLayoutVars>
          <dgm:chMax val="7"/>
          <dgm:dir/>
          <dgm:resizeHandles val="exact"/>
        </dgm:presLayoutVars>
      </dgm:prSet>
      <dgm:spPr/>
    </dgm:pt>
    <dgm:pt modelId="{C5150935-6C3D-4987-808A-456EFCB06D2F}" type="pres">
      <dgm:prSet presAssocID="{6DD144BB-F7C7-4F9A-B040-A65DFE40D4BF}" presName="circ1" presStyleLbl="vennNode1" presStyleIdx="0" presStyleCnt="3"/>
      <dgm:spPr/>
      <dgm:t>
        <a:bodyPr/>
        <a:lstStyle/>
        <a:p>
          <a:endParaRPr lang="en-GB"/>
        </a:p>
      </dgm:t>
    </dgm:pt>
    <dgm:pt modelId="{6EB3F3B6-0F44-484D-A778-FCE17DCB2FA9}" type="pres">
      <dgm:prSet presAssocID="{6DD144BB-F7C7-4F9A-B040-A65DFE40D4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7C08E5-7DB5-4BB3-9277-10E308164BF6}" type="pres">
      <dgm:prSet presAssocID="{35B96EE0-F201-4AD0-9B4E-3365E6ED7C76}" presName="circ2" presStyleLbl="vennNode1" presStyleIdx="1" presStyleCnt="3"/>
      <dgm:spPr/>
      <dgm:t>
        <a:bodyPr/>
        <a:lstStyle/>
        <a:p>
          <a:endParaRPr lang="en-GB"/>
        </a:p>
      </dgm:t>
    </dgm:pt>
    <dgm:pt modelId="{B64BA1AD-BED8-477A-9FE6-38CC9BF8FB3E}" type="pres">
      <dgm:prSet presAssocID="{35B96EE0-F201-4AD0-9B4E-3365E6ED7C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FD4D4B-E9F7-4639-85A9-F896F23DD735}" type="pres">
      <dgm:prSet presAssocID="{2A519C0E-61B1-4DEF-AA84-AD66EC4AB715}" presName="circ3" presStyleLbl="vennNode1" presStyleIdx="2" presStyleCnt="3"/>
      <dgm:spPr/>
      <dgm:t>
        <a:bodyPr/>
        <a:lstStyle/>
        <a:p>
          <a:endParaRPr lang="en-GB"/>
        </a:p>
      </dgm:t>
    </dgm:pt>
    <dgm:pt modelId="{E49453A8-CB15-419B-9D32-55E517FF3272}" type="pres">
      <dgm:prSet presAssocID="{2A519C0E-61B1-4DEF-AA84-AD66EC4AB7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02E6A6-C740-43D4-B1DA-1CC5D3B8D8B5}" srcId="{D0DA0838-AC51-4B16-B36F-943F3A009BBA}" destId="{6DD144BB-F7C7-4F9A-B040-A65DFE40D4BF}" srcOrd="0" destOrd="0" parTransId="{F8CA54DF-093C-4867-B69C-8CD3DA0C0BB1}" sibTransId="{DE7996AD-8C9B-4F73-9171-6852351186CD}"/>
    <dgm:cxn modelId="{A6B22AD8-EBAF-4E58-A86B-701540D21669}" srcId="{D0DA0838-AC51-4B16-B36F-943F3A009BBA}" destId="{2A519C0E-61B1-4DEF-AA84-AD66EC4AB715}" srcOrd="2" destOrd="0" parTransId="{8F755231-300C-4C61-B2D8-8E32CF1574AC}" sibTransId="{4104EFAC-A8CF-4B5B-BC94-DCF55FE4F723}"/>
    <dgm:cxn modelId="{AAFC76EA-AF97-4C2B-B902-D97CE5D2E90A}" type="presOf" srcId="{6DD144BB-F7C7-4F9A-B040-A65DFE40D4BF}" destId="{C5150935-6C3D-4987-808A-456EFCB06D2F}" srcOrd="0" destOrd="0" presId="urn:microsoft.com/office/officeart/2005/8/layout/venn1"/>
    <dgm:cxn modelId="{C8DFF477-7A42-4E1D-AAA4-847417C238DD}" type="presOf" srcId="{2A519C0E-61B1-4DEF-AA84-AD66EC4AB715}" destId="{E49453A8-CB15-419B-9D32-55E517FF3272}" srcOrd="1" destOrd="0" presId="urn:microsoft.com/office/officeart/2005/8/layout/venn1"/>
    <dgm:cxn modelId="{71433482-631B-4D49-8DC7-CF0EA73554A1}" srcId="{D0DA0838-AC51-4B16-B36F-943F3A009BBA}" destId="{35B96EE0-F201-4AD0-9B4E-3365E6ED7C76}" srcOrd="1" destOrd="0" parTransId="{5222E71D-A9A6-4422-AF97-7FB80BDB6C26}" sibTransId="{E1C4ED97-7A10-43D6-A099-9B54D7E8B58E}"/>
    <dgm:cxn modelId="{CCEE8837-A081-4130-AFEA-FD5393E199FE}" type="presOf" srcId="{6DD144BB-F7C7-4F9A-B040-A65DFE40D4BF}" destId="{6EB3F3B6-0F44-484D-A778-FCE17DCB2FA9}" srcOrd="1" destOrd="0" presId="urn:microsoft.com/office/officeart/2005/8/layout/venn1"/>
    <dgm:cxn modelId="{A7E255CB-84EC-4D84-8FD7-93E3C920C78F}" type="presOf" srcId="{D0DA0838-AC51-4B16-B36F-943F3A009BBA}" destId="{914C4F53-1F48-4725-A25F-4540A094DBDE}" srcOrd="0" destOrd="0" presId="urn:microsoft.com/office/officeart/2005/8/layout/venn1"/>
    <dgm:cxn modelId="{1092EB77-81ED-483C-895E-196077BD671B}" type="presOf" srcId="{35B96EE0-F201-4AD0-9B4E-3365E6ED7C76}" destId="{B64BA1AD-BED8-477A-9FE6-38CC9BF8FB3E}" srcOrd="1" destOrd="0" presId="urn:microsoft.com/office/officeart/2005/8/layout/venn1"/>
    <dgm:cxn modelId="{48736561-6C34-42C9-A8B3-1D3366B947F8}" type="presOf" srcId="{35B96EE0-F201-4AD0-9B4E-3365E6ED7C76}" destId="{737C08E5-7DB5-4BB3-9277-10E308164BF6}" srcOrd="0" destOrd="0" presId="urn:microsoft.com/office/officeart/2005/8/layout/venn1"/>
    <dgm:cxn modelId="{9F29DF7D-F7C3-4721-93DE-29D2688596BB}" type="presOf" srcId="{2A519C0E-61B1-4DEF-AA84-AD66EC4AB715}" destId="{71FD4D4B-E9F7-4639-85A9-F896F23DD735}" srcOrd="0" destOrd="0" presId="urn:microsoft.com/office/officeart/2005/8/layout/venn1"/>
    <dgm:cxn modelId="{B89ABC42-49BD-4A87-862C-695C32C46A98}" type="presParOf" srcId="{914C4F53-1F48-4725-A25F-4540A094DBDE}" destId="{C5150935-6C3D-4987-808A-456EFCB06D2F}" srcOrd="0" destOrd="0" presId="urn:microsoft.com/office/officeart/2005/8/layout/venn1"/>
    <dgm:cxn modelId="{935C6225-A01B-4056-A030-F899CF2C105B}" type="presParOf" srcId="{914C4F53-1F48-4725-A25F-4540A094DBDE}" destId="{6EB3F3B6-0F44-484D-A778-FCE17DCB2FA9}" srcOrd="1" destOrd="0" presId="urn:microsoft.com/office/officeart/2005/8/layout/venn1"/>
    <dgm:cxn modelId="{163401BC-3FE7-4E8B-82FC-342D15A28FD5}" type="presParOf" srcId="{914C4F53-1F48-4725-A25F-4540A094DBDE}" destId="{737C08E5-7DB5-4BB3-9277-10E308164BF6}" srcOrd="2" destOrd="0" presId="urn:microsoft.com/office/officeart/2005/8/layout/venn1"/>
    <dgm:cxn modelId="{BE7BF936-2D88-4522-A47A-FF09FE0D6B7E}" type="presParOf" srcId="{914C4F53-1F48-4725-A25F-4540A094DBDE}" destId="{B64BA1AD-BED8-477A-9FE6-38CC9BF8FB3E}" srcOrd="3" destOrd="0" presId="urn:microsoft.com/office/officeart/2005/8/layout/venn1"/>
    <dgm:cxn modelId="{03351FAE-0D10-44BA-83C0-9F06FDAD88A3}" type="presParOf" srcId="{914C4F53-1F48-4725-A25F-4540A094DBDE}" destId="{71FD4D4B-E9F7-4639-85A9-F896F23DD735}" srcOrd="4" destOrd="0" presId="urn:microsoft.com/office/officeart/2005/8/layout/venn1"/>
    <dgm:cxn modelId="{D47239B3-C406-470D-BD84-AFB36F018F8B}" type="presParOf" srcId="{914C4F53-1F48-4725-A25F-4540A094DBDE}" destId="{E49453A8-CB15-419B-9D32-55E517FF327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A0838-AC51-4B16-B36F-943F3A009BB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DD144BB-F7C7-4F9A-B040-A65DFE40D4BF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Want to</a:t>
          </a:r>
        </a:p>
        <a:p>
          <a:r>
            <a:rPr lang="en-GB" dirty="0" smtClean="0"/>
            <a:t>(Motivation)</a:t>
          </a:r>
          <a:endParaRPr lang="en-GB" dirty="0"/>
        </a:p>
      </dgm:t>
    </dgm:pt>
    <dgm:pt modelId="{F8CA54DF-093C-4867-B69C-8CD3DA0C0BB1}" type="parTrans" cxnId="{CA02E6A6-C740-43D4-B1DA-1CC5D3B8D8B5}">
      <dgm:prSet/>
      <dgm:spPr/>
      <dgm:t>
        <a:bodyPr/>
        <a:lstStyle/>
        <a:p>
          <a:endParaRPr lang="en-GB"/>
        </a:p>
      </dgm:t>
    </dgm:pt>
    <dgm:pt modelId="{DE7996AD-8C9B-4F73-9171-6852351186CD}" type="sibTrans" cxnId="{CA02E6A6-C740-43D4-B1DA-1CC5D3B8D8B5}">
      <dgm:prSet/>
      <dgm:spPr/>
      <dgm:t>
        <a:bodyPr/>
        <a:lstStyle/>
        <a:p>
          <a:endParaRPr lang="en-GB"/>
        </a:p>
      </dgm:t>
    </dgm:pt>
    <dgm:pt modelId="{35B96EE0-F201-4AD0-9B4E-3365E6ED7C76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GB" dirty="0" smtClean="0"/>
            <a:t>Allowed to</a:t>
          </a:r>
        </a:p>
        <a:p>
          <a:r>
            <a:rPr lang="en-GB" dirty="0" smtClean="0"/>
            <a:t>(Empowerment)</a:t>
          </a:r>
          <a:endParaRPr lang="en-GB" dirty="0"/>
        </a:p>
      </dgm:t>
    </dgm:pt>
    <dgm:pt modelId="{5222E71D-A9A6-4422-AF97-7FB80BDB6C26}" type="parTrans" cxnId="{71433482-631B-4D49-8DC7-CF0EA73554A1}">
      <dgm:prSet/>
      <dgm:spPr/>
      <dgm:t>
        <a:bodyPr/>
        <a:lstStyle/>
        <a:p>
          <a:endParaRPr lang="en-GB"/>
        </a:p>
      </dgm:t>
    </dgm:pt>
    <dgm:pt modelId="{E1C4ED97-7A10-43D6-A099-9B54D7E8B58E}" type="sibTrans" cxnId="{71433482-631B-4D49-8DC7-CF0EA73554A1}">
      <dgm:prSet/>
      <dgm:spPr/>
      <dgm:t>
        <a:bodyPr/>
        <a:lstStyle/>
        <a:p>
          <a:endParaRPr lang="en-GB"/>
        </a:p>
      </dgm:t>
    </dgm:pt>
    <dgm:pt modelId="{2A519C0E-61B1-4DEF-AA84-AD66EC4AB715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GB" dirty="0" smtClean="0"/>
            <a:t>Can do</a:t>
          </a:r>
        </a:p>
        <a:p>
          <a:r>
            <a:rPr lang="en-GB" dirty="0" smtClean="0"/>
            <a:t>(Capability)</a:t>
          </a:r>
          <a:endParaRPr lang="en-GB" dirty="0"/>
        </a:p>
      </dgm:t>
    </dgm:pt>
    <dgm:pt modelId="{8F755231-300C-4C61-B2D8-8E32CF1574AC}" type="parTrans" cxnId="{A6B22AD8-EBAF-4E58-A86B-701540D21669}">
      <dgm:prSet/>
      <dgm:spPr/>
      <dgm:t>
        <a:bodyPr/>
        <a:lstStyle/>
        <a:p>
          <a:endParaRPr lang="en-GB"/>
        </a:p>
      </dgm:t>
    </dgm:pt>
    <dgm:pt modelId="{4104EFAC-A8CF-4B5B-BC94-DCF55FE4F723}" type="sibTrans" cxnId="{A6B22AD8-EBAF-4E58-A86B-701540D21669}">
      <dgm:prSet/>
      <dgm:spPr/>
      <dgm:t>
        <a:bodyPr/>
        <a:lstStyle/>
        <a:p>
          <a:endParaRPr lang="en-GB"/>
        </a:p>
      </dgm:t>
    </dgm:pt>
    <dgm:pt modelId="{914C4F53-1F48-4725-A25F-4540A094DBDE}" type="pres">
      <dgm:prSet presAssocID="{D0DA0838-AC51-4B16-B36F-943F3A009BBA}" presName="compositeShape" presStyleCnt="0">
        <dgm:presLayoutVars>
          <dgm:chMax val="7"/>
          <dgm:dir/>
          <dgm:resizeHandles val="exact"/>
        </dgm:presLayoutVars>
      </dgm:prSet>
      <dgm:spPr/>
    </dgm:pt>
    <dgm:pt modelId="{C5150935-6C3D-4987-808A-456EFCB06D2F}" type="pres">
      <dgm:prSet presAssocID="{6DD144BB-F7C7-4F9A-B040-A65DFE40D4BF}" presName="circ1" presStyleLbl="vennNode1" presStyleIdx="0" presStyleCnt="3"/>
      <dgm:spPr/>
      <dgm:t>
        <a:bodyPr/>
        <a:lstStyle/>
        <a:p>
          <a:endParaRPr lang="en-GB"/>
        </a:p>
      </dgm:t>
    </dgm:pt>
    <dgm:pt modelId="{6EB3F3B6-0F44-484D-A778-FCE17DCB2FA9}" type="pres">
      <dgm:prSet presAssocID="{6DD144BB-F7C7-4F9A-B040-A65DFE40D4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7C08E5-7DB5-4BB3-9277-10E308164BF6}" type="pres">
      <dgm:prSet presAssocID="{35B96EE0-F201-4AD0-9B4E-3365E6ED7C76}" presName="circ2" presStyleLbl="vennNode1" presStyleIdx="1" presStyleCnt="3"/>
      <dgm:spPr/>
      <dgm:t>
        <a:bodyPr/>
        <a:lstStyle/>
        <a:p>
          <a:endParaRPr lang="en-GB"/>
        </a:p>
      </dgm:t>
    </dgm:pt>
    <dgm:pt modelId="{B64BA1AD-BED8-477A-9FE6-38CC9BF8FB3E}" type="pres">
      <dgm:prSet presAssocID="{35B96EE0-F201-4AD0-9B4E-3365E6ED7C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FD4D4B-E9F7-4639-85A9-F896F23DD735}" type="pres">
      <dgm:prSet presAssocID="{2A519C0E-61B1-4DEF-AA84-AD66EC4AB715}" presName="circ3" presStyleLbl="vennNode1" presStyleIdx="2" presStyleCnt="3"/>
      <dgm:spPr/>
      <dgm:t>
        <a:bodyPr/>
        <a:lstStyle/>
        <a:p>
          <a:endParaRPr lang="en-GB"/>
        </a:p>
      </dgm:t>
    </dgm:pt>
    <dgm:pt modelId="{E49453A8-CB15-419B-9D32-55E517FF3272}" type="pres">
      <dgm:prSet presAssocID="{2A519C0E-61B1-4DEF-AA84-AD66EC4AB7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F55ACF-9728-431B-B8CF-2CBFC8439039}" type="presOf" srcId="{D0DA0838-AC51-4B16-B36F-943F3A009BBA}" destId="{914C4F53-1F48-4725-A25F-4540A094DBDE}" srcOrd="0" destOrd="0" presId="urn:microsoft.com/office/officeart/2005/8/layout/venn1"/>
    <dgm:cxn modelId="{186DF85D-8848-4CCA-B34D-D49783460815}" type="presOf" srcId="{6DD144BB-F7C7-4F9A-B040-A65DFE40D4BF}" destId="{C5150935-6C3D-4987-808A-456EFCB06D2F}" srcOrd="0" destOrd="0" presId="urn:microsoft.com/office/officeart/2005/8/layout/venn1"/>
    <dgm:cxn modelId="{2A7E9B01-484D-44E7-BD08-D85A7451772C}" type="presOf" srcId="{35B96EE0-F201-4AD0-9B4E-3365E6ED7C76}" destId="{B64BA1AD-BED8-477A-9FE6-38CC9BF8FB3E}" srcOrd="1" destOrd="0" presId="urn:microsoft.com/office/officeart/2005/8/layout/venn1"/>
    <dgm:cxn modelId="{A6B22AD8-EBAF-4E58-A86B-701540D21669}" srcId="{D0DA0838-AC51-4B16-B36F-943F3A009BBA}" destId="{2A519C0E-61B1-4DEF-AA84-AD66EC4AB715}" srcOrd="2" destOrd="0" parTransId="{8F755231-300C-4C61-B2D8-8E32CF1574AC}" sibTransId="{4104EFAC-A8CF-4B5B-BC94-DCF55FE4F723}"/>
    <dgm:cxn modelId="{D72D556C-7371-4DEF-B4B6-D5FFB9DA22E0}" type="presOf" srcId="{6DD144BB-F7C7-4F9A-B040-A65DFE40D4BF}" destId="{6EB3F3B6-0F44-484D-A778-FCE17DCB2FA9}" srcOrd="1" destOrd="0" presId="urn:microsoft.com/office/officeart/2005/8/layout/venn1"/>
    <dgm:cxn modelId="{FBD7049C-1F2B-41D7-96A1-D9BF8F3621D4}" type="presOf" srcId="{2A519C0E-61B1-4DEF-AA84-AD66EC4AB715}" destId="{71FD4D4B-E9F7-4639-85A9-F896F23DD735}" srcOrd="0" destOrd="0" presId="urn:microsoft.com/office/officeart/2005/8/layout/venn1"/>
    <dgm:cxn modelId="{CA02E6A6-C740-43D4-B1DA-1CC5D3B8D8B5}" srcId="{D0DA0838-AC51-4B16-B36F-943F3A009BBA}" destId="{6DD144BB-F7C7-4F9A-B040-A65DFE40D4BF}" srcOrd="0" destOrd="0" parTransId="{F8CA54DF-093C-4867-B69C-8CD3DA0C0BB1}" sibTransId="{DE7996AD-8C9B-4F73-9171-6852351186CD}"/>
    <dgm:cxn modelId="{47429475-0CAA-4C5F-A450-359C85217157}" type="presOf" srcId="{2A519C0E-61B1-4DEF-AA84-AD66EC4AB715}" destId="{E49453A8-CB15-419B-9D32-55E517FF3272}" srcOrd="1" destOrd="0" presId="urn:microsoft.com/office/officeart/2005/8/layout/venn1"/>
    <dgm:cxn modelId="{71433482-631B-4D49-8DC7-CF0EA73554A1}" srcId="{D0DA0838-AC51-4B16-B36F-943F3A009BBA}" destId="{35B96EE0-F201-4AD0-9B4E-3365E6ED7C76}" srcOrd="1" destOrd="0" parTransId="{5222E71D-A9A6-4422-AF97-7FB80BDB6C26}" sibTransId="{E1C4ED97-7A10-43D6-A099-9B54D7E8B58E}"/>
    <dgm:cxn modelId="{F4ADCC9D-495F-450D-8B8E-9EE380163D51}" type="presOf" srcId="{35B96EE0-F201-4AD0-9B4E-3365E6ED7C76}" destId="{737C08E5-7DB5-4BB3-9277-10E308164BF6}" srcOrd="0" destOrd="0" presId="urn:microsoft.com/office/officeart/2005/8/layout/venn1"/>
    <dgm:cxn modelId="{FEA783B3-E8ED-494F-968C-13357C2567FE}" type="presParOf" srcId="{914C4F53-1F48-4725-A25F-4540A094DBDE}" destId="{C5150935-6C3D-4987-808A-456EFCB06D2F}" srcOrd="0" destOrd="0" presId="urn:microsoft.com/office/officeart/2005/8/layout/venn1"/>
    <dgm:cxn modelId="{E68AB48C-6541-4064-BBA8-8720AAF5DFE6}" type="presParOf" srcId="{914C4F53-1F48-4725-A25F-4540A094DBDE}" destId="{6EB3F3B6-0F44-484D-A778-FCE17DCB2FA9}" srcOrd="1" destOrd="0" presId="urn:microsoft.com/office/officeart/2005/8/layout/venn1"/>
    <dgm:cxn modelId="{CB35BDF7-CFEE-4DBB-AAC1-5D93BBE5D269}" type="presParOf" srcId="{914C4F53-1F48-4725-A25F-4540A094DBDE}" destId="{737C08E5-7DB5-4BB3-9277-10E308164BF6}" srcOrd="2" destOrd="0" presId="urn:microsoft.com/office/officeart/2005/8/layout/venn1"/>
    <dgm:cxn modelId="{9A61B6D4-1C8C-4241-AADF-B1416F21BAB3}" type="presParOf" srcId="{914C4F53-1F48-4725-A25F-4540A094DBDE}" destId="{B64BA1AD-BED8-477A-9FE6-38CC9BF8FB3E}" srcOrd="3" destOrd="0" presId="urn:microsoft.com/office/officeart/2005/8/layout/venn1"/>
    <dgm:cxn modelId="{322B7B94-E66C-47EA-8D63-FC0DF8D53FEE}" type="presParOf" srcId="{914C4F53-1F48-4725-A25F-4540A094DBDE}" destId="{71FD4D4B-E9F7-4639-85A9-F896F23DD735}" srcOrd="4" destOrd="0" presId="urn:microsoft.com/office/officeart/2005/8/layout/venn1"/>
    <dgm:cxn modelId="{E7ECB55C-9F04-473B-84C0-0361442FF52F}" type="presParOf" srcId="{914C4F53-1F48-4725-A25F-4540A094DBDE}" destId="{E49453A8-CB15-419B-9D32-55E517FF327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A0838-AC51-4B16-B36F-943F3A009BB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DD144BB-F7C7-4F9A-B040-A65DFE40D4BF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Want to</a:t>
          </a:r>
        </a:p>
        <a:p>
          <a:r>
            <a:rPr lang="en-GB" dirty="0" smtClean="0"/>
            <a:t>(Motivation)</a:t>
          </a:r>
          <a:endParaRPr lang="en-GB" dirty="0"/>
        </a:p>
      </dgm:t>
    </dgm:pt>
    <dgm:pt modelId="{F8CA54DF-093C-4867-B69C-8CD3DA0C0BB1}" type="parTrans" cxnId="{CA02E6A6-C740-43D4-B1DA-1CC5D3B8D8B5}">
      <dgm:prSet/>
      <dgm:spPr/>
      <dgm:t>
        <a:bodyPr/>
        <a:lstStyle/>
        <a:p>
          <a:endParaRPr lang="en-GB"/>
        </a:p>
      </dgm:t>
    </dgm:pt>
    <dgm:pt modelId="{DE7996AD-8C9B-4F73-9171-6852351186CD}" type="sibTrans" cxnId="{CA02E6A6-C740-43D4-B1DA-1CC5D3B8D8B5}">
      <dgm:prSet/>
      <dgm:spPr/>
      <dgm:t>
        <a:bodyPr/>
        <a:lstStyle/>
        <a:p>
          <a:endParaRPr lang="en-GB"/>
        </a:p>
      </dgm:t>
    </dgm:pt>
    <dgm:pt modelId="{35B96EE0-F201-4AD0-9B4E-3365E6ED7C76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GB" dirty="0" smtClean="0"/>
            <a:t>Allowed to</a:t>
          </a:r>
        </a:p>
        <a:p>
          <a:r>
            <a:rPr lang="en-GB" dirty="0" smtClean="0"/>
            <a:t>(Empowerment)</a:t>
          </a:r>
          <a:endParaRPr lang="en-GB" dirty="0"/>
        </a:p>
      </dgm:t>
    </dgm:pt>
    <dgm:pt modelId="{5222E71D-A9A6-4422-AF97-7FB80BDB6C26}" type="parTrans" cxnId="{71433482-631B-4D49-8DC7-CF0EA73554A1}">
      <dgm:prSet/>
      <dgm:spPr/>
      <dgm:t>
        <a:bodyPr/>
        <a:lstStyle/>
        <a:p>
          <a:endParaRPr lang="en-GB"/>
        </a:p>
      </dgm:t>
    </dgm:pt>
    <dgm:pt modelId="{E1C4ED97-7A10-43D6-A099-9B54D7E8B58E}" type="sibTrans" cxnId="{71433482-631B-4D49-8DC7-CF0EA73554A1}">
      <dgm:prSet/>
      <dgm:spPr/>
      <dgm:t>
        <a:bodyPr/>
        <a:lstStyle/>
        <a:p>
          <a:endParaRPr lang="en-GB"/>
        </a:p>
      </dgm:t>
    </dgm:pt>
    <dgm:pt modelId="{2A519C0E-61B1-4DEF-AA84-AD66EC4AB715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GB" dirty="0" smtClean="0"/>
            <a:t>Can do</a:t>
          </a:r>
        </a:p>
        <a:p>
          <a:r>
            <a:rPr lang="en-GB" dirty="0" smtClean="0"/>
            <a:t>(Capability)</a:t>
          </a:r>
          <a:endParaRPr lang="en-GB" dirty="0"/>
        </a:p>
      </dgm:t>
    </dgm:pt>
    <dgm:pt modelId="{8F755231-300C-4C61-B2D8-8E32CF1574AC}" type="parTrans" cxnId="{A6B22AD8-EBAF-4E58-A86B-701540D21669}">
      <dgm:prSet/>
      <dgm:spPr/>
      <dgm:t>
        <a:bodyPr/>
        <a:lstStyle/>
        <a:p>
          <a:endParaRPr lang="en-GB"/>
        </a:p>
      </dgm:t>
    </dgm:pt>
    <dgm:pt modelId="{4104EFAC-A8CF-4B5B-BC94-DCF55FE4F723}" type="sibTrans" cxnId="{A6B22AD8-EBAF-4E58-A86B-701540D21669}">
      <dgm:prSet/>
      <dgm:spPr/>
      <dgm:t>
        <a:bodyPr/>
        <a:lstStyle/>
        <a:p>
          <a:endParaRPr lang="en-GB"/>
        </a:p>
      </dgm:t>
    </dgm:pt>
    <dgm:pt modelId="{914C4F53-1F48-4725-A25F-4540A094DBDE}" type="pres">
      <dgm:prSet presAssocID="{D0DA0838-AC51-4B16-B36F-943F3A009BBA}" presName="compositeShape" presStyleCnt="0">
        <dgm:presLayoutVars>
          <dgm:chMax val="7"/>
          <dgm:dir/>
          <dgm:resizeHandles val="exact"/>
        </dgm:presLayoutVars>
      </dgm:prSet>
      <dgm:spPr/>
    </dgm:pt>
    <dgm:pt modelId="{C5150935-6C3D-4987-808A-456EFCB06D2F}" type="pres">
      <dgm:prSet presAssocID="{6DD144BB-F7C7-4F9A-B040-A65DFE40D4BF}" presName="circ1" presStyleLbl="vennNode1" presStyleIdx="0" presStyleCnt="3"/>
      <dgm:spPr/>
      <dgm:t>
        <a:bodyPr/>
        <a:lstStyle/>
        <a:p>
          <a:endParaRPr lang="en-GB"/>
        </a:p>
      </dgm:t>
    </dgm:pt>
    <dgm:pt modelId="{6EB3F3B6-0F44-484D-A778-FCE17DCB2FA9}" type="pres">
      <dgm:prSet presAssocID="{6DD144BB-F7C7-4F9A-B040-A65DFE40D4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7C08E5-7DB5-4BB3-9277-10E308164BF6}" type="pres">
      <dgm:prSet presAssocID="{35B96EE0-F201-4AD0-9B4E-3365E6ED7C76}" presName="circ2" presStyleLbl="vennNode1" presStyleIdx="1" presStyleCnt="3"/>
      <dgm:spPr/>
      <dgm:t>
        <a:bodyPr/>
        <a:lstStyle/>
        <a:p>
          <a:endParaRPr lang="en-GB"/>
        </a:p>
      </dgm:t>
    </dgm:pt>
    <dgm:pt modelId="{B64BA1AD-BED8-477A-9FE6-38CC9BF8FB3E}" type="pres">
      <dgm:prSet presAssocID="{35B96EE0-F201-4AD0-9B4E-3365E6ED7C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FD4D4B-E9F7-4639-85A9-F896F23DD735}" type="pres">
      <dgm:prSet presAssocID="{2A519C0E-61B1-4DEF-AA84-AD66EC4AB715}" presName="circ3" presStyleLbl="vennNode1" presStyleIdx="2" presStyleCnt="3"/>
      <dgm:spPr/>
      <dgm:t>
        <a:bodyPr/>
        <a:lstStyle/>
        <a:p>
          <a:endParaRPr lang="en-GB"/>
        </a:p>
      </dgm:t>
    </dgm:pt>
    <dgm:pt modelId="{E49453A8-CB15-419B-9D32-55E517FF3272}" type="pres">
      <dgm:prSet presAssocID="{2A519C0E-61B1-4DEF-AA84-AD66EC4AB7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C096A6-4A9B-4431-A5C9-7DF6471BF95A}" type="presOf" srcId="{D0DA0838-AC51-4B16-B36F-943F3A009BBA}" destId="{914C4F53-1F48-4725-A25F-4540A094DBDE}" srcOrd="0" destOrd="0" presId="urn:microsoft.com/office/officeart/2005/8/layout/venn1"/>
    <dgm:cxn modelId="{32A25E4A-944D-467F-92AF-581B97B296DB}" type="presOf" srcId="{6DD144BB-F7C7-4F9A-B040-A65DFE40D4BF}" destId="{C5150935-6C3D-4987-808A-456EFCB06D2F}" srcOrd="0" destOrd="0" presId="urn:microsoft.com/office/officeart/2005/8/layout/venn1"/>
    <dgm:cxn modelId="{CA9C7C7F-1EBB-4A3F-881F-58AE35AD9610}" type="presOf" srcId="{6DD144BB-F7C7-4F9A-B040-A65DFE40D4BF}" destId="{6EB3F3B6-0F44-484D-A778-FCE17DCB2FA9}" srcOrd="1" destOrd="0" presId="urn:microsoft.com/office/officeart/2005/8/layout/venn1"/>
    <dgm:cxn modelId="{95039B7F-8E1E-4F9A-A910-F37171B6B06C}" type="presOf" srcId="{35B96EE0-F201-4AD0-9B4E-3365E6ED7C76}" destId="{B64BA1AD-BED8-477A-9FE6-38CC9BF8FB3E}" srcOrd="1" destOrd="0" presId="urn:microsoft.com/office/officeart/2005/8/layout/venn1"/>
    <dgm:cxn modelId="{4165F010-E5FF-4A8B-AB7B-44FD6B6A5D3C}" type="presOf" srcId="{35B96EE0-F201-4AD0-9B4E-3365E6ED7C76}" destId="{737C08E5-7DB5-4BB3-9277-10E308164BF6}" srcOrd="0" destOrd="0" presId="urn:microsoft.com/office/officeart/2005/8/layout/venn1"/>
    <dgm:cxn modelId="{2B795183-DC15-4EBD-9ADB-0E7BE60D3187}" type="presOf" srcId="{2A519C0E-61B1-4DEF-AA84-AD66EC4AB715}" destId="{71FD4D4B-E9F7-4639-85A9-F896F23DD735}" srcOrd="0" destOrd="0" presId="urn:microsoft.com/office/officeart/2005/8/layout/venn1"/>
    <dgm:cxn modelId="{3B996C13-4DCE-45A4-9CF5-6093F432BC91}" type="presOf" srcId="{2A519C0E-61B1-4DEF-AA84-AD66EC4AB715}" destId="{E49453A8-CB15-419B-9D32-55E517FF3272}" srcOrd="1" destOrd="0" presId="urn:microsoft.com/office/officeart/2005/8/layout/venn1"/>
    <dgm:cxn modelId="{A6B22AD8-EBAF-4E58-A86B-701540D21669}" srcId="{D0DA0838-AC51-4B16-B36F-943F3A009BBA}" destId="{2A519C0E-61B1-4DEF-AA84-AD66EC4AB715}" srcOrd="2" destOrd="0" parTransId="{8F755231-300C-4C61-B2D8-8E32CF1574AC}" sibTransId="{4104EFAC-A8CF-4B5B-BC94-DCF55FE4F723}"/>
    <dgm:cxn modelId="{CA02E6A6-C740-43D4-B1DA-1CC5D3B8D8B5}" srcId="{D0DA0838-AC51-4B16-B36F-943F3A009BBA}" destId="{6DD144BB-F7C7-4F9A-B040-A65DFE40D4BF}" srcOrd="0" destOrd="0" parTransId="{F8CA54DF-093C-4867-B69C-8CD3DA0C0BB1}" sibTransId="{DE7996AD-8C9B-4F73-9171-6852351186CD}"/>
    <dgm:cxn modelId="{71433482-631B-4D49-8DC7-CF0EA73554A1}" srcId="{D0DA0838-AC51-4B16-B36F-943F3A009BBA}" destId="{35B96EE0-F201-4AD0-9B4E-3365E6ED7C76}" srcOrd="1" destOrd="0" parTransId="{5222E71D-A9A6-4422-AF97-7FB80BDB6C26}" sibTransId="{E1C4ED97-7A10-43D6-A099-9B54D7E8B58E}"/>
    <dgm:cxn modelId="{58CFF190-EBD2-4B2A-942A-CB89806265E9}" type="presParOf" srcId="{914C4F53-1F48-4725-A25F-4540A094DBDE}" destId="{C5150935-6C3D-4987-808A-456EFCB06D2F}" srcOrd="0" destOrd="0" presId="urn:microsoft.com/office/officeart/2005/8/layout/venn1"/>
    <dgm:cxn modelId="{8342E73C-A75C-4537-80ED-EC8C5D3016E6}" type="presParOf" srcId="{914C4F53-1F48-4725-A25F-4540A094DBDE}" destId="{6EB3F3B6-0F44-484D-A778-FCE17DCB2FA9}" srcOrd="1" destOrd="0" presId="urn:microsoft.com/office/officeart/2005/8/layout/venn1"/>
    <dgm:cxn modelId="{5F6E64D6-54F6-413D-B53D-AD20E175B3EF}" type="presParOf" srcId="{914C4F53-1F48-4725-A25F-4540A094DBDE}" destId="{737C08E5-7DB5-4BB3-9277-10E308164BF6}" srcOrd="2" destOrd="0" presId="urn:microsoft.com/office/officeart/2005/8/layout/venn1"/>
    <dgm:cxn modelId="{0C7B29EC-A992-47C5-AA0C-8750085B1FBE}" type="presParOf" srcId="{914C4F53-1F48-4725-A25F-4540A094DBDE}" destId="{B64BA1AD-BED8-477A-9FE6-38CC9BF8FB3E}" srcOrd="3" destOrd="0" presId="urn:microsoft.com/office/officeart/2005/8/layout/venn1"/>
    <dgm:cxn modelId="{C1860804-CC34-426C-930E-BC5C8BD167EA}" type="presParOf" srcId="{914C4F53-1F48-4725-A25F-4540A094DBDE}" destId="{71FD4D4B-E9F7-4639-85A9-F896F23DD735}" srcOrd="4" destOrd="0" presId="urn:microsoft.com/office/officeart/2005/8/layout/venn1"/>
    <dgm:cxn modelId="{1E3ABB2F-2FB1-4443-A5E2-AD26ECBAADA9}" type="presParOf" srcId="{914C4F53-1F48-4725-A25F-4540A094DBDE}" destId="{E49453A8-CB15-419B-9D32-55E517FF327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DA0838-AC51-4B16-B36F-943F3A009BB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DD144BB-F7C7-4F9A-B040-A65DFE40D4BF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Want to</a:t>
          </a:r>
        </a:p>
        <a:p>
          <a:r>
            <a:rPr lang="en-GB" dirty="0" smtClean="0"/>
            <a:t>(Motivation)</a:t>
          </a:r>
          <a:endParaRPr lang="en-GB" dirty="0"/>
        </a:p>
      </dgm:t>
    </dgm:pt>
    <dgm:pt modelId="{F8CA54DF-093C-4867-B69C-8CD3DA0C0BB1}" type="parTrans" cxnId="{CA02E6A6-C740-43D4-B1DA-1CC5D3B8D8B5}">
      <dgm:prSet/>
      <dgm:spPr/>
      <dgm:t>
        <a:bodyPr/>
        <a:lstStyle/>
        <a:p>
          <a:endParaRPr lang="en-GB"/>
        </a:p>
      </dgm:t>
    </dgm:pt>
    <dgm:pt modelId="{DE7996AD-8C9B-4F73-9171-6852351186CD}" type="sibTrans" cxnId="{CA02E6A6-C740-43D4-B1DA-1CC5D3B8D8B5}">
      <dgm:prSet/>
      <dgm:spPr/>
      <dgm:t>
        <a:bodyPr/>
        <a:lstStyle/>
        <a:p>
          <a:endParaRPr lang="en-GB"/>
        </a:p>
      </dgm:t>
    </dgm:pt>
    <dgm:pt modelId="{35B96EE0-F201-4AD0-9B4E-3365E6ED7C76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GB" dirty="0" smtClean="0"/>
            <a:t>Allowed to</a:t>
          </a:r>
        </a:p>
        <a:p>
          <a:r>
            <a:rPr lang="en-GB" dirty="0" smtClean="0"/>
            <a:t>(Empowerment)</a:t>
          </a:r>
          <a:endParaRPr lang="en-GB" dirty="0"/>
        </a:p>
      </dgm:t>
    </dgm:pt>
    <dgm:pt modelId="{5222E71D-A9A6-4422-AF97-7FB80BDB6C26}" type="parTrans" cxnId="{71433482-631B-4D49-8DC7-CF0EA73554A1}">
      <dgm:prSet/>
      <dgm:spPr/>
      <dgm:t>
        <a:bodyPr/>
        <a:lstStyle/>
        <a:p>
          <a:endParaRPr lang="en-GB"/>
        </a:p>
      </dgm:t>
    </dgm:pt>
    <dgm:pt modelId="{E1C4ED97-7A10-43D6-A099-9B54D7E8B58E}" type="sibTrans" cxnId="{71433482-631B-4D49-8DC7-CF0EA73554A1}">
      <dgm:prSet/>
      <dgm:spPr/>
      <dgm:t>
        <a:bodyPr/>
        <a:lstStyle/>
        <a:p>
          <a:endParaRPr lang="en-GB"/>
        </a:p>
      </dgm:t>
    </dgm:pt>
    <dgm:pt modelId="{2A519C0E-61B1-4DEF-AA84-AD66EC4AB715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GB" dirty="0" smtClean="0"/>
            <a:t>Can do</a:t>
          </a:r>
        </a:p>
        <a:p>
          <a:r>
            <a:rPr lang="en-GB" dirty="0" smtClean="0"/>
            <a:t>(Capability)</a:t>
          </a:r>
          <a:endParaRPr lang="en-GB" dirty="0"/>
        </a:p>
      </dgm:t>
    </dgm:pt>
    <dgm:pt modelId="{8F755231-300C-4C61-B2D8-8E32CF1574AC}" type="parTrans" cxnId="{A6B22AD8-EBAF-4E58-A86B-701540D21669}">
      <dgm:prSet/>
      <dgm:spPr/>
      <dgm:t>
        <a:bodyPr/>
        <a:lstStyle/>
        <a:p>
          <a:endParaRPr lang="en-GB"/>
        </a:p>
      </dgm:t>
    </dgm:pt>
    <dgm:pt modelId="{4104EFAC-A8CF-4B5B-BC94-DCF55FE4F723}" type="sibTrans" cxnId="{A6B22AD8-EBAF-4E58-A86B-701540D21669}">
      <dgm:prSet/>
      <dgm:spPr/>
      <dgm:t>
        <a:bodyPr/>
        <a:lstStyle/>
        <a:p>
          <a:endParaRPr lang="en-GB"/>
        </a:p>
      </dgm:t>
    </dgm:pt>
    <dgm:pt modelId="{914C4F53-1F48-4725-A25F-4540A094DBDE}" type="pres">
      <dgm:prSet presAssocID="{D0DA0838-AC51-4B16-B36F-943F3A009BBA}" presName="compositeShape" presStyleCnt="0">
        <dgm:presLayoutVars>
          <dgm:chMax val="7"/>
          <dgm:dir/>
          <dgm:resizeHandles val="exact"/>
        </dgm:presLayoutVars>
      </dgm:prSet>
      <dgm:spPr/>
    </dgm:pt>
    <dgm:pt modelId="{C5150935-6C3D-4987-808A-456EFCB06D2F}" type="pres">
      <dgm:prSet presAssocID="{6DD144BB-F7C7-4F9A-B040-A65DFE40D4BF}" presName="circ1" presStyleLbl="vennNode1" presStyleIdx="0" presStyleCnt="3"/>
      <dgm:spPr/>
      <dgm:t>
        <a:bodyPr/>
        <a:lstStyle/>
        <a:p>
          <a:endParaRPr lang="en-GB"/>
        </a:p>
      </dgm:t>
    </dgm:pt>
    <dgm:pt modelId="{6EB3F3B6-0F44-484D-A778-FCE17DCB2FA9}" type="pres">
      <dgm:prSet presAssocID="{6DD144BB-F7C7-4F9A-B040-A65DFE40D4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7C08E5-7DB5-4BB3-9277-10E308164BF6}" type="pres">
      <dgm:prSet presAssocID="{35B96EE0-F201-4AD0-9B4E-3365E6ED7C76}" presName="circ2" presStyleLbl="vennNode1" presStyleIdx="1" presStyleCnt="3"/>
      <dgm:spPr/>
      <dgm:t>
        <a:bodyPr/>
        <a:lstStyle/>
        <a:p>
          <a:endParaRPr lang="en-GB"/>
        </a:p>
      </dgm:t>
    </dgm:pt>
    <dgm:pt modelId="{B64BA1AD-BED8-477A-9FE6-38CC9BF8FB3E}" type="pres">
      <dgm:prSet presAssocID="{35B96EE0-F201-4AD0-9B4E-3365E6ED7C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FD4D4B-E9F7-4639-85A9-F896F23DD735}" type="pres">
      <dgm:prSet presAssocID="{2A519C0E-61B1-4DEF-AA84-AD66EC4AB715}" presName="circ3" presStyleLbl="vennNode1" presStyleIdx="2" presStyleCnt="3"/>
      <dgm:spPr/>
      <dgm:t>
        <a:bodyPr/>
        <a:lstStyle/>
        <a:p>
          <a:endParaRPr lang="en-GB"/>
        </a:p>
      </dgm:t>
    </dgm:pt>
    <dgm:pt modelId="{E49453A8-CB15-419B-9D32-55E517FF3272}" type="pres">
      <dgm:prSet presAssocID="{2A519C0E-61B1-4DEF-AA84-AD66EC4AB7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D97294-EE19-46EE-B6EB-5A8DCDB76B59}" type="presOf" srcId="{35B96EE0-F201-4AD0-9B4E-3365E6ED7C76}" destId="{737C08E5-7DB5-4BB3-9277-10E308164BF6}" srcOrd="0" destOrd="0" presId="urn:microsoft.com/office/officeart/2005/8/layout/venn1"/>
    <dgm:cxn modelId="{5C477C14-2C39-43B2-BEBA-CFCBAC4E592E}" type="presOf" srcId="{2A519C0E-61B1-4DEF-AA84-AD66EC4AB715}" destId="{71FD4D4B-E9F7-4639-85A9-F896F23DD735}" srcOrd="0" destOrd="0" presId="urn:microsoft.com/office/officeart/2005/8/layout/venn1"/>
    <dgm:cxn modelId="{EB5EB278-FF29-46CA-A2BB-2A208B383F6D}" type="presOf" srcId="{35B96EE0-F201-4AD0-9B4E-3365E6ED7C76}" destId="{B64BA1AD-BED8-477A-9FE6-38CC9BF8FB3E}" srcOrd="1" destOrd="0" presId="urn:microsoft.com/office/officeart/2005/8/layout/venn1"/>
    <dgm:cxn modelId="{137FA4AE-0FA9-4958-B071-3EF626177ECD}" type="presOf" srcId="{2A519C0E-61B1-4DEF-AA84-AD66EC4AB715}" destId="{E49453A8-CB15-419B-9D32-55E517FF3272}" srcOrd="1" destOrd="0" presId="urn:microsoft.com/office/officeart/2005/8/layout/venn1"/>
    <dgm:cxn modelId="{A6B22AD8-EBAF-4E58-A86B-701540D21669}" srcId="{D0DA0838-AC51-4B16-B36F-943F3A009BBA}" destId="{2A519C0E-61B1-4DEF-AA84-AD66EC4AB715}" srcOrd="2" destOrd="0" parTransId="{8F755231-300C-4C61-B2D8-8E32CF1574AC}" sibTransId="{4104EFAC-A8CF-4B5B-BC94-DCF55FE4F723}"/>
    <dgm:cxn modelId="{CA02E6A6-C740-43D4-B1DA-1CC5D3B8D8B5}" srcId="{D0DA0838-AC51-4B16-B36F-943F3A009BBA}" destId="{6DD144BB-F7C7-4F9A-B040-A65DFE40D4BF}" srcOrd="0" destOrd="0" parTransId="{F8CA54DF-093C-4867-B69C-8CD3DA0C0BB1}" sibTransId="{DE7996AD-8C9B-4F73-9171-6852351186CD}"/>
    <dgm:cxn modelId="{752700D3-F537-4FD2-B0EB-7CE9C0E9132D}" type="presOf" srcId="{6DD144BB-F7C7-4F9A-B040-A65DFE40D4BF}" destId="{C5150935-6C3D-4987-808A-456EFCB06D2F}" srcOrd="0" destOrd="0" presId="urn:microsoft.com/office/officeart/2005/8/layout/venn1"/>
    <dgm:cxn modelId="{F31AA387-3A0D-43DD-98CA-63E15FF2DF4C}" type="presOf" srcId="{D0DA0838-AC51-4B16-B36F-943F3A009BBA}" destId="{914C4F53-1F48-4725-A25F-4540A094DBDE}" srcOrd="0" destOrd="0" presId="urn:microsoft.com/office/officeart/2005/8/layout/venn1"/>
    <dgm:cxn modelId="{71433482-631B-4D49-8DC7-CF0EA73554A1}" srcId="{D0DA0838-AC51-4B16-B36F-943F3A009BBA}" destId="{35B96EE0-F201-4AD0-9B4E-3365E6ED7C76}" srcOrd="1" destOrd="0" parTransId="{5222E71D-A9A6-4422-AF97-7FB80BDB6C26}" sibTransId="{E1C4ED97-7A10-43D6-A099-9B54D7E8B58E}"/>
    <dgm:cxn modelId="{88D1FCEF-0AD4-4BEC-A837-BE6B4D52E786}" type="presOf" srcId="{6DD144BB-F7C7-4F9A-B040-A65DFE40D4BF}" destId="{6EB3F3B6-0F44-484D-A778-FCE17DCB2FA9}" srcOrd="1" destOrd="0" presId="urn:microsoft.com/office/officeart/2005/8/layout/venn1"/>
    <dgm:cxn modelId="{4FBBF58F-A814-48E2-895A-9E5152E9922B}" type="presParOf" srcId="{914C4F53-1F48-4725-A25F-4540A094DBDE}" destId="{C5150935-6C3D-4987-808A-456EFCB06D2F}" srcOrd="0" destOrd="0" presId="urn:microsoft.com/office/officeart/2005/8/layout/venn1"/>
    <dgm:cxn modelId="{4D0EE943-E2A0-4974-8BAA-C225A6B8C093}" type="presParOf" srcId="{914C4F53-1F48-4725-A25F-4540A094DBDE}" destId="{6EB3F3B6-0F44-484D-A778-FCE17DCB2FA9}" srcOrd="1" destOrd="0" presId="urn:microsoft.com/office/officeart/2005/8/layout/venn1"/>
    <dgm:cxn modelId="{0F8E9D83-6167-4615-8193-8A79DDF43755}" type="presParOf" srcId="{914C4F53-1F48-4725-A25F-4540A094DBDE}" destId="{737C08E5-7DB5-4BB3-9277-10E308164BF6}" srcOrd="2" destOrd="0" presId="urn:microsoft.com/office/officeart/2005/8/layout/venn1"/>
    <dgm:cxn modelId="{070BDB6C-73A0-4BDE-8D23-A002CD845BD6}" type="presParOf" srcId="{914C4F53-1F48-4725-A25F-4540A094DBDE}" destId="{B64BA1AD-BED8-477A-9FE6-38CC9BF8FB3E}" srcOrd="3" destOrd="0" presId="urn:microsoft.com/office/officeart/2005/8/layout/venn1"/>
    <dgm:cxn modelId="{7BD8DFBB-5FA9-41E0-B71F-4EA41EF0AC8D}" type="presParOf" srcId="{914C4F53-1F48-4725-A25F-4540A094DBDE}" destId="{71FD4D4B-E9F7-4639-85A9-F896F23DD735}" srcOrd="4" destOrd="0" presId="urn:microsoft.com/office/officeart/2005/8/layout/venn1"/>
    <dgm:cxn modelId="{D942C772-136A-4796-8039-0512627BBDA4}" type="presParOf" srcId="{914C4F53-1F48-4725-A25F-4540A094DBDE}" destId="{E49453A8-CB15-419B-9D32-55E517FF327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A0838-AC51-4B16-B36F-943F3A009BB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DD144BB-F7C7-4F9A-B040-A65DFE40D4BF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Want to</a:t>
          </a:r>
        </a:p>
        <a:p>
          <a:r>
            <a:rPr lang="en-GB" dirty="0" smtClean="0"/>
            <a:t>(Motivation)</a:t>
          </a:r>
          <a:endParaRPr lang="en-GB" dirty="0"/>
        </a:p>
      </dgm:t>
    </dgm:pt>
    <dgm:pt modelId="{F8CA54DF-093C-4867-B69C-8CD3DA0C0BB1}" type="parTrans" cxnId="{CA02E6A6-C740-43D4-B1DA-1CC5D3B8D8B5}">
      <dgm:prSet/>
      <dgm:spPr/>
      <dgm:t>
        <a:bodyPr/>
        <a:lstStyle/>
        <a:p>
          <a:endParaRPr lang="en-GB"/>
        </a:p>
      </dgm:t>
    </dgm:pt>
    <dgm:pt modelId="{DE7996AD-8C9B-4F73-9171-6852351186CD}" type="sibTrans" cxnId="{CA02E6A6-C740-43D4-B1DA-1CC5D3B8D8B5}">
      <dgm:prSet/>
      <dgm:spPr/>
      <dgm:t>
        <a:bodyPr/>
        <a:lstStyle/>
        <a:p>
          <a:endParaRPr lang="en-GB"/>
        </a:p>
      </dgm:t>
    </dgm:pt>
    <dgm:pt modelId="{35B96EE0-F201-4AD0-9B4E-3365E6ED7C76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GB" dirty="0" smtClean="0"/>
            <a:t>Allowed to</a:t>
          </a:r>
        </a:p>
        <a:p>
          <a:r>
            <a:rPr lang="en-GB" dirty="0" smtClean="0"/>
            <a:t>(Empowerment)</a:t>
          </a:r>
          <a:endParaRPr lang="en-GB" dirty="0"/>
        </a:p>
      </dgm:t>
    </dgm:pt>
    <dgm:pt modelId="{5222E71D-A9A6-4422-AF97-7FB80BDB6C26}" type="parTrans" cxnId="{71433482-631B-4D49-8DC7-CF0EA73554A1}">
      <dgm:prSet/>
      <dgm:spPr/>
      <dgm:t>
        <a:bodyPr/>
        <a:lstStyle/>
        <a:p>
          <a:endParaRPr lang="en-GB"/>
        </a:p>
      </dgm:t>
    </dgm:pt>
    <dgm:pt modelId="{E1C4ED97-7A10-43D6-A099-9B54D7E8B58E}" type="sibTrans" cxnId="{71433482-631B-4D49-8DC7-CF0EA73554A1}">
      <dgm:prSet/>
      <dgm:spPr/>
      <dgm:t>
        <a:bodyPr/>
        <a:lstStyle/>
        <a:p>
          <a:endParaRPr lang="en-GB"/>
        </a:p>
      </dgm:t>
    </dgm:pt>
    <dgm:pt modelId="{2A519C0E-61B1-4DEF-AA84-AD66EC4AB715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GB" dirty="0" smtClean="0"/>
            <a:t>Can do</a:t>
          </a:r>
        </a:p>
        <a:p>
          <a:r>
            <a:rPr lang="en-GB" dirty="0" smtClean="0"/>
            <a:t>(Capability)</a:t>
          </a:r>
          <a:endParaRPr lang="en-GB" dirty="0"/>
        </a:p>
      </dgm:t>
    </dgm:pt>
    <dgm:pt modelId="{8F755231-300C-4C61-B2D8-8E32CF1574AC}" type="parTrans" cxnId="{A6B22AD8-EBAF-4E58-A86B-701540D21669}">
      <dgm:prSet/>
      <dgm:spPr/>
      <dgm:t>
        <a:bodyPr/>
        <a:lstStyle/>
        <a:p>
          <a:endParaRPr lang="en-GB"/>
        </a:p>
      </dgm:t>
    </dgm:pt>
    <dgm:pt modelId="{4104EFAC-A8CF-4B5B-BC94-DCF55FE4F723}" type="sibTrans" cxnId="{A6B22AD8-EBAF-4E58-A86B-701540D21669}">
      <dgm:prSet/>
      <dgm:spPr/>
      <dgm:t>
        <a:bodyPr/>
        <a:lstStyle/>
        <a:p>
          <a:endParaRPr lang="en-GB"/>
        </a:p>
      </dgm:t>
    </dgm:pt>
    <dgm:pt modelId="{914C4F53-1F48-4725-A25F-4540A094DBDE}" type="pres">
      <dgm:prSet presAssocID="{D0DA0838-AC51-4B16-B36F-943F3A009BBA}" presName="compositeShape" presStyleCnt="0">
        <dgm:presLayoutVars>
          <dgm:chMax val="7"/>
          <dgm:dir/>
          <dgm:resizeHandles val="exact"/>
        </dgm:presLayoutVars>
      </dgm:prSet>
      <dgm:spPr/>
    </dgm:pt>
    <dgm:pt modelId="{C5150935-6C3D-4987-808A-456EFCB06D2F}" type="pres">
      <dgm:prSet presAssocID="{6DD144BB-F7C7-4F9A-B040-A65DFE40D4BF}" presName="circ1" presStyleLbl="vennNode1" presStyleIdx="0" presStyleCnt="3"/>
      <dgm:spPr/>
      <dgm:t>
        <a:bodyPr/>
        <a:lstStyle/>
        <a:p>
          <a:endParaRPr lang="en-GB"/>
        </a:p>
      </dgm:t>
    </dgm:pt>
    <dgm:pt modelId="{6EB3F3B6-0F44-484D-A778-FCE17DCB2FA9}" type="pres">
      <dgm:prSet presAssocID="{6DD144BB-F7C7-4F9A-B040-A65DFE40D4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7C08E5-7DB5-4BB3-9277-10E308164BF6}" type="pres">
      <dgm:prSet presAssocID="{35B96EE0-F201-4AD0-9B4E-3365E6ED7C76}" presName="circ2" presStyleLbl="vennNode1" presStyleIdx="1" presStyleCnt="3"/>
      <dgm:spPr/>
      <dgm:t>
        <a:bodyPr/>
        <a:lstStyle/>
        <a:p>
          <a:endParaRPr lang="en-GB"/>
        </a:p>
      </dgm:t>
    </dgm:pt>
    <dgm:pt modelId="{B64BA1AD-BED8-477A-9FE6-38CC9BF8FB3E}" type="pres">
      <dgm:prSet presAssocID="{35B96EE0-F201-4AD0-9B4E-3365E6ED7C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FD4D4B-E9F7-4639-85A9-F896F23DD735}" type="pres">
      <dgm:prSet presAssocID="{2A519C0E-61B1-4DEF-AA84-AD66EC4AB715}" presName="circ3" presStyleLbl="vennNode1" presStyleIdx="2" presStyleCnt="3"/>
      <dgm:spPr/>
      <dgm:t>
        <a:bodyPr/>
        <a:lstStyle/>
        <a:p>
          <a:endParaRPr lang="en-GB"/>
        </a:p>
      </dgm:t>
    </dgm:pt>
    <dgm:pt modelId="{E49453A8-CB15-419B-9D32-55E517FF3272}" type="pres">
      <dgm:prSet presAssocID="{2A519C0E-61B1-4DEF-AA84-AD66EC4AB7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76E223-B915-47DA-8997-59EEE5901B16}" type="presOf" srcId="{D0DA0838-AC51-4B16-B36F-943F3A009BBA}" destId="{914C4F53-1F48-4725-A25F-4540A094DBDE}" srcOrd="0" destOrd="0" presId="urn:microsoft.com/office/officeart/2005/8/layout/venn1"/>
    <dgm:cxn modelId="{88DE1629-CB54-45AA-9CFF-FEA65E9CB556}" type="presOf" srcId="{6DD144BB-F7C7-4F9A-B040-A65DFE40D4BF}" destId="{6EB3F3B6-0F44-484D-A778-FCE17DCB2FA9}" srcOrd="1" destOrd="0" presId="urn:microsoft.com/office/officeart/2005/8/layout/venn1"/>
    <dgm:cxn modelId="{27091CDB-C3FE-4F8E-B083-AACC8EE665FC}" type="presOf" srcId="{35B96EE0-F201-4AD0-9B4E-3365E6ED7C76}" destId="{737C08E5-7DB5-4BB3-9277-10E308164BF6}" srcOrd="0" destOrd="0" presId="urn:microsoft.com/office/officeart/2005/8/layout/venn1"/>
    <dgm:cxn modelId="{144F36BA-E59D-43A5-8E72-F6CDEDC23003}" type="presOf" srcId="{2A519C0E-61B1-4DEF-AA84-AD66EC4AB715}" destId="{71FD4D4B-E9F7-4639-85A9-F896F23DD735}" srcOrd="0" destOrd="0" presId="urn:microsoft.com/office/officeart/2005/8/layout/venn1"/>
    <dgm:cxn modelId="{EA364D1D-62C5-4BBC-951F-AD86C1F9E28E}" type="presOf" srcId="{2A519C0E-61B1-4DEF-AA84-AD66EC4AB715}" destId="{E49453A8-CB15-419B-9D32-55E517FF3272}" srcOrd="1" destOrd="0" presId="urn:microsoft.com/office/officeart/2005/8/layout/venn1"/>
    <dgm:cxn modelId="{35A05F58-49C9-4023-B204-6D69277420E8}" type="presOf" srcId="{6DD144BB-F7C7-4F9A-B040-A65DFE40D4BF}" destId="{C5150935-6C3D-4987-808A-456EFCB06D2F}" srcOrd="0" destOrd="0" presId="urn:microsoft.com/office/officeart/2005/8/layout/venn1"/>
    <dgm:cxn modelId="{6D110D82-F2B5-4825-B95A-82413145E7F5}" type="presOf" srcId="{35B96EE0-F201-4AD0-9B4E-3365E6ED7C76}" destId="{B64BA1AD-BED8-477A-9FE6-38CC9BF8FB3E}" srcOrd="1" destOrd="0" presId="urn:microsoft.com/office/officeart/2005/8/layout/venn1"/>
    <dgm:cxn modelId="{A6B22AD8-EBAF-4E58-A86B-701540D21669}" srcId="{D0DA0838-AC51-4B16-B36F-943F3A009BBA}" destId="{2A519C0E-61B1-4DEF-AA84-AD66EC4AB715}" srcOrd="2" destOrd="0" parTransId="{8F755231-300C-4C61-B2D8-8E32CF1574AC}" sibTransId="{4104EFAC-A8CF-4B5B-BC94-DCF55FE4F723}"/>
    <dgm:cxn modelId="{CA02E6A6-C740-43D4-B1DA-1CC5D3B8D8B5}" srcId="{D0DA0838-AC51-4B16-B36F-943F3A009BBA}" destId="{6DD144BB-F7C7-4F9A-B040-A65DFE40D4BF}" srcOrd="0" destOrd="0" parTransId="{F8CA54DF-093C-4867-B69C-8CD3DA0C0BB1}" sibTransId="{DE7996AD-8C9B-4F73-9171-6852351186CD}"/>
    <dgm:cxn modelId="{71433482-631B-4D49-8DC7-CF0EA73554A1}" srcId="{D0DA0838-AC51-4B16-B36F-943F3A009BBA}" destId="{35B96EE0-F201-4AD0-9B4E-3365E6ED7C76}" srcOrd="1" destOrd="0" parTransId="{5222E71D-A9A6-4422-AF97-7FB80BDB6C26}" sibTransId="{E1C4ED97-7A10-43D6-A099-9B54D7E8B58E}"/>
    <dgm:cxn modelId="{195FE27B-9FB0-40F0-B095-71222C5D8912}" type="presParOf" srcId="{914C4F53-1F48-4725-A25F-4540A094DBDE}" destId="{C5150935-6C3D-4987-808A-456EFCB06D2F}" srcOrd="0" destOrd="0" presId="urn:microsoft.com/office/officeart/2005/8/layout/venn1"/>
    <dgm:cxn modelId="{90A3991C-B033-4D59-AB21-872B438AE2EF}" type="presParOf" srcId="{914C4F53-1F48-4725-A25F-4540A094DBDE}" destId="{6EB3F3B6-0F44-484D-A778-FCE17DCB2FA9}" srcOrd="1" destOrd="0" presId="urn:microsoft.com/office/officeart/2005/8/layout/venn1"/>
    <dgm:cxn modelId="{B7F994C3-4DD4-4226-8A41-53E58ADF7C51}" type="presParOf" srcId="{914C4F53-1F48-4725-A25F-4540A094DBDE}" destId="{737C08E5-7DB5-4BB3-9277-10E308164BF6}" srcOrd="2" destOrd="0" presId="urn:microsoft.com/office/officeart/2005/8/layout/venn1"/>
    <dgm:cxn modelId="{3D245A1B-510E-4F80-A18F-9C0A02D8A9D9}" type="presParOf" srcId="{914C4F53-1F48-4725-A25F-4540A094DBDE}" destId="{B64BA1AD-BED8-477A-9FE6-38CC9BF8FB3E}" srcOrd="3" destOrd="0" presId="urn:microsoft.com/office/officeart/2005/8/layout/venn1"/>
    <dgm:cxn modelId="{CAF9EBC1-33E0-4900-BF34-613A6CE6FCF8}" type="presParOf" srcId="{914C4F53-1F48-4725-A25F-4540A094DBDE}" destId="{71FD4D4B-E9F7-4639-85A9-F896F23DD735}" srcOrd="4" destOrd="0" presId="urn:microsoft.com/office/officeart/2005/8/layout/venn1"/>
    <dgm:cxn modelId="{C88D09F5-2C33-4DE5-BA51-AA834F6EB404}" type="presParOf" srcId="{914C4F53-1F48-4725-A25F-4540A094DBDE}" destId="{E49453A8-CB15-419B-9D32-55E517FF327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DA0838-AC51-4B16-B36F-943F3A009BB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DD144BB-F7C7-4F9A-B040-A65DFE40D4BF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Want to</a:t>
          </a:r>
        </a:p>
        <a:p>
          <a:r>
            <a:rPr lang="en-GB" dirty="0" smtClean="0"/>
            <a:t>(Motivation)</a:t>
          </a:r>
          <a:endParaRPr lang="en-GB" dirty="0"/>
        </a:p>
      </dgm:t>
    </dgm:pt>
    <dgm:pt modelId="{F8CA54DF-093C-4867-B69C-8CD3DA0C0BB1}" type="parTrans" cxnId="{CA02E6A6-C740-43D4-B1DA-1CC5D3B8D8B5}">
      <dgm:prSet/>
      <dgm:spPr/>
      <dgm:t>
        <a:bodyPr/>
        <a:lstStyle/>
        <a:p>
          <a:endParaRPr lang="en-GB"/>
        </a:p>
      </dgm:t>
    </dgm:pt>
    <dgm:pt modelId="{DE7996AD-8C9B-4F73-9171-6852351186CD}" type="sibTrans" cxnId="{CA02E6A6-C740-43D4-B1DA-1CC5D3B8D8B5}">
      <dgm:prSet/>
      <dgm:spPr/>
      <dgm:t>
        <a:bodyPr/>
        <a:lstStyle/>
        <a:p>
          <a:endParaRPr lang="en-GB"/>
        </a:p>
      </dgm:t>
    </dgm:pt>
    <dgm:pt modelId="{35B96EE0-F201-4AD0-9B4E-3365E6ED7C76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GB" dirty="0" smtClean="0"/>
            <a:t>Allowed to</a:t>
          </a:r>
        </a:p>
        <a:p>
          <a:r>
            <a:rPr lang="en-GB" dirty="0" smtClean="0"/>
            <a:t>(Empowerment)</a:t>
          </a:r>
          <a:endParaRPr lang="en-GB" dirty="0"/>
        </a:p>
      </dgm:t>
    </dgm:pt>
    <dgm:pt modelId="{5222E71D-A9A6-4422-AF97-7FB80BDB6C26}" type="parTrans" cxnId="{71433482-631B-4D49-8DC7-CF0EA73554A1}">
      <dgm:prSet/>
      <dgm:spPr/>
      <dgm:t>
        <a:bodyPr/>
        <a:lstStyle/>
        <a:p>
          <a:endParaRPr lang="en-GB"/>
        </a:p>
      </dgm:t>
    </dgm:pt>
    <dgm:pt modelId="{E1C4ED97-7A10-43D6-A099-9B54D7E8B58E}" type="sibTrans" cxnId="{71433482-631B-4D49-8DC7-CF0EA73554A1}">
      <dgm:prSet/>
      <dgm:spPr/>
      <dgm:t>
        <a:bodyPr/>
        <a:lstStyle/>
        <a:p>
          <a:endParaRPr lang="en-GB"/>
        </a:p>
      </dgm:t>
    </dgm:pt>
    <dgm:pt modelId="{2A519C0E-61B1-4DEF-AA84-AD66EC4AB715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GB" dirty="0" smtClean="0"/>
            <a:t>Can do</a:t>
          </a:r>
        </a:p>
        <a:p>
          <a:r>
            <a:rPr lang="en-GB" dirty="0" smtClean="0"/>
            <a:t>(Capability)</a:t>
          </a:r>
          <a:endParaRPr lang="en-GB" dirty="0"/>
        </a:p>
      </dgm:t>
    </dgm:pt>
    <dgm:pt modelId="{8F755231-300C-4C61-B2D8-8E32CF1574AC}" type="parTrans" cxnId="{A6B22AD8-EBAF-4E58-A86B-701540D21669}">
      <dgm:prSet/>
      <dgm:spPr/>
      <dgm:t>
        <a:bodyPr/>
        <a:lstStyle/>
        <a:p>
          <a:endParaRPr lang="en-GB"/>
        </a:p>
      </dgm:t>
    </dgm:pt>
    <dgm:pt modelId="{4104EFAC-A8CF-4B5B-BC94-DCF55FE4F723}" type="sibTrans" cxnId="{A6B22AD8-EBAF-4E58-A86B-701540D21669}">
      <dgm:prSet/>
      <dgm:spPr/>
      <dgm:t>
        <a:bodyPr/>
        <a:lstStyle/>
        <a:p>
          <a:endParaRPr lang="en-GB"/>
        </a:p>
      </dgm:t>
    </dgm:pt>
    <dgm:pt modelId="{914C4F53-1F48-4725-A25F-4540A094DBDE}" type="pres">
      <dgm:prSet presAssocID="{D0DA0838-AC51-4B16-B36F-943F3A009BBA}" presName="compositeShape" presStyleCnt="0">
        <dgm:presLayoutVars>
          <dgm:chMax val="7"/>
          <dgm:dir/>
          <dgm:resizeHandles val="exact"/>
        </dgm:presLayoutVars>
      </dgm:prSet>
      <dgm:spPr/>
    </dgm:pt>
    <dgm:pt modelId="{C5150935-6C3D-4987-808A-456EFCB06D2F}" type="pres">
      <dgm:prSet presAssocID="{6DD144BB-F7C7-4F9A-B040-A65DFE40D4BF}" presName="circ1" presStyleLbl="vennNode1" presStyleIdx="0" presStyleCnt="3"/>
      <dgm:spPr/>
      <dgm:t>
        <a:bodyPr/>
        <a:lstStyle/>
        <a:p>
          <a:endParaRPr lang="en-GB"/>
        </a:p>
      </dgm:t>
    </dgm:pt>
    <dgm:pt modelId="{6EB3F3B6-0F44-484D-A778-FCE17DCB2FA9}" type="pres">
      <dgm:prSet presAssocID="{6DD144BB-F7C7-4F9A-B040-A65DFE40D4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7C08E5-7DB5-4BB3-9277-10E308164BF6}" type="pres">
      <dgm:prSet presAssocID="{35B96EE0-F201-4AD0-9B4E-3365E6ED7C76}" presName="circ2" presStyleLbl="vennNode1" presStyleIdx="1" presStyleCnt="3"/>
      <dgm:spPr/>
      <dgm:t>
        <a:bodyPr/>
        <a:lstStyle/>
        <a:p>
          <a:endParaRPr lang="en-GB"/>
        </a:p>
      </dgm:t>
    </dgm:pt>
    <dgm:pt modelId="{B64BA1AD-BED8-477A-9FE6-38CC9BF8FB3E}" type="pres">
      <dgm:prSet presAssocID="{35B96EE0-F201-4AD0-9B4E-3365E6ED7C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FD4D4B-E9F7-4639-85A9-F896F23DD735}" type="pres">
      <dgm:prSet presAssocID="{2A519C0E-61B1-4DEF-AA84-AD66EC4AB715}" presName="circ3" presStyleLbl="vennNode1" presStyleIdx="2" presStyleCnt="3"/>
      <dgm:spPr/>
      <dgm:t>
        <a:bodyPr/>
        <a:lstStyle/>
        <a:p>
          <a:endParaRPr lang="en-GB"/>
        </a:p>
      </dgm:t>
    </dgm:pt>
    <dgm:pt modelId="{E49453A8-CB15-419B-9D32-55E517FF3272}" type="pres">
      <dgm:prSet presAssocID="{2A519C0E-61B1-4DEF-AA84-AD66EC4AB7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930E1B-1406-4AD4-94E2-952FBB159D5C}" type="presOf" srcId="{35B96EE0-F201-4AD0-9B4E-3365E6ED7C76}" destId="{737C08E5-7DB5-4BB3-9277-10E308164BF6}" srcOrd="0" destOrd="0" presId="urn:microsoft.com/office/officeart/2005/8/layout/venn1"/>
    <dgm:cxn modelId="{9B203BF7-FAF9-4104-B964-E2218AE03C57}" type="presOf" srcId="{6DD144BB-F7C7-4F9A-B040-A65DFE40D4BF}" destId="{C5150935-6C3D-4987-808A-456EFCB06D2F}" srcOrd="0" destOrd="0" presId="urn:microsoft.com/office/officeart/2005/8/layout/venn1"/>
    <dgm:cxn modelId="{F0BDBEE7-A8A1-4F81-9DB8-52D4CEACF586}" type="presOf" srcId="{2A519C0E-61B1-4DEF-AA84-AD66EC4AB715}" destId="{71FD4D4B-E9F7-4639-85A9-F896F23DD735}" srcOrd="0" destOrd="0" presId="urn:microsoft.com/office/officeart/2005/8/layout/venn1"/>
    <dgm:cxn modelId="{D2145FDE-3BC1-44FC-B42E-137A3E1D4627}" type="presOf" srcId="{D0DA0838-AC51-4B16-B36F-943F3A009BBA}" destId="{914C4F53-1F48-4725-A25F-4540A094DBDE}" srcOrd="0" destOrd="0" presId="urn:microsoft.com/office/officeart/2005/8/layout/venn1"/>
    <dgm:cxn modelId="{89442FD7-AA9E-4ECB-84A2-D0B00F8B9D06}" type="presOf" srcId="{2A519C0E-61B1-4DEF-AA84-AD66EC4AB715}" destId="{E49453A8-CB15-419B-9D32-55E517FF3272}" srcOrd="1" destOrd="0" presId="urn:microsoft.com/office/officeart/2005/8/layout/venn1"/>
    <dgm:cxn modelId="{A6B22AD8-EBAF-4E58-A86B-701540D21669}" srcId="{D0DA0838-AC51-4B16-B36F-943F3A009BBA}" destId="{2A519C0E-61B1-4DEF-AA84-AD66EC4AB715}" srcOrd="2" destOrd="0" parTransId="{8F755231-300C-4C61-B2D8-8E32CF1574AC}" sibTransId="{4104EFAC-A8CF-4B5B-BC94-DCF55FE4F723}"/>
    <dgm:cxn modelId="{CA02E6A6-C740-43D4-B1DA-1CC5D3B8D8B5}" srcId="{D0DA0838-AC51-4B16-B36F-943F3A009BBA}" destId="{6DD144BB-F7C7-4F9A-B040-A65DFE40D4BF}" srcOrd="0" destOrd="0" parTransId="{F8CA54DF-093C-4867-B69C-8CD3DA0C0BB1}" sibTransId="{DE7996AD-8C9B-4F73-9171-6852351186CD}"/>
    <dgm:cxn modelId="{71433482-631B-4D49-8DC7-CF0EA73554A1}" srcId="{D0DA0838-AC51-4B16-B36F-943F3A009BBA}" destId="{35B96EE0-F201-4AD0-9B4E-3365E6ED7C76}" srcOrd="1" destOrd="0" parTransId="{5222E71D-A9A6-4422-AF97-7FB80BDB6C26}" sibTransId="{E1C4ED97-7A10-43D6-A099-9B54D7E8B58E}"/>
    <dgm:cxn modelId="{2F6E754E-336C-45D5-844B-95017C5D198E}" type="presOf" srcId="{35B96EE0-F201-4AD0-9B4E-3365E6ED7C76}" destId="{B64BA1AD-BED8-477A-9FE6-38CC9BF8FB3E}" srcOrd="1" destOrd="0" presId="urn:microsoft.com/office/officeart/2005/8/layout/venn1"/>
    <dgm:cxn modelId="{C62D2B9A-7E05-4047-AD87-4326098E6DF2}" type="presOf" srcId="{6DD144BB-F7C7-4F9A-B040-A65DFE40D4BF}" destId="{6EB3F3B6-0F44-484D-A778-FCE17DCB2FA9}" srcOrd="1" destOrd="0" presId="urn:microsoft.com/office/officeart/2005/8/layout/venn1"/>
    <dgm:cxn modelId="{4357638A-7EAD-4123-A3B7-63969034F453}" type="presParOf" srcId="{914C4F53-1F48-4725-A25F-4540A094DBDE}" destId="{C5150935-6C3D-4987-808A-456EFCB06D2F}" srcOrd="0" destOrd="0" presId="urn:microsoft.com/office/officeart/2005/8/layout/venn1"/>
    <dgm:cxn modelId="{A2FC8414-DC0D-4E8B-AFE0-1042C181F16E}" type="presParOf" srcId="{914C4F53-1F48-4725-A25F-4540A094DBDE}" destId="{6EB3F3B6-0F44-484D-A778-FCE17DCB2FA9}" srcOrd="1" destOrd="0" presId="urn:microsoft.com/office/officeart/2005/8/layout/venn1"/>
    <dgm:cxn modelId="{CE870ABA-F6A4-4EBD-A597-18A9BBB378F6}" type="presParOf" srcId="{914C4F53-1F48-4725-A25F-4540A094DBDE}" destId="{737C08E5-7DB5-4BB3-9277-10E308164BF6}" srcOrd="2" destOrd="0" presId="urn:microsoft.com/office/officeart/2005/8/layout/venn1"/>
    <dgm:cxn modelId="{422550A3-B1FB-4B90-AA71-85AB094A8A06}" type="presParOf" srcId="{914C4F53-1F48-4725-A25F-4540A094DBDE}" destId="{B64BA1AD-BED8-477A-9FE6-38CC9BF8FB3E}" srcOrd="3" destOrd="0" presId="urn:microsoft.com/office/officeart/2005/8/layout/venn1"/>
    <dgm:cxn modelId="{84340AE3-B44C-4AA5-A3AF-A46DCAABDBFF}" type="presParOf" srcId="{914C4F53-1F48-4725-A25F-4540A094DBDE}" destId="{71FD4D4B-E9F7-4639-85A9-F896F23DD735}" srcOrd="4" destOrd="0" presId="urn:microsoft.com/office/officeart/2005/8/layout/venn1"/>
    <dgm:cxn modelId="{F949028B-464B-4CC9-8BBB-191C2776510C}" type="presParOf" srcId="{914C4F53-1F48-4725-A25F-4540A094DBDE}" destId="{E49453A8-CB15-419B-9D32-55E517FF327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DA0838-AC51-4B16-B36F-943F3A009BB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DD144BB-F7C7-4F9A-B040-A65DFE40D4BF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Want to</a:t>
          </a:r>
        </a:p>
        <a:p>
          <a:r>
            <a:rPr lang="en-GB" dirty="0" smtClean="0"/>
            <a:t>(Motivation)</a:t>
          </a:r>
          <a:endParaRPr lang="en-GB" dirty="0"/>
        </a:p>
      </dgm:t>
    </dgm:pt>
    <dgm:pt modelId="{F8CA54DF-093C-4867-B69C-8CD3DA0C0BB1}" type="parTrans" cxnId="{CA02E6A6-C740-43D4-B1DA-1CC5D3B8D8B5}">
      <dgm:prSet/>
      <dgm:spPr/>
      <dgm:t>
        <a:bodyPr/>
        <a:lstStyle/>
        <a:p>
          <a:endParaRPr lang="en-GB"/>
        </a:p>
      </dgm:t>
    </dgm:pt>
    <dgm:pt modelId="{DE7996AD-8C9B-4F73-9171-6852351186CD}" type="sibTrans" cxnId="{CA02E6A6-C740-43D4-B1DA-1CC5D3B8D8B5}">
      <dgm:prSet/>
      <dgm:spPr/>
      <dgm:t>
        <a:bodyPr/>
        <a:lstStyle/>
        <a:p>
          <a:endParaRPr lang="en-GB"/>
        </a:p>
      </dgm:t>
    </dgm:pt>
    <dgm:pt modelId="{35B96EE0-F201-4AD0-9B4E-3365E6ED7C76}">
      <dgm:prSet phldrT="[Text]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GB" dirty="0" smtClean="0"/>
            <a:t>Allowed to</a:t>
          </a:r>
        </a:p>
        <a:p>
          <a:r>
            <a:rPr lang="en-GB" dirty="0" smtClean="0"/>
            <a:t>(Empowerment)</a:t>
          </a:r>
          <a:endParaRPr lang="en-GB" dirty="0"/>
        </a:p>
      </dgm:t>
    </dgm:pt>
    <dgm:pt modelId="{5222E71D-A9A6-4422-AF97-7FB80BDB6C26}" type="parTrans" cxnId="{71433482-631B-4D49-8DC7-CF0EA73554A1}">
      <dgm:prSet/>
      <dgm:spPr/>
      <dgm:t>
        <a:bodyPr/>
        <a:lstStyle/>
        <a:p>
          <a:endParaRPr lang="en-GB"/>
        </a:p>
      </dgm:t>
    </dgm:pt>
    <dgm:pt modelId="{E1C4ED97-7A10-43D6-A099-9B54D7E8B58E}" type="sibTrans" cxnId="{71433482-631B-4D49-8DC7-CF0EA73554A1}">
      <dgm:prSet/>
      <dgm:spPr/>
      <dgm:t>
        <a:bodyPr/>
        <a:lstStyle/>
        <a:p>
          <a:endParaRPr lang="en-GB"/>
        </a:p>
      </dgm:t>
    </dgm:pt>
    <dgm:pt modelId="{2A519C0E-61B1-4DEF-AA84-AD66EC4AB715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GB" dirty="0" smtClean="0"/>
            <a:t>Can do</a:t>
          </a:r>
        </a:p>
        <a:p>
          <a:r>
            <a:rPr lang="en-GB" dirty="0" smtClean="0"/>
            <a:t>(Capability)</a:t>
          </a:r>
          <a:endParaRPr lang="en-GB" dirty="0"/>
        </a:p>
      </dgm:t>
    </dgm:pt>
    <dgm:pt modelId="{8F755231-300C-4C61-B2D8-8E32CF1574AC}" type="parTrans" cxnId="{A6B22AD8-EBAF-4E58-A86B-701540D21669}">
      <dgm:prSet/>
      <dgm:spPr/>
      <dgm:t>
        <a:bodyPr/>
        <a:lstStyle/>
        <a:p>
          <a:endParaRPr lang="en-GB"/>
        </a:p>
      </dgm:t>
    </dgm:pt>
    <dgm:pt modelId="{4104EFAC-A8CF-4B5B-BC94-DCF55FE4F723}" type="sibTrans" cxnId="{A6B22AD8-EBAF-4E58-A86B-701540D21669}">
      <dgm:prSet/>
      <dgm:spPr/>
      <dgm:t>
        <a:bodyPr/>
        <a:lstStyle/>
        <a:p>
          <a:endParaRPr lang="en-GB"/>
        </a:p>
      </dgm:t>
    </dgm:pt>
    <dgm:pt modelId="{914C4F53-1F48-4725-A25F-4540A094DBDE}" type="pres">
      <dgm:prSet presAssocID="{D0DA0838-AC51-4B16-B36F-943F3A009BBA}" presName="compositeShape" presStyleCnt="0">
        <dgm:presLayoutVars>
          <dgm:chMax val="7"/>
          <dgm:dir/>
          <dgm:resizeHandles val="exact"/>
        </dgm:presLayoutVars>
      </dgm:prSet>
      <dgm:spPr/>
    </dgm:pt>
    <dgm:pt modelId="{C5150935-6C3D-4987-808A-456EFCB06D2F}" type="pres">
      <dgm:prSet presAssocID="{6DD144BB-F7C7-4F9A-B040-A65DFE40D4BF}" presName="circ1" presStyleLbl="vennNode1" presStyleIdx="0" presStyleCnt="3"/>
      <dgm:spPr/>
      <dgm:t>
        <a:bodyPr/>
        <a:lstStyle/>
        <a:p>
          <a:endParaRPr lang="en-GB"/>
        </a:p>
      </dgm:t>
    </dgm:pt>
    <dgm:pt modelId="{6EB3F3B6-0F44-484D-A778-FCE17DCB2FA9}" type="pres">
      <dgm:prSet presAssocID="{6DD144BB-F7C7-4F9A-B040-A65DFE40D4B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7C08E5-7DB5-4BB3-9277-10E308164BF6}" type="pres">
      <dgm:prSet presAssocID="{35B96EE0-F201-4AD0-9B4E-3365E6ED7C76}" presName="circ2" presStyleLbl="vennNode1" presStyleIdx="1" presStyleCnt="3"/>
      <dgm:spPr/>
      <dgm:t>
        <a:bodyPr/>
        <a:lstStyle/>
        <a:p>
          <a:endParaRPr lang="en-GB"/>
        </a:p>
      </dgm:t>
    </dgm:pt>
    <dgm:pt modelId="{B64BA1AD-BED8-477A-9FE6-38CC9BF8FB3E}" type="pres">
      <dgm:prSet presAssocID="{35B96EE0-F201-4AD0-9B4E-3365E6ED7C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FD4D4B-E9F7-4639-85A9-F896F23DD735}" type="pres">
      <dgm:prSet presAssocID="{2A519C0E-61B1-4DEF-AA84-AD66EC4AB715}" presName="circ3" presStyleLbl="vennNode1" presStyleIdx="2" presStyleCnt="3"/>
      <dgm:spPr/>
      <dgm:t>
        <a:bodyPr/>
        <a:lstStyle/>
        <a:p>
          <a:endParaRPr lang="en-GB"/>
        </a:p>
      </dgm:t>
    </dgm:pt>
    <dgm:pt modelId="{E49453A8-CB15-419B-9D32-55E517FF3272}" type="pres">
      <dgm:prSet presAssocID="{2A519C0E-61B1-4DEF-AA84-AD66EC4AB7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CDD7A90-78BA-46D3-B868-52B4CBD15997}" type="presOf" srcId="{6DD144BB-F7C7-4F9A-B040-A65DFE40D4BF}" destId="{C5150935-6C3D-4987-808A-456EFCB06D2F}" srcOrd="0" destOrd="0" presId="urn:microsoft.com/office/officeart/2005/8/layout/venn1"/>
    <dgm:cxn modelId="{CA02E6A6-C740-43D4-B1DA-1CC5D3B8D8B5}" srcId="{D0DA0838-AC51-4B16-B36F-943F3A009BBA}" destId="{6DD144BB-F7C7-4F9A-B040-A65DFE40D4BF}" srcOrd="0" destOrd="0" parTransId="{F8CA54DF-093C-4867-B69C-8CD3DA0C0BB1}" sibTransId="{DE7996AD-8C9B-4F73-9171-6852351186CD}"/>
    <dgm:cxn modelId="{A6B22AD8-EBAF-4E58-A86B-701540D21669}" srcId="{D0DA0838-AC51-4B16-B36F-943F3A009BBA}" destId="{2A519C0E-61B1-4DEF-AA84-AD66EC4AB715}" srcOrd="2" destOrd="0" parTransId="{8F755231-300C-4C61-B2D8-8E32CF1574AC}" sibTransId="{4104EFAC-A8CF-4B5B-BC94-DCF55FE4F723}"/>
    <dgm:cxn modelId="{71433482-631B-4D49-8DC7-CF0EA73554A1}" srcId="{D0DA0838-AC51-4B16-B36F-943F3A009BBA}" destId="{35B96EE0-F201-4AD0-9B4E-3365E6ED7C76}" srcOrd="1" destOrd="0" parTransId="{5222E71D-A9A6-4422-AF97-7FB80BDB6C26}" sibTransId="{E1C4ED97-7A10-43D6-A099-9B54D7E8B58E}"/>
    <dgm:cxn modelId="{B8D8CA57-D256-47DF-9146-A88CE6DA2310}" type="presOf" srcId="{2A519C0E-61B1-4DEF-AA84-AD66EC4AB715}" destId="{E49453A8-CB15-419B-9D32-55E517FF3272}" srcOrd="1" destOrd="0" presId="urn:microsoft.com/office/officeart/2005/8/layout/venn1"/>
    <dgm:cxn modelId="{ABF31961-3BD5-474C-A3AD-2F5B1E1B0A84}" type="presOf" srcId="{35B96EE0-F201-4AD0-9B4E-3365E6ED7C76}" destId="{B64BA1AD-BED8-477A-9FE6-38CC9BF8FB3E}" srcOrd="1" destOrd="0" presId="urn:microsoft.com/office/officeart/2005/8/layout/venn1"/>
    <dgm:cxn modelId="{1F0163BB-B4C7-48C7-85DC-49C7162734CF}" type="presOf" srcId="{D0DA0838-AC51-4B16-B36F-943F3A009BBA}" destId="{914C4F53-1F48-4725-A25F-4540A094DBDE}" srcOrd="0" destOrd="0" presId="urn:microsoft.com/office/officeart/2005/8/layout/venn1"/>
    <dgm:cxn modelId="{7989CBCF-47F9-4926-929A-0E5EB44C8D33}" type="presOf" srcId="{6DD144BB-F7C7-4F9A-B040-A65DFE40D4BF}" destId="{6EB3F3B6-0F44-484D-A778-FCE17DCB2FA9}" srcOrd="1" destOrd="0" presId="urn:microsoft.com/office/officeart/2005/8/layout/venn1"/>
    <dgm:cxn modelId="{525AA148-4922-4991-981C-B8E97F64269D}" type="presOf" srcId="{35B96EE0-F201-4AD0-9B4E-3365E6ED7C76}" destId="{737C08E5-7DB5-4BB3-9277-10E308164BF6}" srcOrd="0" destOrd="0" presId="urn:microsoft.com/office/officeart/2005/8/layout/venn1"/>
    <dgm:cxn modelId="{B9033A6E-7218-48AC-91FA-039B768D1859}" type="presOf" srcId="{2A519C0E-61B1-4DEF-AA84-AD66EC4AB715}" destId="{71FD4D4B-E9F7-4639-85A9-F896F23DD735}" srcOrd="0" destOrd="0" presId="urn:microsoft.com/office/officeart/2005/8/layout/venn1"/>
    <dgm:cxn modelId="{EE5CC5AB-55B5-4343-ACDB-E11AF1D10951}" type="presParOf" srcId="{914C4F53-1F48-4725-A25F-4540A094DBDE}" destId="{C5150935-6C3D-4987-808A-456EFCB06D2F}" srcOrd="0" destOrd="0" presId="urn:microsoft.com/office/officeart/2005/8/layout/venn1"/>
    <dgm:cxn modelId="{BD05343F-264F-492B-9F75-04E019C1B5AC}" type="presParOf" srcId="{914C4F53-1F48-4725-A25F-4540A094DBDE}" destId="{6EB3F3B6-0F44-484D-A778-FCE17DCB2FA9}" srcOrd="1" destOrd="0" presId="urn:microsoft.com/office/officeart/2005/8/layout/venn1"/>
    <dgm:cxn modelId="{9041768C-3D5F-4C3C-B912-D886AD815FA7}" type="presParOf" srcId="{914C4F53-1F48-4725-A25F-4540A094DBDE}" destId="{737C08E5-7DB5-4BB3-9277-10E308164BF6}" srcOrd="2" destOrd="0" presId="urn:microsoft.com/office/officeart/2005/8/layout/venn1"/>
    <dgm:cxn modelId="{25337838-6F45-4F0E-963A-F91D03A1A372}" type="presParOf" srcId="{914C4F53-1F48-4725-A25F-4540A094DBDE}" destId="{B64BA1AD-BED8-477A-9FE6-38CC9BF8FB3E}" srcOrd="3" destOrd="0" presId="urn:microsoft.com/office/officeart/2005/8/layout/venn1"/>
    <dgm:cxn modelId="{D2CF53A8-AE67-447C-82A5-4FC2608C7922}" type="presParOf" srcId="{914C4F53-1F48-4725-A25F-4540A094DBDE}" destId="{71FD4D4B-E9F7-4639-85A9-F896F23DD735}" srcOrd="4" destOrd="0" presId="urn:microsoft.com/office/officeart/2005/8/layout/venn1"/>
    <dgm:cxn modelId="{341EDFA4-34FD-48E0-A7BF-69D8CBDDDE98}" type="presParOf" srcId="{914C4F53-1F48-4725-A25F-4540A094DBDE}" destId="{E49453A8-CB15-419B-9D32-55E517FF327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50935-6C3D-4987-808A-456EFCB06D2F}">
      <dsp:nvSpPr>
        <dsp:cNvPr id="0" name=""/>
        <dsp:cNvSpPr/>
      </dsp:nvSpPr>
      <dsp:spPr>
        <a:xfrm>
          <a:off x="1884079" y="56334"/>
          <a:ext cx="2704078" cy="270407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Want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(Motivation)</a:t>
          </a:r>
          <a:endParaRPr lang="en-GB" sz="1900" kern="1200" dirty="0"/>
        </a:p>
      </dsp:txBody>
      <dsp:txXfrm>
        <a:off x="2244623" y="529548"/>
        <a:ext cx="1982991" cy="1216835"/>
      </dsp:txXfrm>
    </dsp:sp>
    <dsp:sp modelId="{737C08E5-7DB5-4BB3-9277-10E308164BF6}">
      <dsp:nvSpPr>
        <dsp:cNvPr id="0" name=""/>
        <dsp:cNvSpPr/>
      </dsp:nvSpPr>
      <dsp:spPr>
        <a:xfrm>
          <a:off x="2859801" y="1746384"/>
          <a:ext cx="2704078" cy="2704078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Allowed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(Empowerment)</a:t>
          </a:r>
          <a:endParaRPr lang="en-GB" sz="1900" kern="1200" dirty="0"/>
        </a:p>
      </dsp:txBody>
      <dsp:txXfrm>
        <a:off x="3686798" y="2444937"/>
        <a:ext cx="1622447" cy="1487243"/>
      </dsp:txXfrm>
    </dsp:sp>
    <dsp:sp modelId="{71FD4D4B-E9F7-4639-85A9-F896F23DD735}">
      <dsp:nvSpPr>
        <dsp:cNvPr id="0" name=""/>
        <dsp:cNvSpPr/>
      </dsp:nvSpPr>
      <dsp:spPr>
        <a:xfrm>
          <a:off x="908357" y="1746384"/>
          <a:ext cx="2704078" cy="270407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Can do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(Capability)</a:t>
          </a:r>
          <a:endParaRPr lang="en-GB" sz="1900" kern="1200" dirty="0"/>
        </a:p>
      </dsp:txBody>
      <dsp:txXfrm>
        <a:off x="1162991" y="2444937"/>
        <a:ext cx="1622447" cy="1487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50935-6C3D-4987-808A-456EFCB06D2F}">
      <dsp:nvSpPr>
        <dsp:cNvPr id="0" name=""/>
        <dsp:cNvSpPr/>
      </dsp:nvSpPr>
      <dsp:spPr>
        <a:xfrm>
          <a:off x="1884079" y="56334"/>
          <a:ext cx="2704078" cy="270407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Want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(Motivation)</a:t>
          </a:r>
          <a:endParaRPr lang="en-GB" sz="1900" kern="1200" dirty="0"/>
        </a:p>
      </dsp:txBody>
      <dsp:txXfrm>
        <a:off x="2244623" y="529548"/>
        <a:ext cx="1982991" cy="1216835"/>
      </dsp:txXfrm>
    </dsp:sp>
    <dsp:sp modelId="{737C08E5-7DB5-4BB3-9277-10E308164BF6}">
      <dsp:nvSpPr>
        <dsp:cNvPr id="0" name=""/>
        <dsp:cNvSpPr/>
      </dsp:nvSpPr>
      <dsp:spPr>
        <a:xfrm>
          <a:off x="2859801" y="1746384"/>
          <a:ext cx="2704078" cy="2704078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Allowed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(Empowerment)</a:t>
          </a:r>
          <a:endParaRPr lang="en-GB" sz="1900" kern="1200" dirty="0"/>
        </a:p>
      </dsp:txBody>
      <dsp:txXfrm>
        <a:off x="3686798" y="2444937"/>
        <a:ext cx="1622447" cy="1487243"/>
      </dsp:txXfrm>
    </dsp:sp>
    <dsp:sp modelId="{71FD4D4B-E9F7-4639-85A9-F896F23DD735}">
      <dsp:nvSpPr>
        <dsp:cNvPr id="0" name=""/>
        <dsp:cNvSpPr/>
      </dsp:nvSpPr>
      <dsp:spPr>
        <a:xfrm>
          <a:off x="908357" y="1746384"/>
          <a:ext cx="2704078" cy="270407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Can do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(Capability)</a:t>
          </a:r>
          <a:endParaRPr lang="en-GB" sz="1900" kern="1200" dirty="0"/>
        </a:p>
      </dsp:txBody>
      <dsp:txXfrm>
        <a:off x="1162991" y="2444937"/>
        <a:ext cx="1622447" cy="1487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50935-6C3D-4987-808A-456EFCB06D2F}">
      <dsp:nvSpPr>
        <dsp:cNvPr id="0" name=""/>
        <dsp:cNvSpPr/>
      </dsp:nvSpPr>
      <dsp:spPr>
        <a:xfrm>
          <a:off x="1884079" y="56334"/>
          <a:ext cx="2704078" cy="270407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Want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(Motivation)</a:t>
          </a:r>
          <a:endParaRPr lang="en-GB" sz="1900" kern="1200" dirty="0"/>
        </a:p>
      </dsp:txBody>
      <dsp:txXfrm>
        <a:off x="2244623" y="529548"/>
        <a:ext cx="1982991" cy="1216835"/>
      </dsp:txXfrm>
    </dsp:sp>
    <dsp:sp modelId="{737C08E5-7DB5-4BB3-9277-10E308164BF6}">
      <dsp:nvSpPr>
        <dsp:cNvPr id="0" name=""/>
        <dsp:cNvSpPr/>
      </dsp:nvSpPr>
      <dsp:spPr>
        <a:xfrm>
          <a:off x="2859801" y="1746384"/>
          <a:ext cx="2704078" cy="2704078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Allowed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(Empowerment)</a:t>
          </a:r>
          <a:endParaRPr lang="en-GB" sz="1900" kern="1200" dirty="0"/>
        </a:p>
      </dsp:txBody>
      <dsp:txXfrm>
        <a:off x="3686798" y="2444937"/>
        <a:ext cx="1622447" cy="1487243"/>
      </dsp:txXfrm>
    </dsp:sp>
    <dsp:sp modelId="{71FD4D4B-E9F7-4639-85A9-F896F23DD735}">
      <dsp:nvSpPr>
        <dsp:cNvPr id="0" name=""/>
        <dsp:cNvSpPr/>
      </dsp:nvSpPr>
      <dsp:spPr>
        <a:xfrm>
          <a:off x="908357" y="1746384"/>
          <a:ext cx="2704078" cy="270407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Can do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(Capability)</a:t>
          </a:r>
          <a:endParaRPr lang="en-GB" sz="1900" kern="1200" dirty="0"/>
        </a:p>
      </dsp:txBody>
      <dsp:txXfrm>
        <a:off x="1162991" y="2444937"/>
        <a:ext cx="1622447" cy="1487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50935-6C3D-4987-808A-456EFCB06D2F}">
      <dsp:nvSpPr>
        <dsp:cNvPr id="0" name=""/>
        <dsp:cNvSpPr/>
      </dsp:nvSpPr>
      <dsp:spPr>
        <a:xfrm>
          <a:off x="1884079" y="56334"/>
          <a:ext cx="2704078" cy="270407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Want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(Motivation)</a:t>
          </a:r>
          <a:endParaRPr lang="en-GB" sz="1900" kern="1200" dirty="0"/>
        </a:p>
      </dsp:txBody>
      <dsp:txXfrm>
        <a:off x="2244623" y="529548"/>
        <a:ext cx="1982991" cy="1216835"/>
      </dsp:txXfrm>
    </dsp:sp>
    <dsp:sp modelId="{737C08E5-7DB5-4BB3-9277-10E308164BF6}">
      <dsp:nvSpPr>
        <dsp:cNvPr id="0" name=""/>
        <dsp:cNvSpPr/>
      </dsp:nvSpPr>
      <dsp:spPr>
        <a:xfrm>
          <a:off x="2859801" y="1746384"/>
          <a:ext cx="2704078" cy="2704078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Allowed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(Empowerment)</a:t>
          </a:r>
          <a:endParaRPr lang="en-GB" sz="1900" kern="1200" dirty="0"/>
        </a:p>
      </dsp:txBody>
      <dsp:txXfrm>
        <a:off x="3686798" y="2444937"/>
        <a:ext cx="1622447" cy="1487243"/>
      </dsp:txXfrm>
    </dsp:sp>
    <dsp:sp modelId="{71FD4D4B-E9F7-4639-85A9-F896F23DD735}">
      <dsp:nvSpPr>
        <dsp:cNvPr id="0" name=""/>
        <dsp:cNvSpPr/>
      </dsp:nvSpPr>
      <dsp:spPr>
        <a:xfrm>
          <a:off x="908357" y="1746384"/>
          <a:ext cx="2704078" cy="270407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Can do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(Capability)</a:t>
          </a:r>
          <a:endParaRPr lang="en-GB" sz="1900" kern="1200" dirty="0"/>
        </a:p>
      </dsp:txBody>
      <dsp:txXfrm>
        <a:off x="1162991" y="2444937"/>
        <a:ext cx="1622447" cy="1487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50935-6C3D-4987-808A-456EFCB06D2F}">
      <dsp:nvSpPr>
        <dsp:cNvPr id="0" name=""/>
        <dsp:cNvSpPr/>
      </dsp:nvSpPr>
      <dsp:spPr>
        <a:xfrm>
          <a:off x="1884079" y="56334"/>
          <a:ext cx="2704078" cy="270407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Want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(Motivation)</a:t>
          </a:r>
          <a:endParaRPr lang="en-GB" sz="1900" kern="1200" dirty="0"/>
        </a:p>
      </dsp:txBody>
      <dsp:txXfrm>
        <a:off x="2244623" y="529548"/>
        <a:ext cx="1982991" cy="1216835"/>
      </dsp:txXfrm>
    </dsp:sp>
    <dsp:sp modelId="{737C08E5-7DB5-4BB3-9277-10E308164BF6}">
      <dsp:nvSpPr>
        <dsp:cNvPr id="0" name=""/>
        <dsp:cNvSpPr/>
      </dsp:nvSpPr>
      <dsp:spPr>
        <a:xfrm>
          <a:off x="2859801" y="1746384"/>
          <a:ext cx="2704078" cy="2704078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Allowed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(Empowerment)</a:t>
          </a:r>
          <a:endParaRPr lang="en-GB" sz="1900" kern="1200" dirty="0"/>
        </a:p>
      </dsp:txBody>
      <dsp:txXfrm>
        <a:off x="3686798" y="2444937"/>
        <a:ext cx="1622447" cy="1487243"/>
      </dsp:txXfrm>
    </dsp:sp>
    <dsp:sp modelId="{71FD4D4B-E9F7-4639-85A9-F896F23DD735}">
      <dsp:nvSpPr>
        <dsp:cNvPr id="0" name=""/>
        <dsp:cNvSpPr/>
      </dsp:nvSpPr>
      <dsp:spPr>
        <a:xfrm>
          <a:off x="908357" y="1746384"/>
          <a:ext cx="2704078" cy="270407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Can do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(Capability)</a:t>
          </a:r>
          <a:endParaRPr lang="en-GB" sz="1900" kern="1200" dirty="0"/>
        </a:p>
      </dsp:txBody>
      <dsp:txXfrm>
        <a:off x="1162991" y="2444937"/>
        <a:ext cx="1622447" cy="1487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50935-6C3D-4987-808A-456EFCB06D2F}">
      <dsp:nvSpPr>
        <dsp:cNvPr id="0" name=""/>
        <dsp:cNvSpPr/>
      </dsp:nvSpPr>
      <dsp:spPr>
        <a:xfrm>
          <a:off x="1884079" y="56334"/>
          <a:ext cx="2704078" cy="270407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Want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(Motivation)</a:t>
          </a:r>
          <a:endParaRPr lang="en-GB" sz="1900" kern="1200" dirty="0"/>
        </a:p>
      </dsp:txBody>
      <dsp:txXfrm>
        <a:off x="2244623" y="529548"/>
        <a:ext cx="1982991" cy="1216835"/>
      </dsp:txXfrm>
    </dsp:sp>
    <dsp:sp modelId="{737C08E5-7DB5-4BB3-9277-10E308164BF6}">
      <dsp:nvSpPr>
        <dsp:cNvPr id="0" name=""/>
        <dsp:cNvSpPr/>
      </dsp:nvSpPr>
      <dsp:spPr>
        <a:xfrm>
          <a:off x="2859801" y="1746384"/>
          <a:ext cx="2704078" cy="2704078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Allowed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(Empowerment)</a:t>
          </a:r>
          <a:endParaRPr lang="en-GB" sz="1900" kern="1200" dirty="0"/>
        </a:p>
      </dsp:txBody>
      <dsp:txXfrm>
        <a:off x="3686798" y="2444937"/>
        <a:ext cx="1622447" cy="1487243"/>
      </dsp:txXfrm>
    </dsp:sp>
    <dsp:sp modelId="{71FD4D4B-E9F7-4639-85A9-F896F23DD735}">
      <dsp:nvSpPr>
        <dsp:cNvPr id="0" name=""/>
        <dsp:cNvSpPr/>
      </dsp:nvSpPr>
      <dsp:spPr>
        <a:xfrm>
          <a:off x="908357" y="1746384"/>
          <a:ext cx="2704078" cy="270407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Can do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(Capability)</a:t>
          </a:r>
          <a:endParaRPr lang="en-GB" sz="1900" kern="1200" dirty="0"/>
        </a:p>
      </dsp:txBody>
      <dsp:txXfrm>
        <a:off x="1162991" y="2444937"/>
        <a:ext cx="1622447" cy="14872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50935-6C3D-4987-808A-456EFCB06D2F}">
      <dsp:nvSpPr>
        <dsp:cNvPr id="0" name=""/>
        <dsp:cNvSpPr/>
      </dsp:nvSpPr>
      <dsp:spPr>
        <a:xfrm>
          <a:off x="1884079" y="56334"/>
          <a:ext cx="2704078" cy="270407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Want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(Motivation)</a:t>
          </a:r>
          <a:endParaRPr lang="en-GB" sz="1900" kern="1200" dirty="0"/>
        </a:p>
      </dsp:txBody>
      <dsp:txXfrm>
        <a:off x="2244623" y="529548"/>
        <a:ext cx="1982991" cy="1216835"/>
      </dsp:txXfrm>
    </dsp:sp>
    <dsp:sp modelId="{737C08E5-7DB5-4BB3-9277-10E308164BF6}">
      <dsp:nvSpPr>
        <dsp:cNvPr id="0" name=""/>
        <dsp:cNvSpPr/>
      </dsp:nvSpPr>
      <dsp:spPr>
        <a:xfrm>
          <a:off x="2859801" y="1746384"/>
          <a:ext cx="2704078" cy="2704078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Allowed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(Empowerment)</a:t>
          </a:r>
          <a:endParaRPr lang="en-GB" sz="1900" kern="1200" dirty="0"/>
        </a:p>
      </dsp:txBody>
      <dsp:txXfrm>
        <a:off x="3686798" y="2444937"/>
        <a:ext cx="1622447" cy="1487243"/>
      </dsp:txXfrm>
    </dsp:sp>
    <dsp:sp modelId="{71FD4D4B-E9F7-4639-85A9-F896F23DD735}">
      <dsp:nvSpPr>
        <dsp:cNvPr id="0" name=""/>
        <dsp:cNvSpPr/>
      </dsp:nvSpPr>
      <dsp:spPr>
        <a:xfrm>
          <a:off x="908357" y="1746384"/>
          <a:ext cx="2704078" cy="2704078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Can do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(Capability)</a:t>
          </a:r>
          <a:endParaRPr lang="en-GB" sz="1900" kern="1200" dirty="0"/>
        </a:p>
      </dsp:txBody>
      <dsp:txXfrm>
        <a:off x="1162991" y="2444937"/>
        <a:ext cx="1622447" cy="1487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1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074C2B85-B9F9-4E68-9277-4496A2FC1273}" type="datetimeFigureOut">
              <a:rPr lang="en-GB" smtClean="0"/>
              <a:t>01/05/2017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58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810809"/>
            <a:ext cx="5491480" cy="393611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948E201-E654-4F72-89C9-0C1AB4CC54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1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19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74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91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471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19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54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55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08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33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827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2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87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1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67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90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latin typeface="Gadugi" panose="020B0502040204020203" pitchFamily="34" charset="0"/>
              </a:rPr>
              <a:t>Accreditations</a:t>
            </a:r>
          </a:p>
          <a:p>
            <a:pPr marL="147386" indent="-147386">
              <a:spcBef>
                <a:spcPts val="516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Gadugi" panose="020B0502040204020203" pitchFamily="34" charset="0"/>
              </a:rPr>
              <a:t>The Livingston bakery has held BRC highest level since the system was established, and currently holds BRC A on an unannounced basis.</a:t>
            </a:r>
          </a:p>
          <a:p>
            <a:pPr marL="147386" indent="-147386">
              <a:buFont typeface="Arial" panose="020B0604020202020204" pitchFamily="34" charset="0"/>
              <a:buChar char="•"/>
            </a:pPr>
            <a:r>
              <a:rPr lang="en-GB" dirty="0">
                <a:latin typeface="Gadugi" panose="020B0502040204020203" pitchFamily="34" charset="0"/>
              </a:rPr>
              <a:t>The most recent audit dated 7 January 2016 resulted in an A+ audit grade.</a:t>
            </a:r>
          </a:p>
          <a:p>
            <a:pPr marL="147386" indent="-147386">
              <a:buFont typeface="Arial" panose="020B0604020202020204" pitchFamily="34" charset="0"/>
              <a:buChar char="•"/>
            </a:pPr>
            <a:r>
              <a:rPr lang="en-GB" dirty="0">
                <a:latin typeface="Gadugi" panose="020B0502040204020203" pitchFamily="34" charset="0"/>
              </a:rPr>
              <a:t>The factory is also certified under ISO 14001 Environmental Standard, awarded since 2009.</a:t>
            </a:r>
          </a:p>
          <a:p>
            <a:pPr marL="147386" indent="-147386">
              <a:buFont typeface="Arial" panose="020B0604020202020204" pitchFamily="34" charset="0"/>
              <a:buChar char="•"/>
            </a:pPr>
            <a:endParaRPr lang="en-GB" dirty="0">
              <a:latin typeface="Gadugi" panose="020B0502040204020203" pitchFamily="34" charset="0"/>
            </a:endParaRPr>
          </a:p>
          <a:p>
            <a:pPr marL="147386" indent="-147386">
              <a:buFont typeface="Arial" panose="020B0604020202020204" pitchFamily="34" charset="0"/>
              <a:buChar char="•"/>
            </a:pPr>
            <a:r>
              <a:rPr lang="en-GB" dirty="0">
                <a:latin typeface="Gadugi" panose="020B0502040204020203" pitchFamily="34" charset="0"/>
              </a:rPr>
              <a:t>Arran is also BRC grade A</a:t>
            </a:r>
          </a:p>
          <a:p>
            <a:pPr marL="147386" indent="-147386">
              <a:buFont typeface="Arial" panose="020B0604020202020204" pitchFamily="34" charset="0"/>
              <a:buChar char="•"/>
            </a:pPr>
            <a:r>
              <a:rPr lang="en-GB" dirty="0">
                <a:latin typeface="Gadugi" panose="020B0502040204020203" pitchFamily="34" charset="0"/>
              </a:rPr>
              <a:t>Will be unannounced from 2017.</a:t>
            </a:r>
          </a:p>
          <a:p>
            <a:pPr marL="147386" indent="-147386">
              <a:buFont typeface="Arial" panose="020B0604020202020204" pitchFamily="34" charset="0"/>
              <a:buChar char="•"/>
            </a:pPr>
            <a:r>
              <a:rPr lang="en-GB" dirty="0">
                <a:latin typeface="Gadugi" panose="020B0502040204020203" pitchFamily="34" charset="0"/>
              </a:rPr>
              <a:t>Also targeting ISO 14001 in 2017.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2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28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72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8E201-E654-4F72-89C9-0C1AB4CC547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54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4171" y="5845330"/>
            <a:ext cx="9158171" cy="1042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0" y="1370902"/>
            <a:ext cx="9144000" cy="2318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865"/>
            <a:endParaRPr lang="en-GB" sz="1756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894" b="37129"/>
          <a:stretch/>
        </p:blipFill>
        <p:spPr>
          <a:xfrm>
            <a:off x="-14171" y="-72198"/>
            <a:ext cx="9158171" cy="13133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9912"/>
            <a:ext cx="7772400" cy="641926"/>
          </a:xfrm>
        </p:spPr>
        <p:txBody>
          <a:bodyPr anchor="b">
            <a:noAutofit/>
          </a:bodyPr>
          <a:lstStyle>
            <a:lvl1pPr algn="l">
              <a:defRPr sz="496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848" y="2946619"/>
            <a:ext cx="7765352" cy="599220"/>
          </a:xfrm>
        </p:spPr>
        <p:txBody>
          <a:bodyPr>
            <a:normAutofit/>
          </a:bodyPr>
          <a:lstStyle>
            <a:lvl1pPr marL="0" indent="0" algn="l">
              <a:buNone/>
              <a:defRPr sz="2737" b="0">
                <a:solidFill>
                  <a:schemeClr val="accent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4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/>
          <a:stretch/>
        </p:blipFill>
        <p:spPr>
          <a:xfrm>
            <a:off x="-119848" y="-104363"/>
            <a:ext cx="9383696" cy="723473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11772" y="-104838"/>
            <a:ext cx="9375620" cy="1115253"/>
          </a:xfrm>
          <a:prstGeom prst="rect">
            <a:avLst/>
          </a:prstGeom>
          <a:solidFill>
            <a:srgbClr val="AC0B2C"/>
          </a:solidFill>
          <a:ln w="63500">
            <a:solidFill>
              <a:srgbClr val="D9C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865"/>
            <a:endParaRPr lang="en-GB" sz="1756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57"/>
              </a:spcAft>
              <a:buNone/>
              <a:defRPr sz="1026"/>
            </a:lvl1pPr>
            <a:lvl2pPr marL="232155" indent="-232155">
              <a:lnSpc>
                <a:spcPct val="100000"/>
              </a:lnSpc>
              <a:spcAft>
                <a:spcPts val="257"/>
              </a:spcAft>
              <a:defRPr sz="1026"/>
            </a:lvl2pPr>
            <a:lvl3pPr marL="462952" indent="-230797">
              <a:lnSpc>
                <a:spcPct val="100000"/>
              </a:lnSpc>
              <a:spcAft>
                <a:spcPts val="257"/>
              </a:spcAft>
              <a:defRPr sz="1026"/>
            </a:lvl3pPr>
            <a:lvl4pPr marL="685604" indent="-222651">
              <a:lnSpc>
                <a:spcPct val="100000"/>
              </a:lnSpc>
              <a:spcAft>
                <a:spcPts val="257"/>
              </a:spcAft>
              <a:defRPr sz="1026"/>
            </a:lvl4pPr>
            <a:lvl5pPr marL="917758" indent="-232155">
              <a:lnSpc>
                <a:spcPct val="100000"/>
              </a:lnSpc>
              <a:spcAft>
                <a:spcPts val="257"/>
              </a:spcAft>
              <a:defRPr sz="102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814180" y="198642"/>
            <a:ext cx="7886700" cy="508292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sz="2566" dirty="0" smtClean="0">
                <a:latin typeface="Gadugi" panose="020B0502040204020203" pitchFamily="34" charset="0"/>
              </a:rPr>
              <a:t>FOCUSED CONSUMER ENGAGEMENT</a:t>
            </a:r>
            <a:endParaRPr lang="en-GB" sz="2566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9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2"/>
          <a:stretch/>
        </p:blipFill>
        <p:spPr>
          <a:xfrm>
            <a:off x="1" y="-208282"/>
            <a:ext cx="9143999" cy="623387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9655" y="0"/>
            <a:ext cx="915365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865"/>
            <a:endParaRPr lang="en-GB" sz="1756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655" y="3318108"/>
            <a:ext cx="9153656" cy="2954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865"/>
            <a:endParaRPr lang="en-GB" sz="1756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775703"/>
            <a:ext cx="7886700" cy="844966"/>
          </a:xfrm>
        </p:spPr>
        <p:txBody>
          <a:bodyPr anchor="b">
            <a:normAutofit/>
          </a:bodyPr>
          <a:lstStyle>
            <a:lvl1pPr>
              <a:defRPr sz="496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647657"/>
            <a:ext cx="7886700" cy="356974"/>
          </a:xfrm>
        </p:spPr>
        <p:txBody>
          <a:bodyPr>
            <a:normAutofit/>
          </a:bodyPr>
          <a:lstStyle>
            <a:lvl1pPr marL="0" indent="0">
              <a:buNone/>
              <a:defRPr sz="2737" b="1">
                <a:solidFill>
                  <a:schemeClr val="accent2"/>
                </a:solidFill>
              </a:defRPr>
            </a:lvl1pPr>
            <a:lvl2pPr marL="430997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2pPr>
            <a:lvl3pPr marL="861993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3pPr>
            <a:lvl4pPr marL="1292990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4pPr>
            <a:lvl5pPr marL="1723986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5pPr>
            <a:lvl6pPr marL="2154983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6pPr>
            <a:lvl7pPr marL="2585979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7pPr>
            <a:lvl8pPr marL="3016975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8pPr>
            <a:lvl9pPr marL="3447971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100907" y="6365052"/>
            <a:ext cx="140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Sean Austin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3967" y="6368181"/>
            <a:ext cx="3446412" cy="3938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6775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115809" y="-55505"/>
            <a:ext cx="9375620" cy="1115253"/>
          </a:xfrm>
          <a:prstGeom prst="rect">
            <a:avLst/>
          </a:prstGeom>
          <a:solidFill>
            <a:srgbClr val="AC0B2C"/>
          </a:solidFill>
          <a:ln w="63500">
            <a:solidFill>
              <a:srgbClr val="D9C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865"/>
            <a:endParaRPr lang="en-GB" sz="1756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  <a:lvl2pPr marL="309540" indent="-309540">
              <a:defRPr/>
            </a:lvl2pPr>
            <a:lvl3pPr marL="617722" indent="-308182">
              <a:defRPr/>
            </a:lvl3pPr>
            <a:lvl4pPr marL="840373" indent="-222651">
              <a:defRPr/>
            </a:lvl4pPr>
            <a:lvl5pPr marL="1071170" indent="-230797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  <a:lvl2pPr marL="309540" indent="-309540">
              <a:defRPr/>
            </a:lvl2pPr>
            <a:lvl3pPr marL="540337" indent="-230797">
              <a:defRPr/>
            </a:lvl3pPr>
            <a:lvl4pPr marL="840373" indent="-300037">
              <a:defRPr/>
            </a:lvl4pPr>
            <a:lvl5pPr marL="1148555" indent="-308182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1" y="247976"/>
            <a:ext cx="7886700" cy="508292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sz="2566" dirty="0" smtClean="0">
                <a:latin typeface="Gadugi" panose="020B0502040204020203" pitchFamily="34" charset="0"/>
              </a:rPr>
              <a:t>FOCUSED CONSUMER ENGAGEMENT</a:t>
            </a:r>
            <a:endParaRPr lang="en-GB" sz="2566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0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/>
          <a:stretch/>
        </p:blipFill>
        <p:spPr>
          <a:xfrm>
            <a:off x="0" y="-609612"/>
            <a:ext cx="9144000" cy="746761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10489" y="-11521"/>
            <a:ext cx="2606753" cy="6175368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865"/>
            <a:endParaRPr lang="en-GB" sz="1756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4272" y="-11522"/>
            <a:ext cx="2259186" cy="5979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865"/>
            <a:endParaRPr lang="en-GB" sz="1756" dirty="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68917" y="1854915"/>
            <a:ext cx="1868173" cy="3917211"/>
          </a:xfrm>
        </p:spPr>
        <p:txBody>
          <a:bodyPr anchor="b" anchorCtr="0">
            <a:normAutofit/>
          </a:bodyPr>
          <a:lstStyle>
            <a:lvl1pPr marL="0" indent="0">
              <a:buNone/>
              <a:defRPr sz="770">
                <a:solidFill>
                  <a:schemeClr val="bg1"/>
                </a:solidFill>
              </a:defRPr>
            </a:lvl1pPr>
            <a:lvl2pPr marL="430996" indent="0">
              <a:buNone/>
              <a:defRPr>
                <a:solidFill>
                  <a:schemeClr val="bg1"/>
                </a:solidFill>
              </a:defRPr>
            </a:lvl2pPr>
            <a:lvl3pPr marL="861993" indent="0">
              <a:buNone/>
              <a:defRPr>
                <a:solidFill>
                  <a:schemeClr val="bg1"/>
                </a:solidFill>
              </a:defRPr>
            </a:lvl3pPr>
            <a:lvl4pPr marL="1292989" indent="0">
              <a:buNone/>
              <a:defRPr>
                <a:solidFill>
                  <a:schemeClr val="bg1"/>
                </a:solidFill>
              </a:defRPr>
            </a:lvl4pPr>
            <a:lvl5pPr marL="1723986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85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/>
          <a:stretch/>
        </p:blipFill>
        <p:spPr>
          <a:xfrm>
            <a:off x="-119848" y="-104363"/>
            <a:ext cx="9383696" cy="723473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-111772" y="-25729"/>
            <a:ext cx="9375620" cy="1115253"/>
          </a:xfrm>
          <a:prstGeom prst="rect">
            <a:avLst/>
          </a:prstGeom>
          <a:solidFill>
            <a:srgbClr val="AC0B2C"/>
          </a:solidFill>
          <a:ln w="63500">
            <a:solidFill>
              <a:srgbClr val="D9C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8698" y="6554288"/>
            <a:ext cx="1016652" cy="184686"/>
          </a:xfrm>
        </p:spPr>
        <p:txBody>
          <a:bodyPr lIns="0" tIns="0" rIns="0" bIns="0"/>
          <a:lstStyle>
            <a:lvl1pPr>
              <a:defRPr sz="855" b="1">
                <a:solidFill>
                  <a:schemeClr val="accent1"/>
                </a:solidFill>
                <a:latin typeface="Gadugi" panose="020B0502040204020203" pitchFamily="34" charset="0"/>
              </a:defRPr>
            </a:lvl1pPr>
          </a:lstStyle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‹#›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28650" y="277751"/>
            <a:ext cx="7886700" cy="5082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sz="2566" dirty="0">
                <a:latin typeface="Gadugi" panose="020B0502040204020203" pitchFamily="34" charset="0"/>
              </a:rPr>
              <a:t>FOCUSED CONSUMER ENGAGEMENT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-119848" y="1089524"/>
            <a:ext cx="9383696" cy="6040849"/>
          </a:xfrm>
          <a:prstGeom prst="roundRect">
            <a:avLst>
              <a:gd name="adj" fmla="val 1839"/>
            </a:avLst>
          </a:prstGeom>
          <a:solidFill>
            <a:schemeClr val="bg1"/>
          </a:solidFill>
          <a:ln>
            <a:solidFill>
              <a:srgbClr val="D9C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6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/>
          <a:stretch/>
        </p:blipFill>
        <p:spPr>
          <a:xfrm>
            <a:off x="-119848" y="-104363"/>
            <a:ext cx="9383696" cy="723473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-130337" y="221207"/>
            <a:ext cx="9375620" cy="1115253"/>
          </a:xfrm>
          <a:prstGeom prst="rect">
            <a:avLst/>
          </a:prstGeom>
          <a:solidFill>
            <a:srgbClr val="AC0B2C"/>
          </a:solidFill>
          <a:ln w="63500">
            <a:solidFill>
              <a:srgbClr val="D9C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8650" y="502123"/>
            <a:ext cx="7886700" cy="5082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sz="2566" dirty="0">
                <a:latin typeface="Gadugi" panose="020B0502040204020203" pitchFamily="34" charset="0"/>
              </a:rPr>
              <a:t>FOCUSED CONSUMER ENGAGEMENT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8698" y="6554288"/>
            <a:ext cx="1016652" cy="184686"/>
          </a:xfrm>
        </p:spPr>
        <p:txBody>
          <a:bodyPr lIns="0" tIns="0" rIns="0" bIns="0"/>
          <a:lstStyle>
            <a:lvl1pPr>
              <a:defRPr sz="855" b="1">
                <a:solidFill>
                  <a:schemeClr val="accent1"/>
                </a:solidFill>
                <a:latin typeface="Gadugi" panose="020B0502040204020203" pitchFamily="34" charset="0"/>
              </a:defRPr>
            </a:lvl1pPr>
          </a:lstStyle>
          <a:p>
            <a:fld id="{716652BB-6F9A-4162-B8A6-88EF3C2BF3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28650" y="6554288"/>
            <a:ext cx="1232374" cy="131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5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dugi" panose="020B0502040204020203" pitchFamily="34" charset="0"/>
                <a:ea typeface="+mn-ea"/>
                <a:cs typeface="+mn-cs"/>
              </a:rPr>
              <a:t>Project Augusta</a:t>
            </a:r>
            <a:endParaRPr lang="en-GB" sz="855" b="0" dirty="0">
              <a:solidFill>
                <a:schemeClr val="accent1"/>
              </a:solidFill>
              <a:latin typeface="Gadug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  <a:lvl2pPr marL="309540" indent="-309540">
              <a:defRPr/>
            </a:lvl2pPr>
            <a:lvl3pPr marL="617722" indent="-308182">
              <a:defRPr/>
            </a:lvl3pPr>
            <a:lvl4pPr marL="840373" indent="-222651">
              <a:defRPr/>
            </a:lvl4pPr>
            <a:lvl5pPr marL="1071170" indent="-230797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  <a:lvl2pPr marL="309540" indent="-309540">
              <a:defRPr/>
            </a:lvl2pPr>
            <a:lvl3pPr marL="540337" indent="-230797">
              <a:defRPr/>
            </a:lvl3pPr>
            <a:lvl4pPr marL="840373" indent="-300037">
              <a:defRPr/>
            </a:lvl4pPr>
            <a:lvl5pPr marL="1148555" indent="-308182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2490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pos="465">
          <p15:clr>
            <a:srgbClr val="FBAE40"/>
          </p15:clr>
        </p15:guide>
        <p15:guide id="4" pos="628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63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865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865"/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Strictly private and confidential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865"/>
            <a:fld id="{716652BB-6F9A-4162-B8A6-88EF3C2BF3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91865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1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4" r:id="rId2"/>
    <p:sldLayoutId id="2147483695" r:id="rId3"/>
    <p:sldLayoutId id="2147483696" r:id="rId4"/>
    <p:sldLayoutId id="2147483693" r:id="rId5"/>
    <p:sldLayoutId id="2147483708" r:id="rId6"/>
    <p:sldLayoutId id="2147483709" r:id="rId7"/>
  </p:sldLayoutIdLst>
  <p:hf hdr="0" dt="0"/>
  <p:txStyles>
    <p:titleStyle>
      <a:lvl1pPr algn="l" defTabSz="861993" rtl="0" eaLnBrk="1" latinLnBrk="0" hangingPunct="1">
        <a:lnSpc>
          <a:spcPct val="90000"/>
        </a:lnSpc>
        <a:spcBef>
          <a:spcPct val="0"/>
        </a:spcBef>
        <a:buNone/>
        <a:defRPr sz="4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498" indent="-215498" algn="l" defTabSz="861993" rtl="0" eaLnBrk="1" latinLnBrk="0" hangingPunct="1">
        <a:lnSpc>
          <a:spcPct val="90000"/>
        </a:lnSpc>
        <a:spcBef>
          <a:spcPts val="942"/>
        </a:spcBef>
        <a:buFont typeface="Arial" panose="020B0604020202020204" pitchFamily="34" charset="0"/>
        <a:buChar char="•"/>
        <a:defRPr sz="1026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649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026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7749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026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0848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026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3948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026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650642"/>
            <a:ext cx="7886700" cy="2232944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GB" sz="3763" dirty="0" smtClean="0">
                <a:latin typeface="Gadugi" panose="020B0502040204020203" pitchFamily="34" charset="0"/>
              </a:rPr>
              <a:t>Promoting</a:t>
            </a:r>
            <a:br>
              <a:rPr lang="en-GB" sz="3763" dirty="0" smtClean="0">
                <a:latin typeface="Gadugi" panose="020B0502040204020203" pitchFamily="34" charset="0"/>
              </a:rPr>
            </a:br>
            <a:r>
              <a:rPr lang="en-GB" sz="3763" dirty="0" smtClean="0">
                <a:latin typeface="Gadugi" panose="020B0502040204020203" pitchFamily="34" charset="0"/>
              </a:rPr>
              <a:t>Health &amp; Safety </a:t>
            </a:r>
            <a:br>
              <a:rPr lang="en-GB" sz="3763" dirty="0" smtClean="0">
                <a:latin typeface="Gadugi" panose="020B0502040204020203" pitchFamily="34" charset="0"/>
              </a:rPr>
            </a:br>
            <a:r>
              <a:rPr lang="en-GB" sz="3763" dirty="0" smtClean="0">
                <a:latin typeface="Gadugi" panose="020B0502040204020203" pitchFamily="34" charset="0"/>
              </a:rPr>
              <a:t>at</a:t>
            </a:r>
            <a:br>
              <a:rPr lang="en-GB" sz="3763" dirty="0" smtClean="0">
                <a:latin typeface="Gadugi" panose="020B0502040204020203" pitchFamily="34" charset="0"/>
              </a:rPr>
            </a:br>
            <a:r>
              <a:rPr lang="en-GB" sz="3763" dirty="0" smtClean="0">
                <a:latin typeface="Gadugi" panose="020B0502040204020203" pitchFamily="34" charset="0"/>
              </a:rPr>
              <a:t>Work</a:t>
            </a:r>
            <a:endParaRPr lang="en-GB" sz="3763" dirty="0">
              <a:latin typeface="Gadug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876413"/>
            <a:ext cx="7886700" cy="356974"/>
          </a:xfrm>
        </p:spPr>
        <p:txBody>
          <a:bodyPr>
            <a:normAutofit lnSpcReduction="10000"/>
          </a:bodyPr>
          <a:lstStyle/>
          <a:p>
            <a:pPr algn="r"/>
            <a:r>
              <a:rPr lang="en-GB" dirty="0" smtClean="0"/>
              <a:t>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75400"/>
            <a:ext cx="2057400" cy="157163"/>
          </a:xfrm>
        </p:spPr>
        <p:txBody>
          <a:bodyPr/>
          <a:lstStyle/>
          <a:p>
            <a:fld id="{716652BB-6F9A-4162-B8A6-88EF3C2BF34A}" type="slidenum">
              <a:rPr lang="en-GB" sz="855" b="1">
                <a:solidFill>
                  <a:srgbClr val="AF0E2F"/>
                </a:solidFill>
                <a:latin typeface="Gadugi" panose="020B0502040204020203" pitchFamily="34" charset="0"/>
              </a:rPr>
              <a:pPr/>
              <a:t>1</a:t>
            </a:fld>
            <a:endParaRPr lang="en-GB" sz="855" b="1" dirty="0">
              <a:solidFill>
                <a:srgbClr val="AF0E2F"/>
              </a:solidFill>
              <a:latin typeface="Gadug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1" y="4862679"/>
            <a:ext cx="7886700" cy="5390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861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63" dirty="0" smtClean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33175"/>
            <a:ext cx="9144000" cy="553161"/>
          </a:xfrm>
        </p:spPr>
        <p:txBody>
          <a:bodyPr>
            <a:normAutofit/>
          </a:bodyPr>
          <a:lstStyle/>
          <a:p>
            <a:pPr algn="ctr"/>
            <a:r>
              <a:rPr lang="en-GB" sz="3763" dirty="0" smtClean="0">
                <a:latin typeface="Gadugi" panose="020B0502040204020203" pitchFamily="34" charset="0"/>
              </a:rPr>
              <a:t>Change Management</a:t>
            </a:r>
            <a:endParaRPr lang="en-GB" sz="3763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75400"/>
            <a:ext cx="2057400" cy="157163"/>
          </a:xfrm>
        </p:spPr>
        <p:txBody>
          <a:bodyPr/>
          <a:lstStyle/>
          <a:p>
            <a:fld id="{716652BB-6F9A-4162-B8A6-88EF3C2BF34A}" type="slidenum">
              <a:rPr lang="en-GB" sz="855" b="1">
                <a:solidFill>
                  <a:srgbClr val="AF0E2F"/>
                </a:solidFill>
                <a:latin typeface="Gadugi" panose="020B0502040204020203" pitchFamily="34" charset="0"/>
              </a:rPr>
              <a:pPr/>
              <a:t>10</a:t>
            </a:fld>
            <a:endParaRPr lang="en-GB" sz="855" b="1" dirty="0">
              <a:solidFill>
                <a:srgbClr val="AF0E2F"/>
              </a:solidFill>
              <a:latin typeface="Gadug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8375" y="4609306"/>
            <a:ext cx="5876925" cy="17002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 smtClean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Change Management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11</a:t>
            </a:fld>
            <a:endParaRPr lang="en-GB" dirty="0">
              <a:solidFill>
                <a:srgbClr val="AF0E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Change Management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12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8706" y="1061737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delivering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8706" y="6211471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is about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PEOPLE!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4653964"/>
              </p:ext>
            </p:extLst>
          </p:nvPr>
        </p:nvGraphicFramePr>
        <p:xfrm>
          <a:off x="1214438" y="1704673"/>
          <a:ext cx="6472238" cy="450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Change Management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13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8706" y="1061737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delivering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8706" y="6211471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PEOPLE!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/>
          <p:cNvSpPr/>
          <p:nvPr/>
        </p:nvSpPr>
        <p:spPr>
          <a:xfrm rot="21388003">
            <a:off x="5747659" y="2458273"/>
            <a:ext cx="1737757" cy="484632"/>
          </a:xfrm>
          <a:prstGeom prst="leftArrow">
            <a:avLst>
              <a:gd name="adj1" fmla="val 50000"/>
              <a:gd name="adj2" fmla="val 5104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Change Management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14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8706" y="1061737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delivering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8706" y="6211471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PEOPLE!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214438" y="1704673"/>
          <a:ext cx="6472238" cy="450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6424799" y="1951788"/>
            <a:ext cx="2490601" cy="1044204"/>
          </a:xfrm>
          <a:prstGeom prst="ellipse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ENGAGEMENT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/>
          <p:cNvSpPr/>
          <p:nvPr/>
        </p:nvSpPr>
        <p:spPr>
          <a:xfrm rot="21388003">
            <a:off x="5747659" y="2458273"/>
            <a:ext cx="1737757" cy="484632"/>
          </a:xfrm>
          <a:prstGeom prst="leftArrow">
            <a:avLst>
              <a:gd name="adj1" fmla="val 50000"/>
              <a:gd name="adj2" fmla="val 5104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Change Management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15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8706" y="1061737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delivering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8706" y="6211471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PEOPLE!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214438" y="1704673"/>
          <a:ext cx="6472238" cy="450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6424799" y="1951788"/>
            <a:ext cx="2490601" cy="1044204"/>
          </a:xfrm>
          <a:prstGeom prst="ellipse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ENGAGEMENT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13413334">
            <a:off x="1084982" y="3120045"/>
            <a:ext cx="1615730" cy="484632"/>
          </a:xfrm>
          <a:prstGeom prst="leftArrow">
            <a:avLst>
              <a:gd name="adj1" fmla="val 50000"/>
              <a:gd name="adj2" fmla="val 5104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24291" y="2407494"/>
            <a:ext cx="2490601" cy="1044204"/>
          </a:xfrm>
          <a:prstGeom prst="ellipse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TRAINING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/>
          <p:cNvSpPr/>
          <p:nvPr/>
        </p:nvSpPr>
        <p:spPr>
          <a:xfrm rot="21388003">
            <a:off x="5747659" y="2458273"/>
            <a:ext cx="1737757" cy="484632"/>
          </a:xfrm>
          <a:prstGeom prst="leftArrow">
            <a:avLst>
              <a:gd name="adj1" fmla="val 50000"/>
              <a:gd name="adj2" fmla="val 5104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Change Management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16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8706" y="1061737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delivering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8706" y="6211471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PEOPLE!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3048714"/>
              </p:ext>
            </p:extLst>
          </p:nvPr>
        </p:nvGraphicFramePr>
        <p:xfrm>
          <a:off x="1214438" y="1704673"/>
          <a:ext cx="6472238" cy="450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6424799" y="1951788"/>
            <a:ext cx="2490601" cy="1044204"/>
          </a:xfrm>
          <a:prstGeom prst="ellipse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ENGAGEMENT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984399">
            <a:off x="6690833" y="5083789"/>
            <a:ext cx="1615730" cy="484632"/>
          </a:xfrm>
          <a:prstGeom prst="leftArrow">
            <a:avLst>
              <a:gd name="adj1" fmla="val 50000"/>
              <a:gd name="adj2" fmla="val 5104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761724" y="5362004"/>
            <a:ext cx="2490601" cy="1044204"/>
          </a:xfrm>
          <a:prstGeom prst="ellipse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PERMISSION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13413334">
            <a:off x="1084982" y="3120045"/>
            <a:ext cx="1615730" cy="484632"/>
          </a:xfrm>
          <a:prstGeom prst="leftArrow">
            <a:avLst>
              <a:gd name="adj1" fmla="val 50000"/>
              <a:gd name="adj2" fmla="val 5104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24291" y="2407494"/>
            <a:ext cx="2490601" cy="1044204"/>
          </a:xfrm>
          <a:prstGeom prst="ellipse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TRAINING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Change Management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17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8706" y="1061737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delivering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8706" y="6211471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PEOPLE!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2141962"/>
              </p:ext>
            </p:extLst>
          </p:nvPr>
        </p:nvGraphicFramePr>
        <p:xfrm>
          <a:off x="1214438" y="1704673"/>
          <a:ext cx="6472238" cy="450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Connector 3"/>
          <p:cNvSpPr/>
          <p:nvPr/>
        </p:nvSpPr>
        <p:spPr>
          <a:xfrm>
            <a:off x="3761185" y="3526669"/>
            <a:ext cx="1378743" cy="1359656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WILL DO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Change Management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18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78706" y="1061737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delivering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78706" y="6211471"/>
            <a:ext cx="6986588" cy="6429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 is about </a:t>
            </a:r>
            <a:r>
              <a:rPr lang="en-GB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PEOPLE!</a:t>
            </a:r>
            <a:endParaRPr lang="en-GB" sz="2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214438" y="1704673"/>
          <a:ext cx="6472238" cy="450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Connector 3"/>
          <p:cNvSpPr/>
          <p:nvPr/>
        </p:nvSpPr>
        <p:spPr>
          <a:xfrm>
            <a:off x="3761185" y="3526669"/>
            <a:ext cx="1378743" cy="1359656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WILL DO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1992992">
            <a:off x="606202" y="3113678"/>
            <a:ext cx="3313890" cy="484632"/>
          </a:xfrm>
          <a:prstGeom prst="leftArrow">
            <a:avLst>
              <a:gd name="adj1" fmla="val 50000"/>
              <a:gd name="adj2" fmla="val 5104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43945" y="2364894"/>
            <a:ext cx="2523753" cy="1021244"/>
          </a:xfrm>
          <a:prstGeom prst="ellipse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</a:rPr>
              <a:t>OWNERSHIP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443037" y="1343024"/>
            <a:ext cx="5929313" cy="53899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solidFill>
                <a:srgbClr val="C00000"/>
              </a:solidFill>
            </a:endParaRP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endParaRPr lang="en-GB" sz="2400" b="1" dirty="0">
              <a:solidFill>
                <a:srgbClr val="C00000"/>
              </a:solidFill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LEADERSHIP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Change Management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19</a:t>
            </a:fld>
            <a:endParaRPr lang="en-GB" dirty="0">
              <a:solidFill>
                <a:srgbClr val="AF0E2F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214438" y="1704673"/>
          <a:ext cx="6472238" cy="450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Connector 3"/>
          <p:cNvSpPr/>
          <p:nvPr/>
        </p:nvSpPr>
        <p:spPr>
          <a:xfrm>
            <a:off x="3761185" y="3526669"/>
            <a:ext cx="1378743" cy="1359656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WILL DO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Agenda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2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8"/>
            <a:ext cx="9144000" cy="575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tabLst>
                <a:tab pos="2328863" algn="l"/>
              </a:tabLst>
              <a:defRPr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Sean Austin – a brief biography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tabLst>
                <a:tab pos="2328863" algn="l"/>
              </a:tabLst>
              <a:defRPr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World Class Manufacturing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tabLst>
                <a:tab pos="2328863" algn="l"/>
              </a:tabLst>
              <a:defRPr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Management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tabLst>
                <a:tab pos="2328863" algn="l"/>
              </a:tabLst>
              <a:defRPr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Paterson Arran at a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glance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tabLst>
                <a:tab pos="2328863" algn="l"/>
              </a:tabLst>
              <a:defRPr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Safety Improvement @ Paterson Arran – a case study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tabLst>
                <a:tab pos="2328863" algn="l"/>
              </a:tabLst>
              <a:defRPr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Critical Success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Factors &amp; Common Mistakes – Dos &amp; Don’ts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tabLst>
                <a:tab pos="2328863" algn="l"/>
              </a:tabLst>
              <a:defRPr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Questions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14848"/>
            <a:ext cx="9144000" cy="553161"/>
          </a:xfrm>
        </p:spPr>
        <p:txBody>
          <a:bodyPr>
            <a:normAutofit/>
          </a:bodyPr>
          <a:lstStyle/>
          <a:p>
            <a:pPr algn="ctr"/>
            <a:r>
              <a:rPr lang="en-GB" sz="3763" dirty="0" smtClean="0">
                <a:latin typeface="Gadugi" panose="020B0502040204020203" pitchFamily="34" charset="0"/>
              </a:rPr>
              <a:t>Paterson Arran at a glance</a:t>
            </a:r>
            <a:endParaRPr lang="en-GB" sz="3763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75400"/>
            <a:ext cx="2057400" cy="157163"/>
          </a:xfrm>
        </p:spPr>
        <p:txBody>
          <a:bodyPr/>
          <a:lstStyle/>
          <a:p>
            <a:fld id="{716652BB-6F9A-4162-B8A6-88EF3C2BF34A}" type="slidenum">
              <a:rPr lang="en-GB" sz="855" b="1">
                <a:solidFill>
                  <a:srgbClr val="AF0E2F"/>
                </a:solidFill>
                <a:latin typeface="Gadugi" panose="020B0502040204020203" pitchFamily="34" charset="0"/>
              </a:rPr>
              <a:pPr/>
              <a:t>20</a:t>
            </a:fld>
            <a:endParaRPr lang="en-GB" sz="855" b="1" dirty="0">
              <a:solidFill>
                <a:srgbClr val="AF0E2F"/>
              </a:solidFill>
              <a:latin typeface="Gadug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8375" y="4609306"/>
            <a:ext cx="5876925" cy="17002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 smtClean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Paterson Arran At A Glance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21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8"/>
            <a:ext cx="9144000" cy="575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Sales:  		£30M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Profit:		£3M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Products:		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Brands		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Locations:		Livingston &amp; Isle of Arran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Employees:	250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endParaRPr lang="en-GB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06" y="4904700"/>
            <a:ext cx="5644445" cy="8600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6" t="12413" r="30032" b="14224"/>
          <a:stretch/>
        </p:blipFill>
        <p:spPr>
          <a:xfrm>
            <a:off x="2870906" y="2166614"/>
            <a:ext cx="948246" cy="1079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0" y="2166614"/>
            <a:ext cx="2085975" cy="1118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123" y="2166614"/>
            <a:ext cx="2258611" cy="819474"/>
          </a:xfrm>
          <a:prstGeom prst="rect">
            <a:avLst/>
          </a:prstGeom>
        </p:spPr>
      </p:pic>
      <p:pic>
        <p:nvPicPr>
          <p:cNvPr id="12" name="Picture 4" descr="Untitled-4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27" y="3370908"/>
            <a:ext cx="1604794" cy="12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APPLE &amp; ALE CHUTNE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3365346"/>
            <a:ext cx="1047750" cy="123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ELEPHANT GARLIC MUSTAR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370908"/>
            <a:ext cx="1185863" cy="116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Raspberry Extra J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365346"/>
            <a:ext cx="828676" cy="116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0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5177" y="247898"/>
            <a:ext cx="8583008" cy="515045"/>
          </a:xfrm>
        </p:spPr>
        <p:txBody>
          <a:bodyPr>
            <a:normAutofit/>
          </a:bodyPr>
          <a:lstStyle/>
          <a:p>
            <a:pPr algn="ctr"/>
            <a:r>
              <a:rPr lang="en-GB" sz="2566" dirty="0">
                <a:latin typeface="Gadugi" panose="020B0502040204020203" pitchFamily="34" charset="0"/>
              </a:rPr>
              <a:t>Livingston Bakery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37447" y="6375325"/>
            <a:ext cx="877904" cy="174110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22</a:t>
            </a:fld>
            <a:endParaRPr lang="en-GB" dirty="0">
              <a:solidFill>
                <a:srgbClr val="AF0E2F"/>
              </a:solidFill>
            </a:endParaRPr>
          </a:p>
        </p:txBody>
      </p:sp>
      <p:grpSp>
        <p:nvGrpSpPr>
          <p:cNvPr id="1562" name="Group 1561"/>
          <p:cNvGrpSpPr/>
          <p:nvPr/>
        </p:nvGrpSpPr>
        <p:grpSpPr>
          <a:xfrm>
            <a:off x="3507539" y="1190340"/>
            <a:ext cx="2318283" cy="3178489"/>
            <a:chOff x="6069634" y="1657914"/>
            <a:chExt cx="2962918" cy="3808686"/>
          </a:xfrm>
        </p:grpSpPr>
        <p:grpSp>
          <p:nvGrpSpPr>
            <p:cNvPr id="1549" name="Group 1548"/>
            <p:cNvGrpSpPr/>
            <p:nvPr/>
          </p:nvGrpSpPr>
          <p:grpSpPr>
            <a:xfrm>
              <a:off x="6069634" y="1657914"/>
              <a:ext cx="2962918" cy="3808686"/>
              <a:chOff x="6282682" y="1652314"/>
              <a:chExt cx="1634168" cy="2455181"/>
            </a:xfrm>
          </p:grpSpPr>
          <p:grpSp>
            <p:nvGrpSpPr>
              <p:cNvPr id="1448" name="Scotland"/>
              <p:cNvGrpSpPr/>
              <p:nvPr/>
            </p:nvGrpSpPr>
            <p:grpSpPr bwMode="gray">
              <a:xfrm>
                <a:off x="6282682" y="2017799"/>
                <a:ext cx="1634168" cy="2089696"/>
                <a:chOff x="1606649" y="773682"/>
                <a:chExt cx="1901085" cy="2431017"/>
              </a:xfrm>
              <a:solidFill>
                <a:schemeClr val="accent1"/>
              </a:solidFill>
            </p:grpSpPr>
            <p:sp>
              <p:nvSpPr>
                <p:cNvPr id="1468" name="Tiree"/>
                <p:cNvSpPr>
                  <a:spLocks/>
                </p:cNvSpPr>
                <p:nvPr/>
              </p:nvSpPr>
              <p:spPr bwMode="gray">
                <a:xfrm>
                  <a:off x="1791682" y="2009859"/>
                  <a:ext cx="77953" cy="7480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32" y="8"/>
                    </a:cxn>
                    <a:cxn ang="0">
                      <a:pos x="52" y="0"/>
                    </a:cxn>
                    <a:cxn ang="0">
                      <a:pos x="56" y="10"/>
                    </a:cxn>
                    <a:cxn ang="0">
                      <a:pos x="46" y="24"/>
                    </a:cxn>
                    <a:cxn ang="0">
                      <a:pos x="34" y="26"/>
                    </a:cxn>
                    <a:cxn ang="0">
                      <a:pos x="26" y="28"/>
                    </a:cxn>
                    <a:cxn ang="0">
                      <a:pos x="24" y="32"/>
                    </a:cxn>
                    <a:cxn ang="0">
                      <a:pos x="20" y="44"/>
                    </a:cxn>
                    <a:cxn ang="0">
                      <a:pos x="16" y="54"/>
                    </a:cxn>
                    <a:cxn ang="0">
                      <a:pos x="0" y="42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56" h="54">
                      <a:moveTo>
                        <a:pt x="0" y="18"/>
                      </a:moveTo>
                      <a:lnTo>
                        <a:pt x="32" y="8"/>
                      </a:lnTo>
                      <a:lnTo>
                        <a:pt x="52" y="0"/>
                      </a:lnTo>
                      <a:lnTo>
                        <a:pt x="56" y="10"/>
                      </a:lnTo>
                      <a:lnTo>
                        <a:pt x="46" y="24"/>
                      </a:lnTo>
                      <a:lnTo>
                        <a:pt x="34" y="26"/>
                      </a:lnTo>
                      <a:lnTo>
                        <a:pt x="26" y="28"/>
                      </a:lnTo>
                      <a:lnTo>
                        <a:pt x="24" y="32"/>
                      </a:lnTo>
                      <a:lnTo>
                        <a:pt x="20" y="44"/>
                      </a:lnTo>
                      <a:lnTo>
                        <a:pt x="16" y="54"/>
                      </a:lnTo>
                      <a:lnTo>
                        <a:pt x="0" y="4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9" name="Borders"/>
                <p:cNvSpPr>
                  <a:spLocks/>
                </p:cNvSpPr>
                <p:nvPr/>
              </p:nvSpPr>
              <p:spPr bwMode="gray">
                <a:xfrm>
                  <a:off x="2941248" y="2425200"/>
                  <a:ext cx="502800" cy="499980"/>
                </a:xfrm>
                <a:custGeom>
                  <a:avLst/>
                  <a:gdLst/>
                  <a:ahLst/>
                  <a:cxnLst>
                    <a:cxn ang="0">
                      <a:pos x="366" y="60"/>
                    </a:cxn>
                    <a:cxn ang="0">
                      <a:pos x="328" y="102"/>
                    </a:cxn>
                    <a:cxn ang="0">
                      <a:pos x="312" y="116"/>
                    </a:cxn>
                    <a:cxn ang="0">
                      <a:pos x="314" y="146"/>
                    </a:cxn>
                    <a:cxn ang="0">
                      <a:pos x="340" y="190"/>
                    </a:cxn>
                    <a:cxn ang="0">
                      <a:pos x="336" y="210"/>
                    </a:cxn>
                    <a:cxn ang="0">
                      <a:pos x="294" y="250"/>
                    </a:cxn>
                    <a:cxn ang="0">
                      <a:pos x="272" y="256"/>
                    </a:cxn>
                    <a:cxn ang="0">
                      <a:pos x="232" y="296"/>
                    </a:cxn>
                    <a:cxn ang="0">
                      <a:pos x="206" y="340"/>
                    </a:cxn>
                    <a:cxn ang="0">
                      <a:pos x="170" y="362"/>
                    </a:cxn>
                    <a:cxn ang="0">
                      <a:pos x="164" y="352"/>
                    </a:cxn>
                    <a:cxn ang="0">
                      <a:pos x="158" y="338"/>
                    </a:cxn>
                    <a:cxn ang="0">
                      <a:pos x="160" y="306"/>
                    </a:cxn>
                    <a:cxn ang="0">
                      <a:pos x="156" y="284"/>
                    </a:cxn>
                    <a:cxn ang="0">
                      <a:pos x="140" y="284"/>
                    </a:cxn>
                    <a:cxn ang="0">
                      <a:pos x="122" y="290"/>
                    </a:cxn>
                    <a:cxn ang="0">
                      <a:pos x="114" y="276"/>
                    </a:cxn>
                    <a:cxn ang="0">
                      <a:pos x="110" y="262"/>
                    </a:cxn>
                    <a:cxn ang="0">
                      <a:pos x="88" y="248"/>
                    </a:cxn>
                    <a:cxn ang="0">
                      <a:pos x="62" y="256"/>
                    </a:cxn>
                    <a:cxn ang="0">
                      <a:pos x="52" y="248"/>
                    </a:cxn>
                    <a:cxn ang="0">
                      <a:pos x="66" y="230"/>
                    </a:cxn>
                    <a:cxn ang="0">
                      <a:pos x="44" y="222"/>
                    </a:cxn>
                    <a:cxn ang="0">
                      <a:pos x="28" y="230"/>
                    </a:cxn>
                    <a:cxn ang="0">
                      <a:pos x="2" y="222"/>
                    </a:cxn>
                    <a:cxn ang="0">
                      <a:pos x="10" y="180"/>
                    </a:cxn>
                    <a:cxn ang="0">
                      <a:pos x="0" y="156"/>
                    </a:cxn>
                    <a:cxn ang="0">
                      <a:pos x="34" y="118"/>
                    </a:cxn>
                    <a:cxn ang="0">
                      <a:pos x="18" y="76"/>
                    </a:cxn>
                    <a:cxn ang="0">
                      <a:pos x="44" y="50"/>
                    </a:cxn>
                    <a:cxn ang="0">
                      <a:pos x="60" y="64"/>
                    </a:cxn>
                    <a:cxn ang="0">
                      <a:pos x="90" y="66"/>
                    </a:cxn>
                    <a:cxn ang="0">
                      <a:pos x="110" y="88"/>
                    </a:cxn>
                    <a:cxn ang="0">
                      <a:pos x="144" y="56"/>
                    </a:cxn>
                    <a:cxn ang="0">
                      <a:pos x="172" y="56"/>
                    </a:cxn>
                    <a:cxn ang="0">
                      <a:pos x="202" y="42"/>
                    </a:cxn>
                    <a:cxn ang="0">
                      <a:pos x="244" y="36"/>
                    </a:cxn>
                    <a:cxn ang="0">
                      <a:pos x="280" y="22"/>
                    </a:cxn>
                    <a:cxn ang="0">
                      <a:pos x="288" y="0"/>
                    </a:cxn>
                    <a:cxn ang="0">
                      <a:pos x="302" y="4"/>
                    </a:cxn>
                    <a:cxn ang="0">
                      <a:pos x="314" y="8"/>
                    </a:cxn>
                    <a:cxn ang="0">
                      <a:pos x="328" y="10"/>
                    </a:cxn>
                    <a:cxn ang="0">
                      <a:pos x="336" y="16"/>
                    </a:cxn>
                    <a:cxn ang="0">
                      <a:pos x="338" y="24"/>
                    </a:cxn>
                    <a:cxn ang="0">
                      <a:pos x="350" y="32"/>
                    </a:cxn>
                    <a:cxn ang="0">
                      <a:pos x="360" y="42"/>
                    </a:cxn>
                    <a:cxn ang="0">
                      <a:pos x="366" y="60"/>
                    </a:cxn>
                  </a:cxnLst>
                  <a:rect l="0" t="0" r="r" b="b"/>
                  <a:pathLst>
                    <a:path w="366" h="362">
                      <a:moveTo>
                        <a:pt x="366" y="60"/>
                      </a:moveTo>
                      <a:lnTo>
                        <a:pt x="328" y="102"/>
                      </a:lnTo>
                      <a:lnTo>
                        <a:pt x="312" y="116"/>
                      </a:lnTo>
                      <a:lnTo>
                        <a:pt x="314" y="146"/>
                      </a:lnTo>
                      <a:lnTo>
                        <a:pt x="340" y="190"/>
                      </a:lnTo>
                      <a:lnTo>
                        <a:pt x="336" y="210"/>
                      </a:lnTo>
                      <a:lnTo>
                        <a:pt x="294" y="250"/>
                      </a:lnTo>
                      <a:lnTo>
                        <a:pt x="272" y="256"/>
                      </a:lnTo>
                      <a:lnTo>
                        <a:pt x="232" y="296"/>
                      </a:lnTo>
                      <a:lnTo>
                        <a:pt x="206" y="340"/>
                      </a:lnTo>
                      <a:lnTo>
                        <a:pt x="170" y="362"/>
                      </a:lnTo>
                      <a:lnTo>
                        <a:pt x="164" y="352"/>
                      </a:lnTo>
                      <a:lnTo>
                        <a:pt x="158" y="338"/>
                      </a:lnTo>
                      <a:lnTo>
                        <a:pt x="160" y="306"/>
                      </a:lnTo>
                      <a:lnTo>
                        <a:pt x="156" y="284"/>
                      </a:lnTo>
                      <a:lnTo>
                        <a:pt x="140" y="284"/>
                      </a:lnTo>
                      <a:lnTo>
                        <a:pt x="122" y="290"/>
                      </a:lnTo>
                      <a:lnTo>
                        <a:pt x="114" y="276"/>
                      </a:lnTo>
                      <a:lnTo>
                        <a:pt x="110" y="262"/>
                      </a:lnTo>
                      <a:lnTo>
                        <a:pt x="88" y="248"/>
                      </a:lnTo>
                      <a:lnTo>
                        <a:pt x="62" y="256"/>
                      </a:lnTo>
                      <a:lnTo>
                        <a:pt x="52" y="248"/>
                      </a:lnTo>
                      <a:lnTo>
                        <a:pt x="66" y="230"/>
                      </a:lnTo>
                      <a:lnTo>
                        <a:pt x="44" y="222"/>
                      </a:lnTo>
                      <a:lnTo>
                        <a:pt x="28" y="230"/>
                      </a:lnTo>
                      <a:lnTo>
                        <a:pt x="2" y="222"/>
                      </a:lnTo>
                      <a:lnTo>
                        <a:pt x="10" y="180"/>
                      </a:lnTo>
                      <a:lnTo>
                        <a:pt x="0" y="156"/>
                      </a:lnTo>
                      <a:lnTo>
                        <a:pt x="34" y="118"/>
                      </a:lnTo>
                      <a:lnTo>
                        <a:pt x="18" y="76"/>
                      </a:lnTo>
                      <a:lnTo>
                        <a:pt x="44" y="50"/>
                      </a:lnTo>
                      <a:lnTo>
                        <a:pt x="60" y="64"/>
                      </a:lnTo>
                      <a:lnTo>
                        <a:pt x="90" y="66"/>
                      </a:lnTo>
                      <a:lnTo>
                        <a:pt x="110" y="88"/>
                      </a:lnTo>
                      <a:lnTo>
                        <a:pt x="144" y="56"/>
                      </a:lnTo>
                      <a:lnTo>
                        <a:pt x="172" y="56"/>
                      </a:lnTo>
                      <a:lnTo>
                        <a:pt x="202" y="42"/>
                      </a:lnTo>
                      <a:lnTo>
                        <a:pt x="244" y="36"/>
                      </a:lnTo>
                      <a:lnTo>
                        <a:pt x="280" y="22"/>
                      </a:lnTo>
                      <a:lnTo>
                        <a:pt x="288" y="0"/>
                      </a:lnTo>
                      <a:lnTo>
                        <a:pt x="302" y="4"/>
                      </a:lnTo>
                      <a:lnTo>
                        <a:pt x="314" y="8"/>
                      </a:lnTo>
                      <a:lnTo>
                        <a:pt x="328" y="10"/>
                      </a:lnTo>
                      <a:lnTo>
                        <a:pt x="336" y="16"/>
                      </a:lnTo>
                      <a:lnTo>
                        <a:pt x="338" y="24"/>
                      </a:lnTo>
                      <a:lnTo>
                        <a:pt x="350" y="32"/>
                      </a:lnTo>
                      <a:lnTo>
                        <a:pt x="360" y="42"/>
                      </a:lnTo>
                      <a:lnTo>
                        <a:pt x="366" y="6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0" name="Dumfries and Galloway"/>
                <p:cNvSpPr>
                  <a:spLocks/>
                </p:cNvSpPr>
                <p:nvPr/>
              </p:nvSpPr>
              <p:spPr bwMode="gray">
                <a:xfrm>
                  <a:off x="2368433" y="2712590"/>
                  <a:ext cx="800973" cy="492109"/>
                </a:xfrm>
                <a:custGeom>
                  <a:avLst/>
                  <a:gdLst/>
                  <a:ahLst/>
                  <a:cxnLst>
                    <a:cxn ang="0">
                      <a:pos x="575" y="164"/>
                    </a:cxn>
                    <a:cxn ang="0">
                      <a:pos x="533" y="210"/>
                    </a:cxn>
                    <a:cxn ang="0">
                      <a:pos x="479" y="212"/>
                    </a:cxn>
                    <a:cxn ang="0">
                      <a:pos x="403" y="216"/>
                    </a:cxn>
                    <a:cxn ang="0">
                      <a:pos x="397" y="258"/>
                    </a:cxn>
                    <a:cxn ang="0">
                      <a:pos x="333" y="262"/>
                    </a:cxn>
                    <a:cxn ang="0">
                      <a:pos x="299" y="304"/>
                    </a:cxn>
                    <a:cxn ang="0">
                      <a:pos x="251" y="288"/>
                    </a:cxn>
                    <a:cxn ang="0">
                      <a:pos x="217" y="270"/>
                    </a:cxn>
                    <a:cxn ang="0">
                      <a:pos x="193" y="236"/>
                    </a:cxn>
                    <a:cxn ang="0">
                      <a:pos x="191" y="240"/>
                    </a:cxn>
                    <a:cxn ang="0">
                      <a:pos x="197" y="272"/>
                    </a:cxn>
                    <a:cxn ang="0">
                      <a:pos x="211" y="332"/>
                    </a:cxn>
                    <a:cxn ang="0">
                      <a:pos x="170" y="332"/>
                    </a:cxn>
                    <a:cxn ang="0">
                      <a:pos x="126" y="276"/>
                    </a:cxn>
                    <a:cxn ang="0">
                      <a:pos x="94" y="260"/>
                    </a:cxn>
                    <a:cxn ang="0">
                      <a:pos x="64" y="292"/>
                    </a:cxn>
                    <a:cxn ang="0">
                      <a:pos x="78" y="336"/>
                    </a:cxn>
                    <a:cxn ang="0">
                      <a:pos x="60" y="357"/>
                    </a:cxn>
                    <a:cxn ang="0">
                      <a:pos x="40" y="292"/>
                    </a:cxn>
                    <a:cxn ang="0">
                      <a:pos x="4" y="256"/>
                    </a:cxn>
                    <a:cxn ang="0">
                      <a:pos x="8" y="192"/>
                    </a:cxn>
                    <a:cxn ang="0">
                      <a:pos x="24" y="208"/>
                    </a:cxn>
                    <a:cxn ang="0">
                      <a:pos x="44" y="240"/>
                    </a:cxn>
                    <a:cxn ang="0">
                      <a:pos x="36" y="194"/>
                    </a:cxn>
                    <a:cxn ang="0">
                      <a:pos x="94" y="178"/>
                    </a:cxn>
                    <a:cxn ang="0">
                      <a:pos x="140" y="140"/>
                    </a:cxn>
                    <a:cxn ang="0">
                      <a:pos x="191" y="126"/>
                    </a:cxn>
                    <a:cxn ang="0">
                      <a:pos x="225" y="66"/>
                    </a:cxn>
                    <a:cxn ang="0">
                      <a:pos x="271" y="60"/>
                    </a:cxn>
                    <a:cxn ang="0">
                      <a:pos x="309" y="0"/>
                    </a:cxn>
                    <a:cxn ang="0">
                      <a:pos x="349" y="30"/>
                    </a:cxn>
                    <a:cxn ang="0">
                      <a:pos x="375" y="46"/>
                    </a:cxn>
                    <a:cxn ang="0">
                      <a:pos x="393" y="60"/>
                    </a:cxn>
                    <a:cxn ang="0">
                      <a:pos x="443" y="22"/>
                    </a:cxn>
                    <a:cxn ang="0">
                      <a:pos x="479" y="24"/>
                    </a:cxn>
                    <a:cxn ang="0">
                      <a:pos x="477" y="48"/>
                    </a:cxn>
                    <a:cxn ang="0">
                      <a:pos x="525" y="54"/>
                    </a:cxn>
                    <a:cxn ang="0">
                      <a:pos x="539" y="82"/>
                    </a:cxn>
                    <a:cxn ang="0">
                      <a:pos x="571" y="76"/>
                    </a:cxn>
                    <a:cxn ang="0">
                      <a:pos x="575" y="134"/>
                    </a:cxn>
                  </a:cxnLst>
                  <a:rect l="0" t="0" r="r" b="b"/>
                  <a:pathLst>
                    <a:path w="585" h="357">
                      <a:moveTo>
                        <a:pt x="585" y="156"/>
                      </a:moveTo>
                      <a:lnTo>
                        <a:pt x="575" y="164"/>
                      </a:lnTo>
                      <a:lnTo>
                        <a:pt x="545" y="184"/>
                      </a:lnTo>
                      <a:lnTo>
                        <a:pt x="533" y="210"/>
                      </a:lnTo>
                      <a:lnTo>
                        <a:pt x="495" y="214"/>
                      </a:lnTo>
                      <a:lnTo>
                        <a:pt x="479" y="212"/>
                      </a:lnTo>
                      <a:lnTo>
                        <a:pt x="413" y="212"/>
                      </a:lnTo>
                      <a:lnTo>
                        <a:pt x="403" y="216"/>
                      </a:lnTo>
                      <a:lnTo>
                        <a:pt x="405" y="250"/>
                      </a:lnTo>
                      <a:lnTo>
                        <a:pt x="397" y="258"/>
                      </a:lnTo>
                      <a:lnTo>
                        <a:pt x="357" y="260"/>
                      </a:lnTo>
                      <a:lnTo>
                        <a:pt x="333" y="262"/>
                      </a:lnTo>
                      <a:lnTo>
                        <a:pt x="333" y="280"/>
                      </a:lnTo>
                      <a:lnTo>
                        <a:pt x="299" y="304"/>
                      </a:lnTo>
                      <a:lnTo>
                        <a:pt x="267" y="304"/>
                      </a:lnTo>
                      <a:lnTo>
                        <a:pt x="251" y="288"/>
                      </a:lnTo>
                      <a:lnTo>
                        <a:pt x="239" y="270"/>
                      </a:lnTo>
                      <a:lnTo>
                        <a:pt x="217" y="270"/>
                      </a:lnTo>
                      <a:lnTo>
                        <a:pt x="197" y="236"/>
                      </a:lnTo>
                      <a:lnTo>
                        <a:pt x="193" y="236"/>
                      </a:lnTo>
                      <a:lnTo>
                        <a:pt x="191" y="238"/>
                      </a:lnTo>
                      <a:lnTo>
                        <a:pt x="191" y="240"/>
                      </a:lnTo>
                      <a:lnTo>
                        <a:pt x="193" y="254"/>
                      </a:lnTo>
                      <a:lnTo>
                        <a:pt x="197" y="272"/>
                      </a:lnTo>
                      <a:lnTo>
                        <a:pt x="207" y="282"/>
                      </a:lnTo>
                      <a:lnTo>
                        <a:pt x="211" y="332"/>
                      </a:lnTo>
                      <a:lnTo>
                        <a:pt x="199" y="343"/>
                      </a:lnTo>
                      <a:lnTo>
                        <a:pt x="170" y="332"/>
                      </a:lnTo>
                      <a:lnTo>
                        <a:pt x="144" y="296"/>
                      </a:lnTo>
                      <a:lnTo>
                        <a:pt x="126" y="276"/>
                      </a:lnTo>
                      <a:lnTo>
                        <a:pt x="110" y="262"/>
                      </a:lnTo>
                      <a:lnTo>
                        <a:pt x="94" y="260"/>
                      </a:lnTo>
                      <a:lnTo>
                        <a:pt x="72" y="264"/>
                      </a:lnTo>
                      <a:lnTo>
                        <a:pt x="64" y="292"/>
                      </a:lnTo>
                      <a:lnTo>
                        <a:pt x="72" y="318"/>
                      </a:lnTo>
                      <a:lnTo>
                        <a:pt x="78" y="336"/>
                      </a:lnTo>
                      <a:lnTo>
                        <a:pt x="94" y="357"/>
                      </a:lnTo>
                      <a:lnTo>
                        <a:pt x="60" y="357"/>
                      </a:lnTo>
                      <a:lnTo>
                        <a:pt x="60" y="330"/>
                      </a:lnTo>
                      <a:lnTo>
                        <a:pt x="40" y="292"/>
                      </a:lnTo>
                      <a:lnTo>
                        <a:pt x="26" y="274"/>
                      </a:lnTo>
                      <a:lnTo>
                        <a:pt x="4" y="256"/>
                      </a:lnTo>
                      <a:lnTo>
                        <a:pt x="0" y="204"/>
                      </a:lnTo>
                      <a:lnTo>
                        <a:pt x="8" y="192"/>
                      </a:lnTo>
                      <a:lnTo>
                        <a:pt x="22" y="194"/>
                      </a:lnTo>
                      <a:lnTo>
                        <a:pt x="24" y="208"/>
                      </a:lnTo>
                      <a:lnTo>
                        <a:pt x="30" y="228"/>
                      </a:lnTo>
                      <a:lnTo>
                        <a:pt x="44" y="240"/>
                      </a:lnTo>
                      <a:lnTo>
                        <a:pt x="46" y="214"/>
                      </a:lnTo>
                      <a:lnTo>
                        <a:pt x="36" y="194"/>
                      </a:lnTo>
                      <a:lnTo>
                        <a:pt x="66" y="194"/>
                      </a:lnTo>
                      <a:lnTo>
                        <a:pt x="94" y="178"/>
                      </a:lnTo>
                      <a:lnTo>
                        <a:pt x="134" y="176"/>
                      </a:lnTo>
                      <a:lnTo>
                        <a:pt x="140" y="140"/>
                      </a:lnTo>
                      <a:lnTo>
                        <a:pt x="168" y="126"/>
                      </a:lnTo>
                      <a:lnTo>
                        <a:pt x="191" y="126"/>
                      </a:lnTo>
                      <a:lnTo>
                        <a:pt x="217" y="94"/>
                      </a:lnTo>
                      <a:lnTo>
                        <a:pt x="225" y="66"/>
                      </a:lnTo>
                      <a:lnTo>
                        <a:pt x="255" y="50"/>
                      </a:lnTo>
                      <a:lnTo>
                        <a:pt x="271" y="60"/>
                      </a:lnTo>
                      <a:lnTo>
                        <a:pt x="283" y="22"/>
                      </a:lnTo>
                      <a:lnTo>
                        <a:pt x="309" y="0"/>
                      </a:lnTo>
                      <a:lnTo>
                        <a:pt x="333" y="10"/>
                      </a:lnTo>
                      <a:lnTo>
                        <a:pt x="349" y="30"/>
                      </a:lnTo>
                      <a:lnTo>
                        <a:pt x="355" y="42"/>
                      </a:lnTo>
                      <a:lnTo>
                        <a:pt x="375" y="46"/>
                      </a:lnTo>
                      <a:lnTo>
                        <a:pt x="381" y="64"/>
                      </a:lnTo>
                      <a:lnTo>
                        <a:pt x="393" y="60"/>
                      </a:lnTo>
                      <a:lnTo>
                        <a:pt x="417" y="14"/>
                      </a:lnTo>
                      <a:lnTo>
                        <a:pt x="443" y="22"/>
                      </a:lnTo>
                      <a:lnTo>
                        <a:pt x="461" y="14"/>
                      </a:lnTo>
                      <a:lnTo>
                        <a:pt x="479" y="24"/>
                      </a:lnTo>
                      <a:lnTo>
                        <a:pt x="467" y="38"/>
                      </a:lnTo>
                      <a:lnTo>
                        <a:pt x="477" y="48"/>
                      </a:lnTo>
                      <a:lnTo>
                        <a:pt x="503" y="40"/>
                      </a:lnTo>
                      <a:lnTo>
                        <a:pt x="525" y="54"/>
                      </a:lnTo>
                      <a:lnTo>
                        <a:pt x="529" y="68"/>
                      </a:lnTo>
                      <a:lnTo>
                        <a:pt x="539" y="82"/>
                      </a:lnTo>
                      <a:lnTo>
                        <a:pt x="557" y="76"/>
                      </a:lnTo>
                      <a:lnTo>
                        <a:pt x="571" y="76"/>
                      </a:lnTo>
                      <a:lnTo>
                        <a:pt x="575" y="96"/>
                      </a:lnTo>
                      <a:lnTo>
                        <a:pt x="575" y="134"/>
                      </a:lnTo>
                      <a:lnTo>
                        <a:pt x="585" y="15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1" name="Lothian"/>
                <p:cNvSpPr>
                  <a:spLocks/>
                </p:cNvSpPr>
                <p:nvPr/>
              </p:nvSpPr>
              <p:spPr bwMode="gray">
                <a:xfrm>
                  <a:off x="2842826" y="2348429"/>
                  <a:ext cx="493057" cy="198812"/>
                </a:xfrm>
                <a:custGeom>
                  <a:avLst/>
                  <a:gdLst/>
                  <a:ahLst/>
                  <a:cxnLst>
                    <a:cxn ang="0">
                      <a:pos x="360" y="56"/>
                    </a:cxn>
                    <a:cxn ang="0">
                      <a:pos x="352" y="76"/>
                    </a:cxn>
                    <a:cxn ang="0">
                      <a:pos x="316" y="92"/>
                    </a:cxn>
                    <a:cxn ang="0">
                      <a:pos x="274" y="98"/>
                    </a:cxn>
                    <a:cxn ang="0">
                      <a:pos x="244" y="112"/>
                    </a:cxn>
                    <a:cxn ang="0">
                      <a:pos x="216" y="112"/>
                    </a:cxn>
                    <a:cxn ang="0">
                      <a:pos x="182" y="144"/>
                    </a:cxn>
                    <a:cxn ang="0">
                      <a:pos x="162" y="122"/>
                    </a:cxn>
                    <a:cxn ang="0">
                      <a:pos x="134" y="120"/>
                    </a:cxn>
                    <a:cxn ang="0">
                      <a:pos x="116" y="106"/>
                    </a:cxn>
                    <a:cxn ang="0">
                      <a:pos x="90" y="132"/>
                    </a:cxn>
                    <a:cxn ang="0">
                      <a:pos x="66" y="118"/>
                    </a:cxn>
                    <a:cxn ang="0">
                      <a:pos x="26" y="126"/>
                    </a:cxn>
                    <a:cxn ang="0">
                      <a:pos x="0" y="84"/>
                    </a:cxn>
                    <a:cxn ang="0">
                      <a:pos x="30" y="48"/>
                    </a:cxn>
                    <a:cxn ang="0">
                      <a:pos x="66" y="22"/>
                    </a:cxn>
                    <a:cxn ang="0">
                      <a:pos x="92" y="34"/>
                    </a:cxn>
                    <a:cxn ang="0">
                      <a:pos x="116" y="32"/>
                    </a:cxn>
                    <a:cxn ang="0">
                      <a:pos x="140" y="40"/>
                    </a:cxn>
                    <a:cxn ang="0">
                      <a:pos x="170" y="46"/>
                    </a:cxn>
                    <a:cxn ang="0">
                      <a:pos x="198" y="52"/>
                    </a:cxn>
                    <a:cxn ang="0">
                      <a:pos x="210" y="44"/>
                    </a:cxn>
                    <a:cxn ang="0">
                      <a:pos x="222" y="44"/>
                    </a:cxn>
                    <a:cxn ang="0">
                      <a:pos x="242" y="22"/>
                    </a:cxn>
                    <a:cxn ang="0">
                      <a:pos x="264" y="0"/>
                    </a:cxn>
                    <a:cxn ang="0">
                      <a:pos x="284" y="0"/>
                    </a:cxn>
                    <a:cxn ang="0">
                      <a:pos x="298" y="16"/>
                    </a:cxn>
                    <a:cxn ang="0">
                      <a:pos x="304" y="30"/>
                    </a:cxn>
                    <a:cxn ang="0">
                      <a:pos x="312" y="32"/>
                    </a:cxn>
                    <a:cxn ang="0">
                      <a:pos x="324" y="36"/>
                    </a:cxn>
                    <a:cxn ang="0">
                      <a:pos x="342" y="44"/>
                    </a:cxn>
                    <a:cxn ang="0">
                      <a:pos x="360" y="56"/>
                    </a:cxn>
                  </a:cxnLst>
                  <a:rect l="0" t="0" r="r" b="b"/>
                  <a:pathLst>
                    <a:path w="360" h="144">
                      <a:moveTo>
                        <a:pt x="360" y="56"/>
                      </a:moveTo>
                      <a:lnTo>
                        <a:pt x="352" y="76"/>
                      </a:lnTo>
                      <a:lnTo>
                        <a:pt x="316" y="92"/>
                      </a:lnTo>
                      <a:lnTo>
                        <a:pt x="274" y="98"/>
                      </a:lnTo>
                      <a:lnTo>
                        <a:pt x="244" y="112"/>
                      </a:lnTo>
                      <a:lnTo>
                        <a:pt x="216" y="112"/>
                      </a:lnTo>
                      <a:lnTo>
                        <a:pt x="182" y="144"/>
                      </a:lnTo>
                      <a:lnTo>
                        <a:pt x="162" y="122"/>
                      </a:lnTo>
                      <a:lnTo>
                        <a:pt x="134" y="120"/>
                      </a:lnTo>
                      <a:lnTo>
                        <a:pt x="116" y="106"/>
                      </a:lnTo>
                      <a:lnTo>
                        <a:pt x="90" y="132"/>
                      </a:lnTo>
                      <a:lnTo>
                        <a:pt x="66" y="118"/>
                      </a:lnTo>
                      <a:lnTo>
                        <a:pt x="26" y="126"/>
                      </a:lnTo>
                      <a:lnTo>
                        <a:pt x="0" y="84"/>
                      </a:lnTo>
                      <a:lnTo>
                        <a:pt x="30" y="48"/>
                      </a:lnTo>
                      <a:lnTo>
                        <a:pt x="66" y="22"/>
                      </a:lnTo>
                      <a:lnTo>
                        <a:pt x="92" y="34"/>
                      </a:lnTo>
                      <a:lnTo>
                        <a:pt x="116" y="32"/>
                      </a:lnTo>
                      <a:lnTo>
                        <a:pt x="140" y="40"/>
                      </a:lnTo>
                      <a:lnTo>
                        <a:pt x="170" y="46"/>
                      </a:lnTo>
                      <a:lnTo>
                        <a:pt x="198" y="52"/>
                      </a:lnTo>
                      <a:lnTo>
                        <a:pt x="210" y="44"/>
                      </a:lnTo>
                      <a:lnTo>
                        <a:pt x="222" y="44"/>
                      </a:lnTo>
                      <a:lnTo>
                        <a:pt x="242" y="22"/>
                      </a:lnTo>
                      <a:lnTo>
                        <a:pt x="264" y="0"/>
                      </a:lnTo>
                      <a:lnTo>
                        <a:pt x="284" y="0"/>
                      </a:lnTo>
                      <a:lnTo>
                        <a:pt x="298" y="16"/>
                      </a:lnTo>
                      <a:lnTo>
                        <a:pt x="304" y="30"/>
                      </a:lnTo>
                      <a:lnTo>
                        <a:pt x="312" y="32"/>
                      </a:lnTo>
                      <a:lnTo>
                        <a:pt x="324" y="36"/>
                      </a:lnTo>
                      <a:lnTo>
                        <a:pt x="342" y="44"/>
                      </a:lnTo>
                      <a:lnTo>
                        <a:pt x="360" y="5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2" name="Fife"/>
                <p:cNvSpPr>
                  <a:spLocks/>
                </p:cNvSpPr>
                <p:nvPr/>
              </p:nvSpPr>
              <p:spPr bwMode="gray">
                <a:xfrm>
                  <a:off x="2894005" y="2129934"/>
                  <a:ext cx="370280" cy="240150"/>
                </a:xfrm>
                <a:custGeom>
                  <a:avLst/>
                  <a:gdLst/>
                  <a:ahLst/>
                  <a:cxnLst>
                    <a:cxn ang="0">
                      <a:pos x="66" y="174"/>
                    </a:cxn>
                    <a:cxn ang="0">
                      <a:pos x="0" y="154"/>
                    </a:cxn>
                    <a:cxn ang="0">
                      <a:pos x="8" y="130"/>
                    </a:cxn>
                    <a:cxn ang="0">
                      <a:pos x="22" y="126"/>
                    </a:cxn>
                    <a:cxn ang="0">
                      <a:pos x="58" y="122"/>
                    </a:cxn>
                    <a:cxn ang="0">
                      <a:pos x="82" y="118"/>
                    </a:cxn>
                    <a:cxn ang="0">
                      <a:pos x="104" y="92"/>
                    </a:cxn>
                    <a:cxn ang="0">
                      <a:pos x="106" y="80"/>
                    </a:cxn>
                    <a:cxn ang="0">
                      <a:pos x="80" y="80"/>
                    </a:cxn>
                    <a:cxn ang="0">
                      <a:pos x="76" y="64"/>
                    </a:cxn>
                    <a:cxn ang="0">
                      <a:pos x="110" y="48"/>
                    </a:cxn>
                    <a:cxn ang="0">
                      <a:pos x="110" y="32"/>
                    </a:cxn>
                    <a:cxn ang="0">
                      <a:pos x="150" y="14"/>
                    </a:cxn>
                    <a:cxn ang="0">
                      <a:pos x="184" y="2"/>
                    </a:cxn>
                    <a:cxn ang="0">
                      <a:pos x="208" y="0"/>
                    </a:cxn>
                    <a:cxn ang="0">
                      <a:pos x="218" y="10"/>
                    </a:cxn>
                    <a:cxn ang="0">
                      <a:pos x="224" y="36"/>
                    </a:cxn>
                    <a:cxn ang="0">
                      <a:pos x="248" y="46"/>
                    </a:cxn>
                    <a:cxn ang="0">
                      <a:pos x="270" y="60"/>
                    </a:cxn>
                    <a:cxn ang="0">
                      <a:pos x="262" y="74"/>
                    </a:cxn>
                    <a:cxn ang="0">
                      <a:pos x="238" y="98"/>
                    </a:cxn>
                    <a:cxn ang="0">
                      <a:pos x="216" y="106"/>
                    </a:cxn>
                    <a:cxn ang="0">
                      <a:pos x="198" y="98"/>
                    </a:cxn>
                    <a:cxn ang="0">
                      <a:pos x="178" y="100"/>
                    </a:cxn>
                    <a:cxn ang="0">
                      <a:pos x="160" y="106"/>
                    </a:cxn>
                    <a:cxn ang="0">
                      <a:pos x="128" y="136"/>
                    </a:cxn>
                    <a:cxn ang="0">
                      <a:pos x="118" y="166"/>
                    </a:cxn>
                    <a:cxn ang="0">
                      <a:pos x="94" y="166"/>
                    </a:cxn>
                    <a:cxn ang="0">
                      <a:pos x="66" y="174"/>
                    </a:cxn>
                  </a:cxnLst>
                  <a:rect l="0" t="0" r="r" b="b"/>
                  <a:pathLst>
                    <a:path w="270" h="174">
                      <a:moveTo>
                        <a:pt x="66" y="174"/>
                      </a:moveTo>
                      <a:lnTo>
                        <a:pt x="0" y="154"/>
                      </a:lnTo>
                      <a:lnTo>
                        <a:pt x="8" y="130"/>
                      </a:lnTo>
                      <a:lnTo>
                        <a:pt x="22" y="126"/>
                      </a:lnTo>
                      <a:lnTo>
                        <a:pt x="58" y="122"/>
                      </a:lnTo>
                      <a:lnTo>
                        <a:pt x="82" y="118"/>
                      </a:lnTo>
                      <a:lnTo>
                        <a:pt x="104" y="92"/>
                      </a:lnTo>
                      <a:lnTo>
                        <a:pt x="106" y="80"/>
                      </a:lnTo>
                      <a:lnTo>
                        <a:pt x="80" y="80"/>
                      </a:lnTo>
                      <a:lnTo>
                        <a:pt x="76" y="64"/>
                      </a:lnTo>
                      <a:lnTo>
                        <a:pt x="110" y="48"/>
                      </a:lnTo>
                      <a:lnTo>
                        <a:pt x="110" y="32"/>
                      </a:lnTo>
                      <a:lnTo>
                        <a:pt x="150" y="14"/>
                      </a:lnTo>
                      <a:lnTo>
                        <a:pt x="184" y="2"/>
                      </a:lnTo>
                      <a:lnTo>
                        <a:pt x="208" y="0"/>
                      </a:lnTo>
                      <a:lnTo>
                        <a:pt x="218" y="10"/>
                      </a:lnTo>
                      <a:lnTo>
                        <a:pt x="224" y="36"/>
                      </a:lnTo>
                      <a:lnTo>
                        <a:pt x="248" y="46"/>
                      </a:lnTo>
                      <a:lnTo>
                        <a:pt x="270" y="60"/>
                      </a:lnTo>
                      <a:lnTo>
                        <a:pt x="262" y="74"/>
                      </a:lnTo>
                      <a:lnTo>
                        <a:pt x="238" y="98"/>
                      </a:lnTo>
                      <a:lnTo>
                        <a:pt x="216" y="106"/>
                      </a:lnTo>
                      <a:lnTo>
                        <a:pt x="198" y="98"/>
                      </a:lnTo>
                      <a:lnTo>
                        <a:pt x="178" y="100"/>
                      </a:lnTo>
                      <a:lnTo>
                        <a:pt x="160" y="106"/>
                      </a:lnTo>
                      <a:lnTo>
                        <a:pt x="128" y="136"/>
                      </a:lnTo>
                      <a:lnTo>
                        <a:pt x="118" y="166"/>
                      </a:lnTo>
                      <a:lnTo>
                        <a:pt x="94" y="166"/>
                      </a:lnTo>
                      <a:lnTo>
                        <a:pt x="66" y="17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3" name="Central"/>
                <p:cNvSpPr>
                  <a:spLocks/>
                </p:cNvSpPr>
                <p:nvPr/>
              </p:nvSpPr>
              <p:spPr bwMode="gray">
                <a:xfrm>
                  <a:off x="2512128" y="2049228"/>
                  <a:ext cx="420950" cy="415340"/>
                </a:xfrm>
                <a:custGeom>
                  <a:avLst/>
                  <a:gdLst/>
                  <a:ahLst/>
                  <a:cxnLst>
                    <a:cxn ang="0">
                      <a:pos x="307" y="238"/>
                    </a:cxn>
                    <a:cxn ang="0">
                      <a:pos x="273" y="260"/>
                    </a:cxn>
                    <a:cxn ang="0">
                      <a:pos x="239" y="300"/>
                    </a:cxn>
                    <a:cxn ang="0">
                      <a:pos x="197" y="272"/>
                    </a:cxn>
                    <a:cxn ang="0">
                      <a:pos x="169" y="268"/>
                    </a:cxn>
                    <a:cxn ang="0">
                      <a:pos x="143" y="280"/>
                    </a:cxn>
                    <a:cxn ang="0">
                      <a:pos x="119" y="266"/>
                    </a:cxn>
                    <a:cxn ang="0">
                      <a:pos x="83" y="222"/>
                    </a:cxn>
                    <a:cxn ang="0">
                      <a:pos x="42" y="174"/>
                    </a:cxn>
                    <a:cxn ang="0">
                      <a:pos x="42" y="146"/>
                    </a:cxn>
                    <a:cxn ang="0">
                      <a:pos x="24" y="130"/>
                    </a:cxn>
                    <a:cxn ang="0">
                      <a:pos x="28" y="94"/>
                    </a:cxn>
                    <a:cxn ang="0">
                      <a:pos x="6" y="86"/>
                    </a:cxn>
                    <a:cxn ang="0">
                      <a:pos x="0" y="56"/>
                    </a:cxn>
                    <a:cxn ang="0">
                      <a:pos x="48" y="8"/>
                    </a:cxn>
                    <a:cxn ang="0">
                      <a:pos x="101" y="2"/>
                    </a:cxn>
                    <a:cxn ang="0">
                      <a:pos x="127" y="0"/>
                    </a:cxn>
                    <a:cxn ang="0">
                      <a:pos x="135" y="30"/>
                    </a:cxn>
                    <a:cxn ang="0">
                      <a:pos x="163" y="32"/>
                    </a:cxn>
                    <a:cxn ang="0">
                      <a:pos x="171" y="54"/>
                    </a:cxn>
                    <a:cxn ang="0">
                      <a:pos x="149" y="62"/>
                    </a:cxn>
                    <a:cxn ang="0">
                      <a:pos x="135" y="86"/>
                    </a:cxn>
                    <a:cxn ang="0">
                      <a:pos x="161" y="124"/>
                    </a:cxn>
                    <a:cxn ang="0">
                      <a:pos x="191" y="152"/>
                    </a:cxn>
                    <a:cxn ang="0">
                      <a:pos x="215" y="160"/>
                    </a:cxn>
                    <a:cxn ang="0">
                      <a:pos x="247" y="158"/>
                    </a:cxn>
                    <a:cxn ang="0">
                      <a:pos x="255" y="156"/>
                    </a:cxn>
                    <a:cxn ang="0">
                      <a:pos x="267" y="154"/>
                    </a:cxn>
                    <a:cxn ang="0">
                      <a:pos x="297" y="164"/>
                    </a:cxn>
                    <a:cxn ang="0">
                      <a:pos x="303" y="184"/>
                    </a:cxn>
                    <a:cxn ang="0">
                      <a:pos x="285" y="188"/>
                    </a:cxn>
                    <a:cxn ang="0">
                      <a:pos x="277" y="210"/>
                    </a:cxn>
                    <a:cxn ang="0">
                      <a:pos x="251" y="196"/>
                    </a:cxn>
                    <a:cxn ang="0">
                      <a:pos x="231" y="190"/>
                    </a:cxn>
                    <a:cxn ang="0">
                      <a:pos x="231" y="198"/>
                    </a:cxn>
                    <a:cxn ang="0">
                      <a:pos x="249" y="210"/>
                    </a:cxn>
                    <a:cxn ang="0">
                      <a:pos x="267" y="226"/>
                    </a:cxn>
                    <a:cxn ang="0">
                      <a:pos x="285" y="234"/>
                    </a:cxn>
                    <a:cxn ang="0">
                      <a:pos x="307" y="238"/>
                    </a:cxn>
                  </a:cxnLst>
                  <a:rect l="0" t="0" r="r" b="b"/>
                  <a:pathLst>
                    <a:path w="307" h="300">
                      <a:moveTo>
                        <a:pt x="307" y="238"/>
                      </a:moveTo>
                      <a:lnTo>
                        <a:pt x="273" y="260"/>
                      </a:lnTo>
                      <a:lnTo>
                        <a:pt x="239" y="300"/>
                      </a:lnTo>
                      <a:lnTo>
                        <a:pt x="197" y="272"/>
                      </a:lnTo>
                      <a:lnTo>
                        <a:pt x="169" y="268"/>
                      </a:lnTo>
                      <a:lnTo>
                        <a:pt x="143" y="280"/>
                      </a:lnTo>
                      <a:lnTo>
                        <a:pt x="119" y="266"/>
                      </a:lnTo>
                      <a:lnTo>
                        <a:pt x="83" y="222"/>
                      </a:lnTo>
                      <a:lnTo>
                        <a:pt x="42" y="174"/>
                      </a:lnTo>
                      <a:lnTo>
                        <a:pt x="42" y="146"/>
                      </a:lnTo>
                      <a:lnTo>
                        <a:pt x="24" y="130"/>
                      </a:lnTo>
                      <a:lnTo>
                        <a:pt x="28" y="94"/>
                      </a:lnTo>
                      <a:lnTo>
                        <a:pt x="6" y="86"/>
                      </a:lnTo>
                      <a:lnTo>
                        <a:pt x="0" y="56"/>
                      </a:lnTo>
                      <a:lnTo>
                        <a:pt x="48" y="8"/>
                      </a:lnTo>
                      <a:lnTo>
                        <a:pt x="101" y="2"/>
                      </a:lnTo>
                      <a:lnTo>
                        <a:pt x="127" y="0"/>
                      </a:lnTo>
                      <a:lnTo>
                        <a:pt x="135" y="30"/>
                      </a:lnTo>
                      <a:lnTo>
                        <a:pt x="163" y="32"/>
                      </a:lnTo>
                      <a:lnTo>
                        <a:pt x="171" y="54"/>
                      </a:lnTo>
                      <a:lnTo>
                        <a:pt x="149" y="62"/>
                      </a:lnTo>
                      <a:lnTo>
                        <a:pt x="135" y="86"/>
                      </a:lnTo>
                      <a:lnTo>
                        <a:pt x="161" y="124"/>
                      </a:lnTo>
                      <a:lnTo>
                        <a:pt x="191" y="152"/>
                      </a:lnTo>
                      <a:lnTo>
                        <a:pt x="215" y="160"/>
                      </a:lnTo>
                      <a:lnTo>
                        <a:pt x="247" y="158"/>
                      </a:lnTo>
                      <a:lnTo>
                        <a:pt x="255" y="156"/>
                      </a:lnTo>
                      <a:lnTo>
                        <a:pt x="267" y="154"/>
                      </a:lnTo>
                      <a:lnTo>
                        <a:pt x="297" y="164"/>
                      </a:lnTo>
                      <a:lnTo>
                        <a:pt x="303" y="184"/>
                      </a:lnTo>
                      <a:lnTo>
                        <a:pt x="285" y="188"/>
                      </a:lnTo>
                      <a:lnTo>
                        <a:pt x="277" y="210"/>
                      </a:lnTo>
                      <a:lnTo>
                        <a:pt x="251" y="196"/>
                      </a:lnTo>
                      <a:lnTo>
                        <a:pt x="231" y="190"/>
                      </a:lnTo>
                      <a:lnTo>
                        <a:pt x="231" y="198"/>
                      </a:lnTo>
                      <a:lnTo>
                        <a:pt x="249" y="210"/>
                      </a:lnTo>
                      <a:lnTo>
                        <a:pt x="267" y="226"/>
                      </a:lnTo>
                      <a:lnTo>
                        <a:pt x="285" y="234"/>
                      </a:lnTo>
                      <a:lnTo>
                        <a:pt x="307" y="23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4" name="Tayside"/>
                <p:cNvSpPr>
                  <a:spLocks/>
                </p:cNvSpPr>
                <p:nvPr/>
              </p:nvSpPr>
              <p:spPr bwMode="gray">
                <a:xfrm>
                  <a:off x="2567245" y="1797269"/>
                  <a:ext cx="734713" cy="505888"/>
                </a:xfrm>
                <a:custGeom>
                  <a:avLst/>
                  <a:gdLst/>
                  <a:ahLst/>
                  <a:cxnLst>
                    <a:cxn ang="0">
                      <a:pos x="4" y="178"/>
                    </a:cxn>
                    <a:cxn ang="0">
                      <a:pos x="0" y="132"/>
                    </a:cxn>
                    <a:cxn ang="0">
                      <a:pos x="31" y="112"/>
                    </a:cxn>
                    <a:cxn ang="0">
                      <a:pos x="57" y="78"/>
                    </a:cxn>
                    <a:cxn ang="0">
                      <a:pos x="123" y="44"/>
                    </a:cxn>
                    <a:cxn ang="0">
                      <a:pos x="173" y="34"/>
                    </a:cxn>
                    <a:cxn ang="0">
                      <a:pos x="225" y="12"/>
                    </a:cxn>
                    <a:cxn ang="0">
                      <a:pos x="293" y="40"/>
                    </a:cxn>
                    <a:cxn ang="0">
                      <a:pos x="335" y="24"/>
                    </a:cxn>
                    <a:cxn ang="0">
                      <a:pos x="405" y="6"/>
                    </a:cxn>
                    <a:cxn ang="0">
                      <a:pos x="479" y="16"/>
                    </a:cxn>
                    <a:cxn ang="0">
                      <a:pos x="513" y="80"/>
                    </a:cxn>
                    <a:cxn ang="0">
                      <a:pos x="531" y="104"/>
                    </a:cxn>
                    <a:cxn ang="0">
                      <a:pos x="535" y="130"/>
                    </a:cxn>
                    <a:cxn ang="0">
                      <a:pos x="523" y="158"/>
                    </a:cxn>
                    <a:cxn ang="0">
                      <a:pos x="479" y="200"/>
                    </a:cxn>
                    <a:cxn ang="0">
                      <a:pos x="423" y="220"/>
                    </a:cxn>
                    <a:cxn ang="0">
                      <a:pos x="367" y="246"/>
                    </a:cxn>
                    <a:cxn ang="0">
                      <a:pos x="331" y="256"/>
                    </a:cxn>
                    <a:cxn ang="0">
                      <a:pos x="315" y="258"/>
                    </a:cxn>
                    <a:cxn ang="0">
                      <a:pos x="333" y="272"/>
                    </a:cxn>
                    <a:cxn ang="0">
                      <a:pos x="345" y="288"/>
                    </a:cxn>
                    <a:cxn ang="0">
                      <a:pos x="317" y="320"/>
                    </a:cxn>
                    <a:cxn ang="0">
                      <a:pos x="341" y="332"/>
                    </a:cxn>
                    <a:cxn ang="0">
                      <a:pos x="263" y="366"/>
                    </a:cxn>
                    <a:cxn ang="0">
                      <a:pos x="225" y="334"/>
                    </a:cxn>
                    <a:cxn ang="0">
                      <a:pos x="193" y="340"/>
                    </a:cxn>
                    <a:cxn ang="0">
                      <a:pos x="151" y="334"/>
                    </a:cxn>
                    <a:cxn ang="0">
                      <a:pos x="93" y="268"/>
                    </a:cxn>
                    <a:cxn ang="0">
                      <a:pos x="131" y="236"/>
                    </a:cxn>
                    <a:cxn ang="0">
                      <a:pos x="95" y="212"/>
                    </a:cxn>
                    <a:cxn ang="0">
                      <a:pos x="6" y="190"/>
                    </a:cxn>
                  </a:cxnLst>
                  <a:rect l="0" t="0" r="r" b="b"/>
                  <a:pathLst>
                    <a:path w="537" h="366">
                      <a:moveTo>
                        <a:pt x="6" y="190"/>
                      </a:moveTo>
                      <a:lnTo>
                        <a:pt x="4" y="178"/>
                      </a:lnTo>
                      <a:lnTo>
                        <a:pt x="22" y="152"/>
                      </a:lnTo>
                      <a:lnTo>
                        <a:pt x="0" y="132"/>
                      </a:lnTo>
                      <a:lnTo>
                        <a:pt x="14" y="116"/>
                      </a:lnTo>
                      <a:lnTo>
                        <a:pt x="31" y="112"/>
                      </a:lnTo>
                      <a:lnTo>
                        <a:pt x="35" y="82"/>
                      </a:lnTo>
                      <a:lnTo>
                        <a:pt x="57" y="78"/>
                      </a:lnTo>
                      <a:lnTo>
                        <a:pt x="81" y="56"/>
                      </a:lnTo>
                      <a:lnTo>
                        <a:pt x="123" y="44"/>
                      </a:lnTo>
                      <a:lnTo>
                        <a:pt x="125" y="22"/>
                      </a:lnTo>
                      <a:lnTo>
                        <a:pt x="173" y="34"/>
                      </a:lnTo>
                      <a:lnTo>
                        <a:pt x="185" y="12"/>
                      </a:lnTo>
                      <a:lnTo>
                        <a:pt x="225" y="12"/>
                      </a:lnTo>
                      <a:lnTo>
                        <a:pt x="259" y="16"/>
                      </a:lnTo>
                      <a:lnTo>
                        <a:pt x="293" y="40"/>
                      </a:lnTo>
                      <a:lnTo>
                        <a:pt x="317" y="42"/>
                      </a:lnTo>
                      <a:lnTo>
                        <a:pt x="335" y="24"/>
                      </a:lnTo>
                      <a:lnTo>
                        <a:pt x="379" y="30"/>
                      </a:lnTo>
                      <a:lnTo>
                        <a:pt x="405" y="6"/>
                      </a:lnTo>
                      <a:lnTo>
                        <a:pt x="439" y="0"/>
                      </a:lnTo>
                      <a:lnTo>
                        <a:pt x="479" y="16"/>
                      </a:lnTo>
                      <a:lnTo>
                        <a:pt x="489" y="60"/>
                      </a:lnTo>
                      <a:lnTo>
                        <a:pt x="513" y="80"/>
                      </a:lnTo>
                      <a:lnTo>
                        <a:pt x="537" y="92"/>
                      </a:lnTo>
                      <a:lnTo>
                        <a:pt x="531" y="104"/>
                      </a:lnTo>
                      <a:lnTo>
                        <a:pt x="531" y="120"/>
                      </a:lnTo>
                      <a:lnTo>
                        <a:pt x="535" y="130"/>
                      </a:lnTo>
                      <a:lnTo>
                        <a:pt x="529" y="136"/>
                      </a:lnTo>
                      <a:lnTo>
                        <a:pt x="523" y="158"/>
                      </a:lnTo>
                      <a:lnTo>
                        <a:pt x="507" y="182"/>
                      </a:lnTo>
                      <a:lnTo>
                        <a:pt x="479" y="200"/>
                      </a:lnTo>
                      <a:lnTo>
                        <a:pt x="463" y="218"/>
                      </a:lnTo>
                      <a:lnTo>
                        <a:pt x="423" y="220"/>
                      </a:lnTo>
                      <a:lnTo>
                        <a:pt x="391" y="230"/>
                      </a:lnTo>
                      <a:lnTo>
                        <a:pt x="367" y="246"/>
                      </a:lnTo>
                      <a:lnTo>
                        <a:pt x="347" y="256"/>
                      </a:lnTo>
                      <a:lnTo>
                        <a:pt x="331" y="256"/>
                      </a:lnTo>
                      <a:lnTo>
                        <a:pt x="319" y="256"/>
                      </a:lnTo>
                      <a:lnTo>
                        <a:pt x="315" y="258"/>
                      </a:lnTo>
                      <a:lnTo>
                        <a:pt x="325" y="266"/>
                      </a:lnTo>
                      <a:lnTo>
                        <a:pt x="333" y="272"/>
                      </a:lnTo>
                      <a:lnTo>
                        <a:pt x="347" y="272"/>
                      </a:lnTo>
                      <a:lnTo>
                        <a:pt x="345" y="288"/>
                      </a:lnTo>
                      <a:lnTo>
                        <a:pt x="313" y="304"/>
                      </a:lnTo>
                      <a:lnTo>
                        <a:pt x="317" y="320"/>
                      </a:lnTo>
                      <a:lnTo>
                        <a:pt x="341" y="320"/>
                      </a:lnTo>
                      <a:lnTo>
                        <a:pt x="341" y="332"/>
                      </a:lnTo>
                      <a:lnTo>
                        <a:pt x="317" y="358"/>
                      </a:lnTo>
                      <a:lnTo>
                        <a:pt x="263" y="366"/>
                      </a:lnTo>
                      <a:lnTo>
                        <a:pt x="257" y="346"/>
                      </a:lnTo>
                      <a:lnTo>
                        <a:pt x="225" y="334"/>
                      </a:lnTo>
                      <a:lnTo>
                        <a:pt x="207" y="340"/>
                      </a:lnTo>
                      <a:lnTo>
                        <a:pt x="193" y="340"/>
                      </a:lnTo>
                      <a:lnTo>
                        <a:pt x="175" y="344"/>
                      </a:lnTo>
                      <a:lnTo>
                        <a:pt x="151" y="334"/>
                      </a:lnTo>
                      <a:lnTo>
                        <a:pt x="121" y="306"/>
                      </a:lnTo>
                      <a:lnTo>
                        <a:pt x="93" y="268"/>
                      </a:lnTo>
                      <a:lnTo>
                        <a:pt x="109" y="244"/>
                      </a:lnTo>
                      <a:lnTo>
                        <a:pt x="131" y="236"/>
                      </a:lnTo>
                      <a:lnTo>
                        <a:pt x="123" y="214"/>
                      </a:lnTo>
                      <a:lnTo>
                        <a:pt x="95" y="212"/>
                      </a:lnTo>
                      <a:lnTo>
                        <a:pt x="87" y="182"/>
                      </a:lnTo>
                      <a:lnTo>
                        <a:pt x="6" y="19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" name="Grampian"/>
                <p:cNvSpPr>
                  <a:spLocks/>
                </p:cNvSpPr>
                <p:nvPr/>
              </p:nvSpPr>
              <p:spPr bwMode="gray">
                <a:xfrm>
                  <a:off x="2878258" y="1356338"/>
                  <a:ext cx="629476" cy="568878"/>
                </a:xfrm>
                <a:custGeom>
                  <a:avLst/>
                  <a:gdLst/>
                  <a:ahLst/>
                  <a:cxnLst>
                    <a:cxn ang="0">
                      <a:pos x="0" y="330"/>
                    </a:cxn>
                    <a:cxn ang="0">
                      <a:pos x="2" y="282"/>
                    </a:cxn>
                    <a:cxn ang="0">
                      <a:pos x="26" y="266"/>
                    </a:cxn>
                    <a:cxn ang="0">
                      <a:pos x="70" y="218"/>
                    </a:cxn>
                    <a:cxn ang="0">
                      <a:pos x="74" y="196"/>
                    </a:cxn>
                    <a:cxn ang="0">
                      <a:pos x="56" y="168"/>
                    </a:cxn>
                    <a:cxn ang="0">
                      <a:pos x="86" y="146"/>
                    </a:cxn>
                    <a:cxn ang="0">
                      <a:pos x="78" y="118"/>
                    </a:cxn>
                    <a:cxn ang="0">
                      <a:pos x="42" y="100"/>
                    </a:cxn>
                    <a:cxn ang="0">
                      <a:pos x="14" y="128"/>
                    </a:cxn>
                    <a:cxn ang="0">
                      <a:pos x="0" y="120"/>
                    </a:cxn>
                    <a:cxn ang="0">
                      <a:pos x="18" y="86"/>
                    </a:cxn>
                    <a:cxn ang="0">
                      <a:pos x="6" y="66"/>
                    </a:cxn>
                    <a:cxn ang="0">
                      <a:pos x="8" y="28"/>
                    </a:cxn>
                    <a:cxn ang="0">
                      <a:pos x="38" y="20"/>
                    </a:cxn>
                    <a:cxn ang="0">
                      <a:pos x="62" y="4"/>
                    </a:cxn>
                    <a:cxn ang="0">
                      <a:pos x="80" y="0"/>
                    </a:cxn>
                    <a:cxn ang="0">
                      <a:pos x="122" y="12"/>
                    </a:cxn>
                    <a:cxn ang="0">
                      <a:pos x="150" y="20"/>
                    </a:cxn>
                    <a:cxn ang="0">
                      <a:pos x="166" y="20"/>
                    </a:cxn>
                    <a:cxn ang="0">
                      <a:pos x="186" y="12"/>
                    </a:cxn>
                    <a:cxn ang="0">
                      <a:pos x="200" y="6"/>
                    </a:cxn>
                    <a:cxn ang="0">
                      <a:pos x="206" y="14"/>
                    </a:cxn>
                    <a:cxn ang="0">
                      <a:pos x="248" y="16"/>
                    </a:cxn>
                    <a:cxn ang="0">
                      <a:pos x="294" y="20"/>
                    </a:cxn>
                    <a:cxn ang="0">
                      <a:pos x="320" y="20"/>
                    </a:cxn>
                    <a:cxn ang="0">
                      <a:pos x="334" y="12"/>
                    </a:cxn>
                    <a:cxn ang="0">
                      <a:pos x="358" y="18"/>
                    </a:cxn>
                    <a:cxn ang="0">
                      <a:pos x="382" y="12"/>
                    </a:cxn>
                    <a:cxn ang="0">
                      <a:pos x="400" y="12"/>
                    </a:cxn>
                    <a:cxn ang="0">
                      <a:pos x="406" y="18"/>
                    </a:cxn>
                    <a:cxn ang="0">
                      <a:pos x="412" y="18"/>
                    </a:cxn>
                    <a:cxn ang="0">
                      <a:pos x="418" y="18"/>
                    </a:cxn>
                    <a:cxn ang="0">
                      <a:pos x="422" y="20"/>
                    </a:cxn>
                    <a:cxn ang="0">
                      <a:pos x="430" y="40"/>
                    </a:cxn>
                    <a:cxn ang="0">
                      <a:pos x="444" y="46"/>
                    </a:cxn>
                    <a:cxn ang="0">
                      <a:pos x="444" y="62"/>
                    </a:cxn>
                    <a:cxn ang="0">
                      <a:pos x="450" y="78"/>
                    </a:cxn>
                    <a:cxn ang="0">
                      <a:pos x="458" y="90"/>
                    </a:cxn>
                    <a:cxn ang="0">
                      <a:pos x="460" y="108"/>
                    </a:cxn>
                    <a:cxn ang="0">
                      <a:pos x="412" y="176"/>
                    </a:cxn>
                    <a:cxn ang="0">
                      <a:pos x="398" y="192"/>
                    </a:cxn>
                    <a:cxn ang="0">
                      <a:pos x="388" y="242"/>
                    </a:cxn>
                    <a:cxn ang="0">
                      <a:pos x="394" y="260"/>
                    </a:cxn>
                    <a:cxn ang="0">
                      <a:pos x="364" y="320"/>
                    </a:cxn>
                    <a:cxn ang="0">
                      <a:pos x="362" y="348"/>
                    </a:cxn>
                    <a:cxn ang="0">
                      <a:pos x="346" y="388"/>
                    </a:cxn>
                    <a:cxn ang="0">
                      <a:pos x="322" y="412"/>
                    </a:cxn>
                    <a:cxn ang="0">
                      <a:pos x="310" y="412"/>
                    </a:cxn>
                    <a:cxn ang="0">
                      <a:pos x="290" y="400"/>
                    </a:cxn>
                    <a:cxn ang="0">
                      <a:pos x="264" y="380"/>
                    </a:cxn>
                    <a:cxn ang="0">
                      <a:pos x="254" y="336"/>
                    </a:cxn>
                    <a:cxn ang="0">
                      <a:pos x="214" y="320"/>
                    </a:cxn>
                    <a:cxn ang="0">
                      <a:pos x="180" y="326"/>
                    </a:cxn>
                    <a:cxn ang="0">
                      <a:pos x="154" y="350"/>
                    </a:cxn>
                    <a:cxn ang="0">
                      <a:pos x="112" y="344"/>
                    </a:cxn>
                    <a:cxn ang="0">
                      <a:pos x="90" y="362"/>
                    </a:cxn>
                    <a:cxn ang="0">
                      <a:pos x="68" y="360"/>
                    </a:cxn>
                    <a:cxn ang="0">
                      <a:pos x="34" y="336"/>
                    </a:cxn>
                    <a:cxn ang="0">
                      <a:pos x="0" y="330"/>
                    </a:cxn>
                  </a:cxnLst>
                  <a:rect l="0" t="0" r="r" b="b"/>
                  <a:pathLst>
                    <a:path w="460" h="412">
                      <a:moveTo>
                        <a:pt x="0" y="330"/>
                      </a:moveTo>
                      <a:lnTo>
                        <a:pt x="2" y="282"/>
                      </a:lnTo>
                      <a:lnTo>
                        <a:pt x="26" y="266"/>
                      </a:lnTo>
                      <a:lnTo>
                        <a:pt x="70" y="218"/>
                      </a:lnTo>
                      <a:lnTo>
                        <a:pt x="74" y="196"/>
                      </a:lnTo>
                      <a:lnTo>
                        <a:pt x="56" y="168"/>
                      </a:lnTo>
                      <a:lnTo>
                        <a:pt x="86" y="146"/>
                      </a:lnTo>
                      <a:lnTo>
                        <a:pt x="78" y="118"/>
                      </a:lnTo>
                      <a:lnTo>
                        <a:pt x="42" y="100"/>
                      </a:lnTo>
                      <a:lnTo>
                        <a:pt x="14" y="128"/>
                      </a:lnTo>
                      <a:lnTo>
                        <a:pt x="0" y="120"/>
                      </a:lnTo>
                      <a:lnTo>
                        <a:pt x="18" y="86"/>
                      </a:lnTo>
                      <a:lnTo>
                        <a:pt x="6" y="66"/>
                      </a:lnTo>
                      <a:lnTo>
                        <a:pt x="8" y="28"/>
                      </a:lnTo>
                      <a:lnTo>
                        <a:pt x="38" y="20"/>
                      </a:lnTo>
                      <a:lnTo>
                        <a:pt x="62" y="4"/>
                      </a:lnTo>
                      <a:lnTo>
                        <a:pt x="80" y="0"/>
                      </a:lnTo>
                      <a:lnTo>
                        <a:pt x="122" y="12"/>
                      </a:lnTo>
                      <a:lnTo>
                        <a:pt x="150" y="20"/>
                      </a:lnTo>
                      <a:lnTo>
                        <a:pt x="166" y="20"/>
                      </a:lnTo>
                      <a:lnTo>
                        <a:pt x="186" y="12"/>
                      </a:lnTo>
                      <a:lnTo>
                        <a:pt x="200" y="6"/>
                      </a:lnTo>
                      <a:lnTo>
                        <a:pt x="206" y="14"/>
                      </a:lnTo>
                      <a:lnTo>
                        <a:pt x="248" y="16"/>
                      </a:lnTo>
                      <a:lnTo>
                        <a:pt x="294" y="20"/>
                      </a:lnTo>
                      <a:lnTo>
                        <a:pt x="320" y="20"/>
                      </a:lnTo>
                      <a:lnTo>
                        <a:pt x="334" y="12"/>
                      </a:lnTo>
                      <a:lnTo>
                        <a:pt x="358" y="18"/>
                      </a:lnTo>
                      <a:lnTo>
                        <a:pt x="382" y="12"/>
                      </a:lnTo>
                      <a:lnTo>
                        <a:pt x="400" y="12"/>
                      </a:lnTo>
                      <a:lnTo>
                        <a:pt x="406" y="18"/>
                      </a:lnTo>
                      <a:lnTo>
                        <a:pt x="412" y="18"/>
                      </a:lnTo>
                      <a:lnTo>
                        <a:pt x="418" y="18"/>
                      </a:lnTo>
                      <a:lnTo>
                        <a:pt x="422" y="20"/>
                      </a:lnTo>
                      <a:lnTo>
                        <a:pt x="430" y="40"/>
                      </a:lnTo>
                      <a:lnTo>
                        <a:pt x="444" y="46"/>
                      </a:lnTo>
                      <a:lnTo>
                        <a:pt x="444" y="62"/>
                      </a:lnTo>
                      <a:lnTo>
                        <a:pt x="450" y="78"/>
                      </a:lnTo>
                      <a:lnTo>
                        <a:pt x="458" y="90"/>
                      </a:lnTo>
                      <a:lnTo>
                        <a:pt x="460" y="108"/>
                      </a:lnTo>
                      <a:lnTo>
                        <a:pt x="412" y="176"/>
                      </a:lnTo>
                      <a:lnTo>
                        <a:pt x="398" y="192"/>
                      </a:lnTo>
                      <a:lnTo>
                        <a:pt x="388" y="242"/>
                      </a:lnTo>
                      <a:lnTo>
                        <a:pt x="394" y="260"/>
                      </a:lnTo>
                      <a:lnTo>
                        <a:pt x="364" y="320"/>
                      </a:lnTo>
                      <a:lnTo>
                        <a:pt x="362" y="348"/>
                      </a:lnTo>
                      <a:lnTo>
                        <a:pt x="346" y="388"/>
                      </a:lnTo>
                      <a:lnTo>
                        <a:pt x="322" y="412"/>
                      </a:lnTo>
                      <a:lnTo>
                        <a:pt x="310" y="412"/>
                      </a:lnTo>
                      <a:lnTo>
                        <a:pt x="290" y="400"/>
                      </a:lnTo>
                      <a:lnTo>
                        <a:pt x="264" y="380"/>
                      </a:lnTo>
                      <a:lnTo>
                        <a:pt x="254" y="336"/>
                      </a:lnTo>
                      <a:lnTo>
                        <a:pt x="214" y="320"/>
                      </a:lnTo>
                      <a:lnTo>
                        <a:pt x="180" y="326"/>
                      </a:lnTo>
                      <a:lnTo>
                        <a:pt x="154" y="350"/>
                      </a:lnTo>
                      <a:lnTo>
                        <a:pt x="112" y="344"/>
                      </a:lnTo>
                      <a:lnTo>
                        <a:pt x="90" y="362"/>
                      </a:lnTo>
                      <a:lnTo>
                        <a:pt x="68" y="360"/>
                      </a:lnTo>
                      <a:lnTo>
                        <a:pt x="34" y="336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6" name="Islay"/>
                <p:cNvSpPr>
                  <a:spLocks/>
                </p:cNvSpPr>
                <p:nvPr/>
              </p:nvSpPr>
              <p:spPr bwMode="gray">
                <a:xfrm>
                  <a:off x="1919631" y="2419293"/>
                  <a:ext cx="169550" cy="210623"/>
                </a:xfrm>
                <a:custGeom>
                  <a:avLst/>
                  <a:gdLst/>
                  <a:ahLst/>
                  <a:cxnLst>
                    <a:cxn ang="0">
                      <a:pos x="22" y="28"/>
                    </a:cxn>
                    <a:cxn ang="0">
                      <a:pos x="52" y="14"/>
                    </a:cxn>
                    <a:cxn ang="0">
                      <a:pos x="52" y="30"/>
                    </a:cxn>
                    <a:cxn ang="0">
                      <a:pos x="66" y="16"/>
                    </a:cxn>
                    <a:cxn ang="0">
                      <a:pos x="104" y="0"/>
                    </a:cxn>
                    <a:cxn ang="0">
                      <a:pos x="104" y="40"/>
                    </a:cxn>
                    <a:cxn ang="0">
                      <a:pos x="124" y="90"/>
                    </a:cxn>
                    <a:cxn ang="0">
                      <a:pos x="120" y="108"/>
                    </a:cxn>
                    <a:cxn ang="0">
                      <a:pos x="86" y="128"/>
                    </a:cxn>
                    <a:cxn ang="0">
                      <a:pos x="60" y="152"/>
                    </a:cxn>
                    <a:cxn ang="0">
                      <a:pos x="48" y="132"/>
                    </a:cxn>
                    <a:cxn ang="0">
                      <a:pos x="42" y="122"/>
                    </a:cxn>
                    <a:cxn ang="0">
                      <a:pos x="60" y="106"/>
                    </a:cxn>
                    <a:cxn ang="0">
                      <a:pos x="60" y="88"/>
                    </a:cxn>
                    <a:cxn ang="0">
                      <a:pos x="54" y="78"/>
                    </a:cxn>
                    <a:cxn ang="0">
                      <a:pos x="50" y="68"/>
                    </a:cxn>
                    <a:cxn ang="0">
                      <a:pos x="66" y="58"/>
                    </a:cxn>
                    <a:cxn ang="0">
                      <a:pos x="54" y="48"/>
                    </a:cxn>
                    <a:cxn ang="0">
                      <a:pos x="38" y="58"/>
                    </a:cxn>
                    <a:cxn ang="0">
                      <a:pos x="28" y="74"/>
                    </a:cxn>
                    <a:cxn ang="0">
                      <a:pos x="8" y="98"/>
                    </a:cxn>
                    <a:cxn ang="0">
                      <a:pos x="0" y="78"/>
                    </a:cxn>
                    <a:cxn ang="0">
                      <a:pos x="14" y="56"/>
                    </a:cxn>
                    <a:cxn ang="0">
                      <a:pos x="22" y="28"/>
                    </a:cxn>
                  </a:cxnLst>
                  <a:rect l="0" t="0" r="r" b="b"/>
                  <a:pathLst>
                    <a:path w="124" h="152">
                      <a:moveTo>
                        <a:pt x="22" y="28"/>
                      </a:moveTo>
                      <a:lnTo>
                        <a:pt x="52" y="14"/>
                      </a:lnTo>
                      <a:lnTo>
                        <a:pt x="52" y="30"/>
                      </a:lnTo>
                      <a:lnTo>
                        <a:pt x="66" y="16"/>
                      </a:lnTo>
                      <a:lnTo>
                        <a:pt x="104" y="0"/>
                      </a:lnTo>
                      <a:lnTo>
                        <a:pt x="104" y="40"/>
                      </a:lnTo>
                      <a:lnTo>
                        <a:pt x="124" y="90"/>
                      </a:lnTo>
                      <a:lnTo>
                        <a:pt x="120" y="108"/>
                      </a:lnTo>
                      <a:lnTo>
                        <a:pt x="86" y="128"/>
                      </a:lnTo>
                      <a:lnTo>
                        <a:pt x="60" y="152"/>
                      </a:lnTo>
                      <a:lnTo>
                        <a:pt x="48" y="132"/>
                      </a:lnTo>
                      <a:lnTo>
                        <a:pt x="42" y="122"/>
                      </a:lnTo>
                      <a:lnTo>
                        <a:pt x="60" y="106"/>
                      </a:lnTo>
                      <a:lnTo>
                        <a:pt x="60" y="88"/>
                      </a:lnTo>
                      <a:lnTo>
                        <a:pt x="54" y="78"/>
                      </a:lnTo>
                      <a:lnTo>
                        <a:pt x="50" y="68"/>
                      </a:lnTo>
                      <a:lnTo>
                        <a:pt x="66" y="58"/>
                      </a:lnTo>
                      <a:lnTo>
                        <a:pt x="54" y="48"/>
                      </a:lnTo>
                      <a:lnTo>
                        <a:pt x="38" y="58"/>
                      </a:lnTo>
                      <a:lnTo>
                        <a:pt x="28" y="74"/>
                      </a:lnTo>
                      <a:lnTo>
                        <a:pt x="8" y="98"/>
                      </a:lnTo>
                      <a:lnTo>
                        <a:pt x="0" y="78"/>
                      </a:lnTo>
                      <a:lnTo>
                        <a:pt x="14" y="56"/>
                      </a:lnTo>
                      <a:lnTo>
                        <a:pt x="22" y="28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7" name="Islay"/>
                <p:cNvSpPr>
                  <a:spLocks/>
                </p:cNvSpPr>
                <p:nvPr/>
              </p:nvSpPr>
              <p:spPr bwMode="gray">
                <a:xfrm>
                  <a:off x="2094822" y="2282336"/>
                  <a:ext cx="128623" cy="196844"/>
                </a:xfrm>
                <a:custGeom>
                  <a:avLst/>
                  <a:gdLst/>
                  <a:ahLst/>
                  <a:cxnLst>
                    <a:cxn ang="0">
                      <a:pos x="48" y="66"/>
                    </a:cxn>
                    <a:cxn ang="0">
                      <a:pos x="22" y="60"/>
                    </a:cxn>
                    <a:cxn ang="0">
                      <a:pos x="36" y="36"/>
                    </a:cxn>
                    <a:cxn ang="0">
                      <a:pos x="60" y="18"/>
                    </a:cxn>
                    <a:cxn ang="0">
                      <a:pos x="92" y="0"/>
                    </a:cxn>
                    <a:cxn ang="0">
                      <a:pos x="94" y="18"/>
                    </a:cxn>
                    <a:cxn ang="0">
                      <a:pos x="68" y="66"/>
                    </a:cxn>
                    <a:cxn ang="0">
                      <a:pos x="44" y="108"/>
                    </a:cxn>
                    <a:cxn ang="0">
                      <a:pos x="22" y="142"/>
                    </a:cxn>
                    <a:cxn ang="0">
                      <a:pos x="2" y="126"/>
                    </a:cxn>
                    <a:cxn ang="0">
                      <a:pos x="0" y="104"/>
                    </a:cxn>
                    <a:cxn ang="0">
                      <a:pos x="8" y="86"/>
                    </a:cxn>
                    <a:cxn ang="0">
                      <a:pos x="30" y="78"/>
                    </a:cxn>
                    <a:cxn ang="0">
                      <a:pos x="42" y="78"/>
                    </a:cxn>
                    <a:cxn ang="0">
                      <a:pos x="48" y="66"/>
                    </a:cxn>
                  </a:cxnLst>
                  <a:rect l="0" t="0" r="r" b="b"/>
                  <a:pathLst>
                    <a:path w="94" h="142">
                      <a:moveTo>
                        <a:pt x="48" y="66"/>
                      </a:moveTo>
                      <a:lnTo>
                        <a:pt x="22" y="60"/>
                      </a:lnTo>
                      <a:lnTo>
                        <a:pt x="36" y="36"/>
                      </a:lnTo>
                      <a:lnTo>
                        <a:pt x="60" y="18"/>
                      </a:lnTo>
                      <a:lnTo>
                        <a:pt x="92" y="0"/>
                      </a:lnTo>
                      <a:lnTo>
                        <a:pt x="94" y="18"/>
                      </a:lnTo>
                      <a:lnTo>
                        <a:pt x="68" y="66"/>
                      </a:lnTo>
                      <a:lnTo>
                        <a:pt x="44" y="108"/>
                      </a:lnTo>
                      <a:lnTo>
                        <a:pt x="22" y="142"/>
                      </a:lnTo>
                      <a:lnTo>
                        <a:pt x="2" y="126"/>
                      </a:lnTo>
                      <a:lnTo>
                        <a:pt x="0" y="104"/>
                      </a:lnTo>
                      <a:lnTo>
                        <a:pt x="8" y="86"/>
                      </a:lnTo>
                      <a:lnTo>
                        <a:pt x="30" y="78"/>
                      </a:lnTo>
                      <a:lnTo>
                        <a:pt x="42" y="78"/>
                      </a:lnTo>
                      <a:lnTo>
                        <a:pt x="48" y="6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8" name="Strathclyde"/>
                <p:cNvSpPr>
                  <a:spLocks/>
                </p:cNvSpPr>
                <p:nvPr/>
              </p:nvSpPr>
              <p:spPr bwMode="gray">
                <a:xfrm>
                  <a:off x="2167654" y="1974427"/>
                  <a:ext cx="812666" cy="1005870"/>
                </a:xfrm>
                <a:custGeom>
                  <a:avLst/>
                  <a:gdLst/>
                  <a:ahLst/>
                  <a:cxnLst>
                    <a:cxn ang="0">
                      <a:pos x="186" y="672"/>
                    </a:cxn>
                    <a:cxn ang="0">
                      <a:pos x="232" y="594"/>
                    </a:cxn>
                    <a:cxn ang="0">
                      <a:pos x="284" y="532"/>
                    </a:cxn>
                    <a:cxn ang="0">
                      <a:pos x="272" y="466"/>
                    </a:cxn>
                    <a:cxn ang="0">
                      <a:pos x="232" y="382"/>
                    </a:cxn>
                    <a:cxn ang="0">
                      <a:pos x="252" y="312"/>
                    </a:cxn>
                    <a:cxn ang="0">
                      <a:pos x="270" y="290"/>
                    </a:cxn>
                    <a:cxn ang="0">
                      <a:pos x="226" y="282"/>
                    </a:cxn>
                    <a:cxn ang="0">
                      <a:pos x="200" y="352"/>
                    </a:cxn>
                    <a:cxn ang="0">
                      <a:pos x="144" y="314"/>
                    </a:cxn>
                    <a:cxn ang="0">
                      <a:pos x="140" y="362"/>
                    </a:cxn>
                    <a:cxn ang="0">
                      <a:pos x="120" y="350"/>
                    </a:cxn>
                    <a:cxn ang="0">
                      <a:pos x="118" y="318"/>
                    </a:cxn>
                    <a:cxn ang="0">
                      <a:pos x="174" y="228"/>
                    </a:cxn>
                    <a:cxn ang="0">
                      <a:pos x="190" y="178"/>
                    </a:cxn>
                    <a:cxn ang="0">
                      <a:pos x="144" y="228"/>
                    </a:cxn>
                    <a:cxn ang="0">
                      <a:pos x="88" y="312"/>
                    </a:cxn>
                    <a:cxn ang="0">
                      <a:pos x="92" y="410"/>
                    </a:cxn>
                    <a:cxn ang="0">
                      <a:pos x="66" y="514"/>
                    </a:cxn>
                    <a:cxn ang="0">
                      <a:pos x="56" y="574"/>
                    </a:cxn>
                    <a:cxn ang="0">
                      <a:pos x="2" y="536"/>
                    </a:cxn>
                    <a:cxn ang="0">
                      <a:pos x="36" y="422"/>
                    </a:cxn>
                    <a:cxn ang="0">
                      <a:pos x="94" y="362"/>
                    </a:cxn>
                    <a:cxn ang="0">
                      <a:pos x="54" y="388"/>
                    </a:cxn>
                    <a:cxn ang="0">
                      <a:pos x="48" y="338"/>
                    </a:cxn>
                    <a:cxn ang="0">
                      <a:pos x="32" y="338"/>
                    </a:cxn>
                    <a:cxn ang="0">
                      <a:pos x="48" y="278"/>
                    </a:cxn>
                    <a:cxn ang="0">
                      <a:pos x="48" y="266"/>
                    </a:cxn>
                    <a:cxn ang="0">
                      <a:pos x="76" y="208"/>
                    </a:cxn>
                    <a:cxn ang="0">
                      <a:pos x="66" y="194"/>
                    </a:cxn>
                    <a:cxn ang="0">
                      <a:pos x="68" y="110"/>
                    </a:cxn>
                    <a:cxn ang="0">
                      <a:pos x="138" y="52"/>
                    </a:cxn>
                    <a:cxn ang="0">
                      <a:pos x="138" y="2"/>
                    </a:cxn>
                    <a:cxn ang="0">
                      <a:pos x="218" y="2"/>
                    </a:cxn>
                    <a:cxn ang="0">
                      <a:pos x="308" y="24"/>
                    </a:cxn>
                    <a:cxn ang="0">
                      <a:pos x="248" y="110"/>
                    </a:cxn>
                    <a:cxn ang="0">
                      <a:pos x="274" y="162"/>
                    </a:cxn>
                    <a:cxn ang="0">
                      <a:pos x="288" y="228"/>
                    </a:cxn>
                    <a:cxn ang="0">
                      <a:pos x="415" y="322"/>
                    </a:cxn>
                    <a:cxn ang="0">
                      <a:pos x="513" y="396"/>
                    </a:cxn>
                    <a:cxn ang="0">
                      <a:pos x="593" y="444"/>
                    </a:cxn>
                    <a:cxn ang="0">
                      <a:pos x="561" y="548"/>
                    </a:cxn>
                    <a:cxn ang="0">
                      <a:pos x="519" y="580"/>
                    </a:cxn>
                    <a:cxn ang="0">
                      <a:pos x="479" y="544"/>
                    </a:cxn>
                    <a:cxn ang="0">
                      <a:pos x="415" y="594"/>
                    </a:cxn>
                    <a:cxn ang="0">
                      <a:pos x="361" y="628"/>
                    </a:cxn>
                    <a:cxn ang="0">
                      <a:pos x="282" y="674"/>
                    </a:cxn>
                    <a:cxn ang="0">
                      <a:pos x="210" y="728"/>
                    </a:cxn>
                  </a:cxnLst>
                  <a:rect l="0" t="0" r="r" b="b"/>
                  <a:pathLst>
                    <a:path w="593" h="728">
                      <a:moveTo>
                        <a:pt x="180" y="728"/>
                      </a:moveTo>
                      <a:lnTo>
                        <a:pt x="176" y="698"/>
                      </a:lnTo>
                      <a:lnTo>
                        <a:pt x="186" y="672"/>
                      </a:lnTo>
                      <a:lnTo>
                        <a:pt x="206" y="652"/>
                      </a:lnTo>
                      <a:lnTo>
                        <a:pt x="226" y="630"/>
                      </a:lnTo>
                      <a:lnTo>
                        <a:pt x="232" y="594"/>
                      </a:lnTo>
                      <a:lnTo>
                        <a:pt x="246" y="564"/>
                      </a:lnTo>
                      <a:lnTo>
                        <a:pt x="262" y="546"/>
                      </a:lnTo>
                      <a:lnTo>
                        <a:pt x="284" y="532"/>
                      </a:lnTo>
                      <a:lnTo>
                        <a:pt x="288" y="516"/>
                      </a:lnTo>
                      <a:lnTo>
                        <a:pt x="278" y="494"/>
                      </a:lnTo>
                      <a:lnTo>
                        <a:pt x="272" y="466"/>
                      </a:lnTo>
                      <a:lnTo>
                        <a:pt x="242" y="444"/>
                      </a:lnTo>
                      <a:lnTo>
                        <a:pt x="226" y="416"/>
                      </a:lnTo>
                      <a:lnTo>
                        <a:pt x="232" y="382"/>
                      </a:lnTo>
                      <a:lnTo>
                        <a:pt x="232" y="348"/>
                      </a:lnTo>
                      <a:lnTo>
                        <a:pt x="238" y="324"/>
                      </a:lnTo>
                      <a:lnTo>
                        <a:pt x="252" y="312"/>
                      </a:lnTo>
                      <a:lnTo>
                        <a:pt x="266" y="316"/>
                      </a:lnTo>
                      <a:lnTo>
                        <a:pt x="300" y="320"/>
                      </a:lnTo>
                      <a:lnTo>
                        <a:pt x="270" y="290"/>
                      </a:lnTo>
                      <a:lnTo>
                        <a:pt x="248" y="266"/>
                      </a:lnTo>
                      <a:lnTo>
                        <a:pt x="236" y="260"/>
                      </a:lnTo>
                      <a:lnTo>
                        <a:pt x="226" y="282"/>
                      </a:lnTo>
                      <a:lnTo>
                        <a:pt x="210" y="312"/>
                      </a:lnTo>
                      <a:lnTo>
                        <a:pt x="206" y="342"/>
                      </a:lnTo>
                      <a:lnTo>
                        <a:pt x="200" y="352"/>
                      </a:lnTo>
                      <a:lnTo>
                        <a:pt x="186" y="330"/>
                      </a:lnTo>
                      <a:lnTo>
                        <a:pt x="174" y="322"/>
                      </a:lnTo>
                      <a:lnTo>
                        <a:pt x="144" y="314"/>
                      </a:lnTo>
                      <a:lnTo>
                        <a:pt x="140" y="334"/>
                      </a:lnTo>
                      <a:lnTo>
                        <a:pt x="150" y="358"/>
                      </a:lnTo>
                      <a:lnTo>
                        <a:pt x="140" y="362"/>
                      </a:lnTo>
                      <a:lnTo>
                        <a:pt x="130" y="356"/>
                      </a:lnTo>
                      <a:lnTo>
                        <a:pt x="122" y="352"/>
                      </a:lnTo>
                      <a:lnTo>
                        <a:pt x="120" y="350"/>
                      </a:lnTo>
                      <a:lnTo>
                        <a:pt x="120" y="348"/>
                      </a:lnTo>
                      <a:lnTo>
                        <a:pt x="120" y="336"/>
                      </a:lnTo>
                      <a:lnTo>
                        <a:pt x="118" y="318"/>
                      </a:lnTo>
                      <a:lnTo>
                        <a:pt x="116" y="292"/>
                      </a:lnTo>
                      <a:lnTo>
                        <a:pt x="148" y="250"/>
                      </a:lnTo>
                      <a:lnTo>
                        <a:pt x="174" y="228"/>
                      </a:lnTo>
                      <a:lnTo>
                        <a:pt x="198" y="196"/>
                      </a:lnTo>
                      <a:lnTo>
                        <a:pt x="226" y="178"/>
                      </a:lnTo>
                      <a:lnTo>
                        <a:pt x="190" y="178"/>
                      </a:lnTo>
                      <a:lnTo>
                        <a:pt x="180" y="198"/>
                      </a:lnTo>
                      <a:lnTo>
                        <a:pt x="168" y="214"/>
                      </a:lnTo>
                      <a:lnTo>
                        <a:pt x="144" y="228"/>
                      </a:lnTo>
                      <a:lnTo>
                        <a:pt x="114" y="270"/>
                      </a:lnTo>
                      <a:lnTo>
                        <a:pt x="90" y="276"/>
                      </a:lnTo>
                      <a:lnTo>
                        <a:pt x="88" y="312"/>
                      </a:lnTo>
                      <a:lnTo>
                        <a:pt x="102" y="352"/>
                      </a:lnTo>
                      <a:lnTo>
                        <a:pt x="114" y="380"/>
                      </a:lnTo>
                      <a:lnTo>
                        <a:pt x="92" y="410"/>
                      </a:lnTo>
                      <a:lnTo>
                        <a:pt x="84" y="432"/>
                      </a:lnTo>
                      <a:lnTo>
                        <a:pt x="80" y="470"/>
                      </a:lnTo>
                      <a:lnTo>
                        <a:pt x="66" y="514"/>
                      </a:lnTo>
                      <a:lnTo>
                        <a:pt x="58" y="532"/>
                      </a:lnTo>
                      <a:lnTo>
                        <a:pt x="66" y="560"/>
                      </a:lnTo>
                      <a:lnTo>
                        <a:pt x="56" y="574"/>
                      </a:lnTo>
                      <a:lnTo>
                        <a:pt x="6" y="588"/>
                      </a:lnTo>
                      <a:lnTo>
                        <a:pt x="0" y="556"/>
                      </a:lnTo>
                      <a:lnTo>
                        <a:pt x="2" y="536"/>
                      </a:lnTo>
                      <a:lnTo>
                        <a:pt x="20" y="498"/>
                      </a:lnTo>
                      <a:lnTo>
                        <a:pt x="30" y="450"/>
                      </a:lnTo>
                      <a:lnTo>
                        <a:pt x="36" y="422"/>
                      </a:lnTo>
                      <a:lnTo>
                        <a:pt x="66" y="394"/>
                      </a:lnTo>
                      <a:lnTo>
                        <a:pt x="88" y="376"/>
                      </a:lnTo>
                      <a:lnTo>
                        <a:pt x="94" y="362"/>
                      </a:lnTo>
                      <a:lnTo>
                        <a:pt x="88" y="354"/>
                      </a:lnTo>
                      <a:lnTo>
                        <a:pt x="74" y="370"/>
                      </a:lnTo>
                      <a:lnTo>
                        <a:pt x="54" y="388"/>
                      </a:lnTo>
                      <a:lnTo>
                        <a:pt x="38" y="386"/>
                      </a:lnTo>
                      <a:lnTo>
                        <a:pt x="32" y="362"/>
                      </a:lnTo>
                      <a:lnTo>
                        <a:pt x="48" y="338"/>
                      </a:lnTo>
                      <a:lnTo>
                        <a:pt x="54" y="320"/>
                      </a:lnTo>
                      <a:lnTo>
                        <a:pt x="44" y="318"/>
                      </a:lnTo>
                      <a:lnTo>
                        <a:pt x="32" y="338"/>
                      </a:lnTo>
                      <a:lnTo>
                        <a:pt x="36" y="316"/>
                      </a:lnTo>
                      <a:lnTo>
                        <a:pt x="56" y="286"/>
                      </a:lnTo>
                      <a:lnTo>
                        <a:pt x="48" y="278"/>
                      </a:lnTo>
                      <a:lnTo>
                        <a:pt x="34" y="308"/>
                      </a:lnTo>
                      <a:lnTo>
                        <a:pt x="26" y="302"/>
                      </a:lnTo>
                      <a:lnTo>
                        <a:pt x="48" y="266"/>
                      </a:lnTo>
                      <a:lnTo>
                        <a:pt x="64" y="246"/>
                      </a:lnTo>
                      <a:lnTo>
                        <a:pt x="78" y="224"/>
                      </a:lnTo>
                      <a:lnTo>
                        <a:pt x="76" y="208"/>
                      </a:lnTo>
                      <a:lnTo>
                        <a:pt x="62" y="228"/>
                      </a:lnTo>
                      <a:lnTo>
                        <a:pt x="56" y="218"/>
                      </a:lnTo>
                      <a:lnTo>
                        <a:pt x="66" y="194"/>
                      </a:lnTo>
                      <a:lnTo>
                        <a:pt x="88" y="172"/>
                      </a:lnTo>
                      <a:lnTo>
                        <a:pt x="66" y="164"/>
                      </a:lnTo>
                      <a:lnTo>
                        <a:pt x="68" y="110"/>
                      </a:lnTo>
                      <a:lnTo>
                        <a:pt x="96" y="90"/>
                      </a:lnTo>
                      <a:lnTo>
                        <a:pt x="104" y="66"/>
                      </a:lnTo>
                      <a:lnTo>
                        <a:pt x="138" y="52"/>
                      </a:lnTo>
                      <a:lnTo>
                        <a:pt x="114" y="46"/>
                      </a:lnTo>
                      <a:lnTo>
                        <a:pt x="122" y="24"/>
                      </a:lnTo>
                      <a:lnTo>
                        <a:pt x="138" y="2"/>
                      </a:lnTo>
                      <a:lnTo>
                        <a:pt x="172" y="0"/>
                      </a:lnTo>
                      <a:lnTo>
                        <a:pt x="190" y="10"/>
                      </a:lnTo>
                      <a:lnTo>
                        <a:pt x="218" y="2"/>
                      </a:lnTo>
                      <a:lnTo>
                        <a:pt x="258" y="2"/>
                      </a:lnTo>
                      <a:lnTo>
                        <a:pt x="288" y="4"/>
                      </a:lnTo>
                      <a:lnTo>
                        <a:pt x="308" y="24"/>
                      </a:lnTo>
                      <a:lnTo>
                        <a:pt x="290" y="50"/>
                      </a:lnTo>
                      <a:lnTo>
                        <a:pt x="294" y="62"/>
                      </a:lnTo>
                      <a:lnTo>
                        <a:pt x="248" y="110"/>
                      </a:lnTo>
                      <a:lnTo>
                        <a:pt x="254" y="138"/>
                      </a:lnTo>
                      <a:lnTo>
                        <a:pt x="276" y="148"/>
                      </a:lnTo>
                      <a:lnTo>
                        <a:pt x="274" y="162"/>
                      </a:lnTo>
                      <a:lnTo>
                        <a:pt x="272" y="182"/>
                      </a:lnTo>
                      <a:lnTo>
                        <a:pt x="288" y="200"/>
                      </a:lnTo>
                      <a:lnTo>
                        <a:pt x="288" y="228"/>
                      </a:lnTo>
                      <a:lnTo>
                        <a:pt x="367" y="318"/>
                      </a:lnTo>
                      <a:lnTo>
                        <a:pt x="391" y="334"/>
                      </a:lnTo>
                      <a:lnTo>
                        <a:pt x="415" y="322"/>
                      </a:lnTo>
                      <a:lnTo>
                        <a:pt x="445" y="326"/>
                      </a:lnTo>
                      <a:lnTo>
                        <a:pt x="487" y="354"/>
                      </a:lnTo>
                      <a:lnTo>
                        <a:pt x="513" y="396"/>
                      </a:lnTo>
                      <a:lnTo>
                        <a:pt x="551" y="388"/>
                      </a:lnTo>
                      <a:lnTo>
                        <a:pt x="577" y="400"/>
                      </a:lnTo>
                      <a:lnTo>
                        <a:pt x="593" y="444"/>
                      </a:lnTo>
                      <a:lnTo>
                        <a:pt x="561" y="482"/>
                      </a:lnTo>
                      <a:lnTo>
                        <a:pt x="569" y="506"/>
                      </a:lnTo>
                      <a:lnTo>
                        <a:pt x="561" y="548"/>
                      </a:lnTo>
                      <a:lnTo>
                        <a:pt x="537" y="594"/>
                      </a:lnTo>
                      <a:lnTo>
                        <a:pt x="525" y="598"/>
                      </a:lnTo>
                      <a:lnTo>
                        <a:pt x="519" y="580"/>
                      </a:lnTo>
                      <a:lnTo>
                        <a:pt x="499" y="576"/>
                      </a:lnTo>
                      <a:lnTo>
                        <a:pt x="495" y="564"/>
                      </a:lnTo>
                      <a:lnTo>
                        <a:pt x="479" y="544"/>
                      </a:lnTo>
                      <a:lnTo>
                        <a:pt x="453" y="534"/>
                      </a:lnTo>
                      <a:lnTo>
                        <a:pt x="427" y="558"/>
                      </a:lnTo>
                      <a:lnTo>
                        <a:pt x="415" y="594"/>
                      </a:lnTo>
                      <a:lnTo>
                        <a:pt x="399" y="584"/>
                      </a:lnTo>
                      <a:lnTo>
                        <a:pt x="369" y="600"/>
                      </a:lnTo>
                      <a:lnTo>
                        <a:pt x="361" y="628"/>
                      </a:lnTo>
                      <a:lnTo>
                        <a:pt x="335" y="660"/>
                      </a:lnTo>
                      <a:lnTo>
                        <a:pt x="312" y="662"/>
                      </a:lnTo>
                      <a:lnTo>
                        <a:pt x="282" y="674"/>
                      </a:lnTo>
                      <a:lnTo>
                        <a:pt x="278" y="710"/>
                      </a:lnTo>
                      <a:lnTo>
                        <a:pt x="238" y="712"/>
                      </a:lnTo>
                      <a:lnTo>
                        <a:pt x="210" y="728"/>
                      </a:lnTo>
                      <a:lnTo>
                        <a:pt x="180" y="72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9" name="Arran"/>
                <p:cNvSpPr>
                  <a:spLocks/>
                </p:cNvSpPr>
                <p:nvPr/>
              </p:nvSpPr>
              <p:spPr bwMode="gray">
                <a:xfrm>
                  <a:off x="2317254" y="2541336"/>
                  <a:ext cx="101340" cy="159443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56" y="20"/>
                    </a:cxn>
                    <a:cxn ang="0">
                      <a:pos x="62" y="58"/>
                    </a:cxn>
                    <a:cxn ang="0">
                      <a:pos x="66" y="84"/>
                    </a:cxn>
                    <a:cxn ang="0">
                      <a:pos x="74" y="110"/>
                    </a:cxn>
                    <a:cxn ang="0">
                      <a:pos x="44" y="116"/>
                    </a:cxn>
                    <a:cxn ang="0">
                      <a:pos x="28" y="116"/>
                    </a:cxn>
                    <a:cxn ang="0">
                      <a:pos x="12" y="100"/>
                    </a:cxn>
                    <a:cxn ang="0">
                      <a:pos x="8" y="66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74" h="116">
                      <a:moveTo>
                        <a:pt x="30" y="0"/>
                      </a:moveTo>
                      <a:lnTo>
                        <a:pt x="56" y="20"/>
                      </a:lnTo>
                      <a:lnTo>
                        <a:pt x="62" y="58"/>
                      </a:lnTo>
                      <a:lnTo>
                        <a:pt x="66" y="84"/>
                      </a:lnTo>
                      <a:lnTo>
                        <a:pt x="74" y="110"/>
                      </a:lnTo>
                      <a:lnTo>
                        <a:pt x="44" y="116"/>
                      </a:lnTo>
                      <a:lnTo>
                        <a:pt x="28" y="116"/>
                      </a:lnTo>
                      <a:lnTo>
                        <a:pt x="12" y="100"/>
                      </a:lnTo>
                      <a:lnTo>
                        <a:pt x="8" y="66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0" name="Mull"/>
                <p:cNvSpPr>
                  <a:spLocks/>
                </p:cNvSpPr>
                <p:nvPr/>
              </p:nvSpPr>
              <p:spPr bwMode="gray">
                <a:xfrm>
                  <a:off x="2006241" y="1972459"/>
                  <a:ext cx="231913" cy="21455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72" y="20"/>
                    </a:cxn>
                    <a:cxn ang="0">
                      <a:pos x="104" y="54"/>
                    </a:cxn>
                    <a:cxn ang="0">
                      <a:pos x="134" y="62"/>
                    </a:cxn>
                    <a:cxn ang="0">
                      <a:pos x="170" y="106"/>
                    </a:cxn>
                    <a:cxn ang="0">
                      <a:pos x="146" y="118"/>
                    </a:cxn>
                    <a:cxn ang="0">
                      <a:pos x="152" y="128"/>
                    </a:cxn>
                    <a:cxn ang="0">
                      <a:pos x="120" y="144"/>
                    </a:cxn>
                    <a:cxn ang="0">
                      <a:pos x="108" y="134"/>
                    </a:cxn>
                    <a:cxn ang="0">
                      <a:pos x="66" y="150"/>
                    </a:cxn>
                    <a:cxn ang="0">
                      <a:pos x="0" y="156"/>
                    </a:cxn>
                    <a:cxn ang="0">
                      <a:pos x="0" y="130"/>
                    </a:cxn>
                    <a:cxn ang="0">
                      <a:pos x="46" y="128"/>
                    </a:cxn>
                    <a:cxn ang="0">
                      <a:pos x="80" y="112"/>
                    </a:cxn>
                    <a:cxn ang="0">
                      <a:pos x="66" y="112"/>
                    </a:cxn>
                    <a:cxn ang="0">
                      <a:pos x="36" y="118"/>
                    </a:cxn>
                    <a:cxn ang="0">
                      <a:pos x="40" y="98"/>
                    </a:cxn>
                    <a:cxn ang="0">
                      <a:pos x="54" y="84"/>
                    </a:cxn>
                    <a:cxn ang="0">
                      <a:pos x="80" y="76"/>
                    </a:cxn>
                    <a:cxn ang="0">
                      <a:pos x="52" y="74"/>
                    </a:cxn>
                    <a:cxn ang="0">
                      <a:pos x="34" y="54"/>
                    </a:cxn>
                    <a:cxn ang="0">
                      <a:pos x="14" y="50"/>
                    </a:cxn>
                    <a:cxn ang="0">
                      <a:pos x="4" y="38"/>
                    </a:cxn>
                    <a:cxn ang="0">
                      <a:pos x="16" y="18"/>
                    </a:cxn>
                    <a:cxn ang="0">
                      <a:pos x="32" y="16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70" h="156">
                      <a:moveTo>
                        <a:pt x="46" y="0"/>
                      </a:moveTo>
                      <a:lnTo>
                        <a:pt x="72" y="20"/>
                      </a:lnTo>
                      <a:lnTo>
                        <a:pt x="104" y="54"/>
                      </a:lnTo>
                      <a:lnTo>
                        <a:pt x="134" y="62"/>
                      </a:lnTo>
                      <a:lnTo>
                        <a:pt x="170" y="106"/>
                      </a:lnTo>
                      <a:lnTo>
                        <a:pt x="146" y="118"/>
                      </a:lnTo>
                      <a:lnTo>
                        <a:pt x="152" y="128"/>
                      </a:lnTo>
                      <a:lnTo>
                        <a:pt x="120" y="144"/>
                      </a:lnTo>
                      <a:lnTo>
                        <a:pt x="108" y="134"/>
                      </a:lnTo>
                      <a:lnTo>
                        <a:pt x="66" y="150"/>
                      </a:lnTo>
                      <a:lnTo>
                        <a:pt x="0" y="156"/>
                      </a:lnTo>
                      <a:lnTo>
                        <a:pt x="0" y="130"/>
                      </a:lnTo>
                      <a:lnTo>
                        <a:pt x="46" y="128"/>
                      </a:lnTo>
                      <a:lnTo>
                        <a:pt x="80" y="112"/>
                      </a:lnTo>
                      <a:lnTo>
                        <a:pt x="66" y="112"/>
                      </a:lnTo>
                      <a:lnTo>
                        <a:pt x="36" y="118"/>
                      </a:lnTo>
                      <a:lnTo>
                        <a:pt x="40" y="98"/>
                      </a:lnTo>
                      <a:lnTo>
                        <a:pt x="54" y="84"/>
                      </a:lnTo>
                      <a:lnTo>
                        <a:pt x="80" y="76"/>
                      </a:lnTo>
                      <a:lnTo>
                        <a:pt x="52" y="74"/>
                      </a:lnTo>
                      <a:lnTo>
                        <a:pt x="34" y="54"/>
                      </a:lnTo>
                      <a:lnTo>
                        <a:pt x="14" y="50"/>
                      </a:lnTo>
                      <a:lnTo>
                        <a:pt x="4" y="38"/>
                      </a:lnTo>
                      <a:lnTo>
                        <a:pt x="16" y="18"/>
                      </a:lnTo>
                      <a:lnTo>
                        <a:pt x="32" y="16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1" name="Highland"/>
                <p:cNvSpPr>
                  <a:spLocks/>
                </p:cNvSpPr>
                <p:nvPr/>
              </p:nvSpPr>
              <p:spPr bwMode="gray">
                <a:xfrm>
                  <a:off x="2057421" y="773682"/>
                  <a:ext cx="1056272" cy="1273577"/>
                </a:xfrm>
                <a:custGeom>
                  <a:avLst/>
                  <a:gdLst/>
                  <a:ahLst/>
                  <a:cxnLst>
                    <a:cxn ang="0">
                      <a:pos x="493" y="764"/>
                    </a:cxn>
                    <a:cxn ang="0">
                      <a:pos x="403" y="822"/>
                    </a:cxn>
                    <a:cxn ang="0">
                      <a:pos x="296" y="872"/>
                    </a:cxn>
                    <a:cxn ang="0">
                      <a:pos x="230" y="838"/>
                    </a:cxn>
                    <a:cxn ang="0">
                      <a:pos x="102" y="920"/>
                    </a:cxn>
                    <a:cxn ang="0">
                      <a:pos x="112" y="856"/>
                    </a:cxn>
                    <a:cxn ang="0">
                      <a:pos x="74" y="852"/>
                    </a:cxn>
                    <a:cxn ang="0">
                      <a:pos x="16" y="812"/>
                    </a:cxn>
                    <a:cxn ang="0">
                      <a:pos x="94" y="782"/>
                    </a:cxn>
                    <a:cxn ang="0">
                      <a:pos x="90" y="738"/>
                    </a:cxn>
                    <a:cxn ang="0">
                      <a:pos x="178" y="714"/>
                    </a:cxn>
                    <a:cxn ang="0">
                      <a:pos x="122" y="674"/>
                    </a:cxn>
                    <a:cxn ang="0">
                      <a:pos x="198" y="668"/>
                    </a:cxn>
                    <a:cxn ang="0">
                      <a:pos x="152" y="610"/>
                    </a:cxn>
                    <a:cxn ang="0">
                      <a:pos x="156" y="592"/>
                    </a:cxn>
                    <a:cxn ang="0">
                      <a:pos x="194" y="540"/>
                    </a:cxn>
                    <a:cxn ang="0">
                      <a:pos x="106" y="526"/>
                    </a:cxn>
                    <a:cxn ang="0">
                      <a:pos x="146" y="482"/>
                    </a:cxn>
                    <a:cxn ang="0">
                      <a:pos x="128" y="440"/>
                    </a:cxn>
                    <a:cxn ang="0">
                      <a:pos x="116" y="382"/>
                    </a:cxn>
                    <a:cxn ang="0">
                      <a:pos x="168" y="354"/>
                    </a:cxn>
                    <a:cxn ang="0">
                      <a:pos x="204" y="336"/>
                    </a:cxn>
                    <a:cxn ang="0">
                      <a:pos x="230" y="322"/>
                    </a:cxn>
                    <a:cxn ang="0">
                      <a:pos x="266" y="304"/>
                    </a:cxn>
                    <a:cxn ang="0">
                      <a:pos x="244" y="214"/>
                    </a:cxn>
                    <a:cxn ang="0">
                      <a:pos x="272" y="132"/>
                    </a:cxn>
                    <a:cxn ang="0">
                      <a:pos x="312" y="26"/>
                    </a:cxn>
                    <a:cxn ang="0">
                      <a:pos x="368" y="24"/>
                    </a:cxn>
                    <a:cxn ang="0">
                      <a:pos x="392" y="40"/>
                    </a:cxn>
                    <a:cxn ang="0">
                      <a:pos x="415" y="32"/>
                    </a:cxn>
                    <a:cxn ang="0">
                      <a:pos x="449" y="48"/>
                    </a:cxn>
                    <a:cxn ang="0">
                      <a:pos x="451" y="80"/>
                    </a:cxn>
                    <a:cxn ang="0">
                      <a:pos x="583" y="40"/>
                    </a:cxn>
                    <a:cxn ang="0">
                      <a:pos x="631" y="14"/>
                    </a:cxn>
                    <a:cxn ang="0">
                      <a:pos x="683" y="4"/>
                    </a:cxn>
                    <a:cxn ang="0">
                      <a:pos x="725" y="8"/>
                    </a:cxn>
                    <a:cxn ang="0">
                      <a:pos x="761" y="76"/>
                    </a:cxn>
                    <a:cxn ang="0">
                      <a:pos x="743" y="118"/>
                    </a:cxn>
                    <a:cxn ang="0">
                      <a:pos x="639" y="224"/>
                    </a:cxn>
                    <a:cxn ang="0">
                      <a:pos x="535" y="316"/>
                    </a:cxn>
                    <a:cxn ang="0">
                      <a:pos x="461" y="330"/>
                    </a:cxn>
                    <a:cxn ang="0">
                      <a:pos x="503" y="358"/>
                    </a:cxn>
                    <a:cxn ang="0">
                      <a:pos x="599" y="354"/>
                    </a:cxn>
                    <a:cxn ang="0">
                      <a:pos x="533" y="408"/>
                    </a:cxn>
                    <a:cxn ang="0">
                      <a:pos x="451" y="446"/>
                    </a:cxn>
                    <a:cxn ang="0">
                      <a:pos x="431" y="478"/>
                    </a:cxn>
                    <a:cxn ang="0">
                      <a:pos x="529" y="440"/>
                    </a:cxn>
                    <a:cxn ang="0">
                      <a:pos x="461" y="508"/>
                    </a:cxn>
                    <a:cxn ang="0">
                      <a:pos x="531" y="476"/>
                    </a:cxn>
                    <a:cxn ang="0">
                      <a:pos x="599" y="490"/>
                    </a:cxn>
                    <a:cxn ang="0">
                      <a:pos x="635" y="524"/>
                    </a:cxn>
                    <a:cxn ang="0">
                      <a:pos x="651" y="590"/>
                    </a:cxn>
                    <a:cxn ang="0">
                      <a:pos x="595" y="704"/>
                    </a:cxn>
                  </a:cxnLst>
                  <a:rect l="0" t="0" r="r" b="b"/>
                  <a:pathLst>
                    <a:path w="771" h="922">
                      <a:moveTo>
                        <a:pt x="593" y="754"/>
                      </a:moveTo>
                      <a:lnTo>
                        <a:pt x="553" y="754"/>
                      </a:lnTo>
                      <a:lnTo>
                        <a:pt x="541" y="776"/>
                      </a:lnTo>
                      <a:lnTo>
                        <a:pt x="493" y="764"/>
                      </a:lnTo>
                      <a:lnTo>
                        <a:pt x="493" y="784"/>
                      </a:lnTo>
                      <a:lnTo>
                        <a:pt x="451" y="796"/>
                      </a:lnTo>
                      <a:lnTo>
                        <a:pt x="425" y="818"/>
                      </a:lnTo>
                      <a:lnTo>
                        <a:pt x="403" y="822"/>
                      </a:lnTo>
                      <a:lnTo>
                        <a:pt x="399" y="852"/>
                      </a:lnTo>
                      <a:lnTo>
                        <a:pt x="382" y="858"/>
                      </a:lnTo>
                      <a:lnTo>
                        <a:pt x="368" y="874"/>
                      </a:lnTo>
                      <a:lnTo>
                        <a:pt x="296" y="872"/>
                      </a:lnTo>
                      <a:lnTo>
                        <a:pt x="270" y="882"/>
                      </a:lnTo>
                      <a:lnTo>
                        <a:pt x="252" y="870"/>
                      </a:lnTo>
                      <a:lnTo>
                        <a:pt x="266" y="858"/>
                      </a:lnTo>
                      <a:lnTo>
                        <a:pt x="230" y="838"/>
                      </a:lnTo>
                      <a:lnTo>
                        <a:pt x="206" y="860"/>
                      </a:lnTo>
                      <a:lnTo>
                        <a:pt x="176" y="884"/>
                      </a:lnTo>
                      <a:lnTo>
                        <a:pt x="140" y="922"/>
                      </a:lnTo>
                      <a:lnTo>
                        <a:pt x="102" y="920"/>
                      </a:lnTo>
                      <a:lnTo>
                        <a:pt x="72" y="898"/>
                      </a:lnTo>
                      <a:lnTo>
                        <a:pt x="54" y="864"/>
                      </a:lnTo>
                      <a:lnTo>
                        <a:pt x="78" y="868"/>
                      </a:lnTo>
                      <a:lnTo>
                        <a:pt x="112" y="856"/>
                      </a:lnTo>
                      <a:lnTo>
                        <a:pt x="146" y="854"/>
                      </a:lnTo>
                      <a:lnTo>
                        <a:pt x="122" y="842"/>
                      </a:lnTo>
                      <a:lnTo>
                        <a:pt x="100" y="840"/>
                      </a:lnTo>
                      <a:lnTo>
                        <a:pt x="74" y="852"/>
                      </a:lnTo>
                      <a:lnTo>
                        <a:pt x="42" y="846"/>
                      </a:lnTo>
                      <a:lnTo>
                        <a:pt x="14" y="842"/>
                      </a:lnTo>
                      <a:lnTo>
                        <a:pt x="0" y="832"/>
                      </a:lnTo>
                      <a:lnTo>
                        <a:pt x="16" y="812"/>
                      </a:lnTo>
                      <a:lnTo>
                        <a:pt x="46" y="812"/>
                      </a:lnTo>
                      <a:lnTo>
                        <a:pt x="74" y="818"/>
                      </a:lnTo>
                      <a:lnTo>
                        <a:pt x="84" y="794"/>
                      </a:lnTo>
                      <a:lnTo>
                        <a:pt x="94" y="782"/>
                      </a:lnTo>
                      <a:lnTo>
                        <a:pt x="110" y="780"/>
                      </a:lnTo>
                      <a:lnTo>
                        <a:pt x="110" y="762"/>
                      </a:lnTo>
                      <a:lnTo>
                        <a:pt x="78" y="762"/>
                      </a:lnTo>
                      <a:lnTo>
                        <a:pt x="90" y="738"/>
                      </a:lnTo>
                      <a:lnTo>
                        <a:pt x="94" y="714"/>
                      </a:lnTo>
                      <a:lnTo>
                        <a:pt x="116" y="708"/>
                      </a:lnTo>
                      <a:lnTo>
                        <a:pt x="142" y="726"/>
                      </a:lnTo>
                      <a:lnTo>
                        <a:pt x="178" y="714"/>
                      </a:lnTo>
                      <a:lnTo>
                        <a:pt x="152" y="710"/>
                      </a:lnTo>
                      <a:lnTo>
                        <a:pt x="134" y="698"/>
                      </a:lnTo>
                      <a:lnTo>
                        <a:pt x="114" y="692"/>
                      </a:lnTo>
                      <a:lnTo>
                        <a:pt x="122" y="674"/>
                      </a:lnTo>
                      <a:lnTo>
                        <a:pt x="138" y="666"/>
                      </a:lnTo>
                      <a:lnTo>
                        <a:pt x="160" y="672"/>
                      </a:lnTo>
                      <a:lnTo>
                        <a:pt x="178" y="680"/>
                      </a:lnTo>
                      <a:lnTo>
                        <a:pt x="198" y="668"/>
                      </a:lnTo>
                      <a:lnTo>
                        <a:pt x="170" y="668"/>
                      </a:lnTo>
                      <a:lnTo>
                        <a:pt x="148" y="650"/>
                      </a:lnTo>
                      <a:lnTo>
                        <a:pt x="144" y="632"/>
                      </a:lnTo>
                      <a:lnTo>
                        <a:pt x="152" y="610"/>
                      </a:lnTo>
                      <a:lnTo>
                        <a:pt x="164" y="606"/>
                      </a:lnTo>
                      <a:lnTo>
                        <a:pt x="198" y="618"/>
                      </a:lnTo>
                      <a:lnTo>
                        <a:pt x="182" y="590"/>
                      </a:lnTo>
                      <a:lnTo>
                        <a:pt x="156" y="592"/>
                      </a:lnTo>
                      <a:lnTo>
                        <a:pt x="132" y="590"/>
                      </a:lnTo>
                      <a:lnTo>
                        <a:pt x="134" y="578"/>
                      </a:lnTo>
                      <a:lnTo>
                        <a:pt x="166" y="566"/>
                      </a:lnTo>
                      <a:lnTo>
                        <a:pt x="194" y="540"/>
                      </a:lnTo>
                      <a:lnTo>
                        <a:pt x="158" y="550"/>
                      </a:lnTo>
                      <a:lnTo>
                        <a:pt x="142" y="540"/>
                      </a:lnTo>
                      <a:lnTo>
                        <a:pt x="116" y="556"/>
                      </a:lnTo>
                      <a:lnTo>
                        <a:pt x="106" y="526"/>
                      </a:lnTo>
                      <a:lnTo>
                        <a:pt x="102" y="488"/>
                      </a:lnTo>
                      <a:lnTo>
                        <a:pt x="110" y="456"/>
                      </a:lnTo>
                      <a:lnTo>
                        <a:pt x="130" y="472"/>
                      </a:lnTo>
                      <a:lnTo>
                        <a:pt x="146" y="482"/>
                      </a:lnTo>
                      <a:lnTo>
                        <a:pt x="176" y="482"/>
                      </a:lnTo>
                      <a:lnTo>
                        <a:pt x="172" y="472"/>
                      </a:lnTo>
                      <a:lnTo>
                        <a:pt x="146" y="458"/>
                      </a:lnTo>
                      <a:lnTo>
                        <a:pt x="128" y="440"/>
                      </a:lnTo>
                      <a:lnTo>
                        <a:pt x="116" y="436"/>
                      </a:lnTo>
                      <a:lnTo>
                        <a:pt x="120" y="408"/>
                      </a:lnTo>
                      <a:lnTo>
                        <a:pt x="144" y="400"/>
                      </a:lnTo>
                      <a:lnTo>
                        <a:pt x="116" y="382"/>
                      </a:lnTo>
                      <a:lnTo>
                        <a:pt x="116" y="338"/>
                      </a:lnTo>
                      <a:lnTo>
                        <a:pt x="140" y="334"/>
                      </a:lnTo>
                      <a:lnTo>
                        <a:pt x="158" y="366"/>
                      </a:lnTo>
                      <a:lnTo>
                        <a:pt x="168" y="354"/>
                      </a:lnTo>
                      <a:lnTo>
                        <a:pt x="158" y="328"/>
                      </a:lnTo>
                      <a:lnTo>
                        <a:pt x="162" y="310"/>
                      </a:lnTo>
                      <a:lnTo>
                        <a:pt x="178" y="318"/>
                      </a:lnTo>
                      <a:lnTo>
                        <a:pt x="204" y="336"/>
                      </a:lnTo>
                      <a:lnTo>
                        <a:pt x="212" y="320"/>
                      </a:lnTo>
                      <a:lnTo>
                        <a:pt x="230" y="338"/>
                      </a:lnTo>
                      <a:lnTo>
                        <a:pt x="250" y="344"/>
                      </a:lnTo>
                      <a:lnTo>
                        <a:pt x="230" y="322"/>
                      </a:lnTo>
                      <a:lnTo>
                        <a:pt x="218" y="302"/>
                      </a:lnTo>
                      <a:lnTo>
                        <a:pt x="246" y="312"/>
                      </a:lnTo>
                      <a:lnTo>
                        <a:pt x="284" y="338"/>
                      </a:lnTo>
                      <a:lnTo>
                        <a:pt x="266" y="304"/>
                      </a:lnTo>
                      <a:lnTo>
                        <a:pt x="218" y="254"/>
                      </a:lnTo>
                      <a:lnTo>
                        <a:pt x="214" y="232"/>
                      </a:lnTo>
                      <a:lnTo>
                        <a:pt x="242" y="244"/>
                      </a:lnTo>
                      <a:lnTo>
                        <a:pt x="244" y="214"/>
                      </a:lnTo>
                      <a:lnTo>
                        <a:pt x="222" y="168"/>
                      </a:lnTo>
                      <a:lnTo>
                        <a:pt x="258" y="170"/>
                      </a:lnTo>
                      <a:lnTo>
                        <a:pt x="306" y="164"/>
                      </a:lnTo>
                      <a:lnTo>
                        <a:pt x="272" y="132"/>
                      </a:lnTo>
                      <a:lnTo>
                        <a:pt x="286" y="100"/>
                      </a:lnTo>
                      <a:lnTo>
                        <a:pt x="302" y="102"/>
                      </a:lnTo>
                      <a:lnTo>
                        <a:pt x="294" y="50"/>
                      </a:lnTo>
                      <a:lnTo>
                        <a:pt x="312" y="26"/>
                      </a:lnTo>
                      <a:lnTo>
                        <a:pt x="316" y="6"/>
                      </a:lnTo>
                      <a:lnTo>
                        <a:pt x="350" y="14"/>
                      </a:lnTo>
                      <a:lnTo>
                        <a:pt x="356" y="36"/>
                      </a:lnTo>
                      <a:lnTo>
                        <a:pt x="368" y="24"/>
                      </a:lnTo>
                      <a:lnTo>
                        <a:pt x="380" y="30"/>
                      </a:lnTo>
                      <a:lnTo>
                        <a:pt x="388" y="36"/>
                      </a:lnTo>
                      <a:lnTo>
                        <a:pt x="392" y="38"/>
                      </a:lnTo>
                      <a:lnTo>
                        <a:pt x="392" y="40"/>
                      </a:lnTo>
                      <a:lnTo>
                        <a:pt x="376" y="74"/>
                      </a:lnTo>
                      <a:lnTo>
                        <a:pt x="394" y="70"/>
                      </a:lnTo>
                      <a:lnTo>
                        <a:pt x="407" y="54"/>
                      </a:lnTo>
                      <a:lnTo>
                        <a:pt x="415" y="32"/>
                      </a:lnTo>
                      <a:lnTo>
                        <a:pt x="437" y="36"/>
                      </a:lnTo>
                      <a:lnTo>
                        <a:pt x="443" y="40"/>
                      </a:lnTo>
                      <a:lnTo>
                        <a:pt x="447" y="44"/>
                      </a:lnTo>
                      <a:lnTo>
                        <a:pt x="449" y="48"/>
                      </a:lnTo>
                      <a:lnTo>
                        <a:pt x="447" y="54"/>
                      </a:lnTo>
                      <a:lnTo>
                        <a:pt x="441" y="62"/>
                      </a:lnTo>
                      <a:lnTo>
                        <a:pt x="433" y="74"/>
                      </a:lnTo>
                      <a:lnTo>
                        <a:pt x="451" y="80"/>
                      </a:lnTo>
                      <a:lnTo>
                        <a:pt x="471" y="48"/>
                      </a:lnTo>
                      <a:lnTo>
                        <a:pt x="501" y="40"/>
                      </a:lnTo>
                      <a:lnTo>
                        <a:pt x="537" y="34"/>
                      </a:lnTo>
                      <a:lnTo>
                        <a:pt x="583" y="40"/>
                      </a:lnTo>
                      <a:lnTo>
                        <a:pt x="589" y="38"/>
                      </a:lnTo>
                      <a:lnTo>
                        <a:pt x="599" y="34"/>
                      </a:lnTo>
                      <a:lnTo>
                        <a:pt x="611" y="28"/>
                      </a:lnTo>
                      <a:lnTo>
                        <a:pt x="631" y="14"/>
                      </a:lnTo>
                      <a:lnTo>
                        <a:pt x="659" y="18"/>
                      </a:lnTo>
                      <a:lnTo>
                        <a:pt x="683" y="24"/>
                      </a:lnTo>
                      <a:lnTo>
                        <a:pt x="683" y="12"/>
                      </a:lnTo>
                      <a:lnTo>
                        <a:pt x="683" y="4"/>
                      </a:lnTo>
                      <a:lnTo>
                        <a:pt x="685" y="2"/>
                      </a:lnTo>
                      <a:lnTo>
                        <a:pt x="687" y="0"/>
                      </a:lnTo>
                      <a:lnTo>
                        <a:pt x="709" y="4"/>
                      </a:lnTo>
                      <a:lnTo>
                        <a:pt x="725" y="8"/>
                      </a:lnTo>
                      <a:lnTo>
                        <a:pt x="771" y="14"/>
                      </a:lnTo>
                      <a:lnTo>
                        <a:pt x="745" y="66"/>
                      </a:lnTo>
                      <a:lnTo>
                        <a:pt x="755" y="72"/>
                      </a:lnTo>
                      <a:lnTo>
                        <a:pt x="761" y="76"/>
                      </a:lnTo>
                      <a:lnTo>
                        <a:pt x="763" y="80"/>
                      </a:lnTo>
                      <a:lnTo>
                        <a:pt x="763" y="82"/>
                      </a:lnTo>
                      <a:lnTo>
                        <a:pt x="757" y="96"/>
                      </a:lnTo>
                      <a:lnTo>
                        <a:pt x="743" y="118"/>
                      </a:lnTo>
                      <a:lnTo>
                        <a:pt x="723" y="148"/>
                      </a:lnTo>
                      <a:lnTo>
                        <a:pt x="703" y="162"/>
                      </a:lnTo>
                      <a:lnTo>
                        <a:pt x="673" y="180"/>
                      </a:lnTo>
                      <a:lnTo>
                        <a:pt x="639" y="224"/>
                      </a:lnTo>
                      <a:lnTo>
                        <a:pt x="611" y="248"/>
                      </a:lnTo>
                      <a:lnTo>
                        <a:pt x="575" y="278"/>
                      </a:lnTo>
                      <a:lnTo>
                        <a:pt x="563" y="296"/>
                      </a:lnTo>
                      <a:lnTo>
                        <a:pt x="535" y="316"/>
                      </a:lnTo>
                      <a:lnTo>
                        <a:pt x="539" y="334"/>
                      </a:lnTo>
                      <a:lnTo>
                        <a:pt x="517" y="340"/>
                      </a:lnTo>
                      <a:lnTo>
                        <a:pt x="485" y="336"/>
                      </a:lnTo>
                      <a:lnTo>
                        <a:pt x="461" y="330"/>
                      </a:lnTo>
                      <a:lnTo>
                        <a:pt x="447" y="312"/>
                      </a:lnTo>
                      <a:lnTo>
                        <a:pt x="453" y="328"/>
                      </a:lnTo>
                      <a:lnTo>
                        <a:pt x="475" y="348"/>
                      </a:lnTo>
                      <a:lnTo>
                        <a:pt x="503" y="358"/>
                      </a:lnTo>
                      <a:lnTo>
                        <a:pt x="545" y="364"/>
                      </a:lnTo>
                      <a:lnTo>
                        <a:pt x="575" y="358"/>
                      </a:lnTo>
                      <a:lnTo>
                        <a:pt x="601" y="336"/>
                      </a:lnTo>
                      <a:lnTo>
                        <a:pt x="599" y="354"/>
                      </a:lnTo>
                      <a:lnTo>
                        <a:pt x="583" y="384"/>
                      </a:lnTo>
                      <a:lnTo>
                        <a:pt x="559" y="416"/>
                      </a:lnTo>
                      <a:lnTo>
                        <a:pt x="551" y="424"/>
                      </a:lnTo>
                      <a:lnTo>
                        <a:pt x="533" y="408"/>
                      </a:lnTo>
                      <a:lnTo>
                        <a:pt x="509" y="410"/>
                      </a:lnTo>
                      <a:lnTo>
                        <a:pt x="471" y="424"/>
                      </a:lnTo>
                      <a:lnTo>
                        <a:pt x="457" y="432"/>
                      </a:lnTo>
                      <a:lnTo>
                        <a:pt x="451" y="446"/>
                      </a:lnTo>
                      <a:lnTo>
                        <a:pt x="447" y="452"/>
                      </a:lnTo>
                      <a:lnTo>
                        <a:pt x="437" y="460"/>
                      </a:lnTo>
                      <a:lnTo>
                        <a:pt x="425" y="472"/>
                      </a:lnTo>
                      <a:lnTo>
                        <a:pt x="431" y="478"/>
                      </a:lnTo>
                      <a:lnTo>
                        <a:pt x="447" y="464"/>
                      </a:lnTo>
                      <a:lnTo>
                        <a:pt x="477" y="440"/>
                      </a:lnTo>
                      <a:lnTo>
                        <a:pt x="511" y="438"/>
                      </a:lnTo>
                      <a:lnTo>
                        <a:pt x="529" y="440"/>
                      </a:lnTo>
                      <a:lnTo>
                        <a:pt x="499" y="478"/>
                      </a:lnTo>
                      <a:lnTo>
                        <a:pt x="487" y="492"/>
                      </a:lnTo>
                      <a:lnTo>
                        <a:pt x="459" y="498"/>
                      </a:lnTo>
                      <a:lnTo>
                        <a:pt x="461" y="508"/>
                      </a:lnTo>
                      <a:lnTo>
                        <a:pt x="493" y="508"/>
                      </a:lnTo>
                      <a:lnTo>
                        <a:pt x="517" y="496"/>
                      </a:lnTo>
                      <a:lnTo>
                        <a:pt x="515" y="478"/>
                      </a:lnTo>
                      <a:lnTo>
                        <a:pt x="531" y="476"/>
                      </a:lnTo>
                      <a:lnTo>
                        <a:pt x="563" y="464"/>
                      </a:lnTo>
                      <a:lnTo>
                        <a:pt x="591" y="454"/>
                      </a:lnTo>
                      <a:lnTo>
                        <a:pt x="601" y="452"/>
                      </a:lnTo>
                      <a:lnTo>
                        <a:pt x="599" y="490"/>
                      </a:lnTo>
                      <a:lnTo>
                        <a:pt x="611" y="510"/>
                      </a:lnTo>
                      <a:lnTo>
                        <a:pt x="595" y="542"/>
                      </a:lnTo>
                      <a:lnTo>
                        <a:pt x="607" y="550"/>
                      </a:lnTo>
                      <a:lnTo>
                        <a:pt x="635" y="524"/>
                      </a:lnTo>
                      <a:lnTo>
                        <a:pt x="651" y="532"/>
                      </a:lnTo>
                      <a:lnTo>
                        <a:pt x="673" y="540"/>
                      </a:lnTo>
                      <a:lnTo>
                        <a:pt x="677" y="568"/>
                      </a:lnTo>
                      <a:lnTo>
                        <a:pt x="651" y="590"/>
                      </a:lnTo>
                      <a:lnTo>
                        <a:pt x="667" y="618"/>
                      </a:lnTo>
                      <a:lnTo>
                        <a:pt x="665" y="640"/>
                      </a:lnTo>
                      <a:lnTo>
                        <a:pt x="621" y="688"/>
                      </a:lnTo>
                      <a:lnTo>
                        <a:pt x="595" y="704"/>
                      </a:lnTo>
                      <a:lnTo>
                        <a:pt x="593" y="75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2" name="Lewis and Harris"/>
                <p:cNvSpPr>
                  <a:spLocks/>
                </p:cNvSpPr>
                <p:nvPr/>
              </p:nvSpPr>
              <p:spPr bwMode="gray">
                <a:xfrm>
                  <a:off x="1789714" y="832734"/>
                  <a:ext cx="319610" cy="468488"/>
                </a:xfrm>
                <a:custGeom>
                  <a:avLst/>
                  <a:gdLst/>
                  <a:ahLst/>
                  <a:cxnLst>
                    <a:cxn ang="0">
                      <a:pos x="116" y="68"/>
                    </a:cxn>
                    <a:cxn ang="0">
                      <a:pos x="154" y="50"/>
                    </a:cxn>
                    <a:cxn ang="0">
                      <a:pos x="214" y="0"/>
                    </a:cxn>
                    <a:cxn ang="0">
                      <a:pos x="232" y="52"/>
                    </a:cxn>
                    <a:cxn ang="0">
                      <a:pos x="228" y="64"/>
                    </a:cxn>
                    <a:cxn ang="0">
                      <a:pos x="232" y="80"/>
                    </a:cxn>
                    <a:cxn ang="0">
                      <a:pos x="178" y="136"/>
                    </a:cxn>
                    <a:cxn ang="0">
                      <a:pos x="142" y="182"/>
                    </a:cxn>
                    <a:cxn ang="0">
                      <a:pos x="180" y="180"/>
                    </a:cxn>
                    <a:cxn ang="0">
                      <a:pos x="176" y="218"/>
                    </a:cxn>
                    <a:cxn ang="0">
                      <a:pos x="156" y="232"/>
                    </a:cxn>
                    <a:cxn ang="0">
                      <a:pos x="156" y="246"/>
                    </a:cxn>
                    <a:cxn ang="0">
                      <a:pos x="124" y="256"/>
                    </a:cxn>
                    <a:cxn ang="0">
                      <a:pos x="106" y="242"/>
                    </a:cxn>
                    <a:cxn ang="0">
                      <a:pos x="88" y="216"/>
                    </a:cxn>
                    <a:cxn ang="0">
                      <a:pos x="90" y="230"/>
                    </a:cxn>
                    <a:cxn ang="0">
                      <a:pos x="100" y="256"/>
                    </a:cxn>
                    <a:cxn ang="0">
                      <a:pos x="78" y="268"/>
                    </a:cxn>
                    <a:cxn ang="0">
                      <a:pos x="74" y="304"/>
                    </a:cxn>
                    <a:cxn ang="0">
                      <a:pos x="52" y="318"/>
                    </a:cxn>
                    <a:cxn ang="0">
                      <a:pos x="36" y="338"/>
                    </a:cxn>
                    <a:cxn ang="0">
                      <a:pos x="0" y="300"/>
                    </a:cxn>
                    <a:cxn ang="0">
                      <a:pos x="12" y="294"/>
                    </a:cxn>
                    <a:cxn ang="0">
                      <a:pos x="42" y="274"/>
                    </a:cxn>
                    <a:cxn ang="0">
                      <a:pos x="58" y="258"/>
                    </a:cxn>
                    <a:cxn ang="0">
                      <a:pos x="4" y="224"/>
                    </a:cxn>
                    <a:cxn ang="0">
                      <a:pos x="46" y="200"/>
                    </a:cxn>
                    <a:cxn ang="0">
                      <a:pos x="6" y="160"/>
                    </a:cxn>
                    <a:cxn ang="0">
                      <a:pos x="30" y="136"/>
                    </a:cxn>
                    <a:cxn ang="0">
                      <a:pos x="58" y="120"/>
                    </a:cxn>
                    <a:cxn ang="0">
                      <a:pos x="70" y="146"/>
                    </a:cxn>
                    <a:cxn ang="0">
                      <a:pos x="100" y="140"/>
                    </a:cxn>
                    <a:cxn ang="0">
                      <a:pos x="84" y="92"/>
                    </a:cxn>
                  </a:cxnLst>
                  <a:rect l="0" t="0" r="r" b="b"/>
                  <a:pathLst>
                    <a:path w="234" h="338">
                      <a:moveTo>
                        <a:pt x="94" y="88"/>
                      </a:moveTo>
                      <a:lnTo>
                        <a:pt x="116" y="68"/>
                      </a:lnTo>
                      <a:lnTo>
                        <a:pt x="148" y="66"/>
                      </a:lnTo>
                      <a:lnTo>
                        <a:pt x="154" y="50"/>
                      </a:lnTo>
                      <a:lnTo>
                        <a:pt x="200" y="22"/>
                      </a:lnTo>
                      <a:lnTo>
                        <a:pt x="214" y="0"/>
                      </a:lnTo>
                      <a:lnTo>
                        <a:pt x="234" y="20"/>
                      </a:lnTo>
                      <a:lnTo>
                        <a:pt x="232" y="52"/>
                      </a:lnTo>
                      <a:lnTo>
                        <a:pt x="232" y="58"/>
                      </a:lnTo>
                      <a:lnTo>
                        <a:pt x="228" y="64"/>
                      </a:lnTo>
                      <a:lnTo>
                        <a:pt x="222" y="72"/>
                      </a:lnTo>
                      <a:lnTo>
                        <a:pt x="232" y="80"/>
                      </a:lnTo>
                      <a:lnTo>
                        <a:pt x="204" y="104"/>
                      </a:lnTo>
                      <a:lnTo>
                        <a:pt x="178" y="136"/>
                      </a:lnTo>
                      <a:lnTo>
                        <a:pt x="184" y="162"/>
                      </a:lnTo>
                      <a:lnTo>
                        <a:pt x="142" y="182"/>
                      </a:lnTo>
                      <a:lnTo>
                        <a:pt x="162" y="186"/>
                      </a:lnTo>
                      <a:lnTo>
                        <a:pt x="180" y="180"/>
                      </a:lnTo>
                      <a:lnTo>
                        <a:pt x="182" y="194"/>
                      </a:lnTo>
                      <a:lnTo>
                        <a:pt x="176" y="218"/>
                      </a:lnTo>
                      <a:lnTo>
                        <a:pt x="140" y="214"/>
                      </a:lnTo>
                      <a:lnTo>
                        <a:pt x="156" y="232"/>
                      </a:lnTo>
                      <a:lnTo>
                        <a:pt x="156" y="240"/>
                      </a:lnTo>
                      <a:lnTo>
                        <a:pt x="156" y="246"/>
                      </a:lnTo>
                      <a:lnTo>
                        <a:pt x="154" y="248"/>
                      </a:lnTo>
                      <a:lnTo>
                        <a:pt x="124" y="256"/>
                      </a:lnTo>
                      <a:lnTo>
                        <a:pt x="114" y="252"/>
                      </a:lnTo>
                      <a:lnTo>
                        <a:pt x="106" y="242"/>
                      </a:lnTo>
                      <a:lnTo>
                        <a:pt x="104" y="206"/>
                      </a:lnTo>
                      <a:lnTo>
                        <a:pt x="88" y="216"/>
                      </a:lnTo>
                      <a:lnTo>
                        <a:pt x="88" y="224"/>
                      </a:lnTo>
                      <a:lnTo>
                        <a:pt x="90" y="230"/>
                      </a:lnTo>
                      <a:lnTo>
                        <a:pt x="92" y="236"/>
                      </a:lnTo>
                      <a:lnTo>
                        <a:pt x="100" y="256"/>
                      </a:lnTo>
                      <a:lnTo>
                        <a:pt x="104" y="272"/>
                      </a:lnTo>
                      <a:lnTo>
                        <a:pt x="78" y="268"/>
                      </a:lnTo>
                      <a:lnTo>
                        <a:pt x="86" y="292"/>
                      </a:lnTo>
                      <a:lnTo>
                        <a:pt x="74" y="304"/>
                      </a:lnTo>
                      <a:lnTo>
                        <a:pt x="58" y="300"/>
                      </a:lnTo>
                      <a:lnTo>
                        <a:pt x="52" y="318"/>
                      </a:lnTo>
                      <a:lnTo>
                        <a:pt x="42" y="324"/>
                      </a:lnTo>
                      <a:lnTo>
                        <a:pt x="36" y="338"/>
                      </a:lnTo>
                      <a:lnTo>
                        <a:pt x="22" y="310"/>
                      </a:lnTo>
                      <a:lnTo>
                        <a:pt x="0" y="300"/>
                      </a:lnTo>
                      <a:lnTo>
                        <a:pt x="2" y="280"/>
                      </a:lnTo>
                      <a:lnTo>
                        <a:pt x="12" y="294"/>
                      </a:lnTo>
                      <a:lnTo>
                        <a:pt x="30" y="276"/>
                      </a:lnTo>
                      <a:lnTo>
                        <a:pt x="42" y="274"/>
                      </a:lnTo>
                      <a:lnTo>
                        <a:pt x="38" y="264"/>
                      </a:lnTo>
                      <a:lnTo>
                        <a:pt x="58" y="258"/>
                      </a:lnTo>
                      <a:lnTo>
                        <a:pt x="58" y="246"/>
                      </a:lnTo>
                      <a:lnTo>
                        <a:pt x="4" y="224"/>
                      </a:lnTo>
                      <a:lnTo>
                        <a:pt x="14" y="208"/>
                      </a:lnTo>
                      <a:lnTo>
                        <a:pt x="46" y="200"/>
                      </a:lnTo>
                      <a:lnTo>
                        <a:pt x="16" y="180"/>
                      </a:lnTo>
                      <a:lnTo>
                        <a:pt x="6" y="160"/>
                      </a:lnTo>
                      <a:lnTo>
                        <a:pt x="12" y="142"/>
                      </a:lnTo>
                      <a:lnTo>
                        <a:pt x="30" y="136"/>
                      </a:lnTo>
                      <a:lnTo>
                        <a:pt x="28" y="114"/>
                      </a:lnTo>
                      <a:lnTo>
                        <a:pt x="58" y="120"/>
                      </a:lnTo>
                      <a:lnTo>
                        <a:pt x="56" y="140"/>
                      </a:lnTo>
                      <a:lnTo>
                        <a:pt x="70" y="146"/>
                      </a:lnTo>
                      <a:lnTo>
                        <a:pt x="80" y="138"/>
                      </a:lnTo>
                      <a:lnTo>
                        <a:pt x="100" y="140"/>
                      </a:lnTo>
                      <a:lnTo>
                        <a:pt x="88" y="110"/>
                      </a:lnTo>
                      <a:lnTo>
                        <a:pt x="84" y="92"/>
                      </a:lnTo>
                      <a:lnTo>
                        <a:pt x="94" y="88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3" name="Skye"/>
                <p:cNvSpPr>
                  <a:spLocks/>
                </p:cNvSpPr>
                <p:nvPr/>
              </p:nvSpPr>
              <p:spPr bwMode="gray">
                <a:xfrm>
                  <a:off x="1890104" y="1324843"/>
                  <a:ext cx="341047" cy="403530"/>
                </a:xfrm>
                <a:custGeom>
                  <a:avLst/>
                  <a:gdLst/>
                  <a:ahLst/>
                  <a:cxnLst>
                    <a:cxn ang="0">
                      <a:pos x="112" y="82"/>
                    </a:cxn>
                    <a:cxn ang="0">
                      <a:pos x="96" y="30"/>
                    </a:cxn>
                    <a:cxn ang="0">
                      <a:pos x="114" y="0"/>
                    </a:cxn>
                    <a:cxn ang="0">
                      <a:pos x="150" y="34"/>
                    </a:cxn>
                    <a:cxn ang="0">
                      <a:pos x="156" y="96"/>
                    </a:cxn>
                    <a:cxn ang="0">
                      <a:pos x="140" y="128"/>
                    </a:cxn>
                    <a:cxn ang="0">
                      <a:pos x="158" y="170"/>
                    </a:cxn>
                    <a:cxn ang="0">
                      <a:pos x="196" y="196"/>
                    </a:cxn>
                    <a:cxn ang="0">
                      <a:pos x="242" y="200"/>
                    </a:cxn>
                    <a:cxn ang="0">
                      <a:pos x="248" y="232"/>
                    </a:cxn>
                    <a:cxn ang="0">
                      <a:pos x="222" y="268"/>
                    </a:cxn>
                    <a:cxn ang="0">
                      <a:pos x="208" y="284"/>
                    </a:cxn>
                    <a:cxn ang="0">
                      <a:pos x="194" y="290"/>
                    </a:cxn>
                    <a:cxn ang="0">
                      <a:pos x="176" y="278"/>
                    </a:cxn>
                    <a:cxn ang="0">
                      <a:pos x="200" y="250"/>
                    </a:cxn>
                    <a:cxn ang="0">
                      <a:pos x="198" y="232"/>
                    </a:cxn>
                    <a:cxn ang="0">
                      <a:pos x="172" y="224"/>
                    </a:cxn>
                    <a:cxn ang="0">
                      <a:pos x="168" y="252"/>
                    </a:cxn>
                    <a:cxn ang="0">
                      <a:pos x="158" y="236"/>
                    </a:cxn>
                    <a:cxn ang="0">
                      <a:pos x="116" y="232"/>
                    </a:cxn>
                    <a:cxn ang="0">
                      <a:pos x="94" y="220"/>
                    </a:cxn>
                    <a:cxn ang="0">
                      <a:pos x="78" y="184"/>
                    </a:cxn>
                    <a:cxn ang="0">
                      <a:pos x="88" y="168"/>
                    </a:cxn>
                    <a:cxn ang="0">
                      <a:pos x="96" y="154"/>
                    </a:cxn>
                    <a:cxn ang="0">
                      <a:pos x="56" y="126"/>
                    </a:cxn>
                    <a:cxn ang="0">
                      <a:pos x="48" y="148"/>
                    </a:cxn>
                    <a:cxn ang="0">
                      <a:pos x="12" y="134"/>
                    </a:cxn>
                    <a:cxn ang="0">
                      <a:pos x="0" y="86"/>
                    </a:cxn>
                    <a:cxn ang="0">
                      <a:pos x="28" y="98"/>
                    </a:cxn>
                    <a:cxn ang="0">
                      <a:pos x="38" y="92"/>
                    </a:cxn>
                    <a:cxn ang="0">
                      <a:pos x="36" y="56"/>
                    </a:cxn>
                    <a:cxn ang="0">
                      <a:pos x="58" y="62"/>
                    </a:cxn>
                    <a:cxn ang="0">
                      <a:pos x="110" y="92"/>
                    </a:cxn>
                  </a:cxnLst>
                  <a:rect l="0" t="0" r="r" b="b"/>
                  <a:pathLst>
                    <a:path w="250" h="292">
                      <a:moveTo>
                        <a:pt x="110" y="92"/>
                      </a:moveTo>
                      <a:lnTo>
                        <a:pt x="112" y="82"/>
                      </a:lnTo>
                      <a:lnTo>
                        <a:pt x="100" y="64"/>
                      </a:lnTo>
                      <a:lnTo>
                        <a:pt x="96" y="30"/>
                      </a:lnTo>
                      <a:lnTo>
                        <a:pt x="104" y="10"/>
                      </a:lnTo>
                      <a:lnTo>
                        <a:pt x="114" y="0"/>
                      </a:lnTo>
                      <a:lnTo>
                        <a:pt x="134" y="10"/>
                      </a:lnTo>
                      <a:lnTo>
                        <a:pt x="150" y="34"/>
                      </a:lnTo>
                      <a:lnTo>
                        <a:pt x="156" y="62"/>
                      </a:lnTo>
                      <a:lnTo>
                        <a:pt x="156" y="96"/>
                      </a:lnTo>
                      <a:lnTo>
                        <a:pt x="150" y="114"/>
                      </a:lnTo>
                      <a:lnTo>
                        <a:pt x="140" y="128"/>
                      </a:lnTo>
                      <a:lnTo>
                        <a:pt x="150" y="158"/>
                      </a:lnTo>
                      <a:lnTo>
                        <a:pt x="158" y="170"/>
                      </a:lnTo>
                      <a:lnTo>
                        <a:pt x="166" y="180"/>
                      </a:lnTo>
                      <a:lnTo>
                        <a:pt x="196" y="196"/>
                      </a:lnTo>
                      <a:lnTo>
                        <a:pt x="222" y="198"/>
                      </a:lnTo>
                      <a:lnTo>
                        <a:pt x="242" y="200"/>
                      </a:lnTo>
                      <a:lnTo>
                        <a:pt x="250" y="210"/>
                      </a:lnTo>
                      <a:lnTo>
                        <a:pt x="248" y="232"/>
                      </a:lnTo>
                      <a:lnTo>
                        <a:pt x="238" y="246"/>
                      </a:lnTo>
                      <a:lnTo>
                        <a:pt x="222" y="268"/>
                      </a:lnTo>
                      <a:lnTo>
                        <a:pt x="216" y="274"/>
                      </a:lnTo>
                      <a:lnTo>
                        <a:pt x="208" y="284"/>
                      </a:lnTo>
                      <a:lnTo>
                        <a:pt x="204" y="288"/>
                      </a:lnTo>
                      <a:lnTo>
                        <a:pt x="194" y="290"/>
                      </a:lnTo>
                      <a:lnTo>
                        <a:pt x="182" y="292"/>
                      </a:lnTo>
                      <a:lnTo>
                        <a:pt x="176" y="278"/>
                      </a:lnTo>
                      <a:lnTo>
                        <a:pt x="178" y="258"/>
                      </a:lnTo>
                      <a:lnTo>
                        <a:pt x="200" y="250"/>
                      </a:lnTo>
                      <a:lnTo>
                        <a:pt x="214" y="232"/>
                      </a:lnTo>
                      <a:lnTo>
                        <a:pt x="198" y="232"/>
                      </a:lnTo>
                      <a:lnTo>
                        <a:pt x="178" y="216"/>
                      </a:lnTo>
                      <a:lnTo>
                        <a:pt x="172" y="224"/>
                      </a:lnTo>
                      <a:lnTo>
                        <a:pt x="172" y="236"/>
                      </a:lnTo>
                      <a:lnTo>
                        <a:pt x="168" y="252"/>
                      </a:lnTo>
                      <a:lnTo>
                        <a:pt x="158" y="248"/>
                      </a:lnTo>
                      <a:lnTo>
                        <a:pt x="158" y="236"/>
                      </a:lnTo>
                      <a:lnTo>
                        <a:pt x="144" y="226"/>
                      </a:lnTo>
                      <a:lnTo>
                        <a:pt x="116" y="232"/>
                      </a:lnTo>
                      <a:lnTo>
                        <a:pt x="112" y="220"/>
                      </a:lnTo>
                      <a:lnTo>
                        <a:pt x="94" y="220"/>
                      </a:lnTo>
                      <a:lnTo>
                        <a:pt x="94" y="200"/>
                      </a:lnTo>
                      <a:lnTo>
                        <a:pt x="78" y="184"/>
                      </a:lnTo>
                      <a:lnTo>
                        <a:pt x="74" y="164"/>
                      </a:lnTo>
                      <a:lnTo>
                        <a:pt x="88" y="168"/>
                      </a:lnTo>
                      <a:lnTo>
                        <a:pt x="100" y="174"/>
                      </a:lnTo>
                      <a:lnTo>
                        <a:pt x="96" y="154"/>
                      </a:lnTo>
                      <a:lnTo>
                        <a:pt x="78" y="144"/>
                      </a:lnTo>
                      <a:lnTo>
                        <a:pt x="56" y="126"/>
                      </a:lnTo>
                      <a:lnTo>
                        <a:pt x="48" y="136"/>
                      </a:lnTo>
                      <a:lnTo>
                        <a:pt x="48" y="148"/>
                      </a:lnTo>
                      <a:lnTo>
                        <a:pt x="32" y="148"/>
                      </a:lnTo>
                      <a:lnTo>
                        <a:pt x="12" y="134"/>
                      </a:lnTo>
                      <a:lnTo>
                        <a:pt x="0" y="108"/>
                      </a:lnTo>
                      <a:lnTo>
                        <a:pt x="0" y="86"/>
                      </a:lnTo>
                      <a:lnTo>
                        <a:pt x="12" y="76"/>
                      </a:lnTo>
                      <a:lnTo>
                        <a:pt x="28" y="98"/>
                      </a:lnTo>
                      <a:lnTo>
                        <a:pt x="46" y="108"/>
                      </a:lnTo>
                      <a:lnTo>
                        <a:pt x="38" y="92"/>
                      </a:lnTo>
                      <a:lnTo>
                        <a:pt x="46" y="74"/>
                      </a:lnTo>
                      <a:lnTo>
                        <a:pt x="36" y="56"/>
                      </a:lnTo>
                      <a:lnTo>
                        <a:pt x="42" y="42"/>
                      </a:lnTo>
                      <a:lnTo>
                        <a:pt x="58" y="62"/>
                      </a:lnTo>
                      <a:lnTo>
                        <a:pt x="88" y="72"/>
                      </a:lnTo>
                      <a:lnTo>
                        <a:pt x="110" y="92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4" name="North Uist"/>
                <p:cNvSpPr>
                  <a:spLocks/>
                </p:cNvSpPr>
                <p:nvPr/>
              </p:nvSpPr>
              <p:spPr bwMode="gray">
                <a:xfrm>
                  <a:off x="1647987" y="1316970"/>
                  <a:ext cx="142265" cy="10039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34" y="4"/>
                    </a:cxn>
                    <a:cxn ang="0">
                      <a:pos x="52" y="10"/>
                    </a:cxn>
                    <a:cxn ang="0">
                      <a:pos x="80" y="0"/>
                    </a:cxn>
                    <a:cxn ang="0">
                      <a:pos x="86" y="12"/>
                    </a:cxn>
                    <a:cxn ang="0">
                      <a:pos x="104" y="12"/>
                    </a:cxn>
                    <a:cxn ang="0">
                      <a:pos x="100" y="26"/>
                    </a:cxn>
                    <a:cxn ang="0">
                      <a:pos x="88" y="24"/>
                    </a:cxn>
                    <a:cxn ang="0">
                      <a:pos x="82" y="24"/>
                    </a:cxn>
                    <a:cxn ang="0">
                      <a:pos x="80" y="24"/>
                    </a:cxn>
                    <a:cxn ang="0">
                      <a:pos x="78" y="26"/>
                    </a:cxn>
                    <a:cxn ang="0">
                      <a:pos x="88" y="36"/>
                    </a:cxn>
                    <a:cxn ang="0">
                      <a:pos x="94" y="44"/>
                    </a:cxn>
                    <a:cxn ang="0">
                      <a:pos x="88" y="56"/>
                    </a:cxn>
                    <a:cxn ang="0">
                      <a:pos x="84" y="68"/>
                    </a:cxn>
                    <a:cxn ang="0">
                      <a:pos x="38" y="72"/>
                    </a:cxn>
                    <a:cxn ang="0">
                      <a:pos x="26" y="46"/>
                    </a:cxn>
                    <a:cxn ang="0">
                      <a:pos x="0" y="30"/>
                    </a:cxn>
                    <a:cxn ang="0">
                      <a:pos x="6" y="16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04" h="72">
                      <a:moveTo>
                        <a:pt x="14" y="10"/>
                      </a:moveTo>
                      <a:lnTo>
                        <a:pt x="34" y="4"/>
                      </a:lnTo>
                      <a:lnTo>
                        <a:pt x="52" y="10"/>
                      </a:lnTo>
                      <a:lnTo>
                        <a:pt x="80" y="0"/>
                      </a:lnTo>
                      <a:lnTo>
                        <a:pt x="86" y="12"/>
                      </a:lnTo>
                      <a:lnTo>
                        <a:pt x="104" y="12"/>
                      </a:lnTo>
                      <a:lnTo>
                        <a:pt x="100" y="26"/>
                      </a:lnTo>
                      <a:lnTo>
                        <a:pt x="88" y="24"/>
                      </a:lnTo>
                      <a:lnTo>
                        <a:pt x="82" y="24"/>
                      </a:lnTo>
                      <a:lnTo>
                        <a:pt x="80" y="24"/>
                      </a:lnTo>
                      <a:lnTo>
                        <a:pt x="78" y="26"/>
                      </a:lnTo>
                      <a:lnTo>
                        <a:pt x="88" y="36"/>
                      </a:lnTo>
                      <a:lnTo>
                        <a:pt x="94" y="44"/>
                      </a:lnTo>
                      <a:lnTo>
                        <a:pt x="88" y="56"/>
                      </a:lnTo>
                      <a:lnTo>
                        <a:pt x="84" y="68"/>
                      </a:lnTo>
                      <a:lnTo>
                        <a:pt x="38" y="72"/>
                      </a:lnTo>
                      <a:lnTo>
                        <a:pt x="26" y="46"/>
                      </a:lnTo>
                      <a:lnTo>
                        <a:pt x="0" y="30"/>
                      </a:lnTo>
                      <a:lnTo>
                        <a:pt x="6" y="16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5" name="Benbecula"/>
                <p:cNvSpPr>
                  <a:spLocks/>
                </p:cNvSpPr>
                <p:nvPr/>
              </p:nvSpPr>
              <p:spPr bwMode="gray">
                <a:xfrm>
                  <a:off x="1673577" y="1439013"/>
                  <a:ext cx="60414" cy="4724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4" y="8"/>
                    </a:cxn>
                    <a:cxn ang="0">
                      <a:pos x="32" y="34"/>
                    </a:cxn>
                    <a:cxn ang="0">
                      <a:pos x="12" y="28"/>
                    </a:cxn>
                    <a:cxn ang="0">
                      <a:pos x="0" y="1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44" h="34">
                      <a:moveTo>
                        <a:pt x="14" y="0"/>
                      </a:moveTo>
                      <a:lnTo>
                        <a:pt x="44" y="8"/>
                      </a:lnTo>
                      <a:lnTo>
                        <a:pt x="32" y="34"/>
                      </a:lnTo>
                      <a:lnTo>
                        <a:pt x="12" y="28"/>
                      </a:lnTo>
                      <a:lnTo>
                        <a:pt x="0" y="1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6" name="South Uist"/>
                <p:cNvSpPr>
                  <a:spLocks/>
                </p:cNvSpPr>
                <p:nvPr/>
              </p:nvSpPr>
              <p:spPr bwMode="gray">
                <a:xfrm>
                  <a:off x="1655862" y="1488223"/>
                  <a:ext cx="64311" cy="17912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4" y="18"/>
                    </a:cxn>
                    <a:cxn ang="0">
                      <a:pos x="46" y="42"/>
                    </a:cxn>
                    <a:cxn ang="0">
                      <a:pos x="34" y="66"/>
                    </a:cxn>
                    <a:cxn ang="0">
                      <a:pos x="24" y="60"/>
                    </a:cxn>
                    <a:cxn ang="0">
                      <a:pos x="18" y="56"/>
                    </a:cxn>
                    <a:cxn ang="0">
                      <a:pos x="16" y="56"/>
                    </a:cxn>
                    <a:cxn ang="0">
                      <a:pos x="16" y="74"/>
                    </a:cxn>
                    <a:cxn ang="0">
                      <a:pos x="30" y="84"/>
                    </a:cxn>
                    <a:cxn ang="0">
                      <a:pos x="30" y="98"/>
                    </a:cxn>
                    <a:cxn ang="0">
                      <a:pos x="20" y="104"/>
                    </a:cxn>
                    <a:cxn ang="0">
                      <a:pos x="32" y="118"/>
                    </a:cxn>
                    <a:cxn ang="0">
                      <a:pos x="32" y="130"/>
                    </a:cxn>
                    <a:cxn ang="0">
                      <a:pos x="0" y="112"/>
                    </a:cxn>
                    <a:cxn ang="0">
                      <a:pos x="0" y="90"/>
                    </a:cxn>
                    <a:cxn ang="0">
                      <a:pos x="0" y="64"/>
                    </a:cxn>
                    <a:cxn ang="0">
                      <a:pos x="2" y="44"/>
                    </a:cxn>
                    <a:cxn ang="0">
                      <a:pos x="4" y="2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46" h="130">
                      <a:moveTo>
                        <a:pt x="6" y="0"/>
                      </a:moveTo>
                      <a:lnTo>
                        <a:pt x="24" y="18"/>
                      </a:lnTo>
                      <a:lnTo>
                        <a:pt x="46" y="42"/>
                      </a:lnTo>
                      <a:lnTo>
                        <a:pt x="34" y="66"/>
                      </a:lnTo>
                      <a:lnTo>
                        <a:pt x="24" y="60"/>
                      </a:lnTo>
                      <a:lnTo>
                        <a:pt x="18" y="56"/>
                      </a:lnTo>
                      <a:lnTo>
                        <a:pt x="16" y="56"/>
                      </a:lnTo>
                      <a:lnTo>
                        <a:pt x="16" y="74"/>
                      </a:lnTo>
                      <a:lnTo>
                        <a:pt x="30" y="84"/>
                      </a:lnTo>
                      <a:lnTo>
                        <a:pt x="30" y="98"/>
                      </a:lnTo>
                      <a:lnTo>
                        <a:pt x="20" y="104"/>
                      </a:lnTo>
                      <a:lnTo>
                        <a:pt x="32" y="118"/>
                      </a:lnTo>
                      <a:lnTo>
                        <a:pt x="32" y="130"/>
                      </a:lnTo>
                      <a:lnTo>
                        <a:pt x="0" y="112"/>
                      </a:lnTo>
                      <a:lnTo>
                        <a:pt x="0" y="90"/>
                      </a:lnTo>
                      <a:lnTo>
                        <a:pt x="0" y="64"/>
                      </a:lnTo>
                      <a:lnTo>
                        <a:pt x="2" y="44"/>
                      </a:lnTo>
                      <a:lnTo>
                        <a:pt x="4" y="2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7" name="Colonsay"/>
                <p:cNvSpPr>
                  <a:spLocks/>
                </p:cNvSpPr>
                <p:nvPr/>
              </p:nvSpPr>
              <p:spPr bwMode="gray">
                <a:xfrm>
                  <a:off x="2016084" y="2283472"/>
                  <a:ext cx="53187" cy="5314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20" y="38"/>
                    </a:cxn>
                    <a:cxn ang="0">
                      <a:pos x="10" y="36"/>
                    </a:cxn>
                    <a:cxn ang="0">
                      <a:pos x="2" y="36"/>
                    </a:cxn>
                    <a:cxn ang="0">
                      <a:pos x="0" y="34"/>
                    </a:cxn>
                    <a:cxn ang="0">
                      <a:pos x="8" y="14"/>
                    </a:cxn>
                    <a:cxn ang="0">
                      <a:pos x="18" y="6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32" h="38">
                      <a:moveTo>
                        <a:pt x="32" y="0"/>
                      </a:moveTo>
                      <a:lnTo>
                        <a:pt x="20" y="38"/>
                      </a:lnTo>
                      <a:lnTo>
                        <a:pt x="10" y="36"/>
                      </a:lnTo>
                      <a:lnTo>
                        <a:pt x="2" y="36"/>
                      </a:lnTo>
                      <a:lnTo>
                        <a:pt x="0" y="34"/>
                      </a:lnTo>
                      <a:lnTo>
                        <a:pt x="8" y="14"/>
                      </a:lnTo>
                      <a:lnTo>
                        <a:pt x="18" y="6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8" name="Barra"/>
                <p:cNvSpPr>
                  <a:spLocks/>
                </p:cNvSpPr>
                <p:nvPr/>
              </p:nvSpPr>
              <p:spPr bwMode="gray">
                <a:xfrm>
                  <a:off x="1606649" y="1685067"/>
                  <a:ext cx="53187" cy="64958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38" y="26"/>
                    </a:cxn>
                    <a:cxn ang="0">
                      <a:pos x="18" y="48"/>
                    </a:cxn>
                    <a:cxn ang="0">
                      <a:pos x="0" y="42"/>
                    </a:cxn>
                    <a:cxn ang="0">
                      <a:pos x="10" y="18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38" h="48">
                      <a:moveTo>
                        <a:pt x="28" y="0"/>
                      </a:moveTo>
                      <a:lnTo>
                        <a:pt x="38" y="26"/>
                      </a:lnTo>
                      <a:lnTo>
                        <a:pt x="18" y="48"/>
                      </a:lnTo>
                      <a:lnTo>
                        <a:pt x="0" y="42"/>
                      </a:lnTo>
                      <a:lnTo>
                        <a:pt x="10" y="1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9" name="Rum"/>
                <p:cNvSpPr>
                  <a:spLocks/>
                </p:cNvSpPr>
                <p:nvPr/>
              </p:nvSpPr>
              <p:spPr bwMode="gray">
                <a:xfrm>
                  <a:off x="1982620" y="1718531"/>
                  <a:ext cx="66260" cy="70865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24" y="0"/>
                    </a:cxn>
                    <a:cxn ang="0">
                      <a:pos x="48" y="22"/>
                    </a:cxn>
                    <a:cxn ang="0">
                      <a:pos x="42" y="42"/>
                    </a:cxn>
                    <a:cxn ang="0">
                      <a:pos x="30" y="52"/>
                    </a:cxn>
                    <a:cxn ang="0">
                      <a:pos x="18" y="4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48" h="52">
                      <a:moveTo>
                        <a:pt x="0" y="20"/>
                      </a:moveTo>
                      <a:lnTo>
                        <a:pt x="24" y="0"/>
                      </a:lnTo>
                      <a:lnTo>
                        <a:pt x="48" y="22"/>
                      </a:lnTo>
                      <a:lnTo>
                        <a:pt x="42" y="42"/>
                      </a:lnTo>
                      <a:lnTo>
                        <a:pt x="30" y="52"/>
                      </a:lnTo>
                      <a:lnTo>
                        <a:pt x="18" y="4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0" name="Coll"/>
                <p:cNvSpPr>
                  <a:spLocks/>
                </p:cNvSpPr>
                <p:nvPr/>
              </p:nvSpPr>
              <p:spPr bwMode="gray">
                <a:xfrm>
                  <a:off x="1892073" y="1933090"/>
                  <a:ext cx="81851" cy="7480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4" y="20"/>
                    </a:cxn>
                    <a:cxn ang="0">
                      <a:pos x="50" y="0"/>
                    </a:cxn>
                    <a:cxn ang="0">
                      <a:pos x="60" y="8"/>
                    </a:cxn>
                    <a:cxn ang="0">
                      <a:pos x="42" y="30"/>
                    </a:cxn>
                    <a:cxn ang="0">
                      <a:pos x="26" y="46"/>
                    </a:cxn>
                    <a:cxn ang="0">
                      <a:pos x="22" y="48"/>
                    </a:cxn>
                    <a:cxn ang="0">
                      <a:pos x="16" y="52"/>
                    </a:cxn>
                    <a:cxn ang="0">
                      <a:pos x="8" y="5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54">
                      <a:moveTo>
                        <a:pt x="0" y="44"/>
                      </a:moveTo>
                      <a:lnTo>
                        <a:pt x="24" y="20"/>
                      </a:lnTo>
                      <a:lnTo>
                        <a:pt x="50" y="0"/>
                      </a:lnTo>
                      <a:lnTo>
                        <a:pt x="60" y="8"/>
                      </a:lnTo>
                      <a:lnTo>
                        <a:pt x="42" y="30"/>
                      </a:lnTo>
                      <a:lnTo>
                        <a:pt x="26" y="46"/>
                      </a:lnTo>
                      <a:lnTo>
                        <a:pt x="22" y="48"/>
                      </a:lnTo>
                      <a:lnTo>
                        <a:pt x="16" y="52"/>
                      </a:lnTo>
                      <a:lnTo>
                        <a:pt x="8" y="5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0" name="Orkney Islands"/>
              <p:cNvGrpSpPr/>
              <p:nvPr/>
            </p:nvGrpSpPr>
            <p:grpSpPr bwMode="gray">
              <a:xfrm>
                <a:off x="7424764" y="1652314"/>
                <a:ext cx="280192" cy="329952"/>
                <a:chOff x="2988493" y="344562"/>
                <a:chExt cx="325957" cy="383845"/>
              </a:xfrm>
              <a:solidFill>
                <a:schemeClr val="accent1"/>
              </a:solidFill>
            </p:grpSpPr>
            <p:sp>
              <p:nvSpPr>
                <p:cNvPr id="1458" name="Hoy"/>
                <p:cNvSpPr>
                  <a:spLocks/>
                </p:cNvSpPr>
                <p:nvPr/>
              </p:nvSpPr>
              <p:spPr bwMode="gray">
                <a:xfrm>
                  <a:off x="2988493" y="616208"/>
                  <a:ext cx="91594" cy="86611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26" y="32"/>
                    </a:cxn>
                    <a:cxn ang="0">
                      <a:pos x="40" y="56"/>
                    </a:cxn>
                    <a:cxn ang="0">
                      <a:pos x="52" y="62"/>
                    </a:cxn>
                    <a:cxn ang="0">
                      <a:pos x="62" y="64"/>
                    </a:cxn>
                    <a:cxn ang="0">
                      <a:pos x="66" y="64"/>
                    </a:cxn>
                    <a:cxn ang="0">
                      <a:pos x="66" y="62"/>
                    </a:cxn>
                    <a:cxn ang="0">
                      <a:pos x="64" y="52"/>
                    </a:cxn>
                    <a:cxn ang="0">
                      <a:pos x="60" y="32"/>
                    </a:cxn>
                    <a:cxn ang="0">
                      <a:pos x="50" y="8"/>
                    </a:cxn>
                    <a:cxn ang="0">
                      <a:pos x="28" y="0"/>
                    </a:cxn>
                    <a:cxn ang="0">
                      <a:pos x="12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2" y="16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66" h="64">
                      <a:moveTo>
                        <a:pt x="4" y="20"/>
                      </a:moveTo>
                      <a:lnTo>
                        <a:pt x="26" y="32"/>
                      </a:lnTo>
                      <a:lnTo>
                        <a:pt x="40" y="56"/>
                      </a:lnTo>
                      <a:lnTo>
                        <a:pt x="52" y="62"/>
                      </a:lnTo>
                      <a:lnTo>
                        <a:pt x="62" y="64"/>
                      </a:lnTo>
                      <a:lnTo>
                        <a:pt x="66" y="64"/>
                      </a:lnTo>
                      <a:lnTo>
                        <a:pt x="66" y="62"/>
                      </a:lnTo>
                      <a:lnTo>
                        <a:pt x="64" y="52"/>
                      </a:lnTo>
                      <a:lnTo>
                        <a:pt x="60" y="32"/>
                      </a:lnTo>
                      <a:lnTo>
                        <a:pt x="50" y="8"/>
                      </a:lnTo>
                      <a:lnTo>
                        <a:pt x="28" y="0"/>
                      </a:lnTo>
                      <a:lnTo>
                        <a:pt x="12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2" y="16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9" name="Mainland"/>
                <p:cNvSpPr>
                  <a:spLocks/>
                </p:cNvSpPr>
                <p:nvPr/>
              </p:nvSpPr>
              <p:spPr bwMode="gray">
                <a:xfrm>
                  <a:off x="3025893" y="486289"/>
                  <a:ext cx="196833" cy="15747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6" y="2"/>
                    </a:cxn>
                    <a:cxn ang="0">
                      <a:pos x="72" y="22"/>
                    </a:cxn>
                    <a:cxn ang="0">
                      <a:pos x="76" y="42"/>
                    </a:cxn>
                    <a:cxn ang="0">
                      <a:pos x="60" y="56"/>
                    </a:cxn>
                    <a:cxn ang="0">
                      <a:pos x="88" y="58"/>
                    </a:cxn>
                    <a:cxn ang="0">
                      <a:pos x="118" y="62"/>
                    </a:cxn>
                    <a:cxn ang="0">
                      <a:pos x="118" y="80"/>
                    </a:cxn>
                    <a:cxn ang="0">
                      <a:pos x="144" y="82"/>
                    </a:cxn>
                    <a:cxn ang="0">
                      <a:pos x="140" y="98"/>
                    </a:cxn>
                    <a:cxn ang="0">
                      <a:pos x="122" y="114"/>
                    </a:cxn>
                    <a:cxn ang="0">
                      <a:pos x="92" y="106"/>
                    </a:cxn>
                    <a:cxn ang="0">
                      <a:pos x="86" y="84"/>
                    </a:cxn>
                    <a:cxn ang="0">
                      <a:pos x="72" y="84"/>
                    </a:cxn>
                    <a:cxn ang="0">
                      <a:pos x="52" y="94"/>
                    </a:cxn>
                    <a:cxn ang="0">
                      <a:pos x="32" y="92"/>
                    </a:cxn>
                    <a:cxn ang="0">
                      <a:pos x="30" y="72"/>
                    </a:cxn>
                    <a:cxn ang="0">
                      <a:pos x="0" y="72"/>
                    </a:cxn>
                    <a:cxn ang="0">
                      <a:pos x="2" y="38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4" h="114">
                      <a:moveTo>
                        <a:pt x="4" y="0"/>
                      </a:moveTo>
                      <a:lnTo>
                        <a:pt x="46" y="2"/>
                      </a:lnTo>
                      <a:lnTo>
                        <a:pt x="72" y="22"/>
                      </a:lnTo>
                      <a:lnTo>
                        <a:pt x="76" y="42"/>
                      </a:lnTo>
                      <a:lnTo>
                        <a:pt x="60" y="56"/>
                      </a:lnTo>
                      <a:lnTo>
                        <a:pt x="88" y="58"/>
                      </a:lnTo>
                      <a:lnTo>
                        <a:pt x="118" y="62"/>
                      </a:lnTo>
                      <a:lnTo>
                        <a:pt x="118" y="80"/>
                      </a:lnTo>
                      <a:lnTo>
                        <a:pt x="144" y="82"/>
                      </a:lnTo>
                      <a:lnTo>
                        <a:pt x="140" y="98"/>
                      </a:lnTo>
                      <a:lnTo>
                        <a:pt x="122" y="114"/>
                      </a:lnTo>
                      <a:lnTo>
                        <a:pt x="92" y="106"/>
                      </a:lnTo>
                      <a:lnTo>
                        <a:pt x="86" y="84"/>
                      </a:lnTo>
                      <a:lnTo>
                        <a:pt x="72" y="84"/>
                      </a:lnTo>
                      <a:lnTo>
                        <a:pt x="52" y="94"/>
                      </a:lnTo>
                      <a:lnTo>
                        <a:pt x="32" y="92"/>
                      </a:lnTo>
                      <a:lnTo>
                        <a:pt x="30" y="72"/>
                      </a:lnTo>
                      <a:lnTo>
                        <a:pt x="0" y="72"/>
                      </a:lnTo>
                      <a:lnTo>
                        <a:pt x="2" y="3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0" name="South Ronaldsay"/>
                <p:cNvSpPr>
                  <a:spLocks/>
                </p:cNvSpPr>
                <p:nvPr/>
              </p:nvSpPr>
              <p:spPr bwMode="gray">
                <a:xfrm>
                  <a:off x="3138093" y="661480"/>
                  <a:ext cx="53186" cy="66927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0"/>
                    </a:cxn>
                    <a:cxn ang="0">
                      <a:pos x="26" y="28"/>
                    </a:cxn>
                    <a:cxn ang="0">
                      <a:pos x="18" y="48"/>
                    </a:cxn>
                    <a:cxn ang="0">
                      <a:pos x="4" y="48"/>
                    </a:cxn>
                    <a:cxn ang="0">
                      <a:pos x="4" y="32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6" h="48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26" y="28"/>
                      </a:lnTo>
                      <a:lnTo>
                        <a:pt x="18" y="48"/>
                      </a:lnTo>
                      <a:lnTo>
                        <a:pt x="4" y="48"/>
                      </a:lnTo>
                      <a:lnTo>
                        <a:pt x="4" y="3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1" name="Westray"/>
                <p:cNvSpPr>
                  <a:spLocks/>
                </p:cNvSpPr>
                <p:nvPr/>
              </p:nvSpPr>
              <p:spPr bwMode="gray">
                <a:xfrm>
                  <a:off x="3110535" y="344562"/>
                  <a:ext cx="66260" cy="70863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44"/>
                    </a:cxn>
                    <a:cxn ang="0">
                      <a:pos x="48" y="52"/>
                    </a:cxn>
                    <a:cxn ang="0">
                      <a:pos x="48" y="36"/>
                    </a:cxn>
                    <a:cxn ang="0">
                      <a:pos x="30" y="24"/>
                    </a:cxn>
                    <a:cxn ang="0">
                      <a:pos x="3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48" h="52">
                      <a:moveTo>
                        <a:pt x="0" y="16"/>
                      </a:moveTo>
                      <a:lnTo>
                        <a:pt x="16" y="44"/>
                      </a:lnTo>
                      <a:lnTo>
                        <a:pt x="48" y="52"/>
                      </a:lnTo>
                      <a:lnTo>
                        <a:pt x="48" y="36"/>
                      </a:lnTo>
                      <a:lnTo>
                        <a:pt x="30" y="24"/>
                      </a:lnTo>
                      <a:lnTo>
                        <a:pt x="3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2" name="Sanday"/>
                <p:cNvSpPr>
                  <a:spLocks/>
                </p:cNvSpPr>
                <p:nvPr/>
              </p:nvSpPr>
              <p:spPr bwMode="gray">
                <a:xfrm>
                  <a:off x="3234548" y="372120"/>
                  <a:ext cx="79902" cy="80706"/>
                </a:xfrm>
                <a:custGeom>
                  <a:avLst/>
                  <a:gdLst/>
                  <a:ahLst/>
                  <a:cxnLst>
                    <a:cxn ang="0">
                      <a:pos x="2" y="34"/>
                    </a:cxn>
                    <a:cxn ang="0">
                      <a:pos x="0" y="58"/>
                    </a:cxn>
                    <a:cxn ang="0">
                      <a:pos x="26" y="36"/>
                    </a:cxn>
                    <a:cxn ang="0">
                      <a:pos x="58" y="18"/>
                    </a:cxn>
                    <a:cxn ang="0">
                      <a:pos x="54" y="0"/>
                    </a:cxn>
                    <a:cxn ang="0">
                      <a:pos x="28" y="22"/>
                    </a:cxn>
                    <a:cxn ang="0">
                      <a:pos x="22" y="6"/>
                    </a:cxn>
                    <a:cxn ang="0">
                      <a:pos x="2" y="34"/>
                    </a:cxn>
                  </a:cxnLst>
                  <a:rect l="0" t="0" r="r" b="b"/>
                  <a:pathLst>
                    <a:path w="58" h="58">
                      <a:moveTo>
                        <a:pt x="2" y="34"/>
                      </a:moveTo>
                      <a:lnTo>
                        <a:pt x="0" y="58"/>
                      </a:lnTo>
                      <a:lnTo>
                        <a:pt x="26" y="36"/>
                      </a:lnTo>
                      <a:lnTo>
                        <a:pt x="58" y="18"/>
                      </a:lnTo>
                      <a:lnTo>
                        <a:pt x="54" y="0"/>
                      </a:lnTo>
                      <a:lnTo>
                        <a:pt x="28" y="22"/>
                      </a:lnTo>
                      <a:lnTo>
                        <a:pt x="22" y="6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3" name="Stronsay"/>
                <p:cNvSpPr>
                  <a:spLocks/>
                </p:cNvSpPr>
                <p:nvPr/>
              </p:nvSpPr>
              <p:spPr bwMode="gray">
                <a:xfrm>
                  <a:off x="3230600" y="474479"/>
                  <a:ext cx="56517" cy="41337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40" y="26"/>
                    </a:cxn>
                    <a:cxn ang="0">
                      <a:pos x="42" y="14"/>
                    </a:cxn>
                    <a:cxn ang="0">
                      <a:pos x="16" y="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42" h="30">
                      <a:moveTo>
                        <a:pt x="0" y="30"/>
                      </a:moveTo>
                      <a:lnTo>
                        <a:pt x="40" y="26"/>
                      </a:lnTo>
                      <a:lnTo>
                        <a:pt x="42" y="14"/>
                      </a:lnTo>
                      <a:lnTo>
                        <a:pt x="1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550" name="Oval 1549"/>
            <p:cNvSpPr/>
            <p:nvPr/>
          </p:nvSpPr>
          <p:spPr>
            <a:xfrm>
              <a:off x="8083218" y="4484643"/>
              <a:ext cx="86846" cy="88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39" dirty="0">
                <a:solidFill>
                  <a:prstClr val="white"/>
                </a:solidFill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t="-193" b="30406"/>
          <a:stretch/>
        </p:blipFill>
        <p:spPr>
          <a:xfrm>
            <a:off x="3633920" y="5014411"/>
            <a:ext cx="3078842" cy="194685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-1" y="1490790"/>
            <a:ext cx="3133901" cy="3952747"/>
          </a:xfrm>
          <a:prstGeom prst="roundRect">
            <a:avLst>
              <a:gd name="adj" fmla="val 1839"/>
            </a:avLst>
          </a:prstGeom>
          <a:solidFill>
            <a:schemeClr val="bg1"/>
          </a:solidFill>
          <a:ln>
            <a:solidFill>
              <a:srgbClr val="D9C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>
                <a:solidFill>
                  <a:prstClr val="black"/>
                </a:solidFill>
                <a:latin typeface="Gadugi" panose="020B0502040204020203" pitchFamily="34" charset="0"/>
              </a:rPr>
              <a:t>Livingston Bakery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adugi" panose="020B0502040204020203" pitchFamily="34" charset="0"/>
              </a:rPr>
              <a:t>Factory footprint: 9,100m²</a:t>
            </a:r>
          </a:p>
          <a:p>
            <a:pPr marL="146624" indent="-14662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adugi" panose="020B0502040204020203" pitchFamily="34" charset="0"/>
              </a:rPr>
              <a:t>Site area: 32,000m²</a:t>
            </a:r>
          </a:p>
          <a:p>
            <a:pPr marL="146624" indent="-14662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adugi" panose="020B0502040204020203" pitchFamily="34" charset="0"/>
              </a:rPr>
              <a:t>Products: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adugi" panose="020B0502040204020203" pitchFamily="34" charset="0"/>
              </a:rPr>
              <a:t>Shortbread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adugi" panose="020B0502040204020203" pitchFamily="34" charset="0"/>
              </a:rPr>
              <a:t>Oatcakes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adugi" panose="020B0502040204020203" pitchFamily="34" charset="0"/>
              </a:rPr>
              <a:t>Biscuits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adugi" panose="020B0502040204020203" pitchFamily="34" charset="0"/>
              </a:rPr>
              <a:t>Cookies</a:t>
            </a:r>
          </a:p>
          <a:p>
            <a:pPr marL="146624" indent="-14662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Gadugi" panose="020B0502040204020203" pitchFamily="34" charset="0"/>
              </a:rPr>
              <a:t>Configured for </a:t>
            </a:r>
            <a:r>
              <a:rPr lang="en-GB" sz="1400" b="1" dirty="0">
                <a:solidFill>
                  <a:srgbClr val="C00000"/>
                </a:solidFill>
                <a:latin typeface="Gadugi" panose="020B0502040204020203" pitchFamily="34" charset="0"/>
              </a:rPr>
              <a:t>flexible efficiency: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adugi" panose="020B0502040204020203" pitchFamily="34" charset="0"/>
              </a:rPr>
              <a:t>7 x dough mixers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adugi" panose="020B0502040204020203" pitchFamily="34" charset="0"/>
              </a:rPr>
              <a:t>4 x 50 – 80m travelling ovens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adugi" panose="020B0502040204020203" pitchFamily="34" charset="0"/>
              </a:rPr>
              <a:t>4 x pick &amp; place multi-arm robots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adugi" panose="020B0502040204020203" pitchFamily="34" charset="0"/>
              </a:rPr>
              <a:t>Chocolate enrobing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adugi" panose="020B0502040204020203" pitchFamily="34" charset="0"/>
              </a:rPr>
              <a:t>Jam depositing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adugi" panose="020B0502040204020203" pitchFamily="34" charset="0"/>
              </a:rPr>
              <a:t>Flow wrapping &amp; over-wrapping</a:t>
            </a:r>
            <a:endParaRPr lang="en-GB" sz="1400" dirty="0">
              <a:solidFill>
                <a:prstClr val="black"/>
              </a:solidFill>
              <a:latin typeface="Gadugi" panose="020B0502040204020203" pitchFamily="34" charset="0"/>
            </a:endParaRPr>
          </a:p>
          <a:p>
            <a:pPr marL="146624" indent="-146624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adugi" panose="020B0502040204020203" pitchFamily="34" charset="0"/>
              </a:rPr>
              <a:t>Output:  &gt;8,000T</a:t>
            </a:r>
          </a:p>
          <a:p>
            <a:pPr marL="146624" indent="-146624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Gadugi" panose="020B0502040204020203" pitchFamily="34" charset="0"/>
              </a:rPr>
              <a:t>People:  ca 220</a:t>
            </a:r>
            <a:endParaRPr lang="en-GB" sz="1400" dirty="0">
              <a:solidFill>
                <a:prstClr val="black"/>
              </a:solidFill>
              <a:latin typeface="Gadugi" panose="020B0502040204020203" pitchFamily="34" charset="0"/>
            </a:endParaRPr>
          </a:p>
        </p:txBody>
      </p:sp>
      <p:cxnSp>
        <p:nvCxnSpPr>
          <p:cNvPr id="68" name="Straight Arrow Connector 67"/>
          <p:cNvCxnSpPr>
            <a:endCxn id="1550" idx="1"/>
          </p:cNvCxnSpPr>
          <p:nvPr/>
        </p:nvCxnSpPr>
        <p:spPr>
          <a:xfrm>
            <a:off x="3133900" y="2658009"/>
            <a:ext cx="1959083" cy="902206"/>
          </a:xfrm>
          <a:prstGeom prst="straightConnector1">
            <a:avLst/>
          </a:prstGeom>
          <a:ln w="22225">
            <a:solidFill>
              <a:srgbClr val="D9CE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6"/>
          <a:stretch/>
        </p:blipFill>
        <p:spPr>
          <a:xfrm>
            <a:off x="6081939" y="1663499"/>
            <a:ext cx="2949598" cy="315629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06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Arran Factory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52BB-6F9A-4162-B8A6-88EF3C2BF34A}" type="slidenum">
              <a:rPr lang="en-GB" smtClean="0"/>
              <a:pPr/>
              <a:t>23</a:t>
            </a:fld>
            <a:endParaRPr lang="en-GB" dirty="0"/>
          </a:p>
        </p:txBody>
      </p:sp>
      <p:grpSp>
        <p:nvGrpSpPr>
          <p:cNvPr id="1562" name="Group 1561"/>
          <p:cNvGrpSpPr/>
          <p:nvPr/>
        </p:nvGrpSpPr>
        <p:grpSpPr>
          <a:xfrm>
            <a:off x="4945808" y="2327915"/>
            <a:ext cx="2062348" cy="3071920"/>
            <a:chOff x="6069634" y="1657914"/>
            <a:chExt cx="2962918" cy="3808686"/>
          </a:xfrm>
        </p:grpSpPr>
        <p:grpSp>
          <p:nvGrpSpPr>
            <p:cNvPr id="1549" name="Group 1548"/>
            <p:cNvGrpSpPr/>
            <p:nvPr/>
          </p:nvGrpSpPr>
          <p:grpSpPr>
            <a:xfrm>
              <a:off x="6069634" y="1657914"/>
              <a:ext cx="2962918" cy="3808686"/>
              <a:chOff x="6282682" y="1652314"/>
              <a:chExt cx="1634168" cy="2455181"/>
            </a:xfrm>
          </p:grpSpPr>
          <p:grpSp>
            <p:nvGrpSpPr>
              <p:cNvPr id="1448" name="Scotland"/>
              <p:cNvGrpSpPr/>
              <p:nvPr/>
            </p:nvGrpSpPr>
            <p:grpSpPr bwMode="gray">
              <a:xfrm>
                <a:off x="6282682" y="2017799"/>
                <a:ext cx="1634168" cy="2089696"/>
                <a:chOff x="1606649" y="773682"/>
                <a:chExt cx="1901085" cy="2431017"/>
              </a:xfrm>
              <a:solidFill>
                <a:schemeClr val="accent1"/>
              </a:solidFill>
            </p:grpSpPr>
            <p:sp>
              <p:nvSpPr>
                <p:cNvPr id="1468" name="Tiree"/>
                <p:cNvSpPr>
                  <a:spLocks/>
                </p:cNvSpPr>
                <p:nvPr/>
              </p:nvSpPr>
              <p:spPr bwMode="gray">
                <a:xfrm>
                  <a:off x="1791682" y="2009859"/>
                  <a:ext cx="77953" cy="74801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32" y="8"/>
                    </a:cxn>
                    <a:cxn ang="0">
                      <a:pos x="52" y="0"/>
                    </a:cxn>
                    <a:cxn ang="0">
                      <a:pos x="56" y="10"/>
                    </a:cxn>
                    <a:cxn ang="0">
                      <a:pos x="46" y="24"/>
                    </a:cxn>
                    <a:cxn ang="0">
                      <a:pos x="34" y="26"/>
                    </a:cxn>
                    <a:cxn ang="0">
                      <a:pos x="26" y="28"/>
                    </a:cxn>
                    <a:cxn ang="0">
                      <a:pos x="24" y="32"/>
                    </a:cxn>
                    <a:cxn ang="0">
                      <a:pos x="20" y="44"/>
                    </a:cxn>
                    <a:cxn ang="0">
                      <a:pos x="16" y="54"/>
                    </a:cxn>
                    <a:cxn ang="0">
                      <a:pos x="0" y="42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56" h="54">
                      <a:moveTo>
                        <a:pt x="0" y="18"/>
                      </a:moveTo>
                      <a:lnTo>
                        <a:pt x="32" y="8"/>
                      </a:lnTo>
                      <a:lnTo>
                        <a:pt x="52" y="0"/>
                      </a:lnTo>
                      <a:lnTo>
                        <a:pt x="56" y="10"/>
                      </a:lnTo>
                      <a:lnTo>
                        <a:pt x="46" y="24"/>
                      </a:lnTo>
                      <a:lnTo>
                        <a:pt x="34" y="26"/>
                      </a:lnTo>
                      <a:lnTo>
                        <a:pt x="26" y="28"/>
                      </a:lnTo>
                      <a:lnTo>
                        <a:pt x="24" y="32"/>
                      </a:lnTo>
                      <a:lnTo>
                        <a:pt x="20" y="44"/>
                      </a:lnTo>
                      <a:lnTo>
                        <a:pt x="16" y="54"/>
                      </a:lnTo>
                      <a:lnTo>
                        <a:pt x="0" y="4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9" name="Borders"/>
                <p:cNvSpPr>
                  <a:spLocks/>
                </p:cNvSpPr>
                <p:nvPr/>
              </p:nvSpPr>
              <p:spPr bwMode="gray">
                <a:xfrm>
                  <a:off x="2941248" y="2425200"/>
                  <a:ext cx="502800" cy="499980"/>
                </a:xfrm>
                <a:custGeom>
                  <a:avLst/>
                  <a:gdLst/>
                  <a:ahLst/>
                  <a:cxnLst>
                    <a:cxn ang="0">
                      <a:pos x="366" y="60"/>
                    </a:cxn>
                    <a:cxn ang="0">
                      <a:pos x="328" y="102"/>
                    </a:cxn>
                    <a:cxn ang="0">
                      <a:pos x="312" y="116"/>
                    </a:cxn>
                    <a:cxn ang="0">
                      <a:pos x="314" y="146"/>
                    </a:cxn>
                    <a:cxn ang="0">
                      <a:pos x="340" y="190"/>
                    </a:cxn>
                    <a:cxn ang="0">
                      <a:pos x="336" y="210"/>
                    </a:cxn>
                    <a:cxn ang="0">
                      <a:pos x="294" y="250"/>
                    </a:cxn>
                    <a:cxn ang="0">
                      <a:pos x="272" y="256"/>
                    </a:cxn>
                    <a:cxn ang="0">
                      <a:pos x="232" y="296"/>
                    </a:cxn>
                    <a:cxn ang="0">
                      <a:pos x="206" y="340"/>
                    </a:cxn>
                    <a:cxn ang="0">
                      <a:pos x="170" y="362"/>
                    </a:cxn>
                    <a:cxn ang="0">
                      <a:pos x="164" y="352"/>
                    </a:cxn>
                    <a:cxn ang="0">
                      <a:pos x="158" y="338"/>
                    </a:cxn>
                    <a:cxn ang="0">
                      <a:pos x="160" y="306"/>
                    </a:cxn>
                    <a:cxn ang="0">
                      <a:pos x="156" y="284"/>
                    </a:cxn>
                    <a:cxn ang="0">
                      <a:pos x="140" y="284"/>
                    </a:cxn>
                    <a:cxn ang="0">
                      <a:pos x="122" y="290"/>
                    </a:cxn>
                    <a:cxn ang="0">
                      <a:pos x="114" y="276"/>
                    </a:cxn>
                    <a:cxn ang="0">
                      <a:pos x="110" y="262"/>
                    </a:cxn>
                    <a:cxn ang="0">
                      <a:pos x="88" y="248"/>
                    </a:cxn>
                    <a:cxn ang="0">
                      <a:pos x="62" y="256"/>
                    </a:cxn>
                    <a:cxn ang="0">
                      <a:pos x="52" y="248"/>
                    </a:cxn>
                    <a:cxn ang="0">
                      <a:pos x="66" y="230"/>
                    </a:cxn>
                    <a:cxn ang="0">
                      <a:pos x="44" y="222"/>
                    </a:cxn>
                    <a:cxn ang="0">
                      <a:pos x="28" y="230"/>
                    </a:cxn>
                    <a:cxn ang="0">
                      <a:pos x="2" y="222"/>
                    </a:cxn>
                    <a:cxn ang="0">
                      <a:pos x="10" y="180"/>
                    </a:cxn>
                    <a:cxn ang="0">
                      <a:pos x="0" y="156"/>
                    </a:cxn>
                    <a:cxn ang="0">
                      <a:pos x="34" y="118"/>
                    </a:cxn>
                    <a:cxn ang="0">
                      <a:pos x="18" y="76"/>
                    </a:cxn>
                    <a:cxn ang="0">
                      <a:pos x="44" y="50"/>
                    </a:cxn>
                    <a:cxn ang="0">
                      <a:pos x="60" y="64"/>
                    </a:cxn>
                    <a:cxn ang="0">
                      <a:pos x="90" y="66"/>
                    </a:cxn>
                    <a:cxn ang="0">
                      <a:pos x="110" y="88"/>
                    </a:cxn>
                    <a:cxn ang="0">
                      <a:pos x="144" y="56"/>
                    </a:cxn>
                    <a:cxn ang="0">
                      <a:pos x="172" y="56"/>
                    </a:cxn>
                    <a:cxn ang="0">
                      <a:pos x="202" y="42"/>
                    </a:cxn>
                    <a:cxn ang="0">
                      <a:pos x="244" y="36"/>
                    </a:cxn>
                    <a:cxn ang="0">
                      <a:pos x="280" y="22"/>
                    </a:cxn>
                    <a:cxn ang="0">
                      <a:pos x="288" y="0"/>
                    </a:cxn>
                    <a:cxn ang="0">
                      <a:pos x="302" y="4"/>
                    </a:cxn>
                    <a:cxn ang="0">
                      <a:pos x="314" y="8"/>
                    </a:cxn>
                    <a:cxn ang="0">
                      <a:pos x="328" y="10"/>
                    </a:cxn>
                    <a:cxn ang="0">
                      <a:pos x="336" y="16"/>
                    </a:cxn>
                    <a:cxn ang="0">
                      <a:pos x="338" y="24"/>
                    </a:cxn>
                    <a:cxn ang="0">
                      <a:pos x="350" y="32"/>
                    </a:cxn>
                    <a:cxn ang="0">
                      <a:pos x="360" y="42"/>
                    </a:cxn>
                    <a:cxn ang="0">
                      <a:pos x="366" y="60"/>
                    </a:cxn>
                  </a:cxnLst>
                  <a:rect l="0" t="0" r="r" b="b"/>
                  <a:pathLst>
                    <a:path w="366" h="362">
                      <a:moveTo>
                        <a:pt x="366" y="60"/>
                      </a:moveTo>
                      <a:lnTo>
                        <a:pt x="328" y="102"/>
                      </a:lnTo>
                      <a:lnTo>
                        <a:pt x="312" y="116"/>
                      </a:lnTo>
                      <a:lnTo>
                        <a:pt x="314" y="146"/>
                      </a:lnTo>
                      <a:lnTo>
                        <a:pt x="340" y="190"/>
                      </a:lnTo>
                      <a:lnTo>
                        <a:pt x="336" y="210"/>
                      </a:lnTo>
                      <a:lnTo>
                        <a:pt x="294" y="250"/>
                      </a:lnTo>
                      <a:lnTo>
                        <a:pt x="272" y="256"/>
                      </a:lnTo>
                      <a:lnTo>
                        <a:pt x="232" y="296"/>
                      </a:lnTo>
                      <a:lnTo>
                        <a:pt x="206" y="340"/>
                      </a:lnTo>
                      <a:lnTo>
                        <a:pt x="170" y="362"/>
                      </a:lnTo>
                      <a:lnTo>
                        <a:pt x="164" y="352"/>
                      </a:lnTo>
                      <a:lnTo>
                        <a:pt x="158" y="338"/>
                      </a:lnTo>
                      <a:lnTo>
                        <a:pt x="160" y="306"/>
                      </a:lnTo>
                      <a:lnTo>
                        <a:pt x="156" y="284"/>
                      </a:lnTo>
                      <a:lnTo>
                        <a:pt x="140" y="284"/>
                      </a:lnTo>
                      <a:lnTo>
                        <a:pt x="122" y="290"/>
                      </a:lnTo>
                      <a:lnTo>
                        <a:pt x="114" y="276"/>
                      </a:lnTo>
                      <a:lnTo>
                        <a:pt x="110" y="262"/>
                      </a:lnTo>
                      <a:lnTo>
                        <a:pt x="88" y="248"/>
                      </a:lnTo>
                      <a:lnTo>
                        <a:pt x="62" y="256"/>
                      </a:lnTo>
                      <a:lnTo>
                        <a:pt x="52" y="248"/>
                      </a:lnTo>
                      <a:lnTo>
                        <a:pt x="66" y="230"/>
                      </a:lnTo>
                      <a:lnTo>
                        <a:pt x="44" y="222"/>
                      </a:lnTo>
                      <a:lnTo>
                        <a:pt x="28" y="230"/>
                      </a:lnTo>
                      <a:lnTo>
                        <a:pt x="2" y="222"/>
                      </a:lnTo>
                      <a:lnTo>
                        <a:pt x="10" y="180"/>
                      </a:lnTo>
                      <a:lnTo>
                        <a:pt x="0" y="156"/>
                      </a:lnTo>
                      <a:lnTo>
                        <a:pt x="34" y="118"/>
                      </a:lnTo>
                      <a:lnTo>
                        <a:pt x="18" y="76"/>
                      </a:lnTo>
                      <a:lnTo>
                        <a:pt x="44" y="50"/>
                      </a:lnTo>
                      <a:lnTo>
                        <a:pt x="60" y="64"/>
                      </a:lnTo>
                      <a:lnTo>
                        <a:pt x="90" y="66"/>
                      </a:lnTo>
                      <a:lnTo>
                        <a:pt x="110" y="88"/>
                      </a:lnTo>
                      <a:lnTo>
                        <a:pt x="144" y="56"/>
                      </a:lnTo>
                      <a:lnTo>
                        <a:pt x="172" y="56"/>
                      </a:lnTo>
                      <a:lnTo>
                        <a:pt x="202" y="42"/>
                      </a:lnTo>
                      <a:lnTo>
                        <a:pt x="244" y="36"/>
                      </a:lnTo>
                      <a:lnTo>
                        <a:pt x="280" y="22"/>
                      </a:lnTo>
                      <a:lnTo>
                        <a:pt x="288" y="0"/>
                      </a:lnTo>
                      <a:lnTo>
                        <a:pt x="302" y="4"/>
                      </a:lnTo>
                      <a:lnTo>
                        <a:pt x="314" y="8"/>
                      </a:lnTo>
                      <a:lnTo>
                        <a:pt x="328" y="10"/>
                      </a:lnTo>
                      <a:lnTo>
                        <a:pt x="336" y="16"/>
                      </a:lnTo>
                      <a:lnTo>
                        <a:pt x="338" y="24"/>
                      </a:lnTo>
                      <a:lnTo>
                        <a:pt x="350" y="32"/>
                      </a:lnTo>
                      <a:lnTo>
                        <a:pt x="360" y="42"/>
                      </a:lnTo>
                      <a:lnTo>
                        <a:pt x="366" y="6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0" name="Dumfries and Galloway"/>
                <p:cNvSpPr>
                  <a:spLocks/>
                </p:cNvSpPr>
                <p:nvPr/>
              </p:nvSpPr>
              <p:spPr bwMode="gray">
                <a:xfrm>
                  <a:off x="2368433" y="2712590"/>
                  <a:ext cx="800973" cy="492109"/>
                </a:xfrm>
                <a:custGeom>
                  <a:avLst/>
                  <a:gdLst/>
                  <a:ahLst/>
                  <a:cxnLst>
                    <a:cxn ang="0">
                      <a:pos x="575" y="164"/>
                    </a:cxn>
                    <a:cxn ang="0">
                      <a:pos x="533" y="210"/>
                    </a:cxn>
                    <a:cxn ang="0">
                      <a:pos x="479" y="212"/>
                    </a:cxn>
                    <a:cxn ang="0">
                      <a:pos x="403" y="216"/>
                    </a:cxn>
                    <a:cxn ang="0">
                      <a:pos x="397" y="258"/>
                    </a:cxn>
                    <a:cxn ang="0">
                      <a:pos x="333" y="262"/>
                    </a:cxn>
                    <a:cxn ang="0">
                      <a:pos x="299" y="304"/>
                    </a:cxn>
                    <a:cxn ang="0">
                      <a:pos x="251" y="288"/>
                    </a:cxn>
                    <a:cxn ang="0">
                      <a:pos x="217" y="270"/>
                    </a:cxn>
                    <a:cxn ang="0">
                      <a:pos x="193" y="236"/>
                    </a:cxn>
                    <a:cxn ang="0">
                      <a:pos x="191" y="240"/>
                    </a:cxn>
                    <a:cxn ang="0">
                      <a:pos x="197" y="272"/>
                    </a:cxn>
                    <a:cxn ang="0">
                      <a:pos x="211" y="332"/>
                    </a:cxn>
                    <a:cxn ang="0">
                      <a:pos x="170" y="332"/>
                    </a:cxn>
                    <a:cxn ang="0">
                      <a:pos x="126" y="276"/>
                    </a:cxn>
                    <a:cxn ang="0">
                      <a:pos x="94" y="260"/>
                    </a:cxn>
                    <a:cxn ang="0">
                      <a:pos x="64" y="292"/>
                    </a:cxn>
                    <a:cxn ang="0">
                      <a:pos x="78" y="336"/>
                    </a:cxn>
                    <a:cxn ang="0">
                      <a:pos x="60" y="357"/>
                    </a:cxn>
                    <a:cxn ang="0">
                      <a:pos x="40" y="292"/>
                    </a:cxn>
                    <a:cxn ang="0">
                      <a:pos x="4" y="256"/>
                    </a:cxn>
                    <a:cxn ang="0">
                      <a:pos x="8" y="192"/>
                    </a:cxn>
                    <a:cxn ang="0">
                      <a:pos x="24" y="208"/>
                    </a:cxn>
                    <a:cxn ang="0">
                      <a:pos x="44" y="240"/>
                    </a:cxn>
                    <a:cxn ang="0">
                      <a:pos x="36" y="194"/>
                    </a:cxn>
                    <a:cxn ang="0">
                      <a:pos x="94" y="178"/>
                    </a:cxn>
                    <a:cxn ang="0">
                      <a:pos x="140" y="140"/>
                    </a:cxn>
                    <a:cxn ang="0">
                      <a:pos x="191" y="126"/>
                    </a:cxn>
                    <a:cxn ang="0">
                      <a:pos x="225" y="66"/>
                    </a:cxn>
                    <a:cxn ang="0">
                      <a:pos x="271" y="60"/>
                    </a:cxn>
                    <a:cxn ang="0">
                      <a:pos x="309" y="0"/>
                    </a:cxn>
                    <a:cxn ang="0">
                      <a:pos x="349" y="30"/>
                    </a:cxn>
                    <a:cxn ang="0">
                      <a:pos x="375" y="46"/>
                    </a:cxn>
                    <a:cxn ang="0">
                      <a:pos x="393" y="60"/>
                    </a:cxn>
                    <a:cxn ang="0">
                      <a:pos x="443" y="22"/>
                    </a:cxn>
                    <a:cxn ang="0">
                      <a:pos x="479" y="24"/>
                    </a:cxn>
                    <a:cxn ang="0">
                      <a:pos x="477" y="48"/>
                    </a:cxn>
                    <a:cxn ang="0">
                      <a:pos x="525" y="54"/>
                    </a:cxn>
                    <a:cxn ang="0">
                      <a:pos x="539" y="82"/>
                    </a:cxn>
                    <a:cxn ang="0">
                      <a:pos x="571" y="76"/>
                    </a:cxn>
                    <a:cxn ang="0">
                      <a:pos x="575" y="134"/>
                    </a:cxn>
                  </a:cxnLst>
                  <a:rect l="0" t="0" r="r" b="b"/>
                  <a:pathLst>
                    <a:path w="585" h="357">
                      <a:moveTo>
                        <a:pt x="585" y="156"/>
                      </a:moveTo>
                      <a:lnTo>
                        <a:pt x="575" y="164"/>
                      </a:lnTo>
                      <a:lnTo>
                        <a:pt x="545" y="184"/>
                      </a:lnTo>
                      <a:lnTo>
                        <a:pt x="533" y="210"/>
                      </a:lnTo>
                      <a:lnTo>
                        <a:pt x="495" y="214"/>
                      </a:lnTo>
                      <a:lnTo>
                        <a:pt x="479" y="212"/>
                      </a:lnTo>
                      <a:lnTo>
                        <a:pt x="413" y="212"/>
                      </a:lnTo>
                      <a:lnTo>
                        <a:pt x="403" y="216"/>
                      </a:lnTo>
                      <a:lnTo>
                        <a:pt x="405" y="250"/>
                      </a:lnTo>
                      <a:lnTo>
                        <a:pt x="397" y="258"/>
                      </a:lnTo>
                      <a:lnTo>
                        <a:pt x="357" y="260"/>
                      </a:lnTo>
                      <a:lnTo>
                        <a:pt x="333" y="262"/>
                      </a:lnTo>
                      <a:lnTo>
                        <a:pt x="333" y="280"/>
                      </a:lnTo>
                      <a:lnTo>
                        <a:pt x="299" y="304"/>
                      </a:lnTo>
                      <a:lnTo>
                        <a:pt x="267" y="304"/>
                      </a:lnTo>
                      <a:lnTo>
                        <a:pt x="251" y="288"/>
                      </a:lnTo>
                      <a:lnTo>
                        <a:pt x="239" y="270"/>
                      </a:lnTo>
                      <a:lnTo>
                        <a:pt x="217" y="270"/>
                      </a:lnTo>
                      <a:lnTo>
                        <a:pt x="197" y="236"/>
                      </a:lnTo>
                      <a:lnTo>
                        <a:pt x="193" y="236"/>
                      </a:lnTo>
                      <a:lnTo>
                        <a:pt x="191" y="238"/>
                      </a:lnTo>
                      <a:lnTo>
                        <a:pt x="191" y="240"/>
                      </a:lnTo>
                      <a:lnTo>
                        <a:pt x="193" y="254"/>
                      </a:lnTo>
                      <a:lnTo>
                        <a:pt x="197" y="272"/>
                      </a:lnTo>
                      <a:lnTo>
                        <a:pt x="207" y="282"/>
                      </a:lnTo>
                      <a:lnTo>
                        <a:pt x="211" y="332"/>
                      </a:lnTo>
                      <a:lnTo>
                        <a:pt x="199" y="343"/>
                      </a:lnTo>
                      <a:lnTo>
                        <a:pt x="170" y="332"/>
                      </a:lnTo>
                      <a:lnTo>
                        <a:pt x="144" y="296"/>
                      </a:lnTo>
                      <a:lnTo>
                        <a:pt x="126" y="276"/>
                      </a:lnTo>
                      <a:lnTo>
                        <a:pt x="110" y="262"/>
                      </a:lnTo>
                      <a:lnTo>
                        <a:pt x="94" y="260"/>
                      </a:lnTo>
                      <a:lnTo>
                        <a:pt x="72" y="264"/>
                      </a:lnTo>
                      <a:lnTo>
                        <a:pt x="64" y="292"/>
                      </a:lnTo>
                      <a:lnTo>
                        <a:pt x="72" y="318"/>
                      </a:lnTo>
                      <a:lnTo>
                        <a:pt x="78" y="336"/>
                      </a:lnTo>
                      <a:lnTo>
                        <a:pt x="94" y="357"/>
                      </a:lnTo>
                      <a:lnTo>
                        <a:pt x="60" y="357"/>
                      </a:lnTo>
                      <a:lnTo>
                        <a:pt x="60" y="330"/>
                      </a:lnTo>
                      <a:lnTo>
                        <a:pt x="40" y="292"/>
                      </a:lnTo>
                      <a:lnTo>
                        <a:pt x="26" y="274"/>
                      </a:lnTo>
                      <a:lnTo>
                        <a:pt x="4" y="256"/>
                      </a:lnTo>
                      <a:lnTo>
                        <a:pt x="0" y="204"/>
                      </a:lnTo>
                      <a:lnTo>
                        <a:pt x="8" y="192"/>
                      </a:lnTo>
                      <a:lnTo>
                        <a:pt x="22" y="194"/>
                      </a:lnTo>
                      <a:lnTo>
                        <a:pt x="24" y="208"/>
                      </a:lnTo>
                      <a:lnTo>
                        <a:pt x="30" y="228"/>
                      </a:lnTo>
                      <a:lnTo>
                        <a:pt x="44" y="240"/>
                      </a:lnTo>
                      <a:lnTo>
                        <a:pt x="46" y="214"/>
                      </a:lnTo>
                      <a:lnTo>
                        <a:pt x="36" y="194"/>
                      </a:lnTo>
                      <a:lnTo>
                        <a:pt x="66" y="194"/>
                      </a:lnTo>
                      <a:lnTo>
                        <a:pt x="94" y="178"/>
                      </a:lnTo>
                      <a:lnTo>
                        <a:pt x="134" y="176"/>
                      </a:lnTo>
                      <a:lnTo>
                        <a:pt x="140" y="140"/>
                      </a:lnTo>
                      <a:lnTo>
                        <a:pt x="168" y="126"/>
                      </a:lnTo>
                      <a:lnTo>
                        <a:pt x="191" y="126"/>
                      </a:lnTo>
                      <a:lnTo>
                        <a:pt x="217" y="94"/>
                      </a:lnTo>
                      <a:lnTo>
                        <a:pt x="225" y="66"/>
                      </a:lnTo>
                      <a:lnTo>
                        <a:pt x="255" y="50"/>
                      </a:lnTo>
                      <a:lnTo>
                        <a:pt x="271" y="60"/>
                      </a:lnTo>
                      <a:lnTo>
                        <a:pt x="283" y="22"/>
                      </a:lnTo>
                      <a:lnTo>
                        <a:pt x="309" y="0"/>
                      </a:lnTo>
                      <a:lnTo>
                        <a:pt x="333" y="10"/>
                      </a:lnTo>
                      <a:lnTo>
                        <a:pt x="349" y="30"/>
                      </a:lnTo>
                      <a:lnTo>
                        <a:pt x="355" y="42"/>
                      </a:lnTo>
                      <a:lnTo>
                        <a:pt x="375" y="46"/>
                      </a:lnTo>
                      <a:lnTo>
                        <a:pt x="381" y="64"/>
                      </a:lnTo>
                      <a:lnTo>
                        <a:pt x="393" y="60"/>
                      </a:lnTo>
                      <a:lnTo>
                        <a:pt x="417" y="14"/>
                      </a:lnTo>
                      <a:lnTo>
                        <a:pt x="443" y="22"/>
                      </a:lnTo>
                      <a:lnTo>
                        <a:pt x="461" y="14"/>
                      </a:lnTo>
                      <a:lnTo>
                        <a:pt x="479" y="24"/>
                      </a:lnTo>
                      <a:lnTo>
                        <a:pt x="467" y="38"/>
                      </a:lnTo>
                      <a:lnTo>
                        <a:pt x="477" y="48"/>
                      </a:lnTo>
                      <a:lnTo>
                        <a:pt x="503" y="40"/>
                      </a:lnTo>
                      <a:lnTo>
                        <a:pt x="525" y="54"/>
                      </a:lnTo>
                      <a:lnTo>
                        <a:pt x="529" y="68"/>
                      </a:lnTo>
                      <a:lnTo>
                        <a:pt x="539" y="82"/>
                      </a:lnTo>
                      <a:lnTo>
                        <a:pt x="557" y="76"/>
                      </a:lnTo>
                      <a:lnTo>
                        <a:pt x="571" y="76"/>
                      </a:lnTo>
                      <a:lnTo>
                        <a:pt x="575" y="96"/>
                      </a:lnTo>
                      <a:lnTo>
                        <a:pt x="575" y="134"/>
                      </a:lnTo>
                      <a:lnTo>
                        <a:pt x="585" y="15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1" name="Lothian"/>
                <p:cNvSpPr>
                  <a:spLocks/>
                </p:cNvSpPr>
                <p:nvPr/>
              </p:nvSpPr>
              <p:spPr bwMode="gray">
                <a:xfrm>
                  <a:off x="2842826" y="2348429"/>
                  <a:ext cx="493057" cy="198812"/>
                </a:xfrm>
                <a:custGeom>
                  <a:avLst/>
                  <a:gdLst/>
                  <a:ahLst/>
                  <a:cxnLst>
                    <a:cxn ang="0">
                      <a:pos x="360" y="56"/>
                    </a:cxn>
                    <a:cxn ang="0">
                      <a:pos x="352" y="76"/>
                    </a:cxn>
                    <a:cxn ang="0">
                      <a:pos x="316" y="92"/>
                    </a:cxn>
                    <a:cxn ang="0">
                      <a:pos x="274" y="98"/>
                    </a:cxn>
                    <a:cxn ang="0">
                      <a:pos x="244" y="112"/>
                    </a:cxn>
                    <a:cxn ang="0">
                      <a:pos x="216" y="112"/>
                    </a:cxn>
                    <a:cxn ang="0">
                      <a:pos x="182" y="144"/>
                    </a:cxn>
                    <a:cxn ang="0">
                      <a:pos x="162" y="122"/>
                    </a:cxn>
                    <a:cxn ang="0">
                      <a:pos x="134" y="120"/>
                    </a:cxn>
                    <a:cxn ang="0">
                      <a:pos x="116" y="106"/>
                    </a:cxn>
                    <a:cxn ang="0">
                      <a:pos x="90" y="132"/>
                    </a:cxn>
                    <a:cxn ang="0">
                      <a:pos x="66" y="118"/>
                    </a:cxn>
                    <a:cxn ang="0">
                      <a:pos x="26" y="126"/>
                    </a:cxn>
                    <a:cxn ang="0">
                      <a:pos x="0" y="84"/>
                    </a:cxn>
                    <a:cxn ang="0">
                      <a:pos x="30" y="48"/>
                    </a:cxn>
                    <a:cxn ang="0">
                      <a:pos x="66" y="22"/>
                    </a:cxn>
                    <a:cxn ang="0">
                      <a:pos x="92" y="34"/>
                    </a:cxn>
                    <a:cxn ang="0">
                      <a:pos x="116" y="32"/>
                    </a:cxn>
                    <a:cxn ang="0">
                      <a:pos x="140" y="40"/>
                    </a:cxn>
                    <a:cxn ang="0">
                      <a:pos x="170" y="46"/>
                    </a:cxn>
                    <a:cxn ang="0">
                      <a:pos x="198" y="52"/>
                    </a:cxn>
                    <a:cxn ang="0">
                      <a:pos x="210" y="44"/>
                    </a:cxn>
                    <a:cxn ang="0">
                      <a:pos x="222" y="44"/>
                    </a:cxn>
                    <a:cxn ang="0">
                      <a:pos x="242" y="22"/>
                    </a:cxn>
                    <a:cxn ang="0">
                      <a:pos x="264" y="0"/>
                    </a:cxn>
                    <a:cxn ang="0">
                      <a:pos x="284" y="0"/>
                    </a:cxn>
                    <a:cxn ang="0">
                      <a:pos x="298" y="16"/>
                    </a:cxn>
                    <a:cxn ang="0">
                      <a:pos x="304" y="30"/>
                    </a:cxn>
                    <a:cxn ang="0">
                      <a:pos x="312" y="32"/>
                    </a:cxn>
                    <a:cxn ang="0">
                      <a:pos x="324" y="36"/>
                    </a:cxn>
                    <a:cxn ang="0">
                      <a:pos x="342" y="44"/>
                    </a:cxn>
                    <a:cxn ang="0">
                      <a:pos x="360" y="56"/>
                    </a:cxn>
                  </a:cxnLst>
                  <a:rect l="0" t="0" r="r" b="b"/>
                  <a:pathLst>
                    <a:path w="360" h="144">
                      <a:moveTo>
                        <a:pt x="360" y="56"/>
                      </a:moveTo>
                      <a:lnTo>
                        <a:pt x="352" y="76"/>
                      </a:lnTo>
                      <a:lnTo>
                        <a:pt x="316" y="92"/>
                      </a:lnTo>
                      <a:lnTo>
                        <a:pt x="274" y="98"/>
                      </a:lnTo>
                      <a:lnTo>
                        <a:pt x="244" y="112"/>
                      </a:lnTo>
                      <a:lnTo>
                        <a:pt x="216" y="112"/>
                      </a:lnTo>
                      <a:lnTo>
                        <a:pt x="182" y="144"/>
                      </a:lnTo>
                      <a:lnTo>
                        <a:pt x="162" y="122"/>
                      </a:lnTo>
                      <a:lnTo>
                        <a:pt x="134" y="120"/>
                      </a:lnTo>
                      <a:lnTo>
                        <a:pt x="116" y="106"/>
                      </a:lnTo>
                      <a:lnTo>
                        <a:pt x="90" y="132"/>
                      </a:lnTo>
                      <a:lnTo>
                        <a:pt x="66" y="118"/>
                      </a:lnTo>
                      <a:lnTo>
                        <a:pt x="26" y="126"/>
                      </a:lnTo>
                      <a:lnTo>
                        <a:pt x="0" y="84"/>
                      </a:lnTo>
                      <a:lnTo>
                        <a:pt x="30" y="48"/>
                      </a:lnTo>
                      <a:lnTo>
                        <a:pt x="66" y="22"/>
                      </a:lnTo>
                      <a:lnTo>
                        <a:pt x="92" y="34"/>
                      </a:lnTo>
                      <a:lnTo>
                        <a:pt x="116" y="32"/>
                      </a:lnTo>
                      <a:lnTo>
                        <a:pt x="140" y="40"/>
                      </a:lnTo>
                      <a:lnTo>
                        <a:pt x="170" y="46"/>
                      </a:lnTo>
                      <a:lnTo>
                        <a:pt x="198" y="52"/>
                      </a:lnTo>
                      <a:lnTo>
                        <a:pt x="210" y="44"/>
                      </a:lnTo>
                      <a:lnTo>
                        <a:pt x="222" y="44"/>
                      </a:lnTo>
                      <a:lnTo>
                        <a:pt x="242" y="22"/>
                      </a:lnTo>
                      <a:lnTo>
                        <a:pt x="264" y="0"/>
                      </a:lnTo>
                      <a:lnTo>
                        <a:pt x="284" y="0"/>
                      </a:lnTo>
                      <a:lnTo>
                        <a:pt x="298" y="16"/>
                      </a:lnTo>
                      <a:lnTo>
                        <a:pt x="304" y="30"/>
                      </a:lnTo>
                      <a:lnTo>
                        <a:pt x="312" y="32"/>
                      </a:lnTo>
                      <a:lnTo>
                        <a:pt x="324" y="36"/>
                      </a:lnTo>
                      <a:lnTo>
                        <a:pt x="342" y="44"/>
                      </a:lnTo>
                      <a:lnTo>
                        <a:pt x="360" y="5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2" name="Fife"/>
                <p:cNvSpPr>
                  <a:spLocks/>
                </p:cNvSpPr>
                <p:nvPr/>
              </p:nvSpPr>
              <p:spPr bwMode="gray">
                <a:xfrm>
                  <a:off x="2894005" y="2129934"/>
                  <a:ext cx="370280" cy="240150"/>
                </a:xfrm>
                <a:custGeom>
                  <a:avLst/>
                  <a:gdLst/>
                  <a:ahLst/>
                  <a:cxnLst>
                    <a:cxn ang="0">
                      <a:pos x="66" y="174"/>
                    </a:cxn>
                    <a:cxn ang="0">
                      <a:pos x="0" y="154"/>
                    </a:cxn>
                    <a:cxn ang="0">
                      <a:pos x="8" y="130"/>
                    </a:cxn>
                    <a:cxn ang="0">
                      <a:pos x="22" y="126"/>
                    </a:cxn>
                    <a:cxn ang="0">
                      <a:pos x="58" y="122"/>
                    </a:cxn>
                    <a:cxn ang="0">
                      <a:pos x="82" y="118"/>
                    </a:cxn>
                    <a:cxn ang="0">
                      <a:pos x="104" y="92"/>
                    </a:cxn>
                    <a:cxn ang="0">
                      <a:pos x="106" y="80"/>
                    </a:cxn>
                    <a:cxn ang="0">
                      <a:pos x="80" y="80"/>
                    </a:cxn>
                    <a:cxn ang="0">
                      <a:pos x="76" y="64"/>
                    </a:cxn>
                    <a:cxn ang="0">
                      <a:pos x="110" y="48"/>
                    </a:cxn>
                    <a:cxn ang="0">
                      <a:pos x="110" y="32"/>
                    </a:cxn>
                    <a:cxn ang="0">
                      <a:pos x="150" y="14"/>
                    </a:cxn>
                    <a:cxn ang="0">
                      <a:pos x="184" y="2"/>
                    </a:cxn>
                    <a:cxn ang="0">
                      <a:pos x="208" y="0"/>
                    </a:cxn>
                    <a:cxn ang="0">
                      <a:pos x="218" y="10"/>
                    </a:cxn>
                    <a:cxn ang="0">
                      <a:pos x="224" y="36"/>
                    </a:cxn>
                    <a:cxn ang="0">
                      <a:pos x="248" y="46"/>
                    </a:cxn>
                    <a:cxn ang="0">
                      <a:pos x="270" y="60"/>
                    </a:cxn>
                    <a:cxn ang="0">
                      <a:pos x="262" y="74"/>
                    </a:cxn>
                    <a:cxn ang="0">
                      <a:pos x="238" y="98"/>
                    </a:cxn>
                    <a:cxn ang="0">
                      <a:pos x="216" y="106"/>
                    </a:cxn>
                    <a:cxn ang="0">
                      <a:pos x="198" y="98"/>
                    </a:cxn>
                    <a:cxn ang="0">
                      <a:pos x="178" y="100"/>
                    </a:cxn>
                    <a:cxn ang="0">
                      <a:pos x="160" y="106"/>
                    </a:cxn>
                    <a:cxn ang="0">
                      <a:pos x="128" y="136"/>
                    </a:cxn>
                    <a:cxn ang="0">
                      <a:pos x="118" y="166"/>
                    </a:cxn>
                    <a:cxn ang="0">
                      <a:pos x="94" y="166"/>
                    </a:cxn>
                    <a:cxn ang="0">
                      <a:pos x="66" y="174"/>
                    </a:cxn>
                  </a:cxnLst>
                  <a:rect l="0" t="0" r="r" b="b"/>
                  <a:pathLst>
                    <a:path w="270" h="174">
                      <a:moveTo>
                        <a:pt x="66" y="174"/>
                      </a:moveTo>
                      <a:lnTo>
                        <a:pt x="0" y="154"/>
                      </a:lnTo>
                      <a:lnTo>
                        <a:pt x="8" y="130"/>
                      </a:lnTo>
                      <a:lnTo>
                        <a:pt x="22" y="126"/>
                      </a:lnTo>
                      <a:lnTo>
                        <a:pt x="58" y="122"/>
                      </a:lnTo>
                      <a:lnTo>
                        <a:pt x="82" y="118"/>
                      </a:lnTo>
                      <a:lnTo>
                        <a:pt x="104" y="92"/>
                      </a:lnTo>
                      <a:lnTo>
                        <a:pt x="106" y="80"/>
                      </a:lnTo>
                      <a:lnTo>
                        <a:pt x="80" y="80"/>
                      </a:lnTo>
                      <a:lnTo>
                        <a:pt x="76" y="64"/>
                      </a:lnTo>
                      <a:lnTo>
                        <a:pt x="110" y="48"/>
                      </a:lnTo>
                      <a:lnTo>
                        <a:pt x="110" y="32"/>
                      </a:lnTo>
                      <a:lnTo>
                        <a:pt x="150" y="14"/>
                      </a:lnTo>
                      <a:lnTo>
                        <a:pt x="184" y="2"/>
                      </a:lnTo>
                      <a:lnTo>
                        <a:pt x="208" y="0"/>
                      </a:lnTo>
                      <a:lnTo>
                        <a:pt x="218" y="10"/>
                      </a:lnTo>
                      <a:lnTo>
                        <a:pt x="224" y="36"/>
                      </a:lnTo>
                      <a:lnTo>
                        <a:pt x="248" y="46"/>
                      </a:lnTo>
                      <a:lnTo>
                        <a:pt x="270" y="60"/>
                      </a:lnTo>
                      <a:lnTo>
                        <a:pt x="262" y="74"/>
                      </a:lnTo>
                      <a:lnTo>
                        <a:pt x="238" y="98"/>
                      </a:lnTo>
                      <a:lnTo>
                        <a:pt x="216" y="106"/>
                      </a:lnTo>
                      <a:lnTo>
                        <a:pt x="198" y="98"/>
                      </a:lnTo>
                      <a:lnTo>
                        <a:pt x="178" y="100"/>
                      </a:lnTo>
                      <a:lnTo>
                        <a:pt x="160" y="106"/>
                      </a:lnTo>
                      <a:lnTo>
                        <a:pt x="128" y="136"/>
                      </a:lnTo>
                      <a:lnTo>
                        <a:pt x="118" y="166"/>
                      </a:lnTo>
                      <a:lnTo>
                        <a:pt x="94" y="166"/>
                      </a:lnTo>
                      <a:lnTo>
                        <a:pt x="66" y="17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3" name="Central"/>
                <p:cNvSpPr>
                  <a:spLocks/>
                </p:cNvSpPr>
                <p:nvPr/>
              </p:nvSpPr>
              <p:spPr bwMode="gray">
                <a:xfrm>
                  <a:off x="2512128" y="2049228"/>
                  <a:ext cx="420950" cy="415340"/>
                </a:xfrm>
                <a:custGeom>
                  <a:avLst/>
                  <a:gdLst/>
                  <a:ahLst/>
                  <a:cxnLst>
                    <a:cxn ang="0">
                      <a:pos x="307" y="238"/>
                    </a:cxn>
                    <a:cxn ang="0">
                      <a:pos x="273" y="260"/>
                    </a:cxn>
                    <a:cxn ang="0">
                      <a:pos x="239" y="300"/>
                    </a:cxn>
                    <a:cxn ang="0">
                      <a:pos x="197" y="272"/>
                    </a:cxn>
                    <a:cxn ang="0">
                      <a:pos x="169" y="268"/>
                    </a:cxn>
                    <a:cxn ang="0">
                      <a:pos x="143" y="280"/>
                    </a:cxn>
                    <a:cxn ang="0">
                      <a:pos x="119" y="266"/>
                    </a:cxn>
                    <a:cxn ang="0">
                      <a:pos x="83" y="222"/>
                    </a:cxn>
                    <a:cxn ang="0">
                      <a:pos x="42" y="174"/>
                    </a:cxn>
                    <a:cxn ang="0">
                      <a:pos x="42" y="146"/>
                    </a:cxn>
                    <a:cxn ang="0">
                      <a:pos x="24" y="130"/>
                    </a:cxn>
                    <a:cxn ang="0">
                      <a:pos x="28" y="94"/>
                    </a:cxn>
                    <a:cxn ang="0">
                      <a:pos x="6" y="86"/>
                    </a:cxn>
                    <a:cxn ang="0">
                      <a:pos x="0" y="56"/>
                    </a:cxn>
                    <a:cxn ang="0">
                      <a:pos x="48" y="8"/>
                    </a:cxn>
                    <a:cxn ang="0">
                      <a:pos x="101" y="2"/>
                    </a:cxn>
                    <a:cxn ang="0">
                      <a:pos x="127" y="0"/>
                    </a:cxn>
                    <a:cxn ang="0">
                      <a:pos x="135" y="30"/>
                    </a:cxn>
                    <a:cxn ang="0">
                      <a:pos x="163" y="32"/>
                    </a:cxn>
                    <a:cxn ang="0">
                      <a:pos x="171" y="54"/>
                    </a:cxn>
                    <a:cxn ang="0">
                      <a:pos x="149" y="62"/>
                    </a:cxn>
                    <a:cxn ang="0">
                      <a:pos x="135" y="86"/>
                    </a:cxn>
                    <a:cxn ang="0">
                      <a:pos x="161" y="124"/>
                    </a:cxn>
                    <a:cxn ang="0">
                      <a:pos x="191" y="152"/>
                    </a:cxn>
                    <a:cxn ang="0">
                      <a:pos x="215" y="160"/>
                    </a:cxn>
                    <a:cxn ang="0">
                      <a:pos x="247" y="158"/>
                    </a:cxn>
                    <a:cxn ang="0">
                      <a:pos x="255" y="156"/>
                    </a:cxn>
                    <a:cxn ang="0">
                      <a:pos x="267" y="154"/>
                    </a:cxn>
                    <a:cxn ang="0">
                      <a:pos x="297" y="164"/>
                    </a:cxn>
                    <a:cxn ang="0">
                      <a:pos x="303" y="184"/>
                    </a:cxn>
                    <a:cxn ang="0">
                      <a:pos x="285" y="188"/>
                    </a:cxn>
                    <a:cxn ang="0">
                      <a:pos x="277" y="210"/>
                    </a:cxn>
                    <a:cxn ang="0">
                      <a:pos x="251" y="196"/>
                    </a:cxn>
                    <a:cxn ang="0">
                      <a:pos x="231" y="190"/>
                    </a:cxn>
                    <a:cxn ang="0">
                      <a:pos x="231" y="198"/>
                    </a:cxn>
                    <a:cxn ang="0">
                      <a:pos x="249" y="210"/>
                    </a:cxn>
                    <a:cxn ang="0">
                      <a:pos x="267" y="226"/>
                    </a:cxn>
                    <a:cxn ang="0">
                      <a:pos x="285" y="234"/>
                    </a:cxn>
                    <a:cxn ang="0">
                      <a:pos x="307" y="238"/>
                    </a:cxn>
                  </a:cxnLst>
                  <a:rect l="0" t="0" r="r" b="b"/>
                  <a:pathLst>
                    <a:path w="307" h="300">
                      <a:moveTo>
                        <a:pt x="307" y="238"/>
                      </a:moveTo>
                      <a:lnTo>
                        <a:pt x="273" y="260"/>
                      </a:lnTo>
                      <a:lnTo>
                        <a:pt x="239" y="300"/>
                      </a:lnTo>
                      <a:lnTo>
                        <a:pt x="197" y="272"/>
                      </a:lnTo>
                      <a:lnTo>
                        <a:pt x="169" y="268"/>
                      </a:lnTo>
                      <a:lnTo>
                        <a:pt x="143" y="280"/>
                      </a:lnTo>
                      <a:lnTo>
                        <a:pt x="119" y="266"/>
                      </a:lnTo>
                      <a:lnTo>
                        <a:pt x="83" y="222"/>
                      </a:lnTo>
                      <a:lnTo>
                        <a:pt x="42" y="174"/>
                      </a:lnTo>
                      <a:lnTo>
                        <a:pt x="42" y="146"/>
                      </a:lnTo>
                      <a:lnTo>
                        <a:pt x="24" y="130"/>
                      </a:lnTo>
                      <a:lnTo>
                        <a:pt x="28" y="94"/>
                      </a:lnTo>
                      <a:lnTo>
                        <a:pt x="6" y="86"/>
                      </a:lnTo>
                      <a:lnTo>
                        <a:pt x="0" y="56"/>
                      </a:lnTo>
                      <a:lnTo>
                        <a:pt x="48" y="8"/>
                      </a:lnTo>
                      <a:lnTo>
                        <a:pt x="101" y="2"/>
                      </a:lnTo>
                      <a:lnTo>
                        <a:pt x="127" y="0"/>
                      </a:lnTo>
                      <a:lnTo>
                        <a:pt x="135" y="30"/>
                      </a:lnTo>
                      <a:lnTo>
                        <a:pt x="163" y="32"/>
                      </a:lnTo>
                      <a:lnTo>
                        <a:pt x="171" y="54"/>
                      </a:lnTo>
                      <a:lnTo>
                        <a:pt x="149" y="62"/>
                      </a:lnTo>
                      <a:lnTo>
                        <a:pt x="135" y="86"/>
                      </a:lnTo>
                      <a:lnTo>
                        <a:pt x="161" y="124"/>
                      </a:lnTo>
                      <a:lnTo>
                        <a:pt x="191" y="152"/>
                      </a:lnTo>
                      <a:lnTo>
                        <a:pt x="215" y="160"/>
                      </a:lnTo>
                      <a:lnTo>
                        <a:pt x="247" y="158"/>
                      </a:lnTo>
                      <a:lnTo>
                        <a:pt x="255" y="156"/>
                      </a:lnTo>
                      <a:lnTo>
                        <a:pt x="267" y="154"/>
                      </a:lnTo>
                      <a:lnTo>
                        <a:pt x="297" y="164"/>
                      </a:lnTo>
                      <a:lnTo>
                        <a:pt x="303" y="184"/>
                      </a:lnTo>
                      <a:lnTo>
                        <a:pt x="285" y="188"/>
                      </a:lnTo>
                      <a:lnTo>
                        <a:pt x="277" y="210"/>
                      </a:lnTo>
                      <a:lnTo>
                        <a:pt x="251" y="196"/>
                      </a:lnTo>
                      <a:lnTo>
                        <a:pt x="231" y="190"/>
                      </a:lnTo>
                      <a:lnTo>
                        <a:pt x="231" y="198"/>
                      </a:lnTo>
                      <a:lnTo>
                        <a:pt x="249" y="210"/>
                      </a:lnTo>
                      <a:lnTo>
                        <a:pt x="267" y="226"/>
                      </a:lnTo>
                      <a:lnTo>
                        <a:pt x="285" y="234"/>
                      </a:lnTo>
                      <a:lnTo>
                        <a:pt x="307" y="23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4" name="Tayside"/>
                <p:cNvSpPr>
                  <a:spLocks/>
                </p:cNvSpPr>
                <p:nvPr/>
              </p:nvSpPr>
              <p:spPr bwMode="gray">
                <a:xfrm>
                  <a:off x="2567245" y="1797269"/>
                  <a:ext cx="734713" cy="505888"/>
                </a:xfrm>
                <a:custGeom>
                  <a:avLst/>
                  <a:gdLst/>
                  <a:ahLst/>
                  <a:cxnLst>
                    <a:cxn ang="0">
                      <a:pos x="4" y="178"/>
                    </a:cxn>
                    <a:cxn ang="0">
                      <a:pos x="0" y="132"/>
                    </a:cxn>
                    <a:cxn ang="0">
                      <a:pos x="31" y="112"/>
                    </a:cxn>
                    <a:cxn ang="0">
                      <a:pos x="57" y="78"/>
                    </a:cxn>
                    <a:cxn ang="0">
                      <a:pos x="123" y="44"/>
                    </a:cxn>
                    <a:cxn ang="0">
                      <a:pos x="173" y="34"/>
                    </a:cxn>
                    <a:cxn ang="0">
                      <a:pos x="225" y="12"/>
                    </a:cxn>
                    <a:cxn ang="0">
                      <a:pos x="293" y="40"/>
                    </a:cxn>
                    <a:cxn ang="0">
                      <a:pos x="335" y="24"/>
                    </a:cxn>
                    <a:cxn ang="0">
                      <a:pos x="405" y="6"/>
                    </a:cxn>
                    <a:cxn ang="0">
                      <a:pos x="479" y="16"/>
                    </a:cxn>
                    <a:cxn ang="0">
                      <a:pos x="513" y="80"/>
                    </a:cxn>
                    <a:cxn ang="0">
                      <a:pos x="531" y="104"/>
                    </a:cxn>
                    <a:cxn ang="0">
                      <a:pos x="535" y="130"/>
                    </a:cxn>
                    <a:cxn ang="0">
                      <a:pos x="523" y="158"/>
                    </a:cxn>
                    <a:cxn ang="0">
                      <a:pos x="479" y="200"/>
                    </a:cxn>
                    <a:cxn ang="0">
                      <a:pos x="423" y="220"/>
                    </a:cxn>
                    <a:cxn ang="0">
                      <a:pos x="367" y="246"/>
                    </a:cxn>
                    <a:cxn ang="0">
                      <a:pos x="331" y="256"/>
                    </a:cxn>
                    <a:cxn ang="0">
                      <a:pos x="315" y="258"/>
                    </a:cxn>
                    <a:cxn ang="0">
                      <a:pos x="333" y="272"/>
                    </a:cxn>
                    <a:cxn ang="0">
                      <a:pos x="345" y="288"/>
                    </a:cxn>
                    <a:cxn ang="0">
                      <a:pos x="317" y="320"/>
                    </a:cxn>
                    <a:cxn ang="0">
                      <a:pos x="341" y="332"/>
                    </a:cxn>
                    <a:cxn ang="0">
                      <a:pos x="263" y="366"/>
                    </a:cxn>
                    <a:cxn ang="0">
                      <a:pos x="225" y="334"/>
                    </a:cxn>
                    <a:cxn ang="0">
                      <a:pos x="193" y="340"/>
                    </a:cxn>
                    <a:cxn ang="0">
                      <a:pos x="151" y="334"/>
                    </a:cxn>
                    <a:cxn ang="0">
                      <a:pos x="93" y="268"/>
                    </a:cxn>
                    <a:cxn ang="0">
                      <a:pos x="131" y="236"/>
                    </a:cxn>
                    <a:cxn ang="0">
                      <a:pos x="95" y="212"/>
                    </a:cxn>
                    <a:cxn ang="0">
                      <a:pos x="6" y="190"/>
                    </a:cxn>
                  </a:cxnLst>
                  <a:rect l="0" t="0" r="r" b="b"/>
                  <a:pathLst>
                    <a:path w="537" h="366">
                      <a:moveTo>
                        <a:pt x="6" y="190"/>
                      </a:moveTo>
                      <a:lnTo>
                        <a:pt x="4" y="178"/>
                      </a:lnTo>
                      <a:lnTo>
                        <a:pt x="22" y="152"/>
                      </a:lnTo>
                      <a:lnTo>
                        <a:pt x="0" y="132"/>
                      </a:lnTo>
                      <a:lnTo>
                        <a:pt x="14" y="116"/>
                      </a:lnTo>
                      <a:lnTo>
                        <a:pt x="31" y="112"/>
                      </a:lnTo>
                      <a:lnTo>
                        <a:pt x="35" y="82"/>
                      </a:lnTo>
                      <a:lnTo>
                        <a:pt x="57" y="78"/>
                      </a:lnTo>
                      <a:lnTo>
                        <a:pt x="81" y="56"/>
                      </a:lnTo>
                      <a:lnTo>
                        <a:pt x="123" y="44"/>
                      </a:lnTo>
                      <a:lnTo>
                        <a:pt x="125" y="22"/>
                      </a:lnTo>
                      <a:lnTo>
                        <a:pt x="173" y="34"/>
                      </a:lnTo>
                      <a:lnTo>
                        <a:pt x="185" y="12"/>
                      </a:lnTo>
                      <a:lnTo>
                        <a:pt x="225" y="12"/>
                      </a:lnTo>
                      <a:lnTo>
                        <a:pt x="259" y="16"/>
                      </a:lnTo>
                      <a:lnTo>
                        <a:pt x="293" y="40"/>
                      </a:lnTo>
                      <a:lnTo>
                        <a:pt x="317" y="42"/>
                      </a:lnTo>
                      <a:lnTo>
                        <a:pt x="335" y="24"/>
                      </a:lnTo>
                      <a:lnTo>
                        <a:pt x="379" y="30"/>
                      </a:lnTo>
                      <a:lnTo>
                        <a:pt x="405" y="6"/>
                      </a:lnTo>
                      <a:lnTo>
                        <a:pt x="439" y="0"/>
                      </a:lnTo>
                      <a:lnTo>
                        <a:pt x="479" y="16"/>
                      </a:lnTo>
                      <a:lnTo>
                        <a:pt x="489" y="60"/>
                      </a:lnTo>
                      <a:lnTo>
                        <a:pt x="513" y="80"/>
                      </a:lnTo>
                      <a:lnTo>
                        <a:pt x="537" y="92"/>
                      </a:lnTo>
                      <a:lnTo>
                        <a:pt x="531" y="104"/>
                      </a:lnTo>
                      <a:lnTo>
                        <a:pt x="531" y="120"/>
                      </a:lnTo>
                      <a:lnTo>
                        <a:pt x="535" y="130"/>
                      </a:lnTo>
                      <a:lnTo>
                        <a:pt x="529" y="136"/>
                      </a:lnTo>
                      <a:lnTo>
                        <a:pt x="523" y="158"/>
                      </a:lnTo>
                      <a:lnTo>
                        <a:pt x="507" y="182"/>
                      </a:lnTo>
                      <a:lnTo>
                        <a:pt x="479" y="200"/>
                      </a:lnTo>
                      <a:lnTo>
                        <a:pt x="463" y="218"/>
                      </a:lnTo>
                      <a:lnTo>
                        <a:pt x="423" y="220"/>
                      </a:lnTo>
                      <a:lnTo>
                        <a:pt x="391" y="230"/>
                      </a:lnTo>
                      <a:lnTo>
                        <a:pt x="367" y="246"/>
                      </a:lnTo>
                      <a:lnTo>
                        <a:pt x="347" y="256"/>
                      </a:lnTo>
                      <a:lnTo>
                        <a:pt x="331" y="256"/>
                      </a:lnTo>
                      <a:lnTo>
                        <a:pt x="319" y="256"/>
                      </a:lnTo>
                      <a:lnTo>
                        <a:pt x="315" y="258"/>
                      </a:lnTo>
                      <a:lnTo>
                        <a:pt x="325" y="266"/>
                      </a:lnTo>
                      <a:lnTo>
                        <a:pt x="333" y="272"/>
                      </a:lnTo>
                      <a:lnTo>
                        <a:pt x="347" y="272"/>
                      </a:lnTo>
                      <a:lnTo>
                        <a:pt x="345" y="288"/>
                      </a:lnTo>
                      <a:lnTo>
                        <a:pt x="313" y="304"/>
                      </a:lnTo>
                      <a:lnTo>
                        <a:pt x="317" y="320"/>
                      </a:lnTo>
                      <a:lnTo>
                        <a:pt x="341" y="320"/>
                      </a:lnTo>
                      <a:lnTo>
                        <a:pt x="341" y="332"/>
                      </a:lnTo>
                      <a:lnTo>
                        <a:pt x="317" y="358"/>
                      </a:lnTo>
                      <a:lnTo>
                        <a:pt x="263" y="366"/>
                      </a:lnTo>
                      <a:lnTo>
                        <a:pt x="257" y="346"/>
                      </a:lnTo>
                      <a:lnTo>
                        <a:pt x="225" y="334"/>
                      </a:lnTo>
                      <a:lnTo>
                        <a:pt x="207" y="340"/>
                      </a:lnTo>
                      <a:lnTo>
                        <a:pt x="193" y="340"/>
                      </a:lnTo>
                      <a:lnTo>
                        <a:pt x="175" y="344"/>
                      </a:lnTo>
                      <a:lnTo>
                        <a:pt x="151" y="334"/>
                      </a:lnTo>
                      <a:lnTo>
                        <a:pt x="121" y="306"/>
                      </a:lnTo>
                      <a:lnTo>
                        <a:pt x="93" y="268"/>
                      </a:lnTo>
                      <a:lnTo>
                        <a:pt x="109" y="244"/>
                      </a:lnTo>
                      <a:lnTo>
                        <a:pt x="131" y="236"/>
                      </a:lnTo>
                      <a:lnTo>
                        <a:pt x="123" y="214"/>
                      </a:lnTo>
                      <a:lnTo>
                        <a:pt x="95" y="212"/>
                      </a:lnTo>
                      <a:lnTo>
                        <a:pt x="87" y="182"/>
                      </a:lnTo>
                      <a:lnTo>
                        <a:pt x="6" y="19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" name="Grampian"/>
                <p:cNvSpPr>
                  <a:spLocks/>
                </p:cNvSpPr>
                <p:nvPr/>
              </p:nvSpPr>
              <p:spPr bwMode="gray">
                <a:xfrm>
                  <a:off x="2878258" y="1356338"/>
                  <a:ext cx="629476" cy="568878"/>
                </a:xfrm>
                <a:custGeom>
                  <a:avLst/>
                  <a:gdLst/>
                  <a:ahLst/>
                  <a:cxnLst>
                    <a:cxn ang="0">
                      <a:pos x="0" y="330"/>
                    </a:cxn>
                    <a:cxn ang="0">
                      <a:pos x="2" y="282"/>
                    </a:cxn>
                    <a:cxn ang="0">
                      <a:pos x="26" y="266"/>
                    </a:cxn>
                    <a:cxn ang="0">
                      <a:pos x="70" y="218"/>
                    </a:cxn>
                    <a:cxn ang="0">
                      <a:pos x="74" y="196"/>
                    </a:cxn>
                    <a:cxn ang="0">
                      <a:pos x="56" y="168"/>
                    </a:cxn>
                    <a:cxn ang="0">
                      <a:pos x="86" y="146"/>
                    </a:cxn>
                    <a:cxn ang="0">
                      <a:pos x="78" y="118"/>
                    </a:cxn>
                    <a:cxn ang="0">
                      <a:pos x="42" y="100"/>
                    </a:cxn>
                    <a:cxn ang="0">
                      <a:pos x="14" y="128"/>
                    </a:cxn>
                    <a:cxn ang="0">
                      <a:pos x="0" y="120"/>
                    </a:cxn>
                    <a:cxn ang="0">
                      <a:pos x="18" y="86"/>
                    </a:cxn>
                    <a:cxn ang="0">
                      <a:pos x="6" y="66"/>
                    </a:cxn>
                    <a:cxn ang="0">
                      <a:pos x="8" y="28"/>
                    </a:cxn>
                    <a:cxn ang="0">
                      <a:pos x="38" y="20"/>
                    </a:cxn>
                    <a:cxn ang="0">
                      <a:pos x="62" y="4"/>
                    </a:cxn>
                    <a:cxn ang="0">
                      <a:pos x="80" y="0"/>
                    </a:cxn>
                    <a:cxn ang="0">
                      <a:pos x="122" y="12"/>
                    </a:cxn>
                    <a:cxn ang="0">
                      <a:pos x="150" y="20"/>
                    </a:cxn>
                    <a:cxn ang="0">
                      <a:pos x="166" y="20"/>
                    </a:cxn>
                    <a:cxn ang="0">
                      <a:pos x="186" y="12"/>
                    </a:cxn>
                    <a:cxn ang="0">
                      <a:pos x="200" y="6"/>
                    </a:cxn>
                    <a:cxn ang="0">
                      <a:pos x="206" y="14"/>
                    </a:cxn>
                    <a:cxn ang="0">
                      <a:pos x="248" y="16"/>
                    </a:cxn>
                    <a:cxn ang="0">
                      <a:pos x="294" y="20"/>
                    </a:cxn>
                    <a:cxn ang="0">
                      <a:pos x="320" y="20"/>
                    </a:cxn>
                    <a:cxn ang="0">
                      <a:pos x="334" y="12"/>
                    </a:cxn>
                    <a:cxn ang="0">
                      <a:pos x="358" y="18"/>
                    </a:cxn>
                    <a:cxn ang="0">
                      <a:pos x="382" y="12"/>
                    </a:cxn>
                    <a:cxn ang="0">
                      <a:pos x="400" y="12"/>
                    </a:cxn>
                    <a:cxn ang="0">
                      <a:pos x="406" y="18"/>
                    </a:cxn>
                    <a:cxn ang="0">
                      <a:pos x="412" y="18"/>
                    </a:cxn>
                    <a:cxn ang="0">
                      <a:pos x="418" y="18"/>
                    </a:cxn>
                    <a:cxn ang="0">
                      <a:pos x="422" y="20"/>
                    </a:cxn>
                    <a:cxn ang="0">
                      <a:pos x="430" y="40"/>
                    </a:cxn>
                    <a:cxn ang="0">
                      <a:pos x="444" y="46"/>
                    </a:cxn>
                    <a:cxn ang="0">
                      <a:pos x="444" y="62"/>
                    </a:cxn>
                    <a:cxn ang="0">
                      <a:pos x="450" y="78"/>
                    </a:cxn>
                    <a:cxn ang="0">
                      <a:pos x="458" y="90"/>
                    </a:cxn>
                    <a:cxn ang="0">
                      <a:pos x="460" y="108"/>
                    </a:cxn>
                    <a:cxn ang="0">
                      <a:pos x="412" y="176"/>
                    </a:cxn>
                    <a:cxn ang="0">
                      <a:pos x="398" y="192"/>
                    </a:cxn>
                    <a:cxn ang="0">
                      <a:pos x="388" y="242"/>
                    </a:cxn>
                    <a:cxn ang="0">
                      <a:pos x="394" y="260"/>
                    </a:cxn>
                    <a:cxn ang="0">
                      <a:pos x="364" y="320"/>
                    </a:cxn>
                    <a:cxn ang="0">
                      <a:pos x="362" y="348"/>
                    </a:cxn>
                    <a:cxn ang="0">
                      <a:pos x="346" y="388"/>
                    </a:cxn>
                    <a:cxn ang="0">
                      <a:pos x="322" y="412"/>
                    </a:cxn>
                    <a:cxn ang="0">
                      <a:pos x="310" y="412"/>
                    </a:cxn>
                    <a:cxn ang="0">
                      <a:pos x="290" y="400"/>
                    </a:cxn>
                    <a:cxn ang="0">
                      <a:pos x="264" y="380"/>
                    </a:cxn>
                    <a:cxn ang="0">
                      <a:pos x="254" y="336"/>
                    </a:cxn>
                    <a:cxn ang="0">
                      <a:pos x="214" y="320"/>
                    </a:cxn>
                    <a:cxn ang="0">
                      <a:pos x="180" y="326"/>
                    </a:cxn>
                    <a:cxn ang="0">
                      <a:pos x="154" y="350"/>
                    </a:cxn>
                    <a:cxn ang="0">
                      <a:pos x="112" y="344"/>
                    </a:cxn>
                    <a:cxn ang="0">
                      <a:pos x="90" y="362"/>
                    </a:cxn>
                    <a:cxn ang="0">
                      <a:pos x="68" y="360"/>
                    </a:cxn>
                    <a:cxn ang="0">
                      <a:pos x="34" y="336"/>
                    </a:cxn>
                    <a:cxn ang="0">
                      <a:pos x="0" y="330"/>
                    </a:cxn>
                  </a:cxnLst>
                  <a:rect l="0" t="0" r="r" b="b"/>
                  <a:pathLst>
                    <a:path w="460" h="412">
                      <a:moveTo>
                        <a:pt x="0" y="330"/>
                      </a:moveTo>
                      <a:lnTo>
                        <a:pt x="2" y="282"/>
                      </a:lnTo>
                      <a:lnTo>
                        <a:pt x="26" y="266"/>
                      </a:lnTo>
                      <a:lnTo>
                        <a:pt x="70" y="218"/>
                      </a:lnTo>
                      <a:lnTo>
                        <a:pt x="74" y="196"/>
                      </a:lnTo>
                      <a:lnTo>
                        <a:pt x="56" y="168"/>
                      </a:lnTo>
                      <a:lnTo>
                        <a:pt x="86" y="146"/>
                      </a:lnTo>
                      <a:lnTo>
                        <a:pt x="78" y="118"/>
                      </a:lnTo>
                      <a:lnTo>
                        <a:pt x="42" y="100"/>
                      </a:lnTo>
                      <a:lnTo>
                        <a:pt x="14" y="128"/>
                      </a:lnTo>
                      <a:lnTo>
                        <a:pt x="0" y="120"/>
                      </a:lnTo>
                      <a:lnTo>
                        <a:pt x="18" y="86"/>
                      </a:lnTo>
                      <a:lnTo>
                        <a:pt x="6" y="66"/>
                      </a:lnTo>
                      <a:lnTo>
                        <a:pt x="8" y="28"/>
                      </a:lnTo>
                      <a:lnTo>
                        <a:pt x="38" y="20"/>
                      </a:lnTo>
                      <a:lnTo>
                        <a:pt x="62" y="4"/>
                      </a:lnTo>
                      <a:lnTo>
                        <a:pt x="80" y="0"/>
                      </a:lnTo>
                      <a:lnTo>
                        <a:pt x="122" y="12"/>
                      </a:lnTo>
                      <a:lnTo>
                        <a:pt x="150" y="20"/>
                      </a:lnTo>
                      <a:lnTo>
                        <a:pt x="166" y="20"/>
                      </a:lnTo>
                      <a:lnTo>
                        <a:pt x="186" y="12"/>
                      </a:lnTo>
                      <a:lnTo>
                        <a:pt x="200" y="6"/>
                      </a:lnTo>
                      <a:lnTo>
                        <a:pt x="206" y="14"/>
                      </a:lnTo>
                      <a:lnTo>
                        <a:pt x="248" y="16"/>
                      </a:lnTo>
                      <a:lnTo>
                        <a:pt x="294" y="20"/>
                      </a:lnTo>
                      <a:lnTo>
                        <a:pt x="320" y="20"/>
                      </a:lnTo>
                      <a:lnTo>
                        <a:pt x="334" y="12"/>
                      </a:lnTo>
                      <a:lnTo>
                        <a:pt x="358" y="18"/>
                      </a:lnTo>
                      <a:lnTo>
                        <a:pt x="382" y="12"/>
                      </a:lnTo>
                      <a:lnTo>
                        <a:pt x="400" y="12"/>
                      </a:lnTo>
                      <a:lnTo>
                        <a:pt x="406" y="18"/>
                      </a:lnTo>
                      <a:lnTo>
                        <a:pt x="412" y="18"/>
                      </a:lnTo>
                      <a:lnTo>
                        <a:pt x="418" y="18"/>
                      </a:lnTo>
                      <a:lnTo>
                        <a:pt x="422" y="20"/>
                      </a:lnTo>
                      <a:lnTo>
                        <a:pt x="430" y="40"/>
                      </a:lnTo>
                      <a:lnTo>
                        <a:pt x="444" y="46"/>
                      </a:lnTo>
                      <a:lnTo>
                        <a:pt x="444" y="62"/>
                      </a:lnTo>
                      <a:lnTo>
                        <a:pt x="450" y="78"/>
                      </a:lnTo>
                      <a:lnTo>
                        <a:pt x="458" y="90"/>
                      </a:lnTo>
                      <a:lnTo>
                        <a:pt x="460" y="108"/>
                      </a:lnTo>
                      <a:lnTo>
                        <a:pt x="412" y="176"/>
                      </a:lnTo>
                      <a:lnTo>
                        <a:pt x="398" y="192"/>
                      </a:lnTo>
                      <a:lnTo>
                        <a:pt x="388" y="242"/>
                      </a:lnTo>
                      <a:lnTo>
                        <a:pt x="394" y="260"/>
                      </a:lnTo>
                      <a:lnTo>
                        <a:pt x="364" y="320"/>
                      </a:lnTo>
                      <a:lnTo>
                        <a:pt x="362" y="348"/>
                      </a:lnTo>
                      <a:lnTo>
                        <a:pt x="346" y="388"/>
                      </a:lnTo>
                      <a:lnTo>
                        <a:pt x="322" y="412"/>
                      </a:lnTo>
                      <a:lnTo>
                        <a:pt x="310" y="412"/>
                      </a:lnTo>
                      <a:lnTo>
                        <a:pt x="290" y="400"/>
                      </a:lnTo>
                      <a:lnTo>
                        <a:pt x="264" y="380"/>
                      </a:lnTo>
                      <a:lnTo>
                        <a:pt x="254" y="336"/>
                      </a:lnTo>
                      <a:lnTo>
                        <a:pt x="214" y="320"/>
                      </a:lnTo>
                      <a:lnTo>
                        <a:pt x="180" y="326"/>
                      </a:lnTo>
                      <a:lnTo>
                        <a:pt x="154" y="350"/>
                      </a:lnTo>
                      <a:lnTo>
                        <a:pt x="112" y="344"/>
                      </a:lnTo>
                      <a:lnTo>
                        <a:pt x="90" y="362"/>
                      </a:lnTo>
                      <a:lnTo>
                        <a:pt x="68" y="360"/>
                      </a:lnTo>
                      <a:lnTo>
                        <a:pt x="34" y="336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6" name="Islay"/>
                <p:cNvSpPr>
                  <a:spLocks/>
                </p:cNvSpPr>
                <p:nvPr/>
              </p:nvSpPr>
              <p:spPr bwMode="gray">
                <a:xfrm>
                  <a:off x="1919631" y="2419293"/>
                  <a:ext cx="169550" cy="210623"/>
                </a:xfrm>
                <a:custGeom>
                  <a:avLst/>
                  <a:gdLst/>
                  <a:ahLst/>
                  <a:cxnLst>
                    <a:cxn ang="0">
                      <a:pos x="22" y="28"/>
                    </a:cxn>
                    <a:cxn ang="0">
                      <a:pos x="52" y="14"/>
                    </a:cxn>
                    <a:cxn ang="0">
                      <a:pos x="52" y="30"/>
                    </a:cxn>
                    <a:cxn ang="0">
                      <a:pos x="66" y="16"/>
                    </a:cxn>
                    <a:cxn ang="0">
                      <a:pos x="104" y="0"/>
                    </a:cxn>
                    <a:cxn ang="0">
                      <a:pos x="104" y="40"/>
                    </a:cxn>
                    <a:cxn ang="0">
                      <a:pos x="124" y="90"/>
                    </a:cxn>
                    <a:cxn ang="0">
                      <a:pos x="120" y="108"/>
                    </a:cxn>
                    <a:cxn ang="0">
                      <a:pos x="86" y="128"/>
                    </a:cxn>
                    <a:cxn ang="0">
                      <a:pos x="60" y="152"/>
                    </a:cxn>
                    <a:cxn ang="0">
                      <a:pos x="48" y="132"/>
                    </a:cxn>
                    <a:cxn ang="0">
                      <a:pos x="42" y="122"/>
                    </a:cxn>
                    <a:cxn ang="0">
                      <a:pos x="60" y="106"/>
                    </a:cxn>
                    <a:cxn ang="0">
                      <a:pos x="60" y="88"/>
                    </a:cxn>
                    <a:cxn ang="0">
                      <a:pos x="54" y="78"/>
                    </a:cxn>
                    <a:cxn ang="0">
                      <a:pos x="50" y="68"/>
                    </a:cxn>
                    <a:cxn ang="0">
                      <a:pos x="66" y="58"/>
                    </a:cxn>
                    <a:cxn ang="0">
                      <a:pos x="54" y="48"/>
                    </a:cxn>
                    <a:cxn ang="0">
                      <a:pos x="38" y="58"/>
                    </a:cxn>
                    <a:cxn ang="0">
                      <a:pos x="28" y="74"/>
                    </a:cxn>
                    <a:cxn ang="0">
                      <a:pos x="8" y="98"/>
                    </a:cxn>
                    <a:cxn ang="0">
                      <a:pos x="0" y="78"/>
                    </a:cxn>
                    <a:cxn ang="0">
                      <a:pos x="14" y="56"/>
                    </a:cxn>
                    <a:cxn ang="0">
                      <a:pos x="22" y="28"/>
                    </a:cxn>
                  </a:cxnLst>
                  <a:rect l="0" t="0" r="r" b="b"/>
                  <a:pathLst>
                    <a:path w="124" h="152">
                      <a:moveTo>
                        <a:pt x="22" y="28"/>
                      </a:moveTo>
                      <a:lnTo>
                        <a:pt x="52" y="14"/>
                      </a:lnTo>
                      <a:lnTo>
                        <a:pt x="52" y="30"/>
                      </a:lnTo>
                      <a:lnTo>
                        <a:pt x="66" y="16"/>
                      </a:lnTo>
                      <a:lnTo>
                        <a:pt x="104" y="0"/>
                      </a:lnTo>
                      <a:lnTo>
                        <a:pt x="104" y="40"/>
                      </a:lnTo>
                      <a:lnTo>
                        <a:pt x="124" y="90"/>
                      </a:lnTo>
                      <a:lnTo>
                        <a:pt x="120" y="108"/>
                      </a:lnTo>
                      <a:lnTo>
                        <a:pt x="86" y="128"/>
                      </a:lnTo>
                      <a:lnTo>
                        <a:pt x="60" y="152"/>
                      </a:lnTo>
                      <a:lnTo>
                        <a:pt x="48" y="132"/>
                      </a:lnTo>
                      <a:lnTo>
                        <a:pt x="42" y="122"/>
                      </a:lnTo>
                      <a:lnTo>
                        <a:pt x="60" y="106"/>
                      </a:lnTo>
                      <a:lnTo>
                        <a:pt x="60" y="88"/>
                      </a:lnTo>
                      <a:lnTo>
                        <a:pt x="54" y="78"/>
                      </a:lnTo>
                      <a:lnTo>
                        <a:pt x="50" y="68"/>
                      </a:lnTo>
                      <a:lnTo>
                        <a:pt x="66" y="58"/>
                      </a:lnTo>
                      <a:lnTo>
                        <a:pt x="54" y="48"/>
                      </a:lnTo>
                      <a:lnTo>
                        <a:pt x="38" y="58"/>
                      </a:lnTo>
                      <a:lnTo>
                        <a:pt x="28" y="74"/>
                      </a:lnTo>
                      <a:lnTo>
                        <a:pt x="8" y="98"/>
                      </a:lnTo>
                      <a:lnTo>
                        <a:pt x="0" y="78"/>
                      </a:lnTo>
                      <a:lnTo>
                        <a:pt x="14" y="56"/>
                      </a:lnTo>
                      <a:lnTo>
                        <a:pt x="22" y="28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7" name="Islay"/>
                <p:cNvSpPr>
                  <a:spLocks/>
                </p:cNvSpPr>
                <p:nvPr/>
              </p:nvSpPr>
              <p:spPr bwMode="gray">
                <a:xfrm>
                  <a:off x="2094822" y="2282336"/>
                  <a:ext cx="128623" cy="196844"/>
                </a:xfrm>
                <a:custGeom>
                  <a:avLst/>
                  <a:gdLst/>
                  <a:ahLst/>
                  <a:cxnLst>
                    <a:cxn ang="0">
                      <a:pos x="48" y="66"/>
                    </a:cxn>
                    <a:cxn ang="0">
                      <a:pos x="22" y="60"/>
                    </a:cxn>
                    <a:cxn ang="0">
                      <a:pos x="36" y="36"/>
                    </a:cxn>
                    <a:cxn ang="0">
                      <a:pos x="60" y="18"/>
                    </a:cxn>
                    <a:cxn ang="0">
                      <a:pos x="92" y="0"/>
                    </a:cxn>
                    <a:cxn ang="0">
                      <a:pos x="94" y="18"/>
                    </a:cxn>
                    <a:cxn ang="0">
                      <a:pos x="68" y="66"/>
                    </a:cxn>
                    <a:cxn ang="0">
                      <a:pos x="44" y="108"/>
                    </a:cxn>
                    <a:cxn ang="0">
                      <a:pos x="22" y="142"/>
                    </a:cxn>
                    <a:cxn ang="0">
                      <a:pos x="2" y="126"/>
                    </a:cxn>
                    <a:cxn ang="0">
                      <a:pos x="0" y="104"/>
                    </a:cxn>
                    <a:cxn ang="0">
                      <a:pos x="8" y="86"/>
                    </a:cxn>
                    <a:cxn ang="0">
                      <a:pos x="30" y="78"/>
                    </a:cxn>
                    <a:cxn ang="0">
                      <a:pos x="42" y="78"/>
                    </a:cxn>
                    <a:cxn ang="0">
                      <a:pos x="48" y="66"/>
                    </a:cxn>
                  </a:cxnLst>
                  <a:rect l="0" t="0" r="r" b="b"/>
                  <a:pathLst>
                    <a:path w="94" h="142">
                      <a:moveTo>
                        <a:pt x="48" y="66"/>
                      </a:moveTo>
                      <a:lnTo>
                        <a:pt x="22" y="60"/>
                      </a:lnTo>
                      <a:lnTo>
                        <a:pt x="36" y="36"/>
                      </a:lnTo>
                      <a:lnTo>
                        <a:pt x="60" y="18"/>
                      </a:lnTo>
                      <a:lnTo>
                        <a:pt x="92" y="0"/>
                      </a:lnTo>
                      <a:lnTo>
                        <a:pt x="94" y="18"/>
                      </a:lnTo>
                      <a:lnTo>
                        <a:pt x="68" y="66"/>
                      </a:lnTo>
                      <a:lnTo>
                        <a:pt x="44" y="108"/>
                      </a:lnTo>
                      <a:lnTo>
                        <a:pt x="22" y="142"/>
                      </a:lnTo>
                      <a:lnTo>
                        <a:pt x="2" y="126"/>
                      </a:lnTo>
                      <a:lnTo>
                        <a:pt x="0" y="104"/>
                      </a:lnTo>
                      <a:lnTo>
                        <a:pt x="8" y="86"/>
                      </a:lnTo>
                      <a:lnTo>
                        <a:pt x="30" y="78"/>
                      </a:lnTo>
                      <a:lnTo>
                        <a:pt x="42" y="78"/>
                      </a:lnTo>
                      <a:lnTo>
                        <a:pt x="48" y="6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8" name="Strathclyde"/>
                <p:cNvSpPr>
                  <a:spLocks/>
                </p:cNvSpPr>
                <p:nvPr/>
              </p:nvSpPr>
              <p:spPr bwMode="gray">
                <a:xfrm>
                  <a:off x="2167654" y="1974427"/>
                  <a:ext cx="812666" cy="1005870"/>
                </a:xfrm>
                <a:custGeom>
                  <a:avLst/>
                  <a:gdLst/>
                  <a:ahLst/>
                  <a:cxnLst>
                    <a:cxn ang="0">
                      <a:pos x="186" y="672"/>
                    </a:cxn>
                    <a:cxn ang="0">
                      <a:pos x="232" y="594"/>
                    </a:cxn>
                    <a:cxn ang="0">
                      <a:pos x="284" y="532"/>
                    </a:cxn>
                    <a:cxn ang="0">
                      <a:pos x="272" y="466"/>
                    </a:cxn>
                    <a:cxn ang="0">
                      <a:pos x="232" y="382"/>
                    </a:cxn>
                    <a:cxn ang="0">
                      <a:pos x="252" y="312"/>
                    </a:cxn>
                    <a:cxn ang="0">
                      <a:pos x="270" y="290"/>
                    </a:cxn>
                    <a:cxn ang="0">
                      <a:pos x="226" y="282"/>
                    </a:cxn>
                    <a:cxn ang="0">
                      <a:pos x="200" y="352"/>
                    </a:cxn>
                    <a:cxn ang="0">
                      <a:pos x="144" y="314"/>
                    </a:cxn>
                    <a:cxn ang="0">
                      <a:pos x="140" y="362"/>
                    </a:cxn>
                    <a:cxn ang="0">
                      <a:pos x="120" y="350"/>
                    </a:cxn>
                    <a:cxn ang="0">
                      <a:pos x="118" y="318"/>
                    </a:cxn>
                    <a:cxn ang="0">
                      <a:pos x="174" y="228"/>
                    </a:cxn>
                    <a:cxn ang="0">
                      <a:pos x="190" y="178"/>
                    </a:cxn>
                    <a:cxn ang="0">
                      <a:pos x="144" y="228"/>
                    </a:cxn>
                    <a:cxn ang="0">
                      <a:pos x="88" y="312"/>
                    </a:cxn>
                    <a:cxn ang="0">
                      <a:pos x="92" y="410"/>
                    </a:cxn>
                    <a:cxn ang="0">
                      <a:pos x="66" y="514"/>
                    </a:cxn>
                    <a:cxn ang="0">
                      <a:pos x="56" y="574"/>
                    </a:cxn>
                    <a:cxn ang="0">
                      <a:pos x="2" y="536"/>
                    </a:cxn>
                    <a:cxn ang="0">
                      <a:pos x="36" y="422"/>
                    </a:cxn>
                    <a:cxn ang="0">
                      <a:pos x="94" y="362"/>
                    </a:cxn>
                    <a:cxn ang="0">
                      <a:pos x="54" y="388"/>
                    </a:cxn>
                    <a:cxn ang="0">
                      <a:pos x="48" y="338"/>
                    </a:cxn>
                    <a:cxn ang="0">
                      <a:pos x="32" y="338"/>
                    </a:cxn>
                    <a:cxn ang="0">
                      <a:pos x="48" y="278"/>
                    </a:cxn>
                    <a:cxn ang="0">
                      <a:pos x="48" y="266"/>
                    </a:cxn>
                    <a:cxn ang="0">
                      <a:pos x="76" y="208"/>
                    </a:cxn>
                    <a:cxn ang="0">
                      <a:pos x="66" y="194"/>
                    </a:cxn>
                    <a:cxn ang="0">
                      <a:pos x="68" y="110"/>
                    </a:cxn>
                    <a:cxn ang="0">
                      <a:pos x="138" y="52"/>
                    </a:cxn>
                    <a:cxn ang="0">
                      <a:pos x="138" y="2"/>
                    </a:cxn>
                    <a:cxn ang="0">
                      <a:pos x="218" y="2"/>
                    </a:cxn>
                    <a:cxn ang="0">
                      <a:pos x="308" y="24"/>
                    </a:cxn>
                    <a:cxn ang="0">
                      <a:pos x="248" y="110"/>
                    </a:cxn>
                    <a:cxn ang="0">
                      <a:pos x="274" y="162"/>
                    </a:cxn>
                    <a:cxn ang="0">
                      <a:pos x="288" y="228"/>
                    </a:cxn>
                    <a:cxn ang="0">
                      <a:pos x="415" y="322"/>
                    </a:cxn>
                    <a:cxn ang="0">
                      <a:pos x="513" y="396"/>
                    </a:cxn>
                    <a:cxn ang="0">
                      <a:pos x="593" y="444"/>
                    </a:cxn>
                    <a:cxn ang="0">
                      <a:pos x="561" y="548"/>
                    </a:cxn>
                    <a:cxn ang="0">
                      <a:pos x="519" y="580"/>
                    </a:cxn>
                    <a:cxn ang="0">
                      <a:pos x="479" y="544"/>
                    </a:cxn>
                    <a:cxn ang="0">
                      <a:pos x="415" y="594"/>
                    </a:cxn>
                    <a:cxn ang="0">
                      <a:pos x="361" y="628"/>
                    </a:cxn>
                    <a:cxn ang="0">
                      <a:pos x="282" y="674"/>
                    </a:cxn>
                    <a:cxn ang="0">
                      <a:pos x="210" y="728"/>
                    </a:cxn>
                  </a:cxnLst>
                  <a:rect l="0" t="0" r="r" b="b"/>
                  <a:pathLst>
                    <a:path w="593" h="728">
                      <a:moveTo>
                        <a:pt x="180" y="728"/>
                      </a:moveTo>
                      <a:lnTo>
                        <a:pt x="176" y="698"/>
                      </a:lnTo>
                      <a:lnTo>
                        <a:pt x="186" y="672"/>
                      </a:lnTo>
                      <a:lnTo>
                        <a:pt x="206" y="652"/>
                      </a:lnTo>
                      <a:lnTo>
                        <a:pt x="226" y="630"/>
                      </a:lnTo>
                      <a:lnTo>
                        <a:pt x="232" y="594"/>
                      </a:lnTo>
                      <a:lnTo>
                        <a:pt x="246" y="564"/>
                      </a:lnTo>
                      <a:lnTo>
                        <a:pt x="262" y="546"/>
                      </a:lnTo>
                      <a:lnTo>
                        <a:pt x="284" y="532"/>
                      </a:lnTo>
                      <a:lnTo>
                        <a:pt x="288" y="516"/>
                      </a:lnTo>
                      <a:lnTo>
                        <a:pt x="278" y="494"/>
                      </a:lnTo>
                      <a:lnTo>
                        <a:pt x="272" y="466"/>
                      </a:lnTo>
                      <a:lnTo>
                        <a:pt x="242" y="444"/>
                      </a:lnTo>
                      <a:lnTo>
                        <a:pt x="226" y="416"/>
                      </a:lnTo>
                      <a:lnTo>
                        <a:pt x="232" y="382"/>
                      </a:lnTo>
                      <a:lnTo>
                        <a:pt x="232" y="348"/>
                      </a:lnTo>
                      <a:lnTo>
                        <a:pt x="238" y="324"/>
                      </a:lnTo>
                      <a:lnTo>
                        <a:pt x="252" y="312"/>
                      </a:lnTo>
                      <a:lnTo>
                        <a:pt x="266" y="316"/>
                      </a:lnTo>
                      <a:lnTo>
                        <a:pt x="300" y="320"/>
                      </a:lnTo>
                      <a:lnTo>
                        <a:pt x="270" y="290"/>
                      </a:lnTo>
                      <a:lnTo>
                        <a:pt x="248" y="266"/>
                      </a:lnTo>
                      <a:lnTo>
                        <a:pt x="236" y="260"/>
                      </a:lnTo>
                      <a:lnTo>
                        <a:pt x="226" y="282"/>
                      </a:lnTo>
                      <a:lnTo>
                        <a:pt x="210" y="312"/>
                      </a:lnTo>
                      <a:lnTo>
                        <a:pt x="206" y="342"/>
                      </a:lnTo>
                      <a:lnTo>
                        <a:pt x="200" y="352"/>
                      </a:lnTo>
                      <a:lnTo>
                        <a:pt x="186" y="330"/>
                      </a:lnTo>
                      <a:lnTo>
                        <a:pt x="174" y="322"/>
                      </a:lnTo>
                      <a:lnTo>
                        <a:pt x="144" y="314"/>
                      </a:lnTo>
                      <a:lnTo>
                        <a:pt x="140" y="334"/>
                      </a:lnTo>
                      <a:lnTo>
                        <a:pt x="150" y="358"/>
                      </a:lnTo>
                      <a:lnTo>
                        <a:pt x="140" y="362"/>
                      </a:lnTo>
                      <a:lnTo>
                        <a:pt x="130" y="356"/>
                      </a:lnTo>
                      <a:lnTo>
                        <a:pt x="122" y="352"/>
                      </a:lnTo>
                      <a:lnTo>
                        <a:pt x="120" y="350"/>
                      </a:lnTo>
                      <a:lnTo>
                        <a:pt x="120" y="348"/>
                      </a:lnTo>
                      <a:lnTo>
                        <a:pt x="120" y="336"/>
                      </a:lnTo>
                      <a:lnTo>
                        <a:pt x="118" y="318"/>
                      </a:lnTo>
                      <a:lnTo>
                        <a:pt x="116" y="292"/>
                      </a:lnTo>
                      <a:lnTo>
                        <a:pt x="148" y="250"/>
                      </a:lnTo>
                      <a:lnTo>
                        <a:pt x="174" y="228"/>
                      </a:lnTo>
                      <a:lnTo>
                        <a:pt x="198" y="196"/>
                      </a:lnTo>
                      <a:lnTo>
                        <a:pt x="226" y="178"/>
                      </a:lnTo>
                      <a:lnTo>
                        <a:pt x="190" y="178"/>
                      </a:lnTo>
                      <a:lnTo>
                        <a:pt x="180" y="198"/>
                      </a:lnTo>
                      <a:lnTo>
                        <a:pt x="168" y="214"/>
                      </a:lnTo>
                      <a:lnTo>
                        <a:pt x="144" y="228"/>
                      </a:lnTo>
                      <a:lnTo>
                        <a:pt x="114" y="270"/>
                      </a:lnTo>
                      <a:lnTo>
                        <a:pt x="90" y="276"/>
                      </a:lnTo>
                      <a:lnTo>
                        <a:pt x="88" y="312"/>
                      </a:lnTo>
                      <a:lnTo>
                        <a:pt x="102" y="352"/>
                      </a:lnTo>
                      <a:lnTo>
                        <a:pt x="114" y="380"/>
                      </a:lnTo>
                      <a:lnTo>
                        <a:pt x="92" y="410"/>
                      </a:lnTo>
                      <a:lnTo>
                        <a:pt x="84" y="432"/>
                      </a:lnTo>
                      <a:lnTo>
                        <a:pt x="80" y="470"/>
                      </a:lnTo>
                      <a:lnTo>
                        <a:pt x="66" y="514"/>
                      </a:lnTo>
                      <a:lnTo>
                        <a:pt x="58" y="532"/>
                      </a:lnTo>
                      <a:lnTo>
                        <a:pt x="66" y="560"/>
                      </a:lnTo>
                      <a:lnTo>
                        <a:pt x="56" y="574"/>
                      </a:lnTo>
                      <a:lnTo>
                        <a:pt x="6" y="588"/>
                      </a:lnTo>
                      <a:lnTo>
                        <a:pt x="0" y="556"/>
                      </a:lnTo>
                      <a:lnTo>
                        <a:pt x="2" y="536"/>
                      </a:lnTo>
                      <a:lnTo>
                        <a:pt x="20" y="498"/>
                      </a:lnTo>
                      <a:lnTo>
                        <a:pt x="30" y="450"/>
                      </a:lnTo>
                      <a:lnTo>
                        <a:pt x="36" y="422"/>
                      </a:lnTo>
                      <a:lnTo>
                        <a:pt x="66" y="394"/>
                      </a:lnTo>
                      <a:lnTo>
                        <a:pt x="88" y="376"/>
                      </a:lnTo>
                      <a:lnTo>
                        <a:pt x="94" y="362"/>
                      </a:lnTo>
                      <a:lnTo>
                        <a:pt x="88" y="354"/>
                      </a:lnTo>
                      <a:lnTo>
                        <a:pt x="74" y="370"/>
                      </a:lnTo>
                      <a:lnTo>
                        <a:pt x="54" y="388"/>
                      </a:lnTo>
                      <a:lnTo>
                        <a:pt x="38" y="386"/>
                      </a:lnTo>
                      <a:lnTo>
                        <a:pt x="32" y="362"/>
                      </a:lnTo>
                      <a:lnTo>
                        <a:pt x="48" y="338"/>
                      </a:lnTo>
                      <a:lnTo>
                        <a:pt x="54" y="320"/>
                      </a:lnTo>
                      <a:lnTo>
                        <a:pt x="44" y="318"/>
                      </a:lnTo>
                      <a:lnTo>
                        <a:pt x="32" y="338"/>
                      </a:lnTo>
                      <a:lnTo>
                        <a:pt x="36" y="316"/>
                      </a:lnTo>
                      <a:lnTo>
                        <a:pt x="56" y="286"/>
                      </a:lnTo>
                      <a:lnTo>
                        <a:pt x="48" y="278"/>
                      </a:lnTo>
                      <a:lnTo>
                        <a:pt x="34" y="308"/>
                      </a:lnTo>
                      <a:lnTo>
                        <a:pt x="26" y="302"/>
                      </a:lnTo>
                      <a:lnTo>
                        <a:pt x="48" y="266"/>
                      </a:lnTo>
                      <a:lnTo>
                        <a:pt x="64" y="246"/>
                      </a:lnTo>
                      <a:lnTo>
                        <a:pt x="78" y="224"/>
                      </a:lnTo>
                      <a:lnTo>
                        <a:pt x="76" y="208"/>
                      </a:lnTo>
                      <a:lnTo>
                        <a:pt x="62" y="228"/>
                      </a:lnTo>
                      <a:lnTo>
                        <a:pt x="56" y="218"/>
                      </a:lnTo>
                      <a:lnTo>
                        <a:pt x="66" y="194"/>
                      </a:lnTo>
                      <a:lnTo>
                        <a:pt x="88" y="172"/>
                      </a:lnTo>
                      <a:lnTo>
                        <a:pt x="66" y="164"/>
                      </a:lnTo>
                      <a:lnTo>
                        <a:pt x="68" y="110"/>
                      </a:lnTo>
                      <a:lnTo>
                        <a:pt x="96" y="90"/>
                      </a:lnTo>
                      <a:lnTo>
                        <a:pt x="104" y="66"/>
                      </a:lnTo>
                      <a:lnTo>
                        <a:pt x="138" y="52"/>
                      </a:lnTo>
                      <a:lnTo>
                        <a:pt x="114" y="46"/>
                      </a:lnTo>
                      <a:lnTo>
                        <a:pt x="122" y="24"/>
                      </a:lnTo>
                      <a:lnTo>
                        <a:pt x="138" y="2"/>
                      </a:lnTo>
                      <a:lnTo>
                        <a:pt x="172" y="0"/>
                      </a:lnTo>
                      <a:lnTo>
                        <a:pt x="190" y="10"/>
                      </a:lnTo>
                      <a:lnTo>
                        <a:pt x="218" y="2"/>
                      </a:lnTo>
                      <a:lnTo>
                        <a:pt x="258" y="2"/>
                      </a:lnTo>
                      <a:lnTo>
                        <a:pt x="288" y="4"/>
                      </a:lnTo>
                      <a:lnTo>
                        <a:pt x="308" y="24"/>
                      </a:lnTo>
                      <a:lnTo>
                        <a:pt x="290" y="50"/>
                      </a:lnTo>
                      <a:lnTo>
                        <a:pt x="294" y="62"/>
                      </a:lnTo>
                      <a:lnTo>
                        <a:pt x="248" y="110"/>
                      </a:lnTo>
                      <a:lnTo>
                        <a:pt x="254" y="138"/>
                      </a:lnTo>
                      <a:lnTo>
                        <a:pt x="276" y="148"/>
                      </a:lnTo>
                      <a:lnTo>
                        <a:pt x="274" y="162"/>
                      </a:lnTo>
                      <a:lnTo>
                        <a:pt x="272" y="182"/>
                      </a:lnTo>
                      <a:lnTo>
                        <a:pt x="288" y="200"/>
                      </a:lnTo>
                      <a:lnTo>
                        <a:pt x="288" y="228"/>
                      </a:lnTo>
                      <a:lnTo>
                        <a:pt x="367" y="318"/>
                      </a:lnTo>
                      <a:lnTo>
                        <a:pt x="391" y="334"/>
                      </a:lnTo>
                      <a:lnTo>
                        <a:pt x="415" y="322"/>
                      </a:lnTo>
                      <a:lnTo>
                        <a:pt x="445" y="326"/>
                      </a:lnTo>
                      <a:lnTo>
                        <a:pt x="487" y="354"/>
                      </a:lnTo>
                      <a:lnTo>
                        <a:pt x="513" y="396"/>
                      </a:lnTo>
                      <a:lnTo>
                        <a:pt x="551" y="388"/>
                      </a:lnTo>
                      <a:lnTo>
                        <a:pt x="577" y="400"/>
                      </a:lnTo>
                      <a:lnTo>
                        <a:pt x="593" y="444"/>
                      </a:lnTo>
                      <a:lnTo>
                        <a:pt x="561" y="482"/>
                      </a:lnTo>
                      <a:lnTo>
                        <a:pt x="569" y="506"/>
                      </a:lnTo>
                      <a:lnTo>
                        <a:pt x="561" y="548"/>
                      </a:lnTo>
                      <a:lnTo>
                        <a:pt x="537" y="594"/>
                      </a:lnTo>
                      <a:lnTo>
                        <a:pt x="525" y="598"/>
                      </a:lnTo>
                      <a:lnTo>
                        <a:pt x="519" y="580"/>
                      </a:lnTo>
                      <a:lnTo>
                        <a:pt x="499" y="576"/>
                      </a:lnTo>
                      <a:lnTo>
                        <a:pt x="495" y="564"/>
                      </a:lnTo>
                      <a:lnTo>
                        <a:pt x="479" y="544"/>
                      </a:lnTo>
                      <a:lnTo>
                        <a:pt x="453" y="534"/>
                      </a:lnTo>
                      <a:lnTo>
                        <a:pt x="427" y="558"/>
                      </a:lnTo>
                      <a:lnTo>
                        <a:pt x="415" y="594"/>
                      </a:lnTo>
                      <a:lnTo>
                        <a:pt x="399" y="584"/>
                      </a:lnTo>
                      <a:lnTo>
                        <a:pt x="369" y="600"/>
                      </a:lnTo>
                      <a:lnTo>
                        <a:pt x="361" y="628"/>
                      </a:lnTo>
                      <a:lnTo>
                        <a:pt x="335" y="660"/>
                      </a:lnTo>
                      <a:lnTo>
                        <a:pt x="312" y="662"/>
                      </a:lnTo>
                      <a:lnTo>
                        <a:pt x="282" y="674"/>
                      </a:lnTo>
                      <a:lnTo>
                        <a:pt x="278" y="710"/>
                      </a:lnTo>
                      <a:lnTo>
                        <a:pt x="238" y="712"/>
                      </a:lnTo>
                      <a:lnTo>
                        <a:pt x="210" y="728"/>
                      </a:lnTo>
                      <a:lnTo>
                        <a:pt x="180" y="728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9" name="Arran"/>
                <p:cNvSpPr>
                  <a:spLocks/>
                </p:cNvSpPr>
                <p:nvPr/>
              </p:nvSpPr>
              <p:spPr bwMode="gray">
                <a:xfrm>
                  <a:off x="2317254" y="2541336"/>
                  <a:ext cx="101340" cy="159443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56" y="20"/>
                    </a:cxn>
                    <a:cxn ang="0">
                      <a:pos x="62" y="58"/>
                    </a:cxn>
                    <a:cxn ang="0">
                      <a:pos x="66" y="84"/>
                    </a:cxn>
                    <a:cxn ang="0">
                      <a:pos x="74" y="110"/>
                    </a:cxn>
                    <a:cxn ang="0">
                      <a:pos x="44" y="116"/>
                    </a:cxn>
                    <a:cxn ang="0">
                      <a:pos x="28" y="116"/>
                    </a:cxn>
                    <a:cxn ang="0">
                      <a:pos x="12" y="100"/>
                    </a:cxn>
                    <a:cxn ang="0">
                      <a:pos x="8" y="66"/>
                    </a:cxn>
                    <a:cxn ang="0">
                      <a:pos x="0" y="40"/>
                    </a:cxn>
                    <a:cxn ang="0">
                      <a:pos x="0" y="24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74" h="116">
                      <a:moveTo>
                        <a:pt x="30" y="0"/>
                      </a:moveTo>
                      <a:lnTo>
                        <a:pt x="56" y="20"/>
                      </a:lnTo>
                      <a:lnTo>
                        <a:pt x="62" y="58"/>
                      </a:lnTo>
                      <a:lnTo>
                        <a:pt x="66" y="84"/>
                      </a:lnTo>
                      <a:lnTo>
                        <a:pt x="74" y="110"/>
                      </a:lnTo>
                      <a:lnTo>
                        <a:pt x="44" y="116"/>
                      </a:lnTo>
                      <a:lnTo>
                        <a:pt x="28" y="116"/>
                      </a:lnTo>
                      <a:lnTo>
                        <a:pt x="12" y="100"/>
                      </a:lnTo>
                      <a:lnTo>
                        <a:pt x="8" y="66"/>
                      </a:lnTo>
                      <a:lnTo>
                        <a:pt x="0" y="40"/>
                      </a:lnTo>
                      <a:lnTo>
                        <a:pt x="0" y="2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0" name="Mull"/>
                <p:cNvSpPr>
                  <a:spLocks/>
                </p:cNvSpPr>
                <p:nvPr/>
              </p:nvSpPr>
              <p:spPr bwMode="gray">
                <a:xfrm>
                  <a:off x="2006241" y="1972459"/>
                  <a:ext cx="231913" cy="21455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72" y="20"/>
                    </a:cxn>
                    <a:cxn ang="0">
                      <a:pos x="104" y="54"/>
                    </a:cxn>
                    <a:cxn ang="0">
                      <a:pos x="134" y="62"/>
                    </a:cxn>
                    <a:cxn ang="0">
                      <a:pos x="170" y="106"/>
                    </a:cxn>
                    <a:cxn ang="0">
                      <a:pos x="146" y="118"/>
                    </a:cxn>
                    <a:cxn ang="0">
                      <a:pos x="152" y="128"/>
                    </a:cxn>
                    <a:cxn ang="0">
                      <a:pos x="120" y="144"/>
                    </a:cxn>
                    <a:cxn ang="0">
                      <a:pos x="108" y="134"/>
                    </a:cxn>
                    <a:cxn ang="0">
                      <a:pos x="66" y="150"/>
                    </a:cxn>
                    <a:cxn ang="0">
                      <a:pos x="0" y="156"/>
                    </a:cxn>
                    <a:cxn ang="0">
                      <a:pos x="0" y="130"/>
                    </a:cxn>
                    <a:cxn ang="0">
                      <a:pos x="46" y="128"/>
                    </a:cxn>
                    <a:cxn ang="0">
                      <a:pos x="80" y="112"/>
                    </a:cxn>
                    <a:cxn ang="0">
                      <a:pos x="66" y="112"/>
                    </a:cxn>
                    <a:cxn ang="0">
                      <a:pos x="36" y="118"/>
                    </a:cxn>
                    <a:cxn ang="0">
                      <a:pos x="40" y="98"/>
                    </a:cxn>
                    <a:cxn ang="0">
                      <a:pos x="54" y="84"/>
                    </a:cxn>
                    <a:cxn ang="0">
                      <a:pos x="80" y="76"/>
                    </a:cxn>
                    <a:cxn ang="0">
                      <a:pos x="52" y="74"/>
                    </a:cxn>
                    <a:cxn ang="0">
                      <a:pos x="34" y="54"/>
                    </a:cxn>
                    <a:cxn ang="0">
                      <a:pos x="14" y="50"/>
                    </a:cxn>
                    <a:cxn ang="0">
                      <a:pos x="4" y="38"/>
                    </a:cxn>
                    <a:cxn ang="0">
                      <a:pos x="16" y="18"/>
                    </a:cxn>
                    <a:cxn ang="0">
                      <a:pos x="32" y="16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70" h="156">
                      <a:moveTo>
                        <a:pt x="46" y="0"/>
                      </a:moveTo>
                      <a:lnTo>
                        <a:pt x="72" y="20"/>
                      </a:lnTo>
                      <a:lnTo>
                        <a:pt x="104" y="54"/>
                      </a:lnTo>
                      <a:lnTo>
                        <a:pt x="134" y="62"/>
                      </a:lnTo>
                      <a:lnTo>
                        <a:pt x="170" y="106"/>
                      </a:lnTo>
                      <a:lnTo>
                        <a:pt x="146" y="118"/>
                      </a:lnTo>
                      <a:lnTo>
                        <a:pt x="152" y="128"/>
                      </a:lnTo>
                      <a:lnTo>
                        <a:pt x="120" y="144"/>
                      </a:lnTo>
                      <a:lnTo>
                        <a:pt x="108" y="134"/>
                      </a:lnTo>
                      <a:lnTo>
                        <a:pt x="66" y="150"/>
                      </a:lnTo>
                      <a:lnTo>
                        <a:pt x="0" y="156"/>
                      </a:lnTo>
                      <a:lnTo>
                        <a:pt x="0" y="130"/>
                      </a:lnTo>
                      <a:lnTo>
                        <a:pt x="46" y="128"/>
                      </a:lnTo>
                      <a:lnTo>
                        <a:pt x="80" y="112"/>
                      </a:lnTo>
                      <a:lnTo>
                        <a:pt x="66" y="112"/>
                      </a:lnTo>
                      <a:lnTo>
                        <a:pt x="36" y="118"/>
                      </a:lnTo>
                      <a:lnTo>
                        <a:pt x="40" y="98"/>
                      </a:lnTo>
                      <a:lnTo>
                        <a:pt x="54" y="84"/>
                      </a:lnTo>
                      <a:lnTo>
                        <a:pt x="80" y="76"/>
                      </a:lnTo>
                      <a:lnTo>
                        <a:pt x="52" y="74"/>
                      </a:lnTo>
                      <a:lnTo>
                        <a:pt x="34" y="54"/>
                      </a:lnTo>
                      <a:lnTo>
                        <a:pt x="14" y="50"/>
                      </a:lnTo>
                      <a:lnTo>
                        <a:pt x="4" y="38"/>
                      </a:lnTo>
                      <a:lnTo>
                        <a:pt x="16" y="18"/>
                      </a:lnTo>
                      <a:lnTo>
                        <a:pt x="32" y="16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1" name="Highland"/>
                <p:cNvSpPr>
                  <a:spLocks/>
                </p:cNvSpPr>
                <p:nvPr/>
              </p:nvSpPr>
              <p:spPr bwMode="gray">
                <a:xfrm>
                  <a:off x="2057421" y="773682"/>
                  <a:ext cx="1056272" cy="1273577"/>
                </a:xfrm>
                <a:custGeom>
                  <a:avLst/>
                  <a:gdLst/>
                  <a:ahLst/>
                  <a:cxnLst>
                    <a:cxn ang="0">
                      <a:pos x="493" y="764"/>
                    </a:cxn>
                    <a:cxn ang="0">
                      <a:pos x="403" y="822"/>
                    </a:cxn>
                    <a:cxn ang="0">
                      <a:pos x="296" y="872"/>
                    </a:cxn>
                    <a:cxn ang="0">
                      <a:pos x="230" y="838"/>
                    </a:cxn>
                    <a:cxn ang="0">
                      <a:pos x="102" y="920"/>
                    </a:cxn>
                    <a:cxn ang="0">
                      <a:pos x="112" y="856"/>
                    </a:cxn>
                    <a:cxn ang="0">
                      <a:pos x="74" y="852"/>
                    </a:cxn>
                    <a:cxn ang="0">
                      <a:pos x="16" y="812"/>
                    </a:cxn>
                    <a:cxn ang="0">
                      <a:pos x="94" y="782"/>
                    </a:cxn>
                    <a:cxn ang="0">
                      <a:pos x="90" y="738"/>
                    </a:cxn>
                    <a:cxn ang="0">
                      <a:pos x="178" y="714"/>
                    </a:cxn>
                    <a:cxn ang="0">
                      <a:pos x="122" y="674"/>
                    </a:cxn>
                    <a:cxn ang="0">
                      <a:pos x="198" y="668"/>
                    </a:cxn>
                    <a:cxn ang="0">
                      <a:pos x="152" y="610"/>
                    </a:cxn>
                    <a:cxn ang="0">
                      <a:pos x="156" y="592"/>
                    </a:cxn>
                    <a:cxn ang="0">
                      <a:pos x="194" y="540"/>
                    </a:cxn>
                    <a:cxn ang="0">
                      <a:pos x="106" y="526"/>
                    </a:cxn>
                    <a:cxn ang="0">
                      <a:pos x="146" y="482"/>
                    </a:cxn>
                    <a:cxn ang="0">
                      <a:pos x="128" y="440"/>
                    </a:cxn>
                    <a:cxn ang="0">
                      <a:pos x="116" y="382"/>
                    </a:cxn>
                    <a:cxn ang="0">
                      <a:pos x="168" y="354"/>
                    </a:cxn>
                    <a:cxn ang="0">
                      <a:pos x="204" y="336"/>
                    </a:cxn>
                    <a:cxn ang="0">
                      <a:pos x="230" y="322"/>
                    </a:cxn>
                    <a:cxn ang="0">
                      <a:pos x="266" y="304"/>
                    </a:cxn>
                    <a:cxn ang="0">
                      <a:pos x="244" y="214"/>
                    </a:cxn>
                    <a:cxn ang="0">
                      <a:pos x="272" y="132"/>
                    </a:cxn>
                    <a:cxn ang="0">
                      <a:pos x="312" y="26"/>
                    </a:cxn>
                    <a:cxn ang="0">
                      <a:pos x="368" y="24"/>
                    </a:cxn>
                    <a:cxn ang="0">
                      <a:pos x="392" y="40"/>
                    </a:cxn>
                    <a:cxn ang="0">
                      <a:pos x="415" y="32"/>
                    </a:cxn>
                    <a:cxn ang="0">
                      <a:pos x="449" y="48"/>
                    </a:cxn>
                    <a:cxn ang="0">
                      <a:pos x="451" y="80"/>
                    </a:cxn>
                    <a:cxn ang="0">
                      <a:pos x="583" y="40"/>
                    </a:cxn>
                    <a:cxn ang="0">
                      <a:pos x="631" y="14"/>
                    </a:cxn>
                    <a:cxn ang="0">
                      <a:pos x="683" y="4"/>
                    </a:cxn>
                    <a:cxn ang="0">
                      <a:pos x="725" y="8"/>
                    </a:cxn>
                    <a:cxn ang="0">
                      <a:pos x="761" y="76"/>
                    </a:cxn>
                    <a:cxn ang="0">
                      <a:pos x="743" y="118"/>
                    </a:cxn>
                    <a:cxn ang="0">
                      <a:pos x="639" y="224"/>
                    </a:cxn>
                    <a:cxn ang="0">
                      <a:pos x="535" y="316"/>
                    </a:cxn>
                    <a:cxn ang="0">
                      <a:pos x="461" y="330"/>
                    </a:cxn>
                    <a:cxn ang="0">
                      <a:pos x="503" y="358"/>
                    </a:cxn>
                    <a:cxn ang="0">
                      <a:pos x="599" y="354"/>
                    </a:cxn>
                    <a:cxn ang="0">
                      <a:pos x="533" y="408"/>
                    </a:cxn>
                    <a:cxn ang="0">
                      <a:pos x="451" y="446"/>
                    </a:cxn>
                    <a:cxn ang="0">
                      <a:pos x="431" y="478"/>
                    </a:cxn>
                    <a:cxn ang="0">
                      <a:pos x="529" y="440"/>
                    </a:cxn>
                    <a:cxn ang="0">
                      <a:pos x="461" y="508"/>
                    </a:cxn>
                    <a:cxn ang="0">
                      <a:pos x="531" y="476"/>
                    </a:cxn>
                    <a:cxn ang="0">
                      <a:pos x="599" y="490"/>
                    </a:cxn>
                    <a:cxn ang="0">
                      <a:pos x="635" y="524"/>
                    </a:cxn>
                    <a:cxn ang="0">
                      <a:pos x="651" y="590"/>
                    </a:cxn>
                    <a:cxn ang="0">
                      <a:pos x="595" y="704"/>
                    </a:cxn>
                  </a:cxnLst>
                  <a:rect l="0" t="0" r="r" b="b"/>
                  <a:pathLst>
                    <a:path w="771" h="922">
                      <a:moveTo>
                        <a:pt x="593" y="754"/>
                      </a:moveTo>
                      <a:lnTo>
                        <a:pt x="553" y="754"/>
                      </a:lnTo>
                      <a:lnTo>
                        <a:pt x="541" y="776"/>
                      </a:lnTo>
                      <a:lnTo>
                        <a:pt x="493" y="764"/>
                      </a:lnTo>
                      <a:lnTo>
                        <a:pt x="493" y="784"/>
                      </a:lnTo>
                      <a:lnTo>
                        <a:pt x="451" y="796"/>
                      </a:lnTo>
                      <a:lnTo>
                        <a:pt x="425" y="818"/>
                      </a:lnTo>
                      <a:lnTo>
                        <a:pt x="403" y="822"/>
                      </a:lnTo>
                      <a:lnTo>
                        <a:pt x="399" y="852"/>
                      </a:lnTo>
                      <a:lnTo>
                        <a:pt x="382" y="858"/>
                      </a:lnTo>
                      <a:lnTo>
                        <a:pt x="368" y="874"/>
                      </a:lnTo>
                      <a:lnTo>
                        <a:pt x="296" y="872"/>
                      </a:lnTo>
                      <a:lnTo>
                        <a:pt x="270" y="882"/>
                      </a:lnTo>
                      <a:lnTo>
                        <a:pt x="252" y="870"/>
                      </a:lnTo>
                      <a:lnTo>
                        <a:pt x="266" y="858"/>
                      </a:lnTo>
                      <a:lnTo>
                        <a:pt x="230" y="838"/>
                      </a:lnTo>
                      <a:lnTo>
                        <a:pt x="206" y="860"/>
                      </a:lnTo>
                      <a:lnTo>
                        <a:pt x="176" y="884"/>
                      </a:lnTo>
                      <a:lnTo>
                        <a:pt x="140" y="922"/>
                      </a:lnTo>
                      <a:lnTo>
                        <a:pt x="102" y="920"/>
                      </a:lnTo>
                      <a:lnTo>
                        <a:pt x="72" y="898"/>
                      </a:lnTo>
                      <a:lnTo>
                        <a:pt x="54" y="864"/>
                      </a:lnTo>
                      <a:lnTo>
                        <a:pt x="78" y="868"/>
                      </a:lnTo>
                      <a:lnTo>
                        <a:pt x="112" y="856"/>
                      </a:lnTo>
                      <a:lnTo>
                        <a:pt x="146" y="854"/>
                      </a:lnTo>
                      <a:lnTo>
                        <a:pt x="122" y="842"/>
                      </a:lnTo>
                      <a:lnTo>
                        <a:pt x="100" y="840"/>
                      </a:lnTo>
                      <a:lnTo>
                        <a:pt x="74" y="852"/>
                      </a:lnTo>
                      <a:lnTo>
                        <a:pt x="42" y="846"/>
                      </a:lnTo>
                      <a:lnTo>
                        <a:pt x="14" y="842"/>
                      </a:lnTo>
                      <a:lnTo>
                        <a:pt x="0" y="832"/>
                      </a:lnTo>
                      <a:lnTo>
                        <a:pt x="16" y="812"/>
                      </a:lnTo>
                      <a:lnTo>
                        <a:pt x="46" y="812"/>
                      </a:lnTo>
                      <a:lnTo>
                        <a:pt x="74" y="818"/>
                      </a:lnTo>
                      <a:lnTo>
                        <a:pt x="84" y="794"/>
                      </a:lnTo>
                      <a:lnTo>
                        <a:pt x="94" y="782"/>
                      </a:lnTo>
                      <a:lnTo>
                        <a:pt x="110" y="780"/>
                      </a:lnTo>
                      <a:lnTo>
                        <a:pt x="110" y="762"/>
                      </a:lnTo>
                      <a:lnTo>
                        <a:pt x="78" y="762"/>
                      </a:lnTo>
                      <a:lnTo>
                        <a:pt x="90" y="738"/>
                      </a:lnTo>
                      <a:lnTo>
                        <a:pt x="94" y="714"/>
                      </a:lnTo>
                      <a:lnTo>
                        <a:pt x="116" y="708"/>
                      </a:lnTo>
                      <a:lnTo>
                        <a:pt x="142" y="726"/>
                      </a:lnTo>
                      <a:lnTo>
                        <a:pt x="178" y="714"/>
                      </a:lnTo>
                      <a:lnTo>
                        <a:pt x="152" y="710"/>
                      </a:lnTo>
                      <a:lnTo>
                        <a:pt x="134" y="698"/>
                      </a:lnTo>
                      <a:lnTo>
                        <a:pt x="114" y="692"/>
                      </a:lnTo>
                      <a:lnTo>
                        <a:pt x="122" y="674"/>
                      </a:lnTo>
                      <a:lnTo>
                        <a:pt x="138" y="666"/>
                      </a:lnTo>
                      <a:lnTo>
                        <a:pt x="160" y="672"/>
                      </a:lnTo>
                      <a:lnTo>
                        <a:pt x="178" y="680"/>
                      </a:lnTo>
                      <a:lnTo>
                        <a:pt x="198" y="668"/>
                      </a:lnTo>
                      <a:lnTo>
                        <a:pt x="170" y="668"/>
                      </a:lnTo>
                      <a:lnTo>
                        <a:pt x="148" y="650"/>
                      </a:lnTo>
                      <a:lnTo>
                        <a:pt x="144" y="632"/>
                      </a:lnTo>
                      <a:lnTo>
                        <a:pt x="152" y="610"/>
                      </a:lnTo>
                      <a:lnTo>
                        <a:pt x="164" y="606"/>
                      </a:lnTo>
                      <a:lnTo>
                        <a:pt x="198" y="618"/>
                      </a:lnTo>
                      <a:lnTo>
                        <a:pt x="182" y="590"/>
                      </a:lnTo>
                      <a:lnTo>
                        <a:pt x="156" y="592"/>
                      </a:lnTo>
                      <a:lnTo>
                        <a:pt x="132" y="590"/>
                      </a:lnTo>
                      <a:lnTo>
                        <a:pt x="134" y="578"/>
                      </a:lnTo>
                      <a:lnTo>
                        <a:pt x="166" y="566"/>
                      </a:lnTo>
                      <a:lnTo>
                        <a:pt x="194" y="540"/>
                      </a:lnTo>
                      <a:lnTo>
                        <a:pt x="158" y="550"/>
                      </a:lnTo>
                      <a:lnTo>
                        <a:pt x="142" y="540"/>
                      </a:lnTo>
                      <a:lnTo>
                        <a:pt x="116" y="556"/>
                      </a:lnTo>
                      <a:lnTo>
                        <a:pt x="106" y="526"/>
                      </a:lnTo>
                      <a:lnTo>
                        <a:pt x="102" y="488"/>
                      </a:lnTo>
                      <a:lnTo>
                        <a:pt x="110" y="456"/>
                      </a:lnTo>
                      <a:lnTo>
                        <a:pt x="130" y="472"/>
                      </a:lnTo>
                      <a:lnTo>
                        <a:pt x="146" y="482"/>
                      </a:lnTo>
                      <a:lnTo>
                        <a:pt x="176" y="482"/>
                      </a:lnTo>
                      <a:lnTo>
                        <a:pt x="172" y="472"/>
                      </a:lnTo>
                      <a:lnTo>
                        <a:pt x="146" y="458"/>
                      </a:lnTo>
                      <a:lnTo>
                        <a:pt x="128" y="440"/>
                      </a:lnTo>
                      <a:lnTo>
                        <a:pt x="116" y="436"/>
                      </a:lnTo>
                      <a:lnTo>
                        <a:pt x="120" y="408"/>
                      </a:lnTo>
                      <a:lnTo>
                        <a:pt x="144" y="400"/>
                      </a:lnTo>
                      <a:lnTo>
                        <a:pt x="116" y="382"/>
                      </a:lnTo>
                      <a:lnTo>
                        <a:pt x="116" y="338"/>
                      </a:lnTo>
                      <a:lnTo>
                        <a:pt x="140" y="334"/>
                      </a:lnTo>
                      <a:lnTo>
                        <a:pt x="158" y="366"/>
                      </a:lnTo>
                      <a:lnTo>
                        <a:pt x="168" y="354"/>
                      </a:lnTo>
                      <a:lnTo>
                        <a:pt x="158" y="328"/>
                      </a:lnTo>
                      <a:lnTo>
                        <a:pt x="162" y="310"/>
                      </a:lnTo>
                      <a:lnTo>
                        <a:pt x="178" y="318"/>
                      </a:lnTo>
                      <a:lnTo>
                        <a:pt x="204" y="336"/>
                      </a:lnTo>
                      <a:lnTo>
                        <a:pt x="212" y="320"/>
                      </a:lnTo>
                      <a:lnTo>
                        <a:pt x="230" y="338"/>
                      </a:lnTo>
                      <a:lnTo>
                        <a:pt x="250" y="344"/>
                      </a:lnTo>
                      <a:lnTo>
                        <a:pt x="230" y="322"/>
                      </a:lnTo>
                      <a:lnTo>
                        <a:pt x="218" y="302"/>
                      </a:lnTo>
                      <a:lnTo>
                        <a:pt x="246" y="312"/>
                      </a:lnTo>
                      <a:lnTo>
                        <a:pt x="284" y="338"/>
                      </a:lnTo>
                      <a:lnTo>
                        <a:pt x="266" y="304"/>
                      </a:lnTo>
                      <a:lnTo>
                        <a:pt x="218" y="254"/>
                      </a:lnTo>
                      <a:lnTo>
                        <a:pt x="214" y="232"/>
                      </a:lnTo>
                      <a:lnTo>
                        <a:pt x="242" y="244"/>
                      </a:lnTo>
                      <a:lnTo>
                        <a:pt x="244" y="214"/>
                      </a:lnTo>
                      <a:lnTo>
                        <a:pt x="222" y="168"/>
                      </a:lnTo>
                      <a:lnTo>
                        <a:pt x="258" y="170"/>
                      </a:lnTo>
                      <a:lnTo>
                        <a:pt x="306" y="164"/>
                      </a:lnTo>
                      <a:lnTo>
                        <a:pt x="272" y="132"/>
                      </a:lnTo>
                      <a:lnTo>
                        <a:pt x="286" y="100"/>
                      </a:lnTo>
                      <a:lnTo>
                        <a:pt x="302" y="102"/>
                      </a:lnTo>
                      <a:lnTo>
                        <a:pt x="294" y="50"/>
                      </a:lnTo>
                      <a:lnTo>
                        <a:pt x="312" y="26"/>
                      </a:lnTo>
                      <a:lnTo>
                        <a:pt x="316" y="6"/>
                      </a:lnTo>
                      <a:lnTo>
                        <a:pt x="350" y="14"/>
                      </a:lnTo>
                      <a:lnTo>
                        <a:pt x="356" y="36"/>
                      </a:lnTo>
                      <a:lnTo>
                        <a:pt x="368" y="24"/>
                      </a:lnTo>
                      <a:lnTo>
                        <a:pt x="380" y="30"/>
                      </a:lnTo>
                      <a:lnTo>
                        <a:pt x="388" y="36"/>
                      </a:lnTo>
                      <a:lnTo>
                        <a:pt x="392" y="38"/>
                      </a:lnTo>
                      <a:lnTo>
                        <a:pt x="392" y="40"/>
                      </a:lnTo>
                      <a:lnTo>
                        <a:pt x="376" y="74"/>
                      </a:lnTo>
                      <a:lnTo>
                        <a:pt x="394" y="70"/>
                      </a:lnTo>
                      <a:lnTo>
                        <a:pt x="407" y="54"/>
                      </a:lnTo>
                      <a:lnTo>
                        <a:pt x="415" y="32"/>
                      </a:lnTo>
                      <a:lnTo>
                        <a:pt x="437" y="36"/>
                      </a:lnTo>
                      <a:lnTo>
                        <a:pt x="443" y="40"/>
                      </a:lnTo>
                      <a:lnTo>
                        <a:pt x="447" y="44"/>
                      </a:lnTo>
                      <a:lnTo>
                        <a:pt x="449" y="48"/>
                      </a:lnTo>
                      <a:lnTo>
                        <a:pt x="447" y="54"/>
                      </a:lnTo>
                      <a:lnTo>
                        <a:pt x="441" y="62"/>
                      </a:lnTo>
                      <a:lnTo>
                        <a:pt x="433" y="74"/>
                      </a:lnTo>
                      <a:lnTo>
                        <a:pt x="451" y="80"/>
                      </a:lnTo>
                      <a:lnTo>
                        <a:pt x="471" y="48"/>
                      </a:lnTo>
                      <a:lnTo>
                        <a:pt x="501" y="40"/>
                      </a:lnTo>
                      <a:lnTo>
                        <a:pt x="537" y="34"/>
                      </a:lnTo>
                      <a:lnTo>
                        <a:pt x="583" y="40"/>
                      </a:lnTo>
                      <a:lnTo>
                        <a:pt x="589" y="38"/>
                      </a:lnTo>
                      <a:lnTo>
                        <a:pt x="599" y="34"/>
                      </a:lnTo>
                      <a:lnTo>
                        <a:pt x="611" y="28"/>
                      </a:lnTo>
                      <a:lnTo>
                        <a:pt x="631" y="14"/>
                      </a:lnTo>
                      <a:lnTo>
                        <a:pt x="659" y="18"/>
                      </a:lnTo>
                      <a:lnTo>
                        <a:pt x="683" y="24"/>
                      </a:lnTo>
                      <a:lnTo>
                        <a:pt x="683" y="12"/>
                      </a:lnTo>
                      <a:lnTo>
                        <a:pt x="683" y="4"/>
                      </a:lnTo>
                      <a:lnTo>
                        <a:pt x="685" y="2"/>
                      </a:lnTo>
                      <a:lnTo>
                        <a:pt x="687" y="0"/>
                      </a:lnTo>
                      <a:lnTo>
                        <a:pt x="709" y="4"/>
                      </a:lnTo>
                      <a:lnTo>
                        <a:pt x="725" y="8"/>
                      </a:lnTo>
                      <a:lnTo>
                        <a:pt x="771" y="14"/>
                      </a:lnTo>
                      <a:lnTo>
                        <a:pt x="745" y="66"/>
                      </a:lnTo>
                      <a:lnTo>
                        <a:pt x="755" y="72"/>
                      </a:lnTo>
                      <a:lnTo>
                        <a:pt x="761" y="76"/>
                      </a:lnTo>
                      <a:lnTo>
                        <a:pt x="763" y="80"/>
                      </a:lnTo>
                      <a:lnTo>
                        <a:pt x="763" y="82"/>
                      </a:lnTo>
                      <a:lnTo>
                        <a:pt x="757" y="96"/>
                      </a:lnTo>
                      <a:lnTo>
                        <a:pt x="743" y="118"/>
                      </a:lnTo>
                      <a:lnTo>
                        <a:pt x="723" y="148"/>
                      </a:lnTo>
                      <a:lnTo>
                        <a:pt x="703" y="162"/>
                      </a:lnTo>
                      <a:lnTo>
                        <a:pt x="673" y="180"/>
                      </a:lnTo>
                      <a:lnTo>
                        <a:pt x="639" y="224"/>
                      </a:lnTo>
                      <a:lnTo>
                        <a:pt x="611" y="248"/>
                      </a:lnTo>
                      <a:lnTo>
                        <a:pt x="575" y="278"/>
                      </a:lnTo>
                      <a:lnTo>
                        <a:pt x="563" y="296"/>
                      </a:lnTo>
                      <a:lnTo>
                        <a:pt x="535" y="316"/>
                      </a:lnTo>
                      <a:lnTo>
                        <a:pt x="539" y="334"/>
                      </a:lnTo>
                      <a:lnTo>
                        <a:pt x="517" y="340"/>
                      </a:lnTo>
                      <a:lnTo>
                        <a:pt x="485" y="336"/>
                      </a:lnTo>
                      <a:lnTo>
                        <a:pt x="461" y="330"/>
                      </a:lnTo>
                      <a:lnTo>
                        <a:pt x="447" y="312"/>
                      </a:lnTo>
                      <a:lnTo>
                        <a:pt x="453" y="328"/>
                      </a:lnTo>
                      <a:lnTo>
                        <a:pt x="475" y="348"/>
                      </a:lnTo>
                      <a:lnTo>
                        <a:pt x="503" y="358"/>
                      </a:lnTo>
                      <a:lnTo>
                        <a:pt x="545" y="364"/>
                      </a:lnTo>
                      <a:lnTo>
                        <a:pt x="575" y="358"/>
                      </a:lnTo>
                      <a:lnTo>
                        <a:pt x="601" y="336"/>
                      </a:lnTo>
                      <a:lnTo>
                        <a:pt x="599" y="354"/>
                      </a:lnTo>
                      <a:lnTo>
                        <a:pt x="583" y="384"/>
                      </a:lnTo>
                      <a:lnTo>
                        <a:pt x="559" y="416"/>
                      </a:lnTo>
                      <a:lnTo>
                        <a:pt x="551" y="424"/>
                      </a:lnTo>
                      <a:lnTo>
                        <a:pt x="533" y="408"/>
                      </a:lnTo>
                      <a:lnTo>
                        <a:pt x="509" y="410"/>
                      </a:lnTo>
                      <a:lnTo>
                        <a:pt x="471" y="424"/>
                      </a:lnTo>
                      <a:lnTo>
                        <a:pt x="457" y="432"/>
                      </a:lnTo>
                      <a:lnTo>
                        <a:pt x="451" y="446"/>
                      </a:lnTo>
                      <a:lnTo>
                        <a:pt x="447" y="452"/>
                      </a:lnTo>
                      <a:lnTo>
                        <a:pt x="437" y="460"/>
                      </a:lnTo>
                      <a:lnTo>
                        <a:pt x="425" y="472"/>
                      </a:lnTo>
                      <a:lnTo>
                        <a:pt x="431" y="478"/>
                      </a:lnTo>
                      <a:lnTo>
                        <a:pt x="447" y="464"/>
                      </a:lnTo>
                      <a:lnTo>
                        <a:pt x="477" y="440"/>
                      </a:lnTo>
                      <a:lnTo>
                        <a:pt x="511" y="438"/>
                      </a:lnTo>
                      <a:lnTo>
                        <a:pt x="529" y="440"/>
                      </a:lnTo>
                      <a:lnTo>
                        <a:pt x="499" y="478"/>
                      </a:lnTo>
                      <a:lnTo>
                        <a:pt x="487" y="492"/>
                      </a:lnTo>
                      <a:lnTo>
                        <a:pt x="459" y="498"/>
                      </a:lnTo>
                      <a:lnTo>
                        <a:pt x="461" y="508"/>
                      </a:lnTo>
                      <a:lnTo>
                        <a:pt x="493" y="508"/>
                      </a:lnTo>
                      <a:lnTo>
                        <a:pt x="517" y="496"/>
                      </a:lnTo>
                      <a:lnTo>
                        <a:pt x="515" y="478"/>
                      </a:lnTo>
                      <a:lnTo>
                        <a:pt x="531" y="476"/>
                      </a:lnTo>
                      <a:lnTo>
                        <a:pt x="563" y="464"/>
                      </a:lnTo>
                      <a:lnTo>
                        <a:pt x="591" y="454"/>
                      </a:lnTo>
                      <a:lnTo>
                        <a:pt x="601" y="452"/>
                      </a:lnTo>
                      <a:lnTo>
                        <a:pt x="599" y="490"/>
                      </a:lnTo>
                      <a:lnTo>
                        <a:pt x="611" y="510"/>
                      </a:lnTo>
                      <a:lnTo>
                        <a:pt x="595" y="542"/>
                      </a:lnTo>
                      <a:lnTo>
                        <a:pt x="607" y="550"/>
                      </a:lnTo>
                      <a:lnTo>
                        <a:pt x="635" y="524"/>
                      </a:lnTo>
                      <a:lnTo>
                        <a:pt x="651" y="532"/>
                      </a:lnTo>
                      <a:lnTo>
                        <a:pt x="673" y="540"/>
                      </a:lnTo>
                      <a:lnTo>
                        <a:pt x="677" y="568"/>
                      </a:lnTo>
                      <a:lnTo>
                        <a:pt x="651" y="590"/>
                      </a:lnTo>
                      <a:lnTo>
                        <a:pt x="667" y="618"/>
                      </a:lnTo>
                      <a:lnTo>
                        <a:pt x="665" y="640"/>
                      </a:lnTo>
                      <a:lnTo>
                        <a:pt x="621" y="688"/>
                      </a:lnTo>
                      <a:lnTo>
                        <a:pt x="595" y="704"/>
                      </a:lnTo>
                      <a:lnTo>
                        <a:pt x="593" y="75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2" name="Lewis and Harris"/>
                <p:cNvSpPr>
                  <a:spLocks/>
                </p:cNvSpPr>
                <p:nvPr/>
              </p:nvSpPr>
              <p:spPr bwMode="gray">
                <a:xfrm>
                  <a:off x="1789714" y="832734"/>
                  <a:ext cx="319610" cy="468488"/>
                </a:xfrm>
                <a:custGeom>
                  <a:avLst/>
                  <a:gdLst/>
                  <a:ahLst/>
                  <a:cxnLst>
                    <a:cxn ang="0">
                      <a:pos x="116" y="68"/>
                    </a:cxn>
                    <a:cxn ang="0">
                      <a:pos x="154" y="50"/>
                    </a:cxn>
                    <a:cxn ang="0">
                      <a:pos x="214" y="0"/>
                    </a:cxn>
                    <a:cxn ang="0">
                      <a:pos x="232" y="52"/>
                    </a:cxn>
                    <a:cxn ang="0">
                      <a:pos x="228" y="64"/>
                    </a:cxn>
                    <a:cxn ang="0">
                      <a:pos x="232" y="80"/>
                    </a:cxn>
                    <a:cxn ang="0">
                      <a:pos x="178" y="136"/>
                    </a:cxn>
                    <a:cxn ang="0">
                      <a:pos x="142" y="182"/>
                    </a:cxn>
                    <a:cxn ang="0">
                      <a:pos x="180" y="180"/>
                    </a:cxn>
                    <a:cxn ang="0">
                      <a:pos x="176" y="218"/>
                    </a:cxn>
                    <a:cxn ang="0">
                      <a:pos x="156" y="232"/>
                    </a:cxn>
                    <a:cxn ang="0">
                      <a:pos x="156" y="246"/>
                    </a:cxn>
                    <a:cxn ang="0">
                      <a:pos x="124" y="256"/>
                    </a:cxn>
                    <a:cxn ang="0">
                      <a:pos x="106" y="242"/>
                    </a:cxn>
                    <a:cxn ang="0">
                      <a:pos x="88" y="216"/>
                    </a:cxn>
                    <a:cxn ang="0">
                      <a:pos x="90" y="230"/>
                    </a:cxn>
                    <a:cxn ang="0">
                      <a:pos x="100" y="256"/>
                    </a:cxn>
                    <a:cxn ang="0">
                      <a:pos x="78" y="268"/>
                    </a:cxn>
                    <a:cxn ang="0">
                      <a:pos x="74" y="304"/>
                    </a:cxn>
                    <a:cxn ang="0">
                      <a:pos x="52" y="318"/>
                    </a:cxn>
                    <a:cxn ang="0">
                      <a:pos x="36" y="338"/>
                    </a:cxn>
                    <a:cxn ang="0">
                      <a:pos x="0" y="300"/>
                    </a:cxn>
                    <a:cxn ang="0">
                      <a:pos x="12" y="294"/>
                    </a:cxn>
                    <a:cxn ang="0">
                      <a:pos x="42" y="274"/>
                    </a:cxn>
                    <a:cxn ang="0">
                      <a:pos x="58" y="258"/>
                    </a:cxn>
                    <a:cxn ang="0">
                      <a:pos x="4" y="224"/>
                    </a:cxn>
                    <a:cxn ang="0">
                      <a:pos x="46" y="200"/>
                    </a:cxn>
                    <a:cxn ang="0">
                      <a:pos x="6" y="160"/>
                    </a:cxn>
                    <a:cxn ang="0">
                      <a:pos x="30" y="136"/>
                    </a:cxn>
                    <a:cxn ang="0">
                      <a:pos x="58" y="120"/>
                    </a:cxn>
                    <a:cxn ang="0">
                      <a:pos x="70" y="146"/>
                    </a:cxn>
                    <a:cxn ang="0">
                      <a:pos x="100" y="140"/>
                    </a:cxn>
                    <a:cxn ang="0">
                      <a:pos x="84" y="92"/>
                    </a:cxn>
                  </a:cxnLst>
                  <a:rect l="0" t="0" r="r" b="b"/>
                  <a:pathLst>
                    <a:path w="234" h="338">
                      <a:moveTo>
                        <a:pt x="94" y="88"/>
                      </a:moveTo>
                      <a:lnTo>
                        <a:pt x="116" y="68"/>
                      </a:lnTo>
                      <a:lnTo>
                        <a:pt x="148" y="66"/>
                      </a:lnTo>
                      <a:lnTo>
                        <a:pt x="154" y="50"/>
                      </a:lnTo>
                      <a:lnTo>
                        <a:pt x="200" y="22"/>
                      </a:lnTo>
                      <a:lnTo>
                        <a:pt x="214" y="0"/>
                      </a:lnTo>
                      <a:lnTo>
                        <a:pt x="234" y="20"/>
                      </a:lnTo>
                      <a:lnTo>
                        <a:pt x="232" y="52"/>
                      </a:lnTo>
                      <a:lnTo>
                        <a:pt x="232" y="58"/>
                      </a:lnTo>
                      <a:lnTo>
                        <a:pt x="228" y="64"/>
                      </a:lnTo>
                      <a:lnTo>
                        <a:pt x="222" y="72"/>
                      </a:lnTo>
                      <a:lnTo>
                        <a:pt x="232" y="80"/>
                      </a:lnTo>
                      <a:lnTo>
                        <a:pt x="204" y="104"/>
                      </a:lnTo>
                      <a:lnTo>
                        <a:pt x="178" y="136"/>
                      </a:lnTo>
                      <a:lnTo>
                        <a:pt x="184" y="162"/>
                      </a:lnTo>
                      <a:lnTo>
                        <a:pt x="142" y="182"/>
                      </a:lnTo>
                      <a:lnTo>
                        <a:pt x="162" y="186"/>
                      </a:lnTo>
                      <a:lnTo>
                        <a:pt x="180" y="180"/>
                      </a:lnTo>
                      <a:lnTo>
                        <a:pt x="182" y="194"/>
                      </a:lnTo>
                      <a:lnTo>
                        <a:pt x="176" y="218"/>
                      </a:lnTo>
                      <a:lnTo>
                        <a:pt x="140" y="214"/>
                      </a:lnTo>
                      <a:lnTo>
                        <a:pt x="156" y="232"/>
                      </a:lnTo>
                      <a:lnTo>
                        <a:pt x="156" y="240"/>
                      </a:lnTo>
                      <a:lnTo>
                        <a:pt x="156" y="246"/>
                      </a:lnTo>
                      <a:lnTo>
                        <a:pt x="154" y="248"/>
                      </a:lnTo>
                      <a:lnTo>
                        <a:pt x="124" y="256"/>
                      </a:lnTo>
                      <a:lnTo>
                        <a:pt x="114" y="252"/>
                      </a:lnTo>
                      <a:lnTo>
                        <a:pt x="106" y="242"/>
                      </a:lnTo>
                      <a:lnTo>
                        <a:pt x="104" y="206"/>
                      </a:lnTo>
                      <a:lnTo>
                        <a:pt x="88" y="216"/>
                      </a:lnTo>
                      <a:lnTo>
                        <a:pt x="88" y="224"/>
                      </a:lnTo>
                      <a:lnTo>
                        <a:pt x="90" y="230"/>
                      </a:lnTo>
                      <a:lnTo>
                        <a:pt x="92" y="236"/>
                      </a:lnTo>
                      <a:lnTo>
                        <a:pt x="100" y="256"/>
                      </a:lnTo>
                      <a:lnTo>
                        <a:pt x="104" y="272"/>
                      </a:lnTo>
                      <a:lnTo>
                        <a:pt x="78" y="268"/>
                      </a:lnTo>
                      <a:lnTo>
                        <a:pt x="86" y="292"/>
                      </a:lnTo>
                      <a:lnTo>
                        <a:pt x="74" y="304"/>
                      </a:lnTo>
                      <a:lnTo>
                        <a:pt x="58" y="300"/>
                      </a:lnTo>
                      <a:lnTo>
                        <a:pt x="52" y="318"/>
                      </a:lnTo>
                      <a:lnTo>
                        <a:pt x="42" y="324"/>
                      </a:lnTo>
                      <a:lnTo>
                        <a:pt x="36" y="338"/>
                      </a:lnTo>
                      <a:lnTo>
                        <a:pt x="22" y="310"/>
                      </a:lnTo>
                      <a:lnTo>
                        <a:pt x="0" y="300"/>
                      </a:lnTo>
                      <a:lnTo>
                        <a:pt x="2" y="280"/>
                      </a:lnTo>
                      <a:lnTo>
                        <a:pt x="12" y="294"/>
                      </a:lnTo>
                      <a:lnTo>
                        <a:pt x="30" y="276"/>
                      </a:lnTo>
                      <a:lnTo>
                        <a:pt x="42" y="274"/>
                      </a:lnTo>
                      <a:lnTo>
                        <a:pt x="38" y="264"/>
                      </a:lnTo>
                      <a:lnTo>
                        <a:pt x="58" y="258"/>
                      </a:lnTo>
                      <a:lnTo>
                        <a:pt x="58" y="246"/>
                      </a:lnTo>
                      <a:lnTo>
                        <a:pt x="4" y="224"/>
                      </a:lnTo>
                      <a:lnTo>
                        <a:pt x="14" y="208"/>
                      </a:lnTo>
                      <a:lnTo>
                        <a:pt x="46" y="200"/>
                      </a:lnTo>
                      <a:lnTo>
                        <a:pt x="16" y="180"/>
                      </a:lnTo>
                      <a:lnTo>
                        <a:pt x="6" y="160"/>
                      </a:lnTo>
                      <a:lnTo>
                        <a:pt x="12" y="142"/>
                      </a:lnTo>
                      <a:lnTo>
                        <a:pt x="30" y="136"/>
                      </a:lnTo>
                      <a:lnTo>
                        <a:pt x="28" y="114"/>
                      </a:lnTo>
                      <a:lnTo>
                        <a:pt x="58" y="120"/>
                      </a:lnTo>
                      <a:lnTo>
                        <a:pt x="56" y="140"/>
                      </a:lnTo>
                      <a:lnTo>
                        <a:pt x="70" y="146"/>
                      </a:lnTo>
                      <a:lnTo>
                        <a:pt x="80" y="138"/>
                      </a:lnTo>
                      <a:lnTo>
                        <a:pt x="100" y="140"/>
                      </a:lnTo>
                      <a:lnTo>
                        <a:pt x="88" y="110"/>
                      </a:lnTo>
                      <a:lnTo>
                        <a:pt x="84" y="92"/>
                      </a:lnTo>
                      <a:lnTo>
                        <a:pt x="94" y="88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3" name="Skye"/>
                <p:cNvSpPr>
                  <a:spLocks/>
                </p:cNvSpPr>
                <p:nvPr/>
              </p:nvSpPr>
              <p:spPr bwMode="gray">
                <a:xfrm>
                  <a:off x="1890104" y="1324843"/>
                  <a:ext cx="341047" cy="403530"/>
                </a:xfrm>
                <a:custGeom>
                  <a:avLst/>
                  <a:gdLst/>
                  <a:ahLst/>
                  <a:cxnLst>
                    <a:cxn ang="0">
                      <a:pos x="112" y="82"/>
                    </a:cxn>
                    <a:cxn ang="0">
                      <a:pos x="96" y="30"/>
                    </a:cxn>
                    <a:cxn ang="0">
                      <a:pos x="114" y="0"/>
                    </a:cxn>
                    <a:cxn ang="0">
                      <a:pos x="150" y="34"/>
                    </a:cxn>
                    <a:cxn ang="0">
                      <a:pos x="156" y="96"/>
                    </a:cxn>
                    <a:cxn ang="0">
                      <a:pos x="140" y="128"/>
                    </a:cxn>
                    <a:cxn ang="0">
                      <a:pos x="158" y="170"/>
                    </a:cxn>
                    <a:cxn ang="0">
                      <a:pos x="196" y="196"/>
                    </a:cxn>
                    <a:cxn ang="0">
                      <a:pos x="242" y="200"/>
                    </a:cxn>
                    <a:cxn ang="0">
                      <a:pos x="248" y="232"/>
                    </a:cxn>
                    <a:cxn ang="0">
                      <a:pos x="222" y="268"/>
                    </a:cxn>
                    <a:cxn ang="0">
                      <a:pos x="208" y="284"/>
                    </a:cxn>
                    <a:cxn ang="0">
                      <a:pos x="194" y="290"/>
                    </a:cxn>
                    <a:cxn ang="0">
                      <a:pos x="176" y="278"/>
                    </a:cxn>
                    <a:cxn ang="0">
                      <a:pos x="200" y="250"/>
                    </a:cxn>
                    <a:cxn ang="0">
                      <a:pos x="198" y="232"/>
                    </a:cxn>
                    <a:cxn ang="0">
                      <a:pos x="172" y="224"/>
                    </a:cxn>
                    <a:cxn ang="0">
                      <a:pos x="168" y="252"/>
                    </a:cxn>
                    <a:cxn ang="0">
                      <a:pos x="158" y="236"/>
                    </a:cxn>
                    <a:cxn ang="0">
                      <a:pos x="116" y="232"/>
                    </a:cxn>
                    <a:cxn ang="0">
                      <a:pos x="94" y="220"/>
                    </a:cxn>
                    <a:cxn ang="0">
                      <a:pos x="78" y="184"/>
                    </a:cxn>
                    <a:cxn ang="0">
                      <a:pos x="88" y="168"/>
                    </a:cxn>
                    <a:cxn ang="0">
                      <a:pos x="96" y="154"/>
                    </a:cxn>
                    <a:cxn ang="0">
                      <a:pos x="56" y="126"/>
                    </a:cxn>
                    <a:cxn ang="0">
                      <a:pos x="48" y="148"/>
                    </a:cxn>
                    <a:cxn ang="0">
                      <a:pos x="12" y="134"/>
                    </a:cxn>
                    <a:cxn ang="0">
                      <a:pos x="0" y="86"/>
                    </a:cxn>
                    <a:cxn ang="0">
                      <a:pos x="28" y="98"/>
                    </a:cxn>
                    <a:cxn ang="0">
                      <a:pos x="38" y="92"/>
                    </a:cxn>
                    <a:cxn ang="0">
                      <a:pos x="36" y="56"/>
                    </a:cxn>
                    <a:cxn ang="0">
                      <a:pos x="58" y="62"/>
                    </a:cxn>
                    <a:cxn ang="0">
                      <a:pos x="110" y="92"/>
                    </a:cxn>
                  </a:cxnLst>
                  <a:rect l="0" t="0" r="r" b="b"/>
                  <a:pathLst>
                    <a:path w="250" h="292">
                      <a:moveTo>
                        <a:pt x="110" y="92"/>
                      </a:moveTo>
                      <a:lnTo>
                        <a:pt x="112" y="82"/>
                      </a:lnTo>
                      <a:lnTo>
                        <a:pt x="100" y="64"/>
                      </a:lnTo>
                      <a:lnTo>
                        <a:pt x="96" y="30"/>
                      </a:lnTo>
                      <a:lnTo>
                        <a:pt x="104" y="10"/>
                      </a:lnTo>
                      <a:lnTo>
                        <a:pt x="114" y="0"/>
                      </a:lnTo>
                      <a:lnTo>
                        <a:pt x="134" y="10"/>
                      </a:lnTo>
                      <a:lnTo>
                        <a:pt x="150" y="34"/>
                      </a:lnTo>
                      <a:lnTo>
                        <a:pt x="156" y="62"/>
                      </a:lnTo>
                      <a:lnTo>
                        <a:pt x="156" y="96"/>
                      </a:lnTo>
                      <a:lnTo>
                        <a:pt x="150" y="114"/>
                      </a:lnTo>
                      <a:lnTo>
                        <a:pt x="140" y="128"/>
                      </a:lnTo>
                      <a:lnTo>
                        <a:pt x="150" y="158"/>
                      </a:lnTo>
                      <a:lnTo>
                        <a:pt x="158" y="170"/>
                      </a:lnTo>
                      <a:lnTo>
                        <a:pt x="166" y="180"/>
                      </a:lnTo>
                      <a:lnTo>
                        <a:pt x="196" y="196"/>
                      </a:lnTo>
                      <a:lnTo>
                        <a:pt x="222" y="198"/>
                      </a:lnTo>
                      <a:lnTo>
                        <a:pt x="242" y="200"/>
                      </a:lnTo>
                      <a:lnTo>
                        <a:pt x="250" y="210"/>
                      </a:lnTo>
                      <a:lnTo>
                        <a:pt x="248" y="232"/>
                      </a:lnTo>
                      <a:lnTo>
                        <a:pt x="238" y="246"/>
                      </a:lnTo>
                      <a:lnTo>
                        <a:pt x="222" y="268"/>
                      </a:lnTo>
                      <a:lnTo>
                        <a:pt x="216" y="274"/>
                      </a:lnTo>
                      <a:lnTo>
                        <a:pt x="208" y="284"/>
                      </a:lnTo>
                      <a:lnTo>
                        <a:pt x="204" y="288"/>
                      </a:lnTo>
                      <a:lnTo>
                        <a:pt x="194" y="290"/>
                      </a:lnTo>
                      <a:lnTo>
                        <a:pt x="182" y="292"/>
                      </a:lnTo>
                      <a:lnTo>
                        <a:pt x="176" y="278"/>
                      </a:lnTo>
                      <a:lnTo>
                        <a:pt x="178" y="258"/>
                      </a:lnTo>
                      <a:lnTo>
                        <a:pt x="200" y="250"/>
                      </a:lnTo>
                      <a:lnTo>
                        <a:pt x="214" y="232"/>
                      </a:lnTo>
                      <a:lnTo>
                        <a:pt x="198" y="232"/>
                      </a:lnTo>
                      <a:lnTo>
                        <a:pt x="178" y="216"/>
                      </a:lnTo>
                      <a:lnTo>
                        <a:pt x="172" y="224"/>
                      </a:lnTo>
                      <a:lnTo>
                        <a:pt x="172" y="236"/>
                      </a:lnTo>
                      <a:lnTo>
                        <a:pt x="168" y="252"/>
                      </a:lnTo>
                      <a:lnTo>
                        <a:pt x="158" y="248"/>
                      </a:lnTo>
                      <a:lnTo>
                        <a:pt x="158" y="236"/>
                      </a:lnTo>
                      <a:lnTo>
                        <a:pt x="144" y="226"/>
                      </a:lnTo>
                      <a:lnTo>
                        <a:pt x="116" y="232"/>
                      </a:lnTo>
                      <a:lnTo>
                        <a:pt x="112" y="220"/>
                      </a:lnTo>
                      <a:lnTo>
                        <a:pt x="94" y="220"/>
                      </a:lnTo>
                      <a:lnTo>
                        <a:pt x="94" y="200"/>
                      </a:lnTo>
                      <a:lnTo>
                        <a:pt x="78" y="184"/>
                      </a:lnTo>
                      <a:lnTo>
                        <a:pt x="74" y="164"/>
                      </a:lnTo>
                      <a:lnTo>
                        <a:pt x="88" y="168"/>
                      </a:lnTo>
                      <a:lnTo>
                        <a:pt x="100" y="174"/>
                      </a:lnTo>
                      <a:lnTo>
                        <a:pt x="96" y="154"/>
                      </a:lnTo>
                      <a:lnTo>
                        <a:pt x="78" y="144"/>
                      </a:lnTo>
                      <a:lnTo>
                        <a:pt x="56" y="126"/>
                      </a:lnTo>
                      <a:lnTo>
                        <a:pt x="48" y="136"/>
                      </a:lnTo>
                      <a:lnTo>
                        <a:pt x="48" y="148"/>
                      </a:lnTo>
                      <a:lnTo>
                        <a:pt x="32" y="148"/>
                      </a:lnTo>
                      <a:lnTo>
                        <a:pt x="12" y="134"/>
                      </a:lnTo>
                      <a:lnTo>
                        <a:pt x="0" y="108"/>
                      </a:lnTo>
                      <a:lnTo>
                        <a:pt x="0" y="86"/>
                      </a:lnTo>
                      <a:lnTo>
                        <a:pt x="12" y="76"/>
                      </a:lnTo>
                      <a:lnTo>
                        <a:pt x="28" y="98"/>
                      </a:lnTo>
                      <a:lnTo>
                        <a:pt x="46" y="108"/>
                      </a:lnTo>
                      <a:lnTo>
                        <a:pt x="38" y="92"/>
                      </a:lnTo>
                      <a:lnTo>
                        <a:pt x="46" y="74"/>
                      </a:lnTo>
                      <a:lnTo>
                        <a:pt x="36" y="56"/>
                      </a:lnTo>
                      <a:lnTo>
                        <a:pt x="42" y="42"/>
                      </a:lnTo>
                      <a:lnTo>
                        <a:pt x="58" y="62"/>
                      </a:lnTo>
                      <a:lnTo>
                        <a:pt x="88" y="72"/>
                      </a:lnTo>
                      <a:lnTo>
                        <a:pt x="110" y="92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4" name="North Uist"/>
                <p:cNvSpPr>
                  <a:spLocks/>
                </p:cNvSpPr>
                <p:nvPr/>
              </p:nvSpPr>
              <p:spPr bwMode="gray">
                <a:xfrm>
                  <a:off x="1647987" y="1316970"/>
                  <a:ext cx="142265" cy="10039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34" y="4"/>
                    </a:cxn>
                    <a:cxn ang="0">
                      <a:pos x="52" y="10"/>
                    </a:cxn>
                    <a:cxn ang="0">
                      <a:pos x="80" y="0"/>
                    </a:cxn>
                    <a:cxn ang="0">
                      <a:pos x="86" y="12"/>
                    </a:cxn>
                    <a:cxn ang="0">
                      <a:pos x="104" y="12"/>
                    </a:cxn>
                    <a:cxn ang="0">
                      <a:pos x="100" y="26"/>
                    </a:cxn>
                    <a:cxn ang="0">
                      <a:pos x="88" y="24"/>
                    </a:cxn>
                    <a:cxn ang="0">
                      <a:pos x="82" y="24"/>
                    </a:cxn>
                    <a:cxn ang="0">
                      <a:pos x="80" y="24"/>
                    </a:cxn>
                    <a:cxn ang="0">
                      <a:pos x="78" y="26"/>
                    </a:cxn>
                    <a:cxn ang="0">
                      <a:pos x="88" y="36"/>
                    </a:cxn>
                    <a:cxn ang="0">
                      <a:pos x="94" y="44"/>
                    </a:cxn>
                    <a:cxn ang="0">
                      <a:pos x="88" y="56"/>
                    </a:cxn>
                    <a:cxn ang="0">
                      <a:pos x="84" y="68"/>
                    </a:cxn>
                    <a:cxn ang="0">
                      <a:pos x="38" y="72"/>
                    </a:cxn>
                    <a:cxn ang="0">
                      <a:pos x="26" y="46"/>
                    </a:cxn>
                    <a:cxn ang="0">
                      <a:pos x="0" y="30"/>
                    </a:cxn>
                    <a:cxn ang="0">
                      <a:pos x="6" y="16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04" h="72">
                      <a:moveTo>
                        <a:pt x="14" y="10"/>
                      </a:moveTo>
                      <a:lnTo>
                        <a:pt x="34" y="4"/>
                      </a:lnTo>
                      <a:lnTo>
                        <a:pt x="52" y="10"/>
                      </a:lnTo>
                      <a:lnTo>
                        <a:pt x="80" y="0"/>
                      </a:lnTo>
                      <a:lnTo>
                        <a:pt x="86" y="12"/>
                      </a:lnTo>
                      <a:lnTo>
                        <a:pt x="104" y="12"/>
                      </a:lnTo>
                      <a:lnTo>
                        <a:pt x="100" y="26"/>
                      </a:lnTo>
                      <a:lnTo>
                        <a:pt x="88" y="24"/>
                      </a:lnTo>
                      <a:lnTo>
                        <a:pt x="82" y="24"/>
                      </a:lnTo>
                      <a:lnTo>
                        <a:pt x="80" y="24"/>
                      </a:lnTo>
                      <a:lnTo>
                        <a:pt x="78" y="26"/>
                      </a:lnTo>
                      <a:lnTo>
                        <a:pt x="88" y="36"/>
                      </a:lnTo>
                      <a:lnTo>
                        <a:pt x="94" y="44"/>
                      </a:lnTo>
                      <a:lnTo>
                        <a:pt x="88" y="56"/>
                      </a:lnTo>
                      <a:lnTo>
                        <a:pt x="84" y="68"/>
                      </a:lnTo>
                      <a:lnTo>
                        <a:pt x="38" y="72"/>
                      </a:lnTo>
                      <a:lnTo>
                        <a:pt x="26" y="46"/>
                      </a:lnTo>
                      <a:lnTo>
                        <a:pt x="0" y="30"/>
                      </a:lnTo>
                      <a:lnTo>
                        <a:pt x="6" y="16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5" name="Benbecula"/>
                <p:cNvSpPr>
                  <a:spLocks/>
                </p:cNvSpPr>
                <p:nvPr/>
              </p:nvSpPr>
              <p:spPr bwMode="gray">
                <a:xfrm>
                  <a:off x="1673577" y="1439013"/>
                  <a:ext cx="60414" cy="4724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4" y="8"/>
                    </a:cxn>
                    <a:cxn ang="0">
                      <a:pos x="32" y="34"/>
                    </a:cxn>
                    <a:cxn ang="0">
                      <a:pos x="12" y="28"/>
                    </a:cxn>
                    <a:cxn ang="0">
                      <a:pos x="0" y="1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44" h="34">
                      <a:moveTo>
                        <a:pt x="14" y="0"/>
                      </a:moveTo>
                      <a:lnTo>
                        <a:pt x="44" y="8"/>
                      </a:lnTo>
                      <a:lnTo>
                        <a:pt x="32" y="34"/>
                      </a:lnTo>
                      <a:lnTo>
                        <a:pt x="12" y="28"/>
                      </a:lnTo>
                      <a:lnTo>
                        <a:pt x="0" y="1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6" name="South Uist"/>
                <p:cNvSpPr>
                  <a:spLocks/>
                </p:cNvSpPr>
                <p:nvPr/>
              </p:nvSpPr>
              <p:spPr bwMode="gray">
                <a:xfrm>
                  <a:off x="1655862" y="1488223"/>
                  <a:ext cx="64311" cy="179128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4" y="18"/>
                    </a:cxn>
                    <a:cxn ang="0">
                      <a:pos x="46" y="42"/>
                    </a:cxn>
                    <a:cxn ang="0">
                      <a:pos x="34" y="66"/>
                    </a:cxn>
                    <a:cxn ang="0">
                      <a:pos x="24" y="60"/>
                    </a:cxn>
                    <a:cxn ang="0">
                      <a:pos x="18" y="56"/>
                    </a:cxn>
                    <a:cxn ang="0">
                      <a:pos x="16" y="56"/>
                    </a:cxn>
                    <a:cxn ang="0">
                      <a:pos x="16" y="74"/>
                    </a:cxn>
                    <a:cxn ang="0">
                      <a:pos x="30" y="84"/>
                    </a:cxn>
                    <a:cxn ang="0">
                      <a:pos x="30" y="98"/>
                    </a:cxn>
                    <a:cxn ang="0">
                      <a:pos x="20" y="104"/>
                    </a:cxn>
                    <a:cxn ang="0">
                      <a:pos x="32" y="118"/>
                    </a:cxn>
                    <a:cxn ang="0">
                      <a:pos x="32" y="130"/>
                    </a:cxn>
                    <a:cxn ang="0">
                      <a:pos x="0" y="112"/>
                    </a:cxn>
                    <a:cxn ang="0">
                      <a:pos x="0" y="90"/>
                    </a:cxn>
                    <a:cxn ang="0">
                      <a:pos x="0" y="64"/>
                    </a:cxn>
                    <a:cxn ang="0">
                      <a:pos x="2" y="44"/>
                    </a:cxn>
                    <a:cxn ang="0">
                      <a:pos x="4" y="26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46" h="130">
                      <a:moveTo>
                        <a:pt x="6" y="0"/>
                      </a:moveTo>
                      <a:lnTo>
                        <a:pt x="24" y="18"/>
                      </a:lnTo>
                      <a:lnTo>
                        <a:pt x="46" y="42"/>
                      </a:lnTo>
                      <a:lnTo>
                        <a:pt x="34" y="66"/>
                      </a:lnTo>
                      <a:lnTo>
                        <a:pt x="24" y="60"/>
                      </a:lnTo>
                      <a:lnTo>
                        <a:pt x="18" y="56"/>
                      </a:lnTo>
                      <a:lnTo>
                        <a:pt x="16" y="56"/>
                      </a:lnTo>
                      <a:lnTo>
                        <a:pt x="16" y="74"/>
                      </a:lnTo>
                      <a:lnTo>
                        <a:pt x="30" y="84"/>
                      </a:lnTo>
                      <a:lnTo>
                        <a:pt x="30" y="98"/>
                      </a:lnTo>
                      <a:lnTo>
                        <a:pt x="20" y="104"/>
                      </a:lnTo>
                      <a:lnTo>
                        <a:pt x="32" y="118"/>
                      </a:lnTo>
                      <a:lnTo>
                        <a:pt x="32" y="130"/>
                      </a:lnTo>
                      <a:lnTo>
                        <a:pt x="0" y="112"/>
                      </a:lnTo>
                      <a:lnTo>
                        <a:pt x="0" y="90"/>
                      </a:lnTo>
                      <a:lnTo>
                        <a:pt x="0" y="64"/>
                      </a:lnTo>
                      <a:lnTo>
                        <a:pt x="2" y="44"/>
                      </a:lnTo>
                      <a:lnTo>
                        <a:pt x="4" y="2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7" name="Colonsay"/>
                <p:cNvSpPr>
                  <a:spLocks/>
                </p:cNvSpPr>
                <p:nvPr/>
              </p:nvSpPr>
              <p:spPr bwMode="gray">
                <a:xfrm>
                  <a:off x="2016084" y="2283472"/>
                  <a:ext cx="53187" cy="53148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20" y="38"/>
                    </a:cxn>
                    <a:cxn ang="0">
                      <a:pos x="10" y="36"/>
                    </a:cxn>
                    <a:cxn ang="0">
                      <a:pos x="2" y="36"/>
                    </a:cxn>
                    <a:cxn ang="0">
                      <a:pos x="0" y="34"/>
                    </a:cxn>
                    <a:cxn ang="0">
                      <a:pos x="8" y="14"/>
                    </a:cxn>
                    <a:cxn ang="0">
                      <a:pos x="18" y="6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32" h="38">
                      <a:moveTo>
                        <a:pt x="32" y="0"/>
                      </a:moveTo>
                      <a:lnTo>
                        <a:pt x="20" y="38"/>
                      </a:lnTo>
                      <a:lnTo>
                        <a:pt x="10" y="36"/>
                      </a:lnTo>
                      <a:lnTo>
                        <a:pt x="2" y="36"/>
                      </a:lnTo>
                      <a:lnTo>
                        <a:pt x="0" y="34"/>
                      </a:lnTo>
                      <a:lnTo>
                        <a:pt x="8" y="14"/>
                      </a:lnTo>
                      <a:lnTo>
                        <a:pt x="18" y="6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8" name="Barra"/>
                <p:cNvSpPr>
                  <a:spLocks/>
                </p:cNvSpPr>
                <p:nvPr/>
              </p:nvSpPr>
              <p:spPr bwMode="gray">
                <a:xfrm>
                  <a:off x="1606649" y="1685067"/>
                  <a:ext cx="53187" cy="64958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38" y="26"/>
                    </a:cxn>
                    <a:cxn ang="0">
                      <a:pos x="18" y="48"/>
                    </a:cxn>
                    <a:cxn ang="0">
                      <a:pos x="0" y="42"/>
                    </a:cxn>
                    <a:cxn ang="0">
                      <a:pos x="10" y="18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38" h="48">
                      <a:moveTo>
                        <a:pt x="28" y="0"/>
                      </a:moveTo>
                      <a:lnTo>
                        <a:pt x="38" y="26"/>
                      </a:lnTo>
                      <a:lnTo>
                        <a:pt x="18" y="48"/>
                      </a:lnTo>
                      <a:lnTo>
                        <a:pt x="0" y="42"/>
                      </a:lnTo>
                      <a:lnTo>
                        <a:pt x="10" y="18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9" name="Rum"/>
                <p:cNvSpPr>
                  <a:spLocks/>
                </p:cNvSpPr>
                <p:nvPr/>
              </p:nvSpPr>
              <p:spPr bwMode="gray">
                <a:xfrm>
                  <a:off x="1982620" y="1718531"/>
                  <a:ext cx="66260" cy="70865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24" y="0"/>
                    </a:cxn>
                    <a:cxn ang="0">
                      <a:pos x="48" y="22"/>
                    </a:cxn>
                    <a:cxn ang="0">
                      <a:pos x="42" y="42"/>
                    </a:cxn>
                    <a:cxn ang="0">
                      <a:pos x="30" y="52"/>
                    </a:cxn>
                    <a:cxn ang="0">
                      <a:pos x="18" y="4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48" h="52">
                      <a:moveTo>
                        <a:pt x="0" y="20"/>
                      </a:moveTo>
                      <a:lnTo>
                        <a:pt x="24" y="0"/>
                      </a:lnTo>
                      <a:lnTo>
                        <a:pt x="48" y="22"/>
                      </a:lnTo>
                      <a:lnTo>
                        <a:pt x="42" y="42"/>
                      </a:lnTo>
                      <a:lnTo>
                        <a:pt x="30" y="52"/>
                      </a:lnTo>
                      <a:lnTo>
                        <a:pt x="18" y="4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0" name="Coll"/>
                <p:cNvSpPr>
                  <a:spLocks/>
                </p:cNvSpPr>
                <p:nvPr/>
              </p:nvSpPr>
              <p:spPr bwMode="gray">
                <a:xfrm>
                  <a:off x="1892073" y="1933090"/>
                  <a:ext cx="81851" cy="7480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4" y="20"/>
                    </a:cxn>
                    <a:cxn ang="0">
                      <a:pos x="50" y="0"/>
                    </a:cxn>
                    <a:cxn ang="0">
                      <a:pos x="60" y="8"/>
                    </a:cxn>
                    <a:cxn ang="0">
                      <a:pos x="42" y="30"/>
                    </a:cxn>
                    <a:cxn ang="0">
                      <a:pos x="26" y="46"/>
                    </a:cxn>
                    <a:cxn ang="0">
                      <a:pos x="22" y="48"/>
                    </a:cxn>
                    <a:cxn ang="0">
                      <a:pos x="16" y="52"/>
                    </a:cxn>
                    <a:cxn ang="0">
                      <a:pos x="8" y="5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54">
                      <a:moveTo>
                        <a:pt x="0" y="44"/>
                      </a:moveTo>
                      <a:lnTo>
                        <a:pt x="24" y="20"/>
                      </a:lnTo>
                      <a:lnTo>
                        <a:pt x="50" y="0"/>
                      </a:lnTo>
                      <a:lnTo>
                        <a:pt x="60" y="8"/>
                      </a:lnTo>
                      <a:lnTo>
                        <a:pt x="42" y="30"/>
                      </a:lnTo>
                      <a:lnTo>
                        <a:pt x="26" y="46"/>
                      </a:lnTo>
                      <a:lnTo>
                        <a:pt x="22" y="48"/>
                      </a:lnTo>
                      <a:lnTo>
                        <a:pt x="16" y="52"/>
                      </a:lnTo>
                      <a:lnTo>
                        <a:pt x="8" y="5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0" name="Orkney Islands"/>
              <p:cNvGrpSpPr/>
              <p:nvPr/>
            </p:nvGrpSpPr>
            <p:grpSpPr bwMode="gray">
              <a:xfrm>
                <a:off x="7424764" y="1652314"/>
                <a:ext cx="280192" cy="329952"/>
                <a:chOff x="2988493" y="344562"/>
                <a:chExt cx="325957" cy="383845"/>
              </a:xfrm>
              <a:solidFill>
                <a:schemeClr val="accent1"/>
              </a:solidFill>
            </p:grpSpPr>
            <p:sp>
              <p:nvSpPr>
                <p:cNvPr id="1458" name="Hoy"/>
                <p:cNvSpPr>
                  <a:spLocks/>
                </p:cNvSpPr>
                <p:nvPr/>
              </p:nvSpPr>
              <p:spPr bwMode="gray">
                <a:xfrm>
                  <a:off x="2988493" y="616208"/>
                  <a:ext cx="91594" cy="86611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26" y="32"/>
                    </a:cxn>
                    <a:cxn ang="0">
                      <a:pos x="40" y="56"/>
                    </a:cxn>
                    <a:cxn ang="0">
                      <a:pos x="52" y="62"/>
                    </a:cxn>
                    <a:cxn ang="0">
                      <a:pos x="62" y="64"/>
                    </a:cxn>
                    <a:cxn ang="0">
                      <a:pos x="66" y="64"/>
                    </a:cxn>
                    <a:cxn ang="0">
                      <a:pos x="66" y="62"/>
                    </a:cxn>
                    <a:cxn ang="0">
                      <a:pos x="64" y="52"/>
                    </a:cxn>
                    <a:cxn ang="0">
                      <a:pos x="60" y="32"/>
                    </a:cxn>
                    <a:cxn ang="0">
                      <a:pos x="50" y="8"/>
                    </a:cxn>
                    <a:cxn ang="0">
                      <a:pos x="28" y="0"/>
                    </a:cxn>
                    <a:cxn ang="0">
                      <a:pos x="12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2" y="16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66" h="64">
                      <a:moveTo>
                        <a:pt x="4" y="20"/>
                      </a:moveTo>
                      <a:lnTo>
                        <a:pt x="26" y="32"/>
                      </a:lnTo>
                      <a:lnTo>
                        <a:pt x="40" y="56"/>
                      </a:lnTo>
                      <a:lnTo>
                        <a:pt x="52" y="62"/>
                      </a:lnTo>
                      <a:lnTo>
                        <a:pt x="62" y="64"/>
                      </a:lnTo>
                      <a:lnTo>
                        <a:pt x="66" y="64"/>
                      </a:lnTo>
                      <a:lnTo>
                        <a:pt x="66" y="62"/>
                      </a:lnTo>
                      <a:lnTo>
                        <a:pt x="64" y="52"/>
                      </a:lnTo>
                      <a:lnTo>
                        <a:pt x="60" y="32"/>
                      </a:lnTo>
                      <a:lnTo>
                        <a:pt x="50" y="8"/>
                      </a:lnTo>
                      <a:lnTo>
                        <a:pt x="28" y="0"/>
                      </a:lnTo>
                      <a:lnTo>
                        <a:pt x="12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2" y="16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9" name="Mainland"/>
                <p:cNvSpPr>
                  <a:spLocks/>
                </p:cNvSpPr>
                <p:nvPr/>
              </p:nvSpPr>
              <p:spPr bwMode="gray">
                <a:xfrm>
                  <a:off x="3025893" y="486289"/>
                  <a:ext cx="196833" cy="15747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6" y="2"/>
                    </a:cxn>
                    <a:cxn ang="0">
                      <a:pos x="72" y="22"/>
                    </a:cxn>
                    <a:cxn ang="0">
                      <a:pos x="76" y="42"/>
                    </a:cxn>
                    <a:cxn ang="0">
                      <a:pos x="60" y="56"/>
                    </a:cxn>
                    <a:cxn ang="0">
                      <a:pos x="88" y="58"/>
                    </a:cxn>
                    <a:cxn ang="0">
                      <a:pos x="118" y="62"/>
                    </a:cxn>
                    <a:cxn ang="0">
                      <a:pos x="118" y="80"/>
                    </a:cxn>
                    <a:cxn ang="0">
                      <a:pos x="144" y="82"/>
                    </a:cxn>
                    <a:cxn ang="0">
                      <a:pos x="140" y="98"/>
                    </a:cxn>
                    <a:cxn ang="0">
                      <a:pos x="122" y="114"/>
                    </a:cxn>
                    <a:cxn ang="0">
                      <a:pos x="92" y="106"/>
                    </a:cxn>
                    <a:cxn ang="0">
                      <a:pos x="86" y="84"/>
                    </a:cxn>
                    <a:cxn ang="0">
                      <a:pos x="72" y="84"/>
                    </a:cxn>
                    <a:cxn ang="0">
                      <a:pos x="52" y="94"/>
                    </a:cxn>
                    <a:cxn ang="0">
                      <a:pos x="32" y="92"/>
                    </a:cxn>
                    <a:cxn ang="0">
                      <a:pos x="30" y="72"/>
                    </a:cxn>
                    <a:cxn ang="0">
                      <a:pos x="0" y="72"/>
                    </a:cxn>
                    <a:cxn ang="0">
                      <a:pos x="2" y="38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4" h="114">
                      <a:moveTo>
                        <a:pt x="4" y="0"/>
                      </a:moveTo>
                      <a:lnTo>
                        <a:pt x="46" y="2"/>
                      </a:lnTo>
                      <a:lnTo>
                        <a:pt x="72" y="22"/>
                      </a:lnTo>
                      <a:lnTo>
                        <a:pt x="76" y="42"/>
                      </a:lnTo>
                      <a:lnTo>
                        <a:pt x="60" y="56"/>
                      </a:lnTo>
                      <a:lnTo>
                        <a:pt x="88" y="58"/>
                      </a:lnTo>
                      <a:lnTo>
                        <a:pt x="118" y="62"/>
                      </a:lnTo>
                      <a:lnTo>
                        <a:pt x="118" y="80"/>
                      </a:lnTo>
                      <a:lnTo>
                        <a:pt x="144" y="82"/>
                      </a:lnTo>
                      <a:lnTo>
                        <a:pt x="140" y="98"/>
                      </a:lnTo>
                      <a:lnTo>
                        <a:pt x="122" y="114"/>
                      </a:lnTo>
                      <a:lnTo>
                        <a:pt x="92" y="106"/>
                      </a:lnTo>
                      <a:lnTo>
                        <a:pt x="86" y="84"/>
                      </a:lnTo>
                      <a:lnTo>
                        <a:pt x="72" y="84"/>
                      </a:lnTo>
                      <a:lnTo>
                        <a:pt x="52" y="94"/>
                      </a:lnTo>
                      <a:lnTo>
                        <a:pt x="32" y="92"/>
                      </a:lnTo>
                      <a:lnTo>
                        <a:pt x="30" y="72"/>
                      </a:lnTo>
                      <a:lnTo>
                        <a:pt x="0" y="72"/>
                      </a:lnTo>
                      <a:lnTo>
                        <a:pt x="2" y="3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0" name="South Ronaldsay"/>
                <p:cNvSpPr>
                  <a:spLocks/>
                </p:cNvSpPr>
                <p:nvPr/>
              </p:nvSpPr>
              <p:spPr bwMode="gray">
                <a:xfrm>
                  <a:off x="3138093" y="661480"/>
                  <a:ext cx="53186" cy="66927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4" y="0"/>
                    </a:cxn>
                    <a:cxn ang="0">
                      <a:pos x="26" y="28"/>
                    </a:cxn>
                    <a:cxn ang="0">
                      <a:pos x="18" y="48"/>
                    </a:cxn>
                    <a:cxn ang="0">
                      <a:pos x="4" y="48"/>
                    </a:cxn>
                    <a:cxn ang="0">
                      <a:pos x="4" y="32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6" h="48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26" y="28"/>
                      </a:lnTo>
                      <a:lnTo>
                        <a:pt x="18" y="48"/>
                      </a:lnTo>
                      <a:lnTo>
                        <a:pt x="4" y="48"/>
                      </a:lnTo>
                      <a:lnTo>
                        <a:pt x="4" y="3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1" name="Westray"/>
                <p:cNvSpPr>
                  <a:spLocks/>
                </p:cNvSpPr>
                <p:nvPr/>
              </p:nvSpPr>
              <p:spPr bwMode="gray">
                <a:xfrm>
                  <a:off x="3110535" y="344562"/>
                  <a:ext cx="66260" cy="70863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6" y="44"/>
                    </a:cxn>
                    <a:cxn ang="0">
                      <a:pos x="48" y="52"/>
                    </a:cxn>
                    <a:cxn ang="0">
                      <a:pos x="48" y="36"/>
                    </a:cxn>
                    <a:cxn ang="0">
                      <a:pos x="30" y="24"/>
                    </a:cxn>
                    <a:cxn ang="0">
                      <a:pos x="30" y="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48" h="52">
                      <a:moveTo>
                        <a:pt x="0" y="16"/>
                      </a:moveTo>
                      <a:lnTo>
                        <a:pt x="16" y="44"/>
                      </a:lnTo>
                      <a:lnTo>
                        <a:pt x="48" y="52"/>
                      </a:lnTo>
                      <a:lnTo>
                        <a:pt x="48" y="36"/>
                      </a:lnTo>
                      <a:lnTo>
                        <a:pt x="30" y="24"/>
                      </a:lnTo>
                      <a:lnTo>
                        <a:pt x="3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2" name="Sanday"/>
                <p:cNvSpPr>
                  <a:spLocks/>
                </p:cNvSpPr>
                <p:nvPr/>
              </p:nvSpPr>
              <p:spPr bwMode="gray">
                <a:xfrm>
                  <a:off x="3234548" y="372120"/>
                  <a:ext cx="79902" cy="80706"/>
                </a:xfrm>
                <a:custGeom>
                  <a:avLst/>
                  <a:gdLst/>
                  <a:ahLst/>
                  <a:cxnLst>
                    <a:cxn ang="0">
                      <a:pos x="2" y="34"/>
                    </a:cxn>
                    <a:cxn ang="0">
                      <a:pos x="0" y="58"/>
                    </a:cxn>
                    <a:cxn ang="0">
                      <a:pos x="26" y="36"/>
                    </a:cxn>
                    <a:cxn ang="0">
                      <a:pos x="58" y="18"/>
                    </a:cxn>
                    <a:cxn ang="0">
                      <a:pos x="54" y="0"/>
                    </a:cxn>
                    <a:cxn ang="0">
                      <a:pos x="28" y="22"/>
                    </a:cxn>
                    <a:cxn ang="0">
                      <a:pos x="22" y="6"/>
                    </a:cxn>
                    <a:cxn ang="0">
                      <a:pos x="2" y="34"/>
                    </a:cxn>
                  </a:cxnLst>
                  <a:rect l="0" t="0" r="r" b="b"/>
                  <a:pathLst>
                    <a:path w="58" h="58">
                      <a:moveTo>
                        <a:pt x="2" y="34"/>
                      </a:moveTo>
                      <a:lnTo>
                        <a:pt x="0" y="58"/>
                      </a:lnTo>
                      <a:lnTo>
                        <a:pt x="26" y="36"/>
                      </a:lnTo>
                      <a:lnTo>
                        <a:pt x="58" y="18"/>
                      </a:lnTo>
                      <a:lnTo>
                        <a:pt x="54" y="0"/>
                      </a:lnTo>
                      <a:lnTo>
                        <a:pt x="28" y="22"/>
                      </a:lnTo>
                      <a:lnTo>
                        <a:pt x="22" y="6"/>
                      </a:lnTo>
                      <a:lnTo>
                        <a:pt x="2" y="34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3" name="Stronsay"/>
                <p:cNvSpPr>
                  <a:spLocks/>
                </p:cNvSpPr>
                <p:nvPr/>
              </p:nvSpPr>
              <p:spPr bwMode="gray">
                <a:xfrm>
                  <a:off x="3230600" y="474479"/>
                  <a:ext cx="56517" cy="41337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40" y="26"/>
                    </a:cxn>
                    <a:cxn ang="0">
                      <a:pos x="42" y="14"/>
                    </a:cxn>
                    <a:cxn ang="0">
                      <a:pos x="16" y="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42" h="30">
                      <a:moveTo>
                        <a:pt x="0" y="30"/>
                      </a:moveTo>
                      <a:lnTo>
                        <a:pt x="40" y="26"/>
                      </a:lnTo>
                      <a:lnTo>
                        <a:pt x="42" y="14"/>
                      </a:lnTo>
                      <a:lnTo>
                        <a:pt x="1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6350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539" noProof="1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551" name="Oval 1550"/>
            <p:cNvSpPr/>
            <p:nvPr/>
          </p:nvSpPr>
          <p:spPr>
            <a:xfrm>
              <a:off x="7230365" y="4663675"/>
              <a:ext cx="86846" cy="88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39" dirty="0">
                <a:solidFill>
                  <a:prstClr val="white"/>
                </a:solidFill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r="8289"/>
          <a:stretch/>
        </p:blipFill>
        <p:spPr>
          <a:xfrm>
            <a:off x="625392" y="3765290"/>
            <a:ext cx="2124733" cy="17375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l="11793" r="14721"/>
          <a:stretch/>
        </p:blipFill>
        <p:spPr>
          <a:xfrm>
            <a:off x="2834082" y="1953742"/>
            <a:ext cx="1949310" cy="353682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/>
          <a:srcRect l="2481" r="23984"/>
          <a:stretch/>
        </p:blipFill>
        <p:spPr>
          <a:xfrm>
            <a:off x="625392" y="1953742"/>
            <a:ext cx="2124733" cy="1744469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7070808" y="2366022"/>
            <a:ext cx="2080323" cy="3429761"/>
          </a:xfrm>
          <a:prstGeom prst="roundRect">
            <a:avLst>
              <a:gd name="adj" fmla="val 1839"/>
            </a:avLst>
          </a:prstGeom>
          <a:solidFill>
            <a:schemeClr val="bg1"/>
          </a:solidFill>
          <a:ln>
            <a:solidFill>
              <a:srgbClr val="D9C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b="1" dirty="0">
                <a:solidFill>
                  <a:prstClr val="black"/>
                </a:solidFill>
                <a:latin typeface="Gadugi" panose="020B0502040204020203" pitchFamily="34" charset="0"/>
              </a:rPr>
              <a:t>Arran Factory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Factory footprint: 1,730m²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Site area: 12,000m²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Products: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Chutneys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Mustards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Preserves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Production Capability: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2 low tech, flexible filling lines</a:t>
            </a:r>
          </a:p>
          <a:p>
            <a:pPr marL="531813" lvl="2" indent="-1762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Retail jars</a:t>
            </a:r>
          </a:p>
          <a:p>
            <a:pPr marL="531813" lvl="2" indent="-17621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Tubs &amp; sapphire jars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2 x </a:t>
            </a:r>
            <a:r>
              <a:rPr lang="en-GB" sz="1200" dirty="0">
                <a:solidFill>
                  <a:schemeClr val="tx1"/>
                </a:solidFill>
                <a:latin typeface="Gadugi" panose="020B0502040204020203" pitchFamily="34" charset="0"/>
              </a:rPr>
              <a:t>500L</a:t>
            </a:r>
            <a:r>
              <a:rPr lang="en-GB" sz="1200" dirty="0">
                <a:solidFill>
                  <a:srgbClr val="FF0000"/>
                </a:solidFill>
                <a:latin typeface="Gadugi" panose="020B0502040204020203" pitchFamily="34" charset="0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contra mixers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3 x jam boiling pans</a:t>
            </a:r>
          </a:p>
          <a:p>
            <a:pPr marL="355600" lvl="1" indent="-1778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  <a:latin typeface="Gadugi" panose="020B0502040204020203" pitchFamily="34" charset="0"/>
              </a:rPr>
              <a:t>[Portion pot line]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prstClr val="black"/>
                </a:solidFill>
                <a:latin typeface="Gadugi" panose="020B0502040204020203" pitchFamily="34" charset="0"/>
              </a:rPr>
              <a:t>Output: ca 800T</a:t>
            </a:r>
            <a:endParaRPr lang="en-GB" sz="1200" dirty="0">
              <a:solidFill>
                <a:prstClr val="black"/>
              </a:solidFill>
              <a:latin typeface="Gadugi" panose="020B0502040204020203" pitchFamily="34" charset="0"/>
            </a:endParaRPr>
          </a:p>
        </p:txBody>
      </p:sp>
      <p:cxnSp>
        <p:nvCxnSpPr>
          <p:cNvPr id="52" name="Straight Arrow Connector 51"/>
          <p:cNvCxnSpPr>
            <a:stCxn id="51" idx="1"/>
            <a:endCxn id="1551" idx="7"/>
          </p:cNvCxnSpPr>
          <p:nvPr/>
        </p:nvCxnSpPr>
        <p:spPr>
          <a:xfrm flipH="1">
            <a:off x="5805334" y="4080903"/>
            <a:ext cx="1265474" cy="681829"/>
          </a:xfrm>
          <a:prstGeom prst="straightConnector1">
            <a:avLst/>
          </a:prstGeom>
          <a:ln w="22225">
            <a:solidFill>
              <a:srgbClr val="D9CE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58424" y="6862910"/>
            <a:ext cx="2939344" cy="1976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684" dirty="0">
                <a:latin typeface="Gadugi" panose="020B0502040204020203" pitchFamily="34" charset="0"/>
              </a:rPr>
              <a:t>Source: Management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605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498698" y="6554288"/>
            <a:ext cx="1016652" cy="184686"/>
          </a:xfrm>
          <a:prstGeom prst="rect">
            <a:avLst/>
          </a:prstGeo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24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000" dirty="0" smtClean="0">
                <a:solidFill>
                  <a:schemeClr val="bg1"/>
                </a:solidFill>
                <a:latin typeface="Gadugi" panose="020B0502040204020203" pitchFamily="34" charset="0"/>
              </a:rPr>
              <a:t>Strategic Framework</a:t>
            </a:r>
            <a:endParaRPr lang="en-US" altLang="en-US" sz="3000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auto">
          <a:xfrm>
            <a:off x="327826" y="2138511"/>
            <a:ext cx="671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Gadugi" panose="020B0502040204020203" pitchFamily="34" charset="0"/>
              </a:rPr>
              <a:t>Goal</a:t>
            </a: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327826" y="2654597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Gadugi" panose="020B0502040204020203" pitchFamily="34" charset="0"/>
              </a:rPr>
              <a:t>Objectives</a:t>
            </a:r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327826" y="3425340"/>
            <a:ext cx="1043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Gadugi" panose="020B0502040204020203" pitchFamily="34" charset="0"/>
              </a:rPr>
              <a:t>Strategy</a:t>
            </a: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327826" y="4423430"/>
            <a:ext cx="890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Gadugi" panose="020B0502040204020203" pitchFamily="34" charset="0"/>
              </a:rPr>
              <a:t>Tactics</a:t>
            </a: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327826" y="5095942"/>
            <a:ext cx="11641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latin typeface="Gadugi" panose="020B0502040204020203" pitchFamily="34" charset="0"/>
              </a:rPr>
              <a:t>Execution</a:t>
            </a:r>
            <a:endParaRPr lang="en-GB" altLang="en-US" sz="1800" dirty="0">
              <a:latin typeface="Gadugi" panose="020B0502040204020203" pitchFamily="34" charset="0"/>
            </a:endParaRPr>
          </a:p>
        </p:txBody>
      </p:sp>
      <p:sp>
        <p:nvSpPr>
          <p:cNvPr id="75" name="Rectangle 11"/>
          <p:cNvSpPr>
            <a:spLocks noChangeArrowheads="1"/>
          </p:cNvSpPr>
          <p:nvPr/>
        </p:nvSpPr>
        <p:spPr bwMode="auto">
          <a:xfrm>
            <a:off x="327826" y="5691551"/>
            <a:ext cx="8728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Gadugi" panose="020B0502040204020203" pitchFamily="34" charset="0"/>
              </a:rPr>
              <a:t>Values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1200694" y="5904449"/>
            <a:ext cx="1188000" cy="0"/>
          </a:xfrm>
          <a:prstGeom prst="line">
            <a:avLst/>
          </a:prstGeom>
          <a:ln w="19050" cap="rnd">
            <a:solidFill>
              <a:schemeClr val="accent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200693" y="5280608"/>
            <a:ext cx="1656000" cy="0"/>
          </a:xfrm>
          <a:prstGeom prst="line">
            <a:avLst/>
          </a:prstGeom>
          <a:ln w="19050" cap="rnd">
            <a:solidFill>
              <a:schemeClr val="accent5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1200694" y="4639258"/>
            <a:ext cx="2124000" cy="0"/>
          </a:xfrm>
          <a:prstGeom prst="line">
            <a:avLst/>
          </a:prstGeom>
          <a:ln w="1905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1371702" y="3620330"/>
            <a:ext cx="2772000" cy="0"/>
          </a:xfrm>
          <a:prstGeom prst="line">
            <a:avLst/>
          </a:prstGeom>
          <a:ln w="19050" cap="rnd">
            <a:solidFill>
              <a:schemeClr val="accent3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1589709" y="2845613"/>
            <a:ext cx="3132000" cy="0"/>
          </a:xfrm>
          <a:prstGeom prst="line">
            <a:avLst/>
          </a:prstGeom>
          <a:ln w="1905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66" idx="3"/>
          </p:cNvCxnSpPr>
          <p:nvPr/>
        </p:nvCxnSpPr>
        <p:spPr>
          <a:xfrm flipH="1">
            <a:off x="999805" y="2323177"/>
            <a:ext cx="4054420" cy="0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2068465" y="1831049"/>
            <a:ext cx="6745913" cy="4363563"/>
            <a:chOff x="2265692" y="1562099"/>
            <a:chExt cx="6330610" cy="4400551"/>
          </a:xfrm>
        </p:grpSpPr>
        <p:grpSp>
          <p:nvGrpSpPr>
            <p:cNvPr id="86" name="Group 85"/>
            <p:cNvGrpSpPr/>
            <p:nvPr/>
          </p:nvGrpSpPr>
          <p:grpSpPr>
            <a:xfrm>
              <a:off x="2265692" y="1562099"/>
              <a:ext cx="6330610" cy="4400551"/>
              <a:chOff x="1482090" y="1562099"/>
              <a:chExt cx="6743681" cy="4687686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1482090" y="1562099"/>
                <a:ext cx="6743681" cy="4687686"/>
                <a:chOff x="4076700" y="1358216"/>
                <a:chExt cx="7033260" cy="4888979"/>
              </a:xfrm>
            </p:grpSpPr>
            <p:sp>
              <p:nvSpPr>
                <p:cNvPr id="158" name="Trapezoid 157"/>
                <p:cNvSpPr/>
                <p:nvPr/>
              </p:nvSpPr>
              <p:spPr>
                <a:xfrm>
                  <a:off x="6603856" y="2307539"/>
                  <a:ext cx="1966409" cy="450802"/>
                </a:xfrm>
                <a:prstGeom prst="trapezoid">
                  <a:avLst>
                    <a:gd name="adj" fmla="val 7289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Gadugi" panose="020B0502040204020203" pitchFamily="34" charset="0"/>
                  </a:endParaRPr>
                </a:p>
              </p:txBody>
            </p:sp>
            <p:sp>
              <p:nvSpPr>
                <p:cNvPr id="159" name="AutoShape 4"/>
                <p:cNvSpPr>
                  <a:spLocks noChangeArrowheads="1"/>
                </p:cNvSpPr>
                <p:nvPr/>
              </p:nvSpPr>
              <p:spPr bwMode="auto">
                <a:xfrm>
                  <a:off x="6931034" y="1358216"/>
                  <a:ext cx="1312052" cy="949323"/>
                </a:xfrm>
                <a:prstGeom prst="triangle">
                  <a:avLst>
                    <a:gd name="adj" fmla="val 4998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400" dirty="0">
                    <a:latin typeface="Gadugi" panose="020B0502040204020203" pitchFamily="34" charset="0"/>
                  </a:endParaRPr>
                </a:p>
              </p:txBody>
            </p:sp>
            <p:sp>
              <p:nvSpPr>
                <p:cNvPr id="160" name="Trapezoid 159"/>
                <p:cNvSpPr/>
                <p:nvPr/>
              </p:nvSpPr>
              <p:spPr>
                <a:xfrm>
                  <a:off x="5535291" y="2758341"/>
                  <a:ext cx="4104009" cy="1465613"/>
                </a:xfrm>
                <a:prstGeom prst="trapezoid">
                  <a:avLst>
                    <a:gd name="adj" fmla="val 77924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Gadugi" panose="020B0502040204020203" pitchFamily="34" charset="0"/>
                  </a:endParaRPr>
                </a:p>
              </p:txBody>
            </p:sp>
            <p:sp>
              <p:nvSpPr>
                <p:cNvPr id="161" name="Trapezoid 160"/>
                <p:cNvSpPr/>
                <p:nvPr/>
              </p:nvSpPr>
              <p:spPr>
                <a:xfrm>
                  <a:off x="4962525" y="4223953"/>
                  <a:ext cx="5252183" cy="795991"/>
                </a:xfrm>
                <a:prstGeom prst="trapezoid">
                  <a:avLst>
                    <a:gd name="adj" fmla="val 7643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Gadugi" panose="020B0502040204020203" pitchFamily="34" charset="0"/>
                  </a:endParaRPr>
                </a:p>
              </p:txBody>
            </p:sp>
            <p:sp>
              <p:nvSpPr>
                <p:cNvPr id="162" name="Trapezoid 161"/>
                <p:cNvSpPr/>
                <p:nvPr/>
              </p:nvSpPr>
              <p:spPr>
                <a:xfrm>
                  <a:off x="4549141" y="5019945"/>
                  <a:ext cx="6073140" cy="566492"/>
                </a:xfrm>
                <a:prstGeom prst="trapezoid">
                  <a:avLst>
                    <a:gd name="adj" fmla="val 83354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Gadugi" panose="020B0502040204020203" pitchFamily="34" charset="0"/>
                  </a:endParaRPr>
                </a:p>
              </p:txBody>
            </p:sp>
            <p:sp>
              <p:nvSpPr>
                <p:cNvPr id="163" name="Trapezoid 162"/>
                <p:cNvSpPr/>
                <p:nvPr/>
              </p:nvSpPr>
              <p:spPr>
                <a:xfrm>
                  <a:off x="4076700" y="5586437"/>
                  <a:ext cx="7033260" cy="660758"/>
                </a:xfrm>
                <a:prstGeom prst="trapezoid">
                  <a:avLst>
                    <a:gd name="adj" fmla="val 78018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latin typeface="Gadugi" panose="020B0502040204020203" pitchFamily="34" charset="0"/>
                  </a:endParaRPr>
                </a:p>
              </p:txBody>
            </p:sp>
            <p:sp>
              <p:nvSpPr>
                <p:cNvPr id="164" name="AutoShape 4"/>
                <p:cNvSpPr>
                  <a:spLocks noChangeArrowheads="1"/>
                </p:cNvSpPr>
                <p:nvPr/>
              </p:nvSpPr>
              <p:spPr bwMode="auto">
                <a:xfrm>
                  <a:off x="4076700" y="1366181"/>
                  <a:ext cx="7018022" cy="4881014"/>
                </a:xfrm>
                <a:prstGeom prst="triangle">
                  <a:avLst>
                    <a:gd name="adj" fmla="val 49981"/>
                  </a:avLst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400" dirty="0">
                    <a:latin typeface="Gadugi" panose="020B0502040204020203" pitchFamily="34" charset="0"/>
                  </a:endParaRPr>
                </a:p>
              </p:txBody>
            </p:sp>
          </p:grpSp>
          <p:cxnSp>
            <p:nvCxnSpPr>
              <p:cNvPr id="153" name="Straight Connector 152"/>
              <p:cNvCxnSpPr/>
              <p:nvPr/>
            </p:nvCxnSpPr>
            <p:spPr>
              <a:xfrm>
                <a:off x="4191000" y="2472336"/>
                <a:ext cx="131445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3905196" y="2895651"/>
                <a:ext cx="188544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2880627" y="4297197"/>
                <a:ext cx="3935035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2331443" y="5073064"/>
                <a:ext cx="503593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935079" y="5616232"/>
                <a:ext cx="58230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</p:cxnSp>
        </p:grpSp>
        <p:sp>
          <p:nvSpPr>
            <p:cNvPr id="87" name="Rectangle 10"/>
            <p:cNvSpPr>
              <a:spLocks noChangeArrowheads="1"/>
            </p:cNvSpPr>
            <p:nvPr/>
          </p:nvSpPr>
          <p:spPr bwMode="auto">
            <a:xfrm>
              <a:off x="4906524" y="1981100"/>
              <a:ext cx="10489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dirty="0">
                  <a:solidFill>
                    <a:schemeClr val="bg1"/>
                  </a:solidFill>
                  <a:latin typeface="Gadugi" panose="020B0502040204020203" pitchFamily="34" charset="0"/>
                </a:rPr>
                <a:t>Maximise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b="1" dirty="0">
                  <a:solidFill>
                    <a:schemeClr val="bg1"/>
                  </a:solidFill>
                  <a:latin typeface="Gadugi" panose="020B0502040204020203" pitchFamily="34" charset="0"/>
                </a:rPr>
                <a:t>Company Value</a:t>
              </a:r>
              <a:endParaRPr lang="en-US" altLang="en-US" sz="1000" b="1" dirty="0">
                <a:solidFill>
                  <a:schemeClr val="bg1"/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89" name="Rectangle 11"/>
            <p:cNvSpPr>
              <a:spLocks noChangeArrowheads="1"/>
            </p:cNvSpPr>
            <p:nvPr/>
          </p:nvSpPr>
          <p:spPr bwMode="auto">
            <a:xfrm>
              <a:off x="3524979" y="4165617"/>
              <a:ext cx="123987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Gadugi" panose="020B0502040204020203" pitchFamily="34" charset="0"/>
                </a:rPr>
                <a:t>Category innovation</a:t>
              </a:r>
            </a:p>
          </p:txBody>
        </p:sp>
        <p:sp>
          <p:nvSpPr>
            <p:cNvPr id="90" name="TextBox 17"/>
            <p:cNvSpPr txBox="1">
              <a:spLocks noChangeArrowheads="1"/>
            </p:cNvSpPr>
            <p:nvPr/>
          </p:nvSpPr>
          <p:spPr bwMode="auto">
            <a:xfrm>
              <a:off x="5370096" y="2911955"/>
              <a:ext cx="10086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buFontTx/>
                <a:buNone/>
                <a:defRPr sz="1000">
                  <a:latin typeface="Gadug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dirty="0">
                  <a:solidFill>
                    <a:schemeClr val="accent2"/>
                  </a:solidFill>
                </a:rPr>
                <a:t>Own</a:t>
              </a:r>
            </a:p>
            <a:p>
              <a:r>
                <a:rPr lang="en-GB" altLang="en-US" dirty="0">
                  <a:solidFill>
                    <a:schemeClr val="accent2"/>
                  </a:solidFill>
                </a:rPr>
                <a:t>manufacturing</a:t>
              </a:r>
            </a:p>
          </p:txBody>
        </p:sp>
        <p:sp>
          <p:nvSpPr>
            <p:cNvPr id="91" name="TextBox 19"/>
            <p:cNvSpPr txBox="1">
              <a:spLocks noChangeArrowheads="1"/>
            </p:cNvSpPr>
            <p:nvPr/>
          </p:nvSpPr>
          <p:spPr bwMode="auto">
            <a:xfrm>
              <a:off x="3841912" y="3780193"/>
              <a:ext cx="13977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buFontTx/>
                <a:buNone/>
                <a:defRPr sz="1000">
                  <a:solidFill>
                    <a:schemeClr val="bg1"/>
                  </a:solidFill>
                  <a:latin typeface="Gadug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dirty="0">
                  <a:solidFill>
                    <a:schemeClr val="accent2"/>
                  </a:solidFill>
                </a:rPr>
                <a:t>Solutions for consumers’</a:t>
              </a:r>
            </a:p>
            <a:p>
              <a:r>
                <a:rPr lang="en-GB" altLang="en-US" dirty="0">
                  <a:solidFill>
                    <a:schemeClr val="accent2"/>
                  </a:solidFill>
                </a:rPr>
                <a:t>&amp; customers’ needs</a:t>
              </a:r>
            </a:p>
          </p:txBody>
        </p:sp>
        <p:sp>
          <p:nvSpPr>
            <p:cNvPr id="92" name="TextBox 20"/>
            <p:cNvSpPr txBox="1">
              <a:spLocks noChangeArrowheads="1"/>
            </p:cNvSpPr>
            <p:nvPr/>
          </p:nvSpPr>
          <p:spPr bwMode="auto">
            <a:xfrm>
              <a:off x="5156617" y="3324618"/>
              <a:ext cx="15384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buFontTx/>
                <a:buNone/>
                <a:defRPr sz="1000">
                  <a:latin typeface="Gadug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latin typeface="Calibri" panose="020F0502020204030204" pitchFamily="34" charset="0"/>
                </a:defRPr>
              </a:lvl9pPr>
            </a:lstStyle>
            <a:p>
              <a:r>
                <a:rPr lang="en-GB" altLang="en-US" dirty="0">
                  <a:solidFill>
                    <a:schemeClr val="accent2"/>
                  </a:solidFill>
                </a:rPr>
                <a:t>Investment in </a:t>
              </a:r>
              <a:br>
                <a:rPr lang="en-GB" altLang="en-US" dirty="0">
                  <a:solidFill>
                    <a:schemeClr val="accent2"/>
                  </a:solidFill>
                </a:rPr>
              </a:br>
              <a:r>
                <a:rPr lang="en-GB" altLang="en-US" dirty="0">
                  <a:solidFill>
                    <a:schemeClr val="accent2"/>
                  </a:solidFill>
                </a:rPr>
                <a:t>organisational capability</a:t>
              </a:r>
            </a:p>
          </p:txBody>
        </p:sp>
        <p:sp>
          <p:nvSpPr>
            <p:cNvPr id="94" name="TextBox 25"/>
            <p:cNvSpPr txBox="1">
              <a:spLocks noChangeArrowheads="1"/>
            </p:cNvSpPr>
            <p:nvPr/>
          </p:nvSpPr>
          <p:spPr bwMode="auto">
            <a:xfrm>
              <a:off x="4618352" y="2472887"/>
              <a:ext cx="8947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>
                  <a:solidFill>
                    <a:schemeClr val="bg1"/>
                  </a:solidFill>
                  <a:latin typeface="Gadugi" panose="020B0502040204020203" pitchFamily="34" charset="0"/>
                </a:rPr>
                <a:t>Long term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>
                  <a:solidFill>
                    <a:schemeClr val="bg1"/>
                  </a:solidFill>
                  <a:latin typeface="Gadugi" panose="020B0502040204020203" pitchFamily="34" charset="0"/>
                </a:rPr>
                <a:t>income growth</a:t>
              </a:r>
            </a:p>
          </p:txBody>
        </p:sp>
        <p:sp>
          <p:nvSpPr>
            <p:cNvPr id="95" name="Rectangle 11"/>
            <p:cNvSpPr>
              <a:spLocks noChangeArrowheads="1"/>
            </p:cNvSpPr>
            <p:nvPr/>
          </p:nvSpPr>
          <p:spPr bwMode="auto">
            <a:xfrm>
              <a:off x="6271308" y="3780193"/>
              <a:ext cx="7136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chemeClr val="accent2"/>
                  </a:solidFill>
                  <a:latin typeface="Gadugi" panose="020B0502040204020203" pitchFamily="34" charset="0"/>
                </a:rPr>
                <a:t>Flexible</a:t>
              </a:r>
            </a:p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chemeClr val="accent2"/>
                  </a:solidFill>
                  <a:latin typeface="Gadugi" panose="020B0502040204020203" pitchFamily="34" charset="0"/>
                </a:rPr>
                <a:t>efficiency</a:t>
              </a:r>
              <a:endParaRPr lang="en-US" altLang="en-US" sz="1000" dirty="0">
                <a:solidFill>
                  <a:schemeClr val="accent2"/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96" name="Rectangle 11"/>
            <p:cNvSpPr>
              <a:spLocks noChangeArrowheads="1"/>
            </p:cNvSpPr>
            <p:nvPr/>
          </p:nvSpPr>
          <p:spPr bwMode="auto">
            <a:xfrm>
              <a:off x="5334662" y="3780193"/>
              <a:ext cx="8416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chemeClr val="accent2"/>
                  </a:solidFill>
                  <a:latin typeface="Gadugi" panose="020B0502040204020203" pitchFamily="34" charset="0"/>
                </a:rPr>
                <a:t>Key business</a:t>
              </a:r>
            </a:p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chemeClr val="accent2"/>
                  </a:solidFill>
                  <a:latin typeface="Gadugi" panose="020B0502040204020203" pitchFamily="34" charset="0"/>
                </a:rPr>
                <a:t>partnerships</a:t>
              </a:r>
              <a:endParaRPr lang="en-US" altLang="en-US" sz="1000" dirty="0">
                <a:solidFill>
                  <a:schemeClr val="accent2"/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98" name="Rectangle 11"/>
            <p:cNvSpPr>
              <a:spLocks noChangeArrowheads="1"/>
            </p:cNvSpPr>
            <p:nvPr/>
          </p:nvSpPr>
          <p:spPr bwMode="auto">
            <a:xfrm>
              <a:off x="4392249" y="4850589"/>
              <a:ext cx="1109566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>
                  <a:latin typeface="Gadugi" panose="020B0502040204020203" pitchFamily="34" charset="0"/>
                </a:rPr>
                <a:t>Organisational Development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>
                  <a:latin typeface="Gadugi" panose="020B0502040204020203" pitchFamily="34" charset="0"/>
                </a:rPr>
                <a:t>plan</a:t>
              </a:r>
              <a:endParaRPr lang="en-US" altLang="en-US" sz="900" dirty="0">
                <a:latin typeface="Gadugi" panose="020B0502040204020203" pitchFamily="34" charset="0"/>
              </a:endParaRPr>
            </a:p>
          </p:txBody>
        </p:sp>
        <p:sp>
          <p:nvSpPr>
            <p:cNvPr id="100" name="Rectangle 11"/>
            <p:cNvSpPr>
              <a:spLocks noChangeArrowheads="1"/>
            </p:cNvSpPr>
            <p:nvPr/>
          </p:nvSpPr>
          <p:spPr bwMode="auto">
            <a:xfrm>
              <a:off x="3028937" y="4850589"/>
              <a:ext cx="890826" cy="394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200"/>
                </a:spcAft>
                <a:buFontTx/>
                <a:buNone/>
              </a:pPr>
              <a:r>
                <a:rPr lang="en-GB" altLang="en-US" sz="900" dirty="0">
                  <a:latin typeface="Gadugi" panose="020B0502040204020203" pitchFamily="34" charset="0"/>
                </a:rPr>
                <a:t>Marketing plan</a:t>
              </a:r>
            </a:p>
            <a:p>
              <a:pPr eaLnBrk="1" hangingPunct="1">
                <a:spcBef>
                  <a:spcPct val="0"/>
                </a:spcBef>
                <a:spcAft>
                  <a:spcPts val="200"/>
                </a:spcAft>
                <a:buFontTx/>
                <a:buNone/>
              </a:pPr>
              <a:r>
                <a:rPr lang="en-GB" altLang="en-US" sz="900" dirty="0">
                  <a:latin typeface="Gadugi" panose="020B0502040204020203" pitchFamily="34" charset="0"/>
                </a:rPr>
                <a:t>Trading plan</a:t>
              </a:r>
              <a:endParaRPr lang="en-US" altLang="en-US" sz="900" dirty="0">
                <a:latin typeface="Gadugi" panose="020B0502040204020203" pitchFamily="34" charset="0"/>
              </a:endParaRPr>
            </a:p>
          </p:txBody>
        </p:sp>
        <p:sp>
          <p:nvSpPr>
            <p:cNvPr id="102" name="Rectangle 11"/>
            <p:cNvSpPr>
              <a:spLocks noChangeArrowheads="1"/>
            </p:cNvSpPr>
            <p:nvPr/>
          </p:nvSpPr>
          <p:spPr bwMode="auto">
            <a:xfrm>
              <a:off x="5502576" y="4850589"/>
              <a:ext cx="815641" cy="51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 smtClean="0">
                  <a:latin typeface="Gadugi" panose="020B0502040204020203" pitchFamily="34" charset="0"/>
                </a:rPr>
                <a:t>QSHE</a:t>
              </a:r>
              <a:endParaRPr lang="en-GB" altLang="en-US" sz="900" dirty="0">
                <a:latin typeface="Gadugi" panose="020B0502040204020203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>
                  <a:latin typeface="Gadugi" panose="020B0502040204020203" pitchFamily="34" charset="0"/>
                </a:rPr>
                <a:t>Improvement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>
                  <a:latin typeface="Gadugi" panose="020B0502040204020203" pitchFamily="34" charset="0"/>
                </a:rPr>
                <a:t>plan</a:t>
              </a:r>
              <a:endParaRPr lang="en-US" altLang="en-US" sz="900" dirty="0">
                <a:latin typeface="Gadugi" panose="020B0502040204020203" pitchFamily="34" charset="0"/>
              </a:endParaRPr>
            </a:p>
          </p:txBody>
        </p:sp>
        <p:sp>
          <p:nvSpPr>
            <p:cNvPr id="104" name="Rectangle 11"/>
            <p:cNvSpPr>
              <a:spLocks noChangeArrowheads="1"/>
            </p:cNvSpPr>
            <p:nvPr/>
          </p:nvSpPr>
          <p:spPr bwMode="auto">
            <a:xfrm>
              <a:off x="4361570" y="4431424"/>
              <a:ext cx="67751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Gadugi" panose="020B0502040204020203" pitchFamily="34" charset="0"/>
                </a:rPr>
                <a:t>Speed to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Gadugi" panose="020B0502040204020203" pitchFamily="34" charset="0"/>
                </a:rPr>
                <a:t>market</a:t>
              </a:r>
            </a:p>
          </p:txBody>
        </p:sp>
        <p:sp>
          <p:nvSpPr>
            <p:cNvPr id="105" name="Rectangle 11"/>
            <p:cNvSpPr>
              <a:spLocks noChangeArrowheads="1"/>
            </p:cNvSpPr>
            <p:nvPr/>
          </p:nvSpPr>
          <p:spPr bwMode="auto">
            <a:xfrm>
              <a:off x="3254802" y="4431424"/>
              <a:ext cx="76701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Gadugi" panose="020B0502040204020203" pitchFamily="34" charset="0"/>
                </a:rPr>
                <a:t>Trial &amp;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Gadugi" panose="020B0502040204020203" pitchFamily="34" charset="0"/>
                </a:rPr>
                <a:t>exploration</a:t>
              </a:r>
            </a:p>
          </p:txBody>
        </p:sp>
        <p:sp>
          <p:nvSpPr>
            <p:cNvPr id="107" name="Rectangle 11"/>
            <p:cNvSpPr>
              <a:spLocks noChangeArrowheads="1"/>
            </p:cNvSpPr>
            <p:nvPr/>
          </p:nvSpPr>
          <p:spPr bwMode="auto">
            <a:xfrm>
              <a:off x="4502178" y="2911955"/>
              <a:ext cx="5886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chemeClr val="accent2"/>
                  </a:solidFill>
                  <a:latin typeface="Gadugi" panose="020B0502040204020203" pitchFamily="34" charset="0"/>
                </a:rPr>
                <a:t>Brands</a:t>
              </a:r>
            </a:p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chemeClr val="accent2"/>
                  </a:solidFill>
                  <a:latin typeface="Gadugi" panose="020B0502040204020203" pitchFamily="34" charset="0"/>
                </a:rPr>
                <a:t>growth</a:t>
              </a:r>
              <a:endParaRPr lang="en-US" altLang="en-US" sz="1000" dirty="0">
                <a:solidFill>
                  <a:schemeClr val="accent2"/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109" name="Rectangle 11"/>
            <p:cNvSpPr>
              <a:spLocks noChangeArrowheads="1"/>
            </p:cNvSpPr>
            <p:nvPr/>
          </p:nvSpPr>
          <p:spPr bwMode="auto">
            <a:xfrm>
              <a:off x="6347925" y="4850589"/>
              <a:ext cx="735912" cy="51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 smtClean="0">
                  <a:latin typeface="Gadugi" panose="020B0502040204020203" pitchFamily="34" charset="0"/>
                </a:rPr>
                <a:t>Regulatory</a:t>
              </a:r>
              <a:endParaRPr lang="en-GB" altLang="en-US" sz="900" dirty="0">
                <a:latin typeface="Gadugi" panose="020B0502040204020203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 smtClean="0">
                  <a:latin typeface="Gadugi" panose="020B0502040204020203" pitchFamily="34" charset="0"/>
                </a:rPr>
                <a:t>Compliance</a:t>
              </a:r>
              <a:endParaRPr lang="en-GB" altLang="en-US" sz="900" dirty="0">
                <a:latin typeface="Gadugi" panose="020B0502040204020203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>
                  <a:latin typeface="Gadugi" panose="020B0502040204020203" pitchFamily="34" charset="0"/>
                </a:rPr>
                <a:t>plan</a:t>
              </a:r>
              <a:endParaRPr lang="en-US" altLang="en-US" sz="900" dirty="0">
                <a:latin typeface="Gadugi" panose="020B0502040204020203" pitchFamily="34" charset="0"/>
              </a:endParaRPr>
            </a:p>
          </p:txBody>
        </p:sp>
        <p:sp>
          <p:nvSpPr>
            <p:cNvPr id="137" name="Rectangle 11"/>
            <p:cNvSpPr>
              <a:spLocks noChangeArrowheads="1"/>
            </p:cNvSpPr>
            <p:nvPr/>
          </p:nvSpPr>
          <p:spPr bwMode="auto">
            <a:xfrm>
              <a:off x="6787335" y="4431424"/>
              <a:ext cx="7908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Gadugi" panose="020B0502040204020203" pitchFamily="34" charset="0"/>
                </a:rPr>
                <a:t>Process capability</a:t>
              </a:r>
            </a:p>
          </p:txBody>
        </p:sp>
        <p:sp>
          <p:nvSpPr>
            <p:cNvPr id="138" name="Rectangle 11"/>
            <p:cNvSpPr>
              <a:spLocks noChangeArrowheads="1"/>
            </p:cNvSpPr>
            <p:nvPr/>
          </p:nvSpPr>
          <p:spPr bwMode="auto">
            <a:xfrm>
              <a:off x="6114521" y="4173672"/>
              <a:ext cx="1193636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Gadugi" panose="020B0502040204020203" pitchFamily="34" charset="0"/>
                </a:rPr>
                <a:t>Technical capability</a:t>
              </a:r>
            </a:p>
          </p:txBody>
        </p:sp>
        <p:sp>
          <p:nvSpPr>
            <p:cNvPr id="140" name="Rectangle 11"/>
            <p:cNvSpPr>
              <a:spLocks noChangeArrowheads="1"/>
            </p:cNvSpPr>
            <p:nvPr/>
          </p:nvSpPr>
          <p:spPr bwMode="auto">
            <a:xfrm>
              <a:off x="5026307" y="4175974"/>
              <a:ext cx="813259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Gadugi" panose="020B0502040204020203" pitchFamily="34" charset="0"/>
                </a:rPr>
                <a:t>Private label</a:t>
              </a:r>
            </a:p>
          </p:txBody>
        </p:sp>
        <p:sp>
          <p:nvSpPr>
            <p:cNvPr id="141" name="Rectangle 11"/>
            <p:cNvSpPr>
              <a:spLocks noChangeArrowheads="1"/>
            </p:cNvSpPr>
            <p:nvPr/>
          </p:nvSpPr>
          <p:spPr bwMode="auto">
            <a:xfrm>
              <a:off x="4066893" y="3333818"/>
              <a:ext cx="10102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chemeClr val="accent2"/>
                  </a:solidFill>
                  <a:latin typeface="Gadugi" panose="020B0502040204020203" pitchFamily="34" charset="0"/>
                </a:rPr>
                <a:t>Diverse </a:t>
              </a:r>
            </a:p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chemeClr val="accent2"/>
                  </a:solidFill>
                  <a:latin typeface="Gadugi" panose="020B0502040204020203" pitchFamily="34" charset="0"/>
                </a:rPr>
                <a:t>customer base</a:t>
              </a:r>
              <a:endParaRPr lang="en-US" altLang="en-US" sz="1000" dirty="0">
                <a:solidFill>
                  <a:schemeClr val="accent2"/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142" name="Rectangle 11"/>
            <p:cNvSpPr>
              <a:spLocks noChangeArrowheads="1"/>
            </p:cNvSpPr>
            <p:nvPr/>
          </p:nvSpPr>
          <p:spPr bwMode="auto">
            <a:xfrm>
              <a:off x="3874052" y="4850589"/>
              <a:ext cx="5820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>
                  <a:latin typeface="Gadugi" panose="020B0502040204020203" pitchFamily="34" charset="0"/>
                </a:rPr>
                <a:t>Financial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>
                  <a:latin typeface="Gadugi" panose="020B0502040204020203" pitchFamily="34" charset="0"/>
                </a:rPr>
                <a:t>plan</a:t>
              </a:r>
              <a:endParaRPr lang="en-US" altLang="en-US" sz="900" dirty="0">
                <a:latin typeface="Gadugi" panose="020B0502040204020203" pitchFamily="34" charset="0"/>
              </a:endParaRPr>
            </a:p>
          </p:txBody>
        </p:sp>
        <p:sp>
          <p:nvSpPr>
            <p:cNvPr id="143" name="Rectangle 11"/>
            <p:cNvSpPr>
              <a:spLocks noChangeArrowheads="1"/>
            </p:cNvSpPr>
            <p:nvPr/>
          </p:nvSpPr>
          <p:spPr bwMode="auto">
            <a:xfrm>
              <a:off x="5395413" y="4431424"/>
              <a:ext cx="106087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Gadugi" panose="020B0502040204020203" pitchFamily="34" charset="0"/>
                </a:rPr>
                <a:t>Decision support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latin typeface="Gadugi" panose="020B0502040204020203" pitchFamily="34" charset="0"/>
                </a:rPr>
                <a:t> &amp; IT capability</a:t>
              </a:r>
            </a:p>
          </p:txBody>
        </p:sp>
        <p:sp>
          <p:nvSpPr>
            <p:cNvPr id="144" name="Rectangle 11"/>
            <p:cNvSpPr>
              <a:spLocks noChangeArrowheads="1"/>
            </p:cNvSpPr>
            <p:nvPr/>
          </p:nvSpPr>
          <p:spPr bwMode="auto">
            <a:xfrm>
              <a:off x="2731548" y="5429171"/>
              <a:ext cx="913202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solidFill>
                    <a:schemeClr val="bg1"/>
                  </a:solidFill>
                  <a:latin typeface="Gadugi" panose="020B0502040204020203" pitchFamily="34" charset="0"/>
                </a:rPr>
                <a:t>Customer first</a:t>
              </a:r>
              <a:endParaRPr lang="en-US" altLang="en-US" sz="1000" dirty="0">
                <a:solidFill>
                  <a:schemeClr val="bg1"/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145" name="Rectangle 11"/>
            <p:cNvSpPr>
              <a:spLocks noChangeArrowheads="1"/>
            </p:cNvSpPr>
            <p:nvPr/>
          </p:nvSpPr>
          <p:spPr bwMode="auto">
            <a:xfrm>
              <a:off x="6539147" y="5429171"/>
              <a:ext cx="107281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solidFill>
                    <a:schemeClr val="bg1"/>
                  </a:solidFill>
                  <a:latin typeface="Gadugi" panose="020B0502040204020203" pitchFamily="34" charset="0"/>
                </a:rPr>
                <a:t>Act with Integrity</a:t>
              </a:r>
              <a:endParaRPr lang="en-US" altLang="en-US" sz="1000" dirty="0">
                <a:solidFill>
                  <a:schemeClr val="bg1"/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146" name="Rectangle 11"/>
            <p:cNvSpPr>
              <a:spLocks noChangeArrowheads="1"/>
            </p:cNvSpPr>
            <p:nvPr/>
          </p:nvSpPr>
          <p:spPr bwMode="auto">
            <a:xfrm>
              <a:off x="5012301" y="5429171"/>
              <a:ext cx="121750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1000" dirty="0">
                  <a:solidFill>
                    <a:schemeClr val="bg1"/>
                  </a:solidFill>
                  <a:latin typeface="Gadugi" panose="020B0502040204020203" pitchFamily="34" charset="0"/>
                </a:rPr>
                <a:t>Strive for Excellence</a:t>
              </a:r>
              <a:endParaRPr lang="en-US" altLang="en-US" sz="1000" dirty="0">
                <a:solidFill>
                  <a:schemeClr val="bg1"/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147" name="Rectangle 11"/>
            <p:cNvSpPr>
              <a:spLocks noChangeArrowheads="1"/>
            </p:cNvSpPr>
            <p:nvPr/>
          </p:nvSpPr>
          <p:spPr bwMode="auto">
            <a:xfrm>
              <a:off x="2450381" y="5657613"/>
              <a:ext cx="211847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solidFill>
                    <a:schemeClr val="bg1"/>
                  </a:solidFill>
                  <a:latin typeface="Gadugi" panose="020B0502040204020203" pitchFamily="34" charset="0"/>
                </a:rPr>
                <a:t>Demonstrate ownership &amp; teamwork</a:t>
              </a:r>
              <a:endParaRPr lang="en-US" altLang="en-US" sz="1000" dirty="0">
                <a:solidFill>
                  <a:schemeClr val="bg1"/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148" name="Rectangle 11"/>
            <p:cNvSpPr>
              <a:spLocks noChangeArrowheads="1"/>
            </p:cNvSpPr>
            <p:nvPr/>
          </p:nvSpPr>
          <p:spPr bwMode="auto">
            <a:xfrm>
              <a:off x="4991208" y="5657613"/>
              <a:ext cx="116380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solidFill>
                    <a:schemeClr val="bg1"/>
                  </a:solidFill>
                  <a:latin typeface="Gadugi" panose="020B0502040204020203" pitchFamily="34" charset="0"/>
                </a:rPr>
                <a:t>Respect for people</a:t>
              </a:r>
              <a:endParaRPr lang="en-US" altLang="en-US" sz="1000" dirty="0">
                <a:solidFill>
                  <a:schemeClr val="bg1"/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149" name="Rectangle 11"/>
            <p:cNvSpPr>
              <a:spLocks noChangeArrowheads="1"/>
            </p:cNvSpPr>
            <p:nvPr/>
          </p:nvSpPr>
          <p:spPr bwMode="auto">
            <a:xfrm>
              <a:off x="6565820" y="5659914"/>
              <a:ext cx="172318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000" dirty="0">
                  <a:solidFill>
                    <a:schemeClr val="bg1"/>
                  </a:solidFill>
                  <a:latin typeface="Gadugi" panose="020B0502040204020203" pitchFamily="34" charset="0"/>
                </a:rPr>
                <a:t>Health, Safety &amp; Environment</a:t>
              </a:r>
              <a:endParaRPr lang="en-US" altLang="en-US" sz="1000" dirty="0">
                <a:solidFill>
                  <a:schemeClr val="bg1"/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150" name="Rectangle 11"/>
            <p:cNvSpPr>
              <a:spLocks noChangeArrowheads="1"/>
            </p:cNvSpPr>
            <p:nvPr/>
          </p:nvSpPr>
          <p:spPr bwMode="auto">
            <a:xfrm>
              <a:off x="7084916" y="4850589"/>
              <a:ext cx="958083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>
                  <a:latin typeface="Gadugi" panose="020B0502040204020203" pitchFamily="34" charset="0"/>
                </a:rPr>
                <a:t>Operations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>
                  <a:latin typeface="Gadugi" panose="020B0502040204020203" pitchFamily="34" charset="0"/>
                </a:rPr>
                <a:t>Improvement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900" dirty="0">
                  <a:latin typeface="Gadugi" panose="020B0502040204020203" pitchFamily="34" charset="0"/>
                </a:rPr>
                <a:t>plan</a:t>
              </a:r>
              <a:endParaRPr lang="en-US" altLang="en-US" sz="900" dirty="0">
                <a:latin typeface="Gadugi" panose="020B0502040204020203" pitchFamily="34" charset="0"/>
              </a:endParaRPr>
            </a:p>
          </p:txBody>
        </p:sp>
        <p:sp>
          <p:nvSpPr>
            <p:cNvPr id="151" name="TextBox 25"/>
            <p:cNvSpPr txBox="1">
              <a:spLocks noChangeArrowheads="1"/>
            </p:cNvSpPr>
            <p:nvPr/>
          </p:nvSpPr>
          <p:spPr bwMode="auto">
            <a:xfrm>
              <a:off x="5389934" y="2472887"/>
              <a:ext cx="8947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GB" altLang="en-US" sz="900" dirty="0">
                  <a:solidFill>
                    <a:schemeClr val="bg1"/>
                  </a:solidFill>
                  <a:latin typeface="Gadugi" panose="020B0502040204020203" pitchFamily="34" charset="0"/>
                </a:rPr>
                <a:t>Strong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en-GB" altLang="en-US" sz="900" dirty="0">
                  <a:solidFill>
                    <a:schemeClr val="bg1"/>
                  </a:solidFill>
                  <a:latin typeface="Gadugi" panose="020B0502040204020203" pitchFamily="34" charset="0"/>
                </a:rPr>
                <a:t>balance sheet</a:t>
              </a:r>
            </a:p>
          </p:txBody>
        </p:sp>
      </p:grpSp>
      <p:cxnSp>
        <p:nvCxnSpPr>
          <p:cNvPr id="71" name="Straight Connector 70"/>
          <p:cNvCxnSpPr>
            <a:endCxn id="70" idx="3"/>
          </p:cNvCxnSpPr>
          <p:nvPr/>
        </p:nvCxnSpPr>
        <p:spPr>
          <a:xfrm flipH="1" flipV="1">
            <a:off x="1217878" y="4608096"/>
            <a:ext cx="1904585" cy="12752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72" idx="3"/>
          </p:cNvCxnSpPr>
          <p:nvPr/>
        </p:nvCxnSpPr>
        <p:spPr>
          <a:xfrm flipH="1" flipV="1">
            <a:off x="1491927" y="5280608"/>
            <a:ext cx="1164350" cy="6988"/>
          </a:xfrm>
          <a:prstGeom prst="line">
            <a:avLst/>
          </a:prstGeom>
          <a:ln w="19050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6282093" y="5118148"/>
            <a:ext cx="1077263" cy="4888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5417969" y="5113764"/>
            <a:ext cx="1077263" cy="4888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973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Our Values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25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08554"/>
            <a:ext cx="9144000" cy="55065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Customer First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recognise that our customers have a choice and we work hard to win their confidence and trust.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seek to fully understand our customers’ requirements and strive to exceed their expectations.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ask for feedback on our performance and act on it.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Strive for Excellence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strive for excellence in everything we do.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constantly try to improve our products, our processes and our personal and collective performance.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Act with Integrity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always do the right thing – even when it is difficult to do so.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are honest, open and timely in our communications.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comply with all relevant legislation.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Demonstrate Ownership and Teamwork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are action and solution oriented and we take personal responsibility for our actions.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encourage teamwork and aim to bring out the best in each individual.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work together with our colleagues, customers and suppliers to exceed customers’ expectations.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Health, Safety and the Environment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are committed to our responsibilities for the health, safety and well-being of our colleagues.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are committed to minimising the impact of our business activities on the environment.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Respect for People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recognise that everyone is an important individual.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treat everyone with respect and value their contribution.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support and enable our colleagues through coaching, guiding, training and constructive challenge.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recognise and celebrate success.</a:t>
            </a:r>
          </a:p>
        </p:txBody>
      </p:sp>
    </p:spTree>
    <p:extLst>
      <p:ext uri="{BB962C8B-B14F-4D97-AF65-F5344CB8AC3E}">
        <p14:creationId xmlns:p14="http://schemas.microsoft.com/office/powerpoint/2010/main" val="4166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973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Our Values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26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08554"/>
            <a:ext cx="9144000" cy="55065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Customer First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recognise that our customers have a choice and we work hard to win their confidence and trust.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seek to fully understand our customers’ requirements and strive to exceed their expectations.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ask for feedback on our performance and act on it.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Strive for Excellence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strive for excellence in everything we do.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constantly try to improve our products, our processes and our personal and collective performance.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Act with Integrity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always do the right thing – even when it is difficult to do so.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are honest, open and timely in our communications.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comply with all relevant legislation.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Demonstrate Ownership and Teamwork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are action and solution oriented and we take personal responsibility for our actions.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encourage teamwork and aim to bring out the best in each individual.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work together with our colleagues, customers and suppliers to exceed customers’ expectations.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Health, Safety and the Environment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are committed to our responsibilities for the health, safety and well-being of our colleagues.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are committed to minimising the impact of our business activities on the environment.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Respect for People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recognise that everyone is an important individual.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treat everyone with respect and value their contribution.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support and enable our colleagues through coaching, guiding, training and constructive challenge.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recognise and celebrate success.</a:t>
            </a:r>
          </a:p>
        </p:txBody>
      </p:sp>
      <p:sp>
        <p:nvSpPr>
          <p:cNvPr id="7" name="Oval 6"/>
          <p:cNvSpPr/>
          <p:nvPr/>
        </p:nvSpPr>
        <p:spPr>
          <a:xfrm>
            <a:off x="968139" y="4872038"/>
            <a:ext cx="7547212" cy="81438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4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973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Our Values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27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208554"/>
            <a:ext cx="9144000" cy="55065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Customer First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recognise that our customers have a choice and we work hard to win their confidence and trust.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seek to fully understand our customers’ requirements and strive to exceed their expectations.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ask for feedback on our performance and act on it.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Strive for Excellence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strive for excellence in everything we do.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constantly try to improve our products, our processes and our personal and collective performance.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Act with Integrity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always do the right thing – even when it is difficult to do so.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are honest, open and timely in our communications.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comply with all relevant legislation.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Demonstrate Ownership and Teamwork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are action and solution oriented and we take personal responsibility for our actions.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encourage teamwork and aim to bring out the best in each individual.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work together with our colleagues, customers and suppliers to exceed customers’ expectations.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Health, Safety and the Environment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are committed to our responsibilities for the health, safety and well-being of our colleagues.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are committed to minimising the impact of our business activities on the environment.</a:t>
            </a: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</a:rPr>
              <a:t>Respect for People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recognise that everyone is an important individual.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treat everyone with respect and value their contribution.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support and enable our colleagues through coaching, guiding, training and constructive challenge.</a:t>
            </a:r>
          </a:p>
          <a:p>
            <a:pPr marL="342900" lvl="1" indent="0" algn="ctr"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We recognise and celebrate success.</a:t>
            </a:r>
          </a:p>
        </p:txBody>
      </p:sp>
      <p:sp>
        <p:nvSpPr>
          <p:cNvPr id="7" name="Oval 6"/>
          <p:cNvSpPr/>
          <p:nvPr/>
        </p:nvSpPr>
        <p:spPr>
          <a:xfrm>
            <a:off x="968139" y="5643563"/>
            <a:ext cx="7547212" cy="11389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72811"/>
            <a:ext cx="9144000" cy="1530174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3763" dirty="0" smtClean="0">
                <a:latin typeface="Gadugi" panose="020B0502040204020203" pitchFamily="34" charset="0"/>
              </a:rPr>
              <a:t>Safety Improvement @ Paterson Arran:</a:t>
            </a:r>
            <a:br>
              <a:rPr lang="en-GB" sz="3763" dirty="0" smtClean="0">
                <a:latin typeface="Gadugi" panose="020B0502040204020203" pitchFamily="34" charset="0"/>
              </a:rPr>
            </a:br>
            <a:r>
              <a:rPr lang="en-GB" sz="3763" dirty="0" smtClean="0">
                <a:latin typeface="Gadugi" panose="020B0502040204020203" pitchFamily="34" charset="0"/>
              </a:rPr>
              <a:t>A Case Study</a:t>
            </a:r>
            <a:endParaRPr lang="en-GB" sz="3763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75400"/>
            <a:ext cx="2057400" cy="157163"/>
          </a:xfrm>
        </p:spPr>
        <p:txBody>
          <a:bodyPr/>
          <a:lstStyle/>
          <a:p>
            <a:fld id="{716652BB-6F9A-4162-B8A6-88EF3C2BF34A}" type="slidenum">
              <a:rPr lang="en-GB" sz="855" b="1">
                <a:solidFill>
                  <a:srgbClr val="AF0E2F"/>
                </a:solidFill>
                <a:latin typeface="Gadugi" panose="020B0502040204020203" pitchFamily="34" charset="0"/>
              </a:rPr>
              <a:pPr/>
              <a:t>28</a:t>
            </a:fld>
            <a:endParaRPr lang="en-GB" sz="855" b="1" dirty="0">
              <a:solidFill>
                <a:srgbClr val="AF0E2F"/>
              </a:solidFill>
              <a:latin typeface="Gadugi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3888" y="4862679"/>
            <a:ext cx="7886700" cy="6403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861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63" dirty="0" smtClean="0">
              <a:latin typeface="Gadug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1" y="4862679"/>
            <a:ext cx="7886700" cy="5390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861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63" dirty="0" smtClean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Gadugi" panose="020B0502040204020203" pitchFamily="34" charset="0"/>
              </a:rPr>
              <a:t>Safety </a:t>
            </a:r>
            <a:r>
              <a:rPr lang="en-GB" sz="2800" dirty="0" smtClean="0">
                <a:latin typeface="Gadugi" panose="020B0502040204020203" pitchFamily="34" charset="0"/>
              </a:rPr>
              <a:t>@ </a:t>
            </a:r>
            <a:r>
              <a:rPr lang="en-GB" sz="2800" dirty="0">
                <a:latin typeface="Gadugi" panose="020B0502040204020203" pitchFamily="34" charset="0"/>
              </a:rPr>
              <a:t>Paterson </a:t>
            </a:r>
            <a:r>
              <a:rPr lang="en-GB" sz="2800" dirty="0" smtClean="0">
                <a:latin typeface="Gadugi" panose="020B0502040204020203" pitchFamily="34" charset="0"/>
              </a:rPr>
              <a:t>Arran – August 2014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29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8"/>
            <a:ext cx="9144000" cy="5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Very poor safety culture – production first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real senior management commitment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Frequent accidents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Superficial accident investigation and no follow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Minimal reporting of near misses and dangerous occurrences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Apparently comprehensive safety management system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Tick box approach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Lots of poor practices, behaviours and “duck tape engineering” </a:t>
            </a: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Poor/missing guarding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maintenance manager (Technicians reported to production)</a:t>
            </a:r>
          </a:p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Serious accident August 2014 – amputation of tip of thumb</a:t>
            </a:r>
          </a:p>
        </p:txBody>
      </p:sp>
    </p:spTree>
    <p:extLst>
      <p:ext uri="{BB962C8B-B14F-4D97-AF65-F5344CB8AC3E}">
        <p14:creationId xmlns:p14="http://schemas.microsoft.com/office/powerpoint/2010/main" val="8560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33175"/>
            <a:ext cx="9144000" cy="553161"/>
          </a:xfrm>
        </p:spPr>
        <p:txBody>
          <a:bodyPr>
            <a:normAutofit/>
          </a:bodyPr>
          <a:lstStyle/>
          <a:p>
            <a:pPr algn="ctr"/>
            <a:r>
              <a:rPr lang="en-GB" sz="3763" dirty="0" smtClean="0">
                <a:latin typeface="Gadugi" panose="020B0502040204020203" pitchFamily="34" charset="0"/>
              </a:rPr>
              <a:t>Sean Austin – a brief biography</a:t>
            </a:r>
            <a:endParaRPr lang="en-GB" sz="3763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75400"/>
            <a:ext cx="2057400" cy="157163"/>
          </a:xfrm>
        </p:spPr>
        <p:txBody>
          <a:bodyPr/>
          <a:lstStyle/>
          <a:p>
            <a:fld id="{716652BB-6F9A-4162-B8A6-88EF3C2BF34A}" type="slidenum">
              <a:rPr lang="en-GB" sz="855" b="1">
                <a:solidFill>
                  <a:srgbClr val="AF0E2F"/>
                </a:solidFill>
                <a:latin typeface="Gadugi" panose="020B0502040204020203" pitchFamily="34" charset="0"/>
              </a:rPr>
              <a:pPr/>
              <a:t>3</a:t>
            </a:fld>
            <a:endParaRPr lang="en-GB" sz="855" b="1" dirty="0">
              <a:solidFill>
                <a:srgbClr val="AF0E2F"/>
              </a:solidFill>
              <a:latin typeface="Gadug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8375" y="4609306"/>
            <a:ext cx="5876925" cy="17002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 smtClean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Gadugi" panose="020B0502040204020203" pitchFamily="34" charset="0"/>
              </a:rPr>
              <a:t>Safety Improvement </a:t>
            </a:r>
            <a:r>
              <a:rPr lang="en-GB" sz="2800" dirty="0" smtClean="0">
                <a:latin typeface="Gadugi" panose="020B0502040204020203" pitchFamily="34" charset="0"/>
              </a:rPr>
              <a:t>– The start of the journey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30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9"/>
            <a:ext cx="9144000" cy="5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67360"/>
              </p:ext>
            </p:extLst>
          </p:nvPr>
        </p:nvGraphicFramePr>
        <p:xfrm>
          <a:off x="0" y="1103688"/>
          <a:ext cx="9144001" cy="5754507"/>
        </p:xfrm>
        <a:graphic>
          <a:graphicData uri="http://schemas.openxmlformats.org/drawingml/2006/table">
            <a:tbl>
              <a:tblPr/>
              <a:tblGrid>
                <a:gridCol w="1328738"/>
                <a:gridCol w="7815263"/>
              </a:tblGrid>
              <a:tr h="29380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Sean Austin appointed (mid-August)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01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All accidents in previous 3 years reviewed, root caused and preventive actions implemented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Health &amp; Safety added to all regular management meetings </a:t>
                      </a:r>
                      <a:r>
                        <a:rPr lang="en-GB" sz="2000" b="0" i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inc</a:t>
                      </a:r>
                      <a: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b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Daily production meeting</a:t>
                      </a:r>
                      <a:b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Weekly operations meeting</a:t>
                      </a:r>
                      <a:b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 Monthly Board meeting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2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20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Health &amp; Safety Officer appointed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New H&amp;S Committees established (chaired by Ops Director)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New H&amp;S Steering Group established (Chaired by MD)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HSE unannounced visit - Notice of Contravention issued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2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20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External consultant (Adrian Gale) engaged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Comprehensive safety audit of both </a:t>
                      </a:r>
                      <a:r>
                        <a:rPr lang="en-GB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sites:</a:t>
                      </a:r>
                    </a:p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Scores</a:t>
                      </a:r>
                      <a: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 Livingston =  63%; Arran = 71</a:t>
                      </a:r>
                      <a:r>
                        <a:rPr lang="en-GB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 (Good = 85%; World Class = 95%)</a:t>
                      </a:r>
                      <a:endParaRPr lang="en-GB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Results of audits fed back to all managers, the H&amp;S Committee and all staff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Phase 1 plan agreed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2">
                <a:tc vMerge="1"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Comprehensive</a:t>
                      </a: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Safety Management System designed</a:t>
                      </a:r>
                      <a:endParaRPr lang="en-GB" sz="20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3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Gadugi" panose="020B0502040204020203" pitchFamily="34" charset="0"/>
              </a:rPr>
              <a:t>Safety Improvement – The </a:t>
            </a:r>
            <a:r>
              <a:rPr lang="en-GB" sz="2800" dirty="0" smtClean="0">
                <a:latin typeface="Gadugi" panose="020B0502040204020203" pitchFamily="34" charset="0"/>
              </a:rPr>
              <a:t>journey continues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31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9"/>
            <a:ext cx="9144000" cy="5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66998"/>
              </p:ext>
            </p:extLst>
          </p:nvPr>
        </p:nvGraphicFramePr>
        <p:xfrm>
          <a:off x="0" y="1103688"/>
          <a:ext cx="9144001" cy="5824458"/>
        </p:xfrm>
        <a:graphic>
          <a:graphicData uri="http://schemas.openxmlformats.org/drawingml/2006/table">
            <a:tbl>
              <a:tblPr/>
              <a:tblGrid>
                <a:gridCol w="1328738"/>
                <a:gridCol w="7815263"/>
              </a:tblGrid>
              <a:tr h="328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7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Comprehensive Safety Management System created from scratch: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H&amp;S Policy re-written and approved by MD &amp; Board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??</a:t>
                      </a: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Policies &amp; procedures written and trained out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 Safe Systems of Work developed and trained out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Permit to work system implemented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Working at Height, Confined Space, Lone Working controls </a:t>
                      </a: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implemented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Control of Contractors system implemented – all contractors trained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Home working and driving for work procedures implemented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Guarding and interlock integrity check integrated into PM system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New equipment H&amp;S requirements integrated into capex process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ATEX/DSEAR, Asbestos, LOLER &amp; electrical safety management systems implemented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Accident investigation process re-invigorated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98 tasks risk assessed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Internal and external transport reviews conducted and recommendations implemented in full</a:t>
                      </a:r>
                      <a:endParaRPr lang="en-GB" sz="2000" b="0" i="0" u="none" strike="noStrike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etc.</a:t>
                      </a:r>
                      <a:endParaRPr lang="en-GB" sz="2000" b="0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7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Gadugi" panose="020B0502040204020203" pitchFamily="34" charset="0"/>
              </a:rPr>
              <a:t>Safety Improvement – The </a:t>
            </a:r>
            <a:r>
              <a:rPr lang="en-GB" sz="2800" dirty="0" smtClean="0">
                <a:latin typeface="Gadugi" panose="020B0502040204020203" pitchFamily="34" charset="0"/>
              </a:rPr>
              <a:t>journey continues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32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9"/>
            <a:ext cx="9144000" cy="5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529627"/>
              </p:ext>
            </p:extLst>
          </p:nvPr>
        </p:nvGraphicFramePr>
        <p:xfrm>
          <a:off x="0" y="1103688"/>
          <a:ext cx="9144001" cy="5824458"/>
        </p:xfrm>
        <a:graphic>
          <a:graphicData uri="http://schemas.openxmlformats.org/drawingml/2006/table">
            <a:tbl>
              <a:tblPr/>
              <a:tblGrid>
                <a:gridCol w="1328738"/>
                <a:gridCol w="7815263"/>
              </a:tblGrid>
              <a:tr h="328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7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Training &amp; Engagement: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NEBOSH General Certificate (H&amp;S Officer)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Line Managers’ safety responsibilities and behaviours [ALL line managers (</a:t>
                      </a: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inc</a:t>
                      </a: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MD)]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IOSH Managing Safely (Site Production Managers, Project Engineer)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COSHH Responsibilities (NPD Manager &amp; H&amp;S Officer)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DSEAR Responsibilities (Arran Production Manager, Project Engineer &amp; H&amp;S Officer)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FLT Refresher training (All FLT drivers)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Permits to Work (All relevant personnel)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Principles of Risk Assessment (Arran Production Manager, H&amp;S Officer)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Risk Assessments (Selected Operators)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H&amp;S Refresher (ALL employees)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H&amp;S information, stats and trends displayed on TVs &amp; noticeboards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Health surveillance – hearing, lung function &amp; skin (Relevant staff)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Monthly safety focus campaigns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Monthly briefings ongoing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endParaRPr lang="en-GB" sz="2000" b="0" i="0" u="none" strike="noStrike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2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Gadugi" panose="020B0502040204020203" pitchFamily="34" charset="0"/>
              </a:rPr>
              <a:t>Safety Improvement – The </a:t>
            </a:r>
            <a:r>
              <a:rPr lang="en-GB" sz="2800" dirty="0" smtClean="0">
                <a:latin typeface="Gadugi" panose="020B0502040204020203" pitchFamily="34" charset="0"/>
              </a:rPr>
              <a:t>journey continues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33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9"/>
            <a:ext cx="9144000" cy="5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17924"/>
              </p:ext>
            </p:extLst>
          </p:nvPr>
        </p:nvGraphicFramePr>
        <p:xfrm>
          <a:off x="0" y="1103688"/>
          <a:ext cx="9144001" cy="5754312"/>
        </p:xfrm>
        <a:graphic>
          <a:graphicData uri="http://schemas.openxmlformats.org/drawingml/2006/table">
            <a:tbl>
              <a:tblPr/>
              <a:tblGrid>
                <a:gridCol w="1328738"/>
                <a:gridCol w="7815263"/>
              </a:tblGrid>
              <a:tr h="328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7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GB" sz="20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Safety Management System:</a:t>
                      </a:r>
                      <a:endParaRPr lang="en-GB" sz="2000" b="0" i="0" u="none" strike="noStrike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All policies, procedures, SSOWs and controls reviewed and updated as required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Machine guarding review repeated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New emergency evacuation procedure implemented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Comprehensive ATEX/DSEAR reassessment completed and action plan developed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Manual handling &amp; repetitive task risk assessments completed and actioned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Noise &amp; dust surveys completed - new equipment purchased and  machinery modifications and recipe changes implemented</a:t>
                      </a:r>
                      <a:endParaRPr lang="en-GB" sz="2000" b="1" i="0" u="none" strike="noStrike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endParaRPr lang="en-GB" sz="2000" b="0" i="0" u="none" strike="noStrike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Gadugi" panose="020B0502040204020203" pitchFamily="34" charset="0"/>
              </a:rPr>
              <a:t>Safety Improvement – The </a:t>
            </a:r>
            <a:r>
              <a:rPr lang="en-GB" sz="2800" dirty="0" smtClean="0">
                <a:latin typeface="Gadugi" panose="020B0502040204020203" pitchFamily="34" charset="0"/>
              </a:rPr>
              <a:t>journey continues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34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9"/>
            <a:ext cx="9144000" cy="5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32788"/>
              </p:ext>
            </p:extLst>
          </p:nvPr>
        </p:nvGraphicFramePr>
        <p:xfrm>
          <a:off x="0" y="1103688"/>
          <a:ext cx="9144001" cy="5754312"/>
        </p:xfrm>
        <a:graphic>
          <a:graphicData uri="http://schemas.openxmlformats.org/drawingml/2006/table">
            <a:tbl>
              <a:tblPr/>
              <a:tblGrid>
                <a:gridCol w="1328738"/>
                <a:gridCol w="7815263"/>
              </a:tblGrid>
              <a:tr h="328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7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GB" sz="20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Training &amp; Engagement:</a:t>
                      </a:r>
                      <a:endParaRPr lang="en-GB" sz="2000" b="0" i="0" u="none" strike="noStrike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New QSHE DVD filmed on site (Shown to ALL staff)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IOSH Managing Safely (Shift Managers)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Legionella Responsible Person (Ops Director)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Legionella Awareness (All relevant staff)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Abrasive Wheel Safety (All Technicians)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Electrical Safety (All Technicians)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2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Gadugi" panose="020B0502040204020203" pitchFamily="34" charset="0"/>
              </a:rPr>
              <a:t>Safety Improvement – The </a:t>
            </a:r>
            <a:r>
              <a:rPr lang="en-GB" sz="2800" dirty="0" smtClean="0">
                <a:latin typeface="Gadugi" panose="020B0502040204020203" pitchFamily="34" charset="0"/>
              </a:rPr>
              <a:t>journey continues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35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9"/>
            <a:ext cx="9144000" cy="5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12400"/>
              </p:ext>
            </p:extLst>
          </p:nvPr>
        </p:nvGraphicFramePr>
        <p:xfrm>
          <a:off x="0" y="1103688"/>
          <a:ext cx="9144001" cy="5754312"/>
        </p:xfrm>
        <a:graphic>
          <a:graphicData uri="http://schemas.openxmlformats.org/drawingml/2006/table">
            <a:tbl>
              <a:tblPr/>
              <a:tblGrid>
                <a:gridCol w="1328738"/>
                <a:gridCol w="7815263"/>
              </a:tblGrid>
              <a:tr h="328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7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GB" sz="20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Training &amp; Engagement:</a:t>
                      </a:r>
                      <a:endParaRPr lang="en-GB" sz="2000" b="0" i="0" u="none" strike="noStrike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New QSHE DVD filmed on site (Shown to ALL staff)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IOSH Managing Safely (Shift Managers)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Legionella Responsible Person (Ops Director)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Legionella Awareness (All relevant staff)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Abrasive Wheel Safety (All Technicians)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Electrical Safety (All Technicians)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Behavioural Safety Training (ALL staff)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Ken Woodward (ALL staff)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Behavioural Safety Observation Programme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H&amp;S Committee refreshed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8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Gadugi" panose="020B0502040204020203" pitchFamily="34" charset="0"/>
              </a:rPr>
              <a:t>Safety Improvement – The </a:t>
            </a:r>
            <a:r>
              <a:rPr lang="en-GB" sz="2800" dirty="0" smtClean="0">
                <a:latin typeface="Gadugi" panose="020B0502040204020203" pitchFamily="34" charset="0"/>
              </a:rPr>
              <a:t>journey continues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36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9"/>
            <a:ext cx="9144000" cy="5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76215"/>
              </p:ext>
            </p:extLst>
          </p:nvPr>
        </p:nvGraphicFramePr>
        <p:xfrm>
          <a:off x="0" y="1103688"/>
          <a:ext cx="9144001" cy="5754312"/>
        </p:xfrm>
        <a:graphic>
          <a:graphicData uri="http://schemas.openxmlformats.org/drawingml/2006/table">
            <a:tbl>
              <a:tblPr/>
              <a:tblGrid>
                <a:gridCol w="1328738"/>
                <a:gridCol w="7815263"/>
              </a:tblGrid>
              <a:tr h="328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7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GB" sz="20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Training &amp; Engagement:</a:t>
                      </a:r>
                      <a:endParaRPr lang="en-GB" sz="2000" b="0" i="0" u="none" strike="noStrike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New QSHE DVD filmed on site (Shown to ALL staff)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IOSH Managing Safely (Shift Managers)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Legionella Responsible Person (Ops Director)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Legionella Awareness (All relevant staff)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Abrasive Wheel Safety (All Technicians)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Electrical Safety (All Technicians)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Behavioural Safety Training (ALL staff)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Ken Woodward (ALL staff)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Behavioural Safety Observation Programme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H&amp;S Committee refreshed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New strategic agenda process introduced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PAL Values published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20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endParaRPr lang="en-GB" sz="2000" b="0" i="0" u="none" strike="noStrike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6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latin typeface="Gadugi" panose="020B0502040204020203" pitchFamily="34" charset="0"/>
              </a:rPr>
              <a:t>Safety Improvement – </a:t>
            </a:r>
            <a:r>
              <a:rPr lang="en-GB" sz="2800" dirty="0" smtClean="0">
                <a:latin typeface="Gadugi" panose="020B0502040204020203" pitchFamily="34" charset="0"/>
              </a:rPr>
              <a:t>Put your money where your mouth is!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37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9"/>
            <a:ext cx="9144000" cy="5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99745"/>
              </p:ext>
            </p:extLst>
          </p:nvPr>
        </p:nvGraphicFramePr>
        <p:xfrm>
          <a:off x="0" y="1103688"/>
          <a:ext cx="9144001" cy="5754312"/>
        </p:xfrm>
        <a:graphic>
          <a:graphicData uri="http://schemas.openxmlformats.org/drawingml/2006/table">
            <a:tbl>
              <a:tblPr/>
              <a:tblGrid>
                <a:gridCol w="1328738"/>
                <a:gridCol w="7815263"/>
              </a:tblGrid>
              <a:tr h="32853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779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2015-2016</a:t>
                      </a:r>
                      <a:endParaRPr lang="en-GB" sz="20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GB" sz="20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Revenue Costs: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Headcount - £40k p.a.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Internal training - £10k p.a.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External training - £20k p.a.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Repairs &amp; maintenance - £200k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GB" sz="20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Capital Investment: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Oven roof guard rails - £30k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Roof safety system - £10k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New equipment - £50k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Transport risk reduction - £10k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7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Gadugi" panose="020B0502040204020203" pitchFamily="34" charset="0"/>
              </a:rPr>
              <a:t>Safety Improvement – </a:t>
            </a:r>
            <a:r>
              <a:rPr lang="en-GB" sz="2800" dirty="0" smtClean="0">
                <a:latin typeface="Gadugi" panose="020B0502040204020203" pitchFamily="34" charset="0"/>
              </a:rPr>
              <a:t>The results so far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38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9"/>
            <a:ext cx="9144000" cy="5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11895"/>
              </p:ext>
            </p:extLst>
          </p:nvPr>
        </p:nvGraphicFramePr>
        <p:xfrm>
          <a:off x="28575" y="1971679"/>
          <a:ext cx="9115423" cy="3128958"/>
        </p:xfrm>
        <a:graphic>
          <a:graphicData uri="http://schemas.openxmlformats.org/drawingml/2006/table">
            <a:tbl>
              <a:tblPr/>
              <a:tblGrid>
                <a:gridCol w="2446473"/>
                <a:gridCol w="901209"/>
                <a:gridCol w="823963"/>
                <a:gridCol w="823963"/>
                <a:gridCol w="823963"/>
                <a:gridCol w="823963"/>
                <a:gridCol w="823963"/>
                <a:gridCol w="823963"/>
                <a:gridCol w="823963"/>
              </a:tblGrid>
              <a:tr h="40560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Livingston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62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Accidents (No.)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LTAs (No.)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RIDDORS (No.)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 Lost (Days)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60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Audit Score 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5" y="5563820"/>
            <a:ext cx="811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Data prior to 2015 is not very robust and accidents were almost certainly under-reported.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440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Gadugi" panose="020B0502040204020203" pitchFamily="34" charset="0"/>
              </a:rPr>
              <a:t>Safety Improvement – </a:t>
            </a:r>
            <a:r>
              <a:rPr lang="en-GB" sz="2800" dirty="0" smtClean="0">
                <a:latin typeface="Gadugi" panose="020B0502040204020203" pitchFamily="34" charset="0"/>
              </a:rPr>
              <a:t>The results so far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39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103689"/>
            <a:ext cx="9144000" cy="5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8575" y="1971679"/>
          <a:ext cx="9115423" cy="3128958"/>
        </p:xfrm>
        <a:graphic>
          <a:graphicData uri="http://schemas.openxmlformats.org/drawingml/2006/table">
            <a:tbl>
              <a:tblPr/>
              <a:tblGrid>
                <a:gridCol w="2446473"/>
                <a:gridCol w="901209"/>
                <a:gridCol w="823963"/>
                <a:gridCol w="823963"/>
                <a:gridCol w="823963"/>
                <a:gridCol w="823963"/>
                <a:gridCol w="823963"/>
                <a:gridCol w="823963"/>
                <a:gridCol w="823963"/>
              </a:tblGrid>
              <a:tr h="40560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Livingston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62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Accidents (No.)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LTAs (No.)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RIDDORS (No.)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 Lost (Days)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9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60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Audit Score 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5" y="5563820"/>
            <a:ext cx="811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Data prior to 2015 is not very robust and accidents were almost certainly under-reported.</a:t>
            </a:r>
            <a:endParaRPr lang="en-GB" sz="1200" dirty="0"/>
          </a:p>
        </p:txBody>
      </p:sp>
      <p:sp>
        <p:nvSpPr>
          <p:cNvPr id="9" name="Oval 8"/>
          <p:cNvSpPr/>
          <p:nvPr/>
        </p:nvSpPr>
        <p:spPr>
          <a:xfrm>
            <a:off x="14287" y="3114674"/>
            <a:ext cx="9143998" cy="4826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8575" y="4740345"/>
            <a:ext cx="9143998" cy="4826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Sean Austin – a brief biography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4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989388"/>
            <a:ext cx="9144000" cy="5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Experience: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operations, supply chain, change management and program management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roles in food,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pharma and personal care in the UK, Mainland Europe and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North America.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Education: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BSc (Chemistry with Management Science):  Stirling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MBA: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oughborough</a:t>
            </a:r>
          </a:p>
          <a:p>
            <a:pPr>
              <a:spcBef>
                <a:spcPct val="20000"/>
              </a:spcBef>
              <a:defRPr/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Career History: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Current: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Paterson Arran Ltd - Operations Director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Sean Austin Consulting – Manufacturing Consultancy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Queen Margaret University – Guest lecturer &amp; MBA student mentor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Previous: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Kerry Ingredients – VP Operations (EMEA)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Budelpack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 – Group Supply Chain &amp; IT Director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Boots:</a:t>
            </a:r>
          </a:p>
          <a:p>
            <a:pPr marL="1371600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Manufacturing Supply Chain Director</a:t>
            </a:r>
          </a:p>
          <a:p>
            <a:pPr marL="1371600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Manufacturing Business Improvement Director</a:t>
            </a:r>
          </a:p>
          <a:p>
            <a:pPr marL="1371600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ERP Programme Director</a:t>
            </a:r>
          </a:p>
          <a:p>
            <a:pPr marL="1371600" lvl="2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Manufacturing Director (North America)</a:t>
            </a:r>
          </a:p>
        </p:txBody>
      </p:sp>
    </p:spTree>
    <p:extLst>
      <p:ext uri="{BB962C8B-B14F-4D97-AF65-F5344CB8AC3E}">
        <p14:creationId xmlns:p14="http://schemas.microsoft.com/office/powerpoint/2010/main" val="40126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107479"/>
            <a:ext cx="7886700" cy="569816"/>
          </a:xfrm>
        </p:spPr>
        <p:txBody>
          <a:bodyPr>
            <a:normAutofit/>
          </a:bodyPr>
          <a:lstStyle/>
          <a:p>
            <a:pPr algn="ctr"/>
            <a:r>
              <a:rPr lang="en-GB" sz="3763" dirty="0" smtClean="0">
                <a:latin typeface="Gadugi" panose="020B0502040204020203" pitchFamily="34" charset="0"/>
              </a:rPr>
              <a:t>DOs &amp; DON’Ts</a:t>
            </a:r>
            <a:endParaRPr lang="en-GB" sz="3763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75400"/>
            <a:ext cx="2057400" cy="157163"/>
          </a:xfrm>
        </p:spPr>
        <p:txBody>
          <a:bodyPr/>
          <a:lstStyle/>
          <a:p>
            <a:fld id="{716652BB-6F9A-4162-B8A6-88EF3C2BF34A}" type="slidenum">
              <a:rPr lang="en-GB" sz="855" b="1">
                <a:solidFill>
                  <a:srgbClr val="AF0E2F"/>
                </a:solidFill>
                <a:latin typeface="Gadugi" panose="020B0502040204020203" pitchFamily="34" charset="0"/>
              </a:rPr>
              <a:pPr/>
              <a:t>40</a:t>
            </a:fld>
            <a:endParaRPr lang="en-GB" sz="855" b="1" dirty="0">
              <a:solidFill>
                <a:srgbClr val="AF0E2F"/>
              </a:solidFill>
              <a:latin typeface="Gadug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1" y="4862679"/>
            <a:ext cx="7886700" cy="5390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861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63" dirty="0" smtClean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549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DOs &amp; DON’Ts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41</a:t>
            </a:fld>
            <a:endParaRPr lang="en-GB" dirty="0">
              <a:solidFill>
                <a:srgbClr val="AF0E2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609997"/>
              </p:ext>
            </p:extLst>
          </p:nvPr>
        </p:nvGraphicFramePr>
        <p:xfrm>
          <a:off x="100012" y="1157291"/>
          <a:ext cx="8929688" cy="5693865"/>
        </p:xfrm>
        <a:graphic>
          <a:graphicData uri="http://schemas.openxmlformats.org/drawingml/2006/table">
            <a:tbl>
              <a:tblPr/>
              <a:tblGrid>
                <a:gridCol w="4464844"/>
                <a:gridCol w="4464844"/>
              </a:tblGrid>
              <a:tr h="333712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DON’T's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43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Include Health &amp; Safety in your core values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87313" algn="l" defTabSz="861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Waste time on the few people who won’t engage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74">
                <a:tc>
                  <a:txBody>
                    <a:bodyPr/>
                    <a:lstStyle/>
                    <a:p>
                      <a:pPr marL="0" marR="0" lvl="0" indent="87313" algn="l" defTabSz="861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Build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Health &amp; Safety into the </a:t>
                      </a: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strategic plan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7313"/>
                      <a:r>
                        <a:rPr lang="en-GB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Remove</a:t>
                      </a:r>
                      <a:r>
                        <a:rPr lang="en-GB" sz="16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accountability from line managers</a:t>
                      </a:r>
                      <a:endParaRPr lang="en-GB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74">
                <a:tc>
                  <a:txBody>
                    <a:bodyPr/>
                    <a:lstStyle/>
                    <a:p>
                      <a:pPr marL="87313" marR="0" lvl="0" indent="0" algn="l" defTabSz="861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Fix the basics first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87313" algn="l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Forget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the offices and office staff</a:t>
                      </a:r>
                      <a:endParaRPr lang="en-GB" sz="1600" b="0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74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Focus on the vital few initially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87313" algn="l" defTabSz="8619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Forget the night shift or dedicated weekend shifts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74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consistent with your values - ALWAYS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87313" algn="l" defTabSz="861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Forget overtime shifts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74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Communicate,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communicate, communicate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Forget contract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cleaners </a:t>
                      </a:r>
                      <a:r>
                        <a:rPr lang="en-GB" sz="1600" b="0" i="0" u="none" strike="noStrike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74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Get snr management commitment &amp;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involvement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87313" algn="l" defTabSz="861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Forget any stakeholders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(RACI)</a:t>
                      </a:r>
                      <a:endParaRPr lang="en-GB" sz="1600" b="0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74">
                <a:tc>
                  <a:txBody>
                    <a:bodyPr/>
                    <a:lstStyle/>
                    <a:p>
                      <a:pPr marL="0" marR="0" lvl="0" indent="87313" algn="l" defTabSz="861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Manage by fact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Tell someone they are empowered</a:t>
                      </a:r>
                    </a:p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(Until they “want to”, can do”, are “allowed to” -</a:t>
                      </a:r>
                    </a:p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they are not empowered!)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74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Catch people doing something right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87313" algn="l" fontAlgn="b"/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74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Top down and bottom up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87313" algn="l" defTabSz="861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Ignore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non-compliance (</a:t>
                      </a:r>
                      <a:r>
                        <a:rPr lang="en-GB" sz="1600" b="0" i="1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especially by managers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1600" b="0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03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Set challenging goals and achievable milestones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7313" indent="0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Don’t confuse briefing with communication or communication with engagement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03">
                <a:tc>
                  <a:txBody>
                    <a:bodyPr/>
                    <a:lstStyle/>
                    <a:p>
                      <a:pPr marL="0" marR="0" lvl="0" indent="87313" algn="l" defTabSz="861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Articulate the vision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8603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Listen, listen, listen (and then listen some more!)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7313" marR="0" lvl="0" indent="0" algn="l" defTabSz="861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Confuse project management with change   management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03">
                <a:tc>
                  <a:txBody>
                    <a:bodyPr/>
                    <a:lstStyle/>
                    <a:p>
                      <a:pPr marL="0" marR="0" lvl="0" indent="87313" algn="l" defTabSz="861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Manage by walking about (MBWA)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3374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Remember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change is a doing word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STOP!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74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Include safety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objectives in everyone’s targets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74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Publish the good,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the bad &amp; the ugly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03">
                <a:tc>
                  <a:txBody>
                    <a:bodyPr/>
                    <a:lstStyle/>
                    <a:p>
                      <a:pPr marL="0" indent="87313"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Say thank you and celebrate success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1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2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836"/>
            <a:ext cx="9144000" cy="515045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Gadugi" panose="020B0502040204020203" pitchFamily="34" charset="0"/>
              </a:rPr>
              <a:t>Key Message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57614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42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38935"/>
            <a:ext cx="9144000" cy="503993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Safety improvement must be integrated into the organisation’s objectives and strategy.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ou must start with the top team!)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Sustainable improvement is only achieved through effective change management and real employee engagement.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</a:rPr>
              <a:t>ou must involve everyone!)</a:t>
            </a:r>
          </a:p>
        </p:txBody>
      </p:sp>
    </p:spTree>
    <p:extLst>
      <p:ext uri="{BB962C8B-B14F-4D97-AF65-F5344CB8AC3E}">
        <p14:creationId xmlns:p14="http://schemas.microsoft.com/office/powerpoint/2010/main" val="16242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650642"/>
            <a:ext cx="7886700" cy="2232944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GB" sz="3763" dirty="0" smtClean="0">
                <a:latin typeface="Gadugi" panose="020B0502040204020203" pitchFamily="34" charset="0"/>
              </a:rPr>
              <a:t>Promoting</a:t>
            </a:r>
            <a:br>
              <a:rPr lang="en-GB" sz="3763" dirty="0" smtClean="0">
                <a:latin typeface="Gadugi" panose="020B0502040204020203" pitchFamily="34" charset="0"/>
              </a:rPr>
            </a:br>
            <a:r>
              <a:rPr lang="en-GB" sz="3763" dirty="0" smtClean="0">
                <a:latin typeface="Gadugi" panose="020B0502040204020203" pitchFamily="34" charset="0"/>
              </a:rPr>
              <a:t>Health &amp; Safety </a:t>
            </a:r>
            <a:br>
              <a:rPr lang="en-GB" sz="3763" dirty="0" smtClean="0">
                <a:latin typeface="Gadugi" panose="020B0502040204020203" pitchFamily="34" charset="0"/>
              </a:rPr>
            </a:br>
            <a:r>
              <a:rPr lang="en-GB" sz="3763" dirty="0" smtClean="0">
                <a:latin typeface="Gadugi" panose="020B0502040204020203" pitchFamily="34" charset="0"/>
              </a:rPr>
              <a:t>at</a:t>
            </a:r>
            <a:br>
              <a:rPr lang="en-GB" sz="3763" dirty="0" smtClean="0">
                <a:latin typeface="Gadugi" panose="020B0502040204020203" pitchFamily="34" charset="0"/>
              </a:rPr>
            </a:br>
            <a:r>
              <a:rPr lang="en-GB" sz="3763" dirty="0" smtClean="0">
                <a:latin typeface="Gadugi" panose="020B0502040204020203" pitchFamily="34" charset="0"/>
              </a:rPr>
              <a:t>Work</a:t>
            </a:r>
            <a:endParaRPr lang="en-GB" sz="3763" dirty="0">
              <a:latin typeface="Gadug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876413"/>
            <a:ext cx="7886700" cy="356974"/>
          </a:xfrm>
        </p:spPr>
        <p:txBody>
          <a:bodyPr>
            <a:normAutofit lnSpcReduction="10000"/>
          </a:bodyPr>
          <a:lstStyle/>
          <a:p>
            <a:pPr algn="r"/>
            <a:r>
              <a:rPr lang="en-GB" dirty="0" smtClean="0"/>
              <a:t>April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75400"/>
            <a:ext cx="2057400" cy="157163"/>
          </a:xfrm>
        </p:spPr>
        <p:txBody>
          <a:bodyPr/>
          <a:lstStyle/>
          <a:p>
            <a:fld id="{716652BB-6F9A-4162-B8A6-88EF3C2BF34A}" type="slidenum">
              <a:rPr lang="en-GB" sz="855" b="1">
                <a:solidFill>
                  <a:srgbClr val="AF0E2F"/>
                </a:solidFill>
                <a:latin typeface="Gadugi" panose="020B0502040204020203" pitchFamily="34" charset="0"/>
              </a:rPr>
              <a:pPr/>
              <a:t>43</a:t>
            </a:fld>
            <a:endParaRPr lang="en-GB" sz="855" b="1" dirty="0">
              <a:solidFill>
                <a:srgbClr val="AF0E2F"/>
              </a:solidFill>
              <a:latin typeface="Gadug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1" y="4862679"/>
            <a:ext cx="7886700" cy="5390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861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763" dirty="0" smtClean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33175"/>
            <a:ext cx="9144000" cy="553161"/>
          </a:xfrm>
        </p:spPr>
        <p:txBody>
          <a:bodyPr>
            <a:normAutofit/>
          </a:bodyPr>
          <a:lstStyle/>
          <a:p>
            <a:pPr algn="ctr"/>
            <a:r>
              <a:rPr lang="en-GB" sz="3763" dirty="0" smtClean="0">
                <a:latin typeface="Gadugi" panose="020B0502040204020203" pitchFamily="34" charset="0"/>
              </a:rPr>
              <a:t>World Class Manufacturing</a:t>
            </a:r>
            <a:endParaRPr lang="en-GB" sz="3763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75400"/>
            <a:ext cx="2057400" cy="157163"/>
          </a:xfrm>
        </p:spPr>
        <p:txBody>
          <a:bodyPr/>
          <a:lstStyle/>
          <a:p>
            <a:fld id="{716652BB-6F9A-4162-B8A6-88EF3C2BF34A}" type="slidenum">
              <a:rPr lang="en-GB" sz="855" b="1">
                <a:solidFill>
                  <a:srgbClr val="AF0E2F"/>
                </a:solidFill>
                <a:latin typeface="Gadugi" panose="020B0502040204020203" pitchFamily="34" charset="0"/>
              </a:rPr>
              <a:pPr/>
              <a:t>5</a:t>
            </a:fld>
            <a:endParaRPr lang="en-GB" sz="855" b="1" dirty="0">
              <a:solidFill>
                <a:srgbClr val="AF0E2F"/>
              </a:solidFill>
              <a:latin typeface="Gadug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8375" y="4609306"/>
            <a:ext cx="5876925" cy="17002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 smtClean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1" y="220028"/>
            <a:ext cx="8983560" cy="479186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Gadugi" panose="020B0502040204020203" pitchFamily="34" charset="0"/>
              </a:rPr>
              <a:t>World </a:t>
            </a:r>
            <a:r>
              <a:rPr lang="en-GB" sz="2800" dirty="0">
                <a:latin typeface="Gadugi" panose="020B0502040204020203" pitchFamily="34" charset="0"/>
              </a:rPr>
              <a:t>Class </a:t>
            </a:r>
            <a:r>
              <a:rPr lang="en-GB" sz="2800" dirty="0" smtClean="0">
                <a:latin typeface="Gadugi" panose="020B0502040204020203" pitchFamily="34" charset="0"/>
              </a:rPr>
              <a:t>Manufacturing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74110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6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28650" y="4823341"/>
            <a:ext cx="3890731" cy="11264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69875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035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373" indent="-244373">
              <a:buFont typeface="Arial" panose="020B0604020202020204" pitchFamily="34" charset="0"/>
              <a:buChar char="•"/>
            </a:pPr>
            <a:endParaRPr lang="en-GB" sz="855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26987" y="2199086"/>
            <a:ext cx="3985225" cy="1467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69875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035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373" indent="-244373">
              <a:buFont typeface="Arial" panose="020B0604020202020204" pitchFamily="34" charset="0"/>
              <a:buChar char="•"/>
            </a:pPr>
            <a:endParaRPr lang="en-GB" sz="898" dirty="0"/>
          </a:p>
          <a:p>
            <a:endParaRPr lang="en-GB" sz="898" dirty="0"/>
          </a:p>
          <a:p>
            <a:endParaRPr lang="en-GB" sz="898" dirty="0"/>
          </a:p>
        </p:txBody>
      </p:sp>
    </p:spTree>
    <p:extLst>
      <p:ext uri="{BB962C8B-B14F-4D97-AF65-F5344CB8AC3E}">
        <p14:creationId xmlns:p14="http://schemas.microsoft.com/office/powerpoint/2010/main" val="26175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1" y="220028"/>
            <a:ext cx="8983560" cy="479186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Gadugi" panose="020B0502040204020203" pitchFamily="34" charset="0"/>
              </a:rPr>
              <a:t>World </a:t>
            </a:r>
            <a:r>
              <a:rPr lang="en-GB" sz="2800" dirty="0">
                <a:latin typeface="Gadugi" panose="020B0502040204020203" pitchFamily="34" charset="0"/>
              </a:rPr>
              <a:t>Class </a:t>
            </a:r>
            <a:r>
              <a:rPr lang="en-GB" sz="2800" dirty="0" smtClean="0">
                <a:latin typeface="Gadugi" panose="020B0502040204020203" pitchFamily="34" charset="0"/>
              </a:rPr>
              <a:t>Manufacturing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74110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7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28650" y="4823341"/>
            <a:ext cx="3890731" cy="11264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69875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035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373" indent="-244373">
              <a:buFont typeface="Arial" panose="020B0604020202020204" pitchFamily="34" charset="0"/>
              <a:buChar char="•"/>
            </a:pPr>
            <a:endParaRPr lang="en-GB" sz="855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26987" y="2199086"/>
            <a:ext cx="3985225" cy="1467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69875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035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373" indent="-244373">
              <a:buFont typeface="Arial" panose="020B0604020202020204" pitchFamily="34" charset="0"/>
              <a:buChar char="•"/>
            </a:pPr>
            <a:endParaRPr lang="en-GB" sz="898" dirty="0"/>
          </a:p>
          <a:p>
            <a:endParaRPr lang="en-GB" sz="898" dirty="0"/>
          </a:p>
          <a:p>
            <a:endParaRPr lang="en-GB" sz="898" dirty="0"/>
          </a:p>
        </p:txBody>
      </p:sp>
      <p:sp>
        <p:nvSpPr>
          <p:cNvPr id="12" name="Oval 11"/>
          <p:cNvSpPr/>
          <p:nvPr/>
        </p:nvSpPr>
        <p:spPr>
          <a:xfrm>
            <a:off x="2965202" y="2522864"/>
            <a:ext cx="2445043" cy="230854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DELIVERABLES</a:t>
            </a:r>
          </a:p>
          <a:p>
            <a:pPr algn="ctr"/>
            <a:endParaRPr lang="en-GB" sz="800" dirty="0" smtClean="0"/>
          </a:p>
          <a:p>
            <a:pPr algn="ctr"/>
            <a:r>
              <a:rPr lang="en-GB" dirty="0" smtClean="0"/>
              <a:t>Service</a:t>
            </a:r>
          </a:p>
          <a:p>
            <a:pPr algn="ctr"/>
            <a:r>
              <a:rPr lang="en-GB" dirty="0" smtClean="0"/>
              <a:t>Quality</a:t>
            </a:r>
          </a:p>
          <a:p>
            <a:pPr algn="ctr"/>
            <a:r>
              <a:rPr lang="en-GB" dirty="0" smtClean="0"/>
              <a:t>Cost</a:t>
            </a:r>
          </a:p>
          <a:p>
            <a:pPr algn="ctr"/>
            <a:r>
              <a:rPr lang="en-GB" dirty="0" smtClean="0"/>
              <a:t>Working Capital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2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1" y="220028"/>
            <a:ext cx="8983560" cy="479186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Gadugi" panose="020B0502040204020203" pitchFamily="34" charset="0"/>
              </a:rPr>
              <a:t>World </a:t>
            </a:r>
            <a:r>
              <a:rPr lang="en-GB" sz="2800" dirty="0">
                <a:latin typeface="Gadugi" panose="020B0502040204020203" pitchFamily="34" charset="0"/>
              </a:rPr>
              <a:t>Class </a:t>
            </a:r>
            <a:r>
              <a:rPr lang="en-GB" sz="2800" dirty="0" smtClean="0">
                <a:latin typeface="Gadugi" panose="020B0502040204020203" pitchFamily="34" charset="0"/>
              </a:rPr>
              <a:t>Manufacturing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74110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8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28650" y="4823341"/>
            <a:ext cx="3890731" cy="11264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69875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035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373" indent="-244373">
              <a:buFont typeface="Arial" panose="020B0604020202020204" pitchFamily="34" charset="0"/>
              <a:buChar char="•"/>
            </a:pPr>
            <a:endParaRPr lang="en-GB" sz="855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26987" y="2199086"/>
            <a:ext cx="3985225" cy="1467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69875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035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373" indent="-244373">
              <a:buFont typeface="Arial" panose="020B0604020202020204" pitchFamily="34" charset="0"/>
              <a:buChar char="•"/>
            </a:pPr>
            <a:endParaRPr lang="en-GB" sz="898" dirty="0"/>
          </a:p>
          <a:p>
            <a:endParaRPr lang="en-GB" sz="898" dirty="0"/>
          </a:p>
          <a:p>
            <a:endParaRPr lang="en-GB" sz="898" dirty="0"/>
          </a:p>
        </p:txBody>
      </p:sp>
      <p:sp>
        <p:nvSpPr>
          <p:cNvPr id="8" name="Oval 7"/>
          <p:cNvSpPr/>
          <p:nvPr/>
        </p:nvSpPr>
        <p:spPr>
          <a:xfrm>
            <a:off x="2434884" y="1968899"/>
            <a:ext cx="3536569" cy="377113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2965202" y="2522864"/>
            <a:ext cx="2445043" cy="230854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DELIVERABLES</a:t>
            </a:r>
          </a:p>
          <a:p>
            <a:pPr algn="ctr"/>
            <a:endParaRPr lang="en-GB" sz="800" dirty="0" smtClean="0"/>
          </a:p>
          <a:p>
            <a:pPr algn="ctr"/>
            <a:r>
              <a:rPr lang="en-GB" dirty="0" smtClean="0"/>
              <a:t>Service</a:t>
            </a:r>
          </a:p>
          <a:p>
            <a:pPr algn="ctr"/>
            <a:r>
              <a:rPr lang="en-GB" dirty="0" smtClean="0"/>
              <a:t>Quality</a:t>
            </a:r>
          </a:p>
          <a:p>
            <a:pPr algn="ctr"/>
            <a:r>
              <a:rPr lang="en-GB" dirty="0" smtClean="0"/>
              <a:t>Cost</a:t>
            </a:r>
          </a:p>
          <a:p>
            <a:pPr algn="ctr"/>
            <a:r>
              <a:rPr lang="en-GB" dirty="0" smtClean="0"/>
              <a:t>Working Capital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67274" y="2152390"/>
            <a:ext cx="289674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ENABLERS</a:t>
            </a:r>
          </a:p>
          <a:p>
            <a:pPr algn="ctr"/>
            <a:endParaRPr lang="en-GB" sz="800" dirty="0" smtClean="0">
              <a:solidFill>
                <a:schemeClr val="bg1"/>
              </a:solidFill>
            </a:endParaRPr>
          </a:p>
          <a:p>
            <a:pPr algn="ctr"/>
            <a:endParaRPr lang="en-GB" sz="1200" dirty="0">
              <a:solidFill>
                <a:schemeClr val="bg1"/>
              </a:solidFill>
            </a:endParaRPr>
          </a:p>
          <a:p>
            <a:pPr algn="ctr"/>
            <a:endParaRPr lang="en-GB" sz="1600" dirty="0" smtClean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endParaRPr lang="en-GB" sz="1600" dirty="0" smtClean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endParaRPr lang="en-GB" sz="1600" dirty="0" smtClean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endParaRPr lang="en-GB" sz="1600" dirty="0" smtClean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endParaRPr lang="en-GB" sz="900" dirty="0" smtClean="0">
              <a:solidFill>
                <a:schemeClr val="bg1"/>
              </a:solidFill>
            </a:endParaRP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Process Capability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Information Capability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People Capability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1" y="220028"/>
            <a:ext cx="8983560" cy="479186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Gadugi" panose="020B0502040204020203" pitchFamily="34" charset="0"/>
              </a:rPr>
              <a:t>World </a:t>
            </a:r>
            <a:r>
              <a:rPr lang="en-GB" sz="2800" dirty="0">
                <a:latin typeface="Gadugi" panose="020B0502040204020203" pitchFamily="34" charset="0"/>
              </a:rPr>
              <a:t>Class </a:t>
            </a:r>
            <a:r>
              <a:rPr lang="en-GB" sz="2800" dirty="0" smtClean="0">
                <a:latin typeface="Gadugi" panose="020B0502040204020203" pitchFamily="34" charset="0"/>
              </a:rPr>
              <a:t>Manufacturing</a:t>
            </a:r>
            <a:endParaRPr lang="en-GB" sz="2800" dirty="0">
              <a:latin typeface="Gadug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98699" y="6375325"/>
            <a:ext cx="1016652" cy="174110"/>
          </a:xfrm>
        </p:spPr>
        <p:txBody>
          <a:bodyPr/>
          <a:lstStyle/>
          <a:p>
            <a:fld id="{716652BB-6F9A-4162-B8A6-88EF3C2BF34A}" type="slidenum">
              <a:rPr lang="en-GB" smtClean="0">
                <a:solidFill>
                  <a:srgbClr val="AF0E2F"/>
                </a:solidFill>
              </a:rPr>
              <a:pPr/>
              <a:t>9</a:t>
            </a:fld>
            <a:endParaRPr lang="en-GB" dirty="0">
              <a:solidFill>
                <a:srgbClr val="AF0E2F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28650" y="4823341"/>
            <a:ext cx="3890731" cy="11264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69875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035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373" indent="-244373">
              <a:buFont typeface="Arial" panose="020B0604020202020204" pitchFamily="34" charset="0"/>
              <a:buChar char="•"/>
            </a:pPr>
            <a:endParaRPr lang="en-GB" sz="855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26987" y="2199086"/>
            <a:ext cx="3985225" cy="1467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69875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‒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6035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271463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4373" indent="-244373">
              <a:buFont typeface="Arial" panose="020B0604020202020204" pitchFamily="34" charset="0"/>
              <a:buChar char="•"/>
            </a:pPr>
            <a:endParaRPr lang="en-GB" sz="898" dirty="0"/>
          </a:p>
          <a:p>
            <a:endParaRPr lang="en-GB" sz="898" dirty="0"/>
          </a:p>
          <a:p>
            <a:endParaRPr lang="en-GB" sz="898" dirty="0"/>
          </a:p>
        </p:txBody>
      </p:sp>
      <p:sp>
        <p:nvSpPr>
          <p:cNvPr id="9" name="Oval 8"/>
          <p:cNvSpPr/>
          <p:nvPr/>
        </p:nvSpPr>
        <p:spPr>
          <a:xfrm>
            <a:off x="1519513" y="1371600"/>
            <a:ext cx="5392270" cy="55025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8" name="Oval 7"/>
          <p:cNvSpPr/>
          <p:nvPr/>
        </p:nvSpPr>
        <p:spPr>
          <a:xfrm>
            <a:off x="2434884" y="1968899"/>
            <a:ext cx="3536569" cy="377113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2965202" y="2522864"/>
            <a:ext cx="2445043" cy="230854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DELIVERABLES</a:t>
            </a:r>
          </a:p>
          <a:p>
            <a:pPr algn="ctr"/>
            <a:endParaRPr lang="en-GB" sz="800" dirty="0" smtClean="0"/>
          </a:p>
          <a:p>
            <a:pPr algn="ctr"/>
            <a:r>
              <a:rPr lang="en-GB" dirty="0" smtClean="0"/>
              <a:t>Service</a:t>
            </a:r>
          </a:p>
          <a:p>
            <a:pPr algn="ctr"/>
            <a:r>
              <a:rPr lang="en-GB" dirty="0" smtClean="0"/>
              <a:t>Quality</a:t>
            </a:r>
          </a:p>
          <a:p>
            <a:pPr algn="ctr"/>
            <a:r>
              <a:rPr lang="en-GB" dirty="0" smtClean="0"/>
              <a:t>Cost</a:t>
            </a:r>
          </a:p>
          <a:p>
            <a:pPr algn="ctr"/>
            <a:r>
              <a:rPr lang="en-GB" dirty="0" smtClean="0"/>
              <a:t>Working Capital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498764" y="1488059"/>
            <a:ext cx="34088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PREREQUISITES</a:t>
            </a:r>
          </a:p>
          <a:p>
            <a:pPr algn="ctr"/>
            <a:endParaRPr lang="en-GB" sz="1600" b="1" dirty="0" smtClean="0">
              <a:solidFill>
                <a:schemeClr val="bg1"/>
              </a:solidFill>
            </a:endParaRP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  <a:p>
            <a:pPr algn="ctr"/>
            <a:endParaRPr lang="en-GB" sz="1600" b="1" dirty="0" smtClean="0">
              <a:solidFill>
                <a:schemeClr val="bg1"/>
              </a:solidFill>
            </a:endParaRP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  <a:p>
            <a:pPr algn="ctr"/>
            <a:endParaRPr lang="en-GB" sz="1600" b="1" dirty="0" smtClean="0">
              <a:solidFill>
                <a:schemeClr val="bg1"/>
              </a:solidFill>
            </a:endParaRP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  <a:p>
            <a:pPr algn="ctr"/>
            <a:endParaRPr lang="en-GB" sz="1600" b="1" dirty="0" smtClean="0">
              <a:solidFill>
                <a:schemeClr val="bg1"/>
              </a:solidFill>
            </a:endParaRP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  <a:p>
            <a:pPr algn="ctr"/>
            <a:endParaRPr lang="en-GB" sz="1600" b="1" dirty="0" smtClean="0">
              <a:solidFill>
                <a:schemeClr val="bg1"/>
              </a:solidFill>
            </a:endParaRP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  <a:p>
            <a:pPr algn="ctr"/>
            <a:endParaRPr lang="en-GB" sz="1600" b="1" dirty="0" smtClean="0">
              <a:solidFill>
                <a:schemeClr val="bg1"/>
              </a:solidFill>
            </a:endParaRP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  <a:p>
            <a:pPr algn="ctr"/>
            <a:endParaRPr lang="en-GB" sz="1600" b="1" dirty="0" smtClean="0">
              <a:solidFill>
                <a:schemeClr val="bg1"/>
              </a:solidFill>
            </a:endParaRP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  <a:p>
            <a:pPr algn="ctr"/>
            <a:endParaRPr lang="en-GB" sz="1600" b="1" dirty="0" smtClean="0">
              <a:solidFill>
                <a:schemeClr val="bg1"/>
              </a:solidFill>
            </a:endParaRP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  <a:p>
            <a:pPr algn="ctr"/>
            <a:endParaRPr lang="en-GB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Product Safety Excellence</a:t>
            </a:r>
          </a:p>
          <a:p>
            <a:pPr algn="ctr"/>
            <a:r>
              <a:rPr lang="en-GB" sz="1600" b="1" dirty="0" smtClean="0">
                <a:solidFill>
                  <a:srgbClr val="00B0F0"/>
                </a:solidFill>
              </a:rPr>
              <a:t>Health &amp; Safety Excellence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Environmental Excellence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HR Compliance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7274" y="2152390"/>
            <a:ext cx="289674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ENABLERS</a:t>
            </a:r>
          </a:p>
          <a:p>
            <a:pPr algn="ctr"/>
            <a:endParaRPr lang="en-GB" sz="800" dirty="0" smtClean="0">
              <a:solidFill>
                <a:schemeClr val="bg1"/>
              </a:solidFill>
            </a:endParaRPr>
          </a:p>
          <a:p>
            <a:pPr algn="ctr"/>
            <a:endParaRPr lang="en-GB" sz="1200" dirty="0">
              <a:solidFill>
                <a:schemeClr val="bg1"/>
              </a:solidFill>
            </a:endParaRPr>
          </a:p>
          <a:p>
            <a:pPr algn="ctr"/>
            <a:endParaRPr lang="en-GB" sz="1600" dirty="0" smtClean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endParaRPr lang="en-GB" sz="1600" dirty="0" smtClean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endParaRPr lang="en-GB" sz="1600" dirty="0" smtClean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endParaRPr lang="en-GB" sz="1600" dirty="0" smtClean="0">
              <a:solidFill>
                <a:schemeClr val="bg1"/>
              </a:solidFill>
            </a:endParaRPr>
          </a:p>
          <a:p>
            <a:pPr algn="ctr"/>
            <a:endParaRPr lang="en-GB" sz="1600" dirty="0">
              <a:solidFill>
                <a:schemeClr val="bg1"/>
              </a:solidFill>
            </a:endParaRPr>
          </a:p>
          <a:p>
            <a:pPr algn="ctr"/>
            <a:endParaRPr lang="en-GB" sz="900" dirty="0" smtClean="0">
              <a:solidFill>
                <a:schemeClr val="bg1"/>
              </a:solidFill>
            </a:endParaRP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Process Capability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Information Capability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People Capability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Paterson Arra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F0E2F"/>
      </a:accent1>
      <a:accent2>
        <a:srgbClr val="F1E9DC"/>
      </a:accent2>
      <a:accent3>
        <a:srgbClr val="CDAB79"/>
      </a:accent3>
      <a:accent4>
        <a:srgbClr val="672D00"/>
      </a:accent4>
      <a:accent5>
        <a:srgbClr val="1A5632"/>
      </a:accent5>
      <a:accent6>
        <a:srgbClr val="F1E9DC"/>
      </a:accent6>
      <a:hlink>
        <a:srgbClr val="AF0E2F"/>
      </a:hlink>
      <a:folHlink>
        <a:srgbClr val="CDAB79"/>
      </a:folHlink>
    </a:clrScheme>
    <a:fontScheme name="Non-Brande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13521</TotalTime>
  <Words>2868</Words>
  <Application>Microsoft Office PowerPoint</Application>
  <PresentationFormat>On-screen Show (4:3)</PresentationFormat>
  <Paragraphs>778</Paragraphs>
  <Slides>43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1_Office Theme</vt:lpstr>
      <vt:lpstr>Promoting Health &amp; Safety  at Work</vt:lpstr>
      <vt:lpstr>Agenda</vt:lpstr>
      <vt:lpstr>Sean Austin – a brief biography</vt:lpstr>
      <vt:lpstr>Sean Austin – a brief biography</vt:lpstr>
      <vt:lpstr>World Class Manufacturing</vt:lpstr>
      <vt:lpstr>World Class Manufacturing</vt:lpstr>
      <vt:lpstr>World Class Manufacturing</vt:lpstr>
      <vt:lpstr>World Class Manufacturing</vt:lpstr>
      <vt:lpstr>World Class Manufacturing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Change Management</vt:lpstr>
      <vt:lpstr>Paterson Arran at a glance</vt:lpstr>
      <vt:lpstr>Paterson Arran At A Glance</vt:lpstr>
      <vt:lpstr>Livingston Bakery</vt:lpstr>
      <vt:lpstr>Arran Factory</vt:lpstr>
      <vt:lpstr>Strategic Framework</vt:lpstr>
      <vt:lpstr>Our Values</vt:lpstr>
      <vt:lpstr>Our Values</vt:lpstr>
      <vt:lpstr>Our Values</vt:lpstr>
      <vt:lpstr>Safety Improvement @ Paterson Arran: A Case Study</vt:lpstr>
      <vt:lpstr>Safety @ Paterson Arran – August 2014</vt:lpstr>
      <vt:lpstr>Safety Improvement – The start of the journey</vt:lpstr>
      <vt:lpstr>Safety Improvement – The journey continues</vt:lpstr>
      <vt:lpstr>Safety Improvement – The journey continues</vt:lpstr>
      <vt:lpstr>Safety Improvement – The journey continues</vt:lpstr>
      <vt:lpstr>Safety Improvement – The journey continues</vt:lpstr>
      <vt:lpstr>Safety Improvement – The journey continues</vt:lpstr>
      <vt:lpstr>Safety Improvement – The journey continues</vt:lpstr>
      <vt:lpstr>Safety Improvement – Put your money where your mouth is!</vt:lpstr>
      <vt:lpstr>Safety Improvement – The results so far</vt:lpstr>
      <vt:lpstr>Safety Improvement – The results so far</vt:lpstr>
      <vt:lpstr>DOs &amp; DON’Ts</vt:lpstr>
      <vt:lpstr>DOs &amp; DON’Ts</vt:lpstr>
      <vt:lpstr>Key Message</vt:lpstr>
      <vt:lpstr>Promoting Health &amp; Safety  at Work</vt:lpstr>
    </vt:vector>
  </TitlesOfParts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AUGUSTA</dc:title>
  <dc:creator>Chris Thompson</dc:creator>
  <cp:lastModifiedBy>Adrian</cp:lastModifiedBy>
  <cp:revision>498</cp:revision>
  <cp:lastPrinted>2016-10-31T13:34:48Z</cp:lastPrinted>
  <dcterms:created xsi:type="dcterms:W3CDTF">2016-02-02T16:45:16Z</dcterms:created>
  <dcterms:modified xsi:type="dcterms:W3CDTF">2017-05-01T15:02:34Z</dcterms:modified>
</cp:coreProperties>
</file>