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8" r:id="rId5"/>
    <p:sldId id="286" r:id="rId6"/>
    <p:sldId id="279" r:id="rId7"/>
    <p:sldId id="269" r:id="rId8"/>
    <p:sldId id="287" r:id="rId9"/>
    <p:sldId id="274" r:id="rId10"/>
    <p:sldId id="281" r:id="rId11"/>
    <p:sldId id="284" r:id="rId12"/>
    <p:sldId id="282" r:id="rId13"/>
    <p:sldId id="283" r:id="rId14"/>
    <p:sldId id="288" r:id="rId15"/>
    <p:sldId id="289" r:id="rId16"/>
    <p:sldId id="290" r:id="rId17"/>
    <p:sldId id="261" r:id="rId18"/>
    <p:sldId id="276" r:id="rId19"/>
    <p:sldId id="27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5491-5557-4EF9-9D8E-733CEBFB636F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6F021-576D-4C3D-9CF9-D575C3A37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5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3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sensible employer will consider how to reduce WRMSD’s.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3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Musculoskeletal disorders can affect muscles, joints and tendons in all parts of the body</a:t>
            </a:r>
          </a:p>
          <a:p>
            <a:r>
              <a:rPr lang="en-GB" dirty="0" smtClean="0"/>
              <a:t>They can be episodic or chronic in duration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7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Not causing death but can have</a:t>
            </a:r>
            <a:r>
              <a:rPr lang="en-GB" baseline="0" dirty="0" smtClean="0"/>
              <a:t> a severe impact on the individuals health ,wellbeing, and ability to work. </a:t>
            </a:r>
            <a:r>
              <a:rPr lang="en-GB" dirty="0" smtClean="0"/>
              <a:t>Lateral epicondylitis, commonly known as tennis elbow, is a painful condition involving the tendons that attach to the bone on the outside (lateral) part of the elbow.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1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GP </a:t>
            </a:r>
          </a:p>
          <a:p>
            <a:r>
              <a:rPr lang="en-GB" dirty="0" smtClean="0"/>
              <a:t>Physiotherapist </a:t>
            </a:r>
          </a:p>
          <a:p>
            <a:r>
              <a:rPr lang="en-GB" dirty="0" smtClean="0"/>
              <a:t>Manufacturer </a:t>
            </a:r>
          </a:p>
          <a:p>
            <a:r>
              <a:rPr lang="en-GB" dirty="0" smtClean="0"/>
              <a:t>The Individual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Do not go to next slides until</a:t>
            </a:r>
            <a:r>
              <a:rPr lang="en-GB" baseline="0" dirty="0" smtClean="0"/>
              <a:t> next module Controlling Risks:  Discuss practical aspects of control: Task, Load etc Complete Exercise 2 then show Power Points 7, 8, 9, 10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F021-576D-4C3D-9CF9-D575C3A37EB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58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1538-0422-450E-BF8D-7C47A1FE3282}" type="datetime1">
              <a:rPr lang="en-GB" smtClean="0"/>
              <a:t>30/05/2017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43B-6EE1-4A6D-B8F7-A7AAABEDBAEB}" type="datetime1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7CA-9261-4498-B8A0-80C76A3C2CE5}" type="datetime1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B8B8-4F9A-4E93-AED2-EAFEF7704B03}" type="datetime1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5F6F-8ABC-42A3-BA81-E8E1CE3E3992}" type="datetime1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33B-4AAD-43DA-B49D-0DA4E0EBB545}" type="datetime1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9322-9669-4037-97B5-6C78C27F0301}" type="datetime1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BD30-7700-4DE8-9FDF-0F92705DA04E}" type="datetime1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0F3A-BEAA-4599-BC06-C66C0784C713}" type="datetime1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C998-5B7E-4DFD-B62C-07DECAB55392}" type="datetime1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D452-69BC-4E50-A4D6-979A0E2E3FB7}" type="datetime1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CBABB-BD38-4049-86C2-FDEA045CC873}" type="datetime1">
              <a:rPr lang="en-GB" smtClean="0"/>
              <a:t>30/05/2017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B3615-8C5B-4FAF-A452-5339556DB48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Musculoskeletal Disorders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by</a:t>
            </a:r>
          </a:p>
          <a:p>
            <a:r>
              <a:rPr lang="en-GB" dirty="0" smtClean="0">
                <a:latin typeface="Calibri" pitchFamily="34" charset="0"/>
              </a:rPr>
              <a:t>Jane Stevenson</a:t>
            </a:r>
          </a:p>
          <a:p>
            <a:r>
              <a:rPr lang="en-GB" dirty="0" smtClean="0">
                <a:latin typeface="Calibri" pitchFamily="34" charset="0"/>
              </a:rPr>
              <a:t>Workplace Wellbeing</a:t>
            </a: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Recreational Activities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276872"/>
            <a:ext cx="2883658" cy="21642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5157192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May include DIY,  Gaming, Physical Sports, Hazardous Sports, Sofa Surfing</a:t>
            </a:r>
          </a:p>
          <a:p>
            <a:pPr algn="ctr"/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All/any of the above may impact on musculoskeletal wellbeing at work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WRMSD’s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+mj-lt"/>
              </a:rPr>
              <a:t>Consider</a:t>
            </a:r>
            <a:r>
              <a:rPr lang="en-GB" sz="4000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GB" sz="3600" dirty="0" smtClean="0">
                <a:latin typeface="+mj-lt"/>
              </a:rPr>
              <a:t>The Environment </a:t>
            </a:r>
          </a:p>
          <a:p>
            <a:pPr marL="0" indent="0">
              <a:buNone/>
            </a:pPr>
            <a:r>
              <a:rPr lang="en-GB" sz="3600" dirty="0" smtClean="0">
                <a:latin typeface="+mj-lt"/>
              </a:rPr>
              <a:t>The Role </a:t>
            </a:r>
          </a:p>
          <a:p>
            <a:pPr marL="0" indent="0">
              <a:buNone/>
            </a:pPr>
            <a:r>
              <a:rPr lang="en-GB" sz="3600" dirty="0" smtClean="0">
                <a:latin typeface="+mj-lt"/>
              </a:rPr>
              <a:t>The Equipment</a:t>
            </a:r>
          </a:p>
          <a:p>
            <a:pPr marL="0" indent="0">
              <a:buNone/>
            </a:pPr>
            <a:r>
              <a:rPr lang="en-GB" sz="3600" dirty="0" smtClean="0">
                <a:latin typeface="+mj-lt"/>
              </a:rPr>
              <a:t>          ….and discuss with the Individual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Help, Advice, Support.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900" dirty="0" smtClean="0">
                <a:latin typeface="+mj-lt"/>
              </a:rPr>
              <a:t>GP</a:t>
            </a:r>
          </a:p>
          <a:p>
            <a:pPr marL="0" indent="0">
              <a:buNone/>
            </a:pPr>
            <a:r>
              <a:rPr lang="en-GB" sz="3900" dirty="0" smtClean="0">
                <a:latin typeface="+mj-lt"/>
              </a:rPr>
              <a:t>Ergonomist  </a:t>
            </a:r>
          </a:p>
          <a:p>
            <a:pPr marL="0" indent="0">
              <a:buNone/>
            </a:pPr>
            <a:r>
              <a:rPr lang="en-GB" sz="3900" dirty="0" smtClean="0">
                <a:latin typeface="+mj-lt"/>
              </a:rPr>
              <a:t>Physiotherapist</a:t>
            </a:r>
          </a:p>
          <a:p>
            <a:pPr marL="0" indent="0">
              <a:buNone/>
            </a:pPr>
            <a:r>
              <a:rPr lang="en-GB" sz="3900" dirty="0" smtClean="0">
                <a:latin typeface="+mj-lt"/>
              </a:rPr>
              <a:t>Manufacturers/Designers</a:t>
            </a:r>
          </a:p>
          <a:p>
            <a:pPr marL="0" indent="0">
              <a:buNone/>
            </a:pPr>
            <a:r>
              <a:rPr lang="en-GB" sz="3900" dirty="0" err="1" smtClean="0">
                <a:latin typeface="+mj-lt"/>
              </a:rPr>
              <a:t>AbilityNet</a:t>
            </a:r>
            <a:r>
              <a:rPr lang="en-GB" sz="3900" dirty="0" smtClean="0">
                <a:latin typeface="+mj-lt"/>
              </a:rPr>
              <a:t> https</a:t>
            </a:r>
            <a:r>
              <a:rPr lang="en-GB" sz="3900" dirty="0">
                <a:latin typeface="+mj-lt"/>
              </a:rPr>
              <a:t>://www.abilitynet.org.uk/</a:t>
            </a:r>
            <a:endParaRPr lang="en-GB" sz="3900" dirty="0" smtClean="0">
              <a:latin typeface="+mj-lt"/>
            </a:endParaRPr>
          </a:p>
          <a:p>
            <a:pPr marL="0" indent="0">
              <a:buNone/>
            </a:pPr>
            <a:r>
              <a:rPr lang="en-GB" sz="3900" dirty="0" smtClean="0">
                <a:latin typeface="+mj-lt"/>
              </a:rPr>
              <a:t>              .…and discuss with the Individual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Relevant </a:t>
            </a:r>
          </a:p>
          <a:p>
            <a:r>
              <a:rPr lang="en-GB" dirty="0" smtClean="0"/>
              <a:t>Informative </a:t>
            </a:r>
          </a:p>
          <a:p>
            <a:r>
              <a:rPr lang="en-GB" dirty="0" smtClean="0"/>
              <a:t>Interesting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05087"/>
            <a:ext cx="4824536" cy="32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Guidance for lifting and lowering</a:t>
            </a:r>
            <a:endParaRPr lang="en-GB" sz="3200" b="1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400600" cy="41228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pic>
        <p:nvPicPr>
          <p:cNvPr id="4" name="Manual handling - safe lifting technique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6238" y="1935163"/>
            <a:ext cx="5853112" cy="43894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Ergonomic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6238" y="1935163"/>
            <a:ext cx="5853112" cy="43894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Thank you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Occupational Health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A medical discipline that considers the impact of the work environment on an individuals health, and also the impact of the individuals health on the work environment </a:t>
            </a:r>
            <a:endParaRPr lang="en-GB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9592" y="1628800"/>
            <a:ext cx="6624735" cy="472269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Calibri" pitchFamily="34" charset="0"/>
              </a:rPr>
              <a:t>A </a:t>
            </a:r>
            <a:r>
              <a:rPr lang="en-GB" sz="3600" b="1" dirty="0">
                <a:latin typeface="Calibri" pitchFamily="34" charset="0"/>
              </a:rPr>
              <a:t>F</a:t>
            </a:r>
            <a:r>
              <a:rPr lang="en-GB" sz="3600" b="1" dirty="0" smtClean="0">
                <a:latin typeface="Calibri" pitchFamily="34" charset="0"/>
              </a:rPr>
              <a:t>ew Statistics…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>
                <a:latin typeface="Calibri" pitchFamily="34" charset="0"/>
              </a:rPr>
              <a:t> </a:t>
            </a:r>
            <a:r>
              <a:rPr lang="en-GB" sz="2800" b="1" dirty="0" smtClean="0">
                <a:latin typeface="Calibri" pitchFamily="34" charset="0"/>
              </a:rPr>
              <a:t>2015-16</a:t>
            </a:r>
            <a:r>
              <a:rPr lang="en-GB" sz="2800" dirty="0" smtClean="0">
                <a:latin typeface="Calibri" pitchFamily="34" charset="0"/>
              </a:rPr>
              <a:t>  </a:t>
            </a:r>
          </a:p>
          <a:p>
            <a:pPr>
              <a:buNone/>
            </a:pPr>
            <a:r>
              <a:rPr lang="en-GB" sz="2800" dirty="0" smtClean="0">
                <a:latin typeface="Calibri" pitchFamily="34" charset="0"/>
              </a:rPr>
              <a:t>8.8 </a:t>
            </a:r>
            <a:r>
              <a:rPr lang="en-GB" sz="2800" dirty="0">
                <a:latin typeface="Calibri" pitchFamily="34" charset="0"/>
              </a:rPr>
              <a:t>million </a:t>
            </a:r>
            <a:r>
              <a:rPr lang="en-GB" sz="2800" dirty="0" smtClean="0">
                <a:latin typeface="Calibri" pitchFamily="34" charset="0"/>
              </a:rPr>
              <a:t>working days lost </a:t>
            </a:r>
            <a:r>
              <a:rPr lang="en-GB" sz="2800" dirty="0">
                <a:latin typeface="Calibri" pitchFamily="34" charset="0"/>
              </a:rPr>
              <a:t>to musculoskeletal </a:t>
            </a:r>
            <a:r>
              <a:rPr lang="en-GB" sz="2800" dirty="0" smtClean="0">
                <a:latin typeface="Calibri" pitchFamily="34" charset="0"/>
              </a:rPr>
              <a:t>disorders, equating to 34</a:t>
            </a:r>
            <a:r>
              <a:rPr lang="en-GB" sz="2800" dirty="0">
                <a:latin typeface="Calibri" pitchFamily="34" charset="0"/>
              </a:rPr>
              <a:t>% of all working days lost due to work related ill health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GB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800" dirty="0">
                <a:latin typeface="Calibri" pitchFamily="34" charset="0"/>
              </a:rPr>
              <a:t> WRMSDs cases </a:t>
            </a:r>
            <a:r>
              <a:rPr lang="en-GB" sz="2800" dirty="0" smtClean="0">
                <a:latin typeface="Calibri" pitchFamily="34" charset="0"/>
              </a:rPr>
              <a:t>made up </a:t>
            </a:r>
            <a:r>
              <a:rPr lang="en-GB" sz="2800" dirty="0">
                <a:latin typeface="Calibri" pitchFamily="34" charset="0"/>
              </a:rPr>
              <a:t>41% of all work related </a:t>
            </a:r>
            <a:r>
              <a:rPr lang="en-GB" sz="2800" dirty="0" smtClean="0">
                <a:latin typeface="Calibri" pitchFamily="34" charset="0"/>
              </a:rPr>
              <a:t>illnesses, 539,000 </a:t>
            </a:r>
            <a:r>
              <a:rPr lang="en-GB" sz="2800" dirty="0">
                <a:latin typeface="Calibri" pitchFamily="34" charset="0"/>
              </a:rPr>
              <a:t>out of a total of </a:t>
            </a:r>
            <a:r>
              <a:rPr lang="en-GB" sz="2800" dirty="0" smtClean="0">
                <a:latin typeface="Calibri" pitchFamily="34" charset="0"/>
              </a:rPr>
              <a:t>1,311,000.</a:t>
            </a:r>
            <a:endParaRPr lang="en-GB" sz="2800" dirty="0">
              <a:latin typeface="Calibri" pitchFamily="34" charset="0"/>
            </a:endParaRPr>
          </a:p>
          <a:p>
            <a:pPr>
              <a:buNone/>
            </a:pPr>
            <a:endParaRPr lang="en-GB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W</a:t>
            </a:r>
            <a:r>
              <a:rPr lang="en-GB" sz="3600" dirty="0"/>
              <a:t>ork </a:t>
            </a:r>
            <a:r>
              <a:rPr lang="en-GB" sz="3600" b="1" dirty="0"/>
              <a:t>R</a:t>
            </a:r>
            <a:r>
              <a:rPr lang="en-GB" sz="3600" dirty="0"/>
              <a:t>elated </a:t>
            </a:r>
            <a:r>
              <a:rPr lang="en-GB" sz="3600" dirty="0" err="1" smtClean="0"/>
              <a:t>Musculo</a:t>
            </a:r>
            <a:r>
              <a:rPr lang="en-GB" sz="3600" b="1" dirty="0" err="1" smtClean="0"/>
              <a:t>S</a:t>
            </a:r>
            <a:r>
              <a:rPr lang="en-GB" sz="3600" dirty="0" err="1" smtClean="0"/>
              <a:t>keletal</a:t>
            </a:r>
            <a:r>
              <a:rPr lang="en-GB" sz="3600" dirty="0" smtClean="0"/>
              <a:t> </a:t>
            </a:r>
            <a:r>
              <a:rPr lang="en-GB" sz="3600" b="1" dirty="0"/>
              <a:t>D</a:t>
            </a:r>
            <a:r>
              <a:rPr lang="en-GB" sz="3600" dirty="0"/>
              <a:t>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Musculoskeletal </a:t>
            </a:r>
            <a:r>
              <a:rPr lang="en-GB" dirty="0">
                <a:latin typeface="+mj-lt"/>
              </a:rPr>
              <a:t>disorders (MSD) are injuries or disorders of the muscles, nerves, tendons, joints, cartilage, and spinal discs. 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Work-related </a:t>
            </a:r>
            <a:r>
              <a:rPr lang="en-GB" dirty="0">
                <a:latin typeface="+mj-lt"/>
              </a:rPr>
              <a:t>musculoskeletal disorders (WMSD) are conditions in which: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The work environment and performance of work contribute significantly to the condition; and/or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The condition is made worse or persists longer due to work </a:t>
            </a:r>
            <a:r>
              <a:rPr lang="en-GB" dirty="0" smtClean="0">
                <a:latin typeface="+mj-lt"/>
              </a:rPr>
              <a:t>conditions</a:t>
            </a:r>
          </a:p>
          <a:p>
            <a:pPr marL="0" indent="0">
              <a:buNone/>
            </a:pPr>
            <a:r>
              <a:rPr lang="en-GB" sz="1400" dirty="0" smtClean="0"/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                                                                                           </a:t>
            </a:r>
            <a:r>
              <a:rPr lang="en-GB" sz="1400" dirty="0" err="1" smtClean="0"/>
              <a:t>Centers</a:t>
            </a:r>
            <a:r>
              <a:rPr lang="en-GB" sz="1400" dirty="0" smtClean="0"/>
              <a:t> </a:t>
            </a:r>
            <a:r>
              <a:rPr lang="en-GB" sz="1400" dirty="0"/>
              <a:t>for Disease Control and Prevention’s (CDC)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W</a:t>
            </a:r>
            <a:r>
              <a:rPr lang="en-GB" sz="4000" dirty="0"/>
              <a:t>ork </a:t>
            </a:r>
            <a:r>
              <a:rPr lang="en-GB" sz="4000" b="1" dirty="0" smtClean="0"/>
              <a:t>R</a:t>
            </a:r>
            <a:r>
              <a:rPr lang="en-GB" sz="4000" dirty="0" smtClean="0"/>
              <a:t>elated </a:t>
            </a:r>
            <a:r>
              <a:rPr lang="en-GB" sz="4000" b="1" dirty="0" err="1" smtClean="0"/>
              <a:t>M</a:t>
            </a:r>
            <a:r>
              <a:rPr lang="en-GB" sz="4000" dirty="0" err="1" smtClean="0"/>
              <a:t>usculo</a:t>
            </a:r>
            <a:r>
              <a:rPr lang="en-GB" sz="4000" b="1" dirty="0" err="1"/>
              <a:t>S</a:t>
            </a:r>
            <a:r>
              <a:rPr lang="en-GB" sz="4000" dirty="0" err="1" smtClean="0"/>
              <a:t>keletal</a:t>
            </a:r>
            <a:r>
              <a:rPr lang="en-GB" sz="4000" dirty="0" smtClean="0"/>
              <a:t> </a:t>
            </a:r>
            <a:r>
              <a:rPr lang="en-GB" sz="4000" b="1" dirty="0" smtClean="0"/>
              <a:t>D</a:t>
            </a:r>
            <a:r>
              <a:rPr lang="en-GB" sz="4000" dirty="0" smtClean="0"/>
              <a:t>isorders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WRMSDs </a:t>
            </a:r>
            <a:r>
              <a:rPr lang="en-GB" dirty="0">
                <a:latin typeface="+mj-lt"/>
              </a:rPr>
              <a:t>are </a:t>
            </a:r>
            <a:r>
              <a:rPr lang="en-GB" dirty="0" smtClean="0">
                <a:latin typeface="+mj-lt"/>
              </a:rPr>
              <a:t>often associated </a:t>
            </a:r>
            <a:r>
              <a:rPr lang="en-GB" dirty="0">
                <a:latin typeface="+mj-lt"/>
              </a:rPr>
              <a:t>with work patterns that include:</a:t>
            </a:r>
          </a:p>
          <a:p>
            <a:r>
              <a:rPr lang="en-GB" dirty="0">
                <a:latin typeface="+mj-lt"/>
              </a:rPr>
              <a:t>Fixed or constrained body </a:t>
            </a:r>
            <a:r>
              <a:rPr lang="en-GB" dirty="0" smtClean="0">
                <a:latin typeface="+mj-lt"/>
              </a:rPr>
              <a:t>positions </a:t>
            </a:r>
          </a:p>
          <a:p>
            <a:r>
              <a:rPr lang="en-GB" dirty="0" smtClean="0">
                <a:latin typeface="+mj-lt"/>
              </a:rPr>
              <a:t>Continual </a:t>
            </a:r>
            <a:r>
              <a:rPr lang="en-GB" dirty="0">
                <a:latin typeface="+mj-lt"/>
              </a:rPr>
              <a:t>repetition of </a:t>
            </a:r>
            <a:r>
              <a:rPr lang="en-GB" dirty="0" smtClean="0">
                <a:latin typeface="+mj-lt"/>
              </a:rPr>
              <a:t>movements </a:t>
            </a:r>
          </a:p>
          <a:p>
            <a:r>
              <a:rPr lang="en-GB" dirty="0" smtClean="0">
                <a:latin typeface="+mj-lt"/>
              </a:rPr>
              <a:t>Force </a:t>
            </a:r>
            <a:r>
              <a:rPr lang="en-GB" dirty="0">
                <a:latin typeface="+mj-lt"/>
              </a:rPr>
              <a:t>concentrated on small </a:t>
            </a:r>
            <a:r>
              <a:rPr lang="en-GB" dirty="0" smtClean="0">
                <a:latin typeface="+mj-lt"/>
              </a:rPr>
              <a:t>parts of </a:t>
            </a:r>
            <a:r>
              <a:rPr lang="en-GB" dirty="0">
                <a:latin typeface="+mj-lt"/>
              </a:rPr>
              <a:t>the body, such as the hand or </a:t>
            </a:r>
            <a:r>
              <a:rPr lang="en-GB" dirty="0" smtClean="0">
                <a:latin typeface="+mj-lt"/>
              </a:rPr>
              <a:t>wrist </a:t>
            </a:r>
          </a:p>
          <a:p>
            <a:r>
              <a:rPr lang="en-GB" dirty="0" smtClean="0">
                <a:latin typeface="+mj-lt"/>
              </a:rPr>
              <a:t>A </a:t>
            </a:r>
            <a:r>
              <a:rPr lang="en-GB" dirty="0">
                <a:latin typeface="+mj-lt"/>
              </a:rPr>
              <a:t>pace of work that does not allow sufficient recovery </a:t>
            </a:r>
            <a:r>
              <a:rPr lang="en-GB" dirty="0" smtClean="0">
                <a:latin typeface="+mj-lt"/>
              </a:rPr>
              <a:t>between movements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2" y="2980612"/>
            <a:ext cx="8577815" cy="1219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659" y="1517411"/>
            <a:ext cx="3279932" cy="1719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628800"/>
            <a:ext cx="591363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517411"/>
            <a:ext cx="2164268" cy="170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1503799"/>
            <a:ext cx="2304256" cy="1719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166" y="3918953"/>
            <a:ext cx="2566638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0046" y="4677130"/>
            <a:ext cx="823031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092" y="3861048"/>
            <a:ext cx="3352804" cy="1938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5776" y="4672224"/>
            <a:ext cx="994215" cy="593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3796" y="3925623"/>
            <a:ext cx="2164268" cy="18655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8340" y="4700431"/>
            <a:ext cx="2164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“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Task and Movement” heavy lifting, and loading on the spine, main cause of back problems </a:t>
            </a:r>
            <a:endParaRPr lang="en-GB" sz="12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WRMSD for Workplace Wellbeing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50" y="2033739"/>
            <a:ext cx="2457450" cy="18573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33" y="2506961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2066449"/>
            <a:ext cx="1944216" cy="184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192" y="3789040"/>
            <a:ext cx="2009800" cy="1651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51154"/>
            <a:ext cx="2940572" cy="2206749"/>
          </a:xfrm>
          <a:prstGeom prst="rect">
            <a:avLst/>
          </a:prstGeom>
        </p:spPr>
      </p:pic>
      <p:pic>
        <p:nvPicPr>
          <p:cNvPr id="1026" name="Picture 2" descr="Image result for image of helicop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6000"/>
            <a:ext cx="2631840" cy="17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861" y="4851994"/>
            <a:ext cx="2222901" cy="14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sz="3200" dirty="0" smtClean="0">
                <a:latin typeface="+mj-lt"/>
              </a:rPr>
              <a:t>The Ageing Workforce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www.workplace-wellbeing.com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996952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386674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Age ranges 45-54 and 55+ </a:t>
            </a:r>
            <a:r>
              <a:rPr lang="en-GB" dirty="0" smtClean="0">
                <a:latin typeface="+mj-lt"/>
              </a:rPr>
              <a:t>have </a:t>
            </a:r>
            <a:r>
              <a:rPr lang="en-GB" dirty="0">
                <a:latin typeface="+mj-lt"/>
              </a:rPr>
              <a:t>the highest rates </a:t>
            </a:r>
            <a:r>
              <a:rPr lang="en-GB" dirty="0" smtClean="0">
                <a:latin typeface="+mj-lt"/>
              </a:rPr>
              <a:t>of WRMSD for </a:t>
            </a:r>
            <a:r>
              <a:rPr lang="en-GB" dirty="0">
                <a:latin typeface="+mj-lt"/>
              </a:rPr>
              <a:t>both genders</a:t>
            </a:r>
            <a:r>
              <a:rPr lang="en-GB" dirty="0" smtClean="0">
                <a:latin typeface="+mj-lt"/>
              </a:rPr>
              <a:t>. </a:t>
            </a:r>
          </a:p>
          <a:p>
            <a:pPr algn="ctr"/>
            <a:r>
              <a:rPr lang="en-GB" dirty="0" smtClean="0">
                <a:latin typeface="+mj-lt"/>
              </a:rPr>
              <a:t>By 2020 it is expected that one in three workers will be aged over 50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0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E6071B4155E449F645E62520A4692" ma:contentTypeVersion="2" ma:contentTypeDescription="Create a new document." ma:contentTypeScope="" ma:versionID="c618e56029123ce16b812a543dafe197">
  <xsd:schema xmlns:xsd="http://www.w3.org/2001/XMLSchema" xmlns:xs="http://www.w3.org/2001/XMLSchema" xmlns:p="http://schemas.microsoft.com/office/2006/metadata/properties" xmlns:ns3="c4bc9282-6c47-4f7d-8ec7-427ec6501574" targetNamespace="http://schemas.microsoft.com/office/2006/metadata/properties" ma:root="true" ma:fieldsID="da6fac55bc845fe7d2ff4e34383143b7" ns3:_="">
    <xsd:import namespace="c4bc9282-6c47-4f7d-8ec7-427ec6501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9282-6c47-4f7d-8ec7-427ec6501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BBFD3-AE9C-4EB0-A8A4-90CEECF585A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4bc9282-6c47-4f7d-8ec7-427ec650157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2CCB0C-8B7A-4EEC-A5E3-284138677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c9282-6c47-4f7d-8ec7-427ec6501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155712-15EA-4ADC-958B-B3D882E0BC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508</Words>
  <Application>Microsoft Office PowerPoint</Application>
  <PresentationFormat>On-screen Show (4:3)</PresentationFormat>
  <Paragraphs>90</Paragraphs>
  <Slides>17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Musculoskeletal Disorders</vt:lpstr>
      <vt:lpstr>Occupational Health </vt:lpstr>
      <vt:lpstr>PowerPoint Presentation</vt:lpstr>
      <vt:lpstr>A Few Statistics…</vt:lpstr>
      <vt:lpstr>Work Related MusculoSkeletal Disorders</vt:lpstr>
      <vt:lpstr>Work Related MusculoSkeletal Disorders</vt:lpstr>
      <vt:lpstr>PowerPoint Presentation</vt:lpstr>
      <vt:lpstr>WRMSD for Workplace Wellbeing</vt:lpstr>
      <vt:lpstr>Additional Considerations</vt:lpstr>
      <vt:lpstr> Recreational Activities</vt:lpstr>
      <vt:lpstr>Responding to WRMSD’s</vt:lpstr>
      <vt:lpstr>Help, Advice, Support. </vt:lpstr>
      <vt:lpstr>Training </vt:lpstr>
      <vt:lpstr>Guidance for lifting and lowering</vt:lpstr>
      <vt:lpstr>Training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Handling</dc:title>
  <dc:creator>craig</dc:creator>
  <cp:lastModifiedBy>Adrian</cp:lastModifiedBy>
  <cp:revision>63</cp:revision>
  <dcterms:created xsi:type="dcterms:W3CDTF">2012-04-10T09:35:26Z</dcterms:created>
  <dcterms:modified xsi:type="dcterms:W3CDTF">2017-05-30T12:34:25Z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0x01010021CE6071B4155E449F645E62520A4692</vt:lpwstr>
  </property>
</Properties>
</file>