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327" r:id="rId5"/>
    <p:sldId id="329" r:id="rId6"/>
    <p:sldId id="314" r:id="rId7"/>
    <p:sldId id="330" r:id="rId8"/>
    <p:sldId id="331" r:id="rId9"/>
    <p:sldId id="332" r:id="rId10"/>
    <p:sldId id="333" r:id="rId11"/>
    <p:sldId id="334" r:id="rId12"/>
    <p:sldId id="315" r:id="rId13"/>
    <p:sldId id="317" r:id="rId14"/>
    <p:sldId id="326" r:id="rId15"/>
    <p:sldId id="321" r:id="rId16"/>
    <p:sldId id="322" r:id="rId17"/>
    <p:sldId id="323" r:id="rId18"/>
    <p:sldId id="325" r:id="rId19"/>
    <p:sldId id="324" r:id="rId20"/>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dirty="0"/>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4DEB404B-3375-461A-A37A-04936DCC6120}" type="datetimeFigureOut">
              <a:rPr lang="en-GB" smtClean="0"/>
              <a:t>21/02/2022</a:t>
            </a:fld>
            <a:endParaRPr lang="en-GB" dirty="0"/>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53330317-C466-4A3B-BB04-E363A079C96C}" type="slidenum">
              <a:rPr lang="en-GB" smtClean="0"/>
              <a:t>‹#›</a:t>
            </a:fld>
            <a:endParaRPr lang="en-GB" dirty="0"/>
          </a:p>
        </p:txBody>
      </p:sp>
    </p:spTree>
    <p:extLst>
      <p:ext uri="{BB962C8B-B14F-4D97-AF65-F5344CB8AC3E}">
        <p14:creationId xmlns:p14="http://schemas.microsoft.com/office/powerpoint/2010/main" val="1723373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1FC21C75-A622-40AF-9221-1A1502C6A71F}" type="datetimeFigureOut">
              <a:rPr lang="en-GB" smtClean="0"/>
              <a:t>21/02/2022</a:t>
            </a:fld>
            <a:endParaRPr lang="en-GB" dirty="0"/>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751388"/>
            <a:ext cx="5505450" cy="45005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C622EA66-E9A2-4F73-B778-3C216039EC78}" type="slidenum">
              <a:rPr lang="en-GB" smtClean="0"/>
              <a:t>‹#›</a:t>
            </a:fld>
            <a:endParaRPr lang="en-GB" dirty="0"/>
          </a:p>
        </p:txBody>
      </p:sp>
    </p:spTree>
    <p:extLst>
      <p:ext uri="{BB962C8B-B14F-4D97-AF65-F5344CB8AC3E}">
        <p14:creationId xmlns:p14="http://schemas.microsoft.com/office/powerpoint/2010/main" val="59678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AE81EB-21B0-42A0-A8D0-D2B061EA01B6}" type="datetime1">
              <a:rPr lang="en-GB" smtClean="0"/>
              <a:t>21/02/2022</a:t>
            </a:fld>
            <a:endParaRPr lang="en-GB" dirty="0"/>
          </a:p>
        </p:txBody>
      </p:sp>
      <p:sp>
        <p:nvSpPr>
          <p:cNvPr id="5" name="Footer Placeholder 4"/>
          <p:cNvSpPr>
            <a:spLocks noGrp="1"/>
          </p:cNvSpPr>
          <p:nvPr>
            <p:ph type="ftr" sz="quarter" idx="11"/>
          </p:nvPr>
        </p:nvSpPr>
        <p:spPr/>
        <p:txBody>
          <a:bodyPr/>
          <a:lstStyle/>
          <a:p>
            <a:r>
              <a:rPr lang="en-GB" smtClean="0"/>
              <a:t>HHSG Feb 2020</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71547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DF48E3-12EB-4EF7-9F8C-8710F426F573}" type="datetime1">
              <a:rPr lang="en-GB" smtClean="0"/>
              <a:t>21/02/2022</a:t>
            </a:fld>
            <a:endParaRPr lang="en-GB" dirty="0"/>
          </a:p>
        </p:txBody>
      </p:sp>
      <p:sp>
        <p:nvSpPr>
          <p:cNvPr id="5" name="Footer Placeholder 4"/>
          <p:cNvSpPr>
            <a:spLocks noGrp="1"/>
          </p:cNvSpPr>
          <p:nvPr>
            <p:ph type="ftr" sz="quarter" idx="11"/>
          </p:nvPr>
        </p:nvSpPr>
        <p:spPr/>
        <p:txBody>
          <a:bodyPr/>
          <a:lstStyle/>
          <a:p>
            <a:r>
              <a:rPr lang="en-GB" smtClean="0"/>
              <a:t>HHSG Feb 2020</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2230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D808C4-5E32-416D-9594-8D9D07E68D96}" type="datetime1">
              <a:rPr lang="en-GB" smtClean="0"/>
              <a:t>21/02/2022</a:t>
            </a:fld>
            <a:endParaRPr lang="en-GB" dirty="0"/>
          </a:p>
        </p:txBody>
      </p:sp>
      <p:sp>
        <p:nvSpPr>
          <p:cNvPr id="5" name="Footer Placeholder 4"/>
          <p:cNvSpPr>
            <a:spLocks noGrp="1"/>
          </p:cNvSpPr>
          <p:nvPr>
            <p:ph type="ftr" sz="quarter" idx="11"/>
          </p:nvPr>
        </p:nvSpPr>
        <p:spPr/>
        <p:txBody>
          <a:bodyPr/>
          <a:lstStyle/>
          <a:p>
            <a:r>
              <a:rPr lang="en-GB" smtClean="0"/>
              <a:t>HHSG Feb 2020</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89429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7EEC7-F21F-4EE4-B5D0-32A7FB073007}" type="datetime1">
              <a:rPr lang="en-GB" smtClean="0"/>
              <a:t>21/02/2022</a:t>
            </a:fld>
            <a:endParaRPr lang="en-GB" dirty="0"/>
          </a:p>
        </p:txBody>
      </p:sp>
      <p:sp>
        <p:nvSpPr>
          <p:cNvPr id="5" name="Footer Placeholder 4"/>
          <p:cNvSpPr>
            <a:spLocks noGrp="1"/>
          </p:cNvSpPr>
          <p:nvPr>
            <p:ph type="ftr" sz="quarter" idx="11"/>
          </p:nvPr>
        </p:nvSpPr>
        <p:spPr/>
        <p:txBody>
          <a:bodyPr/>
          <a:lstStyle/>
          <a:p>
            <a:r>
              <a:rPr lang="en-GB" smtClean="0"/>
              <a:t>HHSG Feb 2020</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05283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3ED78-311C-448F-AF69-90E9F3A3DBA4}" type="datetime1">
              <a:rPr lang="en-GB" smtClean="0"/>
              <a:t>21/02/2022</a:t>
            </a:fld>
            <a:endParaRPr lang="en-GB" dirty="0"/>
          </a:p>
        </p:txBody>
      </p:sp>
      <p:sp>
        <p:nvSpPr>
          <p:cNvPr id="5" name="Footer Placeholder 4"/>
          <p:cNvSpPr>
            <a:spLocks noGrp="1"/>
          </p:cNvSpPr>
          <p:nvPr>
            <p:ph type="ftr" sz="quarter" idx="11"/>
          </p:nvPr>
        </p:nvSpPr>
        <p:spPr/>
        <p:txBody>
          <a:bodyPr/>
          <a:lstStyle/>
          <a:p>
            <a:r>
              <a:rPr lang="en-GB" smtClean="0"/>
              <a:t>HHSG Feb 2020</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65077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08A822-D569-448B-B5B1-20F1ADD9910A}" type="datetime1">
              <a:rPr lang="en-GB" smtClean="0"/>
              <a:t>21/02/2022</a:t>
            </a:fld>
            <a:endParaRPr lang="en-GB" dirty="0"/>
          </a:p>
        </p:txBody>
      </p:sp>
      <p:sp>
        <p:nvSpPr>
          <p:cNvPr id="6" name="Footer Placeholder 5"/>
          <p:cNvSpPr>
            <a:spLocks noGrp="1"/>
          </p:cNvSpPr>
          <p:nvPr>
            <p:ph type="ftr" sz="quarter" idx="11"/>
          </p:nvPr>
        </p:nvSpPr>
        <p:spPr/>
        <p:txBody>
          <a:bodyPr/>
          <a:lstStyle/>
          <a:p>
            <a:r>
              <a:rPr lang="en-GB" smtClean="0"/>
              <a:t>HHSG Feb 2020</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74440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C3F65B-B406-4FA6-B49A-72A7D70AAA1D}" type="datetime1">
              <a:rPr lang="en-GB" smtClean="0"/>
              <a:t>21/02/2022</a:t>
            </a:fld>
            <a:endParaRPr lang="en-GB" dirty="0"/>
          </a:p>
        </p:txBody>
      </p:sp>
      <p:sp>
        <p:nvSpPr>
          <p:cNvPr id="8" name="Footer Placeholder 7"/>
          <p:cNvSpPr>
            <a:spLocks noGrp="1"/>
          </p:cNvSpPr>
          <p:nvPr>
            <p:ph type="ftr" sz="quarter" idx="11"/>
          </p:nvPr>
        </p:nvSpPr>
        <p:spPr/>
        <p:txBody>
          <a:bodyPr/>
          <a:lstStyle/>
          <a:p>
            <a:r>
              <a:rPr lang="en-GB" smtClean="0"/>
              <a:t>HHSG Feb 2020</a:t>
            </a:r>
            <a:endParaRPr lang="en-GB" dirty="0"/>
          </a:p>
        </p:txBody>
      </p:sp>
      <p:sp>
        <p:nvSpPr>
          <p:cNvPr id="9" name="Slide Number Placeholder 8"/>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52455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EFBC3C-09B9-4E3E-A969-BA42C9DF5614}" type="datetime1">
              <a:rPr lang="en-GB" smtClean="0"/>
              <a:t>21/02/2022</a:t>
            </a:fld>
            <a:endParaRPr lang="en-GB" dirty="0"/>
          </a:p>
        </p:txBody>
      </p:sp>
      <p:sp>
        <p:nvSpPr>
          <p:cNvPr id="4" name="Footer Placeholder 3"/>
          <p:cNvSpPr>
            <a:spLocks noGrp="1"/>
          </p:cNvSpPr>
          <p:nvPr>
            <p:ph type="ftr" sz="quarter" idx="11"/>
          </p:nvPr>
        </p:nvSpPr>
        <p:spPr/>
        <p:txBody>
          <a:bodyPr/>
          <a:lstStyle/>
          <a:p>
            <a:r>
              <a:rPr lang="en-GB" smtClean="0"/>
              <a:t>HHSG Feb 2020</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57150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52E7A-6B70-44F1-9D74-43B24ECDA961}" type="datetime1">
              <a:rPr lang="en-GB" smtClean="0"/>
              <a:t>21/02/2022</a:t>
            </a:fld>
            <a:endParaRPr lang="en-GB" dirty="0"/>
          </a:p>
        </p:txBody>
      </p:sp>
      <p:sp>
        <p:nvSpPr>
          <p:cNvPr id="3" name="Footer Placeholder 2"/>
          <p:cNvSpPr>
            <a:spLocks noGrp="1"/>
          </p:cNvSpPr>
          <p:nvPr>
            <p:ph type="ftr" sz="quarter" idx="11"/>
          </p:nvPr>
        </p:nvSpPr>
        <p:spPr/>
        <p:txBody>
          <a:bodyPr/>
          <a:lstStyle/>
          <a:p>
            <a:r>
              <a:rPr lang="en-GB" smtClean="0"/>
              <a:t>HHSG Feb 2020</a:t>
            </a:r>
            <a:endParaRPr lang="en-GB" dirty="0"/>
          </a:p>
        </p:txBody>
      </p:sp>
      <p:sp>
        <p:nvSpPr>
          <p:cNvPr id="4" name="Slide Number Placeholder 3"/>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8930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B8014-04F7-4EBC-9A5E-2E4C6D446FB4}" type="datetime1">
              <a:rPr lang="en-GB" smtClean="0"/>
              <a:t>21/02/2022</a:t>
            </a:fld>
            <a:endParaRPr lang="en-GB" dirty="0"/>
          </a:p>
        </p:txBody>
      </p:sp>
      <p:sp>
        <p:nvSpPr>
          <p:cNvPr id="6" name="Footer Placeholder 5"/>
          <p:cNvSpPr>
            <a:spLocks noGrp="1"/>
          </p:cNvSpPr>
          <p:nvPr>
            <p:ph type="ftr" sz="quarter" idx="11"/>
          </p:nvPr>
        </p:nvSpPr>
        <p:spPr/>
        <p:txBody>
          <a:bodyPr/>
          <a:lstStyle/>
          <a:p>
            <a:r>
              <a:rPr lang="en-GB" smtClean="0"/>
              <a:t>HHSG Feb 2020</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43980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EE6D9-9A9B-4289-8D2E-87A2B0885AEF}" type="datetime1">
              <a:rPr lang="en-GB" smtClean="0"/>
              <a:t>21/02/2022</a:t>
            </a:fld>
            <a:endParaRPr lang="en-GB" dirty="0"/>
          </a:p>
        </p:txBody>
      </p:sp>
      <p:sp>
        <p:nvSpPr>
          <p:cNvPr id="6" name="Footer Placeholder 5"/>
          <p:cNvSpPr>
            <a:spLocks noGrp="1"/>
          </p:cNvSpPr>
          <p:nvPr>
            <p:ph type="ftr" sz="quarter" idx="11"/>
          </p:nvPr>
        </p:nvSpPr>
        <p:spPr/>
        <p:txBody>
          <a:bodyPr/>
          <a:lstStyle/>
          <a:p>
            <a:r>
              <a:rPr lang="en-GB" smtClean="0"/>
              <a:t>HHSG Feb 2020</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362868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731AE-4623-4B81-8F84-7DFBE5730D69}" type="datetime1">
              <a:rPr lang="en-GB" smtClean="0"/>
              <a:t>21/02/2022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HHSG Feb 2020</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14556-BEDA-4D4B-9CF1-263B737BB541}" type="slidenum">
              <a:rPr lang="en-GB" smtClean="0"/>
              <a:t>‹#›</a:t>
            </a:fld>
            <a:endParaRPr lang="en-GB" dirty="0"/>
          </a:p>
        </p:txBody>
      </p:sp>
    </p:spTree>
    <p:extLst>
      <p:ext uri="{BB962C8B-B14F-4D97-AF65-F5344CB8AC3E}">
        <p14:creationId xmlns:p14="http://schemas.microsoft.com/office/powerpoint/2010/main" val="233396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Herefordshire Health &amp; Safety Group AGM</a:t>
            </a:r>
            <a:endParaRPr lang="en-GB" dirty="0"/>
          </a:p>
        </p:txBody>
      </p:sp>
      <p:sp>
        <p:nvSpPr>
          <p:cNvPr id="3" name="Subtitle 2"/>
          <p:cNvSpPr>
            <a:spLocks noGrp="1"/>
          </p:cNvSpPr>
          <p:nvPr>
            <p:ph type="subTitle" idx="1"/>
          </p:nvPr>
        </p:nvSpPr>
        <p:spPr>
          <a:xfrm>
            <a:off x="755576" y="3886200"/>
            <a:ext cx="7560840" cy="2567136"/>
          </a:xfrm>
        </p:spPr>
        <p:txBody>
          <a:bodyPr>
            <a:normAutofit/>
          </a:bodyPr>
          <a:lstStyle/>
          <a:p>
            <a:r>
              <a:rPr lang="en-GB" b="1" dirty="0" smtClean="0">
                <a:solidFill>
                  <a:schemeClr val="tx1"/>
                </a:solidFill>
              </a:rPr>
              <a:t>Wednesday 26</a:t>
            </a:r>
            <a:r>
              <a:rPr lang="en-GB" b="1" baseline="30000" dirty="0" smtClean="0">
                <a:solidFill>
                  <a:schemeClr val="tx1"/>
                </a:solidFill>
              </a:rPr>
              <a:t>th</a:t>
            </a:r>
            <a:r>
              <a:rPr lang="en-GB" b="1" dirty="0" smtClean="0">
                <a:solidFill>
                  <a:schemeClr val="tx1"/>
                </a:solidFill>
              </a:rPr>
              <a:t> January  2022</a:t>
            </a:r>
          </a:p>
          <a:p>
            <a:r>
              <a:rPr lang="en-GB" b="1" dirty="0" smtClean="0">
                <a:solidFill>
                  <a:schemeClr val="tx1"/>
                </a:solidFill>
              </a:rPr>
              <a:t>Via </a:t>
            </a:r>
          </a:p>
          <a:p>
            <a:r>
              <a:rPr lang="en-GB" b="1" dirty="0" smtClean="0">
                <a:solidFill>
                  <a:schemeClr val="tx1"/>
                </a:solidFill>
              </a:rPr>
              <a:t>ZOOM at 10.00am</a:t>
            </a:r>
          </a:p>
          <a:p>
            <a:endParaRPr lang="en-GB" dirty="0"/>
          </a:p>
          <a:p>
            <a:endParaRPr lang="en-GB" dirty="0" smtClean="0"/>
          </a:p>
          <a:p>
            <a:endParaRPr lang="en-GB" dirty="0"/>
          </a:p>
          <a:p>
            <a:endParaRPr lang="en-GB" dirty="0" smtClean="0"/>
          </a:p>
          <a:p>
            <a:endParaRPr lang="en-GB" dirty="0"/>
          </a:p>
          <a:p>
            <a:endParaRPr lang="en-GB" dirty="0"/>
          </a:p>
        </p:txBody>
      </p:sp>
      <p:pic>
        <p:nvPicPr>
          <p:cNvPr id="1026"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1" y="790574"/>
            <a:ext cx="136815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957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HHSG Jan 2022</a:t>
            </a:r>
            <a:endParaRPr lang="en-GB" dirty="0"/>
          </a:p>
        </p:txBody>
      </p:sp>
      <p:sp>
        <p:nvSpPr>
          <p:cNvPr id="3" name="Slide Number Placeholder 2"/>
          <p:cNvSpPr>
            <a:spLocks noGrp="1"/>
          </p:cNvSpPr>
          <p:nvPr>
            <p:ph type="sldNum" sz="quarter" idx="12"/>
          </p:nvPr>
        </p:nvSpPr>
        <p:spPr/>
        <p:txBody>
          <a:bodyPr/>
          <a:lstStyle/>
          <a:p>
            <a:fld id="{B9414556-BEDA-4D4B-9CF1-263B737BB541}" type="slidenum">
              <a:rPr lang="en-GB" smtClean="0"/>
              <a:t>10</a:t>
            </a:fld>
            <a:endParaRPr lang="en-GB" dirty="0"/>
          </a:p>
        </p:txBody>
      </p:sp>
      <p:sp>
        <p:nvSpPr>
          <p:cNvPr id="4" name="Rectangle 3"/>
          <p:cNvSpPr/>
          <p:nvPr/>
        </p:nvSpPr>
        <p:spPr>
          <a:xfrm>
            <a:off x="539552" y="1412776"/>
            <a:ext cx="8136904" cy="3970318"/>
          </a:xfrm>
          <a:prstGeom prst="rect">
            <a:avLst/>
          </a:prstGeom>
        </p:spPr>
        <p:txBody>
          <a:bodyPr wrap="square">
            <a:spAutoFit/>
          </a:bodyPr>
          <a:lstStyle/>
          <a:p>
            <a:r>
              <a:rPr lang="en-GB" dirty="0"/>
              <a:t>Now the agenda is going even wider. Health and safety folk have always had to be focused on tackling pollution - but now that with COP 26 the whole environmental agenda has expanded to encompass the much bigger idea of sustainability, there is a huge challenge here for us. Sustainability is not just about limiting emissions or managing wastes but focusing on energy use, sourcing, product life cycles, ethical issues even. </a:t>
            </a:r>
          </a:p>
          <a:p>
            <a:r>
              <a:rPr lang="en-GB" dirty="0"/>
              <a:t>Do we in our Group need to reflect this by making our links to this agenda clearer?  We have always had environmental topics in our programmes but should this angle now be reflected in our title too? Views please.</a:t>
            </a:r>
          </a:p>
          <a:p>
            <a:r>
              <a:rPr lang="en-GB" dirty="0"/>
              <a:t>Just to close. I hope these thoughts are of value. Let us know how we can continue to improve. (We need to show this to go on winning in the SGUK Awards for Excellence, for example.) Do we need more member sharing sessions? More workplace visits? More project group perhaps? It's your Group. The Committee will endeavour to deliver what you say you need.</a:t>
            </a:r>
          </a:p>
        </p:txBody>
      </p:sp>
    </p:spTree>
    <p:extLst>
      <p:ext uri="{BB962C8B-B14F-4D97-AF65-F5344CB8AC3E}">
        <p14:creationId xmlns:p14="http://schemas.microsoft.com/office/powerpoint/2010/main" val="3247641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HHSG Jan 2022</a:t>
            </a:r>
            <a:endParaRPr lang="en-GB" dirty="0"/>
          </a:p>
        </p:txBody>
      </p:sp>
      <p:sp>
        <p:nvSpPr>
          <p:cNvPr id="3" name="Slide Number Placeholder 2"/>
          <p:cNvSpPr>
            <a:spLocks noGrp="1"/>
          </p:cNvSpPr>
          <p:nvPr>
            <p:ph type="sldNum" sz="quarter" idx="12"/>
          </p:nvPr>
        </p:nvSpPr>
        <p:spPr/>
        <p:txBody>
          <a:bodyPr/>
          <a:lstStyle/>
          <a:p>
            <a:fld id="{B9414556-BEDA-4D4B-9CF1-263B737BB541}" type="slidenum">
              <a:rPr lang="en-GB" smtClean="0"/>
              <a:t>11</a:t>
            </a:fld>
            <a:endParaRPr lang="en-GB" dirty="0"/>
          </a:p>
        </p:txBody>
      </p:sp>
      <p:sp>
        <p:nvSpPr>
          <p:cNvPr id="4" name="Rectangle 3"/>
          <p:cNvSpPr/>
          <p:nvPr/>
        </p:nvSpPr>
        <p:spPr>
          <a:xfrm>
            <a:off x="683568" y="1196752"/>
            <a:ext cx="7920880" cy="3970318"/>
          </a:xfrm>
          <a:prstGeom prst="rect">
            <a:avLst/>
          </a:prstGeom>
        </p:spPr>
        <p:txBody>
          <a:bodyPr wrap="square">
            <a:spAutoFit/>
          </a:bodyPr>
          <a:lstStyle/>
          <a:p>
            <a:r>
              <a:rPr lang="en-GB" dirty="0"/>
              <a:t>A big thank you again to everyone - and to the Committee especially. You might not want to become a Committee member but if you feel you could help, for example, with a one-off contribution, your arm will probably be taken off at the elbow!</a:t>
            </a:r>
          </a:p>
          <a:p>
            <a:r>
              <a:rPr lang="en-GB" dirty="0"/>
              <a:t>Safety never stops. We all of us have to go on learning. And learning about safety and passing this knowledge on can and does save lives. Making sure the right preventive and protective measures are always in place and are working is not so glamorous maybe as pulling people out of burning buildings, but we know it works. Let's all commit to go on being lifesavers, falls fighters, health promoters, welfare warriors, Planet protectors. </a:t>
            </a:r>
          </a:p>
          <a:p>
            <a:r>
              <a:rPr lang="en-GB" dirty="0"/>
              <a:t>Here's to keeping up the good work in 2022. </a:t>
            </a:r>
          </a:p>
          <a:p>
            <a:r>
              <a:rPr lang="en-GB" dirty="0"/>
              <a:t>Best wishes,</a:t>
            </a:r>
          </a:p>
          <a:p>
            <a:r>
              <a:rPr lang="en-GB" b="1" dirty="0"/>
              <a:t>Roger </a:t>
            </a:r>
            <a:r>
              <a:rPr lang="en-GB" b="1" dirty="0" err="1"/>
              <a:t>Bibbings</a:t>
            </a:r>
            <a:r>
              <a:rPr lang="en-GB" b="1" dirty="0"/>
              <a:t> MBE BA CFIOSH</a:t>
            </a:r>
            <a:endParaRPr lang="en-GB" dirty="0"/>
          </a:p>
          <a:p>
            <a:r>
              <a:rPr lang="en-GB" b="1" dirty="0"/>
              <a:t>President, Hereford Health and Safety Group</a:t>
            </a:r>
            <a:endParaRPr lang="en-GB" dirty="0"/>
          </a:p>
          <a:p>
            <a:r>
              <a:rPr lang="en-GB" b="1" dirty="0"/>
              <a:t>14th January 2022</a:t>
            </a:r>
            <a:endParaRPr lang="en-GB" dirty="0"/>
          </a:p>
        </p:txBody>
      </p:sp>
    </p:spTree>
    <p:extLst>
      <p:ext uri="{BB962C8B-B14F-4D97-AF65-F5344CB8AC3E}">
        <p14:creationId xmlns:p14="http://schemas.microsoft.com/office/powerpoint/2010/main" val="161396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p:txBody>
          <a:bodyPr>
            <a:normAutofit/>
          </a:bodyPr>
          <a:lstStyle/>
          <a:p>
            <a:pPr marL="0" indent="0">
              <a:buNone/>
            </a:pPr>
            <a:endParaRPr lang="en-US" sz="4600" dirty="0"/>
          </a:p>
          <a:p>
            <a:pPr marL="914400" indent="-914400">
              <a:buAutoNum type="arabicPeriod" startAt="3"/>
            </a:pPr>
            <a:r>
              <a:rPr lang="en-US" sz="4600" dirty="0" smtClean="0"/>
              <a:t>Treasurers Report: </a:t>
            </a:r>
          </a:p>
          <a:p>
            <a:pPr marL="0" indent="0" algn="ctr">
              <a:buNone/>
            </a:pPr>
            <a:r>
              <a:rPr lang="en-US" sz="4600" dirty="0" smtClean="0"/>
              <a:t>Adrian Gale</a:t>
            </a:r>
            <a:endParaRPr lang="en-GB" sz="4600"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12</a:t>
            </a:fld>
            <a:endParaRPr lang="en-GB"/>
          </a:p>
        </p:txBody>
      </p:sp>
    </p:spTree>
    <p:extLst>
      <p:ext uri="{BB962C8B-B14F-4D97-AF65-F5344CB8AC3E}">
        <p14:creationId xmlns:p14="http://schemas.microsoft.com/office/powerpoint/2010/main" val="2379540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Presentation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1890549"/>
              </p:ext>
            </p:extLst>
          </p:nvPr>
        </p:nvGraphicFramePr>
        <p:xfrm>
          <a:off x="323528" y="1556792"/>
          <a:ext cx="8496944" cy="4945641"/>
        </p:xfrm>
        <a:graphic>
          <a:graphicData uri="http://schemas.openxmlformats.org/drawingml/2006/table">
            <a:tbl>
              <a:tblPr>
                <a:tableStyleId>{5C22544A-7EE6-4342-B048-85BDC9FD1C3A}</a:tableStyleId>
              </a:tblPr>
              <a:tblGrid>
                <a:gridCol w="504056"/>
                <a:gridCol w="2448272"/>
                <a:gridCol w="792088"/>
                <a:gridCol w="288032"/>
                <a:gridCol w="1008112"/>
                <a:gridCol w="2232248"/>
                <a:gridCol w="1080120"/>
                <a:gridCol w="144016"/>
              </a:tblGrid>
              <a:tr h="109465">
                <a:tc gridSpan="8">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770">
                <a:tc gridSpan="8">
                  <a:txBody>
                    <a:bodyPr/>
                    <a:lstStyle/>
                    <a:p>
                      <a:pPr algn="ctr" fontAlgn="b"/>
                      <a:r>
                        <a:rPr lang="en-US" sz="2000" b="1" i="0" u="none" strike="noStrike" dirty="0">
                          <a:solidFill>
                            <a:srgbClr val="000000"/>
                          </a:solidFill>
                          <a:effectLst/>
                          <a:latin typeface="Calibri"/>
                        </a:rPr>
                        <a:t>ACCOUNT SUMMARY FOR FINANCIAL YEAR 2021</a:t>
                      </a: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770">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26770">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GB" sz="1600" b="1" i="0" u="none" strike="noStrike">
                          <a:solidFill>
                            <a:srgbClr val="000000"/>
                          </a:solidFill>
                          <a:effectLst/>
                          <a:latin typeface="Calibri"/>
                        </a:rPr>
                        <a:t>Income</a:t>
                      </a: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r>
                        <a:rPr lang="en-GB" sz="1600" b="1" i="0" u="none" strike="noStrike" dirty="0">
                          <a:solidFill>
                            <a:srgbClr val="000000"/>
                          </a:solidFill>
                          <a:effectLst/>
                          <a:latin typeface="Calibri"/>
                        </a:rPr>
                        <a:t>Expenditure</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r>
                        <a:rPr lang="en-GB" sz="1400" b="0" i="0" u="none" strike="noStrike">
                          <a:solidFill>
                            <a:srgbClr val="000000"/>
                          </a:solidFill>
                          <a:effectLst/>
                          <a:latin typeface="Calibri"/>
                        </a:rPr>
                        <a:t>Opening Balances 01/01/2021</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Seminars</a:t>
                      </a:r>
                    </a:p>
                  </a:txBody>
                  <a:tcPr marL="9525" marR="9525" marT="9525" marB="0" anchor="b"/>
                </a:tc>
                <a:tc>
                  <a:txBody>
                    <a:bodyPr/>
                    <a:lstStyle/>
                    <a:p>
                      <a:pPr algn="r" fontAlgn="b"/>
                      <a:r>
                        <a:rPr lang="en-GB" sz="1400" b="0" i="0" u="none" strike="noStrike">
                          <a:solidFill>
                            <a:srgbClr val="000000"/>
                          </a:solidFill>
                          <a:effectLst/>
                          <a:latin typeface="Calibri"/>
                        </a:rPr>
                        <a:t>698.96</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b="0" i="0" u="none" strike="noStrike">
                          <a:solidFill>
                            <a:srgbClr val="000000"/>
                          </a:solidFill>
                          <a:effectLst/>
                          <a:latin typeface="Calibri"/>
                        </a:rPr>
                        <a:t>Business a/c</a:t>
                      </a:r>
                    </a:p>
                  </a:txBody>
                  <a:tcPr marL="9525" marR="9525" marT="9525" marB="0" anchor="b"/>
                </a:tc>
                <a:tc>
                  <a:txBody>
                    <a:bodyPr/>
                    <a:lstStyle/>
                    <a:p>
                      <a:pPr algn="r" fontAlgn="b"/>
                      <a:r>
                        <a:rPr lang="en-GB" sz="1400" b="0" i="0" u="none" strike="noStrike">
                          <a:solidFill>
                            <a:srgbClr val="000000"/>
                          </a:solidFill>
                          <a:effectLst/>
                          <a:latin typeface="Calibri"/>
                        </a:rPr>
                        <a:t>7906.57</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Post</a:t>
                      </a:r>
                    </a:p>
                  </a:txBody>
                  <a:tcPr marL="9525" marR="9525" marT="9525" marB="0" anchor="b"/>
                </a:tc>
                <a:tc>
                  <a:txBody>
                    <a:bodyPr/>
                    <a:lstStyle/>
                    <a:p>
                      <a:pPr algn="r" fontAlgn="b"/>
                      <a:r>
                        <a:rPr lang="en-GB" sz="1400" b="0" i="0" u="none" strike="noStrike">
                          <a:solidFill>
                            <a:srgbClr val="000000"/>
                          </a:solidFill>
                          <a:effectLst/>
                          <a:latin typeface="Calibri"/>
                        </a:rPr>
                        <a:t>296.62</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b="0" i="0" u="none" strike="noStrike">
                          <a:solidFill>
                            <a:srgbClr val="000000"/>
                          </a:solidFill>
                          <a:effectLst/>
                          <a:latin typeface="Calibri"/>
                        </a:rPr>
                        <a:t>Current a/c</a:t>
                      </a:r>
                    </a:p>
                  </a:txBody>
                  <a:tcPr marL="9525" marR="9525" marT="9525" marB="0" anchor="b"/>
                </a:tc>
                <a:tc>
                  <a:txBody>
                    <a:bodyPr/>
                    <a:lstStyle/>
                    <a:p>
                      <a:pPr algn="r" fontAlgn="b"/>
                      <a:r>
                        <a:rPr lang="en-GB" sz="1400" b="0" i="0" u="none" strike="noStrike">
                          <a:solidFill>
                            <a:srgbClr val="000000"/>
                          </a:solidFill>
                          <a:effectLst/>
                          <a:latin typeface="Calibri"/>
                        </a:rPr>
                        <a:t>3774.50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Web Host</a:t>
                      </a:r>
                    </a:p>
                  </a:txBody>
                  <a:tcPr marL="9525" marR="9525" marT="9525" marB="0" anchor="b"/>
                </a:tc>
                <a:tc>
                  <a:txBody>
                    <a:bodyPr/>
                    <a:lstStyle/>
                    <a:p>
                      <a:pPr algn="r" fontAlgn="b"/>
                      <a:r>
                        <a:rPr lang="en-GB" sz="1400" b="0" i="0" u="none" strike="noStrike">
                          <a:solidFill>
                            <a:srgbClr val="000000"/>
                          </a:solidFill>
                          <a:effectLst/>
                          <a:latin typeface="Calibri"/>
                        </a:rPr>
                        <a:t>184.99</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AGM</a:t>
                      </a:r>
                    </a:p>
                  </a:txBody>
                  <a:tcPr marL="9525" marR="9525" marT="9525" marB="0" anchor="b"/>
                </a:tc>
                <a:tc>
                  <a:txBody>
                    <a:bodyPr/>
                    <a:lstStyle/>
                    <a:p>
                      <a:pPr algn="r" fontAlgn="b"/>
                      <a:r>
                        <a:rPr lang="en-GB" sz="1400" b="0" i="0" u="none" strike="noStrike">
                          <a:solidFill>
                            <a:srgbClr val="000000"/>
                          </a:solidFill>
                          <a:effectLst/>
                          <a:latin typeface="Calibri"/>
                        </a:rPr>
                        <a:t>171.80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Face Masks</a:t>
                      </a:r>
                    </a:p>
                  </a:txBody>
                  <a:tcPr marL="9525" marR="9525" marT="9525" marB="0" anchor="b"/>
                </a:tc>
                <a:tc>
                  <a:txBody>
                    <a:bodyPr/>
                    <a:lstStyle/>
                    <a:p>
                      <a:pPr algn="r" fontAlgn="b"/>
                      <a:r>
                        <a:rPr lang="en-GB" sz="1400" b="0" i="0" u="none" strike="noStrike">
                          <a:solidFill>
                            <a:srgbClr val="000000"/>
                          </a:solidFill>
                          <a:effectLst/>
                          <a:latin typeface="Calibri"/>
                        </a:rPr>
                        <a:t>458.00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US" sz="1400" b="0" i="0" u="none" strike="noStrike">
                          <a:solidFill>
                            <a:srgbClr val="000000"/>
                          </a:solidFill>
                          <a:effectLst/>
                          <a:latin typeface="Calibri"/>
                        </a:rPr>
                        <a:t>54 paying members for 2021</a:t>
                      </a:r>
                    </a:p>
                  </a:txBody>
                  <a:tcPr marL="9525" marR="9525" marT="9525" marB="0" anchor="b"/>
                </a:tc>
                <a:tc>
                  <a:txBody>
                    <a:bodyPr/>
                    <a:lstStyle/>
                    <a:p>
                      <a:pPr algn="r" fontAlgn="b"/>
                      <a:r>
                        <a:rPr lang="en-GB" sz="1400" b="0" i="0" u="none" strike="noStrike">
                          <a:solidFill>
                            <a:srgbClr val="000000"/>
                          </a:solidFill>
                          <a:effectLst/>
                          <a:latin typeface="Calibri"/>
                        </a:rPr>
                        <a:t>2160.00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Social Evening</a:t>
                      </a:r>
                    </a:p>
                  </a:txBody>
                  <a:tcPr marL="9525" marR="9525" marT="9525" marB="0" anchor="b"/>
                </a:tc>
                <a:tc>
                  <a:txBody>
                    <a:bodyPr/>
                    <a:lstStyle/>
                    <a:p>
                      <a:pPr algn="r" fontAlgn="b"/>
                      <a:r>
                        <a:rPr lang="en-GB" sz="1400" b="0" i="0" u="none" strike="noStrike">
                          <a:solidFill>
                            <a:srgbClr val="000000"/>
                          </a:solidFill>
                          <a:effectLst/>
                          <a:latin typeface="Calibri"/>
                        </a:rPr>
                        <a:t>229.20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US" sz="1400" b="0" i="0" u="none" strike="noStrike">
                          <a:solidFill>
                            <a:srgbClr val="000000"/>
                          </a:solidFill>
                          <a:effectLst/>
                          <a:latin typeface="Calibri"/>
                        </a:rPr>
                        <a:t>16 paying members for 2022</a:t>
                      </a:r>
                    </a:p>
                  </a:txBody>
                  <a:tcPr marL="9525" marR="9525" marT="9525" marB="0" anchor="b"/>
                </a:tc>
                <a:tc>
                  <a:txBody>
                    <a:bodyPr/>
                    <a:lstStyle/>
                    <a:p>
                      <a:pPr algn="r" fontAlgn="b"/>
                      <a:r>
                        <a:rPr lang="en-GB" sz="1400" b="0" i="0" u="none" strike="noStrike">
                          <a:solidFill>
                            <a:srgbClr val="000000"/>
                          </a:solidFill>
                          <a:effectLst/>
                          <a:latin typeface="Calibri"/>
                        </a:rPr>
                        <a:t>640.00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Other</a:t>
                      </a:r>
                    </a:p>
                  </a:txBody>
                  <a:tcPr marL="9525" marR="9525" marT="9525" marB="0" anchor="b"/>
                </a:tc>
                <a:tc>
                  <a:txBody>
                    <a:bodyPr/>
                    <a:lstStyle/>
                    <a:p>
                      <a:pPr algn="r" fontAlgn="b"/>
                      <a:r>
                        <a:rPr lang="en-GB" sz="1400" b="0" i="0" u="none" strike="noStrike">
                          <a:solidFill>
                            <a:srgbClr val="000000"/>
                          </a:solidFill>
                          <a:effectLst/>
                          <a:latin typeface="Calibri"/>
                        </a:rPr>
                        <a:t>87.38</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b="0" i="0" u="none" strike="noStrike">
                          <a:solidFill>
                            <a:srgbClr val="000000"/>
                          </a:solidFill>
                          <a:effectLst/>
                          <a:latin typeface="Calibri"/>
                        </a:rPr>
                        <a:t>Business a/c Interest</a:t>
                      </a:r>
                    </a:p>
                  </a:txBody>
                  <a:tcPr marL="9525" marR="9525" marT="9525" marB="0" anchor="b"/>
                </a:tc>
                <a:tc>
                  <a:txBody>
                    <a:bodyPr/>
                    <a:lstStyle/>
                    <a:p>
                      <a:pPr algn="r" fontAlgn="b"/>
                      <a:r>
                        <a:rPr lang="en-GB" sz="1400" b="0" i="0" u="none" strike="noStrike">
                          <a:solidFill>
                            <a:srgbClr val="000000"/>
                          </a:solidFill>
                          <a:effectLst/>
                          <a:latin typeface="Calibri"/>
                        </a:rPr>
                        <a:t>0.80</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b="0" i="0" u="none" strike="noStrike" dirty="0">
                          <a:solidFill>
                            <a:srgbClr val="000000"/>
                          </a:solidFill>
                          <a:effectLst/>
                          <a:latin typeface="Calibri"/>
                        </a:rPr>
                        <a:t>31/12/2021</a:t>
                      </a:r>
                    </a:p>
                  </a:txBody>
                  <a:tcPr marL="9525" marR="9525" marT="9525" marB="0" anchor="b"/>
                </a:tc>
                <a:tc>
                  <a:txBody>
                    <a:bodyPr/>
                    <a:lstStyle/>
                    <a:p>
                      <a:pPr algn="l" fontAlgn="b"/>
                      <a:r>
                        <a:rPr lang="en-GB" sz="1400" b="0" i="0" u="none" strike="noStrike" dirty="0">
                          <a:solidFill>
                            <a:srgbClr val="000000"/>
                          </a:solidFill>
                          <a:effectLst/>
                          <a:latin typeface="Calibri"/>
                        </a:rPr>
                        <a:t>Current a/c Closing Balance</a:t>
                      </a:r>
                    </a:p>
                  </a:txBody>
                  <a:tcPr marL="9525" marR="9525" marT="9525" marB="0" anchor="b"/>
                </a:tc>
                <a:tc>
                  <a:txBody>
                    <a:bodyPr/>
                    <a:lstStyle/>
                    <a:p>
                      <a:pPr algn="r" fontAlgn="b"/>
                      <a:r>
                        <a:rPr lang="en-GB" sz="1400" b="0" i="0" u="none" strike="noStrike">
                          <a:solidFill>
                            <a:srgbClr val="000000"/>
                          </a:solidFill>
                          <a:effectLst/>
                          <a:latin typeface="Calibri"/>
                        </a:rPr>
                        <a:t>4447.55</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b="0" i="0" u="none" strike="noStrike" dirty="0">
                          <a:solidFill>
                            <a:srgbClr val="000000"/>
                          </a:solidFill>
                          <a:effectLst/>
                          <a:latin typeface="Calibri"/>
                        </a:rPr>
                        <a:t>Business a/c Closing Balance</a:t>
                      </a:r>
                    </a:p>
                  </a:txBody>
                  <a:tcPr marL="9525" marR="9525" marT="9525" marB="0" anchor="b"/>
                </a:tc>
                <a:tc>
                  <a:txBody>
                    <a:bodyPr/>
                    <a:lstStyle/>
                    <a:p>
                      <a:pPr algn="r" fontAlgn="b"/>
                      <a:r>
                        <a:rPr lang="en-GB" sz="1400" b="0" i="0" u="none" strike="noStrike">
                          <a:solidFill>
                            <a:srgbClr val="000000"/>
                          </a:solidFill>
                          <a:effectLst/>
                          <a:latin typeface="Calibri"/>
                        </a:rPr>
                        <a:t>7907.37</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b="1" i="0" u="none" strike="noStrike">
                          <a:solidFill>
                            <a:srgbClr val="000000"/>
                          </a:solidFill>
                          <a:effectLst/>
                          <a:latin typeface="Calibri"/>
                        </a:rPr>
                        <a:t>14481.87</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b="1" i="0" u="none" strike="noStrike">
                          <a:solidFill>
                            <a:srgbClr val="000000"/>
                          </a:solidFill>
                          <a:effectLst/>
                          <a:latin typeface="Calibri"/>
                        </a:rPr>
                        <a:t>14481.87</a:t>
                      </a: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2701">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673476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Presentation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8108281"/>
              </p:ext>
            </p:extLst>
          </p:nvPr>
        </p:nvGraphicFramePr>
        <p:xfrm>
          <a:off x="323528" y="1484784"/>
          <a:ext cx="8496944" cy="4945641"/>
        </p:xfrm>
        <a:graphic>
          <a:graphicData uri="http://schemas.openxmlformats.org/drawingml/2006/table">
            <a:tbl>
              <a:tblPr>
                <a:tableStyleId>{5C22544A-7EE6-4342-B048-85BDC9FD1C3A}</a:tableStyleId>
              </a:tblPr>
              <a:tblGrid>
                <a:gridCol w="504056"/>
                <a:gridCol w="2448272"/>
                <a:gridCol w="792088"/>
                <a:gridCol w="288032"/>
                <a:gridCol w="1008112"/>
                <a:gridCol w="2232248"/>
                <a:gridCol w="1080120"/>
                <a:gridCol w="144016"/>
              </a:tblGrid>
              <a:tr h="109465">
                <a:tc gridSpan="8">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770">
                <a:tc gridSpan="8">
                  <a:txBody>
                    <a:bodyPr/>
                    <a:lstStyle/>
                    <a:p>
                      <a:pPr algn="ctr" fontAlgn="b"/>
                      <a:endParaRPr lang="en-US" sz="2000" b="1" i="0"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770">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r>
              <a:tr h="326770">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600" b="1"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600" b="1"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15522">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r>
              <a:tr h="274468">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endParaRPr lang="en-GB" sz="1400" b="1"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endParaRPr lang="en-GB" sz="1400" b="1"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r>
              <a:tr h="272701">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557338"/>
            <a:ext cx="8064896" cy="4175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0379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Presentation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6129730"/>
              </p:ext>
            </p:extLst>
          </p:nvPr>
        </p:nvGraphicFramePr>
        <p:xfrm>
          <a:off x="467544" y="1484785"/>
          <a:ext cx="8229600" cy="3611519"/>
        </p:xfrm>
        <a:graphic>
          <a:graphicData uri="http://schemas.openxmlformats.org/drawingml/2006/table">
            <a:tbl>
              <a:tblPr>
                <a:tableStyleId>{5C22544A-7EE6-4342-B048-85BDC9FD1C3A}</a:tableStyleId>
              </a:tblPr>
              <a:tblGrid>
                <a:gridCol w="2062937"/>
                <a:gridCol w="1088421"/>
                <a:gridCol w="256285"/>
                <a:gridCol w="987172"/>
                <a:gridCol w="2287582"/>
                <a:gridCol w="939712"/>
                <a:gridCol w="607491"/>
              </a:tblGrid>
              <a:tr h="288031">
                <a:tc>
                  <a:txBody>
                    <a:bodyPr/>
                    <a:lstStyle/>
                    <a:p>
                      <a:pPr algn="l" fontAlgn="b"/>
                      <a:endParaRPr lang="en-GB" sz="1400" b="1" i="0" u="none" strike="noStrike" dirty="0">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gridSpan="2">
                  <a:txBody>
                    <a:bodyPr/>
                    <a:lstStyle/>
                    <a:p>
                      <a:pPr algn="l" fontAlgn="b"/>
                      <a:endParaRPr lang="en-GB" sz="1400" b="1" i="0" u="none" strike="noStrike" dirty="0">
                        <a:solidFill>
                          <a:srgbClr val="000000"/>
                        </a:solidFill>
                        <a:effectLst/>
                        <a:latin typeface="Calibri"/>
                      </a:endParaRPr>
                    </a:p>
                  </a:txBody>
                  <a:tcPr marL="9496" marR="9496" marT="9496" marB="0" anchor="b"/>
                </a:tc>
                <a:tc hMerge="1">
                  <a:txBody>
                    <a:bodyPr/>
                    <a:lstStyle/>
                    <a:p>
                      <a:endParaRPr lang="en-GB"/>
                    </a:p>
                  </a:txBody>
                  <a:tcPr/>
                </a:tc>
                <a:tc gridSpan="2">
                  <a:txBody>
                    <a:bodyPr/>
                    <a:lstStyle/>
                    <a:p>
                      <a:pPr algn="l" fontAlgn="b"/>
                      <a:endParaRPr lang="en-GB" sz="1400" b="1" i="0" u="none" strike="noStrike">
                        <a:solidFill>
                          <a:srgbClr val="000000"/>
                        </a:solidFill>
                        <a:effectLst/>
                        <a:latin typeface="Calibri"/>
                      </a:endParaRPr>
                    </a:p>
                  </a:txBody>
                  <a:tcPr marL="9496" marR="9496" marT="9496" marB="0" anchor="b"/>
                </a:tc>
                <a:tc hMerge="1">
                  <a:txBody>
                    <a:bodyPr/>
                    <a:lstStyle/>
                    <a:p>
                      <a:endParaRPr lang="en-GB"/>
                    </a:p>
                  </a:txBody>
                  <a:tcPr/>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dirty="0">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1"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c>
                  <a:txBody>
                    <a:bodyPr/>
                    <a:lstStyle/>
                    <a:p>
                      <a:pPr algn="r" fontAlgn="b"/>
                      <a:endParaRPr lang="en-GB" sz="1400" b="0" i="0" u="none" strike="noStrike">
                        <a:solidFill>
                          <a:srgbClr val="000000"/>
                        </a:solidFill>
                        <a:effectLst/>
                        <a:latin typeface="Calibri"/>
                      </a:endParaRPr>
                    </a:p>
                  </a:txBody>
                  <a:tcPr marL="9496" marR="9496" marT="9496" marB="0" anchor="b"/>
                </a:tc>
                <a:tc>
                  <a:txBody>
                    <a:bodyPr/>
                    <a:lstStyle/>
                    <a:p>
                      <a:pPr algn="l" fontAlgn="b"/>
                      <a:endParaRPr lang="en-GB" sz="1400" b="0" i="0" u="none" strike="noStrike">
                        <a:solidFill>
                          <a:srgbClr val="000000"/>
                        </a:solidFill>
                        <a:effectLst/>
                        <a:latin typeface="Calibri"/>
                      </a:endParaRPr>
                    </a:p>
                  </a:txBody>
                  <a:tcPr marL="9496" marR="9496" marT="9496" marB="0" anchor="b"/>
                </a:tc>
              </a:tr>
              <a:tr h="237392">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dirty="0">
                        <a:solidFill>
                          <a:srgbClr val="000000"/>
                        </a:solidFill>
                        <a:effectLst/>
                        <a:latin typeface="Calibri"/>
                      </a:endParaRPr>
                    </a:p>
                  </a:txBody>
                  <a:tcPr marL="9496" marR="9496" marT="9496" marB="0" anchor="b"/>
                </a:tc>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dirty="0">
                        <a:solidFill>
                          <a:srgbClr val="000000"/>
                        </a:solidFill>
                        <a:effectLst/>
                        <a:latin typeface="Calibri"/>
                      </a:endParaRPr>
                    </a:p>
                  </a:txBody>
                  <a:tcPr marL="9496" marR="9496" marT="9496" marB="0" anchor="b"/>
                </a:tc>
                <a:tc>
                  <a:txBody>
                    <a:bodyPr/>
                    <a:lstStyle/>
                    <a:p>
                      <a:pPr algn="l" fontAlgn="b"/>
                      <a:endParaRPr lang="en-GB" sz="1400" b="0" i="0" u="none" strike="noStrike" dirty="0">
                        <a:solidFill>
                          <a:srgbClr val="000000"/>
                        </a:solidFill>
                        <a:effectLst/>
                        <a:latin typeface="Calibri"/>
                      </a:endParaRPr>
                    </a:p>
                  </a:txBody>
                  <a:tcPr marL="9496" marR="9496" marT="9496" marB="0" anchor="b"/>
                </a:tc>
                <a:tc>
                  <a:txBody>
                    <a:bodyPr/>
                    <a:lstStyle/>
                    <a:p>
                      <a:pPr algn="r" fontAlgn="b"/>
                      <a:endParaRPr lang="en-GB" sz="1400" b="0" i="0" u="none" strike="noStrike" dirty="0">
                        <a:solidFill>
                          <a:srgbClr val="000000"/>
                        </a:solidFill>
                        <a:effectLst/>
                        <a:latin typeface="Calibri"/>
                      </a:endParaRPr>
                    </a:p>
                  </a:txBody>
                  <a:tcPr marL="9496" marR="9496" marT="9496" marB="0" anchor="b"/>
                </a:tc>
                <a:tc>
                  <a:txBody>
                    <a:bodyPr/>
                    <a:lstStyle/>
                    <a:p>
                      <a:pPr algn="l" fontAlgn="b"/>
                      <a:endParaRPr lang="en-GB" sz="1400" b="0" i="0" u="none" strike="noStrike" dirty="0">
                        <a:solidFill>
                          <a:srgbClr val="000000"/>
                        </a:solidFill>
                        <a:effectLst/>
                        <a:latin typeface="Calibri"/>
                      </a:endParaRPr>
                    </a:p>
                  </a:txBody>
                  <a:tcPr marL="9496" marR="9496" marT="9496" marB="0" anchor="b"/>
                </a:tc>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59" y="1400175"/>
            <a:ext cx="8280921"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599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p:txBody>
          <a:bodyPr>
            <a:normAutofit/>
          </a:bodyPr>
          <a:lstStyle/>
          <a:p>
            <a:pPr marL="914400" indent="-914400">
              <a:buAutoNum type="arabicPeriod" startAt="4"/>
            </a:pPr>
            <a:r>
              <a:rPr lang="en-US" sz="4600" dirty="0" smtClean="0"/>
              <a:t>Election of Officers</a:t>
            </a:r>
          </a:p>
          <a:p>
            <a:pPr>
              <a:buFontTx/>
              <a:buChar char="-"/>
            </a:pPr>
            <a:r>
              <a:rPr lang="en-US" sz="4600" dirty="0" smtClean="0"/>
              <a:t>President – Roger </a:t>
            </a:r>
            <a:r>
              <a:rPr lang="en-US" sz="4600" dirty="0" err="1" smtClean="0"/>
              <a:t>Bibbings</a:t>
            </a:r>
            <a:r>
              <a:rPr lang="en-US" sz="4600" dirty="0" smtClean="0"/>
              <a:t> MBE</a:t>
            </a:r>
            <a:endParaRPr lang="en-US" sz="4600" dirty="0" smtClean="0"/>
          </a:p>
          <a:p>
            <a:pPr>
              <a:buFontTx/>
              <a:buChar char="-"/>
            </a:pPr>
            <a:r>
              <a:rPr lang="en-US" sz="4600" dirty="0" smtClean="0"/>
              <a:t>Chairman – Phil Chandler</a:t>
            </a:r>
            <a:endParaRPr lang="en-US" sz="4600" dirty="0" smtClean="0"/>
          </a:p>
          <a:p>
            <a:pPr>
              <a:buFontTx/>
              <a:buChar char="-"/>
            </a:pPr>
            <a:r>
              <a:rPr lang="en-US" sz="4600" dirty="0" smtClean="0"/>
              <a:t>Secretary – Peter Smith</a:t>
            </a:r>
            <a:endParaRPr lang="en-US" sz="4600" dirty="0" smtClean="0"/>
          </a:p>
          <a:p>
            <a:pPr>
              <a:buFontTx/>
              <a:buChar char="-"/>
            </a:pPr>
            <a:r>
              <a:rPr lang="en-US" sz="4600" dirty="0" smtClean="0"/>
              <a:t>Treasurer – Adrian Gale</a:t>
            </a:r>
            <a:endParaRPr lang="en-GB" sz="4600"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16</a:t>
            </a:fld>
            <a:endParaRPr lang="en-GB"/>
          </a:p>
        </p:txBody>
      </p:sp>
    </p:spTree>
    <p:extLst>
      <p:ext uri="{BB962C8B-B14F-4D97-AF65-F5344CB8AC3E}">
        <p14:creationId xmlns:p14="http://schemas.microsoft.com/office/powerpoint/2010/main" val="2752383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sz="4600" dirty="0" smtClean="0"/>
              <a:t>5.    Election of Committee</a:t>
            </a:r>
          </a:p>
          <a:p>
            <a:pPr marL="0" indent="0">
              <a:buNone/>
            </a:pPr>
            <a:r>
              <a:rPr lang="en-US" sz="3800" dirty="0"/>
              <a:t>Ron </a:t>
            </a:r>
            <a:r>
              <a:rPr lang="en-US" sz="3800" dirty="0" smtClean="0"/>
              <a:t>Aston, Mike Burge,</a:t>
            </a:r>
            <a:r>
              <a:rPr lang="en-US" sz="3800" dirty="0"/>
              <a:t> Les </a:t>
            </a:r>
            <a:r>
              <a:rPr lang="en-US" sz="3800" dirty="0" err="1"/>
              <a:t>Coultas</a:t>
            </a:r>
            <a:r>
              <a:rPr lang="en-US" sz="3800" dirty="0" smtClean="0"/>
              <a:t>, </a:t>
            </a:r>
            <a:r>
              <a:rPr lang="en-US" sz="3800" dirty="0"/>
              <a:t>Rebecca </a:t>
            </a:r>
            <a:r>
              <a:rPr lang="en-US" sz="3800" dirty="0" smtClean="0"/>
              <a:t>Lewis, Gavin </a:t>
            </a:r>
            <a:r>
              <a:rPr lang="en-US" sz="3800" dirty="0" err="1" smtClean="0"/>
              <a:t>Pettegrew</a:t>
            </a:r>
            <a:r>
              <a:rPr lang="en-US" sz="3800" dirty="0" smtClean="0"/>
              <a:t>, Simon Rosser, </a:t>
            </a:r>
            <a:r>
              <a:rPr lang="en-US" sz="3800" dirty="0"/>
              <a:t>Jane Stevenson</a:t>
            </a:r>
            <a:endParaRPr lang="en-US" sz="3800" dirty="0" smtClean="0"/>
          </a:p>
          <a:p>
            <a:pPr marL="914400" indent="-914400">
              <a:buAutoNum type="arabicPeriod" startAt="6"/>
            </a:pPr>
            <a:r>
              <a:rPr lang="en-US" sz="4600" dirty="0" smtClean="0"/>
              <a:t>Any other business</a:t>
            </a:r>
          </a:p>
          <a:p>
            <a:pPr marL="914400" indent="-914400">
              <a:buAutoNum type="arabicPeriod" startAt="6"/>
            </a:pPr>
            <a:endParaRPr lang="en-US" sz="4600" dirty="0"/>
          </a:p>
          <a:p>
            <a:pPr marL="914400" indent="-914400">
              <a:buAutoNum type="arabicPeriod" startAt="6"/>
            </a:pPr>
            <a:r>
              <a:rPr lang="en-US" sz="4600" dirty="0" smtClean="0"/>
              <a:t>Close of AGM</a:t>
            </a:r>
            <a:endParaRPr lang="en-GB" sz="4600"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17</a:t>
            </a:fld>
            <a:endParaRPr lang="en-GB"/>
          </a:p>
        </p:txBody>
      </p:sp>
    </p:spTree>
    <p:extLst>
      <p:ext uri="{BB962C8B-B14F-4D97-AF65-F5344CB8AC3E}">
        <p14:creationId xmlns:p14="http://schemas.microsoft.com/office/powerpoint/2010/main" val="1508062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AGM/ZOOM MEETING</a:t>
            </a:r>
            <a:endParaRPr lang="en-GB" dirty="0"/>
          </a:p>
        </p:txBody>
      </p:sp>
      <p:sp>
        <p:nvSpPr>
          <p:cNvPr id="3" name="Content Placeholder 2"/>
          <p:cNvSpPr>
            <a:spLocks noGrp="1"/>
          </p:cNvSpPr>
          <p:nvPr>
            <p:ph idx="1"/>
          </p:nvPr>
        </p:nvSpPr>
        <p:spPr/>
        <p:txBody>
          <a:bodyPr>
            <a:normAutofit fontScale="77500" lnSpcReduction="20000"/>
          </a:bodyPr>
          <a:lstStyle/>
          <a:p>
            <a:pPr marL="914400" indent="-914400">
              <a:buAutoNum type="arabicPeriod" startAt="8"/>
            </a:pPr>
            <a:r>
              <a:rPr lang="en-US" sz="4600" dirty="0" smtClean="0"/>
              <a:t>Open forum </a:t>
            </a:r>
          </a:p>
          <a:p>
            <a:pPr marL="0" indent="0">
              <a:buNone/>
            </a:pPr>
            <a:r>
              <a:rPr lang="en-US" sz="4600" dirty="0" smtClean="0"/>
              <a:t>a) Seminar Topics</a:t>
            </a:r>
          </a:p>
          <a:p>
            <a:pPr marL="0" indent="0">
              <a:buNone/>
            </a:pPr>
            <a:r>
              <a:rPr lang="en-US" dirty="0" smtClean="0"/>
              <a:t>Possible topics for this year</a:t>
            </a:r>
          </a:p>
          <a:p>
            <a:r>
              <a:rPr lang="en-US" dirty="0" smtClean="0"/>
              <a:t>Feb </a:t>
            </a:r>
            <a:r>
              <a:rPr lang="en-US" dirty="0"/>
              <a:t>- Legal Update</a:t>
            </a:r>
          </a:p>
          <a:p>
            <a:r>
              <a:rPr lang="en-US" dirty="0"/>
              <a:t>March -  </a:t>
            </a:r>
            <a:r>
              <a:rPr lang="en-US" dirty="0" smtClean="0"/>
              <a:t>Seasonal Safety (deep water, hot weather </a:t>
            </a:r>
            <a:r>
              <a:rPr lang="en-US" dirty="0" err="1" smtClean="0"/>
              <a:t>etc</a:t>
            </a:r>
            <a:r>
              <a:rPr lang="en-US" dirty="0" smtClean="0"/>
              <a:t>)</a:t>
            </a:r>
            <a:endParaRPr lang="en-US" dirty="0"/>
          </a:p>
          <a:p>
            <a:r>
              <a:rPr lang="en-US" dirty="0"/>
              <a:t>April </a:t>
            </a:r>
            <a:r>
              <a:rPr lang="en-US" dirty="0" smtClean="0"/>
              <a:t>– Personal Safety at Work</a:t>
            </a:r>
            <a:endParaRPr lang="en-US" dirty="0"/>
          </a:p>
          <a:p>
            <a:r>
              <a:rPr lang="en-US" dirty="0"/>
              <a:t>May </a:t>
            </a:r>
            <a:r>
              <a:rPr lang="en-US" dirty="0" smtClean="0"/>
              <a:t>– Site Visit</a:t>
            </a:r>
            <a:endParaRPr lang="en-US" dirty="0"/>
          </a:p>
          <a:p>
            <a:r>
              <a:rPr lang="en-US" dirty="0"/>
              <a:t>June – </a:t>
            </a:r>
            <a:r>
              <a:rPr lang="en-US" dirty="0" smtClean="0"/>
              <a:t>Social Evening</a:t>
            </a:r>
            <a:endParaRPr lang="en-US" dirty="0"/>
          </a:p>
          <a:p>
            <a:r>
              <a:rPr lang="en-US" dirty="0"/>
              <a:t>Sept – </a:t>
            </a:r>
            <a:r>
              <a:rPr lang="en-US" dirty="0" err="1" smtClean="0"/>
              <a:t>Behavioural</a:t>
            </a:r>
            <a:r>
              <a:rPr lang="en-US" dirty="0" smtClean="0"/>
              <a:t> Safety and Understanding</a:t>
            </a:r>
            <a:endParaRPr lang="en-US" dirty="0"/>
          </a:p>
          <a:p>
            <a:r>
              <a:rPr lang="en-US" dirty="0"/>
              <a:t>Oct – </a:t>
            </a:r>
            <a:r>
              <a:rPr lang="en-US" dirty="0" smtClean="0"/>
              <a:t>TBA</a:t>
            </a:r>
            <a:endParaRPr lang="en-US" dirty="0"/>
          </a:p>
          <a:p>
            <a:r>
              <a:rPr lang="en-US" dirty="0"/>
              <a:t>Nov – </a:t>
            </a:r>
            <a:r>
              <a:rPr lang="en-US" dirty="0" smtClean="0"/>
              <a:t>TBA</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18</a:t>
            </a:fld>
            <a:endParaRPr lang="en-GB"/>
          </a:p>
        </p:txBody>
      </p:sp>
    </p:spTree>
    <p:extLst>
      <p:ext uri="{BB962C8B-B14F-4D97-AF65-F5344CB8AC3E}">
        <p14:creationId xmlns:p14="http://schemas.microsoft.com/office/powerpoint/2010/main" val="2765329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AGM/ZOOM MEETING</a:t>
            </a:r>
            <a:endParaRPr lang="en-GB" dirty="0"/>
          </a:p>
        </p:txBody>
      </p:sp>
      <p:sp>
        <p:nvSpPr>
          <p:cNvPr id="3" name="Content Placeholder 2"/>
          <p:cNvSpPr>
            <a:spLocks noGrp="1"/>
          </p:cNvSpPr>
          <p:nvPr>
            <p:ph idx="1"/>
          </p:nvPr>
        </p:nvSpPr>
        <p:spPr/>
        <p:txBody>
          <a:bodyPr>
            <a:normAutofit/>
          </a:bodyPr>
          <a:lstStyle/>
          <a:p>
            <a:pPr marL="0" indent="0">
              <a:buNone/>
            </a:pPr>
            <a:r>
              <a:rPr lang="en-US" sz="4600" dirty="0" smtClean="0"/>
              <a:t>8. b)</a:t>
            </a:r>
          </a:p>
          <a:p>
            <a:pPr marL="0" indent="0">
              <a:buNone/>
            </a:pPr>
            <a:r>
              <a:rPr lang="en-US" sz="4600" dirty="0" smtClean="0"/>
              <a:t>Change of name to include ‘Environmental’</a:t>
            </a:r>
          </a:p>
          <a:p>
            <a:pPr marL="0" indent="0">
              <a:buNone/>
            </a:pPr>
            <a:endParaRPr lang="en-US" sz="4600" dirty="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19</a:t>
            </a:fld>
            <a:endParaRPr lang="en-GB"/>
          </a:p>
        </p:txBody>
      </p:sp>
    </p:spTree>
    <p:extLst>
      <p:ext uri="{BB962C8B-B14F-4D97-AF65-F5344CB8AC3E}">
        <p14:creationId xmlns:p14="http://schemas.microsoft.com/office/powerpoint/2010/main" val="12245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US" dirty="0" smtClean="0"/>
              <a:t>AGENDA</a:t>
            </a:r>
          </a:p>
          <a:p>
            <a:pPr marL="0" indent="0">
              <a:buNone/>
            </a:pPr>
            <a:endParaRPr lang="en-US" dirty="0" smtClean="0"/>
          </a:p>
          <a:p>
            <a:pPr marL="0" indent="0">
              <a:buNone/>
            </a:pPr>
            <a:endParaRPr lang="en-US" dirty="0"/>
          </a:p>
          <a:p>
            <a:pPr marL="0" indent="0">
              <a:buNone/>
            </a:pPr>
            <a:endParaRPr lang="en-GB"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a:t>
            </a:fld>
            <a:endParaRPr lang="en-GB"/>
          </a:p>
        </p:txBody>
      </p:sp>
      <p:sp>
        <p:nvSpPr>
          <p:cNvPr id="6" name="Rectangle 5"/>
          <p:cNvSpPr/>
          <p:nvPr/>
        </p:nvSpPr>
        <p:spPr>
          <a:xfrm>
            <a:off x="539552" y="1700808"/>
            <a:ext cx="8136904" cy="4678204"/>
          </a:xfrm>
          <a:prstGeom prst="rect">
            <a:avLst/>
          </a:prstGeom>
        </p:spPr>
        <p:txBody>
          <a:bodyPr wrap="square">
            <a:spAutoFit/>
          </a:bodyPr>
          <a:lstStyle/>
          <a:p>
            <a:pPr marL="342900" lvl="0" indent="-342900">
              <a:buAutoNum type="arabicPeriod"/>
            </a:pPr>
            <a:r>
              <a:rPr lang="en-GB" sz="2800" dirty="0" smtClean="0"/>
              <a:t>Welcome </a:t>
            </a:r>
            <a:r>
              <a:rPr lang="en-GB" sz="2800" dirty="0"/>
              <a:t>from the Chair </a:t>
            </a:r>
            <a:endParaRPr lang="en-GB" sz="2800" dirty="0" smtClean="0"/>
          </a:p>
          <a:p>
            <a:pPr marL="342900" lvl="0" indent="-342900">
              <a:buAutoNum type="arabicPeriod"/>
            </a:pPr>
            <a:r>
              <a:rPr lang="en-GB" sz="2800" dirty="0" smtClean="0"/>
              <a:t>President’s </a:t>
            </a:r>
            <a:r>
              <a:rPr lang="en-GB" sz="2800" dirty="0"/>
              <a:t>Address </a:t>
            </a:r>
          </a:p>
          <a:p>
            <a:pPr lvl="0"/>
            <a:r>
              <a:rPr lang="en-GB" sz="2800" dirty="0" smtClean="0"/>
              <a:t>3.    Treasurer’s Report</a:t>
            </a:r>
            <a:endParaRPr lang="en-GB" sz="2800" dirty="0"/>
          </a:p>
          <a:p>
            <a:pPr lvl="0"/>
            <a:r>
              <a:rPr lang="en-GB" sz="2800" dirty="0" smtClean="0"/>
              <a:t>4.    Election </a:t>
            </a:r>
            <a:r>
              <a:rPr lang="en-GB" sz="2800" dirty="0"/>
              <a:t>of Officers.</a:t>
            </a:r>
          </a:p>
          <a:p>
            <a:r>
              <a:rPr lang="en-GB" sz="2800" dirty="0" smtClean="0"/>
              <a:t>5.    Election </a:t>
            </a:r>
            <a:r>
              <a:rPr lang="en-GB" sz="2800" dirty="0"/>
              <a:t>of </a:t>
            </a:r>
            <a:r>
              <a:rPr lang="en-GB" sz="2800" dirty="0" smtClean="0"/>
              <a:t>Committee</a:t>
            </a:r>
            <a:r>
              <a:rPr lang="en-GB" sz="2800" dirty="0"/>
              <a:t>: </a:t>
            </a:r>
          </a:p>
          <a:p>
            <a:r>
              <a:rPr lang="en-GB" sz="2800" dirty="0" smtClean="0"/>
              <a:t>6.    </a:t>
            </a:r>
            <a:r>
              <a:rPr lang="en-GB" sz="2800" dirty="0"/>
              <a:t>Any Other Business</a:t>
            </a:r>
          </a:p>
          <a:p>
            <a:r>
              <a:rPr lang="en-GB" sz="2800" dirty="0" smtClean="0"/>
              <a:t>7.    Close </a:t>
            </a:r>
            <a:r>
              <a:rPr lang="en-GB" sz="2800" dirty="0"/>
              <a:t>of AGM (Chair</a:t>
            </a:r>
            <a:r>
              <a:rPr lang="en-GB" sz="2800" dirty="0" smtClean="0"/>
              <a:t>)</a:t>
            </a:r>
          </a:p>
          <a:p>
            <a:r>
              <a:rPr lang="en-GB" sz="2800" dirty="0" smtClean="0"/>
              <a:t>8. OPEN </a:t>
            </a:r>
            <a:r>
              <a:rPr lang="en-GB" sz="2800" dirty="0"/>
              <a:t>FORUM </a:t>
            </a:r>
            <a:endParaRPr lang="en-GB" sz="2800" dirty="0" smtClean="0"/>
          </a:p>
          <a:p>
            <a:r>
              <a:rPr lang="en-US" sz="2800" dirty="0"/>
              <a:t> </a:t>
            </a:r>
            <a:r>
              <a:rPr lang="en-US" sz="2800" dirty="0" smtClean="0"/>
              <a:t>  a)  Seminar topics for 2022</a:t>
            </a:r>
          </a:p>
          <a:p>
            <a:r>
              <a:rPr lang="en-US" sz="2800" dirty="0"/>
              <a:t> </a:t>
            </a:r>
            <a:r>
              <a:rPr lang="en-US" sz="2800" dirty="0" smtClean="0"/>
              <a:t>  b)  Change of name to include Environment</a:t>
            </a:r>
            <a:endParaRPr lang="en-GB" sz="2800" dirty="0" smtClean="0"/>
          </a:p>
          <a:p>
            <a:r>
              <a:rPr lang="en-GB" dirty="0"/>
              <a:t> </a:t>
            </a:r>
          </a:p>
        </p:txBody>
      </p:sp>
    </p:spTree>
    <p:extLst>
      <p:ext uri="{BB962C8B-B14F-4D97-AF65-F5344CB8AC3E}">
        <p14:creationId xmlns:p14="http://schemas.microsoft.com/office/powerpoint/2010/main" val="408018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p:txBody>
          <a:bodyPr>
            <a:normAutofit/>
          </a:bodyPr>
          <a:lstStyle/>
          <a:p>
            <a:pPr marL="0" indent="0">
              <a:buNone/>
            </a:pPr>
            <a:endParaRPr lang="en-US" sz="4600" dirty="0"/>
          </a:p>
          <a:p>
            <a:pPr marL="914400" indent="-914400">
              <a:buAutoNum type="arabicPeriod"/>
            </a:pPr>
            <a:r>
              <a:rPr lang="en-US" sz="4600" dirty="0" smtClean="0"/>
              <a:t>Welcome from the Chair: </a:t>
            </a:r>
          </a:p>
          <a:p>
            <a:pPr marL="0" indent="0" algn="ctr">
              <a:buNone/>
            </a:pPr>
            <a:r>
              <a:rPr lang="en-US" sz="4600" dirty="0" smtClean="0"/>
              <a:t>Phil Chandler</a:t>
            </a:r>
            <a:endParaRPr lang="en-GB" sz="4600"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a:t>
            </a:fld>
            <a:endParaRPr lang="en-GB"/>
          </a:p>
        </p:txBody>
      </p:sp>
    </p:spTree>
    <p:extLst>
      <p:ext uri="{BB962C8B-B14F-4D97-AF65-F5344CB8AC3E}">
        <p14:creationId xmlns:p14="http://schemas.microsoft.com/office/powerpoint/2010/main" val="170881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 &amp; Impact of </a:t>
            </a:r>
            <a:r>
              <a:rPr lang="en-GB" dirty="0" err="1"/>
              <a:t>Covid</a:t>
            </a:r>
            <a:r>
              <a:rPr lang="en-GB" dirty="0"/>
              <a:t> 19</a:t>
            </a:r>
          </a:p>
        </p:txBody>
      </p:sp>
      <p:sp>
        <p:nvSpPr>
          <p:cNvPr id="3" name="Footer Placeholder 2"/>
          <p:cNvSpPr>
            <a:spLocks noGrp="1"/>
          </p:cNvSpPr>
          <p:nvPr>
            <p:ph type="ftr" sz="quarter" idx="11"/>
          </p:nvPr>
        </p:nvSpPr>
        <p:spPr/>
        <p:txBody>
          <a:bodyPr/>
          <a:lstStyle/>
          <a:p>
            <a:r>
              <a:rPr lang="en-GB" dirty="0" smtClean="0"/>
              <a:t>HHSG Jan 2022</a:t>
            </a:r>
            <a:endParaRPr lang="en-GB" dirty="0"/>
          </a:p>
        </p:txBody>
      </p:sp>
      <p:sp>
        <p:nvSpPr>
          <p:cNvPr id="4" name="Slide Number Placeholder 3"/>
          <p:cNvSpPr>
            <a:spLocks noGrp="1"/>
          </p:cNvSpPr>
          <p:nvPr>
            <p:ph type="sldNum" sz="quarter" idx="12"/>
          </p:nvPr>
        </p:nvSpPr>
        <p:spPr/>
        <p:txBody>
          <a:bodyPr/>
          <a:lstStyle/>
          <a:p>
            <a:fld id="{B9414556-BEDA-4D4B-9CF1-263B737BB541}" type="slidenum">
              <a:rPr lang="en-GB" smtClean="0"/>
              <a:t>4</a:t>
            </a:fld>
            <a:endParaRPr lang="en-GB" dirty="0"/>
          </a:p>
        </p:txBody>
      </p:sp>
      <p:sp>
        <p:nvSpPr>
          <p:cNvPr id="5" name="Rectangle 4"/>
          <p:cNvSpPr/>
          <p:nvPr/>
        </p:nvSpPr>
        <p:spPr>
          <a:xfrm>
            <a:off x="467544" y="1844824"/>
            <a:ext cx="8280920" cy="4334392"/>
          </a:xfrm>
          <a:prstGeom prst="rect">
            <a:avLst/>
          </a:prstGeom>
        </p:spPr>
        <p:txBody>
          <a:bodyPr wrap="square">
            <a:spAutoFit/>
          </a:bodyPr>
          <a:lstStyle/>
          <a:p>
            <a:pPr marL="457200" lvl="0" indent="-457200">
              <a:lnSpc>
                <a:spcPct val="70000"/>
              </a:lnSpc>
              <a:buFont typeface="Arial" panose="020B0604020202020204" pitchFamily="34" charset="0"/>
              <a:buChar char="•"/>
            </a:pPr>
            <a:r>
              <a:rPr lang="en-GB" sz="2800" dirty="0"/>
              <a:t>As we all know we are living through difficult times. The </a:t>
            </a:r>
            <a:r>
              <a:rPr lang="en-GB" sz="2800" dirty="0" err="1"/>
              <a:t>Covid</a:t>
            </a:r>
            <a:r>
              <a:rPr lang="en-GB" sz="2800" dirty="0"/>
              <a:t> - 19 pandemic has left no one untouched. The virus is not only claiming human lives, putting a strain on people’s health and wellbeing, but damaging the economy</a:t>
            </a:r>
          </a:p>
          <a:p>
            <a:pPr lvl="0">
              <a:lnSpc>
                <a:spcPct val="70000"/>
              </a:lnSpc>
            </a:pPr>
            <a:endParaRPr lang="en-GB" sz="2800" dirty="0"/>
          </a:p>
          <a:p>
            <a:pPr marL="457200" lvl="0" indent="-457200">
              <a:lnSpc>
                <a:spcPct val="70000"/>
              </a:lnSpc>
              <a:buFont typeface="Arial" panose="020B0604020202020204" pitchFamily="34" charset="0"/>
              <a:buChar char="•"/>
            </a:pPr>
            <a:r>
              <a:rPr lang="en-GB" sz="2800" dirty="0"/>
              <a:t>Due to this we have decided to hold this meeting on line</a:t>
            </a:r>
          </a:p>
          <a:p>
            <a:pPr lvl="0">
              <a:lnSpc>
                <a:spcPct val="70000"/>
              </a:lnSpc>
            </a:pPr>
            <a:endParaRPr lang="en-GB" sz="2800" dirty="0"/>
          </a:p>
          <a:p>
            <a:pPr marL="457200" lvl="0" indent="-457200">
              <a:lnSpc>
                <a:spcPct val="70000"/>
              </a:lnSpc>
              <a:buFont typeface="Arial" panose="020B0604020202020204" pitchFamily="34" charset="0"/>
              <a:buChar char="•"/>
            </a:pPr>
            <a:r>
              <a:rPr lang="en-GB" sz="2800" dirty="0"/>
              <a:t>A quote from </a:t>
            </a:r>
            <a:r>
              <a:rPr lang="en-GB" sz="2800" dirty="0" err="1"/>
              <a:t>Circero</a:t>
            </a:r>
            <a:r>
              <a:rPr lang="en-GB" sz="2800" dirty="0"/>
              <a:t> – </a:t>
            </a:r>
            <a:r>
              <a:rPr lang="en-GB" sz="2800" dirty="0" smtClean="0"/>
              <a:t>“</a:t>
            </a:r>
            <a:r>
              <a:rPr lang="en-GB" sz="2800" dirty="0"/>
              <a:t>Any man can make mistakes, but only an idiot </a:t>
            </a:r>
            <a:r>
              <a:rPr lang="en-GB" sz="2800" dirty="0" smtClean="0"/>
              <a:t> persists </a:t>
            </a:r>
            <a:r>
              <a:rPr lang="en-GB" sz="2800" dirty="0"/>
              <a:t>in his error.”  </a:t>
            </a:r>
          </a:p>
          <a:p>
            <a:pPr marL="457200" lvl="0" indent="-457200">
              <a:lnSpc>
                <a:spcPct val="70000"/>
              </a:lnSpc>
              <a:buFont typeface="Arial" panose="020B0604020202020204" pitchFamily="34" charset="0"/>
              <a:buChar char="•"/>
            </a:pPr>
            <a:r>
              <a:rPr lang="en-GB" sz="2800" dirty="0"/>
              <a:t>So unlike the present government, we are looking as to how we can reach more members and be more innovative. This is where you can help</a:t>
            </a:r>
          </a:p>
        </p:txBody>
      </p:sp>
    </p:spTree>
    <p:extLst>
      <p:ext uri="{BB962C8B-B14F-4D97-AF65-F5344CB8AC3E}">
        <p14:creationId xmlns:p14="http://schemas.microsoft.com/office/powerpoint/2010/main" val="375048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611560" y="332656"/>
            <a:ext cx="7886700" cy="6287440"/>
          </a:xfrm>
        </p:spPr>
        <p:txBody>
          <a:bodyPr/>
          <a:lstStyle/>
          <a:p>
            <a:pPr marL="0" lvl="0" indent="0">
              <a:buNone/>
            </a:pPr>
            <a:r>
              <a:rPr lang="en-GB"/>
              <a:t>Before I introduce our president</a:t>
            </a:r>
          </a:p>
          <a:p>
            <a:pPr lvl="0"/>
            <a:endParaRPr lang="en-GB"/>
          </a:p>
          <a:p>
            <a:pPr marL="0" lvl="0" indent="0">
              <a:buNone/>
            </a:pPr>
            <a:r>
              <a:rPr lang="en-GB"/>
              <a:t>One final quote from me, well Einstein actually</a:t>
            </a:r>
          </a:p>
          <a:p>
            <a:pPr marL="0" lvl="0" indent="0">
              <a:buNone/>
            </a:pPr>
            <a:endParaRPr lang="en-GB"/>
          </a:p>
          <a:p>
            <a:pPr marL="0" lvl="0" indent="0">
              <a:buNone/>
            </a:pPr>
            <a:r>
              <a:rPr lang="en-GB"/>
              <a:t>“Insanity is doing the same thing over and over again and expecting different results”. </a:t>
            </a:r>
          </a:p>
        </p:txBody>
      </p:sp>
      <p:pic>
        <p:nvPicPr>
          <p:cNvPr id="3" name="Picture 4"/>
          <p:cNvPicPr>
            <a:picLocks noChangeAspect="1"/>
          </p:cNvPicPr>
          <p:nvPr/>
        </p:nvPicPr>
        <p:blipFill>
          <a:blip r:embed="rId2"/>
          <a:stretch>
            <a:fillRect/>
          </a:stretch>
        </p:blipFill>
        <p:spPr>
          <a:xfrm>
            <a:off x="3448414" y="4509120"/>
            <a:ext cx="1843666" cy="1475061"/>
          </a:xfrm>
          <a:prstGeom prst="rect">
            <a:avLst/>
          </a:prstGeom>
          <a:noFill/>
          <a:ln>
            <a:noFill/>
          </a:ln>
        </p:spPr>
      </p:pic>
    </p:spTree>
    <p:extLst>
      <p:ext uri="{BB962C8B-B14F-4D97-AF65-F5344CB8AC3E}">
        <p14:creationId xmlns:p14="http://schemas.microsoft.com/office/powerpoint/2010/main" val="4118208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HHSG AGM</a:t>
            </a:r>
            <a:endParaRPr lang="en-GB" dirty="0"/>
          </a:p>
        </p:txBody>
      </p:sp>
      <p:sp>
        <p:nvSpPr>
          <p:cNvPr id="3" name="Content Placeholder 2"/>
          <p:cNvSpPr>
            <a:spLocks noGrp="1"/>
          </p:cNvSpPr>
          <p:nvPr>
            <p:ph idx="1"/>
          </p:nvPr>
        </p:nvSpPr>
        <p:spPr/>
        <p:txBody>
          <a:bodyPr>
            <a:normAutofit/>
          </a:bodyPr>
          <a:lstStyle/>
          <a:p>
            <a:pPr marL="0" indent="0">
              <a:buNone/>
            </a:pPr>
            <a:endParaRPr lang="en-US" sz="4600" dirty="0"/>
          </a:p>
          <a:p>
            <a:pPr marL="914400" indent="-914400">
              <a:buAutoNum type="arabicPeriod" startAt="2"/>
            </a:pPr>
            <a:r>
              <a:rPr lang="en-US" sz="4600" dirty="0" smtClean="0"/>
              <a:t>Presidents Address: </a:t>
            </a:r>
          </a:p>
          <a:p>
            <a:pPr marL="0" indent="0" algn="ctr">
              <a:buNone/>
            </a:pPr>
            <a:r>
              <a:rPr lang="en-US" sz="4600" dirty="0" smtClean="0"/>
              <a:t>Roger </a:t>
            </a:r>
            <a:r>
              <a:rPr lang="en-US" sz="4600" dirty="0" err="1" smtClean="0"/>
              <a:t>Bibbings</a:t>
            </a:r>
            <a:r>
              <a:rPr lang="en-US" sz="4600" dirty="0" smtClean="0"/>
              <a:t> MBE</a:t>
            </a:r>
            <a:endParaRPr lang="en-GB" sz="4600" dirty="0" smtClean="0"/>
          </a:p>
        </p:txBody>
      </p:sp>
      <p:sp>
        <p:nvSpPr>
          <p:cNvPr id="4" name="Footer Placeholder 3"/>
          <p:cNvSpPr>
            <a:spLocks noGrp="1"/>
          </p:cNvSpPr>
          <p:nvPr>
            <p:ph type="ftr" sz="quarter" idx="11"/>
          </p:nvPr>
        </p:nvSpPr>
        <p:spPr/>
        <p:txBody>
          <a:bodyPr/>
          <a:lstStyle/>
          <a:p>
            <a:r>
              <a:rPr lang="en-GB" dirty="0" smtClean="0"/>
              <a:t>HHSG Jan 2022</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6</a:t>
            </a:fld>
            <a:endParaRPr lang="en-GB"/>
          </a:p>
        </p:txBody>
      </p:sp>
    </p:spTree>
    <p:extLst>
      <p:ext uri="{BB962C8B-B14F-4D97-AF65-F5344CB8AC3E}">
        <p14:creationId xmlns:p14="http://schemas.microsoft.com/office/powerpoint/2010/main" val="2580761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HHSG Jan 2022</a:t>
            </a:r>
            <a:endParaRPr lang="en-GB" dirty="0"/>
          </a:p>
        </p:txBody>
      </p:sp>
      <p:sp>
        <p:nvSpPr>
          <p:cNvPr id="3" name="Slide Number Placeholder 2"/>
          <p:cNvSpPr>
            <a:spLocks noGrp="1"/>
          </p:cNvSpPr>
          <p:nvPr>
            <p:ph type="sldNum" sz="quarter" idx="12"/>
          </p:nvPr>
        </p:nvSpPr>
        <p:spPr/>
        <p:txBody>
          <a:bodyPr/>
          <a:lstStyle/>
          <a:p>
            <a:fld id="{B9414556-BEDA-4D4B-9CF1-263B737BB541}" type="slidenum">
              <a:rPr lang="en-GB" smtClean="0"/>
              <a:t>7</a:t>
            </a:fld>
            <a:endParaRPr lang="en-GB" dirty="0"/>
          </a:p>
        </p:txBody>
      </p:sp>
      <p:sp>
        <p:nvSpPr>
          <p:cNvPr id="4" name="Rectangle 3"/>
          <p:cNvSpPr/>
          <p:nvPr/>
        </p:nvSpPr>
        <p:spPr>
          <a:xfrm>
            <a:off x="467544" y="188640"/>
            <a:ext cx="8352928" cy="6186309"/>
          </a:xfrm>
          <a:prstGeom prst="rect">
            <a:avLst/>
          </a:prstGeom>
        </p:spPr>
        <p:txBody>
          <a:bodyPr wrap="square">
            <a:spAutoFit/>
          </a:bodyPr>
          <a:lstStyle/>
          <a:p>
            <a:r>
              <a:rPr lang="en-GB" b="1" i="1" dirty="0" smtClean="0"/>
              <a:t>President's </a:t>
            </a:r>
            <a:r>
              <a:rPr lang="en-GB" b="1" i="1" dirty="0"/>
              <a:t>address</a:t>
            </a:r>
            <a:endParaRPr lang="en-GB" dirty="0"/>
          </a:p>
          <a:p>
            <a:r>
              <a:rPr lang="en-GB" dirty="0"/>
              <a:t>After another year of living under COVID restrictions, the necessary constraints that have had to be imposed on business and on daily life are not just being accepted - and coped with fairly well (apart from in some parts of Whitehall!) - but they seem to have become the norm. </a:t>
            </a:r>
            <a:r>
              <a:rPr lang="en-GB" i="1" dirty="0"/>
              <a:t>'Keep calm and carry on'</a:t>
            </a:r>
            <a:r>
              <a:rPr lang="en-GB" dirty="0"/>
              <a:t> really has been everyone's watchword.  And in that context I want to say a big thank you to all members of the Group and to all Group Committee members for keeping the flag of health and safety flying.  We have managed to maintain an interesting and informative seminar programme, facilitated mainly via Zoom, reminding everyone that while COVID never sleeps, neither do all the other hazards. Keeping everyone focused on accident and disease prevention has been as important as ever, and in some ways it might have been a wee bit easier because many of the basic ideas we have been drumming into everyone for the past five decades (this year marks the 50 anniversary of the </a:t>
            </a:r>
            <a:r>
              <a:rPr lang="en-GB" dirty="0" err="1"/>
              <a:t>Robens</a:t>
            </a:r>
            <a:r>
              <a:rPr lang="en-GB" dirty="0"/>
              <a:t> Report) have come in very handy when developing COVID secure working arrangements. Those companies who have got their heads around their hazards, around their risk assessments and have got robust safe working procedures in place have found it much easier to adapt to the COVID way of working life - compared say with those firms for whom health and safety wasn't really part of their business DNA.  When the whole COVID experience is eventually reviewed (we're obviously going to be living with SARS COV 2 and/or its cousins for many years yet) health and safety - which many have accused of being a brake on business - will actually turn out to have been a great enabler.</a:t>
            </a:r>
          </a:p>
        </p:txBody>
      </p:sp>
    </p:spTree>
    <p:extLst>
      <p:ext uri="{BB962C8B-B14F-4D97-AF65-F5344CB8AC3E}">
        <p14:creationId xmlns:p14="http://schemas.microsoft.com/office/powerpoint/2010/main" val="268978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HHSG Jan 2022</a:t>
            </a:r>
            <a:endParaRPr lang="en-GB" dirty="0"/>
          </a:p>
        </p:txBody>
      </p:sp>
      <p:sp>
        <p:nvSpPr>
          <p:cNvPr id="3" name="Slide Number Placeholder 2"/>
          <p:cNvSpPr>
            <a:spLocks noGrp="1"/>
          </p:cNvSpPr>
          <p:nvPr>
            <p:ph type="sldNum" sz="quarter" idx="12"/>
          </p:nvPr>
        </p:nvSpPr>
        <p:spPr/>
        <p:txBody>
          <a:bodyPr/>
          <a:lstStyle/>
          <a:p>
            <a:fld id="{B9414556-BEDA-4D4B-9CF1-263B737BB541}" type="slidenum">
              <a:rPr lang="en-GB" smtClean="0"/>
              <a:t>8</a:t>
            </a:fld>
            <a:endParaRPr lang="en-GB" dirty="0"/>
          </a:p>
        </p:txBody>
      </p:sp>
      <p:sp>
        <p:nvSpPr>
          <p:cNvPr id="4" name="Rectangle 3"/>
          <p:cNvSpPr/>
          <p:nvPr/>
        </p:nvSpPr>
        <p:spPr>
          <a:xfrm>
            <a:off x="309671" y="764704"/>
            <a:ext cx="8355663" cy="4524315"/>
          </a:xfrm>
          <a:prstGeom prst="rect">
            <a:avLst/>
          </a:prstGeom>
        </p:spPr>
        <p:txBody>
          <a:bodyPr wrap="square">
            <a:spAutoFit/>
          </a:bodyPr>
          <a:lstStyle/>
          <a:p>
            <a:r>
              <a:rPr lang="en-GB" dirty="0"/>
              <a:t>This Group is your Group, a means to share knowledge and to help one another. Too many firms locally are still not taking part. Please try to recruit them if you can. Health and safety are things that require cooperation and sharing so it is vital that Group members tell the Committee about the topics that they'd like to see covered - and we may also need to find space in our meetings - and on Social Media too - to share problems as well as successes that members have had in tackling difficult health and safety issues.</a:t>
            </a:r>
          </a:p>
          <a:p>
            <a:r>
              <a:rPr lang="en-GB" dirty="0"/>
              <a:t>One of the important features of </a:t>
            </a:r>
            <a:r>
              <a:rPr lang="en-GB" dirty="0" err="1"/>
              <a:t>Robens</a:t>
            </a:r>
            <a:r>
              <a:rPr lang="en-GB" dirty="0"/>
              <a:t>, from which the HSW Act sprang, was that it extended the scope of health safety law from factories, mines, quarries, docks and industrial settings to all workplaces, taking in whole new areas such as Local Government, the voluntary sector, the NHS and so on. And with that extension of scope came a consequential extension of scope of health and safety, moving on from things like machinery safety and so on to also cover health issues, including MSDs, stress, ergonomics generally -</a:t>
            </a:r>
            <a:r>
              <a:rPr lang="en-GB" i="1" dirty="0"/>
              <a:t> </a:t>
            </a:r>
            <a:r>
              <a:rPr lang="en-GB" dirty="0"/>
              <a:t>and even problems such as violence to staff - and latterly work related road safety. (More people are killed at work on the roads than in fixed workplaces.)</a:t>
            </a:r>
          </a:p>
        </p:txBody>
      </p:sp>
    </p:spTree>
    <p:extLst>
      <p:ext uri="{BB962C8B-B14F-4D97-AF65-F5344CB8AC3E}">
        <p14:creationId xmlns:p14="http://schemas.microsoft.com/office/powerpoint/2010/main" val="2053552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HHSG Jan 2022</a:t>
            </a:r>
            <a:endParaRPr lang="en-GB" dirty="0"/>
          </a:p>
        </p:txBody>
      </p:sp>
      <p:sp>
        <p:nvSpPr>
          <p:cNvPr id="3" name="Slide Number Placeholder 2"/>
          <p:cNvSpPr>
            <a:spLocks noGrp="1"/>
          </p:cNvSpPr>
          <p:nvPr>
            <p:ph type="sldNum" sz="quarter" idx="12"/>
          </p:nvPr>
        </p:nvSpPr>
        <p:spPr/>
        <p:txBody>
          <a:bodyPr/>
          <a:lstStyle/>
          <a:p>
            <a:fld id="{B9414556-BEDA-4D4B-9CF1-263B737BB541}" type="slidenum">
              <a:rPr lang="en-GB" smtClean="0"/>
              <a:t>9</a:t>
            </a:fld>
            <a:endParaRPr lang="en-GB" dirty="0"/>
          </a:p>
        </p:txBody>
      </p:sp>
      <p:sp>
        <p:nvSpPr>
          <p:cNvPr id="4" name="Rectangle 3"/>
          <p:cNvSpPr/>
          <p:nvPr/>
        </p:nvSpPr>
        <p:spPr>
          <a:xfrm>
            <a:off x="816376" y="836712"/>
            <a:ext cx="7704856" cy="5078313"/>
          </a:xfrm>
          <a:prstGeom prst="rect">
            <a:avLst/>
          </a:prstGeom>
        </p:spPr>
        <p:txBody>
          <a:bodyPr wrap="square">
            <a:spAutoFit/>
          </a:bodyPr>
          <a:lstStyle/>
          <a:p>
            <a:r>
              <a:rPr lang="en-GB" dirty="0"/>
              <a:t>Many of the things called for in </a:t>
            </a:r>
            <a:r>
              <a:rPr lang="en-GB" dirty="0" err="1"/>
              <a:t>Robens</a:t>
            </a:r>
            <a:r>
              <a:rPr lang="en-GB" dirty="0"/>
              <a:t> never quite came to pass - or at least not in the way he and his Committee envisioned. But one thing is clear. The changes he set in motion changed the way we look at risk as a society (something, as I believe, that has helped massively with COVID). But risk literacy is still not universal and is still not understood sufficiently by those who do not want to use their judgment but insist on sticking to prescriptive rules, even when these are not appropriate or 'over-the-top'. This 'jobsworth's' approach to safety (or what is fashionably called '</a:t>
            </a:r>
            <a:r>
              <a:rPr lang="en-GB" dirty="0" err="1"/>
              <a:t>safetyism</a:t>
            </a:r>
            <a:r>
              <a:rPr lang="en-GB" dirty="0"/>
              <a:t>') is not actually as prevalent as people might think but where it crops up it seems to help to fuel the silly stories about 'elf and safety </a:t>
            </a:r>
            <a:r>
              <a:rPr lang="en-GB" dirty="0" err="1"/>
              <a:t>gorn</a:t>
            </a:r>
            <a:r>
              <a:rPr lang="en-GB" dirty="0"/>
              <a:t> mad' - which sadly we continue to see from time to time in the popular Press.</a:t>
            </a:r>
          </a:p>
          <a:p>
            <a:r>
              <a:rPr lang="en-GB" dirty="0"/>
              <a:t>There's no doubt that the HSW Act changed 'things safety', not just in Britain but across the World. (We actually exported a lot or our technical health and safety knowledge to developing economies and to the EU.) But what is not so well understood is the extent to which what people learn about health and safety at work, they then take away with them to help prevent safety failures cropping up at home or in their sporting and leisure pursuits. (The truly safety conscious firm needs to be mindful of the safety, health and welfare of its people 24/7.)</a:t>
            </a:r>
          </a:p>
        </p:txBody>
      </p:sp>
    </p:spTree>
    <p:extLst>
      <p:ext uri="{BB962C8B-B14F-4D97-AF65-F5344CB8AC3E}">
        <p14:creationId xmlns:p14="http://schemas.microsoft.com/office/powerpoint/2010/main" val="440609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1027</Words>
  <Application>Microsoft Office PowerPoint</Application>
  <PresentationFormat>On-screen Show (4:3)</PresentationFormat>
  <Paragraphs>155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Herefordshire Health &amp; Safety Group AGM</vt:lpstr>
      <vt:lpstr>HHSG AGM</vt:lpstr>
      <vt:lpstr>HHSG AGM</vt:lpstr>
      <vt:lpstr>Intro &amp; Impact of Covid 19</vt:lpstr>
      <vt:lpstr>PowerPoint Presentation</vt:lpstr>
      <vt:lpstr>HHSG AGM</vt:lpstr>
      <vt:lpstr>PowerPoint Presentation</vt:lpstr>
      <vt:lpstr>PowerPoint Presentation</vt:lpstr>
      <vt:lpstr>PowerPoint Presentation</vt:lpstr>
      <vt:lpstr>PowerPoint Presentation</vt:lpstr>
      <vt:lpstr>PowerPoint Presentation</vt:lpstr>
      <vt:lpstr>HHSG AGM</vt:lpstr>
      <vt:lpstr>Financial Presentation</vt:lpstr>
      <vt:lpstr>Financial Presentation</vt:lpstr>
      <vt:lpstr>Financial Presentation</vt:lpstr>
      <vt:lpstr>HHSG AGM</vt:lpstr>
      <vt:lpstr>HHSG AGM</vt:lpstr>
      <vt:lpstr>HHSG AGM/ZOOM MEETING</vt:lpstr>
      <vt:lpstr>HHSG AGM/ZOOM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Safety &amp; Environmental Update 2019</dc:title>
  <dc:creator>Mike</dc:creator>
  <cp:lastModifiedBy>User</cp:lastModifiedBy>
  <cp:revision>60</cp:revision>
  <cp:lastPrinted>2019-02-04T15:52:34Z</cp:lastPrinted>
  <dcterms:created xsi:type="dcterms:W3CDTF">2019-01-17T09:50:21Z</dcterms:created>
  <dcterms:modified xsi:type="dcterms:W3CDTF">2022-02-21T08:51:23Z</dcterms:modified>
</cp:coreProperties>
</file>