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25096-734B-417F-813D-8F7CFC45EC51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B07FC-D566-4A83-825A-4CED5F2DF1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850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DDA350-31F7-4526-A543-CCC173F1FD47}" type="datetime1">
              <a:rPr lang="en-GB" smtClean="0"/>
              <a:t>26/03/2021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FDD8-7A36-433A-BFF0-5366433390CB}" type="datetime1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35379-1012-40DD-A067-253BD2374C43}" type="datetime1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E22C-A001-4348-8495-DA2CDD5CB2FB}" type="datetime1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8A4F-705F-4EF0-B0AF-53F81D481D01}" type="datetime1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C0AB-9A5D-4366-9F10-0D2713CA7BCE}" type="datetime1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F699-438F-40FA-A89B-57214BE724FD}" type="datetime1">
              <a:rPr lang="en-GB" smtClean="0"/>
              <a:t>26/03/2021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C32E-EE24-4C30-91F3-10EE023F8DDA}" type="datetime1">
              <a:rPr lang="en-GB" smtClean="0"/>
              <a:t>26/03/2021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F29B-8183-49C1-B3AF-DC0F7DB09E4B}" type="datetime1">
              <a:rPr lang="en-GB" smtClean="0"/>
              <a:t>26/03/2021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2575CBA-903C-4C00-A20B-72D0742A0040}" type="datetime1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BFC9D9-77C8-4532-A6CD-CEE655FF83CC}" type="datetime1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4BBF792-3C5C-4C5D-9747-12852FA1E6F0}" type="datetime1">
              <a:rPr lang="en-GB" smtClean="0"/>
              <a:t>26/03/2021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herefordhsg.co.uk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se.gov.uk/coronavirus/equipment-and-machinery/air-conditioning-and-ventilation/index.hthttps:/www.hse.gov.uk/coronavirus/equipment-and-machinery/air-conditioning-and-ventilation/index.htm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GB" sz="3200" dirty="0"/>
              <a:t>        </a:t>
            </a:r>
          </a:p>
          <a:p>
            <a:pPr marL="109728" indent="0" algn="ctr">
              <a:buNone/>
            </a:pPr>
            <a:r>
              <a:rPr lang="en-GB" sz="3200" dirty="0"/>
              <a:t>ZOOM SEMINAR </a:t>
            </a:r>
          </a:p>
          <a:p>
            <a:pPr marL="109728" indent="0" algn="ctr">
              <a:buNone/>
            </a:pPr>
            <a:r>
              <a:rPr lang="en-GB" sz="3200" dirty="0"/>
              <a:t>10:00am Wednesday 24</a:t>
            </a:r>
            <a:r>
              <a:rPr lang="en-GB" sz="3200" baseline="30000" dirty="0"/>
              <a:t>th</a:t>
            </a:r>
            <a:r>
              <a:rPr lang="en-GB" sz="3200" dirty="0"/>
              <a:t> March 2021</a:t>
            </a:r>
          </a:p>
          <a:p>
            <a:pPr marL="109728" indent="0" algn="ctr">
              <a:buNone/>
            </a:pPr>
            <a:endParaRPr lang="en-GB" sz="3200" dirty="0"/>
          </a:p>
          <a:p>
            <a:pPr marL="109728" indent="0" algn="ctr">
              <a:buNone/>
            </a:pPr>
            <a:r>
              <a:rPr lang="en-US" sz="3200" dirty="0"/>
              <a:t>‘COVID Slippage </a:t>
            </a:r>
            <a:r>
              <a:rPr lang="en-US" sz="3200" dirty="0" smtClean="0"/>
              <a:t>– Things you might have missed’</a:t>
            </a:r>
            <a:endParaRPr lang="en-US" sz="3200" dirty="0"/>
          </a:p>
          <a:p>
            <a:pPr marL="109728" indent="0" algn="ctr">
              <a:buNone/>
            </a:pPr>
            <a:r>
              <a:rPr lang="en-GB" sz="3200" dirty="0"/>
              <a:t> Q&amp;A Session</a:t>
            </a:r>
          </a:p>
          <a:p>
            <a:pPr marL="109728" indent="0" algn="ctr">
              <a:buNone/>
            </a:pPr>
            <a:endParaRPr lang="en-GB" sz="3200" dirty="0"/>
          </a:p>
          <a:p>
            <a:pPr marL="109728" indent="0">
              <a:buNone/>
            </a:pPr>
            <a:r>
              <a:rPr lang="en-GB" sz="3200" b="1" dirty="0"/>
              <a:t>Housekeeping:</a:t>
            </a:r>
          </a:p>
          <a:p>
            <a:pPr marL="109728" indent="0">
              <a:buNone/>
            </a:pPr>
            <a:r>
              <a:rPr lang="en-GB" sz="3200" dirty="0"/>
              <a:t>Please keep microphones ‘muted’ unless you wish to speak (this keeps down background noise).</a:t>
            </a:r>
          </a:p>
          <a:p>
            <a:pPr marL="109728" indent="0">
              <a:buNone/>
            </a:pPr>
            <a:r>
              <a:rPr lang="en-GB" sz="3200" dirty="0"/>
              <a:t>Please ask questions though the ‘chat’ button.</a:t>
            </a:r>
          </a:p>
          <a:p>
            <a:pPr marL="109728" indent="0">
              <a:buNone/>
            </a:pPr>
            <a:r>
              <a:rPr lang="en-GB" sz="3200" dirty="0"/>
              <a:t>Technical issues, please email </a:t>
            </a:r>
            <a:r>
              <a:rPr lang="en-GB" sz="3200" dirty="0">
                <a:hlinkClick r:id="rId2"/>
              </a:rPr>
              <a:t>info@herefordhsg.co.uk</a:t>
            </a:r>
            <a:endParaRPr lang="en-GB" sz="3200" dirty="0"/>
          </a:p>
          <a:p>
            <a:pPr marL="109728" indent="0">
              <a:buNone/>
            </a:pPr>
            <a:r>
              <a:rPr lang="en-GB" sz="3200" dirty="0"/>
              <a:t>Please note the Seminar will be recorded and may be used for supporting the communication of </a:t>
            </a:r>
            <a:r>
              <a:rPr lang="en-GB" sz="3200" dirty="0" err="1"/>
              <a:t>H&amp;S</a:t>
            </a:r>
            <a:r>
              <a:rPr lang="en-GB" sz="3200" dirty="0"/>
              <a:t> advice.</a:t>
            </a:r>
            <a:endParaRPr lang="en-GB" sz="3200" b="1" dirty="0"/>
          </a:p>
          <a:p>
            <a:pPr marL="109728" indent="0">
              <a:buNone/>
            </a:pPr>
            <a:endParaRPr lang="en-GB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92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3200" dirty="0"/>
              <a:t>Herefordshire Health &amp; Safety Group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05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2ED17F8-E8A5-484C-A4FA-F1F647D35E46}"/>
              </a:ext>
            </a:extLst>
          </p:cNvPr>
          <p:cNvSpPr txBox="1"/>
          <p:nvPr/>
        </p:nvSpPr>
        <p:spPr>
          <a:xfrm>
            <a:off x="323528" y="2348880"/>
            <a:ext cx="835292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We hope you found this interesting</a:t>
            </a:r>
          </a:p>
          <a:p>
            <a:pPr algn="ctr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Thank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you for listening</a:t>
            </a:r>
          </a:p>
          <a:p>
            <a:pPr algn="ctr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Any questions?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51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 txBox="1">
            <a:spLocks/>
          </p:cNvSpPr>
          <p:nvPr/>
        </p:nvSpPr>
        <p:spPr>
          <a:xfrm>
            <a:off x="0" y="84931"/>
            <a:ext cx="9144000" cy="4886003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37B9552-B1B1-4F83-9FC4-8C1A3EACD905}"/>
              </a:ext>
            </a:extLst>
          </p:cNvPr>
          <p:cNvSpPr txBox="1"/>
          <p:nvPr/>
        </p:nvSpPr>
        <p:spPr>
          <a:xfrm>
            <a:off x="1043608" y="1388968"/>
            <a:ext cx="6840760" cy="49358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Asbestos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Electrical 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Emergency Lighting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Fire 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 Aid Equipment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Fuel Oil Storage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Gas Appliances: Boilers, Ovens Etc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Gas Cylinders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Lifts and Hoists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Lightning Conductors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Local Exhaust Ventilation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Dust Extraction Etc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Pressure Vessels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Compressors, Calorifiers And Air Receivers Etc   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Water System Testing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 at Height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61163A6-4B2A-4AE3-B67C-8DAA1C596474}"/>
              </a:ext>
            </a:extLst>
          </p:cNvPr>
          <p:cNvSpPr txBox="1"/>
          <p:nvPr/>
        </p:nvSpPr>
        <p:spPr>
          <a:xfrm>
            <a:off x="395536" y="188640"/>
            <a:ext cx="85689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637155" algn="ctr"/>
                <a:tab pos="5274310" algn="r"/>
              </a:tabLst>
            </a:pPr>
            <a:r>
              <a:rPr lang="en-GB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Health and Safety Testing/ Inspection Requirements	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tabLst>
                <a:tab pos="2637155" algn="ctr"/>
                <a:tab pos="5274310" algn="r"/>
              </a:tabLst>
            </a:pPr>
            <a:r>
              <a:rPr lang="en-GB" sz="16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following is not an exhaustive list of all </a:t>
            </a:r>
            <a:r>
              <a:rPr lang="en-GB" sz="1600" b="1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testing or inspection requirements but shows </a:t>
            </a:r>
            <a:r>
              <a:rPr lang="en-GB" sz="16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key areas for which compliance would be sought </a:t>
            </a:r>
            <a:r>
              <a:rPr lang="en-GB" sz="1600" b="1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by either the HSE or insurers </a:t>
            </a:r>
            <a:endParaRPr lang="en-GB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81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 txBox="1">
            <a:spLocks/>
          </p:cNvSpPr>
          <p:nvPr/>
        </p:nvSpPr>
        <p:spPr>
          <a:xfrm>
            <a:off x="0" y="84931"/>
            <a:ext cx="9144000" cy="5648325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GB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C95DC495-4336-409B-AB40-104F456123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03709"/>
              </p:ext>
            </p:extLst>
          </p:nvPr>
        </p:nvGraphicFramePr>
        <p:xfrm>
          <a:off x="179512" y="188640"/>
          <a:ext cx="8568952" cy="5486400"/>
        </p:xfrm>
        <a:graphic>
          <a:graphicData uri="http://schemas.openxmlformats.org/drawingml/2006/table">
            <a:tbl>
              <a:tblPr/>
              <a:tblGrid>
                <a:gridCol w="1031520">
                  <a:extLst>
                    <a:ext uri="{9D8B030D-6E8A-4147-A177-3AD203B41FA5}">
                      <a16:colId xmlns:a16="http://schemas.microsoft.com/office/drawing/2014/main" xmlns="" val="334296073"/>
                    </a:ext>
                  </a:extLst>
                </a:gridCol>
                <a:gridCol w="1586739">
                  <a:extLst>
                    <a:ext uri="{9D8B030D-6E8A-4147-A177-3AD203B41FA5}">
                      <a16:colId xmlns:a16="http://schemas.microsoft.com/office/drawing/2014/main" xmlns="" val="1051274980"/>
                    </a:ext>
                  </a:extLst>
                </a:gridCol>
                <a:gridCol w="1031520">
                  <a:extLst>
                    <a:ext uri="{9D8B030D-6E8A-4147-A177-3AD203B41FA5}">
                      <a16:colId xmlns:a16="http://schemas.microsoft.com/office/drawing/2014/main" xmlns="" val="1007539038"/>
                    </a:ext>
                  </a:extLst>
                </a:gridCol>
                <a:gridCol w="4919173">
                  <a:extLst>
                    <a:ext uri="{9D8B030D-6E8A-4147-A177-3AD203B41FA5}">
                      <a16:colId xmlns:a16="http://schemas.microsoft.com/office/drawing/2014/main" xmlns="" val="2479986437"/>
                    </a:ext>
                  </a:extLst>
                </a:gridCol>
              </a:tblGrid>
              <a:tr h="425586">
                <a:tc>
                  <a:txBody>
                    <a:bodyPr/>
                    <a:lstStyle/>
                    <a:p>
                      <a:pPr marL="21590" algn="ctr">
                        <a:tabLst>
                          <a:tab pos="111125" algn="l"/>
                        </a:tabLs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>
                        <a:tabLst>
                          <a:tab pos="111125" algn="l"/>
                        </a:tabLs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AREA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BY WHOM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Period of inspection/ Review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Comments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2441418"/>
                  </a:ext>
                </a:extLst>
              </a:tr>
              <a:tr h="1297714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Asbestos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Management Survey by competent person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Requirements of survey can be done in house with suitably trained employee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Check management plan to determine inspection frequency </a:t>
                      </a: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Generally Annually as a minimum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Statutory - Control of Asbestos Regulations 2012 (CAR)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Visual inspection of asbestos remaining in situ can be recorded on site specific management plan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Ensure asbestos permission is completed on each and every occasion work is undertaken where asbestos is presumed present. </a:t>
                      </a:r>
                    </a:p>
                    <a:p>
                      <a:endParaRPr lang="en-GB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This applies equally to work undertaken in house or by contractors</a:t>
                      </a: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3817189"/>
                  </a:ext>
                </a:extLst>
              </a:tr>
              <a:tr h="709309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ELECTRICAL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: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PAT TESTING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 House if member of staff PAT trained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Variable </a:t>
                      </a: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see HSE</a:t>
                      </a:r>
                      <a:r>
                        <a:rPr lang="en-GB" sz="10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guidelines for more details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Advisory under PUWER, HSWA, Electricity at Work, Management regs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Checking earthed equipment with a tester to ensure integrity of earth bonding and/or insulation. Inspection of cables, plugs fuses etc and of double-insulated equipment.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Period for inspection is dependent upon the type of equipment and environment in which it is used.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22804150"/>
                  </a:ext>
                </a:extLst>
              </a:tr>
              <a:tr h="738864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ELECTRICAL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: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Fixed Electrical Installations (Fixed Wire Testing)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Minimum </a:t>
                      </a: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ONE,</a:t>
                      </a:r>
                      <a:r>
                        <a:rPr lang="en-GB" sz="10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THREE or </a:t>
                      </a: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FIVE </a:t>
                      </a: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YEARLY testing of all fixed wiring and distribution </a:t>
                      </a:r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boards</a:t>
                      </a:r>
                      <a:r>
                        <a:rPr lang="en-GB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depending on type of business</a:t>
                      </a:r>
                      <a:endParaRPr lang="en-GB" sz="1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Statutory under Electricity at work </a:t>
                      </a:r>
                      <a:r>
                        <a:rPr lang="en-GB" sz="1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regs</a:t>
                      </a: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1989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kumimoji="0"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 Electricity at Work Regulations 1989 state that “all systems shall be maintained so as to prevent, so far as is reasonably practicable, such danger.”</a:t>
                      </a:r>
                    </a:p>
                    <a:p>
                      <a:r>
                        <a:rPr kumimoji="0"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explicitly places a requirement on the employer to maintain electrical systems adequately in order to protect employees, visitors and other users of the space.</a:t>
                      </a:r>
                    </a:p>
                    <a:p>
                      <a:r>
                        <a:rPr kumimoji="0"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does</a:t>
                      </a:r>
                      <a:r>
                        <a:rPr kumimoji="0"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not have to be done all at once but can be spread over the period for example doing 20% of the total every year over 5 years.</a:t>
                      </a:r>
                    </a:p>
                    <a:p>
                      <a:endParaRPr kumimoji="0" lang="en-US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Normally the time period will be suggested by your insurers and if you have any doubts ask them for advice</a:t>
                      </a:r>
                      <a:endParaRPr kumimoji="0" lang="en-US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84385480"/>
                  </a:ext>
                </a:extLst>
              </a:tr>
              <a:tr h="709309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Emergency</a:t>
                      </a: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Lighting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Outside Contractor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endParaRPr lang="en-GB" sz="10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 </a:t>
                      </a: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house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Full test ANNUALLY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Flick test MONTHLY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Statutory -</a:t>
                      </a: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Regulatory reform (Fire Safety) Order 2005</a:t>
                      </a: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kumimoji="0"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demonstrate compliance emergency lighting must undergo a full </a:t>
                      </a:r>
                      <a:r>
                        <a:rPr kumimoji="0" lang="en-US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</a:t>
                      </a:r>
                      <a:r>
                        <a:rPr kumimoji="0"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once a year, and be 'flick-tested' at least once a month. The main purpose of this kind of lighting is to illuminate escape routes, although it also allows occupants to find fire-fighting equipment if there's a fire.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195839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46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52A18E0A-AE32-4EA1-B7DB-A030176450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603866"/>
              </p:ext>
            </p:extLst>
          </p:nvPr>
        </p:nvGraphicFramePr>
        <p:xfrm>
          <a:off x="219662" y="190500"/>
          <a:ext cx="8672816" cy="6324600"/>
        </p:xfrm>
        <a:graphic>
          <a:graphicData uri="http://schemas.openxmlformats.org/drawingml/2006/table">
            <a:tbl>
              <a:tblPr/>
              <a:tblGrid>
                <a:gridCol w="1016918">
                  <a:extLst>
                    <a:ext uri="{9D8B030D-6E8A-4147-A177-3AD203B41FA5}">
                      <a16:colId xmlns:a16="http://schemas.microsoft.com/office/drawing/2014/main" xmlns="" val="1178509908"/>
                    </a:ext>
                  </a:extLst>
                </a:gridCol>
                <a:gridCol w="1564277">
                  <a:extLst>
                    <a:ext uri="{9D8B030D-6E8A-4147-A177-3AD203B41FA5}">
                      <a16:colId xmlns:a16="http://schemas.microsoft.com/office/drawing/2014/main" xmlns="" val="4027854096"/>
                    </a:ext>
                  </a:extLst>
                </a:gridCol>
                <a:gridCol w="1016918">
                  <a:extLst>
                    <a:ext uri="{9D8B030D-6E8A-4147-A177-3AD203B41FA5}">
                      <a16:colId xmlns:a16="http://schemas.microsoft.com/office/drawing/2014/main" xmlns="" val="2043532538"/>
                    </a:ext>
                  </a:extLst>
                </a:gridCol>
                <a:gridCol w="5074703">
                  <a:extLst>
                    <a:ext uri="{9D8B030D-6E8A-4147-A177-3AD203B41FA5}">
                      <a16:colId xmlns:a16="http://schemas.microsoft.com/office/drawing/2014/main" xmlns="" val="2586185558"/>
                    </a:ext>
                  </a:extLst>
                </a:gridCol>
              </a:tblGrid>
              <a:tr h="327537">
                <a:tc>
                  <a:txBody>
                    <a:bodyPr/>
                    <a:lstStyle/>
                    <a:p>
                      <a:pPr marL="21590" algn="ctr">
                        <a:tabLst>
                          <a:tab pos="111125" algn="l"/>
                        </a:tabLs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>
                        <a:tabLst>
                          <a:tab pos="111125" algn="l"/>
                        </a:tabLs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AREA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BY WHOM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Period of inspection/ Review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Comments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7140371"/>
                  </a:ext>
                </a:extLst>
              </a:tr>
              <a:tr h="545895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Fire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Alarm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Service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Outside Contractor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ANNUALLY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For 230 volt systems without battery back up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Statutory -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Regulatory reform (Fire Safety) Order 2005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914400" indent="-914400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Test and examination by competent service engineer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6347041"/>
                  </a:ext>
                </a:extLst>
              </a:tr>
              <a:tr h="764252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Fire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Alarm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Service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Outside Contractor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Six Monthly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For systems with battery back up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Statutory -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Regulatory reform (Fire Safety) Order 2005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Six monthly battery check, test and examination by competent service engineer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This check may also include 50% of the automatic smoke / heat detectors, sounders and manually operated devices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914400" indent="-914400"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91444888"/>
                  </a:ext>
                </a:extLst>
              </a:tr>
              <a:tr h="1200968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Fire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Alarm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Testing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 HOUSE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DAILY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WEEKLY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Check alarm is audible in all areas.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Record details of call point tested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Statutory -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Regulatory reform (Fire Safety) Order 2005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Check fire alarm panel for faults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Fire alarm audibility test conducted by site</a:t>
                      </a:r>
                      <a:r>
                        <a:rPr lang="en-GB" sz="1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with a</a:t>
                      </a:r>
                      <a:r>
                        <a:rPr lang="en-GB" sz="10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different call point tested each week in rotation. Number each call point for identification.  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Check that any fire doors on automatic door closures linked to the fire alarm are closing properly.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Check that any doors on exit routes with electro-magnetic/ electro-mechanical  locks release when the alarm is activated.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15612764"/>
                  </a:ext>
                </a:extLst>
              </a:tr>
              <a:tr h="436716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Fire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Drill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 HOUSE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SIX MONTHLY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 cover all shift patterns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Statutory -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Regulatory reform (Fire Safety) Order 2005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Record details of drill, evacuation time and any problems.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84169886"/>
                  </a:ext>
                </a:extLst>
              </a:tr>
              <a:tr h="436716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Fire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Extinguishers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OUTSIDE CONTRACTOR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 HOUSE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ANNUALLY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WEEKLY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Statutory -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Regulatory reform (Fire Safety) Order 2005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Weekly in house checks that extinguishers are in place, available for use, undamaged and unobstructed.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14604971"/>
                  </a:ext>
                </a:extLst>
              </a:tr>
              <a:tr h="813879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Fire Exit Routes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 HOUSE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WEEKLY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MONTHLY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Statutory -</a:t>
                      </a: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Regulatory reform (Fire Safety) Order 2005</a:t>
                      </a: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Check for any obstructions on escape routes (internally and externally) Doors: check self closing devices, and that push bars/ other emergency fastening devices are operational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Check all doors fitted with electromagnetic locks on escape routes are releasing when fire alarm activates.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664" marR="44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164847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8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EDE69EE6-380B-48A5-8998-D39FC61F9A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182313"/>
              </p:ext>
            </p:extLst>
          </p:nvPr>
        </p:nvGraphicFramePr>
        <p:xfrm>
          <a:off x="251520" y="212868"/>
          <a:ext cx="8568953" cy="5869366"/>
        </p:xfrm>
        <a:graphic>
          <a:graphicData uri="http://schemas.openxmlformats.org/drawingml/2006/table">
            <a:tbl>
              <a:tblPr/>
              <a:tblGrid>
                <a:gridCol w="906700">
                  <a:extLst>
                    <a:ext uri="{9D8B030D-6E8A-4147-A177-3AD203B41FA5}">
                      <a16:colId xmlns:a16="http://schemas.microsoft.com/office/drawing/2014/main" xmlns="" val="1992758376"/>
                    </a:ext>
                  </a:extLst>
                </a:gridCol>
                <a:gridCol w="1394733">
                  <a:extLst>
                    <a:ext uri="{9D8B030D-6E8A-4147-A177-3AD203B41FA5}">
                      <a16:colId xmlns:a16="http://schemas.microsoft.com/office/drawing/2014/main" xmlns="" val="498573087"/>
                    </a:ext>
                  </a:extLst>
                </a:gridCol>
                <a:gridCol w="906700">
                  <a:extLst>
                    <a:ext uri="{9D8B030D-6E8A-4147-A177-3AD203B41FA5}">
                      <a16:colId xmlns:a16="http://schemas.microsoft.com/office/drawing/2014/main" xmlns="" val="1627635153"/>
                    </a:ext>
                  </a:extLst>
                </a:gridCol>
                <a:gridCol w="5360820">
                  <a:extLst>
                    <a:ext uri="{9D8B030D-6E8A-4147-A177-3AD203B41FA5}">
                      <a16:colId xmlns:a16="http://schemas.microsoft.com/office/drawing/2014/main" xmlns="" val="4164842847"/>
                    </a:ext>
                  </a:extLst>
                </a:gridCol>
              </a:tblGrid>
              <a:tr h="454974">
                <a:tc>
                  <a:txBody>
                    <a:bodyPr/>
                    <a:lstStyle/>
                    <a:p>
                      <a:pPr marL="21590" algn="ctr">
                        <a:tabLst>
                          <a:tab pos="111125" algn="l"/>
                        </a:tabLs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>
                        <a:tabLst>
                          <a:tab pos="111125" algn="l"/>
                        </a:tabLs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AREA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BY WHOM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Period of inspection/ Review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Comments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5302759"/>
                  </a:ext>
                </a:extLst>
              </a:tr>
              <a:tr h="255311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First Aid Equipment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 HOUSE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MONTHLY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Health and Safety (first aid) regulations 1981 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Regular check to ensure contents are complete and none are outside of expiry date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14404056"/>
                  </a:ext>
                </a:extLst>
              </a:tr>
              <a:tr h="313336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Fuel Oil Storage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OUTSIDE CONTRACTOR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ANNUALLY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Control of Pollution (Oil Storage) regs 2011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Maintenance check on all oil pipe work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48169056"/>
                  </a:ext>
                </a:extLst>
              </a:tr>
              <a:tr h="510621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Gas Appliances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Boilers, Ovens Etc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OUTSIDE CONTRACTOR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ANNUALLY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Statutory - Gas Safety (Installations and Use) Regs 1998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Gas safety inspection and certificate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Annual servicing for efficient operation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95172212"/>
                  </a:ext>
                </a:extLst>
              </a:tr>
              <a:tr h="382966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Gas Cylinders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 HOUSE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ANNUALLY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Inspect for damage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i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Regulators should be sent away for testing minimum every 5 years by a specialist contractor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35660615"/>
                  </a:ext>
                </a:extLst>
              </a:tr>
              <a:tr h="1021243">
                <a:tc rowSpan="2">
                  <a:txBody>
                    <a:bodyPr/>
                    <a:lstStyle/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Lifting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Lifts And Hoists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OUTSIDE CONTRACTOR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 MONTHLY for all lifts, hoists and associated accessories used to lift people and all lifting accessories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Statutory -  Lift Operations and Lifting Equipment Regs 1998 (</a:t>
                      </a:r>
                      <a:r>
                        <a:rPr lang="en-GB" sz="1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LOLER</a:t>
                      </a: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Thorough examination maintenance and inspection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All lifting accessories (slings, hooks, shackles, ropes etc.) safety eyes and bolts should also be subject to 6 monthly inspections by a competent person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en-GB" sz="1000" dirty="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78274396"/>
                  </a:ext>
                </a:extLst>
              </a:tr>
              <a:tr h="38296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 MONTHLY for all other lifting equipment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0210725"/>
                  </a:ext>
                </a:extLst>
              </a:tr>
              <a:tr h="765932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Lightning Conductors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OUTSIDE CONTRACTOR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ANNUALLY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Lightning conductor to be inspected annually (11 months is actually the recommended frequency – which means over a 12 years the conductor is tested every month allowing for seasonal changes in soil resistivity.)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Testing to be carried out to BS 62305:206 comprises :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Continuity tests, earth resistance tests, visual check of conductors, bonds and joints and a cert of compliance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0610864"/>
                  </a:ext>
                </a:extLst>
              </a:tr>
              <a:tr h="510621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Local Exhaust Ventilation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Dust Extraction Etc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OUTSIDE CONTRACTOR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EVERY 14 MONTHS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Statutory Control of Substances Hazardous to Health 2002 (COSHH)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Verify that extraction is working correctly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23" marR="522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2396197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07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B9B77B7C-7DB6-4258-A157-71453F342C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883784"/>
              </p:ext>
            </p:extLst>
          </p:nvPr>
        </p:nvGraphicFramePr>
        <p:xfrm>
          <a:off x="251520" y="188640"/>
          <a:ext cx="8640960" cy="6096000"/>
        </p:xfrm>
        <a:graphic>
          <a:graphicData uri="http://schemas.openxmlformats.org/drawingml/2006/table">
            <a:tbl>
              <a:tblPr/>
              <a:tblGrid>
                <a:gridCol w="1040188">
                  <a:extLst>
                    <a:ext uri="{9D8B030D-6E8A-4147-A177-3AD203B41FA5}">
                      <a16:colId xmlns:a16="http://schemas.microsoft.com/office/drawing/2014/main" xmlns="" val="3910163219"/>
                    </a:ext>
                  </a:extLst>
                </a:gridCol>
                <a:gridCol w="1600074">
                  <a:extLst>
                    <a:ext uri="{9D8B030D-6E8A-4147-A177-3AD203B41FA5}">
                      <a16:colId xmlns:a16="http://schemas.microsoft.com/office/drawing/2014/main" xmlns="" val="1399612399"/>
                    </a:ext>
                  </a:extLst>
                </a:gridCol>
                <a:gridCol w="1040188">
                  <a:extLst>
                    <a:ext uri="{9D8B030D-6E8A-4147-A177-3AD203B41FA5}">
                      <a16:colId xmlns:a16="http://schemas.microsoft.com/office/drawing/2014/main" xmlns="" val="329992461"/>
                    </a:ext>
                  </a:extLst>
                </a:gridCol>
                <a:gridCol w="4960510">
                  <a:extLst>
                    <a:ext uri="{9D8B030D-6E8A-4147-A177-3AD203B41FA5}">
                      <a16:colId xmlns:a16="http://schemas.microsoft.com/office/drawing/2014/main" xmlns="" val="2325306352"/>
                    </a:ext>
                  </a:extLst>
                </a:gridCol>
              </a:tblGrid>
              <a:tr h="411451">
                <a:tc>
                  <a:txBody>
                    <a:bodyPr/>
                    <a:lstStyle/>
                    <a:p>
                      <a:pPr marL="21590" algn="ctr">
                        <a:tabLst>
                          <a:tab pos="111125" algn="l"/>
                        </a:tabLs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>
                        <a:tabLst>
                          <a:tab pos="111125" algn="l"/>
                        </a:tabLs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AREA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BY WHOM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Period of inspection/ Review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Comments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9150930"/>
                  </a:ext>
                </a:extLst>
              </a:tr>
              <a:tr h="822902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Pressure Vessels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dirty="0">
                          <a:solidFill>
                            <a:srgbClr val="2C2C2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Compressors, </a:t>
                      </a:r>
                      <a:r>
                        <a:rPr lang="en-GB" sz="1000" dirty="0" err="1">
                          <a:solidFill>
                            <a:srgbClr val="2C2C2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Calorifiers</a:t>
                      </a:r>
                      <a:r>
                        <a:rPr lang="en-GB" sz="1000" dirty="0">
                          <a:solidFill>
                            <a:srgbClr val="2C2C2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And Air Receivers </a:t>
                      </a:r>
                      <a:r>
                        <a:rPr lang="en-GB" sz="1000" dirty="0" err="1">
                          <a:solidFill>
                            <a:srgbClr val="2C2C2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Etc</a:t>
                      </a:r>
                      <a:r>
                        <a:rPr lang="en-GB" sz="1000" dirty="0">
                          <a:solidFill>
                            <a:srgbClr val="2C2C2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Outside Contractor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>
                          <a:solidFill>
                            <a:srgbClr val="2C2C2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e.g. an insurance company engineer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rgbClr val="2C2C2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Periodic inspection and examination determined by a competent person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Statutory -</a:t>
                      </a: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The Pressure Systems Safety Regulations 2000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Written scheme of examination required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Pressure vessels associated with a pressurised hot / cold water system should have safety valves tested as part of annual boiler service.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6799472"/>
                  </a:ext>
                </a:extLst>
              </a:tr>
              <a:tr h="822902">
                <a:tc>
                  <a:txBody>
                    <a:bodyPr/>
                    <a:lstStyle/>
                    <a:p>
                      <a:pPr marL="21590" algn="ctr"/>
                      <a:r>
                        <a:rPr kumimoji="0" lang="en-US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 Conditioning </a:t>
                      </a:r>
                      <a:r>
                        <a:rPr kumimoji="0"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maintenance and leak checking requirements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OUTSIDE CONTRACTOR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SIX MONTHLY for some units</a:t>
                      </a:r>
                    </a:p>
                    <a:p>
                      <a:pPr algn="ctr"/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But check with manufacturer</a:t>
                      </a:r>
                      <a:r>
                        <a:rPr lang="en-US" sz="10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for more details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</a:t>
                      </a:r>
                      <a:r>
                        <a:rPr kumimoji="0" lang="en-US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Covid</a:t>
                      </a:r>
                      <a:r>
                        <a:rPr kumimoji="0"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check on fresh air flow, and regular cleaning.  Some system may only recirculate air and may need to be turned off.  Check HSE site. </a:t>
                      </a:r>
                    </a:p>
                    <a:p>
                      <a:r>
                        <a:rPr kumimoji="0" lang="en-US" sz="1000" b="0" i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https://www.hse.gov.uk/coronavirus/equipment-and-machinery/air-conditioning-and-ventilation/index.hthttps://www.hse.gov.uk/coronavirus/equipment-and-machinery/air-conditioning-and-ventilation/index.htm</a:t>
                      </a:r>
                      <a:endParaRPr kumimoji="0" 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203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WATER SYSTEM TESTING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 HOUSE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WEEKLY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MONTHLY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ANNUALLY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Statutory COSHH , L8 (Control of legionella bacteria in water systems ACOP)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Identify and flush seldom used outlets / showers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Check water temperature of first and last taps on a circulating system. Cold water taps below 20</a:t>
                      </a:r>
                      <a:r>
                        <a:rPr lang="en-GB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</a:t>
                      </a: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C. Hot water taps 50</a:t>
                      </a:r>
                      <a:r>
                        <a:rPr lang="en-GB" sz="1000" baseline="30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 </a:t>
                      </a: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C. Where thermostatic mixing valves are fitted the temperature should be measured at the valve supply point with a contact thermometer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Dismantle, clean/disinfect and descale showerheads and hoses.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3142010"/>
                  </a:ext>
                </a:extLst>
              </a:tr>
              <a:tr h="2194406">
                <a:tc>
                  <a:txBody>
                    <a:bodyPr/>
                    <a:lstStyle/>
                    <a:p>
                      <a:pPr marL="21590" algn="ctr"/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Work At Height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Ladder Checks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Mobile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Scaffolding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1590" algn="ctr"/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Safety Eyes, Bolts </a:t>
                      </a:r>
                      <a:r>
                        <a:rPr lang="en-GB" sz="1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Etc</a:t>
                      </a: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 HOUSE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 HOUSE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Outside Contractor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SIX MONTHLY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SIX MONTHLY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ANNUALLY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Complete ladder checklist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Towers should only be erected / inspected by trained and competent people.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It must be inspected: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after assembly in any position;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after any event liable to have affected its stability; and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at intervals not exceeding seven days.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Annual inspection and test to ensure its in safe working order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BS 7883 requires that all safety anchor devices are removable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for periodic inspection.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If the eyebolts installed are intended for rope access use, they will require testing every 6 months.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If the eyebolt system is for Fall Arrest, then they should be tested annually (12 months).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07" marR="56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0833955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67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 txBox="1">
            <a:spLocks/>
          </p:cNvSpPr>
          <p:nvPr/>
        </p:nvSpPr>
        <p:spPr>
          <a:xfrm>
            <a:off x="0" y="84931"/>
            <a:ext cx="9144000" cy="4886003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37B9552-B1B1-4F83-9FC4-8C1A3EACD905}"/>
              </a:ext>
            </a:extLst>
          </p:cNvPr>
          <p:cNvSpPr txBox="1"/>
          <p:nvPr/>
        </p:nvSpPr>
        <p:spPr>
          <a:xfrm>
            <a:off x="611560" y="980728"/>
            <a:ext cx="7272807" cy="52295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Monitoring of DSE – both at home and at work</a:t>
            </a:r>
          </a:p>
          <a:p>
            <a:pPr>
              <a:lnSpc>
                <a:spcPct val="107000"/>
              </a:lnSpc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eyesight testing and office set up</a:t>
            </a:r>
            <a:endParaRPr lang="en-GB" sz="24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Monitoring of stress – risk assessment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Mental health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Monitoring of home working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Hearing assessments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Occupational health in general – return of health surveillance</a:t>
            </a:r>
            <a:endParaRPr lang="en-GB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61163A6-4B2A-4AE3-B67C-8DAA1C596474}"/>
              </a:ext>
            </a:extLst>
          </p:cNvPr>
          <p:cNvSpPr txBox="1"/>
          <p:nvPr/>
        </p:nvSpPr>
        <p:spPr>
          <a:xfrm>
            <a:off x="395536" y="188640"/>
            <a:ext cx="85689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637155" algn="ctr"/>
                <a:tab pos="5274310" algn="r"/>
              </a:tabLst>
            </a:pPr>
            <a:r>
              <a:rPr lang="en-GB" sz="28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Few Other Things to Consider……..</a:t>
            </a:r>
            <a:r>
              <a:rPr lang="en-GB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45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 txBox="1">
            <a:spLocks/>
          </p:cNvSpPr>
          <p:nvPr/>
        </p:nvSpPr>
        <p:spPr>
          <a:xfrm>
            <a:off x="0" y="84931"/>
            <a:ext cx="9144000" cy="4886003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37B9552-B1B1-4F83-9FC4-8C1A3EACD905}"/>
              </a:ext>
            </a:extLst>
          </p:cNvPr>
          <p:cNvSpPr txBox="1"/>
          <p:nvPr/>
        </p:nvSpPr>
        <p:spPr>
          <a:xfrm>
            <a:off x="683568" y="980728"/>
            <a:ext cx="8280920" cy="588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your Health &amp; Safety Policy up </a:t>
            </a:r>
            <a:r>
              <a:rPr lang="en-GB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date?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your </a:t>
            </a:r>
            <a:r>
              <a:rPr lang="en-US" sz="2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Covid</a:t>
            </a:r>
            <a:r>
              <a:rPr lang="en-US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19 risk assessment up to date?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your risk assessments take into account the requirements of the </a:t>
            </a:r>
            <a:r>
              <a:rPr lang="en-US" sz="2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Covid</a:t>
            </a:r>
            <a:r>
              <a:rPr lang="en-US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19 risk assessment?</a:t>
            </a:r>
            <a:endParaRPr lang="en-GB" sz="24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 your PPE assessment cover </a:t>
            </a:r>
            <a:r>
              <a:rPr lang="en-US" sz="2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Covid</a:t>
            </a:r>
            <a:r>
              <a:rPr lang="en-US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19 requirements?</a:t>
            </a:r>
            <a:endParaRPr lang="en-GB" sz="24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your signage up to date?</a:t>
            </a:r>
          </a:p>
          <a:p>
            <a:pPr>
              <a:lnSpc>
                <a:spcPct val="107000"/>
              </a:lnSpc>
            </a:pPr>
            <a:endParaRPr lang="en-US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 your racking checks up to date?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61163A6-4B2A-4AE3-B67C-8DAA1C596474}"/>
              </a:ext>
            </a:extLst>
          </p:cNvPr>
          <p:cNvSpPr txBox="1"/>
          <p:nvPr/>
        </p:nvSpPr>
        <p:spPr>
          <a:xfrm>
            <a:off x="395536" y="188640"/>
            <a:ext cx="85689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637155" algn="ctr"/>
                <a:tab pos="5274310" algn="r"/>
              </a:tabLst>
            </a:pPr>
            <a:r>
              <a:rPr lang="en-GB" sz="28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There’s More……..</a:t>
            </a:r>
            <a:r>
              <a:rPr lang="en-GB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49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 txBox="1">
            <a:spLocks/>
          </p:cNvSpPr>
          <p:nvPr/>
        </p:nvSpPr>
        <p:spPr>
          <a:xfrm>
            <a:off x="0" y="84931"/>
            <a:ext cx="9144000" cy="4886003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37B9552-B1B1-4F83-9FC4-8C1A3EACD905}"/>
              </a:ext>
            </a:extLst>
          </p:cNvPr>
          <p:cNvSpPr txBox="1"/>
          <p:nvPr/>
        </p:nvSpPr>
        <p:spPr>
          <a:xfrm>
            <a:off x="683568" y="980728"/>
            <a:ext cx="8280920" cy="60859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07000"/>
              </a:lnSpc>
            </a:pPr>
            <a:endParaRPr lang="en-US" sz="20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Induction Training</a:t>
            </a:r>
            <a:endParaRPr lang="en-US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20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COSHH 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Training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Manual Handling Training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Correct Wearing of Face Masks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Working at Height Training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Confined Space Working Training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so on…….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61163A6-4B2A-4AE3-B67C-8DAA1C596474}"/>
              </a:ext>
            </a:extLst>
          </p:cNvPr>
          <p:cNvSpPr txBox="1"/>
          <p:nvPr/>
        </p:nvSpPr>
        <p:spPr>
          <a:xfrm>
            <a:off x="395536" y="188640"/>
            <a:ext cx="85689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637155" algn="ctr"/>
                <a:tab pos="5274310" algn="r"/>
              </a:tabLst>
            </a:pPr>
            <a:r>
              <a:rPr lang="en-GB" sz="28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Then There’s Training……..</a:t>
            </a:r>
            <a:r>
              <a:rPr lang="en-GB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282-B40B-496A-AF1A-5466BA0AA45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68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491</TotalTime>
  <Words>988</Words>
  <Application>Microsoft Office PowerPoint</Application>
  <PresentationFormat>On-screen Show (4:3)</PresentationFormat>
  <Paragraphs>369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Herefordshire Health &amp; Safety Group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&amp; Safety Review</dc:title>
  <dc:creator>Adrian</dc:creator>
  <cp:lastModifiedBy>User</cp:lastModifiedBy>
  <cp:revision>77</cp:revision>
  <dcterms:created xsi:type="dcterms:W3CDTF">2014-11-17T22:12:38Z</dcterms:created>
  <dcterms:modified xsi:type="dcterms:W3CDTF">2021-03-26T09:27:51Z</dcterms:modified>
</cp:coreProperties>
</file>